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5"/>
  </p:notesMasterIdLst>
  <p:sldIdLst>
    <p:sldId id="257" r:id="rId2"/>
    <p:sldId id="265" r:id="rId3"/>
    <p:sldId id="264" r:id="rId4"/>
    <p:sldId id="276" r:id="rId5"/>
    <p:sldId id="259" r:id="rId6"/>
    <p:sldId id="290" r:id="rId7"/>
    <p:sldId id="260" r:id="rId8"/>
    <p:sldId id="267" r:id="rId9"/>
    <p:sldId id="293" r:id="rId10"/>
    <p:sldId id="278" r:id="rId11"/>
    <p:sldId id="270" r:id="rId12"/>
    <p:sldId id="277" r:id="rId13"/>
    <p:sldId id="262" r:id="rId14"/>
    <p:sldId id="291" r:id="rId15"/>
    <p:sldId id="272" r:id="rId16"/>
    <p:sldId id="273" r:id="rId17"/>
    <p:sldId id="279" r:id="rId18"/>
    <p:sldId id="274" r:id="rId19"/>
    <p:sldId id="271" r:id="rId20"/>
    <p:sldId id="275" r:id="rId21"/>
    <p:sldId id="295" r:id="rId22"/>
    <p:sldId id="263" r:id="rId23"/>
    <p:sldId id="296" r:id="rId24"/>
    <p:sldId id="288" r:id="rId25"/>
    <p:sldId id="298" r:id="rId26"/>
    <p:sldId id="297" r:id="rId27"/>
    <p:sldId id="280" r:id="rId28"/>
    <p:sldId id="281" r:id="rId29"/>
    <p:sldId id="283" r:id="rId30"/>
    <p:sldId id="287" r:id="rId31"/>
    <p:sldId id="268" r:id="rId32"/>
    <p:sldId id="286" r:id="rId33"/>
    <p:sldId id="289" r:id="rId3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AD"/>
    <a:srgbClr val="92D050"/>
    <a:srgbClr val="104282"/>
    <a:srgbClr val="0B387C"/>
    <a:srgbClr val="0055A0"/>
    <a:srgbClr val="0C37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1" autoAdjust="0"/>
    <p:restoredTop sz="94660"/>
  </p:normalViewPr>
  <p:slideViewPr>
    <p:cSldViewPr snapToGrid="0" snapToObjects="1">
      <p:cViewPr>
        <p:scale>
          <a:sx n="75" d="100"/>
          <a:sy n="75" d="100"/>
        </p:scale>
        <p:origin x="1646" y="384"/>
      </p:cViewPr>
      <p:guideLst>
        <p:guide orient="horz" pos="1620"/>
        <p:guide pos="28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D16DA-180C-4907-8393-4F29015517BD}" type="datetimeFigureOut">
              <a:rPr lang="nl-NL" smtClean="0"/>
              <a:t>23-4-2023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12A5E-F3F3-403B-A812-AB1B48182099}" type="slidenum">
              <a:rPr lang="nl-NL" smtClean="0"/>
              <a:t>‹nr.›</a:t>
            </a:fld>
            <a:endParaRPr lang="nl-NL"/>
          </a:p>
        </p:txBody>
      </p:sp>
    </p:spTree>
    <p:extLst>
      <p:ext uri="{BB962C8B-B14F-4D97-AF65-F5344CB8AC3E}">
        <p14:creationId xmlns:p14="http://schemas.microsoft.com/office/powerpoint/2010/main" val="3104682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09355" y="1327799"/>
            <a:ext cx="2520000" cy="249467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6094C83-DD0E-488F-B20B-27124B9DE4E7}" type="datetime1">
              <a:rPr lang="en-US" smtClean="0"/>
              <a:t>4/23/2023</a:t>
            </a:fld>
            <a:endParaRPr lang="en-US" dirty="0"/>
          </a:p>
        </p:txBody>
      </p:sp>
      <p:sp>
        <p:nvSpPr>
          <p:cNvPr id="6"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Gerard Willering, CERN - SM18 superconducting magnet test facility</a:t>
            </a:r>
            <a:endParaRPr lang="en-US" dirty="0"/>
          </a:p>
        </p:txBody>
      </p:sp>
      <p:sp>
        <p:nvSpPr>
          <p:cNvPr id="7"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889146"/>
            <a:ext cx="3200400" cy="547688"/>
          </a:xfrm>
        </p:spPr>
        <p:txBody>
          <a:bodyPr tIns="0" bIns="0" anchor="t"/>
          <a:lstStyle>
            <a:lvl1pPr algn="l">
              <a:buNone/>
              <a:defRPr sz="1800" b="1">
                <a:solidFill>
                  <a:schemeClr val="tx1"/>
                </a:solidFill>
              </a:defRPr>
            </a:lvl1pPr>
          </a:lstStyle>
          <a:p>
            <a:r>
              <a:rPr kumimoji="0" lang="en-US"/>
              <a:t>Click to edit Master title style</a:t>
            </a:r>
            <a:endParaRPr kumimoji="0" lang="en-US" dirty="0"/>
          </a:p>
        </p:txBody>
      </p:sp>
      <p:sp>
        <p:nvSpPr>
          <p:cNvPr id="3" name="Espace réservé du texte 2"/>
          <p:cNvSpPr>
            <a:spLocks noGrp="1"/>
          </p:cNvSpPr>
          <p:nvPr>
            <p:ph type="body" idx="2"/>
          </p:nvPr>
        </p:nvSpPr>
        <p:spPr>
          <a:xfrm>
            <a:off x="457200" y="160818"/>
            <a:ext cx="2743200" cy="6858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Espace réservé du contenu 3"/>
          <p:cNvSpPr>
            <a:spLocks noGrp="1"/>
          </p:cNvSpPr>
          <p:nvPr>
            <p:ph sz="half" idx="1"/>
          </p:nvPr>
        </p:nvSpPr>
        <p:spPr>
          <a:xfrm>
            <a:off x="457200" y="1485900"/>
            <a:ext cx="7086600" cy="276225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465DEE-7DFF-484E-B9B3-2BB730DADB67}" type="datetime1">
              <a:rPr lang="en-US" smtClean="0"/>
              <a:t>4/23/2023</a:t>
            </a:fld>
            <a:endParaRPr lang="en-US" dirty="0"/>
          </a:p>
        </p:txBody>
      </p:sp>
      <p:sp>
        <p:nvSpPr>
          <p:cNvPr id="9"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Gerard Willering, CERN - SM18 superconducting magnet test facility</a:t>
            </a:r>
            <a:endParaRPr lang="en-US" dirty="0"/>
          </a:p>
        </p:txBody>
      </p:sp>
      <p:sp>
        <p:nvSpPr>
          <p:cNvPr id="10"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279282"/>
            <a:ext cx="3053868" cy="940356"/>
          </a:xfrm>
        </p:spPr>
        <p:txBody>
          <a:bodyPr anchor="b"/>
          <a:lstStyle>
            <a:lvl1pPr algn="l">
              <a:buNone/>
              <a:defRPr sz="2200" b="1">
                <a:solidFill>
                  <a:schemeClr val="tx1"/>
                </a:solidFill>
              </a:defRPr>
            </a:lvl1pPr>
          </a:lstStyle>
          <a:p>
            <a:r>
              <a:rPr kumimoji="0" lang="en-US"/>
              <a:t>Click to edit Master title style</a:t>
            </a:r>
          </a:p>
        </p:txBody>
      </p:sp>
      <p:sp>
        <p:nvSpPr>
          <p:cNvPr id="3" name="Espace réservé pour une image  2"/>
          <p:cNvSpPr>
            <a:spLocks noGrp="1"/>
          </p:cNvSpPr>
          <p:nvPr>
            <p:ph type="pic" idx="1"/>
          </p:nvPr>
        </p:nvSpPr>
        <p:spPr>
          <a:xfrm>
            <a:off x="558797" y="601648"/>
            <a:ext cx="4759514" cy="3569636"/>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200"/>
            </a:lvl1pPr>
          </a:lstStyle>
          <a:p>
            <a:r>
              <a:rPr kumimoji="0" lang="en-US"/>
              <a:t>Click icon to add picture</a:t>
            </a:r>
            <a:endParaRPr kumimoji="0" lang="en-US" dirty="0"/>
          </a:p>
        </p:txBody>
      </p:sp>
      <p:sp>
        <p:nvSpPr>
          <p:cNvPr id="4" name="Espace réservé du texte 3"/>
          <p:cNvSpPr>
            <a:spLocks noGrp="1"/>
          </p:cNvSpPr>
          <p:nvPr>
            <p:ph type="body" sz="half" idx="2"/>
          </p:nvPr>
        </p:nvSpPr>
        <p:spPr>
          <a:xfrm>
            <a:off x="5556734" y="2249074"/>
            <a:ext cx="3053866" cy="199761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55455E9-1C38-49BC-B74F-E03310A746AC}" type="datetime1">
              <a:rPr lang="en-US" smtClean="0"/>
              <a:t>4/23/2023</a:t>
            </a:fld>
            <a:endParaRPr lang="en-US" dirty="0"/>
          </a:p>
        </p:txBody>
      </p:sp>
      <p:sp>
        <p:nvSpPr>
          <p:cNvPr id="9"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Gerard Willering, CERN - SM18 superconducting magnet test facility</a:t>
            </a:r>
            <a:endParaRPr lang="en-US" dirty="0"/>
          </a:p>
        </p:txBody>
      </p:sp>
      <p:sp>
        <p:nvSpPr>
          <p:cNvPr id="10"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pic>
        <p:nvPicPr>
          <p:cNvPr id="4" name="Image 3"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183333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4" name="Image 3"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1833334"/>
            <a:ext cx="1172455" cy="1467041"/>
          </a:xfrm>
          <a:prstGeom prst="rect">
            <a:avLst/>
          </a:prstGeom>
        </p:spPr>
      </p:pic>
    </p:spTree>
    <p:extLst>
      <p:ext uri="{BB962C8B-B14F-4D97-AF65-F5344CB8AC3E}">
        <p14:creationId xmlns:p14="http://schemas.microsoft.com/office/powerpoint/2010/main" val="398946121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3"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000" y="1315400"/>
            <a:ext cx="2520000" cy="2520000"/>
          </a:xfrm>
          <a:prstGeom prst="rect">
            <a:avLst/>
          </a:prstGeom>
        </p:spPr>
      </p:pic>
    </p:spTree>
    <p:extLst>
      <p:ext uri="{BB962C8B-B14F-4D97-AF65-F5344CB8AC3E}">
        <p14:creationId xmlns:p14="http://schemas.microsoft.com/office/powerpoint/2010/main" val="200591861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3" name="Image 2" descr="logoBadgeWeb.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59440" y="1805119"/>
            <a:ext cx="1221946" cy="1535841"/>
          </a:xfrm>
          <a:prstGeom prst="rect">
            <a:avLst/>
          </a:prstGeom>
        </p:spPr>
      </p:pic>
    </p:spTree>
    <p:extLst>
      <p:ext uri="{BB962C8B-B14F-4D97-AF65-F5344CB8AC3E}">
        <p14:creationId xmlns:p14="http://schemas.microsoft.com/office/powerpoint/2010/main" val="280332507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833611"/>
            <a:ext cx="8226854" cy="705332"/>
          </a:xfrm>
        </p:spPr>
        <p:txBody>
          <a:bodyPr/>
          <a:lstStyle>
            <a:lvl1pPr algn="l">
              <a:defRPr/>
            </a:lvl1pPr>
          </a:lstStyle>
          <a:p>
            <a:r>
              <a:rPr kumimoji="0" lang="en-US"/>
              <a:t>Click to edit Master title style</a:t>
            </a:r>
          </a:p>
        </p:txBody>
      </p:sp>
      <p:sp>
        <p:nvSpPr>
          <p:cNvPr id="7"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7EE3E2-9C5A-42AB-AB8F-C2A0EA6A39F9}" type="datetime1">
              <a:rPr lang="en-US" smtClean="0"/>
              <a:t>4/23/2023</a:t>
            </a:fld>
            <a:endParaRPr lang="en-US" dirty="0"/>
          </a:p>
        </p:txBody>
      </p:sp>
      <p:sp>
        <p:nvSpPr>
          <p:cNvPr id="8"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Gerard Willering, CERN - SM18 superconducting magnet test facility</a:t>
            </a:r>
            <a:endParaRPr lang="en-US" dirty="0"/>
          </a:p>
        </p:txBody>
      </p:sp>
      <p:sp>
        <p:nvSpPr>
          <p:cNvPr id="9"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‹nr.›</a:t>
            </a:fld>
            <a:endParaRPr lang="en-US" dirty="0"/>
          </a:p>
        </p:txBody>
      </p:sp>
      <p:sp>
        <p:nvSpPr>
          <p:cNvPr id="11" name="Espace réservé du texte 2"/>
          <p:cNvSpPr>
            <a:spLocks noGrp="1"/>
          </p:cNvSpPr>
          <p:nvPr>
            <p:ph type="body" idx="10"/>
          </p:nvPr>
        </p:nvSpPr>
        <p:spPr>
          <a:xfrm>
            <a:off x="457200" y="2543343"/>
            <a:ext cx="2743200" cy="31474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37022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833611"/>
            <a:ext cx="8226854" cy="705332"/>
          </a:xfrm>
        </p:spPr>
        <p:txBody>
          <a:bodyPr/>
          <a:lstStyle>
            <a:lvl1pPr algn="l">
              <a:defRPr/>
            </a:lvl1pPr>
          </a:lstStyle>
          <a:p>
            <a:r>
              <a:rPr kumimoji="0" lang="en-US"/>
              <a:t>Click to edit Master title style</a:t>
            </a:r>
          </a:p>
        </p:txBody>
      </p:sp>
      <p:sp>
        <p:nvSpPr>
          <p:cNvPr id="11" name="Espace réservé du texte 2"/>
          <p:cNvSpPr>
            <a:spLocks noGrp="1"/>
          </p:cNvSpPr>
          <p:nvPr>
            <p:ph type="body" idx="10"/>
          </p:nvPr>
        </p:nvSpPr>
        <p:spPr>
          <a:xfrm>
            <a:off x="457200" y="2543343"/>
            <a:ext cx="2743200" cy="31474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05763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7D6D35F-FFCC-4C0B-9F3D-EF93CAF31349}" type="datetime1">
              <a:rPr lang="en-US" smtClean="0"/>
              <a:t>4/23/2023</a:t>
            </a:fld>
            <a:endParaRPr lang="en-US" dirty="0"/>
          </a:p>
        </p:txBody>
      </p:sp>
      <p:sp>
        <p:nvSpPr>
          <p:cNvPr id="8"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Gerard Willering, CERN - SM18 superconducting magnet test facility</a:t>
            </a:r>
            <a:endParaRPr lang="en-US" dirty="0"/>
          </a:p>
        </p:txBody>
      </p:sp>
      <p:sp>
        <p:nvSpPr>
          <p:cNvPr id="9"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‹nr.›</a:t>
            </a:fld>
            <a:endParaRPr lang="en-US" dirty="0"/>
          </a:p>
        </p:txBody>
      </p:sp>
    </p:spTree>
    <p:extLst>
      <p:ext uri="{BB962C8B-B14F-4D97-AF65-F5344CB8AC3E}">
        <p14:creationId xmlns:p14="http://schemas.microsoft.com/office/powerpoint/2010/main" val="289713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7467600" cy="857250"/>
          </a:xfrm>
        </p:spPr>
        <p:txBody>
          <a:bodyPr/>
          <a:lstStyle/>
          <a:p>
            <a:r>
              <a:rPr kumimoji="0" lang="en-US"/>
              <a:t>Click to edit Master title style</a:t>
            </a:r>
          </a:p>
        </p:txBody>
      </p:sp>
      <p:sp>
        <p:nvSpPr>
          <p:cNvPr id="3" name="Espace réservé du contenu 2"/>
          <p:cNvSpPr>
            <a:spLocks noGrp="1"/>
          </p:cNvSpPr>
          <p:nvPr>
            <p:ph sz="half" idx="1"/>
          </p:nvPr>
        </p:nvSpPr>
        <p:spPr>
          <a:xfrm>
            <a:off x="457200" y="1200151"/>
            <a:ext cx="3657600" cy="3262788"/>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Espace réservé du contenu 3"/>
          <p:cNvSpPr>
            <a:spLocks noGrp="1"/>
          </p:cNvSpPr>
          <p:nvPr>
            <p:ph sz="half" idx="2"/>
          </p:nvPr>
        </p:nvSpPr>
        <p:spPr>
          <a:xfrm>
            <a:off x="4267200" y="1200150"/>
            <a:ext cx="3657600" cy="3262789"/>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D0E9527-A1A4-4FD0-8D08-5418BEB89A66}" type="datetime1">
              <a:rPr lang="en-US" smtClean="0"/>
              <a:t>4/23/2023</a:t>
            </a:fld>
            <a:endParaRPr lang="en-US" dirty="0"/>
          </a:p>
        </p:txBody>
      </p:sp>
      <p:sp>
        <p:nvSpPr>
          <p:cNvPr id="9"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Gerard Willering, CERN - SM18 superconducting magnet test facility</a:t>
            </a:r>
            <a:endParaRPr lang="en-US" dirty="0"/>
          </a:p>
        </p:txBody>
      </p:sp>
      <p:sp>
        <p:nvSpPr>
          <p:cNvPr id="10"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4788"/>
            <a:ext cx="8229600" cy="670483"/>
          </a:xfrm>
        </p:spPr>
        <p:txBody>
          <a:bodyPr anchor="ctr"/>
          <a:lstStyle>
            <a:lvl1pPr>
              <a:defRPr/>
            </a:lvl1pPr>
          </a:lstStyle>
          <a:p>
            <a:r>
              <a:rPr kumimoji="0" lang="en-US"/>
              <a:t>Click to edit Master title style</a:t>
            </a:r>
          </a:p>
        </p:txBody>
      </p:sp>
      <p:sp>
        <p:nvSpPr>
          <p:cNvPr id="4" name="Espace réservé du texte 3"/>
          <p:cNvSpPr>
            <a:spLocks noGrp="1"/>
          </p:cNvSpPr>
          <p:nvPr>
            <p:ph type="body" sz="half" idx="3"/>
          </p:nvPr>
        </p:nvSpPr>
        <p:spPr>
          <a:xfrm>
            <a:off x="455613" y="3826475"/>
            <a:ext cx="8231187" cy="447075"/>
          </a:xfrm>
        </p:spPr>
        <p:txBody>
          <a:bodyPr anchor="t"/>
          <a:lstStyle>
            <a:lvl1pPr marL="0" indent="0">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Espace réservé du contenu 4"/>
          <p:cNvSpPr>
            <a:spLocks noGrp="1"/>
          </p:cNvSpPr>
          <p:nvPr>
            <p:ph sz="quarter" idx="2"/>
          </p:nvPr>
        </p:nvSpPr>
        <p:spPr>
          <a:xfrm>
            <a:off x="457200" y="952333"/>
            <a:ext cx="4040188" cy="2764991"/>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Espace réservé du contenu 5"/>
          <p:cNvSpPr>
            <a:spLocks noGrp="1"/>
          </p:cNvSpPr>
          <p:nvPr>
            <p:ph sz="quarter" idx="4"/>
          </p:nvPr>
        </p:nvSpPr>
        <p:spPr>
          <a:xfrm>
            <a:off x="4645026" y="952333"/>
            <a:ext cx="4041775" cy="2764991"/>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1"/>
          <p:cNvSpPr>
            <a:spLocks noGrp="1"/>
          </p:cNvSpPr>
          <p:nvPr>
            <p:ph type="dt" sz="half" idx="10"/>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769783C-2DBB-49A2-9744-48C3B0CF00AB}" type="datetime1">
              <a:rPr lang="en-US" smtClean="0"/>
              <a:t>4/23/2023</a:t>
            </a:fld>
            <a:endParaRPr lang="en-US" dirty="0"/>
          </a:p>
        </p:txBody>
      </p:sp>
      <p:sp>
        <p:nvSpPr>
          <p:cNvPr id="11" name="Footer Placeholder 2"/>
          <p:cNvSpPr>
            <a:spLocks noGrp="1"/>
          </p:cNvSpPr>
          <p:nvPr>
            <p:ph type="ftr" sz="quarter" idx="11"/>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Gerard Willering, CERN - SM18 superconducting magnet test facility</a:t>
            </a:r>
            <a:endParaRPr lang="en-US" dirty="0"/>
          </a:p>
        </p:txBody>
      </p:sp>
      <p:sp>
        <p:nvSpPr>
          <p:cNvPr id="12" name="Slide Number Placeholder 3"/>
          <p:cNvSpPr>
            <a:spLocks noGrp="1"/>
          </p:cNvSpPr>
          <p:nvPr>
            <p:ph type="sldNum" sz="quarter" idx="12"/>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 9" descr="bande-01.eps"/>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4442648"/>
            <a:ext cx="9144000" cy="707202"/>
          </a:xfrm>
          <a:prstGeom prst="rect">
            <a:avLst/>
          </a:prstGeom>
        </p:spPr>
      </p:pic>
      <p:sp>
        <p:nvSpPr>
          <p:cNvPr id="9" name="Espace réservé du titre 8"/>
          <p:cNvSpPr>
            <a:spLocks noGrp="1"/>
          </p:cNvSpPr>
          <p:nvPr>
            <p:ph type="title"/>
          </p:nvPr>
        </p:nvSpPr>
        <p:spPr>
          <a:xfrm>
            <a:off x="457200" y="175120"/>
            <a:ext cx="8226854" cy="705332"/>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457200" y="994205"/>
            <a:ext cx="8229600" cy="3203145"/>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2" name="Date Placeholder 1"/>
          <p:cNvSpPr>
            <a:spLocks noGrp="1"/>
          </p:cNvSpPr>
          <p:nvPr>
            <p:ph type="dt" sz="half" idx="2"/>
          </p:nvPr>
        </p:nvSpPr>
        <p:spPr>
          <a:xfrm>
            <a:off x="2969335" y="477178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2EC0B02-A4AA-42A3-A291-0CFC5F22946D}" type="datetime1">
              <a:rPr lang="en-US" smtClean="0"/>
              <a:t>4/23/2023</a:t>
            </a:fld>
            <a:endParaRPr lang="en-US" dirty="0"/>
          </a:p>
        </p:txBody>
      </p:sp>
      <p:sp>
        <p:nvSpPr>
          <p:cNvPr id="3" name="Footer Placeholder 2"/>
          <p:cNvSpPr>
            <a:spLocks noGrp="1"/>
          </p:cNvSpPr>
          <p:nvPr>
            <p:ph type="ftr" sz="quarter" idx="3"/>
          </p:nvPr>
        </p:nvSpPr>
        <p:spPr>
          <a:xfrm>
            <a:off x="5182756"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Gerard Willering, CERN - SM18 superconducting magnet test facility</a:t>
            </a:r>
            <a:endParaRPr lang="en-US" dirty="0"/>
          </a:p>
        </p:txBody>
      </p:sp>
      <p:sp>
        <p:nvSpPr>
          <p:cNvPr id="4" name="Slide Number Placeholder 3"/>
          <p:cNvSpPr>
            <a:spLocks noGrp="1"/>
          </p:cNvSpPr>
          <p:nvPr>
            <p:ph type="sldNum" sz="quarter" idx="4"/>
          </p:nvPr>
        </p:nvSpPr>
        <p:spPr>
          <a:xfrm>
            <a:off x="8185376" y="4767263"/>
            <a:ext cx="501424"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‹nr.›</a:t>
            </a:fld>
            <a:endParaRPr lang="en-US" dirty="0"/>
          </a:p>
        </p:txBody>
      </p:sp>
      <p:pic>
        <p:nvPicPr>
          <p:cNvPr id="8" name="Image 7" descr="bande-01.eps"/>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 id="2147483678" r:id="rId4"/>
    <p:sldLayoutId id="2147483681" r:id="rId5"/>
    <p:sldLayoutId id="2147483680" r:id="rId6"/>
    <p:sldLayoutId id="2147483679" r:id="rId7"/>
    <p:sldLayoutId id="2147483664" r:id="rId8"/>
    <p:sldLayoutId id="2147483665" r:id="rId9"/>
    <p:sldLayoutId id="2147483667" r:id="rId10"/>
    <p:sldLayoutId id="2147483668" r:id="rId11"/>
    <p:sldLayoutId id="2147483669" r:id="rId12"/>
    <p:sldLayoutId id="2147483674" r:id="rId13"/>
  </p:sldLayoutIdLst>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cid:image002.png@01D8BC6B.EEF5D340" TargetMode="External"/><Relationship Id="rId7" Type="http://schemas.openxmlformats.org/officeDocument/2006/relationships/image" Target="../media/image21.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cid:image003.png@01D8BC6B.EEF5D340" TargetMode="External"/><Relationship Id="rId4" Type="http://schemas.openxmlformats.org/officeDocument/2006/relationships/image" Target="../media/image19.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w1jdZHvl_-w?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hyperlink" Target="https://indico.cern.ch/event/1125261/"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s://indico.cern.ch/event/1160479/contributions/4874354/attachments/2446867/4193126/2022-05-19_CMI_Section_Meeting_Anticryostats.pdf"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98F2-19C9-E6D2-6DB1-FD3BB26FF70B}"/>
              </a:ext>
            </a:extLst>
          </p:cNvPr>
          <p:cNvSpPr>
            <a:spLocks noGrp="1"/>
          </p:cNvSpPr>
          <p:nvPr>
            <p:ph type="title"/>
          </p:nvPr>
        </p:nvSpPr>
        <p:spPr>
          <a:xfrm>
            <a:off x="457199" y="1166067"/>
            <a:ext cx="8226854" cy="705332"/>
          </a:xfrm>
        </p:spPr>
        <p:txBody>
          <a:bodyPr>
            <a:noAutofit/>
          </a:bodyPr>
          <a:lstStyle/>
          <a:p>
            <a:r>
              <a:rPr lang="nl-NL" sz="3200" dirty="0"/>
              <a:t>CERN </a:t>
            </a:r>
            <a:r>
              <a:rPr lang="nl-NL" sz="3200" dirty="0" err="1"/>
              <a:t>Superconducting</a:t>
            </a:r>
            <a:r>
              <a:rPr lang="nl-NL" sz="3200" dirty="0"/>
              <a:t> </a:t>
            </a:r>
            <a:r>
              <a:rPr lang="nl-NL" sz="3200" dirty="0" err="1"/>
              <a:t>Magnet</a:t>
            </a:r>
            <a:r>
              <a:rPr lang="nl-NL" sz="3200" dirty="0"/>
              <a:t> Test Facility</a:t>
            </a:r>
            <a:endParaRPr lang="en-GB" sz="3200" dirty="0"/>
          </a:p>
        </p:txBody>
      </p:sp>
      <p:sp>
        <p:nvSpPr>
          <p:cNvPr id="3" name="Text Placeholder 2">
            <a:extLst>
              <a:ext uri="{FF2B5EF4-FFF2-40B4-BE49-F238E27FC236}">
                <a16:creationId xmlns:a16="http://schemas.microsoft.com/office/drawing/2014/main" id="{EAECFDA4-75F9-7AED-E578-94EEDF451E56}"/>
              </a:ext>
            </a:extLst>
          </p:cNvPr>
          <p:cNvSpPr>
            <a:spLocks noGrp="1"/>
          </p:cNvSpPr>
          <p:nvPr>
            <p:ph type="body" idx="10"/>
          </p:nvPr>
        </p:nvSpPr>
        <p:spPr>
          <a:xfrm>
            <a:off x="457199" y="1868392"/>
            <a:ext cx="2743200" cy="314740"/>
          </a:xfrm>
        </p:spPr>
        <p:txBody>
          <a:bodyPr>
            <a:normAutofit/>
          </a:bodyPr>
          <a:lstStyle/>
          <a:p>
            <a:r>
              <a:rPr lang="nl-NL" sz="1800" dirty="0"/>
              <a:t>Gerard Willering</a:t>
            </a:r>
            <a:endParaRPr lang="en-GB" sz="1800" dirty="0"/>
          </a:p>
        </p:txBody>
      </p:sp>
      <p:sp>
        <p:nvSpPr>
          <p:cNvPr id="4" name="Text Placeholder 2">
            <a:extLst>
              <a:ext uri="{FF2B5EF4-FFF2-40B4-BE49-F238E27FC236}">
                <a16:creationId xmlns:a16="http://schemas.microsoft.com/office/drawing/2014/main" id="{1C64B928-A5F8-1F38-AADE-DC683FFB79D4}"/>
              </a:ext>
            </a:extLst>
          </p:cNvPr>
          <p:cNvSpPr txBox="1">
            <a:spLocks/>
          </p:cNvSpPr>
          <p:nvPr/>
        </p:nvSpPr>
        <p:spPr>
          <a:xfrm>
            <a:off x="457198" y="2720209"/>
            <a:ext cx="4739115" cy="539913"/>
          </a:xfrm>
          <a:prstGeom prst="rect">
            <a:avLst/>
          </a:prstGeom>
        </p:spPr>
        <p:txBody>
          <a:bodyPr vert="horz" lIns="45720" tIns="0" rIns="45720" bIns="0" anchor="b">
            <a:normAutofit/>
          </a:bodyPr>
          <a:lstStyle>
            <a:lvl1pPr marL="0" indent="0" algn="l" rtl="0" eaLnBrk="1" latinLnBrk="0" hangingPunct="1">
              <a:spcBef>
                <a:spcPct val="20000"/>
              </a:spcBef>
              <a:buClr>
                <a:schemeClr val="tx1"/>
              </a:buClr>
              <a:buSzPct val="80000"/>
              <a:buFont typeface="Arial"/>
              <a:buNone/>
              <a:defRPr kumimoji="0" sz="14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None/>
              <a:defRPr kumimoji="0" sz="12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None/>
              <a:defRPr kumimoji="0" sz="10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None/>
              <a:defRPr kumimoji="0" sz="9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None/>
              <a:defRPr kumimoji="0" sz="9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r>
              <a:rPr lang="nl-NL"/>
              <a:t>24 April 2024</a:t>
            </a:r>
          </a:p>
          <a:p>
            <a:r>
              <a:rPr lang="en-GB"/>
              <a:t>4</a:t>
            </a:r>
            <a:r>
              <a:rPr lang="en-GB" baseline="30000"/>
              <a:t>th</a:t>
            </a:r>
            <a:r>
              <a:rPr lang="en-GB"/>
              <a:t> Superconducting Magnet Test Stand Workshop</a:t>
            </a:r>
          </a:p>
          <a:p>
            <a:endParaRPr lang="en-GB"/>
          </a:p>
        </p:txBody>
      </p:sp>
      <p:sp>
        <p:nvSpPr>
          <p:cNvPr id="6" name="TextBox 5">
            <a:extLst>
              <a:ext uri="{FF2B5EF4-FFF2-40B4-BE49-F238E27FC236}">
                <a16:creationId xmlns:a16="http://schemas.microsoft.com/office/drawing/2014/main" id="{795EC5A4-582B-87E4-3E22-11EC3B8C1461}"/>
              </a:ext>
            </a:extLst>
          </p:cNvPr>
          <p:cNvSpPr txBox="1"/>
          <p:nvPr/>
        </p:nvSpPr>
        <p:spPr>
          <a:xfrm>
            <a:off x="7216403" y="3056235"/>
            <a:ext cx="1927597" cy="230832"/>
          </a:xfrm>
          <a:prstGeom prst="rect">
            <a:avLst/>
          </a:prstGeom>
          <a:noFill/>
        </p:spPr>
        <p:txBody>
          <a:bodyPr wrap="square">
            <a:spAutoFit/>
          </a:bodyPr>
          <a:lstStyle/>
          <a:p>
            <a:r>
              <a:rPr lang="en-GB" sz="900" dirty="0"/>
              <a:t>https://agenda.infn.it/event/32061/</a:t>
            </a:r>
          </a:p>
        </p:txBody>
      </p:sp>
      <p:pic>
        <p:nvPicPr>
          <p:cNvPr id="10" name="Picture 9">
            <a:extLst>
              <a:ext uri="{FF2B5EF4-FFF2-40B4-BE49-F238E27FC236}">
                <a16:creationId xmlns:a16="http://schemas.microsoft.com/office/drawing/2014/main" id="{E30615EF-842A-FD3C-350A-8F7F92F76AF8}"/>
              </a:ext>
            </a:extLst>
          </p:cNvPr>
          <p:cNvPicPr>
            <a:picLocks noChangeAspect="1"/>
          </p:cNvPicPr>
          <p:nvPr/>
        </p:nvPicPr>
        <p:blipFill>
          <a:blip r:embed="rId2"/>
          <a:stretch>
            <a:fillRect/>
          </a:stretch>
        </p:blipFill>
        <p:spPr>
          <a:xfrm>
            <a:off x="4987424" y="1871399"/>
            <a:ext cx="4023445" cy="1215293"/>
          </a:xfrm>
          <a:prstGeom prst="rect">
            <a:avLst/>
          </a:prstGeom>
        </p:spPr>
      </p:pic>
      <p:sp>
        <p:nvSpPr>
          <p:cNvPr id="5" name="TextBox 4">
            <a:extLst>
              <a:ext uri="{FF2B5EF4-FFF2-40B4-BE49-F238E27FC236}">
                <a16:creationId xmlns:a16="http://schemas.microsoft.com/office/drawing/2014/main" id="{BCE66D03-9E41-BA19-6620-A17C898E6D2C}"/>
              </a:ext>
            </a:extLst>
          </p:cNvPr>
          <p:cNvSpPr txBox="1"/>
          <p:nvPr/>
        </p:nvSpPr>
        <p:spPr>
          <a:xfrm>
            <a:off x="457199" y="3276350"/>
            <a:ext cx="8609429" cy="1107996"/>
          </a:xfrm>
          <a:prstGeom prst="rect">
            <a:avLst/>
          </a:prstGeom>
          <a:noFill/>
        </p:spPr>
        <p:txBody>
          <a:bodyPr wrap="square" rtlCol="0">
            <a:spAutoFit/>
          </a:bodyPr>
          <a:lstStyle/>
          <a:p>
            <a:r>
              <a:rPr lang="nl-NL" sz="1100" dirty="0"/>
              <a:t>For </a:t>
            </a:r>
            <a:r>
              <a:rPr lang="nl-NL" sz="1100" dirty="0" err="1"/>
              <a:t>the</a:t>
            </a:r>
            <a:r>
              <a:rPr lang="nl-NL" sz="1100" dirty="0"/>
              <a:t> team: </a:t>
            </a:r>
          </a:p>
          <a:p>
            <a:r>
              <a:rPr lang="nl-NL" sz="1100" dirty="0"/>
              <a:t>Franco </a:t>
            </a:r>
            <a:r>
              <a:rPr lang="nl-NL" sz="1100" dirty="0" err="1"/>
              <a:t>Mangiarotti</a:t>
            </a:r>
            <a:r>
              <a:rPr lang="nl-NL" sz="1100" dirty="0"/>
              <a:t>, Jerome </a:t>
            </a:r>
            <a:r>
              <a:rPr lang="nl-NL" sz="1100" dirty="0" err="1"/>
              <a:t>Feuvrier</a:t>
            </a:r>
            <a:r>
              <a:rPr lang="nl-NL" sz="1100" dirty="0"/>
              <a:t>, </a:t>
            </a:r>
            <a:r>
              <a:rPr lang="nl-NL" sz="1100" dirty="0" err="1"/>
              <a:t>Gaëlle</a:t>
            </a:r>
            <a:r>
              <a:rPr lang="nl-NL" sz="1100" dirty="0"/>
              <a:t> </a:t>
            </a:r>
            <a:r>
              <a:rPr lang="nl-NL" sz="1100" dirty="0" err="1"/>
              <a:t>Ninet</a:t>
            </a:r>
            <a:r>
              <a:rPr lang="nl-NL" sz="1100" dirty="0"/>
              <a:t>, Patrick </a:t>
            </a:r>
            <a:r>
              <a:rPr lang="nl-NL" sz="1100" dirty="0" err="1"/>
              <a:t>Viret</a:t>
            </a:r>
            <a:r>
              <a:rPr lang="nl-NL" sz="1100" dirty="0"/>
              <a:t>, Olivier </a:t>
            </a:r>
            <a:r>
              <a:rPr lang="nl-NL" sz="1100" dirty="0" err="1"/>
              <a:t>Ditsch</a:t>
            </a:r>
            <a:r>
              <a:rPr lang="nl-NL" sz="1100" dirty="0"/>
              <a:t>, Guillaume </a:t>
            </a:r>
            <a:r>
              <a:rPr lang="nl-NL" sz="1100" dirty="0" err="1"/>
              <a:t>Pichon</a:t>
            </a:r>
            <a:r>
              <a:rPr lang="nl-NL" sz="1100" dirty="0"/>
              <a:t>, </a:t>
            </a:r>
            <a:r>
              <a:rPr lang="nl-NL" sz="1100" dirty="0" err="1"/>
              <a:t>Stian</a:t>
            </a:r>
            <a:r>
              <a:rPr lang="nl-NL" sz="1100" dirty="0"/>
              <a:t> </a:t>
            </a:r>
            <a:r>
              <a:rPr lang="nl-NL" sz="1100" dirty="0" err="1"/>
              <a:t>Juberg</a:t>
            </a:r>
            <a:r>
              <a:rPr lang="nl-NL" sz="1100" dirty="0"/>
              <a:t>, Filip </a:t>
            </a:r>
            <a:r>
              <a:rPr lang="nl-NL" sz="1100" dirty="0" err="1"/>
              <a:t>Kosowski</a:t>
            </a:r>
            <a:r>
              <a:rPr lang="nl-NL" sz="1100" dirty="0"/>
              <a:t>, Deepak </a:t>
            </a:r>
            <a:r>
              <a:rPr lang="nl-NL" sz="1100" dirty="0" err="1"/>
              <a:t>Paudel</a:t>
            </a:r>
            <a:r>
              <a:rPr lang="nl-NL" sz="1100" dirty="0"/>
              <a:t>, Ruben Keijzer, </a:t>
            </a:r>
            <a:r>
              <a:rPr lang="nl-NL" sz="1100" dirty="0" err="1"/>
              <a:t>Dimitris</a:t>
            </a:r>
            <a:r>
              <a:rPr lang="nl-NL" sz="1100" dirty="0"/>
              <a:t> </a:t>
            </a:r>
            <a:r>
              <a:rPr lang="nl-NL" sz="1100" dirty="0" err="1"/>
              <a:t>Dardanis</a:t>
            </a:r>
            <a:endParaRPr lang="nl-NL" sz="1100" dirty="0"/>
          </a:p>
          <a:p>
            <a:r>
              <a:rPr lang="nl-NL" sz="1100" dirty="0"/>
              <a:t>Marco </a:t>
            </a:r>
            <a:r>
              <a:rPr lang="nl-NL" sz="1100" dirty="0" err="1"/>
              <a:t>Buzio</a:t>
            </a:r>
            <a:r>
              <a:rPr lang="nl-NL" sz="1100" dirty="0"/>
              <a:t>, </a:t>
            </a:r>
            <a:r>
              <a:rPr lang="nl-NL" sz="1100" dirty="0" err="1"/>
              <a:t>Lucio</a:t>
            </a:r>
            <a:r>
              <a:rPr lang="nl-NL" sz="1100" dirty="0"/>
              <a:t> </a:t>
            </a:r>
            <a:r>
              <a:rPr lang="nl-NL" sz="1100" dirty="0" err="1"/>
              <a:t>Fiscarelli</a:t>
            </a:r>
            <a:r>
              <a:rPr lang="nl-NL" sz="1100" dirty="0"/>
              <a:t>, Carlo </a:t>
            </a:r>
            <a:r>
              <a:rPr lang="nl-NL" sz="1100" dirty="0" err="1"/>
              <a:t>Petrone</a:t>
            </a:r>
            <a:r>
              <a:rPr lang="nl-NL" sz="1100" dirty="0"/>
              <a:t>, Stephan </a:t>
            </a:r>
            <a:r>
              <a:rPr lang="nl-NL" sz="1100" dirty="0" err="1"/>
              <a:t>Russenschuck</a:t>
            </a:r>
            <a:r>
              <a:rPr lang="nl-NL" sz="1100" dirty="0"/>
              <a:t> </a:t>
            </a:r>
          </a:p>
          <a:p>
            <a:endParaRPr lang="nl-NL" sz="1100" dirty="0"/>
          </a:p>
          <a:p>
            <a:r>
              <a:rPr lang="nl-NL" sz="1100" dirty="0" err="1"/>
              <a:t>Thanks</a:t>
            </a:r>
            <a:r>
              <a:rPr lang="nl-NL" sz="1100" dirty="0"/>
              <a:t> </a:t>
            </a:r>
            <a:r>
              <a:rPr lang="nl-NL" sz="1100" dirty="0" err="1"/>
              <a:t>to</a:t>
            </a:r>
            <a:r>
              <a:rPr lang="nl-NL" sz="1100" dirty="0"/>
              <a:t> support </a:t>
            </a:r>
            <a:r>
              <a:rPr lang="nl-NL" sz="1100" dirty="0" err="1"/>
              <a:t>from</a:t>
            </a:r>
            <a:r>
              <a:rPr lang="nl-NL" sz="1100" dirty="0"/>
              <a:t> Fred, Yannick, Jean-Luc, Fred, </a:t>
            </a:r>
            <a:r>
              <a:rPr lang="nl-NL" sz="1100" dirty="0" err="1"/>
              <a:t>Raph</a:t>
            </a:r>
            <a:r>
              <a:rPr lang="nl-NL" sz="1100" dirty="0"/>
              <a:t>, Maxime, </a:t>
            </a:r>
            <a:r>
              <a:rPr lang="nl-NL" sz="1100" dirty="0" err="1"/>
              <a:t>Abdelhay</a:t>
            </a:r>
            <a:r>
              <a:rPr lang="nl-NL" sz="1100" dirty="0"/>
              <a:t>, Bertrand </a:t>
            </a:r>
            <a:endParaRPr lang="en-GB" sz="1100" dirty="0"/>
          </a:p>
        </p:txBody>
      </p:sp>
      <p:sp>
        <p:nvSpPr>
          <p:cNvPr id="7" name="Tijdelijke aanduiding voor datum 6">
            <a:extLst>
              <a:ext uri="{FF2B5EF4-FFF2-40B4-BE49-F238E27FC236}">
                <a16:creationId xmlns:a16="http://schemas.microsoft.com/office/drawing/2014/main" id="{CD25B888-FCC2-A07B-9D3E-F7A14954E00E}"/>
              </a:ext>
            </a:extLst>
          </p:cNvPr>
          <p:cNvSpPr>
            <a:spLocks noGrp="1"/>
          </p:cNvSpPr>
          <p:nvPr>
            <p:ph type="dt" sz="half" idx="2"/>
          </p:nvPr>
        </p:nvSpPr>
        <p:spPr/>
        <p:txBody>
          <a:bodyPr/>
          <a:lstStyle/>
          <a:p>
            <a:fld id="{7887233D-DDF3-40EF-929B-2A3A30E5BD97}" type="datetime1">
              <a:rPr lang="en-US" smtClean="0"/>
              <a:t>4/23/2023</a:t>
            </a:fld>
            <a:endParaRPr lang="en-US" dirty="0"/>
          </a:p>
        </p:txBody>
      </p:sp>
      <p:sp>
        <p:nvSpPr>
          <p:cNvPr id="8" name="Tijdelijke aanduiding voor voettekst 7">
            <a:extLst>
              <a:ext uri="{FF2B5EF4-FFF2-40B4-BE49-F238E27FC236}">
                <a16:creationId xmlns:a16="http://schemas.microsoft.com/office/drawing/2014/main" id="{C8F26670-3D68-901C-D0B0-5BCE8A09DB2A}"/>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9" name="Tijdelijke aanduiding voor dianummer 8">
            <a:extLst>
              <a:ext uri="{FF2B5EF4-FFF2-40B4-BE49-F238E27FC236}">
                <a16:creationId xmlns:a16="http://schemas.microsoft.com/office/drawing/2014/main" id="{55C615BE-6794-C2F9-5432-0FE60323B552}"/>
              </a:ext>
            </a:extLst>
          </p:cNvPr>
          <p:cNvSpPr>
            <a:spLocks noGrp="1"/>
          </p:cNvSpPr>
          <p:nvPr>
            <p:ph type="sldNum" sz="quarter" idx="4"/>
          </p:nvPr>
        </p:nvSpPr>
        <p:spPr/>
        <p:txBody>
          <a:bodyPr/>
          <a:lstStyle/>
          <a:p>
            <a:fld id="{17918391-D411-FE40-AAD7-861AE5233E0E}" type="slidenum">
              <a:rPr lang="en-US" smtClean="0"/>
              <a:pPr/>
              <a:t>1</a:t>
            </a:fld>
            <a:endParaRPr lang="en-US" dirty="0"/>
          </a:p>
        </p:txBody>
      </p:sp>
    </p:spTree>
    <p:extLst>
      <p:ext uri="{BB962C8B-B14F-4D97-AF65-F5344CB8AC3E}">
        <p14:creationId xmlns:p14="http://schemas.microsoft.com/office/powerpoint/2010/main" val="3322598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56CCC8-2511-1D50-CEC3-12B5DD121EE1}"/>
              </a:ext>
            </a:extLst>
          </p:cNvPr>
          <p:cNvSpPr>
            <a:spLocks noGrp="1"/>
          </p:cNvSpPr>
          <p:nvPr>
            <p:ph type="dt" sz="half" idx="2"/>
          </p:nvPr>
        </p:nvSpPr>
        <p:spPr/>
        <p:txBody>
          <a:bodyPr/>
          <a:lstStyle/>
          <a:p>
            <a:fld id="{1B428A68-1A4B-4C25-81FA-23AB57095BB4}" type="datetime1">
              <a:rPr lang="en-US" smtClean="0"/>
              <a:t>4/23/2023</a:t>
            </a:fld>
            <a:endParaRPr lang="en-US" dirty="0"/>
          </a:p>
        </p:txBody>
      </p:sp>
      <p:sp>
        <p:nvSpPr>
          <p:cNvPr id="5" name="Footer Placeholder 4">
            <a:extLst>
              <a:ext uri="{FF2B5EF4-FFF2-40B4-BE49-F238E27FC236}">
                <a16:creationId xmlns:a16="http://schemas.microsoft.com/office/drawing/2014/main" id="{4D92F455-7729-4D1B-A912-53039FB975F1}"/>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B77582AB-3ECC-A4D6-0C30-41096FC11883}"/>
              </a:ext>
            </a:extLst>
          </p:cNvPr>
          <p:cNvSpPr>
            <a:spLocks noGrp="1"/>
          </p:cNvSpPr>
          <p:nvPr>
            <p:ph type="sldNum" sz="quarter" idx="4"/>
          </p:nvPr>
        </p:nvSpPr>
        <p:spPr/>
        <p:txBody>
          <a:bodyPr/>
          <a:lstStyle/>
          <a:p>
            <a:fld id="{17918391-D411-FE40-AAD7-861AE5233E0E}" type="slidenum">
              <a:rPr lang="en-US" smtClean="0"/>
              <a:pPr/>
              <a:t>10</a:t>
            </a:fld>
            <a:endParaRPr lang="en-US" dirty="0"/>
          </a:p>
        </p:txBody>
      </p:sp>
      <p:pic>
        <p:nvPicPr>
          <p:cNvPr id="2" name="Picture 11" descr="A pair of headphones on a table&#10;&#10;Description automatically generated with low confidence">
            <a:extLst>
              <a:ext uri="{FF2B5EF4-FFF2-40B4-BE49-F238E27FC236}">
                <a16:creationId xmlns:a16="http://schemas.microsoft.com/office/drawing/2014/main" id="{F8D75579-4E87-974D-3CD5-909EA6A938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84492" y="2169662"/>
            <a:ext cx="1838618" cy="1507585"/>
          </a:xfrm>
          <a:prstGeom prst="rect">
            <a:avLst/>
          </a:prstGeom>
        </p:spPr>
      </p:pic>
      <p:pic>
        <p:nvPicPr>
          <p:cNvPr id="3" name="Picture 14" descr="A picture containing indoor&#10;&#10;Description automatically generated">
            <a:extLst>
              <a:ext uri="{FF2B5EF4-FFF2-40B4-BE49-F238E27FC236}">
                <a16:creationId xmlns:a16="http://schemas.microsoft.com/office/drawing/2014/main" id="{F131FE87-3964-3D8B-6320-42D3763098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408129" y="563232"/>
            <a:ext cx="1186197" cy="1512732"/>
          </a:xfrm>
          <a:prstGeom prst="rect">
            <a:avLst/>
          </a:prstGeom>
        </p:spPr>
      </p:pic>
      <p:pic>
        <p:nvPicPr>
          <p:cNvPr id="8" name="Picture 20" descr="A picture containing indoor, factory, platform, subway&#10;&#10;Description automatically generated">
            <a:extLst>
              <a:ext uri="{FF2B5EF4-FFF2-40B4-BE49-F238E27FC236}">
                <a16:creationId xmlns:a16="http://schemas.microsoft.com/office/drawing/2014/main" id="{BE41A710-C20D-86DF-7789-1326961B264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977418" y="1579420"/>
            <a:ext cx="3161792" cy="1455956"/>
          </a:xfrm>
          <a:prstGeom prst="rect">
            <a:avLst/>
          </a:prstGeom>
        </p:spPr>
      </p:pic>
      <p:sp>
        <p:nvSpPr>
          <p:cNvPr id="9" name="TextBox 6">
            <a:extLst>
              <a:ext uri="{FF2B5EF4-FFF2-40B4-BE49-F238E27FC236}">
                <a16:creationId xmlns:a16="http://schemas.microsoft.com/office/drawing/2014/main" id="{1BFE3415-82D6-988D-609D-4DBFFC0C7341}"/>
              </a:ext>
            </a:extLst>
          </p:cNvPr>
          <p:cNvSpPr txBox="1"/>
          <p:nvPr/>
        </p:nvSpPr>
        <p:spPr>
          <a:xfrm>
            <a:off x="250009" y="72690"/>
            <a:ext cx="4572000" cy="523220"/>
          </a:xfrm>
          <a:prstGeom prst="rect">
            <a:avLst/>
          </a:prstGeom>
          <a:noFill/>
        </p:spPr>
        <p:txBody>
          <a:bodyPr wrap="square">
            <a:spAutoFit/>
          </a:bodyPr>
          <a:lstStyle/>
          <a:p>
            <a:r>
              <a:rPr lang="en-US" sz="2800" dirty="0"/>
              <a:t>Magnetic measurements </a:t>
            </a:r>
          </a:p>
        </p:txBody>
      </p:sp>
      <p:pic>
        <p:nvPicPr>
          <p:cNvPr id="13" name="Afbeelding 12">
            <a:extLst>
              <a:ext uri="{FF2B5EF4-FFF2-40B4-BE49-F238E27FC236}">
                <a16:creationId xmlns:a16="http://schemas.microsoft.com/office/drawing/2014/main" id="{C7F54432-C8A2-C401-DC2D-8DA8F48DD3A5}"/>
              </a:ext>
            </a:extLst>
          </p:cNvPr>
          <p:cNvPicPr>
            <a:picLocks noChangeAspect="1"/>
          </p:cNvPicPr>
          <p:nvPr/>
        </p:nvPicPr>
        <p:blipFill>
          <a:blip r:embed="rId5"/>
          <a:stretch>
            <a:fillRect/>
          </a:stretch>
        </p:blipFill>
        <p:spPr>
          <a:xfrm>
            <a:off x="3339625" y="726498"/>
            <a:ext cx="2359798" cy="3161793"/>
          </a:xfrm>
          <a:prstGeom prst="rect">
            <a:avLst/>
          </a:prstGeom>
        </p:spPr>
      </p:pic>
      <p:sp>
        <p:nvSpPr>
          <p:cNvPr id="14" name="Tekstvak 13">
            <a:extLst>
              <a:ext uri="{FF2B5EF4-FFF2-40B4-BE49-F238E27FC236}">
                <a16:creationId xmlns:a16="http://schemas.microsoft.com/office/drawing/2014/main" id="{36609F72-D83A-D239-F347-9CC957006766}"/>
              </a:ext>
            </a:extLst>
          </p:cNvPr>
          <p:cNvSpPr txBox="1"/>
          <p:nvPr/>
        </p:nvSpPr>
        <p:spPr>
          <a:xfrm>
            <a:off x="5752756" y="716896"/>
            <a:ext cx="3391244" cy="2585323"/>
          </a:xfrm>
          <a:prstGeom prst="rect">
            <a:avLst/>
          </a:prstGeom>
          <a:noFill/>
        </p:spPr>
        <p:txBody>
          <a:bodyPr wrap="square" rtlCol="0">
            <a:spAutoFit/>
          </a:bodyPr>
          <a:lstStyle/>
          <a:p>
            <a:pPr marL="285750" indent="-285750">
              <a:buFont typeface="Arial" panose="020B0604020202020204" pitchFamily="34" charset="0"/>
              <a:buChar char="•"/>
            </a:pPr>
            <a:r>
              <a:rPr lang="nl-NL" dirty="0"/>
              <a:t>New </a:t>
            </a:r>
            <a:r>
              <a:rPr lang="nl-NL" dirty="0" err="1"/>
              <a:t>rotating</a:t>
            </a:r>
            <a:r>
              <a:rPr lang="nl-NL" dirty="0"/>
              <a:t> </a:t>
            </a:r>
            <a:r>
              <a:rPr lang="nl-NL" dirty="0" err="1"/>
              <a:t>magnetic</a:t>
            </a:r>
            <a:r>
              <a:rPr lang="nl-NL" dirty="0"/>
              <a:t> </a:t>
            </a:r>
            <a:r>
              <a:rPr lang="nl-NL" dirty="0" err="1"/>
              <a:t>measurement</a:t>
            </a:r>
            <a:r>
              <a:rPr lang="nl-NL" dirty="0"/>
              <a:t> </a:t>
            </a:r>
            <a:r>
              <a:rPr lang="nl-NL" dirty="0" err="1"/>
              <a:t>shafts</a:t>
            </a:r>
            <a:r>
              <a:rPr lang="nl-NL" dirty="0"/>
              <a:t> </a:t>
            </a:r>
            <a:r>
              <a:rPr lang="nl-NL" dirty="0" err="1"/>
              <a:t>for</a:t>
            </a:r>
            <a:r>
              <a:rPr lang="nl-NL" dirty="0"/>
              <a:t> MQXF </a:t>
            </a:r>
            <a:r>
              <a:rPr lang="nl-NL" dirty="0" err="1"/>
              <a:t>magnets</a:t>
            </a:r>
            <a:r>
              <a:rPr lang="nl-NL" dirty="0"/>
              <a:t> </a:t>
            </a:r>
            <a:r>
              <a:rPr lang="nl-NL" dirty="0" err="1"/>
              <a:t>with</a:t>
            </a:r>
            <a:r>
              <a:rPr lang="nl-NL" dirty="0"/>
              <a:t> carbon tubes.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New type of </a:t>
            </a:r>
            <a:r>
              <a:rPr lang="nl-NL" dirty="0" err="1"/>
              <a:t>Quench</a:t>
            </a:r>
            <a:r>
              <a:rPr lang="nl-NL" dirty="0"/>
              <a:t> </a:t>
            </a:r>
            <a:r>
              <a:rPr lang="nl-NL" dirty="0" err="1"/>
              <a:t>Antenna</a:t>
            </a:r>
            <a:r>
              <a:rPr lang="nl-NL" dirty="0"/>
              <a:t> </a:t>
            </a:r>
            <a:r>
              <a:rPr lang="nl-NL" dirty="0" err="1"/>
              <a:t>with</a:t>
            </a:r>
            <a:r>
              <a:rPr lang="nl-NL" dirty="0"/>
              <a:t> </a:t>
            </a:r>
            <a:r>
              <a:rPr lang="nl-NL" dirty="0" err="1"/>
              <a:t>flexible</a:t>
            </a:r>
            <a:r>
              <a:rPr lang="nl-NL" dirty="0"/>
              <a:t> PCB </a:t>
            </a:r>
            <a:r>
              <a:rPr lang="nl-NL" dirty="0" err="1"/>
              <a:t>technology</a:t>
            </a:r>
            <a:r>
              <a:rPr lang="nl-NL" dirty="0"/>
              <a:t>, </a:t>
            </a:r>
            <a:r>
              <a:rPr lang="nl-NL" dirty="0" err="1"/>
              <a:t>measuring</a:t>
            </a:r>
            <a:r>
              <a:rPr lang="nl-NL" dirty="0"/>
              <a:t> ‘</a:t>
            </a:r>
            <a:r>
              <a:rPr lang="nl-NL" dirty="0" err="1"/>
              <a:t>harmonics</a:t>
            </a:r>
            <a:r>
              <a:rPr lang="nl-NL" dirty="0"/>
              <a:t>’.</a:t>
            </a:r>
          </a:p>
        </p:txBody>
      </p:sp>
      <p:sp>
        <p:nvSpPr>
          <p:cNvPr id="15" name="Tekstvak 14">
            <a:extLst>
              <a:ext uri="{FF2B5EF4-FFF2-40B4-BE49-F238E27FC236}">
                <a16:creationId xmlns:a16="http://schemas.microsoft.com/office/drawing/2014/main" id="{C171D5B2-E0F5-F3B0-6D6D-26AF9358869A}"/>
              </a:ext>
            </a:extLst>
          </p:cNvPr>
          <p:cNvSpPr txBox="1"/>
          <p:nvPr/>
        </p:nvSpPr>
        <p:spPr>
          <a:xfrm>
            <a:off x="6019574" y="3381099"/>
            <a:ext cx="3124426" cy="738664"/>
          </a:xfrm>
          <a:prstGeom prst="rect">
            <a:avLst/>
          </a:prstGeom>
          <a:noFill/>
        </p:spPr>
        <p:txBody>
          <a:bodyPr wrap="square" rtlCol="0">
            <a:spAutoFit/>
          </a:bodyPr>
          <a:lstStyle/>
          <a:p>
            <a:r>
              <a:rPr lang="nl-NL" sz="1400" dirty="0"/>
              <a:t>See </a:t>
            </a:r>
            <a:r>
              <a:rPr lang="nl-NL" sz="1400" dirty="0" err="1"/>
              <a:t>presentations</a:t>
            </a:r>
            <a:r>
              <a:rPr lang="nl-NL" sz="1400" dirty="0"/>
              <a:t> Stephan </a:t>
            </a:r>
            <a:r>
              <a:rPr lang="nl-NL" sz="1400" dirty="0" err="1"/>
              <a:t>Russenschuck</a:t>
            </a:r>
            <a:r>
              <a:rPr lang="nl-NL" sz="1400" dirty="0"/>
              <a:t> (</a:t>
            </a:r>
            <a:r>
              <a:rPr lang="nl-NL" sz="1400" dirty="0" err="1"/>
              <a:t>Thursday</a:t>
            </a:r>
            <a:r>
              <a:rPr lang="nl-NL" sz="1400" dirty="0"/>
              <a:t>) </a:t>
            </a:r>
            <a:r>
              <a:rPr lang="nl-NL" sz="1400" dirty="0" err="1"/>
              <a:t>and</a:t>
            </a:r>
            <a:r>
              <a:rPr lang="nl-NL" sz="1400" dirty="0"/>
              <a:t> </a:t>
            </a:r>
            <a:r>
              <a:rPr lang="nl-NL" sz="1400" dirty="0" err="1"/>
              <a:t>Lucio</a:t>
            </a:r>
            <a:r>
              <a:rPr lang="nl-NL" sz="1400" dirty="0"/>
              <a:t> </a:t>
            </a:r>
            <a:r>
              <a:rPr lang="nl-NL" sz="1400" dirty="0" err="1"/>
              <a:t>Fiscarelli</a:t>
            </a:r>
            <a:r>
              <a:rPr lang="nl-NL" sz="1400" dirty="0"/>
              <a:t> (Friday)</a:t>
            </a:r>
          </a:p>
        </p:txBody>
      </p:sp>
    </p:spTree>
    <p:extLst>
      <p:ext uri="{BB962C8B-B14F-4D97-AF65-F5344CB8AC3E}">
        <p14:creationId xmlns:p14="http://schemas.microsoft.com/office/powerpoint/2010/main" val="590530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A53934D-80FC-65E1-D5B7-5B8B9BE6F4AA}"/>
              </a:ext>
            </a:extLst>
          </p:cNvPr>
          <p:cNvSpPr>
            <a:spLocks noGrp="1"/>
          </p:cNvSpPr>
          <p:nvPr>
            <p:ph type="dt" sz="half" idx="2"/>
          </p:nvPr>
        </p:nvSpPr>
        <p:spPr/>
        <p:txBody>
          <a:bodyPr/>
          <a:lstStyle/>
          <a:p>
            <a:fld id="{7740CFCA-26A1-4DC6-8B7A-E33063B60B85}" type="datetime1">
              <a:rPr lang="en-US" smtClean="0"/>
              <a:t>4/23/2023</a:t>
            </a:fld>
            <a:endParaRPr lang="en-US" dirty="0"/>
          </a:p>
        </p:txBody>
      </p:sp>
      <p:sp>
        <p:nvSpPr>
          <p:cNvPr id="5" name="Footer Placeholder 4">
            <a:extLst>
              <a:ext uri="{FF2B5EF4-FFF2-40B4-BE49-F238E27FC236}">
                <a16:creationId xmlns:a16="http://schemas.microsoft.com/office/drawing/2014/main" id="{092E0AB1-CB08-6DD4-F118-E6F254103585}"/>
              </a:ext>
            </a:extLst>
          </p:cNvPr>
          <p:cNvSpPr>
            <a:spLocks noGrp="1"/>
          </p:cNvSpPr>
          <p:nvPr>
            <p:ph type="ftr" sz="quarter" idx="3"/>
          </p:nvPr>
        </p:nvSpPr>
        <p:spPr/>
        <p:txBody>
          <a:bodyPr/>
          <a:lstStyle/>
          <a:p>
            <a:r>
              <a:rPr lang="en-GB"/>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6BB53AA0-2ABA-B7FE-D209-0323CB87DC60}"/>
              </a:ext>
            </a:extLst>
          </p:cNvPr>
          <p:cNvSpPr>
            <a:spLocks noGrp="1"/>
          </p:cNvSpPr>
          <p:nvPr>
            <p:ph type="sldNum" sz="quarter" idx="4"/>
          </p:nvPr>
        </p:nvSpPr>
        <p:spPr/>
        <p:txBody>
          <a:bodyPr/>
          <a:lstStyle/>
          <a:p>
            <a:fld id="{17918391-D411-FE40-AAD7-861AE5233E0E}" type="slidenum">
              <a:rPr lang="en-US" smtClean="0"/>
              <a:pPr/>
              <a:t>11</a:t>
            </a:fld>
            <a:endParaRPr lang="en-US" dirty="0"/>
          </a:p>
        </p:txBody>
      </p:sp>
      <p:pic>
        <p:nvPicPr>
          <p:cNvPr id="7" name="Picture 2" descr="image002.png">
            <a:extLst>
              <a:ext uri="{FF2B5EF4-FFF2-40B4-BE49-F238E27FC236}">
                <a16:creationId xmlns:a16="http://schemas.microsoft.com/office/drawing/2014/main" id="{FBD2E207-3EA8-DFED-A0CF-37504D2FDCF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448836" y="513865"/>
            <a:ext cx="3929204" cy="37528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003.png">
            <a:extLst>
              <a:ext uri="{FF2B5EF4-FFF2-40B4-BE49-F238E27FC236}">
                <a16:creationId xmlns:a16="http://schemas.microsoft.com/office/drawing/2014/main" id="{90CCEED6-2EA6-A816-5856-0AF8AD21E7F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82187" y="2473254"/>
            <a:ext cx="3350085" cy="223853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AC367940-3A86-DB6F-A683-78E1FDC0DFD0}"/>
              </a:ext>
            </a:extLst>
          </p:cNvPr>
          <p:cNvCxnSpPr>
            <a:cxnSpLocks/>
          </p:cNvCxnSpPr>
          <p:nvPr/>
        </p:nvCxnSpPr>
        <p:spPr>
          <a:xfrm>
            <a:off x="2358151" y="3144044"/>
            <a:ext cx="2541806" cy="139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08419C5-2C83-7F93-1ED3-797B83A15F3B}"/>
              </a:ext>
            </a:extLst>
          </p:cNvPr>
          <p:cNvPicPr>
            <a:picLocks noChangeAspect="1"/>
          </p:cNvPicPr>
          <p:nvPr/>
        </p:nvPicPr>
        <p:blipFill>
          <a:blip r:embed="rId6"/>
          <a:stretch>
            <a:fillRect/>
          </a:stretch>
        </p:blipFill>
        <p:spPr>
          <a:xfrm>
            <a:off x="1071391" y="2417437"/>
            <a:ext cx="1794167" cy="1345625"/>
          </a:xfrm>
          <a:prstGeom prst="rect">
            <a:avLst/>
          </a:prstGeom>
        </p:spPr>
      </p:pic>
      <p:pic>
        <p:nvPicPr>
          <p:cNvPr id="11" name="Picture 10">
            <a:extLst>
              <a:ext uri="{FF2B5EF4-FFF2-40B4-BE49-F238E27FC236}">
                <a16:creationId xmlns:a16="http://schemas.microsoft.com/office/drawing/2014/main" id="{F3FAB965-C53E-623F-7D5D-9794B98B880E}"/>
              </a:ext>
            </a:extLst>
          </p:cNvPr>
          <p:cNvPicPr>
            <a:picLocks noChangeAspect="1"/>
          </p:cNvPicPr>
          <p:nvPr/>
        </p:nvPicPr>
        <p:blipFill>
          <a:blip r:embed="rId7"/>
          <a:stretch>
            <a:fillRect/>
          </a:stretch>
        </p:blipFill>
        <p:spPr>
          <a:xfrm rot="5400000">
            <a:off x="7166526" y="306868"/>
            <a:ext cx="2135852" cy="1601889"/>
          </a:xfrm>
          <a:prstGeom prst="rect">
            <a:avLst/>
          </a:prstGeom>
        </p:spPr>
      </p:pic>
      <p:pic>
        <p:nvPicPr>
          <p:cNvPr id="12" name="Picture 11" descr="&#10;">
            <a:extLst>
              <a:ext uri="{FF2B5EF4-FFF2-40B4-BE49-F238E27FC236}">
                <a16:creationId xmlns:a16="http://schemas.microsoft.com/office/drawing/2014/main" id="{0F2C1901-87FF-414B-B3BC-DF68874E796F}"/>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4649987" y="1410693"/>
            <a:ext cx="1871640" cy="1597938"/>
          </a:xfrm>
          <a:prstGeom prst="rect">
            <a:avLst/>
          </a:prstGeom>
          <a:noFill/>
        </p:spPr>
      </p:pic>
      <p:sp>
        <p:nvSpPr>
          <p:cNvPr id="13" name="TextBox 12">
            <a:extLst>
              <a:ext uri="{FF2B5EF4-FFF2-40B4-BE49-F238E27FC236}">
                <a16:creationId xmlns:a16="http://schemas.microsoft.com/office/drawing/2014/main" id="{3743A83A-B116-E6FE-EA3C-717D373877A9}"/>
              </a:ext>
            </a:extLst>
          </p:cNvPr>
          <p:cNvSpPr txBox="1"/>
          <p:nvPr/>
        </p:nvSpPr>
        <p:spPr>
          <a:xfrm>
            <a:off x="194670" y="25492"/>
            <a:ext cx="2509020" cy="461665"/>
          </a:xfrm>
          <a:prstGeom prst="rect">
            <a:avLst/>
          </a:prstGeom>
          <a:noFill/>
        </p:spPr>
        <p:txBody>
          <a:bodyPr wrap="none" rtlCol="0">
            <a:spAutoFit/>
          </a:bodyPr>
          <a:lstStyle/>
          <a:p>
            <a:r>
              <a:rPr lang="en-US" sz="2400" b="1" dirty="0"/>
              <a:t>Instrumentation</a:t>
            </a:r>
            <a:endParaRPr lang="en-US" sz="2000" b="1" dirty="0"/>
          </a:p>
        </p:txBody>
      </p:sp>
      <p:sp>
        <p:nvSpPr>
          <p:cNvPr id="14" name="TextBox 13">
            <a:extLst>
              <a:ext uri="{FF2B5EF4-FFF2-40B4-BE49-F238E27FC236}">
                <a16:creationId xmlns:a16="http://schemas.microsoft.com/office/drawing/2014/main" id="{1C7F0E47-3599-4366-FBBD-9C0DA7F62490}"/>
              </a:ext>
            </a:extLst>
          </p:cNvPr>
          <p:cNvSpPr txBox="1"/>
          <p:nvPr/>
        </p:nvSpPr>
        <p:spPr>
          <a:xfrm>
            <a:off x="194670" y="486408"/>
            <a:ext cx="3598904" cy="2308324"/>
          </a:xfrm>
          <a:prstGeom prst="rect">
            <a:avLst/>
          </a:prstGeom>
          <a:noFill/>
        </p:spPr>
        <p:txBody>
          <a:bodyPr wrap="square" rtlCol="0">
            <a:spAutoFit/>
          </a:bodyPr>
          <a:lstStyle/>
          <a:p>
            <a:r>
              <a:rPr lang="en-US" dirty="0"/>
              <a:t>Team expertise and development on most instrumentation types. </a:t>
            </a:r>
          </a:p>
          <a:p>
            <a:pPr algn="l"/>
            <a:endParaRPr lang="en-US" dirty="0"/>
          </a:p>
          <a:p>
            <a:pPr algn="l"/>
            <a:r>
              <a:rPr lang="en-US" dirty="0"/>
              <a:t>Example: Quench localization using </a:t>
            </a:r>
            <a:r>
              <a:rPr lang="en-US" sz="1800" dirty="0"/>
              <a:t>flex PCB - B3,A3,B4,A4 sensitivity, 12 segments on 6 shaft = 48 channels</a:t>
            </a:r>
          </a:p>
          <a:p>
            <a:endParaRPr lang="en-US" dirty="0"/>
          </a:p>
        </p:txBody>
      </p:sp>
      <p:sp>
        <p:nvSpPr>
          <p:cNvPr id="2" name="Tekstvak 1">
            <a:extLst>
              <a:ext uri="{FF2B5EF4-FFF2-40B4-BE49-F238E27FC236}">
                <a16:creationId xmlns:a16="http://schemas.microsoft.com/office/drawing/2014/main" id="{65F4B11A-5F79-2A82-4A8D-7A4F29CC3E8A}"/>
              </a:ext>
            </a:extLst>
          </p:cNvPr>
          <p:cNvSpPr txBox="1"/>
          <p:nvPr/>
        </p:nvSpPr>
        <p:spPr>
          <a:xfrm>
            <a:off x="6297223" y="4180577"/>
            <a:ext cx="2816919" cy="307777"/>
          </a:xfrm>
          <a:prstGeom prst="rect">
            <a:avLst/>
          </a:prstGeom>
          <a:noFill/>
        </p:spPr>
        <p:txBody>
          <a:bodyPr wrap="square" rtlCol="0">
            <a:spAutoFit/>
          </a:bodyPr>
          <a:lstStyle/>
          <a:p>
            <a:r>
              <a:rPr lang="nl-NL" sz="1400" dirty="0"/>
              <a:t>See </a:t>
            </a:r>
            <a:r>
              <a:rPr lang="nl-NL" sz="1400" dirty="0" err="1"/>
              <a:t>presentation</a:t>
            </a:r>
            <a:r>
              <a:rPr lang="nl-NL" sz="1400" dirty="0"/>
              <a:t> </a:t>
            </a:r>
            <a:r>
              <a:rPr lang="nl-NL" sz="1400" dirty="0" err="1"/>
              <a:t>Lucio</a:t>
            </a:r>
            <a:r>
              <a:rPr lang="nl-NL" sz="1400" dirty="0"/>
              <a:t> </a:t>
            </a:r>
            <a:r>
              <a:rPr lang="nl-NL" sz="1400" dirty="0" err="1"/>
              <a:t>Fiscarelli</a:t>
            </a:r>
            <a:endParaRPr lang="nl-NL" sz="1400" dirty="0"/>
          </a:p>
        </p:txBody>
      </p:sp>
      <p:pic>
        <p:nvPicPr>
          <p:cNvPr id="3" name="Picture 14">
            <a:extLst>
              <a:ext uri="{FF2B5EF4-FFF2-40B4-BE49-F238E27FC236}">
                <a16:creationId xmlns:a16="http://schemas.microsoft.com/office/drawing/2014/main" id="{C52FC557-121D-0143-11F4-A98B629B7A0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52680" y="2394076"/>
            <a:ext cx="1961462" cy="1464511"/>
          </a:xfrm>
          <a:prstGeom prst="rect">
            <a:avLst/>
          </a:prstGeom>
        </p:spPr>
      </p:pic>
    </p:spTree>
    <p:extLst>
      <p:ext uri="{BB962C8B-B14F-4D97-AF65-F5344CB8AC3E}">
        <p14:creationId xmlns:p14="http://schemas.microsoft.com/office/powerpoint/2010/main" val="644192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73EB214-FDA2-8866-B645-181CFA8116C4}"/>
              </a:ext>
            </a:extLst>
          </p:cNvPr>
          <p:cNvSpPr>
            <a:spLocks noGrp="1"/>
          </p:cNvSpPr>
          <p:nvPr>
            <p:ph type="dt" sz="half" idx="2"/>
          </p:nvPr>
        </p:nvSpPr>
        <p:spPr/>
        <p:txBody>
          <a:bodyPr/>
          <a:lstStyle/>
          <a:p>
            <a:fld id="{204F36A8-6304-4C65-A731-FB7EA60AD382}" type="datetime1">
              <a:rPr lang="en-US" smtClean="0"/>
              <a:t>4/23/2023</a:t>
            </a:fld>
            <a:endParaRPr lang="en-US" dirty="0"/>
          </a:p>
        </p:txBody>
      </p:sp>
      <p:sp>
        <p:nvSpPr>
          <p:cNvPr id="5" name="Footer Placeholder 4">
            <a:extLst>
              <a:ext uri="{FF2B5EF4-FFF2-40B4-BE49-F238E27FC236}">
                <a16:creationId xmlns:a16="http://schemas.microsoft.com/office/drawing/2014/main" id="{C8742707-24E5-E914-28CC-459F576C6DA3}"/>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D83A867B-5553-1094-470F-17F86F3F90AB}"/>
              </a:ext>
            </a:extLst>
          </p:cNvPr>
          <p:cNvSpPr>
            <a:spLocks noGrp="1"/>
          </p:cNvSpPr>
          <p:nvPr>
            <p:ph type="sldNum" sz="quarter" idx="4"/>
          </p:nvPr>
        </p:nvSpPr>
        <p:spPr/>
        <p:txBody>
          <a:bodyPr/>
          <a:lstStyle/>
          <a:p>
            <a:fld id="{17918391-D411-FE40-AAD7-861AE5233E0E}" type="slidenum">
              <a:rPr lang="en-US" smtClean="0"/>
              <a:pPr/>
              <a:t>12</a:t>
            </a:fld>
            <a:endParaRPr lang="en-US" dirty="0"/>
          </a:p>
        </p:txBody>
      </p:sp>
      <p:pic>
        <p:nvPicPr>
          <p:cNvPr id="8" name="Picture 7">
            <a:extLst>
              <a:ext uri="{FF2B5EF4-FFF2-40B4-BE49-F238E27FC236}">
                <a16:creationId xmlns:a16="http://schemas.microsoft.com/office/drawing/2014/main" id="{8C06C761-A75E-0F5F-F046-999F746D34E4}"/>
              </a:ext>
            </a:extLst>
          </p:cNvPr>
          <p:cNvPicPr>
            <a:picLocks noChangeAspect="1"/>
          </p:cNvPicPr>
          <p:nvPr/>
        </p:nvPicPr>
        <p:blipFill>
          <a:blip r:embed="rId2"/>
          <a:stretch>
            <a:fillRect/>
          </a:stretch>
        </p:blipFill>
        <p:spPr>
          <a:xfrm>
            <a:off x="270403" y="504437"/>
            <a:ext cx="5243872" cy="3691348"/>
          </a:xfrm>
          <a:prstGeom prst="rect">
            <a:avLst/>
          </a:prstGeom>
        </p:spPr>
      </p:pic>
      <p:sp>
        <p:nvSpPr>
          <p:cNvPr id="11" name="TextBox 10">
            <a:extLst>
              <a:ext uri="{FF2B5EF4-FFF2-40B4-BE49-F238E27FC236}">
                <a16:creationId xmlns:a16="http://schemas.microsoft.com/office/drawing/2014/main" id="{15017C79-527D-8816-6EF7-A3AE5A676FC6}"/>
              </a:ext>
            </a:extLst>
          </p:cNvPr>
          <p:cNvSpPr txBox="1"/>
          <p:nvPr/>
        </p:nvSpPr>
        <p:spPr>
          <a:xfrm>
            <a:off x="250008" y="72690"/>
            <a:ext cx="7141392" cy="523220"/>
          </a:xfrm>
          <a:prstGeom prst="rect">
            <a:avLst/>
          </a:prstGeom>
          <a:noFill/>
        </p:spPr>
        <p:txBody>
          <a:bodyPr wrap="square">
            <a:spAutoFit/>
          </a:bodyPr>
          <a:lstStyle/>
          <a:p>
            <a:r>
              <a:rPr lang="en-US" sz="2800" dirty="0"/>
              <a:t>Horizontal test benches</a:t>
            </a:r>
          </a:p>
        </p:txBody>
      </p:sp>
      <p:pic>
        <p:nvPicPr>
          <p:cNvPr id="12" name="Picture 11">
            <a:extLst>
              <a:ext uri="{FF2B5EF4-FFF2-40B4-BE49-F238E27FC236}">
                <a16:creationId xmlns:a16="http://schemas.microsoft.com/office/drawing/2014/main" id="{4C1363AD-A417-FC93-928D-579C40931E3E}"/>
              </a:ext>
            </a:extLst>
          </p:cNvPr>
          <p:cNvPicPr>
            <a:picLocks noChangeAspect="1"/>
          </p:cNvPicPr>
          <p:nvPr/>
        </p:nvPicPr>
        <p:blipFill rotWithShape="1">
          <a:blip r:embed="rId3"/>
          <a:srcRect t="24357" b="11257"/>
          <a:stretch/>
        </p:blipFill>
        <p:spPr>
          <a:xfrm>
            <a:off x="5521141" y="282785"/>
            <a:ext cx="3513667" cy="1696721"/>
          </a:xfrm>
          <a:prstGeom prst="rect">
            <a:avLst/>
          </a:prstGeom>
        </p:spPr>
      </p:pic>
      <p:sp>
        <p:nvSpPr>
          <p:cNvPr id="13" name="TextBox 12">
            <a:extLst>
              <a:ext uri="{FF2B5EF4-FFF2-40B4-BE49-F238E27FC236}">
                <a16:creationId xmlns:a16="http://schemas.microsoft.com/office/drawing/2014/main" id="{855D97F7-E2B3-447C-4B2C-626308D7C7D7}"/>
              </a:ext>
            </a:extLst>
          </p:cNvPr>
          <p:cNvSpPr txBox="1"/>
          <p:nvPr/>
        </p:nvSpPr>
        <p:spPr>
          <a:xfrm>
            <a:off x="5514274" y="1979506"/>
            <a:ext cx="3629725" cy="3046988"/>
          </a:xfrm>
          <a:prstGeom prst="rect">
            <a:avLst/>
          </a:prstGeom>
          <a:noFill/>
        </p:spPr>
        <p:txBody>
          <a:bodyPr wrap="square" rtlCol="0">
            <a:spAutoFit/>
          </a:bodyPr>
          <a:lstStyle/>
          <a:p>
            <a:r>
              <a:rPr lang="nl-NL" sz="1600" dirty="0" err="1"/>
              <a:t>Electrical</a:t>
            </a:r>
            <a:r>
              <a:rPr lang="nl-NL" sz="1600" dirty="0"/>
              <a:t> </a:t>
            </a:r>
            <a:r>
              <a:rPr lang="nl-NL" sz="1600" dirty="0" err="1"/>
              <a:t>connection</a:t>
            </a:r>
            <a:r>
              <a:rPr lang="nl-NL" sz="1600" dirty="0"/>
              <a:t> </a:t>
            </a:r>
            <a:r>
              <a:rPr lang="nl-NL" sz="1600" dirty="0" err="1"/>
              <a:t>scheme</a:t>
            </a:r>
            <a:r>
              <a:rPr lang="nl-NL" sz="1600" dirty="0"/>
              <a:t>:</a:t>
            </a:r>
          </a:p>
          <a:p>
            <a:endParaRPr lang="nl-NL" sz="1600" dirty="0"/>
          </a:p>
          <a:p>
            <a:pPr marL="285750" indent="-285750">
              <a:buFontTx/>
              <a:buChar char="-"/>
            </a:pPr>
            <a:r>
              <a:rPr lang="nl-NL" sz="1600" dirty="0" err="1"/>
              <a:t>Main</a:t>
            </a:r>
            <a:r>
              <a:rPr lang="nl-NL" sz="1600" dirty="0"/>
              <a:t> </a:t>
            </a:r>
            <a:r>
              <a:rPr lang="nl-NL" sz="1600" dirty="0" err="1"/>
              <a:t>powering</a:t>
            </a:r>
            <a:r>
              <a:rPr lang="nl-NL" sz="1600" dirty="0"/>
              <a:t> circuits </a:t>
            </a:r>
            <a:r>
              <a:rPr lang="nl-NL" sz="1600" dirty="0" err="1"/>
              <a:t>connected</a:t>
            </a:r>
            <a:r>
              <a:rPr lang="nl-NL" sz="1600" dirty="0"/>
              <a:t> </a:t>
            </a:r>
            <a:r>
              <a:rPr lang="nl-NL" sz="1600" dirty="0" err="1"/>
              <a:t>through</a:t>
            </a:r>
            <a:r>
              <a:rPr lang="nl-NL" sz="1600" dirty="0"/>
              <a:t> </a:t>
            </a:r>
            <a:r>
              <a:rPr lang="nl-NL" sz="1600" dirty="0" err="1"/>
              <a:t>the</a:t>
            </a:r>
            <a:r>
              <a:rPr lang="nl-NL" sz="1600" dirty="0"/>
              <a:t> </a:t>
            </a:r>
            <a:r>
              <a:rPr lang="nl-NL" sz="1600" dirty="0" err="1"/>
              <a:t>ends</a:t>
            </a:r>
            <a:r>
              <a:rPr lang="nl-NL" sz="1600" dirty="0"/>
              <a:t>.</a:t>
            </a:r>
          </a:p>
          <a:p>
            <a:pPr marL="285750" indent="-285750">
              <a:buFontTx/>
              <a:buChar char="-"/>
            </a:pPr>
            <a:r>
              <a:rPr lang="nl-NL" sz="1600" dirty="0"/>
              <a:t>Up </a:t>
            </a:r>
            <a:r>
              <a:rPr lang="nl-NL" sz="1600" dirty="0" err="1"/>
              <a:t>to</a:t>
            </a:r>
            <a:r>
              <a:rPr lang="nl-NL" sz="1600" dirty="0"/>
              <a:t> 120 A circuits on </a:t>
            </a:r>
            <a:r>
              <a:rPr lang="nl-NL" sz="1600" dirty="0" err="1"/>
              <a:t>the</a:t>
            </a:r>
            <a:r>
              <a:rPr lang="nl-NL" sz="1600" dirty="0"/>
              <a:t> </a:t>
            </a:r>
            <a:r>
              <a:rPr lang="nl-NL" sz="1600" dirty="0" err="1"/>
              <a:t>cryostat</a:t>
            </a:r>
            <a:r>
              <a:rPr lang="nl-NL" sz="1600" dirty="0"/>
              <a:t> side</a:t>
            </a:r>
          </a:p>
          <a:p>
            <a:pPr marL="285750" indent="-285750">
              <a:buFontTx/>
              <a:buChar char="-"/>
            </a:pPr>
            <a:r>
              <a:rPr lang="nl-NL" sz="1600" dirty="0"/>
              <a:t>Instrumentation </a:t>
            </a:r>
            <a:r>
              <a:rPr lang="nl-NL" sz="1600" dirty="0" err="1"/>
              <a:t>connected</a:t>
            </a:r>
            <a:r>
              <a:rPr lang="nl-NL" sz="1600" dirty="0"/>
              <a:t> on top of </a:t>
            </a:r>
            <a:r>
              <a:rPr lang="nl-NL" sz="1600" dirty="0" err="1"/>
              <a:t>the</a:t>
            </a:r>
            <a:r>
              <a:rPr lang="nl-NL" sz="1600" dirty="0"/>
              <a:t> </a:t>
            </a:r>
            <a:r>
              <a:rPr lang="nl-NL" sz="1600" dirty="0" err="1"/>
              <a:t>magnet</a:t>
            </a:r>
            <a:r>
              <a:rPr lang="nl-NL" sz="1600" dirty="0"/>
              <a:t>, </a:t>
            </a:r>
            <a:r>
              <a:rPr lang="nl-NL" sz="1600" dirty="0" err="1"/>
              <a:t>including</a:t>
            </a:r>
            <a:r>
              <a:rPr lang="nl-NL" sz="1600" dirty="0"/>
              <a:t> QH, voltage taps, CLIQ, fiber </a:t>
            </a:r>
            <a:r>
              <a:rPr lang="nl-NL" sz="1600" dirty="0" err="1"/>
              <a:t>optics</a:t>
            </a:r>
            <a:r>
              <a:rPr lang="nl-NL" sz="1600" dirty="0"/>
              <a:t>, etc.</a:t>
            </a:r>
          </a:p>
          <a:p>
            <a:pPr marL="285750" indent="-285750">
              <a:buFontTx/>
              <a:buChar char="-"/>
            </a:pPr>
            <a:endParaRPr lang="nl-NL" sz="1600" dirty="0"/>
          </a:p>
          <a:p>
            <a:pPr marL="285750" indent="-285750">
              <a:buFontTx/>
              <a:buChar char="-"/>
            </a:pPr>
            <a:endParaRPr lang="en-GB" sz="1600" dirty="0"/>
          </a:p>
        </p:txBody>
      </p:sp>
      <p:sp>
        <p:nvSpPr>
          <p:cNvPr id="14" name="TextBox 13">
            <a:extLst>
              <a:ext uri="{FF2B5EF4-FFF2-40B4-BE49-F238E27FC236}">
                <a16:creationId xmlns:a16="http://schemas.microsoft.com/office/drawing/2014/main" id="{AC4540B0-D960-2C48-414E-9D8D99CA5BB4}"/>
              </a:ext>
            </a:extLst>
          </p:cNvPr>
          <p:cNvSpPr txBox="1"/>
          <p:nvPr/>
        </p:nvSpPr>
        <p:spPr>
          <a:xfrm>
            <a:off x="0" y="4112173"/>
            <a:ext cx="1685077" cy="276999"/>
          </a:xfrm>
          <a:prstGeom prst="rect">
            <a:avLst/>
          </a:prstGeom>
          <a:noFill/>
        </p:spPr>
        <p:txBody>
          <a:bodyPr wrap="none" rtlCol="0">
            <a:spAutoFit/>
          </a:bodyPr>
          <a:lstStyle/>
          <a:p>
            <a:r>
              <a:rPr lang="nl-NL" sz="1200" dirty="0" err="1"/>
              <a:t>Courtesy</a:t>
            </a:r>
            <a:r>
              <a:rPr lang="nl-NL" sz="1200" dirty="0"/>
              <a:t> </a:t>
            </a:r>
            <a:r>
              <a:rPr lang="nl-NL" sz="1200" dirty="0" err="1"/>
              <a:t>Gaëlle</a:t>
            </a:r>
            <a:r>
              <a:rPr lang="nl-NL" sz="1200" dirty="0"/>
              <a:t> </a:t>
            </a:r>
            <a:r>
              <a:rPr lang="nl-NL" sz="1200" dirty="0" err="1"/>
              <a:t>Ninet</a:t>
            </a:r>
            <a:endParaRPr lang="en-GB" sz="1200" dirty="0"/>
          </a:p>
        </p:txBody>
      </p:sp>
    </p:spTree>
    <p:extLst>
      <p:ext uri="{BB962C8B-B14F-4D97-AF65-F5344CB8AC3E}">
        <p14:creationId xmlns:p14="http://schemas.microsoft.com/office/powerpoint/2010/main" val="487650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0497A4-9F29-186A-4F07-B8CA529C1A63}"/>
              </a:ext>
            </a:extLst>
          </p:cNvPr>
          <p:cNvSpPr>
            <a:spLocks noGrp="1"/>
          </p:cNvSpPr>
          <p:nvPr>
            <p:ph type="dt" sz="half" idx="2"/>
          </p:nvPr>
        </p:nvSpPr>
        <p:spPr/>
        <p:txBody>
          <a:bodyPr/>
          <a:lstStyle/>
          <a:p>
            <a:fld id="{C46E95F9-27D1-4B31-9AFE-E1F9FABE737B}" type="datetime1">
              <a:rPr lang="en-US" smtClean="0"/>
              <a:t>4/23/2023</a:t>
            </a:fld>
            <a:endParaRPr lang="en-US" dirty="0"/>
          </a:p>
        </p:txBody>
      </p:sp>
      <p:sp>
        <p:nvSpPr>
          <p:cNvPr id="4" name="Footer Placeholder 3">
            <a:extLst>
              <a:ext uri="{FF2B5EF4-FFF2-40B4-BE49-F238E27FC236}">
                <a16:creationId xmlns:a16="http://schemas.microsoft.com/office/drawing/2014/main" id="{9FFBC5AA-44CE-1728-92D0-A5627A945CC9}"/>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4D569423-AEB1-B1DF-78AC-AF06E2C3F0E6}"/>
              </a:ext>
            </a:extLst>
          </p:cNvPr>
          <p:cNvSpPr>
            <a:spLocks noGrp="1"/>
          </p:cNvSpPr>
          <p:nvPr>
            <p:ph type="sldNum" sz="quarter" idx="4"/>
          </p:nvPr>
        </p:nvSpPr>
        <p:spPr/>
        <p:txBody>
          <a:bodyPr/>
          <a:lstStyle/>
          <a:p>
            <a:fld id="{17918391-D411-FE40-AAD7-861AE5233E0E}" type="slidenum">
              <a:rPr lang="en-US" smtClean="0"/>
              <a:pPr/>
              <a:t>13</a:t>
            </a:fld>
            <a:endParaRPr lang="en-US" dirty="0"/>
          </a:p>
        </p:txBody>
      </p:sp>
      <p:pic>
        <p:nvPicPr>
          <p:cNvPr id="6" name="Picture 5" descr="A picture containing warehouse, several, roof&#10;&#10;Description automatically generated">
            <a:extLst>
              <a:ext uri="{FF2B5EF4-FFF2-40B4-BE49-F238E27FC236}">
                <a16:creationId xmlns:a16="http://schemas.microsoft.com/office/drawing/2014/main" id="{AD147DED-5722-B704-DBB2-C8AD96448C1D}"/>
              </a:ext>
            </a:extLst>
          </p:cNvPr>
          <p:cNvPicPr>
            <a:picLocks noChangeAspect="1"/>
          </p:cNvPicPr>
          <p:nvPr/>
        </p:nvPicPr>
        <p:blipFill rotWithShape="1">
          <a:blip r:embed="rId2"/>
          <a:srcRect l="6922" t="16998" b="16689"/>
          <a:stretch/>
        </p:blipFill>
        <p:spPr>
          <a:xfrm>
            <a:off x="5300663" y="2483213"/>
            <a:ext cx="3843337" cy="2062163"/>
          </a:xfrm>
          <a:prstGeom prst="rect">
            <a:avLst/>
          </a:prstGeom>
        </p:spPr>
      </p:pic>
      <p:pic>
        <p:nvPicPr>
          <p:cNvPr id="8" name="Picture 7" descr="A picture containing warehouse, subway&#10;&#10;Description automatically generated">
            <a:extLst>
              <a:ext uri="{FF2B5EF4-FFF2-40B4-BE49-F238E27FC236}">
                <a16:creationId xmlns:a16="http://schemas.microsoft.com/office/drawing/2014/main" id="{953821FC-4FD1-FD69-7409-E017A8611A50}"/>
              </a:ext>
            </a:extLst>
          </p:cNvPr>
          <p:cNvPicPr>
            <a:picLocks noChangeAspect="1"/>
          </p:cNvPicPr>
          <p:nvPr/>
        </p:nvPicPr>
        <p:blipFill rotWithShape="1">
          <a:blip r:embed="rId3"/>
          <a:srcRect l="27352" t="11007" r="28578" b="32622"/>
          <a:stretch/>
        </p:blipFill>
        <p:spPr>
          <a:xfrm>
            <a:off x="6547901" y="0"/>
            <a:ext cx="2577683" cy="2483213"/>
          </a:xfrm>
          <a:prstGeom prst="rect">
            <a:avLst/>
          </a:prstGeom>
        </p:spPr>
      </p:pic>
      <p:sp>
        <p:nvSpPr>
          <p:cNvPr id="2" name="TextBox 1">
            <a:extLst>
              <a:ext uri="{FF2B5EF4-FFF2-40B4-BE49-F238E27FC236}">
                <a16:creationId xmlns:a16="http://schemas.microsoft.com/office/drawing/2014/main" id="{5A8D5EC4-A659-2708-B3F7-A832CE21E44E}"/>
              </a:ext>
            </a:extLst>
          </p:cNvPr>
          <p:cNvSpPr txBox="1"/>
          <p:nvPr/>
        </p:nvSpPr>
        <p:spPr>
          <a:xfrm>
            <a:off x="0" y="165447"/>
            <a:ext cx="6529485" cy="3908762"/>
          </a:xfrm>
          <a:prstGeom prst="rect">
            <a:avLst/>
          </a:prstGeom>
          <a:noFill/>
        </p:spPr>
        <p:txBody>
          <a:bodyPr wrap="square" rtlCol="0">
            <a:spAutoFit/>
          </a:bodyPr>
          <a:lstStyle/>
          <a:p>
            <a:r>
              <a:rPr lang="en-US" sz="2400" dirty="0"/>
              <a:t>Bench compatibility</a:t>
            </a:r>
          </a:p>
          <a:p>
            <a:endParaRPr lang="en-US" sz="2400" dirty="0"/>
          </a:p>
          <a:p>
            <a:r>
              <a:rPr lang="en-US" sz="2000" b="1" dirty="0"/>
              <a:t>Each bench optimized for 1 type of magnet</a:t>
            </a:r>
            <a:r>
              <a:rPr lang="en-US" sz="2000" dirty="0"/>
              <a:t>: </a:t>
            </a:r>
          </a:p>
          <a:p>
            <a:r>
              <a:rPr lang="en-US" dirty="0"/>
              <a:t>A1: MQXF test cryostat (18 kA)</a:t>
            </a:r>
          </a:p>
          <a:p>
            <a:r>
              <a:rPr lang="en-US" dirty="0"/>
              <a:t>A2: Corrector package + Q3 (20 kA + 2*2 kA + 120 A circuits)</a:t>
            </a:r>
          </a:p>
          <a:p>
            <a:r>
              <a:rPr lang="en-US" dirty="0"/>
              <a:t>B1: LHC MB and MQ (13 kA + 2*600 A)</a:t>
            </a:r>
          </a:p>
          <a:p>
            <a:r>
              <a:rPr lang="en-US" dirty="0"/>
              <a:t>B2: D1 (13 kA)</a:t>
            </a:r>
          </a:p>
          <a:p>
            <a:r>
              <a:rPr lang="en-US" dirty="0"/>
              <a:t>C1: 11T (13 kA + 2*600 A)</a:t>
            </a:r>
          </a:p>
          <a:p>
            <a:r>
              <a:rPr lang="en-US" dirty="0"/>
              <a:t>C2: D2 (13 kA + 2*600 A)</a:t>
            </a:r>
          </a:p>
          <a:p>
            <a:r>
              <a:rPr lang="en-US" dirty="0"/>
              <a:t>E1: spare</a:t>
            </a:r>
          </a:p>
          <a:p>
            <a:r>
              <a:rPr lang="en-US" dirty="0"/>
              <a:t>E2: spare (shaft storage)</a:t>
            </a:r>
          </a:p>
          <a:p>
            <a:r>
              <a:rPr lang="en-US" dirty="0"/>
              <a:t>F1: Q2 (18 kA + 2*2 kA)</a:t>
            </a:r>
          </a:p>
          <a:p>
            <a:r>
              <a:rPr lang="en-US" dirty="0"/>
              <a:t>F2: SC link (18 kA + 13 kA + 2*2 kA)</a:t>
            </a:r>
          </a:p>
        </p:txBody>
      </p:sp>
    </p:spTree>
    <p:extLst>
      <p:ext uri="{BB962C8B-B14F-4D97-AF65-F5344CB8AC3E}">
        <p14:creationId xmlns:p14="http://schemas.microsoft.com/office/powerpoint/2010/main" val="3918714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67AEFB17-F5DF-5582-C0F4-B7393BBDB801}"/>
              </a:ext>
            </a:extLst>
          </p:cNvPr>
          <p:cNvSpPr>
            <a:spLocks noGrp="1"/>
          </p:cNvSpPr>
          <p:nvPr>
            <p:ph type="dt" sz="half" idx="2"/>
          </p:nvPr>
        </p:nvSpPr>
        <p:spPr/>
        <p:txBody>
          <a:bodyPr/>
          <a:lstStyle/>
          <a:p>
            <a:fld id="{019A631F-E037-4E27-8EA4-5A532FFB1CD9}" type="datetime1">
              <a:rPr lang="en-US" smtClean="0"/>
              <a:t>4/23/2023</a:t>
            </a:fld>
            <a:endParaRPr lang="en-US" dirty="0"/>
          </a:p>
        </p:txBody>
      </p:sp>
      <p:sp>
        <p:nvSpPr>
          <p:cNvPr id="4" name="Tijdelijke aanduiding voor voettekst 3">
            <a:extLst>
              <a:ext uri="{FF2B5EF4-FFF2-40B4-BE49-F238E27FC236}">
                <a16:creationId xmlns:a16="http://schemas.microsoft.com/office/drawing/2014/main" id="{A099F232-05E6-1BBD-F3D2-DE687E952A1D}"/>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Tijdelijke aanduiding voor dianummer 4">
            <a:extLst>
              <a:ext uri="{FF2B5EF4-FFF2-40B4-BE49-F238E27FC236}">
                <a16:creationId xmlns:a16="http://schemas.microsoft.com/office/drawing/2014/main" id="{951EB239-CBCA-5773-4868-7A4C66FFE262}"/>
              </a:ext>
            </a:extLst>
          </p:cNvPr>
          <p:cNvSpPr>
            <a:spLocks noGrp="1"/>
          </p:cNvSpPr>
          <p:nvPr>
            <p:ph type="sldNum" sz="quarter" idx="4"/>
          </p:nvPr>
        </p:nvSpPr>
        <p:spPr/>
        <p:txBody>
          <a:bodyPr/>
          <a:lstStyle/>
          <a:p>
            <a:fld id="{17918391-D411-FE40-AAD7-861AE5233E0E}" type="slidenum">
              <a:rPr lang="en-US" smtClean="0"/>
              <a:pPr/>
              <a:t>14</a:t>
            </a:fld>
            <a:endParaRPr lang="en-US" dirty="0"/>
          </a:p>
        </p:txBody>
      </p:sp>
      <p:sp>
        <p:nvSpPr>
          <p:cNvPr id="7" name="Tekstvak 6">
            <a:extLst>
              <a:ext uri="{FF2B5EF4-FFF2-40B4-BE49-F238E27FC236}">
                <a16:creationId xmlns:a16="http://schemas.microsoft.com/office/drawing/2014/main" id="{A2A3805F-A266-F072-DAFA-CB3713FFFC1A}"/>
              </a:ext>
            </a:extLst>
          </p:cNvPr>
          <p:cNvSpPr txBox="1"/>
          <p:nvPr/>
        </p:nvSpPr>
        <p:spPr>
          <a:xfrm>
            <a:off x="863600" y="1767840"/>
            <a:ext cx="6583680" cy="1569660"/>
          </a:xfrm>
          <a:prstGeom prst="rect">
            <a:avLst/>
          </a:prstGeom>
          <a:noFill/>
        </p:spPr>
        <p:txBody>
          <a:bodyPr wrap="square" rtlCol="0">
            <a:spAutoFit/>
          </a:bodyPr>
          <a:lstStyle/>
          <a:p>
            <a:r>
              <a:rPr lang="en-US" sz="2400" b="1" dirty="0"/>
              <a:t>Vertical test benches</a:t>
            </a:r>
          </a:p>
          <a:p>
            <a:endParaRPr lang="en-US" sz="2400" b="1" dirty="0"/>
          </a:p>
          <a:p>
            <a:r>
              <a:rPr lang="en-US" sz="2400" b="1" dirty="0"/>
              <a:t>Prototype and model magnet testing, corrector magnet qualification</a:t>
            </a:r>
          </a:p>
        </p:txBody>
      </p:sp>
    </p:spTree>
    <p:extLst>
      <p:ext uri="{BB962C8B-B14F-4D97-AF65-F5344CB8AC3E}">
        <p14:creationId xmlns:p14="http://schemas.microsoft.com/office/powerpoint/2010/main" val="1171492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7E1EA06-EB82-4592-1CC4-38D796461F61}"/>
              </a:ext>
            </a:extLst>
          </p:cNvPr>
          <p:cNvSpPr>
            <a:spLocks noGrp="1"/>
          </p:cNvSpPr>
          <p:nvPr>
            <p:ph type="dt" sz="half" idx="2"/>
          </p:nvPr>
        </p:nvSpPr>
        <p:spPr/>
        <p:txBody>
          <a:bodyPr/>
          <a:lstStyle/>
          <a:p>
            <a:fld id="{8F8B9F25-363B-4BB7-A687-B82B7C54CACF}" type="datetime1">
              <a:rPr lang="en-US" smtClean="0"/>
              <a:t>4/23/2023</a:t>
            </a:fld>
            <a:endParaRPr lang="en-US" dirty="0"/>
          </a:p>
        </p:txBody>
      </p:sp>
      <p:sp>
        <p:nvSpPr>
          <p:cNvPr id="5" name="Footer Placeholder 4">
            <a:extLst>
              <a:ext uri="{FF2B5EF4-FFF2-40B4-BE49-F238E27FC236}">
                <a16:creationId xmlns:a16="http://schemas.microsoft.com/office/drawing/2014/main" id="{F55D8EDE-7B07-C8A6-B5FF-4465CC254065}"/>
              </a:ext>
            </a:extLst>
          </p:cNvPr>
          <p:cNvSpPr>
            <a:spLocks noGrp="1"/>
          </p:cNvSpPr>
          <p:nvPr>
            <p:ph type="ftr" sz="quarter" idx="3"/>
          </p:nvPr>
        </p:nvSpPr>
        <p:spPr/>
        <p:txBody>
          <a:bodyPr/>
          <a:lstStyle/>
          <a:p>
            <a:r>
              <a:rPr lang="en-GB"/>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26EDD691-B749-FACC-9712-CB3840589954}"/>
              </a:ext>
            </a:extLst>
          </p:cNvPr>
          <p:cNvSpPr>
            <a:spLocks noGrp="1"/>
          </p:cNvSpPr>
          <p:nvPr>
            <p:ph type="sldNum" sz="quarter" idx="4"/>
          </p:nvPr>
        </p:nvSpPr>
        <p:spPr/>
        <p:txBody>
          <a:bodyPr/>
          <a:lstStyle/>
          <a:p>
            <a:fld id="{17918391-D411-FE40-AAD7-861AE5233E0E}" type="slidenum">
              <a:rPr lang="en-US" smtClean="0"/>
              <a:pPr/>
              <a:t>15</a:t>
            </a:fld>
            <a:endParaRPr lang="en-US" dirty="0"/>
          </a:p>
        </p:txBody>
      </p:sp>
      <p:sp>
        <p:nvSpPr>
          <p:cNvPr id="7" name="TextBox 6">
            <a:extLst>
              <a:ext uri="{FF2B5EF4-FFF2-40B4-BE49-F238E27FC236}">
                <a16:creationId xmlns:a16="http://schemas.microsoft.com/office/drawing/2014/main" id="{0DF4C992-2CF2-243F-8183-1513D77C75E9}"/>
              </a:ext>
            </a:extLst>
          </p:cNvPr>
          <p:cNvSpPr txBox="1"/>
          <p:nvPr/>
        </p:nvSpPr>
        <p:spPr>
          <a:xfrm>
            <a:off x="89988" y="17941"/>
            <a:ext cx="6628311" cy="523220"/>
          </a:xfrm>
          <a:prstGeom prst="rect">
            <a:avLst/>
          </a:prstGeom>
          <a:noFill/>
        </p:spPr>
        <p:txBody>
          <a:bodyPr wrap="square">
            <a:spAutoFit/>
          </a:bodyPr>
          <a:lstStyle/>
          <a:p>
            <a:r>
              <a:rPr lang="en-US" sz="2800" dirty="0"/>
              <a:t>Vertical test benches</a:t>
            </a:r>
          </a:p>
        </p:txBody>
      </p:sp>
      <p:sp>
        <p:nvSpPr>
          <p:cNvPr id="8" name="TextBox 7">
            <a:extLst>
              <a:ext uri="{FF2B5EF4-FFF2-40B4-BE49-F238E27FC236}">
                <a16:creationId xmlns:a16="http://schemas.microsoft.com/office/drawing/2014/main" id="{42F1E5EE-7FDC-4EB3-DFCC-B08F70CB6762}"/>
              </a:ext>
            </a:extLst>
          </p:cNvPr>
          <p:cNvSpPr txBox="1"/>
          <p:nvPr/>
        </p:nvSpPr>
        <p:spPr>
          <a:xfrm>
            <a:off x="250008" y="595910"/>
            <a:ext cx="4116251" cy="369332"/>
          </a:xfrm>
          <a:prstGeom prst="rect">
            <a:avLst/>
          </a:prstGeom>
          <a:noFill/>
        </p:spPr>
        <p:txBody>
          <a:bodyPr wrap="square" rtlCol="0">
            <a:spAutoFit/>
          </a:bodyPr>
          <a:lstStyle/>
          <a:p>
            <a:r>
              <a:rPr lang="en-US" b="1" dirty="0"/>
              <a:t>5 cryostats</a:t>
            </a:r>
          </a:p>
        </p:txBody>
      </p:sp>
      <p:pic>
        <p:nvPicPr>
          <p:cNvPr id="2" name="Picture 2">
            <a:extLst>
              <a:ext uri="{FF2B5EF4-FFF2-40B4-BE49-F238E27FC236}">
                <a16:creationId xmlns:a16="http://schemas.microsoft.com/office/drawing/2014/main" id="{84E6B2A9-AACA-961B-EF73-ED2FD2BB38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63" t="23056" r="50417" b="60565"/>
          <a:stretch/>
        </p:blipFill>
        <p:spPr bwMode="auto">
          <a:xfrm>
            <a:off x="-1" y="2186940"/>
            <a:ext cx="9097835" cy="2219821"/>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902F997-301A-D5A8-547D-5B83327E133B}"/>
              </a:ext>
            </a:extLst>
          </p:cNvPr>
          <p:cNvSpPr txBox="1"/>
          <p:nvPr/>
        </p:nvSpPr>
        <p:spPr>
          <a:xfrm rot="18294857">
            <a:off x="7801686" y="1033897"/>
            <a:ext cx="1514783" cy="369332"/>
          </a:xfrm>
          <a:prstGeom prst="rect">
            <a:avLst/>
          </a:prstGeom>
          <a:noFill/>
        </p:spPr>
        <p:txBody>
          <a:bodyPr wrap="square">
            <a:spAutoFit/>
          </a:bodyPr>
          <a:lstStyle/>
          <a:p>
            <a:r>
              <a:rPr lang="en-US" dirty="0"/>
              <a:t>Cluster D</a:t>
            </a:r>
          </a:p>
        </p:txBody>
      </p:sp>
      <p:sp>
        <p:nvSpPr>
          <p:cNvPr id="10" name="Tekstvak 9">
            <a:extLst>
              <a:ext uri="{FF2B5EF4-FFF2-40B4-BE49-F238E27FC236}">
                <a16:creationId xmlns:a16="http://schemas.microsoft.com/office/drawing/2014/main" id="{E1BE1303-6470-8D05-AE56-A9DAEE0FA3E0}"/>
              </a:ext>
            </a:extLst>
          </p:cNvPr>
          <p:cNvSpPr txBox="1"/>
          <p:nvPr/>
        </p:nvSpPr>
        <p:spPr>
          <a:xfrm rot="18494919">
            <a:off x="2299174" y="1471482"/>
            <a:ext cx="1514783" cy="369332"/>
          </a:xfrm>
          <a:prstGeom prst="rect">
            <a:avLst/>
          </a:prstGeom>
          <a:noFill/>
        </p:spPr>
        <p:txBody>
          <a:bodyPr wrap="square">
            <a:spAutoFit/>
          </a:bodyPr>
          <a:lstStyle/>
          <a:p>
            <a:r>
              <a:rPr lang="en-US" dirty="0" err="1"/>
              <a:t>Siegtal</a:t>
            </a:r>
            <a:endParaRPr lang="en-US" dirty="0"/>
          </a:p>
        </p:txBody>
      </p:sp>
      <p:sp>
        <p:nvSpPr>
          <p:cNvPr id="11" name="Tekstvak 10">
            <a:extLst>
              <a:ext uri="{FF2B5EF4-FFF2-40B4-BE49-F238E27FC236}">
                <a16:creationId xmlns:a16="http://schemas.microsoft.com/office/drawing/2014/main" id="{0B883CDB-DED9-E235-CF76-E7656FF1DE23}"/>
              </a:ext>
            </a:extLst>
          </p:cNvPr>
          <p:cNvSpPr txBox="1"/>
          <p:nvPr/>
        </p:nvSpPr>
        <p:spPr>
          <a:xfrm rot="18294857">
            <a:off x="1701536" y="1134793"/>
            <a:ext cx="2363309" cy="369332"/>
          </a:xfrm>
          <a:prstGeom prst="rect">
            <a:avLst/>
          </a:prstGeom>
          <a:noFill/>
        </p:spPr>
        <p:txBody>
          <a:bodyPr wrap="square">
            <a:spAutoFit/>
          </a:bodyPr>
          <a:lstStyle/>
          <a:p>
            <a:r>
              <a:rPr lang="en-US" dirty="0"/>
              <a:t>Variable temperature</a:t>
            </a:r>
          </a:p>
        </p:txBody>
      </p:sp>
      <p:sp>
        <p:nvSpPr>
          <p:cNvPr id="12" name="Tekstvak 11">
            <a:extLst>
              <a:ext uri="{FF2B5EF4-FFF2-40B4-BE49-F238E27FC236}">
                <a16:creationId xmlns:a16="http://schemas.microsoft.com/office/drawing/2014/main" id="{B844A2FE-101C-E4D9-BD92-2034F9C4BC68}"/>
              </a:ext>
            </a:extLst>
          </p:cNvPr>
          <p:cNvSpPr txBox="1"/>
          <p:nvPr/>
        </p:nvSpPr>
        <p:spPr>
          <a:xfrm rot="18294857">
            <a:off x="1480188" y="1361069"/>
            <a:ext cx="1469536" cy="369332"/>
          </a:xfrm>
          <a:prstGeom prst="rect">
            <a:avLst/>
          </a:prstGeom>
          <a:noFill/>
        </p:spPr>
        <p:txBody>
          <a:bodyPr wrap="square">
            <a:spAutoFit/>
          </a:bodyPr>
          <a:lstStyle/>
          <a:p>
            <a:r>
              <a:rPr lang="en-US" dirty="0"/>
              <a:t>HFM</a:t>
            </a:r>
          </a:p>
        </p:txBody>
      </p:sp>
      <p:sp>
        <p:nvSpPr>
          <p:cNvPr id="13" name="Tekstvak 12">
            <a:extLst>
              <a:ext uri="{FF2B5EF4-FFF2-40B4-BE49-F238E27FC236}">
                <a16:creationId xmlns:a16="http://schemas.microsoft.com/office/drawing/2014/main" id="{C9DAAC60-DAD3-C764-EF82-E20DCDB6781C}"/>
              </a:ext>
            </a:extLst>
          </p:cNvPr>
          <p:cNvSpPr txBox="1"/>
          <p:nvPr/>
        </p:nvSpPr>
        <p:spPr>
          <a:xfrm rot="18294857">
            <a:off x="718694" y="1341224"/>
            <a:ext cx="1469536" cy="369332"/>
          </a:xfrm>
          <a:prstGeom prst="rect">
            <a:avLst/>
          </a:prstGeom>
          <a:noFill/>
        </p:spPr>
        <p:txBody>
          <a:bodyPr wrap="square">
            <a:spAutoFit/>
          </a:bodyPr>
          <a:lstStyle/>
          <a:p>
            <a:r>
              <a:rPr lang="en-US" dirty="0"/>
              <a:t>Long</a:t>
            </a:r>
          </a:p>
        </p:txBody>
      </p:sp>
      <p:cxnSp>
        <p:nvCxnSpPr>
          <p:cNvPr id="15" name="Rechte verbindingslijn met pijl 14">
            <a:extLst>
              <a:ext uri="{FF2B5EF4-FFF2-40B4-BE49-F238E27FC236}">
                <a16:creationId xmlns:a16="http://schemas.microsoft.com/office/drawing/2014/main" id="{517C7495-B6D1-24DF-3466-21579FF96AC8}"/>
              </a:ext>
            </a:extLst>
          </p:cNvPr>
          <p:cNvCxnSpPr>
            <a:cxnSpLocks/>
          </p:cNvCxnSpPr>
          <p:nvPr/>
        </p:nvCxnSpPr>
        <p:spPr>
          <a:xfrm>
            <a:off x="1310640" y="2004060"/>
            <a:ext cx="0" cy="147066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C38E239F-5B3E-F3C3-2FF7-EDC004AB5F8E}"/>
              </a:ext>
            </a:extLst>
          </p:cNvPr>
          <p:cNvCxnSpPr>
            <a:cxnSpLocks/>
          </p:cNvCxnSpPr>
          <p:nvPr/>
        </p:nvCxnSpPr>
        <p:spPr>
          <a:xfrm>
            <a:off x="1912620" y="2156460"/>
            <a:ext cx="0" cy="99060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BFD86868-5460-65B7-B760-5650B847B20B}"/>
              </a:ext>
            </a:extLst>
          </p:cNvPr>
          <p:cNvCxnSpPr>
            <a:cxnSpLocks/>
          </p:cNvCxnSpPr>
          <p:nvPr/>
        </p:nvCxnSpPr>
        <p:spPr>
          <a:xfrm>
            <a:off x="2308133" y="2306250"/>
            <a:ext cx="0" cy="99060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513A8B33-BF47-D23F-06BD-D6F4C6283F1A}"/>
              </a:ext>
            </a:extLst>
          </p:cNvPr>
          <p:cNvCxnSpPr>
            <a:cxnSpLocks/>
          </p:cNvCxnSpPr>
          <p:nvPr/>
        </p:nvCxnSpPr>
        <p:spPr>
          <a:xfrm>
            <a:off x="2608949" y="2306250"/>
            <a:ext cx="0" cy="99060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02D8008C-6FA5-F40D-032A-BE79FC8B5151}"/>
              </a:ext>
            </a:extLst>
          </p:cNvPr>
          <p:cNvCxnSpPr>
            <a:cxnSpLocks/>
          </p:cNvCxnSpPr>
          <p:nvPr/>
        </p:nvCxnSpPr>
        <p:spPr>
          <a:xfrm>
            <a:off x="8293469" y="1889760"/>
            <a:ext cx="0" cy="199884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739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9BA8ED-7369-1367-B292-421C9AC04B7A}"/>
              </a:ext>
            </a:extLst>
          </p:cNvPr>
          <p:cNvSpPr>
            <a:spLocks noGrp="1"/>
          </p:cNvSpPr>
          <p:nvPr>
            <p:ph type="dt" sz="half" idx="2"/>
          </p:nvPr>
        </p:nvSpPr>
        <p:spPr/>
        <p:txBody>
          <a:bodyPr/>
          <a:lstStyle/>
          <a:p>
            <a:fld id="{AFDFF174-11AA-4837-A343-449F0B9DF426}" type="datetime1">
              <a:rPr lang="en-US" smtClean="0"/>
              <a:t>4/23/2023</a:t>
            </a:fld>
            <a:endParaRPr lang="en-US" dirty="0"/>
          </a:p>
        </p:txBody>
      </p:sp>
      <p:sp>
        <p:nvSpPr>
          <p:cNvPr id="5" name="Footer Placeholder 4">
            <a:extLst>
              <a:ext uri="{FF2B5EF4-FFF2-40B4-BE49-F238E27FC236}">
                <a16:creationId xmlns:a16="http://schemas.microsoft.com/office/drawing/2014/main" id="{C941E5AC-65CD-B188-B346-0DC5C3002CF5}"/>
              </a:ext>
            </a:extLst>
          </p:cNvPr>
          <p:cNvSpPr>
            <a:spLocks noGrp="1"/>
          </p:cNvSpPr>
          <p:nvPr>
            <p:ph type="ftr" sz="quarter" idx="3"/>
          </p:nvPr>
        </p:nvSpPr>
        <p:spPr/>
        <p:txBody>
          <a:bodyPr/>
          <a:lstStyle/>
          <a:p>
            <a:r>
              <a:rPr lang="en-GB"/>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CC693470-DC41-665B-0DCF-FC6670564976}"/>
              </a:ext>
            </a:extLst>
          </p:cNvPr>
          <p:cNvSpPr>
            <a:spLocks noGrp="1"/>
          </p:cNvSpPr>
          <p:nvPr>
            <p:ph type="sldNum" sz="quarter" idx="4"/>
          </p:nvPr>
        </p:nvSpPr>
        <p:spPr/>
        <p:txBody>
          <a:bodyPr/>
          <a:lstStyle/>
          <a:p>
            <a:fld id="{17918391-D411-FE40-AAD7-861AE5233E0E}" type="slidenum">
              <a:rPr lang="en-US" smtClean="0"/>
              <a:pPr/>
              <a:t>16</a:t>
            </a:fld>
            <a:endParaRPr lang="en-US" dirty="0"/>
          </a:p>
        </p:txBody>
      </p:sp>
      <p:pic>
        <p:nvPicPr>
          <p:cNvPr id="7" name="Online Media 6" title="The LHC, the coldest place on Earth">
            <a:hlinkClick r:id="" action="ppaction://media"/>
            <a:extLst>
              <a:ext uri="{FF2B5EF4-FFF2-40B4-BE49-F238E27FC236}">
                <a16:creationId xmlns:a16="http://schemas.microsoft.com/office/drawing/2014/main" id="{3EB35C3B-DA1C-39E4-CCF4-5DBF18D5CFB1}"/>
              </a:ext>
            </a:extLst>
          </p:cNvPr>
          <p:cNvPicPr>
            <a:picLocks noRot="1" noChangeAspect="1"/>
          </p:cNvPicPr>
          <p:nvPr>
            <a:videoFile r:link="rId1"/>
          </p:nvPr>
        </p:nvPicPr>
        <p:blipFill>
          <a:blip r:embed="rId3"/>
          <a:stretch>
            <a:fillRect/>
          </a:stretch>
        </p:blipFill>
        <p:spPr>
          <a:xfrm>
            <a:off x="0" y="420253"/>
            <a:ext cx="7160455" cy="4045657"/>
          </a:xfrm>
          <a:prstGeom prst="rect">
            <a:avLst/>
          </a:prstGeom>
        </p:spPr>
      </p:pic>
      <p:sp>
        <p:nvSpPr>
          <p:cNvPr id="11" name="TextBox 10">
            <a:extLst>
              <a:ext uri="{FF2B5EF4-FFF2-40B4-BE49-F238E27FC236}">
                <a16:creationId xmlns:a16="http://schemas.microsoft.com/office/drawing/2014/main" id="{E67ABF3E-7D3C-9BF9-5A6C-74CCEF561577}"/>
              </a:ext>
            </a:extLst>
          </p:cNvPr>
          <p:cNvSpPr txBox="1"/>
          <p:nvPr/>
        </p:nvSpPr>
        <p:spPr>
          <a:xfrm>
            <a:off x="7336300" y="3795241"/>
            <a:ext cx="1350500" cy="646331"/>
          </a:xfrm>
          <a:prstGeom prst="rect">
            <a:avLst/>
          </a:prstGeom>
          <a:noFill/>
        </p:spPr>
        <p:txBody>
          <a:bodyPr wrap="square">
            <a:spAutoFit/>
          </a:bodyPr>
          <a:lstStyle/>
          <a:p>
            <a:r>
              <a:rPr lang="en-US" sz="1200" dirty="0"/>
              <a:t>https://www.youtube.com/watch?v=w1jdZHvl_-w </a:t>
            </a:r>
          </a:p>
        </p:txBody>
      </p:sp>
      <p:sp>
        <p:nvSpPr>
          <p:cNvPr id="3" name="Tekstvak 2">
            <a:extLst>
              <a:ext uri="{FF2B5EF4-FFF2-40B4-BE49-F238E27FC236}">
                <a16:creationId xmlns:a16="http://schemas.microsoft.com/office/drawing/2014/main" id="{CC2281DB-8AA3-10ED-EE17-E9C24BB15E7D}"/>
              </a:ext>
            </a:extLst>
          </p:cNvPr>
          <p:cNvSpPr txBox="1"/>
          <p:nvPr/>
        </p:nvSpPr>
        <p:spPr>
          <a:xfrm>
            <a:off x="7160455" y="1417588"/>
            <a:ext cx="1983545" cy="1477328"/>
          </a:xfrm>
          <a:prstGeom prst="rect">
            <a:avLst/>
          </a:prstGeom>
          <a:noFill/>
        </p:spPr>
        <p:txBody>
          <a:bodyPr wrap="square">
            <a:spAutoFit/>
          </a:bodyPr>
          <a:lstStyle/>
          <a:p>
            <a:r>
              <a:rPr lang="en-US" dirty="0"/>
              <a:t>Important contributions from experienced mechanics and transport team.</a:t>
            </a:r>
          </a:p>
        </p:txBody>
      </p:sp>
    </p:spTree>
    <p:extLst>
      <p:ext uri="{BB962C8B-B14F-4D97-AF65-F5344CB8AC3E}">
        <p14:creationId xmlns:p14="http://schemas.microsoft.com/office/powerpoint/2010/main" val="29512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F83930E-E8AF-DEC6-1699-D58A6BF48135}"/>
              </a:ext>
            </a:extLst>
          </p:cNvPr>
          <p:cNvSpPr>
            <a:spLocks noGrp="1"/>
          </p:cNvSpPr>
          <p:nvPr>
            <p:ph type="dt" sz="half" idx="2"/>
          </p:nvPr>
        </p:nvSpPr>
        <p:spPr/>
        <p:txBody>
          <a:bodyPr/>
          <a:lstStyle/>
          <a:p>
            <a:fld id="{D374E352-BAE4-4AAB-956F-A41761155D25}" type="datetime1">
              <a:rPr lang="en-US" smtClean="0"/>
              <a:t>4/23/2023</a:t>
            </a:fld>
            <a:endParaRPr lang="en-US" dirty="0"/>
          </a:p>
        </p:txBody>
      </p:sp>
      <p:sp>
        <p:nvSpPr>
          <p:cNvPr id="5" name="Tijdelijke aanduiding voor voettekst 4">
            <a:extLst>
              <a:ext uri="{FF2B5EF4-FFF2-40B4-BE49-F238E27FC236}">
                <a16:creationId xmlns:a16="http://schemas.microsoft.com/office/drawing/2014/main" id="{8E1410E5-EA10-9B97-D4E4-46FFB75481A1}"/>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6" name="Tijdelijke aanduiding voor dianummer 5">
            <a:extLst>
              <a:ext uri="{FF2B5EF4-FFF2-40B4-BE49-F238E27FC236}">
                <a16:creationId xmlns:a16="http://schemas.microsoft.com/office/drawing/2014/main" id="{BC6C570D-EFD8-D507-47EE-DBF7512B3B32}"/>
              </a:ext>
            </a:extLst>
          </p:cNvPr>
          <p:cNvSpPr>
            <a:spLocks noGrp="1"/>
          </p:cNvSpPr>
          <p:nvPr>
            <p:ph type="sldNum" sz="quarter" idx="4"/>
          </p:nvPr>
        </p:nvSpPr>
        <p:spPr/>
        <p:txBody>
          <a:bodyPr/>
          <a:lstStyle/>
          <a:p>
            <a:fld id="{17918391-D411-FE40-AAD7-861AE5233E0E}" type="slidenum">
              <a:rPr lang="en-US" smtClean="0"/>
              <a:pPr/>
              <a:t>17</a:t>
            </a:fld>
            <a:endParaRPr lang="en-US" dirty="0"/>
          </a:p>
        </p:txBody>
      </p:sp>
      <p:pic>
        <p:nvPicPr>
          <p:cNvPr id="7" name="Picture 8">
            <a:extLst>
              <a:ext uri="{FF2B5EF4-FFF2-40B4-BE49-F238E27FC236}">
                <a16:creationId xmlns:a16="http://schemas.microsoft.com/office/drawing/2014/main" id="{2F0881D8-7648-B8EA-C578-EDABB0FD4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020" y="97873"/>
            <a:ext cx="3112781" cy="4662686"/>
          </a:xfrm>
          <a:prstGeom prst="rect">
            <a:avLst/>
          </a:prstGeom>
        </p:spPr>
      </p:pic>
      <p:sp>
        <p:nvSpPr>
          <p:cNvPr id="8" name="TextBox 8">
            <a:extLst>
              <a:ext uri="{FF2B5EF4-FFF2-40B4-BE49-F238E27FC236}">
                <a16:creationId xmlns:a16="http://schemas.microsoft.com/office/drawing/2014/main" id="{89773BC7-FB0F-C5A5-F80B-2501E6A7B7FB}"/>
              </a:ext>
            </a:extLst>
          </p:cNvPr>
          <p:cNvSpPr txBox="1"/>
          <p:nvPr/>
        </p:nvSpPr>
        <p:spPr>
          <a:xfrm>
            <a:off x="3832860" y="133126"/>
            <a:ext cx="5227319" cy="4339650"/>
          </a:xfrm>
          <a:prstGeom prst="rect">
            <a:avLst/>
          </a:prstGeom>
          <a:noFill/>
          <a:ln>
            <a:solidFill>
              <a:schemeClr val="tx2"/>
            </a:solidFill>
          </a:ln>
        </p:spPr>
        <p:txBody>
          <a:bodyPr wrap="square">
            <a:spAutoFit/>
          </a:bodyPr>
          <a:lstStyle/>
          <a:p>
            <a:r>
              <a:rPr lang="en-US" sz="2400" dirty="0">
                <a:solidFill>
                  <a:srgbClr val="FF0000"/>
                </a:solidFill>
              </a:rPr>
              <a:t>Cluster D cryostat </a:t>
            </a:r>
          </a:p>
          <a:p>
            <a:endParaRPr lang="en-US" dirty="0"/>
          </a:p>
          <a:p>
            <a:r>
              <a:rPr lang="en-US" dirty="0"/>
              <a:t>Longest vertical cryostat ~5.2 meter useful length</a:t>
            </a:r>
          </a:p>
          <a:p>
            <a:r>
              <a:rPr lang="en-US" dirty="0"/>
              <a:t>0.8 m diameter</a:t>
            </a:r>
          </a:p>
          <a:p>
            <a:endParaRPr lang="en-US" dirty="0"/>
          </a:p>
          <a:p>
            <a:r>
              <a:rPr lang="en-US" dirty="0"/>
              <a:t>30 kA power supply + EE </a:t>
            </a:r>
          </a:p>
          <a:p>
            <a:r>
              <a:rPr lang="en-US" dirty="0"/>
              <a:t>Two 2 kA power supplies + EE</a:t>
            </a:r>
          </a:p>
          <a:p>
            <a:endParaRPr lang="en-US" dirty="0"/>
          </a:p>
          <a:p>
            <a:r>
              <a:rPr lang="en-US" dirty="0"/>
              <a:t>Test at 4.5 K and 1.9 K</a:t>
            </a:r>
          </a:p>
          <a:p>
            <a:r>
              <a:rPr lang="en-US" sz="1800" dirty="0"/>
              <a:t>Precooling and warming up between 80 and 300 K with controlled </a:t>
            </a:r>
            <a:r>
              <a:rPr lang="en-US" sz="1800" dirty="0" err="1"/>
              <a:t>Ghe</a:t>
            </a:r>
            <a:r>
              <a:rPr lang="en-US" sz="1800" dirty="0"/>
              <a:t> temperature.</a:t>
            </a:r>
          </a:p>
          <a:p>
            <a:endParaRPr lang="en-US" dirty="0"/>
          </a:p>
          <a:p>
            <a:r>
              <a:rPr lang="en-US" dirty="0"/>
              <a:t>Currently limited to 2.5 meter long magnets: rotation tower in production for 5.2 meter long magnets.</a:t>
            </a:r>
          </a:p>
        </p:txBody>
      </p:sp>
    </p:spTree>
    <p:extLst>
      <p:ext uri="{BB962C8B-B14F-4D97-AF65-F5344CB8AC3E}">
        <p14:creationId xmlns:p14="http://schemas.microsoft.com/office/powerpoint/2010/main" val="12352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CBE95C2-591D-1058-02F8-A67A4EA16AAC}"/>
              </a:ext>
            </a:extLst>
          </p:cNvPr>
          <p:cNvSpPr>
            <a:spLocks noGrp="1"/>
          </p:cNvSpPr>
          <p:nvPr>
            <p:ph type="dt" sz="half" idx="2"/>
          </p:nvPr>
        </p:nvSpPr>
        <p:spPr/>
        <p:txBody>
          <a:bodyPr/>
          <a:lstStyle/>
          <a:p>
            <a:fld id="{341754F1-4D50-49BA-9ED7-7223CA55FB48}" type="datetime1">
              <a:rPr lang="en-US" smtClean="0"/>
              <a:t>4/23/2023</a:t>
            </a:fld>
            <a:endParaRPr lang="en-US" dirty="0"/>
          </a:p>
        </p:txBody>
      </p:sp>
      <p:sp>
        <p:nvSpPr>
          <p:cNvPr id="5" name="Footer Placeholder 4">
            <a:extLst>
              <a:ext uri="{FF2B5EF4-FFF2-40B4-BE49-F238E27FC236}">
                <a16:creationId xmlns:a16="http://schemas.microsoft.com/office/drawing/2014/main" id="{FC1D3FFB-D2D1-2F37-FCA1-A8D484C4396A}"/>
              </a:ext>
            </a:extLst>
          </p:cNvPr>
          <p:cNvSpPr>
            <a:spLocks noGrp="1"/>
          </p:cNvSpPr>
          <p:nvPr>
            <p:ph type="ftr" sz="quarter" idx="3"/>
          </p:nvPr>
        </p:nvSpPr>
        <p:spPr/>
        <p:txBody>
          <a:bodyPr/>
          <a:lstStyle/>
          <a:p>
            <a:r>
              <a:rPr lang="en-GB"/>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DF38DB9B-4EEC-91E5-335F-C63591481C39}"/>
              </a:ext>
            </a:extLst>
          </p:cNvPr>
          <p:cNvSpPr>
            <a:spLocks noGrp="1"/>
          </p:cNvSpPr>
          <p:nvPr>
            <p:ph type="sldNum" sz="quarter" idx="4"/>
          </p:nvPr>
        </p:nvSpPr>
        <p:spPr/>
        <p:txBody>
          <a:bodyPr/>
          <a:lstStyle/>
          <a:p>
            <a:fld id="{17918391-D411-FE40-AAD7-861AE5233E0E}" type="slidenum">
              <a:rPr lang="en-US" smtClean="0"/>
              <a:pPr/>
              <a:t>18</a:t>
            </a:fld>
            <a:endParaRPr lang="en-US" dirty="0"/>
          </a:p>
        </p:txBody>
      </p:sp>
      <p:pic>
        <p:nvPicPr>
          <p:cNvPr id="2052" name="Picture 4">
            <a:extLst>
              <a:ext uri="{FF2B5EF4-FFF2-40B4-BE49-F238E27FC236}">
                <a16:creationId xmlns:a16="http://schemas.microsoft.com/office/drawing/2014/main" id="{42780CF7-EA03-D966-9AFB-330747384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884" y="220980"/>
            <a:ext cx="2827095" cy="4236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9D18088-0784-F855-E3F4-369A2E61E48D}"/>
              </a:ext>
            </a:extLst>
          </p:cNvPr>
          <p:cNvSpPr txBox="1"/>
          <p:nvPr/>
        </p:nvSpPr>
        <p:spPr>
          <a:xfrm>
            <a:off x="3839987" y="97873"/>
            <a:ext cx="5014453" cy="4431983"/>
          </a:xfrm>
          <a:prstGeom prst="rect">
            <a:avLst/>
          </a:prstGeom>
          <a:noFill/>
        </p:spPr>
        <p:txBody>
          <a:bodyPr wrap="square">
            <a:spAutoFit/>
          </a:bodyPr>
          <a:lstStyle/>
          <a:p>
            <a:r>
              <a:rPr lang="en-US" sz="2400" dirty="0">
                <a:solidFill>
                  <a:srgbClr val="FF0000"/>
                </a:solidFill>
              </a:rPr>
              <a:t>HFM cryostat</a:t>
            </a:r>
          </a:p>
          <a:p>
            <a:endParaRPr lang="en-US" dirty="0"/>
          </a:p>
          <a:p>
            <a:r>
              <a:rPr lang="en-US" sz="1600" dirty="0"/>
              <a:t>Widest vertical cryostat </a:t>
            </a:r>
          </a:p>
          <a:p>
            <a:r>
              <a:rPr lang="en-US" sz="1600" dirty="0"/>
              <a:t>~2.5 meter useful length </a:t>
            </a:r>
          </a:p>
          <a:p>
            <a:r>
              <a:rPr lang="en-US" sz="1600" dirty="0"/>
              <a:t>1.5 m diameter</a:t>
            </a:r>
          </a:p>
          <a:p>
            <a:endParaRPr lang="en-US" sz="1600" dirty="0"/>
          </a:p>
          <a:p>
            <a:r>
              <a:rPr lang="en-US" sz="1600" dirty="0"/>
              <a:t>20 kA power supply + 10 kA power supply for inserts</a:t>
            </a:r>
          </a:p>
          <a:p>
            <a:r>
              <a:rPr lang="en-US" sz="1600" dirty="0"/>
              <a:t>Possibility for 120 A and 600 A PCs. </a:t>
            </a:r>
          </a:p>
          <a:p>
            <a:endParaRPr lang="en-US" sz="1600" dirty="0"/>
          </a:p>
          <a:p>
            <a:r>
              <a:rPr lang="en-US" sz="1600" dirty="0"/>
              <a:t>Precooling and warming up between 80 and 300 K with controlled </a:t>
            </a:r>
            <a:r>
              <a:rPr lang="en-US" sz="1600" dirty="0" err="1"/>
              <a:t>Ghe</a:t>
            </a:r>
            <a:r>
              <a:rPr lang="en-US" sz="1600" dirty="0"/>
              <a:t> temperature.</a:t>
            </a:r>
          </a:p>
          <a:p>
            <a:r>
              <a:rPr lang="en-US" sz="1600" dirty="0"/>
              <a:t>1.9 K and 4.5 K operation.</a:t>
            </a:r>
          </a:p>
          <a:p>
            <a:endParaRPr lang="en-US" sz="1600" dirty="0"/>
          </a:p>
          <a:p>
            <a:r>
              <a:rPr lang="en-US" sz="1600" dirty="0"/>
              <a:t>Possibility to use a 150 mm aperture MBXFS dipole magnet as </a:t>
            </a:r>
            <a:r>
              <a:rPr lang="en-US" sz="1600" b="1" dirty="0"/>
              <a:t>background magnet for HTS inserts </a:t>
            </a:r>
            <a:r>
              <a:rPr lang="en-US" sz="1600" dirty="0"/>
              <a:t>(5.6 T at 1.9 K, 5.1 T at 4.5 K).</a:t>
            </a:r>
          </a:p>
          <a:p>
            <a:endParaRPr lang="en-US" sz="1600" dirty="0"/>
          </a:p>
        </p:txBody>
      </p:sp>
    </p:spTree>
    <p:extLst>
      <p:ext uri="{BB962C8B-B14F-4D97-AF65-F5344CB8AC3E}">
        <p14:creationId xmlns:p14="http://schemas.microsoft.com/office/powerpoint/2010/main" val="3860303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152715D-ADC0-A41C-BF09-17F64165672B}"/>
              </a:ext>
            </a:extLst>
          </p:cNvPr>
          <p:cNvSpPr>
            <a:spLocks noGrp="1"/>
          </p:cNvSpPr>
          <p:nvPr>
            <p:ph type="dt" sz="half" idx="2"/>
          </p:nvPr>
        </p:nvSpPr>
        <p:spPr/>
        <p:txBody>
          <a:bodyPr/>
          <a:lstStyle/>
          <a:p>
            <a:fld id="{1EFE61D3-4CC1-4A84-BE8E-322D6CAF53B3}" type="datetime1">
              <a:rPr lang="en-US" smtClean="0"/>
              <a:t>4/23/2023</a:t>
            </a:fld>
            <a:endParaRPr lang="en-US" dirty="0"/>
          </a:p>
        </p:txBody>
      </p:sp>
      <p:sp>
        <p:nvSpPr>
          <p:cNvPr id="5" name="Footer Placeholder 4">
            <a:extLst>
              <a:ext uri="{FF2B5EF4-FFF2-40B4-BE49-F238E27FC236}">
                <a16:creationId xmlns:a16="http://schemas.microsoft.com/office/drawing/2014/main" id="{4654B1A4-0BD8-627B-65EF-3145CE895C7B}"/>
              </a:ext>
            </a:extLst>
          </p:cNvPr>
          <p:cNvSpPr>
            <a:spLocks noGrp="1"/>
          </p:cNvSpPr>
          <p:nvPr>
            <p:ph type="ftr" sz="quarter" idx="3"/>
          </p:nvPr>
        </p:nvSpPr>
        <p:spPr/>
        <p:txBody>
          <a:bodyPr/>
          <a:lstStyle/>
          <a:p>
            <a:r>
              <a:rPr lang="en-GB"/>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5060FC0C-6FB6-2E6D-2FA9-45F8F5DCB79A}"/>
              </a:ext>
            </a:extLst>
          </p:cNvPr>
          <p:cNvSpPr>
            <a:spLocks noGrp="1"/>
          </p:cNvSpPr>
          <p:nvPr>
            <p:ph type="sldNum" sz="quarter" idx="4"/>
          </p:nvPr>
        </p:nvSpPr>
        <p:spPr/>
        <p:txBody>
          <a:bodyPr/>
          <a:lstStyle/>
          <a:p>
            <a:fld id="{17918391-D411-FE40-AAD7-861AE5233E0E}" type="slidenum">
              <a:rPr lang="en-US" smtClean="0"/>
              <a:pPr/>
              <a:t>19</a:t>
            </a:fld>
            <a:endParaRPr lang="en-US" dirty="0"/>
          </a:p>
        </p:txBody>
      </p:sp>
      <p:sp>
        <p:nvSpPr>
          <p:cNvPr id="11" name="TextBox 10">
            <a:extLst>
              <a:ext uri="{FF2B5EF4-FFF2-40B4-BE49-F238E27FC236}">
                <a16:creationId xmlns:a16="http://schemas.microsoft.com/office/drawing/2014/main" id="{F925C3A4-ADBC-B5BF-AF9B-B5950CC6AA58}"/>
              </a:ext>
            </a:extLst>
          </p:cNvPr>
          <p:cNvSpPr txBox="1"/>
          <p:nvPr/>
        </p:nvSpPr>
        <p:spPr>
          <a:xfrm>
            <a:off x="3241897" y="632757"/>
            <a:ext cx="2523045" cy="2400657"/>
          </a:xfrm>
          <a:prstGeom prst="rect">
            <a:avLst/>
          </a:prstGeom>
          <a:noFill/>
          <a:ln w="19050">
            <a:solidFill>
              <a:schemeClr val="tx2"/>
            </a:solidFill>
          </a:ln>
        </p:spPr>
        <p:txBody>
          <a:bodyPr wrap="square">
            <a:spAutoFit/>
          </a:bodyPr>
          <a:lstStyle/>
          <a:p>
            <a:r>
              <a:rPr lang="en-US" sz="2000" dirty="0" err="1">
                <a:solidFill>
                  <a:srgbClr val="FF0000"/>
                </a:solidFill>
              </a:rPr>
              <a:t>Siegtal</a:t>
            </a:r>
            <a:r>
              <a:rPr lang="en-US" sz="2000" dirty="0">
                <a:solidFill>
                  <a:srgbClr val="FF0000"/>
                </a:solidFill>
              </a:rPr>
              <a:t> Cryostat</a:t>
            </a:r>
          </a:p>
          <a:p>
            <a:endParaRPr lang="en-US" dirty="0"/>
          </a:p>
          <a:p>
            <a:r>
              <a:rPr lang="en-US" sz="1600" dirty="0"/>
              <a:t>4.5 K and 1.9 K </a:t>
            </a:r>
            <a:r>
              <a:rPr lang="en-US" sz="1600" dirty="0" err="1"/>
              <a:t>LHe</a:t>
            </a:r>
            <a:endParaRPr lang="en-US" sz="1600" dirty="0"/>
          </a:p>
          <a:p>
            <a:endParaRPr lang="en-US" sz="1600" dirty="0"/>
          </a:p>
          <a:p>
            <a:r>
              <a:rPr lang="en-US" sz="1600" dirty="0"/>
              <a:t>Up to 20 kA power supply</a:t>
            </a:r>
          </a:p>
          <a:p>
            <a:endParaRPr lang="en-US" sz="1600" dirty="0"/>
          </a:p>
          <a:p>
            <a:r>
              <a:rPr lang="en-US" sz="1600" dirty="0"/>
              <a:t>1.2 meter useful length</a:t>
            </a:r>
          </a:p>
          <a:p>
            <a:r>
              <a:rPr lang="en-US" sz="1600" dirty="0"/>
              <a:t>0.8 meter diameter</a:t>
            </a:r>
          </a:p>
          <a:p>
            <a:pPr marL="285750" indent="-285750">
              <a:buFontTx/>
              <a:buChar char="-"/>
            </a:pPr>
            <a:endParaRPr lang="en-US" sz="1600" dirty="0"/>
          </a:p>
        </p:txBody>
      </p:sp>
      <p:sp>
        <p:nvSpPr>
          <p:cNvPr id="2" name="TextBox 1">
            <a:extLst>
              <a:ext uri="{FF2B5EF4-FFF2-40B4-BE49-F238E27FC236}">
                <a16:creationId xmlns:a16="http://schemas.microsoft.com/office/drawing/2014/main" id="{6A9406F9-D490-2501-6A4E-5486ABECFCF1}"/>
              </a:ext>
            </a:extLst>
          </p:cNvPr>
          <p:cNvSpPr txBox="1"/>
          <p:nvPr/>
        </p:nvSpPr>
        <p:spPr>
          <a:xfrm>
            <a:off x="6163755" y="632757"/>
            <a:ext cx="2523045" cy="2646878"/>
          </a:xfrm>
          <a:prstGeom prst="rect">
            <a:avLst/>
          </a:prstGeom>
          <a:noFill/>
          <a:ln w="19050">
            <a:solidFill>
              <a:schemeClr val="tx1"/>
            </a:solidFill>
          </a:ln>
        </p:spPr>
        <p:txBody>
          <a:bodyPr wrap="square">
            <a:spAutoFit/>
          </a:bodyPr>
          <a:lstStyle/>
          <a:p>
            <a:r>
              <a:rPr lang="en-US" sz="2000" dirty="0">
                <a:solidFill>
                  <a:srgbClr val="FF0000"/>
                </a:solidFill>
              </a:rPr>
              <a:t>Long Cryostat</a:t>
            </a:r>
          </a:p>
          <a:p>
            <a:endParaRPr lang="en-US" dirty="0"/>
          </a:p>
          <a:p>
            <a:r>
              <a:rPr lang="en-US" sz="1600" dirty="0"/>
              <a:t>4.5 K and 1.9 K </a:t>
            </a:r>
            <a:r>
              <a:rPr lang="en-US" sz="1600" dirty="0" err="1"/>
              <a:t>LHe</a:t>
            </a:r>
            <a:endParaRPr lang="en-US" sz="1600" dirty="0"/>
          </a:p>
          <a:p>
            <a:endParaRPr lang="en-US" sz="1600" dirty="0"/>
          </a:p>
          <a:p>
            <a:r>
              <a:rPr lang="en-US" sz="1600" dirty="0"/>
              <a:t>Up to 20 kA power supply</a:t>
            </a:r>
          </a:p>
          <a:p>
            <a:endParaRPr lang="en-US" sz="1600" dirty="0"/>
          </a:p>
          <a:p>
            <a:endParaRPr lang="en-US" sz="1600" dirty="0"/>
          </a:p>
          <a:p>
            <a:r>
              <a:rPr lang="en-US" sz="1600" dirty="0"/>
              <a:t>4.0 meter useful length</a:t>
            </a:r>
          </a:p>
          <a:p>
            <a:r>
              <a:rPr lang="en-US" sz="1600" dirty="0"/>
              <a:t>0.6 meter diameter</a:t>
            </a:r>
          </a:p>
          <a:p>
            <a:pPr marL="285750" indent="-285750">
              <a:buFontTx/>
              <a:buChar char="-"/>
            </a:pPr>
            <a:endParaRPr lang="en-US" sz="1600" dirty="0"/>
          </a:p>
        </p:txBody>
      </p:sp>
      <p:sp>
        <p:nvSpPr>
          <p:cNvPr id="3" name="TextBox 2">
            <a:extLst>
              <a:ext uri="{FF2B5EF4-FFF2-40B4-BE49-F238E27FC236}">
                <a16:creationId xmlns:a16="http://schemas.microsoft.com/office/drawing/2014/main" id="{D970CCFF-D660-EABF-4F7B-E716938F7A7B}"/>
              </a:ext>
            </a:extLst>
          </p:cNvPr>
          <p:cNvSpPr txBox="1"/>
          <p:nvPr/>
        </p:nvSpPr>
        <p:spPr>
          <a:xfrm>
            <a:off x="278651" y="632757"/>
            <a:ext cx="2746158" cy="3693319"/>
          </a:xfrm>
          <a:prstGeom prst="rect">
            <a:avLst/>
          </a:prstGeom>
          <a:noFill/>
          <a:ln w="19050">
            <a:solidFill>
              <a:schemeClr val="tx2"/>
            </a:solidFill>
          </a:ln>
        </p:spPr>
        <p:txBody>
          <a:bodyPr wrap="square">
            <a:spAutoFit/>
          </a:bodyPr>
          <a:lstStyle/>
          <a:p>
            <a:r>
              <a:rPr lang="en-US" sz="2000" dirty="0">
                <a:solidFill>
                  <a:srgbClr val="FF0000"/>
                </a:solidFill>
              </a:rPr>
              <a:t>Variable Temperature Cryostat</a:t>
            </a:r>
          </a:p>
          <a:p>
            <a:endParaRPr lang="en-US" dirty="0"/>
          </a:p>
          <a:p>
            <a:r>
              <a:rPr lang="en-US" sz="1600" dirty="0"/>
              <a:t>4.5 K </a:t>
            </a:r>
            <a:r>
              <a:rPr lang="en-US" sz="1600" dirty="0" err="1"/>
              <a:t>Lhe</a:t>
            </a:r>
            <a:endParaRPr lang="en-US" sz="1600" dirty="0"/>
          </a:p>
          <a:p>
            <a:r>
              <a:rPr lang="en-US" sz="1600" dirty="0"/>
              <a:t>4.5 K – 300 K </a:t>
            </a:r>
            <a:r>
              <a:rPr lang="en-US" sz="1600" dirty="0" err="1"/>
              <a:t>GHe</a:t>
            </a:r>
            <a:r>
              <a:rPr lang="en-US" sz="1600" dirty="0"/>
              <a:t> </a:t>
            </a:r>
          </a:p>
          <a:p>
            <a:endParaRPr lang="en-US" sz="1600" dirty="0"/>
          </a:p>
          <a:p>
            <a:r>
              <a:rPr lang="en-US" sz="1600" dirty="0"/>
              <a:t>Up to 20 kA power supply</a:t>
            </a:r>
          </a:p>
          <a:p>
            <a:endParaRPr lang="en-US" sz="1600" dirty="0"/>
          </a:p>
          <a:p>
            <a:r>
              <a:rPr lang="en-US" sz="1600" dirty="0"/>
              <a:t>Typically used for </a:t>
            </a:r>
          </a:p>
          <a:p>
            <a:pPr marL="285750" indent="-285750">
              <a:buFontTx/>
              <a:buChar char="-"/>
            </a:pPr>
            <a:r>
              <a:rPr lang="en-US" sz="1600" dirty="0"/>
              <a:t>Cold diode tests</a:t>
            </a:r>
          </a:p>
          <a:p>
            <a:pPr marL="285750" indent="-285750">
              <a:buFontTx/>
              <a:buChar char="-"/>
            </a:pPr>
            <a:r>
              <a:rPr lang="en-US" sz="1600" b="1" dirty="0">
                <a:solidFill>
                  <a:srgbClr val="00B050"/>
                </a:solidFill>
              </a:rPr>
              <a:t>HTS coils</a:t>
            </a:r>
          </a:p>
          <a:p>
            <a:endParaRPr lang="en-US" sz="1600" dirty="0"/>
          </a:p>
          <a:p>
            <a:r>
              <a:rPr lang="en-US" sz="1600" dirty="0"/>
              <a:t>1.2 meter useful length</a:t>
            </a:r>
          </a:p>
          <a:p>
            <a:r>
              <a:rPr lang="en-US" sz="1600" dirty="0"/>
              <a:t>0.5 meter diameter</a:t>
            </a:r>
          </a:p>
        </p:txBody>
      </p:sp>
    </p:spTree>
    <p:extLst>
      <p:ext uri="{BB962C8B-B14F-4D97-AF65-F5344CB8AC3E}">
        <p14:creationId xmlns:p14="http://schemas.microsoft.com/office/powerpoint/2010/main" val="407496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1D17509-A882-0B15-8B31-CB72BF9E9E60}"/>
              </a:ext>
            </a:extLst>
          </p:cNvPr>
          <p:cNvSpPr>
            <a:spLocks noGrp="1"/>
          </p:cNvSpPr>
          <p:nvPr>
            <p:ph type="dt" sz="half" idx="2"/>
          </p:nvPr>
        </p:nvSpPr>
        <p:spPr/>
        <p:txBody>
          <a:bodyPr/>
          <a:lstStyle/>
          <a:p>
            <a:fld id="{D611662C-E59D-4B20-A52E-A47CB822DA07}" type="datetime1">
              <a:rPr lang="en-US" smtClean="0"/>
              <a:t>4/23/2023</a:t>
            </a:fld>
            <a:endParaRPr lang="en-US" dirty="0"/>
          </a:p>
        </p:txBody>
      </p:sp>
      <p:sp>
        <p:nvSpPr>
          <p:cNvPr id="5" name="Footer Placeholder 4">
            <a:extLst>
              <a:ext uri="{FF2B5EF4-FFF2-40B4-BE49-F238E27FC236}">
                <a16:creationId xmlns:a16="http://schemas.microsoft.com/office/drawing/2014/main" id="{E1C62A8A-F349-B35B-FA42-948B498B26A3}"/>
              </a:ext>
            </a:extLst>
          </p:cNvPr>
          <p:cNvSpPr>
            <a:spLocks noGrp="1"/>
          </p:cNvSpPr>
          <p:nvPr>
            <p:ph type="ftr" sz="quarter" idx="3"/>
          </p:nvPr>
        </p:nvSpPr>
        <p:spPr/>
        <p:txBody>
          <a:bodyPr/>
          <a:lstStyle/>
          <a:p>
            <a:r>
              <a:rPr lang="en-GB" dirty="0"/>
              <a:t>Gerard </a:t>
            </a:r>
            <a:r>
              <a:rPr lang="en-GB" dirty="0" err="1"/>
              <a:t>Willering</a:t>
            </a:r>
            <a:r>
              <a:rPr lang="en-GB" dirty="0"/>
              <a:t>, CERN - SM18 superconducting magnet test facility</a:t>
            </a:r>
            <a:endParaRPr lang="en-US" dirty="0"/>
          </a:p>
        </p:txBody>
      </p:sp>
      <p:sp>
        <p:nvSpPr>
          <p:cNvPr id="6" name="Slide Number Placeholder 5">
            <a:extLst>
              <a:ext uri="{FF2B5EF4-FFF2-40B4-BE49-F238E27FC236}">
                <a16:creationId xmlns:a16="http://schemas.microsoft.com/office/drawing/2014/main" id="{D65D1A85-D9DC-84A2-DFCA-18941BB73CFD}"/>
              </a:ext>
            </a:extLst>
          </p:cNvPr>
          <p:cNvSpPr>
            <a:spLocks noGrp="1"/>
          </p:cNvSpPr>
          <p:nvPr>
            <p:ph type="sldNum" sz="quarter" idx="4"/>
          </p:nvPr>
        </p:nvSpPr>
        <p:spPr/>
        <p:txBody>
          <a:bodyPr/>
          <a:lstStyle/>
          <a:p>
            <a:fld id="{17918391-D411-FE40-AAD7-861AE5233E0E}" type="slidenum">
              <a:rPr lang="en-US" smtClean="0"/>
              <a:pPr/>
              <a:t>2</a:t>
            </a:fld>
            <a:endParaRPr lang="en-US" dirty="0"/>
          </a:p>
        </p:txBody>
      </p:sp>
      <p:sp>
        <p:nvSpPr>
          <p:cNvPr id="8" name="TextBox 7">
            <a:extLst>
              <a:ext uri="{FF2B5EF4-FFF2-40B4-BE49-F238E27FC236}">
                <a16:creationId xmlns:a16="http://schemas.microsoft.com/office/drawing/2014/main" id="{86C48679-E174-1C9F-1404-345834DA5A45}"/>
              </a:ext>
            </a:extLst>
          </p:cNvPr>
          <p:cNvSpPr txBox="1"/>
          <p:nvPr/>
        </p:nvSpPr>
        <p:spPr>
          <a:xfrm>
            <a:off x="391886" y="361281"/>
            <a:ext cx="6707798" cy="369332"/>
          </a:xfrm>
          <a:prstGeom prst="rect">
            <a:avLst/>
          </a:prstGeom>
          <a:noFill/>
        </p:spPr>
        <p:txBody>
          <a:bodyPr wrap="none" rtlCol="0">
            <a:spAutoFit/>
          </a:bodyPr>
          <a:lstStyle/>
          <a:p>
            <a:r>
              <a:rPr lang="en-US" b="1" dirty="0"/>
              <a:t>Purpose CERN SM18 Superconducting Magnet Test Facility</a:t>
            </a:r>
          </a:p>
        </p:txBody>
      </p:sp>
      <p:sp>
        <p:nvSpPr>
          <p:cNvPr id="9" name="TextBox 8">
            <a:extLst>
              <a:ext uri="{FF2B5EF4-FFF2-40B4-BE49-F238E27FC236}">
                <a16:creationId xmlns:a16="http://schemas.microsoft.com/office/drawing/2014/main" id="{B4516272-48B8-BFE1-E19F-41F417EA2078}"/>
              </a:ext>
            </a:extLst>
          </p:cNvPr>
          <p:cNvSpPr txBox="1"/>
          <p:nvPr/>
        </p:nvSpPr>
        <p:spPr>
          <a:xfrm>
            <a:off x="391886" y="826112"/>
            <a:ext cx="7385538" cy="2308324"/>
          </a:xfrm>
          <a:prstGeom prst="rect">
            <a:avLst/>
          </a:prstGeom>
          <a:noFill/>
        </p:spPr>
        <p:txBody>
          <a:bodyPr wrap="square" rtlCol="0">
            <a:spAutoFit/>
          </a:bodyPr>
          <a:lstStyle/>
          <a:p>
            <a:pPr marL="342900" indent="-342900">
              <a:buAutoNum type="arabicPeriod"/>
            </a:pPr>
            <a:r>
              <a:rPr lang="en-US" sz="1600" dirty="0"/>
              <a:t>Qualification of magnets before installation in the LHC/HL-LHC</a:t>
            </a:r>
          </a:p>
          <a:p>
            <a:pPr marL="800100" lvl="1" indent="-342900">
              <a:buFont typeface="Arial" panose="020B0604020202020204" pitchFamily="34" charset="0"/>
              <a:buChar char="•"/>
            </a:pPr>
            <a:r>
              <a:rPr lang="en-US" sz="1600" dirty="0"/>
              <a:t>Mostly on horizontal test benches</a:t>
            </a:r>
          </a:p>
          <a:p>
            <a:pPr marL="342900" indent="-342900">
              <a:buAutoNum type="arabicPeriod"/>
            </a:pPr>
            <a:endParaRPr lang="en-US" sz="1600" dirty="0"/>
          </a:p>
          <a:p>
            <a:pPr marL="342900" indent="-342900">
              <a:buAutoNum type="arabicPeriod"/>
            </a:pPr>
            <a:r>
              <a:rPr lang="en-US" sz="1600" dirty="0"/>
              <a:t>Prototype and model magnet testing, corrector magnet qualification</a:t>
            </a:r>
          </a:p>
          <a:p>
            <a:pPr marL="742950" lvl="1" indent="-285750">
              <a:buFont typeface="Arial" panose="020B0604020202020204" pitchFamily="34" charset="0"/>
              <a:buChar char="•"/>
            </a:pPr>
            <a:r>
              <a:rPr lang="en-US" sz="1600" dirty="0"/>
              <a:t>Mostly on vertical test benches</a:t>
            </a:r>
          </a:p>
          <a:p>
            <a:pPr marL="342900" indent="-342900">
              <a:buAutoNum type="arabicPeriod"/>
            </a:pPr>
            <a:endParaRPr lang="en-US" sz="1600" dirty="0"/>
          </a:p>
          <a:p>
            <a:pPr marL="342900" indent="-342900">
              <a:buAutoNum type="arabicPeriod"/>
            </a:pPr>
            <a:r>
              <a:rPr lang="en-US" sz="1600" dirty="0"/>
              <a:t>Test bed for enabling technology</a:t>
            </a:r>
          </a:p>
          <a:p>
            <a:pPr marL="800100" lvl="1" indent="-342900">
              <a:buFont typeface="Arial" panose="020B0604020202020204" pitchFamily="34" charset="0"/>
              <a:buChar char="•"/>
            </a:pPr>
            <a:r>
              <a:rPr lang="en-US" sz="1600" dirty="0"/>
              <a:t>Power converters, data acquisition systems, quench detection systems, protection systems like CLIQ, energy extraction, etc.</a:t>
            </a:r>
          </a:p>
        </p:txBody>
      </p:sp>
    </p:spTree>
    <p:extLst>
      <p:ext uri="{BB962C8B-B14F-4D97-AF65-F5344CB8AC3E}">
        <p14:creationId xmlns:p14="http://schemas.microsoft.com/office/powerpoint/2010/main" val="2286083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F658AFC-F080-E9B2-6DB1-FA8C1411F1C2}"/>
              </a:ext>
            </a:extLst>
          </p:cNvPr>
          <p:cNvSpPr>
            <a:spLocks noGrp="1"/>
          </p:cNvSpPr>
          <p:nvPr>
            <p:ph type="dt" sz="half" idx="2"/>
          </p:nvPr>
        </p:nvSpPr>
        <p:spPr/>
        <p:txBody>
          <a:bodyPr/>
          <a:lstStyle/>
          <a:p>
            <a:fld id="{66CD05F8-FA4F-4C80-853B-B44570E1A8F1}" type="datetime1">
              <a:rPr lang="en-US" smtClean="0"/>
              <a:t>4/23/2023</a:t>
            </a:fld>
            <a:endParaRPr lang="en-US" dirty="0"/>
          </a:p>
        </p:txBody>
      </p:sp>
      <p:sp>
        <p:nvSpPr>
          <p:cNvPr id="5" name="Footer Placeholder 4">
            <a:extLst>
              <a:ext uri="{FF2B5EF4-FFF2-40B4-BE49-F238E27FC236}">
                <a16:creationId xmlns:a16="http://schemas.microsoft.com/office/drawing/2014/main" id="{9F566DC0-4783-79D6-4767-064621752A9F}"/>
              </a:ext>
            </a:extLst>
          </p:cNvPr>
          <p:cNvSpPr>
            <a:spLocks noGrp="1"/>
          </p:cNvSpPr>
          <p:nvPr>
            <p:ph type="ftr" sz="quarter" idx="3"/>
          </p:nvPr>
        </p:nvSpPr>
        <p:spPr/>
        <p:txBody>
          <a:bodyPr/>
          <a:lstStyle/>
          <a:p>
            <a:r>
              <a:rPr lang="en-GB"/>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C6F30254-0FCD-0DA7-B19C-5A59F711FF2A}"/>
              </a:ext>
            </a:extLst>
          </p:cNvPr>
          <p:cNvSpPr>
            <a:spLocks noGrp="1"/>
          </p:cNvSpPr>
          <p:nvPr>
            <p:ph type="sldNum" sz="quarter" idx="4"/>
          </p:nvPr>
        </p:nvSpPr>
        <p:spPr/>
        <p:txBody>
          <a:bodyPr/>
          <a:lstStyle/>
          <a:p>
            <a:fld id="{17918391-D411-FE40-AAD7-861AE5233E0E}" type="slidenum">
              <a:rPr lang="en-US" smtClean="0"/>
              <a:pPr/>
              <a:t>20</a:t>
            </a:fld>
            <a:endParaRPr lang="en-US" dirty="0"/>
          </a:p>
        </p:txBody>
      </p:sp>
      <p:pic>
        <p:nvPicPr>
          <p:cNvPr id="3074" name="Picture 2">
            <a:extLst>
              <a:ext uri="{FF2B5EF4-FFF2-40B4-BE49-F238E27FC236}">
                <a16:creationId xmlns:a16="http://schemas.microsoft.com/office/drawing/2014/main" id="{5B84A504-9E45-A377-AD65-6A89C046C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633"/>
            <a:ext cx="4721935" cy="31511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46BA4D-FD4C-5667-9201-DC1FC1A54D84}"/>
              </a:ext>
            </a:extLst>
          </p:cNvPr>
          <p:cNvSpPr txBox="1"/>
          <p:nvPr/>
        </p:nvSpPr>
        <p:spPr>
          <a:xfrm>
            <a:off x="4801756" y="564054"/>
            <a:ext cx="4018744" cy="2585323"/>
          </a:xfrm>
          <a:prstGeom prst="rect">
            <a:avLst/>
          </a:prstGeom>
          <a:noFill/>
        </p:spPr>
        <p:txBody>
          <a:bodyPr wrap="square" rtlCol="0">
            <a:spAutoFit/>
          </a:bodyPr>
          <a:lstStyle/>
          <a:p>
            <a:r>
              <a:rPr lang="en-US" dirty="0"/>
              <a:t>Instrumentation feed throughs for all cryostats </a:t>
            </a:r>
          </a:p>
          <a:p>
            <a:pPr marL="285750" indent="-285750">
              <a:buFontTx/>
              <a:buChar char="-"/>
            </a:pPr>
            <a:r>
              <a:rPr lang="en-US" dirty="0"/>
              <a:t>Hundreds of wires for voltage taps and strain gauges</a:t>
            </a:r>
          </a:p>
          <a:p>
            <a:pPr marL="285750" indent="-285750">
              <a:buFontTx/>
              <a:buChar char="-"/>
            </a:pPr>
            <a:r>
              <a:rPr lang="en-US" dirty="0"/>
              <a:t>Fiber optics feedthrough</a:t>
            </a:r>
          </a:p>
          <a:p>
            <a:pPr marL="285750" indent="-285750">
              <a:buFontTx/>
              <a:buChar char="-"/>
            </a:pPr>
            <a:r>
              <a:rPr lang="en-US" dirty="0"/>
              <a:t>Cold rotating magnetic measurement shafts</a:t>
            </a:r>
          </a:p>
          <a:p>
            <a:pPr marL="285750" indent="-285750">
              <a:buFontTx/>
              <a:buChar char="-"/>
            </a:pPr>
            <a:r>
              <a:rPr lang="en-US" dirty="0"/>
              <a:t>Quench antenna pickup coils</a:t>
            </a:r>
          </a:p>
          <a:p>
            <a:pPr marL="285750" indent="-285750">
              <a:buFontTx/>
              <a:buChar char="-"/>
            </a:pPr>
            <a:endParaRPr lang="en-US" dirty="0"/>
          </a:p>
        </p:txBody>
      </p:sp>
      <p:sp>
        <p:nvSpPr>
          <p:cNvPr id="8" name="TextBox 7">
            <a:extLst>
              <a:ext uri="{FF2B5EF4-FFF2-40B4-BE49-F238E27FC236}">
                <a16:creationId xmlns:a16="http://schemas.microsoft.com/office/drawing/2014/main" id="{314A3ADE-1A2E-2A4E-089A-ECE9870E4979}"/>
              </a:ext>
            </a:extLst>
          </p:cNvPr>
          <p:cNvSpPr txBox="1"/>
          <p:nvPr/>
        </p:nvSpPr>
        <p:spPr>
          <a:xfrm>
            <a:off x="4801756" y="3149377"/>
            <a:ext cx="4018744" cy="923330"/>
          </a:xfrm>
          <a:prstGeom prst="rect">
            <a:avLst/>
          </a:prstGeom>
          <a:noFill/>
        </p:spPr>
        <p:txBody>
          <a:bodyPr wrap="square" rtlCol="0">
            <a:spAutoFit/>
          </a:bodyPr>
          <a:lstStyle/>
          <a:p>
            <a:r>
              <a:rPr lang="en-US" dirty="0"/>
              <a:t>Typically 2 of the 5 vertical cryostats are in parallel operation with typically around 30 magnets tested each year.</a:t>
            </a:r>
          </a:p>
        </p:txBody>
      </p:sp>
      <p:sp>
        <p:nvSpPr>
          <p:cNvPr id="9" name="TextBox 8">
            <a:extLst>
              <a:ext uri="{FF2B5EF4-FFF2-40B4-BE49-F238E27FC236}">
                <a16:creationId xmlns:a16="http://schemas.microsoft.com/office/drawing/2014/main" id="{195C15DE-4FFD-BD21-CC6F-A74C462979BD}"/>
              </a:ext>
            </a:extLst>
          </p:cNvPr>
          <p:cNvSpPr txBox="1"/>
          <p:nvPr/>
        </p:nvSpPr>
        <p:spPr>
          <a:xfrm>
            <a:off x="194670" y="25492"/>
            <a:ext cx="5928226" cy="461665"/>
          </a:xfrm>
          <a:prstGeom prst="rect">
            <a:avLst/>
          </a:prstGeom>
          <a:noFill/>
        </p:spPr>
        <p:txBody>
          <a:bodyPr wrap="none" rtlCol="0">
            <a:spAutoFit/>
          </a:bodyPr>
          <a:lstStyle/>
          <a:p>
            <a:r>
              <a:rPr lang="en-US" sz="2400" b="1" dirty="0"/>
              <a:t>Instrumentation for all vertical benches</a:t>
            </a:r>
            <a:endParaRPr lang="en-US" sz="2000" b="1" dirty="0"/>
          </a:p>
        </p:txBody>
      </p:sp>
    </p:spTree>
    <p:extLst>
      <p:ext uri="{BB962C8B-B14F-4D97-AF65-F5344CB8AC3E}">
        <p14:creationId xmlns:p14="http://schemas.microsoft.com/office/powerpoint/2010/main" val="3186804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940DD30-77F1-42B6-2EB4-39462FF95A8E}"/>
              </a:ext>
            </a:extLst>
          </p:cNvPr>
          <p:cNvSpPr>
            <a:spLocks noGrp="1"/>
          </p:cNvSpPr>
          <p:nvPr>
            <p:ph type="dt" sz="half" idx="2"/>
          </p:nvPr>
        </p:nvSpPr>
        <p:spPr/>
        <p:txBody>
          <a:bodyPr/>
          <a:lstStyle/>
          <a:p>
            <a:fld id="{DD44560B-FD40-44EA-8C60-9EE8AE45FEBC}" type="datetime1">
              <a:rPr lang="en-US" smtClean="0"/>
              <a:t>4/23/2023</a:t>
            </a:fld>
            <a:endParaRPr lang="en-US" dirty="0"/>
          </a:p>
        </p:txBody>
      </p:sp>
      <p:sp>
        <p:nvSpPr>
          <p:cNvPr id="5" name="Tijdelijke aanduiding voor voettekst 4">
            <a:extLst>
              <a:ext uri="{FF2B5EF4-FFF2-40B4-BE49-F238E27FC236}">
                <a16:creationId xmlns:a16="http://schemas.microsoft.com/office/drawing/2014/main" id="{901EBF25-673A-1F76-860E-EE6B8CC54E6E}"/>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6" name="Tijdelijke aanduiding voor dianummer 5">
            <a:extLst>
              <a:ext uri="{FF2B5EF4-FFF2-40B4-BE49-F238E27FC236}">
                <a16:creationId xmlns:a16="http://schemas.microsoft.com/office/drawing/2014/main" id="{AC337188-1A32-84BB-C6BE-1B22B919DD1F}"/>
              </a:ext>
            </a:extLst>
          </p:cNvPr>
          <p:cNvSpPr>
            <a:spLocks noGrp="1"/>
          </p:cNvSpPr>
          <p:nvPr>
            <p:ph type="sldNum" sz="quarter" idx="4"/>
          </p:nvPr>
        </p:nvSpPr>
        <p:spPr/>
        <p:txBody>
          <a:bodyPr/>
          <a:lstStyle/>
          <a:p>
            <a:fld id="{17918391-D411-FE40-AAD7-861AE5233E0E}" type="slidenum">
              <a:rPr lang="en-US" smtClean="0"/>
              <a:pPr/>
              <a:t>21</a:t>
            </a:fld>
            <a:endParaRPr lang="en-US" dirty="0"/>
          </a:p>
        </p:txBody>
      </p:sp>
      <p:sp>
        <p:nvSpPr>
          <p:cNvPr id="8" name="Tekstvak 7">
            <a:extLst>
              <a:ext uri="{FF2B5EF4-FFF2-40B4-BE49-F238E27FC236}">
                <a16:creationId xmlns:a16="http://schemas.microsoft.com/office/drawing/2014/main" id="{651BC54F-0A48-17FD-17E6-0FB263A8A0BA}"/>
              </a:ext>
            </a:extLst>
          </p:cNvPr>
          <p:cNvSpPr txBox="1"/>
          <p:nvPr/>
        </p:nvSpPr>
        <p:spPr>
          <a:xfrm>
            <a:off x="1219200" y="1134011"/>
            <a:ext cx="6499860" cy="1938992"/>
          </a:xfrm>
          <a:prstGeom prst="rect">
            <a:avLst/>
          </a:prstGeom>
          <a:noFill/>
        </p:spPr>
        <p:txBody>
          <a:bodyPr wrap="square">
            <a:spAutoFit/>
          </a:bodyPr>
          <a:lstStyle/>
          <a:p>
            <a:r>
              <a:rPr lang="en-US" sz="2400" dirty="0"/>
              <a:t>Test bed for and use of </a:t>
            </a:r>
            <a:r>
              <a:rPr lang="en-US" sz="2400" b="1" dirty="0"/>
              <a:t>enabling technology</a:t>
            </a:r>
          </a:p>
          <a:p>
            <a:endParaRPr lang="en-US" sz="2400" dirty="0"/>
          </a:p>
          <a:p>
            <a:r>
              <a:rPr lang="en-US" sz="2400" dirty="0"/>
              <a:t>Power converters, data acquisition systems, quench detection systems, protection systems like CLIQ, energy extraction, etc.</a:t>
            </a:r>
          </a:p>
        </p:txBody>
      </p:sp>
    </p:spTree>
    <p:extLst>
      <p:ext uri="{BB962C8B-B14F-4D97-AF65-F5344CB8AC3E}">
        <p14:creationId xmlns:p14="http://schemas.microsoft.com/office/powerpoint/2010/main" val="3203651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0497A4-9F29-186A-4F07-B8CA529C1A63}"/>
              </a:ext>
            </a:extLst>
          </p:cNvPr>
          <p:cNvSpPr>
            <a:spLocks noGrp="1"/>
          </p:cNvSpPr>
          <p:nvPr>
            <p:ph type="dt" sz="half" idx="2"/>
          </p:nvPr>
        </p:nvSpPr>
        <p:spPr/>
        <p:txBody>
          <a:bodyPr/>
          <a:lstStyle/>
          <a:p>
            <a:fld id="{CB05AFD6-1CE7-4DDF-BD36-1476CD7D74B2}" type="datetime1">
              <a:rPr lang="en-US" smtClean="0"/>
              <a:t>4/23/2023</a:t>
            </a:fld>
            <a:endParaRPr lang="en-US" dirty="0"/>
          </a:p>
        </p:txBody>
      </p:sp>
      <p:sp>
        <p:nvSpPr>
          <p:cNvPr id="4" name="Footer Placeholder 3">
            <a:extLst>
              <a:ext uri="{FF2B5EF4-FFF2-40B4-BE49-F238E27FC236}">
                <a16:creationId xmlns:a16="http://schemas.microsoft.com/office/drawing/2014/main" id="{9FFBC5AA-44CE-1728-92D0-A5627A945CC9}"/>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4D569423-AEB1-B1DF-78AC-AF06E2C3F0E6}"/>
              </a:ext>
            </a:extLst>
          </p:cNvPr>
          <p:cNvSpPr>
            <a:spLocks noGrp="1"/>
          </p:cNvSpPr>
          <p:nvPr>
            <p:ph type="sldNum" sz="quarter" idx="4"/>
          </p:nvPr>
        </p:nvSpPr>
        <p:spPr/>
        <p:txBody>
          <a:bodyPr/>
          <a:lstStyle/>
          <a:p>
            <a:fld id="{17918391-D411-FE40-AAD7-861AE5233E0E}" type="slidenum">
              <a:rPr lang="en-US" smtClean="0"/>
              <a:pPr/>
              <a:t>22</a:t>
            </a:fld>
            <a:endParaRPr lang="en-US" dirty="0"/>
          </a:p>
        </p:txBody>
      </p:sp>
      <p:sp>
        <p:nvSpPr>
          <p:cNvPr id="2" name="TextBox 8">
            <a:extLst>
              <a:ext uri="{FF2B5EF4-FFF2-40B4-BE49-F238E27FC236}">
                <a16:creationId xmlns:a16="http://schemas.microsoft.com/office/drawing/2014/main" id="{C00CB91F-3849-EBCD-2E99-6222F4B7BD40}"/>
              </a:ext>
            </a:extLst>
          </p:cNvPr>
          <p:cNvSpPr txBox="1"/>
          <p:nvPr/>
        </p:nvSpPr>
        <p:spPr>
          <a:xfrm>
            <a:off x="194670" y="25492"/>
            <a:ext cx="4100803" cy="461665"/>
          </a:xfrm>
          <a:prstGeom prst="rect">
            <a:avLst/>
          </a:prstGeom>
          <a:noFill/>
        </p:spPr>
        <p:txBody>
          <a:bodyPr wrap="none" rtlCol="0">
            <a:spAutoFit/>
          </a:bodyPr>
          <a:lstStyle/>
          <a:p>
            <a:r>
              <a:rPr lang="en-US" sz="2400" b="1" dirty="0"/>
              <a:t>Quench detection systems</a:t>
            </a:r>
            <a:endParaRPr lang="en-US" sz="2000" b="1" dirty="0"/>
          </a:p>
        </p:txBody>
      </p:sp>
      <p:sp>
        <p:nvSpPr>
          <p:cNvPr id="12" name="Tekstvak 11">
            <a:extLst>
              <a:ext uri="{FF2B5EF4-FFF2-40B4-BE49-F238E27FC236}">
                <a16:creationId xmlns:a16="http://schemas.microsoft.com/office/drawing/2014/main" id="{E6A05195-A3B4-21F3-E75B-2E57ADC19D2E}"/>
              </a:ext>
            </a:extLst>
          </p:cNvPr>
          <p:cNvSpPr txBox="1"/>
          <p:nvPr/>
        </p:nvSpPr>
        <p:spPr>
          <a:xfrm>
            <a:off x="295421" y="597877"/>
            <a:ext cx="8693833" cy="5355312"/>
          </a:xfrm>
          <a:prstGeom prst="rect">
            <a:avLst/>
          </a:prstGeom>
          <a:noFill/>
        </p:spPr>
        <p:txBody>
          <a:bodyPr wrap="square" rtlCol="0">
            <a:spAutoFit/>
          </a:bodyPr>
          <a:lstStyle/>
          <a:p>
            <a:r>
              <a:rPr lang="nl-NL" b="1" dirty="0" err="1"/>
              <a:t>PotAim</a:t>
            </a:r>
            <a:r>
              <a:rPr lang="nl-NL" b="1" dirty="0"/>
              <a:t> </a:t>
            </a:r>
            <a:r>
              <a:rPr lang="nl-NL" b="1" dirty="0" err="1"/>
              <a:t>analogue</a:t>
            </a:r>
            <a:r>
              <a:rPr lang="nl-NL" b="1" dirty="0"/>
              <a:t> system, on </a:t>
            </a:r>
            <a:r>
              <a:rPr lang="nl-NL" b="1" dirty="0" err="1"/>
              <a:t>all</a:t>
            </a:r>
            <a:r>
              <a:rPr lang="nl-NL" b="1" dirty="0"/>
              <a:t> </a:t>
            </a:r>
            <a:r>
              <a:rPr lang="nl-NL" b="1" dirty="0" err="1"/>
              <a:t>benches</a:t>
            </a:r>
            <a:r>
              <a:rPr lang="nl-NL" b="1" dirty="0"/>
              <a:t>, </a:t>
            </a:r>
            <a:r>
              <a:rPr lang="nl-NL" b="1" dirty="0" err="1"/>
              <a:t>except</a:t>
            </a:r>
            <a:r>
              <a:rPr lang="nl-NL" b="1" dirty="0"/>
              <a:t> F</a:t>
            </a:r>
          </a:p>
          <a:p>
            <a:pPr marL="285750" indent="-285750">
              <a:buFontTx/>
              <a:buChar char="-"/>
            </a:pPr>
            <a:r>
              <a:rPr lang="nl-NL" dirty="0"/>
              <a:t>‘</a:t>
            </a:r>
            <a:r>
              <a:rPr lang="nl-NL" dirty="0" err="1"/>
              <a:t>legacy</a:t>
            </a:r>
            <a:r>
              <a:rPr lang="nl-NL" dirty="0"/>
              <a:t>’ system, </a:t>
            </a:r>
            <a:r>
              <a:rPr lang="nl-NL" dirty="0" err="1"/>
              <a:t>protection</a:t>
            </a:r>
            <a:r>
              <a:rPr lang="nl-NL" dirty="0"/>
              <a:t> </a:t>
            </a:r>
            <a:r>
              <a:rPr lang="nl-NL" dirty="0" err="1"/>
              <a:t>all</a:t>
            </a:r>
            <a:r>
              <a:rPr lang="nl-NL" dirty="0"/>
              <a:t> SC </a:t>
            </a:r>
            <a:r>
              <a:rPr lang="nl-NL" dirty="0" err="1"/>
              <a:t>components</a:t>
            </a:r>
            <a:r>
              <a:rPr lang="nl-NL" dirty="0"/>
              <a:t> on </a:t>
            </a:r>
            <a:r>
              <a:rPr lang="nl-NL" dirty="0" err="1"/>
              <a:t>all</a:t>
            </a:r>
            <a:r>
              <a:rPr lang="nl-NL" dirty="0"/>
              <a:t> </a:t>
            </a:r>
            <a:r>
              <a:rPr lang="nl-NL" dirty="0" err="1"/>
              <a:t>benches</a:t>
            </a:r>
            <a:endParaRPr lang="nl-NL" dirty="0"/>
          </a:p>
          <a:p>
            <a:pPr marL="285750" indent="-285750">
              <a:buFontTx/>
              <a:buChar char="-"/>
            </a:pPr>
            <a:r>
              <a:rPr lang="nl-NL" dirty="0"/>
              <a:t>Direct </a:t>
            </a:r>
            <a:r>
              <a:rPr lang="nl-NL" dirty="0" err="1"/>
              <a:t>channel</a:t>
            </a:r>
            <a:r>
              <a:rPr lang="nl-NL" dirty="0"/>
              <a:t> </a:t>
            </a:r>
            <a:r>
              <a:rPr lang="nl-NL" dirty="0" err="1"/>
              <a:t>threshold</a:t>
            </a:r>
            <a:r>
              <a:rPr lang="nl-NL" dirty="0"/>
              <a:t> setting </a:t>
            </a:r>
            <a:r>
              <a:rPr lang="nl-NL" dirty="0" err="1"/>
              <a:t>for</a:t>
            </a:r>
            <a:r>
              <a:rPr lang="nl-NL" dirty="0"/>
              <a:t> </a:t>
            </a:r>
            <a:r>
              <a:rPr lang="nl-NL" dirty="0" err="1"/>
              <a:t>splices</a:t>
            </a:r>
            <a:r>
              <a:rPr lang="nl-NL" dirty="0"/>
              <a:t> </a:t>
            </a:r>
            <a:r>
              <a:rPr lang="nl-NL" dirty="0" err="1"/>
              <a:t>and</a:t>
            </a:r>
            <a:r>
              <a:rPr lang="nl-NL" dirty="0"/>
              <a:t> leads </a:t>
            </a:r>
            <a:r>
              <a:rPr lang="nl-NL" dirty="0" err="1"/>
              <a:t>quench</a:t>
            </a:r>
            <a:r>
              <a:rPr lang="nl-NL" dirty="0"/>
              <a:t> </a:t>
            </a:r>
            <a:r>
              <a:rPr lang="nl-NL" dirty="0" err="1"/>
              <a:t>detection</a:t>
            </a:r>
            <a:endParaRPr lang="nl-NL" dirty="0"/>
          </a:p>
          <a:p>
            <a:pPr marL="285750" indent="-285750">
              <a:buFontTx/>
              <a:buChar char="-"/>
            </a:pPr>
            <a:r>
              <a:rPr lang="nl-NL" dirty="0"/>
              <a:t>3-wire </a:t>
            </a:r>
            <a:r>
              <a:rPr lang="nl-NL" dirty="0" err="1"/>
              <a:t>differential</a:t>
            </a:r>
            <a:r>
              <a:rPr lang="nl-NL" dirty="0"/>
              <a:t> </a:t>
            </a:r>
            <a:r>
              <a:rPr lang="nl-NL" dirty="0" err="1"/>
              <a:t>amplifying</a:t>
            </a:r>
            <a:r>
              <a:rPr lang="nl-NL" dirty="0"/>
              <a:t> </a:t>
            </a:r>
            <a:r>
              <a:rPr lang="nl-NL" dirty="0" err="1"/>
              <a:t>channels</a:t>
            </a:r>
            <a:r>
              <a:rPr lang="nl-NL" dirty="0"/>
              <a:t> </a:t>
            </a:r>
            <a:r>
              <a:rPr lang="nl-NL" dirty="0" err="1"/>
              <a:t>for</a:t>
            </a:r>
            <a:r>
              <a:rPr lang="nl-NL" dirty="0"/>
              <a:t> </a:t>
            </a:r>
            <a:r>
              <a:rPr lang="nl-NL" dirty="0" err="1"/>
              <a:t>coil</a:t>
            </a:r>
            <a:r>
              <a:rPr lang="nl-NL" dirty="0"/>
              <a:t> </a:t>
            </a:r>
            <a:r>
              <a:rPr lang="nl-NL" dirty="0" err="1"/>
              <a:t>quench</a:t>
            </a:r>
            <a:r>
              <a:rPr lang="nl-NL" dirty="0"/>
              <a:t> </a:t>
            </a:r>
            <a:r>
              <a:rPr lang="nl-NL" dirty="0" err="1"/>
              <a:t>detection</a:t>
            </a:r>
            <a:endParaRPr lang="nl-NL" dirty="0"/>
          </a:p>
          <a:p>
            <a:pPr marL="285750" indent="-285750">
              <a:buFontTx/>
              <a:buChar char="-"/>
            </a:pPr>
            <a:r>
              <a:rPr lang="nl-NL" dirty="0" err="1"/>
              <a:t>Current</a:t>
            </a:r>
            <a:r>
              <a:rPr lang="nl-NL" dirty="0"/>
              <a:t> </a:t>
            </a:r>
            <a:r>
              <a:rPr lang="nl-NL" dirty="0" err="1"/>
              <a:t>dependent</a:t>
            </a:r>
            <a:r>
              <a:rPr lang="nl-NL" dirty="0"/>
              <a:t> </a:t>
            </a:r>
            <a:r>
              <a:rPr lang="nl-NL" dirty="0" err="1"/>
              <a:t>thresholds</a:t>
            </a:r>
            <a:r>
              <a:rPr lang="nl-NL" dirty="0"/>
              <a:t> (max </a:t>
            </a:r>
            <a:r>
              <a:rPr lang="nl-NL" dirty="0" err="1"/>
              <a:t>two</a:t>
            </a:r>
            <a:r>
              <a:rPr lang="nl-NL" dirty="0"/>
              <a:t> ranges)</a:t>
            </a:r>
          </a:p>
          <a:p>
            <a:pPr marL="285750" indent="-285750">
              <a:buFontTx/>
              <a:buChar char="-"/>
            </a:pPr>
            <a:endParaRPr lang="nl-NL" dirty="0"/>
          </a:p>
          <a:p>
            <a:r>
              <a:rPr lang="nl-NL" b="1" dirty="0" err="1"/>
              <a:t>uQDS</a:t>
            </a:r>
            <a:endParaRPr lang="nl-NL" b="1" dirty="0"/>
          </a:p>
          <a:p>
            <a:pPr marL="285750" indent="-285750">
              <a:buFontTx/>
              <a:buChar char="-"/>
            </a:pPr>
            <a:r>
              <a:rPr lang="nl-NL" dirty="0"/>
              <a:t>16 </a:t>
            </a:r>
            <a:r>
              <a:rPr lang="nl-NL" dirty="0" err="1"/>
              <a:t>channels</a:t>
            </a:r>
            <a:r>
              <a:rPr lang="nl-NL" dirty="0"/>
              <a:t>, FPGA </a:t>
            </a:r>
            <a:r>
              <a:rPr lang="nl-NL" dirty="0" err="1"/>
              <a:t>based</a:t>
            </a:r>
            <a:r>
              <a:rPr lang="nl-NL" dirty="0"/>
              <a:t> system, ready </a:t>
            </a:r>
            <a:r>
              <a:rPr lang="nl-NL" dirty="0" err="1"/>
              <a:t>for</a:t>
            </a:r>
            <a:r>
              <a:rPr lang="nl-NL" dirty="0"/>
              <a:t> (HL)-LHC</a:t>
            </a:r>
          </a:p>
          <a:p>
            <a:pPr marL="285750" indent="-285750">
              <a:buFontTx/>
              <a:buChar char="-"/>
            </a:pPr>
            <a:r>
              <a:rPr lang="nl-NL" dirty="0"/>
              <a:t>Large flexibility in </a:t>
            </a:r>
            <a:r>
              <a:rPr lang="nl-NL" dirty="0" err="1"/>
              <a:t>number</a:t>
            </a:r>
            <a:r>
              <a:rPr lang="nl-NL" dirty="0"/>
              <a:t> of </a:t>
            </a:r>
            <a:r>
              <a:rPr lang="nl-NL" dirty="0" err="1"/>
              <a:t>current</a:t>
            </a:r>
            <a:r>
              <a:rPr lang="nl-NL" dirty="0"/>
              <a:t> </a:t>
            </a:r>
            <a:r>
              <a:rPr lang="nl-NL" dirty="0" err="1"/>
              <a:t>dependent</a:t>
            </a:r>
            <a:r>
              <a:rPr lang="nl-NL" dirty="0"/>
              <a:t> </a:t>
            </a:r>
            <a:r>
              <a:rPr lang="nl-NL" dirty="0" err="1"/>
              <a:t>thresholds</a:t>
            </a:r>
            <a:endParaRPr lang="nl-NL" dirty="0"/>
          </a:p>
          <a:p>
            <a:pPr marL="285750" indent="-285750">
              <a:buFontTx/>
              <a:buChar char="-"/>
            </a:pPr>
            <a:r>
              <a:rPr lang="nl-NL" dirty="0" err="1"/>
              <a:t>Coil</a:t>
            </a:r>
            <a:r>
              <a:rPr lang="nl-NL" dirty="0"/>
              <a:t> voltage </a:t>
            </a:r>
            <a:r>
              <a:rPr lang="nl-NL" dirty="0" err="1"/>
              <a:t>comparison</a:t>
            </a:r>
            <a:r>
              <a:rPr lang="nl-NL" dirty="0"/>
              <a:t> of </a:t>
            </a:r>
            <a:r>
              <a:rPr lang="nl-NL" dirty="0" err="1"/>
              <a:t>any</a:t>
            </a:r>
            <a:r>
              <a:rPr lang="nl-NL" dirty="0"/>
              <a:t> </a:t>
            </a:r>
            <a:r>
              <a:rPr lang="nl-NL" dirty="0" err="1"/>
              <a:t>combination</a:t>
            </a:r>
            <a:r>
              <a:rPr lang="nl-NL" dirty="0"/>
              <a:t> of </a:t>
            </a:r>
            <a:r>
              <a:rPr lang="nl-NL" dirty="0" err="1"/>
              <a:t>the</a:t>
            </a:r>
            <a:r>
              <a:rPr lang="nl-NL" dirty="0"/>
              <a:t> 16 input </a:t>
            </a:r>
            <a:r>
              <a:rPr lang="nl-NL" dirty="0" err="1"/>
              <a:t>channels</a:t>
            </a:r>
            <a:endParaRPr lang="nl-NL" dirty="0"/>
          </a:p>
          <a:p>
            <a:pPr marL="285750" indent="-285750">
              <a:buFontTx/>
              <a:buChar char="-"/>
            </a:pPr>
            <a:r>
              <a:rPr lang="nl-NL" dirty="0"/>
              <a:t>L*</a:t>
            </a:r>
            <a:r>
              <a:rPr lang="nl-NL" dirty="0" err="1"/>
              <a:t>dI</a:t>
            </a:r>
            <a:r>
              <a:rPr lang="nl-NL" dirty="0"/>
              <a:t>/</a:t>
            </a:r>
            <a:r>
              <a:rPr lang="nl-NL" dirty="0" err="1"/>
              <a:t>dt</a:t>
            </a:r>
            <a:r>
              <a:rPr lang="nl-NL" dirty="0"/>
              <a:t> </a:t>
            </a:r>
            <a:r>
              <a:rPr lang="nl-NL" dirty="0" err="1"/>
              <a:t>compensation</a:t>
            </a:r>
            <a:endParaRPr lang="nl-NL" dirty="0"/>
          </a:p>
          <a:p>
            <a:pPr marL="285750" indent="-285750">
              <a:buFontTx/>
              <a:buChar char="-"/>
            </a:pPr>
            <a:r>
              <a:rPr lang="nl-NL" dirty="0" err="1"/>
              <a:t>Used</a:t>
            </a:r>
            <a:r>
              <a:rPr lang="nl-NL" dirty="0"/>
              <a:t> as </a:t>
            </a:r>
            <a:r>
              <a:rPr lang="nl-NL" dirty="0" err="1"/>
              <a:t>additional</a:t>
            </a:r>
            <a:r>
              <a:rPr lang="nl-NL" dirty="0"/>
              <a:t> system on </a:t>
            </a:r>
            <a:r>
              <a:rPr lang="nl-NL" dirty="0" err="1"/>
              <a:t>all</a:t>
            </a:r>
            <a:r>
              <a:rPr lang="nl-NL" dirty="0"/>
              <a:t> </a:t>
            </a:r>
            <a:r>
              <a:rPr lang="nl-NL" dirty="0" err="1"/>
              <a:t>benches</a:t>
            </a:r>
            <a:r>
              <a:rPr lang="nl-NL" dirty="0"/>
              <a:t> </a:t>
            </a:r>
            <a:r>
              <a:rPr lang="nl-NL" dirty="0" err="1"/>
              <a:t>for</a:t>
            </a:r>
            <a:r>
              <a:rPr lang="nl-NL" dirty="0"/>
              <a:t> Nb</a:t>
            </a:r>
            <a:r>
              <a:rPr lang="nl-NL" baseline="-25000" dirty="0"/>
              <a:t>3</a:t>
            </a:r>
            <a:r>
              <a:rPr lang="nl-NL" dirty="0"/>
              <a:t>Sn </a:t>
            </a:r>
            <a:r>
              <a:rPr lang="nl-NL" dirty="0" err="1"/>
              <a:t>magnet</a:t>
            </a:r>
            <a:r>
              <a:rPr lang="nl-NL" dirty="0"/>
              <a:t> </a:t>
            </a:r>
            <a:r>
              <a:rPr lang="nl-NL" dirty="0" err="1"/>
              <a:t>quench</a:t>
            </a:r>
            <a:r>
              <a:rPr lang="nl-NL" dirty="0"/>
              <a:t> </a:t>
            </a:r>
            <a:r>
              <a:rPr lang="nl-NL" dirty="0" err="1"/>
              <a:t>detection</a:t>
            </a:r>
            <a:endParaRPr lang="nl-NL" dirty="0"/>
          </a:p>
          <a:p>
            <a:pPr marL="285750" indent="-285750">
              <a:buFontTx/>
              <a:buChar char="-"/>
            </a:pPr>
            <a:r>
              <a:rPr lang="nl-NL" dirty="0" err="1"/>
              <a:t>Used</a:t>
            </a:r>
            <a:r>
              <a:rPr lang="nl-NL" dirty="0"/>
              <a:t> as </a:t>
            </a:r>
            <a:r>
              <a:rPr lang="nl-NL" dirty="0" err="1"/>
              <a:t>only</a:t>
            </a:r>
            <a:r>
              <a:rPr lang="nl-NL" dirty="0"/>
              <a:t> system </a:t>
            </a:r>
            <a:r>
              <a:rPr lang="nl-NL" dirty="0" err="1"/>
              <a:t>for</a:t>
            </a:r>
            <a:r>
              <a:rPr lang="nl-NL" dirty="0"/>
              <a:t> Cluster F</a:t>
            </a:r>
          </a:p>
          <a:p>
            <a:pPr marL="285750" indent="-285750">
              <a:buFontTx/>
              <a:buChar char="-"/>
            </a:pPr>
            <a:endParaRPr lang="nl-NL" dirty="0"/>
          </a:p>
          <a:p>
            <a:pPr marL="285750" indent="-285750">
              <a:buFontTx/>
              <a:buChar char="-"/>
            </a:pPr>
            <a:endParaRPr lang="nl-NL" dirty="0"/>
          </a:p>
          <a:p>
            <a:endParaRPr lang="nl-NL" b="1" dirty="0"/>
          </a:p>
          <a:p>
            <a:endParaRPr lang="nl-NL" b="1" dirty="0"/>
          </a:p>
          <a:p>
            <a:endParaRPr lang="nl-NL" b="1" dirty="0"/>
          </a:p>
          <a:p>
            <a:endParaRPr lang="nl-NL" dirty="0"/>
          </a:p>
        </p:txBody>
      </p:sp>
      <p:pic>
        <p:nvPicPr>
          <p:cNvPr id="13" name="Content Placeholder 6">
            <a:extLst>
              <a:ext uri="{FF2B5EF4-FFF2-40B4-BE49-F238E27FC236}">
                <a16:creationId xmlns:a16="http://schemas.microsoft.com/office/drawing/2014/main" id="{1C9E5B16-9EED-8D9B-2FAE-D55D27CA24B3}"/>
              </a:ext>
            </a:extLst>
          </p:cNvPr>
          <p:cNvPicPr>
            <a:picLocks noChangeAspect="1"/>
          </p:cNvPicPr>
          <p:nvPr/>
        </p:nvPicPr>
        <p:blipFill>
          <a:blip r:embed="rId2"/>
          <a:stretch>
            <a:fillRect/>
          </a:stretch>
        </p:blipFill>
        <p:spPr>
          <a:xfrm>
            <a:off x="3198039" y="4194878"/>
            <a:ext cx="2482388" cy="867013"/>
          </a:xfrm>
          <a:prstGeom prst="rect">
            <a:avLst/>
          </a:prstGeom>
        </p:spPr>
      </p:pic>
      <p:sp>
        <p:nvSpPr>
          <p:cNvPr id="6" name="Tekstvak 5">
            <a:extLst>
              <a:ext uri="{FF2B5EF4-FFF2-40B4-BE49-F238E27FC236}">
                <a16:creationId xmlns:a16="http://schemas.microsoft.com/office/drawing/2014/main" id="{8E39A490-B161-00B2-9FC8-B26513311326}"/>
              </a:ext>
            </a:extLst>
          </p:cNvPr>
          <p:cNvSpPr txBox="1"/>
          <p:nvPr/>
        </p:nvSpPr>
        <p:spPr>
          <a:xfrm>
            <a:off x="6176601" y="4194878"/>
            <a:ext cx="2895599" cy="461665"/>
          </a:xfrm>
          <a:prstGeom prst="rect">
            <a:avLst/>
          </a:prstGeom>
          <a:solidFill>
            <a:srgbClr val="CCE9AD"/>
          </a:solidFill>
        </p:spPr>
        <p:txBody>
          <a:bodyPr wrap="square" rtlCol="0">
            <a:spAutoFit/>
          </a:bodyPr>
          <a:lstStyle/>
          <a:p>
            <a:r>
              <a:rPr lang="nl-NL" sz="1200" dirty="0" err="1"/>
              <a:t>Thanks</a:t>
            </a:r>
            <a:r>
              <a:rPr lang="nl-NL" sz="1200" dirty="0"/>
              <a:t> </a:t>
            </a:r>
            <a:r>
              <a:rPr lang="nl-NL" sz="1200" dirty="0" err="1"/>
              <a:t>to</a:t>
            </a:r>
            <a:r>
              <a:rPr lang="nl-NL" sz="1200" dirty="0"/>
              <a:t> Jens </a:t>
            </a:r>
            <a:r>
              <a:rPr lang="nl-NL" sz="1200" dirty="0" err="1"/>
              <a:t>Steckert</a:t>
            </a:r>
            <a:r>
              <a:rPr lang="nl-NL" sz="1200" dirty="0"/>
              <a:t>, Jelena </a:t>
            </a:r>
            <a:r>
              <a:rPr lang="nl-NL" sz="1200" dirty="0" err="1"/>
              <a:t>Spasic</a:t>
            </a:r>
            <a:r>
              <a:rPr lang="nl-NL" sz="1200" dirty="0"/>
              <a:t>, </a:t>
            </a:r>
            <a:r>
              <a:rPr lang="nl-NL" sz="1200" dirty="0" err="1"/>
              <a:t>Guzmán</a:t>
            </a:r>
            <a:r>
              <a:rPr lang="nl-NL" sz="1200" dirty="0"/>
              <a:t> Martin </a:t>
            </a:r>
            <a:r>
              <a:rPr lang="nl-NL" sz="1200" dirty="0" err="1"/>
              <a:t>Garcia</a:t>
            </a:r>
            <a:r>
              <a:rPr lang="nl-NL" sz="1200" dirty="0"/>
              <a:t> et al.</a:t>
            </a:r>
          </a:p>
        </p:txBody>
      </p:sp>
    </p:spTree>
    <p:extLst>
      <p:ext uri="{BB962C8B-B14F-4D97-AF65-F5344CB8AC3E}">
        <p14:creationId xmlns:p14="http://schemas.microsoft.com/office/powerpoint/2010/main" val="2754122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725E1F27-D74D-05C7-893F-D213FD038ABD}"/>
              </a:ext>
            </a:extLst>
          </p:cNvPr>
          <p:cNvSpPr>
            <a:spLocks noGrp="1"/>
          </p:cNvSpPr>
          <p:nvPr>
            <p:ph type="dt" sz="half" idx="2"/>
          </p:nvPr>
        </p:nvSpPr>
        <p:spPr/>
        <p:txBody>
          <a:bodyPr/>
          <a:lstStyle/>
          <a:p>
            <a:fld id="{7D7EE3E2-9C5A-42AB-AB8F-C2A0EA6A39F9}" type="datetime1">
              <a:rPr lang="en-US" smtClean="0"/>
              <a:t>4/23/2023</a:t>
            </a:fld>
            <a:endParaRPr lang="en-US" dirty="0"/>
          </a:p>
        </p:txBody>
      </p:sp>
      <p:sp>
        <p:nvSpPr>
          <p:cNvPr id="4" name="Tijdelijke aanduiding voor voettekst 3">
            <a:extLst>
              <a:ext uri="{FF2B5EF4-FFF2-40B4-BE49-F238E27FC236}">
                <a16:creationId xmlns:a16="http://schemas.microsoft.com/office/drawing/2014/main" id="{316E3D82-F20A-775A-BEE9-B2DCA90B0C51}"/>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Tijdelijke aanduiding voor dianummer 4">
            <a:extLst>
              <a:ext uri="{FF2B5EF4-FFF2-40B4-BE49-F238E27FC236}">
                <a16:creationId xmlns:a16="http://schemas.microsoft.com/office/drawing/2014/main" id="{D9FA66ED-8FCB-0F81-203D-BFD0AB01F168}"/>
              </a:ext>
            </a:extLst>
          </p:cNvPr>
          <p:cNvSpPr>
            <a:spLocks noGrp="1"/>
          </p:cNvSpPr>
          <p:nvPr>
            <p:ph type="sldNum" sz="quarter" idx="4"/>
          </p:nvPr>
        </p:nvSpPr>
        <p:spPr/>
        <p:txBody>
          <a:bodyPr/>
          <a:lstStyle/>
          <a:p>
            <a:fld id="{17918391-D411-FE40-AAD7-861AE5233E0E}" type="slidenum">
              <a:rPr lang="en-US" smtClean="0"/>
              <a:pPr/>
              <a:t>23</a:t>
            </a:fld>
            <a:endParaRPr lang="en-US" dirty="0"/>
          </a:p>
        </p:txBody>
      </p:sp>
      <p:sp>
        <p:nvSpPr>
          <p:cNvPr id="7" name="TextBox 8">
            <a:extLst>
              <a:ext uri="{FF2B5EF4-FFF2-40B4-BE49-F238E27FC236}">
                <a16:creationId xmlns:a16="http://schemas.microsoft.com/office/drawing/2014/main" id="{F9C57D93-3DC3-B4A7-E524-21B36E2A68C3}"/>
              </a:ext>
            </a:extLst>
          </p:cNvPr>
          <p:cNvSpPr txBox="1"/>
          <p:nvPr/>
        </p:nvSpPr>
        <p:spPr>
          <a:xfrm>
            <a:off x="194670" y="25492"/>
            <a:ext cx="3857787" cy="461665"/>
          </a:xfrm>
          <a:prstGeom prst="rect">
            <a:avLst/>
          </a:prstGeom>
          <a:noFill/>
        </p:spPr>
        <p:txBody>
          <a:bodyPr wrap="none" rtlCol="0">
            <a:spAutoFit/>
          </a:bodyPr>
          <a:lstStyle/>
          <a:p>
            <a:r>
              <a:rPr lang="en-US" sz="2400" b="1" dirty="0"/>
              <a:t>Triggering and interlocks</a:t>
            </a:r>
            <a:endParaRPr lang="en-US" sz="2000" b="1" dirty="0"/>
          </a:p>
        </p:txBody>
      </p:sp>
      <p:pic>
        <p:nvPicPr>
          <p:cNvPr id="10" name="Afbeelding 9">
            <a:extLst>
              <a:ext uri="{FF2B5EF4-FFF2-40B4-BE49-F238E27FC236}">
                <a16:creationId xmlns:a16="http://schemas.microsoft.com/office/drawing/2014/main" id="{1819AB3C-4285-366C-D088-5D90A67D6CB4}"/>
              </a:ext>
            </a:extLst>
          </p:cNvPr>
          <p:cNvPicPr>
            <a:picLocks noChangeAspect="1"/>
          </p:cNvPicPr>
          <p:nvPr/>
        </p:nvPicPr>
        <p:blipFill>
          <a:blip r:embed="rId2"/>
          <a:stretch>
            <a:fillRect/>
          </a:stretch>
        </p:blipFill>
        <p:spPr>
          <a:xfrm>
            <a:off x="4637330" y="3261773"/>
            <a:ext cx="4399990" cy="916950"/>
          </a:xfrm>
          <a:prstGeom prst="rect">
            <a:avLst/>
          </a:prstGeom>
          <a:ln>
            <a:solidFill>
              <a:schemeClr val="tx2"/>
            </a:solidFill>
          </a:ln>
        </p:spPr>
      </p:pic>
      <p:sp>
        <p:nvSpPr>
          <p:cNvPr id="11" name="Tekstvak 10">
            <a:extLst>
              <a:ext uri="{FF2B5EF4-FFF2-40B4-BE49-F238E27FC236}">
                <a16:creationId xmlns:a16="http://schemas.microsoft.com/office/drawing/2014/main" id="{EDD1F541-E4DF-149B-BAE7-B97F70B791BC}"/>
              </a:ext>
            </a:extLst>
          </p:cNvPr>
          <p:cNvSpPr txBox="1"/>
          <p:nvPr/>
        </p:nvSpPr>
        <p:spPr>
          <a:xfrm>
            <a:off x="4572000" y="2930490"/>
            <a:ext cx="4560223" cy="307777"/>
          </a:xfrm>
          <a:prstGeom prst="rect">
            <a:avLst/>
          </a:prstGeom>
          <a:noFill/>
        </p:spPr>
        <p:txBody>
          <a:bodyPr wrap="none" rtlCol="0">
            <a:spAutoFit/>
          </a:bodyPr>
          <a:lstStyle/>
          <a:p>
            <a:r>
              <a:rPr lang="nl-NL" sz="1400" dirty="0" err="1"/>
              <a:t>Table</a:t>
            </a:r>
            <a:r>
              <a:rPr lang="nl-NL" sz="1400" dirty="0"/>
              <a:t>: </a:t>
            </a:r>
            <a:r>
              <a:rPr lang="nl-NL" sz="1400" dirty="0" err="1"/>
              <a:t>Example</a:t>
            </a:r>
            <a:r>
              <a:rPr lang="nl-NL" sz="1400" dirty="0"/>
              <a:t> of </a:t>
            </a:r>
            <a:r>
              <a:rPr lang="nl-NL" sz="1400" dirty="0" err="1"/>
              <a:t>settings</a:t>
            </a:r>
            <a:r>
              <a:rPr lang="nl-NL" sz="1400" dirty="0"/>
              <a:t> </a:t>
            </a:r>
            <a:r>
              <a:rPr lang="nl-NL" sz="1400" dirty="0" err="1"/>
              <a:t>for</a:t>
            </a:r>
            <a:r>
              <a:rPr lang="nl-NL" sz="1400" dirty="0"/>
              <a:t> </a:t>
            </a:r>
            <a:r>
              <a:rPr lang="nl-NL" sz="1400" dirty="0" err="1"/>
              <a:t>an</a:t>
            </a:r>
            <a:r>
              <a:rPr lang="nl-NL" sz="1400" dirty="0"/>
              <a:t> MQXF Nb</a:t>
            </a:r>
            <a:r>
              <a:rPr lang="nl-NL" sz="1400" baseline="-25000" dirty="0"/>
              <a:t>3</a:t>
            </a:r>
            <a:r>
              <a:rPr lang="nl-NL" sz="1400" dirty="0"/>
              <a:t>Sn </a:t>
            </a:r>
            <a:r>
              <a:rPr lang="nl-NL" sz="1400" dirty="0" err="1"/>
              <a:t>magnet</a:t>
            </a:r>
            <a:endParaRPr lang="nl-NL" sz="1400" dirty="0"/>
          </a:p>
        </p:txBody>
      </p:sp>
      <p:sp>
        <p:nvSpPr>
          <p:cNvPr id="13" name="Tekstvak 12">
            <a:extLst>
              <a:ext uri="{FF2B5EF4-FFF2-40B4-BE49-F238E27FC236}">
                <a16:creationId xmlns:a16="http://schemas.microsoft.com/office/drawing/2014/main" id="{B8581C6A-B9C8-78F8-9B9E-B09CE9967E76}"/>
              </a:ext>
            </a:extLst>
          </p:cNvPr>
          <p:cNvSpPr txBox="1"/>
          <p:nvPr/>
        </p:nvSpPr>
        <p:spPr>
          <a:xfrm>
            <a:off x="4384963" y="526069"/>
            <a:ext cx="4747260" cy="2123658"/>
          </a:xfrm>
          <a:prstGeom prst="rect">
            <a:avLst/>
          </a:prstGeom>
          <a:noFill/>
        </p:spPr>
        <p:txBody>
          <a:bodyPr wrap="square" rtlCol="0">
            <a:spAutoFit/>
          </a:bodyPr>
          <a:lstStyle/>
          <a:p>
            <a:r>
              <a:rPr lang="nl-NL" sz="2400" dirty="0" err="1"/>
              <a:t>Main</a:t>
            </a:r>
            <a:r>
              <a:rPr lang="nl-NL" sz="2400" dirty="0"/>
              <a:t> </a:t>
            </a:r>
            <a:r>
              <a:rPr lang="nl-NL" sz="2400" dirty="0" err="1"/>
              <a:t>challenge</a:t>
            </a:r>
            <a:r>
              <a:rPr lang="nl-NL" sz="2400" dirty="0"/>
              <a:t>: </a:t>
            </a:r>
          </a:p>
          <a:p>
            <a:pPr marL="285750" indent="-285750">
              <a:buFont typeface="Arial" panose="020B0604020202020204" pitchFamily="34" charset="0"/>
              <a:buChar char="•"/>
            </a:pPr>
            <a:r>
              <a:rPr lang="nl-NL" dirty="0"/>
              <a:t>Maximum flexibility </a:t>
            </a:r>
            <a:r>
              <a:rPr lang="nl-NL" dirty="0" err="1"/>
              <a:t>protection</a:t>
            </a:r>
            <a:r>
              <a:rPr lang="nl-NL" dirty="0"/>
              <a:t> </a:t>
            </a:r>
            <a:r>
              <a:rPr lang="nl-NL" dirty="0" err="1"/>
              <a:t>interlocks</a:t>
            </a:r>
            <a:r>
              <a:rPr lang="nl-NL" dirty="0"/>
              <a:t> </a:t>
            </a:r>
            <a:r>
              <a:rPr lang="nl-NL" dirty="0" err="1"/>
              <a:t>and</a:t>
            </a:r>
            <a:r>
              <a:rPr lang="nl-NL" dirty="0"/>
              <a:t> trigger options </a:t>
            </a:r>
            <a:r>
              <a:rPr lang="nl-NL" dirty="0" err="1"/>
              <a:t>for</a:t>
            </a:r>
            <a:r>
              <a:rPr lang="nl-NL" dirty="0"/>
              <a:t> high </a:t>
            </a:r>
            <a:r>
              <a:rPr lang="nl-NL" dirty="0" err="1"/>
              <a:t>throughput</a:t>
            </a:r>
            <a:r>
              <a:rPr lang="nl-NL" dirty="0"/>
              <a:t> </a:t>
            </a:r>
            <a:r>
              <a:rPr lang="nl-NL" dirty="0" err="1"/>
              <a:t>and</a:t>
            </a:r>
            <a:r>
              <a:rPr lang="nl-NL" dirty="0"/>
              <a:t> large </a:t>
            </a:r>
            <a:r>
              <a:rPr lang="nl-NL" dirty="0" err="1"/>
              <a:t>variety</a:t>
            </a:r>
            <a:r>
              <a:rPr lang="nl-NL" dirty="0"/>
              <a:t> of </a:t>
            </a:r>
            <a:r>
              <a:rPr lang="nl-NL" dirty="0" err="1"/>
              <a:t>magnets</a:t>
            </a:r>
            <a:r>
              <a:rPr lang="nl-NL" dirty="0"/>
              <a:t>. </a:t>
            </a:r>
          </a:p>
          <a:p>
            <a:pPr marL="285750" indent="-285750">
              <a:buFont typeface="Arial" panose="020B0604020202020204" pitchFamily="34" charset="0"/>
              <a:buChar char="•"/>
            </a:pPr>
            <a:r>
              <a:rPr lang="nl-NL" dirty="0" err="1"/>
              <a:t>Minimizing</a:t>
            </a:r>
            <a:r>
              <a:rPr lang="nl-NL" dirty="0"/>
              <a:t> risk </a:t>
            </a:r>
            <a:r>
              <a:rPr lang="nl-NL" dirty="0" err="1"/>
              <a:t>induced</a:t>
            </a:r>
            <a:r>
              <a:rPr lang="nl-NL" dirty="0"/>
              <a:t> </a:t>
            </a:r>
            <a:r>
              <a:rPr lang="nl-NL" dirty="0" err="1"/>
              <a:t>by</a:t>
            </a:r>
            <a:r>
              <a:rPr lang="nl-NL" dirty="0"/>
              <a:t> flexibility.</a:t>
            </a:r>
          </a:p>
          <a:p>
            <a:endParaRPr lang="nl-NL" dirty="0"/>
          </a:p>
          <a:p>
            <a:endParaRPr lang="nl-NL" dirty="0"/>
          </a:p>
        </p:txBody>
      </p:sp>
      <p:sp>
        <p:nvSpPr>
          <p:cNvPr id="14" name="Tekstvak 13">
            <a:extLst>
              <a:ext uri="{FF2B5EF4-FFF2-40B4-BE49-F238E27FC236}">
                <a16:creationId xmlns:a16="http://schemas.microsoft.com/office/drawing/2014/main" id="{A0945D37-7F12-7377-196B-EBA07012ABC7}"/>
              </a:ext>
            </a:extLst>
          </p:cNvPr>
          <p:cNvSpPr txBox="1"/>
          <p:nvPr/>
        </p:nvSpPr>
        <p:spPr>
          <a:xfrm>
            <a:off x="66344" y="2849193"/>
            <a:ext cx="4162888" cy="1477328"/>
          </a:xfrm>
          <a:prstGeom prst="rect">
            <a:avLst/>
          </a:prstGeom>
          <a:noFill/>
        </p:spPr>
        <p:txBody>
          <a:bodyPr wrap="square" rtlCol="0">
            <a:spAutoFit/>
          </a:bodyPr>
          <a:lstStyle/>
          <a:p>
            <a:r>
              <a:rPr lang="nl-NL" sz="2400" dirty="0"/>
              <a:t>Triggering </a:t>
            </a:r>
            <a:r>
              <a:rPr lang="nl-NL" sz="2400" dirty="0" err="1"/>
              <a:t>by</a:t>
            </a:r>
            <a:r>
              <a:rPr lang="nl-NL" sz="2400" dirty="0"/>
              <a:t> security matrix:</a:t>
            </a:r>
          </a:p>
          <a:p>
            <a:pPr marL="342900" indent="-342900">
              <a:buFont typeface="Arial" panose="020B0604020202020204" pitchFamily="34" charset="0"/>
              <a:buChar char="•"/>
            </a:pPr>
            <a:r>
              <a:rPr lang="nl-NL" dirty="0" err="1"/>
              <a:t>Activation</a:t>
            </a:r>
            <a:r>
              <a:rPr lang="nl-NL" dirty="0"/>
              <a:t> </a:t>
            </a:r>
            <a:r>
              <a:rPr lang="nl-NL" dirty="0" err="1"/>
              <a:t>and</a:t>
            </a:r>
            <a:r>
              <a:rPr lang="nl-NL" dirty="0"/>
              <a:t> de-</a:t>
            </a:r>
            <a:r>
              <a:rPr lang="nl-NL" dirty="0" err="1"/>
              <a:t>activation</a:t>
            </a:r>
            <a:r>
              <a:rPr lang="nl-NL" dirty="0"/>
              <a:t> of </a:t>
            </a:r>
            <a:r>
              <a:rPr lang="nl-NL" sz="1600" dirty="0"/>
              <a:t>separate systems</a:t>
            </a:r>
          </a:p>
          <a:p>
            <a:pPr marL="342900" indent="-342900">
              <a:buFont typeface="Arial" panose="020B0604020202020204" pitchFamily="34" charset="0"/>
              <a:buChar char="•"/>
            </a:pPr>
            <a:r>
              <a:rPr lang="nl-NL" sz="1600" dirty="0" err="1"/>
              <a:t>Individual</a:t>
            </a:r>
            <a:r>
              <a:rPr lang="nl-NL" sz="1600" dirty="0"/>
              <a:t> trigger delay </a:t>
            </a:r>
            <a:r>
              <a:rPr lang="nl-NL" sz="1600" dirty="0" err="1"/>
              <a:t>for</a:t>
            </a:r>
            <a:r>
              <a:rPr lang="nl-NL" sz="1600" dirty="0"/>
              <a:t> </a:t>
            </a:r>
            <a:r>
              <a:rPr lang="nl-NL" sz="1600" dirty="0" err="1"/>
              <a:t>various</a:t>
            </a:r>
            <a:r>
              <a:rPr lang="nl-NL" sz="1600" dirty="0"/>
              <a:t> systems (QH, CLIQ, EE, etc.)</a:t>
            </a:r>
          </a:p>
        </p:txBody>
      </p:sp>
      <p:pic>
        <p:nvPicPr>
          <p:cNvPr id="16" name="Afbeelding 15" descr="Afbeelding met overdekt&#10;&#10;Automatisch gegenereerde beschrijving">
            <a:extLst>
              <a:ext uri="{FF2B5EF4-FFF2-40B4-BE49-F238E27FC236}">
                <a16:creationId xmlns:a16="http://schemas.microsoft.com/office/drawing/2014/main" id="{0840B5FC-3442-139F-4DB5-D7E8A2B3E6FB}"/>
              </a:ext>
            </a:extLst>
          </p:cNvPr>
          <p:cNvPicPr>
            <a:picLocks noChangeAspect="1"/>
          </p:cNvPicPr>
          <p:nvPr/>
        </p:nvPicPr>
        <p:blipFill rotWithShape="1">
          <a:blip r:embed="rId3"/>
          <a:srcRect t="31399" b="34015"/>
          <a:stretch/>
        </p:blipFill>
        <p:spPr>
          <a:xfrm>
            <a:off x="261999" y="528598"/>
            <a:ext cx="3774136" cy="2320595"/>
          </a:xfrm>
          <a:prstGeom prst="rect">
            <a:avLst/>
          </a:prstGeom>
        </p:spPr>
      </p:pic>
    </p:spTree>
    <p:extLst>
      <p:ext uri="{BB962C8B-B14F-4D97-AF65-F5344CB8AC3E}">
        <p14:creationId xmlns:p14="http://schemas.microsoft.com/office/powerpoint/2010/main" val="1783378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0497A4-9F29-186A-4F07-B8CA529C1A63}"/>
              </a:ext>
            </a:extLst>
          </p:cNvPr>
          <p:cNvSpPr>
            <a:spLocks noGrp="1"/>
          </p:cNvSpPr>
          <p:nvPr>
            <p:ph type="dt" sz="half" idx="2"/>
          </p:nvPr>
        </p:nvSpPr>
        <p:spPr/>
        <p:txBody>
          <a:bodyPr/>
          <a:lstStyle/>
          <a:p>
            <a:fld id="{611AF4F0-A1B8-40CB-9C1D-D0988846C707}" type="datetime1">
              <a:rPr lang="en-US" smtClean="0"/>
              <a:t>4/23/2023</a:t>
            </a:fld>
            <a:endParaRPr lang="en-US" dirty="0"/>
          </a:p>
        </p:txBody>
      </p:sp>
      <p:sp>
        <p:nvSpPr>
          <p:cNvPr id="4" name="Footer Placeholder 3">
            <a:extLst>
              <a:ext uri="{FF2B5EF4-FFF2-40B4-BE49-F238E27FC236}">
                <a16:creationId xmlns:a16="http://schemas.microsoft.com/office/drawing/2014/main" id="{9FFBC5AA-44CE-1728-92D0-A5627A945CC9}"/>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4D569423-AEB1-B1DF-78AC-AF06E2C3F0E6}"/>
              </a:ext>
            </a:extLst>
          </p:cNvPr>
          <p:cNvSpPr>
            <a:spLocks noGrp="1"/>
          </p:cNvSpPr>
          <p:nvPr>
            <p:ph type="sldNum" sz="quarter" idx="4"/>
          </p:nvPr>
        </p:nvSpPr>
        <p:spPr/>
        <p:txBody>
          <a:bodyPr/>
          <a:lstStyle/>
          <a:p>
            <a:fld id="{17918391-D411-FE40-AAD7-861AE5233E0E}" type="slidenum">
              <a:rPr lang="en-US" smtClean="0"/>
              <a:pPr/>
              <a:t>24</a:t>
            </a:fld>
            <a:endParaRPr lang="en-US" dirty="0"/>
          </a:p>
        </p:txBody>
      </p:sp>
      <p:sp>
        <p:nvSpPr>
          <p:cNvPr id="2" name="TextBox 8">
            <a:extLst>
              <a:ext uri="{FF2B5EF4-FFF2-40B4-BE49-F238E27FC236}">
                <a16:creationId xmlns:a16="http://schemas.microsoft.com/office/drawing/2014/main" id="{C00CB91F-3849-EBCD-2E99-6222F4B7BD40}"/>
              </a:ext>
            </a:extLst>
          </p:cNvPr>
          <p:cNvSpPr txBox="1"/>
          <p:nvPr/>
        </p:nvSpPr>
        <p:spPr>
          <a:xfrm>
            <a:off x="194670" y="25492"/>
            <a:ext cx="3964547" cy="461665"/>
          </a:xfrm>
          <a:prstGeom prst="rect">
            <a:avLst/>
          </a:prstGeom>
          <a:noFill/>
        </p:spPr>
        <p:txBody>
          <a:bodyPr wrap="none" rtlCol="0">
            <a:spAutoFit/>
          </a:bodyPr>
          <a:lstStyle/>
          <a:p>
            <a:r>
              <a:rPr lang="en-US" sz="2400" b="1"/>
              <a:t>Data acquisition systems </a:t>
            </a:r>
            <a:endParaRPr lang="en-US" sz="2000" b="1" dirty="0"/>
          </a:p>
        </p:txBody>
      </p:sp>
      <p:sp>
        <p:nvSpPr>
          <p:cNvPr id="6" name="Tekstvak 5">
            <a:extLst>
              <a:ext uri="{FF2B5EF4-FFF2-40B4-BE49-F238E27FC236}">
                <a16:creationId xmlns:a16="http://schemas.microsoft.com/office/drawing/2014/main" id="{B41794B4-3CFE-835B-43B8-A2CF26B9A4CE}"/>
              </a:ext>
            </a:extLst>
          </p:cNvPr>
          <p:cNvSpPr txBox="1"/>
          <p:nvPr/>
        </p:nvSpPr>
        <p:spPr>
          <a:xfrm>
            <a:off x="227590" y="487157"/>
            <a:ext cx="5878570" cy="4247317"/>
          </a:xfrm>
          <a:prstGeom prst="rect">
            <a:avLst/>
          </a:prstGeom>
          <a:noFill/>
        </p:spPr>
        <p:txBody>
          <a:bodyPr wrap="square" rtlCol="0">
            <a:spAutoFit/>
          </a:bodyPr>
          <a:lstStyle/>
          <a:p>
            <a:r>
              <a:rPr lang="nl-NL" b="1"/>
              <a:t>High frequency triggered data files &gt;50 kHz for quench analysis</a:t>
            </a:r>
          </a:p>
          <a:p>
            <a:endParaRPr lang="nl-NL" b="1"/>
          </a:p>
          <a:p>
            <a:r>
              <a:rPr lang="nl-NL"/>
              <a:t>Cluster F: DAQ is done by the new uQDS system, 16 channel per crate, up to 20 crates. </a:t>
            </a:r>
          </a:p>
          <a:p>
            <a:pPr marL="285750" indent="-285750">
              <a:buFontTx/>
              <a:buChar char="-"/>
            </a:pPr>
            <a:r>
              <a:rPr lang="nl-NL"/>
              <a:t>Already in use in other test facilities (Freia, GSI at CERN)</a:t>
            </a:r>
          </a:p>
          <a:p>
            <a:pPr marL="285750" indent="-285750">
              <a:buFontTx/>
              <a:buChar char="-"/>
            </a:pPr>
            <a:r>
              <a:rPr lang="nl-NL"/>
              <a:t>Additional software development ongoing for parameter configuration and threshold settings.</a:t>
            </a:r>
          </a:p>
          <a:p>
            <a:pPr marL="285750" indent="-285750">
              <a:buFontTx/>
              <a:buChar char="-"/>
            </a:pPr>
            <a:endParaRPr lang="nl-NL"/>
          </a:p>
          <a:p>
            <a:r>
              <a:rPr lang="nl-NL"/>
              <a:t>For all other benches:</a:t>
            </a:r>
          </a:p>
          <a:p>
            <a:pPr marL="285750" indent="-285750">
              <a:buFontTx/>
              <a:buChar char="-"/>
            </a:pPr>
            <a:r>
              <a:rPr lang="nl-NL"/>
              <a:t>&gt;160 channels using legacy analogue amplifiers and up to date NI-DAQ system</a:t>
            </a:r>
          </a:p>
          <a:p>
            <a:pPr marL="285750" indent="-285750">
              <a:buFontTx/>
              <a:buChar char="-"/>
            </a:pPr>
            <a:endParaRPr lang="nl-NL"/>
          </a:p>
          <a:p>
            <a:endParaRPr lang="nl-NL" dirty="0"/>
          </a:p>
        </p:txBody>
      </p:sp>
      <p:pic>
        <p:nvPicPr>
          <p:cNvPr id="8" name="Afbeelding 7">
            <a:extLst>
              <a:ext uri="{FF2B5EF4-FFF2-40B4-BE49-F238E27FC236}">
                <a16:creationId xmlns:a16="http://schemas.microsoft.com/office/drawing/2014/main" id="{F9B71873-017D-6E42-A144-A836569E016E}"/>
              </a:ext>
            </a:extLst>
          </p:cNvPr>
          <p:cNvPicPr>
            <a:picLocks noChangeAspect="1"/>
          </p:cNvPicPr>
          <p:nvPr/>
        </p:nvPicPr>
        <p:blipFill rotWithShape="1">
          <a:blip r:embed="rId2"/>
          <a:srcRect t="17424" r="11589"/>
          <a:stretch/>
        </p:blipFill>
        <p:spPr>
          <a:xfrm>
            <a:off x="6250781" y="0"/>
            <a:ext cx="2801779" cy="4652200"/>
          </a:xfrm>
          <a:prstGeom prst="rect">
            <a:avLst/>
          </a:prstGeom>
        </p:spPr>
      </p:pic>
    </p:spTree>
    <p:extLst>
      <p:ext uri="{BB962C8B-B14F-4D97-AF65-F5344CB8AC3E}">
        <p14:creationId xmlns:p14="http://schemas.microsoft.com/office/powerpoint/2010/main" val="328767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C96DC198-8B46-0474-B09D-1B82FAEF7A45}"/>
              </a:ext>
            </a:extLst>
          </p:cNvPr>
          <p:cNvSpPr>
            <a:spLocks noGrp="1"/>
          </p:cNvSpPr>
          <p:nvPr>
            <p:ph type="dt" sz="half" idx="2"/>
          </p:nvPr>
        </p:nvSpPr>
        <p:spPr/>
        <p:txBody>
          <a:bodyPr/>
          <a:lstStyle/>
          <a:p>
            <a:fld id="{7D7EE3E2-9C5A-42AB-AB8F-C2A0EA6A39F9}" type="datetime1">
              <a:rPr lang="en-US" smtClean="0"/>
              <a:t>4/24/2023</a:t>
            </a:fld>
            <a:endParaRPr lang="en-US" dirty="0"/>
          </a:p>
        </p:txBody>
      </p:sp>
      <p:sp>
        <p:nvSpPr>
          <p:cNvPr id="4" name="Tijdelijke aanduiding voor voettekst 3">
            <a:extLst>
              <a:ext uri="{FF2B5EF4-FFF2-40B4-BE49-F238E27FC236}">
                <a16:creationId xmlns:a16="http://schemas.microsoft.com/office/drawing/2014/main" id="{7EFD40B9-1B5F-9BD2-111F-25D7EC23B9D2}"/>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Tijdelijke aanduiding voor dianummer 4">
            <a:extLst>
              <a:ext uri="{FF2B5EF4-FFF2-40B4-BE49-F238E27FC236}">
                <a16:creationId xmlns:a16="http://schemas.microsoft.com/office/drawing/2014/main" id="{80D05766-9622-C8BC-BAB5-01C7AB50EF4E}"/>
              </a:ext>
            </a:extLst>
          </p:cNvPr>
          <p:cNvSpPr>
            <a:spLocks noGrp="1"/>
          </p:cNvSpPr>
          <p:nvPr>
            <p:ph type="sldNum" sz="quarter" idx="4"/>
          </p:nvPr>
        </p:nvSpPr>
        <p:spPr/>
        <p:txBody>
          <a:bodyPr/>
          <a:lstStyle/>
          <a:p>
            <a:fld id="{17918391-D411-FE40-AAD7-861AE5233E0E}" type="slidenum">
              <a:rPr lang="en-US" smtClean="0"/>
              <a:pPr/>
              <a:t>25</a:t>
            </a:fld>
            <a:endParaRPr lang="en-US" dirty="0"/>
          </a:p>
        </p:txBody>
      </p:sp>
      <p:pic>
        <p:nvPicPr>
          <p:cNvPr id="7" name="Picture 13">
            <a:extLst>
              <a:ext uri="{FF2B5EF4-FFF2-40B4-BE49-F238E27FC236}">
                <a16:creationId xmlns:a16="http://schemas.microsoft.com/office/drawing/2014/main" id="{CB2AA244-1581-AC3E-0325-C814D74012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24716" y="196302"/>
            <a:ext cx="4511591" cy="3410498"/>
          </a:xfrm>
          <a:prstGeom prst="rect">
            <a:avLst/>
          </a:prstGeom>
        </p:spPr>
      </p:pic>
      <p:sp>
        <p:nvSpPr>
          <p:cNvPr id="8" name="TextBox 22">
            <a:extLst>
              <a:ext uri="{FF2B5EF4-FFF2-40B4-BE49-F238E27FC236}">
                <a16:creationId xmlns:a16="http://schemas.microsoft.com/office/drawing/2014/main" id="{ED2651DB-88EB-CF8C-8752-6CF0735B6009}"/>
              </a:ext>
            </a:extLst>
          </p:cNvPr>
          <p:cNvSpPr txBox="1"/>
          <p:nvPr/>
        </p:nvSpPr>
        <p:spPr>
          <a:xfrm>
            <a:off x="5297247" y="2970238"/>
            <a:ext cx="1854692"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Flux Jumps</a:t>
            </a:r>
            <a:endParaRPr lang="en-GB" sz="1600" dirty="0"/>
          </a:p>
        </p:txBody>
      </p:sp>
      <p:sp>
        <p:nvSpPr>
          <p:cNvPr id="9" name="TextBox 23">
            <a:extLst>
              <a:ext uri="{FF2B5EF4-FFF2-40B4-BE49-F238E27FC236}">
                <a16:creationId xmlns:a16="http://schemas.microsoft.com/office/drawing/2014/main" id="{9845C5A9-33D5-D1AF-34A9-9F533E84B8CE}"/>
              </a:ext>
            </a:extLst>
          </p:cNvPr>
          <p:cNvSpPr txBox="1"/>
          <p:nvPr/>
        </p:nvSpPr>
        <p:spPr>
          <a:xfrm>
            <a:off x="7424595" y="2970238"/>
            <a:ext cx="171940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t>Movements</a:t>
            </a:r>
            <a:endParaRPr lang="en-GB" sz="1600" dirty="0"/>
          </a:p>
        </p:txBody>
      </p:sp>
      <p:sp>
        <p:nvSpPr>
          <p:cNvPr id="11" name="Tekstvak 10">
            <a:extLst>
              <a:ext uri="{FF2B5EF4-FFF2-40B4-BE49-F238E27FC236}">
                <a16:creationId xmlns:a16="http://schemas.microsoft.com/office/drawing/2014/main" id="{E49E0505-068A-9FE3-1606-70DE45F85FE5}"/>
              </a:ext>
            </a:extLst>
          </p:cNvPr>
          <p:cNvSpPr txBox="1"/>
          <p:nvPr/>
        </p:nvSpPr>
        <p:spPr>
          <a:xfrm>
            <a:off x="121389" y="487157"/>
            <a:ext cx="3815135" cy="2840776"/>
          </a:xfrm>
          <a:prstGeom prst="rect">
            <a:avLst/>
          </a:prstGeom>
          <a:noFill/>
        </p:spPr>
        <p:txBody>
          <a:bodyPr wrap="square">
            <a:spAutoFit/>
          </a:bodyPr>
          <a:lstStyle/>
          <a:p>
            <a:endParaRPr lang="nl-NL" dirty="0"/>
          </a:p>
          <a:p>
            <a:r>
              <a:rPr lang="nl-NL" b="1" dirty="0"/>
              <a:t>High </a:t>
            </a:r>
            <a:r>
              <a:rPr lang="nl-NL" b="1" dirty="0" err="1"/>
              <a:t>frequency</a:t>
            </a:r>
            <a:r>
              <a:rPr lang="nl-NL" b="1" dirty="0"/>
              <a:t> long </a:t>
            </a:r>
            <a:r>
              <a:rPr lang="nl-NL" b="1" dirty="0" err="1"/>
              <a:t>acquisition</a:t>
            </a:r>
            <a:r>
              <a:rPr lang="nl-NL" b="1" dirty="0"/>
              <a:t> ≥ 50 kHz </a:t>
            </a:r>
            <a:r>
              <a:rPr lang="nl-NL" b="1" dirty="0" err="1"/>
              <a:t>for</a:t>
            </a:r>
            <a:r>
              <a:rPr lang="nl-NL" b="1" dirty="0"/>
              <a:t> &gt;20 minutes</a:t>
            </a:r>
          </a:p>
          <a:p>
            <a:r>
              <a:rPr lang="nl-NL" dirty="0" err="1"/>
              <a:t>uQDS</a:t>
            </a:r>
            <a:r>
              <a:rPr lang="nl-NL" dirty="0"/>
              <a:t> DAQ system, </a:t>
            </a:r>
            <a:r>
              <a:rPr lang="nl-NL" dirty="0" err="1"/>
              <a:t>can</a:t>
            </a:r>
            <a:r>
              <a:rPr lang="nl-NL" dirty="0"/>
              <a:t> </a:t>
            </a:r>
            <a:r>
              <a:rPr lang="nl-NL" dirty="0" err="1"/>
              <a:t>be</a:t>
            </a:r>
            <a:r>
              <a:rPr lang="nl-NL" dirty="0"/>
              <a:t> </a:t>
            </a:r>
            <a:r>
              <a:rPr lang="nl-NL" dirty="0" err="1"/>
              <a:t>deployed</a:t>
            </a:r>
            <a:r>
              <a:rPr lang="nl-NL" dirty="0"/>
              <a:t> on </a:t>
            </a:r>
            <a:r>
              <a:rPr lang="nl-NL" dirty="0" err="1"/>
              <a:t>all</a:t>
            </a:r>
            <a:r>
              <a:rPr lang="nl-NL" dirty="0"/>
              <a:t> </a:t>
            </a:r>
            <a:r>
              <a:rPr lang="nl-NL" dirty="0" err="1"/>
              <a:t>benches</a:t>
            </a:r>
            <a:endParaRPr lang="nl-NL" dirty="0"/>
          </a:p>
          <a:p>
            <a:endParaRPr lang="nl-NL" dirty="0"/>
          </a:p>
          <a:p>
            <a:r>
              <a:rPr lang="nl-NL" b="1" dirty="0"/>
              <a:t>Medium </a:t>
            </a:r>
            <a:r>
              <a:rPr lang="nl-NL" b="1" dirty="0" err="1"/>
              <a:t>frequency</a:t>
            </a:r>
            <a:r>
              <a:rPr lang="nl-NL" b="1" dirty="0"/>
              <a:t> ≤ 10 kHz </a:t>
            </a:r>
            <a:r>
              <a:rPr lang="nl-NL" b="1" dirty="0" err="1"/>
              <a:t>for</a:t>
            </a:r>
            <a:r>
              <a:rPr lang="nl-NL" b="1" dirty="0"/>
              <a:t> &gt;20 minutes</a:t>
            </a:r>
          </a:p>
          <a:p>
            <a:r>
              <a:rPr lang="nl-NL" dirty="0"/>
              <a:t>&gt; 160 </a:t>
            </a:r>
            <a:r>
              <a:rPr lang="nl-NL" dirty="0" err="1"/>
              <a:t>channels</a:t>
            </a:r>
            <a:r>
              <a:rPr lang="nl-NL" dirty="0"/>
              <a:t> </a:t>
            </a:r>
            <a:r>
              <a:rPr lang="nl-NL" dirty="0" err="1"/>
              <a:t>using</a:t>
            </a:r>
            <a:r>
              <a:rPr lang="nl-NL" dirty="0"/>
              <a:t> </a:t>
            </a:r>
            <a:r>
              <a:rPr lang="nl-NL" dirty="0" err="1"/>
              <a:t>the</a:t>
            </a:r>
            <a:r>
              <a:rPr lang="nl-NL" dirty="0"/>
              <a:t> NI-DAQ system</a:t>
            </a:r>
          </a:p>
        </p:txBody>
      </p:sp>
      <p:sp>
        <p:nvSpPr>
          <p:cNvPr id="12" name="TextBox 8">
            <a:extLst>
              <a:ext uri="{FF2B5EF4-FFF2-40B4-BE49-F238E27FC236}">
                <a16:creationId xmlns:a16="http://schemas.microsoft.com/office/drawing/2014/main" id="{8B53DFF2-CC2B-ED41-27E1-3B0EC0B67B88}"/>
              </a:ext>
            </a:extLst>
          </p:cNvPr>
          <p:cNvSpPr txBox="1"/>
          <p:nvPr/>
        </p:nvSpPr>
        <p:spPr>
          <a:xfrm>
            <a:off x="194670" y="25492"/>
            <a:ext cx="3964547" cy="461665"/>
          </a:xfrm>
          <a:prstGeom prst="rect">
            <a:avLst/>
          </a:prstGeom>
          <a:noFill/>
        </p:spPr>
        <p:txBody>
          <a:bodyPr wrap="none" rtlCol="0">
            <a:spAutoFit/>
          </a:bodyPr>
          <a:lstStyle/>
          <a:p>
            <a:r>
              <a:rPr lang="en-US" sz="2400" b="1" dirty="0"/>
              <a:t>Data acquisition systems </a:t>
            </a:r>
            <a:endParaRPr lang="en-US" sz="2000" b="1" dirty="0"/>
          </a:p>
        </p:txBody>
      </p:sp>
      <p:sp>
        <p:nvSpPr>
          <p:cNvPr id="13" name="Tekstvak 12">
            <a:extLst>
              <a:ext uri="{FF2B5EF4-FFF2-40B4-BE49-F238E27FC236}">
                <a16:creationId xmlns:a16="http://schemas.microsoft.com/office/drawing/2014/main" id="{0CCE9658-A649-D6C2-5160-120508DA38EE}"/>
              </a:ext>
            </a:extLst>
          </p:cNvPr>
          <p:cNvSpPr txBox="1"/>
          <p:nvPr/>
        </p:nvSpPr>
        <p:spPr>
          <a:xfrm>
            <a:off x="1" y="3480245"/>
            <a:ext cx="4913478" cy="923330"/>
          </a:xfrm>
          <a:prstGeom prst="rect">
            <a:avLst/>
          </a:prstGeom>
          <a:noFill/>
        </p:spPr>
        <p:txBody>
          <a:bodyPr wrap="square" rtlCol="0">
            <a:spAutoFit/>
          </a:bodyPr>
          <a:lstStyle/>
          <a:p>
            <a:r>
              <a:rPr lang="nl-NL" dirty="0"/>
              <a:t>Important </a:t>
            </a:r>
            <a:r>
              <a:rPr lang="nl-NL" dirty="0" err="1"/>
              <a:t>for</a:t>
            </a:r>
            <a:r>
              <a:rPr lang="nl-NL" dirty="0"/>
              <a:t> flux </a:t>
            </a:r>
            <a:r>
              <a:rPr lang="nl-NL" dirty="0" err="1"/>
              <a:t>jump</a:t>
            </a:r>
            <a:r>
              <a:rPr lang="nl-NL" dirty="0"/>
              <a:t> </a:t>
            </a:r>
            <a:r>
              <a:rPr lang="nl-NL" dirty="0" err="1"/>
              <a:t>and</a:t>
            </a:r>
            <a:r>
              <a:rPr lang="nl-NL" dirty="0"/>
              <a:t> motion </a:t>
            </a:r>
            <a:r>
              <a:rPr lang="nl-NL" dirty="0" err="1"/>
              <a:t>detection</a:t>
            </a:r>
            <a:r>
              <a:rPr lang="nl-NL" dirty="0"/>
              <a:t>. Few </a:t>
            </a:r>
            <a:r>
              <a:rPr lang="nl-NL" dirty="0" err="1"/>
              <a:t>channels</a:t>
            </a:r>
            <a:r>
              <a:rPr lang="nl-NL" dirty="0"/>
              <a:t> </a:t>
            </a:r>
            <a:r>
              <a:rPr lang="nl-NL" dirty="0" err="1"/>
              <a:t>needed</a:t>
            </a:r>
            <a:r>
              <a:rPr lang="nl-NL" dirty="0"/>
              <a:t> </a:t>
            </a:r>
            <a:r>
              <a:rPr lang="nl-NL" dirty="0" err="1"/>
              <a:t>for</a:t>
            </a:r>
            <a:r>
              <a:rPr lang="nl-NL" dirty="0"/>
              <a:t> </a:t>
            </a:r>
            <a:r>
              <a:rPr lang="nl-NL" dirty="0" err="1"/>
              <a:t>magnet</a:t>
            </a:r>
            <a:r>
              <a:rPr lang="nl-NL" dirty="0"/>
              <a:t> voltages, </a:t>
            </a:r>
            <a:r>
              <a:rPr lang="nl-NL" dirty="0" err="1"/>
              <a:t>many</a:t>
            </a:r>
            <a:r>
              <a:rPr lang="nl-NL" dirty="0"/>
              <a:t> </a:t>
            </a:r>
            <a:r>
              <a:rPr lang="nl-NL" dirty="0" err="1"/>
              <a:t>channels</a:t>
            </a:r>
            <a:r>
              <a:rPr lang="nl-NL" dirty="0"/>
              <a:t> </a:t>
            </a:r>
            <a:r>
              <a:rPr lang="nl-NL" dirty="0" err="1"/>
              <a:t>for</a:t>
            </a:r>
            <a:r>
              <a:rPr lang="nl-NL" dirty="0"/>
              <a:t> </a:t>
            </a:r>
            <a:r>
              <a:rPr lang="nl-NL" dirty="0" err="1"/>
              <a:t>quench</a:t>
            </a:r>
            <a:r>
              <a:rPr lang="nl-NL" dirty="0"/>
              <a:t> </a:t>
            </a:r>
            <a:r>
              <a:rPr lang="nl-NL" dirty="0" err="1"/>
              <a:t>antenna</a:t>
            </a:r>
            <a:r>
              <a:rPr lang="nl-NL" dirty="0"/>
              <a:t>.</a:t>
            </a:r>
          </a:p>
        </p:txBody>
      </p:sp>
    </p:spTree>
    <p:extLst>
      <p:ext uri="{BB962C8B-B14F-4D97-AF65-F5344CB8AC3E}">
        <p14:creationId xmlns:p14="http://schemas.microsoft.com/office/powerpoint/2010/main" val="3635316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18879A1F-1821-F40C-A464-76B9A879DBCA}"/>
              </a:ext>
            </a:extLst>
          </p:cNvPr>
          <p:cNvSpPr>
            <a:spLocks noGrp="1"/>
          </p:cNvSpPr>
          <p:nvPr>
            <p:ph type="dt" sz="half" idx="2"/>
          </p:nvPr>
        </p:nvSpPr>
        <p:spPr/>
        <p:txBody>
          <a:bodyPr/>
          <a:lstStyle/>
          <a:p>
            <a:fld id="{7D7EE3E2-9C5A-42AB-AB8F-C2A0EA6A39F9}" type="datetime1">
              <a:rPr lang="en-US" smtClean="0"/>
              <a:t>4/24/2023</a:t>
            </a:fld>
            <a:endParaRPr lang="en-US" dirty="0"/>
          </a:p>
        </p:txBody>
      </p:sp>
      <p:sp>
        <p:nvSpPr>
          <p:cNvPr id="4" name="Tijdelijke aanduiding voor voettekst 3">
            <a:extLst>
              <a:ext uri="{FF2B5EF4-FFF2-40B4-BE49-F238E27FC236}">
                <a16:creationId xmlns:a16="http://schemas.microsoft.com/office/drawing/2014/main" id="{10C67CEC-7B8E-B5E4-D824-290755DD0BE8}"/>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Tijdelijke aanduiding voor dianummer 4">
            <a:extLst>
              <a:ext uri="{FF2B5EF4-FFF2-40B4-BE49-F238E27FC236}">
                <a16:creationId xmlns:a16="http://schemas.microsoft.com/office/drawing/2014/main" id="{9B33A06C-A20D-46DF-332E-731CA9310802}"/>
              </a:ext>
            </a:extLst>
          </p:cNvPr>
          <p:cNvSpPr>
            <a:spLocks noGrp="1"/>
          </p:cNvSpPr>
          <p:nvPr>
            <p:ph type="sldNum" sz="quarter" idx="4"/>
          </p:nvPr>
        </p:nvSpPr>
        <p:spPr/>
        <p:txBody>
          <a:bodyPr/>
          <a:lstStyle/>
          <a:p>
            <a:fld id="{17918391-D411-FE40-AAD7-861AE5233E0E}" type="slidenum">
              <a:rPr lang="en-US" smtClean="0"/>
              <a:pPr/>
              <a:t>26</a:t>
            </a:fld>
            <a:endParaRPr lang="en-US" dirty="0"/>
          </a:p>
        </p:txBody>
      </p:sp>
      <p:pic>
        <p:nvPicPr>
          <p:cNvPr id="7" name="Picture 17" descr="Chart, histogram&#10;&#10;Description automatically generated">
            <a:extLst>
              <a:ext uri="{FF2B5EF4-FFF2-40B4-BE49-F238E27FC236}">
                <a16:creationId xmlns:a16="http://schemas.microsoft.com/office/drawing/2014/main" id="{08D4B7D7-1A9F-DABD-0D79-ECE50FF15A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6" t="15228" r="1345" b="15228"/>
          <a:stretch/>
        </p:blipFill>
        <p:spPr>
          <a:xfrm>
            <a:off x="5679440" y="2756584"/>
            <a:ext cx="3464560" cy="1912292"/>
          </a:xfrm>
          <a:prstGeom prst="rect">
            <a:avLst/>
          </a:prstGeom>
        </p:spPr>
      </p:pic>
      <p:sp>
        <p:nvSpPr>
          <p:cNvPr id="9" name="Tekstvak 8">
            <a:extLst>
              <a:ext uri="{FF2B5EF4-FFF2-40B4-BE49-F238E27FC236}">
                <a16:creationId xmlns:a16="http://schemas.microsoft.com/office/drawing/2014/main" id="{308204D9-F966-5B8A-9765-A28514C17C77}"/>
              </a:ext>
            </a:extLst>
          </p:cNvPr>
          <p:cNvSpPr txBox="1"/>
          <p:nvPr/>
        </p:nvSpPr>
        <p:spPr>
          <a:xfrm>
            <a:off x="0" y="506039"/>
            <a:ext cx="5405120" cy="3970318"/>
          </a:xfrm>
          <a:prstGeom prst="rect">
            <a:avLst/>
          </a:prstGeom>
          <a:noFill/>
        </p:spPr>
        <p:txBody>
          <a:bodyPr wrap="square">
            <a:spAutoFit/>
          </a:bodyPr>
          <a:lstStyle/>
          <a:p>
            <a:r>
              <a:rPr lang="nl-NL" b="1" dirty="0"/>
              <a:t>Low </a:t>
            </a:r>
            <a:r>
              <a:rPr lang="nl-NL" b="1" dirty="0" err="1"/>
              <a:t>frequency</a:t>
            </a:r>
            <a:r>
              <a:rPr lang="nl-NL" b="1" dirty="0"/>
              <a:t> </a:t>
            </a:r>
            <a:r>
              <a:rPr lang="nl-NL" b="1" dirty="0" err="1"/>
              <a:t>triggered</a:t>
            </a:r>
            <a:r>
              <a:rPr lang="nl-NL" b="1" dirty="0"/>
              <a:t> data files ~ 2 Hz</a:t>
            </a:r>
          </a:p>
          <a:p>
            <a:r>
              <a:rPr lang="nl-NL" dirty="0"/>
              <a:t>NI 7.5 digit DMM system – 16 </a:t>
            </a:r>
            <a:r>
              <a:rPr lang="nl-NL" dirty="0" err="1"/>
              <a:t>channels</a:t>
            </a:r>
            <a:r>
              <a:rPr lang="nl-NL" dirty="0"/>
              <a:t> per </a:t>
            </a:r>
            <a:r>
              <a:rPr lang="nl-NL" dirty="0" err="1"/>
              <a:t>bench</a:t>
            </a:r>
            <a:r>
              <a:rPr lang="nl-NL" dirty="0"/>
              <a:t>, </a:t>
            </a:r>
            <a:r>
              <a:rPr lang="nl-NL" dirty="0" err="1"/>
              <a:t>some</a:t>
            </a:r>
            <a:r>
              <a:rPr lang="nl-NL" dirty="0"/>
              <a:t> mobile racks. </a:t>
            </a:r>
          </a:p>
          <a:p>
            <a:endParaRPr lang="nl-NL" dirty="0"/>
          </a:p>
          <a:p>
            <a:endParaRPr lang="nl-NL" dirty="0"/>
          </a:p>
          <a:p>
            <a:r>
              <a:rPr lang="nl-NL" dirty="0"/>
              <a:t>V-I </a:t>
            </a:r>
            <a:r>
              <a:rPr lang="nl-NL" dirty="0" err="1"/>
              <a:t>measurements</a:t>
            </a:r>
            <a:r>
              <a:rPr lang="nl-NL" dirty="0"/>
              <a:t> have </a:t>
            </a:r>
            <a:r>
              <a:rPr lang="nl-NL" dirty="0" err="1"/>
              <a:t>become</a:t>
            </a:r>
            <a:r>
              <a:rPr lang="nl-NL" dirty="0"/>
              <a:t> </a:t>
            </a:r>
            <a:r>
              <a:rPr lang="nl-NL" dirty="0" err="1"/>
              <a:t>very</a:t>
            </a:r>
            <a:r>
              <a:rPr lang="nl-NL" dirty="0"/>
              <a:t> important </a:t>
            </a:r>
            <a:r>
              <a:rPr lang="nl-NL" dirty="0" err="1"/>
              <a:t>for</a:t>
            </a:r>
            <a:r>
              <a:rPr lang="nl-NL" dirty="0"/>
              <a:t> Nb</a:t>
            </a:r>
            <a:r>
              <a:rPr lang="nl-NL" baseline="-25000" dirty="0"/>
              <a:t>3</a:t>
            </a:r>
            <a:r>
              <a:rPr lang="nl-NL" dirty="0"/>
              <a:t>Sn </a:t>
            </a:r>
            <a:r>
              <a:rPr lang="nl-NL" dirty="0" err="1"/>
              <a:t>magnets</a:t>
            </a:r>
            <a:r>
              <a:rPr lang="nl-NL" dirty="0"/>
              <a:t>.</a:t>
            </a:r>
          </a:p>
          <a:p>
            <a:endParaRPr lang="nl-NL" dirty="0"/>
          </a:p>
          <a:p>
            <a:r>
              <a:rPr lang="nl-NL" dirty="0"/>
              <a:t>‘Easy’: </a:t>
            </a:r>
            <a:r>
              <a:rPr lang="nl-NL" dirty="0" err="1"/>
              <a:t>precision</a:t>
            </a:r>
            <a:r>
              <a:rPr lang="nl-NL" dirty="0"/>
              <a:t> </a:t>
            </a:r>
            <a:r>
              <a:rPr lang="nl-NL" dirty="0" err="1"/>
              <a:t>measurement</a:t>
            </a:r>
            <a:r>
              <a:rPr lang="nl-NL" dirty="0"/>
              <a:t> of a short voltage segment (single </a:t>
            </a:r>
            <a:r>
              <a:rPr lang="nl-NL" dirty="0" err="1"/>
              <a:t>splice</a:t>
            </a:r>
            <a:r>
              <a:rPr lang="nl-NL" dirty="0"/>
              <a:t>)</a:t>
            </a:r>
          </a:p>
          <a:p>
            <a:r>
              <a:rPr lang="nl-NL" dirty="0"/>
              <a:t>‘Real </a:t>
            </a:r>
            <a:r>
              <a:rPr lang="nl-NL" dirty="0" err="1"/>
              <a:t>challenge</a:t>
            </a:r>
            <a:r>
              <a:rPr lang="nl-NL" dirty="0"/>
              <a:t>’: Precision </a:t>
            </a:r>
            <a:r>
              <a:rPr lang="nl-NL" dirty="0" err="1"/>
              <a:t>measurement</a:t>
            </a:r>
            <a:r>
              <a:rPr lang="nl-NL" dirty="0"/>
              <a:t> (V-I or </a:t>
            </a:r>
            <a:r>
              <a:rPr lang="nl-NL" dirty="0" err="1"/>
              <a:t>splice</a:t>
            </a:r>
            <a:r>
              <a:rPr lang="nl-NL" dirty="0"/>
              <a:t>) </a:t>
            </a:r>
            <a:r>
              <a:rPr lang="nl-NL" dirty="0" err="1"/>
              <a:t>when</a:t>
            </a:r>
            <a:r>
              <a:rPr lang="nl-NL" dirty="0"/>
              <a:t> </a:t>
            </a:r>
            <a:r>
              <a:rPr lang="nl-NL" dirty="0" err="1"/>
              <a:t>an</a:t>
            </a:r>
            <a:r>
              <a:rPr lang="nl-NL" dirty="0"/>
              <a:t> </a:t>
            </a:r>
            <a:r>
              <a:rPr lang="nl-NL" dirty="0" err="1"/>
              <a:t>inductive</a:t>
            </a:r>
            <a:r>
              <a:rPr lang="nl-NL" dirty="0"/>
              <a:t> </a:t>
            </a:r>
            <a:r>
              <a:rPr lang="nl-NL" dirty="0" err="1"/>
              <a:t>coil</a:t>
            </a:r>
            <a:r>
              <a:rPr lang="nl-NL" dirty="0"/>
              <a:t> is </a:t>
            </a:r>
            <a:r>
              <a:rPr lang="nl-NL" dirty="0" err="1"/>
              <a:t>included</a:t>
            </a:r>
            <a:r>
              <a:rPr lang="nl-NL" dirty="0"/>
              <a:t> in </a:t>
            </a:r>
            <a:r>
              <a:rPr lang="nl-NL" dirty="0" err="1"/>
              <a:t>the</a:t>
            </a:r>
            <a:r>
              <a:rPr lang="nl-NL" dirty="0"/>
              <a:t> </a:t>
            </a:r>
            <a:r>
              <a:rPr lang="nl-NL" dirty="0" err="1"/>
              <a:t>signal</a:t>
            </a:r>
            <a:r>
              <a:rPr lang="nl-NL" dirty="0"/>
              <a:t>.</a:t>
            </a:r>
          </a:p>
          <a:p>
            <a:endParaRPr lang="nl-NL" dirty="0"/>
          </a:p>
        </p:txBody>
      </p:sp>
      <p:sp>
        <p:nvSpPr>
          <p:cNvPr id="10" name="Tekstvak 9">
            <a:extLst>
              <a:ext uri="{FF2B5EF4-FFF2-40B4-BE49-F238E27FC236}">
                <a16:creationId xmlns:a16="http://schemas.microsoft.com/office/drawing/2014/main" id="{B637AC9F-4CAE-DC66-1D1B-8CEC922595E1}"/>
              </a:ext>
            </a:extLst>
          </p:cNvPr>
          <p:cNvSpPr txBox="1"/>
          <p:nvPr/>
        </p:nvSpPr>
        <p:spPr>
          <a:xfrm>
            <a:off x="2834640" y="4129348"/>
            <a:ext cx="2895601" cy="307777"/>
          </a:xfrm>
          <a:prstGeom prst="rect">
            <a:avLst/>
          </a:prstGeom>
          <a:noFill/>
        </p:spPr>
        <p:txBody>
          <a:bodyPr wrap="square" rtlCol="0">
            <a:spAutoFit/>
          </a:bodyPr>
          <a:lstStyle/>
          <a:p>
            <a:r>
              <a:rPr lang="nl-NL" sz="1400" dirty="0"/>
              <a:t>See </a:t>
            </a:r>
            <a:r>
              <a:rPr lang="nl-NL" sz="1400" dirty="0" err="1"/>
              <a:t>presentation</a:t>
            </a:r>
            <a:r>
              <a:rPr lang="nl-NL" sz="1400" dirty="0"/>
              <a:t> Ruben Keijzer</a:t>
            </a:r>
          </a:p>
        </p:txBody>
      </p:sp>
      <p:pic>
        <p:nvPicPr>
          <p:cNvPr id="11" name="Picture 2">
            <a:extLst>
              <a:ext uri="{FF2B5EF4-FFF2-40B4-BE49-F238E27FC236}">
                <a16:creationId xmlns:a16="http://schemas.microsoft.com/office/drawing/2014/main" id="{55E916D5-878E-A086-A406-434397EBC4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0073" y="0"/>
            <a:ext cx="3553927" cy="2665445"/>
          </a:xfrm>
          <a:prstGeom prst="rect">
            <a:avLst/>
          </a:prstGeom>
        </p:spPr>
      </p:pic>
      <p:sp>
        <p:nvSpPr>
          <p:cNvPr id="12" name="TextBox 8">
            <a:extLst>
              <a:ext uri="{FF2B5EF4-FFF2-40B4-BE49-F238E27FC236}">
                <a16:creationId xmlns:a16="http://schemas.microsoft.com/office/drawing/2014/main" id="{135A8C57-A7AF-551D-D563-8CCFA941F74D}"/>
              </a:ext>
            </a:extLst>
          </p:cNvPr>
          <p:cNvSpPr txBox="1"/>
          <p:nvPr/>
        </p:nvSpPr>
        <p:spPr>
          <a:xfrm>
            <a:off x="0" y="0"/>
            <a:ext cx="3964547" cy="461665"/>
          </a:xfrm>
          <a:prstGeom prst="rect">
            <a:avLst/>
          </a:prstGeom>
          <a:noFill/>
        </p:spPr>
        <p:txBody>
          <a:bodyPr wrap="none" rtlCol="0">
            <a:spAutoFit/>
          </a:bodyPr>
          <a:lstStyle/>
          <a:p>
            <a:r>
              <a:rPr lang="en-US" sz="2400" b="1" dirty="0"/>
              <a:t>Data acquisition systems </a:t>
            </a:r>
            <a:endParaRPr lang="en-US" sz="2000" b="1" dirty="0"/>
          </a:p>
        </p:txBody>
      </p:sp>
    </p:spTree>
    <p:extLst>
      <p:ext uri="{BB962C8B-B14F-4D97-AF65-F5344CB8AC3E}">
        <p14:creationId xmlns:p14="http://schemas.microsoft.com/office/powerpoint/2010/main" val="146610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0497A4-9F29-186A-4F07-B8CA529C1A63}"/>
              </a:ext>
            </a:extLst>
          </p:cNvPr>
          <p:cNvSpPr>
            <a:spLocks noGrp="1"/>
          </p:cNvSpPr>
          <p:nvPr>
            <p:ph type="dt" sz="half" idx="2"/>
          </p:nvPr>
        </p:nvSpPr>
        <p:spPr/>
        <p:txBody>
          <a:bodyPr/>
          <a:lstStyle/>
          <a:p>
            <a:fld id="{4AACD748-B947-4CD3-8A18-7124CEE51C06}" type="datetime1">
              <a:rPr lang="en-US" smtClean="0"/>
              <a:t>4/23/2023</a:t>
            </a:fld>
            <a:endParaRPr lang="en-US" dirty="0"/>
          </a:p>
        </p:txBody>
      </p:sp>
      <p:sp>
        <p:nvSpPr>
          <p:cNvPr id="4" name="Footer Placeholder 3">
            <a:extLst>
              <a:ext uri="{FF2B5EF4-FFF2-40B4-BE49-F238E27FC236}">
                <a16:creationId xmlns:a16="http://schemas.microsoft.com/office/drawing/2014/main" id="{9FFBC5AA-44CE-1728-92D0-A5627A945CC9}"/>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4D569423-AEB1-B1DF-78AC-AF06E2C3F0E6}"/>
              </a:ext>
            </a:extLst>
          </p:cNvPr>
          <p:cNvSpPr>
            <a:spLocks noGrp="1"/>
          </p:cNvSpPr>
          <p:nvPr>
            <p:ph type="sldNum" sz="quarter" idx="4"/>
          </p:nvPr>
        </p:nvSpPr>
        <p:spPr/>
        <p:txBody>
          <a:bodyPr/>
          <a:lstStyle/>
          <a:p>
            <a:fld id="{17918391-D411-FE40-AAD7-861AE5233E0E}" type="slidenum">
              <a:rPr lang="en-US" smtClean="0"/>
              <a:pPr/>
              <a:t>27</a:t>
            </a:fld>
            <a:endParaRPr lang="en-US" dirty="0"/>
          </a:p>
        </p:txBody>
      </p:sp>
      <p:sp>
        <p:nvSpPr>
          <p:cNvPr id="6" name="Tekstvak 5">
            <a:extLst>
              <a:ext uri="{FF2B5EF4-FFF2-40B4-BE49-F238E27FC236}">
                <a16:creationId xmlns:a16="http://schemas.microsoft.com/office/drawing/2014/main" id="{129C8492-A8B7-E683-3F16-AADB8AB95A40}"/>
              </a:ext>
            </a:extLst>
          </p:cNvPr>
          <p:cNvSpPr txBox="1"/>
          <p:nvPr/>
        </p:nvSpPr>
        <p:spPr>
          <a:xfrm>
            <a:off x="320040" y="510017"/>
            <a:ext cx="7865336" cy="3970318"/>
          </a:xfrm>
          <a:prstGeom prst="rect">
            <a:avLst/>
          </a:prstGeom>
          <a:noFill/>
        </p:spPr>
        <p:txBody>
          <a:bodyPr wrap="square" rtlCol="0">
            <a:spAutoFit/>
          </a:bodyPr>
          <a:lstStyle/>
          <a:p>
            <a:r>
              <a:rPr lang="nl-NL" b="1" dirty="0" err="1"/>
              <a:t>Horizontal</a:t>
            </a:r>
            <a:r>
              <a:rPr lang="nl-NL" b="1" dirty="0"/>
              <a:t> </a:t>
            </a:r>
            <a:r>
              <a:rPr lang="nl-NL" b="1" dirty="0" err="1"/>
              <a:t>benches</a:t>
            </a:r>
            <a:r>
              <a:rPr lang="nl-NL" b="1" dirty="0"/>
              <a:t>: </a:t>
            </a:r>
            <a:br>
              <a:rPr lang="nl-NL" dirty="0"/>
            </a:br>
            <a:r>
              <a:rPr lang="nl-NL" dirty="0" err="1"/>
              <a:t>Not</a:t>
            </a:r>
            <a:r>
              <a:rPr lang="nl-NL" dirty="0"/>
              <a:t> </a:t>
            </a:r>
            <a:r>
              <a:rPr lang="nl-NL" dirty="0" err="1"/>
              <a:t>used</a:t>
            </a:r>
            <a:r>
              <a:rPr lang="nl-NL" dirty="0"/>
              <a:t> on </a:t>
            </a:r>
            <a:r>
              <a:rPr lang="nl-NL" dirty="0" err="1"/>
              <a:t>main</a:t>
            </a:r>
            <a:r>
              <a:rPr lang="nl-NL" dirty="0"/>
              <a:t> circuit, </a:t>
            </a:r>
            <a:r>
              <a:rPr lang="nl-NL" dirty="0" err="1"/>
              <a:t>since</a:t>
            </a:r>
            <a:r>
              <a:rPr lang="nl-NL" dirty="0"/>
              <a:t> EE on </a:t>
            </a:r>
            <a:r>
              <a:rPr lang="nl-NL" dirty="0" err="1"/>
              <a:t>magnets</a:t>
            </a:r>
            <a:r>
              <a:rPr lang="nl-NL" dirty="0"/>
              <a:t> </a:t>
            </a:r>
            <a:r>
              <a:rPr lang="nl-NL" dirty="0" err="1"/>
              <a:t>with</a:t>
            </a:r>
            <a:r>
              <a:rPr lang="nl-NL" dirty="0"/>
              <a:t> L/R</a:t>
            </a:r>
            <a:r>
              <a:rPr lang="nl-NL" baseline="-25000" dirty="0"/>
              <a:t>EE</a:t>
            </a:r>
            <a:r>
              <a:rPr lang="nl-NL" dirty="0"/>
              <a:t> &gt;&gt; L/</a:t>
            </a:r>
            <a:r>
              <a:rPr lang="nl-NL" dirty="0" err="1"/>
              <a:t>R</a:t>
            </a:r>
            <a:r>
              <a:rPr lang="nl-NL" baseline="-25000" dirty="0" err="1"/>
              <a:t>magnet</a:t>
            </a:r>
            <a:r>
              <a:rPr lang="nl-NL" dirty="0"/>
              <a:t> is </a:t>
            </a:r>
            <a:r>
              <a:rPr lang="nl-NL" dirty="0" err="1"/>
              <a:t>not</a:t>
            </a:r>
            <a:r>
              <a:rPr lang="nl-NL" dirty="0"/>
              <a:t> </a:t>
            </a:r>
            <a:r>
              <a:rPr lang="nl-NL" dirty="0" err="1"/>
              <a:t>very</a:t>
            </a:r>
            <a:r>
              <a:rPr lang="nl-NL" dirty="0"/>
              <a:t> </a:t>
            </a:r>
            <a:r>
              <a:rPr lang="nl-NL" dirty="0" err="1"/>
              <a:t>effective</a:t>
            </a:r>
            <a:r>
              <a:rPr lang="nl-NL" dirty="0"/>
              <a:t> </a:t>
            </a:r>
            <a:r>
              <a:rPr lang="nl-NL" dirty="0" err="1"/>
              <a:t>and</a:t>
            </a:r>
            <a:r>
              <a:rPr lang="nl-NL" dirty="0"/>
              <a:t> </a:t>
            </a:r>
            <a:r>
              <a:rPr lang="nl-NL" dirty="0" err="1"/>
              <a:t>also</a:t>
            </a:r>
            <a:r>
              <a:rPr lang="nl-NL" dirty="0"/>
              <a:t> </a:t>
            </a:r>
            <a:r>
              <a:rPr lang="nl-NL" dirty="0" err="1"/>
              <a:t>not</a:t>
            </a:r>
            <a:r>
              <a:rPr lang="nl-NL" dirty="0"/>
              <a:t> </a:t>
            </a:r>
            <a:r>
              <a:rPr lang="nl-NL" dirty="0" err="1"/>
              <a:t>used</a:t>
            </a:r>
            <a:r>
              <a:rPr lang="nl-NL" dirty="0"/>
              <a:t> in </a:t>
            </a:r>
            <a:r>
              <a:rPr lang="nl-NL" dirty="0" err="1"/>
              <a:t>the</a:t>
            </a:r>
            <a:r>
              <a:rPr lang="nl-NL" dirty="0"/>
              <a:t> LHC.</a:t>
            </a:r>
          </a:p>
          <a:p>
            <a:endParaRPr lang="nl-NL" dirty="0"/>
          </a:p>
          <a:p>
            <a:r>
              <a:rPr lang="nl-NL" dirty="0"/>
              <a:t>EE </a:t>
            </a:r>
            <a:r>
              <a:rPr lang="nl-NL" dirty="0" err="1"/>
              <a:t>available</a:t>
            </a:r>
            <a:r>
              <a:rPr lang="nl-NL" dirty="0"/>
              <a:t> on 2 </a:t>
            </a:r>
            <a:r>
              <a:rPr lang="nl-NL" dirty="0" err="1"/>
              <a:t>kA</a:t>
            </a:r>
            <a:r>
              <a:rPr lang="nl-NL" dirty="0"/>
              <a:t> corrector </a:t>
            </a:r>
            <a:r>
              <a:rPr lang="nl-NL" dirty="0" err="1"/>
              <a:t>magnets</a:t>
            </a:r>
            <a:r>
              <a:rPr lang="nl-NL" dirty="0"/>
              <a:t> on HL-LHC Q2 </a:t>
            </a:r>
            <a:r>
              <a:rPr lang="nl-NL" dirty="0" err="1"/>
              <a:t>and</a:t>
            </a:r>
            <a:r>
              <a:rPr lang="nl-NL" dirty="0"/>
              <a:t> CP </a:t>
            </a:r>
            <a:r>
              <a:rPr lang="nl-NL" dirty="0" err="1"/>
              <a:t>magnets</a:t>
            </a:r>
            <a:r>
              <a:rPr lang="nl-NL" dirty="0"/>
              <a:t> (1 kV, 150 m</a:t>
            </a:r>
            <a:r>
              <a:rPr lang="el-GR" dirty="0"/>
              <a:t>Ω</a:t>
            </a:r>
            <a:r>
              <a:rPr lang="nl-NL" dirty="0"/>
              <a:t>, </a:t>
            </a:r>
            <a:r>
              <a:rPr lang="nl-NL" b="1" dirty="0"/>
              <a:t>IGBT</a:t>
            </a:r>
            <a:r>
              <a:rPr lang="nl-NL" dirty="0"/>
              <a:t> </a:t>
            </a:r>
            <a:r>
              <a:rPr lang="nl-NL" dirty="0" err="1"/>
              <a:t>based</a:t>
            </a:r>
            <a:r>
              <a:rPr lang="nl-NL" dirty="0"/>
              <a:t>) </a:t>
            </a:r>
          </a:p>
          <a:p>
            <a:r>
              <a:rPr lang="nl-NL" dirty="0"/>
              <a:t>EE on 600 A circuit </a:t>
            </a:r>
            <a:r>
              <a:rPr lang="nl-NL" dirty="0" err="1"/>
              <a:t>for</a:t>
            </a:r>
            <a:r>
              <a:rPr lang="nl-NL" dirty="0"/>
              <a:t> </a:t>
            </a:r>
            <a:r>
              <a:rPr lang="nl-NL" dirty="0" err="1"/>
              <a:t>the</a:t>
            </a:r>
            <a:r>
              <a:rPr lang="nl-NL" dirty="0"/>
              <a:t> D2 corrector </a:t>
            </a:r>
            <a:r>
              <a:rPr lang="nl-NL" dirty="0" err="1"/>
              <a:t>magnet</a:t>
            </a:r>
            <a:r>
              <a:rPr lang="nl-NL" dirty="0"/>
              <a:t> (2*150 m</a:t>
            </a:r>
            <a:r>
              <a:rPr lang="el-GR" dirty="0"/>
              <a:t>Ω</a:t>
            </a:r>
            <a:r>
              <a:rPr lang="nl-NL" dirty="0"/>
              <a:t>, 2*600 V, </a:t>
            </a:r>
            <a:r>
              <a:rPr lang="nl-NL" b="1" dirty="0" err="1"/>
              <a:t>Vacuum</a:t>
            </a:r>
            <a:r>
              <a:rPr lang="nl-NL" b="1" dirty="0"/>
              <a:t>-type </a:t>
            </a:r>
            <a:r>
              <a:rPr lang="nl-NL" dirty="0"/>
              <a:t>switch)</a:t>
            </a:r>
          </a:p>
          <a:p>
            <a:endParaRPr lang="nl-NL" dirty="0"/>
          </a:p>
          <a:p>
            <a:r>
              <a:rPr lang="nl-NL" b="1" dirty="0" err="1"/>
              <a:t>Vertical</a:t>
            </a:r>
            <a:r>
              <a:rPr lang="nl-NL" b="1" dirty="0"/>
              <a:t> </a:t>
            </a:r>
            <a:r>
              <a:rPr lang="nl-NL" b="1" dirty="0" err="1"/>
              <a:t>benches</a:t>
            </a:r>
            <a:endParaRPr lang="nl-NL" b="1" dirty="0"/>
          </a:p>
          <a:p>
            <a:r>
              <a:rPr lang="nl-NL" dirty="0"/>
              <a:t>30 </a:t>
            </a:r>
            <a:r>
              <a:rPr lang="nl-NL" dirty="0" err="1"/>
              <a:t>kA</a:t>
            </a:r>
            <a:r>
              <a:rPr lang="nl-NL" dirty="0"/>
              <a:t> cluster D </a:t>
            </a:r>
            <a:r>
              <a:rPr lang="nl-NL" dirty="0" err="1"/>
              <a:t>with</a:t>
            </a:r>
            <a:r>
              <a:rPr lang="nl-NL" dirty="0"/>
              <a:t> </a:t>
            </a:r>
            <a:r>
              <a:rPr lang="nl-NL" b="1" dirty="0"/>
              <a:t>IGBT</a:t>
            </a:r>
            <a:r>
              <a:rPr lang="nl-NL" dirty="0"/>
              <a:t> </a:t>
            </a:r>
            <a:r>
              <a:rPr lang="nl-NL" dirty="0" err="1"/>
              <a:t>based</a:t>
            </a:r>
            <a:r>
              <a:rPr lang="nl-NL" dirty="0"/>
              <a:t> switch (2 </a:t>
            </a:r>
            <a:r>
              <a:rPr lang="nl-NL" dirty="0" err="1"/>
              <a:t>times</a:t>
            </a:r>
            <a:r>
              <a:rPr lang="nl-NL" dirty="0"/>
              <a:t> 15 </a:t>
            </a:r>
            <a:r>
              <a:rPr lang="nl-NL" dirty="0" err="1"/>
              <a:t>kA</a:t>
            </a:r>
            <a:r>
              <a:rPr lang="nl-NL" dirty="0"/>
              <a:t>)</a:t>
            </a:r>
          </a:p>
          <a:p>
            <a:r>
              <a:rPr lang="nl-NL" dirty="0"/>
              <a:t>2*2 </a:t>
            </a:r>
            <a:r>
              <a:rPr lang="nl-NL" dirty="0" err="1"/>
              <a:t>kA</a:t>
            </a:r>
            <a:r>
              <a:rPr lang="nl-NL" dirty="0"/>
              <a:t> cluster D </a:t>
            </a:r>
            <a:r>
              <a:rPr lang="nl-NL" dirty="0" err="1"/>
              <a:t>with</a:t>
            </a:r>
            <a:r>
              <a:rPr lang="nl-NL" dirty="0"/>
              <a:t> </a:t>
            </a:r>
            <a:r>
              <a:rPr lang="nl-NL" b="1" dirty="0"/>
              <a:t>IGBT</a:t>
            </a:r>
            <a:r>
              <a:rPr lang="nl-NL" dirty="0"/>
              <a:t> </a:t>
            </a:r>
            <a:r>
              <a:rPr lang="nl-NL" dirty="0" err="1"/>
              <a:t>based</a:t>
            </a:r>
            <a:r>
              <a:rPr lang="nl-NL" dirty="0"/>
              <a:t> switch</a:t>
            </a:r>
          </a:p>
          <a:p>
            <a:r>
              <a:rPr lang="nl-NL" dirty="0"/>
              <a:t>20 </a:t>
            </a:r>
            <a:r>
              <a:rPr lang="nl-NL" dirty="0" err="1"/>
              <a:t>kA</a:t>
            </a:r>
            <a:r>
              <a:rPr lang="nl-NL" dirty="0"/>
              <a:t> PC </a:t>
            </a:r>
            <a:r>
              <a:rPr lang="nl-NL" dirty="0" err="1"/>
              <a:t>with</a:t>
            </a:r>
            <a:r>
              <a:rPr lang="nl-NL" dirty="0"/>
              <a:t> 1 kV </a:t>
            </a:r>
            <a:r>
              <a:rPr lang="nl-NL" b="1" dirty="0"/>
              <a:t>thyristor</a:t>
            </a:r>
            <a:r>
              <a:rPr lang="nl-NL" dirty="0"/>
              <a:t> </a:t>
            </a:r>
            <a:r>
              <a:rPr lang="nl-NL" dirty="0" err="1"/>
              <a:t>based</a:t>
            </a:r>
            <a:r>
              <a:rPr lang="nl-NL" dirty="0"/>
              <a:t> switch</a:t>
            </a:r>
          </a:p>
          <a:p>
            <a:r>
              <a:rPr lang="nl-NL" dirty="0"/>
              <a:t>10 </a:t>
            </a:r>
            <a:r>
              <a:rPr lang="nl-NL" dirty="0" err="1"/>
              <a:t>kA</a:t>
            </a:r>
            <a:r>
              <a:rPr lang="nl-NL" dirty="0"/>
              <a:t> PC </a:t>
            </a:r>
            <a:r>
              <a:rPr lang="nl-NL" dirty="0" err="1"/>
              <a:t>with</a:t>
            </a:r>
            <a:r>
              <a:rPr lang="nl-NL" dirty="0"/>
              <a:t> </a:t>
            </a:r>
            <a:r>
              <a:rPr lang="nl-NL" b="1" dirty="0"/>
              <a:t>IGBT</a:t>
            </a:r>
            <a:r>
              <a:rPr lang="nl-NL" dirty="0"/>
              <a:t> </a:t>
            </a:r>
            <a:r>
              <a:rPr lang="nl-NL" dirty="0" err="1"/>
              <a:t>based</a:t>
            </a:r>
            <a:r>
              <a:rPr lang="nl-NL" dirty="0"/>
              <a:t> switch (</a:t>
            </a:r>
            <a:r>
              <a:rPr lang="nl-NL" dirty="0" err="1"/>
              <a:t>for</a:t>
            </a:r>
            <a:r>
              <a:rPr lang="nl-NL" dirty="0"/>
              <a:t> HFM) s</a:t>
            </a:r>
          </a:p>
        </p:txBody>
      </p:sp>
      <p:sp>
        <p:nvSpPr>
          <p:cNvPr id="2" name="TextBox 8">
            <a:extLst>
              <a:ext uri="{FF2B5EF4-FFF2-40B4-BE49-F238E27FC236}">
                <a16:creationId xmlns:a16="http://schemas.microsoft.com/office/drawing/2014/main" id="{C00CB91F-3849-EBCD-2E99-6222F4B7BD40}"/>
              </a:ext>
            </a:extLst>
          </p:cNvPr>
          <p:cNvSpPr txBox="1"/>
          <p:nvPr/>
        </p:nvSpPr>
        <p:spPr>
          <a:xfrm>
            <a:off x="194670" y="25492"/>
            <a:ext cx="4137671" cy="461665"/>
          </a:xfrm>
          <a:prstGeom prst="rect">
            <a:avLst/>
          </a:prstGeom>
          <a:noFill/>
        </p:spPr>
        <p:txBody>
          <a:bodyPr wrap="none" rtlCol="0">
            <a:spAutoFit/>
          </a:bodyPr>
          <a:lstStyle/>
          <a:p>
            <a:r>
              <a:rPr lang="en-US" sz="2400" b="1" dirty="0"/>
              <a:t>Energy Extraction systems</a:t>
            </a:r>
            <a:endParaRPr lang="en-US" sz="2000" b="1" dirty="0"/>
          </a:p>
        </p:txBody>
      </p:sp>
      <p:sp>
        <p:nvSpPr>
          <p:cNvPr id="7" name="Tekstvak 6">
            <a:extLst>
              <a:ext uri="{FF2B5EF4-FFF2-40B4-BE49-F238E27FC236}">
                <a16:creationId xmlns:a16="http://schemas.microsoft.com/office/drawing/2014/main" id="{4B1C63C7-A47C-FB75-2FC7-D4905DCB4D14}"/>
              </a:ext>
            </a:extLst>
          </p:cNvPr>
          <p:cNvSpPr txBox="1"/>
          <p:nvPr/>
        </p:nvSpPr>
        <p:spPr>
          <a:xfrm>
            <a:off x="320040" y="4402650"/>
            <a:ext cx="2511083" cy="461665"/>
          </a:xfrm>
          <a:prstGeom prst="rect">
            <a:avLst/>
          </a:prstGeom>
          <a:solidFill>
            <a:srgbClr val="CCE9AD"/>
          </a:solidFill>
        </p:spPr>
        <p:txBody>
          <a:bodyPr wrap="square" rtlCol="0">
            <a:spAutoFit/>
          </a:bodyPr>
          <a:lstStyle/>
          <a:p>
            <a:r>
              <a:rPr lang="nl-NL" sz="1200" dirty="0" err="1"/>
              <a:t>Thanks</a:t>
            </a:r>
            <a:r>
              <a:rPr lang="nl-NL" sz="1200" dirty="0"/>
              <a:t> </a:t>
            </a:r>
            <a:r>
              <a:rPr lang="nl-NL" sz="1200" dirty="0" err="1"/>
              <a:t>to</a:t>
            </a:r>
            <a:r>
              <a:rPr lang="nl-NL" sz="1200" dirty="0"/>
              <a:t> </a:t>
            </a:r>
            <a:r>
              <a:rPr lang="nl-NL" sz="1200" dirty="0" err="1"/>
              <a:t>Bozhidar</a:t>
            </a:r>
            <a:r>
              <a:rPr lang="nl-NL" sz="1200" dirty="0"/>
              <a:t> </a:t>
            </a:r>
            <a:r>
              <a:rPr lang="nl-NL" sz="1200" dirty="0" err="1"/>
              <a:t>Panev</a:t>
            </a:r>
            <a:r>
              <a:rPr lang="nl-NL" sz="1200" dirty="0"/>
              <a:t>, Gert-Jan Coelingh, </a:t>
            </a:r>
            <a:r>
              <a:rPr lang="nl-NL" sz="1200" dirty="0" err="1"/>
              <a:t>Mirko</a:t>
            </a:r>
            <a:r>
              <a:rPr lang="nl-NL" sz="1200" dirty="0"/>
              <a:t> </a:t>
            </a:r>
            <a:r>
              <a:rPr lang="nl-NL" sz="1200" dirty="0" err="1"/>
              <a:t>Pojer</a:t>
            </a:r>
            <a:r>
              <a:rPr lang="nl-NL" sz="1200" dirty="0"/>
              <a:t>, et al. </a:t>
            </a:r>
          </a:p>
        </p:txBody>
      </p:sp>
      <p:sp>
        <p:nvSpPr>
          <p:cNvPr id="8" name="Tekstvak 7">
            <a:extLst>
              <a:ext uri="{FF2B5EF4-FFF2-40B4-BE49-F238E27FC236}">
                <a16:creationId xmlns:a16="http://schemas.microsoft.com/office/drawing/2014/main" id="{95412304-A7D3-80F5-29A8-D45A11B059BC}"/>
              </a:ext>
            </a:extLst>
          </p:cNvPr>
          <p:cNvSpPr txBox="1"/>
          <p:nvPr/>
        </p:nvSpPr>
        <p:spPr>
          <a:xfrm>
            <a:off x="6377748" y="3726682"/>
            <a:ext cx="2766252" cy="738664"/>
          </a:xfrm>
          <a:prstGeom prst="rect">
            <a:avLst/>
          </a:prstGeom>
          <a:noFill/>
        </p:spPr>
        <p:txBody>
          <a:bodyPr wrap="square" rtlCol="0">
            <a:spAutoFit/>
          </a:bodyPr>
          <a:lstStyle/>
          <a:p>
            <a:r>
              <a:rPr lang="nl-NL" sz="1400" dirty="0" err="1"/>
              <a:t>Resistors</a:t>
            </a:r>
            <a:r>
              <a:rPr lang="nl-NL" sz="1400" dirty="0"/>
              <a:t> are </a:t>
            </a:r>
            <a:r>
              <a:rPr lang="nl-NL" sz="1400" dirty="0" err="1"/>
              <a:t>used</a:t>
            </a:r>
            <a:r>
              <a:rPr lang="nl-NL" sz="1400" dirty="0"/>
              <a:t> in standard </a:t>
            </a:r>
            <a:r>
              <a:rPr lang="nl-NL" sz="1400" dirty="0" err="1"/>
              <a:t>configuration</a:t>
            </a:r>
            <a:r>
              <a:rPr lang="nl-NL" sz="1400" dirty="0"/>
              <a:t>. </a:t>
            </a:r>
            <a:r>
              <a:rPr lang="nl-NL" sz="1400" dirty="0" err="1"/>
              <a:t>Varistors</a:t>
            </a:r>
            <a:r>
              <a:rPr lang="nl-NL" sz="1400" dirty="0"/>
              <a:t> have been </a:t>
            </a:r>
            <a:r>
              <a:rPr lang="nl-NL" sz="1400" dirty="0" err="1"/>
              <a:t>used</a:t>
            </a:r>
            <a:r>
              <a:rPr lang="nl-NL" sz="1400" dirty="0"/>
              <a:t> </a:t>
            </a:r>
            <a:r>
              <a:rPr lang="nl-NL" sz="1400" dirty="0" err="1"/>
              <a:t>for</a:t>
            </a:r>
            <a:r>
              <a:rPr lang="nl-NL" sz="1400" dirty="0"/>
              <a:t> </a:t>
            </a:r>
            <a:r>
              <a:rPr lang="nl-NL" sz="1400" dirty="0" err="1"/>
              <a:t>some</a:t>
            </a:r>
            <a:r>
              <a:rPr lang="nl-NL" sz="1400" dirty="0"/>
              <a:t> tests. </a:t>
            </a:r>
          </a:p>
        </p:txBody>
      </p:sp>
    </p:spTree>
    <p:extLst>
      <p:ext uri="{BB962C8B-B14F-4D97-AF65-F5344CB8AC3E}">
        <p14:creationId xmlns:p14="http://schemas.microsoft.com/office/powerpoint/2010/main" val="271220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0497A4-9F29-186A-4F07-B8CA529C1A63}"/>
              </a:ext>
            </a:extLst>
          </p:cNvPr>
          <p:cNvSpPr>
            <a:spLocks noGrp="1"/>
          </p:cNvSpPr>
          <p:nvPr>
            <p:ph type="dt" sz="half" idx="2"/>
          </p:nvPr>
        </p:nvSpPr>
        <p:spPr/>
        <p:txBody>
          <a:bodyPr/>
          <a:lstStyle/>
          <a:p>
            <a:fld id="{098360FC-0B5A-43D3-A482-8620C55468D4}" type="datetime1">
              <a:rPr lang="en-US" smtClean="0"/>
              <a:t>4/24/2023</a:t>
            </a:fld>
            <a:endParaRPr lang="en-US" dirty="0"/>
          </a:p>
        </p:txBody>
      </p:sp>
      <p:sp>
        <p:nvSpPr>
          <p:cNvPr id="4" name="Footer Placeholder 3">
            <a:extLst>
              <a:ext uri="{FF2B5EF4-FFF2-40B4-BE49-F238E27FC236}">
                <a16:creationId xmlns:a16="http://schemas.microsoft.com/office/drawing/2014/main" id="{9FFBC5AA-44CE-1728-92D0-A5627A945CC9}"/>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4D569423-AEB1-B1DF-78AC-AF06E2C3F0E6}"/>
              </a:ext>
            </a:extLst>
          </p:cNvPr>
          <p:cNvSpPr>
            <a:spLocks noGrp="1"/>
          </p:cNvSpPr>
          <p:nvPr>
            <p:ph type="sldNum" sz="quarter" idx="4"/>
          </p:nvPr>
        </p:nvSpPr>
        <p:spPr/>
        <p:txBody>
          <a:bodyPr/>
          <a:lstStyle/>
          <a:p>
            <a:fld id="{17918391-D411-FE40-AAD7-861AE5233E0E}" type="slidenum">
              <a:rPr lang="en-US" smtClean="0"/>
              <a:pPr/>
              <a:t>28</a:t>
            </a:fld>
            <a:endParaRPr lang="en-US" dirty="0"/>
          </a:p>
        </p:txBody>
      </p:sp>
      <p:sp>
        <p:nvSpPr>
          <p:cNvPr id="2" name="TextBox 8">
            <a:extLst>
              <a:ext uri="{FF2B5EF4-FFF2-40B4-BE49-F238E27FC236}">
                <a16:creationId xmlns:a16="http://schemas.microsoft.com/office/drawing/2014/main" id="{C00CB91F-3849-EBCD-2E99-6222F4B7BD40}"/>
              </a:ext>
            </a:extLst>
          </p:cNvPr>
          <p:cNvSpPr txBox="1"/>
          <p:nvPr/>
        </p:nvSpPr>
        <p:spPr>
          <a:xfrm>
            <a:off x="194670" y="25492"/>
            <a:ext cx="2768707" cy="461665"/>
          </a:xfrm>
          <a:prstGeom prst="rect">
            <a:avLst/>
          </a:prstGeom>
          <a:noFill/>
        </p:spPr>
        <p:txBody>
          <a:bodyPr wrap="none" rtlCol="0">
            <a:spAutoFit/>
          </a:bodyPr>
          <a:lstStyle/>
          <a:p>
            <a:r>
              <a:rPr lang="en-US" sz="2400" b="1" dirty="0"/>
              <a:t>Power converters</a:t>
            </a:r>
            <a:endParaRPr lang="en-US" sz="2000" b="1" dirty="0"/>
          </a:p>
        </p:txBody>
      </p:sp>
      <p:pic>
        <p:nvPicPr>
          <p:cNvPr id="6" name="Picture 2" descr="Image preview">
            <a:extLst>
              <a:ext uri="{FF2B5EF4-FFF2-40B4-BE49-F238E27FC236}">
                <a16:creationId xmlns:a16="http://schemas.microsoft.com/office/drawing/2014/main" id="{A1F11C1B-493F-40DF-BC4B-537674D36C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45" t="19260" r="18333"/>
          <a:stretch/>
        </p:blipFill>
        <p:spPr bwMode="auto">
          <a:xfrm>
            <a:off x="320040" y="487157"/>
            <a:ext cx="4541520" cy="41529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4961DA2B-5A68-0BC2-3236-18916C4F9741}"/>
              </a:ext>
            </a:extLst>
          </p:cNvPr>
          <p:cNvSpPr txBox="1"/>
          <p:nvPr/>
        </p:nvSpPr>
        <p:spPr>
          <a:xfrm>
            <a:off x="5567680" y="4187078"/>
            <a:ext cx="3367567" cy="461665"/>
          </a:xfrm>
          <a:prstGeom prst="rect">
            <a:avLst/>
          </a:prstGeom>
          <a:solidFill>
            <a:srgbClr val="CCE9AD"/>
          </a:solidFill>
        </p:spPr>
        <p:txBody>
          <a:bodyPr wrap="square" rtlCol="0">
            <a:spAutoFit/>
          </a:bodyPr>
          <a:lstStyle/>
          <a:p>
            <a:r>
              <a:rPr lang="nl-NL" sz="1200" dirty="0" err="1"/>
              <a:t>Thanks</a:t>
            </a:r>
            <a:r>
              <a:rPr lang="nl-NL" sz="1200" dirty="0"/>
              <a:t> </a:t>
            </a:r>
            <a:r>
              <a:rPr lang="nl-NL" sz="1200" dirty="0" err="1"/>
              <a:t>to</a:t>
            </a:r>
            <a:r>
              <a:rPr lang="nl-NL" sz="1200" dirty="0"/>
              <a:t> </a:t>
            </a:r>
            <a:r>
              <a:rPr lang="nl-NL" sz="1200" dirty="0" err="1"/>
              <a:t>the</a:t>
            </a:r>
            <a:r>
              <a:rPr lang="nl-NL" sz="1200" dirty="0"/>
              <a:t> power converter team </a:t>
            </a:r>
            <a:r>
              <a:rPr lang="nl-NL" sz="1200" dirty="0" err="1"/>
              <a:t>with</a:t>
            </a:r>
            <a:r>
              <a:rPr lang="nl-NL" sz="1200" dirty="0"/>
              <a:t> </a:t>
            </a:r>
            <a:r>
              <a:rPr lang="nl-NL" sz="1200" dirty="0" err="1"/>
              <a:t>Hugues</a:t>
            </a:r>
            <a:r>
              <a:rPr lang="nl-NL" sz="1200" dirty="0"/>
              <a:t> Thiessen, Vicente </a:t>
            </a:r>
            <a:r>
              <a:rPr lang="nl-NL" sz="1200" dirty="0" err="1"/>
              <a:t>Herrero</a:t>
            </a:r>
            <a:r>
              <a:rPr lang="nl-NL" sz="1200" dirty="0"/>
              <a:t>, </a:t>
            </a:r>
          </a:p>
        </p:txBody>
      </p:sp>
      <p:sp>
        <p:nvSpPr>
          <p:cNvPr id="8" name="Tekstvak 7">
            <a:extLst>
              <a:ext uri="{FF2B5EF4-FFF2-40B4-BE49-F238E27FC236}">
                <a16:creationId xmlns:a16="http://schemas.microsoft.com/office/drawing/2014/main" id="{7E6BF62B-8FA1-1768-CC47-E354AF0208E6}"/>
              </a:ext>
            </a:extLst>
          </p:cNvPr>
          <p:cNvSpPr txBox="1"/>
          <p:nvPr/>
        </p:nvSpPr>
        <p:spPr>
          <a:xfrm>
            <a:off x="4986929" y="487157"/>
            <a:ext cx="3948317" cy="3693319"/>
          </a:xfrm>
          <a:prstGeom prst="rect">
            <a:avLst/>
          </a:prstGeom>
          <a:noFill/>
        </p:spPr>
        <p:txBody>
          <a:bodyPr wrap="square" rtlCol="0">
            <a:spAutoFit/>
          </a:bodyPr>
          <a:lstStyle/>
          <a:p>
            <a:r>
              <a:rPr lang="nl-NL" b="1" dirty="0"/>
              <a:t> In </a:t>
            </a:r>
            <a:r>
              <a:rPr lang="nl-NL" b="1" dirty="0" err="1"/>
              <a:t>the</a:t>
            </a:r>
            <a:r>
              <a:rPr lang="nl-NL" b="1" dirty="0"/>
              <a:t> image: </a:t>
            </a:r>
          </a:p>
          <a:p>
            <a:r>
              <a:rPr lang="nl-NL" dirty="0"/>
              <a:t>2*2 </a:t>
            </a:r>
            <a:r>
              <a:rPr lang="nl-NL" dirty="0" err="1"/>
              <a:t>kA</a:t>
            </a:r>
            <a:r>
              <a:rPr lang="nl-NL" dirty="0"/>
              <a:t> power </a:t>
            </a:r>
            <a:r>
              <a:rPr lang="nl-NL" dirty="0" err="1"/>
              <a:t>supplies</a:t>
            </a:r>
            <a:r>
              <a:rPr lang="nl-NL" dirty="0"/>
              <a:t> </a:t>
            </a:r>
            <a:r>
              <a:rPr lang="nl-NL" dirty="0" err="1"/>
              <a:t>including</a:t>
            </a:r>
            <a:r>
              <a:rPr lang="nl-NL" dirty="0"/>
              <a:t> </a:t>
            </a:r>
            <a:r>
              <a:rPr lang="nl-NL" dirty="0" err="1"/>
              <a:t>their</a:t>
            </a:r>
            <a:r>
              <a:rPr lang="nl-NL" dirty="0"/>
              <a:t> energy </a:t>
            </a:r>
            <a:r>
              <a:rPr lang="nl-NL" dirty="0" err="1"/>
              <a:t>extraction</a:t>
            </a:r>
            <a:r>
              <a:rPr lang="nl-NL" dirty="0"/>
              <a:t> systems. </a:t>
            </a:r>
          </a:p>
          <a:p>
            <a:endParaRPr lang="nl-NL" dirty="0"/>
          </a:p>
          <a:p>
            <a:r>
              <a:rPr lang="nl-NL" dirty="0"/>
              <a:t>Important </a:t>
            </a:r>
            <a:r>
              <a:rPr lang="nl-NL" dirty="0" err="1"/>
              <a:t>for</a:t>
            </a:r>
            <a:r>
              <a:rPr lang="nl-NL" dirty="0"/>
              <a:t> </a:t>
            </a:r>
            <a:r>
              <a:rPr lang="nl-NL" dirty="0" err="1"/>
              <a:t>testing</a:t>
            </a:r>
            <a:r>
              <a:rPr lang="nl-NL" dirty="0"/>
              <a:t>: </a:t>
            </a:r>
          </a:p>
          <a:p>
            <a:pPr marL="285750" indent="-285750">
              <a:buFontTx/>
              <a:buChar char="-"/>
            </a:pPr>
            <a:r>
              <a:rPr lang="nl-NL" dirty="0"/>
              <a:t>Low </a:t>
            </a:r>
            <a:r>
              <a:rPr lang="nl-NL" dirty="0" err="1"/>
              <a:t>noise</a:t>
            </a:r>
            <a:endParaRPr lang="nl-NL" dirty="0"/>
          </a:p>
          <a:p>
            <a:pPr marL="285750" indent="-285750">
              <a:buFontTx/>
              <a:buChar char="-"/>
            </a:pPr>
            <a:r>
              <a:rPr lang="nl-NL" dirty="0"/>
              <a:t>High </a:t>
            </a:r>
            <a:r>
              <a:rPr lang="nl-NL" dirty="0" err="1"/>
              <a:t>precision</a:t>
            </a:r>
            <a:endParaRPr lang="nl-NL" dirty="0"/>
          </a:p>
          <a:p>
            <a:pPr marL="285750" indent="-285750">
              <a:buFontTx/>
              <a:buChar char="-"/>
            </a:pPr>
            <a:r>
              <a:rPr lang="nl-NL" dirty="0" err="1"/>
              <a:t>Synchronization</a:t>
            </a:r>
            <a:r>
              <a:rPr lang="nl-NL" dirty="0"/>
              <a:t> </a:t>
            </a:r>
            <a:r>
              <a:rPr lang="nl-NL" dirty="0" err="1"/>
              <a:t>between</a:t>
            </a:r>
            <a:r>
              <a:rPr lang="nl-NL" dirty="0"/>
              <a:t> converters</a:t>
            </a:r>
          </a:p>
          <a:p>
            <a:pPr marL="285750" indent="-285750">
              <a:buFontTx/>
              <a:buChar char="-"/>
            </a:pPr>
            <a:r>
              <a:rPr lang="nl-NL" dirty="0" err="1"/>
              <a:t>Reliability</a:t>
            </a:r>
            <a:endParaRPr lang="nl-NL" dirty="0"/>
          </a:p>
          <a:p>
            <a:endParaRPr lang="nl-NL" dirty="0"/>
          </a:p>
          <a:p>
            <a:r>
              <a:rPr lang="nl-NL" dirty="0"/>
              <a:t>Power converters </a:t>
            </a:r>
            <a:r>
              <a:rPr lang="nl-NL" dirty="0" err="1"/>
              <a:t>tested</a:t>
            </a:r>
            <a:r>
              <a:rPr lang="nl-NL" dirty="0"/>
              <a:t> </a:t>
            </a:r>
            <a:r>
              <a:rPr lang="nl-NL" dirty="0" err="1"/>
              <a:t>for</a:t>
            </a:r>
            <a:r>
              <a:rPr lang="nl-NL" dirty="0"/>
              <a:t> </a:t>
            </a:r>
            <a:r>
              <a:rPr lang="nl-NL" dirty="0" err="1"/>
              <a:t>use</a:t>
            </a:r>
            <a:r>
              <a:rPr lang="nl-NL" dirty="0"/>
              <a:t> in </a:t>
            </a:r>
            <a:r>
              <a:rPr lang="nl-NL" dirty="0" err="1"/>
              <a:t>the</a:t>
            </a:r>
            <a:r>
              <a:rPr lang="nl-NL" dirty="0"/>
              <a:t> LHC.  </a:t>
            </a:r>
          </a:p>
        </p:txBody>
      </p:sp>
    </p:spTree>
    <p:extLst>
      <p:ext uri="{BB962C8B-B14F-4D97-AF65-F5344CB8AC3E}">
        <p14:creationId xmlns:p14="http://schemas.microsoft.com/office/powerpoint/2010/main" val="659972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0497A4-9F29-186A-4F07-B8CA529C1A63}"/>
              </a:ext>
            </a:extLst>
          </p:cNvPr>
          <p:cNvSpPr>
            <a:spLocks noGrp="1"/>
          </p:cNvSpPr>
          <p:nvPr>
            <p:ph type="dt" sz="half" idx="2"/>
          </p:nvPr>
        </p:nvSpPr>
        <p:spPr/>
        <p:txBody>
          <a:bodyPr/>
          <a:lstStyle/>
          <a:p>
            <a:fld id="{9FDDE75E-37BD-4CD2-8AEF-7CA66E73F4BE}" type="datetime1">
              <a:rPr lang="en-US" smtClean="0"/>
              <a:t>4/24/2023</a:t>
            </a:fld>
            <a:endParaRPr lang="en-US" dirty="0"/>
          </a:p>
        </p:txBody>
      </p:sp>
      <p:sp>
        <p:nvSpPr>
          <p:cNvPr id="4" name="Footer Placeholder 3">
            <a:extLst>
              <a:ext uri="{FF2B5EF4-FFF2-40B4-BE49-F238E27FC236}">
                <a16:creationId xmlns:a16="http://schemas.microsoft.com/office/drawing/2014/main" id="{9FFBC5AA-44CE-1728-92D0-A5627A945CC9}"/>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4D569423-AEB1-B1DF-78AC-AF06E2C3F0E6}"/>
              </a:ext>
            </a:extLst>
          </p:cNvPr>
          <p:cNvSpPr>
            <a:spLocks noGrp="1"/>
          </p:cNvSpPr>
          <p:nvPr>
            <p:ph type="sldNum" sz="quarter" idx="4"/>
          </p:nvPr>
        </p:nvSpPr>
        <p:spPr/>
        <p:txBody>
          <a:bodyPr/>
          <a:lstStyle/>
          <a:p>
            <a:fld id="{17918391-D411-FE40-AAD7-861AE5233E0E}" type="slidenum">
              <a:rPr lang="en-US" smtClean="0"/>
              <a:pPr/>
              <a:t>29</a:t>
            </a:fld>
            <a:endParaRPr lang="en-US" dirty="0"/>
          </a:p>
        </p:txBody>
      </p:sp>
      <p:sp>
        <p:nvSpPr>
          <p:cNvPr id="2" name="TextBox 8">
            <a:extLst>
              <a:ext uri="{FF2B5EF4-FFF2-40B4-BE49-F238E27FC236}">
                <a16:creationId xmlns:a16="http://schemas.microsoft.com/office/drawing/2014/main" id="{C00CB91F-3849-EBCD-2E99-6222F4B7BD40}"/>
              </a:ext>
            </a:extLst>
          </p:cNvPr>
          <p:cNvSpPr txBox="1"/>
          <p:nvPr/>
        </p:nvSpPr>
        <p:spPr>
          <a:xfrm>
            <a:off x="194670" y="25492"/>
            <a:ext cx="5155579" cy="400110"/>
          </a:xfrm>
          <a:prstGeom prst="rect">
            <a:avLst/>
          </a:prstGeom>
          <a:noFill/>
        </p:spPr>
        <p:txBody>
          <a:bodyPr wrap="none" rtlCol="0">
            <a:spAutoFit/>
          </a:bodyPr>
          <a:lstStyle/>
          <a:p>
            <a:r>
              <a:rPr lang="en-US" sz="2000" b="1" dirty="0"/>
              <a:t>Quench heater and CLIQ discharge units</a:t>
            </a:r>
          </a:p>
        </p:txBody>
      </p:sp>
      <p:pic>
        <p:nvPicPr>
          <p:cNvPr id="7" name="Afbeelding 6">
            <a:extLst>
              <a:ext uri="{FF2B5EF4-FFF2-40B4-BE49-F238E27FC236}">
                <a16:creationId xmlns:a16="http://schemas.microsoft.com/office/drawing/2014/main" id="{ADAEF4A8-E199-1259-50A1-4AE0FF331B08}"/>
              </a:ext>
            </a:extLst>
          </p:cNvPr>
          <p:cNvPicPr>
            <a:picLocks noChangeAspect="1"/>
          </p:cNvPicPr>
          <p:nvPr/>
        </p:nvPicPr>
        <p:blipFill>
          <a:blip r:embed="rId2"/>
          <a:stretch>
            <a:fillRect/>
          </a:stretch>
        </p:blipFill>
        <p:spPr>
          <a:xfrm>
            <a:off x="5350249" y="282487"/>
            <a:ext cx="1846574" cy="3282798"/>
          </a:xfrm>
          <a:prstGeom prst="rect">
            <a:avLst/>
          </a:prstGeom>
        </p:spPr>
      </p:pic>
      <p:sp>
        <p:nvSpPr>
          <p:cNvPr id="8" name="Tekstvak 7">
            <a:extLst>
              <a:ext uri="{FF2B5EF4-FFF2-40B4-BE49-F238E27FC236}">
                <a16:creationId xmlns:a16="http://schemas.microsoft.com/office/drawing/2014/main" id="{6B0F9618-777B-9522-A105-767AC5EEAC4B}"/>
              </a:ext>
            </a:extLst>
          </p:cNvPr>
          <p:cNvSpPr txBox="1"/>
          <p:nvPr/>
        </p:nvSpPr>
        <p:spPr>
          <a:xfrm>
            <a:off x="5350249" y="3565285"/>
            <a:ext cx="3621031" cy="923330"/>
          </a:xfrm>
          <a:prstGeom prst="rect">
            <a:avLst/>
          </a:prstGeom>
          <a:noFill/>
        </p:spPr>
        <p:txBody>
          <a:bodyPr wrap="square" rtlCol="0">
            <a:spAutoFit/>
          </a:bodyPr>
          <a:lstStyle/>
          <a:p>
            <a:r>
              <a:rPr lang="nl-NL" dirty="0"/>
              <a:t>Mobile CLIQ discharge units are </a:t>
            </a:r>
            <a:r>
              <a:rPr lang="nl-NL" dirty="0" err="1"/>
              <a:t>used</a:t>
            </a:r>
            <a:r>
              <a:rPr lang="nl-NL" dirty="0"/>
              <a:t> on </a:t>
            </a:r>
            <a:r>
              <a:rPr lang="nl-NL" dirty="0" err="1"/>
              <a:t>horizontal</a:t>
            </a:r>
            <a:r>
              <a:rPr lang="nl-NL" dirty="0"/>
              <a:t> </a:t>
            </a:r>
            <a:r>
              <a:rPr lang="nl-NL" dirty="0" err="1"/>
              <a:t>and</a:t>
            </a:r>
            <a:r>
              <a:rPr lang="nl-NL" dirty="0"/>
              <a:t> </a:t>
            </a:r>
            <a:r>
              <a:rPr lang="nl-NL" dirty="0" err="1"/>
              <a:t>vertical</a:t>
            </a:r>
            <a:r>
              <a:rPr lang="nl-NL" dirty="0"/>
              <a:t> </a:t>
            </a:r>
            <a:r>
              <a:rPr lang="nl-NL" dirty="0" err="1"/>
              <a:t>benches</a:t>
            </a:r>
            <a:endParaRPr lang="nl-NL" dirty="0"/>
          </a:p>
        </p:txBody>
      </p:sp>
      <p:pic>
        <p:nvPicPr>
          <p:cNvPr id="10" name="Afbeelding 9">
            <a:extLst>
              <a:ext uri="{FF2B5EF4-FFF2-40B4-BE49-F238E27FC236}">
                <a16:creationId xmlns:a16="http://schemas.microsoft.com/office/drawing/2014/main" id="{5CA4CE1C-0B66-F71C-58A1-2288CA6A27AD}"/>
              </a:ext>
            </a:extLst>
          </p:cNvPr>
          <p:cNvPicPr>
            <a:picLocks noChangeAspect="1"/>
          </p:cNvPicPr>
          <p:nvPr/>
        </p:nvPicPr>
        <p:blipFill rotWithShape="1">
          <a:blip r:embed="rId3"/>
          <a:srcRect b="10939"/>
          <a:stretch/>
        </p:blipFill>
        <p:spPr>
          <a:xfrm>
            <a:off x="7097556" y="872834"/>
            <a:ext cx="2046444" cy="1452880"/>
          </a:xfrm>
          <a:prstGeom prst="rect">
            <a:avLst/>
          </a:prstGeom>
        </p:spPr>
      </p:pic>
      <p:sp>
        <p:nvSpPr>
          <p:cNvPr id="11" name="Tekstvak 10">
            <a:extLst>
              <a:ext uri="{FF2B5EF4-FFF2-40B4-BE49-F238E27FC236}">
                <a16:creationId xmlns:a16="http://schemas.microsoft.com/office/drawing/2014/main" id="{45F14157-61FD-892E-4762-C5FA7D7DDBA5}"/>
              </a:ext>
            </a:extLst>
          </p:cNvPr>
          <p:cNvSpPr txBox="1"/>
          <p:nvPr/>
        </p:nvSpPr>
        <p:spPr>
          <a:xfrm>
            <a:off x="310889" y="3549810"/>
            <a:ext cx="3621031" cy="923330"/>
          </a:xfrm>
          <a:prstGeom prst="rect">
            <a:avLst/>
          </a:prstGeom>
          <a:noFill/>
        </p:spPr>
        <p:txBody>
          <a:bodyPr wrap="square" rtlCol="0">
            <a:spAutoFit/>
          </a:bodyPr>
          <a:lstStyle/>
          <a:p>
            <a:r>
              <a:rPr lang="nl-NL" dirty="0" err="1"/>
              <a:t>Quench</a:t>
            </a:r>
            <a:r>
              <a:rPr lang="nl-NL" dirty="0"/>
              <a:t> </a:t>
            </a:r>
            <a:r>
              <a:rPr lang="nl-NL" dirty="0" err="1"/>
              <a:t>heater</a:t>
            </a:r>
            <a:r>
              <a:rPr lang="nl-NL" dirty="0"/>
              <a:t> power </a:t>
            </a:r>
            <a:r>
              <a:rPr lang="nl-NL" dirty="0" err="1"/>
              <a:t>supplies</a:t>
            </a:r>
            <a:r>
              <a:rPr lang="nl-NL" dirty="0"/>
              <a:t> in </a:t>
            </a:r>
            <a:r>
              <a:rPr lang="nl-NL" dirty="0" err="1"/>
              <a:t>fixed</a:t>
            </a:r>
            <a:r>
              <a:rPr lang="nl-NL" dirty="0"/>
              <a:t> racks on </a:t>
            </a:r>
            <a:r>
              <a:rPr lang="nl-NL" dirty="0" err="1"/>
              <a:t>horizontal</a:t>
            </a:r>
            <a:r>
              <a:rPr lang="nl-NL" dirty="0"/>
              <a:t> </a:t>
            </a:r>
            <a:r>
              <a:rPr lang="nl-NL" dirty="0" err="1"/>
              <a:t>and</a:t>
            </a:r>
            <a:r>
              <a:rPr lang="nl-NL" dirty="0"/>
              <a:t> </a:t>
            </a:r>
            <a:r>
              <a:rPr lang="nl-NL" dirty="0" err="1"/>
              <a:t>vertical</a:t>
            </a:r>
            <a:r>
              <a:rPr lang="nl-NL" dirty="0"/>
              <a:t> </a:t>
            </a:r>
            <a:r>
              <a:rPr lang="nl-NL" dirty="0" err="1"/>
              <a:t>benches</a:t>
            </a:r>
            <a:endParaRPr lang="nl-NL" dirty="0"/>
          </a:p>
        </p:txBody>
      </p:sp>
      <p:sp>
        <p:nvSpPr>
          <p:cNvPr id="14" name="Tekstvak 13">
            <a:extLst>
              <a:ext uri="{FF2B5EF4-FFF2-40B4-BE49-F238E27FC236}">
                <a16:creationId xmlns:a16="http://schemas.microsoft.com/office/drawing/2014/main" id="{CFC6754B-DD62-80F1-CA54-D3D2DDC4201F}"/>
              </a:ext>
            </a:extLst>
          </p:cNvPr>
          <p:cNvSpPr txBox="1"/>
          <p:nvPr/>
        </p:nvSpPr>
        <p:spPr>
          <a:xfrm>
            <a:off x="2121404" y="4461854"/>
            <a:ext cx="2800643" cy="276999"/>
          </a:xfrm>
          <a:prstGeom prst="rect">
            <a:avLst/>
          </a:prstGeom>
          <a:solidFill>
            <a:srgbClr val="CCE9AD"/>
          </a:solidFill>
        </p:spPr>
        <p:txBody>
          <a:bodyPr wrap="square" rtlCol="0">
            <a:spAutoFit/>
          </a:bodyPr>
          <a:lstStyle/>
          <a:p>
            <a:r>
              <a:rPr lang="nl-NL" sz="1200" dirty="0" err="1"/>
              <a:t>Thanks</a:t>
            </a:r>
            <a:r>
              <a:rPr lang="nl-NL" sz="1200" dirty="0"/>
              <a:t> </a:t>
            </a:r>
            <a:r>
              <a:rPr lang="nl-NL" sz="1200" dirty="0" err="1"/>
              <a:t>to</a:t>
            </a:r>
            <a:r>
              <a:rPr lang="nl-NL" sz="1200" dirty="0"/>
              <a:t> team of </a:t>
            </a:r>
            <a:r>
              <a:rPr lang="nl-NL" sz="1200" dirty="0" err="1"/>
              <a:t>Mirko</a:t>
            </a:r>
            <a:r>
              <a:rPr lang="nl-NL" sz="1200" dirty="0"/>
              <a:t> </a:t>
            </a:r>
            <a:r>
              <a:rPr lang="nl-NL" sz="1200" dirty="0" err="1"/>
              <a:t>Pojer</a:t>
            </a:r>
            <a:r>
              <a:rPr lang="nl-NL" sz="1200" dirty="0"/>
              <a:t>, et al. </a:t>
            </a:r>
          </a:p>
        </p:txBody>
      </p:sp>
      <p:pic>
        <p:nvPicPr>
          <p:cNvPr id="16" name="Afbeelding 15" descr="Afbeelding met tekst, koelkast, overdekt, deur&#10;&#10;Automatisch gegenereerde beschrijving">
            <a:extLst>
              <a:ext uri="{FF2B5EF4-FFF2-40B4-BE49-F238E27FC236}">
                <a16:creationId xmlns:a16="http://schemas.microsoft.com/office/drawing/2014/main" id="{A89DF140-B934-439F-6A89-84D4239C63B6}"/>
              </a:ext>
            </a:extLst>
          </p:cNvPr>
          <p:cNvPicPr>
            <a:picLocks noChangeAspect="1"/>
          </p:cNvPicPr>
          <p:nvPr/>
        </p:nvPicPr>
        <p:blipFill>
          <a:blip r:embed="rId4"/>
          <a:stretch>
            <a:fillRect/>
          </a:stretch>
        </p:blipFill>
        <p:spPr>
          <a:xfrm>
            <a:off x="1097363" y="495319"/>
            <a:ext cx="1699628" cy="3021561"/>
          </a:xfrm>
          <a:prstGeom prst="rect">
            <a:avLst/>
          </a:prstGeom>
        </p:spPr>
      </p:pic>
    </p:spTree>
    <p:extLst>
      <p:ext uri="{BB962C8B-B14F-4D97-AF65-F5344CB8AC3E}">
        <p14:creationId xmlns:p14="http://schemas.microsoft.com/office/powerpoint/2010/main" val="216060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1257F78-3B36-B5C7-AD2C-CEC2586F1013}"/>
              </a:ext>
            </a:extLst>
          </p:cNvPr>
          <p:cNvSpPr>
            <a:spLocks noGrp="1"/>
          </p:cNvSpPr>
          <p:nvPr>
            <p:ph type="dt" sz="half" idx="2"/>
          </p:nvPr>
        </p:nvSpPr>
        <p:spPr/>
        <p:txBody>
          <a:bodyPr/>
          <a:lstStyle/>
          <a:p>
            <a:fld id="{3BF3C42F-17DD-4A4B-884E-D3CCDAA62E7B}" type="datetime1">
              <a:rPr lang="en-US" smtClean="0"/>
              <a:t>4/23/2023</a:t>
            </a:fld>
            <a:endParaRPr lang="en-US" dirty="0"/>
          </a:p>
        </p:txBody>
      </p:sp>
      <p:sp>
        <p:nvSpPr>
          <p:cNvPr id="4" name="Footer Placeholder 3">
            <a:extLst>
              <a:ext uri="{FF2B5EF4-FFF2-40B4-BE49-F238E27FC236}">
                <a16:creationId xmlns:a16="http://schemas.microsoft.com/office/drawing/2014/main" id="{C79A9B95-AA4A-7A74-66C3-5269F0FBFEE4}"/>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CABE7970-872F-866C-6A96-8851E2811812}"/>
              </a:ext>
            </a:extLst>
          </p:cNvPr>
          <p:cNvSpPr>
            <a:spLocks noGrp="1"/>
          </p:cNvSpPr>
          <p:nvPr>
            <p:ph type="sldNum" sz="quarter" idx="4"/>
          </p:nvPr>
        </p:nvSpPr>
        <p:spPr/>
        <p:txBody>
          <a:bodyPr/>
          <a:lstStyle/>
          <a:p>
            <a:fld id="{17918391-D411-FE40-AAD7-861AE5233E0E}" type="slidenum">
              <a:rPr lang="en-US" smtClean="0"/>
              <a:pPr/>
              <a:t>3</a:t>
            </a:fld>
            <a:endParaRPr lang="en-US" dirty="0"/>
          </a:p>
        </p:txBody>
      </p:sp>
      <p:pic>
        <p:nvPicPr>
          <p:cNvPr id="7" name="Picture 6" descr="A picture containing text, electronics, circuit&#10;&#10;Description automatically generated">
            <a:extLst>
              <a:ext uri="{FF2B5EF4-FFF2-40B4-BE49-F238E27FC236}">
                <a16:creationId xmlns:a16="http://schemas.microsoft.com/office/drawing/2014/main" id="{62883C90-D38C-7354-37A3-4EF9EF295310}"/>
              </a:ext>
            </a:extLst>
          </p:cNvPr>
          <p:cNvPicPr>
            <a:picLocks noChangeAspect="1"/>
          </p:cNvPicPr>
          <p:nvPr/>
        </p:nvPicPr>
        <p:blipFill>
          <a:blip r:embed="rId2"/>
          <a:stretch>
            <a:fillRect/>
          </a:stretch>
        </p:blipFill>
        <p:spPr>
          <a:xfrm>
            <a:off x="-236642" y="0"/>
            <a:ext cx="7807231" cy="4444917"/>
          </a:xfrm>
          <a:prstGeom prst="rect">
            <a:avLst/>
          </a:prstGeom>
        </p:spPr>
      </p:pic>
      <p:sp>
        <p:nvSpPr>
          <p:cNvPr id="9" name="Rectangle 8">
            <a:extLst>
              <a:ext uri="{FF2B5EF4-FFF2-40B4-BE49-F238E27FC236}">
                <a16:creationId xmlns:a16="http://schemas.microsoft.com/office/drawing/2014/main" id="{E56DC247-4683-7832-EF7C-14F58BA2D9B5}"/>
              </a:ext>
            </a:extLst>
          </p:cNvPr>
          <p:cNvSpPr/>
          <p:nvPr/>
        </p:nvSpPr>
        <p:spPr>
          <a:xfrm rot="21139892">
            <a:off x="2017143" y="3037226"/>
            <a:ext cx="3631259" cy="792831"/>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D1914EB-5512-59DC-6BA6-97B9C5993768}"/>
              </a:ext>
            </a:extLst>
          </p:cNvPr>
          <p:cNvSpPr txBox="1"/>
          <p:nvPr/>
        </p:nvSpPr>
        <p:spPr>
          <a:xfrm rot="21115007">
            <a:off x="2590622" y="3066246"/>
            <a:ext cx="2813591" cy="369332"/>
          </a:xfrm>
          <a:prstGeom prst="rect">
            <a:avLst/>
          </a:prstGeom>
          <a:noFill/>
        </p:spPr>
        <p:txBody>
          <a:bodyPr wrap="none" rtlCol="0">
            <a:spAutoFit/>
          </a:bodyPr>
          <a:lstStyle/>
          <a:p>
            <a:r>
              <a:rPr lang="en-US" dirty="0" err="1">
                <a:solidFill>
                  <a:schemeClr val="bg1"/>
                </a:solidFill>
              </a:rPr>
              <a:t>Superconding</a:t>
            </a:r>
            <a:r>
              <a:rPr lang="en-US" dirty="0">
                <a:solidFill>
                  <a:schemeClr val="bg1"/>
                </a:solidFill>
              </a:rPr>
              <a:t> RF cavities</a:t>
            </a:r>
          </a:p>
        </p:txBody>
      </p:sp>
      <p:sp>
        <p:nvSpPr>
          <p:cNvPr id="11" name="TextBox 10">
            <a:extLst>
              <a:ext uri="{FF2B5EF4-FFF2-40B4-BE49-F238E27FC236}">
                <a16:creationId xmlns:a16="http://schemas.microsoft.com/office/drawing/2014/main" id="{4EBC7CD1-0ADE-42CA-1BFF-75F1EF91D22B}"/>
              </a:ext>
            </a:extLst>
          </p:cNvPr>
          <p:cNvSpPr txBox="1"/>
          <p:nvPr/>
        </p:nvSpPr>
        <p:spPr>
          <a:xfrm rot="21115007">
            <a:off x="663270" y="3295356"/>
            <a:ext cx="1628627" cy="369332"/>
          </a:xfrm>
          <a:prstGeom prst="rect">
            <a:avLst/>
          </a:prstGeom>
          <a:noFill/>
        </p:spPr>
        <p:txBody>
          <a:bodyPr wrap="square" rtlCol="0">
            <a:spAutoFit/>
          </a:bodyPr>
          <a:lstStyle/>
          <a:p>
            <a:r>
              <a:rPr lang="en-US" dirty="0">
                <a:solidFill>
                  <a:schemeClr val="bg1"/>
                </a:solidFill>
              </a:rPr>
              <a:t>Cryogenics</a:t>
            </a:r>
          </a:p>
        </p:txBody>
      </p:sp>
      <p:sp>
        <p:nvSpPr>
          <p:cNvPr id="14" name="TextBox 13">
            <a:extLst>
              <a:ext uri="{FF2B5EF4-FFF2-40B4-BE49-F238E27FC236}">
                <a16:creationId xmlns:a16="http://schemas.microsoft.com/office/drawing/2014/main" id="{7B6CAB08-57AE-4F6C-7AD1-1FE25359A584}"/>
              </a:ext>
            </a:extLst>
          </p:cNvPr>
          <p:cNvSpPr txBox="1"/>
          <p:nvPr/>
        </p:nvSpPr>
        <p:spPr>
          <a:xfrm rot="21097729">
            <a:off x="2522119" y="1573358"/>
            <a:ext cx="4556153" cy="369332"/>
          </a:xfrm>
          <a:prstGeom prst="rect">
            <a:avLst/>
          </a:prstGeom>
          <a:noFill/>
        </p:spPr>
        <p:txBody>
          <a:bodyPr wrap="square" rtlCol="0">
            <a:spAutoFit/>
          </a:bodyPr>
          <a:lstStyle/>
          <a:p>
            <a:r>
              <a:rPr lang="en-US" b="1">
                <a:solidFill>
                  <a:srgbClr val="FFFF00"/>
                </a:solidFill>
              </a:rPr>
              <a:t>Horizontal benches</a:t>
            </a:r>
            <a:endParaRPr lang="en-US" b="1" dirty="0">
              <a:solidFill>
                <a:srgbClr val="FFFF00"/>
              </a:solidFill>
            </a:endParaRPr>
          </a:p>
        </p:txBody>
      </p:sp>
      <p:sp>
        <p:nvSpPr>
          <p:cNvPr id="15" name="Rectangle 14">
            <a:extLst>
              <a:ext uri="{FF2B5EF4-FFF2-40B4-BE49-F238E27FC236}">
                <a16:creationId xmlns:a16="http://schemas.microsoft.com/office/drawing/2014/main" id="{1362673D-DE1C-8412-2AD2-01BEDB04593D}"/>
              </a:ext>
            </a:extLst>
          </p:cNvPr>
          <p:cNvSpPr/>
          <p:nvPr/>
        </p:nvSpPr>
        <p:spPr>
          <a:xfrm rot="21139892">
            <a:off x="1557548" y="887168"/>
            <a:ext cx="4723539" cy="334016"/>
          </a:xfrm>
          <a:prstGeom prst="rect">
            <a:avLst/>
          </a:prstGeom>
          <a:noFill/>
          <a:ln w="38100">
            <a:solidFill>
              <a:srgbClr val="66FF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9B8D05-F653-43BF-9886-858193A595D0}"/>
              </a:ext>
            </a:extLst>
          </p:cNvPr>
          <p:cNvSpPr txBox="1"/>
          <p:nvPr/>
        </p:nvSpPr>
        <p:spPr>
          <a:xfrm rot="21097729">
            <a:off x="2533537" y="919440"/>
            <a:ext cx="2412704" cy="369332"/>
          </a:xfrm>
          <a:prstGeom prst="rect">
            <a:avLst/>
          </a:prstGeom>
          <a:noFill/>
        </p:spPr>
        <p:txBody>
          <a:bodyPr wrap="square" rtlCol="0">
            <a:spAutoFit/>
          </a:bodyPr>
          <a:lstStyle/>
          <a:p>
            <a:r>
              <a:rPr lang="en-US" b="1" dirty="0">
                <a:solidFill>
                  <a:srgbClr val="66FF66"/>
                </a:solidFill>
              </a:rPr>
              <a:t>HL-LHC String test</a:t>
            </a:r>
          </a:p>
        </p:txBody>
      </p:sp>
      <p:sp>
        <p:nvSpPr>
          <p:cNvPr id="20" name="Rectangle 19">
            <a:extLst>
              <a:ext uri="{FF2B5EF4-FFF2-40B4-BE49-F238E27FC236}">
                <a16:creationId xmlns:a16="http://schemas.microsoft.com/office/drawing/2014/main" id="{E995DEEA-8105-08DD-EDA0-F920327E9934}"/>
              </a:ext>
            </a:extLst>
          </p:cNvPr>
          <p:cNvSpPr/>
          <p:nvPr/>
        </p:nvSpPr>
        <p:spPr>
          <a:xfrm rot="21139892">
            <a:off x="747556" y="2762929"/>
            <a:ext cx="1187812" cy="1504772"/>
          </a:xfrm>
          <a:prstGeom prst="rect">
            <a:avLst/>
          </a:prstGeom>
          <a:noFill/>
          <a:ln w="38100">
            <a:solidFill>
              <a:srgbClr val="66FF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4364B02-F98E-A855-079B-E2E68A5D0A9A}"/>
              </a:ext>
            </a:extLst>
          </p:cNvPr>
          <p:cNvSpPr txBox="1"/>
          <p:nvPr/>
        </p:nvSpPr>
        <p:spPr>
          <a:xfrm rot="21097729">
            <a:off x="411067" y="1259347"/>
            <a:ext cx="1320364" cy="646331"/>
          </a:xfrm>
          <a:prstGeom prst="rect">
            <a:avLst/>
          </a:prstGeom>
          <a:noFill/>
        </p:spPr>
        <p:txBody>
          <a:bodyPr wrap="square" rtlCol="0">
            <a:spAutoFit/>
          </a:bodyPr>
          <a:lstStyle/>
          <a:p>
            <a:r>
              <a:rPr lang="en-US" b="1">
                <a:solidFill>
                  <a:srgbClr val="FFFF00"/>
                </a:solidFill>
              </a:rPr>
              <a:t>Vertical benches</a:t>
            </a:r>
            <a:endParaRPr lang="en-US" b="1" dirty="0">
              <a:solidFill>
                <a:srgbClr val="FFFF00"/>
              </a:solidFill>
            </a:endParaRPr>
          </a:p>
        </p:txBody>
      </p:sp>
      <p:sp>
        <p:nvSpPr>
          <p:cNvPr id="22" name="TextBox 21">
            <a:extLst>
              <a:ext uri="{FF2B5EF4-FFF2-40B4-BE49-F238E27FC236}">
                <a16:creationId xmlns:a16="http://schemas.microsoft.com/office/drawing/2014/main" id="{15699253-ACC5-3DE5-8EF0-30ABE7FCA79E}"/>
              </a:ext>
            </a:extLst>
          </p:cNvPr>
          <p:cNvSpPr txBox="1"/>
          <p:nvPr/>
        </p:nvSpPr>
        <p:spPr>
          <a:xfrm rot="21127992">
            <a:off x="1136829" y="433805"/>
            <a:ext cx="3958135" cy="307777"/>
          </a:xfrm>
          <a:prstGeom prst="rect">
            <a:avLst/>
          </a:prstGeom>
          <a:noFill/>
        </p:spPr>
        <p:txBody>
          <a:bodyPr wrap="none" rtlCol="0">
            <a:spAutoFit/>
          </a:bodyPr>
          <a:lstStyle/>
          <a:p>
            <a:r>
              <a:rPr lang="nl-NL" sz="1400"/>
              <a:t>HL-LHC string test facility: See talk Marta Bajko</a:t>
            </a:r>
            <a:endParaRPr lang="en-GB" sz="1400"/>
          </a:p>
        </p:txBody>
      </p:sp>
      <p:sp>
        <p:nvSpPr>
          <p:cNvPr id="23" name="TextBox 22">
            <a:extLst>
              <a:ext uri="{FF2B5EF4-FFF2-40B4-BE49-F238E27FC236}">
                <a16:creationId xmlns:a16="http://schemas.microsoft.com/office/drawing/2014/main" id="{360C6518-1670-9DBB-CFA1-48441858E04F}"/>
              </a:ext>
            </a:extLst>
          </p:cNvPr>
          <p:cNvSpPr txBox="1"/>
          <p:nvPr/>
        </p:nvSpPr>
        <p:spPr>
          <a:xfrm>
            <a:off x="5547360" y="3257298"/>
            <a:ext cx="3596640" cy="1169551"/>
          </a:xfrm>
          <a:prstGeom prst="rect">
            <a:avLst/>
          </a:prstGeom>
          <a:solidFill>
            <a:schemeClr val="bg1"/>
          </a:solidFill>
        </p:spPr>
        <p:txBody>
          <a:bodyPr wrap="square" rtlCol="0">
            <a:spAutoFit/>
          </a:bodyPr>
          <a:lstStyle/>
          <a:p>
            <a:r>
              <a:rPr lang="nl-NL" sz="1400" dirty="0"/>
              <a:t>Building shared </a:t>
            </a:r>
            <a:r>
              <a:rPr lang="nl-NL" sz="1400" dirty="0" err="1"/>
              <a:t>between</a:t>
            </a:r>
            <a:r>
              <a:rPr lang="nl-NL" sz="1400" dirty="0"/>
              <a:t>:</a:t>
            </a:r>
          </a:p>
          <a:p>
            <a:r>
              <a:rPr lang="nl-NL" sz="1400" dirty="0"/>
              <a:t>- </a:t>
            </a:r>
            <a:r>
              <a:rPr lang="nl-NL" sz="1400" dirty="0" err="1"/>
              <a:t>Cryogenics</a:t>
            </a:r>
            <a:r>
              <a:rPr lang="nl-NL" sz="1400" dirty="0"/>
              <a:t> </a:t>
            </a:r>
            <a:r>
              <a:rPr lang="nl-NL" sz="1400" dirty="0" err="1"/>
              <a:t>installation</a:t>
            </a:r>
            <a:r>
              <a:rPr lang="nl-NL" sz="1400" dirty="0"/>
              <a:t> Frédéric </a:t>
            </a:r>
            <a:r>
              <a:rPr lang="nl-NL" sz="1400" dirty="0" err="1"/>
              <a:t>Ferrand</a:t>
            </a:r>
            <a:r>
              <a:rPr lang="nl-NL" sz="1400" dirty="0"/>
              <a:t> </a:t>
            </a:r>
          </a:p>
          <a:p>
            <a:r>
              <a:rPr lang="nl-NL" sz="1400" dirty="0"/>
              <a:t>- RF </a:t>
            </a:r>
            <a:r>
              <a:rPr lang="nl-NL" sz="1400" dirty="0" err="1"/>
              <a:t>cavities</a:t>
            </a:r>
            <a:r>
              <a:rPr lang="nl-NL" sz="1400" dirty="0"/>
              <a:t> </a:t>
            </a:r>
            <a:r>
              <a:rPr lang="nl-NL" sz="1400" dirty="0" err="1"/>
              <a:t>testing</a:t>
            </a:r>
            <a:r>
              <a:rPr lang="nl-NL" sz="1400" dirty="0"/>
              <a:t>: </a:t>
            </a:r>
            <a:r>
              <a:rPr lang="nl-NL" sz="1400" dirty="0" err="1"/>
              <a:t>not</a:t>
            </a:r>
            <a:r>
              <a:rPr lang="nl-NL" sz="1400" dirty="0"/>
              <a:t> </a:t>
            </a:r>
            <a:r>
              <a:rPr lang="nl-NL" sz="1400" dirty="0" err="1"/>
              <a:t>represented</a:t>
            </a:r>
            <a:endParaRPr lang="nl-NL" sz="1400" dirty="0"/>
          </a:p>
          <a:p>
            <a:r>
              <a:rPr lang="nl-NL" sz="1400" dirty="0"/>
              <a:t>- HL-LHC string: Marta </a:t>
            </a:r>
            <a:r>
              <a:rPr lang="nl-NL" sz="1400" dirty="0" err="1"/>
              <a:t>Bajko</a:t>
            </a:r>
            <a:endParaRPr lang="nl-NL" sz="1400" dirty="0"/>
          </a:p>
          <a:p>
            <a:r>
              <a:rPr lang="nl-NL" sz="1400" dirty="0"/>
              <a:t>- </a:t>
            </a:r>
            <a:r>
              <a:rPr lang="nl-NL" sz="1400" dirty="0" err="1"/>
              <a:t>Magnet</a:t>
            </a:r>
            <a:r>
              <a:rPr lang="nl-NL" sz="1400" dirty="0"/>
              <a:t> test </a:t>
            </a:r>
            <a:r>
              <a:rPr lang="nl-NL" sz="1400" dirty="0" err="1"/>
              <a:t>benches</a:t>
            </a:r>
            <a:r>
              <a:rPr lang="nl-NL" sz="1400" dirty="0"/>
              <a:t>: </a:t>
            </a:r>
            <a:r>
              <a:rPr lang="nl-NL" sz="1400" dirty="0" err="1"/>
              <a:t>This</a:t>
            </a:r>
            <a:r>
              <a:rPr lang="nl-NL" sz="1400" dirty="0"/>
              <a:t> </a:t>
            </a:r>
            <a:r>
              <a:rPr lang="nl-NL" sz="1400" dirty="0" err="1"/>
              <a:t>presentation</a:t>
            </a:r>
            <a:endParaRPr lang="nl-NL" sz="1400" dirty="0"/>
          </a:p>
        </p:txBody>
      </p:sp>
      <p:sp>
        <p:nvSpPr>
          <p:cNvPr id="2" name="TextBox 7">
            <a:extLst>
              <a:ext uri="{FF2B5EF4-FFF2-40B4-BE49-F238E27FC236}">
                <a16:creationId xmlns:a16="http://schemas.microsoft.com/office/drawing/2014/main" id="{886FD367-E25B-CCB2-D7F8-EA56215B06A9}"/>
              </a:ext>
            </a:extLst>
          </p:cNvPr>
          <p:cNvSpPr txBox="1"/>
          <p:nvPr/>
        </p:nvSpPr>
        <p:spPr>
          <a:xfrm>
            <a:off x="172947" y="46384"/>
            <a:ext cx="2492990" cy="369332"/>
          </a:xfrm>
          <a:prstGeom prst="rect">
            <a:avLst/>
          </a:prstGeom>
          <a:noFill/>
        </p:spPr>
        <p:txBody>
          <a:bodyPr wrap="none" rtlCol="0">
            <a:spAutoFit/>
          </a:bodyPr>
          <a:lstStyle/>
          <a:p>
            <a:r>
              <a:rPr lang="en-US" b="1" dirty="0"/>
              <a:t>SM18 building layout</a:t>
            </a:r>
          </a:p>
        </p:txBody>
      </p:sp>
    </p:spTree>
    <p:extLst>
      <p:ext uri="{BB962C8B-B14F-4D97-AF65-F5344CB8AC3E}">
        <p14:creationId xmlns:p14="http://schemas.microsoft.com/office/powerpoint/2010/main" val="3352483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0497A4-9F29-186A-4F07-B8CA529C1A63}"/>
              </a:ext>
            </a:extLst>
          </p:cNvPr>
          <p:cNvSpPr>
            <a:spLocks noGrp="1"/>
          </p:cNvSpPr>
          <p:nvPr>
            <p:ph type="dt" sz="half" idx="2"/>
          </p:nvPr>
        </p:nvSpPr>
        <p:spPr/>
        <p:txBody>
          <a:bodyPr/>
          <a:lstStyle/>
          <a:p>
            <a:fld id="{A87AAFB7-8F53-4EF4-8397-94E22F8A5A44}" type="datetime1">
              <a:rPr lang="en-US" smtClean="0"/>
              <a:t>4/23/2023</a:t>
            </a:fld>
            <a:endParaRPr lang="en-US" dirty="0"/>
          </a:p>
        </p:txBody>
      </p:sp>
      <p:sp>
        <p:nvSpPr>
          <p:cNvPr id="4" name="Footer Placeholder 3">
            <a:extLst>
              <a:ext uri="{FF2B5EF4-FFF2-40B4-BE49-F238E27FC236}">
                <a16:creationId xmlns:a16="http://schemas.microsoft.com/office/drawing/2014/main" id="{9FFBC5AA-44CE-1728-92D0-A5627A945CC9}"/>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4D569423-AEB1-B1DF-78AC-AF06E2C3F0E6}"/>
              </a:ext>
            </a:extLst>
          </p:cNvPr>
          <p:cNvSpPr>
            <a:spLocks noGrp="1"/>
          </p:cNvSpPr>
          <p:nvPr>
            <p:ph type="sldNum" sz="quarter" idx="4"/>
          </p:nvPr>
        </p:nvSpPr>
        <p:spPr/>
        <p:txBody>
          <a:bodyPr/>
          <a:lstStyle/>
          <a:p>
            <a:fld id="{17918391-D411-FE40-AAD7-861AE5233E0E}" type="slidenum">
              <a:rPr lang="en-US" smtClean="0"/>
              <a:pPr/>
              <a:t>30</a:t>
            </a:fld>
            <a:endParaRPr lang="en-US" dirty="0"/>
          </a:p>
        </p:txBody>
      </p:sp>
      <p:sp>
        <p:nvSpPr>
          <p:cNvPr id="2" name="TextBox 8">
            <a:extLst>
              <a:ext uri="{FF2B5EF4-FFF2-40B4-BE49-F238E27FC236}">
                <a16:creationId xmlns:a16="http://schemas.microsoft.com/office/drawing/2014/main" id="{C00CB91F-3849-EBCD-2E99-6222F4B7BD40}"/>
              </a:ext>
            </a:extLst>
          </p:cNvPr>
          <p:cNvSpPr txBox="1"/>
          <p:nvPr/>
        </p:nvSpPr>
        <p:spPr>
          <a:xfrm>
            <a:off x="194670" y="25492"/>
            <a:ext cx="5884560" cy="461665"/>
          </a:xfrm>
          <a:prstGeom prst="rect">
            <a:avLst/>
          </a:prstGeom>
          <a:noFill/>
        </p:spPr>
        <p:txBody>
          <a:bodyPr wrap="none" rtlCol="0">
            <a:spAutoFit/>
          </a:bodyPr>
          <a:lstStyle/>
          <a:p>
            <a:r>
              <a:rPr lang="en-US" sz="2400" b="1" dirty="0"/>
              <a:t>Test plan, test follow up and databases</a:t>
            </a:r>
            <a:endParaRPr lang="en-US" sz="2000" b="1" dirty="0"/>
          </a:p>
        </p:txBody>
      </p:sp>
      <p:pic>
        <p:nvPicPr>
          <p:cNvPr id="6" name="Content Placeholder 5">
            <a:extLst>
              <a:ext uri="{FF2B5EF4-FFF2-40B4-BE49-F238E27FC236}">
                <a16:creationId xmlns:a16="http://schemas.microsoft.com/office/drawing/2014/main" id="{D7A56524-EFF5-3E0C-9DD4-05E424DEC1BB}"/>
              </a:ext>
            </a:extLst>
          </p:cNvPr>
          <p:cNvPicPr>
            <a:picLocks noChangeAspect="1"/>
          </p:cNvPicPr>
          <p:nvPr/>
        </p:nvPicPr>
        <p:blipFill rotWithShape="1">
          <a:blip r:embed="rId2"/>
          <a:srcRect t="10425" r="36803" b="26178"/>
          <a:stretch/>
        </p:blipFill>
        <p:spPr>
          <a:xfrm>
            <a:off x="1957412" y="462370"/>
            <a:ext cx="3357334" cy="2643340"/>
          </a:xfrm>
          <a:prstGeom prst="rect">
            <a:avLst/>
          </a:prstGeom>
          <a:ln>
            <a:noFill/>
          </a:ln>
          <a:effectLst>
            <a:outerShdw blurRad="292100" dist="139700" dir="2700000" algn="tl" rotWithShape="0">
              <a:srgbClr val="333333">
                <a:alpha val="65000"/>
              </a:srgbClr>
            </a:outerShdw>
          </a:effectLst>
        </p:spPr>
      </p:pic>
      <p:sp>
        <p:nvSpPr>
          <p:cNvPr id="7" name="Slide Number Placeholder 5">
            <a:extLst>
              <a:ext uri="{FF2B5EF4-FFF2-40B4-BE49-F238E27FC236}">
                <a16:creationId xmlns:a16="http://schemas.microsoft.com/office/drawing/2014/main" id="{2F1BE398-3B2D-CDCF-945C-8CE9CE816907}"/>
              </a:ext>
            </a:extLst>
          </p:cNvPr>
          <p:cNvSpPr txBox="1">
            <a:spLocks/>
          </p:cNvSpPr>
          <p:nvPr/>
        </p:nvSpPr>
        <p:spPr>
          <a:xfrm>
            <a:off x="11107546" y="6356350"/>
            <a:ext cx="68125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7B312C-EDE8-4B1D-AEA4-8820367A733A}" type="slidenum">
              <a:rPr lang="en-GB" smtClean="0"/>
              <a:pPr/>
              <a:t>30</a:t>
            </a:fld>
            <a:endParaRPr lang="en-GB"/>
          </a:p>
        </p:txBody>
      </p:sp>
      <p:grpSp>
        <p:nvGrpSpPr>
          <p:cNvPr id="8" name="Group 4">
            <a:extLst>
              <a:ext uri="{FF2B5EF4-FFF2-40B4-BE49-F238E27FC236}">
                <a16:creationId xmlns:a16="http://schemas.microsoft.com/office/drawing/2014/main" id="{9027D991-751A-64E2-CCA8-97D9A65555CD}"/>
              </a:ext>
            </a:extLst>
          </p:cNvPr>
          <p:cNvGrpSpPr/>
          <p:nvPr/>
        </p:nvGrpSpPr>
        <p:grpSpPr>
          <a:xfrm>
            <a:off x="-182791" y="443276"/>
            <a:ext cx="2077986" cy="4057604"/>
            <a:chOff x="8136573" y="210249"/>
            <a:chExt cx="3220720" cy="6050160"/>
          </a:xfrm>
        </p:grpSpPr>
        <p:pic>
          <p:nvPicPr>
            <p:cNvPr id="9" name="Picture 2" descr="https://images.frandroid.com/wp-content/uploads/2020/04/oneplus-8-frandroid.png">
              <a:extLst>
                <a:ext uri="{FF2B5EF4-FFF2-40B4-BE49-F238E27FC236}">
                  <a16:creationId xmlns:a16="http://schemas.microsoft.com/office/drawing/2014/main" id="{9E9F231E-DBDD-0D20-309E-AA0E3793D5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87" r="24479"/>
            <a:stretch/>
          </p:blipFill>
          <p:spPr bwMode="auto">
            <a:xfrm>
              <a:off x="8136573" y="210249"/>
              <a:ext cx="3220720" cy="6050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a:extLst>
                <a:ext uri="{FF2B5EF4-FFF2-40B4-BE49-F238E27FC236}">
                  <a16:creationId xmlns:a16="http://schemas.microsoft.com/office/drawing/2014/main" id="{50035346-84F2-6E2C-15C6-5C487E21F139}"/>
                </a:ext>
              </a:extLst>
            </p:cNvPr>
            <p:cNvPicPr>
              <a:picLocks noChangeAspect="1"/>
            </p:cNvPicPr>
            <p:nvPr/>
          </p:nvPicPr>
          <p:blipFill>
            <a:blip r:embed="rId4"/>
            <a:stretch>
              <a:fillRect/>
            </a:stretch>
          </p:blipFill>
          <p:spPr>
            <a:xfrm>
              <a:off x="8524068" y="373593"/>
              <a:ext cx="2570917" cy="5693993"/>
            </a:xfrm>
            <a:prstGeom prst="rect">
              <a:avLst/>
            </a:prstGeom>
          </p:spPr>
        </p:pic>
      </p:grpSp>
      <p:cxnSp>
        <p:nvCxnSpPr>
          <p:cNvPr id="11" name="Straight Arrow Connector 7">
            <a:extLst>
              <a:ext uri="{FF2B5EF4-FFF2-40B4-BE49-F238E27FC236}">
                <a16:creationId xmlns:a16="http://schemas.microsoft.com/office/drawing/2014/main" id="{4EA0E965-815B-526A-7543-8A1BA94A205F}"/>
              </a:ext>
            </a:extLst>
          </p:cNvPr>
          <p:cNvCxnSpPr>
            <a:cxnSpLocks/>
          </p:cNvCxnSpPr>
          <p:nvPr/>
        </p:nvCxnSpPr>
        <p:spPr>
          <a:xfrm flipV="1">
            <a:off x="1471970" y="3105710"/>
            <a:ext cx="1610360" cy="1900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C6427CCD-3ED6-55CD-9D23-D8BB6F440BD4}"/>
              </a:ext>
            </a:extLst>
          </p:cNvPr>
          <p:cNvPicPr>
            <a:picLocks noChangeAspect="1"/>
          </p:cNvPicPr>
          <p:nvPr/>
        </p:nvPicPr>
        <p:blipFill rotWithShape="1">
          <a:blip r:embed="rId5"/>
          <a:srcRect r="66752"/>
          <a:stretch/>
        </p:blipFill>
        <p:spPr>
          <a:xfrm>
            <a:off x="5429191" y="411725"/>
            <a:ext cx="2650321" cy="1738778"/>
          </a:xfrm>
          <a:prstGeom prst="rect">
            <a:avLst/>
          </a:prstGeom>
          <a:ln>
            <a:noFill/>
          </a:ln>
          <a:effectLst>
            <a:outerShdw blurRad="292100" dist="139700" dir="2700000" algn="tl" rotWithShape="0">
              <a:srgbClr val="333333">
                <a:alpha val="65000"/>
              </a:srgbClr>
            </a:outerShdw>
          </a:effectLst>
        </p:spPr>
      </p:pic>
      <p:pic>
        <p:nvPicPr>
          <p:cNvPr id="13" name="Picture 18" descr="Qr code&#10;&#10;Description automatically generated">
            <a:extLst>
              <a:ext uri="{FF2B5EF4-FFF2-40B4-BE49-F238E27FC236}">
                <a16:creationId xmlns:a16="http://schemas.microsoft.com/office/drawing/2014/main" id="{CA4F6ED7-351F-3A4F-070F-4448B1405E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8333" y="332000"/>
            <a:ext cx="894888" cy="894888"/>
          </a:xfrm>
          <a:prstGeom prst="rect">
            <a:avLst/>
          </a:prstGeom>
        </p:spPr>
      </p:pic>
      <p:pic>
        <p:nvPicPr>
          <p:cNvPr id="15" name="Picture 21">
            <a:extLst>
              <a:ext uri="{FF2B5EF4-FFF2-40B4-BE49-F238E27FC236}">
                <a16:creationId xmlns:a16="http://schemas.microsoft.com/office/drawing/2014/main" id="{D8C65740-15EB-4612-9A43-83363846D197}"/>
              </a:ext>
            </a:extLst>
          </p:cNvPr>
          <p:cNvPicPr>
            <a:picLocks noChangeAspect="1"/>
          </p:cNvPicPr>
          <p:nvPr/>
        </p:nvPicPr>
        <p:blipFill rotWithShape="1">
          <a:blip r:embed="rId7"/>
          <a:srcRect t="17336" r="1995" b="10352"/>
          <a:stretch/>
        </p:blipFill>
        <p:spPr>
          <a:xfrm>
            <a:off x="5596942" y="2148710"/>
            <a:ext cx="2248422" cy="1540367"/>
          </a:xfrm>
          <a:prstGeom prst="rect">
            <a:avLst/>
          </a:prstGeom>
          <a:ln>
            <a:noFill/>
          </a:ln>
          <a:effectLst>
            <a:outerShdw blurRad="292100" dist="139700" dir="2700000" algn="tl" rotWithShape="0">
              <a:srgbClr val="333333">
                <a:alpha val="65000"/>
              </a:srgbClr>
            </a:outerShdw>
          </a:effectLst>
        </p:spPr>
      </p:pic>
      <p:pic>
        <p:nvPicPr>
          <p:cNvPr id="16" name="Picture 22">
            <a:extLst>
              <a:ext uri="{FF2B5EF4-FFF2-40B4-BE49-F238E27FC236}">
                <a16:creationId xmlns:a16="http://schemas.microsoft.com/office/drawing/2014/main" id="{D87C34D3-8F2A-E4E2-1600-73BA4D517D8D}"/>
              </a:ext>
            </a:extLst>
          </p:cNvPr>
          <p:cNvPicPr>
            <a:picLocks noChangeAspect="1"/>
          </p:cNvPicPr>
          <p:nvPr/>
        </p:nvPicPr>
        <p:blipFill rotWithShape="1">
          <a:blip r:embed="rId8"/>
          <a:srcRect t="13665" b="18034"/>
          <a:stretch/>
        </p:blipFill>
        <p:spPr>
          <a:xfrm>
            <a:off x="2063104" y="3314832"/>
            <a:ext cx="3039832" cy="1473015"/>
          </a:xfrm>
          <a:prstGeom prst="rect">
            <a:avLst/>
          </a:prstGeom>
          <a:ln>
            <a:noFill/>
          </a:ln>
          <a:effectLst>
            <a:outerShdw blurRad="292100" dist="139700" dir="2700000" algn="tl" rotWithShape="0">
              <a:srgbClr val="333333">
                <a:alpha val="65000"/>
              </a:srgbClr>
            </a:outerShdw>
          </a:effectLst>
        </p:spPr>
      </p:pic>
      <p:sp>
        <p:nvSpPr>
          <p:cNvPr id="21" name="TextBox 33">
            <a:extLst>
              <a:ext uri="{FF2B5EF4-FFF2-40B4-BE49-F238E27FC236}">
                <a16:creationId xmlns:a16="http://schemas.microsoft.com/office/drawing/2014/main" id="{B5D3EC1A-F05D-11B8-962B-2CD75797F753}"/>
              </a:ext>
            </a:extLst>
          </p:cNvPr>
          <p:cNvSpPr txBox="1"/>
          <p:nvPr/>
        </p:nvSpPr>
        <p:spPr>
          <a:xfrm>
            <a:off x="971863" y="4783105"/>
            <a:ext cx="4443332" cy="184666"/>
          </a:xfrm>
          <a:prstGeom prst="rect">
            <a:avLst/>
          </a:prstGeom>
          <a:noFill/>
        </p:spPr>
        <p:txBody>
          <a:bodyPr wrap="none" lIns="0" tIns="0" rIns="0" bIns="0" rtlCol="0">
            <a:spAutoFit/>
          </a:bodyPr>
          <a:lstStyle/>
          <a:p>
            <a:pPr algn="l"/>
            <a:r>
              <a:rPr lang="en-US" sz="1200" dirty="0">
                <a:solidFill>
                  <a:schemeClr val="bg1"/>
                </a:solidFill>
              </a:rPr>
              <a:t>See more information here: </a:t>
            </a:r>
            <a:r>
              <a:rPr lang="en-US" sz="1200" dirty="0">
                <a:solidFill>
                  <a:schemeClr val="bg1"/>
                </a:solidFill>
                <a:hlinkClick r:id="rId9">
                  <a:extLst>
                    <a:ext uri="{A12FA001-AC4F-418D-AE19-62706E023703}">
                      <ahyp:hlinkClr xmlns:ahyp="http://schemas.microsoft.com/office/drawing/2018/hyperlinkcolor" val="tx"/>
                    </a:ext>
                  </a:extLst>
                </a:hlinkClick>
              </a:rPr>
              <a:t>https://indico.cern.ch/event/1125261/</a:t>
            </a:r>
            <a:r>
              <a:rPr lang="en-US" sz="1200" dirty="0">
                <a:solidFill>
                  <a:schemeClr val="bg1"/>
                </a:solidFill>
              </a:rPr>
              <a:t> </a:t>
            </a:r>
          </a:p>
        </p:txBody>
      </p:sp>
      <p:sp>
        <p:nvSpPr>
          <p:cNvPr id="22" name="Tekstvak 21">
            <a:extLst>
              <a:ext uri="{FF2B5EF4-FFF2-40B4-BE49-F238E27FC236}">
                <a16:creationId xmlns:a16="http://schemas.microsoft.com/office/drawing/2014/main" id="{346961B9-652A-C818-3277-3BDDC1FC4468}"/>
              </a:ext>
            </a:extLst>
          </p:cNvPr>
          <p:cNvSpPr txBox="1"/>
          <p:nvPr/>
        </p:nvSpPr>
        <p:spPr>
          <a:xfrm>
            <a:off x="5560980" y="3751116"/>
            <a:ext cx="3430620" cy="738664"/>
          </a:xfrm>
          <a:prstGeom prst="rect">
            <a:avLst/>
          </a:prstGeom>
          <a:noFill/>
        </p:spPr>
        <p:txBody>
          <a:bodyPr wrap="square" rtlCol="0">
            <a:spAutoFit/>
          </a:bodyPr>
          <a:lstStyle/>
          <a:p>
            <a:r>
              <a:rPr lang="nl-NL" sz="1400" dirty="0"/>
              <a:t>Carpenter test follow up software </a:t>
            </a:r>
            <a:r>
              <a:rPr lang="nl-NL" sz="1400" dirty="0" err="1"/>
              <a:t>fully</a:t>
            </a:r>
            <a:r>
              <a:rPr lang="nl-NL" sz="1400" dirty="0"/>
              <a:t> </a:t>
            </a:r>
            <a:r>
              <a:rPr lang="nl-NL" sz="1400" dirty="0" err="1"/>
              <a:t>developed</a:t>
            </a:r>
            <a:r>
              <a:rPr lang="nl-NL" sz="1400" dirty="0"/>
              <a:t>, </a:t>
            </a:r>
            <a:r>
              <a:rPr lang="nl-NL" sz="1400" dirty="0" err="1"/>
              <a:t>linked</a:t>
            </a:r>
            <a:r>
              <a:rPr lang="nl-NL" sz="1400" dirty="0"/>
              <a:t> </a:t>
            </a:r>
            <a:r>
              <a:rPr lang="nl-NL" sz="1400" dirty="0" err="1"/>
              <a:t>to</a:t>
            </a:r>
            <a:r>
              <a:rPr lang="nl-NL" sz="1400" dirty="0"/>
              <a:t> database, </a:t>
            </a:r>
            <a:r>
              <a:rPr lang="nl-NL" sz="1400" dirty="0" err="1"/>
              <a:t>automated</a:t>
            </a:r>
            <a:r>
              <a:rPr lang="nl-NL" sz="1400" dirty="0"/>
              <a:t> </a:t>
            </a:r>
            <a:r>
              <a:rPr lang="nl-NL" sz="1400" dirty="0" err="1"/>
              <a:t>protocols</a:t>
            </a:r>
            <a:r>
              <a:rPr lang="nl-NL" sz="1400" dirty="0"/>
              <a:t> </a:t>
            </a:r>
            <a:r>
              <a:rPr lang="nl-NL" sz="1400" dirty="0" err="1"/>
              <a:t>for</a:t>
            </a:r>
            <a:r>
              <a:rPr lang="nl-NL" sz="1400" dirty="0"/>
              <a:t> test </a:t>
            </a:r>
            <a:r>
              <a:rPr lang="nl-NL" sz="1400" dirty="0" err="1"/>
              <a:t>result</a:t>
            </a:r>
            <a:r>
              <a:rPr lang="nl-NL" sz="1400" dirty="0"/>
              <a:t> plots  </a:t>
            </a:r>
          </a:p>
        </p:txBody>
      </p:sp>
    </p:spTree>
    <p:extLst>
      <p:ext uri="{BB962C8B-B14F-4D97-AF65-F5344CB8AC3E}">
        <p14:creationId xmlns:p14="http://schemas.microsoft.com/office/powerpoint/2010/main" val="3760045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3EBFAFC-77FF-B3EA-EF68-E10951D13623}"/>
              </a:ext>
            </a:extLst>
          </p:cNvPr>
          <p:cNvSpPr>
            <a:spLocks noGrp="1"/>
          </p:cNvSpPr>
          <p:nvPr>
            <p:ph type="dt" sz="half" idx="2"/>
          </p:nvPr>
        </p:nvSpPr>
        <p:spPr/>
        <p:txBody>
          <a:bodyPr/>
          <a:lstStyle/>
          <a:p>
            <a:fld id="{C7E91EC1-5C71-4753-8647-83E514E7B634}" type="datetime1">
              <a:rPr lang="en-US" smtClean="0"/>
              <a:t>4/23/2023</a:t>
            </a:fld>
            <a:endParaRPr lang="en-US" dirty="0"/>
          </a:p>
        </p:txBody>
      </p:sp>
      <p:sp>
        <p:nvSpPr>
          <p:cNvPr id="5" name="Footer Placeholder 4">
            <a:extLst>
              <a:ext uri="{FF2B5EF4-FFF2-40B4-BE49-F238E27FC236}">
                <a16:creationId xmlns:a16="http://schemas.microsoft.com/office/drawing/2014/main" id="{4F455881-5D85-0C76-C7D2-492DFBD86BAF}"/>
              </a:ext>
            </a:extLst>
          </p:cNvPr>
          <p:cNvSpPr>
            <a:spLocks noGrp="1"/>
          </p:cNvSpPr>
          <p:nvPr>
            <p:ph type="ftr" sz="quarter" idx="3"/>
          </p:nvPr>
        </p:nvSpPr>
        <p:spPr/>
        <p:txBody>
          <a:bodyPr/>
          <a:lstStyle/>
          <a:p>
            <a:r>
              <a:rPr lang="en-GB"/>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6D8F47BA-11D3-1DC1-10EA-6D6E3360C32A}"/>
              </a:ext>
            </a:extLst>
          </p:cNvPr>
          <p:cNvSpPr>
            <a:spLocks noGrp="1"/>
          </p:cNvSpPr>
          <p:nvPr>
            <p:ph type="sldNum" sz="quarter" idx="4"/>
          </p:nvPr>
        </p:nvSpPr>
        <p:spPr/>
        <p:txBody>
          <a:bodyPr/>
          <a:lstStyle/>
          <a:p>
            <a:fld id="{17918391-D411-FE40-AAD7-861AE5233E0E}" type="slidenum">
              <a:rPr lang="en-US" smtClean="0"/>
              <a:pPr/>
              <a:t>31</a:t>
            </a:fld>
            <a:endParaRPr lang="en-US" dirty="0"/>
          </a:p>
        </p:txBody>
      </p:sp>
      <p:sp>
        <p:nvSpPr>
          <p:cNvPr id="7" name="TextBox 6">
            <a:extLst>
              <a:ext uri="{FF2B5EF4-FFF2-40B4-BE49-F238E27FC236}">
                <a16:creationId xmlns:a16="http://schemas.microsoft.com/office/drawing/2014/main" id="{6FCA8EE9-9CE7-5162-33CD-D9583438C730}"/>
              </a:ext>
            </a:extLst>
          </p:cNvPr>
          <p:cNvSpPr txBox="1"/>
          <p:nvPr/>
        </p:nvSpPr>
        <p:spPr>
          <a:xfrm>
            <a:off x="323306" y="302"/>
            <a:ext cx="3934090" cy="400110"/>
          </a:xfrm>
          <a:prstGeom prst="rect">
            <a:avLst/>
          </a:prstGeom>
          <a:noFill/>
        </p:spPr>
        <p:txBody>
          <a:bodyPr wrap="none" rtlCol="0">
            <a:spAutoFit/>
          </a:bodyPr>
          <a:lstStyle/>
          <a:p>
            <a:r>
              <a:rPr lang="en-US" sz="2000" dirty="0"/>
              <a:t>Collaborations and opportunities </a:t>
            </a:r>
          </a:p>
        </p:txBody>
      </p:sp>
      <p:sp>
        <p:nvSpPr>
          <p:cNvPr id="9" name="TextBox 8">
            <a:extLst>
              <a:ext uri="{FF2B5EF4-FFF2-40B4-BE49-F238E27FC236}">
                <a16:creationId xmlns:a16="http://schemas.microsoft.com/office/drawing/2014/main" id="{2A46C9EA-A44C-C0C8-D393-0C0C6BE679C0}"/>
              </a:ext>
            </a:extLst>
          </p:cNvPr>
          <p:cNvSpPr txBox="1"/>
          <p:nvPr/>
        </p:nvSpPr>
        <p:spPr>
          <a:xfrm>
            <a:off x="213360" y="424459"/>
            <a:ext cx="8473440" cy="3908762"/>
          </a:xfrm>
          <a:prstGeom prst="rect">
            <a:avLst/>
          </a:prstGeom>
          <a:noFill/>
        </p:spPr>
        <p:txBody>
          <a:bodyPr wrap="square" rtlCol="0">
            <a:spAutoFit/>
          </a:bodyPr>
          <a:lstStyle/>
          <a:p>
            <a:pPr marL="171450" marR="0" indent="-171450">
              <a:spcBef>
                <a:spcPts val="0"/>
              </a:spcBef>
              <a:spcAft>
                <a:spcPts val="0"/>
              </a:spcAft>
              <a:buFontTx/>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In the past years, many magnets have been tested for (mostly European) collaborating institutes in collaboration frameworks, for example the 'Transnational access' within the ARIES framework. </a:t>
            </a:r>
          </a:p>
          <a:p>
            <a:pPr marL="171450" marR="0" indent="-171450">
              <a:spcBef>
                <a:spcPts val="0"/>
              </a:spcBef>
              <a:spcAft>
                <a:spcPts val="0"/>
              </a:spcAft>
              <a:buFontTx/>
              <a:buChar char="-"/>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Tx/>
              <a:buChar char="-"/>
            </a:pPr>
            <a:r>
              <a:rPr lang="en-GB" sz="1600" dirty="0">
                <a:effectLst/>
                <a:latin typeface="Calibri" panose="020F0502020204030204" pitchFamily="34" charset="0"/>
                <a:ea typeface="Calibri" panose="020F0502020204030204" pitchFamily="34" charset="0"/>
                <a:cs typeface="Times New Roman" panose="02020603050405020304" pitchFamily="18" charset="0"/>
              </a:rPr>
              <a:t>Part of CERN's mission is to: "unite people from all over the world to push the frontiers of science and technology, for the benefit of all." Collaboration requests are welcome, both for superconducting magnet testing and expertise in test technology. </a:t>
            </a:r>
          </a:p>
          <a:p>
            <a:pPr marL="171450" marR="0" indent="-171450">
              <a:spcBef>
                <a:spcPts val="0"/>
              </a:spcBef>
              <a:spcAft>
                <a:spcPts val="0"/>
              </a:spcAft>
              <a:buFontTx/>
              <a:buChar char="-"/>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Tx/>
              <a:buChar char="-"/>
            </a:pPr>
            <a:r>
              <a:rPr lang="en-GB" sz="1600" dirty="0">
                <a:latin typeface="Calibri" panose="020F0502020204030204" pitchFamily="34" charset="0"/>
                <a:ea typeface="Calibri" panose="020F0502020204030204" pitchFamily="34" charset="0"/>
                <a:cs typeface="Times New Roman" panose="02020603050405020304" pitchFamily="18" charset="0"/>
              </a:rPr>
              <a:t>We work on a Knowledge Transfer collaboration contract template, which could open the door for commercial partners.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Tx/>
              <a:buChar char="-"/>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0"/>
              </a:spcAft>
              <a:buFontTx/>
              <a:buChar char="-"/>
            </a:pPr>
            <a:r>
              <a:rPr lang="en-GB" sz="1600" dirty="0">
                <a:latin typeface="Calibri" panose="020F0502020204030204" pitchFamily="34" charset="0"/>
                <a:ea typeface="Calibri" panose="020F0502020204030204" pitchFamily="34" charset="0"/>
                <a:cs typeface="Times New Roman" panose="02020603050405020304" pitchFamily="18" charset="0"/>
              </a:rPr>
              <a:t>Many examples of win-win situations in collaborations, both for testing as for development of technology and methods.</a:t>
            </a:r>
          </a:p>
          <a:p>
            <a:pPr marL="628650" lvl="1" indent="-171450">
              <a:buFontTx/>
              <a:buChar char="-"/>
            </a:pPr>
            <a:r>
              <a:rPr lang="en-GB" sz="1400" dirty="0">
                <a:latin typeface="Calibri" panose="020F0502020204030204" pitchFamily="34" charset="0"/>
                <a:ea typeface="Calibri" panose="020F0502020204030204" pitchFamily="34" charset="0"/>
                <a:cs typeface="Times New Roman" panose="02020603050405020304" pitchFamily="18" charset="0"/>
              </a:rPr>
              <a:t>Technology and knowledge transfer to Freia magnet test station</a:t>
            </a:r>
          </a:p>
          <a:p>
            <a:pPr marL="628650" lvl="1" indent="-171450">
              <a:buFontTx/>
              <a:buChar char="-"/>
            </a:pPr>
            <a:r>
              <a:rPr lang="en-GB" sz="1400" dirty="0">
                <a:latin typeface="Calibri" panose="020F0502020204030204" pitchFamily="34" charset="0"/>
                <a:ea typeface="Calibri" panose="020F0502020204030204" pitchFamily="34" charset="0"/>
                <a:cs typeface="Times New Roman" panose="02020603050405020304" pitchFamily="18" charset="0"/>
              </a:rPr>
              <a:t>Magnetic measurement technology for STAARQ at CEA </a:t>
            </a:r>
            <a:r>
              <a:rPr lang="en-GB" sz="1400" dirty="0" err="1">
                <a:latin typeface="Calibri" panose="020F0502020204030204" pitchFamily="34" charset="0"/>
                <a:ea typeface="Calibri" panose="020F0502020204030204" pitchFamily="34" charset="0"/>
                <a:cs typeface="Times New Roman" panose="02020603050405020304" pitchFamily="18" charset="0"/>
              </a:rPr>
              <a:t>Saclay</a:t>
            </a:r>
            <a:r>
              <a:rPr lang="en-GB" sz="1400" dirty="0">
                <a:latin typeface="Calibri" panose="020F0502020204030204" pitchFamily="34" charset="0"/>
                <a:ea typeface="Calibri" panose="020F0502020204030204" pitchFamily="34" charset="0"/>
                <a:cs typeface="Times New Roman" panose="02020603050405020304" pitchFamily="18" charset="0"/>
              </a:rPr>
              <a:t> </a:t>
            </a:r>
          </a:p>
          <a:p>
            <a:pPr marL="628650" lvl="1" indent="-171450">
              <a:buFontTx/>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GSI super-FRS test station, based at CERN, but with GSI staff </a:t>
            </a:r>
          </a:p>
          <a:p>
            <a:pPr marL="628650" lvl="1" indent="-171450">
              <a:buFontTx/>
              <a:buChar char="-"/>
            </a:pPr>
            <a:r>
              <a:rPr lang="en-GB" sz="1400" dirty="0">
                <a:effectLst/>
                <a:latin typeface="Calibri" panose="020F0502020204030204" pitchFamily="34" charset="0"/>
                <a:ea typeface="Calibri" panose="020F0502020204030204" pitchFamily="34" charset="0"/>
                <a:cs typeface="Times New Roman" panose="02020603050405020304" pitchFamily="18" charset="0"/>
              </a:rPr>
              <a:t>New collaboration with Uppsala on warm insert for magnetic measurements both </a:t>
            </a:r>
            <a:r>
              <a:rPr lang="en-GB" sz="1400" dirty="0">
                <a:latin typeface="Calibri" panose="020F0502020204030204" pitchFamily="34" charset="0"/>
                <a:ea typeface="Calibri" panose="020F0502020204030204" pitchFamily="34" charset="0"/>
                <a:cs typeface="Times New Roman" panose="02020603050405020304" pitchFamily="18" charset="0"/>
              </a:rPr>
              <a:t>at CERN and in Uppsala</a:t>
            </a:r>
          </a:p>
        </p:txBody>
      </p:sp>
    </p:spTree>
    <p:extLst>
      <p:ext uri="{BB962C8B-B14F-4D97-AF65-F5344CB8AC3E}">
        <p14:creationId xmlns:p14="http://schemas.microsoft.com/office/powerpoint/2010/main" val="378018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0497A4-9F29-186A-4F07-B8CA529C1A63}"/>
              </a:ext>
            </a:extLst>
          </p:cNvPr>
          <p:cNvSpPr>
            <a:spLocks noGrp="1"/>
          </p:cNvSpPr>
          <p:nvPr>
            <p:ph type="dt" sz="half" idx="2"/>
          </p:nvPr>
        </p:nvSpPr>
        <p:spPr/>
        <p:txBody>
          <a:bodyPr/>
          <a:lstStyle/>
          <a:p>
            <a:fld id="{C899753B-9152-4858-A700-285DC6EDEF8B}" type="datetime1">
              <a:rPr lang="en-US" smtClean="0"/>
              <a:t>4/23/2023</a:t>
            </a:fld>
            <a:endParaRPr lang="en-US" dirty="0"/>
          </a:p>
        </p:txBody>
      </p:sp>
      <p:sp>
        <p:nvSpPr>
          <p:cNvPr id="4" name="Footer Placeholder 3">
            <a:extLst>
              <a:ext uri="{FF2B5EF4-FFF2-40B4-BE49-F238E27FC236}">
                <a16:creationId xmlns:a16="http://schemas.microsoft.com/office/drawing/2014/main" id="{9FFBC5AA-44CE-1728-92D0-A5627A945CC9}"/>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4D569423-AEB1-B1DF-78AC-AF06E2C3F0E6}"/>
              </a:ext>
            </a:extLst>
          </p:cNvPr>
          <p:cNvSpPr>
            <a:spLocks noGrp="1"/>
          </p:cNvSpPr>
          <p:nvPr>
            <p:ph type="sldNum" sz="quarter" idx="4"/>
          </p:nvPr>
        </p:nvSpPr>
        <p:spPr/>
        <p:txBody>
          <a:bodyPr/>
          <a:lstStyle/>
          <a:p>
            <a:fld id="{17918391-D411-FE40-AAD7-861AE5233E0E}" type="slidenum">
              <a:rPr lang="en-US" smtClean="0"/>
              <a:pPr/>
              <a:t>32</a:t>
            </a:fld>
            <a:endParaRPr lang="en-US" dirty="0"/>
          </a:p>
        </p:txBody>
      </p:sp>
      <p:sp>
        <p:nvSpPr>
          <p:cNvPr id="2" name="TextBox 8">
            <a:extLst>
              <a:ext uri="{FF2B5EF4-FFF2-40B4-BE49-F238E27FC236}">
                <a16:creationId xmlns:a16="http://schemas.microsoft.com/office/drawing/2014/main" id="{C00CB91F-3849-EBCD-2E99-6222F4B7BD40}"/>
              </a:ext>
            </a:extLst>
          </p:cNvPr>
          <p:cNvSpPr txBox="1"/>
          <p:nvPr/>
        </p:nvSpPr>
        <p:spPr>
          <a:xfrm>
            <a:off x="194670" y="25492"/>
            <a:ext cx="7561301" cy="461665"/>
          </a:xfrm>
          <a:prstGeom prst="rect">
            <a:avLst/>
          </a:prstGeom>
          <a:noFill/>
        </p:spPr>
        <p:txBody>
          <a:bodyPr wrap="none" rtlCol="0">
            <a:spAutoFit/>
          </a:bodyPr>
          <a:lstStyle/>
          <a:p>
            <a:r>
              <a:rPr lang="en-US" sz="2400" b="1" dirty="0"/>
              <a:t>Conclusion: Testing in the CERN SM18 test facility</a:t>
            </a:r>
            <a:endParaRPr lang="en-US" sz="2000" b="1" dirty="0"/>
          </a:p>
        </p:txBody>
      </p:sp>
      <p:sp>
        <p:nvSpPr>
          <p:cNvPr id="12" name="Rechthoek 11">
            <a:extLst>
              <a:ext uri="{FF2B5EF4-FFF2-40B4-BE49-F238E27FC236}">
                <a16:creationId xmlns:a16="http://schemas.microsoft.com/office/drawing/2014/main" id="{E8BBEB61-5BC1-0A4A-3C85-74D8A9861528}"/>
              </a:ext>
            </a:extLst>
          </p:cNvPr>
          <p:cNvSpPr/>
          <p:nvPr/>
        </p:nvSpPr>
        <p:spPr>
          <a:xfrm>
            <a:off x="1171533" y="3140152"/>
            <a:ext cx="6951739" cy="1544801"/>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TextBox 6">
            <a:extLst>
              <a:ext uri="{FF2B5EF4-FFF2-40B4-BE49-F238E27FC236}">
                <a16:creationId xmlns:a16="http://schemas.microsoft.com/office/drawing/2014/main" id="{4FE26DF6-9BCA-02A5-EFAE-57265CFE56AC}"/>
              </a:ext>
            </a:extLst>
          </p:cNvPr>
          <p:cNvSpPr txBox="1"/>
          <p:nvPr/>
        </p:nvSpPr>
        <p:spPr>
          <a:xfrm>
            <a:off x="351692" y="564054"/>
            <a:ext cx="8335108" cy="3139321"/>
          </a:xfrm>
          <a:prstGeom prst="rect">
            <a:avLst/>
          </a:prstGeom>
          <a:noFill/>
        </p:spPr>
        <p:txBody>
          <a:bodyPr wrap="square" rtlCol="0">
            <a:spAutoFit/>
          </a:bodyPr>
          <a:lstStyle/>
          <a:p>
            <a:pPr marL="285750" indent="-285750">
              <a:buFontTx/>
              <a:buChar char="-"/>
            </a:pPr>
            <a:r>
              <a:rPr lang="en-US" dirty="0"/>
              <a:t>9 horizontal test benches in preparation for HL-LHC series magnets and 1 for SC-link testing</a:t>
            </a:r>
          </a:p>
          <a:p>
            <a:pPr marL="285750" indent="-285750">
              <a:buFontTx/>
              <a:buChar char="-"/>
            </a:pPr>
            <a:r>
              <a:rPr lang="en-US" dirty="0"/>
              <a:t>5 Vertical benches, operational for HL-LHC series tests, model and prototype testing. Ready for </a:t>
            </a:r>
            <a:r>
              <a:rPr lang="en-US" dirty="0" err="1"/>
              <a:t>NbTi</a:t>
            </a:r>
            <a:r>
              <a:rPr lang="en-US" dirty="0"/>
              <a:t>, Nb</a:t>
            </a:r>
            <a:r>
              <a:rPr lang="en-US" baseline="-25000" dirty="0"/>
              <a:t>3</a:t>
            </a:r>
            <a:r>
              <a:rPr lang="en-US" dirty="0"/>
              <a:t>Sn, HTS, diodes, leads, etc.</a:t>
            </a:r>
          </a:p>
          <a:p>
            <a:pPr marL="285750" indent="-285750">
              <a:buFontTx/>
              <a:buChar char="-"/>
            </a:pPr>
            <a:r>
              <a:rPr lang="en-US" dirty="0"/>
              <a:t>Strong support available from other teams with enabling technology: PC, EE, QDS, QH+CLIQ discharge systems, DAQ software, databases, test follow up, etc. </a:t>
            </a:r>
          </a:p>
          <a:p>
            <a:pPr marL="285750" indent="-285750">
              <a:buFontTx/>
              <a:buChar char="-"/>
            </a:pPr>
            <a:r>
              <a:rPr lang="en-US" dirty="0"/>
              <a:t>Experienced and responsible team in place to handle all upgrades and high test throughput</a:t>
            </a:r>
          </a:p>
          <a:p>
            <a:endParaRPr lang="en-US" dirty="0"/>
          </a:p>
          <a:p>
            <a:pPr marL="285750" indent="-285750">
              <a:buFontTx/>
              <a:buChar char="-"/>
            </a:pPr>
            <a:endParaRPr lang="en-US" dirty="0"/>
          </a:p>
        </p:txBody>
      </p:sp>
      <p:sp>
        <p:nvSpPr>
          <p:cNvPr id="7" name="Tekstvak 6">
            <a:extLst>
              <a:ext uri="{FF2B5EF4-FFF2-40B4-BE49-F238E27FC236}">
                <a16:creationId xmlns:a16="http://schemas.microsoft.com/office/drawing/2014/main" id="{39125B2D-25E8-11DD-EDA3-E395B2245B55}"/>
              </a:ext>
            </a:extLst>
          </p:cNvPr>
          <p:cNvSpPr txBox="1"/>
          <p:nvPr/>
        </p:nvSpPr>
        <p:spPr>
          <a:xfrm>
            <a:off x="1244117" y="3475120"/>
            <a:ext cx="3770824" cy="646331"/>
          </a:xfrm>
          <a:prstGeom prst="rect">
            <a:avLst/>
          </a:prstGeom>
          <a:noFill/>
        </p:spPr>
        <p:txBody>
          <a:bodyPr wrap="square" rtlCol="0">
            <a:spAutoFit/>
          </a:bodyPr>
          <a:lstStyle/>
          <a:p>
            <a:r>
              <a:rPr lang="nl-NL" dirty="0" err="1">
                <a:solidFill>
                  <a:schemeClr val="accent6"/>
                </a:solidFill>
              </a:rPr>
              <a:t>Collaborative</a:t>
            </a:r>
            <a:r>
              <a:rPr lang="nl-NL" dirty="0">
                <a:solidFill>
                  <a:schemeClr val="accent6"/>
                </a:solidFill>
              </a:rPr>
              <a:t> effort </a:t>
            </a:r>
            <a:r>
              <a:rPr lang="nl-NL" dirty="0" err="1">
                <a:solidFill>
                  <a:schemeClr val="accent6"/>
                </a:solidFill>
              </a:rPr>
              <a:t>thoughout</a:t>
            </a:r>
            <a:r>
              <a:rPr lang="nl-NL" dirty="0">
                <a:solidFill>
                  <a:schemeClr val="accent6"/>
                </a:solidFill>
              </a:rPr>
              <a:t> CERN </a:t>
            </a:r>
            <a:r>
              <a:rPr lang="nl-NL" dirty="0" err="1">
                <a:solidFill>
                  <a:schemeClr val="accent6"/>
                </a:solidFill>
              </a:rPr>
              <a:t>departments</a:t>
            </a:r>
            <a:r>
              <a:rPr lang="nl-NL" dirty="0">
                <a:solidFill>
                  <a:schemeClr val="accent6"/>
                </a:solidFill>
              </a:rPr>
              <a:t> </a:t>
            </a:r>
            <a:r>
              <a:rPr lang="nl-NL" dirty="0" err="1">
                <a:solidFill>
                  <a:schemeClr val="accent6"/>
                </a:solidFill>
              </a:rPr>
              <a:t>and</a:t>
            </a:r>
            <a:r>
              <a:rPr lang="nl-NL" dirty="0">
                <a:solidFill>
                  <a:schemeClr val="accent6"/>
                </a:solidFill>
              </a:rPr>
              <a:t> </a:t>
            </a:r>
            <a:r>
              <a:rPr lang="nl-NL" dirty="0" err="1">
                <a:solidFill>
                  <a:schemeClr val="accent6"/>
                </a:solidFill>
              </a:rPr>
              <a:t>beyond</a:t>
            </a:r>
            <a:endParaRPr lang="nl-NL" dirty="0">
              <a:solidFill>
                <a:schemeClr val="accent6"/>
              </a:solidFill>
            </a:endParaRPr>
          </a:p>
        </p:txBody>
      </p:sp>
      <p:sp>
        <p:nvSpPr>
          <p:cNvPr id="9" name="Tekstvak 8">
            <a:extLst>
              <a:ext uri="{FF2B5EF4-FFF2-40B4-BE49-F238E27FC236}">
                <a16:creationId xmlns:a16="http://schemas.microsoft.com/office/drawing/2014/main" id="{94984369-18B9-3C81-58A2-159F4FB7FD47}"/>
              </a:ext>
            </a:extLst>
          </p:cNvPr>
          <p:cNvSpPr txBox="1"/>
          <p:nvPr/>
        </p:nvSpPr>
        <p:spPr>
          <a:xfrm>
            <a:off x="6432736" y="4117781"/>
            <a:ext cx="1442663" cy="461665"/>
          </a:xfrm>
          <a:prstGeom prst="rect">
            <a:avLst/>
          </a:prstGeom>
          <a:noFill/>
          <a:ln w="38100">
            <a:solidFill>
              <a:srgbClr val="FF0000"/>
            </a:solidFill>
          </a:ln>
        </p:spPr>
        <p:txBody>
          <a:bodyPr wrap="square" rtlCol="0">
            <a:spAutoFit/>
          </a:bodyPr>
          <a:lstStyle/>
          <a:p>
            <a:r>
              <a:rPr lang="nl-NL" sz="2400" dirty="0">
                <a:solidFill>
                  <a:schemeClr val="accent6"/>
                </a:solidFill>
              </a:rPr>
              <a:t>Team !!!</a:t>
            </a:r>
          </a:p>
        </p:txBody>
      </p:sp>
      <p:sp>
        <p:nvSpPr>
          <p:cNvPr id="11" name="Tekstvak 10">
            <a:extLst>
              <a:ext uri="{FF2B5EF4-FFF2-40B4-BE49-F238E27FC236}">
                <a16:creationId xmlns:a16="http://schemas.microsoft.com/office/drawing/2014/main" id="{6DE43405-D1F2-C8CE-A031-43F1916998E5}"/>
              </a:ext>
            </a:extLst>
          </p:cNvPr>
          <p:cNvSpPr txBox="1"/>
          <p:nvPr/>
        </p:nvSpPr>
        <p:spPr>
          <a:xfrm>
            <a:off x="1270008" y="3106194"/>
            <a:ext cx="2951501" cy="369332"/>
          </a:xfrm>
          <a:prstGeom prst="rect">
            <a:avLst/>
          </a:prstGeom>
          <a:noFill/>
        </p:spPr>
        <p:txBody>
          <a:bodyPr wrap="square">
            <a:spAutoFit/>
          </a:bodyPr>
          <a:lstStyle/>
          <a:p>
            <a:r>
              <a:rPr lang="nl-NL" b="1" dirty="0" err="1">
                <a:solidFill>
                  <a:schemeClr val="accent6"/>
                </a:solidFill>
              </a:rPr>
              <a:t>Key</a:t>
            </a:r>
            <a:r>
              <a:rPr lang="nl-NL" b="1" dirty="0">
                <a:solidFill>
                  <a:schemeClr val="accent6"/>
                </a:solidFill>
              </a:rPr>
              <a:t> </a:t>
            </a:r>
            <a:r>
              <a:rPr lang="nl-NL" b="1" dirty="0" err="1">
                <a:solidFill>
                  <a:schemeClr val="accent6"/>
                </a:solidFill>
              </a:rPr>
              <a:t>to</a:t>
            </a:r>
            <a:r>
              <a:rPr lang="nl-NL" b="1" dirty="0">
                <a:solidFill>
                  <a:schemeClr val="accent6"/>
                </a:solidFill>
              </a:rPr>
              <a:t> </a:t>
            </a:r>
            <a:r>
              <a:rPr lang="nl-NL" b="1" dirty="0" err="1">
                <a:solidFill>
                  <a:schemeClr val="accent6"/>
                </a:solidFill>
              </a:rPr>
              <a:t>success</a:t>
            </a:r>
            <a:r>
              <a:rPr lang="nl-NL" b="1" dirty="0">
                <a:solidFill>
                  <a:schemeClr val="accent6"/>
                </a:solidFill>
              </a:rPr>
              <a:t>:</a:t>
            </a:r>
          </a:p>
        </p:txBody>
      </p:sp>
      <p:sp>
        <p:nvSpPr>
          <p:cNvPr id="13" name="Tekstvak 12">
            <a:extLst>
              <a:ext uri="{FF2B5EF4-FFF2-40B4-BE49-F238E27FC236}">
                <a16:creationId xmlns:a16="http://schemas.microsoft.com/office/drawing/2014/main" id="{9A2E382C-ED81-F97F-765C-70B1392611E2}"/>
              </a:ext>
            </a:extLst>
          </p:cNvPr>
          <p:cNvSpPr txBox="1"/>
          <p:nvPr/>
        </p:nvSpPr>
        <p:spPr>
          <a:xfrm>
            <a:off x="1233246" y="4228040"/>
            <a:ext cx="4416133" cy="369332"/>
          </a:xfrm>
          <a:prstGeom prst="rect">
            <a:avLst/>
          </a:prstGeom>
          <a:noFill/>
        </p:spPr>
        <p:txBody>
          <a:bodyPr wrap="square" rtlCol="0">
            <a:spAutoFit/>
          </a:bodyPr>
          <a:lstStyle/>
          <a:p>
            <a:r>
              <a:rPr lang="nl-NL" dirty="0">
                <a:solidFill>
                  <a:schemeClr val="accent6"/>
                </a:solidFill>
              </a:rPr>
              <a:t>Knowledge, Instrumentation, </a:t>
            </a:r>
            <a:r>
              <a:rPr lang="nl-NL" dirty="0" err="1">
                <a:solidFill>
                  <a:schemeClr val="accent6"/>
                </a:solidFill>
              </a:rPr>
              <a:t>Diagnostics</a:t>
            </a:r>
            <a:endParaRPr lang="nl-NL" dirty="0">
              <a:solidFill>
                <a:schemeClr val="accent6"/>
              </a:solidFill>
            </a:endParaRPr>
          </a:p>
        </p:txBody>
      </p:sp>
    </p:spTree>
    <p:extLst>
      <p:ext uri="{BB962C8B-B14F-4D97-AF65-F5344CB8AC3E}">
        <p14:creationId xmlns:p14="http://schemas.microsoft.com/office/powerpoint/2010/main" val="146566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9" grpId="0" animBg="1"/>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A4061-C479-0EE9-EA81-0C0A2E954C81}"/>
              </a:ext>
            </a:extLst>
          </p:cNvPr>
          <p:cNvSpPr>
            <a:spLocks noGrp="1"/>
          </p:cNvSpPr>
          <p:nvPr>
            <p:ph type="title"/>
          </p:nvPr>
        </p:nvSpPr>
        <p:spPr/>
        <p:txBody>
          <a:bodyPr>
            <a:normAutofit fontScale="90000"/>
          </a:bodyPr>
          <a:lstStyle/>
          <a:p>
            <a:r>
              <a:rPr lang="nl-NL" dirty="0" err="1"/>
              <a:t>Thank</a:t>
            </a:r>
            <a:r>
              <a:rPr lang="nl-NL" dirty="0"/>
              <a:t> </a:t>
            </a:r>
            <a:r>
              <a:rPr lang="nl-NL" dirty="0" err="1"/>
              <a:t>you</a:t>
            </a:r>
            <a:endParaRPr lang="nl-NL" dirty="0"/>
          </a:p>
        </p:txBody>
      </p:sp>
      <p:sp>
        <p:nvSpPr>
          <p:cNvPr id="3" name="Tijdelijke aanduiding voor datum 2">
            <a:extLst>
              <a:ext uri="{FF2B5EF4-FFF2-40B4-BE49-F238E27FC236}">
                <a16:creationId xmlns:a16="http://schemas.microsoft.com/office/drawing/2014/main" id="{D6CB20B6-B07B-1FB2-0A8E-28365D5EA74C}"/>
              </a:ext>
            </a:extLst>
          </p:cNvPr>
          <p:cNvSpPr>
            <a:spLocks noGrp="1"/>
          </p:cNvSpPr>
          <p:nvPr>
            <p:ph type="dt" sz="half" idx="2"/>
          </p:nvPr>
        </p:nvSpPr>
        <p:spPr/>
        <p:txBody>
          <a:bodyPr/>
          <a:lstStyle/>
          <a:p>
            <a:fld id="{039928AF-1F26-49F7-ABA0-B9690B4D23FE}" type="datetime1">
              <a:rPr lang="en-US" smtClean="0"/>
              <a:t>4/23/2023</a:t>
            </a:fld>
            <a:endParaRPr lang="en-US" dirty="0"/>
          </a:p>
        </p:txBody>
      </p:sp>
      <p:sp>
        <p:nvSpPr>
          <p:cNvPr id="4" name="Tijdelijke aanduiding voor voettekst 3">
            <a:extLst>
              <a:ext uri="{FF2B5EF4-FFF2-40B4-BE49-F238E27FC236}">
                <a16:creationId xmlns:a16="http://schemas.microsoft.com/office/drawing/2014/main" id="{2FAACBDD-6DDC-4333-AF5A-155B29C5A4E5}"/>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Tijdelijke aanduiding voor dianummer 4">
            <a:extLst>
              <a:ext uri="{FF2B5EF4-FFF2-40B4-BE49-F238E27FC236}">
                <a16:creationId xmlns:a16="http://schemas.microsoft.com/office/drawing/2014/main" id="{4DBF07E0-E0FB-E542-D854-50435EC74836}"/>
              </a:ext>
            </a:extLst>
          </p:cNvPr>
          <p:cNvSpPr>
            <a:spLocks noGrp="1"/>
          </p:cNvSpPr>
          <p:nvPr>
            <p:ph type="sldNum" sz="quarter" idx="4"/>
          </p:nvPr>
        </p:nvSpPr>
        <p:spPr/>
        <p:txBody>
          <a:bodyPr/>
          <a:lstStyle/>
          <a:p>
            <a:fld id="{17918391-D411-FE40-AAD7-861AE5233E0E}" type="slidenum">
              <a:rPr lang="en-US" smtClean="0"/>
              <a:pPr/>
              <a:t>33</a:t>
            </a:fld>
            <a:endParaRPr lang="en-US" dirty="0"/>
          </a:p>
        </p:txBody>
      </p:sp>
    </p:spTree>
    <p:extLst>
      <p:ext uri="{BB962C8B-B14F-4D97-AF65-F5344CB8AC3E}">
        <p14:creationId xmlns:p14="http://schemas.microsoft.com/office/powerpoint/2010/main" val="2576303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85392A-B689-7C04-FEE8-9F658E6C8F6E}"/>
              </a:ext>
            </a:extLst>
          </p:cNvPr>
          <p:cNvSpPr>
            <a:spLocks noGrp="1"/>
          </p:cNvSpPr>
          <p:nvPr>
            <p:ph type="dt" sz="half" idx="2"/>
          </p:nvPr>
        </p:nvSpPr>
        <p:spPr/>
        <p:txBody>
          <a:bodyPr/>
          <a:lstStyle/>
          <a:p>
            <a:fld id="{A018EF84-B1C9-4422-8ADD-1BCCE3C628EF}" type="datetime1">
              <a:rPr lang="en-US" smtClean="0"/>
              <a:t>4/23/2023</a:t>
            </a:fld>
            <a:endParaRPr lang="en-US" dirty="0"/>
          </a:p>
        </p:txBody>
      </p:sp>
      <p:sp>
        <p:nvSpPr>
          <p:cNvPr id="5" name="Footer Placeholder 4">
            <a:extLst>
              <a:ext uri="{FF2B5EF4-FFF2-40B4-BE49-F238E27FC236}">
                <a16:creationId xmlns:a16="http://schemas.microsoft.com/office/drawing/2014/main" id="{3DB018D2-9257-6D1B-3B90-92798674CFB1}"/>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FCCB1C9A-065A-799F-1070-35A6E94B080E}"/>
              </a:ext>
            </a:extLst>
          </p:cNvPr>
          <p:cNvSpPr>
            <a:spLocks noGrp="1"/>
          </p:cNvSpPr>
          <p:nvPr>
            <p:ph type="sldNum" sz="quarter" idx="4"/>
          </p:nvPr>
        </p:nvSpPr>
        <p:spPr/>
        <p:txBody>
          <a:bodyPr/>
          <a:lstStyle/>
          <a:p>
            <a:fld id="{17918391-D411-FE40-AAD7-861AE5233E0E}" type="slidenum">
              <a:rPr lang="en-US" smtClean="0"/>
              <a:pPr/>
              <a:t>4</a:t>
            </a:fld>
            <a:endParaRPr lang="en-US" dirty="0"/>
          </a:p>
        </p:txBody>
      </p:sp>
      <p:pic>
        <p:nvPicPr>
          <p:cNvPr id="2050" name="Picture 2">
            <a:extLst>
              <a:ext uri="{FF2B5EF4-FFF2-40B4-BE49-F238E27FC236}">
                <a16:creationId xmlns:a16="http://schemas.microsoft.com/office/drawing/2014/main" id="{593C1002-600B-A513-19A2-2AC17397C3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64" t="23056" r="20009" b="35519"/>
          <a:stretch/>
        </p:blipFill>
        <p:spPr bwMode="auto">
          <a:xfrm>
            <a:off x="292102" y="104223"/>
            <a:ext cx="6915150" cy="2376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42DE93-B613-4585-4CD7-7DB6F3404981}"/>
              </a:ext>
            </a:extLst>
          </p:cNvPr>
          <p:cNvSpPr txBox="1"/>
          <p:nvPr/>
        </p:nvSpPr>
        <p:spPr>
          <a:xfrm>
            <a:off x="184827" y="2480712"/>
            <a:ext cx="8570553" cy="1754326"/>
          </a:xfrm>
          <a:prstGeom prst="rect">
            <a:avLst/>
          </a:prstGeom>
          <a:noFill/>
        </p:spPr>
        <p:txBody>
          <a:bodyPr wrap="square" rtlCol="0">
            <a:spAutoFit/>
          </a:bodyPr>
          <a:lstStyle/>
          <a:p>
            <a:r>
              <a:rPr lang="nl-NL" b="1" dirty="0" err="1"/>
              <a:t>Magnet</a:t>
            </a:r>
            <a:r>
              <a:rPr lang="nl-NL" b="1" dirty="0"/>
              <a:t> test facility timeline</a:t>
            </a:r>
          </a:p>
          <a:p>
            <a:r>
              <a:rPr lang="nl-NL" dirty="0"/>
              <a:t>~2000: 12 </a:t>
            </a:r>
            <a:r>
              <a:rPr lang="nl-NL" dirty="0" err="1"/>
              <a:t>horizontal</a:t>
            </a:r>
            <a:r>
              <a:rPr lang="nl-NL" dirty="0"/>
              <a:t> test </a:t>
            </a:r>
            <a:r>
              <a:rPr lang="nl-NL" dirty="0" err="1"/>
              <a:t>benches</a:t>
            </a:r>
            <a:r>
              <a:rPr lang="nl-NL" dirty="0"/>
              <a:t> </a:t>
            </a:r>
            <a:r>
              <a:rPr lang="nl-NL" dirty="0" err="1"/>
              <a:t>for</a:t>
            </a:r>
            <a:r>
              <a:rPr lang="nl-NL" dirty="0"/>
              <a:t> LHC </a:t>
            </a:r>
            <a:r>
              <a:rPr lang="nl-NL" dirty="0" err="1"/>
              <a:t>magnet</a:t>
            </a:r>
            <a:r>
              <a:rPr lang="nl-NL" dirty="0"/>
              <a:t> </a:t>
            </a:r>
            <a:r>
              <a:rPr lang="nl-NL" dirty="0" err="1"/>
              <a:t>testing</a:t>
            </a:r>
            <a:endParaRPr lang="nl-NL" dirty="0"/>
          </a:p>
          <a:p>
            <a:r>
              <a:rPr lang="nl-NL" dirty="0"/>
              <a:t>~2010: </a:t>
            </a:r>
            <a:r>
              <a:rPr lang="nl-NL" dirty="0" err="1"/>
              <a:t>Vertical</a:t>
            </a:r>
            <a:r>
              <a:rPr lang="nl-NL" dirty="0"/>
              <a:t> </a:t>
            </a:r>
            <a:r>
              <a:rPr lang="nl-NL" dirty="0" err="1"/>
              <a:t>benches</a:t>
            </a:r>
            <a:r>
              <a:rPr lang="nl-NL" dirty="0"/>
              <a:t> </a:t>
            </a:r>
            <a:r>
              <a:rPr lang="nl-NL" dirty="0" err="1"/>
              <a:t>created</a:t>
            </a:r>
            <a:r>
              <a:rPr lang="nl-NL" dirty="0"/>
              <a:t> </a:t>
            </a:r>
            <a:r>
              <a:rPr lang="nl-NL" dirty="0" err="1"/>
              <a:t>with</a:t>
            </a:r>
            <a:r>
              <a:rPr lang="nl-NL" dirty="0"/>
              <a:t> 3 </a:t>
            </a:r>
            <a:r>
              <a:rPr lang="nl-NL" dirty="0" err="1"/>
              <a:t>cryostats</a:t>
            </a:r>
            <a:r>
              <a:rPr lang="nl-NL" dirty="0"/>
              <a:t> + 1 </a:t>
            </a:r>
            <a:r>
              <a:rPr lang="nl-NL" dirty="0" err="1"/>
              <a:t>cryogenic</a:t>
            </a:r>
            <a:r>
              <a:rPr lang="nl-NL" dirty="0"/>
              <a:t> </a:t>
            </a:r>
            <a:r>
              <a:rPr lang="nl-NL" dirty="0" err="1"/>
              <a:t>feedbox</a:t>
            </a:r>
            <a:endParaRPr lang="nl-NL" dirty="0"/>
          </a:p>
          <a:p>
            <a:r>
              <a:rPr lang="nl-NL" dirty="0"/>
              <a:t>~2017: Cluster D + HFM </a:t>
            </a:r>
            <a:r>
              <a:rPr lang="nl-NL" dirty="0" err="1"/>
              <a:t>vertical</a:t>
            </a:r>
            <a:r>
              <a:rPr lang="nl-NL" dirty="0"/>
              <a:t> </a:t>
            </a:r>
            <a:r>
              <a:rPr lang="nl-NL" dirty="0" err="1"/>
              <a:t>cryostats</a:t>
            </a:r>
            <a:r>
              <a:rPr lang="nl-NL" dirty="0"/>
              <a:t> ready</a:t>
            </a:r>
          </a:p>
          <a:p>
            <a:r>
              <a:rPr lang="nl-NL" dirty="0"/>
              <a:t>2019-2022: </a:t>
            </a:r>
            <a:r>
              <a:rPr lang="nl-NL" dirty="0" err="1"/>
              <a:t>Modification</a:t>
            </a:r>
            <a:r>
              <a:rPr lang="nl-NL" dirty="0"/>
              <a:t> Cluster F2 </a:t>
            </a:r>
            <a:r>
              <a:rPr lang="nl-NL" dirty="0" err="1"/>
              <a:t>started</a:t>
            </a:r>
            <a:r>
              <a:rPr lang="nl-NL" dirty="0"/>
              <a:t> </a:t>
            </a:r>
            <a:r>
              <a:rPr lang="nl-NL" dirty="0" err="1"/>
              <a:t>for</a:t>
            </a:r>
            <a:r>
              <a:rPr lang="nl-NL" dirty="0"/>
              <a:t> SC link + </a:t>
            </a:r>
            <a:r>
              <a:rPr lang="nl-NL" dirty="0" err="1"/>
              <a:t>powering</a:t>
            </a:r>
            <a:r>
              <a:rPr lang="nl-NL" dirty="0"/>
              <a:t> circuits </a:t>
            </a:r>
            <a:r>
              <a:rPr lang="nl-NL" dirty="0" err="1"/>
              <a:t>for</a:t>
            </a:r>
            <a:r>
              <a:rPr lang="nl-NL" dirty="0"/>
              <a:t> F1</a:t>
            </a:r>
          </a:p>
          <a:p>
            <a:r>
              <a:rPr lang="nl-NL" dirty="0"/>
              <a:t>2023-2024: </a:t>
            </a:r>
            <a:r>
              <a:rPr lang="nl-NL" dirty="0" err="1"/>
              <a:t>Shuffling</a:t>
            </a:r>
            <a:r>
              <a:rPr lang="nl-NL" dirty="0"/>
              <a:t> modules on 4 test </a:t>
            </a:r>
            <a:r>
              <a:rPr lang="nl-NL" dirty="0" err="1"/>
              <a:t>benches</a:t>
            </a:r>
            <a:endParaRPr lang="nl-NL" dirty="0"/>
          </a:p>
        </p:txBody>
      </p:sp>
      <p:sp>
        <p:nvSpPr>
          <p:cNvPr id="10" name="TextBox 9">
            <a:extLst>
              <a:ext uri="{FF2B5EF4-FFF2-40B4-BE49-F238E27FC236}">
                <a16:creationId xmlns:a16="http://schemas.microsoft.com/office/drawing/2014/main" id="{DB56DE3E-5C2A-4B96-31B9-951586B8570F}"/>
              </a:ext>
            </a:extLst>
          </p:cNvPr>
          <p:cNvSpPr txBox="1"/>
          <p:nvPr/>
        </p:nvSpPr>
        <p:spPr>
          <a:xfrm>
            <a:off x="5014143" y="4217945"/>
            <a:ext cx="4129857" cy="261610"/>
          </a:xfrm>
          <a:prstGeom prst="rect">
            <a:avLst/>
          </a:prstGeom>
          <a:noFill/>
        </p:spPr>
        <p:txBody>
          <a:bodyPr wrap="square">
            <a:spAutoFit/>
          </a:bodyPr>
          <a:lstStyle/>
          <a:p>
            <a:r>
              <a:rPr lang="en-GB" sz="1050"/>
              <a:t>For a historical view, see also https://indico.cern.ch/event/978830/</a:t>
            </a:r>
          </a:p>
        </p:txBody>
      </p:sp>
    </p:spTree>
    <p:extLst>
      <p:ext uri="{BB962C8B-B14F-4D97-AF65-F5344CB8AC3E}">
        <p14:creationId xmlns:p14="http://schemas.microsoft.com/office/powerpoint/2010/main" val="3541877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0497A4-9F29-186A-4F07-B8CA529C1A63}"/>
              </a:ext>
            </a:extLst>
          </p:cNvPr>
          <p:cNvSpPr>
            <a:spLocks noGrp="1"/>
          </p:cNvSpPr>
          <p:nvPr>
            <p:ph type="dt" sz="half" idx="2"/>
          </p:nvPr>
        </p:nvSpPr>
        <p:spPr/>
        <p:txBody>
          <a:bodyPr/>
          <a:lstStyle/>
          <a:p>
            <a:fld id="{4C0E4618-9515-4846-898D-FA749877DFB2}" type="datetime1">
              <a:rPr lang="en-US" smtClean="0"/>
              <a:t>4/23/2023</a:t>
            </a:fld>
            <a:endParaRPr lang="en-US" dirty="0"/>
          </a:p>
        </p:txBody>
      </p:sp>
      <p:sp>
        <p:nvSpPr>
          <p:cNvPr id="4" name="Footer Placeholder 3">
            <a:extLst>
              <a:ext uri="{FF2B5EF4-FFF2-40B4-BE49-F238E27FC236}">
                <a16:creationId xmlns:a16="http://schemas.microsoft.com/office/drawing/2014/main" id="{9FFBC5AA-44CE-1728-92D0-A5627A945CC9}"/>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Slide Number Placeholder 4">
            <a:extLst>
              <a:ext uri="{FF2B5EF4-FFF2-40B4-BE49-F238E27FC236}">
                <a16:creationId xmlns:a16="http://schemas.microsoft.com/office/drawing/2014/main" id="{4D569423-AEB1-B1DF-78AC-AF06E2C3F0E6}"/>
              </a:ext>
            </a:extLst>
          </p:cNvPr>
          <p:cNvSpPr>
            <a:spLocks noGrp="1"/>
          </p:cNvSpPr>
          <p:nvPr>
            <p:ph type="sldNum" sz="quarter" idx="4"/>
          </p:nvPr>
        </p:nvSpPr>
        <p:spPr/>
        <p:txBody>
          <a:bodyPr/>
          <a:lstStyle/>
          <a:p>
            <a:fld id="{17918391-D411-FE40-AAD7-861AE5233E0E}" type="slidenum">
              <a:rPr lang="en-US" smtClean="0"/>
              <a:pPr/>
              <a:t>5</a:t>
            </a:fld>
            <a:endParaRPr lang="en-US" dirty="0"/>
          </a:p>
        </p:txBody>
      </p:sp>
      <p:sp>
        <p:nvSpPr>
          <p:cNvPr id="2" name="TextBox 1">
            <a:extLst>
              <a:ext uri="{FF2B5EF4-FFF2-40B4-BE49-F238E27FC236}">
                <a16:creationId xmlns:a16="http://schemas.microsoft.com/office/drawing/2014/main" id="{EC779582-65E7-762C-2CE8-1A1AAE9E6E05}"/>
              </a:ext>
            </a:extLst>
          </p:cNvPr>
          <p:cNvSpPr txBox="1"/>
          <p:nvPr/>
        </p:nvSpPr>
        <p:spPr>
          <a:xfrm>
            <a:off x="63812" y="21373"/>
            <a:ext cx="8020201" cy="369332"/>
          </a:xfrm>
          <a:prstGeom prst="rect">
            <a:avLst/>
          </a:prstGeom>
          <a:noFill/>
        </p:spPr>
        <p:txBody>
          <a:bodyPr wrap="square" rtlCol="0">
            <a:spAutoFit/>
          </a:bodyPr>
          <a:lstStyle/>
          <a:p>
            <a:r>
              <a:rPr lang="nl-NL" dirty="0"/>
              <a:t>SM18 </a:t>
            </a:r>
            <a:r>
              <a:rPr lang="nl-NL" dirty="0" err="1"/>
              <a:t>Main</a:t>
            </a:r>
            <a:r>
              <a:rPr lang="nl-NL" dirty="0"/>
              <a:t> </a:t>
            </a:r>
            <a:r>
              <a:rPr lang="nl-NL" dirty="0" err="1"/>
              <a:t>cryogenic</a:t>
            </a:r>
            <a:r>
              <a:rPr lang="nl-NL" dirty="0"/>
              <a:t> circuits</a:t>
            </a:r>
          </a:p>
        </p:txBody>
      </p:sp>
      <p:sp>
        <p:nvSpPr>
          <p:cNvPr id="8" name="TextBox 7">
            <a:extLst>
              <a:ext uri="{FF2B5EF4-FFF2-40B4-BE49-F238E27FC236}">
                <a16:creationId xmlns:a16="http://schemas.microsoft.com/office/drawing/2014/main" id="{9DE7213C-A995-56B7-1981-343B2753BD8A}"/>
              </a:ext>
            </a:extLst>
          </p:cNvPr>
          <p:cNvSpPr txBox="1"/>
          <p:nvPr/>
        </p:nvSpPr>
        <p:spPr>
          <a:xfrm>
            <a:off x="350278" y="1861196"/>
            <a:ext cx="1473423" cy="307777"/>
          </a:xfrm>
          <a:prstGeom prst="rect">
            <a:avLst/>
          </a:prstGeom>
          <a:solidFill>
            <a:schemeClr val="tx2">
              <a:lumMod val="60000"/>
              <a:lumOff val="40000"/>
            </a:schemeClr>
          </a:solidFill>
        </p:spPr>
        <p:txBody>
          <a:bodyPr wrap="square" rtlCol="0">
            <a:spAutoFit/>
          </a:bodyPr>
          <a:lstStyle/>
          <a:p>
            <a:r>
              <a:rPr lang="nl-NL" sz="1400"/>
              <a:t>35 g/s cold box</a:t>
            </a:r>
            <a:endParaRPr lang="en-GB" sz="1400"/>
          </a:p>
        </p:txBody>
      </p:sp>
      <p:sp>
        <p:nvSpPr>
          <p:cNvPr id="9" name="TextBox 8">
            <a:extLst>
              <a:ext uri="{FF2B5EF4-FFF2-40B4-BE49-F238E27FC236}">
                <a16:creationId xmlns:a16="http://schemas.microsoft.com/office/drawing/2014/main" id="{852B4F65-A472-B723-E0BC-4FCF2915C354}"/>
              </a:ext>
            </a:extLst>
          </p:cNvPr>
          <p:cNvSpPr txBox="1"/>
          <p:nvPr/>
        </p:nvSpPr>
        <p:spPr>
          <a:xfrm>
            <a:off x="350278" y="1112212"/>
            <a:ext cx="1840472" cy="307777"/>
          </a:xfrm>
          <a:prstGeom prst="rect">
            <a:avLst/>
          </a:prstGeom>
          <a:solidFill>
            <a:schemeClr val="tx2">
              <a:lumMod val="60000"/>
              <a:lumOff val="40000"/>
            </a:schemeClr>
          </a:solidFill>
        </p:spPr>
        <p:txBody>
          <a:bodyPr wrap="square" rtlCol="0">
            <a:spAutoFit/>
          </a:bodyPr>
          <a:lstStyle/>
          <a:p>
            <a:r>
              <a:rPr lang="nl-NL" sz="1400"/>
              <a:t>24 g/s cold box</a:t>
            </a:r>
            <a:endParaRPr lang="en-GB" sz="1400"/>
          </a:p>
        </p:txBody>
      </p:sp>
      <p:sp>
        <p:nvSpPr>
          <p:cNvPr id="10" name="TextBox 9">
            <a:extLst>
              <a:ext uri="{FF2B5EF4-FFF2-40B4-BE49-F238E27FC236}">
                <a16:creationId xmlns:a16="http://schemas.microsoft.com/office/drawing/2014/main" id="{699359FB-14AC-6029-5C49-9BC7B7981FA5}"/>
              </a:ext>
            </a:extLst>
          </p:cNvPr>
          <p:cNvSpPr txBox="1"/>
          <p:nvPr/>
        </p:nvSpPr>
        <p:spPr>
          <a:xfrm>
            <a:off x="2341656" y="1851662"/>
            <a:ext cx="1586043" cy="615553"/>
          </a:xfrm>
          <a:prstGeom prst="rect">
            <a:avLst/>
          </a:prstGeom>
          <a:solidFill>
            <a:schemeClr val="tx2">
              <a:lumMod val="60000"/>
              <a:lumOff val="40000"/>
            </a:schemeClr>
          </a:solidFill>
        </p:spPr>
        <p:txBody>
          <a:bodyPr wrap="square" rtlCol="0">
            <a:spAutoFit/>
          </a:bodyPr>
          <a:lstStyle/>
          <a:p>
            <a:r>
              <a:rPr lang="nl-NL" sz="1400"/>
              <a:t>Lhe dewar </a:t>
            </a:r>
            <a:r>
              <a:rPr lang="en-GB" sz="1400"/>
              <a:t>25 m</a:t>
            </a:r>
            <a:r>
              <a:rPr lang="en-GB" sz="1400" baseline="30000"/>
              <a:t>3</a:t>
            </a:r>
            <a:r>
              <a:rPr lang="en-GB" sz="1400"/>
              <a:t> </a:t>
            </a:r>
          </a:p>
          <a:p>
            <a:r>
              <a:rPr lang="en-GB" sz="1000"/>
              <a:t>(Temporary replaced by 10 m</a:t>
            </a:r>
            <a:r>
              <a:rPr lang="en-GB" sz="1000" baseline="30000"/>
              <a:t>3</a:t>
            </a:r>
            <a:r>
              <a:rPr lang="en-GB" sz="1000"/>
              <a:t>)</a:t>
            </a:r>
          </a:p>
        </p:txBody>
      </p:sp>
      <p:sp>
        <p:nvSpPr>
          <p:cNvPr id="11" name="TextBox 10">
            <a:extLst>
              <a:ext uri="{FF2B5EF4-FFF2-40B4-BE49-F238E27FC236}">
                <a16:creationId xmlns:a16="http://schemas.microsoft.com/office/drawing/2014/main" id="{DDD052AD-A609-BBC6-0BC0-72A900366DD3}"/>
              </a:ext>
            </a:extLst>
          </p:cNvPr>
          <p:cNvSpPr txBox="1"/>
          <p:nvPr/>
        </p:nvSpPr>
        <p:spPr>
          <a:xfrm>
            <a:off x="350277" y="654079"/>
            <a:ext cx="1901467" cy="307777"/>
          </a:xfrm>
          <a:prstGeom prst="rect">
            <a:avLst/>
          </a:prstGeom>
          <a:solidFill>
            <a:schemeClr val="tx1">
              <a:lumMod val="20000"/>
              <a:lumOff val="80000"/>
            </a:schemeClr>
          </a:solidFill>
        </p:spPr>
        <p:txBody>
          <a:bodyPr wrap="square" rtlCol="0">
            <a:spAutoFit/>
          </a:bodyPr>
          <a:lstStyle/>
          <a:p>
            <a:r>
              <a:rPr lang="nl-NL" sz="1400"/>
              <a:t>12 g/s pumping (1)</a:t>
            </a:r>
            <a:endParaRPr lang="en-GB" sz="1400"/>
          </a:p>
        </p:txBody>
      </p:sp>
      <p:sp>
        <p:nvSpPr>
          <p:cNvPr id="12" name="TextBox 11">
            <a:extLst>
              <a:ext uri="{FF2B5EF4-FFF2-40B4-BE49-F238E27FC236}">
                <a16:creationId xmlns:a16="http://schemas.microsoft.com/office/drawing/2014/main" id="{5251A3EF-E1A2-C343-D01D-C903F4469E1D}"/>
              </a:ext>
            </a:extLst>
          </p:cNvPr>
          <p:cNvSpPr txBox="1"/>
          <p:nvPr/>
        </p:nvSpPr>
        <p:spPr>
          <a:xfrm>
            <a:off x="6780517" y="734483"/>
            <a:ext cx="1741796" cy="523220"/>
          </a:xfrm>
          <a:prstGeom prst="rect">
            <a:avLst/>
          </a:prstGeom>
          <a:solidFill>
            <a:srgbClr val="92D050"/>
          </a:solidFill>
        </p:spPr>
        <p:txBody>
          <a:bodyPr wrap="square" rtlCol="0">
            <a:spAutoFit/>
          </a:bodyPr>
          <a:lstStyle/>
          <a:p>
            <a:r>
              <a:rPr lang="nl-NL" sz="1400"/>
              <a:t>RF cavities test benches</a:t>
            </a:r>
            <a:endParaRPr lang="en-GB" sz="1400"/>
          </a:p>
        </p:txBody>
      </p:sp>
      <p:sp>
        <p:nvSpPr>
          <p:cNvPr id="13" name="TextBox 12">
            <a:extLst>
              <a:ext uri="{FF2B5EF4-FFF2-40B4-BE49-F238E27FC236}">
                <a16:creationId xmlns:a16="http://schemas.microsoft.com/office/drawing/2014/main" id="{107858CE-981A-BE65-12A4-8FE394AFB79D}"/>
              </a:ext>
            </a:extLst>
          </p:cNvPr>
          <p:cNvSpPr txBox="1"/>
          <p:nvPr/>
        </p:nvSpPr>
        <p:spPr>
          <a:xfrm>
            <a:off x="350277" y="2694427"/>
            <a:ext cx="1900143" cy="307777"/>
          </a:xfrm>
          <a:prstGeom prst="rect">
            <a:avLst/>
          </a:prstGeom>
          <a:solidFill>
            <a:schemeClr val="tx1">
              <a:lumMod val="20000"/>
              <a:lumOff val="80000"/>
            </a:schemeClr>
          </a:solidFill>
        </p:spPr>
        <p:txBody>
          <a:bodyPr wrap="square" rtlCol="0">
            <a:spAutoFit/>
          </a:bodyPr>
          <a:lstStyle/>
          <a:p>
            <a:r>
              <a:rPr lang="nl-NL" sz="1400"/>
              <a:t>12 g/s pumping (2)</a:t>
            </a:r>
            <a:endParaRPr lang="en-GB" sz="1400"/>
          </a:p>
        </p:txBody>
      </p:sp>
      <p:sp>
        <p:nvSpPr>
          <p:cNvPr id="14" name="TextBox 13">
            <a:extLst>
              <a:ext uri="{FF2B5EF4-FFF2-40B4-BE49-F238E27FC236}">
                <a16:creationId xmlns:a16="http://schemas.microsoft.com/office/drawing/2014/main" id="{4F5493D1-9465-78A9-DF25-40AD4B88E27D}"/>
              </a:ext>
            </a:extLst>
          </p:cNvPr>
          <p:cNvSpPr txBox="1"/>
          <p:nvPr/>
        </p:nvSpPr>
        <p:spPr>
          <a:xfrm>
            <a:off x="6780517" y="1309847"/>
            <a:ext cx="1741796" cy="954107"/>
          </a:xfrm>
          <a:prstGeom prst="rect">
            <a:avLst/>
          </a:prstGeom>
          <a:solidFill>
            <a:srgbClr val="92D050"/>
          </a:solidFill>
        </p:spPr>
        <p:txBody>
          <a:bodyPr wrap="square" rtlCol="0">
            <a:spAutoFit/>
          </a:bodyPr>
          <a:lstStyle/>
          <a:p>
            <a:r>
              <a:rPr lang="nl-NL" sz="1400"/>
              <a:t>Horizontal Magnet test benches</a:t>
            </a:r>
          </a:p>
          <a:p>
            <a:r>
              <a:rPr lang="nl-NL" sz="1400"/>
              <a:t>A1, A2, B1, B2, C1, C2, E1, E2, F1, F2</a:t>
            </a:r>
            <a:endParaRPr lang="en-GB" sz="1400"/>
          </a:p>
        </p:txBody>
      </p:sp>
      <p:sp>
        <p:nvSpPr>
          <p:cNvPr id="15" name="TextBox 14">
            <a:extLst>
              <a:ext uri="{FF2B5EF4-FFF2-40B4-BE49-F238E27FC236}">
                <a16:creationId xmlns:a16="http://schemas.microsoft.com/office/drawing/2014/main" id="{D2AEF91A-28DE-902D-411D-BC45436F8456}"/>
              </a:ext>
            </a:extLst>
          </p:cNvPr>
          <p:cNvSpPr txBox="1"/>
          <p:nvPr/>
        </p:nvSpPr>
        <p:spPr>
          <a:xfrm>
            <a:off x="6780517" y="2309036"/>
            <a:ext cx="1741796" cy="2246769"/>
          </a:xfrm>
          <a:prstGeom prst="rect">
            <a:avLst/>
          </a:prstGeom>
          <a:solidFill>
            <a:srgbClr val="92D050"/>
          </a:solidFill>
        </p:spPr>
        <p:txBody>
          <a:bodyPr wrap="square" rtlCol="0">
            <a:spAutoFit/>
          </a:bodyPr>
          <a:lstStyle/>
          <a:p>
            <a:r>
              <a:rPr lang="nl-NL" sz="1400"/>
              <a:t>Vertical magnet test benches</a:t>
            </a:r>
          </a:p>
          <a:p>
            <a:endParaRPr lang="nl-NL" sz="1400"/>
          </a:p>
          <a:p>
            <a:endParaRPr lang="en-GB" sz="1400"/>
          </a:p>
          <a:p>
            <a:endParaRPr lang="en-GB" sz="1400"/>
          </a:p>
          <a:p>
            <a:endParaRPr lang="en-GB" sz="1400"/>
          </a:p>
          <a:p>
            <a:endParaRPr lang="en-GB" sz="1400"/>
          </a:p>
          <a:p>
            <a:endParaRPr lang="en-GB" sz="1400"/>
          </a:p>
          <a:p>
            <a:endParaRPr lang="en-GB" sz="1400"/>
          </a:p>
          <a:p>
            <a:endParaRPr lang="en-GB" sz="1400"/>
          </a:p>
        </p:txBody>
      </p:sp>
      <p:sp>
        <p:nvSpPr>
          <p:cNvPr id="16" name="TextBox 15">
            <a:extLst>
              <a:ext uri="{FF2B5EF4-FFF2-40B4-BE49-F238E27FC236}">
                <a16:creationId xmlns:a16="http://schemas.microsoft.com/office/drawing/2014/main" id="{CC204729-50B6-B0D9-CCCD-A1800CFDC056}"/>
              </a:ext>
            </a:extLst>
          </p:cNvPr>
          <p:cNvSpPr txBox="1"/>
          <p:nvPr/>
        </p:nvSpPr>
        <p:spPr>
          <a:xfrm>
            <a:off x="350277" y="3324992"/>
            <a:ext cx="2416736" cy="523220"/>
          </a:xfrm>
          <a:prstGeom prst="rect">
            <a:avLst/>
          </a:prstGeom>
          <a:solidFill>
            <a:srgbClr val="FFC000"/>
          </a:solidFill>
        </p:spPr>
        <p:txBody>
          <a:bodyPr wrap="square" rtlCol="0">
            <a:spAutoFit/>
          </a:bodyPr>
          <a:lstStyle/>
          <a:p>
            <a:r>
              <a:rPr lang="nl-NL" sz="1400"/>
              <a:t>LN</a:t>
            </a:r>
            <a:r>
              <a:rPr lang="nl-NL" sz="1400" baseline="-25000"/>
              <a:t>2</a:t>
            </a:r>
            <a:r>
              <a:rPr lang="nl-NL" sz="1400"/>
              <a:t> –&gt; GHe heat exchanger, ~80 g/s at 80 K</a:t>
            </a:r>
          </a:p>
        </p:txBody>
      </p:sp>
      <p:sp>
        <p:nvSpPr>
          <p:cNvPr id="19" name="TextBox 18">
            <a:extLst>
              <a:ext uri="{FF2B5EF4-FFF2-40B4-BE49-F238E27FC236}">
                <a16:creationId xmlns:a16="http://schemas.microsoft.com/office/drawing/2014/main" id="{035C0483-708B-B891-3B57-A0EFCC74A15B}"/>
              </a:ext>
            </a:extLst>
          </p:cNvPr>
          <p:cNvSpPr txBox="1"/>
          <p:nvPr/>
        </p:nvSpPr>
        <p:spPr>
          <a:xfrm>
            <a:off x="6810334" y="2806314"/>
            <a:ext cx="1651211" cy="523220"/>
          </a:xfrm>
          <a:prstGeom prst="rect">
            <a:avLst/>
          </a:prstGeom>
          <a:noFill/>
          <a:ln w="19050">
            <a:solidFill>
              <a:schemeClr val="tx2"/>
            </a:solidFill>
          </a:ln>
        </p:spPr>
        <p:txBody>
          <a:bodyPr wrap="square">
            <a:spAutoFit/>
          </a:bodyPr>
          <a:lstStyle/>
          <a:p>
            <a:r>
              <a:rPr lang="nl-NL" sz="1400"/>
              <a:t>Long </a:t>
            </a:r>
          </a:p>
          <a:p>
            <a:r>
              <a:rPr lang="nl-NL" sz="1400"/>
              <a:t>Siegtal</a:t>
            </a:r>
          </a:p>
        </p:txBody>
      </p:sp>
      <p:sp>
        <p:nvSpPr>
          <p:cNvPr id="20" name="TextBox 19">
            <a:extLst>
              <a:ext uri="{FF2B5EF4-FFF2-40B4-BE49-F238E27FC236}">
                <a16:creationId xmlns:a16="http://schemas.microsoft.com/office/drawing/2014/main" id="{A392ABE7-71E7-2C54-9CF2-1FA385AAD276}"/>
              </a:ext>
            </a:extLst>
          </p:cNvPr>
          <p:cNvSpPr txBox="1"/>
          <p:nvPr/>
        </p:nvSpPr>
        <p:spPr>
          <a:xfrm>
            <a:off x="6780517" y="304987"/>
            <a:ext cx="1741796" cy="307777"/>
          </a:xfrm>
          <a:prstGeom prst="rect">
            <a:avLst/>
          </a:prstGeom>
          <a:solidFill>
            <a:srgbClr val="92D050"/>
          </a:solidFill>
        </p:spPr>
        <p:txBody>
          <a:bodyPr wrap="square" rtlCol="0">
            <a:spAutoFit/>
          </a:bodyPr>
          <a:lstStyle/>
          <a:p>
            <a:r>
              <a:rPr lang="nl-NL" sz="1400"/>
              <a:t>String test facility</a:t>
            </a:r>
            <a:endParaRPr lang="en-GB" sz="1400"/>
          </a:p>
        </p:txBody>
      </p:sp>
      <p:sp>
        <p:nvSpPr>
          <p:cNvPr id="24" name="TextBox 23">
            <a:extLst>
              <a:ext uri="{FF2B5EF4-FFF2-40B4-BE49-F238E27FC236}">
                <a16:creationId xmlns:a16="http://schemas.microsoft.com/office/drawing/2014/main" id="{CA67A5AB-06E4-4249-9163-6BC8712C3101}"/>
              </a:ext>
            </a:extLst>
          </p:cNvPr>
          <p:cNvSpPr txBox="1"/>
          <p:nvPr/>
        </p:nvSpPr>
        <p:spPr>
          <a:xfrm>
            <a:off x="6810334" y="3361436"/>
            <a:ext cx="1651211" cy="523220"/>
          </a:xfrm>
          <a:prstGeom prst="rect">
            <a:avLst/>
          </a:prstGeom>
          <a:noFill/>
          <a:ln w="19050">
            <a:solidFill>
              <a:schemeClr val="tx2"/>
            </a:solidFill>
          </a:ln>
        </p:spPr>
        <p:txBody>
          <a:bodyPr wrap="square">
            <a:spAutoFit/>
          </a:bodyPr>
          <a:lstStyle/>
          <a:p>
            <a:r>
              <a:rPr lang="nl-NL" sz="1400"/>
              <a:t>HFM </a:t>
            </a:r>
          </a:p>
          <a:p>
            <a:r>
              <a:rPr lang="nl-NL" sz="1400"/>
              <a:t>Cluster D</a:t>
            </a:r>
          </a:p>
        </p:txBody>
      </p:sp>
      <p:sp>
        <p:nvSpPr>
          <p:cNvPr id="25" name="TextBox 24">
            <a:extLst>
              <a:ext uri="{FF2B5EF4-FFF2-40B4-BE49-F238E27FC236}">
                <a16:creationId xmlns:a16="http://schemas.microsoft.com/office/drawing/2014/main" id="{C9C06BA7-C79D-C14D-01D0-87B08066E0DA}"/>
              </a:ext>
            </a:extLst>
          </p:cNvPr>
          <p:cNvSpPr txBox="1"/>
          <p:nvPr/>
        </p:nvSpPr>
        <p:spPr>
          <a:xfrm>
            <a:off x="6809922" y="3909987"/>
            <a:ext cx="1651211" cy="523220"/>
          </a:xfrm>
          <a:prstGeom prst="rect">
            <a:avLst/>
          </a:prstGeom>
          <a:noFill/>
          <a:ln w="19050">
            <a:solidFill>
              <a:schemeClr val="tx2"/>
            </a:solidFill>
          </a:ln>
        </p:spPr>
        <p:txBody>
          <a:bodyPr wrap="square">
            <a:spAutoFit/>
          </a:bodyPr>
          <a:lstStyle/>
          <a:p>
            <a:r>
              <a:rPr lang="nl-NL" sz="1400"/>
              <a:t>VTC </a:t>
            </a:r>
          </a:p>
          <a:p>
            <a:r>
              <a:rPr lang="nl-NL" sz="1400"/>
              <a:t>‘Feedbox’</a:t>
            </a:r>
          </a:p>
        </p:txBody>
      </p:sp>
      <p:sp>
        <p:nvSpPr>
          <p:cNvPr id="26" name="TextBox 25">
            <a:extLst>
              <a:ext uri="{FF2B5EF4-FFF2-40B4-BE49-F238E27FC236}">
                <a16:creationId xmlns:a16="http://schemas.microsoft.com/office/drawing/2014/main" id="{C3C6A7C7-9C16-610D-CA6B-5B45CD0201A3}"/>
              </a:ext>
            </a:extLst>
          </p:cNvPr>
          <p:cNvSpPr txBox="1"/>
          <p:nvPr/>
        </p:nvSpPr>
        <p:spPr>
          <a:xfrm>
            <a:off x="1452164" y="2015085"/>
            <a:ext cx="426720" cy="215444"/>
          </a:xfrm>
          <a:prstGeom prst="rect">
            <a:avLst/>
          </a:prstGeom>
          <a:noFill/>
        </p:spPr>
        <p:txBody>
          <a:bodyPr wrap="none" rtlCol="0">
            <a:spAutoFit/>
          </a:bodyPr>
          <a:lstStyle/>
          <a:p>
            <a:r>
              <a:rPr lang="nl-NL" sz="800"/>
              <a:t>4.5 K</a:t>
            </a:r>
            <a:endParaRPr lang="en-GB" sz="800"/>
          </a:p>
        </p:txBody>
      </p:sp>
      <p:sp>
        <p:nvSpPr>
          <p:cNvPr id="27" name="TextBox 26">
            <a:extLst>
              <a:ext uri="{FF2B5EF4-FFF2-40B4-BE49-F238E27FC236}">
                <a16:creationId xmlns:a16="http://schemas.microsoft.com/office/drawing/2014/main" id="{763D4C50-4FB1-3F61-E758-B7087B9CD904}"/>
              </a:ext>
            </a:extLst>
          </p:cNvPr>
          <p:cNvSpPr txBox="1"/>
          <p:nvPr/>
        </p:nvSpPr>
        <p:spPr>
          <a:xfrm>
            <a:off x="1839483" y="1244646"/>
            <a:ext cx="426720" cy="215444"/>
          </a:xfrm>
          <a:prstGeom prst="rect">
            <a:avLst/>
          </a:prstGeom>
          <a:noFill/>
        </p:spPr>
        <p:txBody>
          <a:bodyPr wrap="none" rtlCol="0">
            <a:spAutoFit/>
          </a:bodyPr>
          <a:lstStyle/>
          <a:p>
            <a:r>
              <a:rPr lang="nl-NL" sz="800"/>
              <a:t>4.5 K</a:t>
            </a:r>
            <a:endParaRPr lang="en-GB" sz="800"/>
          </a:p>
        </p:txBody>
      </p:sp>
      <p:sp>
        <p:nvSpPr>
          <p:cNvPr id="28" name="TextBox 27">
            <a:extLst>
              <a:ext uri="{FF2B5EF4-FFF2-40B4-BE49-F238E27FC236}">
                <a16:creationId xmlns:a16="http://schemas.microsoft.com/office/drawing/2014/main" id="{7A36BEF1-2A59-230C-E49D-7B4CF0F0565F}"/>
              </a:ext>
            </a:extLst>
          </p:cNvPr>
          <p:cNvSpPr txBox="1"/>
          <p:nvPr/>
        </p:nvSpPr>
        <p:spPr>
          <a:xfrm>
            <a:off x="3540834" y="2405022"/>
            <a:ext cx="426720" cy="215444"/>
          </a:xfrm>
          <a:prstGeom prst="rect">
            <a:avLst/>
          </a:prstGeom>
          <a:noFill/>
        </p:spPr>
        <p:txBody>
          <a:bodyPr wrap="none" rtlCol="0">
            <a:spAutoFit/>
          </a:bodyPr>
          <a:lstStyle/>
          <a:p>
            <a:r>
              <a:rPr lang="nl-NL" sz="800"/>
              <a:t>4.5 K</a:t>
            </a:r>
            <a:endParaRPr lang="en-GB" sz="800"/>
          </a:p>
        </p:txBody>
      </p:sp>
      <p:sp>
        <p:nvSpPr>
          <p:cNvPr id="29" name="TextBox 28">
            <a:extLst>
              <a:ext uri="{FF2B5EF4-FFF2-40B4-BE49-F238E27FC236}">
                <a16:creationId xmlns:a16="http://schemas.microsoft.com/office/drawing/2014/main" id="{6A37BF26-6B08-1B46-EC9F-207790A81C79}"/>
              </a:ext>
            </a:extLst>
          </p:cNvPr>
          <p:cNvSpPr txBox="1"/>
          <p:nvPr/>
        </p:nvSpPr>
        <p:spPr>
          <a:xfrm>
            <a:off x="2121033" y="3752773"/>
            <a:ext cx="715260" cy="215444"/>
          </a:xfrm>
          <a:prstGeom prst="rect">
            <a:avLst/>
          </a:prstGeom>
          <a:noFill/>
        </p:spPr>
        <p:txBody>
          <a:bodyPr wrap="none" rtlCol="0">
            <a:spAutoFit/>
          </a:bodyPr>
          <a:lstStyle/>
          <a:p>
            <a:r>
              <a:rPr lang="nl-NL" sz="800"/>
              <a:t>80 – 300  K</a:t>
            </a:r>
            <a:endParaRPr lang="en-GB" sz="800"/>
          </a:p>
        </p:txBody>
      </p:sp>
      <p:sp>
        <p:nvSpPr>
          <p:cNvPr id="30" name="TextBox 29">
            <a:extLst>
              <a:ext uri="{FF2B5EF4-FFF2-40B4-BE49-F238E27FC236}">
                <a16:creationId xmlns:a16="http://schemas.microsoft.com/office/drawing/2014/main" id="{FE49EE89-DA05-3E43-2500-A48D1F5A2D8F}"/>
              </a:ext>
            </a:extLst>
          </p:cNvPr>
          <p:cNvSpPr txBox="1"/>
          <p:nvPr/>
        </p:nvSpPr>
        <p:spPr>
          <a:xfrm>
            <a:off x="1697087" y="2856711"/>
            <a:ext cx="426720" cy="215444"/>
          </a:xfrm>
          <a:prstGeom prst="rect">
            <a:avLst/>
          </a:prstGeom>
          <a:noFill/>
        </p:spPr>
        <p:txBody>
          <a:bodyPr wrap="none" rtlCol="0">
            <a:spAutoFit/>
          </a:bodyPr>
          <a:lstStyle/>
          <a:p>
            <a:r>
              <a:rPr lang="nl-NL" sz="800"/>
              <a:t>1.9 K</a:t>
            </a:r>
            <a:endParaRPr lang="en-GB" sz="800"/>
          </a:p>
        </p:txBody>
      </p:sp>
      <p:sp>
        <p:nvSpPr>
          <p:cNvPr id="31" name="TextBox 30">
            <a:extLst>
              <a:ext uri="{FF2B5EF4-FFF2-40B4-BE49-F238E27FC236}">
                <a16:creationId xmlns:a16="http://schemas.microsoft.com/office/drawing/2014/main" id="{92E384DA-69CD-6CDB-701E-86E9F0D68EEF}"/>
              </a:ext>
            </a:extLst>
          </p:cNvPr>
          <p:cNvSpPr txBox="1"/>
          <p:nvPr/>
        </p:nvSpPr>
        <p:spPr>
          <a:xfrm>
            <a:off x="1823701" y="802094"/>
            <a:ext cx="426720" cy="215444"/>
          </a:xfrm>
          <a:prstGeom prst="rect">
            <a:avLst/>
          </a:prstGeom>
          <a:noFill/>
        </p:spPr>
        <p:txBody>
          <a:bodyPr wrap="none" rtlCol="0">
            <a:spAutoFit/>
          </a:bodyPr>
          <a:lstStyle/>
          <a:p>
            <a:r>
              <a:rPr lang="nl-NL" sz="800"/>
              <a:t>1.9 K</a:t>
            </a:r>
            <a:endParaRPr lang="en-GB" sz="800"/>
          </a:p>
        </p:txBody>
      </p:sp>
      <p:cxnSp>
        <p:nvCxnSpPr>
          <p:cNvPr id="33" name="Connector: Elbow 32">
            <a:extLst>
              <a:ext uri="{FF2B5EF4-FFF2-40B4-BE49-F238E27FC236}">
                <a16:creationId xmlns:a16="http://schemas.microsoft.com/office/drawing/2014/main" id="{3BD976F8-F73E-2BEE-43C9-40DAC286546F}"/>
              </a:ext>
            </a:extLst>
          </p:cNvPr>
          <p:cNvCxnSpPr>
            <a:cxnSpLocks/>
          </p:cNvCxnSpPr>
          <p:nvPr/>
        </p:nvCxnSpPr>
        <p:spPr>
          <a:xfrm flipV="1">
            <a:off x="2190750" y="348799"/>
            <a:ext cx="4589767" cy="453295"/>
          </a:xfrm>
          <a:prstGeom prst="bentConnector3">
            <a:avLst>
              <a:gd name="adj1" fmla="val 40765"/>
            </a:avLst>
          </a:prstGeom>
          <a:ln w="57150">
            <a:solidFill>
              <a:schemeClr val="tx1">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B79969E1-2396-4855-2662-B21BE3339D3B}"/>
              </a:ext>
            </a:extLst>
          </p:cNvPr>
          <p:cNvCxnSpPr>
            <a:cxnSpLocks/>
            <a:stCxn id="13" idx="3"/>
          </p:cNvCxnSpPr>
          <p:nvPr/>
        </p:nvCxnSpPr>
        <p:spPr>
          <a:xfrm flipV="1">
            <a:off x="2250420" y="880325"/>
            <a:ext cx="4530097" cy="1967991"/>
          </a:xfrm>
          <a:prstGeom prst="bentConnector3">
            <a:avLst/>
          </a:prstGeom>
          <a:ln w="57150">
            <a:solidFill>
              <a:schemeClr val="tx1">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4B75F956-4484-0D52-A9E8-C5365D33F7F4}"/>
              </a:ext>
            </a:extLst>
          </p:cNvPr>
          <p:cNvCxnSpPr>
            <a:cxnSpLocks/>
            <a:stCxn id="10" idx="3"/>
          </p:cNvCxnSpPr>
          <p:nvPr/>
        </p:nvCxnSpPr>
        <p:spPr>
          <a:xfrm flipV="1">
            <a:off x="3927699" y="1112212"/>
            <a:ext cx="2852818" cy="1047227"/>
          </a:xfrm>
          <a:prstGeom prst="bentConnector3">
            <a:avLst>
              <a:gd name="adj1" fmla="val 34808"/>
            </a:avLst>
          </a:prstGeom>
          <a:ln w="57150">
            <a:solidFill>
              <a:schemeClr val="tx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Connector: Elbow 40">
            <a:extLst>
              <a:ext uri="{FF2B5EF4-FFF2-40B4-BE49-F238E27FC236}">
                <a16:creationId xmlns:a16="http://schemas.microsoft.com/office/drawing/2014/main" id="{B37967A8-70BC-9883-622E-FB068A683893}"/>
              </a:ext>
            </a:extLst>
          </p:cNvPr>
          <p:cNvCxnSpPr>
            <a:cxnSpLocks/>
            <a:stCxn id="10" idx="3"/>
          </p:cNvCxnSpPr>
          <p:nvPr/>
        </p:nvCxnSpPr>
        <p:spPr>
          <a:xfrm flipV="1">
            <a:off x="3927699" y="1682245"/>
            <a:ext cx="2869798" cy="477194"/>
          </a:xfrm>
          <a:prstGeom prst="bentConnector3">
            <a:avLst>
              <a:gd name="adj1" fmla="val 34567"/>
            </a:avLst>
          </a:prstGeom>
          <a:ln w="57150">
            <a:solidFill>
              <a:schemeClr val="tx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Connector: Elbow 43">
            <a:extLst>
              <a:ext uri="{FF2B5EF4-FFF2-40B4-BE49-F238E27FC236}">
                <a16:creationId xmlns:a16="http://schemas.microsoft.com/office/drawing/2014/main" id="{ED9310AA-44CB-650D-6EFB-972CEC951D4E}"/>
              </a:ext>
            </a:extLst>
          </p:cNvPr>
          <p:cNvCxnSpPr>
            <a:cxnSpLocks/>
            <a:stCxn id="10" idx="3"/>
            <a:endCxn id="24" idx="1"/>
          </p:cNvCxnSpPr>
          <p:nvPr/>
        </p:nvCxnSpPr>
        <p:spPr>
          <a:xfrm>
            <a:off x="3927699" y="2159439"/>
            <a:ext cx="2882635" cy="1463607"/>
          </a:xfrm>
          <a:prstGeom prst="bentConnector3">
            <a:avLst>
              <a:gd name="adj1" fmla="val 50000"/>
            </a:avLst>
          </a:prstGeom>
          <a:ln w="57150">
            <a:solidFill>
              <a:schemeClr val="tx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Connector: Elbow 57">
            <a:extLst>
              <a:ext uri="{FF2B5EF4-FFF2-40B4-BE49-F238E27FC236}">
                <a16:creationId xmlns:a16="http://schemas.microsoft.com/office/drawing/2014/main" id="{A62A096C-1991-51A7-7E79-0E774F6BD4F7}"/>
              </a:ext>
            </a:extLst>
          </p:cNvPr>
          <p:cNvCxnSpPr>
            <a:cxnSpLocks/>
            <a:stCxn id="13" idx="3"/>
          </p:cNvCxnSpPr>
          <p:nvPr/>
        </p:nvCxnSpPr>
        <p:spPr>
          <a:xfrm>
            <a:off x="2250420" y="2848316"/>
            <a:ext cx="4559914" cy="81706"/>
          </a:xfrm>
          <a:prstGeom prst="bentConnector3">
            <a:avLst>
              <a:gd name="adj1" fmla="val 49714"/>
            </a:avLst>
          </a:prstGeom>
          <a:ln w="57150">
            <a:solidFill>
              <a:schemeClr val="tx1">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Connector: Elbow 63">
            <a:extLst>
              <a:ext uri="{FF2B5EF4-FFF2-40B4-BE49-F238E27FC236}">
                <a16:creationId xmlns:a16="http://schemas.microsoft.com/office/drawing/2014/main" id="{30ED95DA-199F-87FC-5140-4C25C18800B7}"/>
              </a:ext>
            </a:extLst>
          </p:cNvPr>
          <p:cNvCxnSpPr>
            <a:cxnSpLocks/>
            <a:stCxn id="13" idx="3"/>
          </p:cNvCxnSpPr>
          <p:nvPr/>
        </p:nvCxnSpPr>
        <p:spPr>
          <a:xfrm>
            <a:off x="2250420" y="2848316"/>
            <a:ext cx="4559914" cy="637909"/>
          </a:xfrm>
          <a:prstGeom prst="bentConnector3">
            <a:avLst>
              <a:gd name="adj1" fmla="val 49687"/>
            </a:avLst>
          </a:prstGeom>
          <a:ln w="57150">
            <a:solidFill>
              <a:schemeClr val="tx1">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 name="Connector: Elbow 78">
            <a:extLst>
              <a:ext uri="{FF2B5EF4-FFF2-40B4-BE49-F238E27FC236}">
                <a16:creationId xmlns:a16="http://schemas.microsoft.com/office/drawing/2014/main" id="{904FC5FA-ABDA-7623-77F0-79727275EBFB}"/>
              </a:ext>
            </a:extLst>
          </p:cNvPr>
          <p:cNvCxnSpPr>
            <a:cxnSpLocks/>
            <a:stCxn id="16" idx="3"/>
          </p:cNvCxnSpPr>
          <p:nvPr/>
        </p:nvCxnSpPr>
        <p:spPr>
          <a:xfrm flipV="1">
            <a:off x="2767013" y="583138"/>
            <a:ext cx="4013504" cy="3003464"/>
          </a:xfrm>
          <a:prstGeom prst="bentConnector3">
            <a:avLst>
              <a:gd name="adj1" fmla="val 37185"/>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6" name="Connector: Elbow 85">
            <a:extLst>
              <a:ext uri="{FF2B5EF4-FFF2-40B4-BE49-F238E27FC236}">
                <a16:creationId xmlns:a16="http://schemas.microsoft.com/office/drawing/2014/main" id="{A7309939-C24E-C53D-F1B5-B5902129C9E7}"/>
              </a:ext>
            </a:extLst>
          </p:cNvPr>
          <p:cNvCxnSpPr>
            <a:cxnSpLocks/>
            <a:stCxn id="9" idx="3"/>
            <a:endCxn id="20" idx="1"/>
          </p:cNvCxnSpPr>
          <p:nvPr/>
        </p:nvCxnSpPr>
        <p:spPr>
          <a:xfrm flipV="1">
            <a:off x="2190750" y="458876"/>
            <a:ext cx="4589767" cy="807225"/>
          </a:xfrm>
          <a:prstGeom prst="bentConnector3">
            <a:avLst>
              <a:gd name="adj1" fmla="val 42711"/>
            </a:avLst>
          </a:prstGeom>
          <a:ln w="57150">
            <a:solidFill>
              <a:schemeClr val="tx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Connector: Elbow 93">
            <a:extLst>
              <a:ext uri="{FF2B5EF4-FFF2-40B4-BE49-F238E27FC236}">
                <a16:creationId xmlns:a16="http://schemas.microsoft.com/office/drawing/2014/main" id="{175B54E8-4E73-82F4-A19A-AA6F9D2E03C4}"/>
              </a:ext>
            </a:extLst>
          </p:cNvPr>
          <p:cNvCxnSpPr>
            <a:cxnSpLocks/>
            <a:stCxn id="16" idx="3"/>
            <a:endCxn id="12" idx="1"/>
          </p:cNvCxnSpPr>
          <p:nvPr/>
        </p:nvCxnSpPr>
        <p:spPr>
          <a:xfrm flipV="1">
            <a:off x="2767013" y="996093"/>
            <a:ext cx="4013504" cy="2590509"/>
          </a:xfrm>
          <a:prstGeom prst="bentConnector3">
            <a:avLst>
              <a:gd name="adj1" fmla="val 37108"/>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8" name="Connector: Elbow 97">
            <a:extLst>
              <a:ext uri="{FF2B5EF4-FFF2-40B4-BE49-F238E27FC236}">
                <a16:creationId xmlns:a16="http://schemas.microsoft.com/office/drawing/2014/main" id="{A8CBF5FE-2788-B735-A6B9-324C60B99467}"/>
              </a:ext>
            </a:extLst>
          </p:cNvPr>
          <p:cNvCxnSpPr>
            <a:cxnSpLocks/>
            <a:stCxn id="16" idx="3"/>
            <a:endCxn id="14" idx="1"/>
          </p:cNvCxnSpPr>
          <p:nvPr/>
        </p:nvCxnSpPr>
        <p:spPr>
          <a:xfrm flipV="1">
            <a:off x="2767013" y="1786901"/>
            <a:ext cx="4013504" cy="1799701"/>
          </a:xfrm>
          <a:prstGeom prst="bentConnector3">
            <a:avLst>
              <a:gd name="adj1" fmla="val 37422"/>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8" name="Connector: Elbow 127">
            <a:extLst>
              <a:ext uri="{FF2B5EF4-FFF2-40B4-BE49-F238E27FC236}">
                <a16:creationId xmlns:a16="http://schemas.microsoft.com/office/drawing/2014/main" id="{D4DEBDA2-B90E-266A-4264-1FE383AAF0AF}"/>
              </a:ext>
            </a:extLst>
          </p:cNvPr>
          <p:cNvCxnSpPr>
            <a:cxnSpLocks/>
            <a:stCxn id="16" idx="3"/>
          </p:cNvCxnSpPr>
          <p:nvPr/>
        </p:nvCxnSpPr>
        <p:spPr>
          <a:xfrm>
            <a:off x="2767013" y="3586602"/>
            <a:ext cx="4043321" cy="166171"/>
          </a:xfrm>
          <a:prstGeom prst="bentConnector3">
            <a:avLst>
              <a:gd name="adj1" fmla="val 37093"/>
            </a:avLst>
          </a:prstGeom>
          <a:ln w="57150">
            <a:solidFill>
              <a:srgbClr val="FFC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Connector: Elbow 131">
            <a:extLst>
              <a:ext uri="{FF2B5EF4-FFF2-40B4-BE49-F238E27FC236}">
                <a16:creationId xmlns:a16="http://schemas.microsoft.com/office/drawing/2014/main" id="{9CE526F0-7984-2FD4-20C1-C671511A2F19}"/>
              </a:ext>
            </a:extLst>
          </p:cNvPr>
          <p:cNvCxnSpPr>
            <a:cxnSpLocks/>
            <a:stCxn id="8" idx="3"/>
            <a:endCxn id="10" idx="1"/>
          </p:cNvCxnSpPr>
          <p:nvPr/>
        </p:nvCxnSpPr>
        <p:spPr>
          <a:xfrm>
            <a:off x="1823701" y="2015085"/>
            <a:ext cx="517955" cy="144354"/>
          </a:xfrm>
          <a:prstGeom prst="bentConnector3">
            <a:avLst>
              <a:gd name="adj1" fmla="val 50000"/>
            </a:avLst>
          </a:prstGeom>
          <a:ln w="57150">
            <a:solidFill>
              <a:schemeClr val="tx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Connector: Elbow 135">
            <a:extLst>
              <a:ext uri="{FF2B5EF4-FFF2-40B4-BE49-F238E27FC236}">
                <a16:creationId xmlns:a16="http://schemas.microsoft.com/office/drawing/2014/main" id="{DB7BAFBA-577C-0424-CF4B-033717F29939}"/>
              </a:ext>
            </a:extLst>
          </p:cNvPr>
          <p:cNvCxnSpPr>
            <a:cxnSpLocks/>
            <a:stCxn id="27" idx="1"/>
          </p:cNvCxnSpPr>
          <p:nvPr/>
        </p:nvCxnSpPr>
        <p:spPr>
          <a:xfrm rot="10800000" flipH="1" flipV="1">
            <a:off x="1839482" y="1352368"/>
            <a:ext cx="502171" cy="527942"/>
          </a:xfrm>
          <a:prstGeom prst="bentConnector4">
            <a:avLst>
              <a:gd name="adj1" fmla="val -45522"/>
              <a:gd name="adj2" fmla="val 60202"/>
            </a:avLst>
          </a:prstGeom>
          <a:ln w="19050">
            <a:solidFill>
              <a:schemeClr val="tx1">
                <a:lumMod val="60000"/>
                <a:lumOff val="40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139" name="TextBox 138">
            <a:extLst>
              <a:ext uri="{FF2B5EF4-FFF2-40B4-BE49-F238E27FC236}">
                <a16:creationId xmlns:a16="http://schemas.microsoft.com/office/drawing/2014/main" id="{9B728FDF-CA5D-9757-6009-BFDF343CE1A4}"/>
              </a:ext>
            </a:extLst>
          </p:cNvPr>
          <p:cNvSpPr txBox="1"/>
          <p:nvPr/>
        </p:nvSpPr>
        <p:spPr>
          <a:xfrm>
            <a:off x="1569131" y="1514663"/>
            <a:ext cx="821059" cy="184666"/>
          </a:xfrm>
          <a:prstGeom prst="rect">
            <a:avLst/>
          </a:prstGeom>
          <a:noFill/>
        </p:spPr>
        <p:txBody>
          <a:bodyPr wrap="none" rtlCol="0">
            <a:spAutoFit/>
          </a:bodyPr>
          <a:lstStyle/>
          <a:p>
            <a:r>
              <a:rPr lang="nl-NL" sz="600"/>
              <a:t>Backup possibility </a:t>
            </a:r>
            <a:endParaRPr lang="en-GB" sz="600"/>
          </a:p>
        </p:txBody>
      </p:sp>
      <p:sp>
        <p:nvSpPr>
          <p:cNvPr id="140" name="TextBox 139">
            <a:extLst>
              <a:ext uri="{FF2B5EF4-FFF2-40B4-BE49-F238E27FC236}">
                <a16:creationId xmlns:a16="http://schemas.microsoft.com/office/drawing/2014/main" id="{253B9DBC-691D-7C88-BBD4-FB37B680B98A}"/>
              </a:ext>
            </a:extLst>
          </p:cNvPr>
          <p:cNvSpPr txBox="1"/>
          <p:nvPr/>
        </p:nvSpPr>
        <p:spPr>
          <a:xfrm>
            <a:off x="2233440" y="820427"/>
            <a:ext cx="1840473" cy="276999"/>
          </a:xfrm>
          <a:prstGeom prst="rect">
            <a:avLst/>
          </a:prstGeom>
          <a:noFill/>
        </p:spPr>
        <p:txBody>
          <a:bodyPr wrap="square" rtlCol="0">
            <a:spAutoFit/>
          </a:bodyPr>
          <a:lstStyle/>
          <a:p>
            <a:r>
              <a:rPr lang="nl-NL" sz="600"/>
              <a:t>Added to RF and Magnet bench pumping capacity when String does not require pumping</a:t>
            </a:r>
            <a:endParaRPr lang="en-GB" sz="600"/>
          </a:p>
        </p:txBody>
      </p:sp>
      <p:sp>
        <p:nvSpPr>
          <p:cNvPr id="146" name="TextBox 145">
            <a:extLst>
              <a:ext uri="{FF2B5EF4-FFF2-40B4-BE49-F238E27FC236}">
                <a16:creationId xmlns:a16="http://schemas.microsoft.com/office/drawing/2014/main" id="{A670FC4C-A8D4-EF94-F33F-CFD845DA3B84}"/>
              </a:ext>
            </a:extLst>
          </p:cNvPr>
          <p:cNvSpPr txBox="1"/>
          <p:nvPr/>
        </p:nvSpPr>
        <p:spPr>
          <a:xfrm>
            <a:off x="5421230" y="4093029"/>
            <a:ext cx="1113152" cy="400110"/>
          </a:xfrm>
          <a:prstGeom prst="rect">
            <a:avLst/>
          </a:prstGeom>
          <a:solidFill>
            <a:schemeClr val="bg1">
              <a:lumMod val="95000"/>
            </a:schemeClr>
          </a:solidFill>
        </p:spPr>
        <p:txBody>
          <a:bodyPr wrap="square" rtlCol="0">
            <a:spAutoFit/>
          </a:bodyPr>
          <a:lstStyle/>
          <a:p>
            <a:r>
              <a:rPr lang="nl-NL" sz="1000"/>
              <a:t>LHe+GHe mixer </a:t>
            </a:r>
          </a:p>
          <a:p>
            <a:r>
              <a:rPr lang="nl-NL" sz="1000"/>
              <a:t>4.5 to 80 K</a:t>
            </a:r>
            <a:endParaRPr lang="en-GB" sz="1000"/>
          </a:p>
        </p:txBody>
      </p:sp>
      <p:cxnSp>
        <p:nvCxnSpPr>
          <p:cNvPr id="151" name="Connector: Elbow 150">
            <a:extLst>
              <a:ext uri="{FF2B5EF4-FFF2-40B4-BE49-F238E27FC236}">
                <a16:creationId xmlns:a16="http://schemas.microsoft.com/office/drawing/2014/main" id="{BB996E49-0A44-793C-EFA7-96CDD62A1144}"/>
              </a:ext>
            </a:extLst>
          </p:cNvPr>
          <p:cNvCxnSpPr>
            <a:cxnSpLocks/>
            <a:stCxn id="10" idx="3"/>
            <a:endCxn id="19" idx="1"/>
          </p:cNvCxnSpPr>
          <p:nvPr/>
        </p:nvCxnSpPr>
        <p:spPr>
          <a:xfrm>
            <a:off x="3927699" y="2159439"/>
            <a:ext cx="2882635" cy="908485"/>
          </a:xfrm>
          <a:prstGeom prst="bentConnector3">
            <a:avLst>
              <a:gd name="adj1" fmla="val 50000"/>
            </a:avLst>
          </a:prstGeom>
          <a:ln w="57150">
            <a:solidFill>
              <a:schemeClr val="tx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57F2CD6D-3166-74DF-7C75-DAAB3DF49AA9}"/>
              </a:ext>
            </a:extLst>
          </p:cNvPr>
          <p:cNvCxnSpPr>
            <a:cxnSpLocks/>
            <a:stCxn id="146" idx="3"/>
          </p:cNvCxnSpPr>
          <p:nvPr/>
        </p:nvCxnSpPr>
        <p:spPr>
          <a:xfrm>
            <a:off x="6534382" y="4293084"/>
            <a:ext cx="275952" cy="0"/>
          </a:xfrm>
          <a:prstGeom prst="straightConnector1">
            <a:avLst/>
          </a:prstGeom>
          <a:ln w="38100">
            <a:tailEnd type="triangle"/>
          </a:ln>
          <a:effectLst/>
        </p:spPr>
        <p:style>
          <a:lnRef idx="2">
            <a:schemeClr val="accent1"/>
          </a:lnRef>
          <a:fillRef idx="0">
            <a:schemeClr val="accent1"/>
          </a:fillRef>
          <a:effectRef idx="1">
            <a:schemeClr val="accent1"/>
          </a:effectRef>
          <a:fontRef idx="minor">
            <a:schemeClr val="tx1"/>
          </a:fontRef>
        </p:style>
      </p:cxnSp>
      <p:cxnSp>
        <p:nvCxnSpPr>
          <p:cNvPr id="159" name="Connector: Elbow 158">
            <a:extLst>
              <a:ext uri="{FF2B5EF4-FFF2-40B4-BE49-F238E27FC236}">
                <a16:creationId xmlns:a16="http://schemas.microsoft.com/office/drawing/2014/main" id="{DC349EA5-7BAD-9B75-E841-D91600D85D6B}"/>
              </a:ext>
            </a:extLst>
          </p:cNvPr>
          <p:cNvCxnSpPr>
            <a:cxnSpLocks/>
            <a:stCxn id="10" idx="3"/>
          </p:cNvCxnSpPr>
          <p:nvPr/>
        </p:nvCxnSpPr>
        <p:spPr>
          <a:xfrm>
            <a:off x="3927699" y="2159439"/>
            <a:ext cx="2882635" cy="1871849"/>
          </a:xfrm>
          <a:prstGeom prst="bentConnector3">
            <a:avLst>
              <a:gd name="adj1" fmla="val 34470"/>
            </a:avLst>
          </a:prstGeom>
          <a:ln w="57150">
            <a:solidFill>
              <a:schemeClr val="tx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8" name="Connector: Elbow 177">
            <a:extLst>
              <a:ext uri="{FF2B5EF4-FFF2-40B4-BE49-F238E27FC236}">
                <a16:creationId xmlns:a16="http://schemas.microsoft.com/office/drawing/2014/main" id="{552257E9-20B6-2C92-7B29-9BA72FA2687D}"/>
              </a:ext>
            </a:extLst>
          </p:cNvPr>
          <p:cNvCxnSpPr>
            <a:cxnSpLocks/>
            <a:stCxn id="10" idx="3"/>
            <a:endCxn id="146" idx="1"/>
          </p:cNvCxnSpPr>
          <p:nvPr/>
        </p:nvCxnSpPr>
        <p:spPr>
          <a:xfrm>
            <a:off x="3927699" y="2159439"/>
            <a:ext cx="1493531" cy="2133645"/>
          </a:xfrm>
          <a:prstGeom prst="bentConnector3">
            <a:avLst>
              <a:gd name="adj1" fmla="val 66426"/>
            </a:avLst>
          </a:prstGeom>
          <a:ln w="57150">
            <a:solidFill>
              <a:schemeClr val="tx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9" name="TextBox 188">
            <a:extLst>
              <a:ext uri="{FF2B5EF4-FFF2-40B4-BE49-F238E27FC236}">
                <a16:creationId xmlns:a16="http://schemas.microsoft.com/office/drawing/2014/main" id="{33DF32A3-4FD1-95F4-DA2D-14401079C886}"/>
              </a:ext>
            </a:extLst>
          </p:cNvPr>
          <p:cNvSpPr txBox="1"/>
          <p:nvPr/>
        </p:nvSpPr>
        <p:spPr>
          <a:xfrm>
            <a:off x="4458496" y="4308473"/>
            <a:ext cx="566181" cy="184666"/>
          </a:xfrm>
          <a:prstGeom prst="rect">
            <a:avLst/>
          </a:prstGeom>
          <a:noFill/>
        </p:spPr>
        <p:txBody>
          <a:bodyPr wrap="none" rtlCol="0">
            <a:spAutoFit/>
          </a:bodyPr>
          <a:lstStyle/>
          <a:p>
            <a:r>
              <a:rPr lang="nl-NL" sz="600"/>
              <a:t>300 K GHe</a:t>
            </a:r>
            <a:endParaRPr lang="en-GB" sz="600"/>
          </a:p>
        </p:txBody>
      </p:sp>
      <p:cxnSp>
        <p:nvCxnSpPr>
          <p:cNvPr id="191" name="Straight Arrow Connector 190">
            <a:extLst>
              <a:ext uri="{FF2B5EF4-FFF2-40B4-BE49-F238E27FC236}">
                <a16:creationId xmlns:a16="http://schemas.microsoft.com/office/drawing/2014/main" id="{CDE016AB-A199-EF83-26EA-8AF989216CDA}"/>
              </a:ext>
            </a:extLst>
          </p:cNvPr>
          <p:cNvCxnSpPr>
            <a:cxnSpLocks/>
          </p:cNvCxnSpPr>
          <p:nvPr/>
        </p:nvCxnSpPr>
        <p:spPr>
          <a:xfrm>
            <a:off x="4948440" y="4403826"/>
            <a:ext cx="479057"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97" name="Connector: Elbow 196">
            <a:extLst>
              <a:ext uri="{FF2B5EF4-FFF2-40B4-BE49-F238E27FC236}">
                <a16:creationId xmlns:a16="http://schemas.microsoft.com/office/drawing/2014/main" id="{F219EE43-B7DC-DBE6-3FEE-19CB42DF8C1A}"/>
              </a:ext>
            </a:extLst>
          </p:cNvPr>
          <p:cNvCxnSpPr>
            <a:cxnSpLocks/>
          </p:cNvCxnSpPr>
          <p:nvPr/>
        </p:nvCxnSpPr>
        <p:spPr>
          <a:xfrm>
            <a:off x="3037592" y="807333"/>
            <a:ext cx="1461678" cy="275568"/>
          </a:xfrm>
          <a:prstGeom prst="bentConnector3">
            <a:avLst>
              <a:gd name="adj1" fmla="val 50000"/>
            </a:avLst>
          </a:prstGeom>
          <a:ln w="19050">
            <a:solidFill>
              <a:schemeClr val="tx1">
                <a:lumMod val="20000"/>
                <a:lumOff val="80000"/>
              </a:schemeClr>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203" name="TextBox 202">
            <a:extLst>
              <a:ext uri="{FF2B5EF4-FFF2-40B4-BE49-F238E27FC236}">
                <a16:creationId xmlns:a16="http://schemas.microsoft.com/office/drawing/2014/main" id="{406D149D-1D37-1E72-6CE2-878B3FD3FE97}"/>
              </a:ext>
            </a:extLst>
          </p:cNvPr>
          <p:cNvSpPr txBox="1"/>
          <p:nvPr/>
        </p:nvSpPr>
        <p:spPr>
          <a:xfrm>
            <a:off x="5957098" y="510504"/>
            <a:ext cx="715260" cy="215444"/>
          </a:xfrm>
          <a:prstGeom prst="rect">
            <a:avLst/>
          </a:prstGeom>
          <a:noFill/>
        </p:spPr>
        <p:txBody>
          <a:bodyPr wrap="none" rtlCol="0">
            <a:spAutoFit/>
          </a:bodyPr>
          <a:lstStyle/>
          <a:p>
            <a:r>
              <a:rPr lang="nl-NL" sz="800"/>
              <a:t>80 – 300  K</a:t>
            </a:r>
            <a:endParaRPr lang="en-GB" sz="800"/>
          </a:p>
        </p:txBody>
      </p:sp>
      <p:sp>
        <p:nvSpPr>
          <p:cNvPr id="204" name="TextBox 203">
            <a:extLst>
              <a:ext uri="{FF2B5EF4-FFF2-40B4-BE49-F238E27FC236}">
                <a16:creationId xmlns:a16="http://schemas.microsoft.com/office/drawing/2014/main" id="{614E3CA2-4ED3-D48B-922F-C4DB9E32FD14}"/>
              </a:ext>
            </a:extLst>
          </p:cNvPr>
          <p:cNvSpPr txBox="1"/>
          <p:nvPr/>
        </p:nvSpPr>
        <p:spPr>
          <a:xfrm>
            <a:off x="6238353" y="362978"/>
            <a:ext cx="426720" cy="215444"/>
          </a:xfrm>
          <a:prstGeom prst="rect">
            <a:avLst/>
          </a:prstGeom>
          <a:noFill/>
        </p:spPr>
        <p:txBody>
          <a:bodyPr wrap="none" rtlCol="0">
            <a:spAutoFit/>
          </a:bodyPr>
          <a:lstStyle/>
          <a:p>
            <a:r>
              <a:rPr lang="nl-NL" sz="800"/>
              <a:t>4.5 K</a:t>
            </a:r>
            <a:endParaRPr lang="en-GB" sz="800"/>
          </a:p>
        </p:txBody>
      </p:sp>
      <p:sp>
        <p:nvSpPr>
          <p:cNvPr id="205" name="TextBox 204">
            <a:extLst>
              <a:ext uri="{FF2B5EF4-FFF2-40B4-BE49-F238E27FC236}">
                <a16:creationId xmlns:a16="http://schemas.microsoft.com/office/drawing/2014/main" id="{38FC940E-32B1-6E18-D610-952CE0EF3B6F}"/>
              </a:ext>
            </a:extLst>
          </p:cNvPr>
          <p:cNvSpPr txBox="1"/>
          <p:nvPr/>
        </p:nvSpPr>
        <p:spPr>
          <a:xfrm>
            <a:off x="6231068" y="241077"/>
            <a:ext cx="426720" cy="215444"/>
          </a:xfrm>
          <a:prstGeom prst="rect">
            <a:avLst/>
          </a:prstGeom>
          <a:noFill/>
        </p:spPr>
        <p:txBody>
          <a:bodyPr wrap="none" rtlCol="0">
            <a:spAutoFit/>
          </a:bodyPr>
          <a:lstStyle/>
          <a:p>
            <a:r>
              <a:rPr lang="nl-NL" sz="800"/>
              <a:t>1.9 K</a:t>
            </a:r>
            <a:endParaRPr lang="en-GB" sz="800"/>
          </a:p>
        </p:txBody>
      </p:sp>
      <p:sp>
        <p:nvSpPr>
          <p:cNvPr id="206" name="TextBox 205">
            <a:extLst>
              <a:ext uri="{FF2B5EF4-FFF2-40B4-BE49-F238E27FC236}">
                <a16:creationId xmlns:a16="http://schemas.microsoft.com/office/drawing/2014/main" id="{72694197-8533-627F-57E3-6DE7D5B290A2}"/>
              </a:ext>
            </a:extLst>
          </p:cNvPr>
          <p:cNvSpPr txBox="1"/>
          <p:nvPr/>
        </p:nvSpPr>
        <p:spPr>
          <a:xfrm>
            <a:off x="5974056" y="1025226"/>
            <a:ext cx="715260" cy="215444"/>
          </a:xfrm>
          <a:prstGeom prst="rect">
            <a:avLst/>
          </a:prstGeom>
          <a:noFill/>
        </p:spPr>
        <p:txBody>
          <a:bodyPr wrap="none" rtlCol="0">
            <a:spAutoFit/>
          </a:bodyPr>
          <a:lstStyle/>
          <a:p>
            <a:r>
              <a:rPr lang="nl-NL" sz="800"/>
              <a:t>80 – 300  K</a:t>
            </a:r>
            <a:endParaRPr lang="en-GB" sz="800"/>
          </a:p>
        </p:txBody>
      </p:sp>
      <p:sp>
        <p:nvSpPr>
          <p:cNvPr id="207" name="TextBox 206">
            <a:extLst>
              <a:ext uri="{FF2B5EF4-FFF2-40B4-BE49-F238E27FC236}">
                <a16:creationId xmlns:a16="http://schemas.microsoft.com/office/drawing/2014/main" id="{00BF13D8-7F52-7722-D4A9-C6FC63030198}"/>
              </a:ext>
            </a:extLst>
          </p:cNvPr>
          <p:cNvSpPr txBox="1"/>
          <p:nvPr/>
        </p:nvSpPr>
        <p:spPr>
          <a:xfrm>
            <a:off x="6255311" y="889949"/>
            <a:ext cx="426720" cy="215444"/>
          </a:xfrm>
          <a:prstGeom prst="rect">
            <a:avLst/>
          </a:prstGeom>
          <a:noFill/>
        </p:spPr>
        <p:txBody>
          <a:bodyPr wrap="none" rtlCol="0">
            <a:spAutoFit/>
          </a:bodyPr>
          <a:lstStyle/>
          <a:p>
            <a:r>
              <a:rPr lang="nl-NL" sz="800"/>
              <a:t>4.5 K</a:t>
            </a:r>
            <a:endParaRPr lang="en-GB" sz="800"/>
          </a:p>
        </p:txBody>
      </p:sp>
      <p:sp>
        <p:nvSpPr>
          <p:cNvPr id="208" name="TextBox 207">
            <a:extLst>
              <a:ext uri="{FF2B5EF4-FFF2-40B4-BE49-F238E27FC236}">
                <a16:creationId xmlns:a16="http://schemas.microsoft.com/office/drawing/2014/main" id="{C387CA4F-5DD3-AD2A-0BE9-6ED703B4C831}"/>
              </a:ext>
            </a:extLst>
          </p:cNvPr>
          <p:cNvSpPr txBox="1"/>
          <p:nvPr/>
        </p:nvSpPr>
        <p:spPr>
          <a:xfrm>
            <a:off x="6248026" y="768048"/>
            <a:ext cx="426720" cy="215444"/>
          </a:xfrm>
          <a:prstGeom prst="rect">
            <a:avLst/>
          </a:prstGeom>
          <a:noFill/>
        </p:spPr>
        <p:txBody>
          <a:bodyPr wrap="none" rtlCol="0">
            <a:spAutoFit/>
          </a:bodyPr>
          <a:lstStyle/>
          <a:p>
            <a:r>
              <a:rPr lang="nl-NL" sz="800"/>
              <a:t>1.9 K</a:t>
            </a:r>
            <a:endParaRPr lang="en-GB" sz="800"/>
          </a:p>
        </p:txBody>
      </p:sp>
      <p:sp>
        <p:nvSpPr>
          <p:cNvPr id="209" name="TextBox 208">
            <a:extLst>
              <a:ext uri="{FF2B5EF4-FFF2-40B4-BE49-F238E27FC236}">
                <a16:creationId xmlns:a16="http://schemas.microsoft.com/office/drawing/2014/main" id="{2FE03F22-277F-70C9-E0A7-557F1B4D65BD}"/>
              </a:ext>
            </a:extLst>
          </p:cNvPr>
          <p:cNvSpPr txBox="1"/>
          <p:nvPr/>
        </p:nvSpPr>
        <p:spPr>
          <a:xfrm>
            <a:off x="5966771" y="1689755"/>
            <a:ext cx="715260" cy="215444"/>
          </a:xfrm>
          <a:prstGeom prst="rect">
            <a:avLst/>
          </a:prstGeom>
          <a:noFill/>
        </p:spPr>
        <p:txBody>
          <a:bodyPr wrap="none" rtlCol="0">
            <a:spAutoFit/>
          </a:bodyPr>
          <a:lstStyle/>
          <a:p>
            <a:r>
              <a:rPr lang="nl-NL" sz="800"/>
              <a:t>80 – 300  K</a:t>
            </a:r>
            <a:endParaRPr lang="en-GB" sz="800"/>
          </a:p>
        </p:txBody>
      </p:sp>
      <p:sp>
        <p:nvSpPr>
          <p:cNvPr id="210" name="TextBox 209">
            <a:extLst>
              <a:ext uri="{FF2B5EF4-FFF2-40B4-BE49-F238E27FC236}">
                <a16:creationId xmlns:a16="http://schemas.microsoft.com/office/drawing/2014/main" id="{6E6C07EA-0A0A-D33C-A649-15B17A81F704}"/>
              </a:ext>
            </a:extLst>
          </p:cNvPr>
          <p:cNvSpPr txBox="1"/>
          <p:nvPr/>
        </p:nvSpPr>
        <p:spPr>
          <a:xfrm>
            <a:off x="6248026" y="1554478"/>
            <a:ext cx="426720" cy="215444"/>
          </a:xfrm>
          <a:prstGeom prst="rect">
            <a:avLst/>
          </a:prstGeom>
          <a:noFill/>
        </p:spPr>
        <p:txBody>
          <a:bodyPr wrap="none" rtlCol="0">
            <a:spAutoFit/>
          </a:bodyPr>
          <a:lstStyle/>
          <a:p>
            <a:r>
              <a:rPr lang="nl-NL" sz="800"/>
              <a:t>4.5 K</a:t>
            </a:r>
            <a:endParaRPr lang="en-GB" sz="800"/>
          </a:p>
        </p:txBody>
      </p:sp>
      <p:cxnSp>
        <p:nvCxnSpPr>
          <p:cNvPr id="212" name="Connector: Elbow 211">
            <a:extLst>
              <a:ext uri="{FF2B5EF4-FFF2-40B4-BE49-F238E27FC236}">
                <a16:creationId xmlns:a16="http://schemas.microsoft.com/office/drawing/2014/main" id="{E0B27B89-84DB-2D63-70F0-1BEF851F2C07}"/>
              </a:ext>
            </a:extLst>
          </p:cNvPr>
          <p:cNvCxnSpPr>
            <a:cxnSpLocks/>
            <a:stCxn id="13" idx="3"/>
          </p:cNvCxnSpPr>
          <p:nvPr/>
        </p:nvCxnSpPr>
        <p:spPr>
          <a:xfrm flipV="1">
            <a:off x="2250420" y="1538338"/>
            <a:ext cx="4530097" cy="1309978"/>
          </a:xfrm>
          <a:prstGeom prst="bentConnector3">
            <a:avLst>
              <a:gd name="adj1" fmla="val 50001"/>
            </a:avLst>
          </a:prstGeom>
          <a:ln w="57150">
            <a:solidFill>
              <a:schemeClr val="tx1">
                <a:lumMod val="20000"/>
                <a:lumOff val="8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11" name="TextBox 210">
            <a:extLst>
              <a:ext uri="{FF2B5EF4-FFF2-40B4-BE49-F238E27FC236}">
                <a16:creationId xmlns:a16="http://schemas.microsoft.com/office/drawing/2014/main" id="{1D60E987-97AB-B755-02A4-B5BF21300677}"/>
              </a:ext>
            </a:extLst>
          </p:cNvPr>
          <p:cNvSpPr txBox="1"/>
          <p:nvPr/>
        </p:nvSpPr>
        <p:spPr>
          <a:xfrm>
            <a:off x="6240741" y="1432577"/>
            <a:ext cx="426720" cy="215444"/>
          </a:xfrm>
          <a:prstGeom prst="rect">
            <a:avLst/>
          </a:prstGeom>
          <a:noFill/>
        </p:spPr>
        <p:txBody>
          <a:bodyPr wrap="none" rtlCol="0">
            <a:spAutoFit/>
          </a:bodyPr>
          <a:lstStyle/>
          <a:p>
            <a:r>
              <a:rPr lang="nl-NL" sz="800"/>
              <a:t>1.9 K</a:t>
            </a:r>
            <a:endParaRPr lang="en-GB" sz="800"/>
          </a:p>
        </p:txBody>
      </p:sp>
      <p:sp>
        <p:nvSpPr>
          <p:cNvPr id="216" name="TextBox 215">
            <a:extLst>
              <a:ext uri="{FF2B5EF4-FFF2-40B4-BE49-F238E27FC236}">
                <a16:creationId xmlns:a16="http://schemas.microsoft.com/office/drawing/2014/main" id="{65333B5D-63BE-741B-8171-7801EEB0287B}"/>
              </a:ext>
            </a:extLst>
          </p:cNvPr>
          <p:cNvSpPr txBox="1"/>
          <p:nvPr/>
        </p:nvSpPr>
        <p:spPr>
          <a:xfrm>
            <a:off x="5890396" y="3651882"/>
            <a:ext cx="715260" cy="215444"/>
          </a:xfrm>
          <a:prstGeom prst="rect">
            <a:avLst/>
          </a:prstGeom>
          <a:noFill/>
        </p:spPr>
        <p:txBody>
          <a:bodyPr wrap="none" rtlCol="0">
            <a:spAutoFit/>
          </a:bodyPr>
          <a:lstStyle/>
          <a:p>
            <a:r>
              <a:rPr lang="nl-NL" sz="800"/>
              <a:t>80 – 300  K</a:t>
            </a:r>
            <a:endParaRPr lang="en-GB" sz="800"/>
          </a:p>
        </p:txBody>
      </p:sp>
      <p:sp>
        <p:nvSpPr>
          <p:cNvPr id="217" name="TextBox 216">
            <a:extLst>
              <a:ext uri="{FF2B5EF4-FFF2-40B4-BE49-F238E27FC236}">
                <a16:creationId xmlns:a16="http://schemas.microsoft.com/office/drawing/2014/main" id="{5E2EA3E3-163C-0D32-194D-A063259A5639}"/>
              </a:ext>
            </a:extLst>
          </p:cNvPr>
          <p:cNvSpPr txBox="1"/>
          <p:nvPr/>
        </p:nvSpPr>
        <p:spPr>
          <a:xfrm>
            <a:off x="6171651" y="3516605"/>
            <a:ext cx="426720" cy="215444"/>
          </a:xfrm>
          <a:prstGeom prst="rect">
            <a:avLst/>
          </a:prstGeom>
          <a:noFill/>
        </p:spPr>
        <p:txBody>
          <a:bodyPr wrap="none" rtlCol="0">
            <a:spAutoFit/>
          </a:bodyPr>
          <a:lstStyle/>
          <a:p>
            <a:r>
              <a:rPr lang="nl-NL" sz="800"/>
              <a:t>4.5 K</a:t>
            </a:r>
            <a:endParaRPr lang="en-GB" sz="800"/>
          </a:p>
        </p:txBody>
      </p:sp>
      <p:sp>
        <p:nvSpPr>
          <p:cNvPr id="218" name="TextBox 217">
            <a:extLst>
              <a:ext uri="{FF2B5EF4-FFF2-40B4-BE49-F238E27FC236}">
                <a16:creationId xmlns:a16="http://schemas.microsoft.com/office/drawing/2014/main" id="{1E70EC1F-9779-5865-C5F5-43942BF0C488}"/>
              </a:ext>
            </a:extLst>
          </p:cNvPr>
          <p:cNvSpPr txBox="1"/>
          <p:nvPr/>
        </p:nvSpPr>
        <p:spPr>
          <a:xfrm>
            <a:off x="6164366" y="3394704"/>
            <a:ext cx="426720" cy="215444"/>
          </a:xfrm>
          <a:prstGeom prst="rect">
            <a:avLst/>
          </a:prstGeom>
          <a:noFill/>
        </p:spPr>
        <p:txBody>
          <a:bodyPr wrap="none" rtlCol="0">
            <a:spAutoFit/>
          </a:bodyPr>
          <a:lstStyle/>
          <a:p>
            <a:r>
              <a:rPr lang="nl-NL" sz="800"/>
              <a:t>1.9 K</a:t>
            </a:r>
            <a:endParaRPr lang="en-GB" sz="800"/>
          </a:p>
        </p:txBody>
      </p:sp>
      <p:sp>
        <p:nvSpPr>
          <p:cNvPr id="219" name="TextBox 218">
            <a:extLst>
              <a:ext uri="{FF2B5EF4-FFF2-40B4-BE49-F238E27FC236}">
                <a16:creationId xmlns:a16="http://schemas.microsoft.com/office/drawing/2014/main" id="{2D04E57C-FD2C-68DA-E55C-5BD9D5688839}"/>
              </a:ext>
            </a:extLst>
          </p:cNvPr>
          <p:cNvSpPr txBox="1"/>
          <p:nvPr/>
        </p:nvSpPr>
        <p:spPr>
          <a:xfrm>
            <a:off x="6234372" y="2932350"/>
            <a:ext cx="426720" cy="215444"/>
          </a:xfrm>
          <a:prstGeom prst="rect">
            <a:avLst/>
          </a:prstGeom>
          <a:noFill/>
        </p:spPr>
        <p:txBody>
          <a:bodyPr wrap="none" rtlCol="0">
            <a:spAutoFit/>
          </a:bodyPr>
          <a:lstStyle/>
          <a:p>
            <a:r>
              <a:rPr lang="nl-NL" sz="800"/>
              <a:t>4.5 K</a:t>
            </a:r>
            <a:endParaRPr lang="en-GB" sz="800"/>
          </a:p>
        </p:txBody>
      </p:sp>
      <p:sp>
        <p:nvSpPr>
          <p:cNvPr id="220" name="TextBox 219">
            <a:extLst>
              <a:ext uri="{FF2B5EF4-FFF2-40B4-BE49-F238E27FC236}">
                <a16:creationId xmlns:a16="http://schemas.microsoft.com/office/drawing/2014/main" id="{D51DFC83-0A54-AD97-1403-48AC4463DEFE}"/>
              </a:ext>
            </a:extLst>
          </p:cNvPr>
          <p:cNvSpPr txBox="1"/>
          <p:nvPr/>
        </p:nvSpPr>
        <p:spPr>
          <a:xfrm>
            <a:off x="6227087" y="2810449"/>
            <a:ext cx="426720" cy="215444"/>
          </a:xfrm>
          <a:prstGeom prst="rect">
            <a:avLst/>
          </a:prstGeom>
          <a:noFill/>
        </p:spPr>
        <p:txBody>
          <a:bodyPr wrap="none" rtlCol="0">
            <a:spAutoFit/>
          </a:bodyPr>
          <a:lstStyle/>
          <a:p>
            <a:r>
              <a:rPr lang="nl-NL" sz="800"/>
              <a:t>1.9 K</a:t>
            </a:r>
            <a:endParaRPr lang="en-GB" sz="800"/>
          </a:p>
        </p:txBody>
      </p:sp>
      <p:sp>
        <p:nvSpPr>
          <p:cNvPr id="221" name="TextBox 220">
            <a:extLst>
              <a:ext uri="{FF2B5EF4-FFF2-40B4-BE49-F238E27FC236}">
                <a16:creationId xmlns:a16="http://schemas.microsoft.com/office/drawing/2014/main" id="{D0A8137C-A140-DBEA-89D8-FC71F9F4225F}"/>
              </a:ext>
            </a:extLst>
          </p:cNvPr>
          <p:cNvSpPr txBox="1"/>
          <p:nvPr/>
        </p:nvSpPr>
        <p:spPr>
          <a:xfrm>
            <a:off x="6267462" y="3917516"/>
            <a:ext cx="426720" cy="215444"/>
          </a:xfrm>
          <a:prstGeom prst="rect">
            <a:avLst/>
          </a:prstGeom>
          <a:noFill/>
        </p:spPr>
        <p:txBody>
          <a:bodyPr wrap="none" rtlCol="0">
            <a:spAutoFit/>
          </a:bodyPr>
          <a:lstStyle/>
          <a:p>
            <a:r>
              <a:rPr lang="nl-NL" sz="800"/>
              <a:t>4.5 K</a:t>
            </a:r>
            <a:endParaRPr lang="en-GB" sz="800"/>
          </a:p>
        </p:txBody>
      </p:sp>
      <p:sp>
        <p:nvSpPr>
          <p:cNvPr id="6" name="TextBox 5">
            <a:extLst>
              <a:ext uri="{FF2B5EF4-FFF2-40B4-BE49-F238E27FC236}">
                <a16:creationId xmlns:a16="http://schemas.microsoft.com/office/drawing/2014/main" id="{F09D3096-28A8-B6DF-6153-C1BE271469B3}"/>
              </a:ext>
            </a:extLst>
          </p:cNvPr>
          <p:cNvSpPr txBox="1"/>
          <p:nvPr/>
        </p:nvSpPr>
        <p:spPr>
          <a:xfrm>
            <a:off x="754509" y="4088345"/>
            <a:ext cx="3057247" cy="369332"/>
          </a:xfrm>
          <a:prstGeom prst="rect">
            <a:avLst/>
          </a:prstGeom>
          <a:solidFill>
            <a:schemeClr val="bg1"/>
          </a:solidFill>
          <a:ln w="28575">
            <a:solidFill>
              <a:srgbClr val="FF0000"/>
            </a:solidFill>
          </a:ln>
        </p:spPr>
        <p:txBody>
          <a:bodyPr wrap="square" rtlCol="0">
            <a:spAutoFit/>
          </a:bodyPr>
          <a:lstStyle/>
          <a:p>
            <a:r>
              <a:rPr lang="nl-NL" sz="900"/>
              <a:t>Not available at CERN: cryocooler test station with magnet powering option.</a:t>
            </a:r>
          </a:p>
        </p:txBody>
      </p:sp>
      <p:sp>
        <p:nvSpPr>
          <p:cNvPr id="7" name="TextBox 6">
            <a:extLst>
              <a:ext uri="{FF2B5EF4-FFF2-40B4-BE49-F238E27FC236}">
                <a16:creationId xmlns:a16="http://schemas.microsoft.com/office/drawing/2014/main" id="{E126ED86-3718-1A4F-2382-CF8BD0400658}"/>
              </a:ext>
            </a:extLst>
          </p:cNvPr>
          <p:cNvSpPr txBox="1"/>
          <p:nvPr/>
        </p:nvSpPr>
        <p:spPr>
          <a:xfrm>
            <a:off x="754509" y="4534168"/>
            <a:ext cx="3057247" cy="369332"/>
          </a:xfrm>
          <a:prstGeom prst="rect">
            <a:avLst/>
          </a:prstGeom>
          <a:solidFill>
            <a:schemeClr val="bg1"/>
          </a:solidFill>
          <a:ln w="28575">
            <a:solidFill>
              <a:srgbClr val="FF0000"/>
            </a:solidFill>
          </a:ln>
        </p:spPr>
        <p:txBody>
          <a:bodyPr wrap="none" rtlCol="0">
            <a:spAutoFit/>
          </a:bodyPr>
          <a:lstStyle/>
          <a:p>
            <a:r>
              <a:rPr lang="nl-NL" sz="900"/>
              <a:t>Cryogenic operation by TE-CRG section, </a:t>
            </a:r>
          </a:p>
          <a:p>
            <a:r>
              <a:rPr lang="nl-NL" sz="900"/>
              <a:t>see presentation Frederic Ferrand on helium availability.</a:t>
            </a:r>
          </a:p>
        </p:txBody>
      </p:sp>
    </p:spTree>
    <p:extLst>
      <p:ext uri="{BB962C8B-B14F-4D97-AF65-F5344CB8AC3E}">
        <p14:creationId xmlns:p14="http://schemas.microsoft.com/office/powerpoint/2010/main" val="1497388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67AEFB17-F5DF-5582-C0F4-B7393BBDB801}"/>
              </a:ext>
            </a:extLst>
          </p:cNvPr>
          <p:cNvSpPr>
            <a:spLocks noGrp="1"/>
          </p:cNvSpPr>
          <p:nvPr>
            <p:ph type="dt" sz="half" idx="2"/>
          </p:nvPr>
        </p:nvSpPr>
        <p:spPr/>
        <p:txBody>
          <a:bodyPr/>
          <a:lstStyle/>
          <a:p>
            <a:fld id="{DA5A0CEA-855F-4375-9D7C-138C5DB609DD}" type="datetime1">
              <a:rPr lang="en-US" smtClean="0"/>
              <a:t>4/23/2023</a:t>
            </a:fld>
            <a:endParaRPr lang="en-US" dirty="0"/>
          </a:p>
        </p:txBody>
      </p:sp>
      <p:sp>
        <p:nvSpPr>
          <p:cNvPr id="4" name="Tijdelijke aanduiding voor voettekst 3">
            <a:extLst>
              <a:ext uri="{FF2B5EF4-FFF2-40B4-BE49-F238E27FC236}">
                <a16:creationId xmlns:a16="http://schemas.microsoft.com/office/drawing/2014/main" id="{A099F232-05E6-1BBD-F3D2-DE687E952A1D}"/>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5" name="Tijdelijke aanduiding voor dianummer 4">
            <a:extLst>
              <a:ext uri="{FF2B5EF4-FFF2-40B4-BE49-F238E27FC236}">
                <a16:creationId xmlns:a16="http://schemas.microsoft.com/office/drawing/2014/main" id="{951EB239-CBCA-5773-4868-7A4C66FFE262}"/>
              </a:ext>
            </a:extLst>
          </p:cNvPr>
          <p:cNvSpPr>
            <a:spLocks noGrp="1"/>
          </p:cNvSpPr>
          <p:nvPr>
            <p:ph type="sldNum" sz="quarter" idx="4"/>
          </p:nvPr>
        </p:nvSpPr>
        <p:spPr/>
        <p:txBody>
          <a:bodyPr/>
          <a:lstStyle/>
          <a:p>
            <a:fld id="{17918391-D411-FE40-AAD7-861AE5233E0E}" type="slidenum">
              <a:rPr lang="en-US" smtClean="0"/>
              <a:pPr/>
              <a:t>6</a:t>
            </a:fld>
            <a:endParaRPr lang="en-US" dirty="0"/>
          </a:p>
        </p:txBody>
      </p:sp>
      <p:sp>
        <p:nvSpPr>
          <p:cNvPr id="7" name="Tekstvak 6">
            <a:extLst>
              <a:ext uri="{FF2B5EF4-FFF2-40B4-BE49-F238E27FC236}">
                <a16:creationId xmlns:a16="http://schemas.microsoft.com/office/drawing/2014/main" id="{A2A3805F-A266-F072-DAFA-CB3713FFFC1A}"/>
              </a:ext>
            </a:extLst>
          </p:cNvPr>
          <p:cNvSpPr txBox="1"/>
          <p:nvPr/>
        </p:nvSpPr>
        <p:spPr>
          <a:xfrm>
            <a:off x="863600" y="1767840"/>
            <a:ext cx="6583680" cy="1569660"/>
          </a:xfrm>
          <a:prstGeom prst="rect">
            <a:avLst/>
          </a:prstGeom>
          <a:noFill/>
        </p:spPr>
        <p:txBody>
          <a:bodyPr wrap="square" rtlCol="0">
            <a:spAutoFit/>
          </a:bodyPr>
          <a:lstStyle/>
          <a:p>
            <a:r>
              <a:rPr lang="en-US" sz="2400" b="1" dirty="0"/>
              <a:t>Horizontal test benches</a:t>
            </a:r>
          </a:p>
          <a:p>
            <a:endParaRPr lang="en-US" sz="2400" b="1" dirty="0"/>
          </a:p>
          <a:p>
            <a:r>
              <a:rPr lang="en-US" sz="2400" b="1" dirty="0"/>
              <a:t>Qualification of magnets before installation in the LHC/HL-LHC</a:t>
            </a:r>
            <a:endParaRPr lang="nl-NL" sz="2800" b="1" dirty="0"/>
          </a:p>
        </p:txBody>
      </p:sp>
    </p:spTree>
    <p:extLst>
      <p:ext uri="{BB962C8B-B14F-4D97-AF65-F5344CB8AC3E}">
        <p14:creationId xmlns:p14="http://schemas.microsoft.com/office/powerpoint/2010/main" val="114242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1CE4D658-19C9-8F71-C1E1-3D19DF58F72F}"/>
              </a:ext>
            </a:extLst>
          </p:cNvPr>
          <p:cNvPicPr>
            <a:picLocks noChangeAspect="1"/>
          </p:cNvPicPr>
          <p:nvPr/>
        </p:nvPicPr>
        <p:blipFill>
          <a:blip r:embed="rId2"/>
          <a:stretch>
            <a:fillRect/>
          </a:stretch>
        </p:blipFill>
        <p:spPr>
          <a:xfrm>
            <a:off x="2562225" y="390705"/>
            <a:ext cx="5856539" cy="2996457"/>
          </a:xfrm>
          <a:prstGeom prst="rect">
            <a:avLst/>
          </a:prstGeom>
        </p:spPr>
      </p:pic>
      <p:pic>
        <p:nvPicPr>
          <p:cNvPr id="95" name="Picture 94">
            <a:extLst>
              <a:ext uri="{FF2B5EF4-FFF2-40B4-BE49-F238E27FC236}">
                <a16:creationId xmlns:a16="http://schemas.microsoft.com/office/drawing/2014/main" id="{4FB36DF9-B4C7-EAAE-6D40-9125C311DF10}"/>
              </a:ext>
            </a:extLst>
          </p:cNvPr>
          <p:cNvPicPr>
            <a:picLocks noChangeAspect="1"/>
          </p:cNvPicPr>
          <p:nvPr/>
        </p:nvPicPr>
        <p:blipFill rotWithShape="1">
          <a:blip r:embed="rId3"/>
          <a:srcRect l="24729" r="30203" b="22948"/>
          <a:stretch/>
        </p:blipFill>
        <p:spPr>
          <a:xfrm>
            <a:off x="295275" y="1445960"/>
            <a:ext cx="2152650" cy="1886989"/>
          </a:xfrm>
          <a:prstGeom prst="rect">
            <a:avLst/>
          </a:prstGeom>
        </p:spPr>
      </p:pic>
      <p:sp>
        <p:nvSpPr>
          <p:cNvPr id="2" name="TextBox 1">
            <a:extLst>
              <a:ext uri="{FF2B5EF4-FFF2-40B4-BE49-F238E27FC236}">
                <a16:creationId xmlns:a16="http://schemas.microsoft.com/office/drawing/2014/main" id="{283F1F11-0EE8-E4FD-EC41-9344B068CF3E}"/>
              </a:ext>
            </a:extLst>
          </p:cNvPr>
          <p:cNvSpPr txBox="1"/>
          <p:nvPr/>
        </p:nvSpPr>
        <p:spPr>
          <a:xfrm>
            <a:off x="63812" y="21373"/>
            <a:ext cx="8020201" cy="369332"/>
          </a:xfrm>
          <a:prstGeom prst="rect">
            <a:avLst/>
          </a:prstGeom>
          <a:noFill/>
        </p:spPr>
        <p:txBody>
          <a:bodyPr wrap="square" rtlCol="0">
            <a:spAutoFit/>
          </a:bodyPr>
          <a:lstStyle/>
          <a:p>
            <a:r>
              <a:rPr lang="nl-NL" b="1" dirty="0" err="1"/>
              <a:t>Getting</a:t>
            </a:r>
            <a:r>
              <a:rPr lang="nl-NL" b="1" dirty="0"/>
              <a:t> ready </a:t>
            </a:r>
            <a:r>
              <a:rPr lang="nl-NL" b="1" dirty="0" err="1"/>
              <a:t>for</a:t>
            </a:r>
            <a:r>
              <a:rPr lang="nl-NL" b="1" dirty="0"/>
              <a:t> </a:t>
            </a:r>
            <a:r>
              <a:rPr lang="nl-NL" b="1" dirty="0" err="1"/>
              <a:t>the</a:t>
            </a:r>
            <a:r>
              <a:rPr lang="nl-NL" b="1" dirty="0"/>
              <a:t> HL-LHC</a:t>
            </a:r>
          </a:p>
        </p:txBody>
      </p:sp>
      <p:sp>
        <p:nvSpPr>
          <p:cNvPr id="3" name="Tekstvak 2">
            <a:extLst>
              <a:ext uri="{FF2B5EF4-FFF2-40B4-BE49-F238E27FC236}">
                <a16:creationId xmlns:a16="http://schemas.microsoft.com/office/drawing/2014/main" id="{13A52C29-F1D7-D78B-EED0-97C1B7CB7EC3}"/>
              </a:ext>
            </a:extLst>
          </p:cNvPr>
          <p:cNvSpPr txBox="1"/>
          <p:nvPr/>
        </p:nvSpPr>
        <p:spPr>
          <a:xfrm>
            <a:off x="239394" y="3464874"/>
            <a:ext cx="8325485" cy="923330"/>
          </a:xfrm>
          <a:prstGeom prst="rect">
            <a:avLst/>
          </a:prstGeom>
          <a:noFill/>
        </p:spPr>
        <p:txBody>
          <a:bodyPr wrap="square" rtlCol="0">
            <a:spAutoFit/>
          </a:bodyPr>
          <a:lstStyle/>
          <a:p>
            <a:r>
              <a:rPr lang="nl-NL" dirty="0"/>
              <a:t> New set of </a:t>
            </a:r>
            <a:r>
              <a:rPr lang="nl-NL" dirty="0" err="1"/>
              <a:t>magnets</a:t>
            </a:r>
            <a:r>
              <a:rPr lang="nl-NL" dirty="0"/>
              <a:t> </a:t>
            </a:r>
            <a:r>
              <a:rPr lang="nl-NL" dirty="0" err="1"/>
              <a:t>around</a:t>
            </a:r>
            <a:r>
              <a:rPr lang="nl-NL" dirty="0"/>
              <a:t> </a:t>
            </a:r>
            <a:r>
              <a:rPr lang="nl-NL" dirty="0" err="1"/>
              <a:t>two</a:t>
            </a:r>
            <a:r>
              <a:rPr lang="nl-NL" dirty="0"/>
              <a:t> </a:t>
            </a:r>
            <a:r>
              <a:rPr lang="nl-NL" dirty="0" err="1"/>
              <a:t>interaction</a:t>
            </a:r>
            <a:r>
              <a:rPr lang="nl-NL" dirty="0"/>
              <a:t> points</a:t>
            </a:r>
          </a:p>
          <a:p>
            <a:r>
              <a:rPr lang="nl-NL" dirty="0"/>
              <a:t>4 </a:t>
            </a:r>
            <a:r>
              <a:rPr lang="nl-NL" dirty="0" err="1"/>
              <a:t>times</a:t>
            </a:r>
            <a:r>
              <a:rPr lang="nl-NL" dirty="0"/>
              <a:t> Q1, Q2a, Q2b, Q3, CP, D1, SC link, SC-link, D2 + </a:t>
            </a:r>
            <a:r>
              <a:rPr lang="nl-NL" dirty="0" err="1"/>
              <a:t>spares</a:t>
            </a:r>
            <a:r>
              <a:rPr lang="nl-NL" dirty="0"/>
              <a:t> </a:t>
            </a:r>
            <a:r>
              <a:rPr lang="nl-NL" dirty="0" err="1"/>
              <a:t>to</a:t>
            </a:r>
            <a:r>
              <a:rPr lang="nl-NL" dirty="0"/>
              <a:t> </a:t>
            </a:r>
            <a:r>
              <a:rPr lang="nl-NL" dirty="0" err="1"/>
              <a:t>be</a:t>
            </a:r>
            <a:r>
              <a:rPr lang="nl-NL" dirty="0"/>
              <a:t> </a:t>
            </a:r>
            <a:r>
              <a:rPr lang="nl-NL" dirty="0" err="1"/>
              <a:t>tested</a:t>
            </a:r>
            <a:r>
              <a:rPr lang="nl-NL" dirty="0"/>
              <a:t> </a:t>
            </a:r>
            <a:r>
              <a:rPr lang="nl-NL" dirty="0" err="1"/>
              <a:t>and</a:t>
            </a:r>
            <a:r>
              <a:rPr lang="nl-NL" dirty="0"/>
              <a:t> </a:t>
            </a:r>
            <a:r>
              <a:rPr lang="nl-NL" dirty="0" err="1"/>
              <a:t>installed</a:t>
            </a:r>
            <a:r>
              <a:rPr lang="nl-NL" dirty="0"/>
              <a:t> in </a:t>
            </a:r>
            <a:r>
              <a:rPr lang="nl-NL" dirty="0" err="1"/>
              <a:t>the</a:t>
            </a:r>
            <a:r>
              <a:rPr lang="nl-NL" dirty="0"/>
              <a:t> </a:t>
            </a:r>
            <a:r>
              <a:rPr lang="nl-NL" dirty="0" err="1"/>
              <a:t>coming</a:t>
            </a:r>
            <a:r>
              <a:rPr lang="nl-NL" dirty="0"/>
              <a:t> </a:t>
            </a:r>
            <a:r>
              <a:rPr lang="nl-NL" dirty="0" err="1"/>
              <a:t>years</a:t>
            </a:r>
            <a:r>
              <a:rPr lang="nl-NL" dirty="0"/>
              <a:t>.</a:t>
            </a:r>
          </a:p>
        </p:txBody>
      </p:sp>
      <p:sp>
        <p:nvSpPr>
          <p:cNvPr id="4" name="Tijdelijke aanduiding voor datum 3">
            <a:extLst>
              <a:ext uri="{FF2B5EF4-FFF2-40B4-BE49-F238E27FC236}">
                <a16:creationId xmlns:a16="http://schemas.microsoft.com/office/drawing/2014/main" id="{554B2490-17D7-3F3E-349C-D37853BF25F5}"/>
              </a:ext>
            </a:extLst>
          </p:cNvPr>
          <p:cNvSpPr>
            <a:spLocks noGrp="1"/>
          </p:cNvSpPr>
          <p:nvPr>
            <p:ph type="dt" sz="half" idx="2"/>
          </p:nvPr>
        </p:nvSpPr>
        <p:spPr/>
        <p:txBody>
          <a:bodyPr/>
          <a:lstStyle/>
          <a:p>
            <a:fld id="{7AE323F6-9D41-4D74-8078-07D0562C98E2}" type="datetime1">
              <a:rPr lang="en-US" smtClean="0"/>
              <a:t>4/23/2023</a:t>
            </a:fld>
            <a:endParaRPr lang="en-US" dirty="0"/>
          </a:p>
        </p:txBody>
      </p:sp>
      <p:sp>
        <p:nvSpPr>
          <p:cNvPr id="5" name="Tijdelijke aanduiding voor voettekst 4">
            <a:extLst>
              <a:ext uri="{FF2B5EF4-FFF2-40B4-BE49-F238E27FC236}">
                <a16:creationId xmlns:a16="http://schemas.microsoft.com/office/drawing/2014/main" id="{F5AA7B73-5982-E3D9-229B-0BE71A70908F}"/>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6" name="Tijdelijke aanduiding voor dianummer 5">
            <a:extLst>
              <a:ext uri="{FF2B5EF4-FFF2-40B4-BE49-F238E27FC236}">
                <a16:creationId xmlns:a16="http://schemas.microsoft.com/office/drawing/2014/main" id="{B353E373-1928-97C7-C4F3-52BFD0DA27ED}"/>
              </a:ext>
            </a:extLst>
          </p:cNvPr>
          <p:cNvSpPr>
            <a:spLocks noGrp="1"/>
          </p:cNvSpPr>
          <p:nvPr>
            <p:ph type="sldNum" sz="quarter" idx="4"/>
          </p:nvPr>
        </p:nvSpPr>
        <p:spPr/>
        <p:txBody>
          <a:bodyPr/>
          <a:lstStyle/>
          <a:p>
            <a:fld id="{17918391-D411-FE40-AAD7-861AE5233E0E}" type="slidenum">
              <a:rPr lang="en-US" smtClean="0"/>
              <a:pPr/>
              <a:t>7</a:t>
            </a:fld>
            <a:endParaRPr lang="en-US" dirty="0"/>
          </a:p>
        </p:txBody>
      </p:sp>
    </p:spTree>
    <p:extLst>
      <p:ext uri="{BB962C8B-B14F-4D97-AF65-F5344CB8AC3E}">
        <p14:creationId xmlns:p14="http://schemas.microsoft.com/office/powerpoint/2010/main" val="2266565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90A6E4-3D23-7721-F1D4-DAEB3BF5681D}"/>
              </a:ext>
            </a:extLst>
          </p:cNvPr>
          <p:cNvSpPr>
            <a:spLocks noGrp="1"/>
          </p:cNvSpPr>
          <p:nvPr>
            <p:ph type="dt" sz="half" idx="2"/>
          </p:nvPr>
        </p:nvSpPr>
        <p:spPr/>
        <p:txBody>
          <a:bodyPr/>
          <a:lstStyle/>
          <a:p>
            <a:fld id="{0500676E-F176-4C68-8A01-FAB42A10F7EF}" type="datetime1">
              <a:rPr lang="en-US" smtClean="0"/>
              <a:t>4/23/2023</a:t>
            </a:fld>
            <a:endParaRPr lang="en-US" dirty="0"/>
          </a:p>
        </p:txBody>
      </p:sp>
      <p:sp>
        <p:nvSpPr>
          <p:cNvPr id="5" name="Footer Placeholder 4">
            <a:extLst>
              <a:ext uri="{FF2B5EF4-FFF2-40B4-BE49-F238E27FC236}">
                <a16:creationId xmlns:a16="http://schemas.microsoft.com/office/drawing/2014/main" id="{D8758DB6-7229-0A5B-24EB-3C51360015B6}"/>
              </a:ext>
            </a:extLst>
          </p:cNvPr>
          <p:cNvSpPr>
            <a:spLocks noGrp="1"/>
          </p:cNvSpPr>
          <p:nvPr>
            <p:ph type="ftr" sz="quarter" idx="3"/>
          </p:nvPr>
        </p:nvSpPr>
        <p:spPr/>
        <p:txBody>
          <a:bodyPr/>
          <a:lstStyle/>
          <a:p>
            <a:r>
              <a:rPr lang="en-GB"/>
              <a:t>Gerard Willering, CERN - SM18 superconducting magnet test facility</a:t>
            </a:r>
            <a:endParaRPr lang="en-US" dirty="0"/>
          </a:p>
        </p:txBody>
      </p:sp>
      <p:sp>
        <p:nvSpPr>
          <p:cNvPr id="6" name="Slide Number Placeholder 5">
            <a:extLst>
              <a:ext uri="{FF2B5EF4-FFF2-40B4-BE49-F238E27FC236}">
                <a16:creationId xmlns:a16="http://schemas.microsoft.com/office/drawing/2014/main" id="{4DFA546C-13B6-2167-F426-82CBD03F92E1}"/>
              </a:ext>
            </a:extLst>
          </p:cNvPr>
          <p:cNvSpPr>
            <a:spLocks noGrp="1"/>
          </p:cNvSpPr>
          <p:nvPr>
            <p:ph type="sldNum" sz="quarter" idx="4"/>
          </p:nvPr>
        </p:nvSpPr>
        <p:spPr/>
        <p:txBody>
          <a:bodyPr/>
          <a:lstStyle/>
          <a:p>
            <a:fld id="{17918391-D411-FE40-AAD7-861AE5233E0E}" type="slidenum">
              <a:rPr lang="en-US" smtClean="0"/>
              <a:pPr/>
              <a:t>8</a:t>
            </a:fld>
            <a:endParaRPr lang="en-US" dirty="0"/>
          </a:p>
        </p:txBody>
      </p:sp>
      <p:pic>
        <p:nvPicPr>
          <p:cNvPr id="8" name="Picture 7" descr="A picture containing station, indoor, transport, platform&#10;&#10;Description automatically generated">
            <a:extLst>
              <a:ext uri="{FF2B5EF4-FFF2-40B4-BE49-F238E27FC236}">
                <a16:creationId xmlns:a16="http://schemas.microsoft.com/office/drawing/2014/main" id="{EE7DCFAA-D18F-6C4C-A02F-C90C5AE0AF1E}"/>
              </a:ext>
            </a:extLst>
          </p:cNvPr>
          <p:cNvPicPr>
            <a:picLocks noChangeAspect="1"/>
          </p:cNvPicPr>
          <p:nvPr/>
        </p:nvPicPr>
        <p:blipFill rotWithShape="1">
          <a:blip r:embed="rId4"/>
          <a:srcRect t="37771"/>
          <a:stretch/>
        </p:blipFill>
        <p:spPr>
          <a:xfrm>
            <a:off x="180415" y="1423912"/>
            <a:ext cx="3757899" cy="1760772"/>
          </a:xfrm>
          <a:prstGeom prst="rect">
            <a:avLst/>
          </a:prstGeom>
        </p:spPr>
      </p:pic>
      <p:pic>
        <p:nvPicPr>
          <p:cNvPr id="11" name="MQXFB02 from SMS18 to SM18-shorter">
            <a:hlinkClick r:id="" action="ppaction://media"/>
            <a:extLst>
              <a:ext uri="{FF2B5EF4-FFF2-40B4-BE49-F238E27FC236}">
                <a16:creationId xmlns:a16="http://schemas.microsoft.com/office/drawing/2014/main" id="{CA1A1A7F-700C-895E-67FF-8E8A3695D6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23258" y="595910"/>
            <a:ext cx="4149648" cy="2334177"/>
          </a:xfrm>
          <a:prstGeom prst="rect">
            <a:avLst/>
          </a:prstGeom>
        </p:spPr>
      </p:pic>
      <p:sp>
        <p:nvSpPr>
          <p:cNvPr id="12" name="TextBox 11">
            <a:extLst>
              <a:ext uri="{FF2B5EF4-FFF2-40B4-BE49-F238E27FC236}">
                <a16:creationId xmlns:a16="http://schemas.microsoft.com/office/drawing/2014/main" id="{E2DBB55F-AEE6-BCB9-93F2-D5E41AEDA785}"/>
              </a:ext>
            </a:extLst>
          </p:cNvPr>
          <p:cNvSpPr txBox="1"/>
          <p:nvPr/>
        </p:nvSpPr>
        <p:spPr>
          <a:xfrm>
            <a:off x="4607741" y="360280"/>
            <a:ext cx="4286250" cy="276999"/>
          </a:xfrm>
          <a:prstGeom prst="rect">
            <a:avLst/>
          </a:prstGeom>
          <a:noFill/>
        </p:spPr>
        <p:txBody>
          <a:bodyPr wrap="square" rtlCol="0">
            <a:spAutoFit/>
          </a:bodyPr>
          <a:lstStyle/>
          <a:p>
            <a:r>
              <a:rPr lang="en-US" sz="1200" dirty="0"/>
              <a:t>Placement of an MQXF magnet on the horizontal test bench</a:t>
            </a:r>
          </a:p>
        </p:txBody>
      </p:sp>
      <p:sp>
        <p:nvSpPr>
          <p:cNvPr id="13" name="TextBox 12">
            <a:extLst>
              <a:ext uri="{FF2B5EF4-FFF2-40B4-BE49-F238E27FC236}">
                <a16:creationId xmlns:a16="http://schemas.microsoft.com/office/drawing/2014/main" id="{159C12C1-182D-368E-F4EF-2CE80392B07F}"/>
              </a:ext>
            </a:extLst>
          </p:cNvPr>
          <p:cNvSpPr txBox="1"/>
          <p:nvPr/>
        </p:nvSpPr>
        <p:spPr>
          <a:xfrm>
            <a:off x="82957" y="3321281"/>
            <a:ext cx="4572000" cy="1323439"/>
          </a:xfrm>
          <a:prstGeom prst="rect">
            <a:avLst/>
          </a:prstGeom>
          <a:noFill/>
        </p:spPr>
        <p:txBody>
          <a:bodyPr wrap="square" rtlCol="0">
            <a:spAutoFit/>
          </a:bodyPr>
          <a:lstStyle/>
          <a:p>
            <a:r>
              <a:rPr lang="en-US" sz="1600" dirty="0"/>
              <a:t>On horizontal test benches in the next 3-4 years:</a:t>
            </a:r>
          </a:p>
          <a:p>
            <a:r>
              <a:rPr lang="en-US" sz="1600" dirty="0"/>
              <a:t>Qualification for the HL-LHC for</a:t>
            </a:r>
          </a:p>
          <a:p>
            <a:r>
              <a:rPr lang="en-US" sz="1600" dirty="0"/>
              <a:t>~ 40 full magnet assemblies</a:t>
            </a:r>
          </a:p>
          <a:p>
            <a:r>
              <a:rPr lang="en-US" sz="1600" dirty="0"/>
              <a:t>~ 10 SC link systems</a:t>
            </a:r>
          </a:p>
          <a:p>
            <a:endParaRPr lang="en-US" sz="1600" dirty="0"/>
          </a:p>
        </p:txBody>
      </p:sp>
      <p:sp>
        <p:nvSpPr>
          <p:cNvPr id="14" name="TextBox 13">
            <a:extLst>
              <a:ext uri="{FF2B5EF4-FFF2-40B4-BE49-F238E27FC236}">
                <a16:creationId xmlns:a16="http://schemas.microsoft.com/office/drawing/2014/main" id="{71971AF8-E05C-D046-866E-AC592449681B}"/>
              </a:ext>
            </a:extLst>
          </p:cNvPr>
          <p:cNvSpPr txBox="1"/>
          <p:nvPr/>
        </p:nvSpPr>
        <p:spPr>
          <a:xfrm>
            <a:off x="180415" y="862288"/>
            <a:ext cx="3393365" cy="523220"/>
          </a:xfrm>
          <a:prstGeom prst="rect">
            <a:avLst/>
          </a:prstGeom>
          <a:noFill/>
        </p:spPr>
        <p:txBody>
          <a:bodyPr wrap="square" rtlCol="0">
            <a:spAutoFit/>
          </a:bodyPr>
          <a:lstStyle/>
          <a:p>
            <a:r>
              <a:rPr lang="en-US" sz="1400" dirty="0"/>
              <a:t>D2 prototype – 15 meter long first full assembly for HL-LHC currently in test.</a:t>
            </a:r>
          </a:p>
        </p:txBody>
      </p:sp>
      <p:sp>
        <p:nvSpPr>
          <p:cNvPr id="15" name="TextBox 14">
            <a:extLst>
              <a:ext uri="{FF2B5EF4-FFF2-40B4-BE49-F238E27FC236}">
                <a16:creationId xmlns:a16="http://schemas.microsoft.com/office/drawing/2014/main" id="{549087A9-F0F9-421E-E7ED-185C691077FF}"/>
              </a:ext>
            </a:extLst>
          </p:cNvPr>
          <p:cNvSpPr txBox="1"/>
          <p:nvPr/>
        </p:nvSpPr>
        <p:spPr>
          <a:xfrm>
            <a:off x="250009" y="72690"/>
            <a:ext cx="4572000" cy="523220"/>
          </a:xfrm>
          <a:prstGeom prst="rect">
            <a:avLst/>
          </a:prstGeom>
          <a:noFill/>
        </p:spPr>
        <p:txBody>
          <a:bodyPr wrap="square">
            <a:spAutoFit/>
          </a:bodyPr>
          <a:lstStyle/>
          <a:p>
            <a:r>
              <a:rPr lang="en-US" sz="2800" dirty="0"/>
              <a:t>Horizontal test benches</a:t>
            </a:r>
          </a:p>
        </p:txBody>
      </p:sp>
      <p:sp>
        <p:nvSpPr>
          <p:cNvPr id="16" name="TextBox 15">
            <a:extLst>
              <a:ext uri="{FF2B5EF4-FFF2-40B4-BE49-F238E27FC236}">
                <a16:creationId xmlns:a16="http://schemas.microsoft.com/office/drawing/2014/main" id="{F8FD6169-F28E-320A-46BA-8BB089D1E961}"/>
              </a:ext>
            </a:extLst>
          </p:cNvPr>
          <p:cNvSpPr txBox="1"/>
          <p:nvPr/>
        </p:nvSpPr>
        <p:spPr>
          <a:xfrm>
            <a:off x="4876800" y="3316513"/>
            <a:ext cx="4097375" cy="1077218"/>
          </a:xfrm>
          <a:prstGeom prst="rect">
            <a:avLst/>
          </a:prstGeom>
          <a:noFill/>
        </p:spPr>
        <p:txBody>
          <a:bodyPr wrap="square" rtlCol="0">
            <a:spAutoFit/>
          </a:bodyPr>
          <a:lstStyle/>
          <a:p>
            <a:r>
              <a:rPr lang="en-US" sz="1600" dirty="0"/>
              <a:t>Horizontal benches are not used much for collaborations, since they are used for full magnet assemblies in their final cryostat.</a:t>
            </a:r>
          </a:p>
          <a:p>
            <a:endParaRPr lang="en-US" sz="1600" dirty="0"/>
          </a:p>
        </p:txBody>
      </p:sp>
    </p:spTree>
    <p:extLst>
      <p:ext uri="{BB962C8B-B14F-4D97-AF65-F5344CB8AC3E}">
        <p14:creationId xmlns:p14="http://schemas.microsoft.com/office/powerpoint/2010/main" val="295066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toy&#10;&#10;Description automatically generated">
            <a:extLst>
              <a:ext uri="{FF2B5EF4-FFF2-40B4-BE49-F238E27FC236}">
                <a16:creationId xmlns:a16="http://schemas.microsoft.com/office/drawing/2014/main" id="{FAD75B30-B67F-4368-9A01-9549FF04D281}"/>
              </a:ext>
            </a:extLst>
          </p:cNvPr>
          <p:cNvPicPr>
            <a:picLocks noChangeAspect="1"/>
          </p:cNvPicPr>
          <p:nvPr/>
        </p:nvPicPr>
        <p:blipFill rotWithShape="1">
          <a:blip r:embed="rId2">
            <a:extLst>
              <a:ext uri="{28A0092B-C50C-407E-A947-70E740481C1C}">
                <a14:useLocalDpi xmlns:a14="http://schemas.microsoft.com/office/drawing/2010/main" val="0"/>
              </a:ext>
            </a:extLst>
          </a:blip>
          <a:srcRect l="23762" r="22783" b="10857"/>
          <a:stretch/>
        </p:blipFill>
        <p:spPr>
          <a:xfrm>
            <a:off x="1612683" y="687475"/>
            <a:ext cx="3221067" cy="2753934"/>
          </a:xfrm>
          <a:prstGeom prst="rect">
            <a:avLst/>
          </a:prstGeom>
        </p:spPr>
      </p:pic>
      <p:sp>
        <p:nvSpPr>
          <p:cNvPr id="4" name="Tijdelijke aanduiding voor datum 3">
            <a:extLst>
              <a:ext uri="{FF2B5EF4-FFF2-40B4-BE49-F238E27FC236}">
                <a16:creationId xmlns:a16="http://schemas.microsoft.com/office/drawing/2014/main" id="{0D642C05-4410-37F1-844E-89110A1F2C1D}"/>
              </a:ext>
            </a:extLst>
          </p:cNvPr>
          <p:cNvSpPr>
            <a:spLocks noGrp="1"/>
          </p:cNvSpPr>
          <p:nvPr>
            <p:ph type="dt" sz="half" idx="2"/>
          </p:nvPr>
        </p:nvSpPr>
        <p:spPr/>
        <p:txBody>
          <a:bodyPr/>
          <a:lstStyle/>
          <a:p>
            <a:fld id="{164605E7-8A72-46A5-A89D-F480BDC01002}" type="datetime1">
              <a:rPr lang="en-US" smtClean="0"/>
              <a:t>4/23/2023</a:t>
            </a:fld>
            <a:endParaRPr lang="en-US" dirty="0"/>
          </a:p>
        </p:txBody>
      </p:sp>
      <p:sp>
        <p:nvSpPr>
          <p:cNvPr id="5" name="Tijdelijke aanduiding voor voettekst 4">
            <a:extLst>
              <a:ext uri="{FF2B5EF4-FFF2-40B4-BE49-F238E27FC236}">
                <a16:creationId xmlns:a16="http://schemas.microsoft.com/office/drawing/2014/main" id="{AC54A54C-FED3-3119-FDC0-EBABD303AD17}"/>
              </a:ext>
            </a:extLst>
          </p:cNvPr>
          <p:cNvSpPr>
            <a:spLocks noGrp="1"/>
          </p:cNvSpPr>
          <p:nvPr>
            <p:ph type="ftr" sz="quarter" idx="3"/>
          </p:nvPr>
        </p:nvSpPr>
        <p:spPr/>
        <p:txBody>
          <a:bodyPr/>
          <a:lstStyle/>
          <a:p>
            <a:r>
              <a:rPr lang="en-US"/>
              <a:t>Gerard Willering, CERN - SM18 superconducting magnet test facility</a:t>
            </a:r>
            <a:endParaRPr lang="en-US" dirty="0"/>
          </a:p>
        </p:txBody>
      </p:sp>
      <p:sp>
        <p:nvSpPr>
          <p:cNvPr id="6" name="Tijdelijke aanduiding voor dianummer 5">
            <a:extLst>
              <a:ext uri="{FF2B5EF4-FFF2-40B4-BE49-F238E27FC236}">
                <a16:creationId xmlns:a16="http://schemas.microsoft.com/office/drawing/2014/main" id="{B7A18EA6-6709-12F7-5F49-06821DF14D7D}"/>
              </a:ext>
            </a:extLst>
          </p:cNvPr>
          <p:cNvSpPr>
            <a:spLocks noGrp="1"/>
          </p:cNvSpPr>
          <p:nvPr>
            <p:ph type="sldNum" sz="quarter" idx="4"/>
          </p:nvPr>
        </p:nvSpPr>
        <p:spPr/>
        <p:txBody>
          <a:bodyPr/>
          <a:lstStyle/>
          <a:p>
            <a:fld id="{17918391-D411-FE40-AAD7-861AE5233E0E}" type="slidenum">
              <a:rPr lang="en-US" smtClean="0"/>
              <a:pPr/>
              <a:t>9</a:t>
            </a:fld>
            <a:endParaRPr lang="en-US" dirty="0"/>
          </a:p>
        </p:txBody>
      </p:sp>
      <p:sp>
        <p:nvSpPr>
          <p:cNvPr id="9" name="Tekstvak 8">
            <a:extLst>
              <a:ext uri="{FF2B5EF4-FFF2-40B4-BE49-F238E27FC236}">
                <a16:creationId xmlns:a16="http://schemas.microsoft.com/office/drawing/2014/main" id="{03FE3CBA-1645-17D7-2747-B3C03BAB4B6E}"/>
              </a:ext>
            </a:extLst>
          </p:cNvPr>
          <p:cNvSpPr txBox="1"/>
          <p:nvPr/>
        </p:nvSpPr>
        <p:spPr>
          <a:xfrm>
            <a:off x="49684" y="1104709"/>
            <a:ext cx="1488143" cy="1200329"/>
          </a:xfrm>
          <a:prstGeom prst="rect">
            <a:avLst/>
          </a:prstGeom>
          <a:noFill/>
        </p:spPr>
        <p:txBody>
          <a:bodyPr wrap="square" rtlCol="0">
            <a:spAutoFit/>
          </a:bodyPr>
          <a:lstStyle/>
          <a:p>
            <a:r>
              <a:rPr lang="nl-NL" dirty="0" err="1"/>
              <a:t>Cryogenic</a:t>
            </a:r>
            <a:r>
              <a:rPr lang="nl-NL" dirty="0"/>
              <a:t> feed box  or CFB</a:t>
            </a:r>
          </a:p>
          <a:p>
            <a:r>
              <a:rPr lang="nl-NL" dirty="0"/>
              <a:t>(~20 </a:t>
            </a:r>
            <a:r>
              <a:rPr lang="nl-NL" dirty="0" err="1"/>
              <a:t>years</a:t>
            </a:r>
            <a:r>
              <a:rPr lang="nl-NL" dirty="0"/>
              <a:t>) </a:t>
            </a:r>
          </a:p>
        </p:txBody>
      </p:sp>
      <p:sp>
        <p:nvSpPr>
          <p:cNvPr id="14" name="Tekstvak 13">
            <a:extLst>
              <a:ext uri="{FF2B5EF4-FFF2-40B4-BE49-F238E27FC236}">
                <a16:creationId xmlns:a16="http://schemas.microsoft.com/office/drawing/2014/main" id="{678481D5-44DF-DAC9-D80A-5B1F7A2FF61D}"/>
              </a:ext>
            </a:extLst>
          </p:cNvPr>
          <p:cNvSpPr txBox="1"/>
          <p:nvPr/>
        </p:nvSpPr>
        <p:spPr>
          <a:xfrm>
            <a:off x="1891103" y="3644780"/>
            <a:ext cx="1933203" cy="646331"/>
          </a:xfrm>
          <a:prstGeom prst="rect">
            <a:avLst/>
          </a:prstGeom>
          <a:noFill/>
        </p:spPr>
        <p:txBody>
          <a:bodyPr wrap="square" rtlCol="0">
            <a:spAutoFit/>
          </a:bodyPr>
          <a:lstStyle/>
          <a:p>
            <a:r>
              <a:rPr lang="nl-NL" dirty="0" err="1"/>
              <a:t>Shuffling</a:t>
            </a:r>
            <a:r>
              <a:rPr lang="nl-NL" dirty="0"/>
              <a:t> module</a:t>
            </a:r>
          </a:p>
          <a:p>
            <a:r>
              <a:rPr lang="nl-NL" dirty="0"/>
              <a:t>(new in 2023)</a:t>
            </a:r>
          </a:p>
        </p:txBody>
      </p:sp>
      <p:sp>
        <p:nvSpPr>
          <p:cNvPr id="2" name="TextBox 10">
            <a:extLst>
              <a:ext uri="{FF2B5EF4-FFF2-40B4-BE49-F238E27FC236}">
                <a16:creationId xmlns:a16="http://schemas.microsoft.com/office/drawing/2014/main" id="{22FF6A2E-7E1A-A592-695E-F78006527426}"/>
              </a:ext>
            </a:extLst>
          </p:cNvPr>
          <p:cNvSpPr txBox="1"/>
          <p:nvPr/>
        </p:nvSpPr>
        <p:spPr>
          <a:xfrm>
            <a:off x="0" y="-9487"/>
            <a:ext cx="7141392" cy="523220"/>
          </a:xfrm>
          <a:prstGeom prst="rect">
            <a:avLst/>
          </a:prstGeom>
          <a:noFill/>
        </p:spPr>
        <p:txBody>
          <a:bodyPr wrap="square">
            <a:spAutoFit/>
          </a:bodyPr>
          <a:lstStyle/>
          <a:p>
            <a:r>
              <a:rPr lang="en-US" sz="2800" dirty="0"/>
              <a:t>Horizontal test benches</a:t>
            </a:r>
          </a:p>
        </p:txBody>
      </p:sp>
      <p:sp>
        <p:nvSpPr>
          <p:cNvPr id="20" name="Rechthoek 19">
            <a:extLst>
              <a:ext uri="{FF2B5EF4-FFF2-40B4-BE49-F238E27FC236}">
                <a16:creationId xmlns:a16="http://schemas.microsoft.com/office/drawing/2014/main" id="{7BDC6634-A7E4-6964-34C7-DEE82EC61570}"/>
              </a:ext>
            </a:extLst>
          </p:cNvPr>
          <p:cNvSpPr/>
          <p:nvPr/>
        </p:nvSpPr>
        <p:spPr>
          <a:xfrm>
            <a:off x="2517270" y="1873914"/>
            <a:ext cx="1386840" cy="1841142"/>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09E476E1-FDBD-A02B-16C6-B323BF21C730}"/>
              </a:ext>
            </a:extLst>
          </p:cNvPr>
          <p:cNvSpPr/>
          <p:nvPr/>
        </p:nvSpPr>
        <p:spPr>
          <a:xfrm>
            <a:off x="1470865" y="1143871"/>
            <a:ext cx="1386840" cy="1841142"/>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23" name="Rechte verbindingslijn met pijl 22">
            <a:extLst>
              <a:ext uri="{FF2B5EF4-FFF2-40B4-BE49-F238E27FC236}">
                <a16:creationId xmlns:a16="http://schemas.microsoft.com/office/drawing/2014/main" id="{B4A08851-34D4-E5F4-F777-A9DA4D57398F}"/>
              </a:ext>
            </a:extLst>
          </p:cNvPr>
          <p:cNvCxnSpPr>
            <a:cxnSpLocks/>
          </p:cNvCxnSpPr>
          <p:nvPr/>
        </p:nvCxnSpPr>
        <p:spPr>
          <a:xfrm flipH="1" flipV="1">
            <a:off x="4833750" y="2873046"/>
            <a:ext cx="207188" cy="568363"/>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Tekstvak 24">
            <a:extLst>
              <a:ext uri="{FF2B5EF4-FFF2-40B4-BE49-F238E27FC236}">
                <a16:creationId xmlns:a16="http://schemas.microsoft.com/office/drawing/2014/main" id="{94D609EE-0749-34C2-3AF3-ACE3EC7050E4}"/>
              </a:ext>
            </a:extLst>
          </p:cNvPr>
          <p:cNvSpPr txBox="1"/>
          <p:nvPr/>
        </p:nvSpPr>
        <p:spPr>
          <a:xfrm>
            <a:off x="4014771" y="3447619"/>
            <a:ext cx="1787669" cy="646331"/>
          </a:xfrm>
          <a:prstGeom prst="rect">
            <a:avLst/>
          </a:prstGeom>
          <a:noFill/>
        </p:spPr>
        <p:txBody>
          <a:bodyPr wrap="none" rtlCol="0">
            <a:spAutoFit/>
          </a:bodyPr>
          <a:lstStyle/>
          <a:p>
            <a:r>
              <a:rPr lang="nl-NL" dirty="0"/>
              <a:t>Anti-</a:t>
            </a:r>
            <a:r>
              <a:rPr lang="nl-NL" dirty="0" err="1"/>
              <a:t>cryostat</a:t>
            </a:r>
            <a:endParaRPr lang="nl-NL" dirty="0"/>
          </a:p>
          <a:p>
            <a:r>
              <a:rPr lang="nl-NL" dirty="0"/>
              <a:t>(1 per </a:t>
            </a:r>
            <a:r>
              <a:rPr lang="nl-NL" dirty="0" err="1"/>
              <a:t>aperture</a:t>
            </a:r>
            <a:r>
              <a:rPr lang="nl-NL" dirty="0"/>
              <a:t>)</a:t>
            </a:r>
          </a:p>
        </p:txBody>
      </p:sp>
      <p:sp>
        <p:nvSpPr>
          <p:cNvPr id="27" name="Tekstvak 26">
            <a:extLst>
              <a:ext uri="{FF2B5EF4-FFF2-40B4-BE49-F238E27FC236}">
                <a16:creationId xmlns:a16="http://schemas.microsoft.com/office/drawing/2014/main" id="{362BCB66-42C1-2CC4-16C5-E954DDE44F9B}"/>
              </a:ext>
            </a:extLst>
          </p:cNvPr>
          <p:cNvSpPr txBox="1"/>
          <p:nvPr/>
        </p:nvSpPr>
        <p:spPr>
          <a:xfrm>
            <a:off x="6407325" y="3771800"/>
            <a:ext cx="2736676" cy="992579"/>
          </a:xfrm>
          <a:prstGeom prst="rect">
            <a:avLst/>
          </a:prstGeom>
          <a:solidFill>
            <a:srgbClr val="CCE9AD"/>
          </a:solidFill>
        </p:spPr>
        <p:txBody>
          <a:bodyPr wrap="square" rtlCol="0">
            <a:spAutoFit/>
          </a:bodyPr>
          <a:lstStyle/>
          <a:p>
            <a:r>
              <a:rPr lang="nl-NL" sz="1200" dirty="0" err="1"/>
              <a:t>Courtesy</a:t>
            </a:r>
            <a:r>
              <a:rPr lang="nl-NL" sz="1200" dirty="0"/>
              <a:t> </a:t>
            </a:r>
          </a:p>
          <a:p>
            <a:r>
              <a:rPr lang="nl-NL" sz="1200" dirty="0"/>
              <a:t>Arnaud Vande </a:t>
            </a:r>
            <a:r>
              <a:rPr lang="nl-NL" sz="1200" dirty="0" err="1"/>
              <a:t>Craen</a:t>
            </a:r>
            <a:endParaRPr lang="nl-NL" sz="1200" dirty="0"/>
          </a:p>
          <a:p>
            <a:r>
              <a:rPr lang="nl-NL" sz="1200" dirty="0"/>
              <a:t>Olivier Pirotte (present at workshop)</a:t>
            </a:r>
          </a:p>
          <a:p>
            <a:r>
              <a:rPr lang="nl-NL" sz="1200" dirty="0"/>
              <a:t>Carlos </a:t>
            </a:r>
            <a:r>
              <a:rPr lang="nl-NL" sz="1200" dirty="0" err="1"/>
              <a:t>Solano</a:t>
            </a:r>
            <a:r>
              <a:rPr lang="nl-NL" sz="1200" dirty="0"/>
              <a:t> </a:t>
            </a:r>
            <a:r>
              <a:rPr lang="nl-NL" sz="1200" dirty="0" err="1"/>
              <a:t>Eizaguirre</a:t>
            </a:r>
            <a:endParaRPr lang="nl-NL" sz="1200" dirty="0"/>
          </a:p>
          <a:p>
            <a:r>
              <a:rPr lang="nl-NL" sz="1050" dirty="0"/>
              <a:t>Image </a:t>
            </a:r>
            <a:r>
              <a:rPr lang="nl-NL" sz="1050" dirty="0" err="1"/>
              <a:t>from</a:t>
            </a:r>
            <a:r>
              <a:rPr lang="nl-NL" sz="1050" dirty="0"/>
              <a:t>: </a:t>
            </a:r>
            <a:r>
              <a:rPr lang="nl-NL" sz="1050" dirty="0">
                <a:hlinkClick r:id="rId3"/>
              </a:rPr>
              <a:t>link</a:t>
            </a:r>
            <a:endParaRPr lang="nl-NL" sz="1050" dirty="0"/>
          </a:p>
        </p:txBody>
      </p:sp>
      <p:sp>
        <p:nvSpPr>
          <p:cNvPr id="30" name="Tekstvak 29">
            <a:extLst>
              <a:ext uri="{FF2B5EF4-FFF2-40B4-BE49-F238E27FC236}">
                <a16:creationId xmlns:a16="http://schemas.microsoft.com/office/drawing/2014/main" id="{639887B6-AE93-B447-6BC6-3C4E6005BBD6}"/>
              </a:ext>
            </a:extLst>
          </p:cNvPr>
          <p:cNvSpPr txBox="1"/>
          <p:nvPr/>
        </p:nvSpPr>
        <p:spPr>
          <a:xfrm>
            <a:off x="5145419" y="252123"/>
            <a:ext cx="3991380" cy="3416320"/>
          </a:xfrm>
          <a:prstGeom prst="rect">
            <a:avLst/>
          </a:prstGeom>
          <a:noFill/>
        </p:spPr>
        <p:txBody>
          <a:bodyPr wrap="square" rtlCol="0">
            <a:spAutoFit/>
          </a:bodyPr>
          <a:lstStyle/>
          <a:p>
            <a:r>
              <a:rPr lang="nl-NL" dirty="0" err="1"/>
              <a:t>Main</a:t>
            </a:r>
            <a:r>
              <a:rPr lang="nl-NL" dirty="0"/>
              <a:t> upgrades:</a:t>
            </a:r>
          </a:p>
          <a:p>
            <a:pPr marL="285750" indent="-285750">
              <a:buFont typeface="Arial" panose="020B0604020202020204" pitchFamily="34" charset="0"/>
              <a:buChar char="•"/>
            </a:pPr>
            <a:r>
              <a:rPr lang="nl-NL" dirty="0" err="1"/>
              <a:t>Additional</a:t>
            </a:r>
            <a:r>
              <a:rPr lang="nl-NL" dirty="0"/>
              <a:t> </a:t>
            </a:r>
            <a:r>
              <a:rPr lang="nl-NL" dirty="0" err="1"/>
              <a:t>temperature</a:t>
            </a:r>
            <a:r>
              <a:rPr lang="nl-NL" dirty="0"/>
              <a:t> </a:t>
            </a:r>
            <a:r>
              <a:rPr lang="nl-NL" dirty="0" err="1"/>
              <a:t>probes</a:t>
            </a:r>
            <a:r>
              <a:rPr lang="nl-NL" dirty="0"/>
              <a:t> </a:t>
            </a:r>
            <a:r>
              <a:rPr lang="nl-NL" dirty="0" err="1"/>
              <a:t>for</a:t>
            </a:r>
            <a:r>
              <a:rPr lang="nl-NL" dirty="0"/>
              <a:t> delta T control </a:t>
            </a:r>
            <a:r>
              <a:rPr lang="nl-NL" dirty="0" err="1"/>
              <a:t>during</a:t>
            </a:r>
            <a:r>
              <a:rPr lang="nl-NL" dirty="0"/>
              <a:t> 80-300 K </a:t>
            </a:r>
            <a:r>
              <a:rPr lang="nl-NL" dirty="0" err="1"/>
              <a:t>HeGas</a:t>
            </a:r>
            <a:r>
              <a:rPr lang="nl-NL" dirty="0"/>
              <a:t> </a:t>
            </a:r>
            <a:r>
              <a:rPr lang="nl-NL" dirty="0" err="1"/>
              <a:t>cooled</a:t>
            </a:r>
            <a:r>
              <a:rPr lang="nl-NL" dirty="0"/>
              <a:t>/</a:t>
            </a:r>
            <a:r>
              <a:rPr lang="nl-NL" dirty="0" err="1"/>
              <a:t>heating</a:t>
            </a:r>
            <a:r>
              <a:rPr lang="nl-NL" dirty="0"/>
              <a:t> </a:t>
            </a:r>
            <a:r>
              <a:rPr lang="nl-NL" dirty="0" err="1"/>
              <a:t>phases</a:t>
            </a:r>
            <a:r>
              <a:rPr lang="nl-NL" dirty="0"/>
              <a:t> </a:t>
            </a:r>
            <a:r>
              <a:rPr lang="nl-NL" dirty="0" err="1"/>
              <a:t>for</a:t>
            </a:r>
            <a:r>
              <a:rPr lang="nl-NL" dirty="0"/>
              <a:t> Nb</a:t>
            </a:r>
            <a:r>
              <a:rPr lang="nl-NL" baseline="-25000" dirty="0"/>
              <a:t>3</a:t>
            </a:r>
            <a:r>
              <a:rPr lang="nl-NL" dirty="0"/>
              <a:t>Sn </a:t>
            </a:r>
            <a:r>
              <a:rPr lang="nl-NL" dirty="0" err="1"/>
              <a:t>magnets</a:t>
            </a:r>
            <a:r>
              <a:rPr lang="nl-NL" dirty="0"/>
              <a:t>. (</a:t>
            </a:r>
            <a:r>
              <a:rPr lang="nl-NL" dirty="0" err="1"/>
              <a:t>since</a:t>
            </a:r>
            <a:r>
              <a:rPr lang="nl-NL" dirty="0"/>
              <a:t> ~2018)</a:t>
            </a:r>
          </a:p>
          <a:p>
            <a:pPr marL="285750" indent="-285750">
              <a:buFont typeface="Arial" panose="020B0604020202020204" pitchFamily="34" charset="0"/>
              <a:buChar char="•"/>
            </a:pPr>
            <a:r>
              <a:rPr lang="nl-NL" dirty="0" err="1"/>
              <a:t>Shuffling</a:t>
            </a:r>
            <a:r>
              <a:rPr lang="nl-NL" dirty="0"/>
              <a:t> module </a:t>
            </a:r>
            <a:r>
              <a:rPr lang="nl-NL" dirty="0" err="1"/>
              <a:t>to</a:t>
            </a:r>
            <a:r>
              <a:rPr lang="nl-NL" dirty="0"/>
              <a:t> </a:t>
            </a:r>
            <a:r>
              <a:rPr lang="nl-NL" dirty="0" err="1"/>
              <a:t>facilitate</a:t>
            </a:r>
            <a:r>
              <a:rPr lang="nl-NL" dirty="0"/>
              <a:t> HL-LHC 4.5 K </a:t>
            </a:r>
            <a:r>
              <a:rPr lang="nl-NL" dirty="0" err="1"/>
              <a:t>operation</a:t>
            </a:r>
            <a:r>
              <a:rPr lang="nl-NL" dirty="0"/>
              <a:t> </a:t>
            </a:r>
            <a:r>
              <a:rPr lang="nl-NL" dirty="0" err="1"/>
              <a:t>and</a:t>
            </a:r>
            <a:r>
              <a:rPr lang="nl-NL" dirty="0"/>
              <a:t> </a:t>
            </a:r>
            <a:r>
              <a:rPr lang="nl-NL" dirty="0" err="1"/>
              <a:t>magnet</a:t>
            </a:r>
            <a:r>
              <a:rPr lang="nl-NL" dirty="0"/>
              <a:t> </a:t>
            </a:r>
            <a:r>
              <a:rPr lang="nl-NL" dirty="0" err="1"/>
              <a:t>connection</a:t>
            </a:r>
            <a:endParaRPr lang="nl-NL" dirty="0"/>
          </a:p>
          <a:p>
            <a:pPr marL="285750" indent="-285750">
              <a:buFont typeface="Arial" panose="020B0604020202020204" pitchFamily="34" charset="0"/>
              <a:buChar char="•"/>
            </a:pPr>
            <a:r>
              <a:rPr lang="nl-NL" dirty="0"/>
              <a:t>New anti-</a:t>
            </a:r>
            <a:r>
              <a:rPr lang="nl-NL" dirty="0" err="1"/>
              <a:t>cryostats</a:t>
            </a:r>
            <a:r>
              <a:rPr lang="nl-NL" dirty="0"/>
              <a:t> </a:t>
            </a:r>
            <a:r>
              <a:rPr lang="nl-NL" dirty="0" err="1"/>
              <a:t>for</a:t>
            </a:r>
            <a:r>
              <a:rPr lang="nl-NL" dirty="0"/>
              <a:t> 105 mm </a:t>
            </a:r>
            <a:r>
              <a:rPr lang="nl-NL" dirty="0" err="1"/>
              <a:t>and</a:t>
            </a:r>
            <a:r>
              <a:rPr lang="nl-NL" dirty="0"/>
              <a:t> 150 mm </a:t>
            </a:r>
            <a:r>
              <a:rPr lang="nl-NL" dirty="0" err="1"/>
              <a:t>aperture</a:t>
            </a:r>
            <a:r>
              <a:rPr lang="nl-NL" dirty="0"/>
              <a:t> </a:t>
            </a:r>
            <a:r>
              <a:rPr lang="nl-NL" dirty="0" err="1"/>
              <a:t>magnets</a:t>
            </a:r>
            <a:r>
              <a:rPr lang="nl-NL" dirty="0"/>
              <a:t>.</a:t>
            </a:r>
          </a:p>
          <a:p>
            <a:endParaRPr lang="nl-NL" dirty="0"/>
          </a:p>
          <a:p>
            <a:endParaRPr lang="nl-NL" dirty="0"/>
          </a:p>
        </p:txBody>
      </p:sp>
    </p:spTree>
    <p:extLst>
      <p:ext uri="{BB962C8B-B14F-4D97-AF65-F5344CB8AC3E}">
        <p14:creationId xmlns:p14="http://schemas.microsoft.com/office/powerpoint/2010/main" val="840399559"/>
      </p:ext>
    </p:extLst>
  </p:cSld>
  <p:clrMapOvr>
    <a:masterClrMapping/>
  </p:clrMapOvr>
</p:sld>
</file>

<file path=ppt/theme/theme1.xml><?xml version="1.0" encoding="utf-8"?>
<a:theme xmlns:a="http://schemas.openxmlformats.org/drawingml/2006/main" name="CERNCorporate16-9">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CERNCorporate16-9</Template>
  <TotalTime>2719</TotalTime>
  <Words>2687</Words>
  <Application>Microsoft Office PowerPoint</Application>
  <PresentationFormat>Diavoorstelling (16:9)</PresentationFormat>
  <Paragraphs>439</Paragraphs>
  <Slides>33</Slides>
  <Notes>0</Notes>
  <HiddenSlides>0</HiddenSlides>
  <MMClips>2</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33</vt:i4>
      </vt:variant>
    </vt:vector>
  </HeadingPairs>
  <TitlesOfParts>
    <vt:vector size="36" baseType="lpstr">
      <vt:lpstr>Arial</vt:lpstr>
      <vt:lpstr>Calibri</vt:lpstr>
      <vt:lpstr>CERNCorporate16-9</vt:lpstr>
      <vt:lpstr>CERN Superconducting Magnet Test Facility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CERN Superconducting Magnet Test facility</dc:title>
  <dc:creator>Gerard Willering</dc:creator>
  <cp:lastModifiedBy>Annalies Willering-Aalderink</cp:lastModifiedBy>
  <cp:revision>33</cp:revision>
  <dcterms:created xsi:type="dcterms:W3CDTF">2023-04-06T06:19:59Z</dcterms:created>
  <dcterms:modified xsi:type="dcterms:W3CDTF">2023-04-24T12:12:39Z</dcterms:modified>
</cp:coreProperties>
</file>