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56" r:id="rId2"/>
    <p:sldId id="279" r:id="rId3"/>
    <p:sldId id="261" r:id="rId4"/>
    <p:sldId id="280" r:id="rId5"/>
    <p:sldId id="281" r:id="rId6"/>
    <p:sldId id="308" r:id="rId7"/>
    <p:sldId id="315" r:id="rId8"/>
    <p:sldId id="309" r:id="rId9"/>
    <p:sldId id="276" r:id="rId10"/>
    <p:sldId id="264" r:id="rId11"/>
    <p:sldId id="283" r:id="rId12"/>
    <p:sldId id="285" r:id="rId13"/>
    <p:sldId id="286" r:id="rId14"/>
    <p:sldId id="359" r:id="rId15"/>
    <p:sldId id="358" r:id="rId16"/>
    <p:sldId id="288" r:id="rId17"/>
    <p:sldId id="289" r:id="rId18"/>
    <p:sldId id="290" r:id="rId19"/>
    <p:sldId id="284" r:id="rId20"/>
    <p:sldId id="337" r:id="rId21"/>
    <p:sldId id="278" r:id="rId22"/>
    <p:sldId id="360" r:id="rId2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52" autoAdjust="0"/>
    <p:restoredTop sz="86395"/>
  </p:normalViewPr>
  <p:slideViewPr>
    <p:cSldViewPr snapToGrid="0">
      <p:cViewPr>
        <p:scale>
          <a:sx n="75" d="100"/>
          <a:sy n="75" d="100"/>
        </p:scale>
        <p:origin x="1050" y="54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0A3BF2-68B2-164E-8C34-05C6FA534787}" type="datetimeFigureOut">
              <a:rPr lang="en-GB" smtClean="0"/>
              <a:t>22/04/2023</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E6D0E8-B6B0-5E40-AECF-2F8EF81B1AB2}" type="slidenum">
              <a:rPr lang="en-GB" smtClean="0"/>
              <a:t>‹N›</a:t>
            </a:fld>
            <a:endParaRPr lang="en-GB"/>
          </a:p>
        </p:txBody>
      </p:sp>
    </p:spTree>
    <p:extLst>
      <p:ext uri="{BB962C8B-B14F-4D97-AF65-F5344CB8AC3E}">
        <p14:creationId xmlns:p14="http://schemas.microsoft.com/office/powerpoint/2010/main" val="2304679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5"/>
          </p:nvPr>
        </p:nvSpPr>
        <p:spPr/>
        <p:txBody>
          <a:bodyPr/>
          <a:lstStyle/>
          <a:p>
            <a:fld id="{2EE6D0E8-B6B0-5E40-AECF-2F8EF81B1AB2}" type="slidenum">
              <a:rPr lang="en-GB" smtClean="0"/>
              <a:t>1</a:t>
            </a:fld>
            <a:endParaRPr lang="en-GB"/>
          </a:p>
        </p:txBody>
      </p:sp>
    </p:spTree>
    <p:extLst>
      <p:ext uri="{BB962C8B-B14F-4D97-AF65-F5344CB8AC3E}">
        <p14:creationId xmlns:p14="http://schemas.microsoft.com/office/powerpoint/2010/main" val="124508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2EE6D0E8-B6B0-5E40-AECF-2F8EF81B1AB2}" type="slidenum">
              <a:rPr lang="en-GB" smtClean="0"/>
              <a:t>3</a:t>
            </a:fld>
            <a:endParaRPr lang="en-GB"/>
          </a:p>
        </p:txBody>
      </p:sp>
    </p:spTree>
    <p:extLst>
      <p:ext uri="{BB962C8B-B14F-4D97-AF65-F5344CB8AC3E}">
        <p14:creationId xmlns:p14="http://schemas.microsoft.com/office/powerpoint/2010/main" val="3231002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2EE6D0E8-B6B0-5E40-AECF-2F8EF81B1AB2}" type="slidenum">
              <a:rPr lang="en-GB" smtClean="0"/>
              <a:t>9</a:t>
            </a:fld>
            <a:endParaRPr lang="en-GB"/>
          </a:p>
        </p:txBody>
      </p:sp>
    </p:spTree>
    <p:extLst>
      <p:ext uri="{BB962C8B-B14F-4D97-AF65-F5344CB8AC3E}">
        <p14:creationId xmlns:p14="http://schemas.microsoft.com/office/powerpoint/2010/main" val="1294691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13" name="Rechteck 12"/>
          <p:cNvSpPr/>
          <p:nvPr userDrawn="1"/>
        </p:nvSpPr>
        <p:spPr>
          <a:xfrm>
            <a:off x="417733" y="6265586"/>
            <a:ext cx="4495031" cy="207818"/>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dirty="0"/>
          </a:p>
        </p:txBody>
      </p:sp>
      <p:pic>
        <p:nvPicPr>
          <p:cNvPr id="7" name="Bild 6" descr="fair-mesh.jpg"/>
          <p:cNvPicPr>
            <a:picLocks noChangeAspect="1"/>
          </p:cNvPicPr>
          <p:nvPr userDrawn="1"/>
        </p:nvPicPr>
        <p:blipFill rotWithShape="1">
          <a:blip r:embed="rId2">
            <a:extLst>
              <a:ext uri="{28A0092B-C50C-407E-A947-70E740481C1C}">
                <a14:useLocalDpi xmlns:a14="http://schemas.microsoft.com/office/drawing/2010/main" val="0"/>
              </a:ext>
            </a:extLst>
          </a:blip>
          <a:srcRect l="4773" t="11489" r="5373" b="5511"/>
          <a:stretch/>
        </p:blipFill>
        <p:spPr>
          <a:xfrm>
            <a:off x="147249" y="1409470"/>
            <a:ext cx="11902115" cy="5056250"/>
          </a:xfrm>
          <a:prstGeom prst="rect">
            <a:avLst/>
          </a:prstGeom>
        </p:spPr>
      </p:pic>
      <p:sp>
        <p:nvSpPr>
          <p:cNvPr id="2" name="Titel 1"/>
          <p:cNvSpPr>
            <a:spLocks noGrp="1"/>
          </p:cNvSpPr>
          <p:nvPr>
            <p:ph type="ctrTitle"/>
          </p:nvPr>
        </p:nvSpPr>
        <p:spPr>
          <a:xfrm>
            <a:off x="1668751" y="3244364"/>
            <a:ext cx="8810021" cy="779866"/>
          </a:xfrm>
          <a:prstGeom prst="rect">
            <a:avLst/>
          </a:prstGeom>
        </p:spPr>
        <p:txBody>
          <a:bodyPr anchor="b" anchorCtr="0">
            <a:noAutofit/>
          </a:bodyPr>
          <a:lstStyle>
            <a:lvl1pPr algn="ctr">
              <a:defRPr sz="3600">
                <a:solidFill>
                  <a:srgbClr val="333333"/>
                </a:solidFill>
              </a:defRPr>
            </a:lvl1pPr>
          </a:lstStyle>
          <a:p>
            <a:r>
              <a:rPr lang="en-US" noProof="0"/>
              <a:t>Click to edit Master title style</a:t>
            </a:r>
            <a:endParaRPr lang="en-GB" noProof="0" dirty="0"/>
          </a:p>
        </p:txBody>
      </p:sp>
      <p:sp>
        <p:nvSpPr>
          <p:cNvPr id="3" name="Untertitel 2"/>
          <p:cNvSpPr>
            <a:spLocks noGrp="1"/>
          </p:cNvSpPr>
          <p:nvPr>
            <p:ph type="subTitle" idx="1"/>
          </p:nvPr>
        </p:nvSpPr>
        <p:spPr>
          <a:xfrm>
            <a:off x="1828800" y="4024230"/>
            <a:ext cx="8534400" cy="584660"/>
          </a:xfrm>
        </p:spPr>
        <p:txBody>
          <a:bodyPr>
            <a:normAutofit/>
          </a:bodyPr>
          <a:lstStyle>
            <a:lvl1pPr marL="0" indent="0" algn="ctr">
              <a:buNone/>
              <a:defRPr sz="1700">
                <a:solidFill>
                  <a:srgbClr val="66666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Click to edit Master subtitle style</a:t>
            </a:r>
            <a:endParaRPr lang="en-GB" noProof="0" dirty="0"/>
          </a:p>
        </p:txBody>
      </p:sp>
    </p:spTree>
    <p:extLst>
      <p:ext uri="{BB962C8B-B14F-4D97-AF65-F5344CB8AC3E}">
        <p14:creationId xmlns:p14="http://schemas.microsoft.com/office/powerpoint/2010/main" val="2002102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563420" y="1450686"/>
            <a:ext cx="11310973" cy="4896327"/>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17" name="Titolo 16">
            <a:extLst>
              <a:ext uri="{FF2B5EF4-FFF2-40B4-BE49-F238E27FC236}">
                <a16:creationId xmlns:a16="http://schemas.microsoft.com/office/drawing/2014/main" id="{BAE1BC71-8D2A-CA42-8A19-3BEA43F15EFA}"/>
              </a:ext>
            </a:extLst>
          </p:cNvPr>
          <p:cNvSpPr>
            <a:spLocks noGrp="1"/>
          </p:cNvSpPr>
          <p:nvPr>
            <p:ph type="title"/>
          </p:nvPr>
        </p:nvSpPr>
        <p:spPr/>
        <p:txBody>
          <a:bodyPr/>
          <a:lstStyle/>
          <a:p>
            <a:r>
              <a:rPr lang="it-IT"/>
              <a:t>Fare clic per modificare lo stile del titolo dello schema</a:t>
            </a:r>
            <a:endParaRPr lang="en-GB"/>
          </a:p>
        </p:txBody>
      </p:sp>
      <p:sp>
        <p:nvSpPr>
          <p:cNvPr id="18" name="Segnaposto numero diapositiva 17">
            <a:extLst>
              <a:ext uri="{FF2B5EF4-FFF2-40B4-BE49-F238E27FC236}">
                <a16:creationId xmlns:a16="http://schemas.microsoft.com/office/drawing/2014/main" id="{07FF71E8-AF1B-8A4B-8FC6-1AB3BE3DB115}"/>
              </a:ext>
            </a:extLst>
          </p:cNvPr>
          <p:cNvSpPr>
            <a:spLocks noGrp="1"/>
          </p:cNvSpPr>
          <p:nvPr>
            <p:ph type="sldNum" sz="quarter" idx="10"/>
          </p:nvPr>
        </p:nvSpPr>
        <p:spPr/>
        <p:txBody>
          <a:bodyPr/>
          <a:lstStyle/>
          <a:p>
            <a:fld id="{897F4624-6DA1-824A-8A98-AFEE10D2E7BE}" type="slidenum">
              <a:rPr lang="en-GB" smtClean="0"/>
              <a:t>‹N›</a:t>
            </a:fld>
            <a:endParaRPr lang="en-GB" dirty="0"/>
          </a:p>
        </p:txBody>
      </p:sp>
    </p:spTree>
    <p:extLst>
      <p:ext uri="{BB962C8B-B14F-4D97-AF65-F5344CB8AC3E}">
        <p14:creationId xmlns:p14="http://schemas.microsoft.com/office/powerpoint/2010/main" val="1756589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B1EB79-04FD-4846-9027-BD94B4E450B5}"/>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F332B5C-CADD-4C61-BD56-E90698577F49}"/>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10684DBD-DDBE-424D-9254-938A0A6C0F5B}"/>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8" name="Segnaposto numero diapositiva 7">
            <a:extLst>
              <a:ext uri="{FF2B5EF4-FFF2-40B4-BE49-F238E27FC236}">
                <a16:creationId xmlns:a16="http://schemas.microsoft.com/office/drawing/2014/main" id="{2A657475-7E1E-0A92-7318-9D2B912160B4}"/>
              </a:ext>
            </a:extLst>
          </p:cNvPr>
          <p:cNvSpPr>
            <a:spLocks noGrp="1"/>
          </p:cNvSpPr>
          <p:nvPr>
            <p:ph type="sldNum" sz="quarter" idx="10"/>
          </p:nvPr>
        </p:nvSpPr>
        <p:spPr/>
        <p:txBody>
          <a:bodyPr/>
          <a:lstStyle/>
          <a:p>
            <a:fld id="{897F4624-6DA1-824A-8A98-AFEE10D2E7BE}" type="slidenum">
              <a:rPr lang="en-GB" smtClean="0"/>
              <a:t>‹N›</a:t>
            </a:fld>
            <a:endParaRPr lang="en-GB" dirty="0"/>
          </a:p>
        </p:txBody>
      </p:sp>
    </p:spTree>
    <p:extLst>
      <p:ext uri="{BB962C8B-B14F-4D97-AF65-F5344CB8AC3E}">
        <p14:creationId xmlns:p14="http://schemas.microsoft.com/office/powerpoint/2010/main" val="2019769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CC47C88-64D2-4EEC-B62C-F81CC55479DC}"/>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6328D86-50CF-470F-9966-DC4414B47F13}"/>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numero diapositiva 6">
            <a:extLst>
              <a:ext uri="{FF2B5EF4-FFF2-40B4-BE49-F238E27FC236}">
                <a16:creationId xmlns:a16="http://schemas.microsoft.com/office/drawing/2014/main" id="{4F2B3FAE-A770-8F71-89C2-1904D0841711}"/>
              </a:ext>
            </a:extLst>
          </p:cNvPr>
          <p:cNvSpPr>
            <a:spLocks noGrp="1"/>
          </p:cNvSpPr>
          <p:nvPr>
            <p:ph type="sldNum" sz="quarter" idx="10"/>
          </p:nvPr>
        </p:nvSpPr>
        <p:spPr/>
        <p:txBody>
          <a:bodyPr/>
          <a:lstStyle/>
          <a:p>
            <a:fld id="{897F4624-6DA1-824A-8A98-AFEE10D2E7BE}" type="slidenum">
              <a:rPr lang="en-GB" smtClean="0"/>
              <a:t>‹N›</a:t>
            </a:fld>
            <a:endParaRPr lang="en-GB" dirty="0"/>
          </a:p>
        </p:txBody>
      </p:sp>
    </p:spTree>
    <p:extLst>
      <p:ext uri="{BB962C8B-B14F-4D97-AF65-F5344CB8AC3E}">
        <p14:creationId xmlns:p14="http://schemas.microsoft.com/office/powerpoint/2010/main" val="1811924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tiff"/><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563420" y="1450685"/>
            <a:ext cx="11290483" cy="4964785"/>
          </a:xfrm>
          <a:prstGeom prst="rect">
            <a:avLst/>
          </a:prstGeom>
        </p:spPr>
        <p:txBody>
          <a:bodyPr vert="horz" lIns="91440" tIns="45720" rIns="91440" bIns="4572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cxnSp>
        <p:nvCxnSpPr>
          <p:cNvPr id="9" name="Gerade Verbindung 8"/>
          <p:cNvCxnSpPr/>
          <p:nvPr/>
        </p:nvCxnSpPr>
        <p:spPr>
          <a:xfrm>
            <a:off x="0" y="1068273"/>
            <a:ext cx="12192000" cy="0"/>
          </a:xfrm>
          <a:prstGeom prst="line">
            <a:avLst/>
          </a:prstGeom>
          <a:ln w="254000">
            <a:solidFill>
              <a:srgbClr val="EAEAEA"/>
            </a:solidFill>
          </a:ln>
          <a:effectLst/>
        </p:spPr>
        <p:style>
          <a:lnRef idx="2">
            <a:schemeClr val="accent1"/>
          </a:lnRef>
          <a:fillRef idx="0">
            <a:schemeClr val="accent1"/>
          </a:fillRef>
          <a:effectRef idx="1">
            <a:schemeClr val="accent1"/>
          </a:effectRef>
          <a:fontRef idx="minor">
            <a:schemeClr val="tx1"/>
          </a:fontRef>
        </p:style>
      </p:cxnSp>
      <p:sp>
        <p:nvSpPr>
          <p:cNvPr id="4" name="Rechteck 3"/>
          <p:cNvSpPr>
            <a:spLocks/>
          </p:cNvSpPr>
          <p:nvPr/>
        </p:nvSpPr>
        <p:spPr>
          <a:xfrm>
            <a:off x="-1" y="939485"/>
            <a:ext cx="340800" cy="2556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dirty="0"/>
          </a:p>
        </p:txBody>
      </p:sp>
      <p:sp>
        <p:nvSpPr>
          <p:cNvPr id="12" name="Rechteck 11"/>
          <p:cNvSpPr>
            <a:spLocks/>
          </p:cNvSpPr>
          <p:nvPr/>
        </p:nvSpPr>
        <p:spPr>
          <a:xfrm>
            <a:off x="-1" y="6609871"/>
            <a:ext cx="340800" cy="2556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dirty="0"/>
          </a:p>
        </p:txBody>
      </p:sp>
      <p:pic>
        <p:nvPicPr>
          <p:cNvPr id="13" name="Grafik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29852" y="255220"/>
            <a:ext cx="877825" cy="548641"/>
          </a:xfrm>
          <a:prstGeom prst="rect">
            <a:avLst/>
          </a:prstGeom>
        </p:spPr>
      </p:pic>
      <p:pic>
        <p:nvPicPr>
          <p:cNvPr id="14" name="Bild 6" descr="GSI_Logo_rgb.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0620" y="259791"/>
            <a:ext cx="1799355" cy="449839"/>
          </a:xfrm>
          <a:prstGeom prst="rect">
            <a:avLst/>
          </a:prstGeom>
        </p:spPr>
      </p:pic>
      <p:pic>
        <p:nvPicPr>
          <p:cNvPr id="17" name="Immagine 9"/>
          <p:cNvPicPr>
            <a:picLocks noChangeAspect="1"/>
          </p:cNvPicPr>
          <p:nvPr userDrawn="1"/>
        </p:nvPicPr>
        <p:blipFill>
          <a:blip r:embed="rId8" cstate="print">
            <a:clrChange>
              <a:clrFrom>
                <a:srgbClr val="FFFFFF"/>
              </a:clrFrom>
              <a:clrTo>
                <a:srgbClr val="FFFFFF">
                  <a:alpha val="0"/>
                </a:srgbClr>
              </a:clrTo>
            </a:clrChange>
          </a:blip>
          <a:stretch>
            <a:fillRect/>
          </a:stretch>
        </p:blipFill>
        <p:spPr>
          <a:xfrm>
            <a:off x="1932209" y="210360"/>
            <a:ext cx="1726628" cy="667492"/>
          </a:xfrm>
          <a:prstGeom prst="rect">
            <a:avLst/>
          </a:prstGeom>
        </p:spPr>
      </p:pic>
      <p:sp>
        <p:nvSpPr>
          <p:cNvPr id="11" name="CasellaDiTesto 10">
            <a:extLst>
              <a:ext uri="{FF2B5EF4-FFF2-40B4-BE49-F238E27FC236}">
                <a16:creationId xmlns:a16="http://schemas.microsoft.com/office/drawing/2014/main" id="{BD0DEF11-C379-7845-9197-CF25AF81AA86}"/>
              </a:ext>
            </a:extLst>
          </p:cNvPr>
          <p:cNvSpPr txBox="1"/>
          <p:nvPr userDrawn="1"/>
        </p:nvSpPr>
        <p:spPr>
          <a:xfrm>
            <a:off x="340799" y="6534835"/>
            <a:ext cx="4086183" cy="276999"/>
          </a:xfrm>
          <a:prstGeom prst="rect">
            <a:avLst/>
          </a:prstGeom>
        </p:spPr>
        <p:txBody>
          <a:bodyPr vert="horz" wrap="non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aseline="0" dirty="0"/>
              <a:t>D. D’Agostino, QDM SAT @THor Facility – </a:t>
            </a:r>
            <a:r>
              <a:rPr lang="en-US" sz="1200" baseline="0" dirty="0"/>
              <a:t>Apr 24</a:t>
            </a:r>
            <a:r>
              <a:rPr lang="en-US" sz="1200" baseline="30000" dirty="0"/>
              <a:t>th</a:t>
            </a:r>
            <a:r>
              <a:rPr lang="en-US" sz="1200" baseline="0" dirty="0"/>
              <a:t>, 2023</a:t>
            </a:r>
            <a:endParaRPr lang="en-GB" sz="1200" baseline="0" dirty="0"/>
          </a:p>
        </p:txBody>
      </p:sp>
      <p:sp>
        <p:nvSpPr>
          <p:cNvPr id="22" name="Segnaposto titolo 21">
            <a:extLst>
              <a:ext uri="{FF2B5EF4-FFF2-40B4-BE49-F238E27FC236}">
                <a16:creationId xmlns:a16="http://schemas.microsoft.com/office/drawing/2014/main" id="{F249DD17-8B4F-4442-BCD6-5EEBAAAA92F8}"/>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GB"/>
          </a:p>
        </p:txBody>
      </p:sp>
      <p:sp>
        <p:nvSpPr>
          <p:cNvPr id="23" name="Segnaposto numero diapositiva 22">
            <a:extLst>
              <a:ext uri="{FF2B5EF4-FFF2-40B4-BE49-F238E27FC236}">
                <a16:creationId xmlns:a16="http://schemas.microsoft.com/office/drawing/2014/main" id="{77DB59EC-B337-1846-BED1-50F8DEEA0E3C}"/>
              </a:ext>
            </a:extLst>
          </p:cNvPr>
          <p:cNvSpPr>
            <a:spLocks noGrp="1"/>
          </p:cNvSpPr>
          <p:nvPr>
            <p:ph type="sldNum" sz="quarter" idx="4"/>
          </p:nvPr>
        </p:nvSpPr>
        <p:spPr>
          <a:xfrm>
            <a:off x="9448800" y="644670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7F4624-6DA1-824A-8A98-AFEE10D2E7BE}" type="slidenum">
              <a:rPr lang="en-GB" smtClean="0"/>
              <a:t>‹N›</a:t>
            </a:fld>
            <a:endParaRPr lang="en-GB" dirty="0"/>
          </a:p>
        </p:txBody>
      </p:sp>
      <p:pic>
        <p:nvPicPr>
          <p:cNvPr id="5" name="Immagine 4" descr="Immagine che contiene testo&#10;&#10;Descrizione generata automaticamente">
            <a:extLst>
              <a:ext uri="{FF2B5EF4-FFF2-40B4-BE49-F238E27FC236}">
                <a16:creationId xmlns:a16="http://schemas.microsoft.com/office/drawing/2014/main" id="{63B7AE78-16C0-E7EB-204F-A971898A5D4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70399" y="124518"/>
            <a:ext cx="1957323" cy="650522"/>
          </a:xfrm>
          <a:prstGeom prst="rect">
            <a:avLst/>
          </a:prstGeom>
        </p:spPr>
      </p:pic>
    </p:spTree>
    <p:extLst>
      <p:ext uri="{BB962C8B-B14F-4D97-AF65-F5344CB8AC3E}">
        <p14:creationId xmlns:p14="http://schemas.microsoft.com/office/powerpoint/2010/main" val="9226368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hf hdr="0" ftr="0" dt="0"/>
  <p:txStyles>
    <p:titleStyle>
      <a:lvl1pPr algn="l" defTabSz="457200" rtl="0" eaLnBrk="1" latinLnBrk="0" hangingPunct="1">
        <a:spcBef>
          <a:spcPct val="0"/>
        </a:spcBef>
        <a:buNone/>
        <a:defRPr sz="2400" b="1" kern="1200">
          <a:solidFill>
            <a:srgbClr val="333333"/>
          </a:solidFill>
          <a:latin typeface="Arial"/>
          <a:ea typeface="+mj-ea"/>
          <a:cs typeface="Arial"/>
        </a:defRPr>
      </a:lvl1pPr>
    </p:titleStyle>
    <p:bodyStyle>
      <a:lvl1pPr marL="342900" indent="-342900" algn="l" defTabSz="457200" rtl="0" eaLnBrk="1" latinLnBrk="0" hangingPunct="1">
        <a:spcBef>
          <a:spcPct val="20000"/>
        </a:spcBef>
        <a:buClr>
          <a:srgbClr val="FDBB63"/>
        </a:buClr>
        <a:buFont typeface="Wingdings" charset="2"/>
        <a:buChar char="§"/>
        <a:tabLst>
          <a:tab pos="0" algn="l"/>
        </a:tabLst>
        <a:defRPr sz="2400" kern="1200">
          <a:solidFill>
            <a:srgbClr val="333333"/>
          </a:solidFill>
          <a:latin typeface="Arial"/>
          <a:ea typeface="+mn-ea"/>
          <a:cs typeface="Arial"/>
        </a:defRPr>
      </a:lvl1pPr>
      <a:lvl2pPr marL="742950" indent="-285750" algn="l" defTabSz="457200" rtl="0" eaLnBrk="1" latinLnBrk="0" hangingPunct="1">
        <a:spcBef>
          <a:spcPct val="20000"/>
        </a:spcBef>
        <a:buClr>
          <a:srgbClr val="FDBB63"/>
        </a:buClr>
        <a:buFont typeface="Wingdings" charset="2"/>
        <a:buChar char="§"/>
        <a:tabLst>
          <a:tab pos="0" algn="l"/>
        </a:tabLst>
        <a:defRPr sz="2000" kern="1200">
          <a:solidFill>
            <a:srgbClr val="333333"/>
          </a:solidFill>
          <a:latin typeface="Arial"/>
          <a:ea typeface="+mn-ea"/>
          <a:cs typeface="Arial"/>
        </a:defRPr>
      </a:lvl2pPr>
      <a:lvl3pPr marL="1143000" indent="-228600" algn="l" defTabSz="457200" rtl="0" eaLnBrk="1" latinLnBrk="0" hangingPunct="1">
        <a:spcBef>
          <a:spcPct val="20000"/>
        </a:spcBef>
        <a:buClr>
          <a:srgbClr val="FDBB63"/>
        </a:buClr>
        <a:buFont typeface="Wingdings" charset="2"/>
        <a:buChar char="§"/>
        <a:tabLst>
          <a:tab pos="0" algn="l"/>
        </a:tabLst>
        <a:defRPr sz="1800" kern="1200">
          <a:solidFill>
            <a:srgbClr val="333333"/>
          </a:solidFill>
          <a:latin typeface="Arial"/>
          <a:ea typeface="+mn-ea"/>
          <a:cs typeface="Arial"/>
        </a:defRPr>
      </a:lvl3pPr>
      <a:lvl4pPr marL="1600200" indent="-228600" algn="l" defTabSz="457200" rtl="0" eaLnBrk="1" latinLnBrk="0" hangingPunct="1">
        <a:spcBef>
          <a:spcPct val="20000"/>
        </a:spcBef>
        <a:buClr>
          <a:srgbClr val="FDBB63"/>
        </a:buClr>
        <a:buFont typeface="Wingdings" charset="2"/>
        <a:buChar char="§"/>
        <a:tabLst>
          <a:tab pos="0" algn="l"/>
        </a:tabLst>
        <a:defRPr sz="1600" kern="1200">
          <a:solidFill>
            <a:srgbClr val="333333"/>
          </a:solidFill>
          <a:latin typeface="Arial"/>
          <a:ea typeface="+mn-ea"/>
          <a:cs typeface="Arial"/>
        </a:defRPr>
      </a:lvl4pPr>
      <a:lvl5pPr marL="2057400" indent="-228600" algn="l" defTabSz="457200" rtl="0" eaLnBrk="1" latinLnBrk="0" hangingPunct="1">
        <a:spcBef>
          <a:spcPct val="20000"/>
        </a:spcBef>
        <a:buClr>
          <a:srgbClr val="FDBB63"/>
        </a:buClr>
        <a:buFont typeface="Wingdings" charset="2"/>
        <a:buChar char="§"/>
        <a:tabLst>
          <a:tab pos="0" algn="l"/>
        </a:tabLst>
        <a:defRPr sz="14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40.jpe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emf"/></Relationships>
</file>

<file path=ppt/slides/_rels/slide1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image" Target="../media/image65.jpg"/><Relationship Id="rId4" Type="http://schemas.openxmlformats.org/officeDocument/2006/relationships/image" Target="../media/image64.jp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fif"/><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6.jpeg"/><Relationship Id="rId3" Type="http://schemas.openxmlformats.org/officeDocument/2006/relationships/image" Target="../media/image9.jpg"/><Relationship Id="rId7" Type="http://schemas.microsoft.com/office/2007/relationships/hdphoto" Target="../media/hdphoto2.wdp"/><Relationship Id="rId12" Type="http://schemas.openxmlformats.org/officeDocument/2006/relationships/image" Target="../media/image15.jf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4.png"/><Relationship Id="rId5" Type="http://schemas.microsoft.com/office/2007/relationships/hdphoto" Target="../media/hdphoto1.wdp"/><Relationship Id="rId10" Type="http://schemas.openxmlformats.org/officeDocument/2006/relationships/image" Target="../media/image3.tiff"/><Relationship Id="rId4" Type="http://schemas.openxmlformats.org/officeDocument/2006/relationships/image" Target="../media/image10.png"/><Relationship Id="rId9" Type="http://schemas.openxmlformats.org/officeDocument/2006/relationships/image" Target="../media/image13.jpe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3816300-04F1-4B03-A20B-D363CB754771}"/>
              </a:ext>
            </a:extLst>
          </p:cNvPr>
          <p:cNvSpPr>
            <a:spLocks noGrp="1"/>
          </p:cNvSpPr>
          <p:nvPr>
            <p:ph type="ctrTitle"/>
          </p:nvPr>
        </p:nvSpPr>
        <p:spPr>
          <a:xfrm>
            <a:off x="1668751" y="3244364"/>
            <a:ext cx="8810021" cy="779866"/>
          </a:xfrm>
        </p:spPr>
        <p:txBody>
          <a:bodyPr/>
          <a:lstStyle/>
          <a:p>
            <a:r>
              <a:rPr lang="it-IT" dirty="0"/>
              <a:t>The SIS100 QDM </a:t>
            </a:r>
            <a:br>
              <a:rPr lang="it-IT" dirty="0"/>
            </a:br>
            <a:r>
              <a:rPr lang="it-IT" dirty="0"/>
              <a:t>Site </a:t>
            </a:r>
            <a:r>
              <a:rPr lang="it-IT" dirty="0" err="1"/>
              <a:t>Acceptance</a:t>
            </a:r>
            <a:r>
              <a:rPr lang="it-IT" dirty="0"/>
              <a:t> </a:t>
            </a:r>
            <a:r>
              <a:rPr lang="it-IT" dirty="0" err="1"/>
              <a:t>Tests</a:t>
            </a:r>
            <a:br>
              <a:rPr lang="it-IT" dirty="0"/>
            </a:br>
            <a:r>
              <a:rPr lang="it-IT" dirty="0"/>
              <a:t>@THor</a:t>
            </a:r>
          </a:p>
        </p:txBody>
      </p:sp>
      <p:sp>
        <p:nvSpPr>
          <p:cNvPr id="7" name="Sottotitolo 6">
            <a:extLst>
              <a:ext uri="{FF2B5EF4-FFF2-40B4-BE49-F238E27FC236}">
                <a16:creationId xmlns:a16="http://schemas.microsoft.com/office/drawing/2014/main" id="{B32222DB-7A3B-C34B-AFE2-E989FDFFE482}"/>
              </a:ext>
            </a:extLst>
          </p:cNvPr>
          <p:cNvSpPr>
            <a:spLocks noGrp="1"/>
          </p:cNvSpPr>
          <p:nvPr>
            <p:ph type="subTitle" idx="1"/>
          </p:nvPr>
        </p:nvSpPr>
        <p:spPr/>
        <p:txBody>
          <a:bodyPr>
            <a:normAutofit lnSpcReduction="10000"/>
          </a:bodyPr>
          <a:lstStyle/>
          <a:p>
            <a:r>
              <a:rPr lang="en-GB" dirty="0">
                <a:solidFill>
                  <a:schemeClr val="tx1">
                    <a:lumMod val="75000"/>
                    <a:lumOff val="25000"/>
                  </a:schemeClr>
                </a:solidFill>
              </a:rPr>
              <a:t>G. </a:t>
            </a:r>
            <a:r>
              <a:rPr lang="en-GB" dirty="0" err="1">
                <a:solidFill>
                  <a:schemeClr val="tx1">
                    <a:lumMod val="75000"/>
                    <a:lumOff val="25000"/>
                  </a:schemeClr>
                </a:solidFill>
              </a:rPr>
              <a:t>Avallone</a:t>
            </a:r>
            <a:r>
              <a:rPr lang="en-GB" dirty="0">
                <a:solidFill>
                  <a:schemeClr val="tx1">
                    <a:lumMod val="75000"/>
                    <a:lumOff val="25000"/>
                  </a:schemeClr>
                </a:solidFill>
              </a:rPr>
              <a:t>, </a:t>
            </a:r>
            <a:r>
              <a:rPr lang="en-GB" u="sng" dirty="0">
                <a:solidFill>
                  <a:schemeClr val="tx1"/>
                </a:solidFill>
              </a:rPr>
              <a:t>D. </a:t>
            </a:r>
            <a:r>
              <a:rPr lang="it-IT" b="0" i="0" u="sng" strike="noStrike" dirty="0">
                <a:solidFill>
                  <a:schemeClr val="tx1"/>
                </a:solidFill>
                <a:effectLst/>
                <a:latin typeface="Helvetica" pitchFamily="2" charset="0"/>
              </a:rPr>
              <a:t>D'Agostino</a:t>
            </a:r>
            <a:r>
              <a:rPr lang="it-IT" b="0" i="0" u="none" strike="noStrike" dirty="0">
                <a:solidFill>
                  <a:schemeClr val="tx1">
                    <a:lumMod val="75000"/>
                    <a:lumOff val="25000"/>
                  </a:schemeClr>
                </a:solidFill>
                <a:effectLst/>
                <a:latin typeface="Helvetica" pitchFamily="2" charset="0"/>
              </a:rPr>
              <a:t>, </a:t>
            </a:r>
            <a:r>
              <a:rPr lang="en-GB" dirty="0">
                <a:solidFill>
                  <a:schemeClr val="tx1">
                    <a:lumMod val="75000"/>
                    <a:lumOff val="25000"/>
                  </a:schemeClr>
                </a:solidFill>
              </a:rPr>
              <a:t>A. </a:t>
            </a:r>
            <a:r>
              <a:rPr lang="it-IT" b="0" i="0" u="none" strike="noStrike" dirty="0">
                <a:solidFill>
                  <a:schemeClr val="tx1">
                    <a:lumMod val="75000"/>
                    <a:lumOff val="25000"/>
                  </a:schemeClr>
                </a:solidFill>
                <a:effectLst/>
                <a:latin typeface="Helvetica" pitchFamily="2" charset="0"/>
              </a:rPr>
              <a:t>Ferrentino, U. Gambardella, G. Iannone, M. </a:t>
            </a:r>
            <a:r>
              <a:rPr lang="it-IT" b="0" i="0" u="none" strike="noStrike" dirty="0" err="1">
                <a:solidFill>
                  <a:schemeClr val="tx1">
                    <a:lumMod val="75000"/>
                    <a:lumOff val="25000"/>
                  </a:schemeClr>
                </a:solidFill>
                <a:effectLst/>
                <a:latin typeface="Helvetica" pitchFamily="2" charset="0"/>
              </a:rPr>
              <a:t>Imran</a:t>
            </a:r>
            <a:r>
              <a:rPr lang="it-IT" b="0" i="0" u="none" strike="noStrike" dirty="0">
                <a:solidFill>
                  <a:schemeClr val="tx1">
                    <a:lumMod val="75000"/>
                    <a:lumOff val="25000"/>
                  </a:schemeClr>
                </a:solidFill>
                <a:effectLst/>
                <a:latin typeface="Helvetica" pitchFamily="2" charset="0"/>
              </a:rPr>
              <a:t>, </a:t>
            </a:r>
            <a:br>
              <a:rPr lang="it-IT" b="0" i="0" u="none" strike="noStrike" dirty="0">
                <a:solidFill>
                  <a:schemeClr val="tx1">
                    <a:lumMod val="75000"/>
                    <a:lumOff val="25000"/>
                  </a:schemeClr>
                </a:solidFill>
                <a:effectLst/>
                <a:latin typeface="Helvetica" pitchFamily="2" charset="0"/>
              </a:rPr>
            </a:br>
            <a:r>
              <a:rPr lang="it-IT" b="0" i="0" u="none" strike="noStrike" dirty="0">
                <a:solidFill>
                  <a:schemeClr val="tx1">
                    <a:lumMod val="75000"/>
                    <a:lumOff val="25000"/>
                  </a:schemeClr>
                </a:solidFill>
                <a:effectLst/>
                <a:latin typeface="Helvetica" pitchFamily="2" charset="0"/>
              </a:rPr>
              <a:t>E. Leo, A. Saggese, C. Severino, </a:t>
            </a:r>
            <a:r>
              <a:rPr lang="it-IT" b="0" i="0" u="none" strike="noStrike" dirty="0" err="1">
                <a:solidFill>
                  <a:schemeClr val="tx1">
                    <a:lumMod val="75000"/>
                    <a:lumOff val="25000"/>
                  </a:schemeClr>
                </a:solidFill>
                <a:effectLst/>
                <a:latin typeface="Helvetica" pitchFamily="2" charset="0"/>
              </a:rPr>
              <a:t>F</a:t>
            </a:r>
            <a:r>
              <a:rPr lang="it-IT" b="0" i="0" u="none" strike="noStrike" dirty="0">
                <a:solidFill>
                  <a:schemeClr val="tx1">
                    <a:lumMod val="75000"/>
                    <a:lumOff val="25000"/>
                  </a:schemeClr>
                </a:solidFill>
                <a:effectLst/>
                <a:latin typeface="Helvetica" pitchFamily="2" charset="0"/>
              </a:rPr>
              <a:t>. Severino</a:t>
            </a:r>
            <a:endParaRPr lang="en-GB" dirty="0">
              <a:solidFill>
                <a:schemeClr val="tx1">
                  <a:lumMod val="75000"/>
                  <a:lumOff val="25000"/>
                </a:schemeClr>
              </a:solidFill>
            </a:endParaRPr>
          </a:p>
        </p:txBody>
      </p:sp>
      <p:sp>
        <p:nvSpPr>
          <p:cNvPr id="5" name="CasellaDiTesto 4">
            <a:extLst>
              <a:ext uri="{FF2B5EF4-FFF2-40B4-BE49-F238E27FC236}">
                <a16:creationId xmlns:a16="http://schemas.microsoft.com/office/drawing/2014/main" id="{28A8BDC8-CFA6-5541-8294-171A5960A181}"/>
              </a:ext>
            </a:extLst>
          </p:cNvPr>
          <p:cNvSpPr txBox="1"/>
          <p:nvPr/>
        </p:nvSpPr>
        <p:spPr>
          <a:xfrm>
            <a:off x="766119" y="6660292"/>
            <a:ext cx="184731" cy="369332"/>
          </a:xfrm>
          <a:prstGeom prst="rect">
            <a:avLst/>
          </a:prstGeom>
        </p:spPr>
        <p:txBody>
          <a:bodyPr vert="horz" wrap="square" lIns="91440" tIns="45720" rIns="91440" bIns="45720" rtlCol="0" anchor="t">
            <a:spAutoFit/>
          </a:bodyPr>
          <a:lstStyle/>
          <a:p>
            <a:pPr algn="l"/>
            <a:endParaRPr lang="en-GB" dirty="0"/>
          </a:p>
        </p:txBody>
      </p:sp>
    </p:spTree>
    <p:extLst>
      <p:ext uri="{BB962C8B-B14F-4D97-AF65-F5344CB8AC3E}">
        <p14:creationId xmlns:p14="http://schemas.microsoft.com/office/powerpoint/2010/main" val="2594204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F9EE3825-89B6-4053-8EAB-CC77D802132A}"/>
              </a:ext>
            </a:extLst>
          </p:cNvPr>
          <p:cNvSpPr>
            <a:spLocks noGrp="1"/>
          </p:cNvSpPr>
          <p:nvPr>
            <p:ph type="title"/>
          </p:nvPr>
        </p:nvSpPr>
        <p:spPr>
          <a:xfrm>
            <a:off x="563420" y="631781"/>
            <a:ext cx="10544908" cy="818905"/>
          </a:xfrm>
        </p:spPr>
        <p:txBody>
          <a:bodyPr/>
          <a:lstStyle/>
          <a:p>
            <a:r>
              <a:rPr lang="it-IT" dirty="0"/>
              <a:t>QDM </a:t>
            </a:r>
            <a:r>
              <a:rPr lang="it-IT" dirty="0" err="1"/>
              <a:t>arrival</a:t>
            </a:r>
            <a:r>
              <a:rPr lang="it-IT" dirty="0"/>
              <a:t> and incoming checks</a:t>
            </a:r>
          </a:p>
        </p:txBody>
      </p:sp>
      <p:sp>
        <p:nvSpPr>
          <p:cNvPr id="4" name="Segnaposto numero diapositiva 3">
            <a:extLst>
              <a:ext uri="{FF2B5EF4-FFF2-40B4-BE49-F238E27FC236}">
                <a16:creationId xmlns:a16="http://schemas.microsoft.com/office/drawing/2014/main" id="{DAE0A323-C496-4A8B-B66C-A1491AA96A3E}"/>
              </a:ext>
            </a:extLst>
          </p:cNvPr>
          <p:cNvSpPr>
            <a:spLocks noGrp="1"/>
          </p:cNvSpPr>
          <p:nvPr>
            <p:ph type="sldNum" sz="quarter" idx="10"/>
          </p:nvPr>
        </p:nvSpPr>
        <p:spPr/>
        <p:txBody>
          <a:bodyPr/>
          <a:lstStyle/>
          <a:p>
            <a:fld id="{897F4624-6DA1-824A-8A98-AFEE10D2E7BE}" type="slidenum">
              <a:rPr lang="en-GB" smtClean="0"/>
              <a:t>10</a:t>
            </a:fld>
            <a:endParaRPr lang="en-GB" dirty="0"/>
          </a:p>
        </p:txBody>
      </p:sp>
      <p:pic>
        <p:nvPicPr>
          <p:cNvPr id="8" name="Immagine 7" descr="Immagine che contiene strada, camion, rimorchio, carrello&#10;&#10;Descrizione generata automaticamente">
            <a:extLst>
              <a:ext uri="{FF2B5EF4-FFF2-40B4-BE49-F238E27FC236}">
                <a16:creationId xmlns:a16="http://schemas.microsoft.com/office/drawing/2014/main" id="{3BBFE5B6-06D0-1198-3D64-A4F93C5C52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564" y="1553907"/>
            <a:ext cx="5860268" cy="4395201"/>
          </a:xfrm>
          <a:prstGeom prst="rect">
            <a:avLst/>
          </a:prstGeom>
        </p:spPr>
      </p:pic>
      <p:pic>
        <p:nvPicPr>
          <p:cNvPr id="10" name="Immagine 9" descr="Immagine che contiene interni, blu&#10;&#10;Descrizione generata automaticamente">
            <a:extLst>
              <a:ext uri="{FF2B5EF4-FFF2-40B4-BE49-F238E27FC236}">
                <a16:creationId xmlns:a16="http://schemas.microsoft.com/office/drawing/2014/main" id="{E9033E64-AC66-0559-8D1B-B0F85128A4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9977" y="1553907"/>
            <a:ext cx="5846828" cy="4395201"/>
          </a:xfrm>
          <a:prstGeom prst="rect">
            <a:avLst/>
          </a:prstGeom>
        </p:spPr>
      </p:pic>
      <p:sp>
        <p:nvSpPr>
          <p:cNvPr id="2" name="CasellaDiTesto 1">
            <a:extLst>
              <a:ext uri="{FF2B5EF4-FFF2-40B4-BE49-F238E27FC236}">
                <a16:creationId xmlns:a16="http://schemas.microsoft.com/office/drawing/2014/main" id="{EA1B6AB4-A2AC-A225-8318-29FB6D763FA0}"/>
              </a:ext>
            </a:extLst>
          </p:cNvPr>
          <p:cNvSpPr txBox="1"/>
          <p:nvPr/>
        </p:nvSpPr>
        <p:spPr>
          <a:xfrm>
            <a:off x="7434795" y="6052329"/>
            <a:ext cx="4532010" cy="369332"/>
          </a:xfrm>
          <a:prstGeom prst="rect">
            <a:avLst/>
          </a:prstGeom>
        </p:spPr>
        <p:txBody>
          <a:bodyPr vert="horz" wrap="none" lIns="91440" tIns="45720" rIns="91440" bIns="45720" rtlCol="0" anchor="t">
            <a:spAutoFit/>
          </a:bodyPr>
          <a:lstStyle/>
          <a:p>
            <a:pPr algn="l"/>
            <a:r>
              <a:rPr lang="it-IT" dirty="0" err="1"/>
              <a:t>Arrival</a:t>
            </a:r>
            <a:r>
              <a:rPr lang="it-IT" dirty="0"/>
              <a:t> of the QDM </a:t>
            </a:r>
            <a:r>
              <a:rPr lang="it-IT" dirty="0" err="1"/>
              <a:t>type</a:t>
            </a:r>
            <a:r>
              <a:rPr lang="it-IT" dirty="0"/>
              <a:t> 2.5 short CID 27-6</a:t>
            </a:r>
            <a:endParaRPr lang="en-GB" dirty="0"/>
          </a:p>
        </p:txBody>
      </p:sp>
    </p:spTree>
    <p:extLst>
      <p:ext uri="{BB962C8B-B14F-4D97-AF65-F5344CB8AC3E}">
        <p14:creationId xmlns:p14="http://schemas.microsoft.com/office/powerpoint/2010/main" val="1300526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B51EE9ED-C4F6-187F-637A-5E03184B16BD}"/>
              </a:ext>
            </a:extLst>
          </p:cNvPr>
          <p:cNvSpPr>
            <a:spLocks noGrp="1"/>
          </p:cNvSpPr>
          <p:nvPr>
            <p:ph type="sldNum" sz="quarter" idx="10"/>
          </p:nvPr>
        </p:nvSpPr>
        <p:spPr/>
        <p:txBody>
          <a:bodyPr/>
          <a:lstStyle/>
          <a:p>
            <a:fld id="{897F4624-6DA1-824A-8A98-AFEE10D2E7BE}" type="slidenum">
              <a:rPr lang="en-GB" smtClean="0"/>
              <a:t>11</a:t>
            </a:fld>
            <a:endParaRPr lang="en-GB" dirty="0"/>
          </a:p>
        </p:txBody>
      </p:sp>
      <p:pic>
        <p:nvPicPr>
          <p:cNvPr id="177" name="Elemento grafico 176">
            <a:extLst>
              <a:ext uri="{FF2B5EF4-FFF2-40B4-BE49-F238E27FC236}">
                <a16:creationId xmlns:a16="http://schemas.microsoft.com/office/drawing/2014/main" id="{EE30C336-0AD4-216B-871A-2811B2284C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6638" y="1720562"/>
            <a:ext cx="5470814" cy="4424552"/>
          </a:xfrm>
          <a:prstGeom prst="rect">
            <a:avLst/>
          </a:prstGeom>
        </p:spPr>
      </p:pic>
      <p:graphicFrame>
        <p:nvGraphicFramePr>
          <p:cNvPr id="178" name="Tabella 177">
            <a:extLst>
              <a:ext uri="{FF2B5EF4-FFF2-40B4-BE49-F238E27FC236}">
                <a16:creationId xmlns:a16="http://schemas.microsoft.com/office/drawing/2014/main" id="{E03B11E2-B438-6786-AD7B-2C6D1C7C66F8}"/>
              </a:ext>
            </a:extLst>
          </p:cNvPr>
          <p:cNvGraphicFramePr>
            <a:graphicFrameLocks noGrp="1"/>
          </p:cNvGraphicFramePr>
          <p:nvPr>
            <p:extLst>
              <p:ext uri="{D42A27DB-BD31-4B8C-83A1-F6EECF244321}">
                <p14:modId xmlns:p14="http://schemas.microsoft.com/office/powerpoint/2010/main" val="1826197851"/>
              </p:ext>
            </p:extLst>
          </p:nvPr>
        </p:nvGraphicFramePr>
        <p:xfrm>
          <a:off x="7370617" y="1977981"/>
          <a:ext cx="3235800" cy="923189"/>
        </p:xfrm>
        <a:graphic>
          <a:graphicData uri="http://schemas.openxmlformats.org/drawingml/2006/table">
            <a:tbl>
              <a:tblPr firstRow="1" firstCol="1" lastRow="1" lastCol="1" bandRow="1" bandCol="1">
                <a:tableStyleId>{5C22544A-7EE6-4342-B048-85BDC9FD1C3A}</a:tableStyleId>
              </a:tblPr>
              <a:tblGrid>
                <a:gridCol w="1037616">
                  <a:extLst>
                    <a:ext uri="{9D8B030D-6E8A-4147-A177-3AD203B41FA5}">
                      <a16:colId xmlns:a16="http://schemas.microsoft.com/office/drawing/2014/main" val="2621733076"/>
                    </a:ext>
                  </a:extLst>
                </a:gridCol>
                <a:gridCol w="1158329">
                  <a:extLst>
                    <a:ext uri="{9D8B030D-6E8A-4147-A177-3AD203B41FA5}">
                      <a16:colId xmlns:a16="http://schemas.microsoft.com/office/drawing/2014/main" val="1437008497"/>
                    </a:ext>
                  </a:extLst>
                </a:gridCol>
                <a:gridCol w="1039855">
                  <a:extLst>
                    <a:ext uri="{9D8B030D-6E8A-4147-A177-3AD203B41FA5}">
                      <a16:colId xmlns:a16="http://schemas.microsoft.com/office/drawing/2014/main" val="2462557524"/>
                    </a:ext>
                  </a:extLst>
                </a:gridCol>
              </a:tblGrid>
              <a:tr h="209701">
                <a:tc>
                  <a:txBody>
                    <a:bodyPr/>
                    <a:lstStyle/>
                    <a:p>
                      <a:pPr marL="73660" algn="ctr">
                        <a:spcBef>
                          <a:spcPts val="135"/>
                        </a:spcBef>
                        <a:spcAft>
                          <a:spcPts val="0"/>
                        </a:spcAft>
                      </a:pPr>
                      <a:r>
                        <a:rPr lang="de-DE" sz="1150" kern="1400" spc="-20">
                          <a:effectLst/>
                        </a:rPr>
                        <a:t>Time</a:t>
                      </a:r>
                      <a:endParaRPr lang="en-GB" sz="1300" kern="1400">
                        <a:effectLst/>
                        <a:latin typeface="Times New Roman" panose="02020603050405020304" pitchFamily="18" charset="0"/>
                        <a:ea typeface="Times New Roman" panose="02020603050405020304" pitchFamily="18" charset="0"/>
                      </a:endParaRPr>
                    </a:p>
                  </a:txBody>
                  <a:tcPr marL="0" marR="0" marT="0" marB="0"/>
                </a:tc>
                <a:tc>
                  <a:txBody>
                    <a:bodyPr/>
                    <a:lstStyle/>
                    <a:p>
                      <a:pPr marL="86995" marR="521970" indent="-10795" algn="ctr">
                        <a:lnSpc>
                          <a:spcPts val="1400"/>
                        </a:lnSpc>
                        <a:spcAft>
                          <a:spcPts val="0"/>
                        </a:spcAft>
                      </a:pPr>
                      <a:r>
                        <a:rPr lang="de-DE" sz="1150" kern="1400" spc="-50" dirty="0">
                          <a:effectLst/>
                        </a:rPr>
                        <a:t>P[</a:t>
                      </a:r>
                      <a:r>
                        <a:rPr lang="de-DE" sz="1150" kern="1400" spc="-10" dirty="0">
                          <a:effectLst/>
                        </a:rPr>
                        <a:t>mbar]</a:t>
                      </a:r>
                      <a:endParaRPr lang="en-GB" sz="1300" kern="1400" dirty="0">
                        <a:effectLst/>
                        <a:latin typeface="Times New Roman" panose="02020603050405020304" pitchFamily="18" charset="0"/>
                        <a:ea typeface="Times New Roman" panose="02020603050405020304" pitchFamily="18" charset="0"/>
                      </a:endParaRPr>
                    </a:p>
                  </a:txBody>
                  <a:tcPr marL="0" marR="0" marT="0" marB="0"/>
                </a:tc>
                <a:tc>
                  <a:txBody>
                    <a:bodyPr/>
                    <a:lstStyle/>
                    <a:p>
                      <a:pPr marL="76835" algn="ctr">
                        <a:spcBef>
                          <a:spcPts val="65"/>
                        </a:spcBef>
                        <a:spcAft>
                          <a:spcPts val="0"/>
                        </a:spcAft>
                      </a:pPr>
                      <a:r>
                        <a:rPr lang="de-DE" sz="1200" kern="1400">
                          <a:effectLst/>
                        </a:rPr>
                        <a:t>T </a:t>
                      </a:r>
                      <a:r>
                        <a:rPr lang="de-DE" sz="1150" kern="1400" spc="-20">
                          <a:effectLst/>
                        </a:rPr>
                        <a:t>[°C]</a:t>
                      </a:r>
                      <a:endParaRPr lang="en-GB" sz="1300" kern="1400">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val="4018390209"/>
                  </a:ext>
                </a:extLst>
              </a:tr>
              <a:tr h="119829">
                <a:tc>
                  <a:txBody>
                    <a:bodyPr/>
                    <a:lstStyle/>
                    <a:p>
                      <a:pPr marL="303530">
                        <a:lnSpc>
                          <a:spcPts val="1240"/>
                        </a:lnSpc>
                      </a:pPr>
                      <a:r>
                        <a:rPr lang="de-DE" sz="650" kern="1400">
                          <a:effectLst/>
                        </a:rPr>
                        <a:t>17:30 25/07</a:t>
                      </a:r>
                      <a:endParaRPr lang="en-GB" sz="1300" kern="1400">
                        <a:effectLst/>
                        <a:latin typeface="Times New Roman" panose="02020603050405020304" pitchFamily="18" charset="0"/>
                        <a:ea typeface="Times New Roman" panose="02020603050405020304" pitchFamily="18" charset="0"/>
                      </a:endParaRPr>
                    </a:p>
                  </a:txBody>
                  <a:tcPr marL="0" marR="0" marT="0" marB="0"/>
                </a:tc>
                <a:tc>
                  <a:txBody>
                    <a:bodyPr/>
                    <a:lstStyle/>
                    <a:p>
                      <a:pPr marL="200660" algn="ctr">
                        <a:lnSpc>
                          <a:spcPts val="1465"/>
                        </a:lnSpc>
                      </a:pPr>
                      <a:r>
                        <a:rPr lang="de-DE" sz="1200" b="0" kern="1400">
                          <a:solidFill>
                            <a:schemeClr val="bg1"/>
                          </a:solidFill>
                          <a:effectLst/>
                        </a:rPr>
                        <a:t>20030</a:t>
                      </a:r>
                      <a:endParaRPr lang="en-GB" sz="1200" b="0" kern="1400">
                        <a:solidFill>
                          <a:schemeClr val="bg1"/>
                        </a:solidFill>
                        <a:effectLst/>
                        <a:latin typeface="Times New Roman" panose="02020603050405020304" pitchFamily="18" charset="0"/>
                        <a:ea typeface="Times New Roman" panose="02020603050405020304" pitchFamily="18" charset="0"/>
                      </a:endParaRPr>
                    </a:p>
                  </a:txBody>
                  <a:tcPr marL="0" marR="0" marT="0" marB="0" anchor="ctr">
                    <a:solidFill>
                      <a:schemeClr val="accent1"/>
                    </a:solidFill>
                  </a:tcPr>
                </a:tc>
                <a:tc>
                  <a:txBody>
                    <a:bodyPr/>
                    <a:lstStyle/>
                    <a:p>
                      <a:pPr algn="ctr">
                        <a:lnSpc>
                          <a:spcPts val="1395"/>
                        </a:lnSpc>
                      </a:pPr>
                      <a:r>
                        <a:rPr lang="de-DE" sz="1200" b="0" kern="1400">
                          <a:effectLst/>
                        </a:rPr>
                        <a:t>26.5</a:t>
                      </a:r>
                      <a:endParaRPr lang="en-GB" sz="1100" b="0" kern="1400">
                        <a:effectLst/>
                        <a:latin typeface="Times New Roman" panose="02020603050405020304" pitchFamily="18" charset="0"/>
                        <a:ea typeface="Times New Roman" panose="02020603050405020304" pitchFamily="18" charset="0"/>
                      </a:endParaRPr>
                    </a:p>
                  </a:txBody>
                  <a:tcPr marL="0" marR="0" marT="0" marB="0" anchor="ctr"/>
                </a:tc>
                <a:extLst>
                  <a:ext uri="{0D108BD9-81ED-4DB2-BD59-A6C34878D82A}">
                    <a16:rowId xmlns:a16="http://schemas.microsoft.com/office/drawing/2014/main" val="4022267697"/>
                  </a:ext>
                </a:extLst>
              </a:tr>
              <a:tr h="119829">
                <a:tc>
                  <a:txBody>
                    <a:bodyPr/>
                    <a:lstStyle/>
                    <a:p>
                      <a:pPr marL="303530">
                        <a:lnSpc>
                          <a:spcPts val="1240"/>
                        </a:lnSpc>
                      </a:pPr>
                      <a:r>
                        <a:rPr lang="de-DE" sz="650" kern="1400">
                          <a:effectLst/>
                        </a:rPr>
                        <a:t>10:05 26/07</a:t>
                      </a:r>
                      <a:endParaRPr lang="en-GB" sz="1300" kern="1400">
                        <a:effectLst/>
                        <a:latin typeface="Times New Roman" panose="02020603050405020304" pitchFamily="18" charset="0"/>
                        <a:ea typeface="Times New Roman" panose="02020603050405020304" pitchFamily="18" charset="0"/>
                      </a:endParaRPr>
                    </a:p>
                  </a:txBody>
                  <a:tcPr marL="0" marR="0" marT="0" marB="0"/>
                </a:tc>
                <a:tc>
                  <a:txBody>
                    <a:bodyPr/>
                    <a:lstStyle/>
                    <a:p>
                      <a:pPr marL="200660" algn="ctr">
                        <a:lnSpc>
                          <a:spcPts val="1465"/>
                        </a:lnSpc>
                      </a:pPr>
                      <a:r>
                        <a:rPr lang="de-DE" sz="1200" b="0" kern="1400">
                          <a:solidFill>
                            <a:schemeClr val="bg1"/>
                          </a:solidFill>
                          <a:effectLst/>
                        </a:rPr>
                        <a:t>19890</a:t>
                      </a:r>
                      <a:endParaRPr lang="en-GB" sz="1200" b="0" kern="1400">
                        <a:solidFill>
                          <a:schemeClr val="bg1"/>
                        </a:solidFill>
                        <a:effectLst/>
                        <a:latin typeface="Times New Roman" panose="02020603050405020304" pitchFamily="18" charset="0"/>
                        <a:ea typeface="Times New Roman" panose="02020603050405020304" pitchFamily="18" charset="0"/>
                      </a:endParaRPr>
                    </a:p>
                  </a:txBody>
                  <a:tcPr marL="0" marR="0" marT="0" marB="0" anchor="ctr">
                    <a:solidFill>
                      <a:schemeClr val="accent1"/>
                    </a:solidFill>
                  </a:tcPr>
                </a:tc>
                <a:tc>
                  <a:txBody>
                    <a:bodyPr/>
                    <a:lstStyle/>
                    <a:p>
                      <a:pPr algn="ctr">
                        <a:lnSpc>
                          <a:spcPts val="1395"/>
                        </a:lnSpc>
                      </a:pPr>
                      <a:r>
                        <a:rPr lang="de-DE" sz="1200" b="0" kern="1400">
                          <a:effectLst/>
                        </a:rPr>
                        <a:t>26.2</a:t>
                      </a:r>
                      <a:endParaRPr lang="en-GB" sz="1100" b="0" kern="1400">
                        <a:effectLst/>
                        <a:latin typeface="Times New Roman" panose="02020603050405020304" pitchFamily="18" charset="0"/>
                        <a:ea typeface="Times New Roman" panose="02020603050405020304" pitchFamily="18" charset="0"/>
                      </a:endParaRPr>
                    </a:p>
                  </a:txBody>
                  <a:tcPr marL="0" marR="0" marT="0" marB="0" anchor="ctr"/>
                </a:tc>
                <a:extLst>
                  <a:ext uri="{0D108BD9-81ED-4DB2-BD59-A6C34878D82A}">
                    <a16:rowId xmlns:a16="http://schemas.microsoft.com/office/drawing/2014/main" val="452845118"/>
                  </a:ext>
                </a:extLst>
              </a:tr>
              <a:tr h="119829">
                <a:tc>
                  <a:txBody>
                    <a:bodyPr/>
                    <a:lstStyle/>
                    <a:p>
                      <a:pPr marL="303530">
                        <a:lnSpc>
                          <a:spcPts val="1240"/>
                        </a:lnSpc>
                      </a:pPr>
                      <a:r>
                        <a:rPr lang="de-DE" sz="650" kern="1400">
                          <a:effectLst/>
                        </a:rPr>
                        <a:t>15:22 26/07</a:t>
                      </a:r>
                      <a:endParaRPr lang="en-GB" sz="1300" kern="1400">
                        <a:effectLst/>
                        <a:latin typeface="Times New Roman" panose="02020603050405020304" pitchFamily="18" charset="0"/>
                        <a:ea typeface="Times New Roman" panose="02020603050405020304" pitchFamily="18" charset="0"/>
                      </a:endParaRPr>
                    </a:p>
                  </a:txBody>
                  <a:tcPr marL="0" marR="0" marT="0" marB="0"/>
                </a:tc>
                <a:tc>
                  <a:txBody>
                    <a:bodyPr/>
                    <a:lstStyle/>
                    <a:p>
                      <a:pPr marL="200660" algn="ctr">
                        <a:lnSpc>
                          <a:spcPts val="1465"/>
                        </a:lnSpc>
                      </a:pPr>
                      <a:r>
                        <a:rPr lang="de-DE" sz="1200" b="0" kern="1400" dirty="0">
                          <a:solidFill>
                            <a:schemeClr val="bg1"/>
                          </a:solidFill>
                          <a:effectLst/>
                        </a:rPr>
                        <a:t>19869</a:t>
                      </a:r>
                      <a:endParaRPr lang="en-GB" sz="1200" b="0" kern="1400" dirty="0">
                        <a:solidFill>
                          <a:schemeClr val="bg1"/>
                        </a:solidFill>
                        <a:effectLst/>
                        <a:latin typeface="Times New Roman" panose="02020603050405020304" pitchFamily="18" charset="0"/>
                        <a:ea typeface="Times New Roman" panose="02020603050405020304" pitchFamily="18" charset="0"/>
                      </a:endParaRPr>
                    </a:p>
                  </a:txBody>
                  <a:tcPr marL="0" marR="0" marT="0" marB="0" anchor="ctr">
                    <a:solidFill>
                      <a:schemeClr val="accent1"/>
                    </a:solidFill>
                  </a:tcPr>
                </a:tc>
                <a:tc>
                  <a:txBody>
                    <a:bodyPr/>
                    <a:lstStyle/>
                    <a:p>
                      <a:pPr algn="ctr">
                        <a:lnSpc>
                          <a:spcPts val="1395"/>
                        </a:lnSpc>
                      </a:pPr>
                      <a:r>
                        <a:rPr lang="de-DE" sz="1200" b="0" kern="1400">
                          <a:effectLst/>
                        </a:rPr>
                        <a:t>25.0</a:t>
                      </a:r>
                      <a:endParaRPr lang="en-GB" sz="1100" b="0" kern="1400">
                        <a:effectLst/>
                        <a:latin typeface="Times New Roman" panose="02020603050405020304" pitchFamily="18" charset="0"/>
                        <a:ea typeface="Times New Roman" panose="02020603050405020304" pitchFamily="18" charset="0"/>
                      </a:endParaRPr>
                    </a:p>
                  </a:txBody>
                  <a:tcPr marL="0" marR="0" marT="0" marB="0" anchor="ctr"/>
                </a:tc>
                <a:extLst>
                  <a:ext uri="{0D108BD9-81ED-4DB2-BD59-A6C34878D82A}">
                    <a16:rowId xmlns:a16="http://schemas.microsoft.com/office/drawing/2014/main" val="3650526713"/>
                  </a:ext>
                </a:extLst>
              </a:tr>
              <a:tr h="119829">
                <a:tc>
                  <a:txBody>
                    <a:bodyPr/>
                    <a:lstStyle/>
                    <a:p>
                      <a:pPr marL="303530">
                        <a:lnSpc>
                          <a:spcPts val="1240"/>
                        </a:lnSpc>
                      </a:pPr>
                      <a:r>
                        <a:rPr lang="de-DE" sz="650" kern="1400">
                          <a:effectLst/>
                        </a:rPr>
                        <a:t>17:30 26/07</a:t>
                      </a:r>
                      <a:endParaRPr lang="en-GB" sz="1300" kern="1400">
                        <a:effectLst/>
                        <a:latin typeface="Times New Roman" panose="02020603050405020304" pitchFamily="18" charset="0"/>
                        <a:ea typeface="Times New Roman" panose="02020603050405020304" pitchFamily="18" charset="0"/>
                      </a:endParaRPr>
                    </a:p>
                  </a:txBody>
                  <a:tcPr marL="0" marR="0" marT="0" marB="0"/>
                </a:tc>
                <a:tc>
                  <a:txBody>
                    <a:bodyPr/>
                    <a:lstStyle/>
                    <a:p>
                      <a:pPr marL="200660" algn="ctr">
                        <a:lnSpc>
                          <a:spcPts val="1465"/>
                        </a:lnSpc>
                      </a:pPr>
                      <a:r>
                        <a:rPr lang="de-DE" sz="1200" b="0" kern="1400" dirty="0">
                          <a:solidFill>
                            <a:schemeClr val="bg1"/>
                          </a:solidFill>
                          <a:effectLst/>
                        </a:rPr>
                        <a:t>19877</a:t>
                      </a:r>
                      <a:endParaRPr lang="en-GB" sz="1200" b="0" kern="1400" dirty="0">
                        <a:solidFill>
                          <a:schemeClr val="bg1"/>
                        </a:solidFill>
                        <a:effectLst/>
                        <a:latin typeface="Times New Roman" panose="02020603050405020304" pitchFamily="18" charset="0"/>
                        <a:ea typeface="Times New Roman" panose="02020603050405020304" pitchFamily="18" charset="0"/>
                      </a:endParaRPr>
                    </a:p>
                  </a:txBody>
                  <a:tcPr marL="0" marR="0" marT="0" marB="0" anchor="ctr">
                    <a:solidFill>
                      <a:schemeClr val="accent1"/>
                    </a:solidFill>
                  </a:tcPr>
                </a:tc>
                <a:tc>
                  <a:txBody>
                    <a:bodyPr/>
                    <a:lstStyle/>
                    <a:p>
                      <a:pPr algn="ctr">
                        <a:lnSpc>
                          <a:spcPts val="1395"/>
                        </a:lnSpc>
                      </a:pPr>
                      <a:r>
                        <a:rPr lang="de-DE" sz="1200" b="0" kern="1400" dirty="0">
                          <a:effectLst/>
                        </a:rPr>
                        <a:t>25.6</a:t>
                      </a:r>
                      <a:endParaRPr lang="en-GB" sz="1100" b="0" kern="1400" dirty="0">
                        <a:effectLst/>
                        <a:latin typeface="Times New Roman" panose="02020603050405020304" pitchFamily="18" charset="0"/>
                        <a:ea typeface="Times New Roman" panose="02020603050405020304" pitchFamily="18" charset="0"/>
                      </a:endParaRPr>
                    </a:p>
                  </a:txBody>
                  <a:tcPr marL="0" marR="0" marT="0" marB="0" anchor="ctr"/>
                </a:tc>
                <a:extLst>
                  <a:ext uri="{0D108BD9-81ED-4DB2-BD59-A6C34878D82A}">
                    <a16:rowId xmlns:a16="http://schemas.microsoft.com/office/drawing/2014/main" val="1253927892"/>
                  </a:ext>
                </a:extLst>
              </a:tr>
            </a:tbl>
          </a:graphicData>
        </a:graphic>
      </p:graphicFrame>
      <p:sp>
        <p:nvSpPr>
          <p:cNvPr id="179" name="CasellaDiTesto 178">
            <a:extLst>
              <a:ext uri="{FF2B5EF4-FFF2-40B4-BE49-F238E27FC236}">
                <a16:creationId xmlns:a16="http://schemas.microsoft.com/office/drawing/2014/main" id="{606F14C0-6E13-A40E-4820-2D78392C7AEF}"/>
              </a:ext>
            </a:extLst>
          </p:cNvPr>
          <p:cNvSpPr txBox="1"/>
          <p:nvPr/>
        </p:nvSpPr>
        <p:spPr>
          <a:xfrm>
            <a:off x="8104910" y="1535896"/>
            <a:ext cx="2031325" cy="369332"/>
          </a:xfrm>
          <a:prstGeom prst="rect">
            <a:avLst/>
          </a:prstGeom>
        </p:spPr>
        <p:txBody>
          <a:bodyPr vert="horz" wrap="none" lIns="91440" tIns="45720" rIns="91440" bIns="45720" rtlCol="0" anchor="t">
            <a:spAutoFit/>
          </a:bodyPr>
          <a:lstStyle/>
          <a:p>
            <a:pPr algn="l"/>
            <a:r>
              <a:rPr lang="it-IT" dirty="0"/>
              <a:t>Pressure leak test</a:t>
            </a:r>
            <a:endParaRPr lang="en-GB" dirty="0"/>
          </a:p>
        </p:txBody>
      </p:sp>
      <p:sp>
        <p:nvSpPr>
          <p:cNvPr id="180" name="CasellaDiTesto 179">
            <a:extLst>
              <a:ext uri="{FF2B5EF4-FFF2-40B4-BE49-F238E27FC236}">
                <a16:creationId xmlns:a16="http://schemas.microsoft.com/office/drawing/2014/main" id="{DA5DDC88-3DE8-EF14-63DD-16B838318180}"/>
              </a:ext>
            </a:extLst>
          </p:cNvPr>
          <p:cNvSpPr txBox="1"/>
          <p:nvPr/>
        </p:nvSpPr>
        <p:spPr>
          <a:xfrm>
            <a:off x="7517110" y="2901170"/>
            <a:ext cx="3089307" cy="369332"/>
          </a:xfrm>
          <a:prstGeom prst="rect">
            <a:avLst/>
          </a:prstGeom>
        </p:spPr>
        <p:txBody>
          <a:bodyPr vert="horz" wrap="none" lIns="91440" tIns="45720" rIns="91440" bIns="45720" rtlCol="0" anchor="t">
            <a:spAutoFit/>
          </a:bodyPr>
          <a:lstStyle/>
          <a:p>
            <a:pPr algn="l"/>
            <a:r>
              <a:rPr lang="it-IT" dirty="0" err="1">
                <a:solidFill>
                  <a:schemeClr val="tx2"/>
                </a:solidFill>
              </a:rPr>
              <a:t>Acceptance</a:t>
            </a:r>
            <a:r>
              <a:rPr lang="it-IT" dirty="0">
                <a:solidFill>
                  <a:schemeClr val="tx2"/>
                </a:solidFill>
              </a:rPr>
              <a:t> </a:t>
            </a:r>
            <a:r>
              <a:rPr lang="it-IT" dirty="0">
                <a:solidFill>
                  <a:schemeClr val="tx2">
                    <a:lumMod val="75000"/>
                  </a:schemeClr>
                </a:solidFill>
              </a:rPr>
              <a:t>&lt;200 mbar drop</a:t>
            </a:r>
            <a:endParaRPr lang="en-GB" dirty="0">
              <a:solidFill>
                <a:schemeClr val="tx2">
                  <a:lumMod val="75000"/>
                </a:schemeClr>
              </a:solidFill>
            </a:endParaRPr>
          </a:p>
        </p:txBody>
      </p:sp>
      <p:pic>
        <p:nvPicPr>
          <p:cNvPr id="181" name="Immagine 180">
            <a:extLst>
              <a:ext uri="{FF2B5EF4-FFF2-40B4-BE49-F238E27FC236}">
                <a16:creationId xmlns:a16="http://schemas.microsoft.com/office/drawing/2014/main" id="{5C9FC8FE-58EB-D714-0C30-E16121BD9C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446" y="1720562"/>
            <a:ext cx="5497197" cy="4444713"/>
          </a:xfrm>
          <a:prstGeom prst="rect">
            <a:avLst/>
          </a:prstGeom>
        </p:spPr>
      </p:pic>
      <p:sp>
        <p:nvSpPr>
          <p:cNvPr id="184" name="Rettangolo 183">
            <a:extLst>
              <a:ext uri="{FF2B5EF4-FFF2-40B4-BE49-F238E27FC236}">
                <a16:creationId xmlns:a16="http://schemas.microsoft.com/office/drawing/2014/main" id="{926C66B8-D587-1166-47AD-C18057972973}"/>
              </a:ext>
            </a:extLst>
          </p:cNvPr>
          <p:cNvSpPr/>
          <p:nvPr/>
        </p:nvSpPr>
        <p:spPr>
          <a:xfrm>
            <a:off x="228600" y="1433945"/>
            <a:ext cx="6366164" cy="50127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pic>
        <p:nvPicPr>
          <p:cNvPr id="182" name="Immagine 181">
            <a:extLst>
              <a:ext uri="{FF2B5EF4-FFF2-40B4-BE49-F238E27FC236}">
                <a16:creationId xmlns:a16="http://schemas.microsoft.com/office/drawing/2014/main" id="{1BC34481-4B13-9D28-FE3E-17167B8908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7329" y="2096041"/>
            <a:ext cx="4875512" cy="3091703"/>
          </a:xfrm>
          <a:prstGeom prst="rect">
            <a:avLst/>
          </a:prstGeom>
        </p:spPr>
      </p:pic>
      <p:graphicFrame>
        <p:nvGraphicFramePr>
          <p:cNvPr id="185" name="Tabella 184">
            <a:extLst>
              <a:ext uri="{FF2B5EF4-FFF2-40B4-BE49-F238E27FC236}">
                <a16:creationId xmlns:a16="http://schemas.microsoft.com/office/drawing/2014/main" id="{B853596D-FCA5-7751-151B-7AD47DB74FB6}"/>
              </a:ext>
            </a:extLst>
          </p:cNvPr>
          <p:cNvGraphicFramePr>
            <a:graphicFrameLocks noGrp="1"/>
          </p:cNvGraphicFramePr>
          <p:nvPr>
            <p:extLst>
              <p:ext uri="{D42A27DB-BD31-4B8C-83A1-F6EECF244321}">
                <p14:modId xmlns:p14="http://schemas.microsoft.com/office/powerpoint/2010/main" val="2300696369"/>
              </p:ext>
            </p:extLst>
          </p:nvPr>
        </p:nvGraphicFramePr>
        <p:xfrm>
          <a:off x="7678993" y="1977981"/>
          <a:ext cx="2765540" cy="1760220"/>
        </p:xfrm>
        <a:graphic>
          <a:graphicData uri="http://schemas.openxmlformats.org/drawingml/2006/table">
            <a:tbl>
              <a:tblPr firstRow="1" firstCol="1" bandRow="1">
                <a:tableStyleId>{5C22544A-7EE6-4342-B048-85BDC9FD1C3A}</a:tableStyleId>
              </a:tblPr>
              <a:tblGrid>
                <a:gridCol w="777413">
                  <a:extLst>
                    <a:ext uri="{9D8B030D-6E8A-4147-A177-3AD203B41FA5}">
                      <a16:colId xmlns:a16="http://schemas.microsoft.com/office/drawing/2014/main" val="3447593581"/>
                    </a:ext>
                  </a:extLst>
                </a:gridCol>
                <a:gridCol w="665018">
                  <a:extLst>
                    <a:ext uri="{9D8B030D-6E8A-4147-A177-3AD203B41FA5}">
                      <a16:colId xmlns:a16="http://schemas.microsoft.com/office/drawing/2014/main" val="3357529315"/>
                    </a:ext>
                  </a:extLst>
                </a:gridCol>
                <a:gridCol w="1323109">
                  <a:extLst>
                    <a:ext uri="{9D8B030D-6E8A-4147-A177-3AD203B41FA5}">
                      <a16:colId xmlns:a16="http://schemas.microsoft.com/office/drawing/2014/main" val="4254274114"/>
                    </a:ext>
                  </a:extLst>
                </a:gridCol>
              </a:tblGrid>
              <a:tr h="0">
                <a:tc>
                  <a:txBody>
                    <a:bodyPr/>
                    <a:lstStyle/>
                    <a:p>
                      <a:pPr algn="ctr"/>
                      <a:r>
                        <a:rPr lang="de-DE" sz="1150" kern="1400">
                          <a:effectLst/>
                          <a:sym typeface="Symbol" panose="05050102010706020507" pitchFamily="18" charset="2"/>
                        </a:rPr>
                        <a:t></a:t>
                      </a:r>
                      <a:r>
                        <a:rPr lang="de-DE" sz="1150" kern="1400">
                          <a:effectLst/>
                        </a:rPr>
                        <a:t>P [bar]</a:t>
                      </a:r>
                      <a:endParaRPr lang="en-GB" sz="1300" kern="1400">
                        <a:effectLst/>
                        <a:latin typeface="Times"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de-DE" sz="1150" kern="1400">
                          <a:effectLst/>
                        </a:rPr>
                        <a:t>T [°C]</a:t>
                      </a:r>
                      <a:endParaRPr lang="en-GB" sz="1300" kern="1400">
                        <a:effectLst/>
                        <a:latin typeface="Times"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de-DE" sz="1150" kern="1400" dirty="0" err="1">
                          <a:effectLst/>
                        </a:rPr>
                        <a:t>Mass</a:t>
                      </a:r>
                      <a:r>
                        <a:rPr lang="de-DE" sz="1150" kern="1400" dirty="0">
                          <a:effectLst/>
                        </a:rPr>
                        <a:t> </a:t>
                      </a:r>
                      <a:r>
                        <a:rPr lang="de-DE" sz="1150" kern="1400" dirty="0" err="1">
                          <a:effectLst/>
                        </a:rPr>
                        <a:t>flow</a:t>
                      </a:r>
                      <a:r>
                        <a:rPr lang="de-DE" sz="1150" kern="1400" dirty="0">
                          <a:effectLst/>
                        </a:rPr>
                        <a:t> [g/s]</a:t>
                      </a:r>
                      <a:endParaRPr lang="en-GB" sz="1300" kern="1400" dirty="0">
                        <a:effectLst/>
                        <a:latin typeface="Times"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0824959"/>
                  </a:ext>
                </a:extLst>
              </a:tr>
              <a:tr h="0">
                <a:tc>
                  <a:txBody>
                    <a:bodyPr/>
                    <a:lstStyle/>
                    <a:p>
                      <a:r>
                        <a:rPr lang="de-DE" sz="1150" kern="1400">
                          <a:effectLst/>
                        </a:rPr>
                        <a:t>8</a:t>
                      </a:r>
                      <a:endParaRPr lang="en-GB" sz="1300" kern="1400">
                        <a:effectLst/>
                        <a:latin typeface="Times" panose="02020603050405020304" pitchFamily="18" charset="0"/>
                        <a:ea typeface="Calibri" panose="020F0502020204030204" pitchFamily="34" charset="0"/>
                        <a:cs typeface="Times New Roman" panose="02020603050405020304" pitchFamily="18" charset="0"/>
                      </a:endParaRPr>
                    </a:p>
                  </a:txBody>
                  <a:tcPr marL="68580" marR="68580" marT="0" marB="0"/>
                </a:tc>
                <a:tc rowSpan="8">
                  <a:txBody>
                    <a:bodyPr/>
                    <a:lstStyle/>
                    <a:p>
                      <a:pPr algn="ctr"/>
                      <a:r>
                        <a:rPr lang="de-DE" sz="1150" kern="1400" dirty="0">
                          <a:solidFill>
                            <a:schemeClr val="bg1"/>
                          </a:solidFill>
                          <a:effectLst/>
                        </a:rPr>
                        <a:t>25.8 °C</a:t>
                      </a:r>
                      <a:endParaRPr lang="en-GB" sz="1300" kern="1400" dirty="0">
                        <a:solidFill>
                          <a:schemeClr val="bg1"/>
                        </a:solidFill>
                        <a:effectLst/>
                        <a:latin typeface="Times"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solidFill>
                  </a:tcPr>
                </a:tc>
                <a:tc>
                  <a:txBody>
                    <a:bodyPr/>
                    <a:lstStyle/>
                    <a:p>
                      <a:pPr algn="ctr"/>
                      <a:r>
                        <a:rPr lang="en-US" sz="1300" kern="1400">
                          <a:solidFill>
                            <a:schemeClr val="bg1"/>
                          </a:solidFill>
                          <a:effectLst/>
                        </a:rPr>
                        <a:t>0.3942</a:t>
                      </a:r>
                      <a:endParaRPr lang="en-GB" sz="1300" kern="1400">
                        <a:solidFill>
                          <a:schemeClr val="bg1"/>
                        </a:solidFill>
                        <a:effectLst/>
                        <a:latin typeface="Times"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3329763428"/>
                  </a:ext>
                </a:extLst>
              </a:tr>
              <a:tr h="0">
                <a:tc>
                  <a:txBody>
                    <a:bodyPr/>
                    <a:lstStyle/>
                    <a:p>
                      <a:r>
                        <a:rPr lang="de-DE" sz="1150" kern="1400">
                          <a:effectLst/>
                        </a:rPr>
                        <a:t>7</a:t>
                      </a:r>
                      <a:endParaRPr lang="en-GB" sz="1300" kern="1400">
                        <a:effectLst/>
                        <a:latin typeface="Times" panose="02020603050405020304" pitchFamily="18"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GB"/>
                    </a:p>
                  </a:txBody>
                  <a:tcPr/>
                </a:tc>
                <a:tc>
                  <a:txBody>
                    <a:bodyPr/>
                    <a:lstStyle/>
                    <a:p>
                      <a:pPr algn="ctr"/>
                      <a:r>
                        <a:rPr lang="en-US" sz="1300" kern="1400" dirty="0">
                          <a:solidFill>
                            <a:schemeClr val="bg1"/>
                          </a:solidFill>
                          <a:effectLst/>
                        </a:rPr>
                        <a:t>0.351</a:t>
                      </a:r>
                      <a:endParaRPr lang="en-GB" sz="1300" kern="1400" dirty="0">
                        <a:solidFill>
                          <a:schemeClr val="bg1"/>
                        </a:solidFill>
                        <a:effectLst/>
                        <a:latin typeface="Times"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91657008"/>
                  </a:ext>
                </a:extLst>
              </a:tr>
              <a:tr h="0">
                <a:tc>
                  <a:txBody>
                    <a:bodyPr/>
                    <a:lstStyle/>
                    <a:p>
                      <a:r>
                        <a:rPr lang="de-DE" sz="1150" kern="1400">
                          <a:effectLst/>
                        </a:rPr>
                        <a:t>6</a:t>
                      </a:r>
                      <a:endParaRPr lang="en-GB" sz="1300" kern="1400">
                        <a:effectLst/>
                        <a:latin typeface="Times" panose="02020603050405020304" pitchFamily="18"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GB"/>
                    </a:p>
                  </a:txBody>
                  <a:tcPr/>
                </a:tc>
                <a:tc>
                  <a:txBody>
                    <a:bodyPr/>
                    <a:lstStyle/>
                    <a:p>
                      <a:pPr algn="ctr"/>
                      <a:r>
                        <a:rPr lang="en-US" sz="1300" kern="1400" dirty="0">
                          <a:solidFill>
                            <a:schemeClr val="bg1"/>
                          </a:solidFill>
                          <a:effectLst/>
                        </a:rPr>
                        <a:t>0.3024</a:t>
                      </a:r>
                      <a:endParaRPr lang="en-GB" sz="1300" kern="1400" dirty="0">
                        <a:solidFill>
                          <a:schemeClr val="bg1"/>
                        </a:solidFill>
                        <a:effectLst/>
                        <a:latin typeface="Times"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2814081969"/>
                  </a:ext>
                </a:extLst>
              </a:tr>
              <a:tr h="0">
                <a:tc>
                  <a:txBody>
                    <a:bodyPr/>
                    <a:lstStyle/>
                    <a:p>
                      <a:r>
                        <a:rPr lang="de-DE" sz="1150" kern="1400">
                          <a:effectLst/>
                        </a:rPr>
                        <a:t>5</a:t>
                      </a:r>
                      <a:endParaRPr lang="en-GB" sz="1300" kern="1400">
                        <a:effectLst/>
                        <a:latin typeface="Times" panose="02020603050405020304" pitchFamily="18"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GB"/>
                    </a:p>
                  </a:txBody>
                  <a:tcPr/>
                </a:tc>
                <a:tc>
                  <a:txBody>
                    <a:bodyPr/>
                    <a:lstStyle/>
                    <a:p>
                      <a:pPr algn="ctr"/>
                      <a:r>
                        <a:rPr lang="en-US" sz="1300" kern="1400">
                          <a:solidFill>
                            <a:schemeClr val="bg1"/>
                          </a:solidFill>
                          <a:effectLst/>
                        </a:rPr>
                        <a:t>0.2484</a:t>
                      </a:r>
                      <a:endParaRPr lang="en-GB" sz="1300" kern="1400">
                        <a:solidFill>
                          <a:schemeClr val="bg1"/>
                        </a:solidFill>
                        <a:effectLst/>
                        <a:latin typeface="Times"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1797311058"/>
                  </a:ext>
                </a:extLst>
              </a:tr>
              <a:tr h="0">
                <a:tc>
                  <a:txBody>
                    <a:bodyPr/>
                    <a:lstStyle/>
                    <a:p>
                      <a:r>
                        <a:rPr lang="de-DE" sz="1150" kern="1400">
                          <a:effectLst/>
                        </a:rPr>
                        <a:t>4</a:t>
                      </a:r>
                      <a:endParaRPr lang="en-GB" sz="1300" kern="1400">
                        <a:effectLst/>
                        <a:latin typeface="Times" panose="02020603050405020304" pitchFamily="18"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GB"/>
                    </a:p>
                  </a:txBody>
                  <a:tcPr/>
                </a:tc>
                <a:tc>
                  <a:txBody>
                    <a:bodyPr/>
                    <a:lstStyle/>
                    <a:p>
                      <a:pPr algn="ctr"/>
                      <a:r>
                        <a:rPr lang="en-US" sz="1300" kern="1400" dirty="0">
                          <a:solidFill>
                            <a:schemeClr val="bg1"/>
                          </a:solidFill>
                          <a:effectLst/>
                        </a:rPr>
                        <a:t>0.2052</a:t>
                      </a:r>
                      <a:endParaRPr lang="en-GB" sz="1300" kern="1400" dirty="0">
                        <a:solidFill>
                          <a:schemeClr val="bg1"/>
                        </a:solidFill>
                        <a:effectLst/>
                        <a:latin typeface="Times"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791816348"/>
                  </a:ext>
                </a:extLst>
              </a:tr>
              <a:tr h="0">
                <a:tc>
                  <a:txBody>
                    <a:bodyPr/>
                    <a:lstStyle/>
                    <a:p>
                      <a:r>
                        <a:rPr lang="de-DE" sz="1150" kern="1400">
                          <a:effectLst/>
                        </a:rPr>
                        <a:t>3</a:t>
                      </a:r>
                      <a:endParaRPr lang="en-GB" sz="1300" kern="1400">
                        <a:effectLst/>
                        <a:latin typeface="Times" panose="02020603050405020304" pitchFamily="18"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GB"/>
                    </a:p>
                  </a:txBody>
                  <a:tcPr/>
                </a:tc>
                <a:tc>
                  <a:txBody>
                    <a:bodyPr/>
                    <a:lstStyle/>
                    <a:p>
                      <a:pPr algn="ctr"/>
                      <a:r>
                        <a:rPr lang="en-US" sz="1300" kern="1400" dirty="0">
                          <a:solidFill>
                            <a:schemeClr val="bg1"/>
                          </a:solidFill>
                          <a:effectLst/>
                        </a:rPr>
                        <a:t>0.1674</a:t>
                      </a:r>
                      <a:endParaRPr lang="en-GB" sz="1300" kern="1400" dirty="0">
                        <a:solidFill>
                          <a:schemeClr val="bg1"/>
                        </a:solidFill>
                        <a:effectLst/>
                        <a:latin typeface="Times"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2062612400"/>
                  </a:ext>
                </a:extLst>
              </a:tr>
              <a:tr h="0">
                <a:tc>
                  <a:txBody>
                    <a:bodyPr/>
                    <a:lstStyle/>
                    <a:p>
                      <a:r>
                        <a:rPr lang="de-DE" sz="1150" kern="1400">
                          <a:effectLst/>
                        </a:rPr>
                        <a:t>2</a:t>
                      </a:r>
                      <a:endParaRPr lang="en-GB" sz="1300" kern="1400">
                        <a:effectLst/>
                        <a:latin typeface="Times" panose="02020603050405020304" pitchFamily="18"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GB"/>
                    </a:p>
                  </a:txBody>
                  <a:tcPr/>
                </a:tc>
                <a:tc>
                  <a:txBody>
                    <a:bodyPr/>
                    <a:lstStyle/>
                    <a:p>
                      <a:pPr algn="ctr"/>
                      <a:r>
                        <a:rPr lang="en-US" sz="1300" kern="1400">
                          <a:solidFill>
                            <a:schemeClr val="bg1"/>
                          </a:solidFill>
                          <a:effectLst/>
                        </a:rPr>
                        <a:t>0.1188</a:t>
                      </a:r>
                      <a:endParaRPr lang="en-GB" sz="1300" kern="1400">
                        <a:solidFill>
                          <a:schemeClr val="bg1"/>
                        </a:solidFill>
                        <a:effectLst/>
                        <a:latin typeface="Times"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786337128"/>
                  </a:ext>
                </a:extLst>
              </a:tr>
              <a:tr h="0">
                <a:tc>
                  <a:txBody>
                    <a:bodyPr/>
                    <a:lstStyle/>
                    <a:p>
                      <a:r>
                        <a:rPr lang="de-DE" sz="1150" kern="1400">
                          <a:effectLst/>
                        </a:rPr>
                        <a:t>1</a:t>
                      </a:r>
                      <a:endParaRPr lang="en-GB" sz="1300" kern="1400">
                        <a:effectLst/>
                        <a:latin typeface="Times" panose="02020603050405020304" pitchFamily="18"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GB"/>
                    </a:p>
                  </a:txBody>
                  <a:tcPr/>
                </a:tc>
                <a:tc>
                  <a:txBody>
                    <a:bodyPr/>
                    <a:lstStyle/>
                    <a:p>
                      <a:pPr algn="ctr"/>
                      <a:r>
                        <a:rPr lang="en-US" sz="1300" kern="1400" dirty="0">
                          <a:solidFill>
                            <a:schemeClr val="bg1"/>
                          </a:solidFill>
                          <a:effectLst/>
                        </a:rPr>
                        <a:t>0.0648</a:t>
                      </a:r>
                      <a:endParaRPr lang="en-GB" sz="1300" kern="1400" dirty="0">
                        <a:solidFill>
                          <a:schemeClr val="bg1"/>
                        </a:solidFill>
                        <a:effectLst/>
                        <a:latin typeface="Times"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1388650212"/>
                  </a:ext>
                </a:extLst>
              </a:tr>
            </a:tbl>
          </a:graphicData>
        </a:graphic>
      </p:graphicFrame>
      <p:sp>
        <p:nvSpPr>
          <p:cNvPr id="186" name="CasellaDiTesto 185">
            <a:extLst>
              <a:ext uri="{FF2B5EF4-FFF2-40B4-BE49-F238E27FC236}">
                <a16:creationId xmlns:a16="http://schemas.microsoft.com/office/drawing/2014/main" id="{CEE7E562-DC7E-C63A-FAF3-FEF81460C650}"/>
              </a:ext>
            </a:extLst>
          </p:cNvPr>
          <p:cNvSpPr txBox="1"/>
          <p:nvPr/>
        </p:nvSpPr>
        <p:spPr>
          <a:xfrm>
            <a:off x="8297269" y="1535896"/>
            <a:ext cx="1646605" cy="369332"/>
          </a:xfrm>
          <a:prstGeom prst="rect">
            <a:avLst/>
          </a:prstGeom>
        </p:spPr>
        <p:txBody>
          <a:bodyPr vert="horz" wrap="none" lIns="91440" tIns="45720" rIns="91440" bIns="45720" rtlCol="0" anchor="t">
            <a:spAutoFit/>
          </a:bodyPr>
          <a:lstStyle/>
          <a:p>
            <a:pPr algn="l"/>
            <a:r>
              <a:rPr lang="it-IT" dirty="0"/>
              <a:t>Mass flow test</a:t>
            </a:r>
            <a:endParaRPr lang="en-GB" dirty="0"/>
          </a:p>
        </p:txBody>
      </p:sp>
      <p:sp>
        <p:nvSpPr>
          <p:cNvPr id="187" name="CasellaDiTesto 186">
            <a:extLst>
              <a:ext uri="{FF2B5EF4-FFF2-40B4-BE49-F238E27FC236}">
                <a16:creationId xmlns:a16="http://schemas.microsoft.com/office/drawing/2014/main" id="{F95E7400-EF5A-A869-8EE1-37A3A67A2512}"/>
              </a:ext>
            </a:extLst>
          </p:cNvPr>
          <p:cNvSpPr txBox="1"/>
          <p:nvPr/>
        </p:nvSpPr>
        <p:spPr>
          <a:xfrm rot="16200000">
            <a:off x="6285922" y="2673425"/>
            <a:ext cx="2326278" cy="369332"/>
          </a:xfrm>
          <a:prstGeom prst="rect">
            <a:avLst/>
          </a:prstGeom>
        </p:spPr>
        <p:txBody>
          <a:bodyPr vert="horz" wrap="none" lIns="91440" tIns="45720" rIns="91440" bIns="45720" rtlCol="0" anchor="t">
            <a:spAutoFit/>
          </a:bodyPr>
          <a:lstStyle/>
          <a:p>
            <a:pPr algn="l"/>
            <a:r>
              <a:rPr lang="it-IT" dirty="0" err="1"/>
              <a:t>Cold</a:t>
            </a:r>
            <a:r>
              <a:rPr lang="it-IT" dirty="0"/>
              <a:t> Mass </a:t>
            </a:r>
            <a:r>
              <a:rPr lang="it-IT" dirty="0" err="1"/>
              <a:t>Restrictor</a:t>
            </a:r>
            <a:endParaRPr lang="en-GB" dirty="0"/>
          </a:p>
        </p:txBody>
      </p:sp>
      <p:graphicFrame>
        <p:nvGraphicFramePr>
          <p:cNvPr id="188" name="Tabella 187">
            <a:extLst>
              <a:ext uri="{FF2B5EF4-FFF2-40B4-BE49-F238E27FC236}">
                <a16:creationId xmlns:a16="http://schemas.microsoft.com/office/drawing/2014/main" id="{119F2269-C2BF-0F58-4715-16C9F99AAA76}"/>
              </a:ext>
            </a:extLst>
          </p:cNvPr>
          <p:cNvGraphicFramePr>
            <a:graphicFrameLocks noGrp="1"/>
          </p:cNvGraphicFramePr>
          <p:nvPr>
            <p:extLst>
              <p:ext uri="{D42A27DB-BD31-4B8C-83A1-F6EECF244321}">
                <p14:modId xmlns:p14="http://schemas.microsoft.com/office/powerpoint/2010/main" val="3722896021"/>
              </p:ext>
            </p:extLst>
          </p:nvPr>
        </p:nvGraphicFramePr>
        <p:xfrm>
          <a:off x="7684126" y="4508962"/>
          <a:ext cx="2760407" cy="1760220"/>
        </p:xfrm>
        <a:graphic>
          <a:graphicData uri="http://schemas.openxmlformats.org/drawingml/2006/table">
            <a:tbl>
              <a:tblPr firstRow="1" firstCol="1" bandRow="1">
                <a:tableStyleId>{5C22544A-7EE6-4342-B048-85BDC9FD1C3A}</a:tableStyleId>
              </a:tblPr>
              <a:tblGrid>
                <a:gridCol w="779207">
                  <a:extLst>
                    <a:ext uri="{9D8B030D-6E8A-4147-A177-3AD203B41FA5}">
                      <a16:colId xmlns:a16="http://schemas.microsoft.com/office/drawing/2014/main" val="2631199947"/>
                    </a:ext>
                  </a:extLst>
                </a:gridCol>
                <a:gridCol w="671945">
                  <a:extLst>
                    <a:ext uri="{9D8B030D-6E8A-4147-A177-3AD203B41FA5}">
                      <a16:colId xmlns:a16="http://schemas.microsoft.com/office/drawing/2014/main" val="965720437"/>
                    </a:ext>
                  </a:extLst>
                </a:gridCol>
                <a:gridCol w="1309255">
                  <a:extLst>
                    <a:ext uri="{9D8B030D-6E8A-4147-A177-3AD203B41FA5}">
                      <a16:colId xmlns:a16="http://schemas.microsoft.com/office/drawing/2014/main" val="945862131"/>
                    </a:ext>
                  </a:extLst>
                </a:gridCol>
              </a:tblGrid>
              <a:tr h="0">
                <a:tc>
                  <a:txBody>
                    <a:bodyPr/>
                    <a:lstStyle/>
                    <a:p>
                      <a:pPr algn="ctr"/>
                      <a:r>
                        <a:rPr lang="de-DE" sz="1150" kern="1400">
                          <a:effectLst/>
                          <a:sym typeface="Symbol" panose="05050102010706020507" pitchFamily="18" charset="2"/>
                        </a:rPr>
                        <a:t></a:t>
                      </a:r>
                      <a:r>
                        <a:rPr lang="de-DE" sz="1150" kern="1400">
                          <a:effectLst/>
                        </a:rPr>
                        <a:t>P [bar]</a:t>
                      </a:r>
                      <a:endParaRPr lang="en-GB" sz="1300" kern="1400">
                        <a:effectLst/>
                        <a:latin typeface="Times"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de-DE" sz="1150" kern="1400">
                          <a:effectLst/>
                        </a:rPr>
                        <a:t>T [°C]</a:t>
                      </a:r>
                      <a:endParaRPr lang="en-GB" sz="1300" kern="1400">
                        <a:effectLst/>
                        <a:latin typeface="Times"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de-DE" sz="1150" kern="1400">
                          <a:effectLst/>
                        </a:rPr>
                        <a:t>Mass flow [g/s]</a:t>
                      </a:r>
                      <a:endParaRPr lang="en-GB" sz="1300" kern="1400">
                        <a:effectLst/>
                        <a:latin typeface="Times"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0460572"/>
                  </a:ext>
                </a:extLst>
              </a:tr>
              <a:tr h="0">
                <a:tc>
                  <a:txBody>
                    <a:bodyPr/>
                    <a:lstStyle/>
                    <a:p>
                      <a:r>
                        <a:rPr lang="de-DE" sz="1150" kern="1400">
                          <a:effectLst/>
                        </a:rPr>
                        <a:t>8</a:t>
                      </a:r>
                      <a:endParaRPr lang="en-GB" sz="1300" kern="1400">
                        <a:effectLst/>
                        <a:latin typeface="Times" panose="02020603050405020304" pitchFamily="18" charset="0"/>
                        <a:ea typeface="Calibri" panose="020F0502020204030204" pitchFamily="34" charset="0"/>
                        <a:cs typeface="Times New Roman" panose="02020603050405020304" pitchFamily="18" charset="0"/>
                      </a:endParaRPr>
                    </a:p>
                  </a:txBody>
                  <a:tcPr marL="68580" marR="68580" marT="0" marB="0"/>
                </a:tc>
                <a:tc rowSpan="8">
                  <a:txBody>
                    <a:bodyPr/>
                    <a:lstStyle/>
                    <a:p>
                      <a:pPr algn="ctr"/>
                      <a:r>
                        <a:rPr lang="de-DE" sz="1150" kern="1400" dirty="0">
                          <a:solidFill>
                            <a:schemeClr val="bg1"/>
                          </a:solidFill>
                          <a:effectLst/>
                        </a:rPr>
                        <a:t>25.8 °C</a:t>
                      </a:r>
                      <a:endParaRPr lang="en-GB" sz="1300" kern="1400" dirty="0">
                        <a:solidFill>
                          <a:schemeClr val="bg1"/>
                        </a:solidFill>
                        <a:effectLst/>
                        <a:latin typeface="Times"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solidFill>
                  </a:tcPr>
                </a:tc>
                <a:tc>
                  <a:txBody>
                    <a:bodyPr/>
                    <a:lstStyle/>
                    <a:p>
                      <a:pPr algn="ctr"/>
                      <a:r>
                        <a:rPr lang="en-US" sz="1300" kern="1400">
                          <a:solidFill>
                            <a:schemeClr val="bg1"/>
                          </a:solidFill>
                          <a:effectLst/>
                        </a:rPr>
                        <a:t>0.1458</a:t>
                      </a:r>
                      <a:endParaRPr lang="en-GB" sz="1300" kern="1400">
                        <a:solidFill>
                          <a:schemeClr val="bg1"/>
                        </a:solidFill>
                        <a:effectLst/>
                        <a:latin typeface="Times"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3570489910"/>
                  </a:ext>
                </a:extLst>
              </a:tr>
              <a:tr h="0">
                <a:tc>
                  <a:txBody>
                    <a:bodyPr/>
                    <a:lstStyle/>
                    <a:p>
                      <a:r>
                        <a:rPr lang="de-DE" sz="1150" kern="1400" dirty="0">
                          <a:effectLst/>
                        </a:rPr>
                        <a:t>7</a:t>
                      </a:r>
                      <a:endParaRPr lang="en-GB" sz="1300" kern="1400" dirty="0">
                        <a:effectLst/>
                        <a:latin typeface="Times" panose="02020603050405020304" pitchFamily="18"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GB"/>
                    </a:p>
                  </a:txBody>
                  <a:tcPr/>
                </a:tc>
                <a:tc>
                  <a:txBody>
                    <a:bodyPr/>
                    <a:lstStyle/>
                    <a:p>
                      <a:pPr algn="ctr"/>
                      <a:r>
                        <a:rPr lang="en-US" sz="1300" kern="1400">
                          <a:solidFill>
                            <a:schemeClr val="bg1"/>
                          </a:solidFill>
                          <a:effectLst/>
                        </a:rPr>
                        <a:t>0.1296</a:t>
                      </a:r>
                      <a:endParaRPr lang="en-GB" sz="1300" kern="1400">
                        <a:solidFill>
                          <a:schemeClr val="bg1"/>
                        </a:solidFill>
                        <a:effectLst/>
                        <a:latin typeface="Times"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3001873014"/>
                  </a:ext>
                </a:extLst>
              </a:tr>
              <a:tr h="0">
                <a:tc>
                  <a:txBody>
                    <a:bodyPr/>
                    <a:lstStyle/>
                    <a:p>
                      <a:r>
                        <a:rPr lang="de-DE" sz="1150" kern="1400">
                          <a:effectLst/>
                        </a:rPr>
                        <a:t>6</a:t>
                      </a:r>
                      <a:endParaRPr lang="en-GB" sz="1300" kern="1400">
                        <a:effectLst/>
                        <a:latin typeface="Times" panose="02020603050405020304" pitchFamily="18"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GB"/>
                    </a:p>
                  </a:txBody>
                  <a:tcPr/>
                </a:tc>
                <a:tc>
                  <a:txBody>
                    <a:bodyPr/>
                    <a:lstStyle/>
                    <a:p>
                      <a:pPr algn="ctr"/>
                      <a:r>
                        <a:rPr lang="en-US" sz="1300" kern="1400">
                          <a:solidFill>
                            <a:schemeClr val="bg1"/>
                          </a:solidFill>
                          <a:effectLst/>
                        </a:rPr>
                        <a:t>0.1134</a:t>
                      </a:r>
                      <a:endParaRPr lang="en-GB" sz="1300" kern="1400">
                        <a:solidFill>
                          <a:schemeClr val="bg1"/>
                        </a:solidFill>
                        <a:effectLst/>
                        <a:latin typeface="Times"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2218379563"/>
                  </a:ext>
                </a:extLst>
              </a:tr>
              <a:tr h="0">
                <a:tc>
                  <a:txBody>
                    <a:bodyPr/>
                    <a:lstStyle/>
                    <a:p>
                      <a:r>
                        <a:rPr lang="de-DE" sz="1150" kern="1400">
                          <a:effectLst/>
                        </a:rPr>
                        <a:t>5</a:t>
                      </a:r>
                      <a:endParaRPr lang="en-GB" sz="1300" kern="1400">
                        <a:effectLst/>
                        <a:latin typeface="Times" panose="02020603050405020304" pitchFamily="18"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GB"/>
                    </a:p>
                  </a:txBody>
                  <a:tcPr/>
                </a:tc>
                <a:tc>
                  <a:txBody>
                    <a:bodyPr/>
                    <a:lstStyle/>
                    <a:p>
                      <a:pPr algn="ctr"/>
                      <a:r>
                        <a:rPr lang="en-US" sz="1300" kern="1400">
                          <a:solidFill>
                            <a:schemeClr val="bg1"/>
                          </a:solidFill>
                          <a:effectLst/>
                        </a:rPr>
                        <a:t>0.1026</a:t>
                      </a:r>
                      <a:endParaRPr lang="en-GB" sz="1300" kern="1400">
                        <a:solidFill>
                          <a:schemeClr val="bg1"/>
                        </a:solidFill>
                        <a:effectLst/>
                        <a:latin typeface="Times"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4072604569"/>
                  </a:ext>
                </a:extLst>
              </a:tr>
              <a:tr h="0">
                <a:tc>
                  <a:txBody>
                    <a:bodyPr/>
                    <a:lstStyle/>
                    <a:p>
                      <a:r>
                        <a:rPr lang="de-DE" sz="1150" kern="1400">
                          <a:effectLst/>
                        </a:rPr>
                        <a:t>4</a:t>
                      </a:r>
                      <a:endParaRPr lang="en-GB" sz="1300" kern="1400">
                        <a:effectLst/>
                        <a:latin typeface="Times" panose="02020603050405020304" pitchFamily="18"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GB"/>
                    </a:p>
                  </a:txBody>
                  <a:tcPr/>
                </a:tc>
                <a:tc>
                  <a:txBody>
                    <a:bodyPr/>
                    <a:lstStyle/>
                    <a:p>
                      <a:pPr algn="ctr"/>
                      <a:r>
                        <a:rPr lang="en-US" sz="1300" kern="1400">
                          <a:solidFill>
                            <a:schemeClr val="bg1"/>
                          </a:solidFill>
                          <a:effectLst/>
                        </a:rPr>
                        <a:t>0.0972</a:t>
                      </a:r>
                      <a:endParaRPr lang="en-GB" sz="1300" kern="1400">
                        <a:solidFill>
                          <a:schemeClr val="bg1"/>
                        </a:solidFill>
                        <a:effectLst/>
                        <a:latin typeface="Times"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2579020928"/>
                  </a:ext>
                </a:extLst>
              </a:tr>
              <a:tr h="0">
                <a:tc>
                  <a:txBody>
                    <a:bodyPr/>
                    <a:lstStyle/>
                    <a:p>
                      <a:r>
                        <a:rPr lang="de-DE" sz="1150" kern="1400">
                          <a:effectLst/>
                        </a:rPr>
                        <a:t>3</a:t>
                      </a:r>
                      <a:endParaRPr lang="en-GB" sz="1300" kern="1400">
                        <a:effectLst/>
                        <a:latin typeface="Times" panose="02020603050405020304" pitchFamily="18"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GB"/>
                    </a:p>
                  </a:txBody>
                  <a:tcPr/>
                </a:tc>
                <a:tc>
                  <a:txBody>
                    <a:bodyPr/>
                    <a:lstStyle/>
                    <a:p>
                      <a:pPr algn="ctr"/>
                      <a:r>
                        <a:rPr lang="en-US" sz="1300" kern="1400" dirty="0">
                          <a:solidFill>
                            <a:schemeClr val="bg1"/>
                          </a:solidFill>
                          <a:effectLst/>
                        </a:rPr>
                        <a:t>0.081</a:t>
                      </a:r>
                      <a:endParaRPr lang="en-GB" sz="1300" kern="1400" dirty="0">
                        <a:solidFill>
                          <a:schemeClr val="bg1"/>
                        </a:solidFill>
                        <a:effectLst/>
                        <a:latin typeface="Times"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2889683651"/>
                  </a:ext>
                </a:extLst>
              </a:tr>
              <a:tr h="0">
                <a:tc>
                  <a:txBody>
                    <a:bodyPr/>
                    <a:lstStyle/>
                    <a:p>
                      <a:r>
                        <a:rPr lang="de-DE" sz="1150" kern="1400">
                          <a:effectLst/>
                        </a:rPr>
                        <a:t>2</a:t>
                      </a:r>
                      <a:endParaRPr lang="en-GB" sz="1300" kern="1400">
                        <a:effectLst/>
                        <a:latin typeface="Times" panose="02020603050405020304" pitchFamily="18"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GB"/>
                    </a:p>
                  </a:txBody>
                  <a:tcPr/>
                </a:tc>
                <a:tc>
                  <a:txBody>
                    <a:bodyPr/>
                    <a:lstStyle/>
                    <a:p>
                      <a:pPr algn="ctr"/>
                      <a:r>
                        <a:rPr lang="en-US" sz="1300" kern="1400">
                          <a:solidFill>
                            <a:schemeClr val="bg1"/>
                          </a:solidFill>
                          <a:effectLst/>
                        </a:rPr>
                        <a:t>0.081</a:t>
                      </a:r>
                      <a:endParaRPr lang="en-GB" sz="1300" kern="1400">
                        <a:solidFill>
                          <a:schemeClr val="bg1"/>
                        </a:solidFill>
                        <a:effectLst/>
                        <a:latin typeface="Times"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3428886653"/>
                  </a:ext>
                </a:extLst>
              </a:tr>
              <a:tr h="0">
                <a:tc>
                  <a:txBody>
                    <a:bodyPr/>
                    <a:lstStyle/>
                    <a:p>
                      <a:r>
                        <a:rPr lang="de-DE" sz="1150" kern="1400">
                          <a:effectLst/>
                        </a:rPr>
                        <a:t>1</a:t>
                      </a:r>
                      <a:endParaRPr lang="en-GB" sz="1300" kern="1400">
                        <a:effectLst/>
                        <a:latin typeface="Times" panose="02020603050405020304" pitchFamily="18"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GB"/>
                    </a:p>
                  </a:txBody>
                  <a:tcPr/>
                </a:tc>
                <a:tc>
                  <a:txBody>
                    <a:bodyPr/>
                    <a:lstStyle/>
                    <a:p>
                      <a:pPr algn="ctr"/>
                      <a:r>
                        <a:rPr lang="en-US" sz="1300" kern="1400" dirty="0">
                          <a:solidFill>
                            <a:schemeClr val="bg1"/>
                          </a:solidFill>
                          <a:effectLst/>
                        </a:rPr>
                        <a:t>0.0756</a:t>
                      </a:r>
                      <a:endParaRPr lang="en-GB" sz="1300" kern="1400" dirty="0">
                        <a:solidFill>
                          <a:schemeClr val="bg1"/>
                        </a:solidFill>
                        <a:effectLst/>
                        <a:latin typeface="Times"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3051352357"/>
                  </a:ext>
                </a:extLst>
              </a:tr>
            </a:tbl>
          </a:graphicData>
        </a:graphic>
      </p:graphicFrame>
      <p:sp>
        <p:nvSpPr>
          <p:cNvPr id="189" name="CasellaDiTesto 188">
            <a:extLst>
              <a:ext uri="{FF2B5EF4-FFF2-40B4-BE49-F238E27FC236}">
                <a16:creationId xmlns:a16="http://schemas.microsoft.com/office/drawing/2014/main" id="{DBC53C12-35B4-7A3D-81F1-5FA9B28211BC}"/>
              </a:ext>
            </a:extLst>
          </p:cNvPr>
          <p:cNvSpPr txBox="1"/>
          <p:nvPr/>
        </p:nvSpPr>
        <p:spPr>
          <a:xfrm rot="16200000">
            <a:off x="6263641" y="5204406"/>
            <a:ext cx="2364750" cy="369332"/>
          </a:xfrm>
          <a:prstGeom prst="rect">
            <a:avLst/>
          </a:prstGeom>
        </p:spPr>
        <p:txBody>
          <a:bodyPr vert="horz" wrap="none" lIns="91440" tIns="45720" rIns="91440" bIns="45720" rtlCol="0" anchor="t">
            <a:spAutoFit/>
          </a:bodyPr>
          <a:lstStyle/>
          <a:p>
            <a:pPr algn="l"/>
            <a:r>
              <a:rPr lang="it-IT" dirty="0" err="1"/>
              <a:t>Beam</a:t>
            </a:r>
            <a:r>
              <a:rPr lang="it-IT" dirty="0"/>
              <a:t> Pipe </a:t>
            </a:r>
            <a:r>
              <a:rPr lang="it-IT" dirty="0" err="1"/>
              <a:t>Restrictor</a:t>
            </a:r>
            <a:endParaRPr lang="en-GB" dirty="0"/>
          </a:p>
        </p:txBody>
      </p:sp>
      <p:pic>
        <p:nvPicPr>
          <p:cNvPr id="190" name="Immagine 189" descr="Immagine che contiene interno, motore&#10;&#10;Descrizione generata automaticamente">
            <a:extLst>
              <a:ext uri="{FF2B5EF4-FFF2-40B4-BE49-F238E27FC236}">
                <a16:creationId xmlns:a16="http://schemas.microsoft.com/office/drawing/2014/main" id="{88893C58-2736-C748-2C2A-DE02E9BF89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3212" y="3521054"/>
            <a:ext cx="2357102" cy="3142802"/>
          </a:xfrm>
          <a:prstGeom prst="rect">
            <a:avLst/>
          </a:prstGeom>
          <a:ln>
            <a:noFill/>
          </a:ln>
          <a:effectLst>
            <a:softEdge rad="112500"/>
          </a:effectLst>
        </p:spPr>
      </p:pic>
      <p:sp>
        <p:nvSpPr>
          <p:cNvPr id="2" name="Titolo 2">
            <a:extLst>
              <a:ext uri="{FF2B5EF4-FFF2-40B4-BE49-F238E27FC236}">
                <a16:creationId xmlns:a16="http://schemas.microsoft.com/office/drawing/2014/main" id="{DC66D60D-643E-0BF7-E45D-6FDB69187945}"/>
              </a:ext>
            </a:extLst>
          </p:cNvPr>
          <p:cNvSpPr>
            <a:spLocks noGrp="1"/>
          </p:cNvSpPr>
          <p:nvPr>
            <p:ph type="title"/>
          </p:nvPr>
        </p:nvSpPr>
        <p:spPr>
          <a:xfrm>
            <a:off x="563420" y="631781"/>
            <a:ext cx="10544908" cy="818905"/>
          </a:xfrm>
        </p:spPr>
        <p:txBody>
          <a:bodyPr/>
          <a:lstStyle/>
          <a:p>
            <a:r>
              <a:rPr lang="it-IT" dirty="0"/>
              <a:t>Leak, pressure and flow test of </a:t>
            </a:r>
            <a:r>
              <a:rPr lang="it-IT" dirty="0" err="1"/>
              <a:t>cooling</a:t>
            </a:r>
            <a:r>
              <a:rPr lang="it-IT" dirty="0"/>
              <a:t> </a:t>
            </a:r>
            <a:r>
              <a:rPr lang="it-IT" dirty="0" err="1"/>
              <a:t>pipes</a:t>
            </a:r>
            <a:endParaRPr lang="it-IT" dirty="0"/>
          </a:p>
        </p:txBody>
      </p:sp>
      <p:sp>
        <p:nvSpPr>
          <p:cNvPr id="3" name="CasellaDiTesto 2">
            <a:extLst>
              <a:ext uri="{FF2B5EF4-FFF2-40B4-BE49-F238E27FC236}">
                <a16:creationId xmlns:a16="http://schemas.microsoft.com/office/drawing/2014/main" id="{C3F0A0AD-CFAA-20F6-389B-830750C1B5C3}"/>
              </a:ext>
            </a:extLst>
          </p:cNvPr>
          <p:cNvSpPr txBox="1"/>
          <p:nvPr/>
        </p:nvSpPr>
        <p:spPr>
          <a:xfrm>
            <a:off x="7261349" y="6539322"/>
            <a:ext cx="3663182" cy="276999"/>
          </a:xfrm>
          <a:prstGeom prst="rect">
            <a:avLst/>
          </a:prstGeom>
        </p:spPr>
        <p:txBody>
          <a:bodyPr vert="horz" wrap="none" lIns="91440" tIns="45720" rIns="91440" bIns="45720" rtlCol="0" anchor="t">
            <a:spAutoFit/>
          </a:bodyPr>
          <a:lstStyle/>
          <a:p>
            <a:pPr algn="l"/>
            <a:r>
              <a:rPr lang="it-IT" sz="1200" dirty="0" err="1"/>
              <a:t>Results</a:t>
            </a:r>
            <a:r>
              <a:rPr lang="it-IT" sz="1200" dirty="0"/>
              <a:t> of the test on QDM </a:t>
            </a:r>
            <a:r>
              <a:rPr lang="it-IT" sz="1200" dirty="0" err="1"/>
              <a:t>type</a:t>
            </a:r>
            <a:r>
              <a:rPr lang="it-IT" sz="1200" dirty="0"/>
              <a:t> 2.5 short CID 27-6</a:t>
            </a:r>
            <a:endParaRPr lang="en-GB" sz="1200" dirty="0"/>
          </a:p>
        </p:txBody>
      </p:sp>
      <p:pic>
        <p:nvPicPr>
          <p:cNvPr id="6" name="Immagine 5">
            <a:extLst>
              <a:ext uri="{FF2B5EF4-FFF2-40B4-BE49-F238E27FC236}">
                <a16:creationId xmlns:a16="http://schemas.microsoft.com/office/drawing/2014/main" id="{3CA12D6C-1346-03A7-A742-0ADCF7519013}"/>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7754389" y="657187"/>
            <a:ext cx="3460161" cy="26778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90883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1"/>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7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2"/>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178"/>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79"/>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8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8"/>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1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 grpId="0"/>
      <p:bldP spid="179" grpId="1"/>
      <p:bldP spid="180" grpId="0"/>
      <p:bldP spid="180" grpId="1"/>
      <p:bldP spid="184" grpId="0" animBg="1"/>
      <p:bldP spid="186" grpId="0"/>
      <p:bldP spid="187" grpId="0"/>
      <p:bldP spid="18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B51EE9ED-C4F6-187F-637A-5E03184B16BD}"/>
              </a:ext>
            </a:extLst>
          </p:cNvPr>
          <p:cNvSpPr>
            <a:spLocks noGrp="1"/>
          </p:cNvSpPr>
          <p:nvPr>
            <p:ph type="sldNum" sz="quarter" idx="10"/>
          </p:nvPr>
        </p:nvSpPr>
        <p:spPr/>
        <p:txBody>
          <a:bodyPr/>
          <a:lstStyle/>
          <a:p>
            <a:fld id="{897F4624-6DA1-824A-8A98-AFEE10D2E7BE}" type="slidenum">
              <a:rPr lang="en-GB" smtClean="0"/>
              <a:t>12</a:t>
            </a:fld>
            <a:endParaRPr lang="en-GB" dirty="0"/>
          </a:p>
        </p:txBody>
      </p:sp>
      <p:pic>
        <p:nvPicPr>
          <p:cNvPr id="3" name="Immagine 2">
            <a:extLst>
              <a:ext uri="{FF2B5EF4-FFF2-40B4-BE49-F238E27FC236}">
                <a16:creationId xmlns:a16="http://schemas.microsoft.com/office/drawing/2014/main" id="{28FA0B75-4310-152D-0A81-CB6136196C7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04963" y="1942088"/>
            <a:ext cx="3394809" cy="2544333"/>
          </a:xfrm>
          <a:prstGeom prst="rect">
            <a:avLst/>
          </a:prstGeom>
          <a:noFill/>
          <a:ln>
            <a:noFill/>
          </a:ln>
        </p:spPr>
      </p:pic>
      <p:grpSp>
        <p:nvGrpSpPr>
          <p:cNvPr id="10" name="Gruppo 9">
            <a:extLst>
              <a:ext uri="{FF2B5EF4-FFF2-40B4-BE49-F238E27FC236}">
                <a16:creationId xmlns:a16="http://schemas.microsoft.com/office/drawing/2014/main" id="{F7A23BC6-B696-A485-32E1-49336CC49367}"/>
              </a:ext>
            </a:extLst>
          </p:cNvPr>
          <p:cNvGrpSpPr/>
          <p:nvPr/>
        </p:nvGrpSpPr>
        <p:grpSpPr>
          <a:xfrm>
            <a:off x="596724" y="2008909"/>
            <a:ext cx="4453600" cy="2621973"/>
            <a:chOff x="596724" y="2008909"/>
            <a:chExt cx="4453600" cy="2621973"/>
          </a:xfrm>
        </p:grpSpPr>
        <p:pic>
          <p:nvPicPr>
            <p:cNvPr id="8" name="Immagine 7">
              <a:extLst>
                <a:ext uri="{FF2B5EF4-FFF2-40B4-BE49-F238E27FC236}">
                  <a16:creationId xmlns:a16="http://schemas.microsoft.com/office/drawing/2014/main" id="{6EC07281-62DC-8E15-B913-13FEE2E8B76C}"/>
                </a:ext>
              </a:extLst>
            </p:cNvPr>
            <p:cNvPicPr>
              <a:picLocks noChangeAspect="1"/>
            </p:cNvPicPr>
            <p:nvPr/>
          </p:nvPicPr>
          <p:blipFill>
            <a:blip r:embed="rId3"/>
            <a:stretch>
              <a:fillRect/>
            </a:stretch>
          </p:blipFill>
          <p:spPr>
            <a:xfrm>
              <a:off x="596724" y="2227118"/>
              <a:ext cx="4453600" cy="2403764"/>
            </a:xfrm>
            <a:prstGeom prst="rect">
              <a:avLst/>
            </a:prstGeom>
          </p:spPr>
        </p:pic>
        <p:sp>
          <p:nvSpPr>
            <p:cNvPr id="9" name="Rettangolo 8">
              <a:extLst>
                <a:ext uri="{FF2B5EF4-FFF2-40B4-BE49-F238E27FC236}">
                  <a16:creationId xmlns:a16="http://schemas.microsoft.com/office/drawing/2014/main" id="{ECBCB2E4-057A-9AA6-8260-9DD012161D38}"/>
                </a:ext>
              </a:extLst>
            </p:cNvPr>
            <p:cNvSpPr/>
            <p:nvPr/>
          </p:nvSpPr>
          <p:spPr>
            <a:xfrm>
              <a:off x="1073727" y="2008909"/>
              <a:ext cx="3927764" cy="2618509"/>
            </a:xfrm>
            <a:prstGeom prst="rect">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sp>
        <p:nvSpPr>
          <p:cNvPr id="11" name="CasellaDiTesto 10">
            <a:extLst>
              <a:ext uri="{FF2B5EF4-FFF2-40B4-BE49-F238E27FC236}">
                <a16:creationId xmlns:a16="http://schemas.microsoft.com/office/drawing/2014/main" id="{DCC0BDC6-CA5C-5528-873F-8EEB42B39D28}"/>
              </a:ext>
            </a:extLst>
          </p:cNvPr>
          <p:cNvSpPr txBox="1"/>
          <p:nvPr/>
        </p:nvSpPr>
        <p:spPr>
          <a:xfrm>
            <a:off x="3740727" y="1489364"/>
            <a:ext cx="3826689" cy="369332"/>
          </a:xfrm>
          <a:prstGeom prst="rect">
            <a:avLst/>
          </a:prstGeom>
        </p:spPr>
        <p:txBody>
          <a:bodyPr vert="horz" wrap="none" lIns="91440" tIns="45720" rIns="91440" bIns="45720" rtlCol="0" anchor="t">
            <a:spAutoFit/>
          </a:bodyPr>
          <a:lstStyle/>
          <a:p>
            <a:pPr algn="l"/>
            <a:r>
              <a:rPr lang="it-IT" dirty="0" err="1"/>
              <a:t>Beam</a:t>
            </a:r>
            <a:r>
              <a:rPr lang="it-IT" dirty="0"/>
              <a:t> Position Monitor test </a:t>
            </a:r>
            <a:r>
              <a:rPr lang="it-IT" dirty="0" err="1"/>
              <a:t>protocol</a:t>
            </a:r>
            <a:endParaRPr lang="en-GB" dirty="0"/>
          </a:p>
        </p:txBody>
      </p:sp>
      <p:sp>
        <p:nvSpPr>
          <p:cNvPr id="12" name="Rettangolo 11">
            <a:extLst>
              <a:ext uri="{FF2B5EF4-FFF2-40B4-BE49-F238E27FC236}">
                <a16:creationId xmlns:a16="http://schemas.microsoft.com/office/drawing/2014/main" id="{D197CB49-9174-5B28-34AC-78481AAE4F9B}"/>
              </a:ext>
            </a:extLst>
          </p:cNvPr>
          <p:cNvSpPr/>
          <p:nvPr/>
        </p:nvSpPr>
        <p:spPr>
          <a:xfrm>
            <a:off x="6712527" y="1932709"/>
            <a:ext cx="3401291" cy="2570018"/>
          </a:xfrm>
          <a:prstGeom prst="rect">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aphicFrame>
        <p:nvGraphicFramePr>
          <p:cNvPr id="13" name="Tabella 12">
            <a:extLst>
              <a:ext uri="{FF2B5EF4-FFF2-40B4-BE49-F238E27FC236}">
                <a16:creationId xmlns:a16="http://schemas.microsoft.com/office/drawing/2014/main" id="{8A58C6B9-E551-6956-DB75-C7DB5D073243}"/>
              </a:ext>
            </a:extLst>
          </p:cNvPr>
          <p:cNvGraphicFramePr>
            <a:graphicFrameLocks noGrp="1"/>
          </p:cNvGraphicFramePr>
          <p:nvPr>
            <p:extLst>
              <p:ext uri="{D42A27DB-BD31-4B8C-83A1-F6EECF244321}">
                <p14:modId xmlns:p14="http://schemas.microsoft.com/office/powerpoint/2010/main" val="4175392423"/>
              </p:ext>
            </p:extLst>
          </p:nvPr>
        </p:nvGraphicFramePr>
        <p:xfrm>
          <a:off x="10276069" y="1932709"/>
          <a:ext cx="1527175" cy="851855"/>
        </p:xfrm>
        <a:graphic>
          <a:graphicData uri="http://schemas.openxmlformats.org/drawingml/2006/table">
            <a:tbl>
              <a:tblPr firstRow="1" firstCol="1" bandRow="1">
                <a:tableStyleId>{5C22544A-7EE6-4342-B048-85BDC9FD1C3A}</a:tableStyleId>
              </a:tblPr>
              <a:tblGrid>
                <a:gridCol w="716915">
                  <a:extLst>
                    <a:ext uri="{9D8B030D-6E8A-4147-A177-3AD203B41FA5}">
                      <a16:colId xmlns:a16="http://schemas.microsoft.com/office/drawing/2014/main" val="2047999157"/>
                    </a:ext>
                  </a:extLst>
                </a:gridCol>
                <a:gridCol w="270510">
                  <a:extLst>
                    <a:ext uri="{9D8B030D-6E8A-4147-A177-3AD203B41FA5}">
                      <a16:colId xmlns:a16="http://schemas.microsoft.com/office/drawing/2014/main" val="423894061"/>
                    </a:ext>
                  </a:extLst>
                </a:gridCol>
                <a:gridCol w="539750">
                  <a:extLst>
                    <a:ext uri="{9D8B030D-6E8A-4147-A177-3AD203B41FA5}">
                      <a16:colId xmlns:a16="http://schemas.microsoft.com/office/drawing/2014/main" val="3932319618"/>
                    </a:ext>
                  </a:extLst>
                </a:gridCol>
              </a:tblGrid>
              <a:tr h="0">
                <a:tc gridSpan="3">
                  <a:txBody>
                    <a:bodyPr/>
                    <a:lstStyle/>
                    <a:p>
                      <a:pPr algn="ctr">
                        <a:lnSpc>
                          <a:spcPct val="107000"/>
                        </a:lnSpc>
                        <a:spcAft>
                          <a:spcPts val="800"/>
                        </a:spcAft>
                      </a:pPr>
                      <a:r>
                        <a:rPr lang="en-GB" sz="1100">
                          <a:effectLst/>
                        </a:rPr>
                        <a:t>Nomenclature</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928429674"/>
                  </a:ext>
                </a:extLst>
              </a:tr>
              <a:tr h="0">
                <a:tc>
                  <a:txBody>
                    <a:bodyPr/>
                    <a:lstStyle/>
                    <a:p>
                      <a:pPr algn="ctr">
                        <a:lnSpc>
                          <a:spcPct val="107000"/>
                        </a:lnSpc>
                        <a:spcAft>
                          <a:spcPts val="800"/>
                        </a:spcAft>
                      </a:pPr>
                      <a:r>
                        <a:rPr lang="en-GB" sz="1100">
                          <a:effectLst/>
                        </a:rPr>
                        <a:t>AU</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l">
                        <a:lnSpc>
                          <a:spcPct val="107000"/>
                        </a:lnSpc>
                        <a:spcAft>
                          <a:spcPts val="800"/>
                        </a:spcAft>
                      </a:pPr>
                      <a:r>
                        <a:rPr lang="en-GB" sz="1100">
                          <a:effectLst/>
                        </a:rPr>
                        <a:t>→</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GB" sz="1100">
                          <a:effectLst/>
                        </a:rPr>
                        <a:t>1</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656374714"/>
                  </a:ext>
                </a:extLst>
              </a:tr>
              <a:tr h="0">
                <a:tc>
                  <a:txBody>
                    <a:bodyPr/>
                    <a:lstStyle/>
                    <a:p>
                      <a:pPr algn="ctr">
                        <a:lnSpc>
                          <a:spcPct val="107000"/>
                        </a:lnSpc>
                        <a:spcAft>
                          <a:spcPts val="800"/>
                        </a:spcAft>
                      </a:pPr>
                      <a:r>
                        <a:rPr lang="en-GB" sz="1100">
                          <a:effectLst/>
                        </a:rPr>
                        <a:t>IN</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l">
                        <a:lnSpc>
                          <a:spcPct val="107000"/>
                        </a:lnSpc>
                        <a:spcAft>
                          <a:spcPts val="800"/>
                        </a:spcAft>
                      </a:pPr>
                      <a:r>
                        <a:rPr lang="en-GB" sz="1100">
                          <a:effectLst/>
                        </a:rPr>
                        <a:t>→</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GB" sz="1100">
                          <a:effectLst/>
                        </a:rPr>
                        <a:t>2</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548397450"/>
                  </a:ext>
                </a:extLst>
              </a:tr>
              <a:tr h="0">
                <a:tc>
                  <a:txBody>
                    <a:bodyPr/>
                    <a:lstStyle/>
                    <a:p>
                      <a:pPr algn="ctr">
                        <a:lnSpc>
                          <a:spcPct val="107000"/>
                        </a:lnSpc>
                        <a:spcAft>
                          <a:spcPts val="800"/>
                        </a:spcAft>
                      </a:pPr>
                      <a:r>
                        <a:rPr lang="en-GB" sz="1100">
                          <a:effectLst/>
                        </a:rPr>
                        <a:t>OB</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l">
                        <a:lnSpc>
                          <a:spcPct val="107000"/>
                        </a:lnSpc>
                        <a:spcAft>
                          <a:spcPts val="800"/>
                        </a:spcAft>
                      </a:pPr>
                      <a:r>
                        <a:rPr lang="en-GB" sz="1100">
                          <a:effectLst/>
                        </a:rPr>
                        <a:t>→</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GB" sz="1100">
                          <a:effectLst/>
                        </a:rPr>
                        <a:t>3</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771490396"/>
                  </a:ext>
                </a:extLst>
              </a:tr>
              <a:tr h="0">
                <a:tc>
                  <a:txBody>
                    <a:bodyPr/>
                    <a:lstStyle/>
                    <a:p>
                      <a:pPr algn="ctr">
                        <a:lnSpc>
                          <a:spcPct val="107000"/>
                        </a:lnSpc>
                        <a:spcAft>
                          <a:spcPts val="800"/>
                        </a:spcAft>
                      </a:pPr>
                      <a:r>
                        <a:rPr lang="en-GB" sz="1100">
                          <a:effectLst/>
                        </a:rPr>
                        <a:t>UN</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l">
                        <a:lnSpc>
                          <a:spcPct val="107000"/>
                        </a:lnSpc>
                        <a:spcAft>
                          <a:spcPts val="800"/>
                        </a:spcAft>
                      </a:pPr>
                      <a:r>
                        <a:rPr lang="en-GB" sz="1100">
                          <a:effectLst/>
                        </a:rPr>
                        <a:t>→</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GB" sz="1100" dirty="0">
                          <a:effectLst/>
                        </a:rPr>
                        <a:t>4</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869577130"/>
                  </a:ext>
                </a:extLst>
              </a:tr>
            </a:tbl>
          </a:graphicData>
        </a:graphic>
      </p:graphicFrame>
      <p:sp>
        <p:nvSpPr>
          <p:cNvPr id="15" name="Rettangolo 14">
            <a:extLst>
              <a:ext uri="{FF2B5EF4-FFF2-40B4-BE49-F238E27FC236}">
                <a16:creationId xmlns:a16="http://schemas.microsoft.com/office/drawing/2014/main" id="{B98FA8E5-CE9E-7F5E-B26A-A9B25F0DFBB3}"/>
              </a:ext>
            </a:extLst>
          </p:cNvPr>
          <p:cNvSpPr/>
          <p:nvPr/>
        </p:nvSpPr>
        <p:spPr>
          <a:xfrm>
            <a:off x="5825836" y="1932709"/>
            <a:ext cx="4384964" cy="3283527"/>
          </a:xfrm>
          <a:prstGeom prst="rect">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aphicFrame>
        <p:nvGraphicFramePr>
          <p:cNvPr id="16" name="Tabella 15">
            <a:extLst>
              <a:ext uri="{FF2B5EF4-FFF2-40B4-BE49-F238E27FC236}">
                <a16:creationId xmlns:a16="http://schemas.microsoft.com/office/drawing/2014/main" id="{0BDBCE3C-E6C5-353D-2A31-32B49F207026}"/>
              </a:ext>
            </a:extLst>
          </p:cNvPr>
          <p:cNvGraphicFramePr>
            <a:graphicFrameLocks noGrp="1"/>
          </p:cNvGraphicFramePr>
          <p:nvPr>
            <p:extLst>
              <p:ext uri="{D42A27DB-BD31-4B8C-83A1-F6EECF244321}">
                <p14:modId xmlns:p14="http://schemas.microsoft.com/office/powerpoint/2010/main" val="482946886"/>
              </p:ext>
            </p:extLst>
          </p:nvPr>
        </p:nvGraphicFramePr>
        <p:xfrm>
          <a:off x="10276069" y="1942088"/>
          <a:ext cx="1527175" cy="511113"/>
        </p:xfrm>
        <a:graphic>
          <a:graphicData uri="http://schemas.openxmlformats.org/drawingml/2006/table">
            <a:tbl>
              <a:tblPr firstRow="1" firstCol="1" bandRow="1">
                <a:tableStyleId>{5C22544A-7EE6-4342-B048-85BDC9FD1C3A}</a:tableStyleId>
              </a:tblPr>
              <a:tblGrid>
                <a:gridCol w="716915">
                  <a:extLst>
                    <a:ext uri="{9D8B030D-6E8A-4147-A177-3AD203B41FA5}">
                      <a16:colId xmlns:a16="http://schemas.microsoft.com/office/drawing/2014/main" val="2047999157"/>
                    </a:ext>
                  </a:extLst>
                </a:gridCol>
                <a:gridCol w="270510">
                  <a:extLst>
                    <a:ext uri="{9D8B030D-6E8A-4147-A177-3AD203B41FA5}">
                      <a16:colId xmlns:a16="http://schemas.microsoft.com/office/drawing/2014/main" val="423894061"/>
                    </a:ext>
                  </a:extLst>
                </a:gridCol>
                <a:gridCol w="539750">
                  <a:extLst>
                    <a:ext uri="{9D8B030D-6E8A-4147-A177-3AD203B41FA5}">
                      <a16:colId xmlns:a16="http://schemas.microsoft.com/office/drawing/2014/main" val="3932319618"/>
                    </a:ext>
                  </a:extLst>
                </a:gridCol>
              </a:tblGrid>
              <a:tr h="0">
                <a:tc gridSpan="3">
                  <a:txBody>
                    <a:bodyPr/>
                    <a:lstStyle/>
                    <a:p>
                      <a:pPr algn="ctr">
                        <a:lnSpc>
                          <a:spcPct val="107000"/>
                        </a:lnSpc>
                        <a:spcAft>
                          <a:spcPts val="800"/>
                        </a:spcAft>
                      </a:pPr>
                      <a:r>
                        <a:rPr lang="en-GB" sz="1100" dirty="0">
                          <a:effectLst/>
                        </a:rPr>
                        <a:t>Nomenclature</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928429674"/>
                  </a:ext>
                </a:extLst>
              </a:tr>
              <a:tr h="0">
                <a:tc>
                  <a:txBody>
                    <a:bodyPr/>
                    <a:lstStyle/>
                    <a:p>
                      <a:pPr algn="ctr">
                        <a:lnSpc>
                          <a:spcPct val="107000"/>
                        </a:lnSpc>
                        <a:spcAft>
                          <a:spcPts val="800"/>
                        </a:spcAft>
                      </a:pPr>
                      <a:r>
                        <a:rPr lang="en-GB" sz="1100">
                          <a:effectLst/>
                        </a:rPr>
                        <a:t>AU</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l">
                        <a:lnSpc>
                          <a:spcPct val="107000"/>
                        </a:lnSpc>
                        <a:spcAft>
                          <a:spcPts val="800"/>
                        </a:spcAft>
                      </a:pPr>
                      <a:r>
                        <a:rPr lang="en-GB" sz="1100">
                          <a:effectLst/>
                        </a:rPr>
                        <a:t>→</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GB" sz="1100">
                          <a:effectLst/>
                        </a:rPr>
                        <a:t>1</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656374714"/>
                  </a:ext>
                </a:extLst>
              </a:tr>
              <a:tr h="0">
                <a:tc>
                  <a:txBody>
                    <a:bodyPr/>
                    <a:lstStyle/>
                    <a:p>
                      <a:pPr algn="ctr">
                        <a:lnSpc>
                          <a:spcPct val="107000"/>
                        </a:lnSpc>
                        <a:spcAft>
                          <a:spcPts val="800"/>
                        </a:spcAft>
                      </a:pPr>
                      <a:r>
                        <a:rPr lang="en-GB" sz="1100">
                          <a:effectLst/>
                        </a:rPr>
                        <a:t>IN</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l">
                        <a:lnSpc>
                          <a:spcPct val="107000"/>
                        </a:lnSpc>
                        <a:spcAft>
                          <a:spcPts val="800"/>
                        </a:spcAft>
                      </a:pPr>
                      <a:r>
                        <a:rPr lang="en-GB" sz="1100">
                          <a:effectLst/>
                        </a:rPr>
                        <a:t>→</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GB" sz="1100" dirty="0">
                          <a:effectLst/>
                        </a:rPr>
                        <a:t>2</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548397450"/>
                  </a:ext>
                </a:extLst>
              </a:tr>
            </a:tbl>
          </a:graphicData>
        </a:graphic>
      </p:graphicFrame>
      <p:graphicFrame>
        <p:nvGraphicFramePr>
          <p:cNvPr id="17" name="Tabella 16">
            <a:extLst>
              <a:ext uri="{FF2B5EF4-FFF2-40B4-BE49-F238E27FC236}">
                <a16:creationId xmlns:a16="http://schemas.microsoft.com/office/drawing/2014/main" id="{0BEE34C8-45FF-70E9-199F-7FEFED9F69DB}"/>
              </a:ext>
            </a:extLst>
          </p:cNvPr>
          <p:cNvGraphicFramePr>
            <a:graphicFrameLocks noGrp="1"/>
          </p:cNvGraphicFramePr>
          <p:nvPr>
            <p:extLst>
              <p:ext uri="{D42A27DB-BD31-4B8C-83A1-F6EECF244321}">
                <p14:modId xmlns:p14="http://schemas.microsoft.com/office/powerpoint/2010/main" val="2233265014"/>
              </p:ext>
            </p:extLst>
          </p:nvPr>
        </p:nvGraphicFramePr>
        <p:xfrm>
          <a:off x="10276069" y="1932709"/>
          <a:ext cx="1527175" cy="511113"/>
        </p:xfrm>
        <a:graphic>
          <a:graphicData uri="http://schemas.openxmlformats.org/drawingml/2006/table">
            <a:tbl>
              <a:tblPr firstRow="1" firstCol="1" bandRow="1">
                <a:tableStyleId>{5C22544A-7EE6-4342-B048-85BDC9FD1C3A}</a:tableStyleId>
              </a:tblPr>
              <a:tblGrid>
                <a:gridCol w="716915">
                  <a:extLst>
                    <a:ext uri="{9D8B030D-6E8A-4147-A177-3AD203B41FA5}">
                      <a16:colId xmlns:a16="http://schemas.microsoft.com/office/drawing/2014/main" val="2047999157"/>
                    </a:ext>
                  </a:extLst>
                </a:gridCol>
                <a:gridCol w="270510">
                  <a:extLst>
                    <a:ext uri="{9D8B030D-6E8A-4147-A177-3AD203B41FA5}">
                      <a16:colId xmlns:a16="http://schemas.microsoft.com/office/drawing/2014/main" val="423894061"/>
                    </a:ext>
                  </a:extLst>
                </a:gridCol>
                <a:gridCol w="539750">
                  <a:extLst>
                    <a:ext uri="{9D8B030D-6E8A-4147-A177-3AD203B41FA5}">
                      <a16:colId xmlns:a16="http://schemas.microsoft.com/office/drawing/2014/main" val="3932319618"/>
                    </a:ext>
                  </a:extLst>
                </a:gridCol>
              </a:tblGrid>
              <a:tr h="0">
                <a:tc gridSpan="3">
                  <a:txBody>
                    <a:bodyPr/>
                    <a:lstStyle/>
                    <a:p>
                      <a:pPr algn="ctr">
                        <a:lnSpc>
                          <a:spcPct val="107000"/>
                        </a:lnSpc>
                        <a:spcAft>
                          <a:spcPts val="800"/>
                        </a:spcAft>
                      </a:pPr>
                      <a:r>
                        <a:rPr lang="en-GB" sz="1100" dirty="0">
                          <a:effectLst/>
                        </a:rPr>
                        <a:t>Nomenclature</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928429674"/>
                  </a:ext>
                </a:extLst>
              </a:tr>
              <a:tr h="0">
                <a:tc>
                  <a:txBody>
                    <a:bodyPr/>
                    <a:lstStyle/>
                    <a:p>
                      <a:pPr algn="ctr">
                        <a:lnSpc>
                          <a:spcPct val="107000"/>
                        </a:lnSpc>
                        <a:spcAft>
                          <a:spcPts val="800"/>
                        </a:spcAft>
                      </a:pPr>
                      <a:r>
                        <a:rPr lang="en-GB" sz="1100" dirty="0">
                          <a:effectLst/>
                        </a:rPr>
                        <a:t>OB</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l">
                        <a:lnSpc>
                          <a:spcPct val="107000"/>
                        </a:lnSpc>
                        <a:spcAft>
                          <a:spcPts val="800"/>
                        </a:spcAft>
                      </a:pPr>
                      <a:r>
                        <a:rPr lang="en-GB" sz="1100">
                          <a:effectLst/>
                        </a:rPr>
                        <a:t>→</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GB" sz="1100">
                          <a:effectLst/>
                        </a:rPr>
                        <a:t>1</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656374714"/>
                  </a:ext>
                </a:extLst>
              </a:tr>
              <a:tr h="0">
                <a:tc>
                  <a:txBody>
                    <a:bodyPr/>
                    <a:lstStyle/>
                    <a:p>
                      <a:pPr algn="ctr">
                        <a:lnSpc>
                          <a:spcPct val="107000"/>
                        </a:lnSpc>
                        <a:spcAft>
                          <a:spcPts val="800"/>
                        </a:spcAft>
                      </a:pPr>
                      <a:r>
                        <a:rPr lang="en-GB" sz="1100" dirty="0">
                          <a:effectLst/>
                        </a:rPr>
                        <a:t>UN</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l">
                        <a:lnSpc>
                          <a:spcPct val="107000"/>
                        </a:lnSpc>
                        <a:spcAft>
                          <a:spcPts val="800"/>
                        </a:spcAft>
                      </a:pPr>
                      <a:r>
                        <a:rPr lang="en-GB" sz="1100">
                          <a:effectLst/>
                        </a:rPr>
                        <a:t>→</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GB" sz="1100" dirty="0">
                          <a:effectLst/>
                        </a:rPr>
                        <a:t>2</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548397450"/>
                  </a:ext>
                </a:extLst>
              </a:tr>
            </a:tbl>
          </a:graphicData>
        </a:graphic>
      </p:graphicFrame>
      <p:pic>
        <p:nvPicPr>
          <p:cNvPr id="19" name="Immagine 18">
            <a:extLst>
              <a:ext uri="{FF2B5EF4-FFF2-40B4-BE49-F238E27FC236}">
                <a16:creationId xmlns:a16="http://schemas.microsoft.com/office/drawing/2014/main" id="{E50BAC7E-BC98-47F2-A11C-2C4C92BF793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12523" y="1996164"/>
            <a:ext cx="4211590" cy="3156615"/>
          </a:xfrm>
          <a:prstGeom prst="rect">
            <a:avLst/>
          </a:prstGeom>
          <a:noFill/>
          <a:ln>
            <a:noFill/>
          </a:ln>
        </p:spPr>
      </p:pic>
      <p:pic>
        <p:nvPicPr>
          <p:cNvPr id="20" name="Immagine 19">
            <a:extLst>
              <a:ext uri="{FF2B5EF4-FFF2-40B4-BE49-F238E27FC236}">
                <a16:creationId xmlns:a16="http://schemas.microsoft.com/office/drawing/2014/main" id="{CF3CAA26-5418-E8F9-3780-CA7CBD71BE0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88182" y="1944739"/>
            <a:ext cx="4322618" cy="3239769"/>
          </a:xfrm>
          <a:prstGeom prst="rect">
            <a:avLst/>
          </a:prstGeom>
          <a:noFill/>
          <a:ln>
            <a:noFill/>
          </a:ln>
        </p:spPr>
      </p:pic>
      <p:sp>
        <p:nvSpPr>
          <p:cNvPr id="2" name="Titolo 2">
            <a:extLst>
              <a:ext uri="{FF2B5EF4-FFF2-40B4-BE49-F238E27FC236}">
                <a16:creationId xmlns:a16="http://schemas.microsoft.com/office/drawing/2014/main" id="{CAD77E3A-C570-1CB4-7C77-3D6E30FF6637}"/>
              </a:ext>
            </a:extLst>
          </p:cNvPr>
          <p:cNvSpPr>
            <a:spLocks noGrp="1"/>
          </p:cNvSpPr>
          <p:nvPr>
            <p:ph type="title"/>
          </p:nvPr>
        </p:nvSpPr>
        <p:spPr>
          <a:xfrm>
            <a:off x="563420" y="631781"/>
            <a:ext cx="10544908" cy="818905"/>
          </a:xfrm>
        </p:spPr>
        <p:txBody>
          <a:bodyPr/>
          <a:lstStyle/>
          <a:p>
            <a:r>
              <a:rPr lang="it-IT" dirty="0" err="1"/>
              <a:t>Beam</a:t>
            </a:r>
            <a:r>
              <a:rPr lang="it-IT" dirty="0"/>
              <a:t> </a:t>
            </a:r>
            <a:r>
              <a:rPr lang="it-IT" dirty="0" err="1"/>
              <a:t>instrumentation</a:t>
            </a:r>
            <a:r>
              <a:rPr lang="it-IT" dirty="0"/>
              <a:t> </a:t>
            </a:r>
            <a:r>
              <a:rPr lang="it-IT" dirty="0" err="1"/>
              <a:t>integrity</a:t>
            </a:r>
            <a:endParaRPr lang="it-IT" dirty="0"/>
          </a:p>
        </p:txBody>
      </p:sp>
      <p:sp>
        <p:nvSpPr>
          <p:cNvPr id="5" name="CasellaDiTesto 4">
            <a:extLst>
              <a:ext uri="{FF2B5EF4-FFF2-40B4-BE49-F238E27FC236}">
                <a16:creationId xmlns:a16="http://schemas.microsoft.com/office/drawing/2014/main" id="{BB78640A-2F83-2BC0-6E7C-C23D4267E1A6}"/>
              </a:ext>
            </a:extLst>
          </p:cNvPr>
          <p:cNvSpPr txBox="1"/>
          <p:nvPr/>
        </p:nvSpPr>
        <p:spPr>
          <a:xfrm>
            <a:off x="7261349" y="6539322"/>
            <a:ext cx="3663182" cy="276999"/>
          </a:xfrm>
          <a:prstGeom prst="rect">
            <a:avLst/>
          </a:prstGeom>
        </p:spPr>
        <p:txBody>
          <a:bodyPr vert="horz" wrap="none" lIns="91440" tIns="45720" rIns="91440" bIns="45720" rtlCol="0" anchor="t">
            <a:spAutoFit/>
          </a:bodyPr>
          <a:lstStyle/>
          <a:p>
            <a:pPr algn="l"/>
            <a:r>
              <a:rPr lang="it-IT" sz="1200" dirty="0" err="1"/>
              <a:t>Results</a:t>
            </a:r>
            <a:r>
              <a:rPr lang="it-IT" sz="1200" dirty="0"/>
              <a:t> of the test on QDM </a:t>
            </a:r>
            <a:r>
              <a:rPr lang="it-IT" sz="1200" dirty="0" err="1"/>
              <a:t>type</a:t>
            </a:r>
            <a:r>
              <a:rPr lang="it-IT" sz="1200" dirty="0"/>
              <a:t> 2.5 short CID 27-6</a:t>
            </a:r>
            <a:endParaRPr lang="en-GB" sz="1200" dirty="0"/>
          </a:p>
        </p:txBody>
      </p:sp>
    </p:spTree>
    <p:extLst>
      <p:ext uri="{BB962C8B-B14F-4D97-AF65-F5344CB8AC3E}">
        <p14:creationId xmlns:p14="http://schemas.microsoft.com/office/powerpoint/2010/main" val="379382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2"/>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3"/>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B51EE9ED-C4F6-187F-637A-5E03184B16BD}"/>
              </a:ext>
            </a:extLst>
          </p:cNvPr>
          <p:cNvSpPr>
            <a:spLocks noGrp="1"/>
          </p:cNvSpPr>
          <p:nvPr>
            <p:ph type="sldNum" sz="quarter" idx="10"/>
          </p:nvPr>
        </p:nvSpPr>
        <p:spPr/>
        <p:txBody>
          <a:bodyPr/>
          <a:lstStyle/>
          <a:p>
            <a:fld id="{897F4624-6DA1-824A-8A98-AFEE10D2E7BE}" type="slidenum">
              <a:rPr lang="en-GB" smtClean="0"/>
              <a:t>13</a:t>
            </a:fld>
            <a:endParaRPr lang="en-GB" dirty="0"/>
          </a:p>
        </p:txBody>
      </p:sp>
      <p:grpSp>
        <p:nvGrpSpPr>
          <p:cNvPr id="6" name="Gruppo 5">
            <a:extLst>
              <a:ext uri="{FF2B5EF4-FFF2-40B4-BE49-F238E27FC236}">
                <a16:creationId xmlns:a16="http://schemas.microsoft.com/office/drawing/2014/main" id="{74899442-CC3F-5476-DDBE-A3381426B882}"/>
              </a:ext>
            </a:extLst>
          </p:cNvPr>
          <p:cNvGrpSpPr/>
          <p:nvPr/>
        </p:nvGrpSpPr>
        <p:grpSpPr>
          <a:xfrm>
            <a:off x="533400" y="1835727"/>
            <a:ext cx="5811982" cy="3477491"/>
            <a:chOff x="533400" y="1835727"/>
            <a:chExt cx="5811982" cy="3477491"/>
          </a:xfrm>
        </p:grpSpPr>
        <p:pic>
          <p:nvPicPr>
            <p:cNvPr id="3" name="Immagine 2">
              <a:extLst>
                <a:ext uri="{FF2B5EF4-FFF2-40B4-BE49-F238E27FC236}">
                  <a16:creationId xmlns:a16="http://schemas.microsoft.com/office/drawing/2014/main" id="{8764247B-6C10-1D3A-385B-FFB97AF16564}"/>
                </a:ext>
              </a:extLst>
            </p:cNvPr>
            <p:cNvPicPr>
              <a:picLocks noChangeAspect="1"/>
            </p:cNvPicPr>
            <p:nvPr/>
          </p:nvPicPr>
          <p:blipFill>
            <a:blip r:embed="rId2"/>
            <a:stretch>
              <a:fillRect/>
            </a:stretch>
          </p:blipFill>
          <p:spPr>
            <a:xfrm>
              <a:off x="542956" y="1896968"/>
              <a:ext cx="5744377" cy="3410426"/>
            </a:xfrm>
            <a:prstGeom prst="rect">
              <a:avLst/>
            </a:prstGeom>
          </p:spPr>
        </p:pic>
        <p:sp>
          <p:nvSpPr>
            <p:cNvPr id="5" name="Rettangolo 4">
              <a:extLst>
                <a:ext uri="{FF2B5EF4-FFF2-40B4-BE49-F238E27FC236}">
                  <a16:creationId xmlns:a16="http://schemas.microsoft.com/office/drawing/2014/main" id="{9A875FB7-0B72-F047-CC9E-AAF8C74A46D9}"/>
                </a:ext>
              </a:extLst>
            </p:cNvPr>
            <p:cNvSpPr/>
            <p:nvPr/>
          </p:nvSpPr>
          <p:spPr>
            <a:xfrm>
              <a:off x="533400" y="1835727"/>
              <a:ext cx="5811982" cy="3477491"/>
            </a:xfrm>
            <a:prstGeom prst="rect">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pic>
        <p:nvPicPr>
          <p:cNvPr id="7" name="Immagine 6">
            <a:extLst>
              <a:ext uri="{FF2B5EF4-FFF2-40B4-BE49-F238E27FC236}">
                <a16:creationId xmlns:a16="http://schemas.microsoft.com/office/drawing/2014/main" id="{9FB62860-2C1D-0DC7-B3AF-7F5CF2146C9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22485" y="1879022"/>
            <a:ext cx="4524375" cy="3390900"/>
          </a:xfrm>
          <a:prstGeom prst="rect">
            <a:avLst/>
          </a:prstGeom>
          <a:noFill/>
          <a:ln>
            <a:noFill/>
          </a:ln>
        </p:spPr>
      </p:pic>
      <p:sp>
        <p:nvSpPr>
          <p:cNvPr id="8" name="Rettangolo 7">
            <a:extLst>
              <a:ext uri="{FF2B5EF4-FFF2-40B4-BE49-F238E27FC236}">
                <a16:creationId xmlns:a16="http://schemas.microsoft.com/office/drawing/2014/main" id="{0025717E-D250-81BA-ADB1-E420F7ED8A55}"/>
              </a:ext>
            </a:extLst>
          </p:cNvPr>
          <p:cNvSpPr/>
          <p:nvPr/>
        </p:nvSpPr>
        <p:spPr>
          <a:xfrm>
            <a:off x="6657107" y="1829903"/>
            <a:ext cx="4655128" cy="3477491"/>
          </a:xfrm>
          <a:prstGeom prst="rect">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10" name="Immagine 9">
            <a:extLst>
              <a:ext uri="{FF2B5EF4-FFF2-40B4-BE49-F238E27FC236}">
                <a16:creationId xmlns:a16="http://schemas.microsoft.com/office/drawing/2014/main" id="{B81F4BF4-6C9B-542A-1CB1-36152B171746}"/>
              </a:ext>
            </a:extLst>
          </p:cNvPr>
          <p:cNvPicPr>
            <a:picLocks noChangeAspect="1"/>
          </p:cNvPicPr>
          <p:nvPr/>
        </p:nvPicPr>
        <p:blipFill>
          <a:blip r:embed="rId4"/>
          <a:stretch>
            <a:fillRect/>
          </a:stretch>
        </p:blipFill>
        <p:spPr>
          <a:xfrm>
            <a:off x="730949" y="2131002"/>
            <a:ext cx="5556384" cy="2942358"/>
          </a:xfrm>
          <a:prstGeom prst="rect">
            <a:avLst/>
          </a:prstGeom>
        </p:spPr>
      </p:pic>
      <p:sp>
        <p:nvSpPr>
          <p:cNvPr id="11" name="Rettangolo 10">
            <a:extLst>
              <a:ext uri="{FF2B5EF4-FFF2-40B4-BE49-F238E27FC236}">
                <a16:creationId xmlns:a16="http://schemas.microsoft.com/office/drawing/2014/main" id="{B8C29C4D-D3C2-16E5-891F-B283EA40F640}"/>
              </a:ext>
            </a:extLst>
          </p:cNvPr>
          <p:cNvSpPr/>
          <p:nvPr/>
        </p:nvSpPr>
        <p:spPr>
          <a:xfrm>
            <a:off x="713509" y="2043545"/>
            <a:ext cx="5631873" cy="3138055"/>
          </a:xfrm>
          <a:prstGeom prst="rect">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12" name="Immagine 11">
            <a:extLst>
              <a:ext uri="{FF2B5EF4-FFF2-40B4-BE49-F238E27FC236}">
                <a16:creationId xmlns:a16="http://schemas.microsoft.com/office/drawing/2014/main" id="{185967D2-1B94-94D5-BE74-7F25C083C17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22484" y="1852503"/>
            <a:ext cx="4524375" cy="3390813"/>
          </a:xfrm>
          <a:prstGeom prst="rect">
            <a:avLst/>
          </a:prstGeom>
          <a:noFill/>
          <a:ln>
            <a:noFill/>
          </a:ln>
        </p:spPr>
      </p:pic>
      <p:pic>
        <p:nvPicPr>
          <p:cNvPr id="2" name="Immagine 1">
            <a:extLst>
              <a:ext uri="{FF2B5EF4-FFF2-40B4-BE49-F238E27FC236}">
                <a16:creationId xmlns:a16="http://schemas.microsoft.com/office/drawing/2014/main" id="{8B0B43C3-5AE8-AA4F-A4F2-77F02897AE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730948" y="2043545"/>
            <a:ext cx="4523105" cy="3392170"/>
          </a:xfrm>
          <a:prstGeom prst="rect">
            <a:avLst/>
          </a:prstGeom>
          <a:noFill/>
          <a:ln>
            <a:noFill/>
          </a:ln>
        </p:spPr>
      </p:pic>
      <p:pic>
        <p:nvPicPr>
          <p:cNvPr id="9" name="Immagine 8">
            <a:extLst>
              <a:ext uri="{FF2B5EF4-FFF2-40B4-BE49-F238E27FC236}">
                <a16:creationId xmlns:a16="http://schemas.microsoft.com/office/drawing/2014/main" id="{881EEC4E-4CF8-3864-0FE9-EB11A3DB53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auto">
          <a:xfrm>
            <a:off x="6281359" y="1829903"/>
            <a:ext cx="4949825" cy="3712210"/>
          </a:xfrm>
          <a:prstGeom prst="rect">
            <a:avLst/>
          </a:prstGeom>
          <a:noFill/>
          <a:ln>
            <a:noFill/>
          </a:ln>
        </p:spPr>
      </p:pic>
      <p:sp>
        <p:nvSpPr>
          <p:cNvPr id="13" name="CasellaDiTesto 12">
            <a:extLst>
              <a:ext uri="{FF2B5EF4-FFF2-40B4-BE49-F238E27FC236}">
                <a16:creationId xmlns:a16="http://schemas.microsoft.com/office/drawing/2014/main" id="{C310B3CF-806E-A113-EB7E-3FEA87D63C43}"/>
              </a:ext>
            </a:extLst>
          </p:cNvPr>
          <p:cNvSpPr txBox="1"/>
          <p:nvPr/>
        </p:nvSpPr>
        <p:spPr>
          <a:xfrm>
            <a:off x="4634346" y="1239061"/>
            <a:ext cx="2779351" cy="369332"/>
          </a:xfrm>
          <a:prstGeom prst="rect">
            <a:avLst/>
          </a:prstGeom>
        </p:spPr>
        <p:txBody>
          <a:bodyPr vert="horz" wrap="none" lIns="91440" tIns="45720" rIns="91440" bIns="45720" rtlCol="0" anchor="t">
            <a:spAutoFit/>
          </a:bodyPr>
          <a:lstStyle/>
          <a:p>
            <a:pPr algn="l"/>
            <a:r>
              <a:rPr lang="it-IT" dirty="0"/>
              <a:t>Warm – </a:t>
            </a:r>
            <a:r>
              <a:rPr lang="it-IT" dirty="0" err="1"/>
              <a:t>Cold</a:t>
            </a:r>
            <a:r>
              <a:rPr lang="it-IT" dirty="0"/>
              <a:t> </a:t>
            </a:r>
            <a:r>
              <a:rPr lang="it-IT" dirty="0" err="1"/>
              <a:t>comparison</a:t>
            </a:r>
            <a:endParaRPr lang="en-GB" dirty="0"/>
          </a:p>
        </p:txBody>
      </p:sp>
      <p:sp>
        <p:nvSpPr>
          <p:cNvPr id="14" name="CasellaDiTesto 13">
            <a:extLst>
              <a:ext uri="{FF2B5EF4-FFF2-40B4-BE49-F238E27FC236}">
                <a16:creationId xmlns:a16="http://schemas.microsoft.com/office/drawing/2014/main" id="{2B029183-1B98-A419-CDBD-1CBE25289C93}"/>
              </a:ext>
            </a:extLst>
          </p:cNvPr>
          <p:cNvSpPr txBox="1"/>
          <p:nvPr/>
        </p:nvSpPr>
        <p:spPr>
          <a:xfrm>
            <a:off x="4719818" y="1212455"/>
            <a:ext cx="2608406" cy="369332"/>
          </a:xfrm>
          <a:prstGeom prst="rect">
            <a:avLst/>
          </a:prstGeom>
        </p:spPr>
        <p:txBody>
          <a:bodyPr vert="horz" wrap="none" lIns="91440" tIns="45720" rIns="91440" bIns="45720" rtlCol="0" anchor="t">
            <a:spAutoFit/>
          </a:bodyPr>
          <a:lstStyle/>
          <a:p>
            <a:pPr algn="l"/>
            <a:r>
              <a:rPr lang="it-IT" dirty="0" err="1"/>
              <a:t>Cryo-collimator</a:t>
            </a:r>
            <a:r>
              <a:rPr lang="it-IT" dirty="0"/>
              <a:t> </a:t>
            </a:r>
            <a:r>
              <a:rPr lang="it-IT" dirty="0" err="1"/>
              <a:t>integrity</a:t>
            </a:r>
            <a:endParaRPr lang="en-GB" dirty="0"/>
          </a:p>
        </p:txBody>
      </p:sp>
      <p:sp>
        <p:nvSpPr>
          <p:cNvPr id="15" name="CasellaDiTesto 14">
            <a:extLst>
              <a:ext uri="{FF2B5EF4-FFF2-40B4-BE49-F238E27FC236}">
                <a16:creationId xmlns:a16="http://schemas.microsoft.com/office/drawing/2014/main" id="{2D2D04DC-3DCA-ADFC-2A7F-C8116AC699C8}"/>
              </a:ext>
            </a:extLst>
          </p:cNvPr>
          <p:cNvSpPr txBox="1"/>
          <p:nvPr/>
        </p:nvSpPr>
        <p:spPr>
          <a:xfrm>
            <a:off x="4862329" y="1225758"/>
            <a:ext cx="2467342" cy="369332"/>
          </a:xfrm>
          <a:prstGeom prst="rect">
            <a:avLst/>
          </a:prstGeom>
        </p:spPr>
        <p:txBody>
          <a:bodyPr vert="horz" wrap="none" lIns="91440" tIns="45720" rIns="91440" bIns="45720" rtlCol="0" anchor="t">
            <a:spAutoFit/>
          </a:bodyPr>
          <a:lstStyle/>
          <a:p>
            <a:pPr algn="l"/>
            <a:r>
              <a:rPr lang="it-IT" dirty="0" err="1"/>
              <a:t>Cold</a:t>
            </a:r>
            <a:r>
              <a:rPr lang="it-IT" dirty="0"/>
              <a:t> </a:t>
            </a:r>
            <a:r>
              <a:rPr lang="it-IT" dirty="0" err="1"/>
              <a:t>Cathode</a:t>
            </a:r>
            <a:r>
              <a:rPr lang="it-IT" dirty="0"/>
              <a:t> </a:t>
            </a:r>
            <a:r>
              <a:rPr lang="it-IT" dirty="0" err="1"/>
              <a:t>integrity</a:t>
            </a:r>
            <a:endParaRPr lang="en-GB" dirty="0"/>
          </a:p>
        </p:txBody>
      </p:sp>
      <p:sp>
        <p:nvSpPr>
          <p:cNvPr id="16" name="CasellaDiTesto 15">
            <a:extLst>
              <a:ext uri="{FF2B5EF4-FFF2-40B4-BE49-F238E27FC236}">
                <a16:creationId xmlns:a16="http://schemas.microsoft.com/office/drawing/2014/main" id="{BE3E45BA-9D43-1B24-BDB3-025726175238}"/>
              </a:ext>
            </a:extLst>
          </p:cNvPr>
          <p:cNvSpPr txBox="1"/>
          <p:nvPr/>
        </p:nvSpPr>
        <p:spPr>
          <a:xfrm>
            <a:off x="2258226" y="1629984"/>
            <a:ext cx="1736373" cy="369332"/>
          </a:xfrm>
          <a:prstGeom prst="rect">
            <a:avLst/>
          </a:prstGeom>
        </p:spPr>
        <p:txBody>
          <a:bodyPr vert="horz" wrap="none" lIns="91440" tIns="45720" rIns="91440" bIns="45720" rtlCol="0" anchor="t">
            <a:spAutoFit/>
          </a:bodyPr>
          <a:lstStyle/>
          <a:p>
            <a:pPr algn="l"/>
            <a:r>
              <a:rPr lang="it-IT" dirty="0" err="1"/>
              <a:t>Cryo-collimator</a:t>
            </a:r>
            <a:endParaRPr lang="en-GB" dirty="0"/>
          </a:p>
        </p:txBody>
      </p:sp>
      <p:sp>
        <p:nvSpPr>
          <p:cNvPr id="17" name="CasellaDiTesto 16">
            <a:extLst>
              <a:ext uri="{FF2B5EF4-FFF2-40B4-BE49-F238E27FC236}">
                <a16:creationId xmlns:a16="http://schemas.microsoft.com/office/drawing/2014/main" id="{B9516D23-3D73-8397-7A74-CA217E39B956}"/>
              </a:ext>
            </a:extLst>
          </p:cNvPr>
          <p:cNvSpPr txBox="1"/>
          <p:nvPr/>
        </p:nvSpPr>
        <p:spPr>
          <a:xfrm>
            <a:off x="8196132" y="1617784"/>
            <a:ext cx="1595309" cy="369332"/>
          </a:xfrm>
          <a:prstGeom prst="rect">
            <a:avLst/>
          </a:prstGeom>
        </p:spPr>
        <p:txBody>
          <a:bodyPr vert="horz" wrap="none" lIns="91440" tIns="45720" rIns="91440" bIns="45720" rtlCol="0" anchor="t">
            <a:spAutoFit/>
          </a:bodyPr>
          <a:lstStyle/>
          <a:p>
            <a:pPr algn="l"/>
            <a:r>
              <a:rPr lang="it-IT" dirty="0" err="1"/>
              <a:t>Cold</a:t>
            </a:r>
            <a:r>
              <a:rPr lang="it-IT" dirty="0"/>
              <a:t> </a:t>
            </a:r>
            <a:r>
              <a:rPr lang="it-IT" dirty="0" err="1"/>
              <a:t>Cathode</a:t>
            </a:r>
            <a:endParaRPr lang="en-GB" dirty="0"/>
          </a:p>
        </p:txBody>
      </p:sp>
      <p:sp>
        <p:nvSpPr>
          <p:cNvPr id="18" name="Titolo 2">
            <a:extLst>
              <a:ext uri="{FF2B5EF4-FFF2-40B4-BE49-F238E27FC236}">
                <a16:creationId xmlns:a16="http://schemas.microsoft.com/office/drawing/2014/main" id="{B53E6591-EA33-8FC1-3800-A37B6755407B}"/>
              </a:ext>
            </a:extLst>
          </p:cNvPr>
          <p:cNvSpPr>
            <a:spLocks noGrp="1"/>
          </p:cNvSpPr>
          <p:nvPr>
            <p:ph type="title"/>
          </p:nvPr>
        </p:nvSpPr>
        <p:spPr>
          <a:xfrm>
            <a:off x="563420" y="631781"/>
            <a:ext cx="10544908" cy="818905"/>
          </a:xfrm>
        </p:spPr>
        <p:txBody>
          <a:bodyPr/>
          <a:lstStyle/>
          <a:p>
            <a:r>
              <a:rPr lang="it-IT" dirty="0" err="1"/>
              <a:t>Beam</a:t>
            </a:r>
            <a:r>
              <a:rPr lang="it-IT" dirty="0"/>
              <a:t> </a:t>
            </a:r>
            <a:r>
              <a:rPr lang="it-IT" dirty="0" err="1"/>
              <a:t>instrumentation</a:t>
            </a:r>
            <a:r>
              <a:rPr lang="it-IT" dirty="0"/>
              <a:t> </a:t>
            </a:r>
            <a:r>
              <a:rPr lang="it-IT" dirty="0" err="1"/>
              <a:t>integrity</a:t>
            </a:r>
            <a:endParaRPr lang="it-IT" dirty="0"/>
          </a:p>
        </p:txBody>
      </p:sp>
      <p:sp>
        <p:nvSpPr>
          <p:cNvPr id="19" name="CasellaDiTesto 18">
            <a:extLst>
              <a:ext uri="{FF2B5EF4-FFF2-40B4-BE49-F238E27FC236}">
                <a16:creationId xmlns:a16="http://schemas.microsoft.com/office/drawing/2014/main" id="{1E64A84F-0A65-0543-131E-08961F3069AA}"/>
              </a:ext>
            </a:extLst>
          </p:cNvPr>
          <p:cNvSpPr txBox="1"/>
          <p:nvPr/>
        </p:nvSpPr>
        <p:spPr>
          <a:xfrm>
            <a:off x="7261349" y="6539322"/>
            <a:ext cx="3663182" cy="276999"/>
          </a:xfrm>
          <a:prstGeom prst="rect">
            <a:avLst/>
          </a:prstGeom>
        </p:spPr>
        <p:txBody>
          <a:bodyPr vert="horz" wrap="none" lIns="91440" tIns="45720" rIns="91440" bIns="45720" rtlCol="0" anchor="t">
            <a:spAutoFit/>
          </a:bodyPr>
          <a:lstStyle/>
          <a:p>
            <a:pPr algn="l"/>
            <a:r>
              <a:rPr lang="it-IT" sz="1200" dirty="0" err="1"/>
              <a:t>Results</a:t>
            </a:r>
            <a:r>
              <a:rPr lang="it-IT" sz="1200" dirty="0"/>
              <a:t> of the test on QDM </a:t>
            </a:r>
            <a:r>
              <a:rPr lang="it-IT" sz="1200" dirty="0" err="1"/>
              <a:t>type</a:t>
            </a:r>
            <a:r>
              <a:rPr lang="it-IT" sz="1200" dirty="0"/>
              <a:t> 2.5 short CID 27-6</a:t>
            </a:r>
            <a:endParaRPr lang="en-GB" sz="1200" dirty="0"/>
          </a:p>
        </p:txBody>
      </p:sp>
    </p:spTree>
    <p:extLst>
      <p:ext uri="{BB962C8B-B14F-4D97-AF65-F5344CB8AC3E}">
        <p14:creationId xmlns:p14="http://schemas.microsoft.com/office/powerpoint/2010/main" val="227082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7"/>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6"/>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1"/>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0"/>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2"/>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5"/>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1" grpId="0" animBg="1"/>
      <p:bldP spid="11" grpId="1" animBg="1"/>
      <p:bldP spid="13" grpId="0"/>
      <p:bldP spid="14" grpId="0"/>
      <p:bldP spid="15" grpId="0"/>
      <p:bldP spid="15" grpId="1"/>
      <p:bldP spid="16"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BAB68EF8-383F-5492-040D-AB0696C17AA9}"/>
              </a:ext>
            </a:extLst>
          </p:cNvPr>
          <p:cNvSpPr>
            <a:spLocks noGrp="1"/>
          </p:cNvSpPr>
          <p:nvPr>
            <p:ph type="sldNum" sz="quarter" idx="10"/>
          </p:nvPr>
        </p:nvSpPr>
        <p:spPr/>
        <p:txBody>
          <a:bodyPr/>
          <a:lstStyle/>
          <a:p>
            <a:fld id="{897F4624-6DA1-824A-8A98-AFEE10D2E7BE}" type="slidenum">
              <a:rPr lang="en-GB" smtClean="0"/>
              <a:t>14</a:t>
            </a:fld>
            <a:endParaRPr lang="en-GB" dirty="0"/>
          </a:p>
        </p:txBody>
      </p:sp>
      <p:pic>
        <p:nvPicPr>
          <p:cNvPr id="6" name="Segnaposto contenuto 5" descr="Immagine che contiene interni&#10;&#10;Descrizione generata automaticamente">
            <a:extLst>
              <a:ext uri="{FF2B5EF4-FFF2-40B4-BE49-F238E27FC236}">
                <a16:creationId xmlns:a16="http://schemas.microsoft.com/office/drawing/2014/main" id="{2FF13CE8-F2E5-6237-B5E4-9768702E2067}"/>
              </a:ext>
            </a:extLst>
          </p:cNvPr>
          <p:cNvPicPr>
            <a:picLocks noGrp="1" noChangeAspect="1"/>
          </p:cNvPicPr>
          <p:nvPr>
            <p:ph sz="half" idx="1"/>
          </p:nvPr>
        </p:nvPicPr>
        <p:blipFill>
          <a:blip r:embed="rId2" cstate="print">
            <a:alphaModFix/>
            <a:extLst>
              <a:ext uri="{28A0092B-C50C-407E-A947-70E740481C1C}">
                <a14:useLocalDpi xmlns:a14="http://schemas.microsoft.com/office/drawing/2010/main" val="0"/>
              </a:ext>
            </a:extLst>
          </a:blip>
          <a:srcRect/>
          <a:stretch>
            <a:fillRect/>
          </a:stretch>
        </p:blipFill>
        <p:spPr bwMode="auto">
          <a:xfrm>
            <a:off x="838199" y="2374229"/>
            <a:ext cx="4376862" cy="3279529"/>
          </a:xfrm>
          <a:prstGeom prst="rect">
            <a:avLst/>
          </a:prstGeom>
          <a:ln>
            <a:noFill/>
          </a:ln>
          <a:effectLst/>
        </p:spPr>
      </p:pic>
      <p:graphicFrame>
        <p:nvGraphicFramePr>
          <p:cNvPr id="16" name="Segnaposto contenuto 15">
            <a:extLst>
              <a:ext uri="{FF2B5EF4-FFF2-40B4-BE49-F238E27FC236}">
                <a16:creationId xmlns:a16="http://schemas.microsoft.com/office/drawing/2014/main" id="{72882435-0620-9CC7-7CB2-BD2415FB4BB6}"/>
              </a:ext>
            </a:extLst>
          </p:cNvPr>
          <p:cNvGraphicFramePr>
            <a:graphicFrameLocks noGrp="1"/>
          </p:cNvGraphicFramePr>
          <p:nvPr>
            <p:ph sz="half" idx="2"/>
            <p:extLst>
              <p:ext uri="{D42A27DB-BD31-4B8C-83A1-F6EECF244321}">
                <p14:modId xmlns:p14="http://schemas.microsoft.com/office/powerpoint/2010/main" val="509556320"/>
              </p:ext>
            </p:extLst>
          </p:nvPr>
        </p:nvGraphicFramePr>
        <p:xfrm>
          <a:off x="5705793" y="1618103"/>
          <a:ext cx="6114412" cy="1812798"/>
        </p:xfrm>
        <a:graphic>
          <a:graphicData uri="http://schemas.openxmlformats.org/drawingml/2006/table">
            <a:tbl>
              <a:tblPr firstRow="1" firstCol="1" bandRow="1">
                <a:tableStyleId>{5C22544A-7EE6-4342-B048-85BDC9FD1C3A}</a:tableStyleId>
              </a:tblPr>
              <a:tblGrid>
                <a:gridCol w="2037714">
                  <a:extLst>
                    <a:ext uri="{9D8B030D-6E8A-4147-A177-3AD203B41FA5}">
                      <a16:colId xmlns:a16="http://schemas.microsoft.com/office/drawing/2014/main" val="1740891160"/>
                    </a:ext>
                  </a:extLst>
                </a:gridCol>
                <a:gridCol w="2038349">
                  <a:extLst>
                    <a:ext uri="{9D8B030D-6E8A-4147-A177-3AD203B41FA5}">
                      <a16:colId xmlns:a16="http://schemas.microsoft.com/office/drawing/2014/main" val="2280267330"/>
                    </a:ext>
                  </a:extLst>
                </a:gridCol>
                <a:gridCol w="2038349">
                  <a:extLst>
                    <a:ext uri="{9D8B030D-6E8A-4147-A177-3AD203B41FA5}">
                      <a16:colId xmlns:a16="http://schemas.microsoft.com/office/drawing/2014/main" val="2131390974"/>
                    </a:ext>
                  </a:extLst>
                </a:gridCol>
              </a:tblGrid>
              <a:tr h="132056">
                <a:tc rowSpan="2">
                  <a:txBody>
                    <a:bodyPr/>
                    <a:lstStyle/>
                    <a:p>
                      <a:pPr algn="ctr">
                        <a:lnSpc>
                          <a:spcPct val="107000"/>
                        </a:lnSpc>
                        <a:spcAft>
                          <a:spcPts val="800"/>
                        </a:spcAft>
                      </a:pPr>
                      <a:r>
                        <a:rPr lang="en-GB" sz="1000" dirty="0">
                          <a:effectLst/>
                        </a:rPr>
                        <a:t>V-tap nomenclature</a:t>
                      </a:r>
                      <a:endParaRPr lang="it-IT" sz="1000" dirty="0">
                        <a:effectLst/>
                      </a:endParaRPr>
                    </a:p>
                    <a:p>
                      <a:pPr algn="ctr">
                        <a:lnSpc>
                          <a:spcPct val="107000"/>
                        </a:lnSpc>
                        <a:spcAft>
                          <a:spcPts val="800"/>
                        </a:spcAft>
                      </a:pPr>
                      <a:r>
                        <a:rPr lang="en-GB" sz="1000" dirty="0">
                          <a:effectLst/>
                        </a:rPr>
                        <a:t>(Socket – Pin – Voltage tap)</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8117" marR="58117" marT="0" marB="0" anchor="ctr"/>
                </a:tc>
                <a:tc gridSpan="2">
                  <a:txBody>
                    <a:bodyPr/>
                    <a:lstStyle/>
                    <a:p>
                      <a:pPr algn="ctr">
                        <a:lnSpc>
                          <a:spcPct val="107000"/>
                        </a:lnSpc>
                        <a:spcAft>
                          <a:spcPts val="800"/>
                        </a:spcAft>
                      </a:pPr>
                      <a:r>
                        <a:rPr lang="en-GB" sz="800">
                          <a:effectLst/>
                        </a:rPr>
                        <a:t>Voltage (mV)</a:t>
                      </a:r>
                      <a:endParaRPr lang="it-IT" sz="900">
                        <a:effectLst/>
                        <a:latin typeface="Calibri" panose="020F0502020204030204" pitchFamily="34" charset="0"/>
                        <a:ea typeface="Calibri" panose="020F0502020204030204" pitchFamily="34" charset="0"/>
                        <a:cs typeface="Times New Roman" panose="02020603050405020304" pitchFamily="18" charset="0"/>
                      </a:endParaRPr>
                    </a:p>
                  </a:txBody>
                  <a:tcPr marL="58117" marR="58117" marT="0" marB="0" anchor="ctr"/>
                </a:tc>
                <a:tc hMerge="1">
                  <a:txBody>
                    <a:bodyPr/>
                    <a:lstStyle/>
                    <a:p>
                      <a:endParaRPr lang="it-IT"/>
                    </a:p>
                  </a:txBody>
                  <a:tcPr/>
                </a:tc>
                <a:extLst>
                  <a:ext uri="{0D108BD9-81ED-4DB2-BD59-A6C34878D82A}">
                    <a16:rowId xmlns:a16="http://schemas.microsoft.com/office/drawing/2014/main" val="2495407042"/>
                  </a:ext>
                </a:extLst>
              </a:tr>
              <a:tr h="224290">
                <a:tc vMerge="1">
                  <a:txBody>
                    <a:bodyPr/>
                    <a:lstStyle/>
                    <a:p>
                      <a:endParaRPr lang="it-IT"/>
                    </a:p>
                  </a:txBody>
                  <a:tcPr/>
                </a:tc>
                <a:tc>
                  <a:txBody>
                    <a:bodyPr/>
                    <a:lstStyle/>
                    <a:p>
                      <a:pPr algn="ctr">
                        <a:lnSpc>
                          <a:spcPct val="107000"/>
                        </a:lnSpc>
                        <a:spcAft>
                          <a:spcPts val="800"/>
                        </a:spcAft>
                      </a:pPr>
                      <a:r>
                        <a:rPr lang="en-GB" sz="1000" b="1" dirty="0">
                          <a:effectLst/>
                        </a:rPr>
                        <a:t>Readouts</a:t>
                      </a:r>
                      <a:endParaRPr lang="it-IT"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117" marR="58117" marT="0" marB="0" anchor="ctr"/>
                </a:tc>
                <a:tc>
                  <a:txBody>
                    <a:bodyPr/>
                    <a:lstStyle/>
                    <a:p>
                      <a:pPr algn="ctr">
                        <a:lnSpc>
                          <a:spcPct val="107000"/>
                        </a:lnSpc>
                        <a:spcAft>
                          <a:spcPts val="800"/>
                        </a:spcAft>
                      </a:pPr>
                      <a:r>
                        <a:rPr lang="en-GB" sz="1000" b="1" dirty="0">
                          <a:effectLst/>
                        </a:rPr>
                        <a:t>Expected values</a:t>
                      </a:r>
                      <a:endParaRPr lang="it-IT"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117" marR="58117" marT="0" marB="0" anchor="ctr"/>
                </a:tc>
                <a:extLst>
                  <a:ext uri="{0D108BD9-81ED-4DB2-BD59-A6C34878D82A}">
                    <a16:rowId xmlns:a16="http://schemas.microsoft.com/office/drawing/2014/main" val="1381210470"/>
                  </a:ext>
                </a:extLst>
              </a:tr>
              <a:tr h="132056">
                <a:tc>
                  <a:txBody>
                    <a:bodyPr/>
                    <a:lstStyle/>
                    <a:p>
                      <a:pPr algn="ctr">
                        <a:lnSpc>
                          <a:spcPct val="107000"/>
                        </a:lnSpc>
                        <a:spcAft>
                          <a:spcPts val="800"/>
                        </a:spcAft>
                      </a:pPr>
                      <a:r>
                        <a:rPr lang="en-GB" sz="1000" dirty="0">
                          <a:effectLst/>
                        </a:rPr>
                        <a:t>SBQ – Pin 1 – VBQ4</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8117" marR="58117" marT="0" marB="0" anchor="ctr"/>
                </a:tc>
                <a:tc>
                  <a:txBody>
                    <a:bodyPr/>
                    <a:lstStyle/>
                    <a:p>
                      <a:pPr algn="ctr">
                        <a:lnSpc>
                          <a:spcPct val="107000"/>
                        </a:lnSpc>
                        <a:spcAft>
                          <a:spcPts val="800"/>
                        </a:spcAft>
                      </a:pPr>
                      <a:r>
                        <a:rPr lang="en-GB" sz="1000" dirty="0">
                          <a:effectLst/>
                        </a:rPr>
                        <a:t>0.393</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8117" marR="58117" marT="0" marB="0" anchor="ctr"/>
                </a:tc>
                <a:tc>
                  <a:txBody>
                    <a:bodyPr/>
                    <a:lstStyle/>
                    <a:p>
                      <a:pPr algn="ctr">
                        <a:lnSpc>
                          <a:spcPct val="107000"/>
                        </a:lnSpc>
                        <a:spcAft>
                          <a:spcPts val="800"/>
                        </a:spcAft>
                      </a:pPr>
                      <a:r>
                        <a:rPr lang="en-GB" sz="1000" dirty="0">
                          <a:effectLst/>
                        </a:rPr>
                        <a:t>67.570</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8117" marR="58117" marT="0" marB="0" anchor="ctr"/>
                </a:tc>
                <a:extLst>
                  <a:ext uri="{0D108BD9-81ED-4DB2-BD59-A6C34878D82A}">
                    <a16:rowId xmlns:a16="http://schemas.microsoft.com/office/drawing/2014/main" val="2270446047"/>
                  </a:ext>
                </a:extLst>
              </a:tr>
              <a:tr h="132056">
                <a:tc>
                  <a:txBody>
                    <a:bodyPr/>
                    <a:lstStyle/>
                    <a:p>
                      <a:pPr algn="ctr">
                        <a:lnSpc>
                          <a:spcPct val="107000"/>
                        </a:lnSpc>
                        <a:spcAft>
                          <a:spcPts val="800"/>
                        </a:spcAft>
                      </a:pPr>
                      <a:r>
                        <a:rPr lang="en-GB" sz="1000" dirty="0">
                          <a:effectLst/>
                        </a:rPr>
                        <a:t>SQD – Pin 1 – N.C.</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8117" marR="58117" marT="0" marB="0" anchor="ctr"/>
                </a:tc>
                <a:tc>
                  <a:txBody>
                    <a:bodyPr/>
                    <a:lstStyle/>
                    <a:p>
                      <a:pPr algn="ctr">
                        <a:lnSpc>
                          <a:spcPct val="107000"/>
                        </a:lnSpc>
                        <a:spcAft>
                          <a:spcPts val="800"/>
                        </a:spcAft>
                      </a:pPr>
                      <a:r>
                        <a:rPr lang="en-GB" sz="1000" dirty="0">
                          <a:effectLst/>
                        </a:rPr>
                        <a:t>Floating</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8117" marR="58117" marT="0" marB="0" anchor="ctr"/>
                </a:tc>
                <a:tc>
                  <a:txBody>
                    <a:bodyPr/>
                    <a:lstStyle/>
                    <a:p>
                      <a:pPr algn="ctr">
                        <a:lnSpc>
                          <a:spcPct val="107000"/>
                        </a:lnSpc>
                        <a:spcAft>
                          <a:spcPts val="800"/>
                        </a:spcAft>
                      </a:pPr>
                      <a:r>
                        <a:rPr lang="en-GB" sz="1000" dirty="0">
                          <a:effectLst/>
                        </a:rPr>
                        <a:t>Floating</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8117" marR="58117" marT="0" marB="0" anchor="ctr"/>
                </a:tc>
                <a:extLst>
                  <a:ext uri="{0D108BD9-81ED-4DB2-BD59-A6C34878D82A}">
                    <a16:rowId xmlns:a16="http://schemas.microsoft.com/office/drawing/2014/main" val="4182255250"/>
                  </a:ext>
                </a:extLst>
              </a:tr>
              <a:tr h="132056">
                <a:tc>
                  <a:txBody>
                    <a:bodyPr/>
                    <a:lstStyle/>
                    <a:p>
                      <a:pPr algn="ctr">
                        <a:lnSpc>
                          <a:spcPct val="107000"/>
                        </a:lnSpc>
                        <a:spcAft>
                          <a:spcPts val="800"/>
                        </a:spcAft>
                      </a:pPr>
                      <a:r>
                        <a:rPr lang="en-GB" sz="1000" dirty="0">
                          <a:effectLst/>
                        </a:rPr>
                        <a:t>SQD – Pin 5 – VQD1</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8117" marR="58117" marT="0" marB="0" anchor="ctr"/>
                </a:tc>
                <a:tc>
                  <a:txBody>
                    <a:bodyPr/>
                    <a:lstStyle/>
                    <a:p>
                      <a:pPr algn="ctr">
                        <a:lnSpc>
                          <a:spcPct val="107000"/>
                        </a:lnSpc>
                        <a:spcAft>
                          <a:spcPts val="800"/>
                        </a:spcAft>
                      </a:pPr>
                      <a:r>
                        <a:rPr lang="en-GB" sz="1000" dirty="0">
                          <a:effectLst/>
                        </a:rPr>
                        <a:t>230.950</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8117" marR="58117" marT="0" marB="0" anchor="ctr"/>
                </a:tc>
                <a:tc>
                  <a:txBody>
                    <a:bodyPr/>
                    <a:lstStyle/>
                    <a:p>
                      <a:pPr algn="ctr">
                        <a:lnSpc>
                          <a:spcPct val="107000"/>
                        </a:lnSpc>
                        <a:spcAft>
                          <a:spcPts val="800"/>
                        </a:spcAft>
                      </a:pPr>
                      <a:r>
                        <a:rPr lang="en-GB" sz="1000" dirty="0">
                          <a:effectLst/>
                        </a:rPr>
                        <a:t>278.477</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8117" marR="58117" marT="0" marB="0" anchor="ctr"/>
                </a:tc>
                <a:extLst>
                  <a:ext uri="{0D108BD9-81ED-4DB2-BD59-A6C34878D82A}">
                    <a16:rowId xmlns:a16="http://schemas.microsoft.com/office/drawing/2014/main" val="978274858"/>
                  </a:ext>
                </a:extLst>
              </a:tr>
              <a:tr h="132056">
                <a:tc>
                  <a:txBody>
                    <a:bodyPr/>
                    <a:lstStyle/>
                    <a:p>
                      <a:pPr algn="ctr">
                        <a:lnSpc>
                          <a:spcPct val="107000"/>
                        </a:lnSpc>
                        <a:spcAft>
                          <a:spcPts val="800"/>
                        </a:spcAft>
                      </a:pPr>
                      <a:r>
                        <a:rPr lang="en-GB" sz="1000" dirty="0">
                          <a:effectLst/>
                        </a:rPr>
                        <a:t>SQD – Pin 4 – VQD2</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8117" marR="58117" marT="0" marB="0" anchor="ctr"/>
                </a:tc>
                <a:tc>
                  <a:txBody>
                    <a:bodyPr/>
                    <a:lstStyle/>
                    <a:p>
                      <a:pPr algn="ctr">
                        <a:lnSpc>
                          <a:spcPct val="107000"/>
                        </a:lnSpc>
                        <a:spcAft>
                          <a:spcPts val="800"/>
                        </a:spcAft>
                      </a:pPr>
                      <a:r>
                        <a:rPr lang="en-GB" sz="1000" dirty="0">
                          <a:effectLst/>
                        </a:rPr>
                        <a:t>230.940</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8117" marR="58117" marT="0" marB="0" anchor="ctr"/>
                </a:tc>
                <a:tc>
                  <a:txBody>
                    <a:bodyPr/>
                    <a:lstStyle/>
                    <a:p>
                      <a:pPr algn="ctr">
                        <a:lnSpc>
                          <a:spcPct val="107000"/>
                        </a:lnSpc>
                        <a:spcAft>
                          <a:spcPts val="800"/>
                        </a:spcAft>
                      </a:pPr>
                      <a:r>
                        <a:rPr lang="en-GB" sz="1000" dirty="0">
                          <a:effectLst/>
                        </a:rPr>
                        <a:t>278.451</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8117" marR="58117" marT="0" marB="0" anchor="ctr"/>
                </a:tc>
                <a:extLst>
                  <a:ext uri="{0D108BD9-81ED-4DB2-BD59-A6C34878D82A}">
                    <a16:rowId xmlns:a16="http://schemas.microsoft.com/office/drawing/2014/main" val="3870085628"/>
                  </a:ext>
                </a:extLst>
              </a:tr>
              <a:tr h="132056">
                <a:tc>
                  <a:txBody>
                    <a:bodyPr/>
                    <a:lstStyle/>
                    <a:p>
                      <a:pPr algn="ctr">
                        <a:lnSpc>
                          <a:spcPct val="107000"/>
                        </a:lnSpc>
                        <a:spcAft>
                          <a:spcPts val="800"/>
                        </a:spcAft>
                      </a:pPr>
                      <a:r>
                        <a:rPr lang="en-GB" sz="1000" dirty="0">
                          <a:effectLst/>
                        </a:rPr>
                        <a:t>SQD – Pin 3 – VQD3</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8117" marR="58117" marT="0" marB="0" anchor="ctr"/>
                </a:tc>
                <a:tc>
                  <a:txBody>
                    <a:bodyPr/>
                    <a:lstStyle/>
                    <a:p>
                      <a:pPr algn="ctr">
                        <a:lnSpc>
                          <a:spcPct val="107000"/>
                        </a:lnSpc>
                        <a:spcAft>
                          <a:spcPts val="800"/>
                        </a:spcAft>
                      </a:pPr>
                      <a:r>
                        <a:rPr lang="en-GB" sz="1000" dirty="0">
                          <a:effectLst/>
                        </a:rPr>
                        <a:t>502.600</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8117" marR="58117" marT="0" marB="0" anchor="ctr"/>
                </a:tc>
                <a:tc>
                  <a:txBody>
                    <a:bodyPr/>
                    <a:lstStyle/>
                    <a:p>
                      <a:pPr algn="ctr">
                        <a:lnSpc>
                          <a:spcPct val="107000"/>
                        </a:lnSpc>
                        <a:spcAft>
                          <a:spcPts val="800"/>
                        </a:spcAft>
                      </a:pPr>
                      <a:r>
                        <a:rPr lang="en-GB" sz="1000" dirty="0">
                          <a:effectLst/>
                        </a:rPr>
                        <a:t>547.956</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8117" marR="58117" marT="0" marB="0" anchor="ctr"/>
                </a:tc>
                <a:extLst>
                  <a:ext uri="{0D108BD9-81ED-4DB2-BD59-A6C34878D82A}">
                    <a16:rowId xmlns:a16="http://schemas.microsoft.com/office/drawing/2014/main" val="132003284"/>
                  </a:ext>
                </a:extLst>
              </a:tr>
              <a:tr h="132056">
                <a:tc>
                  <a:txBody>
                    <a:bodyPr/>
                    <a:lstStyle/>
                    <a:p>
                      <a:pPr algn="ctr">
                        <a:lnSpc>
                          <a:spcPct val="107000"/>
                        </a:lnSpc>
                        <a:spcAft>
                          <a:spcPts val="800"/>
                        </a:spcAft>
                      </a:pPr>
                      <a:r>
                        <a:rPr lang="en-GB" sz="1000" dirty="0">
                          <a:effectLst/>
                        </a:rPr>
                        <a:t>SQD – Pin 2 – VQD4</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8117" marR="58117" marT="0" marB="0" anchor="ctr"/>
                </a:tc>
                <a:tc>
                  <a:txBody>
                    <a:bodyPr/>
                    <a:lstStyle/>
                    <a:p>
                      <a:pPr algn="ctr">
                        <a:lnSpc>
                          <a:spcPct val="107000"/>
                        </a:lnSpc>
                        <a:spcAft>
                          <a:spcPts val="800"/>
                        </a:spcAft>
                      </a:pPr>
                      <a:r>
                        <a:rPr lang="en-GB" sz="1000" dirty="0">
                          <a:effectLst/>
                        </a:rPr>
                        <a:t>502.610</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8117" marR="58117" marT="0" marB="0" anchor="ctr"/>
                </a:tc>
                <a:tc>
                  <a:txBody>
                    <a:bodyPr/>
                    <a:lstStyle/>
                    <a:p>
                      <a:pPr algn="ctr">
                        <a:lnSpc>
                          <a:spcPct val="107000"/>
                        </a:lnSpc>
                        <a:spcAft>
                          <a:spcPts val="800"/>
                        </a:spcAft>
                      </a:pPr>
                      <a:r>
                        <a:rPr lang="en-GB" sz="1000" dirty="0">
                          <a:effectLst/>
                        </a:rPr>
                        <a:t>547.953</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8117" marR="58117" marT="0" marB="0" anchor="ctr"/>
                </a:tc>
                <a:extLst>
                  <a:ext uri="{0D108BD9-81ED-4DB2-BD59-A6C34878D82A}">
                    <a16:rowId xmlns:a16="http://schemas.microsoft.com/office/drawing/2014/main" val="3747504104"/>
                  </a:ext>
                </a:extLst>
              </a:tr>
              <a:tr h="132056">
                <a:tc>
                  <a:txBody>
                    <a:bodyPr/>
                    <a:lstStyle/>
                    <a:p>
                      <a:pPr algn="ctr">
                        <a:lnSpc>
                          <a:spcPct val="107000"/>
                        </a:lnSpc>
                        <a:spcAft>
                          <a:spcPts val="800"/>
                        </a:spcAft>
                      </a:pPr>
                      <a:r>
                        <a:rPr lang="en-GB" sz="1000" dirty="0">
                          <a:effectLst/>
                        </a:rPr>
                        <a:t>SQD – Pin 7 – VQD5</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8117" marR="58117" marT="0" marB="0" anchor="ctr"/>
                </a:tc>
                <a:tc>
                  <a:txBody>
                    <a:bodyPr/>
                    <a:lstStyle/>
                    <a:p>
                      <a:pPr algn="ctr">
                        <a:lnSpc>
                          <a:spcPct val="107000"/>
                        </a:lnSpc>
                        <a:spcAft>
                          <a:spcPts val="800"/>
                        </a:spcAft>
                      </a:pPr>
                      <a:r>
                        <a:rPr lang="en-GB" sz="1000" dirty="0">
                          <a:effectLst/>
                        </a:rPr>
                        <a:t>771.650</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8117" marR="58117" marT="0" marB="0" anchor="ctr"/>
                </a:tc>
                <a:tc>
                  <a:txBody>
                    <a:bodyPr/>
                    <a:lstStyle/>
                    <a:p>
                      <a:pPr algn="ctr">
                        <a:lnSpc>
                          <a:spcPct val="107000"/>
                        </a:lnSpc>
                        <a:spcAft>
                          <a:spcPts val="800"/>
                        </a:spcAft>
                      </a:pPr>
                      <a:r>
                        <a:rPr lang="en-GB" sz="1000" dirty="0">
                          <a:effectLst/>
                        </a:rPr>
                        <a:t>815.487</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8117" marR="58117" marT="0" marB="0" anchor="ctr"/>
                </a:tc>
                <a:extLst>
                  <a:ext uri="{0D108BD9-81ED-4DB2-BD59-A6C34878D82A}">
                    <a16:rowId xmlns:a16="http://schemas.microsoft.com/office/drawing/2014/main" val="1406282617"/>
                  </a:ext>
                </a:extLst>
              </a:tr>
              <a:tr h="132056">
                <a:tc>
                  <a:txBody>
                    <a:bodyPr/>
                    <a:lstStyle/>
                    <a:p>
                      <a:pPr algn="ctr">
                        <a:lnSpc>
                          <a:spcPct val="107000"/>
                        </a:lnSpc>
                        <a:spcAft>
                          <a:spcPts val="800"/>
                        </a:spcAft>
                      </a:pPr>
                      <a:r>
                        <a:rPr lang="en-GB" sz="1000" dirty="0">
                          <a:effectLst/>
                        </a:rPr>
                        <a:t>SQD – Pin 6 – VQD6</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8117" marR="58117" marT="0" marB="0" anchor="ctr"/>
                </a:tc>
                <a:tc>
                  <a:txBody>
                    <a:bodyPr/>
                    <a:lstStyle/>
                    <a:p>
                      <a:pPr algn="ctr">
                        <a:lnSpc>
                          <a:spcPct val="107000"/>
                        </a:lnSpc>
                        <a:spcAft>
                          <a:spcPts val="800"/>
                        </a:spcAft>
                      </a:pPr>
                      <a:r>
                        <a:rPr lang="en-GB" sz="1000" dirty="0">
                          <a:effectLst/>
                        </a:rPr>
                        <a:t>771.650</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8117" marR="58117" marT="0" marB="0" anchor="ctr"/>
                </a:tc>
                <a:tc>
                  <a:txBody>
                    <a:bodyPr/>
                    <a:lstStyle/>
                    <a:p>
                      <a:pPr algn="ctr">
                        <a:lnSpc>
                          <a:spcPct val="107000"/>
                        </a:lnSpc>
                        <a:spcAft>
                          <a:spcPts val="800"/>
                        </a:spcAft>
                      </a:pPr>
                      <a:r>
                        <a:rPr lang="en-GB" sz="1000" dirty="0">
                          <a:effectLst/>
                        </a:rPr>
                        <a:t>815.490</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8117" marR="58117" marT="0" marB="0" anchor="ctr"/>
                </a:tc>
                <a:extLst>
                  <a:ext uri="{0D108BD9-81ED-4DB2-BD59-A6C34878D82A}">
                    <a16:rowId xmlns:a16="http://schemas.microsoft.com/office/drawing/2014/main" val="1101395586"/>
                  </a:ext>
                </a:extLst>
              </a:tr>
              <a:tr h="132056">
                <a:tc>
                  <a:txBody>
                    <a:bodyPr/>
                    <a:lstStyle/>
                    <a:p>
                      <a:pPr algn="ctr">
                        <a:lnSpc>
                          <a:spcPct val="107000"/>
                        </a:lnSpc>
                        <a:spcAft>
                          <a:spcPts val="800"/>
                        </a:spcAft>
                      </a:pPr>
                      <a:r>
                        <a:rPr lang="en-GB" sz="1000" dirty="0">
                          <a:effectLst/>
                        </a:rPr>
                        <a:t>SBQ – Pin 2 – VBQ3</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8117" marR="58117" marT="0" marB="0" anchor="ctr"/>
                </a:tc>
                <a:tc>
                  <a:txBody>
                    <a:bodyPr/>
                    <a:lstStyle/>
                    <a:p>
                      <a:pPr algn="ctr">
                        <a:lnSpc>
                          <a:spcPct val="107000"/>
                        </a:lnSpc>
                        <a:spcAft>
                          <a:spcPts val="800"/>
                        </a:spcAft>
                      </a:pPr>
                      <a:r>
                        <a:rPr lang="en-GB" sz="1000" dirty="0">
                          <a:effectLst/>
                        </a:rPr>
                        <a:t>781.820</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8117" marR="58117" marT="0" marB="0" anchor="ctr"/>
                </a:tc>
                <a:tc>
                  <a:txBody>
                    <a:bodyPr/>
                    <a:lstStyle/>
                    <a:p>
                      <a:pPr algn="ctr">
                        <a:lnSpc>
                          <a:spcPct val="107000"/>
                        </a:lnSpc>
                        <a:spcAft>
                          <a:spcPts val="800"/>
                        </a:spcAft>
                      </a:pPr>
                      <a:r>
                        <a:rPr lang="en-GB" sz="1000" dirty="0">
                          <a:effectLst/>
                        </a:rPr>
                        <a:t>825.077</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8117" marR="58117" marT="0" marB="0" anchor="ctr"/>
                </a:tc>
                <a:extLst>
                  <a:ext uri="{0D108BD9-81ED-4DB2-BD59-A6C34878D82A}">
                    <a16:rowId xmlns:a16="http://schemas.microsoft.com/office/drawing/2014/main" val="847785552"/>
                  </a:ext>
                </a:extLst>
              </a:tr>
            </a:tbl>
          </a:graphicData>
        </a:graphic>
      </p:graphicFrame>
      <p:graphicFrame>
        <p:nvGraphicFramePr>
          <p:cNvPr id="17" name="Tabella 16">
            <a:extLst>
              <a:ext uri="{FF2B5EF4-FFF2-40B4-BE49-F238E27FC236}">
                <a16:creationId xmlns:a16="http://schemas.microsoft.com/office/drawing/2014/main" id="{2942980A-B04B-1E44-7A79-883A86BC8288}"/>
              </a:ext>
            </a:extLst>
          </p:cNvPr>
          <p:cNvGraphicFramePr>
            <a:graphicFrameLocks noGrp="1"/>
          </p:cNvGraphicFramePr>
          <p:nvPr>
            <p:extLst>
              <p:ext uri="{D42A27DB-BD31-4B8C-83A1-F6EECF244321}">
                <p14:modId xmlns:p14="http://schemas.microsoft.com/office/powerpoint/2010/main" val="3206408027"/>
              </p:ext>
            </p:extLst>
          </p:nvPr>
        </p:nvGraphicFramePr>
        <p:xfrm>
          <a:off x="5705792" y="3834093"/>
          <a:ext cx="6114415" cy="2741676"/>
        </p:xfrm>
        <a:graphic>
          <a:graphicData uri="http://schemas.openxmlformats.org/drawingml/2006/table">
            <a:tbl>
              <a:tblPr firstRow="1" firstCol="1" bandRow="1">
                <a:tableStyleId>{5C22544A-7EE6-4342-B048-85BDC9FD1C3A}</a:tableStyleId>
              </a:tblPr>
              <a:tblGrid>
                <a:gridCol w="2037715">
                  <a:extLst>
                    <a:ext uri="{9D8B030D-6E8A-4147-A177-3AD203B41FA5}">
                      <a16:colId xmlns:a16="http://schemas.microsoft.com/office/drawing/2014/main" val="3147023563"/>
                    </a:ext>
                  </a:extLst>
                </a:gridCol>
                <a:gridCol w="2038350">
                  <a:extLst>
                    <a:ext uri="{9D8B030D-6E8A-4147-A177-3AD203B41FA5}">
                      <a16:colId xmlns:a16="http://schemas.microsoft.com/office/drawing/2014/main" val="1604544472"/>
                    </a:ext>
                  </a:extLst>
                </a:gridCol>
                <a:gridCol w="2038350">
                  <a:extLst>
                    <a:ext uri="{9D8B030D-6E8A-4147-A177-3AD203B41FA5}">
                      <a16:colId xmlns:a16="http://schemas.microsoft.com/office/drawing/2014/main" val="1592174134"/>
                    </a:ext>
                  </a:extLst>
                </a:gridCol>
              </a:tblGrid>
              <a:tr h="0">
                <a:tc rowSpan="2">
                  <a:txBody>
                    <a:bodyPr/>
                    <a:lstStyle/>
                    <a:p>
                      <a:pPr algn="ctr">
                        <a:lnSpc>
                          <a:spcPct val="107000"/>
                        </a:lnSpc>
                        <a:spcAft>
                          <a:spcPts val="800"/>
                        </a:spcAft>
                      </a:pPr>
                      <a:r>
                        <a:rPr lang="en-GB" sz="1000" dirty="0">
                          <a:effectLst/>
                        </a:rPr>
                        <a:t>V-tap nomenclature</a:t>
                      </a:r>
                      <a:endParaRPr lang="it-IT" sz="1000" dirty="0">
                        <a:effectLst/>
                      </a:endParaRPr>
                    </a:p>
                    <a:p>
                      <a:pPr algn="ctr">
                        <a:lnSpc>
                          <a:spcPct val="107000"/>
                        </a:lnSpc>
                        <a:spcAft>
                          <a:spcPts val="800"/>
                        </a:spcAft>
                      </a:pPr>
                      <a:r>
                        <a:rPr lang="en-GB" sz="1000" dirty="0">
                          <a:effectLst/>
                        </a:rPr>
                        <a:t>(Socket – Pin – Voltage tap)</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algn="ctr">
                        <a:lnSpc>
                          <a:spcPct val="107000"/>
                        </a:lnSpc>
                        <a:spcAft>
                          <a:spcPts val="800"/>
                        </a:spcAft>
                      </a:pPr>
                      <a:r>
                        <a:rPr lang="en-GB" sz="1000">
                          <a:effectLst/>
                        </a:rPr>
                        <a:t>Voltage (V)</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it-IT"/>
                    </a:p>
                  </a:txBody>
                  <a:tcPr/>
                </a:tc>
                <a:extLst>
                  <a:ext uri="{0D108BD9-81ED-4DB2-BD59-A6C34878D82A}">
                    <a16:rowId xmlns:a16="http://schemas.microsoft.com/office/drawing/2014/main" val="1243056888"/>
                  </a:ext>
                </a:extLst>
              </a:tr>
              <a:tr h="0">
                <a:tc vMerge="1">
                  <a:txBody>
                    <a:bodyPr/>
                    <a:lstStyle/>
                    <a:p>
                      <a:endParaRPr lang="it-IT"/>
                    </a:p>
                  </a:txBody>
                  <a:tcPr/>
                </a:tc>
                <a:tc>
                  <a:txBody>
                    <a:bodyPr/>
                    <a:lstStyle/>
                    <a:p>
                      <a:pPr algn="ctr">
                        <a:lnSpc>
                          <a:spcPct val="107000"/>
                        </a:lnSpc>
                        <a:spcAft>
                          <a:spcPts val="800"/>
                        </a:spcAft>
                      </a:pPr>
                      <a:r>
                        <a:rPr lang="en-GB" sz="1000" b="1" dirty="0">
                          <a:effectLst/>
                        </a:rPr>
                        <a:t>Readouts</a:t>
                      </a:r>
                      <a:endParaRPr lang="it-IT"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b="1" dirty="0">
                          <a:effectLst/>
                        </a:rPr>
                        <a:t>Expected values</a:t>
                      </a:r>
                      <a:endParaRPr lang="it-IT"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36577918"/>
                  </a:ext>
                </a:extLst>
              </a:tr>
              <a:tr h="0">
                <a:tc>
                  <a:txBody>
                    <a:bodyPr/>
                    <a:lstStyle/>
                    <a:p>
                      <a:pPr algn="ctr">
                        <a:lnSpc>
                          <a:spcPct val="107000"/>
                        </a:lnSpc>
                        <a:spcAft>
                          <a:spcPts val="800"/>
                        </a:spcAft>
                      </a:pPr>
                      <a:r>
                        <a:rPr lang="en-GB" sz="1000" dirty="0">
                          <a:effectLst/>
                        </a:rPr>
                        <a:t>SCS – Pin 4 – VC14</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000" dirty="0">
                          <a:effectLst/>
                        </a:rPr>
                        <a:t>0.000016</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000" dirty="0">
                          <a:effectLst/>
                        </a:rPr>
                        <a:t>0.003370</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14499567"/>
                  </a:ext>
                </a:extLst>
              </a:tr>
              <a:tr h="0">
                <a:tc>
                  <a:txBody>
                    <a:bodyPr/>
                    <a:lstStyle/>
                    <a:p>
                      <a:pPr algn="ctr">
                        <a:lnSpc>
                          <a:spcPct val="107000"/>
                        </a:lnSpc>
                        <a:spcAft>
                          <a:spcPts val="800"/>
                        </a:spcAft>
                      </a:pPr>
                      <a:r>
                        <a:rPr lang="en-GB" sz="1000">
                          <a:effectLst/>
                        </a:rPr>
                        <a:t>SCS – Pin 5 – VC13</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000" dirty="0">
                          <a:effectLst/>
                        </a:rPr>
                        <a:t>0.000015</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000" dirty="0">
                          <a:effectLst/>
                        </a:rPr>
                        <a:t>0.003370</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4463026"/>
                  </a:ext>
                </a:extLst>
              </a:tr>
              <a:tr h="0">
                <a:tc>
                  <a:txBody>
                    <a:bodyPr/>
                    <a:lstStyle/>
                    <a:p>
                      <a:pPr algn="ctr">
                        <a:lnSpc>
                          <a:spcPct val="107000"/>
                        </a:lnSpc>
                        <a:spcAft>
                          <a:spcPts val="800"/>
                        </a:spcAft>
                      </a:pPr>
                      <a:r>
                        <a:rPr lang="en-GB" sz="1000">
                          <a:effectLst/>
                        </a:rPr>
                        <a:t>SCS – Pin 14 – VC12</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000" dirty="0">
                          <a:effectLst/>
                        </a:rPr>
                        <a:t>0.000110</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000" dirty="0">
                          <a:effectLst/>
                        </a:rPr>
                        <a:t>0.003460</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18902370"/>
                  </a:ext>
                </a:extLst>
              </a:tr>
              <a:tr h="0">
                <a:tc>
                  <a:txBody>
                    <a:bodyPr/>
                    <a:lstStyle/>
                    <a:p>
                      <a:pPr algn="ctr">
                        <a:lnSpc>
                          <a:spcPct val="107000"/>
                        </a:lnSpc>
                        <a:spcAft>
                          <a:spcPts val="800"/>
                        </a:spcAft>
                      </a:pPr>
                      <a:r>
                        <a:rPr lang="en-GB" sz="1000">
                          <a:effectLst/>
                        </a:rPr>
                        <a:t>SCS – Pin 15 – VC11</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000" dirty="0">
                          <a:effectLst/>
                        </a:rPr>
                        <a:t>0.000110</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000" dirty="0">
                          <a:effectLst/>
                        </a:rPr>
                        <a:t>0.003461</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24811698"/>
                  </a:ext>
                </a:extLst>
              </a:tr>
              <a:tr h="0">
                <a:tc>
                  <a:txBody>
                    <a:bodyPr/>
                    <a:lstStyle/>
                    <a:p>
                      <a:pPr algn="ctr">
                        <a:lnSpc>
                          <a:spcPct val="107000"/>
                        </a:lnSpc>
                        <a:spcAft>
                          <a:spcPts val="800"/>
                        </a:spcAft>
                      </a:pPr>
                      <a:r>
                        <a:rPr lang="en-GB" sz="1000">
                          <a:effectLst/>
                        </a:rPr>
                        <a:t>SCS – Pin 16 – VC10</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000" dirty="0">
                          <a:effectLst/>
                        </a:rPr>
                        <a:t>0.000528</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000" dirty="0">
                          <a:effectLst/>
                        </a:rPr>
                        <a:t>0.003818</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22308575"/>
                  </a:ext>
                </a:extLst>
              </a:tr>
              <a:tr h="0">
                <a:tc>
                  <a:txBody>
                    <a:bodyPr/>
                    <a:lstStyle/>
                    <a:p>
                      <a:pPr algn="ctr">
                        <a:lnSpc>
                          <a:spcPct val="107000"/>
                        </a:lnSpc>
                        <a:spcAft>
                          <a:spcPts val="800"/>
                        </a:spcAft>
                      </a:pPr>
                      <a:r>
                        <a:rPr lang="en-GB" sz="1000">
                          <a:effectLst/>
                        </a:rPr>
                        <a:t>SCS – Pin 17 – VC09</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000" dirty="0">
                          <a:effectLst/>
                        </a:rPr>
                        <a:t>0.000528</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000" dirty="0">
                          <a:effectLst/>
                        </a:rPr>
                        <a:t>0.003818</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05235202"/>
                  </a:ext>
                </a:extLst>
              </a:tr>
              <a:tr h="0">
                <a:tc>
                  <a:txBody>
                    <a:bodyPr/>
                    <a:lstStyle/>
                    <a:p>
                      <a:pPr algn="ctr">
                        <a:lnSpc>
                          <a:spcPct val="107000"/>
                        </a:lnSpc>
                        <a:spcAft>
                          <a:spcPts val="800"/>
                        </a:spcAft>
                      </a:pPr>
                      <a:r>
                        <a:rPr lang="en-GB" sz="1000">
                          <a:effectLst/>
                        </a:rPr>
                        <a:t>SCS – Pin 18 – VC08</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000" dirty="0">
                          <a:effectLst/>
                        </a:rPr>
                        <a:t>7.525</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000" dirty="0">
                          <a:effectLst/>
                        </a:rPr>
                        <a:t>7.529</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27874247"/>
                  </a:ext>
                </a:extLst>
              </a:tr>
              <a:tr h="0">
                <a:tc>
                  <a:txBody>
                    <a:bodyPr/>
                    <a:lstStyle/>
                    <a:p>
                      <a:pPr algn="ctr">
                        <a:lnSpc>
                          <a:spcPct val="107000"/>
                        </a:lnSpc>
                        <a:spcAft>
                          <a:spcPts val="800"/>
                        </a:spcAft>
                      </a:pPr>
                      <a:r>
                        <a:rPr lang="en-GB" sz="1000">
                          <a:effectLst/>
                        </a:rPr>
                        <a:t>SCS – Pin 19 – VC07</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000" dirty="0">
                          <a:effectLst/>
                        </a:rPr>
                        <a:t>8.099</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000" dirty="0">
                          <a:effectLst/>
                        </a:rPr>
                        <a:t>8.103</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17580695"/>
                  </a:ext>
                </a:extLst>
              </a:tr>
              <a:tr h="0">
                <a:tc>
                  <a:txBody>
                    <a:bodyPr/>
                    <a:lstStyle/>
                    <a:p>
                      <a:pPr algn="ctr">
                        <a:lnSpc>
                          <a:spcPct val="107000"/>
                        </a:lnSpc>
                        <a:spcAft>
                          <a:spcPts val="800"/>
                        </a:spcAft>
                      </a:pPr>
                      <a:r>
                        <a:rPr lang="en-GB" sz="1000">
                          <a:effectLst/>
                        </a:rPr>
                        <a:t>SCS – Pin 8 – VC06</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000" dirty="0">
                          <a:effectLst/>
                        </a:rPr>
                        <a:t>15.629</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000" dirty="0">
                          <a:effectLst/>
                        </a:rPr>
                        <a:t>15.625</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58928668"/>
                  </a:ext>
                </a:extLst>
              </a:tr>
              <a:tr h="0">
                <a:tc>
                  <a:txBody>
                    <a:bodyPr/>
                    <a:lstStyle/>
                    <a:p>
                      <a:pPr algn="ctr">
                        <a:lnSpc>
                          <a:spcPct val="107000"/>
                        </a:lnSpc>
                        <a:spcAft>
                          <a:spcPts val="800"/>
                        </a:spcAft>
                      </a:pPr>
                      <a:r>
                        <a:rPr lang="en-GB" sz="1000">
                          <a:effectLst/>
                        </a:rPr>
                        <a:t>SCS – Pin 9 – VC05</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000" dirty="0">
                          <a:effectLst/>
                        </a:rPr>
                        <a:t>15.629</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000" dirty="0">
                          <a:effectLst/>
                        </a:rPr>
                        <a:t>15.625</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99152431"/>
                  </a:ext>
                </a:extLst>
              </a:tr>
              <a:tr h="0">
                <a:tc>
                  <a:txBody>
                    <a:bodyPr/>
                    <a:lstStyle/>
                    <a:p>
                      <a:pPr algn="ctr">
                        <a:lnSpc>
                          <a:spcPct val="107000"/>
                        </a:lnSpc>
                        <a:spcAft>
                          <a:spcPts val="800"/>
                        </a:spcAft>
                      </a:pPr>
                      <a:r>
                        <a:rPr lang="en-GB" sz="1000">
                          <a:effectLst/>
                        </a:rPr>
                        <a:t>SCS – Pin 10 – VC04</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000" dirty="0">
                          <a:effectLst/>
                        </a:rPr>
                        <a:t>15.631</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000" dirty="0">
                          <a:effectLst/>
                        </a:rPr>
                        <a:t>15.628</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057957"/>
                  </a:ext>
                </a:extLst>
              </a:tr>
              <a:tr h="0">
                <a:tc>
                  <a:txBody>
                    <a:bodyPr/>
                    <a:lstStyle/>
                    <a:p>
                      <a:pPr algn="ctr">
                        <a:lnSpc>
                          <a:spcPct val="107000"/>
                        </a:lnSpc>
                        <a:spcAft>
                          <a:spcPts val="800"/>
                        </a:spcAft>
                      </a:pPr>
                      <a:r>
                        <a:rPr lang="en-GB" sz="1000">
                          <a:effectLst/>
                        </a:rPr>
                        <a:t>SCS – Pin 11 – VC03</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000" dirty="0">
                          <a:effectLst/>
                        </a:rPr>
                        <a:t>15.631</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000" dirty="0">
                          <a:effectLst/>
                        </a:rPr>
                        <a:t>15.628</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84956366"/>
                  </a:ext>
                </a:extLst>
              </a:tr>
              <a:tr h="0">
                <a:tc>
                  <a:txBody>
                    <a:bodyPr/>
                    <a:lstStyle/>
                    <a:p>
                      <a:pPr algn="ctr">
                        <a:lnSpc>
                          <a:spcPct val="107000"/>
                        </a:lnSpc>
                        <a:spcAft>
                          <a:spcPts val="800"/>
                        </a:spcAft>
                      </a:pPr>
                      <a:r>
                        <a:rPr lang="en-GB" sz="1000">
                          <a:effectLst/>
                        </a:rPr>
                        <a:t>SCS – Pin 12 – VC02</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000" dirty="0">
                          <a:effectLst/>
                        </a:rPr>
                        <a:t>15.631</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000" dirty="0">
                          <a:effectLst/>
                        </a:rPr>
                        <a:t>15.629</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30744899"/>
                  </a:ext>
                </a:extLst>
              </a:tr>
              <a:tr h="0">
                <a:tc>
                  <a:txBody>
                    <a:bodyPr/>
                    <a:lstStyle/>
                    <a:p>
                      <a:pPr algn="ctr">
                        <a:lnSpc>
                          <a:spcPct val="107000"/>
                        </a:lnSpc>
                        <a:spcAft>
                          <a:spcPts val="800"/>
                        </a:spcAft>
                      </a:pPr>
                      <a:r>
                        <a:rPr lang="en-GB" sz="1000">
                          <a:effectLst/>
                        </a:rPr>
                        <a:t>SCS – Pin 13 – VC01</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000" dirty="0">
                          <a:effectLst/>
                        </a:rPr>
                        <a:t>15.632</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000" dirty="0">
                          <a:effectLst/>
                        </a:rPr>
                        <a:t>15.630</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42385111"/>
                  </a:ext>
                </a:extLst>
              </a:tr>
              <a:tr h="0">
                <a:tc>
                  <a:txBody>
                    <a:bodyPr/>
                    <a:lstStyle/>
                    <a:p>
                      <a:pPr algn="ctr">
                        <a:lnSpc>
                          <a:spcPct val="107000"/>
                        </a:lnSpc>
                        <a:spcAft>
                          <a:spcPts val="800"/>
                        </a:spcAft>
                      </a:pPr>
                      <a:r>
                        <a:rPr lang="en-GB" sz="1000">
                          <a:effectLst/>
                        </a:rPr>
                        <a:t>SCS – Pin 1 – N.C.</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000">
                          <a:effectLst/>
                        </a:rPr>
                        <a:t>Floating</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000" dirty="0">
                          <a:effectLst/>
                        </a:rPr>
                        <a:t>Floating</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234411"/>
                  </a:ext>
                </a:extLst>
              </a:tr>
            </a:tbl>
          </a:graphicData>
        </a:graphic>
      </p:graphicFrame>
      <p:sp>
        <p:nvSpPr>
          <p:cNvPr id="18" name="CasellaDiTesto 17">
            <a:extLst>
              <a:ext uri="{FF2B5EF4-FFF2-40B4-BE49-F238E27FC236}">
                <a16:creationId xmlns:a16="http://schemas.microsoft.com/office/drawing/2014/main" id="{D8AA11C2-AFBA-B33B-F63B-F87C0C917D07}"/>
              </a:ext>
            </a:extLst>
          </p:cNvPr>
          <p:cNvSpPr txBox="1"/>
          <p:nvPr/>
        </p:nvSpPr>
        <p:spPr>
          <a:xfrm>
            <a:off x="6095999" y="1240717"/>
            <a:ext cx="5181598" cy="369332"/>
          </a:xfrm>
          <a:prstGeom prst="rect">
            <a:avLst/>
          </a:prstGeom>
        </p:spPr>
        <p:txBody>
          <a:bodyPr vert="horz" wrap="square" lIns="91440" tIns="45720" rIns="91440" bIns="45720" rtlCol="0" anchor="t">
            <a:spAutoFit/>
          </a:bodyPr>
          <a:lstStyle/>
          <a:p>
            <a:pPr algn="ctr"/>
            <a:r>
              <a:rPr lang="it-IT" dirty="0" err="1"/>
              <a:t>Continuity</a:t>
            </a:r>
            <a:r>
              <a:rPr lang="it-IT" dirty="0"/>
              <a:t> test on QD </a:t>
            </a:r>
            <a:r>
              <a:rPr lang="it-IT" dirty="0" err="1"/>
              <a:t>main</a:t>
            </a:r>
            <a:r>
              <a:rPr lang="it-IT" dirty="0"/>
              <a:t> </a:t>
            </a:r>
            <a:r>
              <a:rPr lang="it-IT" dirty="0" err="1"/>
              <a:t>magnet</a:t>
            </a:r>
            <a:endParaRPr lang="en-GB" dirty="0"/>
          </a:p>
        </p:txBody>
      </p:sp>
      <p:sp>
        <p:nvSpPr>
          <p:cNvPr id="19" name="CasellaDiTesto 18">
            <a:extLst>
              <a:ext uri="{FF2B5EF4-FFF2-40B4-BE49-F238E27FC236}">
                <a16:creationId xmlns:a16="http://schemas.microsoft.com/office/drawing/2014/main" id="{E6721B45-C83F-5FD2-6C26-5BA20C571764}"/>
              </a:ext>
            </a:extLst>
          </p:cNvPr>
          <p:cNvSpPr txBox="1"/>
          <p:nvPr/>
        </p:nvSpPr>
        <p:spPr>
          <a:xfrm>
            <a:off x="5705792" y="3442823"/>
            <a:ext cx="6114414" cy="369332"/>
          </a:xfrm>
          <a:prstGeom prst="rect">
            <a:avLst/>
          </a:prstGeom>
        </p:spPr>
        <p:txBody>
          <a:bodyPr vert="horz" wrap="square" lIns="91440" tIns="45720" rIns="91440" bIns="45720" rtlCol="0" anchor="t">
            <a:spAutoFit/>
          </a:bodyPr>
          <a:lstStyle/>
          <a:p>
            <a:pPr algn="ctr"/>
            <a:r>
              <a:rPr lang="it-IT" dirty="0" err="1"/>
              <a:t>Continuity</a:t>
            </a:r>
            <a:r>
              <a:rPr lang="it-IT" dirty="0"/>
              <a:t> test on CV </a:t>
            </a:r>
            <a:r>
              <a:rPr lang="it-IT" dirty="0" err="1"/>
              <a:t>corrector</a:t>
            </a:r>
            <a:r>
              <a:rPr lang="it-IT" dirty="0"/>
              <a:t> </a:t>
            </a:r>
            <a:r>
              <a:rPr lang="it-IT" dirty="0" err="1"/>
              <a:t>magnet</a:t>
            </a:r>
            <a:endParaRPr lang="en-GB" dirty="0"/>
          </a:p>
        </p:txBody>
      </p:sp>
      <p:cxnSp>
        <p:nvCxnSpPr>
          <p:cNvPr id="4" name="Connettore 2 3">
            <a:extLst>
              <a:ext uri="{FF2B5EF4-FFF2-40B4-BE49-F238E27FC236}">
                <a16:creationId xmlns:a16="http://schemas.microsoft.com/office/drawing/2014/main" id="{65C77545-BF6C-2152-6083-811022AC3A58}"/>
              </a:ext>
            </a:extLst>
          </p:cNvPr>
          <p:cNvCxnSpPr/>
          <p:nvPr/>
        </p:nvCxnSpPr>
        <p:spPr>
          <a:xfrm>
            <a:off x="11967587" y="1618103"/>
            <a:ext cx="0" cy="1810897"/>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 name="Connettore 2 6">
            <a:extLst>
              <a:ext uri="{FF2B5EF4-FFF2-40B4-BE49-F238E27FC236}">
                <a16:creationId xmlns:a16="http://schemas.microsoft.com/office/drawing/2014/main" id="{F0EDD535-9DC8-339A-4DF1-77D5B810EE22}"/>
              </a:ext>
            </a:extLst>
          </p:cNvPr>
          <p:cNvCxnSpPr>
            <a:cxnSpLocks/>
          </p:cNvCxnSpPr>
          <p:nvPr/>
        </p:nvCxnSpPr>
        <p:spPr>
          <a:xfrm>
            <a:off x="11967587" y="3842861"/>
            <a:ext cx="0" cy="2732908"/>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Titolo 2">
            <a:extLst>
              <a:ext uri="{FF2B5EF4-FFF2-40B4-BE49-F238E27FC236}">
                <a16:creationId xmlns:a16="http://schemas.microsoft.com/office/drawing/2014/main" id="{D7530D2B-47F3-9944-FDFF-7E7C10ABE5BE}"/>
              </a:ext>
            </a:extLst>
          </p:cNvPr>
          <p:cNvSpPr txBox="1">
            <a:spLocks/>
          </p:cNvSpPr>
          <p:nvPr/>
        </p:nvSpPr>
        <p:spPr>
          <a:xfrm>
            <a:off x="563420" y="631781"/>
            <a:ext cx="10544908" cy="81890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400" b="1" kern="1200">
                <a:solidFill>
                  <a:srgbClr val="333333"/>
                </a:solidFill>
                <a:latin typeface="Arial"/>
                <a:ea typeface="+mj-ea"/>
                <a:cs typeface="Arial"/>
              </a:defRPr>
            </a:lvl1pPr>
          </a:lstStyle>
          <a:p>
            <a:r>
              <a:rPr lang="it-IT"/>
              <a:t>Electrical tests</a:t>
            </a:r>
            <a:endParaRPr lang="it-IT" dirty="0"/>
          </a:p>
        </p:txBody>
      </p:sp>
      <p:sp>
        <p:nvSpPr>
          <p:cNvPr id="10" name="CasellaDiTesto 9">
            <a:extLst>
              <a:ext uri="{FF2B5EF4-FFF2-40B4-BE49-F238E27FC236}">
                <a16:creationId xmlns:a16="http://schemas.microsoft.com/office/drawing/2014/main" id="{A64E6A13-5FFA-16C7-B500-FA721B74BAC5}"/>
              </a:ext>
            </a:extLst>
          </p:cNvPr>
          <p:cNvSpPr txBox="1"/>
          <p:nvPr/>
        </p:nvSpPr>
        <p:spPr>
          <a:xfrm>
            <a:off x="1195039" y="6169710"/>
            <a:ext cx="3765774" cy="276999"/>
          </a:xfrm>
          <a:prstGeom prst="rect">
            <a:avLst/>
          </a:prstGeom>
        </p:spPr>
        <p:txBody>
          <a:bodyPr vert="horz" wrap="none" lIns="91440" tIns="45720" rIns="91440" bIns="45720" rtlCol="0" anchor="t">
            <a:spAutoFit/>
          </a:bodyPr>
          <a:lstStyle/>
          <a:p>
            <a:pPr algn="l"/>
            <a:r>
              <a:rPr lang="it-IT" sz="1200" dirty="0" err="1"/>
              <a:t>Results</a:t>
            </a:r>
            <a:r>
              <a:rPr lang="it-IT" sz="1200" dirty="0"/>
              <a:t> of the test on QDM </a:t>
            </a:r>
            <a:r>
              <a:rPr lang="it-IT" sz="1200" dirty="0" err="1"/>
              <a:t>type</a:t>
            </a:r>
            <a:r>
              <a:rPr lang="it-IT" sz="1200" dirty="0"/>
              <a:t> 1.7B short CID 44-3</a:t>
            </a:r>
            <a:endParaRPr lang="en-GB" sz="1200" dirty="0"/>
          </a:p>
        </p:txBody>
      </p:sp>
    </p:spTree>
    <p:extLst>
      <p:ext uri="{BB962C8B-B14F-4D97-AF65-F5344CB8AC3E}">
        <p14:creationId xmlns:p14="http://schemas.microsoft.com/office/powerpoint/2010/main" val="2806716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a:extLst>
              <a:ext uri="{FF2B5EF4-FFF2-40B4-BE49-F238E27FC236}">
                <a16:creationId xmlns:a16="http://schemas.microsoft.com/office/drawing/2014/main" id="{F939A83F-2E33-69C2-8CF0-1BAEDA318BD4}"/>
              </a:ext>
            </a:extLst>
          </p:cNvPr>
          <p:cNvSpPr txBox="1"/>
          <p:nvPr/>
        </p:nvSpPr>
        <p:spPr>
          <a:xfrm>
            <a:off x="5240007" y="1449118"/>
            <a:ext cx="6113778" cy="369332"/>
          </a:xfrm>
          <a:prstGeom prst="rect">
            <a:avLst/>
          </a:prstGeom>
        </p:spPr>
        <p:txBody>
          <a:bodyPr vert="horz" wrap="square" lIns="91440" tIns="45720" rIns="91440" bIns="45720" rtlCol="0" anchor="t">
            <a:spAutoFit/>
          </a:bodyPr>
          <a:lstStyle/>
          <a:p>
            <a:pPr algn="ctr"/>
            <a:r>
              <a:rPr lang="it-IT" dirty="0"/>
              <a:t>High Voltage test on bus-</a:t>
            </a:r>
            <a:r>
              <a:rPr lang="it-IT" dirty="0" err="1"/>
              <a:t>bars</a:t>
            </a:r>
            <a:r>
              <a:rPr lang="it-IT" dirty="0"/>
              <a:t> (600 V, 1500 V, 3000 V)</a:t>
            </a:r>
            <a:endParaRPr lang="en-GB" dirty="0"/>
          </a:p>
        </p:txBody>
      </p:sp>
      <p:graphicFrame>
        <p:nvGraphicFramePr>
          <p:cNvPr id="3" name="Tabella 2">
            <a:extLst>
              <a:ext uri="{FF2B5EF4-FFF2-40B4-BE49-F238E27FC236}">
                <a16:creationId xmlns:a16="http://schemas.microsoft.com/office/drawing/2014/main" id="{F9213FEC-77B2-075C-09EB-EB346148B896}"/>
              </a:ext>
            </a:extLst>
          </p:cNvPr>
          <p:cNvGraphicFramePr>
            <a:graphicFrameLocks noGrp="1"/>
          </p:cNvGraphicFramePr>
          <p:nvPr>
            <p:extLst>
              <p:ext uri="{D42A27DB-BD31-4B8C-83A1-F6EECF244321}">
                <p14:modId xmlns:p14="http://schemas.microsoft.com/office/powerpoint/2010/main" val="16609958"/>
              </p:ext>
            </p:extLst>
          </p:nvPr>
        </p:nvGraphicFramePr>
        <p:xfrm>
          <a:off x="5239999" y="2118957"/>
          <a:ext cx="6113780" cy="3764673"/>
        </p:xfrm>
        <a:graphic>
          <a:graphicData uri="http://schemas.openxmlformats.org/drawingml/2006/table">
            <a:tbl>
              <a:tblPr firstRow="1" firstCol="1" bandRow="1">
                <a:tableStyleId>{5C22544A-7EE6-4342-B048-85BDC9FD1C3A}</a:tableStyleId>
              </a:tblPr>
              <a:tblGrid>
                <a:gridCol w="1518920">
                  <a:extLst>
                    <a:ext uri="{9D8B030D-6E8A-4147-A177-3AD203B41FA5}">
                      <a16:colId xmlns:a16="http://schemas.microsoft.com/office/drawing/2014/main" val="1477259379"/>
                    </a:ext>
                  </a:extLst>
                </a:gridCol>
                <a:gridCol w="1148715">
                  <a:extLst>
                    <a:ext uri="{9D8B030D-6E8A-4147-A177-3AD203B41FA5}">
                      <a16:colId xmlns:a16="http://schemas.microsoft.com/office/drawing/2014/main" val="469818"/>
                    </a:ext>
                  </a:extLst>
                </a:gridCol>
                <a:gridCol w="1148715">
                  <a:extLst>
                    <a:ext uri="{9D8B030D-6E8A-4147-A177-3AD203B41FA5}">
                      <a16:colId xmlns:a16="http://schemas.microsoft.com/office/drawing/2014/main" val="37388552"/>
                    </a:ext>
                  </a:extLst>
                </a:gridCol>
                <a:gridCol w="1148715">
                  <a:extLst>
                    <a:ext uri="{9D8B030D-6E8A-4147-A177-3AD203B41FA5}">
                      <a16:colId xmlns:a16="http://schemas.microsoft.com/office/drawing/2014/main" val="599143104"/>
                    </a:ext>
                  </a:extLst>
                </a:gridCol>
                <a:gridCol w="1148715">
                  <a:extLst>
                    <a:ext uri="{9D8B030D-6E8A-4147-A177-3AD203B41FA5}">
                      <a16:colId xmlns:a16="http://schemas.microsoft.com/office/drawing/2014/main" val="3372104462"/>
                    </a:ext>
                  </a:extLst>
                </a:gridCol>
              </a:tblGrid>
              <a:tr h="0">
                <a:tc>
                  <a:txBody>
                    <a:bodyPr/>
                    <a:lstStyle/>
                    <a:p>
                      <a:pPr algn="ctr">
                        <a:lnSpc>
                          <a:spcPct val="107000"/>
                        </a:lnSpc>
                        <a:spcAft>
                          <a:spcPts val="800"/>
                        </a:spcAft>
                      </a:pPr>
                      <a:r>
                        <a:rPr lang="en-GB" sz="1000" dirty="0">
                          <a:effectLst/>
                        </a:rPr>
                        <a:t>Feedthrough</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Voltage (V)</a:t>
                      </a:r>
                      <a:endParaRPr lang="it-IT" sz="1100">
                        <a:effectLst/>
                      </a:endParaRPr>
                    </a:p>
                    <a:p>
                      <a:pPr algn="ctr">
                        <a:lnSpc>
                          <a:spcPct val="107000"/>
                        </a:lnSpc>
                        <a:spcAft>
                          <a:spcPts val="800"/>
                        </a:spcAft>
                      </a:pPr>
                      <a:r>
                        <a:rPr lang="en-GB" sz="1000">
                          <a:effectLst/>
                        </a:rPr>
                        <a:t>@ 60 s</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Sensor</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R</a:t>
                      </a:r>
                      <a:r>
                        <a:rPr lang="en-GB" sz="1000" baseline="-25000">
                          <a:effectLst/>
                        </a:rPr>
                        <a:t>I</a:t>
                      </a:r>
                      <a:r>
                        <a:rPr lang="en-GB" sz="1000">
                          <a:effectLst/>
                        </a:rPr>
                        <a:t> (G</a:t>
                      </a:r>
                      <a:r>
                        <a:rPr lang="en-US" sz="1000">
                          <a:effectLst/>
                        </a:rPr>
                        <a:t>Ω</a:t>
                      </a:r>
                      <a:r>
                        <a:rPr lang="en-GB" sz="1000">
                          <a:effectLst/>
                        </a:rPr>
                        <a:t>)</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a:effectLst/>
                        </a:rPr>
                        <a:t>I</a:t>
                      </a:r>
                      <a:r>
                        <a:rPr lang="en-GB" sz="1000" baseline="-25000">
                          <a:effectLst/>
                        </a:rPr>
                        <a:t>L</a:t>
                      </a:r>
                      <a:r>
                        <a:rPr lang="en-GB" sz="1000">
                          <a:effectLst/>
                        </a:rPr>
                        <a:t> (nA)</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5074689"/>
                  </a:ext>
                </a:extLst>
              </a:tr>
              <a:tr h="0">
                <a:tc>
                  <a:txBody>
                    <a:bodyPr/>
                    <a:lstStyle/>
                    <a:p>
                      <a:pPr algn="ctr">
                        <a:lnSpc>
                          <a:spcPct val="107000"/>
                        </a:lnSpc>
                        <a:spcAft>
                          <a:spcPts val="800"/>
                        </a:spcAft>
                      </a:pPr>
                      <a:r>
                        <a:rPr lang="en-GB" sz="900">
                          <a:effectLst/>
                        </a:rPr>
                        <a:t>CLSHP</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a:effectLst/>
                        </a:rPr>
                        <a:t>50 V</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a:effectLst/>
                        </a:rPr>
                        <a:t>HT01</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dirty="0">
                          <a:effectLst/>
                        </a:rPr>
                        <a:t>6.528</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dirty="0">
                          <a:effectLst/>
                        </a:rPr>
                        <a:t>7.114</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32986157"/>
                  </a:ext>
                </a:extLst>
              </a:tr>
              <a:tr h="0">
                <a:tc>
                  <a:txBody>
                    <a:bodyPr/>
                    <a:lstStyle/>
                    <a:p>
                      <a:pPr algn="ctr">
                        <a:lnSpc>
                          <a:spcPct val="107000"/>
                        </a:lnSpc>
                        <a:spcAft>
                          <a:spcPts val="800"/>
                        </a:spcAft>
                      </a:pPr>
                      <a:r>
                        <a:rPr lang="en-GB" sz="900">
                          <a:effectLst/>
                        </a:rPr>
                        <a:t>CLSHP (redundant)</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a:effectLst/>
                        </a:rPr>
                        <a:t>50 V</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a:effectLst/>
                        </a:rPr>
                        <a:t>HT02</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dirty="0">
                          <a:effectLst/>
                        </a:rPr>
                        <a:t>6.793</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dirty="0">
                          <a:effectLst/>
                        </a:rPr>
                        <a:t>6.842</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78726594"/>
                  </a:ext>
                </a:extLst>
              </a:tr>
              <a:tr h="0">
                <a:tc>
                  <a:txBody>
                    <a:bodyPr/>
                    <a:lstStyle/>
                    <a:p>
                      <a:pPr algn="ctr">
                        <a:lnSpc>
                          <a:spcPct val="107000"/>
                        </a:lnSpc>
                        <a:spcAft>
                          <a:spcPts val="800"/>
                        </a:spcAft>
                      </a:pPr>
                      <a:r>
                        <a:rPr lang="en-GB" sz="900">
                          <a:effectLst/>
                        </a:rPr>
                        <a:t>CLSHN</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a:effectLst/>
                        </a:rPr>
                        <a:t>50 V</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a:effectLst/>
                        </a:rPr>
                        <a:t>HT03</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dirty="0">
                          <a:effectLst/>
                        </a:rPr>
                        <a:t>6.225</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dirty="0">
                          <a:effectLst/>
                        </a:rPr>
                        <a:t>7.478</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77849732"/>
                  </a:ext>
                </a:extLst>
              </a:tr>
              <a:tr h="0">
                <a:tc>
                  <a:txBody>
                    <a:bodyPr/>
                    <a:lstStyle/>
                    <a:p>
                      <a:pPr algn="ctr">
                        <a:lnSpc>
                          <a:spcPct val="107000"/>
                        </a:lnSpc>
                        <a:spcAft>
                          <a:spcPts val="800"/>
                        </a:spcAft>
                      </a:pPr>
                      <a:r>
                        <a:rPr lang="en-GB" sz="900">
                          <a:effectLst/>
                        </a:rPr>
                        <a:t>CLSHN (redundant)</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a:effectLst/>
                        </a:rPr>
                        <a:t>50 V</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a:effectLst/>
                        </a:rPr>
                        <a:t>HT04</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dirty="0">
                          <a:effectLst/>
                        </a:rPr>
                        <a:t>7.017</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dirty="0">
                          <a:effectLst/>
                        </a:rPr>
                        <a:t>6.623</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57507537"/>
                  </a:ext>
                </a:extLst>
              </a:tr>
              <a:tr h="0">
                <a:tc>
                  <a:txBody>
                    <a:bodyPr/>
                    <a:lstStyle/>
                    <a:p>
                      <a:pPr algn="ctr">
                        <a:lnSpc>
                          <a:spcPct val="107000"/>
                        </a:lnSpc>
                        <a:spcAft>
                          <a:spcPts val="800"/>
                        </a:spcAft>
                      </a:pPr>
                      <a:r>
                        <a:rPr lang="en-GB" sz="900" dirty="0">
                          <a:effectLst/>
                        </a:rPr>
                        <a:t>CLSVP</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a:effectLst/>
                        </a:rPr>
                        <a:t>50 V</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a:effectLst/>
                        </a:rPr>
                        <a:t>HT05</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dirty="0">
                          <a:effectLst/>
                        </a:rPr>
                        <a:t>6.868</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dirty="0">
                          <a:effectLst/>
                        </a:rPr>
                        <a:t>6.756</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45168853"/>
                  </a:ext>
                </a:extLst>
              </a:tr>
              <a:tr h="0">
                <a:tc>
                  <a:txBody>
                    <a:bodyPr/>
                    <a:lstStyle/>
                    <a:p>
                      <a:pPr algn="ctr">
                        <a:lnSpc>
                          <a:spcPct val="107000"/>
                        </a:lnSpc>
                        <a:spcAft>
                          <a:spcPts val="800"/>
                        </a:spcAft>
                      </a:pPr>
                      <a:r>
                        <a:rPr lang="en-GB" sz="900">
                          <a:effectLst/>
                        </a:rPr>
                        <a:t>CLSVP (redundant)</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a:effectLst/>
                        </a:rPr>
                        <a:t>50 V</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a:effectLst/>
                        </a:rPr>
                        <a:t>HT06</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dirty="0">
                          <a:effectLst/>
                        </a:rPr>
                        <a:t>6.523</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dirty="0">
                          <a:effectLst/>
                        </a:rPr>
                        <a:t>7.113</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76348749"/>
                  </a:ext>
                </a:extLst>
              </a:tr>
              <a:tr h="0">
                <a:tc>
                  <a:txBody>
                    <a:bodyPr/>
                    <a:lstStyle/>
                    <a:p>
                      <a:pPr algn="ctr">
                        <a:lnSpc>
                          <a:spcPct val="107000"/>
                        </a:lnSpc>
                        <a:spcAft>
                          <a:spcPts val="800"/>
                        </a:spcAft>
                      </a:pPr>
                      <a:r>
                        <a:rPr lang="en-GB" sz="900">
                          <a:effectLst/>
                        </a:rPr>
                        <a:t>CLSVN</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a:effectLst/>
                        </a:rPr>
                        <a:t>50 V</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a:effectLst/>
                        </a:rPr>
                        <a:t>HT07</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dirty="0">
                          <a:effectLst/>
                        </a:rPr>
                        <a:t>6.755</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dirty="0">
                          <a:effectLst/>
                        </a:rPr>
                        <a:t>6.864</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9781572"/>
                  </a:ext>
                </a:extLst>
              </a:tr>
              <a:tr h="0">
                <a:tc>
                  <a:txBody>
                    <a:bodyPr/>
                    <a:lstStyle/>
                    <a:p>
                      <a:pPr algn="ctr">
                        <a:lnSpc>
                          <a:spcPct val="107000"/>
                        </a:lnSpc>
                        <a:spcAft>
                          <a:spcPts val="800"/>
                        </a:spcAft>
                      </a:pPr>
                      <a:r>
                        <a:rPr lang="en-GB" sz="900" dirty="0">
                          <a:effectLst/>
                        </a:rPr>
                        <a:t>CLSVN (redundant)</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a:effectLst/>
                        </a:rPr>
                        <a:t>50 V</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a:effectLst/>
                        </a:rPr>
                        <a:t>HT08</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dirty="0">
                          <a:effectLst/>
                        </a:rPr>
                        <a:t>7.275</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dirty="0">
                          <a:effectLst/>
                        </a:rPr>
                        <a:t>6.373</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87595373"/>
                  </a:ext>
                </a:extLst>
              </a:tr>
              <a:tr h="0">
                <a:tc>
                  <a:txBody>
                    <a:bodyPr/>
                    <a:lstStyle/>
                    <a:p>
                      <a:pPr algn="ctr">
                        <a:lnSpc>
                          <a:spcPct val="107000"/>
                        </a:lnSpc>
                        <a:spcAft>
                          <a:spcPts val="800"/>
                        </a:spcAft>
                      </a:pPr>
                      <a:r>
                        <a:rPr lang="en-GB" sz="900">
                          <a:effectLst/>
                        </a:rPr>
                        <a:t>CLCSP</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a:effectLst/>
                        </a:rPr>
                        <a:t>50 V</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a:effectLst/>
                        </a:rPr>
                        <a:t>HT09</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dirty="0">
                          <a:effectLst/>
                        </a:rPr>
                        <a:t>7.010</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dirty="0">
                          <a:effectLst/>
                        </a:rPr>
                        <a:t>6.616</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56590000"/>
                  </a:ext>
                </a:extLst>
              </a:tr>
              <a:tr h="0">
                <a:tc>
                  <a:txBody>
                    <a:bodyPr/>
                    <a:lstStyle/>
                    <a:p>
                      <a:pPr algn="ctr">
                        <a:lnSpc>
                          <a:spcPct val="107000"/>
                        </a:lnSpc>
                        <a:spcAft>
                          <a:spcPts val="800"/>
                        </a:spcAft>
                      </a:pPr>
                      <a:r>
                        <a:rPr lang="en-GB" sz="900">
                          <a:effectLst/>
                        </a:rPr>
                        <a:t>CLCSP (redundant)</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a:effectLst/>
                        </a:rPr>
                        <a:t>50 V</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a:effectLst/>
                        </a:rPr>
                        <a:t>HT10</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dirty="0">
                          <a:effectLst/>
                        </a:rPr>
                        <a:t>7.212</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dirty="0">
                          <a:effectLst/>
                        </a:rPr>
                        <a:t>6.421</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46810249"/>
                  </a:ext>
                </a:extLst>
              </a:tr>
              <a:tr h="0">
                <a:tc>
                  <a:txBody>
                    <a:bodyPr/>
                    <a:lstStyle/>
                    <a:p>
                      <a:pPr algn="ctr">
                        <a:lnSpc>
                          <a:spcPct val="107000"/>
                        </a:lnSpc>
                        <a:spcAft>
                          <a:spcPts val="800"/>
                        </a:spcAft>
                      </a:pPr>
                      <a:r>
                        <a:rPr lang="en-GB" sz="900">
                          <a:effectLst/>
                        </a:rPr>
                        <a:t>CLCSN</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a:effectLst/>
                        </a:rPr>
                        <a:t>50 V</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a:effectLst/>
                        </a:rPr>
                        <a:t>HT11</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dirty="0">
                          <a:effectLst/>
                        </a:rPr>
                        <a:t>7.362</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dirty="0">
                          <a:effectLst/>
                        </a:rPr>
                        <a:t>6.310</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88436986"/>
                  </a:ext>
                </a:extLst>
              </a:tr>
              <a:tr h="0">
                <a:tc>
                  <a:txBody>
                    <a:bodyPr/>
                    <a:lstStyle/>
                    <a:p>
                      <a:pPr algn="ctr">
                        <a:lnSpc>
                          <a:spcPct val="107000"/>
                        </a:lnSpc>
                        <a:spcAft>
                          <a:spcPts val="800"/>
                        </a:spcAft>
                      </a:pPr>
                      <a:r>
                        <a:rPr lang="en-GB" sz="900">
                          <a:effectLst/>
                        </a:rPr>
                        <a:t>CLCSN (redundant)</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a:effectLst/>
                        </a:rPr>
                        <a:t>50 V</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a:effectLst/>
                        </a:rPr>
                        <a:t>HT12</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dirty="0">
                          <a:effectLst/>
                        </a:rPr>
                        <a:t>7.707</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dirty="0">
                          <a:effectLst/>
                        </a:rPr>
                        <a:t>6.000</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89668424"/>
                  </a:ext>
                </a:extLst>
              </a:tr>
              <a:tr h="0">
                <a:tc>
                  <a:txBody>
                    <a:bodyPr/>
                    <a:lstStyle/>
                    <a:p>
                      <a:pPr algn="ctr">
                        <a:lnSpc>
                          <a:spcPct val="107000"/>
                        </a:lnSpc>
                        <a:spcAft>
                          <a:spcPts val="800"/>
                        </a:spcAft>
                      </a:pPr>
                      <a:r>
                        <a:rPr lang="en-GB" sz="900" dirty="0">
                          <a:effectLst/>
                        </a:rPr>
                        <a:t>CLSHP</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a:effectLst/>
                        </a:rPr>
                        <a:t>100 V</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a:effectLst/>
                        </a:rPr>
                        <a:t>HL01</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dirty="0">
                          <a:effectLst/>
                        </a:rPr>
                        <a:t>7.541</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dirty="0">
                          <a:effectLst/>
                        </a:rPr>
                        <a:t>12.918</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97826746"/>
                  </a:ext>
                </a:extLst>
              </a:tr>
              <a:tr h="0">
                <a:tc>
                  <a:txBody>
                    <a:bodyPr/>
                    <a:lstStyle/>
                    <a:p>
                      <a:pPr algn="ctr">
                        <a:lnSpc>
                          <a:spcPct val="107000"/>
                        </a:lnSpc>
                        <a:spcAft>
                          <a:spcPts val="800"/>
                        </a:spcAft>
                      </a:pPr>
                      <a:r>
                        <a:rPr lang="en-GB" sz="900" dirty="0">
                          <a:effectLst/>
                        </a:rPr>
                        <a:t>CLSHP (redundant)</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a:effectLst/>
                        </a:rPr>
                        <a:t>100 V</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a:effectLst/>
                        </a:rPr>
                        <a:t>HL02</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dirty="0">
                          <a:effectLst/>
                        </a:rPr>
                        <a:t>7.348</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dirty="0">
                          <a:effectLst/>
                        </a:rPr>
                        <a:t>13.258</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65110110"/>
                  </a:ext>
                </a:extLst>
              </a:tr>
              <a:tr h="0">
                <a:tc>
                  <a:txBody>
                    <a:bodyPr/>
                    <a:lstStyle/>
                    <a:p>
                      <a:pPr algn="ctr">
                        <a:lnSpc>
                          <a:spcPct val="107000"/>
                        </a:lnSpc>
                        <a:spcAft>
                          <a:spcPts val="800"/>
                        </a:spcAft>
                      </a:pPr>
                      <a:r>
                        <a:rPr lang="en-GB" sz="900">
                          <a:effectLst/>
                        </a:rPr>
                        <a:t>CLSHN</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a:effectLst/>
                        </a:rPr>
                        <a:t>100 V</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a:effectLst/>
                        </a:rPr>
                        <a:t>HL03</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dirty="0">
                          <a:effectLst/>
                        </a:rPr>
                        <a:t>6.712</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dirty="0">
                          <a:effectLst/>
                        </a:rPr>
                        <a:t>14.512</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87845177"/>
                  </a:ext>
                </a:extLst>
              </a:tr>
              <a:tr h="0">
                <a:tc>
                  <a:txBody>
                    <a:bodyPr/>
                    <a:lstStyle/>
                    <a:p>
                      <a:pPr algn="ctr">
                        <a:lnSpc>
                          <a:spcPct val="107000"/>
                        </a:lnSpc>
                        <a:spcAft>
                          <a:spcPts val="800"/>
                        </a:spcAft>
                      </a:pPr>
                      <a:r>
                        <a:rPr lang="en-GB" sz="900">
                          <a:effectLst/>
                        </a:rPr>
                        <a:t>CLSHN (redundant)</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a:effectLst/>
                        </a:rPr>
                        <a:t>100 V</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a:effectLst/>
                        </a:rPr>
                        <a:t>HL04</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dirty="0">
                          <a:effectLst/>
                        </a:rPr>
                        <a:t>7.417</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dirty="0">
                          <a:effectLst/>
                        </a:rPr>
                        <a:t>13.123</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6085978"/>
                  </a:ext>
                </a:extLst>
              </a:tr>
              <a:tr h="0">
                <a:tc>
                  <a:txBody>
                    <a:bodyPr/>
                    <a:lstStyle/>
                    <a:p>
                      <a:pPr algn="ctr">
                        <a:lnSpc>
                          <a:spcPct val="107000"/>
                        </a:lnSpc>
                        <a:spcAft>
                          <a:spcPts val="800"/>
                        </a:spcAft>
                      </a:pPr>
                      <a:r>
                        <a:rPr lang="en-GB" sz="900">
                          <a:effectLst/>
                        </a:rPr>
                        <a:t>CLSVP</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a:effectLst/>
                        </a:rPr>
                        <a:t>100 V</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a:effectLst/>
                        </a:rPr>
                        <a:t>HL05</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dirty="0">
                          <a:effectLst/>
                        </a:rPr>
                        <a:t>7.336</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dirty="0">
                          <a:effectLst/>
                        </a:rPr>
                        <a:t>13.276</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75343942"/>
                  </a:ext>
                </a:extLst>
              </a:tr>
              <a:tr h="0">
                <a:tc>
                  <a:txBody>
                    <a:bodyPr/>
                    <a:lstStyle/>
                    <a:p>
                      <a:pPr algn="ctr">
                        <a:lnSpc>
                          <a:spcPct val="107000"/>
                        </a:lnSpc>
                        <a:spcAft>
                          <a:spcPts val="800"/>
                        </a:spcAft>
                      </a:pPr>
                      <a:r>
                        <a:rPr lang="en-GB" sz="900">
                          <a:effectLst/>
                        </a:rPr>
                        <a:t>CLSVP (redundant)</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a:effectLst/>
                        </a:rPr>
                        <a:t>100 V</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a:effectLst/>
                        </a:rPr>
                        <a:t>HL06</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dirty="0">
                          <a:effectLst/>
                        </a:rPr>
                        <a:t>6.734</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dirty="0">
                          <a:effectLst/>
                        </a:rPr>
                        <a:t>14.464</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80345981"/>
                  </a:ext>
                </a:extLst>
              </a:tr>
              <a:tr h="0">
                <a:tc>
                  <a:txBody>
                    <a:bodyPr/>
                    <a:lstStyle/>
                    <a:p>
                      <a:pPr algn="ctr">
                        <a:lnSpc>
                          <a:spcPct val="107000"/>
                        </a:lnSpc>
                        <a:spcAft>
                          <a:spcPts val="800"/>
                        </a:spcAft>
                      </a:pPr>
                      <a:r>
                        <a:rPr lang="en-GB" sz="900">
                          <a:effectLst/>
                        </a:rPr>
                        <a:t>CLSVN</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a:effectLst/>
                        </a:rPr>
                        <a:t>100 V</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a:effectLst/>
                        </a:rPr>
                        <a:t>HL07</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dirty="0">
                          <a:effectLst/>
                        </a:rPr>
                        <a:t>7.063</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dirty="0">
                          <a:effectLst/>
                        </a:rPr>
                        <a:t>13.795</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68074042"/>
                  </a:ext>
                </a:extLst>
              </a:tr>
              <a:tr h="0">
                <a:tc>
                  <a:txBody>
                    <a:bodyPr/>
                    <a:lstStyle/>
                    <a:p>
                      <a:pPr algn="ctr">
                        <a:lnSpc>
                          <a:spcPct val="107000"/>
                        </a:lnSpc>
                        <a:spcAft>
                          <a:spcPts val="800"/>
                        </a:spcAft>
                      </a:pPr>
                      <a:r>
                        <a:rPr lang="en-GB" sz="900">
                          <a:effectLst/>
                        </a:rPr>
                        <a:t>CLSVN (redundant)</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a:effectLst/>
                        </a:rPr>
                        <a:t>100 V</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a:effectLst/>
                        </a:rPr>
                        <a:t>HL08</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dirty="0">
                          <a:effectLst/>
                        </a:rPr>
                        <a:t>7.839</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dirty="0">
                          <a:effectLst/>
                        </a:rPr>
                        <a:t>12.417</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82351274"/>
                  </a:ext>
                </a:extLst>
              </a:tr>
              <a:tr h="0">
                <a:tc>
                  <a:txBody>
                    <a:bodyPr/>
                    <a:lstStyle/>
                    <a:p>
                      <a:pPr algn="ctr">
                        <a:lnSpc>
                          <a:spcPct val="107000"/>
                        </a:lnSpc>
                        <a:spcAft>
                          <a:spcPts val="800"/>
                        </a:spcAft>
                      </a:pPr>
                      <a:r>
                        <a:rPr lang="en-GB" sz="900">
                          <a:effectLst/>
                        </a:rPr>
                        <a:t>CLCSP</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a:effectLst/>
                        </a:rPr>
                        <a:t>100 V</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a:effectLst/>
                        </a:rPr>
                        <a:t>HL09</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dirty="0">
                          <a:effectLst/>
                        </a:rPr>
                        <a:t>7.613</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dirty="0">
                          <a:effectLst/>
                        </a:rPr>
                        <a:t>12.790</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82814013"/>
                  </a:ext>
                </a:extLst>
              </a:tr>
              <a:tr h="0">
                <a:tc>
                  <a:txBody>
                    <a:bodyPr/>
                    <a:lstStyle/>
                    <a:p>
                      <a:pPr algn="ctr">
                        <a:lnSpc>
                          <a:spcPct val="107000"/>
                        </a:lnSpc>
                        <a:spcAft>
                          <a:spcPts val="800"/>
                        </a:spcAft>
                      </a:pPr>
                      <a:r>
                        <a:rPr lang="en-GB" sz="900">
                          <a:effectLst/>
                        </a:rPr>
                        <a:t>CLCSP (redundant)</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a:effectLst/>
                        </a:rPr>
                        <a:t>100 V</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a:effectLst/>
                        </a:rPr>
                        <a:t>HL10</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dirty="0">
                          <a:effectLst/>
                        </a:rPr>
                        <a:t>7.758</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dirty="0">
                          <a:effectLst/>
                        </a:rPr>
                        <a:t>12.545</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9381762"/>
                  </a:ext>
                </a:extLst>
              </a:tr>
              <a:tr h="0">
                <a:tc>
                  <a:txBody>
                    <a:bodyPr/>
                    <a:lstStyle/>
                    <a:p>
                      <a:pPr algn="ctr">
                        <a:lnSpc>
                          <a:spcPct val="107000"/>
                        </a:lnSpc>
                        <a:spcAft>
                          <a:spcPts val="800"/>
                        </a:spcAft>
                      </a:pPr>
                      <a:r>
                        <a:rPr lang="en-GB" sz="900">
                          <a:effectLst/>
                        </a:rPr>
                        <a:t>CLCSN</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a:effectLst/>
                        </a:rPr>
                        <a:t>100 V</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a:effectLst/>
                        </a:rPr>
                        <a:t>HL11</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dirty="0">
                          <a:effectLst/>
                        </a:rPr>
                        <a:t>5.268</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dirty="0">
                          <a:effectLst/>
                        </a:rPr>
                        <a:t>18.475</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63807122"/>
                  </a:ext>
                </a:extLst>
              </a:tr>
              <a:tr h="0">
                <a:tc>
                  <a:txBody>
                    <a:bodyPr/>
                    <a:lstStyle/>
                    <a:p>
                      <a:pPr algn="ctr">
                        <a:lnSpc>
                          <a:spcPct val="107000"/>
                        </a:lnSpc>
                        <a:spcAft>
                          <a:spcPts val="800"/>
                        </a:spcAft>
                      </a:pPr>
                      <a:r>
                        <a:rPr lang="en-GB" sz="900">
                          <a:effectLst/>
                        </a:rPr>
                        <a:t>CLCSN (redundant)</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a:effectLst/>
                        </a:rPr>
                        <a:t>100 V</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a:effectLst/>
                        </a:rPr>
                        <a:t>HL12</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dirty="0">
                          <a:effectLst/>
                        </a:rPr>
                        <a:t>5.033</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900" dirty="0">
                          <a:effectLst/>
                        </a:rPr>
                        <a:t>19.360</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32438668"/>
                  </a:ext>
                </a:extLst>
              </a:tr>
            </a:tbl>
          </a:graphicData>
        </a:graphic>
      </p:graphicFrame>
      <p:sp>
        <p:nvSpPr>
          <p:cNvPr id="12" name="CasellaDiTesto 11">
            <a:extLst>
              <a:ext uri="{FF2B5EF4-FFF2-40B4-BE49-F238E27FC236}">
                <a16:creationId xmlns:a16="http://schemas.microsoft.com/office/drawing/2014/main" id="{083975AE-0606-EFF7-FE4F-CD9515070D30}"/>
              </a:ext>
            </a:extLst>
          </p:cNvPr>
          <p:cNvSpPr txBox="1"/>
          <p:nvPr/>
        </p:nvSpPr>
        <p:spPr>
          <a:xfrm>
            <a:off x="5240006" y="1447936"/>
            <a:ext cx="6113779" cy="369332"/>
          </a:xfrm>
          <a:prstGeom prst="rect">
            <a:avLst/>
          </a:prstGeom>
        </p:spPr>
        <p:txBody>
          <a:bodyPr vert="horz" wrap="square" lIns="91440" tIns="45720" rIns="91440" bIns="45720" rtlCol="0" anchor="t">
            <a:spAutoFit/>
          </a:bodyPr>
          <a:lstStyle/>
          <a:p>
            <a:pPr algn="ctr"/>
            <a:r>
              <a:rPr lang="it-IT" dirty="0"/>
              <a:t>Low Voltage test on T-</a:t>
            </a:r>
            <a:r>
              <a:rPr lang="it-IT" dirty="0" err="1"/>
              <a:t>sensors</a:t>
            </a:r>
            <a:r>
              <a:rPr lang="it-IT" dirty="0"/>
              <a:t> (50 V) and </a:t>
            </a:r>
            <a:r>
              <a:rPr lang="it-IT" dirty="0" err="1"/>
              <a:t>heaters</a:t>
            </a:r>
            <a:r>
              <a:rPr lang="it-IT" dirty="0"/>
              <a:t> (100V)</a:t>
            </a:r>
            <a:endParaRPr lang="en-GB" dirty="0"/>
          </a:p>
        </p:txBody>
      </p:sp>
      <p:sp>
        <p:nvSpPr>
          <p:cNvPr id="5" name="Segnaposto numero diapositiva 4">
            <a:extLst>
              <a:ext uri="{FF2B5EF4-FFF2-40B4-BE49-F238E27FC236}">
                <a16:creationId xmlns:a16="http://schemas.microsoft.com/office/drawing/2014/main" id="{49372D4E-AC08-C7FF-F25B-DD97FE7648DA}"/>
              </a:ext>
            </a:extLst>
          </p:cNvPr>
          <p:cNvSpPr>
            <a:spLocks noGrp="1"/>
          </p:cNvSpPr>
          <p:nvPr>
            <p:ph type="sldNum" sz="quarter" idx="10"/>
          </p:nvPr>
        </p:nvSpPr>
        <p:spPr/>
        <p:txBody>
          <a:bodyPr/>
          <a:lstStyle/>
          <a:p>
            <a:fld id="{897F4624-6DA1-824A-8A98-AFEE10D2E7BE}" type="slidenum">
              <a:rPr lang="en-GB" smtClean="0"/>
              <a:t>15</a:t>
            </a:fld>
            <a:endParaRPr lang="en-GB" dirty="0"/>
          </a:p>
        </p:txBody>
      </p:sp>
      <p:pic>
        <p:nvPicPr>
          <p:cNvPr id="6" name="Segnaposto contenuto 5">
            <a:extLst>
              <a:ext uri="{FF2B5EF4-FFF2-40B4-BE49-F238E27FC236}">
                <a16:creationId xmlns:a16="http://schemas.microsoft.com/office/drawing/2014/main" id="{3E56017B-1012-9D2D-2D24-A570F767AB0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p:blipFill>
        <p:spPr>
          <a:xfrm>
            <a:off x="838199" y="1825625"/>
            <a:ext cx="3263063" cy="4351338"/>
          </a:xfrm>
          <a:prstGeom prst="rect">
            <a:avLst/>
          </a:prstGeom>
          <a:ln>
            <a:noFill/>
          </a:ln>
          <a:effectLst/>
        </p:spPr>
      </p:pic>
      <p:graphicFrame>
        <p:nvGraphicFramePr>
          <p:cNvPr id="7" name="Segnaposto contenuto 6">
            <a:extLst>
              <a:ext uri="{FF2B5EF4-FFF2-40B4-BE49-F238E27FC236}">
                <a16:creationId xmlns:a16="http://schemas.microsoft.com/office/drawing/2014/main" id="{B40EF243-D31A-9FB3-9D57-671AB1B9B705}"/>
              </a:ext>
            </a:extLst>
          </p:cNvPr>
          <p:cNvGraphicFramePr>
            <a:graphicFrameLocks noGrp="1"/>
          </p:cNvGraphicFramePr>
          <p:nvPr>
            <p:ph sz="half" idx="2"/>
            <p:extLst>
              <p:ext uri="{D42A27DB-BD31-4B8C-83A1-F6EECF244321}">
                <p14:modId xmlns:p14="http://schemas.microsoft.com/office/powerpoint/2010/main" val="549955244"/>
              </p:ext>
            </p:extLst>
          </p:nvPr>
        </p:nvGraphicFramePr>
        <p:xfrm>
          <a:off x="5239999" y="1836017"/>
          <a:ext cx="6113780" cy="1984697"/>
        </p:xfrm>
        <a:graphic>
          <a:graphicData uri="http://schemas.openxmlformats.org/drawingml/2006/table">
            <a:tbl>
              <a:tblPr firstRow="1" firstCol="1" bandRow="1">
                <a:tableStyleId>{5C22544A-7EE6-4342-B048-85BDC9FD1C3A}</a:tableStyleId>
              </a:tblPr>
              <a:tblGrid>
                <a:gridCol w="1015365">
                  <a:extLst>
                    <a:ext uri="{9D8B030D-6E8A-4147-A177-3AD203B41FA5}">
                      <a16:colId xmlns:a16="http://schemas.microsoft.com/office/drawing/2014/main" val="2647473505"/>
                    </a:ext>
                  </a:extLst>
                </a:gridCol>
                <a:gridCol w="566420">
                  <a:extLst>
                    <a:ext uri="{9D8B030D-6E8A-4147-A177-3AD203B41FA5}">
                      <a16:colId xmlns:a16="http://schemas.microsoft.com/office/drawing/2014/main" val="364534405"/>
                    </a:ext>
                  </a:extLst>
                </a:gridCol>
                <a:gridCol w="567055">
                  <a:extLst>
                    <a:ext uri="{9D8B030D-6E8A-4147-A177-3AD203B41FA5}">
                      <a16:colId xmlns:a16="http://schemas.microsoft.com/office/drawing/2014/main" val="3415522155"/>
                    </a:ext>
                  </a:extLst>
                </a:gridCol>
                <a:gridCol w="566420">
                  <a:extLst>
                    <a:ext uri="{9D8B030D-6E8A-4147-A177-3AD203B41FA5}">
                      <a16:colId xmlns:a16="http://schemas.microsoft.com/office/drawing/2014/main" val="206356940"/>
                    </a:ext>
                  </a:extLst>
                </a:gridCol>
                <a:gridCol w="566420">
                  <a:extLst>
                    <a:ext uri="{9D8B030D-6E8A-4147-A177-3AD203B41FA5}">
                      <a16:colId xmlns:a16="http://schemas.microsoft.com/office/drawing/2014/main" val="3181756582"/>
                    </a:ext>
                  </a:extLst>
                </a:gridCol>
                <a:gridCol w="566420">
                  <a:extLst>
                    <a:ext uri="{9D8B030D-6E8A-4147-A177-3AD203B41FA5}">
                      <a16:colId xmlns:a16="http://schemas.microsoft.com/office/drawing/2014/main" val="3341609464"/>
                    </a:ext>
                  </a:extLst>
                </a:gridCol>
                <a:gridCol w="566420">
                  <a:extLst>
                    <a:ext uri="{9D8B030D-6E8A-4147-A177-3AD203B41FA5}">
                      <a16:colId xmlns:a16="http://schemas.microsoft.com/office/drawing/2014/main" val="1116626794"/>
                    </a:ext>
                  </a:extLst>
                </a:gridCol>
                <a:gridCol w="566420">
                  <a:extLst>
                    <a:ext uri="{9D8B030D-6E8A-4147-A177-3AD203B41FA5}">
                      <a16:colId xmlns:a16="http://schemas.microsoft.com/office/drawing/2014/main" val="3550996265"/>
                    </a:ext>
                  </a:extLst>
                </a:gridCol>
                <a:gridCol w="566420">
                  <a:extLst>
                    <a:ext uri="{9D8B030D-6E8A-4147-A177-3AD203B41FA5}">
                      <a16:colId xmlns:a16="http://schemas.microsoft.com/office/drawing/2014/main" val="2271200858"/>
                    </a:ext>
                  </a:extLst>
                </a:gridCol>
                <a:gridCol w="566420">
                  <a:extLst>
                    <a:ext uri="{9D8B030D-6E8A-4147-A177-3AD203B41FA5}">
                      <a16:colId xmlns:a16="http://schemas.microsoft.com/office/drawing/2014/main" val="1977073289"/>
                    </a:ext>
                  </a:extLst>
                </a:gridCol>
              </a:tblGrid>
              <a:tr h="0">
                <a:tc rowSpan="2">
                  <a:txBody>
                    <a:bodyPr/>
                    <a:lstStyle/>
                    <a:p>
                      <a:pPr algn="ctr">
                        <a:lnSpc>
                          <a:spcPct val="107000"/>
                        </a:lnSpc>
                        <a:spcAft>
                          <a:spcPts val="800"/>
                        </a:spcAft>
                      </a:pPr>
                      <a:r>
                        <a:rPr lang="en-GB" sz="1100" dirty="0">
                          <a:effectLst/>
                        </a:rPr>
                        <a:t>Voltage (V)</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07000"/>
                        </a:lnSpc>
                        <a:spcAft>
                          <a:spcPts val="800"/>
                        </a:spcAft>
                      </a:pPr>
                      <a:r>
                        <a:rPr lang="en-GB" sz="1100">
                          <a:effectLst/>
                        </a:rPr>
                        <a:t>Bus-Bar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algn="ctr">
                        <a:lnSpc>
                          <a:spcPct val="107000"/>
                        </a:lnSpc>
                        <a:spcAft>
                          <a:spcPts val="800"/>
                        </a:spcAft>
                      </a:pPr>
                      <a:r>
                        <a:rPr lang="en-GB" sz="1100">
                          <a:effectLst/>
                        </a:rPr>
                        <a:t>@ 5 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GB"/>
                    </a:p>
                  </a:txBody>
                  <a:tcPr/>
                </a:tc>
                <a:tc gridSpan="2">
                  <a:txBody>
                    <a:bodyPr/>
                    <a:lstStyle/>
                    <a:p>
                      <a:pPr algn="ctr">
                        <a:lnSpc>
                          <a:spcPct val="107000"/>
                        </a:lnSpc>
                        <a:spcAft>
                          <a:spcPts val="800"/>
                        </a:spcAft>
                      </a:pPr>
                      <a:r>
                        <a:rPr lang="en-GB" sz="1100">
                          <a:effectLst/>
                        </a:rPr>
                        <a:t>@ 30 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GB"/>
                    </a:p>
                  </a:txBody>
                  <a:tcPr/>
                </a:tc>
                <a:tc gridSpan="2">
                  <a:txBody>
                    <a:bodyPr/>
                    <a:lstStyle/>
                    <a:p>
                      <a:pPr algn="ctr">
                        <a:lnSpc>
                          <a:spcPct val="107000"/>
                        </a:lnSpc>
                        <a:spcAft>
                          <a:spcPts val="800"/>
                        </a:spcAft>
                      </a:pPr>
                      <a:r>
                        <a:rPr lang="en-GB" sz="1100">
                          <a:effectLst/>
                        </a:rPr>
                        <a:t>@ 60 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GB"/>
                    </a:p>
                  </a:txBody>
                  <a:tcPr/>
                </a:tc>
                <a:tc gridSpan="2">
                  <a:txBody>
                    <a:bodyPr/>
                    <a:lstStyle/>
                    <a:p>
                      <a:pPr algn="ctr">
                        <a:lnSpc>
                          <a:spcPct val="107000"/>
                        </a:lnSpc>
                        <a:spcAft>
                          <a:spcPts val="800"/>
                        </a:spcAft>
                      </a:pPr>
                      <a:r>
                        <a:rPr lang="en-GB" sz="1100">
                          <a:effectLst/>
                        </a:rPr>
                        <a:t>@ 120 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GB"/>
                    </a:p>
                  </a:txBody>
                  <a:tcPr/>
                </a:tc>
                <a:extLst>
                  <a:ext uri="{0D108BD9-81ED-4DB2-BD59-A6C34878D82A}">
                    <a16:rowId xmlns:a16="http://schemas.microsoft.com/office/drawing/2014/main" val="1155174328"/>
                  </a:ext>
                </a:extLst>
              </a:tr>
              <a:tr h="0">
                <a:tc vMerge="1">
                  <a:txBody>
                    <a:bodyPr/>
                    <a:lstStyle/>
                    <a:p>
                      <a:endParaRPr lang="en-GB"/>
                    </a:p>
                  </a:txBody>
                  <a:tcPr/>
                </a:tc>
                <a:tc vMerge="1">
                  <a:txBody>
                    <a:bodyPr/>
                    <a:lstStyle/>
                    <a:p>
                      <a:endParaRPr lang="en-GB"/>
                    </a:p>
                  </a:txBody>
                  <a:tcPr/>
                </a:tc>
                <a:tc>
                  <a:txBody>
                    <a:bodyPr/>
                    <a:lstStyle/>
                    <a:p>
                      <a:pPr algn="ctr">
                        <a:lnSpc>
                          <a:spcPct val="107000"/>
                        </a:lnSpc>
                        <a:spcAft>
                          <a:spcPts val="800"/>
                        </a:spcAft>
                      </a:pPr>
                      <a:r>
                        <a:rPr lang="it-IT" sz="1100" b="1" dirty="0">
                          <a:effectLst/>
                        </a:rPr>
                        <a:t>R</a:t>
                      </a:r>
                      <a:r>
                        <a:rPr lang="it-IT" sz="1100" b="1" baseline="-25000" dirty="0">
                          <a:effectLst/>
                        </a:rPr>
                        <a:t>I</a:t>
                      </a:r>
                      <a:r>
                        <a:rPr lang="it-IT" sz="1100" b="1" dirty="0">
                          <a:effectLst/>
                        </a:rPr>
                        <a:t> </a:t>
                      </a:r>
                      <a:endParaRPr lang="en-GB" sz="1100" b="1" dirty="0">
                        <a:effectLst/>
                      </a:endParaRPr>
                    </a:p>
                    <a:p>
                      <a:pPr algn="ctr">
                        <a:lnSpc>
                          <a:spcPct val="107000"/>
                        </a:lnSpc>
                        <a:spcAft>
                          <a:spcPts val="800"/>
                        </a:spcAft>
                      </a:pPr>
                      <a:r>
                        <a:rPr lang="it-IT" sz="1100" b="1" dirty="0">
                          <a:effectLst/>
                        </a:rPr>
                        <a:t>(G</a:t>
                      </a:r>
                      <a:r>
                        <a:rPr lang="en-US" sz="1100" b="1" dirty="0">
                          <a:effectLst/>
                        </a:rPr>
                        <a:t>Ω</a:t>
                      </a:r>
                      <a:r>
                        <a:rPr lang="it-IT" sz="1100" b="1" dirty="0">
                          <a:effectLst/>
                        </a:rPr>
                        <a:t>)</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it-IT" sz="1100" b="1" dirty="0">
                          <a:effectLst/>
                        </a:rPr>
                        <a:t>I</a:t>
                      </a:r>
                      <a:r>
                        <a:rPr lang="it-IT" sz="1100" b="1" baseline="-25000" dirty="0">
                          <a:effectLst/>
                        </a:rPr>
                        <a:t>L</a:t>
                      </a:r>
                      <a:r>
                        <a:rPr lang="it-IT" sz="1100" b="1" dirty="0">
                          <a:effectLst/>
                        </a:rPr>
                        <a:t> </a:t>
                      </a:r>
                      <a:endParaRPr lang="en-GB" sz="1100" b="1" dirty="0">
                        <a:effectLst/>
                      </a:endParaRPr>
                    </a:p>
                    <a:p>
                      <a:pPr algn="ctr">
                        <a:lnSpc>
                          <a:spcPct val="107000"/>
                        </a:lnSpc>
                        <a:spcAft>
                          <a:spcPts val="800"/>
                        </a:spcAft>
                      </a:pPr>
                      <a:r>
                        <a:rPr lang="it-IT" sz="1100" b="1" dirty="0">
                          <a:effectLst/>
                        </a:rPr>
                        <a:t>(</a:t>
                      </a:r>
                      <a:r>
                        <a:rPr lang="it-IT" sz="1100" b="1" dirty="0" err="1">
                          <a:effectLst/>
                        </a:rPr>
                        <a:t>nA</a:t>
                      </a:r>
                      <a:r>
                        <a:rPr lang="it-IT" sz="1100" b="1" dirty="0">
                          <a:effectLst/>
                        </a:rPr>
                        <a:t>)</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it-IT" sz="1100" b="1" dirty="0">
                          <a:effectLst/>
                        </a:rPr>
                        <a:t>R</a:t>
                      </a:r>
                      <a:r>
                        <a:rPr lang="it-IT" sz="1100" b="1" baseline="-25000" dirty="0">
                          <a:effectLst/>
                        </a:rPr>
                        <a:t>I</a:t>
                      </a:r>
                      <a:r>
                        <a:rPr lang="it-IT" sz="1100" b="1" dirty="0">
                          <a:effectLst/>
                        </a:rPr>
                        <a:t> </a:t>
                      </a:r>
                      <a:endParaRPr lang="en-GB" sz="1100" b="1" dirty="0">
                        <a:effectLst/>
                      </a:endParaRPr>
                    </a:p>
                    <a:p>
                      <a:pPr algn="ctr">
                        <a:lnSpc>
                          <a:spcPct val="107000"/>
                        </a:lnSpc>
                        <a:spcAft>
                          <a:spcPts val="800"/>
                        </a:spcAft>
                      </a:pPr>
                      <a:r>
                        <a:rPr lang="it-IT" sz="1100" b="1" dirty="0">
                          <a:effectLst/>
                        </a:rPr>
                        <a:t>(G</a:t>
                      </a:r>
                      <a:r>
                        <a:rPr lang="en-US" sz="1100" b="1" dirty="0">
                          <a:effectLst/>
                        </a:rPr>
                        <a:t>Ω</a:t>
                      </a:r>
                      <a:r>
                        <a:rPr lang="it-IT" sz="1100" b="1" dirty="0">
                          <a:effectLst/>
                        </a:rPr>
                        <a:t>)</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it-IT" sz="1100" b="1" dirty="0">
                          <a:effectLst/>
                        </a:rPr>
                        <a:t>I</a:t>
                      </a:r>
                      <a:r>
                        <a:rPr lang="it-IT" sz="1100" b="1" baseline="-25000" dirty="0">
                          <a:effectLst/>
                        </a:rPr>
                        <a:t>L</a:t>
                      </a:r>
                      <a:r>
                        <a:rPr lang="it-IT" sz="1100" b="1" dirty="0">
                          <a:effectLst/>
                        </a:rPr>
                        <a:t> </a:t>
                      </a:r>
                      <a:endParaRPr lang="en-GB" sz="1100" b="1" dirty="0">
                        <a:effectLst/>
                      </a:endParaRPr>
                    </a:p>
                    <a:p>
                      <a:pPr algn="ctr">
                        <a:lnSpc>
                          <a:spcPct val="107000"/>
                        </a:lnSpc>
                        <a:spcAft>
                          <a:spcPts val="800"/>
                        </a:spcAft>
                      </a:pPr>
                      <a:r>
                        <a:rPr lang="it-IT" sz="1100" b="1" dirty="0">
                          <a:effectLst/>
                        </a:rPr>
                        <a:t>(</a:t>
                      </a:r>
                      <a:r>
                        <a:rPr lang="it-IT" sz="1100" b="1" dirty="0" err="1">
                          <a:effectLst/>
                        </a:rPr>
                        <a:t>nA</a:t>
                      </a:r>
                      <a:r>
                        <a:rPr lang="it-IT" sz="1100" b="1" dirty="0">
                          <a:effectLst/>
                        </a:rPr>
                        <a:t>)</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it-IT" sz="1100" b="1" dirty="0">
                          <a:effectLst/>
                        </a:rPr>
                        <a:t>R</a:t>
                      </a:r>
                      <a:r>
                        <a:rPr lang="it-IT" sz="1100" b="1" baseline="-25000" dirty="0">
                          <a:effectLst/>
                        </a:rPr>
                        <a:t>I</a:t>
                      </a:r>
                      <a:r>
                        <a:rPr lang="it-IT" sz="1100" b="1" dirty="0">
                          <a:effectLst/>
                        </a:rPr>
                        <a:t> </a:t>
                      </a:r>
                      <a:endParaRPr lang="en-GB" sz="1100" b="1" dirty="0">
                        <a:effectLst/>
                      </a:endParaRPr>
                    </a:p>
                    <a:p>
                      <a:pPr algn="ctr">
                        <a:lnSpc>
                          <a:spcPct val="107000"/>
                        </a:lnSpc>
                        <a:spcAft>
                          <a:spcPts val="800"/>
                        </a:spcAft>
                      </a:pPr>
                      <a:r>
                        <a:rPr lang="it-IT" sz="1100" b="1" dirty="0">
                          <a:effectLst/>
                        </a:rPr>
                        <a:t>(G</a:t>
                      </a:r>
                      <a:r>
                        <a:rPr lang="en-US" sz="1100" b="1" dirty="0">
                          <a:effectLst/>
                        </a:rPr>
                        <a:t>Ω</a:t>
                      </a:r>
                      <a:r>
                        <a:rPr lang="it-IT" sz="1100" b="1" dirty="0">
                          <a:effectLst/>
                        </a:rPr>
                        <a:t>)</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it-IT" sz="1100" b="1" dirty="0">
                          <a:effectLst/>
                        </a:rPr>
                        <a:t>I</a:t>
                      </a:r>
                      <a:r>
                        <a:rPr lang="it-IT" sz="1100" b="1" baseline="-25000" dirty="0">
                          <a:effectLst/>
                        </a:rPr>
                        <a:t>L</a:t>
                      </a:r>
                      <a:r>
                        <a:rPr lang="it-IT" sz="1100" b="1" dirty="0">
                          <a:effectLst/>
                        </a:rPr>
                        <a:t> </a:t>
                      </a:r>
                      <a:endParaRPr lang="en-GB" sz="1100" b="1" dirty="0">
                        <a:effectLst/>
                      </a:endParaRPr>
                    </a:p>
                    <a:p>
                      <a:pPr algn="ctr">
                        <a:lnSpc>
                          <a:spcPct val="107000"/>
                        </a:lnSpc>
                        <a:spcAft>
                          <a:spcPts val="800"/>
                        </a:spcAft>
                      </a:pPr>
                      <a:r>
                        <a:rPr lang="it-IT" sz="1100" b="1" dirty="0">
                          <a:effectLst/>
                        </a:rPr>
                        <a:t>(</a:t>
                      </a:r>
                      <a:r>
                        <a:rPr lang="it-IT" sz="1100" b="1" dirty="0" err="1">
                          <a:effectLst/>
                        </a:rPr>
                        <a:t>nA</a:t>
                      </a:r>
                      <a:r>
                        <a:rPr lang="it-IT" sz="1100" b="1" dirty="0">
                          <a:effectLst/>
                        </a:rPr>
                        <a:t>)</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it-IT" sz="1100" b="1" dirty="0">
                          <a:effectLst/>
                        </a:rPr>
                        <a:t>R</a:t>
                      </a:r>
                      <a:r>
                        <a:rPr lang="it-IT" sz="1100" b="1" baseline="-25000" dirty="0">
                          <a:effectLst/>
                        </a:rPr>
                        <a:t>I</a:t>
                      </a:r>
                      <a:r>
                        <a:rPr lang="it-IT" sz="1100" b="1" dirty="0">
                          <a:effectLst/>
                        </a:rPr>
                        <a:t> </a:t>
                      </a:r>
                      <a:endParaRPr lang="en-GB" sz="1100" b="1" dirty="0">
                        <a:effectLst/>
                      </a:endParaRPr>
                    </a:p>
                    <a:p>
                      <a:pPr algn="ctr">
                        <a:lnSpc>
                          <a:spcPct val="107000"/>
                        </a:lnSpc>
                        <a:spcAft>
                          <a:spcPts val="800"/>
                        </a:spcAft>
                      </a:pPr>
                      <a:r>
                        <a:rPr lang="it-IT" sz="1100" b="1" dirty="0">
                          <a:effectLst/>
                        </a:rPr>
                        <a:t>(G</a:t>
                      </a:r>
                      <a:r>
                        <a:rPr lang="en-US" sz="1100" b="1" dirty="0">
                          <a:effectLst/>
                        </a:rPr>
                        <a:t>Ω</a:t>
                      </a:r>
                      <a:r>
                        <a:rPr lang="it-IT" sz="1100" b="1" dirty="0">
                          <a:effectLst/>
                        </a:rPr>
                        <a:t>)</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it-IT" sz="1100" b="1" dirty="0">
                          <a:effectLst/>
                        </a:rPr>
                        <a:t>I</a:t>
                      </a:r>
                      <a:r>
                        <a:rPr lang="it-IT" sz="1100" b="1" baseline="-25000" dirty="0">
                          <a:effectLst/>
                        </a:rPr>
                        <a:t>L</a:t>
                      </a:r>
                      <a:r>
                        <a:rPr lang="it-IT" sz="1100" b="1" dirty="0">
                          <a:effectLst/>
                        </a:rPr>
                        <a:t> </a:t>
                      </a:r>
                      <a:endParaRPr lang="en-GB" sz="1100" b="1" dirty="0">
                        <a:effectLst/>
                      </a:endParaRPr>
                    </a:p>
                    <a:p>
                      <a:pPr algn="ctr">
                        <a:lnSpc>
                          <a:spcPct val="107000"/>
                        </a:lnSpc>
                        <a:spcAft>
                          <a:spcPts val="800"/>
                        </a:spcAft>
                      </a:pPr>
                      <a:r>
                        <a:rPr lang="it-IT" sz="1100" b="1" dirty="0">
                          <a:effectLst/>
                        </a:rPr>
                        <a:t>(</a:t>
                      </a:r>
                      <a:r>
                        <a:rPr lang="it-IT" sz="1100" b="1" dirty="0" err="1">
                          <a:effectLst/>
                        </a:rPr>
                        <a:t>nA</a:t>
                      </a:r>
                      <a:r>
                        <a:rPr lang="it-IT" sz="1100" b="1" dirty="0">
                          <a:effectLst/>
                        </a:rPr>
                        <a:t>)</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18449888"/>
                  </a:ext>
                </a:extLst>
              </a:tr>
              <a:tr h="0">
                <a:tc>
                  <a:txBody>
                    <a:bodyPr/>
                    <a:lstStyle/>
                    <a:p>
                      <a:pPr algn="ctr">
                        <a:lnSpc>
                          <a:spcPct val="107000"/>
                        </a:lnSpc>
                        <a:spcAft>
                          <a:spcPts val="800"/>
                        </a:spcAft>
                      </a:pPr>
                      <a:r>
                        <a:rPr lang="en-GB" sz="1100" dirty="0">
                          <a:effectLst/>
                        </a:rPr>
                        <a:t>3000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100" b="1" dirty="0" err="1">
                          <a:effectLst/>
                        </a:rPr>
                        <a:t>DPi</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100" dirty="0">
                          <a:effectLst/>
                        </a:rPr>
                        <a:t>2.2</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100" dirty="0">
                          <a:effectLst/>
                        </a:rPr>
                        <a:t>1413.0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100" dirty="0">
                          <a:effectLst/>
                        </a:rPr>
                        <a:t>10.6</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100" dirty="0">
                          <a:effectLst/>
                        </a:rPr>
                        <a:t>288.8</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100" dirty="0">
                          <a:effectLst/>
                        </a:rPr>
                        <a:t>11.3</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100" dirty="0">
                          <a:effectLst/>
                        </a:rPr>
                        <a:t>270.9</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100" dirty="0">
                          <a:effectLst/>
                        </a:rPr>
                        <a:t>11.5</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100" dirty="0">
                          <a:effectLst/>
                        </a:rPr>
                        <a:t>265.4</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99492423"/>
                  </a:ext>
                </a:extLst>
              </a:tr>
              <a:tr h="0">
                <a:tc>
                  <a:txBody>
                    <a:bodyPr/>
                    <a:lstStyle/>
                    <a:p>
                      <a:pPr algn="ctr">
                        <a:lnSpc>
                          <a:spcPct val="107000"/>
                        </a:lnSpc>
                        <a:spcAft>
                          <a:spcPts val="800"/>
                        </a:spcAft>
                      </a:pPr>
                      <a:r>
                        <a:rPr lang="en-GB" sz="1100">
                          <a:effectLst/>
                        </a:rPr>
                        <a:t>3000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100" b="1" dirty="0" err="1">
                          <a:effectLst/>
                        </a:rPr>
                        <a:t>Dpo</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100" dirty="0">
                          <a:effectLst/>
                        </a:rPr>
                        <a:t>2.2</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100" dirty="0">
                          <a:effectLst/>
                        </a:rPr>
                        <a:t>1395.0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100" dirty="0">
                          <a:effectLst/>
                        </a:rPr>
                        <a:t>9.7</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100" dirty="0">
                          <a:effectLst/>
                        </a:rPr>
                        <a:t>316.4</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100" dirty="0">
                          <a:effectLst/>
                        </a:rPr>
                        <a:t>10.3</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100" dirty="0">
                          <a:effectLst/>
                        </a:rPr>
                        <a:t>297.8</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100" dirty="0">
                          <a:effectLst/>
                        </a:rPr>
                        <a:t>10.4</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100" dirty="0">
                          <a:effectLst/>
                        </a:rPr>
                        <a:t>294.4</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6022125"/>
                  </a:ext>
                </a:extLst>
              </a:tr>
              <a:tr h="0">
                <a:tc>
                  <a:txBody>
                    <a:bodyPr/>
                    <a:lstStyle/>
                    <a:p>
                      <a:pPr algn="ctr">
                        <a:lnSpc>
                          <a:spcPct val="107000"/>
                        </a:lnSpc>
                        <a:spcAft>
                          <a:spcPts val="800"/>
                        </a:spcAft>
                      </a:pPr>
                      <a:r>
                        <a:rPr lang="en-GB" sz="1100" dirty="0">
                          <a:effectLst/>
                        </a:rPr>
                        <a:t>3000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100" b="1" dirty="0">
                          <a:effectLst/>
                        </a:rPr>
                        <a:t>F1i</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100" dirty="0">
                          <a:effectLst/>
                        </a:rPr>
                        <a:t>2.2</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100" dirty="0">
                          <a:effectLst/>
                        </a:rPr>
                        <a:t>1386.7</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100" dirty="0">
                          <a:effectLst/>
                        </a:rPr>
                        <a:t>7.9</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100" dirty="0">
                          <a:effectLst/>
                        </a:rPr>
                        <a:t>387.5</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100" dirty="0">
                          <a:effectLst/>
                        </a:rPr>
                        <a:t>8.4</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100" dirty="0">
                          <a:effectLst/>
                        </a:rPr>
                        <a:t>364.8</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100" dirty="0">
                          <a:effectLst/>
                        </a:rPr>
                        <a:t>8.6</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100" dirty="0">
                          <a:effectLst/>
                        </a:rPr>
                        <a:t>356.3</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61447353"/>
                  </a:ext>
                </a:extLst>
              </a:tr>
              <a:tr h="0">
                <a:tc>
                  <a:txBody>
                    <a:bodyPr/>
                    <a:lstStyle/>
                    <a:p>
                      <a:pPr algn="ctr">
                        <a:lnSpc>
                          <a:spcPct val="107000"/>
                        </a:lnSpc>
                        <a:spcAft>
                          <a:spcPts val="800"/>
                        </a:spcAft>
                      </a:pPr>
                      <a:r>
                        <a:rPr lang="en-GB" sz="1100">
                          <a:effectLst/>
                        </a:rPr>
                        <a:t>3000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100" b="1" dirty="0">
                          <a:effectLst/>
                        </a:rPr>
                        <a:t>F1o</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100" dirty="0">
                          <a:effectLst/>
                        </a:rPr>
                        <a:t>2.2</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100" dirty="0">
                          <a:effectLst/>
                        </a:rPr>
                        <a:t>1409.9</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100" dirty="0">
                          <a:effectLst/>
                        </a:rPr>
                        <a:t>7.2</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100" dirty="0">
                          <a:effectLst/>
                        </a:rPr>
                        <a:t>424.9</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100" dirty="0">
                          <a:effectLst/>
                        </a:rPr>
                        <a:t>7.7</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100" dirty="0">
                          <a:effectLst/>
                        </a:rPr>
                        <a:t>398.0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100" dirty="0">
                          <a:effectLst/>
                        </a:rPr>
                        <a:t>8.0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100" dirty="0">
                          <a:effectLst/>
                        </a:rPr>
                        <a:t>383.3</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72763714"/>
                  </a:ext>
                </a:extLst>
              </a:tr>
              <a:tr h="0">
                <a:tc>
                  <a:txBody>
                    <a:bodyPr/>
                    <a:lstStyle/>
                    <a:p>
                      <a:pPr algn="ctr">
                        <a:lnSpc>
                          <a:spcPct val="107000"/>
                        </a:lnSpc>
                        <a:spcAft>
                          <a:spcPts val="800"/>
                        </a:spcAft>
                      </a:pPr>
                      <a:r>
                        <a:rPr lang="en-GB" sz="1100">
                          <a:effectLst/>
                        </a:rPr>
                        <a:t>3000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100" b="1" dirty="0">
                          <a:effectLst/>
                        </a:rPr>
                        <a:t>F2i</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100" dirty="0">
                          <a:effectLst/>
                        </a:rPr>
                        <a:t>2.3</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100" dirty="0">
                          <a:effectLst/>
                        </a:rPr>
                        <a:t>1335.2</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100" dirty="0">
                          <a:effectLst/>
                        </a:rPr>
                        <a:t>9.2</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100" dirty="0">
                          <a:effectLst/>
                        </a:rPr>
                        <a:t>333.7</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100" dirty="0">
                          <a:effectLst/>
                        </a:rPr>
                        <a:t>9.8</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100" dirty="0">
                          <a:effectLst/>
                        </a:rPr>
                        <a:t>312.4</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100" dirty="0">
                          <a:effectLst/>
                        </a:rPr>
                        <a:t>10.0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100" dirty="0">
                          <a:effectLst/>
                        </a:rPr>
                        <a:t>304.9</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06663372"/>
                  </a:ext>
                </a:extLst>
              </a:tr>
              <a:tr h="0">
                <a:tc>
                  <a:txBody>
                    <a:bodyPr/>
                    <a:lstStyle/>
                    <a:p>
                      <a:pPr algn="ctr">
                        <a:lnSpc>
                          <a:spcPct val="107000"/>
                        </a:lnSpc>
                        <a:spcAft>
                          <a:spcPts val="800"/>
                        </a:spcAft>
                      </a:pPr>
                      <a:r>
                        <a:rPr lang="en-GB" sz="1100">
                          <a:effectLst/>
                        </a:rPr>
                        <a:t>3000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100" b="1" dirty="0">
                          <a:effectLst/>
                        </a:rPr>
                        <a:t>F2o</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100" dirty="0">
                          <a:effectLst/>
                        </a:rPr>
                        <a:t>1.1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100" dirty="0">
                          <a:effectLst/>
                        </a:rPr>
                        <a:t>2745.9</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100" dirty="0">
                          <a:effectLst/>
                        </a:rPr>
                        <a:t>5.1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100" dirty="0">
                          <a:effectLst/>
                        </a:rPr>
                        <a:t>601.8</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100" dirty="0">
                          <a:effectLst/>
                        </a:rPr>
                        <a:t>5.5</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100" dirty="0">
                          <a:effectLst/>
                        </a:rPr>
                        <a:t>555.1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100" dirty="0">
                          <a:effectLst/>
                        </a:rPr>
                        <a:t>5.9</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100" dirty="0">
                          <a:effectLst/>
                        </a:rPr>
                        <a:t>518.3</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83255566"/>
                  </a:ext>
                </a:extLst>
              </a:tr>
              <a:tr h="0">
                <a:tc>
                  <a:txBody>
                    <a:bodyPr/>
                    <a:lstStyle/>
                    <a:p>
                      <a:pPr algn="ctr">
                        <a:lnSpc>
                          <a:spcPct val="107000"/>
                        </a:lnSpc>
                        <a:spcAft>
                          <a:spcPts val="800"/>
                        </a:spcAft>
                      </a:pPr>
                      <a:r>
                        <a:rPr lang="en-GB" sz="1100">
                          <a:effectLst/>
                        </a:rPr>
                        <a:t>3000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100" b="1" dirty="0" err="1">
                          <a:effectLst/>
                        </a:rPr>
                        <a:t>QDi</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100" dirty="0">
                          <a:effectLst/>
                        </a:rPr>
                        <a:t>2.3</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100" dirty="0">
                          <a:effectLst/>
                        </a:rPr>
                        <a:t>1314.5</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100" dirty="0">
                          <a:effectLst/>
                        </a:rPr>
                        <a:t>15.0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100" dirty="0">
                          <a:effectLst/>
                        </a:rPr>
                        <a:t>203.7</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100" dirty="0">
                          <a:effectLst/>
                        </a:rPr>
                        <a:t>15.5</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100" dirty="0">
                          <a:effectLst/>
                        </a:rPr>
                        <a:t>197.7</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100" dirty="0">
                          <a:effectLst/>
                        </a:rPr>
                        <a:t>16.0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100" dirty="0">
                          <a:effectLst/>
                        </a:rPr>
                        <a:t>191.3</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80622140"/>
                  </a:ext>
                </a:extLst>
              </a:tr>
              <a:tr h="0">
                <a:tc>
                  <a:txBody>
                    <a:bodyPr/>
                    <a:lstStyle/>
                    <a:p>
                      <a:pPr algn="ctr">
                        <a:lnSpc>
                          <a:spcPct val="107000"/>
                        </a:lnSpc>
                        <a:spcAft>
                          <a:spcPts val="800"/>
                        </a:spcAft>
                      </a:pPr>
                      <a:r>
                        <a:rPr lang="en-GB" sz="1100" dirty="0">
                          <a:effectLst/>
                        </a:rPr>
                        <a:t>3000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100" b="1" dirty="0" err="1">
                          <a:effectLst/>
                        </a:rPr>
                        <a:t>QDo</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100" dirty="0">
                          <a:effectLst/>
                        </a:rPr>
                        <a:t>1.5</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100" dirty="0">
                          <a:effectLst/>
                        </a:rPr>
                        <a:t>2069.2</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100" dirty="0">
                          <a:effectLst/>
                        </a:rPr>
                        <a:t>10.9</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100" dirty="0">
                          <a:effectLst/>
                        </a:rPr>
                        <a:t>280.5</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100" dirty="0">
                          <a:effectLst/>
                        </a:rPr>
                        <a:t>12.4</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100" dirty="0">
                          <a:effectLst/>
                        </a:rPr>
                        <a:t>246.3</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100" dirty="0">
                          <a:effectLst/>
                        </a:rPr>
                        <a:t>13.4</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100" dirty="0">
                          <a:effectLst/>
                        </a:rPr>
                        <a:t>227.9</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1559222"/>
                  </a:ext>
                </a:extLst>
              </a:tr>
            </a:tbl>
          </a:graphicData>
        </a:graphic>
      </p:graphicFrame>
      <p:graphicFrame>
        <p:nvGraphicFramePr>
          <p:cNvPr id="8" name="Tabella 7">
            <a:extLst>
              <a:ext uri="{FF2B5EF4-FFF2-40B4-BE49-F238E27FC236}">
                <a16:creationId xmlns:a16="http://schemas.microsoft.com/office/drawing/2014/main" id="{6B560EF3-46C8-06BB-B965-7341C696EB43}"/>
              </a:ext>
            </a:extLst>
          </p:cNvPr>
          <p:cNvGraphicFramePr>
            <a:graphicFrameLocks noGrp="1"/>
          </p:cNvGraphicFramePr>
          <p:nvPr>
            <p:extLst>
              <p:ext uri="{D42A27DB-BD31-4B8C-83A1-F6EECF244321}">
                <p14:modId xmlns:p14="http://schemas.microsoft.com/office/powerpoint/2010/main" val="3954049578"/>
              </p:ext>
            </p:extLst>
          </p:nvPr>
        </p:nvGraphicFramePr>
        <p:xfrm>
          <a:off x="5239999" y="4942218"/>
          <a:ext cx="6113780" cy="1238504"/>
        </p:xfrm>
        <a:graphic>
          <a:graphicData uri="http://schemas.openxmlformats.org/drawingml/2006/table">
            <a:tbl>
              <a:tblPr firstRow="1" firstCol="1" bandRow="1">
                <a:tableStyleId>{5C22544A-7EE6-4342-B048-85BDC9FD1C3A}</a:tableStyleId>
              </a:tblPr>
              <a:tblGrid>
                <a:gridCol w="1414145">
                  <a:extLst>
                    <a:ext uri="{9D8B030D-6E8A-4147-A177-3AD203B41FA5}">
                      <a16:colId xmlns:a16="http://schemas.microsoft.com/office/drawing/2014/main" val="585637836"/>
                    </a:ext>
                  </a:extLst>
                </a:gridCol>
                <a:gridCol w="940435">
                  <a:extLst>
                    <a:ext uri="{9D8B030D-6E8A-4147-A177-3AD203B41FA5}">
                      <a16:colId xmlns:a16="http://schemas.microsoft.com/office/drawing/2014/main" val="2519518923"/>
                    </a:ext>
                  </a:extLst>
                </a:gridCol>
                <a:gridCol w="939800">
                  <a:extLst>
                    <a:ext uri="{9D8B030D-6E8A-4147-A177-3AD203B41FA5}">
                      <a16:colId xmlns:a16="http://schemas.microsoft.com/office/drawing/2014/main" val="3493266690"/>
                    </a:ext>
                  </a:extLst>
                </a:gridCol>
                <a:gridCol w="939800">
                  <a:extLst>
                    <a:ext uri="{9D8B030D-6E8A-4147-A177-3AD203B41FA5}">
                      <a16:colId xmlns:a16="http://schemas.microsoft.com/office/drawing/2014/main" val="3858691120"/>
                    </a:ext>
                  </a:extLst>
                </a:gridCol>
                <a:gridCol w="939800">
                  <a:extLst>
                    <a:ext uri="{9D8B030D-6E8A-4147-A177-3AD203B41FA5}">
                      <a16:colId xmlns:a16="http://schemas.microsoft.com/office/drawing/2014/main" val="1569071187"/>
                    </a:ext>
                  </a:extLst>
                </a:gridCol>
                <a:gridCol w="939800">
                  <a:extLst>
                    <a:ext uri="{9D8B030D-6E8A-4147-A177-3AD203B41FA5}">
                      <a16:colId xmlns:a16="http://schemas.microsoft.com/office/drawing/2014/main" val="497581493"/>
                    </a:ext>
                  </a:extLst>
                </a:gridCol>
              </a:tblGrid>
              <a:tr h="0">
                <a:tc rowSpan="2">
                  <a:txBody>
                    <a:bodyPr/>
                    <a:lstStyle/>
                    <a:p>
                      <a:pPr algn="ctr">
                        <a:lnSpc>
                          <a:spcPct val="107000"/>
                        </a:lnSpc>
                        <a:spcAft>
                          <a:spcPts val="800"/>
                        </a:spcAft>
                      </a:pPr>
                      <a:r>
                        <a:rPr lang="en-GB" sz="1000" dirty="0">
                          <a:effectLst/>
                        </a:rPr>
                        <a:t>Voltage (V)</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07000"/>
                        </a:lnSpc>
                        <a:spcAft>
                          <a:spcPts val="800"/>
                        </a:spcAft>
                      </a:pPr>
                      <a:r>
                        <a:rPr lang="en-GB" sz="1000" dirty="0">
                          <a:effectLst/>
                        </a:rPr>
                        <a:t>Corrector</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algn="ctr">
                        <a:lnSpc>
                          <a:spcPct val="107000"/>
                        </a:lnSpc>
                        <a:spcAft>
                          <a:spcPts val="800"/>
                        </a:spcAft>
                      </a:pPr>
                      <a:r>
                        <a:rPr lang="en-GB" sz="1000">
                          <a:effectLst/>
                        </a:rPr>
                        <a:t>@ 60 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GB"/>
                    </a:p>
                  </a:txBody>
                  <a:tcPr/>
                </a:tc>
                <a:tc gridSpan="2">
                  <a:txBody>
                    <a:bodyPr/>
                    <a:lstStyle/>
                    <a:p>
                      <a:pPr algn="ctr">
                        <a:lnSpc>
                          <a:spcPct val="107000"/>
                        </a:lnSpc>
                        <a:spcAft>
                          <a:spcPts val="800"/>
                        </a:spcAft>
                      </a:pPr>
                      <a:r>
                        <a:rPr lang="en-GB" sz="1000">
                          <a:effectLst/>
                        </a:rPr>
                        <a:t>@ 120 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GB"/>
                    </a:p>
                  </a:txBody>
                  <a:tcPr/>
                </a:tc>
                <a:extLst>
                  <a:ext uri="{0D108BD9-81ED-4DB2-BD59-A6C34878D82A}">
                    <a16:rowId xmlns:a16="http://schemas.microsoft.com/office/drawing/2014/main" val="1782786388"/>
                  </a:ext>
                </a:extLst>
              </a:tr>
              <a:tr h="0">
                <a:tc vMerge="1">
                  <a:txBody>
                    <a:bodyPr/>
                    <a:lstStyle/>
                    <a:p>
                      <a:endParaRPr lang="en-GB"/>
                    </a:p>
                  </a:txBody>
                  <a:tcPr/>
                </a:tc>
                <a:tc vMerge="1">
                  <a:txBody>
                    <a:bodyPr/>
                    <a:lstStyle/>
                    <a:p>
                      <a:endParaRPr lang="en-GB"/>
                    </a:p>
                  </a:txBody>
                  <a:tcPr/>
                </a:tc>
                <a:tc>
                  <a:txBody>
                    <a:bodyPr/>
                    <a:lstStyle/>
                    <a:p>
                      <a:pPr algn="ctr">
                        <a:lnSpc>
                          <a:spcPct val="107000"/>
                        </a:lnSpc>
                        <a:spcAft>
                          <a:spcPts val="800"/>
                        </a:spcAft>
                      </a:pPr>
                      <a:r>
                        <a:rPr lang="it-IT" sz="1000" b="1" dirty="0">
                          <a:effectLst/>
                        </a:rPr>
                        <a:t>R</a:t>
                      </a:r>
                      <a:r>
                        <a:rPr lang="it-IT" sz="700" b="1" dirty="0">
                          <a:effectLst/>
                        </a:rPr>
                        <a:t>I</a:t>
                      </a:r>
                      <a:r>
                        <a:rPr lang="it-IT" sz="1000" b="1" dirty="0">
                          <a:effectLst/>
                        </a:rPr>
                        <a:t> (G</a:t>
                      </a:r>
                      <a:r>
                        <a:rPr lang="en-US" sz="1000" b="1" dirty="0">
                          <a:effectLst/>
                        </a:rPr>
                        <a:t>Ω</a:t>
                      </a:r>
                      <a:r>
                        <a:rPr lang="it-IT" sz="1000" b="1" dirty="0">
                          <a:effectLst/>
                        </a:rPr>
                        <a:t>)</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it-IT" sz="1000" b="1" dirty="0">
                          <a:effectLst/>
                        </a:rPr>
                        <a:t>I</a:t>
                      </a:r>
                      <a:r>
                        <a:rPr lang="it-IT" sz="700" b="1" dirty="0">
                          <a:effectLst/>
                        </a:rPr>
                        <a:t>L</a:t>
                      </a:r>
                      <a:r>
                        <a:rPr lang="it-IT" sz="1000" b="1" dirty="0">
                          <a:effectLst/>
                        </a:rPr>
                        <a:t> (</a:t>
                      </a:r>
                      <a:r>
                        <a:rPr lang="it-IT" sz="1000" b="1" dirty="0" err="1">
                          <a:effectLst/>
                        </a:rPr>
                        <a:t>nA</a:t>
                      </a:r>
                      <a:r>
                        <a:rPr lang="it-IT" sz="1000" b="1" dirty="0">
                          <a:effectLst/>
                        </a:rPr>
                        <a:t>)</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it-IT" sz="1000" b="1" dirty="0">
                          <a:effectLst/>
                        </a:rPr>
                        <a:t>R</a:t>
                      </a:r>
                      <a:r>
                        <a:rPr lang="it-IT" sz="700" b="1" dirty="0">
                          <a:effectLst/>
                        </a:rPr>
                        <a:t>I</a:t>
                      </a:r>
                      <a:r>
                        <a:rPr lang="it-IT" sz="1000" b="1" dirty="0">
                          <a:effectLst/>
                        </a:rPr>
                        <a:t> (G</a:t>
                      </a:r>
                      <a:r>
                        <a:rPr lang="en-US" sz="1000" b="1" dirty="0">
                          <a:effectLst/>
                        </a:rPr>
                        <a:t>Ω</a:t>
                      </a:r>
                      <a:r>
                        <a:rPr lang="it-IT" sz="1000" b="1" dirty="0">
                          <a:effectLst/>
                        </a:rPr>
                        <a:t>)</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it-IT" sz="1000" b="1" dirty="0">
                          <a:effectLst/>
                        </a:rPr>
                        <a:t>I</a:t>
                      </a:r>
                      <a:r>
                        <a:rPr lang="it-IT" sz="700" b="1" dirty="0">
                          <a:effectLst/>
                        </a:rPr>
                        <a:t>L</a:t>
                      </a:r>
                      <a:r>
                        <a:rPr lang="it-IT" sz="1000" b="1" dirty="0">
                          <a:effectLst/>
                        </a:rPr>
                        <a:t> (</a:t>
                      </a:r>
                      <a:r>
                        <a:rPr lang="it-IT" sz="1000" b="1" dirty="0" err="1">
                          <a:effectLst/>
                        </a:rPr>
                        <a:t>nA</a:t>
                      </a:r>
                      <a:r>
                        <a:rPr lang="it-IT" sz="1000" b="1" dirty="0">
                          <a:effectLst/>
                        </a:rPr>
                        <a:t>)</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2797719"/>
                  </a:ext>
                </a:extLst>
              </a:tr>
              <a:tr h="0">
                <a:tc>
                  <a:txBody>
                    <a:bodyPr/>
                    <a:lstStyle/>
                    <a:p>
                      <a:pPr algn="ctr">
                        <a:lnSpc>
                          <a:spcPct val="107000"/>
                        </a:lnSpc>
                        <a:spcAft>
                          <a:spcPts val="800"/>
                        </a:spcAft>
                      </a:pPr>
                      <a:r>
                        <a:rPr lang="en-GB" sz="1000" dirty="0">
                          <a:effectLst/>
                        </a:rPr>
                        <a:t>1100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b="1" dirty="0">
                          <a:effectLst/>
                        </a:rPr>
                        <a:t>SCS-Coil</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dirty="0">
                          <a:effectLst/>
                        </a:rPr>
                        <a:t>4.0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dirty="0">
                          <a:effectLst/>
                        </a:rPr>
                        <a:t>280.2</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dirty="0">
                          <a:effectLst/>
                        </a:rPr>
                        <a:t>4.6</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dirty="0">
                          <a:effectLst/>
                        </a:rPr>
                        <a:t>244.9</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21929710"/>
                  </a:ext>
                </a:extLst>
              </a:tr>
              <a:tr h="0">
                <a:tc>
                  <a:txBody>
                    <a:bodyPr/>
                    <a:lstStyle/>
                    <a:p>
                      <a:pPr algn="ctr">
                        <a:lnSpc>
                          <a:spcPct val="107000"/>
                        </a:lnSpc>
                        <a:spcAft>
                          <a:spcPts val="800"/>
                        </a:spcAft>
                      </a:pPr>
                      <a:r>
                        <a:rPr lang="en-GB" sz="1000">
                          <a:effectLst/>
                        </a:rPr>
                        <a:t>1100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b="1" dirty="0">
                          <a:effectLst/>
                        </a:rPr>
                        <a:t>SCS-MID</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dirty="0">
                          <a:effectLst/>
                        </a:rPr>
                        <a:t>8.0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dirty="0">
                          <a:effectLst/>
                        </a:rPr>
                        <a:t>139.2</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dirty="0">
                          <a:effectLst/>
                        </a:rPr>
                        <a:t>8.8</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dirty="0">
                          <a:effectLst/>
                        </a:rPr>
                        <a:t>127.7</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96812509"/>
                  </a:ext>
                </a:extLst>
              </a:tr>
              <a:tr h="0">
                <a:tc>
                  <a:txBody>
                    <a:bodyPr/>
                    <a:lstStyle/>
                    <a:p>
                      <a:pPr algn="ctr">
                        <a:lnSpc>
                          <a:spcPct val="107000"/>
                        </a:lnSpc>
                        <a:spcAft>
                          <a:spcPts val="800"/>
                        </a:spcAft>
                      </a:pPr>
                      <a:r>
                        <a:rPr lang="en-GB" sz="1000" dirty="0">
                          <a:effectLst/>
                        </a:rPr>
                        <a:t>1100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b="1" dirty="0">
                          <a:effectLst/>
                        </a:rPr>
                        <a:t>SSH-Coil</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dirty="0">
                          <a:effectLst/>
                        </a:rPr>
                        <a:t>1.2</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dirty="0">
                          <a:effectLst/>
                        </a:rPr>
                        <a:t>964.7</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dirty="0">
                          <a:effectLst/>
                        </a:rPr>
                        <a:t>1.3</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dirty="0">
                          <a:effectLst/>
                        </a:rPr>
                        <a:t>861.0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70496410"/>
                  </a:ext>
                </a:extLst>
              </a:tr>
              <a:tr h="0">
                <a:tc>
                  <a:txBody>
                    <a:bodyPr/>
                    <a:lstStyle/>
                    <a:p>
                      <a:pPr algn="ctr">
                        <a:lnSpc>
                          <a:spcPct val="107000"/>
                        </a:lnSpc>
                        <a:spcAft>
                          <a:spcPts val="800"/>
                        </a:spcAft>
                      </a:pPr>
                      <a:r>
                        <a:rPr lang="en-GB" sz="1000" dirty="0">
                          <a:effectLst/>
                        </a:rPr>
                        <a:t>1100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b="1" dirty="0">
                          <a:effectLst/>
                        </a:rPr>
                        <a:t>SSH-MID</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dirty="0">
                          <a:effectLst/>
                        </a:rPr>
                        <a:t>6.0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dirty="0">
                          <a:effectLst/>
                        </a:rPr>
                        <a:t>186.1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dirty="0">
                          <a:effectLst/>
                        </a:rPr>
                        <a:t>6.4</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dirty="0">
                          <a:effectLst/>
                        </a:rPr>
                        <a:t>175.7</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96192750"/>
                  </a:ext>
                </a:extLst>
              </a:tr>
              <a:tr h="0">
                <a:tc>
                  <a:txBody>
                    <a:bodyPr/>
                    <a:lstStyle/>
                    <a:p>
                      <a:pPr algn="ctr">
                        <a:lnSpc>
                          <a:spcPct val="107000"/>
                        </a:lnSpc>
                        <a:spcAft>
                          <a:spcPts val="800"/>
                        </a:spcAft>
                      </a:pPr>
                      <a:r>
                        <a:rPr lang="en-GB" sz="1000" dirty="0">
                          <a:effectLst/>
                        </a:rPr>
                        <a:t>1100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b="1" dirty="0">
                          <a:effectLst/>
                        </a:rPr>
                        <a:t>SSV-Coil</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dirty="0">
                          <a:effectLst/>
                        </a:rPr>
                        <a:t>2.8</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dirty="0">
                          <a:effectLst/>
                        </a:rPr>
                        <a:t>394.2</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dirty="0">
                          <a:effectLst/>
                        </a:rPr>
                        <a:t>3.2</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dirty="0">
                          <a:effectLst/>
                        </a:rPr>
                        <a:t>349.1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14561238"/>
                  </a:ext>
                </a:extLst>
              </a:tr>
              <a:tr h="0">
                <a:tc>
                  <a:txBody>
                    <a:bodyPr/>
                    <a:lstStyle/>
                    <a:p>
                      <a:pPr algn="ctr">
                        <a:lnSpc>
                          <a:spcPct val="107000"/>
                        </a:lnSpc>
                        <a:spcAft>
                          <a:spcPts val="800"/>
                        </a:spcAft>
                      </a:pPr>
                      <a:r>
                        <a:rPr lang="en-GB" sz="1000">
                          <a:effectLst/>
                        </a:rPr>
                        <a:t>1100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b="1" dirty="0">
                          <a:effectLst/>
                        </a:rPr>
                        <a:t>SSV-MID</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dirty="0">
                          <a:effectLst/>
                        </a:rPr>
                        <a:t>7.3</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dirty="0">
                          <a:effectLst/>
                        </a:rPr>
                        <a:t>152.8</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dirty="0">
                          <a:effectLst/>
                        </a:rPr>
                        <a:t>7.9</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000" dirty="0">
                          <a:effectLst/>
                        </a:rPr>
                        <a:t>140.9</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99090551"/>
                  </a:ext>
                </a:extLst>
              </a:tr>
            </a:tbl>
          </a:graphicData>
        </a:graphic>
      </p:graphicFrame>
      <p:sp>
        <p:nvSpPr>
          <p:cNvPr id="10" name="CasellaDiTesto 9">
            <a:extLst>
              <a:ext uri="{FF2B5EF4-FFF2-40B4-BE49-F238E27FC236}">
                <a16:creationId xmlns:a16="http://schemas.microsoft.com/office/drawing/2014/main" id="{91B0178E-0100-A4A4-B9B6-C5F106CDE2E5}"/>
              </a:ext>
            </a:extLst>
          </p:cNvPr>
          <p:cNvSpPr txBox="1"/>
          <p:nvPr/>
        </p:nvSpPr>
        <p:spPr>
          <a:xfrm>
            <a:off x="5240002" y="4567114"/>
            <a:ext cx="6113777" cy="369332"/>
          </a:xfrm>
          <a:prstGeom prst="rect">
            <a:avLst/>
          </a:prstGeom>
        </p:spPr>
        <p:txBody>
          <a:bodyPr vert="horz" wrap="square" lIns="91440" tIns="45720" rIns="91440" bIns="45720" rtlCol="0" anchor="t">
            <a:spAutoFit/>
          </a:bodyPr>
          <a:lstStyle/>
          <a:p>
            <a:pPr algn="ctr"/>
            <a:r>
              <a:rPr lang="it-IT" dirty="0"/>
              <a:t>High Voltage test on </a:t>
            </a:r>
            <a:r>
              <a:rPr lang="it-IT" dirty="0" err="1"/>
              <a:t>correctors</a:t>
            </a:r>
            <a:r>
              <a:rPr lang="it-IT" dirty="0"/>
              <a:t> (200 V, 500 V, 1100 V)</a:t>
            </a:r>
            <a:endParaRPr lang="en-GB" dirty="0"/>
          </a:p>
        </p:txBody>
      </p:sp>
      <p:sp>
        <p:nvSpPr>
          <p:cNvPr id="4" name="CasellaDiTesto 3">
            <a:extLst>
              <a:ext uri="{FF2B5EF4-FFF2-40B4-BE49-F238E27FC236}">
                <a16:creationId xmlns:a16="http://schemas.microsoft.com/office/drawing/2014/main" id="{04F84686-479E-9E8E-DA57-8EE34E0DF96D}"/>
              </a:ext>
            </a:extLst>
          </p:cNvPr>
          <p:cNvSpPr txBox="1"/>
          <p:nvPr/>
        </p:nvSpPr>
        <p:spPr>
          <a:xfrm>
            <a:off x="5239999" y="6017693"/>
            <a:ext cx="6113780" cy="307777"/>
          </a:xfrm>
          <a:prstGeom prst="rect">
            <a:avLst/>
          </a:prstGeom>
        </p:spPr>
        <p:txBody>
          <a:bodyPr vert="horz" wrap="square" lIns="91440" tIns="45720" rIns="91440" bIns="45720" rtlCol="0" anchor="t">
            <a:spAutoFit/>
          </a:bodyPr>
          <a:lstStyle/>
          <a:p>
            <a:pPr algn="ctr"/>
            <a:r>
              <a:rPr lang="en-US" sz="1400" dirty="0"/>
              <a:t>Insulation resistance ≥ 0.1 GΩ and Leakage current ≤ 0.5-1 µA</a:t>
            </a:r>
            <a:endParaRPr lang="en-GB" sz="1400" dirty="0"/>
          </a:p>
        </p:txBody>
      </p:sp>
      <p:sp>
        <p:nvSpPr>
          <p:cNvPr id="11" name="CasellaDiTesto 10">
            <a:extLst>
              <a:ext uri="{FF2B5EF4-FFF2-40B4-BE49-F238E27FC236}">
                <a16:creationId xmlns:a16="http://schemas.microsoft.com/office/drawing/2014/main" id="{FF31BBE2-4DA9-8494-9CE1-E124D5E11612}"/>
              </a:ext>
            </a:extLst>
          </p:cNvPr>
          <p:cNvSpPr txBox="1"/>
          <p:nvPr/>
        </p:nvSpPr>
        <p:spPr>
          <a:xfrm>
            <a:off x="5239999" y="3817497"/>
            <a:ext cx="6113780" cy="307777"/>
          </a:xfrm>
          <a:prstGeom prst="rect">
            <a:avLst/>
          </a:prstGeom>
        </p:spPr>
        <p:txBody>
          <a:bodyPr vert="horz" wrap="square" lIns="91440" tIns="45720" rIns="91440" bIns="45720" rtlCol="0" anchor="t">
            <a:spAutoFit/>
          </a:bodyPr>
          <a:lstStyle/>
          <a:p>
            <a:pPr algn="ctr"/>
            <a:r>
              <a:rPr lang="en-US" sz="1400" dirty="0"/>
              <a:t>Insulation resistance ≥ 1 G</a:t>
            </a:r>
            <a:r>
              <a:rPr lang="el-GR" sz="1400" dirty="0"/>
              <a:t>Ω </a:t>
            </a:r>
            <a:r>
              <a:rPr lang="en-US" sz="1400" dirty="0"/>
              <a:t>and Leakage current </a:t>
            </a:r>
            <a:r>
              <a:rPr lang="el-GR" sz="1400" dirty="0"/>
              <a:t>≤ 3 µ</a:t>
            </a:r>
            <a:r>
              <a:rPr lang="en-US" sz="1400" dirty="0"/>
              <a:t>A</a:t>
            </a:r>
            <a:endParaRPr lang="en-GB" sz="1400" dirty="0"/>
          </a:p>
        </p:txBody>
      </p:sp>
      <p:sp>
        <p:nvSpPr>
          <p:cNvPr id="14" name="CasellaDiTesto 13">
            <a:extLst>
              <a:ext uri="{FF2B5EF4-FFF2-40B4-BE49-F238E27FC236}">
                <a16:creationId xmlns:a16="http://schemas.microsoft.com/office/drawing/2014/main" id="{50948FA8-6259-4208-3154-BA6B71F5E77A}"/>
              </a:ext>
            </a:extLst>
          </p:cNvPr>
          <p:cNvSpPr txBox="1"/>
          <p:nvPr/>
        </p:nvSpPr>
        <p:spPr>
          <a:xfrm>
            <a:off x="5239999" y="6178031"/>
            <a:ext cx="6113780" cy="307777"/>
          </a:xfrm>
          <a:prstGeom prst="rect">
            <a:avLst/>
          </a:prstGeom>
        </p:spPr>
        <p:txBody>
          <a:bodyPr vert="horz" wrap="square" lIns="91440" tIns="45720" rIns="91440" bIns="45720" rtlCol="0" anchor="t">
            <a:spAutoFit/>
          </a:bodyPr>
          <a:lstStyle/>
          <a:p>
            <a:pPr algn="ctr"/>
            <a:r>
              <a:rPr lang="en-US" sz="1400" dirty="0"/>
              <a:t>Insulation resistance ≥ 1 G</a:t>
            </a:r>
            <a:r>
              <a:rPr lang="el-GR" sz="1400" dirty="0"/>
              <a:t>Ω </a:t>
            </a:r>
            <a:r>
              <a:rPr lang="en-US" sz="1400" dirty="0"/>
              <a:t>and Leakage current </a:t>
            </a:r>
            <a:r>
              <a:rPr lang="el-GR" sz="1400" dirty="0"/>
              <a:t>≤ </a:t>
            </a:r>
            <a:r>
              <a:rPr lang="it-IT" sz="1400" dirty="0"/>
              <a:t>1.1</a:t>
            </a:r>
            <a:r>
              <a:rPr lang="el-GR" sz="1400" dirty="0"/>
              <a:t> µ</a:t>
            </a:r>
            <a:r>
              <a:rPr lang="en-US" sz="1400" dirty="0"/>
              <a:t>A</a:t>
            </a:r>
            <a:endParaRPr lang="en-GB" sz="1400" dirty="0"/>
          </a:p>
        </p:txBody>
      </p:sp>
      <p:sp>
        <p:nvSpPr>
          <p:cNvPr id="16" name="Titolo 2">
            <a:extLst>
              <a:ext uri="{FF2B5EF4-FFF2-40B4-BE49-F238E27FC236}">
                <a16:creationId xmlns:a16="http://schemas.microsoft.com/office/drawing/2014/main" id="{A0EEE737-1C6A-2D4A-B605-D1680E72AE52}"/>
              </a:ext>
            </a:extLst>
          </p:cNvPr>
          <p:cNvSpPr txBox="1">
            <a:spLocks/>
          </p:cNvSpPr>
          <p:nvPr/>
        </p:nvSpPr>
        <p:spPr>
          <a:xfrm>
            <a:off x="563420" y="631781"/>
            <a:ext cx="10544908" cy="81890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400" b="1" kern="1200">
                <a:solidFill>
                  <a:srgbClr val="333333"/>
                </a:solidFill>
                <a:latin typeface="Arial"/>
                <a:ea typeface="+mj-ea"/>
                <a:cs typeface="Arial"/>
              </a:defRPr>
            </a:lvl1pPr>
          </a:lstStyle>
          <a:p>
            <a:r>
              <a:rPr lang="it-IT"/>
              <a:t>Electrical tests</a:t>
            </a:r>
            <a:endParaRPr lang="it-IT" dirty="0"/>
          </a:p>
        </p:txBody>
      </p:sp>
      <p:sp>
        <p:nvSpPr>
          <p:cNvPr id="17" name="CasellaDiTesto 16">
            <a:extLst>
              <a:ext uri="{FF2B5EF4-FFF2-40B4-BE49-F238E27FC236}">
                <a16:creationId xmlns:a16="http://schemas.microsoft.com/office/drawing/2014/main" id="{CE595716-6DF8-2DC0-063C-16CAE11984D2}"/>
              </a:ext>
            </a:extLst>
          </p:cNvPr>
          <p:cNvSpPr txBox="1"/>
          <p:nvPr/>
        </p:nvSpPr>
        <p:spPr>
          <a:xfrm>
            <a:off x="638139" y="6238497"/>
            <a:ext cx="3663182" cy="276999"/>
          </a:xfrm>
          <a:prstGeom prst="rect">
            <a:avLst/>
          </a:prstGeom>
        </p:spPr>
        <p:txBody>
          <a:bodyPr vert="horz" wrap="none" lIns="91440" tIns="45720" rIns="91440" bIns="45720" rtlCol="0" anchor="t">
            <a:spAutoFit/>
          </a:bodyPr>
          <a:lstStyle/>
          <a:p>
            <a:pPr algn="l"/>
            <a:r>
              <a:rPr lang="it-IT" sz="1200" dirty="0" err="1"/>
              <a:t>Results</a:t>
            </a:r>
            <a:r>
              <a:rPr lang="it-IT" sz="1200" dirty="0"/>
              <a:t> of the test on QDM </a:t>
            </a:r>
            <a:r>
              <a:rPr lang="it-IT" sz="1200" dirty="0" err="1"/>
              <a:t>type</a:t>
            </a:r>
            <a:r>
              <a:rPr lang="it-IT" sz="1200" dirty="0"/>
              <a:t> 2.5 short CID 27-6</a:t>
            </a:r>
            <a:endParaRPr lang="en-GB" sz="1200" dirty="0"/>
          </a:p>
        </p:txBody>
      </p:sp>
    </p:spTree>
    <p:extLst>
      <p:ext uri="{BB962C8B-B14F-4D97-AF65-F5344CB8AC3E}">
        <p14:creationId xmlns:p14="http://schemas.microsoft.com/office/powerpoint/2010/main" val="3302766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0" grpId="0"/>
      <p:bldP spid="4" grpId="0"/>
      <p:bldP spid="11"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B51EE9ED-C4F6-187F-637A-5E03184B16BD}"/>
              </a:ext>
            </a:extLst>
          </p:cNvPr>
          <p:cNvSpPr>
            <a:spLocks noGrp="1"/>
          </p:cNvSpPr>
          <p:nvPr>
            <p:ph type="sldNum" sz="quarter" idx="10"/>
          </p:nvPr>
        </p:nvSpPr>
        <p:spPr/>
        <p:txBody>
          <a:bodyPr/>
          <a:lstStyle/>
          <a:p>
            <a:fld id="{897F4624-6DA1-824A-8A98-AFEE10D2E7BE}" type="slidenum">
              <a:rPr lang="en-GB" smtClean="0"/>
              <a:t>16</a:t>
            </a:fld>
            <a:endParaRPr lang="en-GB" dirty="0"/>
          </a:p>
        </p:txBody>
      </p:sp>
      <p:pic>
        <p:nvPicPr>
          <p:cNvPr id="178" name="Elemento grafico 177">
            <a:extLst>
              <a:ext uri="{FF2B5EF4-FFF2-40B4-BE49-F238E27FC236}">
                <a16:creationId xmlns:a16="http://schemas.microsoft.com/office/drawing/2014/main" id="{85FE491B-CAD9-1F5F-75C4-3C9FBFC70A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1984" y="2668414"/>
            <a:ext cx="6331133" cy="3193274"/>
          </a:xfrm>
          <a:prstGeom prst="rect">
            <a:avLst/>
          </a:prstGeom>
        </p:spPr>
      </p:pic>
      <p:sp>
        <p:nvSpPr>
          <p:cNvPr id="179" name="CasellaDiTesto 178">
            <a:extLst>
              <a:ext uri="{FF2B5EF4-FFF2-40B4-BE49-F238E27FC236}">
                <a16:creationId xmlns:a16="http://schemas.microsoft.com/office/drawing/2014/main" id="{252E7447-A6ED-DACC-4202-EB62976F0F90}"/>
              </a:ext>
            </a:extLst>
          </p:cNvPr>
          <p:cNvSpPr txBox="1"/>
          <p:nvPr/>
        </p:nvSpPr>
        <p:spPr>
          <a:xfrm>
            <a:off x="4768915" y="1391285"/>
            <a:ext cx="2133918" cy="369332"/>
          </a:xfrm>
          <a:prstGeom prst="rect">
            <a:avLst/>
          </a:prstGeom>
        </p:spPr>
        <p:txBody>
          <a:bodyPr vert="horz" wrap="none" lIns="91440" tIns="45720" rIns="91440" bIns="45720" rtlCol="0" anchor="t">
            <a:spAutoFit/>
          </a:bodyPr>
          <a:lstStyle/>
          <a:p>
            <a:pPr algn="l"/>
            <a:r>
              <a:rPr lang="it-IT" dirty="0" err="1"/>
              <a:t>Protection</a:t>
            </a:r>
            <a:r>
              <a:rPr lang="it-IT" dirty="0"/>
              <a:t> </a:t>
            </a:r>
            <a:r>
              <a:rPr lang="it-IT" dirty="0" err="1"/>
              <a:t>Scheme</a:t>
            </a:r>
            <a:endParaRPr lang="en-GB" dirty="0"/>
          </a:p>
        </p:txBody>
      </p:sp>
      <p:pic>
        <p:nvPicPr>
          <p:cNvPr id="180" name="Picture 1" descr="A picture containing chart&#10;&#10;Description automatically generated">
            <a:extLst>
              <a:ext uri="{FF2B5EF4-FFF2-40B4-BE49-F238E27FC236}">
                <a16:creationId xmlns:a16="http://schemas.microsoft.com/office/drawing/2014/main" id="{4F2B80B9-801D-9F4D-B1F4-0A0BFCEB7153}"/>
              </a:ext>
            </a:extLst>
          </p:cNvPr>
          <p:cNvPicPr>
            <a:picLocks noChangeAspect="1"/>
          </p:cNvPicPr>
          <p:nvPr/>
        </p:nvPicPr>
        <p:blipFill>
          <a:blip r:embed="rId4"/>
          <a:stretch>
            <a:fillRect/>
          </a:stretch>
        </p:blipFill>
        <p:spPr>
          <a:xfrm>
            <a:off x="1065707" y="2006962"/>
            <a:ext cx="5539105" cy="3914775"/>
          </a:xfrm>
          <a:prstGeom prst="rect">
            <a:avLst/>
          </a:prstGeom>
        </p:spPr>
      </p:pic>
      <p:sp>
        <p:nvSpPr>
          <p:cNvPr id="182" name="CasellaDiTesto 181">
            <a:extLst>
              <a:ext uri="{FF2B5EF4-FFF2-40B4-BE49-F238E27FC236}">
                <a16:creationId xmlns:a16="http://schemas.microsoft.com/office/drawing/2014/main" id="{D4E11FFB-67CE-39C9-F592-78682A5C1545}"/>
              </a:ext>
            </a:extLst>
          </p:cNvPr>
          <p:cNvSpPr txBox="1"/>
          <p:nvPr/>
        </p:nvSpPr>
        <p:spPr>
          <a:xfrm>
            <a:off x="2813184" y="1947561"/>
            <a:ext cx="2044149" cy="369332"/>
          </a:xfrm>
          <a:prstGeom prst="rect">
            <a:avLst/>
          </a:prstGeom>
        </p:spPr>
        <p:txBody>
          <a:bodyPr vert="horz" wrap="none" lIns="91440" tIns="45720" rIns="91440" bIns="45720" rtlCol="0" anchor="t">
            <a:spAutoFit/>
          </a:bodyPr>
          <a:lstStyle/>
          <a:p>
            <a:pPr algn="l"/>
            <a:r>
              <a:rPr lang="it-IT" dirty="0" err="1"/>
              <a:t>Steerer</a:t>
            </a:r>
            <a:r>
              <a:rPr lang="it-IT" dirty="0"/>
              <a:t> </a:t>
            </a:r>
            <a:r>
              <a:rPr lang="it-IT" dirty="0" err="1"/>
              <a:t>Horizontal</a:t>
            </a:r>
            <a:endParaRPr lang="en-GB" dirty="0"/>
          </a:p>
        </p:txBody>
      </p:sp>
      <p:sp>
        <p:nvSpPr>
          <p:cNvPr id="2" name="Titolo 2">
            <a:extLst>
              <a:ext uri="{FF2B5EF4-FFF2-40B4-BE49-F238E27FC236}">
                <a16:creationId xmlns:a16="http://schemas.microsoft.com/office/drawing/2014/main" id="{528B6DB9-D6DC-BB23-BAE1-8BB6C46F30E5}"/>
              </a:ext>
            </a:extLst>
          </p:cNvPr>
          <p:cNvSpPr>
            <a:spLocks noGrp="1"/>
          </p:cNvSpPr>
          <p:nvPr>
            <p:ph type="title"/>
          </p:nvPr>
        </p:nvSpPr>
        <p:spPr>
          <a:xfrm>
            <a:off x="563420" y="631781"/>
            <a:ext cx="10544908" cy="818905"/>
          </a:xfrm>
        </p:spPr>
        <p:txBody>
          <a:bodyPr/>
          <a:lstStyle/>
          <a:p>
            <a:r>
              <a:rPr lang="it-IT" dirty="0" err="1"/>
              <a:t>Corrector</a:t>
            </a:r>
            <a:r>
              <a:rPr lang="it-IT" dirty="0"/>
              <a:t> </a:t>
            </a:r>
            <a:r>
              <a:rPr lang="it-IT" dirty="0" err="1"/>
              <a:t>magnets</a:t>
            </a:r>
            <a:r>
              <a:rPr lang="it-IT" dirty="0"/>
              <a:t> </a:t>
            </a:r>
            <a:r>
              <a:rPr lang="it-IT" dirty="0" err="1"/>
              <a:t>powering</a:t>
            </a:r>
            <a:endParaRPr lang="it-IT" dirty="0"/>
          </a:p>
        </p:txBody>
      </p:sp>
      <p:pic>
        <p:nvPicPr>
          <p:cNvPr id="3" name="Segnaposto contenuto 5" descr="Immagine che contiene interno, forno&#10;&#10;Descrizione generata automaticamente">
            <a:extLst>
              <a:ext uri="{FF2B5EF4-FFF2-40B4-BE49-F238E27FC236}">
                <a16:creationId xmlns:a16="http://schemas.microsoft.com/office/drawing/2014/main" id="{50A4A28F-BA68-711B-4BFE-4F213796E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7470" y="2044991"/>
            <a:ext cx="3262186" cy="4351338"/>
          </a:xfrm>
          <a:prstGeom prst="rect">
            <a:avLst/>
          </a:prstGeom>
        </p:spPr>
      </p:pic>
      <p:sp>
        <p:nvSpPr>
          <p:cNvPr id="7" name="CasellaDiTesto 6">
            <a:extLst>
              <a:ext uri="{FF2B5EF4-FFF2-40B4-BE49-F238E27FC236}">
                <a16:creationId xmlns:a16="http://schemas.microsoft.com/office/drawing/2014/main" id="{ABB618A3-D999-DC93-6672-4BAF3FA90855}"/>
              </a:ext>
            </a:extLst>
          </p:cNvPr>
          <p:cNvSpPr txBox="1"/>
          <p:nvPr/>
        </p:nvSpPr>
        <p:spPr>
          <a:xfrm>
            <a:off x="638139" y="6238497"/>
            <a:ext cx="3663182" cy="276999"/>
          </a:xfrm>
          <a:prstGeom prst="rect">
            <a:avLst/>
          </a:prstGeom>
        </p:spPr>
        <p:txBody>
          <a:bodyPr vert="horz" wrap="none" lIns="91440" tIns="45720" rIns="91440" bIns="45720" rtlCol="0" anchor="t">
            <a:spAutoFit/>
          </a:bodyPr>
          <a:lstStyle/>
          <a:p>
            <a:pPr algn="l"/>
            <a:r>
              <a:rPr lang="it-IT" sz="1200" dirty="0" err="1"/>
              <a:t>Results</a:t>
            </a:r>
            <a:r>
              <a:rPr lang="it-IT" sz="1200" dirty="0"/>
              <a:t> of the test on QDM </a:t>
            </a:r>
            <a:r>
              <a:rPr lang="it-IT" sz="1200" dirty="0" err="1"/>
              <a:t>type</a:t>
            </a:r>
            <a:r>
              <a:rPr lang="it-IT" sz="1200" dirty="0"/>
              <a:t> 2.5 short CID 27-6</a:t>
            </a:r>
            <a:endParaRPr lang="en-GB" sz="1200" dirty="0"/>
          </a:p>
        </p:txBody>
      </p:sp>
      <p:pic>
        <p:nvPicPr>
          <p:cNvPr id="8" name="Immagine 7">
            <a:extLst>
              <a:ext uri="{FF2B5EF4-FFF2-40B4-BE49-F238E27FC236}">
                <a16:creationId xmlns:a16="http://schemas.microsoft.com/office/drawing/2014/main" id="{F44B1C2E-6484-C030-CFC5-FF02BC250FF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46010" y="1994611"/>
            <a:ext cx="5523100" cy="3902843"/>
          </a:xfrm>
          <a:prstGeom prst="rect">
            <a:avLst/>
          </a:prstGeom>
          <a:noFill/>
          <a:ln>
            <a:noFill/>
          </a:ln>
        </p:spPr>
      </p:pic>
      <p:sp>
        <p:nvSpPr>
          <p:cNvPr id="9" name="CasellaDiTesto 8">
            <a:extLst>
              <a:ext uri="{FF2B5EF4-FFF2-40B4-BE49-F238E27FC236}">
                <a16:creationId xmlns:a16="http://schemas.microsoft.com/office/drawing/2014/main" id="{BC364586-D41C-B24F-3C37-769506E84089}"/>
              </a:ext>
            </a:extLst>
          </p:cNvPr>
          <p:cNvSpPr txBox="1"/>
          <p:nvPr/>
        </p:nvSpPr>
        <p:spPr>
          <a:xfrm>
            <a:off x="8009165" y="1944231"/>
            <a:ext cx="1762085" cy="369332"/>
          </a:xfrm>
          <a:prstGeom prst="rect">
            <a:avLst/>
          </a:prstGeom>
        </p:spPr>
        <p:txBody>
          <a:bodyPr vert="horz" wrap="none" lIns="91440" tIns="45720" rIns="91440" bIns="45720" rtlCol="0" anchor="t">
            <a:spAutoFit/>
          </a:bodyPr>
          <a:lstStyle/>
          <a:p>
            <a:pPr algn="l"/>
            <a:r>
              <a:rPr lang="it-IT" dirty="0" err="1"/>
              <a:t>Steerer</a:t>
            </a:r>
            <a:r>
              <a:rPr lang="it-IT" dirty="0"/>
              <a:t> Vertical</a:t>
            </a:r>
            <a:endParaRPr lang="en-GB" dirty="0"/>
          </a:p>
        </p:txBody>
      </p:sp>
    </p:spTree>
    <p:extLst>
      <p:ext uri="{BB962C8B-B14F-4D97-AF65-F5344CB8AC3E}">
        <p14:creationId xmlns:p14="http://schemas.microsoft.com/office/powerpoint/2010/main" val="3504329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2"/>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179"/>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3"/>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78"/>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 grpId="0"/>
      <p:bldP spid="182"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B51EE9ED-C4F6-187F-637A-5E03184B16BD}"/>
              </a:ext>
            </a:extLst>
          </p:cNvPr>
          <p:cNvSpPr>
            <a:spLocks noGrp="1"/>
          </p:cNvSpPr>
          <p:nvPr>
            <p:ph type="sldNum" sz="quarter" idx="10"/>
          </p:nvPr>
        </p:nvSpPr>
        <p:spPr/>
        <p:txBody>
          <a:bodyPr/>
          <a:lstStyle/>
          <a:p>
            <a:fld id="{897F4624-6DA1-824A-8A98-AFEE10D2E7BE}" type="slidenum">
              <a:rPr lang="en-GB" smtClean="0"/>
              <a:t>17</a:t>
            </a:fld>
            <a:endParaRPr lang="en-GB" dirty="0"/>
          </a:p>
        </p:txBody>
      </p:sp>
      <p:pic>
        <p:nvPicPr>
          <p:cNvPr id="2" name="Immagine 1">
            <a:extLst>
              <a:ext uri="{FF2B5EF4-FFF2-40B4-BE49-F238E27FC236}">
                <a16:creationId xmlns:a16="http://schemas.microsoft.com/office/drawing/2014/main" id="{FB72CD65-C81F-E685-DB34-97833C141A89}"/>
              </a:ext>
            </a:extLst>
          </p:cNvPr>
          <p:cNvPicPr>
            <a:picLocks noChangeAspect="1"/>
          </p:cNvPicPr>
          <p:nvPr/>
        </p:nvPicPr>
        <p:blipFill>
          <a:blip r:embed="rId2"/>
          <a:stretch>
            <a:fillRect/>
          </a:stretch>
        </p:blipFill>
        <p:spPr>
          <a:xfrm>
            <a:off x="938991" y="2759825"/>
            <a:ext cx="8025156" cy="1771303"/>
          </a:xfrm>
          <a:prstGeom prst="rect">
            <a:avLst/>
          </a:prstGeom>
        </p:spPr>
      </p:pic>
      <p:pic>
        <p:nvPicPr>
          <p:cNvPr id="3" name="Immagine 2">
            <a:extLst>
              <a:ext uri="{FF2B5EF4-FFF2-40B4-BE49-F238E27FC236}">
                <a16:creationId xmlns:a16="http://schemas.microsoft.com/office/drawing/2014/main" id="{EA6AFCB7-5588-5FAC-5085-CFF254364717}"/>
              </a:ext>
            </a:extLst>
          </p:cNvPr>
          <p:cNvPicPr>
            <a:picLocks noChangeAspect="1"/>
          </p:cNvPicPr>
          <p:nvPr/>
        </p:nvPicPr>
        <p:blipFill>
          <a:blip r:embed="rId3"/>
          <a:stretch>
            <a:fillRect/>
          </a:stretch>
        </p:blipFill>
        <p:spPr>
          <a:xfrm>
            <a:off x="9023061" y="2193925"/>
            <a:ext cx="2363470" cy="2531110"/>
          </a:xfrm>
          <a:prstGeom prst="rect">
            <a:avLst/>
          </a:prstGeom>
        </p:spPr>
      </p:pic>
      <p:sp>
        <p:nvSpPr>
          <p:cNvPr id="5" name="Titolo 2">
            <a:extLst>
              <a:ext uri="{FF2B5EF4-FFF2-40B4-BE49-F238E27FC236}">
                <a16:creationId xmlns:a16="http://schemas.microsoft.com/office/drawing/2014/main" id="{5F0F7AD9-403C-AAA3-194D-ECED8B126908}"/>
              </a:ext>
            </a:extLst>
          </p:cNvPr>
          <p:cNvSpPr>
            <a:spLocks noGrp="1"/>
          </p:cNvSpPr>
          <p:nvPr>
            <p:ph type="title"/>
          </p:nvPr>
        </p:nvSpPr>
        <p:spPr>
          <a:xfrm>
            <a:off x="563420" y="631781"/>
            <a:ext cx="10544908" cy="818905"/>
          </a:xfrm>
        </p:spPr>
        <p:txBody>
          <a:bodyPr/>
          <a:lstStyle/>
          <a:p>
            <a:r>
              <a:rPr lang="it-IT" dirty="0"/>
              <a:t>UHV leak check</a:t>
            </a:r>
          </a:p>
        </p:txBody>
      </p:sp>
      <p:sp>
        <p:nvSpPr>
          <p:cNvPr id="6" name="CasellaDiTesto 5">
            <a:extLst>
              <a:ext uri="{FF2B5EF4-FFF2-40B4-BE49-F238E27FC236}">
                <a16:creationId xmlns:a16="http://schemas.microsoft.com/office/drawing/2014/main" id="{A462824D-1EEE-8A96-430D-3EEC6A1659F7}"/>
              </a:ext>
            </a:extLst>
          </p:cNvPr>
          <p:cNvSpPr txBox="1"/>
          <p:nvPr/>
        </p:nvSpPr>
        <p:spPr>
          <a:xfrm>
            <a:off x="4179045" y="1683686"/>
            <a:ext cx="2668795" cy="369332"/>
          </a:xfrm>
          <a:prstGeom prst="rect">
            <a:avLst/>
          </a:prstGeom>
        </p:spPr>
        <p:txBody>
          <a:bodyPr vert="horz" wrap="square" lIns="91440" tIns="45720" rIns="91440" bIns="45720" rtlCol="0" anchor="t">
            <a:spAutoFit/>
          </a:bodyPr>
          <a:lstStyle/>
          <a:p>
            <a:pPr algn="l"/>
            <a:r>
              <a:rPr lang="it-IT" dirty="0" err="1"/>
              <a:t>Beam</a:t>
            </a:r>
            <a:r>
              <a:rPr lang="it-IT" dirty="0"/>
              <a:t> pipe assembly</a:t>
            </a:r>
          </a:p>
        </p:txBody>
      </p:sp>
      <p:sp>
        <p:nvSpPr>
          <p:cNvPr id="7" name="CasellaDiTesto 6">
            <a:extLst>
              <a:ext uri="{FF2B5EF4-FFF2-40B4-BE49-F238E27FC236}">
                <a16:creationId xmlns:a16="http://schemas.microsoft.com/office/drawing/2014/main" id="{F834A1B9-803B-8254-B789-429EAE5AF6BB}"/>
              </a:ext>
            </a:extLst>
          </p:cNvPr>
          <p:cNvSpPr txBox="1"/>
          <p:nvPr/>
        </p:nvSpPr>
        <p:spPr>
          <a:xfrm>
            <a:off x="9482565" y="1703657"/>
            <a:ext cx="1749261" cy="369332"/>
          </a:xfrm>
          <a:prstGeom prst="rect">
            <a:avLst/>
          </a:prstGeom>
        </p:spPr>
        <p:txBody>
          <a:bodyPr vert="horz" wrap="none" lIns="91440" tIns="45720" rIns="91440" bIns="45720" rtlCol="0" anchor="t">
            <a:spAutoFit/>
          </a:bodyPr>
          <a:lstStyle/>
          <a:p>
            <a:pPr algn="l"/>
            <a:r>
              <a:rPr lang="it-IT" dirty="0"/>
              <a:t>Test </a:t>
            </a:r>
            <a:r>
              <a:rPr lang="it-IT" dirty="0" err="1"/>
              <a:t>equipment</a:t>
            </a:r>
            <a:endParaRPr lang="en-GB" dirty="0"/>
          </a:p>
        </p:txBody>
      </p:sp>
    </p:spTree>
    <p:extLst>
      <p:ext uri="{BB962C8B-B14F-4D97-AF65-F5344CB8AC3E}">
        <p14:creationId xmlns:p14="http://schemas.microsoft.com/office/powerpoint/2010/main" val="30410274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B51EE9ED-C4F6-187F-637A-5E03184B16BD}"/>
              </a:ext>
            </a:extLst>
          </p:cNvPr>
          <p:cNvSpPr>
            <a:spLocks noGrp="1"/>
          </p:cNvSpPr>
          <p:nvPr>
            <p:ph type="sldNum" sz="quarter" idx="10"/>
          </p:nvPr>
        </p:nvSpPr>
        <p:spPr/>
        <p:txBody>
          <a:bodyPr/>
          <a:lstStyle/>
          <a:p>
            <a:fld id="{897F4624-6DA1-824A-8A98-AFEE10D2E7BE}" type="slidenum">
              <a:rPr lang="en-GB" smtClean="0"/>
              <a:t>18</a:t>
            </a:fld>
            <a:endParaRPr lang="en-GB" dirty="0"/>
          </a:p>
        </p:txBody>
      </p:sp>
      <p:pic>
        <p:nvPicPr>
          <p:cNvPr id="3" name="Immagine 2">
            <a:extLst>
              <a:ext uri="{FF2B5EF4-FFF2-40B4-BE49-F238E27FC236}">
                <a16:creationId xmlns:a16="http://schemas.microsoft.com/office/drawing/2014/main" id="{2F5B1252-2FE1-C5DD-1631-89CCADDE956F}"/>
              </a:ext>
            </a:extLst>
          </p:cNvPr>
          <p:cNvPicPr>
            <a:picLocks noChangeAspect="1"/>
          </p:cNvPicPr>
          <p:nvPr/>
        </p:nvPicPr>
        <p:blipFill>
          <a:blip r:embed="rId2"/>
          <a:stretch>
            <a:fillRect/>
          </a:stretch>
        </p:blipFill>
        <p:spPr>
          <a:xfrm>
            <a:off x="0" y="1716008"/>
            <a:ext cx="12192000" cy="3425984"/>
          </a:xfrm>
          <a:prstGeom prst="rect">
            <a:avLst/>
          </a:prstGeom>
        </p:spPr>
      </p:pic>
      <p:sp>
        <p:nvSpPr>
          <p:cNvPr id="5" name="CasellaDiTesto 4">
            <a:extLst>
              <a:ext uri="{FF2B5EF4-FFF2-40B4-BE49-F238E27FC236}">
                <a16:creationId xmlns:a16="http://schemas.microsoft.com/office/drawing/2014/main" id="{ECA75840-ED65-AC4F-8E94-B8925B9754E6}"/>
              </a:ext>
            </a:extLst>
          </p:cNvPr>
          <p:cNvSpPr txBox="1"/>
          <p:nvPr/>
        </p:nvSpPr>
        <p:spPr>
          <a:xfrm>
            <a:off x="4953000" y="1346676"/>
            <a:ext cx="1945789" cy="369332"/>
          </a:xfrm>
          <a:prstGeom prst="rect">
            <a:avLst/>
          </a:prstGeom>
        </p:spPr>
        <p:txBody>
          <a:bodyPr vert="horz" wrap="none" lIns="91440" tIns="45720" rIns="91440" bIns="45720" rtlCol="0" anchor="t">
            <a:spAutoFit/>
          </a:bodyPr>
          <a:lstStyle/>
          <a:p>
            <a:pPr algn="l"/>
            <a:r>
              <a:rPr lang="it-IT" dirty="0"/>
              <a:t>Warm leak check</a:t>
            </a:r>
            <a:endParaRPr lang="en-GB" dirty="0"/>
          </a:p>
        </p:txBody>
      </p:sp>
      <p:pic>
        <p:nvPicPr>
          <p:cNvPr id="6" name="Immagine 5">
            <a:extLst>
              <a:ext uri="{FF2B5EF4-FFF2-40B4-BE49-F238E27FC236}">
                <a16:creationId xmlns:a16="http://schemas.microsoft.com/office/drawing/2014/main" id="{E9D2B143-0BF3-2D28-21F6-5011936571EC}"/>
              </a:ext>
            </a:extLst>
          </p:cNvPr>
          <p:cNvPicPr>
            <a:picLocks noChangeAspect="1"/>
          </p:cNvPicPr>
          <p:nvPr/>
        </p:nvPicPr>
        <p:blipFill>
          <a:blip r:embed="rId3"/>
          <a:stretch>
            <a:fillRect/>
          </a:stretch>
        </p:blipFill>
        <p:spPr>
          <a:xfrm>
            <a:off x="4762499" y="1918500"/>
            <a:ext cx="5484347" cy="1210499"/>
          </a:xfrm>
          <a:prstGeom prst="rect">
            <a:avLst/>
          </a:prstGeom>
        </p:spPr>
      </p:pic>
      <p:pic>
        <p:nvPicPr>
          <p:cNvPr id="7" name="Immagine 6">
            <a:extLst>
              <a:ext uri="{FF2B5EF4-FFF2-40B4-BE49-F238E27FC236}">
                <a16:creationId xmlns:a16="http://schemas.microsoft.com/office/drawing/2014/main" id="{132940AF-7252-9544-2B4B-5F3573474CB2}"/>
              </a:ext>
            </a:extLst>
          </p:cNvPr>
          <p:cNvPicPr>
            <a:picLocks noChangeAspect="1"/>
          </p:cNvPicPr>
          <p:nvPr/>
        </p:nvPicPr>
        <p:blipFill>
          <a:blip r:embed="rId4"/>
          <a:stretch>
            <a:fillRect/>
          </a:stretch>
        </p:blipFill>
        <p:spPr>
          <a:xfrm>
            <a:off x="10282892" y="1503018"/>
            <a:ext cx="1615182" cy="1729746"/>
          </a:xfrm>
          <a:prstGeom prst="rect">
            <a:avLst/>
          </a:prstGeom>
        </p:spPr>
      </p:pic>
      <p:sp>
        <p:nvSpPr>
          <p:cNvPr id="10" name="CasellaDiTesto 9">
            <a:extLst>
              <a:ext uri="{FF2B5EF4-FFF2-40B4-BE49-F238E27FC236}">
                <a16:creationId xmlns:a16="http://schemas.microsoft.com/office/drawing/2014/main" id="{6C9FF1AE-BDB3-3560-46FB-85E7F85A1807}"/>
              </a:ext>
            </a:extLst>
          </p:cNvPr>
          <p:cNvSpPr txBox="1"/>
          <p:nvPr/>
        </p:nvSpPr>
        <p:spPr>
          <a:xfrm>
            <a:off x="5016500" y="1333976"/>
            <a:ext cx="1813317" cy="369332"/>
          </a:xfrm>
          <a:prstGeom prst="rect">
            <a:avLst/>
          </a:prstGeom>
        </p:spPr>
        <p:txBody>
          <a:bodyPr vert="horz" wrap="none" lIns="91440" tIns="45720" rIns="91440" bIns="45720" rtlCol="0" anchor="t">
            <a:spAutoFit/>
          </a:bodyPr>
          <a:lstStyle/>
          <a:p>
            <a:pPr algn="l"/>
            <a:r>
              <a:rPr lang="it-IT" dirty="0" err="1"/>
              <a:t>Cold</a:t>
            </a:r>
            <a:r>
              <a:rPr lang="it-IT" dirty="0"/>
              <a:t> leak check</a:t>
            </a:r>
            <a:endParaRPr lang="en-GB" dirty="0"/>
          </a:p>
        </p:txBody>
      </p:sp>
      <p:pic>
        <p:nvPicPr>
          <p:cNvPr id="11" name="Segnaposto contenuto 11" descr="Immagine che contiene grafico&#10;&#10;Descrizione generata automaticamente">
            <a:extLst>
              <a:ext uri="{FF2B5EF4-FFF2-40B4-BE49-F238E27FC236}">
                <a16:creationId xmlns:a16="http://schemas.microsoft.com/office/drawing/2014/main" id="{BDAAA843-D468-B743-A9E8-27CC9FB69190}"/>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710967" y="3331491"/>
            <a:ext cx="4770066" cy="3337136"/>
          </a:xfrm>
        </p:spPr>
      </p:pic>
      <p:pic>
        <p:nvPicPr>
          <p:cNvPr id="12" name="Immagine 11">
            <a:extLst>
              <a:ext uri="{FF2B5EF4-FFF2-40B4-BE49-F238E27FC236}">
                <a16:creationId xmlns:a16="http://schemas.microsoft.com/office/drawing/2014/main" id="{39A524B5-3CB6-9439-D9E7-9A57219153AC}"/>
              </a:ext>
            </a:extLst>
          </p:cNvPr>
          <p:cNvPicPr>
            <a:picLocks noChangeAspect="1"/>
          </p:cNvPicPr>
          <p:nvPr/>
        </p:nvPicPr>
        <p:blipFill>
          <a:blip r:embed="rId3"/>
          <a:stretch>
            <a:fillRect/>
          </a:stretch>
        </p:blipFill>
        <p:spPr>
          <a:xfrm>
            <a:off x="2451099" y="1918976"/>
            <a:ext cx="5484347" cy="1210499"/>
          </a:xfrm>
          <a:prstGeom prst="rect">
            <a:avLst/>
          </a:prstGeom>
        </p:spPr>
      </p:pic>
      <p:sp>
        <p:nvSpPr>
          <p:cNvPr id="14" name="CasellaDiTesto 13">
            <a:extLst>
              <a:ext uri="{FF2B5EF4-FFF2-40B4-BE49-F238E27FC236}">
                <a16:creationId xmlns:a16="http://schemas.microsoft.com/office/drawing/2014/main" id="{4604866A-479F-B460-CE26-F1C4675ED726}"/>
              </a:ext>
            </a:extLst>
          </p:cNvPr>
          <p:cNvSpPr txBox="1"/>
          <p:nvPr/>
        </p:nvSpPr>
        <p:spPr>
          <a:xfrm>
            <a:off x="948825" y="5274736"/>
            <a:ext cx="5503430" cy="369332"/>
          </a:xfrm>
          <a:prstGeom prst="rect">
            <a:avLst/>
          </a:prstGeom>
        </p:spPr>
        <p:txBody>
          <a:bodyPr vert="horz" wrap="none" lIns="91440" tIns="45720" rIns="91440" bIns="45720" rtlCol="0" anchor="t">
            <a:spAutoFit/>
          </a:bodyPr>
          <a:lstStyle/>
          <a:p>
            <a:pPr algn="l"/>
            <a:r>
              <a:rPr lang="it-IT" dirty="0" err="1"/>
              <a:t>Acceptance</a:t>
            </a:r>
            <a:r>
              <a:rPr lang="it-IT" dirty="0"/>
              <a:t> </a:t>
            </a:r>
            <a:r>
              <a:rPr lang="it-IT" dirty="0" err="1"/>
              <a:t>criteria</a:t>
            </a:r>
            <a:r>
              <a:rPr lang="it-IT" dirty="0"/>
              <a:t> maximum leak &lt;1x10</a:t>
            </a:r>
            <a:r>
              <a:rPr lang="it-IT" baseline="30000" dirty="0"/>
              <a:t>-10</a:t>
            </a:r>
            <a:r>
              <a:rPr lang="it-IT" dirty="0"/>
              <a:t> mbar l/s</a:t>
            </a:r>
            <a:endParaRPr lang="en-GB" dirty="0"/>
          </a:p>
        </p:txBody>
      </p:sp>
    </p:spTree>
    <p:extLst>
      <p:ext uri="{BB962C8B-B14F-4D97-AF65-F5344CB8AC3E}">
        <p14:creationId xmlns:p14="http://schemas.microsoft.com/office/powerpoint/2010/main" val="3625210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150E482B-9AD8-5CC5-CBE0-4AE9D1395310}"/>
              </a:ext>
            </a:extLst>
          </p:cNvPr>
          <p:cNvSpPr>
            <a:spLocks noGrp="1"/>
          </p:cNvSpPr>
          <p:nvPr>
            <p:ph type="sldNum" sz="quarter" idx="10"/>
          </p:nvPr>
        </p:nvSpPr>
        <p:spPr/>
        <p:txBody>
          <a:bodyPr/>
          <a:lstStyle/>
          <a:p>
            <a:fld id="{897F4624-6DA1-824A-8A98-AFEE10D2E7BE}" type="slidenum">
              <a:rPr lang="en-GB" smtClean="0"/>
              <a:t>19</a:t>
            </a:fld>
            <a:endParaRPr lang="en-GB" dirty="0"/>
          </a:p>
        </p:txBody>
      </p:sp>
      <p:sp>
        <p:nvSpPr>
          <p:cNvPr id="5" name="Titolo 2">
            <a:extLst>
              <a:ext uri="{FF2B5EF4-FFF2-40B4-BE49-F238E27FC236}">
                <a16:creationId xmlns:a16="http://schemas.microsoft.com/office/drawing/2014/main" id="{39B2798D-33A6-E852-E3CA-9308E26CA8BA}"/>
              </a:ext>
            </a:extLst>
          </p:cNvPr>
          <p:cNvSpPr>
            <a:spLocks noGrp="1"/>
          </p:cNvSpPr>
          <p:nvPr>
            <p:ph type="title"/>
          </p:nvPr>
        </p:nvSpPr>
        <p:spPr>
          <a:xfrm>
            <a:off x="838200" y="793150"/>
            <a:ext cx="10515600" cy="557840"/>
          </a:xfrm>
        </p:spPr>
        <p:txBody>
          <a:bodyPr/>
          <a:lstStyle/>
          <a:p>
            <a:r>
              <a:rPr lang="en-GB" dirty="0"/>
              <a:t>Problems and mitigation</a:t>
            </a:r>
          </a:p>
        </p:txBody>
      </p:sp>
      <p:sp>
        <p:nvSpPr>
          <p:cNvPr id="2" name="CasellaDiTesto 1">
            <a:extLst>
              <a:ext uri="{FF2B5EF4-FFF2-40B4-BE49-F238E27FC236}">
                <a16:creationId xmlns:a16="http://schemas.microsoft.com/office/drawing/2014/main" id="{FA4152C7-6F61-D8AF-073B-453A87277983}"/>
              </a:ext>
            </a:extLst>
          </p:cNvPr>
          <p:cNvSpPr txBox="1"/>
          <p:nvPr/>
        </p:nvSpPr>
        <p:spPr>
          <a:xfrm>
            <a:off x="3828621" y="1337803"/>
            <a:ext cx="3918060" cy="461665"/>
          </a:xfrm>
          <a:prstGeom prst="rect">
            <a:avLst/>
          </a:prstGeom>
        </p:spPr>
        <p:txBody>
          <a:bodyPr vert="horz" wrap="none" lIns="91440" tIns="45720" rIns="91440" bIns="45720" rtlCol="0" anchor="t">
            <a:spAutoFit/>
          </a:bodyPr>
          <a:lstStyle/>
          <a:p>
            <a:pPr algn="l"/>
            <a:r>
              <a:rPr lang="it-IT" sz="2400" dirty="0" err="1"/>
              <a:t>Leaky</a:t>
            </a:r>
            <a:r>
              <a:rPr lang="it-IT" sz="2400" dirty="0"/>
              <a:t> </a:t>
            </a:r>
            <a:r>
              <a:rPr lang="it-IT" sz="2400" dirty="0" err="1"/>
              <a:t>dampers</a:t>
            </a:r>
            <a:r>
              <a:rPr lang="it-IT" sz="2400" dirty="0"/>
              <a:t> on He lines</a:t>
            </a:r>
            <a:endParaRPr lang="en-GB" sz="2400" dirty="0"/>
          </a:p>
        </p:txBody>
      </p:sp>
      <p:pic>
        <p:nvPicPr>
          <p:cNvPr id="10" name="Immagine 9">
            <a:extLst>
              <a:ext uri="{FF2B5EF4-FFF2-40B4-BE49-F238E27FC236}">
                <a16:creationId xmlns:a16="http://schemas.microsoft.com/office/drawing/2014/main" id="{119AB6F7-241B-31C5-0DE3-08A20631B0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242564"/>
            <a:ext cx="4409208" cy="2939472"/>
          </a:xfrm>
          <a:prstGeom prst="rect">
            <a:avLst/>
          </a:prstGeom>
        </p:spPr>
      </p:pic>
      <p:pic>
        <p:nvPicPr>
          <p:cNvPr id="12" name="Immagine 11" descr="Immagine che contiene interno, muro&#10;&#10;Descrizione generata automaticamente">
            <a:extLst>
              <a:ext uri="{FF2B5EF4-FFF2-40B4-BE49-F238E27FC236}">
                <a16:creationId xmlns:a16="http://schemas.microsoft.com/office/drawing/2014/main" id="{C7F0FF22-A1EA-61B8-BEC1-8044E9515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7428986" y="2299948"/>
            <a:ext cx="3560618" cy="2373745"/>
          </a:xfrm>
          <a:prstGeom prst="rect">
            <a:avLst/>
          </a:prstGeom>
        </p:spPr>
      </p:pic>
      <p:sp>
        <p:nvSpPr>
          <p:cNvPr id="13" name="Segnaposto contenuto 2">
            <a:extLst>
              <a:ext uri="{FF2B5EF4-FFF2-40B4-BE49-F238E27FC236}">
                <a16:creationId xmlns:a16="http://schemas.microsoft.com/office/drawing/2014/main" id="{F9C05474-D35B-D3DF-8645-C29974BEBC0D}"/>
              </a:ext>
            </a:extLst>
          </p:cNvPr>
          <p:cNvSpPr txBox="1">
            <a:spLocks/>
          </p:cNvSpPr>
          <p:nvPr/>
        </p:nvSpPr>
        <p:spPr>
          <a:xfrm>
            <a:off x="4080765" y="5352222"/>
            <a:ext cx="3665916" cy="52954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FDBB63"/>
              </a:buClr>
              <a:buFont typeface="Wingdings" charset="2"/>
              <a:buChar char="§"/>
              <a:tabLst>
                <a:tab pos="0" algn="l"/>
              </a:tabLst>
              <a:defRPr sz="2400" kern="1200">
                <a:solidFill>
                  <a:srgbClr val="333333"/>
                </a:solidFill>
                <a:latin typeface="Arial"/>
                <a:ea typeface="+mn-ea"/>
                <a:cs typeface="Arial"/>
              </a:defRPr>
            </a:lvl1pPr>
            <a:lvl2pPr marL="742950" indent="-285750" algn="l" defTabSz="457200" rtl="0" eaLnBrk="1" latinLnBrk="0" hangingPunct="1">
              <a:spcBef>
                <a:spcPct val="20000"/>
              </a:spcBef>
              <a:buClr>
                <a:srgbClr val="FDBB63"/>
              </a:buClr>
              <a:buFont typeface="Wingdings" charset="2"/>
              <a:buChar char="§"/>
              <a:tabLst>
                <a:tab pos="0" algn="l"/>
              </a:tabLst>
              <a:defRPr sz="2000" kern="1200">
                <a:solidFill>
                  <a:srgbClr val="333333"/>
                </a:solidFill>
                <a:latin typeface="Arial"/>
                <a:ea typeface="+mn-ea"/>
                <a:cs typeface="Arial"/>
              </a:defRPr>
            </a:lvl2pPr>
            <a:lvl3pPr marL="1143000" indent="-228600" algn="l" defTabSz="457200" rtl="0" eaLnBrk="1" latinLnBrk="0" hangingPunct="1">
              <a:spcBef>
                <a:spcPct val="20000"/>
              </a:spcBef>
              <a:buClr>
                <a:srgbClr val="FDBB63"/>
              </a:buClr>
              <a:buFont typeface="Wingdings" charset="2"/>
              <a:buChar char="§"/>
              <a:tabLst>
                <a:tab pos="0" algn="l"/>
              </a:tabLst>
              <a:defRPr sz="1800" kern="1200">
                <a:solidFill>
                  <a:srgbClr val="333333"/>
                </a:solidFill>
                <a:latin typeface="Arial"/>
                <a:ea typeface="+mn-ea"/>
                <a:cs typeface="Arial"/>
              </a:defRPr>
            </a:lvl3pPr>
            <a:lvl4pPr marL="1600200" indent="-228600" algn="l" defTabSz="457200" rtl="0" eaLnBrk="1" latinLnBrk="0" hangingPunct="1">
              <a:spcBef>
                <a:spcPct val="20000"/>
              </a:spcBef>
              <a:buClr>
                <a:srgbClr val="FDBB63"/>
              </a:buClr>
              <a:buFont typeface="Wingdings" charset="2"/>
              <a:buChar char="§"/>
              <a:tabLst>
                <a:tab pos="0" algn="l"/>
              </a:tabLst>
              <a:defRPr sz="1600" kern="1200">
                <a:solidFill>
                  <a:srgbClr val="333333"/>
                </a:solidFill>
                <a:latin typeface="Arial"/>
                <a:ea typeface="+mn-ea"/>
                <a:cs typeface="Arial"/>
              </a:defRPr>
            </a:lvl4pPr>
            <a:lvl5pPr marL="2057400" indent="-228600" algn="l" defTabSz="457200" rtl="0" eaLnBrk="1" latinLnBrk="0" hangingPunct="1">
              <a:spcBef>
                <a:spcPct val="20000"/>
              </a:spcBef>
              <a:buClr>
                <a:srgbClr val="FDBB63"/>
              </a:buClr>
              <a:buFont typeface="Wingdings" charset="2"/>
              <a:buChar char="§"/>
              <a:tabLst>
                <a:tab pos="0" algn="l"/>
              </a:tabLst>
              <a:defRPr sz="14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FC000"/>
              </a:buClr>
              <a:buFont typeface="Wingdings" panose="05000000000000000000" pitchFamily="2" charset="2"/>
              <a:buChar char="ü"/>
            </a:pPr>
            <a:r>
              <a:rPr lang="it-IT" dirty="0" err="1">
                <a:solidFill>
                  <a:schemeClr val="tx1"/>
                </a:solidFill>
              </a:rPr>
              <a:t>Substituted</a:t>
            </a:r>
            <a:r>
              <a:rPr lang="it-IT" dirty="0">
                <a:solidFill>
                  <a:schemeClr val="tx1"/>
                </a:solidFill>
              </a:rPr>
              <a:t> 2 times</a:t>
            </a:r>
            <a:endParaRPr lang="it-IT" dirty="0"/>
          </a:p>
          <a:p>
            <a:pPr>
              <a:buClr>
                <a:srgbClr val="FFC000"/>
              </a:buClr>
              <a:buFont typeface="Wingdings" panose="05000000000000000000" pitchFamily="2" charset="2"/>
              <a:buChar char="ü"/>
            </a:pPr>
            <a:endParaRPr lang="it-IT" dirty="0"/>
          </a:p>
        </p:txBody>
      </p:sp>
      <p:pic>
        <p:nvPicPr>
          <p:cNvPr id="11" name="Immagine 10" descr="Immagine che contiene testo, elettronica&#10;&#10;Descrizione generata automaticamente">
            <a:extLst>
              <a:ext uri="{FF2B5EF4-FFF2-40B4-BE49-F238E27FC236}">
                <a16:creationId xmlns:a16="http://schemas.microsoft.com/office/drawing/2014/main" id="{88A567FA-D9E0-EB5D-2D31-7163EFACAE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3213" y="2072378"/>
            <a:ext cx="4804496" cy="2950379"/>
          </a:xfrm>
          <a:prstGeom prst="rect">
            <a:avLst/>
          </a:prstGeom>
        </p:spPr>
      </p:pic>
      <p:sp>
        <p:nvSpPr>
          <p:cNvPr id="14" name="CasellaDiTesto 13">
            <a:extLst>
              <a:ext uri="{FF2B5EF4-FFF2-40B4-BE49-F238E27FC236}">
                <a16:creationId xmlns:a16="http://schemas.microsoft.com/office/drawing/2014/main" id="{8BE826B5-3BB3-4AF4-A19E-4D94A58827C0}"/>
              </a:ext>
            </a:extLst>
          </p:cNvPr>
          <p:cNvSpPr txBox="1"/>
          <p:nvPr/>
        </p:nvSpPr>
        <p:spPr>
          <a:xfrm>
            <a:off x="3489943" y="1326112"/>
            <a:ext cx="5107296" cy="461665"/>
          </a:xfrm>
          <a:prstGeom prst="rect">
            <a:avLst/>
          </a:prstGeom>
        </p:spPr>
        <p:txBody>
          <a:bodyPr vert="horz" wrap="none" lIns="91440" tIns="45720" rIns="91440" bIns="45720" rtlCol="0" anchor="t">
            <a:spAutoFit/>
          </a:bodyPr>
          <a:lstStyle/>
          <a:p>
            <a:pPr algn="l"/>
            <a:r>
              <a:rPr lang="it-IT" sz="2400" dirty="0" err="1"/>
              <a:t>Uncontrollable</a:t>
            </a:r>
            <a:r>
              <a:rPr lang="it-IT" sz="2400" dirty="0"/>
              <a:t> LCL </a:t>
            </a:r>
            <a:r>
              <a:rPr lang="it-IT" sz="2400" dirty="0" err="1"/>
              <a:t>heater</a:t>
            </a:r>
            <a:r>
              <a:rPr lang="it-IT" sz="2400" dirty="0"/>
              <a:t> controller</a:t>
            </a:r>
            <a:endParaRPr lang="en-GB" sz="2400" dirty="0"/>
          </a:p>
        </p:txBody>
      </p:sp>
      <p:sp>
        <p:nvSpPr>
          <p:cNvPr id="15" name="Segnaposto contenuto 2">
            <a:extLst>
              <a:ext uri="{FF2B5EF4-FFF2-40B4-BE49-F238E27FC236}">
                <a16:creationId xmlns:a16="http://schemas.microsoft.com/office/drawing/2014/main" id="{B0322BF7-A967-813B-5A29-E3E106F3CDFA}"/>
              </a:ext>
            </a:extLst>
          </p:cNvPr>
          <p:cNvSpPr txBox="1">
            <a:spLocks/>
          </p:cNvSpPr>
          <p:nvPr/>
        </p:nvSpPr>
        <p:spPr>
          <a:xfrm>
            <a:off x="1035443" y="5352222"/>
            <a:ext cx="10121113" cy="110358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FDBB63"/>
              </a:buClr>
              <a:buFont typeface="Wingdings" charset="2"/>
              <a:buChar char="§"/>
              <a:tabLst>
                <a:tab pos="0" algn="l"/>
              </a:tabLst>
              <a:defRPr sz="2400" kern="1200">
                <a:solidFill>
                  <a:srgbClr val="333333"/>
                </a:solidFill>
                <a:latin typeface="Arial"/>
                <a:ea typeface="+mn-ea"/>
                <a:cs typeface="Arial"/>
              </a:defRPr>
            </a:lvl1pPr>
            <a:lvl2pPr marL="742950" indent="-285750" algn="l" defTabSz="457200" rtl="0" eaLnBrk="1" latinLnBrk="0" hangingPunct="1">
              <a:spcBef>
                <a:spcPct val="20000"/>
              </a:spcBef>
              <a:buClr>
                <a:srgbClr val="FDBB63"/>
              </a:buClr>
              <a:buFont typeface="Wingdings" charset="2"/>
              <a:buChar char="§"/>
              <a:tabLst>
                <a:tab pos="0" algn="l"/>
              </a:tabLst>
              <a:defRPr sz="2000" kern="1200">
                <a:solidFill>
                  <a:srgbClr val="333333"/>
                </a:solidFill>
                <a:latin typeface="Arial"/>
                <a:ea typeface="+mn-ea"/>
                <a:cs typeface="Arial"/>
              </a:defRPr>
            </a:lvl2pPr>
            <a:lvl3pPr marL="1143000" indent="-228600" algn="l" defTabSz="457200" rtl="0" eaLnBrk="1" latinLnBrk="0" hangingPunct="1">
              <a:spcBef>
                <a:spcPct val="20000"/>
              </a:spcBef>
              <a:buClr>
                <a:srgbClr val="FDBB63"/>
              </a:buClr>
              <a:buFont typeface="Wingdings" charset="2"/>
              <a:buChar char="§"/>
              <a:tabLst>
                <a:tab pos="0" algn="l"/>
              </a:tabLst>
              <a:defRPr sz="1800" kern="1200">
                <a:solidFill>
                  <a:srgbClr val="333333"/>
                </a:solidFill>
                <a:latin typeface="Arial"/>
                <a:ea typeface="+mn-ea"/>
                <a:cs typeface="Arial"/>
              </a:defRPr>
            </a:lvl3pPr>
            <a:lvl4pPr marL="1600200" indent="-228600" algn="l" defTabSz="457200" rtl="0" eaLnBrk="1" latinLnBrk="0" hangingPunct="1">
              <a:spcBef>
                <a:spcPct val="20000"/>
              </a:spcBef>
              <a:buClr>
                <a:srgbClr val="FDBB63"/>
              </a:buClr>
              <a:buFont typeface="Wingdings" charset="2"/>
              <a:buChar char="§"/>
              <a:tabLst>
                <a:tab pos="0" algn="l"/>
              </a:tabLst>
              <a:defRPr sz="1600" kern="1200">
                <a:solidFill>
                  <a:srgbClr val="333333"/>
                </a:solidFill>
                <a:latin typeface="Arial"/>
                <a:ea typeface="+mn-ea"/>
                <a:cs typeface="Arial"/>
              </a:defRPr>
            </a:lvl4pPr>
            <a:lvl5pPr marL="2057400" indent="-228600" algn="l" defTabSz="457200" rtl="0" eaLnBrk="1" latinLnBrk="0" hangingPunct="1">
              <a:spcBef>
                <a:spcPct val="20000"/>
              </a:spcBef>
              <a:buClr>
                <a:srgbClr val="FDBB63"/>
              </a:buClr>
              <a:buFont typeface="Wingdings" charset="2"/>
              <a:buChar char="§"/>
              <a:tabLst>
                <a:tab pos="0" algn="l"/>
              </a:tabLst>
              <a:defRPr sz="14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buClr>
                <a:srgbClr val="FFC000"/>
              </a:buClr>
              <a:buFont typeface="Wingdings" panose="05000000000000000000" pitchFamily="2" charset="2"/>
              <a:buChar char="ü"/>
            </a:pPr>
            <a:r>
              <a:rPr lang="it-IT" dirty="0" err="1">
                <a:solidFill>
                  <a:schemeClr val="tx1"/>
                </a:solidFill>
              </a:rPr>
              <a:t>Substituted</a:t>
            </a:r>
            <a:r>
              <a:rPr lang="it-IT" dirty="0">
                <a:solidFill>
                  <a:schemeClr val="tx1"/>
                </a:solidFill>
              </a:rPr>
              <a:t> with a in house </a:t>
            </a:r>
            <a:r>
              <a:rPr lang="it-IT" dirty="0" err="1">
                <a:solidFill>
                  <a:schemeClr val="tx1"/>
                </a:solidFill>
              </a:rPr>
              <a:t>designed</a:t>
            </a:r>
            <a:r>
              <a:rPr lang="it-IT" dirty="0">
                <a:solidFill>
                  <a:schemeClr val="tx1"/>
                </a:solidFill>
              </a:rPr>
              <a:t>, </a:t>
            </a:r>
            <a:r>
              <a:rPr lang="it-IT" dirty="0" err="1">
                <a:solidFill>
                  <a:schemeClr val="tx1"/>
                </a:solidFill>
              </a:rPr>
              <a:t>prduced</a:t>
            </a:r>
            <a:r>
              <a:rPr lang="it-IT" dirty="0">
                <a:solidFill>
                  <a:schemeClr val="tx1"/>
                </a:solidFill>
              </a:rPr>
              <a:t> and </a:t>
            </a:r>
            <a:r>
              <a:rPr lang="it-IT" dirty="0" err="1">
                <a:solidFill>
                  <a:schemeClr val="tx1"/>
                </a:solidFill>
              </a:rPr>
              <a:t>tested</a:t>
            </a:r>
            <a:r>
              <a:rPr lang="it-IT" dirty="0">
                <a:solidFill>
                  <a:schemeClr val="tx1"/>
                </a:solidFill>
              </a:rPr>
              <a:t> controller</a:t>
            </a:r>
            <a:endParaRPr lang="it-IT" dirty="0"/>
          </a:p>
        </p:txBody>
      </p:sp>
      <p:sp>
        <p:nvSpPr>
          <p:cNvPr id="18" name="CasellaDiTesto 17">
            <a:extLst>
              <a:ext uri="{FF2B5EF4-FFF2-40B4-BE49-F238E27FC236}">
                <a16:creationId xmlns:a16="http://schemas.microsoft.com/office/drawing/2014/main" id="{B5A6229B-A899-D5E6-1C76-5F155807886F}"/>
              </a:ext>
            </a:extLst>
          </p:cNvPr>
          <p:cNvSpPr txBox="1"/>
          <p:nvPr/>
        </p:nvSpPr>
        <p:spPr>
          <a:xfrm>
            <a:off x="4275453" y="1337803"/>
            <a:ext cx="2478564" cy="461665"/>
          </a:xfrm>
          <a:prstGeom prst="rect">
            <a:avLst/>
          </a:prstGeom>
        </p:spPr>
        <p:txBody>
          <a:bodyPr vert="horz" wrap="none" lIns="91440" tIns="45720" rIns="91440" bIns="45720" rtlCol="0" anchor="t">
            <a:spAutoFit/>
          </a:bodyPr>
          <a:lstStyle/>
          <a:p>
            <a:pPr algn="l"/>
            <a:r>
              <a:rPr lang="it-IT" sz="2400" dirty="0"/>
              <a:t>Power </a:t>
            </a:r>
            <a:r>
              <a:rPr lang="it-IT" sz="2400" dirty="0" err="1"/>
              <a:t>grid</a:t>
            </a:r>
            <a:r>
              <a:rPr lang="it-IT" sz="2400" dirty="0"/>
              <a:t> faults</a:t>
            </a:r>
            <a:endParaRPr lang="en-GB" sz="2400" dirty="0"/>
          </a:p>
        </p:txBody>
      </p:sp>
      <p:sp>
        <p:nvSpPr>
          <p:cNvPr id="19" name="Segnaposto contenuto 3">
            <a:extLst>
              <a:ext uri="{FF2B5EF4-FFF2-40B4-BE49-F238E27FC236}">
                <a16:creationId xmlns:a16="http://schemas.microsoft.com/office/drawing/2014/main" id="{FBD26A77-1620-C849-4C39-59CCC0601C96}"/>
              </a:ext>
            </a:extLst>
          </p:cNvPr>
          <p:cNvSpPr txBox="1">
            <a:spLocks/>
          </p:cNvSpPr>
          <p:nvPr/>
        </p:nvSpPr>
        <p:spPr>
          <a:xfrm>
            <a:off x="560016" y="2324862"/>
            <a:ext cx="10515601" cy="2152859"/>
          </a:xfrm>
          <a:prstGeom prst="rect">
            <a:avLst/>
          </a:prstGeom>
        </p:spPr>
        <p:txBody>
          <a:bodyPr>
            <a:normAutofit/>
          </a:bodyPr>
          <a:lstStyle>
            <a:lvl1pPr marL="342900" indent="-342900" algn="l" defTabSz="457200" rtl="0" eaLnBrk="1" latinLnBrk="0" hangingPunct="1">
              <a:spcBef>
                <a:spcPct val="20000"/>
              </a:spcBef>
              <a:buClr>
                <a:srgbClr val="FDBB63"/>
              </a:buClr>
              <a:buFont typeface="Wingdings" charset="2"/>
              <a:buChar char="§"/>
              <a:tabLst>
                <a:tab pos="0" algn="l"/>
              </a:tabLst>
              <a:defRPr sz="2400" kern="1200">
                <a:solidFill>
                  <a:srgbClr val="333333"/>
                </a:solidFill>
                <a:latin typeface="Arial"/>
                <a:ea typeface="+mn-ea"/>
                <a:cs typeface="Arial"/>
              </a:defRPr>
            </a:lvl1pPr>
            <a:lvl2pPr marL="742950" indent="-285750" algn="l" defTabSz="457200" rtl="0" eaLnBrk="1" latinLnBrk="0" hangingPunct="1">
              <a:spcBef>
                <a:spcPct val="20000"/>
              </a:spcBef>
              <a:buClr>
                <a:srgbClr val="FDBB63"/>
              </a:buClr>
              <a:buFont typeface="Wingdings" charset="2"/>
              <a:buChar char="§"/>
              <a:tabLst>
                <a:tab pos="0" algn="l"/>
              </a:tabLst>
              <a:defRPr sz="2000" kern="1200">
                <a:solidFill>
                  <a:srgbClr val="333333"/>
                </a:solidFill>
                <a:latin typeface="Arial"/>
                <a:ea typeface="+mn-ea"/>
                <a:cs typeface="Arial"/>
              </a:defRPr>
            </a:lvl2pPr>
            <a:lvl3pPr marL="1143000" indent="-228600" algn="l" defTabSz="457200" rtl="0" eaLnBrk="1" latinLnBrk="0" hangingPunct="1">
              <a:spcBef>
                <a:spcPct val="20000"/>
              </a:spcBef>
              <a:buClr>
                <a:srgbClr val="FDBB63"/>
              </a:buClr>
              <a:buFont typeface="Wingdings" charset="2"/>
              <a:buChar char="§"/>
              <a:tabLst>
                <a:tab pos="0" algn="l"/>
              </a:tabLst>
              <a:defRPr sz="1800" kern="1200">
                <a:solidFill>
                  <a:srgbClr val="333333"/>
                </a:solidFill>
                <a:latin typeface="Arial"/>
                <a:ea typeface="+mn-ea"/>
                <a:cs typeface="Arial"/>
              </a:defRPr>
            </a:lvl3pPr>
            <a:lvl4pPr marL="1600200" indent="-228600" algn="l" defTabSz="457200" rtl="0" eaLnBrk="1" latinLnBrk="0" hangingPunct="1">
              <a:spcBef>
                <a:spcPct val="20000"/>
              </a:spcBef>
              <a:buClr>
                <a:srgbClr val="FDBB63"/>
              </a:buClr>
              <a:buFont typeface="Wingdings" charset="2"/>
              <a:buChar char="§"/>
              <a:tabLst>
                <a:tab pos="0" algn="l"/>
              </a:tabLst>
              <a:defRPr sz="1600" kern="1200">
                <a:solidFill>
                  <a:srgbClr val="333333"/>
                </a:solidFill>
                <a:latin typeface="Arial"/>
                <a:ea typeface="+mn-ea"/>
                <a:cs typeface="Arial"/>
              </a:defRPr>
            </a:lvl4pPr>
            <a:lvl5pPr marL="2057400" indent="-228600" algn="l" defTabSz="457200" rtl="0" eaLnBrk="1" latinLnBrk="0" hangingPunct="1">
              <a:spcBef>
                <a:spcPct val="20000"/>
              </a:spcBef>
              <a:buClr>
                <a:srgbClr val="FDBB63"/>
              </a:buClr>
              <a:buFont typeface="Wingdings" charset="2"/>
              <a:buChar char="§"/>
              <a:tabLst>
                <a:tab pos="0" algn="l"/>
              </a:tabLst>
              <a:defRPr sz="14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buFont typeface="Courier New" panose="02070309020205020404" pitchFamily="49" charset="0"/>
              <a:buChar char="o"/>
            </a:pPr>
            <a:r>
              <a:rPr lang="it-IT" dirty="0" err="1"/>
              <a:t>We</a:t>
            </a:r>
            <a:r>
              <a:rPr lang="it-IT" dirty="0"/>
              <a:t> are </a:t>
            </a:r>
            <a:r>
              <a:rPr lang="it-IT" dirty="0" err="1"/>
              <a:t>experiencing</a:t>
            </a:r>
            <a:r>
              <a:rPr lang="it-IT" dirty="0"/>
              <a:t> </a:t>
            </a:r>
            <a:r>
              <a:rPr lang="it-IT" dirty="0" err="1"/>
              <a:t>continuous</a:t>
            </a:r>
            <a:r>
              <a:rPr lang="it-IT" dirty="0"/>
              <a:t> power </a:t>
            </a:r>
            <a:r>
              <a:rPr lang="it-IT" dirty="0" err="1"/>
              <a:t>grid</a:t>
            </a:r>
            <a:r>
              <a:rPr lang="it-IT" dirty="0"/>
              <a:t> faults; </a:t>
            </a:r>
            <a:r>
              <a:rPr lang="it-IT" dirty="0" err="1"/>
              <a:t>they</a:t>
            </a:r>
            <a:r>
              <a:rPr lang="it-IT" dirty="0"/>
              <a:t> are </a:t>
            </a:r>
            <a:r>
              <a:rPr lang="it-IT" dirty="0" err="1"/>
              <a:t>few</a:t>
            </a:r>
            <a:r>
              <a:rPr lang="it-IT" dirty="0"/>
              <a:t> </a:t>
            </a:r>
            <a:r>
              <a:rPr lang="it-IT" dirty="0" err="1"/>
              <a:t>ms</a:t>
            </a:r>
            <a:r>
              <a:rPr lang="it-IT" dirty="0"/>
              <a:t> long </a:t>
            </a:r>
            <a:r>
              <a:rPr lang="it-IT" dirty="0" err="1"/>
              <a:t>but</a:t>
            </a:r>
            <a:r>
              <a:rPr lang="it-IT" dirty="0"/>
              <a:t> </a:t>
            </a:r>
            <a:r>
              <a:rPr lang="it-IT" dirty="0" err="1"/>
              <a:t>able</a:t>
            </a:r>
            <a:r>
              <a:rPr lang="it-IT" dirty="0"/>
              <a:t> to trigger the </a:t>
            </a:r>
            <a:r>
              <a:rPr lang="it-IT" dirty="0" err="1"/>
              <a:t>cold</a:t>
            </a:r>
            <a:r>
              <a:rPr lang="it-IT" dirty="0"/>
              <a:t> box </a:t>
            </a:r>
            <a:r>
              <a:rPr lang="it-IT" dirty="0" err="1"/>
              <a:t>compressor</a:t>
            </a:r>
            <a:r>
              <a:rPr lang="it-IT" dirty="0"/>
              <a:t> </a:t>
            </a:r>
            <a:r>
              <a:rPr lang="it-IT" dirty="0" err="1"/>
              <a:t>protection</a:t>
            </a:r>
            <a:r>
              <a:rPr lang="it-IT" dirty="0"/>
              <a:t> system;</a:t>
            </a:r>
          </a:p>
          <a:p>
            <a:pPr algn="just">
              <a:buFont typeface="Courier New" panose="02070309020205020404" pitchFamily="49" charset="0"/>
              <a:buChar char="o"/>
            </a:pPr>
            <a:r>
              <a:rPr lang="it-IT" dirty="0" err="1"/>
              <a:t>We</a:t>
            </a:r>
            <a:r>
              <a:rPr lang="it-IT" dirty="0"/>
              <a:t> are </a:t>
            </a:r>
            <a:r>
              <a:rPr lang="it-IT" dirty="0" err="1"/>
              <a:t>procuring</a:t>
            </a:r>
            <a:r>
              <a:rPr lang="it-IT" dirty="0"/>
              <a:t> filters and </a:t>
            </a:r>
            <a:r>
              <a:rPr lang="it-IT" dirty="0" err="1"/>
              <a:t>uninterruptible</a:t>
            </a:r>
            <a:r>
              <a:rPr lang="it-IT" dirty="0"/>
              <a:t> power supply systems for </a:t>
            </a:r>
            <a:r>
              <a:rPr lang="it-IT" dirty="0" err="1"/>
              <a:t>compressor</a:t>
            </a:r>
            <a:r>
              <a:rPr lang="it-IT" dirty="0"/>
              <a:t> and </a:t>
            </a:r>
            <a:r>
              <a:rPr lang="it-IT" dirty="0" err="1"/>
              <a:t>cold</a:t>
            </a:r>
            <a:r>
              <a:rPr lang="it-IT" dirty="0"/>
              <a:t> box </a:t>
            </a:r>
            <a:r>
              <a:rPr lang="it-IT" dirty="0" err="1"/>
              <a:t>acessories</a:t>
            </a:r>
            <a:r>
              <a:rPr lang="it-IT" dirty="0"/>
              <a:t>.</a:t>
            </a:r>
          </a:p>
        </p:txBody>
      </p:sp>
      <p:pic>
        <p:nvPicPr>
          <p:cNvPr id="20" name="Immagine 19" descr="Immagine che contiene pavimento, interni, attrezzatura&#10;&#10;Descrizione generata automaticamente">
            <a:extLst>
              <a:ext uri="{FF2B5EF4-FFF2-40B4-BE49-F238E27FC236}">
                <a16:creationId xmlns:a16="http://schemas.microsoft.com/office/drawing/2014/main" id="{04F1BCED-D2F3-5552-02A1-9C0E544DF7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8618" y="1801579"/>
            <a:ext cx="5777107" cy="4340052"/>
          </a:xfrm>
          <a:prstGeom prst="rect">
            <a:avLst/>
          </a:prstGeom>
        </p:spPr>
      </p:pic>
      <p:sp>
        <p:nvSpPr>
          <p:cNvPr id="21" name="CasellaDiTesto 20">
            <a:extLst>
              <a:ext uri="{FF2B5EF4-FFF2-40B4-BE49-F238E27FC236}">
                <a16:creationId xmlns:a16="http://schemas.microsoft.com/office/drawing/2014/main" id="{6583E139-25DA-E29C-BD6C-F8E3E5761DFB}"/>
              </a:ext>
            </a:extLst>
          </p:cNvPr>
          <p:cNvSpPr txBox="1"/>
          <p:nvPr/>
        </p:nvSpPr>
        <p:spPr>
          <a:xfrm>
            <a:off x="4646821" y="1324001"/>
            <a:ext cx="2701381" cy="461665"/>
          </a:xfrm>
          <a:prstGeom prst="rect">
            <a:avLst/>
          </a:prstGeom>
        </p:spPr>
        <p:txBody>
          <a:bodyPr vert="horz" wrap="none" lIns="91440" tIns="45720" rIns="91440" bIns="45720" rtlCol="0" anchor="t">
            <a:spAutoFit/>
          </a:bodyPr>
          <a:lstStyle/>
          <a:p>
            <a:pPr algn="l"/>
            <a:r>
              <a:rPr lang="it-IT" sz="2400" dirty="0" err="1"/>
              <a:t>Leaky</a:t>
            </a:r>
            <a:r>
              <a:rPr lang="it-IT" sz="2400" dirty="0"/>
              <a:t> transfer line</a:t>
            </a:r>
            <a:endParaRPr lang="en-GB" sz="2400" dirty="0"/>
          </a:p>
        </p:txBody>
      </p:sp>
      <p:sp>
        <p:nvSpPr>
          <p:cNvPr id="22" name="Segnaposto contenuto 2">
            <a:extLst>
              <a:ext uri="{FF2B5EF4-FFF2-40B4-BE49-F238E27FC236}">
                <a16:creationId xmlns:a16="http://schemas.microsoft.com/office/drawing/2014/main" id="{8A7D955A-D40A-4209-1D71-33763EE6935B}"/>
              </a:ext>
            </a:extLst>
          </p:cNvPr>
          <p:cNvSpPr txBox="1">
            <a:spLocks/>
          </p:cNvSpPr>
          <p:nvPr/>
        </p:nvSpPr>
        <p:spPr>
          <a:xfrm>
            <a:off x="3357152" y="6083239"/>
            <a:ext cx="10121113" cy="110358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FDBB63"/>
              </a:buClr>
              <a:buFont typeface="Wingdings" charset="2"/>
              <a:buChar char="§"/>
              <a:tabLst>
                <a:tab pos="0" algn="l"/>
              </a:tabLst>
              <a:defRPr sz="2400" kern="1200">
                <a:solidFill>
                  <a:srgbClr val="333333"/>
                </a:solidFill>
                <a:latin typeface="Arial"/>
                <a:ea typeface="+mn-ea"/>
                <a:cs typeface="Arial"/>
              </a:defRPr>
            </a:lvl1pPr>
            <a:lvl2pPr marL="742950" indent="-285750" algn="l" defTabSz="457200" rtl="0" eaLnBrk="1" latinLnBrk="0" hangingPunct="1">
              <a:spcBef>
                <a:spcPct val="20000"/>
              </a:spcBef>
              <a:buClr>
                <a:srgbClr val="FDBB63"/>
              </a:buClr>
              <a:buFont typeface="Wingdings" charset="2"/>
              <a:buChar char="§"/>
              <a:tabLst>
                <a:tab pos="0" algn="l"/>
              </a:tabLst>
              <a:defRPr sz="2000" kern="1200">
                <a:solidFill>
                  <a:srgbClr val="333333"/>
                </a:solidFill>
                <a:latin typeface="Arial"/>
                <a:ea typeface="+mn-ea"/>
                <a:cs typeface="Arial"/>
              </a:defRPr>
            </a:lvl2pPr>
            <a:lvl3pPr marL="1143000" indent="-228600" algn="l" defTabSz="457200" rtl="0" eaLnBrk="1" latinLnBrk="0" hangingPunct="1">
              <a:spcBef>
                <a:spcPct val="20000"/>
              </a:spcBef>
              <a:buClr>
                <a:srgbClr val="FDBB63"/>
              </a:buClr>
              <a:buFont typeface="Wingdings" charset="2"/>
              <a:buChar char="§"/>
              <a:tabLst>
                <a:tab pos="0" algn="l"/>
              </a:tabLst>
              <a:defRPr sz="1800" kern="1200">
                <a:solidFill>
                  <a:srgbClr val="333333"/>
                </a:solidFill>
                <a:latin typeface="Arial"/>
                <a:ea typeface="+mn-ea"/>
                <a:cs typeface="Arial"/>
              </a:defRPr>
            </a:lvl3pPr>
            <a:lvl4pPr marL="1600200" indent="-228600" algn="l" defTabSz="457200" rtl="0" eaLnBrk="1" latinLnBrk="0" hangingPunct="1">
              <a:spcBef>
                <a:spcPct val="20000"/>
              </a:spcBef>
              <a:buClr>
                <a:srgbClr val="FDBB63"/>
              </a:buClr>
              <a:buFont typeface="Wingdings" charset="2"/>
              <a:buChar char="§"/>
              <a:tabLst>
                <a:tab pos="0" algn="l"/>
              </a:tabLst>
              <a:defRPr sz="1600" kern="1200">
                <a:solidFill>
                  <a:srgbClr val="333333"/>
                </a:solidFill>
                <a:latin typeface="Arial"/>
                <a:ea typeface="+mn-ea"/>
                <a:cs typeface="Arial"/>
              </a:defRPr>
            </a:lvl4pPr>
            <a:lvl5pPr marL="2057400" indent="-228600" algn="l" defTabSz="457200" rtl="0" eaLnBrk="1" latinLnBrk="0" hangingPunct="1">
              <a:spcBef>
                <a:spcPct val="20000"/>
              </a:spcBef>
              <a:buClr>
                <a:srgbClr val="FDBB63"/>
              </a:buClr>
              <a:buFont typeface="Wingdings" charset="2"/>
              <a:buChar char="§"/>
              <a:tabLst>
                <a:tab pos="0" algn="l"/>
              </a:tabLst>
              <a:defRPr sz="14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buClr>
                <a:srgbClr val="FFC000"/>
              </a:buClr>
              <a:buFont typeface="Wingdings" panose="05000000000000000000" pitchFamily="2" charset="2"/>
              <a:buChar char="ü"/>
            </a:pPr>
            <a:r>
              <a:rPr lang="it-IT" dirty="0">
                <a:solidFill>
                  <a:schemeClr val="tx1"/>
                </a:solidFill>
              </a:rPr>
              <a:t>Transfer line </a:t>
            </a:r>
            <a:r>
              <a:rPr lang="it-IT" dirty="0" err="1">
                <a:solidFill>
                  <a:schemeClr val="tx1"/>
                </a:solidFill>
              </a:rPr>
              <a:t>has</a:t>
            </a:r>
            <a:r>
              <a:rPr lang="it-IT" dirty="0">
                <a:solidFill>
                  <a:schemeClr val="tx1"/>
                </a:solidFill>
              </a:rPr>
              <a:t> </a:t>
            </a:r>
            <a:r>
              <a:rPr lang="it-IT" dirty="0" err="1">
                <a:solidFill>
                  <a:schemeClr val="tx1"/>
                </a:solidFill>
              </a:rPr>
              <a:t>been</a:t>
            </a:r>
            <a:r>
              <a:rPr lang="it-IT" dirty="0">
                <a:solidFill>
                  <a:schemeClr val="tx1"/>
                </a:solidFill>
              </a:rPr>
              <a:t> </a:t>
            </a:r>
            <a:r>
              <a:rPr lang="it-IT" dirty="0" err="1">
                <a:solidFill>
                  <a:schemeClr val="tx1"/>
                </a:solidFill>
              </a:rPr>
              <a:t>reworked</a:t>
            </a:r>
            <a:endParaRPr lang="it-IT" dirty="0"/>
          </a:p>
        </p:txBody>
      </p:sp>
      <p:sp>
        <p:nvSpPr>
          <p:cNvPr id="23" name="CasellaDiTesto 22">
            <a:extLst>
              <a:ext uri="{FF2B5EF4-FFF2-40B4-BE49-F238E27FC236}">
                <a16:creationId xmlns:a16="http://schemas.microsoft.com/office/drawing/2014/main" id="{BB60FA0D-2066-4812-6BF9-43718FD11F42}"/>
              </a:ext>
            </a:extLst>
          </p:cNvPr>
          <p:cNvSpPr txBox="1"/>
          <p:nvPr/>
        </p:nvSpPr>
        <p:spPr>
          <a:xfrm>
            <a:off x="3580684" y="1315337"/>
            <a:ext cx="4945585" cy="461665"/>
          </a:xfrm>
          <a:prstGeom prst="rect">
            <a:avLst/>
          </a:prstGeom>
        </p:spPr>
        <p:txBody>
          <a:bodyPr vert="horz" wrap="none" lIns="91440" tIns="45720" rIns="91440" bIns="45720" rtlCol="0" anchor="t">
            <a:spAutoFit/>
          </a:bodyPr>
          <a:lstStyle/>
          <a:p>
            <a:pPr algn="l"/>
            <a:r>
              <a:rPr lang="it-IT" sz="2400" dirty="0" err="1"/>
              <a:t>Limy</a:t>
            </a:r>
            <a:r>
              <a:rPr lang="it-IT" sz="2400" dirty="0"/>
              <a:t> </a:t>
            </a:r>
            <a:r>
              <a:rPr lang="it-IT" sz="2400" dirty="0" err="1"/>
              <a:t>cooling</a:t>
            </a:r>
            <a:r>
              <a:rPr lang="it-IT" sz="2400" dirty="0"/>
              <a:t> tower </a:t>
            </a:r>
            <a:r>
              <a:rPr lang="it-IT" sz="2400" dirty="0" err="1"/>
              <a:t>heat</a:t>
            </a:r>
            <a:r>
              <a:rPr lang="it-IT" sz="2400" dirty="0"/>
              <a:t> </a:t>
            </a:r>
            <a:r>
              <a:rPr lang="it-IT" sz="2400" dirty="0" err="1"/>
              <a:t>exchanger</a:t>
            </a:r>
            <a:endParaRPr lang="en-GB" sz="2400" dirty="0"/>
          </a:p>
        </p:txBody>
      </p:sp>
      <p:sp>
        <p:nvSpPr>
          <p:cNvPr id="26" name="Segnaposto contenuto 2">
            <a:extLst>
              <a:ext uri="{FF2B5EF4-FFF2-40B4-BE49-F238E27FC236}">
                <a16:creationId xmlns:a16="http://schemas.microsoft.com/office/drawing/2014/main" id="{E2F559DD-579B-D6C1-1BD2-001923A4AE58}"/>
              </a:ext>
            </a:extLst>
          </p:cNvPr>
          <p:cNvSpPr txBox="1">
            <a:spLocks/>
          </p:cNvSpPr>
          <p:nvPr/>
        </p:nvSpPr>
        <p:spPr>
          <a:xfrm>
            <a:off x="560016" y="2348912"/>
            <a:ext cx="11071968" cy="212880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FDBB63"/>
              </a:buClr>
              <a:buFont typeface="Wingdings" charset="2"/>
              <a:buChar char="§"/>
              <a:tabLst>
                <a:tab pos="0" algn="l"/>
              </a:tabLst>
              <a:defRPr sz="2400" kern="1200">
                <a:solidFill>
                  <a:srgbClr val="333333"/>
                </a:solidFill>
                <a:latin typeface="Arial"/>
                <a:ea typeface="+mn-ea"/>
                <a:cs typeface="Arial"/>
              </a:defRPr>
            </a:lvl1pPr>
            <a:lvl2pPr marL="742950" indent="-285750" algn="l" defTabSz="457200" rtl="0" eaLnBrk="1" latinLnBrk="0" hangingPunct="1">
              <a:spcBef>
                <a:spcPct val="20000"/>
              </a:spcBef>
              <a:buClr>
                <a:srgbClr val="FDBB63"/>
              </a:buClr>
              <a:buFont typeface="Wingdings" charset="2"/>
              <a:buChar char="§"/>
              <a:tabLst>
                <a:tab pos="0" algn="l"/>
              </a:tabLst>
              <a:defRPr sz="2000" kern="1200">
                <a:solidFill>
                  <a:srgbClr val="333333"/>
                </a:solidFill>
                <a:latin typeface="Arial"/>
                <a:ea typeface="+mn-ea"/>
                <a:cs typeface="Arial"/>
              </a:defRPr>
            </a:lvl2pPr>
            <a:lvl3pPr marL="1143000" indent="-228600" algn="l" defTabSz="457200" rtl="0" eaLnBrk="1" latinLnBrk="0" hangingPunct="1">
              <a:spcBef>
                <a:spcPct val="20000"/>
              </a:spcBef>
              <a:buClr>
                <a:srgbClr val="FDBB63"/>
              </a:buClr>
              <a:buFont typeface="Wingdings" charset="2"/>
              <a:buChar char="§"/>
              <a:tabLst>
                <a:tab pos="0" algn="l"/>
              </a:tabLst>
              <a:defRPr sz="1800" kern="1200">
                <a:solidFill>
                  <a:srgbClr val="333333"/>
                </a:solidFill>
                <a:latin typeface="Arial"/>
                <a:ea typeface="+mn-ea"/>
                <a:cs typeface="Arial"/>
              </a:defRPr>
            </a:lvl3pPr>
            <a:lvl4pPr marL="1600200" indent="-228600" algn="l" defTabSz="457200" rtl="0" eaLnBrk="1" latinLnBrk="0" hangingPunct="1">
              <a:spcBef>
                <a:spcPct val="20000"/>
              </a:spcBef>
              <a:buClr>
                <a:srgbClr val="FDBB63"/>
              </a:buClr>
              <a:buFont typeface="Wingdings" charset="2"/>
              <a:buChar char="§"/>
              <a:tabLst>
                <a:tab pos="0" algn="l"/>
              </a:tabLst>
              <a:defRPr sz="1600" kern="1200">
                <a:solidFill>
                  <a:srgbClr val="333333"/>
                </a:solidFill>
                <a:latin typeface="Arial"/>
                <a:ea typeface="+mn-ea"/>
                <a:cs typeface="Arial"/>
              </a:defRPr>
            </a:lvl4pPr>
            <a:lvl5pPr marL="2057400" indent="-228600" algn="l" defTabSz="457200" rtl="0" eaLnBrk="1" latinLnBrk="0" hangingPunct="1">
              <a:spcBef>
                <a:spcPct val="20000"/>
              </a:spcBef>
              <a:buClr>
                <a:srgbClr val="FDBB63"/>
              </a:buClr>
              <a:buFont typeface="Wingdings" charset="2"/>
              <a:buChar char="§"/>
              <a:tabLst>
                <a:tab pos="0" algn="l"/>
              </a:tabLst>
              <a:defRPr sz="14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buClr>
                <a:srgbClr val="FFC000"/>
              </a:buClr>
              <a:buFont typeface="Wingdings" panose="05000000000000000000" pitchFamily="2" charset="2"/>
              <a:buChar char="ü"/>
            </a:pPr>
            <a:r>
              <a:rPr lang="it-IT" dirty="0" err="1">
                <a:solidFill>
                  <a:schemeClr val="tx1"/>
                </a:solidFill>
              </a:rPr>
              <a:t>Heat</a:t>
            </a:r>
            <a:r>
              <a:rPr lang="it-IT" dirty="0">
                <a:solidFill>
                  <a:schemeClr val="tx1"/>
                </a:solidFill>
              </a:rPr>
              <a:t> </a:t>
            </a:r>
            <a:r>
              <a:rPr lang="it-IT" dirty="0" err="1">
                <a:solidFill>
                  <a:schemeClr val="tx1"/>
                </a:solidFill>
              </a:rPr>
              <a:t>exchanger</a:t>
            </a:r>
            <a:r>
              <a:rPr lang="it-IT" dirty="0">
                <a:solidFill>
                  <a:schemeClr val="tx1"/>
                </a:solidFill>
              </a:rPr>
              <a:t> </a:t>
            </a:r>
            <a:r>
              <a:rPr lang="it-IT" dirty="0" err="1">
                <a:solidFill>
                  <a:schemeClr val="tx1"/>
                </a:solidFill>
              </a:rPr>
              <a:t>has</a:t>
            </a:r>
            <a:r>
              <a:rPr lang="it-IT" dirty="0">
                <a:solidFill>
                  <a:schemeClr val="tx1"/>
                </a:solidFill>
              </a:rPr>
              <a:t> </a:t>
            </a:r>
            <a:r>
              <a:rPr lang="it-IT" dirty="0" err="1">
                <a:solidFill>
                  <a:schemeClr val="tx1"/>
                </a:solidFill>
              </a:rPr>
              <a:t>been</a:t>
            </a:r>
            <a:r>
              <a:rPr lang="it-IT" dirty="0">
                <a:solidFill>
                  <a:schemeClr val="tx1"/>
                </a:solidFill>
              </a:rPr>
              <a:t> </a:t>
            </a:r>
            <a:r>
              <a:rPr lang="it-IT" dirty="0" err="1">
                <a:solidFill>
                  <a:schemeClr val="tx1"/>
                </a:solidFill>
              </a:rPr>
              <a:t>opened</a:t>
            </a:r>
            <a:r>
              <a:rPr lang="it-IT" dirty="0">
                <a:solidFill>
                  <a:schemeClr val="tx1"/>
                </a:solidFill>
              </a:rPr>
              <a:t> and </a:t>
            </a:r>
            <a:r>
              <a:rPr lang="it-IT" dirty="0" err="1">
                <a:solidFill>
                  <a:schemeClr val="tx1"/>
                </a:solidFill>
              </a:rPr>
              <a:t>cleaned</a:t>
            </a:r>
            <a:r>
              <a:rPr lang="it-IT" dirty="0">
                <a:solidFill>
                  <a:schemeClr val="tx1"/>
                </a:solidFill>
              </a:rPr>
              <a:t>;</a:t>
            </a:r>
          </a:p>
          <a:p>
            <a:pPr algn="just">
              <a:buClr>
                <a:srgbClr val="FFC000"/>
              </a:buClr>
              <a:buFont typeface="Wingdings" panose="05000000000000000000" pitchFamily="2" charset="2"/>
              <a:buChar char="ü"/>
            </a:pPr>
            <a:r>
              <a:rPr lang="it-IT" dirty="0">
                <a:solidFill>
                  <a:schemeClr val="tx1"/>
                </a:solidFill>
              </a:rPr>
              <a:t>A second </a:t>
            </a:r>
            <a:r>
              <a:rPr lang="it-IT" dirty="0" err="1">
                <a:solidFill>
                  <a:schemeClr val="tx1"/>
                </a:solidFill>
              </a:rPr>
              <a:t>heat</a:t>
            </a:r>
            <a:r>
              <a:rPr lang="it-IT" dirty="0">
                <a:solidFill>
                  <a:schemeClr val="tx1"/>
                </a:solidFill>
              </a:rPr>
              <a:t> </a:t>
            </a:r>
            <a:r>
              <a:rPr lang="it-IT" dirty="0" err="1">
                <a:solidFill>
                  <a:schemeClr val="tx1"/>
                </a:solidFill>
              </a:rPr>
              <a:t>exchanger</a:t>
            </a:r>
            <a:r>
              <a:rPr lang="it-IT" dirty="0">
                <a:solidFill>
                  <a:schemeClr val="tx1"/>
                </a:solidFill>
              </a:rPr>
              <a:t> </a:t>
            </a:r>
            <a:r>
              <a:rPr lang="it-IT" dirty="0" err="1">
                <a:solidFill>
                  <a:schemeClr val="tx1"/>
                </a:solidFill>
              </a:rPr>
              <a:t>has</a:t>
            </a:r>
            <a:r>
              <a:rPr lang="it-IT" dirty="0">
                <a:solidFill>
                  <a:schemeClr val="tx1"/>
                </a:solidFill>
              </a:rPr>
              <a:t> </a:t>
            </a:r>
            <a:r>
              <a:rPr lang="it-IT" dirty="0" err="1">
                <a:solidFill>
                  <a:schemeClr val="tx1"/>
                </a:solidFill>
              </a:rPr>
              <a:t>been</a:t>
            </a:r>
            <a:r>
              <a:rPr lang="it-IT" dirty="0">
                <a:solidFill>
                  <a:schemeClr val="tx1"/>
                </a:solidFill>
              </a:rPr>
              <a:t> </a:t>
            </a:r>
            <a:r>
              <a:rPr lang="it-IT" dirty="0" err="1">
                <a:solidFill>
                  <a:schemeClr val="tx1"/>
                </a:solidFill>
              </a:rPr>
              <a:t>procured</a:t>
            </a:r>
            <a:r>
              <a:rPr lang="it-IT" dirty="0">
                <a:solidFill>
                  <a:schemeClr val="tx1"/>
                </a:solidFill>
              </a:rPr>
              <a:t> to be </a:t>
            </a:r>
            <a:r>
              <a:rPr lang="it-IT" dirty="0" err="1">
                <a:solidFill>
                  <a:schemeClr val="tx1"/>
                </a:solidFill>
              </a:rPr>
              <a:t>mounted</a:t>
            </a:r>
            <a:r>
              <a:rPr lang="it-IT" dirty="0">
                <a:solidFill>
                  <a:schemeClr val="tx1"/>
                </a:solidFill>
              </a:rPr>
              <a:t> in </a:t>
            </a:r>
            <a:r>
              <a:rPr lang="it-IT" dirty="0" err="1">
                <a:solidFill>
                  <a:schemeClr val="tx1"/>
                </a:solidFill>
              </a:rPr>
              <a:t>parallel</a:t>
            </a:r>
            <a:r>
              <a:rPr lang="it-IT" dirty="0">
                <a:solidFill>
                  <a:schemeClr val="tx1"/>
                </a:solidFill>
              </a:rPr>
              <a:t> to the first. </a:t>
            </a:r>
            <a:r>
              <a:rPr lang="it-IT" dirty="0" err="1">
                <a:solidFill>
                  <a:schemeClr val="tx1"/>
                </a:solidFill>
              </a:rPr>
              <a:t>It</a:t>
            </a:r>
            <a:r>
              <a:rPr lang="it-IT" dirty="0">
                <a:solidFill>
                  <a:schemeClr val="tx1"/>
                </a:solidFill>
              </a:rPr>
              <a:t> </a:t>
            </a:r>
            <a:r>
              <a:rPr lang="it-IT" dirty="0" err="1">
                <a:solidFill>
                  <a:schemeClr val="tx1"/>
                </a:solidFill>
              </a:rPr>
              <a:t>will</a:t>
            </a:r>
            <a:r>
              <a:rPr lang="it-IT" dirty="0">
                <a:solidFill>
                  <a:schemeClr val="tx1"/>
                </a:solidFill>
              </a:rPr>
              <a:t> be </a:t>
            </a:r>
            <a:r>
              <a:rPr lang="it-IT" dirty="0" err="1">
                <a:solidFill>
                  <a:schemeClr val="tx1"/>
                </a:solidFill>
              </a:rPr>
              <a:t>used</a:t>
            </a:r>
            <a:r>
              <a:rPr lang="it-IT" dirty="0">
                <a:solidFill>
                  <a:schemeClr val="tx1"/>
                </a:solidFill>
              </a:rPr>
              <a:t> in case of new </a:t>
            </a:r>
            <a:r>
              <a:rPr lang="it-IT" dirty="0" err="1">
                <a:solidFill>
                  <a:schemeClr val="tx1"/>
                </a:solidFill>
              </a:rPr>
              <a:t>cleaning</a:t>
            </a:r>
            <a:r>
              <a:rPr lang="it-IT" dirty="0">
                <a:solidFill>
                  <a:schemeClr val="tx1"/>
                </a:solidFill>
              </a:rPr>
              <a:t> procedure on the first </a:t>
            </a:r>
            <a:r>
              <a:rPr lang="it-IT" dirty="0" err="1">
                <a:solidFill>
                  <a:schemeClr val="tx1"/>
                </a:solidFill>
              </a:rPr>
              <a:t>eschanger</a:t>
            </a:r>
            <a:r>
              <a:rPr lang="it-IT" dirty="0">
                <a:solidFill>
                  <a:schemeClr val="tx1"/>
                </a:solidFill>
              </a:rPr>
              <a:t>, </a:t>
            </a:r>
            <a:r>
              <a:rPr lang="it-IT" dirty="0" err="1">
                <a:solidFill>
                  <a:schemeClr val="tx1"/>
                </a:solidFill>
              </a:rPr>
              <a:t>allowing</a:t>
            </a:r>
            <a:r>
              <a:rPr lang="it-IT" dirty="0">
                <a:solidFill>
                  <a:schemeClr val="tx1"/>
                </a:solidFill>
              </a:rPr>
              <a:t> to continue </a:t>
            </a:r>
            <a:r>
              <a:rPr lang="it-IT" dirty="0" err="1">
                <a:solidFill>
                  <a:schemeClr val="tx1"/>
                </a:solidFill>
              </a:rPr>
              <a:t>tests</a:t>
            </a:r>
            <a:r>
              <a:rPr lang="it-IT" dirty="0">
                <a:solidFill>
                  <a:schemeClr val="tx1"/>
                </a:solidFill>
              </a:rPr>
              <a:t>.</a:t>
            </a:r>
            <a:endParaRPr lang="it-IT" dirty="0"/>
          </a:p>
        </p:txBody>
      </p:sp>
    </p:spTree>
    <p:extLst>
      <p:ext uri="{BB962C8B-B14F-4D97-AF65-F5344CB8AC3E}">
        <p14:creationId xmlns:p14="http://schemas.microsoft.com/office/powerpoint/2010/main" val="223687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1"/>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0"/>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22"/>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0"/>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2"/>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2"/>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1"/>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4"/>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5"/>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par>
                                <p:cTn id="59" presetID="1" presetClass="exit" presetSubtype="0" fill="hold" grpId="1" nodeType="withEffect">
                                  <p:stCondLst>
                                    <p:cond delay="0"/>
                                  </p:stCondLst>
                                  <p:childTnLst>
                                    <p:set>
                                      <p:cBhvr>
                                        <p:cTn id="60" dur="1" fill="hold">
                                          <p:stCondLst>
                                            <p:cond delay="0"/>
                                          </p:stCondLst>
                                        </p:cTn>
                                        <p:tgtEl>
                                          <p:spTgt spid="18"/>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19"/>
                                        </p:tgtEl>
                                        <p:attrNameLst>
                                          <p:attrName>style.visibility</p:attrName>
                                        </p:attrNameLst>
                                      </p:cBhvr>
                                      <p:to>
                                        <p:strVal val="hidden"/>
                                      </p:to>
                                    </p:set>
                                  </p:childTnLst>
                                </p:cTn>
                              </p:par>
                              <p:par>
                                <p:cTn id="63" presetID="1" presetClass="entr" presetSubtype="0" fill="hold" grpId="0" nodeType="withEffect">
                                  <p:stCondLst>
                                    <p:cond delay="0"/>
                                  </p:stCondLst>
                                  <p:childTnLst>
                                    <p:set>
                                      <p:cBhvr>
                                        <p:cTn id="6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3" grpId="0"/>
      <p:bldP spid="13" grpId="1"/>
      <p:bldP spid="14" grpId="0"/>
      <p:bldP spid="14" grpId="1"/>
      <p:bldP spid="15" grpId="0"/>
      <p:bldP spid="15" grpId="1"/>
      <p:bldP spid="18" grpId="0"/>
      <p:bldP spid="18" grpId="1"/>
      <p:bldP spid="19" grpId="0"/>
      <p:bldP spid="19" grpId="1"/>
      <p:bldP spid="21" grpId="0"/>
      <p:bldP spid="21" grpId="1"/>
      <p:bldP spid="22" grpId="0"/>
      <p:bldP spid="22" grpId="1"/>
      <p:bldP spid="23"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a:extLst>
              <a:ext uri="{FF2B5EF4-FFF2-40B4-BE49-F238E27FC236}">
                <a16:creationId xmlns:a16="http://schemas.microsoft.com/office/drawing/2014/main" id="{A0741261-6D55-D386-FDE4-E13C5144596B}"/>
              </a:ext>
            </a:extLst>
          </p:cNvPr>
          <p:cNvSpPr>
            <a:spLocks noGrp="1"/>
          </p:cNvSpPr>
          <p:nvPr>
            <p:ph idx="1"/>
          </p:nvPr>
        </p:nvSpPr>
        <p:spPr>
          <a:xfrm>
            <a:off x="794004" y="1607277"/>
            <a:ext cx="10275268" cy="2755553"/>
          </a:xfrm>
        </p:spPr>
        <p:txBody>
          <a:bodyPr/>
          <a:lstStyle/>
          <a:p>
            <a:pPr marL="457200" indent="-457200">
              <a:buFont typeface="+mj-lt"/>
              <a:buAutoNum type="arabicPeriod"/>
            </a:pPr>
            <a:r>
              <a:rPr lang="en-GB" dirty="0"/>
              <a:t>Introduction and brief history </a:t>
            </a:r>
          </a:p>
          <a:p>
            <a:pPr marL="457200" indent="-457200">
              <a:buFont typeface="+mj-lt"/>
              <a:buAutoNum type="arabicPeriod"/>
            </a:pPr>
            <a:r>
              <a:rPr lang="en-GB" dirty="0"/>
              <a:t>The test stand, acquired and developed instruments</a:t>
            </a:r>
          </a:p>
          <a:p>
            <a:pPr marL="457200" indent="-457200">
              <a:buFont typeface="+mj-lt"/>
              <a:buAutoNum type="arabicPeriod"/>
            </a:pPr>
            <a:r>
              <a:rPr lang="en-GB" dirty="0"/>
              <a:t>Test results</a:t>
            </a:r>
          </a:p>
          <a:p>
            <a:pPr marL="457200" indent="-457200">
              <a:buFont typeface="+mj-lt"/>
              <a:buAutoNum type="arabicPeriod"/>
            </a:pPr>
            <a:r>
              <a:rPr lang="en-GB" dirty="0"/>
              <a:t>Problems occurred and their mitigation</a:t>
            </a:r>
          </a:p>
          <a:p>
            <a:pPr marL="457200" indent="-457200">
              <a:buFont typeface="+mj-lt"/>
              <a:buAutoNum type="arabicPeriod"/>
            </a:pPr>
            <a:r>
              <a:rPr lang="en-GB" dirty="0"/>
              <a:t>Conclusion</a:t>
            </a:r>
          </a:p>
          <a:p>
            <a:pPr marL="457200" indent="-457200">
              <a:buFont typeface="+mj-lt"/>
              <a:buAutoNum type="arabicPeriod"/>
            </a:pPr>
            <a:endParaRPr lang="en-GB" dirty="0"/>
          </a:p>
        </p:txBody>
      </p:sp>
      <p:sp>
        <p:nvSpPr>
          <p:cNvPr id="3" name="Titolo 2">
            <a:extLst>
              <a:ext uri="{FF2B5EF4-FFF2-40B4-BE49-F238E27FC236}">
                <a16:creationId xmlns:a16="http://schemas.microsoft.com/office/drawing/2014/main" id="{2AB967D8-305C-278B-0503-6CE2CA324A99}"/>
              </a:ext>
            </a:extLst>
          </p:cNvPr>
          <p:cNvSpPr>
            <a:spLocks noGrp="1"/>
          </p:cNvSpPr>
          <p:nvPr>
            <p:ph type="title"/>
          </p:nvPr>
        </p:nvSpPr>
        <p:spPr>
          <a:xfrm>
            <a:off x="679704" y="913767"/>
            <a:ext cx="3270504" cy="317626"/>
          </a:xfrm>
        </p:spPr>
        <p:txBody>
          <a:bodyPr>
            <a:normAutofit fontScale="90000"/>
          </a:bodyPr>
          <a:lstStyle/>
          <a:p>
            <a:r>
              <a:rPr lang="en-GB" dirty="0"/>
              <a:t>Outline of the talk</a:t>
            </a:r>
          </a:p>
        </p:txBody>
      </p:sp>
      <p:sp>
        <p:nvSpPr>
          <p:cNvPr id="4" name="Segnaposto numero diapositiva 3">
            <a:extLst>
              <a:ext uri="{FF2B5EF4-FFF2-40B4-BE49-F238E27FC236}">
                <a16:creationId xmlns:a16="http://schemas.microsoft.com/office/drawing/2014/main" id="{BA20B478-0C2E-F253-0D60-4F4CD07607DF}"/>
              </a:ext>
            </a:extLst>
          </p:cNvPr>
          <p:cNvSpPr>
            <a:spLocks noGrp="1"/>
          </p:cNvSpPr>
          <p:nvPr>
            <p:ph type="sldNum" sz="quarter" idx="10"/>
          </p:nvPr>
        </p:nvSpPr>
        <p:spPr/>
        <p:txBody>
          <a:bodyPr/>
          <a:lstStyle/>
          <a:p>
            <a:fld id="{897F4624-6DA1-824A-8A98-AFEE10D2E7BE}" type="slidenum">
              <a:rPr lang="en-GB" smtClean="0"/>
              <a:t>2</a:t>
            </a:fld>
            <a:endParaRPr lang="en-GB" dirty="0"/>
          </a:p>
        </p:txBody>
      </p:sp>
      <p:pic>
        <p:nvPicPr>
          <p:cNvPr id="6" name="Immagine 5" descr="Immagine che contiene testo, clipart&#10;&#10;Descrizione generata automaticamente">
            <a:extLst>
              <a:ext uri="{FF2B5EF4-FFF2-40B4-BE49-F238E27FC236}">
                <a16:creationId xmlns:a16="http://schemas.microsoft.com/office/drawing/2014/main" id="{35DC4C50-A069-413B-48DA-0F25E9F706D1}"/>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085151" y="1606584"/>
            <a:ext cx="980004" cy="15439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magine 7" descr="Immagine che contiene interno&#10;&#10;Descrizione generata automaticamente">
            <a:extLst>
              <a:ext uri="{FF2B5EF4-FFF2-40B4-BE49-F238E27FC236}">
                <a16:creationId xmlns:a16="http://schemas.microsoft.com/office/drawing/2014/main" id="{2156F68D-00B8-B8A4-69F5-F45B00227A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7338" y="4170122"/>
            <a:ext cx="5479473" cy="1240999"/>
          </a:xfrm>
          <a:prstGeom prst="rect">
            <a:avLst/>
          </a:prstGeom>
          <a:ln>
            <a:noFill/>
          </a:ln>
          <a:effectLst>
            <a:outerShdw blurRad="292100" dist="139700" dir="2700000" algn="tl" rotWithShape="0">
              <a:srgbClr val="333333">
                <a:alpha val="65000"/>
              </a:srgbClr>
            </a:outerShdw>
          </a:effectLst>
        </p:spPr>
      </p:pic>
      <p:sp>
        <p:nvSpPr>
          <p:cNvPr id="9" name="Freccia circolare in su 8">
            <a:extLst>
              <a:ext uri="{FF2B5EF4-FFF2-40B4-BE49-F238E27FC236}">
                <a16:creationId xmlns:a16="http://schemas.microsoft.com/office/drawing/2014/main" id="{47E9A585-9D87-BAB7-0619-C7D13AA44591}"/>
              </a:ext>
            </a:extLst>
          </p:cNvPr>
          <p:cNvSpPr/>
          <p:nvPr/>
        </p:nvSpPr>
        <p:spPr>
          <a:xfrm rot="4210945" flipV="1">
            <a:off x="9546780" y="2836154"/>
            <a:ext cx="2925900" cy="887397"/>
          </a:xfrm>
          <a:prstGeom prst="curvedUpArrow">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chemeClr val="tx1"/>
              </a:solidFill>
            </a:endParaRPr>
          </a:p>
        </p:txBody>
      </p:sp>
      <p:pic>
        <p:nvPicPr>
          <p:cNvPr id="10" name="Immagine 9" descr="Immagine che contiene interno, varietà&#10;&#10;Descrizione generata automaticamente">
            <a:extLst>
              <a:ext uri="{FF2B5EF4-FFF2-40B4-BE49-F238E27FC236}">
                <a16:creationId xmlns:a16="http://schemas.microsoft.com/office/drawing/2014/main" id="{98EBE1CB-6705-0A2B-6AF6-EC0E44D011D4}"/>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17422" y="4429454"/>
            <a:ext cx="5479473" cy="2027606"/>
          </a:xfrm>
          <a:prstGeom prst="rect">
            <a:avLst/>
          </a:prstGeom>
          <a:ln>
            <a:noFill/>
          </a:ln>
          <a:effectLst>
            <a:outerShdw blurRad="292100" dist="139700" dir="2700000" algn="tl" rotWithShape="0">
              <a:srgbClr val="333333">
                <a:alpha val="65000"/>
              </a:srgbClr>
            </a:outerShdw>
          </a:effectLst>
        </p:spPr>
      </p:pic>
      <p:sp>
        <p:nvSpPr>
          <p:cNvPr id="11" name="Freccia destra con strisce 10">
            <a:extLst>
              <a:ext uri="{FF2B5EF4-FFF2-40B4-BE49-F238E27FC236}">
                <a16:creationId xmlns:a16="http://schemas.microsoft.com/office/drawing/2014/main" id="{CB0DA9AF-535E-AC97-C9D4-56676AE0C489}"/>
              </a:ext>
            </a:extLst>
          </p:cNvPr>
          <p:cNvSpPr/>
          <p:nvPr/>
        </p:nvSpPr>
        <p:spPr>
          <a:xfrm rot="10800000">
            <a:off x="5576454" y="5258390"/>
            <a:ext cx="1039091" cy="609600"/>
          </a:xfrm>
          <a:prstGeom prst="stripedRightArrow">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Tree>
    <p:extLst>
      <p:ext uri="{BB962C8B-B14F-4D97-AF65-F5344CB8AC3E}">
        <p14:creationId xmlns:p14="http://schemas.microsoft.com/office/powerpoint/2010/main" val="7034464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86C7CB2-DACA-5DF7-AB2A-838C344918B2}"/>
              </a:ext>
            </a:extLst>
          </p:cNvPr>
          <p:cNvSpPr>
            <a:spLocks noGrp="1"/>
          </p:cNvSpPr>
          <p:nvPr>
            <p:ph type="title"/>
          </p:nvPr>
        </p:nvSpPr>
        <p:spPr/>
        <p:txBody>
          <a:bodyPr/>
          <a:lstStyle/>
          <a:p>
            <a:r>
              <a:rPr lang="it-IT" dirty="0" err="1">
                <a:solidFill>
                  <a:schemeClr val="tx1"/>
                </a:solidFill>
              </a:rPr>
              <a:t>Overview</a:t>
            </a:r>
            <a:r>
              <a:rPr lang="it-IT" dirty="0">
                <a:solidFill>
                  <a:schemeClr val="tx1"/>
                </a:solidFill>
              </a:rPr>
              <a:t> of THOR activities</a:t>
            </a:r>
            <a:endParaRPr lang="it-IT" dirty="0"/>
          </a:p>
        </p:txBody>
      </p:sp>
      <p:sp>
        <p:nvSpPr>
          <p:cNvPr id="3" name="Segnaposto contenuto 2">
            <a:extLst>
              <a:ext uri="{FF2B5EF4-FFF2-40B4-BE49-F238E27FC236}">
                <a16:creationId xmlns:a16="http://schemas.microsoft.com/office/drawing/2014/main" id="{2E8EEA70-A212-D080-B833-AE51E310FC78}"/>
              </a:ext>
            </a:extLst>
          </p:cNvPr>
          <p:cNvSpPr>
            <a:spLocks noGrp="1"/>
          </p:cNvSpPr>
          <p:nvPr>
            <p:ph sz="half" idx="1"/>
          </p:nvPr>
        </p:nvSpPr>
        <p:spPr>
          <a:xfrm>
            <a:off x="838199" y="1793492"/>
            <a:ext cx="10515599" cy="3017438"/>
          </a:xfrm>
        </p:spPr>
        <p:txBody>
          <a:bodyPr>
            <a:normAutofit lnSpcReduction="10000"/>
          </a:bodyPr>
          <a:lstStyle/>
          <a:p>
            <a:pPr>
              <a:buClr>
                <a:srgbClr val="FFC000"/>
              </a:buClr>
              <a:buFont typeface="Wingdings" panose="05000000000000000000" pitchFamily="2" charset="2"/>
              <a:buChar char="ü"/>
            </a:pPr>
            <a:r>
              <a:rPr lang="en-US" dirty="0">
                <a:solidFill>
                  <a:schemeClr val="tx1"/>
                </a:solidFill>
              </a:rPr>
              <a:t>Set up and commissioning of THOR first test line;</a:t>
            </a:r>
          </a:p>
          <a:p>
            <a:pPr>
              <a:buClr>
                <a:srgbClr val="FFC000"/>
              </a:buClr>
              <a:buFont typeface="Wingdings" panose="05000000000000000000" pitchFamily="2" charset="2"/>
              <a:buChar char="ü"/>
            </a:pPr>
            <a:r>
              <a:rPr lang="en-US" dirty="0">
                <a:solidFill>
                  <a:schemeClr val="tx1"/>
                </a:solidFill>
              </a:rPr>
              <a:t>First pump down and cool down successfully achieved on </a:t>
            </a:r>
            <a:r>
              <a:rPr lang="en-US" dirty="0" err="1">
                <a:solidFill>
                  <a:schemeClr val="tx1"/>
                </a:solidFill>
              </a:rPr>
              <a:t>FoS</a:t>
            </a:r>
            <a:r>
              <a:rPr lang="en-US" dirty="0">
                <a:solidFill>
                  <a:schemeClr val="tx1"/>
                </a:solidFill>
              </a:rPr>
              <a:t>;</a:t>
            </a:r>
          </a:p>
          <a:p>
            <a:pPr>
              <a:buClr>
                <a:srgbClr val="FFC000"/>
              </a:buClr>
              <a:buFont typeface="Wingdings" panose="05000000000000000000" pitchFamily="2" charset="2"/>
              <a:buChar char="ü"/>
            </a:pPr>
            <a:r>
              <a:rPr lang="en-US" dirty="0">
                <a:solidFill>
                  <a:schemeClr val="tx1"/>
                </a:solidFill>
              </a:rPr>
              <a:t>Full thermal cycle on two QDMs type 2.5 (</a:t>
            </a:r>
            <a:r>
              <a:rPr lang="en-US" dirty="0" err="1">
                <a:solidFill>
                  <a:schemeClr val="tx1"/>
                </a:solidFill>
              </a:rPr>
              <a:t>FoS</a:t>
            </a:r>
            <a:r>
              <a:rPr lang="en-US" dirty="0">
                <a:solidFill>
                  <a:schemeClr val="tx1"/>
                </a:solidFill>
              </a:rPr>
              <a:t> and #27);</a:t>
            </a:r>
          </a:p>
          <a:p>
            <a:pPr>
              <a:buClr>
                <a:srgbClr val="FFC000"/>
              </a:buClr>
              <a:buFont typeface="Wingdings" panose="05000000000000000000" pitchFamily="2" charset="2"/>
              <a:buChar char="ü"/>
            </a:pPr>
            <a:r>
              <a:rPr lang="en-US" dirty="0">
                <a:solidFill>
                  <a:schemeClr val="tx1"/>
                </a:solidFill>
              </a:rPr>
              <a:t>Full test sequence on two QDMs type 2.5 (</a:t>
            </a:r>
            <a:r>
              <a:rPr lang="en-US" dirty="0" err="1">
                <a:solidFill>
                  <a:schemeClr val="tx1"/>
                </a:solidFill>
              </a:rPr>
              <a:t>FoS</a:t>
            </a:r>
            <a:r>
              <a:rPr lang="en-US" dirty="0">
                <a:solidFill>
                  <a:schemeClr val="tx1"/>
                </a:solidFill>
              </a:rPr>
              <a:t> and #27);</a:t>
            </a:r>
          </a:p>
          <a:p>
            <a:pPr>
              <a:buClr>
                <a:srgbClr val="FFC000"/>
              </a:buClr>
              <a:buFont typeface="Wingdings" panose="05000000000000000000" pitchFamily="2" charset="2"/>
              <a:buChar char="ü"/>
            </a:pPr>
            <a:r>
              <a:rPr lang="it-IT" dirty="0"/>
              <a:t>Incoming </a:t>
            </a:r>
            <a:r>
              <a:rPr lang="it-IT" dirty="0" err="1"/>
              <a:t>tests</a:t>
            </a:r>
            <a:r>
              <a:rPr lang="it-IT" dirty="0"/>
              <a:t> on </a:t>
            </a:r>
            <a:r>
              <a:rPr lang="it-IT" dirty="0" err="1"/>
              <a:t>two</a:t>
            </a:r>
            <a:r>
              <a:rPr lang="it-IT" dirty="0"/>
              <a:t> </a:t>
            </a:r>
            <a:r>
              <a:rPr lang="it-IT" dirty="0" err="1"/>
              <a:t>QDMs</a:t>
            </a:r>
            <a:r>
              <a:rPr lang="it-IT" dirty="0"/>
              <a:t> </a:t>
            </a:r>
            <a:r>
              <a:rPr lang="it-IT" dirty="0" err="1"/>
              <a:t>type</a:t>
            </a:r>
            <a:r>
              <a:rPr lang="it-IT" dirty="0"/>
              <a:t> 1.7B (42 and 44);</a:t>
            </a:r>
          </a:p>
          <a:p>
            <a:pPr>
              <a:buClr>
                <a:srgbClr val="FFC000"/>
              </a:buClr>
              <a:buFont typeface="Wingdings" panose="05000000000000000000" pitchFamily="2" charset="2"/>
              <a:buChar char="ü"/>
            </a:pPr>
            <a:r>
              <a:rPr lang="it-IT" dirty="0"/>
              <a:t>Third </a:t>
            </a:r>
            <a:r>
              <a:rPr lang="it-IT" dirty="0" err="1"/>
              <a:t>module</a:t>
            </a:r>
            <a:r>
              <a:rPr lang="it-IT" dirty="0"/>
              <a:t> </a:t>
            </a:r>
            <a:r>
              <a:rPr lang="it-IT" dirty="0" err="1"/>
              <a:t>redy</a:t>
            </a:r>
            <a:r>
              <a:rPr lang="it-IT" dirty="0"/>
              <a:t> to be </a:t>
            </a:r>
            <a:r>
              <a:rPr lang="it-IT" dirty="0" err="1"/>
              <a:t>cooled</a:t>
            </a:r>
            <a:r>
              <a:rPr lang="it-IT" dirty="0"/>
              <a:t> down (44);</a:t>
            </a:r>
          </a:p>
          <a:p>
            <a:pPr>
              <a:buClr>
                <a:srgbClr val="FFC000"/>
              </a:buClr>
              <a:buFont typeface="Wingdings" panose="05000000000000000000" pitchFamily="2" charset="2"/>
              <a:buChar char="ü"/>
            </a:pPr>
            <a:r>
              <a:rPr lang="it-IT" sz="2400" dirty="0">
                <a:latin typeface="Arial"/>
                <a:cs typeface="Arial"/>
              </a:rPr>
              <a:t>THOR second test line just </a:t>
            </a:r>
            <a:r>
              <a:rPr lang="it-IT" sz="2400" dirty="0" err="1">
                <a:latin typeface="Arial"/>
                <a:cs typeface="Arial"/>
              </a:rPr>
              <a:t>delivered</a:t>
            </a:r>
            <a:r>
              <a:rPr lang="it-IT" sz="2400" dirty="0">
                <a:latin typeface="Arial"/>
                <a:cs typeface="Arial"/>
              </a:rPr>
              <a:t>;</a:t>
            </a:r>
          </a:p>
          <a:p>
            <a:pPr>
              <a:buClr>
                <a:srgbClr val="FFC000"/>
              </a:buClr>
              <a:buFont typeface="Wingdings" panose="05000000000000000000" pitchFamily="2" charset="2"/>
              <a:buChar char="ü"/>
            </a:pPr>
            <a:endParaRPr lang="it-IT" dirty="0"/>
          </a:p>
        </p:txBody>
      </p:sp>
      <p:sp>
        <p:nvSpPr>
          <p:cNvPr id="4" name="Segnaposto contenuto 3">
            <a:extLst>
              <a:ext uri="{FF2B5EF4-FFF2-40B4-BE49-F238E27FC236}">
                <a16:creationId xmlns:a16="http://schemas.microsoft.com/office/drawing/2014/main" id="{256EF180-041B-BF3C-E67D-0F5D0396126F}"/>
              </a:ext>
            </a:extLst>
          </p:cNvPr>
          <p:cNvSpPr>
            <a:spLocks noGrp="1"/>
          </p:cNvSpPr>
          <p:nvPr>
            <p:ph sz="half" idx="2"/>
          </p:nvPr>
        </p:nvSpPr>
        <p:spPr>
          <a:xfrm>
            <a:off x="838199" y="5046997"/>
            <a:ext cx="10515601" cy="2152859"/>
          </a:xfrm>
        </p:spPr>
        <p:txBody>
          <a:bodyPr>
            <a:normAutofit lnSpcReduction="10000"/>
          </a:bodyPr>
          <a:lstStyle/>
          <a:p>
            <a:pPr marL="342900" indent="-342900" algn="just" defTabSz="457200">
              <a:spcBef>
                <a:spcPct val="20000"/>
              </a:spcBef>
              <a:buClr>
                <a:srgbClr val="FDBB63"/>
              </a:buClr>
              <a:buFont typeface="Courier New" panose="02070309020205020404" pitchFamily="49" charset="0"/>
              <a:buChar char="o"/>
              <a:tabLst>
                <a:tab pos="0" algn="l"/>
              </a:tabLst>
            </a:pPr>
            <a:r>
              <a:rPr lang="it-IT" sz="2400" dirty="0" err="1">
                <a:latin typeface="Arial"/>
                <a:cs typeface="Arial"/>
              </a:rPr>
              <a:t>Alignment</a:t>
            </a:r>
            <a:r>
              <a:rPr lang="it-IT" sz="2400" dirty="0">
                <a:latin typeface="Arial"/>
                <a:cs typeface="Arial"/>
              </a:rPr>
              <a:t> </a:t>
            </a:r>
            <a:r>
              <a:rPr lang="it-IT" sz="2400" dirty="0" err="1">
                <a:latin typeface="Arial"/>
                <a:cs typeface="Arial"/>
              </a:rPr>
              <a:t>tests</a:t>
            </a:r>
            <a:r>
              <a:rPr lang="it-IT" sz="2400" dirty="0">
                <a:latin typeface="Arial"/>
                <a:cs typeface="Arial"/>
              </a:rPr>
              <a:t> on </a:t>
            </a:r>
            <a:r>
              <a:rPr lang="it-IT" sz="2400" dirty="0" err="1">
                <a:latin typeface="Arial"/>
                <a:cs typeface="Arial"/>
              </a:rPr>
              <a:t>Helium</a:t>
            </a:r>
            <a:r>
              <a:rPr lang="it-IT" sz="2400" dirty="0">
                <a:latin typeface="Arial"/>
                <a:cs typeface="Arial"/>
              </a:rPr>
              <a:t> </a:t>
            </a:r>
            <a:r>
              <a:rPr lang="it-IT" sz="2400" dirty="0" err="1">
                <a:latin typeface="Arial"/>
                <a:cs typeface="Arial"/>
              </a:rPr>
              <a:t>header</a:t>
            </a:r>
            <a:r>
              <a:rPr lang="it-IT" sz="2400" dirty="0">
                <a:latin typeface="Arial"/>
                <a:cs typeface="Arial"/>
              </a:rPr>
              <a:t> </a:t>
            </a:r>
            <a:r>
              <a:rPr lang="it-IT" sz="2400" dirty="0" err="1">
                <a:latin typeface="Arial"/>
                <a:cs typeface="Arial"/>
              </a:rPr>
              <a:t>pipes</a:t>
            </a:r>
            <a:r>
              <a:rPr lang="it-IT" sz="2400" dirty="0">
                <a:latin typeface="Arial"/>
                <a:cs typeface="Arial"/>
              </a:rPr>
              <a:t> (</a:t>
            </a:r>
            <a:r>
              <a:rPr lang="it-IT" sz="2400" dirty="0" err="1">
                <a:latin typeface="Arial"/>
                <a:cs typeface="Arial"/>
              </a:rPr>
              <a:t>either</a:t>
            </a:r>
            <a:r>
              <a:rPr lang="it-IT" sz="2400" dirty="0">
                <a:latin typeface="Arial"/>
                <a:cs typeface="Arial"/>
              </a:rPr>
              <a:t> </a:t>
            </a:r>
            <a:r>
              <a:rPr lang="it-IT" sz="2400" dirty="0" err="1">
                <a:latin typeface="Arial"/>
                <a:cs typeface="Arial"/>
              </a:rPr>
              <a:t>using</a:t>
            </a:r>
            <a:r>
              <a:rPr lang="it-IT" sz="2400" dirty="0">
                <a:latin typeface="Arial"/>
                <a:cs typeface="Arial"/>
              </a:rPr>
              <a:t> a </a:t>
            </a:r>
            <a:r>
              <a:rPr lang="it-IT" sz="2400" dirty="0" err="1">
                <a:latin typeface="Arial"/>
                <a:cs typeface="Arial"/>
              </a:rPr>
              <a:t>mechanical</a:t>
            </a:r>
            <a:r>
              <a:rPr lang="it-IT" sz="2400" dirty="0">
                <a:latin typeface="Arial"/>
                <a:cs typeface="Arial"/>
              </a:rPr>
              <a:t> template to be </a:t>
            </a:r>
            <a:r>
              <a:rPr lang="it-IT" sz="2400" dirty="0" err="1">
                <a:latin typeface="Arial"/>
                <a:cs typeface="Arial"/>
              </a:rPr>
              <a:t>provided</a:t>
            </a:r>
            <a:r>
              <a:rPr lang="it-IT" sz="2400" dirty="0">
                <a:latin typeface="Arial"/>
                <a:cs typeface="Arial"/>
              </a:rPr>
              <a:t> by GSI or </a:t>
            </a:r>
            <a:r>
              <a:rPr lang="it-IT" sz="2400" dirty="0" err="1">
                <a:latin typeface="Arial"/>
                <a:cs typeface="Arial"/>
              </a:rPr>
              <a:t>using</a:t>
            </a:r>
            <a:r>
              <a:rPr lang="it-IT" sz="2400" dirty="0">
                <a:latin typeface="Arial"/>
                <a:cs typeface="Arial"/>
              </a:rPr>
              <a:t> laser tracking techniques; </a:t>
            </a:r>
          </a:p>
          <a:p>
            <a:pPr marL="342900" indent="-342900" algn="just" defTabSz="457200">
              <a:spcBef>
                <a:spcPct val="20000"/>
              </a:spcBef>
              <a:buClr>
                <a:srgbClr val="FDBB63"/>
              </a:buClr>
              <a:buFont typeface="Courier New" panose="02070309020205020404" pitchFamily="49" charset="0"/>
              <a:buChar char="o"/>
              <a:tabLst>
                <a:tab pos="0" algn="l"/>
              </a:tabLst>
            </a:pPr>
            <a:r>
              <a:rPr lang="it-IT" sz="2400" dirty="0">
                <a:latin typeface="Arial"/>
                <a:cs typeface="Arial"/>
              </a:rPr>
              <a:t>AC </a:t>
            </a:r>
            <a:r>
              <a:rPr lang="it-IT" sz="2400" dirty="0" err="1">
                <a:latin typeface="Arial"/>
                <a:cs typeface="Arial"/>
              </a:rPr>
              <a:t>powering</a:t>
            </a:r>
            <a:r>
              <a:rPr lang="it-IT" sz="2400" dirty="0">
                <a:latin typeface="Arial"/>
                <a:cs typeface="Arial"/>
              </a:rPr>
              <a:t> of </a:t>
            </a:r>
            <a:r>
              <a:rPr lang="it-IT" sz="2400" dirty="0" err="1">
                <a:latin typeface="Arial"/>
                <a:cs typeface="Arial"/>
              </a:rPr>
              <a:t>corrector</a:t>
            </a:r>
            <a:r>
              <a:rPr lang="it-IT" sz="2400" dirty="0">
                <a:latin typeface="Arial"/>
                <a:cs typeface="Arial"/>
              </a:rPr>
              <a:t> </a:t>
            </a:r>
            <a:r>
              <a:rPr lang="it-IT" sz="2400" dirty="0" err="1">
                <a:latin typeface="Arial"/>
                <a:cs typeface="Arial"/>
              </a:rPr>
              <a:t>magnets</a:t>
            </a:r>
            <a:r>
              <a:rPr lang="it-IT" sz="2400" dirty="0">
                <a:latin typeface="Arial"/>
                <a:cs typeface="Arial"/>
              </a:rPr>
              <a:t> (</a:t>
            </a:r>
            <a:r>
              <a:rPr lang="it-IT" sz="2400" dirty="0" err="1">
                <a:latin typeface="Arial"/>
                <a:cs typeface="Arial"/>
              </a:rPr>
              <a:t>using</a:t>
            </a:r>
            <a:r>
              <a:rPr lang="it-IT" sz="2400" dirty="0">
                <a:latin typeface="Arial"/>
                <a:cs typeface="Arial"/>
              </a:rPr>
              <a:t> new powe</a:t>
            </a:r>
            <a:r>
              <a:rPr lang="it-IT" dirty="0"/>
              <a:t>r </a:t>
            </a:r>
            <a:r>
              <a:rPr lang="it-IT" dirty="0" err="1"/>
              <a:t>converters</a:t>
            </a:r>
            <a:r>
              <a:rPr lang="it-IT" dirty="0"/>
              <a:t> </a:t>
            </a:r>
            <a:r>
              <a:rPr lang="it-IT" dirty="0" err="1"/>
              <a:t>provided</a:t>
            </a:r>
            <a:r>
              <a:rPr lang="it-IT" dirty="0"/>
              <a:t> by GSI</a:t>
            </a:r>
            <a:r>
              <a:rPr lang="it-IT" sz="2400" dirty="0">
                <a:latin typeface="Arial"/>
                <a:cs typeface="Arial"/>
              </a:rPr>
              <a:t> after </a:t>
            </a:r>
            <a:r>
              <a:rPr lang="it-IT" sz="2400" dirty="0" err="1">
                <a:latin typeface="Arial"/>
                <a:cs typeface="Arial"/>
              </a:rPr>
              <a:t>proper</a:t>
            </a:r>
            <a:r>
              <a:rPr lang="it-IT" sz="2400" dirty="0">
                <a:latin typeface="Arial"/>
                <a:cs typeface="Arial"/>
              </a:rPr>
              <a:t> training);</a:t>
            </a:r>
            <a:endParaRPr lang="it-IT" dirty="0"/>
          </a:p>
        </p:txBody>
      </p:sp>
      <p:sp>
        <p:nvSpPr>
          <p:cNvPr id="5" name="Segnaposto numero diapositiva 4">
            <a:extLst>
              <a:ext uri="{FF2B5EF4-FFF2-40B4-BE49-F238E27FC236}">
                <a16:creationId xmlns:a16="http://schemas.microsoft.com/office/drawing/2014/main" id="{EF387A67-3A12-22D4-F3AD-807519D28123}"/>
              </a:ext>
            </a:extLst>
          </p:cNvPr>
          <p:cNvSpPr>
            <a:spLocks noGrp="1"/>
          </p:cNvSpPr>
          <p:nvPr>
            <p:ph type="sldNum" sz="quarter" idx="10"/>
          </p:nvPr>
        </p:nvSpPr>
        <p:spPr/>
        <p:txBody>
          <a:bodyPr/>
          <a:lstStyle/>
          <a:p>
            <a:fld id="{897F4624-6DA1-824A-8A98-AFEE10D2E7BE}" type="slidenum">
              <a:rPr lang="en-GB" smtClean="0"/>
              <a:t>20</a:t>
            </a:fld>
            <a:endParaRPr lang="en-GB" dirty="0"/>
          </a:p>
        </p:txBody>
      </p:sp>
      <p:sp>
        <p:nvSpPr>
          <p:cNvPr id="7" name="CasellaDiTesto 6">
            <a:extLst>
              <a:ext uri="{FF2B5EF4-FFF2-40B4-BE49-F238E27FC236}">
                <a16:creationId xmlns:a16="http://schemas.microsoft.com/office/drawing/2014/main" id="{21B75AF0-BD01-229E-B940-BBE072D32F35}"/>
              </a:ext>
            </a:extLst>
          </p:cNvPr>
          <p:cNvSpPr txBox="1"/>
          <p:nvPr/>
        </p:nvSpPr>
        <p:spPr>
          <a:xfrm>
            <a:off x="1919671" y="1372759"/>
            <a:ext cx="1377300" cy="369332"/>
          </a:xfrm>
          <a:prstGeom prst="rect">
            <a:avLst/>
          </a:prstGeom>
        </p:spPr>
        <p:txBody>
          <a:bodyPr vert="horz" wrap="none" lIns="91440" tIns="45720" rIns="91440" bIns="45720" rtlCol="0" anchor="t">
            <a:spAutoFit/>
          </a:bodyPr>
          <a:lstStyle/>
          <a:p>
            <a:pPr algn="l"/>
            <a:r>
              <a:rPr lang="it-IT" b="1" dirty="0" err="1"/>
              <a:t>Completed</a:t>
            </a:r>
            <a:endParaRPr lang="en-GB" b="1" dirty="0"/>
          </a:p>
        </p:txBody>
      </p:sp>
      <p:sp>
        <p:nvSpPr>
          <p:cNvPr id="8" name="CasellaDiTesto 7">
            <a:extLst>
              <a:ext uri="{FF2B5EF4-FFF2-40B4-BE49-F238E27FC236}">
                <a16:creationId xmlns:a16="http://schemas.microsoft.com/office/drawing/2014/main" id="{FE23F17E-69F4-22F7-7BA1-EA60C25420A2}"/>
              </a:ext>
            </a:extLst>
          </p:cNvPr>
          <p:cNvSpPr txBox="1"/>
          <p:nvPr/>
        </p:nvSpPr>
        <p:spPr>
          <a:xfrm>
            <a:off x="1919671" y="4677665"/>
            <a:ext cx="3172663" cy="369332"/>
          </a:xfrm>
          <a:prstGeom prst="rect">
            <a:avLst/>
          </a:prstGeom>
        </p:spPr>
        <p:txBody>
          <a:bodyPr vert="horz" wrap="none" lIns="91440" tIns="45720" rIns="91440" bIns="45720" rtlCol="0" anchor="t">
            <a:spAutoFit/>
          </a:bodyPr>
          <a:lstStyle/>
          <a:p>
            <a:pPr algn="l"/>
            <a:r>
              <a:rPr lang="it-IT" b="1" dirty="0" err="1"/>
              <a:t>Possible</a:t>
            </a:r>
            <a:r>
              <a:rPr lang="it-IT" b="1" dirty="0"/>
              <a:t> under </a:t>
            </a:r>
            <a:r>
              <a:rPr lang="it-IT" b="1" dirty="0" err="1"/>
              <a:t>discussion</a:t>
            </a:r>
            <a:r>
              <a:rPr lang="it-IT" b="1" dirty="0"/>
              <a:t> </a:t>
            </a:r>
            <a:endParaRPr lang="en-GB" b="1" dirty="0"/>
          </a:p>
        </p:txBody>
      </p:sp>
      <p:pic>
        <p:nvPicPr>
          <p:cNvPr id="9" name="Immagine 8" descr="Immagine che contiene interno, varietà&#10;&#10;Descrizione generata automaticamente">
            <a:extLst>
              <a:ext uri="{FF2B5EF4-FFF2-40B4-BE49-F238E27FC236}">
                <a16:creationId xmlns:a16="http://schemas.microsoft.com/office/drawing/2014/main" id="{498B5197-5FF2-BFCC-6E82-2B7FB38A3727}"/>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12736" y="1844894"/>
            <a:ext cx="11062702" cy="4093607"/>
          </a:xfrm>
          <a:prstGeom prst="rect">
            <a:avLst/>
          </a:prstGeom>
        </p:spPr>
      </p:pic>
    </p:spTree>
    <p:extLst>
      <p:ext uri="{BB962C8B-B14F-4D97-AF65-F5344CB8AC3E}">
        <p14:creationId xmlns:p14="http://schemas.microsoft.com/office/powerpoint/2010/main" val="85916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9"/>
                                        </p:tgtEl>
                                        <p:attrNameLst>
                                          <p:attrName>style.visibility</p:attrName>
                                        </p:attrNameLst>
                                      </p:cBhvr>
                                      <p:to>
                                        <p:strVal val="hidden"/>
                                      </p:to>
                                    </p:set>
                                  </p:childTnLst>
                                </p:cTn>
                              </p:par>
                              <p:par>
                                <p:cTn id="33" presetID="1" presetClass="entr" presetSubtype="0" fill="hold" grpId="1" nodeType="with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childTnLst>
                                </p:cTn>
                              </p:par>
                              <p:par>
                                <p:cTn id="37" presetID="1" presetClass="entr" presetSubtype="0" fill="hold" grpId="1"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grpId="1" nodeType="withEffect">
                                  <p:stCondLst>
                                    <p:cond delay="0"/>
                                  </p:stCondLst>
                                  <p:childTnLst>
                                    <p:set>
                                      <p:cBhvr>
                                        <p:cTn id="40" dur="1" fill="hold">
                                          <p:stCondLst>
                                            <p:cond delay="0"/>
                                          </p:stCondLst>
                                        </p:cTn>
                                        <p:tgtEl>
                                          <p:spTgt spid="3">
                                            <p:txEl>
                                              <p:pRg st="0" end="0"/>
                                            </p:txEl>
                                          </p:spTgt>
                                        </p:tgtEl>
                                        <p:attrNameLst>
                                          <p:attrName>style.visibility</p:attrName>
                                        </p:attrNameLst>
                                      </p:cBhvr>
                                      <p:to>
                                        <p:strVal val="visible"/>
                                      </p:to>
                                    </p:set>
                                  </p:childTnLst>
                                </p:cTn>
                              </p:par>
                              <p:par>
                                <p:cTn id="41" presetID="1" presetClass="entr" presetSubtype="0" fill="hold" grpId="1" nodeType="withEffect">
                                  <p:stCondLst>
                                    <p:cond delay="0"/>
                                  </p:stCondLst>
                                  <p:childTnLst>
                                    <p:set>
                                      <p:cBhvr>
                                        <p:cTn id="42" dur="1" fill="hold">
                                          <p:stCondLst>
                                            <p:cond delay="0"/>
                                          </p:stCondLst>
                                        </p:cTn>
                                        <p:tgtEl>
                                          <p:spTgt spid="3">
                                            <p:txEl>
                                              <p:pRg st="1" end="1"/>
                                            </p:txEl>
                                          </p:spTgt>
                                        </p:tgtEl>
                                        <p:attrNameLst>
                                          <p:attrName>style.visibility</p:attrName>
                                        </p:attrNameLst>
                                      </p:cBhvr>
                                      <p:to>
                                        <p:strVal val="visible"/>
                                      </p:to>
                                    </p:set>
                                  </p:childTnLst>
                                </p:cTn>
                              </p:par>
                              <p:par>
                                <p:cTn id="43" presetID="1" presetClass="entr" presetSubtype="0" fill="hold" grpId="1" nodeType="withEffect">
                                  <p:stCondLst>
                                    <p:cond delay="0"/>
                                  </p:stCondLst>
                                  <p:childTnLst>
                                    <p:set>
                                      <p:cBhvr>
                                        <p:cTn id="44" dur="1" fill="hold">
                                          <p:stCondLst>
                                            <p:cond delay="0"/>
                                          </p:stCondLst>
                                        </p:cTn>
                                        <p:tgtEl>
                                          <p:spTgt spid="3">
                                            <p:txEl>
                                              <p:pRg st="2" end="2"/>
                                            </p:txEl>
                                          </p:spTgt>
                                        </p:tgtEl>
                                        <p:attrNameLst>
                                          <p:attrName>style.visibility</p:attrName>
                                        </p:attrNameLst>
                                      </p:cBhvr>
                                      <p:to>
                                        <p:strVal val="visible"/>
                                      </p:to>
                                    </p:set>
                                  </p:childTnLst>
                                </p:cTn>
                              </p:par>
                              <p:par>
                                <p:cTn id="45" presetID="1" presetClass="entr" presetSubtype="0" fill="hold" grpId="1" nodeType="withEffect">
                                  <p:stCondLst>
                                    <p:cond delay="0"/>
                                  </p:stCondLst>
                                  <p:childTnLst>
                                    <p:set>
                                      <p:cBhvr>
                                        <p:cTn id="46" dur="1" fill="hold">
                                          <p:stCondLst>
                                            <p:cond delay="0"/>
                                          </p:stCondLst>
                                        </p:cTn>
                                        <p:tgtEl>
                                          <p:spTgt spid="3">
                                            <p:txEl>
                                              <p:pRg st="3" end="3"/>
                                            </p:txEl>
                                          </p:spTgt>
                                        </p:tgtEl>
                                        <p:attrNameLst>
                                          <p:attrName>style.visibility</p:attrName>
                                        </p:attrNameLst>
                                      </p:cBhvr>
                                      <p:to>
                                        <p:strVal val="visible"/>
                                      </p:to>
                                    </p:set>
                                  </p:childTnLst>
                                </p:cTn>
                              </p:par>
                              <p:par>
                                <p:cTn id="47" presetID="1" presetClass="entr" presetSubtype="0" fill="hold" grpId="1" nodeType="with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childTnLst>
                                </p:cTn>
                              </p:par>
                              <p:par>
                                <p:cTn id="49" presetID="1" presetClass="entr" presetSubtype="0" fill="hold" grpId="1" nodeType="withEffect">
                                  <p:stCondLst>
                                    <p:cond delay="0"/>
                                  </p:stCondLst>
                                  <p:childTnLst>
                                    <p:set>
                                      <p:cBhvr>
                                        <p:cTn id="50" dur="1" fill="hold">
                                          <p:stCondLst>
                                            <p:cond delay="0"/>
                                          </p:stCondLst>
                                        </p:cTn>
                                        <p:tgtEl>
                                          <p:spTgt spid="3">
                                            <p:txEl>
                                              <p:pRg st="5" end="5"/>
                                            </p:txEl>
                                          </p:spTgt>
                                        </p:tgtEl>
                                        <p:attrNameLst>
                                          <p:attrName>style.visibility</p:attrName>
                                        </p:attrNameLst>
                                      </p:cBhvr>
                                      <p:to>
                                        <p:strVal val="visible"/>
                                      </p:to>
                                    </p:set>
                                  </p:childTnLst>
                                </p:cTn>
                              </p:par>
                              <p:par>
                                <p:cTn id="51" presetID="1" presetClass="entr" presetSubtype="0" fill="hold" grpId="1" nodeType="withEffect">
                                  <p:stCondLst>
                                    <p:cond delay="0"/>
                                  </p:stCondLst>
                                  <p:childTnLst>
                                    <p:set>
                                      <p:cBhvr>
                                        <p:cTn id="52" dur="1" fill="hold">
                                          <p:stCondLst>
                                            <p:cond delay="0"/>
                                          </p:stCondLst>
                                        </p:cTn>
                                        <p:tgtEl>
                                          <p:spTgt spid="3">
                                            <p:txEl>
                                              <p:pRg st="6" end="6"/>
                                            </p:txEl>
                                          </p:spTgt>
                                        </p:tgtEl>
                                        <p:attrNameLst>
                                          <p:attrName>style.visibility</p:attrName>
                                        </p:attrNameLst>
                                      </p:cBhvr>
                                      <p:to>
                                        <p:strVal val="visible"/>
                                      </p:to>
                                    </p:set>
                                  </p:childTnLst>
                                </p:cTn>
                              </p:par>
                              <p:par>
                                <p:cTn id="53" presetID="1" presetClass="entr" presetSubtype="0" fill="hold" grpId="1" nodeType="withEffect">
                                  <p:stCondLst>
                                    <p:cond delay="0"/>
                                  </p:stCondLst>
                                  <p:childTnLst>
                                    <p:set>
                                      <p:cBhvr>
                                        <p:cTn id="5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4" grpId="0" build="p"/>
      <p:bldP spid="4" grpId="1" build="p"/>
      <p:bldP spid="7" grpId="0"/>
      <p:bldP spid="7" grpId="1"/>
      <p:bldP spid="8" grpId="0"/>
      <p:bldP spid="8"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a:extLst>
              <a:ext uri="{FF2B5EF4-FFF2-40B4-BE49-F238E27FC236}">
                <a16:creationId xmlns:a16="http://schemas.microsoft.com/office/drawing/2014/main" id="{2D916A02-9E89-EC57-11AF-7361C304FDFE}"/>
              </a:ext>
            </a:extLst>
          </p:cNvPr>
          <p:cNvSpPr>
            <a:spLocks noGrp="1"/>
          </p:cNvSpPr>
          <p:nvPr>
            <p:ph idx="1"/>
          </p:nvPr>
        </p:nvSpPr>
        <p:spPr>
          <a:xfrm>
            <a:off x="440513" y="2373044"/>
            <a:ext cx="11310973" cy="2111911"/>
          </a:xfrm>
        </p:spPr>
        <p:txBody>
          <a:bodyPr/>
          <a:lstStyle/>
          <a:p>
            <a:pPr marL="0" indent="0">
              <a:buNone/>
            </a:pPr>
            <a:r>
              <a:rPr lang="en-GB" dirty="0"/>
              <a:t>The joining of INFN and </a:t>
            </a:r>
            <a:r>
              <a:rPr lang="en-GB" dirty="0" err="1"/>
              <a:t>UniSA</a:t>
            </a:r>
            <a:r>
              <a:rPr lang="en-GB" dirty="0"/>
              <a:t> to the FAIR/GSI program lead to the development of a strong activity in applied superconductivity. The installation and the operation of relevant infrastructure for operation in this field opens perspectives to the development of research to the host institutions, which are also already reflected in the new PNRR programs.</a:t>
            </a:r>
          </a:p>
        </p:txBody>
      </p:sp>
      <p:sp>
        <p:nvSpPr>
          <p:cNvPr id="3" name="Titolo 2">
            <a:extLst>
              <a:ext uri="{FF2B5EF4-FFF2-40B4-BE49-F238E27FC236}">
                <a16:creationId xmlns:a16="http://schemas.microsoft.com/office/drawing/2014/main" id="{5A331D55-5322-CFB6-EE18-3D09A4357EF4}"/>
              </a:ext>
            </a:extLst>
          </p:cNvPr>
          <p:cNvSpPr>
            <a:spLocks noGrp="1"/>
          </p:cNvSpPr>
          <p:nvPr>
            <p:ph type="title"/>
          </p:nvPr>
        </p:nvSpPr>
        <p:spPr>
          <a:xfrm>
            <a:off x="565068" y="938149"/>
            <a:ext cx="10515600" cy="273132"/>
          </a:xfrm>
        </p:spPr>
        <p:txBody>
          <a:bodyPr>
            <a:normAutofit fontScale="90000"/>
          </a:bodyPr>
          <a:lstStyle/>
          <a:p>
            <a:pPr algn="ctr"/>
            <a:r>
              <a:rPr lang="en-GB" dirty="0"/>
              <a:t>Conclusion</a:t>
            </a:r>
          </a:p>
        </p:txBody>
      </p:sp>
      <p:sp>
        <p:nvSpPr>
          <p:cNvPr id="4" name="Segnaposto numero diapositiva 3">
            <a:extLst>
              <a:ext uri="{FF2B5EF4-FFF2-40B4-BE49-F238E27FC236}">
                <a16:creationId xmlns:a16="http://schemas.microsoft.com/office/drawing/2014/main" id="{6EE9D7E1-8564-8219-64B1-15A2A8CE7EF6}"/>
              </a:ext>
            </a:extLst>
          </p:cNvPr>
          <p:cNvSpPr>
            <a:spLocks noGrp="1"/>
          </p:cNvSpPr>
          <p:nvPr>
            <p:ph type="sldNum" sz="quarter" idx="10"/>
          </p:nvPr>
        </p:nvSpPr>
        <p:spPr/>
        <p:txBody>
          <a:bodyPr/>
          <a:lstStyle/>
          <a:p>
            <a:fld id="{897F4624-6DA1-824A-8A98-AFEE10D2E7BE}" type="slidenum">
              <a:rPr lang="en-GB" smtClean="0"/>
              <a:t>21</a:t>
            </a:fld>
            <a:endParaRPr lang="en-GB" dirty="0"/>
          </a:p>
        </p:txBody>
      </p:sp>
    </p:spTree>
    <p:extLst>
      <p:ext uri="{BB962C8B-B14F-4D97-AF65-F5344CB8AC3E}">
        <p14:creationId xmlns:p14="http://schemas.microsoft.com/office/powerpoint/2010/main" val="34595441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B6F55DE2-C8C2-B551-F2A9-52870DD07C8B}"/>
              </a:ext>
            </a:extLst>
          </p:cNvPr>
          <p:cNvSpPr>
            <a:spLocks noGrp="1"/>
          </p:cNvSpPr>
          <p:nvPr>
            <p:ph type="sldNum" sz="quarter" idx="10"/>
          </p:nvPr>
        </p:nvSpPr>
        <p:spPr/>
        <p:txBody>
          <a:bodyPr/>
          <a:lstStyle/>
          <a:p>
            <a:fld id="{897F4624-6DA1-824A-8A98-AFEE10D2E7BE}" type="slidenum">
              <a:rPr lang="en-GB" smtClean="0"/>
              <a:t>22</a:t>
            </a:fld>
            <a:endParaRPr lang="en-GB" dirty="0"/>
          </a:p>
        </p:txBody>
      </p:sp>
      <p:sp>
        <p:nvSpPr>
          <p:cNvPr id="5" name="CasellaDiTesto 4">
            <a:extLst>
              <a:ext uri="{FF2B5EF4-FFF2-40B4-BE49-F238E27FC236}">
                <a16:creationId xmlns:a16="http://schemas.microsoft.com/office/drawing/2014/main" id="{55E42FD2-9FAA-F04B-8F55-51756DB2F85B}"/>
              </a:ext>
            </a:extLst>
          </p:cNvPr>
          <p:cNvSpPr txBox="1"/>
          <p:nvPr/>
        </p:nvSpPr>
        <p:spPr>
          <a:xfrm>
            <a:off x="5548242" y="5430103"/>
            <a:ext cx="6197530" cy="707886"/>
          </a:xfrm>
          <a:prstGeom prst="rect">
            <a:avLst/>
          </a:prstGeom>
        </p:spPr>
        <p:txBody>
          <a:bodyPr vert="horz" wrap="none" lIns="91440" tIns="45720" rIns="91440" bIns="45720" rtlCol="0" anchor="t">
            <a:spAutoFit/>
          </a:bodyPr>
          <a:lstStyle/>
          <a:p>
            <a:pPr algn="l"/>
            <a:r>
              <a:rPr lang="it-IT" sz="4000" b="1" dirty="0"/>
              <a:t>Thank </a:t>
            </a:r>
            <a:r>
              <a:rPr lang="it-IT" sz="4000" b="1" dirty="0" err="1"/>
              <a:t>you</a:t>
            </a:r>
            <a:r>
              <a:rPr lang="it-IT" sz="4000" b="1" dirty="0"/>
              <a:t> for </a:t>
            </a:r>
            <a:r>
              <a:rPr lang="it-IT" sz="4000" b="1" dirty="0" err="1"/>
              <a:t>your</a:t>
            </a:r>
            <a:r>
              <a:rPr lang="it-IT" sz="4000" b="1" dirty="0"/>
              <a:t> time!</a:t>
            </a:r>
            <a:endParaRPr lang="en-GB" sz="4000" b="1" dirty="0"/>
          </a:p>
        </p:txBody>
      </p:sp>
      <p:pic>
        <p:nvPicPr>
          <p:cNvPr id="7" name="Immagine 6" descr="Immagine che contiene testo&#10;&#10;Descrizione generata automaticamente">
            <a:extLst>
              <a:ext uri="{FF2B5EF4-FFF2-40B4-BE49-F238E27FC236}">
                <a16:creationId xmlns:a16="http://schemas.microsoft.com/office/drawing/2014/main" id="{14F7E5F3-B094-0886-3A6A-1F5569DE19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0836" y="1491275"/>
            <a:ext cx="4615163" cy="3630108"/>
          </a:xfrm>
          <a:prstGeom prst="rect">
            <a:avLst/>
          </a:prstGeom>
          <a:ln>
            <a:noFill/>
          </a:ln>
          <a:effectLst>
            <a:outerShdw blurRad="292100" dist="139700" dir="2700000" algn="tl" rotWithShape="0">
              <a:srgbClr val="333333">
                <a:alpha val="65000"/>
              </a:srgbClr>
            </a:outerShdw>
          </a:effectLst>
        </p:spPr>
      </p:pic>
      <p:sp>
        <p:nvSpPr>
          <p:cNvPr id="8" name="CasellaDiTesto 7">
            <a:extLst>
              <a:ext uri="{FF2B5EF4-FFF2-40B4-BE49-F238E27FC236}">
                <a16:creationId xmlns:a16="http://schemas.microsoft.com/office/drawing/2014/main" id="{B1908881-F954-B466-3A1D-2D57994CD0D1}"/>
              </a:ext>
            </a:extLst>
          </p:cNvPr>
          <p:cNvSpPr txBox="1"/>
          <p:nvPr/>
        </p:nvSpPr>
        <p:spPr>
          <a:xfrm>
            <a:off x="1480836" y="5152632"/>
            <a:ext cx="4325257" cy="246221"/>
          </a:xfrm>
          <a:prstGeom prst="rect">
            <a:avLst/>
          </a:prstGeom>
        </p:spPr>
        <p:txBody>
          <a:bodyPr vert="horz" wrap="square" lIns="91440" tIns="45720" rIns="91440" bIns="45720" rtlCol="0" anchor="t">
            <a:spAutoFit/>
          </a:bodyPr>
          <a:lstStyle/>
          <a:p>
            <a:pPr algn="l"/>
            <a:r>
              <a:rPr lang="it-IT" sz="1000" i="1" dirty="0"/>
              <a:t>Salvador Dali – Melting Watch</a:t>
            </a:r>
            <a:endParaRPr lang="en-GB" sz="1000" i="1" dirty="0"/>
          </a:p>
        </p:txBody>
      </p:sp>
    </p:spTree>
    <p:extLst>
      <p:ext uri="{BB962C8B-B14F-4D97-AF65-F5344CB8AC3E}">
        <p14:creationId xmlns:p14="http://schemas.microsoft.com/office/powerpoint/2010/main" val="32618329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Immagine 33" descr="Immagine che contiene barca, motore&#10;&#10;Descrizione generata automaticamente">
            <a:extLst>
              <a:ext uri="{FF2B5EF4-FFF2-40B4-BE49-F238E27FC236}">
                <a16:creationId xmlns:a16="http://schemas.microsoft.com/office/drawing/2014/main" id="{3D732E49-FC00-086B-14AF-04771354C9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798" y="2574201"/>
            <a:ext cx="6638672" cy="25148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Segnaposto numero diapositiva 3">
            <a:extLst>
              <a:ext uri="{FF2B5EF4-FFF2-40B4-BE49-F238E27FC236}">
                <a16:creationId xmlns:a16="http://schemas.microsoft.com/office/drawing/2014/main" id="{19330EF0-F138-493C-A069-1451DAF926C6}"/>
              </a:ext>
            </a:extLst>
          </p:cNvPr>
          <p:cNvSpPr>
            <a:spLocks noGrp="1"/>
          </p:cNvSpPr>
          <p:nvPr>
            <p:ph type="sldNum" sz="quarter" idx="10"/>
          </p:nvPr>
        </p:nvSpPr>
        <p:spPr/>
        <p:txBody>
          <a:bodyPr/>
          <a:lstStyle/>
          <a:p>
            <a:fld id="{897F4624-6DA1-824A-8A98-AFEE10D2E7BE}" type="slidenum">
              <a:rPr lang="en-GB" smtClean="0"/>
              <a:t>3</a:t>
            </a:fld>
            <a:endParaRPr lang="en-GB" dirty="0"/>
          </a:p>
        </p:txBody>
      </p:sp>
      <p:sp>
        <p:nvSpPr>
          <p:cNvPr id="7" name="Segnaposto contenuto 1">
            <a:extLst>
              <a:ext uri="{FF2B5EF4-FFF2-40B4-BE49-F238E27FC236}">
                <a16:creationId xmlns:a16="http://schemas.microsoft.com/office/drawing/2014/main" id="{11A05928-4F43-9B41-99B8-8B49F1048B4D}"/>
              </a:ext>
            </a:extLst>
          </p:cNvPr>
          <p:cNvSpPr txBox="1">
            <a:spLocks/>
          </p:cNvSpPr>
          <p:nvPr/>
        </p:nvSpPr>
        <p:spPr>
          <a:xfrm>
            <a:off x="564732" y="1550382"/>
            <a:ext cx="11310973" cy="89494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FDBB63"/>
              </a:buClr>
              <a:buFont typeface="Wingdings" charset="2"/>
              <a:buChar char="§"/>
              <a:tabLst>
                <a:tab pos="0" algn="l"/>
              </a:tabLst>
              <a:defRPr sz="2400" kern="1200">
                <a:solidFill>
                  <a:srgbClr val="333333"/>
                </a:solidFill>
                <a:latin typeface="Arial"/>
                <a:ea typeface="+mn-ea"/>
                <a:cs typeface="Arial"/>
              </a:defRPr>
            </a:lvl1pPr>
            <a:lvl2pPr marL="742950" indent="-285750" algn="l" defTabSz="457200" rtl="0" eaLnBrk="1" latinLnBrk="0" hangingPunct="1">
              <a:spcBef>
                <a:spcPct val="20000"/>
              </a:spcBef>
              <a:buClr>
                <a:srgbClr val="FDBB63"/>
              </a:buClr>
              <a:buFont typeface="Wingdings" charset="2"/>
              <a:buChar char="§"/>
              <a:tabLst>
                <a:tab pos="0" algn="l"/>
              </a:tabLst>
              <a:defRPr sz="2000" kern="1200">
                <a:solidFill>
                  <a:srgbClr val="333333"/>
                </a:solidFill>
                <a:latin typeface="Arial"/>
                <a:ea typeface="+mn-ea"/>
                <a:cs typeface="Arial"/>
              </a:defRPr>
            </a:lvl2pPr>
            <a:lvl3pPr marL="1143000" indent="-228600" algn="l" defTabSz="457200" rtl="0" eaLnBrk="1" latinLnBrk="0" hangingPunct="1">
              <a:spcBef>
                <a:spcPct val="20000"/>
              </a:spcBef>
              <a:buClr>
                <a:srgbClr val="FDBB63"/>
              </a:buClr>
              <a:buFont typeface="Wingdings" charset="2"/>
              <a:buChar char="§"/>
              <a:tabLst>
                <a:tab pos="0" algn="l"/>
              </a:tabLst>
              <a:defRPr sz="1800" kern="1200">
                <a:solidFill>
                  <a:srgbClr val="333333"/>
                </a:solidFill>
                <a:latin typeface="Arial"/>
                <a:ea typeface="+mn-ea"/>
                <a:cs typeface="Arial"/>
              </a:defRPr>
            </a:lvl3pPr>
            <a:lvl4pPr marL="1600200" indent="-228600" algn="l" defTabSz="457200" rtl="0" eaLnBrk="1" latinLnBrk="0" hangingPunct="1">
              <a:spcBef>
                <a:spcPct val="20000"/>
              </a:spcBef>
              <a:buClr>
                <a:srgbClr val="FDBB63"/>
              </a:buClr>
              <a:buFont typeface="Wingdings" charset="2"/>
              <a:buChar char="§"/>
              <a:tabLst>
                <a:tab pos="0" algn="l"/>
              </a:tabLst>
              <a:defRPr sz="1600" kern="1200">
                <a:solidFill>
                  <a:srgbClr val="333333"/>
                </a:solidFill>
                <a:latin typeface="Arial"/>
                <a:ea typeface="+mn-ea"/>
                <a:cs typeface="Arial"/>
              </a:defRPr>
            </a:lvl4pPr>
            <a:lvl5pPr marL="2057400" indent="-228600" algn="l" defTabSz="457200" rtl="0" eaLnBrk="1" latinLnBrk="0" hangingPunct="1">
              <a:spcBef>
                <a:spcPct val="20000"/>
              </a:spcBef>
              <a:buClr>
                <a:srgbClr val="FDBB63"/>
              </a:buClr>
              <a:buFont typeface="Wingdings" charset="2"/>
              <a:buChar char="§"/>
              <a:tabLst>
                <a:tab pos="0" algn="l"/>
              </a:tabLst>
              <a:defRPr sz="14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en-GB" dirty="0"/>
              <a:t>The idea of developing </a:t>
            </a:r>
            <a:r>
              <a:rPr lang="en-GB" b="1" dirty="0"/>
              <a:t>test lines for superconducting QDM of SIS100 </a:t>
            </a:r>
            <a:r>
              <a:rPr lang="en-GB" dirty="0"/>
              <a:t>raised since 2017, when the production of these quadrupoles was at prototype stage.</a:t>
            </a:r>
          </a:p>
        </p:txBody>
      </p:sp>
      <p:sp>
        <p:nvSpPr>
          <p:cNvPr id="2" name="Titolo 2">
            <a:extLst>
              <a:ext uri="{FF2B5EF4-FFF2-40B4-BE49-F238E27FC236}">
                <a16:creationId xmlns:a16="http://schemas.microsoft.com/office/drawing/2014/main" id="{E5D010E2-D523-E5CB-CA46-8DA2629A7E43}"/>
              </a:ext>
            </a:extLst>
          </p:cNvPr>
          <p:cNvSpPr>
            <a:spLocks noGrp="1"/>
          </p:cNvSpPr>
          <p:nvPr>
            <p:ph type="title"/>
          </p:nvPr>
        </p:nvSpPr>
        <p:spPr>
          <a:xfrm>
            <a:off x="374904" y="864999"/>
            <a:ext cx="10515600" cy="378586"/>
          </a:xfrm>
        </p:spPr>
        <p:txBody>
          <a:bodyPr>
            <a:normAutofit fontScale="90000"/>
          </a:bodyPr>
          <a:lstStyle/>
          <a:p>
            <a:r>
              <a:rPr lang="it-IT" dirty="0"/>
              <a:t>The </a:t>
            </a:r>
            <a:r>
              <a:rPr lang="it-IT" dirty="0" err="1"/>
              <a:t>development</a:t>
            </a:r>
            <a:r>
              <a:rPr lang="it-IT" dirty="0"/>
              <a:t> history</a:t>
            </a:r>
          </a:p>
        </p:txBody>
      </p:sp>
      <p:sp>
        <p:nvSpPr>
          <p:cNvPr id="6" name="Segnaposto contenuto 1">
            <a:extLst>
              <a:ext uri="{FF2B5EF4-FFF2-40B4-BE49-F238E27FC236}">
                <a16:creationId xmlns:a16="http://schemas.microsoft.com/office/drawing/2014/main" id="{B44AE8A3-AF1F-C91F-6434-E301B37CEB9C}"/>
              </a:ext>
            </a:extLst>
          </p:cNvPr>
          <p:cNvSpPr txBox="1">
            <a:spLocks/>
          </p:cNvSpPr>
          <p:nvPr/>
        </p:nvSpPr>
        <p:spPr>
          <a:xfrm>
            <a:off x="564732" y="3399659"/>
            <a:ext cx="11310973" cy="9503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FDBB63"/>
              </a:buClr>
              <a:buFont typeface="Wingdings" charset="2"/>
              <a:buChar char="§"/>
              <a:tabLst>
                <a:tab pos="0" algn="l"/>
              </a:tabLst>
              <a:defRPr sz="2400" kern="1200">
                <a:solidFill>
                  <a:srgbClr val="333333"/>
                </a:solidFill>
                <a:latin typeface="Arial"/>
                <a:ea typeface="+mn-ea"/>
                <a:cs typeface="Arial"/>
              </a:defRPr>
            </a:lvl1pPr>
            <a:lvl2pPr marL="742950" indent="-285750" algn="l" defTabSz="457200" rtl="0" eaLnBrk="1" latinLnBrk="0" hangingPunct="1">
              <a:spcBef>
                <a:spcPct val="20000"/>
              </a:spcBef>
              <a:buClr>
                <a:srgbClr val="FDBB63"/>
              </a:buClr>
              <a:buFont typeface="Wingdings" charset="2"/>
              <a:buChar char="§"/>
              <a:tabLst>
                <a:tab pos="0" algn="l"/>
              </a:tabLst>
              <a:defRPr sz="2000" kern="1200">
                <a:solidFill>
                  <a:srgbClr val="333333"/>
                </a:solidFill>
                <a:latin typeface="Arial"/>
                <a:ea typeface="+mn-ea"/>
                <a:cs typeface="Arial"/>
              </a:defRPr>
            </a:lvl2pPr>
            <a:lvl3pPr marL="1143000" indent="-228600" algn="l" defTabSz="457200" rtl="0" eaLnBrk="1" latinLnBrk="0" hangingPunct="1">
              <a:spcBef>
                <a:spcPct val="20000"/>
              </a:spcBef>
              <a:buClr>
                <a:srgbClr val="FDBB63"/>
              </a:buClr>
              <a:buFont typeface="Wingdings" charset="2"/>
              <a:buChar char="§"/>
              <a:tabLst>
                <a:tab pos="0" algn="l"/>
              </a:tabLst>
              <a:defRPr sz="1800" kern="1200">
                <a:solidFill>
                  <a:srgbClr val="333333"/>
                </a:solidFill>
                <a:latin typeface="Arial"/>
                <a:ea typeface="+mn-ea"/>
                <a:cs typeface="Arial"/>
              </a:defRPr>
            </a:lvl3pPr>
            <a:lvl4pPr marL="1600200" indent="-228600" algn="l" defTabSz="457200" rtl="0" eaLnBrk="1" latinLnBrk="0" hangingPunct="1">
              <a:spcBef>
                <a:spcPct val="20000"/>
              </a:spcBef>
              <a:buClr>
                <a:srgbClr val="FDBB63"/>
              </a:buClr>
              <a:buFont typeface="Wingdings" charset="2"/>
              <a:buChar char="§"/>
              <a:tabLst>
                <a:tab pos="0" algn="l"/>
              </a:tabLst>
              <a:defRPr sz="1600" kern="1200">
                <a:solidFill>
                  <a:srgbClr val="333333"/>
                </a:solidFill>
                <a:latin typeface="Arial"/>
                <a:ea typeface="+mn-ea"/>
                <a:cs typeface="Arial"/>
              </a:defRPr>
            </a:lvl4pPr>
            <a:lvl5pPr marL="2057400" indent="-228600" algn="l" defTabSz="457200" rtl="0" eaLnBrk="1" latinLnBrk="0" hangingPunct="1">
              <a:spcBef>
                <a:spcPct val="20000"/>
              </a:spcBef>
              <a:buClr>
                <a:srgbClr val="FDBB63"/>
              </a:buClr>
              <a:buFont typeface="Wingdings" charset="2"/>
              <a:buChar char="§"/>
              <a:tabLst>
                <a:tab pos="0" algn="l"/>
              </a:tabLst>
              <a:defRPr sz="14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en-GB" dirty="0"/>
              <a:t>GSI looked at the Salerno facility as a good opportunity, despite of the actual problems (distance, logistic, etc…).</a:t>
            </a:r>
          </a:p>
        </p:txBody>
      </p:sp>
      <p:sp>
        <p:nvSpPr>
          <p:cNvPr id="8" name="Segnaposto contenuto 1">
            <a:extLst>
              <a:ext uri="{FF2B5EF4-FFF2-40B4-BE49-F238E27FC236}">
                <a16:creationId xmlns:a16="http://schemas.microsoft.com/office/drawing/2014/main" id="{B1C93DF9-90E0-E505-FAC7-B58DD1145B6B}"/>
              </a:ext>
            </a:extLst>
          </p:cNvPr>
          <p:cNvSpPr txBox="1">
            <a:spLocks/>
          </p:cNvSpPr>
          <p:nvPr/>
        </p:nvSpPr>
        <p:spPr>
          <a:xfrm>
            <a:off x="211441" y="4294604"/>
            <a:ext cx="11310973" cy="89494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FDBB63"/>
              </a:buClr>
              <a:buFont typeface="Wingdings" charset="2"/>
              <a:buChar char="§"/>
              <a:tabLst>
                <a:tab pos="0" algn="l"/>
              </a:tabLst>
              <a:defRPr sz="2400" kern="1200">
                <a:solidFill>
                  <a:srgbClr val="333333"/>
                </a:solidFill>
                <a:latin typeface="Arial"/>
                <a:ea typeface="+mn-ea"/>
                <a:cs typeface="Arial"/>
              </a:defRPr>
            </a:lvl1pPr>
            <a:lvl2pPr marL="742950" indent="-285750" algn="l" defTabSz="457200" rtl="0" eaLnBrk="1" latinLnBrk="0" hangingPunct="1">
              <a:spcBef>
                <a:spcPct val="20000"/>
              </a:spcBef>
              <a:buClr>
                <a:srgbClr val="FDBB63"/>
              </a:buClr>
              <a:buFont typeface="Wingdings" charset="2"/>
              <a:buChar char="§"/>
              <a:tabLst>
                <a:tab pos="0" algn="l"/>
              </a:tabLst>
              <a:defRPr sz="2000" kern="1200">
                <a:solidFill>
                  <a:srgbClr val="333333"/>
                </a:solidFill>
                <a:latin typeface="Arial"/>
                <a:ea typeface="+mn-ea"/>
                <a:cs typeface="Arial"/>
              </a:defRPr>
            </a:lvl2pPr>
            <a:lvl3pPr marL="1143000" indent="-228600" algn="l" defTabSz="457200" rtl="0" eaLnBrk="1" latinLnBrk="0" hangingPunct="1">
              <a:spcBef>
                <a:spcPct val="20000"/>
              </a:spcBef>
              <a:buClr>
                <a:srgbClr val="FDBB63"/>
              </a:buClr>
              <a:buFont typeface="Wingdings" charset="2"/>
              <a:buChar char="§"/>
              <a:tabLst>
                <a:tab pos="0" algn="l"/>
              </a:tabLst>
              <a:defRPr sz="1800" kern="1200">
                <a:solidFill>
                  <a:srgbClr val="333333"/>
                </a:solidFill>
                <a:latin typeface="Arial"/>
                <a:ea typeface="+mn-ea"/>
                <a:cs typeface="Arial"/>
              </a:defRPr>
            </a:lvl3pPr>
            <a:lvl4pPr marL="1600200" indent="-228600" algn="l" defTabSz="457200" rtl="0" eaLnBrk="1" latinLnBrk="0" hangingPunct="1">
              <a:spcBef>
                <a:spcPct val="20000"/>
              </a:spcBef>
              <a:buClr>
                <a:srgbClr val="FDBB63"/>
              </a:buClr>
              <a:buFont typeface="Wingdings" charset="2"/>
              <a:buChar char="§"/>
              <a:tabLst>
                <a:tab pos="0" algn="l"/>
              </a:tabLst>
              <a:defRPr sz="1600" kern="1200">
                <a:solidFill>
                  <a:srgbClr val="333333"/>
                </a:solidFill>
                <a:latin typeface="Arial"/>
                <a:ea typeface="+mn-ea"/>
                <a:cs typeface="Arial"/>
              </a:defRPr>
            </a:lvl4pPr>
            <a:lvl5pPr marL="2057400" indent="-228600" algn="l" defTabSz="457200" rtl="0" eaLnBrk="1" latinLnBrk="0" hangingPunct="1">
              <a:spcBef>
                <a:spcPct val="20000"/>
              </a:spcBef>
              <a:buClr>
                <a:srgbClr val="FDBB63"/>
              </a:buClr>
              <a:buFont typeface="Wingdings" charset="2"/>
              <a:buChar char="§"/>
              <a:tabLst>
                <a:tab pos="0" algn="l"/>
              </a:tabLst>
              <a:defRPr sz="14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en-GB" dirty="0"/>
              <a:t>The MoU between INFN/GSI was signed 2° half of 2019, followed by a MoU between </a:t>
            </a:r>
            <a:r>
              <a:rPr lang="en-GB" dirty="0" err="1"/>
              <a:t>UniSA</a:t>
            </a:r>
            <a:r>
              <a:rPr lang="en-GB" dirty="0"/>
              <a:t>/GSI at beginning of 2020.</a:t>
            </a:r>
          </a:p>
        </p:txBody>
      </p:sp>
      <p:sp>
        <p:nvSpPr>
          <p:cNvPr id="9" name="Segnaposto contenuto 1">
            <a:extLst>
              <a:ext uri="{FF2B5EF4-FFF2-40B4-BE49-F238E27FC236}">
                <a16:creationId xmlns:a16="http://schemas.microsoft.com/office/drawing/2014/main" id="{4588100A-C6C3-5B4E-80F8-8D2DBF3A2E7C}"/>
              </a:ext>
            </a:extLst>
          </p:cNvPr>
          <p:cNvSpPr txBox="1">
            <a:spLocks/>
          </p:cNvSpPr>
          <p:nvPr/>
        </p:nvSpPr>
        <p:spPr>
          <a:xfrm>
            <a:off x="564732" y="5334095"/>
            <a:ext cx="11310973" cy="83555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FDBB63"/>
              </a:buClr>
              <a:buFont typeface="Wingdings" charset="2"/>
              <a:buChar char="§"/>
              <a:tabLst>
                <a:tab pos="0" algn="l"/>
              </a:tabLst>
              <a:defRPr sz="2400" kern="1200">
                <a:solidFill>
                  <a:srgbClr val="333333"/>
                </a:solidFill>
                <a:latin typeface="Arial"/>
                <a:ea typeface="+mn-ea"/>
                <a:cs typeface="Arial"/>
              </a:defRPr>
            </a:lvl1pPr>
            <a:lvl2pPr marL="742950" indent="-285750" algn="l" defTabSz="457200" rtl="0" eaLnBrk="1" latinLnBrk="0" hangingPunct="1">
              <a:spcBef>
                <a:spcPct val="20000"/>
              </a:spcBef>
              <a:buClr>
                <a:srgbClr val="FDBB63"/>
              </a:buClr>
              <a:buFont typeface="Wingdings" charset="2"/>
              <a:buChar char="§"/>
              <a:tabLst>
                <a:tab pos="0" algn="l"/>
              </a:tabLst>
              <a:defRPr sz="2000" kern="1200">
                <a:solidFill>
                  <a:srgbClr val="333333"/>
                </a:solidFill>
                <a:latin typeface="Arial"/>
                <a:ea typeface="+mn-ea"/>
                <a:cs typeface="Arial"/>
              </a:defRPr>
            </a:lvl2pPr>
            <a:lvl3pPr marL="1143000" indent="-228600" algn="l" defTabSz="457200" rtl="0" eaLnBrk="1" latinLnBrk="0" hangingPunct="1">
              <a:spcBef>
                <a:spcPct val="20000"/>
              </a:spcBef>
              <a:buClr>
                <a:srgbClr val="FDBB63"/>
              </a:buClr>
              <a:buFont typeface="Wingdings" charset="2"/>
              <a:buChar char="§"/>
              <a:tabLst>
                <a:tab pos="0" algn="l"/>
              </a:tabLst>
              <a:defRPr sz="1800" kern="1200">
                <a:solidFill>
                  <a:srgbClr val="333333"/>
                </a:solidFill>
                <a:latin typeface="Arial"/>
                <a:ea typeface="+mn-ea"/>
                <a:cs typeface="Arial"/>
              </a:defRPr>
            </a:lvl3pPr>
            <a:lvl4pPr marL="1600200" indent="-228600" algn="l" defTabSz="457200" rtl="0" eaLnBrk="1" latinLnBrk="0" hangingPunct="1">
              <a:spcBef>
                <a:spcPct val="20000"/>
              </a:spcBef>
              <a:buClr>
                <a:srgbClr val="FDBB63"/>
              </a:buClr>
              <a:buFont typeface="Wingdings" charset="2"/>
              <a:buChar char="§"/>
              <a:tabLst>
                <a:tab pos="0" algn="l"/>
              </a:tabLst>
              <a:defRPr sz="1600" kern="1200">
                <a:solidFill>
                  <a:srgbClr val="333333"/>
                </a:solidFill>
                <a:latin typeface="Arial"/>
                <a:ea typeface="+mn-ea"/>
                <a:cs typeface="Arial"/>
              </a:defRPr>
            </a:lvl4pPr>
            <a:lvl5pPr marL="2057400" indent="-228600" algn="l" defTabSz="457200" rtl="0" eaLnBrk="1" latinLnBrk="0" hangingPunct="1">
              <a:spcBef>
                <a:spcPct val="20000"/>
              </a:spcBef>
              <a:buClr>
                <a:srgbClr val="FDBB63"/>
              </a:buClr>
              <a:buFont typeface="Wingdings" charset="2"/>
              <a:buChar char="§"/>
              <a:tabLst>
                <a:tab pos="0" algn="l"/>
              </a:tabLst>
              <a:defRPr sz="14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en-GB" dirty="0"/>
              <a:t>On 2021 the first test line was assembled in the laboratory (by working during the pandemic).</a:t>
            </a:r>
          </a:p>
          <a:p>
            <a:pPr marL="0" indent="0">
              <a:buFont typeface="Wingdings" charset="2"/>
              <a:buNone/>
            </a:pPr>
            <a:endParaRPr lang="en-GB" dirty="0"/>
          </a:p>
        </p:txBody>
      </p:sp>
      <p:sp>
        <p:nvSpPr>
          <p:cNvPr id="10" name="Segnaposto contenuto 1">
            <a:extLst>
              <a:ext uri="{FF2B5EF4-FFF2-40B4-BE49-F238E27FC236}">
                <a16:creationId xmlns:a16="http://schemas.microsoft.com/office/drawing/2014/main" id="{6AA6AE46-6BC9-9DA5-4C7E-5046815BBEE2}"/>
              </a:ext>
            </a:extLst>
          </p:cNvPr>
          <p:cNvSpPr txBox="1">
            <a:spLocks/>
          </p:cNvSpPr>
          <p:nvPr/>
        </p:nvSpPr>
        <p:spPr>
          <a:xfrm>
            <a:off x="211441" y="6105771"/>
            <a:ext cx="11310973" cy="56534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FDBB63"/>
              </a:buClr>
              <a:buFont typeface="Wingdings" charset="2"/>
              <a:buChar char="§"/>
              <a:tabLst>
                <a:tab pos="0" algn="l"/>
              </a:tabLst>
              <a:defRPr sz="2400" kern="1200">
                <a:solidFill>
                  <a:srgbClr val="333333"/>
                </a:solidFill>
                <a:latin typeface="Arial"/>
                <a:ea typeface="+mn-ea"/>
                <a:cs typeface="Arial"/>
              </a:defRPr>
            </a:lvl1pPr>
            <a:lvl2pPr marL="742950" indent="-285750" algn="l" defTabSz="457200" rtl="0" eaLnBrk="1" latinLnBrk="0" hangingPunct="1">
              <a:spcBef>
                <a:spcPct val="20000"/>
              </a:spcBef>
              <a:buClr>
                <a:srgbClr val="FDBB63"/>
              </a:buClr>
              <a:buFont typeface="Wingdings" charset="2"/>
              <a:buChar char="§"/>
              <a:tabLst>
                <a:tab pos="0" algn="l"/>
              </a:tabLst>
              <a:defRPr sz="2000" kern="1200">
                <a:solidFill>
                  <a:srgbClr val="333333"/>
                </a:solidFill>
                <a:latin typeface="Arial"/>
                <a:ea typeface="+mn-ea"/>
                <a:cs typeface="Arial"/>
              </a:defRPr>
            </a:lvl2pPr>
            <a:lvl3pPr marL="1143000" indent="-228600" algn="l" defTabSz="457200" rtl="0" eaLnBrk="1" latinLnBrk="0" hangingPunct="1">
              <a:spcBef>
                <a:spcPct val="20000"/>
              </a:spcBef>
              <a:buClr>
                <a:srgbClr val="FDBB63"/>
              </a:buClr>
              <a:buFont typeface="Wingdings" charset="2"/>
              <a:buChar char="§"/>
              <a:tabLst>
                <a:tab pos="0" algn="l"/>
              </a:tabLst>
              <a:defRPr sz="1800" kern="1200">
                <a:solidFill>
                  <a:srgbClr val="333333"/>
                </a:solidFill>
                <a:latin typeface="Arial"/>
                <a:ea typeface="+mn-ea"/>
                <a:cs typeface="Arial"/>
              </a:defRPr>
            </a:lvl3pPr>
            <a:lvl4pPr marL="1600200" indent="-228600" algn="l" defTabSz="457200" rtl="0" eaLnBrk="1" latinLnBrk="0" hangingPunct="1">
              <a:spcBef>
                <a:spcPct val="20000"/>
              </a:spcBef>
              <a:buClr>
                <a:srgbClr val="FDBB63"/>
              </a:buClr>
              <a:buFont typeface="Wingdings" charset="2"/>
              <a:buChar char="§"/>
              <a:tabLst>
                <a:tab pos="0" algn="l"/>
              </a:tabLst>
              <a:defRPr sz="1600" kern="1200">
                <a:solidFill>
                  <a:srgbClr val="333333"/>
                </a:solidFill>
                <a:latin typeface="Arial"/>
                <a:ea typeface="+mn-ea"/>
                <a:cs typeface="Arial"/>
              </a:defRPr>
            </a:lvl4pPr>
            <a:lvl5pPr marL="2057400" indent="-228600" algn="l" defTabSz="457200" rtl="0" eaLnBrk="1" latinLnBrk="0" hangingPunct="1">
              <a:spcBef>
                <a:spcPct val="20000"/>
              </a:spcBef>
              <a:buClr>
                <a:srgbClr val="FDBB63"/>
              </a:buClr>
              <a:buFont typeface="Wingdings" charset="2"/>
              <a:buChar char="§"/>
              <a:tabLst>
                <a:tab pos="0" algn="l"/>
              </a:tabLst>
              <a:defRPr sz="14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en-GB" dirty="0"/>
              <a:t>On May 2022 we </a:t>
            </a:r>
            <a:r>
              <a:rPr lang="en-GB" dirty="0" err="1"/>
              <a:t>succeded</a:t>
            </a:r>
            <a:r>
              <a:rPr lang="en-GB" dirty="0"/>
              <a:t> to cooldown at 4.7K the </a:t>
            </a:r>
            <a:r>
              <a:rPr lang="en-GB" dirty="0" err="1"/>
              <a:t>FoS</a:t>
            </a:r>
            <a:r>
              <a:rPr lang="en-GB" dirty="0"/>
              <a:t> QDM in Salerno.</a:t>
            </a:r>
          </a:p>
          <a:p>
            <a:pPr marL="0" indent="0">
              <a:buFont typeface="Wingdings" charset="2"/>
              <a:buNone/>
            </a:pPr>
            <a:endParaRPr lang="en-GB" dirty="0"/>
          </a:p>
        </p:txBody>
      </p:sp>
      <p:grpSp>
        <p:nvGrpSpPr>
          <p:cNvPr id="21" name="Gruppo 20">
            <a:extLst>
              <a:ext uri="{FF2B5EF4-FFF2-40B4-BE49-F238E27FC236}">
                <a16:creationId xmlns:a16="http://schemas.microsoft.com/office/drawing/2014/main" id="{DF76B66A-DA59-53ED-C9F8-E213AA77F8CA}"/>
              </a:ext>
            </a:extLst>
          </p:cNvPr>
          <p:cNvGrpSpPr/>
          <p:nvPr/>
        </p:nvGrpSpPr>
        <p:grpSpPr>
          <a:xfrm>
            <a:off x="-135761" y="4135521"/>
            <a:ext cx="2465586" cy="2535592"/>
            <a:chOff x="2583874" y="2992582"/>
            <a:chExt cx="2531638" cy="2531638"/>
          </a:xfrm>
        </p:grpSpPr>
        <p:pic>
          <p:nvPicPr>
            <p:cNvPr id="14" name="Immagine 13" descr="Immagine che contiene luce, cielo notturno&#10;&#10;Descrizione generata automaticamente">
              <a:extLst>
                <a:ext uri="{FF2B5EF4-FFF2-40B4-BE49-F238E27FC236}">
                  <a16:creationId xmlns:a16="http://schemas.microsoft.com/office/drawing/2014/main" id="{F7967E0C-CA0E-6228-D8B8-FD42F560D38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444" b="94667" l="9778" r="89778">
                          <a14:foregroundMark x1="39671" y1="75769" x2="39111" y2="84444"/>
                          <a14:foregroundMark x1="39111" y1="84444" x2="44000" y2="92444"/>
                          <a14:foregroundMark x1="44000" y1="92444" x2="51111" y2="96444"/>
                          <a14:foregroundMark x1="51111" y1="96444" x2="57778" y2="92000"/>
                          <a14:foregroundMark x1="57778" y1="92000" x2="62354" y2="83991"/>
                          <a14:foregroundMark x1="62391" y1="76184" x2="61778" y2="70667"/>
                          <a14:foregroundMark x1="63007" y1="81731" x2="62629" y2="78331"/>
                          <a14:foregroundMark x1="61778" y1="70667" x2="40864" y2="71077"/>
                          <a14:foregroundMark x1="40630" y1="72152" x2="41778" y2="81333"/>
                          <a14:foregroundMark x1="41778" y1="81333" x2="45333" y2="72889"/>
                          <a14:foregroundMark x1="45333" y1="72889" x2="58222" y2="82667"/>
                          <a14:foregroundMark x1="44889" y1="95111" x2="54222" y2="94667"/>
                          <a14:foregroundMark x1="54222" y1="94667" x2="55111" y2="94222"/>
                          <a14:foregroundMark x1="28268" y1="23009" x2="28889" y2="15556"/>
                          <a14:foregroundMark x1="28889" y1="15556" x2="36444" y2="8000"/>
                          <a14:foregroundMark x1="36444" y1="8000" x2="45778" y2="5333"/>
                          <a14:foregroundMark x1="45778" y1="5333" x2="54667" y2="5333"/>
                          <a14:foregroundMark x1="54667" y1="5333" x2="64000" y2="8444"/>
                          <a14:foregroundMark x1="64000" y1="8444" x2="69333" y2="14222"/>
                          <a14:foregroundMark x1="69333" y1="14222" x2="74667" y2="32889"/>
                          <a14:foregroundMark x1="74667" y1="32889" x2="51556" y2="41333"/>
                          <a14:foregroundMark x1="51556" y1="41333" x2="34934" y2="39165"/>
                          <a14:backgroundMark x1="25778" y1="35111" x2="34667" y2="64000"/>
                          <a14:backgroundMark x1="34667" y1="64000" x2="32444" y2="74222"/>
                          <a14:backgroundMark x1="32444" y1="74222" x2="23556" y2="79111"/>
                          <a14:backgroundMark x1="23556" y1="79111" x2="11111" y2="68889"/>
                          <a14:backgroundMark x1="11111" y1="68889" x2="11556" y2="28000"/>
                          <a14:backgroundMark x1="11556" y1="28000" x2="17778" y2="19111"/>
                          <a14:backgroundMark x1="17778" y1="19111" x2="26667" y2="36444"/>
                          <a14:backgroundMark x1="63111" y1="87111" x2="62667" y2="78222"/>
                          <a14:backgroundMark x1="62667" y1="78222" x2="71111" y2="42667"/>
                          <a14:backgroundMark x1="71111" y1="42667" x2="76889" y2="36889"/>
                          <a14:backgroundMark x1="76889" y1="36889" x2="84444" y2="50667"/>
                          <a14:backgroundMark x1="84444" y1="50667" x2="81778" y2="87111"/>
                          <a14:backgroundMark x1="81778" y1="87111" x2="75111" y2="95556"/>
                          <a14:backgroundMark x1="75111" y1="95556" x2="63556" y2="86667"/>
                        </a14:backgroundRemoval>
                      </a14:imgEffect>
                      <a14:imgEffect>
                        <a14:artisticPlasticWrap/>
                      </a14:imgEffect>
                    </a14:imgLayer>
                  </a14:imgProps>
                </a:ext>
                <a:ext uri="{28A0092B-C50C-407E-A947-70E740481C1C}">
                  <a14:useLocalDpi xmlns:a14="http://schemas.microsoft.com/office/drawing/2010/main" val="0"/>
                </a:ext>
              </a:extLst>
            </a:blip>
            <a:stretch>
              <a:fillRect/>
            </a:stretch>
          </p:blipFill>
          <p:spPr>
            <a:xfrm>
              <a:off x="2583874" y="2992582"/>
              <a:ext cx="2531638" cy="2531638"/>
            </a:xfrm>
            <a:prstGeom prst="rect">
              <a:avLst/>
            </a:prstGeom>
            <a:ln>
              <a:noFill/>
            </a:ln>
            <a:effectLst>
              <a:softEdge rad="112500"/>
            </a:effectLst>
          </p:spPr>
        </p:pic>
        <p:pic>
          <p:nvPicPr>
            <p:cNvPr id="20" name="Immagine 19" descr="Immagine che contiene terreno, eretto, soffitto, persone&#10;&#10;Descrizione generata automaticamente">
              <a:extLst>
                <a:ext uri="{FF2B5EF4-FFF2-40B4-BE49-F238E27FC236}">
                  <a16:creationId xmlns:a16="http://schemas.microsoft.com/office/drawing/2014/main" id="{26CD03C5-1C41-7CD4-1021-D956BFE9801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818" b="89818" l="334" r="98665">
                          <a14:foregroundMark x1="12923" y1="24000" x2="429" y2="25818"/>
                          <a14:foregroundMark x1="429" y1="25818" x2="381" y2="64727"/>
                          <a14:foregroundMark x1="381" y1="64727" x2="12208" y2="72606"/>
                          <a14:foregroundMark x1="12208" y1="72606" x2="12923" y2="26545"/>
                          <a14:foregroundMark x1="84692" y1="28727" x2="98474" y2="30424"/>
                          <a14:foregroundMark x1="98474" y1="30424" x2="98665" y2="65333"/>
                          <a14:foregroundMark x1="98665" y1="65333" x2="88126" y2="80364"/>
                          <a14:foregroundMark x1="88126" y1="80364" x2="83214" y2="52364"/>
                          <a14:foregroundMark x1="83214" y1="52364" x2="85026" y2="29939"/>
                        </a14:backgroundRemoval>
                      </a14:imgEffect>
                    </a14:imgLayer>
                  </a14:imgProps>
                </a:ext>
                <a:ext uri="{28A0092B-C50C-407E-A947-70E740481C1C}">
                  <a14:useLocalDpi xmlns:a14="http://schemas.microsoft.com/office/drawing/2010/main" val="0"/>
                </a:ext>
              </a:extLst>
            </a:blip>
            <a:srcRect/>
            <a:stretch/>
          </p:blipFill>
          <p:spPr>
            <a:xfrm>
              <a:off x="3509578" y="3659355"/>
              <a:ext cx="680229" cy="267578"/>
            </a:xfrm>
            <a:prstGeom prst="rect">
              <a:avLst/>
            </a:prstGeom>
          </p:spPr>
        </p:pic>
      </p:grpSp>
      <p:pic>
        <p:nvPicPr>
          <p:cNvPr id="25" name="Immagine 24" descr="Immagine che contiene testo&#10;&#10;Descrizione generata automaticamente">
            <a:extLst>
              <a:ext uri="{FF2B5EF4-FFF2-40B4-BE49-F238E27FC236}">
                <a16:creationId xmlns:a16="http://schemas.microsoft.com/office/drawing/2014/main" id="{534051B5-E2A2-558A-1295-CD66D61AC067}"/>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2548171" y="4324345"/>
            <a:ext cx="3610918" cy="524266"/>
          </a:xfrm>
          <a:prstGeom prst="rect">
            <a:avLst/>
          </a:prstGeom>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pic>
        <p:nvPicPr>
          <p:cNvPr id="26" name="Immagine 25" descr="Immagine che contiene testo&#10;&#10;Descrizione generata automaticamente">
            <a:extLst>
              <a:ext uri="{FF2B5EF4-FFF2-40B4-BE49-F238E27FC236}">
                <a16:creationId xmlns:a16="http://schemas.microsoft.com/office/drawing/2014/main" id="{D19D573F-9193-1DB1-9599-44AF0C053139}"/>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3816408" y="5106551"/>
            <a:ext cx="4559184" cy="506935"/>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28" name="Immagine 9">
            <a:extLst>
              <a:ext uri="{FF2B5EF4-FFF2-40B4-BE49-F238E27FC236}">
                <a16:creationId xmlns:a16="http://schemas.microsoft.com/office/drawing/2014/main" id="{58970CA2-4B15-2281-B756-B590CA9046F2}"/>
              </a:ext>
            </a:extLst>
          </p:cNvPr>
          <p:cNvPicPr>
            <a:picLocks noChangeAspect="1"/>
          </p:cNvPicPr>
          <p:nvPr/>
        </p:nvPicPr>
        <p:blipFill>
          <a:blip r:embed="rId10" cstate="print">
            <a:clrChange>
              <a:clrFrom>
                <a:srgbClr val="FFFFFF"/>
              </a:clrFrom>
              <a:clrTo>
                <a:srgbClr val="FFFFFF">
                  <a:alpha val="0"/>
                </a:srgbClr>
              </a:clrTo>
            </a:clrChange>
          </a:blip>
          <a:stretch>
            <a:fillRect/>
          </a:stretch>
        </p:blipFill>
        <p:spPr>
          <a:xfrm>
            <a:off x="3668566" y="4415396"/>
            <a:ext cx="2575534" cy="99566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2" name="Immagine 11">
            <a:extLst>
              <a:ext uri="{FF2B5EF4-FFF2-40B4-BE49-F238E27FC236}">
                <a16:creationId xmlns:a16="http://schemas.microsoft.com/office/drawing/2014/main" id="{0C5482FD-4AFC-B143-9109-14C6E0A679D4}"/>
              </a:ext>
            </a:extLst>
          </p:cNvPr>
          <p:cNvPicPr>
            <a:picLocks noChangeAspect="1"/>
          </p:cNvPicPr>
          <p:nvPr/>
        </p:nvPicPr>
        <p:blipFill>
          <a:blip r:embed="rId11"/>
          <a:stretch>
            <a:fillRect/>
          </a:stretch>
        </p:blipFill>
        <p:spPr>
          <a:xfrm>
            <a:off x="7335320" y="3782287"/>
            <a:ext cx="4090889" cy="3112744"/>
          </a:xfrm>
          <a:prstGeom prst="rect">
            <a:avLst/>
          </a:prstGeom>
          <a:ln>
            <a:noFill/>
          </a:ln>
          <a:effectLst>
            <a:softEdge rad="112500"/>
          </a:effectLst>
        </p:spPr>
      </p:pic>
      <p:pic>
        <p:nvPicPr>
          <p:cNvPr id="30" name="Immagine 29" descr="Immagine che contiene testo, clipart&#10;&#10;Descrizione generata automaticamente">
            <a:extLst>
              <a:ext uri="{FF2B5EF4-FFF2-40B4-BE49-F238E27FC236}">
                <a16:creationId xmlns:a16="http://schemas.microsoft.com/office/drawing/2014/main" id="{80324C00-BAF1-AAC1-C549-E4F50AA3DB8F}"/>
              </a:ext>
            </a:extLst>
          </p:cNvPr>
          <p:cNvPicPr>
            <a:picLocks noChangeAspect="1"/>
          </p:cNvPicPr>
          <p:nvPr/>
        </p:nvPicPr>
        <p:blipFill>
          <a:blip r:embed="rId1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889283" y="2113997"/>
            <a:ext cx="3067050" cy="1485900"/>
          </a:xfrm>
          <a:prstGeom prst="rect">
            <a:avLst/>
          </a:prstGeom>
        </p:spPr>
      </p:pic>
      <p:pic>
        <p:nvPicPr>
          <p:cNvPr id="33" name="Immagine 32" descr="Immagine che contiene motore, mugnaio&#10;&#10;Descrizione generata automaticamente">
            <a:extLst>
              <a:ext uri="{FF2B5EF4-FFF2-40B4-BE49-F238E27FC236}">
                <a16:creationId xmlns:a16="http://schemas.microsoft.com/office/drawing/2014/main" id="{421BAB4A-FCB0-B91E-C72F-6C391A7BC41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244100" y="710683"/>
            <a:ext cx="4682197" cy="3511648"/>
          </a:xfrm>
          <a:prstGeom prst="rect">
            <a:avLst/>
          </a:prstGeom>
          <a:ln>
            <a:noFill/>
          </a:ln>
          <a:effectLst>
            <a:softEdge rad="112500"/>
          </a:effectLst>
        </p:spPr>
      </p:pic>
      <p:pic>
        <p:nvPicPr>
          <p:cNvPr id="35" name="Segnaposto contenuto 5">
            <a:extLst>
              <a:ext uri="{FF2B5EF4-FFF2-40B4-BE49-F238E27FC236}">
                <a16:creationId xmlns:a16="http://schemas.microsoft.com/office/drawing/2014/main" id="{3AD33097-3FBE-B951-8336-C5837B4D436F}"/>
              </a:ext>
            </a:extLst>
          </p:cNvPr>
          <p:cNvPicPr>
            <a:picLocks noGrp="1" noChangeAspect="1"/>
          </p:cNvPicPr>
          <p:nvPr>
            <p:ph idx="1"/>
          </p:nvPr>
        </p:nvPicPr>
        <p:blipFill>
          <a:blip r:embed="rId14">
            <a:extLst>
              <a:ext uri="{28A0092B-C50C-407E-A947-70E740481C1C}">
                <a14:useLocalDpi xmlns:a14="http://schemas.microsoft.com/office/drawing/2010/main" val="0"/>
              </a:ext>
            </a:extLst>
          </a:blip>
          <a:stretch>
            <a:fillRect/>
          </a:stretch>
        </p:blipFill>
        <p:spPr>
          <a:xfrm>
            <a:off x="7623671" y="1605137"/>
            <a:ext cx="4412884" cy="3584412"/>
          </a:xfrm>
        </p:spPr>
      </p:pic>
      <p:sp>
        <p:nvSpPr>
          <p:cNvPr id="36" name="Rettangolo 35">
            <a:extLst>
              <a:ext uri="{FF2B5EF4-FFF2-40B4-BE49-F238E27FC236}">
                <a16:creationId xmlns:a16="http://schemas.microsoft.com/office/drawing/2014/main" id="{1D8AD7F0-4330-9F2C-26BC-0836DDE15A43}"/>
              </a:ext>
            </a:extLst>
          </p:cNvPr>
          <p:cNvSpPr/>
          <p:nvPr/>
        </p:nvSpPr>
        <p:spPr>
          <a:xfrm>
            <a:off x="7755648" y="1790791"/>
            <a:ext cx="4209758" cy="3398758"/>
          </a:xfrm>
          <a:prstGeom prst="rect">
            <a:avLst/>
          </a:prstGeom>
          <a:noFill/>
          <a:ln>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5" name="Segnaposto contenuto 1">
            <a:extLst>
              <a:ext uri="{FF2B5EF4-FFF2-40B4-BE49-F238E27FC236}">
                <a16:creationId xmlns:a16="http://schemas.microsoft.com/office/drawing/2014/main" id="{F4ADD541-CFDB-8929-20AB-435155AC6950}"/>
              </a:ext>
            </a:extLst>
          </p:cNvPr>
          <p:cNvSpPr txBox="1">
            <a:spLocks/>
          </p:cNvSpPr>
          <p:nvPr/>
        </p:nvSpPr>
        <p:spPr>
          <a:xfrm>
            <a:off x="211442" y="2445327"/>
            <a:ext cx="11310973" cy="89494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FDBB63"/>
              </a:buClr>
              <a:buFont typeface="Wingdings" charset="2"/>
              <a:buChar char="§"/>
              <a:tabLst>
                <a:tab pos="0" algn="l"/>
              </a:tabLst>
              <a:defRPr sz="2400" kern="1200">
                <a:solidFill>
                  <a:srgbClr val="333333"/>
                </a:solidFill>
                <a:latin typeface="Arial"/>
                <a:ea typeface="+mn-ea"/>
                <a:cs typeface="Arial"/>
              </a:defRPr>
            </a:lvl1pPr>
            <a:lvl2pPr marL="742950" indent="-285750" algn="l" defTabSz="457200" rtl="0" eaLnBrk="1" latinLnBrk="0" hangingPunct="1">
              <a:spcBef>
                <a:spcPct val="20000"/>
              </a:spcBef>
              <a:buClr>
                <a:srgbClr val="FDBB63"/>
              </a:buClr>
              <a:buFont typeface="Wingdings" charset="2"/>
              <a:buChar char="§"/>
              <a:tabLst>
                <a:tab pos="0" algn="l"/>
              </a:tabLst>
              <a:defRPr sz="2000" kern="1200">
                <a:solidFill>
                  <a:srgbClr val="333333"/>
                </a:solidFill>
                <a:latin typeface="Arial"/>
                <a:ea typeface="+mn-ea"/>
                <a:cs typeface="Arial"/>
              </a:defRPr>
            </a:lvl2pPr>
            <a:lvl3pPr marL="1143000" indent="-228600" algn="l" defTabSz="457200" rtl="0" eaLnBrk="1" latinLnBrk="0" hangingPunct="1">
              <a:spcBef>
                <a:spcPct val="20000"/>
              </a:spcBef>
              <a:buClr>
                <a:srgbClr val="FDBB63"/>
              </a:buClr>
              <a:buFont typeface="Wingdings" charset="2"/>
              <a:buChar char="§"/>
              <a:tabLst>
                <a:tab pos="0" algn="l"/>
              </a:tabLst>
              <a:defRPr sz="1800" kern="1200">
                <a:solidFill>
                  <a:srgbClr val="333333"/>
                </a:solidFill>
                <a:latin typeface="Arial"/>
                <a:ea typeface="+mn-ea"/>
                <a:cs typeface="Arial"/>
              </a:defRPr>
            </a:lvl3pPr>
            <a:lvl4pPr marL="1600200" indent="-228600" algn="l" defTabSz="457200" rtl="0" eaLnBrk="1" latinLnBrk="0" hangingPunct="1">
              <a:spcBef>
                <a:spcPct val="20000"/>
              </a:spcBef>
              <a:buClr>
                <a:srgbClr val="FDBB63"/>
              </a:buClr>
              <a:buFont typeface="Wingdings" charset="2"/>
              <a:buChar char="§"/>
              <a:tabLst>
                <a:tab pos="0" algn="l"/>
              </a:tabLst>
              <a:defRPr sz="1600" kern="1200">
                <a:solidFill>
                  <a:srgbClr val="333333"/>
                </a:solidFill>
                <a:latin typeface="Arial"/>
                <a:ea typeface="+mn-ea"/>
                <a:cs typeface="Arial"/>
              </a:defRPr>
            </a:lvl4pPr>
            <a:lvl5pPr marL="2057400" indent="-228600" algn="l" defTabSz="457200" rtl="0" eaLnBrk="1" latinLnBrk="0" hangingPunct="1">
              <a:spcBef>
                <a:spcPct val="20000"/>
              </a:spcBef>
              <a:buClr>
                <a:srgbClr val="FDBB63"/>
              </a:buClr>
              <a:buFont typeface="Wingdings" charset="2"/>
              <a:buChar char="§"/>
              <a:tabLst>
                <a:tab pos="0" algn="l"/>
              </a:tabLst>
              <a:defRPr sz="14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en-GB" dirty="0"/>
              <a:t>INFN started funding the setting up of the facility well in advance with respect to the official agreement, trusting this project.</a:t>
            </a:r>
          </a:p>
        </p:txBody>
      </p:sp>
    </p:spTree>
    <p:extLst>
      <p:ext uri="{BB962C8B-B14F-4D97-AF65-F5344CB8AC3E}">
        <p14:creationId xmlns:p14="http://schemas.microsoft.com/office/powerpoint/2010/main" val="1400220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1500"/>
                                  </p:stCondLst>
                                  <p:childTnLst>
                                    <p:set>
                                      <p:cBhvr>
                                        <p:cTn id="16" dur="1" fill="hold">
                                          <p:stCondLst>
                                            <p:cond delay="0"/>
                                          </p:stCondLst>
                                        </p:cTn>
                                        <p:tgtEl>
                                          <p:spTgt spid="25"/>
                                        </p:tgtEl>
                                        <p:attrNameLst>
                                          <p:attrName>style.visibility</p:attrName>
                                        </p:attrNameLst>
                                      </p:cBhvr>
                                      <p:to>
                                        <p:strVal val="visible"/>
                                      </p:to>
                                    </p:set>
                                  </p:childTnLst>
                                </p:cTn>
                              </p:par>
                            </p:childTnLst>
                          </p:cTn>
                        </p:par>
                        <p:par>
                          <p:cTn id="17" fill="hold">
                            <p:stCondLst>
                              <p:cond delay="1500"/>
                            </p:stCondLst>
                            <p:childTnLst>
                              <p:par>
                                <p:cTn id="18" presetID="1" presetClass="entr" presetSubtype="0" fill="hold" nodeType="afterEffect">
                                  <p:stCondLst>
                                    <p:cond delay="0"/>
                                  </p:stCondLst>
                                  <p:childTnLst>
                                    <p:set>
                                      <p:cBhvr>
                                        <p:cTn id="19" dur="1" fill="hold">
                                          <p:stCondLst>
                                            <p:cond delay="0"/>
                                          </p:stCondLst>
                                        </p:cTn>
                                        <p:tgtEl>
                                          <p:spTgt spid="28"/>
                                        </p:tgtEl>
                                        <p:attrNameLst>
                                          <p:attrName>style.visibility</p:attrName>
                                        </p:attrNameLst>
                                      </p:cBhvr>
                                      <p:to>
                                        <p:strVal val="visible"/>
                                      </p:to>
                                    </p:set>
                                  </p:childTnLst>
                                </p:cTn>
                              </p:par>
                            </p:childTnLst>
                          </p:cTn>
                        </p:par>
                        <p:par>
                          <p:cTn id="20" fill="hold">
                            <p:stCondLst>
                              <p:cond delay="1500"/>
                            </p:stCondLst>
                            <p:childTnLst>
                              <p:par>
                                <p:cTn id="21" presetID="1" presetClass="entr" presetSubtype="0"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nodeType="afterEffect">
                                  <p:stCondLst>
                                    <p:cond delay="1500"/>
                                  </p:stCondLst>
                                  <p:childTnLst>
                                    <p:set>
                                      <p:cBhvr>
                                        <p:cTn id="29" dur="1" fill="hold">
                                          <p:stCondLst>
                                            <p:cond delay="0"/>
                                          </p:stCondLst>
                                        </p:cTn>
                                        <p:tgtEl>
                                          <p:spTgt spid="1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1" nodeType="clickEffect">
                                  <p:stCondLst>
                                    <p:cond delay="0"/>
                                  </p:stCondLst>
                                  <p:childTnLst>
                                    <p:set>
                                      <p:cBhvr>
                                        <p:cTn id="33" dur="1" fill="hold">
                                          <p:stCondLst>
                                            <p:cond delay="0"/>
                                          </p:stCondLst>
                                        </p:cTn>
                                        <p:tgtEl>
                                          <p:spTgt spid="7"/>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21"/>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5"/>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25"/>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8"/>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26"/>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6"/>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12"/>
                                        </p:tgtEl>
                                        <p:attrNameLst>
                                          <p:attrName>style.visibility</p:attrName>
                                        </p:attrNameLst>
                                      </p:cBhvr>
                                      <p:to>
                                        <p:strVal val="hidden"/>
                                      </p:to>
                                    </p:set>
                                  </p:childTnLst>
                                </p:cTn>
                              </p:par>
                              <p:par>
                                <p:cTn id="48" presetID="1" presetClass="entr" presetSubtype="0"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nodeType="afterEffect">
                                  <p:stCondLst>
                                    <p:cond delay="1500"/>
                                  </p:stCondLst>
                                  <p:childTnLst>
                                    <p:set>
                                      <p:cBhvr>
                                        <p:cTn id="52" dur="1" fill="hold">
                                          <p:stCondLst>
                                            <p:cond delay="0"/>
                                          </p:stCondLst>
                                        </p:cTn>
                                        <p:tgtEl>
                                          <p:spTgt spid="3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childTnLst>
                                </p:cTn>
                              </p:par>
                            </p:childTnLst>
                          </p:cTn>
                        </p:par>
                        <p:par>
                          <p:cTn id="57" fill="hold">
                            <p:stCondLst>
                              <p:cond delay="0"/>
                            </p:stCondLst>
                            <p:childTnLst>
                              <p:par>
                                <p:cTn id="58" presetID="1" presetClass="entr" presetSubtype="0" fill="hold" nodeType="afterEffect">
                                  <p:stCondLst>
                                    <p:cond delay="1500"/>
                                  </p:stCondLst>
                                  <p:childTnLst>
                                    <p:set>
                                      <p:cBhvr>
                                        <p:cTn id="59" dur="1" fill="hold">
                                          <p:stCondLst>
                                            <p:cond delay="0"/>
                                          </p:stCondLst>
                                        </p:cTn>
                                        <p:tgtEl>
                                          <p:spTgt spid="33"/>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grpId="1" nodeType="clickEffect">
                                  <p:stCondLst>
                                    <p:cond delay="0"/>
                                  </p:stCondLst>
                                  <p:childTnLst>
                                    <p:set>
                                      <p:cBhvr>
                                        <p:cTn id="63" dur="1" fill="hold">
                                          <p:stCondLst>
                                            <p:cond delay="0"/>
                                          </p:stCondLst>
                                        </p:cTn>
                                        <p:tgtEl>
                                          <p:spTgt spid="8"/>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30"/>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9"/>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33"/>
                                        </p:tgtEl>
                                        <p:attrNameLst>
                                          <p:attrName>style.visibility</p:attrName>
                                        </p:attrNameLst>
                                      </p:cBhvr>
                                      <p:to>
                                        <p:strVal val="hidden"/>
                                      </p:to>
                                    </p:set>
                                  </p:childTnLst>
                                </p:cTn>
                              </p:par>
                              <p:par>
                                <p:cTn id="70" presetID="1" presetClass="entr" presetSubtype="0" fill="hold" grpId="0" nodeType="withEffect">
                                  <p:stCondLst>
                                    <p:cond delay="0"/>
                                  </p:stCondLst>
                                  <p:childTnLst>
                                    <p:set>
                                      <p:cBhvr>
                                        <p:cTn id="71" dur="1" fill="hold">
                                          <p:stCondLst>
                                            <p:cond delay="0"/>
                                          </p:stCondLst>
                                        </p:cTn>
                                        <p:tgtEl>
                                          <p:spTgt spid="10"/>
                                        </p:tgtEl>
                                        <p:attrNameLst>
                                          <p:attrName>style.visibility</p:attrName>
                                        </p:attrNameLst>
                                      </p:cBhvr>
                                      <p:to>
                                        <p:strVal val="visible"/>
                                      </p:to>
                                    </p:set>
                                  </p:childTnLst>
                                </p:cTn>
                              </p:par>
                            </p:childTnLst>
                          </p:cTn>
                        </p:par>
                        <p:par>
                          <p:cTn id="72" fill="hold">
                            <p:stCondLst>
                              <p:cond delay="0"/>
                            </p:stCondLst>
                            <p:childTnLst>
                              <p:par>
                                <p:cTn id="73" presetID="1" presetClass="entr" presetSubtype="0" fill="hold" nodeType="afterEffect">
                                  <p:stCondLst>
                                    <p:cond delay="1500"/>
                                  </p:stCondLst>
                                  <p:childTnLst>
                                    <p:set>
                                      <p:cBhvr>
                                        <p:cTn id="74" dur="1" fill="hold">
                                          <p:stCondLst>
                                            <p:cond delay="0"/>
                                          </p:stCondLst>
                                        </p:cTn>
                                        <p:tgtEl>
                                          <p:spTgt spid="34"/>
                                        </p:tgtEl>
                                        <p:attrNameLst>
                                          <p:attrName>style.visibility</p:attrName>
                                        </p:attrNameLst>
                                      </p:cBhvr>
                                      <p:to>
                                        <p:strVal val="visible"/>
                                      </p:to>
                                    </p:set>
                                  </p:childTnLst>
                                </p:cTn>
                              </p:par>
                            </p:childTnLst>
                          </p:cTn>
                        </p:par>
                        <p:par>
                          <p:cTn id="75" fill="hold">
                            <p:stCondLst>
                              <p:cond delay="1500"/>
                            </p:stCondLst>
                            <p:childTnLst>
                              <p:par>
                                <p:cTn id="76" presetID="1" presetClass="entr" presetSubtype="0" fill="hold" grpId="0" nodeType="afterEffect">
                                  <p:stCondLst>
                                    <p:cond delay="0"/>
                                  </p:stCondLst>
                                  <p:childTnLst>
                                    <p:set>
                                      <p:cBhvr>
                                        <p:cTn id="77" dur="1" fill="hold">
                                          <p:stCondLst>
                                            <p:cond delay="0"/>
                                          </p:stCondLst>
                                        </p:cTn>
                                        <p:tgtEl>
                                          <p:spTgt spid="36"/>
                                        </p:tgtEl>
                                        <p:attrNameLst>
                                          <p:attrName>style.visibility</p:attrName>
                                        </p:attrNameLst>
                                      </p:cBhvr>
                                      <p:to>
                                        <p:strVal val="visible"/>
                                      </p:to>
                                    </p:set>
                                  </p:childTnLst>
                                </p:cTn>
                              </p:par>
                            </p:childTnLst>
                          </p:cTn>
                        </p:par>
                        <p:par>
                          <p:cTn id="78" fill="hold">
                            <p:stCondLst>
                              <p:cond delay="1500"/>
                            </p:stCondLst>
                            <p:childTnLst>
                              <p:par>
                                <p:cTn id="79" presetID="1" presetClass="entr" presetSubtype="0" fill="hold" nodeType="afterEffect">
                                  <p:stCondLst>
                                    <p:cond delay="0"/>
                                  </p:stCondLst>
                                  <p:childTnLst>
                                    <p:set>
                                      <p:cBhvr>
                                        <p:cTn id="8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6" grpId="0"/>
      <p:bldP spid="6" grpId="1"/>
      <p:bldP spid="8" grpId="0"/>
      <p:bldP spid="8" grpId="1"/>
      <p:bldP spid="9" grpId="0"/>
      <p:bldP spid="9" grpId="1"/>
      <p:bldP spid="10" grpId="0"/>
      <p:bldP spid="36" grpId="0" animBg="1"/>
      <p:bldP spid="5" grpId="0"/>
      <p:bldP spid="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49F3F4EF-6701-9BC2-1F07-8E0DAE7E9338}"/>
              </a:ext>
            </a:extLst>
          </p:cNvPr>
          <p:cNvSpPr>
            <a:spLocks noGrp="1"/>
          </p:cNvSpPr>
          <p:nvPr>
            <p:ph type="sldNum" sz="quarter" idx="10"/>
          </p:nvPr>
        </p:nvSpPr>
        <p:spPr/>
        <p:txBody>
          <a:bodyPr/>
          <a:lstStyle/>
          <a:p>
            <a:fld id="{897F4624-6DA1-824A-8A98-AFEE10D2E7BE}" type="slidenum">
              <a:rPr lang="en-GB" smtClean="0"/>
              <a:t>4</a:t>
            </a:fld>
            <a:endParaRPr lang="en-GB" dirty="0"/>
          </a:p>
        </p:txBody>
      </p:sp>
      <p:pic>
        <p:nvPicPr>
          <p:cNvPr id="6" name="Immagine 5">
            <a:extLst>
              <a:ext uri="{FF2B5EF4-FFF2-40B4-BE49-F238E27FC236}">
                <a16:creationId xmlns:a16="http://schemas.microsoft.com/office/drawing/2014/main" id="{93A3E928-8267-7331-3894-54DA58C878EC}"/>
              </a:ext>
            </a:extLst>
          </p:cNvPr>
          <p:cNvPicPr>
            <a:picLocks noChangeAspect="1"/>
          </p:cNvPicPr>
          <p:nvPr/>
        </p:nvPicPr>
        <p:blipFill>
          <a:blip r:embed="rId2"/>
          <a:stretch>
            <a:fillRect/>
          </a:stretch>
        </p:blipFill>
        <p:spPr>
          <a:xfrm>
            <a:off x="1699591" y="1306996"/>
            <a:ext cx="3897152" cy="2917988"/>
          </a:xfrm>
          <a:prstGeom prst="rect">
            <a:avLst/>
          </a:prstGeom>
          <a:ln>
            <a:noFill/>
          </a:ln>
          <a:effectLst>
            <a:outerShdw blurRad="292100" dist="139700" dir="2700000" algn="tl" rotWithShape="0">
              <a:srgbClr val="333333">
                <a:alpha val="65000"/>
              </a:srgbClr>
            </a:outerShdw>
          </a:effectLst>
        </p:spPr>
      </p:pic>
      <p:pic>
        <p:nvPicPr>
          <p:cNvPr id="8" name="Immagine 7">
            <a:extLst>
              <a:ext uri="{FF2B5EF4-FFF2-40B4-BE49-F238E27FC236}">
                <a16:creationId xmlns:a16="http://schemas.microsoft.com/office/drawing/2014/main" id="{97A44C64-208A-A280-70FB-29D7BC598BC1}"/>
              </a:ext>
            </a:extLst>
          </p:cNvPr>
          <p:cNvPicPr>
            <a:picLocks noChangeAspect="1"/>
          </p:cNvPicPr>
          <p:nvPr/>
        </p:nvPicPr>
        <p:blipFill>
          <a:blip r:embed="rId3"/>
          <a:stretch>
            <a:fillRect/>
          </a:stretch>
        </p:blipFill>
        <p:spPr>
          <a:xfrm>
            <a:off x="3548270" y="2683565"/>
            <a:ext cx="4643757" cy="3508513"/>
          </a:xfrm>
          <a:prstGeom prst="rect">
            <a:avLst/>
          </a:prstGeom>
          <a:ln>
            <a:noFill/>
          </a:ln>
          <a:effectLst>
            <a:outerShdw blurRad="292100" dist="139700" dir="2700000" algn="tl" rotWithShape="0">
              <a:srgbClr val="333333">
                <a:alpha val="65000"/>
              </a:srgbClr>
            </a:outerShdw>
          </a:effectLst>
        </p:spPr>
      </p:pic>
      <p:pic>
        <p:nvPicPr>
          <p:cNvPr id="10" name="Immagine 9">
            <a:extLst>
              <a:ext uri="{FF2B5EF4-FFF2-40B4-BE49-F238E27FC236}">
                <a16:creationId xmlns:a16="http://schemas.microsoft.com/office/drawing/2014/main" id="{F369731F-4240-A327-7091-6CB323113797}"/>
              </a:ext>
            </a:extLst>
          </p:cNvPr>
          <p:cNvPicPr>
            <a:picLocks noChangeAspect="1"/>
          </p:cNvPicPr>
          <p:nvPr/>
        </p:nvPicPr>
        <p:blipFill>
          <a:blip r:embed="rId4"/>
          <a:stretch>
            <a:fillRect/>
          </a:stretch>
        </p:blipFill>
        <p:spPr>
          <a:xfrm>
            <a:off x="6739742" y="1119237"/>
            <a:ext cx="3741716" cy="2800663"/>
          </a:xfrm>
          <a:prstGeom prst="rect">
            <a:avLst/>
          </a:prstGeom>
          <a:ln>
            <a:noFill/>
          </a:ln>
          <a:effectLst>
            <a:outerShdw blurRad="292100" dist="139700" dir="2700000" algn="tl" rotWithShape="0">
              <a:srgbClr val="333333">
                <a:alpha val="65000"/>
              </a:srgbClr>
            </a:outerShdw>
          </a:effectLst>
        </p:spPr>
      </p:pic>
      <p:pic>
        <p:nvPicPr>
          <p:cNvPr id="12" name="Immagine 11">
            <a:extLst>
              <a:ext uri="{FF2B5EF4-FFF2-40B4-BE49-F238E27FC236}">
                <a16:creationId xmlns:a16="http://schemas.microsoft.com/office/drawing/2014/main" id="{9BE82795-35EC-FF72-EE4E-260ED03225C6}"/>
              </a:ext>
            </a:extLst>
          </p:cNvPr>
          <p:cNvPicPr>
            <a:picLocks noChangeAspect="1"/>
          </p:cNvPicPr>
          <p:nvPr/>
        </p:nvPicPr>
        <p:blipFill>
          <a:blip r:embed="rId5"/>
          <a:stretch>
            <a:fillRect/>
          </a:stretch>
        </p:blipFill>
        <p:spPr>
          <a:xfrm>
            <a:off x="8488933" y="3518452"/>
            <a:ext cx="3461354" cy="2655815"/>
          </a:xfrm>
          <a:prstGeom prst="rect">
            <a:avLst/>
          </a:prstGeom>
          <a:ln>
            <a:noFill/>
          </a:ln>
          <a:effectLst>
            <a:outerShdw blurRad="292100" dist="139700" dir="2700000" algn="tl" rotWithShape="0">
              <a:srgbClr val="333333">
                <a:alpha val="65000"/>
              </a:srgbClr>
            </a:outerShdw>
          </a:effectLst>
        </p:spPr>
      </p:pic>
      <p:pic>
        <p:nvPicPr>
          <p:cNvPr id="14" name="Immagine 13">
            <a:extLst>
              <a:ext uri="{FF2B5EF4-FFF2-40B4-BE49-F238E27FC236}">
                <a16:creationId xmlns:a16="http://schemas.microsoft.com/office/drawing/2014/main" id="{88E68FCB-54A5-E9BB-7B7D-261CEEE050A1}"/>
              </a:ext>
            </a:extLst>
          </p:cNvPr>
          <p:cNvPicPr>
            <a:picLocks noChangeAspect="1"/>
          </p:cNvPicPr>
          <p:nvPr/>
        </p:nvPicPr>
        <p:blipFill>
          <a:blip r:embed="rId6"/>
          <a:stretch>
            <a:fillRect/>
          </a:stretch>
        </p:blipFill>
        <p:spPr>
          <a:xfrm>
            <a:off x="9513839" y="2071470"/>
            <a:ext cx="2613122" cy="1983742"/>
          </a:xfrm>
          <a:prstGeom prst="rect">
            <a:avLst/>
          </a:prstGeom>
          <a:ln>
            <a:noFill/>
          </a:ln>
          <a:effectLst>
            <a:outerShdw blurRad="292100" dist="139700" dir="2700000" algn="tl" rotWithShape="0">
              <a:srgbClr val="333333">
                <a:alpha val="65000"/>
              </a:srgbClr>
            </a:outerShdw>
          </a:effectLst>
        </p:spPr>
      </p:pic>
      <p:pic>
        <p:nvPicPr>
          <p:cNvPr id="16" name="Immagine 15">
            <a:extLst>
              <a:ext uri="{FF2B5EF4-FFF2-40B4-BE49-F238E27FC236}">
                <a16:creationId xmlns:a16="http://schemas.microsoft.com/office/drawing/2014/main" id="{D96904B0-D818-856F-1C4E-EDAF38CF6BFC}"/>
              </a:ext>
            </a:extLst>
          </p:cNvPr>
          <p:cNvPicPr>
            <a:picLocks noChangeAspect="1"/>
          </p:cNvPicPr>
          <p:nvPr/>
        </p:nvPicPr>
        <p:blipFill rotWithShape="1">
          <a:blip r:embed="rId7"/>
          <a:srcRect l="8919"/>
          <a:stretch/>
        </p:blipFill>
        <p:spPr>
          <a:xfrm>
            <a:off x="888948" y="5110364"/>
            <a:ext cx="1833470" cy="1165745"/>
          </a:xfrm>
          <a:prstGeom prst="rect">
            <a:avLst/>
          </a:prstGeom>
        </p:spPr>
      </p:pic>
      <p:sp>
        <p:nvSpPr>
          <p:cNvPr id="2" name="CasellaDiTesto 1">
            <a:extLst>
              <a:ext uri="{FF2B5EF4-FFF2-40B4-BE49-F238E27FC236}">
                <a16:creationId xmlns:a16="http://schemas.microsoft.com/office/drawing/2014/main" id="{551FD1F1-B7AA-2372-B7CD-3619B9E93018}"/>
              </a:ext>
            </a:extLst>
          </p:cNvPr>
          <p:cNvSpPr txBox="1"/>
          <p:nvPr/>
        </p:nvSpPr>
        <p:spPr>
          <a:xfrm>
            <a:off x="718840" y="4689764"/>
            <a:ext cx="1924502" cy="646331"/>
          </a:xfrm>
          <a:prstGeom prst="rect">
            <a:avLst/>
          </a:prstGeom>
        </p:spPr>
        <p:txBody>
          <a:bodyPr vert="horz" wrap="none" lIns="91440" tIns="45720" rIns="91440" bIns="45720" rtlCol="0" anchor="t">
            <a:spAutoFit/>
          </a:bodyPr>
          <a:lstStyle/>
          <a:p>
            <a:pPr algn="ctr"/>
            <a:r>
              <a:rPr lang="it-IT" dirty="0">
                <a:solidFill>
                  <a:schemeClr val="tx2"/>
                </a:solidFill>
              </a:rPr>
              <a:t>PRESENTED AT</a:t>
            </a:r>
          </a:p>
          <a:p>
            <a:pPr algn="ctr"/>
            <a:r>
              <a:rPr lang="it-IT" dirty="0">
                <a:solidFill>
                  <a:schemeClr val="tx2"/>
                </a:solidFill>
              </a:rPr>
              <a:t>3rd WSMTS</a:t>
            </a:r>
          </a:p>
        </p:txBody>
      </p:sp>
      <p:sp>
        <p:nvSpPr>
          <p:cNvPr id="3" name="Rettangolo 2">
            <a:extLst>
              <a:ext uri="{FF2B5EF4-FFF2-40B4-BE49-F238E27FC236}">
                <a16:creationId xmlns:a16="http://schemas.microsoft.com/office/drawing/2014/main" id="{1DE64C2C-BC9D-E489-8158-5B978D1F0887}"/>
              </a:ext>
            </a:extLst>
          </p:cNvPr>
          <p:cNvSpPr/>
          <p:nvPr/>
        </p:nvSpPr>
        <p:spPr>
          <a:xfrm>
            <a:off x="519545" y="4689764"/>
            <a:ext cx="2202873" cy="1586345"/>
          </a:xfrm>
          <a:prstGeom prst="rect">
            <a:avLst/>
          </a:prstGeom>
          <a:no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5" name="Titolo 2">
            <a:extLst>
              <a:ext uri="{FF2B5EF4-FFF2-40B4-BE49-F238E27FC236}">
                <a16:creationId xmlns:a16="http://schemas.microsoft.com/office/drawing/2014/main" id="{F19003DE-2ED5-513A-A068-DA2FC5DC303B}"/>
              </a:ext>
            </a:extLst>
          </p:cNvPr>
          <p:cNvSpPr>
            <a:spLocks noGrp="1"/>
          </p:cNvSpPr>
          <p:nvPr>
            <p:ph type="title"/>
          </p:nvPr>
        </p:nvSpPr>
        <p:spPr>
          <a:xfrm>
            <a:off x="374904" y="864999"/>
            <a:ext cx="10515600" cy="378586"/>
          </a:xfrm>
        </p:spPr>
        <p:txBody>
          <a:bodyPr>
            <a:normAutofit fontScale="90000"/>
          </a:bodyPr>
          <a:lstStyle/>
          <a:p>
            <a:r>
              <a:rPr lang="it-IT" dirty="0"/>
              <a:t>Last update</a:t>
            </a:r>
          </a:p>
        </p:txBody>
      </p:sp>
    </p:spTree>
    <p:extLst>
      <p:ext uri="{BB962C8B-B14F-4D97-AF65-F5344CB8AC3E}">
        <p14:creationId xmlns:p14="http://schemas.microsoft.com/office/powerpoint/2010/main" val="30546492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2">
            <a:extLst>
              <a:ext uri="{FF2B5EF4-FFF2-40B4-BE49-F238E27FC236}">
                <a16:creationId xmlns:a16="http://schemas.microsoft.com/office/drawing/2014/main" id="{83974640-9ABA-BADF-0FBA-79CDAA9701BD}"/>
              </a:ext>
            </a:extLst>
          </p:cNvPr>
          <p:cNvSpPr>
            <a:spLocks noGrp="1"/>
          </p:cNvSpPr>
          <p:nvPr>
            <p:ph type="title"/>
          </p:nvPr>
        </p:nvSpPr>
        <p:spPr>
          <a:xfrm>
            <a:off x="838200" y="365126"/>
            <a:ext cx="10515600" cy="1325563"/>
          </a:xfrm>
        </p:spPr>
        <p:txBody>
          <a:bodyPr anchor="ctr">
            <a:normAutofit/>
          </a:bodyPr>
          <a:lstStyle/>
          <a:p>
            <a:r>
              <a:rPr lang="it-IT" dirty="0"/>
              <a:t>The Test Facility</a:t>
            </a:r>
          </a:p>
        </p:txBody>
      </p:sp>
      <p:pic>
        <p:nvPicPr>
          <p:cNvPr id="6" name="Immagine 5" descr="Immagine che contiene soffitto, interno, varietà&#10;&#10;Descrizione generata automaticamente">
            <a:extLst>
              <a:ext uri="{FF2B5EF4-FFF2-40B4-BE49-F238E27FC236}">
                <a16:creationId xmlns:a16="http://schemas.microsoft.com/office/drawing/2014/main" id="{D56FB2E6-33BA-7CCE-2A9F-D573913F04AF}"/>
              </a:ext>
            </a:extLst>
          </p:cNvPr>
          <p:cNvPicPr>
            <a:picLocks noChangeAspect="1"/>
          </p:cNvPicPr>
          <p:nvPr/>
        </p:nvPicPr>
        <p:blipFill rotWithShape="1">
          <a:blip r:embed="rId2">
            <a:extLst>
              <a:ext uri="{28A0092B-C50C-407E-A947-70E740481C1C}">
                <a14:useLocalDpi xmlns:a14="http://schemas.microsoft.com/office/drawing/2010/main" val="0"/>
              </a:ext>
            </a:extLst>
          </a:blip>
          <a:srcRect t="31564" r="-1" b="24463"/>
          <a:stretch/>
        </p:blipFill>
        <p:spPr>
          <a:xfrm>
            <a:off x="563420" y="1450685"/>
            <a:ext cx="11290483" cy="4964785"/>
          </a:xfrm>
          <a:prstGeom prst="rect">
            <a:avLst/>
          </a:prstGeom>
          <a:noFill/>
        </p:spPr>
      </p:pic>
      <p:sp>
        <p:nvSpPr>
          <p:cNvPr id="4" name="Segnaposto numero diapositiva 3">
            <a:extLst>
              <a:ext uri="{FF2B5EF4-FFF2-40B4-BE49-F238E27FC236}">
                <a16:creationId xmlns:a16="http://schemas.microsoft.com/office/drawing/2014/main" id="{E84740DE-7816-F285-F5B4-9D4AB2AB86E1}"/>
              </a:ext>
            </a:extLst>
          </p:cNvPr>
          <p:cNvSpPr>
            <a:spLocks noGrp="1"/>
          </p:cNvSpPr>
          <p:nvPr>
            <p:ph type="sldNum" sz="quarter" idx="10"/>
          </p:nvPr>
        </p:nvSpPr>
        <p:spPr>
          <a:xfrm>
            <a:off x="9448800" y="6446709"/>
            <a:ext cx="2743200" cy="365125"/>
          </a:xfrm>
        </p:spPr>
        <p:txBody>
          <a:bodyPr anchor="ctr">
            <a:normAutofit/>
          </a:bodyPr>
          <a:lstStyle/>
          <a:p>
            <a:pPr>
              <a:spcAft>
                <a:spcPts val="600"/>
              </a:spcAft>
            </a:pPr>
            <a:fld id="{897F4624-6DA1-824A-8A98-AFEE10D2E7BE}" type="slidenum">
              <a:rPr lang="en-GB" smtClean="0"/>
              <a:pPr>
                <a:spcAft>
                  <a:spcPts val="600"/>
                </a:spcAft>
              </a:pPr>
              <a:t>5</a:t>
            </a:fld>
            <a:endParaRPr lang="en-GB"/>
          </a:p>
        </p:txBody>
      </p:sp>
    </p:spTree>
    <p:extLst>
      <p:ext uri="{BB962C8B-B14F-4D97-AF65-F5344CB8AC3E}">
        <p14:creationId xmlns:p14="http://schemas.microsoft.com/office/powerpoint/2010/main" val="19124291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t-IT" dirty="0"/>
              <a:t>INFN THOR Test Facility: i</a:t>
            </a:r>
            <a:r>
              <a:rPr lang="de-DE" dirty="0" err="1"/>
              <a:t>nfrastructure</a:t>
            </a:r>
            <a:endParaRPr lang="de-DE" dirty="0"/>
          </a:p>
        </p:txBody>
      </p:sp>
      <p:sp>
        <p:nvSpPr>
          <p:cNvPr id="3" name="Content Placeholder 2"/>
          <p:cNvSpPr>
            <a:spLocks noGrp="1"/>
          </p:cNvSpPr>
          <p:nvPr>
            <p:ph sz="half" idx="1"/>
          </p:nvPr>
        </p:nvSpPr>
        <p:spPr>
          <a:xfrm>
            <a:off x="838199" y="1366575"/>
            <a:ext cx="5257801" cy="5186067"/>
          </a:xfrm>
        </p:spPr>
        <p:txBody>
          <a:bodyPr>
            <a:normAutofit/>
          </a:bodyPr>
          <a:lstStyle/>
          <a:p>
            <a:r>
              <a:rPr lang="it-IT" sz="2200" dirty="0"/>
              <a:t>450 </a:t>
            </a:r>
            <a:r>
              <a:rPr lang="en-GB" sz="2200" dirty="0"/>
              <a:t>m</a:t>
            </a:r>
            <a:r>
              <a:rPr lang="it-IT" sz="2200" baseline="30000" dirty="0"/>
              <a:t>2</a:t>
            </a:r>
            <a:r>
              <a:rPr lang="en-GB" sz="2200" dirty="0"/>
              <a:t> working area plus </a:t>
            </a:r>
            <a:r>
              <a:rPr lang="it-IT" sz="2200" dirty="0"/>
              <a:t>control room and workshop (40 m</a:t>
            </a:r>
            <a:r>
              <a:rPr lang="it-IT" sz="2200" baseline="30000" dirty="0"/>
              <a:t>2</a:t>
            </a:r>
            <a:r>
              <a:rPr lang="de-DE" sz="2200" dirty="0"/>
              <a:t> </a:t>
            </a:r>
            <a:r>
              <a:rPr lang="de-DE" sz="2200" dirty="0" err="1"/>
              <a:t>each</a:t>
            </a:r>
            <a:r>
              <a:rPr lang="it-IT" sz="2200" dirty="0"/>
              <a:t>)</a:t>
            </a:r>
            <a:r>
              <a:rPr lang="en-GB" sz="2200" dirty="0"/>
              <a:t>;</a:t>
            </a:r>
          </a:p>
          <a:p>
            <a:r>
              <a:rPr lang="it-IT" sz="2200" dirty="0" err="1"/>
              <a:t>External</a:t>
            </a:r>
            <a:r>
              <a:rPr lang="it-IT" sz="2200" dirty="0"/>
              <a:t> </a:t>
            </a:r>
            <a:r>
              <a:rPr lang="it-IT" sz="2200" dirty="0" err="1"/>
              <a:t>Helium</a:t>
            </a:r>
            <a:r>
              <a:rPr lang="it-IT" sz="2200" dirty="0"/>
              <a:t> gas tank (30 m</a:t>
            </a:r>
            <a:r>
              <a:rPr lang="it-IT" sz="2200" baseline="30000" dirty="0"/>
              <a:t>3</a:t>
            </a:r>
            <a:r>
              <a:rPr lang="it-IT" sz="2200" dirty="0"/>
              <a:t> @ 14 bar) and </a:t>
            </a:r>
            <a:r>
              <a:rPr lang="it-IT" sz="2200" dirty="0" err="1"/>
              <a:t>precooling</a:t>
            </a:r>
            <a:r>
              <a:rPr lang="it-IT" sz="2200" dirty="0"/>
              <a:t> </a:t>
            </a:r>
            <a:r>
              <a:rPr lang="it-IT" sz="2200" dirty="0" err="1"/>
              <a:t>liquid</a:t>
            </a:r>
            <a:r>
              <a:rPr lang="it-IT" sz="2200" dirty="0"/>
              <a:t> </a:t>
            </a:r>
            <a:r>
              <a:rPr lang="it-IT" sz="2200" dirty="0" err="1"/>
              <a:t>Nitrogen</a:t>
            </a:r>
            <a:r>
              <a:rPr lang="it-IT" sz="2200" dirty="0"/>
              <a:t> tank (3000 l);</a:t>
            </a:r>
          </a:p>
          <a:p>
            <a:r>
              <a:rPr lang="it-IT" sz="2200" dirty="0"/>
              <a:t>Kaeser </a:t>
            </a:r>
            <a:r>
              <a:rPr lang="it-IT" sz="2200" dirty="0" err="1"/>
              <a:t>compressor</a:t>
            </a:r>
            <a:r>
              <a:rPr lang="it-IT" sz="2200" dirty="0"/>
              <a:t> (70 g/s @ 10 bar);</a:t>
            </a:r>
          </a:p>
          <a:p>
            <a:r>
              <a:rPr lang="it-IT" sz="2200" dirty="0" err="1"/>
              <a:t>Cooling</a:t>
            </a:r>
            <a:r>
              <a:rPr lang="it-IT" sz="2200" dirty="0"/>
              <a:t> </a:t>
            </a:r>
            <a:r>
              <a:rPr lang="it-IT" sz="2200" dirty="0" err="1"/>
              <a:t>tower</a:t>
            </a:r>
            <a:r>
              <a:rPr lang="it-IT" sz="2200" dirty="0"/>
              <a:t> (20 m</a:t>
            </a:r>
            <a:r>
              <a:rPr lang="it-IT" sz="2200" baseline="30000" dirty="0"/>
              <a:t>3</a:t>
            </a:r>
            <a:r>
              <a:rPr lang="it-IT" sz="2200" dirty="0"/>
              <a:t>/h of water </a:t>
            </a:r>
            <a:r>
              <a:rPr lang="it-IT" sz="2200" dirty="0" err="1"/>
              <a:t>at</a:t>
            </a:r>
            <a:r>
              <a:rPr lang="it-IT" sz="2200" dirty="0"/>
              <a:t> 25°C, 300 kW);</a:t>
            </a:r>
          </a:p>
          <a:p>
            <a:r>
              <a:rPr lang="it-IT" sz="2200" dirty="0" err="1"/>
              <a:t>Cold</a:t>
            </a:r>
            <a:r>
              <a:rPr lang="it-IT" sz="2200" dirty="0"/>
              <a:t> Box </a:t>
            </a:r>
            <a:r>
              <a:rPr lang="it-IT" sz="2200" dirty="0" err="1"/>
              <a:t>supercritical</a:t>
            </a:r>
            <a:r>
              <a:rPr lang="it-IT" sz="2200" dirty="0"/>
              <a:t> He (3-7 bar, 200 W @ 4.5 K + 500 W @ 60 K w/o </a:t>
            </a:r>
            <a:r>
              <a:rPr lang="it-IT" sz="2200" dirty="0" err="1"/>
              <a:t>precooling</a:t>
            </a:r>
            <a:r>
              <a:rPr lang="it-IT" sz="2200" dirty="0"/>
              <a:t>);</a:t>
            </a:r>
          </a:p>
          <a:p>
            <a:r>
              <a:rPr lang="it-IT" sz="2200" dirty="0"/>
              <a:t>Power </a:t>
            </a:r>
            <a:r>
              <a:rPr lang="it-IT" sz="2200" dirty="0" err="1"/>
              <a:t>converter</a:t>
            </a:r>
            <a:r>
              <a:rPr lang="it-IT" sz="2200" dirty="0"/>
              <a:t> DC/AC (20 </a:t>
            </a:r>
            <a:r>
              <a:rPr lang="it-IT" sz="2200" dirty="0" err="1"/>
              <a:t>kA</a:t>
            </a:r>
            <a:r>
              <a:rPr lang="it-IT" sz="2200" dirty="0"/>
              <a:t>, +25 V/-20 V or 10 </a:t>
            </a:r>
            <a:r>
              <a:rPr lang="it-IT" sz="2200" dirty="0" err="1"/>
              <a:t>kA</a:t>
            </a:r>
            <a:r>
              <a:rPr lang="it-IT" sz="2200" dirty="0"/>
              <a:t>, 50 V/-40 V).</a:t>
            </a:r>
          </a:p>
        </p:txBody>
      </p:sp>
      <p:pic>
        <p:nvPicPr>
          <p:cNvPr id="10" name="Immagine 5" descr="Immagine che contiene testo&#10;&#10;Descrizione generata automaticamente">
            <a:extLst>
              <a:ext uri="{FF2B5EF4-FFF2-40B4-BE49-F238E27FC236}">
                <a16:creationId xmlns:a16="http://schemas.microsoft.com/office/drawing/2014/main" id="{75ED5BFA-56C2-45F3-883C-EDC66DF0D31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033799" y="4695886"/>
            <a:ext cx="4320000" cy="1856756"/>
          </a:xfrm>
          <a:prstGeom prst="rect">
            <a:avLst/>
          </a:prstGeom>
        </p:spPr>
      </p:pic>
      <p:pic>
        <p:nvPicPr>
          <p:cNvPr id="12" name="Immagine 5" descr="Immagine che contiene erba, cielo, esterni, rimorchio&#10;&#10;Descrizione generata automaticamente">
            <a:extLst>
              <a:ext uri="{FF2B5EF4-FFF2-40B4-BE49-F238E27FC236}">
                <a16:creationId xmlns:a16="http://schemas.microsoft.com/office/drawing/2014/main" id="{DB02C9AB-06B6-0A24-AC4C-A04D3CEFBB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3799" y="1366575"/>
            <a:ext cx="4320000" cy="2883172"/>
          </a:xfrm>
          <a:prstGeom prst="rect">
            <a:avLst/>
          </a:prstGeom>
        </p:spPr>
      </p:pic>
      <p:sp>
        <p:nvSpPr>
          <p:cNvPr id="11" name="Segnaposto numero diapositiva 10">
            <a:extLst>
              <a:ext uri="{FF2B5EF4-FFF2-40B4-BE49-F238E27FC236}">
                <a16:creationId xmlns:a16="http://schemas.microsoft.com/office/drawing/2014/main" id="{A50BDBBC-C3B1-223D-6A6A-CB415D749B25}"/>
              </a:ext>
            </a:extLst>
          </p:cNvPr>
          <p:cNvSpPr>
            <a:spLocks noGrp="1"/>
          </p:cNvSpPr>
          <p:nvPr>
            <p:ph type="sldNum" sz="quarter" idx="10"/>
          </p:nvPr>
        </p:nvSpPr>
        <p:spPr/>
        <p:txBody>
          <a:bodyPr/>
          <a:lstStyle/>
          <a:p>
            <a:fld id="{897F4624-6DA1-824A-8A98-AFEE10D2E7BE}" type="slidenum">
              <a:rPr lang="en-GB" smtClean="0"/>
              <a:t>6</a:t>
            </a:fld>
            <a:endParaRPr lang="en-GB" dirty="0"/>
          </a:p>
        </p:txBody>
      </p:sp>
    </p:spTree>
    <p:extLst>
      <p:ext uri="{BB962C8B-B14F-4D97-AF65-F5344CB8AC3E}">
        <p14:creationId xmlns:p14="http://schemas.microsoft.com/office/powerpoint/2010/main" val="1369096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t-IT" sz="2400" dirty="0"/>
              <a:t>QDM connection to FB and EB</a:t>
            </a:r>
            <a:endParaRPr lang="de-DE" dirty="0"/>
          </a:p>
        </p:txBody>
      </p:sp>
      <p:sp>
        <p:nvSpPr>
          <p:cNvPr id="10" name="Segnaposto numero diapositiva 9">
            <a:extLst>
              <a:ext uri="{FF2B5EF4-FFF2-40B4-BE49-F238E27FC236}">
                <a16:creationId xmlns:a16="http://schemas.microsoft.com/office/drawing/2014/main" id="{9F05A506-BCA9-0E41-E969-594F952A5CC8}"/>
              </a:ext>
            </a:extLst>
          </p:cNvPr>
          <p:cNvSpPr>
            <a:spLocks noGrp="1"/>
          </p:cNvSpPr>
          <p:nvPr>
            <p:ph type="sldNum" sz="quarter" idx="10"/>
          </p:nvPr>
        </p:nvSpPr>
        <p:spPr/>
        <p:txBody>
          <a:bodyPr/>
          <a:lstStyle/>
          <a:p>
            <a:fld id="{897F4624-6DA1-824A-8A98-AFEE10D2E7BE}" type="slidenum">
              <a:rPr lang="en-GB" smtClean="0"/>
              <a:t>7</a:t>
            </a:fld>
            <a:endParaRPr lang="en-GB" dirty="0"/>
          </a:p>
        </p:txBody>
      </p:sp>
      <p:pic>
        <p:nvPicPr>
          <p:cNvPr id="40" name="Segnaposto contenuto 20">
            <a:extLst>
              <a:ext uri="{FF2B5EF4-FFF2-40B4-BE49-F238E27FC236}">
                <a16:creationId xmlns:a16="http://schemas.microsoft.com/office/drawing/2014/main" id="{1CBE6AF3-34A7-1067-0F4B-CAAE398E95F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07844" y="2733678"/>
            <a:ext cx="4123948" cy="2046256"/>
          </a:xfrm>
          <a:prstGeom prst="rect">
            <a:avLst/>
          </a:prstGeom>
        </p:spPr>
      </p:pic>
      <p:pic>
        <p:nvPicPr>
          <p:cNvPr id="41" name="Segnaposto contenuto 40" descr="Immagine che contiene diagramma&#10;&#10;Descrizione generata automaticamente">
            <a:extLst>
              <a:ext uri="{FF2B5EF4-FFF2-40B4-BE49-F238E27FC236}">
                <a16:creationId xmlns:a16="http://schemas.microsoft.com/office/drawing/2014/main" id="{025E7C58-E787-9004-B2CF-4DFC3BCD92C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954859" y="1729711"/>
            <a:ext cx="7029297" cy="4054191"/>
          </a:xfrm>
          <a:prstGeom prst="rect">
            <a:avLst/>
          </a:prstGeom>
        </p:spPr>
      </p:pic>
    </p:spTree>
    <p:extLst>
      <p:ext uri="{BB962C8B-B14F-4D97-AF65-F5344CB8AC3E}">
        <p14:creationId xmlns:p14="http://schemas.microsoft.com/office/powerpoint/2010/main" val="778096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t-IT" dirty="0"/>
              <a:t>11 </a:t>
            </a:r>
            <a:r>
              <a:rPr lang="it-IT" dirty="0" err="1"/>
              <a:t>types</a:t>
            </a:r>
            <a:r>
              <a:rPr lang="it-IT" dirty="0"/>
              <a:t> of </a:t>
            </a:r>
            <a:r>
              <a:rPr lang="it-IT" dirty="0" err="1"/>
              <a:t>modules</a:t>
            </a:r>
            <a:r>
              <a:rPr lang="it-IT" dirty="0"/>
              <a:t> to be </a:t>
            </a:r>
            <a:r>
              <a:rPr lang="it-IT" dirty="0" err="1"/>
              <a:t>tested</a:t>
            </a:r>
            <a:endParaRPr lang="de-DE" dirty="0"/>
          </a:p>
        </p:txBody>
      </p:sp>
      <p:pic>
        <p:nvPicPr>
          <p:cNvPr id="3" name="Segnaposto contenuto 5" descr="Immagine che contiene tavolo&#10;&#10;Descrizione generata automaticamente">
            <a:extLst>
              <a:ext uri="{FF2B5EF4-FFF2-40B4-BE49-F238E27FC236}">
                <a16:creationId xmlns:a16="http://schemas.microsoft.com/office/drawing/2014/main" id="{F7A371F9-5B6E-1B44-99D7-59E061BB06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5831" y="1898483"/>
            <a:ext cx="10600339" cy="3848433"/>
          </a:xfrm>
        </p:spPr>
      </p:pic>
      <p:sp>
        <p:nvSpPr>
          <p:cNvPr id="13" name="Content Placeholder 2"/>
          <p:cNvSpPr txBox="1">
            <a:spLocks/>
          </p:cNvSpPr>
          <p:nvPr/>
        </p:nvSpPr>
        <p:spPr>
          <a:xfrm>
            <a:off x="838199" y="1317931"/>
            <a:ext cx="10515600" cy="56908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FDBB63"/>
              </a:buClr>
              <a:buFont typeface="Wingdings" charset="2"/>
              <a:buChar char="§"/>
              <a:defRPr sz="2400" kern="1200">
                <a:solidFill>
                  <a:srgbClr val="333333"/>
                </a:solidFill>
                <a:latin typeface="Arial"/>
                <a:ea typeface="+mn-ea"/>
                <a:cs typeface="Arial"/>
              </a:defRPr>
            </a:lvl1pPr>
            <a:lvl2pPr marL="742950" indent="-285750" algn="l" defTabSz="457200" rtl="0" eaLnBrk="1" latinLnBrk="0" hangingPunct="1">
              <a:spcBef>
                <a:spcPct val="20000"/>
              </a:spcBef>
              <a:buClr>
                <a:srgbClr val="FDBB63"/>
              </a:buClr>
              <a:buFont typeface="Wingdings" charset="2"/>
              <a:buChar char="§"/>
              <a:defRPr sz="2000" kern="1200">
                <a:solidFill>
                  <a:srgbClr val="333333"/>
                </a:solidFill>
                <a:latin typeface="Arial"/>
                <a:ea typeface="+mn-ea"/>
                <a:cs typeface="Arial"/>
              </a:defRPr>
            </a:lvl2pPr>
            <a:lvl3pPr marL="1143000" indent="-228600" algn="l" defTabSz="4572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3pPr>
            <a:lvl4pPr marL="1600200" indent="-228600" algn="l" defTabSz="457200" rtl="0" eaLnBrk="1" latinLnBrk="0" hangingPunct="1">
              <a:spcBef>
                <a:spcPct val="20000"/>
              </a:spcBef>
              <a:buClr>
                <a:srgbClr val="FDBB63"/>
              </a:buClr>
              <a:buFont typeface="Wingdings" charset="2"/>
              <a:buChar char="§"/>
              <a:defRPr sz="1600" kern="1200">
                <a:solidFill>
                  <a:srgbClr val="333333"/>
                </a:solidFill>
                <a:latin typeface="Arial"/>
                <a:ea typeface="+mn-ea"/>
                <a:cs typeface="Arial"/>
              </a:defRPr>
            </a:lvl4pPr>
            <a:lvl5pPr marL="2057400" indent="-228600" algn="l" defTabSz="457200" rtl="0" eaLnBrk="1" latinLnBrk="0" hangingPunct="1">
              <a:spcBef>
                <a:spcPct val="20000"/>
              </a:spcBef>
              <a:buClr>
                <a:srgbClr val="FDBB63"/>
              </a:buClr>
              <a:buFont typeface="Wingdings" charset="2"/>
              <a:buChar char="§"/>
              <a:defRPr sz="14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en-US" sz="2000" dirty="0"/>
              <a:t>Overall, 83 QDMs to be tested (81 at THOR and 2 at STF, according to original plan)</a:t>
            </a:r>
          </a:p>
        </p:txBody>
      </p:sp>
      <p:sp>
        <p:nvSpPr>
          <p:cNvPr id="7" name="Rettangolo 6">
            <a:extLst>
              <a:ext uri="{FF2B5EF4-FFF2-40B4-BE49-F238E27FC236}">
                <a16:creationId xmlns:a16="http://schemas.microsoft.com/office/drawing/2014/main" id="{C2AD2119-62B6-8F8B-417B-CFFBD7820360}"/>
              </a:ext>
            </a:extLst>
          </p:cNvPr>
          <p:cNvSpPr/>
          <p:nvPr/>
        </p:nvSpPr>
        <p:spPr>
          <a:xfrm>
            <a:off x="817013" y="4731480"/>
            <a:ext cx="10566000" cy="345688"/>
          </a:xfrm>
          <a:prstGeom prst="rect">
            <a:avLst/>
          </a:prstGeom>
          <a:solidFill>
            <a:schemeClr val="accent6">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8" name="Rettangolo 7">
            <a:extLst>
              <a:ext uri="{FF2B5EF4-FFF2-40B4-BE49-F238E27FC236}">
                <a16:creationId xmlns:a16="http://schemas.microsoft.com/office/drawing/2014/main" id="{0941EC76-4233-19B4-22C6-5DF8D22E4EB3}"/>
              </a:ext>
            </a:extLst>
          </p:cNvPr>
          <p:cNvSpPr/>
          <p:nvPr/>
        </p:nvSpPr>
        <p:spPr>
          <a:xfrm>
            <a:off x="817014" y="5389756"/>
            <a:ext cx="10566000" cy="345688"/>
          </a:xfrm>
          <a:prstGeom prst="rect">
            <a:avLst/>
          </a:prstGeom>
          <a:solidFill>
            <a:schemeClr val="accent6">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16" name="Segnaposto numero diapositiva 15">
            <a:extLst>
              <a:ext uri="{FF2B5EF4-FFF2-40B4-BE49-F238E27FC236}">
                <a16:creationId xmlns:a16="http://schemas.microsoft.com/office/drawing/2014/main" id="{754A30A7-3D7E-C9F8-C95F-6DF2A2FF12C8}"/>
              </a:ext>
            </a:extLst>
          </p:cNvPr>
          <p:cNvSpPr>
            <a:spLocks noGrp="1"/>
          </p:cNvSpPr>
          <p:nvPr>
            <p:ph type="sldNum" sz="quarter" idx="10"/>
          </p:nvPr>
        </p:nvSpPr>
        <p:spPr/>
        <p:txBody>
          <a:bodyPr/>
          <a:lstStyle/>
          <a:p>
            <a:fld id="{897F4624-6DA1-824A-8A98-AFEE10D2E7BE}" type="slidenum">
              <a:rPr lang="en-GB" smtClean="0"/>
              <a:t>8</a:t>
            </a:fld>
            <a:endParaRPr lang="en-GB" dirty="0"/>
          </a:p>
        </p:txBody>
      </p:sp>
    </p:spTree>
    <p:extLst>
      <p:ext uri="{BB962C8B-B14F-4D97-AF65-F5344CB8AC3E}">
        <p14:creationId xmlns:p14="http://schemas.microsoft.com/office/powerpoint/2010/main" val="318404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11A1A6F7-9E51-4456-93C9-6BEE7444B8D8}"/>
              </a:ext>
            </a:extLst>
          </p:cNvPr>
          <p:cNvSpPr>
            <a:spLocks noGrp="1"/>
          </p:cNvSpPr>
          <p:nvPr>
            <p:ph type="title"/>
          </p:nvPr>
        </p:nvSpPr>
        <p:spPr/>
        <p:txBody>
          <a:bodyPr/>
          <a:lstStyle/>
          <a:p>
            <a:r>
              <a:rPr lang="it-IT" dirty="0"/>
              <a:t>QDM test list</a:t>
            </a:r>
          </a:p>
        </p:txBody>
      </p:sp>
      <p:sp>
        <p:nvSpPr>
          <p:cNvPr id="4" name="Segnaposto numero diapositiva 3">
            <a:extLst>
              <a:ext uri="{FF2B5EF4-FFF2-40B4-BE49-F238E27FC236}">
                <a16:creationId xmlns:a16="http://schemas.microsoft.com/office/drawing/2014/main" id="{61266B92-EA16-48E6-9FFF-4BBEE95C6ABA}"/>
              </a:ext>
            </a:extLst>
          </p:cNvPr>
          <p:cNvSpPr>
            <a:spLocks noGrp="1"/>
          </p:cNvSpPr>
          <p:nvPr>
            <p:ph type="sldNum" sz="quarter" idx="10"/>
          </p:nvPr>
        </p:nvSpPr>
        <p:spPr/>
        <p:txBody>
          <a:bodyPr/>
          <a:lstStyle/>
          <a:p>
            <a:fld id="{897F4624-6DA1-824A-8A98-AFEE10D2E7BE}" type="slidenum">
              <a:rPr lang="en-GB" smtClean="0"/>
              <a:t>9</a:t>
            </a:fld>
            <a:endParaRPr lang="en-GB" dirty="0"/>
          </a:p>
        </p:txBody>
      </p:sp>
      <p:sp>
        <p:nvSpPr>
          <p:cNvPr id="5" name="CasellaDiTesto 4">
            <a:extLst>
              <a:ext uri="{FF2B5EF4-FFF2-40B4-BE49-F238E27FC236}">
                <a16:creationId xmlns:a16="http://schemas.microsoft.com/office/drawing/2014/main" id="{5350269E-D466-1357-CE5C-146381AAA404}"/>
              </a:ext>
            </a:extLst>
          </p:cNvPr>
          <p:cNvSpPr txBox="1"/>
          <p:nvPr/>
        </p:nvSpPr>
        <p:spPr>
          <a:xfrm>
            <a:off x="5707945" y="1314523"/>
            <a:ext cx="5725798" cy="4893647"/>
          </a:xfrm>
          <a:prstGeom prst="rect">
            <a:avLst/>
          </a:prstGeom>
        </p:spPr>
        <p:txBody>
          <a:bodyPr vert="horz" wrap="none" lIns="91440" tIns="45720" rIns="91440" bIns="45720" rtlCol="0" anchor="t">
            <a:spAutoFit/>
          </a:bodyPr>
          <a:lstStyle/>
          <a:p>
            <a:pPr marL="285750" indent="-285750" algn="l">
              <a:buFont typeface="Wingdings" pitchFamily="2" charset="2"/>
              <a:buChar char="§"/>
            </a:pPr>
            <a:r>
              <a:rPr lang="en-GB" sz="2400" dirty="0"/>
              <a:t>Shock meters reading</a:t>
            </a:r>
          </a:p>
          <a:p>
            <a:pPr marL="285750" indent="-285750" algn="l">
              <a:buFont typeface="Wingdings" pitchFamily="2" charset="2"/>
              <a:buChar char="§"/>
            </a:pPr>
            <a:r>
              <a:rPr lang="en-GB" sz="2400" dirty="0"/>
              <a:t>Visual inspection</a:t>
            </a:r>
          </a:p>
          <a:p>
            <a:pPr marL="285750" indent="-285750" algn="l">
              <a:buFont typeface="Wingdings" pitchFamily="2" charset="2"/>
              <a:buChar char="§"/>
            </a:pPr>
            <a:r>
              <a:rPr lang="en-GB" sz="2400" dirty="0"/>
              <a:t>Pressure and flow test of pipes</a:t>
            </a:r>
          </a:p>
          <a:p>
            <a:pPr marL="285750" indent="-285750" algn="l">
              <a:buFont typeface="Wingdings" pitchFamily="2" charset="2"/>
              <a:buChar char="§"/>
            </a:pPr>
            <a:r>
              <a:rPr lang="en-GB" sz="2400" dirty="0"/>
              <a:t>Test on BPM, </a:t>
            </a:r>
            <a:r>
              <a:rPr lang="en-GB" sz="2400" dirty="0" err="1"/>
              <a:t>Cryo</a:t>
            </a:r>
            <a:r>
              <a:rPr lang="en-GB" sz="2400" dirty="0"/>
              <a:t> Collimator and CC </a:t>
            </a:r>
          </a:p>
          <a:p>
            <a:pPr marL="285750" indent="-285750" algn="l">
              <a:buFont typeface="Wingdings" pitchFamily="2" charset="2"/>
              <a:buChar char="§"/>
            </a:pPr>
            <a:r>
              <a:rPr lang="en-GB" sz="2400" dirty="0"/>
              <a:t>Continuity test</a:t>
            </a:r>
          </a:p>
          <a:p>
            <a:pPr marL="285750" indent="-285750">
              <a:buFont typeface="Wingdings" pitchFamily="2" charset="2"/>
              <a:buChar char="§"/>
            </a:pPr>
            <a:r>
              <a:rPr lang="en-GB" sz="2400" dirty="0"/>
              <a:t>HV bus bar isolation test</a:t>
            </a:r>
          </a:p>
          <a:p>
            <a:pPr marL="285750" indent="-285750">
              <a:buFont typeface="Wingdings" pitchFamily="2" charset="2"/>
              <a:buChar char="§"/>
            </a:pPr>
            <a:r>
              <a:rPr lang="en-GB" sz="2400" dirty="0"/>
              <a:t>HV LCL isolation test </a:t>
            </a:r>
          </a:p>
          <a:p>
            <a:pPr marL="285750" indent="-285750">
              <a:buFont typeface="Wingdings" pitchFamily="2" charset="2"/>
              <a:buChar char="§"/>
            </a:pPr>
            <a:r>
              <a:rPr lang="en-GB" sz="2400" dirty="0"/>
              <a:t>LV isolation test</a:t>
            </a:r>
          </a:p>
          <a:p>
            <a:pPr marL="285750" indent="-285750">
              <a:buFont typeface="Wingdings" pitchFamily="2" charset="2"/>
              <a:buChar char="§"/>
            </a:pPr>
            <a:r>
              <a:rPr lang="en-GB" sz="2400" dirty="0"/>
              <a:t>Heat load</a:t>
            </a:r>
          </a:p>
          <a:p>
            <a:pPr marL="285750" indent="-285750">
              <a:buFont typeface="Wingdings" pitchFamily="2" charset="2"/>
              <a:buChar char="§"/>
            </a:pPr>
            <a:r>
              <a:rPr lang="en-GB" sz="2400" dirty="0"/>
              <a:t>Corrector magnets powering</a:t>
            </a:r>
          </a:p>
          <a:p>
            <a:pPr marL="285750" indent="-285750">
              <a:buFont typeface="Wingdings" pitchFamily="2" charset="2"/>
              <a:buChar char="§"/>
            </a:pPr>
            <a:r>
              <a:rPr lang="en-GB" sz="2400" dirty="0"/>
              <a:t>UHV leak check (for the beam pipe)</a:t>
            </a:r>
          </a:p>
          <a:p>
            <a:pPr marL="285750" indent="-285750">
              <a:buFont typeface="Wingdings" pitchFamily="2" charset="2"/>
              <a:buChar char="§"/>
            </a:pPr>
            <a:r>
              <a:rPr lang="en-GB" sz="2400" dirty="0"/>
              <a:t>Insulation vacuum leak check</a:t>
            </a:r>
          </a:p>
          <a:p>
            <a:pPr marL="285750" indent="-285750">
              <a:buFont typeface="Wingdings" pitchFamily="2" charset="2"/>
              <a:buChar char="§"/>
            </a:pPr>
            <a:r>
              <a:rPr lang="en-GB" sz="2400" dirty="0"/>
              <a:t>Functionality of sensors and heaters</a:t>
            </a:r>
          </a:p>
        </p:txBody>
      </p:sp>
      <p:pic>
        <p:nvPicPr>
          <p:cNvPr id="6" name="Immagine 5" descr="Immagine che contiene tavolo&#10;&#10;Descrizione generata automaticamente">
            <a:extLst>
              <a:ext uri="{FF2B5EF4-FFF2-40B4-BE49-F238E27FC236}">
                <a16:creationId xmlns:a16="http://schemas.microsoft.com/office/drawing/2014/main" id="{53562302-BD20-F89B-D8CD-6AEABA1D07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973" y="1314523"/>
            <a:ext cx="4646555" cy="3376747"/>
          </a:xfrm>
          <a:prstGeom prst="rect">
            <a:avLst/>
          </a:prstGeom>
        </p:spPr>
      </p:pic>
      <p:sp>
        <p:nvSpPr>
          <p:cNvPr id="7" name="Rettangolo 6">
            <a:extLst>
              <a:ext uri="{FF2B5EF4-FFF2-40B4-BE49-F238E27FC236}">
                <a16:creationId xmlns:a16="http://schemas.microsoft.com/office/drawing/2014/main" id="{A0F5D3D0-A23D-6B70-6149-8161CF0D8CFF}"/>
              </a:ext>
            </a:extLst>
          </p:cNvPr>
          <p:cNvSpPr/>
          <p:nvPr/>
        </p:nvSpPr>
        <p:spPr>
          <a:xfrm>
            <a:off x="5707945" y="1411357"/>
            <a:ext cx="5645855" cy="2912165"/>
          </a:xfrm>
          <a:prstGeom prst="rect">
            <a:avLst/>
          </a:prstGeom>
          <a:no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chemeClr val="accent6">
                  <a:lumMod val="75000"/>
                </a:schemeClr>
              </a:solidFill>
            </a:endParaRPr>
          </a:p>
        </p:txBody>
      </p:sp>
      <p:sp>
        <p:nvSpPr>
          <p:cNvPr id="8" name="Rettangolo 7">
            <a:extLst>
              <a:ext uri="{FF2B5EF4-FFF2-40B4-BE49-F238E27FC236}">
                <a16:creationId xmlns:a16="http://schemas.microsoft.com/office/drawing/2014/main" id="{538FA689-3F3A-C762-3AD4-EC84AE6B9F88}"/>
              </a:ext>
            </a:extLst>
          </p:cNvPr>
          <p:cNvSpPr/>
          <p:nvPr/>
        </p:nvSpPr>
        <p:spPr>
          <a:xfrm>
            <a:off x="5707944" y="5019261"/>
            <a:ext cx="5645855" cy="1154805"/>
          </a:xfrm>
          <a:prstGeom prst="rect">
            <a:avLst/>
          </a:prstGeom>
          <a:no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chemeClr val="accent6">
                  <a:lumMod val="75000"/>
                </a:schemeClr>
              </a:solidFill>
            </a:endParaRPr>
          </a:p>
        </p:txBody>
      </p:sp>
      <p:sp>
        <p:nvSpPr>
          <p:cNvPr id="9" name="Rettangolo 8">
            <a:extLst>
              <a:ext uri="{FF2B5EF4-FFF2-40B4-BE49-F238E27FC236}">
                <a16:creationId xmlns:a16="http://schemas.microsoft.com/office/drawing/2014/main" id="{72893D4C-8B90-B629-50F6-3DEB0FED2075}"/>
              </a:ext>
            </a:extLst>
          </p:cNvPr>
          <p:cNvSpPr/>
          <p:nvPr/>
        </p:nvSpPr>
        <p:spPr>
          <a:xfrm>
            <a:off x="5707944" y="2405270"/>
            <a:ext cx="5645855" cy="3041373"/>
          </a:xfrm>
          <a:prstGeom prst="rect">
            <a:avLst/>
          </a:prstGeom>
          <a:noFill/>
          <a:ln w="38100">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0" name="Rettangolo 9">
            <a:extLst>
              <a:ext uri="{FF2B5EF4-FFF2-40B4-BE49-F238E27FC236}">
                <a16:creationId xmlns:a16="http://schemas.microsoft.com/office/drawing/2014/main" id="{7250EE96-0420-771C-228E-AC7F3FDDEF77}"/>
              </a:ext>
            </a:extLst>
          </p:cNvPr>
          <p:cNvSpPr/>
          <p:nvPr/>
        </p:nvSpPr>
        <p:spPr>
          <a:xfrm>
            <a:off x="5680793" y="5745647"/>
            <a:ext cx="5645855" cy="365126"/>
          </a:xfrm>
          <a:prstGeom prst="rect">
            <a:avLst/>
          </a:prstGeom>
          <a:noFill/>
          <a:ln w="38100">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12" name="Immagine 11" descr="Immagine che contiene tavolo&#10;&#10;Descrizione generata automaticamente">
            <a:extLst>
              <a:ext uri="{FF2B5EF4-FFF2-40B4-BE49-F238E27FC236}">
                <a16:creationId xmlns:a16="http://schemas.microsoft.com/office/drawing/2014/main" id="{0719BCFA-1E40-D510-16BD-041C24FD07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692" y="2386324"/>
            <a:ext cx="4869743" cy="3022599"/>
          </a:xfrm>
          <a:prstGeom prst="rect">
            <a:avLst/>
          </a:prstGeom>
        </p:spPr>
      </p:pic>
      <p:sp>
        <p:nvSpPr>
          <p:cNvPr id="13" name="Rettangolo 12">
            <a:extLst>
              <a:ext uri="{FF2B5EF4-FFF2-40B4-BE49-F238E27FC236}">
                <a16:creationId xmlns:a16="http://schemas.microsoft.com/office/drawing/2014/main" id="{82AE3A0A-518C-0DC9-6607-B0D88B3B005C}"/>
              </a:ext>
            </a:extLst>
          </p:cNvPr>
          <p:cNvSpPr/>
          <p:nvPr/>
        </p:nvSpPr>
        <p:spPr>
          <a:xfrm>
            <a:off x="5707944" y="2417075"/>
            <a:ext cx="5645855" cy="1906447"/>
          </a:xfrm>
          <a:prstGeom prst="rect">
            <a:avLst/>
          </a:prstGeom>
          <a:no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4" name="Rettangolo 13">
            <a:extLst>
              <a:ext uri="{FF2B5EF4-FFF2-40B4-BE49-F238E27FC236}">
                <a16:creationId xmlns:a16="http://schemas.microsoft.com/office/drawing/2014/main" id="{687AC3DA-9394-4687-61D2-E8BA18713D73}"/>
              </a:ext>
            </a:extLst>
          </p:cNvPr>
          <p:cNvSpPr/>
          <p:nvPr/>
        </p:nvSpPr>
        <p:spPr>
          <a:xfrm>
            <a:off x="5694368" y="5745647"/>
            <a:ext cx="5645855" cy="365127"/>
          </a:xfrm>
          <a:prstGeom prst="rect">
            <a:avLst/>
          </a:prstGeom>
          <a:no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16" name="Immagine 15" descr="Immagine che contiene tavolo&#10;&#10;Descrizione generata automaticamente">
            <a:extLst>
              <a:ext uri="{FF2B5EF4-FFF2-40B4-BE49-F238E27FC236}">
                <a16:creationId xmlns:a16="http://schemas.microsoft.com/office/drawing/2014/main" id="{DE437BD2-BDA6-C057-970B-2F164A210B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42" y="4435366"/>
            <a:ext cx="5213693" cy="1903077"/>
          </a:xfrm>
          <a:prstGeom prst="rect">
            <a:avLst/>
          </a:prstGeom>
        </p:spPr>
      </p:pic>
    </p:spTree>
    <p:extLst>
      <p:ext uri="{BB962C8B-B14F-4D97-AF65-F5344CB8AC3E}">
        <p14:creationId xmlns:p14="http://schemas.microsoft.com/office/powerpoint/2010/main" val="3678184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9"/>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animBg="1"/>
      <p:bldP spid="10" grpId="1" animBg="1"/>
      <p:bldP spid="13" grpId="0" animBg="1"/>
      <p:bldP spid="14" grpId="0" animBg="1"/>
    </p:bldLst>
  </p:timing>
</p:sld>
</file>

<file path=ppt/theme/theme1.xml><?xml version="1.0" encoding="utf-8"?>
<a:theme xmlns:a="http://schemas.openxmlformats.org/drawingml/2006/main" name="MAC-Template-V03">
  <a:themeElements>
    <a:clrScheme name="Benutzerdefiniert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66666"/>
      </a:hlink>
      <a:folHlink>
        <a:srgbClr val="800080"/>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DBB63"/>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t"/>
      <a:lstStyle>
        <a:defPPr algn="l">
          <a:defRPr dirty="0" smtClean="0"/>
        </a:defPPr>
      </a:lstStyle>
    </a:tx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26626</TotalTime>
  <Words>1788</Words>
  <Application>Microsoft Office PowerPoint</Application>
  <PresentationFormat>Widescreen</PresentationFormat>
  <Paragraphs>574</Paragraphs>
  <Slides>22</Slides>
  <Notes>3</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22</vt:i4>
      </vt:variant>
    </vt:vector>
  </HeadingPairs>
  <TitlesOfParts>
    <vt:vector size="31" baseType="lpstr">
      <vt:lpstr>Arial</vt:lpstr>
      <vt:lpstr>Calibri</vt:lpstr>
      <vt:lpstr>Courier New</vt:lpstr>
      <vt:lpstr>Helvetica</vt:lpstr>
      <vt:lpstr>Symbol</vt:lpstr>
      <vt:lpstr>Times</vt:lpstr>
      <vt:lpstr>Times New Roman</vt:lpstr>
      <vt:lpstr>Wingdings</vt:lpstr>
      <vt:lpstr>MAC-Template-V03</vt:lpstr>
      <vt:lpstr>The SIS100 QDM  Site Acceptance Tests @THor</vt:lpstr>
      <vt:lpstr>Outline of the talk</vt:lpstr>
      <vt:lpstr>The development history</vt:lpstr>
      <vt:lpstr>Last update</vt:lpstr>
      <vt:lpstr>The Test Facility</vt:lpstr>
      <vt:lpstr>INFN THOR Test Facility: infrastructure</vt:lpstr>
      <vt:lpstr>QDM connection to FB and EB</vt:lpstr>
      <vt:lpstr>11 types of modules to be tested</vt:lpstr>
      <vt:lpstr>QDM test list</vt:lpstr>
      <vt:lpstr>QDM arrival and incoming checks</vt:lpstr>
      <vt:lpstr>Leak, pressure and flow test of cooling pipes</vt:lpstr>
      <vt:lpstr>Beam instrumentation integrity</vt:lpstr>
      <vt:lpstr>Beam instrumentation integrity</vt:lpstr>
      <vt:lpstr>Presentazione standard di PowerPoint</vt:lpstr>
      <vt:lpstr>Presentazione standard di PowerPoint</vt:lpstr>
      <vt:lpstr>Corrector magnets powering</vt:lpstr>
      <vt:lpstr>UHV leak check</vt:lpstr>
      <vt:lpstr>Presentazione standard di PowerPoint</vt:lpstr>
      <vt:lpstr>Problems and mitigation</vt:lpstr>
      <vt:lpstr>Overview of THOR activities</vt:lpstr>
      <vt:lpstr>Conclusion</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Enrico Leo</dc:creator>
  <cp:lastModifiedBy>Domenico D'Agostino</cp:lastModifiedBy>
  <cp:revision>205</cp:revision>
  <dcterms:created xsi:type="dcterms:W3CDTF">2021-07-01T07:44:02Z</dcterms:created>
  <dcterms:modified xsi:type="dcterms:W3CDTF">2023-04-22T14:50:32Z</dcterms:modified>
</cp:coreProperties>
</file>