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718" r:id="rId3"/>
    <p:sldId id="1372" r:id="rId4"/>
    <p:sldId id="729" r:id="rId5"/>
    <p:sldId id="1356" r:id="rId6"/>
    <p:sldId id="1376" r:id="rId7"/>
    <p:sldId id="1378" r:id="rId8"/>
    <p:sldId id="1373" r:id="rId9"/>
    <p:sldId id="1374" r:id="rId10"/>
    <p:sldId id="1390" r:id="rId11"/>
    <p:sldId id="733" r:id="rId12"/>
    <p:sldId id="1380" r:id="rId13"/>
    <p:sldId id="1381" r:id="rId14"/>
    <p:sldId id="1384" r:id="rId15"/>
    <p:sldId id="1379" r:id="rId16"/>
    <p:sldId id="1391" r:id="rId17"/>
    <p:sldId id="1382" r:id="rId18"/>
    <p:sldId id="1387" r:id="rId19"/>
    <p:sldId id="1385" r:id="rId20"/>
    <p:sldId id="1388" r:id="rId21"/>
    <p:sldId id="1389" r:id="rId22"/>
    <p:sldId id="1386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E5DCE240-4DBF-E94F-8E7D-2507A74D9429}">
          <p14:sldIdLst>
            <p14:sldId id="256"/>
            <p14:sldId id="718"/>
          </p14:sldIdLst>
        </p14:section>
        <p14:section name="Vision and goals" id="{291B25DB-45DA-FB4F-ACC4-79584BED58DD}">
          <p14:sldIdLst>
            <p14:sldId id="1372"/>
            <p14:sldId id="729"/>
            <p14:sldId id="1356"/>
          </p14:sldIdLst>
        </p14:section>
        <p14:section name="Context in US HEP" id="{7CDF5F3D-58AC-2A48-BA0C-3147CDDFCD21}">
          <p14:sldIdLst>
            <p14:sldId id="1376"/>
            <p14:sldId id="1378"/>
          </p14:sldIdLst>
        </p14:section>
        <p14:section name="Involvement in International community" id="{82FF18FE-81A4-7443-878B-980BBBF55FE8}">
          <p14:sldIdLst>
            <p14:sldId id="1373"/>
            <p14:sldId id="1374"/>
            <p14:sldId id="1390"/>
          </p14:sldIdLst>
        </p14:section>
        <p14:section name="Synergistic activities" id="{947F7F3A-F0E3-6747-846D-54A6F62BC0F0}">
          <p14:sldIdLst>
            <p14:sldId id="733"/>
          </p14:sldIdLst>
        </p14:section>
        <p14:section name="test infrastructure" id="{FE055D4F-229B-3C4E-AC8A-EE6980CDBEF8}">
          <p14:sldIdLst>
            <p14:sldId id="1380"/>
            <p14:sldId id="1381"/>
            <p14:sldId id="1384"/>
            <p14:sldId id="1379"/>
            <p14:sldId id="1391"/>
            <p14:sldId id="1382"/>
            <p14:sldId id="1387"/>
            <p14:sldId id="1385"/>
            <p14:sldId id="1388"/>
            <p14:sldId id="1389"/>
            <p14:sldId id="13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4"/>
    <p:restoredTop sz="94277"/>
  </p:normalViewPr>
  <p:slideViewPr>
    <p:cSldViewPr snapToGrid="0" snapToObjects="1">
      <p:cViewPr varScale="1">
        <p:scale>
          <a:sx n="54" d="100"/>
          <a:sy n="54" d="100"/>
        </p:scale>
        <p:origin x="52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4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592A2-ECC3-0E4A-B463-89504456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8729-6195-DD44-A2D3-291CAFCD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199" y="12817204"/>
            <a:ext cx="9348651" cy="730250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 MDP Program – Challenges and Plans for Test Infrastructure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2858-B553-9448-B8BF-6E8AE784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37" y="4513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62830-4BF5-F146-8608-FB145C560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199" y="12712700"/>
            <a:ext cx="935839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 MDP Program – Challenges and Plans for Test Infrastructure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0A4EDA-ACD7-5348-8FB9-33448061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24,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hf hdr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8798395"/>
            <a:ext cx="16452852" cy="43803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Soren Prestemon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US Magnet Development Program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r>
              <a:rPr dirty="0"/>
              <a:t>Lawrence Berkeley National Laboratory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1539240" y="5880031"/>
            <a:ext cx="21305519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sz="7200" b="1" dirty="0"/>
              <a:t>US MDP Program – Challenges and Plans for Test Infrastructure</a:t>
            </a:r>
            <a:endParaRPr lang="en-US" sz="72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8105-E385-ECA3-A889-94E0B2FF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collaborative magnet R&amp;D: magnet impregnations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7BE8A-53D5-872C-7D33-CB8553E12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898" y="2660638"/>
            <a:ext cx="11902102" cy="9051929"/>
          </a:xfrm>
        </p:spPr>
        <p:txBody>
          <a:bodyPr/>
          <a:lstStyle/>
          <a:p>
            <a:r>
              <a:rPr lang="en-US" dirty="0"/>
              <a:t>MDP has been exploring impregnation material alternatives</a:t>
            </a:r>
          </a:p>
          <a:p>
            <a:r>
              <a:rPr lang="en-US" dirty="0"/>
              <a:t>PSI developed a rapid-turn around testing capability (“BOX”) to explore training</a:t>
            </a:r>
          </a:p>
          <a:p>
            <a:pPr lvl="1"/>
            <a:r>
              <a:rPr lang="en-US" dirty="0"/>
              <a:t>Wax and </a:t>
            </a:r>
            <a:r>
              <a:rPr lang="en-US" dirty="0" err="1"/>
              <a:t>Stycast</a:t>
            </a:r>
            <a:r>
              <a:rPr lang="en-US" dirty="0"/>
              <a:t> appeared to show dramatically better training behavior</a:t>
            </a:r>
          </a:p>
          <a:p>
            <a:r>
              <a:rPr lang="en-US" dirty="0"/>
              <a:t>MDP applied wax to an inner layer of a sub-scale CCT magnet</a:t>
            </a:r>
          </a:p>
          <a:p>
            <a:pPr lvl="1"/>
            <a:r>
              <a:rPr lang="en-US" dirty="0"/>
              <a:t>Test exhibited no training in wax-impregnated layer (also after thermal cycle)</a:t>
            </a:r>
          </a:p>
          <a:p>
            <a:pPr lvl="1"/>
            <a:r>
              <a:rPr lang="en-US" dirty="0"/>
              <a:t>Validation with new subscale magnet (utilizing wax solely) is underway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B43B2-F4F8-E575-DFB8-2101BAC9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72A5D-2991-D384-4F79-EB41193A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D8B40-5C12-AD44-9402-1E67D600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8654CB-7365-FB75-EC99-A69F0464E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57" y="3292307"/>
            <a:ext cx="11321143" cy="842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67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CCA5-711D-1041-8CF9-BF0A715C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synergistic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1EFB-877F-C34D-9D78-C1E9536B4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809" y="2924221"/>
            <a:ext cx="11295157" cy="905192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have various SBIRs, ARPA-E, Fusion &amp; INFUSE, etc. projects underway</a:t>
            </a:r>
          </a:p>
          <a:p>
            <a:endParaRPr lang="en-US" dirty="0"/>
          </a:p>
          <a:p>
            <a:pPr lvl="1"/>
            <a:r>
              <a:rPr lang="en-US" dirty="0"/>
              <a:t>From an MDP perspective:</a:t>
            </a:r>
          </a:p>
          <a:p>
            <a:pPr lvl="2"/>
            <a:r>
              <a:rPr lang="en-US" dirty="0"/>
              <a:t>These are encouraged, but as much as possible through the lens of MDP</a:t>
            </a:r>
          </a:p>
          <a:p>
            <a:pPr lvl="3"/>
            <a:r>
              <a:rPr lang="en-US" dirty="0"/>
              <a:t>Be strategic, e.g. look for synergies between MDP needs and industry interests</a:t>
            </a:r>
          </a:p>
          <a:p>
            <a:pPr lvl="3"/>
            <a:r>
              <a:rPr lang="en-US" dirty="0"/>
              <a:t>Use these public-private partnerships to forge relationships, identify strong partners</a:t>
            </a:r>
          </a:p>
          <a:p>
            <a:pPr lvl="3"/>
            <a:r>
              <a:rPr lang="en-US" dirty="0"/>
              <a:t>Build relation of trust, insist on sufficient access to data for honest assessment</a:t>
            </a:r>
          </a:p>
          <a:p>
            <a:pPr lvl="2"/>
            <a:r>
              <a:rPr lang="en-US" dirty="0"/>
              <a:t>It is sometimes difficult, but… be ready to say “</a:t>
            </a:r>
            <a:r>
              <a:rPr lang="en-US" b="1" dirty="0"/>
              <a:t>no</a:t>
            </a:r>
            <a:r>
              <a:rPr lang="en-US" dirty="0"/>
              <a:t>” if the “fit” is not right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Continue to partner with DOE in identifying effective SBIR topics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A356E-1B5C-A741-B87F-1036962F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1D9A3-0D0B-A74C-A6F4-C27CC576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8FAD886-F80B-5E74-2E61-6061723F62FD}"/>
              </a:ext>
            </a:extLst>
          </p:cNvPr>
          <p:cNvSpPr txBox="1">
            <a:spLocks/>
          </p:cNvSpPr>
          <p:nvPr/>
        </p:nvSpPr>
        <p:spPr>
          <a:xfrm>
            <a:off x="11805424" y="2924221"/>
            <a:ext cx="12298767" cy="9788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 fontScale="77500" lnSpcReduction="20000"/>
          </a:bodyPr>
          <a:lstStyle>
            <a:lvl1pPr marL="103603" marR="0" indent="-10360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383177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dirty="0"/>
              <a:t>There are many “relevant” DOE funding opportunities this year</a:t>
            </a:r>
          </a:p>
          <a:p>
            <a:pPr lvl="1" hangingPunct="1"/>
            <a:r>
              <a:rPr lang="en-US" dirty="0"/>
              <a:t>Early Career Research Proposals</a:t>
            </a:r>
          </a:p>
          <a:p>
            <a:pPr lvl="2" hangingPunct="1"/>
            <a:r>
              <a:rPr lang="en-US" dirty="0"/>
              <a:t>A few submitted from MDP staff this year</a:t>
            </a:r>
          </a:p>
          <a:p>
            <a:pPr hangingPunct="1"/>
            <a:r>
              <a:rPr lang="en-US" dirty="0"/>
              <a:t>ARDAP, HEP, Fusion</a:t>
            </a:r>
          </a:p>
          <a:p>
            <a:pPr lvl="1" hangingPunct="1"/>
            <a:r>
              <a:rPr lang="en-US" dirty="0"/>
              <a:t>Proposals developing/submitted to support…</a:t>
            </a:r>
          </a:p>
          <a:p>
            <a:pPr lvl="2" hangingPunct="1"/>
            <a:r>
              <a:rPr lang="en-US" dirty="0"/>
              <a:t>AI/ML applied to magnets and materials</a:t>
            </a:r>
          </a:p>
          <a:p>
            <a:pPr lvl="2" hangingPunct="1"/>
            <a:r>
              <a:rPr lang="en-US" dirty="0"/>
              <a:t>Conductor development</a:t>
            </a:r>
          </a:p>
          <a:p>
            <a:pPr lvl="2" hangingPunct="1"/>
            <a:r>
              <a:rPr lang="en-US" dirty="0"/>
              <a:t>Radiation damage</a:t>
            </a:r>
          </a:p>
          <a:p>
            <a:pPr lvl="2" hangingPunct="1"/>
            <a:r>
              <a:rPr lang="en-US" dirty="0"/>
              <a:t>…</a:t>
            </a:r>
          </a:p>
          <a:p>
            <a:pPr lvl="1" hangingPunct="1"/>
            <a:endParaRPr lang="en-US" dirty="0"/>
          </a:p>
          <a:p>
            <a:pPr lvl="1" hangingPunct="1"/>
            <a:r>
              <a:rPr lang="en-US" dirty="0"/>
              <a:t>Balance “alignment” and “complementarity” with MDP </a:t>
            </a:r>
          </a:p>
          <a:p>
            <a:pPr lvl="1" hangingPunct="1"/>
            <a:endParaRPr lang="en-US" dirty="0"/>
          </a:p>
          <a:p>
            <a:pPr lvl="1" hangingPunct="1"/>
            <a:r>
              <a:rPr lang="en-US" dirty="0"/>
              <a:t>Such proposals are strongest when teams across labs and universities come together with common interest and unique expertise and/or facilities</a:t>
            </a:r>
          </a:p>
          <a:p>
            <a:pPr lvl="2" hangingPunct="1"/>
            <a:endParaRPr lang="en-US" dirty="0"/>
          </a:p>
          <a:p>
            <a:pPr marL="914400" lvl="2" indent="0" hangingPunct="1">
              <a:buNone/>
            </a:pPr>
            <a:r>
              <a:rPr lang="en-US" dirty="0"/>
              <a:t>	</a:t>
            </a:r>
          </a:p>
          <a:p>
            <a:pPr marL="914400" lvl="2" indent="0" hangingPunct="1">
              <a:buNone/>
            </a:pPr>
            <a:endParaRPr lang="en-US" dirty="0"/>
          </a:p>
          <a:p>
            <a:pPr hangingPunct="1"/>
            <a:endParaRPr lang="en-US" dirty="0"/>
          </a:p>
          <a:p>
            <a:pPr lvl="1" hangingPunct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F7F10-DDB6-C325-C8BF-E58CF182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30259974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8AC6-37BB-8545-96F2-A402E352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365" y="-25400"/>
            <a:ext cx="16637928" cy="221307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Strategic priorities for the current plan impact test  infrastructure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7577A-CB22-9449-B707-272106F72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612016"/>
            <a:ext cx="24978732" cy="8913678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Probing stress management structures</a:t>
            </a:r>
          </a:p>
          <a:p>
            <a:pPr lvl="1"/>
            <a:r>
              <a:rPr lang="en-US" b="1" dirty="0"/>
              <a:t>Hybrid HTS/LTS designs</a:t>
            </a:r>
          </a:p>
          <a:p>
            <a:pPr lvl="1"/>
            <a:r>
              <a:rPr lang="en-US" dirty="0">
                <a:solidFill>
                  <a:srgbClr val="1F497D">
                    <a:alpha val="78001"/>
                  </a:srgbClr>
                </a:solidFill>
              </a:rPr>
              <a:t>Understanding and impacting the disturbance-spectrum</a:t>
            </a:r>
          </a:p>
          <a:p>
            <a:pPr lvl="1"/>
            <a:r>
              <a:rPr lang="en-US" dirty="0">
                <a:solidFill>
                  <a:srgbClr val="1F497D">
                    <a:alpha val="78001"/>
                  </a:srgbClr>
                </a:solidFill>
              </a:rPr>
              <a:t>Advancing both LTS and HTS conductors, optimized for HEP applications </a:t>
            </a:r>
          </a:p>
          <a:p>
            <a:pPr lvl="1"/>
            <a:endParaRPr lang="en-US" dirty="0">
              <a:solidFill>
                <a:srgbClr val="1F497D">
                  <a:alpha val="78001"/>
                </a:srgb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4E6D-A252-F94E-99AD-788D3862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76B5-801E-174D-BD87-2EF18084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411F2-0EB1-B8E4-BFE3-1E056D984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839" y="7140781"/>
            <a:ext cx="7025267" cy="52760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BE930E-07C1-E204-9391-16A8085B8D01}"/>
              </a:ext>
            </a:extLst>
          </p:cNvPr>
          <p:cNvSpPr txBox="1">
            <a:spLocks/>
          </p:cNvSpPr>
          <p:nvPr/>
        </p:nvSpPr>
        <p:spPr>
          <a:xfrm>
            <a:off x="4918945" y="6309514"/>
            <a:ext cx="4911454" cy="1662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Powered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independently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20 T</a:t>
            </a:r>
            <a:r>
              <a:rPr lang="en-US" dirty="0"/>
              <a:t> </a:t>
            </a:r>
            <a:r>
              <a:rPr lang="en-US" dirty="0" err="1">
                <a:solidFill>
                  <a:schemeClr val="bg2"/>
                </a:solidFill>
              </a:rPr>
              <a:t>B</a:t>
            </a:r>
            <a:r>
              <a:rPr lang="en-US" baseline="-25000" dirty="0" err="1">
                <a:solidFill>
                  <a:schemeClr val="bg2"/>
                </a:solidFill>
              </a:rPr>
              <a:t>bore</a:t>
            </a:r>
            <a:r>
              <a:rPr lang="en-US" baseline="-25000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at short sample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8F77DD-1408-2FCC-9AF0-297B61DDA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8" t="10728" r="11392" b="10217"/>
          <a:stretch/>
        </p:blipFill>
        <p:spPr>
          <a:xfrm>
            <a:off x="19125838" y="7606666"/>
            <a:ext cx="4638907" cy="4685962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CD8A06-4C6B-AC94-3524-81FA559AD25E}"/>
              </a:ext>
            </a:extLst>
          </p:cNvPr>
          <p:cNvSpPr txBox="1"/>
          <p:nvPr/>
        </p:nvSpPr>
        <p:spPr>
          <a:xfrm>
            <a:off x="15408764" y="6109728"/>
            <a:ext cx="12073054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Bi2212 SMCT </a:t>
            </a:r>
            <a:r>
              <a:rPr lang="en-US" sz="3200" dirty="0"/>
              <a:t>(1-2 T)</a:t>
            </a:r>
          </a:p>
          <a:p>
            <a:pPr lvl="1"/>
            <a:r>
              <a:rPr lang="en-US" sz="3200" dirty="0"/>
              <a:t>2-layers, ID/OD: ~20-50 mm</a:t>
            </a:r>
          </a:p>
          <a:p>
            <a:pPr lvl="1"/>
            <a:r>
              <a:rPr lang="en-US" sz="3200" dirty="0"/>
              <a:t>To be tested in SMCT+MDPCT1-inner in 2025</a:t>
            </a:r>
          </a:p>
          <a:p>
            <a:pPr lvl="2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16-18 T </a:t>
            </a:r>
            <a:r>
              <a:rPr lang="en-US" sz="3200" dirty="0"/>
              <a:t>field range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B948B-4EF8-5B14-5713-5B3A3C9CD494}"/>
              </a:ext>
            </a:extLst>
          </p:cNvPr>
          <p:cNvSpPr txBox="1"/>
          <p:nvPr/>
        </p:nvSpPr>
        <p:spPr>
          <a:xfrm>
            <a:off x="8506693" y="8796049"/>
            <a:ext cx="6502174" cy="35086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>
                <a:shade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Needs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two ~15-20kA PS + header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Independent extractions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CLIQ + heaters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4.2K (.9K preferred)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DBCD7BA-5D12-E83A-4F8C-C7DA2F79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40215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8AC6-37BB-8545-96F2-A402E352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365" y="-25400"/>
            <a:ext cx="16637928" cy="221307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Strategic priorities for the current plan impact test  infrastructure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7577A-CB22-9449-B707-272106F72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612016"/>
            <a:ext cx="14962909" cy="8913678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1F497D">
                    <a:alpha val="82286"/>
                  </a:srgbClr>
                </a:solidFill>
              </a:rPr>
              <a:t>Probing stress management structures</a:t>
            </a:r>
          </a:p>
          <a:p>
            <a:pPr lvl="1"/>
            <a:r>
              <a:rPr lang="en-US" dirty="0">
                <a:solidFill>
                  <a:srgbClr val="1F497D">
                    <a:alpha val="82286"/>
                  </a:srgbClr>
                </a:solidFill>
              </a:rPr>
              <a:t>Hybrid HTS/LTS designs</a:t>
            </a:r>
          </a:p>
          <a:p>
            <a:pPr lvl="1"/>
            <a:r>
              <a:rPr lang="en-US" b="1" dirty="0"/>
              <a:t>Understanding and impacting the disturbance-spectrum</a:t>
            </a:r>
          </a:p>
          <a:p>
            <a:pPr lvl="1"/>
            <a:r>
              <a:rPr lang="en-US" dirty="0">
                <a:solidFill>
                  <a:srgbClr val="1F497D">
                    <a:alpha val="82928"/>
                  </a:srgbClr>
                </a:solidFill>
              </a:rPr>
              <a:t>Advancing both LTS and HTS conductors, optimized for HEP applications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4E6D-A252-F94E-99AD-788D3862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76B5-801E-174D-BD87-2EF18084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A picture containing text, red&#10;&#10;Description automatically generated">
            <a:extLst>
              <a:ext uri="{FF2B5EF4-FFF2-40B4-BE49-F238E27FC236}">
                <a16:creationId xmlns:a16="http://schemas.microsoft.com/office/drawing/2014/main" id="{2B6BD018-9EF6-AE9A-D368-0B886D2ED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706" y="7008308"/>
            <a:ext cx="4278294" cy="5704392"/>
          </a:xfrm>
          <a:prstGeom prst="rect">
            <a:avLst/>
          </a:prstGeom>
        </p:spPr>
      </p:pic>
      <p:pic>
        <p:nvPicPr>
          <p:cNvPr id="12" name="Picture 11" descr="A picture containing indoor, cluttered, messy&#10;&#10;Description automatically generated">
            <a:extLst>
              <a:ext uri="{FF2B5EF4-FFF2-40B4-BE49-F238E27FC236}">
                <a16:creationId xmlns:a16="http://schemas.microsoft.com/office/drawing/2014/main" id="{7AA45665-C237-6C3C-11E0-000C74ED3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136" y="7008309"/>
            <a:ext cx="4278294" cy="57043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CB5978-8CA8-ABF4-0700-93F2F93E6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9" y="6858000"/>
            <a:ext cx="4516582" cy="58671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C38149-1A0F-AE30-CB59-BC59045BD8CA}"/>
              </a:ext>
            </a:extLst>
          </p:cNvPr>
          <p:cNvSpPr txBox="1"/>
          <p:nvPr/>
        </p:nvSpPr>
        <p:spPr>
          <a:xfrm>
            <a:off x="309533" y="7068855"/>
            <a:ext cx="6502174" cy="51706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>
                <a:shade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Needs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diagnostic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feedthrus</a:t>
            </a:r>
            <a:endParaRPr lang="en-US" dirty="0"/>
          </a:p>
          <a:p>
            <a:pPr lvl="4"/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- Voltage-based</a:t>
            </a:r>
            <a:endParaRPr lang="en-US" dirty="0"/>
          </a:p>
          <a:p>
            <a:pPr lvl="4"/>
            <a:r>
              <a:rPr lang="en-US" dirty="0"/>
              <a:t>  - fiberoptics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lvl="3" indent="-571500">
              <a:buFont typeface="Arial" panose="020B0604020202020204" pitchFamily="34" charset="0"/>
              <a:buChar char="•"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“high-voltage” </a:t>
            </a:r>
            <a:r>
              <a:rPr lang="en-US" dirty="0" err="1"/>
              <a:t>feedthrus</a:t>
            </a:r>
            <a:r>
              <a:rPr lang="en-US" dirty="0"/>
              <a:t> for CLIQ, QCD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b="1" i="1" dirty="0"/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i="1" dirty="0"/>
              <a:t>Flexibility!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CD3D4B-7927-B4C7-E94D-D862078E8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3700" y="2534533"/>
            <a:ext cx="4940300" cy="2019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04E6A2-5F6E-1432-095A-12287ADCB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0256" y="2534533"/>
            <a:ext cx="3438998" cy="26747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8D0898-5D7D-305A-F7A4-5A6F09C5B1D1}"/>
              </a:ext>
            </a:extLst>
          </p:cNvPr>
          <p:cNvSpPr txBox="1"/>
          <p:nvPr/>
        </p:nvSpPr>
        <p:spPr>
          <a:xfrm>
            <a:off x="15650256" y="5209309"/>
            <a:ext cx="2993174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Time domain reflectometry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7498BB-DB4A-38C9-F2FD-3F1CFB1715C0}"/>
              </a:ext>
            </a:extLst>
          </p:cNvPr>
          <p:cNvSpPr txBox="1"/>
          <p:nvPr/>
        </p:nvSpPr>
        <p:spPr>
          <a:xfrm>
            <a:off x="20748266" y="4553833"/>
            <a:ext cx="3438998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Hall probe arrays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E670CE-A028-9E79-0C13-DF775CE3B574}"/>
              </a:ext>
            </a:extLst>
          </p:cNvPr>
          <p:cNvSpPr txBox="1"/>
          <p:nvPr/>
        </p:nvSpPr>
        <p:spPr>
          <a:xfrm>
            <a:off x="19814772" y="6336529"/>
            <a:ext cx="4633575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Quench current-boosting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E206BA-F95C-5686-45BF-CA1C2427B861}"/>
              </a:ext>
            </a:extLst>
          </p:cNvPr>
          <p:cNvSpPr txBox="1"/>
          <p:nvPr/>
        </p:nvSpPr>
        <p:spPr>
          <a:xfrm>
            <a:off x="15318772" y="6472713"/>
            <a:ext cx="3438998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Fiber-optics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F43A69-A441-3EFF-05D2-00675C3B51B6}"/>
              </a:ext>
            </a:extLst>
          </p:cNvPr>
          <p:cNvSpPr txBox="1"/>
          <p:nvPr/>
        </p:nvSpPr>
        <p:spPr>
          <a:xfrm>
            <a:off x="7866276" y="6378856"/>
            <a:ext cx="4192691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Novel quenc</a:t>
            </a:r>
            <a:r>
              <a:rPr lang="en-US" sz="3200" dirty="0"/>
              <a:t>h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antennae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0318A3F0-3A30-58F8-0018-8276F18B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34358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50B3-32AF-E85C-41D6-AA259C53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related to forces and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AE039-DB92-8FD2-DD36-D8CC934E7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4400" dirty="0"/>
              <a:t>What is the nature of accelerator magnet training? Can we reduce or eliminate it?</a:t>
            </a:r>
          </a:p>
          <a:p>
            <a:pPr lvl="1"/>
            <a:r>
              <a:rPr lang="en-US" sz="4400" dirty="0"/>
              <a:t>How do we best define operating margin for Nb</a:t>
            </a:r>
            <a:r>
              <a:rPr lang="en-US" sz="4400" baseline="-25000" dirty="0"/>
              <a:t>3</a:t>
            </a:r>
            <a:r>
              <a:rPr lang="en-US" sz="4400" dirty="0"/>
              <a:t>Sn and HTS accelerator magnets, and to what degree can and should it be minimized?</a:t>
            </a:r>
          </a:p>
          <a:p>
            <a:pPr lvl="1"/>
            <a:r>
              <a:rPr lang="en-US" sz="4400" dirty="0"/>
              <a:t>Can we control the disturbance spectrum and engineer a magnet response to reduce operating margin and enhance reliable performance?</a:t>
            </a:r>
          </a:p>
          <a:p>
            <a:pPr lvl="1"/>
            <a:r>
              <a:rPr lang="en-US" sz="4400" dirty="0"/>
              <a:t>What are the mechanical limits and possible stress-management approaches for Nb</a:t>
            </a:r>
            <a:r>
              <a:rPr lang="en-US" sz="4400" baseline="-25000" dirty="0"/>
              <a:t>3</a:t>
            </a:r>
            <a:r>
              <a:rPr lang="en-US" sz="4400" dirty="0"/>
              <a:t>Sn, HTS, and 20 T hybrid LTS/HTS magnets, and do they have defined mechanical limits?</a:t>
            </a:r>
          </a:p>
          <a:p>
            <a:pPr lvl="1"/>
            <a:r>
              <a:rPr lang="en-US" sz="4400" dirty="0"/>
              <a:t>Do hybrid designs benefit from the best features of LTS and HTS, or inherit the difficulties of both material technologies?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363DF-72B3-62E6-EF77-0AC9603E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E43A4-D236-54C5-A080-62ECA6C8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4569E-9D14-9444-AEFE-5E049BF0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0265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358F9F-161D-34AC-4245-E1238D24D4F6}"/>
              </a:ext>
            </a:extLst>
          </p:cNvPr>
          <p:cNvCxnSpPr>
            <a:cxnSpLocks/>
          </p:cNvCxnSpPr>
          <p:nvPr/>
        </p:nvCxnSpPr>
        <p:spPr>
          <a:xfrm>
            <a:off x="9182102" y="3572982"/>
            <a:ext cx="0" cy="7311016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D202BF5-B967-DEB7-203C-383FEC64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timeline for hybrid magnets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C76021-93AB-13D5-7835-7B7399B8416B}"/>
              </a:ext>
            </a:extLst>
          </p:cNvPr>
          <p:cNvSpPr txBox="1"/>
          <p:nvPr/>
        </p:nvSpPr>
        <p:spPr>
          <a:xfrm>
            <a:off x="10706100" y="6699671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LBNL Bi-CCT1(3-5 T) 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2-layers, ID/OD 40/95mm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tested in CCT6 in 2026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451D85-64FD-A36E-8FD8-F2E0B7E6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91" y="1975767"/>
            <a:ext cx="23583310" cy="18466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F587A4-F7E4-863B-D123-41CD50A391F5}"/>
              </a:ext>
            </a:extLst>
          </p:cNvPr>
          <p:cNvSpPr txBox="1"/>
          <p:nvPr/>
        </p:nvSpPr>
        <p:spPr>
          <a:xfrm>
            <a:off x="7241381" y="10883999"/>
            <a:ext cx="69294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FNAL CORC COMB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(~5 T, stand-alone with iron)</a:t>
            </a:r>
          </a:p>
          <a:p>
            <a:pPr lvl="1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2-layers, ID/OD: 100-120 mm</a:t>
            </a:r>
          </a:p>
          <a:p>
            <a:pPr lvl="1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Test in CCT6/SMCT in 2025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27846F-D2C5-DDA2-B8CE-689D02DDF68C}"/>
              </a:ext>
            </a:extLst>
          </p:cNvPr>
          <p:cNvSpPr txBox="1"/>
          <p:nvPr/>
        </p:nvSpPr>
        <p:spPr>
          <a:xfrm>
            <a:off x="3729036" y="8943686"/>
            <a:ext cx="54530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LBNL STAR CCT S1 (~1-2 T)2-layers, ID/OD: 50-77 mm, ~9T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Test in CCT5 in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6A3587-14BB-B70A-FE6E-8B90DACDEA93}"/>
              </a:ext>
            </a:extLst>
          </p:cNvPr>
          <p:cNvSpPr txBox="1"/>
          <p:nvPr/>
        </p:nvSpPr>
        <p:spPr>
          <a:xfrm>
            <a:off x="299653" y="4298578"/>
            <a:ext cx="3608274" cy="166198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2876" tIns="182876" rIns="182876" bIns="182876" numCol="1" spcCol="38100" rtlCol="0" anchor="t">
            <a:spAutoFit/>
          </a:bodyPr>
          <a:lstStyle/>
          <a:p>
            <a:pPr defTabSz="1828800"/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CCT5/BIN5c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</a:t>
            </a:r>
          </a:p>
          <a:p>
            <a:pPr defTabSz="182880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~9-10T</a:t>
            </a:r>
          </a:p>
          <a:p>
            <a:pPr defTabSz="182880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late 2023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A7D27F-D926-DD60-3409-45EB11D95FEE}"/>
              </a:ext>
            </a:extLst>
          </p:cNvPr>
          <p:cNvCxnSpPr>
            <a:cxnSpLocks/>
          </p:cNvCxnSpPr>
          <p:nvPr/>
        </p:nvCxnSpPr>
        <p:spPr>
          <a:xfrm>
            <a:off x="1400176" y="3401829"/>
            <a:ext cx="0" cy="752262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BD0539-5FCE-0EF6-0C21-9D5AB55B86A6}"/>
              </a:ext>
            </a:extLst>
          </p:cNvPr>
          <p:cNvCxnSpPr>
            <a:cxnSpLocks/>
          </p:cNvCxnSpPr>
          <p:nvPr/>
        </p:nvCxnSpPr>
        <p:spPr>
          <a:xfrm>
            <a:off x="8848726" y="3401829"/>
            <a:ext cx="0" cy="752262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67CA33-8C69-76D2-6DEB-065502DEBB2E}"/>
              </a:ext>
            </a:extLst>
          </p:cNvPr>
          <p:cNvCxnSpPr>
            <a:cxnSpLocks/>
          </p:cNvCxnSpPr>
          <p:nvPr/>
        </p:nvCxnSpPr>
        <p:spPr>
          <a:xfrm>
            <a:off x="13601700" y="3401829"/>
            <a:ext cx="0" cy="3297842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F530FC-0D45-31BD-5C8E-E4F5F0402338}"/>
              </a:ext>
            </a:extLst>
          </p:cNvPr>
          <p:cNvCxnSpPr>
            <a:cxnSpLocks/>
          </p:cNvCxnSpPr>
          <p:nvPr/>
        </p:nvCxnSpPr>
        <p:spPr>
          <a:xfrm>
            <a:off x="17021164" y="3572982"/>
            <a:ext cx="0" cy="5115220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9C8A06-4A39-656A-CFCB-37DDA072AEC0}"/>
              </a:ext>
            </a:extLst>
          </p:cNvPr>
          <p:cNvCxnSpPr>
            <a:cxnSpLocks/>
          </p:cNvCxnSpPr>
          <p:nvPr/>
        </p:nvCxnSpPr>
        <p:spPr>
          <a:xfrm>
            <a:off x="8374102" y="3400793"/>
            <a:ext cx="0" cy="5541858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BEFEE0-88B4-5742-DC59-72695F011293}"/>
              </a:ext>
            </a:extLst>
          </p:cNvPr>
          <p:cNvCxnSpPr>
            <a:cxnSpLocks/>
          </p:cNvCxnSpPr>
          <p:nvPr/>
        </p:nvCxnSpPr>
        <p:spPr>
          <a:xfrm>
            <a:off x="19389184" y="3400792"/>
            <a:ext cx="0" cy="7311016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33AE056-8A6B-9C0C-524E-C08706D82CB4}"/>
              </a:ext>
            </a:extLst>
          </p:cNvPr>
          <p:cNvSpPr txBox="1"/>
          <p:nvPr/>
        </p:nvSpPr>
        <p:spPr>
          <a:xfrm>
            <a:off x="18533329" y="10944355"/>
            <a:ext cx="3209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LBNL C4 CCT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~16T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Test in CCT6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A8A1D4-162B-F860-BCF4-BAA24446FFB2}"/>
              </a:ext>
            </a:extLst>
          </p:cNvPr>
          <p:cNvSpPr txBox="1"/>
          <p:nvPr/>
        </p:nvSpPr>
        <p:spPr>
          <a:xfrm>
            <a:off x="14504949" y="8920748"/>
            <a:ext cx="90680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LBNL Bi-CCT2(4-7 T)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2-layers, ID/OD 40/115mm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tested in CCT6 in 2026/27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478A4-7D50-E850-F352-9CE48393D223}"/>
              </a:ext>
            </a:extLst>
          </p:cNvPr>
          <p:cNvSpPr txBox="1"/>
          <p:nvPr/>
        </p:nvSpPr>
        <p:spPr>
          <a:xfrm>
            <a:off x="9444245" y="8754640"/>
            <a:ext cx="446442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FNAL SBIR COMB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4-layers, 5-7T (standalone)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in SMCT 2025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D19410-930F-E5F3-39B4-1FC0477F602F}"/>
              </a:ext>
            </a:extLst>
          </p:cNvPr>
          <p:cNvCxnSpPr>
            <a:cxnSpLocks/>
          </p:cNvCxnSpPr>
          <p:nvPr/>
        </p:nvCxnSpPr>
        <p:spPr>
          <a:xfrm>
            <a:off x="9885046" y="3432308"/>
            <a:ext cx="0" cy="5322332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E74746-264B-4316-0985-3F87C15885CA}"/>
              </a:ext>
            </a:extLst>
          </p:cNvPr>
          <p:cNvSpPr txBox="1"/>
          <p:nvPr/>
        </p:nvSpPr>
        <p:spPr>
          <a:xfrm>
            <a:off x="7015163" y="4306313"/>
            <a:ext cx="6586538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FNAL Bi2212 SMCT (1-2 T)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2-layers, ID/OD: ~20-50 mm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in SMCT+MDPCT1-inner in 2025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272FA-A5D4-EBDB-52DE-01D6C00A9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A4F68-139E-3383-5119-AE47477B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E029F-7179-E786-6F76-D437D248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2037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9862-97F6-4E26-9995-C426768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087" y="-25400"/>
            <a:ext cx="20139846" cy="2213071"/>
          </a:xfrm>
        </p:spPr>
        <p:txBody>
          <a:bodyPr/>
          <a:lstStyle/>
          <a:p>
            <a:r>
              <a:rPr lang="en-US" dirty="0"/>
              <a:t>Test Facility challenges associated with advanced magnet R&amp;D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8CCFB-3FCB-56A0-812C-AB3BFF1E8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Stress-managed structures are “naturally” compatible with conductor grading</a:t>
            </a:r>
          </a:p>
          <a:p>
            <a:r>
              <a:rPr lang="en-US" dirty="0"/>
              <a:t>Advances in superconductors continues to increase J</a:t>
            </a:r>
            <a:r>
              <a:rPr lang="en-US" baseline="-25000" dirty="0"/>
              <a:t>e</a:t>
            </a:r>
          </a:p>
          <a:p>
            <a:pPr lvl="1"/>
            <a:r>
              <a:rPr lang="en-US" b="1" i="1" dirty="0"/>
              <a:t>Both of these </a:t>
            </a:r>
            <a:r>
              <a:rPr lang="en-US" dirty="0"/>
              <a:t>pose challenges to magnet protection</a:t>
            </a:r>
          </a:p>
          <a:p>
            <a:pPr lvl="1">
              <a:buFont typeface="Symbol" pitchFamily="2" charset="2"/>
              <a:buChar char="Þ"/>
            </a:pPr>
            <a:r>
              <a:rPr lang="en-US" dirty="0"/>
              <a:t> Need fast detection, switching, and possibly variable extraction resistance </a:t>
            </a:r>
          </a:p>
          <a:p>
            <a:pPr lvl="1">
              <a:buFont typeface="Symbol" pitchFamily="2" charset="2"/>
              <a:buChar char="Þ"/>
            </a:pPr>
            <a:endParaRPr lang="en-US" dirty="0"/>
          </a:p>
          <a:p>
            <a:r>
              <a:rPr lang="en-US" dirty="0"/>
              <a:t>HTS magnets have slow quench propagation</a:t>
            </a:r>
          </a:p>
          <a:p>
            <a:r>
              <a:rPr lang="en-US" dirty="0"/>
              <a:t>Large enthalpy margin makes traditional quench protection schemes “clumsy”</a:t>
            </a:r>
          </a:p>
          <a:p>
            <a:r>
              <a:rPr lang="en-US" dirty="0"/>
              <a:t>Indications are that HTS can be easily degraded</a:t>
            </a:r>
          </a:p>
          <a:p>
            <a:pPr marL="457200" lvl="1" indent="0">
              <a:buNone/>
            </a:pPr>
            <a:r>
              <a:rPr lang="en-US" dirty="0"/>
              <a:t>=&gt; Calls for </a:t>
            </a:r>
            <a:r>
              <a:rPr lang="en-US" b="1" i="1" dirty="0"/>
              <a:t>sensitive, redundant detection of quench precursors</a:t>
            </a:r>
          </a:p>
          <a:p>
            <a:pPr lvl="1"/>
            <a:r>
              <a:rPr lang="en-US" dirty="0"/>
              <a:t>Paradigm should focus on energy control </a:t>
            </a:r>
            <a:r>
              <a:rPr lang="en-US" b="1" i="1" dirty="0"/>
              <a:t>without irreversible quench onset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48553-0EFE-C8F7-659F-AABAF72B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24257-5DD1-2BB7-B4C5-431CB0B9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35E59-65D5-985D-9C96-4CAA219B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9665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4261-5C6B-DB50-37DD-D3AE4207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test infrastructure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8E3A1-33BD-0789-1A02-8BA2F7BE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4" y="2612015"/>
            <a:ext cx="22715245" cy="97323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In-situ mechanics evaluation:</a:t>
            </a:r>
          </a:p>
          <a:p>
            <a:pPr lvl="1"/>
            <a:r>
              <a:rPr lang="en-US" dirty="0"/>
              <a:t>Direct ultrasonic imaging</a:t>
            </a:r>
          </a:p>
          <a:p>
            <a:pPr lvl="1"/>
            <a:r>
              <a:rPr lang="en-US" dirty="0"/>
              <a:t>Photo-Acoustic Scanning</a:t>
            </a:r>
          </a:p>
          <a:p>
            <a:r>
              <a:rPr lang="en-US" dirty="0"/>
              <a:t>Cryo-electronics:</a:t>
            </a:r>
          </a:p>
          <a:p>
            <a:pPr lvl="1"/>
            <a:r>
              <a:rPr lang="en-US" dirty="0"/>
              <a:t>Expect continued, and accelerated, development and implementation of cryo-electronics</a:t>
            </a:r>
          </a:p>
          <a:p>
            <a:pPr lvl="2"/>
            <a:r>
              <a:rPr lang="en-US" dirty="0"/>
              <a:t>Benefits detection, data analysis, and data extraction</a:t>
            </a:r>
          </a:p>
          <a:p>
            <a:r>
              <a:rPr lang="en-US" dirty="0"/>
              <a:t>Rutherford cable testing:</a:t>
            </a:r>
          </a:p>
          <a:p>
            <a:pPr lvl="1"/>
            <a:r>
              <a:rPr lang="en-US" dirty="0"/>
              <a:t>Transverse pressure tests (FNAL, Twente; also BNL, NHMFL)</a:t>
            </a:r>
          </a:p>
          <a:p>
            <a:pPr lvl="2"/>
            <a:r>
              <a:rPr lang="en-US" dirty="0"/>
              <a:t>Nb3Sn – continued interest in further evaluating reversible and irreversible regimes</a:t>
            </a:r>
          </a:p>
          <a:p>
            <a:pPr lvl="2"/>
            <a:r>
              <a:rPr lang="en-US" dirty="0"/>
              <a:t>Bi2212 – meager, “old” data – strong need to characterize degradation limits</a:t>
            </a:r>
          </a:p>
          <a:p>
            <a:pPr lvl="1"/>
            <a:r>
              <a:rPr lang="en-US" dirty="0"/>
              <a:t>Extracted strands Bi2212</a:t>
            </a:r>
          </a:p>
          <a:p>
            <a:pPr lvl="2"/>
            <a:r>
              <a:rPr lang="en-US" dirty="0"/>
              <a:t>Impact of cabling on transport current remains unclear (leakage; connectivity)</a:t>
            </a:r>
          </a:p>
          <a:p>
            <a:r>
              <a:rPr lang="en-US" dirty="0"/>
              <a:t>Custom ”subscale magnet testing”</a:t>
            </a:r>
          </a:p>
          <a:p>
            <a:pPr lvl="1"/>
            <a:r>
              <a:rPr lang="en-US" dirty="0"/>
              <a:t>Rapid turn-around testing of magnet-relevant experiments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65000-6B9A-862D-A1ED-88181BD6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68798-462E-EDC8-FAB9-55C5D422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B2C35A-B8FE-FDFD-8285-BDD291E0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349027813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F077-8192-B7AC-5720-C82DE39B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FNAL magnet test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C42A3-765B-342B-6122-86015CF8C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FNAL has excellent longstanding magnet production and R&amp;D testing capabilities</a:t>
            </a:r>
          </a:p>
          <a:p>
            <a:pPr lvl="1"/>
            <a:r>
              <a:rPr lang="en-US" dirty="0"/>
              <a:t>1.9K, current and data acquisition systems, etc.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New capabilities under development: HTS Cable Test Facility</a:t>
            </a:r>
          </a:p>
          <a:p>
            <a:pPr lvl="2"/>
            <a:r>
              <a:rPr lang="en-US" dirty="0"/>
              <a:t>Large (~1.2m diameter) cryostat</a:t>
            </a:r>
          </a:p>
          <a:p>
            <a:pPr lvl="2"/>
            <a:r>
              <a:rPr lang="en-US" dirty="0"/>
              <a:t>Header with 2x20kA Power Supplies and associated header</a:t>
            </a:r>
          </a:p>
          <a:p>
            <a:pPr lvl="2"/>
            <a:r>
              <a:rPr lang="en-US" dirty="0"/>
              <a:t>Will host a 15T dipole magnet and variable temperature insert for cable testing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5D811-8C65-E500-369E-599B32FA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98881-0603-9304-243E-8492B00E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6FB5B-4EA8-A488-B200-5B341B48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8EBCC-2425-793D-0F36-F0C6DB4668C3}"/>
              </a:ext>
            </a:extLst>
          </p:cNvPr>
          <p:cNvSpPr txBox="1"/>
          <p:nvPr/>
        </p:nvSpPr>
        <p:spPr>
          <a:xfrm>
            <a:off x="5892800" y="9811327"/>
            <a:ext cx="8077200" cy="1415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>
                <a:shade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See </a:t>
            </a:r>
            <a:r>
              <a:rPr kumimoji="0" lang="en-US" sz="4000" b="1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George </a:t>
            </a:r>
            <a:r>
              <a:rPr kumimoji="0" lang="en-US" sz="4000" b="1" i="1" u="sng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Velev</a:t>
            </a: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for further details on FNAL test facility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253182197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F077-8192-B7AC-5720-C82DE39B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LBNL magnet test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C42A3-765B-342B-6122-86015CF8C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LBNL has longstanding magnet R&amp;D testing capabilities</a:t>
            </a:r>
          </a:p>
          <a:p>
            <a:pPr lvl="1"/>
            <a:r>
              <a:rPr lang="en-US" dirty="0"/>
              <a:t>4.2K, current and data acquisition systems, etc.</a:t>
            </a:r>
          </a:p>
          <a:p>
            <a:pPr lvl="1"/>
            <a:r>
              <a:rPr lang="en-US" dirty="0"/>
              <a:t>Significant experience with HTS R&amp;D magnet testing</a:t>
            </a:r>
          </a:p>
          <a:p>
            <a:pPr lvl="1"/>
            <a:endParaRPr lang="en-US" dirty="0"/>
          </a:p>
          <a:p>
            <a:r>
              <a:rPr lang="en-US" dirty="0"/>
              <a:t>New capabilities underway:</a:t>
            </a:r>
          </a:p>
          <a:p>
            <a:pPr lvl="1"/>
            <a:r>
              <a:rPr lang="en-US" dirty="0"/>
              <a:t>Procuring a new liquefier for enhanced cooling capability (still 4.2K)</a:t>
            </a:r>
          </a:p>
          <a:p>
            <a:pPr lvl="1"/>
            <a:r>
              <a:rPr lang="en-US" dirty="0"/>
              <a:t>New header in design/fabrication for hybrid magnet testing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25kA power supply in hand; installation planning underway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5D811-8C65-E500-369E-599B32FA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98881-0603-9304-243E-8492B00E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6FB5B-4EA8-A488-B200-5B341B48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BD65B-C5D1-3732-2C0C-72580437A665}"/>
              </a:ext>
            </a:extLst>
          </p:cNvPr>
          <p:cNvSpPr txBox="1"/>
          <p:nvPr/>
        </p:nvSpPr>
        <p:spPr>
          <a:xfrm>
            <a:off x="5892800" y="9811327"/>
            <a:ext cx="8077200" cy="1415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>
                <a:shade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See </a:t>
            </a:r>
            <a:r>
              <a:rPr kumimoji="0" lang="en-US" sz="4000" b="1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Reed </a:t>
            </a:r>
            <a:r>
              <a:rPr kumimoji="0" lang="en-US" sz="4000" b="1" i="1" u="sng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Teyber</a:t>
            </a:r>
            <a:r>
              <a:rPr kumimoji="0" lang="en-US" sz="4000" b="1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 further details on LBNL test facility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18825473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051B-B2BA-1D45-AC36-B2AC3A47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4F0DBE-D390-274A-8AE4-BD72A270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3645" y="13059562"/>
            <a:ext cx="483809" cy="462279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05438-5087-F74B-B97F-80BF7B7AC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4" y="2612015"/>
            <a:ext cx="23003899" cy="986040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Magnet Development Program </a:t>
            </a:r>
            <a:r>
              <a:rPr lang="en-US" b="1" i="1" dirty="0"/>
              <a:t>vision</a:t>
            </a:r>
            <a:r>
              <a:rPr lang="en-US" dirty="0"/>
              <a:t> and </a:t>
            </a:r>
            <a:r>
              <a:rPr lang="en-US" b="1" i="1" dirty="0"/>
              <a:t>goals, &amp; p</a:t>
            </a:r>
            <a:r>
              <a:rPr lang="en-US" dirty="0"/>
              <a:t>riorities of the current Roadmaps</a:t>
            </a:r>
          </a:p>
          <a:p>
            <a:endParaRPr lang="en-US" b="1" i="1" dirty="0"/>
          </a:p>
          <a:p>
            <a:r>
              <a:rPr lang="en-US" dirty="0"/>
              <a:t>Context in the broader US High Energy Physics community</a:t>
            </a:r>
          </a:p>
          <a:p>
            <a:endParaRPr lang="en-US" dirty="0"/>
          </a:p>
          <a:p>
            <a:r>
              <a:rPr lang="en-US" dirty="0"/>
              <a:t>Our involvement in the international community</a:t>
            </a:r>
          </a:p>
          <a:p>
            <a:r>
              <a:rPr lang="en-US" dirty="0"/>
              <a:t>Leveraging synergistic activities</a:t>
            </a:r>
          </a:p>
          <a:p>
            <a:endParaRPr lang="en-US" dirty="0"/>
          </a:p>
          <a:p>
            <a:r>
              <a:rPr lang="en-US" dirty="0"/>
              <a:t>Test infrastructure and driving questions</a:t>
            </a:r>
          </a:p>
          <a:p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8A583-872C-494B-95AB-80633BE9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2DEEE6-570E-0D7F-8DAA-A69D4988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204024918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F077-8192-B7AC-5720-C82DE39B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BNL magnet test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C42A3-765B-342B-6122-86015CF8C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BNL has longstanding magnet production and R&amp;D testing capabilities</a:t>
            </a:r>
          </a:p>
          <a:p>
            <a:pPr lvl="1"/>
            <a:r>
              <a:rPr lang="en-US" dirty="0"/>
              <a:t>1.9K, current and data acquisition systems, etc.</a:t>
            </a:r>
          </a:p>
          <a:p>
            <a:pPr lvl="1"/>
            <a:r>
              <a:rPr lang="en-US" dirty="0"/>
              <a:t>Significant experience with HTS R&amp;D magnet testing</a:t>
            </a:r>
          </a:p>
          <a:p>
            <a:pPr lvl="1"/>
            <a:r>
              <a:rPr lang="en-US" dirty="0"/>
              <a:t>~10T common coil available for testing of “inserts”</a:t>
            </a:r>
          </a:p>
          <a:p>
            <a:pPr lvl="1"/>
            <a:endParaRPr lang="en-US" dirty="0"/>
          </a:p>
          <a:p>
            <a:r>
              <a:rPr lang="en-US" dirty="0"/>
              <a:t>New capabilities underway: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high current power supply in hand; connections, header underway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5D811-8C65-E500-369E-599B32FA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98881-0603-9304-243E-8492B00E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6FB5B-4EA8-A488-B200-5B341B48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BD65B-C5D1-3732-2C0C-72580437A665}"/>
              </a:ext>
            </a:extLst>
          </p:cNvPr>
          <p:cNvSpPr txBox="1"/>
          <p:nvPr/>
        </p:nvSpPr>
        <p:spPr>
          <a:xfrm>
            <a:off x="5892800" y="9811327"/>
            <a:ext cx="8077200" cy="1415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>
                <a:shade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See </a:t>
            </a:r>
            <a:r>
              <a:rPr kumimoji="0" lang="en-US" sz="4000" b="1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Anis Ben Yahia </a:t>
            </a: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 further details on BNL test facility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261192146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BFA09-1B71-C029-F284-24DA35DB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NHMFL magnet test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A8BB0-5A5D-2F7D-CEAE-7C9F34F3B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Longstanding, significant experience in operating magnets for users</a:t>
            </a:r>
          </a:p>
          <a:p>
            <a:r>
              <a:rPr lang="en-US" dirty="0"/>
              <a:t>Strong experience in magnet R&amp;D development and testing (solenoids)</a:t>
            </a:r>
          </a:p>
          <a:p>
            <a:r>
              <a:rPr lang="en-US" dirty="0"/>
              <a:t>Significant experience in HTS magnet development and testing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9AE19-71EC-5BEF-D55E-3D327A56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83BE-1D3D-AB44-1D09-78E1D5DD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59319-B0AC-5733-A4F7-E388C3C0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24DAF-A5EA-F517-1306-732E0A5146C8}"/>
              </a:ext>
            </a:extLst>
          </p:cNvPr>
          <p:cNvSpPr txBox="1"/>
          <p:nvPr/>
        </p:nvSpPr>
        <p:spPr>
          <a:xfrm>
            <a:off x="6273800" y="9720544"/>
            <a:ext cx="8077200" cy="1415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>
                <a:shade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See </a:t>
            </a:r>
            <a:r>
              <a:rPr kumimoji="0" lang="en-US" sz="4000" b="1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Dan Davis</a:t>
            </a: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for further details on BNL test facility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151824131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F11F-D654-D347-F6AB-2181E3D5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018CF-D777-C764-497B-44D092401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infrastructure is a critical part of magnet development and delivery</a:t>
            </a:r>
          </a:p>
          <a:p>
            <a:pPr lvl="1"/>
            <a:r>
              <a:rPr lang="en-US" dirty="0"/>
              <a:t>Groups need to acquire and analyze test data to be effective</a:t>
            </a:r>
          </a:p>
          <a:p>
            <a:pPr lvl="1"/>
            <a:r>
              <a:rPr lang="en-US" dirty="0"/>
              <a:t>Complementarity of test facility capabilities leverages investments </a:t>
            </a:r>
          </a:p>
          <a:p>
            <a:pPr lvl="1"/>
            <a:endParaRPr lang="en-US" dirty="0"/>
          </a:p>
          <a:p>
            <a:r>
              <a:rPr lang="en-US" dirty="0"/>
              <a:t>Magnet R&amp;D benefits from test infrastructure that is flexible/adaptable</a:t>
            </a:r>
          </a:p>
          <a:p>
            <a:pPr lvl="1"/>
            <a:r>
              <a:rPr lang="en-US" dirty="0"/>
              <a:t>Need to incorporate new concepts, adapt to new paradigms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FB66C-64E1-9C68-C64A-253FA184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FB4D3-A247-03FB-011A-8B96DA17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F72F-7257-0E6B-09AC-92A8F587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675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AE89FA-A1A9-B84C-A2AD-E77EC285AB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821DEA-576C-864D-9319-0EBC1168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377" y="0"/>
            <a:ext cx="19396623" cy="2213071"/>
          </a:xfrm>
        </p:spPr>
        <p:txBody>
          <a:bodyPr/>
          <a:lstStyle/>
          <a:p>
            <a:r>
              <a:rPr lang="en-US" dirty="0"/>
              <a:t>Recap of our MDP vision and goals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003C2-E458-6D41-878C-11455FB5AF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F6F3DC2-71C0-5E4C-8581-631D2C7E86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8937" y="2977841"/>
            <a:ext cx="23406125" cy="98038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Focus on the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four primary goals </a:t>
            </a:r>
            <a:r>
              <a:rPr dirty="0"/>
              <a:t>identified in the the original MDP Plan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Explore the performance limits of Nb</a:t>
            </a:r>
            <a:r>
              <a:rPr baseline="-15793" dirty="0"/>
              <a:t>3</a:t>
            </a:r>
            <a:r>
              <a:rPr dirty="0"/>
              <a:t>Sn accelerator magnets, with a focus on minimizing the required operating margin and significantly reducing or eliminating training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Develop and demonstrate an HTS accelerator magnet with a self-field of 5T or greater, compatible with operation in a hybrid HTS/LTS magnet for fields beyond 16T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Investigate fundamental aspects of magnet design and technology that can lead to substantial performance improvements and magnet cost reduction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Pursue Nb</a:t>
            </a:r>
            <a:r>
              <a:rPr baseline="-15793" dirty="0"/>
              <a:t>3</a:t>
            </a:r>
            <a:r>
              <a:rPr dirty="0"/>
              <a:t>Sn and HTS conductor R&amp;D with clear targets to increase performance and reduce the cost of accelerator magnets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endParaRPr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Further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develop and integrate the teams </a:t>
            </a:r>
            <a:r>
              <a:rPr dirty="0"/>
              <a:t>across the partner laboratories and Universities for maximum value and effectiveness to the program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endParaRPr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Identify and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nurture cross-cutting / synergistic activities </a:t>
            </a:r>
            <a:r>
              <a:rPr dirty="0"/>
              <a:t>with other programs to more rapidly advance progress towards our goals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4DC6A-DB7C-9528-DF77-FAAB78C1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20212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8AC6-37BB-8545-96F2-A402E352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365" y="-25400"/>
            <a:ext cx="6993907" cy="2213071"/>
          </a:xfrm>
        </p:spPr>
        <p:txBody>
          <a:bodyPr/>
          <a:lstStyle/>
          <a:p>
            <a:r>
              <a:rPr lang="en-US" dirty="0"/>
              <a:t>Program roadmap – 2020 Detailed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7577A-CB22-9449-B707-272106F72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612016"/>
            <a:ext cx="11504427" cy="891367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Strategic priorities for the current plan:</a:t>
            </a:r>
          </a:p>
          <a:p>
            <a:pPr lvl="1"/>
            <a:r>
              <a:rPr lang="en-US" dirty="0"/>
              <a:t>Probing stress management structures</a:t>
            </a:r>
          </a:p>
          <a:p>
            <a:pPr lvl="1"/>
            <a:r>
              <a:rPr lang="en-US" dirty="0"/>
              <a:t>Hybrid HTS/LTS designs</a:t>
            </a:r>
          </a:p>
          <a:p>
            <a:pPr lvl="1"/>
            <a:r>
              <a:rPr lang="en-US" dirty="0"/>
              <a:t>Understanding and impacting the disturbance-spectrum</a:t>
            </a:r>
          </a:p>
          <a:p>
            <a:pPr lvl="1"/>
            <a:r>
              <a:rPr lang="en-US" dirty="0"/>
              <a:t>Advancing both LTS and HTS conductors, optimized for HEP applications </a:t>
            </a:r>
          </a:p>
          <a:p>
            <a:pPr marL="457200" lvl="1" indent="0">
              <a:buNone/>
            </a:pPr>
            <a:r>
              <a:rPr lang="en-US" dirty="0"/>
              <a:t>The new element </a:t>
            </a:r>
            <a:r>
              <a:rPr lang="en-US" i="1" dirty="0"/>
              <a:t>20T Hybrid Magnet Design &amp; Comparative Analysis, </a:t>
            </a:r>
            <a:r>
              <a:rPr lang="en-US" dirty="0"/>
              <a:t>is making good progress, preparing for future program goals</a:t>
            </a:r>
          </a:p>
          <a:p>
            <a:pPr lvl="1">
              <a:buFontTx/>
              <a:buChar char="-"/>
            </a:pPr>
            <a:r>
              <a:rPr lang="en-US" dirty="0"/>
              <a:t>Expect to fold into magnet arena at next CM</a:t>
            </a:r>
          </a:p>
          <a:p>
            <a:pPr>
              <a:buFontTx/>
              <a:buChar char="-"/>
            </a:pPr>
            <a:r>
              <a:rPr lang="en-US" dirty="0"/>
              <a:t>There is growing schedule disconnect</a:t>
            </a:r>
          </a:p>
          <a:p>
            <a:pPr lvl="1">
              <a:buFontTx/>
              <a:buChar char="-"/>
            </a:pPr>
            <a:r>
              <a:rPr lang="en-US" dirty="0"/>
              <a:t>Driven primarily by funding + our interest in maintaining a broad program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4E6D-A252-F94E-99AD-788D3862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76B5-801E-174D-BD87-2EF18084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0728A9-C361-8A46-8024-0DB7B3F840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777472" y="-18288"/>
            <a:ext cx="12643104" cy="127127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83903D-8C6F-824A-B9C6-40890746C316}"/>
              </a:ext>
            </a:extLst>
          </p:cNvPr>
          <p:cNvCxnSpPr>
            <a:cxnSpLocks/>
          </p:cNvCxnSpPr>
          <p:nvPr/>
        </p:nvCxnSpPr>
        <p:spPr>
          <a:xfrm>
            <a:off x="20514311" y="962601"/>
            <a:ext cx="0" cy="11398102"/>
          </a:xfrm>
          <a:prstGeom prst="line">
            <a:avLst/>
          </a:prstGeom>
          <a:noFill/>
          <a:ln w="73025" cap="flat">
            <a:solidFill>
              <a:srgbClr val="FF0000">
                <a:alpha val="78000"/>
              </a:srgbClr>
            </a:solidFill>
            <a:prstDash val="sysDot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86B830E-926D-EA1C-4387-EE569202390F}"/>
              </a:ext>
            </a:extLst>
          </p:cNvPr>
          <p:cNvSpPr txBox="1"/>
          <p:nvPr/>
        </p:nvSpPr>
        <p:spPr>
          <a:xfrm>
            <a:off x="273046" y="11506827"/>
            <a:ext cx="11504426" cy="80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=&gt; Need to focus towards key hybrid magnets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9464D-8B21-0BAE-CE61-8031BD580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29093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A1B1-9B83-9444-BA81-E9AB97BD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377" y="89397"/>
            <a:ext cx="19396623" cy="2213071"/>
          </a:xfrm>
        </p:spPr>
        <p:txBody>
          <a:bodyPr/>
          <a:lstStyle/>
          <a:p>
            <a:r>
              <a:rPr lang="en-US" dirty="0"/>
              <a:t>US MDP 2020 roadmaps – long range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57560-A04E-754D-91C0-EB9773ECB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0292DB-A5A1-8342-B3B3-6A899FAF091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69776" y="1946276"/>
            <a:ext cx="18475324" cy="10766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29F9F3-D9C4-654F-8D78-FB5167E99FCE}"/>
              </a:ext>
            </a:extLst>
          </p:cNvPr>
          <p:cNvSpPr txBox="1"/>
          <p:nvPr/>
        </p:nvSpPr>
        <p:spPr>
          <a:xfrm>
            <a:off x="278303" y="3989350"/>
            <a:ext cx="5229726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Continue alignment with physics community 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0E1DD-8A52-5547-8B13-3CC7E93BE453}"/>
              </a:ext>
            </a:extLst>
          </p:cNvPr>
          <p:cNvSpPr txBox="1"/>
          <p:nvPr/>
        </p:nvSpPr>
        <p:spPr>
          <a:xfrm>
            <a:off x="278305" y="6361967"/>
            <a:ext cx="5229726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Focus on “stress-management” as well as hybrid HTS/LTS magnet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E9E95-E5F2-FF46-AEF6-9D840C1C0F6C}"/>
              </a:ext>
            </a:extLst>
          </p:cNvPr>
          <p:cNvSpPr txBox="1"/>
          <p:nvPr/>
        </p:nvSpPr>
        <p:spPr>
          <a:xfrm>
            <a:off x="278307" y="9923314"/>
            <a:ext cx="5229726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Continue to invest in the “science of magnets” and in improved conductors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A1042D-1C91-0147-973F-78FFAE7B9A1E}"/>
              </a:ext>
            </a:extLst>
          </p:cNvPr>
          <p:cNvCxnSpPr/>
          <p:nvPr/>
        </p:nvCxnSpPr>
        <p:spPr>
          <a:xfrm>
            <a:off x="12370580" y="2721935"/>
            <a:ext cx="0" cy="9505507"/>
          </a:xfrm>
          <a:prstGeom prst="line">
            <a:avLst/>
          </a:prstGeom>
          <a:noFill/>
          <a:ln w="73025" cap="flat">
            <a:solidFill>
              <a:srgbClr val="FF0000">
                <a:alpha val="78000"/>
              </a:srgbClr>
            </a:solidFill>
            <a:prstDash val="sysDot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5536F-BC20-DF43-A3DF-CDBB74A7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02831DA-BDE9-F366-829D-D285D182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1552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9F5B-4423-964A-BF34-7879BF4F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context in the US HEP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40CC3-DD3B-D24A-B9DC-E5FDD3D4A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960" y="2538273"/>
            <a:ext cx="16001759" cy="9823825"/>
          </a:xfrm>
        </p:spPr>
        <p:txBody>
          <a:bodyPr>
            <a:normAutofit/>
          </a:bodyPr>
          <a:lstStyle/>
          <a:p>
            <a:r>
              <a:rPr lang="en-US" dirty="0"/>
              <a:t>The US MDP resides under DOE-OHEP General Accelerator R&amp;D</a:t>
            </a:r>
          </a:p>
          <a:p>
            <a:pPr lvl="1"/>
            <a:r>
              <a:rPr lang="en-US" dirty="0"/>
              <a:t>Viewed as </a:t>
            </a:r>
            <a:r>
              <a:rPr lang="en-US" b="1" dirty="0"/>
              <a:t>Long-term R&amp;D</a:t>
            </a:r>
            <a:r>
              <a:rPr lang="en-US" dirty="0"/>
              <a:t> – strength of DOE-OHEP, that has led to longstanding international leadership in the field </a:t>
            </a:r>
          </a:p>
          <a:p>
            <a:pPr lvl="1"/>
            <a:endParaRPr lang="en-US" dirty="0"/>
          </a:p>
          <a:p>
            <a:r>
              <a:rPr lang="en-US" dirty="0"/>
              <a:t>The ”Snowmass” HEP community planning exercise is completed</a:t>
            </a:r>
          </a:p>
          <a:p>
            <a:pPr lvl="1"/>
            <a:r>
              <a:rPr lang="en-US" dirty="0"/>
              <a:t>Strong presence of MDP staff!</a:t>
            </a:r>
          </a:p>
          <a:p>
            <a:pPr lvl="1"/>
            <a:r>
              <a:rPr lang="en-US" dirty="0"/>
              <a:t>Whitepapers submitted and discussed in Seattle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The Snowmass process, and the follow-on P5 (Particle Physics Projects Prioritization Panel) report, will provide critical input for an update to MDP roadmaps circa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3DBA5-1E98-3648-9D85-1C59EBF6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F4FE-7478-FF4C-82DD-4311A9F0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9E9DF-4A64-0D4A-BE75-4725A3225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036" y="5503749"/>
            <a:ext cx="7185699" cy="5200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A00593-942B-8043-AEA7-1D7F36D92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5314" y="3098035"/>
            <a:ext cx="7678686" cy="221307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B21D2-722D-F79C-48FA-8741D7B4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28507285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075A-224C-3A3B-710D-4DC1ED6A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ongoing efforts to contribute to P5 deliberations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02729-92DF-0FE7-EFF1-7BDB7571F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64" y="2612014"/>
            <a:ext cx="12549336" cy="10100685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Snowmass has concluded, and the P5 is underway</a:t>
            </a:r>
          </a:p>
          <a:p>
            <a:pPr lvl="1"/>
            <a:r>
              <a:rPr lang="en-US" sz="4000" dirty="0"/>
              <a:t>Two MDP TAC members are on P5</a:t>
            </a:r>
          </a:p>
          <a:p>
            <a:pPr lvl="2"/>
            <a:r>
              <a:rPr lang="en-US" sz="4000" b="1" i="1" dirty="0"/>
              <a:t>Amalia Ballarino &amp; Mark Palmer</a:t>
            </a:r>
          </a:p>
          <a:p>
            <a:pPr lvl="1"/>
            <a:r>
              <a:rPr lang="en-US" sz="4000" dirty="0"/>
              <a:t>One DOE Steering Council rep for MDP is on P5</a:t>
            </a:r>
          </a:p>
          <a:p>
            <a:pPr lvl="2"/>
            <a:r>
              <a:rPr lang="en-US" sz="4000" b="1" i="1" dirty="0"/>
              <a:t>Tor </a:t>
            </a:r>
            <a:r>
              <a:rPr lang="en-US" sz="4000" b="1" i="1" dirty="0" err="1"/>
              <a:t>Raubenheimer</a:t>
            </a:r>
            <a:endParaRPr lang="en-US" sz="4000" b="1" i="1" dirty="0"/>
          </a:p>
          <a:p>
            <a:r>
              <a:rPr lang="en-US" sz="4000" dirty="0"/>
              <a:t>P5 is holding townhalls – opportunity for input</a:t>
            </a:r>
          </a:p>
          <a:p>
            <a:pPr lvl="1"/>
            <a:r>
              <a:rPr lang="en-US" sz="4000" dirty="0"/>
              <a:t>Presentations planned on Wed., May 3</a:t>
            </a:r>
            <a:r>
              <a:rPr lang="en-US" sz="4000" baseline="30000" dirty="0"/>
              <a:t>rd</a:t>
            </a:r>
            <a:r>
              <a:rPr lang="en-US" sz="4000" dirty="0"/>
              <a:t>:</a:t>
            </a:r>
          </a:p>
          <a:p>
            <a:pPr lvl="2"/>
            <a:r>
              <a:rPr lang="en-US" sz="4000" dirty="0"/>
              <a:t>FCC-</a:t>
            </a:r>
            <a:r>
              <a:rPr lang="en-US" sz="4000" dirty="0" err="1"/>
              <a:t>ee</a:t>
            </a:r>
            <a:r>
              <a:rPr lang="en-US" sz="4000" dirty="0"/>
              <a:t>/FCC-</a:t>
            </a:r>
            <a:r>
              <a:rPr lang="en-US" sz="4000" dirty="0" err="1"/>
              <a:t>hh</a:t>
            </a:r>
            <a:endParaRPr lang="en-US" sz="4000" dirty="0"/>
          </a:p>
          <a:p>
            <a:pPr lvl="3"/>
            <a:r>
              <a:rPr lang="en-US" sz="4000" dirty="0"/>
              <a:t>Planning panel led by </a:t>
            </a:r>
            <a:r>
              <a:rPr lang="en-US" sz="4000" b="1" i="1" dirty="0"/>
              <a:t>Tor</a:t>
            </a:r>
            <a:r>
              <a:rPr lang="en-US" sz="4000" dirty="0"/>
              <a:t>, </a:t>
            </a:r>
            <a:r>
              <a:rPr lang="en-US" sz="4000" u="sng" dirty="0"/>
              <a:t>Vladimir</a:t>
            </a:r>
            <a:r>
              <a:rPr lang="en-US" sz="4000" dirty="0"/>
              <a:t>, </a:t>
            </a:r>
            <a:r>
              <a:rPr lang="en-US" sz="4000" b="1" i="1" dirty="0"/>
              <a:t>Andy</a:t>
            </a:r>
          </a:p>
          <a:p>
            <a:pPr lvl="3"/>
            <a:r>
              <a:rPr lang="en-US" sz="4000" dirty="0"/>
              <a:t>Magnet contributions from </a:t>
            </a:r>
            <a:r>
              <a:rPr lang="en-US" sz="4000" b="1" i="1" dirty="0"/>
              <a:t>Kathleen, Steve, Soren</a:t>
            </a:r>
          </a:p>
          <a:p>
            <a:pPr lvl="2"/>
            <a:r>
              <a:rPr lang="en-US" sz="4000" dirty="0"/>
              <a:t>Muon Collider</a:t>
            </a:r>
          </a:p>
          <a:p>
            <a:pPr lvl="3"/>
            <a:r>
              <a:rPr lang="en-US" sz="4000" dirty="0"/>
              <a:t>Planning panel led by </a:t>
            </a:r>
            <a:r>
              <a:rPr lang="en-US" sz="4000" dirty="0" err="1"/>
              <a:t>Sergo</a:t>
            </a:r>
            <a:r>
              <a:rPr lang="en-US" sz="4000" dirty="0"/>
              <a:t> </a:t>
            </a:r>
            <a:r>
              <a:rPr lang="en-US" sz="4000" dirty="0" err="1"/>
              <a:t>Jindariani</a:t>
            </a:r>
            <a:r>
              <a:rPr lang="en-US" sz="4000" dirty="0"/>
              <a:t>, </a:t>
            </a:r>
            <a:r>
              <a:rPr lang="en-US" sz="4000" u="sng" dirty="0" err="1"/>
              <a:t>Diktys</a:t>
            </a:r>
            <a:r>
              <a:rPr lang="en-US" sz="4000" u="sng" dirty="0"/>
              <a:t> </a:t>
            </a:r>
            <a:r>
              <a:rPr lang="en-US" sz="4000" u="sng" dirty="0" err="1"/>
              <a:t>Stratakis</a:t>
            </a:r>
            <a:r>
              <a:rPr lang="en-US" sz="4000" dirty="0"/>
              <a:t> (Fermilab)</a:t>
            </a:r>
          </a:p>
          <a:p>
            <a:pPr lvl="3"/>
            <a:r>
              <a:rPr lang="en-US" sz="4000" dirty="0"/>
              <a:t>Magnet contributions from </a:t>
            </a:r>
            <a:r>
              <a:rPr lang="en-US" sz="4000" b="1" i="1" dirty="0"/>
              <a:t>Steve, Giorgio, Soren</a:t>
            </a:r>
          </a:p>
          <a:p>
            <a:pPr lvl="2"/>
            <a:r>
              <a:rPr lang="en-US" sz="4000" dirty="0"/>
              <a:t>Magnet technology for future colliders</a:t>
            </a:r>
          </a:p>
          <a:p>
            <a:pPr lvl="3"/>
            <a:r>
              <a:rPr lang="en-US" sz="4000" i="1" u="sng" dirty="0"/>
              <a:t>Soren</a:t>
            </a:r>
          </a:p>
          <a:p>
            <a:pPr marL="457200" lvl="1" indent="0">
              <a:buNone/>
            </a:pPr>
            <a:endParaRPr lang="en-US" sz="4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68783-A55C-3D3C-154F-73B5AAA9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B1B1F-083A-F0F1-82E2-690812C7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CE45A0-F300-AB44-7879-3CFDB1CB3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557" y="2612013"/>
            <a:ext cx="11680443" cy="9386699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C142986-0B1E-9DC9-B345-B30E594B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15326807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3060-FA8A-754E-8F63-ED7A12E6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visibility in the International Community is strong…</a:t>
            </a:r>
            <a:br>
              <a:rPr lang="en-US" dirty="0"/>
            </a:br>
            <a:r>
              <a:rPr lang="en-US" dirty="0"/>
              <a:t> and important!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DB34F-ADBE-8F4D-8756-BF2A97E4D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746" y="2578417"/>
            <a:ext cx="13161717" cy="9743536"/>
          </a:xfrm>
        </p:spPr>
        <p:txBody>
          <a:bodyPr>
            <a:normAutofit/>
          </a:bodyPr>
          <a:lstStyle/>
          <a:p>
            <a:r>
              <a:rPr lang="en-US" dirty="0"/>
              <a:t>Strong Conference and workshop contributions, e.g. </a:t>
            </a:r>
          </a:p>
          <a:p>
            <a:pPr lvl="1"/>
            <a:r>
              <a:rPr lang="en-US" dirty="0"/>
              <a:t>ASC 2022</a:t>
            </a:r>
          </a:p>
          <a:p>
            <a:pPr lvl="2"/>
            <a:r>
              <a:rPr lang="en-US" dirty="0"/>
              <a:t>~35 presentations/posters from MDP staff</a:t>
            </a:r>
          </a:p>
          <a:p>
            <a:r>
              <a:rPr lang="en-US" dirty="0"/>
              <a:t>More than 200 publications by MDP staff on MDP-related research since 2016 (&gt;50 in the last year!)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24367-BD00-3D44-86D9-CA4CCA19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10CF7-58F6-0543-A727-50C7E394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DC73EA-A81C-0507-6202-9F4F28D52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832" y="2578417"/>
            <a:ext cx="10525422" cy="6487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D2875D-746D-5F1D-E770-942818C26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302" y="6673834"/>
            <a:ext cx="9995210" cy="6217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FBADA-198B-B704-2542-B30FB85FC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08" y="8436969"/>
            <a:ext cx="10705453" cy="408035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04689-5326-E8CF-1E7B-88DE91E4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366515365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2417-0B0A-8244-934E-867F543C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plays an important role in the international context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DAAA7-2A55-A24D-B932-F1D8B9D1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MDP Program – Challenges and Plans for Test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F3E8E-62D5-F74D-A97A-B7D24A6C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83753F-246A-EC40-A456-30442B5E0EBF}"/>
              </a:ext>
            </a:extLst>
          </p:cNvPr>
          <p:cNvSpPr txBox="1">
            <a:spLocks/>
          </p:cNvSpPr>
          <p:nvPr/>
        </p:nvSpPr>
        <p:spPr>
          <a:xfrm>
            <a:off x="576440" y="2643104"/>
            <a:ext cx="11446213" cy="3736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marL="62162" marR="0" indent="-62162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706581" marR="0" indent="-249381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111910" marR="0" indent="-19751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508760" marR="0" indent="-1371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1965960" marR="0" indent="-1371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5374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29946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4518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39090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HFM–major elements similar to US MDP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http://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arxiv.org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/abs/2201.07895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multi-lab teams, similar structure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Key role of rapid-turnaround development platforms e.g. subscale magnets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Funding target (5y): 112.9 MCHF + 478.5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FTEy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 is to have MOU with CERN that enables/encompasses work with HFM partner labs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CERN contact Andrzej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Siemko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hangingPunct="1"/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B54A4D-347E-3549-947E-E4ED6AFFC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47" y="6716985"/>
            <a:ext cx="5811864" cy="5540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7B89B-6C23-CD4F-8D76-132C016B1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53" y="6716985"/>
            <a:ext cx="5811864" cy="5526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F32BD3-ACD8-EDE2-8121-AD5FE955A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2653" y="6858000"/>
            <a:ext cx="12278842" cy="5540281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6B52647-C5C5-C90B-C967-ACCB73050E33}"/>
              </a:ext>
            </a:extLst>
          </p:cNvPr>
          <p:cNvSpPr txBox="1">
            <a:spLocks/>
          </p:cNvSpPr>
          <p:nvPr/>
        </p:nvSpPr>
        <p:spPr>
          <a:xfrm>
            <a:off x="13128996" y="2643104"/>
            <a:ext cx="11446213" cy="3736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62162" marR="0" indent="-62162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706581" marR="0" indent="-249381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111910" marR="0" indent="-19751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508760" marR="0" indent="-1371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1965960" marR="0" indent="-1371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5374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29946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4518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39090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build collaborations that are mutually beneficial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to be seen as partners-of-choice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keep DOE-OHEP / MDP goals in mind</a:t>
            </a:r>
          </a:p>
          <a:p>
            <a:pPr lvl="1" hangingPunct="1"/>
            <a:endParaRPr lang="en-U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D5FB1-B9B1-56A4-9A3E-94CB9AB9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5163692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72762</TotalTime>
  <Words>2217</Words>
  <Application>Microsoft Macintosh PowerPoint</Application>
  <PresentationFormat>Custom</PresentationFormat>
  <Paragraphs>311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Franklin Gothic Book</vt:lpstr>
      <vt:lpstr>Franklin Gothic Medium</vt:lpstr>
      <vt:lpstr>Symbol</vt:lpstr>
      <vt:lpstr>Times New Roman</vt:lpstr>
      <vt:lpstr>ATAP No Footer</vt:lpstr>
      <vt:lpstr>PowerPoint Presentation</vt:lpstr>
      <vt:lpstr>Outline</vt:lpstr>
      <vt:lpstr>Recap of our MDP vision and goals</vt:lpstr>
      <vt:lpstr>Program roadmap – 2020 Detailed Plan</vt:lpstr>
      <vt:lpstr>US MDP 2020 roadmaps – long range</vt:lpstr>
      <vt:lpstr>Our context in the US HEP Community</vt:lpstr>
      <vt:lpstr>We have ongoing efforts to contribute to P5 deliberations</vt:lpstr>
      <vt:lpstr>Our visibility in the International Community is strong…  and important!</vt:lpstr>
      <vt:lpstr>MDP plays an important role in the international context</vt:lpstr>
      <vt:lpstr>Example of collaborative magnet R&amp;D: magnet impregnations</vt:lpstr>
      <vt:lpstr>Leveraging synergistic activities</vt:lpstr>
      <vt:lpstr>Strategic priorities for the current plan impact test  infrastructure needs</vt:lpstr>
      <vt:lpstr>Strategic priorities for the current plan impact test  infrastructure needs</vt:lpstr>
      <vt:lpstr>Questions related to forces and training</vt:lpstr>
      <vt:lpstr>MDP timeline for hybrid magnets</vt:lpstr>
      <vt:lpstr>Test Facility challenges associated with advanced magnet R&amp;D</vt:lpstr>
      <vt:lpstr>Additional test infrastructure needs</vt:lpstr>
      <vt:lpstr>FNAL magnet test infrastructure</vt:lpstr>
      <vt:lpstr>LBNL magnet test infrastructure</vt:lpstr>
      <vt:lpstr>BNL magnet test infrastructure</vt:lpstr>
      <vt:lpstr>NHMFL magnet test infrastructure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Marta Bajko</cp:lastModifiedBy>
  <cp:revision>374</cp:revision>
  <dcterms:modified xsi:type="dcterms:W3CDTF">2023-04-24T08:09:11Z</dcterms:modified>
</cp:coreProperties>
</file>