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sldIdLst>
    <p:sldId id="2009" r:id="rId2"/>
    <p:sldId id="2048" r:id="rId3"/>
    <p:sldId id="916" r:id="rId4"/>
    <p:sldId id="2056" r:id="rId5"/>
    <p:sldId id="900" r:id="rId6"/>
    <p:sldId id="901" r:id="rId7"/>
    <p:sldId id="2076" r:id="rId8"/>
    <p:sldId id="2046" r:id="rId9"/>
    <p:sldId id="2050" r:id="rId10"/>
    <p:sldId id="2029" r:id="rId11"/>
    <p:sldId id="2037" r:id="rId12"/>
    <p:sldId id="2039" r:id="rId13"/>
    <p:sldId id="2077" r:id="rId14"/>
    <p:sldId id="2032" r:id="rId15"/>
    <p:sldId id="2054" r:id="rId16"/>
    <p:sldId id="2055" r:id="rId17"/>
    <p:sldId id="2045" r:id="rId18"/>
    <p:sldId id="2053" r:id="rId19"/>
    <p:sldId id="2078" r:id="rId20"/>
    <p:sldId id="2047" r:id="rId21"/>
    <p:sldId id="961" r:id="rId22"/>
    <p:sldId id="2069" r:id="rId23"/>
    <p:sldId id="2070" r:id="rId24"/>
    <p:sldId id="953" r:id="rId25"/>
    <p:sldId id="2071" r:id="rId26"/>
    <p:sldId id="2072" r:id="rId27"/>
    <p:sldId id="2073" r:id="rId28"/>
    <p:sldId id="2074" r:id="rId29"/>
    <p:sldId id="2075" r:id="rId30"/>
    <p:sldId id="1363" r:id="rId31"/>
    <p:sldId id="343" r:id="rId32"/>
    <p:sldId id="2079" r:id="rId33"/>
    <p:sldId id="915" r:id="rId34"/>
    <p:sldId id="2068" r:id="rId35"/>
    <p:sldId id="910" r:id="rId36"/>
    <p:sldId id="201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269293-5706-E74D-B08C-7605D25158A2}">
          <p14:sldIdLst>
            <p14:sldId id="2009"/>
            <p14:sldId id="2048"/>
            <p14:sldId id="916"/>
            <p14:sldId id="2056"/>
            <p14:sldId id="900"/>
            <p14:sldId id="901"/>
          </p14:sldIdLst>
        </p14:section>
        <p14:section name="LTS HFMs" id="{968E50D2-165E-614B-8356-100FB15620AF}">
          <p14:sldIdLst>
            <p14:sldId id="2076"/>
            <p14:sldId id="2046"/>
            <p14:sldId id="2050"/>
            <p14:sldId id="2029"/>
            <p14:sldId id="2037"/>
            <p14:sldId id="2039"/>
          </p14:sldIdLst>
        </p14:section>
        <p14:section name="HTS HFMs" id="{11EBCEB4-C52F-2847-915C-A0BA0BA01662}">
          <p14:sldIdLst>
            <p14:sldId id="2077"/>
            <p14:sldId id="2032"/>
            <p14:sldId id="2054"/>
            <p14:sldId id="2055"/>
            <p14:sldId id="2045"/>
            <p14:sldId id="2053"/>
          </p14:sldIdLst>
        </p14:section>
        <p14:section name="Infrastructures" id="{9EC1E67A-BFCB-A341-B69B-E9F5D34F70B5}">
          <p14:sldIdLst>
            <p14:sldId id="2078"/>
            <p14:sldId id="2047"/>
            <p14:sldId id="961"/>
            <p14:sldId id="2069"/>
            <p14:sldId id="2070"/>
            <p14:sldId id="953"/>
            <p14:sldId id="2071"/>
            <p14:sldId id="2072"/>
            <p14:sldId id="2073"/>
            <p14:sldId id="2074"/>
            <p14:sldId id="2075"/>
            <p14:sldId id="1363"/>
            <p14:sldId id="343"/>
          </p14:sldIdLst>
        </p14:section>
        <p14:section name="Deliverables &amp; Final Remarks" id="{BEC5D419-0814-A542-B41D-5EDAD3B0878C}">
          <p14:sldIdLst>
            <p14:sldId id="2079"/>
            <p14:sldId id="915"/>
            <p14:sldId id="2068"/>
            <p14:sldId id="910"/>
            <p14:sldId id="20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aud Devred" initials="AD" lastIdx="22" clrIdx="0">
    <p:extLst>
      <p:ext uri="{19B8F6BF-5375-455C-9EA6-DF929625EA0E}">
        <p15:presenceInfo xmlns:p15="http://schemas.microsoft.com/office/powerpoint/2012/main" userId="S::arnaud.devred@cern.ch::89679b2d-f959-4df6-ad80-948cf498df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FF"/>
    <a:srgbClr val="006DD0"/>
    <a:srgbClr val="0016A0"/>
    <a:srgbClr val="67B4FE"/>
    <a:srgbClr val="6647AD"/>
    <a:srgbClr val="8E04FF"/>
    <a:srgbClr val="676ECB"/>
    <a:srgbClr val="6695E8"/>
    <a:srgbClr val="4303C2"/>
    <a:srgbClr val="3D0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87"/>
    <p:restoredTop sz="91114" autoAdjust="0"/>
  </p:normalViewPr>
  <p:slideViewPr>
    <p:cSldViewPr snapToGrid="0" snapToObjects="1">
      <p:cViewPr>
        <p:scale>
          <a:sx n="203" d="100"/>
          <a:sy n="203" d="100"/>
        </p:scale>
        <p:origin x="-528" y="-1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2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DF4F20-BE55-0845-8199-8C2C021E5CB8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GB" sz="2000" dirty="0"/>
            <a:t>12 Tesla</a:t>
          </a:r>
        </a:p>
        <a:p>
          <a:r>
            <a:rPr lang="en-GB" sz="2000" dirty="0"/>
            <a:t>Robust</a:t>
          </a:r>
        </a:p>
      </dgm:t>
    </dgm:pt>
    <dgm:pt modelId="{D5F80214-DC76-DE45-97E0-3B478407221C}" type="parTrans" cxnId="{F21F5CD9-9DB4-2A46-87ED-E293732F82F2}">
      <dgm:prSet/>
      <dgm:spPr/>
      <dgm:t>
        <a:bodyPr/>
        <a:lstStyle/>
        <a:p>
          <a:endParaRPr lang="en-GB"/>
        </a:p>
      </dgm:t>
    </dgm:pt>
    <dgm:pt modelId="{936B5277-B784-6F47-B55E-E6213B4E6C98}" type="sibTrans" cxnId="{F21F5CD9-9DB4-2A46-87ED-E293732F82F2}">
      <dgm:prSet/>
      <dgm:spPr/>
      <dgm:t>
        <a:bodyPr/>
        <a:lstStyle/>
        <a:p>
          <a:endParaRPr lang="en-GB"/>
        </a:p>
      </dgm:t>
    </dgm:pt>
    <dgm:pt modelId="{E25A2560-3C9B-5C4B-AD3C-FDDB4AFCA41B}">
      <dgm:prSet phldrT="[Text]" custT="1"/>
      <dgm:spPr/>
      <dgm:t>
        <a:bodyPr/>
        <a:lstStyle/>
        <a:p>
          <a:r>
            <a:rPr lang="en-GB" sz="1800" b="1" dirty="0"/>
            <a:t>Accelerator-size demonstrator of maturity of Nb</a:t>
          </a:r>
          <a:r>
            <a:rPr lang="en-GB" sz="1800" b="1" baseline="-25000" dirty="0"/>
            <a:t>3</a:t>
          </a:r>
          <a:r>
            <a:rPr lang="en-GB" sz="1800" b="1" dirty="0"/>
            <a:t>Sn technologies, including improved manufacturability through collaboration with industrial partners</a:t>
          </a:r>
        </a:p>
      </dgm:t>
    </dgm:pt>
    <dgm:pt modelId="{10E2EED7-93E0-C64A-AEC3-4BCE64071609}" type="parTrans" cxnId="{12024596-E93E-994B-B6BE-181E1EA2FC6E}">
      <dgm:prSet/>
      <dgm:spPr/>
      <dgm:t>
        <a:bodyPr/>
        <a:lstStyle/>
        <a:p>
          <a:endParaRPr lang="en-GB"/>
        </a:p>
      </dgm:t>
    </dgm:pt>
    <dgm:pt modelId="{155090B7-224D-F049-9F6E-188ABBE39605}" type="sibTrans" cxnId="{12024596-E93E-994B-B6BE-181E1EA2FC6E}">
      <dgm:prSet/>
      <dgm:spPr/>
      <dgm:t>
        <a:bodyPr/>
        <a:lstStyle/>
        <a:p>
          <a:endParaRPr lang="en-GB"/>
        </a:p>
      </dgm:t>
    </dgm:pt>
    <dgm:pt modelId="{3B3BD179-521F-F14D-B9B1-A4BD71A7AE21}">
      <dgm:prSet custT="1"/>
      <dgm:spPr/>
      <dgm:t>
        <a:bodyPr/>
        <a:lstStyle/>
        <a:p>
          <a:r>
            <a:rPr lang="en-GB" sz="1800" b="1" dirty="0"/>
            <a:t>Reaching 14+T with this 12 T robust technology will be aided by increased </a:t>
          </a:r>
          <a:r>
            <a:rPr lang="en-GB" sz="1800" b="1" dirty="0" err="1"/>
            <a:t>J</a:t>
          </a:r>
          <a:r>
            <a:rPr lang="en-GB" sz="1800" b="1" baseline="-25000" dirty="0" err="1"/>
            <a:t>c</a:t>
          </a:r>
          <a:r>
            <a:rPr lang="en-GB" sz="1800" b="1" dirty="0"/>
            <a:t> and improved mechanical properties of Nb</a:t>
          </a:r>
          <a:r>
            <a:rPr lang="en-GB" sz="1800" b="1" baseline="-25000" dirty="0"/>
            <a:t>3</a:t>
          </a:r>
          <a:r>
            <a:rPr lang="en-GB" sz="1800" b="1" dirty="0"/>
            <a:t>Sn conductor</a:t>
          </a:r>
        </a:p>
      </dgm:t>
    </dgm:pt>
    <dgm:pt modelId="{D3729803-9662-614A-8BB4-8912A2349E4A}" type="parTrans" cxnId="{E38F67F7-4FBA-CE46-BE7D-B1034BE16D88}">
      <dgm:prSet/>
      <dgm:spPr/>
      <dgm:t>
        <a:bodyPr/>
        <a:lstStyle/>
        <a:p>
          <a:endParaRPr lang="en-GB"/>
        </a:p>
      </dgm:t>
    </dgm:pt>
    <dgm:pt modelId="{AB33F1F2-0F6C-FC4C-B6DE-DF024903BE92}" type="sibTrans" cxnId="{E38F67F7-4FBA-CE46-BE7D-B1034BE16D88}">
      <dgm:prSet/>
      <dgm:spPr/>
      <dgm:t>
        <a:bodyPr/>
        <a:lstStyle/>
        <a:p>
          <a:endParaRPr lang="en-GB"/>
        </a:p>
      </dgm:t>
    </dgm:pt>
    <dgm:pt modelId="{CC149447-2CC7-064D-AAC6-433D6283240D}">
      <dgm:prSet phldrT="[Text]" custT="1"/>
      <dgm:spPr/>
      <dgm:t>
        <a:bodyPr/>
        <a:lstStyle/>
        <a:p>
          <a:endParaRPr lang="en-GB" sz="800" b="1" dirty="0"/>
        </a:p>
      </dgm:t>
    </dgm:pt>
    <dgm:pt modelId="{3A0B3634-167D-2846-AC19-491AB5735DC4}" type="parTrans" cxnId="{895017B0-D73B-6B4A-992B-45B3BC581EE9}">
      <dgm:prSet/>
      <dgm:spPr/>
      <dgm:t>
        <a:bodyPr/>
        <a:lstStyle/>
        <a:p>
          <a:endParaRPr lang="en-GB"/>
        </a:p>
      </dgm:t>
    </dgm:pt>
    <dgm:pt modelId="{637D884B-311D-7744-A87A-074DEA959A1C}" type="sibTrans" cxnId="{895017B0-D73B-6B4A-992B-45B3BC581EE9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55AB74A2-85C3-2046-97F0-7AB0FACE6381}" type="pres">
      <dgm:prSet presAssocID="{38DF4F20-BE55-0845-8199-8C2C021E5CB8}" presName="composite" presStyleCnt="0"/>
      <dgm:spPr/>
    </dgm:pt>
    <dgm:pt modelId="{E77CEF65-6A39-C144-BA5B-2E0ABE6C4366}" type="pres">
      <dgm:prSet presAssocID="{38DF4F20-BE55-0845-8199-8C2C021E5CB8}" presName="parentText" presStyleLbl="alignNode1" presStyleIdx="0" presStyleCnt="1" custScaleX="81519" custScaleY="86389" custLinFactX="200000" custLinFactNeighborX="299723" custLinFactNeighborY="-811">
        <dgm:presLayoutVars>
          <dgm:chMax val="1"/>
          <dgm:bulletEnabled val="1"/>
        </dgm:presLayoutVars>
      </dgm:prSet>
      <dgm:spPr/>
    </dgm:pt>
    <dgm:pt modelId="{FD755129-337A-774C-A774-B0D56FBE58F1}" type="pres">
      <dgm:prSet presAssocID="{38DF4F20-BE55-0845-8199-8C2C021E5CB8}" presName="descendantText" presStyleLbl="alignAcc1" presStyleIdx="0" presStyleCnt="1" custFlipVert="1" custFlipHor="1" custScaleX="103493" custScaleY="100000" custLinFactNeighborX="-71742" custLinFactNeighborY="992">
        <dgm:presLayoutVars>
          <dgm:bulletEnabled val="1"/>
        </dgm:presLayoutVars>
      </dgm:prSet>
      <dgm:spPr/>
    </dgm:pt>
  </dgm:ptLst>
  <dgm:cxnLst>
    <dgm:cxn modelId="{63ED0A09-16A9-E34A-9D0E-5A2A1D5C55C7}" type="presOf" srcId="{38DF4F20-BE55-0845-8199-8C2C021E5CB8}" destId="{E77CEF65-6A39-C144-BA5B-2E0ABE6C4366}" srcOrd="0" destOrd="0" presId="urn:microsoft.com/office/officeart/2005/8/layout/chevron2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B228587C-6EC6-AC43-BC09-E89B0D46AA0A}" type="presOf" srcId="{3B3BD179-521F-F14D-B9B1-A4BD71A7AE21}" destId="{FD755129-337A-774C-A774-B0D56FBE58F1}" srcOrd="0" destOrd="2" presId="urn:microsoft.com/office/officeart/2005/8/layout/chevron2"/>
    <dgm:cxn modelId="{12024596-E93E-994B-B6BE-181E1EA2FC6E}" srcId="{38DF4F20-BE55-0845-8199-8C2C021E5CB8}" destId="{E25A2560-3C9B-5C4B-AD3C-FDDB4AFCA41B}" srcOrd="0" destOrd="0" parTransId="{10E2EED7-93E0-C64A-AEC3-4BCE64071609}" sibTransId="{155090B7-224D-F049-9F6E-188ABBE39605}"/>
    <dgm:cxn modelId="{895017B0-D73B-6B4A-992B-45B3BC581EE9}" srcId="{38DF4F20-BE55-0845-8199-8C2C021E5CB8}" destId="{CC149447-2CC7-064D-AAC6-433D6283240D}" srcOrd="1" destOrd="0" parTransId="{3A0B3634-167D-2846-AC19-491AB5735DC4}" sibTransId="{637D884B-311D-7744-A87A-074DEA959A1C}"/>
    <dgm:cxn modelId="{AF1FE2BB-C881-4C42-ACE4-41EAE511A8BA}" type="presOf" srcId="{CC149447-2CC7-064D-AAC6-433D6283240D}" destId="{FD755129-337A-774C-A774-B0D56FBE58F1}" srcOrd="0" destOrd="1" presId="urn:microsoft.com/office/officeart/2005/8/layout/chevron2"/>
    <dgm:cxn modelId="{DE0574D8-784C-A54A-9581-6D6ED3CBF837}" type="presOf" srcId="{E25A2560-3C9B-5C4B-AD3C-FDDB4AFCA41B}" destId="{FD755129-337A-774C-A774-B0D56FBE58F1}" srcOrd="0" destOrd="0" presId="urn:microsoft.com/office/officeart/2005/8/layout/chevron2"/>
    <dgm:cxn modelId="{F21F5CD9-9DB4-2A46-87ED-E293732F82F2}" srcId="{2D3F1D53-5761-874B-B4FC-A8E6F64B8C72}" destId="{38DF4F20-BE55-0845-8199-8C2C021E5CB8}" srcOrd="0" destOrd="0" parTransId="{D5F80214-DC76-DE45-97E0-3B478407221C}" sibTransId="{936B5277-B784-6F47-B55E-E6213B4E6C98}"/>
    <dgm:cxn modelId="{E38F67F7-4FBA-CE46-BE7D-B1034BE16D88}" srcId="{38DF4F20-BE55-0845-8199-8C2C021E5CB8}" destId="{3B3BD179-521F-F14D-B9B1-A4BD71A7AE21}" srcOrd="2" destOrd="0" parTransId="{D3729803-9662-614A-8BB4-8912A2349E4A}" sibTransId="{AB33F1F2-0F6C-FC4C-B6DE-DF024903BE92}"/>
    <dgm:cxn modelId="{67D0B278-B743-DB42-AC18-0CAFE8E1B14E}" type="presParOf" srcId="{EEDCDEB2-C984-8649-A9D8-9578FA267FAF}" destId="{55AB74A2-85C3-2046-97F0-7AB0FACE6381}" srcOrd="0" destOrd="0" presId="urn:microsoft.com/office/officeart/2005/8/layout/chevron2"/>
    <dgm:cxn modelId="{A61EA603-1087-FD46-9192-A49A3CEC7464}" type="presParOf" srcId="{55AB74A2-85C3-2046-97F0-7AB0FACE6381}" destId="{E77CEF65-6A39-C144-BA5B-2E0ABE6C4366}" srcOrd="0" destOrd="0" presId="urn:microsoft.com/office/officeart/2005/8/layout/chevron2"/>
    <dgm:cxn modelId="{CA59D3D2-629B-AE4E-8B93-A63259578E4C}" type="presParOf" srcId="{55AB74A2-85C3-2046-97F0-7AB0FACE6381}" destId="{FD755129-337A-774C-A774-B0D56FBE58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DF4F20-BE55-0845-8199-8C2C021E5CB8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endParaRPr lang="en-GB" sz="1600"/>
        </a:p>
        <a:p>
          <a:r>
            <a:rPr lang="en-GB" sz="1600"/>
            <a:t>Nb</a:t>
          </a:r>
          <a:r>
            <a:rPr lang="en-GB" sz="1600" baseline="-25000"/>
            <a:t>3</a:t>
          </a:r>
          <a:r>
            <a:rPr lang="en-GB" sz="1600"/>
            <a:t>Sn Conductor</a:t>
          </a:r>
        </a:p>
        <a:p>
          <a:r>
            <a:rPr lang="en-GB" sz="1600"/>
            <a:t>R&amp;D</a:t>
          </a:r>
        </a:p>
      </dgm:t>
    </dgm:pt>
    <dgm:pt modelId="{D5F80214-DC76-DE45-97E0-3B478407221C}" type="parTrans" cxnId="{F21F5CD9-9DB4-2A46-87ED-E293732F82F2}">
      <dgm:prSet/>
      <dgm:spPr/>
      <dgm:t>
        <a:bodyPr/>
        <a:lstStyle/>
        <a:p>
          <a:endParaRPr lang="en-GB"/>
        </a:p>
      </dgm:t>
    </dgm:pt>
    <dgm:pt modelId="{936B5277-B784-6F47-B55E-E6213B4E6C98}" type="sibTrans" cxnId="{F21F5CD9-9DB4-2A46-87ED-E293732F82F2}">
      <dgm:prSet/>
      <dgm:spPr/>
      <dgm:t>
        <a:bodyPr/>
        <a:lstStyle/>
        <a:p>
          <a:endParaRPr lang="en-GB"/>
        </a:p>
      </dgm:t>
    </dgm:pt>
    <dgm:pt modelId="{E0468D67-8C98-D64F-9452-109F766A2BB4}">
      <dgm:prSet phldrT="[Text]" custT="1"/>
      <dgm:spPr/>
      <dgm:t>
        <a:bodyPr/>
        <a:lstStyle/>
        <a:p>
          <a:r>
            <a:rPr lang="en-US" sz="1200" dirty="0"/>
            <a:t>New Nb</a:t>
          </a:r>
          <a:r>
            <a:rPr lang="en-US" sz="1200" baseline="-25000" dirty="0"/>
            <a:t>3</a:t>
          </a:r>
          <a:r>
            <a:rPr lang="en-US" sz="1200" dirty="0"/>
            <a:t>Sn wire structures with improved mechanical robustness </a:t>
          </a:r>
          <a:endParaRPr lang="en-GB" sz="1200" dirty="0"/>
        </a:p>
      </dgm:t>
    </dgm:pt>
    <dgm:pt modelId="{36DF59C1-BBC3-054F-8499-D1390BD8CACF}" type="parTrans" cxnId="{B38BA66B-6FF8-CD49-BF7A-915325B73B65}">
      <dgm:prSet/>
      <dgm:spPr/>
      <dgm:t>
        <a:bodyPr/>
        <a:lstStyle/>
        <a:p>
          <a:endParaRPr lang="en-GB"/>
        </a:p>
      </dgm:t>
    </dgm:pt>
    <dgm:pt modelId="{F382FE05-A0A7-4949-BF20-1B9B5186B5BC}" type="sibTrans" cxnId="{B38BA66B-6FF8-CD49-BF7A-915325B73B65}">
      <dgm:prSet/>
      <dgm:spPr/>
      <dgm:t>
        <a:bodyPr/>
        <a:lstStyle/>
        <a:p>
          <a:endParaRPr lang="en-GB"/>
        </a:p>
      </dgm:t>
    </dgm:pt>
    <dgm:pt modelId="{51EC257B-3CE6-034E-B9ED-361BEAFFF204}">
      <dgm:prSet phldrT="[Text]" custT="1"/>
      <dgm:spPr/>
      <dgm:t>
        <a:bodyPr/>
        <a:lstStyle/>
        <a:p>
          <a:r>
            <a:rPr lang="en-US" sz="1200"/>
            <a:t>Higher </a:t>
          </a:r>
          <a:r>
            <a:rPr lang="en-US" sz="1200" err="1"/>
            <a:t>Jc</a:t>
          </a:r>
          <a:r>
            <a:rPr lang="en-US" sz="1200"/>
            <a:t> (increased margins)</a:t>
          </a:r>
          <a:endParaRPr lang="en-GB" sz="1200"/>
        </a:p>
      </dgm:t>
    </dgm:pt>
    <dgm:pt modelId="{68C4E2E5-2021-ED49-BB63-6D44CB3D503C}" type="parTrans" cxnId="{A2554B1D-22F8-984B-A069-9BE0EDB34FF2}">
      <dgm:prSet/>
      <dgm:spPr/>
      <dgm:t>
        <a:bodyPr/>
        <a:lstStyle/>
        <a:p>
          <a:endParaRPr lang="en-GB"/>
        </a:p>
      </dgm:t>
    </dgm:pt>
    <dgm:pt modelId="{70A4867F-8E71-DC49-B113-FBB38B9AC0F1}" type="sibTrans" cxnId="{A2554B1D-22F8-984B-A069-9BE0EDB34FF2}">
      <dgm:prSet/>
      <dgm:spPr/>
      <dgm:t>
        <a:bodyPr/>
        <a:lstStyle/>
        <a:p>
          <a:endParaRPr lang="en-GB"/>
        </a:p>
      </dgm:t>
    </dgm:pt>
    <dgm:pt modelId="{C50774A6-B6B9-0145-A3CC-9C5BDEF3F31A}">
      <dgm:prSet phldrT="[Text]" custT="1"/>
      <dgm:spPr/>
      <dgm:t>
        <a:bodyPr/>
        <a:lstStyle/>
        <a:p>
          <a:r>
            <a:rPr lang="en-US" sz="1200"/>
            <a:t>Industrialization of improved superconductor</a:t>
          </a:r>
          <a:endParaRPr lang="en-GB" sz="1200"/>
        </a:p>
      </dgm:t>
    </dgm:pt>
    <dgm:pt modelId="{6B6B713B-D3CD-E246-8467-C1209D873CC1}" type="parTrans" cxnId="{821501C0-5D97-F14E-8D76-A374EAF5F228}">
      <dgm:prSet/>
      <dgm:spPr/>
      <dgm:t>
        <a:bodyPr/>
        <a:lstStyle/>
        <a:p>
          <a:endParaRPr lang="en-GB"/>
        </a:p>
      </dgm:t>
    </dgm:pt>
    <dgm:pt modelId="{239B36F4-2BBF-6248-9FBC-837911F1CF6E}" type="sibTrans" cxnId="{821501C0-5D97-F14E-8D76-A374EAF5F228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55AB74A2-85C3-2046-97F0-7AB0FACE6381}" type="pres">
      <dgm:prSet presAssocID="{38DF4F20-BE55-0845-8199-8C2C021E5CB8}" presName="composite" presStyleCnt="0"/>
      <dgm:spPr/>
    </dgm:pt>
    <dgm:pt modelId="{E77CEF65-6A39-C144-BA5B-2E0ABE6C4366}" type="pres">
      <dgm:prSet presAssocID="{38DF4F20-BE55-0845-8199-8C2C021E5CB8}" presName="parentText" presStyleLbl="alignNode1" presStyleIdx="0" presStyleCnt="1" custLinFactX="100000" custLinFactNeighborX="173345" custLinFactNeighborY="2439">
        <dgm:presLayoutVars>
          <dgm:chMax val="1"/>
          <dgm:bulletEnabled val="1"/>
        </dgm:presLayoutVars>
      </dgm:prSet>
      <dgm:spPr/>
    </dgm:pt>
    <dgm:pt modelId="{FD755129-337A-774C-A774-B0D56FBE58F1}" type="pres">
      <dgm:prSet presAssocID="{38DF4F20-BE55-0845-8199-8C2C021E5CB8}" presName="descendantText" presStyleLbl="alignAcc1" presStyleIdx="0" presStyleCnt="1" custFlipVert="1" custFlipHor="1" custScaleX="99536" custScaleY="108263" custLinFactNeighborX="-43841" custLinFactNeighborY="-106">
        <dgm:presLayoutVars>
          <dgm:bulletEnabled val="1"/>
        </dgm:presLayoutVars>
      </dgm:prSet>
      <dgm:spPr/>
    </dgm:pt>
  </dgm:ptLst>
  <dgm:cxnLst>
    <dgm:cxn modelId="{63ED0A09-16A9-E34A-9D0E-5A2A1D5C55C7}" type="presOf" srcId="{38DF4F20-BE55-0845-8199-8C2C021E5CB8}" destId="{E77CEF65-6A39-C144-BA5B-2E0ABE6C4366}" srcOrd="0" destOrd="0" presId="urn:microsoft.com/office/officeart/2005/8/layout/chevron2"/>
    <dgm:cxn modelId="{A2554B1D-22F8-984B-A069-9BE0EDB34FF2}" srcId="{38DF4F20-BE55-0845-8199-8C2C021E5CB8}" destId="{51EC257B-3CE6-034E-B9ED-361BEAFFF204}" srcOrd="1" destOrd="0" parTransId="{68C4E2E5-2021-ED49-BB63-6D44CB3D503C}" sibTransId="{70A4867F-8E71-DC49-B113-FBB38B9AC0F1}"/>
    <dgm:cxn modelId="{E6DE0025-AD1D-AF45-9B6F-0282172E35AE}" type="presOf" srcId="{E0468D67-8C98-D64F-9452-109F766A2BB4}" destId="{FD755129-337A-774C-A774-B0D56FBE58F1}" srcOrd="0" destOrd="0" presId="urn:microsoft.com/office/officeart/2005/8/layout/chevron2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EA2F1569-DD66-3F46-BBAB-0F9F5EEFC067}" type="presOf" srcId="{C50774A6-B6B9-0145-A3CC-9C5BDEF3F31A}" destId="{FD755129-337A-774C-A774-B0D56FBE58F1}" srcOrd="0" destOrd="2" presId="urn:microsoft.com/office/officeart/2005/8/layout/chevron2"/>
    <dgm:cxn modelId="{B38BA66B-6FF8-CD49-BF7A-915325B73B65}" srcId="{38DF4F20-BE55-0845-8199-8C2C021E5CB8}" destId="{E0468D67-8C98-D64F-9452-109F766A2BB4}" srcOrd="0" destOrd="0" parTransId="{36DF59C1-BBC3-054F-8499-D1390BD8CACF}" sibTransId="{F382FE05-A0A7-4949-BF20-1B9B5186B5BC}"/>
    <dgm:cxn modelId="{821501C0-5D97-F14E-8D76-A374EAF5F228}" srcId="{38DF4F20-BE55-0845-8199-8C2C021E5CB8}" destId="{C50774A6-B6B9-0145-A3CC-9C5BDEF3F31A}" srcOrd="2" destOrd="0" parTransId="{6B6B713B-D3CD-E246-8467-C1209D873CC1}" sibTransId="{239B36F4-2BBF-6248-9FBC-837911F1CF6E}"/>
    <dgm:cxn modelId="{F21F5CD9-9DB4-2A46-87ED-E293732F82F2}" srcId="{2D3F1D53-5761-874B-B4FC-A8E6F64B8C72}" destId="{38DF4F20-BE55-0845-8199-8C2C021E5CB8}" srcOrd="0" destOrd="0" parTransId="{D5F80214-DC76-DE45-97E0-3B478407221C}" sibTransId="{936B5277-B784-6F47-B55E-E6213B4E6C98}"/>
    <dgm:cxn modelId="{921B65ED-3B62-5D4B-B1FB-280C22187B9A}" type="presOf" srcId="{51EC257B-3CE6-034E-B9ED-361BEAFFF204}" destId="{FD755129-337A-774C-A774-B0D56FBE58F1}" srcOrd="0" destOrd="1" presId="urn:microsoft.com/office/officeart/2005/8/layout/chevron2"/>
    <dgm:cxn modelId="{67D0B278-B743-DB42-AC18-0CAFE8E1B14E}" type="presParOf" srcId="{EEDCDEB2-C984-8649-A9D8-9578FA267FAF}" destId="{55AB74A2-85C3-2046-97F0-7AB0FACE6381}" srcOrd="0" destOrd="0" presId="urn:microsoft.com/office/officeart/2005/8/layout/chevron2"/>
    <dgm:cxn modelId="{A61EA603-1087-FD46-9192-A49A3CEC7464}" type="presParOf" srcId="{55AB74A2-85C3-2046-97F0-7AB0FACE6381}" destId="{E77CEF65-6A39-C144-BA5B-2E0ABE6C4366}" srcOrd="0" destOrd="0" presId="urn:microsoft.com/office/officeart/2005/8/layout/chevron2"/>
    <dgm:cxn modelId="{CA59D3D2-629B-AE4E-8B93-A63259578E4C}" type="presParOf" srcId="{55AB74A2-85C3-2046-97F0-7AB0FACE6381}" destId="{FD755129-337A-774C-A774-B0D56FBE58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AEF0F7-3F36-544D-8993-702B19022D4D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endParaRPr lang="en-GB" sz="800"/>
        </a:p>
        <a:p>
          <a:r>
            <a:rPr lang="en-GB" sz="1600"/>
            <a:t>Novel Magnet Structures</a:t>
          </a:r>
        </a:p>
      </dgm:t>
    </dgm:pt>
    <dgm:pt modelId="{BD2B3A7E-8039-AD4F-B971-11AA884C1F35}" type="parTrans" cxnId="{4D6E2E2E-B1F0-824E-883C-21612B357397}">
      <dgm:prSet/>
      <dgm:spPr/>
      <dgm:t>
        <a:bodyPr/>
        <a:lstStyle/>
        <a:p>
          <a:endParaRPr lang="en-GB"/>
        </a:p>
      </dgm:t>
    </dgm:pt>
    <dgm:pt modelId="{C42AE046-DF21-5A47-BF66-0577A5EF14A5}" type="sibTrans" cxnId="{4D6E2E2E-B1F0-824E-883C-21612B357397}">
      <dgm:prSet/>
      <dgm:spPr/>
      <dgm:t>
        <a:bodyPr/>
        <a:lstStyle/>
        <a:p>
          <a:endParaRPr lang="en-GB"/>
        </a:p>
      </dgm:t>
    </dgm:pt>
    <dgm:pt modelId="{BE1C2537-1674-0743-AC64-550A2545A617}">
      <dgm:prSet phldrT="[Text]" custT="1"/>
      <dgm:spPr/>
      <dgm:t>
        <a:bodyPr/>
        <a:lstStyle/>
        <a:p>
          <a:r>
            <a:rPr lang="en-US" sz="1200" dirty="0"/>
            <a:t>Magnet structures </a:t>
          </a:r>
          <a:r>
            <a:rPr lang="en-GB" sz="1200" dirty="0"/>
            <a:t>need to be adapted through stress management to cope </a:t>
          </a:r>
          <a:r>
            <a:rPr lang="en-US" sz="1200" dirty="0"/>
            <a:t>with performance limitations due to </a:t>
          </a:r>
          <a:r>
            <a:rPr lang="en-GB" sz="1200" dirty="0"/>
            <a:t>Nb</a:t>
          </a:r>
          <a:r>
            <a:rPr lang="en-GB" sz="1200" baseline="-25000" dirty="0"/>
            <a:t>3</a:t>
          </a:r>
          <a:r>
            <a:rPr lang="en-GB" sz="1200" dirty="0"/>
            <a:t>Sn </a:t>
          </a:r>
          <a:r>
            <a:rPr lang="en-US" sz="1200" dirty="0"/>
            <a:t>stress/strain sensitivity and thermomechanical </a:t>
          </a:r>
          <a:r>
            <a:rPr lang="en-US" sz="1200" dirty="0" err="1"/>
            <a:t>behaviour</a:t>
          </a:r>
          <a:endParaRPr lang="en-GB" sz="1200" dirty="0"/>
        </a:p>
      </dgm:t>
    </dgm:pt>
    <dgm:pt modelId="{B17D3FF6-CD70-9642-8EB0-B649504B2BA3}" type="parTrans" cxnId="{4A62AC2B-7F49-0143-9616-8518FB128D3E}">
      <dgm:prSet/>
      <dgm:spPr/>
      <dgm:t>
        <a:bodyPr/>
        <a:lstStyle/>
        <a:p>
          <a:endParaRPr lang="en-GB"/>
        </a:p>
      </dgm:t>
    </dgm:pt>
    <dgm:pt modelId="{703E5078-27A5-C648-85E8-88A2ECDD131E}" type="sibTrans" cxnId="{4A62AC2B-7F49-0143-9616-8518FB128D3E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8FF71818-1B20-834D-81B0-9978DE2A2E52}" type="pres">
      <dgm:prSet presAssocID="{65AEF0F7-3F36-544D-8993-702B19022D4D}" presName="composite" presStyleCnt="0"/>
      <dgm:spPr/>
    </dgm:pt>
    <dgm:pt modelId="{FAE8F5C7-8819-F44C-BA65-560522855D24}" type="pres">
      <dgm:prSet presAssocID="{65AEF0F7-3F36-544D-8993-702B19022D4D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0EAAF3D7-AC8D-8546-80D3-B896D4994C8C}" type="pres">
      <dgm:prSet presAssocID="{65AEF0F7-3F36-544D-8993-702B19022D4D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4A62AC2B-7F49-0143-9616-8518FB128D3E}" srcId="{65AEF0F7-3F36-544D-8993-702B19022D4D}" destId="{BE1C2537-1674-0743-AC64-550A2545A617}" srcOrd="0" destOrd="0" parTransId="{B17D3FF6-CD70-9642-8EB0-B649504B2BA3}" sibTransId="{703E5078-27A5-C648-85E8-88A2ECDD131E}"/>
    <dgm:cxn modelId="{4D6E2E2E-B1F0-824E-883C-21612B357397}" srcId="{2D3F1D53-5761-874B-B4FC-A8E6F64B8C72}" destId="{65AEF0F7-3F36-544D-8993-702B19022D4D}" srcOrd="0" destOrd="0" parTransId="{BD2B3A7E-8039-AD4F-B971-11AA884C1F35}" sibTransId="{C42AE046-DF21-5A47-BF66-0577A5EF14A5}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C00D4E76-AFA2-0049-A161-814A3CED3C12}" type="presOf" srcId="{65AEF0F7-3F36-544D-8993-702B19022D4D}" destId="{FAE8F5C7-8819-F44C-BA65-560522855D24}" srcOrd="0" destOrd="0" presId="urn:microsoft.com/office/officeart/2005/8/layout/chevron2"/>
    <dgm:cxn modelId="{42ABF8FF-82AC-FD4D-BDD5-4BEF1EF8AE1D}" type="presOf" srcId="{BE1C2537-1674-0743-AC64-550A2545A617}" destId="{0EAAF3D7-AC8D-8546-80D3-B896D4994C8C}" srcOrd="0" destOrd="0" presId="urn:microsoft.com/office/officeart/2005/8/layout/chevron2"/>
    <dgm:cxn modelId="{229EE0C0-E220-8349-80B5-DED8BDCB5ADB}" type="presParOf" srcId="{EEDCDEB2-C984-8649-A9D8-9578FA267FAF}" destId="{8FF71818-1B20-834D-81B0-9978DE2A2E52}" srcOrd="0" destOrd="0" presId="urn:microsoft.com/office/officeart/2005/8/layout/chevron2"/>
    <dgm:cxn modelId="{A8DACD96-A4D0-B547-938B-28E7E41AE14B}" type="presParOf" srcId="{8FF71818-1B20-834D-81B0-9978DE2A2E52}" destId="{FAE8F5C7-8819-F44C-BA65-560522855D24}" srcOrd="0" destOrd="0" presId="urn:microsoft.com/office/officeart/2005/8/layout/chevron2"/>
    <dgm:cxn modelId="{888E5CB2-D351-2F45-8D7D-157043559DD7}" type="presParOf" srcId="{8FF71818-1B20-834D-81B0-9978DE2A2E52}" destId="{0EAAF3D7-AC8D-8546-80D3-B896D4994C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DF4F20-BE55-0845-8199-8C2C021E5CB8}">
      <dgm:prSet phldrT="[Text]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GB"/>
            <a:t>Evolutionary</a:t>
          </a:r>
        </a:p>
        <a:p>
          <a:r>
            <a:rPr lang="en-GB"/>
            <a:t>technology R&amp;D</a:t>
          </a:r>
        </a:p>
      </dgm:t>
    </dgm:pt>
    <dgm:pt modelId="{D5F80214-DC76-DE45-97E0-3B478407221C}" type="parTrans" cxnId="{F21F5CD9-9DB4-2A46-87ED-E293732F82F2}">
      <dgm:prSet/>
      <dgm:spPr/>
      <dgm:t>
        <a:bodyPr/>
        <a:lstStyle/>
        <a:p>
          <a:endParaRPr lang="en-GB"/>
        </a:p>
      </dgm:t>
    </dgm:pt>
    <dgm:pt modelId="{936B5277-B784-6F47-B55E-E6213B4E6C98}" type="sibTrans" cxnId="{F21F5CD9-9DB4-2A46-87ED-E293732F82F2}">
      <dgm:prSet/>
      <dgm:spPr/>
      <dgm:t>
        <a:bodyPr/>
        <a:lstStyle/>
        <a:p>
          <a:endParaRPr lang="en-GB"/>
        </a:p>
      </dgm:t>
    </dgm:pt>
    <dgm:pt modelId="{E0468D67-8C98-D64F-9452-109F766A2BB4}">
      <dgm:prSet phldrT="[Text]"/>
      <dgm:spPr/>
      <dgm:t>
        <a:bodyPr/>
        <a:lstStyle/>
        <a:p>
          <a:r>
            <a:rPr lang="en-US"/>
            <a:t>cos theta (see 12 T Robust); </a:t>
          </a:r>
          <a:endParaRPr lang="en-GB"/>
        </a:p>
      </dgm:t>
    </dgm:pt>
    <dgm:pt modelId="{36DF59C1-BBC3-054F-8499-D1390BD8CACF}" type="parTrans" cxnId="{B38BA66B-6FF8-CD49-BF7A-915325B73B65}">
      <dgm:prSet/>
      <dgm:spPr/>
      <dgm:t>
        <a:bodyPr/>
        <a:lstStyle/>
        <a:p>
          <a:endParaRPr lang="en-GB"/>
        </a:p>
      </dgm:t>
    </dgm:pt>
    <dgm:pt modelId="{F382FE05-A0A7-4949-BF20-1B9B5186B5BC}" type="sibTrans" cxnId="{B38BA66B-6FF8-CD49-BF7A-915325B73B65}">
      <dgm:prSet/>
      <dgm:spPr/>
      <dgm:t>
        <a:bodyPr/>
        <a:lstStyle/>
        <a:p>
          <a:endParaRPr lang="en-GB"/>
        </a:p>
      </dgm:t>
    </dgm:pt>
    <dgm:pt modelId="{E25A2560-3C9B-5C4B-AD3C-FDDB4AFCA41B}">
      <dgm:prSet phldrT="[Text]"/>
      <dgm:spPr/>
      <dgm:t>
        <a:bodyPr/>
        <a:lstStyle/>
        <a:p>
          <a:r>
            <a:rPr lang="en-US" b="1"/>
            <a:t>Exploratory phase of magnet structure R&amp;D</a:t>
          </a:r>
          <a:endParaRPr lang="en-GB" b="1"/>
        </a:p>
      </dgm:t>
    </dgm:pt>
    <dgm:pt modelId="{10E2EED7-93E0-C64A-AEC3-4BCE64071609}" type="parTrans" cxnId="{12024596-E93E-994B-B6BE-181E1EA2FC6E}">
      <dgm:prSet/>
      <dgm:spPr/>
      <dgm:t>
        <a:bodyPr/>
        <a:lstStyle/>
        <a:p>
          <a:endParaRPr lang="en-GB"/>
        </a:p>
      </dgm:t>
    </dgm:pt>
    <dgm:pt modelId="{155090B7-224D-F049-9F6E-188ABBE39605}" type="sibTrans" cxnId="{12024596-E93E-994B-B6BE-181E1EA2FC6E}">
      <dgm:prSet/>
      <dgm:spPr/>
      <dgm:t>
        <a:bodyPr/>
        <a:lstStyle/>
        <a:p>
          <a:endParaRPr lang="en-GB"/>
        </a:p>
      </dgm:t>
    </dgm:pt>
    <dgm:pt modelId="{171D468E-C6F4-494B-8F74-F5A32A3FFBE8}">
      <dgm:prSet phldrT="[Text]"/>
      <dgm:spPr/>
      <dgm:t>
        <a:bodyPr/>
        <a:lstStyle/>
        <a:p>
          <a:r>
            <a:rPr lang="en-US"/>
            <a:t>block coil; </a:t>
          </a:r>
          <a:endParaRPr lang="en-GB"/>
        </a:p>
      </dgm:t>
    </dgm:pt>
    <dgm:pt modelId="{33E93554-5DCF-244E-A43A-115805E14FBE}" type="sibTrans" cxnId="{DB52C7FC-5AEB-EB4C-A1BA-9830031AEAA3}">
      <dgm:prSet/>
      <dgm:spPr/>
      <dgm:t>
        <a:bodyPr/>
        <a:lstStyle/>
        <a:p>
          <a:endParaRPr lang="en-GB"/>
        </a:p>
      </dgm:t>
    </dgm:pt>
    <dgm:pt modelId="{BD70B8E3-046F-2447-B422-794A3F9C9ED1}" type="parTrans" cxnId="{DB52C7FC-5AEB-EB4C-A1BA-9830031AEAA3}">
      <dgm:prSet/>
      <dgm:spPr/>
      <dgm:t>
        <a:bodyPr/>
        <a:lstStyle/>
        <a:p>
          <a:endParaRPr lang="en-GB"/>
        </a:p>
      </dgm:t>
    </dgm:pt>
    <dgm:pt modelId="{ADC5A081-D5E2-B040-A811-6BAA1DFD8CD1}">
      <dgm:prSet phldrT="[Text]"/>
      <dgm:spPr/>
      <dgm:t>
        <a:bodyPr/>
        <a:lstStyle/>
        <a:p>
          <a:r>
            <a:rPr lang="en-US"/>
            <a:t>common coil </a:t>
          </a:r>
          <a:endParaRPr lang="en-GB"/>
        </a:p>
      </dgm:t>
    </dgm:pt>
    <dgm:pt modelId="{66E45A13-4A23-CA4A-BC1F-E8E7EC69DD0F}" type="sibTrans" cxnId="{4E374416-77FF-394C-B2DC-0E9F8780CF21}">
      <dgm:prSet/>
      <dgm:spPr/>
      <dgm:t>
        <a:bodyPr/>
        <a:lstStyle/>
        <a:p>
          <a:endParaRPr lang="en-GB"/>
        </a:p>
      </dgm:t>
    </dgm:pt>
    <dgm:pt modelId="{EA8C9EE0-4D62-004B-8CA4-A1307D74DCFA}" type="parTrans" cxnId="{4E374416-77FF-394C-B2DC-0E9F8780CF21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55AB74A2-85C3-2046-97F0-7AB0FACE6381}" type="pres">
      <dgm:prSet presAssocID="{38DF4F20-BE55-0845-8199-8C2C021E5CB8}" presName="composite" presStyleCnt="0"/>
      <dgm:spPr/>
    </dgm:pt>
    <dgm:pt modelId="{E77CEF65-6A39-C144-BA5B-2E0ABE6C4366}" type="pres">
      <dgm:prSet presAssocID="{38DF4F20-BE55-0845-8199-8C2C021E5CB8}" presName="parentText" presStyleLbl="alignNode1" presStyleIdx="0" presStyleCnt="1" custLinFactX="100000" custLinFactNeighborX="173345" custLinFactNeighborY="2439">
        <dgm:presLayoutVars>
          <dgm:chMax val="1"/>
          <dgm:bulletEnabled val="1"/>
        </dgm:presLayoutVars>
      </dgm:prSet>
      <dgm:spPr/>
    </dgm:pt>
    <dgm:pt modelId="{FD755129-337A-774C-A774-B0D56FBE58F1}" type="pres">
      <dgm:prSet presAssocID="{38DF4F20-BE55-0845-8199-8C2C021E5CB8}" presName="descendantText" presStyleLbl="alignAcc1" presStyleIdx="0" presStyleCnt="1" custFlipVert="1" custFlipHor="1" custLinFactNeighborX="-58726" custLinFactNeighborY="686">
        <dgm:presLayoutVars>
          <dgm:bulletEnabled val="1"/>
        </dgm:presLayoutVars>
      </dgm:prSet>
      <dgm:spPr/>
    </dgm:pt>
  </dgm:ptLst>
  <dgm:cxnLst>
    <dgm:cxn modelId="{63ED0A09-16A9-E34A-9D0E-5A2A1D5C55C7}" type="presOf" srcId="{38DF4F20-BE55-0845-8199-8C2C021E5CB8}" destId="{E77CEF65-6A39-C144-BA5B-2E0ABE6C4366}" srcOrd="0" destOrd="0" presId="urn:microsoft.com/office/officeart/2005/8/layout/chevron2"/>
    <dgm:cxn modelId="{4E374416-77FF-394C-B2DC-0E9F8780CF21}" srcId="{E25A2560-3C9B-5C4B-AD3C-FDDB4AFCA41B}" destId="{ADC5A081-D5E2-B040-A811-6BAA1DFD8CD1}" srcOrd="2" destOrd="0" parTransId="{EA8C9EE0-4D62-004B-8CA4-A1307D74DCFA}" sibTransId="{66E45A13-4A23-CA4A-BC1F-E8E7EC69DD0F}"/>
    <dgm:cxn modelId="{12B27E1B-1F09-A143-8B34-E6846B9ED0F3}" type="presOf" srcId="{171D468E-C6F4-494B-8F74-F5A32A3FFBE8}" destId="{FD755129-337A-774C-A774-B0D56FBE58F1}" srcOrd="0" destOrd="2" presId="urn:microsoft.com/office/officeart/2005/8/layout/chevron2"/>
    <dgm:cxn modelId="{E6DE0025-AD1D-AF45-9B6F-0282172E35AE}" type="presOf" srcId="{E0468D67-8C98-D64F-9452-109F766A2BB4}" destId="{FD755129-337A-774C-A774-B0D56FBE58F1}" srcOrd="0" destOrd="1" presId="urn:microsoft.com/office/officeart/2005/8/layout/chevron2"/>
    <dgm:cxn modelId="{02409948-661F-4549-AC17-B0F45BF36313}" type="presOf" srcId="{ADC5A081-D5E2-B040-A811-6BAA1DFD8CD1}" destId="{FD755129-337A-774C-A774-B0D56FBE58F1}" srcOrd="0" destOrd="3" presId="urn:microsoft.com/office/officeart/2005/8/layout/chevron2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B38BA66B-6FF8-CD49-BF7A-915325B73B65}" srcId="{E25A2560-3C9B-5C4B-AD3C-FDDB4AFCA41B}" destId="{E0468D67-8C98-D64F-9452-109F766A2BB4}" srcOrd="0" destOrd="0" parTransId="{36DF59C1-BBC3-054F-8499-D1390BD8CACF}" sibTransId="{F382FE05-A0A7-4949-BF20-1B9B5186B5BC}"/>
    <dgm:cxn modelId="{12024596-E93E-994B-B6BE-181E1EA2FC6E}" srcId="{38DF4F20-BE55-0845-8199-8C2C021E5CB8}" destId="{E25A2560-3C9B-5C4B-AD3C-FDDB4AFCA41B}" srcOrd="0" destOrd="0" parTransId="{10E2EED7-93E0-C64A-AEC3-4BCE64071609}" sibTransId="{155090B7-224D-F049-9F6E-188ABBE39605}"/>
    <dgm:cxn modelId="{DE0574D8-784C-A54A-9581-6D6ED3CBF837}" type="presOf" srcId="{E25A2560-3C9B-5C4B-AD3C-FDDB4AFCA41B}" destId="{FD755129-337A-774C-A774-B0D56FBE58F1}" srcOrd="0" destOrd="0" presId="urn:microsoft.com/office/officeart/2005/8/layout/chevron2"/>
    <dgm:cxn modelId="{F21F5CD9-9DB4-2A46-87ED-E293732F82F2}" srcId="{2D3F1D53-5761-874B-B4FC-A8E6F64B8C72}" destId="{38DF4F20-BE55-0845-8199-8C2C021E5CB8}" srcOrd="0" destOrd="0" parTransId="{D5F80214-DC76-DE45-97E0-3B478407221C}" sibTransId="{936B5277-B784-6F47-B55E-E6213B4E6C98}"/>
    <dgm:cxn modelId="{DB52C7FC-5AEB-EB4C-A1BA-9830031AEAA3}" srcId="{E25A2560-3C9B-5C4B-AD3C-FDDB4AFCA41B}" destId="{171D468E-C6F4-494B-8F74-F5A32A3FFBE8}" srcOrd="1" destOrd="0" parTransId="{BD70B8E3-046F-2447-B422-794A3F9C9ED1}" sibTransId="{33E93554-5DCF-244E-A43A-115805E14FBE}"/>
    <dgm:cxn modelId="{67D0B278-B743-DB42-AC18-0CAFE8E1B14E}" type="presParOf" srcId="{EEDCDEB2-C984-8649-A9D8-9578FA267FAF}" destId="{55AB74A2-85C3-2046-97F0-7AB0FACE6381}" srcOrd="0" destOrd="0" presId="urn:microsoft.com/office/officeart/2005/8/layout/chevron2"/>
    <dgm:cxn modelId="{A61EA603-1087-FD46-9192-A49A3CEC7464}" type="presParOf" srcId="{55AB74A2-85C3-2046-97F0-7AB0FACE6381}" destId="{E77CEF65-6A39-C144-BA5B-2E0ABE6C4366}" srcOrd="0" destOrd="0" presId="urn:microsoft.com/office/officeart/2005/8/layout/chevron2"/>
    <dgm:cxn modelId="{CA59D3D2-629B-AE4E-8B93-A63259578E4C}" type="presParOf" srcId="{55AB74A2-85C3-2046-97F0-7AB0FACE6381}" destId="{FD755129-337A-774C-A774-B0D56FBE58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AEF0F7-3F36-544D-8993-702B19022D4D}">
      <dgm:prSet phldrT="[Text]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GB"/>
            <a:t>Beyond </a:t>
          </a:r>
        </a:p>
        <a:p>
          <a:r>
            <a:rPr lang="en-GB"/>
            <a:t>state-of-the-art</a:t>
          </a:r>
        </a:p>
      </dgm:t>
    </dgm:pt>
    <dgm:pt modelId="{BD2B3A7E-8039-AD4F-B971-11AA884C1F35}" type="parTrans" cxnId="{4D6E2E2E-B1F0-824E-883C-21612B357397}">
      <dgm:prSet/>
      <dgm:spPr/>
      <dgm:t>
        <a:bodyPr/>
        <a:lstStyle/>
        <a:p>
          <a:endParaRPr lang="en-GB"/>
        </a:p>
      </dgm:t>
    </dgm:pt>
    <dgm:pt modelId="{C42AE046-DF21-5A47-BF66-0577A5EF14A5}" type="sibTrans" cxnId="{4D6E2E2E-B1F0-824E-883C-21612B357397}">
      <dgm:prSet/>
      <dgm:spPr/>
      <dgm:t>
        <a:bodyPr/>
        <a:lstStyle/>
        <a:p>
          <a:endParaRPr lang="en-GB"/>
        </a:p>
      </dgm:t>
    </dgm:pt>
    <dgm:pt modelId="{BE1C2537-1674-0743-AC64-550A2545A617}">
      <dgm:prSet phldrT="[Text]"/>
      <dgm:spPr/>
      <dgm:t>
        <a:bodyPr/>
        <a:lstStyle/>
        <a:p>
          <a:r>
            <a:rPr lang="en-US" b="1"/>
            <a:t>Magnet structures adapted to stress/strain sensitivity limitations</a:t>
          </a:r>
          <a:endParaRPr lang="en-GB" b="1"/>
        </a:p>
      </dgm:t>
    </dgm:pt>
    <dgm:pt modelId="{B17D3FF6-CD70-9642-8EB0-B649504B2BA3}" type="parTrans" cxnId="{4A62AC2B-7F49-0143-9616-8518FB128D3E}">
      <dgm:prSet/>
      <dgm:spPr/>
      <dgm:t>
        <a:bodyPr/>
        <a:lstStyle/>
        <a:p>
          <a:endParaRPr lang="en-GB"/>
        </a:p>
      </dgm:t>
    </dgm:pt>
    <dgm:pt modelId="{703E5078-27A5-C648-85E8-88A2ECDD131E}" type="sibTrans" cxnId="{4A62AC2B-7F49-0143-9616-8518FB128D3E}">
      <dgm:prSet/>
      <dgm:spPr/>
      <dgm:t>
        <a:bodyPr/>
        <a:lstStyle/>
        <a:p>
          <a:endParaRPr lang="en-GB"/>
        </a:p>
      </dgm:t>
    </dgm:pt>
    <dgm:pt modelId="{9AA7ED7C-4B3F-A447-A523-4D1119BB38D3}">
      <dgm:prSet phldrT="[Text]"/>
      <dgm:spPr/>
      <dgm:t>
        <a:bodyPr/>
        <a:lstStyle/>
        <a:p>
          <a:r>
            <a:rPr lang="en-US"/>
            <a:t>stress managed version of either coil variant aimed at reduced coil stresses, at cost of lower efficiency</a:t>
          </a:r>
          <a:endParaRPr lang="en-GB"/>
        </a:p>
      </dgm:t>
    </dgm:pt>
    <dgm:pt modelId="{F086112E-5B67-DF4B-AA98-C85BCEF520CB}" type="parTrans" cxnId="{34F37075-DA92-6041-B2D3-33728913BB60}">
      <dgm:prSet/>
      <dgm:spPr/>
      <dgm:t>
        <a:bodyPr/>
        <a:lstStyle/>
        <a:p>
          <a:endParaRPr lang="en-GB"/>
        </a:p>
      </dgm:t>
    </dgm:pt>
    <dgm:pt modelId="{DD2D7A30-1E15-E542-8898-E2102BDB55D3}" type="sibTrans" cxnId="{34F37075-DA92-6041-B2D3-33728913BB60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8FF71818-1B20-834D-81B0-9978DE2A2E52}" type="pres">
      <dgm:prSet presAssocID="{65AEF0F7-3F36-544D-8993-702B19022D4D}" presName="composite" presStyleCnt="0"/>
      <dgm:spPr/>
    </dgm:pt>
    <dgm:pt modelId="{FAE8F5C7-8819-F44C-BA65-560522855D24}" type="pres">
      <dgm:prSet presAssocID="{65AEF0F7-3F36-544D-8993-702B19022D4D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0EAAF3D7-AC8D-8546-80D3-B896D4994C8C}" type="pres">
      <dgm:prSet presAssocID="{65AEF0F7-3F36-544D-8993-702B19022D4D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308ED70A-7D83-8B4E-8A3F-0E2791F507DF}" type="presOf" srcId="{9AA7ED7C-4B3F-A447-A523-4D1119BB38D3}" destId="{0EAAF3D7-AC8D-8546-80D3-B896D4994C8C}" srcOrd="0" destOrd="1" presId="urn:microsoft.com/office/officeart/2005/8/layout/chevron2"/>
    <dgm:cxn modelId="{4A62AC2B-7F49-0143-9616-8518FB128D3E}" srcId="{65AEF0F7-3F36-544D-8993-702B19022D4D}" destId="{BE1C2537-1674-0743-AC64-550A2545A617}" srcOrd="0" destOrd="0" parTransId="{B17D3FF6-CD70-9642-8EB0-B649504B2BA3}" sibTransId="{703E5078-27A5-C648-85E8-88A2ECDD131E}"/>
    <dgm:cxn modelId="{4D6E2E2E-B1F0-824E-883C-21612B357397}" srcId="{2D3F1D53-5761-874B-B4FC-A8E6F64B8C72}" destId="{65AEF0F7-3F36-544D-8993-702B19022D4D}" srcOrd="0" destOrd="0" parTransId="{BD2B3A7E-8039-AD4F-B971-11AA884C1F35}" sibTransId="{C42AE046-DF21-5A47-BF66-0577A5EF14A5}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34F37075-DA92-6041-B2D3-33728913BB60}" srcId="{BE1C2537-1674-0743-AC64-550A2545A617}" destId="{9AA7ED7C-4B3F-A447-A523-4D1119BB38D3}" srcOrd="0" destOrd="0" parTransId="{F086112E-5B67-DF4B-AA98-C85BCEF520CB}" sibTransId="{DD2D7A30-1E15-E542-8898-E2102BDB55D3}"/>
    <dgm:cxn modelId="{C00D4E76-AFA2-0049-A161-814A3CED3C12}" type="presOf" srcId="{65AEF0F7-3F36-544D-8993-702B19022D4D}" destId="{FAE8F5C7-8819-F44C-BA65-560522855D24}" srcOrd="0" destOrd="0" presId="urn:microsoft.com/office/officeart/2005/8/layout/chevron2"/>
    <dgm:cxn modelId="{42ABF8FF-82AC-FD4D-BDD5-4BEF1EF8AE1D}" type="presOf" srcId="{BE1C2537-1674-0743-AC64-550A2545A617}" destId="{0EAAF3D7-AC8D-8546-80D3-B896D4994C8C}" srcOrd="0" destOrd="0" presId="urn:microsoft.com/office/officeart/2005/8/layout/chevron2"/>
    <dgm:cxn modelId="{229EE0C0-E220-8349-80B5-DED8BDCB5ADB}" type="presParOf" srcId="{EEDCDEB2-C984-8649-A9D8-9578FA267FAF}" destId="{8FF71818-1B20-834D-81B0-9978DE2A2E52}" srcOrd="0" destOrd="0" presId="urn:microsoft.com/office/officeart/2005/8/layout/chevron2"/>
    <dgm:cxn modelId="{A8DACD96-A4D0-B547-938B-28E7E41AE14B}" type="presParOf" srcId="{8FF71818-1B20-834D-81B0-9978DE2A2E52}" destId="{FAE8F5C7-8819-F44C-BA65-560522855D24}" srcOrd="0" destOrd="0" presId="urn:microsoft.com/office/officeart/2005/8/layout/chevron2"/>
    <dgm:cxn modelId="{888E5CB2-D351-2F45-8D7D-157043559DD7}" type="presParOf" srcId="{8FF71818-1B20-834D-81B0-9978DE2A2E52}" destId="{0EAAF3D7-AC8D-8546-80D3-B896D4994C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DF4F20-BE55-0845-8199-8C2C021E5CB8}">
      <dgm:prSet phldrT="[Text]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GB"/>
            <a:t>HTS Conductors</a:t>
          </a:r>
        </a:p>
      </dgm:t>
    </dgm:pt>
    <dgm:pt modelId="{D5F80214-DC76-DE45-97E0-3B478407221C}" type="parTrans" cxnId="{F21F5CD9-9DB4-2A46-87ED-E293732F82F2}">
      <dgm:prSet/>
      <dgm:spPr/>
      <dgm:t>
        <a:bodyPr/>
        <a:lstStyle/>
        <a:p>
          <a:endParaRPr lang="en-GB"/>
        </a:p>
      </dgm:t>
    </dgm:pt>
    <dgm:pt modelId="{936B5277-B784-6F47-B55E-E6213B4E6C98}" type="sibTrans" cxnId="{F21F5CD9-9DB4-2A46-87ED-E293732F82F2}">
      <dgm:prSet/>
      <dgm:spPr/>
      <dgm:t>
        <a:bodyPr/>
        <a:lstStyle/>
        <a:p>
          <a:endParaRPr lang="en-GB"/>
        </a:p>
      </dgm:t>
    </dgm:pt>
    <dgm:pt modelId="{E25A2560-3C9B-5C4B-AD3C-FDDB4AFCA41B}">
      <dgm:prSet phldrT="[Text]" custT="1"/>
      <dgm:spPr/>
      <dgm:t>
        <a:bodyPr/>
        <a:lstStyle/>
        <a:p>
          <a:r>
            <a:rPr lang="en-GB" sz="1200" b="1" dirty="0"/>
            <a:t>Improvement of </a:t>
          </a:r>
          <a:r>
            <a:rPr lang="en-GB" sz="1200" b="1" dirty="0" err="1"/>
            <a:t>ReBCO</a:t>
          </a:r>
          <a:r>
            <a:rPr lang="en-GB" sz="1200" b="1" dirty="0"/>
            <a:t> conductor for low magnetisation demand in accelerator magnets</a:t>
          </a:r>
        </a:p>
      </dgm:t>
    </dgm:pt>
    <dgm:pt modelId="{10E2EED7-93E0-C64A-AEC3-4BCE64071609}" type="parTrans" cxnId="{12024596-E93E-994B-B6BE-181E1EA2FC6E}">
      <dgm:prSet/>
      <dgm:spPr/>
      <dgm:t>
        <a:bodyPr/>
        <a:lstStyle/>
        <a:p>
          <a:endParaRPr lang="en-GB"/>
        </a:p>
      </dgm:t>
    </dgm:pt>
    <dgm:pt modelId="{155090B7-224D-F049-9F6E-188ABBE39605}" type="sibTrans" cxnId="{12024596-E93E-994B-B6BE-181E1EA2FC6E}">
      <dgm:prSet/>
      <dgm:spPr/>
      <dgm:t>
        <a:bodyPr/>
        <a:lstStyle/>
        <a:p>
          <a:endParaRPr lang="en-GB"/>
        </a:p>
      </dgm:t>
    </dgm:pt>
    <dgm:pt modelId="{28C1EE76-1AFC-1F44-84F5-720B04A905F1}">
      <dgm:prSet custT="1"/>
      <dgm:spPr/>
      <dgm:t>
        <a:bodyPr/>
        <a:lstStyle/>
        <a:p>
          <a:r>
            <a:rPr lang="en-GB" sz="1200" b="1" dirty="0"/>
            <a:t>Development of alternative HTS superconductors</a:t>
          </a:r>
        </a:p>
      </dgm:t>
    </dgm:pt>
    <dgm:pt modelId="{CAA34949-AE00-8545-8C82-EDEB547E9C52}" type="parTrans" cxnId="{94E6E715-482E-9047-8BEB-FFA32C8D4B38}">
      <dgm:prSet/>
      <dgm:spPr/>
      <dgm:t>
        <a:bodyPr/>
        <a:lstStyle/>
        <a:p>
          <a:endParaRPr lang="en-GB"/>
        </a:p>
      </dgm:t>
    </dgm:pt>
    <dgm:pt modelId="{407EA55C-C94E-984C-8A86-9F414CC7F842}" type="sibTrans" cxnId="{94E6E715-482E-9047-8BEB-FFA32C8D4B38}">
      <dgm:prSet/>
      <dgm:spPr/>
      <dgm:t>
        <a:bodyPr/>
        <a:lstStyle/>
        <a:p>
          <a:endParaRPr lang="en-GB"/>
        </a:p>
      </dgm:t>
    </dgm:pt>
    <dgm:pt modelId="{34822F4E-8920-9E4B-831E-D908DBB9822E}">
      <dgm:prSet phldrT="[Text]" custT="1"/>
      <dgm:spPr/>
      <dgm:t>
        <a:bodyPr/>
        <a:lstStyle/>
        <a:p>
          <a:r>
            <a:rPr lang="en-GB" sz="1200" b="1" dirty="0"/>
            <a:t>Development of practical HTS cables</a:t>
          </a:r>
        </a:p>
      </dgm:t>
    </dgm:pt>
    <dgm:pt modelId="{B26ABEF3-0363-C345-8B67-B450E3606E2A}" type="parTrans" cxnId="{811302F2-15D4-F040-ADAA-E4FB63DE1A3D}">
      <dgm:prSet/>
      <dgm:spPr/>
      <dgm:t>
        <a:bodyPr/>
        <a:lstStyle/>
        <a:p>
          <a:endParaRPr lang="en-GB"/>
        </a:p>
      </dgm:t>
    </dgm:pt>
    <dgm:pt modelId="{428C3AEA-97D4-7E47-B08D-EF5ADE861BE0}" type="sibTrans" cxnId="{811302F2-15D4-F040-ADAA-E4FB63DE1A3D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55AB74A2-85C3-2046-97F0-7AB0FACE6381}" type="pres">
      <dgm:prSet presAssocID="{38DF4F20-BE55-0845-8199-8C2C021E5CB8}" presName="composite" presStyleCnt="0"/>
      <dgm:spPr/>
    </dgm:pt>
    <dgm:pt modelId="{E77CEF65-6A39-C144-BA5B-2E0ABE6C4366}" type="pres">
      <dgm:prSet presAssocID="{38DF4F20-BE55-0845-8199-8C2C021E5CB8}" presName="parentText" presStyleLbl="alignNode1" presStyleIdx="0" presStyleCnt="1" custLinFactX="100000" custLinFactNeighborX="173345" custLinFactNeighborY="2439">
        <dgm:presLayoutVars>
          <dgm:chMax val="1"/>
          <dgm:bulletEnabled val="1"/>
        </dgm:presLayoutVars>
      </dgm:prSet>
      <dgm:spPr/>
    </dgm:pt>
    <dgm:pt modelId="{FD755129-337A-774C-A774-B0D56FBE58F1}" type="pres">
      <dgm:prSet presAssocID="{38DF4F20-BE55-0845-8199-8C2C021E5CB8}" presName="descendantText" presStyleLbl="alignAcc1" presStyleIdx="0" presStyleCnt="1" custFlipVert="1" custFlipHor="1" custScaleY="104185" custLinFactNeighborX="-58726" custLinFactNeighborY="686">
        <dgm:presLayoutVars>
          <dgm:bulletEnabled val="1"/>
        </dgm:presLayoutVars>
      </dgm:prSet>
      <dgm:spPr/>
    </dgm:pt>
  </dgm:ptLst>
  <dgm:cxnLst>
    <dgm:cxn modelId="{63ED0A09-16A9-E34A-9D0E-5A2A1D5C55C7}" type="presOf" srcId="{38DF4F20-BE55-0845-8199-8C2C021E5CB8}" destId="{E77CEF65-6A39-C144-BA5B-2E0ABE6C4366}" srcOrd="0" destOrd="0" presId="urn:microsoft.com/office/officeart/2005/8/layout/chevron2"/>
    <dgm:cxn modelId="{94E6E715-482E-9047-8BEB-FFA32C8D4B38}" srcId="{38DF4F20-BE55-0845-8199-8C2C021E5CB8}" destId="{28C1EE76-1AFC-1F44-84F5-720B04A905F1}" srcOrd="2" destOrd="0" parTransId="{CAA34949-AE00-8545-8C82-EDEB547E9C52}" sibTransId="{407EA55C-C94E-984C-8A86-9F414CC7F842}"/>
    <dgm:cxn modelId="{CACA2B17-DAB5-3540-9042-8090588E72B7}" type="presOf" srcId="{34822F4E-8920-9E4B-831E-D908DBB9822E}" destId="{FD755129-337A-774C-A774-B0D56FBE58F1}" srcOrd="0" destOrd="1" presId="urn:microsoft.com/office/officeart/2005/8/layout/chevron2"/>
    <dgm:cxn modelId="{0B307B1F-6AC3-884B-876A-1A35F80B23AE}" type="presOf" srcId="{28C1EE76-1AFC-1F44-84F5-720B04A905F1}" destId="{FD755129-337A-774C-A774-B0D56FBE58F1}" srcOrd="0" destOrd="2" presId="urn:microsoft.com/office/officeart/2005/8/layout/chevron2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12024596-E93E-994B-B6BE-181E1EA2FC6E}" srcId="{38DF4F20-BE55-0845-8199-8C2C021E5CB8}" destId="{E25A2560-3C9B-5C4B-AD3C-FDDB4AFCA41B}" srcOrd="0" destOrd="0" parTransId="{10E2EED7-93E0-C64A-AEC3-4BCE64071609}" sibTransId="{155090B7-224D-F049-9F6E-188ABBE39605}"/>
    <dgm:cxn modelId="{DE0574D8-784C-A54A-9581-6D6ED3CBF837}" type="presOf" srcId="{E25A2560-3C9B-5C4B-AD3C-FDDB4AFCA41B}" destId="{FD755129-337A-774C-A774-B0D56FBE58F1}" srcOrd="0" destOrd="0" presId="urn:microsoft.com/office/officeart/2005/8/layout/chevron2"/>
    <dgm:cxn modelId="{F21F5CD9-9DB4-2A46-87ED-E293732F82F2}" srcId="{2D3F1D53-5761-874B-B4FC-A8E6F64B8C72}" destId="{38DF4F20-BE55-0845-8199-8C2C021E5CB8}" srcOrd="0" destOrd="0" parTransId="{D5F80214-DC76-DE45-97E0-3B478407221C}" sibTransId="{936B5277-B784-6F47-B55E-E6213B4E6C98}"/>
    <dgm:cxn modelId="{811302F2-15D4-F040-ADAA-E4FB63DE1A3D}" srcId="{38DF4F20-BE55-0845-8199-8C2C021E5CB8}" destId="{34822F4E-8920-9E4B-831E-D908DBB9822E}" srcOrd="1" destOrd="0" parTransId="{B26ABEF3-0363-C345-8B67-B450E3606E2A}" sibTransId="{428C3AEA-97D4-7E47-B08D-EF5ADE861BE0}"/>
    <dgm:cxn modelId="{67D0B278-B743-DB42-AC18-0CAFE8E1B14E}" type="presParOf" srcId="{EEDCDEB2-C984-8649-A9D8-9578FA267FAF}" destId="{55AB74A2-85C3-2046-97F0-7AB0FACE6381}" srcOrd="0" destOrd="0" presId="urn:microsoft.com/office/officeart/2005/8/layout/chevron2"/>
    <dgm:cxn modelId="{A61EA603-1087-FD46-9192-A49A3CEC7464}" type="presParOf" srcId="{55AB74A2-85C3-2046-97F0-7AB0FACE6381}" destId="{E77CEF65-6A39-C144-BA5B-2E0ABE6C4366}" srcOrd="0" destOrd="0" presId="urn:microsoft.com/office/officeart/2005/8/layout/chevron2"/>
    <dgm:cxn modelId="{CA59D3D2-629B-AE4E-8B93-A63259578E4C}" type="presParOf" srcId="{55AB74A2-85C3-2046-97F0-7AB0FACE6381}" destId="{FD755129-337A-774C-A774-B0D56FBE58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AEF0F7-3F36-544D-8993-702B19022D4D}">
      <dgm:prSet phldrT="[Text]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GB"/>
            <a:t>HTS Magnets</a:t>
          </a:r>
        </a:p>
      </dgm:t>
    </dgm:pt>
    <dgm:pt modelId="{BD2B3A7E-8039-AD4F-B971-11AA884C1F35}" type="parTrans" cxnId="{4D6E2E2E-B1F0-824E-883C-21612B357397}">
      <dgm:prSet/>
      <dgm:spPr/>
      <dgm:t>
        <a:bodyPr/>
        <a:lstStyle/>
        <a:p>
          <a:endParaRPr lang="en-GB"/>
        </a:p>
      </dgm:t>
    </dgm:pt>
    <dgm:pt modelId="{C42AE046-DF21-5A47-BF66-0577A5EF14A5}" type="sibTrans" cxnId="{4D6E2E2E-B1F0-824E-883C-21612B357397}">
      <dgm:prSet/>
      <dgm:spPr/>
      <dgm:t>
        <a:bodyPr/>
        <a:lstStyle/>
        <a:p>
          <a:endParaRPr lang="en-GB"/>
        </a:p>
      </dgm:t>
    </dgm:pt>
    <dgm:pt modelId="{BE1C2537-1674-0743-AC64-550A2545A617}">
      <dgm:prSet phldrT="[Text]" custT="1"/>
      <dgm:spPr/>
      <dgm:t>
        <a:bodyPr/>
        <a:lstStyle/>
        <a:p>
          <a:r>
            <a:rPr lang="en-GB" sz="1200" b="1" dirty="0"/>
            <a:t>Development of stand-alone HTS demonstrator magnets</a:t>
          </a:r>
        </a:p>
      </dgm:t>
    </dgm:pt>
    <dgm:pt modelId="{B17D3FF6-CD70-9642-8EB0-B649504B2BA3}" type="parTrans" cxnId="{4A62AC2B-7F49-0143-9616-8518FB128D3E}">
      <dgm:prSet/>
      <dgm:spPr/>
      <dgm:t>
        <a:bodyPr/>
        <a:lstStyle/>
        <a:p>
          <a:endParaRPr lang="en-GB"/>
        </a:p>
      </dgm:t>
    </dgm:pt>
    <dgm:pt modelId="{703E5078-27A5-C648-85E8-88A2ECDD131E}" type="sibTrans" cxnId="{4A62AC2B-7F49-0143-9616-8518FB128D3E}">
      <dgm:prSet/>
      <dgm:spPr/>
      <dgm:t>
        <a:bodyPr/>
        <a:lstStyle/>
        <a:p>
          <a:endParaRPr lang="en-GB"/>
        </a:p>
      </dgm:t>
    </dgm:pt>
    <dgm:pt modelId="{97D232F0-3835-9146-BA3B-918D92A211FF}">
      <dgm:prSet custT="1"/>
      <dgm:spPr/>
      <dgm:t>
        <a:bodyPr/>
        <a:lstStyle/>
        <a:p>
          <a:r>
            <a:rPr lang="en-GB" sz="1200" b="1" dirty="0"/>
            <a:t>Subscale tests in background field and development of hybrid HFMs</a:t>
          </a:r>
        </a:p>
      </dgm:t>
    </dgm:pt>
    <dgm:pt modelId="{A115F77C-0357-F345-9583-11AC5263A6F5}" type="parTrans" cxnId="{02E888C4-A39D-FB4D-920E-90C3A4AA4C26}">
      <dgm:prSet/>
      <dgm:spPr/>
      <dgm:t>
        <a:bodyPr/>
        <a:lstStyle/>
        <a:p>
          <a:endParaRPr lang="en-GB"/>
        </a:p>
      </dgm:t>
    </dgm:pt>
    <dgm:pt modelId="{037D4627-A0A8-5C4C-BFEB-457BCF5197C4}" type="sibTrans" cxnId="{02E888C4-A39D-FB4D-920E-90C3A4AA4C26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8FF71818-1B20-834D-81B0-9978DE2A2E52}" type="pres">
      <dgm:prSet presAssocID="{65AEF0F7-3F36-544D-8993-702B19022D4D}" presName="composite" presStyleCnt="0"/>
      <dgm:spPr/>
    </dgm:pt>
    <dgm:pt modelId="{FAE8F5C7-8819-F44C-BA65-560522855D24}" type="pres">
      <dgm:prSet presAssocID="{65AEF0F7-3F36-544D-8993-702B19022D4D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0EAAF3D7-AC8D-8546-80D3-B896D4994C8C}" type="pres">
      <dgm:prSet presAssocID="{65AEF0F7-3F36-544D-8993-702B19022D4D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4A62AC2B-7F49-0143-9616-8518FB128D3E}" srcId="{65AEF0F7-3F36-544D-8993-702B19022D4D}" destId="{BE1C2537-1674-0743-AC64-550A2545A617}" srcOrd="0" destOrd="0" parTransId="{B17D3FF6-CD70-9642-8EB0-B649504B2BA3}" sibTransId="{703E5078-27A5-C648-85E8-88A2ECDD131E}"/>
    <dgm:cxn modelId="{4D6E2E2E-B1F0-824E-883C-21612B357397}" srcId="{2D3F1D53-5761-874B-B4FC-A8E6F64B8C72}" destId="{65AEF0F7-3F36-544D-8993-702B19022D4D}" srcOrd="0" destOrd="0" parTransId="{BD2B3A7E-8039-AD4F-B971-11AA884C1F35}" sibTransId="{C42AE046-DF21-5A47-BF66-0577A5EF14A5}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C00D4E76-AFA2-0049-A161-814A3CED3C12}" type="presOf" srcId="{65AEF0F7-3F36-544D-8993-702B19022D4D}" destId="{FAE8F5C7-8819-F44C-BA65-560522855D24}" srcOrd="0" destOrd="0" presId="urn:microsoft.com/office/officeart/2005/8/layout/chevron2"/>
    <dgm:cxn modelId="{B9EBBEBE-F97B-0D4D-9858-254D3EC3B21B}" type="presOf" srcId="{97D232F0-3835-9146-BA3B-918D92A211FF}" destId="{0EAAF3D7-AC8D-8546-80D3-B896D4994C8C}" srcOrd="0" destOrd="1" presId="urn:microsoft.com/office/officeart/2005/8/layout/chevron2"/>
    <dgm:cxn modelId="{02E888C4-A39D-FB4D-920E-90C3A4AA4C26}" srcId="{65AEF0F7-3F36-544D-8993-702B19022D4D}" destId="{97D232F0-3835-9146-BA3B-918D92A211FF}" srcOrd="1" destOrd="0" parTransId="{A115F77C-0357-F345-9583-11AC5263A6F5}" sibTransId="{037D4627-A0A8-5C4C-BFEB-457BCF5197C4}"/>
    <dgm:cxn modelId="{42ABF8FF-82AC-FD4D-BDD5-4BEF1EF8AE1D}" type="presOf" srcId="{BE1C2537-1674-0743-AC64-550A2545A617}" destId="{0EAAF3D7-AC8D-8546-80D3-B896D4994C8C}" srcOrd="0" destOrd="0" presId="urn:microsoft.com/office/officeart/2005/8/layout/chevron2"/>
    <dgm:cxn modelId="{229EE0C0-E220-8349-80B5-DED8BDCB5ADB}" type="presParOf" srcId="{EEDCDEB2-C984-8649-A9D8-9578FA267FAF}" destId="{8FF71818-1B20-834D-81B0-9978DE2A2E52}" srcOrd="0" destOrd="0" presId="urn:microsoft.com/office/officeart/2005/8/layout/chevron2"/>
    <dgm:cxn modelId="{A8DACD96-A4D0-B547-938B-28E7E41AE14B}" type="presParOf" srcId="{8FF71818-1B20-834D-81B0-9978DE2A2E52}" destId="{FAE8F5C7-8819-F44C-BA65-560522855D24}" srcOrd="0" destOrd="0" presId="urn:microsoft.com/office/officeart/2005/8/layout/chevron2"/>
    <dgm:cxn modelId="{888E5CB2-D351-2F45-8D7D-157043559DD7}" type="presParOf" srcId="{8FF71818-1B20-834D-81B0-9978DE2A2E52}" destId="{0EAAF3D7-AC8D-8546-80D3-B896D4994C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3F1D53-5761-874B-B4FC-A8E6F64B8C7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DF4F20-BE55-0845-8199-8C2C021E5CB8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endParaRPr lang="en-GB" sz="2000"/>
        </a:p>
        <a:p>
          <a:r>
            <a:rPr lang="en-GB" sz="2000"/>
            <a:t>Infrastructures</a:t>
          </a:r>
        </a:p>
      </dgm:t>
    </dgm:pt>
    <dgm:pt modelId="{D5F80214-DC76-DE45-97E0-3B478407221C}" type="parTrans" cxnId="{F21F5CD9-9DB4-2A46-87ED-E293732F82F2}">
      <dgm:prSet/>
      <dgm:spPr/>
      <dgm:t>
        <a:bodyPr/>
        <a:lstStyle/>
        <a:p>
          <a:endParaRPr lang="en-GB"/>
        </a:p>
      </dgm:t>
    </dgm:pt>
    <dgm:pt modelId="{936B5277-B784-6F47-B55E-E6213B4E6C98}" type="sibTrans" cxnId="{F21F5CD9-9DB4-2A46-87ED-E293732F82F2}">
      <dgm:prSet/>
      <dgm:spPr/>
      <dgm:t>
        <a:bodyPr/>
        <a:lstStyle/>
        <a:p>
          <a:endParaRPr lang="en-GB"/>
        </a:p>
      </dgm:t>
    </dgm:pt>
    <dgm:pt modelId="{E25A2560-3C9B-5C4B-AD3C-FDDB4AFCA41B}">
      <dgm:prSet phldrT="[Text]" custT="1"/>
      <dgm:spPr/>
      <dgm:t>
        <a:bodyPr/>
        <a:lstStyle/>
        <a:p>
          <a:r>
            <a:rPr lang="en-GB" sz="1800" b="1"/>
            <a:t>Magnet test infrastructures for the HFM programme</a:t>
          </a:r>
        </a:p>
      </dgm:t>
    </dgm:pt>
    <dgm:pt modelId="{10E2EED7-93E0-C64A-AEC3-4BCE64071609}" type="parTrans" cxnId="{12024596-E93E-994B-B6BE-181E1EA2FC6E}">
      <dgm:prSet/>
      <dgm:spPr/>
      <dgm:t>
        <a:bodyPr/>
        <a:lstStyle/>
        <a:p>
          <a:endParaRPr lang="en-GB"/>
        </a:p>
      </dgm:t>
    </dgm:pt>
    <dgm:pt modelId="{155090B7-224D-F049-9F6E-188ABBE39605}" type="sibTrans" cxnId="{12024596-E93E-994B-B6BE-181E1EA2FC6E}">
      <dgm:prSet/>
      <dgm:spPr/>
      <dgm:t>
        <a:bodyPr/>
        <a:lstStyle/>
        <a:p>
          <a:endParaRPr lang="en-GB"/>
        </a:p>
      </dgm:t>
    </dgm:pt>
    <dgm:pt modelId="{05913922-B506-204E-B1BD-95C06EB9E8F6}">
      <dgm:prSet custT="1"/>
      <dgm:spPr/>
      <dgm:t>
        <a:bodyPr/>
        <a:lstStyle/>
        <a:p>
          <a:r>
            <a:rPr lang="en-GB" sz="1800" b="1" dirty="0"/>
            <a:t>Infrastructures for conductors and characterisation</a:t>
          </a:r>
        </a:p>
      </dgm:t>
    </dgm:pt>
    <dgm:pt modelId="{791ED7BF-FBDA-094F-B243-2BC9BEF0182F}" type="parTrans" cxnId="{D8544EA6-3A59-AB4D-9163-33D00F596AFB}">
      <dgm:prSet/>
      <dgm:spPr/>
      <dgm:t>
        <a:bodyPr/>
        <a:lstStyle/>
        <a:p>
          <a:endParaRPr lang="en-GB"/>
        </a:p>
      </dgm:t>
    </dgm:pt>
    <dgm:pt modelId="{BA12C6B0-E793-7341-8397-3A1DACC6B895}" type="sibTrans" cxnId="{D8544EA6-3A59-AB4D-9163-33D00F596AFB}">
      <dgm:prSet/>
      <dgm:spPr/>
      <dgm:t>
        <a:bodyPr/>
        <a:lstStyle/>
        <a:p>
          <a:endParaRPr lang="en-GB"/>
        </a:p>
      </dgm:t>
    </dgm:pt>
    <dgm:pt modelId="{810AC6EA-67D3-0D4D-9C22-D0FB5C0A3B97}">
      <dgm:prSet custT="1"/>
      <dgm:spPr/>
      <dgm:t>
        <a:bodyPr/>
        <a:lstStyle/>
        <a:p>
          <a:r>
            <a:rPr lang="en-GB" sz="1800" b="1" dirty="0"/>
            <a:t>Infrastructures for building demonstrators, short magnet models and full-scale prototypes</a:t>
          </a:r>
        </a:p>
      </dgm:t>
    </dgm:pt>
    <dgm:pt modelId="{E6D30B51-C899-1F41-945C-441D8F31AF2A}" type="parTrans" cxnId="{53C17685-B76A-FB49-9B41-7FEA3F93094E}">
      <dgm:prSet/>
      <dgm:spPr/>
      <dgm:t>
        <a:bodyPr/>
        <a:lstStyle/>
        <a:p>
          <a:endParaRPr lang="en-GB"/>
        </a:p>
      </dgm:t>
    </dgm:pt>
    <dgm:pt modelId="{FEDEAAC4-4A38-4E48-A04E-D0254BB9B06E}" type="sibTrans" cxnId="{53C17685-B76A-FB49-9B41-7FEA3F93094E}">
      <dgm:prSet/>
      <dgm:spPr/>
      <dgm:t>
        <a:bodyPr/>
        <a:lstStyle/>
        <a:p>
          <a:endParaRPr lang="en-GB"/>
        </a:p>
      </dgm:t>
    </dgm:pt>
    <dgm:pt modelId="{2F6940EF-A42A-E440-9514-4DC359AAA6DE}">
      <dgm:prSet custT="1"/>
      <dgm:spPr/>
      <dgm:t>
        <a:bodyPr/>
        <a:lstStyle/>
        <a:p>
          <a:r>
            <a:rPr lang="en-GB" sz="1800" b="1"/>
            <a:t>Novel instrumentation, diagnostics and measurement equipment</a:t>
          </a:r>
        </a:p>
      </dgm:t>
    </dgm:pt>
    <dgm:pt modelId="{8E370957-E5C2-9F43-855E-B5A4BC4929C9}" type="parTrans" cxnId="{DB53B4AC-6A67-6343-A9D4-345624D0E746}">
      <dgm:prSet/>
      <dgm:spPr/>
      <dgm:t>
        <a:bodyPr/>
        <a:lstStyle/>
        <a:p>
          <a:endParaRPr lang="en-GB"/>
        </a:p>
      </dgm:t>
    </dgm:pt>
    <dgm:pt modelId="{54298230-07C0-0C4E-8F4E-3E461DDBAC4D}" type="sibTrans" cxnId="{DB53B4AC-6A67-6343-A9D4-345624D0E746}">
      <dgm:prSet/>
      <dgm:spPr/>
      <dgm:t>
        <a:bodyPr/>
        <a:lstStyle/>
        <a:p>
          <a:endParaRPr lang="en-GB"/>
        </a:p>
      </dgm:t>
    </dgm:pt>
    <dgm:pt modelId="{EEDCDEB2-C984-8649-A9D8-9578FA267FAF}" type="pres">
      <dgm:prSet presAssocID="{2D3F1D53-5761-874B-B4FC-A8E6F64B8C72}" presName="linearFlow" presStyleCnt="0">
        <dgm:presLayoutVars>
          <dgm:dir/>
          <dgm:animLvl val="lvl"/>
          <dgm:resizeHandles val="exact"/>
        </dgm:presLayoutVars>
      </dgm:prSet>
      <dgm:spPr/>
    </dgm:pt>
    <dgm:pt modelId="{55AB74A2-85C3-2046-97F0-7AB0FACE6381}" type="pres">
      <dgm:prSet presAssocID="{38DF4F20-BE55-0845-8199-8C2C021E5CB8}" presName="composite" presStyleCnt="0"/>
      <dgm:spPr/>
    </dgm:pt>
    <dgm:pt modelId="{E77CEF65-6A39-C144-BA5B-2E0ABE6C4366}" type="pres">
      <dgm:prSet presAssocID="{38DF4F20-BE55-0845-8199-8C2C021E5CB8}" presName="parentText" presStyleLbl="alignNode1" presStyleIdx="0" presStyleCnt="1" custLinFactX="109487" custLinFactNeighborX="200000" custLinFactNeighborY="7444">
        <dgm:presLayoutVars>
          <dgm:chMax val="1"/>
          <dgm:bulletEnabled val="1"/>
        </dgm:presLayoutVars>
      </dgm:prSet>
      <dgm:spPr/>
    </dgm:pt>
    <dgm:pt modelId="{FD755129-337A-774C-A774-B0D56FBE58F1}" type="pres">
      <dgm:prSet presAssocID="{38DF4F20-BE55-0845-8199-8C2C021E5CB8}" presName="descendantText" presStyleLbl="alignAcc1" presStyleIdx="0" presStyleCnt="1" custFlipVert="1" custFlipHor="1" custScaleX="100588" custScaleY="98006" custLinFactNeighborX="-71742" custLinFactNeighborY="992">
        <dgm:presLayoutVars>
          <dgm:bulletEnabled val="1"/>
        </dgm:presLayoutVars>
      </dgm:prSet>
      <dgm:spPr/>
    </dgm:pt>
  </dgm:ptLst>
  <dgm:cxnLst>
    <dgm:cxn modelId="{63ED0A09-16A9-E34A-9D0E-5A2A1D5C55C7}" type="presOf" srcId="{38DF4F20-BE55-0845-8199-8C2C021E5CB8}" destId="{E77CEF65-6A39-C144-BA5B-2E0ABE6C4366}" srcOrd="0" destOrd="0" presId="urn:microsoft.com/office/officeart/2005/8/layout/chevron2"/>
    <dgm:cxn modelId="{5A7E7661-7311-4840-96E6-DCAF8E104CBD}" type="presOf" srcId="{810AC6EA-67D3-0D4D-9C22-D0FB5C0A3B97}" destId="{FD755129-337A-774C-A774-B0D56FBE58F1}" srcOrd="0" destOrd="2" presId="urn:microsoft.com/office/officeart/2005/8/layout/chevron2"/>
    <dgm:cxn modelId="{DD99DF68-A655-AC47-92AF-A03EE8230310}" type="presOf" srcId="{2D3F1D53-5761-874B-B4FC-A8E6F64B8C72}" destId="{EEDCDEB2-C984-8649-A9D8-9578FA267FAF}" srcOrd="0" destOrd="0" presId="urn:microsoft.com/office/officeart/2005/8/layout/chevron2"/>
    <dgm:cxn modelId="{20FC887B-87BE-A04D-87B9-75A0266941D8}" type="presOf" srcId="{2F6940EF-A42A-E440-9514-4DC359AAA6DE}" destId="{FD755129-337A-774C-A774-B0D56FBE58F1}" srcOrd="0" destOrd="3" presId="urn:microsoft.com/office/officeart/2005/8/layout/chevron2"/>
    <dgm:cxn modelId="{53C17685-B76A-FB49-9B41-7FEA3F93094E}" srcId="{38DF4F20-BE55-0845-8199-8C2C021E5CB8}" destId="{810AC6EA-67D3-0D4D-9C22-D0FB5C0A3B97}" srcOrd="2" destOrd="0" parTransId="{E6D30B51-C899-1F41-945C-441D8F31AF2A}" sibTransId="{FEDEAAC4-4A38-4E48-A04E-D0254BB9B06E}"/>
    <dgm:cxn modelId="{12024596-E93E-994B-B6BE-181E1EA2FC6E}" srcId="{38DF4F20-BE55-0845-8199-8C2C021E5CB8}" destId="{E25A2560-3C9B-5C4B-AD3C-FDDB4AFCA41B}" srcOrd="0" destOrd="0" parTransId="{10E2EED7-93E0-C64A-AEC3-4BCE64071609}" sibTransId="{155090B7-224D-F049-9F6E-188ABBE39605}"/>
    <dgm:cxn modelId="{D8544EA6-3A59-AB4D-9163-33D00F596AFB}" srcId="{38DF4F20-BE55-0845-8199-8C2C021E5CB8}" destId="{05913922-B506-204E-B1BD-95C06EB9E8F6}" srcOrd="1" destOrd="0" parTransId="{791ED7BF-FBDA-094F-B243-2BC9BEF0182F}" sibTransId="{BA12C6B0-E793-7341-8397-3A1DACC6B895}"/>
    <dgm:cxn modelId="{DB53B4AC-6A67-6343-A9D4-345624D0E746}" srcId="{38DF4F20-BE55-0845-8199-8C2C021E5CB8}" destId="{2F6940EF-A42A-E440-9514-4DC359AAA6DE}" srcOrd="3" destOrd="0" parTransId="{8E370957-E5C2-9F43-855E-B5A4BC4929C9}" sibTransId="{54298230-07C0-0C4E-8F4E-3E461DDBAC4D}"/>
    <dgm:cxn modelId="{DE0574D8-784C-A54A-9581-6D6ED3CBF837}" type="presOf" srcId="{E25A2560-3C9B-5C4B-AD3C-FDDB4AFCA41B}" destId="{FD755129-337A-774C-A774-B0D56FBE58F1}" srcOrd="0" destOrd="0" presId="urn:microsoft.com/office/officeart/2005/8/layout/chevron2"/>
    <dgm:cxn modelId="{F21F5CD9-9DB4-2A46-87ED-E293732F82F2}" srcId="{2D3F1D53-5761-874B-B4FC-A8E6F64B8C72}" destId="{38DF4F20-BE55-0845-8199-8C2C021E5CB8}" srcOrd="0" destOrd="0" parTransId="{D5F80214-DC76-DE45-97E0-3B478407221C}" sibTransId="{936B5277-B784-6F47-B55E-E6213B4E6C98}"/>
    <dgm:cxn modelId="{9A25DDEE-D66F-3243-AFE2-E2134DAF298B}" type="presOf" srcId="{05913922-B506-204E-B1BD-95C06EB9E8F6}" destId="{FD755129-337A-774C-A774-B0D56FBE58F1}" srcOrd="0" destOrd="1" presId="urn:microsoft.com/office/officeart/2005/8/layout/chevron2"/>
    <dgm:cxn modelId="{67D0B278-B743-DB42-AC18-0CAFE8E1B14E}" type="presParOf" srcId="{EEDCDEB2-C984-8649-A9D8-9578FA267FAF}" destId="{55AB74A2-85C3-2046-97F0-7AB0FACE6381}" srcOrd="0" destOrd="0" presId="urn:microsoft.com/office/officeart/2005/8/layout/chevron2"/>
    <dgm:cxn modelId="{A61EA603-1087-FD46-9192-A49A3CEC7464}" type="presParOf" srcId="{55AB74A2-85C3-2046-97F0-7AB0FACE6381}" destId="{E77CEF65-6A39-C144-BA5B-2E0ABE6C4366}" srcOrd="0" destOrd="0" presId="urn:microsoft.com/office/officeart/2005/8/layout/chevron2"/>
    <dgm:cxn modelId="{CA59D3D2-629B-AE4E-8B93-A63259578E4C}" type="presParOf" srcId="{55AB74A2-85C3-2046-97F0-7AB0FACE6381}" destId="{FD755129-337A-774C-A774-B0D56FBE58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CEF65-6A39-C144-BA5B-2E0ABE6C4366}">
      <dsp:nvSpPr>
        <dsp:cNvPr id="0" name=""/>
        <dsp:cNvSpPr/>
      </dsp:nvSpPr>
      <dsp:spPr>
        <a:xfrm rot="5400000">
          <a:off x="6254289" y="809197"/>
          <a:ext cx="2078478" cy="1296786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12 Tesla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Robust</a:t>
          </a:r>
        </a:p>
      </dsp:txBody>
      <dsp:txXfrm rot="-5400000">
        <a:off x="6645135" y="1066744"/>
        <a:ext cx="1296786" cy="781692"/>
      </dsp:txXfrm>
    </dsp:sp>
    <dsp:sp modelId="{FD755129-337A-774C-A774-B0D56FBE58F1}">
      <dsp:nvSpPr>
        <dsp:cNvPr id="0" name=""/>
        <dsp:cNvSpPr/>
      </dsp:nvSpPr>
      <dsp:spPr>
        <a:xfrm rot="5400000" flipH="1" flipV="1">
          <a:off x="2481212" y="-2191109"/>
          <a:ext cx="1610562" cy="65729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Accelerator-size demonstrator of maturity of Nb</a:t>
          </a:r>
          <a:r>
            <a:rPr lang="en-GB" sz="1800" b="1" kern="1200" baseline="-25000" dirty="0"/>
            <a:t>3</a:t>
          </a:r>
          <a:r>
            <a:rPr lang="en-GB" sz="1800" b="1" kern="1200" dirty="0"/>
            <a:t>Sn technologies, including improved manufacturability through collaboration with industrial partners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Reaching 14+T with this 12 T robust technology will be aided by increased </a:t>
          </a:r>
          <a:r>
            <a:rPr lang="en-GB" sz="1800" b="1" kern="1200" dirty="0" err="1"/>
            <a:t>J</a:t>
          </a:r>
          <a:r>
            <a:rPr lang="en-GB" sz="1800" b="1" kern="1200" baseline="-25000" dirty="0" err="1"/>
            <a:t>c</a:t>
          </a:r>
          <a:r>
            <a:rPr lang="en-GB" sz="1800" b="1" kern="1200" dirty="0"/>
            <a:t> and improved mechanical properties of Nb</a:t>
          </a:r>
          <a:r>
            <a:rPr lang="en-GB" sz="1800" b="1" kern="1200" baseline="-25000" dirty="0"/>
            <a:t>3</a:t>
          </a:r>
          <a:r>
            <a:rPr lang="en-GB" sz="1800" b="1" kern="1200" dirty="0"/>
            <a:t>Sn conductor</a:t>
          </a:r>
        </a:p>
      </dsp:txBody>
      <dsp:txXfrm rot="-5400000">
        <a:off x="78621" y="368724"/>
        <a:ext cx="6494367" cy="1453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CEF65-6A39-C144-BA5B-2E0ABE6C4366}">
      <dsp:nvSpPr>
        <dsp:cNvPr id="0" name=""/>
        <dsp:cNvSpPr/>
      </dsp:nvSpPr>
      <dsp:spPr>
        <a:xfrm rot="5400000">
          <a:off x="2677412" y="308153"/>
          <a:ext cx="1691044" cy="1183731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Nb</a:t>
          </a:r>
          <a:r>
            <a:rPr lang="en-GB" sz="1600" kern="1200" baseline="-25000"/>
            <a:t>3</a:t>
          </a:r>
          <a:r>
            <a:rPr lang="en-GB" sz="1600" kern="1200"/>
            <a:t>Sn Conductor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R&amp;D</a:t>
          </a:r>
        </a:p>
      </dsp:txBody>
      <dsp:txXfrm rot="-5400000">
        <a:off x="2931069" y="646363"/>
        <a:ext cx="1183731" cy="507313"/>
      </dsp:txXfrm>
    </dsp:sp>
    <dsp:sp modelId="{FD755129-337A-774C-A774-B0D56FBE58F1}">
      <dsp:nvSpPr>
        <dsp:cNvPr id="0" name=""/>
        <dsp:cNvSpPr/>
      </dsp:nvSpPr>
      <dsp:spPr>
        <a:xfrm rot="5400000" flipH="1" flipV="1">
          <a:off x="863419" y="-860055"/>
          <a:ext cx="1190629" cy="2917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New Nb</a:t>
          </a:r>
          <a:r>
            <a:rPr lang="en-US" sz="1200" kern="1200" baseline="-25000" dirty="0"/>
            <a:t>3</a:t>
          </a:r>
          <a:r>
            <a:rPr lang="en-US" sz="1200" kern="1200" dirty="0"/>
            <a:t>Sn wire structures with improved mechanical robustness 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Higher </a:t>
          </a:r>
          <a:r>
            <a:rPr lang="en-US" sz="1200" kern="1200" err="1"/>
            <a:t>Jc</a:t>
          </a:r>
          <a:r>
            <a:rPr lang="en-US" sz="1200" kern="1200"/>
            <a:t> (increased margins)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Industrialization of improved superconductor</a:t>
          </a:r>
          <a:endParaRPr lang="en-GB" sz="1200" kern="1200"/>
        </a:p>
      </dsp:txBody>
      <dsp:txXfrm rot="-5400000">
        <a:off x="58122" y="61486"/>
        <a:ext cx="2859346" cy="10743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8F5C7-8819-F44C-BA65-560522855D24}">
      <dsp:nvSpPr>
        <dsp:cNvPr id="0" name=""/>
        <dsp:cNvSpPr/>
      </dsp:nvSpPr>
      <dsp:spPr>
        <a:xfrm rot="5400000">
          <a:off x="-261320" y="263023"/>
          <a:ext cx="1742133" cy="1219493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Novel Magnet Structures</a:t>
          </a:r>
        </a:p>
      </dsp:txBody>
      <dsp:txXfrm rot="-5400000">
        <a:off x="1" y="611450"/>
        <a:ext cx="1219493" cy="522640"/>
      </dsp:txXfrm>
    </dsp:sp>
    <dsp:sp modelId="{0EAAF3D7-AC8D-8546-80D3-B896D4994C8C}">
      <dsp:nvSpPr>
        <dsp:cNvPr id="0" name=""/>
        <dsp:cNvSpPr/>
      </dsp:nvSpPr>
      <dsp:spPr>
        <a:xfrm rot="5400000">
          <a:off x="2100655" y="-879458"/>
          <a:ext cx="1132982" cy="2895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Magnet structures </a:t>
          </a:r>
          <a:r>
            <a:rPr lang="en-GB" sz="1200" kern="1200" dirty="0"/>
            <a:t>need to be adapted through stress management to cope </a:t>
          </a:r>
          <a:r>
            <a:rPr lang="en-US" sz="1200" kern="1200" dirty="0"/>
            <a:t>with performance limitations due to </a:t>
          </a:r>
          <a:r>
            <a:rPr lang="en-GB" sz="1200" kern="1200" dirty="0"/>
            <a:t>Nb</a:t>
          </a:r>
          <a:r>
            <a:rPr lang="en-GB" sz="1200" kern="1200" baseline="-25000" dirty="0"/>
            <a:t>3</a:t>
          </a:r>
          <a:r>
            <a:rPr lang="en-GB" sz="1200" kern="1200" dirty="0"/>
            <a:t>Sn </a:t>
          </a:r>
          <a:r>
            <a:rPr lang="en-US" sz="1200" kern="1200" dirty="0"/>
            <a:t>stress/strain sensitivity and thermomechanical </a:t>
          </a:r>
          <a:r>
            <a:rPr lang="en-US" sz="1200" kern="1200" dirty="0" err="1"/>
            <a:t>behaviour</a:t>
          </a:r>
          <a:endParaRPr lang="en-GB" sz="1200" kern="1200" dirty="0"/>
        </a:p>
      </dsp:txBody>
      <dsp:txXfrm rot="-5400000">
        <a:off x="1219493" y="57012"/>
        <a:ext cx="2839998" cy="1022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CEF65-6A39-C144-BA5B-2E0ABE6C4366}">
      <dsp:nvSpPr>
        <dsp:cNvPr id="0" name=""/>
        <dsp:cNvSpPr/>
      </dsp:nvSpPr>
      <dsp:spPr>
        <a:xfrm rot="5400000">
          <a:off x="2631090" y="261831"/>
          <a:ext cx="1745541" cy="1221878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Evolutionary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technology R&amp;D</a:t>
          </a:r>
        </a:p>
      </dsp:txBody>
      <dsp:txXfrm rot="-5400000">
        <a:off x="2892922" y="610938"/>
        <a:ext cx="1221878" cy="523663"/>
      </dsp:txXfrm>
    </dsp:sp>
    <dsp:sp modelId="{FD755129-337A-774C-A774-B0D56FBE58F1}">
      <dsp:nvSpPr>
        <dsp:cNvPr id="0" name=""/>
        <dsp:cNvSpPr/>
      </dsp:nvSpPr>
      <dsp:spPr>
        <a:xfrm rot="5400000" flipH="1" flipV="1">
          <a:off x="879159" y="-871376"/>
          <a:ext cx="1134601" cy="28929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/>
            <a:t>Exploratory phase of magnet structure R&amp;D</a:t>
          </a:r>
          <a:endParaRPr lang="en-GB" sz="1300" b="1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cos theta (see 12 T Robust); </a:t>
          </a:r>
          <a:endParaRPr lang="en-GB" sz="1300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block coil; </a:t>
          </a:r>
          <a:endParaRPr lang="en-GB" sz="1300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common coil </a:t>
          </a:r>
          <a:endParaRPr lang="en-GB" sz="1300" kern="1200"/>
        </a:p>
      </dsp:txBody>
      <dsp:txXfrm rot="-5400000">
        <a:off x="55387" y="63170"/>
        <a:ext cx="2837534" cy="1023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8F5C7-8819-F44C-BA65-560522855D24}">
      <dsp:nvSpPr>
        <dsp:cNvPr id="0" name=""/>
        <dsp:cNvSpPr/>
      </dsp:nvSpPr>
      <dsp:spPr>
        <a:xfrm rot="5400000">
          <a:off x="-261831" y="261831"/>
          <a:ext cx="1745541" cy="1221878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Beyond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state-of-the-art</a:t>
          </a:r>
        </a:p>
      </dsp:txBody>
      <dsp:txXfrm rot="-5400000">
        <a:off x="1" y="610938"/>
        <a:ext cx="1221878" cy="523663"/>
      </dsp:txXfrm>
    </dsp:sp>
    <dsp:sp modelId="{0EAAF3D7-AC8D-8546-80D3-B896D4994C8C}">
      <dsp:nvSpPr>
        <dsp:cNvPr id="0" name=""/>
        <dsp:cNvSpPr/>
      </dsp:nvSpPr>
      <dsp:spPr>
        <a:xfrm rot="5400000">
          <a:off x="2101038" y="-879159"/>
          <a:ext cx="1134601" cy="28929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Magnet structures adapted to stress/strain sensitivity limitations</a:t>
          </a:r>
          <a:endParaRPr lang="en-GB" sz="1200" b="1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stress managed version of either coil variant aimed at reduced coil stresses, at cost of lower efficiency</a:t>
          </a:r>
          <a:endParaRPr lang="en-GB" sz="1200" kern="1200"/>
        </a:p>
      </dsp:txBody>
      <dsp:txXfrm rot="-5400000">
        <a:off x="1221879" y="55387"/>
        <a:ext cx="2837534" cy="10238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CEF65-6A39-C144-BA5B-2E0ABE6C4366}">
      <dsp:nvSpPr>
        <dsp:cNvPr id="0" name=""/>
        <dsp:cNvSpPr/>
      </dsp:nvSpPr>
      <dsp:spPr>
        <a:xfrm rot="5400000">
          <a:off x="2658594" y="289335"/>
          <a:ext cx="1713182" cy="1199228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HTS Conductors</a:t>
          </a:r>
        </a:p>
      </dsp:txBody>
      <dsp:txXfrm rot="-5400000">
        <a:off x="2915571" y="631972"/>
        <a:ext cx="1199228" cy="513954"/>
      </dsp:txXfrm>
    </dsp:sp>
    <dsp:sp modelId="{FD755129-337A-774C-A774-B0D56FBE58F1}">
      <dsp:nvSpPr>
        <dsp:cNvPr id="0" name=""/>
        <dsp:cNvSpPr/>
      </dsp:nvSpPr>
      <dsp:spPr>
        <a:xfrm rot="5400000" flipH="1" flipV="1">
          <a:off x="877700" y="-865532"/>
          <a:ext cx="1160171" cy="29155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Improvement of </a:t>
          </a:r>
          <a:r>
            <a:rPr lang="en-GB" sz="1200" b="1" kern="1200" dirty="0" err="1"/>
            <a:t>ReBCO</a:t>
          </a:r>
          <a:r>
            <a:rPr lang="en-GB" sz="1200" b="1" kern="1200" dirty="0"/>
            <a:t> conductor for low magnetisation demand in accelerator magnets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Development of practical HTS cables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Development of alternative HTS superconductors</a:t>
          </a:r>
        </a:p>
      </dsp:txBody>
      <dsp:txXfrm rot="-5400000">
        <a:off x="56636" y="68802"/>
        <a:ext cx="2858936" cy="10469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8F5C7-8819-F44C-BA65-560522855D24}">
      <dsp:nvSpPr>
        <dsp:cNvPr id="0" name=""/>
        <dsp:cNvSpPr/>
      </dsp:nvSpPr>
      <dsp:spPr>
        <a:xfrm rot="5400000">
          <a:off x="-261831" y="261831"/>
          <a:ext cx="1745541" cy="1221878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HTS Magnets</a:t>
          </a:r>
        </a:p>
      </dsp:txBody>
      <dsp:txXfrm rot="-5400000">
        <a:off x="1" y="610938"/>
        <a:ext cx="1221878" cy="523663"/>
      </dsp:txXfrm>
    </dsp:sp>
    <dsp:sp modelId="{0EAAF3D7-AC8D-8546-80D3-B896D4994C8C}">
      <dsp:nvSpPr>
        <dsp:cNvPr id="0" name=""/>
        <dsp:cNvSpPr/>
      </dsp:nvSpPr>
      <dsp:spPr>
        <a:xfrm rot="5400000">
          <a:off x="2101038" y="-879159"/>
          <a:ext cx="1134601" cy="28929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Development of stand-alone HTS demonstrator magnets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/>
            <a:t>Subscale tests in background field and development of hybrid HFMs</a:t>
          </a:r>
        </a:p>
      </dsp:txBody>
      <dsp:txXfrm rot="-5400000">
        <a:off x="1221879" y="55387"/>
        <a:ext cx="2837534" cy="10238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CEF65-6A39-C144-BA5B-2E0ABE6C4366}">
      <dsp:nvSpPr>
        <dsp:cNvPr id="0" name=""/>
        <dsp:cNvSpPr/>
      </dsp:nvSpPr>
      <dsp:spPr>
        <a:xfrm rot="5400000">
          <a:off x="5574652" y="423200"/>
          <a:ext cx="2785022" cy="1949515"/>
        </a:xfrm>
        <a:prstGeom prst="chevron">
          <a:avLst/>
        </a:prstGeom>
        <a:solidFill>
          <a:schemeClr val="tx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Infrastructures</a:t>
          </a:r>
        </a:p>
      </dsp:txBody>
      <dsp:txXfrm rot="-5400000">
        <a:off x="5992406" y="980205"/>
        <a:ext cx="1949515" cy="835507"/>
      </dsp:txXfrm>
    </dsp:sp>
    <dsp:sp modelId="{FD755129-337A-774C-A774-B0D56FBE58F1}">
      <dsp:nvSpPr>
        <dsp:cNvPr id="0" name=""/>
        <dsp:cNvSpPr/>
      </dsp:nvSpPr>
      <dsp:spPr>
        <a:xfrm rot="5400000" flipH="1" flipV="1">
          <a:off x="2126736" y="-2088006"/>
          <a:ext cx="1774167" cy="60276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/>
            <a:t>Magnet test infrastructures for the HFM programme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Infrastructures for conductors and characterisation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Infrastructures for building demonstrators, short magnet models and full-scale prototypes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/>
            <a:t>Novel instrumentation, diagnostics and measurement equipment</a:t>
          </a:r>
        </a:p>
      </dsp:txBody>
      <dsp:txXfrm rot="-5400000">
        <a:off x="86607" y="125339"/>
        <a:ext cx="5941033" cy="160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8A480-3686-4A45-B348-778E52A86B5D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1F81B-0188-F944-95C5-D896A11FC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4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1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What does ‘better’ mean? Do we have a choice? We must start with what we have. Maybe mention which labs are starting to work on the topic (CERN, CEA, PSI, INFN)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75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46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07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UNIGE is one of the few laboratories specialized in testing the electromechanical properties of technical superconductors under conditions relevant for magnet design. Recently, they developed a new tool to investigate the internal features of Nb3Sn superconducting wires, combining X-ray tomographic data with an unsupervised machine-learning algorithm, with a view to providing new insights to enhance the electro-mechanical performance of the wires. The tool is ideal for characterizing quantitatively the distribution and morphology of the components of superconducting wires, with a particular focus on the voids that are generated during the heat treatment necessary to form the Nb3Sn superconducting phase. Voids can be detrimental for the electro-mechanical performance as they act as stress concentrators. This tool paves the way for novel wire design, assisted by detailed Finite Element Models (FEM) at sub-element level, with the final goal being further optimization of wire properties relevant for use in future accelerator magnets.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7737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Mention </a:t>
            </a:r>
            <a:r>
              <a:rPr lang="de-DE" dirty="0" err="1"/>
              <a:t>that</a:t>
            </a:r>
            <a:r>
              <a:rPr lang="de-DE" dirty="0"/>
              <a:t> US </a:t>
            </a:r>
            <a:r>
              <a:rPr lang="de-DE" dirty="0" err="1"/>
              <a:t>has</a:t>
            </a:r>
            <a:r>
              <a:rPr lang="de-DE" dirty="0"/>
              <a:t> such </a:t>
            </a:r>
            <a:r>
              <a:rPr lang="de-DE" dirty="0" err="1"/>
              <a:t>independent</a:t>
            </a:r>
            <a:r>
              <a:rPr lang="de-DE" dirty="0"/>
              <a:t> tape R&amp;D, </a:t>
            </a:r>
            <a:r>
              <a:rPr lang="de-DE" dirty="0" err="1"/>
              <a:t>producing</a:t>
            </a:r>
            <a:r>
              <a:rPr lang="de-DE" dirty="0"/>
              <a:t>, e.g., tape </a:t>
            </a:r>
            <a:r>
              <a:rPr lang="de-DE" dirty="0" err="1"/>
              <a:t>for</a:t>
            </a:r>
            <a:r>
              <a:rPr lang="de-DE" dirty="0"/>
              <a:t> STAR </a:t>
            </a:r>
            <a:r>
              <a:rPr lang="de-DE" dirty="0" err="1"/>
              <a:t>conductor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909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83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6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6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99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0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13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7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Also this slide is very well known to the US-MDP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0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examples here are </a:t>
            </a:r>
            <a:r>
              <a:rPr lang="en-GB" dirty="0" err="1"/>
              <a:t>ReBCO</a:t>
            </a:r>
            <a:r>
              <a:rPr lang="en-GB" dirty="0"/>
              <a:t>. Why mention Bi-2212?</a:t>
            </a:r>
          </a:p>
          <a:p>
            <a:r>
              <a:rPr lang="en-GB" dirty="0"/>
              <a:t>Second bullet not a full sentence.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70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6D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3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bo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61433E-798B-5F49-9757-E375052C7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8" r="28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6C626-8132-477C-94F0-A8B5D6D3A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D0A36FD-8CA3-2EC0-E2E9-2DCC0758D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516FABC-1E7F-0617-FA7D-5509401D7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89C172F-394F-FBD7-4935-B0601423C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3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le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ADE924E-8D52-CD4C-B230-180DBB796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816" y="2216426"/>
            <a:ext cx="2196549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GB" noProof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93776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 eaLnBrk="1" latinLnBrk="0" hangingPunct="1"/>
            <a:r>
              <a:rPr lang="en-GB" noProof="0" dirty="0"/>
              <a:t>Click to edit Master text styles</a:t>
            </a:r>
          </a:p>
          <a:p>
            <a:pPr lvl="1" eaLnBrk="1" latinLnBrk="0" hangingPunct="1"/>
            <a:r>
              <a:rPr lang="en-GB" noProof="0" dirty="0"/>
              <a:t>Second level</a:t>
            </a:r>
          </a:p>
          <a:p>
            <a:pPr lvl="2" eaLnBrk="1" latinLnBrk="0" hangingPunct="1"/>
            <a:r>
              <a:rPr lang="en-GB" noProof="0" dirty="0"/>
              <a:t>Third level</a:t>
            </a:r>
          </a:p>
          <a:p>
            <a:pPr lvl="3" eaLnBrk="1" latinLnBrk="0" hangingPunct="1"/>
            <a:r>
              <a:rPr lang="en-GB" noProof="0" dirty="0"/>
              <a:t>Fourth level</a:t>
            </a:r>
          </a:p>
          <a:p>
            <a:pPr lvl="4" eaLnBrk="1" latinLnBrk="0" hangingPunct="1"/>
            <a:r>
              <a:rPr lang="en-GB" noProof="0" dirty="0"/>
              <a:t>Fifth level</a:t>
            </a:r>
            <a:endParaRPr kumimoji="0" lang="en-GB" noProof="0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21D5B8A-1000-3197-7380-E2283880F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63ED8C-42DB-9AB5-BF36-FDE92DBB0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89C3AE69-D9CE-4FF5-158C-EDB96585E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216" y="744677"/>
            <a:ext cx="8265984" cy="2513191"/>
          </a:xfrm>
        </p:spPr>
        <p:txBody>
          <a:bodyPr tIns="0" bIns="0" anchor="t"/>
          <a:lstStyle>
            <a:lvl1pPr algn="r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082800" y="3461966"/>
            <a:ext cx="6629400" cy="1066688"/>
          </a:xfrm>
        </p:spPr>
        <p:txBody>
          <a:bodyPr lIns="45720" tIns="0" rIns="45720" bIns="0"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A54EA832-E0C6-6221-2380-74B852C4E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6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98" y="935999"/>
            <a:ext cx="4068000" cy="519016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noProof="0"/>
              <a:t>Click to edit Master text styles</a:t>
            </a:r>
          </a:p>
          <a:p>
            <a:pPr lvl="1" eaLnBrk="1" latinLnBrk="0" hangingPunct="1"/>
            <a:r>
              <a:rPr lang="en-GB" noProof="0"/>
              <a:t>Second level</a:t>
            </a:r>
          </a:p>
          <a:p>
            <a:pPr lvl="2" eaLnBrk="1" latinLnBrk="0" hangingPunct="1"/>
            <a:r>
              <a:rPr lang="en-GB" noProof="0"/>
              <a:t>Third level</a:t>
            </a:r>
          </a:p>
          <a:p>
            <a:pPr lvl="3" eaLnBrk="1" latinLnBrk="0" hangingPunct="1"/>
            <a:r>
              <a:rPr lang="en-GB" noProof="0"/>
              <a:t>Fourth level</a:t>
            </a:r>
          </a:p>
          <a:p>
            <a:pPr lvl="4" eaLnBrk="1" latinLnBrk="0" hangingPunct="1"/>
            <a:r>
              <a:rPr lang="en-GB" noProof="0"/>
              <a:t>Fifth level</a:t>
            </a:r>
            <a:endParaRPr kumimoji="0"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96556" y="936001"/>
            <a:ext cx="4068000" cy="51901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 eaLnBrk="1" latinLnBrk="0" hangingPunct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 eaLnBrk="1" latinLnBrk="0" hangingPunct="1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 eaLnBrk="1" latinLnBrk="0" hangingPunct="1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 eaLnBrk="1" latinLnBrk="0" hangingPunct="1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kumimoji="0"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B049DCF-D2DC-2293-7056-8A0829965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142BED0-F32C-3EDE-5B1B-B8DD7789E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05E41C7B-5077-EDEF-4BC4-F17BF4BF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lumn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010549"/>
            <a:ext cx="4040188" cy="39192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018056"/>
            <a:ext cx="4041775" cy="39192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A5DD4BE-77D2-0840-A732-4481C040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064BF52-3159-83B2-4BAA-9AFB684A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0A4A2957-34C2-A627-73AF-C54174812DF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138" y="-1"/>
            <a:ext cx="8219661" cy="936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43ACFFD-FF3F-1EA3-504C-808F6E2C6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8CE0BF0-92BF-F909-6607-345F28DA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59FDDCB-C7C2-2DA7-7EA3-1293BB165C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5E545-9244-4278-C809-E7E909CF7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FEF32-1525-C424-697B-D8E1860B2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D41350B7-0174-BC27-0CC1-093E188E7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1630C-BFF2-DD7D-8CFD-00CCAD04F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8F459-C53C-B11D-BCD8-B52743F19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36DEFE36-84CA-9D3E-C749-093149522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5369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-3791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noProof="0" dirty="0"/>
              <a:t>Click to edit Master title style</a:t>
            </a:r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57482"/>
            <a:ext cx="8226854" cy="50355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lang="en-US" noProof="0" dirty="0"/>
              <a:t>Click to edit Master text styles</a:t>
            </a:r>
          </a:p>
          <a:p>
            <a:pPr lvl="1" eaLnBrk="1" latinLnBrk="0" hangingPunct="1"/>
            <a:r>
              <a:rPr lang="en-US" noProof="0" dirty="0"/>
              <a:t>Second level</a:t>
            </a:r>
          </a:p>
          <a:p>
            <a:pPr lvl="2" eaLnBrk="1" latinLnBrk="0" hangingPunct="1"/>
            <a:r>
              <a:rPr lang="en-US" noProof="0" dirty="0"/>
              <a:t>Third level</a:t>
            </a:r>
          </a:p>
          <a:p>
            <a:pPr lvl="3" eaLnBrk="1" latinLnBrk="0" hangingPunct="1"/>
            <a:r>
              <a:rPr lang="en-US" noProof="0" dirty="0"/>
              <a:t>Fourth level</a:t>
            </a:r>
          </a:p>
          <a:p>
            <a:pPr lvl="4" eaLnBrk="1" latinLnBrk="0" hangingPunct="1"/>
            <a:r>
              <a:rPr lang="en-US" noProof="0" dirty="0"/>
              <a:t>Fifth level</a:t>
            </a:r>
          </a:p>
          <a:p>
            <a:pPr lvl="4" eaLnBrk="1" latinLnBrk="0" hangingPunct="1"/>
            <a:endParaRPr kumimoji="0" lang="en-US" noProof="0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CD024-1C9C-3044-88BC-36D90521D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557"/>
          <a:stretch/>
        </p:blipFill>
        <p:spPr bwMode="auto">
          <a:xfrm>
            <a:off x="779762" y="6253534"/>
            <a:ext cx="743918" cy="54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224A05-AB28-3F4B-90D2-D414F6B8D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024"/>
          <a:stretch/>
        </p:blipFill>
        <p:spPr bwMode="auto">
          <a:xfrm>
            <a:off x="1481725" y="6356349"/>
            <a:ext cx="743918" cy="3247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A3A0C1-633D-FE44-9809-278D94FF6BE9}"/>
              </a:ext>
            </a:extLst>
          </p:cNvPr>
          <p:cNvCxnSpPr/>
          <p:nvPr userDrawn="1"/>
        </p:nvCxnSpPr>
        <p:spPr>
          <a:xfrm>
            <a:off x="734831" y="6199322"/>
            <a:ext cx="0" cy="596685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B8BC4D5-99AA-1084-1BC9-A6CF608B7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Siemko – HFM R&amp;D Programme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71D77-4A04-CCF1-CF2A-4A663AEA0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7AA32-AC3C-58BE-CE44-F2B36B840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SMTF04/IDSM02 24.04.2023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9" r:id="rId9"/>
    <p:sldLayoutId id="2147483683" r:id="rId10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A5CC-43A3-562A-726E-1BE0A383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13" y="1232060"/>
            <a:ext cx="8150187" cy="186224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High Field Magnet R&amp;D Programme Hosted at CERN </a:t>
            </a:r>
            <a:br>
              <a:rPr lang="en-GB" sz="3600" dirty="0"/>
            </a:br>
            <a:r>
              <a:rPr lang="en-GB" sz="3600" dirty="0"/>
              <a:t>Challenges and Plans for Test Infrastructures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48A42-FC10-4C20-7DFE-CE32F5AB4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107" y="2647812"/>
            <a:ext cx="7681786" cy="1562376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Andrzej Siemko,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86EEC-CA41-746F-0405-03B4FF09A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4366" y="6356787"/>
            <a:ext cx="2168854" cy="365125"/>
          </a:xfrm>
        </p:spPr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6960342-EA96-6F45-89AE-E05104FA7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EB4A11E-4815-06EF-B6A1-A6F812781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58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849D-1369-E7EA-D23E-0DA783C9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46" y="126256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GB" dirty="0"/>
              <a:t>Main challenges facing the development of future 14+ Tesla LTS high-field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0686-5B84-A9B3-0033-8C31356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3135"/>
            <a:ext cx="8349175" cy="1256520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Nb</a:t>
            </a:r>
            <a:r>
              <a:rPr lang="en-US" sz="3200" b="1" baseline="-25000" dirty="0">
                <a:solidFill>
                  <a:srgbClr val="C00000"/>
                </a:solidFill>
              </a:rPr>
              <a:t>3</a:t>
            </a:r>
            <a:r>
              <a:rPr lang="en-US" sz="3200" b="1" dirty="0">
                <a:solidFill>
                  <a:srgbClr val="C00000"/>
                </a:solidFill>
              </a:rPr>
              <a:t>Sn Conductors</a:t>
            </a:r>
          </a:p>
          <a:p>
            <a:endParaRPr lang="en-US" sz="1500" dirty="0"/>
          </a:p>
          <a:p>
            <a:r>
              <a:rPr lang="en-US" sz="2800" dirty="0"/>
              <a:t>Present limitations of Nb</a:t>
            </a:r>
            <a:r>
              <a:rPr lang="en-US" sz="2800" baseline="-25000" dirty="0"/>
              <a:t>3</a:t>
            </a:r>
            <a:r>
              <a:rPr lang="en-US" sz="2800" dirty="0"/>
              <a:t>Sn technology are linked to:</a:t>
            </a:r>
          </a:p>
          <a:p>
            <a:pPr lvl="1"/>
            <a:r>
              <a:rPr lang="en-US" sz="2400" dirty="0"/>
              <a:t>conductor stress/strain sensitivity and degradation</a:t>
            </a:r>
          </a:p>
          <a:p>
            <a:pPr lvl="1"/>
            <a:r>
              <a:rPr lang="en-US" sz="2400" dirty="0"/>
              <a:t>thermomechanical </a:t>
            </a:r>
            <a:r>
              <a:rPr lang="en-US" sz="2400" dirty="0" err="1"/>
              <a:t>behaviour</a:t>
            </a:r>
            <a:r>
              <a:rPr lang="en-US" sz="2400" dirty="0"/>
              <a:t> and degradation of magnet performance </a:t>
            </a: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7A445-C15E-ECDE-886C-D18959D8A7D5}"/>
              </a:ext>
            </a:extLst>
          </p:cNvPr>
          <p:cNvSpPr txBox="1"/>
          <p:nvPr/>
        </p:nvSpPr>
        <p:spPr>
          <a:xfrm>
            <a:off x="5498387" y="3371553"/>
            <a:ext cx="309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ym typeface="Symbol" panose="05050102010706020507" pitchFamily="18" charset="2"/>
              </a:rPr>
              <a:t></a:t>
            </a:r>
            <a:r>
              <a:rPr lang="en-GB" sz="2400" baseline="-25000" err="1">
                <a:sym typeface="Symbol" panose="05050102010706020507" pitchFamily="18" charset="2"/>
              </a:rPr>
              <a:t>irr</a:t>
            </a:r>
            <a:r>
              <a:rPr lang="en-GB" sz="2400">
                <a:sym typeface="Symbol" panose="05050102010706020507" pitchFamily="18" charset="2"/>
              </a:rPr>
              <a:t> = 145–175 MPa</a:t>
            </a:r>
            <a:endParaRPr lang="en-GB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451FF2-F635-CA3D-B8A2-DEC51DA5D236}"/>
              </a:ext>
            </a:extLst>
          </p:cNvPr>
          <p:cNvSpPr txBox="1"/>
          <p:nvPr/>
        </p:nvSpPr>
        <p:spPr>
          <a:xfrm>
            <a:off x="5498387" y="4505115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I</a:t>
            </a:r>
            <a:r>
              <a:rPr lang="en-US" sz="2400" baseline="-25000" dirty="0" err="1"/>
              <a:t>c</a:t>
            </a:r>
            <a:r>
              <a:rPr lang="en-US" sz="2400" dirty="0"/>
              <a:t>/I</a:t>
            </a:r>
            <a:r>
              <a:rPr lang="en-US" sz="2400" baseline="-25000" dirty="0"/>
              <a:t>c0</a:t>
            </a:r>
            <a:r>
              <a:rPr lang="en-US" sz="2400" dirty="0"/>
              <a:t> @ 150 MPa </a:t>
            </a:r>
          </a:p>
          <a:p>
            <a:r>
              <a:rPr lang="en-US" sz="2400" dirty="0">
                <a:sym typeface="Wingdings" pitchFamily="2" charset="2"/>
              </a:rPr>
              <a:t>    </a:t>
            </a:r>
            <a:r>
              <a:rPr lang="en-US" sz="2400" dirty="0"/>
              <a:t> 16 %  - 28 %</a:t>
            </a:r>
            <a:endParaRPr lang="en-GB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E275D8-C5E3-C587-4BD3-CB2A27E3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3" y="2708066"/>
            <a:ext cx="4572000" cy="336973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50392-1ADF-166C-CB74-F23F38596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998F8-9C8C-75D7-61DD-8D1D29593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7574F-A590-8B2F-A8A7-222A20D05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4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849D-1369-E7EA-D23E-0DA783C9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534"/>
            <a:ext cx="8120743" cy="940443"/>
          </a:xfrm>
        </p:spPr>
        <p:txBody>
          <a:bodyPr>
            <a:normAutofit fontScale="90000"/>
          </a:bodyPr>
          <a:lstStyle/>
          <a:p>
            <a:r>
              <a:rPr lang="en-CH" dirty="0"/>
              <a:t>R&amp;D Strategy and Focus Areas for the </a:t>
            </a:r>
            <a:r>
              <a:rPr lang="en-GB" dirty="0"/>
              <a:t>LTS high-field 14+ T magnets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0686-5B84-A9B3-0033-8C31356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9200"/>
            <a:ext cx="8489532" cy="1755215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Nb</a:t>
            </a:r>
            <a:r>
              <a:rPr lang="en-US" sz="2200" b="1" baseline="-25000" dirty="0">
                <a:solidFill>
                  <a:srgbClr val="C00000"/>
                </a:solidFill>
              </a:rPr>
              <a:t>3</a:t>
            </a:r>
            <a:r>
              <a:rPr lang="en-US" sz="2200" b="1" dirty="0">
                <a:solidFill>
                  <a:srgbClr val="C00000"/>
                </a:solidFill>
              </a:rPr>
              <a:t>Sn Conductors and magnets: </a:t>
            </a:r>
            <a:r>
              <a:rPr lang="en-US" sz="2200" dirty="0">
                <a:solidFill>
                  <a:srgbClr val="C00000"/>
                </a:solidFill>
              </a:rPr>
              <a:t>pushing towards ultimate performance</a:t>
            </a:r>
          </a:p>
          <a:p>
            <a:pPr marL="36576" indent="0">
              <a:buNone/>
            </a:pPr>
            <a:endParaRPr lang="en-US" sz="1100" dirty="0"/>
          </a:p>
          <a:p>
            <a:r>
              <a:rPr lang="en-US" sz="2400" b="1" dirty="0">
                <a:solidFill>
                  <a:srgbClr val="00ADFF"/>
                </a:solidFill>
              </a:rPr>
              <a:t>Stress/strain sensitivity</a:t>
            </a:r>
            <a:r>
              <a:rPr lang="en-US" sz="2400" b="1" dirty="0"/>
              <a:t> </a:t>
            </a:r>
            <a:r>
              <a:rPr lang="en-US" sz="2400" dirty="0"/>
              <a:t>and degradation of Nb</a:t>
            </a:r>
            <a:r>
              <a:rPr lang="en-US" sz="2400" baseline="-25000" dirty="0"/>
              <a:t>3</a:t>
            </a:r>
            <a:r>
              <a:rPr lang="en-US" sz="2400" dirty="0"/>
              <a:t>Sn conductors </a:t>
            </a:r>
            <a:r>
              <a:rPr lang="en-US" sz="2400" b="1" dirty="0">
                <a:solidFill>
                  <a:srgbClr val="00ADFF"/>
                </a:solidFill>
              </a:rPr>
              <a:t>to be overcome </a:t>
            </a:r>
            <a:r>
              <a:rPr lang="en-US" sz="2400" dirty="0"/>
              <a:t>by one of the two development paths:</a:t>
            </a:r>
          </a:p>
          <a:p>
            <a:pPr marL="36576" indent="0">
              <a:buNone/>
            </a:pP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EAC04D-D143-9EAA-151B-C01900FE7C75}"/>
              </a:ext>
            </a:extLst>
          </p:cNvPr>
          <p:cNvGrpSpPr/>
          <p:nvPr/>
        </p:nvGrpSpPr>
        <p:grpSpPr>
          <a:xfrm>
            <a:off x="265472" y="3191907"/>
            <a:ext cx="8629890" cy="2518585"/>
            <a:chOff x="324960" y="1102349"/>
            <a:chExt cx="8629890" cy="2518585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BEED3FF4-719C-1046-4E3F-AB4D4CA86EE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3769155"/>
                </p:ext>
              </p:extLst>
            </p:nvPr>
          </p:nvGraphicFramePr>
          <p:xfrm>
            <a:off x="324960" y="1869388"/>
            <a:ext cx="4114800" cy="1745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16" name="Diagram 15">
              <a:extLst>
                <a:ext uri="{FF2B5EF4-FFF2-40B4-BE49-F238E27FC236}">
                  <a16:creationId xmlns:a16="http://schemas.microsoft.com/office/drawing/2014/main" id="{0B3B39EE-87C0-49F4-7256-7314AFAEADF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56327289"/>
                </p:ext>
              </p:extLst>
            </p:nvPr>
          </p:nvGraphicFramePr>
          <p:xfrm>
            <a:off x="4840050" y="1875393"/>
            <a:ext cx="4114800" cy="1745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13DEDAB1-085D-6021-B55D-1094A6AFA1DE}"/>
                </a:ext>
              </a:extLst>
            </p:cNvPr>
            <p:cNvSpPr/>
            <p:nvPr/>
          </p:nvSpPr>
          <p:spPr>
            <a:xfrm rot="5400000">
              <a:off x="3261540" y="1344150"/>
              <a:ext cx="1172735" cy="1183703"/>
            </a:xfrm>
            <a:prstGeom prst="chevron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5C4468A-895D-DDC1-BF0C-F698613A63AB}"/>
                </a:ext>
              </a:extLst>
            </p:cNvPr>
            <p:cNvGrpSpPr/>
            <p:nvPr/>
          </p:nvGrpSpPr>
          <p:grpSpPr>
            <a:xfrm>
              <a:off x="4760267" y="1102349"/>
              <a:ext cx="1301661" cy="1380175"/>
              <a:chOff x="2892922" y="610938"/>
              <a:chExt cx="1301661" cy="2054301"/>
            </a:xfrm>
          </p:grpSpPr>
          <p:sp>
            <p:nvSpPr>
              <p:cNvPr id="22" name="Chevron 21">
                <a:extLst>
                  <a:ext uri="{FF2B5EF4-FFF2-40B4-BE49-F238E27FC236}">
                    <a16:creationId xmlns:a16="http://schemas.microsoft.com/office/drawing/2014/main" id="{B3BE5897-4F06-F036-AFBD-3BBF63333BC1}"/>
                  </a:ext>
                </a:extLst>
              </p:cNvPr>
              <p:cNvSpPr/>
              <p:nvPr/>
            </p:nvSpPr>
            <p:spPr>
              <a:xfrm rot="5400000">
                <a:off x="2710873" y="1181530"/>
                <a:ext cx="1745541" cy="1221878"/>
              </a:xfrm>
              <a:prstGeom prst="chevron">
                <a:avLst/>
              </a:prstGeom>
              <a:solidFill>
                <a:schemeClr val="tx1">
                  <a:lumMod val="5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Chevron 4">
                <a:extLst>
                  <a:ext uri="{FF2B5EF4-FFF2-40B4-BE49-F238E27FC236}">
                    <a16:creationId xmlns:a16="http://schemas.microsoft.com/office/drawing/2014/main" id="{B17EFEDB-8BC1-2192-2570-13DB8F6F58E6}"/>
                  </a:ext>
                </a:extLst>
              </p:cNvPr>
              <p:cNvSpPr txBox="1"/>
              <p:nvPr/>
            </p:nvSpPr>
            <p:spPr>
              <a:xfrm>
                <a:off x="2892922" y="610938"/>
                <a:ext cx="1221878" cy="5236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900" kern="1200"/>
              </a:p>
            </p:txBody>
          </p:sp>
        </p:grp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27F41-4F36-39BC-E9A3-52506E82D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809E3F-DD72-F6B1-167F-A5DE46BDC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6ADD9-FADE-A1AA-6BEA-AA1A118CDC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3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849D-1369-E7EA-D23E-0DA783C9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465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CH" dirty="0"/>
              <a:t>R&amp;D Strategy and Focus Areas for the </a:t>
            </a:r>
            <a:r>
              <a:rPr lang="en-GB" dirty="0"/>
              <a:t>LTS high-field magnets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0686-5B84-A9B3-0033-8C31356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6522"/>
            <a:ext cx="8226854" cy="2127234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en-US" sz="3800" b="1" dirty="0">
                <a:solidFill>
                  <a:srgbClr val="C00000"/>
                </a:solidFill>
              </a:rPr>
              <a:t>Nb</a:t>
            </a:r>
            <a:r>
              <a:rPr lang="en-US" sz="3800" b="1" baseline="-25000" dirty="0">
                <a:solidFill>
                  <a:srgbClr val="C00000"/>
                </a:solidFill>
              </a:rPr>
              <a:t>3</a:t>
            </a:r>
            <a:r>
              <a:rPr lang="en-US" sz="3800" b="1" dirty="0">
                <a:solidFill>
                  <a:srgbClr val="C00000"/>
                </a:solidFill>
              </a:rPr>
              <a:t>Sn Magnets: </a:t>
            </a:r>
            <a:r>
              <a:rPr lang="en-US" sz="3800" dirty="0">
                <a:solidFill>
                  <a:srgbClr val="C00000"/>
                </a:solidFill>
              </a:rPr>
              <a:t>14+T Feasibility Studies</a:t>
            </a:r>
          </a:p>
          <a:p>
            <a:pPr marL="448056" lvl="1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rgbClr val="00B0F0"/>
                </a:solidFill>
              </a:rPr>
              <a:t>Exploratory phase</a:t>
            </a:r>
            <a:r>
              <a:rPr lang="en-US" dirty="0"/>
              <a:t>, multiple magnet-development of various magnet structures at CERN and national laboratories</a:t>
            </a:r>
          </a:p>
          <a:p>
            <a:pPr lvl="1"/>
            <a:r>
              <a:rPr lang="en-US" dirty="0"/>
              <a:t>Approaches range from evolutionary, based on LARP/HL-LHC technology to departures from evolutionary to beyond state-od-the-art  magnet structures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1st priority: performance and (sufficient) robustness.</a:t>
            </a:r>
          </a:p>
          <a:p>
            <a:pPr lvl="1"/>
            <a:r>
              <a:rPr lang="en-US" dirty="0"/>
              <a:t>2nd priority: maximum robustness and reduced cost.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21D9D1-D8E9-F6A2-CBCD-509D38E3C1AB}"/>
              </a:ext>
            </a:extLst>
          </p:cNvPr>
          <p:cNvGrpSpPr/>
          <p:nvPr/>
        </p:nvGrpSpPr>
        <p:grpSpPr>
          <a:xfrm>
            <a:off x="255682" y="3218108"/>
            <a:ext cx="8629890" cy="2530720"/>
            <a:chOff x="324960" y="1090214"/>
            <a:chExt cx="8629890" cy="2530720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975CD6AD-34CD-D76A-10CA-F6CC7148E5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95272350"/>
                </p:ext>
              </p:extLst>
            </p:nvPr>
          </p:nvGraphicFramePr>
          <p:xfrm>
            <a:off x="324960" y="1869388"/>
            <a:ext cx="4114800" cy="1745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D9E75F9F-F420-757F-3CA9-D152C0C1D9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93609567"/>
                </p:ext>
              </p:extLst>
            </p:nvPr>
          </p:nvGraphicFramePr>
          <p:xfrm>
            <a:off x="4840050" y="1875393"/>
            <a:ext cx="4114800" cy="1745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79023CD-CA92-52D1-980B-EE38F0A01496}"/>
                </a:ext>
              </a:extLst>
            </p:cNvPr>
            <p:cNvGrpSpPr/>
            <p:nvPr/>
          </p:nvGrpSpPr>
          <p:grpSpPr>
            <a:xfrm>
              <a:off x="3138099" y="1090214"/>
              <a:ext cx="1301661" cy="1380175"/>
              <a:chOff x="2892922" y="610938"/>
              <a:chExt cx="1301661" cy="2054301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AC4706-9609-2AE4-D084-093094F381FE}"/>
                  </a:ext>
                </a:extLst>
              </p:cNvPr>
              <p:cNvSpPr/>
              <p:nvPr/>
            </p:nvSpPr>
            <p:spPr>
              <a:xfrm rot="5400000">
                <a:off x="2710873" y="1181530"/>
                <a:ext cx="1745541" cy="1221878"/>
              </a:xfrm>
              <a:prstGeom prst="chevron">
                <a:avLst/>
              </a:prstGeom>
              <a:solidFill>
                <a:schemeClr val="tx1">
                  <a:lumMod val="5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Chevron 4">
                <a:extLst>
                  <a:ext uri="{FF2B5EF4-FFF2-40B4-BE49-F238E27FC236}">
                    <a16:creationId xmlns:a16="http://schemas.microsoft.com/office/drawing/2014/main" id="{CFCE6F04-0D53-58FB-EE26-3A7AA1736754}"/>
                  </a:ext>
                </a:extLst>
              </p:cNvPr>
              <p:cNvSpPr txBox="1"/>
              <p:nvPr/>
            </p:nvSpPr>
            <p:spPr>
              <a:xfrm>
                <a:off x="2892922" y="610938"/>
                <a:ext cx="1221878" cy="5236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900" kern="12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64B999-DF5F-F3B6-DA83-5810ACC61E5A}"/>
                </a:ext>
              </a:extLst>
            </p:cNvPr>
            <p:cNvGrpSpPr/>
            <p:nvPr/>
          </p:nvGrpSpPr>
          <p:grpSpPr>
            <a:xfrm>
              <a:off x="4760267" y="1102349"/>
              <a:ext cx="1301661" cy="1380176"/>
              <a:chOff x="2892922" y="610938"/>
              <a:chExt cx="1301661" cy="2054302"/>
            </a:xfrm>
          </p:grpSpPr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F1D91493-118D-7D95-88E0-3A8C685BF24B}"/>
                  </a:ext>
                </a:extLst>
              </p:cNvPr>
              <p:cNvSpPr/>
              <p:nvPr/>
            </p:nvSpPr>
            <p:spPr>
              <a:xfrm rot="5400000">
                <a:off x="2710873" y="1181531"/>
                <a:ext cx="1745541" cy="1221878"/>
              </a:xfrm>
              <a:prstGeom prst="chevron">
                <a:avLst/>
              </a:prstGeom>
              <a:solidFill>
                <a:schemeClr val="tx1">
                  <a:lumMod val="5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Chevron 4">
                <a:extLst>
                  <a:ext uri="{FF2B5EF4-FFF2-40B4-BE49-F238E27FC236}">
                    <a16:creationId xmlns:a16="http://schemas.microsoft.com/office/drawing/2014/main" id="{5D878D9D-D008-EBEB-6DE0-6BB004D82370}"/>
                  </a:ext>
                </a:extLst>
              </p:cNvPr>
              <p:cNvSpPr txBox="1"/>
              <p:nvPr/>
            </p:nvSpPr>
            <p:spPr>
              <a:xfrm>
                <a:off x="2892922" y="610938"/>
                <a:ext cx="1221878" cy="5236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900" kern="1200"/>
              </a:p>
            </p:txBody>
          </p:sp>
        </p:grp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5CB5D2F-8592-CC76-9229-ED8D165E9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E474727-F3D4-5F09-76C0-F9DB6846A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3434D-896B-E1B4-18DB-C023E28261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8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E5C3-47FA-08B0-357A-524A5657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138B-6589-7A29-93E2-E4741F653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8" y="940443"/>
            <a:ext cx="8133796" cy="5202091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Short overview of the HFM R&amp;D programme and consortium</a:t>
            </a:r>
          </a:p>
          <a:p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Focus areas for the LTS high-field magnets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State-of-the-art LTS superconductors and magnet technology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Main challenges facing the development of LTS high-field magnets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R&amp;D Strategy and Main Focus Areas</a:t>
            </a:r>
          </a:p>
          <a:p>
            <a:pPr lvl="1"/>
            <a:endParaRPr lang="en-GB" dirty="0"/>
          </a:p>
          <a:p>
            <a:r>
              <a:rPr lang="en-CH" dirty="0"/>
              <a:t>Focus Areas for the </a:t>
            </a:r>
            <a:r>
              <a:rPr lang="en-GB" dirty="0"/>
              <a:t>HTS high-field magnets  </a:t>
            </a:r>
          </a:p>
          <a:p>
            <a:pPr lvl="1"/>
            <a:r>
              <a:rPr lang="en-GB" dirty="0"/>
              <a:t>State-of-the-art HTS superconductors and magnet technology</a:t>
            </a:r>
          </a:p>
          <a:p>
            <a:pPr lvl="1"/>
            <a:r>
              <a:rPr lang="en-GB" dirty="0"/>
              <a:t>Main challenges facing the development of HTS high-field magnets</a:t>
            </a:r>
          </a:p>
          <a:p>
            <a:pPr lvl="1"/>
            <a:r>
              <a:rPr lang="en-CH" dirty="0"/>
              <a:t>R&amp;D Strategy and Main Focus Areas</a:t>
            </a:r>
            <a:endParaRPr lang="en-GB" dirty="0"/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CH" sz="3200" b="1" dirty="0">
                <a:solidFill>
                  <a:schemeClr val="bg1">
                    <a:lumMod val="65000"/>
                  </a:schemeClr>
                </a:solidFill>
              </a:rPr>
              <a:t>Focus Areas for the</a:t>
            </a:r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 test infrastructures, measurements and diagnostics</a:t>
            </a:r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Key mid-term deliverables until the next update of European Strategy for Particle Physics</a:t>
            </a:r>
          </a:p>
          <a:p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Final remarks</a:t>
            </a:r>
          </a:p>
          <a:p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sz="1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4198-7507-9842-5C29-ED033C05A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F71A-EA36-7A36-E2D9-1B12D9E74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3C374-BAF2-24B5-B212-4FB1A38811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1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517705-E0CE-DD49-9419-C8988DFA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r>
              <a:rPr lang="en-US" sz="4000" dirty="0"/>
              <a:t>REBCO: State of the 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24B9AB-B700-FC40-BCCA-1538B3F1D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0443"/>
            <a:ext cx="8492836" cy="2152079"/>
          </a:xfrm>
        </p:spPr>
        <p:txBody>
          <a:bodyPr>
            <a:normAutofit fontScale="47500" lnSpcReduction="20000"/>
          </a:bodyPr>
          <a:lstStyle/>
          <a:p>
            <a:r>
              <a:rPr lang="en-GB" sz="3400" dirty="0"/>
              <a:t>REBCO (ReBa</a:t>
            </a:r>
            <a:r>
              <a:rPr lang="en-GB" sz="3400" baseline="-25000" dirty="0"/>
              <a:t>2</a:t>
            </a:r>
            <a:r>
              <a:rPr lang="en-GB" sz="3400" dirty="0"/>
              <a:t>Cu</a:t>
            </a:r>
            <a:r>
              <a:rPr lang="en-GB" sz="3400" baseline="-25000" dirty="0"/>
              <a:t>3</a:t>
            </a:r>
            <a:r>
              <a:rPr lang="en-GB" sz="3400" dirty="0"/>
              <a:t>O</a:t>
            </a:r>
            <a:r>
              <a:rPr lang="en-GB" sz="3400" baseline="-25000" dirty="0"/>
              <a:t>7-</a:t>
            </a:r>
            <a:r>
              <a:rPr lang="en-GB" sz="3400" i="1" baseline="-25000" dirty="0"/>
              <a:t>x</a:t>
            </a:r>
            <a:r>
              <a:rPr lang="en-GB" sz="3400" dirty="0"/>
              <a:t>,) is a potential enabling technology for magnets beyond 16 T</a:t>
            </a:r>
          </a:p>
          <a:p>
            <a:r>
              <a:rPr lang="en-GB" sz="3400" dirty="0"/>
              <a:t>For REBCO coated conductor (‘tape’), core technology established, including APCs.</a:t>
            </a:r>
          </a:p>
          <a:p>
            <a:r>
              <a:rPr lang="en-GB" sz="3400" dirty="0"/>
              <a:t>Distinct challenges from Nb</a:t>
            </a:r>
            <a:r>
              <a:rPr lang="en-GB" sz="3400" baseline="-25000" dirty="0"/>
              <a:t>3</a:t>
            </a:r>
            <a:r>
              <a:rPr lang="en-GB" sz="3400" dirty="0"/>
              <a:t>Sn:</a:t>
            </a:r>
          </a:p>
          <a:p>
            <a:pPr lvl="1"/>
            <a:r>
              <a:rPr lang="en-GB" sz="3200" i="1" dirty="0" err="1"/>
              <a:t>J</a:t>
            </a:r>
            <a:r>
              <a:rPr lang="en-GB" sz="3200" i="1" baseline="-25000" dirty="0" err="1"/>
              <a:t>c</a:t>
            </a:r>
            <a:r>
              <a:rPr lang="en-GB" sz="3200" dirty="0"/>
              <a:t> is sufficient for most application requirements, </a:t>
            </a:r>
            <a:r>
              <a:rPr lang="en-GB" sz="3200" i="1" dirty="0"/>
              <a:t>J</a:t>
            </a:r>
            <a:r>
              <a:rPr lang="en-GB" sz="3200" i="1" baseline="-25000" dirty="0"/>
              <a:t>e</a:t>
            </a:r>
            <a:r>
              <a:rPr lang="en-GB" sz="3200" dirty="0"/>
              <a:t> (4.2 K, 20 T) &gt; 1000 A/mm</a:t>
            </a:r>
            <a:r>
              <a:rPr lang="en-GB" sz="3200" baseline="30000" dirty="0"/>
              <a:t>2</a:t>
            </a:r>
            <a:r>
              <a:rPr lang="en-GB" sz="3200" dirty="0"/>
              <a:t>, but </a:t>
            </a:r>
            <a:r>
              <a:rPr lang="en-GB" sz="3200" b="1" dirty="0"/>
              <a:t>anisotropic</a:t>
            </a:r>
            <a:r>
              <a:rPr lang="en-GB" sz="3200" dirty="0"/>
              <a:t>, and </a:t>
            </a:r>
            <a:r>
              <a:rPr lang="en-GB" sz="3200" i="1" dirty="0" err="1"/>
              <a:t>J</a:t>
            </a:r>
            <a:r>
              <a:rPr lang="en-GB" sz="3200" i="1" baseline="-25000" dirty="0" err="1"/>
              <a:t>c</a:t>
            </a:r>
            <a:r>
              <a:rPr lang="en-GB" sz="3200" dirty="0"/>
              <a:t>(</a:t>
            </a:r>
            <a:r>
              <a:rPr lang="en-GB" sz="3200" i="1" dirty="0" err="1"/>
              <a:t>B</a:t>
            </a:r>
            <a:r>
              <a:rPr lang="en-GB" sz="3200" dirty="0" err="1"/>
              <a:t>,</a:t>
            </a:r>
            <a:r>
              <a:rPr lang="en-GB" sz="3200" i="1" dirty="0" err="1"/>
              <a:t>T</a:t>
            </a:r>
            <a:r>
              <a:rPr lang="en-GB" sz="3200" dirty="0" err="1"/>
              <a:t>,</a:t>
            </a:r>
            <a:r>
              <a:rPr lang="en-GB" sz="3200" i="1" dirty="0" err="1"/>
              <a:t>θ</a:t>
            </a:r>
            <a:r>
              <a:rPr lang="en-GB" sz="3200" dirty="0"/>
              <a:t>) is strongly </a:t>
            </a:r>
            <a:r>
              <a:rPr lang="en-GB" sz="3200" b="1" dirty="0"/>
              <a:t>supplier-dependent</a:t>
            </a:r>
            <a:r>
              <a:rPr lang="en-GB" sz="3200" dirty="0"/>
              <a:t>, according to technology, composition and APCs.</a:t>
            </a:r>
          </a:p>
          <a:p>
            <a:pPr lvl="1"/>
            <a:r>
              <a:rPr lang="en-GB" sz="3200" dirty="0"/>
              <a:t>Production yield and piece lengths (&lt; 1 km) still relatively low, contributing to high cost</a:t>
            </a:r>
          </a:p>
          <a:p>
            <a:pPr lvl="1"/>
            <a:r>
              <a:rPr lang="en-GB" sz="3200" dirty="0"/>
              <a:t>Long-length uniformity of performance, geometry, electrical resistances etc. requires further development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FAF5DCA-D57C-F99D-AAEE-BCDDDBB05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0EB9C8-F2CC-B0D0-7F32-1684287FF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04" y="2914914"/>
            <a:ext cx="3154166" cy="24785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D28E81-9A83-BBAA-3779-FA5C10C7842C}"/>
              </a:ext>
            </a:extLst>
          </p:cNvPr>
          <p:cNvSpPr txBox="1"/>
          <p:nvPr/>
        </p:nvSpPr>
        <p:spPr>
          <a:xfrm>
            <a:off x="1026054" y="5449370"/>
            <a:ext cx="3001415" cy="4308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/>
              <a:t>Critical current (</a:t>
            </a:r>
            <a:r>
              <a:rPr lang="en-GB" sz="1000" i="1" dirty="0" err="1"/>
              <a:t>I</a:t>
            </a:r>
            <a:r>
              <a:rPr lang="en-GB" sz="1000" i="1" baseline="-25000" dirty="0" err="1"/>
              <a:t>c</a:t>
            </a:r>
            <a:r>
              <a:rPr lang="en-GB" sz="1000" dirty="0"/>
              <a:t>) in magnetic field (</a:t>
            </a:r>
            <a:r>
              <a:rPr lang="en-GB" sz="1000" i="1" dirty="0"/>
              <a:t>B</a:t>
            </a:r>
            <a:r>
              <a:rPr lang="en-GB" sz="1000" dirty="0"/>
              <a:t>) perpendicular to substrate at 4.2 K for selected commercial tapes</a:t>
            </a:r>
          </a:p>
          <a:p>
            <a:pPr algn="ctr"/>
            <a:r>
              <a:rPr lang="fr-FR" sz="800" dirty="0" err="1"/>
              <a:t>Tsuchiya</a:t>
            </a:r>
            <a:r>
              <a:rPr lang="fr-FR" sz="800" dirty="0"/>
              <a:t> et al., </a:t>
            </a:r>
            <a:r>
              <a:rPr lang="fr-FR" sz="800" i="1" dirty="0" err="1"/>
              <a:t>Supercond</a:t>
            </a:r>
            <a:r>
              <a:rPr lang="fr-FR" sz="800" i="1" dirty="0"/>
              <a:t>. </a:t>
            </a:r>
            <a:r>
              <a:rPr lang="fr-FR" sz="800" i="1" dirty="0" err="1"/>
              <a:t>Sci</a:t>
            </a:r>
            <a:r>
              <a:rPr lang="fr-FR" sz="800" i="1" dirty="0"/>
              <a:t>. </a:t>
            </a:r>
            <a:r>
              <a:rPr lang="fr-FR" sz="800" i="1" dirty="0" err="1"/>
              <a:t>Technol</a:t>
            </a:r>
            <a:r>
              <a:rPr lang="fr-FR" sz="800" i="1" dirty="0"/>
              <a:t>.</a:t>
            </a:r>
            <a:r>
              <a:rPr lang="fr-FR" sz="800" dirty="0"/>
              <a:t> </a:t>
            </a:r>
            <a:r>
              <a:rPr lang="fr-FR" sz="800" b="1" dirty="0"/>
              <a:t>34</a:t>
            </a:r>
            <a:r>
              <a:rPr lang="fr-FR" sz="800" dirty="0"/>
              <a:t> (2021) 105005</a:t>
            </a:r>
            <a:endParaRPr lang="en-GB" sz="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F814A7-BD4E-BD0B-1071-72A8018AAD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627" y="3186829"/>
            <a:ext cx="3777017" cy="24004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EB945F-B178-C84D-84B1-D571197AE4DB}"/>
              </a:ext>
            </a:extLst>
          </p:cNvPr>
          <p:cNvSpPr txBox="1"/>
          <p:nvPr/>
        </p:nvSpPr>
        <p:spPr>
          <a:xfrm>
            <a:off x="4839046" y="5576139"/>
            <a:ext cx="3597042" cy="3077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/>
              <a:t>Engineering current density (</a:t>
            </a:r>
            <a:r>
              <a:rPr lang="en-GB" sz="1000" i="1" dirty="0"/>
              <a:t>J</a:t>
            </a:r>
            <a:r>
              <a:rPr lang="en-GB" sz="1000" i="1" baseline="-25000" dirty="0"/>
              <a:t>e</a:t>
            </a:r>
            <a:r>
              <a:rPr lang="en-GB" sz="1000" dirty="0"/>
              <a:t>) in magnetic field perpendicular to substrate for selected conductors (C. Senatore, UNIGE)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AC8009-3B24-C0BC-EB3E-322C1D39F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6902" y="5867134"/>
            <a:ext cx="2147350" cy="2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S. Hopkins</a:t>
            </a:r>
            <a:endParaRPr lang="en-GB" altLang="en-US" sz="12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47B55-3F40-D421-48FE-6A4930A25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DB02-31F8-0A2A-41F3-FE82E6E62D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16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79BC26-B724-93C2-32E6-42D49D5D4410}"/>
              </a:ext>
            </a:extLst>
          </p:cNvPr>
          <p:cNvSpPr txBox="1"/>
          <p:nvPr/>
        </p:nvSpPr>
        <p:spPr>
          <a:xfrm>
            <a:off x="457199" y="92343"/>
            <a:ext cx="8429945" cy="940443"/>
          </a:xfrm>
          <a:prstGeom prst="rect">
            <a:avLst/>
          </a:prstGeom>
        </p:spPr>
        <p:txBody>
          <a:bodyPr vert="horz" lIns="45720" r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sz="3200" b="1" dirty="0">
                <a:latin typeface="+mj-lt"/>
                <a:ea typeface="+mj-ea"/>
                <a:cs typeface="+mj-cs"/>
              </a:rPr>
              <a:t>State-of-the-art HTS superconductors and magnet technology</a:t>
            </a:r>
            <a:endParaRPr lang="en-CH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7573A-5AAB-0842-0893-806551518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A. Siemko – HFM R&amp;D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524EE-2D4E-3E85-3CCF-797D5631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918391-D411-FE40-AAD7-861AE5233E0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4883B6-3D08-1889-F8BA-7D8784C7F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SMTF04/IDSM02 24.04.2023</a:t>
            </a:r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A0FF48F-6441-2674-838D-1A87220F7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250" y="3922057"/>
            <a:ext cx="3794323" cy="21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B45842-3877-FFF4-B7D0-5C5E9E30817B}"/>
              </a:ext>
            </a:extLst>
          </p:cNvPr>
          <p:cNvGrpSpPr/>
          <p:nvPr/>
        </p:nvGrpSpPr>
        <p:grpSpPr>
          <a:xfrm>
            <a:off x="4573343" y="1813795"/>
            <a:ext cx="4527870" cy="2075174"/>
            <a:chOff x="3836102" y="1237517"/>
            <a:chExt cx="4690406" cy="2522184"/>
          </a:xfrm>
        </p:grpSpPr>
        <p:pic>
          <p:nvPicPr>
            <p:cNvPr id="2" name="Picture 7">
              <a:extLst>
                <a:ext uri="{FF2B5EF4-FFF2-40B4-BE49-F238E27FC236}">
                  <a16:creationId xmlns:a16="http://schemas.microsoft.com/office/drawing/2014/main" id="{6B554B72-E355-8C41-C0B0-E685F8B84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418" y="1237517"/>
              <a:ext cx="4149090" cy="2522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046A70-6CC0-5FF9-ED80-0369F94A71DD}"/>
                </a:ext>
              </a:extLst>
            </p:cNvPr>
            <p:cNvSpPr/>
            <p:nvPr/>
          </p:nvSpPr>
          <p:spPr>
            <a:xfrm>
              <a:off x="3836102" y="1237517"/>
              <a:ext cx="2617209" cy="785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chemeClr val="bg1">
                      <a:lumMod val="50000"/>
                    </a:schemeClr>
                  </a:solidFill>
                </a:rPr>
                <a:t>CERN design of HTS 5 T insert magnet for 13 T Nb</a:t>
              </a:r>
              <a:r>
                <a:rPr lang="en-GB" sz="1200" b="1" baseline="-25000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r>
                <a:rPr lang="en-GB" sz="1200" b="1" dirty="0">
                  <a:solidFill>
                    <a:schemeClr val="bg1">
                      <a:lumMod val="50000"/>
                    </a:schemeClr>
                  </a:solidFill>
                </a:rPr>
                <a:t>Sn  background field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4102CC-74FD-8F55-34D7-B0502AD5A4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b="22879"/>
          <a:stretch/>
        </p:blipFill>
        <p:spPr>
          <a:xfrm>
            <a:off x="4729446" y="3947962"/>
            <a:ext cx="4157697" cy="2144200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3FE7F823-6EBE-B872-3202-AB7313874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40" y="5819183"/>
            <a:ext cx="2376509" cy="2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G. Kirby, J. Van </a:t>
            </a:r>
            <a:r>
              <a:rPr lang="en-GB" altLang="en-US" sz="10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Nugteren</a:t>
            </a:r>
            <a:endParaRPr lang="en-GB" altLang="en-US" sz="1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3CC3E2-EAF5-3F4F-0D95-BB864B16A8C3}"/>
              </a:ext>
            </a:extLst>
          </p:cNvPr>
          <p:cNvGrpSpPr/>
          <p:nvPr/>
        </p:nvGrpSpPr>
        <p:grpSpPr>
          <a:xfrm>
            <a:off x="503540" y="1914411"/>
            <a:ext cx="3800033" cy="1976571"/>
            <a:chOff x="457200" y="936652"/>
            <a:chExt cx="3800033" cy="1976571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2B6AD481-C6F0-1FBC-275A-4455BA81E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936652"/>
              <a:ext cx="3800033" cy="1976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29E800-D5B9-FBBA-8435-6FDC7D8D2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615" y="2339126"/>
              <a:ext cx="1144163" cy="57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9BC7AE-7E75-0674-7E6C-FA708328A8C4}"/>
              </a:ext>
            </a:extLst>
          </p:cNvPr>
          <p:cNvSpPr txBox="1"/>
          <p:nvPr/>
        </p:nvSpPr>
        <p:spPr>
          <a:xfrm>
            <a:off x="503540" y="1015678"/>
            <a:ext cx="8183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 far only a few accelerator magnet coils have been made with </a:t>
            </a:r>
            <a:r>
              <a:rPr lang="en-US" sz="1600" dirty="0" err="1"/>
              <a:t>ReBCO</a:t>
            </a:r>
            <a:r>
              <a:rPr lang="en-US" sz="1600" dirty="0"/>
              <a:t> tapes and Bi-2212 cables and only the first hybrid dipole demonstrators, such as 13+5 T at CERN and 12.3 T at BNL</a:t>
            </a:r>
            <a:endParaRPr lang="en-GB" sz="16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C0624F9-E3C7-06BF-0B80-738051E01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446" y="5819183"/>
            <a:ext cx="2406493" cy="2571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latin typeface="Tahoma" panose="020B0604030504040204" pitchFamily="34" charset="0"/>
                <a:cs typeface="Tahoma" panose="020B0604030504040204" pitchFamily="34" charset="0"/>
              </a:rPr>
              <a:t>Courtesy of L. Garcia Fajardo, T. Shen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331E152-2F01-69CC-FAC1-C140AD420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311" y="5273591"/>
            <a:ext cx="1559832" cy="290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Tahoma" panose="020B0604030504040204" pitchFamily="34" charset="0"/>
                <a:cs typeface="Tahoma" panose="020B0604030504040204" pitchFamily="34" charset="0"/>
              </a:rPr>
              <a:t>LBNL – Bi-2212 coils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EB5D3B-CC38-93AB-0813-80164C4361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79" r="13414"/>
          <a:stretch/>
        </p:blipFill>
        <p:spPr>
          <a:xfrm rot="16200000">
            <a:off x="7519509" y="3314241"/>
            <a:ext cx="733913" cy="20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843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849D-1369-E7EA-D23E-0DA783C9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46" y="126256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GB" dirty="0"/>
              <a:t>Main challenges facing the development of future HTS high-field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0686-5B84-A9B3-0033-8C31356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8509"/>
            <a:ext cx="8349175" cy="4793673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en-US" sz="3300" b="1" dirty="0">
                <a:solidFill>
                  <a:srgbClr val="C00000"/>
                </a:solidFill>
              </a:rPr>
              <a:t>HTS Conductors</a:t>
            </a:r>
          </a:p>
          <a:p>
            <a:endParaRPr lang="en-US" sz="1500" dirty="0"/>
          </a:p>
          <a:p>
            <a:r>
              <a:rPr lang="en-US" sz="2800" dirty="0"/>
              <a:t>Present main limitations of HTS technology are linked to:</a:t>
            </a:r>
          </a:p>
          <a:p>
            <a:pPr lvl="1"/>
            <a:endParaRPr lang="en-US" sz="2400" dirty="0"/>
          </a:p>
          <a:p>
            <a:pPr lvl="1"/>
            <a:r>
              <a:rPr lang="en-US" sz="2200" dirty="0" err="1"/>
              <a:t>ReBCO</a:t>
            </a:r>
            <a:r>
              <a:rPr lang="en-US" sz="2200" dirty="0"/>
              <a:t> conductor shear stress sensitivity and degradation</a:t>
            </a:r>
          </a:p>
          <a:p>
            <a:pPr lvl="1"/>
            <a:r>
              <a:rPr lang="en-US" sz="2200" dirty="0"/>
              <a:t>Large magnetization of </a:t>
            </a:r>
            <a:r>
              <a:rPr lang="en-US" sz="2200" dirty="0" err="1"/>
              <a:t>ReBCO</a:t>
            </a:r>
            <a:r>
              <a:rPr lang="en-US" sz="2200" dirty="0"/>
              <a:t> conductors. Tape conductor shape (rather than multifilamentary round wire) creates field errors that may be too large for accelerator magnets</a:t>
            </a:r>
          </a:p>
          <a:p>
            <a:pPr lvl="1"/>
            <a:r>
              <a:rPr lang="en-US" sz="2200" dirty="0"/>
              <a:t>Uniformity of </a:t>
            </a:r>
            <a:r>
              <a:rPr lang="en-US" sz="2200" dirty="0" err="1"/>
              <a:t>ReBCO</a:t>
            </a:r>
            <a:r>
              <a:rPr lang="en-US" sz="2200" dirty="0"/>
              <a:t> cables along the length and lot to lot</a:t>
            </a:r>
          </a:p>
          <a:p>
            <a:pPr lvl="1"/>
            <a:r>
              <a:rPr lang="en-US" sz="2200" dirty="0"/>
              <a:t>Limited length of </a:t>
            </a:r>
            <a:r>
              <a:rPr lang="en-US" sz="2200" dirty="0" err="1"/>
              <a:t>ReBCO</a:t>
            </a:r>
            <a:r>
              <a:rPr lang="en-US" sz="2200" dirty="0"/>
              <a:t> tapes and cables</a:t>
            </a:r>
          </a:p>
          <a:p>
            <a:pPr lvl="1"/>
            <a:r>
              <a:rPr lang="en-US" sz="2200" dirty="0"/>
              <a:t>Limited ability to bend at small radii of </a:t>
            </a:r>
            <a:r>
              <a:rPr lang="en-US" sz="2200" dirty="0" err="1"/>
              <a:t>ReBCO</a:t>
            </a:r>
            <a:r>
              <a:rPr lang="en-US" sz="2200" dirty="0"/>
              <a:t> conductors, forcing specific, not very effective structures of magnet coil ends allowing for  large bend radii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Quench protection of accelerator size magnets made with </a:t>
            </a:r>
            <a:r>
              <a:rPr lang="en-US" sz="2200" dirty="0" err="1"/>
              <a:t>ReBCO</a:t>
            </a:r>
            <a:r>
              <a:rPr lang="en-US" sz="2200" dirty="0"/>
              <a:t> and Bi-2212 HTS coils with high current and stored energy densities but low quench propagation velocity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Bi-2212 conductor stress/strain sensitivity and degradation</a:t>
            </a:r>
          </a:p>
          <a:p>
            <a:pPr lvl="1"/>
            <a:r>
              <a:rPr lang="en-US" sz="2200" dirty="0"/>
              <a:t>Very complex Reaction Heat Treatment for Bi-2212</a:t>
            </a:r>
          </a:p>
          <a:p>
            <a:pPr lvl="1"/>
            <a:r>
              <a:rPr lang="en-US" sz="2200" dirty="0"/>
              <a:t>Bi-2212 leaks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…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50392-1ADF-166C-CB74-F23F38596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998F8-9C8C-75D7-61DD-8D1D29593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7574F-A590-8B2F-A8A7-222A20D05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9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849D-1369-E7EA-D23E-0DA783C9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74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CH" dirty="0"/>
              <a:t>R&amp;D Strategy and Focus Areas for the </a:t>
            </a:r>
            <a:r>
              <a:rPr lang="en-GB" dirty="0"/>
              <a:t>HTS high-field magnets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0686-5B84-A9B3-0033-8C313569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5915"/>
            <a:ext cx="8226854" cy="2037841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HTS Conductors and Magnet Technology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broader HTS magnet technology, including cable design, coil design, joints, quench detection and magnet protection remains at an early stage of development</a:t>
            </a:r>
          </a:p>
          <a:p>
            <a:pPr lvl="1"/>
            <a:r>
              <a:rPr lang="en-US" dirty="0"/>
              <a:t>Main focus area is </a:t>
            </a:r>
            <a:r>
              <a:rPr lang="en-US" dirty="0">
                <a:solidFill>
                  <a:srgbClr val="00ADFF"/>
                </a:solidFill>
              </a:rPr>
              <a:t>demonstration of the suitability of state-of-the-art HTS</a:t>
            </a:r>
            <a:r>
              <a:rPr lang="en-US" dirty="0"/>
              <a:t> conductors for accelerator magnets, providing a proof-of-principle of HTS magnet technology beyond the range of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21D9D1-D8E9-F6A2-CBCD-509D38E3C1AB}"/>
              </a:ext>
            </a:extLst>
          </p:cNvPr>
          <p:cNvGrpSpPr/>
          <p:nvPr/>
        </p:nvGrpSpPr>
        <p:grpSpPr>
          <a:xfrm>
            <a:off x="255682" y="3218108"/>
            <a:ext cx="8629890" cy="2530720"/>
            <a:chOff x="324960" y="1090214"/>
            <a:chExt cx="8629890" cy="2530720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975CD6AD-34CD-D76A-10CA-F6CC7148E5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12440744"/>
                </p:ext>
              </p:extLst>
            </p:nvPr>
          </p:nvGraphicFramePr>
          <p:xfrm>
            <a:off x="324960" y="1869388"/>
            <a:ext cx="4114800" cy="1745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D9E75F9F-F420-757F-3CA9-D152C0C1D9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33556568"/>
                </p:ext>
              </p:extLst>
            </p:nvPr>
          </p:nvGraphicFramePr>
          <p:xfrm>
            <a:off x="4840050" y="1875393"/>
            <a:ext cx="4114800" cy="1745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79023CD-CA92-52D1-980B-EE38F0A01496}"/>
                </a:ext>
              </a:extLst>
            </p:cNvPr>
            <p:cNvGrpSpPr/>
            <p:nvPr/>
          </p:nvGrpSpPr>
          <p:grpSpPr>
            <a:xfrm>
              <a:off x="3138099" y="1090214"/>
              <a:ext cx="1313773" cy="1398344"/>
              <a:chOff x="2892922" y="610938"/>
              <a:chExt cx="1313773" cy="2081345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A7AC4706-9609-2AE4-D084-093094F381FE}"/>
                  </a:ext>
                </a:extLst>
              </p:cNvPr>
              <p:cNvSpPr/>
              <p:nvPr/>
            </p:nvSpPr>
            <p:spPr>
              <a:xfrm rot="5400000">
                <a:off x="2722985" y="1208573"/>
                <a:ext cx="1745542" cy="1221878"/>
              </a:xfrm>
              <a:prstGeom prst="chevron">
                <a:avLst/>
              </a:prstGeom>
              <a:solidFill>
                <a:schemeClr val="tx1">
                  <a:lumMod val="5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Chevron 4">
                <a:extLst>
                  <a:ext uri="{FF2B5EF4-FFF2-40B4-BE49-F238E27FC236}">
                    <a16:creationId xmlns:a16="http://schemas.microsoft.com/office/drawing/2014/main" id="{CFCE6F04-0D53-58FB-EE26-3A7AA1736754}"/>
                  </a:ext>
                </a:extLst>
              </p:cNvPr>
              <p:cNvSpPr txBox="1"/>
              <p:nvPr/>
            </p:nvSpPr>
            <p:spPr>
              <a:xfrm>
                <a:off x="2892922" y="610938"/>
                <a:ext cx="1221878" cy="5236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900" kern="12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64B999-DF5F-F3B6-DA83-5810ACC61E5A}"/>
                </a:ext>
              </a:extLst>
            </p:cNvPr>
            <p:cNvGrpSpPr/>
            <p:nvPr/>
          </p:nvGrpSpPr>
          <p:grpSpPr>
            <a:xfrm>
              <a:off x="4760267" y="1102349"/>
              <a:ext cx="1301661" cy="1380176"/>
              <a:chOff x="2892922" y="610938"/>
              <a:chExt cx="1301661" cy="2054302"/>
            </a:xfrm>
          </p:grpSpPr>
          <p:sp>
            <p:nvSpPr>
              <p:cNvPr id="12" name="Chevron 11">
                <a:extLst>
                  <a:ext uri="{FF2B5EF4-FFF2-40B4-BE49-F238E27FC236}">
                    <a16:creationId xmlns:a16="http://schemas.microsoft.com/office/drawing/2014/main" id="{F1D91493-118D-7D95-88E0-3A8C685BF24B}"/>
                  </a:ext>
                </a:extLst>
              </p:cNvPr>
              <p:cNvSpPr/>
              <p:nvPr/>
            </p:nvSpPr>
            <p:spPr>
              <a:xfrm rot="5400000">
                <a:off x="2710873" y="1181531"/>
                <a:ext cx="1745541" cy="1221878"/>
              </a:xfrm>
              <a:prstGeom prst="chevron">
                <a:avLst/>
              </a:prstGeom>
              <a:solidFill>
                <a:schemeClr val="tx1">
                  <a:lumMod val="5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Chevron 4">
                <a:extLst>
                  <a:ext uri="{FF2B5EF4-FFF2-40B4-BE49-F238E27FC236}">
                    <a16:creationId xmlns:a16="http://schemas.microsoft.com/office/drawing/2014/main" id="{5D878D9D-D008-EBEB-6DE0-6BB004D82370}"/>
                  </a:ext>
                </a:extLst>
              </p:cNvPr>
              <p:cNvSpPr txBox="1"/>
              <p:nvPr/>
            </p:nvSpPr>
            <p:spPr>
              <a:xfrm>
                <a:off x="2892922" y="610938"/>
                <a:ext cx="1221878" cy="5236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900" kern="1200"/>
              </a:p>
            </p:txBody>
          </p:sp>
        </p:grp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3CBE04F-BE22-E3C9-1F7F-8E8858A61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32FFDA6-4C14-1AF1-F579-A8FA18C9B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0110E-7AB8-F725-8EB4-BE2C1D9053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1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79BC26-B724-93C2-32E6-42D49D5D4410}"/>
              </a:ext>
            </a:extLst>
          </p:cNvPr>
          <p:cNvSpPr txBox="1"/>
          <p:nvPr/>
        </p:nvSpPr>
        <p:spPr>
          <a:xfrm>
            <a:off x="369871" y="-3791"/>
            <a:ext cx="8517276" cy="940443"/>
          </a:xfrm>
          <a:prstGeom prst="rect">
            <a:avLst/>
          </a:prstGeom>
        </p:spPr>
        <p:txBody>
          <a:bodyPr vert="horz" lIns="45720" r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CH" sz="3600" b="1" dirty="0">
                <a:latin typeface="+mj-lt"/>
                <a:ea typeface="+mj-ea"/>
                <a:cs typeface="+mj-cs"/>
              </a:rPr>
              <a:t>HTS is the only path beyond 16 Tesla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7573A-5AAB-0842-0893-806551518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680" y="6356350"/>
            <a:ext cx="27646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A. Siemko – HFM R&amp;D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524EE-2D4E-3E85-3CCF-797D5631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918391-D411-FE40-AAD7-861AE5233E0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4883B6-3D08-1889-F8BA-7D8784C7F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3521" y="6356349"/>
            <a:ext cx="2133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SMTF04/IDSM02 24.04.2023</a:t>
            </a:r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83A481D-0178-23B3-E067-DD08F5EE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162" y="2960829"/>
            <a:ext cx="5641421" cy="3106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FAE53-8622-757A-C65A-69E56CC91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418" y="2957892"/>
            <a:ext cx="2269711" cy="321192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759215-3065-B89D-2DA6-9DEC816EB7D8}"/>
              </a:ext>
            </a:extLst>
          </p:cNvPr>
          <p:cNvSpPr txBox="1">
            <a:spLocks/>
          </p:cNvSpPr>
          <p:nvPr/>
        </p:nvSpPr>
        <p:spPr>
          <a:xfrm>
            <a:off x="457200" y="1144555"/>
            <a:ext cx="8229600" cy="1816274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Using present HTS conductors now vs. waiting for better ones in the future is under deliberation</a:t>
            </a:r>
          </a:p>
          <a:p>
            <a:endParaRPr lang="en-US" sz="800" dirty="0"/>
          </a:p>
          <a:p>
            <a:r>
              <a:rPr lang="en-US" sz="2000" dirty="0"/>
              <a:t>Conceptual design of HTS magnets using existing state-of-the-art conductors is ongoing within HFM Programme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569C1C1-A4D6-78AC-6EA3-C8C097420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17" y="5333991"/>
            <a:ext cx="1362583" cy="2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G. Kirby</a:t>
            </a:r>
          </a:p>
        </p:txBody>
      </p:sp>
    </p:spTree>
    <p:extLst>
      <p:ext uri="{BB962C8B-B14F-4D97-AF65-F5344CB8AC3E}">
        <p14:creationId xmlns:p14="http://schemas.microsoft.com/office/powerpoint/2010/main" val="5675009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E5C3-47FA-08B0-357A-524A5657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138B-6589-7A29-93E2-E4741F653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8" y="940443"/>
            <a:ext cx="8133796" cy="5202091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Short overview of the HFM R&amp;D programme and consortium</a:t>
            </a:r>
          </a:p>
          <a:p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Focus areas for the LTS high-field magnets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State-of-the-art LTS superconductors and magnet technology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Main challenges facing the development of LTS high-field magnets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R&amp;D Strategy and Main Focus Areas</a:t>
            </a:r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Focus Areas for the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HTS high-field magnets  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State-of-the-art HTS superconductors and magnet technology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Main challenges facing the development of HTS high-field magnets</a:t>
            </a:r>
          </a:p>
          <a:p>
            <a:pPr lvl="1"/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R&amp;D Strategy and Main Focus Areas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GB" dirty="0"/>
          </a:p>
          <a:p>
            <a:r>
              <a:rPr lang="en-CH" sz="3200" b="1" dirty="0"/>
              <a:t>Focus Areas for the</a:t>
            </a:r>
            <a:r>
              <a:rPr lang="en-GB" sz="3200" b="1" dirty="0"/>
              <a:t> test infrastructures, measurements and diagnostics</a:t>
            </a:r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Key mid-term deliverables until the next update of European Strategy for Particle Physics</a:t>
            </a:r>
          </a:p>
          <a:p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Final remarks</a:t>
            </a:r>
          </a:p>
          <a:p>
            <a:endParaRPr lang="en-GB" sz="3200" dirty="0"/>
          </a:p>
          <a:p>
            <a:endParaRPr lang="en-GB" sz="1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4198-7507-9842-5C29-ED033C05A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F71A-EA36-7A36-E2D9-1B12D9E74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3C374-BAF2-24B5-B212-4FB1A38811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E5C3-47FA-08B0-357A-524A5657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138B-6589-7A29-93E2-E4741F653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8" y="940443"/>
            <a:ext cx="8133796" cy="5202091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Short overview of the HFM R&amp;D programme and consortium</a:t>
            </a:r>
          </a:p>
          <a:p>
            <a:endParaRPr lang="en-GB" sz="1100" dirty="0"/>
          </a:p>
          <a:p>
            <a:r>
              <a:rPr lang="en-GB" dirty="0"/>
              <a:t>Focus areas for the LTS high-field magnets</a:t>
            </a:r>
          </a:p>
          <a:p>
            <a:pPr lvl="1"/>
            <a:r>
              <a:rPr lang="en-GB" dirty="0"/>
              <a:t>State-of-the-art LTS superconductors and magnet technology</a:t>
            </a:r>
          </a:p>
          <a:p>
            <a:pPr lvl="1"/>
            <a:r>
              <a:rPr lang="en-GB" dirty="0"/>
              <a:t>Main challenges facing the development of LTS high-field magnets</a:t>
            </a:r>
          </a:p>
          <a:p>
            <a:pPr lvl="1"/>
            <a:r>
              <a:rPr lang="en-GB" dirty="0"/>
              <a:t>R&amp;D Strategy and Main Focus Areas</a:t>
            </a:r>
          </a:p>
          <a:p>
            <a:pPr lvl="1"/>
            <a:endParaRPr lang="en-GB" dirty="0"/>
          </a:p>
          <a:p>
            <a:r>
              <a:rPr lang="en-CH" dirty="0"/>
              <a:t>Focus Areas for the </a:t>
            </a:r>
            <a:r>
              <a:rPr lang="en-GB" dirty="0"/>
              <a:t>HTS high-field magnets  </a:t>
            </a:r>
          </a:p>
          <a:p>
            <a:pPr lvl="1"/>
            <a:r>
              <a:rPr lang="en-GB" dirty="0"/>
              <a:t>State-of-the-art HTS superconductors and magnet technology</a:t>
            </a:r>
          </a:p>
          <a:p>
            <a:pPr lvl="1"/>
            <a:r>
              <a:rPr lang="en-GB" dirty="0"/>
              <a:t>Main challenges facing the development of HTS high-field magnets</a:t>
            </a:r>
          </a:p>
          <a:p>
            <a:pPr lvl="1"/>
            <a:r>
              <a:rPr lang="en-CH" dirty="0"/>
              <a:t>R&amp;D Strategy and Main Focus Areas</a:t>
            </a:r>
            <a:endParaRPr lang="en-GB" dirty="0"/>
          </a:p>
          <a:p>
            <a:pPr lvl="1"/>
            <a:endParaRPr lang="en-GB" dirty="0"/>
          </a:p>
          <a:p>
            <a:r>
              <a:rPr lang="en-CH" sz="3200" b="1" dirty="0"/>
              <a:t>Focus Areas for the</a:t>
            </a:r>
            <a:r>
              <a:rPr lang="en-GB" sz="3200" b="1" dirty="0"/>
              <a:t> test infrastructures, measurements and diagnostics</a:t>
            </a:r>
          </a:p>
          <a:p>
            <a:pPr lvl="1"/>
            <a:endParaRPr lang="en-GB" dirty="0"/>
          </a:p>
          <a:p>
            <a:r>
              <a:rPr lang="en-GB" sz="3200" dirty="0"/>
              <a:t>Key mid-term deliverables until the next update of European Strategy for Particle Physics</a:t>
            </a:r>
          </a:p>
          <a:p>
            <a:endParaRPr lang="en-GB" sz="1500" dirty="0"/>
          </a:p>
          <a:p>
            <a:r>
              <a:rPr lang="en-GB" sz="3200" dirty="0"/>
              <a:t>Final remarks</a:t>
            </a:r>
          </a:p>
          <a:p>
            <a:endParaRPr lang="en-GB" sz="3200" dirty="0"/>
          </a:p>
          <a:p>
            <a:endParaRPr lang="en-GB" sz="1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4198-7507-9842-5C29-ED033C05A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F71A-EA36-7A36-E2D9-1B12D9E74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3C374-BAF2-24B5-B212-4FB1A38811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03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849D-1369-E7EA-D23E-0DA783C9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1234440"/>
          </a:xfrm>
        </p:spPr>
        <p:txBody>
          <a:bodyPr>
            <a:normAutofit/>
          </a:bodyPr>
          <a:lstStyle/>
          <a:p>
            <a:r>
              <a:rPr lang="en-CH" b="1" dirty="0"/>
              <a:t>HFM - </a:t>
            </a:r>
            <a:r>
              <a:rPr lang="en-GB" b="1" dirty="0"/>
              <a:t>Challenges and Plans for Test Infrastructures</a:t>
            </a:r>
            <a:endParaRPr lang="en-CH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9839AA-39D8-7CC4-0247-7058AB0F0312}"/>
              </a:ext>
            </a:extLst>
          </p:cNvPr>
          <p:cNvGrpSpPr/>
          <p:nvPr/>
        </p:nvGrpSpPr>
        <p:grpSpPr>
          <a:xfrm>
            <a:off x="599666" y="1996868"/>
            <a:ext cx="7941922" cy="4036079"/>
            <a:chOff x="-1874094" y="3218108"/>
            <a:chExt cx="6844180" cy="2524715"/>
          </a:xfrm>
        </p:grpSpPr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8D8D29DC-6D05-46C1-F5E9-FA92BB971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0067476"/>
                </p:ext>
              </p:extLst>
            </p:nvPr>
          </p:nvGraphicFramePr>
          <p:xfrm>
            <a:off x="-1874094" y="3997282"/>
            <a:ext cx="6844180" cy="1745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0352C5-11E1-768C-69DF-DBD60E467ADD}"/>
                </a:ext>
              </a:extLst>
            </p:cNvPr>
            <p:cNvGrpSpPr/>
            <p:nvPr/>
          </p:nvGrpSpPr>
          <p:grpSpPr>
            <a:xfrm>
              <a:off x="3068821" y="3218108"/>
              <a:ext cx="1901265" cy="1469301"/>
              <a:chOff x="2892922" y="610938"/>
              <a:chExt cx="1901265" cy="2186961"/>
            </a:xfrm>
          </p:grpSpPr>
          <p:sp>
            <p:nvSpPr>
              <p:cNvPr id="25" name="Chevron 24">
                <a:extLst>
                  <a:ext uri="{FF2B5EF4-FFF2-40B4-BE49-F238E27FC236}">
                    <a16:creationId xmlns:a16="http://schemas.microsoft.com/office/drawing/2014/main" id="{A0B9D9FA-B5AF-6060-E21F-73BF61023EB8}"/>
                  </a:ext>
                </a:extLst>
              </p:cNvPr>
              <p:cNvSpPr/>
              <p:nvPr/>
            </p:nvSpPr>
            <p:spPr>
              <a:xfrm rot="5400000">
                <a:off x="3182420" y="1186133"/>
                <a:ext cx="1570159" cy="1653374"/>
              </a:xfrm>
              <a:prstGeom prst="chevron">
                <a:avLst/>
              </a:prstGeom>
              <a:solidFill>
                <a:schemeClr val="tx1">
                  <a:lumMod val="5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Chevron 4">
                <a:extLst>
                  <a:ext uri="{FF2B5EF4-FFF2-40B4-BE49-F238E27FC236}">
                    <a16:creationId xmlns:a16="http://schemas.microsoft.com/office/drawing/2014/main" id="{9E31793B-D6BB-1ACD-B5D9-B37F369173F7}"/>
                  </a:ext>
                </a:extLst>
              </p:cNvPr>
              <p:cNvSpPr txBox="1"/>
              <p:nvPr/>
            </p:nvSpPr>
            <p:spPr>
              <a:xfrm>
                <a:off x="2892922" y="610938"/>
                <a:ext cx="1221878" cy="5236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900" kern="1200"/>
              </a:p>
            </p:txBody>
          </p:sp>
        </p:grp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0BAC0-BB41-D53F-4A03-F7D23BA6A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1505"/>
            <a:ext cx="8226854" cy="1571091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Main HFM Programme needs</a:t>
            </a:r>
            <a:endParaRPr lang="en-US" sz="4000" dirty="0"/>
          </a:p>
          <a:p>
            <a:endParaRPr lang="en-US" sz="1500" dirty="0"/>
          </a:p>
          <a:p>
            <a:r>
              <a:rPr lang="en-US" sz="3200" dirty="0"/>
              <a:t>HFM R&amp;D programme will require the development of new infrastructures related to both superconducting cables and magnets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4CCB9-5E8F-FAF7-94B3-6510C26B2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28A3CE-975A-69F2-990F-20D916C71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A3738-D105-5D43-B3BF-FD47439D41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90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4608-F119-E6E8-2CB7-E99A2D473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227240"/>
            <a:ext cx="8500535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Status of existing at CERN infrastructure for testing HFM model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9B591-862C-2C8D-49ED-72847D655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421557"/>
            <a:ext cx="8226854" cy="63014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Vertical cryostats at CERN in SM18: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17820-8C22-132E-9366-D02163C266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3A65-A5A7-763F-A088-B33D2A6BC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0574E-B533-F704-AA13-A84DB1681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618114-9ED0-0B1F-59CB-EF4CCFF48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420831"/>
              </p:ext>
            </p:extLst>
          </p:nvPr>
        </p:nvGraphicFramePr>
        <p:xfrm>
          <a:off x="457196" y="1981600"/>
          <a:ext cx="8226852" cy="319427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371142">
                  <a:extLst>
                    <a:ext uri="{9D8B030D-6E8A-4147-A177-3AD203B41FA5}">
                      <a16:colId xmlns:a16="http://schemas.microsoft.com/office/drawing/2014/main" val="3370359695"/>
                    </a:ext>
                  </a:extLst>
                </a:gridCol>
                <a:gridCol w="1371142">
                  <a:extLst>
                    <a:ext uri="{9D8B030D-6E8A-4147-A177-3AD203B41FA5}">
                      <a16:colId xmlns:a16="http://schemas.microsoft.com/office/drawing/2014/main" val="2002213648"/>
                    </a:ext>
                  </a:extLst>
                </a:gridCol>
                <a:gridCol w="1371142">
                  <a:extLst>
                    <a:ext uri="{9D8B030D-6E8A-4147-A177-3AD203B41FA5}">
                      <a16:colId xmlns:a16="http://schemas.microsoft.com/office/drawing/2014/main" val="2635040591"/>
                    </a:ext>
                  </a:extLst>
                </a:gridCol>
                <a:gridCol w="1371142">
                  <a:extLst>
                    <a:ext uri="{9D8B030D-6E8A-4147-A177-3AD203B41FA5}">
                      <a16:colId xmlns:a16="http://schemas.microsoft.com/office/drawing/2014/main" val="1149437095"/>
                    </a:ext>
                  </a:extLst>
                </a:gridCol>
                <a:gridCol w="1371142">
                  <a:extLst>
                    <a:ext uri="{9D8B030D-6E8A-4147-A177-3AD203B41FA5}">
                      <a16:colId xmlns:a16="http://schemas.microsoft.com/office/drawing/2014/main" val="2877062224"/>
                    </a:ext>
                  </a:extLst>
                </a:gridCol>
                <a:gridCol w="1371142">
                  <a:extLst>
                    <a:ext uri="{9D8B030D-6E8A-4147-A177-3AD203B41FA5}">
                      <a16:colId xmlns:a16="http://schemas.microsoft.com/office/drawing/2014/main" val="3816328175"/>
                    </a:ext>
                  </a:extLst>
                </a:gridCol>
              </a:tblGrid>
              <a:tr h="210386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Cryostat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Cluster 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Siegtal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Diode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HFM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Long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0647" marR="60647" marT="60647" marB="60647" anchor="ctr"/>
                </a:tc>
                <a:extLst>
                  <a:ext uri="{0D108BD9-81ED-4DB2-BD59-A6C34878D82A}">
                    <a16:rowId xmlns:a16="http://schemas.microsoft.com/office/drawing/2014/main" val="1499138944"/>
                  </a:ext>
                </a:extLst>
              </a:tr>
              <a:tr h="279582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Diameter [mm]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 0.9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0.75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0.5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</a:rPr>
                        <a:t> 1.5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 0.6</a:t>
                      </a:r>
                    </a:p>
                  </a:txBody>
                  <a:tcPr marL="60647" marR="60647" marT="60647" marB="60647" anchor="ctr"/>
                </a:tc>
                <a:extLst>
                  <a:ext uri="{0D108BD9-81ED-4DB2-BD59-A6C34878D82A}">
                    <a16:rowId xmlns:a16="http://schemas.microsoft.com/office/drawing/2014/main" val="2546959711"/>
                  </a:ext>
                </a:extLst>
              </a:tr>
              <a:tr h="34451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Useful depth [m]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</a:rPr>
                        <a:t> 5.5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1.45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1.4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</a:rPr>
                        <a:t> 2.34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 3.45</a:t>
                      </a:r>
                    </a:p>
                  </a:txBody>
                  <a:tcPr marL="60647" marR="60647" marT="60647" marB="60647" anchor="ctr"/>
                </a:tc>
                <a:extLst>
                  <a:ext uri="{0D108BD9-81ED-4DB2-BD59-A6C34878D82A}">
                    <a16:rowId xmlns:a16="http://schemas.microsoft.com/office/drawing/2014/main" val="4229287565"/>
                  </a:ext>
                </a:extLst>
              </a:tr>
              <a:tr h="47865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Operation Temperature [K]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 1.9, 4.5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1.9, 4.5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</a:rPr>
                        <a:t> 4.5 -- 80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 1.9, 4.5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 1.9, 4.5</a:t>
                      </a:r>
                    </a:p>
                  </a:txBody>
                  <a:tcPr marL="60647" marR="60647" marT="60647" marB="60647" anchor="ctr"/>
                </a:tc>
                <a:extLst>
                  <a:ext uri="{0D108BD9-81ED-4DB2-BD59-A6C34878D82A}">
                    <a16:rowId xmlns:a16="http://schemas.microsoft.com/office/drawing/2014/main" val="2158144851"/>
                  </a:ext>
                </a:extLst>
              </a:tr>
              <a:tr h="607787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Main power converter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30 kA with dump (1 kV)</a:t>
                      </a:r>
                    </a:p>
                  </a:txBody>
                  <a:tcPr marL="60647" marR="60647" marT="60647" marB="60647" anchor="ctr"/>
                </a:tc>
                <a:tc gridSpan="4"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 20 kA with dump (1 kV)</a:t>
                      </a:r>
                    </a:p>
                  </a:txBody>
                  <a:tcPr marL="60647" marR="60647" marT="60647" marB="6064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470447"/>
                  </a:ext>
                </a:extLst>
              </a:tr>
              <a:tr h="607787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</a:rPr>
                        <a:t>Auxiliary power converter</a:t>
                      </a:r>
                    </a:p>
                  </a:txBody>
                  <a:tcPr marL="60647" marR="60647" marT="60647" marB="60647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 2 x 2kA with dump (1 kV)</a:t>
                      </a:r>
                    </a:p>
                  </a:txBody>
                  <a:tcPr marL="60647" marR="60647" marT="60647" marB="60647" anchor="ctr"/>
                </a:tc>
                <a:tc gridSpan="4"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333333"/>
                          </a:solidFill>
                          <a:effectLst/>
                        </a:rPr>
                        <a:t> 2 x 600 A with dump (500 V)</a:t>
                      </a:r>
                    </a:p>
                  </a:txBody>
                  <a:tcPr marL="60647" marR="60647" marT="60647" marB="6064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3215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B0E39CC2-97CD-717F-81EF-16B4947A2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43" y="4806297"/>
            <a:ext cx="2267707" cy="2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2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F. </a:t>
            </a:r>
            <a:r>
              <a:rPr lang="en-GB" altLang="en-US" sz="1200" b="1" dirty="0" err="1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Mangiarotti</a:t>
            </a:r>
            <a:r>
              <a:rPr lang="en-GB" altLang="en-US" sz="12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altLang="en-US" sz="12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A385C3-6BD2-A5F1-AFAC-C5831CCCB334}"/>
              </a:ext>
            </a:extLst>
          </p:cNvPr>
          <p:cNvSpPr txBox="1">
            <a:spLocks/>
          </p:cNvSpPr>
          <p:nvPr/>
        </p:nvSpPr>
        <p:spPr>
          <a:xfrm>
            <a:off x="457194" y="5306943"/>
            <a:ext cx="8226854" cy="724327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satisfactory basic infrastructure is believed to exist at CERN for testing HFM demonstrators and short models.</a:t>
            </a:r>
          </a:p>
        </p:txBody>
      </p:sp>
    </p:spTree>
    <p:extLst>
      <p:ext uri="{BB962C8B-B14F-4D97-AF65-F5344CB8AC3E}">
        <p14:creationId xmlns:p14="http://schemas.microsoft.com/office/powerpoint/2010/main" val="4220413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4608-F119-E6E8-2CB7-E99A2D473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227240"/>
            <a:ext cx="8415869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Status of existing infrastructure for testing HFM demonstrators and model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9B591-862C-2C8D-49ED-72847D655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7329"/>
            <a:ext cx="8226854" cy="392049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Horizontal test benches at CERN in SM18:</a:t>
            </a:r>
          </a:p>
          <a:p>
            <a:pPr marL="36576" indent="0">
              <a:buNone/>
            </a:pPr>
            <a:endParaRPr lang="en-US" sz="1000" dirty="0"/>
          </a:p>
          <a:p>
            <a:r>
              <a:rPr lang="en-US" dirty="0"/>
              <a:t>Several types of horizontal test benches for full cryo-magnets will be available in SM18 after completion of the HL-LHC test campaign </a:t>
            </a:r>
          </a:p>
          <a:p>
            <a:pPr lvl="1"/>
            <a:r>
              <a:rPr lang="en-US" dirty="0"/>
              <a:t>max. current 20 kA, 1.9 or 4.5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17820-8C22-132E-9366-D02163C266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3A65-A5A7-763F-A088-B33D2A6BC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0574E-B533-F704-AA13-A84DB1681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16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4608-F119-E6E8-2CB7-E99A2D473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227240"/>
            <a:ext cx="8449735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Status of existing infrastructure for testing HFM demonstrators and model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9B591-862C-2C8D-49ED-72847D655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7329"/>
            <a:ext cx="8226854" cy="3920491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Required upgrades and improvements:</a:t>
            </a:r>
          </a:p>
          <a:p>
            <a:pPr marL="36576" indent="0">
              <a:buNone/>
            </a:pPr>
            <a:endParaRPr lang="en-US" sz="1000" dirty="0"/>
          </a:p>
          <a:p>
            <a:r>
              <a:rPr lang="en-US" dirty="0"/>
              <a:t>Anti-cryostat for </a:t>
            </a:r>
            <a:r>
              <a:rPr lang="en-US" b="1" dirty="0"/>
              <a:t>vertical cryostats </a:t>
            </a:r>
            <a:r>
              <a:rPr lang="en-US" dirty="0"/>
              <a:t>to allow more detailed diagnostics such as Z-scans and QA/MM exchange</a:t>
            </a:r>
          </a:p>
          <a:p>
            <a:endParaRPr lang="en-US" dirty="0"/>
          </a:p>
          <a:p>
            <a:r>
              <a:rPr lang="en-US" b="1" dirty="0"/>
              <a:t>Horizontal test cryostat </a:t>
            </a:r>
            <a:r>
              <a:rPr lang="en-US" dirty="0"/>
              <a:t>and matching modules to be defined in the future to meet the emerging needs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17820-8C22-132E-9366-D02163C266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3A65-A5A7-763F-A088-B33D2A6BC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0574E-B533-F704-AA13-A84DB1681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95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97F-D131-E89E-97E8-D00E4714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6525"/>
            <a:ext cx="8441267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testing needs for the HFM programme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94B9-620C-1BC4-2AC1-980AB8E5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0180"/>
            <a:ext cx="8226854" cy="45528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New test stand for testing thermomechanical </a:t>
            </a:r>
            <a:r>
              <a:rPr lang="en-US" dirty="0" err="1"/>
              <a:t>behaviour</a:t>
            </a:r>
            <a:r>
              <a:rPr lang="en-US" dirty="0"/>
              <a:t> of mechanical magnet models</a:t>
            </a:r>
          </a:p>
          <a:p>
            <a:pPr lvl="1"/>
            <a:r>
              <a:rPr lang="en-US" dirty="0"/>
              <a:t>Liquid nitrogen cryostat without powering</a:t>
            </a:r>
          </a:p>
          <a:p>
            <a:pPr lvl="1"/>
            <a:r>
              <a:rPr lang="en-US" dirty="0"/>
              <a:t>Equipped with </a:t>
            </a:r>
            <a:r>
              <a:rPr lang="en-US" b="1" dirty="0">
                <a:solidFill>
                  <a:srgbClr val="00ADFF"/>
                </a:solidFill>
              </a:rPr>
              <a:t>Digital Tween</a:t>
            </a:r>
            <a:r>
              <a:rPr lang="en-US" b="1" dirty="0"/>
              <a:t> </a:t>
            </a:r>
            <a:r>
              <a:rPr lang="en-US" dirty="0"/>
              <a:t>technology, representing a mechanical model updated from real-time data with simulations and machine learning to help guide design decisions</a:t>
            </a:r>
          </a:p>
          <a:p>
            <a:pPr lvl="1"/>
            <a:endParaRPr lang="en-US" dirty="0"/>
          </a:p>
          <a:p>
            <a:r>
              <a:rPr lang="en-US" dirty="0"/>
              <a:t>New test stand (originally planed within HL-LHC) for current leads, tests of HTS cables and splices </a:t>
            </a:r>
          </a:p>
          <a:p>
            <a:pPr lvl="1"/>
            <a:r>
              <a:rPr lang="en-US" dirty="0"/>
              <a:t>Study of requirements for the HTS and development plan to be defined in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BB00-FB6F-7412-37A3-038AF15FA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6A45-2A48-57ED-7D97-0F7A348F8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1808-EA84-EBAF-B876-9E191CEC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04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97F-D131-E89E-97E8-D00E4714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6525"/>
            <a:ext cx="8398933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testing needs for the HFM programme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94B9-620C-1BC4-2AC1-980AB8E5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0180"/>
            <a:ext cx="8226854" cy="45528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New test stand for testing HTS insert coils in LTS dipole background field (hybrid magnet configuration)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Phase 1: 6 T background field using HL-LHC D1 short model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Phase 2: 14 T background field (to be developed as separate project by HFM WP3.4)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Option to test the HTS coils/magnet in the elevated temperature range (10-20 K) while maintaining the background field magnet in liquid helium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BB00-FB6F-7412-37A3-038AF15FA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6A45-2A48-57ED-7D97-0F7A348F8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1808-EA84-EBAF-B876-9E191CEC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59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97F-D131-E89E-97E8-D00E4714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483600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testing needs for the HFM programme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94B9-620C-1BC4-2AC1-980AB8E5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0180"/>
            <a:ext cx="8226854" cy="4709160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/>
              <a:t>New 20 T LTS/HTS conductor critical current test station: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Magnet system including cryostat, protection system and power supply featuring vertical field direction with maximum field of 20T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Free bore diameter: 100 mm 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Field homogeneity better than 1% in a cylinder of 85 mm diameter and 200 mm height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200 </a:t>
            </a:r>
            <a:r>
              <a:rPr lang="en-US" dirty="0" err="1"/>
              <a:t>mT</a:t>
            </a:r>
            <a:r>
              <a:rPr lang="en-US" dirty="0"/>
              <a:t> stray field limit from magnet center at 0.5 m (target)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Cryostat of up to 2.5 m height and 1.2 m diameter</a:t>
            </a:r>
          </a:p>
          <a:p>
            <a:pPr lvl="1"/>
            <a:endParaRPr lang="en-US" dirty="0"/>
          </a:p>
          <a:p>
            <a:r>
              <a:rPr lang="en-US" sz="3200" dirty="0"/>
              <a:t>Upgrade of existing </a:t>
            </a:r>
            <a:r>
              <a:rPr lang="en-US" sz="3200" dirty="0" err="1"/>
              <a:t>Ic</a:t>
            </a:r>
            <a:r>
              <a:rPr lang="en-US" sz="3200" dirty="0"/>
              <a:t> test stations: (B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15-17 T), upgrade of VSM and magnetization measurements of wires, tapes and cables, upgrade of inter-strand/inter-tape contact resistance measurements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BB00-FB6F-7412-37A3-038AF15FA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6A45-2A48-57ED-7D97-0F7A348F8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1808-EA84-EBAF-B876-9E191CEC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77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97F-D131-E89E-97E8-D00E4714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432800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testing needs for the HFM programme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94B9-620C-1BC4-2AC1-980AB8E5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0180"/>
            <a:ext cx="8226854" cy="4709160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/>
              <a:t>Cryogenic Laboratory test stands </a:t>
            </a:r>
            <a:r>
              <a:rPr lang="en-US" sz="3600" dirty="0"/>
              <a:t>for HFM measurements and novel cryogenic cooling modes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Dedicated thermal conductivity, diffusivity and specific heat test stand</a:t>
            </a:r>
          </a:p>
          <a:p>
            <a:pPr lvl="1"/>
            <a:r>
              <a:rPr lang="en-US" sz="3200" dirty="0"/>
              <a:t>Upgrade of thermal expansion/contraction test stand</a:t>
            </a:r>
          </a:p>
          <a:p>
            <a:pPr lvl="1"/>
            <a:r>
              <a:rPr lang="en-US" sz="3200" dirty="0"/>
              <a:t>Upgrade of Superfluid He permeability test stand</a:t>
            </a:r>
          </a:p>
          <a:p>
            <a:pPr lvl="1"/>
            <a:r>
              <a:rPr lang="en-US" sz="3200" dirty="0"/>
              <a:t>Upgrade of test stand for heat extraction measurement of coil packs </a:t>
            </a:r>
          </a:p>
          <a:p>
            <a:pPr lvl="1"/>
            <a:r>
              <a:rPr lang="en-US" sz="3200" dirty="0"/>
              <a:t>Upgrade of variable temperature range test stand for HTS coils and splices </a:t>
            </a:r>
          </a:p>
          <a:p>
            <a:pPr lvl="1"/>
            <a:r>
              <a:rPr lang="en-US" sz="3200" dirty="0"/>
              <a:t>Test stand for demonstrator of reduced helium content cooling variants including conduction-cooling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BB00-FB6F-7412-37A3-038AF15FA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6A45-2A48-57ED-7D97-0F7A348F8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1808-EA84-EBAF-B876-9E191CEC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37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97F-D131-E89E-97E8-D00E4714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432800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measurements and diagnostics needs for the HFM programme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94B9-620C-1BC4-2AC1-980AB8E5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6365"/>
            <a:ext cx="8339667" cy="4852975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/>
              <a:t>Instrumentation for the HFM Nb</a:t>
            </a:r>
            <a:r>
              <a:rPr lang="en-US" sz="3600" b="1" baseline="-25000" dirty="0"/>
              <a:t>3</a:t>
            </a:r>
            <a:r>
              <a:rPr lang="en-US" sz="3600" b="1" dirty="0"/>
              <a:t>Sn magnets</a:t>
            </a:r>
            <a:endParaRPr lang="en-US" sz="3600" dirty="0"/>
          </a:p>
          <a:p>
            <a:pPr lvl="1"/>
            <a:endParaRPr lang="en-US" sz="2100" dirty="0"/>
          </a:p>
          <a:p>
            <a:pPr lvl="1"/>
            <a:r>
              <a:rPr lang="en-US" sz="3200" dirty="0"/>
              <a:t>Dedicated anti-cryostats, positioning system, rotating coils and quench antennas for measurement of the 12 T  short models at ambient and cryogenic temperatures</a:t>
            </a:r>
          </a:p>
          <a:p>
            <a:pPr lvl="1"/>
            <a:r>
              <a:rPr lang="en-US" sz="3200" dirty="0"/>
              <a:t>Dedicated anti-cryostats, positioning system, rotating coils and quench antennas for measurement of the 12 T  long prototype at ambient and cryogenic temperatures</a:t>
            </a:r>
          </a:p>
          <a:p>
            <a:pPr lvl="1"/>
            <a:r>
              <a:rPr lang="en-US" sz="3200" dirty="0"/>
              <a:t>Adaptation of instruments for measurements of the 14+ T short models at ambient and cryogenic temperatures</a:t>
            </a:r>
          </a:p>
          <a:p>
            <a:pPr marL="448056" lvl="1" indent="0">
              <a:buNone/>
            </a:pPr>
            <a:endParaRPr lang="en-US" sz="3200" dirty="0"/>
          </a:p>
          <a:p>
            <a:r>
              <a:rPr lang="en-US" sz="3600" b="1" dirty="0"/>
              <a:t>Instrumentation for the HFM HTS magnets </a:t>
            </a:r>
            <a:r>
              <a:rPr lang="en-US" sz="3200" dirty="0"/>
              <a:t>(needs and strategy are under definition)</a:t>
            </a:r>
          </a:p>
          <a:p>
            <a:endParaRPr lang="en-US" sz="2100" dirty="0"/>
          </a:p>
          <a:p>
            <a:pPr lvl="1"/>
            <a:r>
              <a:rPr lang="en-US" sz="3200" dirty="0"/>
              <a:t>Instrumentation such as Hall probes and printed-circuit pickup coils for the HTS racetrack coils without bore</a:t>
            </a:r>
          </a:p>
          <a:p>
            <a:pPr lvl="1"/>
            <a:r>
              <a:rPr lang="en-US" sz="3200" dirty="0"/>
              <a:t>Specific magnetic measurement sensor</a:t>
            </a:r>
          </a:p>
          <a:p>
            <a:pPr lvl="1"/>
            <a:r>
              <a:rPr lang="en-US" sz="3200" dirty="0"/>
              <a:t>Advanced sensors for quench localization</a:t>
            </a:r>
          </a:p>
          <a:p>
            <a:pPr lvl="1"/>
            <a:r>
              <a:rPr lang="en-US" sz="3200" dirty="0"/>
              <a:t>Novel sensors for quench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BB00-FB6F-7412-37A3-038AF15FA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6A45-2A48-57ED-7D97-0F7A348F8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1808-EA84-EBAF-B876-9E191CEC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907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97F-D131-E89E-97E8-D00E4714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432800" cy="9404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measurements and diagnostics needs for the HFM programme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94B9-620C-1BC4-2AC1-980AB8E5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0180"/>
            <a:ext cx="8226854" cy="4709160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/>
              <a:t>General-purpose infrastructures for measurements and diagnostics</a:t>
            </a:r>
          </a:p>
          <a:p>
            <a:pPr marL="448056" lvl="1" indent="0">
              <a:buNone/>
            </a:pPr>
            <a:endParaRPr lang="en-US" sz="3200" dirty="0"/>
          </a:p>
          <a:p>
            <a:pPr lvl="1"/>
            <a:r>
              <a:rPr lang="en-US" sz="3200" dirty="0"/>
              <a:t>Facility for characterization and calibration of sensors at ambient and cryogenic temperatures</a:t>
            </a:r>
          </a:p>
          <a:p>
            <a:pPr lvl="1"/>
            <a:r>
              <a:rPr lang="en-US" sz="3200" dirty="0"/>
              <a:t>Advanced data acquisition system for small-amplitude signals</a:t>
            </a:r>
          </a:p>
          <a:p>
            <a:pPr lvl="1"/>
            <a:r>
              <a:rPr lang="en-US" sz="3200" dirty="0"/>
              <a:t>Advanced data acquisition system with on-line processing</a:t>
            </a:r>
          </a:p>
          <a:p>
            <a:pPr lvl="1"/>
            <a:endParaRPr lang="en-US" sz="3200" dirty="0"/>
          </a:p>
          <a:p>
            <a:r>
              <a:rPr lang="en-US" sz="3600" b="1" dirty="0"/>
              <a:t>Instruments and sensors for mechanical measurements</a:t>
            </a:r>
          </a:p>
          <a:p>
            <a:pPr lvl="1"/>
            <a:endParaRPr lang="en-US" sz="3200" b="1" dirty="0"/>
          </a:p>
          <a:p>
            <a:pPr lvl="1"/>
            <a:r>
              <a:rPr lang="en-US" sz="3200" dirty="0"/>
              <a:t>Instruments and sensors for mechanical measurements of magnets at ambient and cryogenic temperatures </a:t>
            </a:r>
          </a:p>
          <a:p>
            <a:pPr lvl="1"/>
            <a:r>
              <a:rPr lang="en-US" sz="3200" dirty="0"/>
              <a:t>Upgrade of the existing E-modulus measurement  stand for Nb</a:t>
            </a:r>
            <a:r>
              <a:rPr lang="en-US" sz="3200" baseline="-25000" dirty="0"/>
              <a:t>3</a:t>
            </a:r>
            <a:r>
              <a:rPr lang="en-US" sz="3200" dirty="0"/>
              <a:t>Sn race-tack coils</a:t>
            </a:r>
          </a:p>
          <a:p>
            <a:pPr lvl="1"/>
            <a:r>
              <a:rPr lang="en-US" sz="3200" dirty="0"/>
              <a:t>New “10 stack” measuring stand for mechanical properties</a:t>
            </a:r>
          </a:p>
          <a:p>
            <a:pPr marL="448056" lvl="1" indent="0">
              <a:buNone/>
            </a:pP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BB00-FB6F-7412-37A3-038AF15FA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6A45-2A48-57ED-7D97-0F7A348F8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1808-EA84-EBAF-B876-9E191CEC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9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BCC18F-794B-8C48-8AA4-2F315FC4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HFM Programme – broad goals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AC35E2-6E16-C64F-B99D-704C2631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06" y="1044756"/>
            <a:ext cx="8648241" cy="5207279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The EU Accelerator R&amp;D Roadmap identifies main objectives for the High Field Magnet Programme:</a:t>
            </a:r>
          </a:p>
          <a:p>
            <a:endParaRPr lang="en-US" dirty="0"/>
          </a:p>
          <a:p>
            <a:pPr lvl="1"/>
            <a:r>
              <a:rPr lang="en-US" b="1" dirty="0"/>
              <a:t>OBJECTIVE 1:  </a:t>
            </a:r>
          </a:p>
          <a:p>
            <a:pPr marL="448056" lvl="1" indent="0">
              <a:buNone/>
            </a:pPr>
            <a:endParaRPr lang="en-US" sz="1300" dirty="0"/>
          </a:p>
          <a:p>
            <a:pPr marL="635508" lvl="2" indent="0">
              <a:buNone/>
            </a:pPr>
            <a:r>
              <a:rPr lang="en-US" dirty="0"/>
              <a:t>Design and </a:t>
            </a:r>
            <a:r>
              <a:rPr lang="en-US" dirty="0">
                <a:solidFill>
                  <a:srgbClr val="00ADFF"/>
                </a:solidFill>
              </a:rPr>
              <a:t>demonstrate a full-size Nb3Sn accelerator magnet to proof the maturity of the most advanced technologies today</a:t>
            </a:r>
            <a:r>
              <a:rPr lang="en-US" dirty="0"/>
              <a:t>, based on the HL-LHC design, i.e., </a:t>
            </a:r>
            <a:r>
              <a:rPr lang="en-US" dirty="0">
                <a:solidFill>
                  <a:srgbClr val="00ADFF"/>
                </a:solidFill>
              </a:rPr>
              <a:t>12 T</a:t>
            </a:r>
            <a:r>
              <a:rPr lang="en-US" dirty="0"/>
              <a:t> magnets, and applying all the lessons learned from the US LHC Accelerator Research programme (LARP), the US High-Luminosity LHC Accelerator Upgrade project (AUP) and the HL-LHC project </a:t>
            </a:r>
          </a:p>
          <a:p>
            <a:pPr marL="448056" lvl="1" indent="0">
              <a:buNone/>
            </a:pPr>
            <a:endParaRPr lang="en-US" dirty="0"/>
          </a:p>
          <a:p>
            <a:pPr lvl="1"/>
            <a:r>
              <a:rPr lang="en-US" b="1" dirty="0"/>
              <a:t>OBJECTIVE 2:  </a:t>
            </a:r>
          </a:p>
          <a:p>
            <a:pPr marL="448056" lvl="1" indent="0">
              <a:buNone/>
            </a:pPr>
            <a:endParaRPr lang="en-US" sz="1300" dirty="0"/>
          </a:p>
          <a:p>
            <a:pPr marL="635508" lvl="2" indent="0">
              <a:buNone/>
            </a:pPr>
            <a:r>
              <a:rPr lang="en-US" dirty="0"/>
              <a:t>Explore the limitations of the LTS state-of-the-art technology and </a:t>
            </a:r>
            <a:r>
              <a:rPr lang="en-US" dirty="0">
                <a:solidFill>
                  <a:srgbClr val="00ADFF"/>
                </a:solidFill>
              </a:rPr>
              <a:t>push Nb3Sn magnet technology to its practical limits</a:t>
            </a:r>
            <a:r>
              <a:rPr lang="en-US" dirty="0"/>
              <a:t> in terms of ultimate performance, towards the </a:t>
            </a:r>
            <a:r>
              <a:rPr lang="en-US" dirty="0">
                <a:solidFill>
                  <a:srgbClr val="00ADFF"/>
                </a:solidFill>
              </a:rPr>
              <a:t>16 T</a:t>
            </a:r>
            <a:r>
              <a:rPr lang="en-US" dirty="0"/>
              <a:t> target targeted by the FCC-</a:t>
            </a:r>
            <a:r>
              <a:rPr lang="en-US" dirty="0" err="1"/>
              <a:t>hh</a:t>
            </a:r>
            <a:r>
              <a:rPr lang="en-US" dirty="0"/>
              <a:t> </a:t>
            </a:r>
          </a:p>
          <a:p>
            <a:pPr marL="448056" lvl="1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b="1" dirty="0"/>
              <a:t>OBJECTIVE 3:  </a:t>
            </a:r>
          </a:p>
          <a:p>
            <a:pPr marL="448056" lvl="1" indent="0">
              <a:buNone/>
            </a:pPr>
            <a:endParaRPr lang="en-US" sz="1300" dirty="0"/>
          </a:p>
          <a:p>
            <a:pPr marL="635508" lvl="2" indent="0">
              <a:buNone/>
            </a:pPr>
            <a:r>
              <a:rPr lang="en-US" dirty="0">
                <a:solidFill>
                  <a:srgbClr val="00ADFF"/>
                </a:solidFill>
              </a:rPr>
              <a:t>Explore the capabilities and limitations of state-of-the-art HTS</a:t>
            </a:r>
            <a:r>
              <a:rPr lang="en-US" dirty="0"/>
              <a:t> and magnet technology based on these superconductors. Demonstrate the suitability of HTS </a:t>
            </a:r>
          </a:p>
          <a:p>
            <a:pPr marL="635508" lvl="2" indent="0">
              <a:buNone/>
            </a:pPr>
            <a:endParaRPr lang="en-US" dirty="0"/>
          </a:p>
          <a:p>
            <a:pPr lvl="1"/>
            <a:r>
              <a:rPr lang="en-US" b="1" dirty="0"/>
              <a:t>Create a European Research Network involving CERN and National Labs</a:t>
            </a:r>
          </a:p>
          <a:p>
            <a:endParaRPr lang="en-US" sz="1000" b="1" dirty="0"/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CF872-434D-63BA-29F3-EF5935E0F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4DD3DB-9C6A-B902-6599-D6510233D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FA23A-B9C2-31DB-E66F-22D08D77EF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04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4C2D5-79DF-5B4C-B22E-63876AAD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91" y="95694"/>
            <a:ext cx="5901651" cy="94044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Ongoing work examples: Advanced Characterizations of Superconductors</a:t>
            </a:r>
            <a:endParaRPr lang="aa-ET" sz="2800" dirty="0"/>
          </a:p>
        </p:txBody>
      </p:sp>
      <p:pic>
        <p:nvPicPr>
          <p:cNvPr id="6" name="Picture 62" descr="sciences70">
            <a:extLst>
              <a:ext uri="{FF2B5EF4-FFF2-40B4-BE49-F238E27FC236}">
                <a16:creationId xmlns:a16="http://schemas.microsoft.com/office/drawing/2014/main" id="{C7C90278-4EBB-2E40-B2E9-99451F94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227806"/>
            <a:ext cx="1527463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DB467D-65F5-0904-2E20-43012CC224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542" y="62804"/>
            <a:ext cx="939584" cy="9395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D72ACB-4461-F3AD-3684-61DB95664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016" y="5848222"/>
            <a:ext cx="2267707" cy="2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C. </a:t>
            </a:r>
            <a:r>
              <a:rPr lang="en-US" altLang="en-US" sz="1200" b="1" dirty="0" err="1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Senatore</a:t>
            </a:r>
            <a:endParaRPr lang="en-GB" altLang="en-US" sz="12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53E8BA-83A1-03C8-68E1-0F5E3E38E824}"/>
              </a:ext>
            </a:extLst>
          </p:cNvPr>
          <p:cNvSpPr/>
          <p:nvPr/>
        </p:nvSpPr>
        <p:spPr>
          <a:xfrm>
            <a:off x="101243" y="1055891"/>
            <a:ext cx="74151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fr-FR" sz="2100" b="1" dirty="0">
                <a:solidFill>
                  <a:srgbClr val="00578C"/>
                </a:solidFill>
                <a:latin typeface="Calibri" panose="020F0502020204030204" pitchFamily="34" charset="0"/>
              </a:rPr>
              <a:t>Assessing the mechanisms behind the permanent reduction of </a:t>
            </a:r>
            <a:r>
              <a:rPr lang="en-US" altLang="fr-FR" sz="2100" b="1" dirty="0" err="1">
                <a:solidFill>
                  <a:srgbClr val="00578C"/>
                </a:solidFill>
                <a:latin typeface="Calibri" panose="020F0502020204030204" pitchFamily="34" charset="0"/>
              </a:rPr>
              <a:t>I</a:t>
            </a:r>
            <a:r>
              <a:rPr lang="en-US" altLang="fr-FR" sz="2100" b="1" baseline="-25000" dirty="0" err="1">
                <a:solidFill>
                  <a:srgbClr val="00578C"/>
                </a:solidFill>
                <a:latin typeface="Calibri" panose="020F0502020204030204" pitchFamily="34" charset="0"/>
              </a:rPr>
              <a:t>c</a:t>
            </a:r>
            <a:r>
              <a:rPr lang="en-US" altLang="fr-FR" sz="2100" b="1" dirty="0">
                <a:solidFill>
                  <a:srgbClr val="00578C"/>
                </a:solidFill>
                <a:latin typeface="Calibri" panose="020F0502020204030204" pitchFamily="34" charset="0"/>
              </a:rPr>
              <a:t> </a:t>
            </a:r>
            <a:endParaRPr lang="en-US" altLang="fr-FR" sz="2100" b="1" baseline="-25000" dirty="0">
              <a:solidFill>
                <a:srgbClr val="00578C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F69AE3-BE03-D016-87AE-4C2A58021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308" y="1460904"/>
            <a:ext cx="2990713" cy="2270835"/>
          </a:xfrm>
          <a:prstGeom prst="rect">
            <a:avLst/>
          </a:prstGeom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D854D926-7BEF-FE04-7929-1F6FCAAD3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3" y="1813816"/>
            <a:ext cx="2795564" cy="1513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0EEDC1-8484-8293-E3C0-A6FA397E1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11" y="4380750"/>
            <a:ext cx="3785894" cy="16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E4ED75-9D0C-17F8-E8ED-7C48D435B9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867"/>
          <a:stretch/>
        </p:blipFill>
        <p:spPr>
          <a:xfrm>
            <a:off x="5545173" y="1697344"/>
            <a:ext cx="1705376" cy="27580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3DACCC-8C58-4B0D-2CB7-21E58932F648}"/>
              </a:ext>
            </a:extLst>
          </p:cNvPr>
          <p:cNvSpPr/>
          <p:nvPr/>
        </p:nvSpPr>
        <p:spPr>
          <a:xfrm>
            <a:off x="4729810" y="4639759"/>
            <a:ext cx="29394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b="1" dirty="0">
                <a:solidFill>
                  <a:srgbClr val="CE3E3E"/>
                </a:solidFill>
              </a:rPr>
              <a:t>Machine learning </a:t>
            </a:r>
            <a:r>
              <a:rPr lang="en-US" sz="1350" b="1" dirty="0">
                <a:solidFill>
                  <a:srgbClr val="00578C"/>
                </a:solidFill>
              </a:rPr>
              <a:t>applied to X-ray </a:t>
            </a:r>
            <a:r>
              <a:rPr lang="en-US" sz="1350" b="1" dirty="0">
                <a:solidFill>
                  <a:srgbClr val="CE3E3E"/>
                </a:solidFill>
              </a:rPr>
              <a:t>tomography</a:t>
            </a:r>
            <a:r>
              <a:rPr lang="en-US" sz="1350" b="1" dirty="0">
                <a:solidFill>
                  <a:srgbClr val="00578C"/>
                </a:solidFill>
              </a:rPr>
              <a:t> as a new tool to analyze </a:t>
            </a:r>
            <a:r>
              <a:rPr lang="en-US" sz="1350" b="1" dirty="0">
                <a:solidFill>
                  <a:srgbClr val="CE3E3E"/>
                </a:solidFill>
              </a:rPr>
              <a:t>crack formation and propagation</a:t>
            </a:r>
            <a:r>
              <a:rPr lang="en-US" sz="1350" b="1" dirty="0">
                <a:solidFill>
                  <a:srgbClr val="00578C"/>
                </a:solidFill>
              </a:rPr>
              <a:t> in Nb</a:t>
            </a:r>
            <a:r>
              <a:rPr lang="en-US" sz="1350" b="1" baseline="-25000" dirty="0">
                <a:solidFill>
                  <a:srgbClr val="00578C"/>
                </a:solidFill>
              </a:rPr>
              <a:t>3</a:t>
            </a:r>
            <a:r>
              <a:rPr lang="en-US" sz="1350" b="1" dirty="0">
                <a:solidFill>
                  <a:srgbClr val="00578C"/>
                </a:solidFill>
              </a:rPr>
              <a:t>Sn wires, in collaboration with ESRF</a:t>
            </a:r>
            <a:endParaRPr lang="fr-CH" sz="1350" b="1" dirty="0">
              <a:solidFill>
                <a:srgbClr val="CE3E3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968F4A-1EAE-362F-041D-CD222630077F}"/>
              </a:ext>
            </a:extLst>
          </p:cNvPr>
          <p:cNvSpPr/>
          <p:nvPr/>
        </p:nvSpPr>
        <p:spPr>
          <a:xfrm>
            <a:off x="7273813" y="1813815"/>
            <a:ext cx="1825688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fr-FR" sz="1350" b="1" dirty="0">
                <a:solidFill>
                  <a:srgbClr val="CE3E3E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FE simulations </a:t>
            </a:r>
            <a:r>
              <a:rPr lang="en-US" altLang="fr-FR" sz="1350" b="1" dirty="0">
                <a:solidFill>
                  <a:srgbClr val="00578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to investigate the role of </a:t>
            </a:r>
            <a:r>
              <a:rPr lang="en-US" altLang="fr-FR" sz="1350" b="1" dirty="0">
                <a:solidFill>
                  <a:srgbClr val="CE3E3E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plastic deformation </a:t>
            </a:r>
            <a:r>
              <a:rPr lang="en-US" altLang="fr-FR" sz="1350" b="1" dirty="0">
                <a:solidFill>
                  <a:srgbClr val="00578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and  </a:t>
            </a:r>
            <a:r>
              <a:rPr lang="en-US" altLang="fr-FR" sz="1350" b="1" dirty="0">
                <a:solidFill>
                  <a:srgbClr val="CE3E3E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residual stresses </a:t>
            </a:r>
            <a:r>
              <a:rPr lang="en-US" altLang="fr-FR" sz="1350" b="1" dirty="0">
                <a:solidFill>
                  <a:srgbClr val="00578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 the irreversible loss of critical current under transverse load, in collaboration with PSI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B7A9B2-880B-0E53-48EB-6E14059F865D}"/>
              </a:ext>
            </a:extLst>
          </p:cNvPr>
          <p:cNvSpPr/>
          <p:nvPr/>
        </p:nvSpPr>
        <p:spPr>
          <a:xfrm>
            <a:off x="106099" y="3663104"/>
            <a:ext cx="5584186" cy="74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sz="1350" b="1" dirty="0">
                <a:solidFill>
                  <a:srgbClr val="00578C"/>
                </a:solidFill>
              </a:rPr>
              <a:t>A comprehensive campaign of </a:t>
            </a:r>
            <a:r>
              <a:rPr lang="en-US" sz="1350" b="1" dirty="0">
                <a:solidFill>
                  <a:srgbClr val="CE3E3E"/>
                </a:solidFill>
              </a:rPr>
              <a:t>electromechanical tests on different wire types </a:t>
            </a:r>
            <a:r>
              <a:rPr lang="en-US" sz="1350" b="1" dirty="0">
                <a:solidFill>
                  <a:srgbClr val="00578C"/>
                </a:solidFill>
              </a:rPr>
              <a:t>to gain knowledge on several practical aspects for magnet operations</a:t>
            </a:r>
            <a:endParaRPr lang="fr-CH" sz="1350" b="1" dirty="0">
              <a:solidFill>
                <a:srgbClr val="00578C"/>
              </a:solidFill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EEAE7-6697-3D19-BD9B-AE4F52745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A132A-6CAE-2155-CD51-6FF8C83300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7BC3CB-9739-CA93-C79F-EE32AAFA9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</p:spTree>
    <p:extLst>
      <p:ext uri="{BB962C8B-B14F-4D97-AF65-F5344CB8AC3E}">
        <p14:creationId xmlns:p14="http://schemas.microsoft.com/office/powerpoint/2010/main" val="17806849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7" descr="Probe-5_0030.tif">
            <a:extLst>
              <a:ext uri="{FF2B5EF4-FFF2-40B4-BE49-F238E27FC236}">
                <a16:creationId xmlns:a16="http://schemas.microsoft.com/office/drawing/2014/main" id="{FA5805A3-715B-1C47-B55A-B1CEF1AF1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6344" y="5052404"/>
            <a:ext cx="1628124" cy="106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1CADD364-5F27-127A-1808-522FBDC90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274" y="1490436"/>
            <a:ext cx="2519345" cy="1889509"/>
          </a:xfrm>
          <a:prstGeom prst="rect">
            <a:avLst/>
          </a:prstGeom>
        </p:spPr>
      </p:pic>
      <p:pic>
        <p:nvPicPr>
          <p:cNvPr id="5" name="Grafik 3" descr="Ein Bild, das Text, drinnen, Arbeitstisch enthält.&#10;&#10;Automatisch generierte Beschreibung">
            <a:extLst>
              <a:ext uri="{FF2B5EF4-FFF2-40B4-BE49-F238E27FC236}">
                <a16:creationId xmlns:a16="http://schemas.microsoft.com/office/drawing/2014/main" id="{EB309CE6-6F46-9332-229E-AEB261CC02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0422">
            <a:off x="6791460" y="1122750"/>
            <a:ext cx="1985146" cy="22660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4937" y="85550"/>
            <a:ext cx="6005405" cy="57563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 dirty="0"/>
              <a:t>Ongoing work examples: </a:t>
            </a:r>
            <a:r>
              <a:rPr lang="en-GB" sz="2800" dirty="0"/>
              <a:t>KIT-CERN Collaboration on Coated Conductors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87676" y="1083616"/>
            <a:ext cx="4184323" cy="20251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457052">
              <a:spcBef>
                <a:spcPts val="100"/>
              </a:spcBef>
            </a:pPr>
            <a:r>
              <a:rPr lang="en-GB" sz="1400" b="1" dirty="0"/>
              <a:t>KC</a:t>
            </a:r>
            <a:r>
              <a:rPr lang="en-GB" sz="1400" b="1" baseline="30000" dirty="0"/>
              <a:t>4</a:t>
            </a:r>
            <a:r>
              <a:rPr lang="en-GB" sz="1400" b="1" dirty="0"/>
              <a:t> mission</a:t>
            </a:r>
          </a:p>
          <a:p>
            <a:pPr marL="214244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endParaRPr lang="en-GB" sz="1400" b="1" dirty="0"/>
          </a:p>
          <a:p>
            <a:pPr marL="214244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Development of tailored HTS-tapes for magnet and energy applications</a:t>
            </a:r>
          </a:p>
          <a:p>
            <a:pPr marL="671444" lvl="1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Company independent </a:t>
            </a:r>
          </a:p>
          <a:p>
            <a:pPr marL="671444" lvl="1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Special tape architectures for R&amp;D</a:t>
            </a:r>
          </a:p>
          <a:p>
            <a:pPr marL="671444" lvl="1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Tape length up to 100m to meet</a:t>
            </a:r>
            <a:br>
              <a:rPr lang="en-GB" sz="1400" dirty="0"/>
            </a:br>
            <a:r>
              <a:rPr lang="en-GB" sz="1400" dirty="0"/>
              <a:t>demonstrator needs</a:t>
            </a:r>
            <a:endParaRPr lang="en-GB" sz="1400" b="1" dirty="0"/>
          </a:p>
          <a:p>
            <a:pPr defTabSz="457052">
              <a:spcBef>
                <a:spcPts val="100"/>
              </a:spcBef>
            </a:pPr>
            <a:endParaRPr lang="en-GB" sz="1400" b="1" dirty="0"/>
          </a:p>
          <a:p>
            <a:pPr defTabSz="457052">
              <a:spcBef>
                <a:spcPts val="100"/>
              </a:spcBef>
              <a:buClr>
                <a:srgbClr val="009682"/>
              </a:buClr>
            </a:pPr>
            <a:endParaRPr lang="en-GB" sz="1400" b="1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A5D8FDC3-4A71-F949-BE53-AF954C78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865" y="3138774"/>
            <a:ext cx="5447538" cy="18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1A090-AAC9-CF1F-B7A3-D2BFF284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99" y="0"/>
            <a:ext cx="1743560" cy="8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6">
            <a:extLst>
              <a:ext uri="{FF2B5EF4-FFF2-40B4-BE49-F238E27FC236}">
                <a16:creationId xmlns:a16="http://schemas.microsoft.com/office/drawing/2014/main" id="{6872B0D5-D5DB-A241-A789-765E6EA44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73"/>
          <a:stretch/>
        </p:blipFill>
        <p:spPr bwMode="auto">
          <a:xfrm>
            <a:off x="488611" y="4679097"/>
            <a:ext cx="2973545" cy="142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708688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3938563E-5F22-8032-8A2F-63E69E3BDFE7}"/>
              </a:ext>
            </a:extLst>
          </p:cNvPr>
          <p:cNvSpPr txBox="1"/>
          <p:nvPr/>
        </p:nvSpPr>
        <p:spPr>
          <a:xfrm>
            <a:off x="387676" y="2948599"/>
            <a:ext cx="3216189" cy="16087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214244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Commissioning of CC deposition equipment</a:t>
            </a:r>
          </a:p>
          <a:p>
            <a:pPr marL="671444" lvl="1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PLD setup adapted to local lab requirements</a:t>
            </a:r>
          </a:p>
          <a:p>
            <a:pPr marL="671444" lvl="1" indent="-214244" defTabSz="457052">
              <a:spcBef>
                <a:spcPts val="100"/>
              </a:spcBef>
              <a:buClr>
                <a:srgbClr val="009682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Short sample (10m batches) </a:t>
            </a:r>
            <a:br>
              <a:rPr lang="en-GB" sz="1400" dirty="0"/>
            </a:br>
            <a:r>
              <a:rPr lang="en-GB" sz="1400" dirty="0"/>
              <a:t>synthesis </a:t>
            </a:r>
            <a:r>
              <a:rPr lang="en-GB" sz="1400" b="1" u="sng" dirty="0"/>
              <a:t>just started</a:t>
            </a:r>
            <a:endParaRPr lang="en-GB" sz="1400" b="1" u="sng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E9EBEC5-77C1-51E2-EF5D-65D35FAED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DD5DA1D-6FA5-D056-37F4-5FCAE1645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91CC8177-F0D5-B7C8-C2D4-E27C1CC99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235" y="5811105"/>
            <a:ext cx="2267707" cy="2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2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B. Holzapfel</a:t>
            </a:r>
            <a:endParaRPr lang="en-GB" altLang="en-US" sz="12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90543-93D7-F3F9-CF27-F6E648C5AC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80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E5C3-47FA-08B0-357A-524A5657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138B-6589-7A29-93E2-E4741F653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8" y="940443"/>
            <a:ext cx="8133796" cy="5202091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Short overview of the HFM R&amp;D programme and consortium</a:t>
            </a:r>
          </a:p>
          <a:p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Focus areas for the LTS high-field magnets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State-of-the-art LTS superconductors and magnet technology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Main challenges facing the development of LTS high-field magnets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R&amp;D Strategy and Main Focus Areas</a:t>
            </a:r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Focus Areas for the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HTS high-field magnets  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State-of-the-art HTS superconductors and magnet technology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Main challenges facing the development of HTS high-field magnets</a:t>
            </a:r>
          </a:p>
          <a:p>
            <a:pPr lvl="1"/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R&amp;D Strategy and Main Focus Areas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CH" sz="3200" b="1" dirty="0">
                <a:solidFill>
                  <a:schemeClr val="bg1">
                    <a:lumMod val="65000"/>
                  </a:schemeClr>
                </a:solidFill>
              </a:rPr>
              <a:t>Focus Areas for the</a:t>
            </a:r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 test infrastructures, measurements and diagnostics</a:t>
            </a:r>
          </a:p>
          <a:p>
            <a:pPr lvl="1"/>
            <a:endParaRPr lang="en-GB" dirty="0"/>
          </a:p>
          <a:p>
            <a:r>
              <a:rPr lang="en-GB" sz="3200" dirty="0"/>
              <a:t>Key mid-term deliverables until the next update of European Strategy for Particle Physics</a:t>
            </a:r>
          </a:p>
          <a:p>
            <a:endParaRPr lang="en-GB" sz="1500" dirty="0"/>
          </a:p>
          <a:p>
            <a:r>
              <a:rPr lang="en-GB" sz="3200" dirty="0"/>
              <a:t>Final remarks</a:t>
            </a:r>
          </a:p>
          <a:p>
            <a:endParaRPr lang="en-GB" sz="3200" dirty="0"/>
          </a:p>
          <a:p>
            <a:endParaRPr lang="en-GB" sz="1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4198-7507-9842-5C29-ED033C05A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F71A-EA36-7A36-E2D9-1B12D9E74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3C374-BAF2-24B5-B212-4FB1A38811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07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BCC18F-794B-8C48-8AA4-2F315FC4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178"/>
            <a:ext cx="8406652" cy="1212868"/>
          </a:xfrm>
        </p:spPr>
        <p:txBody>
          <a:bodyPr>
            <a:noAutofit/>
          </a:bodyPr>
          <a:lstStyle/>
          <a:p>
            <a:r>
              <a:rPr lang="en-GB" sz="2800" b="1" dirty="0"/>
              <a:t>Summary of main deliverables during 2023-2026 as an input to the next update of ESPP (LTS)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AC35E2-6E16-C64F-B99D-704C2631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189"/>
            <a:ext cx="7938655" cy="482430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Development of new </a:t>
            </a:r>
            <a:r>
              <a:rPr lang="en-US" b="1" dirty="0">
                <a:solidFill>
                  <a:srgbClr val="00B0F0"/>
                </a:solidFill>
              </a:rPr>
              <a:t>HFM grade Nb</a:t>
            </a:r>
            <a:r>
              <a:rPr lang="en-US" b="1" baseline="-25000" dirty="0">
                <a:solidFill>
                  <a:srgbClr val="00B0F0"/>
                </a:solidFill>
              </a:rPr>
              <a:t>3</a:t>
            </a:r>
            <a:r>
              <a:rPr lang="en-US" b="1" dirty="0">
                <a:solidFill>
                  <a:srgbClr val="00B0F0"/>
                </a:solidFill>
              </a:rPr>
              <a:t>Sn conductor </a:t>
            </a:r>
            <a:r>
              <a:rPr lang="en-US" dirty="0"/>
              <a:t>with target </a:t>
            </a:r>
            <a:r>
              <a:rPr lang="en-US" dirty="0" err="1"/>
              <a:t>Jc</a:t>
            </a:r>
            <a:r>
              <a:rPr lang="en-US" dirty="0"/>
              <a:t> of 1500 A/mm2 @ 16 T and enhanced mechanical properties</a:t>
            </a:r>
          </a:p>
          <a:p>
            <a:endParaRPr lang="en-US" dirty="0"/>
          </a:p>
          <a:p>
            <a:r>
              <a:rPr lang="en-US" b="1" dirty="0"/>
              <a:t>Demonstration of the </a:t>
            </a:r>
            <a:r>
              <a:rPr lang="en-US" b="1" dirty="0">
                <a:solidFill>
                  <a:srgbClr val="00B0F0"/>
                </a:solidFill>
              </a:rPr>
              <a:t>maturity of Nb</a:t>
            </a:r>
            <a:r>
              <a:rPr lang="en-US" b="1" baseline="-25000" dirty="0">
                <a:solidFill>
                  <a:srgbClr val="00B0F0"/>
                </a:solidFill>
              </a:rPr>
              <a:t>3</a:t>
            </a:r>
            <a:r>
              <a:rPr lang="en-US" b="1" dirty="0">
                <a:solidFill>
                  <a:srgbClr val="00B0F0"/>
                </a:solidFill>
              </a:rPr>
              <a:t>Sn technology </a:t>
            </a:r>
            <a:r>
              <a:rPr lang="en-US" b="1" dirty="0"/>
              <a:t>for collider-scale production</a:t>
            </a:r>
            <a:r>
              <a:rPr lang="en-US" dirty="0"/>
              <a:t> </a:t>
            </a:r>
            <a:r>
              <a:rPr lang="en-US" b="1" dirty="0"/>
              <a:t>through </a:t>
            </a:r>
            <a:r>
              <a:rPr lang="en-US" b="1" dirty="0">
                <a:solidFill>
                  <a:srgbClr val="00B0F0"/>
                </a:solidFill>
              </a:rPr>
              <a:t>12 T robust dipole magnet design</a:t>
            </a:r>
            <a:r>
              <a:rPr lang="en-US" dirty="0"/>
              <a:t>, including industrial processes and cost reduction: </a:t>
            </a:r>
          </a:p>
          <a:p>
            <a:pPr lvl="1"/>
            <a:r>
              <a:rPr lang="en-US" dirty="0"/>
              <a:t>INFN – 12 T </a:t>
            </a:r>
            <a:r>
              <a:rPr lang="en-US" dirty="0" err="1"/>
              <a:t>FalconD</a:t>
            </a:r>
            <a:r>
              <a:rPr lang="en-US" dirty="0"/>
              <a:t> single aperture short dipole model</a:t>
            </a:r>
          </a:p>
          <a:p>
            <a:pPr lvl="1"/>
            <a:r>
              <a:rPr lang="en-US" dirty="0"/>
              <a:t>CERN – 12 T Robust twin aperture short dipole model (either collared coils or bladder and key) </a:t>
            </a:r>
          </a:p>
          <a:p>
            <a:pPr lvl="1"/>
            <a:endParaRPr lang="en-US" dirty="0"/>
          </a:p>
          <a:p>
            <a:r>
              <a:rPr lang="en-US" b="1" dirty="0"/>
              <a:t>Demonstrators of the </a:t>
            </a:r>
            <a:r>
              <a:rPr lang="en-US" b="1" dirty="0">
                <a:solidFill>
                  <a:srgbClr val="00B0F0"/>
                </a:solidFill>
              </a:rPr>
              <a:t>Nb</a:t>
            </a:r>
            <a:r>
              <a:rPr lang="en-US" b="1" baseline="-25000" dirty="0">
                <a:solidFill>
                  <a:srgbClr val="00B0F0"/>
                </a:solidFill>
              </a:rPr>
              <a:t>3</a:t>
            </a:r>
            <a:r>
              <a:rPr lang="en-US" b="1" dirty="0">
                <a:solidFill>
                  <a:srgbClr val="00B0F0"/>
                </a:solidFill>
              </a:rPr>
              <a:t>Sn potential above 14 T: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CEA – FD single aperture 14 T graded conductor block coil demonstrator (no aperture)</a:t>
            </a:r>
          </a:p>
          <a:p>
            <a:pPr lvl="1"/>
            <a:r>
              <a:rPr lang="en-US" dirty="0"/>
              <a:t>CERN – 14+T block coil demonstrator with coil stress management (targeting 16 T)</a:t>
            </a:r>
          </a:p>
          <a:p>
            <a:pPr lvl="1"/>
            <a:r>
              <a:rPr lang="en-US" dirty="0"/>
              <a:t>CIEMAT – 14 T common coil demonstrator</a:t>
            </a:r>
          </a:p>
          <a:p>
            <a:pPr lvl="1"/>
            <a:r>
              <a:rPr lang="en-US" dirty="0"/>
              <a:t>PSI – 14+ T common coil demonstrator with coil stress management (targeting 16 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F7EAF-D6D8-9A8E-B5C5-DCDF2237B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8704BF-BBB4-6EB7-AD3A-9F3C98503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BA138-68F8-B591-C417-CD18E6ABA5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3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BCC18F-794B-8C48-8AA4-2F315FC4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178"/>
            <a:ext cx="8406652" cy="1212868"/>
          </a:xfrm>
        </p:spPr>
        <p:txBody>
          <a:bodyPr>
            <a:noAutofit/>
          </a:bodyPr>
          <a:lstStyle/>
          <a:p>
            <a:r>
              <a:rPr lang="en-GB" sz="2800" b="1" dirty="0"/>
              <a:t>Summary of main deliverables during 2023-2026 as an input to the next update of ESPP (HTS)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AC35E2-6E16-C64F-B99D-704C2631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189"/>
            <a:ext cx="8226854" cy="4824306"/>
          </a:xfrm>
        </p:spPr>
        <p:txBody>
          <a:bodyPr>
            <a:normAutofit fontScale="70000" lnSpcReduction="20000"/>
          </a:bodyPr>
          <a:lstStyle/>
          <a:p>
            <a:pPr marL="448056" lvl="1" indent="0">
              <a:buNone/>
            </a:pPr>
            <a:endParaRPr lang="en-US" dirty="0"/>
          </a:p>
          <a:p>
            <a:r>
              <a:rPr lang="en-US" b="1" dirty="0"/>
              <a:t>Exploration and demonstration of </a:t>
            </a:r>
            <a:r>
              <a:rPr lang="en-US" b="1" dirty="0">
                <a:solidFill>
                  <a:srgbClr val="00B0F0"/>
                </a:solidFill>
              </a:rPr>
              <a:t>suitability of state-of-the-art  HTS conductors </a:t>
            </a:r>
            <a:r>
              <a:rPr lang="en-US" b="1" dirty="0"/>
              <a:t>for building accelerator magnets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KIT – accelerator magnet grade REBCO prototype tapes with optimized magnetization and mechanical properties </a:t>
            </a:r>
          </a:p>
          <a:p>
            <a:pPr lvl="1"/>
            <a:r>
              <a:rPr lang="en-US" dirty="0"/>
              <a:t>CERN – development of practical HTS cables</a:t>
            </a:r>
          </a:p>
          <a:p>
            <a:pPr lvl="1"/>
            <a:r>
              <a:rPr lang="en-US" dirty="0"/>
              <a:t>CEA – development of MI racetrack coil demonstrator</a:t>
            </a:r>
          </a:p>
          <a:p>
            <a:pPr lvl="1"/>
            <a:r>
              <a:rPr lang="en-US" dirty="0"/>
              <a:t>PSI – development of </a:t>
            </a:r>
            <a:r>
              <a:rPr lang="en-CH" dirty="0"/>
              <a:t>insulated soldered tape-stack racetrack demonstrator with stress management.</a:t>
            </a:r>
            <a:endParaRPr lang="en-US" dirty="0"/>
          </a:p>
          <a:p>
            <a:pPr lvl="1"/>
            <a:r>
              <a:rPr lang="en-US" dirty="0"/>
              <a:t>CERN – development of dielectric-insulated racetrack coil demonstrator</a:t>
            </a:r>
          </a:p>
          <a:p>
            <a:pPr lvl="1"/>
            <a:endParaRPr lang="en-US" b="1" dirty="0">
              <a:solidFill>
                <a:srgbClr val="00B0F0"/>
              </a:solidFill>
            </a:endParaRPr>
          </a:p>
          <a:p>
            <a:pPr lvl="1"/>
            <a:endParaRPr lang="en-US" b="1" dirty="0">
              <a:solidFill>
                <a:srgbClr val="00B0F0"/>
              </a:solidFill>
            </a:endParaRPr>
          </a:p>
          <a:p>
            <a:r>
              <a:rPr lang="en-GB" b="1" dirty="0"/>
              <a:t>The target objectives are defined and challenges to reach them are shared with EU national labs </a:t>
            </a: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F7EAF-D6D8-9A8E-B5C5-DCDF2237B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8704BF-BBB4-6EB7-AD3A-9F3C98503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BA138-68F8-B591-C417-CD18E6ABA5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5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E283-0921-874D-B555-EE844672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045"/>
            <a:ext cx="8226854" cy="940443"/>
          </a:xfrm>
        </p:spPr>
        <p:txBody>
          <a:bodyPr>
            <a:normAutofit/>
          </a:bodyPr>
          <a:lstStyle/>
          <a:p>
            <a:r>
              <a:rPr lang="en-GB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075D-51F2-2048-8C87-6B95CDD6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4" y="1160980"/>
            <a:ext cx="7623553" cy="4805585"/>
          </a:xfrm>
        </p:spPr>
        <p:txBody>
          <a:bodyPr>
            <a:normAutofit fontScale="55000" lnSpcReduction="20000"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The CERN hosted HFM programme</a:t>
            </a:r>
            <a:r>
              <a:rPr lang="en-GB" dirty="0"/>
              <a:t>, is a technology focussed R&amp;D mission aimed at developing the next generation of accelerator magnets for future colliders</a:t>
            </a:r>
          </a:p>
          <a:p>
            <a:pPr marL="749808" lvl="2" indent="0">
              <a:buNone/>
            </a:pPr>
            <a:endParaRPr lang="en-GB" dirty="0"/>
          </a:p>
          <a:p>
            <a:r>
              <a:rPr lang="en-GB" dirty="0"/>
              <a:t>The conductor and magnet technology challenges faced by HFM will be many and significant, in particular requiring a </a:t>
            </a:r>
            <a:r>
              <a:rPr lang="en-GB" b="1" dirty="0">
                <a:solidFill>
                  <a:srgbClr val="00B0F0"/>
                </a:solidFill>
              </a:rPr>
              <a:t>decisive advancement beyond the state of the art</a:t>
            </a:r>
            <a:r>
              <a:rPr lang="en-GB" dirty="0"/>
              <a:t> to make the next generation magnets possible. </a:t>
            </a:r>
          </a:p>
          <a:p>
            <a:pPr lvl="1"/>
            <a:endParaRPr lang="en-GB" dirty="0"/>
          </a:p>
          <a:p>
            <a:r>
              <a:rPr lang="en-GB" dirty="0"/>
              <a:t>The development of required new test infrastructures will require </a:t>
            </a:r>
            <a:r>
              <a:rPr lang="en-GB" b="1" dirty="0">
                <a:solidFill>
                  <a:srgbClr val="00B0F0"/>
                </a:solidFill>
              </a:rPr>
              <a:t>innovations, and exploration of emerging technologies</a:t>
            </a:r>
            <a:r>
              <a:rPr lang="en-GB" dirty="0"/>
              <a:t>, especially for the instrumentation and measurement equipment needs </a:t>
            </a:r>
          </a:p>
          <a:p>
            <a:endParaRPr lang="en-GB" dirty="0"/>
          </a:p>
          <a:p>
            <a:r>
              <a:rPr lang="en-GB" dirty="0"/>
              <a:t>Fostering and profiting from collaborations with </a:t>
            </a:r>
            <a:r>
              <a:rPr lang="en-GB" b="1" dirty="0">
                <a:solidFill>
                  <a:srgbClr val="00B0F0"/>
                </a:solidFill>
              </a:rPr>
              <a:t>EU national laboratories </a:t>
            </a:r>
            <a:r>
              <a:rPr lang="en-GB" dirty="0"/>
              <a:t>is an essential part of the HFM programme as well as linking to ongoing worldwide efforts, particularly in the </a:t>
            </a:r>
            <a:r>
              <a:rPr lang="en-GB" b="1" dirty="0">
                <a:solidFill>
                  <a:srgbClr val="00B0F0"/>
                </a:solidFill>
              </a:rPr>
              <a:t>US and Japan</a:t>
            </a:r>
          </a:p>
          <a:p>
            <a:endParaRPr lang="en-GB" b="1" dirty="0">
              <a:solidFill>
                <a:srgbClr val="00B0F0"/>
              </a:solidFill>
            </a:endParaRPr>
          </a:p>
          <a:p>
            <a:r>
              <a:rPr lang="en-GB" dirty="0"/>
              <a:t>We intend to </a:t>
            </a:r>
            <a:r>
              <a:rPr lang="en-GB" b="1" dirty="0">
                <a:solidFill>
                  <a:srgbClr val="00B0F0"/>
                </a:solidFill>
              </a:rPr>
              <a:t>accelerate the R&amp;D effort </a:t>
            </a:r>
            <a:r>
              <a:rPr lang="en-GB" dirty="0"/>
              <a:t>of the HFM programme, focusing on milestones to be achieved by the next ESPP update</a:t>
            </a:r>
            <a:r>
              <a:rPr lang="en-GB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FCD94B-9FE0-2760-6596-91BA5E236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1546C4-A559-73DD-4D24-57CE97658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9153-FAD8-A878-8890-E0D79EFF1C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00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3BA3-7CE9-23F0-8E00-312B1817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16" y="3801533"/>
            <a:ext cx="8265984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0" dirty="0"/>
              <a:t>Thank you for your attention!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57C41-89E6-F08F-7AD6-C34FC32B1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4CE26-7C2C-006D-FC57-565A4FD23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EFBE5-FE28-924A-2C04-7E1059EDFA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B971E4-6449-3F31-E5E2-9E26CDC56450}"/>
              </a:ext>
            </a:extLst>
          </p:cNvPr>
          <p:cNvSpPr txBox="1">
            <a:spLocks/>
          </p:cNvSpPr>
          <p:nvPr/>
        </p:nvSpPr>
        <p:spPr>
          <a:xfrm>
            <a:off x="728133" y="787400"/>
            <a:ext cx="7730067" cy="1727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C00000"/>
                </a:solidFill>
              </a:rPr>
              <a:t>We should remember that testing and measurements are the  ways to quantify our understanding!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44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A5CC-43A3-562A-726E-1BE0A383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16" y="1091477"/>
            <a:ext cx="8265984" cy="1862246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HFM R&amp;D consortium</a:t>
            </a:r>
            <a:br>
              <a:rPr lang="en-GB" sz="3600" dirty="0"/>
            </a:br>
            <a:r>
              <a:rPr lang="en-GB" sz="3600" b="0" dirty="0"/>
              <a:t>(present main contributors)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86EEC-CA41-746F-0405-03B4FF09A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16121" y="6356349"/>
            <a:ext cx="1672590" cy="365125"/>
          </a:xfrm>
        </p:spPr>
        <p:txBody>
          <a:bodyPr/>
          <a:lstStyle/>
          <a:p>
            <a:r>
              <a:rPr lang="de-CH"/>
              <a:t>A. Siemko - Introduction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6960342-EA96-6F45-89AE-E05104FA7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RD Line 3 Forum kick-off meeting  18.04.2023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EB4A11E-4815-06EF-B6A1-A6F812781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2" descr="Free Download Paul Scherrer Institute (PSI) Logo Vector from ...">
            <a:extLst>
              <a:ext uri="{FF2B5EF4-FFF2-40B4-BE49-F238E27FC236}">
                <a16:creationId xmlns:a16="http://schemas.microsoft.com/office/drawing/2014/main" id="{EB5D1CCF-29B7-0077-5263-224CC2E5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16" y="2967157"/>
            <a:ext cx="1249549" cy="6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TH Zurich - Homepage | ETH Zurich">
            <a:extLst>
              <a:ext uri="{FF2B5EF4-FFF2-40B4-BE49-F238E27FC236}">
                <a16:creationId xmlns:a16="http://schemas.microsoft.com/office/drawing/2014/main" id="{5DB88574-AE5E-8C69-A571-B8AA5C40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16" y="3813340"/>
            <a:ext cx="1303449" cy="36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EA8EF8-8493-A589-8EB8-F55C0270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612" y="3062253"/>
            <a:ext cx="1491525" cy="74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IEMAT - Wikipedia">
            <a:extLst>
              <a:ext uri="{FF2B5EF4-FFF2-40B4-BE49-F238E27FC236}">
                <a16:creationId xmlns:a16="http://schemas.microsoft.com/office/drawing/2014/main" id="{4A9A3666-12CE-C845-CB03-62296560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240" y="3023763"/>
            <a:ext cx="1619567" cy="8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National Institute of Nuclear Physics (Istituto Nazionale di Fisica  Nucleare; INFN) | Tethys Engineering">
            <a:extLst>
              <a:ext uri="{FF2B5EF4-FFF2-40B4-BE49-F238E27FC236}">
                <a16:creationId xmlns:a16="http://schemas.microsoft.com/office/drawing/2014/main" id="{B7B8ED65-1B5A-87B3-8806-3BC25697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807" y="2946164"/>
            <a:ext cx="1249548" cy="79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2" descr="sciences70">
            <a:extLst>
              <a:ext uri="{FF2B5EF4-FFF2-40B4-BE49-F238E27FC236}">
                <a16:creationId xmlns:a16="http://schemas.microsoft.com/office/drawing/2014/main" id="{D4EBE0F1-AC29-32F4-11CF-D8824C73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4879" y="4067079"/>
            <a:ext cx="1788744" cy="70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CEFF63A-8C0A-AF44-B645-B7439831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7521" y="3062253"/>
            <a:ext cx="913559" cy="74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ERN logo - YouTube">
            <a:extLst>
              <a:ext uri="{FF2B5EF4-FFF2-40B4-BE49-F238E27FC236}">
                <a16:creationId xmlns:a16="http://schemas.microsoft.com/office/drawing/2014/main" id="{0B1F6782-CEA2-0575-2D44-8EB6B3177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8300" y="4087486"/>
            <a:ext cx="961321" cy="7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University of Twente – Logos Download">
            <a:extLst>
              <a:ext uri="{FF2B5EF4-FFF2-40B4-BE49-F238E27FC236}">
                <a16:creationId xmlns:a16="http://schemas.microsoft.com/office/drawing/2014/main" id="{B72C3212-0987-6769-30B9-74EF28F3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19" y="4130613"/>
            <a:ext cx="1663279" cy="63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Neue Forschungsprojekte an der TU Bergakademie Freiberg">
            <a:extLst>
              <a:ext uri="{FF2B5EF4-FFF2-40B4-BE49-F238E27FC236}">
                <a16:creationId xmlns:a16="http://schemas.microsoft.com/office/drawing/2014/main" id="{19F7E79A-FEA4-1DB2-2353-E1CFA32B5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15264" r="15543"/>
          <a:stretch/>
        </p:blipFill>
        <p:spPr bwMode="auto">
          <a:xfrm>
            <a:off x="2632231" y="4065566"/>
            <a:ext cx="2455150" cy="8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NR-SPIN | LinkedIn">
            <a:extLst>
              <a:ext uri="{FF2B5EF4-FFF2-40B4-BE49-F238E27FC236}">
                <a16:creationId xmlns:a16="http://schemas.microsoft.com/office/drawing/2014/main" id="{5B50CB82-3A97-C363-0FFE-FF263F23A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8749"/>
          <a:stretch/>
        </p:blipFill>
        <p:spPr bwMode="auto">
          <a:xfrm>
            <a:off x="3068696" y="3023763"/>
            <a:ext cx="1063281" cy="8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13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B8943-1EFC-EE4C-BB77-ECD0025E3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4750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GB" dirty="0"/>
              <a:t>HFM R&amp;D consortium and organisational structure</a:t>
            </a:r>
            <a:r>
              <a:rPr lang="en-CH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4A066-BF72-5D4E-A96A-DD5CE047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8406"/>
            <a:ext cx="8226854" cy="437462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organizational structure comprises the following bodies:</a:t>
            </a:r>
          </a:p>
          <a:p>
            <a:pPr lvl="3"/>
            <a:endParaRPr lang="en-GB" dirty="0"/>
          </a:p>
          <a:p>
            <a:pPr lvl="1"/>
            <a:r>
              <a:rPr lang="en-GB" b="1" dirty="0"/>
              <a:t>HFM Programme Governance</a:t>
            </a:r>
            <a:endParaRPr lang="en-GB" b="1" dirty="0">
              <a:solidFill>
                <a:srgbClr val="67B4FE"/>
              </a:solidFill>
            </a:endParaRPr>
          </a:p>
          <a:p>
            <a:pPr lvl="3"/>
            <a:r>
              <a:rPr lang="en-GB" dirty="0"/>
              <a:t>HFM Steering Board</a:t>
            </a:r>
          </a:p>
          <a:p>
            <a:pPr lvl="3"/>
            <a:r>
              <a:rPr lang="en-GB" dirty="0"/>
              <a:t>Collaboration Board</a:t>
            </a:r>
          </a:p>
          <a:p>
            <a:pPr lvl="3"/>
            <a:r>
              <a:rPr lang="en-GB" dirty="0"/>
              <a:t>HFM Technical Advisory Committee</a:t>
            </a:r>
          </a:p>
          <a:p>
            <a:pPr lvl="3"/>
            <a:endParaRPr lang="en-GB" dirty="0"/>
          </a:p>
          <a:p>
            <a:pPr lvl="1"/>
            <a:r>
              <a:rPr lang="en-GB" b="1" dirty="0"/>
              <a:t>HFM Programme Executive Structure</a:t>
            </a:r>
            <a:endParaRPr lang="en-GB" b="1" dirty="0">
              <a:solidFill>
                <a:srgbClr val="67B4FE"/>
              </a:solidFill>
            </a:endParaRPr>
          </a:p>
          <a:p>
            <a:pPr lvl="3"/>
            <a:r>
              <a:rPr lang="en-GB" dirty="0"/>
              <a:t>HFM Technical Coordination Board </a:t>
            </a:r>
          </a:p>
          <a:p>
            <a:pPr lvl="3"/>
            <a:r>
              <a:rPr lang="en-GB" dirty="0"/>
              <a:t>Project Office</a:t>
            </a:r>
          </a:p>
          <a:p>
            <a:pPr lvl="3"/>
            <a:r>
              <a:rPr lang="en-GB" dirty="0"/>
              <a:t>Structure of R&amp;D Lines with Work Package breakdown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A25C5-9152-C34D-82FD-B3289A386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71C85-6C5D-324E-A44A-EC5546A0B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FFD3BC-F4E0-66A7-850E-EC557BD2AD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3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C925-35D8-074A-87A7-ED6935D7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 anchor="ctr">
            <a:normAutofit/>
          </a:bodyPr>
          <a:lstStyle/>
          <a:p>
            <a:r>
              <a:rPr lang="en-GB" sz="4000" dirty="0"/>
              <a:t>HFM Programme </a:t>
            </a:r>
            <a:r>
              <a:rPr lang="en-GB" dirty="0"/>
              <a:t>Executive Structure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D49BD04-A18A-D5BB-0AE3-36F6DBBE6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</p:spPr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3807A-CA8A-3A47-9470-658B9D4B7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7918391-D411-FE40-AAD7-861AE5233E0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4D7CF-57E2-A7C7-8AD3-898542245271}"/>
              </a:ext>
            </a:extLst>
          </p:cNvPr>
          <p:cNvSpPr txBox="1"/>
          <p:nvPr/>
        </p:nvSpPr>
        <p:spPr>
          <a:xfrm>
            <a:off x="154379" y="1084102"/>
            <a:ext cx="14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Governance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1B85B-1E11-6583-F794-88E0875D92EE}"/>
              </a:ext>
            </a:extLst>
          </p:cNvPr>
          <p:cNvSpPr txBox="1"/>
          <p:nvPr/>
        </p:nvSpPr>
        <p:spPr>
          <a:xfrm>
            <a:off x="154379" y="1893233"/>
            <a:ext cx="239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Executive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591362-C5B8-E2E7-4223-B4CA96CC7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13635"/>
            <a:ext cx="7772400" cy="483073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1A5FB-9CE1-51B4-795C-FAE771B4A7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52F444-3FCE-D4A8-74B9-EF72F09C0411}"/>
              </a:ext>
            </a:extLst>
          </p:cNvPr>
          <p:cNvCxnSpPr/>
          <p:nvPr/>
        </p:nvCxnSpPr>
        <p:spPr>
          <a:xfrm flipV="1">
            <a:off x="2553195" y="3657600"/>
            <a:ext cx="407719" cy="454090"/>
          </a:xfrm>
          <a:prstGeom prst="straightConnector1">
            <a:avLst/>
          </a:prstGeom>
          <a:ln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39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E5C3-47FA-08B0-357A-524A5657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138B-6589-7A29-93E2-E4741F653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8" y="940443"/>
            <a:ext cx="8133796" cy="5202091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Short overview of the HFM R&amp;D programme and consortium</a:t>
            </a:r>
          </a:p>
          <a:p>
            <a:endParaRPr lang="en-GB" sz="1100" dirty="0"/>
          </a:p>
          <a:p>
            <a:r>
              <a:rPr lang="en-GB" dirty="0"/>
              <a:t>Focus areas for the LTS high-field magnets</a:t>
            </a:r>
          </a:p>
          <a:p>
            <a:pPr lvl="1"/>
            <a:r>
              <a:rPr lang="en-GB" dirty="0"/>
              <a:t>State-of-the-art LTS superconductors and magnet technology</a:t>
            </a:r>
          </a:p>
          <a:p>
            <a:pPr lvl="1"/>
            <a:r>
              <a:rPr lang="en-GB" dirty="0"/>
              <a:t>Main challenges facing the development of LTS high-field magnets</a:t>
            </a:r>
          </a:p>
          <a:p>
            <a:pPr lvl="1"/>
            <a:r>
              <a:rPr lang="en-GB" dirty="0"/>
              <a:t>R&amp;D Strategy and Main Focus Areas</a:t>
            </a:r>
          </a:p>
          <a:p>
            <a:pPr lvl="1"/>
            <a:endParaRPr lang="en-GB" dirty="0"/>
          </a:p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Focus Areas for the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HTS high-field magnets  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State-of-the-art HTS superconductors and magnet technology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Main challenges facing the development of HTS high-field magnets</a:t>
            </a:r>
          </a:p>
          <a:p>
            <a:pPr lvl="1"/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R&amp;D Strategy and Main Focus Areas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CH" sz="3200" b="1" dirty="0">
                <a:solidFill>
                  <a:schemeClr val="bg1">
                    <a:lumMod val="65000"/>
                  </a:schemeClr>
                </a:solidFill>
              </a:rPr>
              <a:t>Focus Areas for the</a:t>
            </a:r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 test infrastructures, measurements and diagnostics</a:t>
            </a:r>
          </a:p>
          <a:p>
            <a:pPr lvl="1"/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Key mid-term deliverables until the next update of European Strategy for Particle Physics</a:t>
            </a:r>
          </a:p>
          <a:p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Final remarks</a:t>
            </a:r>
          </a:p>
          <a:p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sz="1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4198-7507-9842-5C29-ED033C05A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F71A-EA36-7A36-E2D9-1B12D9E74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3C374-BAF2-24B5-B212-4FB1A38811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39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849D-1369-E7EA-D23E-0DA783C9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73" y="6870"/>
            <a:ext cx="8537825" cy="804349"/>
          </a:xfrm>
        </p:spPr>
        <p:txBody>
          <a:bodyPr>
            <a:normAutofit fontScale="90000"/>
          </a:bodyPr>
          <a:lstStyle/>
          <a:p>
            <a:r>
              <a:rPr lang="en-GB" dirty="0"/>
              <a:t>Focus areas for the LTS magnet technology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0BAC0-BB41-D53F-4A03-F7D23BA6A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92" y="1782018"/>
            <a:ext cx="8226854" cy="1646982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So far, </a:t>
            </a:r>
            <a:r>
              <a:rPr lang="en-US" sz="1800" dirty="0">
                <a:solidFill>
                  <a:srgbClr val="00B0F0"/>
                </a:solidFill>
              </a:rPr>
              <a:t>no full-size dipole magnet using Nb</a:t>
            </a:r>
            <a:r>
              <a:rPr lang="en-US" sz="1800" baseline="-25000" dirty="0">
                <a:solidFill>
                  <a:srgbClr val="00B0F0"/>
                </a:solidFill>
              </a:rPr>
              <a:t>3</a:t>
            </a:r>
            <a:r>
              <a:rPr lang="en-US" sz="1800" dirty="0">
                <a:solidFill>
                  <a:srgbClr val="00B0F0"/>
                </a:solidFill>
              </a:rPr>
              <a:t>Sn </a:t>
            </a:r>
            <a:r>
              <a:rPr lang="en-US" sz="1800" dirty="0"/>
              <a:t>technology has been built </a:t>
            </a:r>
          </a:p>
          <a:p>
            <a:endParaRPr lang="en-US" sz="1800" dirty="0"/>
          </a:p>
          <a:p>
            <a:r>
              <a:rPr lang="en-US" sz="1800" dirty="0"/>
              <a:t>In order to demonstrate the </a:t>
            </a:r>
            <a:r>
              <a:rPr lang="en-US" sz="1800" dirty="0">
                <a:solidFill>
                  <a:srgbClr val="00B0F0"/>
                </a:solidFill>
              </a:rPr>
              <a:t>maturity of the most advanced technologies today </a:t>
            </a:r>
            <a:r>
              <a:rPr lang="en-US" sz="1800" dirty="0"/>
              <a:t>applying all the lessons learned from the </a:t>
            </a:r>
            <a:r>
              <a:rPr lang="en-US" sz="1800" dirty="0">
                <a:solidFill>
                  <a:srgbClr val="00B0F0"/>
                </a:solidFill>
              </a:rPr>
              <a:t>US LARP</a:t>
            </a:r>
            <a:r>
              <a:rPr lang="en-US" sz="1800" dirty="0"/>
              <a:t>, the </a:t>
            </a:r>
            <a:r>
              <a:rPr lang="en-US" sz="1800" dirty="0">
                <a:solidFill>
                  <a:srgbClr val="00B0F0"/>
                </a:solidFill>
              </a:rPr>
              <a:t>US AUP </a:t>
            </a:r>
            <a:r>
              <a:rPr lang="en-US" sz="1800" dirty="0"/>
              <a:t>and the </a:t>
            </a:r>
            <a:r>
              <a:rPr lang="en-US" sz="1800" dirty="0">
                <a:solidFill>
                  <a:srgbClr val="00B0F0"/>
                </a:solidFill>
              </a:rPr>
              <a:t>HL-LHC</a:t>
            </a:r>
            <a:r>
              <a:rPr lang="en-US" sz="1800" dirty="0"/>
              <a:t> project and to investigate the physical and technological effects related to the length of the magnets, an accelerator-size magnet demonstrator will be built towards a production scale through </a:t>
            </a:r>
            <a:r>
              <a:rPr lang="en-US" sz="1800" dirty="0">
                <a:solidFill>
                  <a:srgbClr val="00B0F0"/>
                </a:solidFill>
              </a:rPr>
              <a:t>robust design, industrial manufacturing processes and cost reduction, taking HL-LHC as a benchmark, i.e., 12 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6F36B-DB92-3839-815D-6502A51FE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1D4B4C-8EDF-9F55-DB4C-2317ADEA6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73D55-9D30-DB8B-5CDA-B055BD54F9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9604F-6CCE-E51C-95EA-EF3258BE4BB8}"/>
              </a:ext>
            </a:extLst>
          </p:cNvPr>
          <p:cNvSpPr txBox="1">
            <a:spLocks/>
          </p:cNvSpPr>
          <p:nvPr/>
        </p:nvSpPr>
        <p:spPr>
          <a:xfrm>
            <a:off x="606174" y="942085"/>
            <a:ext cx="8145939" cy="804349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00000"/>
                </a:solidFill>
              </a:rPr>
              <a:t>Demonstrator of the maturity of state-of-the-art Nb</a:t>
            </a:r>
            <a:r>
              <a:rPr lang="en-US" sz="2000" b="1" baseline="-25000" dirty="0">
                <a:solidFill>
                  <a:srgbClr val="C00000"/>
                </a:solidFill>
              </a:rPr>
              <a:t>3</a:t>
            </a:r>
            <a:r>
              <a:rPr lang="en-US" sz="2000" b="1" dirty="0">
                <a:solidFill>
                  <a:srgbClr val="C00000"/>
                </a:solidFill>
              </a:rPr>
              <a:t>Sn technology </a:t>
            </a:r>
          </a:p>
          <a:p>
            <a:pPr marL="36576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00000"/>
                </a:solidFill>
              </a:rPr>
              <a:t>“12 Tesla Robust Dipole”</a:t>
            </a:r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3BAC67-EB9C-8E11-8117-07F2809ED008}"/>
              </a:ext>
            </a:extLst>
          </p:cNvPr>
          <p:cNvGrpSpPr/>
          <p:nvPr/>
        </p:nvGrpSpPr>
        <p:grpSpPr>
          <a:xfrm>
            <a:off x="756524" y="2879397"/>
            <a:ext cx="7941922" cy="3397071"/>
            <a:chOff x="756524" y="2262948"/>
            <a:chExt cx="7941922" cy="3397071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0ED13E2D-83FD-8C53-67EE-99BD4F817D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2430229"/>
                </p:ext>
              </p:extLst>
            </p:nvPr>
          </p:nvGraphicFramePr>
          <p:xfrm>
            <a:off x="756524" y="2869550"/>
            <a:ext cx="7941922" cy="27904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5C2C26D-D2E1-A0B6-5147-FAA33AF8E833}"/>
                </a:ext>
              </a:extLst>
            </p:cNvPr>
            <p:cNvGrpSpPr/>
            <p:nvPr/>
          </p:nvGrpSpPr>
          <p:grpSpPr>
            <a:xfrm>
              <a:off x="6390527" y="2262948"/>
              <a:ext cx="2307919" cy="1651505"/>
              <a:chOff x="2892922" y="610938"/>
              <a:chExt cx="1605844" cy="1159750"/>
            </a:xfrm>
          </p:grpSpPr>
          <p:sp>
            <p:nvSpPr>
              <p:cNvPr id="11" name="Chevron 10">
                <a:extLst>
                  <a:ext uri="{FF2B5EF4-FFF2-40B4-BE49-F238E27FC236}">
                    <a16:creationId xmlns:a16="http://schemas.microsoft.com/office/drawing/2014/main" id="{7F3DF86D-EB91-4F98-642C-64716B79EABC}"/>
                  </a:ext>
                </a:extLst>
              </p:cNvPr>
              <p:cNvSpPr/>
              <p:nvPr/>
            </p:nvSpPr>
            <p:spPr>
              <a:xfrm rot="5400000">
                <a:off x="3602030" y="873953"/>
                <a:ext cx="894649" cy="898822"/>
              </a:xfrm>
              <a:prstGeom prst="chevron">
                <a:avLst/>
              </a:prstGeom>
              <a:solidFill>
                <a:schemeClr val="tx1">
                  <a:lumMod val="5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Chevron 4">
                <a:extLst>
                  <a:ext uri="{FF2B5EF4-FFF2-40B4-BE49-F238E27FC236}">
                    <a16:creationId xmlns:a16="http://schemas.microsoft.com/office/drawing/2014/main" id="{D0139088-21E8-6012-9128-B9EDD37C271E}"/>
                  </a:ext>
                </a:extLst>
              </p:cNvPr>
              <p:cNvSpPr txBox="1"/>
              <p:nvPr/>
            </p:nvSpPr>
            <p:spPr>
              <a:xfrm>
                <a:off x="2892922" y="610938"/>
                <a:ext cx="1221878" cy="5236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9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82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617537-C614-C3FD-E5B4-0E1968B2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35" y="-35159"/>
            <a:ext cx="8434212" cy="1281301"/>
          </a:xfrm>
        </p:spPr>
        <p:txBody>
          <a:bodyPr>
            <a:noAutofit/>
          </a:bodyPr>
          <a:lstStyle/>
          <a:p>
            <a:r>
              <a:rPr lang="en-GB" sz="3200" dirty="0"/>
              <a:t>State-of-the-art LTS superconductors and magnet technology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B37B1-0C5E-4770-1F47-616251EBE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A. Siemko – HFM R&amp;D Programme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43AA3-CA70-6C62-B5E6-B240BB6E5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0B73E49-0060-A398-D505-556000C4D7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/>
              <a:t>SMTF04/IDSM02 24.04.2023</a:t>
            </a:r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A70208-FA75-4536-FD92-55CE181AB829}"/>
              </a:ext>
            </a:extLst>
          </p:cNvPr>
          <p:cNvGrpSpPr/>
          <p:nvPr/>
        </p:nvGrpSpPr>
        <p:grpSpPr>
          <a:xfrm>
            <a:off x="1339078" y="938389"/>
            <a:ext cx="7577191" cy="2835174"/>
            <a:chOff x="234859" y="1185754"/>
            <a:chExt cx="8973765" cy="36790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9CB55C-AD26-16BA-344C-B2CB459F3D6D}"/>
                </a:ext>
              </a:extLst>
            </p:cNvPr>
            <p:cNvGrpSpPr/>
            <p:nvPr/>
          </p:nvGrpSpPr>
          <p:grpSpPr>
            <a:xfrm>
              <a:off x="234859" y="1185754"/>
              <a:ext cx="8973765" cy="3679092"/>
              <a:chOff x="248632" y="1160873"/>
              <a:chExt cx="8973765" cy="3679092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35EE5ED-4894-4D2F-DF17-888AB3D39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091" y="2320385"/>
                <a:ext cx="749248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19E506B3-9608-70C2-22D4-B3FD2BE1E6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847"/>
              <a:stretch/>
            </p:blipFill>
            <p:spPr>
              <a:xfrm>
                <a:off x="248632" y="1160873"/>
                <a:ext cx="6539326" cy="367909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373F0F-B13F-4072-AEA3-321F1962EAFF}"/>
                  </a:ext>
                </a:extLst>
              </p:cNvPr>
              <p:cNvSpPr txBox="1"/>
              <p:nvPr/>
            </p:nvSpPr>
            <p:spPr>
              <a:xfrm>
                <a:off x="6726498" y="1768908"/>
                <a:ext cx="24958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U</a:t>
                </a:r>
                <a:r>
                  <a:rPr lang="en-CH" sz="1200" dirty="0"/>
                  <a:t>pper limit of Nb</a:t>
                </a:r>
                <a:r>
                  <a:rPr lang="en-CH" sz="1200" baseline="-25000" dirty="0"/>
                  <a:t>3</a:t>
                </a:r>
                <a:r>
                  <a:rPr lang="en-CH" sz="1200" dirty="0"/>
                  <a:t>Sn </a:t>
                </a:r>
              </a:p>
              <a:p>
                <a:r>
                  <a:rPr lang="en-GB" sz="1200" dirty="0"/>
                  <a:t>t</a:t>
                </a:r>
                <a:r>
                  <a:rPr lang="en-CH" sz="1200" dirty="0"/>
                  <a:t>echnology (~16 T)  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88230B-6319-7072-88E2-2F2AD770A480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18" y="2707219"/>
              <a:ext cx="74924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B1116A-F684-53CA-8048-5B94D1110688}"/>
                </a:ext>
              </a:extLst>
            </p:cNvPr>
            <p:cNvSpPr txBox="1"/>
            <p:nvPr/>
          </p:nvSpPr>
          <p:spPr>
            <a:xfrm>
              <a:off x="6712725" y="2711388"/>
              <a:ext cx="2327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 err="1"/>
                <a:t>Present</a:t>
              </a:r>
              <a:r>
                <a:rPr lang="pl-PL" sz="1200" dirty="0"/>
                <a:t> </a:t>
              </a:r>
              <a:r>
                <a:rPr lang="pl-PL" sz="1200" dirty="0" err="1"/>
                <a:t>state</a:t>
              </a:r>
              <a:r>
                <a:rPr lang="pl-PL" sz="1200" dirty="0"/>
                <a:t>-of-the-art</a:t>
              </a:r>
            </a:p>
            <a:p>
              <a:r>
                <a:rPr lang="pl-PL" sz="1200" dirty="0"/>
                <a:t>(</a:t>
              </a:r>
              <a:r>
                <a:rPr lang="pl-PL" sz="1200" dirty="0" err="1"/>
                <a:t>short</a:t>
              </a:r>
              <a:r>
                <a:rPr lang="pl-PL" sz="1200" dirty="0"/>
                <a:t> </a:t>
              </a:r>
              <a:r>
                <a:rPr lang="pl-PL" sz="1200" dirty="0" err="1"/>
                <a:t>models</a:t>
              </a:r>
              <a:r>
                <a:rPr lang="pl-PL" sz="1200" dirty="0"/>
                <a:t> ~13-14 T)</a:t>
              </a:r>
              <a:endParaRPr lang="en-CH" sz="12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7A2C79-8CBB-9B6D-D3A5-E649EF6E7AA1}"/>
              </a:ext>
            </a:extLst>
          </p:cNvPr>
          <p:cNvGrpSpPr/>
          <p:nvPr/>
        </p:nvGrpSpPr>
        <p:grpSpPr>
          <a:xfrm>
            <a:off x="852755" y="4119055"/>
            <a:ext cx="7583333" cy="2011687"/>
            <a:chOff x="55140" y="996932"/>
            <a:chExt cx="8867120" cy="23784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D68ADD-C63C-78D1-5EAD-FE638B767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40" y="996932"/>
              <a:ext cx="4267784" cy="88240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954801-9337-F869-AAED-B73C4CBB01D0}"/>
                </a:ext>
              </a:extLst>
            </p:cNvPr>
            <p:cNvSpPr txBox="1"/>
            <p:nvPr/>
          </p:nvSpPr>
          <p:spPr>
            <a:xfrm>
              <a:off x="203259" y="1916810"/>
              <a:ext cx="10807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Heat treatment</a:t>
              </a:r>
              <a:endParaRPr lang="en-GB" sz="1000" b="1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4A99AAB-1AFF-268E-1D3B-1010685F9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90" t="-2136" r="-954" b="2136"/>
            <a:stretch/>
          </p:blipFill>
          <p:spPr>
            <a:xfrm>
              <a:off x="55140" y="2163031"/>
              <a:ext cx="4230926" cy="117474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DDEEC4-8841-C811-09FB-20EE924DB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288" r="8774" b="20494"/>
            <a:stretch/>
          </p:blipFill>
          <p:spPr>
            <a:xfrm>
              <a:off x="4347397" y="996932"/>
              <a:ext cx="4574863" cy="2378415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9EF655-6BF7-756C-8186-FC9C3564BE1E}"/>
                </a:ext>
              </a:extLst>
            </p:cNvPr>
            <p:cNvGrpSpPr/>
            <p:nvPr/>
          </p:nvGrpSpPr>
          <p:grpSpPr>
            <a:xfrm>
              <a:off x="4183880" y="2405253"/>
              <a:ext cx="493441" cy="607742"/>
              <a:chOff x="5627649" y="4415883"/>
              <a:chExt cx="657921" cy="810323"/>
            </a:xfrm>
          </p:grpSpPr>
          <p:sp>
            <p:nvSpPr>
              <p:cNvPr id="35" name="Right Arrow 34">
                <a:extLst>
                  <a:ext uri="{FF2B5EF4-FFF2-40B4-BE49-F238E27FC236}">
                    <a16:creationId xmlns:a16="http://schemas.microsoft.com/office/drawing/2014/main" id="{4896F1A5-936D-CD7A-F44D-587A64938C81}"/>
                  </a:ext>
                </a:extLst>
              </p:cNvPr>
              <p:cNvSpPr/>
              <p:nvPr/>
            </p:nvSpPr>
            <p:spPr>
              <a:xfrm>
                <a:off x="5709424" y="4415883"/>
                <a:ext cx="576146" cy="43489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6" name="Right Arrow 35">
                <a:extLst>
                  <a:ext uri="{FF2B5EF4-FFF2-40B4-BE49-F238E27FC236}">
                    <a16:creationId xmlns:a16="http://schemas.microsoft.com/office/drawing/2014/main" id="{C3790159-BFFD-9C36-7D3B-DFC95C7A254F}"/>
                  </a:ext>
                </a:extLst>
              </p:cNvPr>
              <p:cNvSpPr/>
              <p:nvPr/>
            </p:nvSpPr>
            <p:spPr>
              <a:xfrm rot="10800000">
                <a:off x="5627649" y="4791309"/>
                <a:ext cx="576146" cy="43489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C83DA3-BE4D-1674-C876-B38E5FF9A533}"/>
              </a:ext>
            </a:extLst>
          </p:cNvPr>
          <p:cNvSpPr txBox="1"/>
          <p:nvPr/>
        </p:nvSpPr>
        <p:spPr>
          <a:xfrm>
            <a:off x="904453" y="3812575"/>
            <a:ext cx="3825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State-</a:t>
            </a:r>
            <a:r>
              <a:rPr lang="en-CH" sz="1400" b="1" dirty="0">
                <a:solidFill>
                  <a:srgbClr val="FF0000"/>
                </a:solidFill>
              </a:rPr>
              <a:t>of-the-art Nb</a:t>
            </a:r>
            <a:r>
              <a:rPr lang="en-CH" sz="1400" b="1" baseline="-25000" dirty="0">
                <a:solidFill>
                  <a:srgbClr val="FF0000"/>
                </a:solidFill>
              </a:rPr>
              <a:t>3</a:t>
            </a:r>
            <a:r>
              <a:rPr lang="en-CH" sz="1400" b="1" dirty="0">
                <a:solidFill>
                  <a:srgbClr val="FF0000"/>
                </a:solidFill>
              </a:rPr>
              <a:t>Sn conductor (HL-LHC)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54BE99-460F-6B18-49A3-9451A73D4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74" y="3095344"/>
            <a:ext cx="1540412" cy="257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L. </a:t>
            </a:r>
            <a:r>
              <a:rPr lang="en-US" altLang="en-US" sz="1000" dirty="0" err="1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Bottura</a:t>
            </a:r>
            <a:endParaRPr lang="en-GB" altLang="en-US" sz="10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19D581-157E-0BFD-798D-24D441E5F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911" y="5873556"/>
            <a:ext cx="1475842" cy="2571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S. Hopkins</a:t>
            </a:r>
            <a:endParaRPr lang="en-GB" altLang="en-US" sz="10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553C9-31C5-21B4-B57C-A03723224B03}"/>
              </a:ext>
            </a:extLst>
          </p:cNvPr>
          <p:cNvSpPr txBox="1"/>
          <p:nvPr/>
        </p:nvSpPr>
        <p:spPr>
          <a:xfrm>
            <a:off x="904453" y="1136731"/>
            <a:ext cx="413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State-</a:t>
            </a:r>
            <a:r>
              <a:rPr lang="en-CH" sz="1400" b="1" dirty="0">
                <a:solidFill>
                  <a:srgbClr val="FF0000"/>
                </a:solidFill>
              </a:rPr>
              <a:t>of-the-art of Nb</a:t>
            </a:r>
            <a:r>
              <a:rPr lang="en-CH" sz="1400" b="1" baseline="-25000" dirty="0">
                <a:solidFill>
                  <a:srgbClr val="FF0000"/>
                </a:solidFill>
              </a:rPr>
              <a:t>3</a:t>
            </a:r>
            <a:r>
              <a:rPr lang="en-CH" sz="1400" b="1" dirty="0">
                <a:solidFill>
                  <a:srgbClr val="FF0000"/>
                </a:solidFill>
              </a:rPr>
              <a:t>Sn magnet performance</a:t>
            </a:r>
          </a:p>
        </p:txBody>
      </p:sp>
    </p:spTree>
    <p:extLst>
      <p:ext uri="{BB962C8B-B14F-4D97-AF65-F5344CB8AC3E}">
        <p14:creationId xmlns:p14="http://schemas.microsoft.com/office/powerpoint/2010/main" val="1826441416"/>
      </p:ext>
    </p:extLst>
  </p:cSld>
  <p:clrMapOvr>
    <a:masterClrMapping/>
  </p:clrMapOvr>
</p:sld>
</file>

<file path=ppt/theme/theme1.xml><?xml version="1.0" encoding="utf-8"?>
<a:theme xmlns:a="http://schemas.openxmlformats.org/drawingml/2006/main" name="HFM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CERN(4-3).thmx</Template>
  <TotalTime>97485</TotalTime>
  <Words>3998</Words>
  <Application>Microsoft Macintosh PowerPoint</Application>
  <PresentationFormat>On-screen Show (4:3)</PresentationFormat>
  <Paragraphs>545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Rockwell</vt:lpstr>
      <vt:lpstr>Symbol</vt:lpstr>
      <vt:lpstr>Tahoma</vt:lpstr>
      <vt:lpstr>Wingdings</vt:lpstr>
      <vt:lpstr>HFM(4-3)</vt:lpstr>
      <vt:lpstr>High Field Magnet R&amp;D Programme Hosted at CERN  Challenges and Plans for Test Infrastructures</vt:lpstr>
      <vt:lpstr>Outline</vt:lpstr>
      <vt:lpstr>HFM Programme – broad goals</vt:lpstr>
      <vt:lpstr>HFM R&amp;D consortium (present main contributors)</vt:lpstr>
      <vt:lpstr>HFM R&amp;D consortium and organisational structure </vt:lpstr>
      <vt:lpstr>HFM Programme Executive Structure</vt:lpstr>
      <vt:lpstr>Outline</vt:lpstr>
      <vt:lpstr>Focus areas for the LTS magnet technology</vt:lpstr>
      <vt:lpstr>State-of-the-art LTS superconductors and magnet technology</vt:lpstr>
      <vt:lpstr>Main challenges facing the development of future 14+ Tesla LTS high-field magnets</vt:lpstr>
      <vt:lpstr>R&amp;D Strategy and Focus Areas for the LTS high-field 14+ T magnets</vt:lpstr>
      <vt:lpstr>R&amp;D Strategy and Focus Areas for the LTS high-field magnets</vt:lpstr>
      <vt:lpstr>Outline</vt:lpstr>
      <vt:lpstr>REBCO: State of the Art</vt:lpstr>
      <vt:lpstr>PowerPoint Presentation</vt:lpstr>
      <vt:lpstr>Main challenges facing the development of future HTS high-field magnets</vt:lpstr>
      <vt:lpstr>R&amp;D Strategy and Focus Areas for the HTS high-field magnets</vt:lpstr>
      <vt:lpstr>PowerPoint Presentation</vt:lpstr>
      <vt:lpstr>Outline</vt:lpstr>
      <vt:lpstr>HFM - Challenges and Plans for Test Infrastructures</vt:lpstr>
      <vt:lpstr>Status of existing at CERN infrastructure for testing HFM model magnets</vt:lpstr>
      <vt:lpstr>Status of existing infrastructure for testing HFM demonstrators and model magnets</vt:lpstr>
      <vt:lpstr>Status of existing infrastructure for testing HFM demonstrators and model magnets</vt:lpstr>
      <vt:lpstr>New testing needs for the HFM programme</vt:lpstr>
      <vt:lpstr>New testing needs for the HFM programme</vt:lpstr>
      <vt:lpstr>New testing needs for the HFM programme</vt:lpstr>
      <vt:lpstr>New testing needs for the HFM programme</vt:lpstr>
      <vt:lpstr>New measurements and diagnostics needs for the HFM programme</vt:lpstr>
      <vt:lpstr>New measurements and diagnostics needs for the HFM programme</vt:lpstr>
      <vt:lpstr>Ongoing work examples: Advanced Characterizations of Superconductors</vt:lpstr>
      <vt:lpstr>Ongoing work examples: KIT-CERN Collaboration on Coated Conductors</vt:lpstr>
      <vt:lpstr>Outline</vt:lpstr>
      <vt:lpstr>Summary of main deliverables during 2023-2026 as an input to the next update of ESPP (LTS)</vt:lpstr>
      <vt:lpstr>Summary of main deliverables during 2023-2026 as an input to the next update of ESPP (HTS)</vt:lpstr>
      <vt:lpstr>Final Remarks</vt:lpstr>
      <vt:lpstr>Thank you for your attention!</vt:lpstr>
    </vt:vector>
  </TitlesOfParts>
  <Manager/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HFM PowerPoint Template</dc:title>
  <dc:subject/>
  <dc:creator>CERN User</dc:creator>
  <cp:keywords/>
  <dc:description/>
  <cp:lastModifiedBy>Marta Bajko</cp:lastModifiedBy>
  <cp:revision>836</cp:revision>
  <cp:lastPrinted>2020-08-23T09:27:52Z</cp:lastPrinted>
  <dcterms:created xsi:type="dcterms:W3CDTF">2012-11-30T11:04:26Z</dcterms:created>
  <dcterms:modified xsi:type="dcterms:W3CDTF">2023-04-24T22:52:05Z</dcterms:modified>
  <cp:category/>
</cp:coreProperties>
</file>