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256" r:id="rId5"/>
    <p:sldId id="1690" r:id="rId6"/>
    <p:sldId id="257" r:id="rId7"/>
    <p:sldId id="258" r:id="rId8"/>
    <p:sldId id="262" r:id="rId9"/>
    <p:sldId id="263" r:id="rId10"/>
    <p:sldId id="261" r:id="rId11"/>
    <p:sldId id="259" r:id="rId12"/>
    <p:sldId id="260" r:id="rId13"/>
    <p:sldId id="1692" r:id="rId14"/>
    <p:sldId id="284" r:id="rId15"/>
    <p:sldId id="1695" r:id="rId16"/>
    <p:sldId id="304" r:id="rId17"/>
    <p:sldId id="314" r:id="rId18"/>
    <p:sldId id="305" r:id="rId19"/>
    <p:sldId id="1675" r:id="rId20"/>
    <p:sldId id="1689" r:id="rId21"/>
    <p:sldId id="1677" r:id="rId22"/>
    <p:sldId id="1693" r:id="rId23"/>
    <p:sldId id="998" r:id="rId24"/>
    <p:sldId id="308" r:id="rId25"/>
    <p:sldId id="1674" r:id="rId26"/>
    <p:sldId id="1694" r:id="rId27"/>
    <p:sldId id="1696" r:id="rId28"/>
    <p:sldId id="1697"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5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9DA52-8373-40F1-9D31-8B6D52F00AC2}" v="65" dt="2023-04-22T09:10:26.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7" autoAdjust="0"/>
    <p:restoredTop sz="94660" autoAdjust="0"/>
  </p:normalViewPr>
  <p:slideViewPr>
    <p:cSldViewPr snapToGrid="0">
      <p:cViewPr varScale="1">
        <p:scale>
          <a:sx n="90" d="100"/>
          <a:sy n="90" d="100"/>
        </p:scale>
        <p:origin x="7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0T08:31:25.521"/>
    </inkml:context>
    <inkml:brush xml:id="br0">
      <inkml:brushProperty name="width" value="0.05" units="cm"/>
      <inkml:brushProperty name="height" value="0.05" units="cm"/>
    </inkml:brush>
  </inkml:definitions>
  <inkml:trace contextRef="#ctx0" brushRef="#br0">115 1 455 0 0,'-9'0'177'0'0,"1"1"0"0"0,-1 1 0 0 0,1-1 0 0 0,0 2 0 0 0,0-1 0 0 0,0 1 0 0 0,0 0 0 0 0,0 0-1 0 0,1 1 1 0 0,-1 0 0 0 0,-9 8 0 0 0,16-12-143 0 0,1 0 0 0 0,-1 1-1 0 0,1-1 1 0 0,-1 0 0 0 0,1 0-1 0 0,-1 1 1 0 0,1-1 0 0 0,0 0 0 0 0,-1 1-1 0 0,1-1 1 0 0,0 1 0 0 0,-1-1 0 0 0,1 0-1 0 0,0 1 1 0 0,-1-1 0 0 0,1 1-1 0 0,0-1 1 0 0,0 1 0 0 0,-1-1 0 0 0,1 1-1 0 0,0-1 1 0 0,0 1 0 0 0,0 0-1 0 0,4 7-21 0 0,1 0-12 0 0,3-1 0 0 0,1 0 0 0 0,-1-2 15 0 0,-7-4 24 0 0,1-1-1 0 0,-1 1 1 0 0,1 0-1 0 0,0-1 1 0 0,-1 0-1 0 0,1 1 1 0 0,0-1-1 0 0,-1 0 1 0 0,1 0-1 0 0,0 0 1 0 0,-1 0-1 0 0,1 0 1 0 0,0 0-1 0 0,-1 0 0 0 0,1-1 1 0 0,0 1-1 0 0,-1 0 1 0 0,1-1-1 0 0,-1 0 1 0 0,1 1-1 0 0,-1-1 1 0 0,2-1-1 0 0,4-1 213 0 0,0-1 0 0 0,-1-1 0 0 0,8-6 0 0 0,10-12 233 0 0,-17 16-472 0 0,2 1 2835 0 0,10 13-1910 0 0,44-6-513 0 0,-6 3-280 0 0,-32-1-144 0 0,4-1 0 0 0,5-2-72 0 0,-27 0-64 0 0,-1 0 0 0 0,1 0-1 0 0,-1 1 1 0 0,0 0-1 0 0,1 0 1 0 0,9 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23/04/2023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l="2881" t="8572" r="-28" b="7808"/>
          <a:stretch/>
        </p:blipFill>
        <p:spPr>
          <a:xfrm>
            <a:off x="0" y="1588658"/>
            <a:ext cx="12192000" cy="4761964"/>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en-GB"/>
              <a:t>Click to edit Master title style</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24.4.2022</a:t>
            </a:r>
            <a:endParaRPr lang="it-IT" dirty="0"/>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it-IT"/>
              <a:t>PNRR_IRIS - Marco Statera- Scope &amp; Structure</a:t>
            </a:r>
            <a:endParaRPr lang="it-IT" dirty="0"/>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3D79-BFBC-5E4A-845A-0FF66453D30E}"/>
              </a:ext>
            </a:extLst>
          </p:cNvPr>
          <p:cNvSpPr>
            <a:spLocks noGrp="1"/>
          </p:cNvSpPr>
          <p:nvPr>
            <p:ph type="ctrTitle" hasCustomPrompt="1"/>
          </p:nvPr>
        </p:nvSpPr>
        <p:spPr>
          <a:xfrm>
            <a:off x="1524000" y="1818933"/>
            <a:ext cx="9144000" cy="2387600"/>
          </a:xfrm>
        </p:spPr>
        <p:txBody>
          <a:bodyPr anchor="b"/>
          <a:lstStyle>
            <a:lvl1pPr algn="ctr">
              <a:defRPr sz="6000"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dirty="0"/>
              <a:t>INFN ACCELERATORI</a:t>
            </a:r>
          </a:p>
        </p:txBody>
      </p:sp>
      <p:sp>
        <p:nvSpPr>
          <p:cNvPr id="3" name="Subtitle 2">
            <a:extLst>
              <a:ext uri="{FF2B5EF4-FFF2-40B4-BE49-F238E27FC236}">
                <a16:creationId xmlns:a16="http://schemas.microsoft.com/office/drawing/2014/main" id="{5E1D1AA1-E58E-9B41-A7BF-C7D7340B8FC0}"/>
              </a:ext>
            </a:extLst>
          </p:cNvPr>
          <p:cNvSpPr>
            <a:spLocks noGrp="1"/>
          </p:cNvSpPr>
          <p:nvPr>
            <p:ph type="subTitle" idx="1"/>
          </p:nvPr>
        </p:nvSpPr>
        <p:spPr>
          <a:xfrm>
            <a:off x="1524000" y="41989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1F996DAB-32B6-2B4B-8FD7-0B6C9373770A}"/>
              </a:ext>
            </a:extLst>
          </p:cNvPr>
          <p:cNvSpPr>
            <a:spLocks noGrp="1"/>
          </p:cNvSpPr>
          <p:nvPr>
            <p:ph type="dt" sz="half" idx="10"/>
          </p:nvPr>
        </p:nvSpPr>
        <p:spPr/>
        <p:txBody>
          <a:bodyPr/>
          <a:lstStyle>
            <a:lvl1pPr>
              <a:defRPr>
                <a:solidFill>
                  <a:schemeClr val="bg1"/>
                </a:solidFill>
              </a:defRPr>
            </a:lvl1pPr>
          </a:lstStyle>
          <a:p>
            <a:r>
              <a:rPr lang="it-IT"/>
              <a:t>24.4.2022</a:t>
            </a:r>
            <a:endParaRPr lang="en-US"/>
          </a:p>
        </p:txBody>
      </p:sp>
      <p:sp>
        <p:nvSpPr>
          <p:cNvPr id="13" name="Slide Number Placeholder 12">
            <a:extLst>
              <a:ext uri="{FF2B5EF4-FFF2-40B4-BE49-F238E27FC236}">
                <a16:creationId xmlns:a16="http://schemas.microsoft.com/office/drawing/2014/main" id="{145C565D-28A8-FF4B-AB41-CCCB78F90C3A}"/>
              </a:ext>
            </a:extLst>
          </p:cNvPr>
          <p:cNvSpPr>
            <a:spLocks noGrp="1"/>
          </p:cNvSpPr>
          <p:nvPr>
            <p:ph type="sldNum" sz="quarter" idx="12"/>
          </p:nvPr>
        </p:nvSpPr>
        <p:spPr/>
        <p:txBody>
          <a:bodyPr/>
          <a:lstStyle/>
          <a:p>
            <a:fld id="{37892B85-A679-1943-821F-72C61F74835B}" type="slidenum">
              <a:rPr lang="en-US" smtClean="0"/>
              <a:t>‹N›</a:t>
            </a:fld>
            <a:endParaRPr lang="en-US"/>
          </a:p>
        </p:txBody>
      </p:sp>
      <p:sp>
        <p:nvSpPr>
          <p:cNvPr id="4" name="Footer Placeholder 5">
            <a:extLst>
              <a:ext uri="{FF2B5EF4-FFF2-40B4-BE49-F238E27FC236}">
                <a16:creationId xmlns:a16="http://schemas.microsoft.com/office/drawing/2014/main" id="{58383748-C6C4-3AE8-F91A-77650DEA8E65}"/>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259045035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8D0A-04CF-234F-B9CC-BD2466BBA7B7}"/>
              </a:ext>
            </a:extLst>
          </p:cNvPr>
          <p:cNvSpPr>
            <a:spLocks noGrp="1"/>
          </p:cNvSpPr>
          <p:nvPr>
            <p:ph type="title"/>
          </p:nvPr>
        </p:nvSpPr>
        <p:spPr>
          <a:xfrm>
            <a:off x="3225114" y="321277"/>
            <a:ext cx="8128686" cy="1050324"/>
          </a:xfrm>
        </p:spPr>
        <p:txBody>
          <a:bodyPr/>
          <a:lstStyle>
            <a:lvl1pPr algn="ctr">
              <a:defRPr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7506843-C516-9E4B-BC99-8805CBFB8312}"/>
              </a:ext>
            </a:extLst>
          </p:cNvPr>
          <p:cNvSpPr>
            <a:spLocks noGrp="1"/>
          </p:cNvSpPr>
          <p:nvPr>
            <p:ph idx="1"/>
          </p:nvPr>
        </p:nvSpPr>
        <p:spPr>
          <a:xfrm>
            <a:off x="838200" y="1825625"/>
            <a:ext cx="10515600" cy="4351338"/>
          </a:xfrm>
          <a:prstGeom prst="rect">
            <a:avLst/>
          </a:prstGeo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9CA23-8B12-FD48-8AC7-715A21AEF955}"/>
              </a:ext>
            </a:extLst>
          </p:cNvPr>
          <p:cNvSpPr>
            <a:spLocks noGrp="1"/>
          </p:cNvSpPr>
          <p:nvPr>
            <p:ph type="dt" sz="half" idx="10"/>
          </p:nvPr>
        </p:nvSpPr>
        <p:spPr/>
        <p:txBody>
          <a:bodyPr/>
          <a:lstStyle/>
          <a:p>
            <a:r>
              <a:rPr lang="it-IT"/>
              <a:t>24.4.2022</a:t>
            </a:r>
            <a:endParaRPr lang="en-US"/>
          </a:p>
        </p:txBody>
      </p:sp>
      <p:sp>
        <p:nvSpPr>
          <p:cNvPr id="6" name="Slide Number Placeholder 5">
            <a:extLst>
              <a:ext uri="{FF2B5EF4-FFF2-40B4-BE49-F238E27FC236}">
                <a16:creationId xmlns:a16="http://schemas.microsoft.com/office/drawing/2014/main" id="{0DA9DF38-3E22-0C44-9DA6-0A50D8AB396E}"/>
              </a:ext>
            </a:extLst>
          </p:cNvPr>
          <p:cNvSpPr>
            <a:spLocks noGrp="1"/>
          </p:cNvSpPr>
          <p:nvPr>
            <p:ph type="sldNum" sz="quarter" idx="12"/>
          </p:nvPr>
        </p:nvSpPr>
        <p:spPr/>
        <p:txBody>
          <a:bodyPr/>
          <a:lstStyle/>
          <a:p>
            <a:fld id="{37892B85-A679-1943-821F-72C61F74835B}" type="slidenum">
              <a:rPr lang="en-US" smtClean="0"/>
              <a:t>‹N›</a:t>
            </a:fld>
            <a:endParaRPr lang="en-US"/>
          </a:p>
        </p:txBody>
      </p:sp>
      <p:sp>
        <p:nvSpPr>
          <p:cNvPr id="7" name="Footer Placeholder 5">
            <a:extLst>
              <a:ext uri="{FF2B5EF4-FFF2-40B4-BE49-F238E27FC236}">
                <a16:creationId xmlns:a16="http://schemas.microsoft.com/office/drawing/2014/main" id="{FF7B7FE1-5F92-7DB9-D581-3C211440EAEC}"/>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24299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61B9-69A1-9145-BFBF-D15A7BD08839}"/>
              </a:ext>
            </a:extLst>
          </p:cNvPr>
          <p:cNvSpPr>
            <a:spLocks noGrp="1"/>
          </p:cNvSpPr>
          <p:nvPr>
            <p:ph type="title"/>
          </p:nvPr>
        </p:nvSpPr>
        <p:spPr>
          <a:xfrm>
            <a:off x="3284606" y="355133"/>
            <a:ext cx="8069194" cy="969745"/>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FD9160-F10D-254B-8700-6E8D635842E5}"/>
              </a:ext>
            </a:extLst>
          </p:cNvPr>
          <p:cNvSpPr>
            <a:spLocks noGrp="1"/>
          </p:cNvSpPr>
          <p:nvPr>
            <p:ph idx="1"/>
          </p:nvPr>
        </p:nvSpPr>
        <p:spPr>
          <a:xfrm>
            <a:off x="664143" y="1694046"/>
            <a:ext cx="10689657" cy="436987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791D3B6-5CD5-CD4A-9785-EA385B1607A3}"/>
              </a:ext>
            </a:extLst>
          </p:cNvPr>
          <p:cNvSpPr>
            <a:spLocks noGrp="1"/>
          </p:cNvSpPr>
          <p:nvPr>
            <p:ph type="dt" sz="half" idx="10"/>
          </p:nvPr>
        </p:nvSpPr>
        <p:spPr/>
        <p:txBody>
          <a:bodyPr/>
          <a:lstStyle/>
          <a:p>
            <a:r>
              <a:rPr lang="it-IT"/>
              <a:t>24.4.2022</a:t>
            </a:r>
            <a:endParaRPr lang="en-US"/>
          </a:p>
        </p:txBody>
      </p:sp>
      <p:sp>
        <p:nvSpPr>
          <p:cNvPr id="6" name="Footer Placeholder 5">
            <a:extLst>
              <a:ext uri="{FF2B5EF4-FFF2-40B4-BE49-F238E27FC236}">
                <a16:creationId xmlns:a16="http://schemas.microsoft.com/office/drawing/2014/main" id="{82189FAB-6D91-C842-A559-C681392FE113}"/>
              </a:ext>
            </a:extLst>
          </p:cNvPr>
          <p:cNvSpPr>
            <a:spLocks noGrp="1"/>
          </p:cNvSpPr>
          <p:nvPr>
            <p:ph type="ftr" sz="quarter" idx="11"/>
          </p:nvPr>
        </p:nvSpPr>
        <p:spPr/>
        <p:txBody>
          <a:bodyPr/>
          <a:lstStyle/>
          <a:p>
            <a:r>
              <a:rPr lang="it-IT"/>
              <a:t>PNRR_IRIS - Marco Statera- Scope &amp; Structure</a:t>
            </a:r>
            <a:endParaRPr lang="en-US"/>
          </a:p>
        </p:txBody>
      </p:sp>
      <p:sp>
        <p:nvSpPr>
          <p:cNvPr id="7" name="Slide Number Placeholder 6">
            <a:extLst>
              <a:ext uri="{FF2B5EF4-FFF2-40B4-BE49-F238E27FC236}">
                <a16:creationId xmlns:a16="http://schemas.microsoft.com/office/drawing/2014/main" id="{D0E2B170-C4BE-C341-90A6-786CEB0FE439}"/>
              </a:ext>
            </a:extLst>
          </p:cNvPr>
          <p:cNvSpPr>
            <a:spLocks noGrp="1"/>
          </p:cNvSpPr>
          <p:nvPr>
            <p:ph type="sldNum" sz="quarter" idx="12"/>
          </p:nvPr>
        </p:nvSpPr>
        <p:spPr/>
        <p:txBody>
          <a:bodyPr/>
          <a:lstStyle/>
          <a:p>
            <a:fld id="{37892B85-A679-1943-821F-72C61F74835B}" type="slidenum">
              <a:rPr lang="en-US" smtClean="0"/>
              <a:t>‹N›</a:t>
            </a:fld>
            <a:endParaRPr lang="en-US"/>
          </a:p>
        </p:txBody>
      </p:sp>
    </p:spTree>
    <p:extLst>
      <p:ext uri="{BB962C8B-B14F-4D97-AF65-F5344CB8AC3E}">
        <p14:creationId xmlns:p14="http://schemas.microsoft.com/office/powerpoint/2010/main" val="1210328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PNRR_IRIS - Marco Statera- Scope &amp; Structure</a:t>
            </a:r>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133551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2" name="Footer Placeholder 5">
            <a:extLst>
              <a:ext uri="{FF2B5EF4-FFF2-40B4-BE49-F238E27FC236}">
                <a16:creationId xmlns:a16="http://schemas.microsoft.com/office/drawing/2014/main" id="{206955CA-0061-E6F0-C29A-CB71EFDD5B7E}"/>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
        <p:nvSpPr>
          <p:cNvPr id="3" name="Date Placeholder 3">
            <a:extLst>
              <a:ext uri="{FF2B5EF4-FFF2-40B4-BE49-F238E27FC236}">
                <a16:creationId xmlns:a16="http://schemas.microsoft.com/office/drawing/2014/main" id="{750D8A34-828F-7B2B-9F07-C5DBC65E5D7B}"/>
              </a:ext>
            </a:extLst>
          </p:cNvPr>
          <p:cNvSpPr>
            <a:spLocks noGrp="1"/>
          </p:cNvSpPr>
          <p:nvPr>
            <p:ph type="dt" sz="half" idx="10"/>
          </p:nvPr>
        </p:nvSpPr>
        <p:spPr>
          <a:xfrm>
            <a:off x="838200" y="6430138"/>
            <a:ext cx="2743200" cy="365125"/>
          </a:xfrm>
        </p:spPr>
        <p:txBody>
          <a:bodyPr/>
          <a:lstStyle/>
          <a:p>
            <a:r>
              <a:rPr lang="it-IT"/>
              <a:t>24.4.2022</a:t>
            </a:r>
            <a:endParaRPr lang="en-US"/>
          </a:p>
        </p:txBody>
      </p:sp>
    </p:spTree>
    <p:extLst>
      <p:ext uri="{BB962C8B-B14F-4D97-AF65-F5344CB8AC3E}">
        <p14:creationId xmlns:p14="http://schemas.microsoft.com/office/powerpoint/2010/main" val="8018535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r>
              <a:rPr lang="it-IT"/>
              <a:t>24.4.2022</a:t>
            </a:r>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r>
              <a:rPr lang="it-IT"/>
              <a:t>24.4.2022</a:t>
            </a:r>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Footer Placeholder 5">
            <a:extLst>
              <a:ext uri="{FF2B5EF4-FFF2-40B4-BE49-F238E27FC236}">
                <a16:creationId xmlns:a16="http://schemas.microsoft.com/office/drawing/2014/main" id="{C186F939-E12D-C5DA-D12D-21073548264C}"/>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189087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r>
              <a:rPr lang="it-IT"/>
              <a:t>24.4.2022</a:t>
            </a:r>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Footer Placeholder 5">
            <a:extLst>
              <a:ext uri="{FF2B5EF4-FFF2-40B4-BE49-F238E27FC236}">
                <a16:creationId xmlns:a16="http://schemas.microsoft.com/office/drawing/2014/main" id="{DD1A6E23-E021-14BC-E2CE-ADE0AA365A0D}"/>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72398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en-GB"/>
              <a:t>Click to edit Master title style</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it-IT"/>
              <a:t>24.4.2022</a:t>
            </a:r>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7" name="Footer Placeholder 5">
            <a:extLst>
              <a:ext uri="{FF2B5EF4-FFF2-40B4-BE49-F238E27FC236}">
                <a16:creationId xmlns:a16="http://schemas.microsoft.com/office/drawing/2014/main" id="{1CAB5155-485A-8777-8297-1A1EE651CCF7}"/>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277897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r>
              <a:rPr lang="it-IT"/>
              <a:t>24.4.2022</a:t>
            </a:r>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en-GB"/>
              <a:t>Click to edit Master title style</a:t>
            </a:r>
            <a:endParaRPr lang="it-IT"/>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2" name="Footer Placeholder 5">
            <a:extLst>
              <a:ext uri="{FF2B5EF4-FFF2-40B4-BE49-F238E27FC236}">
                <a16:creationId xmlns:a16="http://schemas.microsoft.com/office/drawing/2014/main" id="{42E013EF-3A79-DAE9-6F1B-28D4C1613036}"/>
              </a:ext>
            </a:extLst>
          </p:cNvPr>
          <p:cNvSpPr>
            <a:spLocks noGrp="1"/>
          </p:cNvSpPr>
          <p:nvPr>
            <p:ph type="ftr" sz="quarter" idx="11"/>
          </p:nvPr>
        </p:nvSpPr>
        <p:spPr>
          <a:xfrm>
            <a:off x="7596963" y="6430138"/>
            <a:ext cx="3756837" cy="365125"/>
          </a:xfrm>
        </p:spPr>
        <p:txBody>
          <a:bodyPr anchor="ctr"/>
          <a:lstStyle/>
          <a:p>
            <a:r>
              <a:rPr lang="it-IT"/>
              <a:t>PNRR_IRIS - Marco Statera- Scope &amp; Structure</a:t>
            </a:r>
          </a:p>
        </p:txBody>
      </p:sp>
    </p:spTree>
    <p:extLst>
      <p:ext uri="{BB962C8B-B14F-4D97-AF65-F5344CB8AC3E}">
        <p14:creationId xmlns:p14="http://schemas.microsoft.com/office/powerpoint/2010/main" val="13409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r>
              <a:rPr lang="it-IT"/>
              <a:t>24.4.2022</a:t>
            </a:r>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it-IT"/>
              <a:t>PNRR_IRIS - Marco Statera- Scope &amp; Structure</a:t>
            </a:r>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en-GB"/>
              <a:t>Click to edit Master title style</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Tree>
    <p:extLst>
      <p:ext uri="{BB962C8B-B14F-4D97-AF65-F5344CB8AC3E}">
        <p14:creationId xmlns:p14="http://schemas.microsoft.com/office/powerpoint/2010/main" val="303844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r>
              <a:rPr lang="it-IT"/>
              <a:t>24.4.2022</a:t>
            </a:r>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it-IT"/>
              <a:t>PNRR_IRIS - Marco Statera- Scope &amp; Structure</a:t>
            </a:r>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r>
              <a:rPr lang="it-IT"/>
              <a:t>24.4.2022</a:t>
            </a:r>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it-IT"/>
              <a:t>PNRR_IRIS - Marco Statera- Scope &amp; Structure</a:t>
            </a:r>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6"/>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7"/>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24.4.2022</a:t>
            </a:r>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PNRR_IRIS - Marco Statera- Scope &amp; Structure</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dirty="0"/>
          </a:p>
        </p:txBody>
      </p:sp>
      <p:pic>
        <p:nvPicPr>
          <p:cNvPr id="9" name="Picture 8">
            <a:extLst>
              <a:ext uri="{FF2B5EF4-FFF2-40B4-BE49-F238E27FC236}">
                <a16:creationId xmlns:a16="http://schemas.microsoft.com/office/drawing/2014/main" id="{0A2F70C3-3DA6-4A14-D547-8AA0F60D1B4B}"/>
              </a:ext>
            </a:extLst>
          </p:cNvPr>
          <p:cNvPicPr>
            <a:picLocks noChangeAspect="1"/>
          </p:cNvPicPr>
          <p:nvPr userDrawn="1"/>
        </p:nvPicPr>
        <p:blipFill>
          <a:blip r:embed="rId18"/>
          <a:stretch>
            <a:fillRect/>
          </a:stretch>
        </p:blipFill>
        <p:spPr>
          <a:xfrm>
            <a:off x="9776227" y="55362"/>
            <a:ext cx="1806873" cy="1056793"/>
          </a:xfrm>
          <a:prstGeom prst="rect">
            <a:avLst/>
          </a:prstGeom>
        </p:spPr>
      </p:pic>
      <p:pic>
        <p:nvPicPr>
          <p:cNvPr id="18" name="Picture 17">
            <a:extLst>
              <a:ext uri="{FF2B5EF4-FFF2-40B4-BE49-F238E27FC236}">
                <a16:creationId xmlns:a16="http://schemas.microsoft.com/office/drawing/2014/main" id="{E5D6BF01-1AEF-A9D8-3B3D-BC0B391800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8764" y="6352350"/>
            <a:ext cx="508900" cy="50565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0" r:id="rId5"/>
    <p:sldLayoutId id="2147483653" r:id="rId6"/>
    <p:sldLayoutId id="2147483651" r:id="rId7"/>
    <p:sldLayoutId id="2147483656" r:id="rId8"/>
    <p:sldLayoutId id="2147483657" r:id="rId9"/>
    <p:sldLayoutId id="2147483658" r:id="rId10"/>
    <p:sldLayoutId id="2147483659" r:id="rId11"/>
    <p:sldLayoutId id="2147483660" r:id="rId12"/>
    <p:sldLayoutId id="2147483661" r:id="rId13"/>
    <p:sldLayoutId id="2147483663" r:id="rId14"/>
  </p:sldLayoutIdLst>
  <p:hf hd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customXml" Target="../ink/ink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842DDB-A454-1ED8-27D9-980A9B09BA55}"/>
              </a:ext>
            </a:extLst>
          </p:cNvPr>
          <p:cNvSpPr>
            <a:spLocks noGrp="1"/>
          </p:cNvSpPr>
          <p:nvPr>
            <p:ph type="ctrTitle"/>
          </p:nvPr>
        </p:nvSpPr>
        <p:spPr>
          <a:xfrm>
            <a:off x="0" y="1584251"/>
            <a:ext cx="12191999" cy="2668772"/>
          </a:xfrm>
        </p:spPr>
        <p:txBody>
          <a:bodyPr anchor="t">
            <a:normAutofit/>
          </a:bodyPr>
          <a:lstStyle/>
          <a:p>
            <a:r>
              <a:rPr lang="en-US" sz="4800" dirty="0"/>
              <a:t>Applied Superconductivity in Italy. Challenges and plans for test infrastructures</a:t>
            </a:r>
            <a:br>
              <a:rPr lang="en-US" sz="4800" dirty="0"/>
            </a:br>
            <a:br>
              <a:rPr lang="en-US" dirty="0"/>
            </a:br>
            <a:endParaRPr lang="en-CH" dirty="0"/>
          </a:p>
        </p:txBody>
      </p:sp>
      <p:sp>
        <p:nvSpPr>
          <p:cNvPr id="13" name="Subtitle 12">
            <a:extLst>
              <a:ext uri="{FF2B5EF4-FFF2-40B4-BE49-F238E27FC236}">
                <a16:creationId xmlns:a16="http://schemas.microsoft.com/office/drawing/2014/main" id="{1D8383CA-802D-C95B-544B-0844275C2930}"/>
              </a:ext>
            </a:extLst>
          </p:cNvPr>
          <p:cNvSpPr>
            <a:spLocks noGrp="1"/>
          </p:cNvSpPr>
          <p:nvPr>
            <p:ph type="subTitle" idx="1"/>
          </p:nvPr>
        </p:nvSpPr>
        <p:spPr>
          <a:xfrm>
            <a:off x="0" y="4661077"/>
            <a:ext cx="3795445" cy="1655762"/>
          </a:xfrm>
        </p:spPr>
        <p:txBody>
          <a:bodyPr>
            <a:normAutofit/>
          </a:bodyPr>
          <a:lstStyle/>
          <a:p>
            <a:r>
              <a:rPr lang="en-US" b="1" dirty="0"/>
              <a:t>Marco Statera</a:t>
            </a:r>
          </a:p>
          <a:p>
            <a:r>
              <a:rPr lang="en-US" dirty="0"/>
              <a:t>INFN – </a:t>
            </a:r>
            <a:r>
              <a:rPr lang="en-US" dirty="0" err="1"/>
              <a:t>sezione</a:t>
            </a:r>
            <a:r>
              <a:rPr lang="en-US" dirty="0"/>
              <a:t> di Milano</a:t>
            </a:r>
          </a:p>
          <a:p>
            <a:r>
              <a:rPr lang="en-US" dirty="0" err="1"/>
              <a:t>Laboratorio</a:t>
            </a:r>
            <a:r>
              <a:rPr lang="en-US" dirty="0"/>
              <a:t> LASA</a:t>
            </a:r>
            <a:endParaRPr lang="en-CH" dirty="0"/>
          </a:p>
        </p:txBody>
      </p:sp>
      <p:pic>
        <p:nvPicPr>
          <p:cNvPr id="6" name="Picture Placeholder 5" descr="Graphical user interface, website&#10;&#10;Description automatically generated">
            <a:extLst>
              <a:ext uri="{FF2B5EF4-FFF2-40B4-BE49-F238E27FC236}">
                <a16:creationId xmlns:a16="http://schemas.microsoft.com/office/drawing/2014/main" id="{EDB77D2B-AE37-8E1E-3278-26F4870BB65D}"/>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15126" b="15126"/>
          <a:stretch>
            <a:fillRect/>
          </a:stretch>
        </p:blipFill>
        <p:spPr>
          <a:xfrm>
            <a:off x="5603357" y="2849525"/>
            <a:ext cx="5317481" cy="3495243"/>
          </a:xfrm>
        </p:spPr>
      </p:pic>
      <p:sp>
        <p:nvSpPr>
          <p:cNvPr id="3" name="Content Placeholder 2">
            <a:extLst>
              <a:ext uri="{FF2B5EF4-FFF2-40B4-BE49-F238E27FC236}">
                <a16:creationId xmlns:a16="http://schemas.microsoft.com/office/drawing/2014/main" id="{A0D64716-82ED-36AB-90D0-C047C987A984}"/>
              </a:ext>
            </a:extLst>
          </p:cNvPr>
          <p:cNvSpPr>
            <a:spLocks noGrp="1"/>
          </p:cNvSpPr>
          <p:nvPr>
            <p:ph sz="quarter" idx="14"/>
          </p:nvPr>
        </p:nvSpPr>
        <p:spPr>
          <a:xfrm>
            <a:off x="1700979" y="6039292"/>
            <a:ext cx="3795444" cy="300159"/>
          </a:xfrm>
        </p:spPr>
        <p:txBody>
          <a:bodyPr>
            <a:normAutofit fontScale="92500" lnSpcReduction="20000"/>
          </a:bodyPr>
          <a:lstStyle/>
          <a:p>
            <a:r>
              <a:rPr lang="en-US" dirty="0"/>
              <a:t>24 April 2022</a:t>
            </a:r>
            <a:endParaRPr lang="en-CH" dirty="0"/>
          </a:p>
        </p:txBody>
      </p:sp>
      <p:sp>
        <p:nvSpPr>
          <p:cNvPr id="2" name="Title 11">
            <a:extLst>
              <a:ext uri="{FF2B5EF4-FFF2-40B4-BE49-F238E27FC236}">
                <a16:creationId xmlns:a16="http://schemas.microsoft.com/office/drawing/2014/main" id="{3464BCA0-C26E-D993-CBD5-7A5A9E0AD2E0}"/>
              </a:ext>
            </a:extLst>
          </p:cNvPr>
          <p:cNvSpPr txBox="1">
            <a:spLocks/>
          </p:cNvSpPr>
          <p:nvPr/>
        </p:nvSpPr>
        <p:spPr>
          <a:xfrm>
            <a:off x="152401" y="2776151"/>
            <a:ext cx="4098324" cy="1384711"/>
          </a:xfrm>
          <a:prstGeom prst="rect">
            <a:avLst/>
          </a:prstGeom>
        </p:spPr>
        <p:txBody>
          <a:bodyPr vert="horz" lIns="91440" tIns="45720" rIns="91440" bIns="45720" rtlCol="0" anchor="t">
            <a:normAutofit/>
          </a:bodyPr>
          <a:lstStyle>
            <a:lvl1pPr marL="0" algn="l" defTabSz="914400" rtl="0" eaLnBrk="1" latinLnBrk="0" hangingPunct="1">
              <a:lnSpc>
                <a:spcPct val="90000"/>
              </a:lnSpc>
              <a:spcBef>
                <a:spcPct val="0"/>
              </a:spcBef>
              <a:buNone/>
              <a:defRPr lang="it-IT" sz="4500" b="1" kern="1200">
                <a:solidFill>
                  <a:srgbClr val="B27F47"/>
                </a:solidFill>
                <a:latin typeface="Titillium Bd" pitchFamily="2" charset="77"/>
                <a:ea typeface="+mn-ea"/>
                <a:cs typeface="+mn-cs"/>
              </a:defRPr>
            </a:lvl1pPr>
          </a:lstStyle>
          <a:p>
            <a:br>
              <a:rPr lang="en-US" dirty="0"/>
            </a:br>
            <a:endParaRPr lang="en-CH" dirty="0"/>
          </a:p>
        </p:txBody>
      </p:sp>
      <p:sp>
        <p:nvSpPr>
          <p:cNvPr id="4" name="Title 11">
            <a:extLst>
              <a:ext uri="{FF2B5EF4-FFF2-40B4-BE49-F238E27FC236}">
                <a16:creationId xmlns:a16="http://schemas.microsoft.com/office/drawing/2014/main" id="{381C84D7-DFD0-C83B-3EBB-313C9596C621}"/>
              </a:ext>
            </a:extLst>
          </p:cNvPr>
          <p:cNvSpPr txBox="1">
            <a:spLocks/>
          </p:cNvSpPr>
          <p:nvPr/>
        </p:nvSpPr>
        <p:spPr>
          <a:xfrm>
            <a:off x="1368938" y="3242460"/>
            <a:ext cx="2344912" cy="1208318"/>
          </a:xfrm>
          <a:prstGeom prst="rect">
            <a:avLst/>
          </a:prstGeom>
        </p:spPr>
        <p:txBody>
          <a:bodyPr vert="horz" lIns="91440" tIns="45720" rIns="91440" bIns="45720" rtlCol="0" anchor="t">
            <a:noAutofit/>
          </a:bodyPr>
          <a:lstStyle>
            <a:lvl1pPr marL="0" algn="l" defTabSz="914400" rtl="0" eaLnBrk="1" latinLnBrk="0" hangingPunct="1">
              <a:lnSpc>
                <a:spcPct val="90000"/>
              </a:lnSpc>
              <a:spcBef>
                <a:spcPct val="0"/>
              </a:spcBef>
              <a:buNone/>
              <a:defRPr lang="it-IT" sz="4500" b="1" kern="1200">
                <a:solidFill>
                  <a:srgbClr val="B27F47"/>
                </a:solidFill>
                <a:latin typeface="Titillium Bd" pitchFamily="2" charset="77"/>
                <a:ea typeface="+mn-ea"/>
                <a:cs typeface="+mn-cs"/>
              </a:defRPr>
            </a:lvl1pPr>
          </a:lstStyle>
          <a:p>
            <a:r>
              <a:rPr lang="en-US" sz="8800" dirty="0"/>
              <a:t>IRIS</a:t>
            </a:r>
            <a:endParaRPr lang="en-CH" sz="8800" dirty="0"/>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A971B59F-288E-E187-2C38-83B154C1D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9564"/>
            <a:ext cx="7986534" cy="3262424"/>
          </a:xfrm>
          <a:prstGeom prst="rect">
            <a:avLst/>
          </a:prstGeom>
        </p:spPr>
      </p:pic>
      <p:sp>
        <p:nvSpPr>
          <p:cNvPr id="2" name="Titolo 1">
            <a:extLst>
              <a:ext uri="{FF2B5EF4-FFF2-40B4-BE49-F238E27FC236}">
                <a16:creationId xmlns:a16="http://schemas.microsoft.com/office/drawing/2014/main" id="{0A66EC8E-F1AA-C833-56F4-69C410F4612E}"/>
              </a:ext>
            </a:extLst>
          </p:cNvPr>
          <p:cNvSpPr>
            <a:spLocks noGrp="1"/>
          </p:cNvSpPr>
          <p:nvPr>
            <p:ph type="title"/>
          </p:nvPr>
        </p:nvSpPr>
        <p:spPr/>
        <p:txBody>
          <a:bodyPr/>
          <a:lstStyle/>
          <a:p>
            <a:r>
              <a:rPr lang="it-IT" dirty="0"/>
              <a:t>Distributed facility</a:t>
            </a:r>
          </a:p>
        </p:txBody>
      </p:sp>
      <p:sp>
        <p:nvSpPr>
          <p:cNvPr id="4" name="Segnaposto data 3">
            <a:extLst>
              <a:ext uri="{FF2B5EF4-FFF2-40B4-BE49-F238E27FC236}">
                <a16:creationId xmlns:a16="http://schemas.microsoft.com/office/drawing/2014/main" id="{D8AE5F05-B417-0812-85BB-8F8D3DD457B8}"/>
              </a:ext>
            </a:extLst>
          </p:cNvPr>
          <p:cNvSpPr>
            <a:spLocks noGrp="1"/>
          </p:cNvSpPr>
          <p:nvPr>
            <p:ph type="dt" sz="half" idx="10"/>
          </p:nvPr>
        </p:nvSpPr>
        <p:spPr/>
        <p:txBody>
          <a:bodyPr/>
          <a:lstStyle/>
          <a:p>
            <a:r>
              <a:rPr lang="it-IT"/>
              <a:t>24.4.2022</a:t>
            </a:r>
          </a:p>
        </p:txBody>
      </p:sp>
      <p:sp>
        <p:nvSpPr>
          <p:cNvPr id="6" name="Segnaposto numero diapositiva 5">
            <a:extLst>
              <a:ext uri="{FF2B5EF4-FFF2-40B4-BE49-F238E27FC236}">
                <a16:creationId xmlns:a16="http://schemas.microsoft.com/office/drawing/2014/main" id="{23142D28-8A68-EF66-481F-8642D46983FD}"/>
              </a:ext>
            </a:extLst>
          </p:cNvPr>
          <p:cNvSpPr>
            <a:spLocks noGrp="1"/>
          </p:cNvSpPr>
          <p:nvPr>
            <p:ph type="sldNum" sz="quarter" idx="12"/>
          </p:nvPr>
        </p:nvSpPr>
        <p:spPr/>
        <p:txBody>
          <a:bodyPr/>
          <a:lstStyle/>
          <a:p>
            <a:fld id="{9B13B172-409A-48BF-92CD-9E808051E234}" type="slidenum">
              <a:rPr lang="it-IT" smtClean="0"/>
              <a:t>10</a:t>
            </a:fld>
            <a:endParaRPr lang="it-IT"/>
          </a:p>
        </p:txBody>
      </p:sp>
      <p:sp>
        <p:nvSpPr>
          <p:cNvPr id="13" name="Segnaposto testo 12">
            <a:extLst>
              <a:ext uri="{FF2B5EF4-FFF2-40B4-BE49-F238E27FC236}">
                <a16:creationId xmlns:a16="http://schemas.microsoft.com/office/drawing/2014/main" id="{C5C5D260-CD60-56D2-C883-781951513A5E}"/>
              </a:ext>
            </a:extLst>
          </p:cNvPr>
          <p:cNvSpPr>
            <a:spLocks noGrp="1"/>
          </p:cNvSpPr>
          <p:nvPr>
            <p:ph type="body" sz="quarter" idx="13"/>
          </p:nvPr>
        </p:nvSpPr>
        <p:spPr>
          <a:xfrm>
            <a:off x="2158408" y="1972132"/>
            <a:ext cx="6406117" cy="1819120"/>
          </a:xfrm>
        </p:spPr>
        <p:txBody>
          <a:bodyPr>
            <a:normAutofit fontScale="92500" lnSpcReduction="20000"/>
          </a:bodyPr>
          <a:lstStyle/>
          <a:p>
            <a:pPr marL="0" indent="0">
              <a:buNone/>
            </a:pPr>
            <a:r>
              <a:rPr lang="it-IT" dirty="0"/>
              <a:t>The challenge</a:t>
            </a:r>
          </a:p>
          <a:p>
            <a:r>
              <a:rPr lang="it-IT" b="0" dirty="0"/>
              <a:t>60 ME (</a:t>
            </a:r>
            <a:r>
              <a:rPr lang="it-IT" b="0" dirty="0" err="1"/>
              <a:t>including</a:t>
            </a:r>
            <a:r>
              <a:rPr lang="it-IT" b="0" dirty="0"/>
              <a:t> taxes)</a:t>
            </a:r>
          </a:p>
          <a:p>
            <a:r>
              <a:rPr lang="it-IT" b="0" dirty="0" err="1"/>
              <a:t>Geographical</a:t>
            </a:r>
            <a:r>
              <a:rPr lang="it-IT" b="0" dirty="0"/>
              <a:t> </a:t>
            </a:r>
            <a:r>
              <a:rPr lang="it-IT" b="0" dirty="0" err="1"/>
              <a:t>distribution</a:t>
            </a:r>
            <a:r>
              <a:rPr lang="it-IT" b="0" dirty="0"/>
              <a:t> 45% North 55% South </a:t>
            </a:r>
          </a:p>
          <a:p>
            <a:r>
              <a:rPr lang="it-IT" b="0" dirty="0"/>
              <a:t>36 FT positions (50% </a:t>
            </a:r>
            <a:r>
              <a:rPr lang="it-IT" b="0" dirty="0" err="1"/>
              <a:t>academic</a:t>
            </a:r>
            <a:r>
              <a:rPr lang="it-IT" b="0" dirty="0"/>
              <a:t>) 5 PhD</a:t>
            </a:r>
          </a:p>
          <a:p>
            <a:r>
              <a:rPr lang="en-US" b="0" dirty="0"/>
              <a:t>End of project: 28 February 2025 +6 Months</a:t>
            </a:r>
            <a:endParaRPr lang="it-IT" b="0" dirty="0"/>
          </a:p>
          <a:p>
            <a:endParaRPr lang="it-IT" dirty="0"/>
          </a:p>
        </p:txBody>
      </p:sp>
      <p:sp>
        <p:nvSpPr>
          <p:cNvPr id="5" name="Segnaposto piè di pagina 4">
            <a:extLst>
              <a:ext uri="{FF2B5EF4-FFF2-40B4-BE49-F238E27FC236}">
                <a16:creationId xmlns:a16="http://schemas.microsoft.com/office/drawing/2014/main" id="{076E1DAD-29E8-A684-12E5-24A58FB5FA65}"/>
              </a:ext>
            </a:extLst>
          </p:cNvPr>
          <p:cNvSpPr>
            <a:spLocks noGrp="1"/>
          </p:cNvSpPr>
          <p:nvPr>
            <p:ph type="ftr" sz="quarter" idx="11"/>
          </p:nvPr>
        </p:nvSpPr>
        <p:spPr/>
        <p:txBody>
          <a:bodyPr/>
          <a:lstStyle/>
          <a:p>
            <a:r>
              <a:rPr lang="it-IT"/>
              <a:t>PNRR_IRIS - Marco Statera- Scope &amp; Structure</a:t>
            </a:r>
          </a:p>
        </p:txBody>
      </p:sp>
      <p:pic>
        <p:nvPicPr>
          <p:cNvPr id="8" name="Immagine 7" descr="Immagine che contiene mappa&#10;&#10;Descrizione generata automaticamente">
            <a:extLst>
              <a:ext uri="{FF2B5EF4-FFF2-40B4-BE49-F238E27FC236}">
                <a16:creationId xmlns:a16="http://schemas.microsoft.com/office/drawing/2014/main" id="{D112A40B-DFF7-E7B4-6C32-338D9084415B}"/>
              </a:ext>
            </a:extLst>
          </p:cNvPr>
          <p:cNvPicPr>
            <a:picLocks noChangeAspect="1"/>
          </p:cNvPicPr>
          <p:nvPr/>
        </p:nvPicPr>
        <p:blipFill rotWithShape="1">
          <a:blip r:embed="rId3">
            <a:extLst>
              <a:ext uri="{28A0092B-C50C-407E-A947-70E740481C1C}">
                <a14:useLocalDpi xmlns:a14="http://schemas.microsoft.com/office/drawing/2010/main" val="0"/>
              </a:ext>
            </a:extLst>
          </a:blip>
          <a:srcRect l="14287" t="20924" r="22119" b="80"/>
          <a:stretch/>
        </p:blipFill>
        <p:spPr>
          <a:xfrm>
            <a:off x="8252791" y="1230697"/>
            <a:ext cx="3836504" cy="4794252"/>
          </a:xfrm>
          <a:prstGeom prst="roundRect">
            <a:avLst/>
          </a:prstGeom>
        </p:spPr>
      </p:pic>
      <p:pic>
        <p:nvPicPr>
          <p:cNvPr id="9" name="Immagine 8" descr="Immagine che contiene mappa&#10;&#10;Descrizione generata automaticamente">
            <a:extLst>
              <a:ext uri="{FF2B5EF4-FFF2-40B4-BE49-F238E27FC236}">
                <a16:creationId xmlns:a16="http://schemas.microsoft.com/office/drawing/2014/main" id="{9F285AA3-3B9B-2971-16CD-137A04400DEA}"/>
              </a:ext>
            </a:extLst>
          </p:cNvPr>
          <p:cNvPicPr>
            <a:picLocks noChangeAspect="1"/>
          </p:cNvPicPr>
          <p:nvPr/>
        </p:nvPicPr>
        <p:blipFill rotWithShape="1">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l="6217" t="-7517" r="4692" b="94947"/>
          <a:stretch/>
        </p:blipFill>
        <p:spPr>
          <a:xfrm>
            <a:off x="5572538" y="5395926"/>
            <a:ext cx="6619462" cy="939488"/>
          </a:xfrm>
          <a:prstGeom prst="rect">
            <a:avLst/>
          </a:prstGeom>
        </p:spPr>
      </p:pic>
    </p:spTree>
    <p:extLst>
      <p:ext uri="{BB962C8B-B14F-4D97-AF65-F5344CB8AC3E}">
        <p14:creationId xmlns:p14="http://schemas.microsoft.com/office/powerpoint/2010/main" val="401913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ABB5-86E7-01F0-091E-AADF266BF533}"/>
              </a:ext>
            </a:extLst>
          </p:cNvPr>
          <p:cNvSpPr>
            <a:spLocks noGrp="1"/>
          </p:cNvSpPr>
          <p:nvPr>
            <p:ph type="title"/>
          </p:nvPr>
        </p:nvSpPr>
        <p:spPr/>
        <p:txBody>
          <a:bodyPr>
            <a:normAutofit/>
          </a:bodyPr>
          <a:lstStyle/>
          <a:p>
            <a:r>
              <a:rPr lang="en-US" dirty="0"/>
              <a:t>WP2 – Frascati INFN-LNF</a:t>
            </a:r>
          </a:p>
        </p:txBody>
      </p:sp>
      <p:sp>
        <p:nvSpPr>
          <p:cNvPr id="3" name="Segnaposto contenuto 2"/>
          <p:cNvSpPr>
            <a:spLocks noGrp="1"/>
          </p:cNvSpPr>
          <p:nvPr>
            <p:ph idx="1"/>
          </p:nvPr>
        </p:nvSpPr>
        <p:spPr>
          <a:xfrm>
            <a:off x="838200" y="2329944"/>
            <a:ext cx="10515600" cy="1948104"/>
          </a:xfrm>
        </p:spPr>
        <p:txBody>
          <a:bodyPr>
            <a:normAutofit fontScale="55000" lnSpcReduction="20000"/>
          </a:bodyPr>
          <a:lstStyle/>
          <a:p>
            <a:pPr marL="0" indent="0">
              <a:lnSpc>
                <a:spcPct val="120000"/>
              </a:lnSpc>
              <a:buNone/>
            </a:pPr>
            <a:r>
              <a:rPr lang="en-GB" dirty="0"/>
              <a:t>The INFN-LNF magnetic measurements laboratory, about 200 m</a:t>
            </a:r>
            <a:r>
              <a:rPr lang="en-GB" baseline="30000" dirty="0"/>
              <a:t>2</a:t>
            </a:r>
            <a:r>
              <a:rPr lang="en-GB" dirty="0"/>
              <a:t>, with 15 T crane has already : </a:t>
            </a:r>
          </a:p>
          <a:p>
            <a:pPr>
              <a:lnSpc>
                <a:spcPct val="120000"/>
              </a:lnSpc>
            </a:pPr>
            <a:r>
              <a:rPr lang="en-GB" dirty="0"/>
              <a:t>a Hall effect digital </a:t>
            </a:r>
            <a:r>
              <a:rPr lang="en-GB" dirty="0" err="1"/>
              <a:t>teslameter</a:t>
            </a:r>
            <a:r>
              <a:rPr lang="en-GB" dirty="0"/>
              <a:t> with a 5-axes movement device on a granite bench;</a:t>
            </a:r>
          </a:p>
          <a:p>
            <a:pPr>
              <a:lnSpc>
                <a:spcPct val="120000"/>
              </a:lnSpc>
            </a:pPr>
            <a:r>
              <a:rPr lang="en-GB" dirty="0"/>
              <a:t>a stretched wire bench for integral measurements of fields and mechanical </a:t>
            </a:r>
            <a:r>
              <a:rPr lang="en-GB" dirty="0" err="1"/>
              <a:t>fiducialization</a:t>
            </a:r>
            <a:r>
              <a:rPr lang="en-GB" dirty="0"/>
              <a:t>;</a:t>
            </a:r>
          </a:p>
          <a:p>
            <a:pPr>
              <a:lnSpc>
                <a:spcPct val="120000"/>
              </a:lnSpc>
            </a:pPr>
            <a:r>
              <a:rPr lang="en-GB" dirty="0"/>
              <a:t>a rotating coil multipole measurement system; an NMR </a:t>
            </a:r>
            <a:r>
              <a:rPr lang="en-GB" dirty="0" err="1"/>
              <a:t>teslameter</a:t>
            </a:r>
            <a:r>
              <a:rPr lang="en-GB" dirty="0"/>
              <a:t>.</a:t>
            </a:r>
          </a:p>
          <a:p>
            <a:pPr marL="0" indent="0">
              <a:lnSpc>
                <a:spcPct val="120000"/>
              </a:lnSpc>
              <a:buNone/>
            </a:pPr>
            <a:r>
              <a:rPr lang="en-GB" dirty="0"/>
              <a:t>Several other ancillary instruments are available, such as gaussmeters, integrators, etc…</a:t>
            </a:r>
          </a:p>
        </p:txBody>
      </p:sp>
      <p:sp>
        <p:nvSpPr>
          <p:cNvPr id="8" name="Date Placeholder 7">
            <a:extLst>
              <a:ext uri="{FF2B5EF4-FFF2-40B4-BE49-F238E27FC236}">
                <a16:creationId xmlns:a16="http://schemas.microsoft.com/office/drawing/2014/main" id="{0F7FC1D0-60D0-840B-EB95-7C05DFCAC39A}"/>
              </a:ext>
            </a:extLst>
          </p:cNvPr>
          <p:cNvSpPr>
            <a:spLocks noGrp="1"/>
          </p:cNvSpPr>
          <p:nvPr>
            <p:ph type="dt" sz="half" idx="10"/>
          </p:nvPr>
        </p:nvSpPr>
        <p:spPr/>
        <p:txBody>
          <a:bodyPr/>
          <a:lstStyle/>
          <a:p>
            <a:r>
              <a:rPr lang="it-IT"/>
              <a:t>24.4.2022</a:t>
            </a:r>
            <a:endParaRPr lang="en-US"/>
          </a:p>
        </p:txBody>
      </p:sp>
      <p:sp>
        <p:nvSpPr>
          <p:cNvPr id="13" name="Slide Number Placeholder 12">
            <a:extLst>
              <a:ext uri="{FF2B5EF4-FFF2-40B4-BE49-F238E27FC236}">
                <a16:creationId xmlns:a16="http://schemas.microsoft.com/office/drawing/2014/main" id="{525D37D8-C277-29AE-B8DB-0996FBC29ADE}"/>
              </a:ext>
            </a:extLst>
          </p:cNvPr>
          <p:cNvSpPr>
            <a:spLocks noGrp="1"/>
          </p:cNvSpPr>
          <p:nvPr>
            <p:ph type="sldNum" sz="quarter" idx="12"/>
          </p:nvPr>
        </p:nvSpPr>
        <p:spPr/>
        <p:txBody>
          <a:bodyPr/>
          <a:lstStyle/>
          <a:p>
            <a:fld id="{37892B85-A679-1943-821F-72C61F74835B}" type="slidenum">
              <a:rPr lang="en-US" smtClean="0"/>
              <a:t>11</a:t>
            </a:fld>
            <a:endParaRPr lang="en-US"/>
          </a:p>
        </p:txBody>
      </p:sp>
      <p:sp>
        <p:nvSpPr>
          <p:cNvPr id="17" name="Segnaposto testo 16">
            <a:extLst>
              <a:ext uri="{FF2B5EF4-FFF2-40B4-BE49-F238E27FC236}">
                <a16:creationId xmlns:a16="http://schemas.microsoft.com/office/drawing/2014/main" id="{E8F636FF-4E7D-4341-9F1E-F60D4E3F302B}"/>
              </a:ext>
            </a:extLst>
          </p:cNvPr>
          <p:cNvSpPr>
            <a:spLocks noGrp="1"/>
          </p:cNvSpPr>
          <p:nvPr>
            <p:ph type="body" sz="quarter" idx="13"/>
          </p:nvPr>
        </p:nvSpPr>
        <p:spPr/>
        <p:txBody>
          <a:bodyPr/>
          <a:lstStyle/>
          <a:p>
            <a:pPr marL="0" indent="0">
              <a:buNone/>
            </a:pPr>
            <a:r>
              <a:rPr lang="it-IT" sz="2400" b="1" dirty="0" err="1"/>
              <a:t>Magnetic</a:t>
            </a:r>
            <a:r>
              <a:rPr lang="it-IT" sz="2400" b="1" dirty="0"/>
              <a:t> </a:t>
            </a:r>
            <a:r>
              <a:rPr lang="it-IT" sz="2400" b="1" dirty="0" err="1"/>
              <a:t>Measurements</a:t>
            </a:r>
            <a:r>
              <a:rPr lang="it-IT" sz="2400" b="1" dirty="0"/>
              <a:t> </a:t>
            </a:r>
            <a:r>
              <a:rPr lang="it-IT" sz="2400" b="1" dirty="0" err="1"/>
              <a:t>Laboratory</a:t>
            </a:r>
            <a:r>
              <a:rPr lang="it-IT" sz="2400" b="1" dirty="0"/>
              <a:t> @ LNF</a:t>
            </a:r>
            <a:endParaRPr lang="it-IT" dirty="0"/>
          </a:p>
        </p:txBody>
      </p:sp>
      <p:sp>
        <p:nvSpPr>
          <p:cNvPr id="10" name="Footer Placeholder 9">
            <a:extLst>
              <a:ext uri="{FF2B5EF4-FFF2-40B4-BE49-F238E27FC236}">
                <a16:creationId xmlns:a16="http://schemas.microsoft.com/office/drawing/2014/main" id="{DA903AD0-ED62-5D52-2C2B-07CE7C06FEAB}"/>
              </a:ext>
            </a:extLst>
          </p:cNvPr>
          <p:cNvSpPr>
            <a:spLocks noGrp="1"/>
          </p:cNvSpPr>
          <p:nvPr>
            <p:ph type="ftr" sz="quarter" idx="11"/>
          </p:nvPr>
        </p:nvSpPr>
        <p:spPr/>
        <p:txBody>
          <a:bodyPr/>
          <a:lstStyle/>
          <a:p>
            <a:r>
              <a:rPr lang="it-IT"/>
              <a:t>PNRR_IRIS - Marco Statera- Scope &amp; Structure</a:t>
            </a:r>
            <a:endParaRPr lang="en-US"/>
          </a:p>
        </p:txBody>
      </p:sp>
      <p:pic>
        <p:nvPicPr>
          <p:cNvPr id="4" name="Segnaposto contenuto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18" y="4139495"/>
            <a:ext cx="1872698" cy="22152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546" y="4139495"/>
            <a:ext cx="1671291" cy="2226555"/>
          </a:xfrm>
          <a:prstGeom prst="rect">
            <a:avLst/>
          </a:prstGeom>
        </p:spPr>
      </p:pic>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l="3161" t="2975" r="2663" b="3679"/>
          <a:stretch/>
        </p:blipFill>
        <p:spPr>
          <a:xfrm>
            <a:off x="9324860" y="1705780"/>
            <a:ext cx="2785712" cy="2228571"/>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704" y="4139495"/>
            <a:ext cx="3322946" cy="2215297"/>
          </a:xfrm>
          <a:prstGeom prst="rect">
            <a:avLst/>
          </a:prstGeom>
        </p:spPr>
      </p:pic>
      <p:pic>
        <p:nvPicPr>
          <p:cNvPr id="9" name="Immagine 8"/>
          <p:cNvPicPr>
            <a:picLocks noChangeAspect="1"/>
          </p:cNvPicPr>
          <p:nvPr/>
        </p:nvPicPr>
        <p:blipFill rotWithShape="1">
          <a:blip r:embed="rId6" cstate="print">
            <a:extLst>
              <a:ext uri="{28A0092B-C50C-407E-A947-70E740481C1C}">
                <a14:useLocalDpi xmlns:a14="http://schemas.microsoft.com/office/drawing/2010/main" val="0"/>
              </a:ext>
            </a:extLst>
          </a:blip>
          <a:srcRect l="5350" t="12329" r="8196" b="7763"/>
          <a:stretch/>
        </p:blipFill>
        <p:spPr>
          <a:xfrm>
            <a:off x="8586913" y="4139495"/>
            <a:ext cx="3605088" cy="2221445"/>
          </a:xfrm>
          <a:prstGeom prst="rect">
            <a:avLst/>
          </a:prstGeom>
        </p:spPr>
      </p:pic>
      <p:sp>
        <p:nvSpPr>
          <p:cNvPr id="11" name="CasellaDiTesto 10"/>
          <p:cNvSpPr txBox="1"/>
          <p:nvPr/>
        </p:nvSpPr>
        <p:spPr>
          <a:xfrm>
            <a:off x="9404068" y="3483682"/>
            <a:ext cx="2423626" cy="369332"/>
          </a:xfrm>
          <a:prstGeom prst="rect">
            <a:avLst/>
          </a:prstGeom>
          <a:noFill/>
        </p:spPr>
        <p:txBody>
          <a:bodyPr wrap="square" rtlCol="0">
            <a:spAutoFit/>
          </a:bodyPr>
          <a:lstStyle/>
          <a:p>
            <a:r>
              <a:rPr lang="it-IT" dirty="0" err="1">
                <a:solidFill>
                  <a:schemeClr val="bg1"/>
                </a:solidFill>
                <a:latin typeface="Titillium" panose="00000500000000000000" pitchFamily="50" charset="0"/>
              </a:rPr>
              <a:t>Stretched</a:t>
            </a:r>
            <a:r>
              <a:rPr lang="it-IT" dirty="0">
                <a:solidFill>
                  <a:schemeClr val="bg1"/>
                </a:solidFill>
                <a:latin typeface="Titillium" panose="00000500000000000000" pitchFamily="50" charset="0"/>
              </a:rPr>
              <a:t> </a:t>
            </a:r>
            <a:r>
              <a:rPr lang="it-IT" dirty="0" err="1">
                <a:solidFill>
                  <a:schemeClr val="bg1"/>
                </a:solidFill>
                <a:latin typeface="Titillium" panose="00000500000000000000" pitchFamily="50" charset="0"/>
              </a:rPr>
              <a:t>wire</a:t>
            </a:r>
            <a:r>
              <a:rPr lang="it-IT" dirty="0">
                <a:solidFill>
                  <a:schemeClr val="bg1"/>
                </a:solidFill>
                <a:latin typeface="Titillium" panose="00000500000000000000" pitchFamily="50" charset="0"/>
              </a:rPr>
              <a:t> </a:t>
            </a:r>
            <a:r>
              <a:rPr lang="it-IT" dirty="0" err="1">
                <a:solidFill>
                  <a:schemeClr val="bg1"/>
                </a:solidFill>
                <a:latin typeface="Titillium" panose="00000500000000000000" pitchFamily="50" charset="0"/>
              </a:rPr>
              <a:t>bench</a:t>
            </a:r>
            <a:endParaRPr lang="en-GB" dirty="0">
              <a:solidFill>
                <a:schemeClr val="bg1"/>
              </a:solidFill>
              <a:latin typeface="Titillium" panose="00000500000000000000" pitchFamily="50" charset="0"/>
            </a:endParaRPr>
          </a:p>
        </p:txBody>
      </p:sp>
      <p:sp>
        <p:nvSpPr>
          <p:cNvPr id="12" name="CasellaDiTesto 11"/>
          <p:cNvSpPr txBox="1"/>
          <p:nvPr/>
        </p:nvSpPr>
        <p:spPr>
          <a:xfrm>
            <a:off x="4980759" y="4064149"/>
            <a:ext cx="2696835" cy="646331"/>
          </a:xfrm>
          <a:prstGeom prst="rect">
            <a:avLst/>
          </a:prstGeom>
          <a:noFill/>
        </p:spPr>
        <p:txBody>
          <a:bodyPr wrap="square" rtlCol="0">
            <a:spAutoFit/>
          </a:bodyPr>
          <a:lstStyle/>
          <a:p>
            <a:pPr algn="ctr"/>
            <a:r>
              <a:rPr lang="it-IT" dirty="0">
                <a:solidFill>
                  <a:schemeClr val="bg1"/>
                </a:solidFill>
                <a:latin typeface="Titillium" panose="00000500000000000000" pitchFamily="50" charset="0"/>
              </a:rPr>
              <a:t>Hall probe </a:t>
            </a:r>
            <a:r>
              <a:rPr lang="it-IT" dirty="0" err="1">
                <a:solidFill>
                  <a:schemeClr val="bg1"/>
                </a:solidFill>
                <a:latin typeface="Titillium" panose="00000500000000000000" pitchFamily="50" charset="0"/>
              </a:rPr>
              <a:t>mounted</a:t>
            </a:r>
            <a:r>
              <a:rPr lang="it-IT" dirty="0">
                <a:solidFill>
                  <a:schemeClr val="bg1"/>
                </a:solidFill>
                <a:latin typeface="Titillium" panose="00000500000000000000" pitchFamily="50" charset="0"/>
              </a:rPr>
              <a:t> on the </a:t>
            </a:r>
            <a:r>
              <a:rPr lang="it-IT" dirty="0" err="1">
                <a:solidFill>
                  <a:schemeClr val="bg1"/>
                </a:solidFill>
                <a:latin typeface="Titillium" panose="00000500000000000000" pitchFamily="50" charset="0"/>
              </a:rPr>
              <a:t>coordinatometer</a:t>
            </a:r>
            <a:endParaRPr lang="en-GB" dirty="0">
              <a:solidFill>
                <a:schemeClr val="bg1"/>
              </a:solidFill>
              <a:latin typeface="Titillium" panose="00000500000000000000" pitchFamily="50" charset="0"/>
            </a:endParaRPr>
          </a:p>
        </p:txBody>
      </p:sp>
      <p:sp>
        <p:nvSpPr>
          <p:cNvPr id="14" name="CasellaDiTesto 13"/>
          <p:cNvSpPr txBox="1"/>
          <p:nvPr/>
        </p:nvSpPr>
        <p:spPr>
          <a:xfrm>
            <a:off x="9531976" y="5985460"/>
            <a:ext cx="2079057" cy="369332"/>
          </a:xfrm>
          <a:prstGeom prst="rect">
            <a:avLst/>
          </a:prstGeom>
          <a:noFill/>
        </p:spPr>
        <p:txBody>
          <a:bodyPr wrap="square" rtlCol="0">
            <a:spAutoFit/>
          </a:bodyPr>
          <a:lstStyle/>
          <a:p>
            <a:r>
              <a:rPr lang="it-IT" dirty="0" err="1">
                <a:solidFill>
                  <a:schemeClr val="bg1"/>
                </a:solidFill>
                <a:latin typeface="Titillium" panose="00000500000000000000" pitchFamily="50" charset="0"/>
              </a:rPr>
              <a:t>Rotating</a:t>
            </a:r>
            <a:r>
              <a:rPr lang="it-IT" dirty="0">
                <a:solidFill>
                  <a:schemeClr val="bg1"/>
                </a:solidFill>
                <a:latin typeface="Titillium" panose="00000500000000000000" pitchFamily="50" charset="0"/>
              </a:rPr>
              <a:t> coil </a:t>
            </a:r>
            <a:r>
              <a:rPr lang="it-IT" dirty="0" err="1">
                <a:solidFill>
                  <a:schemeClr val="bg1"/>
                </a:solidFill>
                <a:latin typeface="Titillium" panose="00000500000000000000" pitchFamily="50" charset="0"/>
              </a:rPr>
              <a:t>bench</a:t>
            </a:r>
            <a:endParaRPr lang="en-GB"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42931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7070C-5928-6167-1C11-7009C13F0778}"/>
              </a:ext>
            </a:extLst>
          </p:cNvPr>
          <p:cNvSpPr>
            <a:spLocks noGrp="1"/>
          </p:cNvSpPr>
          <p:nvPr>
            <p:ph type="title"/>
          </p:nvPr>
        </p:nvSpPr>
        <p:spPr>
          <a:xfrm>
            <a:off x="843516" y="1335635"/>
            <a:ext cx="10515600" cy="544535"/>
          </a:xfrm>
        </p:spPr>
        <p:txBody>
          <a:bodyPr>
            <a:normAutofit/>
          </a:bodyPr>
          <a:lstStyle/>
          <a:p>
            <a:r>
              <a:rPr lang="it-IT" dirty="0" err="1">
                <a:latin typeface="Titillium" panose="00000500000000000000" pitchFamily="50" charset="0"/>
              </a:rPr>
              <a:t>Vibrating</a:t>
            </a:r>
            <a:r>
              <a:rPr lang="it-IT" dirty="0">
                <a:latin typeface="Titillium" panose="00000500000000000000" pitchFamily="50" charset="0"/>
              </a:rPr>
              <a:t> </a:t>
            </a:r>
            <a:r>
              <a:rPr lang="it-IT" dirty="0" err="1">
                <a:latin typeface="Titillium" panose="00000500000000000000" pitchFamily="50" charset="0"/>
              </a:rPr>
              <a:t>wire</a:t>
            </a:r>
            <a:r>
              <a:rPr lang="it-IT" dirty="0">
                <a:latin typeface="Titillium" panose="00000500000000000000" pitchFamily="50" charset="0"/>
              </a:rPr>
              <a:t> 					</a:t>
            </a:r>
            <a:r>
              <a:rPr lang="it-IT" dirty="0" err="1">
                <a:latin typeface="Titillium" panose="00000500000000000000" pitchFamily="50" charset="0"/>
              </a:rPr>
              <a:t>Magnetic</a:t>
            </a:r>
            <a:r>
              <a:rPr lang="it-IT" dirty="0">
                <a:latin typeface="Titillium" panose="00000500000000000000" pitchFamily="50" charset="0"/>
              </a:rPr>
              <a:t> </a:t>
            </a:r>
            <a:r>
              <a:rPr lang="it-IT" dirty="0" err="1">
                <a:latin typeface="Titillium" panose="00000500000000000000" pitchFamily="50" charset="0"/>
              </a:rPr>
              <a:t>Measurement</a:t>
            </a:r>
            <a:endParaRPr lang="it-IT" dirty="0"/>
          </a:p>
        </p:txBody>
      </p:sp>
      <p:sp>
        <p:nvSpPr>
          <p:cNvPr id="3" name="Segnaposto contenuto 2">
            <a:extLst>
              <a:ext uri="{FF2B5EF4-FFF2-40B4-BE49-F238E27FC236}">
                <a16:creationId xmlns:a16="http://schemas.microsoft.com/office/drawing/2014/main" id="{D03ED7D7-E4FF-E30E-B4ED-1A977CA0353F}"/>
              </a:ext>
            </a:extLst>
          </p:cNvPr>
          <p:cNvSpPr>
            <a:spLocks noGrp="1"/>
          </p:cNvSpPr>
          <p:nvPr>
            <p:ph idx="1"/>
          </p:nvPr>
        </p:nvSpPr>
        <p:spPr/>
        <p:txBody>
          <a:bodyPr/>
          <a:lstStyle/>
          <a:p>
            <a:endParaRPr lang="it-IT"/>
          </a:p>
        </p:txBody>
      </p:sp>
      <p:sp>
        <p:nvSpPr>
          <p:cNvPr id="4" name="Segnaposto data 3">
            <a:extLst>
              <a:ext uri="{FF2B5EF4-FFF2-40B4-BE49-F238E27FC236}">
                <a16:creationId xmlns:a16="http://schemas.microsoft.com/office/drawing/2014/main" id="{2B42C512-8995-FBE2-F3AA-AC0E9264F141}"/>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3B918AF4-DF37-2653-981F-2A9EDEFF7472}"/>
              </a:ext>
            </a:extLst>
          </p:cNvPr>
          <p:cNvSpPr>
            <a:spLocks noGrp="1"/>
          </p:cNvSpPr>
          <p:nvPr>
            <p:ph type="sldNum" sz="quarter" idx="12"/>
          </p:nvPr>
        </p:nvSpPr>
        <p:spPr/>
        <p:txBody>
          <a:bodyPr/>
          <a:lstStyle/>
          <a:p>
            <a:fld id="{9B13B172-409A-48BF-92CD-9E808051E234}" type="slidenum">
              <a:rPr lang="it-IT" smtClean="0"/>
              <a:t>12</a:t>
            </a:fld>
            <a:endParaRPr lang="it-IT"/>
          </a:p>
        </p:txBody>
      </p:sp>
      <p:sp>
        <p:nvSpPr>
          <p:cNvPr id="6" name="Segnaposto testo 5">
            <a:extLst>
              <a:ext uri="{FF2B5EF4-FFF2-40B4-BE49-F238E27FC236}">
                <a16:creationId xmlns:a16="http://schemas.microsoft.com/office/drawing/2014/main" id="{7BF5A37F-C344-EDEC-0C0E-CFA987B59FC4}"/>
              </a:ext>
            </a:extLst>
          </p:cNvPr>
          <p:cNvSpPr>
            <a:spLocks noGrp="1"/>
          </p:cNvSpPr>
          <p:nvPr>
            <p:ph type="body" sz="quarter" idx="13"/>
          </p:nvPr>
        </p:nvSpPr>
        <p:spPr>
          <a:xfrm>
            <a:off x="4724400" y="1907342"/>
            <a:ext cx="2461437" cy="452007"/>
          </a:xfrm>
        </p:spPr>
        <p:txBody>
          <a:bodyPr/>
          <a:lstStyle/>
          <a:p>
            <a:pPr marL="0" indent="0">
              <a:buNone/>
            </a:pPr>
            <a:r>
              <a:rPr lang="it-IT" dirty="0"/>
              <a:t>New </a:t>
            </a:r>
            <a:r>
              <a:rPr lang="it-IT" dirty="0" err="1"/>
              <a:t>instruments</a:t>
            </a:r>
            <a:endParaRPr lang="it-IT" dirty="0"/>
          </a:p>
        </p:txBody>
      </p:sp>
      <p:sp>
        <p:nvSpPr>
          <p:cNvPr id="7" name="Segnaposto piè di pagina 6">
            <a:extLst>
              <a:ext uri="{FF2B5EF4-FFF2-40B4-BE49-F238E27FC236}">
                <a16:creationId xmlns:a16="http://schemas.microsoft.com/office/drawing/2014/main" id="{C52F5049-7233-CC7A-48A1-CA562BF4EAA3}"/>
              </a:ext>
            </a:extLst>
          </p:cNvPr>
          <p:cNvSpPr>
            <a:spLocks noGrp="1"/>
          </p:cNvSpPr>
          <p:nvPr>
            <p:ph type="ftr" sz="quarter" idx="11"/>
          </p:nvPr>
        </p:nvSpPr>
        <p:spPr/>
        <p:txBody>
          <a:bodyPr/>
          <a:lstStyle/>
          <a:p>
            <a:r>
              <a:rPr lang="it-IT"/>
              <a:t>PNRR_IRIS - Marco Statera- Scope &amp; Structure</a:t>
            </a:r>
          </a:p>
        </p:txBody>
      </p:sp>
      <p:pic>
        <p:nvPicPr>
          <p:cNvPr id="8" name="Immagine 7">
            <a:extLst>
              <a:ext uri="{FF2B5EF4-FFF2-40B4-BE49-F238E27FC236}">
                <a16:creationId xmlns:a16="http://schemas.microsoft.com/office/drawing/2014/main" id="{6B652CD3-C871-0518-B4BD-A0CBDF82B9AB}"/>
              </a:ext>
            </a:extLst>
          </p:cNvPr>
          <p:cNvPicPr>
            <a:picLocks noChangeAspect="1"/>
          </p:cNvPicPr>
          <p:nvPr/>
        </p:nvPicPr>
        <p:blipFill rotWithShape="1">
          <a:blip r:embed="rId2"/>
          <a:srcRect r="42235" b="44355"/>
          <a:stretch/>
        </p:blipFill>
        <p:spPr>
          <a:xfrm>
            <a:off x="113151" y="2496619"/>
            <a:ext cx="6197272" cy="3248068"/>
          </a:xfrm>
          <a:prstGeom prst="rect">
            <a:avLst/>
          </a:prstGeom>
        </p:spPr>
      </p:pic>
      <p:pic>
        <p:nvPicPr>
          <p:cNvPr id="9" name="Immagine 8">
            <a:extLst>
              <a:ext uri="{FF2B5EF4-FFF2-40B4-BE49-F238E27FC236}">
                <a16:creationId xmlns:a16="http://schemas.microsoft.com/office/drawing/2014/main" id="{FF7B8486-B4D0-5E5A-CB2B-53A4ED89D9EE}"/>
              </a:ext>
            </a:extLst>
          </p:cNvPr>
          <p:cNvPicPr>
            <a:picLocks noChangeAspect="1"/>
          </p:cNvPicPr>
          <p:nvPr/>
        </p:nvPicPr>
        <p:blipFill>
          <a:blip r:embed="rId3"/>
          <a:stretch>
            <a:fillRect/>
          </a:stretch>
        </p:blipFill>
        <p:spPr>
          <a:xfrm>
            <a:off x="6758931" y="2853935"/>
            <a:ext cx="5211951" cy="2890752"/>
          </a:xfrm>
          <a:prstGeom prst="rect">
            <a:avLst/>
          </a:prstGeom>
        </p:spPr>
      </p:pic>
    </p:spTree>
    <p:extLst>
      <p:ext uri="{BB962C8B-B14F-4D97-AF65-F5344CB8AC3E}">
        <p14:creationId xmlns:p14="http://schemas.microsoft.com/office/powerpoint/2010/main" val="279064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p:txBody>
          <a:bodyPr>
            <a:normAutofit/>
          </a:bodyPr>
          <a:lstStyle/>
          <a:p>
            <a:r>
              <a:rPr lang="en-US" dirty="0"/>
              <a:t>WP3 – Genova  INFN, CNR-SPIN, UNIGE-DIFI</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p:txBody>
          <a:bodyPr>
            <a:normAutofit fontScale="77500" lnSpcReduction="20000"/>
          </a:bodyPr>
          <a:lstStyle/>
          <a:p>
            <a:r>
              <a:rPr lang="en-US" dirty="0"/>
              <a:t>Collaboration among the three </a:t>
            </a:r>
            <a:r>
              <a:rPr lang="en-US" dirty="0" err="1"/>
              <a:t>Insitutes</a:t>
            </a:r>
            <a:r>
              <a:rPr lang="en-US" dirty="0"/>
              <a:t> has been formalized (ante-IRIS) with  a new </a:t>
            </a:r>
            <a:r>
              <a:rPr lang="en-US" b="1" dirty="0"/>
              <a:t>Joint Research Lab : </a:t>
            </a:r>
            <a:r>
              <a:rPr lang="en-US" b="1" dirty="0" err="1"/>
              <a:t>LabCoR</a:t>
            </a:r>
            <a:endParaRPr lang="en-US" b="1" dirty="0"/>
          </a:p>
          <a:p>
            <a:r>
              <a:rPr lang="en-US" dirty="0"/>
              <a:t>INFN</a:t>
            </a:r>
          </a:p>
          <a:p>
            <a:pPr lvl="1"/>
            <a:r>
              <a:rPr lang="en-US" dirty="0"/>
              <a:t>Characterization of very high current cable</a:t>
            </a:r>
          </a:p>
          <a:p>
            <a:pPr lvl="1"/>
            <a:r>
              <a:rPr lang="en-US" dirty="0"/>
              <a:t>Design of SC </a:t>
            </a:r>
            <a:r>
              <a:rPr lang="en-US" dirty="0" err="1"/>
              <a:t>magest</a:t>
            </a:r>
            <a:r>
              <a:rPr lang="en-US" dirty="0"/>
              <a:t> for accelerators and Detectors</a:t>
            </a:r>
          </a:p>
          <a:p>
            <a:pPr lvl="1"/>
            <a:r>
              <a:rPr lang="en-US" dirty="0"/>
              <a:t>Industrial </a:t>
            </a:r>
            <a:r>
              <a:rPr lang="en-US" dirty="0" err="1"/>
              <a:t>Folow-ip</a:t>
            </a:r>
            <a:r>
              <a:rPr lang="en-US" dirty="0"/>
              <a:t> of the SC magnets Construction</a:t>
            </a:r>
          </a:p>
          <a:p>
            <a:pPr lvl="1"/>
            <a:r>
              <a:rPr lang="en-US" dirty="0"/>
              <a:t>R&amp;D on future Magnets</a:t>
            </a:r>
          </a:p>
          <a:p>
            <a:r>
              <a:rPr lang="en-US" dirty="0"/>
              <a:t>CNR-SPIN</a:t>
            </a:r>
          </a:p>
          <a:p>
            <a:pPr lvl="1"/>
            <a:r>
              <a:rPr lang="en-US" dirty="0"/>
              <a:t>Study of SC material for application</a:t>
            </a:r>
          </a:p>
          <a:p>
            <a:pPr lvl="1"/>
            <a:r>
              <a:rPr lang="en-US" dirty="0"/>
              <a:t>Development of SC wires</a:t>
            </a:r>
          </a:p>
          <a:p>
            <a:r>
              <a:rPr lang="en-US" dirty="0" err="1"/>
              <a:t>UniGe</a:t>
            </a:r>
            <a:r>
              <a:rPr lang="en-US" dirty="0"/>
              <a:t> – </a:t>
            </a:r>
            <a:r>
              <a:rPr lang="en-US" dirty="0" err="1"/>
              <a:t>Phsics</a:t>
            </a:r>
            <a:r>
              <a:rPr lang="en-US" dirty="0"/>
              <a:t> Dept.</a:t>
            </a:r>
          </a:p>
          <a:p>
            <a:pPr lvl="1"/>
            <a:r>
              <a:rPr lang="en-US" dirty="0"/>
              <a:t>Research on SC material</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it-IT"/>
              <a:t>24.4.2022</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13</a:t>
            </a:fld>
            <a:endParaRPr lang="en-US"/>
          </a:p>
        </p:txBody>
      </p:sp>
      <p:sp>
        <p:nvSpPr>
          <p:cNvPr id="7" name="Segnaposto testo 6">
            <a:extLst>
              <a:ext uri="{FF2B5EF4-FFF2-40B4-BE49-F238E27FC236}">
                <a16:creationId xmlns:a16="http://schemas.microsoft.com/office/drawing/2014/main" id="{63E98811-7C48-9874-A25B-95F325FED7C0}"/>
              </a:ext>
            </a:extLst>
          </p:cNvPr>
          <p:cNvSpPr>
            <a:spLocks noGrp="1"/>
          </p:cNvSpPr>
          <p:nvPr>
            <p:ph type="body" sz="quarter" idx="13"/>
          </p:nvPr>
        </p:nvSpPr>
        <p:spPr/>
        <p:txBody>
          <a:bodyPr/>
          <a:lstStyle/>
          <a:p>
            <a:endParaRPr lang="it-IT"/>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PNRR_IRIS - Marco Statera- Scope &amp; Structure</a:t>
            </a:r>
            <a:endParaRPr lang="en-US"/>
          </a:p>
        </p:txBody>
      </p:sp>
    </p:spTree>
    <p:extLst>
      <p:ext uri="{BB962C8B-B14F-4D97-AF65-F5344CB8AC3E}">
        <p14:creationId xmlns:p14="http://schemas.microsoft.com/office/powerpoint/2010/main" val="408288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p:txBody>
          <a:bodyPr>
            <a:normAutofit fontScale="90000"/>
          </a:bodyPr>
          <a:lstStyle/>
          <a:p>
            <a:r>
              <a:rPr lang="en-US" dirty="0"/>
              <a:t>WP3 – Genova – continue INFN, CNR-SPIN, UNIGE-DIFI</a:t>
            </a:r>
            <a:br>
              <a:rPr lang="en-US" dirty="0"/>
            </a:br>
            <a:r>
              <a:rPr lang="en-US" dirty="0"/>
              <a:t>Scope</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a:xfrm>
            <a:off x="838200" y="2097901"/>
            <a:ext cx="10515600" cy="1841496"/>
          </a:xfrm>
        </p:spPr>
        <p:txBody>
          <a:bodyPr>
            <a:normAutofit fontScale="92500" lnSpcReduction="10000"/>
          </a:bodyPr>
          <a:lstStyle/>
          <a:p>
            <a:r>
              <a:rPr lang="en-US" dirty="0"/>
              <a:t>Renewal and better efficiency of the </a:t>
            </a:r>
            <a:r>
              <a:rPr lang="en-US" dirty="0" err="1"/>
              <a:t>LHe</a:t>
            </a:r>
            <a:r>
              <a:rPr lang="en-US" dirty="0"/>
              <a:t> plant </a:t>
            </a:r>
          </a:p>
          <a:p>
            <a:r>
              <a:rPr lang="en-US" dirty="0"/>
              <a:t>Renewal of part of the existing laboratory</a:t>
            </a:r>
          </a:p>
          <a:p>
            <a:r>
              <a:rPr lang="en-US" dirty="0"/>
              <a:t>Purchase and commissioning of new modern equipment</a:t>
            </a:r>
          </a:p>
          <a:p>
            <a:r>
              <a:rPr lang="en-US" dirty="0"/>
              <a:t>Training of new researchers</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it-IT"/>
              <a:t>24.4.2022</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14</a:t>
            </a:fld>
            <a:endParaRPr lang="en-US"/>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PNRR_IRIS - Marco Statera- Scope &amp; Structure</a:t>
            </a:r>
            <a:endParaRPr lang="en-US"/>
          </a:p>
        </p:txBody>
      </p:sp>
      <p:pic>
        <p:nvPicPr>
          <p:cNvPr id="7" name="Immagine 6" descr="Immagine che contiene mugnaio&#10;&#10;Descrizione generata automaticamente">
            <a:extLst>
              <a:ext uri="{FF2B5EF4-FFF2-40B4-BE49-F238E27FC236}">
                <a16:creationId xmlns:a16="http://schemas.microsoft.com/office/drawing/2014/main" id="{96F33609-8457-F330-954D-614362D0A2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946642" y="1924453"/>
            <a:ext cx="4027875" cy="2462840"/>
          </a:xfrm>
          <a:prstGeom prst="rect">
            <a:avLst/>
          </a:prstGeom>
        </p:spPr>
      </p:pic>
      <p:pic>
        <p:nvPicPr>
          <p:cNvPr id="8" name="Immagine 7">
            <a:extLst>
              <a:ext uri="{FF2B5EF4-FFF2-40B4-BE49-F238E27FC236}">
                <a16:creationId xmlns:a16="http://schemas.microsoft.com/office/drawing/2014/main" id="{64E8423D-4DD3-B0FF-AB69-456B4EE853FE}"/>
              </a:ext>
            </a:extLst>
          </p:cNvPr>
          <p:cNvPicPr>
            <a:picLocks noChangeAspect="1"/>
          </p:cNvPicPr>
          <p:nvPr/>
        </p:nvPicPr>
        <p:blipFill>
          <a:blip r:embed="rId3"/>
          <a:stretch>
            <a:fillRect/>
          </a:stretch>
        </p:blipFill>
        <p:spPr>
          <a:xfrm>
            <a:off x="4078336" y="3789872"/>
            <a:ext cx="3118397" cy="2580267"/>
          </a:xfrm>
          <a:prstGeom prst="rect">
            <a:avLst/>
          </a:prstGeom>
        </p:spPr>
      </p:pic>
      <p:pic>
        <p:nvPicPr>
          <p:cNvPr id="9" name="Immagine 8">
            <a:extLst>
              <a:ext uri="{FF2B5EF4-FFF2-40B4-BE49-F238E27FC236}">
                <a16:creationId xmlns:a16="http://schemas.microsoft.com/office/drawing/2014/main" id="{6AAE021C-77F9-B6E0-C74E-44DF916721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95" t="16513" r="15547" b="9815"/>
          <a:stretch/>
        </p:blipFill>
        <p:spPr>
          <a:xfrm>
            <a:off x="359462" y="4126835"/>
            <a:ext cx="3072809" cy="2183306"/>
          </a:xfrm>
          <a:prstGeom prst="rect">
            <a:avLst/>
          </a:prstGeom>
        </p:spPr>
      </p:pic>
      <p:sp>
        <p:nvSpPr>
          <p:cNvPr id="10" name="CasellaDiTesto 9">
            <a:extLst>
              <a:ext uri="{FF2B5EF4-FFF2-40B4-BE49-F238E27FC236}">
                <a16:creationId xmlns:a16="http://schemas.microsoft.com/office/drawing/2014/main" id="{33D729A2-43AE-C8FD-0F05-0F41082BCACF}"/>
              </a:ext>
            </a:extLst>
          </p:cNvPr>
          <p:cNvSpPr txBox="1"/>
          <p:nvPr/>
        </p:nvSpPr>
        <p:spPr>
          <a:xfrm>
            <a:off x="431606" y="5661026"/>
            <a:ext cx="1603340" cy="664209"/>
          </a:xfrm>
          <a:prstGeom prst="rect">
            <a:avLst/>
          </a:prstGeom>
          <a:noFill/>
        </p:spPr>
        <p:txBody>
          <a:bodyPr wrap="square" rtlCol="0">
            <a:spAutoFit/>
          </a:bodyPr>
          <a:lstStyle/>
          <a:p>
            <a:pPr algn="l"/>
            <a:r>
              <a:rPr lang="it-IT" dirty="0">
                <a:solidFill>
                  <a:schemeClr val="bg1"/>
                </a:solidFill>
                <a:latin typeface="Titillium" panose="00000500000000000000" pitchFamily="50" charset="0"/>
              </a:rPr>
              <a:t>X ray </a:t>
            </a:r>
            <a:r>
              <a:rPr lang="it-IT" dirty="0" err="1">
                <a:solidFill>
                  <a:schemeClr val="bg1"/>
                </a:solidFill>
                <a:latin typeface="Titillium" panose="00000500000000000000" pitchFamily="50" charset="0"/>
              </a:rPr>
              <a:t>difrattometer</a:t>
            </a:r>
            <a:endParaRPr lang="it-IT" dirty="0">
              <a:solidFill>
                <a:schemeClr val="bg1"/>
              </a:solidFill>
              <a:latin typeface="Titillium" panose="00000500000000000000" pitchFamily="50" charset="0"/>
            </a:endParaRPr>
          </a:p>
        </p:txBody>
      </p:sp>
      <p:sp>
        <p:nvSpPr>
          <p:cNvPr id="14" name="CasellaDiTesto 13">
            <a:extLst>
              <a:ext uri="{FF2B5EF4-FFF2-40B4-BE49-F238E27FC236}">
                <a16:creationId xmlns:a16="http://schemas.microsoft.com/office/drawing/2014/main" id="{ABBE2299-6D5E-9309-AF5B-CDF7B9B6F428}"/>
              </a:ext>
            </a:extLst>
          </p:cNvPr>
          <p:cNvSpPr txBox="1"/>
          <p:nvPr/>
        </p:nvSpPr>
        <p:spPr>
          <a:xfrm>
            <a:off x="7670270" y="5153374"/>
            <a:ext cx="4268690" cy="1200329"/>
          </a:xfrm>
          <a:prstGeom prst="rect">
            <a:avLst/>
          </a:prstGeom>
          <a:noFill/>
        </p:spPr>
        <p:txBody>
          <a:bodyPr wrap="square">
            <a:spAutoFit/>
          </a:bodyPr>
          <a:lstStyle/>
          <a:p>
            <a:r>
              <a:rPr lang="en-US" dirty="0"/>
              <a:t>Research on SC material</a:t>
            </a:r>
          </a:p>
          <a:p>
            <a:pPr rtl="1"/>
            <a:r>
              <a:rPr lang="en-US" dirty="0"/>
              <a:t>Study of SC material for application</a:t>
            </a:r>
          </a:p>
          <a:p>
            <a:r>
              <a:rPr lang="en-US" dirty="0"/>
              <a:t>Development of SC wires</a:t>
            </a:r>
          </a:p>
          <a:p>
            <a:r>
              <a:rPr lang="en-US" dirty="0"/>
              <a:t>Characterization of very high current cable</a:t>
            </a:r>
          </a:p>
        </p:txBody>
      </p:sp>
    </p:spTree>
    <p:extLst>
      <p:ext uri="{BB962C8B-B14F-4D97-AF65-F5344CB8AC3E}">
        <p14:creationId xmlns:p14="http://schemas.microsoft.com/office/powerpoint/2010/main" val="414517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p:txBody>
          <a:bodyPr>
            <a:normAutofit/>
          </a:bodyPr>
          <a:lstStyle/>
          <a:p>
            <a:r>
              <a:rPr lang="en-US" dirty="0"/>
              <a:t>WP4 – Milano LASA  - INFN-Milano, UNIMI-DIFI</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a:xfrm>
            <a:off x="163032" y="1880171"/>
            <a:ext cx="5637028" cy="4235204"/>
          </a:xfrm>
        </p:spPr>
        <p:txBody>
          <a:bodyPr>
            <a:normAutofit fontScale="77500" lnSpcReduction="20000"/>
          </a:bodyPr>
          <a:lstStyle/>
          <a:p>
            <a:r>
              <a:rPr lang="en-US" dirty="0" err="1"/>
              <a:t>Laboratorio</a:t>
            </a:r>
            <a:r>
              <a:rPr lang="en-US" dirty="0"/>
              <a:t> </a:t>
            </a:r>
            <a:r>
              <a:rPr lang="en-US" dirty="0" err="1"/>
              <a:t>Acceleratori</a:t>
            </a:r>
            <a:r>
              <a:rPr lang="en-US" dirty="0"/>
              <a:t> &amp; </a:t>
            </a:r>
            <a:r>
              <a:rPr lang="en-US" dirty="0" err="1"/>
              <a:t>Superconduttività</a:t>
            </a:r>
            <a:r>
              <a:rPr lang="en-US" dirty="0"/>
              <a:t> </a:t>
            </a:r>
            <a:r>
              <a:rPr lang="en-US" dirty="0" err="1"/>
              <a:t>Applicata</a:t>
            </a:r>
            <a:r>
              <a:rPr lang="en-US" dirty="0"/>
              <a:t> </a:t>
            </a:r>
          </a:p>
          <a:p>
            <a:pPr lvl="1"/>
            <a:r>
              <a:rPr lang="en-US" b="1" dirty="0">
                <a:solidFill>
                  <a:srgbClr val="C00000"/>
                </a:solidFill>
              </a:rPr>
              <a:t>SC magnets and SRF cavities</a:t>
            </a:r>
          </a:p>
          <a:p>
            <a:r>
              <a:rPr lang="en-US" dirty="0"/>
              <a:t>Also photocathodes and other activities (</a:t>
            </a:r>
            <a:r>
              <a:rPr lang="en-US" dirty="0" err="1"/>
              <a:t>BriXino</a:t>
            </a:r>
            <a:r>
              <a:rPr lang="en-US" dirty="0"/>
              <a:t>, radionuclides studies)</a:t>
            </a:r>
          </a:p>
          <a:p>
            <a:r>
              <a:rPr lang="en-US" dirty="0"/>
              <a:t>(old) </a:t>
            </a:r>
            <a:r>
              <a:rPr lang="en-US" dirty="0" err="1"/>
              <a:t>LHe</a:t>
            </a:r>
            <a:r>
              <a:rPr lang="en-US" dirty="0"/>
              <a:t> plant to be renewed in the next 2 years</a:t>
            </a:r>
          </a:p>
          <a:p>
            <a:r>
              <a:rPr lang="en-US" dirty="0"/>
              <a:t>About 25 people active in applied superconductivity</a:t>
            </a:r>
          </a:p>
          <a:p>
            <a:r>
              <a:rPr lang="en-US" dirty="0"/>
              <a:t>It is “only” a building, not an Institution: it belongs to </a:t>
            </a:r>
            <a:r>
              <a:rPr lang="en-US" dirty="0" err="1"/>
              <a:t>Unimi</a:t>
            </a:r>
            <a:r>
              <a:rPr lang="en-US" dirty="0"/>
              <a:t>, co-managed by INFN-Milano and </a:t>
            </a:r>
            <a:r>
              <a:rPr lang="en-US" dirty="0" err="1"/>
              <a:t>Unimi</a:t>
            </a:r>
            <a:r>
              <a:rPr lang="en-US" dirty="0"/>
              <a:t>-DIFI</a:t>
            </a:r>
          </a:p>
          <a:p>
            <a:r>
              <a:rPr lang="en-US" dirty="0"/>
              <a:t>It is National R.I. as INFN infrastructure (in the list of PNIR as medium priority)</a:t>
            </a:r>
          </a:p>
          <a:p>
            <a:endParaRPr lang="en-US" dirty="0"/>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it-IT"/>
              <a:t>24.4.2022</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15</a:t>
            </a:fld>
            <a:endParaRPr lang="en-US"/>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PNRR_IRIS - Marco Statera- Scope &amp; Structure</a:t>
            </a:r>
            <a:endParaRPr lang="en-US"/>
          </a:p>
        </p:txBody>
      </p:sp>
      <p:pic>
        <p:nvPicPr>
          <p:cNvPr id="7" name="Picture 6">
            <a:extLst>
              <a:ext uri="{FF2B5EF4-FFF2-40B4-BE49-F238E27FC236}">
                <a16:creationId xmlns:a16="http://schemas.microsoft.com/office/drawing/2014/main" id="{7010494B-9CED-D0F9-C742-7DECFF49B468}"/>
              </a:ext>
            </a:extLst>
          </p:cNvPr>
          <p:cNvPicPr>
            <a:picLocks noChangeAspect="1"/>
          </p:cNvPicPr>
          <p:nvPr/>
        </p:nvPicPr>
        <p:blipFill>
          <a:blip r:embed="rId2"/>
          <a:stretch>
            <a:fillRect/>
          </a:stretch>
        </p:blipFill>
        <p:spPr>
          <a:xfrm>
            <a:off x="5638726" y="2080741"/>
            <a:ext cx="6023186" cy="3788778"/>
          </a:xfrm>
          <a:prstGeom prst="rect">
            <a:avLst/>
          </a:prstGeom>
        </p:spPr>
      </p:pic>
    </p:spTree>
    <p:extLst>
      <p:ext uri="{BB962C8B-B14F-4D97-AF65-F5344CB8AC3E}">
        <p14:creationId xmlns:p14="http://schemas.microsoft.com/office/powerpoint/2010/main" val="35523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A49E-BE40-B528-1F52-EC92EEF7A261}"/>
              </a:ext>
            </a:extLst>
          </p:cNvPr>
          <p:cNvSpPr>
            <a:spLocks noGrp="1"/>
          </p:cNvSpPr>
          <p:nvPr>
            <p:ph type="title"/>
          </p:nvPr>
        </p:nvSpPr>
        <p:spPr/>
        <p:txBody>
          <a:bodyPr/>
          <a:lstStyle/>
          <a:p>
            <a:r>
              <a:rPr lang="en-US" dirty="0"/>
              <a:t>Main activity WP4 Milano LASA</a:t>
            </a:r>
          </a:p>
        </p:txBody>
      </p:sp>
      <p:sp>
        <p:nvSpPr>
          <p:cNvPr id="6" name="Content Placeholder 5">
            <a:extLst>
              <a:ext uri="{FF2B5EF4-FFF2-40B4-BE49-F238E27FC236}">
                <a16:creationId xmlns:a16="http://schemas.microsoft.com/office/drawing/2014/main" id="{2F30C1AB-DD30-C09F-CB0D-344E6F3C322F}"/>
              </a:ext>
            </a:extLst>
          </p:cNvPr>
          <p:cNvSpPr>
            <a:spLocks noGrp="1"/>
          </p:cNvSpPr>
          <p:nvPr>
            <p:ph idx="1"/>
          </p:nvPr>
        </p:nvSpPr>
        <p:spPr/>
        <p:txBody>
          <a:bodyPr>
            <a:normAutofit fontScale="92500" lnSpcReduction="10000"/>
          </a:bodyPr>
          <a:lstStyle/>
          <a:p>
            <a:r>
              <a:rPr lang="en-US" dirty="0"/>
              <a:t>Re-vamping of the exiting equipment in the main hall for SC magnet test</a:t>
            </a:r>
          </a:p>
          <a:p>
            <a:pPr lvl="1"/>
            <a:r>
              <a:rPr lang="en-US" dirty="0">
                <a:solidFill>
                  <a:schemeClr val="accent1"/>
                </a:solidFill>
              </a:rPr>
              <a:t>(INFN) Revamping of the existing SC magnet test facility (for bare magnets) up top 20+ kA</a:t>
            </a:r>
          </a:p>
          <a:p>
            <a:pPr lvl="1"/>
            <a:r>
              <a:rPr lang="en-US" dirty="0">
                <a:solidFill>
                  <a:schemeClr val="accent1"/>
                </a:solidFill>
              </a:rPr>
              <a:t>(INFN) Addition of VTI for magnet tests, new power lines, </a:t>
            </a:r>
            <a:r>
              <a:rPr lang="en-US" dirty="0" err="1">
                <a:solidFill>
                  <a:schemeClr val="accent1"/>
                </a:solidFill>
              </a:rPr>
              <a:t>etc</a:t>
            </a:r>
            <a:r>
              <a:rPr lang="en-US" dirty="0">
                <a:solidFill>
                  <a:schemeClr val="accent1"/>
                </a:solidFill>
              </a:rPr>
              <a:t>…</a:t>
            </a:r>
          </a:p>
          <a:p>
            <a:r>
              <a:rPr lang="en-US" dirty="0"/>
              <a:t>(DIFI) New building for a Superconducting Magnet Laboratory open to other labs and Industry to support new projects (FCC, </a:t>
            </a:r>
            <a:r>
              <a:rPr lang="en-US" dirty="0" err="1"/>
              <a:t>MuCol</a:t>
            </a:r>
            <a:r>
              <a:rPr lang="en-US" dirty="0"/>
              <a:t>, other) and novel ideas</a:t>
            </a:r>
          </a:p>
          <a:p>
            <a:r>
              <a:rPr lang="en-US" dirty="0"/>
              <a:t>(DIFI) Metal AD equipment to support prototypal activity</a:t>
            </a:r>
          </a:p>
          <a:p>
            <a:r>
              <a:rPr lang="en-US" dirty="0">
                <a:solidFill>
                  <a:schemeClr val="accent1"/>
                </a:solidFill>
              </a:rPr>
              <a:t>(INFN) A complete set of new equipment for manufacturing small/medium size SC magnet</a:t>
            </a:r>
          </a:p>
        </p:txBody>
      </p:sp>
      <p:sp>
        <p:nvSpPr>
          <p:cNvPr id="3" name="Date Placeholder 2">
            <a:extLst>
              <a:ext uri="{FF2B5EF4-FFF2-40B4-BE49-F238E27FC236}">
                <a16:creationId xmlns:a16="http://schemas.microsoft.com/office/drawing/2014/main" id="{E3C94FA8-6CCD-568E-2C0E-22772959AFF4}"/>
              </a:ext>
            </a:extLst>
          </p:cNvPr>
          <p:cNvSpPr>
            <a:spLocks noGrp="1"/>
          </p:cNvSpPr>
          <p:nvPr>
            <p:ph type="dt" sz="half" idx="10"/>
          </p:nvPr>
        </p:nvSpPr>
        <p:spPr/>
        <p:txBody>
          <a:bodyPr/>
          <a:lstStyle/>
          <a:p>
            <a:r>
              <a:rPr lang="it-IT"/>
              <a:t>24.4.2022</a:t>
            </a:r>
            <a:endParaRPr lang="en-US"/>
          </a:p>
        </p:txBody>
      </p:sp>
      <p:sp>
        <p:nvSpPr>
          <p:cNvPr id="5" name="Slide Number Placeholder 4">
            <a:extLst>
              <a:ext uri="{FF2B5EF4-FFF2-40B4-BE49-F238E27FC236}">
                <a16:creationId xmlns:a16="http://schemas.microsoft.com/office/drawing/2014/main" id="{895DBB66-BADA-2EE0-69B9-A74ECCEF05DC}"/>
              </a:ext>
            </a:extLst>
          </p:cNvPr>
          <p:cNvSpPr>
            <a:spLocks noGrp="1"/>
          </p:cNvSpPr>
          <p:nvPr>
            <p:ph type="sldNum" sz="quarter" idx="12"/>
          </p:nvPr>
        </p:nvSpPr>
        <p:spPr/>
        <p:txBody>
          <a:bodyPr/>
          <a:lstStyle/>
          <a:p>
            <a:fld id="{37892B85-A679-1943-821F-72C61F74835B}" type="slidenum">
              <a:rPr lang="en-US" smtClean="0"/>
              <a:t>16</a:t>
            </a:fld>
            <a:endParaRPr lang="en-US"/>
          </a:p>
        </p:txBody>
      </p:sp>
      <p:sp>
        <p:nvSpPr>
          <p:cNvPr id="7" name="Segnaposto testo 6">
            <a:extLst>
              <a:ext uri="{FF2B5EF4-FFF2-40B4-BE49-F238E27FC236}">
                <a16:creationId xmlns:a16="http://schemas.microsoft.com/office/drawing/2014/main" id="{DA8AF12F-7042-C8A0-67A8-14A6427CCA31}"/>
              </a:ext>
            </a:extLst>
          </p:cNvPr>
          <p:cNvSpPr>
            <a:spLocks noGrp="1"/>
          </p:cNvSpPr>
          <p:nvPr>
            <p:ph type="body" sz="quarter" idx="13"/>
          </p:nvPr>
        </p:nvSpPr>
        <p:spPr/>
        <p:txBody>
          <a:bodyPr/>
          <a:lstStyle/>
          <a:p>
            <a:endParaRPr lang="it-IT"/>
          </a:p>
        </p:txBody>
      </p:sp>
      <p:sp>
        <p:nvSpPr>
          <p:cNvPr id="4" name="Footer Placeholder 3">
            <a:extLst>
              <a:ext uri="{FF2B5EF4-FFF2-40B4-BE49-F238E27FC236}">
                <a16:creationId xmlns:a16="http://schemas.microsoft.com/office/drawing/2014/main" id="{755E4DE5-9E43-7EF5-F141-652B9EA538AF}"/>
              </a:ext>
            </a:extLst>
          </p:cNvPr>
          <p:cNvSpPr>
            <a:spLocks noGrp="1"/>
          </p:cNvSpPr>
          <p:nvPr>
            <p:ph type="ftr" sz="quarter" idx="11"/>
          </p:nvPr>
        </p:nvSpPr>
        <p:spPr/>
        <p:txBody>
          <a:bodyPr/>
          <a:lstStyle/>
          <a:p>
            <a:r>
              <a:rPr lang="it-IT"/>
              <a:t>PNRR_IRIS - Marco Statera- Scope &amp; Structure</a:t>
            </a:r>
            <a:endParaRPr lang="en-US"/>
          </a:p>
        </p:txBody>
      </p:sp>
    </p:spTree>
    <p:extLst>
      <p:ext uri="{BB962C8B-B14F-4D97-AF65-F5344CB8AC3E}">
        <p14:creationId xmlns:p14="http://schemas.microsoft.com/office/powerpoint/2010/main" val="9807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E471C7-7507-B701-CDCA-F03D5B6C992B}"/>
              </a:ext>
            </a:extLst>
          </p:cNvPr>
          <p:cNvSpPr>
            <a:spLocks noGrp="1"/>
          </p:cNvSpPr>
          <p:nvPr>
            <p:ph type="title"/>
          </p:nvPr>
        </p:nvSpPr>
        <p:spPr/>
        <p:txBody>
          <a:bodyPr/>
          <a:lstStyle/>
          <a:p>
            <a:r>
              <a:rPr lang="it-IT" dirty="0"/>
              <a:t>LASA </a:t>
            </a:r>
            <a:r>
              <a:rPr lang="it-IT" dirty="0" err="1"/>
              <a:t>overview</a:t>
            </a:r>
            <a:endParaRPr lang="it-IT" dirty="0"/>
          </a:p>
        </p:txBody>
      </p:sp>
      <p:sp>
        <p:nvSpPr>
          <p:cNvPr id="25" name="Segnaposto contenuto 24">
            <a:extLst>
              <a:ext uri="{FF2B5EF4-FFF2-40B4-BE49-F238E27FC236}">
                <a16:creationId xmlns:a16="http://schemas.microsoft.com/office/drawing/2014/main" id="{AB53E6E5-C669-111D-56D8-1445F72E7128}"/>
              </a:ext>
            </a:extLst>
          </p:cNvPr>
          <p:cNvSpPr>
            <a:spLocks noGrp="1"/>
          </p:cNvSpPr>
          <p:nvPr>
            <p:ph idx="1"/>
          </p:nvPr>
        </p:nvSpPr>
        <p:spPr/>
        <p:txBody>
          <a:bodyPr/>
          <a:lstStyle/>
          <a:p>
            <a:endParaRPr lang="it-IT"/>
          </a:p>
        </p:txBody>
      </p:sp>
      <p:sp>
        <p:nvSpPr>
          <p:cNvPr id="3" name="Segnaposto data 2">
            <a:extLst>
              <a:ext uri="{FF2B5EF4-FFF2-40B4-BE49-F238E27FC236}">
                <a16:creationId xmlns:a16="http://schemas.microsoft.com/office/drawing/2014/main" id="{780CCFFD-1F3B-B34C-21CC-E5D9D22B3229}"/>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6218B4E7-2A26-524B-210A-DC89C77156BA}"/>
              </a:ext>
            </a:extLst>
          </p:cNvPr>
          <p:cNvSpPr>
            <a:spLocks noGrp="1"/>
          </p:cNvSpPr>
          <p:nvPr>
            <p:ph type="sldNum" sz="quarter" idx="12"/>
          </p:nvPr>
        </p:nvSpPr>
        <p:spPr/>
        <p:txBody>
          <a:bodyPr/>
          <a:lstStyle/>
          <a:p>
            <a:fld id="{9B13B172-409A-48BF-92CD-9E808051E234}" type="slidenum">
              <a:rPr lang="it-IT" smtClean="0"/>
              <a:t>17</a:t>
            </a:fld>
            <a:endParaRPr lang="it-IT"/>
          </a:p>
        </p:txBody>
      </p:sp>
      <p:sp>
        <p:nvSpPr>
          <p:cNvPr id="26" name="Segnaposto testo 25">
            <a:extLst>
              <a:ext uri="{FF2B5EF4-FFF2-40B4-BE49-F238E27FC236}">
                <a16:creationId xmlns:a16="http://schemas.microsoft.com/office/drawing/2014/main" id="{1B6A598D-CF3C-183D-F1EF-563CD201A098}"/>
              </a:ext>
            </a:extLst>
          </p:cNvPr>
          <p:cNvSpPr>
            <a:spLocks noGrp="1"/>
          </p:cNvSpPr>
          <p:nvPr>
            <p:ph type="body" sz="quarter" idx="13"/>
          </p:nvPr>
        </p:nvSpPr>
        <p:spPr/>
        <p:txBody>
          <a:bodyPr/>
          <a:lstStyle/>
          <a:p>
            <a:endParaRPr lang="it-IT"/>
          </a:p>
        </p:txBody>
      </p:sp>
      <p:sp>
        <p:nvSpPr>
          <p:cNvPr id="4" name="Segnaposto piè di pagina 3">
            <a:extLst>
              <a:ext uri="{FF2B5EF4-FFF2-40B4-BE49-F238E27FC236}">
                <a16:creationId xmlns:a16="http://schemas.microsoft.com/office/drawing/2014/main" id="{49C9B185-5749-6783-E8ED-4A2B7D74392B}"/>
              </a:ext>
            </a:extLst>
          </p:cNvPr>
          <p:cNvSpPr>
            <a:spLocks noGrp="1"/>
          </p:cNvSpPr>
          <p:nvPr>
            <p:ph type="ftr" sz="quarter" idx="11"/>
          </p:nvPr>
        </p:nvSpPr>
        <p:spPr/>
        <p:txBody>
          <a:bodyPr/>
          <a:lstStyle/>
          <a:p>
            <a:r>
              <a:rPr lang="it-IT"/>
              <a:t>PNRR_IRIS - Marco Statera- Scope &amp; Structure</a:t>
            </a:r>
          </a:p>
        </p:txBody>
      </p:sp>
      <p:sp>
        <p:nvSpPr>
          <p:cNvPr id="6" name="Segnaposto contenuto 2">
            <a:extLst>
              <a:ext uri="{FF2B5EF4-FFF2-40B4-BE49-F238E27FC236}">
                <a16:creationId xmlns:a16="http://schemas.microsoft.com/office/drawing/2014/main" id="{85A786FD-6D0C-5314-91D4-7E6B28F0F8C1}"/>
              </a:ext>
            </a:extLst>
          </p:cNvPr>
          <p:cNvSpPr txBox="1">
            <a:spLocks/>
          </p:cNvSpPr>
          <p:nvPr/>
        </p:nvSpPr>
        <p:spPr>
          <a:xfrm>
            <a:off x="2107183" y="3071388"/>
            <a:ext cx="5940000" cy="36120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aaa</a:t>
            </a:r>
          </a:p>
        </p:txBody>
      </p:sp>
      <p:pic>
        <p:nvPicPr>
          <p:cNvPr id="7" name="Immagine 6">
            <a:extLst>
              <a:ext uri="{FF2B5EF4-FFF2-40B4-BE49-F238E27FC236}">
                <a16:creationId xmlns:a16="http://schemas.microsoft.com/office/drawing/2014/main" id="{E9423960-BF55-C780-8EE3-ABF700CEFD1F}"/>
              </a:ext>
            </a:extLst>
          </p:cNvPr>
          <p:cNvPicPr>
            <a:picLocks noChangeAspect="1"/>
          </p:cNvPicPr>
          <p:nvPr/>
        </p:nvPicPr>
        <p:blipFill rotWithShape="1">
          <a:blip r:embed="rId2">
            <a:extLst>
              <a:ext uri="{28A0092B-C50C-407E-A947-70E740481C1C}">
                <a14:useLocalDpi xmlns:a14="http://schemas.microsoft.com/office/drawing/2010/main" val="0"/>
              </a:ext>
            </a:extLst>
          </a:blip>
          <a:srcRect l="112" t="9668" r="503" b="7313"/>
          <a:stretch/>
        </p:blipFill>
        <p:spPr>
          <a:xfrm>
            <a:off x="1661828" y="1909746"/>
            <a:ext cx="6830709" cy="4279470"/>
          </a:xfrm>
          <a:prstGeom prst="roundRect">
            <a:avLst>
              <a:gd name="adj" fmla="val 10439"/>
            </a:avLst>
          </a:prstGeom>
        </p:spPr>
      </p:pic>
      <p:cxnSp>
        <p:nvCxnSpPr>
          <p:cNvPr id="8" name="Connettore 2 7">
            <a:extLst>
              <a:ext uri="{FF2B5EF4-FFF2-40B4-BE49-F238E27FC236}">
                <a16:creationId xmlns:a16="http://schemas.microsoft.com/office/drawing/2014/main" id="{AFB6FB32-AD26-E5B9-109A-A6F42B25EE6B}"/>
              </a:ext>
            </a:extLst>
          </p:cNvPr>
          <p:cNvCxnSpPr>
            <a:cxnSpLocks/>
          </p:cNvCxnSpPr>
          <p:nvPr/>
        </p:nvCxnSpPr>
        <p:spPr>
          <a:xfrm flipH="1" flipV="1">
            <a:off x="6908097" y="4867891"/>
            <a:ext cx="660997" cy="42417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F30D2FD1-60A2-067D-133B-C457D9FDE46C}"/>
              </a:ext>
            </a:extLst>
          </p:cNvPr>
          <p:cNvSpPr txBox="1"/>
          <p:nvPr/>
        </p:nvSpPr>
        <p:spPr>
          <a:xfrm>
            <a:off x="7684481" y="3244270"/>
            <a:ext cx="1939191" cy="408623"/>
          </a:xfrm>
          <a:prstGeom prst="roundRect">
            <a:avLst/>
          </a:prstGeom>
          <a:solidFill>
            <a:schemeClr val="bg1">
              <a:lumMod val="75000"/>
              <a:alpha val="60000"/>
            </a:schemeClr>
          </a:solidFill>
        </p:spPr>
        <p:txBody>
          <a:bodyPr wrap="square" rtlCol="0">
            <a:spAutoFit/>
          </a:bodyPr>
          <a:lstStyle/>
          <a:p>
            <a:r>
              <a:rPr lang="it-IT" b="1" dirty="0" err="1">
                <a:solidFill>
                  <a:schemeClr val="accent1">
                    <a:lumMod val="75000"/>
                  </a:schemeClr>
                </a:solidFill>
                <a:latin typeface="Arial" charset="0"/>
                <a:ea typeface="Arial" charset="0"/>
                <a:cs typeface="Arial" charset="0"/>
              </a:rPr>
              <a:t>power</a:t>
            </a:r>
            <a:r>
              <a:rPr lang="it-IT" b="1" dirty="0">
                <a:solidFill>
                  <a:schemeClr val="accent1">
                    <a:lumMod val="75000"/>
                  </a:schemeClr>
                </a:solidFill>
                <a:latin typeface="Arial" charset="0"/>
                <a:ea typeface="Arial" charset="0"/>
                <a:cs typeface="Arial" charset="0"/>
              </a:rPr>
              <a:t> </a:t>
            </a:r>
            <a:r>
              <a:rPr lang="it-IT" b="1" dirty="0" err="1">
                <a:solidFill>
                  <a:schemeClr val="accent1">
                    <a:lumMod val="75000"/>
                  </a:schemeClr>
                </a:solidFill>
                <a:latin typeface="Arial" charset="0"/>
                <a:ea typeface="Arial" charset="0"/>
                <a:cs typeface="Arial" charset="0"/>
              </a:rPr>
              <a:t>supplies</a:t>
            </a:r>
            <a:endParaRPr lang="it-IT" b="1" dirty="0">
              <a:solidFill>
                <a:schemeClr val="accent1">
                  <a:lumMod val="75000"/>
                </a:schemeClr>
              </a:solidFill>
              <a:latin typeface="Arial" charset="0"/>
              <a:ea typeface="Arial" charset="0"/>
              <a:cs typeface="Arial" charset="0"/>
            </a:endParaRPr>
          </a:p>
        </p:txBody>
      </p:sp>
      <p:sp>
        <p:nvSpPr>
          <p:cNvPr id="10" name="CasellaDiTesto 9">
            <a:extLst>
              <a:ext uri="{FF2B5EF4-FFF2-40B4-BE49-F238E27FC236}">
                <a16:creationId xmlns:a16="http://schemas.microsoft.com/office/drawing/2014/main" id="{9227591D-ED9F-3BAE-29E7-69CD2C492B4A}"/>
              </a:ext>
            </a:extLst>
          </p:cNvPr>
          <p:cNvSpPr txBox="1"/>
          <p:nvPr/>
        </p:nvSpPr>
        <p:spPr>
          <a:xfrm>
            <a:off x="6181713" y="5748021"/>
            <a:ext cx="1441223" cy="408623"/>
          </a:xfrm>
          <a:prstGeom prst="roundRect">
            <a:avLst/>
          </a:prstGeom>
          <a:solidFill>
            <a:schemeClr val="bg1">
              <a:lumMod val="75000"/>
              <a:alpha val="79000"/>
            </a:schemeClr>
          </a:solidFill>
        </p:spPr>
        <p:txBody>
          <a:bodyPr wrap="square" rtlCol="0">
            <a:spAutoFit/>
          </a:bodyPr>
          <a:lstStyle/>
          <a:p>
            <a:r>
              <a:rPr lang="it-IT" b="1" dirty="0">
                <a:solidFill>
                  <a:schemeClr val="accent1">
                    <a:lumMod val="75000"/>
                  </a:schemeClr>
                </a:solidFill>
                <a:latin typeface="Arial" charset="0"/>
                <a:ea typeface="Arial" charset="0"/>
                <a:cs typeface="Arial" charset="0"/>
              </a:rPr>
              <a:t>10 </a:t>
            </a:r>
            <a:r>
              <a:rPr lang="it-IT" b="1" dirty="0" err="1">
                <a:solidFill>
                  <a:schemeClr val="accent1">
                    <a:lumMod val="75000"/>
                  </a:schemeClr>
                </a:solidFill>
                <a:latin typeface="Arial" charset="0"/>
                <a:ea typeface="Arial" charset="0"/>
                <a:cs typeface="Arial" charset="0"/>
              </a:rPr>
              <a:t>kA</a:t>
            </a:r>
            <a:r>
              <a:rPr lang="it-IT" b="1" dirty="0">
                <a:solidFill>
                  <a:schemeClr val="accent1">
                    <a:lumMod val="75000"/>
                  </a:schemeClr>
                </a:solidFill>
                <a:latin typeface="Arial" charset="0"/>
                <a:ea typeface="Arial" charset="0"/>
                <a:cs typeface="Arial" charset="0"/>
              </a:rPr>
              <a:t> line</a:t>
            </a:r>
          </a:p>
        </p:txBody>
      </p:sp>
      <p:cxnSp>
        <p:nvCxnSpPr>
          <p:cNvPr id="11" name="Connettore 2 10">
            <a:extLst>
              <a:ext uri="{FF2B5EF4-FFF2-40B4-BE49-F238E27FC236}">
                <a16:creationId xmlns:a16="http://schemas.microsoft.com/office/drawing/2014/main" id="{9739242C-4836-C1CD-1BFD-18AADBA95901}"/>
              </a:ext>
            </a:extLst>
          </p:cNvPr>
          <p:cNvCxnSpPr>
            <a:cxnSpLocks/>
          </p:cNvCxnSpPr>
          <p:nvPr/>
        </p:nvCxnSpPr>
        <p:spPr>
          <a:xfrm>
            <a:off x="2385006" y="3761913"/>
            <a:ext cx="625155" cy="531795"/>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EDF6AC9B-40F2-65D9-CF83-6E9B8D7BD49D}"/>
              </a:ext>
            </a:extLst>
          </p:cNvPr>
          <p:cNvSpPr txBox="1"/>
          <p:nvPr/>
        </p:nvSpPr>
        <p:spPr>
          <a:xfrm>
            <a:off x="2385006" y="5784992"/>
            <a:ext cx="2256652" cy="408623"/>
          </a:xfrm>
          <a:prstGeom prst="roundRect">
            <a:avLst/>
          </a:prstGeom>
          <a:solidFill>
            <a:schemeClr val="bg1">
              <a:lumMod val="75000"/>
              <a:alpha val="81000"/>
            </a:schemeClr>
          </a:solidFill>
        </p:spPr>
        <p:txBody>
          <a:bodyPr wrap="square" rtlCol="0">
            <a:spAutoFit/>
          </a:bodyPr>
          <a:lstStyle/>
          <a:p>
            <a:r>
              <a:rPr lang="it-IT" b="1" dirty="0" err="1">
                <a:solidFill>
                  <a:schemeClr val="accent1">
                    <a:lumMod val="75000"/>
                  </a:schemeClr>
                </a:solidFill>
                <a:latin typeface="Arial" charset="0"/>
                <a:ea typeface="Arial" charset="0"/>
                <a:cs typeface="Arial" charset="0"/>
              </a:rPr>
              <a:t>vertical</a:t>
            </a:r>
            <a:r>
              <a:rPr lang="it-IT" b="1" dirty="0">
                <a:solidFill>
                  <a:schemeClr val="accent1">
                    <a:lumMod val="75000"/>
                  </a:schemeClr>
                </a:solidFill>
                <a:latin typeface="Arial" charset="0"/>
                <a:ea typeface="Arial" charset="0"/>
                <a:cs typeface="Arial" charset="0"/>
              </a:rPr>
              <a:t> </a:t>
            </a:r>
            <a:r>
              <a:rPr lang="it-IT" b="1" dirty="0" err="1">
                <a:solidFill>
                  <a:schemeClr val="accent1">
                    <a:lumMod val="75000"/>
                  </a:schemeClr>
                </a:solidFill>
                <a:latin typeface="Arial" charset="0"/>
                <a:ea typeface="Arial" charset="0"/>
                <a:cs typeface="Arial" charset="0"/>
              </a:rPr>
              <a:t>cryostats</a:t>
            </a:r>
            <a:endParaRPr lang="it-IT" b="1" dirty="0">
              <a:solidFill>
                <a:schemeClr val="accent1">
                  <a:lumMod val="75000"/>
                </a:schemeClr>
              </a:solidFill>
              <a:latin typeface="Arial" charset="0"/>
              <a:ea typeface="Arial" charset="0"/>
              <a:cs typeface="Arial" charset="0"/>
            </a:endParaRPr>
          </a:p>
        </p:txBody>
      </p:sp>
      <p:cxnSp>
        <p:nvCxnSpPr>
          <p:cNvPr id="13" name="Connettore 2 12">
            <a:extLst>
              <a:ext uri="{FF2B5EF4-FFF2-40B4-BE49-F238E27FC236}">
                <a16:creationId xmlns:a16="http://schemas.microsoft.com/office/drawing/2014/main" id="{388A6CBC-B27E-EA9A-4BC4-BF63DFE945D8}"/>
              </a:ext>
            </a:extLst>
          </p:cNvPr>
          <p:cNvCxnSpPr/>
          <p:nvPr/>
        </p:nvCxnSpPr>
        <p:spPr>
          <a:xfrm flipV="1">
            <a:off x="4694340" y="5743538"/>
            <a:ext cx="346784" cy="279594"/>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9F2E59EB-9423-1B6A-4B5B-871DC9C39240}"/>
              </a:ext>
            </a:extLst>
          </p:cNvPr>
          <p:cNvSpPr txBox="1"/>
          <p:nvPr/>
        </p:nvSpPr>
        <p:spPr>
          <a:xfrm>
            <a:off x="6269997" y="2819659"/>
            <a:ext cx="1590980" cy="408623"/>
          </a:xfrm>
          <a:prstGeom prst="roundRect">
            <a:avLst/>
          </a:prstGeom>
          <a:solidFill>
            <a:schemeClr val="bg1">
              <a:lumMod val="75000"/>
              <a:alpha val="79000"/>
            </a:schemeClr>
          </a:solidFill>
        </p:spPr>
        <p:txBody>
          <a:bodyPr wrap="square" rtlCol="0">
            <a:spAutoFit/>
          </a:bodyPr>
          <a:lstStyle/>
          <a:p>
            <a:r>
              <a:rPr lang="it-IT" b="1" dirty="0">
                <a:solidFill>
                  <a:schemeClr val="accent1">
                    <a:lumMod val="75000"/>
                  </a:schemeClr>
                </a:solidFill>
                <a:latin typeface="Arial" charset="0"/>
                <a:ea typeface="Arial" charset="0"/>
                <a:cs typeface="Arial" charset="0"/>
              </a:rPr>
              <a:t>30 </a:t>
            </a:r>
            <a:r>
              <a:rPr lang="it-IT" b="1" dirty="0" err="1">
                <a:solidFill>
                  <a:schemeClr val="accent1">
                    <a:lumMod val="75000"/>
                  </a:schemeClr>
                </a:solidFill>
                <a:latin typeface="Arial" charset="0"/>
                <a:ea typeface="Arial" charset="0"/>
                <a:cs typeface="Arial" charset="0"/>
              </a:rPr>
              <a:t>kA</a:t>
            </a:r>
            <a:r>
              <a:rPr lang="it-IT" b="1" dirty="0">
                <a:solidFill>
                  <a:schemeClr val="accent1">
                    <a:lumMod val="75000"/>
                  </a:schemeClr>
                </a:solidFill>
                <a:latin typeface="Arial" charset="0"/>
                <a:ea typeface="Arial" charset="0"/>
                <a:cs typeface="Arial" charset="0"/>
              </a:rPr>
              <a:t> line</a:t>
            </a:r>
          </a:p>
        </p:txBody>
      </p:sp>
      <p:cxnSp>
        <p:nvCxnSpPr>
          <p:cNvPr id="15" name="Connettore 2 14">
            <a:extLst>
              <a:ext uri="{FF2B5EF4-FFF2-40B4-BE49-F238E27FC236}">
                <a16:creationId xmlns:a16="http://schemas.microsoft.com/office/drawing/2014/main" id="{1DD1C011-623E-1F88-9326-712D75FE8A81}"/>
              </a:ext>
            </a:extLst>
          </p:cNvPr>
          <p:cNvCxnSpPr>
            <a:cxnSpLocks/>
          </p:cNvCxnSpPr>
          <p:nvPr/>
        </p:nvCxnSpPr>
        <p:spPr>
          <a:xfrm flipH="1">
            <a:off x="5171274" y="2946819"/>
            <a:ext cx="1029668" cy="6672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0F0567EC-7F3C-9994-B750-F9097016DC63}"/>
              </a:ext>
            </a:extLst>
          </p:cNvPr>
          <p:cNvSpPr txBox="1"/>
          <p:nvPr/>
        </p:nvSpPr>
        <p:spPr>
          <a:xfrm>
            <a:off x="7728301" y="5124577"/>
            <a:ext cx="1705577" cy="715089"/>
          </a:xfrm>
          <a:prstGeom prst="roundRect">
            <a:avLst/>
          </a:prstGeom>
          <a:solidFill>
            <a:schemeClr val="bg1">
              <a:lumMod val="75000"/>
              <a:alpha val="79000"/>
            </a:schemeClr>
          </a:solidFill>
        </p:spPr>
        <p:txBody>
          <a:bodyPr wrap="square" rtlCol="0">
            <a:spAutoFit/>
          </a:bodyPr>
          <a:lstStyle/>
          <a:p>
            <a:pPr algn="ctr"/>
            <a:r>
              <a:rPr lang="it-IT" b="1" dirty="0">
                <a:solidFill>
                  <a:schemeClr val="accent1">
                    <a:lumMod val="75000"/>
                  </a:schemeClr>
                </a:solidFill>
                <a:latin typeface="Arial" charset="0"/>
                <a:ea typeface="Arial" charset="0"/>
                <a:cs typeface="Arial" charset="0"/>
              </a:rPr>
              <a:t>fast DAQ and slow control</a:t>
            </a:r>
          </a:p>
        </p:txBody>
      </p:sp>
      <p:cxnSp>
        <p:nvCxnSpPr>
          <p:cNvPr id="17" name="Connettore 2 16">
            <a:extLst>
              <a:ext uri="{FF2B5EF4-FFF2-40B4-BE49-F238E27FC236}">
                <a16:creationId xmlns:a16="http://schemas.microsoft.com/office/drawing/2014/main" id="{636BB14D-0502-2D7F-DBBA-9AEB5955149E}"/>
              </a:ext>
            </a:extLst>
          </p:cNvPr>
          <p:cNvCxnSpPr>
            <a:cxnSpLocks/>
          </p:cNvCxnSpPr>
          <p:nvPr/>
        </p:nvCxnSpPr>
        <p:spPr>
          <a:xfrm flipH="1">
            <a:off x="5698458" y="3403701"/>
            <a:ext cx="1870636" cy="33514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A136CF65-D656-8EB3-BB8A-80894E7C70B7}"/>
              </a:ext>
            </a:extLst>
          </p:cNvPr>
          <p:cNvCxnSpPr>
            <a:cxnSpLocks/>
          </p:cNvCxnSpPr>
          <p:nvPr/>
        </p:nvCxnSpPr>
        <p:spPr>
          <a:xfrm flipH="1" flipV="1">
            <a:off x="5478738" y="4867892"/>
            <a:ext cx="722204" cy="84877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3BDFA820-29F2-22CE-D48B-52D11C7CD0B9}"/>
              </a:ext>
            </a:extLst>
          </p:cNvPr>
          <p:cNvSpPr txBox="1"/>
          <p:nvPr/>
        </p:nvSpPr>
        <p:spPr>
          <a:xfrm>
            <a:off x="715064" y="2980182"/>
            <a:ext cx="1554445" cy="715089"/>
          </a:xfrm>
          <a:prstGeom prst="roundRect">
            <a:avLst/>
          </a:prstGeom>
          <a:solidFill>
            <a:schemeClr val="bg1">
              <a:lumMod val="75000"/>
              <a:alpha val="81000"/>
            </a:schemeClr>
          </a:solidFill>
        </p:spPr>
        <p:txBody>
          <a:bodyPr wrap="square" rtlCol="0">
            <a:spAutoFit/>
          </a:bodyPr>
          <a:lstStyle/>
          <a:p>
            <a:r>
              <a:rPr lang="it-IT" b="1" dirty="0">
                <a:solidFill>
                  <a:schemeClr val="accent1">
                    <a:lumMod val="75000"/>
                  </a:schemeClr>
                </a:solidFill>
                <a:latin typeface="Arial" charset="0"/>
                <a:ea typeface="Arial" charset="0"/>
                <a:cs typeface="Arial" charset="0"/>
              </a:rPr>
              <a:t>SC </a:t>
            </a:r>
            <a:r>
              <a:rPr lang="it-IT" b="1" dirty="0" err="1">
                <a:solidFill>
                  <a:schemeClr val="accent1">
                    <a:lumMod val="75000"/>
                  </a:schemeClr>
                </a:solidFill>
                <a:latin typeface="Arial" charset="0"/>
                <a:ea typeface="Arial" charset="0"/>
                <a:cs typeface="Arial" charset="0"/>
              </a:rPr>
              <a:t>cavities</a:t>
            </a:r>
            <a:endParaRPr lang="it-IT" b="1" dirty="0">
              <a:solidFill>
                <a:schemeClr val="accent1">
                  <a:lumMod val="75000"/>
                </a:schemeClr>
              </a:solidFill>
              <a:latin typeface="Arial" charset="0"/>
              <a:ea typeface="Arial" charset="0"/>
              <a:cs typeface="Arial" charset="0"/>
            </a:endParaRPr>
          </a:p>
          <a:p>
            <a:r>
              <a:rPr lang="it-IT" b="1" dirty="0">
                <a:solidFill>
                  <a:schemeClr val="accent1">
                    <a:lumMod val="75000"/>
                  </a:schemeClr>
                </a:solidFill>
                <a:latin typeface="Arial" charset="0"/>
                <a:ea typeface="Arial" charset="0"/>
                <a:cs typeface="Arial" charset="0"/>
              </a:rPr>
              <a:t>Test area</a:t>
            </a:r>
          </a:p>
        </p:txBody>
      </p:sp>
      <p:cxnSp>
        <p:nvCxnSpPr>
          <p:cNvPr id="20" name="Connettore 2 19">
            <a:extLst>
              <a:ext uri="{FF2B5EF4-FFF2-40B4-BE49-F238E27FC236}">
                <a16:creationId xmlns:a16="http://schemas.microsoft.com/office/drawing/2014/main" id="{7278D33E-A117-43AC-1482-52460DC67B9E}"/>
              </a:ext>
            </a:extLst>
          </p:cNvPr>
          <p:cNvCxnSpPr>
            <a:cxnSpLocks/>
          </p:cNvCxnSpPr>
          <p:nvPr/>
        </p:nvCxnSpPr>
        <p:spPr>
          <a:xfrm flipV="1">
            <a:off x="2802467" y="2436013"/>
            <a:ext cx="316399" cy="14970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0D16CFDF-500A-53B1-CF8B-BB76FD6D6EF6}"/>
              </a:ext>
            </a:extLst>
          </p:cNvPr>
          <p:cNvSpPr txBox="1"/>
          <p:nvPr/>
        </p:nvSpPr>
        <p:spPr>
          <a:xfrm>
            <a:off x="571553" y="2465974"/>
            <a:ext cx="2163692" cy="408623"/>
          </a:xfrm>
          <a:prstGeom prst="roundRect">
            <a:avLst/>
          </a:prstGeom>
          <a:solidFill>
            <a:schemeClr val="bg1">
              <a:lumMod val="75000"/>
              <a:alpha val="80000"/>
            </a:schemeClr>
          </a:solidFill>
        </p:spPr>
        <p:txBody>
          <a:bodyPr wrap="square" rtlCol="0">
            <a:spAutoFit/>
          </a:bodyPr>
          <a:lstStyle/>
          <a:p>
            <a:r>
              <a:rPr lang="it-IT" b="1" dirty="0" err="1">
                <a:solidFill>
                  <a:schemeClr val="accent1">
                    <a:lumMod val="75000"/>
                  </a:schemeClr>
                </a:solidFill>
                <a:latin typeface="Arial" charset="0"/>
                <a:ea typeface="Arial" charset="0"/>
                <a:cs typeface="Arial" charset="0"/>
              </a:rPr>
              <a:t>Neutron</a:t>
            </a:r>
            <a:r>
              <a:rPr lang="it-IT" b="1" dirty="0">
                <a:solidFill>
                  <a:schemeClr val="accent1">
                    <a:lumMod val="75000"/>
                  </a:schemeClr>
                </a:solidFill>
                <a:latin typeface="Arial" charset="0"/>
                <a:ea typeface="Arial" charset="0"/>
                <a:cs typeface="Arial" charset="0"/>
              </a:rPr>
              <a:t> test area</a:t>
            </a:r>
          </a:p>
        </p:txBody>
      </p:sp>
      <p:sp>
        <p:nvSpPr>
          <p:cNvPr id="22" name="CasellaDiTesto 21">
            <a:extLst>
              <a:ext uri="{FF2B5EF4-FFF2-40B4-BE49-F238E27FC236}">
                <a16:creationId xmlns:a16="http://schemas.microsoft.com/office/drawing/2014/main" id="{1FAF0AC1-F0F2-7245-3C37-5B56129DACD7}"/>
              </a:ext>
            </a:extLst>
          </p:cNvPr>
          <p:cNvSpPr txBox="1"/>
          <p:nvPr/>
        </p:nvSpPr>
        <p:spPr>
          <a:xfrm>
            <a:off x="7053731" y="2207492"/>
            <a:ext cx="2489819" cy="408623"/>
          </a:xfrm>
          <a:prstGeom prst="roundRect">
            <a:avLst/>
          </a:prstGeom>
          <a:solidFill>
            <a:schemeClr val="bg1">
              <a:lumMod val="75000"/>
              <a:alpha val="80000"/>
            </a:schemeClr>
          </a:solidFill>
        </p:spPr>
        <p:txBody>
          <a:bodyPr wrap="square" rtlCol="0">
            <a:spAutoFit/>
          </a:bodyPr>
          <a:lstStyle/>
          <a:p>
            <a:r>
              <a:rPr lang="it-IT" b="1" dirty="0">
                <a:solidFill>
                  <a:schemeClr val="accent1">
                    <a:lumMod val="75000"/>
                  </a:schemeClr>
                </a:solidFill>
                <a:latin typeface="Arial" charset="0"/>
                <a:ea typeface="Arial" charset="0"/>
                <a:cs typeface="Arial" charset="0"/>
              </a:rPr>
              <a:t>high </a:t>
            </a:r>
            <a:r>
              <a:rPr lang="it-IT" b="1" dirty="0" err="1">
                <a:solidFill>
                  <a:schemeClr val="accent1">
                    <a:lumMod val="75000"/>
                  </a:schemeClr>
                </a:solidFill>
                <a:latin typeface="Arial" charset="0"/>
                <a:ea typeface="Arial" charset="0"/>
                <a:cs typeface="Arial" charset="0"/>
              </a:rPr>
              <a:t>field</a:t>
            </a:r>
            <a:r>
              <a:rPr lang="it-IT" b="1" dirty="0">
                <a:solidFill>
                  <a:schemeClr val="accent1">
                    <a:lumMod val="75000"/>
                  </a:schemeClr>
                </a:solidFill>
                <a:latin typeface="Arial" charset="0"/>
                <a:ea typeface="Arial" charset="0"/>
                <a:cs typeface="Arial" charset="0"/>
              </a:rPr>
              <a:t> </a:t>
            </a:r>
            <a:r>
              <a:rPr lang="it-IT" b="1" dirty="0" err="1">
                <a:solidFill>
                  <a:schemeClr val="accent1">
                    <a:lumMod val="75000"/>
                  </a:schemeClr>
                </a:solidFill>
                <a:latin typeface="Arial" charset="0"/>
                <a:ea typeface="Arial" charset="0"/>
                <a:cs typeface="Arial" charset="0"/>
              </a:rPr>
              <a:t>solenoids</a:t>
            </a:r>
            <a:endParaRPr lang="it-IT" b="1" dirty="0">
              <a:solidFill>
                <a:schemeClr val="accent1">
                  <a:lumMod val="75000"/>
                </a:schemeClr>
              </a:solidFill>
              <a:latin typeface="Arial" charset="0"/>
              <a:ea typeface="Arial" charset="0"/>
              <a:cs typeface="Arial" charset="0"/>
            </a:endParaRPr>
          </a:p>
        </p:txBody>
      </p:sp>
      <p:cxnSp>
        <p:nvCxnSpPr>
          <p:cNvPr id="23" name="Connettore 2 22">
            <a:extLst>
              <a:ext uri="{FF2B5EF4-FFF2-40B4-BE49-F238E27FC236}">
                <a16:creationId xmlns:a16="http://schemas.microsoft.com/office/drawing/2014/main" id="{5B8342FE-73CF-4ABB-B475-EA2DF77422BF}"/>
              </a:ext>
            </a:extLst>
          </p:cNvPr>
          <p:cNvCxnSpPr>
            <a:cxnSpLocks/>
          </p:cNvCxnSpPr>
          <p:nvPr/>
        </p:nvCxnSpPr>
        <p:spPr>
          <a:xfrm flipH="1">
            <a:off x="4475838" y="2349847"/>
            <a:ext cx="2286416" cy="65489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DD04D17D-9226-A5D5-9CED-3A2990DE7D79}"/>
              </a:ext>
            </a:extLst>
          </p:cNvPr>
          <p:cNvSpPr txBox="1"/>
          <p:nvPr/>
        </p:nvSpPr>
        <p:spPr>
          <a:xfrm>
            <a:off x="8804586" y="4221560"/>
            <a:ext cx="3088859" cy="646331"/>
          </a:xfrm>
          <a:prstGeom prst="rect">
            <a:avLst/>
          </a:prstGeom>
          <a:noFill/>
        </p:spPr>
        <p:txBody>
          <a:bodyPr wrap="none" rtlCol="0">
            <a:spAutoFit/>
          </a:bodyPr>
          <a:lstStyle/>
          <a:p>
            <a:pPr algn="l"/>
            <a:r>
              <a:rPr lang="it-IT" dirty="0" err="1">
                <a:latin typeface="Titillium" panose="00000500000000000000" pitchFamily="50" charset="0"/>
              </a:rPr>
              <a:t>Discorap</a:t>
            </a:r>
            <a:r>
              <a:rPr lang="it-IT" dirty="0">
                <a:latin typeface="Titillium" panose="00000500000000000000" pitchFamily="50" charset="0"/>
              </a:rPr>
              <a:t> SIS300 </a:t>
            </a:r>
          </a:p>
          <a:p>
            <a:pPr algn="l"/>
            <a:r>
              <a:rPr lang="it-IT" dirty="0">
                <a:latin typeface="Titillium" panose="00000500000000000000" pitchFamily="50" charset="0"/>
              </a:rPr>
              <a:t>HL-LHC High Order </a:t>
            </a:r>
            <a:r>
              <a:rPr lang="it-IT" dirty="0" err="1">
                <a:latin typeface="Titillium" panose="00000500000000000000" pitchFamily="50" charset="0"/>
              </a:rPr>
              <a:t>Correctors</a:t>
            </a:r>
            <a:endParaRPr lang="it-IT" dirty="0">
              <a:latin typeface="Titillium" panose="00000500000000000000" pitchFamily="50" charset="0"/>
            </a:endParaRPr>
          </a:p>
        </p:txBody>
      </p:sp>
    </p:spTree>
    <p:extLst>
      <p:ext uri="{BB962C8B-B14F-4D97-AF65-F5344CB8AC3E}">
        <p14:creationId xmlns:p14="http://schemas.microsoft.com/office/powerpoint/2010/main" val="269271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FA80-AD65-06AA-F81C-C6B46D894A50}"/>
              </a:ext>
            </a:extLst>
          </p:cNvPr>
          <p:cNvSpPr>
            <a:spLocks noGrp="1"/>
          </p:cNvSpPr>
          <p:nvPr>
            <p:ph type="title"/>
          </p:nvPr>
        </p:nvSpPr>
        <p:spPr/>
        <p:txBody>
          <a:bodyPr>
            <a:normAutofit fontScale="90000"/>
          </a:bodyPr>
          <a:lstStyle/>
          <a:p>
            <a:r>
              <a:rPr lang="en-US" dirty="0"/>
              <a:t>400 m</a:t>
            </a:r>
            <a:r>
              <a:rPr lang="en-US" baseline="30000" dirty="0"/>
              <a:t>2</a:t>
            </a:r>
            <a:r>
              <a:rPr lang="en-US" dirty="0"/>
              <a:t> surface building - 2 floors</a:t>
            </a:r>
            <a:br>
              <a:rPr lang="en-US" dirty="0"/>
            </a:br>
            <a:endParaRPr lang="en-US" dirty="0"/>
          </a:p>
        </p:txBody>
      </p:sp>
      <p:sp>
        <p:nvSpPr>
          <p:cNvPr id="9" name="Segnaposto contenuto 8">
            <a:extLst>
              <a:ext uri="{FF2B5EF4-FFF2-40B4-BE49-F238E27FC236}">
                <a16:creationId xmlns:a16="http://schemas.microsoft.com/office/drawing/2014/main" id="{C63759D7-BD99-EBB4-29D0-BF5DD0A3D9C1}"/>
              </a:ext>
            </a:extLst>
          </p:cNvPr>
          <p:cNvSpPr>
            <a:spLocks noGrp="1"/>
          </p:cNvSpPr>
          <p:nvPr>
            <p:ph idx="1"/>
          </p:nvPr>
        </p:nvSpPr>
        <p:spPr/>
        <p:txBody>
          <a:bodyPr/>
          <a:lstStyle/>
          <a:p>
            <a:endParaRPr lang="it-IT"/>
          </a:p>
        </p:txBody>
      </p:sp>
      <p:sp>
        <p:nvSpPr>
          <p:cNvPr id="3" name="Date Placeholder 2">
            <a:extLst>
              <a:ext uri="{FF2B5EF4-FFF2-40B4-BE49-F238E27FC236}">
                <a16:creationId xmlns:a16="http://schemas.microsoft.com/office/drawing/2014/main" id="{E3362AA1-0EA0-E77A-DE88-10B93F03811A}"/>
              </a:ext>
            </a:extLst>
          </p:cNvPr>
          <p:cNvSpPr>
            <a:spLocks noGrp="1"/>
          </p:cNvSpPr>
          <p:nvPr>
            <p:ph type="dt" sz="half" idx="10"/>
          </p:nvPr>
        </p:nvSpPr>
        <p:spPr/>
        <p:txBody>
          <a:bodyPr/>
          <a:lstStyle/>
          <a:p>
            <a:r>
              <a:rPr lang="it-IT"/>
              <a:t>24.4.2022</a:t>
            </a:r>
          </a:p>
        </p:txBody>
      </p:sp>
      <p:sp>
        <p:nvSpPr>
          <p:cNvPr id="6" name="Slide Number Placeholder 5">
            <a:extLst>
              <a:ext uri="{FF2B5EF4-FFF2-40B4-BE49-F238E27FC236}">
                <a16:creationId xmlns:a16="http://schemas.microsoft.com/office/drawing/2014/main" id="{B0425BFB-7226-D83E-6161-199C6A410207}"/>
              </a:ext>
            </a:extLst>
          </p:cNvPr>
          <p:cNvSpPr>
            <a:spLocks noGrp="1"/>
          </p:cNvSpPr>
          <p:nvPr>
            <p:ph type="sldNum" sz="quarter" idx="12"/>
          </p:nvPr>
        </p:nvSpPr>
        <p:spPr/>
        <p:txBody>
          <a:bodyPr/>
          <a:lstStyle/>
          <a:p>
            <a:fld id="{9B13B172-409A-48BF-92CD-9E808051E234}" type="slidenum">
              <a:rPr lang="it-IT" smtClean="0"/>
              <a:t>18</a:t>
            </a:fld>
            <a:endParaRPr lang="it-IT"/>
          </a:p>
        </p:txBody>
      </p:sp>
      <p:sp>
        <p:nvSpPr>
          <p:cNvPr id="10" name="Segnaposto testo 9">
            <a:extLst>
              <a:ext uri="{FF2B5EF4-FFF2-40B4-BE49-F238E27FC236}">
                <a16:creationId xmlns:a16="http://schemas.microsoft.com/office/drawing/2014/main" id="{4C626C41-F643-C2BE-2692-AF4DF27BE30D}"/>
              </a:ext>
            </a:extLst>
          </p:cNvPr>
          <p:cNvSpPr>
            <a:spLocks noGrp="1"/>
          </p:cNvSpPr>
          <p:nvPr>
            <p:ph type="body" sz="quarter" idx="13"/>
          </p:nvPr>
        </p:nvSpPr>
        <p:spPr/>
        <p:txBody>
          <a:bodyPr/>
          <a:lstStyle/>
          <a:p>
            <a:pPr marL="0" indent="0">
              <a:buNone/>
            </a:pPr>
            <a:r>
              <a:rPr lang="en-US" dirty="0"/>
              <a:t>+ underground bunker by INFN</a:t>
            </a:r>
            <a:endParaRPr lang="it-IT" dirty="0"/>
          </a:p>
        </p:txBody>
      </p:sp>
      <p:sp>
        <p:nvSpPr>
          <p:cNvPr id="5" name="Footer Placeholder 4">
            <a:extLst>
              <a:ext uri="{FF2B5EF4-FFF2-40B4-BE49-F238E27FC236}">
                <a16:creationId xmlns:a16="http://schemas.microsoft.com/office/drawing/2014/main" id="{CD9C9F96-393A-6B35-E964-018B5B796551}"/>
              </a:ext>
            </a:extLst>
          </p:cNvPr>
          <p:cNvSpPr>
            <a:spLocks noGrp="1"/>
          </p:cNvSpPr>
          <p:nvPr>
            <p:ph type="ftr" sz="quarter" idx="11"/>
          </p:nvPr>
        </p:nvSpPr>
        <p:spPr/>
        <p:txBody>
          <a:bodyPr/>
          <a:lstStyle/>
          <a:p>
            <a:r>
              <a:rPr lang="it-IT"/>
              <a:t>PNRR_IRIS - Marco Statera- Scope &amp; Structure</a:t>
            </a:r>
          </a:p>
        </p:txBody>
      </p:sp>
      <p:pic>
        <p:nvPicPr>
          <p:cNvPr id="4" name="Picture 3" descr="A picture containing road, way, highway, city&#10;&#10;Description automatically generated">
            <a:extLst>
              <a:ext uri="{FF2B5EF4-FFF2-40B4-BE49-F238E27FC236}">
                <a16:creationId xmlns:a16="http://schemas.microsoft.com/office/drawing/2014/main" id="{FF01963E-7D07-9671-0FE3-2D753251E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578" y="1306001"/>
            <a:ext cx="6158422" cy="3731419"/>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27C5BF53-2F21-C4EB-3031-0C24CAF7D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8698"/>
            <a:ext cx="6633633" cy="3731419"/>
          </a:xfrm>
          <a:prstGeom prst="rect">
            <a:avLst/>
          </a:prstGeom>
        </p:spPr>
      </p:pic>
      <p:sp>
        <p:nvSpPr>
          <p:cNvPr id="8" name="CasellaDiTesto 7">
            <a:extLst>
              <a:ext uri="{FF2B5EF4-FFF2-40B4-BE49-F238E27FC236}">
                <a16:creationId xmlns:a16="http://schemas.microsoft.com/office/drawing/2014/main" id="{51891BED-28DA-3F63-5B9C-027DA9D20ADE}"/>
              </a:ext>
            </a:extLst>
          </p:cNvPr>
          <p:cNvSpPr txBox="1"/>
          <p:nvPr/>
        </p:nvSpPr>
        <p:spPr>
          <a:xfrm>
            <a:off x="6904580" y="5067054"/>
            <a:ext cx="4868320" cy="1200329"/>
          </a:xfrm>
          <a:prstGeom prst="rect">
            <a:avLst/>
          </a:prstGeom>
          <a:noFill/>
        </p:spPr>
        <p:txBody>
          <a:bodyPr wrap="none" rtlCol="0">
            <a:spAutoFit/>
          </a:bodyPr>
          <a:lstStyle/>
          <a:p>
            <a:pPr algn="l"/>
            <a:r>
              <a:rPr lang="it-IT" dirty="0" err="1">
                <a:latin typeface="Titillium" panose="00000500000000000000" pitchFamily="50" charset="0"/>
              </a:rPr>
              <a:t>Develop</a:t>
            </a:r>
            <a:r>
              <a:rPr lang="it-IT" dirty="0">
                <a:latin typeface="Titillium" panose="00000500000000000000" pitchFamily="50" charset="0"/>
              </a:rPr>
              <a:t> </a:t>
            </a:r>
            <a:r>
              <a:rPr lang="it-IT" dirty="0" err="1">
                <a:latin typeface="Titillium" panose="00000500000000000000" pitchFamily="50" charset="0"/>
              </a:rPr>
              <a:t>technologies</a:t>
            </a:r>
            <a:r>
              <a:rPr lang="it-IT" dirty="0">
                <a:latin typeface="Titillium" panose="00000500000000000000" pitchFamily="50" charset="0"/>
              </a:rPr>
              <a:t> for HFM</a:t>
            </a:r>
          </a:p>
          <a:p>
            <a:pPr algn="l"/>
            <a:r>
              <a:rPr lang="it-IT" dirty="0" err="1">
                <a:latin typeface="Titillium" panose="00000500000000000000" pitchFamily="50" charset="0"/>
              </a:rPr>
              <a:t>Demostrators</a:t>
            </a:r>
            <a:r>
              <a:rPr lang="it-IT" dirty="0">
                <a:latin typeface="Titillium" panose="00000500000000000000" pitchFamily="50" charset="0"/>
              </a:rPr>
              <a:t> up to 2 m</a:t>
            </a:r>
          </a:p>
          <a:p>
            <a:pPr algn="l"/>
            <a:r>
              <a:rPr lang="it-IT" dirty="0">
                <a:latin typeface="Titillium" panose="00000500000000000000" pitchFamily="50" charset="0"/>
              </a:rPr>
              <a:t>RF and </a:t>
            </a:r>
            <a:r>
              <a:rPr lang="it-IT" dirty="0" err="1">
                <a:latin typeface="Titillium" panose="00000500000000000000" pitchFamily="50" charset="0"/>
              </a:rPr>
              <a:t>coherent</a:t>
            </a:r>
            <a:r>
              <a:rPr lang="it-IT" dirty="0">
                <a:latin typeface="Titillium" panose="00000500000000000000" pitchFamily="50" charset="0"/>
              </a:rPr>
              <a:t> </a:t>
            </a:r>
            <a:r>
              <a:rPr lang="it-IT" dirty="0" err="1">
                <a:latin typeface="Titillium" panose="00000500000000000000" pitchFamily="50" charset="0"/>
              </a:rPr>
              <a:t>beams</a:t>
            </a:r>
            <a:r>
              <a:rPr lang="it-IT" dirty="0">
                <a:latin typeface="Titillium" panose="00000500000000000000" pitchFamily="50" charset="0"/>
              </a:rPr>
              <a:t> in </a:t>
            </a:r>
            <a:r>
              <a:rPr lang="it-IT" dirty="0" err="1">
                <a:latin typeface="Titillium" panose="00000500000000000000" pitchFamily="50" charset="0"/>
              </a:rPr>
              <a:t>shielded</a:t>
            </a:r>
            <a:r>
              <a:rPr lang="it-IT" dirty="0">
                <a:latin typeface="Titillium" panose="00000500000000000000" pitchFamily="50" charset="0"/>
              </a:rPr>
              <a:t> underground</a:t>
            </a:r>
          </a:p>
          <a:p>
            <a:pPr algn="l"/>
            <a:r>
              <a:rPr lang="it-IT" dirty="0">
                <a:latin typeface="Titillium" panose="00000500000000000000" pitchFamily="50" charset="0"/>
              </a:rPr>
              <a:t>Technology Transfer  </a:t>
            </a:r>
          </a:p>
        </p:txBody>
      </p:sp>
      <p:pic>
        <p:nvPicPr>
          <p:cNvPr id="11" name="Immagine 10">
            <a:extLst>
              <a:ext uri="{FF2B5EF4-FFF2-40B4-BE49-F238E27FC236}">
                <a16:creationId xmlns:a16="http://schemas.microsoft.com/office/drawing/2014/main" id="{A6FF3F19-7B78-2207-8906-51E4FEDE5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509" y="2570804"/>
            <a:ext cx="1065801" cy="1058995"/>
          </a:xfrm>
          <a:prstGeom prst="rect">
            <a:avLst/>
          </a:prstGeom>
        </p:spPr>
      </p:pic>
    </p:spTree>
    <p:extLst>
      <p:ext uri="{BB962C8B-B14F-4D97-AF65-F5344CB8AC3E}">
        <p14:creationId xmlns:p14="http://schemas.microsoft.com/office/powerpoint/2010/main" val="215820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DD1D046D-55A6-8711-B72E-6A76E37B2479}"/>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996100E0-8643-C7E5-96B6-22DF39E4CBC9}"/>
              </a:ext>
            </a:extLst>
          </p:cNvPr>
          <p:cNvSpPr>
            <a:spLocks noGrp="1"/>
          </p:cNvSpPr>
          <p:nvPr>
            <p:ph type="sldNum" sz="quarter" idx="12"/>
          </p:nvPr>
        </p:nvSpPr>
        <p:spPr/>
        <p:txBody>
          <a:bodyPr/>
          <a:lstStyle/>
          <a:p>
            <a:fld id="{9B13B172-409A-48BF-92CD-9E808051E234}" type="slidenum">
              <a:rPr lang="it-IT" smtClean="0"/>
              <a:t>19</a:t>
            </a:fld>
            <a:endParaRPr lang="it-IT"/>
          </a:p>
        </p:txBody>
      </p:sp>
      <p:sp>
        <p:nvSpPr>
          <p:cNvPr id="4" name="Segnaposto piè di pagina 3">
            <a:extLst>
              <a:ext uri="{FF2B5EF4-FFF2-40B4-BE49-F238E27FC236}">
                <a16:creationId xmlns:a16="http://schemas.microsoft.com/office/drawing/2014/main" id="{41C3BBD3-C8B4-190F-7202-02955AEB7AC7}"/>
              </a:ext>
            </a:extLst>
          </p:cNvPr>
          <p:cNvSpPr>
            <a:spLocks noGrp="1"/>
          </p:cNvSpPr>
          <p:nvPr>
            <p:ph type="ftr" sz="quarter" idx="11"/>
          </p:nvPr>
        </p:nvSpPr>
        <p:spPr/>
        <p:txBody>
          <a:bodyPr/>
          <a:lstStyle/>
          <a:p>
            <a:r>
              <a:rPr lang="it-IT"/>
              <a:t>PNRR_IRIS - Marco Statera- Scope &amp; Structure</a:t>
            </a:r>
          </a:p>
        </p:txBody>
      </p:sp>
      <p:pic>
        <p:nvPicPr>
          <p:cNvPr id="7" name="Picture 3">
            <a:extLst>
              <a:ext uri="{FF2B5EF4-FFF2-40B4-BE49-F238E27FC236}">
                <a16:creationId xmlns:a16="http://schemas.microsoft.com/office/drawing/2014/main" id="{D0AF378F-240E-4724-9252-592CA9B28677}"/>
              </a:ext>
            </a:extLst>
          </p:cNvPr>
          <p:cNvPicPr>
            <a:picLocks noChangeAspect="1"/>
          </p:cNvPicPr>
          <p:nvPr/>
        </p:nvPicPr>
        <p:blipFill>
          <a:blip r:embed="rId2"/>
          <a:stretch>
            <a:fillRect/>
          </a:stretch>
        </p:blipFill>
        <p:spPr>
          <a:xfrm>
            <a:off x="218697" y="1773150"/>
            <a:ext cx="2737145" cy="610695"/>
          </a:xfrm>
          <a:prstGeom prst="rect">
            <a:avLst/>
          </a:prstGeom>
        </p:spPr>
      </p:pic>
      <p:pic>
        <p:nvPicPr>
          <p:cNvPr id="8" name="Immagine 4" descr="Immagine 4">
            <a:extLst>
              <a:ext uri="{FF2B5EF4-FFF2-40B4-BE49-F238E27FC236}">
                <a16:creationId xmlns:a16="http://schemas.microsoft.com/office/drawing/2014/main" id="{A553324D-EAD4-2959-989D-E811740C2C60}"/>
              </a:ext>
            </a:extLst>
          </p:cNvPr>
          <p:cNvPicPr>
            <a:picLocks noChangeAspect="1"/>
          </p:cNvPicPr>
          <p:nvPr/>
        </p:nvPicPr>
        <p:blipFill>
          <a:blip r:embed="rId3"/>
          <a:stretch>
            <a:fillRect/>
          </a:stretch>
        </p:blipFill>
        <p:spPr>
          <a:xfrm>
            <a:off x="0" y="3976606"/>
            <a:ext cx="2168312" cy="2168312"/>
          </a:xfrm>
          <a:prstGeom prst="rect">
            <a:avLst/>
          </a:prstGeom>
          <a:ln w="12700">
            <a:miter lim="400000"/>
          </a:ln>
        </p:spPr>
      </p:pic>
      <p:sp>
        <p:nvSpPr>
          <p:cNvPr id="10" name="CasellaDiTesto 9">
            <a:extLst>
              <a:ext uri="{FF2B5EF4-FFF2-40B4-BE49-F238E27FC236}">
                <a16:creationId xmlns:a16="http://schemas.microsoft.com/office/drawing/2014/main" id="{747A9743-FACA-EA7A-52E6-D3574FF4FE73}"/>
              </a:ext>
            </a:extLst>
          </p:cNvPr>
          <p:cNvSpPr txBox="1"/>
          <p:nvPr/>
        </p:nvSpPr>
        <p:spPr>
          <a:xfrm>
            <a:off x="266553" y="2577916"/>
            <a:ext cx="5084713" cy="3139321"/>
          </a:xfrm>
          <a:prstGeom prst="rect">
            <a:avLst/>
          </a:prstGeom>
          <a:noFill/>
        </p:spPr>
        <p:txBody>
          <a:bodyPr wrap="square">
            <a:spAutoFit/>
          </a:bodyPr>
          <a:lstStyle/>
          <a:p>
            <a:pPr marL="285750" indent="-285750">
              <a:spcBef>
                <a:spcPts val="0"/>
              </a:spcBef>
              <a:buFont typeface="Arial" panose="020B0604020202020204" pitchFamily="34" charset="0"/>
              <a:buChar char="•"/>
            </a:pPr>
            <a:r>
              <a:rPr lang="it-IT" dirty="0" err="1"/>
              <a:t>Magnetic</a:t>
            </a:r>
            <a:r>
              <a:rPr lang="it-IT" dirty="0"/>
              <a:t> </a:t>
            </a:r>
            <a:r>
              <a:rPr lang="it-IT" dirty="0" err="1"/>
              <a:t>measurements</a:t>
            </a:r>
            <a:endParaRPr lang="it-IT" dirty="0"/>
          </a:p>
          <a:p>
            <a:pPr marL="285750" indent="-285750">
              <a:spcBef>
                <a:spcPts val="0"/>
              </a:spcBef>
              <a:buFont typeface="Arial" panose="020B0604020202020204" pitchFamily="34" charset="0"/>
              <a:buChar char="•"/>
            </a:pPr>
            <a:r>
              <a:rPr lang="it-IT" dirty="0" err="1"/>
              <a:t>Measurements</a:t>
            </a:r>
            <a:r>
              <a:rPr lang="it-IT" dirty="0"/>
              <a:t> on superconducting cables</a:t>
            </a:r>
          </a:p>
          <a:p>
            <a:pPr marL="285750" indent="-285750">
              <a:spcBef>
                <a:spcPts val="0"/>
              </a:spcBef>
              <a:buFont typeface="Arial" panose="020B0604020202020204" pitchFamily="34" charset="0"/>
              <a:buChar char="•"/>
            </a:pPr>
            <a:r>
              <a:rPr lang="it-IT" dirty="0" err="1"/>
              <a:t>Cryogenics</a:t>
            </a:r>
            <a:endParaRPr lang="it-IT" dirty="0"/>
          </a:p>
          <a:p>
            <a:pPr marL="285750" indent="-285750">
              <a:spcBef>
                <a:spcPts val="0"/>
              </a:spcBef>
              <a:buFont typeface="Arial" panose="020B0604020202020204" pitchFamily="34" charset="0"/>
              <a:buChar char="•"/>
            </a:pPr>
            <a:r>
              <a:rPr lang="en-US" dirty="0"/>
              <a:t>Aims new lab (cryogenics and instrumentation)</a:t>
            </a:r>
          </a:p>
          <a:p>
            <a:pPr marL="2114550" lvl="4" indent="-285750">
              <a:buFont typeface="Arial" panose="020B0604020202020204" pitchFamily="34" charset="0"/>
              <a:buChar char="•"/>
            </a:pPr>
            <a:r>
              <a:rPr lang="en-US" dirty="0"/>
              <a:t>Extend the current instrumentation and measurement procedure for superconducting magnets and cable </a:t>
            </a:r>
          </a:p>
          <a:p>
            <a:pPr marL="2114550" lvl="4" indent="-285750">
              <a:buFont typeface="Arial" panose="020B0604020202020204" pitchFamily="34" charset="0"/>
              <a:buChar char="•"/>
            </a:pPr>
            <a:r>
              <a:rPr lang="en-US" dirty="0"/>
              <a:t>Improve metrological aspects of the measurements</a:t>
            </a:r>
          </a:p>
        </p:txBody>
      </p:sp>
      <p:pic>
        <p:nvPicPr>
          <p:cNvPr id="11" name="Picture 2">
            <a:extLst>
              <a:ext uri="{FF2B5EF4-FFF2-40B4-BE49-F238E27FC236}">
                <a16:creationId xmlns:a16="http://schemas.microsoft.com/office/drawing/2014/main" id="{B1B0D874-290E-0B16-1764-127082F098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83721" y="1538047"/>
            <a:ext cx="1895142" cy="1885667"/>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4">
            <a:extLst>
              <a:ext uri="{FF2B5EF4-FFF2-40B4-BE49-F238E27FC236}">
                <a16:creationId xmlns:a16="http://schemas.microsoft.com/office/drawing/2014/main" id="{A0EF30D9-E5FD-26F6-A71F-931403F06301}"/>
              </a:ext>
            </a:extLst>
          </p:cNvPr>
          <p:cNvSpPr txBox="1">
            <a:spLocks/>
          </p:cNvSpPr>
          <p:nvPr/>
        </p:nvSpPr>
        <p:spPr>
          <a:xfrm flipH="1">
            <a:off x="122431" y="1236858"/>
            <a:ext cx="5084712" cy="469668"/>
          </a:xfrm>
          <a:prstGeom prst="rect">
            <a:avLst/>
          </a:prstGeom>
        </p:spPr>
        <p:txBody>
          <a:bodyPr vert="horz" lIns="91440" tIns="45720" rIns="91440" bIns="45720" rtlCol="0" anchor="t">
            <a:normAutofit fontScale="97500"/>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r>
              <a:rPr lang="it-IT" dirty="0"/>
              <a:t>WP5 – Napoli – CIRMIS  IMPALAB</a:t>
            </a:r>
          </a:p>
        </p:txBody>
      </p:sp>
      <p:sp>
        <p:nvSpPr>
          <p:cNvPr id="13" name="CasellaDiTesto 12">
            <a:extLst>
              <a:ext uri="{FF2B5EF4-FFF2-40B4-BE49-F238E27FC236}">
                <a16:creationId xmlns:a16="http://schemas.microsoft.com/office/drawing/2014/main" id="{267025A0-4D0D-4FB5-A4B0-2A9435B1A16D}"/>
              </a:ext>
            </a:extLst>
          </p:cNvPr>
          <p:cNvSpPr txBox="1"/>
          <p:nvPr/>
        </p:nvSpPr>
        <p:spPr>
          <a:xfrm>
            <a:off x="6733324" y="1950691"/>
            <a:ext cx="4315490" cy="1477328"/>
          </a:xfrm>
          <a:prstGeom prst="rect">
            <a:avLst/>
          </a:prstGeom>
          <a:noFill/>
        </p:spPr>
        <p:txBody>
          <a:bodyPr wrap="square">
            <a:spAutoFit/>
          </a:bodyPr>
          <a:lstStyle/>
          <a:p>
            <a:pPr marL="228600" indent="-228600">
              <a:buFont typeface="Arial" panose="020B0604020202020204" pitchFamily="34" charset="0"/>
              <a:buChar char="•"/>
              <a:defRPr sz="2800" b="0"/>
            </a:pPr>
            <a:r>
              <a:rPr lang="it-IT" sz="1800" dirty="0"/>
              <a:t>Light Detectors Test</a:t>
            </a:r>
          </a:p>
          <a:p>
            <a:pPr marL="228600" indent="-228600">
              <a:buFont typeface="Arial" panose="020B0604020202020204" pitchFamily="34" charset="0"/>
              <a:buChar char="•"/>
              <a:defRPr sz="2800" b="0"/>
            </a:pPr>
            <a:r>
              <a:rPr lang="it-IT" sz="1800" dirty="0"/>
              <a:t>Stand alone </a:t>
            </a:r>
            <a:r>
              <a:rPr lang="it-IT" sz="1800" dirty="0" err="1"/>
              <a:t>cryo</a:t>
            </a:r>
            <a:r>
              <a:rPr lang="it-IT" sz="1800" dirty="0"/>
              <a:t> system</a:t>
            </a:r>
          </a:p>
          <a:p>
            <a:pPr marL="228600" indent="-228600">
              <a:buFont typeface="Arial" panose="020B0604020202020204" pitchFamily="34" charset="0"/>
              <a:buChar char="•"/>
              <a:defRPr sz="2800" b="0"/>
            </a:pPr>
            <a:r>
              <a:rPr lang="it-IT" sz="1800" dirty="0"/>
              <a:t>Vacuum and </a:t>
            </a:r>
            <a:r>
              <a:rPr lang="it-IT" sz="1800" dirty="0" err="1"/>
              <a:t>cryogenic</a:t>
            </a:r>
            <a:r>
              <a:rPr lang="it-IT" sz="1800" dirty="0"/>
              <a:t> </a:t>
            </a:r>
            <a:r>
              <a:rPr lang="it-IT" sz="1800" dirty="0" err="1"/>
              <a:t>equipment</a:t>
            </a:r>
            <a:endParaRPr lang="it-IT" dirty="0"/>
          </a:p>
          <a:p>
            <a:pPr marL="228600" indent="-228600">
              <a:buFont typeface="Arial" panose="020B0604020202020204" pitchFamily="34" charset="0"/>
              <a:buChar char="•"/>
              <a:defRPr sz="2800" b="0"/>
            </a:pPr>
            <a:r>
              <a:rPr lang="it-IT" sz="1800" dirty="0"/>
              <a:t>Upgrade of </a:t>
            </a:r>
            <a:r>
              <a:rPr lang="it-IT" sz="1800" dirty="0" err="1"/>
              <a:t>cryogenics</a:t>
            </a:r>
            <a:r>
              <a:rPr lang="it-IT" sz="1800" dirty="0"/>
              <a:t> and </a:t>
            </a:r>
            <a:r>
              <a:rPr lang="it-IT" sz="1800" dirty="0" err="1"/>
              <a:t>instrumentation</a:t>
            </a:r>
            <a:endParaRPr lang="it-IT" sz="1800" dirty="0"/>
          </a:p>
        </p:txBody>
      </p:sp>
      <p:pic>
        <p:nvPicPr>
          <p:cNvPr id="14" name="IMG_20220929_104148.jpg" descr="IMG_20220929_104148.jpg">
            <a:extLst>
              <a:ext uri="{FF2B5EF4-FFF2-40B4-BE49-F238E27FC236}">
                <a16:creationId xmlns:a16="http://schemas.microsoft.com/office/drawing/2014/main" id="{160DDED5-5DC8-1E6A-3211-DFC9AE501C4C}"/>
              </a:ext>
            </a:extLst>
          </p:cNvPr>
          <p:cNvPicPr>
            <a:picLocks noChangeAspect="1"/>
          </p:cNvPicPr>
          <p:nvPr/>
        </p:nvPicPr>
        <p:blipFill>
          <a:blip r:embed="rId5"/>
          <a:stretch>
            <a:fillRect/>
          </a:stretch>
        </p:blipFill>
        <p:spPr>
          <a:xfrm>
            <a:off x="8977704" y="3858618"/>
            <a:ext cx="2969748" cy="2227312"/>
          </a:xfrm>
          <a:prstGeom prst="rect">
            <a:avLst/>
          </a:prstGeom>
          <a:ln w="12700">
            <a:miter lim="400000"/>
          </a:ln>
        </p:spPr>
      </p:pic>
      <p:pic>
        <p:nvPicPr>
          <p:cNvPr id="15" name="2022-09-29_17-57-44.png" descr="2022-09-29_17-57-44.png">
            <a:extLst>
              <a:ext uri="{FF2B5EF4-FFF2-40B4-BE49-F238E27FC236}">
                <a16:creationId xmlns:a16="http://schemas.microsoft.com/office/drawing/2014/main" id="{1E3D8432-F639-6A2A-7D2B-062F5C4B2EBB}"/>
              </a:ext>
            </a:extLst>
          </p:cNvPr>
          <p:cNvPicPr>
            <a:picLocks noChangeAspect="1"/>
          </p:cNvPicPr>
          <p:nvPr/>
        </p:nvPicPr>
        <p:blipFill>
          <a:blip r:embed="rId6"/>
          <a:stretch>
            <a:fillRect/>
          </a:stretch>
        </p:blipFill>
        <p:spPr>
          <a:xfrm>
            <a:off x="10218709" y="1495154"/>
            <a:ext cx="1895142" cy="2019257"/>
          </a:xfrm>
          <a:prstGeom prst="rect">
            <a:avLst/>
          </a:prstGeom>
          <a:ln w="12700">
            <a:miter lim="400000"/>
          </a:ln>
        </p:spPr>
      </p:pic>
      <p:pic>
        <p:nvPicPr>
          <p:cNvPr id="16" name="IMG_20220801_124219.jpg" descr="IMG_20220801_124219.jpg">
            <a:extLst>
              <a:ext uri="{FF2B5EF4-FFF2-40B4-BE49-F238E27FC236}">
                <a16:creationId xmlns:a16="http://schemas.microsoft.com/office/drawing/2014/main" id="{F037128A-A346-28B2-B0A1-5998EF8D01F5}"/>
              </a:ext>
            </a:extLst>
          </p:cNvPr>
          <p:cNvPicPr>
            <a:picLocks noChangeAspect="1"/>
          </p:cNvPicPr>
          <p:nvPr/>
        </p:nvPicPr>
        <p:blipFill>
          <a:blip r:embed="rId7"/>
          <a:stretch>
            <a:fillRect/>
          </a:stretch>
        </p:blipFill>
        <p:spPr>
          <a:xfrm>
            <a:off x="5351266" y="3791112"/>
            <a:ext cx="3138407" cy="2353806"/>
          </a:xfrm>
          <a:prstGeom prst="rect">
            <a:avLst/>
          </a:prstGeom>
          <a:ln w="12700">
            <a:miter lim="400000"/>
          </a:ln>
        </p:spPr>
      </p:pic>
      <p:sp>
        <p:nvSpPr>
          <p:cNvPr id="2" name="Titolo 1">
            <a:extLst>
              <a:ext uri="{FF2B5EF4-FFF2-40B4-BE49-F238E27FC236}">
                <a16:creationId xmlns:a16="http://schemas.microsoft.com/office/drawing/2014/main" id="{020FB2C0-9D37-3C4D-9743-54DE9C198C23}"/>
              </a:ext>
            </a:extLst>
          </p:cNvPr>
          <p:cNvSpPr>
            <a:spLocks noGrp="1"/>
          </p:cNvSpPr>
          <p:nvPr>
            <p:ph type="title"/>
          </p:nvPr>
        </p:nvSpPr>
        <p:spPr>
          <a:xfrm>
            <a:off x="6577564" y="1335635"/>
            <a:ext cx="4776235" cy="567593"/>
          </a:xfrm>
        </p:spPr>
        <p:txBody>
          <a:bodyPr/>
          <a:lstStyle/>
          <a:p>
            <a:r>
              <a:rPr lang="it-IT" dirty="0"/>
              <a:t>WP5 – Napoli - CRYOLAB</a:t>
            </a:r>
          </a:p>
        </p:txBody>
      </p:sp>
    </p:spTree>
    <p:extLst>
      <p:ext uri="{BB962C8B-B14F-4D97-AF65-F5344CB8AC3E}">
        <p14:creationId xmlns:p14="http://schemas.microsoft.com/office/powerpoint/2010/main" val="48880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4EE16-4681-DF99-0172-285C885F470A}"/>
              </a:ext>
            </a:extLst>
          </p:cNvPr>
          <p:cNvSpPr>
            <a:spLocks noGrp="1"/>
          </p:cNvSpPr>
          <p:nvPr>
            <p:ph type="title"/>
          </p:nvPr>
        </p:nvSpPr>
        <p:spPr/>
        <p:txBody>
          <a:bodyPr>
            <a:normAutofit fontScale="90000"/>
          </a:bodyPr>
          <a:lstStyle/>
          <a:p>
            <a:r>
              <a:rPr lang="it-IT" sz="3600" dirty="0" err="1"/>
              <a:t>outline</a:t>
            </a:r>
            <a:endParaRPr lang="it-IT" sz="3600" dirty="0"/>
          </a:p>
        </p:txBody>
      </p:sp>
      <p:sp>
        <p:nvSpPr>
          <p:cNvPr id="3" name="Segnaposto contenuto 2">
            <a:extLst>
              <a:ext uri="{FF2B5EF4-FFF2-40B4-BE49-F238E27FC236}">
                <a16:creationId xmlns:a16="http://schemas.microsoft.com/office/drawing/2014/main" id="{5CE8BA27-9CA8-23FD-4DD0-79E163A74AB2}"/>
              </a:ext>
            </a:extLst>
          </p:cNvPr>
          <p:cNvSpPr>
            <a:spLocks noGrp="1"/>
          </p:cNvSpPr>
          <p:nvPr>
            <p:ph idx="1"/>
          </p:nvPr>
        </p:nvSpPr>
        <p:spPr/>
        <p:txBody>
          <a:bodyPr/>
          <a:lstStyle/>
          <a:p>
            <a:r>
              <a:rPr lang="it-IT" dirty="0" err="1"/>
              <a:t>Motivation</a:t>
            </a:r>
            <a:r>
              <a:rPr lang="it-IT" dirty="0"/>
              <a:t>, scope and </a:t>
            </a:r>
            <a:r>
              <a:rPr lang="it-IT" dirty="0" err="1"/>
              <a:t>genesis</a:t>
            </a:r>
            <a:r>
              <a:rPr lang="it-IT" dirty="0"/>
              <a:t> of the project</a:t>
            </a:r>
          </a:p>
          <a:p>
            <a:r>
              <a:rPr lang="it-IT" dirty="0"/>
              <a:t>IRIS </a:t>
            </a:r>
            <a:r>
              <a:rPr lang="it-IT" dirty="0" err="1"/>
              <a:t>structure</a:t>
            </a:r>
            <a:r>
              <a:rPr lang="it-IT" dirty="0"/>
              <a:t> and </a:t>
            </a:r>
            <a:r>
              <a:rPr lang="it-IT" dirty="0" err="1"/>
              <a:t>highligths</a:t>
            </a:r>
            <a:r>
              <a:rPr lang="it-IT" dirty="0"/>
              <a:t> from </a:t>
            </a:r>
            <a:r>
              <a:rPr lang="it-IT" dirty="0" err="1"/>
              <a:t>sites</a:t>
            </a:r>
            <a:endParaRPr lang="it-IT" dirty="0"/>
          </a:p>
          <a:p>
            <a:r>
              <a:rPr lang="it-IT" dirty="0"/>
              <a:t>Planning and </a:t>
            </a:r>
            <a:r>
              <a:rPr lang="it-IT" dirty="0" err="1"/>
              <a:t>where</a:t>
            </a:r>
            <a:r>
              <a:rPr lang="it-IT" dirty="0"/>
              <a:t> we are</a:t>
            </a:r>
          </a:p>
          <a:p>
            <a:endParaRPr lang="it-IT" dirty="0"/>
          </a:p>
        </p:txBody>
      </p:sp>
      <p:sp>
        <p:nvSpPr>
          <p:cNvPr id="5" name="Segnaposto data 4">
            <a:extLst>
              <a:ext uri="{FF2B5EF4-FFF2-40B4-BE49-F238E27FC236}">
                <a16:creationId xmlns:a16="http://schemas.microsoft.com/office/drawing/2014/main" id="{733A75A0-F9CD-D56A-5739-B7F7A9CA6C95}"/>
              </a:ext>
            </a:extLst>
          </p:cNvPr>
          <p:cNvSpPr>
            <a:spLocks noGrp="1"/>
          </p:cNvSpPr>
          <p:nvPr>
            <p:ph type="dt" sz="half" idx="10"/>
          </p:nvPr>
        </p:nvSpPr>
        <p:spPr/>
        <p:txBody>
          <a:bodyPr/>
          <a:lstStyle/>
          <a:p>
            <a:r>
              <a:rPr lang="it-IT"/>
              <a:t>24.4.2022</a:t>
            </a:r>
          </a:p>
        </p:txBody>
      </p:sp>
      <p:sp>
        <p:nvSpPr>
          <p:cNvPr id="7" name="Segnaposto numero diapositiva 6">
            <a:extLst>
              <a:ext uri="{FF2B5EF4-FFF2-40B4-BE49-F238E27FC236}">
                <a16:creationId xmlns:a16="http://schemas.microsoft.com/office/drawing/2014/main" id="{9AA7519B-2A5B-DDC4-8CCE-2EABC7980B89}"/>
              </a:ext>
            </a:extLst>
          </p:cNvPr>
          <p:cNvSpPr>
            <a:spLocks noGrp="1"/>
          </p:cNvSpPr>
          <p:nvPr>
            <p:ph type="sldNum" sz="quarter" idx="12"/>
          </p:nvPr>
        </p:nvSpPr>
        <p:spPr/>
        <p:txBody>
          <a:bodyPr/>
          <a:lstStyle/>
          <a:p>
            <a:fld id="{9B13B172-409A-48BF-92CD-9E808051E234}" type="slidenum">
              <a:rPr lang="it-IT" smtClean="0"/>
              <a:t>2</a:t>
            </a:fld>
            <a:endParaRPr lang="it-IT"/>
          </a:p>
        </p:txBody>
      </p:sp>
      <p:sp>
        <p:nvSpPr>
          <p:cNvPr id="8" name="Segnaposto testo 7">
            <a:extLst>
              <a:ext uri="{FF2B5EF4-FFF2-40B4-BE49-F238E27FC236}">
                <a16:creationId xmlns:a16="http://schemas.microsoft.com/office/drawing/2014/main" id="{4CFA6007-ABFA-788D-DDC7-BB039D43A4C8}"/>
              </a:ext>
            </a:extLst>
          </p:cNvPr>
          <p:cNvSpPr>
            <a:spLocks noGrp="1"/>
          </p:cNvSpPr>
          <p:nvPr>
            <p:ph type="body" sz="quarter" idx="13"/>
          </p:nvPr>
        </p:nvSpPr>
        <p:spPr/>
        <p:txBody>
          <a:bodyPr>
            <a:normAutofit/>
          </a:bodyPr>
          <a:lstStyle/>
          <a:p>
            <a:pPr marL="0" indent="0">
              <a:buNone/>
            </a:pPr>
            <a:r>
              <a:rPr lang="it-IT" dirty="0"/>
              <a:t>IRIS - </a:t>
            </a:r>
            <a:r>
              <a:rPr lang="en-US" sz="2400" dirty="0"/>
              <a:t>Innovative Research Infrastructure on applied Superconductivity </a:t>
            </a:r>
            <a:endParaRPr lang="it-IT" dirty="0"/>
          </a:p>
        </p:txBody>
      </p:sp>
      <p:sp>
        <p:nvSpPr>
          <p:cNvPr id="6" name="Segnaposto piè di pagina 5">
            <a:extLst>
              <a:ext uri="{FF2B5EF4-FFF2-40B4-BE49-F238E27FC236}">
                <a16:creationId xmlns:a16="http://schemas.microsoft.com/office/drawing/2014/main" id="{30330F12-684A-5523-0FD9-BFAF76E0684D}"/>
              </a:ext>
            </a:extLst>
          </p:cNvPr>
          <p:cNvSpPr>
            <a:spLocks noGrp="1"/>
          </p:cNvSpPr>
          <p:nvPr>
            <p:ph type="ftr" sz="quarter" idx="11"/>
          </p:nvPr>
        </p:nvSpPr>
        <p:spPr/>
        <p:txBody>
          <a:bodyPr/>
          <a:lstStyle/>
          <a:p>
            <a:r>
              <a:rPr lang="it-IT"/>
              <a:t>PNRR_IRIS - Marco Statera- Scope &amp; Structure</a:t>
            </a:r>
          </a:p>
        </p:txBody>
      </p:sp>
      <p:pic>
        <p:nvPicPr>
          <p:cNvPr id="9" name="Immagine 8">
            <a:extLst>
              <a:ext uri="{FF2B5EF4-FFF2-40B4-BE49-F238E27FC236}">
                <a16:creationId xmlns:a16="http://schemas.microsoft.com/office/drawing/2014/main" id="{014ADD56-7469-6A1A-1E49-71430B2AE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118" y="2394237"/>
            <a:ext cx="4546153" cy="3990615"/>
          </a:xfrm>
          <a:prstGeom prst="rect">
            <a:avLst/>
          </a:prstGeom>
        </p:spPr>
      </p:pic>
    </p:spTree>
    <p:extLst>
      <p:ext uri="{BB962C8B-B14F-4D97-AF65-F5344CB8AC3E}">
        <p14:creationId xmlns:p14="http://schemas.microsoft.com/office/powerpoint/2010/main" val="127976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ttangolo 546"/>
          <p:cNvSpPr>
            <a:spLocks noChangeArrowheads="1"/>
          </p:cNvSpPr>
          <p:nvPr/>
        </p:nvSpPr>
        <p:spPr bwMode="auto">
          <a:xfrm>
            <a:off x="6683829" y="1853363"/>
            <a:ext cx="5042037" cy="380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marL="342900" indent="-342900" eaLnBrk="0" hangingPunct="0">
              <a:defRPr sz="7700">
                <a:solidFill>
                  <a:schemeClr val="tx1"/>
                </a:solidFill>
                <a:latin typeface="Arial" pitchFamily="34" charset="0"/>
              </a:defRPr>
            </a:lvl1pPr>
            <a:lvl2pPr marL="742950" indent="-285750" eaLnBrk="0" hangingPunct="0">
              <a:defRPr sz="7700">
                <a:solidFill>
                  <a:schemeClr val="tx1"/>
                </a:solidFill>
                <a:latin typeface="Arial" pitchFamily="34" charset="0"/>
              </a:defRPr>
            </a:lvl2pPr>
            <a:lvl3pPr marL="1143000" indent="-228600" eaLnBrk="0" hangingPunct="0">
              <a:defRPr sz="7700">
                <a:solidFill>
                  <a:schemeClr val="tx1"/>
                </a:solidFill>
                <a:latin typeface="Arial" pitchFamily="34" charset="0"/>
              </a:defRPr>
            </a:lvl3pPr>
            <a:lvl4pPr marL="1600200" indent="-228600" eaLnBrk="0" hangingPunct="0">
              <a:defRPr sz="7700">
                <a:solidFill>
                  <a:schemeClr val="tx1"/>
                </a:solidFill>
                <a:latin typeface="Arial" pitchFamily="34" charset="0"/>
              </a:defRPr>
            </a:lvl4pPr>
            <a:lvl5pPr marL="2057400" indent="-228600" eaLnBrk="0" hangingPunct="0">
              <a:defRPr sz="7700">
                <a:solidFill>
                  <a:schemeClr val="tx1"/>
                </a:solidFill>
                <a:latin typeface="Arial" pitchFamily="34" charset="0"/>
              </a:defRPr>
            </a:lvl5pPr>
            <a:lvl6pPr marL="2514600" indent="-228600" eaLnBrk="0" fontAlgn="base" hangingPunct="0">
              <a:spcBef>
                <a:spcPct val="0"/>
              </a:spcBef>
              <a:spcAft>
                <a:spcPct val="0"/>
              </a:spcAft>
              <a:defRPr sz="7700">
                <a:solidFill>
                  <a:schemeClr val="tx1"/>
                </a:solidFill>
                <a:latin typeface="Arial" pitchFamily="34" charset="0"/>
              </a:defRPr>
            </a:lvl6pPr>
            <a:lvl7pPr marL="2971800" indent="-228600" eaLnBrk="0" fontAlgn="base" hangingPunct="0">
              <a:spcBef>
                <a:spcPct val="0"/>
              </a:spcBef>
              <a:spcAft>
                <a:spcPct val="0"/>
              </a:spcAft>
              <a:defRPr sz="7700">
                <a:solidFill>
                  <a:schemeClr val="tx1"/>
                </a:solidFill>
                <a:latin typeface="Arial" pitchFamily="34" charset="0"/>
              </a:defRPr>
            </a:lvl7pPr>
            <a:lvl8pPr marL="3429000" indent="-228600" eaLnBrk="0" fontAlgn="base" hangingPunct="0">
              <a:spcBef>
                <a:spcPct val="0"/>
              </a:spcBef>
              <a:spcAft>
                <a:spcPct val="0"/>
              </a:spcAft>
              <a:defRPr sz="7700">
                <a:solidFill>
                  <a:schemeClr val="tx1"/>
                </a:solidFill>
                <a:latin typeface="Arial" pitchFamily="34" charset="0"/>
              </a:defRPr>
            </a:lvl8pPr>
            <a:lvl9pPr marL="3886200" indent="-228600" eaLnBrk="0" fontAlgn="base" hangingPunct="0">
              <a:spcBef>
                <a:spcPct val="0"/>
              </a:spcBef>
              <a:spcAft>
                <a:spcPct val="0"/>
              </a:spcAft>
              <a:defRPr sz="7700">
                <a:solidFill>
                  <a:schemeClr val="tx1"/>
                </a:solidFill>
                <a:latin typeface="Arial" pitchFamily="34" charset="0"/>
              </a:defRPr>
            </a:lvl9pPr>
          </a:lstStyle>
          <a:p>
            <a:pPr marL="0" indent="0" eaLnBrk="1" hangingPunct="1"/>
            <a:r>
              <a:rPr lang="en-GB" altLang="it-IT" sz="2400" b="1" dirty="0">
                <a:solidFill>
                  <a:prstClr val="black"/>
                </a:solidFill>
                <a:latin typeface="Titillium" panose="00000500000000000000" pitchFamily="50" charset="0"/>
              </a:rPr>
              <a:t>Magnetic materials characterization</a:t>
            </a:r>
          </a:p>
          <a:p>
            <a:pPr marL="285750" indent="-285750" eaLnBrk="1" hangingPunct="1">
              <a:buFont typeface="Arial" panose="020B0604020202020204" pitchFamily="34" charset="0"/>
              <a:buChar char="•"/>
            </a:pPr>
            <a:r>
              <a:rPr lang="en-GB" altLang="it-IT" sz="2400" dirty="0">
                <a:solidFill>
                  <a:prstClr val="black"/>
                </a:solidFill>
                <a:latin typeface="Titillium" panose="00000500000000000000" pitchFamily="50" charset="0"/>
              </a:rPr>
              <a:t>Cryogenic superconducting magnet (10.5 T, 0.3-300 K) </a:t>
            </a:r>
          </a:p>
          <a:p>
            <a:pPr marL="285750" indent="-285750" eaLnBrk="1" hangingPunct="1">
              <a:buFont typeface="Arial" panose="020B0604020202020204" pitchFamily="34" charset="0"/>
              <a:buChar char="•"/>
            </a:pPr>
            <a:r>
              <a:rPr lang="en-GB" altLang="it-IT" sz="2400" dirty="0">
                <a:solidFill>
                  <a:prstClr val="black"/>
                </a:solidFill>
                <a:latin typeface="Titillium" panose="00000500000000000000" pitchFamily="50" charset="0"/>
              </a:rPr>
              <a:t>Oxford dilution refrigerator (down to 10 </a:t>
            </a:r>
            <a:r>
              <a:rPr lang="en-GB" altLang="it-IT" sz="2400" dirty="0" err="1">
                <a:solidFill>
                  <a:prstClr val="black"/>
                </a:solidFill>
                <a:latin typeface="Titillium" panose="00000500000000000000" pitchFamily="50" charset="0"/>
              </a:rPr>
              <a:t>mK</a:t>
            </a:r>
            <a:r>
              <a:rPr lang="en-GB" altLang="it-IT" sz="2400" dirty="0">
                <a:solidFill>
                  <a:prstClr val="black"/>
                </a:solidFill>
                <a:latin typeface="Titillium" panose="00000500000000000000" pitchFamily="50" charset="0"/>
              </a:rPr>
              <a:t>, vector magnet 6T/1T/1T) </a:t>
            </a:r>
          </a:p>
          <a:p>
            <a:pPr marL="285750" indent="-285750" eaLnBrk="1" hangingPunct="1">
              <a:buFont typeface="Arial" panose="020B0604020202020204" pitchFamily="34" charset="0"/>
              <a:buChar char="•"/>
            </a:pPr>
            <a:r>
              <a:rPr lang="en-GB" altLang="it-IT" sz="2400" dirty="0">
                <a:solidFill>
                  <a:prstClr val="black"/>
                </a:solidFill>
                <a:latin typeface="Titillium" panose="00000500000000000000" pitchFamily="50" charset="0"/>
              </a:rPr>
              <a:t>Lakeshore Cryogenic RF probe station (down to 8 K and up to 0.5 T and 70 GHz).</a:t>
            </a:r>
          </a:p>
          <a:p>
            <a:pPr marL="285750" indent="-285750" eaLnBrk="1" hangingPunct="1">
              <a:buFont typeface="Arial" panose="020B0604020202020204" pitchFamily="34" charset="0"/>
              <a:buChar char="•"/>
            </a:pPr>
            <a:r>
              <a:rPr lang="en-GB" altLang="it-IT" sz="2400" dirty="0">
                <a:solidFill>
                  <a:prstClr val="black"/>
                </a:solidFill>
                <a:latin typeface="Titillium" panose="00000500000000000000" pitchFamily="50" charset="0"/>
              </a:rPr>
              <a:t>Instrumentation upgrade</a:t>
            </a:r>
            <a:endParaRPr lang="it-IT" altLang="it-IT" sz="2400" dirty="0">
              <a:solidFill>
                <a:prstClr val="black"/>
              </a:solidFill>
              <a:latin typeface="Titillium" panose="00000500000000000000" pitchFamily="50" charset="0"/>
            </a:endParaRPr>
          </a:p>
        </p:txBody>
      </p:sp>
      <p:pic>
        <p:nvPicPr>
          <p:cNvPr id="42" name="Immagine 41" descr="loghi_12mm.jpg"/>
          <p:cNvPicPr/>
          <p:nvPr/>
        </p:nvPicPr>
        <p:blipFill rotWithShape="1">
          <a:blip r:embed="rId2" cstate="email">
            <a:extLst>
              <a:ext uri="{28A0092B-C50C-407E-A947-70E740481C1C}">
                <a14:useLocalDpi xmlns:a14="http://schemas.microsoft.com/office/drawing/2010/main" val="0"/>
              </a:ext>
            </a:extLst>
          </a:blip>
          <a:srcRect/>
          <a:stretch/>
        </p:blipFill>
        <p:spPr>
          <a:xfrm>
            <a:off x="9144001" y="35675888"/>
            <a:ext cx="2994025" cy="788987"/>
          </a:xfrm>
          <a:prstGeom prst="rect">
            <a:avLst/>
          </a:prstGeom>
          <a:ln>
            <a:noFill/>
          </a:ln>
          <a:effectLst>
            <a:outerShdw blurRad="292100" dist="139700" dir="2700000" algn="tl" rotWithShape="0">
              <a:srgbClr val="333333">
                <a:alpha val="65000"/>
              </a:srgbClr>
            </a:outerShdw>
          </a:effectLst>
        </p:spPr>
      </p:pic>
      <p:sp>
        <p:nvSpPr>
          <p:cNvPr id="2" name="Titolo 1"/>
          <p:cNvSpPr>
            <a:spLocks noGrp="1"/>
          </p:cNvSpPr>
          <p:nvPr>
            <p:ph type="title"/>
          </p:nvPr>
        </p:nvSpPr>
        <p:spPr>
          <a:xfrm>
            <a:off x="0" y="1125841"/>
            <a:ext cx="11988987" cy="464971"/>
          </a:xfrm>
          <a:noFill/>
          <a:ln w="9525">
            <a:noFill/>
            <a:miter lim="800000"/>
            <a:headEnd/>
            <a:tailEnd/>
          </a:ln>
        </p:spPr>
        <p:txBody>
          <a:bodyPr>
            <a:normAutofit fontScale="90000"/>
          </a:bodyPr>
          <a:lstStyle/>
          <a:p>
            <a:r>
              <a:rPr lang="it-IT" sz="3200" dirty="0"/>
              <a:t>WP6 – UNISALENTO (Lecce) - Superconductivity and </a:t>
            </a:r>
            <a:r>
              <a:rPr lang="it-IT" sz="3200" dirty="0" err="1"/>
              <a:t>Magnetism</a:t>
            </a:r>
            <a:r>
              <a:rPr lang="it-IT" sz="3200" dirty="0"/>
              <a:t> </a:t>
            </a:r>
            <a:r>
              <a:rPr lang="it-IT" sz="3200" dirty="0" err="1"/>
              <a:t>Laboratory</a:t>
            </a:r>
            <a:endParaRPr lang="it-IT" sz="3200" dirty="0"/>
          </a:p>
        </p:txBody>
      </p:sp>
      <p:sp>
        <p:nvSpPr>
          <p:cNvPr id="10" name="Date Placeholder 9">
            <a:extLst>
              <a:ext uri="{FF2B5EF4-FFF2-40B4-BE49-F238E27FC236}">
                <a16:creationId xmlns:a16="http://schemas.microsoft.com/office/drawing/2014/main" id="{13BCAC3B-411E-671A-D6A9-11878D44FD77}"/>
              </a:ext>
            </a:extLst>
          </p:cNvPr>
          <p:cNvSpPr>
            <a:spLocks noGrp="1"/>
          </p:cNvSpPr>
          <p:nvPr>
            <p:ph type="dt" sz="half" idx="10"/>
          </p:nvPr>
        </p:nvSpPr>
        <p:spPr/>
        <p:txBody>
          <a:bodyPr/>
          <a:lstStyle/>
          <a:p>
            <a:pPr>
              <a:defRPr/>
            </a:pPr>
            <a:r>
              <a:rPr lang="it-IT">
                <a:solidFill>
                  <a:prstClr val="black">
                    <a:tint val="75000"/>
                  </a:prstClr>
                </a:solidFill>
              </a:rPr>
              <a:t>24.4.2022</a:t>
            </a:r>
          </a:p>
        </p:txBody>
      </p:sp>
      <p:sp>
        <p:nvSpPr>
          <p:cNvPr id="13" name="Slide Number Placeholder 12">
            <a:extLst>
              <a:ext uri="{FF2B5EF4-FFF2-40B4-BE49-F238E27FC236}">
                <a16:creationId xmlns:a16="http://schemas.microsoft.com/office/drawing/2014/main" id="{C3A601F7-615A-BACA-637F-341536E4F523}"/>
              </a:ext>
            </a:extLst>
          </p:cNvPr>
          <p:cNvSpPr>
            <a:spLocks noGrp="1"/>
          </p:cNvSpPr>
          <p:nvPr>
            <p:ph type="sldNum" sz="quarter" idx="12"/>
          </p:nvPr>
        </p:nvSpPr>
        <p:spPr/>
        <p:txBody>
          <a:bodyPr/>
          <a:lstStyle/>
          <a:p>
            <a:pPr>
              <a:defRPr/>
            </a:pPr>
            <a:fld id="{33A960DB-5F25-455D-936D-B9E9F6E5114A}" type="slidenum">
              <a:rPr lang="it-IT" smtClean="0">
                <a:solidFill>
                  <a:prstClr val="black">
                    <a:tint val="75000"/>
                  </a:prstClr>
                </a:solidFill>
              </a:rPr>
              <a:pPr>
                <a:defRPr/>
              </a:pPr>
              <a:t>20</a:t>
            </a:fld>
            <a:endParaRPr lang="it-IT">
              <a:solidFill>
                <a:prstClr val="black">
                  <a:tint val="75000"/>
                </a:prstClr>
              </a:solidFill>
            </a:endParaRPr>
          </a:p>
        </p:txBody>
      </p:sp>
      <p:sp>
        <p:nvSpPr>
          <p:cNvPr id="11" name="Footer Placeholder 10">
            <a:extLst>
              <a:ext uri="{FF2B5EF4-FFF2-40B4-BE49-F238E27FC236}">
                <a16:creationId xmlns:a16="http://schemas.microsoft.com/office/drawing/2014/main" id="{790333CE-233B-8F83-9159-18CE6A106A7E}"/>
              </a:ext>
            </a:extLst>
          </p:cNvPr>
          <p:cNvSpPr>
            <a:spLocks noGrp="1"/>
          </p:cNvSpPr>
          <p:nvPr>
            <p:ph type="ftr" sz="quarter" idx="11"/>
          </p:nvPr>
        </p:nvSpPr>
        <p:spPr/>
        <p:txBody>
          <a:bodyPr/>
          <a:lstStyle/>
          <a:p>
            <a:r>
              <a:rPr lang="it-IT" sz="1200">
                <a:solidFill>
                  <a:prstClr val="black">
                    <a:tint val="75000"/>
                  </a:prstClr>
                </a:solidFill>
              </a:rPr>
              <a:t>PNRR_IRIS - Marco Statera- Scope &amp; Structure</a:t>
            </a:r>
            <a:endParaRPr lang="it-IT" sz="1200" dirty="0">
              <a:solidFill>
                <a:prstClr val="black">
                  <a:tint val="75000"/>
                </a:prstClr>
              </a:solidFill>
            </a:endParaRPr>
          </a:p>
        </p:txBody>
      </p:sp>
      <p:graphicFrame>
        <p:nvGraphicFramePr>
          <p:cNvPr id="19" name="Oggetto 547"/>
          <p:cNvGraphicFramePr>
            <a:graphicFrameLocks noChangeAspect="1"/>
          </p:cNvGraphicFramePr>
          <p:nvPr>
            <p:extLst>
              <p:ext uri="{D42A27DB-BD31-4B8C-83A1-F6EECF244321}">
                <p14:modId xmlns:p14="http://schemas.microsoft.com/office/powerpoint/2010/main" val="2908638387"/>
              </p:ext>
            </p:extLst>
          </p:nvPr>
        </p:nvGraphicFramePr>
        <p:xfrm>
          <a:off x="2256697" y="2552376"/>
          <a:ext cx="1321968" cy="2164083"/>
        </p:xfrm>
        <a:graphic>
          <a:graphicData uri="http://schemas.openxmlformats.org/presentationml/2006/ole">
            <mc:AlternateContent xmlns:mc="http://schemas.openxmlformats.org/markup-compatibility/2006">
              <mc:Choice xmlns:v="urn:schemas-microsoft-com:vml" Requires="v">
                <p:oleObj r:id="rId3" imgW="2660684" imgH="4464951" progId="CorelPHOTOPAINT.Image.15">
                  <p:embed/>
                </p:oleObj>
              </mc:Choice>
              <mc:Fallback>
                <p:oleObj r:id="rId3" imgW="2660684" imgH="4464951" progId="CorelPHOTOPAINT.Image.15">
                  <p:embed/>
                  <p:pic>
                    <p:nvPicPr>
                      <p:cNvPr id="19" name="Oggetto 5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697" y="2552376"/>
                        <a:ext cx="1321968" cy="2164083"/>
                      </a:xfrm>
                      <a:prstGeom prst="rect">
                        <a:avLst/>
                      </a:prstGeom>
                      <a:noFill/>
                      <a:ln>
                        <a:noFill/>
                      </a:ln>
                    </p:spPr>
                  </p:pic>
                </p:oleObj>
              </mc:Fallback>
            </mc:AlternateContent>
          </a:graphicData>
        </a:graphic>
      </p:graphicFrame>
      <p:pic>
        <p:nvPicPr>
          <p:cNvPr id="27" name="Immagin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039" y="1800607"/>
            <a:ext cx="1890976" cy="3344139"/>
          </a:xfrm>
          <a:prstGeom prst="rect">
            <a:avLst/>
          </a:prstGeom>
        </p:spPr>
      </p:pic>
      <p:sp>
        <p:nvSpPr>
          <p:cNvPr id="5" name="Rettangolo 4"/>
          <p:cNvSpPr/>
          <p:nvPr/>
        </p:nvSpPr>
        <p:spPr>
          <a:xfrm>
            <a:off x="268296" y="5205349"/>
            <a:ext cx="622296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a:solidFill>
                  <a:srgbClr val="FFFF00"/>
                </a:solidFill>
                <a:latin typeface="Times New Roman" panose="02020603050405020304" pitchFamily="18" charset="0"/>
                <a:ea typeface="Calibri" panose="020F0502020204030204" pitchFamily="34" charset="0"/>
              </a:rPr>
              <a:t>Italian node of the European Infrastructure on Magnetism EMFL-ISABEL (funded within ISABEL project, H2020-INFRADEV-2018-2020, Grant No. 871106).</a:t>
            </a:r>
            <a:endParaRPr lang="it-IT" b="1" dirty="0">
              <a:solidFill>
                <a:srgbClr val="FFFF00"/>
              </a:solidFill>
              <a:latin typeface="Times New Roman" panose="02020603050405020304" pitchFamily="18" charset="0"/>
              <a:ea typeface="Calibri" panose="020F0502020204030204" pitchFamily="34" charset="0"/>
            </a:endParaRPr>
          </a:p>
        </p:txBody>
      </p:sp>
      <p:grpSp>
        <p:nvGrpSpPr>
          <p:cNvPr id="16" name="Gruppo 15">
            <a:extLst>
              <a:ext uri="{FF2B5EF4-FFF2-40B4-BE49-F238E27FC236}">
                <a16:creationId xmlns:a16="http://schemas.microsoft.com/office/drawing/2014/main" id="{97C01262-A3FD-F55D-DDD8-9D5EA1921F10}"/>
              </a:ext>
            </a:extLst>
          </p:cNvPr>
          <p:cNvGrpSpPr/>
          <p:nvPr/>
        </p:nvGrpSpPr>
        <p:grpSpPr>
          <a:xfrm>
            <a:off x="4049772" y="1662207"/>
            <a:ext cx="2251601" cy="3507826"/>
            <a:chOff x="6415949" y="1432579"/>
            <a:chExt cx="3149802" cy="4590209"/>
          </a:xfrm>
        </p:grpSpPr>
        <p:grpSp>
          <p:nvGrpSpPr>
            <p:cNvPr id="18" name="Gruppo 17">
              <a:extLst>
                <a:ext uri="{FF2B5EF4-FFF2-40B4-BE49-F238E27FC236}">
                  <a16:creationId xmlns:a16="http://schemas.microsoft.com/office/drawing/2014/main" id="{F1FB94E0-FFF8-43B4-E27A-BB9B206A34F7}"/>
                </a:ext>
              </a:extLst>
            </p:cNvPr>
            <p:cNvGrpSpPr/>
            <p:nvPr/>
          </p:nvGrpSpPr>
          <p:grpSpPr>
            <a:xfrm>
              <a:off x="6498682" y="1738569"/>
              <a:ext cx="2532044" cy="4284219"/>
              <a:chOff x="5177882" y="3802344"/>
              <a:chExt cx="2532044" cy="4284219"/>
            </a:xfrm>
          </p:grpSpPr>
          <p:pic>
            <p:nvPicPr>
              <p:cNvPr id="20" name="Picture 6" descr="Cantilever-based atomic force microscope - attoAFM I">
                <a:extLst>
                  <a:ext uri="{FF2B5EF4-FFF2-40B4-BE49-F238E27FC236}">
                    <a16:creationId xmlns:a16="http://schemas.microsoft.com/office/drawing/2014/main" id="{3F057D69-D013-B45C-0E3D-76F966BC3CB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729" t="6989" r="47948" b="3595"/>
              <a:stretch/>
            </p:blipFill>
            <p:spPr bwMode="auto">
              <a:xfrm>
                <a:off x="5177882" y="3802344"/>
                <a:ext cx="2532044" cy="4284219"/>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a:extLst>
                  <a:ext uri="{FF2B5EF4-FFF2-40B4-BE49-F238E27FC236}">
                    <a16:creationId xmlns:a16="http://schemas.microsoft.com/office/drawing/2014/main" id="{8B502516-6F51-EF73-CBBD-5513CBF4EF6B}"/>
                  </a:ext>
                </a:extLst>
              </p:cNvPr>
              <p:cNvSpPr/>
              <p:nvPr/>
            </p:nvSpPr>
            <p:spPr>
              <a:xfrm>
                <a:off x="5183689" y="5225365"/>
                <a:ext cx="678480" cy="923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Rettangolo 16">
              <a:extLst>
                <a:ext uri="{FF2B5EF4-FFF2-40B4-BE49-F238E27FC236}">
                  <a16:creationId xmlns:a16="http://schemas.microsoft.com/office/drawing/2014/main" id="{402B4305-5F6D-1B17-C31A-EAFFCF92E22E}"/>
                </a:ext>
              </a:extLst>
            </p:cNvPr>
            <p:cNvSpPr/>
            <p:nvPr/>
          </p:nvSpPr>
          <p:spPr>
            <a:xfrm>
              <a:off x="6415949" y="1432579"/>
              <a:ext cx="3149802" cy="1087411"/>
            </a:xfrm>
            <a:prstGeom prst="rect">
              <a:avLst/>
            </a:prstGeom>
          </p:spPr>
          <p:txBody>
            <a:bodyPr wrap="square">
              <a:spAutoFit/>
            </a:bodyPr>
            <a:lstStyle/>
            <a:p>
              <a:r>
                <a:rPr lang="it-IT" sz="1600" b="1" i="1" dirty="0"/>
                <a:t>scanning probe </a:t>
              </a:r>
              <a:r>
                <a:rPr lang="it-IT" sz="1600" b="1" i="1" dirty="0" err="1"/>
                <a:t>microscope</a:t>
              </a:r>
              <a:r>
                <a:rPr lang="it-IT" sz="1600" b="1" i="1" dirty="0"/>
                <a:t> for </a:t>
              </a:r>
              <a:r>
                <a:rPr lang="it-IT" sz="1600" b="1" i="1" dirty="0" err="1"/>
                <a:t>material</a:t>
              </a:r>
              <a:r>
                <a:rPr lang="it-IT" sz="1600" b="1" i="1" dirty="0"/>
                <a:t> </a:t>
              </a:r>
              <a:r>
                <a:rPr lang="it-IT" sz="1600" b="1" i="1" dirty="0" err="1"/>
                <a:t>characterization</a:t>
              </a:r>
              <a:endParaRPr lang="it-IT" sz="1600" b="1" i="1" dirty="0"/>
            </a:p>
          </p:txBody>
        </p:sp>
      </p:grpSp>
    </p:spTree>
    <p:extLst>
      <p:ext uri="{BB962C8B-B14F-4D97-AF65-F5344CB8AC3E}">
        <p14:creationId xmlns:p14="http://schemas.microsoft.com/office/powerpoint/2010/main" val="16412231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CA30876-F3CC-D0EE-BE5A-014A0403A69A}"/>
              </a:ext>
            </a:extLst>
          </p:cNvPr>
          <p:cNvPicPr>
            <a:picLocks noChangeAspect="1"/>
          </p:cNvPicPr>
          <p:nvPr/>
        </p:nvPicPr>
        <p:blipFill>
          <a:blip r:embed="rId2"/>
          <a:stretch>
            <a:fillRect/>
          </a:stretch>
        </p:blipFill>
        <p:spPr>
          <a:xfrm>
            <a:off x="9235016" y="3732473"/>
            <a:ext cx="2989521" cy="2123744"/>
          </a:xfrm>
          <a:prstGeom prst="rect">
            <a:avLst/>
          </a:prstGeom>
        </p:spPr>
      </p:pic>
      <p:pic>
        <p:nvPicPr>
          <p:cNvPr id="7" name="Picture 6">
            <a:extLst>
              <a:ext uri="{FF2B5EF4-FFF2-40B4-BE49-F238E27FC236}">
                <a16:creationId xmlns:a16="http://schemas.microsoft.com/office/drawing/2014/main" id="{952E1E73-001C-52B6-5E61-F2C720624CC0}"/>
              </a:ext>
            </a:extLst>
          </p:cNvPr>
          <p:cNvPicPr>
            <a:picLocks noChangeAspect="1"/>
          </p:cNvPicPr>
          <p:nvPr/>
        </p:nvPicPr>
        <p:blipFill>
          <a:blip r:embed="rId3"/>
          <a:stretch>
            <a:fillRect/>
          </a:stretch>
        </p:blipFill>
        <p:spPr>
          <a:xfrm>
            <a:off x="7513428" y="1147194"/>
            <a:ext cx="4678572" cy="2631697"/>
          </a:xfrm>
          <a:prstGeom prst="rect">
            <a:avLst/>
          </a:prstGeom>
        </p:spPr>
      </p:pic>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838200" y="1335634"/>
            <a:ext cx="6461051" cy="1093905"/>
          </a:xfrm>
        </p:spPr>
        <p:txBody>
          <a:bodyPr>
            <a:normAutofit/>
          </a:bodyPr>
          <a:lstStyle/>
          <a:p>
            <a:r>
              <a:rPr lang="en-US" dirty="0"/>
              <a:t>WP7 – Salerno</a:t>
            </a:r>
            <a:br>
              <a:rPr lang="en-US" dirty="0"/>
            </a:br>
            <a:r>
              <a:rPr lang="en-US" dirty="0"/>
              <a:t>INFN-NA-</a:t>
            </a:r>
            <a:r>
              <a:rPr lang="en-US" dirty="0" err="1"/>
              <a:t>G.C.Salerno</a:t>
            </a:r>
            <a:r>
              <a:rPr lang="en-US" dirty="0"/>
              <a:t>, CNR-SPIN- UNISA</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a:xfrm>
            <a:off x="0" y="2589667"/>
            <a:ext cx="10515600" cy="3680343"/>
          </a:xfrm>
        </p:spPr>
        <p:txBody>
          <a:bodyPr>
            <a:normAutofit fontScale="92500" lnSpcReduction="20000"/>
          </a:bodyPr>
          <a:lstStyle/>
          <a:p>
            <a:r>
              <a:rPr lang="en-US" dirty="0"/>
              <a:t>INFN-Salerno with UNISA has built and </a:t>
            </a:r>
          </a:p>
          <a:p>
            <a:pPr marL="0" indent="0">
              <a:buNone/>
            </a:pPr>
            <a:r>
              <a:rPr lang="en-US" dirty="0"/>
              <a:t>   commissioned a new SC Magnet test facility</a:t>
            </a:r>
          </a:p>
          <a:p>
            <a:pPr marL="0" indent="0">
              <a:buNone/>
            </a:pPr>
            <a:r>
              <a:rPr lang="en-US" dirty="0"/>
              <a:t>   in the last 5 year, THOR</a:t>
            </a:r>
          </a:p>
          <a:p>
            <a:r>
              <a:rPr lang="en-US" dirty="0"/>
              <a:t>It is used at present for testing GSI – SIS100 SC </a:t>
            </a:r>
            <a:r>
              <a:rPr lang="en-US" dirty="0" err="1"/>
              <a:t>multiplets</a:t>
            </a:r>
            <a:endParaRPr lang="en-US" dirty="0"/>
          </a:p>
          <a:p>
            <a:r>
              <a:rPr lang="en-US" dirty="0"/>
              <a:t>With IRIS the INFN/Unisa facility will evolve by:</a:t>
            </a:r>
          </a:p>
          <a:p>
            <a:pPr lvl="1"/>
            <a:r>
              <a:rPr lang="en-US" dirty="0"/>
              <a:t>Increasing the cryogenic power for SC magnets</a:t>
            </a:r>
          </a:p>
          <a:p>
            <a:pPr lvl="1"/>
            <a:r>
              <a:rPr lang="en-US" dirty="0"/>
              <a:t>Ability to test magnets not only at Supercritical He flow and ability </a:t>
            </a:r>
          </a:p>
          <a:p>
            <a:pPr marL="457200" lvl="1" indent="0">
              <a:buNone/>
            </a:pPr>
            <a:r>
              <a:rPr lang="en-US" dirty="0"/>
              <a:t>    to test magnets of LHC/</a:t>
            </a:r>
            <a:r>
              <a:rPr lang="en-US" dirty="0" err="1"/>
              <a:t>Hilumi</a:t>
            </a:r>
            <a:r>
              <a:rPr lang="en-US" dirty="0"/>
              <a:t>/FCC size (however, no HEII at the moment)</a:t>
            </a:r>
          </a:p>
          <a:p>
            <a:pPr lvl="1"/>
            <a:r>
              <a:rPr lang="en-US" dirty="0"/>
              <a:t>Adding a new test facility for  Green SC Lines : </a:t>
            </a:r>
          </a:p>
          <a:p>
            <a:pPr marL="457200" lvl="1" indent="0">
              <a:buNone/>
            </a:pPr>
            <a:r>
              <a:rPr lang="en-US" dirty="0"/>
              <a:t>up to 25 kV – 40 kA (1 GW),20 K He gas, with a dugout for cable as long as 140 m</a:t>
            </a:r>
          </a:p>
          <a:p>
            <a:pPr lvl="1"/>
            <a:endParaRPr lang="en-US" dirty="0"/>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it-IT"/>
              <a:t>24.4.2022</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21</a:t>
            </a:fld>
            <a:endParaRPr lang="en-US"/>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PNRR_IRIS - Marco Statera- Scope &amp; Structure</a:t>
            </a:r>
            <a:endParaRPr lang="en-US"/>
          </a:p>
        </p:txBody>
      </p:sp>
      <p:sp>
        <p:nvSpPr>
          <p:cNvPr id="10" name="CasellaDiTesto 9">
            <a:extLst>
              <a:ext uri="{FF2B5EF4-FFF2-40B4-BE49-F238E27FC236}">
                <a16:creationId xmlns:a16="http://schemas.microsoft.com/office/drawing/2014/main" id="{1C84BC56-BC94-34A2-4419-40D17F1D3A23}"/>
              </a:ext>
            </a:extLst>
          </p:cNvPr>
          <p:cNvSpPr txBox="1"/>
          <p:nvPr/>
        </p:nvSpPr>
        <p:spPr>
          <a:xfrm>
            <a:off x="9341960" y="1147194"/>
            <a:ext cx="2821285" cy="369332"/>
          </a:xfrm>
          <a:prstGeom prst="rect">
            <a:avLst/>
          </a:prstGeom>
          <a:noFill/>
        </p:spPr>
        <p:txBody>
          <a:bodyPr wrap="none" rtlCol="0">
            <a:spAutoFit/>
          </a:bodyPr>
          <a:lstStyle/>
          <a:p>
            <a:pPr algn="l"/>
            <a:r>
              <a:rPr lang="it-IT" dirty="0" err="1">
                <a:latin typeface="Titillium" panose="00000500000000000000" pitchFamily="50" charset="0"/>
              </a:rPr>
              <a:t>Courtesy</a:t>
            </a:r>
            <a:r>
              <a:rPr lang="it-IT" dirty="0">
                <a:latin typeface="Titillium" panose="00000500000000000000" pitchFamily="50" charset="0"/>
              </a:rPr>
              <a:t> of U. Gambardella</a:t>
            </a:r>
          </a:p>
        </p:txBody>
      </p:sp>
    </p:spTree>
    <p:extLst>
      <p:ext uri="{BB962C8B-B14F-4D97-AF65-F5344CB8AC3E}">
        <p14:creationId xmlns:p14="http://schemas.microsoft.com/office/powerpoint/2010/main" val="2306173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BCEF-69B2-BE82-049F-99CBCB65243D}"/>
              </a:ext>
            </a:extLst>
          </p:cNvPr>
          <p:cNvSpPr>
            <a:spLocks noGrp="1"/>
          </p:cNvSpPr>
          <p:nvPr>
            <p:ph type="title"/>
          </p:nvPr>
        </p:nvSpPr>
        <p:spPr/>
        <p:txBody>
          <a:bodyPr>
            <a:normAutofit/>
          </a:bodyPr>
          <a:lstStyle/>
          <a:p>
            <a:r>
              <a:rPr lang="en-US" dirty="0"/>
              <a:t>WP7 – Salerno – INFN &amp; DIFI lab : present and IRIS extension </a:t>
            </a:r>
          </a:p>
        </p:txBody>
      </p:sp>
      <p:sp>
        <p:nvSpPr>
          <p:cNvPr id="3" name="Date Placeholder 2">
            <a:extLst>
              <a:ext uri="{FF2B5EF4-FFF2-40B4-BE49-F238E27FC236}">
                <a16:creationId xmlns:a16="http://schemas.microsoft.com/office/drawing/2014/main" id="{06ECC0E1-B257-FA1A-300C-2EDC702D9C02}"/>
              </a:ext>
            </a:extLst>
          </p:cNvPr>
          <p:cNvSpPr>
            <a:spLocks noGrp="1"/>
          </p:cNvSpPr>
          <p:nvPr>
            <p:ph type="dt" sz="half" idx="10"/>
          </p:nvPr>
        </p:nvSpPr>
        <p:spPr/>
        <p:txBody>
          <a:bodyPr/>
          <a:lstStyle/>
          <a:p>
            <a:r>
              <a:rPr lang="it-IT"/>
              <a:t>24.4.2022</a:t>
            </a:r>
            <a:endParaRPr lang="en-US"/>
          </a:p>
        </p:txBody>
      </p:sp>
      <p:sp>
        <p:nvSpPr>
          <p:cNvPr id="5" name="Slide Number Placeholder 4">
            <a:extLst>
              <a:ext uri="{FF2B5EF4-FFF2-40B4-BE49-F238E27FC236}">
                <a16:creationId xmlns:a16="http://schemas.microsoft.com/office/drawing/2014/main" id="{3AABF8AD-F84A-643B-9574-26C484170D3F}"/>
              </a:ext>
            </a:extLst>
          </p:cNvPr>
          <p:cNvSpPr>
            <a:spLocks noGrp="1"/>
          </p:cNvSpPr>
          <p:nvPr>
            <p:ph type="sldNum" sz="quarter" idx="12"/>
          </p:nvPr>
        </p:nvSpPr>
        <p:spPr/>
        <p:txBody>
          <a:bodyPr/>
          <a:lstStyle/>
          <a:p>
            <a:fld id="{37892B85-A679-1943-821F-72C61F74835B}" type="slidenum">
              <a:rPr lang="en-US" smtClean="0"/>
              <a:t>22</a:t>
            </a:fld>
            <a:endParaRPr lang="en-US"/>
          </a:p>
        </p:txBody>
      </p:sp>
      <p:sp>
        <p:nvSpPr>
          <p:cNvPr id="9" name="Segnaposto testo 8">
            <a:extLst>
              <a:ext uri="{FF2B5EF4-FFF2-40B4-BE49-F238E27FC236}">
                <a16:creationId xmlns:a16="http://schemas.microsoft.com/office/drawing/2014/main" id="{3C3FE6A5-0E42-8FCC-E057-31AAFC7382FB}"/>
              </a:ext>
            </a:extLst>
          </p:cNvPr>
          <p:cNvSpPr>
            <a:spLocks noGrp="1"/>
          </p:cNvSpPr>
          <p:nvPr>
            <p:ph type="body" sz="quarter" idx="13"/>
          </p:nvPr>
        </p:nvSpPr>
        <p:spPr/>
        <p:txBody>
          <a:bodyPr/>
          <a:lstStyle/>
          <a:p>
            <a:pPr marL="0" indent="0">
              <a:buNone/>
            </a:pPr>
            <a:r>
              <a:rPr lang="it-IT" dirty="0" err="1"/>
              <a:t>Present</a:t>
            </a:r>
            <a:r>
              <a:rPr lang="it-IT" dirty="0"/>
              <a:t>						IRIS upgrade</a:t>
            </a:r>
          </a:p>
        </p:txBody>
      </p:sp>
      <p:sp>
        <p:nvSpPr>
          <p:cNvPr id="4" name="Footer Placeholder 3">
            <a:extLst>
              <a:ext uri="{FF2B5EF4-FFF2-40B4-BE49-F238E27FC236}">
                <a16:creationId xmlns:a16="http://schemas.microsoft.com/office/drawing/2014/main" id="{D3415A0F-5B3F-4F62-48FC-C92D9100400E}"/>
              </a:ext>
            </a:extLst>
          </p:cNvPr>
          <p:cNvSpPr>
            <a:spLocks noGrp="1"/>
          </p:cNvSpPr>
          <p:nvPr>
            <p:ph type="ftr" sz="quarter" idx="11"/>
          </p:nvPr>
        </p:nvSpPr>
        <p:spPr/>
        <p:txBody>
          <a:bodyPr/>
          <a:lstStyle/>
          <a:p>
            <a:r>
              <a:rPr lang="it-IT"/>
              <a:t>PNRR_IRIS - Marco Statera- Scope &amp; Structure</a:t>
            </a:r>
            <a:endParaRPr lang="en-US"/>
          </a:p>
        </p:txBody>
      </p:sp>
      <p:pic>
        <p:nvPicPr>
          <p:cNvPr id="7" name="Picture 6">
            <a:extLst>
              <a:ext uri="{FF2B5EF4-FFF2-40B4-BE49-F238E27FC236}">
                <a16:creationId xmlns:a16="http://schemas.microsoft.com/office/drawing/2014/main" id="{6FAFB94F-2A8C-BD58-83B8-3EBCCABF4919}"/>
              </a:ext>
            </a:extLst>
          </p:cNvPr>
          <p:cNvPicPr>
            <a:picLocks noChangeAspect="1"/>
          </p:cNvPicPr>
          <p:nvPr/>
        </p:nvPicPr>
        <p:blipFill>
          <a:blip r:embed="rId2"/>
          <a:stretch>
            <a:fillRect/>
          </a:stretch>
        </p:blipFill>
        <p:spPr>
          <a:xfrm>
            <a:off x="263984" y="2401967"/>
            <a:ext cx="5433965" cy="3056605"/>
          </a:xfrm>
          <a:prstGeom prst="rect">
            <a:avLst/>
          </a:prstGeom>
        </p:spPr>
      </p:pic>
      <p:pic>
        <p:nvPicPr>
          <p:cNvPr id="8" name="Picture 7">
            <a:extLst>
              <a:ext uri="{FF2B5EF4-FFF2-40B4-BE49-F238E27FC236}">
                <a16:creationId xmlns:a16="http://schemas.microsoft.com/office/drawing/2014/main" id="{EFD79B68-FBB5-6AA7-AF27-9648E91E2314}"/>
              </a:ext>
            </a:extLst>
          </p:cNvPr>
          <p:cNvPicPr>
            <a:picLocks noChangeAspect="1"/>
          </p:cNvPicPr>
          <p:nvPr/>
        </p:nvPicPr>
        <p:blipFill>
          <a:blip r:embed="rId3"/>
          <a:stretch>
            <a:fillRect/>
          </a:stretch>
        </p:blipFill>
        <p:spPr>
          <a:xfrm>
            <a:off x="6330218" y="2401967"/>
            <a:ext cx="5597798" cy="3534328"/>
          </a:xfrm>
          <a:prstGeom prst="rect">
            <a:avLst/>
          </a:prstGeom>
        </p:spPr>
      </p:pic>
      <p:sp>
        <p:nvSpPr>
          <p:cNvPr id="6" name="Segnaposto contenuto 5">
            <a:extLst>
              <a:ext uri="{FF2B5EF4-FFF2-40B4-BE49-F238E27FC236}">
                <a16:creationId xmlns:a16="http://schemas.microsoft.com/office/drawing/2014/main" id="{10E3F61A-DBC6-BA33-4CD0-7548B0FD3815}"/>
              </a:ext>
            </a:extLst>
          </p:cNvPr>
          <p:cNvSpPr>
            <a:spLocks noGrp="1"/>
          </p:cNvSpPr>
          <p:nvPr>
            <p:ph idx="1"/>
          </p:nvPr>
        </p:nvSpPr>
        <p:spPr>
          <a:xfrm>
            <a:off x="263984" y="5750247"/>
            <a:ext cx="10515600" cy="452007"/>
          </a:xfrm>
        </p:spPr>
        <p:txBody>
          <a:bodyPr>
            <a:normAutofit lnSpcReduction="10000"/>
          </a:bodyPr>
          <a:lstStyle/>
          <a:p>
            <a:pPr marL="0" indent="0">
              <a:buNone/>
            </a:pPr>
            <a:r>
              <a:rPr lang="it-IT" dirty="0"/>
              <a:t>Open access for institutions and </a:t>
            </a:r>
            <a:r>
              <a:rPr lang="it-IT" dirty="0" err="1"/>
              <a:t>industry</a:t>
            </a:r>
            <a:r>
              <a:rPr lang="it-IT" dirty="0"/>
              <a:t>  for </a:t>
            </a:r>
            <a:r>
              <a:rPr lang="it-IT" dirty="0" err="1"/>
              <a:t>all</a:t>
            </a:r>
            <a:r>
              <a:rPr lang="it-IT" dirty="0"/>
              <a:t> IRIS facilities</a:t>
            </a:r>
          </a:p>
        </p:txBody>
      </p:sp>
      <p:pic>
        <p:nvPicPr>
          <p:cNvPr id="11" name="Immagine 10">
            <a:extLst>
              <a:ext uri="{FF2B5EF4-FFF2-40B4-BE49-F238E27FC236}">
                <a16:creationId xmlns:a16="http://schemas.microsoft.com/office/drawing/2014/main" id="{B85D1E30-4DA7-2877-5C6C-A65C0FA15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899" y="2678488"/>
            <a:ext cx="1065801" cy="1058995"/>
          </a:xfrm>
          <a:prstGeom prst="rect">
            <a:avLst/>
          </a:prstGeom>
        </p:spPr>
      </p:pic>
      <p:sp>
        <p:nvSpPr>
          <p:cNvPr id="17" name="CasellaDiTesto 16">
            <a:extLst>
              <a:ext uri="{FF2B5EF4-FFF2-40B4-BE49-F238E27FC236}">
                <a16:creationId xmlns:a16="http://schemas.microsoft.com/office/drawing/2014/main" id="{B67D7477-505C-0706-C402-7F43BACCBB8F}"/>
              </a:ext>
            </a:extLst>
          </p:cNvPr>
          <p:cNvSpPr txBox="1"/>
          <p:nvPr/>
        </p:nvSpPr>
        <p:spPr>
          <a:xfrm>
            <a:off x="6330218" y="2383604"/>
            <a:ext cx="4935880" cy="400110"/>
          </a:xfrm>
          <a:prstGeom prst="rect">
            <a:avLst/>
          </a:prstGeom>
          <a:noFill/>
        </p:spPr>
        <p:txBody>
          <a:bodyPr wrap="square">
            <a:spAutoFit/>
          </a:bodyPr>
          <a:lstStyle/>
          <a:p>
            <a:r>
              <a:rPr lang="en-US" sz="2000" dirty="0">
                <a:latin typeface="Titillium" panose="00000500000000000000" pitchFamily="50" charset="0"/>
              </a:rPr>
              <a:t>50 kV – 40 kA - 20 K He gas – length 140 m</a:t>
            </a:r>
          </a:p>
        </p:txBody>
      </p:sp>
    </p:spTree>
    <p:extLst>
      <p:ext uri="{BB962C8B-B14F-4D97-AF65-F5344CB8AC3E}">
        <p14:creationId xmlns:p14="http://schemas.microsoft.com/office/powerpoint/2010/main" val="42950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B63E7-A51F-74D7-947D-3ACD5D224C26}"/>
              </a:ext>
            </a:extLst>
          </p:cNvPr>
          <p:cNvSpPr>
            <a:spLocks noGrp="1"/>
          </p:cNvSpPr>
          <p:nvPr>
            <p:ph type="title"/>
          </p:nvPr>
        </p:nvSpPr>
        <p:spPr/>
        <p:txBody>
          <a:bodyPr/>
          <a:lstStyle/>
          <a:p>
            <a:r>
              <a:rPr lang="it-IT" dirty="0"/>
              <a:t>WP8 and WP9 - </a:t>
            </a:r>
            <a:r>
              <a:rPr lang="it-IT" dirty="0" err="1"/>
              <a:t>demonstrators</a:t>
            </a:r>
            <a:endParaRPr lang="it-IT" dirty="0"/>
          </a:p>
        </p:txBody>
      </p:sp>
      <p:sp>
        <p:nvSpPr>
          <p:cNvPr id="6" name="Segnaposto contenuto 5">
            <a:extLst>
              <a:ext uri="{FF2B5EF4-FFF2-40B4-BE49-F238E27FC236}">
                <a16:creationId xmlns:a16="http://schemas.microsoft.com/office/drawing/2014/main" id="{FF66AA9E-F34F-553C-F3D5-60EF21222BA2}"/>
              </a:ext>
            </a:extLst>
          </p:cNvPr>
          <p:cNvSpPr>
            <a:spLocks noGrp="1"/>
          </p:cNvSpPr>
          <p:nvPr>
            <p:ph idx="1"/>
          </p:nvPr>
        </p:nvSpPr>
        <p:spPr>
          <a:xfrm>
            <a:off x="685824" y="1880170"/>
            <a:ext cx="4929963" cy="1485274"/>
          </a:xfrm>
        </p:spPr>
        <p:txBody>
          <a:bodyPr>
            <a:normAutofit lnSpcReduction="10000"/>
          </a:bodyPr>
          <a:lstStyle/>
          <a:p>
            <a:r>
              <a:rPr lang="it-IT" dirty="0"/>
              <a:t>1GW SC line </a:t>
            </a:r>
            <a:r>
              <a:rPr lang="it-IT" dirty="0" err="1"/>
              <a:t>based</a:t>
            </a:r>
            <a:r>
              <a:rPr lang="it-IT" dirty="0"/>
              <a:t> on MgB</a:t>
            </a:r>
            <a:r>
              <a:rPr lang="it-IT" baseline="-25000" dirty="0"/>
              <a:t>2</a:t>
            </a:r>
          </a:p>
          <a:p>
            <a:r>
              <a:rPr lang="it-IT" dirty="0"/>
              <a:t>20 K </a:t>
            </a:r>
            <a:r>
              <a:rPr lang="it-IT" dirty="0" err="1"/>
              <a:t>GHe</a:t>
            </a:r>
            <a:r>
              <a:rPr lang="it-IT" dirty="0"/>
              <a:t> </a:t>
            </a:r>
          </a:p>
          <a:p>
            <a:r>
              <a:rPr lang="it-IT" dirty="0"/>
              <a:t>40 </a:t>
            </a:r>
            <a:r>
              <a:rPr lang="it-IT" dirty="0" err="1"/>
              <a:t>kA</a:t>
            </a:r>
            <a:r>
              <a:rPr lang="it-IT" dirty="0"/>
              <a:t> – 25 kV </a:t>
            </a:r>
          </a:p>
        </p:txBody>
      </p:sp>
      <p:sp>
        <p:nvSpPr>
          <p:cNvPr id="3" name="Segnaposto data 2">
            <a:extLst>
              <a:ext uri="{FF2B5EF4-FFF2-40B4-BE49-F238E27FC236}">
                <a16:creationId xmlns:a16="http://schemas.microsoft.com/office/drawing/2014/main" id="{446C0A45-847A-503F-6AA9-DB385BD67DEA}"/>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21C5A4EB-4E45-DFD8-796E-3BF6A5260890}"/>
              </a:ext>
            </a:extLst>
          </p:cNvPr>
          <p:cNvSpPr>
            <a:spLocks noGrp="1"/>
          </p:cNvSpPr>
          <p:nvPr>
            <p:ph type="sldNum" sz="quarter" idx="12"/>
          </p:nvPr>
        </p:nvSpPr>
        <p:spPr/>
        <p:txBody>
          <a:bodyPr/>
          <a:lstStyle/>
          <a:p>
            <a:fld id="{9B13B172-409A-48BF-92CD-9E808051E234}" type="slidenum">
              <a:rPr lang="it-IT" smtClean="0"/>
              <a:t>23</a:t>
            </a:fld>
            <a:endParaRPr lang="it-IT"/>
          </a:p>
        </p:txBody>
      </p:sp>
      <p:sp>
        <p:nvSpPr>
          <p:cNvPr id="4" name="Segnaposto piè di pagina 3">
            <a:extLst>
              <a:ext uri="{FF2B5EF4-FFF2-40B4-BE49-F238E27FC236}">
                <a16:creationId xmlns:a16="http://schemas.microsoft.com/office/drawing/2014/main" id="{2CA7E841-FE65-A868-5975-D9F03B722D46}"/>
              </a:ext>
            </a:extLst>
          </p:cNvPr>
          <p:cNvSpPr>
            <a:spLocks noGrp="1"/>
          </p:cNvSpPr>
          <p:nvPr>
            <p:ph type="ftr" sz="quarter" idx="11"/>
          </p:nvPr>
        </p:nvSpPr>
        <p:spPr/>
        <p:txBody>
          <a:bodyPr/>
          <a:lstStyle/>
          <a:p>
            <a:r>
              <a:rPr lang="it-IT"/>
              <a:t>PNRR_IRIS - Marco Statera- Scope &amp; Structure</a:t>
            </a:r>
          </a:p>
        </p:txBody>
      </p:sp>
      <p:pic>
        <p:nvPicPr>
          <p:cNvPr id="9" name="Immagine 8">
            <a:extLst>
              <a:ext uri="{FF2B5EF4-FFF2-40B4-BE49-F238E27FC236}">
                <a16:creationId xmlns:a16="http://schemas.microsoft.com/office/drawing/2014/main" id="{ECB30074-7441-282F-B3A5-26274EB3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760" y="3151641"/>
            <a:ext cx="3832010" cy="3205666"/>
          </a:xfrm>
          <a:prstGeom prst="rect">
            <a:avLst/>
          </a:prstGeom>
        </p:spPr>
      </p:pic>
      <p:pic>
        <p:nvPicPr>
          <p:cNvPr id="11" name="Immagine 10">
            <a:extLst>
              <a:ext uri="{FF2B5EF4-FFF2-40B4-BE49-F238E27FC236}">
                <a16:creationId xmlns:a16="http://schemas.microsoft.com/office/drawing/2014/main" id="{E332ECC1-F1F3-E8F2-B6E5-8888955D3CDC}"/>
              </a:ext>
            </a:extLst>
          </p:cNvPr>
          <p:cNvPicPr>
            <a:picLocks noChangeAspect="1"/>
          </p:cNvPicPr>
          <p:nvPr/>
        </p:nvPicPr>
        <p:blipFill rotWithShape="1">
          <a:blip r:embed="rId3">
            <a:extLst>
              <a:ext uri="{28A0092B-C50C-407E-A947-70E740481C1C}">
                <a14:useLocalDpi xmlns:a14="http://schemas.microsoft.com/office/drawing/2010/main" val="0"/>
              </a:ext>
            </a:extLst>
          </a:blip>
          <a:srcRect t="2779" r="29696" b="17400"/>
          <a:stretch/>
        </p:blipFill>
        <p:spPr>
          <a:xfrm>
            <a:off x="166866" y="3322035"/>
            <a:ext cx="2279374" cy="1141913"/>
          </a:xfrm>
          <a:prstGeom prst="rect">
            <a:avLst/>
          </a:prstGeom>
        </p:spPr>
      </p:pic>
      <p:sp>
        <p:nvSpPr>
          <p:cNvPr id="12" name="CasellaDiTesto 11">
            <a:extLst>
              <a:ext uri="{FF2B5EF4-FFF2-40B4-BE49-F238E27FC236}">
                <a16:creationId xmlns:a16="http://schemas.microsoft.com/office/drawing/2014/main" id="{F4E22075-5EF8-F0D0-C2FA-EAAB26B8D54F}"/>
              </a:ext>
            </a:extLst>
          </p:cNvPr>
          <p:cNvSpPr txBox="1"/>
          <p:nvPr/>
        </p:nvSpPr>
        <p:spPr>
          <a:xfrm>
            <a:off x="129048" y="4161810"/>
            <a:ext cx="2486948" cy="338554"/>
          </a:xfrm>
          <a:prstGeom prst="rect">
            <a:avLst/>
          </a:prstGeom>
          <a:noFill/>
        </p:spPr>
        <p:txBody>
          <a:bodyPr wrap="square" rtlCol="0">
            <a:spAutoFit/>
          </a:bodyPr>
          <a:lstStyle/>
          <a:p>
            <a:pPr algn="l"/>
            <a:r>
              <a:rPr lang="it-IT" sz="1600" dirty="0">
                <a:solidFill>
                  <a:schemeClr val="bg1"/>
                </a:solidFill>
                <a:latin typeface="Titillium" panose="00000500000000000000" pitchFamily="50" charset="0"/>
              </a:rPr>
              <a:t>CERN </a:t>
            </a:r>
            <a:r>
              <a:rPr lang="it-IT" sz="1600" dirty="0" err="1">
                <a:solidFill>
                  <a:schemeClr val="bg1"/>
                </a:solidFill>
                <a:latin typeface="Titillium" panose="00000500000000000000" pitchFamily="50" charset="0"/>
              </a:rPr>
              <a:t>superlink</a:t>
            </a:r>
            <a:r>
              <a:rPr lang="it-IT" sz="1600" dirty="0">
                <a:solidFill>
                  <a:schemeClr val="bg1"/>
                </a:solidFill>
                <a:latin typeface="Titillium" panose="00000500000000000000" pitchFamily="50" charset="0"/>
              </a:rPr>
              <a:t>  </a:t>
            </a:r>
            <a:r>
              <a:rPr lang="it-IT" sz="1600" dirty="0" err="1">
                <a:solidFill>
                  <a:schemeClr val="bg1"/>
                </a:solidFill>
                <a:latin typeface="Titillium" panose="00000500000000000000" pitchFamily="50" charset="0"/>
              </a:rPr>
              <a:t>structure</a:t>
            </a:r>
            <a:endParaRPr lang="it-IT" sz="1600" dirty="0">
              <a:solidFill>
                <a:schemeClr val="bg1"/>
              </a:solidFill>
              <a:latin typeface="Titillium" panose="00000500000000000000" pitchFamily="50" charset="0"/>
            </a:endParaRPr>
          </a:p>
        </p:txBody>
      </p:sp>
      <p:pic>
        <p:nvPicPr>
          <p:cNvPr id="15" name="Immagine 14">
            <a:extLst>
              <a:ext uri="{FF2B5EF4-FFF2-40B4-BE49-F238E27FC236}">
                <a16:creationId xmlns:a16="http://schemas.microsoft.com/office/drawing/2014/main" id="{E6B34333-E53B-852B-3CB2-3D8D648BBD46}"/>
              </a:ext>
            </a:extLst>
          </p:cNvPr>
          <p:cNvPicPr>
            <a:picLocks noChangeAspect="1"/>
          </p:cNvPicPr>
          <p:nvPr/>
        </p:nvPicPr>
        <p:blipFill>
          <a:blip r:embed="rId4"/>
          <a:stretch>
            <a:fillRect/>
          </a:stretch>
        </p:blipFill>
        <p:spPr>
          <a:xfrm>
            <a:off x="129048" y="4545419"/>
            <a:ext cx="3021757" cy="1811888"/>
          </a:xfrm>
          <a:prstGeom prst="rect">
            <a:avLst/>
          </a:prstGeom>
        </p:spPr>
      </p:pic>
      <p:pic>
        <p:nvPicPr>
          <p:cNvPr id="17" name="Immagine 16" descr="Immagine che contiene diagramma&#10;&#10;Descrizione generata automaticamente">
            <a:extLst>
              <a:ext uri="{FF2B5EF4-FFF2-40B4-BE49-F238E27FC236}">
                <a16:creationId xmlns:a16="http://schemas.microsoft.com/office/drawing/2014/main" id="{A718E7E5-3300-C84C-9926-DCFE8E95B7C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7551" y="2403001"/>
            <a:ext cx="3832009" cy="2807556"/>
          </a:xfrm>
          <a:prstGeom prst="rect">
            <a:avLst/>
          </a:prstGeom>
        </p:spPr>
      </p:pic>
      <p:sp>
        <p:nvSpPr>
          <p:cNvPr id="19" name="Segnaposto contenuto 5">
            <a:extLst>
              <a:ext uri="{FF2B5EF4-FFF2-40B4-BE49-F238E27FC236}">
                <a16:creationId xmlns:a16="http://schemas.microsoft.com/office/drawing/2014/main" id="{1C9D08DD-4773-D372-7177-4D0C19774359}"/>
              </a:ext>
            </a:extLst>
          </p:cNvPr>
          <p:cNvSpPr txBox="1">
            <a:spLocks/>
          </p:cNvSpPr>
          <p:nvPr/>
        </p:nvSpPr>
        <p:spPr>
          <a:xfrm>
            <a:off x="6982183" y="1858466"/>
            <a:ext cx="5209817" cy="14852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10 T dry </a:t>
            </a:r>
            <a:r>
              <a:rPr lang="it-IT" dirty="0" err="1"/>
              <a:t>magnet</a:t>
            </a:r>
            <a:r>
              <a:rPr lang="it-IT" dirty="0"/>
              <a:t> to test cables</a:t>
            </a:r>
          </a:p>
          <a:p>
            <a:r>
              <a:rPr lang="it-IT" dirty="0"/>
              <a:t>50 mm x 70 mm </a:t>
            </a:r>
            <a:r>
              <a:rPr lang="it-IT" dirty="0" err="1"/>
              <a:t>warm</a:t>
            </a:r>
            <a:r>
              <a:rPr lang="it-IT" dirty="0"/>
              <a:t> bore </a:t>
            </a:r>
          </a:p>
          <a:p>
            <a:r>
              <a:rPr lang="it-IT" dirty="0"/>
              <a:t>Good field </a:t>
            </a:r>
            <a:r>
              <a:rPr lang="it-IT" dirty="0" err="1"/>
              <a:t>region</a:t>
            </a:r>
            <a:r>
              <a:rPr lang="it-IT" dirty="0"/>
              <a:t> </a:t>
            </a:r>
            <a:r>
              <a:rPr lang="it-IT" dirty="0" err="1"/>
              <a:t>length</a:t>
            </a:r>
            <a:r>
              <a:rPr lang="it-IT" dirty="0"/>
              <a:t> &gt;= 400 mm </a:t>
            </a:r>
          </a:p>
          <a:p>
            <a:r>
              <a:rPr lang="it-IT" dirty="0"/>
              <a:t>Racetrack HTS coils</a:t>
            </a:r>
          </a:p>
          <a:p>
            <a:pPr marL="0" indent="0">
              <a:buNone/>
            </a:pPr>
            <a:endParaRPr lang="it-IT" dirty="0"/>
          </a:p>
        </p:txBody>
      </p:sp>
      <p:sp>
        <p:nvSpPr>
          <p:cNvPr id="21" name="CasellaDiTesto 20">
            <a:extLst>
              <a:ext uri="{FF2B5EF4-FFF2-40B4-BE49-F238E27FC236}">
                <a16:creationId xmlns:a16="http://schemas.microsoft.com/office/drawing/2014/main" id="{D1B1AD25-C0F5-D109-133A-AD6CF30A29A9}"/>
              </a:ext>
            </a:extLst>
          </p:cNvPr>
          <p:cNvSpPr txBox="1"/>
          <p:nvPr/>
        </p:nvSpPr>
        <p:spPr>
          <a:xfrm>
            <a:off x="3672542" y="5271723"/>
            <a:ext cx="3432393" cy="923330"/>
          </a:xfrm>
          <a:prstGeom prst="rect">
            <a:avLst/>
          </a:prstGeom>
          <a:noFill/>
          <a:ln w="19050">
            <a:solidFill>
              <a:srgbClr val="2A65AF"/>
            </a:solidFill>
          </a:ln>
        </p:spPr>
        <p:txBody>
          <a:bodyPr wrap="square" rtlCol="0">
            <a:spAutoFit/>
          </a:bodyPr>
          <a:lstStyle/>
          <a:p>
            <a:pPr algn="l"/>
            <a:r>
              <a:rPr lang="it-IT" dirty="0">
                <a:latin typeface="Titillium" panose="00000500000000000000" pitchFamily="50" charset="0"/>
              </a:rPr>
              <a:t>Design </a:t>
            </a:r>
            <a:r>
              <a:rPr lang="it-IT" dirty="0" err="1">
                <a:latin typeface="Titillium" panose="00000500000000000000" pitchFamily="50" charset="0"/>
              </a:rPr>
              <a:t>started</a:t>
            </a:r>
            <a:endParaRPr lang="it-IT" dirty="0">
              <a:latin typeface="Titillium" panose="00000500000000000000" pitchFamily="50" charset="0"/>
            </a:endParaRPr>
          </a:p>
          <a:p>
            <a:pPr algn="l"/>
            <a:r>
              <a:rPr lang="it-IT" sz="1800" kern="1200" dirty="0">
                <a:solidFill>
                  <a:schemeClr val="tx1"/>
                </a:solidFill>
                <a:latin typeface="Titillium" panose="00000500000000000000" pitchFamily="50" charset="0"/>
                <a:ea typeface="+mn-ea"/>
                <a:cs typeface="+mn-cs"/>
              </a:rPr>
              <a:t>Construction</a:t>
            </a:r>
            <a:r>
              <a:rPr lang="it-IT" dirty="0">
                <a:latin typeface="Titillium" panose="00000500000000000000" pitchFamily="50" charset="0"/>
              </a:rPr>
              <a:t> in </a:t>
            </a:r>
            <a:r>
              <a:rPr lang="it-IT" dirty="0" err="1">
                <a:latin typeface="Titillium" panose="00000500000000000000" pitchFamily="50" charset="0"/>
              </a:rPr>
              <a:t>industry</a:t>
            </a:r>
            <a:endParaRPr lang="it-IT" dirty="0">
              <a:latin typeface="Titillium" panose="00000500000000000000" pitchFamily="50" charset="0"/>
            </a:endParaRPr>
          </a:p>
          <a:p>
            <a:pPr algn="l"/>
            <a:r>
              <a:rPr lang="it-IT" dirty="0" err="1">
                <a:latin typeface="Titillium" panose="00000500000000000000" pitchFamily="50" charset="0"/>
              </a:rPr>
              <a:t>Tendering</a:t>
            </a:r>
            <a:r>
              <a:rPr lang="it-IT" dirty="0">
                <a:latin typeface="Titillium" panose="00000500000000000000" pitchFamily="50" charset="0"/>
              </a:rPr>
              <a:t> procedure </a:t>
            </a:r>
            <a:r>
              <a:rPr lang="it-IT" dirty="0" err="1">
                <a:latin typeface="Titillium" panose="00000500000000000000" pitchFamily="50" charset="0"/>
              </a:rPr>
              <a:t>ending</a:t>
            </a:r>
            <a:r>
              <a:rPr lang="it-IT" dirty="0">
                <a:latin typeface="Titillium" panose="00000500000000000000" pitchFamily="50" charset="0"/>
              </a:rPr>
              <a:t> </a:t>
            </a:r>
            <a:r>
              <a:rPr lang="it-IT" dirty="0" err="1">
                <a:latin typeface="Titillium" panose="00000500000000000000" pitchFamily="50" charset="0"/>
              </a:rPr>
              <a:t>soon</a:t>
            </a:r>
            <a:endParaRPr lang="it-IT" sz="1800" kern="1200" dirty="0">
              <a:solidFill>
                <a:schemeClr val="tx1"/>
              </a:solidFill>
              <a:latin typeface="Titillium" panose="00000500000000000000" pitchFamily="50" charset="0"/>
              <a:ea typeface="+mn-ea"/>
              <a:cs typeface="+mn-cs"/>
            </a:endParaRPr>
          </a:p>
        </p:txBody>
      </p:sp>
    </p:spTree>
    <p:extLst>
      <p:ext uri="{BB962C8B-B14F-4D97-AF65-F5344CB8AC3E}">
        <p14:creationId xmlns:p14="http://schemas.microsoft.com/office/powerpoint/2010/main" val="910178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F4AA3-79F1-A182-5C40-C55F6C1AFB5B}"/>
              </a:ext>
            </a:extLst>
          </p:cNvPr>
          <p:cNvSpPr>
            <a:spLocks noGrp="1"/>
          </p:cNvSpPr>
          <p:nvPr>
            <p:ph type="title"/>
          </p:nvPr>
        </p:nvSpPr>
        <p:spPr/>
        <p:txBody>
          <a:bodyPr/>
          <a:lstStyle/>
          <a:p>
            <a:r>
              <a:rPr lang="it-IT" dirty="0"/>
              <a:t>Planning and spending</a:t>
            </a:r>
          </a:p>
        </p:txBody>
      </p:sp>
      <p:sp>
        <p:nvSpPr>
          <p:cNvPr id="4" name="Segnaposto data 3">
            <a:extLst>
              <a:ext uri="{FF2B5EF4-FFF2-40B4-BE49-F238E27FC236}">
                <a16:creationId xmlns:a16="http://schemas.microsoft.com/office/drawing/2014/main" id="{AF71EADF-756D-836D-1AAE-760B8229BAC7}"/>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9A11C064-54F9-9016-780C-C37BD0E5BD73}"/>
              </a:ext>
            </a:extLst>
          </p:cNvPr>
          <p:cNvSpPr>
            <a:spLocks noGrp="1"/>
          </p:cNvSpPr>
          <p:nvPr>
            <p:ph type="sldNum" sz="quarter" idx="12"/>
          </p:nvPr>
        </p:nvSpPr>
        <p:spPr/>
        <p:txBody>
          <a:bodyPr/>
          <a:lstStyle/>
          <a:p>
            <a:fld id="{9B13B172-409A-48BF-92CD-9E808051E234}" type="slidenum">
              <a:rPr lang="it-IT" smtClean="0"/>
              <a:t>24</a:t>
            </a:fld>
            <a:endParaRPr lang="it-IT"/>
          </a:p>
        </p:txBody>
      </p:sp>
      <p:sp>
        <p:nvSpPr>
          <p:cNvPr id="7" name="Segnaposto piè di pagina 6">
            <a:extLst>
              <a:ext uri="{FF2B5EF4-FFF2-40B4-BE49-F238E27FC236}">
                <a16:creationId xmlns:a16="http://schemas.microsoft.com/office/drawing/2014/main" id="{0D92A10E-C3F9-AE09-0185-4321C6E118DD}"/>
              </a:ext>
            </a:extLst>
          </p:cNvPr>
          <p:cNvSpPr>
            <a:spLocks noGrp="1"/>
          </p:cNvSpPr>
          <p:nvPr>
            <p:ph type="ftr" sz="quarter" idx="11"/>
          </p:nvPr>
        </p:nvSpPr>
        <p:spPr/>
        <p:txBody>
          <a:bodyPr/>
          <a:lstStyle/>
          <a:p>
            <a:r>
              <a:rPr lang="it-IT"/>
              <a:t>PNRR_IRIS - Marco Statera- Scope &amp; Structure</a:t>
            </a:r>
          </a:p>
        </p:txBody>
      </p:sp>
      <p:pic>
        <p:nvPicPr>
          <p:cNvPr id="11" name="Immagine 10" descr="Immagine che contiene grafico&#10;&#10;Descrizione generata automaticamente">
            <a:extLst>
              <a:ext uri="{FF2B5EF4-FFF2-40B4-BE49-F238E27FC236}">
                <a16:creationId xmlns:a16="http://schemas.microsoft.com/office/drawing/2014/main" id="{C174C7F6-4B58-7A16-BBE9-B2C063E83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 y="1999739"/>
            <a:ext cx="6821777" cy="4157773"/>
          </a:xfrm>
          <a:prstGeom prst="rect">
            <a:avLst/>
          </a:prstGeom>
        </p:spPr>
      </p:pic>
      <p:pic>
        <p:nvPicPr>
          <p:cNvPr id="13" name="Immagine 12" descr="Immagine che contiene grafico&#10;&#10;Descrizione generata automaticamente">
            <a:extLst>
              <a:ext uri="{FF2B5EF4-FFF2-40B4-BE49-F238E27FC236}">
                <a16:creationId xmlns:a16="http://schemas.microsoft.com/office/drawing/2014/main" id="{7297C75E-244C-D09D-9475-4760112A5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362" y="1261450"/>
            <a:ext cx="4976038" cy="2215892"/>
          </a:xfrm>
          <a:prstGeom prst="rect">
            <a:avLst/>
          </a:prstGeom>
        </p:spPr>
      </p:pic>
      <p:sp>
        <p:nvSpPr>
          <p:cNvPr id="15" name="CasellaDiTesto 14">
            <a:extLst>
              <a:ext uri="{FF2B5EF4-FFF2-40B4-BE49-F238E27FC236}">
                <a16:creationId xmlns:a16="http://schemas.microsoft.com/office/drawing/2014/main" id="{67FF02A9-432E-78EA-0952-19CFF218C4E1}"/>
              </a:ext>
            </a:extLst>
          </p:cNvPr>
          <p:cNvSpPr txBox="1"/>
          <p:nvPr/>
        </p:nvSpPr>
        <p:spPr>
          <a:xfrm>
            <a:off x="8646040" y="1630407"/>
            <a:ext cx="808075" cy="369332"/>
          </a:xfrm>
          <a:prstGeom prst="rect">
            <a:avLst/>
          </a:prstGeom>
          <a:noFill/>
        </p:spPr>
        <p:txBody>
          <a:bodyPr wrap="square" rtlCol="0">
            <a:spAutoFit/>
          </a:bodyPr>
          <a:lstStyle/>
          <a:p>
            <a:pPr algn="l"/>
            <a:r>
              <a:rPr lang="it-IT" dirty="0">
                <a:solidFill>
                  <a:schemeClr val="bg1"/>
                </a:solidFill>
                <a:latin typeface="Titillium" panose="00000500000000000000" pitchFamily="50" charset="0"/>
              </a:rPr>
              <a:t>39ME</a:t>
            </a:r>
          </a:p>
        </p:txBody>
      </p:sp>
      <p:sp>
        <p:nvSpPr>
          <p:cNvPr id="16" name="CasellaDiTesto 15">
            <a:extLst>
              <a:ext uri="{FF2B5EF4-FFF2-40B4-BE49-F238E27FC236}">
                <a16:creationId xmlns:a16="http://schemas.microsoft.com/office/drawing/2014/main" id="{0030E701-A606-F785-CA58-72C2A0A605E7}"/>
              </a:ext>
            </a:extLst>
          </p:cNvPr>
          <p:cNvSpPr txBox="1"/>
          <p:nvPr/>
        </p:nvSpPr>
        <p:spPr>
          <a:xfrm>
            <a:off x="9411584" y="2338042"/>
            <a:ext cx="1068574" cy="369332"/>
          </a:xfrm>
          <a:prstGeom prst="rect">
            <a:avLst/>
          </a:prstGeom>
          <a:noFill/>
        </p:spPr>
        <p:txBody>
          <a:bodyPr wrap="square" rtlCol="0">
            <a:spAutoFit/>
          </a:bodyPr>
          <a:lstStyle/>
          <a:p>
            <a:pPr algn="l"/>
            <a:r>
              <a:rPr lang="it-IT" dirty="0">
                <a:latin typeface="Titillium" panose="00000500000000000000" pitchFamily="50" charset="0"/>
              </a:rPr>
              <a:t>7.3 ME</a:t>
            </a:r>
          </a:p>
        </p:txBody>
      </p:sp>
      <p:sp>
        <p:nvSpPr>
          <p:cNvPr id="19" name="Segnaposto contenuto 18">
            <a:extLst>
              <a:ext uri="{FF2B5EF4-FFF2-40B4-BE49-F238E27FC236}">
                <a16:creationId xmlns:a16="http://schemas.microsoft.com/office/drawing/2014/main" id="{8E2D3956-46B0-CA26-DD37-C413CCC9BA8E}"/>
              </a:ext>
            </a:extLst>
          </p:cNvPr>
          <p:cNvSpPr>
            <a:spLocks noGrp="1"/>
          </p:cNvSpPr>
          <p:nvPr>
            <p:ph idx="1"/>
          </p:nvPr>
        </p:nvSpPr>
        <p:spPr>
          <a:xfrm>
            <a:off x="7531392" y="3429000"/>
            <a:ext cx="4432008" cy="2918940"/>
          </a:xfrm>
        </p:spPr>
        <p:txBody>
          <a:bodyPr>
            <a:normAutofit fontScale="92500" lnSpcReduction="10000"/>
          </a:bodyPr>
          <a:lstStyle/>
          <a:p>
            <a:pPr marL="285750" indent="-285750" algn="l">
              <a:buFont typeface="Arial" panose="020B0604020202020204" pitchFamily="34" charset="0"/>
              <a:buChar char="•"/>
            </a:pPr>
            <a:r>
              <a:rPr lang="it-IT" dirty="0" err="1">
                <a:latin typeface="Titillium" panose="00000500000000000000" pitchFamily="50" charset="0"/>
              </a:rPr>
              <a:t>Tendering</a:t>
            </a:r>
            <a:r>
              <a:rPr lang="it-IT" dirty="0">
                <a:latin typeface="Titillium" panose="00000500000000000000" pitchFamily="50" charset="0"/>
              </a:rPr>
              <a:t> </a:t>
            </a:r>
            <a:r>
              <a:rPr lang="it-IT" dirty="0" err="1">
                <a:latin typeface="Titillium" panose="00000500000000000000" pitchFamily="50" charset="0"/>
              </a:rPr>
              <a:t>started</a:t>
            </a:r>
            <a:r>
              <a:rPr lang="it-IT" dirty="0">
                <a:latin typeface="Titillium" panose="00000500000000000000" pitchFamily="50" charset="0"/>
              </a:rPr>
              <a:t> for </a:t>
            </a:r>
          </a:p>
          <a:p>
            <a:pPr marL="457200" lvl="1" indent="0">
              <a:buNone/>
            </a:pPr>
            <a:r>
              <a:rPr lang="it-IT" dirty="0">
                <a:latin typeface="Titillium" panose="00000500000000000000" pitchFamily="50" charset="0"/>
              </a:rPr>
              <a:t>HTS tape</a:t>
            </a:r>
          </a:p>
          <a:p>
            <a:pPr marL="457200" lvl="1" indent="0">
              <a:buNone/>
            </a:pPr>
            <a:r>
              <a:rPr lang="it-IT" dirty="0">
                <a:latin typeface="Titillium" panose="00000500000000000000" pitchFamily="50" charset="0"/>
              </a:rPr>
              <a:t>SC </a:t>
            </a:r>
            <a:r>
              <a:rPr lang="it-IT" dirty="0" err="1">
                <a:latin typeface="Titillium" panose="00000500000000000000" pitchFamily="50" charset="0"/>
              </a:rPr>
              <a:t>prototypes</a:t>
            </a:r>
            <a:endParaRPr lang="it-IT" dirty="0">
              <a:latin typeface="Titillium" panose="00000500000000000000" pitchFamily="50" charset="0"/>
            </a:endParaRPr>
          </a:p>
          <a:p>
            <a:pPr marL="457200" lvl="1" indent="0">
              <a:buNone/>
            </a:pPr>
            <a:r>
              <a:rPr lang="it-IT" dirty="0">
                <a:latin typeface="Titillium" panose="00000500000000000000" pitchFamily="50" charset="0"/>
              </a:rPr>
              <a:t>Machines for </a:t>
            </a:r>
            <a:r>
              <a:rPr lang="it-IT" dirty="0" err="1">
                <a:latin typeface="Titillium" panose="00000500000000000000" pitchFamily="50" charset="0"/>
              </a:rPr>
              <a:t>magnet</a:t>
            </a:r>
            <a:r>
              <a:rPr lang="it-IT" dirty="0">
                <a:latin typeface="Titillium" panose="00000500000000000000" pitchFamily="50" charset="0"/>
              </a:rPr>
              <a:t> </a:t>
            </a:r>
            <a:r>
              <a:rPr lang="it-IT" dirty="0" err="1">
                <a:latin typeface="Titillium" panose="00000500000000000000" pitchFamily="50" charset="0"/>
              </a:rPr>
              <a:t>laboratory</a:t>
            </a:r>
            <a:endParaRPr lang="it-IT" dirty="0">
              <a:latin typeface="Titillium" panose="00000500000000000000" pitchFamily="50" charset="0"/>
            </a:endParaRPr>
          </a:p>
          <a:p>
            <a:pPr marL="457200" lvl="1" indent="0">
              <a:buNone/>
            </a:pPr>
            <a:r>
              <a:rPr lang="it-IT" dirty="0">
                <a:latin typeface="Titillium" panose="00000500000000000000" pitchFamily="50" charset="0"/>
              </a:rPr>
              <a:t>Scientific </a:t>
            </a:r>
            <a:r>
              <a:rPr lang="it-IT" dirty="0" err="1">
                <a:latin typeface="Titillium" panose="00000500000000000000" pitchFamily="50" charset="0"/>
              </a:rPr>
              <a:t>instrumentation</a:t>
            </a:r>
            <a:endParaRPr lang="it-IT" dirty="0">
              <a:latin typeface="Titillium" panose="00000500000000000000" pitchFamily="50" charset="0"/>
            </a:endParaRPr>
          </a:p>
          <a:p>
            <a:pPr marL="285750" indent="-285750" algn="l">
              <a:buFont typeface="Arial" panose="020B0604020202020204" pitchFamily="34" charset="0"/>
              <a:buChar char="•"/>
            </a:pPr>
            <a:r>
              <a:rPr lang="it-IT" dirty="0" err="1">
                <a:latin typeface="Titillium" panose="00000500000000000000" pitchFamily="50" charset="0"/>
              </a:rPr>
              <a:t>Specs</a:t>
            </a:r>
            <a:r>
              <a:rPr lang="it-IT" dirty="0">
                <a:latin typeface="Titillium" panose="00000500000000000000" pitchFamily="50" charset="0"/>
              </a:rPr>
              <a:t> in </a:t>
            </a:r>
            <a:r>
              <a:rPr lang="it-IT" dirty="0" err="1">
                <a:latin typeface="Titillium" panose="00000500000000000000" pitchFamily="50" charset="0"/>
              </a:rPr>
              <a:t>definition</a:t>
            </a:r>
            <a:endParaRPr lang="it-IT" dirty="0">
              <a:latin typeface="Titillium" panose="00000500000000000000" pitchFamily="50" charset="0"/>
            </a:endParaRPr>
          </a:p>
          <a:p>
            <a:pPr marL="457200" lvl="1" indent="0">
              <a:buNone/>
            </a:pPr>
            <a:r>
              <a:rPr lang="it-IT" dirty="0" err="1">
                <a:latin typeface="Titillium" panose="00000500000000000000" pitchFamily="50" charset="0"/>
              </a:rPr>
              <a:t>Cryogenic</a:t>
            </a:r>
            <a:r>
              <a:rPr lang="it-IT" dirty="0">
                <a:latin typeface="Titillium" panose="00000500000000000000" pitchFamily="50" charset="0"/>
              </a:rPr>
              <a:t> </a:t>
            </a:r>
            <a:r>
              <a:rPr lang="it-IT" dirty="0" err="1">
                <a:latin typeface="Titillium" panose="00000500000000000000" pitchFamily="50" charset="0"/>
              </a:rPr>
              <a:t>plants</a:t>
            </a:r>
            <a:endParaRPr lang="it-IT" dirty="0">
              <a:latin typeface="Titillium" panose="00000500000000000000" pitchFamily="50" charset="0"/>
            </a:endParaRPr>
          </a:p>
          <a:p>
            <a:pPr marL="457200" lvl="1" indent="0">
              <a:buNone/>
            </a:pPr>
            <a:r>
              <a:rPr lang="it-IT" dirty="0" err="1">
                <a:latin typeface="Titillium" panose="00000500000000000000" pitchFamily="50" charset="0"/>
              </a:rPr>
              <a:t>Civil</a:t>
            </a:r>
            <a:r>
              <a:rPr lang="it-IT" dirty="0">
                <a:latin typeface="Titillium" panose="00000500000000000000" pitchFamily="50" charset="0"/>
              </a:rPr>
              <a:t> </a:t>
            </a:r>
            <a:r>
              <a:rPr lang="it-IT" dirty="0" err="1">
                <a:latin typeface="Titillium" panose="00000500000000000000" pitchFamily="50" charset="0"/>
              </a:rPr>
              <a:t>infrastructures</a:t>
            </a:r>
            <a:endParaRPr lang="it-IT" dirty="0"/>
          </a:p>
        </p:txBody>
      </p:sp>
      <p:sp>
        <p:nvSpPr>
          <p:cNvPr id="20" name="CasellaDiTesto 19">
            <a:extLst>
              <a:ext uri="{FF2B5EF4-FFF2-40B4-BE49-F238E27FC236}">
                <a16:creationId xmlns:a16="http://schemas.microsoft.com/office/drawing/2014/main" id="{DC69C644-785B-CF05-36AE-071EA42554EC}"/>
              </a:ext>
            </a:extLst>
          </p:cNvPr>
          <p:cNvSpPr txBox="1"/>
          <p:nvPr/>
        </p:nvSpPr>
        <p:spPr>
          <a:xfrm>
            <a:off x="2875440" y="4769964"/>
            <a:ext cx="4585506" cy="923330"/>
          </a:xfrm>
          <a:prstGeom prst="rect">
            <a:avLst/>
          </a:prstGeom>
          <a:solidFill>
            <a:schemeClr val="bg1">
              <a:alpha val="64000"/>
            </a:schemeClr>
          </a:solidFill>
        </p:spPr>
        <p:txBody>
          <a:bodyPr wrap="square" rtlCol="0">
            <a:spAutoFit/>
          </a:bodyPr>
          <a:lstStyle/>
          <a:p>
            <a:pPr algn="l"/>
            <a:r>
              <a:rPr lang="it-IT" dirty="0">
                <a:latin typeface="Titillium" panose="00000500000000000000" pitchFamily="50" charset="0"/>
              </a:rPr>
              <a:t>Procurement rules:</a:t>
            </a:r>
          </a:p>
          <a:p>
            <a:pPr algn="l"/>
            <a:r>
              <a:rPr lang="it-IT" dirty="0">
                <a:latin typeface="Titillium" panose="00000500000000000000" pitchFamily="50" charset="0"/>
              </a:rPr>
              <a:t>More paper work </a:t>
            </a:r>
            <a:r>
              <a:rPr lang="it-IT" dirty="0" err="1">
                <a:latin typeface="Titillium" panose="00000500000000000000" pitchFamily="50" charset="0"/>
              </a:rPr>
              <a:t>than</a:t>
            </a:r>
            <a:r>
              <a:rPr lang="it-IT" dirty="0">
                <a:latin typeface="Titillium" panose="00000500000000000000" pitchFamily="50" charset="0"/>
              </a:rPr>
              <a:t> standard EU projects</a:t>
            </a:r>
          </a:p>
          <a:p>
            <a:pPr algn="l"/>
            <a:r>
              <a:rPr lang="it-IT" dirty="0" err="1">
                <a:latin typeface="Titillium" panose="00000500000000000000" pitchFamily="50" charset="0"/>
              </a:rPr>
              <a:t>Specific</a:t>
            </a:r>
            <a:r>
              <a:rPr lang="it-IT" dirty="0">
                <a:latin typeface="Titillium" panose="00000500000000000000" pitchFamily="50" charset="0"/>
              </a:rPr>
              <a:t> rules </a:t>
            </a:r>
            <a:r>
              <a:rPr lang="it-IT" dirty="0" err="1">
                <a:latin typeface="Titillium" panose="00000500000000000000" pitchFamily="50" charset="0"/>
              </a:rPr>
              <a:t>defined</a:t>
            </a:r>
            <a:r>
              <a:rPr lang="it-IT" dirty="0">
                <a:latin typeface="Titillium" panose="00000500000000000000" pitchFamily="50" charset="0"/>
              </a:rPr>
              <a:t> after IRIS KOM</a:t>
            </a:r>
          </a:p>
        </p:txBody>
      </p:sp>
    </p:spTree>
    <p:extLst>
      <p:ext uri="{BB962C8B-B14F-4D97-AF65-F5344CB8AC3E}">
        <p14:creationId xmlns:p14="http://schemas.microsoft.com/office/powerpoint/2010/main" val="372544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3A1F02-E1CC-187D-415F-96C88CF2A677}"/>
              </a:ext>
            </a:extLst>
          </p:cNvPr>
          <p:cNvSpPr>
            <a:spLocks noGrp="1"/>
          </p:cNvSpPr>
          <p:nvPr>
            <p:ph type="title"/>
          </p:nvPr>
        </p:nvSpPr>
        <p:spPr/>
        <p:txBody>
          <a:bodyPr/>
          <a:lstStyle/>
          <a:p>
            <a:r>
              <a:rPr lang="it-IT" dirty="0" err="1"/>
              <a:t>Conclusion</a:t>
            </a:r>
            <a:endParaRPr lang="it-IT" dirty="0"/>
          </a:p>
        </p:txBody>
      </p:sp>
      <p:sp>
        <p:nvSpPr>
          <p:cNvPr id="3" name="Segnaposto contenuto 2">
            <a:extLst>
              <a:ext uri="{FF2B5EF4-FFF2-40B4-BE49-F238E27FC236}">
                <a16:creationId xmlns:a16="http://schemas.microsoft.com/office/drawing/2014/main" id="{B3EE448D-CD22-88AF-1879-B5D00990B266}"/>
              </a:ext>
            </a:extLst>
          </p:cNvPr>
          <p:cNvSpPr>
            <a:spLocks noGrp="1"/>
          </p:cNvSpPr>
          <p:nvPr>
            <p:ph idx="1"/>
          </p:nvPr>
        </p:nvSpPr>
        <p:spPr>
          <a:xfrm>
            <a:off x="406546" y="2460489"/>
            <a:ext cx="7173432" cy="3680343"/>
          </a:xfrm>
        </p:spPr>
        <p:txBody>
          <a:bodyPr>
            <a:normAutofit/>
          </a:bodyPr>
          <a:lstStyle/>
          <a:p>
            <a:r>
              <a:rPr lang="it-IT" dirty="0"/>
              <a:t>The </a:t>
            </a:r>
            <a:r>
              <a:rPr lang="it-IT" dirty="0" err="1"/>
              <a:t>construction</a:t>
            </a:r>
            <a:r>
              <a:rPr lang="it-IT" dirty="0"/>
              <a:t> of a  </a:t>
            </a:r>
            <a:r>
              <a:rPr lang="it-IT" dirty="0" err="1"/>
              <a:t>research</a:t>
            </a:r>
            <a:r>
              <a:rPr lang="it-IT" dirty="0"/>
              <a:t> </a:t>
            </a:r>
            <a:r>
              <a:rPr lang="it-IT" dirty="0" err="1"/>
              <a:t>infrastructure</a:t>
            </a:r>
            <a:r>
              <a:rPr lang="it-IT" dirty="0"/>
              <a:t> for </a:t>
            </a:r>
            <a:r>
              <a:rPr lang="it-IT" dirty="0" err="1"/>
              <a:t>applied</a:t>
            </a:r>
            <a:r>
              <a:rPr lang="it-IT" dirty="0"/>
              <a:t> </a:t>
            </a:r>
            <a:r>
              <a:rPr lang="it-IT" dirty="0" err="1"/>
              <a:t>superconductivity</a:t>
            </a:r>
            <a:r>
              <a:rPr lang="it-IT" dirty="0"/>
              <a:t> </a:t>
            </a:r>
            <a:r>
              <a:rPr lang="it-IT" dirty="0" err="1"/>
              <a:t>has</a:t>
            </a:r>
            <a:r>
              <a:rPr lang="it-IT" dirty="0"/>
              <a:t> </a:t>
            </a:r>
            <a:r>
              <a:rPr lang="it-IT" dirty="0" err="1"/>
              <a:t>started</a:t>
            </a:r>
            <a:endParaRPr lang="it-IT" dirty="0"/>
          </a:p>
          <a:p>
            <a:r>
              <a:rPr lang="it-IT" dirty="0"/>
              <a:t>Tight plan, we </a:t>
            </a:r>
            <a:r>
              <a:rPr lang="it-IT" dirty="0" err="1"/>
              <a:t>started</a:t>
            </a:r>
            <a:r>
              <a:rPr lang="it-IT" dirty="0"/>
              <a:t> the </a:t>
            </a:r>
            <a:r>
              <a:rPr lang="it-IT" dirty="0" err="1"/>
              <a:t>most</a:t>
            </a:r>
            <a:r>
              <a:rPr lang="it-IT" dirty="0"/>
              <a:t> </a:t>
            </a:r>
            <a:r>
              <a:rPr lang="it-IT" dirty="0" err="1"/>
              <a:t>critical</a:t>
            </a:r>
            <a:r>
              <a:rPr lang="it-IT" dirty="0"/>
              <a:t> activities </a:t>
            </a:r>
            <a:r>
              <a:rPr lang="it-IT" dirty="0" err="1"/>
              <a:t>including</a:t>
            </a:r>
            <a:r>
              <a:rPr lang="it-IT" dirty="0"/>
              <a:t> the </a:t>
            </a:r>
            <a:r>
              <a:rPr lang="it-IT" dirty="0" err="1"/>
              <a:t>civil</a:t>
            </a:r>
            <a:r>
              <a:rPr lang="it-IT" dirty="0"/>
              <a:t> engineering</a:t>
            </a:r>
          </a:p>
          <a:p>
            <a:r>
              <a:rPr lang="it-IT" dirty="0"/>
              <a:t> open access facilities for </a:t>
            </a:r>
          </a:p>
          <a:p>
            <a:pPr lvl="1"/>
            <a:r>
              <a:rPr lang="it-IT" dirty="0"/>
              <a:t>SC </a:t>
            </a:r>
            <a:r>
              <a:rPr lang="it-IT" dirty="0" err="1"/>
              <a:t>material</a:t>
            </a:r>
            <a:r>
              <a:rPr lang="it-IT" dirty="0"/>
              <a:t>, </a:t>
            </a:r>
            <a:r>
              <a:rPr lang="it-IT" dirty="0" err="1"/>
              <a:t>conductor</a:t>
            </a:r>
            <a:r>
              <a:rPr lang="it-IT" dirty="0"/>
              <a:t> and  short high field </a:t>
            </a:r>
            <a:r>
              <a:rPr lang="it-IT" dirty="0" err="1"/>
              <a:t>magnet</a:t>
            </a:r>
            <a:r>
              <a:rPr lang="it-IT" dirty="0"/>
              <a:t> </a:t>
            </a:r>
            <a:r>
              <a:rPr lang="it-IT" dirty="0" err="1"/>
              <a:t>construction</a:t>
            </a:r>
            <a:r>
              <a:rPr lang="it-IT" dirty="0"/>
              <a:t> and test</a:t>
            </a:r>
          </a:p>
          <a:p>
            <a:pPr lvl="1"/>
            <a:r>
              <a:rPr lang="it-IT" dirty="0"/>
              <a:t>SC line for power transmission test</a:t>
            </a:r>
          </a:p>
        </p:txBody>
      </p:sp>
      <p:sp>
        <p:nvSpPr>
          <p:cNvPr id="4" name="Segnaposto data 3">
            <a:extLst>
              <a:ext uri="{FF2B5EF4-FFF2-40B4-BE49-F238E27FC236}">
                <a16:creationId xmlns:a16="http://schemas.microsoft.com/office/drawing/2014/main" id="{0C7022CC-573B-5050-836C-9182E45C4C96}"/>
              </a:ext>
            </a:extLst>
          </p:cNvPr>
          <p:cNvSpPr>
            <a:spLocks noGrp="1"/>
          </p:cNvSpPr>
          <p:nvPr>
            <p:ph type="dt" sz="half" idx="10"/>
          </p:nvPr>
        </p:nvSpPr>
        <p:spPr/>
        <p:txBody>
          <a:bodyPr/>
          <a:lstStyle/>
          <a:p>
            <a:r>
              <a:rPr lang="it-IT"/>
              <a:t>24.4.2022</a:t>
            </a:r>
          </a:p>
        </p:txBody>
      </p:sp>
      <p:sp>
        <p:nvSpPr>
          <p:cNvPr id="5" name="Segnaposto numero diapositiva 4">
            <a:extLst>
              <a:ext uri="{FF2B5EF4-FFF2-40B4-BE49-F238E27FC236}">
                <a16:creationId xmlns:a16="http://schemas.microsoft.com/office/drawing/2014/main" id="{338A1E8A-40B4-C68D-1852-CBF5E2734ABD}"/>
              </a:ext>
            </a:extLst>
          </p:cNvPr>
          <p:cNvSpPr>
            <a:spLocks noGrp="1"/>
          </p:cNvSpPr>
          <p:nvPr>
            <p:ph type="sldNum" sz="quarter" idx="12"/>
          </p:nvPr>
        </p:nvSpPr>
        <p:spPr/>
        <p:txBody>
          <a:bodyPr/>
          <a:lstStyle/>
          <a:p>
            <a:fld id="{9B13B172-409A-48BF-92CD-9E808051E234}" type="slidenum">
              <a:rPr lang="it-IT" smtClean="0"/>
              <a:t>25</a:t>
            </a:fld>
            <a:endParaRPr lang="it-IT"/>
          </a:p>
        </p:txBody>
      </p:sp>
      <p:sp>
        <p:nvSpPr>
          <p:cNvPr id="6" name="Segnaposto testo 5">
            <a:extLst>
              <a:ext uri="{FF2B5EF4-FFF2-40B4-BE49-F238E27FC236}">
                <a16:creationId xmlns:a16="http://schemas.microsoft.com/office/drawing/2014/main" id="{98411A51-8933-1950-337C-B8DE77BA7ABC}"/>
              </a:ext>
            </a:extLst>
          </p:cNvPr>
          <p:cNvSpPr>
            <a:spLocks noGrp="1"/>
          </p:cNvSpPr>
          <p:nvPr>
            <p:ph type="body" sz="quarter" idx="13"/>
          </p:nvPr>
        </p:nvSpPr>
        <p:spPr/>
        <p:txBody>
          <a:bodyPr/>
          <a:lstStyle/>
          <a:p>
            <a:pPr marL="0" indent="0">
              <a:buNone/>
            </a:pPr>
            <a:r>
              <a:rPr lang="it-IT" dirty="0"/>
              <a:t>The challenge </a:t>
            </a:r>
            <a:r>
              <a:rPr lang="it-IT" dirty="0" err="1"/>
              <a:t>started</a:t>
            </a:r>
            <a:endParaRPr lang="it-IT" dirty="0"/>
          </a:p>
        </p:txBody>
      </p:sp>
      <p:sp>
        <p:nvSpPr>
          <p:cNvPr id="7" name="Segnaposto piè di pagina 6">
            <a:extLst>
              <a:ext uri="{FF2B5EF4-FFF2-40B4-BE49-F238E27FC236}">
                <a16:creationId xmlns:a16="http://schemas.microsoft.com/office/drawing/2014/main" id="{93349F08-F963-A5D9-9106-30815F050283}"/>
              </a:ext>
            </a:extLst>
          </p:cNvPr>
          <p:cNvSpPr>
            <a:spLocks noGrp="1"/>
          </p:cNvSpPr>
          <p:nvPr>
            <p:ph type="ftr" sz="quarter" idx="11"/>
          </p:nvPr>
        </p:nvSpPr>
        <p:spPr/>
        <p:txBody>
          <a:bodyPr/>
          <a:lstStyle/>
          <a:p>
            <a:r>
              <a:rPr lang="it-IT"/>
              <a:t>PNRR_IRIS - Marco Statera- Scope &amp; Structure</a:t>
            </a:r>
          </a:p>
        </p:txBody>
      </p:sp>
      <p:pic>
        <p:nvPicPr>
          <p:cNvPr id="8" name="Immagine 7">
            <a:extLst>
              <a:ext uri="{FF2B5EF4-FFF2-40B4-BE49-F238E27FC236}">
                <a16:creationId xmlns:a16="http://schemas.microsoft.com/office/drawing/2014/main" id="{D1787551-7EBF-61C3-8D02-A1978B485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609" y="1867772"/>
            <a:ext cx="4955507" cy="4349946"/>
          </a:xfrm>
          <a:prstGeom prst="rect">
            <a:avLst/>
          </a:prstGeom>
        </p:spPr>
      </p:pic>
    </p:spTree>
    <p:extLst>
      <p:ext uri="{BB962C8B-B14F-4D97-AF65-F5344CB8AC3E}">
        <p14:creationId xmlns:p14="http://schemas.microsoft.com/office/powerpoint/2010/main" val="252436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AFA1-8C06-02EF-DBC5-8F48520210DA}"/>
              </a:ext>
            </a:extLst>
          </p:cNvPr>
          <p:cNvSpPr>
            <a:spLocks noGrp="1"/>
          </p:cNvSpPr>
          <p:nvPr>
            <p:ph type="title"/>
          </p:nvPr>
        </p:nvSpPr>
        <p:spPr/>
        <p:txBody>
          <a:bodyPr>
            <a:normAutofit fontScale="90000"/>
          </a:bodyPr>
          <a:lstStyle/>
          <a:p>
            <a:r>
              <a:rPr lang="en-US" sz="4000" dirty="0"/>
              <a:t>Preamble</a:t>
            </a:r>
          </a:p>
        </p:txBody>
      </p:sp>
      <p:sp>
        <p:nvSpPr>
          <p:cNvPr id="4" name="Content Placeholder 3">
            <a:extLst>
              <a:ext uri="{FF2B5EF4-FFF2-40B4-BE49-F238E27FC236}">
                <a16:creationId xmlns:a16="http://schemas.microsoft.com/office/drawing/2014/main" id="{5EA4F365-A03A-69AE-F690-D1F6AF39DAF3}"/>
              </a:ext>
            </a:extLst>
          </p:cNvPr>
          <p:cNvSpPr>
            <a:spLocks noGrp="1"/>
          </p:cNvSpPr>
          <p:nvPr>
            <p:ph idx="1"/>
          </p:nvPr>
        </p:nvSpPr>
        <p:spPr/>
        <p:txBody>
          <a:bodyPr>
            <a:normAutofit fontScale="77500" lnSpcReduction="20000"/>
          </a:bodyPr>
          <a:lstStyle/>
          <a:p>
            <a:r>
              <a:rPr lang="en-US" dirty="0"/>
              <a:t>In 2020 till summer 2021 the idea was to present a program devoted to develop Applied Superconductivity (AS) mainly for HEP future collider (FCC-</a:t>
            </a:r>
            <a:r>
              <a:rPr lang="en-US" dirty="0" err="1"/>
              <a:t>hh</a:t>
            </a:r>
            <a:r>
              <a:rPr lang="en-US" dirty="0"/>
              <a:t>)</a:t>
            </a:r>
          </a:p>
          <a:p>
            <a:r>
              <a:rPr lang="en-US" dirty="0"/>
              <a:t>Then in summer 2021 the accent was to couple the technology development for Accelerators with societal application of AS:</a:t>
            </a:r>
          </a:p>
          <a:p>
            <a:pPr lvl="1"/>
            <a:r>
              <a:rPr lang="en-US" dirty="0"/>
              <a:t>Medical (Gantry and synchrotrons for heavy ion particle treatment with CNAO)</a:t>
            </a:r>
          </a:p>
          <a:p>
            <a:pPr lvl="1"/>
            <a:r>
              <a:rPr lang="en-US" dirty="0"/>
              <a:t>Green Energy: a very low dissipation SC line for power transmission (CERN)</a:t>
            </a:r>
          </a:p>
          <a:p>
            <a:r>
              <a:rPr lang="en-US" dirty="0"/>
              <a:t>Then from November 2021 the program had to be posted as RESEARCH INFRASTRUCTURE</a:t>
            </a:r>
          </a:p>
          <a:p>
            <a:pPr lvl="1"/>
            <a:r>
              <a:rPr lang="en-US" dirty="0"/>
              <a:t>We lost the medical (CNAO cannot be partner…) even if we keep as technology spinoff</a:t>
            </a:r>
          </a:p>
          <a:p>
            <a:pPr lvl="1"/>
            <a:r>
              <a:rPr lang="en-US" dirty="0"/>
              <a:t>The LASA laboratory of INFN-Milano had to be the “Hub” as the only present national R.I. </a:t>
            </a:r>
          </a:p>
          <a:p>
            <a:pPr lvl="1"/>
            <a:r>
              <a:rPr lang="en-US" dirty="0"/>
              <a:t>We rescued the community of EMHFL that in Italy has no national R.I. </a:t>
            </a:r>
            <a:r>
              <a:rPr lang="en-US" dirty="0">
                <a:sym typeface="Wingdings" panose="05000000000000000000" pitchFamily="2" charset="2"/>
              </a:rPr>
              <a:t> Univ. Salento (Lecce)</a:t>
            </a:r>
          </a:p>
          <a:p>
            <a:pPr lvl="1"/>
            <a:r>
              <a:rPr lang="en-US" dirty="0">
                <a:sym typeface="Wingdings" panose="05000000000000000000" pitchFamily="2" charset="2"/>
              </a:rPr>
              <a:t>We decide to keep two large technology demonstrator, to be developed in the frame of the project.</a:t>
            </a:r>
            <a:endParaRPr lang="en-US" dirty="0"/>
          </a:p>
        </p:txBody>
      </p:sp>
      <p:sp>
        <p:nvSpPr>
          <p:cNvPr id="6" name="Date Placeholder 5">
            <a:extLst>
              <a:ext uri="{FF2B5EF4-FFF2-40B4-BE49-F238E27FC236}">
                <a16:creationId xmlns:a16="http://schemas.microsoft.com/office/drawing/2014/main" id="{30DF35FC-5FC8-69E7-2B8E-14BBD5348AD5}"/>
              </a:ext>
            </a:extLst>
          </p:cNvPr>
          <p:cNvSpPr>
            <a:spLocks noGrp="1"/>
          </p:cNvSpPr>
          <p:nvPr>
            <p:ph type="dt" sz="half" idx="10"/>
          </p:nvPr>
        </p:nvSpPr>
        <p:spPr/>
        <p:txBody>
          <a:bodyPr/>
          <a:lstStyle/>
          <a:p>
            <a:r>
              <a:rPr lang="it-IT"/>
              <a:t>24.4.2022</a:t>
            </a:r>
          </a:p>
        </p:txBody>
      </p:sp>
      <p:sp>
        <p:nvSpPr>
          <p:cNvPr id="7" name="Slide Number Placeholder 6">
            <a:extLst>
              <a:ext uri="{FF2B5EF4-FFF2-40B4-BE49-F238E27FC236}">
                <a16:creationId xmlns:a16="http://schemas.microsoft.com/office/drawing/2014/main" id="{6279CDEB-2DAD-2A98-49B3-55CFD09C2B92}"/>
              </a:ext>
            </a:extLst>
          </p:cNvPr>
          <p:cNvSpPr>
            <a:spLocks noGrp="1"/>
          </p:cNvSpPr>
          <p:nvPr>
            <p:ph type="sldNum" sz="quarter" idx="12"/>
          </p:nvPr>
        </p:nvSpPr>
        <p:spPr/>
        <p:txBody>
          <a:bodyPr/>
          <a:lstStyle/>
          <a:p>
            <a:fld id="{9B13B172-409A-48BF-92CD-9E808051E234}" type="slidenum">
              <a:rPr lang="it-IT" smtClean="0"/>
              <a:t>3</a:t>
            </a:fld>
            <a:endParaRPr lang="it-IT"/>
          </a:p>
        </p:txBody>
      </p:sp>
      <p:sp>
        <p:nvSpPr>
          <p:cNvPr id="5" name="Text Placeholder 4">
            <a:extLst>
              <a:ext uri="{FF2B5EF4-FFF2-40B4-BE49-F238E27FC236}">
                <a16:creationId xmlns:a16="http://schemas.microsoft.com/office/drawing/2014/main" id="{CC620B11-15EF-D22F-A80F-9F8C9FFE1EEA}"/>
              </a:ext>
            </a:extLst>
          </p:cNvPr>
          <p:cNvSpPr>
            <a:spLocks noGrp="1"/>
          </p:cNvSpPr>
          <p:nvPr>
            <p:ph type="body" sz="quarter" idx="13"/>
          </p:nvPr>
        </p:nvSpPr>
        <p:spPr/>
        <p:txBody>
          <a:bodyPr>
            <a:normAutofit/>
          </a:bodyPr>
          <a:lstStyle/>
          <a:p>
            <a:r>
              <a:rPr lang="en-US" dirty="0"/>
              <a:t>The evolution of the project until its present form</a:t>
            </a:r>
          </a:p>
        </p:txBody>
      </p:sp>
      <p:sp>
        <p:nvSpPr>
          <p:cNvPr id="3" name="Footer Placeholder 2">
            <a:extLst>
              <a:ext uri="{FF2B5EF4-FFF2-40B4-BE49-F238E27FC236}">
                <a16:creationId xmlns:a16="http://schemas.microsoft.com/office/drawing/2014/main" id="{A91730AC-347A-C65A-D260-ECE904473BD9}"/>
              </a:ext>
            </a:extLst>
          </p:cNvPr>
          <p:cNvSpPr>
            <a:spLocks noGrp="1"/>
          </p:cNvSpPr>
          <p:nvPr>
            <p:ph type="ftr" sz="quarter" idx="11"/>
          </p:nvPr>
        </p:nvSpPr>
        <p:spPr/>
        <p:txBody>
          <a:bodyPr/>
          <a:lstStyle/>
          <a:p>
            <a:r>
              <a:rPr lang="it-IT"/>
              <a:t>PNRR_IRIS - Marco Statera- Scope &amp; Structure</a:t>
            </a:r>
          </a:p>
        </p:txBody>
      </p:sp>
    </p:spTree>
    <p:extLst>
      <p:ext uri="{BB962C8B-B14F-4D97-AF65-F5344CB8AC3E}">
        <p14:creationId xmlns:p14="http://schemas.microsoft.com/office/powerpoint/2010/main" val="105271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3BBC300C-2FAA-DC31-8775-31FCC615F9F7}"/>
              </a:ext>
            </a:extLst>
          </p:cNvPr>
          <p:cNvSpPr>
            <a:spLocks noGrp="1"/>
          </p:cNvSpPr>
          <p:nvPr>
            <p:ph type="title"/>
          </p:nvPr>
        </p:nvSpPr>
        <p:spPr/>
        <p:txBody>
          <a:bodyPr/>
          <a:lstStyle/>
          <a:p>
            <a:r>
              <a:rPr lang="it-IT" dirty="0" err="1"/>
              <a:t>Preamble</a:t>
            </a:r>
            <a:r>
              <a:rPr lang="it-IT" dirty="0"/>
              <a:t> 2</a:t>
            </a:r>
          </a:p>
        </p:txBody>
      </p:sp>
      <p:sp>
        <p:nvSpPr>
          <p:cNvPr id="3" name="Content Placeholder 2">
            <a:extLst>
              <a:ext uri="{FF2B5EF4-FFF2-40B4-BE49-F238E27FC236}">
                <a16:creationId xmlns:a16="http://schemas.microsoft.com/office/drawing/2014/main" id="{B3240266-6F7A-8E81-EC29-6B1B085CD956}"/>
              </a:ext>
            </a:extLst>
          </p:cNvPr>
          <p:cNvSpPr>
            <a:spLocks noGrp="1"/>
          </p:cNvSpPr>
          <p:nvPr>
            <p:ph idx="1"/>
          </p:nvPr>
        </p:nvSpPr>
        <p:spPr/>
        <p:txBody>
          <a:bodyPr>
            <a:normAutofit fontScale="92500"/>
          </a:bodyPr>
          <a:lstStyle/>
          <a:p>
            <a:r>
              <a:rPr lang="en-US" dirty="0"/>
              <a:t>Response to a call by the Ministry for Research under the “</a:t>
            </a:r>
            <a:r>
              <a:rPr lang="en-US" b="1" dirty="0"/>
              <a:t>Recovery Funds</a:t>
            </a:r>
            <a:r>
              <a:rPr lang="en-US" dirty="0"/>
              <a:t>” (PNRR)</a:t>
            </a:r>
          </a:p>
          <a:p>
            <a:r>
              <a:rPr lang="en-US" dirty="0"/>
              <a:t>To form a new distributed infrastructure in </a:t>
            </a:r>
            <a:r>
              <a:rPr lang="en-US" b="1" dirty="0">
                <a:solidFill>
                  <a:schemeClr val="bg2">
                    <a:lumMod val="50000"/>
                  </a:schemeClr>
                </a:solidFill>
              </a:rPr>
              <a:t>applied superconductivity (AS) </a:t>
            </a:r>
            <a:r>
              <a:rPr lang="en-US" dirty="0"/>
              <a:t>in Italy by mutualizing existing infrastructures, competences, skills and by expanding them with new laboratories</a:t>
            </a:r>
          </a:p>
          <a:p>
            <a:r>
              <a:rPr lang="en-US" b="1" dirty="0"/>
              <a:t>6 poles </a:t>
            </a:r>
            <a:r>
              <a:rPr lang="en-US" dirty="0"/>
              <a:t>for  the new or renewed infrastructures: Frascati (INFN), Genova (INFN, CNR-Spin, </a:t>
            </a:r>
            <a:r>
              <a:rPr lang="en-US" dirty="0" err="1"/>
              <a:t>Unige</a:t>
            </a:r>
            <a:r>
              <a:rPr lang="en-US" dirty="0"/>
              <a:t>), Milano (INFN, </a:t>
            </a:r>
            <a:r>
              <a:rPr lang="en-US" dirty="0" err="1"/>
              <a:t>Unimi</a:t>
            </a:r>
            <a:r>
              <a:rPr lang="en-US" dirty="0"/>
              <a:t> – LASA lab), Napoli (</a:t>
            </a:r>
            <a:r>
              <a:rPr lang="en-US" dirty="0" err="1"/>
              <a:t>Unina</a:t>
            </a:r>
            <a:r>
              <a:rPr lang="en-US" dirty="0"/>
              <a:t>), Salento (</a:t>
            </a:r>
            <a:r>
              <a:rPr lang="en-US" dirty="0" err="1"/>
              <a:t>Unisalento</a:t>
            </a:r>
            <a:r>
              <a:rPr lang="en-US" dirty="0"/>
              <a:t>) e Salerno (INFN e Unisa)</a:t>
            </a:r>
          </a:p>
          <a:p>
            <a:pPr lvl="1"/>
            <a:r>
              <a:rPr lang="en-US" dirty="0"/>
              <a:t>LASA (</a:t>
            </a:r>
            <a:r>
              <a:rPr lang="en-US" dirty="0" err="1"/>
              <a:t>Miano</a:t>
            </a:r>
            <a:r>
              <a:rPr lang="en-US" dirty="0"/>
              <a:t>) is the hub and coordinates the activity</a:t>
            </a:r>
          </a:p>
          <a:p>
            <a:endParaRPr lang="en-US" dirty="0">
              <a:sym typeface="Wingdings" panose="05000000000000000000" pitchFamily="2" charset="2"/>
            </a:endParaRPr>
          </a:p>
          <a:p>
            <a:pPr marL="0" indent="0">
              <a:buNone/>
            </a:pPr>
            <a:endParaRPr lang="en-US" dirty="0"/>
          </a:p>
        </p:txBody>
      </p:sp>
      <p:sp>
        <p:nvSpPr>
          <p:cNvPr id="6" name="Date Placeholder 5">
            <a:extLst>
              <a:ext uri="{FF2B5EF4-FFF2-40B4-BE49-F238E27FC236}">
                <a16:creationId xmlns:a16="http://schemas.microsoft.com/office/drawing/2014/main" id="{40F4D27F-49E9-816B-B9DD-2EB1E50462C9}"/>
              </a:ext>
            </a:extLst>
          </p:cNvPr>
          <p:cNvSpPr>
            <a:spLocks noGrp="1"/>
          </p:cNvSpPr>
          <p:nvPr>
            <p:ph type="dt" sz="half" idx="10"/>
          </p:nvPr>
        </p:nvSpPr>
        <p:spPr/>
        <p:txBody>
          <a:bodyPr/>
          <a:lstStyle/>
          <a:p>
            <a:r>
              <a:rPr lang="it-IT"/>
              <a:t>24.4.2022</a:t>
            </a:r>
          </a:p>
        </p:txBody>
      </p:sp>
      <p:sp>
        <p:nvSpPr>
          <p:cNvPr id="7" name="Slide Number Placeholder 6">
            <a:extLst>
              <a:ext uri="{FF2B5EF4-FFF2-40B4-BE49-F238E27FC236}">
                <a16:creationId xmlns:a16="http://schemas.microsoft.com/office/drawing/2014/main" id="{9C3BC00C-8EB2-3EA7-D282-E44F4FA22293}"/>
              </a:ext>
            </a:extLst>
          </p:cNvPr>
          <p:cNvSpPr>
            <a:spLocks noGrp="1"/>
          </p:cNvSpPr>
          <p:nvPr>
            <p:ph type="sldNum" sz="quarter" idx="12"/>
          </p:nvPr>
        </p:nvSpPr>
        <p:spPr/>
        <p:txBody>
          <a:bodyPr/>
          <a:lstStyle/>
          <a:p>
            <a:fld id="{9B13B172-409A-48BF-92CD-9E808051E234}" type="slidenum">
              <a:rPr lang="it-IT" smtClean="0"/>
              <a:t>4</a:t>
            </a:fld>
            <a:endParaRPr lang="it-IT"/>
          </a:p>
        </p:txBody>
      </p:sp>
      <p:sp>
        <p:nvSpPr>
          <p:cNvPr id="9" name="Segnaposto testo 8">
            <a:extLst>
              <a:ext uri="{FF2B5EF4-FFF2-40B4-BE49-F238E27FC236}">
                <a16:creationId xmlns:a16="http://schemas.microsoft.com/office/drawing/2014/main" id="{A2C74B47-F54F-2827-3635-D77B2967C473}"/>
              </a:ext>
            </a:extLst>
          </p:cNvPr>
          <p:cNvSpPr>
            <a:spLocks noGrp="1"/>
          </p:cNvSpPr>
          <p:nvPr>
            <p:ph type="body" sz="quarter" idx="13"/>
          </p:nvPr>
        </p:nvSpPr>
        <p:spPr/>
        <p:txBody>
          <a:bodyPr/>
          <a:lstStyle/>
          <a:p>
            <a:endParaRPr lang="it-IT"/>
          </a:p>
        </p:txBody>
      </p:sp>
      <p:sp>
        <p:nvSpPr>
          <p:cNvPr id="4" name="Footer Placeholder 3">
            <a:extLst>
              <a:ext uri="{FF2B5EF4-FFF2-40B4-BE49-F238E27FC236}">
                <a16:creationId xmlns:a16="http://schemas.microsoft.com/office/drawing/2014/main" id="{63EE8EC6-8134-392B-B014-7C2B339FC3CE}"/>
              </a:ext>
            </a:extLst>
          </p:cNvPr>
          <p:cNvSpPr>
            <a:spLocks noGrp="1"/>
          </p:cNvSpPr>
          <p:nvPr>
            <p:ph type="ftr" sz="quarter" idx="11"/>
          </p:nvPr>
        </p:nvSpPr>
        <p:spPr/>
        <p:txBody>
          <a:bodyPr/>
          <a:lstStyle/>
          <a:p>
            <a:r>
              <a:rPr lang="it-IT"/>
              <a:t>PNRR_IRIS - Marco Statera- Scope &amp; Structure</a:t>
            </a:r>
          </a:p>
        </p:txBody>
      </p:sp>
    </p:spTree>
    <p:extLst>
      <p:ext uri="{BB962C8B-B14F-4D97-AF65-F5344CB8AC3E}">
        <p14:creationId xmlns:p14="http://schemas.microsoft.com/office/powerpoint/2010/main" val="43619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8F7A-BFD0-BE4D-AF93-099283590A61}"/>
              </a:ext>
            </a:extLst>
          </p:cNvPr>
          <p:cNvSpPr>
            <a:spLocks noGrp="1"/>
          </p:cNvSpPr>
          <p:nvPr>
            <p:ph type="title"/>
          </p:nvPr>
        </p:nvSpPr>
        <p:spPr/>
        <p:txBody>
          <a:bodyPr>
            <a:normAutofit fontScale="90000"/>
          </a:bodyPr>
          <a:lstStyle/>
          <a:p>
            <a:r>
              <a:rPr lang="en-US" dirty="0"/>
              <a:t>IRIS scope -1 </a:t>
            </a:r>
            <a:br>
              <a:rPr lang="en-US" dirty="0"/>
            </a:br>
            <a:r>
              <a:rPr lang="en-US" dirty="0"/>
              <a:t>Fundamental Physics instrumentation</a:t>
            </a:r>
          </a:p>
        </p:txBody>
      </p:sp>
      <p:sp>
        <p:nvSpPr>
          <p:cNvPr id="15" name="Segnaposto contenuto 14">
            <a:extLst>
              <a:ext uri="{FF2B5EF4-FFF2-40B4-BE49-F238E27FC236}">
                <a16:creationId xmlns:a16="http://schemas.microsoft.com/office/drawing/2014/main" id="{6FAF5857-E0E8-C081-16E8-790949FF376F}"/>
              </a:ext>
            </a:extLst>
          </p:cNvPr>
          <p:cNvSpPr>
            <a:spLocks noGrp="1"/>
          </p:cNvSpPr>
          <p:nvPr>
            <p:ph idx="1"/>
          </p:nvPr>
        </p:nvSpPr>
        <p:spPr/>
        <p:txBody>
          <a:bodyPr/>
          <a:lstStyle/>
          <a:p>
            <a:endParaRPr lang="it-IT"/>
          </a:p>
        </p:txBody>
      </p:sp>
      <p:sp>
        <p:nvSpPr>
          <p:cNvPr id="12" name="Date Placeholder 11">
            <a:extLst>
              <a:ext uri="{FF2B5EF4-FFF2-40B4-BE49-F238E27FC236}">
                <a16:creationId xmlns:a16="http://schemas.microsoft.com/office/drawing/2014/main" id="{10475C14-FE48-DD89-FBA7-A9D6F88CD166}"/>
              </a:ext>
            </a:extLst>
          </p:cNvPr>
          <p:cNvSpPr>
            <a:spLocks noGrp="1"/>
          </p:cNvSpPr>
          <p:nvPr>
            <p:ph type="dt" sz="half" idx="10"/>
          </p:nvPr>
        </p:nvSpPr>
        <p:spPr/>
        <p:txBody>
          <a:bodyPr/>
          <a:lstStyle/>
          <a:p>
            <a:r>
              <a:rPr lang="it-IT"/>
              <a:t>24.4.2022</a:t>
            </a:r>
          </a:p>
        </p:txBody>
      </p:sp>
      <p:sp>
        <p:nvSpPr>
          <p:cNvPr id="13" name="Slide Number Placeholder 12">
            <a:extLst>
              <a:ext uri="{FF2B5EF4-FFF2-40B4-BE49-F238E27FC236}">
                <a16:creationId xmlns:a16="http://schemas.microsoft.com/office/drawing/2014/main" id="{72C47B67-EC22-7E46-4C3A-A8EA33409A60}"/>
              </a:ext>
            </a:extLst>
          </p:cNvPr>
          <p:cNvSpPr>
            <a:spLocks noGrp="1"/>
          </p:cNvSpPr>
          <p:nvPr>
            <p:ph type="sldNum" sz="quarter" idx="12"/>
          </p:nvPr>
        </p:nvSpPr>
        <p:spPr/>
        <p:txBody>
          <a:bodyPr/>
          <a:lstStyle/>
          <a:p>
            <a:fld id="{9B13B172-409A-48BF-92CD-9E808051E234}" type="slidenum">
              <a:rPr lang="it-IT" smtClean="0"/>
              <a:t>5</a:t>
            </a:fld>
            <a:endParaRPr lang="it-IT"/>
          </a:p>
        </p:txBody>
      </p:sp>
      <p:sp>
        <p:nvSpPr>
          <p:cNvPr id="16" name="Segnaposto testo 15">
            <a:extLst>
              <a:ext uri="{FF2B5EF4-FFF2-40B4-BE49-F238E27FC236}">
                <a16:creationId xmlns:a16="http://schemas.microsoft.com/office/drawing/2014/main" id="{4041D050-B390-A17A-54DB-EEEBA9AC4697}"/>
              </a:ext>
            </a:extLst>
          </p:cNvPr>
          <p:cNvSpPr>
            <a:spLocks noGrp="1"/>
          </p:cNvSpPr>
          <p:nvPr>
            <p:ph type="body" sz="quarter" idx="13"/>
          </p:nvPr>
        </p:nvSpPr>
        <p:spPr/>
        <p:txBody>
          <a:bodyPr/>
          <a:lstStyle/>
          <a:p>
            <a:endParaRPr lang="it-IT"/>
          </a:p>
        </p:txBody>
      </p:sp>
      <p:sp>
        <p:nvSpPr>
          <p:cNvPr id="3" name="Footer Placeholder 2">
            <a:extLst>
              <a:ext uri="{FF2B5EF4-FFF2-40B4-BE49-F238E27FC236}">
                <a16:creationId xmlns:a16="http://schemas.microsoft.com/office/drawing/2014/main" id="{C549ABFC-068A-C618-7C43-5C3B27FB67D2}"/>
              </a:ext>
            </a:extLst>
          </p:cNvPr>
          <p:cNvSpPr>
            <a:spLocks noGrp="1"/>
          </p:cNvSpPr>
          <p:nvPr>
            <p:ph type="ftr" sz="quarter" idx="11"/>
          </p:nvPr>
        </p:nvSpPr>
        <p:spPr/>
        <p:txBody>
          <a:bodyPr/>
          <a:lstStyle/>
          <a:p>
            <a:r>
              <a:rPr lang="it-IT"/>
              <a:t>PNRR_IRIS - Marco Statera- Scope &amp; Structure</a:t>
            </a:r>
          </a:p>
        </p:txBody>
      </p:sp>
      <p:sp>
        <p:nvSpPr>
          <p:cNvPr id="4" name="Content Placeholder 2">
            <a:extLst>
              <a:ext uri="{FF2B5EF4-FFF2-40B4-BE49-F238E27FC236}">
                <a16:creationId xmlns:a16="http://schemas.microsoft.com/office/drawing/2014/main" id="{F34BB3FA-45EE-34CB-14CE-FAA7F5232F28}"/>
              </a:ext>
            </a:extLst>
          </p:cNvPr>
          <p:cNvSpPr txBox="1">
            <a:spLocks/>
          </p:cNvSpPr>
          <p:nvPr/>
        </p:nvSpPr>
        <p:spPr>
          <a:xfrm>
            <a:off x="511147" y="2503597"/>
            <a:ext cx="7689114" cy="925403"/>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Superconductivity has been instrumental for the discovery of the Higgs boson </a:t>
            </a:r>
            <a:r>
              <a:rPr lang="en-US" sz="2000" dirty="0"/>
              <a:t>and its development will be critical for future accelerators and we  need of adequate infrastructure to sustain this. </a:t>
            </a:r>
          </a:p>
        </p:txBody>
      </p:sp>
      <p:pic>
        <p:nvPicPr>
          <p:cNvPr id="5" name="Picture 4" descr="A picture containing subway&#10;&#10;Description automatically generated">
            <a:extLst>
              <a:ext uri="{FF2B5EF4-FFF2-40B4-BE49-F238E27FC236}">
                <a16:creationId xmlns:a16="http://schemas.microsoft.com/office/drawing/2014/main" id="{4AC0F011-05BE-233B-BE32-49C2221FB751}"/>
              </a:ext>
            </a:extLst>
          </p:cNvPr>
          <p:cNvPicPr>
            <a:picLocks noChangeAspect="1"/>
          </p:cNvPicPr>
          <p:nvPr/>
        </p:nvPicPr>
        <p:blipFill rotWithShape="1">
          <a:blip r:embed="rId2"/>
          <a:srcRect l="15151" t="18060" b="14481"/>
          <a:stretch/>
        </p:blipFill>
        <p:spPr>
          <a:xfrm>
            <a:off x="671105" y="3693224"/>
            <a:ext cx="3731235" cy="1974595"/>
          </a:xfrm>
          <a:prstGeom prst="rect">
            <a:avLst/>
          </a:prstGeom>
        </p:spPr>
      </p:pic>
      <p:pic>
        <p:nvPicPr>
          <p:cNvPr id="6" name="Picture 5">
            <a:extLst>
              <a:ext uri="{FF2B5EF4-FFF2-40B4-BE49-F238E27FC236}">
                <a16:creationId xmlns:a16="http://schemas.microsoft.com/office/drawing/2014/main" id="{C710749A-F5F6-FC33-3D7C-7F2196F44067}"/>
              </a:ext>
            </a:extLst>
          </p:cNvPr>
          <p:cNvPicPr>
            <a:picLocks noChangeAspect="1"/>
          </p:cNvPicPr>
          <p:nvPr/>
        </p:nvPicPr>
        <p:blipFill rotWithShape="1">
          <a:blip r:embed="rId3"/>
          <a:srcRect t="-10320" r="7359" b="-20348"/>
          <a:stretch/>
        </p:blipFill>
        <p:spPr>
          <a:xfrm>
            <a:off x="4567992" y="3499100"/>
            <a:ext cx="3585408" cy="2580149"/>
          </a:xfrm>
          <a:prstGeom prst="rect">
            <a:avLst/>
          </a:prstGeom>
        </p:spPr>
      </p:pic>
      <p:pic>
        <p:nvPicPr>
          <p:cNvPr id="7" name="Picture 6">
            <a:extLst>
              <a:ext uri="{FF2B5EF4-FFF2-40B4-BE49-F238E27FC236}">
                <a16:creationId xmlns:a16="http://schemas.microsoft.com/office/drawing/2014/main" id="{D14E4DED-0494-B33A-1CFA-E0959B10879E}"/>
              </a:ext>
            </a:extLst>
          </p:cNvPr>
          <p:cNvPicPr>
            <a:picLocks noChangeAspect="1"/>
          </p:cNvPicPr>
          <p:nvPr/>
        </p:nvPicPr>
        <p:blipFill>
          <a:blip r:embed="rId4"/>
          <a:stretch>
            <a:fillRect/>
          </a:stretch>
        </p:blipFill>
        <p:spPr>
          <a:xfrm>
            <a:off x="8826059" y="1482311"/>
            <a:ext cx="2743200" cy="2466363"/>
          </a:xfrm>
          <a:prstGeom prst="rect">
            <a:avLst/>
          </a:prstGeom>
        </p:spPr>
      </p:pic>
      <p:pic>
        <p:nvPicPr>
          <p:cNvPr id="8" name="Picture 7">
            <a:extLst>
              <a:ext uri="{FF2B5EF4-FFF2-40B4-BE49-F238E27FC236}">
                <a16:creationId xmlns:a16="http://schemas.microsoft.com/office/drawing/2014/main" id="{C42DD936-97EC-E4CA-9DEC-2677EC94EAAD}"/>
              </a:ext>
            </a:extLst>
          </p:cNvPr>
          <p:cNvPicPr>
            <a:picLocks noChangeAspect="1"/>
          </p:cNvPicPr>
          <p:nvPr/>
        </p:nvPicPr>
        <p:blipFill>
          <a:blip r:embed="rId5"/>
          <a:stretch>
            <a:fillRect/>
          </a:stretch>
        </p:blipFill>
        <p:spPr>
          <a:xfrm>
            <a:off x="8836922" y="3962061"/>
            <a:ext cx="2721474" cy="1817120"/>
          </a:xfrm>
          <a:prstGeom prst="rect">
            <a:avLst/>
          </a:prstGeom>
        </p:spPr>
      </p:pic>
      <p:sp>
        <p:nvSpPr>
          <p:cNvPr id="9" name="TextBox 8">
            <a:extLst>
              <a:ext uri="{FF2B5EF4-FFF2-40B4-BE49-F238E27FC236}">
                <a16:creationId xmlns:a16="http://schemas.microsoft.com/office/drawing/2014/main" id="{B8F5E6CF-DB2F-42EA-3E83-6885F1BD20BB}"/>
              </a:ext>
            </a:extLst>
          </p:cNvPr>
          <p:cNvSpPr txBox="1"/>
          <p:nvPr/>
        </p:nvSpPr>
        <p:spPr>
          <a:xfrm>
            <a:off x="1020417" y="5805955"/>
            <a:ext cx="305243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LHC dipoles (8 T) in the tunnel</a:t>
            </a:r>
          </a:p>
        </p:txBody>
      </p:sp>
      <p:sp>
        <p:nvSpPr>
          <p:cNvPr id="10" name="TextBox 9">
            <a:extLst>
              <a:ext uri="{FF2B5EF4-FFF2-40B4-BE49-F238E27FC236}">
                <a16:creationId xmlns:a16="http://schemas.microsoft.com/office/drawing/2014/main" id="{D636ED39-189E-B825-51E1-C88CFCDF8A8D}"/>
              </a:ext>
            </a:extLst>
          </p:cNvPr>
          <p:cNvSpPr txBox="1"/>
          <p:nvPr/>
        </p:nvSpPr>
        <p:spPr>
          <a:xfrm>
            <a:off x="4926706" y="5809904"/>
            <a:ext cx="263290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err="1"/>
              <a:t>HiLumi</a:t>
            </a:r>
            <a:r>
              <a:rPr lang="en-US" b="1" dirty="0"/>
              <a:t> MQXF quad (12 T)</a:t>
            </a:r>
          </a:p>
        </p:txBody>
      </p:sp>
      <p:sp>
        <p:nvSpPr>
          <p:cNvPr id="11" name="TextBox 10">
            <a:extLst>
              <a:ext uri="{FF2B5EF4-FFF2-40B4-BE49-F238E27FC236}">
                <a16:creationId xmlns:a16="http://schemas.microsoft.com/office/drawing/2014/main" id="{56F849A5-7B26-F7D1-DDA0-160F3E9214F9}"/>
              </a:ext>
            </a:extLst>
          </p:cNvPr>
          <p:cNvSpPr txBox="1"/>
          <p:nvPr/>
        </p:nvSpPr>
        <p:spPr>
          <a:xfrm>
            <a:off x="9481181" y="5805955"/>
            <a:ext cx="143295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FCC (12-16 T)</a:t>
            </a:r>
          </a:p>
        </p:txBody>
      </p:sp>
      <mc:AlternateContent xmlns:mc="http://schemas.openxmlformats.org/markup-compatibility/2006" xmlns:p14="http://schemas.microsoft.com/office/powerpoint/2010/main">
        <mc:Choice Requires="p14">
          <p:contentPart p14:bwMode="auto" r:id="rId6">
            <p14:nvContentPartPr>
              <p14:cNvPr id="14" name="Input penna 13">
                <a:extLst>
                  <a:ext uri="{FF2B5EF4-FFF2-40B4-BE49-F238E27FC236}">
                    <a16:creationId xmlns:a16="http://schemas.microsoft.com/office/drawing/2014/main" id="{5DFC3EC3-AAA3-A542-27F4-BDE097D6FBC3}"/>
                  </a:ext>
                </a:extLst>
              </p14:cNvPr>
              <p14:cNvContentPartPr/>
              <p14:nvPr/>
            </p14:nvContentPartPr>
            <p14:xfrm>
              <a:off x="-217424" y="2936207"/>
              <a:ext cx="154440" cy="32040"/>
            </p14:xfrm>
          </p:contentPart>
        </mc:Choice>
        <mc:Fallback xmlns="">
          <p:pic>
            <p:nvPicPr>
              <p:cNvPr id="14" name="Input penna 13">
                <a:extLst>
                  <a:ext uri="{FF2B5EF4-FFF2-40B4-BE49-F238E27FC236}">
                    <a16:creationId xmlns:a16="http://schemas.microsoft.com/office/drawing/2014/main" id="{5DFC3EC3-AAA3-A542-27F4-BDE097D6FBC3}"/>
                  </a:ext>
                </a:extLst>
              </p:cNvPr>
              <p:cNvPicPr/>
              <p:nvPr/>
            </p:nvPicPr>
            <p:blipFill>
              <a:blip r:embed="rId7"/>
              <a:stretch>
                <a:fillRect/>
              </a:stretch>
            </p:blipFill>
            <p:spPr>
              <a:xfrm>
                <a:off x="-226064" y="2927567"/>
                <a:ext cx="172080" cy="49680"/>
              </a:xfrm>
              <a:prstGeom prst="rect">
                <a:avLst/>
              </a:prstGeom>
            </p:spPr>
          </p:pic>
        </mc:Fallback>
      </mc:AlternateContent>
    </p:spTree>
    <p:extLst>
      <p:ext uri="{BB962C8B-B14F-4D97-AF65-F5344CB8AC3E}">
        <p14:creationId xmlns:p14="http://schemas.microsoft.com/office/powerpoint/2010/main" val="346420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8692-5FC8-9683-A82B-1363069C8FFD}"/>
              </a:ext>
            </a:extLst>
          </p:cNvPr>
          <p:cNvSpPr>
            <a:spLocks noGrp="1"/>
          </p:cNvSpPr>
          <p:nvPr>
            <p:ph type="title"/>
          </p:nvPr>
        </p:nvSpPr>
        <p:spPr/>
        <p:txBody>
          <a:bodyPr>
            <a:normAutofit fontScale="90000"/>
          </a:bodyPr>
          <a:lstStyle/>
          <a:p>
            <a:r>
              <a:rPr lang="en-US" dirty="0"/>
              <a:t>IRIS scope -2 </a:t>
            </a:r>
            <a:br>
              <a:rPr lang="en-US" dirty="0"/>
            </a:br>
            <a:r>
              <a:rPr lang="en-US" dirty="0"/>
              <a:t>Societal Applications</a:t>
            </a:r>
          </a:p>
        </p:txBody>
      </p:sp>
      <p:sp>
        <p:nvSpPr>
          <p:cNvPr id="11" name="Segnaposto contenuto 10">
            <a:extLst>
              <a:ext uri="{FF2B5EF4-FFF2-40B4-BE49-F238E27FC236}">
                <a16:creationId xmlns:a16="http://schemas.microsoft.com/office/drawing/2014/main" id="{7E54F6EE-714F-C4B4-9BC4-D04ECC623381}"/>
              </a:ext>
            </a:extLst>
          </p:cNvPr>
          <p:cNvSpPr>
            <a:spLocks noGrp="1"/>
          </p:cNvSpPr>
          <p:nvPr>
            <p:ph idx="1"/>
          </p:nvPr>
        </p:nvSpPr>
        <p:spPr/>
        <p:txBody>
          <a:bodyPr/>
          <a:lstStyle/>
          <a:p>
            <a:endParaRPr lang="it-IT"/>
          </a:p>
        </p:txBody>
      </p:sp>
      <p:sp>
        <p:nvSpPr>
          <p:cNvPr id="9" name="Date Placeholder 8">
            <a:extLst>
              <a:ext uri="{FF2B5EF4-FFF2-40B4-BE49-F238E27FC236}">
                <a16:creationId xmlns:a16="http://schemas.microsoft.com/office/drawing/2014/main" id="{873B2B2A-BAFF-A35B-ED9E-CC21AF52AB20}"/>
              </a:ext>
            </a:extLst>
          </p:cNvPr>
          <p:cNvSpPr>
            <a:spLocks noGrp="1"/>
          </p:cNvSpPr>
          <p:nvPr>
            <p:ph type="dt" sz="half" idx="10"/>
          </p:nvPr>
        </p:nvSpPr>
        <p:spPr/>
        <p:txBody>
          <a:bodyPr/>
          <a:lstStyle/>
          <a:p>
            <a:r>
              <a:rPr lang="it-IT"/>
              <a:t>24.4.2022</a:t>
            </a:r>
          </a:p>
        </p:txBody>
      </p:sp>
      <p:sp>
        <p:nvSpPr>
          <p:cNvPr id="10" name="Slide Number Placeholder 9">
            <a:extLst>
              <a:ext uri="{FF2B5EF4-FFF2-40B4-BE49-F238E27FC236}">
                <a16:creationId xmlns:a16="http://schemas.microsoft.com/office/drawing/2014/main" id="{6BD1E29B-7B3C-FD04-48CC-40696C3F6767}"/>
              </a:ext>
            </a:extLst>
          </p:cNvPr>
          <p:cNvSpPr>
            <a:spLocks noGrp="1"/>
          </p:cNvSpPr>
          <p:nvPr>
            <p:ph type="sldNum" sz="quarter" idx="12"/>
          </p:nvPr>
        </p:nvSpPr>
        <p:spPr/>
        <p:txBody>
          <a:bodyPr/>
          <a:lstStyle/>
          <a:p>
            <a:fld id="{9B13B172-409A-48BF-92CD-9E808051E234}" type="slidenum">
              <a:rPr lang="it-IT" smtClean="0"/>
              <a:t>6</a:t>
            </a:fld>
            <a:endParaRPr lang="it-IT"/>
          </a:p>
        </p:txBody>
      </p:sp>
      <p:sp>
        <p:nvSpPr>
          <p:cNvPr id="12" name="Segnaposto testo 11">
            <a:extLst>
              <a:ext uri="{FF2B5EF4-FFF2-40B4-BE49-F238E27FC236}">
                <a16:creationId xmlns:a16="http://schemas.microsoft.com/office/drawing/2014/main" id="{2AECEB7F-5D64-14CA-2247-B5B957F54860}"/>
              </a:ext>
            </a:extLst>
          </p:cNvPr>
          <p:cNvSpPr>
            <a:spLocks noGrp="1"/>
          </p:cNvSpPr>
          <p:nvPr>
            <p:ph type="body" sz="quarter" idx="13"/>
          </p:nvPr>
        </p:nvSpPr>
        <p:spPr/>
        <p:txBody>
          <a:bodyPr/>
          <a:lstStyle/>
          <a:p>
            <a:endParaRPr lang="it-IT"/>
          </a:p>
        </p:txBody>
      </p:sp>
      <p:sp>
        <p:nvSpPr>
          <p:cNvPr id="3" name="Footer Placeholder 2">
            <a:extLst>
              <a:ext uri="{FF2B5EF4-FFF2-40B4-BE49-F238E27FC236}">
                <a16:creationId xmlns:a16="http://schemas.microsoft.com/office/drawing/2014/main" id="{E88279E2-AC8D-88D1-74BC-4B0C58763F31}"/>
              </a:ext>
            </a:extLst>
          </p:cNvPr>
          <p:cNvSpPr>
            <a:spLocks noGrp="1"/>
          </p:cNvSpPr>
          <p:nvPr>
            <p:ph type="ftr" sz="quarter" idx="11"/>
          </p:nvPr>
        </p:nvSpPr>
        <p:spPr/>
        <p:txBody>
          <a:bodyPr/>
          <a:lstStyle/>
          <a:p>
            <a:r>
              <a:rPr lang="it-IT"/>
              <a:t>PNRR_IRIS - Marco Statera- Scope &amp; Structure</a:t>
            </a:r>
          </a:p>
        </p:txBody>
      </p:sp>
      <p:sp>
        <p:nvSpPr>
          <p:cNvPr id="4" name="Content Placeholder 8">
            <a:extLst>
              <a:ext uri="{FF2B5EF4-FFF2-40B4-BE49-F238E27FC236}">
                <a16:creationId xmlns:a16="http://schemas.microsoft.com/office/drawing/2014/main" id="{3697DCFC-B210-D7D0-A47E-B68F18D6DBEF}"/>
              </a:ext>
            </a:extLst>
          </p:cNvPr>
          <p:cNvSpPr txBox="1">
            <a:spLocks/>
          </p:cNvSpPr>
          <p:nvPr/>
        </p:nvSpPr>
        <p:spPr>
          <a:xfrm>
            <a:off x="393700" y="2810932"/>
            <a:ext cx="7751233" cy="3681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Green Energy </a:t>
            </a:r>
            <a:r>
              <a:rPr lang="en-US" dirty="0"/>
              <a:t>and </a:t>
            </a:r>
            <a:r>
              <a:rPr lang="en-US" b="1" dirty="0">
                <a:solidFill>
                  <a:srgbClr val="0070C0"/>
                </a:solidFill>
              </a:rPr>
              <a:t>Medical</a:t>
            </a:r>
          </a:p>
          <a:p>
            <a:r>
              <a:rPr lang="en-US" dirty="0">
                <a:solidFill>
                  <a:srgbClr val="00B050"/>
                </a:solidFill>
              </a:rPr>
              <a:t>Green</a:t>
            </a:r>
            <a:r>
              <a:rPr lang="en-US" dirty="0"/>
              <a:t> :  energy transport at zero emission and energy saving magnets.</a:t>
            </a:r>
          </a:p>
          <a:p>
            <a:pPr lvl="1"/>
            <a:r>
              <a:rPr lang="en-US" dirty="0"/>
              <a:t>important for society but also for the sustainability of our research infrastructure</a:t>
            </a:r>
          </a:p>
          <a:p>
            <a:r>
              <a:rPr lang="en-US" dirty="0">
                <a:solidFill>
                  <a:schemeClr val="accent1"/>
                </a:solidFill>
              </a:rPr>
              <a:t>Medical</a:t>
            </a:r>
            <a:r>
              <a:rPr lang="en-US" dirty="0"/>
              <a:t>: Superconductivity could play a key role in heavy ion therapy by enabling a rotatable gantry</a:t>
            </a:r>
          </a:p>
        </p:txBody>
      </p:sp>
      <p:pic>
        <p:nvPicPr>
          <p:cNvPr id="5" name="Picture 4" descr="A picture containing toy, automaton&#10;&#10;Description automatically generated">
            <a:extLst>
              <a:ext uri="{FF2B5EF4-FFF2-40B4-BE49-F238E27FC236}">
                <a16:creationId xmlns:a16="http://schemas.microsoft.com/office/drawing/2014/main" id="{691EF117-2A34-9B6B-8E3F-49D6A6D693C9}"/>
              </a:ext>
            </a:extLst>
          </p:cNvPr>
          <p:cNvPicPr>
            <a:picLocks noChangeAspect="1"/>
          </p:cNvPicPr>
          <p:nvPr/>
        </p:nvPicPr>
        <p:blipFill>
          <a:blip r:embed="rId2"/>
          <a:stretch>
            <a:fillRect/>
          </a:stretch>
        </p:blipFill>
        <p:spPr>
          <a:xfrm>
            <a:off x="8589433" y="3303553"/>
            <a:ext cx="3376161" cy="3062308"/>
          </a:xfrm>
          <a:prstGeom prst="rect">
            <a:avLst/>
          </a:prstGeom>
        </p:spPr>
      </p:pic>
      <p:pic>
        <p:nvPicPr>
          <p:cNvPr id="6" name="Picture 5" descr="People working in a factory&#10;&#10;Description automatically generated with medium confidence">
            <a:extLst>
              <a:ext uri="{FF2B5EF4-FFF2-40B4-BE49-F238E27FC236}">
                <a16:creationId xmlns:a16="http://schemas.microsoft.com/office/drawing/2014/main" id="{6D1BB1AF-66EA-87D9-92A0-9C01173BEBC0}"/>
              </a:ext>
            </a:extLst>
          </p:cNvPr>
          <p:cNvPicPr>
            <a:picLocks noChangeAspect="1"/>
          </p:cNvPicPr>
          <p:nvPr/>
        </p:nvPicPr>
        <p:blipFill>
          <a:blip r:embed="rId3"/>
          <a:stretch>
            <a:fillRect/>
          </a:stretch>
        </p:blipFill>
        <p:spPr>
          <a:xfrm>
            <a:off x="8589433" y="1154330"/>
            <a:ext cx="3376161" cy="2250774"/>
          </a:xfrm>
          <a:prstGeom prst="rect">
            <a:avLst/>
          </a:prstGeom>
        </p:spPr>
      </p:pic>
      <p:sp>
        <p:nvSpPr>
          <p:cNvPr id="7" name="TextBox 6">
            <a:extLst>
              <a:ext uri="{FF2B5EF4-FFF2-40B4-BE49-F238E27FC236}">
                <a16:creationId xmlns:a16="http://schemas.microsoft.com/office/drawing/2014/main" id="{3DAEE07D-DA37-DDFB-C0A3-92E9169D8A8A}"/>
              </a:ext>
            </a:extLst>
          </p:cNvPr>
          <p:cNvSpPr txBox="1"/>
          <p:nvPr/>
        </p:nvSpPr>
        <p:spPr>
          <a:xfrm>
            <a:off x="8701695" y="5993392"/>
            <a:ext cx="2933047" cy="338554"/>
          </a:xfrm>
          <a:prstGeom prst="rect">
            <a:avLst/>
          </a:prstGeom>
          <a:noFill/>
        </p:spPr>
        <p:txBody>
          <a:bodyPr wrap="none" rtlCol="0">
            <a:spAutoFit/>
          </a:bodyPr>
          <a:lstStyle/>
          <a:p>
            <a:r>
              <a:rPr lang="en-US" sz="1600" b="1" dirty="0">
                <a:solidFill>
                  <a:schemeClr val="bg1"/>
                </a:solidFill>
              </a:rPr>
              <a:t>Courtesy M. Pullia (CNAO –Italy)</a:t>
            </a:r>
          </a:p>
        </p:txBody>
      </p:sp>
      <p:sp>
        <p:nvSpPr>
          <p:cNvPr id="8" name="TextBox 7">
            <a:extLst>
              <a:ext uri="{FF2B5EF4-FFF2-40B4-BE49-F238E27FC236}">
                <a16:creationId xmlns:a16="http://schemas.microsoft.com/office/drawing/2014/main" id="{5E48D90B-9828-430B-AB5A-6F62837283EC}"/>
              </a:ext>
            </a:extLst>
          </p:cNvPr>
          <p:cNvSpPr txBox="1"/>
          <p:nvPr/>
        </p:nvSpPr>
        <p:spPr>
          <a:xfrm>
            <a:off x="8921922" y="3070533"/>
            <a:ext cx="2879506" cy="369332"/>
          </a:xfrm>
          <a:prstGeom prst="rect">
            <a:avLst/>
          </a:prstGeom>
          <a:noFill/>
        </p:spPr>
        <p:txBody>
          <a:bodyPr wrap="none" rtlCol="0">
            <a:spAutoFit/>
          </a:bodyPr>
          <a:lstStyle/>
          <a:p>
            <a:r>
              <a:rPr lang="en-US" b="1" dirty="0"/>
              <a:t>Courtesy A. Ballarino - CERN</a:t>
            </a:r>
          </a:p>
        </p:txBody>
      </p:sp>
    </p:spTree>
    <p:extLst>
      <p:ext uri="{BB962C8B-B14F-4D97-AF65-F5344CB8AC3E}">
        <p14:creationId xmlns:p14="http://schemas.microsoft.com/office/powerpoint/2010/main" val="334715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A70A-070B-EC21-F91C-99D8EDBE112C}"/>
              </a:ext>
            </a:extLst>
          </p:cNvPr>
          <p:cNvSpPr>
            <a:spLocks noGrp="1"/>
          </p:cNvSpPr>
          <p:nvPr>
            <p:ph type="title"/>
          </p:nvPr>
        </p:nvSpPr>
        <p:spPr/>
        <p:txBody>
          <a:bodyPr>
            <a:normAutofit fontScale="90000"/>
          </a:bodyPr>
          <a:lstStyle/>
          <a:p>
            <a:r>
              <a:rPr lang="en-US" dirty="0"/>
              <a:t>IRIS ULTIMATE GOAL: </a:t>
            </a:r>
            <a:br>
              <a:rPr lang="en-US" dirty="0"/>
            </a:br>
            <a:r>
              <a:rPr lang="en-US" dirty="0"/>
              <a:t>contribute to </a:t>
            </a:r>
            <a:r>
              <a:rPr lang="en-US" dirty="0">
                <a:solidFill>
                  <a:srgbClr val="FF0000"/>
                </a:solidFill>
              </a:rPr>
              <a:t>Fundamental Physics instrumentation </a:t>
            </a:r>
            <a:r>
              <a:rPr lang="en-US" dirty="0"/>
              <a:t>(particle accelerators for post-LHC era) and to </a:t>
            </a:r>
            <a:r>
              <a:rPr lang="en-US" b="1" dirty="0">
                <a:solidFill>
                  <a:srgbClr val="00B050"/>
                </a:solidFill>
              </a:rPr>
              <a:t>Societal Applications for green energy and medicine</a:t>
            </a:r>
            <a:r>
              <a:rPr lang="en-US" dirty="0"/>
              <a:t>.</a:t>
            </a:r>
            <a:br>
              <a:rPr lang="en-US" dirty="0"/>
            </a:br>
            <a:endParaRPr lang="en-US" dirty="0"/>
          </a:p>
        </p:txBody>
      </p:sp>
      <p:sp>
        <p:nvSpPr>
          <p:cNvPr id="3" name="Content Placeholder 2">
            <a:extLst>
              <a:ext uri="{FF2B5EF4-FFF2-40B4-BE49-F238E27FC236}">
                <a16:creationId xmlns:a16="http://schemas.microsoft.com/office/drawing/2014/main" id="{B3240266-6F7A-8E81-EC29-6B1B085CD956}"/>
              </a:ext>
            </a:extLst>
          </p:cNvPr>
          <p:cNvSpPr>
            <a:spLocks noGrp="1"/>
          </p:cNvSpPr>
          <p:nvPr>
            <p:ph idx="1"/>
          </p:nvPr>
        </p:nvSpPr>
        <p:spPr/>
        <p:txBody>
          <a:bodyPr>
            <a:normAutofit fontScale="85000" lnSpcReduction="20000"/>
          </a:bodyPr>
          <a:lstStyle/>
          <a:p>
            <a:r>
              <a:rPr lang="en-US" dirty="0"/>
              <a:t>Superconductivity has been instrumental for the discovery of the Higgs boson and its development will be critical for future accelerators and we  need of adequate infrastructure to sustain this. But the infrastructure will be devoted also to societal applications. In the domain of energy will be fundamental for a future green economy but also will allow a step toward sustainable infrastructure for fundamental physics.</a:t>
            </a:r>
          </a:p>
          <a:p>
            <a:r>
              <a:rPr lang="en-US" dirty="0"/>
              <a:t>Method: </a:t>
            </a:r>
          </a:p>
          <a:p>
            <a:pPr lvl="1"/>
            <a:r>
              <a:rPr lang="en-US" b="1" dirty="0"/>
              <a:t>clustering</a:t>
            </a:r>
            <a:r>
              <a:rPr lang="en-US" dirty="0"/>
              <a:t> applied physicists with material scientists and magnet engineers. Therefore, we have also teams working on basic science and materials</a:t>
            </a:r>
          </a:p>
          <a:p>
            <a:pPr lvl="1"/>
            <a:r>
              <a:rPr lang="en-US" dirty="0"/>
              <a:t>forming a </a:t>
            </a:r>
            <a:r>
              <a:rPr lang="en-US" b="1" dirty="0"/>
              <a:t>new distributed infrastructure </a:t>
            </a:r>
            <a:r>
              <a:rPr lang="en-US" dirty="0"/>
              <a:t>in </a:t>
            </a:r>
            <a:r>
              <a:rPr lang="en-US" b="1" dirty="0"/>
              <a:t>applied superconductivity (AS) </a:t>
            </a:r>
            <a:r>
              <a:rPr lang="en-US" dirty="0"/>
              <a:t>in Italy by mutualizing existing infrastructures, competences, skills and by expanding them with new laboratories</a:t>
            </a:r>
          </a:p>
          <a:p>
            <a:r>
              <a:rPr lang="en-US" dirty="0"/>
              <a:t>Industry are not allowed to be partner, rather they must be contractors. </a:t>
            </a:r>
          </a:p>
          <a:p>
            <a:pPr marL="0" indent="0">
              <a:buNone/>
            </a:pPr>
            <a:endParaRPr lang="en-US" dirty="0"/>
          </a:p>
        </p:txBody>
      </p:sp>
      <p:sp>
        <p:nvSpPr>
          <p:cNvPr id="6" name="Date Placeholder 5">
            <a:extLst>
              <a:ext uri="{FF2B5EF4-FFF2-40B4-BE49-F238E27FC236}">
                <a16:creationId xmlns:a16="http://schemas.microsoft.com/office/drawing/2014/main" id="{AAB82277-DFF6-5609-32F5-21F6611DC5FE}"/>
              </a:ext>
            </a:extLst>
          </p:cNvPr>
          <p:cNvSpPr>
            <a:spLocks noGrp="1"/>
          </p:cNvSpPr>
          <p:nvPr>
            <p:ph type="dt" sz="half" idx="10"/>
          </p:nvPr>
        </p:nvSpPr>
        <p:spPr/>
        <p:txBody>
          <a:bodyPr/>
          <a:lstStyle/>
          <a:p>
            <a:r>
              <a:rPr lang="it-IT"/>
              <a:t>24.4.2022</a:t>
            </a:r>
          </a:p>
        </p:txBody>
      </p:sp>
      <p:sp>
        <p:nvSpPr>
          <p:cNvPr id="7" name="Slide Number Placeholder 6">
            <a:extLst>
              <a:ext uri="{FF2B5EF4-FFF2-40B4-BE49-F238E27FC236}">
                <a16:creationId xmlns:a16="http://schemas.microsoft.com/office/drawing/2014/main" id="{FC1890FF-0292-C0D2-A6EB-EF929D181E29}"/>
              </a:ext>
            </a:extLst>
          </p:cNvPr>
          <p:cNvSpPr>
            <a:spLocks noGrp="1"/>
          </p:cNvSpPr>
          <p:nvPr>
            <p:ph type="sldNum" sz="quarter" idx="12"/>
          </p:nvPr>
        </p:nvSpPr>
        <p:spPr/>
        <p:txBody>
          <a:bodyPr/>
          <a:lstStyle/>
          <a:p>
            <a:fld id="{9B13B172-409A-48BF-92CD-9E808051E234}" type="slidenum">
              <a:rPr lang="it-IT" smtClean="0"/>
              <a:t>7</a:t>
            </a:fld>
            <a:endParaRPr lang="it-IT"/>
          </a:p>
        </p:txBody>
      </p:sp>
      <p:sp>
        <p:nvSpPr>
          <p:cNvPr id="4" name="Footer Placeholder 3">
            <a:extLst>
              <a:ext uri="{FF2B5EF4-FFF2-40B4-BE49-F238E27FC236}">
                <a16:creationId xmlns:a16="http://schemas.microsoft.com/office/drawing/2014/main" id="{63EE8EC6-8134-392B-B014-7C2B339FC3CE}"/>
              </a:ext>
            </a:extLst>
          </p:cNvPr>
          <p:cNvSpPr>
            <a:spLocks noGrp="1"/>
          </p:cNvSpPr>
          <p:nvPr>
            <p:ph type="ftr" sz="quarter" idx="11"/>
          </p:nvPr>
        </p:nvSpPr>
        <p:spPr/>
        <p:txBody>
          <a:bodyPr/>
          <a:lstStyle/>
          <a:p>
            <a:r>
              <a:rPr lang="it-IT"/>
              <a:t>PNRR_IRIS - Marco Statera- Scope &amp; Structure</a:t>
            </a:r>
          </a:p>
        </p:txBody>
      </p:sp>
    </p:spTree>
    <p:extLst>
      <p:ext uri="{BB962C8B-B14F-4D97-AF65-F5344CB8AC3E}">
        <p14:creationId xmlns:p14="http://schemas.microsoft.com/office/powerpoint/2010/main" val="200935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F3CC-A199-F02E-3C9F-B63C639EDBEF}"/>
              </a:ext>
            </a:extLst>
          </p:cNvPr>
          <p:cNvSpPr>
            <a:spLocks noGrp="1"/>
          </p:cNvSpPr>
          <p:nvPr>
            <p:ph type="title"/>
          </p:nvPr>
        </p:nvSpPr>
        <p:spPr/>
        <p:txBody>
          <a:bodyPr/>
          <a:lstStyle/>
          <a:p>
            <a:r>
              <a:rPr lang="en-US" dirty="0"/>
              <a:t>IRIS timeline</a:t>
            </a:r>
          </a:p>
        </p:txBody>
      </p:sp>
      <p:sp>
        <p:nvSpPr>
          <p:cNvPr id="3" name="Content Placeholder 2">
            <a:extLst>
              <a:ext uri="{FF2B5EF4-FFF2-40B4-BE49-F238E27FC236}">
                <a16:creationId xmlns:a16="http://schemas.microsoft.com/office/drawing/2014/main" id="{6F06E0E2-7AF1-9722-8E47-B9246AFAB3A1}"/>
              </a:ext>
            </a:extLst>
          </p:cNvPr>
          <p:cNvSpPr>
            <a:spLocks noGrp="1"/>
          </p:cNvSpPr>
          <p:nvPr>
            <p:ph idx="1"/>
          </p:nvPr>
        </p:nvSpPr>
        <p:spPr>
          <a:xfrm>
            <a:off x="210879" y="2566699"/>
            <a:ext cx="10515600" cy="3680343"/>
          </a:xfrm>
        </p:spPr>
        <p:txBody>
          <a:bodyPr>
            <a:normAutofit lnSpcReduction="10000"/>
          </a:bodyPr>
          <a:lstStyle/>
          <a:p>
            <a:r>
              <a:rPr lang="it-IT" i="1" dirty="0"/>
              <a:t>Avviso MUR n. 3264 del 28-12-2022</a:t>
            </a:r>
          </a:p>
          <a:p>
            <a:r>
              <a:rPr lang="en-US" dirty="0"/>
              <a:t>Application on 25 February 2022</a:t>
            </a:r>
          </a:p>
          <a:p>
            <a:r>
              <a:rPr lang="en-US" dirty="0"/>
              <a:t>Negotiation phase with MUR:  10 June 2022 </a:t>
            </a:r>
          </a:p>
          <a:p>
            <a:pPr marL="0" indent="0">
              <a:buNone/>
            </a:pPr>
            <a:r>
              <a:rPr lang="en-US" dirty="0"/>
              <a:t>(resubmission new proposal : 17 June 2022 with 20% budget cut)</a:t>
            </a:r>
          </a:p>
          <a:p>
            <a:r>
              <a:rPr lang="en-US" dirty="0"/>
              <a:t>Decree of approval: n. 124 of 21.06.2022</a:t>
            </a:r>
          </a:p>
          <a:p>
            <a:r>
              <a:rPr lang="en-US" dirty="0"/>
              <a:t>Start date of the project: </a:t>
            </a:r>
            <a:r>
              <a:rPr lang="en-US" b="1" dirty="0"/>
              <a:t>1 November 2022 </a:t>
            </a:r>
          </a:p>
          <a:p>
            <a:r>
              <a:rPr lang="en-US" dirty="0"/>
              <a:t>End of project: </a:t>
            </a:r>
            <a:r>
              <a:rPr lang="en-US" b="1" dirty="0"/>
              <a:t>28 February 2025 </a:t>
            </a:r>
            <a:br>
              <a:rPr lang="en-US" dirty="0"/>
            </a:br>
            <a:r>
              <a:rPr lang="en-US" dirty="0">
                <a:sym typeface="Wingdings" panose="05000000000000000000" pitchFamily="2" charset="2"/>
              </a:rPr>
              <a:t> 6 months extension to 30 October 2025 (mentioned in the call)</a:t>
            </a:r>
            <a:endParaRPr lang="en-US" dirty="0"/>
          </a:p>
          <a:p>
            <a:endParaRPr lang="en-US" dirty="0"/>
          </a:p>
        </p:txBody>
      </p:sp>
      <p:sp>
        <p:nvSpPr>
          <p:cNvPr id="6" name="Date Placeholder 5">
            <a:extLst>
              <a:ext uri="{FF2B5EF4-FFF2-40B4-BE49-F238E27FC236}">
                <a16:creationId xmlns:a16="http://schemas.microsoft.com/office/drawing/2014/main" id="{77446533-1F3E-FED4-A773-02EAADC06156}"/>
              </a:ext>
            </a:extLst>
          </p:cNvPr>
          <p:cNvSpPr>
            <a:spLocks noGrp="1"/>
          </p:cNvSpPr>
          <p:nvPr>
            <p:ph type="dt" sz="half" idx="10"/>
          </p:nvPr>
        </p:nvSpPr>
        <p:spPr/>
        <p:txBody>
          <a:bodyPr/>
          <a:lstStyle/>
          <a:p>
            <a:r>
              <a:rPr lang="it-IT"/>
              <a:t>24.4.2022</a:t>
            </a:r>
          </a:p>
        </p:txBody>
      </p:sp>
      <p:sp>
        <p:nvSpPr>
          <p:cNvPr id="7" name="Slide Number Placeholder 6">
            <a:extLst>
              <a:ext uri="{FF2B5EF4-FFF2-40B4-BE49-F238E27FC236}">
                <a16:creationId xmlns:a16="http://schemas.microsoft.com/office/drawing/2014/main" id="{FCA81D81-4899-4BCF-ABE5-C157E829C21E}"/>
              </a:ext>
            </a:extLst>
          </p:cNvPr>
          <p:cNvSpPr>
            <a:spLocks noGrp="1"/>
          </p:cNvSpPr>
          <p:nvPr>
            <p:ph type="sldNum" sz="quarter" idx="12"/>
          </p:nvPr>
        </p:nvSpPr>
        <p:spPr/>
        <p:txBody>
          <a:bodyPr/>
          <a:lstStyle/>
          <a:p>
            <a:fld id="{9B13B172-409A-48BF-92CD-9E808051E234}" type="slidenum">
              <a:rPr lang="it-IT" smtClean="0"/>
              <a:t>8</a:t>
            </a:fld>
            <a:endParaRPr lang="it-IT"/>
          </a:p>
        </p:txBody>
      </p:sp>
      <p:sp>
        <p:nvSpPr>
          <p:cNvPr id="8" name="Segnaposto testo 7">
            <a:extLst>
              <a:ext uri="{FF2B5EF4-FFF2-40B4-BE49-F238E27FC236}">
                <a16:creationId xmlns:a16="http://schemas.microsoft.com/office/drawing/2014/main" id="{48274C76-6C4F-2B22-371C-56D6659A8AAB}"/>
              </a:ext>
            </a:extLst>
          </p:cNvPr>
          <p:cNvSpPr>
            <a:spLocks noGrp="1"/>
          </p:cNvSpPr>
          <p:nvPr>
            <p:ph type="body" sz="quarter" idx="13"/>
          </p:nvPr>
        </p:nvSpPr>
        <p:spPr/>
        <p:txBody>
          <a:bodyPr/>
          <a:lstStyle/>
          <a:p>
            <a:endParaRPr lang="it-IT"/>
          </a:p>
        </p:txBody>
      </p:sp>
      <p:sp>
        <p:nvSpPr>
          <p:cNvPr id="4" name="Footer Placeholder 3">
            <a:extLst>
              <a:ext uri="{FF2B5EF4-FFF2-40B4-BE49-F238E27FC236}">
                <a16:creationId xmlns:a16="http://schemas.microsoft.com/office/drawing/2014/main" id="{B032804C-B74F-E01B-E477-4869FE270FEE}"/>
              </a:ext>
            </a:extLst>
          </p:cNvPr>
          <p:cNvSpPr>
            <a:spLocks noGrp="1"/>
          </p:cNvSpPr>
          <p:nvPr>
            <p:ph type="ftr" sz="quarter" idx="11"/>
          </p:nvPr>
        </p:nvSpPr>
        <p:spPr/>
        <p:txBody>
          <a:bodyPr/>
          <a:lstStyle/>
          <a:p>
            <a:r>
              <a:rPr lang="it-IT"/>
              <a:t>PNRR_IRIS - Marco Statera- Scope &amp; Structure</a:t>
            </a:r>
          </a:p>
        </p:txBody>
      </p:sp>
      <p:pic>
        <p:nvPicPr>
          <p:cNvPr id="5" name="Immagine 4" descr="Immagine che contiene persona, posando, parete, gruppo&#10;&#10;Descrizione generata automaticamente">
            <a:extLst>
              <a:ext uri="{FF2B5EF4-FFF2-40B4-BE49-F238E27FC236}">
                <a16:creationId xmlns:a16="http://schemas.microsoft.com/office/drawing/2014/main" id="{F619FC1B-D5AF-9449-A5C3-7D55C4146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344" y="1135936"/>
            <a:ext cx="5025656" cy="2792031"/>
          </a:xfrm>
          <a:prstGeom prst="rect">
            <a:avLst/>
          </a:prstGeom>
        </p:spPr>
      </p:pic>
      <p:sp>
        <p:nvSpPr>
          <p:cNvPr id="9" name="CasellaDiTesto 8">
            <a:extLst>
              <a:ext uri="{FF2B5EF4-FFF2-40B4-BE49-F238E27FC236}">
                <a16:creationId xmlns:a16="http://schemas.microsoft.com/office/drawing/2014/main" id="{59469FA9-D5B6-A4FA-3C5B-9C39CB736DBC}"/>
              </a:ext>
            </a:extLst>
          </p:cNvPr>
          <p:cNvSpPr txBox="1"/>
          <p:nvPr/>
        </p:nvSpPr>
        <p:spPr>
          <a:xfrm>
            <a:off x="9304928" y="3610062"/>
            <a:ext cx="2887072" cy="369332"/>
          </a:xfrm>
          <a:prstGeom prst="rect">
            <a:avLst/>
          </a:prstGeom>
          <a:noFill/>
        </p:spPr>
        <p:txBody>
          <a:bodyPr wrap="none" rtlCol="0">
            <a:spAutoFit/>
          </a:bodyPr>
          <a:lstStyle/>
          <a:p>
            <a:r>
              <a:rPr lang="it-IT" b="1" dirty="0">
                <a:solidFill>
                  <a:schemeClr val="bg1"/>
                </a:solidFill>
                <a:latin typeface="Titillium" panose="00000500000000000000" pitchFamily="50" charset="0"/>
              </a:rPr>
              <a:t>IRIS </a:t>
            </a:r>
            <a:r>
              <a:rPr lang="it-IT" b="1" dirty="0" err="1">
                <a:solidFill>
                  <a:schemeClr val="bg1"/>
                </a:solidFill>
                <a:latin typeface="Titillium" panose="00000500000000000000" pitchFamily="50" charset="0"/>
              </a:rPr>
              <a:t>KoM</a:t>
            </a:r>
            <a:r>
              <a:rPr lang="it-IT" b="1" dirty="0">
                <a:solidFill>
                  <a:schemeClr val="bg1"/>
                </a:solidFill>
                <a:latin typeface="Titillium" panose="00000500000000000000" pitchFamily="50" charset="0"/>
              </a:rPr>
              <a:t>, Rome </a:t>
            </a:r>
            <a:r>
              <a:rPr lang="it-IT" b="1" dirty="0" err="1">
                <a:solidFill>
                  <a:schemeClr val="bg1"/>
                </a:solidFill>
                <a:latin typeface="Titillium" panose="00000500000000000000" pitchFamily="50" charset="0"/>
              </a:rPr>
              <a:t>Nov</a:t>
            </a:r>
            <a:r>
              <a:rPr lang="it-IT" b="1" dirty="0">
                <a:solidFill>
                  <a:schemeClr val="bg1"/>
                </a:solidFill>
                <a:latin typeface="Titillium" panose="00000500000000000000" pitchFamily="50" charset="0"/>
              </a:rPr>
              <a:t> 2022</a:t>
            </a:r>
          </a:p>
        </p:txBody>
      </p:sp>
    </p:spTree>
    <p:extLst>
      <p:ext uri="{BB962C8B-B14F-4D97-AF65-F5344CB8AC3E}">
        <p14:creationId xmlns:p14="http://schemas.microsoft.com/office/powerpoint/2010/main" val="230085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20CA-A86F-FF23-EEE6-9BD7A962CD31}"/>
              </a:ext>
            </a:extLst>
          </p:cNvPr>
          <p:cNvSpPr>
            <a:spLocks noGrp="1"/>
          </p:cNvSpPr>
          <p:nvPr>
            <p:ph type="title"/>
          </p:nvPr>
        </p:nvSpPr>
        <p:spPr/>
        <p:txBody>
          <a:bodyPr/>
          <a:lstStyle/>
          <a:p>
            <a:r>
              <a:rPr lang="en-US" dirty="0"/>
              <a:t>IRIS Structure</a:t>
            </a:r>
          </a:p>
        </p:txBody>
      </p:sp>
      <p:pic>
        <p:nvPicPr>
          <p:cNvPr id="10" name="Content Placeholder 9" descr="Diagram&#10;&#10;Description automatically generated">
            <a:extLst>
              <a:ext uri="{FF2B5EF4-FFF2-40B4-BE49-F238E27FC236}">
                <a16:creationId xmlns:a16="http://schemas.microsoft.com/office/drawing/2014/main" id="{FCF9A9E8-6B60-41B0-03E8-01ABA73398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85981" y="1717158"/>
            <a:ext cx="9582325" cy="4656507"/>
          </a:xfrm>
        </p:spPr>
      </p:pic>
      <p:sp>
        <p:nvSpPr>
          <p:cNvPr id="3" name="Date Placeholder 2">
            <a:extLst>
              <a:ext uri="{FF2B5EF4-FFF2-40B4-BE49-F238E27FC236}">
                <a16:creationId xmlns:a16="http://schemas.microsoft.com/office/drawing/2014/main" id="{F5884B2C-549B-842A-0278-AB3D2499332E}"/>
              </a:ext>
            </a:extLst>
          </p:cNvPr>
          <p:cNvSpPr>
            <a:spLocks noGrp="1"/>
          </p:cNvSpPr>
          <p:nvPr>
            <p:ph type="dt" sz="half" idx="10"/>
          </p:nvPr>
        </p:nvSpPr>
        <p:spPr/>
        <p:txBody>
          <a:bodyPr/>
          <a:lstStyle/>
          <a:p>
            <a:r>
              <a:rPr lang="it-IT"/>
              <a:t>24.4.2022</a:t>
            </a:r>
          </a:p>
        </p:txBody>
      </p:sp>
      <p:sp>
        <p:nvSpPr>
          <p:cNvPr id="5" name="Slide Number Placeholder 4">
            <a:extLst>
              <a:ext uri="{FF2B5EF4-FFF2-40B4-BE49-F238E27FC236}">
                <a16:creationId xmlns:a16="http://schemas.microsoft.com/office/drawing/2014/main" id="{B456D362-E578-D476-9C40-120659AD4A60}"/>
              </a:ext>
            </a:extLst>
          </p:cNvPr>
          <p:cNvSpPr>
            <a:spLocks noGrp="1"/>
          </p:cNvSpPr>
          <p:nvPr>
            <p:ph type="sldNum" sz="quarter" idx="12"/>
          </p:nvPr>
        </p:nvSpPr>
        <p:spPr/>
        <p:txBody>
          <a:bodyPr/>
          <a:lstStyle/>
          <a:p>
            <a:fld id="{9B13B172-409A-48BF-92CD-9E808051E234}" type="slidenum">
              <a:rPr lang="it-IT" smtClean="0"/>
              <a:t>9</a:t>
            </a:fld>
            <a:endParaRPr lang="it-IT"/>
          </a:p>
        </p:txBody>
      </p:sp>
      <p:sp>
        <p:nvSpPr>
          <p:cNvPr id="4" name="Footer Placeholder 3">
            <a:extLst>
              <a:ext uri="{FF2B5EF4-FFF2-40B4-BE49-F238E27FC236}">
                <a16:creationId xmlns:a16="http://schemas.microsoft.com/office/drawing/2014/main" id="{D976480A-8781-C62D-0600-04A5CC9DB0AA}"/>
              </a:ext>
            </a:extLst>
          </p:cNvPr>
          <p:cNvSpPr>
            <a:spLocks noGrp="1"/>
          </p:cNvSpPr>
          <p:nvPr>
            <p:ph type="ftr" sz="quarter" idx="11"/>
          </p:nvPr>
        </p:nvSpPr>
        <p:spPr/>
        <p:txBody>
          <a:bodyPr/>
          <a:lstStyle/>
          <a:p>
            <a:r>
              <a:rPr lang="it-IT"/>
              <a:t>PNRR_IRIS - Marco Statera- Scope &amp; Structure</a:t>
            </a:r>
          </a:p>
        </p:txBody>
      </p:sp>
      <p:sp>
        <p:nvSpPr>
          <p:cNvPr id="9" name="CasellaDiTesto 8">
            <a:extLst>
              <a:ext uri="{FF2B5EF4-FFF2-40B4-BE49-F238E27FC236}">
                <a16:creationId xmlns:a16="http://schemas.microsoft.com/office/drawing/2014/main" id="{683E0AAC-86FA-AA26-FDC0-4839EC75C54A}"/>
              </a:ext>
            </a:extLst>
          </p:cNvPr>
          <p:cNvSpPr txBox="1"/>
          <p:nvPr/>
        </p:nvSpPr>
        <p:spPr>
          <a:xfrm>
            <a:off x="6849138" y="1717158"/>
            <a:ext cx="5252485" cy="1200329"/>
          </a:xfrm>
          <a:prstGeom prst="rect">
            <a:avLst/>
          </a:prstGeom>
          <a:noFill/>
        </p:spPr>
        <p:txBody>
          <a:bodyPr wrap="square" rtlCol="0">
            <a:spAutoFit/>
          </a:bodyPr>
          <a:lstStyle/>
          <a:p>
            <a:r>
              <a:rPr lang="it-IT" sz="2400" b="1" dirty="0">
                <a:latin typeface="Titillium" panose="00000500000000000000" pitchFamily="50" charset="0"/>
              </a:rPr>
              <a:t>PI</a:t>
            </a:r>
            <a:r>
              <a:rPr lang="it-IT" sz="2400" dirty="0">
                <a:latin typeface="Titillium" panose="00000500000000000000" pitchFamily="50" charset="0"/>
              </a:rPr>
              <a:t>  Pierluigi Campana (INFN G.E.)</a:t>
            </a:r>
          </a:p>
          <a:p>
            <a:r>
              <a:rPr lang="it-IT" sz="2400" b="1" kern="1200" dirty="0">
                <a:solidFill>
                  <a:schemeClr val="tx1"/>
                </a:solidFill>
                <a:latin typeface="Titillium" panose="00000500000000000000" pitchFamily="50" charset="0"/>
              </a:rPr>
              <a:t>TC</a:t>
            </a:r>
            <a:r>
              <a:rPr lang="it-IT" sz="2400" kern="1200" dirty="0">
                <a:solidFill>
                  <a:schemeClr val="tx1"/>
                </a:solidFill>
                <a:latin typeface="Titillium" panose="00000500000000000000" pitchFamily="50" charset="0"/>
              </a:rPr>
              <a:t> Lucio Rossi (INFN LASA)</a:t>
            </a:r>
          </a:p>
          <a:p>
            <a:r>
              <a:rPr lang="it-IT" sz="2400" b="1" dirty="0">
                <a:latin typeface="Titillium" panose="00000500000000000000" pitchFamily="50" charset="0"/>
              </a:rPr>
              <a:t>IM</a:t>
            </a:r>
            <a:r>
              <a:rPr lang="it-IT" sz="2400" dirty="0">
                <a:latin typeface="Titillium" panose="00000500000000000000" pitchFamily="50" charset="0"/>
              </a:rPr>
              <a:t> Beniamino Di Girolamo (INFN LASA)</a:t>
            </a:r>
            <a:endParaRPr lang="it-IT" sz="2400" kern="1200" dirty="0">
              <a:solidFill>
                <a:schemeClr val="tx1"/>
              </a:solidFill>
              <a:latin typeface="Titillium" panose="00000500000000000000" pitchFamily="50" charset="0"/>
            </a:endParaRPr>
          </a:p>
        </p:txBody>
      </p:sp>
    </p:spTree>
    <p:extLst>
      <p:ext uri="{BB962C8B-B14F-4D97-AF65-F5344CB8AC3E}">
        <p14:creationId xmlns:p14="http://schemas.microsoft.com/office/powerpoint/2010/main" val="282584521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Titillium" panose="00000500000000000000" pitchFamily="50" charset="0"/>
          </a:defRPr>
        </a:defPPr>
      </a:lstStyle>
    </a:txDef>
  </a:objectDefaults>
  <a:extraClrSchemeLst/>
  <a:extLst>
    <a:ext uri="{05A4C25C-085E-4340-85A3-A5531E510DB2}">
      <thm15:themeFamily xmlns:thm15="http://schemas.microsoft.com/office/thememl/2012/main" name="Presentazione standard IRIS" id="{5672FA09-EC2D-5942-9581-DD1E2ACE7710}" vid="{15CEEC1C-6EC8-E143-8D54-00D7C92B21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19200c-25d8-4fd8-9a7d-93078850b615">
      <Terms xmlns="http://schemas.microsoft.com/office/infopath/2007/PartnerControls"/>
    </lcf76f155ced4ddcb4097134ff3c332f>
    <TaxCatchAll xmlns="2875eef3-af9c-4ceb-8dfd-ceb1e4bba25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5E434A8755C949AA121474ADF4DE04" ma:contentTypeVersion="12" ma:contentTypeDescription="Create a new document." ma:contentTypeScope="" ma:versionID="b3e264a76285c0f3a17af8a141fdc265">
  <xsd:schema xmlns:xsd="http://www.w3.org/2001/XMLSchema" xmlns:xs="http://www.w3.org/2001/XMLSchema" xmlns:p="http://schemas.microsoft.com/office/2006/metadata/properties" xmlns:ns2="f619200c-25d8-4fd8-9a7d-93078850b615" xmlns:ns3="2875eef3-af9c-4ceb-8dfd-ceb1e4bba251" targetNamespace="http://schemas.microsoft.com/office/2006/metadata/properties" ma:root="true" ma:fieldsID="a3be2b4e7c0664815cd4f0367905e8d6" ns2:_="" ns3:_="">
    <xsd:import namespace="f619200c-25d8-4fd8-9a7d-93078850b615"/>
    <xsd:import namespace="2875eef3-af9c-4ceb-8dfd-ceb1e4bba2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9200c-25d8-4fd8-9a7d-93078850b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75eef3-af9c-4ceb-8dfd-ceb1e4bba2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11a53fd-bbcd-4fcd-9907-f66f50b4e8d4}" ma:internalName="TaxCatchAll" ma:showField="CatchAllData" ma:web="2875eef3-af9c-4ceb-8dfd-ceb1e4bba2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03467FBC-AEAE-4EC2-BF36-9EF027E22BDD}">
  <ds:schemaRef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2b3df68-07b5-4773-aba1-bd9b51ecb5e8"/>
    <ds:schemaRef ds:uri="f619200c-25d8-4fd8-9a7d-93078850b615"/>
    <ds:schemaRef ds:uri="2875eef3-af9c-4ceb-8dfd-ceb1e4bba251"/>
  </ds:schemaRefs>
</ds:datastoreItem>
</file>

<file path=customXml/itemProps3.xml><?xml version="1.0" encoding="utf-8"?>
<ds:datastoreItem xmlns:ds="http://schemas.openxmlformats.org/officeDocument/2006/customXml" ds:itemID="{2D51E42E-9D2A-4DB3-B1C0-F87AC4DCF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9200c-25d8-4fd8-9a7d-93078850b615"/>
    <ds:schemaRef ds:uri="2875eef3-af9c-4ceb-8dfd-ceb1e4bba2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Tema di Office</Template>
  <TotalTime>0</TotalTime>
  <Words>2024</Words>
  <Application>Microsoft Office PowerPoint</Application>
  <PresentationFormat>Widescreen</PresentationFormat>
  <Paragraphs>274</Paragraphs>
  <Slides>25</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25</vt:i4>
      </vt:variant>
    </vt:vector>
  </HeadingPairs>
  <TitlesOfParts>
    <vt:vector size="33" baseType="lpstr">
      <vt:lpstr>Arial</vt:lpstr>
      <vt:lpstr>Calibri</vt:lpstr>
      <vt:lpstr>Helvetica Neue Medium</vt:lpstr>
      <vt:lpstr>Times New Roman</vt:lpstr>
      <vt:lpstr>Titillium</vt:lpstr>
      <vt:lpstr>Titillium Bd</vt:lpstr>
      <vt:lpstr>Tema di Office</vt:lpstr>
      <vt:lpstr>CorelPHOTOPAINT.Image.15</vt:lpstr>
      <vt:lpstr>Applied Superconductivity in Italy. Challenges and plans for test infrastructures  </vt:lpstr>
      <vt:lpstr>outline</vt:lpstr>
      <vt:lpstr>Preamble</vt:lpstr>
      <vt:lpstr>Preamble 2</vt:lpstr>
      <vt:lpstr>IRIS scope -1  Fundamental Physics instrumentation</vt:lpstr>
      <vt:lpstr>IRIS scope -2  Societal Applications</vt:lpstr>
      <vt:lpstr>IRIS ULTIMATE GOAL:  contribute to Fundamental Physics instrumentation (particle accelerators for post-LHC era) and to Societal Applications for green energy and medicine. </vt:lpstr>
      <vt:lpstr>IRIS timeline</vt:lpstr>
      <vt:lpstr>IRIS Structure</vt:lpstr>
      <vt:lpstr>Distributed facility</vt:lpstr>
      <vt:lpstr>WP2 – Frascati INFN-LNF</vt:lpstr>
      <vt:lpstr>Vibrating wire      Magnetic Measurement</vt:lpstr>
      <vt:lpstr>WP3 – Genova  INFN, CNR-SPIN, UNIGE-DIFI</vt:lpstr>
      <vt:lpstr>WP3 – Genova – continue INFN, CNR-SPIN, UNIGE-DIFI Scope</vt:lpstr>
      <vt:lpstr>WP4 – Milano LASA  - INFN-Milano, UNIMI-DIFI</vt:lpstr>
      <vt:lpstr>Main activity WP4 Milano LASA</vt:lpstr>
      <vt:lpstr>LASA overview</vt:lpstr>
      <vt:lpstr>400 m2 surface building - 2 floors </vt:lpstr>
      <vt:lpstr>WP5 – Napoli - CRYOLAB</vt:lpstr>
      <vt:lpstr>WP6 – UNISALENTO (Lecce) - Superconductivity and Magnetism Laboratory</vt:lpstr>
      <vt:lpstr>WP7 – Salerno INFN-NA-G.C.Salerno, CNR-SPIN- UNISA</vt:lpstr>
      <vt:lpstr>WP7 – Salerno – INFN &amp; DIFI lab : present and IRIS extension </vt:lpstr>
      <vt:lpstr>WP8 and WP9 - demonstrators</vt:lpstr>
      <vt:lpstr>Planning and spending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Tiina Benson</dc:creator>
  <cp:lastModifiedBy>Marco Statera</cp:lastModifiedBy>
  <cp:revision>17</cp:revision>
  <dcterms:created xsi:type="dcterms:W3CDTF">2022-11-09T11:12:29Z</dcterms:created>
  <dcterms:modified xsi:type="dcterms:W3CDTF">2023-04-23T11:51:47Z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0x0101006B5E434A8755C949AA121474ADF4DE04</vt:lpwstr>
  </property>
</Properties>
</file>