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9" r:id="rId1"/>
  </p:sldMasterIdLst>
  <p:sldIdLst>
    <p:sldId id="256" r:id="rId2"/>
    <p:sldId id="264" r:id="rId3"/>
    <p:sldId id="257" r:id="rId4"/>
    <p:sldId id="261" r:id="rId5"/>
    <p:sldId id="258" r:id="rId6"/>
    <p:sldId id="259" r:id="rId7"/>
    <p:sldId id="260"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3"/>
    <p:restoredTop sz="95952"/>
  </p:normalViewPr>
  <p:slideViewPr>
    <p:cSldViewPr snapToGrid="0">
      <p:cViewPr>
        <p:scale>
          <a:sx n="90" d="100"/>
          <a:sy n="90" d="100"/>
        </p:scale>
        <p:origin x="232" y="7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99933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41B595-366B-43E2-A22E-EA6A78C03F06}"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94084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573561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110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7193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3812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4663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806881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097749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660365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47859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341B595-366B-43E2-A22E-EA6A78C03F06}"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25629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341B595-366B-43E2-A22E-EA6A78C03F06}" type="datetimeFigureOut">
              <a:rPr lang="en-US" smtClean="0"/>
              <a:t>4/23/23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1156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49416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37230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D341B595-366B-43E2-A22E-EA6A78C03F06}" type="datetimeFigureOut">
              <a:rPr lang="en-US" smtClean="0"/>
              <a:t>4/23/23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1020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341B595-366B-43E2-A22E-EA6A78C03F06}" type="datetimeFigureOut">
              <a:rPr lang="en-US" smtClean="0"/>
              <a:t>4/23/23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601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41B595-366B-43E2-A22E-EA6A78C03F06}" type="datetimeFigureOut">
              <a:rPr lang="en-US" smtClean="0"/>
              <a:t>4/23/23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476923831"/>
      </p:ext>
    </p:extLst>
  </p:cSld>
  <p:clrMap bg1="dk1" tx1="lt1" bg2="dk2" tx2="lt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 id="214748400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idsm01.lbl.gov/"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indico.uu.se/event/596/" TargetMode="External"/><Relationship Id="rId5" Type="http://schemas.openxmlformats.org/officeDocument/2006/relationships/hyperlink" Target="https://indico.cern.ch/event/704235/" TargetMode="External"/><Relationship Id="rId4" Type="http://schemas.openxmlformats.org/officeDocument/2006/relationships/hyperlink" Target="https://indico.cern.ch/event/50758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cern.ch/event/704235/" TargetMode="External"/><Relationship Id="rId2" Type="http://schemas.openxmlformats.org/officeDocument/2006/relationships/hyperlink" Target="https://indico.cern.ch/event/507584/" TargetMode="External"/><Relationship Id="rId1" Type="http://schemas.openxmlformats.org/officeDocument/2006/relationships/slideLayout" Target="../slideLayouts/slideLayout2.xml"/><Relationship Id="rId5" Type="http://schemas.openxmlformats.org/officeDocument/2006/relationships/hyperlink" Target="https://idsm01.lbl.gov/" TargetMode="External"/><Relationship Id="rId4" Type="http://schemas.openxmlformats.org/officeDocument/2006/relationships/hyperlink" Target="https://indico.uu.se/event/59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genda.infn.it/event/32061/timetable/#20230426" TargetMode="External"/><Relationship Id="rId2" Type="http://schemas.openxmlformats.org/officeDocument/2006/relationships/hyperlink" Target="https://agenda.infn.it/event/32061/timetable/#20230424"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agenda.infn.it/event/32061/page/7233-tourism-and-sightseen-in-the-area" TargetMode="External"/><Relationship Id="rId4" Type="http://schemas.openxmlformats.org/officeDocument/2006/relationships/hyperlink" Target="https://agenda.infn.it/event/32061/timetable/#2023042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1" name="Picture 10" descr="Graphical user interface, text, application&#10;&#10;Description automatically generated">
            <a:extLst>
              <a:ext uri="{FF2B5EF4-FFF2-40B4-BE49-F238E27FC236}">
                <a16:creationId xmlns:a16="http://schemas.microsoft.com/office/drawing/2014/main" id="{80CAE261-FECB-121D-95F0-16B28405706E}"/>
              </a:ext>
            </a:extLst>
          </p:cNvPr>
          <p:cNvPicPr>
            <a:picLocks noChangeAspect="1"/>
          </p:cNvPicPr>
          <p:nvPr/>
        </p:nvPicPr>
        <p:blipFill rotWithShape="1">
          <a:blip r:embed="rId3"/>
          <a:srcRect r="1645"/>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16"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977401D-5082-893F-0199-B7C5085D615D}"/>
              </a:ext>
            </a:extLst>
          </p:cNvPr>
          <p:cNvSpPr>
            <a:spLocks noGrp="1"/>
          </p:cNvSpPr>
          <p:nvPr>
            <p:ph type="subTitle" idx="1"/>
          </p:nvPr>
        </p:nvSpPr>
        <p:spPr>
          <a:xfrm>
            <a:off x="527189" y="4951300"/>
            <a:ext cx="10407602" cy="987818"/>
          </a:xfrm>
        </p:spPr>
        <p:txBody>
          <a:bodyPr vert="horz" lIns="91440" tIns="45720" rIns="91440" bIns="45720" rtlCol="0" anchor="t">
            <a:normAutofit/>
          </a:bodyPr>
          <a:lstStyle/>
          <a:p>
            <a:pPr>
              <a:lnSpc>
                <a:spcPct val="90000"/>
              </a:lnSpc>
            </a:pPr>
            <a:r>
              <a:rPr lang="en-US" sz="2800" dirty="0">
                <a:solidFill>
                  <a:schemeClr val="tx2">
                    <a:lumMod val="40000"/>
                    <a:lumOff val="60000"/>
                  </a:schemeClr>
                </a:solidFill>
              </a:rPr>
              <a:t>MARTA BAJKO, CERN</a:t>
            </a:r>
          </a:p>
          <a:p>
            <a:pPr>
              <a:lnSpc>
                <a:spcPct val="90000"/>
              </a:lnSpc>
            </a:pPr>
            <a:r>
              <a:rPr lang="en-US" sz="1800" dirty="0">
                <a:solidFill>
                  <a:schemeClr val="tx2">
                    <a:lumMod val="40000"/>
                    <a:lumOff val="60000"/>
                  </a:schemeClr>
                </a:solidFill>
              </a:rPr>
              <a:t>Chair of the SMTF Workshop</a:t>
            </a:r>
          </a:p>
        </p:txBody>
      </p:sp>
      <p:sp>
        <p:nvSpPr>
          <p:cNvPr id="6" name="TextBox 5">
            <a:extLst>
              <a:ext uri="{FF2B5EF4-FFF2-40B4-BE49-F238E27FC236}">
                <a16:creationId xmlns:a16="http://schemas.microsoft.com/office/drawing/2014/main" id="{A073300C-E796-F1F6-8175-BAAA0BF60EA7}"/>
              </a:ext>
            </a:extLst>
          </p:cNvPr>
          <p:cNvSpPr txBox="1"/>
          <p:nvPr/>
        </p:nvSpPr>
        <p:spPr>
          <a:xfrm>
            <a:off x="6095848" y="6162575"/>
            <a:ext cx="5846472" cy="369332"/>
          </a:xfrm>
          <a:prstGeom prst="rect">
            <a:avLst/>
          </a:prstGeom>
          <a:noFill/>
        </p:spPr>
        <p:txBody>
          <a:bodyPr wrap="none" rtlCol="0">
            <a:spAutoFit/>
          </a:bodyPr>
          <a:lstStyle/>
          <a:p>
            <a:pPr>
              <a:spcAft>
                <a:spcPts val="600"/>
              </a:spcAft>
            </a:pPr>
            <a:r>
              <a:rPr lang="en-GB" dirty="0"/>
              <a:t>Joint organisation by CERN-HFM Program and INFN</a:t>
            </a:r>
          </a:p>
        </p:txBody>
      </p:sp>
      <p:pic>
        <p:nvPicPr>
          <p:cNvPr id="15" name="Picture 14" descr="Text&#10;&#10;Description automatically generated">
            <a:extLst>
              <a:ext uri="{FF2B5EF4-FFF2-40B4-BE49-F238E27FC236}">
                <a16:creationId xmlns:a16="http://schemas.microsoft.com/office/drawing/2014/main" id="{ABA9AFB1-B9AF-E492-D5FB-EAC086277DCE}"/>
              </a:ext>
            </a:extLst>
          </p:cNvPr>
          <p:cNvPicPr>
            <a:picLocks noChangeAspect="1"/>
          </p:cNvPicPr>
          <p:nvPr/>
        </p:nvPicPr>
        <p:blipFill rotWithShape="1">
          <a:blip r:embed="rId4"/>
          <a:srcRect t="-3428" r="-3428"/>
          <a:stretch/>
        </p:blipFill>
        <p:spPr>
          <a:xfrm rot="5400000">
            <a:off x="9321693" y="3964265"/>
            <a:ext cx="3695700" cy="787400"/>
          </a:xfrm>
          <a:prstGeom prst="rect">
            <a:avLst/>
          </a:prstGeom>
        </p:spPr>
      </p:pic>
      <p:pic>
        <p:nvPicPr>
          <p:cNvPr id="19" name="Picture 18" descr="A picture containing tree, sky, palm, outdoor&#10;&#10;Description automatically generated">
            <a:extLst>
              <a:ext uri="{FF2B5EF4-FFF2-40B4-BE49-F238E27FC236}">
                <a16:creationId xmlns:a16="http://schemas.microsoft.com/office/drawing/2014/main" id="{8EABD9B9-F4B1-0C00-E850-854286EC5461}"/>
              </a:ext>
            </a:extLst>
          </p:cNvPr>
          <p:cNvPicPr>
            <a:picLocks noChangeAspect="1"/>
          </p:cNvPicPr>
          <p:nvPr/>
        </p:nvPicPr>
        <p:blipFill>
          <a:blip r:embed="rId5"/>
          <a:stretch>
            <a:fillRect/>
          </a:stretch>
        </p:blipFill>
        <p:spPr>
          <a:xfrm rot="5400000">
            <a:off x="7648972" y="2974103"/>
            <a:ext cx="3573219" cy="2679914"/>
          </a:xfrm>
          <a:prstGeom prst="rect">
            <a:avLst/>
          </a:prstGeom>
        </p:spPr>
      </p:pic>
    </p:spTree>
    <p:extLst>
      <p:ext uri="{BB962C8B-B14F-4D97-AF65-F5344CB8AC3E}">
        <p14:creationId xmlns:p14="http://schemas.microsoft.com/office/powerpoint/2010/main" val="105186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8BEA-341B-D4E0-0BC2-9474D4D76699}"/>
              </a:ext>
            </a:extLst>
          </p:cNvPr>
          <p:cNvSpPr>
            <a:spLocks noGrp="1"/>
          </p:cNvSpPr>
          <p:nvPr>
            <p:ph type="title"/>
          </p:nvPr>
        </p:nvSpPr>
        <p:spPr>
          <a:xfrm>
            <a:off x="933421" y="102782"/>
            <a:ext cx="9404723" cy="1400530"/>
          </a:xfrm>
        </p:spPr>
        <p:txBody>
          <a:bodyPr/>
          <a:lstStyle/>
          <a:p>
            <a:r>
              <a:rPr lang="en-GB" dirty="0"/>
              <a:t>Why Paestum</a:t>
            </a:r>
          </a:p>
        </p:txBody>
      </p:sp>
      <p:sp>
        <p:nvSpPr>
          <p:cNvPr id="3" name="Content Placeholder 2">
            <a:extLst>
              <a:ext uri="{FF2B5EF4-FFF2-40B4-BE49-F238E27FC236}">
                <a16:creationId xmlns:a16="http://schemas.microsoft.com/office/drawing/2014/main" id="{A50317AC-AB00-9252-C456-E831DC96C32E}"/>
              </a:ext>
            </a:extLst>
          </p:cNvPr>
          <p:cNvSpPr>
            <a:spLocks noGrp="1"/>
          </p:cNvSpPr>
          <p:nvPr>
            <p:ph idx="1"/>
          </p:nvPr>
        </p:nvSpPr>
        <p:spPr>
          <a:xfrm>
            <a:off x="3324214" y="1700462"/>
            <a:ext cx="2626380" cy="4878001"/>
          </a:xfrm>
        </p:spPr>
        <p:txBody>
          <a:bodyPr>
            <a:normAutofit/>
          </a:bodyPr>
          <a:lstStyle/>
          <a:p>
            <a:pPr marL="0" indent="0" algn="just">
              <a:buNone/>
            </a:pPr>
            <a:r>
              <a:rPr lang="en-GB" i="1" dirty="0" err="1">
                <a:latin typeface="+mn-lt"/>
              </a:rPr>
              <a:t>Poseidonia</a:t>
            </a:r>
            <a:r>
              <a:rPr lang="en-GB" dirty="0">
                <a:latin typeface="+mn-lt"/>
              </a:rPr>
              <a:t> ( called later by the romans  Paestum) was a major ancient Greek city on the coast of the Tyrrhenian Sea in Magna Graecia. The ruins of Paestum dating from about 550 to 450 BC, are in an excellent state of preservation.</a:t>
            </a:r>
          </a:p>
          <a:p>
            <a:pPr marL="0" indent="0" algn="just">
              <a:buNone/>
            </a:pPr>
            <a:endParaRPr lang="en-GB" dirty="0"/>
          </a:p>
          <a:p>
            <a:pPr marL="0" indent="0" algn="just">
              <a:buNone/>
            </a:pPr>
            <a:endParaRPr lang="en-GB" dirty="0"/>
          </a:p>
        </p:txBody>
      </p:sp>
      <p:pic>
        <p:nvPicPr>
          <p:cNvPr id="7" name="Picture 6" descr="A picture containing sky, outdoor, building, ruin&#10;&#10;Description automatically generated">
            <a:extLst>
              <a:ext uri="{FF2B5EF4-FFF2-40B4-BE49-F238E27FC236}">
                <a16:creationId xmlns:a16="http://schemas.microsoft.com/office/drawing/2014/main" id="{1B5F5C22-ED9A-5137-9E95-8BE55D431C1F}"/>
              </a:ext>
            </a:extLst>
          </p:cNvPr>
          <p:cNvPicPr>
            <a:picLocks noChangeAspect="1"/>
          </p:cNvPicPr>
          <p:nvPr/>
        </p:nvPicPr>
        <p:blipFill rotWithShape="1">
          <a:blip r:embed="rId2"/>
          <a:srcRect t="4237"/>
          <a:stretch/>
        </p:blipFill>
        <p:spPr>
          <a:xfrm>
            <a:off x="0" y="1700462"/>
            <a:ext cx="3213100" cy="4305300"/>
          </a:xfrm>
          <a:prstGeom prst="rect">
            <a:avLst/>
          </a:prstGeom>
        </p:spPr>
      </p:pic>
      <p:sp>
        <p:nvSpPr>
          <p:cNvPr id="15" name="TextBox 14">
            <a:extLst>
              <a:ext uri="{FF2B5EF4-FFF2-40B4-BE49-F238E27FC236}">
                <a16:creationId xmlns:a16="http://schemas.microsoft.com/office/drawing/2014/main" id="{2E0D8466-2C78-95F1-3D55-1CB63986D00A}"/>
              </a:ext>
            </a:extLst>
          </p:cNvPr>
          <p:cNvSpPr txBox="1"/>
          <p:nvPr/>
        </p:nvSpPr>
        <p:spPr>
          <a:xfrm>
            <a:off x="9445085" y="2021841"/>
            <a:ext cx="2626381" cy="3662541"/>
          </a:xfrm>
          <a:prstGeom prst="rect">
            <a:avLst/>
          </a:prstGeom>
          <a:noFill/>
        </p:spPr>
        <p:txBody>
          <a:bodyPr wrap="square">
            <a:spAutoFit/>
          </a:bodyPr>
          <a:lstStyle/>
          <a:p>
            <a:pPr algn="ctr"/>
            <a:r>
              <a:rPr lang="en-GB" sz="2400" b="1" spc="300" dirty="0" err="1">
                <a:effectLst>
                  <a:outerShdw blurRad="38100" dist="38100" dir="2700000" algn="tl">
                    <a:srgbClr val="000000">
                      <a:alpha val="43137"/>
                    </a:srgbClr>
                  </a:outerShdw>
                </a:effectLst>
                <a:latin typeface="+mj-lt"/>
                <a:ea typeface="Cambria" pitchFamily="18" charset="0"/>
                <a:cs typeface="Calibri" pitchFamily="34" charset="0"/>
              </a:rPr>
              <a:t>THor</a:t>
            </a:r>
            <a:r>
              <a:rPr lang="en-GB" sz="2400" b="1" spc="300" dirty="0">
                <a:effectLst>
                  <a:outerShdw blurRad="38100" dist="38100" dir="2700000" algn="tl">
                    <a:srgbClr val="000000">
                      <a:alpha val="43137"/>
                    </a:srgbClr>
                  </a:outerShdw>
                </a:effectLst>
                <a:latin typeface="+mj-lt"/>
                <a:ea typeface="Cambria" pitchFamily="18" charset="0"/>
                <a:cs typeface="Calibri" pitchFamily="34" charset="0"/>
              </a:rPr>
              <a:t> project </a:t>
            </a:r>
            <a:r>
              <a:rPr lang="en-GB" sz="1600" spc="300" dirty="0">
                <a:effectLst>
                  <a:outerShdw blurRad="38100" dist="38100" dir="2700000" algn="tl">
                    <a:srgbClr val="000000">
                      <a:alpha val="43137"/>
                    </a:srgbClr>
                  </a:outerShdw>
                </a:effectLst>
                <a:latin typeface="+mj-lt"/>
                <a:ea typeface="Cambria" pitchFamily="18" charset="0"/>
                <a:cs typeface="Calibri" pitchFamily="34" charset="0"/>
              </a:rPr>
              <a:t>is based on the collaboration with GSI and INFN. </a:t>
            </a:r>
          </a:p>
          <a:p>
            <a:pPr algn="ctr"/>
            <a:endParaRPr lang="en-GB" sz="1600" spc="300" dirty="0">
              <a:effectLst>
                <a:outerShdw blurRad="38100" dist="38100" dir="2700000" algn="tl">
                  <a:srgbClr val="000000">
                    <a:alpha val="43137"/>
                  </a:srgbClr>
                </a:outerShdw>
              </a:effectLst>
              <a:latin typeface="+mj-lt"/>
              <a:ea typeface="Cambria" pitchFamily="18" charset="0"/>
              <a:cs typeface="Calibri" pitchFamily="34" charset="0"/>
            </a:endParaRPr>
          </a:p>
          <a:p>
            <a:pPr algn="ctr"/>
            <a:r>
              <a:rPr lang="en-GB" sz="1600" spc="300" dirty="0">
                <a:effectLst>
                  <a:outerShdw blurRad="38100" dist="38100" dir="2700000" algn="tl">
                    <a:srgbClr val="000000">
                      <a:alpha val="43137"/>
                    </a:srgbClr>
                  </a:outerShdw>
                </a:effectLst>
                <a:latin typeface="+mj-lt"/>
                <a:ea typeface="Cambria" pitchFamily="18" charset="0"/>
                <a:cs typeface="Calibri" pitchFamily="34" charset="0"/>
              </a:rPr>
              <a:t>It is devoted to the test Sc magnets for SIS-100 synchrotron of FAIR in</a:t>
            </a:r>
          </a:p>
          <a:p>
            <a:pPr algn="ctr"/>
            <a:r>
              <a:rPr lang="en-GB" sz="1600" spc="300" dirty="0">
                <a:effectLst>
                  <a:outerShdw blurRad="38100" dist="38100" dir="2700000" algn="tl">
                    <a:srgbClr val="000000">
                      <a:alpha val="43137"/>
                    </a:srgbClr>
                  </a:outerShdw>
                </a:effectLst>
                <a:latin typeface="+mj-lt"/>
                <a:ea typeface="Cambria" pitchFamily="18" charset="0"/>
                <a:cs typeface="Calibri" pitchFamily="34" charset="0"/>
              </a:rPr>
              <a:t> </a:t>
            </a:r>
            <a:r>
              <a:rPr lang="en-GB" sz="2800" b="1" spc="300" dirty="0">
                <a:effectLst>
                  <a:outerShdw blurRad="38100" dist="38100" dir="2700000" algn="tl">
                    <a:srgbClr val="000000">
                      <a:alpha val="43137"/>
                    </a:srgbClr>
                  </a:outerShdw>
                </a:effectLst>
                <a:latin typeface="+mj-lt"/>
                <a:ea typeface="Cambria" pitchFamily="18" charset="0"/>
                <a:cs typeface="Calibri" pitchFamily="34" charset="0"/>
              </a:rPr>
              <a:t>Salerno </a:t>
            </a:r>
            <a:r>
              <a:rPr lang="en-GB" sz="1600" spc="300" dirty="0">
                <a:effectLst>
                  <a:outerShdw blurRad="38100" dist="38100" dir="2700000" algn="tl">
                    <a:srgbClr val="000000">
                      <a:alpha val="43137"/>
                    </a:srgbClr>
                  </a:outerShdw>
                </a:effectLst>
                <a:latin typeface="+mj-lt"/>
                <a:ea typeface="Cambria" pitchFamily="18" charset="0"/>
                <a:cs typeface="Calibri" pitchFamily="34" charset="0"/>
              </a:rPr>
              <a:t>near </a:t>
            </a:r>
            <a:r>
              <a:rPr lang="en-GB" sz="2000" b="1" spc="300" dirty="0">
                <a:effectLst>
                  <a:outerShdw blurRad="38100" dist="38100" dir="2700000" algn="tl">
                    <a:srgbClr val="000000">
                      <a:alpha val="43137"/>
                    </a:srgbClr>
                  </a:outerShdw>
                </a:effectLst>
                <a:latin typeface="+mj-lt"/>
                <a:ea typeface="Cambria" pitchFamily="18" charset="0"/>
                <a:cs typeface="Calibri" pitchFamily="34" charset="0"/>
              </a:rPr>
              <a:t>Paestum. </a:t>
            </a:r>
            <a:endParaRPr lang="en-GB" sz="1600" b="1" dirty="0">
              <a:latin typeface="+mj-lt"/>
            </a:endParaRPr>
          </a:p>
        </p:txBody>
      </p:sp>
      <p:pic>
        <p:nvPicPr>
          <p:cNvPr id="23" name="Picture 22" descr="Diagram&#10;&#10;Description automatically generated">
            <a:extLst>
              <a:ext uri="{FF2B5EF4-FFF2-40B4-BE49-F238E27FC236}">
                <a16:creationId xmlns:a16="http://schemas.microsoft.com/office/drawing/2014/main" id="{8B656354-728A-D056-4165-707667CD046C}"/>
              </a:ext>
            </a:extLst>
          </p:cNvPr>
          <p:cNvPicPr>
            <a:picLocks noChangeAspect="1"/>
          </p:cNvPicPr>
          <p:nvPr/>
        </p:nvPicPr>
        <p:blipFill rotWithShape="1">
          <a:blip r:embed="rId3"/>
          <a:srcRect l="5568" t="-1130" r="7299" b="1130"/>
          <a:stretch/>
        </p:blipFill>
        <p:spPr>
          <a:xfrm>
            <a:off x="1433724" y="1648520"/>
            <a:ext cx="7724877" cy="4325274"/>
          </a:xfrm>
          <a:prstGeom prst="rect">
            <a:avLst/>
          </a:prstGeom>
          <a:solidFill>
            <a:schemeClr val="accent1"/>
          </a:solidFill>
          <a:ln w="38100">
            <a:solidFill>
              <a:schemeClr val="accent1"/>
            </a:solidFill>
          </a:ln>
        </p:spPr>
      </p:pic>
      <p:sp>
        <p:nvSpPr>
          <p:cNvPr id="24" name="TextBox 23">
            <a:extLst>
              <a:ext uri="{FF2B5EF4-FFF2-40B4-BE49-F238E27FC236}">
                <a16:creationId xmlns:a16="http://schemas.microsoft.com/office/drawing/2014/main" id="{645DB8B5-225A-0FC2-A133-153CA010A782}"/>
              </a:ext>
            </a:extLst>
          </p:cNvPr>
          <p:cNvSpPr txBox="1"/>
          <p:nvPr/>
        </p:nvSpPr>
        <p:spPr>
          <a:xfrm>
            <a:off x="7663988" y="6030658"/>
            <a:ext cx="3562194" cy="923330"/>
          </a:xfrm>
          <a:prstGeom prst="rect">
            <a:avLst/>
          </a:prstGeom>
          <a:noFill/>
        </p:spPr>
        <p:txBody>
          <a:bodyPr wrap="none" rtlCol="0">
            <a:spAutoFit/>
          </a:bodyPr>
          <a:lstStyle/>
          <a:p>
            <a:r>
              <a:rPr lang="en-GB" sz="1800" i="1" dirty="0">
                <a:effectLst/>
                <a:latin typeface="Titillium Web" pitchFamily="2" charset="77"/>
              </a:rPr>
              <a:t>Links to the past workshops:</a:t>
            </a:r>
            <a:r>
              <a:rPr lang="en-GB" sz="1800" dirty="0">
                <a:effectLst/>
                <a:latin typeface="Times New Roman" panose="02020603050405020304" pitchFamily="18" charset="0"/>
              </a:rPr>
              <a:t> </a:t>
            </a:r>
            <a:endParaRPr lang="en-GB" dirty="0">
              <a:effectLst/>
            </a:endParaRPr>
          </a:p>
          <a:p>
            <a:r>
              <a:rPr lang="en-GB" dirty="0">
                <a:hlinkClick r:id="rId4"/>
              </a:rPr>
              <a:t>SMTF 1</a:t>
            </a:r>
            <a:r>
              <a:rPr lang="en-GB" dirty="0"/>
              <a:t>, </a:t>
            </a:r>
            <a:r>
              <a:rPr lang="en-GB" dirty="0">
                <a:hlinkClick r:id="rId5"/>
              </a:rPr>
              <a:t>SMTF 2</a:t>
            </a:r>
            <a:r>
              <a:rPr lang="en-GB" dirty="0"/>
              <a:t>, </a:t>
            </a:r>
            <a:r>
              <a:rPr lang="en-GB" dirty="0">
                <a:hlinkClick r:id="rId6"/>
              </a:rPr>
              <a:t>SMTF 3</a:t>
            </a:r>
            <a:r>
              <a:rPr lang="en-GB" dirty="0"/>
              <a:t>, </a:t>
            </a:r>
            <a:r>
              <a:rPr lang="en-GB" dirty="0">
                <a:hlinkClick r:id="rId7"/>
              </a:rPr>
              <a:t>IDSM01</a:t>
            </a:r>
            <a:endParaRPr lang="en-GB" dirty="0"/>
          </a:p>
          <a:p>
            <a:endParaRPr lang="en-GB" dirty="0"/>
          </a:p>
        </p:txBody>
      </p:sp>
    </p:spTree>
    <p:extLst>
      <p:ext uri="{BB962C8B-B14F-4D97-AF65-F5344CB8AC3E}">
        <p14:creationId xmlns:p14="http://schemas.microsoft.com/office/powerpoint/2010/main" val="51378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8C950-A39C-86D7-9105-92DDE6E7EDAC}"/>
              </a:ext>
            </a:extLst>
          </p:cNvPr>
          <p:cNvSpPr>
            <a:spLocks noGrp="1"/>
          </p:cNvSpPr>
          <p:nvPr>
            <p:ph type="title"/>
          </p:nvPr>
        </p:nvSpPr>
        <p:spPr/>
        <p:txBody>
          <a:bodyPr>
            <a:normAutofit/>
          </a:bodyPr>
          <a:lstStyle/>
          <a:p>
            <a:r>
              <a:rPr lang="en-GB" dirty="0"/>
              <a:t>TWO workshops in ONE + </a:t>
            </a:r>
            <a:br>
              <a:rPr lang="en-GB" dirty="0"/>
            </a:br>
            <a:r>
              <a:rPr lang="en-GB" dirty="0"/>
              <a:t>a TRAINING</a:t>
            </a:r>
          </a:p>
        </p:txBody>
      </p:sp>
      <p:sp>
        <p:nvSpPr>
          <p:cNvPr id="3" name="Content Placeholder 2">
            <a:extLst>
              <a:ext uri="{FF2B5EF4-FFF2-40B4-BE49-F238E27FC236}">
                <a16:creationId xmlns:a16="http://schemas.microsoft.com/office/drawing/2014/main" id="{AE534E5E-797A-7F54-9BEF-996089E4EF14}"/>
              </a:ext>
            </a:extLst>
          </p:cNvPr>
          <p:cNvSpPr>
            <a:spLocks noGrp="1"/>
          </p:cNvSpPr>
          <p:nvPr>
            <p:ph idx="1"/>
          </p:nvPr>
        </p:nvSpPr>
        <p:spPr>
          <a:xfrm>
            <a:off x="766241" y="2332360"/>
            <a:ext cx="10625229" cy="4013355"/>
          </a:xfrm>
        </p:spPr>
        <p:txBody>
          <a:bodyPr>
            <a:normAutofit/>
          </a:bodyPr>
          <a:lstStyle/>
          <a:p>
            <a:r>
              <a:rPr lang="en-GB" sz="1800" i="1" dirty="0">
                <a:effectLst/>
              </a:rPr>
              <a:t>Following difficult years of pandemics, the </a:t>
            </a:r>
            <a:r>
              <a:rPr lang="en-GB" sz="1800" b="1" i="1" dirty="0">
                <a:effectLst/>
              </a:rPr>
              <a:t>Superconducting Magnet Test Facility Workshop</a:t>
            </a:r>
            <a:r>
              <a:rPr lang="en-GB" sz="1800" i="1" dirty="0">
                <a:effectLst/>
              </a:rPr>
              <a:t> (SMTF) is back now in a presential mode.</a:t>
            </a:r>
          </a:p>
          <a:p>
            <a:r>
              <a:rPr lang="en-GB" sz="1800" i="1" dirty="0">
                <a:effectLst/>
              </a:rPr>
              <a:t>For this new edition, we propose a joint event with the </a:t>
            </a:r>
            <a:r>
              <a:rPr lang="en-GB" sz="1800" b="1" i="1" dirty="0">
                <a:effectLst/>
              </a:rPr>
              <a:t>Instrumentation and Diagnostics for Superconducting Magnets Workshop</a:t>
            </a:r>
            <a:r>
              <a:rPr lang="en-GB" sz="1800" i="1" dirty="0">
                <a:effectLst/>
              </a:rPr>
              <a:t> (IDSM), which had been initiated in 2019 by M. </a:t>
            </a:r>
            <a:r>
              <a:rPr lang="en-GB" sz="1800" i="1" dirty="0" err="1">
                <a:effectLst/>
              </a:rPr>
              <a:t>Marchevsky</a:t>
            </a:r>
            <a:r>
              <a:rPr lang="en-GB" sz="1800" i="1" dirty="0">
                <a:effectLst/>
              </a:rPr>
              <a:t> (LBNL)  and G. </a:t>
            </a:r>
            <a:r>
              <a:rPr lang="en-GB" sz="1800" i="1" dirty="0" err="1">
                <a:effectLst/>
              </a:rPr>
              <a:t>Willering</a:t>
            </a:r>
            <a:r>
              <a:rPr lang="en-GB" sz="1800" i="1" dirty="0">
                <a:effectLst/>
              </a:rPr>
              <a:t> (CERN). The two workshops are held in Paestum close to INFN and University of Salerno (IT).</a:t>
            </a:r>
          </a:p>
          <a:p>
            <a:pPr algn="just"/>
            <a:r>
              <a:rPr lang="en-GB" sz="1800" i="1" dirty="0">
                <a:effectLst/>
              </a:rPr>
              <a:t>At this occasion, we propose to enlarge our activity with an online training with a series of 20 lectures on Superconducting Magnet test stands, Magnet protections and Diagnostics given by speakers from worldwide laboratories (BNL, CEA, CERN, EPFL, FNAL, HNINP, LBNL, Tampere). The lectures will be given from May the 30</a:t>
            </a:r>
            <a:r>
              <a:rPr lang="en-GB" sz="1800" i="1" baseline="30000" dirty="0">
                <a:effectLst/>
              </a:rPr>
              <a:t>th</a:t>
            </a:r>
            <a:r>
              <a:rPr lang="en-GB" sz="1800" i="1" dirty="0">
                <a:effectLst/>
              </a:rPr>
              <a:t> to June the 12</a:t>
            </a:r>
            <a:r>
              <a:rPr lang="en-GB" sz="1800" i="1" baseline="30000" dirty="0">
                <a:effectLst/>
              </a:rPr>
              <a:t>th</a:t>
            </a:r>
            <a:r>
              <a:rPr lang="en-GB" sz="1800" i="1" dirty="0">
                <a:effectLst/>
              </a:rPr>
              <a:t> via Zoom. We hope to see many of you joining!</a:t>
            </a:r>
            <a:endParaRPr lang="en-GB" sz="1800" dirty="0">
              <a:effectLst/>
            </a:endParaRPr>
          </a:p>
        </p:txBody>
      </p:sp>
    </p:spTree>
    <p:extLst>
      <p:ext uri="{BB962C8B-B14F-4D97-AF65-F5344CB8AC3E}">
        <p14:creationId xmlns:p14="http://schemas.microsoft.com/office/powerpoint/2010/main" val="109917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B56B-C526-A6B9-D64F-998007F5A226}"/>
              </a:ext>
            </a:extLst>
          </p:cNvPr>
          <p:cNvSpPr>
            <a:spLocks noGrp="1"/>
          </p:cNvSpPr>
          <p:nvPr>
            <p:ph type="title"/>
          </p:nvPr>
        </p:nvSpPr>
        <p:spPr>
          <a:xfrm>
            <a:off x="612615" y="452718"/>
            <a:ext cx="10459993" cy="1400530"/>
          </a:xfrm>
        </p:spPr>
        <p:txBody>
          <a:bodyPr/>
          <a:lstStyle/>
          <a:p>
            <a:r>
              <a:rPr lang="en-GB" dirty="0"/>
              <a:t>A small, but efficient team of organisers</a:t>
            </a:r>
          </a:p>
        </p:txBody>
      </p:sp>
      <p:sp>
        <p:nvSpPr>
          <p:cNvPr id="3" name="Content Placeholder 2">
            <a:extLst>
              <a:ext uri="{FF2B5EF4-FFF2-40B4-BE49-F238E27FC236}">
                <a16:creationId xmlns:a16="http://schemas.microsoft.com/office/drawing/2014/main" id="{EA7C0B9B-A971-9535-6EA3-76123C0336B7}"/>
              </a:ext>
            </a:extLst>
          </p:cNvPr>
          <p:cNvSpPr>
            <a:spLocks noGrp="1"/>
          </p:cNvSpPr>
          <p:nvPr>
            <p:ph idx="1"/>
          </p:nvPr>
        </p:nvSpPr>
        <p:spPr>
          <a:xfrm>
            <a:off x="652371" y="1961002"/>
            <a:ext cx="3677258" cy="4335138"/>
          </a:xfrm>
        </p:spPr>
        <p:txBody>
          <a:bodyPr>
            <a:noAutofit/>
          </a:bodyPr>
          <a:lstStyle/>
          <a:p>
            <a:pPr marL="0" indent="0">
              <a:buNone/>
            </a:pPr>
            <a:r>
              <a:rPr lang="en-GB" i="1" dirty="0"/>
              <a:t>T</a:t>
            </a:r>
            <a:r>
              <a:rPr lang="en-GB" i="1" dirty="0">
                <a:effectLst/>
              </a:rPr>
              <a:t>he scientific organization committee:</a:t>
            </a:r>
            <a:endParaRPr lang="en-GB" sz="2400" dirty="0">
              <a:effectLst/>
            </a:endParaRPr>
          </a:p>
          <a:p>
            <a:r>
              <a:rPr lang="en-GB" i="1" dirty="0">
                <a:effectLst/>
              </a:rPr>
              <a:t>Marta Bajko CERN</a:t>
            </a:r>
            <a:endParaRPr lang="en-GB" sz="2400" dirty="0">
              <a:effectLst/>
            </a:endParaRPr>
          </a:p>
          <a:p>
            <a:r>
              <a:rPr lang="en-GB" i="1" dirty="0" err="1">
                <a:effectLst/>
              </a:rPr>
              <a:t>Stoyan</a:t>
            </a:r>
            <a:r>
              <a:rPr lang="en-GB" i="1" dirty="0">
                <a:effectLst/>
              </a:rPr>
              <a:t> </a:t>
            </a:r>
            <a:r>
              <a:rPr lang="en-GB" i="1" dirty="0" err="1">
                <a:effectLst/>
              </a:rPr>
              <a:t>Stoynev</a:t>
            </a:r>
            <a:r>
              <a:rPr lang="en-GB" i="1" dirty="0">
                <a:effectLst/>
              </a:rPr>
              <a:t> FNAL</a:t>
            </a:r>
            <a:endParaRPr lang="en-GB" sz="2400" dirty="0">
              <a:effectLst/>
            </a:endParaRPr>
          </a:p>
          <a:p>
            <a:r>
              <a:rPr lang="en-GB" i="1" dirty="0" err="1">
                <a:effectLst/>
              </a:rPr>
              <a:t>Roser</a:t>
            </a:r>
            <a:r>
              <a:rPr lang="en-GB" i="1" dirty="0">
                <a:effectLst/>
              </a:rPr>
              <a:t> </a:t>
            </a:r>
            <a:r>
              <a:rPr lang="en-GB" i="1" dirty="0" err="1">
                <a:effectLst/>
              </a:rPr>
              <a:t>Vallcorba</a:t>
            </a:r>
            <a:r>
              <a:rPr lang="en-GB" i="1" dirty="0">
                <a:effectLst/>
              </a:rPr>
              <a:t> CEA</a:t>
            </a:r>
            <a:endParaRPr lang="en-GB" sz="2400" dirty="0">
              <a:effectLst/>
            </a:endParaRPr>
          </a:p>
          <a:p>
            <a:r>
              <a:rPr lang="en-GB" i="1" dirty="0">
                <a:effectLst/>
              </a:rPr>
              <a:t>Toru </a:t>
            </a:r>
            <a:r>
              <a:rPr lang="en-GB" i="1" dirty="0" err="1">
                <a:effectLst/>
              </a:rPr>
              <a:t>Ogitsu</a:t>
            </a:r>
            <a:r>
              <a:rPr lang="en-GB" i="1" dirty="0">
                <a:effectLst/>
              </a:rPr>
              <a:t> KEK</a:t>
            </a:r>
            <a:endParaRPr lang="en-GB" sz="2400" dirty="0">
              <a:effectLst/>
            </a:endParaRPr>
          </a:p>
          <a:p>
            <a:r>
              <a:rPr lang="en-GB" i="1" dirty="0">
                <a:effectLst/>
              </a:rPr>
              <a:t>Hugo </a:t>
            </a:r>
            <a:r>
              <a:rPr lang="en-GB" i="1" dirty="0" err="1">
                <a:effectLst/>
              </a:rPr>
              <a:t>Bajas</a:t>
            </a:r>
            <a:r>
              <a:rPr lang="en-GB" i="1" dirty="0">
                <a:effectLst/>
              </a:rPr>
              <a:t> EPFL</a:t>
            </a:r>
            <a:endParaRPr lang="en-GB" sz="2400" dirty="0">
              <a:effectLst/>
            </a:endParaRPr>
          </a:p>
          <a:p>
            <a:r>
              <a:rPr lang="en-GB" i="1" dirty="0">
                <a:effectLst/>
              </a:rPr>
              <a:t>Maxim </a:t>
            </a:r>
            <a:r>
              <a:rPr lang="en-GB" i="1" dirty="0" err="1">
                <a:effectLst/>
              </a:rPr>
              <a:t>Marchevsky</a:t>
            </a:r>
            <a:r>
              <a:rPr lang="en-GB" i="1" dirty="0">
                <a:effectLst/>
              </a:rPr>
              <a:t> LBNL</a:t>
            </a:r>
            <a:endParaRPr lang="en-GB" sz="2400" dirty="0">
              <a:effectLst/>
            </a:endParaRPr>
          </a:p>
          <a:p>
            <a:r>
              <a:rPr lang="en-GB" i="1" dirty="0">
                <a:effectLst/>
              </a:rPr>
              <a:t>Gerard </a:t>
            </a:r>
            <a:r>
              <a:rPr lang="en-GB" i="1" dirty="0" err="1">
                <a:effectLst/>
              </a:rPr>
              <a:t>Willering</a:t>
            </a:r>
            <a:r>
              <a:rPr lang="en-GB" i="1" dirty="0">
                <a:effectLst/>
              </a:rPr>
              <a:t> CERN</a:t>
            </a:r>
            <a:endParaRPr lang="en-GB" sz="2400" dirty="0">
              <a:effectLst/>
            </a:endParaRPr>
          </a:p>
        </p:txBody>
      </p:sp>
      <p:sp>
        <p:nvSpPr>
          <p:cNvPr id="5" name="TextBox 4">
            <a:extLst>
              <a:ext uri="{FF2B5EF4-FFF2-40B4-BE49-F238E27FC236}">
                <a16:creationId xmlns:a16="http://schemas.microsoft.com/office/drawing/2014/main" id="{89461FB0-7DDD-2045-5994-E2D504D282C5}"/>
              </a:ext>
            </a:extLst>
          </p:cNvPr>
          <p:cNvSpPr txBox="1"/>
          <p:nvPr/>
        </p:nvSpPr>
        <p:spPr>
          <a:xfrm>
            <a:off x="5307375" y="2044626"/>
            <a:ext cx="6491689" cy="1231106"/>
          </a:xfrm>
          <a:prstGeom prst="rect">
            <a:avLst/>
          </a:prstGeom>
          <a:noFill/>
        </p:spPr>
        <p:txBody>
          <a:bodyPr wrap="square">
            <a:spAutoFit/>
          </a:bodyPr>
          <a:lstStyle/>
          <a:p>
            <a:pPr marL="0" indent="0">
              <a:buNone/>
            </a:pPr>
            <a:r>
              <a:rPr lang="en-GB" sz="1800" i="1" dirty="0"/>
              <a:t>T</a:t>
            </a:r>
            <a:r>
              <a:rPr lang="en-GB" sz="1800" i="1" dirty="0">
                <a:effectLst/>
              </a:rPr>
              <a:t>he local organizing committee represented by:</a:t>
            </a:r>
            <a:endParaRPr lang="en-GB" sz="2000" dirty="0">
              <a:effectLst/>
            </a:endParaRPr>
          </a:p>
          <a:p>
            <a:endParaRPr lang="en-GB" sz="1800" i="1" dirty="0">
              <a:effectLst/>
            </a:endParaRPr>
          </a:p>
          <a:p>
            <a:pPr marL="285750" indent="-285750">
              <a:buFont typeface="Wingdings" pitchFamily="2" charset="2"/>
              <a:buChar char="Ø"/>
            </a:pPr>
            <a:r>
              <a:rPr lang="en-GB" sz="1800" i="1" dirty="0">
                <a:effectLst/>
              </a:rPr>
              <a:t>Umberto Gambardella  INFN and University of Salerno, </a:t>
            </a:r>
          </a:p>
          <a:p>
            <a:pPr marL="285750" indent="-285750">
              <a:buFont typeface="Wingdings" pitchFamily="2" charset="2"/>
              <a:buChar char="Ø"/>
            </a:pPr>
            <a:r>
              <a:rPr lang="en-GB" sz="1800" i="1" dirty="0">
                <a:effectLst/>
              </a:rPr>
              <a:t>Domenico D'Agostino</a:t>
            </a:r>
            <a:r>
              <a:rPr lang="en-GB" sz="2000" i="1" dirty="0">
                <a:effectLst/>
              </a:rPr>
              <a:t>  </a:t>
            </a:r>
            <a:r>
              <a:rPr lang="en-GB" sz="1800" i="1" dirty="0">
                <a:effectLst/>
              </a:rPr>
              <a:t>INFN &amp; University of Salerno</a:t>
            </a:r>
            <a:endParaRPr lang="en-GB" sz="2000" dirty="0">
              <a:effectLst/>
            </a:endParaRPr>
          </a:p>
        </p:txBody>
      </p:sp>
      <p:sp>
        <p:nvSpPr>
          <p:cNvPr id="6" name="TextBox 5">
            <a:extLst>
              <a:ext uri="{FF2B5EF4-FFF2-40B4-BE49-F238E27FC236}">
                <a16:creationId xmlns:a16="http://schemas.microsoft.com/office/drawing/2014/main" id="{2B3386C3-D1FE-E8F7-E51E-4F3D56956117}"/>
              </a:ext>
            </a:extLst>
          </p:cNvPr>
          <p:cNvSpPr txBox="1"/>
          <p:nvPr/>
        </p:nvSpPr>
        <p:spPr>
          <a:xfrm>
            <a:off x="6733968" y="3917177"/>
            <a:ext cx="3090911" cy="923330"/>
          </a:xfrm>
          <a:prstGeom prst="rect">
            <a:avLst/>
          </a:prstGeom>
          <a:noFill/>
        </p:spPr>
        <p:txBody>
          <a:bodyPr wrap="none" rtlCol="0">
            <a:spAutoFit/>
          </a:bodyPr>
          <a:lstStyle/>
          <a:p>
            <a:pPr marL="342900" indent="-342900">
              <a:buAutoNum type="arabicPlain" startAt="58"/>
            </a:pPr>
            <a:r>
              <a:rPr lang="en-GB" dirty="0"/>
              <a:t>Registered Participants</a:t>
            </a:r>
          </a:p>
          <a:p>
            <a:r>
              <a:rPr lang="en-GB" dirty="0"/>
              <a:t>21 Institutes</a:t>
            </a:r>
          </a:p>
          <a:p>
            <a:r>
              <a:rPr lang="en-GB" dirty="0"/>
              <a:t>20 talks</a:t>
            </a:r>
          </a:p>
        </p:txBody>
      </p:sp>
      <p:sp>
        <p:nvSpPr>
          <p:cNvPr id="9" name="TextBox 8">
            <a:extLst>
              <a:ext uri="{FF2B5EF4-FFF2-40B4-BE49-F238E27FC236}">
                <a16:creationId xmlns:a16="http://schemas.microsoft.com/office/drawing/2014/main" id="{63E52F1A-42BF-A24E-E182-4E72818C6E65}"/>
              </a:ext>
            </a:extLst>
          </p:cNvPr>
          <p:cNvSpPr txBox="1"/>
          <p:nvPr/>
        </p:nvSpPr>
        <p:spPr>
          <a:xfrm>
            <a:off x="7543910" y="5481952"/>
            <a:ext cx="3562194" cy="923330"/>
          </a:xfrm>
          <a:prstGeom prst="rect">
            <a:avLst/>
          </a:prstGeom>
          <a:noFill/>
        </p:spPr>
        <p:txBody>
          <a:bodyPr wrap="none" rtlCol="0">
            <a:spAutoFit/>
          </a:bodyPr>
          <a:lstStyle/>
          <a:p>
            <a:r>
              <a:rPr lang="en-GB" sz="1800" i="1" dirty="0">
                <a:effectLst/>
                <a:latin typeface="Titillium Web" pitchFamily="2" charset="77"/>
              </a:rPr>
              <a:t>Links to the past workshops:</a:t>
            </a:r>
            <a:r>
              <a:rPr lang="en-GB" sz="1800" dirty="0">
                <a:effectLst/>
                <a:latin typeface="Times New Roman" panose="02020603050405020304" pitchFamily="18" charset="0"/>
              </a:rPr>
              <a:t> </a:t>
            </a:r>
            <a:endParaRPr lang="en-GB" dirty="0">
              <a:effectLst/>
            </a:endParaRPr>
          </a:p>
          <a:p>
            <a:r>
              <a:rPr lang="en-GB" dirty="0">
                <a:hlinkClick r:id="rId2"/>
              </a:rPr>
              <a:t>SMTF 1</a:t>
            </a:r>
            <a:r>
              <a:rPr lang="en-GB" dirty="0"/>
              <a:t>, </a:t>
            </a:r>
            <a:r>
              <a:rPr lang="en-GB" dirty="0">
                <a:hlinkClick r:id="rId3"/>
              </a:rPr>
              <a:t>SMTF 2</a:t>
            </a:r>
            <a:r>
              <a:rPr lang="en-GB" dirty="0"/>
              <a:t>, </a:t>
            </a:r>
            <a:r>
              <a:rPr lang="en-GB" dirty="0">
                <a:hlinkClick r:id="rId4"/>
              </a:rPr>
              <a:t>SMTF 3</a:t>
            </a:r>
            <a:r>
              <a:rPr lang="en-GB" dirty="0"/>
              <a:t>, </a:t>
            </a:r>
            <a:r>
              <a:rPr lang="en-GB" dirty="0">
                <a:hlinkClick r:id="rId5"/>
              </a:rPr>
              <a:t>IDSM01</a:t>
            </a:r>
            <a:endParaRPr lang="en-GB" dirty="0"/>
          </a:p>
          <a:p>
            <a:endParaRPr lang="en-GB" dirty="0"/>
          </a:p>
        </p:txBody>
      </p:sp>
    </p:spTree>
    <p:extLst>
      <p:ext uri="{BB962C8B-B14F-4D97-AF65-F5344CB8AC3E}">
        <p14:creationId xmlns:p14="http://schemas.microsoft.com/office/powerpoint/2010/main" val="567361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55B3-8023-5660-DB11-98A607047492}"/>
              </a:ext>
            </a:extLst>
          </p:cNvPr>
          <p:cNvSpPr>
            <a:spLocks noGrp="1"/>
          </p:cNvSpPr>
          <p:nvPr>
            <p:ph type="title"/>
          </p:nvPr>
        </p:nvSpPr>
        <p:spPr>
          <a:xfrm>
            <a:off x="647997" y="151829"/>
            <a:ext cx="10625229" cy="1147053"/>
          </a:xfrm>
        </p:spPr>
        <p:txBody>
          <a:bodyPr/>
          <a:lstStyle/>
          <a:p>
            <a:r>
              <a:rPr lang="en-GB" dirty="0"/>
              <a:t>SMTF Program</a:t>
            </a:r>
          </a:p>
        </p:txBody>
      </p:sp>
      <p:sp>
        <p:nvSpPr>
          <p:cNvPr id="3" name="Content Placeholder 2">
            <a:extLst>
              <a:ext uri="{FF2B5EF4-FFF2-40B4-BE49-F238E27FC236}">
                <a16:creationId xmlns:a16="http://schemas.microsoft.com/office/drawing/2014/main" id="{5DE9A436-43E7-0FCE-7FA6-27D2DD7DA38B}"/>
              </a:ext>
            </a:extLst>
          </p:cNvPr>
          <p:cNvSpPr>
            <a:spLocks noGrp="1"/>
          </p:cNvSpPr>
          <p:nvPr>
            <p:ph idx="1"/>
          </p:nvPr>
        </p:nvSpPr>
        <p:spPr>
          <a:xfrm>
            <a:off x="949076" y="1557159"/>
            <a:ext cx="10828396" cy="4551033"/>
          </a:xfrm>
        </p:spPr>
        <p:txBody>
          <a:bodyPr>
            <a:normAutofit/>
          </a:bodyPr>
          <a:lstStyle/>
          <a:p>
            <a:pPr marL="0" indent="0" algn="just">
              <a:buNone/>
            </a:pPr>
            <a:r>
              <a:rPr lang="en-GB" dirty="0"/>
              <a:t>The SMTF Workshop will focus strictly on the status of the test facilities, their road map, interest in investing and getting developed for their participation in different projects. The topical part of the SMTF workshop will be reduced this time to give the floor to the workshop dedicated to novel diagnostics and instrumentation (IDSM). More standard measurements and systems – presented in the previous editions of the SMTF – will instead be part of an online training program that we had planned for a larger audience (separate from the workshop, however). The participants will deliver a presentation (typically a 20 min talk + 10 min discussion) on the following topics:</a:t>
            </a:r>
          </a:p>
          <a:p>
            <a:pPr lvl="2">
              <a:buFont typeface="Courier New" panose="02070309020205020404" pitchFamily="49" charset="0"/>
              <a:buChar char="o"/>
            </a:pPr>
            <a:r>
              <a:rPr lang="en-GB" sz="1900" dirty="0"/>
              <a:t>Status report on the test facility, regarding equipment and operational conditions.</a:t>
            </a:r>
          </a:p>
          <a:p>
            <a:pPr lvl="2">
              <a:buFont typeface="Courier New" panose="02070309020205020404" pitchFamily="49" charset="0"/>
              <a:buChar char="o"/>
            </a:pPr>
            <a:r>
              <a:rPr lang="en-GB" sz="1900" dirty="0"/>
              <a:t>List of relevant projects for the laboratory that are a motor for operation or further investment.</a:t>
            </a:r>
          </a:p>
          <a:p>
            <a:pPr lvl="2">
              <a:buFont typeface="Courier New" panose="02070309020205020404" pitchFamily="49" charset="0"/>
              <a:buChar char="o"/>
            </a:pPr>
            <a:r>
              <a:rPr lang="en-GB" sz="1900" dirty="0"/>
              <a:t>Plans for upgrading/development of the test facility.</a:t>
            </a:r>
            <a:endParaRPr lang="en-GB" dirty="0"/>
          </a:p>
        </p:txBody>
      </p:sp>
      <p:sp>
        <p:nvSpPr>
          <p:cNvPr id="4" name="TextBox 3">
            <a:extLst>
              <a:ext uri="{FF2B5EF4-FFF2-40B4-BE49-F238E27FC236}">
                <a16:creationId xmlns:a16="http://schemas.microsoft.com/office/drawing/2014/main" id="{4BC38A54-9A6F-DCF8-C26D-DBE8B1CAB2E0}"/>
              </a:ext>
            </a:extLst>
          </p:cNvPr>
          <p:cNvSpPr txBox="1"/>
          <p:nvPr/>
        </p:nvSpPr>
        <p:spPr>
          <a:xfrm>
            <a:off x="652371" y="6389783"/>
            <a:ext cx="2295180" cy="369332"/>
          </a:xfrm>
          <a:prstGeom prst="rect">
            <a:avLst/>
          </a:prstGeom>
          <a:noFill/>
        </p:spPr>
        <p:txBody>
          <a:bodyPr wrap="none" rtlCol="0">
            <a:spAutoFit/>
          </a:bodyPr>
          <a:lstStyle/>
          <a:p>
            <a:r>
              <a:rPr lang="en-GB" dirty="0"/>
              <a:t>Chair: </a:t>
            </a:r>
            <a:r>
              <a:rPr lang="en-GB" sz="1800" dirty="0">
                <a:effectLst/>
              </a:rPr>
              <a:t>M. Bajko (CERN)</a:t>
            </a:r>
            <a:endParaRPr lang="en-GB" dirty="0"/>
          </a:p>
        </p:txBody>
      </p:sp>
    </p:spTree>
    <p:extLst>
      <p:ext uri="{BB962C8B-B14F-4D97-AF65-F5344CB8AC3E}">
        <p14:creationId xmlns:p14="http://schemas.microsoft.com/office/powerpoint/2010/main" val="84212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C55B3-8023-5660-DB11-98A607047492}"/>
              </a:ext>
            </a:extLst>
          </p:cNvPr>
          <p:cNvSpPr>
            <a:spLocks noGrp="1"/>
          </p:cNvSpPr>
          <p:nvPr>
            <p:ph type="title"/>
          </p:nvPr>
        </p:nvSpPr>
        <p:spPr>
          <a:xfrm>
            <a:off x="561861" y="93378"/>
            <a:ext cx="10625229" cy="1147053"/>
          </a:xfrm>
        </p:spPr>
        <p:txBody>
          <a:bodyPr/>
          <a:lstStyle/>
          <a:p>
            <a:r>
              <a:rPr lang="en-GB" dirty="0"/>
              <a:t>IDSM Program</a:t>
            </a:r>
          </a:p>
        </p:txBody>
      </p:sp>
      <p:sp>
        <p:nvSpPr>
          <p:cNvPr id="3" name="Content Placeholder 2">
            <a:extLst>
              <a:ext uri="{FF2B5EF4-FFF2-40B4-BE49-F238E27FC236}">
                <a16:creationId xmlns:a16="http://schemas.microsoft.com/office/drawing/2014/main" id="{5DE9A436-43E7-0FCE-7FA6-27D2DD7DA38B}"/>
              </a:ext>
            </a:extLst>
          </p:cNvPr>
          <p:cNvSpPr>
            <a:spLocks noGrp="1"/>
          </p:cNvSpPr>
          <p:nvPr>
            <p:ph idx="1"/>
          </p:nvPr>
        </p:nvSpPr>
        <p:spPr>
          <a:xfrm>
            <a:off x="652371" y="1070388"/>
            <a:ext cx="11270256" cy="5082983"/>
          </a:xfrm>
        </p:spPr>
        <p:txBody>
          <a:bodyPr>
            <a:normAutofit fontScale="92500" lnSpcReduction="20000"/>
          </a:bodyPr>
          <a:lstStyle/>
          <a:p>
            <a:pPr marL="0" indent="0" algn="just">
              <a:buNone/>
            </a:pPr>
            <a:r>
              <a:rPr lang="en-GB" dirty="0"/>
              <a:t>By having the two Workshops side by side, we aim to ease participation for those colleagues who may be interested in attending both events, and at the same time enrich the overall experience and foster new collaborations between the two communities. Please note, however, that the core agenda of the IDSM Workshop will focus strictly on novel instrumentation. Workshop participation is  by invitation only, and most participants are asked to deliver a presentation (typically a 20 min talk + 10 min discussion) on the following topics:</a:t>
            </a:r>
            <a:br>
              <a:rPr lang="en-GB" dirty="0"/>
            </a:br>
            <a:endParaRPr lang="en-GB" dirty="0"/>
          </a:p>
          <a:p>
            <a:pPr lvl="1">
              <a:buFont typeface="Courier New" panose="02070309020205020404" pitchFamily="49" charset="0"/>
              <a:buChar char="o"/>
            </a:pPr>
            <a:r>
              <a:rPr lang="en-GB" dirty="0"/>
              <a:t>Diagnostics for transient strain energy releases, quench precursors and sources of training in LTS magnets (acoustic emission, accelerometers, strain sensors, FBGs, etc.).</a:t>
            </a:r>
          </a:p>
          <a:p>
            <a:pPr lvl="1">
              <a:buFont typeface="Courier New" panose="02070309020205020404" pitchFamily="49" charset="0"/>
              <a:buChar char="o"/>
            </a:pPr>
            <a:r>
              <a:rPr lang="en-GB" dirty="0"/>
              <a:t>Diagnostic challenges for HTS magnets in HEP and Fusion: conductor defects, damage mechanisms, current sharing.</a:t>
            </a:r>
          </a:p>
          <a:p>
            <a:pPr lvl="1">
              <a:buFont typeface="Courier New" panose="02070309020205020404" pitchFamily="49" charset="0"/>
              <a:buChar char="o"/>
            </a:pPr>
            <a:r>
              <a:rPr lang="en-GB" dirty="0"/>
              <a:t>Novel quench detection and </a:t>
            </a:r>
            <a:r>
              <a:rPr lang="en-GB" sz="1900" dirty="0"/>
              <a:t>localisation</a:t>
            </a:r>
            <a:r>
              <a:rPr lang="en-GB" sz="1700" dirty="0"/>
              <a:t> m</a:t>
            </a:r>
            <a:r>
              <a:rPr lang="en-GB" dirty="0"/>
              <a:t>ethods (optical, ultrasonic, RF, etc.).</a:t>
            </a:r>
          </a:p>
          <a:p>
            <a:pPr lvl="1">
              <a:buFont typeface="Courier New" panose="02070309020205020404" pitchFamily="49" charset="0"/>
              <a:buChar char="o"/>
            </a:pPr>
            <a:r>
              <a:rPr lang="en-GB" dirty="0"/>
              <a:t>Magnetic measurement methods (harmonic field probes, quench antennas, other magnetic sensors).</a:t>
            </a:r>
          </a:p>
          <a:p>
            <a:pPr lvl="1">
              <a:buFont typeface="Courier New" panose="02070309020205020404" pitchFamily="49" charset="0"/>
              <a:buChar char="o"/>
            </a:pPr>
            <a:r>
              <a:rPr lang="en-GB" dirty="0"/>
              <a:t>Data analysis and management; processing diagnostic “big data” with ML/AI.</a:t>
            </a:r>
          </a:p>
          <a:p>
            <a:pPr lvl="1">
              <a:buFont typeface="Courier New" panose="02070309020205020404" pitchFamily="49" charset="0"/>
              <a:buChar char="o"/>
            </a:pPr>
            <a:r>
              <a:rPr lang="en-GB" dirty="0"/>
              <a:t>Innovative electronics and data acquisition solutions</a:t>
            </a:r>
          </a:p>
          <a:p>
            <a:pPr lvl="1">
              <a:buFont typeface="Courier New" panose="02070309020205020404" pitchFamily="49" charset="0"/>
              <a:buChar char="o"/>
            </a:pPr>
            <a:r>
              <a:rPr lang="en-GB" dirty="0"/>
              <a:t>Any innovative ideas for new kinds of diagnostic instrumentation, sensors, and data analysis techniques.</a:t>
            </a:r>
          </a:p>
        </p:txBody>
      </p:sp>
      <p:sp>
        <p:nvSpPr>
          <p:cNvPr id="4" name="TextBox 3">
            <a:extLst>
              <a:ext uri="{FF2B5EF4-FFF2-40B4-BE49-F238E27FC236}">
                <a16:creationId xmlns:a16="http://schemas.microsoft.com/office/drawing/2014/main" id="{3FB106E7-CE34-DCFC-39DB-F806B21B2173}"/>
              </a:ext>
            </a:extLst>
          </p:cNvPr>
          <p:cNvSpPr txBox="1"/>
          <p:nvPr/>
        </p:nvSpPr>
        <p:spPr>
          <a:xfrm>
            <a:off x="652371" y="6389783"/>
            <a:ext cx="5881738" cy="369332"/>
          </a:xfrm>
          <a:prstGeom prst="rect">
            <a:avLst/>
          </a:prstGeom>
          <a:noFill/>
        </p:spPr>
        <p:txBody>
          <a:bodyPr wrap="none" rtlCol="0">
            <a:spAutoFit/>
          </a:bodyPr>
          <a:lstStyle/>
          <a:p>
            <a:r>
              <a:rPr lang="en-GB" dirty="0"/>
              <a:t>Chairs: </a:t>
            </a:r>
            <a:r>
              <a:rPr lang="en-GB" sz="1800" dirty="0">
                <a:effectLst/>
              </a:rPr>
              <a:t>M. </a:t>
            </a:r>
            <a:r>
              <a:rPr lang="en-GB" sz="1800" dirty="0" err="1">
                <a:effectLst/>
              </a:rPr>
              <a:t>Marchevsky</a:t>
            </a:r>
            <a:r>
              <a:rPr lang="en-GB" sz="1800" dirty="0">
                <a:effectLst/>
              </a:rPr>
              <a:t> (LBNL)  and G. </a:t>
            </a:r>
            <a:r>
              <a:rPr lang="en-GB" sz="1800" dirty="0" err="1">
                <a:effectLst/>
              </a:rPr>
              <a:t>Willering</a:t>
            </a:r>
            <a:r>
              <a:rPr lang="en-GB" sz="1800" dirty="0">
                <a:effectLst/>
              </a:rPr>
              <a:t> (CERN)</a:t>
            </a:r>
            <a:endParaRPr lang="en-GB" dirty="0"/>
          </a:p>
        </p:txBody>
      </p:sp>
      <p:sp>
        <p:nvSpPr>
          <p:cNvPr id="5" name="TextBox 4">
            <a:extLst>
              <a:ext uri="{FF2B5EF4-FFF2-40B4-BE49-F238E27FC236}">
                <a16:creationId xmlns:a16="http://schemas.microsoft.com/office/drawing/2014/main" id="{D311DAD5-CEF7-90BB-82BA-D13928AC9A45}"/>
              </a:ext>
            </a:extLst>
          </p:cNvPr>
          <p:cNvSpPr txBox="1"/>
          <p:nvPr/>
        </p:nvSpPr>
        <p:spPr>
          <a:xfrm>
            <a:off x="7926089" y="6389783"/>
            <a:ext cx="4435830" cy="369332"/>
          </a:xfrm>
          <a:prstGeom prst="rect">
            <a:avLst/>
          </a:prstGeom>
          <a:noFill/>
        </p:spPr>
        <p:txBody>
          <a:bodyPr wrap="none" rtlCol="0">
            <a:spAutoFit/>
          </a:bodyPr>
          <a:lstStyle/>
          <a:p>
            <a:r>
              <a:rPr lang="en-GB" dirty="0"/>
              <a:t>See the welcome talk on Wednesday</a:t>
            </a:r>
          </a:p>
        </p:txBody>
      </p:sp>
    </p:spTree>
    <p:extLst>
      <p:ext uri="{BB962C8B-B14F-4D97-AF65-F5344CB8AC3E}">
        <p14:creationId xmlns:p14="http://schemas.microsoft.com/office/powerpoint/2010/main" val="428798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46A5-4B3D-3F2A-7844-2043EBB39053}"/>
              </a:ext>
            </a:extLst>
          </p:cNvPr>
          <p:cNvSpPr>
            <a:spLocks noGrp="1"/>
          </p:cNvSpPr>
          <p:nvPr>
            <p:ph type="title"/>
          </p:nvPr>
        </p:nvSpPr>
        <p:spPr/>
        <p:txBody>
          <a:bodyPr/>
          <a:lstStyle/>
          <a:p>
            <a:r>
              <a:rPr lang="en-GB" dirty="0"/>
              <a:t>ONLINE TRAINING</a:t>
            </a:r>
          </a:p>
        </p:txBody>
      </p:sp>
      <p:sp>
        <p:nvSpPr>
          <p:cNvPr id="3" name="Content Placeholder 2">
            <a:extLst>
              <a:ext uri="{FF2B5EF4-FFF2-40B4-BE49-F238E27FC236}">
                <a16:creationId xmlns:a16="http://schemas.microsoft.com/office/drawing/2014/main" id="{3DCCC4FF-B224-251A-CC71-89827D08EFB4}"/>
              </a:ext>
            </a:extLst>
          </p:cNvPr>
          <p:cNvSpPr>
            <a:spLocks noGrp="1"/>
          </p:cNvSpPr>
          <p:nvPr>
            <p:ph idx="1"/>
          </p:nvPr>
        </p:nvSpPr>
        <p:spPr>
          <a:xfrm>
            <a:off x="979477" y="1668870"/>
            <a:ext cx="10233045" cy="4195481"/>
          </a:xfrm>
        </p:spPr>
        <p:txBody>
          <a:bodyPr>
            <a:normAutofit fontScale="92500" lnSpcReduction="20000"/>
          </a:bodyPr>
          <a:lstStyle/>
          <a:p>
            <a:pPr marL="0" indent="0">
              <a:buNone/>
            </a:pPr>
            <a:r>
              <a:rPr lang="en-GB" b="1" dirty="0"/>
              <a:t>Lectures on Superconducting Magnet test stands, Magnet protections and Diagnostics</a:t>
            </a:r>
          </a:p>
          <a:p>
            <a:pPr marL="0" indent="0">
              <a:buNone/>
            </a:pPr>
            <a:endParaRPr lang="en-GB" b="1" dirty="0"/>
          </a:p>
          <a:p>
            <a:pPr>
              <a:buFont typeface="Courier New" panose="02070309020205020404" pitchFamily="49" charset="0"/>
              <a:buChar char="o"/>
            </a:pPr>
            <a:r>
              <a:rPr lang="en-GB" dirty="0"/>
              <a:t>For this series of twenty lectures, speakers from worldwide laboratories (BNL, CEA, CERN, EPFL, FNAL, HNINP, LBNL, Tampere) will cover the main aspects of a superconducting magnet test stand (cryogenics systems, power supplies, current leads). A second part will then be dedicated to the design and use of magnet protection systems (high voltage electrical integrity checks, energy extraction, strip heaters, CLIQ, quench detection) with emphasis on the differences between LTS and HTS magnets. The third part will introduce the various measurement techniques related to magnet health monitoring (magnetic, thermal, mechanical behaviours and AC loss). At last, a dedicated talk will introduce the problematic of the protection of large fusion superconducting coils.</a:t>
            </a:r>
          </a:p>
          <a:p>
            <a:pPr>
              <a:buFont typeface="Courier New" panose="02070309020205020404" pitchFamily="49" charset="0"/>
              <a:buChar char="o"/>
            </a:pPr>
            <a:endParaRPr lang="en-GB" dirty="0"/>
          </a:p>
          <a:p>
            <a:pPr marL="0" indent="0">
              <a:buNone/>
            </a:pPr>
            <a:r>
              <a:rPr lang="en-GB" dirty="0"/>
              <a:t>Organiser: Hugo </a:t>
            </a:r>
            <a:r>
              <a:rPr lang="en-GB" dirty="0" err="1"/>
              <a:t>Bajas</a:t>
            </a:r>
            <a:r>
              <a:rPr lang="en-GB" dirty="0"/>
              <a:t> (EPFL)</a:t>
            </a:r>
          </a:p>
        </p:txBody>
      </p:sp>
      <p:sp>
        <p:nvSpPr>
          <p:cNvPr id="4" name="TextBox 3">
            <a:extLst>
              <a:ext uri="{FF2B5EF4-FFF2-40B4-BE49-F238E27FC236}">
                <a16:creationId xmlns:a16="http://schemas.microsoft.com/office/drawing/2014/main" id="{DDCC6E0B-7AAD-8F9C-7999-84FC1AFFFEB3}"/>
              </a:ext>
            </a:extLst>
          </p:cNvPr>
          <p:cNvSpPr txBox="1"/>
          <p:nvPr/>
        </p:nvSpPr>
        <p:spPr>
          <a:xfrm>
            <a:off x="5774859" y="6248399"/>
            <a:ext cx="6417141" cy="369332"/>
          </a:xfrm>
          <a:prstGeom prst="rect">
            <a:avLst/>
          </a:prstGeom>
          <a:noFill/>
        </p:spPr>
        <p:txBody>
          <a:bodyPr wrap="none" rtlCol="0">
            <a:spAutoFit/>
          </a:bodyPr>
          <a:lstStyle/>
          <a:p>
            <a:r>
              <a:rPr lang="en-GB" dirty="0"/>
              <a:t>See the presentation of Hugo on this subject later today</a:t>
            </a:r>
          </a:p>
        </p:txBody>
      </p:sp>
    </p:spTree>
    <p:extLst>
      <p:ext uri="{BB962C8B-B14F-4D97-AF65-F5344CB8AC3E}">
        <p14:creationId xmlns:p14="http://schemas.microsoft.com/office/powerpoint/2010/main" val="13983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73CD-21C4-1EB4-3005-9D6CF78889CC}"/>
              </a:ext>
            </a:extLst>
          </p:cNvPr>
          <p:cNvSpPr>
            <a:spLocks noGrp="1"/>
          </p:cNvSpPr>
          <p:nvPr>
            <p:ph type="title"/>
          </p:nvPr>
        </p:nvSpPr>
        <p:spPr/>
        <p:txBody>
          <a:bodyPr/>
          <a:lstStyle/>
          <a:p>
            <a:r>
              <a:rPr lang="en-GB" dirty="0"/>
              <a:t>TIMETABLE and ACTIVITIES</a:t>
            </a:r>
          </a:p>
        </p:txBody>
      </p:sp>
      <p:sp>
        <p:nvSpPr>
          <p:cNvPr id="3" name="Content Placeholder 2">
            <a:extLst>
              <a:ext uri="{FF2B5EF4-FFF2-40B4-BE49-F238E27FC236}">
                <a16:creationId xmlns:a16="http://schemas.microsoft.com/office/drawing/2014/main" id="{7415F0F2-C477-7130-DF6D-F93C8427B758}"/>
              </a:ext>
            </a:extLst>
          </p:cNvPr>
          <p:cNvSpPr>
            <a:spLocks noGrp="1"/>
          </p:cNvSpPr>
          <p:nvPr>
            <p:ph idx="1"/>
          </p:nvPr>
        </p:nvSpPr>
        <p:spPr>
          <a:xfrm>
            <a:off x="646111" y="1853248"/>
            <a:ext cx="10926357" cy="3151505"/>
          </a:xfrm>
        </p:spPr>
        <p:txBody>
          <a:bodyPr>
            <a:normAutofit lnSpcReduction="10000"/>
          </a:bodyPr>
          <a:lstStyle/>
          <a:p>
            <a:r>
              <a:rPr lang="en-GB" b="1" dirty="0"/>
              <a:t>TIME TABLE </a:t>
            </a:r>
            <a:r>
              <a:rPr lang="en-GB" dirty="0"/>
              <a:t>: </a:t>
            </a:r>
            <a:r>
              <a:rPr lang="en-GB" dirty="0">
                <a:hlinkClick r:id="rId2"/>
              </a:rPr>
              <a:t>https://agenda.infn.it/event/32061/timetable/#20230424</a:t>
            </a:r>
            <a:endParaRPr lang="en-GB" dirty="0"/>
          </a:p>
          <a:p>
            <a:r>
              <a:rPr lang="en-GB" b="1" dirty="0"/>
              <a:t>VISIT of THOR </a:t>
            </a:r>
            <a:r>
              <a:rPr lang="en-GB" dirty="0"/>
              <a:t>Facility Salerno: on Wednesday afternoon . Bus departure at 13h30; return at 17h </a:t>
            </a:r>
            <a:r>
              <a:rPr lang="en-GB" dirty="0">
                <a:hlinkClick r:id="rId3"/>
              </a:rPr>
              <a:t>https://agenda.infn.it/event/32061/timetable/#20230426</a:t>
            </a:r>
            <a:endParaRPr lang="en-GB" dirty="0"/>
          </a:p>
          <a:p>
            <a:r>
              <a:rPr lang="en-GB" b="1" dirty="0"/>
              <a:t>ROUND TABLE DISCUSSIONS</a:t>
            </a:r>
            <a:r>
              <a:rPr lang="en-GB" dirty="0"/>
              <a:t>: </a:t>
            </a:r>
            <a:r>
              <a:rPr lang="en-GB" dirty="0">
                <a:hlinkClick r:id="rId4"/>
              </a:rPr>
              <a:t>https://agenda.infn.it/event/32061/timetable/#20230425</a:t>
            </a:r>
            <a:r>
              <a:rPr lang="en-GB" dirty="0"/>
              <a:t> , </a:t>
            </a:r>
            <a:r>
              <a:rPr lang="en-GB" dirty="0">
                <a:hlinkClick r:id="rId3"/>
              </a:rPr>
              <a:t>https://agenda.infn.it/event/32061/timetable/#20230426</a:t>
            </a:r>
            <a:endParaRPr lang="en-GB" dirty="0"/>
          </a:p>
          <a:p>
            <a:r>
              <a:rPr lang="en-GB" b="1" dirty="0"/>
              <a:t>TURISM </a:t>
            </a:r>
            <a:r>
              <a:rPr lang="en-GB" dirty="0"/>
              <a:t>in the area: </a:t>
            </a:r>
            <a:r>
              <a:rPr lang="en-GB" dirty="0">
                <a:hlinkClick r:id="rId5"/>
              </a:rPr>
              <a:t>https://agenda.infn.it/event/32061/page/7233-tourism-and-sightseen-in-the-area</a:t>
            </a:r>
            <a:endParaRPr lang="en-GB" dirty="0"/>
          </a:p>
          <a:p>
            <a:r>
              <a:rPr lang="en-GB" b="1" dirty="0"/>
              <a:t> GALA DINNER</a:t>
            </a:r>
            <a:r>
              <a:rPr lang="en-GB" dirty="0"/>
              <a:t>: Tuesday at 20h in this hotel</a:t>
            </a:r>
          </a:p>
          <a:p>
            <a:pPr marL="0" indent="0">
              <a:buNone/>
            </a:pPr>
            <a:endParaRPr lang="en-GB" dirty="0"/>
          </a:p>
        </p:txBody>
      </p:sp>
      <p:sp>
        <p:nvSpPr>
          <p:cNvPr id="5" name="TextBox 4">
            <a:extLst>
              <a:ext uri="{FF2B5EF4-FFF2-40B4-BE49-F238E27FC236}">
                <a16:creationId xmlns:a16="http://schemas.microsoft.com/office/drawing/2014/main" id="{15BE6A84-C08A-5968-B289-C47BC6066A76}"/>
              </a:ext>
            </a:extLst>
          </p:cNvPr>
          <p:cNvSpPr txBox="1"/>
          <p:nvPr/>
        </p:nvSpPr>
        <p:spPr>
          <a:xfrm>
            <a:off x="3262740" y="5447502"/>
            <a:ext cx="3773790" cy="830997"/>
          </a:xfrm>
          <a:prstGeom prst="rect">
            <a:avLst/>
          </a:prstGeom>
          <a:noFill/>
        </p:spPr>
        <p:txBody>
          <a:bodyPr wrap="none" rtlCol="0">
            <a:spAutoFit/>
          </a:bodyPr>
          <a:lstStyle/>
          <a:p>
            <a:r>
              <a:rPr lang="en-GB" sz="2400" b="1" i="1" dirty="0"/>
              <a:t>Practical info ask</a:t>
            </a:r>
          </a:p>
          <a:p>
            <a:r>
              <a:rPr lang="en-GB" sz="2400" b="1" i="1" dirty="0"/>
              <a:t>Umberto and Domenico</a:t>
            </a:r>
          </a:p>
        </p:txBody>
      </p:sp>
      <p:pic>
        <p:nvPicPr>
          <p:cNvPr id="6" name="Picture 5">
            <a:extLst>
              <a:ext uri="{FF2B5EF4-FFF2-40B4-BE49-F238E27FC236}">
                <a16:creationId xmlns:a16="http://schemas.microsoft.com/office/drawing/2014/main" id="{773E1E96-5F31-D544-95E4-AB6EA5D7D1B3}"/>
              </a:ext>
            </a:extLst>
          </p:cNvPr>
          <p:cNvPicPr>
            <a:picLocks noChangeAspect="1"/>
          </p:cNvPicPr>
          <p:nvPr/>
        </p:nvPicPr>
        <p:blipFill rotWithShape="1">
          <a:blip r:embed="rId6"/>
          <a:srcRect l="13510" r="6382" b="11127"/>
          <a:stretch/>
        </p:blipFill>
        <p:spPr>
          <a:xfrm>
            <a:off x="8792570" y="5247448"/>
            <a:ext cx="3008478" cy="1231106"/>
          </a:xfrm>
          <a:prstGeom prst="rect">
            <a:avLst/>
          </a:prstGeom>
        </p:spPr>
      </p:pic>
      <p:sp>
        <p:nvSpPr>
          <p:cNvPr id="7" name="Right Arrow 6">
            <a:extLst>
              <a:ext uri="{FF2B5EF4-FFF2-40B4-BE49-F238E27FC236}">
                <a16:creationId xmlns:a16="http://schemas.microsoft.com/office/drawing/2014/main" id="{1BFCEC21-0A3D-A55D-F4E4-462BC06B042C}"/>
              </a:ext>
            </a:extLst>
          </p:cNvPr>
          <p:cNvSpPr/>
          <p:nvPr/>
        </p:nvSpPr>
        <p:spPr>
          <a:xfrm>
            <a:off x="7335906" y="5747583"/>
            <a:ext cx="1157288" cy="2308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805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8749C-E8BC-B511-4765-B66ED6326C9A}"/>
              </a:ext>
            </a:extLst>
          </p:cNvPr>
          <p:cNvSpPr>
            <a:spLocks noGrp="1"/>
          </p:cNvSpPr>
          <p:nvPr>
            <p:ph type="title"/>
          </p:nvPr>
        </p:nvSpPr>
        <p:spPr>
          <a:xfrm>
            <a:off x="1734508" y="1608463"/>
            <a:ext cx="8722983" cy="2394063"/>
          </a:xfrm>
        </p:spPr>
        <p:txBody>
          <a:bodyPr>
            <a:normAutofit fontScale="90000"/>
          </a:bodyPr>
          <a:lstStyle/>
          <a:p>
            <a:pPr algn="ctr"/>
            <a:r>
              <a:rPr lang="en-GB" dirty="0"/>
              <a:t>I wish you nice and interesting workshop(s)</a:t>
            </a:r>
            <a:br>
              <a:rPr lang="en-GB" dirty="0"/>
            </a:br>
            <a:br>
              <a:rPr lang="en-GB" dirty="0"/>
            </a:br>
            <a:br>
              <a:rPr lang="en-GB" dirty="0"/>
            </a:br>
            <a:r>
              <a:rPr lang="en-GB" dirty="0"/>
              <a:t>ENJOY!</a:t>
            </a:r>
          </a:p>
        </p:txBody>
      </p:sp>
    </p:spTree>
    <p:extLst>
      <p:ext uri="{BB962C8B-B14F-4D97-AF65-F5344CB8AC3E}">
        <p14:creationId xmlns:p14="http://schemas.microsoft.com/office/powerpoint/2010/main" val="1152522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{91084242-55D8-974C-ACA0-DCBC951DF1BD}tf10001062</Template>
  <TotalTime>1064</TotalTime>
  <Words>1073</Words>
  <Application>Microsoft Macintosh PowerPoint</Application>
  <PresentationFormat>Widescreen</PresentationFormat>
  <Paragraphs>66</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Century Gothic</vt:lpstr>
      <vt:lpstr>Courier New</vt:lpstr>
      <vt:lpstr>Times New Roman</vt:lpstr>
      <vt:lpstr>Titillium Web</vt:lpstr>
      <vt:lpstr>Wingdings</vt:lpstr>
      <vt:lpstr>Wingdings 3</vt:lpstr>
      <vt:lpstr>Ion</vt:lpstr>
      <vt:lpstr>PowerPoint Presentation</vt:lpstr>
      <vt:lpstr>Why Paestum</vt:lpstr>
      <vt:lpstr>TWO workshops in ONE +  a TRAINING</vt:lpstr>
      <vt:lpstr>A small, but efficient team of organisers</vt:lpstr>
      <vt:lpstr>SMTF Program</vt:lpstr>
      <vt:lpstr>IDSM Program</vt:lpstr>
      <vt:lpstr>ONLINE TRAINING</vt:lpstr>
      <vt:lpstr>TIMETABLE and ACTIVITIES</vt:lpstr>
      <vt:lpstr>I wish you nice and interesting workshop(s)   ENJOY!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Bajko</dc:creator>
  <cp:lastModifiedBy>Marta Bajko</cp:lastModifiedBy>
  <cp:revision>13</cp:revision>
  <dcterms:created xsi:type="dcterms:W3CDTF">2023-04-23T12:56:13Z</dcterms:created>
  <dcterms:modified xsi:type="dcterms:W3CDTF">2023-04-24T06:41:04Z</dcterms:modified>
</cp:coreProperties>
</file>