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63" r:id="rId2"/>
    <p:sldId id="362" r:id="rId3"/>
    <p:sldId id="359" r:id="rId4"/>
    <p:sldId id="365" r:id="rId5"/>
    <p:sldId id="366" r:id="rId6"/>
    <p:sldId id="291" r:id="rId7"/>
    <p:sldId id="363" r:id="rId8"/>
    <p:sldId id="358" r:id="rId9"/>
    <p:sldId id="360" r:id="rId10"/>
    <p:sldId id="361" r:id="rId11"/>
    <p:sldId id="306" r:id="rId12"/>
    <p:sldId id="328" r:id="rId13"/>
    <p:sldId id="377" r:id="rId14"/>
    <p:sldId id="356" r:id="rId15"/>
    <p:sldId id="368" r:id="rId16"/>
    <p:sldId id="369" r:id="rId17"/>
    <p:sldId id="370" r:id="rId18"/>
    <p:sldId id="367" r:id="rId19"/>
    <p:sldId id="373" r:id="rId20"/>
    <p:sldId id="380" r:id="rId21"/>
    <p:sldId id="372" r:id="rId22"/>
    <p:sldId id="371" r:id="rId23"/>
    <p:sldId id="374" r:id="rId24"/>
    <p:sldId id="383" r:id="rId25"/>
    <p:sldId id="382" r:id="rId26"/>
    <p:sldId id="375" r:id="rId27"/>
    <p:sldId id="376" r:id="rId28"/>
    <p:sldId id="378" r:id="rId29"/>
    <p:sldId id="37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9"/>
    <p:restoredTop sz="94712"/>
  </p:normalViewPr>
  <p:slideViewPr>
    <p:cSldViewPr snapToGrid="0" snapToObjects="1">
      <p:cViewPr varScale="1">
        <p:scale>
          <a:sx n="120" d="100"/>
          <a:sy n="120" d="100"/>
        </p:scale>
        <p:origin x="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C10AA-0211-534B-8E89-E9815E3D736E}" type="datetimeFigureOut">
              <a:rPr lang="en-US" smtClean="0"/>
              <a:t>8/25/22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2E85A-EA8C-B341-B4BE-C071B6E8C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8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IT" dirty="0"/>
              <a:t>he probability that, assuming the SM, the observe data as discrepant as we found or more so, is blah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2E85A-EA8C-B341-B4BE-C071B6E8C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Numeri di CMS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2648D8-74EF-BD45-A160-E6AEB001F1BE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2E85A-EA8C-B341-B4BE-C071B6E8C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5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6D83-CACB-154D-9D1D-B3B7B3C20FF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0"/>
            <a:ext cx="1089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1088806" cy="1079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613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BFC15-F18A-B845-AABA-24A4CFB93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AB701-760C-0F44-8256-5CFAD1D67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33637" y="0"/>
            <a:ext cx="7102565" cy="762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6510A81-E1C6-BD42-BE73-1B3BB53E266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0"/>
            <a:ext cx="769937" cy="77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768569" cy="76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231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0475-24BF-7F4E-9255-78E39A0AF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48707-C888-CA4B-994F-55D4AED5B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D04A-A083-BE49-9731-6D73254B3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6B2F-5DA3-FD4E-A95D-E27942384A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8EEB-376D-AF49-BB1F-F487B3622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A470D-9CCC-5B43-B6AB-9A9CADDDDC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04D7D-D3D3-7940-90E5-BC08E3A97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9029F-3AFF-9844-9A3F-3AC0137A69E9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0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03769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JHEP08(2018)13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8550/arXiv.1912.04776" TargetMode="External"/><Relationship Id="rId4" Type="http://schemas.openxmlformats.org/officeDocument/2006/relationships/hyperlink" Target="https://doi.org/10.1016/j.physletb.2020.13544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2.166869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PlotsEXO13Te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23Kxg61scc&amp;list=PLDxsZU4NC6Z5DFFFx2bj03phoZpP1qrp2&amp;index=2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50D88A-B7B3-9749-A63D-E32351EFE25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73038" y="1597537"/>
            <a:ext cx="8839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LHC Physics Case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(as for “Challenges for Anomaly Detection at the LHC”)</a:t>
            </a:r>
          </a:p>
        </p:txBody>
      </p:sp>
      <p:sp>
        <p:nvSpPr>
          <p:cNvPr id="22532" name="Subtitle 5"/>
          <p:cNvSpPr>
            <a:spLocks noGrp="1"/>
          </p:cNvSpPr>
          <p:nvPr>
            <p:ph type="subTitle" idx="1"/>
          </p:nvPr>
        </p:nvSpPr>
        <p:spPr>
          <a:xfrm>
            <a:off x="1371600" y="3905250"/>
            <a:ext cx="6810375" cy="20383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Marco Zanetti</a:t>
            </a:r>
          </a:p>
          <a:p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University of </a:t>
            </a:r>
            <a:r>
              <a:rPr lang="en-US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Padova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INFN</a:t>
            </a:r>
          </a:p>
        </p:txBody>
      </p:sp>
    </p:spTree>
    <p:extLst>
      <p:ext uri="{BB962C8B-B14F-4D97-AF65-F5344CB8AC3E}">
        <p14:creationId xmlns:p14="http://schemas.microsoft.com/office/powerpoint/2010/main" val="193605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6C8AC-2826-7DAC-F114-B8D74692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Omnipurpose experiments?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68682-333A-308B-027A-7FFAD9D36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C103681-D505-697B-80EA-4AAE0763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23"/>
            <a:ext cx="2445063" cy="367207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4881FD5-3040-2A30-20E1-D40EDA7D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19" y="1652531"/>
            <a:ext cx="4220958" cy="818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7E9849-9E2C-57F9-2C9D-E672B422DBFF}"/>
              </a:ext>
            </a:extLst>
          </p:cNvPr>
          <p:cNvSpPr txBox="1"/>
          <p:nvPr/>
        </p:nvSpPr>
        <p:spPr>
          <a:xfrm>
            <a:off x="5849181" y="1598116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Higgs to 4 muons (high mass)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E8885-1DD8-A1AD-303E-E4C497501738}"/>
              </a:ext>
            </a:extLst>
          </p:cNvPr>
          <p:cNvSpPr txBox="1"/>
          <p:nvPr/>
        </p:nvSpPr>
        <p:spPr>
          <a:xfrm>
            <a:off x="6932771" y="1959153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Higgs to 2 photons </a:t>
            </a:r>
          </a:p>
          <a:p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(low mass)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09773E-994C-1377-1F9F-4E948D4C7AC9}"/>
              </a:ext>
            </a:extLst>
          </p:cNvPr>
          <p:cNvSpPr/>
          <p:nvPr/>
        </p:nvSpPr>
        <p:spPr>
          <a:xfrm>
            <a:off x="2692588" y="963723"/>
            <a:ext cx="6313186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From the CMS Technical Proposal (1994):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84FA65-D5B3-DC33-D35C-9DE5C76C81ED}"/>
              </a:ext>
            </a:extLst>
          </p:cNvPr>
          <p:cNvSpPr/>
          <p:nvPr/>
        </p:nvSpPr>
        <p:spPr>
          <a:xfrm>
            <a:off x="2718019" y="2669295"/>
            <a:ext cx="6313186" cy="679643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Onion-like structure assuming SM particles only in the final state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5EB93C-9EEF-78AD-2E96-9B9D006AC97F}"/>
              </a:ext>
            </a:extLst>
          </p:cNvPr>
          <p:cNvSpPr/>
          <p:nvPr/>
        </p:nvSpPr>
        <p:spPr>
          <a:xfrm>
            <a:off x="2692588" y="3633384"/>
            <a:ext cx="6313186" cy="679643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Hermiticity (4</a:t>
            </a:r>
            <a:r>
              <a:rPr lang="en-US" sz="2200" dirty="0">
                <a:solidFill>
                  <a:srgbClr val="000090"/>
                </a:solidFill>
                <a:latin typeface="Symbol" pitchFamily="2" charset="2"/>
                <a:cs typeface="Sylfaen" panose="020F0502020204030204" pitchFamily="34" charset="0"/>
              </a:rPr>
              <a:t>p</a:t>
            </a:r>
            <a:r>
              <a:rPr lang="en-US" sz="2200" dirty="0">
                <a:solidFill>
                  <a:srgbClr val="000090"/>
                </a:solidFill>
              </a:rPr>
              <a:t>) to “close the kinematic”, aiming at neutrinos (no mention of Dark Matter)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318052-0913-52F6-6854-EAA5536E7302}"/>
              </a:ext>
            </a:extLst>
          </p:cNvPr>
          <p:cNvSpPr/>
          <p:nvPr/>
        </p:nvSpPr>
        <p:spPr>
          <a:xfrm>
            <a:off x="2692588" y="4610913"/>
            <a:ext cx="6313186" cy="679643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90"/>
                </a:solidFill>
              </a:rPr>
              <a:t>Trigger&amp;DAQ</a:t>
            </a:r>
            <a:r>
              <a:rPr lang="en-US" sz="2200" dirty="0">
                <a:solidFill>
                  <a:srgbClr val="000090"/>
                </a:solidFill>
              </a:rPr>
              <a:t> designed on the basis of the electronics (projected to be) available in those times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B8E507-1394-A640-9AC1-2F4CF7DF8D1C}"/>
              </a:ext>
            </a:extLst>
          </p:cNvPr>
          <p:cNvSpPr/>
          <p:nvPr/>
        </p:nvSpPr>
        <p:spPr>
          <a:xfrm>
            <a:off x="2692588" y="5541362"/>
            <a:ext cx="6313186" cy="774378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Beyond the Higgs, a rather long list of NP model to be sought for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Data Acquisition and Selection</a:t>
            </a:r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559DF-549F-6344-A788-3EA3CBEF0BD6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" name="Picture 2" descr="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62000"/>
            <a:ext cx="8759952" cy="58704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3020" y="936724"/>
            <a:ext cx="7867334" cy="235830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Data Throughput</a:t>
            </a:r>
            <a:endParaRPr lang="en-US" sz="24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8x10</a:t>
            </a:r>
            <a:r>
              <a:rPr lang="en-US" sz="2400" baseline="300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7</a:t>
            </a: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 Front-End channels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2-5 MB per collision (zero suppression)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40 MHz of collision rate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O(100) TB of data bandwidth (comparable with the internet traffic worldwide in 2018)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020" y="3498109"/>
            <a:ext cx="7867333" cy="30918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Online processing and selection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</a:rPr>
              <a:t>(beyond the colossal issue of putting together fragments at that rate)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Regarded as not technically possible AND pointless to permanently store the whole data stream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Online reconstruction and selection of 0.002% of the collision data based on assumptions about what is relevant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0170"/>
            <a:ext cx="3201086" cy="40728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81094" y="850594"/>
            <a:ext cx="6407649" cy="962024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</a:rPr>
              <a:t>Online selection occurs in two steps:</a:t>
            </a:r>
          </a:p>
          <a:p>
            <a:r>
              <a:rPr lang="en-US" sz="2400" dirty="0">
                <a:solidFill>
                  <a:srgbClr val="000090"/>
                </a:solidFill>
              </a:rPr>
              <a:t>L1 (40MHz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0.1MHz)</a:t>
            </a:r>
            <a:r>
              <a:rPr lang="en-US" sz="2400" dirty="0">
                <a:solidFill>
                  <a:srgbClr val="000090"/>
                </a:solidFill>
              </a:rPr>
              <a:t> and HLT (0.1MHz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 0.8k</a:t>
            </a:r>
            <a:r>
              <a:rPr lang="en-US" sz="2400" dirty="0">
                <a:solidFill>
                  <a:srgbClr val="000090"/>
                </a:solidFill>
              </a:rPr>
              <a:t>Hz) </a:t>
            </a:r>
            <a:endParaRPr lang="en-US" sz="2400" i="1" dirty="0">
              <a:solidFill>
                <a:srgbClr val="00009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29D384-A50A-F82A-D255-D90C89D4E82A}"/>
              </a:ext>
            </a:extLst>
          </p:cNvPr>
          <p:cNvSpPr/>
          <p:nvPr/>
        </p:nvSpPr>
        <p:spPr>
          <a:xfrm>
            <a:off x="3296093" y="1998006"/>
            <a:ext cx="5748429" cy="2178588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L1</a:t>
            </a:r>
            <a:endParaRPr lang="en-US" sz="24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Based on dedicated, much coarser data from Calorimeters and Muon spectrometer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Implemented on custom electronics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~ 3</a:t>
            </a:r>
            <a:r>
              <a:rPr lang="en-US" sz="2000" dirty="0">
                <a:solidFill>
                  <a:srgbClr val="000090"/>
                </a:solidFill>
                <a:latin typeface="Symbol" pitchFamily="2" charset="2"/>
                <a:ea typeface="ＭＳ Ｐゴシック" pitchFamily="-109" charset="-128"/>
              </a:rPr>
              <a:t>m</a:t>
            </a: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s available time per event (related to depth of FE buffers)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Poor resolution and identification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06757-95C4-A9AD-5942-31C79AE3240D}"/>
              </a:ext>
            </a:extLst>
          </p:cNvPr>
          <p:cNvSpPr/>
          <p:nvPr/>
        </p:nvSpPr>
        <p:spPr>
          <a:xfrm>
            <a:off x="3246249" y="4457628"/>
            <a:ext cx="5748428" cy="2167010"/>
          </a:xfrm>
          <a:prstGeom prst="roundRect">
            <a:avLst>
              <a:gd name="adj" fmla="val 1197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HLT</a:t>
            </a:r>
            <a:endParaRPr lang="en-US" sz="24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Based on full granularity data, ~offline quality reconstruction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Implemented on commercial computers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~ 200 </a:t>
            </a:r>
            <a:r>
              <a:rPr lang="en-US" sz="2000" dirty="0" err="1">
                <a:solidFill>
                  <a:srgbClr val="000090"/>
                </a:solidFill>
                <a:ea typeface="ＭＳ Ｐゴシック" pitchFamily="-109" charset="-128"/>
              </a:rPr>
              <a:t>ms</a:t>
            </a: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 available time per event (related to number of servers available)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ea typeface="ＭＳ Ｐゴシック" pitchFamily="-109" charset="-128"/>
              </a:rPr>
              <a:t>A bit less than 1000 selection criteria (paths)!!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1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F98A7C-BB21-E314-8C40-4D3E5A46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E3B2A-C35A-0047-8D66-AFB746826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7894" name="Picture 6" descr="Diagram of the progress of a muon through the CMS detector">
            <a:extLst>
              <a:ext uri="{FF2B5EF4-FFF2-40B4-BE49-F238E27FC236}">
                <a16:creationId xmlns:a16="http://schemas.microsoft.com/office/drawing/2014/main" id="{E4CBB069-2584-03CF-6949-CE389F5B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8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729"/>
          <a:stretch/>
        </p:blipFill>
        <p:spPr>
          <a:xfrm>
            <a:off x="0" y="949829"/>
            <a:ext cx="5631007" cy="2638562"/>
          </a:xfrm>
          <a:prstGeom prst="rect">
            <a:avLst/>
          </a:prstGeom>
        </p:spPr>
      </p:pic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6C2648A7-8126-D3C2-EA6C-205EE5E2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17" y="800287"/>
            <a:ext cx="3425283" cy="29461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987E257-99DF-5332-6D59-5C85DE25EB3B}"/>
              </a:ext>
            </a:extLst>
          </p:cNvPr>
          <p:cNvSpPr/>
          <p:nvPr/>
        </p:nvSpPr>
        <p:spPr>
          <a:xfrm>
            <a:off x="-11875" y="4482708"/>
            <a:ext cx="1585263" cy="8814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RAW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5MB/event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49907-110E-70E9-327F-EC8339D66D7E}"/>
              </a:ext>
            </a:extLst>
          </p:cNvPr>
          <p:cNvSpPr/>
          <p:nvPr/>
        </p:nvSpPr>
        <p:spPr>
          <a:xfrm>
            <a:off x="7500637" y="5715184"/>
            <a:ext cx="1643363" cy="881416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Analysis’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ntuple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&lt;1kB/event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988E74-DC82-84B1-4AF0-17681968E061}"/>
              </a:ext>
            </a:extLst>
          </p:cNvPr>
          <p:cNvSpPr/>
          <p:nvPr/>
        </p:nvSpPr>
        <p:spPr>
          <a:xfrm>
            <a:off x="1811217" y="4482708"/>
            <a:ext cx="1585263" cy="8814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RECO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1MB/event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51C776-FDBD-74DA-B88D-C66A14204F82}"/>
              </a:ext>
            </a:extLst>
          </p:cNvPr>
          <p:cNvSpPr/>
          <p:nvPr/>
        </p:nvSpPr>
        <p:spPr>
          <a:xfrm>
            <a:off x="3645959" y="4482708"/>
            <a:ext cx="1639540" cy="8814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AOD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0.4MB/event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DF4D79-6780-9B0C-0749-5354B499CD00}"/>
              </a:ext>
            </a:extLst>
          </p:cNvPr>
          <p:cNvSpPr/>
          <p:nvPr/>
        </p:nvSpPr>
        <p:spPr>
          <a:xfrm>
            <a:off x="5561535" y="4498716"/>
            <a:ext cx="1639540" cy="8814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miniAOD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50kB/event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9808B6-BDA3-9B5E-7371-05119814B0D5}"/>
              </a:ext>
            </a:extLst>
          </p:cNvPr>
          <p:cNvSpPr/>
          <p:nvPr/>
        </p:nvSpPr>
        <p:spPr>
          <a:xfrm>
            <a:off x="7500637" y="4482708"/>
            <a:ext cx="1639540" cy="8814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2">
                    <a:lumMod val="50000"/>
                  </a:schemeClr>
                </a:solidFill>
              </a:rPr>
              <a:t>nanoAOD</a:t>
            </a:r>
            <a:endParaRPr lang="en-US" sz="19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400" dirty="0"/>
              <a:t>1kB/event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E365228-4E7D-3794-4F88-FBAA00DF1BAC}"/>
              </a:ext>
            </a:extLst>
          </p:cNvPr>
          <p:cNvSpPr/>
          <p:nvPr/>
        </p:nvSpPr>
        <p:spPr>
          <a:xfrm>
            <a:off x="7211570" y="4835061"/>
            <a:ext cx="291038" cy="176709"/>
          </a:xfrm>
          <a:prstGeom prst="rightArrow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3040C3C-28F6-C88C-1F7F-8C9152D774EF}"/>
              </a:ext>
            </a:extLst>
          </p:cNvPr>
          <p:cNvSpPr/>
          <p:nvPr/>
        </p:nvSpPr>
        <p:spPr>
          <a:xfrm>
            <a:off x="5283129" y="4851069"/>
            <a:ext cx="291038" cy="176709"/>
          </a:xfrm>
          <a:prstGeom prst="rightArrow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9E35809-2023-E94F-92EA-85E93965B282}"/>
              </a:ext>
            </a:extLst>
          </p:cNvPr>
          <p:cNvSpPr/>
          <p:nvPr/>
        </p:nvSpPr>
        <p:spPr>
          <a:xfrm>
            <a:off x="3384072" y="4834349"/>
            <a:ext cx="291038" cy="176709"/>
          </a:xfrm>
          <a:prstGeom prst="rightArrow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D419772-9046-29E4-B721-100B0658437C}"/>
              </a:ext>
            </a:extLst>
          </p:cNvPr>
          <p:cNvSpPr/>
          <p:nvPr/>
        </p:nvSpPr>
        <p:spPr>
          <a:xfrm>
            <a:off x="1536519" y="4834348"/>
            <a:ext cx="291038" cy="176709"/>
          </a:xfrm>
          <a:prstGeom prst="rightArrow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16530E0-1AEC-A690-2A83-CF4B7BE63BD8}"/>
              </a:ext>
            </a:extLst>
          </p:cNvPr>
          <p:cNvSpPr/>
          <p:nvPr/>
        </p:nvSpPr>
        <p:spPr>
          <a:xfrm rot="5400000">
            <a:off x="8190345" y="5460957"/>
            <a:ext cx="291038" cy="176709"/>
          </a:xfrm>
          <a:prstGeom prst="rightArrow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1DDD327-69CC-45EE-E5F3-9D274710CA47}"/>
              </a:ext>
            </a:extLst>
          </p:cNvPr>
          <p:cNvSpPr/>
          <p:nvPr/>
        </p:nvSpPr>
        <p:spPr>
          <a:xfrm>
            <a:off x="607734" y="3816707"/>
            <a:ext cx="7928532" cy="51904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</a:rPr>
              <a:t>Central production of datasets with predefined event-content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D077B8-CD67-11D6-BC25-2E3831AF4956}"/>
              </a:ext>
            </a:extLst>
          </p:cNvPr>
          <p:cNvSpPr txBox="1"/>
          <p:nvPr/>
        </p:nvSpPr>
        <p:spPr>
          <a:xfrm>
            <a:off x="3019947" y="5888714"/>
            <a:ext cx="2177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Format of the public data</a:t>
            </a:r>
            <a:endParaRPr lang="en-IT" sz="2000" b="1" dirty="0">
              <a:solidFill>
                <a:srgbClr val="FF0000"/>
              </a:solidFill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37F76E-3C1E-7A62-A8FD-120268BA4D01}"/>
              </a:ext>
            </a:extLst>
          </p:cNvPr>
          <p:cNvCxnSpPr>
            <a:cxnSpLocks/>
          </p:cNvCxnSpPr>
          <p:nvPr/>
        </p:nvCxnSpPr>
        <p:spPr>
          <a:xfrm>
            <a:off x="3777934" y="5486271"/>
            <a:ext cx="121343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AC6CC3-FF88-8E6F-D401-F2D0B6F0F206}"/>
              </a:ext>
            </a:extLst>
          </p:cNvPr>
          <p:cNvCxnSpPr>
            <a:cxnSpLocks/>
          </p:cNvCxnSpPr>
          <p:nvPr/>
        </p:nvCxnSpPr>
        <p:spPr>
          <a:xfrm flipH="1">
            <a:off x="4108862" y="5491312"/>
            <a:ext cx="309034" cy="41685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214ADB-CBC2-159F-CFBE-6E032C83C5B8}"/>
              </a:ext>
            </a:extLst>
          </p:cNvPr>
          <p:cNvSpPr txBox="1"/>
          <p:nvPr/>
        </p:nvSpPr>
        <p:spPr>
          <a:xfrm>
            <a:off x="5631008" y="5801949"/>
            <a:ext cx="125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Analysis specific</a:t>
            </a:r>
            <a:endParaRPr lang="en-IT" sz="2000" b="1" dirty="0">
              <a:solidFill>
                <a:srgbClr val="FF0000"/>
              </a:solidFill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E4B2E7-EEC2-5BDC-4CB4-6B7150C9CD19}"/>
              </a:ext>
            </a:extLst>
          </p:cNvPr>
          <p:cNvCxnSpPr>
            <a:cxnSpLocks/>
            <a:endCxn id="29" idx="3"/>
          </p:cNvCxnSpPr>
          <p:nvPr/>
        </p:nvCxnSpPr>
        <p:spPr>
          <a:xfrm flipH="1">
            <a:off x="6887688" y="6155892"/>
            <a:ext cx="5581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3BEAD3-F7E6-C056-F072-2B68BE923202}"/>
              </a:ext>
            </a:extLst>
          </p:cNvPr>
          <p:cNvCxnSpPr>
            <a:cxnSpLocks/>
          </p:cNvCxnSpPr>
          <p:nvPr/>
        </p:nvCxnSpPr>
        <p:spPr>
          <a:xfrm>
            <a:off x="7445828" y="5908171"/>
            <a:ext cx="0" cy="46106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E5FBB62-F458-057C-D3A1-F7DE45851B1A}"/>
              </a:ext>
            </a:extLst>
          </p:cNvPr>
          <p:cNvSpPr txBox="1"/>
          <p:nvPr/>
        </p:nvSpPr>
        <p:spPr>
          <a:xfrm>
            <a:off x="-1701209" y="-616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932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44291-6C98-DB1B-F5DD-B12A6785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Many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753BA-37EF-305A-EC20-A84DA8D74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2B28BD1A-F5AB-BF83-FBBC-45C42001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61" y="4046916"/>
            <a:ext cx="2985639" cy="18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0B7E4E-66D2-489E-3C21-D0E90632679E}"/>
              </a:ext>
            </a:extLst>
          </p:cNvPr>
          <p:cNvSpPr/>
          <p:nvPr/>
        </p:nvSpPr>
        <p:spPr>
          <a:xfrm>
            <a:off x="353008" y="1000004"/>
            <a:ext cx="7724192" cy="2668229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At reconstruction level</a:t>
            </a:r>
            <a:endParaRPr lang="en-US" sz="28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Particles are helixes (bending only in the transverse plane)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Particles’ speed is about 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Only what is instantaneous with the corresponding bunch-crossing belongs to the event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..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3357B8-4E56-F740-F260-3465508801E8}"/>
              </a:ext>
            </a:extLst>
          </p:cNvPr>
          <p:cNvSpPr/>
          <p:nvPr/>
        </p:nvSpPr>
        <p:spPr>
          <a:xfrm>
            <a:off x="353008" y="4046916"/>
            <a:ext cx="5473634" cy="1811080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At FE/trigger level</a:t>
            </a:r>
            <a:endParaRPr lang="en-US" sz="28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The way analog signals get integrated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How zero-suppression is applied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Local trigger “tricks”</a:t>
            </a:r>
          </a:p>
        </p:txBody>
      </p:sp>
    </p:spTree>
    <p:extLst>
      <p:ext uri="{BB962C8B-B14F-4D97-AF65-F5344CB8AC3E}">
        <p14:creationId xmlns:p14="http://schemas.microsoft.com/office/powerpoint/2010/main" val="228447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4C6FB-74AB-4CB3-F136-CC3E67D8E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Anomaly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3B617-EEF7-9A38-777F-D5C18768E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2F6A592-62AE-DD21-05DB-ECBE0BFF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926" y="1517964"/>
            <a:ext cx="4408074" cy="281643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23B098-CD34-A9B3-FD46-0C9D82A4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76" y="5382577"/>
            <a:ext cx="4295689" cy="1220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>
                <a:solidFill>
                  <a:srgbClr val="FF0000"/>
                </a:solidFill>
              </a:rPr>
              <a:t>N.B.: hypotheses are still made!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3CB0B-C8FA-D675-EADA-BF05486C8F34}"/>
              </a:ext>
            </a:extLst>
          </p:cNvPr>
          <p:cNvSpPr txBox="1"/>
          <p:nvPr/>
        </p:nvSpPr>
        <p:spPr>
          <a:xfrm>
            <a:off x="4888102" y="5281272"/>
            <a:ext cx="4408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Helvetica" pitchFamily="2" charset="0"/>
              </a:rPr>
              <a:t>For a review check e.g. </a:t>
            </a:r>
            <a:r>
              <a:rPr lang="en-IT" dirty="0">
                <a:latin typeface="Helvetica" pitchFamily="2" charset="0"/>
                <a:hlinkClick r:id="rId3"/>
              </a:rPr>
              <a:t>Karagiorgi et al.</a:t>
            </a:r>
            <a:endParaRPr lang="en-IT" dirty="0">
              <a:latin typeface="Helvetica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456DCC-FF82-12B0-4699-C5A4B517F80B}"/>
              </a:ext>
            </a:extLst>
          </p:cNvPr>
          <p:cNvSpPr/>
          <p:nvPr/>
        </p:nvSpPr>
        <p:spPr>
          <a:xfrm>
            <a:off x="0" y="1381718"/>
            <a:ext cx="4731488" cy="1220796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Anomaly detection as a way out of the scheme with H</a:t>
            </a:r>
            <a:r>
              <a:rPr lang="en-US" sz="2200" baseline="-25000" dirty="0">
                <a:solidFill>
                  <a:srgbClr val="000090"/>
                </a:solidFill>
                <a:ea typeface="ＭＳ Ｐゴシック" pitchFamily="-109" charset="-128"/>
              </a:rPr>
              <a:t>0</a:t>
            </a: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 as the SM and H</a:t>
            </a:r>
            <a:r>
              <a:rPr lang="en-US" sz="2200" baseline="-25000" dirty="0">
                <a:solidFill>
                  <a:srgbClr val="000090"/>
                </a:solidFill>
                <a:ea typeface="ＭＳ Ｐゴシック" pitchFamily="-109" charset="-128"/>
              </a:rPr>
              <a:t>1</a:t>
            </a: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 as a theory motivated BSM model</a:t>
            </a:r>
            <a:endParaRPr lang="en-GB" sz="2200" dirty="0">
              <a:solidFill>
                <a:srgbClr val="000090"/>
              </a:solidFill>
              <a:ea typeface="ＭＳ Ｐゴシック" pitchFamily="-109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5B608D-9873-B17B-18FF-7AB87B878533}"/>
              </a:ext>
            </a:extLst>
          </p:cNvPr>
          <p:cNvSpPr/>
          <p:nvPr/>
        </p:nvSpPr>
        <p:spPr>
          <a:xfrm>
            <a:off x="-37466" y="3075330"/>
            <a:ext cx="4731488" cy="1542275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Plethora of  subclassification depending on how much one relies on theory for SM or how much empirical are the models being tested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4F0A0-BD31-BB25-FFE7-C2F3748F26FE}"/>
              </a:ext>
            </a:extLst>
          </p:cNvPr>
          <p:cNvSpPr txBox="1"/>
          <p:nvPr/>
        </p:nvSpPr>
        <p:spPr>
          <a:xfrm>
            <a:off x="4888102" y="4507829"/>
            <a:ext cx="4103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Helvetica" pitchFamily="2" charset="0"/>
              </a:rPr>
              <a:t>Examples in next talks by G. Grosso and M. Letizia</a:t>
            </a:r>
          </a:p>
        </p:txBody>
      </p:sp>
    </p:spTree>
    <p:extLst>
      <p:ext uri="{BB962C8B-B14F-4D97-AF65-F5344CB8AC3E}">
        <p14:creationId xmlns:p14="http://schemas.microsoft.com/office/powerpoint/2010/main" val="313421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0112C1-A19F-1A66-25D4-DD2ACC63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Test the anomaly detection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24379-B812-BC7B-B5E1-DA241050D3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CAAFA0-2DB5-20DA-E9BD-357A3606A885}"/>
              </a:ext>
            </a:extLst>
          </p:cNvPr>
          <p:cNvSpPr/>
          <p:nvPr/>
        </p:nvSpPr>
        <p:spPr>
          <a:xfrm>
            <a:off x="457200" y="921518"/>
            <a:ext cx="8399721" cy="83103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Can the machine discover (e.g.) the Higgs Boson, if no signal hypothesis is provided?</a:t>
            </a:r>
            <a:endParaRPr lang="en-GB" sz="2200" dirty="0">
              <a:solidFill>
                <a:srgbClr val="000090"/>
              </a:solidFill>
              <a:ea typeface="ＭＳ Ｐゴシック" pitchFamily="-109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DE84A16-2F14-A1E4-678D-8F2D04FDDA70}"/>
              </a:ext>
            </a:extLst>
          </p:cNvPr>
          <p:cNvSpPr/>
          <p:nvPr/>
        </p:nvSpPr>
        <p:spPr>
          <a:xfrm>
            <a:off x="457200" y="1867374"/>
            <a:ext cx="8399721" cy="1899641"/>
          </a:xfrm>
          <a:prstGeom prst="roundRect">
            <a:avLst>
              <a:gd name="adj" fmla="val 1093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What kind of input (i.e. how much “domain knowledge”) is needed for such discovery?</a:t>
            </a:r>
            <a:endParaRPr lang="en-IT" sz="2400" dirty="0">
              <a:solidFill>
                <a:srgbClr val="000090"/>
              </a:solidFill>
              <a:ea typeface="ＭＳ Ｐゴシック" pitchFamily="-109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H</a:t>
            </a:r>
            <a:r>
              <a:rPr lang="en-IT" sz="2000" dirty="0">
                <a:solidFill>
                  <a:srgbClr val="008000"/>
                </a:solidFill>
                <a:ea typeface="ＭＳ Ｐゴシック" pitchFamily="-109" charset="-128"/>
              </a:rPr>
              <a:t>ow many variables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H</a:t>
            </a:r>
            <a:r>
              <a:rPr lang="en-IT" sz="2000" dirty="0">
                <a:solidFill>
                  <a:srgbClr val="008000"/>
                </a:solidFill>
                <a:ea typeface="ＭＳ Ｐゴシック" pitchFamily="-109" charset="-128"/>
              </a:rPr>
              <a:t>ow large the dataset can be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H</a:t>
            </a:r>
            <a:r>
              <a:rPr lang="en-IT" sz="2000" dirty="0">
                <a:solidFill>
                  <a:srgbClr val="008000"/>
                </a:solidFill>
                <a:ea typeface="ＭＳ Ｐゴシック" pitchFamily="-109" charset="-128"/>
              </a:rPr>
              <a:t>ow sparse the variables could be</a:t>
            </a:r>
            <a:endParaRPr lang="en-US" sz="2200" dirty="0">
              <a:solidFill>
                <a:srgbClr val="000090"/>
              </a:solidFill>
              <a:ea typeface="ＭＳ Ｐゴシック" pitchFamily="-109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BFBA19-EB29-98F6-BB1F-3D1A3C0958C3}"/>
              </a:ext>
            </a:extLst>
          </p:cNvPr>
          <p:cNvSpPr/>
          <p:nvPr/>
        </p:nvSpPr>
        <p:spPr>
          <a:xfrm>
            <a:off x="457200" y="3906729"/>
            <a:ext cx="8399721" cy="83103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How does the machine’s performance compare with the by (physicist) hand search?</a:t>
            </a:r>
            <a:endParaRPr lang="en-GB" sz="2200" dirty="0">
              <a:solidFill>
                <a:srgbClr val="000090"/>
              </a:solidFill>
              <a:ea typeface="ＭＳ Ｐゴシック" pitchFamily="-109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A56528-EDE7-7810-5636-69B938B0EC0C}"/>
              </a:ext>
            </a:extLst>
          </p:cNvPr>
          <p:cNvSpPr/>
          <p:nvPr/>
        </p:nvSpPr>
        <p:spPr>
          <a:xfrm>
            <a:off x="457200" y="4850164"/>
            <a:ext cx="8399721" cy="1178496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90"/>
                </a:solidFill>
                <a:ea typeface="ＭＳ Ｐゴシック" pitchFamily="-109" charset="-128"/>
              </a:rPr>
              <a:t>Can the machine be run online?</a:t>
            </a:r>
            <a:endParaRPr lang="en-IT" sz="2400" dirty="0">
              <a:solidFill>
                <a:srgbClr val="000090"/>
              </a:solidFill>
              <a:ea typeface="ＭＳ Ｐゴシック" pitchFamily="-109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Single anomalous event? Batches?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Sufficiently low evaluation time?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534BF7D-E67C-C3FB-0A65-872A39A4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7" y="6113719"/>
            <a:ext cx="8096566" cy="4471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IT" dirty="0">
                <a:solidFill>
                  <a:srgbClr val="FF0000"/>
                </a:solidFill>
              </a:rPr>
              <a:t>resent implementations rather limited in several of these aspects</a:t>
            </a:r>
          </a:p>
        </p:txBody>
      </p:sp>
    </p:spTree>
    <p:extLst>
      <p:ext uri="{BB962C8B-B14F-4D97-AF65-F5344CB8AC3E}">
        <p14:creationId xmlns:p14="http://schemas.microsoft.com/office/powerpoint/2010/main" val="269516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80CC1-4A0F-D1AC-1922-E824A75B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 Data Science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A86A-9093-E83C-0A34-720FF2BFB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 descr="5 MB hard disk drive - 1956 1 TB micro SD card - 2020 - LOL Pics">
            <a:extLst>
              <a:ext uri="{FF2B5EF4-FFF2-40B4-BE49-F238E27FC236}">
                <a16:creationId xmlns:a16="http://schemas.microsoft.com/office/drawing/2014/main" id="{C4239891-6EAB-55C1-39FF-5AFA4C360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58" y="1262635"/>
            <a:ext cx="3028001" cy="37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592CA7-12D8-8E3B-F57A-36D47A4E1F89}"/>
              </a:ext>
            </a:extLst>
          </p:cNvPr>
          <p:cNvSpPr/>
          <p:nvPr/>
        </p:nvSpPr>
        <p:spPr>
          <a:xfrm>
            <a:off x="138224" y="984320"/>
            <a:ext cx="5528929" cy="1757194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0"/>
                </a:solidFill>
                <a:ea typeface="ＭＳ Ｐゴシック" pitchFamily="-109" charset="-128"/>
              </a:rPr>
              <a:t>The long term solution: </a:t>
            </a:r>
            <a:r>
              <a:rPr lang="en-GB" sz="2200" dirty="0">
                <a:solidFill>
                  <a:srgbClr val="FF0000"/>
                </a:solidFill>
                <a:ea typeface="ＭＳ Ｐゴシック" pitchFamily="-109" charset="-128"/>
              </a:rPr>
              <a:t>get the raw data from detector front-ends and feed them to an anomaly detection machine</a:t>
            </a:r>
            <a:endParaRPr lang="en-IT" sz="2400" dirty="0">
              <a:solidFill>
                <a:srgbClr val="FF0000"/>
              </a:solidFill>
              <a:ea typeface="ＭＳ Ｐゴシック" pitchFamily="-109" charset="-128"/>
            </a:endParaRP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Dataset would consist of O(10</a:t>
            </a:r>
            <a:r>
              <a:rPr lang="en-GB" sz="2000" baseline="30000" dirty="0">
                <a:solidFill>
                  <a:srgbClr val="008000"/>
                </a:solidFill>
                <a:ea typeface="ＭＳ Ｐゴシック" pitchFamily="-109" charset="-128"/>
              </a:rPr>
              <a:t>7</a:t>
            </a: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) unlabelled features and O(10</a:t>
            </a:r>
            <a:r>
              <a:rPr lang="en-GB" sz="2000" baseline="30000" dirty="0">
                <a:solidFill>
                  <a:srgbClr val="008000"/>
                </a:solidFill>
                <a:ea typeface="ＭＳ Ｐゴシック" pitchFamily="-109" charset="-128"/>
              </a:rPr>
              <a:t>15</a:t>
            </a: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) data points</a:t>
            </a:r>
            <a:endParaRPr lang="en-GB" sz="2200" dirty="0">
              <a:solidFill>
                <a:srgbClr val="000090"/>
              </a:solidFill>
              <a:ea typeface="ＭＳ Ｐゴシック" pitchFamily="-109" charset="-128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F40C1D-A258-4EF7-2F4B-B99A3346FE7B}"/>
              </a:ext>
            </a:extLst>
          </p:cNvPr>
          <p:cNvSpPr/>
          <p:nvPr/>
        </p:nvSpPr>
        <p:spPr>
          <a:xfrm>
            <a:off x="138223" y="2872525"/>
            <a:ext cx="5528929" cy="806933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0"/>
                </a:solidFill>
                <a:ea typeface="ＭＳ Ｐゴシック" pitchFamily="-109" charset="-128"/>
              </a:rPr>
              <a:t>Cannot be done now, both technically and algorithmically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2216B05-7BB2-BE41-0412-9B18B2C19243}"/>
              </a:ext>
            </a:extLst>
          </p:cNvPr>
          <p:cNvSpPr/>
          <p:nvPr/>
        </p:nvSpPr>
        <p:spPr>
          <a:xfrm>
            <a:off x="138223" y="5503819"/>
            <a:ext cx="5528929" cy="94183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0"/>
                </a:solidFill>
                <a:ea typeface="ＭＳ Ｐゴシック" pitchFamily="-109" charset="-128"/>
              </a:rPr>
              <a:t>But let’s rush with the technological advancements anyhow!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318D7FA-DF11-D325-3F8C-4B7FA57E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1" y="3875976"/>
            <a:ext cx="5528929" cy="4471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Is that really the effective way to proceed?</a:t>
            </a:r>
            <a:endParaRPr lang="en-IT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F8999E6-C96D-4287-B6AD-9C82147FF494}"/>
              </a:ext>
            </a:extLst>
          </p:cNvPr>
          <p:cNvSpPr/>
          <p:nvPr/>
        </p:nvSpPr>
        <p:spPr>
          <a:xfrm>
            <a:off x="138223" y="4388603"/>
            <a:ext cx="5528929" cy="984206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90"/>
                </a:solidFill>
                <a:ea typeface="ＭＳ Ｐゴシック" pitchFamily="-109" charset="-128"/>
              </a:rPr>
              <a:t>Our domain knowledge is the most accurate ever gathered, pointless not to partly rely on that</a:t>
            </a:r>
          </a:p>
        </p:txBody>
      </p:sp>
    </p:spTree>
    <p:extLst>
      <p:ext uri="{BB962C8B-B14F-4D97-AF65-F5344CB8AC3E}">
        <p14:creationId xmlns:p14="http://schemas.microsoft.com/office/powerpoint/2010/main" val="2777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build="p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CBBA3-AC48-4526-7C09-F8A26EAC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High-Luminosity 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D7012-7676-3DD9-347C-3E6E461CB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773C0-6851-61C8-7645-AB34CE9A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38" y="975454"/>
            <a:ext cx="8853324" cy="5319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F34A6-99F5-D020-0686-16590C49B566}"/>
              </a:ext>
            </a:extLst>
          </p:cNvPr>
          <p:cNvSpPr txBox="1"/>
          <p:nvPr/>
        </p:nvSpPr>
        <p:spPr>
          <a:xfrm>
            <a:off x="4950523" y="5376110"/>
            <a:ext cx="2981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couple of years of delay</a:t>
            </a:r>
            <a:endParaRPr lang="en-IT" sz="2000" b="1" dirty="0">
              <a:solidFill>
                <a:srgbClr val="FF0000"/>
              </a:solidFill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1DAC1-B3DC-E44F-AE50-969E4A1F4B0C}"/>
              </a:ext>
            </a:extLst>
          </p:cNvPr>
          <p:cNvSpPr txBox="1"/>
          <p:nvPr/>
        </p:nvSpPr>
        <p:spPr>
          <a:xfrm rot="18373043">
            <a:off x="4049608" y="2975727"/>
            <a:ext cx="156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  <a:sym typeface="Wingdings" pitchFamily="2" charset="2"/>
              </a:rPr>
              <a:t>~ factor 2</a:t>
            </a:r>
            <a:endParaRPr lang="en-IT" sz="2000" b="1" dirty="0">
              <a:solidFill>
                <a:srgbClr val="FF0000"/>
              </a:solidFill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E88533-141E-8213-EE55-D7CC93899791}"/>
              </a:ext>
            </a:extLst>
          </p:cNvPr>
          <p:cNvSpPr/>
          <p:nvPr/>
        </p:nvSpPr>
        <p:spPr>
          <a:xfrm>
            <a:off x="5203219" y="1681553"/>
            <a:ext cx="2728669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</a:t>
            </a:r>
            <a:r>
              <a:rPr lang="en-US" sz="2200" dirty="0">
                <a:solidFill>
                  <a:srgbClr val="000090"/>
                </a:solidFill>
                <a:sym typeface="Wingdings" pitchFamily="2" charset="2"/>
              </a:rPr>
              <a:t>  </a:t>
            </a:r>
            <a:r>
              <a:rPr lang="en-US" sz="2200" dirty="0">
                <a:solidFill>
                  <a:srgbClr val="000090"/>
                </a:solidFill>
              </a:rPr>
              <a:t>HL-LHC 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B8B28C0-F279-539C-5E25-C896F0DBEBDC}"/>
              </a:ext>
            </a:extLst>
          </p:cNvPr>
          <p:cNvSpPr/>
          <p:nvPr/>
        </p:nvSpPr>
        <p:spPr>
          <a:xfrm>
            <a:off x="1469446" y="1681552"/>
            <a:ext cx="3198247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   </a:t>
            </a:r>
            <a:r>
              <a:rPr lang="en-US" sz="2200" dirty="0">
                <a:solidFill>
                  <a:srgbClr val="000090"/>
                </a:solidFill>
              </a:rPr>
              <a:t>LHC  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8E48DB-F515-0F7E-3F97-6CAD2069DC0A}"/>
              </a:ext>
            </a:extLst>
          </p:cNvPr>
          <p:cNvCxnSpPr>
            <a:cxnSpLocks/>
          </p:cNvCxnSpPr>
          <p:nvPr/>
        </p:nvCxnSpPr>
        <p:spPr>
          <a:xfrm flipH="1">
            <a:off x="4572000" y="2608981"/>
            <a:ext cx="906401" cy="12733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9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58A3A6-EFFA-48A6-BBA4-2D753B692250}"/>
              </a:ext>
            </a:extLst>
          </p:cNvPr>
          <p:cNvSpPr/>
          <p:nvPr/>
        </p:nvSpPr>
        <p:spPr>
          <a:xfrm>
            <a:off x="1467295" y="1688912"/>
            <a:ext cx="5635256" cy="83099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5E395-213A-4F10-8174-128665CE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Statistical Data Analysis in 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579F1-B1B9-01CD-60BE-6FC0D65E2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89B50-565D-86F5-DF4F-F7F112828001}"/>
              </a:ext>
            </a:extLst>
          </p:cNvPr>
          <p:cNvSpPr txBox="1"/>
          <p:nvPr/>
        </p:nvSpPr>
        <p:spPr>
          <a:xfrm>
            <a:off x="1392867" y="1590415"/>
            <a:ext cx="56352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latin typeface="Times" pitchFamily="2" charset="0"/>
              </a:rPr>
              <a:t>If your experiment needs statistics, you ought to have done a better experiment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F761F-C9F5-88CA-FD78-C15E4660BB46}"/>
              </a:ext>
            </a:extLst>
          </p:cNvPr>
          <p:cNvSpPr txBox="1"/>
          <p:nvPr/>
        </p:nvSpPr>
        <p:spPr>
          <a:xfrm>
            <a:off x="5497035" y="265813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Ernest Rutherford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53313CD-5046-F8FC-A8A0-DB4ACF9359E9}"/>
              </a:ext>
            </a:extLst>
          </p:cNvPr>
          <p:cNvSpPr/>
          <p:nvPr/>
        </p:nvSpPr>
        <p:spPr>
          <a:xfrm>
            <a:off x="786812" y="3819899"/>
            <a:ext cx="7173103" cy="986016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</a:rPr>
              <a:t>A modern interpretation: data analysis just pulls things together, the obvious step that draws the 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0110A-E8C4-360A-F86C-324E9D1AF66A}"/>
              </a:ext>
            </a:extLst>
          </p:cNvPr>
          <p:cNvSpPr txBox="1"/>
          <p:nvPr/>
        </p:nvSpPr>
        <p:spPr>
          <a:xfrm>
            <a:off x="4284923" y="5006821"/>
            <a:ext cx="3732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Is that (still) really the case?</a:t>
            </a:r>
            <a:endParaRPr lang="en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38D8B-0B9E-83E2-31B9-03EBFEFE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But “New” Experiments!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982DB-27E9-9D57-EFE6-864FDB6C7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0D1DC9-0EFA-A08D-1FB1-A58A7C63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24" y="846566"/>
            <a:ext cx="8333752" cy="516486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9FBC0E-FA55-E44D-D3C9-9507B91DCBC2}"/>
              </a:ext>
            </a:extLst>
          </p:cNvPr>
          <p:cNvSpPr/>
          <p:nvPr/>
        </p:nvSpPr>
        <p:spPr>
          <a:xfrm>
            <a:off x="2531625" y="5867628"/>
            <a:ext cx="4080750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New, more performant detectors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87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E79A73-0BFD-1A1C-EAF2-1F69292E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171" y="1279707"/>
            <a:ext cx="4728829" cy="4442609"/>
          </a:xfrm>
        </p:spPr>
        <p:txBody>
          <a:bodyPr>
            <a:normAutofit/>
          </a:bodyPr>
          <a:lstStyle/>
          <a:p>
            <a:r>
              <a:rPr lang="en-US" sz="2200" dirty="0"/>
              <a:t>Deeper buffers, more latency (12 </a:t>
            </a:r>
            <a:r>
              <a:rPr lang="en-US" sz="2200" dirty="0" err="1">
                <a:latin typeface="Symbol" pitchFamily="2" charset="2"/>
              </a:rPr>
              <a:t>m</a:t>
            </a:r>
            <a:r>
              <a:rPr lang="en-US" sz="2200" dirty="0" err="1"/>
              <a:t>s</a:t>
            </a:r>
            <a:r>
              <a:rPr lang="en-US" sz="2200" dirty="0"/>
              <a:t>)</a:t>
            </a:r>
          </a:p>
          <a:p>
            <a:r>
              <a:rPr lang="en-GB" sz="2200" dirty="0"/>
              <a:t>Advanced object reconstruction in firmware </a:t>
            </a:r>
          </a:p>
          <a:p>
            <a:pPr lvl="1"/>
            <a:r>
              <a:rPr lang="en-GB" sz="1900" dirty="0"/>
              <a:t>Tracker tracks, Vertex finding, high precision calorimetry, Particle Flow </a:t>
            </a:r>
          </a:p>
          <a:p>
            <a:r>
              <a:rPr lang="en-GB" sz="2200" dirty="0"/>
              <a:t>Topological trigger algorithms at higher resolution </a:t>
            </a:r>
          </a:p>
          <a:p>
            <a:pPr lvl="1"/>
            <a:r>
              <a:rPr lang="en-GB" sz="1900" dirty="0"/>
              <a:t>Including invariant/transverse mass cuts </a:t>
            </a:r>
          </a:p>
          <a:p>
            <a:r>
              <a:rPr lang="en-GB" sz="2200" dirty="0"/>
              <a:t>Inter-BX algorithms (up to ±3 bunch crossings) </a:t>
            </a:r>
          </a:p>
          <a:p>
            <a:r>
              <a:rPr lang="en-GB" sz="2200" dirty="0"/>
              <a:t>ML reconstruction and  particle ID</a:t>
            </a:r>
            <a:endParaRPr lang="en-IT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F38D8B-0B9E-83E2-31B9-03EBFEFE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But “New” Experiments!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982DB-27E9-9D57-EFE6-864FDB6C7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EA01AF-404D-E920-DFF3-95B51C6F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931"/>
            <a:ext cx="4415171" cy="45786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1B91A3-2D2B-7AB9-DF46-7BD9BA06FED3}"/>
              </a:ext>
            </a:extLst>
          </p:cNvPr>
          <p:cNvSpPr/>
          <p:nvPr/>
        </p:nvSpPr>
        <p:spPr>
          <a:xfrm>
            <a:off x="1626781" y="845745"/>
            <a:ext cx="5645889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Re-thought, offline-quality Trigger systems 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F78CD3-CD05-78DE-5BF7-1B9F59C7C0D3}"/>
              </a:ext>
            </a:extLst>
          </p:cNvPr>
          <p:cNvSpPr/>
          <p:nvPr/>
        </p:nvSpPr>
        <p:spPr>
          <a:xfrm>
            <a:off x="4657064" y="5610193"/>
            <a:ext cx="4258342" cy="996174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Critical task for current and future developments: port advanced ML algos to FPGAs  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CB0583-6111-ADFF-A248-A3E1E7A77869}"/>
              </a:ext>
            </a:extLst>
          </p:cNvPr>
          <p:cNvSpPr/>
          <p:nvPr/>
        </p:nvSpPr>
        <p:spPr>
          <a:xfrm>
            <a:off x="4805916" y="5199321"/>
            <a:ext cx="4024426" cy="357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739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84953F-D363-5584-FE00-1D75BB05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Current Trigger Level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653DC-184F-D8AF-5D57-A6E037197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C443BD5D-07B1-901E-EAC8-F888DF48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921518"/>
            <a:ext cx="3060700" cy="44196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92D6E3-CAA4-654D-6CF3-C36F61EDFB67}"/>
              </a:ext>
            </a:extLst>
          </p:cNvPr>
          <p:cNvSpPr/>
          <p:nvPr/>
        </p:nvSpPr>
        <p:spPr>
          <a:xfrm>
            <a:off x="179277" y="895198"/>
            <a:ext cx="5762847" cy="139286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IT" sz="2400" dirty="0">
                <a:solidFill>
                  <a:srgbClr val="000090"/>
                </a:solidFill>
                <a:ea typeface="ＭＳ Ｐゴシック" pitchFamily="-109" charset="-128"/>
              </a:rPr>
              <a:t>LHCb is already running an online triggerless processing: 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IT" sz="2000" dirty="0">
                <a:solidFill>
                  <a:srgbClr val="008000"/>
                </a:solidFill>
                <a:ea typeface="ＭＳ Ｐゴシック" pitchFamily="-109" charset="-128"/>
              </a:rPr>
              <a:t>but they know exactly what to do (i.e. they don’t question their hypothesis)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A8ECC4B-08DD-B817-C2F7-F75CAE564DAF}"/>
              </a:ext>
            </a:extLst>
          </p:cNvPr>
          <p:cNvSpPr/>
          <p:nvPr/>
        </p:nvSpPr>
        <p:spPr>
          <a:xfrm>
            <a:off x="179276" y="2541181"/>
            <a:ext cx="5762847" cy="2799937"/>
          </a:xfrm>
          <a:prstGeom prst="roundRect">
            <a:avLst>
              <a:gd name="adj" fmla="val 144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90"/>
                </a:solidFill>
                <a:ea typeface="ＭＳ Ｐゴシック" pitchFamily="-109" charset="-128"/>
              </a:rPr>
              <a:t>In CMS and ATLAS, “Scouting” at HLT level successfully exploited to produce otherwise not achievable physics measurements, e.g.:</a:t>
            </a:r>
            <a:r>
              <a:rPr lang="en-IT" sz="2400" dirty="0">
                <a:solidFill>
                  <a:srgbClr val="000090"/>
                </a:solidFill>
                <a:ea typeface="ＭＳ Ｐゴシック" pitchFamily="-109" charset="-128"/>
              </a:rPr>
              <a:t> 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dirty="0">
                <a:hlinkClick r:id="rId3"/>
              </a:rPr>
              <a:t>Low-mass di-jets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dirty="0">
                <a:hlinkClick r:id="rId4"/>
              </a:rPr>
              <a:t>Di-jet resonances in three-jet event</a:t>
            </a:r>
            <a:r>
              <a:rPr lang="en-GB" dirty="0">
                <a:hlinkClick r:id="rId4"/>
              </a:rPr>
              <a:t>s</a:t>
            </a:r>
            <a:endParaRPr lang="en-GB" dirty="0"/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dirty="0">
                <a:hlinkClick r:id="rId5"/>
              </a:rPr>
              <a:t>Di-muons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23539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4F4CED-A411-C598-9EBA-4F180805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Triggerless analysis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8B963-D995-011B-8C93-7979AF609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5CD32-C351-51E8-D11F-0BE578B4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72" y="1082872"/>
            <a:ext cx="7102564" cy="46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63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A95524-F148-598F-1307-3E5681FC0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9434"/>
            <a:ext cx="6113721" cy="560777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Trigger data from spare outputs of L1T boards </a:t>
            </a:r>
          </a:p>
          <a:p>
            <a:r>
              <a:rPr lang="en-GB" dirty="0"/>
              <a:t>FPGAs (either on ATCA creates or on servers’ PCIe bus) receive and process trigger data (object candidates) </a:t>
            </a:r>
          </a:p>
          <a:p>
            <a:pPr lvl="1"/>
            <a:r>
              <a:rPr lang="en-GB" dirty="0"/>
              <a:t>Zero-suppression, local pre-processing (e.g. re-calibration using ML)  in FPGA </a:t>
            </a:r>
          </a:p>
          <a:p>
            <a:pPr lvl="1"/>
            <a:r>
              <a:rPr lang="en-GB" dirty="0"/>
              <a:t>Data transmission to I/O nodes via TCP/IP </a:t>
            </a:r>
          </a:p>
          <a:p>
            <a:r>
              <a:rPr lang="en-GB" dirty="0"/>
              <a:t>I/O nodes </a:t>
            </a:r>
          </a:p>
          <a:p>
            <a:pPr lvl="1"/>
            <a:r>
              <a:rPr lang="en-GB" dirty="0"/>
              <a:t>CPU, GPU, other accelerators </a:t>
            </a:r>
          </a:p>
          <a:p>
            <a:pPr lvl="1"/>
            <a:r>
              <a:rPr lang="en-GB" dirty="0"/>
              <a:t>Use distributed algorithms to extract features while data are buffered in the short-term memory </a:t>
            </a:r>
          </a:p>
          <a:p>
            <a:pPr lvl="1"/>
            <a:r>
              <a:rPr lang="en-GB" dirty="0"/>
              <a:t>Interesting features and/or full “events” (multi-</a:t>
            </a:r>
            <a:r>
              <a:rPr lang="en-GB" dirty="0" err="1"/>
              <a:t>bx</a:t>
            </a:r>
            <a:r>
              <a:rPr lang="en-GB" dirty="0"/>
              <a:t> possible) streamed over interconnect to processing farm </a:t>
            </a:r>
          </a:p>
          <a:p>
            <a:r>
              <a:rPr lang="en-GB" dirty="0"/>
              <a:t>Distributed global stream processing and storage into “feature DB”</a:t>
            </a:r>
          </a:p>
          <a:p>
            <a:pPr lvl="1"/>
            <a:r>
              <a:rPr lang="en-GB" dirty="0"/>
              <a:t>Organizes features in “searchable” data structures for medium term storage </a:t>
            </a:r>
          </a:p>
          <a:p>
            <a:r>
              <a:rPr lang="en-GB" dirty="0"/>
              <a:t>Analysis by query, analysis results to permanent storage</a:t>
            </a:r>
            <a:r>
              <a:rPr lang="en-GB" b="1" dirty="0"/>
              <a:t> </a:t>
            </a:r>
            <a:endParaRPr lang="en-GB" dirty="0"/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C2B1B8-E11E-5270-28A1-C1DCD021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Triggerless analysis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4D4A6-A697-FDCB-3AC0-2259EDE6A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358B3-897E-5F36-248A-7477BE2D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64" y="1109646"/>
            <a:ext cx="3048000" cy="41529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9F0049-02D1-2A42-DC23-6961CADEA205}"/>
              </a:ext>
            </a:extLst>
          </p:cNvPr>
          <p:cNvSpPr/>
          <p:nvPr/>
        </p:nvSpPr>
        <p:spPr>
          <a:xfrm>
            <a:off x="6113721" y="5748354"/>
            <a:ext cx="2955851" cy="64150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Under test already now!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4F4CED-A411-C598-9EBA-4F180805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Triggerless analysis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8B963-D995-011B-8C93-7979AF609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D35F1-0034-3C36-6B26-434F9D26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11438"/>
            <a:ext cx="7315200" cy="401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5EE63-1131-5D9D-DF7A-F1B7554C915A}"/>
              </a:ext>
            </a:extLst>
          </p:cNvPr>
          <p:cNvSpPr txBox="1"/>
          <p:nvPr/>
        </p:nvSpPr>
        <p:spPr>
          <a:xfrm>
            <a:off x="6172127" y="6138977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M. Migliorini et al.</a:t>
            </a:r>
            <a:endParaRPr lang="en-IT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5C3869E-922F-A3F6-7BAD-6C366E2EE283}"/>
              </a:ext>
            </a:extLst>
          </p:cNvPr>
          <p:cNvSpPr/>
          <p:nvPr/>
        </p:nvSpPr>
        <p:spPr>
          <a:xfrm>
            <a:off x="106325" y="921636"/>
            <a:ext cx="8029877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The whole processing pipeline requires advanced solutions  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28CD85-779C-6957-2698-B1E3F37AD715}"/>
              </a:ext>
            </a:extLst>
          </p:cNvPr>
          <p:cNvSpPr/>
          <p:nvPr/>
        </p:nvSpPr>
        <p:spPr>
          <a:xfrm>
            <a:off x="106325" y="1531679"/>
            <a:ext cx="8029877" cy="107975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Commercial big-data tools become critical in the process, exploiting developments of other fields</a:t>
            </a:r>
            <a:endParaRPr lang="en-IT" sz="2400" dirty="0">
              <a:solidFill>
                <a:srgbClr val="FF0000"/>
              </a:solidFill>
              <a:ea typeface="ＭＳ Ｐゴシック" pitchFamily="-109" charset="-128"/>
            </a:endParaRP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especially if ML algorithms have to be deployed</a:t>
            </a:r>
            <a:endParaRPr lang="en-US" sz="2400" dirty="0">
              <a:solidFill>
                <a:srgbClr val="00009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32905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27300F-BC1D-7579-861A-9ED13133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Even before</a:t>
            </a:r>
            <a:r>
              <a:rPr lang="en-US" dirty="0"/>
              <a:t> in the data chain?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65071-26F7-1BB9-6CA8-CE71BB9048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engine, several&#10;&#10;Description automatically generated">
            <a:extLst>
              <a:ext uri="{FF2B5EF4-FFF2-40B4-BE49-F238E27FC236}">
                <a16:creationId xmlns:a16="http://schemas.microsoft.com/office/drawing/2014/main" id="{42B9CCE4-E38B-A60C-4916-ECF2FF90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402" y="1212111"/>
            <a:ext cx="3506259" cy="38005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ED8C4A-BC1D-8BC9-D5CC-8B071C491723}"/>
              </a:ext>
            </a:extLst>
          </p:cNvPr>
          <p:cNvSpPr/>
          <p:nvPr/>
        </p:nvSpPr>
        <p:spPr>
          <a:xfrm>
            <a:off x="87339" y="925030"/>
            <a:ext cx="5351104" cy="139286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A sector of the muon spectrometer is equipped with HL-LHC electronics</a:t>
            </a:r>
            <a:endParaRPr lang="en-IT" sz="2400" dirty="0">
              <a:solidFill>
                <a:srgbClr val="FF0000"/>
              </a:solidFill>
              <a:ea typeface="ＭＳ Ｐゴシック" pitchFamily="-109" charset="-128"/>
            </a:endParaRP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I.e. offline quality information is achievable</a:t>
            </a:r>
            <a:endParaRPr lang="en-US" sz="2400" dirty="0">
              <a:solidFill>
                <a:srgbClr val="000090"/>
              </a:solidFill>
              <a:sym typeface="Wingdings" pitchFamily="2" charset="2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FACF0C-63A3-4FA5-7ECD-45BC138CE246}"/>
              </a:ext>
            </a:extLst>
          </p:cNvPr>
          <p:cNvSpPr/>
          <p:nvPr/>
        </p:nvSpPr>
        <p:spPr>
          <a:xfrm>
            <a:off x="87339" y="2433672"/>
            <a:ext cx="5351104" cy="244667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Data is gathered continuously w/o a trigger</a:t>
            </a:r>
            <a:endParaRPr lang="en-IT" sz="2400" dirty="0">
              <a:solidFill>
                <a:srgbClr val="FF0000"/>
              </a:solidFill>
              <a:ea typeface="ＭＳ Ｐゴシック" pitchFamily="-109" charset="-128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The same event statistics of the whole “Zero-Bias” dataset is integrated in a couple of minutes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GB" sz="2000" dirty="0">
                <a:solidFill>
                  <a:srgbClr val="008000"/>
                </a:solidFill>
                <a:ea typeface="ＭＳ Ｐゴシック" pitchFamily="-109" charset="-128"/>
              </a:rPr>
              <a:t>Weird things observed that need careful studies..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0812E0-755E-4C1C-12A3-EFCFE5DF4189}"/>
              </a:ext>
            </a:extLst>
          </p:cNvPr>
          <p:cNvSpPr/>
          <p:nvPr/>
        </p:nvSpPr>
        <p:spPr>
          <a:xfrm>
            <a:off x="87339" y="5088858"/>
            <a:ext cx="5351104" cy="113118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Plan is to equip more sectors during the ongoing LHC run and the whole spectrometer at HL-LHC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A69F56-3A8B-7461-9C1E-9D04AA5004DD}"/>
              </a:ext>
            </a:extLst>
          </p:cNvPr>
          <p:cNvSpPr/>
          <p:nvPr/>
        </p:nvSpPr>
        <p:spPr>
          <a:xfrm>
            <a:off x="5741581" y="5220582"/>
            <a:ext cx="3327991" cy="134025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Findings from this system may lead to enlarge the number of subdetectors read-out (also)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triggerlessly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7134FEF-C408-D9E7-53D7-64D44CE86497}"/>
              </a:ext>
            </a:extLst>
          </p:cNvPr>
          <p:cNvSpPr/>
          <p:nvPr/>
        </p:nvSpPr>
        <p:spPr>
          <a:xfrm>
            <a:off x="7303531" y="3281323"/>
            <a:ext cx="1499191" cy="1807535"/>
          </a:xfrm>
          <a:custGeom>
            <a:avLst/>
            <a:gdLst>
              <a:gd name="connsiteX0" fmla="*/ 350875 w 1499191"/>
              <a:gd name="connsiteY0" fmla="*/ 0 h 1807535"/>
              <a:gd name="connsiteX1" fmla="*/ 1499191 w 1499191"/>
              <a:gd name="connsiteY1" fmla="*/ 776177 h 1807535"/>
              <a:gd name="connsiteX2" fmla="*/ 659219 w 1499191"/>
              <a:gd name="connsiteY2" fmla="*/ 1807535 h 1807535"/>
              <a:gd name="connsiteX3" fmla="*/ 0 w 1499191"/>
              <a:gd name="connsiteY3" fmla="*/ 520995 h 1807535"/>
              <a:gd name="connsiteX4" fmla="*/ 350875 w 1499191"/>
              <a:gd name="connsiteY4" fmla="*/ 0 h 180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91" h="1807535">
                <a:moveTo>
                  <a:pt x="350875" y="0"/>
                </a:moveTo>
                <a:lnTo>
                  <a:pt x="1499191" y="776177"/>
                </a:lnTo>
                <a:lnTo>
                  <a:pt x="659219" y="1807535"/>
                </a:lnTo>
                <a:lnTo>
                  <a:pt x="0" y="520995"/>
                </a:lnTo>
                <a:lnTo>
                  <a:pt x="350875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9312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497A6F-89E9-F9DA-C90D-21F5A25F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Take-home message and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2ED98-34D6-5C02-D460-5314DD40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8712979-3FD7-D2C6-2CA8-B1772813B9BD}"/>
              </a:ext>
            </a:extLst>
          </p:cNvPr>
          <p:cNvSpPr/>
          <p:nvPr/>
        </p:nvSpPr>
        <p:spPr>
          <a:xfrm>
            <a:off x="106324" y="849258"/>
            <a:ext cx="8654902" cy="762000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Even after all the null tests conducted so far, new, unexpected Physics may still be there to find at LHC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3C0360-74D5-81D5-7CD7-45245326D976}"/>
              </a:ext>
            </a:extLst>
          </p:cNvPr>
          <p:cNvSpPr/>
          <p:nvPr/>
        </p:nvSpPr>
        <p:spPr>
          <a:xfrm>
            <a:off x="106324" y="1667174"/>
            <a:ext cx="8654902" cy="1301150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Many assumptions may be limiting our sensitivity. It is  necessary to profit from all the current (and future) tech and scientific developments to move ahead </a:t>
            </a:r>
            <a:r>
              <a:rPr lang="en-US" sz="2400" dirty="0" err="1">
                <a:solidFill>
                  <a:srgbClr val="000090"/>
                </a:solidFill>
                <a:sym typeface="Wingdings" pitchFamily="2" charset="2"/>
              </a:rPr>
              <a:t>w.r.t</a:t>
            </a:r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 a 30 years old scheme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FAF6EA-F139-A085-3A19-40A6DA642B5E}"/>
              </a:ext>
            </a:extLst>
          </p:cNvPr>
          <p:cNvSpPr/>
          <p:nvPr/>
        </p:nvSpPr>
        <p:spPr>
          <a:xfrm>
            <a:off x="95690" y="4245378"/>
            <a:ext cx="8654903" cy="2347510"/>
          </a:xfrm>
          <a:prstGeom prst="roundRect">
            <a:avLst>
              <a:gd name="adj" fmla="val 11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To-do list</a:t>
            </a:r>
            <a:endParaRPr lang="en-US" sz="28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Experimentalists and theorists sit together to think about which hypotheses can be lifted and what that implies experimentally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Work hard to improve the performance and scope of Anomaly Detection algorithms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</a:rPr>
              <a:t>Learn to program in VHDL (or at least HLS)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81DD63C-2F41-E57B-21BA-FA95E3783965}"/>
              </a:ext>
            </a:extLst>
          </p:cNvPr>
          <p:cNvSpPr/>
          <p:nvPr/>
        </p:nvSpPr>
        <p:spPr>
          <a:xfrm>
            <a:off x="106324" y="3048000"/>
            <a:ext cx="8654902" cy="762000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  <a:sym typeface="Wingdings" pitchFamily="2" charset="2"/>
              </a:rPr>
              <a:t>The HL-LHC detectors upgrades represent an opportunity worth exploiting, especially their triggerless analysis facilities </a:t>
            </a:r>
            <a:endParaRPr lang="en-US" sz="28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2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592C21-E70C-359A-079E-01F8DCA7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EBE55-D665-557A-CBFD-C80702978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E51DA-F956-5D69-189D-C16F8372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48894" y="0"/>
            <a:ext cx="484621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24E34D-B59B-AB6A-368E-9C27294C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48894" y="0"/>
            <a:ext cx="4846211" cy="685800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DD7ADB-6662-28CE-DE52-B498EC5D17E8}"/>
              </a:ext>
            </a:extLst>
          </p:cNvPr>
          <p:cNvSpPr txBox="1"/>
          <p:nvPr/>
        </p:nvSpPr>
        <p:spPr>
          <a:xfrm>
            <a:off x="5720317" y="59326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  <a:latin typeface="Helvetica" pitchFamily="2" charset="0"/>
              </a:rPr>
              <a:t>C</a:t>
            </a:r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ourtesy of G. Grosso</a:t>
            </a:r>
          </a:p>
        </p:txBody>
      </p:sp>
    </p:spTree>
    <p:extLst>
      <p:ext uri="{BB962C8B-B14F-4D97-AF65-F5344CB8AC3E}">
        <p14:creationId xmlns:p14="http://schemas.microsoft.com/office/powerpoint/2010/main" val="25425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592C21-E70C-359A-079E-01F8DCA7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EBE55-D665-557A-CBFD-C80702978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E51DA-F956-5D69-189D-C16F8372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48894" y="0"/>
            <a:ext cx="484621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C4358-A512-5113-FABE-C649EBCDE606}"/>
              </a:ext>
            </a:extLst>
          </p:cNvPr>
          <p:cNvSpPr txBox="1"/>
          <p:nvPr/>
        </p:nvSpPr>
        <p:spPr>
          <a:xfrm>
            <a:off x="5720317" y="59326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  <a:latin typeface="Helvetica" pitchFamily="2" charset="0"/>
              </a:rPr>
              <a:t>C</a:t>
            </a:r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ourtesy of G. Grosso</a:t>
            </a:r>
          </a:p>
        </p:txBody>
      </p:sp>
    </p:spTree>
    <p:extLst>
      <p:ext uri="{BB962C8B-B14F-4D97-AF65-F5344CB8AC3E}">
        <p14:creationId xmlns:p14="http://schemas.microsoft.com/office/powerpoint/2010/main" val="167120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FF9A47-C19E-3CF4-BCE1-2358BEEB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Inference and “unbiased”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B6AE0-DF06-266A-1F74-A7C83CD96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CD12291-A254-5464-287A-33CAAAC48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3" y="1761522"/>
            <a:ext cx="7441485" cy="1100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18FD3-DA20-B164-3F1E-FC94CB307E7F}"/>
              </a:ext>
            </a:extLst>
          </p:cNvPr>
          <p:cNvSpPr txBox="1"/>
          <p:nvPr/>
        </p:nvSpPr>
        <p:spPr>
          <a:xfrm>
            <a:off x="5541481" y="286411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David MacKay</a:t>
            </a:r>
          </a:p>
        </p:txBody>
      </p:sp>
      <p:pic>
        <p:nvPicPr>
          <p:cNvPr id="24580" name="Picture 4" descr="Amazon.it: Information Theory, Inference, And Learning Algorithms - David  J. C. Mackay, David J. C. Mackay - Libri">
            <a:extLst>
              <a:ext uri="{FF2B5EF4-FFF2-40B4-BE49-F238E27FC236}">
                <a16:creationId xmlns:a16="http://schemas.microsoft.com/office/drawing/2014/main" id="{1B167498-52CB-E012-EF01-261F0020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84" y="1478302"/>
            <a:ext cx="1483323" cy="1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9B803-DE90-45D7-70F0-8FA4C1CCE30E}"/>
              </a:ext>
            </a:extLst>
          </p:cNvPr>
          <p:cNvSpPr txBox="1"/>
          <p:nvPr/>
        </p:nvSpPr>
        <p:spPr>
          <a:xfrm>
            <a:off x="4945004" y="1757833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/reduction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88547-1629-4F36-6154-6B284D76C9FA}"/>
              </a:ext>
            </a:extLst>
          </p:cNvPr>
          <p:cNvSpPr txBox="1"/>
          <p:nvPr/>
        </p:nvSpPr>
        <p:spPr>
          <a:xfrm>
            <a:off x="1716251" y="222012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/hypotheses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9D6B57-023C-2890-BB7E-BBD09F9CAB9B}"/>
              </a:ext>
            </a:extLst>
          </p:cNvPr>
          <p:cNvSpPr/>
          <p:nvPr/>
        </p:nvSpPr>
        <p:spPr>
          <a:xfrm>
            <a:off x="255182" y="3558487"/>
            <a:ext cx="4508205" cy="1411320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0090"/>
                </a:solidFill>
              </a:rPr>
              <a:t>“Let the data speak for itself”</a:t>
            </a:r>
            <a:r>
              <a:rPr lang="en-US" sz="2400" dirty="0">
                <a:solidFill>
                  <a:srgbClr val="000090"/>
                </a:solidFill>
              </a:rPr>
              <a:t>: sure, but you still have to make a question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6CBE79-0D08-1C81-8116-059BF942B70A}"/>
              </a:ext>
            </a:extLst>
          </p:cNvPr>
          <p:cNvSpPr/>
          <p:nvPr/>
        </p:nvSpPr>
        <p:spPr>
          <a:xfrm>
            <a:off x="1520456" y="5666155"/>
            <a:ext cx="6615746" cy="95848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dirty="0"/>
              <a:t>Disclaimer: </a:t>
            </a:r>
            <a:r>
              <a:rPr lang="en-GB" sz="2400" dirty="0"/>
              <a:t>CMS is used as reference in the following, but everything holds for ATLAS too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3892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D8DBE9-0200-D9FA-C41C-9F879801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Alternatives to SM Hypotheses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06AD2-960D-ED3E-0297-213FA795D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F798010-7C4C-0F6F-6820-6C487F8DB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7" y="1161238"/>
            <a:ext cx="8827385" cy="496540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4C02F70-3D34-B936-324B-B6A72D9B14E7}"/>
              </a:ext>
            </a:extLst>
          </p:cNvPr>
          <p:cNvSpPr/>
          <p:nvPr/>
        </p:nvSpPr>
        <p:spPr>
          <a:xfrm>
            <a:off x="5262097" y="6174186"/>
            <a:ext cx="3026880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(ML crucial at each step)</a:t>
            </a:r>
          </a:p>
        </p:txBody>
      </p:sp>
    </p:spTree>
    <p:extLst>
      <p:ext uri="{BB962C8B-B14F-4D97-AF65-F5344CB8AC3E}">
        <p14:creationId xmlns:p14="http://schemas.microsoft.com/office/powerpoint/2010/main" val="337153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875E63-C770-0BED-BCF0-FAAD4D66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Results of the searches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A03FB-B972-06A3-FD57-1964B3D46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C18E3C04-478B-757C-CA30-0F264A46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1" y="717536"/>
            <a:ext cx="7861095" cy="56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2AAED7-198C-035B-F337-4063DE478077}"/>
              </a:ext>
            </a:extLst>
          </p:cNvPr>
          <p:cNvSpPr txBox="1"/>
          <p:nvPr/>
        </p:nvSpPr>
        <p:spPr>
          <a:xfrm>
            <a:off x="6320150" y="6246297"/>
            <a:ext cx="132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IT" dirty="0"/>
              <a:t>ull list </a:t>
            </a:r>
            <a:r>
              <a:rPr lang="en-IT" dirty="0">
                <a:hlinkClick r:id="rId3"/>
              </a:rPr>
              <a:t>here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1203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attitude to answer relevant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112D0E-65D5-C124-FF22-6BD6096F065E}"/>
                  </a:ext>
                </a:extLst>
              </p:cNvPr>
              <p:cNvSpPr txBox="1"/>
              <p:nvPr/>
            </p:nvSpPr>
            <p:spPr>
              <a:xfrm>
                <a:off x="2286000" y="1052586"/>
                <a:ext cx="5007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T" sz="2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112D0E-65D5-C124-FF22-6BD6096F0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052586"/>
                <a:ext cx="5007935" cy="523220"/>
              </a:xfrm>
              <a:prstGeom prst="rect">
                <a:avLst/>
              </a:prstGeom>
              <a:blipFill>
                <a:blip r:embed="rId3"/>
                <a:stretch>
                  <a:fillRect l="-759" b="-2195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F96CD-4D25-FB52-E102-B9EA13B599A6}"/>
              </a:ext>
            </a:extLst>
          </p:cNvPr>
          <p:cNvGrpSpPr/>
          <p:nvPr/>
        </p:nvGrpSpPr>
        <p:grpSpPr>
          <a:xfrm>
            <a:off x="156643" y="4346891"/>
            <a:ext cx="5677778" cy="1490386"/>
            <a:chOff x="0" y="4320341"/>
            <a:chExt cx="7814933" cy="10083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84E541-95F0-AEB7-9DCF-3C4FE297B13D}"/>
                </a:ext>
              </a:extLst>
            </p:cNvPr>
            <p:cNvSpPr/>
            <p:nvPr/>
          </p:nvSpPr>
          <p:spPr>
            <a:xfrm>
              <a:off x="74431" y="4409039"/>
              <a:ext cx="7740502" cy="919696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C01C65-D0FB-58D8-378A-0F03054FF7E0}"/>
                </a:ext>
              </a:extLst>
            </p:cNvPr>
            <p:cNvSpPr txBox="1"/>
            <p:nvPr/>
          </p:nvSpPr>
          <p:spPr>
            <a:xfrm>
              <a:off x="0" y="4320341"/>
              <a:ext cx="7740502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Frequentists use impeccable logic to deal with an issue of no interest to anyone.</a:t>
              </a:r>
            </a:p>
            <a:p>
              <a:r>
                <a:rPr lang="en-US" dirty="0">
                  <a:latin typeface="Times" pitchFamily="2" charset="0"/>
                </a:rPr>
                <a:t>Bayesians address the question everyone is interested in, by using assumptions no-one believes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C7929F-C119-0734-1A15-87896B889A59}"/>
              </a:ext>
            </a:extLst>
          </p:cNvPr>
          <p:cNvSpPr txBox="1"/>
          <p:nvPr/>
        </p:nvSpPr>
        <p:spPr>
          <a:xfrm>
            <a:off x="2051888" y="5968371"/>
            <a:ext cx="349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L. Lyon (as cited by K. Cranmer)</a:t>
            </a:r>
          </a:p>
        </p:txBody>
      </p:sp>
      <p:pic>
        <p:nvPicPr>
          <p:cNvPr id="13" name="Picture 12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0DD0D467-EC8F-8AB8-6F35-0922C728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000" y="4075255"/>
            <a:ext cx="2853766" cy="1652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E98684-B11B-3806-700E-59BA3AF91A99}"/>
              </a:ext>
            </a:extLst>
          </p:cNvPr>
          <p:cNvSpPr txBox="1"/>
          <p:nvPr/>
        </p:nvSpPr>
        <p:spPr>
          <a:xfrm>
            <a:off x="6148469" y="5811830"/>
            <a:ext cx="299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check the end of </a:t>
            </a:r>
            <a:r>
              <a:rPr lang="en-IT" i="1" dirty="0">
                <a:solidFill>
                  <a:srgbClr val="002060"/>
                </a:solidFill>
                <a:latin typeface="Helvetica" pitchFamily="2" charset="0"/>
                <a:hlinkClick r:id="rId5"/>
              </a:rPr>
              <a:t>G. Cowen</a:t>
            </a:r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 lecture at GGI 2017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101100-E382-F53B-3633-8AE4FC23E3E3}"/>
              </a:ext>
            </a:extLst>
          </p:cNvPr>
          <p:cNvSpPr txBox="1"/>
          <p:nvPr/>
        </p:nvSpPr>
        <p:spPr>
          <a:xfrm>
            <a:off x="1033637" y="1853531"/>
            <a:ext cx="2017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Our updated opinion about the hypothesis </a:t>
            </a:r>
            <a:r>
              <a:rPr lang="en-US" b="1" i="1" dirty="0">
                <a:solidFill>
                  <a:srgbClr val="FF0000"/>
                </a:solidFill>
                <a:latin typeface="Times" pitchFamily="2" charset="0"/>
                <a:cs typeface="Bradley Hand ITC" panose="020F0502020204030204" pitchFamily="34" charset="0"/>
              </a:rPr>
              <a:t>“I”</a:t>
            </a:r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 </a:t>
            </a:r>
            <a:endParaRPr lang="en-IT" b="1" dirty="0">
              <a:solidFill>
                <a:srgbClr val="FF0000"/>
              </a:solidFill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93053-2C54-549F-12EA-1E0B05B1D0B1}"/>
              </a:ext>
            </a:extLst>
          </p:cNvPr>
          <p:cNvSpPr txBox="1"/>
          <p:nvPr/>
        </p:nvSpPr>
        <p:spPr>
          <a:xfrm>
            <a:off x="3762438" y="1818268"/>
            <a:ext cx="20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T</a:t>
            </a:r>
            <a:r>
              <a:rPr lang="en-IT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he measurement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7D08E-B541-EE58-2209-A2067E71F63E}"/>
              </a:ext>
            </a:extLst>
          </p:cNvPr>
          <p:cNvSpPr txBox="1"/>
          <p:nvPr/>
        </p:nvSpPr>
        <p:spPr>
          <a:xfrm>
            <a:off x="5780345" y="1810455"/>
            <a:ext cx="3264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Our subjective opinion on the hypothesis based on auxiliar information </a:t>
            </a:r>
            <a:r>
              <a:rPr lang="en-US" b="1" i="1" dirty="0">
                <a:solidFill>
                  <a:srgbClr val="FF0000"/>
                </a:solidFill>
                <a:latin typeface="Times" pitchFamily="2" charset="0"/>
                <a:cs typeface="Bradley Hand ITC" panose="020F0502020204030204" pitchFamily="34" charset="0"/>
              </a:rPr>
              <a:t>“I”</a:t>
            </a:r>
          </a:p>
          <a:p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(not necessarily prior </a:t>
            </a:r>
            <a:r>
              <a:rPr lang="en-US" b="1" u="sng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in time</a:t>
            </a:r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!)</a:t>
            </a:r>
            <a:endParaRPr lang="en-IT" b="1" i="1" dirty="0">
              <a:solidFill>
                <a:srgbClr val="FF0000"/>
              </a:solidFill>
              <a:latin typeface="Times" pitchFamily="2" charset="0"/>
              <a:cs typeface="Bradley Hand ITC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C80CEC-91E0-BEF9-FBE1-B7764E37B36F}"/>
              </a:ext>
            </a:extLst>
          </p:cNvPr>
          <p:cNvCxnSpPr>
            <a:cxnSpLocks/>
          </p:cNvCxnSpPr>
          <p:nvPr/>
        </p:nvCxnSpPr>
        <p:spPr>
          <a:xfrm flipH="1">
            <a:off x="2317896" y="1575810"/>
            <a:ext cx="404036" cy="23742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42FB8CB-27C2-0D4D-F9CE-9A88C5B18969}"/>
              </a:ext>
            </a:extLst>
          </p:cNvPr>
          <p:cNvCxnSpPr>
            <a:cxnSpLocks/>
          </p:cNvCxnSpPr>
          <p:nvPr/>
        </p:nvCxnSpPr>
        <p:spPr>
          <a:xfrm>
            <a:off x="4336074" y="1575806"/>
            <a:ext cx="121343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E6402D1-856E-EEC6-B6FC-CC78CBC0EFE2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4771392" y="1580847"/>
            <a:ext cx="204644" cy="23742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70F430A-FDF9-0A21-1324-E1F716038CF2}"/>
              </a:ext>
            </a:extLst>
          </p:cNvPr>
          <p:cNvCxnSpPr>
            <a:cxnSpLocks/>
          </p:cNvCxnSpPr>
          <p:nvPr/>
        </p:nvCxnSpPr>
        <p:spPr>
          <a:xfrm>
            <a:off x="5780345" y="1570905"/>
            <a:ext cx="92879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3AB398-39B8-A5E3-EC65-BA4703DE43D6}"/>
              </a:ext>
            </a:extLst>
          </p:cNvPr>
          <p:cNvCxnSpPr>
            <a:cxnSpLocks/>
          </p:cNvCxnSpPr>
          <p:nvPr/>
        </p:nvCxnSpPr>
        <p:spPr>
          <a:xfrm>
            <a:off x="6274188" y="1571699"/>
            <a:ext cx="411063" cy="28406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593EDD7-076B-AB96-D5E8-4457278A6B15}"/>
              </a:ext>
            </a:extLst>
          </p:cNvPr>
          <p:cNvCxnSpPr>
            <a:cxnSpLocks/>
          </p:cNvCxnSpPr>
          <p:nvPr/>
        </p:nvCxnSpPr>
        <p:spPr>
          <a:xfrm>
            <a:off x="2372848" y="1570905"/>
            <a:ext cx="123158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76444C8-D466-015B-C04B-ABECD7E72E1A}"/>
              </a:ext>
            </a:extLst>
          </p:cNvPr>
          <p:cNvSpPr/>
          <p:nvPr/>
        </p:nvSpPr>
        <p:spPr>
          <a:xfrm>
            <a:off x="1391904" y="3074017"/>
            <a:ext cx="6465561" cy="883689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One goal of this talk is to revise </a:t>
            </a:r>
            <a:r>
              <a:rPr lang="en-US" sz="2200" i="1" dirty="0">
                <a:solidFill>
                  <a:srgbClr val="000090"/>
                </a:solidFill>
                <a:latin typeface="Times" pitchFamily="2" charset="0"/>
              </a:rPr>
              <a:t>“I”</a:t>
            </a:r>
            <a:r>
              <a:rPr lang="en-US" sz="2200" dirty="0">
                <a:solidFill>
                  <a:srgbClr val="000090"/>
                </a:solidFill>
              </a:rPr>
              <a:t> for the next slide’s relevant questions, aiming at an improved </a:t>
            </a:r>
            <a:r>
              <a:rPr lang="en-US" sz="2200" dirty="0">
                <a:solidFill>
                  <a:srgbClr val="00009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p(H|I)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16B027-77A8-30B5-0E02-918A0A753D7A}"/>
              </a:ext>
            </a:extLst>
          </p:cNvPr>
          <p:cNvSpPr txBox="1"/>
          <p:nvPr/>
        </p:nvSpPr>
        <p:spPr>
          <a:xfrm>
            <a:off x="2254109" y="5179670"/>
            <a:ext cx="2913321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not unanimously believed</a:t>
            </a:r>
          </a:p>
        </p:txBody>
      </p:sp>
    </p:spTree>
    <p:extLst>
      <p:ext uri="{BB962C8B-B14F-4D97-AF65-F5344CB8AC3E}">
        <p14:creationId xmlns:p14="http://schemas.microsoft.com/office/powerpoint/2010/main" val="8697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C3CE68-133D-203C-7A38-A0A96836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relevant question(s)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89B4B-48B7-F433-F9F4-FC6E2E419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900631-DF10-3CD5-072A-7F5548B1945B}"/>
              </a:ext>
            </a:extLst>
          </p:cNvPr>
          <p:cNvSpPr/>
          <p:nvPr/>
        </p:nvSpPr>
        <p:spPr>
          <a:xfrm>
            <a:off x="286118" y="1117630"/>
            <a:ext cx="8507010" cy="65801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Are phenomena not described by the SM being produced at the LHC?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11DC2A-B8A2-7A03-48F5-E9752040706A}"/>
              </a:ext>
            </a:extLst>
          </p:cNvPr>
          <p:cNvSpPr/>
          <p:nvPr/>
        </p:nvSpPr>
        <p:spPr>
          <a:xfrm>
            <a:off x="286118" y="2050960"/>
            <a:ext cx="8507010" cy="65801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Are there plausible alternative models not tested so far at the LHC?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6E6FB1-EEE3-E625-C14C-386660B23569}"/>
              </a:ext>
            </a:extLst>
          </p:cNvPr>
          <p:cNvSpPr/>
          <p:nvPr/>
        </p:nvSpPr>
        <p:spPr>
          <a:xfrm>
            <a:off x="286118" y="2984290"/>
            <a:ext cx="8507010" cy="658012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Could have some new phenomena gone undetected so far?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90CAAE-47EC-E600-3CB1-827D49F8F679}"/>
              </a:ext>
            </a:extLst>
          </p:cNvPr>
          <p:cNvSpPr/>
          <p:nvPr/>
        </p:nvSpPr>
        <p:spPr>
          <a:xfrm>
            <a:off x="744282" y="4968215"/>
            <a:ext cx="7173103" cy="986016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If the answer to any of those were “</a:t>
            </a:r>
            <a:r>
              <a:rPr lang="en-US" sz="2400" i="1" dirty="0">
                <a:solidFill>
                  <a:srgbClr val="FF0000"/>
                </a:solidFill>
              </a:rPr>
              <a:t>yes</a:t>
            </a:r>
            <a:r>
              <a:rPr lang="en-US" sz="2400" dirty="0">
                <a:solidFill>
                  <a:srgbClr val="FF0000"/>
                </a:solidFill>
              </a:rPr>
              <a:t>” there is job to do for us, which requires a new approach (and ML)</a:t>
            </a:r>
          </a:p>
        </p:txBody>
      </p:sp>
    </p:spTree>
    <p:extLst>
      <p:ext uri="{BB962C8B-B14F-4D97-AF65-F5344CB8AC3E}">
        <p14:creationId xmlns:p14="http://schemas.microsoft.com/office/powerpoint/2010/main" val="23390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123DA-FCE8-33CB-CE5A-DDF7AE6B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Always aiming at the right thing?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21209-5F9E-F54A-61F4-E04E027F0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E5B3B8E8-D149-F2FA-5034-889E404CD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3799" r="13140" b="3385"/>
          <a:stretch/>
        </p:blipFill>
        <p:spPr bwMode="auto">
          <a:xfrm>
            <a:off x="1033636" y="1052623"/>
            <a:ext cx="6908885" cy="47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79034-841B-5F49-D56B-837F16CD7ABE}"/>
              </a:ext>
            </a:extLst>
          </p:cNvPr>
          <p:cNvSpPr txBox="1"/>
          <p:nvPr/>
        </p:nvSpPr>
        <p:spPr>
          <a:xfrm>
            <a:off x="5720317" y="5932600"/>
            <a:ext cx="149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rgbClr val="002060"/>
                </a:solidFill>
                <a:latin typeface="Helvetica" pitchFamily="2" charset="0"/>
              </a:rPr>
              <a:t>Sam Ting (J)</a:t>
            </a:r>
          </a:p>
        </p:txBody>
      </p:sp>
    </p:spTree>
    <p:extLst>
      <p:ext uri="{BB962C8B-B14F-4D97-AF65-F5344CB8AC3E}">
        <p14:creationId xmlns:p14="http://schemas.microsoft.com/office/powerpoint/2010/main" val="701723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C21A9D-E1C9-5495-C6C1-A769A244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Intersecting Storage Rings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24E51-821D-D9D7-333D-33C3C9302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Text, letter, email&#10;&#10;Description automatically generated">
            <a:extLst>
              <a:ext uri="{FF2B5EF4-FFF2-40B4-BE49-F238E27FC236}">
                <a16:creationId xmlns:a16="http://schemas.microsoft.com/office/drawing/2014/main" id="{75A9FB5E-DE56-8D4E-795A-C5829904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23" y="2919029"/>
            <a:ext cx="3619500" cy="1460500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B3E41D07-7D60-8FDD-A1FC-7768DB9AF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91" y="4368896"/>
            <a:ext cx="4070965" cy="218471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60E3FB7-08E1-BC8D-2193-327B51EE6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32" y="3256053"/>
            <a:ext cx="2728668" cy="3382357"/>
          </a:xfrm>
          <a:prstGeom prst="rect">
            <a:avLst/>
          </a:prstGeom>
        </p:spPr>
      </p:pic>
      <p:pic>
        <p:nvPicPr>
          <p:cNvPr id="14" name="Picture 13" descr="A few 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D9A9D1A7-4E73-19FE-C8D8-484F5D292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951" y="764625"/>
            <a:ext cx="3542523" cy="250206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ADE9D55-1449-877B-7353-E53DCA0E9FB8}"/>
              </a:ext>
            </a:extLst>
          </p:cNvPr>
          <p:cNvSpPr/>
          <p:nvPr/>
        </p:nvSpPr>
        <p:spPr>
          <a:xfrm>
            <a:off x="3276901" y="3738586"/>
            <a:ext cx="2728669" cy="450407"/>
          </a:xfrm>
          <a:prstGeom prst="roundRect">
            <a:avLst>
              <a:gd name="adj" fmla="val 19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O(1000) J/</a:t>
            </a:r>
            <a:r>
              <a:rPr lang="en-US" sz="2200" dirty="0">
                <a:solidFill>
                  <a:srgbClr val="000090"/>
                </a:solidFill>
                <a:latin typeface="Symbol" pitchFamily="2" charset="2"/>
              </a:rPr>
              <a:t>y</a:t>
            </a:r>
            <a:r>
              <a:rPr lang="en-US" sz="2200" dirty="0">
                <a:solidFill>
                  <a:srgbClr val="000090"/>
                </a:solidFill>
              </a:rPr>
              <a:t> in 1971!!</a:t>
            </a:r>
            <a:endParaRPr lang="en-US" sz="2200" dirty="0">
              <a:solidFill>
                <a:srgbClr val="00009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0CEBFAC1-D498-B51E-B3C3-2F5902BD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21" y="762000"/>
            <a:ext cx="3419747" cy="20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30626</TotalTime>
  <Words>1650</Words>
  <Application>Microsoft Macintosh PowerPoint</Application>
  <PresentationFormat>On-screen Show (4:3)</PresentationFormat>
  <Paragraphs>218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Bradley Hand ITC</vt:lpstr>
      <vt:lpstr>Calibri</vt:lpstr>
      <vt:lpstr>Cambria Math</vt:lpstr>
      <vt:lpstr>Helvetica</vt:lpstr>
      <vt:lpstr>Symbol</vt:lpstr>
      <vt:lpstr>Times</vt:lpstr>
      <vt:lpstr>1_Office Theme</vt:lpstr>
      <vt:lpstr>PowerPoint Presentation</vt:lpstr>
      <vt:lpstr>Statistical Data Analysis in HEP</vt:lpstr>
      <vt:lpstr>Inference and “unbiased” analysis</vt:lpstr>
      <vt:lpstr>Searching for Alternatives to SM Hypotheses</vt:lpstr>
      <vt:lpstr>Results of the searches</vt:lpstr>
      <vt:lpstr>The attitude to answer relevant questions</vt:lpstr>
      <vt:lpstr>The relevant question(s)</vt:lpstr>
      <vt:lpstr>Always aiming at the right thing? </vt:lpstr>
      <vt:lpstr>Intersecting Storage Rings</vt:lpstr>
      <vt:lpstr>Omnipurpose experiments?</vt:lpstr>
      <vt:lpstr>Data Acquisition and Selection</vt:lpstr>
      <vt:lpstr>Trigger system</vt:lpstr>
      <vt:lpstr>PowerPoint Presentation</vt:lpstr>
      <vt:lpstr>Data compression</vt:lpstr>
      <vt:lpstr>Many assumptions</vt:lpstr>
      <vt:lpstr>Anomaly Detection</vt:lpstr>
      <vt:lpstr>Test the anomaly detection power</vt:lpstr>
      <vt:lpstr>A Data Science Problem?</vt:lpstr>
      <vt:lpstr>High-Luminosity LHC</vt:lpstr>
      <vt:lpstr>But “New” Experiments!</vt:lpstr>
      <vt:lpstr>But “New” Experiments!</vt:lpstr>
      <vt:lpstr>Current Trigger Level analyses</vt:lpstr>
      <vt:lpstr>Triggerless analysis facility</vt:lpstr>
      <vt:lpstr>Triggerless analysis facility</vt:lpstr>
      <vt:lpstr>Triggerless analysis facility</vt:lpstr>
      <vt:lpstr>Even before in the data chain?</vt:lpstr>
      <vt:lpstr>Take-home message and next steps</vt:lpstr>
      <vt:lpstr>PowerPoint Presentation</vt:lpstr>
      <vt:lpstr>PowerPoint Presentation</vt:lpstr>
    </vt:vector>
  </TitlesOfParts>
  <Company>INFN Padov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dal Manifesto</dc:title>
  <dc:creator>Marco Zanetti</dc:creator>
  <cp:lastModifiedBy>Marco Zanetti</cp:lastModifiedBy>
  <cp:revision>141</cp:revision>
  <dcterms:created xsi:type="dcterms:W3CDTF">2016-05-23T13:25:29Z</dcterms:created>
  <dcterms:modified xsi:type="dcterms:W3CDTF">2022-09-07T08:14:27Z</dcterms:modified>
</cp:coreProperties>
</file>