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40.jpg" ContentType="image/jpe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673" r:id="rId2"/>
    <p:sldId id="2740" r:id="rId3"/>
    <p:sldId id="2425" r:id="rId4"/>
    <p:sldId id="2477" r:id="rId5"/>
    <p:sldId id="2709" r:id="rId6"/>
    <p:sldId id="2710" r:id="rId7"/>
    <p:sldId id="453" r:id="rId8"/>
    <p:sldId id="2717" r:id="rId9"/>
    <p:sldId id="2733" r:id="rId10"/>
    <p:sldId id="2741" r:id="rId11"/>
    <p:sldId id="2742" r:id="rId12"/>
    <p:sldId id="2743" r:id="rId13"/>
    <p:sldId id="2744" r:id="rId14"/>
    <p:sldId id="2745" r:id="rId15"/>
    <p:sldId id="2746" r:id="rId16"/>
    <p:sldId id="2747" r:id="rId17"/>
    <p:sldId id="2748" r:id="rId18"/>
    <p:sldId id="2749" r:id="rId19"/>
    <p:sldId id="2750" r:id="rId20"/>
    <p:sldId id="256" r:id="rId21"/>
    <p:sldId id="2732" r:id="rId22"/>
    <p:sldId id="2730" r:id="rId23"/>
    <p:sldId id="2739" r:id="rId24"/>
    <p:sldId id="2731" r:id="rId25"/>
    <p:sldId id="2751" r:id="rId26"/>
    <p:sldId id="2735" r:id="rId27"/>
    <p:sldId id="2736" r:id="rId28"/>
    <p:sldId id="2721" r:id="rId29"/>
    <p:sldId id="447" r:id="rId30"/>
    <p:sldId id="2713" r:id="rId31"/>
    <p:sldId id="2682" r:id="rId32"/>
    <p:sldId id="2644" r:id="rId33"/>
    <p:sldId id="2670" r:id="rId34"/>
    <p:sldId id="434" r:id="rId35"/>
    <p:sldId id="2694" r:id="rId36"/>
    <p:sldId id="420" r:id="rId37"/>
    <p:sldId id="422" r:id="rId38"/>
    <p:sldId id="439" r:id="rId39"/>
    <p:sldId id="440" r:id="rId40"/>
    <p:sldId id="441" r:id="rId41"/>
    <p:sldId id="443" r:id="rId42"/>
    <p:sldId id="444" r:id="rId43"/>
    <p:sldId id="430" r:id="rId44"/>
    <p:sldId id="303" r:id="rId45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941"/>
    <p:restoredTop sz="95201"/>
  </p:normalViewPr>
  <p:slideViewPr>
    <p:cSldViewPr>
      <p:cViewPr varScale="1">
        <p:scale>
          <a:sx n="106" d="100"/>
          <a:sy n="106" d="100"/>
        </p:scale>
        <p:origin x="2072" y="17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1632"/>
    </p:cViewPr>
  </p:sorterViewPr>
  <p:notesViewPr>
    <p:cSldViewPr snapToGrid="0" snapToObjects="1">
      <p:cViewPr varScale="1">
        <p:scale>
          <a:sx n="98" d="100"/>
          <a:sy n="98" d="100"/>
        </p:scale>
        <p:origin x="1376" y="184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09CDA3-DA5D-4641-8C0A-9E5BAAADA2C1}" type="datetimeFigureOut">
              <a:t>15/07/2022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59723A-7A99-584E-8100-586AAC0475B3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87073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C6F0A-6659-8146-BFF0-E561793CF5C7}" type="datetimeFigureOut">
              <a:rPr lang="en-US" smtClean="0"/>
              <a:t>7/15/22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49730-E499-B04E-8B4C-9215A5893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571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49730-E499-B04E-8B4C-9215A58934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41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49730-E499-B04E-8B4C-9215A589341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04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3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863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4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940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123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1578F37-57AB-AE49-AF8A-5CE902039303}" type="slidenum">
              <a:rPr lang="it-IT" sz="1200"/>
              <a:pPr/>
              <a:t>37</a:t>
            </a:fld>
            <a:endParaRPr lang="it-IT" sz="1200"/>
          </a:p>
        </p:txBody>
      </p:sp>
      <p:sp>
        <p:nvSpPr>
          <p:cNvPr id="2662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331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9550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2FEA402-12DF-B24D-835E-7B3D1189E500}" type="slidenum">
              <a:rPr lang="en-GB" sz="1200"/>
              <a:pPr/>
              <a:t>44</a:t>
            </a:fld>
            <a:endParaRPr lang="en-GB" sz="1200"/>
          </a:p>
        </p:txBody>
      </p:sp>
      <p:sp>
        <p:nvSpPr>
          <p:cNvPr id="952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879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838200" cy="825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292100" y="2006600"/>
            <a:ext cx="8674100" cy="4584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59489" y="2793122"/>
            <a:ext cx="8625021" cy="701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" dirty="0"/>
              <a:t>MAC Meeting - LASA - June 20, 2019</a:t>
            </a:r>
            <a:endParaRPr spc="-1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2BA50-35DD-1045-BCEC-09FAC9F932C4}" type="datetime1">
              <a:t>15/07/2022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8000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" dirty="0"/>
              <a:t>MAC Meeting - LASA - June 20, 2019</a:t>
            </a:r>
            <a:endParaRPr spc="-1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4BA3D-CFB2-0244-BDF9-261E061C862C}" type="datetime1">
              <a:t>15/07/2022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8000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" dirty="0"/>
              <a:t>MAC Meeting - LASA - June 20, 2019</a:t>
            </a:r>
            <a:endParaRPr spc="-10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80A9F-B9AB-594E-BC0A-77D328342C53}" type="datetime1">
              <a:t>15/07/2022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8000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" dirty="0"/>
              <a:t>MAC Meeting - LASA - June 20, 2019</a:t>
            </a:r>
            <a:endParaRPr spc="-10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1F91B-9BA5-2A4D-BB49-B1A5A84B7685}" type="datetime1">
              <a:t>15/07/2022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" dirty="0"/>
              <a:t>MAC Meeting - LASA - June 20, 2019</a:t>
            </a:r>
            <a:endParaRPr spc="-10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8C09B-B6D2-7B4A-A730-A2E4FA4807C1}" type="datetime1">
              <a:t>15/07/2022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D852B-B38F-184B-86C4-6E01A87D98B8}" type="datetime1">
              <a:t>15/07/2022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29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8E66F48-FA1B-64E7-371A-39A28977F0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958BD2F-2E42-DC3F-EF21-BAED870A74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1849FDF-D16C-52B3-93BE-8ECB4ECDB5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41512-626A-B444-818C-D2C91B04B979}" type="slidenum">
              <a:rPr lang="en-US" altLang="en-IT"/>
              <a:pPr>
                <a:defRPr/>
              </a:pPr>
              <a:t>‹#›</a:t>
            </a:fld>
            <a:endParaRPr lang="en-US" altLang="en-IT"/>
          </a:p>
        </p:txBody>
      </p:sp>
    </p:spTree>
    <p:extLst>
      <p:ext uri="{BB962C8B-B14F-4D97-AF65-F5344CB8AC3E}">
        <p14:creationId xmlns:p14="http://schemas.microsoft.com/office/powerpoint/2010/main" val="3476668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838200" cy="8255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74800" y="285998"/>
            <a:ext cx="5994400" cy="3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008000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8100" y="6635750"/>
            <a:ext cx="2075180" cy="203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" dirty="0"/>
              <a:t>MAC Meeting - LASA - June 20, 2019</a:t>
            </a:r>
            <a:endParaRPr spc="-1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D8150-9C18-7549-8AB1-C8EFAEC019AA}" type="datetime1">
              <a:t>15/07/2022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sldNum="0"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5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2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emf"/><Relationship Id="rId4" Type="http://schemas.openxmlformats.org/officeDocument/2006/relationships/oleObject" Target="../embeddings/oleObject2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oleObject" Target="../embeddings/oleObject7.bin"/><Relationship Id="rId3" Type="http://schemas.openxmlformats.org/officeDocument/2006/relationships/image" Target="../media/image62.png"/><Relationship Id="rId7" Type="http://schemas.openxmlformats.org/officeDocument/2006/relationships/image" Target="../media/image64.emf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66.emf"/><Relationship Id="rId5" Type="http://schemas.openxmlformats.org/officeDocument/2006/relationships/image" Target="../media/image63.e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65.emf"/><Relationship Id="rId14" Type="http://schemas.openxmlformats.org/officeDocument/2006/relationships/image" Target="../media/image67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 Box 4"/>
          <p:cNvSpPr txBox="1">
            <a:spLocks noChangeArrowheads="1"/>
          </p:cNvSpPr>
          <p:nvPr/>
        </p:nvSpPr>
        <p:spPr bwMode="auto">
          <a:xfrm>
            <a:off x="937320" y="953869"/>
            <a:ext cx="72693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i="1" u="sng"/>
              <a:t>Luca Serafini</a:t>
            </a:r>
            <a:r>
              <a:rPr lang="en-US" sz="1800" i="1"/>
              <a:t> –  INFN-Milano and LASA</a:t>
            </a:r>
          </a:p>
          <a:p>
            <a:pPr algn="ctr"/>
            <a:r>
              <a:rPr lang="en-US" sz="1800" i="1"/>
              <a:t>On behalf of STAR2-TT team based at INFN-LNF, INFN-CS and INFN-MI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713C794C-3E8A-AA41-A7A6-D8A4492EFFD7}"/>
              </a:ext>
            </a:extLst>
          </p:cNvPr>
          <p:cNvSpPr txBox="1">
            <a:spLocks noChangeArrowheads="1"/>
          </p:cNvSpPr>
          <p:nvPr/>
        </p:nvSpPr>
        <p:spPr>
          <a:xfrm>
            <a:off x="476250" y="284545"/>
            <a:ext cx="8077200" cy="55245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n-GB" sz="2800" b="1" i="1" kern="0">
                <a:solidFill>
                  <a:srgbClr val="FF0000"/>
                </a:solidFill>
                <a:latin typeface="Times" charset="0"/>
                <a:ea typeface="ＭＳ Ｐゴシック" charset="0"/>
              </a:rPr>
              <a:t>Progetto STAR2-TT</a:t>
            </a: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9B7B355F-7F8B-3948-B0D1-A275430911D9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65151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Consiglio di Sezione – Milano – 14 Luglio 2022</a:t>
            </a:r>
            <a:endParaRPr lang="en" spc="-10" dirty="0"/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0142A32D-9B10-2E40-8E68-19081BF29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38" y="1758818"/>
            <a:ext cx="8953500" cy="4641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400" b="1">
                <a:solidFill>
                  <a:srgbClr val="0000FF"/>
                </a:solidFill>
                <a:cs typeface="Symbol" charset="0"/>
              </a:rPr>
              <a:t>The STAR project started in 2013 with 2 main stake-holders (CNISM, Università della Calabria) and 2 collaborating Institutions (INFN, Sincrotrone Trieste), thanks to a 15 M€ PON(1) funding.</a:t>
            </a:r>
            <a:endParaRPr lang="en-US" sz="2400" b="1" i="1">
              <a:solidFill>
                <a:srgbClr val="92D050"/>
              </a:solidFill>
              <a:cs typeface="Symbol" charset="0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400" b="1">
                <a:solidFill>
                  <a:srgbClr val="FF0000"/>
                </a:solidFill>
                <a:cs typeface="Symbol" charset="0"/>
              </a:rPr>
              <a:t>This first phase, often named STAR-1,  ended in 2017-2018, when STAR-2 upgrade was funded by PON-2 (Research Infrastructures) with 17.5 M€ to 1 Host Institution (UniCal), tendering towards several industrial suppliers.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400" b="1">
                <a:cs typeface="Symbol" charset="0"/>
              </a:rPr>
              <a:t>The reason why INFN has been involved since the beginning is because we (Milan – LNF) only have the expertise on I.C.S. (Compton Sources based on inverse compton scattering).</a:t>
            </a:r>
            <a:endParaRPr lang="en-US" sz="2400" b="1">
              <a:solidFill>
                <a:srgbClr val="FF0000"/>
              </a:solidFill>
              <a:cs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79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7820E9-FE34-87C2-DF11-7FB59ED562A4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65151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Consiglio di Sezione – Milano – 14 Luglio 2022</a:t>
            </a:r>
            <a:endParaRPr lang="en" spc="-10" dirty="0"/>
          </a:p>
        </p:txBody>
      </p:sp>
      <p:pic>
        <p:nvPicPr>
          <p:cNvPr id="5" name="Picture 4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BFBA248C-8C0E-45A7-6727-B373DA01AD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3419"/>
            <a:ext cx="9144000" cy="577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39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7820E9-FE34-87C2-DF11-7FB59ED562A4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65151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Consiglio di Sezione – Milano – 14 Luglio 2022</a:t>
            </a:r>
            <a:endParaRPr lang="en" spc="-10" dirty="0"/>
          </a:p>
        </p:txBody>
      </p:sp>
      <p:pic>
        <p:nvPicPr>
          <p:cNvPr id="5" name="Picture 4" descr="A picture containing LEGO, toy, several&#10;&#10;Description automatically generated">
            <a:extLst>
              <a:ext uri="{FF2B5EF4-FFF2-40B4-BE49-F238E27FC236}">
                <a16:creationId xmlns:a16="http://schemas.microsoft.com/office/drawing/2014/main" id="{D472C4CD-5FFE-D57C-B1DF-1C7AE94BC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52" y="398934"/>
            <a:ext cx="7371295" cy="606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26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7820E9-FE34-87C2-DF11-7FB59ED562A4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65151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Consiglio di Sezione – Milano – 14 Luglio 2022</a:t>
            </a:r>
            <a:endParaRPr lang="en" spc="-10" dirty="0"/>
          </a:p>
        </p:txBody>
      </p:sp>
      <p:pic>
        <p:nvPicPr>
          <p:cNvPr id="4" name="Picture 3" descr="A picture containing indoor, open&#10;&#10;Description automatically generated">
            <a:extLst>
              <a:ext uri="{FF2B5EF4-FFF2-40B4-BE49-F238E27FC236}">
                <a16:creationId xmlns:a16="http://schemas.microsoft.com/office/drawing/2014/main" id="{5A9A9408-3DC9-3383-71A5-F28BFD44E3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5835" y="1165027"/>
            <a:ext cx="6037262" cy="452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69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7820E9-FE34-87C2-DF11-7FB59ED562A4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65151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Consiglio di Sezione – Milano – 14 Luglio 2022</a:t>
            </a:r>
            <a:endParaRPr lang="en" spc="-10" dirty="0"/>
          </a:p>
        </p:txBody>
      </p:sp>
      <p:pic>
        <p:nvPicPr>
          <p:cNvPr id="4" name="Picture 3" descr="A picture containing indoor, floor, ceiling, metal&#10;&#10;Description automatically generated">
            <a:extLst>
              <a:ext uri="{FF2B5EF4-FFF2-40B4-BE49-F238E27FC236}">
                <a16:creationId xmlns:a16="http://schemas.microsoft.com/office/drawing/2014/main" id="{A7F2C641-4B15-1235-EEA3-BBD0551D1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70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7820E9-FE34-87C2-DF11-7FB59ED562A4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65151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Consiglio di Sezione – Milano – 14 Luglio 2022</a:t>
            </a:r>
            <a:endParaRPr lang="en" spc="-10" dirty="0"/>
          </a:p>
        </p:txBody>
      </p:sp>
      <p:pic>
        <p:nvPicPr>
          <p:cNvPr id="4" name="Picture 3" descr="A picture containing indoor, floor, device, miller&#10;&#10;Description automatically generated">
            <a:extLst>
              <a:ext uri="{FF2B5EF4-FFF2-40B4-BE49-F238E27FC236}">
                <a16:creationId xmlns:a16="http://schemas.microsoft.com/office/drawing/2014/main" id="{29F3D426-9495-A31C-26CB-AB16828ADE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03746"/>
            <a:ext cx="8049683" cy="603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558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7820E9-FE34-87C2-DF11-7FB59ED562A4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65151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Consiglio di Sezione – Milano – 14 Luglio 2022</a:t>
            </a:r>
            <a:endParaRPr lang="en" spc="-10" dirty="0"/>
          </a:p>
        </p:txBody>
      </p:sp>
      <p:pic>
        <p:nvPicPr>
          <p:cNvPr id="4" name="Picture 3" descr="A picture containing indoor, floor, ceiling, toilet&#10;&#10;Description automatically generated">
            <a:extLst>
              <a:ext uri="{FF2B5EF4-FFF2-40B4-BE49-F238E27FC236}">
                <a16:creationId xmlns:a16="http://schemas.microsoft.com/office/drawing/2014/main" id="{CD01A3FC-E2CF-8926-DB44-CB329FC1E0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820738"/>
            <a:ext cx="74168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84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7820E9-FE34-87C2-DF11-7FB59ED562A4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65151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Consiglio di Sezione – Milano – 14 Luglio 2022</a:t>
            </a:r>
            <a:endParaRPr lang="en" spc="-10" dirty="0"/>
          </a:p>
        </p:txBody>
      </p:sp>
      <p:pic>
        <p:nvPicPr>
          <p:cNvPr id="5" name="Picture 4" descr="A picture containing indoor, floor, several, miller&#10;&#10;Description automatically generated">
            <a:extLst>
              <a:ext uri="{FF2B5EF4-FFF2-40B4-BE49-F238E27FC236}">
                <a16:creationId xmlns:a16="http://schemas.microsoft.com/office/drawing/2014/main" id="{EF56A501-7691-4C02-570D-4B2FA1D66E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6825" y="942975"/>
            <a:ext cx="6324600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078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7820E9-FE34-87C2-DF11-7FB59ED562A4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65151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Consiglio di Sezione – Milano – 14 Luglio 2022</a:t>
            </a:r>
            <a:endParaRPr lang="en" spc="-10" dirty="0"/>
          </a:p>
        </p:txBody>
      </p:sp>
      <p:pic>
        <p:nvPicPr>
          <p:cNvPr id="4" name="Picture 3" descr="A picture containing text, indoor, floor, device&#10;&#10;Description automatically generated">
            <a:extLst>
              <a:ext uri="{FF2B5EF4-FFF2-40B4-BE49-F238E27FC236}">
                <a16:creationId xmlns:a16="http://schemas.microsoft.com/office/drawing/2014/main" id="{C6C083F4-6512-0F5B-B6C4-206B50C96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33400"/>
            <a:ext cx="77216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265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7820E9-FE34-87C2-DF11-7FB59ED562A4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65151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Consiglio di Sezione – Milano – 14 Luglio 2022</a:t>
            </a:r>
            <a:endParaRPr lang="en" spc="-10" dirty="0"/>
          </a:p>
        </p:txBody>
      </p:sp>
      <p:pic>
        <p:nvPicPr>
          <p:cNvPr id="5" name="Picture 4" descr="A group of people wearing hard hats&#10;&#10;Description automatically generated with medium confidence">
            <a:extLst>
              <a:ext uri="{FF2B5EF4-FFF2-40B4-BE49-F238E27FC236}">
                <a16:creationId xmlns:a16="http://schemas.microsoft.com/office/drawing/2014/main" id="{2D3DBB94-A8AB-7CC5-4A86-70AA253C9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28" y="857314"/>
            <a:ext cx="7993144" cy="5340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5ADA5A-9EE7-DE5B-461B-4B7789DDF603}"/>
              </a:ext>
            </a:extLst>
          </p:cNvPr>
          <p:cNvSpPr txBox="1"/>
          <p:nvPr/>
        </p:nvSpPr>
        <p:spPr>
          <a:xfrm>
            <a:off x="1981200" y="259577"/>
            <a:ext cx="5008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/>
              <a:t>Visita Ministra C. Messa a STAR, 7 giugno 2022</a:t>
            </a:r>
          </a:p>
        </p:txBody>
      </p:sp>
    </p:spTree>
    <p:extLst>
      <p:ext uri="{BB962C8B-B14F-4D97-AF65-F5344CB8AC3E}">
        <p14:creationId xmlns:p14="http://schemas.microsoft.com/office/powerpoint/2010/main" val="3076254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group of people in hardhats looking at a graph&#10;&#10;Description automatically generated with low confidence">
            <a:extLst>
              <a:ext uri="{FF2B5EF4-FFF2-40B4-BE49-F238E27FC236}">
                <a16:creationId xmlns:a16="http://schemas.microsoft.com/office/drawing/2014/main" id="{49A3BC03-7266-53EC-024F-50825C5EAF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55473"/>
            <a:ext cx="8127744" cy="50511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C59764-36CA-6536-FDED-F4BB329DCB6C}"/>
              </a:ext>
            </a:extLst>
          </p:cNvPr>
          <p:cNvSpPr txBox="1"/>
          <p:nvPr/>
        </p:nvSpPr>
        <p:spPr>
          <a:xfrm>
            <a:off x="838200" y="6020440"/>
            <a:ext cx="7848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T"/>
              <a:t>Tutte le info alla pagina delle News della Sezione, e anche nelle News del</a:t>
            </a:r>
          </a:p>
          <a:p>
            <a:pPr algn="ctr"/>
            <a:r>
              <a:rPr lang="en-IT"/>
              <a:t>C</a:t>
            </a:r>
            <a:r>
              <a:rPr lang="en-GB"/>
              <a:t>o</a:t>
            </a:r>
            <a:r>
              <a:rPr lang="en-IT"/>
              <a:t>mitato INFN-A</a:t>
            </a:r>
            <a:r>
              <a:rPr lang="en-GB"/>
              <a:t>c</a:t>
            </a:r>
            <a:r>
              <a:rPr lang="en-IT"/>
              <a:t>celeratori,   https://acceleratori.infn.it/it/</a:t>
            </a:r>
          </a:p>
        </p:txBody>
      </p:sp>
    </p:spTree>
    <p:extLst>
      <p:ext uri="{BB962C8B-B14F-4D97-AF65-F5344CB8AC3E}">
        <p14:creationId xmlns:p14="http://schemas.microsoft.com/office/powerpoint/2010/main" val="782658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 Box 4"/>
          <p:cNvSpPr txBox="1">
            <a:spLocks noChangeArrowheads="1"/>
          </p:cNvSpPr>
          <p:nvPr/>
        </p:nvSpPr>
        <p:spPr bwMode="auto">
          <a:xfrm>
            <a:off x="937320" y="781132"/>
            <a:ext cx="72693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i="1" u="sng"/>
              <a:t>Luca Serafini</a:t>
            </a:r>
            <a:r>
              <a:rPr lang="en-US" sz="1800" i="1"/>
              <a:t> –  INFN-Milano and LASA</a:t>
            </a:r>
          </a:p>
          <a:p>
            <a:pPr algn="ctr"/>
            <a:r>
              <a:rPr lang="en-US" sz="1800" i="1"/>
              <a:t>On behalf of STAR2-TT team based at INFN-LNF, INFN-CS and INFN-MI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713C794C-3E8A-AA41-A7A6-D8A4492EFFD7}"/>
              </a:ext>
            </a:extLst>
          </p:cNvPr>
          <p:cNvSpPr txBox="1">
            <a:spLocks noChangeArrowheads="1"/>
          </p:cNvSpPr>
          <p:nvPr/>
        </p:nvSpPr>
        <p:spPr>
          <a:xfrm>
            <a:off x="476250" y="284545"/>
            <a:ext cx="8077200" cy="55245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n-GB" sz="2800" b="1" i="1" kern="0">
                <a:solidFill>
                  <a:srgbClr val="FF0000"/>
                </a:solidFill>
                <a:latin typeface="Times" charset="0"/>
                <a:ea typeface="ＭＳ Ｐゴシック" charset="0"/>
              </a:rPr>
              <a:t>Progetto STAR2-TT</a:t>
            </a: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0142A32D-9B10-2E40-8E68-19081BF29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" y="1447800"/>
            <a:ext cx="89535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b="1">
                <a:solidFill>
                  <a:srgbClr val="0000FF"/>
                </a:solidFill>
                <a:cs typeface="Symbol" charset="0"/>
              </a:rPr>
              <a:t>STAR is presently the only research infrastructure in Italy (host institution Università della Calabria, built by CNISM) based on an Inverse Compton Source of monochromatic X-rays under installation and close to commissioning.</a:t>
            </a:r>
            <a:endParaRPr lang="en-US" sz="2000" b="1" i="1">
              <a:solidFill>
                <a:srgbClr val="92D050"/>
              </a:solidFill>
              <a:cs typeface="Symbol" charset="0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b="1">
                <a:solidFill>
                  <a:srgbClr val="FF0000"/>
                </a:solidFill>
                <a:cs typeface="Symbol" charset="0"/>
              </a:rPr>
              <a:t>STAR is based on state-of-the-art RF Photoinjector technology mutuated from SPARC-Lab (INFN-LNF).  This is why STAR was conceived, designed and installed by INFN at the STAR site (in collaboration with PON-1 beneficiaries, UniCal and CNISM) during STAR-1 phase (2012-2018).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b="1">
                <a:cs typeface="Symbol" charset="0"/>
              </a:rPr>
              <a:t>INFN won a tender issued by UniCal on STAR Linac upgrade (5.5 M€ + VAT): contract signed on May 7</a:t>
            </a:r>
            <a:r>
              <a:rPr lang="en-US" sz="2000" b="1" baseline="30000">
                <a:cs typeface="Symbol" charset="0"/>
              </a:rPr>
              <a:t>th</a:t>
            </a:r>
            <a:r>
              <a:rPr lang="en-US" sz="2000" b="1">
                <a:cs typeface="Symbol" charset="0"/>
              </a:rPr>
              <a:t> 2021 - 20 months to deliver, install and test.</a:t>
            </a:r>
            <a:endParaRPr lang="en-US" sz="2000" b="1">
              <a:solidFill>
                <a:srgbClr val="FF0000"/>
              </a:solidFill>
              <a:cs typeface="Symbol" charset="0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b="1">
                <a:solidFill>
                  <a:srgbClr val="00B050"/>
                </a:solidFill>
                <a:cs typeface="Symbol" charset="0"/>
              </a:rPr>
              <a:t>STAR2-TT (sigla INFN) rappresenta la prima occasione per l’INFN di agire come una azienda privata che vende un sistema completo e funzionante di cui è proprietaria – un acceleratore completo – per generare profitto! (previsto O(M€)).     </a:t>
            </a:r>
            <a:r>
              <a:rPr lang="en-US" sz="2000" b="1" i="1">
                <a:solidFill>
                  <a:srgbClr val="00B050"/>
                </a:solidFill>
                <a:cs typeface="Symbol" charset="0"/>
              </a:rPr>
              <a:t>N.B. caveat, legge Europea contro aiuti di stato, profitto &gt; 0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F945149-0D11-80CF-BD2A-8752023FBBE4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65151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Consiglio di Sezione – Milano – 14 Luglio 2022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849853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CasellaDiTesto 3">
            <a:extLst>
              <a:ext uri="{FF2B5EF4-FFF2-40B4-BE49-F238E27FC236}">
                <a16:creationId xmlns:a16="http://schemas.microsoft.com/office/drawing/2014/main" id="{F717232E-F886-12E1-BF45-A54660451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1125538"/>
            <a:ext cx="2946400" cy="708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en-IT" sz="2400"/>
              <a:t> </a:t>
            </a:r>
            <a:r>
              <a:rPr lang="it-IT" altLang="en-IT" sz="1600" b="1"/>
              <a:t>Project Leader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en-IT" sz="1600"/>
              <a:t>L. Serafini </a:t>
            </a:r>
          </a:p>
        </p:txBody>
      </p:sp>
      <p:sp>
        <p:nvSpPr>
          <p:cNvPr id="14338" name="CasellaDiTesto 4">
            <a:extLst>
              <a:ext uri="{FF2B5EF4-FFF2-40B4-BE49-F238E27FC236}">
                <a16:creationId xmlns:a16="http://schemas.microsoft.com/office/drawing/2014/main" id="{5A69E08D-A0D7-B919-80C6-6D1D83542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260350"/>
            <a:ext cx="5464175" cy="58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en-IT" sz="1600" b="1"/>
              <a:t>Management Board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en-IT" sz="1600"/>
              <a:t>P. Campana, D. Bettoni, A. Ghigo, E. Puppin</a:t>
            </a:r>
          </a:p>
        </p:txBody>
      </p:sp>
      <p:sp>
        <p:nvSpPr>
          <p:cNvPr id="13316" name="CasellaDiTesto 5">
            <a:extLst>
              <a:ext uri="{FF2B5EF4-FFF2-40B4-BE49-F238E27FC236}">
                <a16:creationId xmlns:a16="http://schemas.microsoft.com/office/drawing/2014/main" id="{A154BB62-3BFF-4A38-0D7B-7CD30B54A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3868738"/>
            <a:ext cx="6842125" cy="2800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600" dirty="0" err="1">
                <a:latin typeface="Arial" pitchFamily="-106" charset="0"/>
                <a:ea typeface="ＭＳ Ｐゴシック" pitchFamily="-106" charset="-128"/>
              </a:rPr>
              <a:t>	Working</a:t>
            </a:r>
            <a:r>
              <a:rPr lang="it-IT" sz="1600" dirty="0">
                <a:latin typeface="Arial" pitchFamily="-106" charset="0"/>
                <a:ea typeface="ＭＳ Ｐゴシック" pitchFamily="-106" charset="-128"/>
              </a:rPr>
              <a:t> </a:t>
            </a:r>
            <a:r>
              <a:rPr lang="it-IT" sz="1600" dirty="0" err="1">
                <a:latin typeface="Arial" pitchFamily="-106" charset="0"/>
                <a:ea typeface="ＭＳ Ｐゴシック" pitchFamily="-106" charset="-128"/>
              </a:rPr>
              <a:t>Packages</a:t>
            </a:r>
            <a:endParaRPr lang="it-IT" sz="1200" dirty="0">
              <a:latin typeface="Arial" pitchFamily="-106" charset="0"/>
              <a:ea typeface="ＭＳ Ｐゴシック" pitchFamily="-106" charset="-128"/>
            </a:endParaRPr>
          </a:p>
          <a:p>
            <a:pPr marL="228600" indent="-228600">
              <a:buFont typeface="+mj-lt"/>
              <a:buAutoNum type="arabicPeriod"/>
              <a:defRPr/>
            </a:pPr>
            <a:r>
              <a:rPr lang="it-IT" sz="1200" dirty="0">
                <a:latin typeface="Arial" pitchFamily="-106" charset="0"/>
                <a:ea typeface="ＭＳ Ｐゴシック" pitchFamily="-106" charset="-128"/>
              </a:rPr>
              <a:t>   BEAM DYNAMICS  - </a:t>
            </a:r>
            <a:r>
              <a:rPr lang="it-IT" sz="1600" dirty="0">
                <a:latin typeface="Arial" pitchFamily="-106" charset="0"/>
                <a:ea typeface="ＭＳ Ｐゴシック" pitchFamily="-106" charset="-128"/>
              </a:rPr>
              <a:t>A. Bacci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it-IT" sz="1200" dirty="0">
                <a:latin typeface="Arial" pitchFamily="-106" charset="0"/>
                <a:ea typeface="ＭＳ Ｐゴシック" pitchFamily="-106" charset="-128"/>
              </a:rPr>
              <a:t>   RF POWER SOURCES, NETWORK, ACC. SECTIONS - </a:t>
            </a:r>
            <a:r>
              <a:rPr lang="it-IT" sz="1600" dirty="0">
                <a:latin typeface="Arial" pitchFamily="-106" charset="0"/>
                <a:ea typeface="ＭＳ Ｐゴシック" pitchFamily="-106" charset="-128"/>
              </a:rPr>
              <a:t>L. Faillace  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it-IT" sz="1200" dirty="0">
                <a:latin typeface="Arial" pitchFamily="-106" charset="0"/>
                <a:ea typeface="ＭＳ Ｐゴシック" pitchFamily="-106" charset="-128"/>
              </a:rPr>
              <a:t>   MAGNETS/ POWER SUPPLIES  - </a:t>
            </a:r>
            <a:r>
              <a:rPr lang="it-IT" sz="1600" dirty="0">
                <a:latin typeface="Arial" pitchFamily="-106" charset="0"/>
                <a:ea typeface="ＭＳ Ｐゴシック" pitchFamily="-106" charset="-128"/>
              </a:rPr>
              <a:t>A. Vannozzi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it-IT" sz="1200" dirty="0">
                <a:latin typeface="Arial" pitchFamily="-106" charset="0"/>
                <a:ea typeface="ＭＳ Ｐゴシック" pitchFamily="-106" charset="-128"/>
              </a:rPr>
              <a:t>   X-ray SPECTRA - </a:t>
            </a:r>
            <a:r>
              <a:rPr lang="it-IT" sz="1600" dirty="0">
                <a:latin typeface="Arial" pitchFamily="-106" charset="0"/>
                <a:ea typeface="ＭＳ Ｐゴシック" pitchFamily="-106" charset="-128"/>
              </a:rPr>
              <a:t>I. Drebot</a:t>
            </a:r>
            <a:r>
              <a:rPr lang="it-IT" sz="1200" dirty="0">
                <a:latin typeface="Arial" pitchFamily="-106" charset="0"/>
                <a:ea typeface="ＭＳ Ｐゴシック" pitchFamily="-106" charset="-128"/>
              </a:rPr>
              <a:t>	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it-IT" sz="1200" dirty="0">
                <a:latin typeface="Arial" pitchFamily="-106" charset="0"/>
                <a:ea typeface="ＭＳ Ｐゴシック" pitchFamily="-106" charset="-128"/>
              </a:rPr>
              <a:t>   VACUUM - </a:t>
            </a:r>
            <a:r>
              <a:rPr lang="it-IT" sz="1600" dirty="0">
                <a:latin typeface="Arial" pitchFamily="-106" charset="0"/>
                <a:ea typeface="ＭＳ Ｐゴシック" pitchFamily="-106" charset="-128"/>
              </a:rPr>
              <a:t>S. Bini  </a:t>
            </a:r>
            <a:r>
              <a:rPr lang="it-IT" sz="1200" dirty="0">
                <a:latin typeface="Arial" pitchFamily="-106" charset="0"/>
                <a:ea typeface="ＭＳ Ｐゴシック" pitchFamily="-106" charset="-128"/>
              </a:rPr>
              <a:t>	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it-IT" sz="1200" dirty="0">
                <a:latin typeface="Arial" pitchFamily="-106" charset="0"/>
                <a:ea typeface="ＭＳ Ｐゴシック" pitchFamily="-106" charset="-128"/>
              </a:rPr>
              <a:t>   DIAGNOSTICS, ELECTRONICS -  </a:t>
            </a:r>
            <a:r>
              <a:rPr lang="it-IT" sz="1600" dirty="0">
                <a:latin typeface="Arial" pitchFamily="-106" charset="0"/>
                <a:ea typeface="ＭＳ Ｐゴシック" pitchFamily="-106" charset="-128"/>
              </a:rPr>
              <a:t>A. Stella</a:t>
            </a:r>
            <a:r>
              <a:rPr lang="it-IT" sz="1200" dirty="0">
                <a:latin typeface="Arial" pitchFamily="-106" charset="0"/>
                <a:ea typeface="ＭＳ Ｐゴシック" pitchFamily="-106" charset="-128"/>
              </a:rPr>
              <a:t>		        	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it-IT" sz="1200" dirty="0">
                <a:latin typeface="Arial" pitchFamily="-106" charset="0"/>
                <a:ea typeface="ＭＳ Ｐゴシック" pitchFamily="-106" charset="-128"/>
              </a:rPr>
              <a:t>   ENGINEERING/CAD/ALIGNMENT - </a:t>
            </a:r>
            <a:r>
              <a:rPr lang="it-IT" sz="1600" dirty="0">
                <a:latin typeface="Arial" pitchFamily="-106" charset="0"/>
                <a:ea typeface="ＭＳ Ｐゴシック" pitchFamily="-106" charset="-128"/>
              </a:rPr>
              <a:t>L. Pellegrino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it-IT" sz="1200" dirty="0">
                <a:latin typeface="Arial" pitchFamily="-106" charset="0"/>
                <a:ea typeface="ＭＳ Ｐゴシック" pitchFamily="-106" charset="-128"/>
              </a:rPr>
              <a:t>   COMPUTER CONTROL </a:t>
            </a:r>
            <a:r>
              <a:rPr lang="it-IT" sz="1600" dirty="0">
                <a:latin typeface="Arial" pitchFamily="-106" charset="0"/>
                <a:ea typeface="ＭＳ Ｐゴシック" pitchFamily="-106" charset="-128"/>
              </a:rPr>
              <a:t>– F. Prelz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it-IT" sz="1200" dirty="0">
                <a:latin typeface="Arial" pitchFamily="-106" charset="0"/>
                <a:ea typeface="ＭＳ Ｐゴシック" pitchFamily="-106" charset="-128"/>
              </a:rPr>
              <a:t>   COMMISSIONING  </a:t>
            </a:r>
            <a:r>
              <a:rPr lang="it-IT" sz="1400" dirty="0">
                <a:latin typeface="Arial" pitchFamily="-106" charset="0"/>
                <a:ea typeface="ＭＳ Ｐゴシック" pitchFamily="-106" charset="-128"/>
              </a:rPr>
              <a:t>-  </a:t>
            </a:r>
            <a:r>
              <a:rPr lang="it-IT" sz="1600" dirty="0">
                <a:latin typeface="Arial" pitchFamily="-106" charset="0"/>
                <a:ea typeface="ＭＳ Ｐゴシック" pitchFamily="-106" charset="-128"/>
              </a:rPr>
              <a:t>L. Faillace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it-IT" sz="1200" dirty="0">
                <a:latin typeface="Arial" pitchFamily="-106" charset="0"/>
                <a:ea typeface="ＭＳ Ｐゴシック" pitchFamily="-106" charset="-128"/>
              </a:rPr>
              <a:t>   TENDERS/ADMINISTRATION  -  </a:t>
            </a:r>
            <a:r>
              <a:rPr lang="it-IT" sz="1600" dirty="0">
                <a:latin typeface="Arial" pitchFamily="-106" charset="0"/>
                <a:ea typeface="ＭＳ Ｐゴシック" pitchFamily="-106" charset="-128"/>
              </a:rPr>
              <a:t>G. Fornasier</a:t>
            </a:r>
            <a:r>
              <a:rPr lang="it-IT" sz="1200" dirty="0">
                <a:latin typeface="Arial" pitchFamily="-106" charset="0"/>
                <a:ea typeface="ＭＳ Ｐゴシック" pitchFamily="-106" charset="-128"/>
              </a:rPr>
              <a:t>	</a:t>
            </a:r>
          </a:p>
        </p:txBody>
      </p:sp>
      <p:sp>
        <p:nvSpPr>
          <p:cNvPr id="14340" name="CasellaDiTesto 10">
            <a:extLst>
              <a:ext uri="{FF2B5EF4-FFF2-40B4-BE49-F238E27FC236}">
                <a16:creationId xmlns:a16="http://schemas.microsoft.com/office/drawing/2014/main" id="{0A698F79-79DF-D4AE-5CCC-D71F8A3A1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49" y="920751"/>
            <a:ext cx="2527807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en-IT" sz="1600" b="1"/>
              <a:t>Referente -&gt; Presidente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en-IT" sz="1600"/>
              <a:t>U. Dosselli</a:t>
            </a:r>
          </a:p>
        </p:txBody>
      </p:sp>
      <p:cxnSp>
        <p:nvCxnSpPr>
          <p:cNvPr id="14341" name="Connettore 2 24">
            <a:extLst>
              <a:ext uri="{FF2B5EF4-FFF2-40B4-BE49-F238E27FC236}">
                <a16:creationId xmlns:a16="http://schemas.microsoft.com/office/drawing/2014/main" id="{227D4F23-A1E5-CAAE-658D-9989AB2D11F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714875" y="836613"/>
            <a:ext cx="1588" cy="2857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2" name="Connettore 2 25">
            <a:extLst>
              <a:ext uri="{FF2B5EF4-FFF2-40B4-BE49-F238E27FC236}">
                <a16:creationId xmlns:a16="http://schemas.microsoft.com/office/drawing/2014/main" id="{6F9D1496-6E98-910A-75F2-7BD1A089A902}"/>
              </a:ext>
            </a:extLst>
          </p:cNvPr>
          <p:cNvCxnSpPr>
            <a:cxnSpLocks noChangeShapeType="1"/>
            <a:endCxn id="14338" idx="1"/>
          </p:cNvCxnSpPr>
          <p:nvPr/>
        </p:nvCxnSpPr>
        <p:spPr bwMode="auto">
          <a:xfrm flipV="1">
            <a:off x="2440463" y="552450"/>
            <a:ext cx="259875" cy="36830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43" name="Rettangolo 8">
            <a:extLst>
              <a:ext uri="{FF2B5EF4-FFF2-40B4-BE49-F238E27FC236}">
                <a16:creationId xmlns:a16="http://schemas.microsoft.com/office/drawing/2014/main" id="{FF4BAB16-8F67-1E66-9096-44C99C52E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463" y="1085850"/>
            <a:ext cx="1906587" cy="687388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en-IT" sz="2400"/>
          </a:p>
        </p:txBody>
      </p:sp>
      <p:sp>
        <p:nvSpPr>
          <p:cNvPr id="14344" name="CasellaDiTesto 11">
            <a:extLst>
              <a:ext uri="{FF2B5EF4-FFF2-40B4-BE49-F238E27FC236}">
                <a16:creationId xmlns:a16="http://schemas.microsoft.com/office/drawing/2014/main" id="{7CE86B8F-4D0C-F96C-0A56-98D7413FD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7200" y="1125538"/>
            <a:ext cx="190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en-IT" sz="1600" b="1"/>
              <a:t>Contact to UniCal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en-IT" sz="1600"/>
              <a:t>E. Puppin</a:t>
            </a:r>
          </a:p>
        </p:txBody>
      </p:sp>
      <p:cxnSp>
        <p:nvCxnSpPr>
          <p:cNvPr id="14345" name="Connettore 2 10">
            <a:extLst>
              <a:ext uri="{FF2B5EF4-FFF2-40B4-BE49-F238E27FC236}">
                <a16:creationId xmlns:a16="http://schemas.microsoft.com/office/drawing/2014/main" id="{6290C83C-E0E2-6326-6BBB-1D475D0CEEE3}"/>
              </a:ext>
            </a:extLst>
          </p:cNvPr>
          <p:cNvCxnSpPr>
            <a:cxnSpLocks noChangeShapeType="1"/>
            <a:stCxn id="14337" idx="3"/>
          </p:cNvCxnSpPr>
          <p:nvPr/>
        </p:nvCxnSpPr>
        <p:spPr bwMode="auto">
          <a:xfrm>
            <a:off x="6149975" y="1479550"/>
            <a:ext cx="72548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46" name="CasellaDiTesto 3">
            <a:extLst>
              <a:ext uri="{FF2B5EF4-FFF2-40B4-BE49-F238E27FC236}">
                <a16:creationId xmlns:a16="http://schemas.microsoft.com/office/drawing/2014/main" id="{50D7A0D8-A9DD-C351-1EA8-72252161D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2295525"/>
            <a:ext cx="2447925" cy="708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en-IT" sz="2400"/>
              <a:t> </a:t>
            </a:r>
            <a:r>
              <a:rPr lang="it-IT" altLang="en-IT" sz="1600" b="1"/>
              <a:t>Technical Coordinator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en-IT" sz="1600"/>
              <a:t>L. Pellegrino</a:t>
            </a:r>
          </a:p>
        </p:txBody>
      </p:sp>
      <p:sp>
        <p:nvSpPr>
          <p:cNvPr id="14347" name="CasellaDiTesto 3">
            <a:extLst>
              <a:ext uri="{FF2B5EF4-FFF2-40B4-BE49-F238E27FC236}">
                <a16:creationId xmlns:a16="http://schemas.microsoft.com/office/drawing/2014/main" id="{641A01C2-9393-44F8-68AC-403D2C50B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3" y="1712913"/>
            <a:ext cx="2735262" cy="708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en-IT" sz="2400"/>
              <a:t> </a:t>
            </a:r>
            <a:r>
              <a:rPr lang="it-IT" altLang="en-IT" sz="1600" b="1"/>
              <a:t>Scientific Coordinator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en-IT" sz="1600"/>
              <a:t>L. Faillace</a:t>
            </a:r>
          </a:p>
        </p:txBody>
      </p:sp>
      <p:cxnSp>
        <p:nvCxnSpPr>
          <p:cNvPr id="14348" name="Connettore 2 24">
            <a:extLst>
              <a:ext uri="{FF2B5EF4-FFF2-40B4-BE49-F238E27FC236}">
                <a16:creationId xmlns:a16="http://schemas.microsoft.com/office/drawing/2014/main" id="{FAE21010-77B5-922F-2729-5FA5285DCE5C}"/>
              </a:ext>
            </a:extLst>
          </p:cNvPr>
          <p:cNvCxnSpPr>
            <a:cxnSpLocks noChangeShapeType="1"/>
            <a:endCxn id="13316" idx="0"/>
          </p:cNvCxnSpPr>
          <p:nvPr/>
        </p:nvCxnSpPr>
        <p:spPr bwMode="auto">
          <a:xfrm>
            <a:off x="4737100" y="2981325"/>
            <a:ext cx="15875" cy="8874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49" name="CasellaDiTesto 3">
            <a:extLst>
              <a:ext uri="{FF2B5EF4-FFF2-40B4-BE49-F238E27FC236}">
                <a16:creationId xmlns:a16="http://schemas.microsoft.com/office/drawing/2014/main" id="{AA52FBA2-63A3-396E-BF9D-9DEAC8326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2781300"/>
            <a:ext cx="2252663" cy="708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en-IT" sz="2400"/>
              <a:t> </a:t>
            </a:r>
            <a:r>
              <a:rPr lang="it-IT" altLang="en-IT" sz="1600" b="1"/>
              <a:t>Safety Coordinator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en-IT" sz="1600"/>
              <a:t>S. Vescovi</a:t>
            </a:r>
          </a:p>
        </p:txBody>
      </p:sp>
      <p:cxnSp>
        <p:nvCxnSpPr>
          <p:cNvPr id="14350" name="Connettore 2 10">
            <a:extLst>
              <a:ext uri="{FF2B5EF4-FFF2-40B4-BE49-F238E27FC236}">
                <a16:creationId xmlns:a16="http://schemas.microsoft.com/office/drawing/2014/main" id="{2A142201-DEDB-83BB-D796-40707D5B751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60613" y="3213100"/>
            <a:ext cx="237648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1" name="Connettore 2 10">
            <a:extLst>
              <a:ext uri="{FF2B5EF4-FFF2-40B4-BE49-F238E27FC236}">
                <a16:creationId xmlns:a16="http://schemas.microsoft.com/office/drawing/2014/main" id="{9684E69C-2BC4-D132-B050-6894C0F46DD5}"/>
              </a:ext>
            </a:extLst>
          </p:cNvPr>
          <p:cNvCxnSpPr>
            <a:cxnSpLocks noChangeShapeType="1"/>
            <a:stCxn id="14347" idx="3"/>
            <a:endCxn id="14337" idx="1"/>
          </p:cNvCxnSpPr>
          <p:nvPr/>
        </p:nvCxnSpPr>
        <p:spPr bwMode="auto">
          <a:xfrm flipV="1">
            <a:off x="2816225" y="1479550"/>
            <a:ext cx="387350" cy="5873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2" name="Connettore 2 10">
            <a:extLst>
              <a:ext uri="{FF2B5EF4-FFF2-40B4-BE49-F238E27FC236}">
                <a16:creationId xmlns:a16="http://schemas.microsoft.com/office/drawing/2014/main" id="{9CFAB505-FF6C-7B21-1000-6A7A3F4CD5D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67400" y="1841500"/>
            <a:ext cx="646113" cy="8286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53" name="CasellaDiTesto 3">
            <a:extLst>
              <a:ext uri="{FF2B5EF4-FFF2-40B4-BE49-F238E27FC236}">
                <a16:creationId xmlns:a16="http://schemas.microsoft.com/office/drawing/2014/main" id="{736934ED-26B3-53E5-C9FA-90D4296F8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2670175"/>
            <a:ext cx="2735262" cy="830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en-IT" sz="1600" b="1"/>
              <a:t>Local INFN Responsibles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en-IT" sz="1600"/>
              <a:t>INFN-LNF  A. Ghigo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en-IT" sz="1600"/>
              <a:t>INFN-CS  E. Tassi</a:t>
            </a:r>
          </a:p>
        </p:txBody>
      </p:sp>
      <p:sp>
        <p:nvSpPr>
          <p:cNvPr id="14354" name="CasellaDiTesto 3">
            <a:extLst>
              <a:ext uri="{FF2B5EF4-FFF2-40B4-BE49-F238E27FC236}">
                <a16:creationId xmlns:a16="http://schemas.microsoft.com/office/drawing/2014/main" id="{8F8FA269-64E8-C6D0-D16C-058DE1E35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1908175"/>
            <a:ext cx="2016125" cy="58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en-IT" sz="1600" b="1"/>
              <a:t>Contract Manager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en-IT" sz="1600"/>
              <a:t>A. Sequi</a:t>
            </a:r>
          </a:p>
        </p:txBody>
      </p:sp>
      <p:cxnSp>
        <p:nvCxnSpPr>
          <p:cNvPr id="14355" name="Connettore 2 24">
            <a:extLst>
              <a:ext uri="{FF2B5EF4-FFF2-40B4-BE49-F238E27FC236}">
                <a16:creationId xmlns:a16="http://schemas.microsoft.com/office/drawing/2014/main" id="{24A9916E-C186-44B5-26DF-9AC7C6E1805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37100" y="1841500"/>
            <a:ext cx="0" cy="4349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6" name="Connettore 2 10">
            <a:extLst>
              <a:ext uri="{FF2B5EF4-FFF2-40B4-BE49-F238E27FC236}">
                <a16:creationId xmlns:a16="http://schemas.microsoft.com/office/drawing/2014/main" id="{69903676-B7DF-8911-61E5-A6FD9291A3E5}"/>
              </a:ext>
            </a:extLst>
          </p:cNvPr>
          <p:cNvCxnSpPr>
            <a:cxnSpLocks noChangeShapeType="1"/>
            <a:endCxn id="14354" idx="1"/>
          </p:cNvCxnSpPr>
          <p:nvPr/>
        </p:nvCxnSpPr>
        <p:spPr bwMode="auto">
          <a:xfrm>
            <a:off x="6149975" y="1833563"/>
            <a:ext cx="438150" cy="366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3FA4E8D-7EA5-9310-45A7-7FA4F5404AD9}"/>
              </a:ext>
            </a:extLst>
          </p:cNvPr>
          <p:cNvSpPr txBox="1"/>
          <p:nvPr/>
        </p:nvSpPr>
        <p:spPr>
          <a:xfrm>
            <a:off x="6710099" y="5951319"/>
            <a:ext cx="1140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1 AdR LNF</a:t>
            </a:r>
          </a:p>
          <a:p>
            <a:r>
              <a:rPr lang="en-IT"/>
              <a:t>2 AdR MI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02768E2-BEDB-E129-214E-251143115253}"/>
              </a:ext>
            </a:extLst>
          </p:cNvPr>
          <p:cNvCxnSpPr>
            <a:cxnSpLocks/>
          </p:cNvCxnSpPr>
          <p:nvPr/>
        </p:nvCxnSpPr>
        <p:spPr>
          <a:xfrm>
            <a:off x="211930" y="4267200"/>
            <a:ext cx="102235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3ACBCD2-D78A-8977-4451-C469FD50BAEA}"/>
              </a:ext>
            </a:extLst>
          </p:cNvPr>
          <p:cNvCxnSpPr>
            <a:cxnSpLocks/>
          </p:cNvCxnSpPr>
          <p:nvPr/>
        </p:nvCxnSpPr>
        <p:spPr>
          <a:xfrm>
            <a:off x="211930" y="5029200"/>
            <a:ext cx="102235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AC40CED-0E83-32D0-9CDE-0B3548762890}"/>
              </a:ext>
            </a:extLst>
          </p:cNvPr>
          <p:cNvCxnSpPr>
            <a:cxnSpLocks/>
          </p:cNvCxnSpPr>
          <p:nvPr/>
        </p:nvCxnSpPr>
        <p:spPr>
          <a:xfrm>
            <a:off x="211929" y="5954367"/>
            <a:ext cx="102235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0804114-F4EC-CF6E-82A7-E7244BDD78DF}"/>
              </a:ext>
            </a:extLst>
          </p:cNvPr>
          <p:cNvCxnSpPr>
            <a:cxnSpLocks/>
          </p:cNvCxnSpPr>
          <p:nvPr/>
        </p:nvCxnSpPr>
        <p:spPr>
          <a:xfrm>
            <a:off x="211929" y="6477000"/>
            <a:ext cx="102235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1D42FA7E-E6DB-3171-1E7F-3DC19DF6F919}"/>
              </a:ext>
            </a:extLst>
          </p:cNvPr>
          <p:cNvSpPr/>
          <p:nvPr/>
        </p:nvSpPr>
        <p:spPr>
          <a:xfrm>
            <a:off x="7250113" y="1320800"/>
            <a:ext cx="1058862" cy="477838"/>
          </a:xfrm>
          <a:prstGeom prst="ellipse">
            <a:avLst/>
          </a:prstGeom>
          <a:solidFill>
            <a:srgbClr val="FFFF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A9A51C3-CD9C-2DEF-0DE5-F113A4FDB884}"/>
              </a:ext>
            </a:extLst>
          </p:cNvPr>
          <p:cNvSpPr/>
          <p:nvPr/>
        </p:nvSpPr>
        <p:spPr>
          <a:xfrm>
            <a:off x="6450267" y="423862"/>
            <a:ext cx="1058862" cy="477838"/>
          </a:xfrm>
          <a:prstGeom prst="ellipse">
            <a:avLst/>
          </a:prstGeom>
          <a:solidFill>
            <a:srgbClr val="FFFF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8D6E293-9866-624E-B3CA-B83ED191A49B}"/>
              </a:ext>
            </a:extLst>
          </p:cNvPr>
          <p:cNvSpPr/>
          <p:nvPr/>
        </p:nvSpPr>
        <p:spPr>
          <a:xfrm>
            <a:off x="4160869" y="1421606"/>
            <a:ext cx="1058862" cy="477838"/>
          </a:xfrm>
          <a:prstGeom prst="ellipse">
            <a:avLst/>
          </a:prstGeom>
          <a:solidFill>
            <a:srgbClr val="FFFF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C450DC6-3D2E-4C6E-69CF-3299E6D93954}"/>
              </a:ext>
            </a:extLst>
          </p:cNvPr>
          <p:cNvSpPr/>
          <p:nvPr/>
        </p:nvSpPr>
        <p:spPr>
          <a:xfrm>
            <a:off x="3140616" y="4028281"/>
            <a:ext cx="1058862" cy="477838"/>
          </a:xfrm>
          <a:prstGeom prst="ellipse">
            <a:avLst/>
          </a:prstGeom>
          <a:solidFill>
            <a:srgbClr val="FFFF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169E16E-4649-1420-27C2-2C1DAA69B165}"/>
              </a:ext>
            </a:extLst>
          </p:cNvPr>
          <p:cNvSpPr/>
          <p:nvPr/>
        </p:nvSpPr>
        <p:spPr>
          <a:xfrm>
            <a:off x="2947447" y="4790281"/>
            <a:ext cx="1058862" cy="477838"/>
          </a:xfrm>
          <a:prstGeom prst="ellipse">
            <a:avLst/>
          </a:prstGeom>
          <a:solidFill>
            <a:srgbClr val="FFFF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8FA2066-85B5-045A-B016-D2E1A163BC5A}"/>
              </a:ext>
            </a:extLst>
          </p:cNvPr>
          <p:cNvSpPr/>
          <p:nvPr/>
        </p:nvSpPr>
        <p:spPr>
          <a:xfrm>
            <a:off x="3505199" y="5732461"/>
            <a:ext cx="973137" cy="430213"/>
          </a:xfrm>
          <a:prstGeom prst="ellipse">
            <a:avLst/>
          </a:prstGeom>
          <a:solidFill>
            <a:srgbClr val="FFFF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94A0E8D-89CE-734C-C77D-A1D2A19BDACB}"/>
              </a:ext>
            </a:extLst>
          </p:cNvPr>
          <p:cNvSpPr/>
          <p:nvPr/>
        </p:nvSpPr>
        <p:spPr>
          <a:xfrm>
            <a:off x="4005925" y="6238081"/>
            <a:ext cx="1213806" cy="477838"/>
          </a:xfrm>
          <a:prstGeom prst="ellipse">
            <a:avLst/>
          </a:prstGeom>
          <a:solidFill>
            <a:srgbClr val="FFFF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Graphical user interface, application, table&#10;&#10;Description automatically generated with medium confidence">
            <a:extLst>
              <a:ext uri="{FF2B5EF4-FFF2-40B4-BE49-F238E27FC236}">
                <a16:creationId xmlns:a16="http://schemas.microsoft.com/office/drawing/2014/main" id="{1BB049FD-2EC6-FB48-84F2-C0FF6A6DF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5829300" cy="444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0CA7AA-145B-3E48-9D25-56572EB41F5E}"/>
              </a:ext>
            </a:extLst>
          </p:cNvPr>
          <p:cNvSpPr txBox="1"/>
          <p:nvPr/>
        </p:nvSpPr>
        <p:spPr>
          <a:xfrm>
            <a:off x="5717537" y="359073"/>
            <a:ext cx="31978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P</a:t>
            </a:r>
            <a:r>
              <a:rPr lang="en-IT"/>
              <a:t>rimo deliverable: 1.1 M€ + IVA.</a:t>
            </a:r>
          </a:p>
          <a:p>
            <a:r>
              <a:rPr lang="en-IT"/>
              <a:t>Costo 4 FTE (320 k€)</a:t>
            </a:r>
          </a:p>
          <a:p>
            <a:r>
              <a:rPr lang="en-IT"/>
              <a:t>Profit circa 1 M€</a:t>
            </a:r>
          </a:p>
        </p:txBody>
      </p:sp>
      <p:pic>
        <p:nvPicPr>
          <p:cNvPr id="6" name="Picture 5" descr="Arrow&#10;&#10;Description automatically generated">
            <a:extLst>
              <a:ext uri="{FF2B5EF4-FFF2-40B4-BE49-F238E27FC236}">
                <a16:creationId xmlns:a16="http://schemas.microsoft.com/office/drawing/2014/main" id="{31856303-8E93-0048-8C7B-A96B18E40B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212" y="3886200"/>
            <a:ext cx="4629588" cy="29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996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D181E34F-5609-A388-F558-1FD855C10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7979"/>
            <a:ext cx="9144000" cy="4502041"/>
          </a:xfrm>
          <a:prstGeom prst="rect">
            <a:avLst/>
          </a:prstGeom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8C3DC8D5-F448-82E3-46C7-00B3D5FD0CEA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65151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Consiglio di Sezione – Milano – 14 Luglio 2022</a:t>
            </a:r>
            <a:endParaRPr lang="en" spc="-1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94241A-2A82-39CE-798E-167CFDD98FB9}"/>
              </a:ext>
            </a:extLst>
          </p:cNvPr>
          <p:cNvSpPr txBox="1"/>
          <p:nvPr/>
        </p:nvSpPr>
        <p:spPr>
          <a:xfrm>
            <a:off x="5105400" y="3657600"/>
            <a:ext cx="834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F. Prelz</a:t>
            </a:r>
          </a:p>
        </p:txBody>
      </p:sp>
      <p:sp>
        <p:nvSpPr>
          <p:cNvPr id="6" name="Explosion 2 5">
            <a:extLst>
              <a:ext uri="{FF2B5EF4-FFF2-40B4-BE49-F238E27FC236}">
                <a16:creationId xmlns:a16="http://schemas.microsoft.com/office/drawing/2014/main" id="{79BA8377-1D14-817E-1760-E9EE6B6065F4}"/>
              </a:ext>
            </a:extLst>
          </p:cNvPr>
          <p:cNvSpPr/>
          <p:nvPr/>
        </p:nvSpPr>
        <p:spPr>
          <a:xfrm>
            <a:off x="4953000" y="3428999"/>
            <a:ext cx="1219200" cy="914400"/>
          </a:xfrm>
          <a:prstGeom prst="irregularSeal2">
            <a:avLst/>
          </a:prstGeom>
          <a:solidFill>
            <a:srgbClr val="C000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28882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C4055A-7CA1-0FCA-5CF9-B1B4C7D55B26}"/>
              </a:ext>
            </a:extLst>
          </p:cNvPr>
          <p:cNvSpPr txBox="1"/>
          <p:nvPr/>
        </p:nvSpPr>
        <p:spPr>
          <a:xfrm>
            <a:off x="152400" y="381000"/>
            <a:ext cx="886261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/>
              <a:t>Ringraziamenti speciali vanno ai due Direttori coinvolti,</a:t>
            </a:r>
          </a:p>
          <a:p>
            <a:pPr algn="ctr"/>
            <a:r>
              <a:rPr lang="en-GB" sz="2400" i="1"/>
              <a:t>Mauro Citterio </a:t>
            </a:r>
            <a:r>
              <a:rPr lang="en-GB" sz="2400"/>
              <a:t>e </a:t>
            </a:r>
            <a:r>
              <a:rPr lang="en-GB" sz="2400" i="1"/>
              <a:t>Fabio Bossi</a:t>
            </a:r>
            <a:r>
              <a:rPr lang="en-GB" sz="2400"/>
              <a:t>, ed in particolare alle Amministrazioni di</a:t>
            </a:r>
          </a:p>
          <a:p>
            <a:pPr algn="ctr"/>
            <a:r>
              <a:rPr lang="en-GB" sz="2400"/>
              <a:t>Milano e LNF, con i loro Segretari Amministrativi </a:t>
            </a:r>
            <a:r>
              <a:rPr lang="en-GB" sz="2400" i="1"/>
              <a:t>Angela Campanale </a:t>
            </a:r>
            <a:r>
              <a:rPr lang="en-GB" sz="2400"/>
              <a:t>e</a:t>
            </a:r>
          </a:p>
          <a:p>
            <a:pPr algn="ctr"/>
            <a:r>
              <a:rPr lang="en-GB" sz="2400" i="1"/>
              <a:t>Tiziano Ferro</a:t>
            </a:r>
            <a:r>
              <a:rPr lang="en-GB" sz="2400"/>
              <a:t>, perchè gli adempimenti amministrativi resosi necessari</a:t>
            </a:r>
          </a:p>
          <a:p>
            <a:pPr algn="ctr"/>
            <a:r>
              <a:rPr lang="en-GB" sz="2400"/>
              <a:t>per STAR, data l’estrema urgenza e la necessità di rispettare le</a:t>
            </a:r>
          </a:p>
          <a:p>
            <a:pPr algn="ctr"/>
            <a:r>
              <a:rPr lang="en-GB" sz="2400"/>
              <a:t>scadenze contrattuali, hanno messo a dura prova tutti.</a:t>
            </a:r>
          </a:p>
          <a:p>
            <a:pPr algn="ctr"/>
            <a:endParaRPr lang="en-GB" sz="2400"/>
          </a:p>
          <a:p>
            <a:pPr algn="ctr"/>
            <a:r>
              <a:rPr lang="en-GB" sz="2400"/>
              <a:t>E non è ancora finita…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FF99CF-0E3A-11B1-BA2F-0D5ADF783737}"/>
              </a:ext>
            </a:extLst>
          </p:cNvPr>
          <p:cNvSpPr txBox="1"/>
          <p:nvPr/>
        </p:nvSpPr>
        <p:spPr>
          <a:xfrm>
            <a:off x="193628" y="3657600"/>
            <a:ext cx="86455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2400"/>
              <a:t>Ma voglio citare in particolare </a:t>
            </a:r>
            <a:r>
              <a:rPr lang="en-IT" sz="2400" i="1"/>
              <a:t>Giorgio Fornasier </a:t>
            </a:r>
            <a:r>
              <a:rPr lang="en-IT" sz="2400"/>
              <a:t>e </a:t>
            </a:r>
            <a:r>
              <a:rPr lang="en-IT" sz="2400" i="1"/>
              <a:t>Attilio Sequi</a:t>
            </a:r>
            <a:r>
              <a:rPr lang="en-IT" sz="2400"/>
              <a:t>:</a:t>
            </a:r>
          </a:p>
          <a:p>
            <a:pPr algn="ctr"/>
            <a:r>
              <a:rPr lang="en-IT" sz="2400"/>
              <a:t>senza il loro contributo le procedure di acquisizione non  sarebbero</a:t>
            </a:r>
          </a:p>
          <a:p>
            <a:pPr algn="ctr"/>
            <a:r>
              <a:rPr lang="en-GB" sz="2400"/>
              <a:t>m</a:t>
            </a:r>
            <a:r>
              <a:rPr lang="en-IT" sz="2400"/>
              <a:t>ai andate in porto nei tempi ristrettissimi imposti dal contratto.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8309D7-F663-FF07-D24A-2E87F8515F8D}"/>
              </a:ext>
            </a:extLst>
          </p:cNvPr>
          <p:cNvSpPr txBox="1"/>
          <p:nvPr/>
        </p:nvSpPr>
        <p:spPr>
          <a:xfrm>
            <a:off x="152412" y="5105400"/>
            <a:ext cx="8945077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2400" b="1">
                <a:latin typeface="Bradley Hand" pitchFamily="2" charset="77"/>
                <a:ea typeface="Nanum Pen Script" panose="03040600000000000000" pitchFamily="66" charset="-127"/>
                <a:cs typeface="Ayuthaya" pitchFamily="2" charset="-34"/>
              </a:rPr>
              <a:t>Lesson to learn for the future:</a:t>
            </a:r>
          </a:p>
          <a:p>
            <a:pPr algn="ctr"/>
            <a:r>
              <a:rPr lang="en-IT" sz="2000" i="1">
                <a:latin typeface="Ayuthaya" pitchFamily="2" charset="-34"/>
                <a:ea typeface="Ayuthaya" pitchFamily="2" charset="-34"/>
                <a:cs typeface="Ayuthaya" pitchFamily="2" charset="-34"/>
              </a:rPr>
              <a:t>senza un apparato amministrativo dedicato e orientato ad</a:t>
            </a:r>
          </a:p>
          <a:p>
            <a:pPr algn="ctr"/>
            <a:r>
              <a:rPr lang="en-IT" sz="2000" i="1">
                <a:latin typeface="Ayuthaya" pitchFamily="2" charset="-34"/>
                <a:ea typeface="Ayuthaya" pitchFamily="2" charset="-34"/>
                <a:cs typeface="Ayuthaya" pitchFamily="2" charset="-34"/>
              </a:rPr>
              <a:t>una dimensione privatistica di un contratto di </a:t>
            </a:r>
            <a:r>
              <a:rPr lang="en-GB" sz="2000" i="1">
                <a:latin typeface="Ayuthaya" pitchFamily="2" charset="-34"/>
                <a:ea typeface="Ayuthaya" pitchFamily="2" charset="-34"/>
                <a:cs typeface="Ayuthaya" pitchFamily="2" charset="-34"/>
              </a:rPr>
              <a:t>f</a:t>
            </a:r>
            <a:r>
              <a:rPr lang="en-IT" sz="2000" i="1">
                <a:latin typeface="Ayuthaya" pitchFamily="2" charset="-34"/>
                <a:ea typeface="Ayuthaya" pitchFamily="2" charset="-34"/>
                <a:cs typeface="Ayuthaya" pitchFamily="2" charset="-34"/>
              </a:rPr>
              <a:t>ornitura</a:t>
            </a:r>
          </a:p>
          <a:p>
            <a:pPr algn="ctr"/>
            <a:r>
              <a:rPr lang="en-IT" sz="2000" i="1">
                <a:latin typeface="Ayuthaya" pitchFamily="2" charset="-34"/>
                <a:ea typeface="Ayuthaya" pitchFamily="2" charset="-34"/>
                <a:cs typeface="Ayuthaya" pitchFamily="2" charset="-34"/>
              </a:rPr>
              <a:t>e messa in opera come quello di STAR2-TT </a:t>
            </a:r>
            <a:r>
              <a:rPr lang="en-GB" sz="2000" i="1">
                <a:latin typeface="Ayuthaya" pitchFamily="2" charset="-34"/>
                <a:ea typeface="Ayuthaya" pitchFamily="2" charset="-34"/>
                <a:cs typeface="Ayuthaya" pitchFamily="2" charset="-34"/>
              </a:rPr>
              <a:t>d</a:t>
            </a:r>
            <a:r>
              <a:rPr lang="en-IT" sz="2000" i="1">
                <a:latin typeface="Ayuthaya" pitchFamily="2" charset="-34"/>
                <a:ea typeface="Ayuthaya" pitchFamily="2" charset="-34"/>
                <a:cs typeface="Ayuthaya" pitchFamily="2" charset="-34"/>
              </a:rPr>
              <a:t>iventa</a:t>
            </a:r>
          </a:p>
          <a:p>
            <a:pPr algn="ctr"/>
            <a:r>
              <a:rPr lang="en-GB" sz="2000" i="1">
                <a:latin typeface="Ayuthaya" pitchFamily="2" charset="-34"/>
                <a:ea typeface="Ayuthaya" pitchFamily="2" charset="-34"/>
                <a:cs typeface="Ayuthaya" pitchFamily="2" charset="-34"/>
              </a:rPr>
              <a:t>i</a:t>
            </a:r>
            <a:r>
              <a:rPr lang="en-IT" sz="2000" i="1">
                <a:latin typeface="Ayuthaya" pitchFamily="2" charset="-34"/>
                <a:ea typeface="Ayuthaya" pitchFamily="2" charset="-34"/>
                <a:cs typeface="Ayuthaya" pitchFamily="2" charset="-34"/>
              </a:rPr>
              <a:t>mpossibile rispettare scadenze imposte da contratto</a:t>
            </a:r>
          </a:p>
        </p:txBody>
      </p:sp>
    </p:spTree>
    <p:extLst>
      <p:ext uri="{BB962C8B-B14F-4D97-AF65-F5344CB8AC3E}">
        <p14:creationId xmlns:p14="http://schemas.microsoft.com/office/powerpoint/2010/main" val="17046844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3">
            <a:extLst>
              <a:ext uri="{FF2B5EF4-FFF2-40B4-BE49-F238E27FC236}">
                <a16:creationId xmlns:a16="http://schemas.microsoft.com/office/drawing/2014/main" id="{92423E91-48C9-6841-8AD2-42B742582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" y="838200"/>
            <a:ext cx="8953500" cy="4785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b="1">
                <a:solidFill>
                  <a:srgbClr val="0000FF"/>
                </a:solidFill>
                <a:cs typeface="Symbol" charset="0"/>
              </a:rPr>
              <a:t>STAR2-TT è un apripista di nuove opportunità per l’INFN: vendere “</a:t>
            </a:r>
            <a:r>
              <a:rPr lang="en-US" sz="2000" b="1" i="1">
                <a:solidFill>
                  <a:srgbClr val="0000FF"/>
                </a:solidFill>
                <a:cs typeface="Symbol" charset="0"/>
              </a:rPr>
              <a:t>per profitto” </a:t>
            </a:r>
            <a:r>
              <a:rPr lang="en-US" sz="2000" b="1">
                <a:solidFill>
                  <a:srgbClr val="0000FF"/>
                </a:solidFill>
                <a:cs typeface="Symbol" charset="0"/>
              </a:rPr>
              <a:t>le proprie conoscenze/capacità a soggetti terzi con forniture e posa in opera di sistemi completi (non componentistica, l’apparato integralmente funzionante, non Brembo, ma Ferrari!)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b="1">
                <a:cs typeface="Symbol" charset="0"/>
              </a:rPr>
              <a:t>Grandi Apparati: INFN ha consolidate capacità progettuali di sistemi integrati. Integrare teoria, progettazione, ingegnerizzazione, R&amp;D pregresso, installazione, collaudi, commissioning, come solo una Divisione Acceleratori sa fare.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b="1">
                <a:solidFill>
                  <a:srgbClr val="FF0000"/>
                </a:solidFill>
                <a:cs typeface="Symbol" charset="0"/>
              </a:rPr>
              <a:t>Sincrotrone Trieste è un esempio italiano (INFN molto più broad-band). 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b="1">
                <a:solidFill>
                  <a:srgbClr val="00B0F0"/>
                </a:solidFill>
                <a:cs typeface="Symbol" charset="0"/>
              </a:rPr>
              <a:t>Dimensione privatistica porta vantaggi (entrate da non rendicontare agli enti vigilanti, maggiore flessibilità nei fringe benefit per il personale?).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b="1">
                <a:solidFill>
                  <a:srgbClr val="00B050"/>
                </a:solidFill>
                <a:cs typeface="Symbol" charset="0"/>
              </a:rPr>
              <a:t>Ma porta complicazioni amministrative/finanziarie/burocratiche/normative e “rischio di impresa” (1.5 k€ penale per ogni giorno di ritardo…  -&gt;  </a:t>
            </a:r>
            <a:r>
              <a:rPr lang="en-US" sz="2000" b="1" i="1">
                <a:solidFill>
                  <a:srgbClr val="00B050"/>
                </a:solidFill>
                <a:cs typeface="Symbol" charset="0"/>
              </a:rPr>
              <a:t>profitto &lt; 0 </a:t>
            </a:r>
            <a:r>
              <a:rPr lang="en-US" sz="2000" b="1">
                <a:solidFill>
                  <a:srgbClr val="00B050"/>
                </a:solidFill>
                <a:cs typeface="Symbol" charset="0"/>
              </a:rPr>
              <a:t>).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593FFD2A-9B32-C642-A892-F36A2CE2B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228600"/>
            <a:ext cx="8591872" cy="6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sz="2400" b="1">
                <a:solidFill>
                  <a:srgbClr val="0000FF"/>
                </a:solidFill>
              </a:rPr>
              <a:t>STAR2-TT Conclusioni</a:t>
            </a: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A748E9AE-F730-0D41-8AFC-880CA4C25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128" y="5623866"/>
            <a:ext cx="8591872" cy="1005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sz="2400" b="1">
                <a:solidFill>
                  <a:srgbClr val="0000FF"/>
                </a:solidFill>
              </a:rPr>
              <a:t>IS IT A WAY TO GO? Opportunità o Episodio?</a:t>
            </a:r>
          </a:p>
          <a:p>
            <a:pPr algn="ctr"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sz="2400" b="1">
                <a:solidFill>
                  <a:srgbClr val="0000FF"/>
                </a:solidFill>
              </a:rPr>
              <a:t>Ai posteri l’ardua sentenza</a:t>
            </a:r>
          </a:p>
        </p:txBody>
      </p:sp>
    </p:spTree>
    <p:extLst>
      <p:ext uri="{BB962C8B-B14F-4D97-AF65-F5344CB8AC3E}">
        <p14:creationId xmlns:p14="http://schemas.microsoft.com/office/powerpoint/2010/main" val="106245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7820E9-FE34-87C2-DF11-7FB59ED562A4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65151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Consiglio di Sezione – Milano – 14 Luglio 2022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1596687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463F33-CA4D-964A-B642-04DA1C290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555706"/>
            <a:ext cx="8077201" cy="584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83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034944-FACA-AC4B-BE9D-5B62B00EE2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94" y="457200"/>
            <a:ext cx="7877506" cy="592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0445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1B490A-0D9F-A648-B374-B560945E2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85130"/>
            <a:ext cx="9139919" cy="5925600"/>
          </a:xfrm>
          <a:prstGeom prst="rect">
            <a:avLst/>
          </a:prstGeom>
        </p:spPr>
      </p:pic>
      <p:sp>
        <p:nvSpPr>
          <p:cNvPr id="6" name="Rettangolo 4">
            <a:extLst>
              <a:ext uri="{FF2B5EF4-FFF2-40B4-BE49-F238E27FC236}">
                <a16:creationId xmlns:a16="http://schemas.microsoft.com/office/drawing/2014/main" id="{423F94D1-60C5-6442-8FA0-12B26D7ACB74}"/>
              </a:ext>
            </a:extLst>
          </p:cNvPr>
          <p:cNvSpPr/>
          <p:nvPr/>
        </p:nvSpPr>
        <p:spPr>
          <a:xfrm>
            <a:off x="107504" y="116632"/>
            <a:ext cx="8928992" cy="96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b="1">
                <a:solidFill>
                  <a:srgbClr val="C00000"/>
                </a:solidFill>
              </a:rPr>
              <a:t>Inverse Compton Sources rivaling in Average Brightness with Synchrotron Light Sources at photon energies above 80-100 keV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6B61D8-7925-E143-A459-D5911A3104A3}"/>
              </a:ext>
            </a:extLst>
          </p:cNvPr>
          <p:cNvSpPr txBox="1"/>
          <p:nvPr/>
        </p:nvSpPr>
        <p:spPr>
          <a:xfrm>
            <a:off x="127530" y="6381328"/>
            <a:ext cx="84407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it-IT" sz="1400"/>
              <a:t>I.C.S.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42B796-A65F-FD4E-ACD9-12FDE6F484A0}"/>
              </a:ext>
            </a:extLst>
          </p:cNvPr>
          <p:cNvSpPr txBox="1"/>
          <p:nvPr/>
        </p:nvSpPr>
        <p:spPr>
          <a:xfrm>
            <a:off x="5825321" y="2946430"/>
            <a:ext cx="690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/>
              <a:t>STAR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EFC1979-46F7-C04C-A743-6C014C39B5CC}"/>
              </a:ext>
            </a:extLst>
          </p:cNvPr>
          <p:cNvSpPr/>
          <p:nvPr/>
        </p:nvSpPr>
        <p:spPr bwMode="auto">
          <a:xfrm rot="20291464">
            <a:off x="7472637" y="1786063"/>
            <a:ext cx="1671482" cy="25736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1862D5-5BD4-144E-A686-1DD6C92A416B}"/>
              </a:ext>
            </a:extLst>
          </p:cNvPr>
          <p:cNvSpPr txBox="1"/>
          <p:nvPr/>
        </p:nvSpPr>
        <p:spPr>
          <a:xfrm rot="20253610">
            <a:off x="7617009" y="1721796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/>
              <a:t>ELI-NP-GBS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60B768-34F5-024E-8777-D54B9F68CB1A}"/>
              </a:ext>
            </a:extLst>
          </p:cNvPr>
          <p:cNvSpPr txBox="1"/>
          <p:nvPr/>
        </p:nvSpPr>
        <p:spPr>
          <a:xfrm>
            <a:off x="6298793" y="2777153"/>
            <a:ext cx="7934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/>
              <a:t>STAR2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629BFF-A4BE-3A4A-AA01-8439D185C3B6}"/>
              </a:ext>
            </a:extLst>
          </p:cNvPr>
          <p:cNvSpPr txBox="1"/>
          <p:nvPr/>
        </p:nvSpPr>
        <p:spPr>
          <a:xfrm>
            <a:off x="5458627" y="2209800"/>
            <a:ext cx="840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/>
              <a:t>BriXSinO</a:t>
            </a:r>
          </a:p>
        </p:txBody>
      </p:sp>
      <p:pic>
        <p:nvPicPr>
          <p:cNvPr id="11" name="Immagine 2" descr="infn-new.gif">
            <a:extLst>
              <a:ext uri="{FF2B5EF4-FFF2-40B4-BE49-F238E27FC236}">
                <a16:creationId xmlns:a16="http://schemas.microsoft.com/office/drawing/2014/main" id="{B0CC8F36-4B1E-0E49-85EF-BA8784F6B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763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83616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24614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37049"/>
            <a:ext cx="4320480" cy="8112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7" y="4429489"/>
            <a:ext cx="4408327" cy="8650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552416"/>
            <a:ext cx="5256584" cy="7493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775" y="3226190"/>
            <a:ext cx="4549431" cy="206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42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C5F9BED-20D5-5641-B439-EA2B1E3179AD}"/>
              </a:ext>
            </a:extLst>
          </p:cNvPr>
          <p:cNvGrpSpPr/>
          <p:nvPr/>
        </p:nvGrpSpPr>
        <p:grpSpPr>
          <a:xfrm rot="1051673">
            <a:off x="3763222" y="2115980"/>
            <a:ext cx="4933367" cy="3478157"/>
            <a:chOff x="2030174" y="1556792"/>
            <a:chExt cx="4558050" cy="3231927"/>
          </a:xfrm>
        </p:grpSpPr>
        <p:pic>
          <p:nvPicPr>
            <p:cNvPr id="8" name="Immagine 6" descr="STAR-01-01-00 PIC 01.jpg">
              <a:extLst>
                <a:ext uri="{FF2B5EF4-FFF2-40B4-BE49-F238E27FC236}">
                  <a16:creationId xmlns:a16="http://schemas.microsoft.com/office/drawing/2014/main" id="{B97668DD-A42A-5F4D-858F-CA6610551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0174" y="1556792"/>
              <a:ext cx="4558050" cy="3224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Lightning Bolt 1">
              <a:extLst>
                <a:ext uri="{FF2B5EF4-FFF2-40B4-BE49-F238E27FC236}">
                  <a16:creationId xmlns:a16="http://schemas.microsoft.com/office/drawing/2014/main" id="{5134EE89-107C-3A45-A52A-DFEAE508AD49}"/>
                </a:ext>
              </a:extLst>
            </p:cNvPr>
            <p:cNvSpPr/>
            <p:nvPr/>
          </p:nvSpPr>
          <p:spPr bwMode="auto">
            <a:xfrm rot="16536615">
              <a:off x="3102338" y="3874319"/>
              <a:ext cx="914400" cy="914400"/>
            </a:xfrm>
            <a:prstGeom prst="lightningBol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" pitchFamily="-111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AADC1E3-81E4-4B4F-A90D-0E74E1AB09C7}"/>
                </a:ext>
              </a:extLst>
            </p:cNvPr>
            <p:cNvSpPr txBox="1"/>
            <p:nvPr/>
          </p:nvSpPr>
          <p:spPr>
            <a:xfrm>
              <a:off x="3102030" y="4221088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i="1" dirty="0">
                  <a:latin typeface="+mj-lt"/>
                  <a:ea typeface="Ayuthaya" pitchFamily="2" charset="-34"/>
                  <a:cs typeface="Apple Chancery" panose="03020702040506060504" pitchFamily="66" charset="-79"/>
                </a:rPr>
                <a:t>X</a:t>
              </a:r>
            </a:p>
          </p:txBody>
        </p:sp>
      </p:grpSp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5947758" y="1207612"/>
            <a:ext cx="1445840" cy="492443"/>
          </a:xfrm>
        </p:spPr>
        <p:txBody>
          <a:bodyPr/>
          <a:lstStyle/>
          <a:p>
            <a:r>
              <a:rPr lang="it-IT" sz="3200" b="1" i="1" dirty="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STAR</a:t>
            </a:r>
            <a:endParaRPr lang="en-US" sz="3200" b="1" i="1" dirty="0">
              <a:solidFill>
                <a:srgbClr val="FF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4" name="Rectangle 13"/>
          <p:cNvSpPr>
            <a:spLocks noChangeArrowheads="1"/>
          </p:cNvSpPr>
          <p:nvPr/>
        </p:nvSpPr>
        <p:spPr bwMode="auto">
          <a:xfrm>
            <a:off x="38100" y="5410200"/>
            <a:ext cx="8964488" cy="120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b="1" dirty="0">
                <a:solidFill>
                  <a:srgbClr val="008000"/>
                </a:solidFill>
              </a:rPr>
              <a:t>STAR (Southern </a:t>
            </a:r>
            <a:r>
              <a:rPr lang="en-US" b="1" dirty="0" err="1">
                <a:solidFill>
                  <a:srgbClr val="008000"/>
                </a:solidFill>
              </a:rPr>
              <a:t>europe</a:t>
            </a:r>
            <a:r>
              <a:rPr lang="en-US" b="1">
                <a:solidFill>
                  <a:srgbClr val="008000"/>
                </a:solidFill>
              </a:rPr>
              <a:t> Thomson source for Applied Research) is a Compton Source of mono-chromatic X-rays tunable in the range 20-350 </a:t>
            </a:r>
            <a:r>
              <a:rPr lang="en-US" b="1" err="1">
                <a:solidFill>
                  <a:srgbClr val="008000"/>
                </a:solidFill>
              </a:rPr>
              <a:t>keV</a:t>
            </a:r>
            <a:r>
              <a:rPr lang="en-US" b="1">
                <a:solidFill>
                  <a:srgbClr val="008000"/>
                </a:solidFill>
              </a:rPr>
              <a:t> (incl. STAR-2 upgrade), devoted to advanced non-invasive diagnostics of cultural heritage / archeological samples.</a:t>
            </a:r>
          </a:p>
        </p:txBody>
      </p:sp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18437" name="Immagine 2" descr="infn-new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713679-9A8F-E145-A43B-1C1BF5CA6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14" y="3735593"/>
            <a:ext cx="2555776" cy="164720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B618BBE-7315-6E4B-99C6-0D3621193CB5}"/>
              </a:ext>
            </a:extLst>
          </p:cNvPr>
          <p:cNvGrpSpPr/>
          <p:nvPr/>
        </p:nvGrpSpPr>
        <p:grpSpPr>
          <a:xfrm>
            <a:off x="793438" y="325344"/>
            <a:ext cx="4388162" cy="2777153"/>
            <a:chOff x="228600" y="76200"/>
            <a:chExt cx="8763000" cy="6481763"/>
          </a:xfrm>
        </p:grpSpPr>
        <p:pic>
          <p:nvPicPr>
            <p:cNvPr id="14" name="Immagine 2" descr="Untitled.tiff">
              <a:extLst>
                <a:ext uri="{FF2B5EF4-FFF2-40B4-BE49-F238E27FC236}">
                  <a16:creationId xmlns:a16="http://schemas.microsoft.com/office/drawing/2014/main" id="{CF7E3CF4-D7AC-284A-943E-824FA6310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685800"/>
              <a:ext cx="7924800" cy="5872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" name="Gruppo 8">
              <a:extLst>
                <a:ext uri="{FF2B5EF4-FFF2-40B4-BE49-F238E27FC236}">
                  <a16:creationId xmlns:a16="http://schemas.microsoft.com/office/drawing/2014/main" id="{D55C1121-0198-CE49-BEA8-B48F0C06DF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600" y="76200"/>
              <a:ext cx="8763000" cy="692150"/>
              <a:chOff x="0" y="0"/>
              <a:chExt cx="9144000" cy="647700"/>
            </a:xfrm>
          </p:grpSpPr>
          <p:pic>
            <p:nvPicPr>
              <p:cNvPr id="16" name="Immagine 3" descr="screenshot_01.jpg">
                <a:extLst>
                  <a:ext uri="{FF2B5EF4-FFF2-40B4-BE49-F238E27FC236}">
                    <a16:creationId xmlns:a16="http://schemas.microsoft.com/office/drawing/2014/main" id="{AD84FFBD-2282-B04B-AA74-5AB5F3525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943600" cy="639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Immagine 4">
                <a:extLst>
                  <a:ext uri="{FF2B5EF4-FFF2-40B4-BE49-F238E27FC236}">
                    <a16:creationId xmlns:a16="http://schemas.microsoft.com/office/drawing/2014/main" id="{C6E73B1F-017C-4E4D-A240-285B37679E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18200" y="0"/>
                <a:ext cx="863600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Immagine 5" descr="screenshot_02.jpg">
                <a:extLst>
                  <a:ext uri="{FF2B5EF4-FFF2-40B4-BE49-F238E27FC236}">
                    <a16:creationId xmlns:a16="http://schemas.microsoft.com/office/drawing/2014/main" id="{6185CCAC-A846-BC48-B222-E998A0402A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56400" y="0"/>
                <a:ext cx="2387600" cy="468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41305563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30CB7F2-F804-B343-AC63-2999501F3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99701"/>
            <a:ext cx="8382000" cy="600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131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B36A1A-B730-DD4A-9561-6297F3F091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11" y="0"/>
            <a:ext cx="2024789" cy="6463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2496FD-4B62-1740-9263-5DE9BDF12F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45" y="762622"/>
            <a:ext cx="8216310" cy="588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6779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8F740B-3DD5-5844-8D80-024D4C296C25}"/>
              </a:ext>
            </a:extLst>
          </p:cNvPr>
          <p:cNvSpPr txBox="1"/>
          <p:nvPr/>
        </p:nvSpPr>
        <p:spPr>
          <a:xfrm>
            <a:off x="1295400" y="5647384"/>
            <a:ext cx="60635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MariX-RAD CSN5-INFN  (FE, MI, NA)</a:t>
            </a:r>
          </a:p>
          <a:p>
            <a:r>
              <a:rPr lang="it-IT" sz="2000"/>
              <a:t>Resp. Naz. Paolo Cardarelli - Univ. di Ferrara and INFN-FE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78E20F-2100-C644-82A2-5B6F905A1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45861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B36A1A-B730-DD4A-9561-6297F3F091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11" y="0"/>
            <a:ext cx="2024789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5782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871087-DADD-BD46-AC61-6BC1312C1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16632"/>
            <a:ext cx="7236296" cy="3467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CBABE9-D8AA-3643-800E-BF062DF97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2" y="3513162"/>
            <a:ext cx="5477278" cy="3300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FD845F-F68F-4F49-B0A2-5B36353F1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3645024"/>
            <a:ext cx="4096681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225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0"/>
            <a:ext cx="5299364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829257"/>
            <a:ext cx="6948264" cy="172561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23423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6200"/>
            <a:ext cx="6948264" cy="172561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magine 2" descr="infn-new.gif">
            <a:extLst>
              <a:ext uri="{FF2B5EF4-FFF2-40B4-BE49-F238E27FC236}">
                <a16:creationId xmlns:a16="http://schemas.microsoft.com/office/drawing/2014/main" id="{00391175-2C43-3546-9E27-CA4034C97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F8852B-70DB-904D-8E25-800BC1EAFCDE}"/>
              </a:ext>
            </a:extLst>
          </p:cNvPr>
          <p:cNvSpPr txBox="1"/>
          <p:nvPr/>
        </p:nvSpPr>
        <p:spPr>
          <a:xfrm>
            <a:off x="228600" y="1905000"/>
            <a:ext cx="8662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B050"/>
                </a:solidFill>
              </a:rPr>
              <a:t>4</a:t>
            </a:r>
            <a:r>
              <a:rPr lang="en-US" b="1" baseline="30000">
                <a:solidFill>
                  <a:srgbClr val="00B050"/>
                </a:solidFill>
              </a:rPr>
              <a:t>th</a:t>
            </a:r>
            <a:r>
              <a:rPr lang="en-US" b="1">
                <a:solidFill>
                  <a:srgbClr val="00B050"/>
                </a:solidFill>
              </a:rPr>
              <a:t> order variational expansion over rms phase space distribution of e-h</a:t>
            </a:r>
            <a:r>
              <a:rPr lang="en-US" b="1">
                <a:solidFill>
                  <a:srgbClr val="00B050"/>
                </a:solidFill>
                <a:latin typeface="Symbol" pitchFamily="2" charset="2"/>
              </a:rPr>
              <a:t>n</a:t>
            </a:r>
            <a:r>
              <a:rPr lang="en-US" b="1">
                <a:solidFill>
                  <a:srgbClr val="00B050"/>
                </a:solidFill>
              </a:rPr>
              <a:t> colliding beams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C89F3F-C380-204B-9EAE-F1F01F3DD3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8400"/>
            <a:ext cx="9144000" cy="26309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E2AFF7-619A-E645-9FA3-08297AF572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5105400"/>
            <a:ext cx="3721100" cy="169686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760A0EA-4735-7040-9875-3CCA9E0AC8A9}"/>
              </a:ext>
            </a:extLst>
          </p:cNvPr>
          <p:cNvSpPr/>
          <p:nvPr/>
        </p:nvSpPr>
        <p:spPr>
          <a:xfrm>
            <a:off x="8382000" y="6248400"/>
            <a:ext cx="533400" cy="51435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98242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94" y="620688"/>
            <a:ext cx="7462838" cy="445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074203" y="5410200"/>
            <a:ext cx="2069797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/>
              <a:t>Courtesy  A. Variola</a:t>
            </a:r>
            <a:endParaRPr lang="en-US"/>
          </a:p>
        </p:txBody>
      </p:sp>
      <p:sp>
        <p:nvSpPr>
          <p:cNvPr id="2" name="Ovale 1"/>
          <p:cNvSpPr/>
          <p:nvPr/>
        </p:nvSpPr>
        <p:spPr bwMode="auto">
          <a:xfrm>
            <a:off x="4788016" y="1844824"/>
            <a:ext cx="72016" cy="72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499992" y="1844824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>
                <a:solidFill>
                  <a:srgbClr val="FF0000"/>
                </a:solidFill>
              </a:rPr>
              <a:t>STAR</a:t>
            </a:r>
          </a:p>
        </p:txBody>
      </p:sp>
      <p:sp>
        <p:nvSpPr>
          <p:cNvPr id="6" name="Rettangolo 5"/>
          <p:cNvSpPr/>
          <p:nvPr/>
        </p:nvSpPr>
        <p:spPr>
          <a:xfrm>
            <a:off x="1066800" y="4918502"/>
            <a:ext cx="74104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b="1">
                <a:solidFill>
                  <a:srgbClr val="0000FF"/>
                </a:solidFill>
              </a:rPr>
              <a:t>Le Sorgenti Thomson/Compton sono gli “acceleratori di fotoni” piu’ efficaci</a:t>
            </a:r>
          </a:p>
        </p:txBody>
      </p:sp>
      <p:graphicFrame>
        <p:nvGraphicFramePr>
          <p:cNvPr id="9" name="Object 3"/>
          <p:cNvGraphicFramePr>
            <a:graphicFrameLocks noChangeAspect="1"/>
          </p:cNvGraphicFramePr>
          <p:nvPr/>
        </p:nvGraphicFramePr>
        <p:xfrm>
          <a:off x="828749" y="5445224"/>
          <a:ext cx="755967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759200" imgH="495300" progId="Equation.3">
                  <p:embed/>
                </p:oleObj>
              </mc:Choice>
              <mc:Fallback>
                <p:oleObj name="Equation" r:id="rId4" imgW="3759200" imgH="495300" progId="Equation.3">
                  <p:embed/>
                  <p:pic>
                    <p:nvPicPr>
                      <p:cNvPr id="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749" y="5445224"/>
                        <a:ext cx="755967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899592" y="5415607"/>
            <a:ext cx="2580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/>
              <a:t>“4</a:t>
            </a:r>
            <a:r>
              <a:rPr lang="it-IT" i="1">
                <a:latin typeface="Symbol" charset="2"/>
                <a:cs typeface="Symbol" charset="2"/>
              </a:rPr>
              <a:t>g</a:t>
            </a:r>
            <a:r>
              <a:rPr lang="it-IT" i="1" baseline="30000"/>
              <a:t>2</a:t>
            </a:r>
            <a:r>
              <a:rPr lang="it-IT" i="1"/>
              <a:t> boost effect”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2771800" y="1844824"/>
            <a:ext cx="509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>
                <a:solidFill>
                  <a:srgbClr val="FF0000"/>
                </a:solidFill>
              </a:rPr>
              <a:t>HigS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4860032" y="1556792"/>
            <a:ext cx="706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>
                <a:solidFill>
                  <a:srgbClr val="FF0000"/>
                </a:solidFill>
              </a:rPr>
              <a:t>ELI-NP</a:t>
            </a:r>
          </a:p>
        </p:txBody>
      </p:sp>
      <p:sp>
        <p:nvSpPr>
          <p:cNvPr id="14" name="Ovale 13"/>
          <p:cNvSpPr/>
          <p:nvPr/>
        </p:nvSpPr>
        <p:spPr bwMode="auto">
          <a:xfrm>
            <a:off x="4860032" y="1628800"/>
            <a:ext cx="72016" cy="72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15" name="Ovale 14"/>
          <p:cNvSpPr/>
          <p:nvPr/>
        </p:nvSpPr>
        <p:spPr bwMode="auto">
          <a:xfrm>
            <a:off x="4716016" y="1484784"/>
            <a:ext cx="72016" cy="72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4716016" y="1340768"/>
            <a:ext cx="6207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>
                <a:solidFill>
                  <a:srgbClr val="FF0000"/>
                </a:solidFill>
              </a:rPr>
              <a:t>CALA</a:t>
            </a:r>
          </a:p>
        </p:txBody>
      </p:sp>
    </p:spTree>
    <p:extLst>
      <p:ext uri="{BB962C8B-B14F-4D97-AF65-F5344CB8AC3E}">
        <p14:creationId xmlns:p14="http://schemas.microsoft.com/office/powerpoint/2010/main" val="36434288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0"/>
            <a:ext cx="7559675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1027"/>
          <p:cNvSpPr txBox="1">
            <a:spLocks noChangeArrowheads="1"/>
          </p:cNvSpPr>
          <p:nvPr/>
        </p:nvSpPr>
        <p:spPr bwMode="auto">
          <a:xfrm>
            <a:off x="457200" y="2819400"/>
            <a:ext cx="11049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CC0000"/>
                </a:solidFill>
              </a:rPr>
              <a:t>1-25 GeV</a:t>
            </a:r>
          </a:p>
          <a:p>
            <a:r>
              <a:rPr lang="en-US" sz="1800" b="1">
                <a:solidFill>
                  <a:srgbClr val="CC0000"/>
                </a:solidFill>
              </a:rPr>
              <a:t>electrons</a:t>
            </a:r>
            <a:endParaRPr lang="en-US"/>
          </a:p>
        </p:txBody>
      </p:sp>
      <p:sp>
        <p:nvSpPr>
          <p:cNvPr id="25604" name="Text Box 1028"/>
          <p:cNvSpPr txBox="1">
            <a:spLocks noChangeArrowheads="1"/>
          </p:cNvSpPr>
          <p:nvPr/>
        </p:nvSpPr>
        <p:spPr bwMode="auto">
          <a:xfrm>
            <a:off x="8032750" y="3814763"/>
            <a:ext cx="1111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chemeClr val="accent2"/>
                </a:solidFill>
              </a:rPr>
              <a:t>100-0.5 </a:t>
            </a:r>
            <a:r>
              <a:rPr lang="it-IT" sz="1800" b="1">
                <a:solidFill>
                  <a:schemeClr val="accent2"/>
                </a:solidFill>
              </a:rPr>
              <a:t>Å</a:t>
            </a:r>
            <a:endParaRPr lang="en-US" sz="1800" b="1">
              <a:solidFill>
                <a:schemeClr val="accent2"/>
              </a:solidFill>
            </a:endParaRPr>
          </a:p>
          <a:p>
            <a:r>
              <a:rPr lang="en-US" sz="1800" b="1">
                <a:solidFill>
                  <a:schemeClr val="accent2"/>
                </a:solidFill>
              </a:rPr>
              <a:t>photons</a:t>
            </a:r>
            <a:endParaRPr lang="en-US" sz="1800" b="1">
              <a:solidFill>
                <a:srgbClr val="CC0000"/>
              </a:solidFill>
            </a:endParaRPr>
          </a:p>
        </p:txBody>
      </p:sp>
      <p:sp>
        <p:nvSpPr>
          <p:cNvPr id="25605" name="Rectangle 1029"/>
          <p:cNvSpPr>
            <a:spLocks noChangeArrowheads="1"/>
          </p:cNvSpPr>
          <p:nvPr/>
        </p:nvSpPr>
        <p:spPr bwMode="auto">
          <a:xfrm>
            <a:off x="4648200" y="2579688"/>
            <a:ext cx="19319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/>
              <a:t>cm und. period</a:t>
            </a:r>
            <a:r>
              <a:rPr lang="en-US" sz="1800" b="1">
                <a:latin typeface="Symbol" charset="0"/>
              </a:rPr>
              <a:t> l</a:t>
            </a:r>
            <a:r>
              <a:rPr lang="en-US" sz="1800" b="1" baseline="-25000"/>
              <a:t>u</a:t>
            </a:r>
          </a:p>
        </p:txBody>
      </p:sp>
      <p:sp>
        <p:nvSpPr>
          <p:cNvPr id="25606" name="Line 1030"/>
          <p:cNvSpPr>
            <a:spLocks noChangeShapeType="1"/>
          </p:cNvSpPr>
          <p:nvPr/>
        </p:nvSpPr>
        <p:spPr bwMode="auto">
          <a:xfrm flipH="1">
            <a:off x="4800600" y="2895600"/>
            <a:ext cx="762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5607" name="Rectangle 1031"/>
          <p:cNvSpPr>
            <a:spLocks noChangeArrowheads="1"/>
          </p:cNvSpPr>
          <p:nvPr/>
        </p:nvSpPr>
        <p:spPr bwMode="auto">
          <a:xfrm>
            <a:off x="304800" y="838200"/>
            <a:ext cx="8610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000" b="1"/>
              <a:t>FEL</a:t>
            </a:r>
            <a:r>
              <a:rPr lang="ja-JP" altLang="en-US" sz="2000" b="1"/>
              <a:t>’</a:t>
            </a:r>
            <a:r>
              <a:rPr lang="en-US" altLang="ja-JP" sz="2000" b="1"/>
              <a:t>s</a:t>
            </a:r>
            <a:r>
              <a:rPr lang="en-US" altLang="ja-JP" sz="2000" b="1">
                <a:solidFill>
                  <a:srgbClr val="FF0000"/>
                </a:solidFill>
              </a:rPr>
              <a:t> and </a:t>
            </a:r>
            <a:r>
              <a:rPr lang="en-US" altLang="ja-JP" sz="2000" b="1">
                <a:solidFill>
                  <a:schemeClr val="accent2"/>
                </a:solidFill>
              </a:rPr>
              <a:t>Thomson/Compton Sources</a:t>
            </a:r>
            <a:r>
              <a:rPr lang="en-US" altLang="ja-JP" sz="2000" b="1">
                <a:solidFill>
                  <a:srgbClr val="FF0000"/>
                </a:solidFill>
              </a:rPr>
              <a:t> common mechanism:</a:t>
            </a:r>
            <a:br>
              <a:rPr lang="en-US" altLang="ja-JP" sz="2000" b="1">
                <a:solidFill>
                  <a:srgbClr val="FF0000"/>
                </a:solidFill>
              </a:rPr>
            </a:br>
            <a:r>
              <a:rPr lang="en-US" altLang="ja-JP" sz="2000" b="1">
                <a:solidFill>
                  <a:srgbClr val="FF0000"/>
                </a:solidFill>
              </a:rPr>
              <a:t>collision between a relativistic electron and a (pseudo)electromagnetic wave</a:t>
            </a:r>
            <a:endParaRPr lang="it-IT" b="1">
              <a:solidFill>
                <a:srgbClr val="FF0000"/>
              </a:solidFill>
            </a:endParaRPr>
          </a:p>
        </p:txBody>
      </p:sp>
      <p:pic>
        <p:nvPicPr>
          <p:cNvPr id="25608" name="Picture 10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76800"/>
            <a:ext cx="8305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 Box 1033"/>
          <p:cNvSpPr txBox="1">
            <a:spLocks noChangeArrowheads="1"/>
          </p:cNvSpPr>
          <p:nvPr/>
        </p:nvSpPr>
        <p:spPr bwMode="auto">
          <a:xfrm>
            <a:off x="3657600" y="5029200"/>
            <a:ext cx="236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chemeClr val="accent2"/>
                </a:solidFill>
              </a:rPr>
              <a:t>20-150 MeV electrons</a:t>
            </a:r>
            <a:endParaRPr lang="en-US"/>
          </a:p>
        </p:txBody>
      </p:sp>
      <p:sp>
        <p:nvSpPr>
          <p:cNvPr id="25610" name="Rectangle 1034"/>
          <p:cNvSpPr>
            <a:spLocks noChangeArrowheads="1"/>
          </p:cNvSpPr>
          <p:nvPr/>
        </p:nvSpPr>
        <p:spPr bwMode="auto">
          <a:xfrm>
            <a:off x="5943600" y="5029200"/>
            <a:ext cx="1558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/>
              <a:t>0.8 </a:t>
            </a:r>
            <a:r>
              <a:rPr lang="en-US" sz="1800" b="1">
                <a:latin typeface="Symbol" charset="0"/>
                <a:sym typeface="Symbol" charset="0"/>
              </a:rPr>
              <a:t></a:t>
            </a:r>
            <a:r>
              <a:rPr lang="en-US" sz="1800" b="1"/>
              <a:t>m laser</a:t>
            </a:r>
            <a:r>
              <a:rPr lang="en-US" sz="1800" b="1">
                <a:latin typeface="Symbol" charset="0"/>
              </a:rPr>
              <a:t> l</a:t>
            </a:r>
            <a:endParaRPr lang="en-US" b="1" baseline="-25000"/>
          </a:p>
        </p:txBody>
      </p:sp>
      <p:sp>
        <p:nvSpPr>
          <p:cNvPr id="25611" name="Text Box 1035"/>
          <p:cNvSpPr txBox="1">
            <a:spLocks noChangeArrowheads="1"/>
          </p:cNvSpPr>
          <p:nvPr/>
        </p:nvSpPr>
        <p:spPr bwMode="auto">
          <a:xfrm>
            <a:off x="7861300" y="5105400"/>
            <a:ext cx="1293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chemeClr val="bg2"/>
                </a:solidFill>
              </a:rPr>
              <a:t>20-500 keV</a:t>
            </a:r>
          </a:p>
          <a:p>
            <a:r>
              <a:rPr lang="en-US" sz="1800" b="1">
                <a:solidFill>
                  <a:schemeClr val="bg2"/>
                </a:solidFill>
              </a:rPr>
              <a:t>photons</a:t>
            </a:r>
          </a:p>
        </p:txBody>
      </p:sp>
      <p:sp>
        <p:nvSpPr>
          <p:cNvPr id="25612" name="Line 1036"/>
          <p:cNvSpPr>
            <a:spLocks noChangeShapeType="1"/>
          </p:cNvSpPr>
          <p:nvPr/>
        </p:nvSpPr>
        <p:spPr bwMode="auto">
          <a:xfrm>
            <a:off x="228600" y="22098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5613" name="Rectangle 1037"/>
          <p:cNvSpPr>
            <a:spLocks noChangeArrowheads="1"/>
          </p:cNvSpPr>
          <p:nvPr/>
        </p:nvSpPr>
        <p:spPr bwMode="auto">
          <a:xfrm>
            <a:off x="7239000" y="2209800"/>
            <a:ext cx="647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i="1"/>
              <a:t>3 km</a:t>
            </a:r>
            <a:endParaRPr lang="en-US" sz="1800" b="1" i="1" baseline="-25000"/>
          </a:p>
        </p:txBody>
      </p:sp>
      <p:sp>
        <p:nvSpPr>
          <p:cNvPr id="25614" name="Rectangle 1038"/>
          <p:cNvSpPr>
            <a:spLocks noChangeArrowheads="1"/>
          </p:cNvSpPr>
          <p:nvPr/>
        </p:nvSpPr>
        <p:spPr bwMode="auto">
          <a:xfrm>
            <a:off x="2819400" y="6248400"/>
            <a:ext cx="647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i="1"/>
              <a:t>20 m</a:t>
            </a:r>
            <a:endParaRPr lang="en-US" sz="1800" b="1" i="1" baseline="-25000"/>
          </a:p>
        </p:txBody>
      </p:sp>
      <p:pic>
        <p:nvPicPr>
          <p:cNvPr id="25615" name="Immagine 2" descr="infn-new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tangolo 16"/>
          <p:cNvSpPr/>
          <p:nvPr/>
        </p:nvSpPr>
        <p:spPr>
          <a:xfrm>
            <a:off x="755576" y="116632"/>
            <a:ext cx="8352928" cy="96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b="1">
                <a:solidFill>
                  <a:srgbClr val="0000FF"/>
                </a:solidFill>
              </a:rPr>
              <a:t>The Classical E.M. view (Maxwell eq.): Thomson Sources as synchrotron radiation sources with electro-magnetic undulator</a:t>
            </a:r>
          </a:p>
        </p:txBody>
      </p:sp>
    </p:spTree>
    <p:extLst>
      <p:ext uri="{BB962C8B-B14F-4D97-AF65-F5344CB8AC3E}">
        <p14:creationId xmlns:p14="http://schemas.microsoft.com/office/powerpoint/2010/main" val="6960558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Untitl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2" y="188640"/>
            <a:ext cx="8449692" cy="6453336"/>
          </a:xfrm>
          <a:prstGeom prst="rect">
            <a:avLst/>
          </a:prstGeom>
        </p:spPr>
      </p:pic>
      <p:pic>
        <p:nvPicPr>
          <p:cNvPr id="4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 bwMode="auto">
          <a:xfrm>
            <a:off x="827584" y="620688"/>
            <a:ext cx="8280920" cy="792088"/>
          </a:xfrm>
          <a:prstGeom prst="rect">
            <a:avLst/>
          </a:prstGeom>
          <a:solidFill>
            <a:srgbClr val="3366FF">
              <a:alpha val="4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7651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Untitl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353"/>
            <a:ext cx="9144000" cy="2630639"/>
          </a:xfrm>
          <a:prstGeom prst="rect">
            <a:avLst/>
          </a:prstGeom>
        </p:spPr>
      </p:pic>
      <p:pic>
        <p:nvPicPr>
          <p:cNvPr id="4" name="Immagine 3" descr="Untitle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16" y="1772816"/>
            <a:ext cx="7531100" cy="4787900"/>
          </a:xfrm>
          <a:prstGeom prst="rect">
            <a:avLst/>
          </a:prstGeom>
        </p:spPr>
      </p:pic>
      <p:pic>
        <p:nvPicPr>
          <p:cNvPr id="5" name="Immagine 2" descr="infn-new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 bwMode="auto">
          <a:xfrm>
            <a:off x="72008" y="836712"/>
            <a:ext cx="9036496" cy="1008112"/>
          </a:xfrm>
          <a:prstGeom prst="rect">
            <a:avLst/>
          </a:prstGeom>
          <a:solidFill>
            <a:srgbClr val="FFFF00">
              <a:alpha val="4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51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18437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1" descr="Untitled.tiff">
            <a:extLst>
              <a:ext uri="{FF2B5EF4-FFF2-40B4-BE49-F238E27FC236}">
                <a16:creationId xmlns:a16="http://schemas.microsoft.com/office/drawing/2014/main" id="{454E9669-5D76-CF4A-8093-F79A053BA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933056"/>
            <a:ext cx="4427984" cy="2428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4" descr="Untitled1.tiff">
            <a:extLst>
              <a:ext uri="{FF2B5EF4-FFF2-40B4-BE49-F238E27FC236}">
                <a16:creationId xmlns:a16="http://schemas.microsoft.com/office/drawing/2014/main" id="{DB1DAC79-9501-B64E-9E96-D2052D8C3A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566" y="3861048"/>
            <a:ext cx="3977434" cy="29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6369C5-206A-AB4A-A815-B905209342C8}"/>
              </a:ext>
            </a:extLst>
          </p:cNvPr>
          <p:cNvSpPr txBox="1"/>
          <p:nvPr/>
        </p:nvSpPr>
        <p:spPr>
          <a:xfrm>
            <a:off x="419100" y="4326195"/>
            <a:ext cx="1561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>
                <a:solidFill>
                  <a:srgbClr val="00B050"/>
                </a:solidFill>
              </a:rPr>
              <a:t>30-150 </a:t>
            </a:r>
            <a:r>
              <a:rPr lang="it-IT" b="1" err="1">
                <a:solidFill>
                  <a:srgbClr val="00B050"/>
                </a:solidFill>
              </a:rPr>
              <a:t>MeV</a:t>
            </a:r>
            <a:r>
              <a:rPr lang="it-IT" b="1">
                <a:solidFill>
                  <a:srgbClr val="00B050"/>
                </a:solidFill>
              </a:rPr>
              <a:t> e</a:t>
            </a:r>
            <a:r>
              <a:rPr lang="it-IT" b="1" baseline="30000">
                <a:solidFill>
                  <a:srgbClr val="00B050"/>
                </a:solidFill>
              </a:rPr>
              <a:t>-</a:t>
            </a:r>
          </a:p>
          <a:p>
            <a:r>
              <a:rPr lang="it-IT" b="1">
                <a:solidFill>
                  <a:srgbClr val="00B050"/>
                </a:solidFill>
              </a:rPr>
              <a:t>20-350 </a:t>
            </a:r>
            <a:r>
              <a:rPr lang="it-IT" b="1" err="1">
                <a:solidFill>
                  <a:srgbClr val="00B050"/>
                </a:solidFill>
              </a:rPr>
              <a:t>keV</a:t>
            </a:r>
            <a:r>
              <a:rPr lang="it-IT" b="1">
                <a:solidFill>
                  <a:srgbClr val="00B050"/>
                </a:solidFill>
              </a:rPr>
              <a:t> 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03A472-F8FE-9747-A2A4-DB947270F4A4}"/>
              </a:ext>
            </a:extLst>
          </p:cNvPr>
          <p:cNvSpPr txBox="1"/>
          <p:nvPr/>
        </p:nvSpPr>
        <p:spPr>
          <a:xfrm>
            <a:off x="4949309" y="4005064"/>
            <a:ext cx="22134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>
                <a:solidFill>
                  <a:srgbClr val="C00000"/>
                </a:solidFill>
              </a:rPr>
              <a:t>250-750 </a:t>
            </a:r>
            <a:r>
              <a:rPr lang="it-IT" b="1" err="1">
                <a:solidFill>
                  <a:srgbClr val="C00000"/>
                </a:solidFill>
              </a:rPr>
              <a:t>MeV</a:t>
            </a:r>
            <a:r>
              <a:rPr lang="it-IT" b="1">
                <a:solidFill>
                  <a:srgbClr val="C00000"/>
                </a:solidFill>
              </a:rPr>
              <a:t> e</a:t>
            </a:r>
            <a:r>
              <a:rPr lang="it-IT" b="1" baseline="30000">
                <a:solidFill>
                  <a:srgbClr val="C00000"/>
                </a:solidFill>
              </a:rPr>
              <a:t>-</a:t>
            </a:r>
          </a:p>
          <a:p>
            <a:r>
              <a:rPr lang="it-IT" b="1">
                <a:solidFill>
                  <a:srgbClr val="C00000"/>
                </a:solidFill>
              </a:rPr>
              <a:t>1-19.5 </a:t>
            </a:r>
            <a:r>
              <a:rPr lang="it-IT" b="1" err="1">
                <a:solidFill>
                  <a:srgbClr val="C00000"/>
                </a:solidFill>
              </a:rPr>
              <a:t>MeV</a:t>
            </a:r>
            <a:r>
              <a:rPr lang="it-IT" b="1">
                <a:solidFill>
                  <a:srgbClr val="C00000"/>
                </a:solidFill>
              </a:rPr>
              <a:t> </a:t>
            </a:r>
            <a:r>
              <a:rPr lang="it-IT" b="1" i="1">
                <a:solidFill>
                  <a:srgbClr val="C00000"/>
                </a:solidFill>
                <a:latin typeface="Symbol" pitchFamily="2" charset="2"/>
              </a:rPr>
              <a:t>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B857E58-2FA9-8F42-B8B5-195AA69B8934}"/>
                  </a:ext>
                </a:extLst>
              </p:cNvPr>
              <p:cNvSpPr txBox="1"/>
              <p:nvPr/>
            </p:nvSpPr>
            <p:spPr>
              <a:xfrm>
                <a:off x="3016424" y="2932362"/>
                <a:ext cx="3384376" cy="80143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r-I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mr-IN" i="1">
                          <a:latin typeface="Cambria Math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mr-I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mr-IN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mr-I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mr-IN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𝑙𝑎𝑠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mr-IN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mr-I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B857E58-2FA9-8F42-B8B5-195AA69B89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6424" y="2932362"/>
                <a:ext cx="3384376" cy="80143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724" name="Rectangle 13"/>
          <p:cNvSpPr>
            <a:spLocks noChangeArrowheads="1"/>
          </p:cNvSpPr>
          <p:nvPr/>
        </p:nvSpPr>
        <p:spPr bwMode="auto">
          <a:xfrm>
            <a:off x="762000" y="152400"/>
            <a:ext cx="8274496" cy="146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b="1">
                <a:solidFill>
                  <a:srgbClr val="0000FF"/>
                </a:solidFill>
              </a:rPr>
              <a:t>STAR was designed by INFN in 2013-2014 adopting a common paradigm with ELI-NP-GBS: both are e-</a:t>
            </a:r>
            <a:r>
              <a:rPr lang="en-US" b="1" i="1">
                <a:solidFill>
                  <a:srgbClr val="0000FF"/>
                </a:solidFill>
                <a:latin typeface="Symbol" pitchFamily="2" charset="2"/>
              </a:rPr>
              <a:t>g</a:t>
            </a:r>
            <a:r>
              <a:rPr lang="en-US" b="1">
                <a:solidFill>
                  <a:srgbClr val="0000FF"/>
                </a:solidFill>
              </a:rPr>
              <a:t>  linear collider based on 100 Hz amplified J-class lasers interacting with high brightness RF photo-injector. The design strategy applies Petrillo-Serafini criterion for maximum spectral density.</a:t>
            </a:r>
            <a:endParaRPr lang="en-US" b="1">
              <a:solidFill>
                <a:srgbClr val="FF6600"/>
              </a:solidFill>
            </a:endParaRPr>
          </a:p>
        </p:txBody>
      </p:sp>
      <p:graphicFrame>
        <p:nvGraphicFramePr>
          <p:cNvPr id="13" name="Object 3">
            <a:extLst>
              <a:ext uri="{FF2B5EF4-FFF2-40B4-BE49-F238E27FC236}">
                <a16:creationId xmlns:a16="http://schemas.microsoft.com/office/drawing/2014/main" id="{5D7644F1-0052-1C4E-9219-30CA759AF1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9192240"/>
              </p:ext>
            </p:extLst>
          </p:nvPr>
        </p:nvGraphicFramePr>
        <p:xfrm>
          <a:off x="792162" y="1658732"/>
          <a:ext cx="755967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759200" imgH="495300" progId="Equation.3">
                  <p:embed/>
                </p:oleObj>
              </mc:Choice>
              <mc:Fallback>
                <p:oleObj name="Equation" r:id="rId8" imgW="3759200" imgH="495300" progId="Equation.3">
                  <p:embed/>
                  <p:pic>
                    <p:nvPicPr>
                      <p:cNvPr id="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162" y="1658732"/>
                        <a:ext cx="755967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8A77928-B56C-8941-92E2-44A99192FBC8}"/>
              </a:ext>
            </a:extLst>
          </p:cNvPr>
          <p:cNvSpPr txBox="1"/>
          <p:nvPr/>
        </p:nvSpPr>
        <p:spPr>
          <a:xfrm>
            <a:off x="176123" y="2848597"/>
            <a:ext cx="3617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i="1"/>
              <a:t>strong </a:t>
            </a:r>
            <a:r>
              <a:rPr lang="it-IT" sz="1600" i="1" err="1"/>
              <a:t>focusing of high brightness</a:t>
            </a:r>
          </a:p>
          <a:p>
            <a:r>
              <a:rPr lang="it-IT" sz="1600" i="1" err="1"/>
              <a:t>(peak &amp; average)</a:t>
            </a:r>
            <a:r>
              <a:rPr lang="it-IT" sz="1600" i="1"/>
              <a:t> to </a:t>
            </a:r>
            <a:r>
              <a:rPr lang="it-IT" sz="1600" i="1" err="1"/>
              <a:t>maximize Luminosity</a:t>
            </a:r>
          </a:p>
          <a:p>
            <a:r>
              <a:rPr lang="it-IT" sz="1600" i="1" err="1"/>
              <a:t>According </a:t>
            </a:r>
            <a:r>
              <a:rPr lang="it-IT" sz="1600" i="1"/>
              <a:t>to Petrillo-Serafini </a:t>
            </a:r>
            <a:r>
              <a:rPr lang="it-IT" sz="1600" i="1" err="1"/>
              <a:t>criterion</a:t>
            </a:r>
            <a:endParaRPr lang="it-IT" sz="1600" i="1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C4C401A-0674-E961-E392-D45135BDE8C0}"/>
              </a:ext>
            </a:extLst>
          </p:cNvPr>
          <p:cNvSpPr/>
          <p:nvPr/>
        </p:nvSpPr>
        <p:spPr>
          <a:xfrm>
            <a:off x="1219200" y="3352800"/>
            <a:ext cx="2209800" cy="326794"/>
          </a:xfrm>
          <a:prstGeom prst="ellipse">
            <a:avLst/>
          </a:prstGeom>
          <a:solidFill>
            <a:srgbClr val="00B050">
              <a:alpha val="6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E6D323C-9FC5-2B52-64B4-4447D2276EC6}"/>
              </a:ext>
            </a:extLst>
          </p:cNvPr>
          <p:cNvSpPr/>
          <p:nvPr/>
        </p:nvSpPr>
        <p:spPr>
          <a:xfrm>
            <a:off x="3927938" y="2874752"/>
            <a:ext cx="1710862" cy="782848"/>
          </a:xfrm>
          <a:prstGeom prst="ellipse">
            <a:avLst/>
          </a:prstGeom>
          <a:solidFill>
            <a:srgbClr val="00B050">
              <a:alpha val="6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3040963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 descr="Untitle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004300" cy="24638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 bwMode="auto">
          <a:xfrm>
            <a:off x="72008" y="44624"/>
            <a:ext cx="9036496" cy="1656184"/>
          </a:xfrm>
          <a:prstGeom prst="rect">
            <a:avLst/>
          </a:prstGeom>
          <a:solidFill>
            <a:srgbClr val="FF0000">
              <a:alpha val="4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654" y="1772816"/>
            <a:ext cx="6232748" cy="44519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251520" y="1988840"/>
            <a:ext cx="2572134" cy="59159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3170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1700" y="698500"/>
            <a:ext cx="7810500" cy="5829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95536" y="4221087"/>
            <a:ext cx="2832100" cy="156464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48895" marR="132080">
              <a:lnSpc>
                <a:spcPct val="100699"/>
              </a:lnSpc>
            </a:pPr>
            <a:r>
              <a:rPr sz="2400" dirty="0">
                <a:latin typeface="Helvetica"/>
                <a:cs typeface="Helvetica"/>
              </a:rPr>
              <a:t>macchina</a:t>
            </a:r>
            <a:r>
              <a:rPr sz="2400" spc="-5" dirty="0">
                <a:latin typeface="Helvetica"/>
                <a:cs typeface="Helvetica"/>
              </a:rPr>
              <a:t> </a:t>
            </a:r>
            <a:r>
              <a:rPr sz="2400" dirty="0">
                <a:latin typeface="Helvetica"/>
                <a:cs typeface="Helvetica"/>
              </a:rPr>
              <a:t>compa</a:t>
            </a:r>
            <a:r>
              <a:rPr sz="2400" spc="-10" dirty="0">
                <a:latin typeface="Helvetica"/>
                <a:cs typeface="Helvetica"/>
              </a:rPr>
              <a:t>tt</a:t>
            </a:r>
            <a:r>
              <a:rPr sz="2400" dirty="0">
                <a:latin typeface="Helvetica"/>
                <a:cs typeface="Helvetica"/>
              </a:rPr>
              <a:t>a 10x10</a:t>
            </a:r>
            <a:r>
              <a:rPr sz="2400" spc="-5" dirty="0">
                <a:latin typeface="Helvetica"/>
                <a:cs typeface="Helvetica"/>
              </a:rPr>
              <a:t> m</a:t>
            </a:r>
            <a:r>
              <a:rPr sz="2400" baseline="19097" dirty="0">
                <a:latin typeface="Helvetica"/>
                <a:cs typeface="Helvetica"/>
              </a:rPr>
              <a:t>2</a:t>
            </a:r>
            <a:endParaRPr sz="2400" baseline="19097">
              <a:latin typeface="Helvetica"/>
              <a:cs typeface="Helvetica"/>
            </a:endParaRPr>
          </a:p>
          <a:p>
            <a:pPr marL="48895" marR="436245">
              <a:lnSpc>
                <a:spcPct val="100699"/>
              </a:lnSpc>
            </a:pPr>
            <a:r>
              <a:rPr sz="2400" spc="-10" dirty="0">
                <a:latin typeface="Helvetica"/>
                <a:cs typeface="Helvetica"/>
              </a:rPr>
              <a:t>In</a:t>
            </a:r>
            <a:r>
              <a:rPr sz="2400" spc="-5" dirty="0">
                <a:latin typeface="Helvetica"/>
                <a:cs typeface="Helvetica"/>
              </a:rPr>
              <a:t> </a:t>
            </a:r>
            <a:r>
              <a:rPr sz="2400" dirty="0">
                <a:latin typeface="Helvetica"/>
                <a:cs typeface="Helvetica"/>
              </a:rPr>
              <a:t>oper</a:t>
            </a:r>
            <a:r>
              <a:rPr sz="2400" spc="-5" dirty="0">
                <a:latin typeface="Helvetica"/>
                <a:cs typeface="Helvetica"/>
              </a:rPr>
              <a:t>a</a:t>
            </a:r>
            <a:r>
              <a:rPr sz="2400" dirty="0">
                <a:latin typeface="Helvetica"/>
                <a:cs typeface="Helvetica"/>
              </a:rPr>
              <a:t>zione</a:t>
            </a:r>
            <a:r>
              <a:rPr sz="2400" spc="-5" dirty="0">
                <a:latin typeface="Helvetica"/>
                <a:cs typeface="Helvetica"/>
              </a:rPr>
              <a:t> </a:t>
            </a:r>
            <a:r>
              <a:rPr sz="2400" dirty="0">
                <a:latin typeface="Helvetica"/>
                <a:cs typeface="Helvetica"/>
              </a:rPr>
              <a:t>dai primi</a:t>
            </a:r>
            <a:r>
              <a:rPr sz="2400" spc="-5" dirty="0">
                <a:latin typeface="Helvetica"/>
                <a:cs typeface="Helvetica"/>
              </a:rPr>
              <a:t> </a:t>
            </a:r>
            <a:r>
              <a:rPr sz="2400" dirty="0">
                <a:latin typeface="Helvetica"/>
                <a:cs typeface="Helvetica"/>
              </a:rPr>
              <a:t>del</a:t>
            </a:r>
            <a:r>
              <a:rPr sz="2400" spc="-5" dirty="0">
                <a:latin typeface="Helvetica"/>
                <a:cs typeface="Helvetica"/>
              </a:rPr>
              <a:t> </a:t>
            </a:r>
            <a:r>
              <a:rPr sz="2400" dirty="0">
                <a:latin typeface="Helvetica"/>
                <a:cs typeface="Helvetica"/>
              </a:rPr>
              <a:t>2015</a:t>
            </a:r>
            <a:endParaRPr sz="240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120447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Immagine 1" descr="Untitled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76250"/>
            <a:ext cx="8208963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CasellaDiTesto 1"/>
          <p:cNvSpPr txBox="1">
            <a:spLocks noChangeArrowheads="1"/>
          </p:cNvSpPr>
          <p:nvPr/>
        </p:nvSpPr>
        <p:spPr bwMode="auto">
          <a:xfrm>
            <a:off x="251520" y="5181600"/>
            <a:ext cx="3594254" cy="83099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/>
              <a:t>Flusso misurato</a:t>
            </a:r>
          </a:p>
          <a:p>
            <a:r>
              <a:rPr lang="it-IT"/>
              <a:t>1.5</a:t>
            </a:r>
            <a:r>
              <a:rPr lang="it-IT" baseline="30000"/>
              <a:t>.</a:t>
            </a:r>
            <a:r>
              <a:rPr lang="it-IT"/>
              <a:t>10</a:t>
            </a:r>
            <a:r>
              <a:rPr lang="it-IT" baseline="30000"/>
              <a:t>10</a:t>
            </a:r>
            <a:r>
              <a:rPr lang="it-IT"/>
              <a:t> fotoni/s con 10 mA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6156176" y="2060848"/>
            <a:ext cx="1363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measured</a:t>
            </a:r>
          </a:p>
        </p:txBody>
      </p:sp>
      <p:sp>
        <p:nvSpPr>
          <p:cNvPr id="7" name="CasellaDiTesto 1"/>
          <p:cNvSpPr txBox="1">
            <a:spLocks noChangeArrowheads="1"/>
          </p:cNvSpPr>
          <p:nvPr/>
        </p:nvSpPr>
        <p:spPr bwMode="auto">
          <a:xfrm>
            <a:off x="152400" y="2286000"/>
            <a:ext cx="2103135" cy="1015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b="1"/>
              <a:t>Righe spettrali</a:t>
            </a:r>
          </a:p>
          <a:p>
            <a:r>
              <a:rPr lang="it-IT" sz="2000" b="1"/>
              <a:t>mono-cromatiche</a:t>
            </a:r>
          </a:p>
          <a:p>
            <a:r>
              <a:rPr lang="it-IT" sz="2000" b="1"/>
              <a:t>e accordabili</a:t>
            </a:r>
          </a:p>
        </p:txBody>
      </p:sp>
    </p:spTree>
    <p:extLst>
      <p:ext uri="{BB962C8B-B14F-4D97-AF65-F5344CB8AC3E}">
        <p14:creationId xmlns:p14="http://schemas.microsoft.com/office/powerpoint/2010/main" val="27906853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Immagine 3" descr="Untitle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46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3012" name="Object 2"/>
          <p:cNvGraphicFramePr>
            <a:graphicFrameLocks noChangeAspect="1"/>
          </p:cNvGraphicFramePr>
          <p:nvPr/>
        </p:nvGraphicFramePr>
        <p:xfrm>
          <a:off x="7019925" y="5445125"/>
          <a:ext cx="1131888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22300" imgH="203200" progId="Equation.3">
                  <p:embed/>
                </p:oleObj>
              </mc:Choice>
              <mc:Fallback>
                <p:oleObj name="Equation" r:id="rId4" imgW="622300" imgH="203200" progId="Equation.3">
                  <p:embed/>
                  <p:pic>
                    <p:nvPicPr>
                      <p:cNvPr id="4301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9925" y="5445125"/>
                        <a:ext cx="1131888" cy="37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187624" y="188640"/>
            <a:ext cx="6696075" cy="72008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2800" b="1">
                <a:latin typeface="Comic Sans MS" charset="0"/>
              </a:rPr>
              <a:t>Single electron-photon spectra</a:t>
            </a:r>
            <a:endParaRPr lang="en-GB" sz="2800" b="1">
              <a:latin typeface="Comic Sans MS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259632" y="5733256"/>
            <a:ext cx="7128792" cy="86409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2800" b="1">
                <a:latin typeface="Comic Sans MS" charset="0"/>
              </a:rPr>
              <a:t>What happens when we scatter beams of electron against beams of photons?</a:t>
            </a:r>
            <a:endParaRPr lang="en-GB" sz="2800" b="1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0380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1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762000"/>
            <a:ext cx="4503738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0" name="Line 1029"/>
          <p:cNvSpPr>
            <a:spLocks noChangeShapeType="1"/>
          </p:cNvSpPr>
          <p:nvPr/>
        </p:nvSpPr>
        <p:spPr bwMode="auto">
          <a:xfrm flipV="1">
            <a:off x="5334000" y="1981200"/>
            <a:ext cx="685800" cy="304800"/>
          </a:xfrm>
          <a:prstGeom prst="line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211" name="Line 1031"/>
          <p:cNvSpPr>
            <a:spLocks noChangeShapeType="1"/>
          </p:cNvSpPr>
          <p:nvPr/>
        </p:nvSpPr>
        <p:spPr bwMode="auto">
          <a:xfrm flipV="1">
            <a:off x="4724400" y="2286000"/>
            <a:ext cx="7620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212" name="Text Box 1032"/>
          <p:cNvSpPr txBox="1">
            <a:spLocks noChangeArrowheads="1"/>
          </p:cNvSpPr>
          <p:nvPr/>
        </p:nvSpPr>
        <p:spPr bwMode="auto">
          <a:xfrm>
            <a:off x="5334000" y="2362200"/>
            <a:ext cx="796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 b="1" i="1"/>
              <a:t>FLASH</a:t>
            </a:r>
            <a:endParaRPr lang="it-IT"/>
          </a:p>
        </p:txBody>
      </p:sp>
      <p:sp>
        <p:nvSpPr>
          <p:cNvPr id="94213" name="Text Box 1033"/>
          <p:cNvSpPr txBox="1">
            <a:spLocks noChangeArrowheads="1"/>
          </p:cNvSpPr>
          <p:nvPr/>
        </p:nvSpPr>
        <p:spPr bwMode="auto">
          <a:xfrm>
            <a:off x="5181600" y="685800"/>
            <a:ext cx="495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12.4</a:t>
            </a:r>
            <a:endParaRPr lang="it-IT"/>
          </a:p>
        </p:txBody>
      </p:sp>
      <p:sp>
        <p:nvSpPr>
          <p:cNvPr id="94214" name="Text Box 1034"/>
          <p:cNvSpPr txBox="1">
            <a:spLocks noChangeArrowheads="1"/>
          </p:cNvSpPr>
          <p:nvPr/>
        </p:nvSpPr>
        <p:spPr bwMode="auto">
          <a:xfrm>
            <a:off x="6019800" y="685800"/>
            <a:ext cx="495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1.24</a:t>
            </a:r>
            <a:endParaRPr lang="it-IT"/>
          </a:p>
        </p:txBody>
      </p:sp>
      <p:sp>
        <p:nvSpPr>
          <p:cNvPr id="94215" name="Text Box 1035"/>
          <p:cNvSpPr txBox="1">
            <a:spLocks noChangeArrowheads="1"/>
          </p:cNvSpPr>
          <p:nvPr/>
        </p:nvSpPr>
        <p:spPr bwMode="auto">
          <a:xfrm>
            <a:off x="6705600" y="685800"/>
            <a:ext cx="584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0.124</a:t>
            </a:r>
            <a:endParaRPr lang="it-IT"/>
          </a:p>
        </p:txBody>
      </p:sp>
      <p:sp>
        <p:nvSpPr>
          <p:cNvPr id="94216" name="Text Box 1036"/>
          <p:cNvSpPr txBox="1">
            <a:spLocks noChangeArrowheads="1"/>
          </p:cNvSpPr>
          <p:nvPr/>
        </p:nvSpPr>
        <p:spPr bwMode="auto">
          <a:xfrm>
            <a:off x="7620000" y="685800"/>
            <a:ext cx="736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 b="1">
                <a:latin typeface="Symbol" charset="0"/>
              </a:rPr>
              <a:t>l</a:t>
            </a:r>
            <a:r>
              <a:rPr lang="it-IT" sz="1400" b="1"/>
              <a:t>  (nm)</a:t>
            </a:r>
            <a:endParaRPr lang="it-IT"/>
          </a:p>
        </p:txBody>
      </p:sp>
      <p:sp>
        <p:nvSpPr>
          <p:cNvPr id="94217" name="Line 1037"/>
          <p:cNvSpPr>
            <a:spLocks noChangeShapeType="1"/>
          </p:cNvSpPr>
          <p:nvPr/>
        </p:nvSpPr>
        <p:spPr bwMode="auto">
          <a:xfrm>
            <a:off x="5486400" y="99060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218" name="Line 1038"/>
          <p:cNvSpPr>
            <a:spLocks noChangeShapeType="1"/>
          </p:cNvSpPr>
          <p:nvPr/>
        </p:nvSpPr>
        <p:spPr bwMode="auto">
          <a:xfrm>
            <a:off x="6248400" y="99060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219" name="Line 1039"/>
          <p:cNvSpPr>
            <a:spLocks noChangeShapeType="1"/>
          </p:cNvSpPr>
          <p:nvPr/>
        </p:nvSpPr>
        <p:spPr bwMode="auto">
          <a:xfrm>
            <a:off x="7010400" y="99060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94220" name="Group 1040"/>
          <p:cNvGrpSpPr>
            <a:grpSpLocks/>
          </p:cNvGrpSpPr>
          <p:nvPr/>
        </p:nvGrpSpPr>
        <p:grpSpPr bwMode="auto">
          <a:xfrm>
            <a:off x="6781800" y="3962400"/>
            <a:ext cx="2255838" cy="685800"/>
            <a:chOff x="4272" y="2496"/>
            <a:chExt cx="1421" cy="432"/>
          </a:xfrm>
        </p:grpSpPr>
        <p:sp>
          <p:nvSpPr>
            <p:cNvPr id="94235" name="Line 1041"/>
            <p:cNvSpPr>
              <a:spLocks noChangeShapeType="1"/>
            </p:cNvSpPr>
            <p:nvPr/>
          </p:nvSpPr>
          <p:spPr bwMode="auto">
            <a:xfrm flipV="1">
              <a:off x="4416" y="2688"/>
              <a:ext cx="1008" cy="2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4236" name="Text Box 1042"/>
            <p:cNvSpPr txBox="1">
              <a:spLocks noChangeArrowheads="1"/>
            </p:cNvSpPr>
            <p:nvPr/>
          </p:nvSpPr>
          <p:spPr bwMode="auto">
            <a:xfrm rot="-777393">
              <a:off x="4272" y="2496"/>
              <a:ext cx="1421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sz="1400" b="1" i="1">
                  <a:solidFill>
                    <a:schemeClr val="accent2"/>
                  </a:solidFill>
                </a:rPr>
                <a:t>Thomson/Compton Sources</a:t>
              </a:r>
              <a:endParaRPr lang="it-IT"/>
            </a:p>
          </p:txBody>
        </p:sp>
      </p:grpSp>
      <p:sp>
        <p:nvSpPr>
          <p:cNvPr id="94221" name="Rectangle 1044"/>
          <p:cNvSpPr>
            <a:spLocks noChangeArrowheads="1"/>
          </p:cNvSpPr>
          <p:nvPr/>
        </p:nvSpPr>
        <p:spPr bwMode="auto">
          <a:xfrm>
            <a:off x="1219200" y="0"/>
            <a:ext cx="61722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it-IT" sz="2800" b="1">
                <a:solidFill>
                  <a:srgbClr val="CC0000"/>
                </a:solidFill>
              </a:rPr>
              <a:t>Brilliance of Lasers and X-ray sources</a:t>
            </a:r>
            <a:endParaRPr lang="it-IT" sz="4400">
              <a:solidFill>
                <a:schemeClr val="tx2"/>
              </a:solidFill>
            </a:endParaRPr>
          </a:p>
        </p:txBody>
      </p:sp>
      <p:sp>
        <p:nvSpPr>
          <p:cNvPr id="94222" name="Ovale 23"/>
          <p:cNvSpPr>
            <a:spLocks noChangeArrowheads="1"/>
          </p:cNvSpPr>
          <p:nvPr/>
        </p:nvSpPr>
        <p:spPr bwMode="auto">
          <a:xfrm rot="1211031">
            <a:off x="3373438" y="1382713"/>
            <a:ext cx="1090612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4223" name="CasellaDiTesto 24"/>
          <p:cNvSpPr txBox="1">
            <a:spLocks noChangeArrowheads="1"/>
          </p:cNvSpPr>
          <p:nvPr/>
        </p:nvSpPr>
        <p:spPr bwMode="auto">
          <a:xfrm>
            <a:off x="3352800" y="1295400"/>
            <a:ext cx="1176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>
                <a:solidFill>
                  <a:srgbClr val="FF0000"/>
                </a:solidFill>
              </a:rPr>
              <a:t>BELLA</a:t>
            </a:r>
          </a:p>
        </p:txBody>
      </p:sp>
      <p:sp>
        <p:nvSpPr>
          <p:cNvPr id="94224" name="CasellaDiTesto 25"/>
          <p:cNvSpPr txBox="1">
            <a:spLocks noChangeArrowheads="1"/>
          </p:cNvSpPr>
          <p:nvPr/>
        </p:nvSpPr>
        <p:spPr bwMode="auto">
          <a:xfrm>
            <a:off x="9880600" y="5346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graphicFrame>
        <p:nvGraphicFramePr>
          <p:cNvPr id="94226" name="Object 2"/>
          <p:cNvGraphicFramePr>
            <a:graphicFrameLocks noChangeAspect="1"/>
          </p:cNvGraphicFramePr>
          <p:nvPr/>
        </p:nvGraphicFramePr>
        <p:xfrm>
          <a:off x="1295400" y="2362200"/>
          <a:ext cx="2703513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09700" imgH="571500" progId="Equation.3">
                  <p:embed/>
                </p:oleObj>
              </mc:Choice>
              <mc:Fallback>
                <p:oleObj name="Equation" r:id="rId4" imgW="1409700" imgH="571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2362200"/>
                        <a:ext cx="2703513" cy="1095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27" name="Object 3"/>
          <p:cNvGraphicFramePr>
            <a:graphicFrameLocks noChangeAspect="1"/>
          </p:cNvGraphicFramePr>
          <p:nvPr/>
        </p:nvGraphicFramePr>
        <p:xfrm>
          <a:off x="1295400" y="1219200"/>
          <a:ext cx="2057400" cy="93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28700" imgH="469900" progId="Equation.3">
                  <p:embed/>
                </p:oleObj>
              </mc:Choice>
              <mc:Fallback>
                <p:oleObj name="Equation" r:id="rId6" imgW="10287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219200"/>
                        <a:ext cx="2057400" cy="938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28" name="Ovale 23"/>
          <p:cNvSpPr>
            <a:spLocks noChangeArrowheads="1"/>
          </p:cNvSpPr>
          <p:nvPr/>
        </p:nvSpPr>
        <p:spPr bwMode="auto">
          <a:xfrm rot="1616765">
            <a:off x="3486150" y="703263"/>
            <a:ext cx="862013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4229" name="CasellaDiTesto 24"/>
          <p:cNvSpPr txBox="1">
            <a:spLocks noChangeArrowheads="1"/>
          </p:cNvSpPr>
          <p:nvPr/>
        </p:nvSpPr>
        <p:spPr bwMode="auto">
          <a:xfrm>
            <a:off x="3581400" y="685800"/>
            <a:ext cx="663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>
                <a:solidFill>
                  <a:srgbClr val="800000"/>
                </a:solidFill>
              </a:rPr>
              <a:t>ELI</a:t>
            </a:r>
          </a:p>
        </p:txBody>
      </p:sp>
      <p:graphicFrame>
        <p:nvGraphicFramePr>
          <p:cNvPr id="94230" name="Object 4"/>
          <p:cNvGraphicFramePr>
            <a:graphicFrameLocks noChangeAspect="1"/>
          </p:cNvGraphicFramePr>
          <p:nvPr/>
        </p:nvGraphicFramePr>
        <p:xfrm>
          <a:off x="7086600" y="1143000"/>
          <a:ext cx="1414463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28700" imgH="469900" progId="Equation.3">
                  <p:embed/>
                </p:oleObj>
              </mc:Choice>
              <mc:Fallback>
                <p:oleObj name="Equation" r:id="rId8" imgW="10287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1143000"/>
                        <a:ext cx="1414463" cy="64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31" name="Object 5"/>
          <p:cNvGraphicFramePr>
            <a:graphicFrameLocks noChangeAspect="1"/>
          </p:cNvGraphicFramePr>
          <p:nvPr/>
        </p:nvGraphicFramePr>
        <p:xfrm>
          <a:off x="7848600" y="4419600"/>
          <a:ext cx="1165225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62000" imgH="228600" progId="Equation.3">
                  <p:embed/>
                </p:oleObj>
              </mc:Choice>
              <mc:Fallback>
                <p:oleObj name="Equation" r:id="rId10" imgW="762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4419600"/>
                        <a:ext cx="1165225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4232" name="Immagine 2" descr="infn-new.gi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4233" name="Object 6"/>
          <p:cNvGraphicFramePr>
            <a:graphicFrameLocks noChangeAspect="1"/>
          </p:cNvGraphicFramePr>
          <p:nvPr/>
        </p:nvGraphicFramePr>
        <p:xfrm>
          <a:off x="7696200" y="3276600"/>
          <a:ext cx="1414463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028700" imgH="469900" progId="Equation.3">
                  <p:embed/>
                </p:oleObj>
              </mc:Choice>
              <mc:Fallback>
                <p:oleObj name="Equation" r:id="rId13" imgW="10287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6200" y="3276600"/>
                        <a:ext cx="1414463" cy="64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34" name="CasellaDiTesto 10"/>
          <p:cNvSpPr txBox="1">
            <a:spLocks noChangeArrowheads="1"/>
          </p:cNvSpPr>
          <p:nvPr/>
        </p:nvSpPr>
        <p:spPr bwMode="auto">
          <a:xfrm>
            <a:off x="76200" y="4876800"/>
            <a:ext cx="4267200" cy="83026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b="1" i="1">
                <a:solidFill>
                  <a:schemeClr val="accent2"/>
                </a:solidFill>
              </a:rPr>
              <a:t>Outstanding X/</a:t>
            </a:r>
            <a:r>
              <a:rPr lang="it-IT" b="1" i="1">
                <a:solidFill>
                  <a:schemeClr val="accent2"/>
                </a:solidFill>
                <a:latin typeface="Symbol" charset="0"/>
                <a:cs typeface="Symbol" charset="0"/>
              </a:rPr>
              <a:t>g </a:t>
            </a:r>
            <a:r>
              <a:rPr lang="it-IT" b="1" i="1">
                <a:solidFill>
                  <a:schemeClr val="accent2"/>
                </a:solidFill>
                <a:cs typeface="Symbol" charset="0"/>
              </a:rPr>
              <a:t>photon beams</a:t>
            </a:r>
          </a:p>
          <a:p>
            <a:r>
              <a:rPr lang="it-IT" b="1" i="1">
                <a:solidFill>
                  <a:schemeClr val="accent2"/>
                </a:solidFill>
                <a:cs typeface="Symbol" charset="0"/>
              </a:rPr>
              <a:t>for Exotic Colliders</a:t>
            </a:r>
          </a:p>
        </p:txBody>
      </p:sp>
    </p:spTree>
    <p:extLst>
      <p:ext uri="{BB962C8B-B14F-4D97-AF65-F5344CB8AC3E}">
        <p14:creationId xmlns:p14="http://schemas.microsoft.com/office/powerpoint/2010/main" val="651620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3">
            <a:extLst>
              <a:ext uri="{FF2B5EF4-FFF2-40B4-BE49-F238E27FC236}">
                <a16:creationId xmlns:a16="http://schemas.microsoft.com/office/drawing/2014/main" id="{4324D8DC-8C9E-BF4D-87CC-E46773A1A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620688"/>
            <a:ext cx="8591872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sz="2400" b="1">
                <a:solidFill>
                  <a:srgbClr val="0000FF"/>
                </a:solidFill>
              </a:rPr>
              <a:t>STAR-2 Upgrade</a:t>
            </a:r>
          </a:p>
          <a:p>
            <a:pPr algn="just"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sz="2400" b="1">
                <a:solidFill>
                  <a:srgbClr val="0000FF"/>
                </a:solidFill>
              </a:rPr>
              <a:t>(funded 17.5 Meuro by PON-2 Research Infrastructures Program)						</a:t>
            </a:r>
          </a:p>
          <a:p>
            <a:pPr algn="just"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sz="2400" b="1">
                <a:solidFill>
                  <a:srgbClr val="0000FF"/>
                </a:solidFill>
              </a:rPr>
              <a:t>a)  2 X-ray beam lines X (</a:t>
            </a:r>
            <a:r>
              <a:rPr lang="en-US" sz="2400" b="1" err="1">
                <a:solidFill>
                  <a:srgbClr val="0000FF"/>
                </a:solidFill>
              </a:rPr>
              <a:t>low and high energy</a:t>
            </a:r>
            <a:r>
              <a:rPr lang="en-US" sz="2400" b="1">
                <a:solidFill>
                  <a:srgbClr val="0000FF"/>
                </a:solidFill>
              </a:rPr>
              <a:t>)					      b) STAR-1 compatible (max sustainability in operational costs)      c) interaction laser upgrade to 1 Joule (from 130 mJ) to increase achievable X-ray flux</a:t>
            </a:r>
            <a:endParaRPr lang="en-US" sz="2400" b="1">
              <a:solidFill>
                <a:srgbClr val="FF6600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F1FEA04-1225-B64B-A9F2-875578394B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717233"/>
              </p:ext>
            </p:extLst>
          </p:nvPr>
        </p:nvGraphicFramePr>
        <p:xfrm>
          <a:off x="2313112" y="4495800"/>
          <a:ext cx="4392488" cy="1613945"/>
        </p:xfrm>
        <a:graphic>
          <a:graphicData uri="http://schemas.openxmlformats.org/drawingml/2006/table">
            <a:tbl>
              <a:tblPr/>
              <a:tblGrid>
                <a:gridCol w="1990346">
                  <a:extLst>
                    <a:ext uri="{9D8B030D-6E8A-4147-A177-3AD203B41FA5}">
                      <a16:colId xmlns:a16="http://schemas.microsoft.com/office/drawing/2014/main" val="3689470998"/>
                    </a:ext>
                  </a:extLst>
                </a:gridCol>
                <a:gridCol w="2402142">
                  <a:extLst>
                    <a:ext uri="{9D8B030D-6E8A-4147-A177-3AD203B41FA5}">
                      <a16:colId xmlns:a16="http://schemas.microsoft.com/office/drawing/2014/main" val="1416639320"/>
                    </a:ext>
                  </a:extLst>
                </a:gridCol>
              </a:tblGrid>
              <a:tr h="733611">
                <a:tc>
                  <a:txBody>
                    <a:bodyPr/>
                    <a:lstStyle/>
                    <a:p>
                      <a:r>
                        <a:rPr lang="it-IT" sz="1200" b="1">
                          <a:effectLst/>
                          <a:latin typeface="TimesNewRomanPS"/>
                        </a:rPr>
                        <a:t>Energia massima X (keV) </a:t>
                      </a:r>
                      <a:endParaRPr lang="it-IT">
                        <a:effectLst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>
                          <a:effectLst/>
                          <a:latin typeface="TimesNewRomanPS"/>
                        </a:rPr>
                        <a:t>Flusso a 5% rms bandwidth </a:t>
                      </a:r>
                      <a:endParaRPr lang="it-IT">
                        <a:effectLst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4051121"/>
                  </a:ext>
                </a:extLst>
              </a:tr>
              <a:tr h="440167">
                <a:tc>
                  <a:txBody>
                    <a:bodyPr/>
                    <a:lstStyle/>
                    <a:p>
                      <a:r>
                        <a:rPr lang="it-IT" sz="1200" b="1">
                          <a:effectLst/>
                          <a:latin typeface="TimesNewRomanPS"/>
                        </a:rPr>
                        <a:t>130. </a:t>
                      </a:r>
                      <a:endParaRPr lang="it-IT">
                        <a:effectLst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>
                          <a:effectLst/>
                          <a:latin typeface="TimesNewRomanPS"/>
                        </a:rPr>
                        <a:t>3.0</a:t>
                      </a:r>
                      <a:r>
                        <a:rPr lang="it-IT" sz="800" b="1">
                          <a:effectLst/>
                          <a:latin typeface="TimesNewRomanPS"/>
                        </a:rPr>
                        <a:t>.</a:t>
                      </a:r>
                      <a:r>
                        <a:rPr lang="it-IT" sz="1200" b="1">
                          <a:effectLst/>
                          <a:latin typeface="TimesNewRomanPS"/>
                        </a:rPr>
                        <a:t>10</a:t>
                      </a:r>
                      <a:r>
                        <a:rPr lang="it-IT" sz="1200" b="1" baseline="30000">
                          <a:effectLst/>
                          <a:latin typeface="TimesNewRomanPS"/>
                        </a:rPr>
                        <a:t>9</a:t>
                      </a:r>
                      <a:endParaRPr lang="it-IT" baseline="30000">
                        <a:effectLst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434382"/>
                  </a:ext>
                </a:extLst>
              </a:tr>
              <a:tr h="440167">
                <a:tc>
                  <a:txBody>
                    <a:bodyPr/>
                    <a:lstStyle/>
                    <a:p>
                      <a:r>
                        <a:rPr lang="it-IT" sz="1200" b="1">
                          <a:effectLst/>
                          <a:latin typeface="TimesNewRomanPS"/>
                        </a:rPr>
                        <a:t>350. </a:t>
                      </a:r>
                      <a:endParaRPr lang="it-IT">
                        <a:effectLst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>
                          <a:effectLst/>
                          <a:latin typeface="TimesNewRomanPS"/>
                        </a:rPr>
                        <a:t>3.0</a:t>
                      </a:r>
                      <a:r>
                        <a:rPr lang="it-IT" sz="800" b="1">
                          <a:effectLst/>
                          <a:latin typeface="TimesNewRomanPS"/>
                        </a:rPr>
                        <a:t>.</a:t>
                      </a:r>
                      <a:r>
                        <a:rPr lang="it-IT" sz="1200" b="1">
                          <a:effectLst/>
                          <a:latin typeface="TimesNewRomanPS"/>
                        </a:rPr>
                        <a:t>10</a:t>
                      </a:r>
                      <a:r>
                        <a:rPr lang="it-IT" sz="1200" b="1" baseline="30000">
                          <a:effectLst/>
                          <a:latin typeface="TimesNewRomanPS"/>
                        </a:rPr>
                        <a:t>10</a:t>
                      </a:r>
                      <a:endParaRPr lang="it-IT" baseline="30000">
                        <a:effectLst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2018334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81F0E8B3-2B55-1D45-A1C7-6D73D6D20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1740" y="4114800"/>
            <a:ext cx="468052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Expected performances at STAR (including STAR-2 upgrade)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489D6768-0847-E7D9-1701-2C1A8AB4450D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65151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Consiglio di Sezione – Milano – 14 Luglio 2022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1729296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9121B2-89D4-224C-8E00-71BBC5CA8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008" y="112397"/>
            <a:ext cx="4732376" cy="65973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F940DA-75DB-2B41-BA7D-D00195050FFB}"/>
              </a:ext>
            </a:extLst>
          </p:cNvPr>
          <p:cNvSpPr txBox="1"/>
          <p:nvPr/>
        </p:nvSpPr>
        <p:spPr>
          <a:xfrm>
            <a:off x="179512" y="2006387"/>
            <a:ext cx="29198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STAR X-</a:t>
            </a:r>
            <a:r>
              <a:rPr lang="it-IT" sz="2400" b="1" err="1"/>
              <a:t>ray</a:t>
            </a:r>
            <a:r>
              <a:rPr lang="it-IT" sz="2400" b="1"/>
              <a:t> </a:t>
            </a:r>
            <a:r>
              <a:rPr lang="it-IT" sz="2400" b="1" err="1"/>
              <a:t>beamlines</a:t>
            </a:r>
            <a:endParaRPr lang="it-IT" sz="2400" b="1"/>
          </a:p>
          <a:p>
            <a:r>
              <a:rPr lang="it-IT" sz="2400" b="1" err="1"/>
              <a:t>foreseen</a:t>
            </a:r>
            <a:r>
              <a:rPr lang="it-IT" sz="2400" b="1"/>
              <a:t> </a:t>
            </a:r>
            <a:r>
              <a:rPr lang="it-IT" sz="2400" b="1" err="1"/>
              <a:t>applications</a:t>
            </a:r>
            <a:endParaRPr lang="it-IT" sz="2400" b="1"/>
          </a:p>
        </p:txBody>
      </p:sp>
    </p:spTree>
    <p:extLst>
      <p:ext uri="{BB962C8B-B14F-4D97-AF65-F5344CB8AC3E}">
        <p14:creationId xmlns:p14="http://schemas.microsoft.com/office/powerpoint/2010/main" val="696581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6046"/>
            <a:ext cx="6521739" cy="6625754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781800" y="5486400"/>
            <a:ext cx="2236894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/>
              <a:t>Courtesy  R. Agostino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105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449B9D2-855A-5547-83B8-6EE9C2557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3431"/>
            <a:ext cx="9144000" cy="4791137"/>
          </a:xfrm>
          <a:prstGeom prst="rect">
            <a:avLst/>
          </a:prstGeom>
        </p:spPr>
      </p:pic>
      <p:sp>
        <p:nvSpPr>
          <p:cNvPr id="4" name="Lightning Bolt 3">
            <a:extLst>
              <a:ext uri="{FF2B5EF4-FFF2-40B4-BE49-F238E27FC236}">
                <a16:creationId xmlns:a16="http://schemas.microsoft.com/office/drawing/2014/main" id="{4205B5B5-B1BA-EA43-B9C7-40E4A1350EDD}"/>
              </a:ext>
            </a:extLst>
          </p:cNvPr>
          <p:cNvSpPr/>
          <p:nvPr/>
        </p:nvSpPr>
        <p:spPr>
          <a:xfrm rot="10603321">
            <a:off x="7719094" y="5327855"/>
            <a:ext cx="1066800" cy="652432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Lightning Bolt 6">
            <a:extLst>
              <a:ext uri="{FF2B5EF4-FFF2-40B4-BE49-F238E27FC236}">
                <a16:creationId xmlns:a16="http://schemas.microsoft.com/office/drawing/2014/main" id="{876D864C-530C-AA46-8089-41502FF3BD2A}"/>
              </a:ext>
            </a:extLst>
          </p:cNvPr>
          <p:cNvSpPr/>
          <p:nvPr/>
        </p:nvSpPr>
        <p:spPr>
          <a:xfrm rot="10603321">
            <a:off x="6951981" y="5711045"/>
            <a:ext cx="1066800" cy="652432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06D79B-C31C-084B-85C6-F4665E7737BF}"/>
              </a:ext>
            </a:extLst>
          </p:cNvPr>
          <p:cNvSpPr txBox="1"/>
          <p:nvPr/>
        </p:nvSpPr>
        <p:spPr>
          <a:xfrm>
            <a:off x="7907187" y="5131847"/>
            <a:ext cx="1236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20-130 keV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A33050-70E7-DA45-8821-B44D74081056}"/>
              </a:ext>
            </a:extLst>
          </p:cNvPr>
          <p:cNvSpPr txBox="1"/>
          <p:nvPr/>
        </p:nvSpPr>
        <p:spPr>
          <a:xfrm>
            <a:off x="7183305" y="6368534"/>
            <a:ext cx="1353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100-350 keV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074CE68-57F4-1943-9AD8-D66126CC8996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65151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Consiglio di Sezione – Milano – 14 Luglio 2022</a:t>
            </a:r>
            <a:endParaRPr lang="en" spc="-1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65D2976-10CE-D929-0A75-A009F883C3A0}"/>
              </a:ext>
            </a:extLst>
          </p:cNvPr>
          <p:cNvSpPr/>
          <p:nvPr/>
        </p:nvSpPr>
        <p:spPr>
          <a:xfrm rot="2176656">
            <a:off x="2149013" y="3560757"/>
            <a:ext cx="5036490" cy="1309253"/>
          </a:xfrm>
          <a:prstGeom prst="ellipse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E8DB51-3AE5-6661-33D2-D21D51410A91}"/>
              </a:ext>
            </a:extLst>
          </p:cNvPr>
          <p:cNvSpPr txBox="1"/>
          <p:nvPr/>
        </p:nvSpPr>
        <p:spPr>
          <a:xfrm>
            <a:off x="890254" y="207450"/>
            <a:ext cx="8253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/>
              <a:t>Gara d’appalto vinta da INFN è denominata STAR-HE-Linac    (HE per High Energy).</a:t>
            </a:r>
          </a:p>
          <a:p>
            <a:r>
              <a:rPr lang="it-IT"/>
              <a:t>Comprende </a:t>
            </a:r>
            <a:r>
              <a:rPr lang="en-IT"/>
              <a:t>il boost di energia del fascio di elettroni da 65 a 150 MeV + 2 beam-lines</a:t>
            </a:r>
          </a:p>
        </p:txBody>
      </p:sp>
    </p:spTree>
    <p:extLst>
      <p:ext uri="{BB962C8B-B14F-4D97-AF65-F5344CB8AC3E}">
        <p14:creationId xmlns:p14="http://schemas.microsoft.com/office/powerpoint/2010/main" val="3945896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7820E9-FE34-87C2-DF11-7FB59ED562A4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65151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Consiglio di Sezione – Milano – 14 Luglio 2022</a:t>
            </a:r>
            <a:endParaRPr lang="en" spc="-10" dirty="0"/>
          </a:p>
        </p:txBody>
      </p:sp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F63D1EAE-E442-9F6A-F2CE-130931A8C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61" y="838200"/>
            <a:ext cx="8535740" cy="572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9940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2986</TotalTime>
  <Words>1517</Words>
  <Application>Microsoft Macintosh PowerPoint</Application>
  <PresentationFormat>On-screen Show (4:3)</PresentationFormat>
  <Paragraphs>178</Paragraphs>
  <Slides>44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7" baseType="lpstr">
      <vt:lpstr>Arial</vt:lpstr>
      <vt:lpstr>Ayuthaya</vt:lpstr>
      <vt:lpstr>Bradley Hand</vt:lpstr>
      <vt:lpstr>Calibri</vt:lpstr>
      <vt:lpstr>Cambria Math</vt:lpstr>
      <vt:lpstr>Comic Sans MS</vt:lpstr>
      <vt:lpstr>Helvetica</vt:lpstr>
      <vt:lpstr>Symbol</vt:lpstr>
      <vt:lpstr>Times</vt:lpstr>
      <vt:lpstr>Times New Roman</vt:lpstr>
      <vt:lpstr>TimesNewRomanPS</vt:lpstr>
      <vt:lpstr>Office Theme</vt:lpstr>
      <vt:lpstr>Equation</vt:lpstr>
      <vt:lpstr>PowerPoint Presentation</vt:lpstr>
      <vt:lpstr>PowerPoint Presentation</vt:lpstr>
      <vt:lpstr>STAR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Luca Serafini</cp:lastModifiedBy>
  <cp:revision>1207</cp:revision>
  <cp:lastPrinted>2017-07-24T16:13:17Z</cp:lastPrinted>
  <dcterms:created xsi:type="dcterms:W3CDTF">2016-09-13T21:42:06Z</dcterms:created>
  <dcterms:modified xsi:type="dcterms:W3CDTF">2022-07-15T09:28:01Z</dcterms:modified>
</cp:coreProperties>
</file>