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5" r:id="rId3"/>
    <p:sldMasterId id="2147483719" r:id="rId4"/>
    <p:sldMasterId id="2147483731" r:id="rId5"/>
    <p:sldMasterId id="2147483743" r:id="rId6"/>
    <p:sldMasterId id="2147483756" r:id="rId7"/>
    <p:sldMasterId id="2147483768" r:id="rId8"/>
    <p:sldMasterId id="2147483781" r:id="rId9"/>
  </p:sldMasterIdLst>
  <p:notesMasterIdLst>
    <p:notesMasterId r:id="rId38"/>
  </p:notesMasterIdLst>
  <p:sldIdLst>
    <p:sldId id="550" r:id="rId10"/>
    <p:sldId id="551" r:id="rId11"/>
    <p:sldId id="596" r:id="rId12"/>
    <p:sldId id="597" r:id="rId13"/>
    <p:sldId id="598" r:id="rId14"/>
    <p:sldId id="599" r:id="rId15"/>
    <p:sldId id="528" r:id="rId16"/>
    <p:sldId id="529" r:id="rId17"/>
    <p:sldId id="527" r:id="rId18"/>
    <p:sldId id="520" r:id="rId19"/>
    <p:sldId id="521" r:id="rId20"/>
    <p:sldId id="264" r:id="rId21"/>
    <p:sldId id="257" r:id="rId22"/>
    <p:sldId id="524" r:id="rId23"/>
    <p:sldId id="600" r:id="rId24"/>
    <p:sldId id="523" r:id="rId25"/>
    <p:sldId id="531" r:id="rId26"/>
    <p:sldId id="601" r:id="rId27"/>
    <p:sldId id="522" r:id="rId28"/>
    <p:sldId id="602" r:id="rId29"/>
    <p:sldId id="606" r:id="rId30"/>
    <p:sldId id="607" r:id="rId31"/>
    <p:sldId id="608" r:id="rId32"/>
    <p:sldId id="256" r:id="rId33"/>
    <p:sldId id="258" r:id="rId34"/>
    <p:sldId id="259" r:id="rId35"/>
    <p:sldId id="260" r:id="rId36"/>
    <p:sldId id="262" r:id="rId3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 Giulio Giammarchi" initials="MGG" lastIdx="1" clrIdx="0">
    <p:extLst>
      <p:ext uri="{19B8F6BF-5375-455C-9EA6-DF929625EA0E}">
        <p15:presenceInfo xmlns:p15="http://schemas.microsoft.com/office/powerpoint/2012/main" userId="Marco Giulio Giammarch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2B97E1"/>
    <a:srgbClr val="0F36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17" autoAdjust="0"/>
    <p:restoredTop sz="94660"/>
  </p:normalViewPr>
  <p:slideViewPr>
    <p:cSldViewPr>
      <p:cViewPr varScale="1">
        <p:scale>
          <a:sx n="110" d="100"/>
          <a:sy n="110" d="100"/>
        </p:scale>
        <p:origin x="621" y="51"/>
      </p:cViewPr>
      <p:guideLst>
        <p:guide orient="horz" pos="2160"/>
        <p:guide pos="2880"/>
      </p:guideLst>
    </p:cSldViewPr>
  </p:slideViewPr>
  <p:notesTextViewPr>
    <p:cViewPr>
      <p:scale>
        <a:sx n="66" d="100"/>
        <a:sy n="66" d="100"/>
      </p:scale>
      <p:origin x="0" y="0"/>
    </p:cViewPr>
  </p:notesTextViewPr>
  <p:sorterViewPr>
    <p:cViewPr>
      <p:scale>
        <a:sx n="66" d="100"/>
        <a:sy n="66" d="100"/>
      </p:scale>
      <p:origin x="0" y="16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0CA572-1F69-4FCB-AAD0-09FD9C247D6B}" type="datetimeFigureOut">
              <a:rPr lang="it-IT" smtClean="0"/>
              <a:pPr/>
              <a:t>06/07/2022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4C501-E03D-47B0-AA37-93010DBD9F92}" type="slidenum">
              <a:rPr lang="it-IT" smtClean="0"/>
              <a:pPr/>
              <a:t>‹N›</a:t>
            </a:fld>
            <a:endParaRPr lang="it-IT"/>
          </a:p>
        </p:txBody>
      </p:sp>
    </p:spTree>
    <p:extLst>
      <p:ext uri="{BB962C8B-B14F-4D97-AF65-F5344CB8AC3E}">
        <p14:creationId xmlns:p14="http://schemas.microsoft.com/office/powerpoint/2010/main" val="109420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CA4C501-E03D-47B0-AA37-93010DBD9F92}" type="slidenum">
              <a:rPr lang="it-IT" smtClean="0"/>
              <a:pPr/>
              <a:t>1</a:t>
            </a:fld>
            <a:endParaRPr lang="it-IT"/>
          </a:p>
        </p:txBody>
      </p:sp>
    </p:spTree>
    <p:extLst>
      <p:ext uri="{BB962C8B-B14F-4D97-AF65-F5344CB8AC3E}">
        <p14:creationId xmlns:p14="http://schemas.microsoft.com/office/powerpoint/2010/main" val="56109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4C501-E03D-47B0-AA37-93010DBD9F9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939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4C501-E03D-47B0-AA37-93010DBD9F9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644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4C501-E03D-47B0-AA37-93010DBD9F9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076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39CE1D41-A2BE-4C64-8A62-37CF721243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C90F1D-6C05-4B5E-9B06-5F6D6282BEB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099" name="Rectangle 2">
            <a:extLst>
              <a:ext uri="{FF2B5EF4-FFF2-40B4-BE49-F238E27FC236}">
                <a16:creationId xmlns:a16="http://schemas.microsoft.com/office/drawing/2014/main" id="{728852C2-D21F-4FBB-ACC6-68838D356108}"/>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89093347-F3A3-49B4-8F3E-7C048993A0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4B5AE01-BDFD-407B-AF80-01C73A2A75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19AE51-0226-41A2-B422-683BDACEAD08}"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147" name="Rectangle 2">
            <a:extLst>
              <a:ext uri="{FF2B5EF4-FFF2-40B4-BE49-F238E27FC236}">
                <a16:creationId xmlns:a16="http://schemas.microsoft.com/office/drawing/2014/main" id="{B47833E4-3FBC-4084-B898-C3C1794A58D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AE02BE6-1966-41F8-8C9A-30C3364A5F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FE9A091-4B2D-4FEE-AF1C-AD126A862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BB5FFB-DE1D-41E2-9F78-A5F4EA6CCC0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195" name="Rectangle 2">
            <a:extLst>
              <a:ext uri="{FF2B5EF4-FFF2-40B4-BE49-F238E27FC236}">
                <a16:creationId xmlns:a16="http://schemas.microsoft.com/office/drawing/2014/main" id="{C1BE797F-C348-4BF5-A1A3-E9CE4074E111}"/>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213009B1-A925-4045-ACBC-BC4EC64915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47FD-623D-4C6B-93E8-49B41F055E2E}" type="slidenum">
              <a:rPr kumimoji="0" lang="it-IT" altLang="it-IT"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altLang="it-IT" sz="1200" b="0" i="0" u="none" strike="noStrike" kern="1200" cap="none" spc="0" normalizeH="0" baseline="0" noProof="0">
              <a:ln>
                <a:noFill/>
              </a:ln>
              <a:solidFill>
                <a:srgbClr val="000000"/>
              </a:solidFill>
              <a:effectLst/>
              <a:uLnTx/>
              <a:uFillTx/>
              <a:latin typeface="Calibri"/>
              <a:ea typeface="+mn-ea"/>
              <a:cs typeface="+mn-cs"/>
            </a:endParaRPr>
          </a:p>
        </p:txBody>
      </p:sp>
      <p:sp>
        <p:nvSpPr>
          <p:cNvPr id="136194" name="Rectangle 2"/>
          <p:cNvSpPr>
            <a:spLocks noGrp="1" noRot="1" noChangeAspect="1" noChangeArrowheads="1" noTextEdit="1"/>
          </p:cNvSpPr>
          <p:nvPr>
            <p:ph type="sldImg"/>
          </p:nvPr>
        </p:nvSpPr>
        <p:spPr bwMode="auto">
          <a:xfrm>
            <a:off x="3263900" y="511175"/>
            <a:ext cx="3400425" cy="2549525"/>
          </a:xfrm>
          <a:noFill/>
          <a:ln>
            <a:solidFill>
              <a:srgbClr val="000000"/>
            </a:solidFill>
            <a:miter lim="800000"/>
            <a:headEnd/>
            <a:tailEnd/>
          </a:ln>
        </p:spPr>
      </p:sp>
      <p:sp>
        <p:nvSpPr>
          <p:cNvPr id="136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a:latin typeface="Arial" charset="0"/>
              <a:cs typeface="Arial" charset="0"/>
            </a:endParaRPr>
          </a:p>
        </p:txBody>
      </p:sp>
    </p:spTree>
    <p:extLst>
      <p:ext uri="{BB962C8B-B14F-4D97-AF65-F5344CB8AC3E}">
        <p14:creationId xmlns:p14="http://schemas.microsoft.com/office/powerpoint/2010/main" val="243104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47FD-623D-4C6B-93E8-49B41F055E2E}" type="slidenum">
              <a:rPr kumimoji="0" lang="it-IT" altLang="it-IT"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altLang="it-IT" sz="1200" b="0" i="0" u="none" strike="noStrike" kern="1200" cap="none" spc="0" normalizeH="0" baseline="0" noProof="0">
              <a:ln>
                <a:noFill/>
              </a:ln>
              <a:solidFill>
                <a:srgbClr val="000000"/>
              </a:solidFill>
              <a:effectLst/>
              <a:uLnTx/>
              <a:uFillTx/>
              <a:latin typeface="Calibri"/>
              <a:ea typeface="+mn-ea"/>
              <a:cs typeface="+mn-cs"/>
            </a:endParaRPr>
          </a:p>
        </p:txBody>
      </p:sp>
      <p:sp>
        <p:nvSpPr>
          <p:cNvPr id="136194" name="Rectangle 2"/>
          <p:cNvSpPr>
            <a:spLocks noGrp="1" noRot="1" noChangeAspect="1" noChangeArrowheads="1" noTextEdit="1"/>
          </p:cNvSpPr>
          <p:nvPr>
            <p:ph type="sldImg"/>
          </p:nvPr>
        </p:nvSpPr>
        <p:spPr bwMode="auto">
          <a:xfrm>
            <a:off x="3263900" y="511175"/>
            <a:ext cx="3400425" cy="2549525"/>
          </a:xfrm>
          <a:noFill/>
          <a:ln>
            <a:solidFill>
              <a:srgbClr val="000000"/>
            </a:solidFill>
            <a:miter lim="800000"/>
            <a:headEnd/>
            <a:tailEnd/>
          </a:ln>
        </p:spPr>
      </p:sp>
      <p:sp>
        <p:nvSpPr>
          <p:cNvPr id="136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a:latin typeface="Arial" charset="0"/>
              <a:cs typeface="Arial" charset="0"/>
            </a:endParaRPr>
          </a:p>
        </p:txBody>
      </p:sp>
    </p:spTree>
    <p:extLst>
      <p:ext uri="{BB962C8B-B14F-4D97-AF65-F5344CB8AC3E}">
        <p14:creationId xmlns:p14="http://schemas.microsoft.com/office/powerpoint/2010/main" val="64786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txBox="1">
            <a:spLocks noGrp="1" noChangeArrowheads="1"/>
          </p:cNvSpPr>
          <p:nvPr/>
        </p:nvSpPr>
        <p:spPr bwMode="auto">
          <a:xfrm>
            <a:off x="5623697" y="6456612"/>
            <a:ext cx="4302231" cy="339884"/>
          </a:xfrm>
          <a:prstGeom prst="rect">
            <a:avLst/>
          </a:prstGeom>
          <a:noFill/>
          <a:ln w="9525">
            <a:noFill/>
            <a:miter lim="800000"/>
            <a:headEnd/>
            <a:tailEnd/>
          </a:ln>
        </p:spPr>
        <p:txBody>
          <a:bodyPr lIns="91824" tIns="45912" rIns="91824" bIns="45912" anchor="b"/>
          <a:lstStyle/>
          <a:p>
            <a:pPr marL="0" marR="0" lvl="0" indent="0" algn="r" defTabSz="914400" rtl="0" eaLnBrk="1" fontAlgn="auto" latinLnBrk="0" hangingPunct="1">
              <a:lnSpc>
                <a:spcPct val="100000"/>
              </a:lnSpc>
              <a:spcBef>
                <a:spcPts val="0"/>
              </a:spcBef>
              <a:spcAft>
                <a:spcPts val="0"/>
              </a:spcAft>
              <a:buClrTx/>
              <a:buSzTx/>
              <a:buFontTx/>
              <a:buNone/>
              <a:tabLst/>
              <a:defRPr/>
            </a:pPr>
            <a:fld id="{32A98A13-E981-43DE-B7A4-2951D30A5B9D}" type="slidenum">
              <a:rPr kumimoji="0" lang="it-IT" altLang="it-IT"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altLang="it-IT"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186370" name="Rectangle 2"/>
          <p:cNvSpPr>
            <a:spLocks noGrp="1" noRot="1" noChangeAspect="1" noChangeArrowheads="1" noTextEdit="1"/>
          </p:cNvSpPr>
          <p:nvPr>
            <p:ph type="sldImg"/>
          </p:nvPr>
        </p:nvSpPr>
        <p:spPr bwMode="auto">
          <a:xfrm>
            <a:off x="3263900" y="509588"/>
            <a:ext cx="3400425" cy="2549525"/>
          </a:xfrm>
          <a:noFill/>
          <a:ln>
            <a:solidFill>
              <a:srgbClr val="000000"/>
            </a:solidFill>
            <a:miter lim="800000"/>
            <a:headEnd/>
            <a:tailEnd/>
          </a:ln>
        </p:spPr>
      </p:sp>
      <p:sp>
        <p:nvSpPr>
          <p:cNvPr id="186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ltLang="it-IT"/>
              <a:t>Ok                                        </a:t>
            </a:r>
          </a:p>
        </p:txBody>
      </p:sp>
    </p:spTree>
    <p:extLst>
      <p:ext uri="{BB962C8B-B14F-4D97-AF65-F5344CB8AC3E}">
        <p14:creationId xmlns:p14="http://schemas.microsoft.com/office/powerpoint/2010/main" val="107543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immagine diapositiva 1">
            <a:extLst>
              <a:ext uri="{FF2B5EF4-FFF2-40B4-BE49-F238E27FC236}">
                <a16:creationId xmlns:a16="http://schemas.microsoft.com/office/drawing/2014/main" id="{E539D5D5-4487-4B70-A8FB-1FF5CB0934B9}"/>
              </a:ext>
            </a:extLst>
          </p:cNvPr>
          <p:cNvSpPr>
            <a:spLocks noGrp="1" noRot="1" noChangeAspect="1" noChangeArrowheads="1" noTextEdit="1"/>
          </p:cNvSpPr>
          <p:nvPr>
            <p:ph type="sldImg"/>
          </p:nvPr>
        </p:nvSpPr>
        <p:spPr>
          <a:ln/>
        </p:spPr>
      </p:sp>
      <p:sp>
        <p:nvSpPr>
          <p:cNvPr id="6147" name="Segnaposto note 2">
            <a:extLst>
              <a:ext uri="{FF2B5EF4-FFF2-40B4-BE49-F238E27FC236}">
                <a16:creationId xmlns:a16="http://schemas.microsoft.com/office/drawing/2014/main" id="{F25DEF65-AF3D-497D-B72D-40E4A78A99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6148" name="Segnaposto numero diapositiva 3">
            <a:extLst>
              <a:ext uri="{FF2B5EF4-FFF2-40B4-BE49-F238E27FC236}">
                <a16:creationId xmlns:a16="http://schemas.microsoft.com/office/drawing/2014/main" id="{6B7D513C-A07C-4B3C-9151-72A17A2E37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0F8EF4-1906-45E6-BC6A-9CBA7630626C}"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immagine diapositiva 1">
            <a:extLst>
              <a:ext uri="{FF2B5EF4-FFF2-40B4-BE49-F238E27FC236}">
                <a16:creationId xmlns:a16="http://schemas.microsoft.com/office/drawing/2014/main" id="{1DEC9AFE-9C40-4095-BA77-2365C9EE9FFF}"/>
              </a:ext>
            </a:extLst>
          </p:cNvPr>
          <p:cNvSpPr>
            <a:spLocks noGrp="1" noRot="1" noChangeAspect="1" noChangeArrowheads="1" noTextEdit="1"/>
          </p:cNvSpPr>
          <p:nvPr>
            <p:ph type="sldImg"/>
          </p:nvPr>
        </p:nvSpPr>
        <p:spPr>
          <a:ln/>
        </p:spPr>
      </p:sp>
      <p:sp>
        <p:nvSpPr>
          <p:cNvPr id="10243" name="Segnaposto note 2">
            <a:extLst>
              <a:ext uri="{FF2B5EF4-FFF2-40B4-BE49-F238E27FC236}">
                <a16:creationId xmlns:a16="http://schemas.microsoft.com/office/drawing/2014/main" id="{4CD26124-52FA-4979-AB71-FB935930BD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10244" name="Segnaposto numero diapositiva 3">
            <a:extLst>
              <a:ext uri="{FF2B5EF4-FFF2-40B4-BE49-F238E27FC236}">
                <a16:creationId xmlns:a16="http://schemas.microsoft.com/office/drawing/2014/main" id="{B5429BE8-71B7-48FD-BD5B-0A4014540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4E09C8-4D83-4B03-8CE8-D95140E75B56}"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4C501-E03D-47B0-AA37-93010DBD9F9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939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4C501-E03D-47B0-AA37-93010DBD9F9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9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4C501-E03D-47B0-AA37-93010DBD9F9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233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30DB6-8FBC-49FF-9276-AFB01B4E3601}"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416609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69A083-3AD4-4459-9821-617EAB9945AB}"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478486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E8B41-8C7C-4FCB-A1A4-0CD559161E1E}"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225007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endParaRPr lang="en-US"/>
          </a:p>
        </p:txBody>
      </p:sp>
      <p:sp>
        <p:nvSpPr>
          <p:cNvPr id="3" name="Segnaposto tabella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6A5C7-1197-44AA-8725-4598A4DF4719}"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3386153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A76DC9-A604-429A-AC9C-A49533E3B61B}"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77666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350" y="2272937"/>
            <a:ext cx="9137650" cy="1349829"/>
          </a:xfrm>
          <a:solidFill>
            <a:srgbClr val="C00000"/>
          </a:solidFill>
        </p:spPr>
        <p:txBody>
          <a:bodyPr/>
          <a:lstStyle>
            <a:lvl1pPr algn="ctr">
              <a:defRPr b="1">
                <a:solidFill>
                  <a:schemeClr val="bg1"/>
                </a:solidFill>
                <a:effectLst>
                  <a:outerShdw blurRad="38100" dist="38100" dir="2700000" algn="tl">
                    <a:srgbClr val="000000">
                      <a:alpha val="43137"/>
                    </a:srgbClr>
                  </a:outerShdw>
                </a:effectLst>
                <a:latin typeface="+mj-lt"/>
              </a:defRPr>
            </a:lvl1pPr>
          </a:lstStyle>
          <a:p>
            <a:r>
              <a:rPr lang="en-US" dirty="0"/>
              <a:t>Click to edit Master title style</a:t>
            </a:r>
            <a:endParaRPr lang="it-IT" dirty="0"/>
          </a:p>
        </p:txBody>
      </p:sp>
      <p:sp>
        <p:nvSpPr>
          <p:cNvPr id="4" name="Slide Number Placeholder 3"/>
          <p:cNvSpPr>
            <a:spLocks noGrp="1"/>
          </p:cNvSpPr>
          <p:nvPr>
            <p:ph type="sldNum" sz="quarter" idx="11"/>
          </p:nvPr>
        </p:nvSpPr>
        <p:spPr/>
        <p:txBody>
          <a:bodyPr/>
          <a:lstStyle/>
          <a:p>
            <a:fld id="{6723037D-A82B-414B-AC3D-F0E52FA48BB8}" type="slidenum">
              <a:rPr lang="it-IT" smtClean="0"/>
              <a:pPr/>
              <a:t>‹N›</a:t>
            </a:fld>
            <a:endParaRPr lang="it-IT"/>
          </a:p>
        </p:txBody>
      </p:sp>
      <p:sp>
        <p:nvSpPr>
          <p:cNvPr id="5" name="Date Placeholder 4"/>
          <p:cNvSpPr>
            <a:spLocks noGrp="1"/>
          </p:cNvSpPr>
          <p:nvPr>
            <p:ph type="dt" sz="half" idx="12"/>
          </p:nvPr>
        </p:nvSpPr>
        <p:spPr/>
        <p:txBody>
          <a:bodyPr/>
          <a:lstStyle/>
          <a:p>
            <a:fld id="{59C8EA37-76F0-4A6B-96E5-1493EAD0A9A9}" type="datetime1">
              <a:rPr lang="it-IT" smtClean="0"/>
              <a:t>06/07/2022</a:t>
            </a:fld>
            <a:endParaRPr lang="it-IT"/>
          </a:p>
        </p:txBody>
      </p:sp>
    </p:spTree>
    <p:extLst>
      <p:ext uri="{BB962C8B-B14F-4D97-AF65-F5344CB8AC3E}">
        <p14:creationId xmlns:p14="http://schemas.microsoft.com/office/powerpoint/2010/main" val="4160999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415641" y="0"/>
            <a:ext cx="8021782" cy="673240"/>
          </a:xfrm>
        </p:spPr>
        <p:txBody>
          <a:bodyPr anchor="b"/>
          <a:lstStyle>
            <a:lvl1pPr algn="ctr">
              <a:defRPr sz="3600"/>
            </a:lvl1pPr>
          </a:lstStyle>
          <a:p>
            <a:r>
              <a:rPr lang="it-IT" dirty="0"/>
              <a:t>Fare clic per modificare lo stile del titolo</a:t>
            </a:r>
          </a:p>
        </p:txBody>
      </p:sp>
      <p:sp>
        <p:nvSpPr>
          <p:cNvPr id="3" name="Sottotitolo 2"/>
          <p:cNvSpPr>
            <a:spLocks noGrp="1"/>
          </p:cNvSpPr>
          <p:nvPr>
            <p:ph type="subTitle" idx="1"/>
          </p:nvPr>
        </p:nvSpPr>
        <p:spPr>
          <a:xfrm>
            <a:off x="1238250" y="5462010"/>
            <a:ext cx="6858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p:cNvSpPr>
            <a:spLocks noGrp="1"/>
          </p:cNvSpPr>
          <p:nvPr>
            <p:ph type="dt" sz="half" idx="10"/>
          </p:nvPr>
        </p:nvSpPr>
        <p:spPr/>
        <p:txBody>
          <a:bodyPr/>
          <a:lstStyle/>
          <a:p>
            <a:fld id="{8FDB9C7B-3393-4691-8CE8-F464E7CE40CE}" type="datetime1">
              <a:rPr lang="it-IT" smtClean="0"/>
              <a:t>06/07/2022</a:t>
            </a:fld>
            <a:endParaRPr lang="it-IT"/>
          </a:p>
        </p:txBody>
      </p:sp>
      <p:sp>
        <p:nvSpPr>
          <p:cNvPr id="5" name="Segnaposto piè di pagina 4"/>
          <p:cNvSpPr>
            <a:spLocks noGrp="1"/>
          </p:cNvSpPr>
          <p:nvPr>
            <p:ph type="ftr" sz="quarter" idx="11"/>
          </p:nvPr>
        </p:nvSpPr>
        <p:spPr/>
        <p:txBody>
          <a:bodyPr/>
          <a:lstStyle/>
          <a:p>
            <a:r>
              <a:rPr lang="it-IT" dirty="0"/>
              <a:t>Francesca Cavanna                                               INFN To</a:t>
            </a:r>
          </a:p>
        </p:txBody>
      </p:sp>
      <p:sp>
        <p:nvSpPr>
          <p:cNvPr id="6" name="Segnaposto numero diapositiva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191007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269965" y="165462"/>
            <a:ext cx="9170125" cy="423863"/>
          </a:xfrm>
          <a:noFill/>
        </p:spPr>
        <p:txBody>
          <a:bodyPr>
            <a:normAutofit/>
          </a:bodyPr>
          <a:lstStyle>
            <a:lvl1pPr>
              <a:defRPr sz="3200">
                <a:solidFill>
                  <a:srgbClr val="CC0000"/>
                </a:solidFill>
                <a:effectLst>
                  <a:outerShdw blurRad="38100" dist="38100" dir="2700000" algn="tl">
                    <a:srgbClr val="000000">
                      <a:alpha val="43137"/>
                    </a:srgbClr>
                  </a:outerShdw>
                </a:effectLst>
                <a:latin typeface="+mj-lt"/>
              </a:defRPr>
            </a:lvl1pPr>
          </a:lstStyle>
          <a:p>
            <a:r>
              <a:rPr lang="it-IT" dirty="0"/>
              <a:t>Fare clic per modificare lo stile del titolo</a:t>
            </a:r>
          </a:p>
        </p:txBody>
      </p:sp>
      <p:sp>
        <p:nvSpPr>
          <p:cNvPr id="3" name="Segnaposto contenuto 2"/>
          <p:cNvSpPr>
            <a:spLocks noGrp="1"/>
          </p:cNvSpPr>
          <p:nvPr>
            <p:ph idx="1"/>
          </p:nvPr>
        </p:nvSpPr>
        <p:spPr>
          <a:xfrm>
            <a:off x="437581" y="1288641"/>
            <a:ext cx="7886700" cy="4351338"/>
          </a:xfrm>
        </p:spPr>
        <p:txBody>
          <a:bodyPr/>
          <a:lstStyle>
            <a:lvl1pPr>
              <a:buClr>
                <a:srgbClr val="C00000"/>
              </a:buClr>
              <a:defRPr sz="2000">
                <a:latin typeface="+mn-lt"/>
              </a:defRPr>
            </a:lvl1pPr>
            <a:lvl2pPr marL="933300" indent="-342900">
              <a:buClr>
                <a:srgbClr val="002060"/>
              </a:buClr>
              <a:buSzPct val="100000"/>
              <a:buFont typeface="Wingdings" panose="05000000000000000000" pitchFamily="2" charset="2"/>
              <a:buChar char="v"/>
              <a:defRPr sz="1800">
                <a:latin typeface="+mn-lt"/>
              </a:defRPr>
            </a:lvl2pPr>
            <a:lvl3pPr>
              <a:defRPr sz="1600">
                <a:latin typeface="+mn-lt"/>
              </a:defRPr>
            </a:lvl3pPr>
            <a:lvl4pPr>
              <a:defRPr>
                <a:latin typeface="+mn-lt"/>
              </a:defRPr>
            </a:lvl4pPr>
            <a:lvl5pPr>
              <a:defRPr>
                <a:latin typeface="+mn-l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p:cNvSpPr>
            <a:spLocks noGrp="1"/>
          </p:cNvSpPr>
          <p:nvPr>
            <p:ph type="ftr" sz="quarter" idx="11"/>
          </p:nvPr>
        </p:nvSpPr>
        <p:spPr>
          <a:xfrm>
            <a:off x="0" y="6496051"/>
            <a:ext cx="9144000" cy="365125"/>
          </a:xfrm>
        </p:spPr>
        <p:txBody>
          <a:bodyPr/>
          <a:lstStyle/>
          <a:p>
            <a:r>
              <a:rPr lang="it-IT" dirty="0"/>
              <a:t>Francesca Cavanna                                               INFN To</a:t>
            </a:r>
          </a:p>
        </p:txBody>
      </p:sp>
      <p:sp>
        <p:nvSpPr>
          <p:cNvPr id="6" name="Segnaposto numero diapositiva 5"/>
          <p:cNvSpPr>
            <a:spLocks noGrp="1"/>
          </p:cNvSpPr>
          <p:nvPr>
            <p:ph type="sldNum" sz="quarter" idx="12"/>
          </p:nvPr>
        </p:nvSpPr>
        <p:spPr>
          <a:xfrm>
            <a:off x="7099300" y="6496051"/>
            <a:ext cx="2025650" cy="365125"/>
          </a:xfrm>
        </p:spPr>
        <p:txBody>
          <a:bodyPr/>
          <a:lstStyle/>
          <a:p>
            <a:fld id="{6723037D-A82B-414B-AC3D-F0E52FA48BB8}" type="slidenum">
              <a:rPr lang="it-IT" smtClean="0"/>
              <a:t>‹N›</a:t>
            </a:fld>
            <a:endParaRPr lang="it-IT" dirty="0"/>
          </a:p>
        </p:txBody>
      </p:sp>
      <p:sp>
        <p:nvSpPr>
          <p:cNvPr id="4" name="Segnaposto data 3"/>
          <p:cNvSpPr>
            <a:spLocks noGrp="1"/>
          </p:cNvSpPr>
          <p:nvPr>
            <p:ph type="dt" sz="half" idx="10"/>
          </p:nvPr>
        </p:nvSpPr>
        <p:spPr>
          <a:xfrm>
            <a:off x="6350" y="6496051"/>
            <a:ext cx="2057400" cy="365125"/>
          </a:xfrm>
        </p:spPr>
        <p:txBody>
          <a:bodyPr/>
          <a:lstStyle/>
          <a:p>
            <a:fld id="{5D6A656E-A10F-42BD-823B-DF04A031EE18}" type="datetime1">
              <a:rPr lang="it-IT" smtClean="0"/>
              <a:t>06/07/2022</a:t>
            </a:fld>
            <a:endParaRPr lang="it-IT" dirty="0"/>
          </a:p>
        </p:txBody>
      </p:sp>
      <p:cxnSp>
        <p:nvCxnSpPr>
          <p:cNvPr id="8" name="Straight Connector 7"/>
          <p:cNvCxnSpPr/>
          <p:nvPr userDrawn="1"/>
        </p:nvCxnSpPr>
        <p:spPr>
          <a:xfrm flipV="1">
            <a:off x="95791" y="589325"/>
            <a:ext cx="6252758" cy="2846"/>
          </a:xfrm>
          <a:prstGeom prst="line">
            <a:avLst/>
          </a:prstGeom>
          <a:ln w="38100">
            <a:gradFill flip="none" rotWithShape="1">
              <a:gsLst>
                <a:gs pos="0">
                  <a:schemeClr val="accent1">
                    <a:lumMod val="5000"/>
                    <a:lumOff val="95000"/>
                  </a:schemeClr>
                </a:gs>
                <a:gs pos="46000">
                  <a:srgbClr val="002060"/>
                </a:gs>
                <a:gs pos="7000">
                  <a:srgbClr val="002060"/>
                </a:gs>
                <a:gs pos="77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269965" y="21768"/>
            <a:ext cx="4352" cy="1188492"/>
          </a:xfrm>
          <a:prstGeom prst="line">
            <a:avLst/>
          </a:prstGeom>
          <a:ln w="38100">
            <a:gradFill flip="none" rotWithShape="1">
              <a:gsLst>
                <a:gs pos="0">
                  <a:schemeClr val="accent1">
                    <a:lumMod val="5000"/>
                    <a:lumOff val="95000"/>
                  </a:schemeClr>
                </a:gs>
                <a:gs pos="46000">
                  <a:srgbClr val="002060"/>
                </a:gs>
                <a:gs pos="31000">
                  <a:srgbClr val="002060"/>
                </a:gs>
                <a:gs pos="77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041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6000"/>
            </a:lvl1pPr>
          </a:lstStyle>
          <a:p>
            <a:r>
              <a:rPr lang="it-IT" dirty="0"/>
              <a:t>Fare clic per modificare lo stile del titolo</a:t>
            </a:r>
          </a:p>
        </p:txBody>
      </p:sp>
      <p:sp>
        <p:nvSpPr>
          <p:cNvPr id="3" name="Segnaposto testo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9354D43-D08E-4F79-B3AB-6CE3A2D8D593}" type="datetime1">
              <a:rPr lang="it-IT" smtClean="0"/>
              <a:t>06/07/2022</a:t>
            </a:fld>
            <a:endParaRPr lang="it-IT"/>
          </a:p>
        </p:txBody>
      </p:sp>
      <p:sp>
        <p:nvSpPr>
          <p:cNvPr id="5" name="Segnaposto piè di pagina 4"/>
          <p:cNvSpPr>
            <a:spLocks noGrp="1"/>
          </p:cNvSpPr>
          <p:nvPr>
            <p:ph type="ftr" sz="quarter" idx="11"/>
          </p:nvPr>
        </p:nvSpPr>
        <p:spPr/>
        <p:txBody>
          <a:bodyPr/>
          <a:lstStyle/>
          <a:p>
            <a:r>
              <a:rPr lang="it-IT" dirty="0"/>
              <a:t>Francesca Cavanna                                               INFN To</a:t>
            </a:r>
          </a:p>
        </p:txBody>
      </p:sp>
      <p:sp>
        <p:nvSpPr>
          <p:cNvPr id="6" name="Segnaposto numero diapositiva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502664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F62ABC2-F0F5-4060-AEF3-C15184CDDF60}" type="datetime1">
              <a:rPr lang="it-IT" smtClean="0"/>
              <a:t>06/07/2022</a:t>
            </a:fld>
            <a:endParaRPr lang="it-IT"/>
          </a:p>
        </p:txBody>
      </p:sp>
      <p:sp>
        <p:nvSpPr>
          <p:cNvPr id="6" name="Segnaposto piè di pagina 5"/>
          <p:cNvSpPr>
            <a:spLocks noGrp="1"/>
          </p:cNvSpPr>
          <p:nvPr>
            <p:ph type="ftr" sz="quarter" idx="11"/>
          </p:nvPr>
        </p:nvSpPr>
        <p:spPr/>
        <p:txBody>
          <a:bodyPr/>
          <a:lstStyle/>
          <a:p>
            <a:r>
              <a:rPr lang="it-IT" dirty="0"/>
              <a:t>Francesca Cavanna                                               INFN To</a:t>
            </a:r>
          </a:p>
        </p:txBody>
      </p:sp>
      <p:sp>
        <p:nvSpPr>
          <p:cNvPr id="7" name="Segnaposto numero diapositiva 6"/>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426837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722C55F-CA73-4459-BD2A-1236FD046CE4}" type="datetime1">
              <a:rPr lang="it-IT" smtClean="0"/>
              <a:t>06/07/2022</a:t>
            </a:fld>
            <a:endParaRPr lang="it-IT"/>
          </a:p>
        </p:txBody>
      </p:sp>
      <p:sp>
        <p:nvSpPr>
          <p:cNvPr id="8" name="Segnaposto piè di pagina 7"/>
          <p:cNvSpPr>
            <a:spLocks noGrp="1"/>
          </p:cNvSpPr>
          <p:nvPr>
            <p:ph type="ftr" sz="quarter" idx="11"/>
          </p:nvPr>
        </p:nvSpPr>
        <p:spPr/>
        <p:txBody>
          <a:bodyPr/>
          <a:lstStyle/>
          <a:p>
            <a:r>
              <a:rPr lang="it-IT" dirty="0"/>
              <a:t>Francesca Cavanna                                               INFN To</a:t>
            </a:r>
          </a:p>
        </p:txBody>
      </p:sp>
      <p:sp>
        <p:nvSpPr>
          <p:cNvPr id="9" name="Segnaposto numero diapositiva 8"/>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77519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B6F36-0B4F-4C2E-91CC-EF1A16BD250D}"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656334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20918085-9655-41DC-BCB8-6DA462A37247}" type="datetime1">
              <a:rPr lang="it-IT" smtClean="0"/>
              <a:t>06/07/2022</a:t>
            </a:fld>
            <a:endParaRPr lang="it-IT"/>
          </a:p>
        </p:txBody>
      </p:sp>
      <p:sp>
        <p:nvSpPr>
          <p:cNvPr id="4" name="Segnaposto piè di pagina 3"/>
          <p:cNvSpPr>
            <a:spLocks noGrp="1"/>
          </p:cNvSpPr>
          <p:nvPr>
            <p:ph type="ftr" sz="quarter" idx="11"/>
          </p:nvPr>
        </p:nvSpPr>
        <p:spPr/>
        <p:txBody>
          <a:bodyPr/>
          <a:lstStyle/>
          <a:p>
            <a:r>
              <a:rPr lang="it-IT" dirty="0"/>
              <a:t>Francesca Cavanna                                               INFN To</a:t>
            </a:r>
          </a:p>
        </p:txBody>
      </p:sp>
      <p:sp>
        <p:nvSpPr>
          <p:cNvPr id="5" name="Segnaposto numero diapositiva 4"/>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521604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9B2752C-8E93-495D-93EE-BD5D0327073B}" type="datetime1">
              <a:rPr lang="it-IT" smtClean="0"/>
              <a:t>06/07/2022</a:t>
            </a:fld>
            <a:endParaRPr lang="it-IT"/>
          </a:p>
        </p:txBody>
      </p:sp>
      <p:sp>
        <p:nvSpPr>
          <p:cNvPr id="3" name="Segnaposto piè di pagina 2"/>
          <p:cNvSpPr>
            <a:spLocks noGrp="1"/>
          </p:cNvSpPr>
          <p:nvPr>
            <p:ph type="ftr" sz="quarter" idx="11"/>
          </p:nvPr>
        </p:nvSpPr>
        <p:spPr/>
        <p:txBody>
          <a:bodyPr/>
          <a:lstStyle/>
          <a:p>
            <a:r>
              <a:rPr lang="it-IT" dirty="0"/>
              <a:t>Francesca Cavanna                                               INFN To</a:t>
            </a:r>
          </a:p>
        </p:txBody>
      </p:sp>
      <p:sp>
        <p:nvSpPr>
          <p:cNvPr id="4" name="Segnaposto numero diapositiva 3"/>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2091733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9E49532-AFC2-4B91-9874-7C4E32EEBC25}" type="datetime1">
              <a:rPr lang="it-IT" smtClean="0"/>
              <a:t>06/07/2022</a:t>
            </a:fld>
            <a:endParaRPr lang="it-IT"/>
          </a:p>
        </p:txBody>
      </p:sp>
      <p:sp>
        <p:nvSpPr>
          <p:cNvPr id="6" name="Segnaposto piè di pagina 5"/>
          <p:cNvSpPr>
            <a:spLocks noGrp="1"/>
          </p:cNvSpPr>
          <p:nvPr>
            <p:ph type="ftr" sz="quarter" idx="11"/>
          </p:nvPr>
        </p:nvSpPr>
        <p:spPr/>
        <p:txBody>
          <a:bodyPr/>
          <a:lstStyle/>
          <a:p>
            <a:r>
              <a:rPr lang="it-IT" dirty="0"/>
              <a:t>Francesca Cavanna                                               INFN To</a:t>
            </a:r>
          </a:p>
        </p:txBody>
      </p:sp>
      <p:sp>
        <p:nvSpPr>
          <p:cNvPr id="7" name="Segnaposto numero diapositiva 6"/>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568539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074868B-DD28-4433-A1FC-B661BC0122FF}" type="datetime1">
              <a:rPr lang="it-IT" smtClean="0"/>
              <a:t>06/07/2022</a:t>
            </a:fld>
            <a:endParaRPr lang="it-IT"/>
          </a:p>
        </p:txBody>
      </p:sp>
      <p:sp>
        <p:nvSpPr>
          <p:cNvPr id="6" name="Segnaposto piè di pagina 5"/>
          <p:cNvSpPr>
            <a:spLocks noGrp="1"/>
          </p:cNvSpPr>
          <p:nvPr>
            <p:ph type="ftr" sz="quarter" idx="11"/>
          </p:nvPr>
        </p:nvSpPr>
        <p:spPr/>
        <p:txBody>
          <a:bodyPr/>
          <a:lstStyle/>
          <a:p>
            <a:r>
              <a:rPr lang="it-IT" dirty="0"/>
              <a:t>Francesca Cavanna                                               INFN To</a:t>
            </a:r>
          </a:p>
        </p:txBody>
      </p:sp>
      <p:sp>
        <p:nvSpPr>
          <p:cNvPr id="7" name="Segnaposto numero diapositiva 6"/>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1678889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4F7FE82-E02A-4865-8FF7-29D9B92CE20A}" type="datetime1">
              <a:rPr lang="it-IT" smtClean="0"/>
              <a:t>06/07/2022</a:t>
            </a:fld>
            <a:endParaRPr lang="it-IT"/>
          </a:p>
        </p:txBody>
      </p:sp>
      <p:sp>
        <p:nvSpPr>
          <p:cNvPr id="5" name="Segnaposto piè di pagina 4"/>
          <p:cNvSpPr>
            <a:spLocks noGrp="1"/>
          </p:cNvSpPr>
          <p:nvPr>
            <p:ph type="ftr" sz="quarter" idx="11"/>
          </p:nvPr>
        </p:nvSpPr>
        <p:spPr/>
        <p:txBody>
          <a:bodyPr/>
          <a:lstStyle/>
          <a:p>
            <a:r>
              <a:rPr lang="it-IT" dirty="0"/>
              <a:t>Francesca Cavanna                                               INFN To</a:t>
            </a:r>
          </a:p>
        </p:txBody>
      </p:sp>
      <p:sp>
        <p:nvSpPr>
          <p:cNvPr id="6" name="Segnaposto numero diapositiva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1000039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5FE43E-E2DF-4EC7-9BC3-B79198DCC80D}" type="datetime1">
              <a:rPr lang="it-IT" smtClean="0"/>
              <a:t>06/07/2022</a:t>
            </a:fld>
            <a:endParaRPr lang="it-IT"/>
          </a:p>
        </p:txBody>
      </p:sp>
      <p:sp>
        <p:nvSpPr>
          <p:cNvPr id="5" name="Segnaposto piè di pagina 4"/>
          <p:cNvSpPr>
            <a:spLocks noGrp="1"/>
          </p:cNvSpPr>
          <p:nvPr>
            <p:ph type="ftr" sz="quarter" idx="11"/>
          </p:nvPr>
        </p:nvSpPr>
        <p:spPr/>
        <p:txBody>
          <a:bodyPr/>
          <a:lstStyle/>
          <a:p>
            <a:r>
              <a:rPr lang="it-IT" dirty="0"/>
              <a:t>Francesca Cavanna                                               INFN To</a:t>
            </a:r>
          </a:p>
        </p:txBody>
      </p:sp>
      <p:sp>
        <p:nvSpPr>
          <p:cNvPr id="6" name="Segnaposto numero diapositiva 5"/>
          <p:cNvSpPr>
            <a:spLocks noGrp="1"/>
          </p:cNvSpPr>
          <p:nvPr>
            <p:ph type="sldNum" sz="quarter" idx="12"/>
          </p:nvPr>
        </p:nvSpPr>
        <p:spPr/>
        <p:txBody>
          <a:bodyPr/>
          <a:lstStyle/>
          <a:p>
            <a:fld id="{6723037D-A82B-414B-AC3D-F0E52FA48BB8}" type="slidenum">
              <a:rPr lang="it-IT" smtClean="0"/>
              <a:t>‹N›</a:t>
            </a:fld>
            <a:endParaRPr lang="it-IT"/>
          </a:p>
        </p:txBody>
      </p:sp>
    </p:spTree>
    <p:extLst>
      <p:ext uri="{BB962C8B-B14F-4D97-AF65-F5344CB8AC3E}">
        <p14:creationId xmlns:p14="http://schemas.microsoft.com/office/powerpoint/2010/main" val="3290363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piè di pagina 2"/>
          <p:cNvSpPr>
            <a:spLocks noGrp="1"/>
          </p:cNvSpPr>
          <p:nvPr>
            <p:ph type="ftr" sz="quarter" idx="10"/>
          </p:nvPr>
        </p:nvSpPr>
        <p:spPr/>
        <p:txBody>
          <a:bodyPr/>
          <a:lstStyle/>
          <a:p>
            <a:r>
              <a:rPr lang="it-IT" dirty="0"/>
              <a:t>Francesca Cavanna                                               INFN To</a:t>
            </a:r>
          </a:p>
        </p:txBody>
      </p:sp>
      <p:sp>
        <p:nvSpPr>
          <p:cNvPr id="4" name="Segnaposto data 3"/>
          <p:cNvSpPr>
            <a:spLocks noGrp="1"/>
          </p:cNvSpPr>
          <p:nvPr>
            <p:ph type="dt" sz="half" idx="11"/>
          </p:nvPr>
        </p:nvSpPr>
        <p:spPr/>
        <p:txBody>
          <a:bodyPr/>
          <a:lstStyle/>
          <a:p>
            <a:fld id="{85F87149-B820-4451-AD6B-9F031ACD2835}" type="datetime1">
              <a:rPr lang="it-IT" smtClean="0"/>
              <a:t>06/07/2022</a:t>
            </a:fld>
            <a:endParaRPr lang="it-IT" dirty="0"/>
          </a:p>
        </p:txBody>
      </p:sp>
      <p:sp>
        <p:nvSpPr>
          <p:cNvPr id="5" name="Segnaposto numero diapositiva 4"/>
          <p:cNvSpPr>
            <a:spLocks noGrp="1"/>
          </p:cNvSpPr>
          <p:nvPr>
            <p:ph type="sldNum" sz="quarter" idx="12"/>
          </p:nvPr>
        </p:nvSpPr>
        <p:spPr/>
        <p:txBody>
          <a:bodyPr/>
          <a:lstStyle/>
          <a:p>
            <a:fld id="{A0DFAD1E-621B-44A4-B624-F1987D13FD62}" type="slidenum">
              <a:rPr lang="it-IT" smtClean="0"/>
              <a:pPr/>
              <a:t>‹N›</a:t>
            </a:fld>
            <a:endParaRPr lang="it-IT" dirty="0"/>
          </a:p>
        </p:txBody>
      </p:sp>
    </p:spTree>
    <p:extLst>
      <p:ext uri="{BB962C8B-B14F-4D97-AF65-F5344CB8AC3E}">
        <p14:creationId xmlns:p14="http://schemas.microsoft.com/office/powerpoint/2010/main" val="718405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piè di pagina 2"/>
          <p:cNvSpPr>
            <a:spLocks noGrp="1"/>
          </p:cNvSpPr>
          <p:nvPr>
            <p:ph type="ftr" sz="quarter" idx="10"/>
          </p:nvPr>
        </p:nvSpPr>
        <p:spPr/>
        <p:txBody>
          <a:bodyPr/>
          <a:lstStyle/>
          <a:p>
            <a:r>
              <a:rPr lang="it-IT" dirty="0"/>
              <a:t>Francesca Cavanna                                               INFN To</a:t>
            </a:r>
          </a:p>
        </p:txBody>
      </p:sp>
      <p:sp>
        <p:nvSpPr>
          <p:cNvPr id="4" name="Segnaposto data 3"/>
          <p:cNvSpPr>
            <a:spLocks noGrp="1"/>
          </p:cNvSpPr>
          <p:nvPr>
            <p:ph type="dt" sz="half" idx="11"/>
          </p:nvPr>
        </p:nvSpPr>
        <p:spPr/>
        <p:txBody>
          <a:bodyPr/>
          <a:lstStyle/>
          <a:p>
            <a:fld id="{FA985A55-7287-4A7C-9199-C47425B99FFE}" type="datetime1">
              <a:rPr lang="it-IT" smtClean="0"/>
              <a:t>06/07/2022</a:t>
            </a:fld>
            <a:endParaRPr lang="it-IT" dirty="0"/>
          </a:p>
        </p:txBody>
      </p:sp>
      <p:sp>
        <p:nvSpPr>
          <p:cNvPr id="5" name="Segnaposto numero diapositiva 4"/>
          <p:cNvSpPr>
            <a:spLocks noGrp="1"/>
          </p:cNvSpPr>
          <p:nvPr>
            <p:ph type="sldNum" sz="quarter" idx="12"/>
          </p:nvPr>
        </p:nvSpPr>
        <p:spPr/>
        <p:txBody>
          <a:bodyPr/>
          <a:lstStyle/>
          <a:p>
            <a:fld id="{A0DFAD1E-621B-44A4-B624-F1987D13FD62}" type="slidenum">
              <a:rPr lang="it-IT" smtClean="0"/>
              <a:pPr/>
              <a:t>‹N›</a:t>
            </a:fld>
            <a:endParaRPr lang="it-IT" dirty="0"/>
          </a:p>
        </p:txBody>
      </p:sp>
    </p:spTree>
    <p:extLst>
      <p:ext uri="{BB962C8B-B14F-4D97-AF65-F5344CB8AC3E}">
        <p14:creationId xmlns:p14="http://schemas.microsoft.com/office/powerpoint/2010/main" val="784239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75339527"/>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8" name="Titolo 7"/>
          <p:cNvSpPr>
            <a:spLocks noGrp="1"/>
          </p:cNvSpPr>
          <p:nvPr>
            <p:ph type="title"/>
          </p:nvPr>
        </p:nvSpPr>
        <p:spPr>
          <a:xfrm>
            <a:off x="179388" y="0"/>
            <a:ext cx="8964612" cy="836613"/>
          </a:xfrm>
          <a:prstGeom prst="rect">
            <a:avLst/>
          </a:prstGeom>
        </p:spPr>
        <p:txBody>
          <a:bodyPr/>
          <a:lstStyle/>
          <a:p>
            <a:r>
              <a:rPr lang="it-IT"/>
              <a:t>Fare clic per modificare lo stile del titolo</a:t>
            </a:r>
            <a:endParaRPr lang="en-US"/>
          </a:p>
        </p:txBody>
      </p:sp>
      <p:sp>
        <p:nvSpPr>
          <p:cNvPr id="10" name="Rectangle 4"/>
          <p:cNvSpPr>
            <a:spLocks noGrp="1" noChangeArrowheads="1"/>
          </p:cNvSpPr>
          <p:nvPr>
            <p:ph idx="1"/>
          </p:nvPr>
        </p:nvSpPr>
        <p:spPr bwMode="auto">
          <a:xfrm>
            <a:off x="323850" y="1052513"/>
            <a:ext cx="8496300" cy="5256212"/>
          </a:xfrm>
          <a:prstGeom prst="rect">
            <a:avLst/>
          </a:prstGeom>
          <a:noFill/>
          <a:ln>
            <a:noFill/>
          </a:ln>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3640273916"/>
      </p:ext>
    </p:extLst>
  </p:cSld>
  <p:clrMapOvr>
    <a:masterClrMapping/>
  </p:clrMapOvr>
  <p:transition spd="slow"/>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D9795E-4860-4545-A7D8-57538539EEF6}"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1142732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3F2814E-770A-47D0-A40B-CC9CA7376B4B}"/>
              </a:ext>
            </a:extLst>
          </p:cNvPr>
          <p:cNvSpPr>
            <a:spLocks noGrp="1"/>
          </p:cNvSpPr>
          <p:nvPr>
            <p:ph type="dt" sz="half" idx="10"/>
          </p:nvPr>
        </p:nvSpPr>
        <p:spPr>
          <a:xfrm>
            <a:off x="0" y="0"/>
            <a:ext cx="0" cy="0"/>
          </a:xfrm>
        </p:spPr>
        <p:txBody>
          <a:bodyPr/>
          <a:lstStyle>
            <a:lvl1pPr>
              <a:defRPr/>
            </a:lvl1pPr>
          </a:lstStyle>
          <a:p>
            <a:pPr>
              <a:defRPr/>
            </a:pPr>
            <a:fld id="{4FB7E222-11B5-45AC-8017-22C22B21E559}" type="datetimeFigureOut">
              <a:rPr lang="it-IT"/>
              <a:pPr>
                <a:defRPr/>
              </a:pPr>
              <a:t>06/07/2022</a:t>
            </a:fld>
            <a:endParaRPr lang="it-IT"/>
          </a:p>
        </p:txBody>
      </p:sp>
      <p:sp>
        <p:nvSpPr>
          <p:cNvPr id="5" name="Segnaposto piè di pagina 4">
            <a:extLst>
              <a:ext uri="{FF2B5EF4-FFF2-40B4-BE49-F238E27FC236}">
                <a16:creationId xmlns:a16="http://schemas.microsoft.com/office/drawing/2014/main" id="{6250AA85-FB8F-45CC-8E91-6EC2119D06E9}"/>
              </a:ext>
            </a:extLst>
          </p:cNvPr>
          <p:cNvSpPr>
            <a:spLocks noGrp="1"/>
          </p:cNvSpPr>
          <p:nvPr>
            <p:ph type="ftr" sz="quarter" idx="11"/>
          </p:nvPr>
        </p:nvSpPr>
        <p:spPr>
          <a:xfrm>
            <a:off x="0" y="0"/>
            <a:ext cx="0" cy="0"/>
          </a:xfrm>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1F2A41F-2356-4672-8464-EF310982DBA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D397FE0F-C3F3-4C95-9103-A90BCCAD220C}" type="slidenum">
              <a:rPr lang="it-IT" altLang="it-IT"/>
              <a:pPr/>
              <a:t>‹N›</a:t>
            </a:fld>
            <a:endParaRPr lang="it-IT" altLang="it-IT"/>
          </a:p>
        </p:txBody>
      </p:sp>
    </p:spTree>
    <p:extLst>
      <p:ext uri="{BB962C8B-B14F-4D97-AF65-F5344CB8AC3E}">
        <p14:creationId xmlns:p14="http://schemas.microsoft.com/office/powerpoint/2010/main" val="767025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473795" y="5052547"/>
            <a:ext cx="5637010" cy="882119"/>
          </a:xfrm>
        </p:spPr>
        <p:txBody>
          <a:bodyPr>
            <a:normAutofit/>
          </a:bodyPr>
          <a:lstStyle>
            <a:lvl1pPr marL="0" indent="0" algn="l">
              <a:buNone/>
              <a:defRPr sz="16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endParaRPr lang="it-IT" altLang="it-IT"/>
          </a:p>
        </p:txBody>
      </p:sp>
      <p:sp>
        <p:nvSpPr>
          <p:cNvPr id="5" name="Footer Placeholder 4"/>
          <p:cNvSpPr>
            <a:spLocks noGrp="1"/>
          </p:cNvSpPr>
          <p:nvPr>
            <p:ph type="ftr" sz="quarter" idx="11"/>
          </p:nvPr>
        </p:nvSpPr>
        <p:spPr/>
        <p:txBody>
          <a:bodyPr/>
          <a:lstStyle/>
          <a:p>
            <a:pPr>
              <a:defRPr/>
            </a:pPr>
            <a:endParaRPr lang="it-IT" altLang="it-IT"/>
          </a:p>
        </p:txBody>
      </p:sp>
      <p:sp>
        <p:nvSpPr>
          <p:cNvPr id="6" name="Slide Number Placeholder 5"/>
          <p:cNvSpPr>
            <a:spLocks noGrp="1"/>
          </p:cNvSpPr>
          <p:nvPr>
            <p:ph type="sldNum" sz="quarter" idx="12"/>
          </p:nvPr>
        </p:nvSpPr>
        <p:spPr/>
        <p:txBody>
          <a:bodyPr/>
          <a:lstStyle/>
          <a:p>
            <a:pPr>
              <a:defRPr/>
            </a:pPr>
            <a:fld id="{1545A432-889B-4465-8886-2496B0399E0D}" type="slidenum">
              <a:rPr lang="it-IT" altLang="it-IT" smtClean="0"/>
              <a:pPr>
                <a:defRPr/>
              </a:pPr>
              <a:t>‹N›</a:t>
            </a:fld>
            <a:endParaRPr lang="it-IT" altLang="it-IT"/>
          </a:p>
        </p:txBody>
      </p:sp>
      <p:sp>
        <p:nvSpPr>
          <p:cNvPr id="2" name="Title 1"/>
          <p:cNvSpPr>
            <a:spLocks noGrp="1"/>
          </p:cNvSpPr>
          <p:nvPr>
            <p:ph type="ctrTitle"/>
          </p:nvPr>
        </p:nvSpPr>
        <p:spPr>
          <a:xfrm>
            <a:off x="817582" y="3132290"/>
            <a:ext cx="7175351" cy="1793167"/>
          </a:xfrm>
          <a:effectLst/>
        </p:spPr>
        <p:txBody>
          <a:bodyPr>
            <a:noAutofit/>
          </a:bodyPr>
          <a:lstStyle>
            <a:lvl1pPr marL="480060" indent="-342900" algn="l">
              <a:defRPr sz="4050"/>
            </a:lvl1pPr>
          </a:lstStyle>
          <a:p>
            <a:r>
              <a:rPr lang="it-IT"/>
              <a:t>Fare clic per modificare lo stile del titolo</a:t>
            </a:r>
            <a:endParaRPr lang="en-US" dirty="0"/>
          </a:p>
        </p:txBody>
      </p:sp>
    </p:spTree>
    <p:extLst>
      <p:ext uri="{BB962C8B-B14F-4D97-AF65-F5344CB8AC3E}">
        <p14:creationId xmlns:p14="http://schemas.microsoft.com/office/powerpoint/2010/main" val="240667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it-IT" altLang="it-IT"/>
          </a:p>
        </p:txBody>
      </p:sp>
      <p:sp>
        <p:nvSpPr>
          <p:cNvPr id="5" name="Footer Placeholder 4"/>
          <p:cNvSpPr>
            <a:spLocks noGrp="1"/>
          </p:cNvSpPr>
          <p:nvPr>
            <p:ph type="ftr" sz="quarter" idx="11"/>
          </p:nvPr>
        </p:nvSpPr>
        <p:spPr/>
        <p:txBody>
          <a:bodyPr/>
          <a:lstStyle/>
          <a:p>
            <a:pPr>
              <a:defRPr/>
            </a:pPr>
            <a:endParaRPr lang="it-IT" altLang="it-IT"/>
          </a:p>
        </p:txBody>
      </p:sp>
      <p:sp>
        <p:nvSpPr>
          <p:cNvPr id="6" name="Slide Number Placeholder 5"/>
          <p:cNvSpPr>
            <a:spLocks noGrp="1"/>
          </p:cNvSpPr>
          <p:nvPr>
            <p:ph type="sldNum" sz="quarter" idx="12"/>
          </p:nvPr>
        </p:nvSpPr>
        <p:spPr/>
        <p:txBody>
          <a:bodyPr/>
          <a:lstStyle/>
          <a:p>
            <a:pPr>
              <a:defRPr/>
            </a:pPr>
            <a:fld id="{19A7312D-E23F-4E34-A6B4-3C5278B0B291}" type="slidenum">
              <a:rPr lang="it-IT" altLang="it-IT" smtClean="0"/>
              <a:pPr>
                <a:defRPr/>
              </a:pPr>
              <a:t>‹N›</a:t>
            </a:fld>
            <a:endParaRPr lang="it-IT" altLang="it-IT"/>
          </a:p>
        </p:txBody>
      </p:sp>
      <p:sp>
        <p:nvSpPr>
          <p:cNvPr id="8" name="Title 7"/>
          <p:cNvSpPr>
            <a:spLocks noGrp="1"/>
          </p:cNvSpPr>
          <p:nvPr>
            <p:ph type="title"/>
          </p:nvPr>
        </p:nvSpPr>
        <p:spPr/>
        <p:txBody>
          <a:bodyPr/>
          <a:lstStyle/>
          <a:p>
            <a:r>
              <a:rPr lang="it-IT"/>
              <a:t>Fare clic per modificare lo stile del titolo</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4841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033196" y="2172648"/>
            <a:ext cx="5966666" cy="2423346"/>
          </a:xfrm>
          <a:effectLst/>
        </p:spPr>
        <p:txBody>
          <a:bodyPr anchor="b"/>
          <a:lstStyle>
            <a:lvl1pPr algn="r">
              <a:defRPr sz="3450" b="1" cap="none"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2022439" y="4607511"/>
            <a:ext cx="5970494" cy="835460"/>
          </a:xfrm>
        </p:spPr>
        <p:txBody>
          <a:bodyPr anchor="t"/>
          <a:lstStyle>
            <a:lvl1pPr marL="0" indent="0" algn="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pPr>
              <a:defRPr/>
            </a:pPr>
            <a:endParaRPr lang="it-IT" altLang="it-IT"/>
          </a:p>
        </p:txBody>
      </p:sp>
      <p:sp>
        <p:nvSpPr>
          <p:cNvPr id="5" name="Footer Placeholder 4"/>
          <p:cNvSpPr>
            <a:spLocks noGrp="1"/>
          </p:cNvSpPr>
          <p:nvPr>
            <p:ph type="ftr" sz="quarter" idx="11"/>
          </p:nvPr>
        </p:nvSpPr>
        <p:spPr/>
        <p:txBody>
          <a:bodyPr/>
          <a:lstStyle/>
          <a:p>
            <a:pPr>
              <a:defRPr/>
            </a:pPr>
            <a:endParaRPr lang="it-IT" altLang="it-IT"/>
          </a:p>
        </p:txBody>
      </p:sp>
      <p:sp>
        <p:nvSpPr>
          <p:cNvPr id="6" name="Slide Number Placeholder 5"/>
          <p:cNvSpPr>
            <a:spLocks noGrp="1"/>
          </p:cNvSpPr>
          <p:nvPr>
            <p:ph type="sldNum" sz="quarter" idx="12"/>
          </p:nvPr>
        </p:nvSpPr>
        <p:spPr/>
        <p:txBody>
          <a:bodyPr/>
          <a:lstStyle/>
          <a:p>
            <a:pPr>
              <a:defRPr/>
            </a:pPr>
            <a:fld id="{523F7427-69BD-49B8-8C39-0B5BE65C1EA9}" type="slidenum">
              <a:rPr lang="it-IT" altLang="it-IT" smtClean="0"/>
              <a:pPr>
                <a:defRPr/>
              </a:pPr>
              <a:t>‹N›</a:t>
            </a:fld>
            <a:endParaRPr lang="it-IT" altLang="it-IT"/>
          </a:p>
        </p:txBody>
      </p:sp>
    </p:spTree>
    <p:extLst>
      <p:ext uri="{BB962C8B-B14F-4D97-AF65-F5344CB8AC3E}">
        <p14:creationId xmlns:p14="http://schemas.microsoft.com/office/powerpoint/2010/main" val="267520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it-IT" altLang="it-IT"/>
          </a:p>
        </p:txBody>
      </p:sp>
      <p:sp>
        <p:nvSpPr>
          <p:cNvPr id="6" name="Footer Placeholder 5"/>
          <p:cNvSpPr>
            <a:spLocks noGrp="1"/>
          </p:cNvSpPr>
          <p:nvPr>
            <p:ph type="ftr" sz="quarter" idx="11"/>
          </p:nvPr>
        </p:nvSpPr>
        <p:spPr/>
        <p:txBody>
          <a:bodyPr/>
          <a:lstStyle/>
          <a:p>
            <a:pPr>
              <a:defRPr/>
            </a:pPr>
            <a:endParaRPr lang="it-IT" altLang="it-IT"/>
          </a:p>
        </p:txBody>
      </p:sp>
      <p:sp>
        <p:nvSpPr>
          <p:cNvPr id="7" name="Slide Number Placeholder 6"/>
          <p:cNvSpPr>
            <a:spLocks noGrp="1"/>
          </p:cNvSpPr>
          <p:nvPr>
            <p:ph type="sldNum" sz="quarter" idx="12"/>
          </p:nvPr>
        </p:nvSpPr>
        <p:spPr/>
        <p:txBody>
          <a:bodyPr/>
          <a:lstStyle/>
          <a:p>
            <a:pPr>
              <a:defRPr/>
            </a:pPr>
            <a:fld id="{0A36C713-EE90-41FB-B22A-3D477139439B}" type="slidenum">
              <a:rPr lang="it-IT" altLang="it-IT" smtClean="0"/>
              <a:pPr>
                <a:defRPr/>
              </a:pPr>
              <a:t>‹N›</a:t>
            </a:fld>
            <a:endParaRPr lang="it-IT" altLang="it-IT"/>
          </a:p>
        </p:txBody>
      </p:sp>
      <p:sp>
        <p:nvSpPr>
          <p:cNvPr id="8" name="Title 7"/>
          <p:cNvSpPr>
            <a:spLocks noGrp="1"/>
          </p:cNvSpPr>
          <p:nvPr>
            <p:ph type="title"/>
          </p:nvPr>
        </p:nvSpPr>
        <p:spPr/>
        <p:txBody>
          <a:bodyPr/>
          <a:lstStyle/>
          <a:p>
            <a:r>
              <a:rPr lang="it-IT"/>
              <a:t>Fare clic per modificare lo stile del titolo</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408474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Content Placeholder 3"/>
          <p:cNvSpPr>
            <a:spLocks noGrp="1"/>
          </p:cNvSpPr>
          <p:nvPr>
            <p:ph sz="half" idx="2"/>
          </p:nvPr>
        </p:nvSpPr>
        <p:spPr>
          <a:xfrm>
            <a:off x="1156447" y="1400327"/>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ctr" defTabSz="685800" rtl="0" eaLnBrk="1" latinLnBrk="0" hangingPunct="1">
              <a:spcBef>
                <a:spcPct val="20000"/>
              </a:spcBef>
              <a:spcAft>
                <a:spcPts val="225"/>
              </a:spcAft>
              <a:buClr>
                <a:schemeClr val="accent6">
                  <a:lumMod val="75000"/>
                </a:schemeClr>
              </a:buClr>
              <a:buSzPct val="130000"/>
              <a:buFont typeface="Georgia" pitchFamily="18" charset="0"/>
              <a:buNone/>
            </a:pPr>
            <a:r>
              <a:rPr lang="it-IT"/>
              <a:t>Fare clic per modificare stili del testo dello schema</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endParaRPr lang="it-IT" altLang="it-IT"/>
          </a:p>
        </p:txBody>
      </p:sp>
      <p:sp>
        <p:nvSpPr>
          <p:cNvPr id="8" name="Footer Placeholder 7"/>
          <p:cNvSpPr>
            <a:spLocks noGrp="1"/>
          </p:cNvSpPr>
          <p:nvPr>
            <p:ph type="ftr" sz="quarter" idx="11"/>
          </p:nvPr>
        </p:nvSpPr>
        <p:spPr/>
        <p:txBody>
          <a:bodyPr/>
          <a:lstStyle/>
          <a:p>
            <a:pPr>
              <a:defRPr/>
            </a:pPr>
            <a:endParaRPr lang="it-IT" altLang="it-IT"/>
          </a:p>
        </p:txBody>
      </p:sp>
      <p:sp>
        <p:nvSpPr>
          <p:cNvPr id="9" name="Slide Number Placeholder 8"/>
          <p:cNvSpPr>
            <a:spLocks noGrp="1"/>
          </p:cNvSpPr>
          <p:nvPr>
            <p:ph type="sldNum" sz="quarter" idx="12"/>
          </p:nvPr>
        </p:nvSpPr>
        <p:spPr/>
        <p:txBody>
          <a:bodyPr/>
          <a:lstStyle/>
          <a:p>
            <a:pPr>
              <a:defRPr/>
            </a:pPr>
            <a:fld id="{2D19B7E9-6887-44C3-8095-AC9729EACF94}" type="slidenum">
              <a:rPr lang="it-IT" altLang="it-IT" smtClean="0"/>
              <a:pPr>
                <a:defRPr/>
              </a:pPr>
              <a:t>‹N›</a:t>
            </a:fld>
            <a:endParaRPr lang="it-IT" altLang="it-IT"/>
          </a:p>
        </p:txBody>
      </p:sp>
      <p:sp>
        <p:nvSpPr>
          <p:cNvPr id="10" name="Title 9"/>
          <p:cNvSpPr>
            <a:spLocks noGrp="1"/>
          </p:cNvSpPr>
          <p:nvPr>
            <p:ph type="title"/>
          </p:nvPr>
        </p:nvSpPr>
        <p:spPr/>
        <p:txBody>
          <a:bodyPr/>
          <a:lstStyle/>
          <a:p>
            <a:r>
              <a:rPr lang="it-IT"/>
              <a:t>Fare clic per modificare lo stile del titolo</a:t>
            </a:r>
            <a:endParaRPr lang="en-US" dirty="0"/>
          </a:p>
        </p:txBody>
      </p:sp>
    </p:spTree>
    <p:extLst>
      <p:ext uri="{BB962C8B-B14F-4D97-AF65-F5344CB8AC3E}">
        <p14:creationId xmlns:p14="http://schemas.microsoft.com/office/powerpoint/2010/main" val="367315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pPr>
              <a:defRPr/>
            </a:pPr>
            <a:endParaRPr lang="it-IT" altLang="it-IT"/>
          </a:p>
        </p:txBody>
      </p:sp>
      <p:sp>
        <p:nvSpPr>
          <p:cNvPr id="4" name="Footer Placeholder 3"/>
          <p:cNvSpPr>
            <a:spLocks noGrp="1"/>
          </p:cNvSpPr>
          <p:nvPr>
            <p:ph type="ftr" sz="quarter" idx="11"/>
          </p:nvPr>
        </p:nvSpPr>
        <p:spPr/>
        <p:txBody>
          <a:bodyPr/>
          <a:lstStyle/>
          <a:p>
            <a:pPr>
              <a:defRPr/>
            </a:pPr>
            <a:endParaRPr lang="it-IT" altLang="it-IT"/>
          </a:p>
        </p:txBody>
      </p:sp>
      <p:sp>
        <p:nvSpPr>
          <p:cNvPr id="5" name="Slide Number Placeholder 4"/>
          <p:cNvSpPr>
            <a:spLocks noGrp="1"/>
          </p:cNvSpPr>
          <p:nvPr>
            <p:ph type="sldNum" sz="quarter" idx="12"/>
          </p:nvPr>
        </p:nvSpPr>
        <p:spPr/>
        <p:txBody>
          <a:bodyPr/>
          <a:lstStyle/>
          <a:p>
            <a:pPr>
              <a:defRPr/>
            </a:pPr>
            <a:fld id="{B620BD94-878D-4D4F-BEBC-58715108E5FA}" type="slidenum">
              <a:rPr lang="it-IT" altLang="it-IT" smtClean="0"/>
              <a:pPr>
                <a:defRPr/>
              </a:pPr>
              <a:t>‹N›</a:t>
            </a:fld>
            <a:endParaRPr lang="it-IT" altLang="it-IT"/>
          </a:p>
        </p:txBody>
      </p:sp>
    </p:spTree>
    <p:extLst>
      <p:ext uri="{BB962C8B-B14F-4D97-AF65-F5344CB8AC3E}">
        <p14:creationId xmlns:p14="http://schemas.microsoft.com/office/powerpoint/2010/main" val="397736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it-IT" altLang="it-IT"/>
          </a:p>
        </p:txBody>
      </p:sp>
      <p:sp>
        <p:nvSpPr>
          <p:cNvPr id="3" name="Footer Placeholder 2"/>
          <p:cNvSpPr>
            <a:spLocks noGrp="1"/>
          </p:cNvSpPr>
          <p:nvPr>
            <p:ph type="ftr" sz="quarter" idx="11"/>
          </p:nvPr>
        </p:nvSpPr>
        <p:spPr/>
        <p:txBody>
          <a:bodyPr/>
          <a:lstStyle/>
          <a:p>
            <a:pPr>
              <a:defRPr/>
            </a:pPr>
            <a:endParaRPr lang="it-IT" altLang="it-IT"/>
          </a:p>
        </p:txBody>
      </p:sp>
      <p:sp>
        <p:nvSpPr>
          <p:cNvPr id="4" name="Slide Number Placeholder 3"/>
          <p:cNvSpPr>
            <a:spLocks noGrp="1"/>
          </p:cNvSpPr>
          <p:nvPr>
            <p:ph type="sldNum" sz="quarter" idx="12"/>
          </p:nvPr>
        </p:nvSpPr>
        <p:spPr/>
        <p:txBody>
          <a:bodyPr/>
          <a:lstStyle/>
          <a:p>
            <a:pPr>
              <a:defRPr/>
            </a:pPr>
            <a:fld id="{8B6C1145-B972-4936-9A8C-ACB250B8B40D}" type="slidenum">
              <a:rPr lang="it-IT" altLang="it-IT" smtClean="0"/>
              <a:pPr>
                <a:defRPr/>
              </a:pPr>
              <a:t>‹N›</a:t>
            </a:fld>
            <a:endParaRPr lang="it-IT" altLang="it-IT"/>
          </a:p>
        </p:txBody>
      </p:sp>
    </p:spTree>
    <p:extLst>
      <p:ext uri="{BB962C8B-B14F-4D97-AF65-F5344CB8AC3E}">
        <p14:creationId xmlns:p14="http://schemas.microsoft.com/office/powerpoint/2010/main" val="211929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2"/>
            <a:ext cx="3636085" cy="1258493"/>
          </a:xfrm>
          <a:effectLst/>
        </p:spPr>
        <p:txBody>
          <a:bodyPr anchor="b">
            <a:noAutofit/>
          </a:bodyPr>
          <a:lstStyle>
            <a:lvl1pPr marL="171450" indent="-171450" algn="l">
              <a:defRPr sz="2100" b="1">
                <a:effectLst/>
              </a:defRPr>
            </a:lvl1pPr>
          </a:lstStyle>
          <a:p>
            <a:r>
              <a:rPr lang="it-IT"/>
              <a:t>Fare clic per modificare lo stile del titolo</a:t>
            </a:r>
            <a:endParaRPr lang="en-US" dirty="0"/>
          </a:p>
        </p:txBody>
      </p:sp>
      <p:sp>
        <p:nvSpPr>
          <p:cNvPr id="3" name="Content Placeholder 2"/>
          <p:cNvSpPr>
            <a:spLocks noGrp="1"/>
          </p:cNvSpPr>
          <p:nvPr>
            <p:ph idx="1"/>
          </p:nvPr>
        </p:nvSpPr>
        <p:spPr>
          <a:xfrm>
            <a:off x="4593516" y="731520"/>
            <a:ext cx="4017085" cy="4894730"/>
          </a:xfrm>
        </p:spPr>
        <p:txBody>
          <a:bodyPr anchor="ctr"/>
          <a:lstStyle>
            <a:lvl1pPr>
              <a:defRPr sz="165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75766" y="3497802"/>
            <a:ext cx="3388660" cy="21395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pPr>
              <a:defRPr/>
            </a:pPr>
            <a:endParaRPr lang="it-IT" altLang="it-IT"/>
          </a:p>
        </p:txBody>
      </p:sp>
      <p:sp>
        <p:nvSpPr>
          <p:cNvPr id="6" name="Footer Placeholder 5"/>
          <p:cNvSpPr>
            <a:spLocks noGrp="1"/>
          </p:cNvSpPr>
          <p:nvPr>
            <p:ph type="ftr" sz="quarter" idx="11"/>
          </p:nvPr>
        </p:nvSpPr>
        <p:spPr/>
        <p:txBody>
          <a:bodyPr/>
          <a:lstStyle/>
          <a:p>
            <a:pPr>
              <a:defRPr/>
            </a:pPr>
            <a:endParaRPr lang="it-IT" altLang="it-IT"/>
          </a:p>
        </p:txBody>
      </p:sp>
      <p:sp>
        <p:nvSpPr>
          <p:cNvPr id="7" name="Slide Number Placeholder 6"/>
          <p:cNvSpPr>
            <a:spLocks noGrp="1"/>
          </p:cNvSpPr>
          <p:nvPr>
            <p:ph type="sldNum" sz="quarter" idx="12"/>
          </p:nvPr>
        </p:nvSpPr>
        <p:spPr/>
        <p:txBody>
          <a:bodyPr/>
          <a:lstStyle/>
          <a:p>
            <a:pPr>
              <a:defRPr/>
            </a:pPr>
            <a:fld id="{58BE73D8-2EC3-48A7-9DC2-8C1617D32B4E}" type="slidenum">
              <a:rPr lang="it-IT" altLang="it-IT" smtClean="0"/>
              <a:pPr>
                <a:defRPr/>
              </a:pPr>
              <a:t>‹N›</a:t>
            </a:fld>
            <a:endParaRPr lang="it-IT" altLang="it-IT"/>
          </a:p>
        </p:txBody>
      </p:sp>
    </p:spTree>
    <p:extLst>
      <p:ext uri="{BB962C8B-B14F-4D97-AF65-F5344CB8AC3E}">
        <p14:creationId xmlns:p14="http://schemas.microsoft.com/office/powerpoint/2010/main" val="13797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37160" indent="-137160">
              <a:buFont typeface="Georgia" pitchFamily="18" charset="0"/>
              <a:buChar char="*"/>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pPr>
              <a:defRPr/>
            </a:pPr>
            <a:endParaRPr lang="it-IT" altLang="it-IT"/>
          </a:p>
        </p:txBody>
      </p:sp>
      <p:sp>
        <p:nvSpPr>
          <p:cNvPr id="6" name="Footer Placeholder 5"/>
          <p:cNvSpPr>
            <a:spLocks noGrp="1"/>
          </p:cNvSpPr>
          <p:nvPr>
            <p:ph type="ftr" sz="quarter" idx="11"/>
          </p:nvPr>
        </p:nvSpPr>
        <p:spPr/>
        <p:txBody>
          <a:bodyPr/>
          <a:lstStyle/>
          <a:p>
            <a:pPr>
              <a:defRPr/>
            </a:pPr>
            <a:endParaRPr lang="it-IT" altLang="it-IT"/>
          </a:p>
        </p:txBody>
      </p:sp>
      <p:sp>
        <p:nvSpPr>
          <p:cNvPr id="7" name="Slide Number Placeholder 6"/>
          <p:cNvSpPr>
            <a:spLocks noGrp="1"/>
          </p:cNvSpPr>
          <p:nvPr>
            <p:ph type="sldNum" sz="quarter" idx="12"/>
          </p:nvPr>
        </p:nvSpPr>
        <p:spPr/>
        <p:txBody>
          <a:bodyPr/>
          <a:lstStyle/>
          <a:p>
            <a:pPr>
              <a:defRPr/>
            </a:pPr>
            <a:fld id="{218E7045-D08D-448F-BDBF-F2AA17EA9607}" type="slidenum">
              <a:rPr lang="it-IT" altLang="it-IT" smtClean="0"/>
              <a:pPr>
                <a:defRPr/>
              </a:pPr>
              <a:t>‹N›</a:t>
            </a:fld>
            <a:endParaRPr lang="it-IT" altLang="it-IT"/>
          </a:p>
        </p:txBody>
      </p:sp>
      <p:sp>
        <p:nvSpPr>
          <p:cNvPr id="2" name="Title 1"/>
          <p:cNvSpPr>
            <a:spLocks noGrp="1"/>
          </p:cNvSpPr>
          <p:nvPr>
            <p:ph type="title"/>
          </p:nvPr>
        </p:nvSpPr>
        <p:spPr>
          <a:xfrm>
            <a:off x="727268" y="4464421"/>
            <a:ext cx="6383538" cy="1143000"/>
          </a:xfrm>
        </p:spPr>
        <p:txBody>
          <a:bodyPr anchor="b">
            <a:noAutofit/>
          </a:bodyPr>
          <a:lstStyle>
            <a:lvl1pPr algn="l">
              <a:defRPr sz="3450" b="1"/>
            </a:lvl1pPr>
          </a:lstStyle>
          <a:p>
            <a:r>
              <a:rPr lang="it-IT"/>
              <a:t>Fare clic per modificare lo stile del titolo</a:t>
            </a:r>
            <a:endParaRPr lang="en-US" dirty="0"/>
          </a:p>
        </p:txBody>
      </p:sp>
    </p:spTree>
    <p:extLst>
      <p:ext uri="{BB962C8B-B14F-4D97-AF65-F5344CB8AC3E}">
        <p14:creationId xmlns:p14="http://schemas.microsoft.com/office/powerpoint/2010/main" val="66759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350EAC-8B10-4218-844D-ED40F0ACF62C}"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59109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pPr>
              <a:defRPr/>
            </a:pPr>
            <a:endParaRPr lang="it-IT" altLang="it-IT"/>
          </a:p>
        </p:txBody>
      </p:sp>
      <p:sp>
        <p:nvSpPr>
          <p:cNvPr id="5" name="Footer Placeholder 4"/>
          <p:cNvSpPr>
            <a:spLocks noGrp="1"/>
          </p:cNvSpPr>
          <p:nvPr>
            <p:ph type="ftr" sz="quarter" idx="11"/>
          </p:nvPr>
        </p:nvSpPr>
        <p:spPr/>
        <p:txBody>
          <a:bodyPr/>
          <a:lstStyle/>
          <a:p>
            <a:pPr>
              <a:defRPr/>
            </a:pPr>
            <a:endParaRPr lang="it-IT" altLang="it-IT"/>
          </a:p>
        </p:txBody>
      </p:sp>
      <p:sp>
        <p:nvSpPr>
          <p:cNvPr id="6" name="Slide Number Placeholder 5"/>
          <p:cNvSpPr>
            <a:spLocks noGrp="1"/>
          </p:cNvSpPr>
          <p:nvPr>
            <p:ph type="sldNum" sz="quarter" idx="12"/>
          </p:nvPr>
        </p:nvSpPr>
        <p:spPr/>
        <p:txBody>
          <a:bodyPr/>
          <a:lstStyle/>
          <a:p>
            <a:pPr>
              <a:defRPr/>
            </a:pPr>
            <a:fld id="{8E82FC96-13C8-4AE6-BC31-190CFFE248A8}" type="slidenum">
              <a:rPr lang="it-IT" altLang="it-IT" smtClean="0"/>
              <a:pPr>
                <a:defRPr/>
              </a:pPr>
              <a:t>‹N›</a:t>
            </a:fld>
            <a:endParaRPr lang="it-IT" altLang="it-IT"/>
          </a:p>
        </p:txBody>
      </p:sp>
    </p:spTree>
    <p:extLst>
      <p:ext uri="{BB962C8B-B14F-4D97-AF65-F5344CB8AC3E}">
        <p14:creationId xmlns:p14="http://schemas.microsoft.com/office/powerpoint/2010/main" val="382294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9"/>
            <a:ext cx="2057400" cy="5238339"/>
          </a:xfrm>
          <a:effectLst/>
        </p:spPr>
        <p:txBody>
          <a:bodyPr vert="eaVert"/>
          <a:lstStyle>
            <a:lvl1pPr algn="l">
              <a:defRPr/>
            </a:lvl1pPr>
          </a:lstStyle>
          <a:p>
            <a:r>
              <a:rPr lang="it-IT"/>
              <a:t>Fare clic per modificare lo stile del titolo</a:t>
            </a:r>
            <a:endParaRPr lang="en-US"/>
          </a:p>
        </p:txBody>
      </p:sp>
      <p:sp>
        <p:nvSpPr>
          <p:cNvPr id="3" name="Vertical Text Placeholder 2"/>
          <p:cNvSpPr>
            <a:spLocks noGrp="1"/>
          </p:cNvSpPr>
          <p:nvPr>
            <p:ph type="body" orient="vert" idx="1"/>
          </p:nvPr>
        </p:nvSpPr>
        <p:spPr>
          <a:xfrm>
            <a:off x="3324114" y="731521"/>
            <a:ext cx="4829287" cy="4894729"/>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endParaRPr lang="it-IT" altLang="it-IT"/>
          </a:p>
        </p:txBody>
      </p:sp>
      <p:sp>
        <p:nvSpPr>
          <p:cNvPr id="5" name="Footer Placeholder 4"/>
          <p:cNvSpPr>
            <a:spLocks noGrp="1"/>
          </p:cNvSpPr>
          <p:nvPr>
            <p:ph type="ftr" sz="quarter" idx="11"/>
          </p:nvPr>
        </p:nvSpPr>
        <p:spPr/>
        <p:txBody>
          <a:bodyPr/>
          <a:lstStyle/>
          <a:p>
            <a:pPr>
              <a:defRPr/>
            </a:pPr>
            <a:endParaRPr lang="it-IT" altLang="it-IT"/>
          </a:p>
        </p:txBody>
      </p:sp>
      <p:sp>
        <p:nvSpPr>
          <p:cNvPr id="6" name="Slide Number Placeholder 5"/>
          <p:cNvSpPr>
            <a:spLocks noGrp="1"/>
          </p:cNvSpPr>
          <p:nvPr>
            <p:ph type="sldNum" sz="quarter" idx="12"/>
          </p:nvPr>
        </p:nvSpPr>
        <p:spPr/>
        <p:txBody>
          <a:bodyPr/>
          <a:lstStyle/>
          <a:p>
            <a:pPr>
              <a:defRPr/>
            </a:pPr>
            <a:fld id="{9A937715-0043-4D16-9495-B1C8465C7AB9}" type="slidenum">
              <a:rPr lang="it-IT" altLang="it-IT" smtClean="0"/>
              <a:pPr>
                <a:defRPr/>
              </a:pPr>
              <a:t>‹N›</a:t>
            </a:fld>
            <a:endParaRPr lang="it-IT" altLang="it-IT"/>
          </a:p>
        </p:txBody>
      </p:sp>
    </p:spTree>
    <p:extLst>
      <p:ext uri="{BB962C8B-B14F-4D97-AF65-F5344CB8AC3E}">
        <p14:creationId xmlns:p14="http://schemas.microsoft.com/office/powerpoint/2010/main" val="214360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FEE1-8A93-475E-B65E-76D6551BAC9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C0B9B7D-BC0B-4734-9CE2-E45ADE70628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A22085-FCA1-45ED-82FB-426F54190530}"/>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5" name="Footer Placeholder 4">
            <a:extLst>
              <a:ext uri="{FF2B5EF4-FFF2-40B4-BE49-F238E27FC236}">
                <a16:creationId xmlns:a16="http://schemas.microsoft.com/office/drawing/2014/main" id="{76189BD5-14F5-47EF-BADB-662FC2CF5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C648F-76EE-41B4-9549-E1B6670D5B69}"/>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3245137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0F61-986E-41DB-87F1-51E8137985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DF58F-DFC5-42C9-A125-EED917204E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0DB4C-C126-40F0-A65B-31535EE85377}"/>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5" name="Footer Placeholder 4">
            <a:extLst>
              <a:ext uri="{FF2B5EF4-FFF2-40B4-BE49-F238E27FC236}">
                <a16:creationId xmlns:a16="http://schemas.microsoft.com/office/drawing/2014/main" id="{557A4B27-004F-4B21-B172-708299754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AA77B-6D92-45FA-8537-DF52EC4D4967}"/>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1665843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339C-A4CB-43AB-A107-681280BD574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344514-3D91-4A8E-98A4-4A88B806799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F2D690-F5DB-4341-9E7E-868E9044D81D}"/>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5" name="Footer Placeholder 4">
            <a:extLst>
              <a:ext uri="{FF2B5EF4-FFF2-40B4-BE49-F238E27FC236}">
                <a16:creationId xmlns:a16="http://schemas.microsoft.com/office/drawing/2014/main" id="{D6391BA3-85C7-4148-BF30-9A70E7FBA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7964C-5587-47D7-88FF-61F862B71CB8}"/>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3315456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896E-7C3B-45AD-9FD8-4540D19D6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807ED-2AD9-41E2-85A9-0603C436687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03B87F-7FE1-437D-B982-4AC4E6E17AD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84C314-4309-4F11-AAC1-46377E67B4D1}"/>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6" name="Footer Placeholder 5">
            <a:extLst>
              <a:ext uri="{FF2B5EF4-FFF2-40B4-BE49-F238E27FC236}">
                <a16:creationId xmlns:a16="http://schemas.microsoft.com/office/drawing/2014/main" id="{38B1D92D-77D7-4880-A909-36C8EB3DA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D6529-FD77-4E8F-8133-FF9C9D0CA2CD}"/>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678015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29EA-E636-4658-A016-230F5575DF4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E5381-D28A-4369-BDF9-D7ACE208DB5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2B6F4AC-F980-4FF6-B4CA-EB1DF856F89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347CE-B773-4991-BAF5-0F5AF028DDE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7E7377A-5BD9-4814-A2F8-54F1CCBB960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DB8B9-26CE-4C59-B443-3D1C9AEDAC2F}"/>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8" name="Footer Placeholder 7">
            <a:extLst>
              <a:ext uri="{FF2B5EF4-FFF2-40B4-BE49-F238E27FC236}">
                <a16:creationId xmlns:a16="http://schemas.microsoft.com/office/drawing/2014/main" id="{86F578A1-0A10-46BE-A248-29827A479D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E97F50-F97C-4FCD-9CA0-78CC65404281}"/>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1714840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2759-ACE3-4108-A66D-A02CBE34B2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EB0FA5-73E7-489F-8ACD-16401454E83D}"/>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4" name="Footer Placeholder 3">
            <a:extLst>
              <a:ext uri="{FF2B5EF4-FFF2-40B4-BE49-F238E27FC236}">
                <a16:creationId xmlns:a16="http://schemas.microsoft.com/office/drawing/2014/main" id="{00BC13CB-2229-45A9-8601-C0CC7A4C5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862C03-EC02-4E88-A950-9DED20B1BEF0}"/>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377702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C365F6-B495-4F13-8618-DC893C9FC6A7}"/>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3" name="Footer Placeholder 2">
            <a:extLst>
              <a:ext uri="{FF2B5EF4-FFF2-40B4-BE49-F238E27FC236}">
                <a16:creationId xmlns:a16="http://schemas.microsoft.com/office/drawing/2014/main" id="{F30C791B-E406-4C55-9F70-DDDC800107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C373EA-FCA9-43E4-90D3-9198A8F9BB3F}"/>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2483596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A267-2625-4907-8FCC-31475D89CC2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226F17F-90C7-4D6C-B318-0BFC9679086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B81BB5-E073-4F85-B613-74EA9F720FD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C4E1DBC-9712-4F6E-9549-234381DC5B62}"/>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6" name="Footer Placeholder 5">
            <a:extLst>
              <a:ext uri="{FF2B5EF4-FFF2-40B4-BE49-F238E27FC236}">
                <a16:creationId xmlns:a16="http://schemas.microsoft.com/office/drawing/2014/main" id="{06E4D6EE-6130-4D06-B8AD-23BAFDD4DE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F011-B729-4FA0-B5B8-875F8F2BE5F9}"/>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179838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A960088-37D8-4DBE-AD08-A550C796D031}"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463685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E5EB-57BD-4F9D-9B9B-59F394AB97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C1B588-4C46-4185-A789-F5D047318F7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73B31D2-188D-4477-85D0-53172848C95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B07EF2F-E6D3-439E-9BF2-574F50E4C5C7}"/>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6" name="Footer Placeholder 5">
            <a:extLst>
              <a:ext uri="{FF2B5EF4-FFF2-40B4-BE49-F238E27FC236}">
                <a16:creationId xmlns:a16="http://schemas.microsoft.com/office/drawing/2014/main" id="{EF01CE2E-FE45-4D96-A428-0D6FDD2BFB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8AFD9-7480-4679-BCF9-D96BA74C3FEF}"/>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2205973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1B8A4-3EA3-467A-9DB6-27506980A6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157E92-BEAD-4B32-A76F-C34B189B2F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19939-6714-4031-86B2-BC817E607C10}"/>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5" name="Footer Placeholder 4">
            <a:extLst>
              <a:ext uri="{FF2B5EF4-FFF2-40B4-BE49-F238E27FC236}">
                <a16:creationId xmlns:a16="http://schemas.microsoft.com/office/drawing/2014/main" id="{87B7C184-7805-4EF6-A8D8-F4C6739B9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BFBF7-0E61-43A9-A191-691065518CC5}"/>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2491057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F40D-01AF-482C-8DF7-1E7892694C3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BA521F-5BEA-40D2-B4E0-97EAD17908F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09DF8-0423-4563-9D8B-60A132BA06E9}"/>
              </a:ext>
            </a:extLst>
          </p:cNvPr>
          <p:cNvSpPr>
            <a:spLocks noGrp="1"/>
          </p:cNvSpPr>
          <p:nvPr>
            <p:ph type="dt" sz="half" idx="10"/>
          </p:nvPr>
        </p:nvSpPr>
        <p:spPr/>
        <p:txBody>
          <a:bodyPr/>
          <a:lstStyle/>
          <a:p>
            <a:fld id="{CD471F22-EEDE-4569-9F5A-D192889AE805}" type="datetimeFigureOut">
              <a:rPr lang="en-US" smtClean="0"/>
              <a:t>7/6/2022</a:t>
            </a:fld>
            <a:endParaRPr lang="en-US"/>
          </a:p>
        </p:txBody>
      </p:sp>
      <p:sp>
        <p:nvSpPr>
          <p:cNvPr id="5" name="Footer Placeholder 4">
            <a:extLst>
              <a:ext uri="{FF2B5EF4-FFF2-40B4-BE49-F238E27FC236}">
                <a16:creationId xmlns:a16="http://schemas.microsoft.com/office/drawing/2014/main" id="{7A284D10-18C3-4120-AA3F-764273B05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2C10A-7141-4CCD-88EC-D04728130F31}"/>
              </a:ext>
            </a:extLst>
          </p:cNvPr>
          <p:cNvSpPr>
            <a:spLocks noGrp="1"/>
          </p:cNvSpPr>
          <p:nvPr>
            <p:ph type="sldNum" sz="quarter" idx="12"/>
          </p:nvPr>
        </p:nvSpPr>
        <p:spPr/>
        <p:txBody>
          <a:bodyPr/>
          <a:lstStyle/>
          <a:p>
            <a:fld id="{4D44381F-7F16-4F57-9F55-8764A2FA95D3}" type="slidenum">
              <a:rPr lang="en-US" smtClean="0"/>
              <a:t>‹N›</a:t>
            </a:fld>
            <a:endParaRPr lang="en-US"/>
          </a:p>
        </p:txBody>
      </p:sp>
    </p:spTree>
    <p:extLst>
      <p:ext uri="{BB962C8B-B14F-4D97-AF65-F5344CB8AC3E}">
        <p14:creationId xmlns:p14="http://schemas.microsoft.com/office/powerpoint/2010/main" val="2251410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39990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622002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060939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377158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597745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132524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23889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0EFD05-6AB9-4D39-8A87-278F28C35A31}"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042729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859741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41688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739751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2367463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1_Confronto">
    <p:spTree>
      <p:nvGrpSpPr>
        <p:cNvPr id="1" name=""/>
        <p:cNvGrpSpPr/>
        <p:nvPr/>
      </p:nvGrpSpPr>
      <p:grpSpPr>
        <a:xfrm>
          <a:off x="0" y="0"/>
          <a:ext cx="0" cy="0"/>
          <a:chOff x="0" y="0"/>
          <a:chExt cx="0" cy="0"/>
        </a:xfrm>
      </p:grpSpPr>
      <p:sp>
        <p:nvSpPr>
          <p:cNvPr id="56" name="Rettangolo 7"/>
          <p:cNvSpPr/>
          <p:nvPr/>
        </p:nvSpPr>
        <p:spPr>
          <a:xfrm>
            <a:off x="0" y="0"/>
            <a:ext cx="9144000" cy="6858000"/>
          </a:xfrm>
          <a:prstGeom prst="rect">
            <a:avLst/>
          </a:prstGeom>
          <a:solidFill>
            <a:srgbClr val="FFFFFF">
              <a:alpha val="70000"/>
            </a:srgbClr>
          </a:solidFill>
          <a:ln w="12700">
            <a:miter lim="400000"/>
          </a:ln>
        </p:spPr>
        <p:txBody>
          <a:bodyPr lIns="34289" rIns="34289" anchor="ctr"/>
          <a:lstStyle/>
          <a:p>
            <a:pPr algn="ctr">
              <a:defRPr>
                <a:solidFill>
                  <a:srgbClr val="FFFFFF"/>
                </a:solidFill>
              </a:defRPr>
            </a:pPr>
            <a:endParaRPr sz="1350"/>
          </a:p>
        </p:txBody>
      </p:sp>
      <p:sp>
        <p:nvSpPr>
          <p:cNvPr id="57" name="Body Level One…"/>
          <p:cNvSpPr txBox="1">
            <a:spLocks noGrp="1"/>
          </p:cNvSpPr>
          <p:nvPr>
            <p:ph type="body" sz="quarter" idx="1"/>
          </p:nvPr>
        </p:nvSpPr>
        <p:spPr>
          <a:xfrm>
            <a:off x="629842" y="1145581"/>
            <a:ext cx="3868341" cy="823913"/>
          </a:xfrm>
          <a:prstGeom prst="rect">
            <a:avLst/>
          </a:prstGeom>
        </p:spPr>
        <p:txBody>
          <a:bodyPr anchor="b"/>
          <a:lstStyle>
            <a:lvl1pPr marL="0" indent="0">
              <a:buSzTx/>
              <a:buNone/>
              <a:defRPr sz="2250">
                <a:latin typeface="Baskerville Old Face"/>
                <a:ea typeface="Baskerville Old Face"/>
                <a:cs typeface="Baskerville Old Face"/>
                <a:sym typeface="Baskerville Old Face"/>
              </a:defRPr>
            </a:lvl1pPr>
            <a:lvl2pPr marL="0" indent="342900">
              <a:buSzTx/>
              <a:buNone/>
              <a:defRPr sz="2250">
                <a:latin typeface="Baskerville Old Face"/>
                <a:ea typeface="Baskerville Old Face"/>
                <a:cs typeface="Baskerville Old Face"/>
                <a:sym typeface="Baskerville Old Face"/>
              </a:defRPr>
            </a:lvl2pPr>
            <a:lvl3pPr marL="0" indent="685800">
              <a:buSzTx/>
              <a:buNone/>
              <a:defRPr sz="2250">
                <a:latin typeface="Baskerville Old Face"/>
                <a:ea typeface="Baskerville Old Face"/>
                <a:cs typeface="Baskerville Old Face"/>
                <a:sym typeface="Baskerville Old Face"/>
              </a:defRPr>
            </a:lvl3pPr>
            <a:lvl4pPr marL="0" indent="1028700">
              <a:buSzTx/>
              <a:buNone/>
              <a:defRPr sz="2250">
                <a:latin typeface="Baskerville Old Face"/>
                <a:ea typeface="Baskerville Old Face"/>
                <a:cs typeface="Baskerville Old Face"/>
                <a:sym typeface="Baskerville Old Face"/>
              </a:defRPr>
            </a:lvl4pPr>
            <a:lvl5pPr marL="0" indent="1371600">
              <a:buSzTx/>
              <a:buNone/>
              <a:defRPr sz="2250">
                <a:latin typeface="Baskerville Old Face"/>
                <a:ea typeface="Baskerville Old Face"/>
                <a:cs typeface="Baskerville Old Face"/>
                <a:sym typeface="Baskerville Old Face"/>
              </a:defRPr>
            </a:lvl5pPr>
          </a:lstStyle>
          <a:p>
            <a:r>
              <a:t>Body Level One</a:t>
            </a:r>
          </a:p>
          <a:p>
            <a:pPr lvl="1"/>
            <a:r>
              <a:t>Body Level Two</a:t>
            </a:r>
          </a:p>
          <a:p>
            <a:pPr lvl="2"/>
            <a:r>
              <a:t>Body Level Three</a:t>
            </a:r>
          </a:p>
          <a:p>
            <a:pPr lvl="3"/>
            <a:r>
              <a:t>Body Level Four</a:t>
            </a:r>
          </a:p>
          <a:p>
            <a:pPr lvl="4"/>
            <a:r>
              <a:t>Body Level Five</a:t>
            </a:r>
          </a:p>
        </p:txBody>
      </p:sp>
      <p:sp>
        <p:nvSpPr>
          <p:cNvPr id="58" name="Text Placeholder 4"/>
          <p:cNvSpPr>
            <a:spLocks noGrp="1"/>
          </p:cNvSpPr>
          <p:nvPr>
            <p:ph type="body" sz="quarter" idx="13"/>
          </p:nvPr>
        </p:nvSpPr>
        <p:spPr>
          <a:xfrm>
            <a:off x="4629152" y="1145581"/>
            <a:ext cx="3887392" cy="823913"/>
          </a:xfrm>
          <a:prstGeom prst="rect">
            <a:avLst/>
          </a:prstGeom>
        </p:spPr>
        <p:txBody>
          <a:bodyPr anchor="b"/>
          <a:lstStyle>
            <a:lvl1pPr marL="0" indent="0">
              <a:buSzTx/>
              <a:buNone/>
              <a:defRPr sz="3000">
                <a:latin typeface="Baskerville Old Face"/>
                <a:sym typeface="Baskerville Old Face"/>
              </a:defRPr>
            </a:lvl1pPr>
          </a:lstStyle>
          <a:p>
            <a:pPr marL="0" indent="0">
              <a:buSzTx/>
              <a:buNone/>
              <a:defRPr sz="3000">
                <a:latin typeface="Baskerville Old Face"/>
                <a:ea typeface="Baskerville Old Face"/>
                <a:cs typeface="Baskerville Old Face"/>
                <a:sym typeface="Baskerville Old Face"/>
              </a:defRPr>
            </a:pPr>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60" name="Title Text"/>
          <p:cNvSpPr txBox="1">
            <a:spLocks noGrp="1"/>
          </p:cNvSpPr>
          <p:nvPr>
            <p:ph type="title"/>
          </p:nvPr>
        </p:nvSpPr>
        <p:spPr>
          <a:prstGeom prst="rect">
            <a:avLst/>
          </a:prstGeom>
        </p:spPr>
        <p:txBody>
          <a:bodyPr/>
          <a:lstStyle/>
          <a:p>
            <a:r>
              <a:t>Title Text</a:t>
            </a:r>
          </a:p>
        </p:txBody>
      </p:sp>
      <p:pic>
        <p:nvPicPr>
          <p:cNvPr id="61" name="Immagine 12" descr="Immagine 12"/>
          <p:cNvPicPr>
            <a:picLocks noChangeAspect="1"/>
          </p:cNvPicPr>
          <p:nvPr/>
        </p:nvPicPr>
        <p:blipFill>
          <a:blip r:embed="rId2"/>
          <a:srcRect t="61062" b="35458"/>
          <a:stretch>
            <a:fillRect/>
          </a:stretch>
        </p:blipFill>
        <p:spPr>
          <a:xfrm>
            <a:off x="-169049" y="595703"/>
            <a:ext cx="9080368" cy="463258"/>
          </a:xfrm>
          <a:prstGeom prst="rect">
            <a:avLst/>
          </a:prstGeom>
          <a:ln w="12700">
            <a:miter lim="400000"/>
          </a:ln>
        </p:spPr>
      </p:pic>
      <p:pic>
        <p:nvPicPr>
          <p:cNvPr id="62" name="Immagine 13" descr="Immagine 13"/>
          <p:cNvPicPr>
            <a:picLocks noChangeAspect="1"/>
          </p:cNvPicPr>
          <p:nvPr/>
        </p:nvPicPr>
        <p:blipFill>
          <a:blip r:embed="rId2"/>
          <a:srcRect t="61062" b="35458"/>
          <a:stretch>
            <a:fillRect/>
          </a:stretch>
        </p:blipFill>
        <p:spPr>
          <a:xfrm rot="10800000">
            <a:off x="-16648" y="6195327"/>
            <a:ext cx="9080367" cy="463258"/>
          </a:xfrm>
          <a:prstGeom prst="rect">
            <a:avLst/>
          </a:prstGeom>
          <a:ln w="12700">
            <a:miter lim="400000"/>
          </a:ln>
        </p:spPr>
      </p:pic>
    </p:spTree>
    <p:extLst>
      <p:ext uri="{BB962C8B-B14F-4D97-AF65-F5344CB8AC3E}">
        <p14:creationId xmlns:p14="http://schemas.microsoft.com/office/powerpoint/2010/main" val="142420766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67CF03-BA39-4EE0-AEF5-BB49E8E93E5F}"/>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BAE9B6B-5CDA-411D-8453-B1299AA066E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F51069D-08C1-49E3-9575-E41512ECA34C}"/>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a:extLst>
              <a:ext uri="{FF2B5EF4-FFF2-40B4-BE49-F238E27FC236}">
                <a16:creationId xmlns:a16="http://schemas.microsoft.com/office/drawing/2014/main" id="{FCB4E25A-5098-4935-BA02-BA59BDDC36C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45F6500-2C40-4829-898F-9C7B24D20ABF}"/>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4201630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6DCDC0-EE12-457B-933D-6A61D1B8590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8AA36D2-D24E-4F39-A9E9-5576E1EE9C3D}"/>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97D9AFB-BE23-4776-84C4-D9A29D38524A}"/>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a:extLst>
              <a:ext uri="{FF2B5EF4-FFF2-40B4-BE49-F238E27FC236}">
                <a16:creationId xmlns:a16="http://schemas.microsoft.com/office/drawing/2014/main" id="{D4748ED3-4987-4C7C-B4B1-02AC8FE4F3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964396-7B6F-481F-9616-139DFFD9A61F}"/>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1782904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60B066-080E-41F4-BD14-04B21B6DA75C}"/>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1A6362-E5EB-4F09-98AA-643C3B87597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A9843C7C-B91E-4990-81C2-32B685849CD1}"/>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a:extLst>
              <a:ext uri="{FF2B5EF4-FFF2-40B4-BE49-F238E27FC236}">
                <a16:creationId xmlns:a16="http://schemas.microsoft.com/office/drawing/2014/main" id="{7B1035B6-301C-4383-95F1-968268152DD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C0325C1-891B-4B72-8179-C03EABB676C3}"/>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167715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71E551-32E2-4EAB-A354-9DCF3337D16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1B12595-6555-40BC-8F9D-9C82076DBF2B}"/>
              </a:ext>
            </a:extLst>
          </p:cNvPr>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D3D6556-01B5-4F34-B5EB-CDF5A5D5B684}"/>
              </a:ext>
            </a:extLst>
          </p:cNvPr>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4DFC40E-5CFD-418F-8C10-8B757528290C}"/>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6" name="Segnaposto piè di pagina 5">
            <a:extLst>
              <a:ext uri="{FF2B5EF4-FFF2-40B4-BE49-F238E27FC236}">
                <a16:creationId xmlns:a16="http://schemas.microsoft.com/office/drawing/2014/main" id="{2D1679D0-E3B5-4D6D-8FF3-31BB32B006E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929BCC2-807F-4C79-B674-93224DA87BCC}"/>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087630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57AD19-9C8E-4999-9D12-AF9EB3D34EAE}"/>
              </a:ext>
            </a:extLst>
          </p:cNvPr>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FB48A14-C134-44FD-8683-9CCE697F06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4D2F557B-087F-4209-BAFC-8EA32F3F0ACA}"/>
              </a:ext>
            </a:extLst>
          </p:cNvPr>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21338CF-8363-4DFC-B627-AAA16B74B69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0A2CDDD2-3128-4387-8F87-4875C6ECA2CF}"/>
              </a:ext>
            </a:extLst>
          </p:cNvPr>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675A276-27E6-4451-A05E-58E00F8798A2}"/>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8" name="Segnaposto piè di pagina 7">
            <a:extLst>
              <a:ext uri="{FF2B5EF4-FFF2-40B4-BE49-F238E27FC236}">
                <a16:creationId xmlns:a16="http://schemas.microsoft.com/office/drawing/2014/main" id="{852A7BCE-E052-4874-A2FC-DE6570BE895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B99A8D4-C743-4923-A7A2-FA0A4269A4C9}"/>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48881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8BE7A3-2867-4B09-BD8A-DDFE7540CD0D}"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1154125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C2882F-E6D8-49AE-9E66-233F2383B3E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5E17167-4AF9-4FD2-8323-C78C77E9F01B}"/>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4" name="Segnaposto piè di pagina 3">
            <a:extLst>
              <a:ext uri="{FF2B5EF4-FFF2-40B4-BE49-F238E27FC236}">
                <a16:creationId xmlns:a16="http://schemas.microsoft.com/office/drawing/2014/main" id="{95626A08-5F45-4C02-ABB7-AFB7ECE80CF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FE67140-BE9A-4196-A4D3-8EB2BE8473FB}"/>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396724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41B2DC8-2995-4D5F-B4F8-C2BD96C23F80}"/>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3" name="Segnaposto piè di pagina 2">
            <a:extLst>
              <a:ext uri="{FF2B5EF4-FFF2-40B4-BE49-F238E27FC236}">
                <a16:creationId xmlns:a16="http://schemas.microsoft.com/office/drawing/2014/main" id="{2048561D-D8AD-4FF5-9979-CA3F3C02214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505DC0E-3DCC-4342-81C1-59ED3FD3A962}"/>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3424179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56FC4-8DF6-41A4-83B8-7F22BB0F296A}"/>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E77447F-A99F-438C-8404-8C78B963C37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6FC988C-BD6A-4463-8113-F4EC453BD9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Segnaposto data 4">
            <a:extLst>
              <a:ext uri="{FF2B5EF4-FFF2-40B4-BE49-F238E27FC236}">
                <a16:creationId xmlns:a16="http://schemas.microsoft.com/office/drawing/2014/main" id="{8FBE57A3-392B-4919-9515-1F8144AE1EBC}"/>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6" name="Segnaposto piè di pagina 5">
            <a:extLst>
              <a:ext uri="{FF2B5EF4-FFF2-40B4-BE49-F238E27FC236}">
                <a16:creationId xmlns:a16="http://schemas.microsoft.com/office/drawing/2014/main" id="{9223FA3F-FBAB-4B51-8B0B-B18A397ACE5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8EBDE5E-7CEE-4DAA-A6B2-66D25A0F7908}"/>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12027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5A786B-AEA6-40D4-92A2-CED6A81E4F6F}"/>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05770D9-3723-4DB6-B0A8-86E280FDF71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B5D42AAB-1959-4FE3-A5EF-402A949831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Segnaposto data 4">
            <a:extLst>
              <a:ext uri="{FF2B5EF4-FFF2-40B4-BE49-F238E27FC236}">
                <a16:creationId xmlns:a16="http://schemas.microsoft.com/office/drawing/2014/main" id="{2BA08479-EDD9-444C-853C-91F917287FFA}"/>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6" name="Segnaposto piè di pagina 5">
            <a:extLst>
              <a:ext uri="{FF2B5EF4-FFF2-40B4-BE49-F238E27FC236}">
                <a16:creationId xmlns:a16="http://schemas.microsoft.com/office/drawing/2014/main" id="{88FB8029-1660-4D8E-B062-0119F02D1AC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D885136-F927-4FF8-94F2-0A42B078668A}"/>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393957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C36D3F-6815-4996-8557-F757B6688A2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C84E46A-6D53-431C-B214-84B9AC981F0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46D3887-3FC0-4A1F-9E17-6BC3481D08B0}"/>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a:extLst>
              <a:ext uri="{FF2B5EF4-FFF2-40B4-BE49-F238E27FC236}">
                <a16:creationId xmlns:a16="http://schemas.microsoft.com/office/drawing/2014/main" id="{7D4B0E72-3C1D-4BDA-9038-2E2292E872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BEFA8D-B234-4AD2-8BA4-E33714FA4B92}"/>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112879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8BCC84A-CF8C-4536-99DC-8D101342F1EB}"/>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7DE4030-1665-4392-8840-AFE3225B162D}"/>
              </a:ext>
            </a:extLst>
          </p:cNvPr>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BB16025-EAE1-4633-B4F6-97CE06867C41}"/>
              </a:ext>
            </a:extLst>
          </p:cNvPr>
          <p:cNvSpPr>
            <a:spLocks noGrp="1"/>
          </p:cNvSpPr>
          <p:nvPr>
            <p:ph type="dt" sz="half" idx="10"/>
          </p:nvPr>
        </p:nvSpPr>
        <p:spPr/>
        <p:txBody>
          <a:bodyPr/>
          <a:lstStyle/>
          <a:p>
            <a:fld id="{4B6055F8-1D02-4417-9241-55C834FD9970}" type="datetimeFigureOut">
              <a:rPr lang="it-IT" smtClean="0"/>
              <a:pPr/>
              <a:t>06/07/2022</a:t>
            </a:fld>
            <a:endParaRPr lang="it-IT"/>
          </a:p>
        </p:txBody>
      </p:sp>
      <p:sp>
        <p:nvSpPr>
          <p:cNvPr id="5" name="Segnaposto piè di pagina 4">
            <a:extLst>
              <a:ext uri="{FF2B5EF4-FFF2-40B4-BE49-F238E27FC236}">
                <a16:creationId xmlns:a16="http://schemas.microsoft.com/office/drawing/2014/main" id="{36B02BEF-58EA-452D-8304-00386C52DDE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3331D25-C039-40A0-9E15-AEC280CDADE9}"/>
              </a:ext>
            </a:extLst>
          </p:cNvPr>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6147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64319489-C1A4-4549-9623-8CF20DCD66C0}"/>
              </a:ext>
            </a:extLst>
          </p:cNvPr>
          <p:cNvSpPr>
            <a:spLocks noGrp="1" noChangeArrowheads="1"/>
          </p:cNvSpPr>
          <p:nvPr>
            <p:ph type="dt" sz="half" idx="10"/>
          </p:nvPr>
        </p:nvSpPr>
        <p:spPr>
          <a:ln/>
        </p:spPr>
        <p:txBody>
          <a:bodyPr/>
          <a:lstStyle>
            <a:lvl1pPr>
              <a:defRPr/>
            </a:lvl1pPr>
          </a:lstStyle>
          <a:p>
            <a:pPr>
              <a:defRPr/>
            </a:pPr>
            <a:fld id="{BAC87095-6FE5-4160-B497-40877F740B16}" type="datetime1">
              <a:rPr lang="en-US" altLang="it-IT"/>
              <a:pPr>
                <a:defRPr/>
              </a:pPr>
              <a:t>7/6/2022</a:t>
            </a:fld>
            <a:endParaRPr lang="it-IT" altLang="it-IT"/>
          </a:p>
        </p:txBody>
      </p:sp>
      <p:sp>
        <p:nvSpPr>
          <p:cNvPr id="5" name="Rectangle 5">
            <a:extLst>
              <a:ext uri="{FF2B5EF4-FFF2-40B4-BE49-F238E27FC236}">
                <a16:creationId xmlns:a16="http://schemas.microsoft.com/office/drawing/2014/main" id="{A2CBE564-F599-4843-AC2A-155E0637627F}"/>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6" name="Rectangle 6">
            <a:extLst>
              <a:ext uri="{FF2B5EF4-FFF2-40B4-BE49-F238E27FC236}">
                <a16:creationId xmlns:a16="http://schemas.microsoft.com/office/drawing/2014/main" id="{F466A907-B101-48AF-A3AD-8EAE86D994BC}"/>
              </a:ext>
            </a:extLst>
          </p:cNvPr>
          <p:cNvSpPr>
            <a:spLocks noGrp="1" noChangeArrowheads="1"/>
          </p:cNvSpPr>
          <p:nvPr>
            <p:ph type="sldNum" sz="quarter" idx="12"/>
          </p:nvPr>
        </p:nvSpPr>
        <p:spPr>
          <a:ln/>
        </p:spPr>
        <p:txBody>
          <a:bodyPr/>
          <a:lstStyle>
            <a:lvl1pPr>
              <a:defRPr/>
            </a:lvl1pPr>
          </a:lstStyle>
          <a:p>
            <a:pPr>
              <a:defRPr/>
            </a:pPr>
            <a:fld id="{274B10B8-37DE-4F00-A497-797926580149}" type="slidenum">
              <a:rPr lang="it-IT" altLang="it-IT"/>
              <a:pPr>
                <a:defRPr/>
              </a:pPr>
              <a:t>‹N›</a:t>
            </a:fld>
            <a:endParaRPr lang="it-IT" altLang="it-IT"/>
          </a:p>
        </p:txBody>
      </p:sp>
    </p:spTree>
    <p:extLst>
      <p:ext uri="{BB962C8B-B14F-4D97-AF65-F5344CB8AC3E}">
        <p14:creationId xmlns:p14="http://schemas.microsoft.com/office/powerpoint/2010/main" val="30976474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F49F5D8-3EB1-4A6E-AF69-888CCE06A9E5}"/>
              </a:ext>
            </a:extLst>
          </p:cNvPr>
          <p:cNvSpPr>
            <a:spLocks noGrp="1" noChangeArrowheads="1"/>
          </p:cNvSpPr>
          <p:nvPr>
            <p:ph type="dt" sz="half" idx="10"/>
          </p:nvPr>
        </p:nvSpPr>
        <p:spPr>
          <a:ln/>
        </p:spPr>
        <p:txBody>
          <a:bodyPr/>
          <a:lstStyle>
            <a:lvl1pPr>
              <a:defRPr/>
            </a:lvl1pPr>
          </a:lstStyle>
          <a:p>
            <a:pPr>
              <a:defRPr/>
            </a:pPr>
            <a:fld id="{843F4A11-CF96-4F84-9439-7C94FC06691D}" type="datetime1">
              <a:rPr lang="en-US" altLang="it-IT"/>
              <a:pPr>
                <a:defRPr/>
              </a:pPr>
              <a:t>7/6/2022</a:t>
            </a:fld>
            <a:endParaRPr lang="it-IT" altLang="it-IT"/>
          </a:p>
        </p:txBody>
      </p:sp>
      <p:sp>
        <p:nvSpPr>
          <p:cNvPr id="5" name="Rectangle 5">
            <a:extLst>
              <a:ext uri="{FF2B5EF4-FFF2-40B4-BE49-F238E27FC236}">
                <a16:creationId xmlns:a16="http://schemas.microsoft.com/office/drawing/2014/main" id="{F9BEC8D3-D991-4165-8A3A-8E32CF7D4BCB}"/>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6" name="Rectangle 6">
            <a:extLst>
              <a:ext uri="{FF2B5EF4-FFF2-40B4-BE49-F238E27FC236}">
                <a16:creationId xmlns:a16="http://schemas.microsoft.com/office/drawing/2014/main" id="{BBF1F2ED-9E4E-4A26-860A-5577F6F389C2}"/>
              </a:ext>
            </a:extLst>
          </p:cNvPr>
          <p:cNvSpPr>
            <a:spLocks noGrp="1" noChangeArrowheads="1"/>
          </p:cNvSpPr>
          <p:nvPr>
            <p:ph type="sldNum" sz="quarter" idx="12"/>
          </p:nvPr>
        </p:nvSpPr>
        <p:spPr>
          <a:ln/>
        </p:spPr>
        <p:txBody>
          <a:bodyPr/>
          <a:lstStyle>
            <a:lvl1pPr>
              <a:defRPr/>
            </a:lvl1pPr>
          </a:lstStyle>
          <a:p>
            <a:pPr>
              <a:defRPr/>
            </a:pPr>
            <a:fld id="{FB40C4F5-7DBB-48E1-8516-370DE313B1C8}" type="slidenum">
              <a:rPr lang="it-IT" altLang="it-IT"/>
              <a:pPr>
                <a:defRPr/>
              </a:pPr>
              <a:t>‹N›</a:t>
            </a:fld>
            <a:endParaRPr lang="it-IT" altLang="it-IT"/>
          </a:p>
        </p:txBody>
      </p:sp>
    </p:spTree>
    <p:extLst>
      <p:ext uri="{BB962C8B-B14F-4D97-AF65-F5344CB8AC3E}">
        <p14:creationId xmlns:p14="http://schemas.microsoft.com/office/powerpoint/2010/main" val="33196839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C8138C17-9CC1-4B4D-8B1E-6812925EF79E}"/>
              </a:ext>
            </a:extLst>
          </p:cNvPr>
          <p:cNvSpPr>
            <a:spLocks noGrp="1" noChangeArrowheads="1"/>
          </p:cNvSpPr>
          <p:nvPr>
            <p:ph type="dt" sz="half" idx="10"/>
          </p:nvPr>
        </p:nvSpPr>
        <p:spPr>
          <a:ln/>
        </p:spPr>
        <p:txBody>
          <a:bodyPr/>
          <a:lstStyle>
            <a:lvl1pPr>
              <a:defRPr/>
            </a:lvl1pPr>
          </a:lstStyle>
          <a:p>
            <a:pPr>
              <a:defRPr/>
            </a:pPr>
            <a:fld id="{B710E2D2-C736-4832-8DE5-D95DA9497721}" type="datetime1">
              <a:rPr lang="en-US" altLang="it-IT"/>
              <a:pPr>
                <a:defRPr/>
              </a:pPr>
              <a:t>7/6/2022</a:t>
            </a:fld>
            <a:endParaRPr lang="it-IT" altLang="it-IT"/>
          </a:p>
        </p:txBody>
      </p:sp>
      <p:sp>
        <p:nvSpPr>
          <p:cNvPr id="5" name="Rectangle 5">
            <a:extLst>
              <a:ext uri="{FF2B5EF4-FFF2-40B4-BE49-F238E27FC236}">
                <a16:creationId xmlns:a16="http://schemas.microsoft.com/office/drawing/2014/main" id="{A78F464C-A0D5-4ABA-85F4-0A161A28C753}"/>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6" name="Rectangle 6">
            <a:extLst>
              <a:ext uri="{FF2B5EF4-FFF2-40B4-BE49-F238E27FC236}">
                <a16:creationId xmlns:a16="http://schemas.microsoft.com/office/drawing/2014/main" id="{CB83C7CB-CA54-4942-AC95-3E78BE24880D}"/>
              </a:ext>
            </a:extLst>
          </p:cNvPr>
          <p:cNvSpPr>
            <a:spLocks noGrp="1" noChangeArrowheads="1"/>
          </p:cNvSpPr>
          <p:nvPr>
            <p:ph type="sldNum" sz="quarter" idx="12"/>
          </p:nvPr>
        </p:nvSpPr>
        <p:spPr>
          <a:ln/>
        </p:spPr>
        <p:txBody>
          <a:bodyPr/>
          <a:lstStyle>
            <a:lvl1pPr>
              <a:defRPr/>
            </a:lvl1pPr>
          </a:lstStyle>
          <a:p>
            <a:pPr>
              <a:defRPr/>
            </a:pPr>
            <a:fld id="{6675098E-F77D-4A90-8C93-D4159EC9E4A5}" type="slidenum">
              <a:rPr lang="it-IT" altLang="it-IT"/>
              <a:pPr>
                <a:defRPr/>
              </a:pPr>
              <a:t>‹N›</a:t>
            </a:fld>
            <a:endParaRPr lang="it-IT" altLang="it-IT"/>
          </a:p>
        </p:txBody>
      </p:sp>
    </p:spTree>
    <p:extLst>
      <p:ext uri="{BB962C8B-B14F-4D97-AF65-F5344CB8AC3E}">
        <p14:creationId xmlns:p14="http://schemas.microsoft.com/office/powerpoint/2010/main" val="1888490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71CEEF0C-7BB0-4176-B8E8-F700544686B4}"/>
              </a:ext>
            </a:extLst>
          </p:cNvPr>
          <p:cNvSpPr>
            <a:spLocks noGrp="1" noChangeArrowheads="1"/>
          </p:cNvSpPr>
          <p:nvPr>
            <p:ph type="dt" sz="half" idx="10"/>
          </p:nvPr>
        </p:nvSpPr>
        <p:spPr>
          <a:ln/>
        </p:spPr>
        <p:txBody>
          <a:bodyPr/>
          <a:lstStyle>
            <a:lvl1pPr>
              <a:defRPr/>
            </a:lvl1pPr>
          </a:lstStyle>
          <a:p>
            <a:pPr>
              <a:defRPr/>
            </a:pPr>
            <a:fld id="{B68BDEE1-C186-4250-8D9C-5CC3448BA449}" type="datetime1">
              <a:rPr lang="en-US" altLang="it-IT"/>
              <a:pPr>
                <a:defRPr/>
              </a:pPr>
              <a:t>7/6/2022</a:t>
            </a:fld>
            <a:endParaRPr lang="it-IT" altLang="it-IT"/>
          </a:p>
        </p:txBody>
      </p:sp>
      <p:sp>
        <p:nvSpPr>
          <p:cNvPr id="6" name="Rectangle 5">
            <a:extLst>
              <a:ext uri="{FF2B5EF4-FFF2-40B4-BE49-F238E27FC236}">
                <a16:creationId xmlns:a16="http://schemas.microsoft.com/office/drawing/2014/main" id="{33394F9B-02FC-412F-98E2-CA96D77BB984}"/>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7" name="Rectangle 6">
            <a:extLst>
              <a:ext uri="{FF2B5EF4-FFF2-40B4-BE49-F238E27FC236}">
                <a16:creationId xmlns:a16="http://schemas.microsoft.com/office/drawing/2014/main" id="{53A5BA25-D9FA-4D4A-92D6-FA8778353EFC}"/>
              </a:ext>
            </a:extLst>
          </p:cNvPr>
          <p:cNvSpPr>
            <a:spLocks noGrp="1" noChangeArrowheads="1"/>
          </p:cNvSpPr>
          <p:nvPr>
            <p:ph type="sldNum" sz="quarter" idx="12"/>
          </p:nvPr>
        </p:nvSpPr>
        <p:spPr>
          <a:ln/>
        </p:spPr>
        <p:txBody>
          <a:bodyPr/>
          <a:lstStyle>
            <a:lvl1pPr>
              <a:defRPr/>
            </a:lvl1pPr>
          </a:lstStyle>
          <a:p>
            <a:pPr>
              <a:defRPr/>
            </a:pPr>
            <a:fld id="{5E2EC027-2BC9-4E90-8BE9-982D9896B5C2}" type="slidenum">
              <a:rPr lang="it-IT" altLang="it-IT"/>
              <a:pPr>
                <a:defRPr/>
              </a:pPr>
              <a:t>‹N›</a:t>
            </a:fld>
            <a:endParaRPr lang="it-IT" altLang="it-IT"/>
          </a:p>
        </p:txBody>
      </p:sp>
    </p:spTree>
    <p:extLst>
      <p:ext uri="{BB962C8B-B14F-4D97-AF65-F5344CB8AC3E}">
        <p14:creationId xmlns:p14="http://schemas.microsoft.com/office/powerpoint/2010/main" val="2707022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145D34-9885-4198-A273-7F634946342E}"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2221382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C34480EE-749D-4391-8A57-08379A63663B}"/>
              </a:ext>
            </a:extLst>
          </p:cNvPr>
          <p:cNvSpPr>
            <a:spLocks noGrp="1" noChangeArrowheads="1"/>
          </p:cNvSpPr>
          <p:nvPr>
            <p:ph type="dt" sz="half" idx="10"/>
          </p:nvPr>
        </p:nvSpPr>
        <p:spPr>
          <a:ln/>
        </p:spPr>
        <p:txBody>
          <a:bodyPr/>
          <a:lstStyle>
            <a:lvl1pPr>
              <a:defRPr/>
            </a:lvl1pPr>
          </a:lstStyle>
          <a:p>
            <a:pPr>
              <a:defRPr/>
            </a:pPr>
            <a:fld id="{83013F8E-ABD3-41CF-9D6C-197ACBEFB294}" type="datetime1">
              <a:rPr lang="en-US" altLang="it-IT"/>
              <a:pPr>
                <a:defRPr/>
              </a:pPr>
              <a:t>7/6/2022</a:t>
            </a:fld>
            <a:endParaRPr lang="it-IT" altLang="it-IT"/>
          </a:p>
        </p:txBody>
      </p:sp>
      <p:sp>
        <p:nvSpPr>
          <p:cNvPr id="8" name="Rectangle 5">
            <a:extLst>
              <a:ext uri="{FF2B5EF4-FFF2-40B4-BE49-F238E27FC236}">
                <a16:creationId xmlns:a16="http://schemas.microsoft.com/office/drawing/2014/main" id="{C6AE6215-6BD0-4BE6-B0A0-B47C35CB706F}"/>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9" name="Rectangle 6">
            <a:extLst>
              <a:ext uri="{FF2B5EF4-FFF2-40B4-BE49-F238E27FC236}">
                <a16:creationId xmlns:a16="http://schemas.microsoft.com/office/drawing/2014/main" id="{B0D7E55A-E3D3-4166-BA49-94751757CA56}"/>
              </a:ext>
            </a:extLst>
          </p:cNvPr>
          <p:cNvSpPr>
            <a:spLocks noGrp="1" noChangeArrowheads="1"/>
          </p:cNvSpPr>
          <p:nvPr>
            <p:ph type="sldNum" sz="quarter" idx="12"/>
          </p:nvPr>
        </p:nvSpPr>
        <p:spPr>
          <a:ln/>
        </p:spPr>
        <p:txBody>
          <a:bodyPr/>
          <a:lstStyle>
            <a:lvl1pPr>
              <a:defRPr/>
            </a:lvl1pPr>
          </a:lstStyle>
          <a:p>
            <a:pPr>
              <a:defRPr/>
            </a:pPr>
            <a:fld id="{D0CE3202-590E-4981-91C3-DDDF7F9CD428}" type="slidenum">
              <a:rPr lang="it-IT" altLang="it-IT"/>
              <a:pPr>
                <a:defRPr/>
              </a:pPr>
              <a:t>‹N›</a:t>
            </a:fld>
            <a:endParaRPr lang="it-IT" altLang="it-IT"/>
          </a:p>
        </p:txBody>
      </p:sp>
    </p:spTree>
    <p:extLst>
      <p:ext uri="{BB962C8B-B14F-4D97-AF65-F5344CB8AC3E}">
        <p14:creationId xmlns:p14="http://schemas.microsoft.com/office/powerpoint/2010/main" val="3877233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104BEC97-54DC-4213-92D1-CD561AF0FD49}"/>
              </a:ext>
            </a:extLst>
          </p:cNvPr>
          <p:cNvSpPr>
            <a:spLocks noGrp="1" noChangeArrowheads="1"/>
          </p:cNvSpPr>
          <p:nvPr>
            <p:ph type="dt" sz="half" idx="10"/>
          </p:nvPr>
        </p:nvSpPr>
        <p:spPr>
          <a:ln/>
        </p:spPr>
        <p:txBody>
          <a:bodyPr/>
          <a:lstStyle>
            <a:lvl1pPr>
              <a:defRPr/>
            </a:lvl1pPr>
          </a:lstStyle>
          <a:p>
            <a:pPr>
              <a:defRPr/>
            </a:pPr>
            <a:fld id="{4146EA8A-3902-41E9-A0D4-B5020764E626}" type="datetime1">
              <a:rPr lang="en-US" altLang="it-IT"/>
              <a:pPr>
                <a:defRPr/>
              </a:pPr>
              <a:t>7/6/2022</a:t>
            </a:fld>
            <a:endParaRPr lang="it-IT" altLang="it-IT"/>
          </a:p>
        </p:txBody>
      </p:sp>
      <p:sp>
        <p:nvSpPr>
          <p:cNvPr id="4" name="Rectangle 5">
            <a:extLst>
              <a:ext uri="{FF2B5EF4-FFF2-40B4-BE49-F238E27FC236}">
                <a16:creationId xmlns:a16="http://schemas.microsoft.com/office/drawing/2014/main" id="{E712F178-9294-4A5A-89D9-A6750E223DB4}"/>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5" name="Rectangle 6">
            <a:extLst>
              <a:ext uri="{FF2B5EF4-FFF2-40B4-BE49-F238E27FC236}">
                <a16:creationId xmlns:a16="http://schemas.microsoft.com/office/drawing/2014/main" id="{34874DD3-BD4F-4B41-902E-AF4FFA9A84C6}"/>
              </a:ext>
            </a:extLst>
          </p:cNvPr>
          <p:cNvSpPr>
            <a:spLocks noGrp="1" noChangeArrowheads="1"/>
          </p:cNvSpPr>
          <p:nvPr>
            <p:ph type="sldNum" sz="quarter" idx="12"/>
          </p:nvPr>
        </p:nvSpPr>
        <p:spPr>
          <a:ln/>
        </p:spPr>
        <p:txBody>
          <a:bodyPr/>
          <a:lstStyle>
            <a:lvl1pPr>
              <a:defRPr/>
            </a:lvl1pPr>
          </a:lstStyle>
          <a:p>
            <a:pPr>
              <a:defRPr/>
            </a:pPr>
            <a:fld id="{DBDA3AC7-3B5F-46BE-95CF-ACEF57889F4A}" type="slidenum">
              <a:rPr lang="it-IT" altLang="it-IT"/>
              <a:pPr>
                <a:defRPr/>
              </a:pPr>
              <a:t>‹N›</a:t>
            </a:fld>
            <a:endParaRPr lang="it-IT" altLang="it-IT"/>
          </a:p>
        </p:txBody>
      </p:sp>
    </p:spTree>
    <p:extLst>
      <p:ext uri="{BB962C8B-B14F-4D97-AF65-F5344CB8AC3E}">
        <p14:creationId xmlns:p14="http://schemas.microsoft.com/office/powerpoint/2010/main" val="8669663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DA6E11-3B09-43EB-A8A6-486FB249371C}"/>
              </a:ext>
            </a:extLst>
          </p:cNvPr>
          <p:cNvSpPr>
            <a:spLocks noGrp="1" noChangeArrowheads="1"/>
          </p:cNvSpPr>
          <p:nvPr>
            <p:ph type="dt" sz="half" idx="10"/>
          </p:nvPr>
        </p:nvSpPr>
        <p:spPr>
          <a:ln/>
        </p:spPr>
        <p:txBody>
          <a:bodyPr/>
          <a:lstStyle>
            <a:lvl1pPr>
              <a:defRPr/>
            </a:lvl1pPr>
          </a:lstStyle>
          <a:p>
            <a:pPr>
              <a:defRPr/>
            </a:pPr>
            <a:fld id="{88421F44-C3FA-4112-A039-78657B198CC6}" type="datetime1">
              <a:rPr lang="en-US" altLang="it-IT"/>
              <a:pPr>
                <a:defRPr/>
              </a:pPr>
              <a:t>7/6/2022</a:t>
            </a:fld>
            <a:endParaRPr lang="it-IT" altLang="it-IT"/>
          </a:p>
        </p:txBody>
      </p:sp>
      <p:sp>
        <p:nvSpPr>
          <p:cNvPr id="3" name="Rectangle 5">
            <a:extLst>
              <a:ext uri="{FF2B5EF4-FFF2-40B4-BE49-F238E27FC236}">
                <a16:creationId xmlns:a16="http://schemas.microsoft.com/office/drawing/2014/main" id="{28A2CB2D-96F3-412A-BA04-716A371F422E}"/>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4" name="Rectangle 6">
            <a:extLst>
              <a:ext uri="{FF2B5EF4-FFF2-40B4-BE49-F238E27FC236}">
                <a16:creationId xmlns:a16="http://schemas.microsoft.com/office/drawing/2014/main" id="{E06CB012-34FB-4A07-A441-F8D4EBEB16A0}"/>
              </a:ext>
            </a:extLst>
          </p:cNvPr>
          <p:cNvSpPr>
            <a:spLocks noGrp="1" noChangeArrowheads="1"/>
          </p:cNvSpPr>
          <p:nvPr>
            <p:ph type="sldNum" sz="quarter" idx="12"/>
          </p:nvPr>
        </p:nvSpPr>
        <p:spPr>
          <a:ln/>
        </p:spPr>
        <p:txBody>
          <a:bodyPr/>
          <a:lstStyle>
            <a:lvl1pPr>
              <a:defRPr/>
            </a:lvl1pPr>
          </a:lstStyle>
          <a:p>
            <a:pPr>
              <a:defRPr/>
            </a:pPr>
            <a:fld id="{9DAB2848-B513-4B33-818C-00FF0D41D981}" type="slidenum">
              <a:rPr lang="it-IT" altLang="it-IT"/>
              <a:pPr>
                <a:defRPr/>
              </a:pPr>
              <a:t>‹N›</a:t>
            </a:fld>
            <a:endParaRPr lang="it-IT" altLang="it-IT"/>
          </a:p>
        </p:txBody>
      </p:sp>
    </p:spTree>
    <p:extLst>
      <p:ext uri="{BB962C8B-B14F-4D97-AF65-F5344CB8AC3E}">
        <p14:creationId xmlns:p14="http://schemas.microsoft.com/office/powerpoint/2010/main" val="15172659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E8CE9671-9DC8-46AF-9535-76060924F704}"/>
              </a:ext>
            </a:extLst>
          </p:cNvPr>
          <p:cNvSpPr>
            <a:spLocks noGrp="1" noChangeArrowheads="1"/>
          </p:cNvSpPr>
          <p:nvPr>
            <p:ph type="dt" sz="half" idx="10"/>
          </p:nvPr>
        </p:nvSpPr>
        <p:spPr>
          <a:ln/>
        </p:spPr>
        <p:txBody>
          <a:bodyPr/>
          <a:lstStyle>
            <a:lvl1pPr>
              <a:defRPr/>
            </a:lvl1pPr>
          </a:lstStyle>
          <a:p>
            <a:pPr>
              <a:defRPr/>
            </a:pPr>
            <a:fld id="{A515D117-D33C-4321-ADF7-236B3BBA4731}" type="datetime1">
              <a:rPr lang="en-US" altLang="it-IT"/>
              <a:pPr>
                <a:defRPr/>
              </a:pPr>
              <a:t>7/6/2022</a:t>
            </a:fld>
            <a:endParaRPr lang="it-IT" altLang="it-IT"/>
          </a:p>
        </p:txBody>
      </p:sp>
      <p:sp>
        <p:nvSpPr>
          <p:cNvPr id="6" name="Rectangle 5">
            <a:extLst>
              <a:ext uri="{FF2B5EF4-FFF2-40B4-BE49-F238E27FC236}">
                <a16:creationId xmlns:a16="http://schemas.microsoft.com/office/drawing/2014/main" id="{1B230EF9-C335-41AF-A521-83BB55484DDE}"/>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7" name="Rectangle 6">
            <a:extLst>
              <a:ext uri="{FF2B5EF4-FFF2-40B4-BE49-F238E27FC236}">
                <a16:creationId xmlns:a16="http://schemas.microsoft.com/office/drawing/2014/main" id="{A80B20FD-F934-49D4-8430-6E7716826827}"/>
              </a:ext>
            </a:extLst>
          </p:cNvPr>
          <p:cNvSpPr>
            <a:spLocks noGrp="1" noChangeArrowheads="1"/>
          </p:cNvSpPr>
          <p:nvPr>
            <p:ph type="sldNum" sz="quarter" idx="12"/>
          </p:nvPr>
        </p:nvSpPr>
        <p:spPr>
          <a:ln/>
        </p:spPr>
        <p:txBody>
          <a:bodyPr/>
          <a:lstStyle>
            <a:lvl1pPr>
              <a:defRPr/>
            </a:lvl1pPr>
          </a:lstStyle>
          <a:p>
            <a:pPr>
              <a:defRPr/>
            </a:pPr>
            <a:fld id="{FA79C8BD-75C6-41F4-AC0B-689070D3FC90}" type="slidenum">
              <a:rPr lang="it-IT" altLang="it-IT"/>
              <a:pPr>
                <a:defRPr/>
              </a:pPr>
              <a:t>‹N›</a:t>
            </a:fld>
            <a:endParaRPr lang="it-IT" altLang="it-IT"/>
          </a:p>
        </p:txBody>
      </p:sp>
    </p:spTree>
    <p:extLst>
      <p:ext uri="{BB962C8B-B14F-4D97-AF65-F5344CB8AC3E}">
        <p14:creationId xmlns:p14="http://schemas.microsoft.com/office/powerpoint/2010/main" val="648350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F705F171-E2A8-45DE-9AC8-FD53CCB2062E}"/>
              </a:ext>
            </a:extLst>
          </p:cNvPr>
          <p:cNvSpPr>
            <a:spLocks noGrp="1" noChangeArrowheads="1"/>
          </p:cNvSpPr>
          <p:nvPr>
            <p:ph type="dt" sz="half" idx="10"/>
          </p:nvPr>
        </p:nvSpPr>
        <p:spPr>
          <a:ln/>
        </p:spPr>
        <p:txBody>
          <a:bodyPr/>
          <a:lstStyle>
            <a:lvl1pPr>
              <a:defRPr/>
            </a:lvl1pPr>
          </a:lstStyle>
          <a:p>
            <a:pPr>
              <a:defRPr/>
            </a:pPr>
            <a:fld id="{4D279395-0567-40AF-B2C3-23E6EF75301E}" type="datetime1">
              <a:rPr lang="en-US" altLang="it-IT"/>
              <a:pPr>
                <a:defRPr/>
              </a:pPr>
              <a:t>7/6/2022</a:t>
            </a:fld>
            <a:endParaRPr lang="it-IT" altLang="it-IT"/>
          </a:p>
        </p:txBody>
      </p:sp>
      <p:sp>
        <p:nvSpPr>
          <p:cNvPr id="6" name="Rectangle 5">
            <a:extLst>
              <a:ext uri="{FF2B5EF4-FFF2-40B4-BE49-F238E27FC236}">
                <a16:creationId xmlns:a16="http://schemas.microsoft.com/office/drawing/2014/main" id="{6617F5DB-2239-4BB5-A834-19154058AA2B}"/>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7" name="Rectangle 6">
            <a:extLst>
              <a:ext uri="{FF2B5EF4-FFF2-40B4-BE49-F238E27FC236}">
                <a16:creationId xmlns:a16="http://schemas.microsoft.com/office/drawing/2014/main" id="{1FD1BC6B-7709-4FC7-A46B-27DB50DC5D34}"/>
              </a:ext>
            </a:extLst>
          </p:cNvPr>
          <p:cNvSpPr>
            <a:spLocks noGrp="1" noChangeArrowheads="1"/>
          </p:cNvSpPr>
          <p:nvPr>
            <p:ph type="sldNum" sz="quarter" idx="12"/>
          </p:nvPr>
        </p:nvSpPr>
        <p:spPr>
          <a:ln/>
        </p:spPr>
        <p:txBody>
          <a:bodyPr/>
          <a:lstStyle>
            <a:lvl1pPr>
              <a:defRPr/>
            </a:lvl1pPr>
          </a:lstStyle>
          <a:p>
            <a:pPr>
              <a:defRPr/>
            </a:pPr>
            <a:fld id="{818D7778-0659-463C-8D29-1E72569BF833}" type="slidenum">
              <a:rPr lang="it-IT" altLang="it-IT"/>
              <a:pPr>
                <a:defRPr/>
              </a:pPr>
              <a:t>‹N›</a:t>
            </a:fld>
            <a:endParaRPr lang="it-IT" altLang="it-IT"/>
          </a:p>
        </p:txBody>
      </p:sp>
    </p:spTree>
    <p:extLst>
      <p:ext uri="{BB962C8B-B14F-4D97-AF65-F5344CB8AC3E}">
        <p14:creationId xmlns:p14="http://schemas.microsoft.com/office/powerpoint/2010/main" val="37130197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61A972F-E80D-45AE-905A-44369FC0B9ED}"/>
              </a:ext>
            </a:extLst>
          </p:cNvPr>
          <p:cNvSpPr>
            <a:spLocks noGrp="1" noChangeArrowheads="1"/>
          </p:cNvSpPr>
          <p:nvPr>
            <p:ph type="dt" sz="half" idx="10"/>
          </p:nvPr>
        </p:nvSpPr>
        <p:spPr>
          <a:ln/>
        </p:spPr>
        <p:txBody>
          <a:bodyPr/>
          <a:lstStyle>
            <a:lvl1pPr>
              <a:defRPr/>
            </a:lvl1pPr>
          </a:lstStyle>
          <a:p>
            <a:pPr>
              <a:defRPr/>
            </a:pPr>
            <a:fld id="{2DD110A4-F2B5-4D23-A9C5-324237889B85}" type="datetime1">
              <a:rPr lang="en-US" altLang="it-IT"/>
              <a:pPr>
                <a:defRPr/>
              </a:pPr>
              <a:t>7/6/2022</a:t>
            </a:fld>
            <a:endParaRPr lang="it-IT" altLang="it-IT"/>
          </a:p>
        </p:txBody>
      </p:sp>
      <p:sp>
        <p:nvSpPr>
          <p:cNvPr id="5" name="Rectangle 5">
            <a:extLst>
              <a:ext uri="{FF2B5EF4-FFF2-40B4-BE49-F238E27FC236}">
                <a16:creationId xmlns:a16="http://schemas.microsoft.com/office/drawing/2014/main" id="{2DEE4716-1FFC-4FAA-B06D-5C07AAD908A7}"/>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6" name="Rectangle 6">
            <a:extLst>
              <a:ext uri="{FF2B5EF4-FFF2-40B4-BE49-F238E27FC236}">
                <a16:creationId xmlns:a16="http://schemas.microsoft.com/office/drawing/2014/main" id="{A5F787B8-53E2-4E56-A97E-1DFAE86BF1FC}"/>
              </a:ext>
            </a:extLst>
          </p:cNvPr>
          <p:cNvSpPr>
            <a:spLocks noGrp="1" noChangeArrowheads="1"/>
          </p:cNvSpPr>
          <p:nvPr>
            <p:ph type="sldNum" sz="quarter" idx="12"/>
          </p:nvPr>
        </p:nvSpPr>
        <p:spPr>
          <a:ln/>
        </p:spPr>
        <p:txBody>
          <a:bodyPr/>
          <a:lstStyle>
            <a:lvl1pPr>
              <a:defRPr/>
            </a:lvl1pPr>
          </a:lstStyle>
          <a:p>
            <a:pPr>
              <a:defRPr/>
            </a:pPr>
            <a:fld id="{431C1D60-BB8C-474A-8E7F-B3D382971F83}" type="slidenum">
              <a:rPr lang="it-IT" altLang="it-IT"/>
              <a:pPr>
                <a:defRPr/>
              </a:pPr>
              <a:t>‹N›</a:t>
            </a:fld>
            <a:endParaRPr lang="it-IT" altLang="it-IT"/>
          </a:p>
        </p:txBody>
      </p:sp>
    </p:spTree>
    <p:extLst>
      <p:ext uri="{BB962C8B-B14F-4D97-AF65-F5344CB8AC3E}">
        <p14:creationId xmlns:p14="http://schemas.microsoft.com/office/powerpoint/2010/main" val="10518783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D20C9723-D260-4C9F-9994-25E538637F09}"/>
              </a:ext>
            </a:extLst>
          </p:cNvPr>
          <p:cNvSpPr>
            <a:spLocks noGrp="1" noChangeArrowheads="1"/>
          </p:cNvSpPr>
          <p:nvPr>
            <p:ph type="dt" sz="half" idx="10"/>
          </p:nvPr>
        </p:nvSpPr>
        <p:spPr>
          <a:ln/>
        </p:spPr>
        <p:txBody>
          <a:bodyPr/>
          <a:lstStyle>
            <a:lvl1pPr>
              <a:defRPr/>
            </a:lvl1pPr>
          </a:lstStyle>
          <a:p>
            <a:pPr>
              <a:defRPr/>
            </a:pPr>
            <a:fld id="{FF57F6E8-A2F3-4174-8983-5AEA25A62978}" type="datetime1">
              <a:rPr lang="en-US" altLang="it-IT"/>
              <a:pPr>
                <a:defRPr/>
              </a:pPr>
              <a:t>7/6/2022</a:t>
            </a:fld>
            <a:endParaRPr lang="it-IT" altLang="it-IT"/>
          </a:p>
        </p:txBody>
      </p:sp>
      <p:sp>
        <p:nvSpPr>
          <p:cNvPr id="5" name="Rectangle 5">
            <a:extLst>
              <a:ext uri="{FF2B5EF4-FFF2-40B4-BE49-F238E27FC236}">
                <a16:creationId xmlns:a16="http://schemas.microsoft.com/office/drawing/2014/main" id="{E1478EC8-D37E-4031-B510-F912C4DD9537}"/>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6" name="Rectangle 6">
            <a:extLst>
              <a:ext uri="{FF2B5EF4-FFF2-40B4-BE49-F238E27FC236}">
                <a16:creationId xmlns:a16="http://schemas.microsoft.com/office/drawing/2014/main" id="{E7EDF3C3-50A6-4607-99B3-94E8CD176223}"/>
              </a:ext>
            </a:extLst>
          </p:cNvPr>
          <p:cNvSpPr>
            <a:spLocks noGrp="1" noChangeArrowheads="1"/>
          </p:cNvSpPr>
          <p:nvPr>
            <p:ph type="sldNum" sz="quarter" idx="12"/>
          </p:nvPr>
        </p:nvSpPr>
        <p:spPr>
          <a:ln/>
        </p:spPr>
        <p:txBody>
          <a:bodyPr/>
          <a:lstStyle>
            <a:lvl1pPr>
              <a:defRPr/>
            </a:lvl1pPr>
          </a:lstStyle>
          <a:p>
            <a:pPr>
              <a:defRPr/>
            </a:pPr>
            <a:fld id="{E0451477-240B-46DE-9DF4-70C47C25742C}" type="slidenum">
              <a:rPr lang="it-IT" altLang="it-IT"/>
              <a:pPr>
                <a:defRPr/>
              </a:pPr>
              <a:t>‹N›</a:t>
            </a:fld>
            <a:endParaRPr lang="it-IT" altLang="it-IT"/>
          </a:p>
        </p:txBody>
      </p:sp>
    </p:spTree>
    <p:extLst>
      <p:ext uri="{BB962C8B-B14F-4D97-AF65-F5344CB8AC3E}">
        <p14:creationId xmlns:p14="http://schemas.microsoft.com/office/powerpoint/2010/main" val="3801548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contenuto 2"/>
          <p:cNvSpPr>
            <a:spLocks noGrp="1"/>
          </p:cNvSpPr>
          <p:nvPr>
            <p:ph sz="half" idx="1"/>
          </p:nvPr>
        </p:nvSpPr>
        <p:spPr>
          <a:xfrm>
            <a:off x="457200" y="1600202"/>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90"/>
            <a:ext cx="40386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5A71E2A1-C698-4429-A88D-D5CB4929213D}"/>
              </a:ext>
            </a:extLst>
          </p:cNvPr>
          <p:cNvSpPr>
            <a:spLocks noGrp="1" noChangeArrowheads="1"/>
          </p:cNvSpPr>
          <p:nvPr>
            <p:ph type="dt" sz="half" idx="10"/>
          </p:nvPr>
        </p:nvSpPr>
        <p:spPr>
          <a:ln/>
        </p:spPr>
        <p:txBody>
          <a:bodyPr/>
          <a:lstStyle>
            <a:lvl1pPr>
              <a:defRPr/>
            </a:lvl1pPr>
          </a:lstStyle>
          <a:p>
            <a:pPr>
              <a:defRPr/>
            </a:pPr>
            <a:fld id="{35B4EFA0-14BA-409B-B6EA-73E486BB8820}" type="datetime1">
              <a:rPr lang="en-US" altLang="it-IT"/>
              <a:pPr>
                <a:defRPr/>
              </a:pPr>
              <a:t>7/6/2022</a:t>
            </a:fld>
            <a:endParaRPr lang="it-IT" altLang="it-IT"/>
          </a:p>
        </p:txBody>
      </p:sp>
      <p:sp>
        <p:nvSpPr>
          <p:cNvPr id="7" name="Rectangle 5">
            <a:extLst>
              <a:ext uri="{FF2B5EF4-FFF2-40B4-BE49-F238E27FC236}">
                <a16:creationId xmlns:a16="http://schemas.microsoft.com/office/drawing/2014/main" id="{3F323862-CC3D-4D0D-902D-5549C4F6DB9F}"/>
              </a:ext>
            </a:extLst>
          </p:cNvPr>
          <p:cNvSpPr>
            <a:spLocks noGrp="1" noChangeArrowheads="1"/>
          </p:cNvSpPr>
          <p:nvPr>
            <p:ph type="ftr" sz="quarter" idx="11"/>
          </p:nvPr>
        </p:nvSpPr>
        <p:spPr>
          <a:ln/>
        </p:spPr>
        <p:txBody>
          <a:bodyPr/>
          <a:lstStyle>
            <a:lvl1pPr>
              <a:defRPr/>
            </a:lvl1pPr>
          </a:lstStyle>
          <a:p>
            <a:pPr>
              <a:defRPr/>
            </a:pPr>
            <a:r>
              <a:rPr lang="en-US"/>
              <a:t>Infn - June 2021</a:t>
            </a:r>
            <a:endParaRPr lang="it-IT"/>
          </a:p>
        </p:txBody>
      </p:sp>
      <p:sp>
        <p:nvSpPr>
          <p:cNvPr id="8" name="Rectangle 6">
            <a:extLst>
              <a:ext uri="{FF2B5EF4-FFF2-40B4-BE49-F238E27FC236}">
                <a16:creationId xmlns:a16="http://schemas.microsoft.com/office/drawing/2014/main" id="{D6554932-046B-4362-BA57-0BA27A8CE7CE}"/>
              </a:ext>
            </a:extLst>
          </p:cNvPr>
          <p:cNvSpPr>
            <a:spLocks noGrp="1" noChangeArrowheads="1"/>
          </p:cNvSpPr>
          <p:nvPr>
            <p:ph type="sldNum" sz="quarter" idx="12"/>
          </p:nvPr>
        </p:nvSpPr>
        <p:spPr>
          <a:ln/>
        </p:spPr>
        <p:txBody>
          <a:bodyPr/>
          <a:lstStyle>
            <a:lvl1pPr>
              <a:defRPr/>
            </a:lvl1pPr>
          </a:lstStyle>
          <a:p>
            <a:pPr>
              <a:defRPr/>
            </a:pPr>
            <a:fld id="{453EDD21-3253-48F5-9E34-D09A4F562D0E}" type="slidenum">
              <a:rPr lang="it-IT" altLang="it-IT"/>
              <a:pPr>
                <a:defRPr/>
              </a:pPr>
              <a:t>‹N›</a:t>
            </a:fld>
            <a:endParaRPr lang="it-IT" altLang="it-IT"/>
          </a:p>
        </p:txBody>
      </p:sp>
    </p:spTree>
    <p:extLst>
      <p:ext uri="{BB962C8B-B14F-4D97-AF65-F5344CB8AC3E}">
        <p14:creationId xmlns:p14="http://schemas.microsoft.com/office/powerpoint/2010/main" val="23107641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3AB72D-3094-4EE1-A1C5-D3C4AE29082B}"/>
              </a:ext>
            </a:extLst>
          </p:cNvPr>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5EDD52DC-C876-499E-9F71-839609053C5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3083A1B5-207A-41D0-A3E4-5E72854D094F}"/>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5" name="Segnaposto piè di pagina 4">
            <a:extLst>
              <a:ext uri="{FF2B5EF4-FFF2-40B4-BE49-F238E27FC236}">
                <a16:creationId xmlns:a16="http://schemas.microsoft.com/office/drawing/2014/main" id="{F3740F57-83D5-49C3-850E-D49976C9C24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2DD2CE3E-C241-46F5-A997-B12A1310AB9E}"/>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3399931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678A4A-3FF7-4294-8D88-CA068F426B21}"/>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7F8E8ABE-7459-4356-9119-70F3533884E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85678F13-4E3A-4E6A-ACAF-D05680D63C70}"/>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5" name="Segnaposto piè di pagina 4">
            <a:extLst>
              <a:ext uri="{FF2B5EF4-FFF2-40B4-BE49-F238E27FC236}">
                <a16:creationId xmlns:a16="http://schemas.microsoft.com/office/drawing/2014/main" id="{7605FDCE-DCF0-4344-93AD-1E047BD93271}"/>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A9B3FABC-D35E-43AE-AAF9-2FF680E289F8}"/>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421399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CB57A6-2B11-4F2E-8838-A97A945052C5}" type="slidenum">
              <a:rPr lang="en-US" altLang="it-IT">
                <a:solidFill>
                  <a:srgbClr val="000000"/>
                </a:solidFill>
              </a:rPr>
              <a:pPr>
                <a:defRPr/>
              </a:pPr>
              <a:t>‹N›</a:t>
            </a:fld>
            <a:endParaRPr lang="en-US" altLang="it-IT">
              <a:solidFill>
                <a:srgbClr val="000000"/>
              </a:solidFill>
            </a:endParaRPr>
          </a:p>
        </p:txBody>
      </p:sp>
    </p:spTree>
    <p:extLst>
      <p:ext uri="{BB962C8B-B14F-4D97-AF65-F5344CB8AC3E}">
        <p14:creationId xmlns:p14="http://schemas.microsoft.com/office/powerpoint/2010/main" val="42686450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E9B6C5-1488-4E55-A232-BB3D6449C788}"/>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903CBE3-82C7-4CF5-AE68-7A6625B5854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4CB4F6C-E41A-438B-A5EA-AC6A80243C05}"/>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5" name="Segnaposto piè di pagina 4">
            <a:extLst>
              <a:ext uri="{FF2B5EF4-FFF2-40B4-BE49-F238E27FC236}">
                <a16:creationId xmlns:a16="http://schemas.microsoft.com/office/drawing/2014/main" id="{04A185EE-22F9-42DD-BA38-091F494CE06F}"/>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0A84F458-3173-4AB1-9DD0-F6E8F44066F8}"/>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26532489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36B6F-A30C-47B7-BCE1-CAE14344BF4E}"/>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EDE1BB48-954C-425B-8B92-3644551AF8C7}"/>
              </a:ext>
            </a:extLst>
          </p:cNvPr>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3E5AC90C-1365-44E1-A35D-9EBDA92DB4AF}"/>
              </a:ext>
            </a:extLst>
          </p:cNvPr>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DB2F95B0-C3F9-4075-9E2A-84A865CAB539}"/>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6" name="Segnaposto piè di pagina 5">
            <a:extLst>
              <a:ext uri="{FF2B5EF4-FFF2-40B4-BE49-F238E27FC236}">
                <a16:creationId xmlns:a16="http://schemas.microsoft.com/office/drawing/2014/main" id="{ED298039-D9DB-4413-8D21-FBAD7B824DDC}"/>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134C8834-4405-4B45-BF7D-D64B7FDBFD03}"/>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1281758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DAA182-F49E-400E-B0AD-8903F3DE8913}"/>
              </a:ext>
            </a:extLst>
          </p:cNvPr>
          <p:cNvSpPr>
            <a:spLocks noGrp="1"/>
          </p:cNvSpPr>
          <p:nvPr>
            <p:ph type="title"/>
          </p:nvPr>
        </p:nvSpPr>
        <p:spPr>
          <a:xfrm>
            <a:off x="629841" y="365126"/>
            <a:ext cx="78867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46C64B73-7C4E-4BFB-947B-D062570907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D9F3CB5-1B5E-494A-BA85-EBE6E95059B2}"/>
              </a:ext>
            </a:extLst>
          </p:cNvPr>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1351CEFD-6FE0-4B6F-88DE-612866CC70F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4CDD49C-AAB5-499E-8D50-10EA0BE808D0}"/>
              </a:ext>
            </a:extLst>
          </p:cNvPr>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5D0BDCFB-DC52-4866-9397-EDFA06DEF90B}"/>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8" name="Segnaposto piè di pagina 7">
            <a:extLst>
              <a:ext uri="{FF2B5EF4-FFF2-40B4-BE49-F238E27FC236}">
                <a16:creationId xmlns:a16="http://schemas.microsoft.com/office/drawing/2014/main" id="{F19FD070-9320-4D72-8896-6F101D30DEE6}"/>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4E5D629F-1CB8-4449-B745-B46CA3F90AC6}"/>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13702099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4041B7-8299-4574-8BC5-B8561D855FAE}"/>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6A738824-AB7A-4EE9-97B0-FA11F12DCE8D}"/>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4" name="Segnaposto piè di pagina 3">
            <a:extLst>
              <a:ext uri="{FF2B5EF4-FFF2-40B4-BE49-F238E27FC236}">
                <a16:creationId xmlns:a16="http://schemas.microsoft.com/office/drawing/2014/main" id="{1921AB12-7266-4BC6-A89A-330C9C2FCFF2}"/>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64C09316-37D8-4257-ABFF-C7D1A9472E0D}"/>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1988198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7A993A5-D9AD-4942-A0B7-D014072B8D8D}"/>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3" name="Segnaposto piè di pagina 2">
            <a:extLst>
              <a:ext uri="{FF2B5EF4-FFF2-40B4-BE49-F238E27FC236}">
                <a16:creationId xmlns:a16="http://schemas.microsoft.com/office/drawing/2014/main" id="{3B49D19D-B6AD-4E0B-8033-ACE616C085DA}"/>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CDF48A69-4A25-4079-9860-0EFD65251CAD}"/>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3070574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D7561F-9ECF-4ADF-AFB6-85F83FF15AE9}"/>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7C0EBF2D-BF77-4B17-8131-BE98F6267B3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567361AB-2139-454A-A178-9B583ACE423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696CEE9-F8A7-43A7-B4C5-57AD910941A8}"/>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6" name="Segnaposto piè di pagina 5">
            <a:extLst>
              <a:ext uri="{FF2B5EF4-FFF2-40B4-BE49-F238E27FC236}">
                <a16:creationId xmlns:a16="http://schemas.microsoft.com/office/drawing/2014/main" id="{840457F9-7E45-4BC8-BAA4-256CFB6FD96E}"/>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C9214FD5-7158-4C24-AA2A-E15DD353714F}"/>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27787672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FB3ACE-3040-4876-8C21-C0192D6955C8}"/>
              </a:ext>
            </a:extLst>
          </p:cNvPr>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DE2682AA-8425-4DCD-8846-75868E3B8A4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Segnaposto testo 3">
            <a:extLst>
              <a:ext uri="{FF2B5EF4-FFF2-40B4-BE49-F238E27FC236}">
                <a16:creationId xmlns:a16="http://schemas.microsoft.com/office/drawing/2014/main" id="{E8762766-AF39-401E-88AF-80E84A67B8D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B6CB104-35E3-4593-A6AE-DBA0DEE5EC76}"/>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6" name="Segnaposto piè di pagina 5">
            <a:extLst>
              <a:ext uri="{FF2B5EF4-FFF2-40B4-BE49-F238E27FC236}">
                <a16:creationId xmlns:a16="http://schemas.microsoft.com/office/drawing/2014/main" id="{E892BB02-6393-4099-B5EF-1135F396FA66}"/>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A37C258F-6592-4718-80C6-41547C5EBE5E}"/>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39736284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8F0CAF-0D6F-4923-81D0-835A19B4960E}"/>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18BB9562-E55A-4D16-A6D0-E44A809A6BB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161CB97A-5721-4CAD-9244-6514F5960292}"/>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5" name="Segnaposto piè di pagina 4">
            <a:extLst>
              <a:ext uri="{FF2B5EF4-FFF2-40B4-BE49-F238E27FC236}">
                <a16:creationId xmlns:a16="http://schemas.microsoft.com/office/drawing/2014/main" id="{E0D57E39-A811-492F-9B31-97A4D3AA35ED}"/>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477E403-6663-4727-AC01-024DFDD28450}"/>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3475343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171030D-3A3A-4903-87D8-0C825BDF6658}"/>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3C5B4CD-6725-4640-A9EC-CAF614AA7404}"/>
              </a:ext>
            </a:extLst>
          </p:cNvPr>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13BA350F-B6B6-4926-A114-793B51A527CD}"/>
              </a:ext>
            </a:extLst>
          </p:cNvPr>
          <p:cNvSpPr>
            <a:spLocks noGrp="1"/>
          </p:cNvSpPr>
          <p:nvPr>
            <p:ph type="dt" sz="half" idx="10"/>
          </p:nvPr>
        </p:nvSpPr>
        <p:spPr/>
        <p:txBody>
          <a:bodyPr/>
          <a:lstStyle/>
          <a:p>
            <a:fld id="{35F40668-8C9E-4792-9EBB-6B2AA3E0F8BB}" type="datetimeFigureOut">
              <a:rPr lang="en-GB" smtClean="0"/>
              <a:t>06/07/2022</a:t>
            </a:fld>
            <a:endParaRPr lang="en-GB"/>
          </a:p>
        </p:txBody>
      </p:sp>
      <p:sp>
        <p:nvSpPr>
          <p:cNvPr id="5" name="Segnaposto piè di pagina 4">
            <a:extLst>
              <a:ext uri="{FF2B5EF4-FFF2-40B4-BE49-F238E27FC236}">
                <a16:creationId xmlns:a16="http://schemas.microsoft.com/office/drawing/2014/main" id="{9B8A18BC-452D-4C10-928B-F31D841CF96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7F8DE16A-D929-4CB2-8CDE-9CD4AC005B00}"/>
              </a:ext>
            </a:extLst>
          </p:cNvPr>
          <p:cNvSpPr>
            <a:spLocks noGrp="1"/>
          </p:cNvSpPr>
          <p:nvPr>
            <p:ph type="sldNum" sz="quarter" idx="12"/>
          </p:nvPr>
        </p:nvSpPr>
        <p:spPr/>
        <p:txBody>
          <a:bodyPr/>
          <a:lstStyle/>
          <a:p>
            <a:fld id="{A148A917-9693-45C4-9821-9D4C7AED7BB3}" type="slidenum">
              <a:rPr lang="en-GB" smtClean="0"/>
              <a:t>‹N›</a:t>
            </a:fld>
            <a:endParaRPr lang="en-GB"/>
          </a:p>
        </p:txBody>
      </p:sp>
    </p:spTree>
    <p:extLst>
      <p:ext uri="{BB962C8B-B14F-4D97-AF65-F5344CB8AC3E}">
        <p14:creationId xmlns:p14="http://schemas.microsoft.com/office/powerpoint/2010/main" val="4150571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Fare clic per modificare gli stili del testo dello schema</a:t>
            </a:r>
          </a:p>
          <a:p>
            <a:pPr lvl="1"/>
            <a:r>
              <a:rPr lang="en-US" altLang="it-IT"/>
              <a:t>Secondo livello</a:t>
            </a:r>
          </a:p>
          <a:p>
            <a:pPr lvl="2"/>
            <a:r>
              <a:rPr lang="en-US" altLang="it-IT"/>
              <a:t>Terzo livello</a:t>
            </a:r>
          </a:p>
          <a:p>
            <a:pPr lvl="3"/>
            <a:r>
              <a:rPr lang="en-US" altLang="it-IT"/>
              <a:t>Quarto livello</a:t>
            </a:r>
          </a:p>
          <a:p>
            <a:pPr lvl="4"/>
            <a:r>
              <a:rPr lang="en-US"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eaLnBrk="0" fontAlgn="base" hangingPunct="0">
              <a:spcBef>
                <a:spcPct val="0"/>
              </a:spcBef>
              <a:spcAft>
                <a:spcPct val="0"/>
              </a:spcAft>
              <a:defRPr/>
            </a:pPr>
            <a:fld id="{298E3524-D6AD-4054-ADC3-765B9A45FB0C}" type="slidenum">
              <a:rPr lang="en-US" altLang="it-IT">
                <a:solidFill>
                  <a:srgbClr val="000000"/>
                </a:solidFill>
              </a:rPr>
              <a:pPr eaLnBrk="0" fontAlgn="base" hangingPunct="0">
                <a:spcBef>
                  <a:spcPct val="0"/>
                </a:spcBef>
                <a:spcAft>
                  <a:spcPct val="0"/>
                </a:spcAft>
                <a:defRPr/>
              </a:pPr>
              <a:t>‹N›</a:t>
            </a:fld>
            <a:endParaRPr lang="en-US" altLang="it-IT">
              <a:solidFill>
                <a:srgbClr val="000000"/>
              </a:solidFill>
            </a:endParaRPr>
          </a:p>
        </p:txBody>
      </p:sp>
    </p:spTree>
    <p:extLst>
      <p:ext uri="{BB962C8B-B14F-4D97-AF65-F5344CB8AC3E}">
        <p14:creationId xmlns:p14="http://schemas.microsoft.com/office/powerpoint/2010/main" val="2045424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247650" y="92868"/>
            <a:ext cx="7886700" cy="1325563"/>
          </a:xfrm>
          <a:prstGeom prst="rect">
            <a:avLst/>
          </a:prstGeom>
        </p:spPr>
        <p:txBody>
          <a:bodyPr vert="horz" lIns="91440" tIns="45720" rIns="91440" bIns="45720" rtlCol="0" anchor="ctr">
            <a:normAutofit/>
          </a:bodyPr>
          <a:lstStyle/>
          <a:p>
            <a:r>
              <a:rPr lang="it-IT" dirty="0"/>
              <a:t>Fare clic per modificare lo stile del titolo</a:t>
            </a:r>
          </a:p>
        </p:txBody>
      </p:sp>
      <p:sp>
        <p:nvSpPr>
          <p:cNvPr id="3" name="Segnaposto testo 2"/>
          <p:cNvSpPr>
            <a:spLocks noGrp="1"/>
          </p:cNvSpPr>
          <p:nvPr>
            <p:ph type="body" idx="1"/>
          </p:nvPr>
        </p:nvSpPr>
        <p:spPr>
          <a:xfrm>
            <a:off x="628650" y="1711722"/>
            <a:ext cx="7886700" cy="4351338"/>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p:cNvSpPr>
            <a:spLocks noGrp="1"/>
          </p:cNvSpPr>
          <p:nvPr>
            <p:ph type="ftr" sz="quarter" idx="3"/>
          </p:nvPr>
        </p:nvSpPr>
        <p:spPr>
          <a:xfrm>
            <a:off x="0" y="6496051"/>
            <a:ext cx="9144000" cy="365125"/>
          </a:xfrm>
          <a:prstGeom prst="rect">
            <a:avLst/>
          </a:prstGeom>
          <a:solidFill>
            <a:srgbClr val="002060"/>
          </a:solidFill>
        </p:spPr>
        <p:txBody>
          <a:bodyPr vert="horz" lIns="91440" tIns="45720" rIns="91440" bIns="45720" rtlCol="0" anchor="ctr"/>
          <a:lstStyle>
            <a:lvl1pPr algn="ctr">
              <a:defRPr sz="1200">
                <a:solidFill>
                  <a:schemeClr val="bg1"/>
                </a:solidFill>
              </a:defRPr>
            </a:lvl1pPr>
          </a:lstStyle>
          <a:p>
            <a:r>
              <a:rPr lang="it-IT"/>
              <a:t>Francesca Cavanna                                               INPC</a:t>
            </a:r>
          </a:p>
        </p:txBody>
      </p:sp>
      <p:sp>
        <p:nvSpPr>
          <p:cNvPr id="6" name="Segnaposto numero diapositiva 5"/>
          <p:cNvSpPr>
            <a:spLocks noGrp="1"/>
          </p:cNvSpPr>
          <p:nvPr>
            <p:ph type="sldNum" sz="quarter" idx="4"/>
          </p:nvPr>
        </p:nvSpPr>
        <p:spPr>
          <a:xfrm>
            <a:off x="7067550" y="6496051"/>
            <a:ext cx="2057400" cy="365125"/>
          </a:xfrm>
          <a:prstGeom prst="rect">
            <a:avLst/>
          </a:prstGeom>
        </p:spPr>
        <p:txBody>
          <a:bodyPr vert="horz" lIns="91440" tIns="45720" rIns="91440" bIns="45720" rtlCol="0" anchor="ctr"/>
          <a:lstStyle>
            <a:lvl1pPr algn="r">
              <a:defRPr sz="1200">
                <a:solidFill>
                  <a:schemeClr val="bg1"/>
                </a:solidFill>
              </a:defRPr>
            </a:lvl1pPr>
          </a:lstStyle>
          <a:p>
            <a:fld id="{6723037D-A82B-414B-AC3D-F0E52FA48BB8}" type="slidenum">
              <a:rPr lang="it-IT" smtClean="0"/>
              <a:pPr/>
              <a:t>‹N›</a:t>
            </a:fld>
            <a:endParaRPr lang="it-IT"/>
          </a:p>
        </p:txBody>
      </p:sp>
      <p:sp>
        <p:nvSpPr>
          <p:cNvPr id="4" name="Segnaposto data 3"/>
          <p:cNvSpPr>
            <a:spLocks noGrp="1"/>
          </p:cNvSpPr>
          <p:nvPr>
            <p:ph type="dt" sz="half" idx="2"/>
          </p:nvPr>
        </p:nvSpPr>
        <p:spPr>
          <a:xfrm>
            <a:off x="6350" y="6470651"/>
            <a:ext cx="2057400" cy="365125"/>
          </a:xfrm>
          <a:prstGeom prst="rect">
            <a:avLst/>
          </a:prstGeom>
        </p:spPr>
        <p:txBody>
          <a:bodyPr vert="horz" lIns="91440" tIns="45720" rIns="91440" bIns="45720" rtlCol="0" anchor="ctr"/>
          <a:lstStyle>
            <a:lvl1pPr algn="l">
              <a:defRPr sz="1200">
                <a:solidFill>
                  <a:schemeClr val="bg1"/>
                </a:solidFill>
              </a:defRPr>
            </a:lvl1pPr>
          </a:lstStyle>
          <a:p>
            <a:fld id="{59C8EA37-76F0-4A6B-96E5-1493EAD0A9A9}" type="datetime1">
              <a:rPr lang="it-IT" smtClean="0"/>
              <a:t>06/07/2022</a:t>
            </a:fld>
            <a:endParaRPr lang="it-IT"/>
          </a:p>
        </p:txBody>
      </p:sp>
    </p:spTree>
    <p:extLst>
      <p:ext uri="{BB962C8B-B14F-4D97-AF65-F5344CB8AC3E}">
        <p14:creationId xmlns:p14="http://schemas.microsoft.com/office/powerpoint/2010/main" val="393524426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396000" algn="l" defTabSz="914400" rtl="0" eaLnBrk="1" latinLnBrk="0" hangingPunct="1">
        <a:lnSpc>
          <a:spcPct val="90000"/>
        </a:lnSpc>
        <a:spcBef>
          <a:spcPts val="1000"/>
        </a:spcBef>
        <a:buClr>
          <a:srgbClr val="FF0000"/>
        </a:buClr>
        <a:buFont typeface="Wingdings" panose="05000000000000000000" pitchFamily="2" charset="2"/>
        <a:buChar char="ü"/>
        <a:defRPr sz="2800" kern="1200">
          <a:solidFill>
            <a:schemeClr val="tx1"/>
          </a:solidFill>
          <a:latin typeface="Times New Roman" panose="02020603050405020304" pitchFamily="18" charset="0"/>
          <a:ea typeface="+mn-ea"/>
          <a:cs typeface="Times New Roman" panose="02020603050405020304" pitchFamily="18" charset="0"/>
        </a:defRPr>
      </a:lvl1pPr>
      <a:lvl2pPr marL="914400" indent="-324000" algn="l" defTabSz="914400" rtl="0" eaLnBrk="1" latinLnBrk="0" hangingPunct="1">
        <a:lnSpc>
          <a:spcPct val="90000"/>
        </a:lnSpc>
        <a:spcBef>
          <a:spcPts val="500"/>
        </a:spcBef>
        <a:buClr>
          <a:srgbClr val="0570E5"/>
        </a:buClr>
        <a:buFont typeface="Wingdings" panose="05000000000000000000" pitchFamily="2" charset="2"/>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1DB5F7AD-0BB0-4A3F-84FB-37CC5B734862}"/>
              </a:ext>
            </a:extLst>
          </p:cNvPr>
          <p:cNvSpPr>
            <a:spLocks noGrp="1" noChangeArrowheads="1"/>
          </p:cNvSpPr>
          <p:nvPr>
            <p:ph type="body" idx="1"/>
          </p:nvPr>
        </p:nvSpPr>
        <p:spPr bwMode="auto">
          <a:xfrm>
            <a:off x="323850" y="1052513"/>
            <a:ext cx="84963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418216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ransition spd="slow"/>
  <p:hf sldNum="0" hdr="0" dt="0"/>
  <p:txStyles>
    <p:titleStyle>
      <a:lvl1pPr algn="ctr" rtl="0" eaLnBrk="0" fontAlgn="base" hangingPunct="0">
        <a:spcBef>
          <a:spcPct val="0"/>
        </a:spcBef>
        <a:spcAft>
          <a:spcPct val="0"/>
        </a:spcAft>
        <a:defRPr sz="4400">
          <a:solidFill>
            <a:srgbClr val="FF6600"/>
          </a:solidFill>
          <a:latin typeface="+mj-lt"/>
          <a:ea typeface="+mj-ea"/>
          <a:cs typeface="+mj-cs"/>
        </a:defRPr>
      </a:lvl1pPr>
      <a:lvl2pPr algn="ctr" rtl="0" eaLnBrk="0" fontAlgn="base" hangingPunct="0">
        <a:spcBef>
          <a:spcPct val="0"/>
        </a:spcBef>
        <a:spcAft>
          <a:spcPct val="0"/>
        </a:spcAft>
        <a:defRPr sz="4400">
          <a:solidFill>
            <a:srgbClr val="FF6600"/>
          </a:solidFill>
          <a:latin typeface="Arial" charset="0"/>
        </a:defRPr>
      </a:lvl2pPr>
      <a:lvl3pPr algn="ctr" rtl="0" eaLnBrk="0" fontAlgn="base" hangingPunct="0">
        <a:spcBef>
          <a:spcPct val="0"/>
        </a:spcBef>
        <a:spcAft>
          <a:spcPct val="0"/>
        </a:spcAft>
        <a:defRPr sz="4400">
          <a:solidFill>
            <a:srgbClr val="FF6600"/>
          </a:solidFill>
          <a:latin typeface="Arial" charset="0"/>
        </a:defRPr>
      </a:lvl3pPr>
      <a:lvl4pPr algn="ctr" rtl="0" eaLnBrk="0" fontAlgn="base" hangingPunct="0">
        <a:spcBef>
          <a:spcPct val="0"/>
        </a:spcBef>
        <a:spcAft>
          <a:spcPct val="0"/>
        </a:spcAft>
        <a:defRPr sz="4400">
          <a:solidFill>
            <a:srgbClr val="FF6600"/>
          </a:solidFill>
          <a:latin typeface="Arial" charset="0"/>
        </a:defRPr>
      </a:lvl4pPr>
      <a:lvl5pPr algn="ctr" rtl="0" eaLnBrk="0" fontAlgn="base" hangingPunct="0">
        <a:spcBef>
          <a:spcPct val="0"/>
        </a:spcBef>
        <a:spcAft>
          <a:spcPct val="0"/>
        </a:spcAft>
        <a:defRPr sz="4400">
          <a:solidFill>
            <a:srgbClr val="FF6600"/>
          </a:solidFill>
          <a:latin typeface="Arial" charset="0"/>
        </a:defRPr>
      </a:lvl5pPr>
      <a:lvl6pPr marL="457200" algn="ctr" rtl="0" fontAlgn="base">
        <a:spcBef>
          <a:spcPct val="0"/>
        </a:spcBef>
        <a:spcAft>
          <a:spcPct val="0"/>
        </a:spcAft>
        <a:defRPr sz="4400">
          <a:solidFill>
            <a:srgbClr val="FF6600"/>
          </a:solidFill>
          <a:latin typeface="Arial" charset="0"/>
        </a:defRPr>
      </a:lvl6pPr>
      <a:lvl7pPr marL="914400" algn="ctr" rtl="0" fontAlgn="base">
        <a:spcBef>
          <a:spcPct val="0"/>
        </a:spcBef>
        <a:spcAft>
          <a:spcPct val="0"/>
        </a:spcAft>
        <a:defRPr sz="4400">
          <a:solidFill>
            <a:srgbClr val="FF6600"/>
          </a:solidFill>
          <a:latin typeface="Arial" charset="0"/>
        </a:defRPr>
      </a:lvl7pPr>
      <a:lvl8pPr marL="1371600" algn="ctr" rtl="0" fontAlgn="base">
        <a:spcBef>
          <a:spcPct val="0"/>
        </a:spcBef>
        <a:spcAft>
          <a:spcPct val="0"/>
        </a:spcAft>
        <a:defRPr sz="4400">
          <a:solidFill>
            <a:srgbClr val="FF6600"/>
          </a:solidFill>
          <a:latin typeface="Arial" charset="0"/>
        </a:defRPr>
      </a:lvl8pPr>
      <a:lvl9pPr marL="1828800" algn="ctr" rtl="0" fontAlgn="base">
        <a:spcBef>
          <a:spcPct val="0"/>
        </a:spcBef>
        <a:spcAft>
          <a:spcPct val="0"/>
        </a:spcAft>
        <a:defRPr sz="4400">
          <a:solidFill>
            <a:srgbClr val="FF6600"/>
          </a:solidFill>
          <a:latin typeface="Arial" charset="0"/>
        </a:defRPr>
      </a:lvl9pPr>
    </p:titleStyle>
    <p:bodyStyle>
      <a:lvl1pPr marL="342900" indent="-342900" algn="l" rtl="0" eaLnBrk="0" fontAlgn="base" hangingPunct="0">
        <a:spcBef>
          <a:spcPct val="20000"/>
        </a:spcBef>
        <a:spcAft>
          <a:spcPct val="0"/>
        </a:spcAft>
        <a:buClr>
          <a:srgbClr val="FF66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rgbClr val="FF6600"/>
        </a:buClr>
        <a:buChar char="•"/>
        <a:defRPr sz="2400">
          <a:solidFill>
            <a:schemeClr val="tx1"/>
          </a:solidFill>
          <a:latin typeface="+mn-lt"/>
        </a:defRPr>
      </a:lvl3pPr>
      <a:lvl4pPr marL="1600200" indent="-228600" algn="l" rtl="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lr>
          <a:srgbClr val="FF6600"/>
        </a:buClr>
        <a:buFont typeface="Arial" charset="0"/>
        <a:buChar char="»"/>
        <a:defRPr sz="2000">
          <a:solidFill>
            <a:schemeClr val="tx1"/>
          </a:solidFill>
          <a:latin typeface="+mn-lt"/>
        </a:defRPr>
      </a:lvl6pPr>
      <a:lvl7pPr marL="2971800" indent="-228600" algn="l" rtl="0" fontAlgn="base">
        <a:spcBef>
          <a:spcPct val="20000"/>
        </a:spcBef>
        <a:spcAft>
          <a:spcPct val="0"/>
        </a:spcAft>
        <a:buClr>
          <a:srgbClr val="FF6600"/>
        </a:buClr>
        <a:buFont typeface="Arial" charset="0"/>
        <a:buChar char="»"/>
        <a:defRPr sz="2000">
          <a:solidFill>
            <a:schemeClr val="tx1"/>
          </a:solidFill>
          <a:latin typeface="+mn-lt"/>
        </a:defRPr>
      </a:lvl7pPr>
      <a:lvl8pPr marL="3429000" indent="-228600" algn="l" rtl="0" fontAlgn="base">
        <a:spcBef>
          <a:spcPct val="20000"/>
        </a:spcBef>
        <a:spcAft>
          <a:spcPct val="0"/>
        </a:spcAft>
        <a:buClr>
          <a:srgbClr val="FF6600"/>
        </a:buClr>
        <a:buFont typeface="Arial" charset="0"/>
        <a:buChar char="»"/>
        <a:defRPr sz="2000">
          <a:solidFill>
            <a:schemeClr val="tx1"/>
          </a:solidFill>
          <a:latin typeface="+mn-lt"/>
        </a:defRPr>
      </a:lvl8pPr>
      <a:lvl9pPr marL="3886200" indent="-228600" algn="l" rtl="0" fontAlgn="base">
        <a:spcBef>
          <a:spcPct val="20000"/>
        </a:spcBef>
        <a:spcAft>
          <a:spcPct val="0"/>
        </a:spcAft>
        <a:buClr>
          <a:srgbClr val="FF6600"/>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1793290" y="4372168"/>
            <a:ext cx="6512511" cy="1143000"/>
          </a:xfrm>
          <a:prstGeom prst="rect">
            <a:avLst/>
          </a:prstGeom>
          <a:effectLst/>
        </p:spPr>
        <p:txBody>
          <a:bodyPr vert="horz" lIns="91440" tIns="45720" rIns="91440" bIns="45720" rtlCol="0" anchor="t" anchorCtr="0">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172200" y="6172202"/>
            <a:ext cx="2514600" cy="365125"/>
          </a:xfrm>
          <a:prstGeom prst="rect">
            <a:avLst/>
          </a:prstGeom>
        </p:spPr>
        <p:txBody>
          <a:bodyPr vert="horz" lIns="91440" tIns="45720" rIns="91440" bIns="45720" rtlCol="0" anchor="ctr"/>
          <a:lstStyle>
            <a:lvl1pPr algn="r">
              <a:defRPr sz="825" b="1">
                <a:solidFill>
                  <a:schemeClr val="tx1">
                    <a:lumMod val="50000"/>
                    <a:lumOff val="50000"/>
                  </a:schemeClr>
                </a:solidFill>
              </a:defRPr>
            </a:lvl1pPr>
          </a:lstStyle>
          <a:p>
            <a:pPr fontAlgn="base">
              <a:spcBef>
                <a:spcPct val="0"/>
              </a:spcBef>
              <a:spcAft>
                <a:spcPct val="0"/>
              </a:spcAft>
              <a:defRPr/>
            </a:pPr>
            <a:endParaRPr lang="it-IT" altLang="it-IT"/>
          </a:p>
        </p:txBody>
      </p:sp>
      <p:sp>
        <p:nvSpPr>
          <p:cNvPr id="5" name="Footer Placeholder 4"/>
          <p:cNvSpPr>
            <a:spLocks noGrp="1"/>
          </p:cNvSpPr>
          <p:nvPr>
            <p:ph type="ftr" sz="quarter" idx="3"/>
          </p:nvPr>
        </p:nvSpPr>
        <p:spPr>
          <a:xfrm>
            <a:off x="457200" y="6172202"/>
            <a:ext cx="3352801" cy="365125"/>
          </a:xfrm>
          <a:prstGeom prst="rect">
            <a:avLst/>
          </a:prstGeom>
        </p:spPr>
        <p:txBody>
          <a:bodyPr vert="horz" lIns="91440" tIns="45720" rIns="91440" bIns="45720" rtlCol="0" anchor="ctr"/>
          <a:lstStyle>
            <a:lvl1pPr algn="l">
              <a:defRPr sz="825" b="1">
                <a:solidFill>
                  <a:schemeClr val="tx1">
                    <a:lumMod val="50000"/>
                    <a:lumOff val="50000"/>
                  </a:schemeClr>
                </a:solidFill>
              </a:defRPr>
            </a:lvl1pPr>
          </a:lstStyle>
          <a:p>
            <a:pPr fontAlgn="base">
              <a:spcBef>
                <a:spcPct val="0"/>
              </a:spcBef>
              <a:spcAft>
                <a:spcPct val="0"/>
              </a:spcAft>
              <a:defRPr/>
            </a:pPr>
            <a:endParaRPr lang="it-IT" altLang="it-IT"/>
          </a:p>
        </p:txBody>
      </p:sp>
      <p:sp>
        <p:nvSpPr>
          <p:cNvPr id="6" name="Slide Number Placeholder 5"/>
          <p:cNvSpPr>
            <a:spLocks noGrp="1"/>
          </p:cNvSpPr>
          <p:nvPr>
            <p:ph type="sldNum" sz="quarter" idx="4"/>
          </p:nvPr>
        </p:nvSpPr>
        <p:spPr>
          <a:xfrm>
            <a:off x="3810000" y="6172202"/>
            <a:ext cx="1828800" cy="365125"/>
          </a:xfrm>
          <a:prstGeom prst="rect">
            <a:avLst/>
          </a:prstGeom>
        </p:spPr>
        <p:txBody>
          <a:bodyPr vert="horz" lIns="91440" tIns="45720" rIns="91440" bIns="45720" rtlCol="0" anchor="ctr"/>
          <a:lstStyle>
            <a:lvl1pPr algn="ctr">
              <a:defRPr sz="900" b="1">
                <a:solidFill>
                  <a:schemeClr val="tx1">
                    <a:lumMod val="50000"/>
                    <a:lumOff val="50000"/>
                  </a:schemeClr>
                </a:solidFill>
              </a:defRPr>
            </a:lvl1pPr>
          </a:lstStyle>
          <a:p>
            <a:pPr fontAlgn="base">
              <a:spcBef>
                <a:spcPct val="0"/>
              </a:spcBef>
              <a:spcAft>
                <a:spcPct val="0"/>
              </a:spcAft>
              <a:defRPr/>
            </a:pPr>
            <a:fld id="{97660B20-1C65-4905-B864-5789A34BD47C}" type="slidenum">
              <a:rPr lang="it-IT" altLang="it-IT" smtClean="0"/>
              <a:pPr fontAlgn="base">
                <a:spcBef>
                  <a:spcPct val="0"/>
                </a:spcBef>
                <a:spcAft>
                  <a:spcPct val="0"/>
                </a:spcAft>
                <a:defRPr/>
              </a:pPr>
              <a:t>‹N›</a:t>
            </a:fld>
            <a:endParaRPr lang="it-IT" altLang="it-IT"/>
          </a:p>
        </p:txBody>
      </p:sp>
    </p:spTree>
    <p:extLst>
      <p:ext uri="{BB962C8B-B14F-4D97-AF65-F5344CB8AC3E}">
        <p14:creationId xmlns:p14="http://schemas.microsoft.com/office/powerpoint/2010/main" val="210219021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240030" indent="-240030" algn="r" defTabSz="685800" rtl="0" eaLnBrk="1" latinLnBrk="0" hangingPunct="1">
        <a:spcBef>
          <a:spcPct val="0"/>
        </a:spcBef>
        <a:buClr>
          <a:schemeClr val="accent6">
            <a:lumMod val="75000"/>
          </a:schemeClr>
        </a:buClr>
        <a:buSzPct val="128000"/>
        <a:buFont typeface="Georgia" pitchFamily="18" charset="0"/>
        <a:buChar char="*"/>
        <a:defRPr sz="345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650" kern="1200">
          <a:solidFill>
            <a:schemeClr val="tx1">
              <a:lumMod val="75000"/>
              <a:lumOff val="25000"/>
            </a:schemeClr>
          </a:solidFill>
          <a:latin typeface="+mn-lt"/>
          <a:ea typeface="+mn-ea"/>
          <a:cs typeface="+mn-cs"/>
        </a:defRPr>
      </a:lvl1pPr>
      <a:lvl2pPr marL="41148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500" kern="1200">
          <a:solidFill>
            <a:schemeClr val="tx1">
              <a:lumMod val="75000"/>
              <a:lumOff val="25000"/>
            </a:schemeClr>
          </a:solidFill>
          <a:latin typeface="+mn-lt"/>
          <a:ea typeface="+mn-ea"/>
          <a:cs typeface="+mn-cs"/>
        </a:defRPr>
      </a:lvl2pPr>
      <a:lvl3pPr marL="61722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350" kern="1200">
          <a:solidFill>
            <a:schemeClr val="tx1">
              <a:lumMod val="75000"/>
              <a:lumOff val="25000"/>
            </a:schemeClr>
          </a:solidFill>
          <a:latin typeface="+mn-lt"/>
          <a:ea typeface="+mn-ea"/>
          <a:cs typeface="+mn-cs"/>
        </a:defRPr>
      </a:lvl3pPr>
      <a:lvl4pPr marL="82296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200" kern="1200">
          <a:solidFill>
            <a:schemeClr val="tx1">
              <a:lumMod val="75000"/>
              <a:lumOff val="25000"/>
            </a:schemeClr>
          </a:solidFill>
          <a:latin typeface="+mn-lt"/>
          <a:ea typeface="+mn-ea"/>
          <a:cs typeface="+mn-cs"/>
        </a:defRPr>
      </a:lvl4pPr>
      <a:lvl5pPr marL="104241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5pPr>
      <a:lvl6pPr marL="124815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6pPr>
      <a:lvl7pPr marL="147447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7pPr>
      <a:lvl8pPr marL="171450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8pPr>
      <a:lvl9pPr marL="1940814"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3700E-E66F-4F2C-AFBF-39727852A55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C1145-57CB-4C02-BC69-95EFB597D82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9EB58-315F-40A5-BB8E-82161E3641B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471F22-EEDE-4569-9F5A-D192889AE805}" type="datetimeFigureOut">
              <a:rPr lang="en-US" smtClean="0"/>
              <a:t>7/6/2022</a:t>
            </a:fld>
            <a:endParaRPr lang="en-US"/>
          </a:p>
        </p:txBody>
      </p:sp>
      <p:sp>
        <p:nvSpPr>
          <p:cNvPr id="5" name="Footer Placeholder 4">
            <a:extLst>
              <a:ext uri="{FF2B5EF4-FFF2-40B4-BE49-F238E27FC236}">
                <a16:creationId xmlns:a16="http://schemas.microsoft.com/office/drawing/2014/main" id="{F2E4A0C3-83C6-4671-8009-49D588337E5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BC0633-5890-4439-A9F5-0489C12B10A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44381F-7F16-4F57-9F55-8764A2FA95D3}" type="slidenum">
              <a:rPr lang="en-US" smtClean="0"/>
              <a:t>‹N›</a:t>
            </a:fld>
            <a:endParaRPr lang="en-US"/>
          </a:p>
        </p:txBody>
      </p:sp>
    </p:spTree>
    <p:extLst>
      <p:ext uri="{BB962C8B-B14F-4D97-AF65-F5344CB8AC3E}">
        <p14:creationId xmlns:p14="http://schemas.microsoft.com/office/powerpoint/2010/main" val="16828781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6055F8-1D02-4417-9241-55C834FD9970}" type="datetimeFigureOut">
              <a:rPr lang="it-IT" smtClean="0"/>
              <a:pPr/>
              <a:t>06/07/2022</a:t>
            </a:fld>
            <a:endParaRPr lang="it-IT"/>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07B441-5312-499D-93C3-6E37886527FA}" type="slidenum">
              <a:rPr lang="it-IT" smtClean="0"/>
              <a:pPr/>
              <a:t>‹N›</a:t>
            </a:fld>
            <a:endParaRPr lang="it-IT"/>
          </a:p>
        </p:txBody>
      </p:sp>
    </p:spTree>
    <p:extLst>
      <p:ext uri="{BB962C8B-B14F-4D97-AF65-F5344CB8AC3E}">
        <p14:creationId xmlns:p14="http://schemas.microsoft.com/office/powerpoint/2010/main" val="207357683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142858C-C140-4D07-B9F1-DA8E1D4DB19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CAD4ADC-2B2C-4BFB-834C-E575E112877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97B6C5-6956-49A3-BA63-9709E583CCA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6055F8-1D02-4417-9241-55C834FD9970}" type="datetimeFigureOut">
              <a:rPr lang="it-IT" smtClean="0"/>
              <a:pPr/>
              <a:t>06/07/2022</a:t>
            </a:fld>
            <a:endParaRPr lang="it-IT"/>
          </a:p>
        </p:txBody>
      </p:sp>
      <p:sp>
        <p:nvSpPr>
          <p:cNvPr id="5" name="Segnaposto piè di pagina 4">
            <a:extLst>
              <a:ext uri="{FF2B5EF4-FFF2-40B4-BE49-F238E27FC236}">
                <a16:creationId xmlns:a16="http://schemas.microsoft.com/office/drawing/2014/main" id="{90CCE1EC-FB8C-4F42-846B-94B02E73F66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5311D69-A0D5-4AD6-B91A-E5A0955A8D4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07B441-5312-499D-93C3-6E37886527FA}" type="slidenum">
              <a:rPr lang="it-IT" smtClean="0"/>
              <a:pPr/>
              <a:t>‹N›</a:t>
            </a:fld>
            <a:endParaRPr lang="it-IT"/>
          </a:p>
        </p:txBody>
      </p:sp>
    </p:spTree>
    <p:extLst>
      <p:ext uri="{BB962C8B-B14F-4D97-AF65-F5344CB8AC3E}">
        <p14:creationId xmlns:p14="http://schemas.microsoft.com/office/powerpoint/2010/main" val="429436608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ED3D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5238AA-766C-4B22-A4DC-9B5C99BD164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Click to edit Master title style</a:t>
            </a:r>
          </a:p>
        </p:txBody>
      </p:sp>
      <p:sp>
        <p:nvSpPr>
          <p:cNvPr id="1027" name="Rectangle 3">
            <a:extLst>
              <a:ext uri="{FF2B5EF4-FFF2-40B4-BE49-F238E27FC236}">
                <a16:creationId xmlns:a16="http://schemas.microsoft.com/office/drawing/2014/main" id="{B19FCB38-F92D-4757-B5C0-D1B08197DF3C}"/>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1028" name="Rectangle 4">
            <a:extLst>
              <a:ext uri="{FF2B5EF4-FFF2-40B4-BE49-F238E27FC236}">
                <a16:creationId xmlns:a16="http://schemas.microsoft.com/office/drawing/2014/main" id="{0F1CE3EE-978C-4918-9BF9-3928ABD5207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fld id="{6A281F9B-A4FC-4DF8-9A07-C5C308A0A584}" type="datetime1">
              <a:rPr lang="en-US" altLang="it-IT"/>
              <a:pPr>
                <a:defRPr/>
              </a:pPr>
              <a:t>7/6/2022</a:t>
            </a:fld>
            <a:endParaRPr lang="it-IT" altLang="it-IT"/>
          </a:p>
        </p:txBody>
      </p:sp>
      <p:sp>
        <p:nvSpPr>
          <p:cNvPr id="1029" name="Rectangle 5">
            <a:extLst>
              <a:ext uri="{FF2B5EF4-FFF2-40B4-BE49-F238E27FC236}">
                <a16:creationId xmlns:a16="http://schemas.microsoft.com/office/drawing/2014/main" id="{8EFF0EBF-8144-429E-AF77-334596312AB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ea typeface="+mn-ea"/>
                <a:cs typeface="+mn-cs"/>
              </a:defRPr>
            </a:lvl1pPr>
          </a:lstStyle>
          <a:p>
            <a:pPr>
              <a:defRPr/>
            </a:pPr>
            <a:r>
              <a:rPr lang="en-US"/>
              <a:t>Infn - June 2021</a:t>
            </a:r>
            <a:endParaRPr lang="it-IT"/>
          </a:p>
        </p:txBody>
      </p:sp>
      <p:sp>
        <p:nvSpPr>
          <p:cNvPr id="1030" name="Rectangle 6">
            <a:extLst>
              <a:ext uri="{FF2B5EF4-FFF2-40B4-BE49-F238E27FC236}">
                <a16:creationId xmlns:a16="http://schemas.microsoft.com/office/drawing/2014/main" id="{821F1F93-EF24-407D-8E2E-21AC6069EC0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a:defRPr/>
            </a:pPr>
            <a:fld id="{21136F6D-6220-411E-B5FF-EA5D32AA14F9}" type="slidenum">
              <a:rPr lang="it-IT" altLang="it-IT"/>
              <a:pPr>
                <a:defRPr/>
              </a:pPr>
              <a:t>‹N›</a:t>
            </a:fld>
            <a:endParaRPr lang="it-IT" altLang="it-IT"/>
          </a:p>
        </p:txBody>
      </p:sp>
    </p:spTree>
    <p:extLst>
      <p:ext uri="{BB962C8B-B14F-4D97-AF65-F5344CB8AC3E}">
        <p14:creationId xmlns:p14="http://schemas.microsoft.com/office/powerpoint/2010/main" val="27072109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hdr="0"/>
  <p:txStyles>
    <p:titleStyle>
      <a:lvl1pPr algn="ctr" rtl="0" eaLnBrk="0" fontAlgn="base" hangingPunct="0">
        <a:spcBef>
          <a:spcPct val="0"/>
        </a:spcBef>
        <a:spcAft>
          <a:spcPct val="0"/>
        </a:spcAft>
        <a:defRPr sz="33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3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33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33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3300">
          <a:solidFill>
            <a:schemeClr val="tx2"/>
          </a:solidFill>
          <a:latin typeface="Arial" charset="0"/>
          <a:ea typeface="MS PGothic" panose="020B0600070205080204" pitchFamily="34" charset="-128"/>
          <a:cs typeface="ＭＳ Ｐゴシック"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ＭＳ Ｐゴシック" charset="0"/>
        </a:defRPr>
      </a:lvl1pPr>
      <a:lvl2pPr marL="557213" indent="-214313" algn="l" rtl="0" eaLnBrk="0" fontAlgn="base" hangingPunct="0">
        <a:spcBef>
          <a:spcPct val="20000"/>
        </a:spcBef>
        <a:spcAft>
          <a:spcPct val="0"/>
        </a:spcAft>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har char="•"/>
        <a:defRPr sz="1800">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019EE24-3E27-48AA-AE8A-6BD7DD58DE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5F19188E-AD71-4D2A-9398-D2BB08F91E6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683D0724-2063-47D5-BD94-48745D8B688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F40668-8C9E-4792-9EBB-6B2AA3E0F8BB}" type="datetimeFigureOut">
              <a:rPr lang="en-GB" smtClean="0"/>
              <a:t>06/07/2022</a:t>
            </a:fld>
            <a:endParaRPr lang="en-GB"/>
          </a:p>
        </p:txBody>
      </p:sp>
      <p:sp>
        <p:nvSpPr>
          <p:cNvPr id="5" name="Segnaposto piè di pagina 4">
            <a:extLst>
              <a:ext uri="{FF2B5EF4-FFF2-40B4-BE49-F238E27FC236}">
                <a16:creationId xmlns:a16="http://schemas.microsoft.com/office/drawing/2014/main" id="{42868A81-E663-46D4-B075-4D63201B3AA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D2DA7749-5028-46BB-91B1-4AFCEC8D587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48A917-9693-45C4-9821-9D4C7AED7BB3}" type="slidenum">
              <a:rPr lang="en-GB" smtClean="0"/>
              <a:t>‹N›</a:t>
            </a:fld>
            <a:endParaRPr lang="en-GB"/>
          </a:p>
        </p:txBody>
      </p:sp>
    </p:spTree>
    <p:extLst>
      <p:ext uri="{BB962C8B-B14F-4D97-AF65-F5344CB8AC3E}">
        <p14:creationId xmlns:p14="http://schemas.microsoft.com/office/powerpoint/2010/main" val="258760483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6.xml"/><Relationship Id="rId6" Type="http://schemas.openxmlformats.org/officeDocument/2006/relationships/image" Target="../media/image36.jpeg"/><Relationship Id="rId5" Type="http://schemas.openxmlformats.org/officeDocument/2006/relationships/image" Target="../media/image35.em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6.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76.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76.xml"/><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2" Type="http://schemas.openxmlformats.org/officeDocument/2006/relationships/hyperlink" Target="https://link.springer.com/content/pdf/10.1007/s40766-021-00028-5.pdf"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4.jpeg"/><Relationship Id="rId2" Type="http://schemas.openxmlformats.org/officeDocument/2006/relationships/image" Target="../media/image9.wmf"/><Relationship Id="rId1" Type="http://schemas.openxmlformats.org/officeDocument/2006/relationships/slideLayout" Target="../slideLayouts/slideLayout3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59266" y="260648"/>
            <a:ext cx="4041491" cy="1077218"/>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p:txBody>
      </p:sp>
      <p:sp>
        <p:nvSpPr>
          <p:cNvPr id="3" name="CasellaDiTesto 2"/>
          <p:cNvSpPr txBox="1"/>
          <p:nvPr/>
        </p:nvSpPr>
        <p:spPr>
          <a:xfrm>
            <a:off x="683567" y="1099569"/>
            <a:ext cx="7992888" cy="3139321"/>
          </a:xfrm>
          <a:prstGeom prst="rect">
            <a:avLst/>
          </a:prstGeom>
          <a:noFill/>
        </p:spPr>
        <p:txBody>
          <a:bodyPr wrap="square" rtlCol="0">
            <a:spAutoFit/>
          </a:bodyPr>
          <a:lstStyle/>
          <a:p>
            <a:r>
              <a:rPr lang="it-IT" dirty="0">
                <a:latin typeface="Comic Sans MS" panose="030F0702030302020204" pitchFamily="66" charset="0"/>
              </a:rPr>
              <a:t>7 Sigle Presenti:</a:t>
            </a:r>
          </a:p>
          <a:p>
            <a:endParaRPr lang="it-IT" dirty="0">
              <a:latin typeface="Comic Sans MS" panose="030F0702030302020204" pitchFamily="66" charset="0"/>
            </a:endParaRPr>
          </a:p>
          <a:p>
            <a:r>
              <a:rPr lang="it-IT" dirty="0">
                <a:latin typeface="Comic Sans MS" panose="030F0702030302020204" pitchFamily="66" charset="0"/>
              </a:rPr>
              <a:t>CHIRONE</a:t>
            </a:r>
            <a:r>
              <a:rPr lang="it-IT" dirty="0">
                <a:latin typeface="Comic Sans MS" panose="030F0702030302020204" pitchFamily="66" charset="0"/>
                <a:sym typeface="Wingdings" panose="05000000000000000000" pitchFamily="2" charset="2"/>
              </a:rPr>
              <a:t> </a:t>
            </a:r>
            <a:r>
              <a:rPr lang="it-IT" dirty="0">
                <a:highlight>
                  <a:srgbClr val="FF99FF"/>
                </a:highlight>
                <a:latin typeface="Comic Sans MS" panose="030F0702030302020204" pitchFamily="66" charset="0"/>
                <a:sym typeface="Wingdings" panose="05000000000000000000" pitchFamily="2" charset="2"/>
              </a:rPr>
              <a:t>C. Guazzoni</a:t>
            </a:r>
            <a:endParaRPr lang="it-IT" dirty="0">
              <a:highlight>
                <a:srgbClr val="FF99FF"/>
              </a:highlight>
              <a:latin typeface="Comic Sans MS" panose="030F0702030302020204" pitchFamily="66" charset="0"/>
            </a:endParaRPr>
          </a:p>
          <a:p>
            <a:r>
              <a:rPr lang="it-IT" dirty="0">
                <a:latin typeface="Comic Sans MS" panose="030F0702030302020204" pitchFamily="66" charset="0"/>
              </a:rPr>
              <a:t>FAMU</a:t>
            </a:r>
            <a:r>
              <a:rPr lang="it-IT" dirty="0">
                <a:latin typeface="Comic Sans MS" panose="030F0702030302020204" pitchFamily="66" charset="0"/>
                <a:sym typeface="Wingdings" panose="05000000000000000000" pitchFamily="2" charset="2"/>
              </a:rPr>
              <a:t> </a:t>
            </a:r>
            <a:r>
              <a:rPr lang="it-IT" dirty="0">
                <a:highlight>
                  <a:srgbClr val="FF99FF"/>
                </a:highlight>
                <a:latin typeface="Comic Sans MS" panose="030F0702030302020204" pitchFamily="66" charset="0"/>
                <a:sym typeface="Wingdings" panose="05000000000000000000" pitchFamily="2" charset="2"/>
              </a:rPr>
              <a:t>R. Ramponi</a:t>
            </a:r>
            <a:endParaRPr lang="it-IT" dirty="0">
              <a:highlight>
                <a:srgbClr val="FF99FF"/>
              </a:highlight>
              <a:latin typeface="Comic Sans MS" panose="030F0702030302020204" pitchFamily="66" charset="0"/>
            </a:endParaRPr>
          </a:p>
          <a:p>
            <a:r>
              <a:rPr lang="it-IT" dirty="0">
                <a:latin typeface="Comic Sans MS" panose="030F0702030302020204" pitchFamily="66" charset="0"/>
              </a:rPr>
              <a:t>FOOT</a:t>
            </a:r>
            <a:r>
              <a:rPr lang="it-IT" dirty="0">
                <a:latin typeface="Comic Sans MS" panose="030F0702030302020204" pitchFamily="66" charset="0"/>
                <a:sym typeface="Wingdings" panose="05000000000000000000" pitchFamily="2" charset="2"/>
              </a:rPr>
              <a:t> </a:t>
            </a:r>
            <a:r>
              <a:rPr lang="it-IT" dirty="0">
                <a:highlight>
                  <a:srgbClr val="FF99FF"/>
                </a:highlight>
                <a:latin typeface="Comic Sans MS" panose="030F0702030302020204" pitchFamily="66" charset="0"/>
                <a:sym typeface="Wingdings" panose="05000000000000000000" pitchFamily="2" charset="2"/>
              </a:rPr>
              <a:t>S. Muraro </a:t>
            </a:r>
          </a:p>
          <a:p>
            <a:r>
              <a:rPr lang="it-IT" dirty="0">
                <a:latin typeface="Comic Sans MS" panose="030F0702030302020204" pitchFamily="66" charset="0"/>
              </a:rPr>
              <a:t>GAMMA</a:t>
            </a:r>
            <a:r>
              <a:rPr lang="it-IT" dirty="0">
                <a:latin typeface="Comic Sans MS" panose="030F0702030302020204" pitchFamily="66" charset="0"/>
                <a:sym typeface="Wingdings" panose="05000000000000000000" pitchFamily="2" charset="2"/>
              </a:rPr>
              <a:t> </a:t>
            </a:r>
            <a:r>
              <a:rPr lang="it-IT" dirty="0">
                <a:highlight>
                  <a:srgbClr val="FF99FF"/>
                </a:highlight>
                <a:latin typeface="Comic Sans MS" panose="030F0702030302020204" pitchFamily="66" charset="0"/>
                <a:sym typeface="Wingdings" panose="05000000000000000000" pitchFamily="2" charset="2"/>
              </a:rPr>
              <a:t>G. Benzoni </a:t>
            </a:r>
            <a:r>
              <a:rPr lang="it-IT" dirty="0">
                <a:highlight>
                  <a:srgbClr val="FFFF00"/>
                </a:highlight>
                <a:latin typeface="Comic Sans MS" panose="030F0702030302020204" pitchFamily="66" charset="0"/>
                <a:sym typeface="Wingdings" panose="05000000000000000000" pitchFamily="2" charset="2"/>
              </a:rPr>
              <a:t>( NEW – sostituisce O. Wieland)</a:t>
            </a:r>
            <a:endParaRPr lang="it-IT" dirty="0">
              <a:highlight>
                <a:srgbClr val="FFFF00"/>
              </a:highlight>
              <a:latin typeface="Comic Sans MS" panose="030F0702030302020204" pitchFamily="66" charset="0"/>
            </a:endParaRPr>
          </a:p>
          <a:p>
            <a:r>
              <a:rPr lang="it-IT" dirty="0">
                <a:latin typeface="Comic Sans MS" panose="030F0702030302020204" pitchFamily="66" charset="0"/>
              </a:rPr>
              <a:t>KAONNIS</a:t>
            </a:r>
            <a:r>
              <a:rPr lang="it-IT" dirty="0">
                <a:latin typeface="Comic Sans MS" panose="030F0702030302020204" pitchFamily="66" charset="0"/>
                <a:sym typeface="Wingdings" panose="05000000000000000000" pitchFamily="2" charset="2"/>
              </a:rPr>
              <a:t> C. Fiorini</a:t>
            </a:r>
          </a:p>
          <a:p>
            <a:r>
              <a:rPr lang="it-IT" dirty="0">
                <a:latin typeface="Comic Sans MS" panose="030F0702030302020204" pitchFamily="66" charset="0"/>
                <a:sym typeface="Wingdings" panose="05000000000000000000" pitchFamily="2" charset="2"/>
              </a:rPr>
              <a:t>LEA  M. </a:t>
            </a:r>
            <a:r>
              <a:rPr lang="it-IT" dirty="0" err="1">
                <a:latin typeface="Comic Sans MS" panose="030F0702030302020204" pitchFamily="66" charset="0"/>
                <a:sym typeface="Wingdings" panose="05000000000000000000" pitchFamily="2" charset="2"/>
              </a:rPr>
              <a:t>Giammarchi</a:t>
            </a:r>
            <a:endParaRPr lang="it-IT" dirty="0">
              <a:latin typeface="Comic Sans MS" panose="030F0702030302020204" pitchFamily="66" charset="0"/>
            </a:endParaRPr>
          </a:p>
          <a:p>
            <a:r>
              <a:rPr lang="it-IT" dirty="0">
                <a:latin typeface="Comic Sans MS" panose="030F0702030302020204" pitchFamily="66" charset="0"/>
              </a:rPr>
              <a:t>LUNA3</a:t>
            </a:r>
            <a:r>
              <a:rPr lang="it-IT" dirty="0">
                <a:latin typeface="Comic Sans MS" panose="030F0702030302020204" pitchFamily="66" charset="0"/>
                <a:sym typeface="Wingdings" panose="05000000000000000000" pitchFamily="2" charset="2"/>
              </a:rPr>
              <a:t> </a:t>
            </a:r>
            <a:r>
              <a:rPr lang="it-IT" dirty="0">
                <a:highlight>
                  <a:srgbClr val="FF99FF"/>
                </a:highlight>
                <a:latin typeface="Comic Sans MS" panose="030F0702030302020204" pitchFamily="66" charset="0"/>
                <a:sym typeface="Wingdings" panose="05000000000000000000" pitchFamily="2" charset="2"/>
              </a:rPr>
              <a:t>R. </a:t>
            </a:r>
            <a:r>
              <a:rPr lang="it-IT" dirty="0" err="1">
                <a:highlight>
                  <a:srgbClr val="FF99FF"/>
                </a:highlight>
                <a:latin typeface="Comic Sans MS" panose="030F0702030302020204" pitchFamily="66" charset="0"/>
                <a:sym typeface="Wingdings" panose="05000000000000000000" pitchFamily="2" charset="2"/>
              </a:rPr>
              <a:t>Depalo</a:t>
            </a:r>
            <a:r>
              <a:rPr lang="it-IT" dirty="0">
                <a:highlight>
                  <a:srgbClr val="FF99FF"/>
                </a:highlight>
                <a:latin typeface="Comic Sans MS" panose="030F0702030302020204" pitchFamily="66" charset="0"/>
                <a:sym typeface="Wingdings" panose="05000000000000000000" pitchFamily="2" charset="2"/>
              </a:rPr>
              <a:t> </a:t>
            </a:r>
            <a:r>
              <a:rPr lang="it-IT" dirty="0">
                <a:highlight>
                  <a:srgbClr val="FFFF00"/>
                </a:highlight>
                <a:latin typeface="Comic Sans MS" panose="030F0702030302020204" pitchFamily="66" charset="0"/>
                <a:sym typeface="Wingdings" panose="05000000000000000000" pitchFamily="2" charset="2"/>
              </a:rPr>
              <a:t>(NEW- sostituisce (dopo 15 anni!) A. Guglielmetti)</a:t>
            </a:r>
          </a:p>
          <a:p>
            <a:endParaRPr lang="it-IT" dirty="0">
              <a:latin typeface="Comic Sans MS" panose="030F0702030302020204" pitchFamily="66" charset="0"/>
            </a:endParaRPr>
          </a:p>
          <a:p>
            <a:endParaRPr lang="it-IT" dirty="0"/>
          </a:p>
        </p:txBody>
      </p:sp>
      <p:sp>
        <p:nvSpPr>
          <p:cNvPr id="6" name="CasellaDiTesto 5">
            <a:extLst>
              <a:ext uri="{FF2B5EF4-FFF2-40B4-BE49-F238E27FC236}">
                <a16:creationId xmlns:a16="http://schemas.microsoft.com/office/drawing/2014/main" id="{58F4C7DB-CFF3-43ED-B587-6ECA9517BC91}"/>
              </a:ext>
            </a:extLst>
          </p:cNvPr>
          <p:cNvSpPr txBox="1"/>
          <p:nvPr/>
        </p:nvSpPr>
        <p:spPr>
          <a:xfrm>
            <a:off x="143508" y="3929048"/>
            <a:ext cx="8136904" cy="369332"/>
          </a:xfrm>
          <a:prstGeom prst="rect">
            <a:avLst/>
          </a:prstGeom>
          <a:noFill/>
        </p:spPr>
        <p:txBody>
          <a:bodyPr wrap="square" rtlCol="0">
            <a:spAutoFit/>
          </a:bodyPr>
          <a:lstStyle/>
          <a:p>
            <a:endParaRPr lang="it-IT" dirty="0">
              <a:latin typeface="Comic Sans MS" panose="030F0702030302020204" pitchFamily="66" charset="0"/>
            </a:endParaRPr>
          </a:p>
        </p:txBody>
      </p:sp>
      <p:sp>
        <p:nvSpPr>
          <p:cNvPr id="4" name="CasellaDiTesto 3">
            <a:extLst>
              <a:ext uri="{FF2B5EF4-FFF2-40B4-BE49-F238E27FC236}">
                <a16:creationId xmlns:a16="http://schemas.microsoft.com/office/drawing/2014/main" id="{837FB363-E111-496F-8766-8912DE6057B2}"/>
              </a:ext>
            </a:extLst>
          </p:cNvPr>
          <p:cNvSpPr txBox="1"/>
          <p:nvPr/>
        </p:nvSpPr>
        <p:spPr>
          <a:xfrm>
            <a:off x="1043608" y="4509120"/>
            <a:ext cx="7056784" cy="1200329"/>
          </a:xfrm>
          <a:prstGeom prst="rect">
            <a:avLst/>
          </a:prstGeom>
          <a:noFill/>
        </p:spPr>
        <p:txBody>
          <a:bodyPr wrap="square" rtlCol="0">
            <a:spAutoFit/>
          </a:bodyPr>
          <a:lstStyle/>
          <a:p>
            <a:r>
              <a:rPr lang="it-IT" dirty="0">
                <a:latin typeface="Comic Sans MS" panose="030F0702030302020204" pitchFamily="66" charset="0"/>
              </a:rPr>
              <a:t>Su 7 sigle ben 5 hanno responsabili locali donne!</a:t>
            </a:r>
          </a:p>
          <a:p>
            <a:endParaRPr lang="it-IT" dirty="0">
              <a:latin typeface="Comic Sans MS" panose="030F0702030302020204" pitchFamily="66" charset="0"/>
            </a:endParaRPr>
          </a:p>
          <a:p>
            <a:endParaRPr lang="it-IT" dirty="0">
              <a:latin typeface="Comic Sans MS" panose="030F0702030302020204" pitchFamily="66" charset="0"/>
            </a:endParaRPr>
          </a:p>
          <a:p>
            <a:r>
              <a:rPr lang="it-IT" dirty="0">
                <a:latin typeface="Comic Sans MS" panose="030F0702030302020204" pitchFamily="66" charset="0"/>
              </a:rPr>
              <a:t>La sigla GAMMA sarà presentata da Giovanna Benzoni</a:t>
            </a:r>
          </a:p>
        </p:txBody>
      </p:sp>
    </p:spTree>
    <p:extLst>
      <p:ext uri="{BB962C8B-B14F-4D97-AF65-F5344CB8AC3E}">
        <p14:creationId xmlns:p14="http://schemas.microsoft.com/office/powerpoint/2010/main" val="1276387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5345" name="Text Box 131"/>
          <p:cNvSpPr txBox="1">
            <a:spLocks noChangeArrowheads="1"/>
          </p:cNvSpPr>
          <p:nvPr/>
        </p:nvSpPr>
        <p:spPr bwMode="auto">
          <a:xfrm>
            <a:off x="3076144" y="890719"/>
            <a:ext cx="3134192" cy="346249"/>
          </a:xfrm>
          <a:prstGeom prst="rect">
            <a:avLst/>
          </a:prstGeom>
          <a:noFill/>
          <a:ln w="9525">
            <a:noFill/>
            <a:miter lim="800000"/>
            <a:headEnd/>
            <a:tailEnd/>
          </a:ln>
          <a:effectLst/>
        </p:spPr>
        <p:txBody>
          <a:bodyPr wrap="none">
            <a:spAutoFit/>
          </a:bodyPr>
          <a:lstStyle>
            <a:defPPr>
              <a:defRPr lang="it-IT"/>
            </a:defPPr>
            <a:lvl1pPr>
              <a:defRPr sz="2200" b="1">
                <a:solidFill>
                  <a:srgbClr val="0000FF"/>
                </a:solidFill>
                <a:latin typeface="Comic Sans MS" panose="030F0702030302020204" pitchFamily="66" charset="0"/>
                <a:cs typeface="Times New Roman" pitchFamily="18" charset="0"/>
              </a:defRPr>
            </a:lvl1pPr>
          </a:lstStyle>
          <a:p>
            <a:pPr algn="ctr" defTabSz="685800"/>
            <a:r>
              <a:rPr lang="it-IT" altLang="it-IT" sz="1650" dirty="0">
                <a:latin typeface="Garamond" panose="02020404030301010803" pitchFamily="18" charset="0"/>
              </a:rPr>
              <a:t>Richieste Sezione di Milano 2023</a:t>
            </a:r>
          </a:p>
        </p:txBody>
      </p:sp>
      <p:sp>
        <p:nvSpPr>
          <p:cNvPr id="325675" name="Text Box 43"/>
          <p:cNvSpPr txBox="1">
            <a:spLocks noChangeArrowheads="1"/>
          </p:cNvSpPr>
          <p:nvPr/>
        </p:nvSpPr>
        <p:spPr bwMode="auto">
          <a:xfrm>
            <a:off x="128990" y="905156"/>
            <a:ext cx="9028497" cy="505523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685800">
              <a:spcBef>
                <a:spcPct val="50000"/>
              </a:spcBef>
              <a:defRPr/>
            </a:pPr>
            <a:r>
              <a:rPr lang="it-IT" sz="1500" b="1" dirty="0">
                <a:solidFill>
                  <a:srgbClr val="FF3300"/>
                </a:solidFill>
                <a:latin typeface="Garamond" panose="02020404030301010803" pitchFamily="18" charset="0"/>
                <a:cs typeface="Times New Roman" pitchFamily="18" charset="0"/>
              </a:rPr>
              <a:t>MISSIONI 6.0 k€ + 1.5 k€ SJ</a:t>
            </a:r>
          </a:p>
          <a:p>
            <a:pPr marL="133350" indent="-133350" defTabSz="685800">
              <a:spcBef>
                <a:spcPct val="50000"/>
              </a:spcBef>
              <a:buFont typeface="Garamond" panose="02020404030301010803" pitchFamily="18" charset="0"/>
              <a:buChar char="-"/>
              <a:tabLst>
                <a:tab pos="133350" algn="l"/>
              </a:tabLst>
              <a:defRPr/>
            </a:pPr>
            <a:r>
              <a:rPr lang="it-IT" sz="1500" b="1" dirty="0">
                <a:solidFill>
                  <a:srgbClr val="0000FF"/>
                </a:solidFill>
                <a:latin typeface="Garamond" panose="02020404030301010803" pitchFamily="18" charset="0"/>
                <a:cs typeface="Times New Roman" pitchFamily="18" charset="0"/>
              </a:rPr>
              <a:t>Spostamenti Responsabile Locale e riunioni di collaborazione  </a:t>
            </a:r>
            <a:r>
              <a:rPr lang="it-IT" sz="1500" b="1" dirty="0">
                <a:solidFill>
                  <a:srgbClr val="FF0000"/>
                </a:solidFill>
                <a:latin typeface="Garamond" panose="02020404030301010803" pitchFamily="18" charset="0"/>
                <a:cs typeface="Times New Roman" pitchFamily="18" charset="0"/>
              </a:rPr>
              <a:t>0.5 </a:t>
            </a:r>
            <a:r>
              <a:rPr lang="it-IT" sz="1500" b="1" dirty="0" err="1">
                <a:solidFill>
                  <a:srgbClr val="FF0000"/>
                </a:solidFill>
                <a:latin typeface="Garamond" panose="02020404030301010803" pitchFamily="18" charset="0"/>
                <a:cs typeface="Times New Roman" pitchFamily="18" charset="0"/>
              </a:rPr>
              <a:t>ke</a:t>
            </a:r>
            <a:endParaRPr lang="it-IT" sz="1500" b="1" dirty="0">
              <a:solidFill>
                <a:srgbClr val="FF0000"/>
              </a:solidFill>
              <a:latin typeface="Garamond" panose="02020404030301010803" pitchFamily="18" charset="0"/>
              <a:cs typeface="Times New Roman" pitchFamily="18" charset="0"/>
            </a:endParaRPr>
          </a:p>
          <a:p>
            <a:pPr defTabSz="685800">
              <a:spcBef>
                <a:spcPct val="50000"/>
              </a:spcBef>
              <a:tabLst>
                <a:tab pos="133350" algn="l"/>
              </a:tabLst>
              <a:defRPr/>
            </a:pPr>
            <a:r>
              <a:rPr lang="it-IT" sz="1500" b="1" dirty="0">
                <a:solidFill>
                  <a:srgbClr val="0000FF"/>
                </a:solidFill>
                <a:latin typeface="Garamond" panose="02020404030301010803" pitchFamily="18" charset="0"/>
                <a:cs typeface="Times New Roman" pitchFamily="18" charset="0"/>
              </a:rPr>
              <a:t>-  Spostamento LNS per iniziative specifiche (</a:t>
            </a:r>
            <a:r>
              <a:rPr lang="it-IT" sz="1500" b="1" dirty="0" err="1">
                <a:solidFill>
                  <a:srgbClr val="0000FF"/>
                </a:solidFill>
                <a:latin typeface="Garamond" panose="02020404030301010803" pitchFamily="18" charset="0"/>
                <a:cs typeface="Times New Roman" pitchFamily="18" charset="0"/>
              </a:rPr>
              <a:t>SiC</a:t>
            </a:r>
            <a:r>
              <a:rPr lang="it-IT" sz="1500" b="1" dirty="0">
                <a:solidFill>
                  <a:srgbClr val="0000FF"/>
                </a:solidFill>
                <a:latin typeface="Garamond" panose="02020404030301010803" pitchFamily="18" charset="0"/>
                <a:cs typeface="Times New Roman" pitchFamily="18" charset="0"/>
              </a:rPr>
              <a:t>)  </a:t>
            </a:r>
            <a:r>
              <a:rPr lang="it-IT" sz="1500" b="1" dirty="0">
                <a:solidFill>
                  <a:srgbClr val="FF0000"/>
                </a:solidFill>
                <a:latin typeface="Garamond" panose="02020404030301010803" pitchFamily="18" charset="0"/>
                <a:cs typeface="Times New Roman" pitchFamily="18" charset="0"/>
              </a:rPr>
              <a:t> 5.5k€</a:t>
            </a:r>
          </a:p>
          <a:p>
            <a:pPr marL="133350" indent="-133350" defTabSz="685800">
              <a:spcBef>
                <a:spcPct val="50000"/>
              </a:spcBef>
              <a:buFont typeface="Garamond" panose="02020404030301010803" pitchFamily="18" charset="0"/>
              <a:buChar char="-"/>
              <a:tabLst>
                <a:tab pos="133350" algn="l"/>
              </a:tabLst>
              <a:defRPr/>
            </a:pPr>
            <a:r>
              <a:rPr lang="it-IT" sz="1500" b="1" dirty="0">
                <a:solidFill>
                  <a:srgbClr val="0000FF"/>
                </a:solidFill>
                <a:latin typeface="Garamond" panose="02020404030301010803" pitchFamily="18" charset="0"/>
                <a:cs typeface="Times New Roman" pitchFamily="18" charset="0"/>
              </a:rPr>
              <a:t>Attività collaborazione R3B GSI   </a:t>
            </a:r>
            <a:r>
              <a:rPr lang="it-IT" sz="1500" b="1" dirty="0">
                <a:solidFill>
                  <a:srgbClr val="FF0000"/>
                </a:solidFill>
                <a:latin typeface="Garamond" panose="02020404030301010803" pitchFamily="18" charset="0"/>
                <a:cs typeface="Times New Roman" pitchFamily="18" charset="0"/>
              </a:rPr>
              <a:t>1.5 k€ SJ</a:t>
            </a:r>
          </a:p>
          <a:p>
            <a:pPr defTabSz="685800">
              <a:spcBef>
                <a:spcPct val="50000"/>
              </a:spcBef>
              <a:tabLst>
                <a:tab pos="133350" algn="l"/>
              </a:tabLst>
              <a:defRPr/>
            </a:pPr>
            <a:r>
              <a:rPr lang="it-IT" sz="1500" b="1" dirty="0">
                <a:solidFill>
                  <a:srgbClr val="FF3300"/>
                </a:solidFill>
                <a:latin typeface="Garamond" panose="02020404030301010803" pitchFamily="18" charset="0"/>
                <a:cs typeface="Times New Roman" pitchFamily="18" charset="0"/>
              </a:rPr>
              <a:t>CONSUMO  4.5 k€ </a:t>
            </a:r>
            <a:endParaRPr lang="it-IT" sz="1500" b="1" dirty="0">
              <a:solidFill>
                <a:srgbClr val="FF0000"/>
              </a:solidFill>
              <a:latin typeface="Garamond" panose="02020404030301010803" pitchFamily="18" charset="0"/>
              <a:cs typeface="Times New Roman" pitchFamily="18" charset="0"/>
            </a:endParaRPr>
          </a:p>
          <a:p>
            <a:pPr defTabSz="685800">
              <a:spcBef>
                <a:spcPct val="50000"/>
              </a:spcBef>
              <a:buFontTx/>
              <a:buChar char="-"/>
              <a:defRPr/>
            </a:pPr>
            <a:r>
              <a:rPr lang="it-IT" sz="1500" b="1" dirty="0">
                <a:solidFill>
                  <a:srgbClr val="0000FF"/>
                </a:solidFill>
                <a:latin typeface="Garamond" panose="02020404030301010803" pitchFamily="18" charset="0"/>
                <a:cs typeface="Times New Roman" pitchFamily="18" charset="0"/>
              </a:rPr>
              <a:t> materiale per test elettronica e rivelatori </a:t>
            </a:r>
            <a:r>
              <a:rPr lang="it-IT" sz="1500" b="1" dirty="0" err="1">
                <a:solidFill>
                  <a:srgbClr val="0000FF"/>
                </a:solidFill>
                <a:latin typeface="Garamond" panose="02020404030301010803" pitchFamily="18" charset="0"/>
                <a:cs typeface="Times New Roman" pitchFamily="18" charset="0"/>
              </a:rPr>
              <a:t>SiC</a:t>
            </a:r>
            <a:r>
              <a:rPr lang="it-IT" sz="1500" b="1" dirty="0">
                <a:solidFill>
                  <a:srgbClr val="0000FF"/>
                </a:solidFill>
                <a:latin typeface="Garamond" panose="02020404030301010803" pitchFamily="18" charset="0"/>
                <a:cs typeface="Times New Roman" pitchFamily="18" charset="0"/>
              </a:rPr>
              <a:t>: schede ancillari, componenti elettronici, connettori e cavi </a:t>
            </a:r>
            <a:r>
              <a:rPr lang="it-IT" sz="1500" b="1" dirty="0">
                <a:solidFill>
                  <a:srgbClr val="FF0000"/>
                </a:solidFill>
                <a:latin typeface="Garamond" panose="02020404030301010803" pitchFamily="18" charset="0"/>
                <a:cs typeface="Times New Roman" pitchFamily="18" charset="0"/>
              </a:rPr>
              <a:t>2.0 k€</a:t>
            </a:r>
            <a:endParaRPr lang="it-IT" sz="1500" b="1" dirty="0">
              <a:solidFill>
                <a:srgbClr val="0000FF"/>
              </a:solidFill>
              <a:latin typeface="Garamond" panose="02020404030301010803" pitchFamily="18" charset="0"/>
              <a:cs typeface="Times New Roman" pitchFamily="18" charset="0"/>
            </a:endParaRPr>
          </a:p>
          <a:p>
            <a:pPr defTabSz="685800">
              <a:spcBef>
                <a:spcPct val="50000"/>
              </a:spcBef>
              <a:buFontTx/>
              <a:buChar char="-"/>
              <a:defRPr/>
            </a:pPr>
            <a:r>
              <a:rPr lang="it-IT" sz="1500" b="1" dirty="0">
                <a:solidFill>
                  <a:srgbClr val="0000FF"/>
                </a:solidFill>
                <a:latin typeface="Garamond" panose="02020404030301010803" pitchFamily="18" charset="0"/>
                <a:cs typeface="Times New Roman" pitchFamily="18" charset="0"/>
              </a:rPr>
              <a:t> </a:t>
            </a:r>
            <a:r>
              <a:rPr lang="it-IT" sz="1500" b="1" dirty="0" err="1">
                <a:solidFill>
                  <a:srgbClr val="0000FF"/>
                </a:solidFill>
                <a:latin typeface="Garamond" panose="02020404030301010803" pitchFamily="18" charset="0"/>
                <a:cs typeface="Times New Roman" pitchFamily="18" charset="0"/>
              </a:rPr>
              <a:t>mat</a:t>
            </a:r>
            <a:r>
              <a:rPr lang="it-IT" sz="1500" b="1" dirty="0">
                <a:solidFill>
                  <a:srgbClr val="0000FF"/>
                </a:solidFill>
                <a:latin typeface="Garamond" panose="02020404030301010803" pitchFamily="18" charset="0"/>
                <a:cs typeface="Times New Roman" pitchFamily="18" charset="0"/>
              </a:rPr>
              <a:t>. specifico da laboratorio: filo </a:t>
            </a:r>
            <a:r>
              <a:rPr lang="it-IT" sz="1500" b="1" dirty="0" err="1">
                <a:solidFill>
                  <a:srgbClr val="0000FF"/>
                </a:solidFill>
                <a:latin typeface="Garamond" panose="02020404030301010803" pitchFamily="18" charset="0"/>
                <a:cs typeface="Times New Roman" pitchFamily="18" charset="0"/>
              </a:rPr>
              <a:t>bonding</a:t>
            </a:r>
            <a:r>
              <a:rPr lang="it-IT" sz="1500" b="1" dirty="0">
                <a:solidFill>
                  <a:srgbClr val="0000FF"/>
                </a:solidFill>
                <a:latin typeface="Garamond" panose="02020404030301010803" pitchFamily="18" charset="0"/>
                <a:cs typeface="Times New Roman" pitchFamily="18" charset="0"/>
              </a:rPr>
              <a:t>, guaine, colle isolanti e conduttive, alcool isopropilico </a:t>
            </a:r>
            <a:r>
              <a:rPr lang="it-IT" sz="1500" b="1" dirty="0">
                <a:solidFill>
                  <a:srgbClr val="FF0000"/>
                </a:solidFill>
                <a:latin typeface="Garamond" panose="02020404030301010803" pitchFamily="18" charset="0"/>
                <a:cs typeface="Times New Roman" pitchFamily="18" charset="0"/>
              </a:rPr>
              <a:t>1.5 k€</a:t>
            </a:r>
          </a:p>
          <a:p>
            <a:pPr defTabSz="685800">
              <a:spcBef>
                <a:spcPct val="50000"/>
              </a:spcBef>
              <a:buFontTx/>
              <a:buChar char="-"/>
              <a:defRPr/>
            </a:pPr>
            <a:r>
              <a:rPr lang="it-IT" sz="1500" b="1" dirty="0">
                <a:solidFill>
                  <a:srgbClr val="0000FF"/>
                </a:solidFill>
                <a:latin typeface="Garamond" panose="02020404030301010803" pitchFamily="18" charset="0"/>
                <a:cs typeface="Times New Roman" pitchFamily="18" charset="0"/>
              </a:rPr>
              <a:t> supporti meccanici per </a:t>
            </a:r>
            <a:r>
              <a:rPr lang="it-IT" sz="1500" b="1" dirty="0" err="1">
                <a:solidFill>
                  <a:srgbClr val="0000FF"/>
                </a:solidFill>
                <a:latin typeface="Garamond" panose="02020404030301010803" pitchFamily="18" charset="0"/>
                <a:cs typeface="Times New Roman" pitchFamily="18" charset="0"/>
              </a:rPr>
              <a:t>bonding</a:t>
            </a:r>
            <a:r>
              <a:rPr lang="it-IT" sz="1500" b="1" dirty="0">
                <a:solidFill>
                  <a:srgbClr val="0000FF"/>
                </a:solidFill>
                <a:latin typeface="Garamond" panose="02020404030301010803" pitchFamily="18" charset="0"/>
                <a:cs typeface="Times New Roman" pitchFamily="18" charset="0"/>
              </a:rPr>
              <a:t> e montaggi, materiale per stampante 3D </a:t>
            </a:r>
            <a:r>
              <a:rPr lang="it-IT" sz="1500" b="1" dirty="0">
                <a:solidFill>
                  <a:srgbClr val="FF0000"/>
                </a:solidFill>
                <a:latin typeface="Garamond" panose="02020404030301010803" pitchFamily="18" charset="0"/>
                <a:cs typeface="Times New Roman" pitchFamily="18" charset="0"/>
              </a:rPr>
              <a:t>1.0 k€</a:t>
            </a:r>
          </a:p>
          <a:p>
            <a:pPr defTabSz="685800">
              <a:spcBef>
                <a:spcPct val="50000"/>
              </a:spcBef>
              <a:defRPr/>
            </a:pPr>
            <a:r>
              <a:rPr lang="it-IT" sz="1500" b="1" dirty="0">
                <a:solidFill>
                  <a:srgbClr val="FF0000"/>
                </a:solidFill>
                <a:latin typeface="Garamond" panose="02020404030301010803" pitchFamily="18" charset="0"/>
                <a:cs typeface="Times New Roman" pitchFamily="18" charset="0"/>
              </a:rPr>
              <a:t>TRASPORTI 1.5 </a:t>
            </a:r>
            <a:r>
              <a:rPr lang="it-IT" sz="1500" b="1" dirty="0">
                <a:solidFill>
                  <a:srgbClr val="FF3300"/>
                </a:solidFill>
                <a:latin typeface="Garamond" panose="02020404030301010803" pitchFamily="18" charset="0"/>
                <a:cs typeface="Times New Roman" pitchFamily="18" charset="0"/>
              </a:rPr>
              <a:t>k€</a:t>
            </a:r>
          </a:p>
          <a:p>
            <a:pPr defTabSz="685800">
              <a:spcBef>
                <a:spcPct val="50000"/>
              </a:spcBef>
              <a:defRPr/>
            </a:pPr>
            <a:r>
              <a:rPr lang="it-IT" sz="1500" b="1" dirty="0">
                <a:solidFill>
                  <a:srgbClr val="FF3300"/>
                </a:solidFill>
                <a:latin typeface="Garamond" panose="02020404030301010803" pitchFamily="18" charset="0"/>
                <a:cs typeface="Times New Roman" pitchFamily="18" charset="0"/>
              </a:rPr>
              <a:t>MANUTENZIONE 2 k€ (</a:t>
            </a:r>
            <a:r>
              <a:rPr lang="it-IT" sz="1500" b="1" dirty="0">
                <a:solidFill>
                  <a:srgbClr val="0000FF"/>
                </a:solidFill>
                <a:latin typeface="Garamond" panose="02020404030301010803" pitchFamily="18" charset="0"/>
                <a:cs typeface="Times New Roman" pitchFamily="18" charset="0"/>
              </a:rPr>
              <a:t>calibrazione e riparazione oscilloscopio Tektronix DPO4104</a:t>
            </a:r>
            <a:r>
              <a:rPr lang="it-IT" sz="1500" b="1" dirty="0">
                <a:solidFill>
                  <a:srgbClr val="FF3300"/>
                </a:solidFill>
                <a:latin typeface="Garamond" panose="02020404030301010803" pitchFamily="18" charset="0"/>
                <a:cs typeface="Times New Roman" pitchFamily="18" charset="0"/>
              </a:rPr>
              <a:t>)</a:t>
            </a:r>
            <a:endParaRPr lang="it-IT" sz="1500" b="1" dirty="0">
              <a:solidFill>
                <a:srgbClr val="FF0000"/>
              </a:solidFill>
              <a:latin typeface="Garamond" panose="02020404030301010803" pitchFamily="18" charset="0"/>
              <a:cs typeface="Times New Roman" pitchFamily="18" charset="0"/>
            </a:endParaRPr>
          </a:p>
          <a:p>
            <a:pPr defTabSz="685800">
              <a:spcBef>
                <a:spcPct val="50000"/>
              </a:spcBef>
              <a:defRPr/>
            </a:pPr>
            <a:r>
              <a:rPr lang="it-IT" sz="1500" b="1" dirty="0">
                <a:solidFill>
                  <a:srgbClr val="FF3300"/>
                </a:solidFill>
                <a:latin typeface="Garamond" panose="02020404030301010803" pitchFamily="18" charset="0"/>
                <a:cs typeface="Times New Roman" pitchFamily="18" charset="0"/>
              </a:rPr>
              <a:t>APPARATI 22 k€</a:t>
            </a:r>
          </a:p>
          <a:p>
            <a:pPr marL="257175" indent="-257175" defTabSz="685800">
              <a:spcBef>
                <a:spcPct val="50000"/>
              </a:spcBef>
              <a:buFontTx/>
              <a:buChar char="-"/>
              <a:defRPr/>
            </a:pPr>
            <a:r>
              <a:rPr lang="it-IT" sz="1500" b="1" dirty="0">
                <a:solidFill>
                  <a:srgbClr val="0000FF"/>
                </a:solidFill>
                <a:latin typeface="Garamond" panose="02020404030301010803" pitchFamily="18" charset="0"/>
                <a:cs typeface="Times New Roman" pitchFamily="18" charset="0"/>
              </a:rPr>
              <a:t>Componenti specifici per </a:t>
            </a:r>
            <a:r>
              <a:rPr lang="it-IT" sz="1500" b="1" dirty="0" err="1">
                <a:solidFill>
                  <a:srgbClr val="0000FF"/>
                </a:solidFill>
                <a:latin typeface="Garamond" panose="02020404030301010803" pitchFamily="18" charset="0"/>
                <a:cs typeface="Times New Roman" pitchFamily="18" charset="0"/>
              </a:rPr>
              <a:t>Frontend</a:t>
            </a:r>
            <a:r>
              <a:rPr lang="it-IT" sz="1500" b="1" dirty="0">
                <a:solidFill>
                  <a:srgbClr val="0000FF"/>
                </a:solidFill>
                <a:latin typeface="Garamond" panose="02020404030301010803" pitchFamily="18" charset="0"/>
                <a:cs typeface="Times New Roman" pitchFamily="18" charset="0"/>
              </a:rPr>
              <a:t> </a:t>
            </a:r>
            <a:r>
              <a:rPr lang="it-IT" sz="1500" b="1" dirty="0" err="1">
                <a:solidFill>
                  <a:srgbClr val="0000FF"/>
                </a:solidFill>
                <a:latin typeface="Garamond" panose="02020404030301010803" pitchFamily="18" charset="0"/>
                <a:cs typeface="Times New Roman" pitchFamily="18" charset="0"/>
              </a:rPr>
              <a:t>SiC</a:t>
            </a:r>
            <a:r>
              <a:rPr lang="it-IT" sz="1500" b="1" dirty="0">
                <a:solidFill>
                  <a:srgbClr val="0000FF"/>
                </a:solidFill>
                <a:latin typeface="Garamond" panose="02020404030301010803" pitchFamily="18" charset="0"/>
                <a:cs typeface="Times New Roman" pitchFamily="18" charset="0"/>
              </a:rPr>
              <a:t> (e.g. condensatori 47uF 0.5k€/bobina(500 pezzi) </a:t>
            </a:r>
            <a:r>
              <a:rPr lang="it-IT" sz="1500" b="1" dirty="0" err="1">
                <a:solidFill>
                  <a:srgbClr val="0000FF"/>
                </a:solidFill>
                <a:latin typeface="Garamond" panose="02020404030301010803" pitchFamily="18" charset="0"/>
                <a:cs typeface="Times New Roman" pitchFamily="18" charset="0"/>
              </a:rPr>
              <a:t>gia’</a:t>
            </a:r>
            <a:r>
              <a:rPr lang="it-IT" sz="1500" b="1" dirty="0">
                <a:solidFill>
                  <a:srgbClr val="0000FF"/>
                </a:solidFill>
                <a:latin typeface="Garamond" panose="02020404030301010803" pitchFamily="18" charset="0"/>
                <a:cs typeface="Times New Roman" pitchFamily="18" charset="0"/>
              </a:rPr>
              <a:t> scontati, line driver ADA4940 5€/</a:t>
            </a:r>
            <a:r>
              <a:rPr lang="it-IT" sz="1500" b="1" dirty="0" err="1">
                <a:solidFill>
                  <a:srgbClr val="0000FF"/>
                </a:solidFill>
                <a:latin typeface="Garamond" panose="02020404030301010803" pitchFamily="18" charset="0"/>
                <a:cs typeface="Times New Roman" pitchFamily="18" charset="0"/>
              </a:rPr>
              <a:t>cad</a:t>
            </a:r>
            <a:r>
              <a:rPr lang="it-IT" sz="1500" b="1" dirty="0">
                <a:solidFill>
                  <a:srgbClr val="0000FF"/>
                </a:solidFill>
                <a:latin typeface="Garamond" panose="02020404030301010803" pitchFamily="18" charset="0"/>
                <a:cs typeface="Times New Roman" pitchFamily="18" charset="0"/>
              </a:rPr>
              <a:t> scontati,   fast low </a:t>
            </a:r>
            <a:r>
              <a:rPr lang="it-IT" sz="1500" b="1" dirty="0" err="1">
                <a:solidFill>
                  <a:srgbClr val="0000FF"/>
                </a:solidFill>
                <a:latin typeface="Garamond" panose="02020404030301010803" pitchFamily="18" charset="0"/>
                <a:cs typeface="Times New Roman" pitchFamily="18" charset="0"/>
              </a:rPr>
              <a:t>noise</a:t>
            </a:r>
            <a:r>
              <a:rPr lang="it-IT" sz="1500" b="1" dirty="0">
                <a:solidFill>
                  <a:srgbClr val="0000FF"/>
                </a:solidFill>
                <a:latin typeface="Garamond" panose="02020404030301010803" pitchFamily="18" charset="0"/>
                <a:cs typeface="Times New Roman" pitchFamily="18" charset="0"/>
              </a:rPr>
              <a:t> </a:t>
            </a:r>
            <a:r>
              <a:rPr lang="it-IT" sz="1500" b="1" dirty="0" err="1">
                <a:solidFill>
                  <a:srgbClr val="0000FF"/>
                </a:solidFill>
                <a:latin typeface="Garamond" panose="02020404030301010803" pitchFamily="18" charset="0"/>
                <a:cs typeface="Times New Roman" pitchFamily="18" charset="0"/>
              </a:rPr>
              <a:t>opamp</a:t>
            </a:r>
            <a:r>
              <a:rPr lang="it-IT" sz="1500" b="1" dirty="0">
                <a:solidFill>
                  <a:srgbClr val="0000FF"/>
                </a:solidFill>
                <a:latin typeface="Garamond" panose="02020404030301010803" pitchFamily="18" charset="0"/>
                <a:cs typeface="Times New Roman" pitchFamily="18" charset="0"/>
              </a:rPr>
              <a:t> ADA4895  9.3€/</a:t>
            </a:r>
            <a:r>
              <a:rPr lang="it-IT" sz="1500" b="1" dirty="0" err="1">
                <a:solidFill>
                  <a:srgbClr val="0000FF"/>
                </a:solidFill>
                <a:latin typeface="Garamond" panose="02020404030301010803" pitchFamily="18" charset="0"/>
                <a:cs typeface="Times New Roman" pitchFamily="18" charset="0"/>
              </a:rPr>
              <a:t>cad</a:t>
            </a:r>
            <a:r>
              <a:rPr lang="it-IT" sz="1500" b="1" dirty="0">
                <a:solidFill>
                  <a:srgbClr val="0000FF"/>
                </a:solidFill>
                <a:latin typeface="Garamond" panose="02020404030301010803" pitchFamily="18" charset="0"/>
                <a:cs typeface="Times New Roman" pitchFamily="18" charset="0"/>
              </a:rPr>
              <a:t>)	</a:t>
            </a:r>
            <a:r>
              <a:rPr lang="it-IT" sz="1500" b="1" dirty="0">
                <a:solidFill>
                  <a:srgbClr val="FF3300"/>
                </a:solidFill>
                <a:latin typeface="Garamond" panose="02020404030301010803" pitchFamily="18" charset="0"/>
                <a:cs typeface="Times New Roman" pitchFamily="18" charset="0"/>
              </a:rPr>
              <a:t>9 k€</a:t>
            </a:r>
          </a:p>
          <a:p>
            <a:pPr marL="257175" indent="-257175" defTabSz="685800">
              <a:buFontTx/>
              <a:buChar char="-"/>
            </a:pPr>
            <a:r>
              <a:rPr lang="it-IT" sz="1500" b="1" dirty="0">
                <a:solidFill>
                  <a:srgbClr val="0000FF"/>
                </a:solidFill>
                <a:latin typeface="Garamond" panose="02020404030301010803" pitchFamily="18" charset="0"/>
                <a:cs typeface="Times New Roman" pitchFamily="18" charset="0"/>
              </a:rPr>
              <a:t>Motherboard dedicate per montaggio </a:t>
            </a:r>
            <a:r>
              <a:rPr lang="it-IT" sz="1500" b="1" dirty="0" err="1">
                <a:solidFill>
                  <a:srgbClr val="0000FF"/>
                </a:solidFill>
                <a:latin typeface="Garamond" panose="02020404030301010803" pitchFamily="18" charset="0"/>
                <a:cs typeface="Times New Roman" pitchFamily="18" charset="0"/>
              </a:rPr>
              <a:t>SiC</a:t>
            </a:r>
            <a:r>
              <a:rPr lang="it-IT" sz="1500" b="1" dirty="0">
                <a:solidFill>
                  <a:srgbClr val="0000FF"/>
                </a:solidFill>
                <a:latin typeface="Garamond" panose="02020404030301010803" pitchFamily="18" charset="0"/>
                <a:cs typeface="Times New Roman" pitchFamily="18" charset="0"/>
              </a:rPr>
              <a:t> </a:t>
            </a:r>
            <a:r>
              <a:rPr lang="it-IT" sz="1500" b="1" dirty="0">
                <a:solidFill>
                  <a:srgbClr val="FF3300"/>
                </a:solidFill>
                <a:latin typeface="Garamond" panose="02020404030301010803" pitchFamily="18" charset="0"/>
                <a:cs typeface="Times New Roman" pitchFamily="18" charset="0"/>
              </a:rPr>
              <a:t>1.0 k€</a:t>
            </a:r>
          </a:p>
          <a:p>
            <a:pPr marL="257175" indent="-257175" defTabSz="685800">
              <a:buFontTx/>
              <a:buChar char="-"/>
            </a:pPr>
            <a:r>
              <a:rPr lang="it-IT" sz="1500" b="1" dirty="0" err="1">
                <a:solidFill>
                  <a:srgbClr val="0000FF"/>
                </a:solidFill>
                <a:latin typeface="Garamond" panose="02020404030301010803" pitchFamily="18" charset="0"/>
                <a:cs typeface="Times New Roman" pitchFamily="18" charset="0"/>
              </a:rPr>
              <a:t>frontend</a:t>
            </a:r>
            <a:r>
              <a:rPr lang="it-IT" sz="1500" b="1" dirty="0">
                <a:solidFill>
                  <a:srgbClr val="0000FF"/>
                </a:solidFill>
                <a:latin typeface="Garamond" panose="02020404030301010803" pitchFamily="18" charset="0"/>
                <a:cs typeface="Times New Roman" pitchFamily="18" charset="0"/>
              </a:rPr>
              <a:t> </a:t>
            </a:r>
            <a:r>
              <a:rPr lang="it-IT" sz="1500" b="1" dirty="0" err="1">
                <a:solidFill>
                  <a:srgbClr val="0000FF"/>
                </a:solidFill>
                <a:latin typeface="Garamond" panose="02020404030301010803" pitchFamily="18" charset="0"/>
                <a:cs typeface="Times New Roman" pitchFamily="18" charset="0"/>
              </a:rPr>
              <a:t>carrier</a:t>
            </a:r>
            <a:r>
              <a:rPr lang="it-IT" sz="1500" b="1" dirty="0">
                <a:solidFill>
                  <a:srgbClr val="0000FF"/>
                </a:solidFill>
                <a:latin typeface="Garamond" panose="02020404030301010803" pitchFamily="18" charset="0"/>
                <a:cs typeface="Times New Roman" pitchFamily="18" charset="0"/>
              </a:rPr>
              <a:t>: PCB, componenti, montaggio </a:t>
            </a:r>
            <a:r>
              <a:rPr lang="it-IT" sz="1500" b="1" dirty="0">
                <a:solidFill>
                  <a:srgbClr val="FF3300"/>
                </a:solidFill>
                <a:latin typeface="Garamond" panose="02020404030301010803" pitchFamily="18" charset="0"/>
                <a:cs typeface="Times New Roman" pitchFamily="18" charset="0"/>
              </a:rPr>
              <a:t>8.0 k€</a:t>
            </a:r>
          </a:p>
          <a:p>
            <a:pPr marL="257175" indent="-257175" defTabSz="685800">
              <a:buFontTx/>
              <a:buChar char="-"/>
            </a:pPr>
            <a:r>
              <a:rPr lang="it-IT" sz="1500" b="1" dirty="0">
                <a:solidFill>
                  <a:srgbClr val="0000FF"/>
                </a:solidFill>
                <a:latin typeface="Garamond" panose="02020404030301010803" pitchFamily="18" charset="0"/>
                <a:cs typeface="Times New Roman" pitchFamily="18" charset="0"/>
              </a:rPr>
              <a:t>cavi, flange e </a:t>
            </a:r>
            <a:r>
              <a:rPr lang="it-IT" sz="1500" b="1" dirty="0" err="1">
                <a:solidFill>
                  <a:srgbClr val="0000FF"/>
                </a:solidFill>
                <a:latin typeface="Garamond" panose="02020404030301010803" pitchFamily="18" charset="0"/>
                <a:cs typeface="Times New Roman" pitchFamily="18" charset="0"/>
              </a:rPr>
              <a:t>flex</a:t>
            </a:r>
            <a:r>
              <a:rPr lang="it-IT" sz="1500" b="1" dirty="0">
                <a:solidFill>
                  <a:srgbClr val="0000FF"/>
                </a:solidFill>
                <a:latin typeface="Garamond" panose="02020404030301010803" pitchFamily="18" charset="0"/>
                <a:cs typeface="Times New Roman" pitchFamily="18" charset="0"/>
              </a:rPr>
              <a:t>: </a:t>
            </a:r>
            <a:r>
              <a:rPr lang="it-IT" sz="1500" b="1" dirty="0">
                <a:solidFill>
                  <a:srgbClr val="FF3300"/>
                </a:solidFill>
                <a:latin typeface="Garamond" panose="02020404030301010803" pitchFamily="18" charset="0"/>
                <a:cs typeface="Times New Roman" pitchFamily="18" charset="0"/>
              </a:rPr>
              <a:t>4.0 k€</a:t>
            </a:r>
          </a:p>
        </p:txBody>
      </p:sp>
    </p:spTree>
    <p:extLst>
      <p:ext uri="{BB962C8B-B14F-4D97-AF65-F5344CB8AC3E}">
        <p14:creationId xmlns:p14="http://schemas.microsoft.com/office/powerpoint/2010/main" val="444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id="{9E73D587-8CAB-45A2-A532-980184AA3596}"/>
              </a:ext>
            </a:extLst>
          </p:cNvPr>
          <p:cNvSpPr txBox="1">
            <a:spLocks noChangeArrowheads="1"/>
          </p:cNvSpPr>
          <p:nvPr/>
        </p:nvSpPr>
        <p:spPr bwMode="auto">
          <a:xfrm>
            <a:off x="107950" y="66675"/>
            <a:ext cx="86407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44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FAMU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Responsabile/i nazionale/i: </a:t>
            </a:r>
            <a:r>
              <a:rPr kumimoji="0" lang="en-US" altLang="it-IT" sz="1600" b="1"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Emiliano Mocchiutti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Responsabile Locale a Milano: </a:t>
            </a:r>
            <a:r>
              <a:rPr kumimoji="0" lang="en-US" altLang="it-IT" sz="1600" b="1" i="0" u="none" strike="noStrike" kern="1200" cap="none" spc="0" normalizeH="0" baseline="0" noProof="0">
                <a:ln>
                  <a:noFill/>
                </a:ln>
                <a:solidFill>
                  <a:srgbClr val="002060"/>
                </a:solidFill>
                <a:effectLst/>
                <a:uLnTx/>
                <a:uFillTx/>
                <a:latin typeface="Comic Sans MS" panose="030F0702030302020204" pitchFamily="66" charset="0"/>
                <a:ea typeface="+mn-ea"/>
                <a:cs typeface="+mn-cs"/>
              </a:rPr>
              <a:t>Roberta Ramponi</a:t>
            </a:r>
          </a:p>
        </p:txBody>
      </p:sp>
      <p:sp>
        <p:nvSpPr>
          <p:cNvPr id="5123" name="TextBox 2">
            <a:extLst>
              <a:ext uri="{FF2B5EF4-FFF2-40B4-BE49-F238E27FC236}">
                <a16:creationId xmlns:a16="http://schemas.microsoft.com/office/drawing/2014/main" id="{CF2BECC9-EBE5-432F-A2E4-0C34100BBF84}"/>
              </a:ext>
            </a:extLst>
          </p:cNvPr>
          <p:cNvSpPr txBox="1">
            <a:spLocks noChangeArrowheads="1"/>
          </p:cNvSpPr>
          <p:nvPr/>
        </p:nvSpPr>
        <p:spPr bwMode="auto">
          <a:xfrm>
            <a:off x="6875463" y="3394075"/>
            <a:ext cx="1873250" cy="23082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Sigla Milano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Ricercatori: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Tecnologi: 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Ass-Dott: 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FTE:  0.15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4" name="TextBox 3">
            <a:extLst>
              <a:ext uri="{FF2B5EF4-FFF2-40B4-BE49-F238E27FC236}">
                <a16:creationId xmlns:a16="http://schemas.microsoft.com/office/drawing/2014/main" id="{0E40509A-DBDE-44F3-9C4E-6F5CDA0B7ECD}"/>
              </a:ext>
            </a:extLst>
          </p:cNvPr>
          <p:cNvSpPr txBox="1">
            <a:spLocks noChangeArrowheads="1"/>
          </p:cNvSpPr>
          <p:nvPr/>
        </p:nvSpPr>
        <p:spPr bwMode="auto">
          <a:xfrm>
            <a:off x="179388" y="1484313"/>
            <a:ext cx="66960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Programma Scientifico della sigla: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Misura di precisione dello splitting iperfine (HFS) nello stato fondamentale dell’idrogeno muonico (μ-p)1S HFS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Attività di ricerca e sviluppo della sigla: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sym typeface="Symbol" panose="05050102010706020507" pitchFamily="18" charset="2"/>
              </a:rPr>
              <a:t>Sviluppo e realizzazione di un sistema laser per spettroscopia iperfine, comprensivo di cavità multipasso; sviluppo e realizzazione del sistema di focalizzazione del fascio muonico, del target e del sistema di rivelazione; sviluppo e realizzazione di preamplificatori e elettronica per i rivelatori</a:t>
            </a:r>
            <a:endParaRPr kumimoji="0" lang="en-US"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sym typeface="Symbol" panose="05050102010706020507" pitchFamily="18" charset="2"/>
              </a:rPr>
              <a:t>Laboratori per misure della sigla:</a:t>
            </a:r>
            <a:endParaRPr kumimoji="0" lang="it-IT"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sym typeface="Symbol" panose="05050102010706020507" pitchFamily="18" charset="2"/>
              </a:rPr>
              <a:t>Laboratorio laser presso Elettra (Trieste)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sym typeface="Symbol" panose="05050102010706020507" pitchFamily="18" charset="2"/>
              </a:rPr>
              <a:t>Laboratorio RAL (Didcot, UK)</a:t>
            </a:r>
          </a:p>
        </p:txBody>
      </p:sp>
      <p:sp>
        <p:nvSpPr>
          <p:cNvPr id="5125" name="Text Box 5">
            <a:extLst>
              <a:ext uri="{FF2B5EF4-FFF2-40B4-BE49-F238E27FC236}">
                <a16:creationId xmlns:a16="http://schemas.microsoft.com/office/drawing/2014/main" id="{46A127E8-06D9-449C-9BFF-097B1A84A53E}"/>
              </a:ext>
            </a:extLst>
          </p:cNvPr>
          <p:cNvSpPr txBox="1">
            <a:spLocks noChangeArrowheads="1"/>
          </p:cNvSpPr>
          <p:nvPr/>
        </p:nvSpPr>
        <p:spPr bwMode="auto">
          <a:xfrm>
            <a:off x="468313" y="6165850"/>
            <a:ext cx="8783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Altre Sezioni</a:t>
            </a:r>
            <a:r>
              <a:rPr kumimoji="0" lang="it-IT" altLang="it-IT" sz="1800" b="1" i="0" u="none" strike="noStrike" kern="1200" cap="none" spc="0" normalizeH="0" baseline="0" noProof="0">
                <a:ln>
                  <a:noFill/>
                </a:ln>
                <a:solidFill>
                  <a:srgbClr val="FFFFFF"/>
                </a:solidFill>
                <a:effectLst/>
                <a:uLnTx/>
                <a:uFillTx/>
                <a:latin typeface="Comic Sans MS" panose="030F0702030302020204" pitchFamily="66" charset="0"/>
                <a:ea typeface="+mn-ea"/>
                <a:cs typeface="+mn-cs"/>
              </a:rPr>
              <a:t> </a:t>
            </a:r>
            <a:r>
              <a:rPr kumimoji="0" lang="it-IT" altLang="it-IT" sz="1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coinvolte: Mib; Trieste; Pavia; Bologna; Roma3; Napoli</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asellaDiTesto 4">
            <a:extLst>
              <a:ext uri="{FF2B5EF4-FFF2-40B4-BE49-F238E27FC236}">
                <a16:creationId xmlns:a16="http://schemas.microsoft.com/office/drawing/2014/main" id="{6FE48DDF-FCCB-44A1-B01A-A8D7A369E7CB}"/>
              </a:ext>
            </a:extLst>
          </p:cNvPr>
          <p:cNvSpPr txBox="1">
            <a:spLocks noChangeArrowheads="1"/>
          </p:cNvSpPr>
          <p:nvPr/>
        </p:nvSpPr>
        <p:spPr bwMode="auto">
          <a:xfrm>
            <a:off x="0" y="-38100"/>
            <a:ext cx="9144000" cy="646113"/>
          </a:xfrm>
          <a:prstGeom prst="rect">
            <a:avLst/>
          </a:prstGeom>
          <a:solidFill>
            <a:schemeClr val="bg1"/>
          </a:solidFill>
          <a:ln>
            <a:noFill/>
          </a:ln>
        </p:spPr>
        <p:txBody>
          <a:bodyPr>
            <a:spAutoFit/>
          </a:bodyPr>
          <a:lstStyle>
            <a:lvl1pPr>
              <a:spcBef>
                <a:spcPct val="20000"/>
              </a:spcBef>
              <a:buClr>
                <a:srgbClr val="FF6600"/>
              </a:buClr>
              <a:buChar char="•"/>
              <a:defRPr sz="3200">
                <a:solidFill>
                  <a:schemeClr val="tx1"/>
                </a:solidFill>
                <a:latin typeface="Arial" panose="020B060402020202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FF6600"/>
              </a:buClr>
              <a:buChar char="•"/>
              <a:defRPr sz="2400">
                <a:solidFill>
                  <a:schemeClr val="tx1"/>
                </a:solidFill>
                <a:latin typeface="Arial" panose="020B0604020202020204" pitchFamily="34" charset="0"/>
              </a:defRPr>
            </a:lvl3pPr>
            <a:lvl4pPr marL="16002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FAMU: spectroscopic measurement of the hyperfine transition of the 1S state of muon hydrogen. Information on proton structure and muon-nucleon interaction.</a:t>
            </a:r>
          </a:p>
        </p:txBody>
      </p:sp>
      <p:sp>
        <p:nvSpPr>
          <p:cNvPr id="7171" name="CasellaDiTesto 13">
            <a:extLst>
              <a:ext uri="{FF2B5EF4-FFF2-40B4-BE49-F238E27FC236}">
                <a16:creationId xmlns:a16="http://schemas.microsoft.com/office/drawing/2014/main" id="{B72E7A38-E769-4A5D-9D08-1FF07BB11359}"/>
              </a:ext>
            </a:extLst>
          </p:cNvPr>
          <p:cNvSpPr txBox="1">
            <a:spLocks noChangeArrowheads="1"/>
          </p:cNvSpPr>
          <p:nvPr/>
        </p:nvSpPr>
        <p:spPr bwMode="auto">
          <a:xfrm>
            <a:off x="0" y="6080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Char char="•"/>
              <a:defRPr sz="3200">
                <a:solidFill>
                  <a:schemeClr val="tx1"/>
                </a:solidFill>
                <a:latin typeface="Arial" panose="020B060402020202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FF6600"/>
              </a:buClr>
              <a:buChar char="•"/>
              <a:defRPr sz="2400">
                <a:solidFill>
                  <a:schemeClr val="tx1"/>
                </a:solidFill>
                <a:latin typeface="Arial" panose="020B0604020202020204" pitchFamily="34" charset="0"/>
              </a:defRPr>
            </a:lvl3pPr>
            <a:lvl4pPr marL="16002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200" b="0" i="1" u="sng" strike="noStrike" kern="1200" cap="none" spc="0" normalizeH="0" baseline="0" noProof="0">
                <a:ln>
                  <a:noFill/>
                </a:ln>
                <a:solidFill>
                  <a:srgbClr val="000000"/>
                </a:solidFill>
                <a:effectLst/>
                <a:uLnTx/>
                <a:uFillTx/>
                <a:latin typeface="Arial" panose="020B0604020202020204" pitchFamily="34" charset="0"/>
                <a:ea typeface="+mn-ea"/>
                <a:cs typeface="+mn-cs"/>
              </a:rPr>
              <a:t>FAMU main goals: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Fundamental physics studies: </a:t>
            </a:r>
            <a:r>
              <a:rPr kumimoji="0" lang="en-US" altLang="en-US" sz="1200" b="1" i="0" u="none" strike="noStrike" kern="1200" cap="none" spc="0" normalizeH="0" baseline="0" noProof="0">
                <a:ln>
                  <a:noFill/>
                </a:ln>
                <a:solidFill>
                  <a:srgbClr val="000000"/>
                </a:solidFill>
                <a:effectLst/>
                <a:uLnTx/>
                <a:uFillTx/>
                <a:latin typeface="Symbol" panose="05050102010706020507" pitchFamily="18" charset="2"/>
                <a:ea typeface="+mn-ea"/>
                <a:cs typeface="+mn-cs"/>
              </a:rPr>
              <a:t>m</a:t>
            </a:r>
            <a:r>
              <a:rPr kumimoji="0" lang="en-US" altLang="en-US" sz="1200" b="1" i="0" u="none" strike="noStrike" kern="1200" cap="none" spc="0" normalizeH="0" baseline="30000" noProof="0">
                <a:ln>
                  <a:noFill/>
                </a:ln>
                <a:solidFill>
                  <a:srgbClr val="000000"/>
                </a:solidFill>
                <a:effectLst/>
                <a:uLnTx/>
                <a:uFillTx/>
                <a:latin typeface="Arial" panose="020B0604020202020204" pitchFamily="34" charset="0"/>
                <a:ea typeface="+mn-ea"/>
                <a:cs typeface="+mn-cs"/>
              </a:rPr>
              <a:t>-</a:t>
            </a: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  HFS measurement </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a:t>
            </a: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200" b="1" i="0" u="none" strike="noStrike" kern="1200" cap="none" spc="0" normalizeH="0" baseline="0" noProof="0">
                <a:ln>
                  <a:noFill/>
                </a:ln>
                <a:solidFill>
                  <a:srgbClr val="000000"/>
                </a:solidFill>
                <a:effectLst/>
                <a:uLnTx/>
                <a:uFillTx/>
                <a:latin typeface="Symbol" panose="05050102010706020507" pitchFamily="18" charset="2"/>
                <a:ea typeface="+mn-ea"/>
                <a:cs typeface="+mn-cs"/>
              </a:rPr>
              <a:t>m</a:t>
            </a:r>
            <a:r>
              <a:rPr kumimoji="0" lang="en-US" altLang="en-US" sz="1200" b="1" i="0" u="none" strike="noStrike" kern="1200" cap="none" spc="0" normalizeH="0" baseline="30000" noProof="0">
                <a:ln>
                  <a:noFill/>
                </a:ln>
                <a:solidFill>
                  <a:srgbClr val="000000"/>
                </a:solidFill>
                <a:effectLst/>
                <a:uLnTx/>
                <a:uFillTx/>
                <a:latin typeface="Arial" panose="020B0604020202020204" pitchFamily="34" charset="0"/>
                <a:ea typeface="+mn-ea"/>
                <a:cs typeface="+mn-cs"/>
              </a:rPr>
              <a:t>-</a:t>
            </a: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 properties → </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proton radius/fundamental constant determination  (Rydberg), transfer rate of muons to higher-Z elements.</a:t>
            </a:r>
          </a:p>
        </p:txBody>
      </p:sp>
      <p:sp>
        <p:nvSpPr>
          <p:cNvPr id="5" name="CasellaDiTesto 6">
            <a:extLst>
              <a:ext uri="{FF2B5EF4-FFF2-40B4-BE49-F238E27FC236}">
                <a16:creationId xmlns:a16="http://schemas.microsoft.com/office/drawing/2014/main" id="{AB0D4B44-3AA6-4AA3-B90B-7D692BAA7817}"/>
              </a:ext>
            </a:extLst>
          </p:cNvPr>
          <p:cNvSpPr txBox="1"/>
          <p:nvPr/>
        </p:nvSpPr>
        <p:spPr>
          <a:xfrm>
            <a:off x="303213" y="1289050"/>
            <a:ext cx="3178175" cy="2508250"/>
          </a:xfrm>
          <a:prstGeom prst="rect">
            <a:avLst/>
          </a:prstGeom>
          <a:solidFill>
            <a:schemeClr val="bg1"/>
          </a:solidFill>
          <a:ln>
            <a:solidFill>
              <a:schemeClr val="tx1"/>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Arial"/>
                <a:ea typeface="+mn-ea"/>
                <a:cs typeface="Arial"/>
              </a:rPr>
              <a:t>Highlights 2021-2022:</a:t>
            </a:r>
          </a:p>
          <a:p>
            <a:pPr marL="228600" marR="0" lvl="0" indent="-228600" algn="l" defTabSz="914400" rtl="0" eaLnBrk="0" fontAlgn="base" latinLnBrk="0" hangingPunct="0">
              <a:lnSpc>
                <a:spcPct val="100000"/>
              </a:lnSpc>
              <a:spcBef>
                <a:spcPct val="0"/>
              </a:spcBef>
              <a:spcAft>
                <a:spcPct val="0"/>
              </a:spcAft>
              <a:buClrTx/>
              <a:buSzPct val="80000"/>
              <a:buFont typeface="+mj-lt"/>
              <a:buAutoNum type="arabicParen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Target test in Trieste</a:t>
            </a:r>
          </a:p>
          <a:p>
            <a:pPr marL="228600" marR="0" lvl="0" indent="-228600" algn="l" defTabSz="914400" rtl="0" eaLnBrk="0" fontAlgn="base" latinLnBrk="0" hangingPunct="0">
              <a:lnSpc>
                <a:spcPct val="100000"/>
              </a:lnSpc>
              <a:spcBef>
                <a:spcPct val="0"/>
              </a:spcBef>
              <a:spcAft>
                <a:spcPct val="0"/>
              </a:spcAft>
              <a:buClrTx/>
              <a:buSzPct val="80000"/>
              <a:buFont typeface="+mj-lt"/>
              <a:buAutoNum type="arabicParen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Laser development  @ </a:t>
            </a:r>
            <a:r>
              <a:rPr kumimoji="0" lang="en-GB" sz="1100" b="1" i="0" u="none" strike="noStrike" kern="1200" cap="none" spc="0" normalizeH="0" baseline="0" noProof="0" dirty="0" err="1">
                <a:ln>
                  <a:noFill/>
                </a:ln>
                <a:solidFill>
                  <a:srgbClr val="000000"/>
                </a:solidFill>
                <a:effectLst/>
                <a:uLnTx/>
                <a:uFillTx/>
                <a:latin typeface="Arial"/>
                <a:ea typeface="+mn-ea"/>
                <a:cs typeface="Arial"/>
              </a:rPr>
              <a:t>Elettra</a:t>
            </a:r>
            <a:endParaRPr kumimoji="0" lang="en-GB" sz="1100" b="1" i="0" u="none" strike="noStrike" kern="1200" cap="none" spc="0" normalizeH="0" baseline="0" noProof="0" dirty="0">
              <a:ln>
                <a:noFill/>
              </a:ln>
              <a:solidFill>
                <a:srgbClr val="000000"/>
              </a:solidFill>
              <a:effectLst/>
              <a:uLnTx/>
              <a:uFillTx/>
              <a:latin typeface="Arial"/>
              <a:ea typeface="+mn-ea"/>
              <a:cs typeface="Arial"/>
            </a:endParaRPr>
          </a:p>
          <a:p>
            <a:pPr marL="228600" marR="0" lvl="0" indent="-228600" algn="l" defTabSz="914400" rtl="0" eaLnBrk="0" fontAlgn="base" latinLnBrk="0" hangingPunct="0">
              <a:lnSpc>
                <a:spcPct val="100000"/>
              </a:lnSpc>
              <a:spcBef>
                <a:spcPct val="0"/>
              </a:spcBef>
              <a:spcAft>
                <a:spcPct val="0"/>
              </a:spcAft>
              <a:buClrTx/>
              <a:buSzPct val="80000"/>
              <a:buFont typeface="+mj-lt"/>
              <a:buAutoNum type="arabicParen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Optical cavity characterization</a:t>
            </a:r>
          </a:p>
          <a:p>
            <a:pPr marL="228600" marR="0" lvl="0" indent="-228600" algn="l" defTabSz="914400" rtl="0" eaLnBrk="0" fontAlgn="base" latinLnBrk="0" hangingPunct="0">
              <a:lnSpc>
                <a:spcPct val="100000"/>
              </a:lnSpc>
              <a:spcBef>
                <a:spcPct val="0"/>
              </a:spcBef>
              <a:spcAft>
                <a:spcPct val="0"/>
              </a:spcAft>
              <a:buClrTx/>
              <a:buSzPct val="80000"/>
              <a:buFont typeface="+mj-lt"/>
              <a:buAutoNum type="arabicParen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Target-detectors mechanical integration</a:t>
            </a:r>
          </a:p>
          <a:p>
            <a:pPr marL="228600" marR="0" lvl="0" indent="-228600" algn="l" defTabSz="914400" rtl="0" eaLnBrk="0" fontAlgn="base" latinLnBrk="0" hangingPunct="0">
              <a:lnSpc>
                <a:spcPct val="100000"/>
              </a:lnSpc>
              <a:spcBef>
                <a:spcPct val="0"/>
              </a:spcBef>
              <a:spcAft>
                <a:spcPct val="0"/>
              </a:spcAft>
              <a:buClrTx/>
              <a:buSzPct val="80000"/>
              <a:buFont typeface="+mj-lt"/>
              <a:buAutoNum type="arabicParen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Detectors electronical integration</a:t>
            </a:r>
          </a:p>
          <a:p>
            <a:pPr marL="228600" marR="0" lvl="0" indent="-228600" algn="l" defTabSz="914400" rtl="0" eaLnBrk="0" fontAlgn="base" latinLnBrk="0" hangingPunct="0">
              <a:lnSpc>
                <a:spcPct val="100000"/>
              </a:lnSpc>
              <a:spcBef>
                <a:spcPct val="0"/>
              </a:spcBef>
              <a:spcAft>
                <a:spcPct val="0"/>
              </a:spcAft>
              <a:buClrTx/>
              <a:buSzPct val="80000"/>
              <a:buFont typeface="+mj-lt"/>
              <a:buAutoNum type="arabicParen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Transfer rate data analysis (carbon)</a:t>
            </a:r>
          </a:p>
          <a:p>
            <a:pPr marL="228600" marR="0" lvl="0" indent="-228600" algn="l" defTabSz="914400" rtl="0" eaLnBrk="0" fontAlgn="base" latinLnBrk="0" hangingPunct="0">
              <a:lnSpc>
                <a:spcPct val="100000"/>
              </a:lnSpc>
              <a:spcBef>
                <a:spcPct val="0"/>
              </a:spcBef>
              <a:spcAft>
                <a:spcPct val="0"/>
              </a:spcAft>
              <a:buClrTx/>
              <a:buSzPct val="80000"/>
              <a:buFont typeface="+mj-lt"/>
              <a:buAutoNum type="arabicParen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Laser setup completed @ RAL </a:t>
            </a:r>
          </a:p>
          <a:p>
            <a:pPr marL="228600" marR="0" lvl="0" indent="-228600" algn="l" defTabSz="914400" rtl="0" eaLnBrk="0" fontAlgn="base" latinLnBrk="0" hangingPunct="0">
              <a:lnSpc>
                <a:spcPct val="100000"/>
              </a:lnSpc>
              <a:spcBef>
                <a:spcPct val="0"/>
              </a:spcBef>
              <a:spcAft>
                <a:spcPct val="0"/>
              </a:spcAft>
              <a:buClrTx/>
              <a:buSzPct val="80000"/>
              <a:buFont typeface="+mj-lt"/>
              <a:buAutoNum type="arabicParen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Laser power on in Port-1</a:t>
            </a:r>
          </a:p>
          <a:p>
            <a:pPr marL="0" marR="0" lvl="0" indent="0" algn="l" defTabSz="914400" rtl="0" eaLnBrk="0" fontAlgn="base" latinLnBrk="0" hangingPunct="0">
              <a:lnSpc>
                <a:spcPct val="100000"/>
              </a:lnSpc>
              <a:spcBef>
                <a:spcPct val="0"/>
              </a:spcBef>
              <a:spcAft>
                <a:spcPct val="0"/>
              </a:spcAft>
              <a:buClrTx/>
              <a:buSzPct val="80000"/>
              <a:buFontTx/>
              <a:buNone/>
              <a:tabLst/>
              <a:defRPr/>
            </a:pPr>
            <a:r>
              <a:rPr kumimoji="0" lang="en-GB" sz="1100" b="1" i="0" u="none" strike="noStrike" kern="1200" cap="none" spc="0" normalizeH="0" baseline="0" noProof="0" dirty="0">
                <a:ln>
                  <a:noFill/>
                </a:ln>
                <a:solidFill>
                  <a:srgbClr val="FF0000"/>
                </a:solidFill>
                <a:effectLst/>
                <a:uLnTx/>
                <a:uFillTx/>
                <a:latin typeface="Arial"/>
                <a:ea typeface="+mn-ea"/>
                <a:cs typeface="Arial"/>
              </a:rPr>
              <a:t>Next:</a:t>
            </a:r>
          </a:p>
          <a:p>
            <a:pPr marL="171450" marR="0" lvl="0" indent="-171450" algn="l" defTabSz="914400" rtl="0" eaLnBrk="0" fontAlgn="base" latinLnBrk="0" hangingPunct="0">
              <a:lnSpc>
                <a:spcPct val="100000"/>
              </a:lnSpc>
              <a:spcBef>
                <a:spcPct val="0"/>
              </a:spcBef>
              <a:spcAft>
                <a:spcPct val="0"/>
              </a:spcAft>
              <a:buClrTx/>
              <a:buSzPct val="80000"/>
              <a:buFont typeface="Arial" panose="020B0604020202020204" pitchFamily="34" charset="0"/>
              <a:buChar cha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Laser alignment (July)</a:t>
            </a:r>
          </a:p>
          <a:p>
            <a:pPr marL="171450" marR="0" lvl="0" indent="-171450" algn="l" defTabSz="914400" rtl="0" eaLnBrk="0" fontAlgn="base" latinLnBrk="0" hangingPunct="0">
              <a:lnSpc>
                <a:spcPct val="100000"/>
              </a:lnSpc>
              <a:spcBef>
                <a:spcPct val="0"/>
              </a:spcBef>
              <a:spcAft>
                <a:spcPct val="0"/>
              </a:spcAft>
              <a:buClrTx/>
              <a:buSzPct val="80000"/>
              <a:buFont typeface="Arial" panose="020B0604020202020204" pitchFamily="34" charset="0"/>
              <a:buChar cha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Shipment + target mounting (July)</a:t>
            </a:r>
          </a:p>
          <a:p>
            <a:pPr marL="171450" marR="0" lvl="0" indent="-171450" algn="l" defTabSz="914400" rtl="0" eaLnBrk="0" fontAlgn="base" latinLnBrk="0" hangingPunct="0">
              <a:lnSpc>
                <a:spcPct val="100000"/>
              </a:lnSpc>
              <a:spcBef>
                <a:spcPct val="0"/>
              </a:spcBef>
              <a:spcAft>
                <a:spcPct val="0"/>
              </a:spcAft>
              <a:buClrTx/>
              <a:buSzPct val="80000"/>
              <a:buFont typeface="Arial" panose="020B0604020202020204" pitchFamily="34" charset="0"/>
              <a:buChar cha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Detector installation (September)</a:t>
            </a:r>
          </a:p>
          <a:p>
            <a:pPr marL="171450" marR="0" lvl="0" indent="-171450" algn="l" defTabSz="914400" rtl="0" eaLnBrk="0" fontAlgn="base" latinLnBrk="0" hangingPunct="0">
              <a:lnSpc>
                <a:spcPct val="100000"/>
              </a:lnSpc>
              <a:spcBef>
                <a:spcPct val="0"/>
              </a:spcBef>
              <a:spcAft>
                <a:spcPct val="0"/>
              </a:spcAft>
              <a:buClrTx/>
              <a:buSzPct val="80000"/>
              <a:buFont typeface="Arial" panose="020B0604020202020204" pitchFamily="34" charset="0"/>
              <a:buChar char="•"/>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Ready for beam [test] (beg. October)</a:t>
            </a:r>
          </a:p>
        </p:txBody>
      </p:sp>
      <p:grpSp>
        <p:nvGrpSpPr>
          <p:cNvPr id="7173" name="Group 5">
            <a:extLst>
              <a:ext uri="{FF2B5EF4-FFF2-40B4-BE49-F238E27FC236}">
                <a16:creationId xmlns:a16="http://schemas.microsoft.com/office/drawing/2014/main" id="{57AB3819-6A45-48FC-84B6-195FCCFEE37E}"/>
              </a:ext>
            </a:extLst>
          </p:cNvPr>
          <p:cNvGrpSpPr>
            <a:grpSpLocks/>
          </p:cNvGrpSpPr>
          <p:nvPr/>
        </p:nvGrpSpPr>
        <p:grpSpPr bwMode="auto">
          <a:xfrm>
            <a:off x="6627813" y="3000375"/>
            <a:ext cx="2398712" cy="1704975"/>
            <a:chOff x="5734050" y="4439635"/>
            <a:chExt cx="3284538" cy="2358458"/>
          </a:xfrm>
        </p:grpSpPr>
        <p:pic>
          <p:nvPicPr>
            <p:cNvPr id="7189" name="Picture 2" descr="Chart, box and whisker chart&#10;&#10;Description automatically generated">
              <a:extLst>
                <a:ext uri="{FF2B5EF4-FFF2-40B4-BE49-F238E27FC236}">
                  <a16:creationId xmlns:a16="http://schemas.microsoft.com/office/drawing/2014/main" id="{EEEC81E1-C956-4681-88E5-7C0CEE8BAA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4050" y="4439635"/>
              <a:ext cx="3284538" cy="235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0" name="Rectangle 3">
              <a:extLst>
                <a:ext uri="{FF2B5EF4-FFF2-40B4-BE49-F238E27FC236}">
                  <a16:creationId xmlns:a16="http://schemas.microsoft.com/office/drawing/2014/main" id="{72E01F51-3550-47EA-8D29-4224EAE99387}"/>
                </a:ext>
              </a:extLst>
            </p:cNvPr>
            <p:cNvSpPr>
              <a:spLocks noChangeArrowheads="1"/>
            </p:cNvSpPr>
            <p:nvPr/>
          </p:nvSpPr>
          <p:spPr bwMode="auto">
            <a:xfrm>
              <a:off x="6867525" y="5286375"/>
              <a:ext cx="438150" cy="266700"/>
            </a:xfrm>
            <a:prstGeom prst="rect">
              <a:avLst/>
            </a:prstGeom>
            <a:solidFill>
              <a:schemeClr val="bg1"/>
            </a:solidFill>
            <a:ln w="9525" algn="ctr">
              <a:solidFill>
                <a:schemeClr val="bg1"/>
              </a:solidFill>
              <a:round/>
              <a:headEnd/>
              <a:tailEnd/>
            </a:ln>
          </p:spPr>
          <p:txBody>
            <a:bodyPr/>
            <a:lstStyle>
              <a:lvl1pPr>
                <a:spcBef>
                  <a:spcPct val="20000"/>
                </a:spcBef>
                <a:buClr>
                  <a:srgbClr val="FF6600"/>
                </a:buClr>
                <a:buChar char="•"/>
                <a:defRPr sz="3200">
                  <a:solidFill>
                    <a:schemeClr val="tx1"/>
                  </a:solidFill>
                  <a:latin typeface="Arial" panose="020B0604020202020204" pitchFamily="34" charset="0"/>
                </a:defRPr>
              </a:lvl1pPr>
              <a:lvl2pPr marL="742950" indent="-285750">
                <a:spcBef>
                  <a:spcPct val="20000"/>
                </a:spcBef>
                <a:buClr>
                  <a:srgbClr val="FF6600"/>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FF6600"/>
                </a:buClr>
                <a:buChar char="•"/>
                <a:defRPr sz="2400">
                  <a:solidFill>
                    <a:schemeClr val="tx1"/>
                  </a:solidFill>
                  <a:latin typeface="Arial" panose="020B0604020202020204" pitchFamily="34" charset="0"/>
                </a:defRPr>
              </a:lvl3pPr>
              <a:lvl4pPr marL="16002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6600"/>
                </a:buClr>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7174" name="Picture 7" descr="A picture containing text, indoor, equipment, cluttered&#10;&#10;Description automatically generated">
            <a:extLst>
              <a:ext uri="{FF2B5EF4-FFF2-40B4-BE49-F238E27FC236}">
                <a16:creationId xmlns:a16="http://schemas.microsoft.com/office/drawing/2014/main" id="{5B33F9F8-5596-4190-B84F-1C16593059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588" y="1270000"/>
            <a:ext cx="2241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4">
            <a:extLst>
              <a:ext uri="{FF2B5EF4-FFF2-40B4-BE49-F238E27FC236}">
                <a16:creationId xmlns:a16="http://schemas.microsoft.com/office/drawing/2014/main" id="{CEFD0A2D-15A9-4328-8C89-0264B27300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2575" y="1387475"/>
            <a:ext cx="239871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6" descr="A machine in a room&#10;&#10;Description automatically generated with low confidence">
            <a:extLst>
              <a:ext uri="{FF2B5EF4-FFF2-40B4-BE49-F238E27FC236}">
                <a16:creationId xmlns:a16="http://schemas.microsoft.com/office/drawing/2014/main" id="{D8B34BBA-DA35-4E76-8450-641489DC11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4900" y="4779963"/>
            <a:ext cx="1519238"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7" descr="A picture containing text&#10;&#10;Description automatically generated">
            <a:extLst>
              <a:ext uri="{FF2B5EF4-FFF2-40B4-BE49-F238E27FC236}">
                <a16:creationId xmlns:a16="http://schemas.microsoft.com/office/drawing/2014/main" id="{062296B4-B2C5-486F-A5B3-EE465D8244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15750"/>
          <a:stretch>
            <a:fillRect/>
          </a:stretch>
        </p:blipFill>
        <p:spPr bwMode="auto">
          <a:xfrm>
            <a:off x="5994400" y="4765675"/>
            <a:ext cx="115411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
            <a:extLst>
              <a:ext uri="{FF2B5EF4-FFF2-40B4-BE49-F238E27FC236}">
                <a16:creationId xmlns:a16="http://schemas.microsoft.com/office/drawing/2014/main" id="{F45261D3-BBEB-443B-BA83-E41FFE1EEB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3998913"/>
            <a:ext cx="3741738"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9">
            <a:extLst>
              <a:ext uri="{FF2B5EF4-FFF2-40B4-BE49-F238E27FC236}">
                <a16:creationId xmlns:a16="http://schemas.microsoft.com/office/drawing/2014/main" id="{DCE45016-846A-45DC-B89C-515B2D20E1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5113" y="4667250"/>
            <a:ext cx="16129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20201125_161827.jpg">
            <a:extLst>
              <a:ext uri="{FF2B5EF4-FFF2-40B4-BE49-F238E27FC236}">
                <a16:creationId xmlns:a16="http://schemas.microsoft.com/office/drawing/2014/main" id="{DE66B1B3-C5D6-40AE-9AD1-C38C820618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r="17760"/>
          <a:stretch>
            <a:fillRect/>
          </a:stretch>
        </p:blipFill>
        <p:spPr bwMode="auto">
          <a:xfrm>
            <a:off x="4065588" y="3130550"/>
            <a:ext cx="239871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extBox 2">
            <a:extLst>
              <a:ext uri="{FF2B5EF4-FFF2-40B4-BE49-F238E27FC236}">
                <a16:creationId xmlns:a16="http://schemas.microsoft.com/office/drawing/2014/main" id="{F82FB7F2-24C1-403B-B356-A5EFFB601F78}"/>
              </a:ext>
            </a:extLst>
          </p:cNvPr>
          <p:cNvSpPr txBox="1"/>
          <p:nvPr/>
        </p:nvSpPr>
        <p:spPr>
          <a:xfrm>
            <a:off x="4075113" y="1289050"/>
            <a:ext cx="642937" cy="25400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2021</a:t>
            </a:r>
          </a:p>
        </p:txBody>
      </p:sp>
      <p:sp>
        <p:nvSpPr>
          <p:cNvPr id="32" name="TextBox 31">
            <a:extLst>
              <a:ext uri="{FF2B5EF4-FFF2-40B4-BE49-F238E27FC236}">
                <a16:creationId xmlns:a16="http://schemas.microsoft.com/office/drawing/2014/main" id="{DA71CE17-8C77-4E5D-9B3B-6CD2E8239869}"/>
              </a:ext>
            </a:extLst>
          </p:cNvPr>
          <p:cNvSpPr txBox="1"/>
          <p:nvPr/>
        </p:nvSpPr>
        <p:spPr>
          <a:xfrm>
            <a:off x="6570663" y="1144588"/>
            <a:ext cx="642937" cy="25400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2021</a:t>
            </a:r>
          </a:p>
        </p:txBody>
      </p:sp>
      <p:sp>
        <p:nvSpPr>
          <p:cNvPr id="33" name="TextBox 32">
            <a:extLst>
              <a:ext uri="{FF2B5EF4-FFF2-40B4-BE49-F238E27FC236}">
                <a16:creationId xmlns:a16="http://schemas.microsoft.com/office/drawing/2014/main" id="{CA4E3CE3-7753-4B3C-AAB8-092B62DD7101}"/>
              </a:ext>
            </a:extLst>
          </p:cNvPr>
          <p:cNvSpPr txBox="1"/>
          <p:nvPr/>
        </p:nvSpPr>
        <p:spPr>
          <a:xfrm>
            <a:off x="4075113" y="4262438"/>
            <a:ext cx="642937" cy="25400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 2021</a:t>
            </a:r>
          </a:p>
        </p:txBody>
      </p:sp>
      <p:sp>
        <p:nvSpPr>
          <p:cNvPr id="34" name="TextBox 33">
            <a:extLst>
              <a:ext uri="{FF2B5EF4-FFF2-40B4-BE49-F238E27FC236}">
                <a16:creationId xmlns:a16="http://schemas.microsoft.com/office/drawing/2014/main" id="{CCC00829-42F1-4932-948E-18324B643075}"/>
              </a:ext>
            </a:extLst>
          </p:cNvPr>
          <p:cNvSpPr txBox="1"/>
          <p:nvPr/>
        </p:nvSpPr>
        <p:spPr>
          <a:xfrm>
            <a:off x="7496175" y="4803775"/>
            <a:ext cx="642938" cy="25400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 2021</a:t>
            </a:r>
          </a:p>
        </p:txBody>
      </p:sp>
      <p:sp>
        <p:nvSpPr>
          <p:cNvPr id="35" name="TextBox 34">
            <a:extLst>
              <a:ext uri="{FF2B5EF4-FFF2-40B4-BE49-F238E27FC236}">
                <a16:creationId xmlns:a16="http://schemas.microsoft.com/office/drawing/2014/main" id="{FA538FE3-19FB-4E67-B47E-FA4C7B4F78EB}"/>
              </a:ext>
            </a:extLst>
          </p:cNvPr>
          <p:cNvSpPr txBox="1"/>
          <p:nvPr/>
        </p:nvSpPr>
        <p:spPr>
          <a:xfrm>
            <a:off x="6005513" y="4803775"/>
            <a:ext cx="642937" cy="25400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2021</a:t>
            </a:r>
          </a:p>
        </p:txBody>
      </p:sp>
      <p:sp>
        <p:nvSpPr>
          <p:cNvPr id="36" name="TextBox 35">
            <a:extLst>
              <a:ext uri="{FF2B5EF4-FFF2-40B4-BE49-F238E27FC236}">
                <a16:creationId xmlns:a16="http://schemas.microsoft.com/office/drawing/2014/main" id="{EB81DF9C-A701-46A5-9C6D-DCE1F293A540}"/>
              </a:ext>
            </a:extLst>
          </p:cNvPr>
          <p:cNvSpPr txBox="1"/>
          <p:nvPr/>
        </p:nvSpPr>
        <p:spPr>
          <a:xfrm>
            <a:off x="6934200" y="3219450"/>
            <a:ext cx="642938" cy="25400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 2021</a:t>
            </a:r>
          </a:p>
        </p:txBody>
      </p:sp>
      <p:sp>
        <p:nvSpPr>
          <p:cNvPr id="37" name="TextBox 36">
            <a:extLst>
              <a:ext uri="{FF2B5EF4-FFF2-40B4-BE49-F238E27FC236}">
                <a16:creationId xmlns:a16="http://schemas.microsoft.com/office/drawing/2014/main" id="{E3532C33-7F5E-4343-8EDC-417036F025D3}"/>
              </a:ext>
            </a:extLst>
          </p:cNvPr>
          <p:cNvSpPr txBox="1"/>
          <p:nvPr/>
        </p:nvSpPr>
        <p:spPr>
          <a:xfrm>
            <a:off x="4124325" y="4724400"/>
            <a:ext cx="642938" cy="25400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2022</a:t>
            </a:r>
          </a:p>
        </p:txBody>
      </p:sp>
      <p:sp>
        <p:nvSpPr>
          <p:cNvPr id="38" name="TextBox 37">
            <a:extLst>
              <a:ext uri="{FF2B5EF4-FFF2-40B4-BE49-F238E27FC236}">
                <a16:creationId xmlns:a16="http://schemas.microsoft.com/office/drawing/2014/main" id="{C26AA594-80E1-4342-B122-7462C43894CA}"/>
              </a:ext>
            </a:extLst>
          </p:cNvPr>
          <p:cNvSpPr txBox="1"/>
          <p:nvPr/>
        </p:nvSpPr>
        <p:spPr>
          <a:xfrm>
            <a:off x="3006725" y="4049713"/>
            <a:ext cx="642938" cy="25400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 2022</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FE6FF8C-99A7-4BD1-972F-26FEBFB9FDEF}"/>
              </a:ext>
            </a:extLst>
          </p:cNvPr>
          <p:cNvSpPr/>
          <p:nvPr/>
        </p:nvSpPr>
        <p:spPr>
          <a:xfrm>
            <a:off x="109538" y="603250"/>
            <a:ext cx="8924925" cy="10953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350" b="1" i="0" u="none" strike="noStrike" kern="1200" cap="none" spc="0" normalizeH="0" baseline="0" noProof="0">
              <a:ln>
                <a:noFill/>
              </a:ln>
              <a:solidFill>
                <a:srgbClr val="FFFFFF"/>
              </a:solidFill>
              <a:effectLst/>
              <a:uLnTx/>
              <a:uFillTx/>
              <a:latin typeface="Arial"/>
              <a:ea typeface="+mn-ea"/>
              <a:cs typeface="+mn-cs"/>
            </a:endParaRPr>
          </a:p>
        </p:txBody>
      </p:sp>
      <p:sp>
        <p:nvSpPr>
          <p:cNvPr id="8195" name="CasellaDiTesto 15">
            <a:extLst>
              <a:ext uri="{FF2B5EF4-FFF2-40B4-BE49-F238E27FC236}">
                <a16:creationId xmlns:a16="http://schemas.microsoft.com/office/drawing/2014/main" id="{DED24E62-3FBA-4829-9287-1001C0EB3DA5}"/>
              </a:ext>
            </a:extLst>
          </p:cNvPr>
          <p:cNvSpPr txBox="1">
            <a:spLocks noChangeArrowheads="1"/>
          </p:cNvSpPr>
          <p:nvPr/>
        </p:nvSpPr>
        <p:spPr bwMode="auto">
          <a:xfrm>
            <a:off x="228600" y="0"/>
            <a:ext cx="8796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FAMU: Fast preamplifiers for HPGe detectors - Milano</a:t>
            </a:r>
          </a:p>
        </p:txBody>
      </p:sp>
      <p:pic>
        <p:nvPicPr>
          <p:cNvPr id="8196" name="Picture 3">
            <a:extLst>
              <a:ext uri="{FF2B5EF4-FFF2-40B4-BE49-F238E27FC236}">
                <a16:creationId xmlns:a16="http://schemas.microsoft.com/office/drawing/2014/main" id="{6716DEE2-D39F-4B01-BE6F-B5B5B3D54A95}"/>
              </a:ext>
            </a:extLst>
          </p:cNvPr>
          <p:cNvPicPr>
            <a:picLocks noChangeAspect="1" noChangeArrowheads="1"/>
          </p:cNvPicPr>
          <p:nvPr/>
        </p:nvPicPr>
        <p:blipFill>
          <a:blip r:embed="rId2" cstate="print">
            <a:lum bright="16000" contrast="14000"/>
            <a:extLst>
              <a:ext uri="{28A0092B-C50C-407E-A947-70E740481C1C}">
                <a14:useLocalDpi xmlns:a14="http://schemas.microsoft.com/office/drawing/2010/main" val="0"/>
              </a:ext>
            </a:extLst>
          </a:blip>
          <a:srcRect/>
          <a:stretch>
            <a:fillRect/>
          </a:stretch>
        </p:blipFill>
        <p:spPr bwMode="auto">
          <a:xfrm>
            <a:off x="2100263" y="1020763"/>
            <a:ext cx="285273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a:extLst>
              <a:ext uri="{FF2B5EF4-FFF2-40B4-BE49-F238E27FC236}">
                <a16:creationId xmlns:a16="http://schemas.microsoft.com/office/drawing/2014/main" id="{4FF9524D-0544-40EA-BAC3-6006AAF73EEA}"/>
              </a:ext>
            </a:extLst>
          </p:cNvPr>
          <p:cNvPicPr>
            <a:picLocks noChangeAspect="1" noChangeArrowheads="1"/>
          </p:cNvPicPr>
          <p:nvPr/>
        </p:nvPicPr>
        <p:blipFill>
          <a:blip r:embed="rId3">
            <a:lum bright="16000" contrast="14000"/>
            <a:extLst>
              <a:ext uri="{28A0092B-C50C-407E-A947-70E740481C1C}">
                <a14:useLocalDpi xmlns:a14="http://schemas.microsoft.com/office/drawing/2010/main" val="0"/>
              </a:ext>
            </a:extLst>
          </a:blip>
          <a:srcRect t="1744"/>
          <a:stretch>
            <a:fillRect/>
          </a:stretch>
        </p:blipFill>
        <p:spPr bwMode="auto">
          <a:xfrm>
            <a:off x="6019800" y="936625"/>
            <a:ext cx="2786063" cy="2338388"/>
          </a:xfrm>
          <a:prstGeom prst="rect">
            <a:avLst/>
          </a:prstGeom>
          <a:noFill/>
          <a:ln w="28575">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pic>
      <p:sp>
        <p:nvSpPr>
          <p:cNvPr id="30" name="Rettangolo 29">
            <a:extLst>
              <a:ext uri="{FF2B5EF4-FFF2-40B4-BE49-F238E27FC236}">
                <a16:creationId xmlns:a16="http://schemas.microsoft.com/office/drawing/2014/main" id="{E7DE8FDE-352A-487C-A289-2E8181BF068D}"/>
              </a:ext>
            </a:extLst>
          </p:cNvPr>
          <p:cNvSpPr/>
          <p:nvPr/>
        </p:nvSpPr>
        <p:spPr>
          <a:xfrm>
            <a:off x="2744788" y="1028700"/>
            <a:ext cx="933450" cy="860425"/>
          </a:xfrm>
          <a:prstGeom prst="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a:ln>
                <a:noFill/>
              </a:ln>
              <a:solidFill>
                <a:srgbClr val="FFFFFF"/>
              </a:solidFill>
              <a:effectLst/>
              <a:uLnTx/>
              <a:uFillTx/>
              <a:latin typeface="Arial"/>
              <a:ea typeface="+mn-ea"/>
              <a:cs typeface="+mn-cs"/>
            </a:endParaRPr>
          </a:p>
        </p:txBody>
      </p:sp>
      <p:cxnSp>
        <p:nvCxnSpPr>
          <p:cNvPr id="32" name="Connettore 1 31">
            <a:extLst>
              <a:ext uri="{FF2B5EF4-FFF2-40B4-BE49-F238E27FC236}">
                <a16:creationId xmlns:a16="http://schemas.microsoft.com/office/drawing/2014/main" id="{FC4B29F7-7983-44B6-88F2-2BDEFC008767}"/>
              </a:ext>
            </a:extLst>
          </p:cNvPr>
          <p:cNvCxnSpPr/>
          <p:nvPr/>
        </p:nvCxnSpPr>
        <p:spPr>
          <a:xfrm flipV="1">
            <a:off x="2740025" y="930275"/>
            <a:ext cx="3273425" cy="93663"/>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6579ECDD-46E1-4722-9699-6C3DE90D7C7D}"/>
              </a:ext>
            </a:extLst>
          </p:cNvPr>
          <p:cNvCxnSpPr/>
          <p:nvPr/>
        </p:nvCxnSpPr>
        <p:spPr>
          <a:xfrm>
            <a:off x="2746375" y="1893888"/>
            <a:ext cx="3267075" cy="1390650"/>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8201" name="CasellaDiTesto 39">
            <a:extLst>
              <a:ext uri="{FF2B5EF4-FFF2-40B4-BE49-F238E27FC236}">
                <a16:creationId xmlns:a16="http://schemas.microsoft.com/office/drawing/2014/main" id="{9F583B40-D040-41D3-A825-09F2A0598133}"/>
              </a:ext>
            </a:extLst>
          </p:cNvPr>
          <p:cNvSpPr txBox="1">
            <a:spLocks noChangeArrowheads="1"/>
          </p:cNvSpPr>
          <p:nvPr/>
        </p:nvSpPr>
        <p:spPr bwMode="auto">
          <a:xfrm>
            <a:off x="79375" y="1665288"/>
            <a:ext cx="20288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Dummy detector/cold-electronics development for testbench tests</a:t>
            </a:r>
          </a:p>
        </p:txBody>
      </p:sp>
      <p:sp>
        <p:nvSpPr>
          <p:cNvPr id="8202" name="CasellaDiTesto 40">
            <a:extLst>
              <a:ext uri="{FF2B5EF4-FFF2-40B4-BE49-F238E27FC236}">
                <a16:creationId xmlns:a16="http://schemas.microsoft.com/office/drawing/2014/main" id="{238EF708-C367-4D62-9852-F366551EB978}"/>
              </a:ext>
            </a:extLst>
          </p:cNvPr>
          <p:cNvSpPr txBox="1">
            <a:spLocks noChangeArrowheads="1"/>
          </p:cNvSpPr>
          <p:nvPr/>
        </p:nvSpPr>
        <p:spPr bwMode="auto">
          <a:xfrm>
            <a:off x="3646488" y="1387475"/>
            <a:ext cx="898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Cold electronics</a:t>
            </a:r>
          </a:p>
        </p:txBody>
      </p:sp>
      <p:sp>
        <p:nvSpPr>
          <p:cNvPr id="8203" name="CasellaDiTesto 41">
            <a:extLst>
              <a:ext uri="{FF2B5EF4-FFF2-40B4-BE49-F238E27FC236}">
                <a16:creationId xmlns:a16="http://schemas.microsoft.com/office/drawing/2014/main" id="{EA4A9048-0F7A-4B23-8027-1F8E5A5BF4AC}"/>
              </a:ext>
            </a:extLst>
          </p:cNvPr>
          <p:cNvSpPr txBox="1">
            <a:spLocks noChangeArrowheads="1"/>
          </p:cNvSpPr>
          <p:nvPr/>
        </p:nvSpPr>
        <p:spPr bwMode="auto">
          <a:xfrm>
            <a:off x="4051300" y="2686050"/>
            <a:ext cx="1096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Warm electronics </a:t>
            </a:r>
          </a:p>
        </p:txBody>
      </p:sp>
      <p:sp>
        <p:nvSpPr>
          <p:cNvPr id="46" name="Rettangolo 45">
            <a:extLst>
              <a:ext uri="{FF2B5EF4-FFF2-40B4-BE49-F238E27FC236}">
                <a16:creationId xmlns:a16="http://schemas.microsoft.com/office/drawing/2014/main" id="{78DF5082-9643-4D08-B5F6-DF7C2AF2AE4E}"/>
              </a:ext>
            </a:extLst>
          </p:cNvPr>
          <p:cNvSpPr/>
          <p:nvPr/>
        </p:nvSpPr>
        <p:spPr>
          <a:xfrm>
            <a:off x="7462838" y="1946275"/>
            <a:ext cx="271462" cy="25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a:ln>
                <a:noFill/>
              </a:ln>
              <a:solidFill>
                <a:srgbClr val="FFFFFF"/>
              </a:solidFill>
              <a:effectLst/>
              <a:uLnTx/>
              <a:uFillTx/>
              <a:latin typeface="Arial"/>
              <a:ea typeface="+mn-ea"/>
              <a:cs typeface="+mn-cs"/>
            </a:endParaRPr>
          </a:p>
        </p:txBody>
      </p:sp>
      <p:sp>
        <p:nvSpPr>
          <p:cNvPr id="8205" name="CasellaDiTesto 47">
            <a:extLst>
              <a:ext uri="{FF2B5EF4-FFF2-40B4-BE49-F238E27FC236}">
                <a16:creationId xmlns:a16="http://schemas.microsoft.com/office/drawing/2014/main" id="{6BCB3CE0-242A-4FE1-A683-2A43AD3D188F}"/>
              </a:ext>
            </a:extLst>
          </p:cNvPr>
          <p:cNvSpPr txBox="1">
            <a:spLocks noChangeArrowheads="1"/>
          </p:cNvSpPr>
          <p:nvPr/>
        </p:nvSpPr>
        <p:spPr bwMode="auto">
          <a:xfrm>
            <a:off x="7797800" y="2063750"/>
            <a:ext cx="815975" cy="461963"/>
          </a:xfrm>
          <a:prstGeom prst="rect">
            <a:avLst/>
          </a:prstGeom>
          <a:solidFill>
            <a:schemeClr val="bg1"/>
          </a:solidFill>
          <a:ln w="9525">
            <a:solidFill>
              <a:srgbClr val="FF0000"/>
            </a:solidFill>
            <a:miter lim="800000"/>
            <a:headEnd/>
            <a:tailEnd/>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R</a:t>
            </a:r>
            <a:r>
              <a:rPr kumimoji="0" lang="en-US" altLang="it-IT" sz="1200" b="1" i="0" u="none" strike="noStrike" kern="1200" cap="none" spc="0" normalizeH="0" baseline="-25000" noProof="0">
                <a:ln>
                  <a:noFill/>
                </a:ln>
                <a:solidFill>
                  <a:srgbClr val="FF0000"/>
                </a:solidFill>
                <a:effectLst/>
                <a:uLnTx/>
                <a:uFillTx/>
                <a:latin typeface="Calibri" panose="020F0502020204030204" pitchFamily="34" charset="0"/>
                <a:ea typeface="+mn-ea"/>
                <a:cs typeface="Calibri" panose="020F0502020204030204" pitchFamily="34" charset="0"/>
              </a:rPr>
              <a:t>F</a:t>
            </a:r>
            <a:r>
              <a:rPr kumimoji="0" lang="en-US"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 6 G</a:t>
            </a:r>
            <a:r>
              <a:rPr kumimoji="0" lang="en-US"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C</a:t>
            </a:r>
            <a:r>
              <a:rPr kumimoji="0" lang="en-US" altLang="it-IT" sz="1200" b="1" i="0" u="none" strike="noStrike" kern="1200" cap="none" spc="0" normalizeH="0" baseline="-25000" noProof="0">
                <a:ln>
                  <a:noFill/>
                </a:ln>
                <a:solidFill>
                  <a:srgbClr val="FF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F</a:t>
            </a:r>
            <a:r>
              <a:rPr kumimoji="0" lang="en-US" altLang="it-IT" sz="1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 90 fF</a:t>
            </a:r>
          </a:p>
        </p:txBody>
      </p:sp>
      <p:pic>
        <p:nvPicPr>
          <p:cNvPr id="8206" name="Picture 2" descr="D:\alpullia\Documenti\Alberto\Ricerca\FAMU\NEWPRE_TEST_FAMU_2019_09_24_Celoria_Previtali\R1_inf_R2_510_Cdet_44p_Cf_90f_1us_no_average.bmp">
            <a:extLst>
              <a:ext uri="{FF2B5EF4-FFF2-40B4-BE49-F238E27FC236}">
                <a16:creationId xmlns:a16="http://schemas.microsoft.com/office/drawing/2014/main" id="{24DE78E5-BA71-4866-8396-F9C4AFC51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716338"/>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3" descr="D:\alpullia\Documenti\Alberto\Ricerca\FAMU\NEWPRE_TEST_FAMU_2019_09_24_Celoria_Previtali\test750_15p.bmp">
            <a:extLst>
              <a:ext uri="{FF2B5EF4-FFF2-40B4-BE49-F238E27FC236}">
                <a16:creationId xmlns:a16="http://schemas.microsoft.com/office/drawing/2014/main" id="{37985860-70FC-4616-81A6-A8D4C5624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716338"/>
            <a:ext cx="314325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CasellaDiTesto 28">
            <a:extLst>
              <a:ext uri="{FF2B5EF4-FFF2-40B4-BE49-F238E27FC236}">
                <a16:creationId xmlns:a16="http://schemas.microsoft.com/office/drawing/2014/main" id="{59009A15-9079-4E4A-B04D-5A1B78EEB3E9}"/>
              </a:ext>
            </a:extLst>
          </p:cNvPr>
          <p:cNvSpPr txBox="1">
            <a:spLocks noChangeArrowheads="1"/>
          </p:cNvSpPr>
          <p:nvPr/>
        </p:nvSpPr>
        <p:spPr bwMode="auto">
          <a:xfrm>
            <a:off x="323850" y="6308725"/>
            <a:ext cx="8372475" cy="307975"/>
          </a:xfrm>
          <a:prstGeom prst="rect">
            <a:avLst/>
          </a:prstGeom>
          <a:solidFill>
            <a:srgbClr val="FFFF00"/>
          </a:solidFill>
          <a:ln w="9525">
            <a:solidFill>
              <a:srgbClr val="FF0000"/>
            </a:solidFill>
            <a:miter lim="800000"/>
            <a:headEnd/>
            <a:tailEnd/>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With new circuit technology the preamp rise-time has been substantially improved from </a:t>
            </a:r>
            <a:r>
              <a:rPr kumimoji="0" lang="en-US" altLang="it-IT"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a:t>
            </a:r>
            <a:r>
              <a:rPr kumimoji="0" lang="en-US" altLang="it-IT"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120ns to </a:t>
            </a:r>
            <a:r>
              <a:rPr kumimoji="0" lang="en-US" altLang="it-IT"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 </a:t>
            </a:r>
            <a:r>
              <a:rPr kumimoji="0" lang="en-US" altLang="it-IT"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28ns</a:t>
            </a:r>
          </a:p>
        </p:txBody>
      </p:sp>
      <p:sp>
        <p:nvSpPr>
          <p:cNvPr id="31" name="Freccia a destra 30">
            <a:extLst>
              <a:ext uri="{FF2B5EF4-FFF2-40B4-BE49-F238E27FC236}">
                <a16:creationId xmlns:a16="http://schemas.microsoft.com/office/drawing/2014/main" id="{4B8B8BD1-B6F1-4060-BA33-534F23B2447B}"/>
              </a:ext>
            </a:extLst>
          </p:cNvPr>
          <p:cNvSpPr/>
          <p:nvPr/>
        </p:nvSpPr>
        <p:spPr>
          <a:xfrm>
            <a:off x="4572000" y="4941168"/>
            <a:ext cx="504056" cy="288032"/>
          </a:xfrm>
          <a:prstGeom prst="right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a:ln>
                <a:noFill/>
              </a:ln>
              <a:solidFill>
                <a:srgbClr val="FFFFFF"/>
              </a:solidFill>
              <a:effectLst/>
              <a:uLnTx/>
              <a:uFillTx/>
              <a:latin typeface="Arial"/>
              <a:ea typeface="+mn-ea"/>
              <a:cs typeface="+mn-cs"/>
            </a:endParaRPr>
          </a:p>
        </p:txBody>
      </p:sp>
      <p:sp>
        <p:nvSpPr>
          <p:cNvPr id="8212" name="CasellaDiTesto 32">
            <a:extLst>
              <a:ext uri="{FF2B5EF4-FFF2-40B4-BE49-F238E27FC236}">
                <a16:creationId xmlns:a16="http://schemas.microsoft.com/office/drawing/2014/main" id="{6C71C3AE-E671-4362-81EB-88E18C3F9B18}"/>
              </a:ext>
            </a:extLst>
          </p:cNvPr>
          <p:cNvSpPr txBox="1">
            <a:spLocks noChangeArrowheads="1"/>
          </p:cNvSpPr>
          <p:nvPr/>
        </p:nvSpPr>
        <p:spPr bwMode="auto">
          <a:xfrm>
            <a:off x="1390650" y="4076700"/>
            <a:ext cx="2028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Standard preamp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Rise-time ~120 ns</a:t>
            </a:r>
          </a:p>
        </p:txBody>
      </p:sp>
      <p:sp>
        <p:nvSpPr>
          <p:cNvPr id="8213" name="CasellaDiTesto 34">
            <a:extLst>
              <a:ext uri="{FF2B5EF4-FFF2-40B4-BE49-F238E27FC236}">
                <a16:creationId xmlns:a16="http://schemas.microsoft.com/office/drawing/2014/main" id="{FDA08A53-2C6A-4604-9B18-11763BB54226}"/>
              </a:ext>
            </a:extLst>
          </p:cNvPr>
          <p:cNvSpPr txBox="1">
            <a:spLocks noChangeArrowheads="1"/>
          </p:cNvSpPr>
          <p:nvPr/>
        </p:nvSpPr>
        <p:spPr bwMode="auto">
          <a:xfrm>
            <a:off x="5561013" y="4076700"/>
            <a:ext cx="2028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New preamp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Rise-time ~28 ns</a:t>
            </a:r>
          </a:p>
        </p:txBody>
      </p:sp>
      <p:sp>
        <p:nvSpPr>
          <p:cNvPr id="8214" name="CasellaDiTesto 19">
            <a:extLst>
              <a:ext uri="{FF2B5EF4-FFF2-40B4-BE49-F238E27FC236}">
                <a16:creationId xmlns:a16="http://schemas.microsoft.com/office/drawing/2014/main" id="{79D21699-57D9-4340-A54D-CBC5A0ABD5D0}"/>
              </a:ext>
            </a:extLst>
          </p:cNvPr>
          <p:cNvSpPr txBox="1">
            <a:spLocks noChangeArrowheads="1"/>
          </p:cNvSpPr>
          <p:nvPr/>
        </p:nvSpPr>
        <p:spPr bwMode="auto">
          <a:xfrm>
            <a:off x="1403350" y="5210175"/>
            <a:ext cx="20288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Cdetector ~44 pF</a:t>
            </a:r>
          </a:p>
        </p:txBody>
      </p:sp>
      <p:sp>
        <p:nvSpPr>
          <p:cNvPr id="8215" name="CasellaDiTesto 20">
            <a:extLst>
              <a:ext uri="{FF2B5EF4-FFF2-40B4-BE49-F238E27FC236}">
                <a16:creationId xmlns:a16="http://schemas.microsoft.com/office/drawing/2014/main" id="{EF117A87-42F7-4926-8499-D2420CC48EE2}"/>
              </a:ext>
            </a:extLst>
          </p:cNvPr>
          <p:cNvSpPr txBox="1">
            <a:spLocks noChangeArrowheads="1"/>
          </p:cNvSpPr>
          <p:nvPr/>
        </p:nvSpPr>
        <p:spPr bwMode="auto">
          <a:xfrm>
            <a:off x="5545138" y="5210175"/>
            <a:ext cx="202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Cdetector ~44 pF</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id="{A946AB53-5461-4C70-BE38-3BAE0D0008C5}"/>
              </a:ext>
            </a:extLst>
          </p:cNvPr>
          <p:cNvSpPr txBox="1">
            <a:spLocks noChangeArrowheads="1"/>
          </p:cNvSpPr>
          <p:nvPr/>
        </p:nvSpPr>
        <p:spPr bwMode="auto">
          <a:xfrm>
            <a:off x="250825" y="188913"/>
            <a:ext cx="8642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44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Attività da svolgere nel 2023 </a:t>
            </a:r>
          </a:p>
        </p:txBody>
      </p:sp>
      <p:sp>
        <p:nvSpPr>
          <p:cNvPr id="3" name="TextBox 2">
            <a:extLst>
              <a:ext uri="{FF2B5EF4-FFF2-40B4-BE49-F238E27FC236}">
                <a16:creationId xmlns:a16="http://schemas.microsoft.com/office/drawing/2014/main" id="{7B65116A-7F0E-4255-9323-2EEEBFB68B4A}"/>
              </a:ext>
            </a:extLst>
          </p:cNvPr>
          <p:cNvSpPr txBox="1"/>
          <p:nvPr/>
        </p:nvSpPr>
        <p:spPr>
          <a:xfrm>
            <a:off x="250825" y="1557338"/>
            <a:ext cx="8324850" cy="5754687"/>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Attività di supporto nella messa a punto della parte ottica del sistema di misura (sistema laser, cavità, accoppiamento con il target) e, compatibilmente con le modalità di accesso consentite in funzione della situazione sanitaria, nella messa in opera a Didcot durante la campagna di misure prevista.</a:t>
            </a: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Per quanto riguarda i rivelatori verrà completata l’implementazione del preamplificatore sviluppato secondo la nuova tecnologia per il front-end dei germani e ingegnerizzato nel 2022.</a:t>
            </a: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Richieste finanziarie (stimate)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Missioni: 5.0 k€ di cui 2.5 k€ per missione a Didcot, UK (1 persona per shift: 1 viaggio, 6 giorni) e 2.5 k€ per missioni in Italia (2 persone, 5 missioni)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Materiale di consumo: 1.5 k€ per il completamento di componenti spare per i preamplificatori veloci per i germani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n-US" sz="18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47621" y="1548215"/>
                <a:ext cx="3448427" cy="4247317"/>
              </a:xfrm>
              <a:prstGeom prst="rect">
                <a:avLst/>
              </a:prstGeom>
              <a:noFill/>
            </p:spPr>
            <p:txBody>
              <a:bodyPr wrap="square" rtlCol="0">
                <a:spAutoFit/>
              </a:bodyPr>
              <a:lstStyle/>
              <a:p>
                <a:pPr defTabSz="685800"/>
                <a:r>
                  <a:rPr lang="en-US" sz="1350" b="1" dirty="0">
                    <a:solidFill>
                      <a:srgbClr val="FF0000"/>
                    </a:solidFill>
                    <a:latin typeface="Arial" panose="020B0604020202020204" pitchFamily="34" charset="0"/>
                    <a:cs typeface="Arial" panose="020B0604020202020204" pitchFamily="34" charset="0"/>
                  </a:rPr>
                  <a:t>Responsabile </a:t>
                </a:r>
                <a:r>
                  <a:rPr lang="en-US" sz="1350" b="1" dirty="0" err="1">
                    <a:solidFill>
                      <a:srgbClr val="FF0000"/>
                    </a:solidFill>
                    <a:latin typeface="Arial" panose="020B0604020202020204" pitchFamily="34" charset="0"/>
                    <a:cs typeface="Arial" panose="020B0604020202020204" pitchFamily="34" charset="0"/>
                  </a:rPr>
                  <a:t>nazionale</a:t>
                </a:r>
                <a:r>
                  <a:rPr lang="en-US" sz="1350" b="1" dirty="0">
                    <a:solidFill>
                      <a:srgbClr val="FF0000"/>
                    </a:solidFill>
                    <a:latin typeface="Arial" panose="020B0604020202020204" pitchFamily="34" charset="0"/>
                    <a:cs typeface="Arial" panose="020B0604020202020204" pitchFamily="34" charset="0"/>
                  </a:rPr>
                  <a:t>:		</a:t>
                </a:r>
              </a:p>
              <a:p>
                <a:pPr defTabSz="685800"/>
                <a:r>
                  <a:rPr lang="en-US" sz="1350" b="1" dirty="0">
                    <a:solidFill>
                      <a:srgbClr val="0F36B3"/>
                    </a:solidFill>
                    <a:latin typeface="Arial" panose="020B0604020202020204" pitchFamily="34" charset="0"/>
                    <a:cs typeface="Arial" panose="020B0604020202020204" pitchFamily="34" charset="0"/>
                  </a:rPr>
                  <a:t>M. Villa (Bologna)</a:t>
                </a:r>
              </a:p>
              <a:p>
                <a:pPr defTabSz="685800"/>
                <a:r>
                  <a:rPr lang="en-US" sz="1350" b="1" dirty="0" err="1">
                    <a:solidFill>
                      <a:srgbClr val="FF0000"/>
                    </a:solidFill>
                    <a:latin typeface="Arial" panose="020B0604020202020204" pitchFamily="34" charset="0"/>
                    <a:cs typeface="Arial" panose="020B0604020202020204" pitchFamily="34" charset="0"/>
                  </a:rPr>
                  <a:t>Responsabile</a:t>
                </a:r>
                <a:r>
                  <a:rPr lang="en-US" sz="1350" b="1" dirty="0">
                    <a:solidFill>
                      <a:srgbClr val="FF0000"/>
                    </a:solidFill>
                    <a:latin typeface="Arial" panose="020B0604020202020204" pitchFamily="34" charset="0"/>
                    <a:cs typeface="Arial" panose="020B0604020202020204" pitchFamily="34" charset="0"/>
                  </a:rPr>
                  <a:t> Locale a Milano: 	</a:t>
                </a:r>
              </a:p>
              <a:p>
                <a:pPr defTabSz="685800"/>
                <a:r>
                  <a:rPr lang="en-US" sz="1350" b="1" dirty="0">
                    <a:solidFill>
                      <a:srgbClr val="0F36B3"/>
                    </a:solidFill>
                    <a:latin typeface="Arial" panose="020B0604020202020204" pitchFamily="34" charset="0"/>
                    <a:cs typeface="Arial" panose="020B0604020202020204" pitchFamily="34" charset="0"/>
                  </a:rPr>
                  <a:t>S. </a:t>
                </a:r>
                <a:r>
                  <a:rPr lang="en-US" sz="1350" b="1" dirty="0" err="1">
                    <a:solidFill>
                      <a:srgbClr val="0F36B3"/>
                    </a:solidFill>
                    <a:latin typeface="Arial" panose="020B0604020202020204" pitchFamily="34" charset="0"/>
                    <a:cs typeface="Arial" panose="020B0604020202020204" pitchFamily="34" charset="0"/>
                  </a:rPr>
                  <a:t>Muraro</a:t>
                </a:r>
                <a:endParaRPr lang="en-US" sz="1350" b="1" dirty="0">
                  <a:solidFill>
                    <a:srgbClr val="0F36B3"/>
                  </a:solidFill>
                  <a:latin typeface="Arial" panose="020B0604020202020204" pitchFamily="34" charset="0"/>
                  <a:cs typeface="Arial" panose="020B0604020202020204" pitchFamily="34" charset="0"/>
                </a:endParaRPr>
              </a:p>
              <a:p>
                <a:pPr defTabSz="685800"/>
                <a:endParaRPr lang="en-US" sz="1350" b="1" dirty="0">
                  <a:solidFill>
                    <a:srgbClr val="0F36B3"/>
                  </a:solidFill>
                  <a:latin typeface="Arial" panose="020B0604020202020204" pitchFamily="34" charset="0"/>
                  <a:cs typeface="Arial" panose="020B0604020202020204" pitchFamily="34" charset="0"/>
                </a:endParaRPr>
              </a:p>
              <a:p>
                <a:pPr defTabSz="685800"/>
                <a:r>
                  <a:rPr lang="en-US" sz="1350" b="1" dirty="0" err="1">
                    <a:solidFill>
                      <a:prstClr val="black"/>
                    </a:solidFill>
                    <a:latin typeface="Arial" panose="020B0604020202020204" pitchFamily="34" charset="0"/>
                    <a:cs typeface="Arial" panose="020B0604020202020204" pitchFamily="34" charset="0"/>
                  </a:rPr>
                  <a:t>Programma</a:t>
                </a:r>
                <a:r>
                  <a:rPr lang="en-US" sz="1350" b="1" dirty="0">
                    <a:solidFill>
                      <a:prstClr val="black"/>
                    </a:solidFill>
                    <a:latin typeface="Arial" panose="020B0604020202020204" pitchFamily="34" charset="0"/>
                    <a:cs typeface="Arial" panose="020B0604020202020204" pitchFamily="34" charset="0"/>
                  </a:rPr>
                  <a:t> </a:t>
                </a:r>
                <a:r>
                  <a:rPr lang="en-US" sz="1350" b="1" dirty="0" err="1">
                    <a:solidFill>
                      <a:prstClr val="black"/>
                    </a:solidFill>
                    <a:latin typeface="Arial" panose="020B0604020202020204" pitchFamily="34" charset="0"/>
                    <a:cs typeface="Arial" panose="020B0604020202020204" pitchFamily="34" charset="0"/>
                  </a:rPr>
                  <a:t>Scientifico</a:t>
                </a:r>
                <a:r>
                  <a:rPr lang="en-US" sz="1350" b="1" dirty="0">
                    <a:solidFill>
                      <a:prstClr val="black"/>
                    </a:solidFill>
                    <a:latin typeface="Arial" panose="020B0604020202020204" pitchFamily="34" charset="0"/>
                    <a:cs typeface="Arial" panose="020B0604020202020204" pitchFamily="34" charset="0"/>
                  </a:rPr>
                  <a:t> </a:t>
                </a:r>
                <a:r>
                  <a:rPr lang="en-US" sz="1350" b="1" dirty="0" err="1">
                    <a:solidFill>
                      <a:prstClr val="black"/>
                    </a:solidFill>
                    <a:latin typeface="Arial" panose="020B0604020202020204" pitchFamily="34" charset="0"/>
                    <a:cs typeface="Arial" panose="020B0604020202020204" pitchFamily="34" charset="0"/>
                  </a:rPr>
                  <a:t>della</a:t>
                </a:r>
                <a:r>
                  <a:rPr lang="en-US" sz="1350" b="1" dirty="0">
                    <a:solidFill>
                      <a:prstClr val="black"/>
                    </a:solidFill>
                    <a:latin typeface="Arial" panose="020B0604020202020204" pitchFamily="34" charset="0"/>
                    <a:cs typeface="Arial" panose="020B0604020202020204" pitchFamily="34" charset="0"/>
                  </a:rPr>
                  <a:t> sigla: </a:t>
                </a:r>
                <a:r>
                  <a:rPr lang="en-US" sz="1350" dirty="0" err="1">
                    <a:solidFill>
                      <a:srgbClr val="0F36B3"/>
                    </a:solidFill>
                    <a:latin typeface="Arial" panose="020B0604020202020204" pitchFamily="34" charset="0"/>
                    <a:cs typeface="Arial" panose="020B0604020202020204" pitchFamily="34" charset="0"/>
                  </a:rPr>
                  <a:t>misura</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delle</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sezioni</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d’urto</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differenziali</a:t>
                </a:r>
                <a:r>
                  <a:rPr lang="en-US" sz="1350" dirty="0">
                    <a:solidFill>
                      <a:srgbClr val="0F36B3"/>
                    </a:solidFill>
                    <a:latin typeface="Arial" panose="020B0604020202020204" pitchFamily="34" charset="0"/>
                    <a:cs typeface="Arial" panose="020B0604020202020204" pitchFamily="34" charset="0"/>
                  </a:rPr>
                  <a:t> di </a:t>
                </a:r>
                <a:r>
                  <a:rPr lang="en-US" sz="1350" dirty="0" err="1">
                    <a:solidFill>
                      <a:srgbClr val="0F36B3"/>
                    </a:solidFill>
                    <a:latin typeface="Arial" panose="020B0604020202020204" pitchFamily="34" charset="0"/>
                    <a:cs typeface="Arial" panose="020B0604020202020204" pitchFamily="34" charset="0"/>
                  </a:rPr>
                  <a:t>frammentazione</a:t>
                </a:r>
                <a:r>
                  <a:rPr lang="en-US" sz="1350" dirty="0">
                    <a:solidFill>
                      <a:srgbClr val="0F36B3"/>
                    </a:solidFill>
                    <a:latin typeface="Arial" panose="020B0604020202020204" pitchFamily="34" charset="0"/>
                    <a:cs typeface="Arial" panose="020B0604020202020204" pitchFamily="34" charset="0"/>
                  </a:rPr>
                  <a:t> del target e del </a:t>
                </a:r>
                <a:r>
                  <a:rPr lang="en-US" sz="1350" dirty="0" err="1">
                    <a:solidFill>
                      <a:srgbClr val="0F36B3"/>
                    </a:solidFill>
                    <a:latin typeface="Arial" panose="020B0604020202020204" pitchFamily="34" charset="0"/>
                    <a:cs typeface="Arial" panose="020B0604020202020204" pitchFamily="34" charset="0"/>
                  </a:rPr>
                  <a:t>proiettile</a:t>
                </a:r>
                <a:r>
                  <a:rPr lang="en-US" sz="1350" dirty="0">
                    <a:solidFill>
                      <a:srgbClr val="0F36B3"/>
                    </a:solidFill>
                    <a:latin typeface="Arial" panose="020B0604020202020204" pitchFamily="34" charset="0"/>
                    <a:cs typeface="Arial" panose="020B0604020202020204" pitchFamily="34" charset="0"/>
                  </a:rPr>
                  <a:t> per </a:t>
                </a:r>
                <a:r>
                  <a:rPr lang="en-US" sz="1350" dirty="0" err="1">
                    <a:solidFill>
                      <a:srgbClr val="0F36B3"/>
                    </a:solidFill>
                    <a:latin typeface="Arial" panose="020B0604020202020204" pitchFamily="34" charset="0"/>
                    <a:cs typeface="Arial" panose="020B0604020202020204" pitchFamily="34" charset="0"/>
                  </a:rPr>
                  <a:t>applicazioni</a:t>
                </a:r>
                <a:r>
                  <a:rPr lang="en-US" sz="1350" dirty="0">
                    <a:solidFill>
                      <a:srgbClr val="0F36B3"/>
                    </a:solidFill>
                    <a:latin typeface="Arial" panose="020B0604020202020204" pitchFamily="34" charset="0"/>
                    <a:cs typeface="Arial" panose="020B0604020202020204" pitchFamily="34" charset="0"/>
                  </a:rPr>
                  <a:t> in </a:t>
                </a:r>
                <a:r>
                  <a:rPr lang="en-US" sz="1350" dirty="0" err="1">
                    <a:solidFill>
                      <a:srgbClr val="0F36B3"/>
                    </a:solidFill>
                    <a:latin typeface="Arial" panose="020B0604020202020204" pitchFamily="34" charset="0"/>
                    <a:cs typeface="Arial" panose="020B0604020202020204" pitchFamily="34" charset="0"/>
                  </a:rPr>
                  <a:t>adroterapia</a:t>
                </a:r>
                <a:r>
                  <a:rPr lang="en-US" sz="1350" dirty="0">
                    <a:solidFill>
                      <a:srgbClr val="0F36B3"/>
                    </a:solidFill>
                    <a:latin typeface="Arial" panose="020B0604020202020204" pitchFamily="34" charset="0"/>
                    <a:cs typeface="Arial" panose="020B0604020202020204" pitchFamily="34" charset="0"/>
                  </a:rPr>
                  <a:t> e </a:t>
                </a:r>
                <a:r>
                  <a:rPr lang="en-US" sz="1350" dirty="0" err="1">
                    <a:solidFill>
                      <a:srgbClr val="0F36B3"/>
                    </a:solidFill>
                    <a:latin typeface="Arial" panose="020B0604020202020204" pitchFamily="34" charset="0"/>
                    <a:cs typeface="Arial" panose="020B0604020202020204" pitchFamily="34" charset="0"/>
                  </a:rPr>
                  <a:t>radioprotezione</a:t>
                </a:r>
                <a:endParaRPr lang="en-US" sz="1350" dirty="0">
                  <a:solidFill>
                    <a:srgbClr val="0F36B3"/>
                  </a:solidFill>
                  <a:latin typeface="Arial" panose="020B0604020202020204" pitchFamily="34" charset="0"/>
                  <a:cs typeface="Arial" panose="020B0604020202020204" pitchFamily="34" charset="0"/>
                </a:endParaRPr>
              </a:p>
              <a:p>
                <a:pPr algn="just" defTabSz="685800"/>
                <a:endParaRPr lang="en-US" sz="1350" dirty="0">
                  <a:solidFill>
                    <a:prstClr val="black"/>
                  </a:solidFill>
                  <a:latin typeface="Arial" panose="020B0604020202020204" pitchFamily="34" charset="0"/>
                  <a:cs typeface="Arial" panose="020B0604020202020204" pitchFamily="34" charset="0"/>
                </a:endParaRPr>
              </a:p>
              <a:p>
                <a:pPr defTabSz="685800"/>
                <a:r>
                  <a:rPr lang="en-US" sz="1350" b="1" dirty="0">
                    <a:solidFill>
                      <a:prstClr val="black"/>
                    </a:solidFill>
                    <a:latin typeface="Arial" panose="020B0604020202020204" pitchFamily="34" charset="0"/>
                    <a:cs typeface="Arial" panose="020B0604020202020204" pitchFamily="34" charset="0"/>
                  </a:rPr>
                  <a:t>Attività di </a:t>
                </a:r>
                <a:r>
                  <a:rPr lang="en-US" sz="1350" b="1" dirty="0" err="1">
                    <a:solidFill>
                      <a:prstClr val="black"/>
                    </a:solidFill>
                    <a:latin typeface="Arial" panose="020B0604020202020204" pitchFamily="34" charset="0"/>
                    <a:cs typeface="Arial" panose="020B0604020202020204" pitchFamily="34" charset="0"/>
                  </a:rPr>
                  <a:t>ricerca</a:t>
                </a:r>
                <a:r>
                  <a:rPr lang="en-US" sz="1350" b="1" dirty="0">
                    <a:solidFill>
                      <a:prstClr val="black"/>
                    </a:solidFill>
                    <a:latin typeface="Arial" panose="020B0604020202020204" pitchFamily="34" charset="0"/>
                    <a:cs typeface="Arial" panose="020B0604020202020204" pitchFamily="34" charset="0"/>
                  </a:rPr>
                  <a:t> e </a:t>
                </a:r>
                <a:r>
                  <a:rPr lang="en-US" sz="1350" b="1" dirty="0" err="1">
                    <a:solidFill>
                      <a:prstClr val="black"/>
                    </a:solidFill>
                    <a:latin typeface="Arial" panose="020B0604020202020204" pitchFamily="34" charset="0"/>
                    <a:cs typeface="Arial" panose="020B0604020202020204" pitchFamily="34" charset="0"/>
                  </a:rPr>
                  <a:t>sviluppo</a:t>
                </a:r>
                <a:r>
                  <a:rPr lang="en-US" sz="1350" b="1" dirty="0">
                    <a:solidFill>
                      <a:prstClr val="black"/>
                    </a:solidFill>
                    <a:latin typeface="Arial" panose="020B0604020202020204" pitchFamily="34" charset="0"/>
                    <a:cs typeface="Arial" panose="020B0604020202020204" pitchFamily="34" charset="0"/>
                  </a:rPr>
                  <a:t> </a:t>
                </a:r>
                <a:r>
                  <a:rPr lang="en-US" sz="1350" b="1" dirty="0" err="1">
                    <a:solidFill>
                      <a:prstClr val="black"/>
                    </a:solidFill>
                    <a:latin typeface="Arial" panose="020B0604020202020204" pitchFamily="34" charset="0"/>
                    <a:cs typeface="Arial" panose="020B0604020202020204" pitchFamily="34" charset="0"/>
                  </a:rPr>
                  <a:t>della</a:t>
                </a:r>
                <a:r>
                  <a:rPr lang="en-US" sz="1350" b="1" dirty="0">
                    <a:solidFill>
                      <a:prstClr val="black"/>
                    </a:solidFill>
                    <a:latin typeface="Arial" panose="020B0604020202020204" pitchFamily="34" charset="0"/>
                    <a:cs typeface="Arial" panose="020B0604020202020204" pitchFamily="34" charset="0"/>
                  </a:rPr>
                  <a:t> sigla: </a:t>
                </a:r>
                <a:r>
                  <a:rPr lang="en-US" sz="1350" dirty="0" err="1">
                    <a:solidFill>
                      <a:srgbClr val="0F36B3"/>
                    </a:solidFill>
                    <a:latin typeface="Arial" panose="020B0604020202020204" pitchFamily="34" charset="0"/>
                    <a:cs typeface="Arial" panose="020B0604020202020204" pitchFamily="34" charset="0"/>
                  </a:rPr>
                  <a:t>realizzazione</a:t>
                </a:r>
                <a:r>
                  <a:rPr lang="en-US" sz="1350" dirty="0">
                    <a:solidFill>
                      <a:srgbClr val="0F36B3"/>
                    </a:solidFill>
                    <a:latin typeface="Arial" panose="020B0604020202020204" pitchFamily="34" charset="0"/>
                    <a:cs typeface="Arial" panose="020B0604020202020204" pitchFamily="34" charset="0"/>
                  </a:rPr>
                  <a:t> di un </a:t>
                </a:r>
                <a:r>
                  <a:rPr lang="en-US" sz="1350" dirty="0" err="1">
                    <a:solidFill>
                      <a:srgbClr val="0F36B3"/>
                    </a:solidFill>
                    <a:latin typeface="Arial" panose="020B0604020202020204" pitchFamily="34" charset="0"/>
                    <a:cs typeface="Arial" panose="020B0604020202020204" pitchFamily="34" charset="0"/>
                  </a:rPr>
                  <a:t>esperimento</a:t>
                </a:r>
                <a:r>
                  <a:rPr lang="en-US" sz="1350" dirty="0">
                    <a:solidFill>
                      <a:srgbClr val="0F36B3"/>
                    </a:solidFill>
                    <a:latin typeface="Arial" panose="020B0604020202020204" pitchFamily="34" charset="0"/>
                    <a:cs typeface="Arial" panose="020B0604020202020204" pitchFamily="34" charset="0"/>
                  </a:rPr>
                  <a:t> “table top” in due </a:t>
                </a:r>
                <a:r>
                  <a:rPr lang="en-US" sz="1350" dirty="0" err="1">
                    <a:solidFill>
                      <a:srgbClr val="0F36B3"/>
                    </a:solidFill>
                    <a:latin typeface="Arial" panose="020B0604020202020204" pitchFamily="34" charset="0"/>
                    <a:cs typeface="Arial" panose="020B0604020202020204" pitchFamily="34" charset="0"/>
                  </a:rPr>
                  <a:t>modalità</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emulsioni</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nucleari</a:t>
                </a:r>
                <a:r>
                  <a:rPr lang="en-US" sz="1350" dirty="0">
                    <a:solidFill>
                      <a:srgbClr val="0F36B3"/>
                    </a:solidFill>
                    <a:latin typeface="Arial" panose="020B0604020202020204" pitchFamily="34" charset="0"/>
                    <a:cs typeface="Arial" panose="020B0604020202020204" pitchFamily="34" charset="0"/>
                  </a:rPr>
                  <a:t> e </a:t>
                </a:r>
                <a:r>
                  <a:rPr lang="en-US" sz="1350" dirty="0" err="1">
                    <a:solidFill>
                      <a:srgbClr val="0F36B3"/>
                    </a:solidFill>
                    <a:latin typeface="Arial" panose="020B0604020202020204" pitchFamily="34" charset="0"/>
                    <a:cs typeface="Arial" panose="020B0604020202020204" pitchFamily="34" charset="0"/>
                  </a:rPr>
                  <a:t>apparato</a:t>
                </a:r>
                <a:r>
                  <a:rPr lang="en-US" sz="1350" dirty="0">
                    <a:solidFill>
                      <a:srgbClr val="0F36B3"/>
                    </a:solidFill>
                    <a:latin typeface="Arial" panose="020B0604020202020204" pitchFamily="34" charset="0"/>
                    <a:cs typeface="Arial" panose="020B0604020202020204" pitchFamily="34" charset="0"/>
                  </a:rPr>
                  <a:t> con </a:t>
                </a:r>
                <a:r>
                  <a:rPr lang="en-US" sz="1350" dirty="0" err="1">
                    <a:solidFill>
                      <a:srgbClr val="0F36B3"/>
                    </a:solidFill>
                    <a:latin typeface="Arial" panose="020B0604020202020204" pitchFamily="34" charset="0"/>
                    <a:cs typeface="Arial" panose="020B0604020202020204" pitchFamily="34" charset="0"/>
                  </a:rPr>
                  <a:t>spettrometro</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magnetico</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misura</a:t>
                </a:r>
                <a:r>
                  <a:rPr lang="en-US" sz="1350" dirty="0">
                    <a:solidFill>
                      <a:srgbClr val="0F36B3"/>
                    </a:solidFill>
                    <a:latin typeface="Arial" panose="020B0604020202020204" pitchFamily="34" charset="0"/>
                    <a:cs typeface="Arial" panose="020B0604020202020204" pitchFamily="34" charset="0"/>
                  </a:rPr>
                  <a:t> di </a:t>
                </a:r>
                <a:r>
                  <a:rPr lang="en-US" sz="1350" dirty="0" err="1">
                    <a:solidFill>
                      <a:srgbClr val="0F36B3"/>
                    </a:solidFill>
                    <a:latin typeface="Arial" panose="020B0604020202020204" pitchFamily="34" charset="0"/>
                    <a:cs typeface="Arial" panose="020B0604020202020204" pitchFamily="34" charset="0"/>
                  </a:rPr>
                  <a:t>ToF</a:t>
                </a:r>
                <a:r>
                  <a:rPr lang="en-US" sz="1350" dirty="0">
                    <a:solidFill>
                      <a:srgbClr val="0F36B3"/>
                    </a:solidFill>
                    <a:latin typeface="Arial" panose="020B0604020202020204" pitchFamily="34" charset="0"/>
                    <a:cs typeface="Arial" panose="020B0604020202020204" pitchFamily="34" charset="0"/>
                  </a:rPr>
                  <a:t> e </a:t>
                </a:r>
                <a:r>
                  <a:rPr lang="en-US" sz="1350" dirty="0" err="1">
                    <a:solidFill>
                      <a:srgbClr val="0F36B3"/>
                    </a:solidFill>
                    <a:latin typeface="Arial" panose="020B0604020202020204" pitchFamily="34" charset="0"/>
                    <a:cs typeface="Arial" panose="020B0604020202020204" pitchFamily="34" charset="0"/>
                  </a:rPr>
                  <a:t>calorimetro</a:t>
                </a:r>
                <a:r>
                  <a:rPr lang="en-US" sz="1350" dirty="0">
                    <a:solidFill>
                      <a:srgbClr val="0F36B3"/>
                    </a:solidFill>
                    <a:latin typeface="Arial" panose="020B0604020202020204" pitchFamily="34" charset="0"/>
                    <a:cs typeface="Arial" panose="020B0604020202020204" pitchFamily="34" charset="0"/>
                  </a:rPr>
                  <a:t> per </a:t>
                </a:r>
                <a:r>
                  <a:rPr lang="en-US" sz="1350" dirty="0" err="1">
                    <a:solidFill>
                      <a:srgbClr val="0F36B3"/>
                    </a:solidFill>
                    <a:latin typeface="Arial" panose="020B0604020202020204" pitchFamily="34" charset="0"/>
                    <a:cs typeface="Arial" panose="020B0604020202020204" pitchFamily="34" charset="0"/>
                  </a:rPr>
                  <a:t>identificazione</a:t>
                </a:r>
                <a:r>
                  <a:rPr lang="en-US" sz="1350" dirty="0">
                    <a:solidFill>
                      <a:srgbClr val="0F36B3"/>
                    </a:solidFill>
                    <a:latin typeface="Arial" panose="020B0604020202020204" pitchFamily="34" charset="0"/>
                    <a:cs typeface="Arial" panose="020B0604020202020204" pitchFamily="34" charset="0"/>
                  </a:rPr>
                  <a:t> di Z, A, </a:t>
                </a:r>
                <a:r>
                  <a:rPr lang="en-US" sz="1350" dirty="0" err="1">
                    <a:solidFill>
                      <a:srgbClr val="0F36B3"/>
                    </a:solidFill>
                    <a:latin typeface="Arial" panose="020B0604020202020204" pitchFamily="34" charset="0"/>
                    <a:cs typeface="Arial" panose="020B0604020202020204" pitchFamily="34" charset="0"/>
                  </a:rPr>
                  <a:t>misura</a:t>
                </a:r>
                <a:r>
                  <a:rPr lang="en-US" sz="1350" dirty="0">
                    <a:solidFill>
                      <a:srgbClr val="0F36B3"/>
                    </a:solidFill>
                    <a:latin typeface="Arial" panose="020B0604020202020204" pitchFamily="34" charset="0"/>
                    <a:cs typeface="Arial" panose="020B0604020202020204" pitchFamily="34" charset="0"/>
                  </a:rPr>
                  <a:t> (E,</a:t>
                </a:r>
                <a14:m>
                  <m:oMath xmlns:m="http://schemas.openxmlformats.org/officeDocument/2006/math">
                    <m:acc>
                      <m:accPr>
                        <m:chr m:val="⃗"/>
                        <m:ctrlPr>
                          <a:rPr lang="en-US" sz="1350" i="1" dirty="0">
                            <a:solidFill>
                              <a:srgbClr val="0070C0"/>
                            </a:solidFill>
                            <a:latin typeface="Cambria Math" panose="02040503050406030204" pitchFamily="18" charset="0"/>
                            <a:cs typeface="Arial" panose="020B0604020202020204" pitchFamily="34" charset="0"/>
                          </a:rPr>
                        </m:ctrlPr>
                      </m:accPr>
                      <m:e>
                        <m:r>
                          <a:rPr lang="en-US" sz="1350" i="1" dirty="0">
                            <a:solidFill>
                              <a:srgbClr val="0070C0"/>
                            </a:solidFill>
                            <a:latin typeface="Cambria Math" panose="02040503050406030204" pitchFamily="18" charset="0"/>
                            <a:cs typeface="Arial" panose="020B0604020202020204" pitchFamily="34" charset="0"/>
                          </a:rPr>
                          <m:t>𝑝</m:t>
                        </m:r>
                      </m:e>
                    </m:acc>
                  </m:oMath>
                </a14:m>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dei</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frammenti</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prodotti</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nelle</a:t>
                </a:r>
                <a:r>
                  <a:rPr lang="en-US" sz="1350" dirty="0">
                    <a:solidFill>
                      <a:srgbClr val="0F36B3"/>
                    </a:solidFill>
                    <a:latin typeface="Arial" panose="020B0604020202020204" pitchFamily="34" charset="0"/>
                    <a:cs typeface="Arial" panose="020B0604020202020204" pitchFamily="34" charset="0"/>
                  </a:rPr>
                  <a:t> </a:t>
                </a:r>
                <a:r>
                  <a:rPr lang="en-US" sz="1350" dirty="0" err="1">
                    <a:solidFill>
                      <a:srgbClr val="0F36B3"/>
                    </a:solidFill>
                    <a:latin typeface="Arial" panose="020B0604020202020204" pitchFamily="34" charset="0"/>
                    <a:cs typeface="Arial" panose="020B0604020202020204" pitchFamily="34" charset="0"/>
                  </a:rPr>
                  <a:t>interazioni</a:t>
                </a:r>
                <a:r>
                  <a:rPr lang="en-US" sz="1350" dirty="0">
                    <a:solidFill>
                      <a:srgbClr val="0F36B3"/>
                    </a:solidFill>
                    <a:latin typeface="Arial" panose="020B0604020202020204" pitchFamily="34" charset="0"/>
                    <a:cs typeface="Arial" panose="020B0604020202020204" pitchFamily="34" charset="0"/>
                  </a:rPr>
                  <a:t> di </a:t>
                </a:r>
                <a:r>
                  <a:rPr lang="en-US" sz="1350" dirty="0" err="1">
                    <a:solidFill>
                      <a:srgbClr val="0F36B3"/>
                    </a:solidFill>
                    <a:latin typeface="Arial" panose="020B0604020202020204" pitchFamily="34" charset="0"/>
                    <a:cs typeface="Arial" panose="020B0604020202020204" pitchFamily="34" charset="0"/>
                  </a:rPr>
                  <a:t>C,He,O</a:t>
                </a:r>
                <a:r>
                  <a:rPr lang="en-US" sz="1350" dirty="0">
                    <a:solidFill>
                      <a:srgbClr val="0F36B3"/>
                    </a:solidFill>
                    <a:latin typeface="Arial" panose="020B0604020202020204" pitchFamily="34" charset="0"/>
                    <a:cs typeface="Arial" panose="020B0604020202020204" pitchFamily="34" charset="0"/>
                  </a:rPr>
                  <a:t> con C,H,O </a:t>
                </a:r>
                <a:r>
                  <a:rPr lang="en-US" sz="1350" dirty="0" err="1">
                    <a:solidFill>
                      <a:srgbClr val="0F36B3"/>
                    </a:solidFill>
                    <a:latin typeface="Arial" panose="020B0604020202020204" pitchFamily="34" charset="0"/>
                    <a:cs typeface="Arial" panose="020B0604020202020204" pitchFamily="34" charset="0"/>
                  </a:rPr>
                  <a:t>nel</a:t>
                </a:r>
                <a:r>
                  <a:rPr lang="en-US" sz="1350" dirty="0">
                    <a:solidFill>
                      <a:srgbClr val="0F36B3"/>
                    </a:solidFill>
                    <a:latin typeface="Arial" panose="020B0604020202020204" pitchFamily="34" charset="0"/>
                    <a:cs typeface="Arial" panose="020B0604020202020204" pitchFamily="34" charset="0"/>
                  </a:rPr>
                  <a:t> range di </a:t>
                </a:r>
                <a:r>
                  <a:rPr lang="en-US" sz="1350" dirty="0" err="1">
                    <a:solidFill>
                      <a:srgbClr val="0F36B3"/>
                    </a:solidFill>
                    <a:latin typeface="Arial" panose="020B0604020202020204" pitchFamily="34" charset="0"/>
                    <a:cs typeface="Arial" panose="020B0604020202020204" pitchFamily="34" charset="0"/>
                  </a:rPr>
                  <a:t>energia</a:t>
                </a:r>
                <a:r>
                  <a:rPr lang="en-US" sz="1350" dirty="0">
                    <a:solidFill>
                      <a:srgbClr val="0F36B3"/>
                    </a:solidFill>
                    <a:latin typeface="Arial" panose="020B0604020202020204" pitchFamily="34" charset="0"/>
                    <a:cs typeface="Arial" panose="020B0604020202020204" pitchFamily="34" charset="0"/>
                  </a:rPr>
                  <a:t> 200-800 MeV/u</a:t>
                </a:r>
                <a:endParaRPr lang="en-US" sz="1350" dirty="0">
                  <a:solidFill>
                    <a:prstClr val="black"/>
                  </a:solidFill>
                  <a:latin typeface="Arial" panose="020B0604020202020204" pitchFamily="34" charset="0"/>
                  <a:cs typeface="Arial" panose="020B0604020202020204" pitchFamily="34" charset="0"/>
                  <a:sym typeface="Symbo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7621" y="1548215"/>
                <a:ext cx="3448427" cy="4247317"/>
              </a:xfrm>
              <a:prstGeom prst="rect">
                <a:avLst/>
              </a:prstGeom>
              <a:blipFill>
                <a:blip r:embed="rId3"/>
                <a:stretch>
                  <a:fillRect l="-531" t="-287" r="-708" b="-574"/>
                </a:stretch>
              </a:blipFill>
            </p:spPr>
            <p:txBody>
              <a:bodyPr/>
              <a:lstStyle/>
              <a:p>
                <a:r>
                  <a:rPr lang="it-IT">
                    <a:noFill/>
                  </a:rPr>
                  <a:t> </a:t>
                </a:r>
              </a:p>
            </p:txBody>
          </p:sp>
        </mc:Fallback>
      </mc:AlternateContent>
      <p:sp>
        <p:nvSpPr>
          <p:cNvPr id="5" name="Text Box 5"/>
          <p:cNvSpPr txBox="1">
            <a:spLocks noChangeArrowheads="1"/>
          </p:cNvSpPr>
          <p:nvPr/>
        </p:nvSpPr>
        <p:spPr bwMode="auto">
          <a:xfrm>
            <a:off x="5756121" y="4578410"/>
            <a:ext cx="3381608" cy="967252"/>
          </a:xfrm>
          <a:prstGeom prst="rect">
            <a:avLst/>
          </a:prstGeom>
          <a:noFill/>
          <a:ln w="9525">
            <a:noFill/>
            <a:miter lim="800000"/>
            <a:headEnd/>
            <a:tailEnd/>
          </a:ln>
          <a:effectLst/>
        </p:spPr>
        <p:txBody>
          <a:bodyPr wrap="square">
            <a:spAutoFit/>
          </a:bodyPr>
          <a:lstStyle/>
          <a:p>
            <a:pPr algn="ctr" defTabSz="685800">
              <a:lnSpc>
                <a:spcPct val="110000"/>
              </a:lnSpc>
            </a:pPr>
            <a:r>
              <a:rPr lang="it-IT" sz="1050" b="1" dirty="0">
                <a:solidFill>
                  <a:prstClr val="black"/>
                </a:solidFill>
                <a:latin typeface="Arial" panose="020B0604020202020204" pitchFamily="34" charset="0"/>
                <a:cs typeface="Arial" panose="020B0604020202020204" pitchFamily="34" charset="0"/>
              </a:rPr>
              <a:t>Sezioni INFN coinvolte</a:t>
            </a:r>
            <a:r>
              <a:rPr lang="it-IT" sz="1050" dirty="0">
                <a:solidFill>
                  <a:prstClr val="black"/>
                </a:solidFill>
                <a:latin typeface="Arial" panose="020B0604020202020204" pitchFamily="34" charset="0"/>
                <a:cs typeface="Arial" panose="020B0604020202020204" pitchFamily="34" charset="0"/>
              </a:rPr>
              <a:t>:</a:t>
            </a:r>
            <a:r>
              <a:rPr lang="en-US" sz="1050" dirty="0">
                <a:solidFill>
                  <a:srgbClr val="000090"/>
                </a:solidFill>
                <a:latin typeface="Arial" panose="020B0604020202020204" pitchFamily="34" charset="0"/>
                <a:cs typeface="Arial" panose="020B0604020202020204" pitchFamily="34" charset="0"/>
              </a:rPr>
              <a:t> </a:t>
            </a:r>
          </a:p>
          <a:p>
            <a:pPr algn="ctr" defTabSz="685800">
              <a:lnSpc>
                <a:spcPct val="110000"/>
              </a:lnSpc>
            </a:pPr>
            <a:r>
              <a:rPr lang="en-US" sz="1050" dirty="0">
                <a:solidFill>
                  <a:srgbClr val="000090"/>
                </a:solidFill>
                <a:latin typeface="Arial" panose="020B0604020202020204" pitchFamily="34" charset="0"/>
                <a:cs typeface="Arial" panose="020B0604020202020204" pitchFamily="34" charset="0"/>
              </a:rPr>
              <a:t>BO, LNF, MI, NA, Pi, PG, RM1, RM2, TIFPA, TO </a:t>
            </a:r>
          </a:p>
          <a:p>
            <a:pPr algn="ctr" defTabSz="685800">
              <a:lnSpc>
                <a:spcPct val="110000"/>
              </a:lnSpc>
            </a:pPr>
            <a:r>
              <a:rPr lang="en-US" sz="1050" dirty="0">
                <a:solidFill>
                  <a:srgbClr val="000090"/>
                </a:solidFill>
                <a:latin typeface="Arial" panose="020B0604020202020204" pitchFamily="34" charset="0"/>
                <a:cs typeface="Arial" panose="020B0604020202020204" pitchFamily="34" charset="0"/>
              </a:rPr>
              <a:t>International partners: </a:t>
            </a:r>
          </a:p>
          <a:p>
            <a:pPr algn="ctr" defTabSz="685800">
              <a:lnSpc>
                <a:spcPct val="110000"/>
              </a:lnSpc>
            </a:pPr>
            <a:r>
              <a:rPr lang="en-US" sz="1050" dirty="0">
                <a:solidFill>
                  <a:srgbClr val="000090"/>
                </a:solidFill>
                <a:latin typeface="Arial" panose="020B0604020202020204" pitchFamily="34" charset="0"/>
                <a:cs typeface="Arial" panose="020B0604020202020204" pitchFamily="34" charset="0"/>
              </a:rPr>
              <a:t>GSI, IPHC Strasbourg, Nagoya Univ., Aachen Univ.</a:t>
            </a:r>
          </a:p>
          <a:p>
            <a:pPr algn="ctr" defTabSz="685800">
              <a:lnSpc>
                <a:spcPct val="110000"/>
              </a:lnSpc>
            </a:pPr>
            <a:r>
              <a:rPr lang="en-US" sz="1050" dirty="0">
                <a:solidFill>
                  <a:srgbClr val="000090"/>
                </a:solidFill>
                <a:latin typeface="Arial" panose="020B0604020202020204" pitchFamily="34" charset="0"/>
                <a:cs typeface="Arial" panose="020B0604020202020204" pitchFamily="34" charset="0"/>
              </a:rPr>
              <a:t>~100 </a:t>
            </a:r>
            <a:r>
              <a:rPr lang="en-US" sz="1050" dirty="0" err="1">
                <a:solidFill>
                  <a:srgbClr val="000090"/>
                </a:solidFill>
                <a:latin typeface="Arial" panose="020B0604020202020204" pitchFamily="34" charset="0"/>
                <a:cs typeface="Arial" panose="020B0604020202020204" pitchFamily="34" charset="0"/>
              </a:rPr>
              <a:t>partecipanti</a:t>
            </a:r>
            <a:r>
              <a:rPr lang="en-US" sz="1050" dirty="0">
                <a:solidFill>
                  <a:srgbClr val="000090"/>
                </a:solidFill>
                <a:latin typeface="Arial" panose="020B0604020202020204" pitchFamily="34" charset="0"/>
                <a:cs typeface="Arial" panose="020B0604020202020204" pitchFamily="34" charset="0"/>
              </a:rPr>
              <a:t> (60% staff)</a:t>
            </a:r>
          </a:p>
        </p:txBody>
      </p:sp>
      <p:pic>
        <p:nvPicPr>
          <p:cNvPr id="6" name="Picture 5" descr="FOOT_logo.gif">
            <a:extLst>
              <a:ext uri="{FF2B5EF4-FFF2-40B4-BE49-F238E27FC236}">
                <a16:creationId xmlns:a16="http://schemas.microsoft.com/office/drawing/2014/main" id="{0615D5F5-D6BE-F341-B727-2B96D90E2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691" y="944365"/>
            <a:ext cx="516735" cy="516735"/>
          </a:xfrm>
          <a:prstGeom prst="rect">
            <a:avLst/>
          </a:prstGeom>
          <a:solidFill>
            <a:schemeClr val="bg1"/>
          </a:solidFill>
        </p:spPr>
      </p:pic>
      <p:pic>
        <p:nvPicPr>
          <p:cNvPr id="7" name="Immagine 7">
            <a:extLst>
              <a:ext uri="{FF2B5EF4-FFF2-40B4-BE49-F238E27FC236}">
                <a16:creationId xmlns:a16="http://schemas.microsoft.com/office/drawing/2014/main" id="{D2EC94DC-D1A3-454D-8917-8E1F542AE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873200"/>
            <a:ext cx="1244948" cy="733044"/>
          </a:xfrm>
          <a:prstGeom prst="rect">
            <a:avLst/>
          </a:prstGeom>
        </p:spPr>
      </p:pic>
      <p:sp>
        <p:nvSpPr>
          <p:cNvPr id="2" name="Title 1">
            <a:extLst>
              <a:ext uri="{FF2B5EF4-FFF2-40B4-BE49-F238E27FC236}">
                <a16:creationId xmlns:a16="http://schemas.microsoft.com/office/drawing/2014/main" id="{F5C5392E-3EA0-7347-AE6E-5340660F8893}"/>
              </a:ext>
            </a:extLst>
          </p:cNvPr>
          <p:cNvSpPr>
            <a:spLocks noGrp="1"/>
          </p:cNvSpPr>
          <p:nvPr>
            <p:ph type="title"/>
          </p:nvPr>
        </p:nvSpPr>
        <p:spPr>
          <a:xfrm>
            <a:off x="1351266" y="857250"/>
            <a:ext cx="6172200" cy="857250"/>
          </a:xfrm>
        </p:spPr>
        <p:txBody>
          <a:bodyPr>
            <a:normAutofit/>
          </a:bodyPr>
          <a:lstStyle/>
          <a:p>
            <a:r>
              <a:rPr lang="en-IT" sz="2700" dirty="0"/>
              <a:t>FOOT (Fragmentation of Target)</a:t>
            </a:r>
          </a:p>
        </p:txBody>
      </p:sp>
      <p:grpSp>
        <p:nvGrpSpPr>
          <p:cNvPr id="9" name="Group 8">
            <a:extLst>
              <a:ext uri="{FF2B5EF4-FFF2-40B4-BE49-F238E27FC236}">
                <a16:creationId xmlns:a16="http://schemas.microsoft.com/office/drawing/2014/main" id="{7BD64864-CE29-D12F-9AD9-49E4508C10BF}"/>
              </a:ext>
            </a:extLst>
          </p:cNvPr>
          <p:cNvGrpSpPr/>
          <p:nvPr/>
        </p:nvGrpSpPr>
        <p:grpSpPr>
          <a:xfrm>
            <a:off x="3604511" y="1591483"/>
            <a:ext cx="5157194" cy="2895267"/>
            <a:chOff x="69247" y="1057783"/>
            <a:chExt cx="6876258" cy="3860356"/>
          </a:xfrm>
        </p:grpSpPr>
        <p:pic>
          <p:nvPicPr>
            <p:cNvPr id="10" name="Picture 9" descr="A picture containing computer, black&#10;&#10;Description automatically generated">
              <a:extLst>
                <a:ext uri="{FF2B5EF4-FFF2-40B4-BE49-F238E27FC236}">
                  <a16:creationId xmlns:a16="http://schemas.microsoft.com/office/drawing/2014/main" id="{9520A8EE-2B51-9A6E-CBB9-4470DB7CCB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376" y="1057783"/>
              <a:ext cx="6318356" cy="3860356"/>
            </a:xfrm>
            <a:prstGeom prst="rect">
              <a:avLst/>
            </a:prstGeom>
          </p:spPr>
        </p:pic>
        <p:grpSp>
          <p:nvGrpSpPr>
            <p:cNvPr id="11" name="Group 10">
              <a:extLst>
                <a:ext uri="{FF2B5EF4-FFF2-40B4-BE49-F238E27FC236}">
                  <a16:creationId xmlns:a16="http://schemas.microsoft.com/office/drawing/2014/main" id="{D91CAC45-3BC6-2D56-02FF-E3ABF274A671}"/>
                </a:ext>
              </a:extLst>
            </p:cNvPr>
            <p:cNvGrpSpPr/>
            <p:nvPr/>
          </p:nvGrpSpPr>
          <p:grpSpPr>
            <a:xfrm>
              <a:off x="69247" y="1065675"/>
              <a:ext cx="6876258" cy="3259709"/>
              <a:chOff x="69247" y="1065675"/>
              <a:chExt cx="6876258" cy="3259709"/>
            </a:xfrm>
          </p:grpSpPr>
          <p:sp>
            <p:nvSpPr>
              <p:cNvPr id="12" name="Crystal dimensions:…">
                <a:extLst>
                  <a:ext uri="{FF2B5EF4-FFF2-40B4-BE49-F238E27FC236}">
                    <a16:creationId xmlns:a16="http://schemas.microsoft.com/office/drawing/2014/main" id="{F64724CB-B50B-2C9B-BA23-6DE696C4A161}"/>
                  </a:ext>
                </a:extLst>
              </p:cNvPr>
              <p:cNvSpPr txBox="1"/>
              <p:nvPr/>
            </p:nvSpPr>
            <p:spPr>
              <a:xfrm>
                <a:off x="69247" y="3532573"/>
                <a:ext cx="72221" cy="236283"/>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p>
                <a:pPr defTabSz="685800">
                  <a:spcBef>
                    <a:spcPts val="264"/>
                  </a:spcBef>
                  <a:defRPr sz="2500"/>
                </a:pPr>
                <a:endParaRPr sz="800" dirty="0">
                  <a:solidFill>
                    <a:prstClr val="black"/>
                  </a:solidFill>
                  <a:latin typeface="Calibri"/>
                </a:endParaRPr>
              </a:p>
            </p:txBody>
          </p:sp>
          <p:sp>
            <p:nvSpPr>
              <p:cNvPr id="13" name="Content Placeholder 2">
                <a:extLst>
                  <a:ext uri="{FF2B5EF4-FFF2-40B4-BE49-F238E27FC236}">
                    <a16:creationId xmlns:a16="http://schemas.microsoft.com/office/drawing/2014/main" id="{3011246C-7F87-40F3-FF34-66F2FBAB2EB0}"/>
                  </a:ext>
                </a:extLst>
              </p:cNvPr>
              <p:cNvSpPr txBox="1">
                <a:spLocks/>
              </p:cNvSpPr>
              <p:nvPr/>
            </p:nvSpPr>
            <p:spPr>
              <a:xfrm>
                <a:off x="3618536" y="2821481"/>
                <a:ext cx="1749781" cy="7071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Comic Sans M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Comic Sans M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Comic Sans M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1050" dirty="0">
                    <a:solidFill>
                      <a:srgbClr val="002060"/>
                    </a:solidFill>
                    <a:latin typeface="Arial" panose="020B0604020202020204" pitchFamily="34" charset="0"/>
                    <a:cs typeface="Arial" panose="020B0604020202020204" pitchFamily="34" charset="0"/>
                  </a:rPr>
                  <a:t>measurements of </a:t>
                </a:r>
                <a:r>
                  <a:rPr lang="en-US" sz="1050" dirty="0">
                    <a:solidFill>
                      <a:srgbClr val="0000FF"/>
                    </a:solidFill>
                    <a:latin typeface="Arial" panose="020B0604020202020204" pitchFamily="34" charset="0"/>
                    <a:cs typeface="Arial" panose="020B0604020202020204" pitchFamily="34" charset="0"/>
                  </a:rPr>
                  <a:t>TOF, </a:t>
                </a:r>
                <a:r>
                  <a:rPr lang="en-US" sz="1050" dirty="0">
                    <a:solidFill>
                      <a:srgbClr val="008000"/>
                    </a:solidFill>
                    <a:latin typeface="Arial" panose="020B0604020202020204" pitchFamily="34" charset="0"/>
                    <a:cs typeface="Arial" panose="020B0604020202020204" pitchFamily="34" charset="0"/>
                  </a:rPr>
                  <a:t>P</a:t>
                </a:r>
                <a:r>
                  <a:rPr lang="en-US" sz="1050" dirty="0">
                    <a:solidFill>
                      <a:srgbClr val="0000FF"/>
                    </a:solidFill>
                    <a:latin typeface="Arial" panose="020B0604020202020204" pitchFamily="34" charset="0"/>
                    <a:cs typeface="Arial" panose="020B0604020202020204" pitchFamily="34" charset="0"/>
                  </a:rPr>
                  <a:t>, </a:t>
                </a:r>
                <a:r>
                  <a:rPr lang="en-US" sz="1050" dirty="0" err="1">
                    <a:solidFill>
                      <a:srgbClr val="FF0000"/>
                    </a:solidFill>
                    <a:latin typeface="Arial" panose="020B0604020202020204" pitchFamily="34" charset="0"/>
                    <a:cs typeface="Arial" panose="020B0604020202020204" pitchFamily="34" charset="0"/>
                  </a:rPr>
                  <a:t>Ekin</a:t>
                </a:r>
                <a:r>
                  <a:rPr lang="en-US" sz="1050" dirty="0">
                    <a:solidFill>
                      <a:srgbClr val="FF0000"/>
                    </a:solidFill>
                    <a:latin typeface="Arial" panose="020B0604020202020204" pitchFamily="34" charset="0"/>
                    <a:cs typeface="Arial" panose="020B0604020202020204" pitchFamily="34" charset="0"/>
                  </a:rPr>
                  <a:t>,</a:t>
                </a:r>
                <a:r>
                  <a:rPr lang="en-US" sz="1050" dirty="0">
                    <a:solidFill>
                      <a:srgbClr val="FF0000"/>
                    </a:solidFill>
                    <a:latin typeface="Symbol" pitchFamily="2" charset="2"/>
                    <a:cs typeface="Arial" panose="020B0604020202020204" pitchFamily="34" charset="0"/>
                  </a:rPr>
                  <a:t> </a:t>
                </a:r>
                <a:r>
                  <a:rPr lang="en-US" sz="1050" dirty="0">
                    <a:solidFill>
                      <a:srgbClr val="C0504D">
                        <a:lumMod val="50000"/>
                      </a:srgbClr>
                    </a:solidFill>
                    <a:latin typeface="Symbol" pitchFamily="2" charset="2"/>
                    <a:ea typeface="Symbol" charset="2"/>
                    <a:cs typeface="Arial" panose="020B0604020202020204" pitchFamily="34" charset="0"/>
                  </a:rPr>
                  <a:t>D</a:t>
                </a:r>
                <a:r>
                  <a:rPr lang="en-US" sz="1050" dirty="0">
                    <a:solidFill>
                      <a:srgbClr val="C0504D">
                        <a:lumMod val="50000"/>
                      </a:srgbClr>
                    </a:solidFill>
                    <a:latin typeface="Arial" panose="020B0604020202020204" pitchFamily="34" charset="0"/>
                    <a:cs typeface="Arial" panose="020B0604020202020204" pitchFamily="34" charset="0"/>
                  </a:rPr>
                  <a:t>E</a:t>
                </a:r>
              </a:p>
            </p:txBody>
          </p:sp>
          <p:sp>
            <p:nvSpPr>
              <p:cNvPr id="14" name="Content Placeholder 2">
                <a:extLst>
                  <a:ext uri="{FF2B5EF4-FFF2-40B4-BE49-F238E27FC236}">
                    <a16:creationId xmlns:a16="http://schemas.microsoft.com/office/drawing/2014/main" id="{F1CD4CC6-A466-2007-63C2-9F8425BEF86D}"/>
                  </a:ext>
                </a:extLst>
              </p:cNvPr>
              <p:cNvSpPr txBox="1">
                <a:spLocks/>
              </p:cNvSpPr>
              <p:nvPr/>
            </p:nvSpPr>
            <p:spPr>
              <a:xfrm>
                <a:off x="2938060" y="1618087"/>
                <a:ext cx="1127307" cy="542796"/>
              </a:xfrm>
              <a:prstGeom prst="rect">
                <a:avLst/>
              </a:prstGeom>
              <a:ln>
                <a:solidFill>
                  <a:srgbClr val="0000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Comic Sans M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Comic Sans M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Comic Sans M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1050" dirty="0">
                    <a:solidFill>
                      <a:srgbClr val="000000"/>
                    </a:solidFill>
                    <a:latin typeface="Arial" panose="020B0604020202020204" pitchFamily="34" charset="0"/>
                    <a:cs typeface="Arial" panose="020B0604020202020204" pitchFamily="34" charset="0"/>
                  </a:rPr>
                  <a:t>Dipole magnets</a:t>
                </a:r>
              </a:p>
            </p:txBody>
          </p:sp>
          <p:cxnSp>
            <p:nvCxnSpPr>
              <p:cNvPr id="15" name="Straight Arrow Connector 14">
                <a:extLst>
                  <a:ext uri="{FF2B5EF4-FFF2-40B4-BE49-F238E27FC236}">
                    <a16:creationId xmlns:a16="http://schemas.microsoft.com/office/drawing/2014/main" id="{F13A1905-0EE6-011B-3B8B-988D505B891C}"/>
                  </a:ext>
                </a:extLst>
              </p:cNvPr>
              <p:cNvCxnSpPr>
                <a:cxnSpLocks/>
              </p:cNvCxnSpPr>
              <p:nvPr/>
            </p:nvCxnSpPr>
            <p:spPr>
              <a:xfrm>
                <a:off x="1554213" y="1942109"/>
                <a:ext cx="212857" cy="841175"/>
              </a:xfrm>
              <a:prstGeom prst="straightConnector1">
                <a:avLst/>
              </a:prstGeom>
              <a:ln w="19050" cmpd="sng">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BDECF6E-F5EF-A337-EE17-AF609F88F7B3}"/>
                  </a:ext>
                </a:extLst>
              </p:cNvPr>
              <p:cNvCxnSpPr>
                <a:cxnSpLocks/>
              </p:cNvCxnSpPr>
              <p:nvPr/>
            </p:nvCxnSpPr>
            <p:spPr>
              <a:xfrm>
                <a:off x="522910" y="2200287"/>
                <a:ext cx="122641" cy="657421"/>
              </a:xfrm>
              <a:prstGeom prst="straightConnector1">
                <a:avLst/>
              </a:prstGeom>
              <a:ln w="19050" cmpd="sng">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17" name="Content Placeholder 2">
                <a:extLst>
                  <a:ext uri="{FF2B5EF4-FFF2-40B4-BE49-F238E27FC236}">
                    <a16:creationId xmlns:a16="http://schemas.microsoft.com/office/drawing/2014/main" id="{F404BBD0-EE14-EEB8-5EF6-BCA8B027B928}"/>
                  </a:ext>
                </a:extLst>
              </p:cNvPr>
              <p:cNvSpPr txBox="1">
                <a:spLocks/>
              </p:cNvSpPr>
              <p:nvPr/>
            </p:nvSpPr>
            <p:spPr>
              <a:xfrm>
                <a:off x="3501713" y="3522382"/>
                <a:ext cx="1867296" cy="325585"/>
              </a:xfrm>
              <a:prstGeom prst="rect">
                <a:avLst/>
              </a:prstGeom>
              <a:solidFill>
                <a:srgbClr val="FFFF00"/>
              </a:solidFill>
              <a:ln>
                <a:solidFill>
                  <a:srgbClr val="FFFF0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Comic Sans M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Comic Sans M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Comic Sans M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Comic Sans M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1050" dirty="0">
                    <a:solidFill>
                      <a:srgbClr val="000000"/>
                    </a:solidFill>
                    <a:latin typeface="Arial" panose="020B0604020202020204" pitchFamily="34" charset="0"/>
                    <a:cs typeface="Arial" panose="020B0604020202020204" pitchFamily="34" charset="0"/>
                  </a:rPr>
                  <a:t>Length &lt; 2.5 meters</a:t>
                </a:r>
              </a:p>
            </p:txBody>
          </p:sp>
          <p:sp>
            <p:nvSpPr>
              <p:cNvPr id="18" name="TextBox 17">
                <a:extLst>
                  <a:ext uri="{FF2B5EF4-FFF2-40B4-BE49-F238E27FC236}">
                    <a16:creationId xmlns:a16="http://schemas.microsoft.com/office/drawing/2014/main" id="{1EFDB8FD-DC4C-E630-A5B8-E310D7CE24A3}"/>
                  </a:ext>
                </a:extLst>
              </p:cNvPr>
              <p:cNvSpPr txBox="1"/>
              <p:nvPr/>
            </p:nvSpPr>
            <p:spPr>
              <a:xfrm>
                <a:off x="961119" y="3493825"/>
                <a:ext cx="759183" cy="492443"/>
              </a:xfrm>
              <a:prstGeom prst="rect">
                <a:avLst/>
              </a:prstGeom>
              <a:solidFill>
                <a:srgbClr val="CCFFCC"/>
              </a:solidFill>
            </p:spPr>
            <p:txBody>
              <a:bodyPr wrap="none" rtlCol="0">
                <a:spAutoFit/>
              </a:bodyPr>
              <a:lstStyle/>
              <a:p>
                <a:pPr defTabSz="685800"/>
                <a:r>
                  <a:rPr lang="en-US" sz="900" dirty="0">
                    <a:solidFill>
                      <a:prstClr val="black"/>
                    </a:solidFill>
                    <a:latin typeface="Arial" panose="020B0604020202020204" pitchFamily="34" charset="0"/>
                    <a:cs typeface="Arial" panose="020B0604020202020204" pitchFamily="34" charset="0"/>
                  </a:rPr>
                  <a:t>Beam </a:t>
                </a:r>
              </a:p>
              <a:p>
                <a:pPr defTabSz="685800"/>
                <a:r>
                  <a:rPr lang="en-US" sz="900" dirty="0">
                    <a:solidFill>
                      <a:prstClr val="black"/>
                    </a:solidFill>
                    <a:latin typeface="Arial" panose="020B0604020202020204" pitchFamily="34" charset="0"/>
                    <a:cs typeface="Arial" panose="020B0604020202020204" pitchFamily="34" charset="0"/>
                  </a:rPr>
                  <a:t>Monitor</a:t>
                </a:r>
              </a:p>
            </p:txBody>
          </p:sp>
          <p:sp>
            <p:nvSpPr>
              <p:cNvPr id="19" name="TextBox 18">
                <a:extLst>
                  <a:ext uri="{FF2B5EF4-FFF2-40B4-BE49-F238E27FC236}">
                    <a16:creationId xmlns:a16="http://schemas.microsoft.com/office/drawing/2014/main" id="{32549885-2070-E185-AE21-6A998A2926DD}"/>
                  </a:ext>
                </a:extLst>
              </p:cNvPr>
              <p:cNvSpPr txBox="1"/>
              <p:nvPr/>
            </p:nvSpPr>
            <p:spPr>
              <a:xfrm>
                <a:off x="224284" y="1982938"/>
                <a:ext cx="1161001" cy="307776"/>
              </a:xfrm>
              <a:prstGeom prst="rect">
                <a:avLst/>
              </a:prstGeom>
              <a:solidFill>
                <a:srgbClr val="20FFFE"/>
              </a:solidFill>
            </p:spPr>
            <p:txBody>
              <a:bodyPr wrap="none" rtlCol="0">
                <a:spAutoFit/>
              </a:bodyPr>
              <a:lstStyle/>
              <a:p>
                <a:pPr defTabSz="685800"/>
                <a:r>
                  <a:rPr lang="en-US" sz="900" dirty="0">
                    <a:solidFill>
                      <a:srgbClr val="660066"/>
                    </a:solidFill>
                    <a:latin typeface="Arial" panose="020B0604020202020204" pitchFamily="34" charset="0"/>
                    <a:cs typeface="Arial" panose="020B0604020202020204" pitchFamily="34" charset="0"/>
                  </a:rPr>
                  <a:t>Start Counter</a:t>
                </a:r>
              </a:p>
            </p:txBody>
          </p:sp>
          <p:sp>
            <p:nvSpPr>
              <p:cNvPr id="20" name="TextBox 19">
                <a:extLst>
                  <a:ext uri="{FF2B5EF4-FFF2-40B4-BE49-F238E27FC236}">
                    <a16:creationId xmlns:a16="http://schemas.microsoft.com/office/drawing/2014/main" id="{529E23CA-757D-0F12-7797-0A54A9EAD967}"/>
                  </a:ext>
                </a:extLst>
              </p:cNvPr>
              <p:cNvSpPr txBox="1"/>
              <p:nvPr/>
            </p:nvSpPr>
            <p:spPr>
              <a:xfrm>
                <a:off x="2012905" y="3502513"/>
                <a:ext cx="1220847" cy="492443"/>
              </a:xfrm>
              <a:prstGeom prst="rect">
                <a:avLst/>
              </a:prstGeom>
              <a:solidFill>
                <a:srgbClr val="FFFF00"/>
              </a:solidFill>
              <a:ln>
                <a:solidFill>
                  <a:schemeClr val="tx1"/>
                </a:solidFill>
              </a:ln>
            </p:spPr>
            <p:txBody>
              <a:bodyPr wrap="none" rtlCol="0">
                <a:spAutoFit/>
              </a:bodyPr>
              <a:lstStyle/>
              <a:p>
                <a:pPr defTabSz="685800"/>
                <a:r>
                  <a:rPr lang="en-US" sz="900" dirty="0">
                    <a:solidFill>
                      <a:prstClr val="black"/>
                    </a:solidFill>
                    <a:latin typeface="Arial" panose="020B0604020202020204" pitchFamily="34" charset="0"/>
                    <a:cs typeface="Arial" panose="020B0604020202020204" pitchFamily="34" charset="0"/>
                  </a:rPr>
                  <a:t>Si</a:t>
                </a:r>
              </a:p>
              <a:p>
                <a:pPr defTabSz="685800"/>
                <a:r>
                  <a:rPr lang="en-US" sz="900" dirty="0">
                    <a:solidFill>
                      <a:prstClr val="black"/>
                    </a:solidFill>
                    <a:latin typeface="Arial" panose="020B0604020202020204" pitchFamily="34" charset="0"/>
                    <a:cs typeface="Arial" panose="020B0604020202020204" pitchFamily="34" charset="0"/>
                  </a:rPr>
                  <a:t>Pixel Trackers</a:t>
                </a:r>
              </a:p>
            </p:txBody>
          </p:sp>
          <p:cxnSp>
            <p:nvCxnSpPr>
              <p:cNvPr id="21" name="Straight Arrow Connector 20">
                <a:extLst>
                  <a:ext uri="{FF2B5EF4-FFF2-40B4-BE49-F238E27FC236}">
                    <a16:creationId xmlns:a16="http://schemas.microsoft.com/office/drawing/2014/main" id="{7FEB976D-F647-9467-EEDD-549FAA176549}"/>
                  </a:ext>
                </a:extLst>
              </p:cNvPr>
              <p:cNvCxnSpPr>
                <a:cxnSpLocks/>
                <a:stCxn id="25" idx="1"/>
              </p:cNvCxnSpPr>
              <p:nvPr/>
            </p:nvCxnSpPr>
            <p:spPr>
              <a:xfrm flipH="1">
                <a:off x="3333400" y="2455899"/>
                <a:ext cx="438408" cy="116319"/>
              </a:xfrm>
              <a:prstGeom prst="straightConnector1">
                <a:avLst/>
              </a:prstGeom>
              <a:ln w="19050" cmpd="sng">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E9C2FB7-E8A9-E0BD-401A-9778AE1EFFB3}"/>
                  </a:ext>
                </a:extLst>
              </p:cNvPr>
              <p:cNvCxnSpPr/>
              <p:nvPr/>
            </p:nvCxnSpPr>
            <p:spPr>
              <a:xfrm flipH="1">
                <a:off x="2755812" y="2160883"/>
                <a:ext cx="328907" cy="210407"/>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396F0A7-F0AF-DE59-1E40-405AE61725A0}"/>
                  </a:ext>
                </a:extLst>
              </p:cNvPr>
              <p:cNvSpPr txBox="1"/>
              <p:nvPr/>
            </p:nvSpPr>
            <p:spPr>
              <a:xfrm>
                <a:off x="4557839" y="1847447"/>
                <a:ext cx="793380" cy="307776"/>
              </a:xfrm>
              <a:prstGeom prst="rect">
                <a:avLst/>
              </a:prstGeom>
              <a:solidFill>
                <a:schemeClr val="accent2">
                  <a:lumMod val="40000"/>
                  <a:lumOff val="60000"/>
                </a:schemeClr>
              </a:solidFill>
              <a:ln>
                <a:solidFill>
                  <a:schemeClr val="accent2">
                    <a:lumMod val="40000"/>
                    <a:lumOff val="60000"/>
                  </a:schemeClr>
                </a:solidFill>
              </a:ln>
            </p:spPr>
            <p:txBody>
              <a:bodyPr wrap="none" rtlCol="0">
                <a:spAutoFit/>
              </a:bodyPr>
              <a:lstStyle/>
              <a:p>
                <a:pPr defTabSz="685800"/>
                <a:r>
                  <a:rPr lang="en-US" sz="900" dirty="0">
                    <a:solidFill>
                      <a:prstClr val="black"/>
                    </a:solidFill>
                    <a:latin typeface="Symbol" pitchFamily="2" charset="2"/>
                    <a:cs typeface="Arial" panose="020B0604020202020204" pitchFamily="34" charset="0"/>
                  </a:rPr>
                  <a:t>D</a:t>
                </a:r>
                <a:r>
                  <a:rPr lang="en-US" sz="900" dirty="0">
                    <a:solidFill>
                      <a:prstClr val="black"/>
                    </a:solidFill>
                    <a:latin typeface="Arial" panose="020B0604020202020204" pitchFamily="34" charset="0"/>
                    <a:cs typeface="Arial" panose="020B0604020202020204" pitchFamily="34" charset="0"/>
                  </a:rPr>
                  <a:t>E/TOF</a:t>
                </a:r>
              </a:p>
            </p:txBody>
          </p:sp>
          <p:sp>
            <p:nvSpPr>
              <p:cNvPr id="24" name="TextBox 23">
                <a:extLst>
                  <a:ext uri="{FF2B5EF4-FFF2-40B4-BE49-F238E27FC236}">
                    <a16:creationId xmlns:a16="http://schemas.microsoft.com/office/drawing/2014/main" id="{F58E5AED-EE36-89D7-95A7-6D6BB1BF2D49}"/>
                  </a:ext>
                </a:extLst>
              </p:cNvPr>
              <p:cNvSpPr txBox="1"/>
              <p:nvPr/>
            </p:nvSpPr>
            <p:spPr>
              <a:xfrm>
                <a:off x="6282501" y="2464742"/>
                <a:ext cx="643765" cy="553997"/>
              </a:xfrm>
              <a:prstGeom prst="rect">
                <a:avLst/>
              </a:prstGeom>
              <a:solidFill>
                <a:srgbClr val="5CFF16"/>
              </a:solidFill>
            </p:spPr>
            <p:txBody>
              <a:bodyPr wrap="none" rtlCol="0">
                <a:spAutoFit/>
              </a:bodyPr>
              <a:lstStyle/>
              <a:p>
                <a:pPr defTabSz="685800"/>
                <a:r>
                  <a:rPr lang="en-US" sz="1050" dirty="0">
                    <a:solidFill>
                      <a:prstClr val="black"/>
                    </a:solidFill>
                    <a:latin typeface="Arial" panose="020B0604020202020204" pitchFamily="34" charset="0"/>
                    <a:cs typeface="Arial" panose="020B0604020202020204" pitchFamily="34" charset="0"/>
                  </a:rPr>
                  <a:t>BGO</a:t>
                </a:r>
              </a:p>
              <a:p>
                <a:pPr defTabSz="685800"/>
                <a:r>
                  <a:rPr lang="en-US" sz="1050" dirty="0" err="1">
                    <a:solidFill>
                      <a:prstClr val="black"/>
                    </a:solidFill>
                    <a:latin typeface="Arial" panose="020B0604020202020204" pitchFamily="34" charset="0"/>
                    <a:cs typeface="Arial" panose="020B0604020202020204" pitchFamily="34" charset="0"/>
                  </a:rPr>
                  <a:t>Calo</a:t>
                </a:r>
                <a:endParaRPr lang="en-US" sz="1050" dirty="0">
                  <a:solidFill>
                    <a:prstClr val="black"/>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EB4EC1B-1D31-E411-7BB4-BA0F63B2C602}"/>
                  </a:ext>
                </a:extLst>
              </p:cNvPr>
              <p:cNvSpPr txBox="1"/>
              <p:nvPr/>
            </p:nvSpPr>
            <p:spPr>
              <a:xfrm>
                <a:off x="3771808" y="2302011"/>
                <a:ext cx="1511525" cy="307776"/>
              </a:xfrm>
              <a:prstGeom prst="rect">
                <a:avLst/>
              </a:prstGeom>
              <a:noFill/>
              <a:ln>
                <a:solidFill>
                  <a:srgbClr val="800000"/>
                </a:solidFill>
              </a:ln>
            </p:spPr>
            <p:txBody>
              <a:bodyPr wrap="none" rtlCol="0">
                <a:spAutoFit/>
              </a:bodyPr>
              <a:lstStyle/>
              <a:p>
                <a:pPr defTabSz="685800"/>
                <a:r>
                  <a:rPr lang="en-US" sz="900" dirty="0">
                    <a:solidFill>
                      <a:srgbClr val="C0504D">
                        <a:lumMod val="50000"/>
                      </a:srgbClr>
                    </a:solidFill>
                    <a:latin typeface="Arial" panose="020B0604020202020204" pitchFamily="34" charset="0"/>
                    <a:cs typeface="Arial" panose="020B0604020202020204" pitchFamily="34" charset="0"/>
                  </a:rPr>
                  <a:t>Silicon </a:t>
                </a:r>
                <a:r>
                  <a:rPr lang="en-US" sz="900" dirty="0" err="1">
                    <a:solidFill>
                      <a:srgbClr val="C0504D">
                        <a:lumMod val="50000"/>
                      </a:srgbClr>
                    </a:solidFill>
                    <a:latin typeface="Arial" panose="020B0604020202020204" pitchFamily="34" charset="0"/>
                    <a:cs typeface="Arial" panose="020B0604020202020204" pitchFamily="34" charset="0"/>
                  </a:rPr>
                  <a:t>MicroStrips</a:t>
                </a:r>
                <a:endParaRPr lang="en-US" sz="900" dirty="0">
                  <a:solidFill>
                    <a:srgbClr val="C0504D">
                      <a:lumMod val="50000"/>
                    </a:srgbClr>
                  </a:solidFill>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3AA2C4EA-E5AE-B75F-A618-3925786CCC0A}"/>
                  </a:ext>
                </a:extLst>
              </p:cNvPr>
              <p:cNvCxnSpPr>
                <a:cxnSpLocks/>
              </p:cNvCxnSpPr>
              <p:nvPr/>
            </p:nvCxnSpPr>
            <p:spPr>
              <a:xfrm flipH="1" flipV="1">
                <a:off x="1247780" y="3161414"/>
                <a:ext cx="106688" cy="286311"/>
              </a:xfrm>
              <a:prstGeom prst="straightConnector1">
                <a:avLst/>
              </a:prstGeom>
              <a:ln w="28575" cmpd="sng">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56887A8-5D19-F2FA-CC05-E7AA782C5A8F}"/>
                  </a:ext>
                </a:extLst>
              </p:cNvPr>
              <p:cNvSpPr txBox="1"/>
              <p:nvPr/>
            </p:nvSpPr>
            <p:spPr>
              <a:xfrm>
                <a:off x="1114570" y="1569411"/>
                <a:ext cx="639491" cy="307776"/>
              </a:xfrm>
              <a:prstGeom prst="rect">
                <a:avLst/>
              </a:prstGeom>
              <a:noFill/>
              <a:ln w="19050">
                <a:solidFill>
                  <a:srgbClr val="7030A0"/>
                </a:solidFill>
              </a:ln>
            </p:spPr>
            <p:txBody>
              <a:bodyPr wrap="none" rtlCol="0">
                <a:spAutoFit/>
              </a:bodyPr>
              <a:lstStyle/>
              <a:p>
                <a:pPr defTabSz="685800"/>
                <a:r>
                  <a:rPr lang="en-US" sz="900" dirty="0">
                    <a:solidFill>
                      <a:srgbClr val="7030A0"/>
                    </a:solidFill>
                    <a:latin typeface="Arial" panose="020B0604020202020204" pitchFamily="34" charset="0"/>
                    <a:cs typeface="Arial" panose="020B0604020202020204" pitchFamily="34" charset="0"/>
                  </a:rPr>
                  <a:t>target</a:t>
                </a:r>
              </a:p>
            </p:txBody>
          </p:sp>
          <p:cxnSp>
            <p:nvCxnSpPr>
              <p:cNvPr id="28" name="Elbow Connector 27">
                <a:extLst>
                  <a:ext uri="{FF2B5EF4-FFF2-40B4-BE49-F238E27FC236}">
                    <a16:creationId xmlns:a16="http://schemas.microsoft.com/office/drawing/2014/main" id="{6142423F-5C53-80E8-505A-1DADA70B704E}"/>
                  </a:ext>
                </a:extLst>
              </p:cNvPr>
              <p:cNvCxnSpPr>
                <a:cxnSpLocks/>
              </p:cNvCxnSpPr>
              <p:nvPr/>
            </p:nvCxnSpPr>
            <p:spPr>
              <a:xfrm rot="10800000" flipV="1">
                <a:off x="1961637" y="1721570"/>
                <a:ext cx="1004225" cy="606845"/>
              </a:xfrm>
              <a:prstGeom prst="bentConnector3">
                <a:avLst>
                  <a:gd name="adj1" fmla="val 99235"/>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E6E24039-EE2C-873A-C720-3DEA89903B2B}"/>
                  </a:ext>
                </a:extLst>
              </p:cNvPr>
              <p:cNvCxnSpPr>
                <a:cxnSpLocks/>
                <a:stCxn id="20" idx="1"/>
              </p:cNvCxnSpPr>
              <p:nvPr/>
            </p:nvCxnSpPr>
            <p:spPr>
              <a:xfrm rot="10800000">
                <a:off x="1754068" y="3070297"/>
                <a:ext cx="258839" cy="678439"/>
              </a:xfrm>
              <a:prstGeom prst="bentConnector2">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CEC7E4F4-7E28-FE86-008D-3D20C63E610A}"/>
                  </a:ext>
                </a:extLst>
              </p:cNvPr>
              <p:cNvCxnSpPr>
                <a:cxnSpLocks/>
                <a:stCxn id="20" idx="3"/>
              </p:cNvCxnSpPr>
              <p:nvPr/>
            </p:nvCxnSpPr>
            <p:spPr>
              <a:xfrm flipH="1" flipV="1">
                <a:off x="2482825" y="2942575"/>
                <a:ext cx="750927" cy="806160"/>
              </a:xfrm>
              <a:prstGeom prst="bentConnector4">
                <a:avLst>
                  <a:gd name="adj1" fmla="val -40590"/>
                  <a:gd name="adj2" fmla="val 6527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DEF63E7-7DEC-956E-359A-C3F6FC64794A}"/>
                  </a:ext>
                </a:extLst>
              </p:cNvPr>
              <p:cNvSpPr/>
              <p:nvPr/>
            </p:nvSpPr>
            <p:spPr>
              <a:xfrm>
                <a:off x="141469" y="1065675"/>
                <a:ext cx="6804036" cy="32597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T">
                  <a:solidFill>
                    <a:prstClr val="white"/>
                  </a:solidFill>
                  <a:latin typeface="Calibri"/>
                </a:endParaRPr>
              </a:p>
            </p:txBody>
          </p:sp>
        </p:grpSp>
      </p:grpSp>
      <p:sp>
        <p:nvSpPr>
          <p:cNvPr id="33" name="TextBox 32">
            <a:extLst>
              <a:ext uri="{FF2B5EF4-FFF2-40B4-BE49-F238E27FC236}">
                <a16:creationId xmlns:a16="http://schemas.microsoft.com/office/drawing/2014/main" id="{06544F7C-6CA1-3BC1-E7C3-4F72F82BE876}"/>
              </a:ext>
            </a:extLst>
          </p:cNvPr>
          <p:cNvSpPr txBox="1"/>
          <p:nvPr/>
        </p:nvSpPr>
        <p:spPr>
          <a:xfrm>
            <a:off x="3778631" y="4051835"/>
            <a:ext cx="5205602" cy="300082"/>
          </a:xfrm>
          <a:prstGeom prst="rect">
            <a:avLst/>
          </a:prstGeom>
          <a:solidFill>
            <a:schemeClr val="bg1"/>
          </a:solidFill>
        </p:spPr>
        <p:txBody>
          <a:bodyPr wrap="square">
            <a:spAutoFit/>
          </a:bodyPr>
          <a:lstStyle/>
          <a:p>
            <a:pPr defTabSz="685800"/>
            <a:r>
              <a:rPr lang="en-US" sz="1350" b="1" dirty="0" err="1">
                <a:solidFill>
                  <a:prstClr val="black"/>
                </a:solidFill>
                <a:latin typeface="Arial" panose="020B0604020202020204" pitchFamily="34" charset="0"/>
                <a:cs typeface="Arial" panose="020B0604020202020204" pitchFamily="34" charset="0"/>
                <a:sym typeface="Symbol"/>
              </a:rPr>
              <a:t>Laboratori</a:t>
            </a:r>
            <a:r>
              <a:rPr lang="en-US" sz="1350" b="1" dirty="0">
                <a:solidFill>
                  <a:prstClr val="black"/>
                </a:solidFill>
                <a:latin typeface="Arial" panose="020B0604020202020204" pitchFamily="34" charset="0"/>
                <a:cs typeface="Arial" panose="020B0604020202020204" pitchFamily="34" charset="0"/>
                <a:sym typeface="Symbol"/>
              </a:rPr>
              <a:t> per </a:t>
            </a:r>
            <a:r>
              <a:rPr lang="en-US" sz="1350" b="1" dirty="0" err="1">
                <a:solidFill>
                  <a:prstClr val="black"/>
                </a:solidFill>
                <a:latin typeface="Arial" panose="020B0604020202020204" pitchFamily="34" charset="0"/>
                <a:cs typeface="Arial" panose="020B0604020202020204" pitchFamily="34" charset="0"/>
                <a:sym typeface="Symbol"/>
              </a:rPr>
              <a:t>misure</a:t>
            </a:r>
            <a:r>
              <a:rPr lang="en-US" sz="1350" b="1" dirty="0">
                <a:solidFill>
                  <a:prstClr val="black"/>
                </a:solidFill>
                <a:latin typeface="Arial" panose="020B0604020202020204" pitchFamily="34" charset="0"/>
                <a:cs typeface="Arial" panose="020B0604020202020204" pitchFamily="34" charset="0"/>
                <a:sym typeface="Symbol"/>
              </a:rPr>
              <a:t> </a:t>
            </a:r>
            <a:r>
              <a:rPr lang="en-US" sz="1350" b="1" dirty="0" err="1">
                <a:solidFill>
                  <a:prstClr val="black"/>
                </a:solidFill>
                <a:latin typeface="Arial" panose="020B0604020202020204" pitchFamily="34" charset="0"/>
                <a:cs typeface="Arial" panose="020B0604020202020204" pitchFamily="34" charset="0"/>
                <a:sym typeface="Symbol"/>
              </a:rPr>
              <a:t>della</a:t>
            </a:r>
            <a:r>
              <a:rPr lang="en-US" sz="1350" b="1" dirty="0">
                <a:solidFill>
                  <a:prstClr val="black"/>
                </a:solidFill>
                <a:latin typeface="Arial" panose="020B0604020202020204" pitchFamily="34" charset="0"/>
                <a:cs typeface="Arial" panose="020B0604020202020204" pitchFamily="34" charset="0"/>
                <a:sym typeface="Symbol"/>
              </a:rPr>
              <a:t> sigla: </a:t>
            </a:r>
            <a:r>
              <a:rPr lang="en-US" sz="1350" b="1" dirty="0">
                <a:solidFill>
                  <a:srgbClr val="0F36B3"/>
                </a:solidFill>
                <a:latin typeface="Arial" panose="020B0604020202020204" pitchFamily="34" charset="0"/>
                <a:cs typeface="Arial" panose="020B0604020202020204" pitchFamily="34" charset="0"/>
                <a:sym typeface="Symbol"/>
              </a:rPr>
              <a:t>GSI, CNAO, Heidelberg </a:t>
            </a:r>
            <a:endParaRPr lang="it-IT" sz="1350" b="1" dirty="0">
              <a:solidFill>
                <a:srgbClr val="0F36B3"/>
              </a:solidFill>
              <a:latin typeface="Arial" panose="020B0604020202020204" pitchFamily="34" charset="0"/>
              <a:cs typeface="Arial" panose="020B0604020202020204" pitchFamily="34" charset="0"/>
              <a:sym typeface="Symbol"/>
            </a:endParaRPr>
          </a:p>
        </p:txBody>
      </p:sp>
      <p:pic>
        <p:nvPicPr>
          <p:cNvPr id="32" name="Picture 31" descr="A picture containing indoor&#10;&#10;Description automatically generated">
            <a:extLst>
              <a:ext uri="{FF2B5EF4-FFF2-40B4-BE49-F238E27FC236}">
                <a16:creationId xmlns:a16="http://schemas.microsoft.com/office/drawing/2014/main" id="{9379B71E-7F8D-4A28-1FF2-CE3E894E33DD}"/>
              </a:ext>
            </a:extLst>
          </p:cNvPr>
          <p:cNvPicPr>
            <a:picLocks noChangeAspect="1"/>
          </p:cNvPicPr>
          <p:nvPr/>
        </p:nvPicPr>
        <p:blipFill>
          <a:blip r:embed="rId7"/>
          <a:stretch>
            <a:fillRect/>
          </a:stretch>
        </p:blipFill>
        <p:spPr>
          <a:xfrm>
            <a:off x="3563326" y="4366348"/>
            <a:ext cx="2154428" cy="1615821"/>
          </a:xfrm>
          <a:prstGeom prst="rect">
            <a:avLst/>
          </a:prstGeom>
        </p:spPr>
      </p:pic>
      <p:sp>
        <p:nvSpPr>
          <p:cNvPr id="3" name="TextBox 2">
            <a:extLst>
              <a:ext uri="{FF2B5EF4-FFF2-40B4-BE49-F238E27FC236}">
                <a16:creationId xmlns:a16="http://schemas.microsoft.com/office/drawing/2014/main" id="{A3F164FE-7721-AB77-9F24-6E7ED231369E}"/>
              </a:ext>
            </a:extLst>
          </p:cNvPr>
          <p:cNvSpPr txBox="1"/>
          <p:nvPr/>
        </p:nvSpPr>
        <p:spPr>
          <a:xfrm>
            <a:off x="3717623" y="5705170"/>
            <a:ext cx="1387239" cy="300082"/>
          </a:xfrm>
          <a:prstGeom prst="rect">
            <a:avLst/>
          </a:prstGeom>
          <a:noFill/>
        </p:spPr>
        <p:txBody>
          <a:bodyPr wrap="none" rtlCol="0">
            <a:spAutoFit/>
          </a:bodyPr>
          <a:lstStyle/>
          <a:p>
            <a:pPr defTabSz="685800"/>
            <a:r>
              <a:rPr lang="en-IT" sz="1350" i="1" dirty="0">
                <a:solidFill>
                  <a:srgbClr val="FFFF00"/>
                </a:solidFill>
                <a:latin typeface="Calibri"/>
              </a:rPr>
              <a:t>FOOT @GSI 2021</a:t>
            </a:r>
          </a:p>
        </p:txBody>
      </p:sp>
    </p:spTree>
    <p:extLst>
      <p:ext uri="{BB962C8B-B14F-4D97-AF65-F5344CB8AC3E}">
        <p14:creationId xmlns:p14="http://schemas.microsoft.com/office/powerpoint/2010/main" val="3605188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p:cNvSpPr txBox="1"/>
          <p:nvPr/>
        </p:nvSpPr>
        <p:spPr>
          <a:xfrm>
            <a:off x="380628" y="910126"/>
            <a:ext cx="7398822" cy="461665"/>
          </a:xfrm>
          <a:prstGeom prst="rect">
            <a:avLst/>
          </a:prstGeom>
          <a:noFill/>
        </p:spPr>
        <p:txBody>
          <a:bodyPr wrap="square" rtlCol="0">
            <a:spAutoFit/>
          </a:bodyPr>
          <a:lstStyle/>
          <a:p>
            <a:pPr algn="ctr" defTabSz="685800"/>
            <a:r>
              <a:rPr lang="en-US" sz="2400" dirty="0" err="1">
                <a:solidFill>
                  <a:prstClr val="black"/>
                </a:solidFill>
                <a:latin typeface="Arial" panose="020B0604020202020204" pitchFamily="34" charset="0"/>
                <a:cs typeface="Arial" panose="020B0604020202020204" pitchFamily="34" charset="0"/>
              </a:rPr>
              <a:t>Attività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svolta</a:t>
            </a:r>
            <a:r>
              <a:rPr lang="en-US" sz="2400" dirty="0">
                <a:solidFill>
                  <a:prstClr val="black"/>
                </a:solidFill>
                <a:latin typeface="Arial" panose="020B0604020202020204" pitchFamily="34" charset="0"/>
                <a:cs typeface="Arial" panose="020B0604020202020204" pitchFamily="34" charset="0"/>
              </a:rPr>
              <a:t> e in </a:t>
            </a:r>
            <a:r>
              <a:rPr lang="en-US" sz="2400" dirty="0" err="1">
                <a:solidFill>
                  <a:prstClr val="black"/>
                </a:solidFill>
                <a:latin typeface="Arial" panose="020B0604020202020204" pitchFamily="34" charset="0"/>
                <a:cs typeface="Arial" panose="020B0604020202020204" pitchFamily="34" charset="0"/>
              </a:rPr>
              <a:t>corso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nel</a:t>
            </a:r>
            <a:r>
              <a:rPr lang="en-US" sz="2400" dirty="0">
                <a:solidFill>
                  <a:prstClr val="black"/>
                </a:solidFill>
                <a:latin typeface="Arial" panose="020B0604020202020204" pitchFamily="34" charset="0"/>
                <a:cs typeface="Arial" panose="020B0604020202020204" pitchFamily="34" charset="0"/>
              </a:rPr>
              <a:t> 2021-2022</a:t>
            </a:r>
            <a:endParaRPr lang="en-US" dirty="0">
              <a:solidFill>
                <a:srgbClr val="0070C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E7DD42B-C6F9-3543-B412-5FD12A51D680}"/>
              </a:ext>
            </a:extLst>
          </p:cNvPr>
          <p:cNvSpPr txBox="1"/>
          <p:nvPr/>
        </p:nvSpPr>
        <p:spPr>
          <a:xfrm>
            <a:off x="0" y="1437311"/>
            <a:ext cx="9054498" cy="3502241"/>
          </a:xfrm>
          <a:prstGeom prst="rect">
            <a:avLst/>
          </a:prstGeom>
          <a:noFill/>
        </p:spPr>
        <p:txBody>
          <a:bodyPr wrap="square" rtlCol="0">
            <a:spAutoFit/>
          </a:bodyPr>
          <a:lstStyle/>
          <a:p>
            <a:pPr defTabSz="685800">
              <a:spcAft>
                <a:spcPts val="450"/>
              </a:spcAft>
            </a:pPr>
            <a:r>
              <a:rPr lang="it-IT" sz="1350" dirty="0">
                <a:solidFill>
                  <a:prstClr val="black"/>
                </a:solidFill>
                <a:latin typeface="Arial" panose="020B0604020202020204" pitchFamily="34" charset="0"/>
                <a:cs typeface="Arial" panose="020B0604020202020204" pitchFamily="34" charset="0"/>
              </a:rPr>
              <a:t>1) Stato della realizzazione apparato elettronico</a:t>
            </a:r>
          </a:p>
          <a:p>
            <a:pPr marL="214313" indent="-214313" defTabSz="685800">
              <a:buFontTx/>
              <a:buChar char="-"/>
            </a:pPr>
            <a:r>
              <a:rPr lang="it-IT" sz="1350" dirty="0">
                <a:solidFill>
                  <a:srgbClr val="0F36B3"/>
                </a:solidFill>
                <a:latin typeface="Arial" panose="020B0604020202020204" pitchFamily="34" charset="0"/>
                <a:cs typeface="Arial" panose="020B0604020202020204" pitchFamily="34" charset="0"/>
              </a:rPr>
              <a:t>Magneti: problemi tecnici per la ditta costruttrice, consegna ritardata (forse entro fine 2022)</a:t>
            </a:r>
          </a:p>
          <a:p>
            <a:pPr marL="214313" indent="-214313" defTabSz="685800">
              <a:buFontTx/>
              <a:buChar char="-"/>
            </a:pPr>
            <a:r>
              <a:rPr lang="it-IT" sz="1275" dirty="0">
                <a:solidFill>
                  <a:srgbClr val="0F36B3"/>
                </a:solidFill>
                <a:latin typeface="Arial" panose="020B0604020202020204" pitchFamily="34" charset="0"/>
                <a:cs typeface="Arial" panose="020B0604020202020204" pitchFamily="34" charset="0"/>
              </a:rPr>
              <a:t>Intermediate Tracker: in assemblaggio a Strasburgo. Ritardo. Si conferma una possibile consegna entro autunno 2022</a:t>
            </a:r>
            <a:endParaRPr lang="it-IT" sz="1275" dirty="0">
              <a:solidFill>
                <a:srgbClr val="0070C0"/>
              </a:solidFill>
              <a:latin typeface="Arial" panose="020B0604020202020204" pitchFamily="34" charset="0"/>
              <a:cs typeface="Arial" panose="020B0604020202020204" pitchFamily="34" charset="0"/>
            </a:endParaRPr>
          </a:p>
          <a:p>
            <a:pPr defTabSz="685800">
              <a:spcAft>
                <a:spcPts val="450"/>
              </a:spcAft>
            </a:pPr>
            <a:r>
              <a:rPr lang="it-IT" sz="1350" dirty="0">
                <a:solidFill>
                  <a:prstClr val="black"/>
                </a:solidFill>
                <a:latin typeface="Arial" panose="020B0604020202020204" pitchFamily="34" charset="0"/>
                <a:cs typeface="Arial" panose="020B0604020202020204" pitchFamily="34" charset="0"/>
              </a:rPr>
              <a:t>2) Eseguita presa dati GSI (</a:t>
            </a:r>
            <a:r>
              <a:rPr lang="it-IT" sz="1350" baseline="30000" dirty="0">
                <a:solidFill>
                  <a:prstClr val="black"/>
                </a:solidFill>
                <a:latin typeface="Arial" panose="020B0604020202020204" pitchFamily="34" charset="0"/>
                <a:cs typeface="Arial" panose="020B0604020202020204" pitchFamily="34" charset="0"/>
              </a:rPr>
              <a:t>16</a:t>
            </a:r>
            <a:r>
              <a:rPr lang="it-IT" sz="1350" dirty="0">
                <a:solidFill>
                  <a:prstClr val="black"/>
                </a:solidFill>
                <a:latin typeface="Arial" panose="020B0604020202020204" pitchFamily="34" charset="0"/>
                <a:cs typeface="Arial" panose="020B0604020202020204" pitchFamily="34" charset="0"/>
              </a:rPr>
              <a:t>O 200 e 400 MeV/u su C e C</a:t>
            </a:r>
            <a:r>
              <a:rPr lang="it-IT" sz="1350" baseline="-25000" dirty="0">
                <a:solidFill>
                  <a:prstClr val="black"/>
                </a:solidFill>
                <a:latin typeface="Arial" panose="020B0604020202020204" pitchFamily="34" charset="0"/>
                <a:cs typeface="Arial" panose="020B0604020202020204" pitchFamily="34" charset="0"/>
              </a:rPr>
              <a:t>2</a:t>
            </a:r>
            <a:r>
              <a:rPr lang="it-IT" sz="1350" dirty="0">
                <a:solidFill>
                  <a:prstClr val="black"/>
                </a:solidFill>
                <a:latin typeface="Arial" panose="020B0604020202020204" pitchFamily="34" charset="0"/>
                <a:cs typeface="Arial" panose="020B0604020202020204" pitchFamily="34" charset="0"/>
              </a:rPr>
              <a:t>H</a:t>
            </a:r>
            <a:r>
              <a:rPr lang="it-IT" sz="1350" baseline="-25000" dirty="0">
                <a:solidFill>
                  <a:prstClr val="black"/>
                </a:solidFill>
                <a:latin typeface="Arial" panose="020B0604020202020204" pitchFamily="34" charset="0"/>
                <a:cs typeface="Arial" panose="020B0604020202020204" pitchFamily="34" charset="0"/>
              </a:rPr>
              <a:t>4</a:t>
            </a:r>
            <a:r>
              <a:rPr lang="it-IT" sz="1350" dirty="0">
                <a:solidFill>
                  <a:prstClr val="black"/>
                </a:solidFill>
                <a:latin typeface="Arial" panose="020B0604020202020204" pitchFamily="34" charset="0"/>
                <a:cs typeface="Arial" panose="020B0604020202020204" pitchFamily="34" charset="0"/>
              </a:rPr>
              <a:t>) luglio 2021</a:t>
            </a:r>
            <a:r>
              <a:rPr lang="it-IT" sz="1350" dirty="0">
                <a:solidFill>
                  <a:srgbClr val="FF0000"/>
                </a:solidFill>
                <a:latin typeface="Arial" panose="020B0604020202020204" pitchFamily="34" charset="0"/>
                <a:cs typeface="Arial" panose="020B0604020202020204" pitchFamily="34" charset="0"/>
              </a:rPr>
              <a:t> Analisi in corso. </a:t>
            </a:r>
            <a:r>
              <a:rPr lang="it-IT" sz="1350" dirty="0">
                <a:solidFill>
                  <a:prstClr val="black"/>
                </a:solidFill>
                <a:latin typeface="Arial" panose="020B0604020202020204" pitchFamily="34" charset="0"/>
                <a:cs typeface="Arial" panose="020B0604020202020204" pitchFamily="34" charset="0"/>
              </a:rPr>
              <a:t>Campagne sperimentali al CNAO annullate nel 2021 per indisponibilità della sala sperimentale.</a:t>
            </a:r>
          </a:p>
          <a:p>
            <a:pPr defTabSz="685800">
              <a:spcAft>
                <a:spcPts val="450"/>
              </a:spcAft>
            </a:pPr>
            <a:r>
              <a:rPr lang="it-IT" sz="1350" dirty="0">
                <a:solidFill>
                  <a:srgbClr val="0F36B3"/>
                </a:solidFill>
                <a:latin typeface="Arial" panose="020B0604020202020204" pitchFamily="34" charset="0"/>
                <a:cs typeface="Arial" panose="020B0604020202020204" pitchFamily="34" charset="0"/>
              </a:rPr>
              <a:t>Milano: simulazioni MC. Partecipazione, gestione e analisi </a:t>
            </a:r>
            <a:r>
              <a:rPr lang="it-IT" sz="1350" dirty="0" err="1">
                <a:solidFill>
                  <a:srgbClr val="0F36B3"/>
                </a:solidFill>
                <a:latin typeface="Arial" panose="020B0604020202020204" pitchFamily="34" charset="0"/>
                <a:cs typeface="Arial" panose="020B0604020202020204" pitchFamily="34" charset="0"/>
              </a:rPr>
              <a:t>Beam</a:t>
            </a:r>
            <a:r>
              <a:rPr lang="it-IT" sz="1350" dirty="0">
                <a:solidFill>
                  <a:srgbClr val="0F36B3"/>
                </a:solidFill>
                <a:latin typeface="Arial" panose="020B0604020202020204" pitchFamily="34" charset="0"/>
                <a:cs typeface="Arial" panose="020B0604020202020204" pitchFamily="34" charset="0"/>
              </a:rPr>
              <a:t> Monitor.</a:t>
            </a:r>
          </a:p>
          <a:p>
            <a:pPr defTabSz="685800">
              <a:spcAft>
                <a:spcPts val="450"/>
              </a:spcAft>
            </a:pPr>
            <a:r>
              <a:rPr lang="it-IT" sz="1350" dirty="0">
                <a:solidFill>
                  <a:prstClr val="black"/>
                </a:solidFill>
                <a:latin typeface="Arial" panose="020B0604020202020204" pitchFamily="34" charset="0"/>
                <a:cs typeface="Arial" panose="020B0604020202020204" pitchFamily="34" charset="0"/>
              </a:rPr>
              <a:t>3) Nuova presa dati imminente ad Heidelberg con </a:t>
            </a:r>
            <a:r>
              <a:rPr lang="it-IT" sz="1350" dirty="0">
                <a:solidFill>
                  <a:srgbClr val="FF0000"/>
                </a:solidFill>
                <a:latin typeface="Arial" panose="020B0604020202020204" pitchFamily="34" charset="0"/>
                <a:cs typeface="Arial" panose="020B0604020202020204" pitchFamily="34" charset="0"/>
              </a:rPr>
              <a:t>fascio di </a:t>
            </a:r>
            <a:r>
              <a:rPr lang="it-IT" sz="1350" baseline="30000" dirty="0">
                <a:solidFill>
                  <a:srgbClr val="FF0000"/>
                </a:solidFill>
                <a:latin typeface="Arial" panose="020B0604020202020204" pitchFamily="34" charset="0"/>
                <a:cs typeface="Arial" panose="020B0604020202020204" pitchFamily="34" charset="0"/>
              </a:rPr>
              <a:t>4</a:t>
            </a:r>
            <a:r>
              <a:rPr lang="it-IT" sz="1350" dirty="0">
                <a:solidFill>
                  <a:srgbClr val="FF0000"/>
                </a:solidFill>
                <a:latin typeface="Arial" panose="020B0604020202020204" pitchFamily="34" charset="0"/>
                <a:cs typeface="Arial" panose="020B0604020202020204" pitchFamily="34" charset="0"/>
              </a:rPr>
              <a:t>He (18-22 Luglio): </a:t>
            </a:r>
            <a:r>
              <a:rPr lang="it-IT" sz="1350" dirty="0" err="1">
                <a:solidFill>
                  <a:srgbClr val="FF0000"/>
                </a:solidFill>
                <a:latin typeface="Arial" panose="020B0604020202020204" pitchFamily="34" charset="0"/>
                <a:cs typeface="Arial" panose="020B0604020202020204" pitchFamily="34" charset="0"/>
              </a:rPr>
              <a:t>Charge-Changing</a:t>
            </a:r>
            <a:r>
              <a:rPr lang="it-IT" sz="1350" dirty="0">
                <a:solidFill>
                  <a:srgbClr val="FF0000"/>
                </a:solidFill>
                <a:latin typeface="Arial" panose="020B0604020202020204" pitchFamily="34" charset="0"/>
                <a:cs typeface="Arial" panose="020B0604020202020204" pitchFamily="34" charset="0"/>
              </a:rPr>
              <a:t> </a:t>
            </a:r>
            <a:r>
              <a:rPr lang="it-IT" sz="1350" dirty="0" err="1">
                <a:solidFill>
                  <a:srgbClr val="FF0000"/>
                </a:solidFill>
                <a:latin typeface="Symbol" pitchFamily="2" charset="2"/>
                <a:cs typeface="Arial" panose="020B0604020202020204" pitchFamily="34" charset="0"/>
              </a:rPr>
              <a:t>s</a:t>
            </a:r>
            <a:r>
              <a:rPr lang="it-IT" sz="1350" dirty="0">
                <a:solidFill>
                  <a:srgbClr val="FF0000"/>
                </a:solidFill>
                <a:latin typeface="Symbol" pitchFamily="2" charset="2"/>
                <a:cs typeface="Arial" panose="020B0604020202020204" pitchFamily="34" charset="0"/>
              </a:rPr>
              <a:t> </a:t>
            </a:r>
            <a:r>
              <a:rPr lang="it-IT" sz="1350" dirty="0">
                <a:solidFill>
                  <a:srgbClr val="FF0000"/>
                </a:solidFill>
                <a:latin typeface="Arial" panose="020B0604020202020204" pitchFamily="34" charset="0"/>
                <a:cs typeface="Arial" panose="020B0604020202020204" pitchFamily="34" charset="0"/>
              </a:rPr>
              <a:t>@100-200 MeV/u</a:t>
            </a:r>
          </a:p>
          <a:p>
            <a:pPr defTabSz="685800">
              <a:spcAft>
                <a:spcPts val="450"/>
              </a:spcAft>
            </a:pPr>
            <a:r>
              <a:rPr lang="it-IT" sz="1350" dirty="0">
                <a:solidFill>
                  <a:prstClr val="black"/>
                </a:solidFill>
                <a:latin typeface="Arial" panose="020B0604020202020204" pitchFamily="34" charset="0"/>
                <a:cs typeface="Arial" panose="020B0604020202020204" pitchFamily="34" charset="0"/>
              </a:rPr>
              <a:t>4) Sviluppo software di ricostruzione.</a:t>
            </a:r>
            <a:r>
              <a:rPr lang="it-IT" sz="1350" dirty="0">
                <a:solidFill>
                  <a:srgbClr val="0F36B3"/>
                </a:solidFill>
                <a:latin typeface="Arial" panose="020B0604020202020204" pitchFamily="34" charset="0"/>
                <a:cs typeface="Arial" panose="020B0604020202020204" pitchFamily="34" charset="0"/>
              </a:rPr>
              <a:t> Milano: global tracking </a:t>
            </a:r>
            <a:r>
              <a:rPr lang="it-IT" sz="1350" dirty="0" err="1">
                <a:solidFill>
                  <a:srgbClr val="0F36B3"/>
                </a:solidFill>
                <a:latin typeface="Arial" panose="020B0604020202020204" pitchFamily="34" charset="0"/>
                <a:cs typeface="Arial" panose="020B0604020202020204" pitchFamily="34" charset="0"/>
              </a:rPr>
              <a:t>reconstruction</a:t>
            </a:r>
            <a:r>
              <a:rPr lang="it-IT" sz="1350" dirty="0">
                <a:solidFill>
                  <a:srgbClr val="0F36B3"/>
                </a:solidFill>
                <a:latin typeface="Arial" panose="020B0604020202020204" pitchFamily="34" charset="0"/>
                <a:cs typeface="Arial" panose="020B0604020202020204" pitchFamily="34" charset="0"/>
              </a:rPr>
              <a:t>.</a:t>
            </a:r>
          </a:p>
          <a:p>
            <a:pPr defTabSz="685800">
              <a:spcAft>
                <a:spcPts val="450"/>
              </a:spcAft>
            </a:pPr>
            <a:r>
              <a:rPr lang="it-IT" sz="1350" dirty="0">
                <a:solidFill>
                  <a:prstClr val="black"/>
                </a:solidFill>
                <a:latin typeface="Arial" panose="020B0604020202020204" pitchFamily="34" charset="0"/>
                <a:cs typeface="Arial" panose="020B0604020202020204" pitchFamily="34" charset="0"/>
              </a:rPr>
              <a:t>5) Studio di possibili upgrades 	           </a:t>
            </a:r>
          </a:p>
          <a:p>
            <a:pPr defTabSz="685800">
              <a:spcAft>
                <a:spcPts val="450"/>
              </a:spcAft>
            </a:pPr>
            <a:r>
              <a:rPr lang="it-IT" sz="1350" dirty="0">
                <a:solidFill>
                  <a:srgbClr val="0F36B3"/>
                </a:solidFill>
                <a:latin typeface="Arial" panose="020B0604020202020204" pitchFamily="34" charset="0"/>
                <a:cs typeface="Arial" panose="020B0604020202020204" pitchFamily="34" charset="0"/>
              </a:rPr>
              <a:t>Milano: 1) Studio di upgrade del detector per rivelare neutroni; 2) Possibili adattamenti per migliorare le prestazioni per rivelazione eventi multi-𝛼 nello stato finale.</a:t>
            </a:r>
          </a:p>
          <a:p>
            <a:pPr defTabSz="685800">
              <a:spcAft>
                <a:spcPts val="450"/>
              </a:spcAft>
            </a:pPr>
            <a:r>
              <a:rPr lang="it-IT" sz="1350" dirty="0">
                <a:solidFill>
                  <a:prstClr val="black"/>
                </a:solidFill>
                <a:latin typeface="Arial" panose="020B0604020202020204" pitchFamily="34" charset="0"/>
                <a:cs typeface="Arial" panose="020B0604020202020204" pitchFamily="34" charset="0"/>
              </a:rPr>
              <a:t>6) Milano: studio prestazioni </a:t>
            </a:r>
            <a:r>
              <a:rPr lang="it-IT" sz="1350" dirty="0" err="1">
                <a:solidFill>
                  <a:prstClr val="black"/>
                </a:solidFill>
                <a:latin typeface="Arial" panose="020B0604020202020204" pitchFamily="34" charset="0"/>
                <a:cs typeface="Arial" panose="020B0604020202020204" pitchFamily="34" charset="0"/>
              </a:rPr>
              <a:t>Beam</a:t>
            </a:r>
            <a:r>
              <a:rPr lang="it-IT" sz="1350" dirty="0">
                <a:solidFill>
                  <a:prstClr val="black"/>
                </a:solidFill>
                <a:latin typeface="Arial" panose="020B0604020202020204" pitchFamily="34" charset="0"/>
                <a:cs typeface="Arial" panose="020B0604020202020204" pitchFamily="34" charset="0"/>
              </a:rPr>
              <a:t> Monitor (in corso). </a:t>
            </a:r>
            <a:r>
              <a:rPr lang="it-IT" sz="1350" i="1" dirty="0">
                <a:solidFill>
                  <a:srgbClr val="0F36B3"/>
                </a:solidFill>
                <a:latin typeface="Arial" panose="020B0604020202020204" pitchFamily="34" charset="0"/>
                <a:cs typeface="Arial" panose="020B0604020202020204" pitchFamily="34" charset="0"/>
              </a:rPr>
              <a:t>Si ringrazia il Servizio Meccanica per il contributo al sistema di gas</a:t>
            </a:r>
          </a:p>
          <a:p>
            <a:pPr defTabSz="685800">
              <a:spcAft>
                <a:spcPts val="450"/>
              </a:spcAft>
            </a:pPr>
            <a:r>
              <a:rPr lang="it-IT" sz="1350" dirty="0">
                <a:solidFill>
                  <a:prstClr val="black"/>
                </a:solidFill>
                <a:latin typeface="Arial" panose="020B0604020202020204" pitchFamily="34" charset="0"/>
                <a:cs typeface="Arial" panose="020B0604020202020204" pitchFamily="34" charset="0"/>
              </a:rPr>
              <a:t>7) Pubblicazioni 2021: </a:t>
            </a:r>
          </a:p>
        </p:txBody>
      </p:sp>
      <p:pic>
        <p:nvPicPr>
          <p:cNvPr id="6" name="object 2">
            <a:extLst>
              <a:ext uri="{FF2B5EF4-FFF2-40B4-BE49-F238E27FC236}">
                <a16:creationId xmlns:a16="http://schemas.microsoft.com/office/drawing/2014/main" id="{5540AB47-5D58-98EE-FDF7-52F996639267}"/>
              </a:ext>
            </a:extLst>
          </p:cNvPr>
          <p:cNvPicPr/>
          <p:nvPr/>
        </p:nvPicPr>
        <p:blipFill>
          <a:blip r:embed="rId3" cstate="print"/>
          <a:stretch>
            <a:fillRect/>
          </a:stretch>
        </p:blipFill>
        <p:spPr>
          <a:xfrm>
            <a:off x="1865793" y="4423969"/>
            <a:ext cx="4128866" cy="1458162"/>
          </a:xfrm>
          <a:prstGeom prst="rect">
            <a:avLst/>
          </a:prstGeom>
        </p:spPr>
      </p:pic>
      <p:sp>
        <p:nvSpPr>
          <p:cNvPr id="11" name="TextBox 10">
            <a:extLst>
              <a:ext uri="{FF2B5EF4-FFF2-40B4-BE49-F238E27FC236}">
                <a16:creationId xmlns:a16="http://schemas.microsoft.com/office/drawing/2014/main" id="{A5BC1434-A00C-02B7-5E48-E1A7D49407FB}"/>
              </a:ext>
            </a:extLst>
          </p:cNvPr>
          <p:cNvSpPr txBox="1"/>
          <p:nvPr/>
        </p:nvSpPr>
        <p:spPr>
          <a:xfrm>
            <a:off x="6019076" y="4391174"/>
            <a:ext cx="2970330" cy="987450"/>
          </a:xfrm>
          <a:prstGeom prst="rect">
            <a:avLst/>
          </a:prstGeom>
          <a:noFill/>
        </p:spPr>
        <p:txBody>
          <a:bodyPr wrap="square">
            <a:spAutoFit/>
          </a:bodyPr>
          <a:lstStyle/>
          <a:p>
            <a:pPr defTabSz="685800">
              <a:spcAft>
                <a:spcPts val="450"/>
              </a:spcAft>
            </a:pPr>
            <a:r>
              <a:rPr lang="it-IT" sz="1350" dirty="0" err="1">
                <a:solidFill>
                  <a:srgbClr val="FF0000"/>
                </a:solidFill>
                <a:latin typeface="Arial" panose="020B0604020202020204" pitchFamily="34" charset="0"/>
                <a:cs typeface="Arial" panose="020B0604020202020204" pitchFamily="34" charset="0"/>
              </a:rPr>
              <a:t>Submitted</a:t>
            </a:r>
            <a:r>
              <a:rPr lang="it-IT" sz="1350" dirty="0">
                <a:solidFill>
                  <a:srgbClr val="FF0000"/>
                </a:solidFill>
                <a:latin typeface="Arial" panose="020B0604020202020204" pitchFamily="34" charset="0"/>
                <a:cs typeface="Arial" panose="020B0604020202020204" pitchFamily="34" charset="0"/>
              </a:rPr>
              <a:t>: </a:t>
            </a:r>
          </a:p>
          <a:p>
            <a:pPr defTabSz="685800"/>
            <a:r>
              <a:rPr lang="it-IT" sz="1350" i="1" dirty="0">
                <a:solidFill>
                  <a:prstClr val="black"/>
                </a:solidFill>
                <a:latin typeface="Arial" panose="020B0604020202020204" pitchFamily="34" charset="0"/>
                <a:cs typeface="Arial" panose="020B0604020202020204" pitchFamily="34" charset="0"/>
              </a:rPr>
              <a:t>Analisi Dati GSI 2019: </a:t>
            </a:r>
          </a:p>
          <a:p>
            <a:pPr defTabSz="685800"/>
            <a:r>
              <a:rPr lang="it-IT" sz="1350" i="1" dirty="0" err="1">
                <a:solidFill>
                  <a:prstClr val="black"/>
                </a:solidFill>
                <a:latin typeface="Symbol" pitchFamily="2" charset="2"/>
                <a:cs typeface="Arial" panose="020B0604020202020204" pitchFamily="34" charset="0"/>
              </a:rPr>
              <a:t>s</a:t>
            </a:r>
            <a:r>
              <a:rPr lang="it-IT" sz="1350" i="1" dirty="0">
                <a:solidFill>
                  <a:prstClr val="black"/>
                </a:solidFill>
                <a:latin typeface="Arial" panose="020B0604020202020204" pitchFamily="34" charset="0"/>
                <a:cs typeface="Arial" panose="020B0604020202020204" pitchFamily="34" charset="0"/>
              </a:rPr>
              <a:t>(</a:t>
            </a:r>
            <a:r>
              <a:rPr lang="it-IT" sz="1350" i="1" dirty="0" err="1">
                <a:solidFill>
                  <a:prstClr val="black"/>
                </a:solidFill>
                <a:latin typeface="Arial" panose="020B0604020202020204" pitchFamily="34" charset="0"/>
                <a:cs typeface="Arial" panose="020B0604020202020204" pitchFamily="34" charset="0"/>
              </a:rPr>
              <a:t>Z</a:t>
            </a:r>
            <a:r>
              <a:rPr lang="it-IT" sz="1350" i="1" dirty="0">
                <a:solidFill>
                  <a:prstClr val="black"/>
                </a:solidFill>
                <a:latin typeface="Arial" panose="020B0604020202020204" pitchFamily="34" charset="0"/>
                <a:cs typeface="Arial" panose="020B0604020202020204" pitchFamily="34" charset="0"/>
              </a:rPr>
              <a:t>) per </a:t>
            </a:r>
            <a:r>
              <a:rPr lang="it-IT" sz="1350" i="1" baseline="30000" dirty="0">
                <a:solidFill>
                  <a:prstClr val="black"/>
                </a:solidFill>
                <a:latin typeface="Arial" panose="020B0604020202020204" pitchFamily="34" charset="0"/>
                <a:cs typeface="Arial" panose="020B0604020202020204" pitchFamily="34" charset="0"/>
              </a:rPr>
              <a:t>16</a:t>
            </a:r>
            <a:r>
              <a:rPr lang="it-IT" sz="1350" i="1" dirty="0">
                <a:solidFill>
                  <a:prstClr val="black"/>
                </a:solidFill>
                <a:latin typeface="Arial" panose="020B0604020202020204" pitchFamily="34" charset="0"/>
                <a:cs typeface="Arial" panose="020B0604020202020204" pitchFamily="34" charset="0"/>
              </a:rPr>
              <a:t>O @ 400 MeV/u </a:t>
            </a:r>
          </a:p>
          <a:p>
            <a:pPr defTabSz="685800">
              <a:spcAft>
                <a:spcPts val="450"/>
              </a:spcAft>
            </a:pPr>
            <a:r>
              <a:rPr lang="it-IT" sz="1350" i="1" dirty="0">
                <a:solidFill>
                  <a:srgbClr val="0F36B3"/>
                </a:solidFill>
                <a:latin typeface="Arial" panose="020B0604020202020204" pitchFamily="34" charset="0"/>
                <a:cs typeface="Arial" panose="020B0604020202020204" pitchFamily="34" charset="0"/>
              </a:rPr>
              <a:t>Contributo di Milano: MC</a:t>
            </a:r>
          </a:p>
        </p:txBody>
      </p:sp>
      <p:sp>
        <p:nvSpPr>
          <p:cNvPr id="12" name="TextBox 11">
            <a:extLst>
              <a:ext uri="{FF2B5EF4-FFF2-40B4-BE49-F238E27FC236}">
                <a16:creationId xmlns:a16="http://schemas.microsoft.com/office/drawing/2014/main" id="{781C5BF2-580F-7871-ED31-CB7334B7CFC1}"/>
              </a:ext>
            </a:extLst>
          </p:cNvPr>
          <p:cNvSpPr txBox="1"/>
          <p:nvPr/>
        </p:nvSpPr>
        <p:spPr>
          <a:xfrm>
            <a:off x="5965071" y="5424826"/>
            <a:ext cx="3089428" cy="779701"/>
          </a:xfrm>
          <a:prstGeom prst="rect">
            <a:avLst/>
          </a:prstGeom>
          <a:noFill/>
        </p:spPr>
        <p:txBody>
          <a:bodyPr wrap="square">
            <a:spAutoFit/>
          </a:bodyPr>
          <a:lstStyle/>
          <a:p>
            <a:pPr defTabSz="685800">
              <a:spcAft>
                <a:spcPts val="450"/>
              </a:spcAft>
            </a:pPr>
            <a:r>
              <a:rPr lang="it-IT" sz="1350" dirty="0">
                <a:solidFill>
                  <a:srgbClr val="FF0000"/>
                </a:solidFill>
                <a:latin typeface="Arial" panose="020B0604020202020204" pitchFamily="34" charset="0"/>
                <a:cs typeface="Arial" panose="020B0604020202020204" pitchFamily="34" charset="0"/>
              </a:rPr>
              <a:t>In preparazione:</a:t>
            </a:r>
          </a:p>
          <a:p>
            <a:pPr defTabSz="685800">
              <a:spcAft>
                <a:spcPts val="450"/>
              </a:spcAft>
            </a:pPr>
            <a:r>
              <a:rPr lang="it-IT" sz="1350" i="1" dirty="0">
                <a:solidFill>
                  <a:prstClr val="black"/>
                </a:solidFill>
                <a:latin typeface="Arial" panose="020B0604020202020204" pitchFamily="34" charset="0"/>
                <a:cs typeface="Arial" panose="020B0604020202020204" pitchFamily="34" charset="0"/>
              </a:rPr>
              <a:t>FOOT for </a:t>
            </a:r>
            <a:r>
              <a:rPr lang="it-IT" sz="1350" i="1" dirty="0" err="1">
                <a:solidFill>
                  <a:prstClr val="black"/>
                </a:solidFill>
                <a:latin typeface="Arial" panose="020B0604020202020204" pitchFamily="34" charset="0"/>
                <a:cs typeface="Arial" panose="020B0604020202020204" pitchFamily="34" charset="0"/>
              </a:rPr>
              <a:t>radiation</a:t>
            </a:r>
            <a:r>
              <a:rPr lang="it-IT" sz="1350" i="1" dirty="0">
                <a:solidFill>
                  <a:prstClr val="black"/>
                </a:solidFill>
                <a:latin typeface="Arial" panose="020B0604020202020204" pitchFamily="34" charset="0"/>
                <a:cs typeface="Arial" panose="020B0604020202020204" pitchFamily="34" charset="0"/>
              </a:rPr>
              <a:t> </a:t>
            </a:r>
            <a:r>
              <a:rPr lang="it-IT" sz="1350" i="1" dirty="0" err="1">
                <a:solidFill>
                  <a:prstClr val="black"/>
                </a:solidFill>
                <a:latin typeface="Arial" panose="020B0604020202020204" pitchFamily="34" charset="0"/>
                <a:cs typeface="Arial" panose="020B0604020202020204" pitchFamily="34" charset="0"/>
              </a:rPr>
              <a:t>protection</a:t>
            </a:r>
            <a:r>
              <a:rPr lang="it-IT" sz="1350" i="1" dirty="0">
                <a:solidFill>
                  <a:prstClr val="black"/>
                </a:solidFill>
                <a:latin typeface="Arial" panose="020B0604020202020204" pitchFamily="34" charset="0"/>
                <a:cs typeface="Arial" panose="020B0604020202020204" pitchFamily="34" charset="0"/>
              </a:rPr>
              <a:t> in </a:t>
            </a:r>
            <a:r>
              <a:rPr lang="it-IT" sz="1350" i="1" dirty="0" err="1">
                <a:solidFill>
                  <a:prstClr val="black"/>
                </a:solidFill>
                <a:latin typeface="Arial" panose="020B0604020202020204" pitchFamily="34" charset="0"/>
                <a:cs typeface="Arial" panose="020B0604020202020204" pitchFamily="34" charset="0"/>
              </a:rPr>
              <a:t>space</a:t>
            </a:r>
            <a:endParaRPr lang="it-IT" sz="1350" i="1"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24AD5D9-6FC8-5CEC-3E33-4377E5DDF8A7}"/>
              </a:ext>
            </a:extLst>
          </p:cNvPr>
          <p:cNvPicPr>
            <a:picLocks noChangeAspect="1"/>
          </p:cNvPicPr>
          <p:nvPr/>
        </p:nvPicPr>
        <p:blipFill>
          <a:blip r:embed="rId4"/>
          <a:stretch>
            <a:fillRect/>
          </a:stretch>
        </p:blipFill>
        <p:spPr>
          <a:xfrm>
            <a:off x="7207855" y="873897"/>
            <a:ext cx="866775" cy="1038225"/>
          </a:xfrm>
          <a:prstGeom prst="rect">
            <a:avLst/>
          </a:prstGeom>
        </p:spPr>
      </p:pic>
      <p:sp>
        <p:nvSpPr>
          <p:cNvPr id="4" name="TextBox 3">
            <a:extLst>
              <a:ext uri="{FF2B5EF4-FFF2-40B4-BE49-F238E27FC236}">
                <a16:creationId xmlns:a16="http://schemas.microsoft.com/office/drawing/2014/main" id="{BEC878AC-B16A-97DD-7364-14F49064E0DA}"/>
              </a:ext>
            </a:extLst>
          </p:cNvPr>
          <p:cNvSpPr txBox="1"/>
          <p:nvPr/>
        </p:nvSpPr>
        <p:spPr>
          <a:xfrm>
            <a:off x="8074630" y="910126"/>
            <a:ext cx="1004221" cy="900246"/>
          </a:xfrm>
          <a:prstGeom prst="rect">
            <a:avLst/>
          </a:prstGeom>
          <a:noFill/>
        </p:spPr>
        <p:txBody>
          <a:bodyPr wrap="square" rtlCol="0">
            <a:spAutoFit/>
          </a:bodyPr>
          <a:lstStyle/>
          <a:p>
            <a:pPr defTabSz="685800"/>
            <a:r>
              <a:rPr lang="en-IT" sz="1050" dirty="0">
                <a:solidFill>
                  <a:prstClr val="black"/>
                </a:solidFill>
                <a:latin typeface="Calibri"/>
              </a:rPr>
              <a:t>1</a:t>
            </a:r>
            <a:r>
              <a:rPr lang="en-IT" sz="1050" baseline="30000" dirty="0">
                <a:solidFill>
                  <a:prstClr val="black"/>
                </a:solidFill>
                <a:latin typeface="Calibri"/>
              </a:rPr>
              <a:t>o </a:t>
            </a:r>
            <a:r>
              <a:rPr lang="en-IT" sz="1050" dirty="0">
                <a:solidFill>
                  <a:prstClr val="black"/>
                </a:solidFill>
                <a:latin typeface="Calibri"/>
              </a:rPr>
              <a:t>magnete:</a:t>
            </a:r>
          </a:p>
          <a:p>
            <a:pPr defTabSz="685800"/>
            <a:r>
              <a:rPr lang="en-GB" sz="1050" dirty="0">
                <a:solidFill>
                  <a:prstClr val="black"/>
                </a:solidFill>
                <a:latin typeface="Calibri"/>
              </a:rPr>
              <a:t>F</a:t>
            </a:r>
            <a:r>
              <a:rPr lang="en-IT" sz="1050" dirty="0">
                <a:solidFill>
                  <a:prstClr val="black"/>
                </a:solidFill>
                <a:latin typeface="Calibri"/>
              </a:rPr>
              <a:t>rattura del materiale ferromagnetico</a:t>
            </a:r>
          </a:p>
        </p:txBody>
      </p:sp>
    </p:spTree>
    <p:extLst>
      <p:ext uri="{BB962C8B-B14F-4D97-AF65-F5344CB8AC3E}">
        <p14:creationId xmlns:p14="http://schemas.microsoft.com/office/powerpoint/2010/main" val="622950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p:cNvSpPr txBox="1"/>
          <p:nvPr/>
        </p:nvSpPr>
        <p:spPr>
          <a:xfrm>
            <a:off x="781755" y="3949659"/>
            <a:ext cx="6480720" cy="461665"/>
          </a:xfrm>
          <a:prstGeom prst="rect">
            <a:avLst/>
          </a:prstGeom>
          <a:noFill/>
        </p:spPr>
        <p:txBody>
          <a:bodyPr wrap="square" rtlCol="0">
            <a:spAutoFit/>
          </a:bodyPr>
          <a:lstStyle/>
          <a:p>
            <a:pPr algn="ctr" defTabSz="685800"/>
            <a:r>
              <a:rPr lang="en-US" sz="2400" dirty="0" err="1">
                <a:solidFill>
                  <a:prstClr val="black"/>
                </a:solidFill>
                <a:latin typeface="Arial" panose="020B0604020202020204" pitchFamily="34" charset="0"/>
                <a:cs typeface="Arial" panose="020B0604020202020204" pitchFamily="34" charset="0"/>
              </a:rPr>
              <a:t>Richieste</a:t>
            </a:r>
            <a:r>
              <a:rPr lang="en-US" sz="2400" dirty="0">
                <a:solidFill>
                  <a:prstClr val="black"/>
                </a:solidFill>
                <a:latin typeface="Arial" panose="020B0604020202020204" pitchFamily="34" charset="0"/>
                <a:cs typeface="Arial" panose="020B0604020202020204" pitchFamily="34" charset="0"/>
              </a:rPr>
              <a:t> e </a:t>
            </a:r>
            <a:r>
              <a:rPr lang="en-US" sz="2400" dirty="0" err="1">
                <a:solidFill>
                  <a:prstClr val="black"/>
                </a:solidFill>
                <a:latin typeface="Arial" panose="020B0604020202020204" pitchFamily="34" charset="0"/>
                <a:cs typeface="Arial" panose="020B0604020202020204" pitchFamily="34" charset="0"/>
              </a:rPr>
              <a:t>Anagrafica</a:t>
            </a:r>
            <a:r>
              <a:rPr lang="en-US" sz="2400" dirty="0">
                <a:solidFill>
                  <a:prstClr val="black"/>
                </a:solidFill>
                <a:latin typeface="Arial" panose="020B0604020202020204" pitchFamily="34" charset="0"/>
                <a:cs typeface="Arial" panose="020B0604020202020204" pitchFamily="34" charset="0"/>
              </a:rPr>
              <a:t> Milano 2023</a:t>
            </a:r>
          </a:p>
        </p:txBody>
      </p:sp>
      <p:sp>
        <p:nvSpPr>
          <p:cNvPr id="8" name="TextBox 7">
            <a:extLst>
              <a:ext uri="{FF2B5EF4-FFF2-40B4-BE49-F238E27FC236}">
                <a16:creationId xmlns:a16="http://schemas.microsoft.com/office/drawing/2014/main" id="{E83D783F-40B7-354A-B7E7-F25D89ADE3DC}"/>
              </a:ext>
            </a:extLst>
          </p:cNvPr>
          <p:cNvSpPr txBox="1"/>
          <p:nvPr/>
        </p:nvSpPr>
        <p:spPr>
          <a:xfrm>
            <a:off x="236280" y="4416415"/>
            <a:ext cx="4211387" cy="784830"/>
          </a:xfrm>
          <a:prstGeom prst="rect">
            <a:avLst/>
          </a:prstGeom>
          <a:noFill/>
        </p:spPr>
        <p:txBody>
          <a:bodyPr wrap="square" rtlCol="0">
            <a:spAutoFit/>
          </a:bodyPr>
          <a:lstStyle/>
          <a:p>
            <a:pPr defTabSz="685800"/>
            <a:r>
              <a:rPr lang="en-GB" sz="1500" dirty="0">
                <a:solidFill>
                  <a:prstClr val="black"/>
                </a:solidFill>
                <a:latin typeface="Calibri"/>
              </a:rPr>
              <a:t>A) </a:t>
            </a:r>
            <a:r>
              <a:rPr lang="en-GB" sz="1500" dirty="0" err="1">
                <a:solidFill>
                  <a:prstClr val="black"/>
                </a:solidFill>
                <a:latin typeface="Calibri"/>
              </a:rPr>
              <a:t>Missioni</a:t>
            </a:r>
            <a:r>
              <a:rPr lang="en-GB" sz="1500" dirty="0">
                <a:solidFill>
                  <a:prstClr val="black"/>
                </a:solidFill>
                <a:latin typeface="Calibri"/>
              </a:rPr>
              <a:t> (meeting e prese </a:t>
            </a:r>
            <a:r>
              <a:rPr lang="en-GB" sz="1500" dirty="0" err="1">
                <a:solidFill>
                  <a:prstClr val="black"/>
                </a:solidFill>
                <a:latin typeface="Calibri"/>
              </a:rPr>
              <a:t>dati</a:t>
            </a:r>
            <a:r>
              <a:rPr lang="en-GB" sz="1500" dirty="0">
                <a:solidFill>
                  <a:prstClr val="black"/>
                </a:solidFill>
                <a:latin typeface="Calibri"/>
              </a:rPr>
              <a:t>): </a:t>
            </a:r>
            <a:r>
              <a:rPr lang="en-GB" sz="1500" dirty="0">
                <a:solidFill>
                  <a:srgbClr val="FF0000"/>
                </a:solidFill>
                <a:latin typeface="Calibri"/>
              </a:rPr>
              <a:t>17.5 k€  (</a:t>
            </a:r>
            <a:r>
              <a:rPr lang="en-GB" sz="1500" dirty="0" err="1">
                <a:solidFill>
                  <a:srgbClr val="FF0000"/>
                </a:solidFill>
                <a:latin typeface="Calibri"/>
              </a:rPr>
              <a:t>sj</a:t>
            </a:r>
            <a:r>
              <a:rPr lang="en-GB" sz="1500" dirty="0">
                <a:solidFill>
                  <a:srgbClr val="FF0000"/>
                </a:solidFill>
                <a:latin typeface="Calibri"/>
              </a:rPr>
              <a:t> 5 k€) </a:t>
            </a:r>
          </a:p>
          <a:p>
            <a:pPr defTabSz="685800"/>
            <a:r>
              <a:rPr lang="en-GB" sz="1500" dirty="0">
                <a:solidFill>
                  <a:prstClr val="black"/>
                </a:solidFill>
                <a:latin typeface="Calibri"/>
              </a:rPr>
              <a:t>B) </a:t>
            </a:r>
            <a:r>
              <a:rPr lang="en-GB" sz="1500" dirty="0" err="1">
                <a:solidFill>
                  <a:prstClr val="black"/>
                </a:solidFill>
                <a:latin typeface="Calibri"/>
              </a:rPr>
              <a:t>Consumo</a:t>
            </a:r>
            <a:r>
              <a:rPr lang="en-GB" sz="1500" dirty="0">
                <a:solidFill>
                  <a:prstClr val="black"/>
                </a:solidFill>
                <a:latin typeface="Calibri"/>
              </a:rPr>
              <a:t> (Gas e </a:t>
            </a:r>
            <a:r>
              <a:rPr lang="en-GB" sz="1500" dirty="0" err="1">
                <a:solidFill>
                  <a:prstClr val="black"/>
                </a:solidFill>
                <a:latin typeface="Calibri"/>
              </a:rPr>
              <a:t>Materiale</a:t>
            </a:r>
            <a:r>
              <a:rPr lang="en-GB" sz="1500" dirty="0">
                <a:solidFill>
                  <a:prstClr val="black"/>
                </a:solidFill>
                <a:latin typeface="Calibri"/>
              </a:rPr>
              <a:t> </a:t>
            </a:r>
            <a:r>
              <a:rPr lang="en-GB" sz="1500" dirty="0" err="1">
                <a:solidFill>
                  <a:prstClr val="black"/>
                </a:solidFill>
                <a:latin typeface="Calibri"/>
              </a:rPr>
              <a:t>Informatico</a:t>
            </a:r>
            <a:r>
              <a:rPr lang="en-GB" sz="1500" dirty="0">
                <a:solidFill>
                  <a:prstClr val="black"/>
                </a:solidFill>
                <a:latin typeface="Calibri"/>
              </a:rPr>
              <a:t>): 	</a:t>
            </a:r>
            <a:r>
              <a:rPr lang="en-GB" sz="1500" dirty="0">
                <a:solidFill>
                  <a:srgbClr val="FF0000"/>
                </a:solidFill>
                <a:latin typeface="Calibri"/>
              </a:rPr>
              <a:t>2.0 k€</a:t>
            </a:r>
          </a:p>
          <a:p>
            <a:pPr defTabSz="685800"/>
            <a:r>
              <a:rPr lang="en-GB" sz="1500" dirty="0">
                <a:solidFill>
                  <a:prstClr val="black"/>
                </a:solidFill>
                <a:latin typeface="Calibri"/>
              </a:rPr>
              <a:t>C) </a:t>
            </a:r>
            <a:r>
              <a:rPr lang="en-GB" sz="1500" dirty="0" err="1">
                <a:solidFill>
                  <a:prstClr val="black"/>
                </a:solidFill>
                <a:latin typeface="Calibri"/>
              </a:rPr>
              <a:t>Trasporti</a:t>
            </a:r>
            <a:r>
              <a:rPr lang="en-GB" sz="1500" dirty="0">
                <a:solidFill>
                  <a:prstClr val="black"/>
                </a:solidFill>
                <a:latin typeface="Calibri"/>
              </a:rPr>
              <a:t>: 				</a:t>
            </a:r>
            <a:r>
              <a:rPr lang="en-GB" sz="1500" dirty="0">
                <a:solidFill>
                  <a:srgbClr val="FF0000"/>
                </a:solidFill>
                <a:latin typeface="Calibri"/>
              </a:rPr>
              <a:t>1.0 k€</a:t>
            </a:r>
          </a:p>
        </p:txBody>
      </p:sp>
      <p:graphicFrame>
        <p:nvGraphicFramePr>
          <p:cNvPr id="2" name="Table 1">
            <a:extLst>
              <a:ext uri="{FF2B5EF4-FFF2-40B4-BE49-F238E27FC236}">
                <a16:creationId xmlns:a16="http://schemas.microsoft.com/office/drawing/2014/main" id="{19DE3393-36B8-3C4C-9AE8-DDD3825A2C52}"/>
              </a:ext>
            </a:extLst>
          </p:cNvPr>
          <p:cNvGraphicFramePr>
            <a:graphicFrameLocks noGrp="1"/>
          </p:cNvGraphicFramePr>
          <p:nvPr/>
        </p:nvGraphicFramePr>
        <p:xfrm>
          <a:off x="4462908" y="4407858"/>
          <a:ext cx="4429572" cy="1331769"/>
        </p:xfrm>
        <a:graphic>
          <a:graphicData uri="http://schemas.openxmlformats.org/drawingml/2006/table">
            <a:tbl>
              <a:tblPr firstRow="1" bandRow="1">
                <a:tableStyleId>{5C22544A-7EE6-4342-B048-85BDC9FD1C3A}</a:tableStyleId>
              </a:tblPr>
              <a:tblGrid>
                <a:gridCol w="1476524">
                  <a:extLst>
                    <a:ext uri="{9D8B030D-6E8A-4147-A177-3AD203B41FA5}">
                      <a16:colId xmlns:a16="http://schemas.microsoft.com/office/drawing/2014/main" val="988595824"/>
                    </a:ext>
                  </a:extLst>
                </a:gridCol>
                <a:gridCol w="1476524">
                  <a:extLst>
                    <a:ext uri="{9D8B030D-6E8A-4147-A177-3AD203B41FA5}">
                      <a16:colId xmlns:a16="http://schemas.microsoft.com/office/drawing/2014/main" val="2888312929"/>
                    </a:ext>
                  </a:extLst>
                </a:gridCol>
                <a:gridCol w="1476524">
                  <a:extLst>
                    <a:ext uri="{9D8B030D-6E8A-4147-A177-3AD203B41FA5}">
                      <a16:colId xmlns:a16="http://schemas.microsoft.com/office/drawing/2014/main" val="3439662071"/>
                    </a:ext>
                  </a:extLst>
                </a:gridCol>
              </a:tblGrid>
              <a:tr h="244856">
                <a:tc>
                  <a:txBody>
                    <a:bodyPr/>
                    <a:lstStyle/>
                    <a:p>
                      <a:endParaRPr lang="en-IT" sz="1000" dirty="0"/>
                    </a:p>
                  </a:txBody>
                  <a:tcPr marL="68580" marR="68580" marT="34290" marB="34290"/>
                </a:tc>
                <a:tc>
                  <a:txBody>
                    <a:bodyPr/>
                    <a:lstStyle/>
                    <a:p>
                      <a:endParaRPr lang="en-IT" sz="1000" dirty="0"/>
                    </a:p>
                  </a:txBody>
                  <a:tcPr marL="68580" marR="68580" marT="34290" marB="34290"/>
                </a:tc>
                <a:tc>
                  <a:txBody>
                    <a:bodyPr/>
                    <a:lstStyle/>
                    <a:p>
                      <a:pPr algn="ctr"/>
                      <a:r>
                        <a:rPr lang="en-IT" sz="1000" dirty="0"/>
                        <a:t>%</a:t>
                      </a:r>
                    </a:p>
                  </a:txBody>
                  <a:tcPr marL="68580" marR="68580" marT="34290" marB="34290"/>
                </a:tc>
                <a:extLst>
                  <a:ext uri="{0D108BD9-81ED-4DB2-BD59-A6C34878D82A}">
                    <a16:rowId xmlns:a16="http://schemas.microsoft.com/office/drawing/2014/main" val="693976720"/>
                  </a:ext>
                </a:extLst>
              </a:tr>
              <a:tr h="257281">
                <a:tc>
                  <a:txBody>
                    <a:bodyPr/>
                    <a:lstStyle/>
                    <a:p>
                      <a:r>
                        <a:rPr lang="en-IT" sz="1000" dirty="0"/>
                        <a:t>S. Muraro</a:t>
                      </a:r>
                    </a:p>
                  </a:txBody>
                  <a:tcPr marL="68580" marR="68580" marT="34290" marB="34290"/>
                </a:tc>
                <a:tc>
                  <a:txBody>
                    <a:bodyPr/>
                    <a:lstStyle/>
                    <a:p>
                      <a:r>
                        <a:rPr lang="en-IT" sz="1000" dirty="0"/>
                        <a:t>Ric. III Livello</a:t>
                      </a:r>
                    </a:p>
                  </a:txBody>
                  <a:tcPr marL="68580" marR="68580" marT="34290" marB="34290"/>
                </a:tc>
                <a:tc>
                  <a:txBody>
                    <a:bodyPr/>
                    <a:lstStyle/>
                    <a:p>
                      <a:pPr algn="ctr"/>
                      <a:r>
                        <a:rPr lang="en-IT" sz="1000" dirty="0"/>
                        <a:t>60</a:t>
                      </a:r>
                    </a:p>
                  </a:txBody>
                  <a:tcPr marL="68580" marR="68580" marT="34290" marB="34290"/>
                </a:tc>
                <a:extLst>
                  <a:ext uri="{0D108BD9-81ED-4DB2-BD59-A6C34878D82A}">
                    <a16:rowId xmlns:a16="http://schemas.microsoft.com/office/drawing/2014/main" val="631565375"/>
                  </a:ext>
                </a:extLst>
              </a:tr>
              <a:tr h="257281">
                <a:tc>
                  <a:txBody>
                    <a:bodyPr/>
                    <a:lstStyle/>
                    <a:p>
                      <a:r>
                        <a:rPr lang="en-IT" sz="1000" dirty="0"/>
                        <a:t>I. Mattei</a:t>
                      </a:r>
                    </a:p>
                  </a:txBody>
                  <a:tcPr marL="68580" marR="68580" marT="34290" marB="34290"/>
                </a:tc>
                <a:tc>
                  <a:txBody>
                    <a:bodyPr/>
                    <a:lstStyle/>
                    <a:p>
                      <a:r>
                        <a:rPr lang="en-IT" sz="1000" dirty="0"/>
                        <a:t>Ric. III Livello</a:t>
                      </a:r>
                    </a:p>
                  </a:txBody>
                  <a:tcPr marL="68580" marR="68580" marT="34290" marB="34290"/>
                </a:tc>
                <a:tc>
                  <a:txBody>
                    <a:bodyPr/>
                    <a:lstStyle/>
                    <a:p>
                      <a:pPr algn="ctr"/>
                      <a:r>
                        <a:rPr lang="en-IT" sz="1000" dirty="0"/>
                        <a:t>60</a:t>
                      </a:r>
                    </a:p>
                  </a:txBody>
                  <a:tcPr marL="68580" marR="68580" marT="34290" marB="34290"/>
                </a:tc>
                <a:extLst>
                  <a:ext uri="{0D108BD9-81ED-4DB2-BD59-A6C34878D82A}">
                    <a16:rowId xmlns:a16="http://schemas.microsoft.com/office/drawing/2014/main" val="1741223078"/>
                  </a:ext>
                </a:extLst>
              </a:tr>
              <a:tr h="257281">
                <a:tc>
                  <a:txBody>
                    <a:bodyPr/>
                    <a:lstStyle/>
                    <a:p>
                      <a:r>
                        <a:rPr lang="en-IT" sz="1000" dirty="0"/>
                        <a:t>Y. Dong</a:t>
                      </a:r>
                    </a:p>
                  </a:txBody>
                  <a:tcPr marL="68580" marR="68580" marT="34290" marB="34290"/>
                </a:tc>
                <a:tc>
                  <a:txBody>
                    <a:bodyPr/>
                    <a:lstStyle/>
                    <a:p>
                      <a:r>
                        <a:rPr lang="en-IT" sz="1000" dirty="0"/>
                        <a:t>AR</a:t>
                      </a:r>
                    </a:p>
                  </a:txBody>
                  <a:tcPr marL="68580" marR="68580" marT="34290" marB="34290"/>
                </a:tc>
                <a:tc>
                  <a:txBody>
                    <a:bodyPr/>
                    <a:lstStyle/>
                    <a:p>
                      <a:pPr algn="ctr"/>
                      <a:r>
                        <a:rPr lang="en-IT" sz="1000" dirty="0"/>
                        <a:t>80</a:t>
                      </a:r>
                      <a:r>
                        <a:rPr lang="en-IT" sz="1000" dirty="0">
                          <a:solidFill>
                            <a:srgbClr val="FF0000"/>
                          </a:solidFill>
                        </a:rPr>
                        <a:t>(*)</a:t>
                      </a:r>
                    </a:p>
                  </a:txBody>
                  <a:tcPr marL="68580" marR="68580" marT="34290" marB="34290"/>
                </a:tc>
                <a:extLst>
                  <a:ext uri="{0D108BD9-81ED-4DB2-BD59-A6C34878D82A}">
                    <a16:rowId xmlns:a16="http://schemas.microsoft.com/office/drawing/2014/main" val="793349720"/>
                  </a:ext>
                </a:extLst>
              </a:tr>
              <a:tr h="315070">
                <a:tc>
                  <a:txBody>
                    <a:bodyPr/>
                    <a:lstStyle/>
                    <a:p>
                      <a:r>
                        <a:rPr lang="en-IT" sz="1000" i="0" dirty="0"/>
                        <a:t>S. Brambilla</a:t>
                      </a:r>
                    </a:p>
                  </a:txBody>
                  <a:tcPr marL="68580" marR="68580" marT="34290" marB="34290"/>
                </a:tc>
                <a:tc>
                  <a:txBody>
                    <a:bodyPr/>
                    <a:lstStyle/>
                    <a:p>
                      <a:r>
                        <a:rPr lang="en-IT" sz="1000" i="0" dirty="0"/>
                        <a:t>Primo Tecnologo </a:t>
                      </a:r>
                    </a:p>
                  </a:txBody>
                  <a:tcPr marL="68580" marR="68580" marT="34290" marB="34290"/>
                </a:tc>
                <a:tc>
                  <a:txBody>
                    <a:bodyPr/>
                    <a:lstStyle/>
                    <a:p>
                      <a:pPr algn="ctr"/>
                      <a:r>
                        <a:rPr lang="en-IT" sz="1000" i="0" dirty="0"/>
                        <a:t>10</a:t>
                      </a:r>
                    </a:p>
                  </a:txBody>
                  <a:tcPr marL="68580" marR="68580" marT="34290" marB="34290"/>
                </a:tc>
                <a:extLst>
                  <a:ext uri="{0D108BD9-81ED-4DB2-BD59-A6C34878D82A}">
                    <a16:rowId xmlns:a16="http://schemas.microsoft.com/office/drawing/2014/main" val="1488197354"/>
                  </a:ext>
                </a:extLst>
              </a:tr>
            </a:tbl>
          </a:graphicData>
        </a:graphic>
      </p:graphicFrame>
      <p:sp>
        <p:nvSpPr>
          <p:cNvPr id="3" name="TextBox 2">
            <a:extLst>
              <a:ext uri="{FF2B5EF4-FFF2-40B4-BE49-F238E27FC236}">
                <a16:creationId xmlns:a16="http://schemas.microsoft.com/office/drawing/2014/main" id="{E26DDA04-56F2-2342-94C5-325787875C4D}"/>
              </a:ext>
            </a:extLst>
          </p:cNvPr>
          <p:cNvSpPr txBox="1"/>
          <p:nvPr/>
        </p:nvSpPr>
        <p:spPr>
          <a:xfrm>
            <a:off x="251520" y="5166772"/>
            <a:ext cx="3942438" cy="553998"/>
          </a:xfrm>
          <a:prstGeom prst="rect">
            <a:avLst/>
          </a:prstGeom>
          <a:noFill/>
        </p:spPr>
        <p:txBody>
          <a:bodyPr wrap="square" rtlCol="0">
            <a:spAutoFit/>
          </a:bodyPr>
          <a:lstStyle/>
          <a:p>
            <a:pPr algn="just" defTabSz="685800"/>
            <a:r>
              <a:rPr lang="en-IT" sz="1500" dirty="0">
                <a:solidFill>
                  <a:prstClr val="black"/>
                </a:solidFill>
                <a:latin typeface="Calibri"/>
              </a:rPr>
              <a:t>Richiesta servizi Milano: eventuale assistenza su richiesta del Servizio Elettronica</a:t>
            </a:r>
          </a:p>
        </p:txBody>
      </p:sp>
      <p:sp>
        <p:nvSpPr>
          <p:cNvPr id="6" name="TextBox 3">
            <a:extLst>
              <a:ext uri="{FF2B5EF4-FFF2-40B4-BE49-F238E27FC236}">
                <a16:creationId xmlns:a16="http://schemas.microsoft.com/office/drawing/2014/main" id="{B629E057-ADFE-1841-96B8-14E18804DA2D}"/>
              </a:ext>
            </a:extLst>
          </p:cNvPr>
          <p:cNvSpPr txBox="1"/>
          <p:nvPr/>
        </p:nvSpPr>
        <p:spPr>
          <a:xfrm>
            <a:off x="251520" y="1086055"/>
            <a:ext cx="6480720" cy="507831"/>
          </a:xfrm>
          <a:prstGeom prst="rect">
            <a:avLst/>
          </a:prstGeom>
          <a:noFill/>
        </p:spPr>
        <p:txBody>
          <a:bodyPr wrap="square" rtlCol="0">
            <a:spAutoFit/>
          </a:bodyPr>
          <a:lstStyle/>
          <a:p>
            <a:pPr defTabSz="685800"/>
            <a:r>
              <a:rPr lang="en-US" sz="2700" dirty="0" err="1">
                <a:solidFill>
                  <a:prstClr val="black"/>
                </a:solidFill>
                <a:latin typeface="Arial" panose="020B0604020202020204" pitchFamily="34" charset="0"/>
                <a:cs typeface="Arial" panose="020B0604020202020204" pitchFamily="34" charset="0"/>
              </a:rPr>
              <a:t>Attività</a:t>
            </a:r>
            <a:r>
              <a:rPr lang="en-US" sz="2700" dirty="0">
                <a:solidFill>
                  <a:prstClr val="black"/>
                </a:solidFill>
                <a:latin typeface="Arial" panose="020B0604020202020204" pitchFamily="34" charset="0"/>
                <a:cs typeface="Arial" panose="020B0604020202020204" pitchFamily="34" charset="0"/>
              </a:rPr>
              <a:t> da </a:t>
            </a:r>
            <a:r>
              <a:rPr lang="en-US" sz="2700" dirty="0" err="1">
                <a:solidFill>
                  <a:prstClr val="black"/>
                </a:solidFill>
                <a:latin typeface="Arial" panose="020B0604020202020204" pitchFamily="34" charset="0"/>
                <a:cs typeface="Arial" panose="020B0604020202020204" pitchFamily="34" charset="0"/>
              </a:rPr>
              <a:t>svolgere</a:t>
            </a:r>
            <a:r>
              <a:rPr lang="en-US" sz="2700" dirty="0">
                <a:solidFill>
                  <a:prstClr val="black"/>
                </a:solidFill>
                <a:latin typeface="Arial" panose="020B0604020202020204" pitchFamily="34" charset="0"/>
                <a:cs typeface="Arial" panose="020B0604020202020204" pitchFamily="34" charset="0"/>
              </a:rPr>
              <a:t> </a:t>
            </a:r>
            <a:r>
              <a:rPr lang="en-US" sz="2700" dirty="0" err="1">
                <a:solidFill>
                  <a:prstClr val="black"/>
                </a:solidFill>
                <a:latin typeface="Arial" panose="020B0604020202020204" pitchFamily="34" charset="0"/>
                <a:cs typeface="Arial" panose="020B0604020202020204" pitchFamily="34" charset="0"/>
              </a:rPr>
              <a:t>nel</a:t>
            </a:r>
            <a:r>
              <a:rPr lang="en-US" sz="2700" dirty="0">
                <a:solidFill>
                  <a:prstClr val="black"/>
                </a:solidFill>
                <a:latin typeface="Arial" panose="020B0604020202020204" pitchFamily="34" charset="0"/>
                <a:cs typeface="Arial" panose="020B0604020202020204" pitchFamily="34" charset="0"/>
              </a:rPr>
              <a:t> 2023 </a:t>
            </a:r>
          </a:p>
        </p:txBody>
      </p:sp>
      <p:sp>
        <p:nvSpPr>
          <p:cNvPr id="7" name="TextBox 6">
            <a:extLst>
              <a:ext uri="{FF2B5EF4-FFF2-40B4-BE49-F238E27FC236}">
                <a16:creationId xmlns:a16="http://schemas.microsoft.com/office/drawing/2014/main" id="{A92B0BAA-7B6F-5C49-AB33-00262B2EDAA6}"/>
              </a:ext>
            </a:extLst>
          </p:cNvPr>
          <p:cNvSpPr txBox="1"/>
          <p:nvPr/>
        </p:nvSpPr>
        <p:spPr>
          <a:xfrm>
            <a:off x="24751" y="1570803"/>
            <a:ext cx="9028666" cy="1733808"/>
          </a:xfrm>
          <a:prstGeom prst="rect">
            <a:avLst/>
          </a:prstGeom>
          <a:noFill/>
        </p:spPr>
        <p:txBody>
          <a:bodyPr wrap="square" rtlCol="0">
            <a:spAutoFit/>
          </a:bodyPr>
          <a:lstStyle/>
          <a:p>
            <a:pPr marL="239316" indent="-239316" defTabSz="685800">
              <a:spcAft>
                <a:spcPts val="450"/>
              </a:spcAft>
              <a:buFontTx/>
              <a:buAutoNum type="arabicParenR"/>
            </a:pPr>
            <a:r>
              <a:rPr lang="it-IT" sz="1500" dirty="0">
                <a:solidFill>
                  <a:prstClr val="black"/>
                </a:solidFill>
                <a:latin typeface="Arial" panose="020B0604020202020204" pitchFamily="34" charset="0"/>
                <a:cs typeface="Arial" panose="020B0604020202020204" pitchFamily="34" charset="0"/>
              </a:rPr>
              <a:t>Completamento apparato elettronico (magneti, meccanica, intermediate </a:t>
            </a:r>
            <a:r>
              <a:rPr lang="it-IT" sz="1500" dirty="0" err="1">
                <a:solidFill>
                  <a:prstClr val="black"/>
                </a:solidFill>
                <a:latin typeface="Arial" panose="020B0604020202020204" pitchFamily="34" charset="0"/>
                <a:cs typeface="Arial" panose="020B0604020202020204" pitchFamily="34" charset="0"/>
              </a:rPr>
              <a:t>tracker</a:t>
            </a:r>
            <a:r>
              <a:rPr lang="it-IT" sz="1500" dirty="0">
                <a:solidFill>
                  <a:prstClr val="black"/>
                </a:solidFill>
                <a:latin typeface="Arial" panose="020B0604020202020204" pitchFamily="34" charset="0"/>
                <a:cs typeface="Arial" panose="020B0604020202020204" pitchFamily="34" charset="0"/>
              </a:rPr>
              <a:t>, calorimetro)</a:t>
            </a:r>
          </a:p>
          <a:p>
            <a:pPr marL="272654" indent="-265510" defTabSz="685800">
              <a:spcAft>
                <a:spcPts val="450"/>
              </a:spcAft>
            </a:pPr>
            <a:r>
              <a:rPr lang="it-IT" sz="1500" dirty="0">
                <a:solidFill>
                  <a:prstClr val="black"/>
                </a:solidFill>
                <a:latin typeface="Arial" panose="020B0604020202020204" pitchFamily="34" charset="0"/>
                <a:cs typeface="Arial" panose="020B0604020202020204" pitchFamily="34" charset="0"/>
              </a:rPr>
              <a:t>2) Nuove proposte di presa dati</a:t>
            </a:r>
          </a:p>
          <a:p>
            <a:pPr marL="600075" lvl="1" indent="-257175" defTabSz="685800">
              <a:spcAft>
                <a:spcPts val="450"/>
              </a:spcAft>
              <a:buFontTx/>
              <a:buChar char="-"/>
            </a:pPr>
            <a:r>
              <a:rPr lang="it-IT" sz="1500" dirty="0">
                <a:solidFill>
                  <a:srgbClr val="0F36B3"/>
                </a:solidFill>
                <a:latin typeface="Arial" panose="020B0604020202020204" pitchFamily="34" charset="0"/>
                <a:cs typeface="Arial" panose="020B0604020202020204" pitchFamily="34" charset="0"/>
              </a:rPr>
              <a:t>GSI per il programma IBER dell’ESA (radioprotezione nello spazio) </a:t>
            </a:r>
            <a:r>
              <a:rPr lang="it-IT" sz="1500" i="1" dirty="0">
                <a:solidFill>
                  <a:prstClr val="black"/>
                </a:solidFill>
                <a:latin typeface="Arial" panose="020B0604020202020204" pitchFamily="34" charset="0"/>
                <a:cs typeface="Arial" panose="020B0604020202020204" pitchFamily="34" charset="0"/>
              </a:rPr>
              <a:t>Proposta sottomessa. </a:t>
            </a:r>
            <a:endParaRPr lang="it-IT" sz="1500" dirty="0">
              <a:solidFill>
                <a:srgbClr val="0F36B3"/>
              </a:solidFill>
              <a:latin typeface="Arial" panose="020B0604020202020204" pitchFamily="34" charset="0"/>
              <a:cs typeface="Arial" panose="020B0604020202020204" pitchFamily="34" charset="0"/>
            </a:endParaRPr>
          </a:p>
          <a:p>
            <a:pPr marL="600075" lvl="1" indent="-257175" defTabSz="685800">
              <a:spcAft>
                <a:spcPts val="450"/>
              </a:spcAft>
              <a:buFontTx/>
              <a:buChar char="-"/>
            </a:pPr>
            <a:r>
              <a:rPr lang="it-IT" sz="1500" dirty="0">
                <a:solidFill>
                  <a:srgbClr val="0F36B3"/>
                </a:solidFill>
                <a:latin typeface="Arial" panose="020B0604020202020204" pitchFamily="34" charset="0"/>
                <a:cs typeface="Arial" panose="020B0604020202020204" pitchFamily="34" charset="0"/>
              </a:rPr>
              <a:t>Presa dati di lunga durata con app. elettronico ed emulsioni al CNAO: </a:t>
            </a:r>
            <a:r>
              <a:rPr lang="it-IT" sz="1500" baseline="30000" dirty="0">
                <a:solidFill>
                  <a:srgbClr val="0F36B3"/>
                </a:solidFill>
                <a:latin typeface="Arial" panose="020B0604020202020204" pitchFamily="34" charset="0"/>
                <a:cs typeface="Arial" panose="020B0604020202020204" pitchFamily="34" charset="0"/>
              </a:rPr>
              <a:t>12</a:t>
            </a:r>
            <a:r>
              <a:rPr lang="it-IT" sz="1500" dirty="0">
                <a:solidFill>
                  <a:srgbClr val="0F36B3"/>
                </a:solidFill>
                <a:latin typeface="Arial" panose="020B0604020202020204" pitchFamily="34" charset="0"/>
                <a:cs typeface="Arial" panose="020B0604020202020204" pitchFamily="34" charset="0"/>
              </a:rPr>
              <a:t>C. </a:t>
            </a:r>
            <a:r>
              <a:rPr lang="it-IT" sz="1500" dirty="0">
                <a:solidFill>
                  <a:srgbClr val="FF0000"/>
                </a:solidFill>
                <a:latin typeface="Arial" panose="020B0604020202020204" pitchFamily="34" charset="0"/>
                <a:cs typeface="Arial" panose="020B0604020202020204" pitchFamily="34" charset="0"/>
              </a:rPr>
              <a:t>Nel 2023 potrebbe essere operativa la nuova sorgente al CNAO: </a:t>
            </a:r>
            <a:r>
              <a:rPr lang="it-IT" sz="1500" dirty="0" err="1">
                <a:solidFill>
                  <a:srgbClr val="FF0000"/>
                </a:solidFill>
                <a:latin typeface="Arial" panose="020B0604020202020204" pitchFamily="34" charset="0"/>
                <a:cs typeface="Arial" panose="020B0604020202020204" pitchFamily="34" charset="0"/>
              </a:rPr>
              <a:t>possible</a:t>
            </a:r>
            <a:r>
              <a:rPr lang="it-IT" sz="1500" dirty="0">
                <a:solidFill>
                  <a:srgbClr val="FF0000"/>
                </a:solidFill>
                <a:latin typeface="Arial" panose="020B0604020202020204" pitchFamily="34" charset="0"/>
                <a:cs typeface="Arial" panose="020B0604020202020204" pitchFamily="34" charset="0"/>
              </a:rPr>
              <a:t> utilizzo altri ioni oltre </a:t>
            </a:r>
            <a:r>
              <a:rPr lang="it-IT" sz="1500" baseline="30000" dirty="0">
                <a:solidFill>
                  <a:srgbClr val="FF0000"/>
                </a:solidFill>
                <a:latin typeface="Arial" panose="020B0604020202020204" pitchFamily="34" charset="0"/>
                <a:cs typeface="Arial" panose="020B0604020202020204" pitchFamily="34" charset="0"/>
              </a:rPr>
              <a:t>12</a:t>
            </a:r>
            <a:r>
              <a:rPr lang="it-IT" sz="1500" dirty="0">
                <a:solidFill>
                  <a:srgbClr val="FF0000"/>
                </a:solidFill>
                <a:latin typeface="Arial" panose="020B0604020202020204" pitchFamily="34" charset="0"/>
                <a:cs typeface="Arial" panose="020B0604020202020204" pitchFamily="34" charset="0"/>
              </a:rPr>
              <a:t>C </a:t>
            </a:r>
          </a:p>
          <a:p>
            <a:pPr defTabSz="685800">
              <a:spcAft>
                <a:spcPts val="450"/>
              </a:spcAft>
            </a:pPr>
            <a:r>
              <a:rPr lang="it-IT" sz="1500" dirty="0">
                <a:solidFill>
                  <a:prstClr val="black"/>
                </a:solidFill>
                <a:latin typeface="Arial" panose="020B0604020202020204" pitchFamily="34" charset="0"/>
                <a:cs typeface="Arial" panose="020B0604020202020204" pitchFamily="34" charset="0"/>
              </a:rPr>
              <a:t>3) Studio allineamento apparato </a:t>
            </a:r>
            <a:r>
              <a:rPr lang="it-IT" sz="1500" dirty="0">
                <a:solidFill>
                  <a:srgbClr val="0F36B3"/>
                </a:solidFill>
                <a:latin typeface="Arial" panose="020B0604020202020204" pitchFamily="34" charset="0"/>
                <a:cs typeface="Arial" panose="020B0604020202020204" pitchFamily="34" charset="0"/>
              </a:rPr>
              <a:t>(contributo di Milano)</a:t>
            </a:r>
          </a:p>
        </p:txBody>
      </p:sp>
      <p:sp>
        <p:nvSpPr>
          <p:cNvPr id="4" name="TextBox 3">
            <a:extLst>
              <a:ext uri="{FF2B5EF4-FFF2-40B4-BE49-F238E27FC236}">
                <a16:creationId xmlns:a16="http://schemas.microsoft.com/office/drawing/2014/main" id="{562A9CCA-CAEF-DD47-A841-15C9D9C22E96}"/>
              </a:ext>
            </a:extLst>
          </p:cNvPr>
          <p:cNvSpPr txBox="1"/>
          <p:nvPr/>
        </p:nvSpPr>
        <p:spPr>
          <a:xfrm>
            <a:off x="6594972" y="3995825"/>
            <a:ext cx="1685077" cy="369332"/>
          </a:xfrm>
          <a:prstGeom prst="rect">
            <a:avLst/>
          </a:prstGeom>
          <a:noFill/>
        </p:spPr>
        <p:txBody>
          <a:bodyPr wrap="none" rtlCol="0">
            <a:spAutoFit/>
          </a:bodyPr>
          <a:lstStyle/>
          <a:p>
            <a:pPr defTabSz="685800"/>
            <a:r>
              <a:rPr lang="en-IT" b="1" dirty="0">
                <a:solidFill>
                  <a:srgbClr val="FF0000"/>
                </a:solidFill>
                <a:latin typeface="Arial" panose="020B0604020202020204" pitchFamily="34" charset="0"/>
                <a:cs typeface="Arial" panose="020B0604020202020204" pitchFamily="34" charset="0"/>
              </a:rPr>
              <a:t>PRELIMINARI</a:t>
            </a:r>
          </a:p>
        </p:txBody>
      </p:sp>
      <p:sp>
        <p:nvSpPr>
          <p:cNvPr id="5" name="TextBox 4">
            <a:extLst>
              <a:ext uri="{FF2B5EF4-FFF2-40B4-BE49-F238E27FC236}">
                <a16:creationId xmlns:a16="http://schemas.microsoft.com/office/drawing/2014/main" id="{4E222D41-81BC-54D7-A32C-3EF856108C6B}"/>
              </a:ext>
            </a:extLst>
          </p:cNvPr>
          <p:cNvSpPr txBox="1"/>
          <p:nvPr/>
        </p:nvSpPr>
        <p:spPr>
          <a:xfrm>
            <a:off x="845586" y="5779459"/>
            <a:ext cx="6668429" cy="276999"/>
          </a:xfrm>
          <a:prstGeom prst="rect">
            <a:avLst/>
          </a:prstGeom>
          <a:noFill/>
        </p:spPr>
        <p:txBody>
          <a:bodyPr wrap="none" rtlCol="0">
            <a:spAutoFit/>
          </a:bodyPr>
          <a:lstStyle/>
          <a:p>
            <a:pPr defTabSz="685800"/>
            <a:r>
              <a:rPr lang="en-IT" sz="1200" i="1" dirty="0">
                <a:solidFill>
                  <a:srgbClr val="FF0000"/>
                </a:solidFill>
                <a:latin typeface="Calibri"/>
              </a:rPr>
              <a:t>(*) soggetta a riduzione sostanziale nel caso fosse approvato un progetto Grant Giovani CSN5 per il 2023</a:t>
            </a:r>
          </a:p>
        </p:txBody>
      </p:sp>
      <p:sp>
        <p:nvSpPr>
          <p:cNvPr id="12" name="Oval 11">
            <a:extLst>
              <a:ext uri="{FF2B5EF4-FFF2-40B4-BE49-F238E27FC236}">
                <a16:creationId xmlns:a16="http://schemas.microsoft.com/office/drawing/2014/main" id="{245EC671-4E94-8559-E82B-2242F57429FC}"/>
              </a:ext>
            </a:extLst>
          </p:cNvPr>
          <p:cNvSpPr/>
          <p:nvPr/>
        </p:nvSpPr>
        <p:spPr>
          <a:xfrm>
            <a:off x="6948662" y="3237884"/>
            <a:ext cx="323540" cy="311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T" sz="1350">
              <a:solidFill>
                <a:prstClr val="white"/>
              </a:solidFill>
              <a:latin typeface="Calibri"/>
            </a:endParaRPr>
          </a:p>
        </p:txBody>
      </p:sp>
      <p:cxnSp>
        <p:nvCxnSpPr>
          <p:cNvPr id="13" name="Straight Arrow Connector 12">
            <a:extLst>
              <a:ext uri="{FF2B5EF4-FFF2-40B4-BE49-F238E27FC236}">
                <a16:creationId xmlns:a16="http://schemas.microsoft.com/office/drawing/2014/main" id="{584ABB7F-534A-07F6-E07F-2241D3575DF7}"/>
              </a:ext>
            </a:extLst>
          </p:cNvPr>
          <p:cNvCxnSpPr>
            <a:cxnSpLocks/>
          </p:cNvCxnSpPr>
          <p:nvPr/>
        </p:nvCxnSpPr>
        <p:spPr>
          <a:xfrm flipV="1">
            <a:off x="7715148" y="3256405"/>
            <a:ext cx="411272" cy="79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AB6E31-7860-0DB5-687A-DAA968438BA4}"/>
              </a:ext>
            </a:extLst>
          </p:cNvPr>
          <p:cNvCxnSpPr>
            <a:cxnSpLocks/>
          </p:cNvCxnSpPr>
          <p:nvPr/>
        </p:nvCxnSpPr>
        <p:spPr>
          <a:xfrm>
            <a:off x="7691299" y="3488938"/>
            <a:ext cx="337988" cy="1748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4CA84CF-FCFE-1976-35B2-725A1ABD5969}"/>
              </a:ext>
            </a:extLst>
          </p:cNvPr>
          <p:cNvCxnSpPr>
            <a:cxnSpLocks/>
          </p:cNvCxnSpPr>
          <p:nvPr/>
        </p:nvCxnSpPr>
        <p:spPr>
          <a:xfrm flipH="1">
            <a:off x="6481685" y="3390808"/>
            <a:ext cx="4727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E756166-A4A0-2A4A-F258-571C85C74164}"/>
              </a:ext>
            </a:extLst>
          </p:cNvPr>
          <p:cNvSpPr/>
          <p:nvPr/>
        </p:nvSpPr>
        <p:spPr>
          <a:xfrm>
            <a:off x="8142670" y="3200382"/>
            <a:ext cx="114317" cy="1100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T" sz="1350">
              <a:solidFill>
                <a:prstClr val="white"/>
              </a:solidFill>
              <a:latin typeface="Calibri"/>
            </a:endParaRPr>
          </a:p>
        </p:txBody>
      </p:sp>
      <p:sp>
        <p:nvSpPr>
          <p:cNvPr id="17" name="Oval 16">
            <a:extLst>
              <a:ext uri="{FF2B5EF4-FFF2-40B4-BE49-F238E27FC236}">
                <a16:creationId xmlns:a16="http://schemas.microsoft.com/office/drawing/2014/main" id="{BF488AA2-D1A9-0211-8C94-6AACD16E542F}"/>
              </a:ext>
            </a:extLst>
          </p:cNvPr>
          <p:cNvSpPr/>
          <p:nvPr/>
        </p:nvSpPr>
        <p:spPr>
          <a:xfrm>
            <a:off x="8049884" y="3617169"/>
            <a:ext cx="114317" cy="1100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T" sz="1350">
              <a:solidFill>
                <a:prstClr val="white"/>
              </a:solidFill>
              <a:latin typeface="Calibri"/>
            </a:endParaRPr>
          </a:p>
        </p:txBody>
      </p:sp>
      <p:sp>
        <p:nvSpPr>
          <p:cNvPr id="18" name="Oval 17">
            <a:extLst>
              <a:ext uri="{FF2B5EF4-FFF2-40B4-BE49-F238E27FC236}">
                <a16:creationId xmlns:a16="http://schemas.microsoft.com/office/drawing/2014/main" id="{C315BF54-C433-7947-7940-D93DEF1A5321}"/>
              </a:ext>
            </a:extLst>
          </p:cNvPr>
          <p:cNvSpPr/>
          <p:nvPr/>
        </p:nvSpPr>
        <p:spPr>
          <a:xfrm>
            <a:off x="6339687" y="3335779"/>
            <a:ext cx="114317" cy="1100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T" sz="1350">
              <a:solidFill>
                <a:prstClr val="white"/>
              </a:solidFill>
              <a:latin typeface="Calibri"/>
            </a:endParaRPr>
          </a:p>
        </p:txBody>
      </p:sp>
      <p:sp>
        <p:nvSpPr>
          <p:cNvPr id="19" name="TextBox 18">
            <a:extLst>
              <a:ext uri="{FF2B5EF4-FFF2-40B4-BE49-F238E27FC236}">
                <a16:creationId xmlns:a16="http://schemas.microsoft.com/office/drawing/2014/main" id="{86EB8609-5384-16D4-F2C9-B7B9292A5294}"/>
              </a:ext>
            </a:extLst>
          </p:cNvPr>
          <p:cNvSpPr txBox="1"/>
          <p:nvPr/>
        </p:nvSpPr>
        <p:spPr>
          <a:xfrm>
            <a:off x="6939926" y="3038695"/>
            <a:ext cx="393056" cy="300082"/>
          </a:xfrm>
          <a:prstGeom prst="rect">
            <a:avLst/>
          </a:prstGeom>
          <a:noFill/>
        </p:spPr>
        <p:txBody>
          <a:bodyPr wrap="none" rtlCol="0">
            <a:spAutoFit/>
          </a:bodyPr>
          <a:lstStyle/>
          <a:p>
            <a:pPr defTabSz="685800"/>
            <a:r>
              <a:rPr lang="en-IT" sz="1350" baseline="30000" dirty="0">
                <a:solidFill>
                  <a:prstClr val="black"/>
                </a:solidFill>
                <a:latin typeface="Calibri"/>
              </a:rPr>
              <a:t>12</a:t>
            </a:r>
            <a:r>
              <a:rPr lang="en-IT" sz="1350" dirty="0">
                <a:solidFill>
                  <a:prstClr val="black"/>
                </a:solidFill>
                <a:latin typeface="Calibri"/>
              </a:rPr>
              <a:t>C</a:t>
            </a:r>
          </a:p>
        </p:txBody>
      </p:sp>
      <p:sp>
        <p:nvSpPr>
          <p:cNvPr id="20" name="TextBox 19">
            <a:extLst>
              <a:ext uri="{FF2B5EF4-FFF2-40B4-BE49-F238E27FC236}">
                <a16:creationId xmlns:a16="http://schemas.microsoft.com/office/drawing/2014/main" id="{276DEBC4-AFA6-7919-2DBF-9642AD71F236}"/>
              </a:ext>
            </a:extLst>
          </p:cNvPr>
          <p:cNvSpPr txBox="1"/>
          <p:nvPr/>
        </p:nvSpPr>
        <p:spPr>
          <a:xfrm>
            <a:off x="6274043" y="3092940"/>
            <a:ext cx="436338" cy="300082"/>
          </a:xfrm>
          <a:prstGeom prst="rect">
            <a:avLst/>
          </a:prstGeom>
          <a:noFill/>
        </p:spPr>
        <p:txBody>
          <a:bodyPr wrap="none" rtlCol="0">
            <a:spAutoFit/>
          </a:bodyPr>
          <a:lstStyle/>
          <a:p>
            <a:pPr defTabSz="685800"/>
            <a:r>
              <a:rPr lang="en-IT" sz="1350" baseline="30000" dirty="0">
                <a:solidFill>
                  <a:prstClr val="black"/>
                </a:solidFill>
                <a:latin typeface="Calibri"/>
              </a:rPr>
              <a:t>4</a:t>
            </a:r>
            <a:r>
              <a:rPr lang="en-IT" sz="1350" dirty="0">
                <a:solidFill>
                  <a:prstClr val="black"/>
                </a:solidFill>
                <a:latin typeface="Calibri"/>
              </a:rPr>
              <a:t>He</a:t>
            </a:r>
          </a:p>
        </p:txBody>
      </p:sp>
      <p:sp>
        <p:nvSpPr>
          <p:cNvPr id="21" name="TextBox 20">
            <a:extLst>
              <a:ext uri="{FF2B5EF4-FFF2-40B4-BE49-F238E27FC236}">
                <a16:creationId xmlns:a16="http://schemas.microsoft.com/office/drawing/2014/main" id="{194ED639-4256-918C-3546-D99430E39977}"/>
              </a:ext>
            </a:extLst>
          </p:cNvPr>
          <p:cNvSpPr txBox="1"/>
          <p:nvPr/>
        </p:nvSpPr>
        <p:spPr>
          <a:xfrm>
            <a:off x="8204141" y="2982672"/>
            <a:ext cx="436338" cy="300082"/>
          </a:xfrm>
          <a:prstGeom prst="rect">
            <a:avLst/>
          </a:prstGeom>
          <a:noFill/>
        </p:spPr>
        <p:txBody>
          <a:bodyPr wrap="none" rtlCol="0">
            <a:spAutoFit/>
          </a:bodyPr>
          <a:lstStyle/>
          <a:p>
            <a:pPr defTabSz="685800"/>
            <a:r>
              <a:rPr lang="en-IT" sz="1350" baseline="30000" dirty="0">
                <a:solidFill>
                  <a:prstClr val="black"/>
                </a:solidFill>
                <a:latin typeface="Calibri"/>
              </a:rPr>
              <a:t>4</a:t>
            </a:r>
            <a:r>
              <a:rPr lang="en-IT" sz="1350" dirty="0">
                <a:solidFill>
                  <a:prstClr val="black"/>
                </a:solidFill>
                <a:latin typeface="Calibri"/>
              </a:rPr>
              <a:t>He</a:t>
            </a:r>
          </a:p>
        </p:txBody>
      </p:sp>
      <p:sp>
        <p:nvSpPr>
          <p:cNvPr id="22" name="TextBox 21">
            <a:extLst>
              <a:ext uri="{FF2B5EF4-FFF2-40B4-BE49-F238E27FC236}">
                <a16:creationId xmlns:a16="http://schemas.microsoft.com/office/drawing/2014/main" id="{C1E97398-DD5E-1B4A-507F-873B86039EE5}"/>
              </a:ext>
            </a:extLst>
          </p:cNvPr>
          <p:cNvSpPr txBox="1"/>
          <p:nvPr/>
        </p:nvSpPr>
        <p:spPr>
          <a:xfrm>
            <a:off x="8042801" y="3399458"/>
            <a:ext cx="436338" cy="300082"/>
          </a:xfrm>
          <a:prstGeom prst="rect">
            <a:avLst/>
          </a:prstGeom>
          <a:noFill/>
        </p:spPr>
        <p:txBody>
          <a:bodyPr wrap="none" rtlCol="0">
            <a:spAutoFit/>
          </a:bodyPr>
          <a:lstStyle/>
          <a:p>
            <a:pPr defTabSz="685800"/>
            <a:r>
              <a:rPr lang="en-IT" sz="1350" baseline="30000" dirty="0">
                <a:solidFill>
                  <a:prstClr val="black"/>
                </a:solidFill>
                <a:latin typeface="Calibri"/>
              </a:rPr>
              <a:t>4</a:t>
            </a:r>
            <a:r>
              <a:rPr lang="en-IT" sz="1350" dirty="0">
                <a:solidFill>
                  <a:prstClr val="black"/>
                </a:solidFill>
                <a:latin typeface="Calibri"/>
              </a:rPr>
              <a:t>He</a:t>
            </a:r>
          </a:p>
        </p:txBody>
      </p:sp>
      <p:cxnSp>
        <p:nvCxnSpPr>
          <p:cNvPr id="23" name="Straight Arrow Connector 22">
            <a:extLst>
              <a:ext uri="{FF2B5EF4-FFF2-40B4-BE49-F238E27FC236}">
                <a16:creationId xmlns:a16="http://schemas.microsoft.com/office/drawing/2014/main" id="{418C4433-0BB2-E709-45E9-12FAFD27E519}"/>
              </a:ext>
            </a:extLst>
          </p:cNvPr>
          <p:cNvCxnSpPr>
            <a:cxnSpLocks/>
          </p:cNvCxnSpPr>
          <p:nvPr/>
        </p:nvCxnSpPr>
        <p:spPr>
          <a:xfrm flipV="1">
            <a:off x="7273318" y="3397406"/>
            <a:ext cx="2271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29EFCC0-66FA-04C7-BAC4-2397C8A89044}"/>
              </a:ext>
            </a:extLst>
          </p:cNvPr>
          <p:cNvSpPr/>
          <p:nvPr/>
        </p:nvSpPr>
        <p:spPr>
          <a:xfrm>
            <a:off x="7504576" y="3288510"/>
            <a:ext cx="221087" cy="21285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T" sz="1350">
              <a:solidFill>
                <a:prstClr val="white"/>
              </a:solidFill>
              <a:latin typeface="Calibri"/>
            </a:endParaRPr>
          </a:p>
        </p:txBody>
      </p:sp>
      <p:sp>
        <p:nvSpPr>
          <p:cNvPr id="25" name="TextBox 24">
            <a:extLst>
              <a:ext uri="{FF2B5EF4-FFF2-40B4-BE49-F238E27FC236}">
                <a16:creationId xmlns:a16="http://schemas.microsoft.com/office/drawing/2014/main" id="{7D214871-860F-7203-1C19-CEAD858708CA}"/>
              </a:ext>
            </a:extLst>
          </p:cNvPr>
          <p:cNvSpPr txBox="1"/>
          <p:nvPr/>
        </p:nvSpPr>
        <p:spPr>
          <a:xfrm>
            <a:off x="7524384" y="3084265"/>
            <a:ext cx="423514" cy="300082"/>
          </a:xfrm>
          <a:prstGeom prst="rect">
            <a:avLst/>
          </a:prstGeom>
          <a:noFill/>
        </p:spPr>
        <p:txBody>
          <a:bodyPr wrap="none" rtlCol="0">
            <a:spAutoFit/>
          </a:bodyPr>
          <a:lstStyle/>
          <a:p>
            <a:pPr defTabSz="685800"/>
            <a:r>
              <a:rPr lang="en-IT" sz="1350" baseline="30000" dirty="0">
                <a:solidFill>
                  <a:prstClr val="black"/>
                </a:solidFill>
                <a:latin typeface="Calibri"/>
              </a:rPr>
              <a:t>8</a:t>
            </a:r>
            <a:r>
              <a:rPr lang="en-IT" sz="1350" dirty="0">
                <a:solidFill>
                  <a:prstClr val="black"/>
                </a:solidFill>
                <a:latin typeface="Calibri"/>
              </a:rPr>
              <a:t>Be</a:t>
            </a:r>
          </a:p>
        </p:txBody>
      </p:sp>
      <p:sp>
        <p:nvSpPr>
          <p:cNvPr id="26" name="TextBox 25">
            <a:extLst>
              <a:ext uri="{FF2B5EF4-FFF2-40B4-BE49-F238E27FC236}">
                <a16:creationId xmlns:a16="http://schemas.microsoft.com/office/drawing/2014/main" id="{E358C0DC-D03C-FEB5-D9A8-54858F7CDEF5}"/>
              </a:ext>
            </a:extLst>
          </p:cNvPr>
          <p:cNvSpPr txBox="1"/>
          <p:nvPr/>
        </p:nvSpPr>
        <p:spPr>
          <a:xfrm>
            <a:off x="27199" y="3210295"/>
            <a:ext cx="6067892" cy="784830"/>
          </a:xfrm>
          <a:prstGeom prst="rect">
            <a:avLst/>
          </a:prstGeom>
          <a:noFill/>
        </p:spPr>
        <p:txBody>
          <a:bodyPr wrap="square">
            <a:spAutoFit/>
          </a:bodyPr>
          <a:lstStyle/>
          <a:p>
            <a:pPr defTabSz="685800">
              <a:spcAft>
                <a:spcPts val="450"/>
              </a:spcAft>
              <a:tabLst>
                <a:tab pos="8729663" algn="l"/>
              </a:tabLst>
            </a:pPr>
            <a:r>
              <a:rPr lang="it-IT" sz="1500" dirty="0">
                <a:solidFill>
                  <a:prstClr val="black"/>
                </a:solidFill>
                <a:latin typeface="Arial" panose="020B0604020202020204" pitchFamily="34" charset="0"/>
                <a:cs typeface="Arial" panose="020B0604020202020204" pitchFamily="34" charset="0"/>
              </a:rPr>
              <a:t>4) Analisi dati e simulazioni connesse: </a:t>
            </a:r>
            <a:r>
              <a:rPr lang="it-IT" sz="1500" b="1" dirty="0">
                <a:solidFill>
                  <a:srgbClr val="FF0000"/>
                </a:solidFill>
                <a:latin typeface="Arial" panose="020B0604020202020204" pitchFamily="34" charset="0"/>
                <a:cs typeface="Arial" panose="020B0604020202020204" pitchFamily="34" charset="0"/>
              </a:rPr>
              <a:t>nuova proposta di analisi avanzata da Milano sul tema del clustering nei nuclei 𝛼-coniugati: </a:t>
            </a:r>
            <a:r>
              <a:rPr lang="it-IT" sz="1500" b="1" baseline="30000" dirty="0">
                <a:solidFill>
                  <a:srgbClr val="FF0000"/>
                </a:solidFill>
                <a:latin typeface="Arial" panose="020B0604020202020204" pitchFamily="34" charset="0"/>
                <a:cs typeface="Arial" panose="020B0604020202020204" pitchFamily="34" charset="0"/>
              </a:rPr>
              <a:t>12</a:t>
            </a:r>
            <a:r>
              <a:rPr lang="it-IT" sz="1500" b="1" dirty="0">
                <a:solidFill>
                  <a:srgbClr val="FF0000"/>
                </a:solidFill>
                <a:latin typeface="Arial" panose="020B0604020202020204" pitchFamily="34" charset="0"/>
                <a:cs typeface="Arial" panose="020B0604020202020204" pitchFamily="34" charset="0"/>
              </a:rPr>
              <a:t>C → 3 𝛼 ; </a:t>
            </a:r>
            <a:r>
              <a:rPr lang="it-IT" sz="1500" b="1" baseline="30000" dirty="0">
                <a:solidFill>
                  <a:srgbClr val="FF0000"/>
                </a:solidFill>
                <a:latin typeface="Arial" panose="020B0604020202020204" pitchFamily="34" charset="0"/>
                <a:cs typeface="Arial" panose="020B0604020202020204" pitchFamily="34" charset="0"/>
              </a:rPr>
              <a:t>16</a:t>
            </a:r>
            <a:r>
              <a:rPr lang="it-IT" sz="1500" b="1" dirty="0">
                <a:solidFill>
                  <a:srgbClr val="FF0000"/>
                </a:solidFill>
                <a:latin typeface="Arial" panose="020B0604020202020204" pitchFamily="34" charset="0"/>
                <a:cs typeface="Arial" panose="020B0604020202020204" pitchFamily="34" charset="0"/>
              </a:rPr>
              <a:t>O → 4 𝛼 </a:t>
            </a:r>
          </a:p>
        </p:txBody>
      </p:sp>
    </p:spTree>
    <p:extLst>
      <p:ext uri="{BB962C8B-B14F-4D97-AF65-F5344CB8AC3E}">
        <p14:creationId xmlns:p14="http://schemas.microsoft.com/office/powerpoint/2010/main" val="853231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51356"/>
            <a:ext cx="864096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FF0000"/>
                </a:solidFill>
                <a:effectLst/>
                <a:uLnTx/>
                <a:uFillTx/>
                <a:latin typeface="Calibri" panose="020F0502020204030204"/>
                <a:ea typeface="+mn-ea"/>
                <a:cs typeface="+mn-cs"/>
              </a:rPr>
              <a:t>KAONNIS</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Responsabile</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nazionale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Catalina </a:t>
            </a: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Curceanu</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 (LNF)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Responsabile</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Locale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Carlo Fiorini</a:t>
            </a:r>
          </a:p>
        </p:txBody>
      </p:sp>
      <p:sp>
        <p:nvSpPr>
          <p:cNvPr id="4" name="TextBox 3"/>
          <p:cNvSpPr txBox="1"/>
          <p:nvPr/>
        </p:nvSpPr>
        <p:spPr>
          <a:xfrm>
            <a:off x="179512" y="1772816"/>
            <a:ext cx="676875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Programma</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Scientifico</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della</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sigla</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srgbClr val="0070C0"/>
                </a:solidFill>
                <a:effectLst/>
                <a:uLnTx/>
                <a:uFillTx/>
                <a:latin typeface="Calibri" panose="020F0502020204030204"/>
                <a:ea typeface="+mn-ea"/>
                <a:cs typeface="+mn-cs"/>
              </a:rPr>
              <a:t>Misure di spettroscopia X per lo studio di atomi kaonici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srgbClr val="0070C0"/>
                </a:solidFill>
                <a:effectLst/>
                <a:uLnTx/>
                <a:uFillTx/>
                <a:latin typeface="Calibri" panose="020F0502020204030204"/>
                <a:ea typeface="+mn-ea"/>
                <a:cs typeface="+mn-cs"/>
              </a:rPr>
              <a:t>(Deuterio kaonico) presso DAFNE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Attività</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di Milano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rPr>
              <a:t>nella</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 sigla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srgbClr val="0070C0"/>
                </a:solidFill>
                <a:effectLst/>
                <a:uLnTx/>
                <a:uFillTx/>
                <a:latin typeface="Calibri" panose="020F0502020204030204"/>
                <a:ea typeface="+mn-ea"/>
                <a:cs typeface="+mn-cs"/>
              </a:rPr>
              <a:t>Sviluppo dei moduli di rivelazione X basati su matrici di Silicon </a:t>
            </a:r>
            <a:r>
              <a:rPr kumimoji="0" lang="it-IT" sz="1800" b="1" i="0" u="sng" strike="noStrike" kern="1200" cap="none" spc="0" normalizeH="0" baseline="0" noProof="0" dirty="0" err="1">
                <a:ln>
                  <a:noFill/>
                </a:ln>
                <a:solidFill>
                  <a:srgbClr val="0070C0"/>
                </a:solidFill>
                <a:effectLst/>
                <a:uLnTx/>
                <a:uFillTx/>
                <a:latin typeface="Calibri" panose="020F0502020204030204"/>
                <a:ea typeface="+mn-ea"/>
                <a:cs typeface="+mn-cs"/>
              </a:rPr>
              <a:t>Drift</a:t>
            </a:r>
            <a:r>
              <a:rPr kumimoji="0" lang="it-IT" sz="1800" b="1" i="0" u="sng" strike="noStrike" kern="1200" cap="none" spc="0" normalizeH="0" baseline="0" noProof="0" dirty="0">
                <a:ln>
                  <a:noFill/>
                </a:ln>
                <a:solidFill>
                  <a:srgbClr val="0070C0"/>
                </a:solidFill>
                <a:effectLst/>
                <a:uLnTx/>
                <a:uFillTx/>
                <a:latin typeface="Calibri" panose="020F0502020204030204"/>
                <a:ea typeface="+mn-ea"/>
                <a:cs typeface="+mn-cs"/>
              </a:rPr>
              <a:t> Detectors (</a:t>
            </a:r>
            <a:r>
              <a:rPr kumimoji="0" lang="it-IT" sz="1800" b="1" i="0" u="sng" strike="noStrike" kern="1200" cap="none" spc="0" normalizeH="0" baseline="0" noProof="0" dirty="0" err="1">
                <a:ln>
                  <a:noFill/>
                </a:ln>
                <a:solidFill>
                  <a:srgbClr val="0070C0"/>
                </a:solidFill>
                <a:effectLst/>
                <a:uLnTx/>
                <a:uFillTx/>
                <a:latin typeface="Calibri" panose="020F0502020204030204"/>
                <a:ea typeface="+mn-ea"/>
                <a:cs typeface="+mn-cs"/>
              </a:rPr>
              <a:t>SDDs</a:t>
            </a:r>
            <a:r>
              <a:rPr kumimoji="0" lang="it-IT" sz="1800" b="1" i="0" u="sng" strike="noStrike" kern="1200" cap="none" spc="0" normalizeH="0" baseline="0" noProof="0" dirty="0">
                <a:ln>
                  <a:noFill/>
                </a:ln>
                <a:solidFill>
                  <a:srgbClr val="0070C0"/>
                </a:solidFill>
                <a:effectLst/>
                <a:uLnTx/>
                <a:uFillTx/>
                <a:latin typeface="Calibri" panose="020F0502020204030204"/>
                <a:ea typeface="+mn-ea"/>
                <a:cs typeface="+mn-cs"/>
              </a:rPr>
              <a:t>) e su circuiti integrati (</a:t>
            </a:r>
            <a:r>
              <a:rPr kumimoji="0" lang="it-IT" sz="1800" b="1" i="0" u="sng" strike="noStrike" kern="1200" cap="none" spc="0" normalizeH="0" baseline="0" noProof="0" dirty="0" err="1">
                <a:ln>
                  <a:noFill/>
                </a:ln>
                <a:solidFill>
                  <a:srgbClr val="0070C0"/>
                </a:solidFill>
                <a:effectLst/>
                <a:uLnTx/>
                <a:uFillTx/>
                <a:latin typeface="Calibri" panose="020F0502020204030204"/>
                <a:ea typeface="+mn-ea"/>
                <a:cs typeface="+mn-cs"/>
              </a:rPr>
              <a:t>ASICs</a:t>
            </a:r>
            <a:r>
              <a:rPr kumimoji="0" lang="it-IT" sz="1800" b="1" i="0" u="sng" strike="noStrike" kern="1200" cap="none" spc="0" normalizeH="0" baseline="0" noProof="0" dirty="0">
                <a:ln>
                  <a:noFill/>
                </a:ln>
                <a:solidFill>
                  <a:srgbClr val="0070C0"/>
                </a:solidFill>
                <a:effectLst/>
                <a:uLnTx/>
                <a:uFillTx/>
                <a:latin typeface="Calibri" panose="020F0502020204030204"/>
                <a:ea typeface="+mn-ea"/>
                <a:cs typeface="+mn-cs"/>
              </a:rPr>
              <a:t>) per la lettura e processamento analogico dei segnali. Partecipazione all’allestimento dell’esperimento e alle misure.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Symbo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Symbol"/>
            </a:endParaRPr>
          </a:p>
        </p:txBody>
      </p:sp>
      <p:sp>
        <p:nvSpPr>
          <p:cNvPr id="5" name="Text Box 5"/>
          <p:cNvSpPr txBox="1">
            <a:spLocks noChangeArrowheads="1"/>
          </p:cNvSpPr>
          <p:nvPr/>
        </p:nvSpPr>
        <p:spPr bwMode="auto">
          <a:xfrm>
            <a:off x="5039544" y="913075"/>
            <a:ext cx="4104456"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sym typeface="Symbol"/>
              </a:rPr>
              <a:t>Sede</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sym typeface="Symbol"/>
              </a:rPr>
              <a:t> </a:t>
            </a:r>
            <a:r>
              <a:rPr kumimoji="0" lang="en-US" sz="1800" b="1" i="0" u="sng" strike="noStrike" kern="1200" cap="none" spc="0" normalizeH="0" baseline="0" noProof="0" dirty="0" err="1">
                <a:ln>
                  <a:noFill/>
                </a:ln>
                <a:solidFill>
                  <a:prstClr val="black"/>
                </a:solidFill>
                <a:effectLst/>
                <a:uLnTx/>
                <a:uFillTx/>
                <a:latin typeface="Calibri" panose="020F0502020204030204"/>
                <a:ea typeface="+mn-ea"/>
                <a:cs typeface="+mn-cs"/>
                <a:sym typeface="Symbol"/>
              </a:rPr>
              <a:t>dell’esperimento</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sym typeface="Symbol"/>
              </a:rPr>
              <a:t>: </a:t>
            </a:r>
            <a:r>
              <a:rPr kumimoji="0" lang="it-IT" sz="1800" b="1" i="0" u="sng" strike="noStrike" kern="1200" cap="none" spc="0" normalizeH="0" baseline="0" noProof="0" dirty="0">
                <a:ln>
                  <a:noFill/>
                </a:ln>
                <a:solidFill>
                  <a:srgbClr val="0070C0"/>
                </a:solidFill>
                <a:effectLst/>
                <a:uLnTx/>
                <a:uFillTx/>
                <a:latin typeface="Calibri" panose="020F0502020204030204"/>
                <a:ea typeface="+mn-ea"/>
                <a:cs typeface="+mn-cs"/>
              </a:rPr>
              <a:t>DAFNE (LNF)</a:t>
            </a:r>
            <a:endParaRPr kumimoji="0" lang="en-US" sz="1800" b="1" i="0" u="sng"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sng" strike="noStrike" kern="1200" cap="none" spc="0" normalizeH="0" baseline="0" noProof="0" dirty="0">
                <a:ln>
                  <a:noFill/>
                </a:ln>
                <a:solidFill>
                  <a:prstClr val="black"/>
                </a:solidFill>
                <a:effectLst/>
                <a:uLnTx/>
                <a:uFillTx/>
                <a:latin typeface="Calibri" panose="020F0502020204030204"/>
                <a:ea typeface="+mn-ea"/>
                <a:cs typeface="+mn-cs"/>
              </a:rPr>
              <a:t>Sezioni coinvolte</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1800" b="1" i="0" u="none" strike="noStrike" kern="1200" cap="none" spc="0" normalizeH="0" baseline="0" noProof="0" dirty="0">
                <a:ln>
                  <a:noFill/>
                </a:ln>
                <a:solidFill>
                  <a:srgbClr val="0070C0"/>
                </a:solidFill>
                <a:effectLst/>
                <a:uLnTx/>
                <a:uFillTx/>
                <a:latin typeface="Calibri" panose="020F0502020204030204"/>
                <a:ea typeface="+mn-ea"/>
                <a:cs typeface="+mn-cs"/>
              </a:rPr>
              <a:t>LNF, INFN-MI</a:t>
            </a:r>
          </a:p>
        </p:txBody>
      </p:sp>
      <p:sp>
        <p:nvSpPr>
          <p:cNvPr id="6" name="Rettangolo 1">
            <a:extLst>
              <a:ext uri="{FF2B5EF4-FFF2-40B4-BE49-F238E27FC236}">
                <a16:creationId xmlns:a16="http://schemas.microsoft.com/office/drawing/2014/main" id="{C97615C0-8D46-4F28-8BBB-EE4B3C60FD2C}"/>
              </a:ext>
            </a:extLst>
          </p:cNvPr>
          <p:cNvSpPr>
            <a:spLocks noChangeArrowheads="1"/>
          </p:cNvSpPr>
          <p:nvPr/>
        </p:nvSpPr>
        <p:spPr bwMode="auto">
          <a:xfrm>
            <a:off x="211336" y="4448386"/>
            <a:ext cx="489723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u="sng">
                <a:solidFill>
                  <a:schemeClr val="tx1"/>
                </a:solidFill>
                <a:latin typeface="Times New Roman" pitchFamily="18" charset="0"/>
              </a:defRPr>
            </a:lvl1pPr>
            <a:lvl2pPr marL="742950" indent="-285750" eaLnBrk="0" hangingPunct="0">
              <a:defRPr sz="2000" b="1" u="sng">
                <a:solidFill>
                  <a:schemeClr val="tx1"/>
                </a:solidFill>
                <a:latin typeface="Times New Roman" pitchFamily="18" charset="0"/>
              </a:defRPr>
            </a:lvl2pPr>
            <a:lvl3pPr marL="1143000" indent="-228600" eaLnBrk="0" hangingPunct="0">
              <a:defRPr sz="2000" b="1" u="sng">
                <a:solidFill>
                  <a:schemeClr val="tx1"/>
                </a:solidFill>
                <a:latin typeface="Times New Roman" pitchFamily="18" charset="0"/>
              </a:defRPr>
            </a:lvl3pPr>
            <a:lvl4pPr marL="1600200" indent="-228600" eaLnBrk="0" hangingPunct="0">
              <a:defRPr sz="2000" b="1" u="sng">
                <a:solidFill>
                  <a:schemeClr val="tx1"/>
                </a:solidFill>
                <a:latin typeface="Times New Roman" pitchFamily="18" charset="0"/>
              </a:defRPr>
            </a:lvl4pPr>
            <a:lvl5pPr marL="2057400" indent="-228600" eaLnBrk="0" hangingPunct="0">
              <a:defRPr sz="2000" b="1" u="sng">
                <a:solidFill>
                  <a:schemeClr val="tx1"/>
                </a:solidFill>
                <a:latin typeface="Times New Roman" pitchFamily="18" charset="0"/>
              </a:defRPr>
            </a:lvl5pPr>
            <a:lvl6pPr marL="2514600" indent="-228600" eaLnBrk="0" fontAlgn="base" hangingPunct="0">
              <a:spcBef>
                <a:spcPct val="0"/>
              </a:spcBef>
              <a:spcAft>
                <a:spcPct val="0"/>
              </a:spcAft>
              <a:defRPr sz="2000" b="1" u="sng">
                <a:solidFill>
                  <a:schemeClr val="tx1"/>
                </a:solidFill>
                <a:latin typeface="Times New Roman" pitchFamily="18" charset="0"/>
              </a:defRPr>
            </a:lvl6pPr>
            <a:lvl7pPr marL="2971800" indent="-228600" eaLnBrk="0" fontAlgn="base" hangingPunct="0">
              <a:spcBef>
                <a:spcPct val="0"/>
              </a:spcBef>
              <a:spcAft>
                <a:spcPct val="0"/>
              </a:spcAft>
              <a:defRPr sz="2000" b="1" u="sng">
                <a:solidFill>
                  <a:schemeClr val="tx1"/>
                </a:solidFill>
                <a:latin typeface="Times New Roman" pitchFamily="18" charset="0"/>
              </a:defRPr>
            </a:lvl7pPr>
            <a:lvl8pPr marL="3429000" indent="-228600" eaLnBrk="0" fontAlgn="base" hangingPunct="0">
              <a:spcBef>
                <a:spcPct val="0"/>
              </a:spcBef>
              <a:spcAft>
                <a:spcPct val="0"/>
              </a:spcAft>
              <a:defRPr sz="2000" b="1" u="sng">
                <a:solidFill>
                  <a:schemeClr val="tx1"/>
                </a:solidFill>
                <a:latin typeface="Times New Roman" pitchFamily="18" charset="0"/>
              </a:defRPr>
            </a:lvl8pPr>
            <a:lvl9pPr marL="3886200" indent="-228600" eaLnBrk="0" fontAlgn="base" hangingPunct="0">
              <a:spcBef>
                <a:spcPct val="0"/>
              </a:spcBef>
              <a:spcAft>
                <a:spcPct val="0"/>
              </a:spcAft>
              <a:defRPr sz="2000" b="1" u="sng">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sng" strike="noStrike" kern="1200" cap="none" spc="0" normalizeH="0" baseline="0" noProof="0" dirty="0">
                <a:ln>
                  <a:noFill/>
                </a:ln>
                <a:solidFill>
                  <a:prstClr val="black"/>
                </a:solidFill>
                <a:effectLst/>
                <a:uLnTx/>
                <a:uFillTx/>
                <a:latin typeface="Arial" charset="0"/>
                <a:ea typeface="+mn-ea"/>
                <a:cs typeface="Arial" charset="0"/>
              </a:rPr>
              <a:t>Partecipanti 2023 all’esperimento a Milano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Carlo Fiorini PO (</a:t>
            </a:r>
            <a:r>
              <a:rPr kumimoji="0" lang="it-IT" altLang="it-IT" sz="1600" b="1" i="0" u="none" strike="noStrike" kern="1200" cap="none" spc="0" normalizeH="0" baseline="0" noProof="0" dirty="0" err="1">
                <a:ln>
                  <a:noFill/>
                </a:ln>
                <a:solidFill>
                  <a:prstClr val="black"/>
                </a:solidFill>
                <a:effectLst/>
                <a:uLnTx/>
                <a:uFillTx/>
                <a:latin typeface="Arial" charset="0"/>
                <a:ea typeface="+mn-ea"/>
                <a:cs typeface="Arial" charset="0"/>
              </a:rPr>
              <a:t>resp.loc</a:t>
            </a: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	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err="1">
                <a:ln>
                  <a:noFill/>
                </a:ln>
                <a:solidFill>
                  <a:prstClr val="black"/>
                </a:solidFill>
                <a:effectLst/>
                <a:uLnTx/>
                <a:uFillTx/>
                <a:latin typeface="Arial" charset="0"/>
                <a:ea typeface="+mn-ea"/>
                <a:cs typeface="Arial" charset="0"/>
              </a:rPr>
              <a:t>Griseld</a:t>
            </a: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it-IT" altLang="it-IT" sz="1600" b="1" i="0" u="none" strike="noStrike" kern="1200" cap="none" spc="0" normalizeH="0" baseline="0" noProof="0" dirty="0" err="1">
                <a:ln>
                  <a:noFill/>
                </a:ln>
                <a:solidFill>
                  <a:prstClr val="black"/>
                </a:solidFill>
                <a:effectLst/>
                <a:uLnTx/>
                <a:uFillTx/>
                <a:latin typeface="Arial" charset="0"/>
                <a:ea typeface="+mn-ea"/>
                <a:cs typeface="Arial" charset="0"/>
              </a:rPr>
              <a:t>Deda</a:t>
            </a: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 dott.		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Edoardo Fabbrica dott.	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Ilenia D’Adda dott.		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Totale			3.4FTE</a:t>
            </a:r>
          </a:p>
        </p:txBody>
      </p:sp>
      <p:sp>
        <p:nvSpPr>
          <p:cNvPr id="7" name="Rettangolo 1">
            <a:extLst>
              <a:ext uri="{FF2B5EF4-FFF2-40B4-BE49-F238E27FC236}">
                <a16:creationId xmlns:a16="http://schemas.microsoft.com/office/drawing/2014/main" id="{38044654-AFEB-49F1-8274-24DF8B71A62D}"/>
              </a:ext>
            </a:extLst>
          </p:cNvPr>
          <p:cNvSpPr>
            <a:spLocks noChangeArrowheads="1"/>
          </p:cNvSpPr>
          <p:nvPr/>
        </p:nvSpPr>
        <p:spPr bwMode="auto">
          <a:xfrm>
            <a:off x="5367644" y="4437112"/>
            <a:ext cx="3384376"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u="sng">
                <a:solidFill>
                  <a:schemeClr val="tx1"/>
                </a:solidFill>
                <a:latin typeface="Times New Roman" pitchFamily="18" charset="0"/>
              </a:defRPr>
            </a:lvl1pPr>
            <a:lvl2pPr marL="742950" indent="-285750" eaLnBrk="0" hangingPunct="0">
              <a:defRPr sz="2000" b="1" u="sng">
                <a:solidFill>
                  <a:schemeClr val="tx1"/>
                </a:solidFill>
                <a:latin typeface="Times New Roman" pitchFamily="18" charset="0"/>
              </a:defRPr>
            </a:lvl2pPr>
            <a:lvl3pPr marL="1143000" indent="-228600" eaLnBrk="0" hangingPunct="0">
              <a:defRPr sz="2000" b="1" u="sng">
                <a:solidFill>
                  <a:schemeClr val="tx1"/>
                </a:solidFill>
                <a:latin typeface="Times New Roman" pitchFamily="18" charset="0"/>
              </a:defRPr>
            </a:lvl3pPr>
            <a:lvl4pPr marL="1600200" indent="-228600" eaLnBrk="0" hangingPunct="0">
              <a:defRPr sz="2000" b="1" u="sng">
                <a:solidFill>
                  <a:schemeClr val="tx1"/>
                </a:solidFill>
                <a:latin typeface="Times New Roman" pitchFamily="18" charset="0"/>
              </a:defRPr>
            </a:lvl4pPr>
            <a:lvl5pPr marL="2057400" indent="-228600" eaLnBrk="0" hangingPunct="0">
              <a:defRPr sz="2000" b="1" u="sng">
                <a:solidFill>
                  <a:schemeClr val="tx1"/>
                </a:solidFill>
                <a:latin typeface="Times New Roman" pitchFamily="18" charset="0"/>
              </a:defRPr>
            </a:lvl5pPr>
            <a:lvl6pPr marL="2514600" indent="-228600" eaLnBrk="0" fontAlgn="base" hangingPunct="0">
              <a:spcBef>
                <a:spcPct val="0"/>
              </a:spcBef>
              <a:spcAft>
                <a:spcPct val="0"/>
              </a:spcAft>
              <a:defRPr sz="2000" b="1" u="sng">
                <a:solidFill>
                  <a:schemeClr val="tx1"/>
                </a:solidFill>
                <a:latin typeface="Times New Roman" pitchFamily="18" charset="0"/>
              </a:defRPr>
            </a:lvl6pPr>
            <a:lvl7pPr marL="2971800" indent="-228600" eaLnBrk="0" fontAlgn="base" hangingPunct="0">
              <a:spcBef>
                <a:spcPct val="0"/>
              </a:spcBef>
              <a:spcAft>
                <a:spcPct val="0"/>
              </a:spcAft>
              <a:defRPr sz="2000" b="1" u="sng">
                <a:solidFill>
                  <a:schemeClr val="tx1"/>
                </a:solidFill>
                <a:latin typeface="Times New Roman" pitchFamily="18" charset="0"/>
              </a:defRPr>
            </a:lvl7pPr>
            <a:lvl8pPr marL="3429000" indent="-228600" eaLnBrk="0" fontAlgn="base" hangingPunct="0">
              <a:spcBef>
                <a:spcPct val="0"/>
              </a:spcBef>
              <a:spcAft>
                <a:spcPct val="0"/>
              </a:spcAft>
              <a:defRPr sz="2000" b="1" u="sng">
                <a:solidFill>
                  <a:schemeClr val="tx1"/>
                </a:solidFill>
                <a:latin typeface="Times New Roman" pitchFamily="18" charset="0"/>
              </a:defRPr>
            </a:lvl8pPr>
            <a:lvl9pPr marL="3886200" indent="-228600" eaLnBrk="0" fontAlgn="base" hangingPunct="0">
              <a:spcBef>
                <a:spcPct val="0"/>
              </a:spcBef>
              <a:spcAft>
                <a:spcPct val="0"/>
              </a:spcAft>
              <a:defRPr sz="2000" b="1" u="sng">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sng" strike="noStrike" kern="1200" cap="none" spc="0" normalizeH="0" baseline="0" noProof="0" dirty="0">
                <a:ln>
                  <a:noFill/>
                </a:ln>
                <a:solidFill>
                  <a:prstClr val="black"/>
                </a:solidFill>
                <a:effectLst/>
                <a:uLnTx/>
                <a:uFillTx/>
                <a:latin typeface="Arial" charset="0"/>
                <a:ea typeface="+mn-ea"/>
                <a:cs typeface="Arial" charset="0"/>
              </a:rPr>
              <a:t>Richieste Milano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Consumo*	30k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missioni		10k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Inventario	5k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rPr>
              <a:t>totale		45k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16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100" b="1" i="0" u="none" strike="noStrike" kern="1200" cap="none" spc="0" normalizeH="0" baseline="0" noProof="0" dirty="0">
                <a:ln>
                  <a:noFill/>
                </a:ln>
                <a:solidFill>
                  <a:prstClr val="black"/>
                </a:solidFill>
                <a:effectLst/>
                <a:uLnTx/>
                <a:uFillTx/>
                <a:latin typeface="Arial" charset="0"/>
                <a:ea typeface="+mn-ea"/>
                <a:cs typeface="Arial" charset="0"/>
              </a:rPr>
              <a:t>*(</a:t>
            </a:r>
            <a:r>
              <a:rPr kumimoji="0" lang="it-IT" altLang="it-IT" sz="1100" b="1" i="0" u="none" strike="noStrike" kern="1200" cap="none" spc="0" normalizeH="0" baseline="0" noProof="0" dirty="0" err="1">
                <a:ln>
                  <a:noFill/>
                </a:ln>
                <a:solidFill>
                  <a:prstClr val="black"/>
                </a:solidFill>
                <a:effectLst/>
                <a:uLnTx/>
                <a:uFillTx/>
                <a:latin typeface="Arial" charset="0"/>
                <a:ea typeface="+mn-ea"/>
                <a:cs typeface="Arial" charset="0"/>
              </a:rPr>
              <a:t>preamplifiers</a:t>
            </a:r>
            <a:r>
              <a:rPr kumimoji="0" lang="it-IT" altLang="it-IT" sz="11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it-IT" altLang="it-IT" sz="1100" b="1" i="0" u="none" strike="noStrike" kern="1200" cap="none" spc="0" normalizeH="0" baseline="0" noProof="0" dirty="0" err="1">
                <a:ln>
                  <a:noFill/>
                </a:ln>
                <a:solidFill>
                  <a:prstClr val="black"/>
                </a:solidFill>
                <a:effectLst/>
                <a:uLnTx/>
                <a:uFillTx/>
                <a:latin typeface="Arial" charset="0"/>
                <a:ea typeface="+mn-ea"/>
                <a:cs typeface="Arial" charset="0"/>
              </a:rPr>
              <a:t>PCBs</a:t>
            </a:r>
            <a:r>
              <a:rPr kumimoji="0" lang="it-IT" altLang="it-IT" sz="11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it-IT" altLang="it-IT" sz="1100" b="1" i="0" u="none" strike="noStrike" kern="1200" cap="none" spc="0" normalizeH="0" baseline="0" noProof="0" dirty="0" err="1">
                <a:ln>
                  <a:noFill/>
                </a:ln>
                <a:solidFill>
                  <a:prstClr val="black"/>
                </a:solidFill>
                <a:effectLst/>
                <a:uLnTx/>
                <a:uFillTx/>
                <a:latin typeface="Arial" charset="0"/>
                <a:ea typeface="+mn-ea"/>
                <a:cs typeface="Arial" charset="0"/>
              </a:rPr>
              <a:t>components</a:t>
            </a:r>
            <a:r>
              <a:rPr kumimoji="0" lang="it-IT" altLang="it-IT" sz="1100" b="1" i="0" u="none" strike="noStrike" kern="1200" cap="none" spc="0" normalizeH="0" baseline="0" noProof="0" dirty="0">
                <a:ln>
                  <a:noFill/>
                </a:ln>
                <a:solidFill>
                  <a:prstClr val="black"/>
                </a:solidFill>
                <a:effectLst/>
                <a:uLnTx/>
                <a:uFillTx/>
                <a:latin typeface="Arial" charset="0"/>
                <a:ea typeface="+mn-ea"/>
                <a:cs typeface="Arial" charset="0"/>
              </a:rPr>
              <a:t>, test setup)</a:t>
            </a:r>
          </a:p>
        </p:txBody>
      </p:sp>
    </p:spTree>
    <p:extLst>
      <p:ext uri="{BB962C8B-B14F-4D97-AF65-F5344CB8AC3E}">
        <p14:creationId xmlns:p14="http://schemas.microsoft.com/office/powerpoint/2010/main" val="131600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p:cNvSpPr txBox="1"/>
          <p:nvPr/>
        </p:nvSpPr>
        <p:spPr>
          <a:xfrm>
            <a:off x="213433" y="133881"/>
            <a:ext cx="8640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Scopo</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dell’esperimento</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3" name="Gruppo 2"/>
          <p:cNvGrpSpPr/>
          <p:nvPr/>
        </p:nvGrpSpPr>
        <p:grpSpPr>
          <a:xfrm>
            <a:off x="285797" y="3890919"/>
            <a:ext cx="3216924" cy="2490409"/>
            <a:chOff x="-53975" y="3976887"/>
            <a:chExt cx="3780779" cy="2908101"/>
          </a:xfrm>
        </p:grpSpPr>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 y="3976887"/>
              <a:ext cx="3780779" cy="290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77" y="4002088"/>
              <a:ext cx="2587044" cy="554840"/>
            </a:xfrm>
            <a:prstGeom prst="rect">
              <a:avLst/>
            </a:prstGeom>
            <a:noFill/>
            <a:ln>
              <a:noFill/>
            </a:ln>
            <a:effectLst>
              <a:outerShdw dist="63499" dir="5400000" algn="ctr" rotWithShape="0">
                <a:schemeClr val="bg2">
                  <a:alpha val="4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1909605"/>
            <a:ext cx="4068848" cy="3226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2"/>
          <p:cNvSpPr txBox="1">
            <a:spLocks noChangeArrowheads="1"/>
          </p:cNvSpPr>
          <p:nvPr/>
        </p:nvSpPr>
        <p:spPr bwMode="auto">
          <a:xfrm>
            <a:off x="4788024" y="1019130"/>
            <a:ext cx="4256087" cy="830997"/>
          </a:xfrm>
          <a:prstGeom prst="rect">
            <a:avLst/>
          </a:prstGeom>
          <a:solidFill>
            <a:schemeClr val="bg1"/>
          </a:solidFill>
          <a:ln w="28575">
            <a:solidFill>
              <a:srgbClr val="FF0000"/>
            </a:solidFill>
            <a:miter lim="800000"/>
            <a:headEnd/>
            <a:tailEnd/>
          </a:ln>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Strong interaction</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studies al low energy through</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precise X-ray spectroscopy measurements</a:t>
            </a:r>
            <a:r>
              <a:rPr kumimoji="0" lang="en-US" sz="1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of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Kaonic</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atoms transitions</a:t>
            </a:r>
          </a:p>
        </p:txBody>
      </p:sp>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962"/>
          <a:stretch/>
        </p:blipFill>
        <p:spPr bwMode="auto">
          <a:xfrm>
            <a:off x="285797" y="1166430"/>
            <a:ext cx="4269359" cy="259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3840915" y="5229200"/>
            <a:ext cx="4823803" cy="1200329"/>
          </a:xfrm>
          <a:prstGeom prst="rect">
            <a:avLst/>
          </a:prstGeom>
          <a:solidFill>
            <a:schemeClr val="bg1"/>
          </a:solidFill>
          <a:ln w="190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New goal: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Measurement of the strong interaction induced shift and width of the 1</a:t>
            </a:r>
            <a:r>
              <a:rPr kumimoji="0" lang="en-US" sz="1800" b="0" i="0" u="none" strike="noStrike" kern="1200" cap="none" spc="0" normalizeH="0" baseline="30000" noProof="0" dirty="0">
                <a:ln>
                  <a:noFill/>
                </a:ln>
                <a:solidFill>
                  <a:srgbClr val="0070C0"/>
                </a:solidFill>
                <a:effectLst/>
                <a:uLnTx/>
                <a:uFillTx/>
                <a:latin typeface="Comic Sans MS" panose="030F0702030302020204" pitchFamily="66" charset="0"/>
                <a:ea typeface="+mn-ea"/>
                <a:cs typeface="+mn-cs"/>
              </a:rPr>
              <a:t>s</a:t>
            </a: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state of </a:t>
            </a:r>
            <a:r>
              <a:rPr kumimoji="0" lang="en-US" sz="1800" b="0" i="0" u="none" strike="noStrike" kern="1200" cap="none" spc="0" normalizeH="0" baseline="0" noProof="0" dirty="0" err="1">
                <a:ln>
                  <a:noFill/>
                </a:ln>
                <a:solidFill>
                  <a:srgbClr val="FF0000"/>
                </a:solidFill>
                <a:effectLst/>
                <a:uLnTx/>
                <a:uFillTx/>
                <a:latin typeface="Comic Sans MS" panose="030F0702030302020204" pitchFamily="66" charset="0"/>
                <a:ea typeface="+mn-ea"/>
                <a:cs typeface="+mn-cs"/>
              </a:rPr>
              <a:t>kaonic</a:t>
            </a:r>
            <a:r>
              <a:rPr kumimoji="0" lang="en-US"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deuterium </a:t>
            </a:r>
            <a:endParaRPr kumimoji="0" lang="it-IT"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0540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59266" y="260648"/>
            <a:ext cx="4041491" cy="1077218"/>
          </a:xfrm>
          <a:prstGeom prst="rect">
            <a:avLst/>
          </a:prstGeom>
          <a:noFill/>
        </p:spPr>
        <p:txBody>
          <a:bodyPr wrap="none" rtlCol="0">
            <a:spAutoFit/>
          </a:bodyPr>
          <a:lstStyle/>
          <a:p>
            <a:r>
              <a:rPr lang="it-IT" sz="3200" dirty="0">
                <a:solidFill>
                  <a:srgbClr val="FF0000"/>
                </a:solidFill>
                <a:latin typeface="Comic Sans MS" panose="030F0702030302020204" pitchFamily="66" charset="0"/>
              </a:rPr>
              <a:t>GRUPPO 3 MILANO</a:t>
            </a:r>
          </a:p>
          <a:p>
            <a:endParaRPr lang="it-IT" sz="3200" dirty="0">
              <a:solidFill>
                <a:srgbClr val="FF0000"/>
              </a:solidFill>
              <a:latin typeface="Comic Sans MS" panose="030F0702030302020204" pitchFamily="66" charset="0"/>
            </a:endParaRPr>
          </a:p>
        </p:txBody>
      </p:sp>
      <p:sp>
        <p:nvSpPr>
          <p:cNvPr id="3" name="CasellaDiTesto 2"/>
          <p:cNvSpPr txBox="1"/>
          <p:nvPr/>
        </p:nvSpPr>
        <p:spPr>
          <a:xfrm>
            <a:off x="539552" y="908720"/>
            <a:ext cx="7992888" cy="1200329"/>
          </a:xfrm>
          <a:prstGeom prst="rect">
            <a:avLst/>
          </a:prstGeom>
          <a:noFill/>
        </p:spPr>
        <p:txBody>
          <a:bodyPr wrap="square" rtlCol="0">
            <a:spAutoFit/>
          </a:bodyPr>
          <a:lstStyle/>
          <a:p>
            <a:r>
              <a:rPr lang="it-IT" dirty="0">
                <a:latin typeface="Comic Sans MS" panose="030F0702030302020204" pitchFamily="66" charset="0"/>
              </a:rPr>
              <a:t>ANAGRAFICA 2023</a:t>
            </a:r>
          </a:p>
          <a:p>
            <a:endParaRPr lang="it-IT" dirty="0">
              <a:latin typeface="Comic Sans MS" panose="030F0702030302020204" pitchFamily="66" charset="0"/>
            </a:endParaRPr>
          </a:p>
          <a:p>
            <a:endParaRPr lang="it-IT" dirty="0">
              <a:latin typeface="Comic Sans MS" panose="030F0702030302020204" pitchFamily="66" charset="0"/>
            </a:endParaRPr>
          </a:p>
          <a:p>
            <a:endParaRPr lang="it-IT" dirty="0"/>
          </a:p>
        </p:txBody>
      </p:sp>
      <p:sp>
        <p:nvSpPr>
          <p:cNvPr id="5" name="CasellaDiTesto 4">
            <a:extLst>
              <a:ext uri="{FF2B5EF4-FFF2-40B4-BE49-F238E27FC236}">
                <a16:creationId xmlns:a16="http://schemas.microsoft.com/office/drawing/2014/main" id="{7F301A2C-830E-4A0D-8384-79C367A13BE8}"/>
              </a:ext>
            </a:extLst>
          </p:cNvPr>
          <p:cNvSpPr txBox="1"/>
          <p:nvPr/>
        </p:nvSpPr>
        <p:spPr>
          <a:xfrm>
            <a:off x="683568" y="5013176"/>
            <a:ext cx="6595075" cy="369332"/>
          </a:xfrm>
          <a:prstGeom prst="rect">
            <a:avLst/>
          </a:prstGeom>
          <a:noFill/>
        </p:spPr>
        <p:txBody>
          <a:bodyPr wrap="none" rtlCol="0">
            <a:spAutoFit/>
          </a:bodyPr>
          <a:lstStyle/>
          <a:p>
            <a:r>
              <a:rPr lang="it-IT" dirty="0">
                <a:latin typeface="Comic Sans MS" panose="030F0702030302020204" pitchFamily="66" charset="0"/>
              </a:rPr>
              <a:t>45 persone (anche se non tutte afferenti a CSN3) e 31 FTE</a:t>
            </a:r>
          </a:p>
        </p:txBody>
      </p:sp>
      <p:graphicFrame>
        <p:nvGraphicFramePr>
          <p:cNvPr id="6" name="Tabella 5">
            <a:extLst>
              <a:ext uri="{FF2B5EF4-FFF2-40B4-BE49-F238E27FC236}">
                <a16:creationId xmlns:a16="http://schemas.microsoft.com/office/drawing/2014/main" id="{4B925E5C-0EF6-4702-B945-88CEABFFE4B2}"/>
              </a:ext>
            </a:extLst>
          </p:cNvPr>
          <p:cNvGraphicFramePr>
            <a:graphicFrameLocks noGrp="1"/>
          </p:cNvGraphicFramePr>
          <p:nvPr>
            <p:extLst>
              <p:ext uri="{D42A27DB-BD31-4B8C-83A1-F6EECF244321}">
                <p14:modId xmlns:p14="http://schemas.microsoft.com/office/powerpoint/2010/main" val="4014145766"/>
              </p:ext>
            </p:extLst>
          </p:nvPr>
        </p:nvGraphicFramePr>
        <p:xfrm>
          <a:off x="899592" y="1829196"/>
          <a:ext cx="5781366" cy="2880321"/>
        </p:xfrm>
        <a:graphic>
          <a:graphicData uri="http://schemas.openxmlformats.org/drawingml/2006/table">
            <a:tbl>
              <a:tblPr>
                <a:tableStyleId>{5C22544A-7EE6-4342-B048-85BDC9FD1C3A}</a:tableStyleId>
              </a:tblPr>
              <a:tblGrid>
                <a:gridCol w="1516668">
                  <a:extLst>
                    <a:ext uri="{9D8B030D-6E8A-4147-A177-3AD203B41FA5}">
                      <a16:colId xmlns:a16="http://schemas.microsoft.com/office/drawing/2014/main" val="866995672"/>
                    </a:ext>
                  </a:extLst>
                </a:gridCol>
                <a:gridCol w="1421566">
                  <a:extLst>
                    <a:ext uri="{9D8B030D-6E8A-4147-A177-3AD203B41FA5}">
                      <a16:colId xmlns:a16="http://schemas.microsoft.com/office/drawing/2014/main" val="37897950"/>
                    </a:ext>
                  </a:extLst>
                </a:gridCol>
                <a:gridCol w="1421566">
                  <a:extLst>
                    <a:ext uri="{9D8B030D-6E8A-4147-A177-3AD203B41FA5}">
                      <a16:colId xmlns:a16="http://schemas.microsoft.com/office/drawing/2014/main" val="3612766946"/>
                    </a:ext>
                  </a:extLst>
                </a:gridCol>
                <a:gridCol w="1421566">
                  <a:extLst>
                    <a:ext uri="{9D8B030D-6E8A-4147-A177-3AD203B41FA5}">
                      <a16:colId xmlns:a16="http://schemas.microsoft.com/office/drawing/2014/main" val="3068275770"/>
                    </a:ext>
                  </a:extLst>
                </a:gridCol>
              </a:tblGrid>
              <a:tr h="609528">
                <a:tc>
                  <a:txBody>
                    <a:bodyPr/>
                    <a:lstStyle/>
                    <a:p>
                      <a:pPr algn="ctr" fontAlgn="b"/>
                      <a:r>
                        <a:rPr lang="it-IT" sz="1600" u="none" strike="noStrike" dirty="0">
                          <a:solidFill>
                            <a:srgbClr val="FF0000"/>
                          </a:solidFill>
                          <a:effectLst/>
                          <a:latin typeface="Comic Sans MS" panose="030F0702030302020204" pitchFamily="66" charset="0"/>
                        </a:rPr>
                        <a:t>SIGLA</a:t>
                      </a:r>
                      <a:endParaRPr lang="it-IT" sz="1600" b="0" i="0" u="none" strike="noStrike" dirty="0">
                        <a:solidFill>
                          <a:srgbClr val="FF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solidFill>
                            <a:srgbClr val="FF0000"/>
                          </a:solidFill>
                          <a:effectLst/>
                          <a:latin typeface="Comic Sans MS" panose="030F0702030302020204" pitchFamily="66" charset="0"/>
                        </a:rPr>
                        <a:t>PERSONE</a:t>
                      </a:r>
                      <a:endParaRPr lang="it-IT" sz="1600" b="0" i="0" u="none" strike="noStrike" dirty="0">
                        <a:solidFill>
                          <a:srgbClr val="FF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solidFill>
                            <a:srgbClr val="FF0000"/>
                          </a:solidFill>
                          <a:effectLst/>
                          <a:latin typeface="Comic Sans MS" panose="030F0702030302020204" pitchFamily="66" charset="0"/>
                        </a:rPr>
                        <a:t>FTE</a:t>
                      </a:r>
                      <a:endParaRPr lang="it-IT" sz="1600" b="0" i="0" u="none" strike="noStrike" dirty="0">
                        <a:solidFill>
                          <a:srgbClr val="FF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solidFill>
                            <a:srgbClr val="FF0000"/>
                          </a:solidFill>
                          <a:effectLst/>
                          <a:latin typeface="Comic Sans MS" panose="030F0702030302020204" pitchFamily="66" charset="0"/>
                        </a:rPr>
                        <a:t>DOTT/ASS</a:t>
                      </a:r>
                      <a:endParaRPr lang="it-IT" sz="1600" b="0" i="0" u="none" strike="noStrike" dirty="0">
                        <a:solidFill>
                          <a:srgbClr val="FF0000"/>
                        </a:solidFill>
                        <a:effectLst/>
                        <a:latin typeface="Comic Sans MS" panose="030F0702030302020204" pitchFamily="66" charset="0"/>
                      </a:endParaRPr>
                    </a:p>
                  </a:txBody>
                  <a:tcPr marL="4763" marR="4763" marT="4763" marB="0" anchor="b"/>
                </a:tc>
                <a:extLst>
                  <a:ext uri="{0D108BD9-81ED-4DB2-BD59-A6C34878D82A}">
                    <a16:rowId xmlns:a16="http://schemas.microsoft.com/office/drawing/2014/main" val="2795657506"/>
                  </a:ext>
                </a:extLst>
              </a:tr>
              <a:tr h="324399">
                <a:tc>
                  <a:txBody>
                    <a:bodyPr/>
                    <a:lstStyle/>
                    <a:p>
                      <a:pPr algn="ctr" fontAlgn="b"/>
                      <a:r>
                        <a:rPr lang="it-IT" sz="1600" u="none" strike="noStrike" dirty="0">
                          <a:effectLst/>
                          <a:latin typeface="Comic Sans MS" panose="030F0702030302020204" pitchFamily="66" charset="0"/>
                        </a:rPr>
                        <a:t>CHIRONE</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2</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1.5</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0</a:t>
                      </a:r>
                      <a:endParaRPr lang="it-IT" sz="1600" b="0" i="0" u="none" strike="noStrike">
                        <a:solidFill>
                          <a:srgbClr val="000000"/>
                        </a:solidFill>
                        <a:effectLst/>
                        <a:latin typeface="Comic Sans MS" panose="030F0702030302020204" pitchFamily="66" charset="0"/>
                      </a:endParaRPr>
                    </a:p>
                  </a:txBody>
                  <a:tcPr marL="4763" marR="4763" marT="4763" marB="0" anchor="b"/>
                </a:tc>
                <a:extLst>
                  <a:ext uri="{0D108BD9-81ED-4DB2-BD59-A6C34878D82A}">
                    <a16:rowId xmlns:a16="http://schemas.microsoft.com/office/drawing/2014/main" val="3204873414"/>
                  </a:ext>
                </a:extLst>
              </a:tr>
              <a:tr h="324399">
                <a:tc>
                  <a:txBody>
                    <a:bodyPr/>
                    <a:lstStyle/>
                    <a:p>
                      <a:pPr algn="ctr" fontAlgn="b"/>
                      <a:r>
                        <a:rPr lang="it-IT" sz="1600" u="none" strike="noStrike" dirty="0">
                          <a:effectLst/>
                          <a:latin typeface="Comic Sans MS" panose="030F0702030302020204" pitchFamily="66" charset="0"/>
                        </a:rPr>
                        <a:t>FAMU</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2</a:t>
                      </a:r>
                      <a:endParaRPr lang="it-IT" sz="1600" b="0" i="0" u="none" strike="noStrike">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0.15</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0</a:t>
                      </a:r>
                      <a:endParaRPr lang="it-IT" sz="1600" b="0" i="0" u="none" strike="noStrike">
                        <a:solidFill>
                          <a:srgbClr val="000000"/>
                        </a:solidFill>
                        <a:effectLst/>
                        <a:latin typeface="Comic Sans MS" panose="030F0702030302020204" pitchFamily="66" charset="0"/>
                      </a:endParaRPr>
                    </a:p>
                  </a:txBody>
                  <a:tcPr marL="4763" marR="4763" marT="4763" marB="0" anchor="b"/>
                </a:tc>
                <a:extLst>
                  <a:ext uri="{0D108BD9-81ED-4DB2-BD59-A6C34878D82A}">
                    <a16:rowId xmlns:a16="http://schemas.microsoft.com/office/drawing/2014/main" val="1894887884"/>
                  </a:ext>
                </a:extLst>
              </a:tr>
              <a:tr h="324399">
                <a:tc>
                  <a:txBody>
                    <a:bodyPr/>
                    <a:lstStyle/>
                    <a:p>
                      <a:pPr algn="ctr" fontAlgn="b"/>
                      <a:r>
                        <a:rPr lang="it-IT" sz="1600" u="none" strike="noStrike" dirty="0">
                          <a:effectLst/>
                          <a:latin typeface="Comic Sans MS" panose="030F0702030302020204" pitchFamily="66" charset="0"/>
                        </a:rPr>
                        <a:t>FOOT</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4</a:t>
                      </a:r>
                      <a:endParaRPr lang="it-IT" sz="1600" b="0" i="0" u="none" strike="noStrike">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2.1</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1</a:t>
                      </a:r>
                      <a:endParaRPr lang="it-IT" sz="1600" b="0" i="0" u="none" strike="noStrike">
                        <a:solidFill>
                          <a:srgbClr val="000000"/>
                        </a:solidFill>
                        <a:effectLst/>
                        <a:latin typeface="Comic Sans MS" panose="030F0702030302020204" pitchFamily="66" charset="0"/>
                      </a:endParaRPr>
                    </a:p>
                  </a:txBody>
                  <a:tcPr marL="4763" marR="4763" marT="4763" marB="0" anchor="b"/>
                </a:tc>
                <a:extLst>
                  <a:ext uri="{0D108BD9-81ED-4DB2-BD59-A6C34878D82A}">
                    <a16:rowId xmlns:a16="http://schemas.microsoft.com/office/drawing/2014/main" val="937640971"/>
                  </a:ext>
                </a:extLst>
              </a:tr>
              <a:tr h="324399">
                <a:tc>
                  <a:txBody>
                    <a:bodyPr/>
                    <a:lstStyle/>
                    <a:p>
                      <a:pPr algn="ctr" fontAlgn="b"/>
                      <a:r>
                        <a:rPr lang="it-IT" sz="1600" u="none" strike="noStrike" dirty="0">
                          <a:effectLst/>
                          <a:latin typeface="Comic Sans MS" panose="030F0702030302020204" pitchFamily="66" charset="0"/>
                        </a:rPr>
                        <a:t>GAMMA</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22</a:t>
                      </a:r>
                      <a:endParaRPr lang="it-IT" sz="1600" b="0" i="0" u="none" strike="noStrike">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16.6</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5</a:t>
                      </a:r>
                      <a:endParaRPr lang="it-IT" sz="1600" b="0" i="0" u="none" strike="noStrike">
                        <a:solidFill>
                          <a:srgbClr val="000000"/>
                        </a:solidFill>
                        <a:effectLst/>
                        <a:latin typeface="Comic Sans MS" panose="030F0702030302020204" pitchFamily="66" charset="0"/>
                      </a:endParaRPr>
                    </a:p>
                  </a:txBody>
                  <a:tcPr marL="4763" marR="4763" marT="4763" marB="0" anchor="b"/>
                </a:tc>
                <a:extLst>
                  <a:ext uri="{0D108BD9-81ED-4DB2-BD59-A6C34878D82A}">
                    <a16:rowId xmlns:a16="http://schemas.microsoft.com/office/drawing/2014/main" val="367283734"/>
                  </a:ext>
                </a:extLst>
              </a:tr>
              <a:tr h="324399">
                <a:tc>
                  <a:txBody>
                    <a:bodyPr/>
                    <a:lstStyle/>
                    <a:p>
                      <a:pPr algn="ctr" fontAlgn="b"/>
                      <a:r>
                        <a:rPr lang="it-IT" sz="1600" u="none" strike="noStrike" dirty="0">
                          <a:effectLst/>
                          <a:latin typeface="Comic Sans MS" panose="030F0702030302020204" pitchFamily="66" charset="0"/>
                        </a:rPr>
                        <a:t>KAONNIS</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4</a:t>
                      </a:r>
                      <a:endParaRPr lang="it-IT" sz="1600" b="0" i="0" u="none" strike="noStrike">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3.4</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3</a:t>
                      </a:r>
                      <a:endParaRPr lang="it-IT" sz="1600" b="0" i="0" u="none" strike="noStrike">
                        <a:solidFill>
                          <a:srgbClr val="000000"/>
                        </a:solidFill>
                        <a:effectLst/>
                        <a:latin typeface="Comic Sans MS" panose="030F0702030302020204" pitchFamily="66" charset="0"/>
                      </a:endParaRPr>
                    </a:p>
                  </a:txBody>
                  <a:tcPr marL="4763" marR="4763" marT="4763" marB="0" anchor="b"/>
                </a:tc>
                <a:extLst>
                  <a:ext uri="{0D108BD9-81ED-4DB2-BD59-A6C34878D82A}">
                    <a16:rowId xmlns:a16="http://schemas.microsoft.com/office/drawing/2014/main" val="483773236"/>
                  </a:ext>
                </a:extLst>
              </a:tr>
              <a:tr h="324399">
                <a:tc>
                  <a:txBody>
                    <a:bodyPr/>
                    <a:lstStyle/>
                    <a:p>
                      <a:pPr algn="ctr" fontAlgn="b"/>
                      <a:r>
                        <a:rPr lang="it-IT" sz="1600" u="none" strike="noStrike" dirty="0">
                          <a:effectLst/>
                          <a:latin typeface="Comic Sans MS" panose="030F0702030302020204" pitchFamily="66" charset="0"/>
                        </a:rPr>
                        <a:t>LEA</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a:effectLst/>
                          <a:latin typeface="Comic Sans MS" panose="030F0702030302020204" pitchFamily="66" charset="0"/>
                        </a:rPr>
                        <a:t>9</a:t>
                      </a:r>
                      <a:endParaRPr lang="it-IT" sz="1600" b="0" i="0" u="none" strike="noStrike">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5.4</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1</a:t>
                      </a:r>
                      <a:endParaRPr lang="it-IT" sz="1600" b="0" i="0" u="none" strike="noStrike" dirty="0">
                        <a:solidFill>
                          <a:srgbClr val="000000"/>
                        </a:solidFill>
                        <a:effectLst/>
                        <a:latin typeface="Comic Sans MS" panose="030F0702030302020204" pitchFamily="66" charset="0"/>
                      </a:endParaRPr>
                    </a:p>
                  </a:txBody>
                  <a:tcPr marL="4763" marR="4763" marT="4763" marB="0" anchor="b"/>
                </a:tc>
                <a:extLst>
                  <a:ext uri="{0D108BD9-81ED-4DB2-BD59-A6C34878D82A}">
                    <a16:rowId xmlns:a16="http://schemas.microsoft.com/office/drawing/2014/main" val="3339411691"/>
                  </a:ext>
                </a:extLst>
              </a:tr>
              <a:tr h="324399">
                <a:tc>
                  <a:txBody>
                    <a:bodyPr/>
                    <a:lstStyle/>
                    <a:p>
                      <a:pPr algn="ctr" fontAlgn="b"/>
                      <a:r>
                        <a:rPr lang="it-IT" sz="1600" u="none" strike="noStrike" dirty="0">
                          <a:effectLst/>
                          <a:latin typeface="Comic Sans MS" panose="030F0702030302020204" pitchFamily="66" charset="0"/>
                        </a:rPr>
                        <a:t>LUNA3</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2</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2</a:t>
                      </a:r>
                      <a:endParaRPr lang="it-IT" sz="1600" b="0" i="0" u="none" strike="noStrike" dirty="0">
                        <a:solidFill>
                          <a:srgbClr val="000000"/>
                        </a:solidFill>
                        <a:effectLst/>
                        <a:latin typeface="Comic Sans MS" panose="030F0702030302020204" pitchFamily="66" charset="0"/>
                      </a:endParaRPr>
                    </a:p>
                  </a:txBody>
                  <a:tcPr marL="4763" marR="4763" marT="4763" marB="0" anchor="b"/>
                </a:tc>
                <a:tc>
                  <a:txBody>
                    <a:bodyPr/>
                    <a:lstStyle/>
                    <a:p>
                      <a:pPr algn="ctr" fontAlgn="b"/>
                      <a:r>
                        <a:rPr lang="it-IT" sz="1600" u="none" strike="noStrike" dirty="0">
                          <a:effectLst/>
                          <a:latin typeface="Comic Sans MS" panose="030F0702030302020204" pitchFamily="66" charset="0"/>
                        </a:rPr>
                        <a:t>0</a:t>
                      </a:r>
                      <a:endParaRPr lang="it-IT" sz="1600" b="0" i="0" u="none" strike="noStrike" dirty="0">
                        <a:solidFill>
                          <a:srgbClr val="000000"/>
                        </a:solidFill>
                        <a:effectLst/>
                        <a:latin typeface="Comic Sans MS" panose="030F0702030302020204" pitchFamily="66" charset="0"/>
                      </a:endParaRPr>
                    </a:p>
                  </a:txBody>
                  <a:tcPr marL="4763" marR="4763" marT="4763" marB="0" anchor="b"/>
                </a:tc>
                <a:extLst>
                  <a:ext uri="{0D108BD9-81ED-4DB2-BD59-A6C34878D82A}">
                    <a16:rowId xmlns:a16="http://schemas.microsoft.com/office/drawing/2014/main" val="3657091129"/>
                  </a:ext>
                </a:extLst>
              </a:tr>
            </a:tbl>
          </a:graphicData>
        </a:graphic>
      </p:graphicFrame>
    </p:spTree>
    <p:extLst>
      <p:ext uri="{BB962C8B-B14F-4D97-AF65-F5344CB8AC3E}">
        <p14:creationId xmlns:p14="http://schemas.microsoft.com/office/powerpoint/2010/main" val="53011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p:cNvSpPr txBox="1"/>
          <p:nvPr/>
        </p:nvSpPr>
        <p:spPr>
          <a:xfrm>
            <a:off x="251520" y="48248"/>
            <a:ext cx="8640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Attività</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prevista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nel</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2023 </a:t>
            </a:r>
          </a:p>
        </p:txBody>
      </p:sp>
      <p:sp>
        <p:nvSpPr>
          <p:cNvPr id="3" name="Title 1"/>
          <p:cNvSpPr txBox="1">
            <a:spLocks/>
          </p:cNvSpPr>
          <p:nvPr/>
        </p:nvSpPr>
        <p:spPr>
          <a:xfrm>
            <a:off x="224768" y="521329"/>
            <a:ext cx="8854161" cy="511175"/>
          </a:xfrm>
          <a:prstGeom prst="rect">
            <a:avLst/>
          </a:prstGeom>
        </p:spPr>
        <p:txBody>
          <a:bodyPr/>
          <a:lstStyle>
            <a:lvl1pPr algn="l" rtl="0" eaLnBrk="0" fontAlgn="base" hangingPunct="0">
              <a:spcBef>
                <a:spcPct val="0"/>
              </a:spcBef>
              <a:spcAft>
                <a:spcPct val="0"/>
              </a:spcAft>
              <a:defRPr sz="2600" b="1">
                <a:solidFill>
                  <a:srgbClr val="003F6E"/>
                </a:solidFill>
                <a:latin typeface="Times New Roman"/>
                <a:ea typeface="ＭＳ Ｐゴシック" charset="-128"/>
                <a:cs typeface="Times New Roman"/>
              </a:defRPr>
            </a:lvl1pPr>
            <a:lvl2pPr algn="l" rtl="0" eaLnBrk="0" fontAlgn="base" hangingPunct="0">
              <a:spcBef>
                <a:spcPct val="0"/>
              </a:spcBef>
              <a:spcAft>
                <a:spcPct val="0"/>
              </a:spcAft>
              <a:defRPr sz="2600" b="1">
                <a:solidFill>
                  <a:srgbClr val="003F6E"/>
                </a:solidFill>
                <a:latin typeface="Times New Roman" charset="0"/>
                <a:ea typeface="ＭＳ Ｐゴシック" charset="-128"/>
                <a:cs typeface="Times New Roman" charset="0"/>
              </a:defRPr>
            </a:lvl2pPr>
            <a:lvl3pPr algn="l" rtl="0" eaLnBrk="0" fontAlgn="base" hangingPunct="0">
              <a:spcBef>
                <a:spcPct val="0"/>
              </a:spcBef>
              <a:spcAft>
                <a:spcPct val="0"/>
              </a:spcAft>
              <a:defRPr sz="2600" b="1">
                <a:solidFill>
                  <a:srgbClr val="003F6E"/>
                </a:solidFill>
                <a:latin typeface="Times New Roman" charset="0"/>
                <a:ea typeface="ＭＳ Ｐゴシック" charset="-128"/>
                <a:cs typeface="Times New Roman" charset="0"/>
              </a:defRPr>
            </a:lvl3pPr>
            <a:lvl4pPr algn="l" rtl="0" eaLnBrk="0" fontAlgn="base" hangingPunct="0">
              <a:spcBef>
                <a:spcPct val="0"/>
              </a:spcBef>
              <a:spcAft>
                <a:spcPct val="0"/>
              </a:spcAft>
              <a:defRPr sz="2600" b="1">
                <a:solidFill>
                  <a:srgbClr val="003F6E"/>
                </a:solidFill>
                <a:latin typeface="Times New Roman" charset="0"/>
                <a:ea typeface="ＭＳ Ｐゴシック" charset="-128"/>
                <a:cs typeface="Times New Roman" charset="0"/>
              </a:defRPr>
            </a:lvl4pPr>
            <a:lvl5pPr algn="l" rtl="0" eaLnBrk="0" fontAlgn="base" hangingPunct="0">
              <a:spcBef>
                <a:spcPct val="0"/>
              </a:spcBef>
              <a:spcAft>
                <a:spcPct val="0"/>
              </a:spcAft>
              <a:defRPr sz="2600" b="1">
                <a:solidFill>
                  <a:srgbClr val="003F6E"/>
                </a:solidFill>
                <a:latin typeface="Times New Roman" charset="0"/>
                <a:ea typeface="ＭＳ Ｐゴシック" charset="-128"/>
                <a:cs typeface="Times New Roman" charset="0"/>
              </a:defRPr>
            </a:lvl5pPr>
            <a:lvl6pPr marL="457200" algn="l" rtl="0" fontAlgn="base">
              <a:spcBef>
                <a:spcPct val="0"/>
              </a:spcBef>
              <a:spcAft>
                <a:spcPct val="0"/>
              </a:spcAft>
              <a:defRPr sz="3400" b="1">
                <a:solidFill>
                  <a:srgbClr val="003F6E"/>
                </a:solidFill>
                <a:latin typeface="Arial Rounded MT Bold" pitchFamily="34" charset="0"/>
              </a:defRPr>
            </a:lvl6pPr>
            <a:lvl7pPr marL="914400" algn="l" rtl="0" fontAlgn="base">
              <a:spcBef>
                <a:spcPct val="0"/>
              </a:spcBef>
              <a:spcAft>
                <a:spcPct val="0"/>
              </a:spcAft>
              <a:defRPr sz="3400" b="1">
                <a:solidFill>
                  <a:srgbClr val="003F6E"/>
                </a:solidFill>
                <a:latin typeface="Arial Rounded MT Bold" pitchFamily="34" charset="0"/>
              </a:defRPr>
            </a:lvl7pPr>
            <a:lvl8pPr marL="1371600" algn="l" rtl="0" fontAlgn="base">
              <a:spcBef>
                <a:spcPct val="0"/>
              </a:spcBef>
              <a:spcAft>
                <a:spcPct val="0"/>
              </a:spcAft>
              <a:defRPr sz="3400" b="1">
                <a:solidFill>
                  <a:srgbClr val="003F6E"/>
                </a:solidFill>
                <a:latin typeface="Arial Rounded MT Bold" pitchFamily="34" charset="0"/>
              </a:defRPr>
            </a:lvl8pPr>
            <a:lvl9pPr marL="1828800" algn="l" rtl="0" fontAlgn="base">
              <a:spcBef>
                <a:spcPct val="0"/>
              </a:spcBef>
              <a:spcAft>
                <a:spcPct val="0"/>
              </a:spcAft>
              <a:defRPr sz="3400" b="1">
                <a:solidFill>
                  <a:srgbClr val="003F6E"/>
                </a:solidFill>
                <a:latin typeface="Arial Rounded MT Bold"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Calibri" panose="020F0502020204030204"/>
                <a:ea typeface="ＭＳ Ｐゴシック" charset="-128"/>
                <a:cs typeface="Comic Sans MS"/>
              </a:rPr>
              <a:t>Run di </a:t>
            </a:r>
            <a:r>
              <a:rPr kumimoji="0" lang="en-US" sz="2400" b="1" i="0" u="none" strike="noStrike" kern="0" cap="none" spc="0" normalizeH="0" baseline="0" noProof="0" dirty="0" err="1">
                <a:ln>
                  <a:noFill/>
                </a:ln>
                <a:solidFill>
                  <a:srgbClr val="0070C0"/>
                </a:solidFill>
                <a:effectLst/>
                <a:uLnTx/>
                <a:uFillTx/>
                <a:latin typeface="Calibri" panose="020F0502020204030204"/>
                <a:ea typeface="ＭＳ Ｐゴシック" charset="-128"/>
                <a:cs typeface="Comic Sans MS"/>
              </a:rPr>
              <a:t>misure</a:t>
            </a:r>
            <a:r>
              <a:rPr kumimoji="0" lang="en-US" sz="2400" b="1" i="0" u="none" strike="noStrike" kern="0" cap="none" spc="0" normalizeH="0" baseline="0" noProof="0" dirty="0">
                <a:ln>
                  <a:noFill/>
                </a:ln>
                <a:solidFill>
                  <a:srgbClr val="0070C0"/>
                </a:solidFill>
                <a:effectLst/>
                <a:uLnTx/>
                <a:uFillTx/>
                <a:latin typeface="Calibri" panose="020F0502020204030204"/>
                <a:ea typeface="ＭＳ Ｐゴシック" charset="-128"/>
                <a:cs typeface="Comic Sans MS"/>
              </a:rPr>
              <a:t> di SIDDHARTA. Test </a:t>
            </a:r>
            <a:r>
              <a:rPr kumimoji="0" lang="en-US" sz="2400" b="1" i="0" u="none" strike="noStrike" kern="0" cap="none" spc="0" normalizeH="0" baseline="0" noProof="0" dirty="0" err="1">
                <a:ln>
                  <a:noFill/>
                </a:ln>
                <a:solidFill>
                  <a:srgbClr val="0070C0"/>
                </a:solidFill>
                <a:effectLst/>
                <a:uLnTx/>
                <a:uFillTx/>
                <a:latin typeface="Calibri" panose="020F0502020204030204"/>
                <a:ea typeface="ＭＳ Ｐゴシック" charset="-128"/>
                <a:cs typeface="Comic Sans MS"/>
              </a:rPr>
              <a:t>della</a:t>
            </a:r>
            <a:r>
              <a:rPr kumimoji="0" lang="en-US" sz="2400" b="1" i="0" u="none" strike="noStrike" kern="0" cap="none" spc="0" normalizeH="0" baseline="0" noProof="0" dirty="0">
                <a:ln>
                  <a:noFill/>
                </a:ln>
                <a:solidFill>
                  <a:srgbClr val="0070C0"/>
                </a:solidFill>
                <a:effectLst/>
                <a:uLnTx/>
                <a:uFillTx/>
                <a:latin typeface="Calibri" panose="020F0502020204030204"/>
                <a:ea typeface="ＭＳ Ｐゴシック" charset="-128"/>
                <a:cs typeface="Comic Sans MS"/>
              </a:rPr>
              <a:t> </a:t>
            </a:r>
            <a:r>
              <a:rPr kumimoji="0" lang="en-US" sz="2400" b="1" i="0" u="none" strike="noStrike" kern="0" cap="none" spc="0" normalizeH="0" baseline="0" noProof="0" dirty="0" err="1">
                <a:ln>
                  <a:noFill/>
                </a:ln>
                <a:solidFill>
                  <a:srgbClr val="0070C0"/>
                </a:solidFill>
                <a:effectLst/>
                <a:uLnTx/>
                <a:uFillTx/>
                <a:latin typeface="Calibri" panose="020F0502020204030204"/>
                <a:ea typeface="ＭＳ Ｐゴシック" charset="-128"/>
                <a:cs typeface="Comic Sans MS"/>
              </a:rPr>
              <a:t>nuova</a:t>
            </a:r>
            <a:r>
              <a:rPr kumimoji="0" lang="en-US" sz="2400" b="1" i="0" u="none" strike="noStrike" kern="0" cap="none" spc="0" normalizeH="0" baseline="0" noProof="0" dirty="0">
                <a:ln>
                  <a:noFill/>
                </a:ln>
                <a:solidFill>
                  <a:srgbClr val="0070C0"/>
                </a:solidFill>
                <a:effectLst/>
                <a:uLnTx/>
                <a:uFillTx/>
                <a:latin typeface="Calibri" panose="020F0502020204030204"/>
                <a:ea typeface="ＭＳ Ｐゴシック" charset="-128"/>
                <a:cs typeface="Comic Sans MS"/>
              </a:rPr>
              <a:t> </a:t>
            </a:r>
            <a:r>
              <a:rPr kumimoji="0" lang="en-US" sz="2400" b="1" i="0" u="none" strike="noStrike" kern="0" cap="none" spc="0" normalizeH="0" baseline="0" noProof="0" dirty="0" err="1">
                <a:ln>
                  <a:noFill/>
                </a:ln>
                <a:solidFill>
                  <a:srgbClr val="0070C0"/>
                </a:solidFill>
                <a:effectLst/>
                <a:uLnTx/>
                <a:uFillTx/>
                <a:latin typeface="Calibri" panose="020F0502020204030204"/>
                <a:ea typeface="ＭＳ Ｐゴシック" charset="-128"/>
                <a:cs typeface="Comic Sans MS"/>
              </a:rPr>
              <a:t>produzione</a:t>
            </a:r>
            <a:r>
              <a:rPr kumimoji="0" lang="en-US" sz="2400" b="1" i="0" u="none" strike="noStrike" kern="0" cap="none" spc="0" normalizeH="0" baseline="0" noProof="0" dirty="0">
                <a:ln>
                  <a:noFill/>
                </a:ln>
                <a:solidFill>
                  <a:srgbClr val="0070C0"/>
                </a:solidFill>
                <a:effectLst/>
                <a:uLnTx/>
                <a:uFillTx/>
                <a:latin typeface="Calibri" panose="020F0502020204030204"/>
                <a:ea typeface="ＭＳ Ｐゴシック" charset="-128"/>
                <a:cs typeface="Comic Sans MS"/>
              </a:rPr>
              <a:t> di SDD da 1mm di </a:t>
            </a:r>
            <a:r>
              <a:rPr kumimoji="0" lang="en-US" sz="2400" b="1" i="0" u="none" strike="noStrike" kern="0" cap="none" spc="0" normalizeH="0" baseline="0" noProof="0" dirty="0" err="1">
                <a:ln>
                  <a:noFill/>
                </a:ln>
                <a:solidFill>
                  <a:srgbClr val="0070C0"/>
                </a:solidFill>
                <a:effectLst/>
                <a:uLnTx/>
                <a:uFillTx/>
                <a:latin typeface="Calibri" panose="020F0502020204030204"/>
                <a:ea typeface="ＭＳ Ｐゴシック" charset="-128"/>
                <a:cs typeface="Comic Sans MS"/>
              </a:rPr>
              <a:t>spessore</a:t>
            </a:r>
            <a:r>
              <a:rPr kumimoji="0" lang="en-US" sz="2400" b="1" i="0" u="none" strike="noStrike" kern="0" cap="none" spc="0" normalizeH="0" baseline="0" noProof="0" dirty="0">
                <a:ln>
                  <a:noFill/>
                </a:ln>
                <a:solidFill>
                  <a:srgbClr val="0070C0"/>
                </a:solidFill>
                <a:effectLst/>
                <a:uLnTx/>
                <a:uFillTx/>
                <a:latin typeface="Calibri" panose="020F0502020204030204"/>
                <a:ea typeface="ＭＳ Ｐゴシック" charset="-128"/>
                <a:cs typeface="Comic Sans MS"/>
              </a:rPr>
              <a:t>.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7" y="1475333"/>
            <a:ext cx="4824536" cy="2290494"/>
          </a:xfrm>
          <a:prstGeom prst="rect">
            <a:avLst/>
          </a:prstGeom>
          <a:solidFill>
            <a:schemeClr val="bg1"/>
          </a:solidFill>
          <a:ln>
            <a:noFill/>
          </a:ln>
          <a:effectLst/>
        </p:spPr>
      </p:pic>
      <p:pic>
        <p:nvPicPr>
          <p:cNvPr id="2" name="Immagine 1">
            <a:extLst>
              <a:ext uri="{FF2B5EF4-FFF2-40B4-BE49-F238E27FC236}">
                <a16:creationId xmlns:a16="http://schemas.microsoft.com/office/drawing/2014/main" id="{A0CD161A-A338-412B-A3B2-1094CAF4775E}"/>
              </a:ext>
            </a:extLst>
          </p:cNvPr>
          <p:cNvPicPr>
            <a:picLocks noChangeAspect="1"/>
          </p:cNvPicPr>
          <p:nvPr/>
        </p:nvPicPr>
        <p:blipFill>
          <a:blip r:embed="rId4"/>
          <a:stretch>
            <a:fillRect/>
          </a:stretch>
        </p:blipFill>
        <p:spPr>
          <a:xfrm>
            <a:off x="251520" y="3884896"/>
            <a:ext cx="2911728" cy="2859439"/>
          </a:xfrm>
          <a:prstGeom prst="rect">
            <a:avLst/>
          </a:prstGeom>
        </p:spPr>
      </p:pic>
      <p:pic>
        <p:nvPicPr>
          <p:cNvPr id="4" name="Immagine 3">
            <a:extLst>
              <a:ext uri="{FF2B5EF4-FFF2-40B4-BE49-F238E27FC236}">
                <a16:creationId xmlns:a16="http://schemas.microsoft.com/office/drawing/2014/main" id="{65E5D02B-4648-4AC9-86A0-82FC6C2CC871}"/>
              </a:ext>
            </a:extLst>
          </p:cNvPr>
          <p:cNvPicPr>
            <a:picLocks noChangeAspect="1"/>
          </p:cNvPicPr>
          <p:nvPr/>
        </p:nvPicPr>
        <p:blipFill>
          <a:blip r:embed="rId5"/>
          <a:stretch>
            <a:fillRect/>
          </a:stretch>
        </p:blipFill>
        <p:spPr>
          <a:xfrm>
            <a:off x="4962514" y="1475333"/>
            <a:ext cx="4013405" cy="2290494"/>
          </a:xfrm>
          <a:prstGeom prst="rect">
            <a:avLst/>
          </a:prstGeom>
        </p:spPr>
      </p:pic>
      <p:sp>
        <p:nvSpPr>
          <p:cNvPr id="5" name="CasellaDiTesto 4">
            <a:extLst>
              <a:ext uri="{FF2B5EF4-FFF2-40B4-BE49-F238E27FC236}">
                <a16:creationId xmlns:a16="http://schemas.microsoft.com/office/drawing/2014/main" id="{89AE7ADA-E38A-4130-B405-2E0330E6ED67}"/>
              </a:ext>
            </a:extLst>
          </p:cNvPr>
          <p:cNvSpPr txBox="1"/>
          <p:nvPr/>
        </p:nvSpPr>
        <p:spPr>
          <a:xfrm>
            <a:off x="4962514" y="3212976"/>
            <a:ext cx="3534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00"/>
                </a:solidFill>
                <a:effectLst/>
                <a:uLnTx/>
                <a:uFillTx/>
                <a:latin typeface="Calibri" panose="020F0502020204030204"/>
                <a:ea typeface="+mn-ea"/>
                <a:cs typeface="+mn-cs"/>
              </a:rPr>
              <a:t>SIDDHARTA </a:t>
            </a:r>
            <a:r>
              <a:rPr kumimoji="0" lang="it-IT" sz="1800" b="1" i="0" u="none" strike="noStrike" kern="1200" cap="none" spc="0" normalizeH="0" baseline="0" noProof="0" dirty="0" err="1">
                <a:ln>
                  <a:noFill/>
                </a:ln>
                <a:solidFill>
                  <a:srgbClr val="FFFF00"/>
                </a:solidFill>
                <a:effectLst/>
                <a:uLnTx/>
                <a:uFillTx/>
                <a:latin typeface="Calibri" panose="020F0502020204030204"/>
                <a:ea typeface="+mn-ea"/>
                <a:cs typeface="+mn-cs"/>
              </a:rPr>
              <a:t>apparatus</a:t>
            </a:r>
            <a:r>
              <a:rPr kumimoji="0" lang="it-IT" sz="1800" b="1" i="0" u="none" strike="noStrike" kern="1200" cap="none" spc="0" normalizeH="0" baseline="0" noProof="0" dirty="0">
                <a:ln>
                  <a:noFill/>
                </a:ln>
                <a:solidFill>
                  <a:srgbClr val="FFFF00"/>
                </a:solidFill>
                <a:effectLst/>
                <a:uLnTx/>
                <a:uFillTx/>
                <a:latin typeface="Calibri" panose="020F0502020204030204"/>
                <a:ea typeface="+mn-ea"/>
                <a:cs typeface="+mn-cs"/>
              </a:rPr>
              <a:t> ready to </a:t>
            </a:r>
            <a:r>
              <a:rPr kumimoji="0" lang="it-IT" sz="1800" b="1" i="0" u="none" strike="noStrike" kern="1200" cap="none" spc="0" normalizeH="0" baseline="0" noProof="0" dirty="0" err="1">
                <a:ln>
                  <a:noFill/>
                </a:ln>
                <a:solidFill>
                  <a:srgbClr val="FFFF00"/>
                </a:solidFill>
                <a:effectLst/>
                <a:uLnTx/>
                <a:uFillTx/>
                <a:latin typeface="Calibri" panose="020F0502020204030204"/>
                <a:ea typeface="+mn-ea"/>
                <a:cs typeface="+mn-cs"/>
              </a:rPr>
              <a:t>run</a:t>
            </a:r>
            <a:endParaRPr kumimoji="0" lang="it-IT"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6AE5ED72-E715-45F4-A676-0BBC7809E6D5}"/>
              </a:ext>
            </a:extLst>
          </p:cNvPr>
          <p:cNvPicPr>
            <a:picLocks noChangeAspect="1"/>
          </p:cNvPicPr>
          <p:nvPr/>
        </p:nvPicPr>
        <p:blipFill>
          <a:blip r:embed="rId6"/>
          <a:stretch>
            <a:fillRect/>
          </a:stretch>
        </p:blipFill>
        <p:spPr>
          <a:xfrm>
            <a:off x="4860033" y="3900557"/>
            <a:ext cx="4176464" cy="1378495"/>
          </a:xfrm>
          <a:prstGeom prst="rect">
            <a:avLst/>
          </a:prstGeom>
        </p:spPr>
      </p:pic>
      <p:pic>
        <p:nvPicPr>
          <p:cNvPr id="61" name="Immagine 60">
            <a:extLst>
              <a:ext uri="{FF2B5EF4-FFF2-40B4-BE49-F238E27FC236}">
                <a16:creationId xmlns:a16="http://schemas.microsoft.com/office/drawing/2014/main" id="{E880F108-A2A9-4637-BCA1-3C64089724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47" t="23750" b="19305"/>
          <a:stretch/>
        </p:blipFill>
        <p:spPr>
          <a:xfrm>
            <a:off x="6228184" y="5472822"/>
            <a:ext cx="2543884" cy="1302304"/>
          </a:xfrm>
          <a:prstGeom prst="rect">
            <a:avLst/>
          </a:prstGeom>
        </p:spPr>
      </p:pic>
      <p:sp>
        <p:nvSpPr>
          <p:cNvPr id="62" name="CasellaDiTesto 61">
            <a:extLst>
              <a:ext uri="{FF2B5EF4-FFF2-40B4-BE49-F238E27FC236}">
                <a16:creationId xmlns:a16="http://schemas.microsoft.com/office/drawing/2014/main" id="{170443BB-A1BA-4A9F-BAE5-CC32A1DD62AF}"/>
              </a:ext>
            </a:extLst>
          </p:cNvPr>
          <p:cNvSpPr txBox="1"/>
          <p:nvPr/>
        </p:nvSpPr>
        <p:spPr>
          <a:xfrm>
            <a:off x="3275856" y="3884896"/>
            <a:ext cx="21445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70C0"/>
                </a:solidFill>
                <a:effectLst/>
                <a:uLnTx/>
                <a:uFillTx/>
                <a:latin typeface="Calibri" panose="020F0502020204030204"/>
                <a:ea typeface="+mn-ea"/>
                <a:cs typeface="+mn-cs"/>
              </a:rPr>
              <a:t>Design of new SDD </a:t>
            </a:r>
            <a:r>
              <a:rPr kumimoji="0" lang="it-IT" sz="1600" b="1" i="0" u="none" strike="noStrike" kern="1200" cap="none" spc="0" normalizeH="0" baseline="0" noProof="0" dirty="0" err="1">
                <a:ln>
                  <a:noFill/>
                </a:ln>
                <a:solidFill>
                  <a:srgbClr val="0070C0"/>
                </a:solidFill>
                <a:effectLst/>
                <a:uLnTx/>
                <a:uFillTx/>
                <a:latin typeface="Calibri" panose="020F0502020204030204"/>
                <a:ea typeface="+mn-ea"/>
                <a:cs typeface="+mn-cs"/>
              </a:rPr>
              <a:t>modules</a:t>
            </a:r>
            <a:r>
              <a:rPr kumimoji="0" lang="it-IT" sz="1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srgbClr val="0070C0"/>
                </a:solidFill>
                <a:effectLst/>
                <a:uLnTx/>
                <a:uFillTx/>
                <a:latin typeface="Calibri" panose="020F0502020204030204"/>
                <a:ea typeface="+mn-ea"/>
                <a:cs typeface="+mn-cs"/>
              </a:rPr>
              <a:t>based</a:t>
            </a:r>
            <a:r>
              <a:rPr kumimoji="0" lang="it-IT" sz="1600" b="1" i="0" u="none" strike="noStrike" kern="1200" cap="none" spc="0" normalizeH="0" baseline="0" noProof="0" dirty="0">
                <a:ln>
                  <a:noFill/>
                </a:ln>
                <a:solidFill>
                  <a:srgbClr val="0070C0"/>
                </a:solidFill>
                <a:effectLst/>
                <a:uLnTx/>
                <a:uFillTx/>
                <a:latin typeface="Calibri" panose="020F0502020204030204"/>
                <a:ea typeface="+mn-ea"/>
                <a:cs typeface="+mn-cs"/>
              </a:rPr>
              <a:t> on </a:t>
            </a:r>
            <a:r>
              <a:rPr kumimoji="0" lang="it-IT" sz="1600" b="1" i="0" u="none" strike="noStrike" kern="1200" cap="none" spc="0" normalizeH="0" baseline="0" noProof="0" dirty="0" err="1">
                <a:ln>
                  <a:noFill/>
                </a:ln>
                <a:solidFill>
                  <a:srgbClr val="0070C0"/>
                </a:solidFill>
                <a:effectLst/>
                <a:uLnTx/>
                <a:uFillTx/>
                <a:latin typeface="Calibri" panose="020F0502020204030204"/>
                <a:ea typeface="+mn-ea"/>
                <a:cs typeface="+mn-cs"/>
              </a:rPr>
              <a:t>thicker</a:t>
            </a:r>
            <a:r>
              <a:rPr kumimoji="0" lang="it-IT" sz="1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it-IT" sz="1600" b="1" i="0" u="none" strike="noStrike" kern="1200" cap="none" spc="0" normalizeH="0" baseline="0" noProof="0" dirty="0" err="1">
                <a:ln>
                  <a:noFill/>
                </a:ln>
                <a:solidFill>
                  <a:srgbClr val="0070C0"/>
                </a:solidFill>
                <a:effectLst/>
                <a:uLnTx/>
                <a:uFillTx/>
                <a:latin typeface="Calibri" panose="020F0502020204030204"/>
                <a:ea typeface="+mn-ea"/>
                <a:cs typeface="+mn-cs"/>
              </a:rPr>
              <a:t>SDDs</a:t>
            </a:r>
            <a:endParaRPr kumimoji="0" lang="it-IT"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63" name="Picture 6">
            <a:extLst>
              <a:ext uri="{FF2B5EF4-FFF2-40B4-BE49-F238E27FC236}">
                <a16:creationId xmlns:a16="http://schemas.microsoft.com/office/drawing/2014/main" id="{FEC96D3D-6E06-4F49-BF5A-20FF8F97A7B7}"/>
              </a:ext>
            </a:extLst>
          </p:cNvPr>
          <p:cNvPicPr>
            <a:picLocks noChangeAspect="1"/>
          </p:cNvPicPr>
          <p:nvPr/>
        </p:nvPicPr>
        <p:blipFill rotWithShape="1">
          <a:blip r:embed="rId8"/>
          <a:srcRect t="9252" r="4005" b="10692"/>
          <a:stretch/>
        </p:blipFill>
        <p:spPr>
          <a:xfrm>
            <a:off x="3635896" y="5357798"/>
            <a:ext cx="2408794" cy="1386537"/>
          </a:xfrm>
          <a:prstGeom prst="rect">
            <a:avLst/>
          </a:prstGeom>
        </p:spPr>
      </p:pic>
    </p:spTree>
    <p:extLst>
      <p:ext uri="{BB962C8B-B14F-4D97-AF65-F5344CB8AC3E}">
        <p14:creationId xmlns:p14="http://schemas.microsoft.com/office/powerpoint/2010/main" val="3345826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egnaposto data 3">
            <a:extLst>
              <a:ext uri="{FF2B5EF4-FFF2-40B4-BE49-F238E27FC236}">
                <a16:creationId xmlns:a16="http://schemas.microsoft.com/office/drawing/2014/main" id="{4902E922-9C9B-49EC-8772-10343B897921}"/>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fld id="{BC318924-5FFC-4B0E-99E7-3EF0331108C0}" type="datetime1">
              <a:rPr lang="en-US" altLang="it-IT" sz="1050">
                <a:solidFill>
                  <a:srgbClr val="000000"/>
                </a:solidFill>
              </a:rPr>
              <a:pPr defTabSz="685800" fontAlgn="base">
                <a:spcBef>
                  <a:spcPct val="0"/>
                </a:spcBef>
                <a:spcAft>
                  <a:spcPct val="0"/>
                </a:spcAft>
                <a:buNone/>
              </a:pPr>
              <a:t>7/6/2022</a:t>
            </a:fld>
            <a:endParaRPr lang="it-IT" altLang="it-IT" sz="1050">
              <a:solidFill>
                <a:srgbClr val="000000"/>
              </a:solidFill>
            </a:endParaRPr>
          </a:p>
        </p:txBody>
      </p:sp>
      <p:sp>
        <p:nvSpPr>
          <p:cNvPr id="3075" name="Segnaposto piè di pagina 4">
            <a:extLst>
              <a:ext uri="{FF2B5EF4-FFF2-40B4-BE49-F238E27FC236}">
                <a16:creationId xmlns:a16="http://schemas.microsoft.com/office/drawing/2014/main" id="{84BBE634-0A83-4B2D-97BD-E40E4FF7FD39}"/>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r>
              <a:rPr lang="en-US" altLang="it-IT" sz="1050">
                <a:solidFill>
                  <a:srgbClr val="000000"/>
                </a:solidFill>
              </a:rPr>
              <a:t>Infn - June 2021</a:t>
            </a:r>
            <a:endParaRPr lang="it-IT" altLang="it-IT" sz="1050">
              <a:solidFill>
                <a:srgbClr val="000000"/>
              </a:solidFill>
            </a:endParaRPr>
          </a:p>
        </p:txBody>
      </p:sp>
      <p:sp>
        <p:nvSpPr>
          <p:cNvPr id="3076" name="Segnaposto numero diapositiva 1">
            <a:extLst>
              <a:ext uri="{FF2B5EF4-FFF2-40B4-BE49-F238E27FC236}">
                <a16:creationId xmlns:a16="http://schemas.microsoft.com/office/drawing/2014/main" id="{01FE8FCB-FBF1-4C46-B1FC-8C4BDBE27BB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fld id="{EC357D12-ADC8-48F1-8BF6-D7A8BC7A125B}" type="slidenum">
              <a:rPr lang="it-IT" altLang="it-IT" sz="1050">
                <a:solidFill>
                  <a:srgbClr val="000000"/>
                </a:solidFill>
              </a:rPr>
              <a:pPr defTabSz="685800" fontAlgn="base">
                <a:spcBef>
                  <a:spcPct val="0"/>
                </a:spcBef>
                <a:spcAft>
                  <a:spcPct val="0"/>
                </a:spcAft>
                <a:buNone/>
              </a:pPr>
              <a:t>21</a:t>
            </a:fld>
            <a:endParaRPr lang="it-IT" altLang="it-IT" sz="1050">
              <a:solidFill>
                <a:srgbClr val="000000"/>
              </a:solidFill>
            </a:endParaRPr>
          </a:p>
        </p:txBody>
      </p:sp>
      <p:sp>
        <p:nvSpPr>
          <p:cNvPr id="3077" name="Rectangle 2">
            <a:extLst>
              <a:ext uri="{FF2B5EF4-FFF2-40B4-BE49-F238E27FC236}">
                <a16:creationId xmlns:a16="http://schemas.microsoft.com/office/drawing/2014/main" id="{EF1E1E86-3DFD-4F7D-B0AB-7CB5C5F1E114}"/>
              </a:ext>
            </a:extLst>
          </p:cNvPr>
          <p:cNvSpPr txBox="1">
            <a:spLocks noChangeArrowheads="1"/>
          </p:cNvSpPr>
          <p:nvPr/>
        </p:nvSpPr>
        <p:spPr bwMode="auto">
          <a:xfrm>
            <a:off x="201216" y="1640681"/>
            <a:ext cx="5693569" cy="1620441"/>
          </a:xfrm>
          <a:prstGeom prst="rect">
            <a:avLst/>
          </a:prstGeom>
          <a:solidFill>
            <a:srgbClr val="FF7C80"/>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r>
              <a:rPr lang="it-IT" altLang="en-US" sz="1350">
                <a:solidFill>
                  <a:srgbClr val="000000"/>
                </a:solidFill>
              </a:rPr>
              <a:t>QUPLAS : positrons and Positronium at the LNESS Politecnico Lab</a:t>
            </a:r>
          </a:p>
          <a:p>
            <a:pPr defTabSz="685800" fontAlgn="base">
              <a:spcBef>
                <a:spcPct val="0"/>
              </a:spcBef>
              <a:spcAft>
                <a:spcPct val="0"/>
              </a:spcAft>
              <a:buNone/>
            </a:pPr>
            <a:endParaRPr lang="it-IT" altLang="en-US" sz="1350">
              <a:solidFill>
                <a:srgbClr val="000000"/>
              </a:solidFill>
            </a:endParaRPr>
          </a:p>
          <a:p>
            <a:pPr defTabSz="685800" fontAlgn="base">
              <a:spcBef>
                <a:spcPct val="0"/>
              </a:spcBef>
              <a:spcAft>
                <a:spcPct val="0"/>
              </a:spcAft>
              <a:buNone/>
            </a:pPr>
            <a:r>
              <a:rPr lang="it-IT" altLang="en-US" sz="1350">
                <a:solidFill>
                  <a:srgbClr val="000000"/>
                </a:solidFill>
              </a:rPr>
              <a:t>ASACUSA: Ground State Hyperfine Splitting measurement at CERN</a:t>
            </a:r>
          </a:p>
          <a:p>
            <a:pPr defTabSz="685800" fontAlgn="base">
              <a:spcBef>
                <a:spcPct val="0"/>
              </a:spcBef>
              <a:spcAft>
                <a:spcPct val="0"/>
              </a:spcAft>
              <a:buNone/>
            </a:pPr>
            <a:endParaRPr lang="it-IT" altLang="en-US" sz="1350">
              <a:solidFill>
                <a:srgbClr val="000000"/>
              </a:solidFill>
            </a:endParaRPr>
          </a:p>
          <a:p>
            <a:pPr defTabSz="685800" fontAlgn="base">
              <a:spcBef>
                <a:spcPct val="0"/>
              </a:spcBef>
              <a:spcAft>
                <a:spcPct val="0"/>
              </a:spcAft>
              <a:buNone/>
            </a:pPr>
            <a:r>
              <a:rPr lang="it-IT" altLang="en-US" sz="1350">
                <a:solidFill>
                  <a:srgbClr val="000000"/>
                </a:solidFill>
              </a:rPr>
              <a:t>AEGIS : Antihydrogen gravitation and Positronium studies at CERN</a:t>
            </a:r>
          </a:p>
        </p:txBody>
      </p:sp>
      <p:sp>
        <p:nvSpPr>
          <p:cNvPr id="3078" name="Rectangle 17">
            <a:extLst>
              <a:ext uri="{FF2B5EF4-FFF2-40B4-BE49-F238E27FC236}">
                <a16:creationId xmlns:a16="http://schemas.microsoft.com/office/drawing/2014/main" id="{A600A7C1-88DD-4A20-BA96-314B6FE4D68E}"/>
              </a:ext>
            </a:extLst>
          </p:cNvPr>
          <p:cNvSpPr>
            <a:spLocks/>
          </p:cNvSpPr>
          <p:nvPr/>
        </p:nvSpPr>
        <p:spPr bwMode="auto">
          <a:xfrm>
            <a:off x="201216" y="1122774"/>
            <a:ext cx="5561409" cy="415498"/>
          </a:xfrm>
          <a:prstGeom prst="rect">
            <a:avLst/>
          </a:prstGeom>
          <a:solidFill>
            <a:srgbClr val="FFFF00"/>
          </a:solidFill>
          <a:ln w="9525">
            <a:solidFill>
              <a:schemeClr val="tx1"/>
            </a:solidFill>
            <a:miter lim="800000"/>
            <a:headEnd/>
            <a:tailEnd/>
          </a:ln>
        </p:spPr>
        <p:txBody>
          <a:bodyPr lIns="0" tIns="0" rIns="0" bIns="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685800" fontAlgn="base">
              <a:spcBef>
                <a:spcPct val="0"/>
              </a:spcBef>
              <a:spcAft>
                <a:spcPct val="0"/>
              </a:spcAft>
              <a:buNone/>
            </a:pPr>
            <a:r>
              <a:rPr lang="en-US" altLang="it-IT" sz="2700">
                <a:solidFill>
                  <a:srgbClr val="4D4B96"/>
                </a:solidFill>
                <a:latin typeface="Gill Sans" pitchFamily="2" charset="0"/>
                <a:sym typeface="Gill Sans" pitchFamily="2" charset="0"/>
              </a:rPr>
              <a:t>LEA Milano : low energy antimatter</a:t>
            </a:r>
            <a:endParaRPr lang="it-IT" altLang="it-IT" sz="2700">
              <a:solidFill>
                <a:srgbClr val="B52420"/>
              </a:solidFill>
              <a:latin typeface="Gill Sans" pitchFamily="2" charset="0"/>
              <a:sym typeface="Gill Sans" pitchFamily="2" charset="0"/>
            </a:endParaRPr>
          </a:p>
        </p:txBody>
      </p:sp>
      <p:sp>
        <p:nvSpPr>
          <p:cNvPr id="3079" name="Titolo 3">
            <a:extLst>
              <a:ext uri="{FF2B5EF4-FFF2-40B4-BE49-F238E27FC236}">
                <a16:creationId xmlns:a16="http://schemas.microsoft.com/office/drawing/2014/main" id="{826EADC1-F12E-461A-8B8B-548BF6422B45}"/>
              </a:ext>
            </a:extLst>
          </p:cNvPr>
          <p:cNvSpPr>
            <a:spLocks noGrp="1"/>
          </p:cNvSpPr>
          <p:nvPr/>
        </p:nvSpPr>
        <p:spPr bwMode="auto">
          <a:xfrm>
            <a:off x="6272213" y="1122760"/>
            <a:ext cx="2695575" cy="3301603"/>
          </a:xfrm>
          <a:prstGeom prst="rect">
            <a:avLst/>
          </a:prstGeom>
          <a:solidFill>
            <a:srgbClr val="47D958"/>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lnSpc>
                <a:spcPct val="90000"/>
              </a:lnSpc>
              <a:spcBef>
                <a:spcPct val="0"/>
              </a:spcBef>
              <a:spcAft>
                <a:spcPct val="0"/>
              </a:spcAft>
              <a:buNone/>
            </a:pPr>
            <a:r>
              <a:rPr lang="it-IT" altLang="it-IT" sz="1200" b="1">
                <a:solidFill>
                  <a:srgbClr val="000000"/>
                </a:solidFill>
              </a:rPr>
              <a:t>Anagrafica (5.1 FTE)</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F. Castelli 80%</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S. Cialdi 20%</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G. Consolati 30%</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R. Ferragut 90% (10% CSNV)</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M. Giammarchi 70% (10% CSNV)</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G. Maero 50%</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F. Prelz 20%</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M. Romè 50%</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Toso 100% (AS RIC)</a:t>
            </a:r>
          </a:p>
        </p:txBody>
      </p:sp>
      <p:graphicFrame>
        <p:nvGraphicFramePr>
          <p:cNvPr id="2" name="Tabella 2">
            <a:extLst>
              <a:ext uri="{FF2B5EF4-FFF2-40B4-BE49-F238E27FC236}">
                <a16:creationId xmlns:a16="http://schemas.microsoft.com/office/drawing/2014/main" id="{E533404C-D039-4167-B411-7D902C76076A}"/>
              </a:ext>
            </a:extLst>
          </p:cNvPr>
          <p:cNvGraphicFramePr>
            <a:graphicFrameLocks noGrp="1"/>
          </p:cNvGraphicFramePr>
          <p:nvPr/>
        </p:nvGraphicFramePr>
        <p:xfrm>
          <a:off x="255985" y="3759994"/>
          <a:ext cx="5847160" cy="1494013"/>
        </p:xfrm>
        <a:graphic>
          <a:graphicData uri="http://schemas.openxmlformats.org/drawingml/2006/table">
            <a:tbl>
              <a:tblPr firstRow="1" bandRow="1">
                <a:tableStyleId>{5C22544A-7EE6-4342-B048-85BDC9FD1C3A}</a:tableStyleId>
              </a:tblPr>
              <a:tblGrid>
                <a:gridCol w="1169432">
                  <a:extLst>
                    <a:ext uri="{9D8B030D-6E8A-4147-A177-3AD203B41FA5}">
                      <a16:colId xmlns:a16="http://schemas.microsoft.com/office/drawing/2014/main" val="20000"/>
                    </a:ext>
                  </a:extLst>
                </a:gridCol>
                <a:gridCol w="1169432">
                  <a:extLst>
                    <a:ext uri="{9D8B030D-6E8A-4147-A177-3AD203B41FA5}">
                      <a16:colId xmlns:a16="http://schemas.microsoft.com/office/drawing/2014/main" val="20001"/>
                    </a:ext>
                  </a:extLst>
                </a:gridCol>
                <a:gridCol w="1169432">
                  <a:extLst>
                    <a:ext uri="{9D8B030D-6E8A-4147-A177-3AD203B41FA5}">
                      <a16:colId xmlns:a16="http://schemas.microsoft.com/office/drawing/2014/main" val="20002"/>
                    </a:ext>
                  </a:extLst>
                </a:gridCol>
                <a:gridCol w="1169432">
                  <a:extLst>
                    <a:ext uri="{9D8B030D-6E8A-4147-A177-3AD203B41FA5}">
                      <a16:colId xmlns:a16="http://schemas.microsoft.com/office/drawing/2014/main" val="20003"/>
                    </a:ext>
                  </a:extLst>
                </a:gridCol>
                <a:gridCol w="1169432">
                  <a:extLst>
                    <a:ext uri="{9D8B030D-6E8A-4147-A177-3AD203B41FA5}">
                      <a16:colId xmlns:a16="http://schemas.microsoft.com/office/drawing/2014/main" val="20004"/>
                    </a:ext>
                  </a:extLst>
                </a:gridCol>
              </a:tblGrid>
              <a:tr h="330419">
                <a:tc>
                  <a:txBody>
                    <a:bodyPr/>
                    <a:lstStyle/>
                    <a:p>
                      <a:pPr algn="ctr"/>
                      <a:endParaRPr lang="it-IT" sz="1400" dirty="0">
                        <a:solidFill>
                          <a:schemeClr val="tx1"/>
                        </a:solidFill>
                      </a:endParaRP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solidFill>
                            <a:schemeClr val="tx1"/>
                          </a:solidFill>
                        </a:rPr>
                        <a:t>QUPLAS</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solidFill>
                            <a:schemeClr val="tx1"/>
                          </a:solidFill>
                        </a:rPr>
                        <a:t>ASACUSA</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solidFill>
                            <a:schemeClr val="tx1"/>
                          </a:solidFill>
                        </a:rPr>
                        <a:t>AEGIS</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solidFill>
                            <a:schemeClr val="tx1"/>
                          </a:solidFill>
                        </a:rPr>
                        <a:t>TOTALE</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0015">
                <a:tc>
                  <a:txBody>
                    <a:bodyPr/>
                    <a:lstStyle/>
                    <a:p>
                      <a:r>
                        <a:rPr lang="it-IT" sz="1400" dirty="0"/>
                        <a:t>Costruzione Apparati</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40</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40</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4169">
                <a:tc>
                  <a:txBody>
                    <a:bodyPr/>
                    <a:lstStyle/>
                    <a:p>
                      <a:r>
                        <a:rPr lang="it-IT" sz="1400" dirty="0"/>
                        <a:t>Consumo</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5</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5</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10</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4169">
                <a:tc>
                  <a:txBody>
                    <a:bodyPr/>
                    <a:lstStyle/>
                    <a:p>
                      <a:r>
                        <a:rPr lang="it-IT" sz="1400" dirty="0"/>
                        <a:t>Trasferte</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11</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15</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10</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36</a:t>
                      </a:r>
                    </a:p>
                  </a:txBody>
                  <a:tcPr marL="68586" marR="68586" marT="34268" marB="342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data 3">
            <a:extLst>
              <a:ext uri="{FF2B5EF4-FFF2-40B4-BE49-F238E27FC236}">
                <a16:creationId xmlns:a16="http://schemas.microsoft.com/office/drawing/2014/main" id="{E0339C69-89A4-42EE-BB16-755566F1BB7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fld id="{7E497CD4-0797-4E24-8911-6A53D2F6E1A4}" type="datetime1">
              <a:rPr lang="en-US" altLang="it-IT" sz="1050">
                <a:solidFill>
                  <a:srgbClr val="000000"/>
                </a:solidFill>
              </a:rPr>
              <a:pPr defTabSz="685800" fontAlgn="base">
                <a:spcBef>
                  <a:spcPct val="0"/>
                </a:spcBef>
                <a:spcAft>
                  <a:spcPct val="0"/>
                </a:spcAft>
                <a:buNone/>
              </a:pPr>
              <a:t>7/6/2022</a:t>
            </a:fld>
            <a:endParaRPr lang="it-IT" altLang="it-IT" sz="1050">
              <a:solidFill>
                <a:srgbClr val="000000"/>
              </a:solidFill>
            </a:endParaRPr>
          </a:p>
        </p:txBody>
      </p:sp>
      <p:sp>
        <p:nvSpPr>
          <p:cNvPr id="5123" name="Segnaposto piè di pagina 4">
            <a:extLst>
              <a:ext uri="{FF2B5EF4-FFF2-40B4-BE49-F238E27FC236}">
                <a16:creationId xmlns:a16="http://schemas.microsoft.com/office/drawing/2014/main" id="{FE2A58B9-C8FF-445F-86DB-6F715FB0D7E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r>
              <a:rPr lang="en-US" altLang="it-IT" sz="1050">
                <a:solidFill>
                  <a:srgbClr val="000000"/>
                </a:solidFill>
              </a:rPr>
              <a:t>Infn - June 2021</a:t>
            </a:r>
            <a:endParaRPr lang="it-IT" altLang="it-IT" sz="1050">
              <a:solidFill>
                <a:srgbClr val="000000"/>
              </a:solidFill>
            </a:endParaRPr>
          </a:p>
        </p:txBody>
      </p:sp>
      <p:sp>
        <p:nvSpPr>
          <p:cNvPr id="5124" name="Segnaposto numero diapositiva 1">
            <a:extLst>
              <a:ext uri="{FF2B5EF4-FFF2-40B4-BE49-F238E27FC236}">
                <a16:creationId xmlns:a16="http://schemas.microsoft.com/office/drawing/2014/main" id="{F06636F1-14F0-4E6E-8798-EEC6FB7906C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fld id="{0B9E30A8-9DB1-477A-ADF2-D11D0C8D4E25}" type="slidenum">
              <a:rPr lang="it-IT" altLang="it-IT" sz="1050">
                <a:solidFill>
                  <a:srgbClr val="000000"/>
                </a:solidFill>
              </a:rPr>
              <a:pPr defTabSz="685800" fontAlgn="base">
                <a:spcBef>
                  <a:spcPct val="0"/>
                </a:spcBef>
                <a:spcAft>
                  <a:spcPct val="0"/>
                </a:spcAft>
                <a:buNone/>
              </a:pPr>
              <a:t>22</a:t>
            </a:fld>
            <a:endParaRPr lang="it-IT" altLang="it-IT" sz="1050">
              <a:solidFill>
                <a:srgbClr val="000000"/>
              </a:solidFill>
            </a:endParaRPr>
          </a:p>
        </p:txBody>
      </p:sp>
      <p:sp>
        <p:nvSpPr>
          <p:cNvPr id="5125" name="Rectangle 17">
            <a:extLst>
              <a:ext uri="{FF2B5EF4-FFF2-40B4-BE49-F238E27FC236}">
                <a16:creationId xmlns:a16="http://schemas.microsoft.com/office/drawing/2014/main" id="{4D4CCC70-7F23-4F82-9E43-48C49032AC41}"/>
              </a:ext>
            </a:extLst>
          </p:cNvPr>
          <p:cNvSpPr>
            <a:spLocks/>
          </p:cNvSpPr>
          <p:nvPr/>
        </p:nvSpPr>
        <p:spPr bwMode="auto">
          <a:xfrm>
            <a:off x="242888" y="1150159"/>
            <a:ext cx="2514600" cy="415498"/>
          </a:xfrm>
          <a:prstGeom prst="rect">
            <a:avLst/>
          </a:prstGeom>
          <a:solidFill>
            <a:srgbClr val="FFFF99"/>
          </a:solidFill>
          <a:ln w="9525">
            <a:solidFill>
              <a:schemeClr val="tx1"/>
            </a:solidFill>
            <a:miter lim="800000"/>
            <a:headEnd/>
            <a:tailEnd/>
          </a:ln>
        </p:spPr>
        <p:txBody>
          <a:bodyPr lIns="0" tIns="0" rIns="0" bIns="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685800" fontAlgn="base">
              <a:spcBef>
                <a:spcPct val="0"/>
              </a:spcBef>
              <a:spcAft>
                <a:spcPct val="0"/>
              </a:spcAft>
              <a:buNone/>
            </a:pPr>
            <a:r>
              <a:rPr lang="en-US" altLang="it-IT" sz="2700">
                <a:solidFill>
                  <a:srgbClr val="4D4B96"/>
                </a:solidFill>
                <a:latin typeface="Gill Sans" pitchFamily="2" charset="0"/>
                <a:sym typeface="Gill Sans" pitchFamily="2" charset="0"/>
              </a:rPr>
              <a:t>QUPLAS</a:t>
            </a:r>
            <a:endParaRPr lang="it-IT" altLang="it-IT" sz="2700">
              <a:solidFill>
                <a:srgbClr val="B52420"/>
              </a:solidFill>
              <a:latin typeface="Gill Sans" pitchFamily="2" charset="0"/>
              <a:sym typeface="Gill Sans" pitchFamily="2" charset="0"/>
            </a:endParaRPr>
          </a:p>
        </p:txBody>
      </p:sp>
      <p:pic>
        <p:nvPicPr>
          <p:cNvPr id="5126" name="Immagine 8">
            <a:extLst>
              <a:ext uri="{FF2B5EF4-FFF2-40B4-BE49-F238E27FC236}">
                <a16:creationId xmlns:a16="http://schemas.microsoft.com/office/drawing/2014/main" id="{75852C3F-25DA-43E4-80DD-4B4E3A9D8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 y="1663304"/>
            <a:ext cx="3109913" cy="1578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7" name="Titolo 3">
            <a:extLst>
              <a:ext uri="{FF2B5EF4-FFF2-40B4-BE49-F238E27FC236}">
                <a16:creationId xmlns:a16="http://schemas.microsoft.com/office/drawing/2014/main" id="{817FBEBC-548A-498F-8C50-CBA2994CFFD7}"/>
              </a:ext>
            </a:extLst>
          </p:cNvPr>
          <p:cNvSpPr>
            <a:spLocks noGrp="1"/>
          </p:cNvSpPr>
          <p:nvPr/>
        </p:nvSpPr>
        <p:spPr bwMode="auto">
          <a:xfrm>
            <a:off x="3484960" y="1060847"/>
            <a:ext cx="5416153" cy="1285875"/>
          </a:xfrm>
          <a:prstGeom prst="rect">
            <a:avLst/>
          </a:prstGeom>
          <a:solidFill>
            <a:srgbClr val="47D958"/>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lnSpc>
                <a:spcPct val="90000"/>
              </a:lnSpc>
              <a:spcBef>
                <a:spcPct val="0"/>
              </a:spcBef>
              <a:spcAft>
                <a:spcPct val="0"/>
              </a:spcAft>
              <a:buNone/>
            </a:pPr>
            <a:r>
              <a:rPr lang="it-IT" altLang="it-IT" sz="1200" b="1">
                <a:solidFill>
                  <a:srgbClr val="000000"/>
                </a:solidFill>
              </a:rPr>
              <a:t>EXPERIMENTS WITH POSITRONS</a:t>
            </a:r>
          </a:p>
          <a:p>
            <a:pPr defTabSz="685800" fontAlgn="base">
              <a:lnSpc>
                <a:spcPct val="90000"/>
              </a:lnSpc>
              <a:spcBef>
                <a:spcPct val="0"/>
              </a:spcBef>
              <a:spcAft>
                <a:spcPct val="0"/>
              </a:spcAft>
              <a:buNone/>
            </a:pPr>
            <a:endParaRPr lang="it-IT" altLang="it-IT" sz="1200" b="1">
              <a:solidFill>
                <a:srgbClr val="000000"/>
              </a:solidFill>
            </a:endParaRPr>
          </a:p>
          <a:p>
            <a:pPr defTabSz="685800" fontAlgn="base">
              <a:lnSpc>
                <a:spcPct val="90000"/>
              </a:lnSpc>
              <a:spcBef>
                <a:spcPct val="0"/>
              </a:spcBef>
              <a:spcAft>
                <a:spcPct val="0"/>
              </a:spcAft>
              <a:buNone/>
            </a:pPr>
            <a:r>
              <a:rPr lang="it-IT" altLang="it-IT" sz="1200">
                <a:solidFill>
                  <a:srgbClr val="000000"/>
                </a:solidFill>
              </a:rPr>
              <a:t>Installation phase of an experiment to study the interaction of a SINGLE positron with a microwave field (open quantum system/decoherence study)</a:t>
            </a:r>
          </a:p>
          <a:p>
            <a:pPr defTabSz="685800" fontAlgn="base">
              <a:lnSpc>
                <a:spcPct val="90000"/>
              </a:lnSpc>
              <a:spcBef>
                <a:spcPct val="0"/>
              </a:spcBef>
              <a:spcAft>
                <a:spcPct val="0"/>
              </a:spcAft>
              <a:buNone/>
            </a:pPr>
            <a:endParaRPr lang="it-IT" altLang="it-IT" sz="1200">
              <a:solidFill>
                <a:srgbClr val="000000"/>
              </a:solidFill>
            </a:endParaRPr>
          </a:p>
          <a:p>
            <a:pPr defTabSz="685800" fontAlgn="base">
              <a:lnSpc>
                <a:spcPct val="90000"/>
              </a:lnSpc>
              <a:spcBef>
                <a:spcPct val="0"/>
              </a:spcBef>
              <a:spcAft>
                <a:spcPct val="0"/>
              </a:spcAft>
              <a:buNone/>
            </a:pPr>
            <a:r>
              <a:rPr lang="it-IT" altLang="it-IT" sz="1200">
                <a:solidFill>
                  <a:srgbClr val="000000"/>
                </a:solidFill>
              </a:rPr>
              <a:t>Test to characterize the capability of reconstructing 7 micron periodicity with our emulsion detector. Succesful!  </a:t>
            </a:r>
          </a:p>
        </p:txBody>
      </p:sp>
      <p:sp>
        <p:nvSpPr>
          <p:cNvPr id="13" name="Titolo 3">
            <a:extLst>
              <a:ext uri="{FF2B5EF4-FFF2-40B4-BE49-F238E27FC236}">
                <a16:creationId xmlns:a16="http://schemas.microsoft.com/office/drawing/2014/main" id="{E7AE35CE-0BB4-4DEE-8BCC-DF6CE6AAF87C}"/>
              </a:ext>
            </a:extLst>
          </p:cNvPr>
          <p:cNvSpPr>
            <a:spLocks noGrp="1"/>
          </p:cNvSpPr>
          <p:nvPr/>
        </p:nvSpPr>
        <p:spPr bwMode="auto">
          <a:xfrm>
            <a:off x="242888" y="4137422"/>
            <a:ext cx="8852297" cy="1403747"/>
          </a:xfrm>
          <a:prstGeom prst="rect">
            <a:avLst/>
          </a:prstGeom>
          <a:solidFill>
            <a:srgbClr val="47D958"/>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lnSpc>
                <a:spcPct val="90000"/>
              </a:lnSpc>
              <a:spcBef>
                <a:spcPct val="0"/>
              </a:spcBef>
              <a:spcAft>
                <a:spcPct val="0"/>
              </a:spcAft>
              <a:buNone/>
              <a:defRPr/>
            </a:pPr>
            <a:r>
              <a:rPr lang="it-IT" altLang="it-IT" sz="1200" b="1" dirty="0">
                <a:solidFill>
                  <a:srgbClr val="000000"/>
                </a:solidFill>
              </a:rPr>
              <a:t>EXPERIMENTS WITH POSITRONIUM (Ps)</a:t>
            </a:r>
          </a:p>
          <a:p>
            <a:pPr defTabSz="685800" fontAlgn="base">
              <a:lnSpc>
                <a:spcPct val="90000"/>
              </a:lnSpc>
              <a:spcBef>
                <a:spcPct val="0"/>
              </a:spcBef>
              <a:spcAft>
                <a:spcPct val="0"/>
              </a:spcAft>
              <a:buNone/>
              <a:defRPr/>
            </a:pPr>
            <a:endParaRPr lang="it-IT" altLang="it-IT" sz="1200" b="1" dirty="0">
              <a:solidFill>
                <a:srgbClr val="000000"/>
              </a:solidFill>
            </a:endParaRPr>
          </a:p>
          <a:p>
            <a:pPr defTabSz="685800" fontAlgn="base">
              <a:lnSpc>
                <a:spcPct val="90000"/>
              </a:lnSpc>
              <a:spcBef>
                <a:spcPct val="0"/>
              </a:spcBef>
              <a:spcAft>
                <a:spcPct val="0"/>
              </a:spcAft>
              <a:buNone/>
              <a:defRPr/>
            </a:pPr>
            <a:r>
              <a:rPr lang="it-IT" altLang="it-IT" sz="1200" dirty="0">
                <a:solidFill>
                  <a:srgbClr val="000000"/>
                </a:solidFill>
              </a:rPr>
              <a:t>Design </a:t>
            </a:r>
            <a:r>
              <a:rPr lang="it-IT" altLang="it-IT" sz="1200" dirty="0" err="1">
                <a:solidFill>
                  <a:srgbClr val="000000"/>
                </a:solidFill>
              </a:rPr>
              <a:t>phase</a:t>
            </a:r>
            <a:r>
              <a:rPr lang="it-IT" altLang="it-IT" sz="1200" dirty="0">
                <a:solidFill>
                  <a:srgbClr val="000000"/>
                </a:solidFill>
              </a:rPr>
              <a:t> of an </a:t>
            </a:r>
            <a:r>
              <a:rPr lang="it-IT" altLang="it-IT" sz="1200" dirty="0" err="1">
                <a:solidFill>
                  <a:srgbClr val="000000"/>
                </a:solidFill>
              </a:rPr>
              <a:t>experiment</a:t>
            </a:r>
            <a:r>
              <a:rPr lang="it-IT" altLang="it-IT" sz="1200" dirty="0">
                <a:solidFill>
                  <a:srgbClr val="000000"/>
                </a:solidFill>
              </a:rPr>
              <a:t> to </a:t>
            </a:r>
            <a:r>
              <a:rPr lang="it-IT" altLang="it-IT" sz="1200" dirty="0" err="1">
                <a:solidFill>
                  <a:srgbClr val="000000"/>
                </a:solidFill>
              </a:rPr>
              <a:t>measure</a:t>
            </a:r>
            <a:r>
              <a:rPr lang="it-IT" altLang="it-IT" sz="1200" dirty="0">
                <a:solidFill>
                  <a:srgbClr val="000000"/>
                </a:solidFill>
              </a:rPr>
              <a:t> the Ps </a:t>
            </a:r>
            <a:r>
              <a:rPr lang="it-IT" altLang="it-IT" sz="1200" dirty="0" err="1">
                <a:solidFill>
                  <a:srgbClr val="000000"/>
                </a:solidFill>
              </a:rPr>
              <a:t>gravitational</a:t>
            </a:r>
            <a:r>
              <a:rPr lang="it-IT" altLang="it-IT" sz="1200" dirty="0">
                <a:solidFill>
                  <a:srgbClr val="000000"/>
                </a:solidFill>
              </a:rPr>
              <a:t> </a:t>
            </a:r>
            <a:r>
              <a:rPr lang="it-IT" altLang="it-IT" sz="1200" dirty="0" err="1">
                <a:solidFill>
                  <a:srgbClr val="000000"/>
                </a:solidFill>
              </a:rPr>
              <a:t>fall</a:t>
            </a:r>
            <a:r>
              <a:rPr lang="it-IT" altLang="it-IT" sz="1200" dirty="0">
                <a:solidFill>
                  <a:srgbClr val="000000"/>
                </a:solidFill>
              </a:rPr>
              <a:t> by </a:t>
            </a:r>
            <a:r>
              <a:rPr lang="it-IT" altLang="it-IT" sz="1200" dirty="0" err="1">
                <a:solidFill>
                  <a:srgbClr val="000000"/>
                </a:solidFill>
              </a:rPr>
              <a:t>means</a:t>
            </a:r>
            <a:r>
              <a:rPr lang="it-IT" altLang="it-IT" sz="1200" dirty="0">
                <a:solidFill>
                  <a:srgbClr val="000000"/>
                </a:solidFill>
              </a:rPr>
              <a:t> of an </a:t>
            </a:r>
            <a:r>
              <a:rPr lang="it-IT" altLang="it-IT" sz="1200" dirty="0" err="1">
                <a:solidFill>
                  <a:srgbClr val="000000"/>
                </a:solidFill>
              </a:rPr>
              <a:t>accumulated</a:t>
            </a:r>
            <a:r>
              <a:rPr lang="it-IT" altLang="it-IT" sz="1200" dirty="0">
                <a:solidFill>
                  <a:srgbClr val="000000"/>
                </a:solidFill>
              </a:rPr>
              <a:t> quantum </a:t>
            </a:r>
            <a:r>
              <a:rPr lang="it-IT" altLang="it-IT" sz="1200" dirty="0" err="1">
                <a:solidFill>
                  <a:srgbClr val="000000"/>
                </a:solidFill>
              </a:rPr>
              <a:t>phase</a:t>
            </a:r>
            <a:r>
              <a:rPr lang="it-IT" altLang="it-IT" sz="1200" dirty="0">
                <a:solidFill>
                  <a:srgbClr val="000000"/>
                </a:solidFill>
              </a:rPr>
              <a:t>. Key </a:t>
            </a:r>
            <a:r>
              <a:rPr lang="it-IT" altLang="it-IT" sz="1200" dirty="0" err="1">
                <a:solidFill>
                  <a:srgbClr val="000000"/>
                </a:solidFill>
              </a:rPr>
              <a:t>elements</a:t>
            </a:r>
            <a:r>
              <a:rPr lang="it-IT" altLang="it-IT" sz="1200" dirty="0">
                <a:solidFill>
                  <a:srgbClr val="000000"/>
                </a:solidFill>
              </a:rPr>
              <a:t>: </a:t>
            </a:r>
          </a:p>
          <a:p>
            <a:pPr marL="214313" indent="-214313" defTabSz="685800" fontAlgn="base">
              <a:lnSpc>
                <a:spcPct val="90000"/>
              </a:lnSpc>
              <a:spcBef>
                <a:spcPct val="0"/>
              </a:spcBef>
              <a:spcAft>
                <a:spcPct val="0"/>
              </a:spcAft>
              <a:defRPr/>
            </a:pPr>
            <a:r>
              <a:rPr lang="it-IT" altLang="it-IT" sz="1200" dirty="0">
                <a:solidFill>
                  <a:srgbClr val="000000"/>
                </a:solidFill>
              </a:rPr>
              <a:t>LINAC </a:t>
            </a:r>
            <a:r>
              <a:rPr lang="it-IT" altLang="it-IT" sz="1200" dirty="0" err="1">
                <a:solidFill>
                  <a:srgbClr val="000000"/>
                </a:solidFill>
              </a:rPr>
              <a:t>as</a:t>
            </a:r>
            <a:r>
              <a:rPr lang="it-IT" altLang="it-IT" sz="1200" dirty="0">
                <a:solidFill>
                  <a:srgbClr val="000000"/>
                </a:solidFill>
              </a:rPr>
              <a:t> a source of </a:t>
            </a:r>
            <a:r>
              <a:rPr lang="it-IT" altLang="it-IT" sz="1200" dirty="0" err="1">
                <a:solidFill>
                  <a:srgbClr val="000000"/>
                </a:solidFill>
              </a:rPr>
              <a:t>positrons</a:t>
            </a:r>
            <a:r>
              <a:rPr lang="it-IT" altLang="it-IT" sz="1200" dirty="0">
                <a:solidFill>
                  <a:srgbClr val="000000"/>
                </a:solidFill>
              </a:rPr>
              <a:t> (</a:t>
            </a:r>
            <a:r>
              <a:rPr lang="it-IT" altLang="it-IT" sz="1200" dirty="0" err="1">
                <a:solidFill>
                  <a:srgbClr val="000000"/>
                </a:solidFill>
              </a:rPr>
              <a:t>possibly</a:t>
            </a:r>
            <a:r>
              <a:rPr lang="it-IT" altLang="it-IT" sz="1200" dirty="0">
                <a:solidFill>
                  <a:srgbClr val="000000"/>
                </a:solidFill>
              </a:rPr>
              <a:t> in </a:t>
            </a:r>
            <a:r>
              <a:rPr lang="it-IT" altLang="it-IT" sz="1200" dirty="0" err="1">
                <a:solidFill>
                  <a:srgbClr val="000000"/>
                </a:solidFill>
              </a:rPr>
              <a:t>collaboration</a:t>
            </a:r>
            <a:r>
              <a:rPr lang="it-IT" altLang="it-IT" sz="1200" dirty="0">
                <a:solidFill>
                  <a:srgbClr val="000000"/>
                </a:solidFill>
              </a:rPr>
              <a:t> with </a:t>
            </a:r>
            <a:r>
              <a:rPr lang="it-IT" altLang="it-IT" sz="1200" dirty="0" err="1">
                <a:solidFill>
                  <a:srgbClr val="000000"/>
                </a:solidFill>
              </a:rPr>
              <a:t>BriXSino</a:t>
            </a:r>
            <a:r>
              <a:rPr lang="it-IT" altLang="it-IT" sz="1200" dirty="0">
                <a:solidFill>
                  <a:srgbClr val="000000"/>
                </a:solidFill>
              </a:rPr>
              <a:t>)</a:t>
            </a:r>
          </a:p>
          <a:p>
            <a:pPr marL="214313" indent="-214313" defTabSz="685800" fontAlgn="base">
              <a:lnSpc>
                <a:spcPct val="90000"/>
              </a:lnSpc>
              <a:spcBef>
                <a:spcPct val="0"/>
              </a:spcBef>
              <a:spcAft>
                <a:spcPct val="0"/>
              </a:spcAft>
              <a:defRPr/>
            </a:pPr>
            <a:r>
              <a:rPr lang="it-IT" altLang="it-IT" sz="1200" dirty="0">
                <a:solidFill>
                  <a:srgbClr val="000000"/>
                </a:solidFill>
              </a:rPr>
              <a:t>A </a:t>
            </a:r>
            <a:r>
              <a:rPr lang="it-IT" altLang="it-IT" sz="1200" dirty="0" err="1">
                <a:solidFill>
                  <a:srgbClr val="000000"/>
                </a:solidFill>
              </a:rPr>
              <a:t>collimation</a:t>
            </a:r>
            <a:r>
              <a:rPr lang="it-IT" altLang="it-IT" sz="1200" dirty="0">
                <a:solidFill>
                  <a:srgbClr val="000000"/>
                </a:solidFill>
              </a:rPr>
              <a:t> stage </a:t>
            </a:r>
            <a:r>
              <a:rPr lang="it-IT" altLang="it-IT" sz="1200" dirty="0" err="1">
                <a:solidFill>
                  <a:srgbClr val="000000"/>
                </a:solidFill>
              </a:rPr>
              <a:t>involving</a:t>
            </a:r>
            <a:r>
              <a:rPr lang="it-IT" altLang="it-IT" sz="1200" dirty="0">
                <a:solidFill>
                  <a:srgbClr val="000000"/>
                </a:solidFill>
              </a:rPr>
              <a:t> the intermediate production of Ps- (the Ps </a:t>
            </a:r>
            <a:r>
              <a:rPr lang="it-IT" altLang="it-IT" sz="1200" dirty="0" err="1">
                <a:solidFill>
                  <a:srgbClr val="000000"/>
                </a:solidFill>
              </a:rPr>
              <a:t>ion</a:t>
            </a:r>
            <a:r>
              <a:rPr lang="it-IT" altLang="it-IT" sz="1200" dirty="0">
                <a:solidFill>
                  <a:srgbClr val="000000"/>
                </a:solidFill>
              </a:rPr>
              <a:t>) </a:t>
            </a:r>
          </a:p>
          <a:p>
            <a:pPr marL="214313" indent="-214313" defTabSz="685800" fontAlgn="base">
              <a:lnSpc>
                <a:spcPct val="90000"/>
              </a:lnSpc>
              <a:spcBef>
                <a:spcPct val="0"/>
              </a:spcBef>
              <a:spcAft>
                <a:spcPct val="0"/>
              </a:spcAft>
              <a:defRPr/>
            </a:pPr>
            <a:r>
              <a:rPr lang="it-IT" altLang="it-IT" sz="1200" dirty="0">
                <a:solidFill>
                  <a:srgbClr val="000000"/>
                </a:solidFill>
              </a:rPr>
              <a:t>A Mach-</a:t>
            </a:r>
            <a:r>
              <a:rPr lang="it-IT" altLang="it-IT" sz="1200" dirty="0" err="1">
                <a:solidFill>
                  <a:srgbClr val="000000"/>
                </a:solidFill>
              </a:rPr>
              <a:t>Zehnder</a:t>
            </a:r>
            <a:r>
              <a:rPr lang="it-IT" altLang="it-IT" sz="1200" dirty="0">
                <a:solidFill>
                  <a:srgbClr val="000000"/>
                </a:solidFill>
              </a:rPr>
              <a:t> light </a:t>
            </a:r>
            <a:r>
              <a:rPr lang="it-IT" altLang="it-IT" sz="1200" dirty="0" err="1">
                <a:solidFill>
                  <a:srgbClr val="000000"/>
                </a:solidFill>
              </a:rPr>
              <a:t>interferometer</a:t>
            </a:r>
            <a:r>
              <a:rPr lang="it-IT" altLang="it-IT" sz="1200" dirty="0">
                <a:solidFill>
                  <a:srgbClr val="000000"/>
                </a:solidFill>
              </a:rPr>
              <a:t> for the </a:t>
            </a:r>
            <a:r>
              <a:rPr lang="it-IT" altLang="it-IT" sz="1200" dirty="0" err="1">
                <a:solidFill>
                  <a:srgbClr val="000000"/>
                </a:solidFill>
              </a:rPr>
              <a:t>measurement</a:t>
            </a:r>
            <a:r>
              <a:rPr lang="it-IT" altLang="it-IT" sz="1200" dirty="0">
                <a:solidFill>
                  <a:srgbClr val="000000"/>
                </a:solidFill>
              </a:rPr>
              <a:t> (</a:t>
            </a:r>
            <a:r>
              <a:rPr lang="it-IT" altLang="it-IT" sz="1200" dirty="0" err="1">
                <a:solidFill>
                  <a:srgbClr val="000000"/>
                </a:solidFill>
              </a:rPr>
              <a:t>responsibility</a:t>
            </a:r>
            <a:r>
              <a:rPr lang="it-IT" altLang="it-IT" sz="1200" dirty="0">
                <a:solidFill>
                  <a:srgbClr val="000000"/>
                </a:solidFill>
              </a:rPr>
              <a:t> of the Firenze group)</a:t>
            </a:r>
          </a:p>
          <a:p>
            <a:pPr defTabSz="685800" fontAlgn="base">
              <a:lnSpc>
                <a:spcPct val="90000"/>
              </a:lnSpc>
              <a:spcBef>
                <a:spcPct val="0"/>
              </a:spcBef>
              <a:spcAft>
                <a:spcPct val="0"/>
              </a:spcAft>
              <a:buNone/>
              <a:defRPr/>
            </a:pPr>
            <a:endParaRPr lang="it-IT" altLang="it-IT" sz="1200" dirty="0">
              <a:solidFill>
                <a:srgbClr val="000000"/>
              </a:solidFill>
            </a:endParaRPr>
          </a:p>
          <a:p>
            <a:pPr defTabSz="685800" fontAlgn="base">
              <a:lnSpc>
                <a:spcPct val="90000"/>
              </a:lnSpc>
              <a:spcBef>
                <a:spcPct val="0"/>
              </a:spcBef>
              <a:spcAft>
                <a:spcPct val="0"/>
              </a:spcAft>
              <a:buNone/>
              <a:defRPr/>
            </a:pPr>
            <a:r>
              <a:rPr lang="it-IT" altLang="it-IT" sz="1200" dirty="0">
                <a:solidFill>
                  <a:srgbClr val="000000"/>
                </a:solidFill>
              </a:rPr>
              <a:t>Hardware: </a:t>
            </a:r>
            <a:r>
              <a:rPr lang="it-IT" altLang="it-IT" sz="1200" dirty="0" err="1">
                <a:solidFill>
                  <a:srgbClr val="000000"/>
                </a:solidFill>
              </a:rPr>
              <a:t>currently</a:t>
            </a:r>
            <a:r>
              <a:rPr lang="it-IT" altLang="it-IT" sz="1200" dirty="0">
                <a:solidFill>
                  <a:srgbClr val="000000"/>
                </a:solidFill>
              </a:rPr>
              <a:t>, </a:t>
            </a:r>
            <a:r>
              <a:rPr lang="it-IT" altLang="it-IT" sz="1200" dirty="0" err="1">
                <a:solidFill>
                  <a:srgbClr val="000000"/>
                </a:solidFill>
              </a:rPr>
              <a:t>preparation</a:t>
            </a:r>
            <a:r>
              <a:rPr lang="it-IT" altLang="it-IT" sz="1200" dirty="0">
                <a:solidFill>
                  <a:srgbClr val="000000"/>
                </a:solidFill>
              </a:rPr>
              <a:t> of the Ps- </a:t>
            </a:r>
            <a:r>
              <a:rPr lang="it-IT" altLang="it-IT" sz="1200" dirty="0" err="1">
                <a:solidFill>
                  <a:srgbClr val="000000"/>
                </a:solidFill>
              </a:rPr>
              <a:t>chamber</a:t>
            </a:r>
            <a:r>
              <a:rPr lang="it-IT" altLang="it-IT" sz="1200" dirty="0">
                <a:solidFill>
                  <a:srgbClr val="000000"/>
                </a:solidFill>
              </a:rPr>
              <a:t> (and laser activity in Firenze). </a:t>
            </a:r>
          </a:p>
        </p:txBody>
      </p:sp>
      <p:sp>
        <p:nvSpPr>
          <p:cNvPr id="2" name="Freccia a sinistra 1">
            <a:extLst>
              <a:ext uri="{FF2B5EF4-FFF2-40B4-BE49-F238E27FC236}">
                <a16:creationId xmlns:a16="http://schemas.microsoft.com/office/drawing/2014/main" id="{E7B8C13C-8AEE-482A-B57A-65E8E11DB795}"/>
              </a:ext>
            </a:extLst>
          </p:cNvPr>
          <p:cNvSpPr/>
          <p:nvPr/>
        </p:nvSpPr>
        <p:spPr>
          <a:xfrm>
            <a:off x="2930129" y="2056210"/>
            <a:ext cx="567928" cy="2345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it-IT" sz="1350">
              <a:solidFill>
                <a:srgbClr val="FFFFFF"/>
              </a:solidFill>
              <a:latin typeface="Arial"/>
            </a:endParaRPr>
          </a:p>
        </p:txBody>
      </p:sp>
      <p:pic>
        <p:nvPicPr>
          <p:cNvPr id="5130" name="Immagine 3" descr="Immagine che contiene testo, interni, cucina, preparato&#10;&#10;Descrizione generata automaticamente">
            <a:extLst>
              <a:ext uri="{FF2B5EF4-FFF2-40B4-BE49-F238E27FC236}">
                <a16:creationId xmlns:a16="http://schemas.microsoft.com/office/drawing/2014/main" id="{9AB9A22A-16BA-486A-84A2-962006153F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529" y="2290763"/>
            <a:ext cx="4713684" cy="212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itolo 3">
            <a:extLst>
              <a:ext uri="{FF2B5EF4-FFF2-40B4-BE49-F238E27FC236}">
                <a16:creationId xmlns:a16="http://schemas.microsoft.com/office/drawing/2014/main" id="{C2EB644A-77D3-4B47-B4E2-1FECEF783263}"/>
              </a:ext>
            </a:extLst>
          </p:cNvPr>
          <p:cNvSpPr>
            <a:spLocks noGrp="1"/>
          </p:cNvSpPr>
          <p:nvPr/>
        </p:nvSpPr>
        <p:spPr bwMode="auto">
          <a:xfrm>
            <a:off x="242888" y="3356372"/>
            <a:ext cx="2687241" cy="452438"/>
          </a:xfrm>
          <a:prstGeom prst="rect">
            <a:avLst/>
          </a:prstGeom>
          <a:solidFill>
            <a:srgbClr val="47D958"/>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lnSpc>
                <a:spcPct val="90000"/>
              </a:lnSpc>
              <a:spcBef>
                <a:spcPct val="0"/>
              </a:spcBef>
              <a:spcAft>
                <a:spcPct val="0"/>
              </a:spcAft>
              <a:buNone/>
            </a:pPr>
            <a:r>
              <a:rPr lang="it-IT" altLang="it-IT" sz="1200">
                <a:solidFill>
                  <a:srgbClr val="000000"/>
                </a:solidFill>
              </a:rPr>
              <a:t>Installation of the interferometer</a:t>
            </a:r>
          </a:p>
        </p:txBody>
      </p:sp>
      <p:sp>
        <p:nvSpPr>
          <p:cNvPr id="5" name="Freccia a destra 4">
            <a:extLst>
              <a:ext uri="{FF2B5EF4-FFF2-40B4-BE49-F238E27FC236}">
                <a16:creationId xmlns:a16="http://schemas.microsoft.com/office/drawing/2014/main" id="{24526CC2-1DE8-4082-ABBD-AA97D2AC3E42}"/>
              </a:ext>
            </a:extLst>
          </p:cNvPr>
          <p:cNvSpPr/>
          <p:nvPr/>
        </p:nvSpPr>
        <p:spPr>
          <a:xfrm>
            <a:off x="2853929" y="3433763"/>
            <a:ext cx="1447800" cy="297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it-IT" sz="1350">
              <a:solidFill>
                <a:srgbClr val="FFFFFF"/>
              </a:solidFill>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data 3">
            <a:extLst>
              <a:ext uri="{FF2B5EF4-FFF2-40B4-BE49-F238E27FC236}">
                <a16:creationId xmlns:a16="http://schemas.microsoft.com/office/drawing/2014/main" id="{F6F970F6-E0F7-4051-9A94-7E4629916E5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fld id="{D14A4B4C-467B-4189-84EB-3B541365D65E}" type="datetime1">
              <a:rPr lang="en-US" altLang="it-IT" sz="1050">
                <a:solidFill>
                  <a:srgbClr val="000000"/>
                </a:solidFill>
              </a:rPr>
              <a:pPr defTabSz="685800" fontAlgn="base">
                <a:spcBef>
                  <a:spcPct val="0"/>
                </a:spcBef>
                <a:spcAft>
                  <a:spcPct val="0"/>
                </a:spcAft>
                <a:buNone/>
              </a:pPr>
              <a:t>7/6/2022</a:t>
            </a:fld>
            <a:endParaRPr lang="it-IT" altLang="it-IT" sz="1050">
              <a:solidFill>
                <a:srgbClr val="000000"/>
              </a:solidFill>
            </a:endParaRPr>
          </a:p>
        </p:txBody>
      </p:sp>
      <p:sp>
        <p:nvSpPr>
          <p:cNvPr id="7171" name="Segnaposto piè di pagina 4">
            <a:extLst>
              <a:ext uri="{FF2B5EF4-FFF2-40B4-BE49-F238E27FC236}">
                <a16:creationId xmlns:a16="http://schemas.microsoft.com/office/drawing/2014/main" id="{2071285A-4C72-46E8-94DE-918C45038DB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r>
              <a:rPr lang="en-US" altLang="it-IT" sz="1050">
                <a:solidFill>
                  <a:srgbClr val="000000"/>
                </a:solidFill>
              </a:rPr>
              <a:t>Infn - June 2021</a:t>
            </a:r>
            <a:endParaRPr lang="it-IT" altLang="it-IT" sz="1050">
              <a:solidFill>
                <a:srgbClr val="000000"/>
              </a:solidFill>
            </a:endParaRPr>
          </a:p>
        </p:txBody>
      </p:sp>
      <p:sp>
        <p:nvSpPr>
          <p:cNvPr id="7172" name="Segnaposto numero diapositiva 1">
            <a:extLst>
              <a:ext uri="{FF2B5EF4-FFF2-40B4-BE49-F238E27FC236}">
                <a16:creationId xmlns:a16="http://schemas.microsoft.com/office/drawing/2014/main" id="{675AD3BC-617F-4E76-85E1-4D3EBA3C8D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defTabSz="685800" fontAlgn="base">
              <a:spcBef>
                <a:spcPct val="0"/>
              </a:spcBef>
              <a:spcAft>
                <a:spcPct val="0"/>
              </a:spcAft>
              <a:buNone/>
            </a:pPr>
            <a:fld id="{1257A5DA-C345-4458-9184-224DCBD31822}" type="slidenum">
              <a:rPr lang="it-IT" altLang="it-IT" sz="1050">
                <a:solidFill>
                  <a:srgbClr val="000000"/>
                </a:solidFill>
              </a:rPr>
              <a:pPr defTabSz="685800" fontAlgn="base">
                <a:spcBef>
                  <a:spcPct val="0"/>
                </a:spcBef>
                <a:spcAft>
                  <a:spcPct val="0"/>
                </a:spcAft>
                <a:buNone/>
              </a:pPr>
              <a:t>23</a:t>
            </a:fld>
            <a:endParaRPr lang="it-IT" altLang="it-IT" sz="1050">
              <a:solidFill>
                <a:srgbClr val="000000"/>
              </a:solidFill>
            </a:endParaRPr>
          </a:p>
        </p:txBody>
      </p:sp>
      <p:sp>
        <p:nvSpPr>
          <p:cNvPr id="7173" name="Rectangle 17">
            <a:extLst>
              <a:ext uri="{FF2B5EF4-FFF2-40B4-BE49-F238E27FC236}">
                <a16:creationId xmlns:a16="http://schemas.microsoft.com/office/drawing/2014/main" id="{EEA520EA-E2E6-4E0D-8D13-A151004AB790}"/>
              </a:ext>
            </a:extLst>
          </p:cNvPr>
          <p:cNvSpPr>
            <a:spLocks/>
          </p:cNvSpPr>
          <p:nvPr/>
        </p:nvSpPr>
        <p:spPr bwMode="auto">
          <a:xfrm>
            <a:off x="242888" y="1150159"/>
            <a:ext cx="2514600" cy="415498"/>
          </a:xfrm>
          <a:prstGeom prst="rect">
            <a:avLst/>
          </a:prstGeom>
          <a:solidFill>
            <a:srgbClr val="FFFF99"/>
          </a:solidFill>
          <a:ln w="9525">
            <a:solidFill>
              <a:schemeClr val="tx1"/>
            </a:solidFill>
            <a:miter lim="800000"/>
            <a:headEnd/>
            <a:tailEnd/>
          </a:ln>
        </p:spPr>
        <p:txBody>
          <a:bodyPr lIns="0" tIns="0" rIns="0" bIns="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685800" fontAlgn="base">
              <a:spcBef>
                <a:spcPct val="0"/>
              </a:spcBef>
              <a:spcAft>
                <a:spcPct val="0"/>
              </a:spcAft>
              <a:buNone/>
            </a:pPr>
            <a:r>
              <a:rPr lang="en-US" altLang="it-IT" sz="2700">
                <a:solidFill>
                  <a:srgbClr val="4D4B96"/>
                </a:solidFill>
                <a:latin typeface="Gill Sans" pitchFamily="2" charset="0"/>
                <a:sym typeface="Gill Sans" pitchFamily="2" charset="0"/>
              </a:rPr>
              <a:t>ASACUSA</a:t>
            </a:r>
            <a:endParaRPr lang="it-IT" altLang="it-IT" sz="2700">
              <a:solidFill>
                <a:srgbClr val="B52420"/>
              </a:solidFill>
              <a:latin typeface="Gill Sans" pitchFamily="2" charset="0"/>
              <a:sym typeface="Gill Sans" pitchFamily="2" charset="0"/>
            </a:endParaRPr>
          </a:p>
        </p:txBody>
      </p:sp>
      <p:sp>
        <p:nvSpPr>
          <p:cNvPr id="7174" name="Rectangle 17">
            <a:extLst>
              <a:ext uri="{FF2B5EF4-FFF2-40B4-BE49-F238E27FC236}">
                <a16:creationId xmlns:a16="http://schemas.microsoft.com/office/drawing/2014/main" id="{1322B0A9-9C3C-4B4D-BD42-F817D6145679}"/>
              </a:ext>
            </a:extLst>
          </p:cNvPr>
          <p:cNvSpPr>
            <a:spLocks/>
          </p:cNvSpPr>
          <p:nvPr/>
        </p:nvSpPr>
        <p:spPr bwMode="auto">
          <a:xfrm>
            <a:off x="242888" y="3531409"/>
            <a:ext cx="2514600" cy="415498"/>
          </a:xfrm>
          <a:prstGeom prst="rect">
            <a:avLst/>
          </a:prstGeom>
          <a:solidFill>
            <a:srgbClr val="FFFF99"/>
          </a:solidFill>
          <a:ln w="9525">
            <a:solidFill>
              <a:schemeClr val="tx1"/>
            </a:solidFill>
            <a:miter lim="800000"/>
            <a:headEnd/>
            <a:tailEnd/>
          </a:ln>
        </p:spPr>
        <p:txBody>
          <a:bodyPr lIns="0" tIns="0" rIns="0" bIns="0"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defTabSz="685800" fontAlgn="base">
              <a:spcBef>
                <a:spcPct val="0"/>
              </a:spcBef>
              <a:spcAft>
                <a:spcPct val="0"/>
              </a:spcAft>
              <a:buNone/>
            </a:pPr>
            <a:r>
              <a:rPr lang="en-US" altLang="it-IT" sz="2700">
                <a:solidFill>
                  <a:srgbClr val="4D4B96"/>
                </a:solidFill>
                <a:latin typeface="Gill Sans" pitchFamily="2" charset="0"/>
                <a:sym typeface="Gill Sans" pitchFamily="2" charset="0"/>
              </a:rPr>
              <a:t>AEGIS</a:t>
            </a:r>
            <a:endParaRPr lang="it-IT" altLang="it-IT" sz="2700">
              <a:solidFill>
                <a:srgbClr val="B52420"/>
              </a:solidFill>
              <a:latin typeface="Gill Sans" pitchFamily="2" charset="0"/>
              <a:sym typeface="Gill Sans" pitchFamily="2" charset="0"/>
            </a:endParaRPr>
          </a:p>
        </p:txBody>
      </p:sp>
      <p:sp>
        <p:nvSpPr>
          <p:cNvPr id="7175" name="Titolo 3">
            <a:extLst>
              <a:ext uri="{FF2B5EF4-FFF2-40B4-BE49-F238E27FC236}">
                <a16:creationId xmlns:a16="http://schemas.microsoft.com/office/drawing/2014/main" id="{6557CC52-8EF0-4019-B687-9ED7CFDD3A89}"/>
              </a:ext>
            </a:extLst>
          </p:cNvPr>
          <p:cNvSpPr>
            <a:spLocks noGrp="1"/>
          </p:cNvSpPr>
          <p:nvPr/>
        </p:nvSpPr>
        <p:spPr bwMode="auto">
          <a:xfrm>
            <a:off x="3270648" y="1114425"/>
            <a:ext cx="5416153" cy="1046560"/>
          </a:xfrm>
          <a:prstGeom prst="rect">
            <a:avLst/>
          </a:prstGeom>
          <a:solidFill>
            <a:srgbClr val="47D958"/>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lnSpc>
                <a:spcPct val="90000"/>
              </a:lnSpc>
              <a:spcBef>
                <a:spcPct val="0"/>
              </a:spcBef>
              <a:spcAft>
                <a:spcPct val="0"/>
              </a:spcAft>
              <a:buNone/>
            </a:pPr>
            <a:r>
              <a:rPr lang="it-IT" altLang="it-IT" sz="1200" b="1">
                <a:solidFill>
                  <a:srgbClr val="000000"/>
                </a:solidFill>
              </a:rPr>
              <a:t>GOAL: MEASURE THE GSHF OF ANTIHYDROGEN (a sensitive CPT test)</a:t>
            </a:r>
          </a:p>
          <a:p>
            <a:pPr defTabSz="685800" fontAlgn="base">
              <a:lnSpc>
                <a:spcPct val="90000"/>
              </a:lnSpc>
              <a:spcBef>
                <a:spcPct val="0"/>
              </a:spcBef>
              <a:spcAft>
                <a:spcPct val="0"/>
              </a:spcAft>
              <a:buNone/>
            </a:pPr>
            <a:r>
              <a:rPr lang="it-IT" altLang="it-IT" sz="1200" b="1">
                <a:solidFill>
                  <a:srgbClr val="000000"/>
                </a:solidFill>
              </a:rPr>
              <a:t>  </a:t>
            </a:r>
          </a:p>
          <a:p>
            <a:pPr defTabSz="685800" fontAlgn="base">
              <a:lnSpc>
                <a:spcPct val="90000"/>
              </a:lnSpc>
              <a:spcBef>
                <a:spcPct val="0"/>
              </a:spcBef>
              <a:spcAft>
                <a:spcPct val="0"/>
              </a:spcAft>
              <a:buNone/>
            </a:pPr>
            <a:r>
              <a:rPr lang="it-IT" altLang="it-IT" sz="1200" b="1">
                <a:solidFill>
                  <a:srgbClr val="000000"/>
                </a:solidFill>
              </a:rPr>
              <a:t>The Milano-Como group has designed and built the POSITRON ACCUMULATOR (project responsible, G. Maero). The system is succesfully working at CERN</a:t>
            </a:r>
          </a:p>
        </p:txBody>
      </p:sp>
      <p:sp>
        <p:nvSpPr>
          <p:cNvPr id="7176" name="Titolo 3">
            <a:extLst>
              <a:ext uri="{FF2B5EF4-FFF2-40B4-BE49-F238E27FC236}">
                <a16:creationId xmlns:a16="http://schemas.microsoft.com/office/drawing/2014/main" id="{0E4FFAB1-89EB-4292-AC4E-F71A36E61DD9}"/>
              </a:ext>
            </a:extLst>
          </p:cNvPr>
          <p:cNvSpPr>
            <a:spLocks noGrp="1"/>
          </p:cNvSpPr>
          <p:nvPr/>
        </p:nvSpPr>
        <p:spPr bwMode="auto">
          <a:xfrm>
            <a:off x="242888" y="2234804"/>
            <a:ext cx="1932385" cy="523875"/>
          </a:xfrm>
          <a:prstGeom prst="rect">
            <a:avLst/>
          </a:prstGeom>
          <a:solidFill>
            <a:srgbClr val="47D958"/>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lnSpc>
                <a:spcPct val="90000"/>
              </a:lnSpc>
              <a:spcBef>
                <a:spcPct val="0"/>
              </a:spcBef>
              <a:spcAft>
                <a:spcPct val="0"/>
              </a:spcAft>
              <a:buNone/>
            </a:pPr>
            <a:r>
              <a:rPr lang="it-IT" altLang="it-IT" sz="1200">
                <a:solidFill>
                  <a:srgbClr val="000000"/>
                </a:solidFill>
              </a:rPr>
              <a:t>Last year data taking, a succesful series of tests: </a:t>
            </a:r>
          </a:p>
        </p:txBody>
      </p:sp>
      <p:pic>
        <p:nvPicPr>
          <p:cNvPr id="7177" name="Immagine 2">
            <a:extLst>
              <a:ext uri="{FF2B5EF4-FFF2-40B4-BE49-F238E27FC236}">
                <a16:creationId xmlns:a16="http://schemas.microsoft.com/office/drawing/2014/main" id="{FED7FC2A-5D42-46D0-8D94-D48810A00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607" y="2234804"/>
            <a:ext cx="606623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ccia a destra 3">
            <a:extLst>
              <a:ext uri="{FF2B5EF4-FFF2-40B4-BE49-F238E27FC236}">
                <a16:creationId xmlns:a16="http://schemas.microsoft.com/office/drawing/2014/main" id="{1F8842DA-34B0-4CC2-B0D8-576C158FDABF}"/>
              </a:ext>
            </a:extLst>
          </p:cNvPr>
          <p:cNvSpPr/>
          <p:nvPr/>
        </p:nvSpPr>
        <p:spPr>
          <a:xfrm>
            <a:off x="2113360" y="2408635"/>
            <a:ext cx="832247" cy="263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it-IT" sz="1350">
              <a:solidFill>
                <a:srgbClr val="FFFFFF"/>
              </a:solidFill>
              <a:latin typeface="Arial"/>
            </a:endParaRPr>
          </a:p>
        </p:txBody>
      </p:sp>
      <p:grpSp>
        <p:nvGrpSpPr>
          <p:cNvPr id="7179" name="Group 18">
            <a:extLst>
              <a:ext uri="{FF2B5EF4-FFF2-40B4-BE49-F238E27FC236}">
                <a16:creationId xmlns:a16="http://schemas.microsoft.com/office/drawing/2014/main" id="{F8423F66-70DC-411D-98ED-FE4FD573AE52}"/>
              </a:ext>
            </a:extLst>
          </p:cNvPr>
          <p:cNvGrpSpPr>
            <a:grpSpLocks/>
          </p:cNvGrpSpPr>
          <p:nvPr/>
        </p:nvGrpSpPr>
        <p:grpSpPr bwMode="auto">
          <a:xfrm>
            <a:off x="4948238" y="4013598"/>
            <a:ext cx="1956197" cy="1326356"/>
            <a:chOff x="636350" y="3036284"/>
            <a:chExt cx="3384710" cy="2296299"/>
          </a:xfrm>
        </p:grpSpPr>
        <p:pic>
          <p:nvPicPr>
            <p:cNvPr id="12" name="Picture 19">
              <a:extLst>
                <a:ext uri="{FF2B5EF4-FFF2-40B4-BE49-F238E27FC236}">
                  <a16:creationId xmlns:a16="http://schemas.microsoft.com/office/drawing/2014/main" id="{C5F7F924-368F-466E-9712-5669EC9B485A}"/>
                </a:ext>
              </a:extLst>
            </p:cNvPr>
            <p:cNvPicPr>
              <a:picLocks noChangeAspect="1"/>
            </p:cNvPicPr>
            <p:nvPr/>
          </p:nvPicPr>
          <p:blipFill rotWithShape="1">
            <a:blip r:embed="rId4"/>
            <a:srcRect l="234" t="27301" r="1" b="5014"/>
            <a:stretch/>
          </p:blipFill>
          <p:spPr>
            <a:xfrm>
              <a:off x="636350" y="3036284"/>
              <a:ext cx="3384710" cy="2296299"/>
            </a:xfrm>
            <a:prstGeom prst="rect">
              <a:avLst/>
            </a:prstGeom>
            <a:ln>
              <a:noFill/>
            </a:ln>
            <a:effectLst>
              <a:outerShdw blurRad="190500" algn="tl" rotWithShape="0">
                <a:srgbClr val="000000">
                  <a:alpha val="70000"/>
                </a:srgbClr>
              </a:outerShdw>
            </a:effectLst>
          </p:spPr>
        </p:pic>
        <p:sp>
          <p:nvSpPr>
            <p:cNvPr id="7184" name="TextBox 20">
              <a:extLst>
                <a:ext uri="{FF2B5EF4-FFF2-40B4-BE49-F238E27FC236}">
                  <a16:creationId xmlns:a16="http://schemas.microsoft.com/office/drawing/2014/main" id="{11C37521-A28E-4C19-80FF-448C62DD56AC}"/>
                </a:ext>
              </a:extLst>
            </p:cNvPr>
            <p:cNvSpPr txBox="1">
              <a:spLocks noChangeArrowheads="1"/>
            </p:cNvSpPr>
            <p:nvPr/>
          </p:nvSpPr>
          <p:spPr bwMode="auto">
            <a:xfrm>
              <a:off x="687911" y="3102165"/>
              <a:ext cx="2965111" cy="71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eaLnBrk="0" fontAlgn="base" hangingPunct="0">
                <a:spcBef>
                  <a:spcPct val="0"/>
                </a:spcBef>
                <a:spcAft>
                  <a:spcPct val="0"/>
                </a:spcAft>
                <a:buNone/>
              </a:pPr>
              <a:r>
                <a:rPr lang="it-IT" altLang="it-IT" sz="1050" b="1">
                  <a:solidFill>
                    <a:srgbClr val="000000"/>
                  </a:solidFill>
                  <a:cs typeface="Arial" panose="020B0604020202020204" pitchFamily="34" charset="0"/>
                </a:rPr>
                <a:t>Target Ps miniaturizzato</a:t>
              </a:r>
              <a:endParaRPr lang="en-US" altLang="it-IT" sz="1050" b="1">
                <a:solidFill>
                  <a:srgbClr val="000000"/>
                </a:solidFill>
                <a:cs typeface="Arial" panose="020B0604020202020204" pitchFamily="34" charset="0"/>
              </a:endParaRPr>
            </a:p>
          </p:txBody>
        </p:sp>
      </p:grpSp>
      <p:sp>
        <p:nvSpPr>
          <p:cNvPr id="7180" name="Titolo 3">
            <a:extLst>
              <a:ext uri="{FF2B5EF4-FFF2-40B4-BE49-F238E27FC236}">
                <a16:creationId xmlns:a16="http://schemas.microsoft.com/office/drawing/2014/main" id="{5F17ACE9-AB0A-47A0-8BF9-20AAAFEB25C2}"/>
              </a:ext>
            </a:extLst>
          </p:cNvPr>
          <p:cNvSpPr>
            <a:spLocks noGrp="1"/>
          </p:cNvSpPr>
          <p:nvPr/>
        </p:nvSpPr>
        <p:spPr bwMode="auto">
          <a:xfrm>
            <a:off x="244079" y="3977879"/>
            <a:ext cx="2483644" cy="1551384"/>
          </a:xfrm>
          <a:prstGeom prst="rect">
            <a:avLst/>
          </a:prstGeom>
          <a:solidFill>
            <a:srgbClr val="47D958"/>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lnSpc>
                <a:spcPct val="90000"/>
              </a:lnSpc>
              <a:spcBef>
                <a:spcPct val="0"/>
              </a:spcBef>
              <a:spcAft>
                <a:spcPct val="0"/>
              </a:spcAft>
              <a:buNone/>
            </a:pPr>
            <a:r>
              <a:rPr lang="en-US" altLang="it-IT" sz="1200">
                <a:solidFill>
                  <a:srgbClr val="000000"/>
                </a:solidFill>
              </a:rPr>
              <a:t>The antiproton trap system was completely redesigned and tested outside the apparatus.</a:t>
            </a:r>
          </a:p>
          <a:p>
            <a:pPr defTabSz="685800" fontAlgn="base">
              <a:lnSpc>
                <a:spcPct val="90000"/>
              </a:lnSpc>
              <a:spcBef>
                <a:spcPct val="0"/>
              </a:spcBef>
              <a:spcAft>
                <a:spcPct val="0"/>
              </a:spcAft>
              <a:buNone/>
            </a:pPr>
            <a:endParaRPr lang="en-US" altLang="it-IT" sz="1200">
              <a:solidFill>
                <a:srgbClr val="000000"/>
              </a:solidFill>
            </a:endParaRPr>
          </a:p>
          <a:p>
            <a:pPr defTabSz="685800" fontAlgn="base">
              <a:lnSpc>
                <a:spcPct val="90000"/>
              </a:lnSpc>
              <a:spcBef>
                <a:spcPct val="0"/>
              </a:spcBef>
              <a:spcAft>
                <a:spcPct val="0"/>
              </a:spcAft>
              <a:buNone/>
            </a:pPr>
            <a:r>
              <a:rPr lang="en-US" altLang="it-IT" sz="1200">
                <a:solidFill>
                  <a:srgbClr val="000000"/>
                </a:solidFill>
              </a:rPr>
              <a:t>Also the electronics is now been rebuilt (Sinara system). Moreover an autonomous system for data taking has been designed and tested</a:t>
            </a:r>
          </a:p>
        </p:txBody>
      </p:sp>
      <p:sp>
        <p:nvSpPr>
          <p:cNvPr id="7181" name="Titolo 3">
            <a:extLst>
              <a:ext uri="{FF2B5EF4-FFF2-40B4-BE49-F238E27FC236}">
                <a16:creationId xmlns:a16="http://schemas.microsoft.com/office/drawing/2014/main" id="{1925452C-6A1F-4DB1-9A93-56568B896A78}"/>
              </a:ext>
            </a:extLst>
          </p:cNvPr>
          <p:cNvSpPr>
            <a:spLocks noGrp="1"/>
          </p:cNvSpPr>
          <p:nvPr/>
        </p:nvSpPr>
        <p:spPr bwMode="auto">
          <a:xfrm>
            <a:off x="2850356" y="4362450"/>
            <a:ext cx="2419350" cy="711994"/>
          </a:xfrm>
          <a:prstGeom prst="rect">
            <a:avLst/>
          </a:prstGeom>
          <a:solidFill>
            <a:srgbClr val="47D958"/>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lnSpc>
                <a:spcPct val="90000"/>
              </a:lnSpc>
              <a:spcBef>
                <a:spcPct val="0"/>
              </a:spcBef>
              <a:spcAft>
                <a:spcPct val="0"/>
              </a:spcAft>
              <a:buNone/>
            </a:pPr>
            <a:r>
              <a:rPr lang="en-US" altLang="it-IT" sz="1200">
                <a:solidFill>
                  <a:srgbClr val="000000"/>
                </a:solidFill>
              </a:rPr>
              <a:t>the target for the formation of the Ps has been miniaturized and inserted on the antiproton line</a:t>
            </a:r>
            <a:endParaRPr lang="it-IT" altLang="it-IT" sz="1200">
              <a:solidFill>
                <a:srgbClr val="000000"/>
              </a:solidFill>
            </a:endParaRPr>
          </a:p>
        </p:txBody>
      </p:sp>
      <p:sp>
        <p:nvSpPr>
          <p:cNvPr id="7182" name="Titolo 3">
            <a:extLst>
              <a:ext uri="{FF2B5EF4-FFF2-40B4-BE49-F238E27FC236}">
                <a16:creationId xmlns:a16="http://schemas.microsoft.com/office/drawing/2014/main" id="{40659512-D273-4AF8-B51B-EC0C11BF0900}"/>
              </a:ext>
            </a:extLst>
          </p:cNvPr>
          <p:cNvSpPr>
            <a:spLocks noGrp="1"/>
          </p:cNvSpPr>
          <p:nvPr/>
        </p:nvSpPr>
        <p:spPr bwMode="auto">
          <a:xfrm>
            <a:off x="6904435" y="4469606"/>
            <a:ext cx="2239565" cy="563166"/>
          </a:xfrm>
          <a:prstGeom prst="rect">
            <a:avLst/>
          </a:prstGeom>
          <a:solidFill>
            <a:srgbClr val="47D958"/>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685800" fontAlgn="base">
              <a:lnSpc>
                <a:spcPct val="90000"/>
              </a:lnSpc>
              <a:spcBef>
                <a:spcPct val="0"/>
              </a:spcBef>
              <a:spcAft>
                <a:spcPct val="0"/>
              </a:spcAft>
              <a:buNone/>
            </a:pPr>
            <a:r>
              <a:rPr lang="en-US" altLang="it-IT" sz="1200">
                <a:solidFill>
                  <a:srgbClr val="000000"/>
                </a:solidFill>
              </a:rPr>
              <a:t>work is underway on the laser cooling of the Ps</a:t>
            </a:r>
            <a:endParaRPr lang="it-IT" altLang="it-IT" sz="120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440AA6F1-0E4C-440D-A98E-128D9DECC008}"/>
              </a:ext>
            </a:extLst>
          </p:cNvPr>
          <p:cNvSpPr txBox="1"/>
          <p:nvPr/>
        </p:nvSpPr>
        <p:spPr>
          <a:xfrm>
            <a:off x="186332" y="1042927"/>
            <a:ext cx="6480720" cy="83099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2400" dirty="0">
                <a:solidFill>
                  <a:srgbClr val="FF0000"/>
                </a:solidFill>
                <a:latin typeface="Comic Sans MS" panose="030F0702030302020204" pitchFamily="66" charset="0"/>
              </a:rPr>
              <a:t>LUNA</a:t>
            </a:r>
          </a:p>
          <a:p>
            <a:pPr defTabSz="685800"/>
            <a:r>
              <a:rPr lang="en-US" sz="1200" b="1" dirty="0" err="1">
                <a:solidFill>
                  <a:prstClr val="black"/>
                </a:solidFill>
                <a:latin typeface="Comic Sans MS" panose="030F0702030302020204" pitchFamily="66" charset="0"/>
              </a:rPr>
              <a:t>Responsabile</a:t>
            </a:r>
            <a:r>
              <a:rPr lang="en-US" sz="1200" b="1" dirty="0">
                <a:solidFill>
                  <a:prstClr val="black"/>
                </a:solidFill>
                <a:latin typeface="Comic Sans MS" panose="030F0702030302020204" pitchFamily="66" charset="0"/>
              </a:rPr>
              <a:t> </a:t>
            </a:r>
            <a:r>
              <a:rPr lang="en-US" sz="1200" b="1" dirty="0" err="1">
                <a:solidFill>
                  <a:prstClr val="black"/>
                </a:solidFill>
                <a:latin typeface="Comic Sans MS" panose="030F0702030302020204" pitchFamily="66" charset="0"/>
              </a:rPr>
              <a:t>nazionale</a:t>
            </a:r>
            <a:r>
              <a:rPr lang="en-US" sz="1200" b="1" dirty="0">
                <a:solidFill>
                  <a:prstClr val="black"/>
                </a:solidFill>
                <a:latin typeface="Comic Sans MS" panose="030F0702030302020204" pitchFamily="66" charset="0"/>
              </a:rPr>
              <a:t>: Gianluca </a:t>
            </a:r>
            <a:r>
              <a:rPr lang="en-US" sz="1200" b="1" dirty="0" err="1">
                <a:solidFill>
                  <a:prstClr val="black"/>
                </a:solidFill>
                <a:latin typeface="Comic Sans MS" panose="030F0702030302020204" pitchFamily="66" charset="0"/>
              </a:rPr>
              <a:t>Imbriani</a:t>
            </a:r>
            <a:r>
              <a:rPr lang="en-US" sz="1200" b="1" dirty="0">
                <a:solidFill>
                  <a:prstClr val="black"/>
                </a:solidFill>
                <a:latin typeface="Comic Sans MS" panose="030F0702030302020204" pitchFamily="66" charset="0"/>
              </a:rPr>
              <a:t> (</a:t>
            </a:r>
            <a:r>
              <a:rPr lang="en-US" sz="1200" b="1" dirty="0" err="1">
                <a:solidFill>
                  <a:prstClr val="black"/>
                </a:solidFill>
                <a:latin typeface="Comic Sans MS" panose="030F0702030302020204" pitchFamily="66" charset="0"/>
              </a:rPr>
              <a:t>UniNa</a:t>
            </a:r>
            <a:r>
              <a:rPr lang="en-US" sz="1200" b="1" dirty="0">
                <a:solidFill>
                  <a:prstClr val="black"/>
                </a:solidFill>
                <a:latin typeface="Comic Sans MS" panose="030F0702030302020204" pitchFamily="66" charset="0"/>
              </a:rPr>
              <a:t>)</a:t>
            </a:r>
          </a:p>
          <a:p>
            <a:pPr defTabSz="685800"/>
            <a:r>
              <a:rPr lang="en-US" sz="1200" b="1" dirty="0" err="1">
                <a:solidFill>
                  <a:prstClr val="black"/>
                </a:solidFill>
                <a:latin typeface="Comic Sans MS" panose="030F0702030302020204" pitchFamily="66" charset="0"/>
              </a:rPr>
              <a:t>Responsabile</a:t>
            </a:r>
            <a:r>
              <a:rPr lang="en-US" sz="1200" b="1" dirty="0">
                <a:solidFill>
                  <a:prstClr val="black"/>
                </a:solidFill>
                <a:latin typeface="Comic Sans MS" panose="030F0702030302020204" pitchFamily="66" charset="0"/>
              </a:rPr>
              <a:t> Locale a Milano: Alessandra Guglielmetti -&gt; Rosanna Depalo</a:t>
            </a:r>
          </a:p>
        </p:txBody>
      </p:sp>
      <p:sp>
        <p:nvSpPr>
          <p:cNvPr id="8" name="TextBox 2">
            <a:extLst>
              <a:ext uri="{FF2B5EF4-FFF2-40B4-BE49-F238E27FC236}">
                <a16:creationId xmlns:a16="http://schemas.microsoft.com/office/drawing/2014/main" id="{B697771B-08D6-403C-9D2B-478FF61C55DF}"/>
              </a:ext>
            </a:extLst>
          </p:cNvPr>
          <p:cNvSpPr txBox="1"/>
          <p:nvPr/>
        </p:nvSpPr>
        <p:spPr>
          <a:xfrm>
            <a:off x="7587214" y="2983040"/>
            <a:ext cx="1404764" cy="1754326"/>
          </a:xfrm>
          <a:prstGeom prst="rect">
            <a:avLst/>
          </a:prstGeom>
          <a:noFill/>
          <a:ln>
            <a:solidFill>
              <a:schemeClr val="bg1"/>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dirty="0" err="1">
                <a:solidFill>
                  <a:prstClr val="black"/>
                </a:solidFill>
                <a:latin typeface="Comic Sans MS" panose="030F0702030302020204" pitchFamily="66" charset="0"/>
              </a:rPr>
              <a:t>Sigla</a:t>
            </a:r>
            <a:r>
              <a:rPr lang="en-US" sz="1350" dirty="0">
                <a:solidFill>
                  <a:prstClr val="black"/>
                </a:solidFill>
                <a:latin typeface="Comic Sans MS" panose="030F0702030302020204" pitchFamily="66" charset="0"/>
              </a:rPr>
              <a:t> Milano</a:t>
            </a:r>
          </a:p>
          <a:p>
            <a:pPr defTabSz="685800"/>
            <a:endParaRPr lang="en-US" sz="1350" dirty="0">
              <a:solidFill>
                <a:prstClr val="black"/>
              </a:solidFill>
              <a:latin typeface="Comic Sans MS" panose="030F0702030302020204" pitchFamily="66" charset="0"/>
            </a:endParaRPr>
          </a:p>
          <a:p>
            <a:pPr defTabSz="685800"/>
            <a:r>
              <a:rPr lang="en-US" sz="1350" dirty="0">
                <a:solidFill>
                  <a:prstClr val="black"/>
                </a:solidFill>
                <a:latin typeface="Comic Sans MS" panose="030F0702030302020204" pitchFamily="66" charset="0"/>
              </a:rPr>
              <a:t>Ricercatori:2</a:t>
            </a:r>
          </a:p>
          <a:p>
            <a:pPr defTabSz="685800"/>
            <a:r>
              <a:rPr lang="en-US" sz="1350" dirty="0">
                <a:solidFill>
                  <a:prstClr val="black"/>
                </a:solidFill>
                <a:latin typeface="Comic Sans MS" panose="030F0702030302020204" pitchFamily="66" charset="0"/>
              </a:rPr>
              <a:t>Tecnologi:0</a:t>
            </a:r>
          </a:p>
          <a:p>
            <a:pPr defTabSz="685800"/>
            <a:r>
              <a:rPr lang="en-US" sz="1350" dirty="0">
                <a:solidFill>
                  <a:prstClr val="black"/>
                </a:solidFill>
                <a:latin typeface="Comic Sans MS" panose="030F0702030302020204" pitchFamily="66" charset="0"/>
              </a:rPr>
              <a:t>Ass-Dott:0</a:t>
            </a:r>
          </a:p>
          <a:p>
            <a:pPr defTabSz="685800"/>
            <a:r>
              <a:rPr lang="en-US" sz="1350" dirty="0">
                <a:solidFill>
                  <a:prstClr val="black"/>
                </a:solidFill>
                <a:latin typeface="Comic Sans MS" panose="030F0702030302020204" pitchFamily="66" charset="0"/>
              </a:rPr>
              <a:t>FTE: 2</a:t>
            </a:r>
          </a:p>
          <a:p>
            <a:pPr defTabSz="685800"/>
            <a:endParaRPr lang="en-US" sz="1350" b="1" dirty="0">
              <a:solidFill>
                <a:prstClr val="black"/>
              </a:solidFill>
              <a:latin typeface="Calibri" panose="020F0502020204030204"/>
            </a:endParaRPr>
          </a:p>
          <a:p>
            <a:pPr defTabSz="685800"/>
            <a:endParaRPr lang="en-US" sz="1350" b="1" dirty="0">
              <a:solidFill>
                <a:prstClr val="black"/>
              </a:solidFill>
              <a:latin typeface="Calibri" panose="020F0502020204030204"/>
            </a:endParaRPr>
          </a:p>
        </p:txBody>
      </p:sp>
      <p:sp>
        <p:nvSpPr>
          <p:cNvPr id="9" name="TextBox 3">
            <a:extLst>
              <a:ext uri="{FF2B5EF4-FFF2-40B4-BE49-F238E27FC236}">
                <a16:creationId xmlns:a16="http://schemas.microsoft.com/office/drawing/2014/main" id="{73D9984B-A49E-4520-9759-EC7A6A101375}"/>
              </a:ext>
            </a:extLst>
          </p:cNvPr>
          <p:cNvSpPr txBox="1"/>
          <p:nvPr/>
        </p:nvSpPr>
        <p:spPr>
          <a:xfrm>
            <a:off x="269497" y="2071437"/>
            <a:ext cx="7045703" cy="320857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350" b="1" dirty="0" err="1">
                <a:solidFill>
                  <a:prstClr val="black"/>
                </a:solidFill>
                <a:latin typeface="Comic Sans MS" panose="030F0702030302020204" pitchFamily="66" charset="0"/>
              </a:rPr>
              <a:t>Programma</a:t>
            </a:r>
            <a:r>
              <a:rPr lang="en-US" sz="1350" b="1" dirty="0">
                <a:solidFill>
                  <a:prstClr val="black"/>
                </a:solidFill>
                <a:latin typeface="Comic Sans MS" panose="030F0702030302020204" pitchFamily="66" charset="0"/>
              </a:rPr>
              <a:t> </a:t>
            </a:r>
            <a:r>
              <a:rPr lang="en-US" sz="1350" b="1" dirty="0" err="1">
                <a:solidFill>
                  <a:prstClr val="black"/>
                </a:solidFill>
                <a:latin typeface="Comic Sans MS" panose="030F0702030302020204" pitchFamily="66" charset="0"/>
              </a:rPr>
              <a:t>Scientifico</a:t>
            </a:r>
            <a:r>
              <a:rPr lang="en-US" sz="1350" b="1" dirty="0">
                <a:solidFill>
                  <a:prstClr val="black"/>
                </a:solidFill>
                <a:latin typeface="Comic Sans MS" panose="030F0702030302020204" pitchFamily="66" charset="0"/>
              </a:rPr>
              <a:t> </a:t>
            </a:r>
            <a:r>
              <a:rPr lang="en-US" sz="1350" b="1" dirty="0" err="1">
                <a:solidFill>
                  <a:prstClr val="black"/>
                </a:solidFill>
                <a:latin typeface="Comic Sans MS" panose="030F0702030302020204" pitchFamily="66" charset="0"/>
              </a:rPr>
              <a:t>della</a:t>
            </a:r>
            <a:r>
              <a:rPr lang="en-US" sz="1350" b="1" dirty="0">
                <a:solidFill>
                  <a:prstClr val="black"/>
                </a:solidFill>
                <a:latin typeface="Comic Sans MS" panose="030F0702030302020204" pitchFamily="66" charset="0"/>
              </a:rPr>
              <a:t> </a:t>
            </a:r>
            <a:r>
              <a:rPr lang="en-US" sz="1350" b="1" dirty="0" err="1">
                <a:solidFill>
                  <a:prstClr val="black"/>
                </a:solidFill>
                <a:latin typeface="Comic Sans MS" panose="030F0702030302020204" pitchFamily="66" charset="0"/>
              </a:rPr>
              <a:t>sigla</a:t>
            </a:r>
            <a:r>
              <a:rPr lang="en-US" sz="1350" b="1" dirty="0">
                <a:solidFill>
                  <a:prstClr val="black"/>
                </a:solidFill>
                <a:latin typeface="Comic Sans MS" panose="030F0702030302020204" pitchFamily="66" charset="0"/>
              </a:rPr>
              <a:t>: </a:t>
            </a:r>
          </a:p>
          <a:p>
            <a:pPr defTabSz="685800"/>
            <a:r>
              <a:rPr lang="it-IT" sz="1350" dirty="0">
                <a:solidFill>
                  <a:srgbClr val="0070C0"/>
                </a:solidFill>
                <a:latin typeface="Comic Sans MS" panose="030F0702030302020204" pitchFamily="66" charset="0"/>
              </a:rPr>
              <a:t>Astrofisica nucleare</a:t>
            </a:r>
          </a:p>
          <a:p>
            <a:pPr defTabSz="685800"/>
            <a:r>
              <a:rPr lang="it-IT" sz="1350" dirty="0">
                <a:solidFill>
                  <a:srgbClr val="0070C0"/>
                </a:solidFill>
                <a:latin typeface="Comic Sans MS" panose="030F0702030302020204" pitchFamily="66" charset="0"/>
              </a:rPr>
              <a:t>Misure di sezioni d’urto di reazioni nucleari di interesse astrofisico effettuate in un laboratorio sotterraneo a bassissimo fondo. Vengono studiate reazioni dei cicli di combustione dell’idrogeno e dell’elio e reazioni chiave per la </a:t>
            </a:r>
            <a:r>
              <a:rPr lang="it-IT" sz="1350" dirty="0" err="1">
                <a:solidFill>
                  <a:srgbClr val="0070C0"/>
                </a:solidFill>
                <a:latin typeface="Comic Sans MS" panose="030F0702030302020204" pitchFamily="66" charset="0"/>
              </a:rPr>
              <a:t>nucleosintesi</a:t>
            </a:r>
            <a:r>
              <a:rPr lang="it-IT" sz="1350" dirty="0">
                <a:solidFill>
                  <a:srgbClr val="0070C0"/>
                </a:solidFill>
                <a:latin typeface="Comic Sans MS" panose="030F0702030302020204" pitchFamily="66" charset="0"/>
              </a:rPr>
              <a:t> primordiale</a:t>
            </a:r>
          </a:p>
          <a:p>
            <a:pPr defTabSz="685800"/>
            <a:endParaRPr lang="en-US" sz="1350" dirty="0">
              <a:solidFill>
                <a:prstClr val="black"/>
              </a:solidFill>
              <a:latin typeface="Comic Sans MS" panose="030F0702030302020204" pitchFamily="66" charset="0"/>
            </a:endParaRPr>
          </a:p>
          <a:p>
            <a:pPr defTabSz="685800"/>
            <a:r>
              <a:rPr lang="en-US" sz="1350" b="1" dirty="0" err="1">
                <a:solidFill>
                  <a:prstClr val="black"/>
                </a:solidFill>
                <a:latin typeface="Comic Sans MS" panose="030F0702030302020204" pitchFamily="66" charset="0"/>
              </a:rPr>
              <a:t>Attività</a:t>
            </a:r>
            <a:r>
              <a:rPr lang="en-US" sz="1350" b="1" dirty="0">
                <a:solidFill>
                  <a:prstClr val="black"/>
                </a:solidFill>
                <a:latin typeface="Comic Sans MS" panose="030F0702030302020204" pitchFamily="66" charset="0"/>
              </a:rPr>
              <a:t> di </a:t>
            </a:r>
            <a:r>
              <a:rPr lang="en-US" sz="1350" b="1" dirty="0" err="1">
                <a:solidFill>
                  <a:prstClr val="black"/>
                </a:solidFill>
                <a:latin typeface="Comic Sans MS" panose="030F0702030302020204" pitchFamily="66" charset="0"/>
              </a:rPr>
              <a:t>ricerca</a:t>
            </a:r>
            <a:r>
              <a:rPr lang="en-US" sz="1350" b="1" dirty="0">
                <a:solidFill>
                  <a:prstClr val="black"/>
                </a:solidFill>
                <a:latin typeface="Comic Sans MS" panose="030F0702030302020204" pitchFamily="66" charset="0"/>
              </a:rPr>
              <a:t> e </a:t>
            </a:r>
            <a:r>
              <a:rPr lang="en-US" sz="1350" b="1" dirty="0" err="1">
                <a:solidFill>
                  <a:prstClr val="black"/>
                </a:solidFill>
                <a:latin typeface="Comic Sans MS" panose="030F0702030302020204" pitchFamily="66" charset="0"/>
              </a:rPr>
              <a:t>sviluppo</a:t>
            </a:r>
            <a:r>
              <a:rPr lang="en-US" sz="1350" b="1" dirty="0">
                <a:solidFill>
                  <a:prstClr val="black"/>
                </a:solidFill>
                <a:latin typeface="Comic Sans MS" panose="030F0702030302020204" pitchFamily="66" charset="0"/>
              </a:rPr>
              <a:t> </a:t>
            </a:r>
            <a:r>
              <a:rPr lang="en-US" sz="1350" b="1" dirty="0" err="1">
                <a:solidFill>
                  <a:prstClr val="black"/>
                </a:solidFill>
                <a:latin typeface="Comic Sans MS" panose="030F0702030302020204" pitchFamily="66" charset="0"/>
              </a:rPr>
              <a:t>della</a:t>
            </a:r>
            <a:r>
              <a:rPr lang="en-US" sz="1350" b="1" dirty="0">
                <a:solidFill>
                  <a:prstClr val="black"/>
                </a:solidFill>
                <a:latin typeface="Comic Sans MS" panose="030F0702030302020204" pitchFamily="66" charset="0"/>
              </a:rPr>
              <a:t> </a:t>
            </a:r>
            <a:r>
              <a:rPr lang="en-US" sz="1350" b="1" dirty="0" err="1">
                <a:solidFill>
                  <a:prstClr val="black"/>
                </a:solidFill>
                <a:latin typeface="Comic Sans MS" panose="030F0702030302020204" pitchFamily="66" charset="0"/>
              </a:rPr>
              <a:t>sigla</a:t>
            </a:r>
            <a:r>
              <a:rPr lang="en-US" sz="1350" b="1" dirty="0">
                <a:solidFill>
                  <a:prstClr val="black"/>
                </a:solidFill>
                <a:latin typeface="Comic Sans MS" panose="030F0702030302020204" pitchFamily="66" charset="0"/>
              </a:rPr>
              <a:t>:</a:t>
            </a:r>
          </a:p>
          <a:p>
            <a:pPr defTabSz="685800"/>
            <a:r>
              <a:rPr lang="it-IT" sz="1350" dirty="0">
                <a:solidFill>
                  <a:srgbClr val="0070C0"/>
                </a:solidFill>
                <a:latin typeface="Comic Sans MS" panose="030F0702030302020204" pitchFamily="66" charset="0"/>
                <a:sym typeface="Symbol"/>
              </a:rPr>
              <a:t>Misure in corso presso l’acceleratore LUNA-400 kV</a:t>
            </a:r>
          </a:p>
          <a:p>
            <a:pPr defTabSz="685800"/>
            <a:r>
              <a:rPr lang="it-IT" sz="1350" dirty="0">
                <a:solidFill>
                  <a:srgbClr val="0070C0"/>
                </a:solidFill>
                <a:latin typeface="Comic Sans MS" panose="030F0702030302020204" pitchFamily="66" charset="0"/>
                <a:sym typeface="Symbol"/>
              </a:rPr>
              <a:t>Installazione di un acceleratore da 3,5 MV nella sala B dei LNGS per misure di interesse per i cicli di combustione dell’He e del C</a:t>
            </a:r>
          </a:p>
          <a:p>
            <a:pPr defTabSz="685800"/>
            <a:endParaRPr lang="en-US" sz="1350" dirty="0">
              <a:solidFill>
                <a:prstClr val="black"/>
              </a:solidFill>
              <a:latin typeface="Comic Sans MS" panose="030F0702030302020204" pitchFamily="66" charset="0"/>
              <a:sym typeface="Symbol"/>
            </a:endParaRPr>
          </a:p>
          <a:p>
            <a:pPr defTabSz="685800"/>
            <a:r>
              <a:rPr lang="en-US" sz="1350" b="1" dirty="0" err="1">
                <a:solidFill>
                  <a:prstClr val="black"/>
                </a:solidFill>
                <a:latin typeface="Comic Sans MS" panose="030F0702030302020204" pitchFamily="66" charset="0"/>
                <a:sym typeface="Symbol"/>
              </a:rPr>
              <a:t>Laboratori</a:t>
            </a:r>
            <a:r>
              <a:rPr lang="en-US" sz="1350" b="1" dirty="0">
                <a:solidFill>
                  <a:prstClr val="black"/>
                </a:solidFill>
                <a:latin typeface="Comic Sans MS" panose="030F0702030302020204" pitchFamily="66" charset="0"/>
                <a:sym typeface="Symbol"/>
              </a:rPr>
              <a:t> per </a:t>
            </a:r>
            <a:r>
              <a:rPr lang="en-US" sz="1350" b="1" dirty="0" err="1">
                <a:solidFill>
                  <a:prstClr val="black"/>
                </a:solidFill>
                <a:latin typeface="Comic Sans MS" panose="030F0702030302020204" pitchFamily="66" charset="0"/>
                <a:sym typeface="Symbol"/>
              </a:rPr>
              <a:t>misure</a:t>
            </a:r>
            <a:r>
              <a:rPr lang="en-US" sz="1350" b="1" dirty="0">
                <a:solidFill>
                  <a:prstClr val="black"/>
                </a:solidFill>
                <a:latin typeface="Comic Sans MS" panose="030F0702030302020204" pitchFamily="66" charset="0"/>
                <a:sym typeface="Symbol"/>
              </a:rPr>
              <a:t> </a:t>
            </a:r>
            <a:r>
              <a:rPr lang="en-US" sz="1350" b="1" dirty="0" err="1">
                <a:solidFill>
                  <a:prstClr val="black"/>
                </a:solidFill>
                <a:latin typeface="Comic Sans MS" panose="030F0702030302020204" pitchFamily="66" charset="0"/>
                <a:sym typeface="Symbol"/>
              </a:rPr>
              <a:t>della</a:t>
            </a:r>
            <a:r>
              <a:rPr lang="en-US" sz="1350" b="1" dirty="0">
                <a:solidFill>
                  <a:prstClr val="black"/>
                </a:solidFill>
                <a:latin typeface="Comic Sans MS" panose="030F0702030302020204" pitchFamily="66" charset="0"/>
                <a:sym typeface="Symbol"/>
              </a:rPr>
              <a:t> </a:t>
            </a:r>
            <a:r>
              <a:rPr lang="en-US" sz="1350" b="1" dirty="0" err="1">
                <a:solidFill>
                  <a:prstClr val="black"/>
                </a:solidFill>
                <a:latin typeface="Comic Sans MS" panose="030F0702030302020204" pitchFamily="66" charset="0"/>
                <a:sym typeface="Symbol"/>
              </a:rPr>
              <a:t>sigla</a:t>
            </a:r>
            <a:r>
              <a:rPr lang="en-US" sz="1350" b="1" dirty="0">
                <a:solidFill>
                  <a:prstClr val="black"/>
                </a:solidFill>
                <a:latin typeface="Comic Sans MS" panose="030F0702030302020204" pitchFamily="66" charset="0"/>
                <a:sym typeface="Symbol"/>
              </a:rPr>
              <a:t>:</a:t>
            </a:r>
            <a:endParaRPr lang="it-IT" sz="1350" b="1" dirty="0">
              <a:solidFill>
                <a:prstClr val="black"/>
              </a:solidFill>
              <a:latin typeface="Comic Sans MS" panose="030F0702030302020204" pitchFamily="66" charset="0"/>
              <a:sym typeface="Symbol"/>
            </a:endParaRPr>
          </a:p>
          <a:p>
            <a:pPr defTabSz="685800"/>
            <a:r>
              <a:rPr lang="en-US" sz="1350" dirty="0">
                <a:solidFill>
                  <a:srgbClr val="0070C0"/>
                </a:solidFill>
                <a:latin typeface="Comic Sans MS" panose="030F0702030302020204" pitchFamily="66" charset="0"/>
                <a:sym typeface="Symbol"/>
              </a:rPr>
              <a:t>Italia: LNGS, LNL</a:t>
            </a:r>
          </a:p>
          <a:p>
            <a:pPr defTabSz="685800"/>
            <a:r>
              <a:rPr lang="en-US" sz="1350" dirty="0">
                <a:solidFill>
                  <a:srgbClr val="0070C0"/>
                </a:solidFill>
                <a:latin typeface="Comic Sans MS" panose="030F0702030302020204" pitchFamily="66" charset="0"/>
                <a:sym typeface="Symbol"/>
              </a:rPr>
              <a:t>Estero: </a:t>
            </a:r>
            <a:r>
              <a:rPr lang="en-US" sz="1350" dirty="0" err="1">
                <a:solidFill>
                  <a:srgbClr val="0070C0"/>
                </a:solidFill>
                <a:latin typeface="Comic Sans MS" panose="030F0702030302020204" pitchFamily="66" charset="0"/>
                <a:sym typeface="Symbol"/>
              </a:rPr>
              <a:t>Dresda</a:t>
            </a:r>
            <a:r>
              <a:rPr lang="en-US" sz="1350" dirty="0">
                <a:solidFill>
                  <a:srgbClr val="0070C0"/>
                </a:solidFill>
                <a:latin typeface="Comic Sans MS" panose="030F0702030302020204" pitchFamily="66" charset="0"/>
                <a:sym typeface="Symbol"/>
              </a:rPr>
              <a:t> (Germania), </a:t>
            </a:r>
            <a:r>
              <a:rPr lang="en-US" sz="1350" dirty="0" err="1">
                <a:solidFill>
                  <a:srgbClr val="0070C0"/>
                </a:solidFill>
                <a:latin typeface="Comic Sans MS" panose="030F0702030302020204" pitchFamily="66" charset="0"/>
                <a:sym typeface="Symbol"/>
              </a:rPr>
              <a:t>Atomki</a:t>
            </a:r>
            <a:r>
              <a:rPr lang="en-US" sz="1350" dirty="0">
                <a:solidFill>
                  <a:srgbClr val="0070C0"/>
                </a:solidFill>
                <a:latin typeface="Comic Sans MS" panose="030F0702030302020204" pitchFamily="66" charset="0"/>
                <a:sym typeface="Symbol"/>
              </a:rPr>
              <a:t> (</a:t>
            </a:r>
            <a:r>
              <a:rPr lang="en-US" sz="1350" dirty="0" err="1">
                <a:solidFill>
                  <a:srgbClr val="0070C0"/>
                </a:solidFill>
                <a:latin typeface="Comic Sans MS" panose="030F0702030302020204" pitchFamily="66" charset="0"/>
                <a:sym typeface="Symbol"/>
              </a:rPr>
              <a:t>Ungheria</a:t>
            </a:r>
            <a:r>
              <a:rPr lang="en-US" sz="1350" dirty="0">
                <a:solidFill>
                  <a:srgbClr val="0070C0"/>
                </a:solidFill>
                <a:latin typeface="Comic Sans MS" panose="030F0702030302020204" pitchFamily="66" charset="0"/>
                <a:sym typeface="Symbol"/>
              </a:rPr>
              <a:t>), Notre Dame (USA)</a:t>
            </a:r>
          </a:p>
          <a:p>
            <a:pPr defTabSz="685800"/>
            <a:endParaRPr lang="en-US" sz="1350" dirty="0">
              <a:solidFill>
                <a:srgbClr val="0070C0"/>
              </a:solidFill>
              <a:latin typeface="Comic Sans MS" panose="030F0702030302020204" pitchFamily="66" charset="0"/>
              <a:sym typeface="Symbol"/>
            </a:endParaRPr>
          </a:p>
        </p:txBody>
      </p:sp>
      <p:sp>
        <p:nvSpPr>
          <p:cNvPr id="10" name="Text Box 5">
            <a:extLst>
              <a:ext uri="{FF2B5EF4-FFF2-40B4-BE49-F238E27FC236}">
                <a16:creationId xmlns:a16="http://schemas.microsoft.com/office/drawing/2014/main" id="{D3343ADD-F2B2-4951-ADBA-55BC1A354927}"/>
              </a:ext>
            </a:extLst>
          </p:cNvPr>
          <p:cNvSpPr txBox="1">
            <a:spLocks noChangeArrowheads="1"/>
          </p:cNvSpPr>
          <p:nvPr/>
        </p:nvSpPr>
        <p:spPr bwMode="auto">
          <a:xfrm>
            <a:off x="456362" y="5616451"/>
            <a:ext cx="6588732" cy="300082"/>
          </a:xfrm>
          <a:prstGeom prst="rect">
            <a:avLst/>
          </a:prstGeom>
          <a:noFill/>
          <a:ln w="9525">
            <a:noFill/>
            <a:miter lim="800000"/>
            <a:headEnd/>
            <a:tailEnd/>
          </a:ln>
          <a:effectLst/>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Bef>
                <a:spcPct val="50000"/>
              </a:spcBef>
            </a:pPr>
            <a:r>
              <a:rPr lang="it-IT" sz="1350" b="1" dirty="0">
                <a:solidFill>
                  <a:prstClr val="black"/>
                </a:solidFill>
                <a:latin typeface="Comic Sans MS" pitchFamily="66" charset="0"/>
              </a:rPr>
              <a:t>Sezioni</a:t>
            </a:r>
            <a:r>
              <a:rPr lang="it-IT" sz="1350" b="1" dirty="0">
                <a:solidFill>
                  <a:prstClr val="white"/>
                </a:solidFill>
                <a:latin typeface="Comic Sans MS" pitchFamily="66" charset="0"/>
              </a:rPr>
              <a:t> </a:t>
            </a:r>
            <a:r>
              <a:rPr lang="it-IT" sz="1350" b="1" dirty="0">
                <a:solidFill>
                  <a:prstClr val="black"/>
                </a:solidFill>
                <a:latin typeface="Comic Sans MS" pitchFamily="66" charset="0"/>
              </a:rPr>
              <a:t>coinvolte</a:t>
            </a:r>
            <a:r>
              <a:rPr lang="it-IT" sz="1350" dirty="0">
                <a:solidFill>
                  <a:prstClr val="black"/>
                </a:solidFill>
                <a:latin typeface="Comic Sans MS" pitchFamily="66" charset="0"/>
              </a:rPr>
              <a:t>: BA, GE, LNGS, MI, NA, PD, RM1, TO</a:t>
            </a:r>
            <a:endParaRPr lang="it-IT" sz="1350" b="1" dirty="0">
              <a:solidFill>
                <a:prstClr val="black"/>
              </a:solidFill>
              <a:latin typeface="Comic Sans MS" pitchFamily="66" charset="0"/>
            </a:endParaRPr>
          </a:p>
        </p:txBody>
      </p:sp>
      <p:pic>
        <p:nvPicPr>
          <p:cNvPr id="11" name="Immagine 10">
            <a:extLst>
              <a:ext uri="{FF2B5EF4-FFF2-40B4-BE49-F238E27FC236}">
                <a16:creationId xmlns:a16="http://schemas.microsoft.com/office/drawing/2014/main" id="{14ED78F5-68C6-4F09-A008-589CCE0438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7213" y="989575"/>
            <a:ext cx="1287290" cy="172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084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6522AC-7583-402D-BEBA-48E7EF03BF3D}"/>
              </a:ext>
            </a:extLst>
          </p:cNvPr>
          <p:cNvSpPr>
            <a:spLocks noGrp="1"/>
          </p:cNvSpPr>
          <p:nvPr>
            <p:ph type="title"/>
          </p:nvPr>
        </p:nvSpPr>
        <p:spPr>
          <a:xfrm>
            <a:off x="628650" y="857251"/>
            <a:ext cx="7886700" cy="994172"/>
          </a:xfrm>
        </p:spPr>
        <p:txBody>
          <a:bodyPr/>
          <a:lstStyle/>
          <a:p>
            <a:r>
              <a:rPr lang="it-IT" dirty="0">
                <a:solidFill>
                  <a:srgbClr val="FF0000"/>
                </a:solidFill>
              </a:rPr>
              <a:t>Pubblicazioni 2021 - 2022</a:t>
            </a:r>
            <a:endParaRPr lang="en-GB" dirty="0">
              <a:solidFill>
                <a:srgbClr val="FF0000"/>
              </a:solidFill>
            </a:endParaRPr>
          </a:p>
        </p:txBody>
      </p:sp>
      <p:sp>
        <p:nvSpPr>
          <p:cNvPr id="3" name="Segnaposto contenuto 2">
            <a:extLst>
              <a:ext uri="{FF2B5EF4-FFF2-40B4-BE49-F238E27FC236}">
                <a16:creationId xmlns:a16="http://schemas.microsoft.com/office/drawing/2014/main" id="{1C88470B-DD92-4BB1-8F15-AA485F19931A}"/>
              </a:ext>
            </a:extLst>
          </p:cNvPr>
          <p:cNvSpPr>
            <a:spLocks noGrp="1"/>
          </p:cNvSpPr>
          <p:nvPr>
            <p:ph idx="1"/>
          </p:nvPr>
        </p:nvSpPr>
        <p:spPr>
          <a:xfrm>
            <a:off x="280852" y="1912957"/>
            <a:ext cx="8614954" cy="3803672"/>
          </a:xfrm>
        </p:spPr>
        <p:txBody>
          <a:bodyPr>
            <a:noAutofit/>
          </a:bodyPr>
          <a:lstStyle/>
          <a:p>
            <a:r>
              <a:rPr lang="en-US" sz="1350" dirty="0">
                <a:solidFill>
                  <a:srgbClr val="333333"/>
                </a:solidFill>
                <a:latin typeface="Arial" panose="020B0604020202020204" pitchFamily="34" charset="0"/>
                <a:cs typeface="Arial" panose="020B0604020202020204" pitchFamily="34" charset="0"/>
              </a:rPr>
              <a:t>Low-energy resonances in the </a:t>
            </a:r>
            <a:r>
              <a:rPr lang="en-US" sz="1350" baseline="30000" dirty="0">
                <a:solidFill>
                  <a:srgbClr val="333333"/>
                </a:solidFill>
                <a:latin typeface="Arial" panose="020B0604020202020204" pitchFamily="34" charset="0"/>
                <a:cs typeface="Arial" panose="020B0604020202020204" pitchFamily="34" charset="0"/>
              </a:rPr>
              <a:t>18</a:t>
            </a:r>
            <a:r>
              <a:rPr lang="en-US" sz="1350" dirty="0">
                <a:solidFill>
                  <a:srgbClr val="333333"/>
                </a:solidFill>
                <a:latin typeface="Arial" panose="020B0604020202020204" pitchFamily="34" charset="0"/>
                <a:cs typeface="Arial" panose="020B0604020202020204" pitchFamily="34" charset="0"/>
              </a:rPr>
              <a:t>O(</a:t>
            </a:r>
            <a:r>
              <a:rPr lang="en-US" sz="1350" dirty="0" err="1">
                <a:solidFill>
                  <a:srgbClr val="333333"/>
                </a:solidFill>
                <a:latin typeface="Arial" panose="020B0604020202020204" pitchFamily="34" charset="0"/>
                <a:cs typeface="Arial" panose="020B0604020202020204" pitchFamily="34" charset="0"/>
              </a:rPr>
              <a:t>p,</a:t>
            </a:r>
            <a:r>
              <a:rPr lang="en-US" sz="1350" dirty="0" err="1">
                <a:solidFill>
                  <a:srgbClr val="333333"/>
                </a:solidFill>
                <a:latin typeface="Symbol" panose="05050102010706020507" pitchFamily="18" charset="2"/>
                <a:cs typeface="Arial" panose="020B0604020202020204" pitchFamily="34" charset="0"/>
              </a:rPr>
              <a:t>g</a:t>
            </a:r>
            <a:r>
              <a:rPr lang="en-US" sz="1350" dirty="0">
                <a:solidFill>
                  <a:srgbClr val="333333"/>
                </a:solidFill>
                <a:latin typeface="Arial" panose="020B0604020202020204" pitchFamily="34" charset="0"/>
                <a:cs typeface="Arial" panose="020B0604020202020204" pitchFamily="34" charset="0"/>
              </a:rPr>
              <a:t>)</a:t>
            </a:r>
            <a:r>
              <a:rPr lang="en-US" sz="1350" baseline="30000" dirty="0">
                <a:solidFill>
                  <a:srgbClr val="333333"/>
                </a:solidFill>
                <a:latin typeface="Arial" panose="020B0604020202020204" pitchFamily="34" charset="0"/>
                <a:cs typeface="Arial" panose="020B0604020202020204" pitchFamily="34" charset="0"/>
              </a:rPr>
              <a:t>19</a:t>
            </a:r>
            <a:r>
              <a:rPr lang="en-US" sz="1350" dirty="0">
                <a:solidFill>
                  <a:srgbClr val="333333"/>
                </a:solidFill>
                <a:latin typeface="Arial" panose="020B0604020202020204" pitchFamily="34" charset="0"/>
                <a:cs typeface="Arial" panose="020B0604020202020204" pitchFamily="34" charset="0"/>
              </a:rPr>
              <a:t>F reaction </a:t>
            </a:r>
            <a:r>
              <a:rPr lang="en-US" sz="1350" b="1" dirty="0">
                <a:latin typeface="Arial" panose="020B0604020202020204" pitchFamily="34" charset="0"/>
                <a:cs typeface="Arial" panose="020B0604020202020204" pitchFamily="34" charset="0"/>
              </a:rPr>
              <a:t>Physical Review C, 104 (2021) 025802</a:t>
            </a:r>
          </a:p>
          <a:p>
            <a:r>
              <a:rPr lang="en-US" sz="1350" dirty="0">
                <a:solidFill>
                  <a:srgbClr val="333333"/>
                </a:solidFill>
                <a:latin typeface="Arial" panose="020B0604020202020204" pitchFamily="34" charset="0"/>
                <a:cs typeface="Arial" panose="020B0604020202020204" pitchFamily="34" charset="0"/>
              </a:rPr>
              <a:t>Direct measurement of the </a:t>
            </a:r>
            <a:r>
              <a:rPr lang="en-US" sz="1350" baseline="30000" dirty="0">
                <a:solidFill>
                  <a:srgbClr val="333333"/>
                </a:solidFill>
                <a:latin typeface="Arial" panose="020B0604020202020204" pitchFamily="34" charset="0"/>
                <a:cs typeface="Arial" panose="020B0604020202020204" pitchFamily="34" charset="0"/>
              </a:rPr>
              <a:t>13</a:t>
            </a:r>
            <a:r>
              <a:rPr lang="en-US" sz="1350" dirty="0">
                <a:solidFill>
                  <a:srgbClr val="333333"/>
                </a:solidFill>
                <a:latin typeface="Arial" panose="020B0604020202020204" pitchFamily="34" charset="0"/>
                <a:cs typeface="Arial" panose="020B0604020202020204" pitchFamily="34" charset="0"/>
              </a:rPr>
              <a:t>C(α,n)</a:t>
            </a:r>
            <a:r>
              <a:rPr lang="en-US" sz="1350" baseline="30000" dirty="0">
                <a:solidFill>
                  <a:srgbClr val="333333"/>
                </a:solidFill>
                <a:latin typeface="Arial" panose="020B0604020202020204" pitchFamily="34" charset="0"/>
                <a:cs typeface="Arial" panose="020B0604020202020204" pitchFamily="34" charset="0"/>
              </a:rPr>
              <a:t>16</a:t>
            </a:r>
            <a:r>
              <a:rPr lang="en-US" sz="1350" dirty="0">
                <a:solidFill>
                  <a:srgbClr val="333333"/>
                </a:solidFill>
                <a:latin typeface="Arial" panose="020B0604020202020204" pitchFamily="34" charset="0"/>
                <a:cs typeface="Arial" panose="020B0604020202020204" pitchFamily="34" charset="0"/>
              </a:rPr>
              <a:t>O Cross Section into the s-Process Gamow Peak </a:t>
            </a:r>
            <a:r>
              <a:rPr lang="en-US" sz="1350" b="1" dirty="0">
                <a:latin typeface="Arial" panose="020B0604020202020204" pitchFamily="34" charset="0"/>
                <a:cs typeface="Arial" panose="020B0604020202020204" pitchFamily="34" charset="0"/>
              </a:rPr>
              <a:t>Physical Review Letters 127 (2021) 152701 </a:t>
            </a:r>
          </a:p>
          <a:p>
            <a:r>
              <a:rPr lang="en-GB" sz="1350" dirty="0">
                <a:latin typeface="Arial" panose="020B0604020202020204" pitchFamily="34" charset="0"/>
                <a:cs typeface="Arial" panose="020B0604020202020204" pitchFamily="34" charset="0"/>
              </a:rPr>
              <a:t>First direct limit on the 334 keV resonance strength in </a:t>
            </a:r>
            <a:r>
              <a:rPr lang="en-GB" sz="1350" baseline="30000" dirty="0">
                <a:latin typeface="Arial" panose="020B0604020202020204" pitchFamily="34" charset="0"/>
                <a:cs typeface="Arial" panose="020B0604020202020204" pitchFamily="34" charset="0"/>
              </a:rPr>
              <a:t>22</a:t>
            </a:r>
            <a:r>
              <a:rPr lang="en-GB" sz="1350" dirty="0">
                <a:latin typeface="Arial" panose="020B0604020202020204" pitchFamily="34" charset="0"/>
                <a:cs typeface="Arial" panose="020B0604020202020204" pitchFamily="34" charset="0"/>
              </a:rPr>
              <a:t>Ne(</a:t>
            </a:r>
            <a:r>
              <a:rPr lang="en-GB" sz="1350" i="1" dirty="0">
                <a:solidFill>
                  <a:srgbClr val="131413"/>
                </a:solidFill>
                <a:latin typeface="Arial" panose="020B0604020202020204" pitchFamily="34" charset="0"/>
                <a:cs typeface="Arial" panose="020B0604020202020204" pitchFamily="34" charset="0"/>
              </a:rPr>
              <a:t>α</a:t>
            </a:r>
            <a:r>
              <a:rPr lang="en-GB" sz="1350" dirty="0">
                <a:latin typeface="Arial" panose="020B0604020202020204" pitchFamily="34" charset="0"/>
                <a:cs typeface="Arial" panose="020B0604020202020204" pitchFamily="34" charset="0"/>
              </a:rPr>
              <a:t>,</a:t>
            </a:r>
            <a:r>
              <a:rPr lang="en-US" sz="1350" dirty="0">
                <a:solidFill>
                  <a:srgbClr val="333333"/>
                </a:solidFill>
                <a:latin typeface="Symbol" panose="05050102010706020507" pitchFamily="18" charset="2"/>
                <a:cs typeface="Arial" panose="020B0604020202020204" pitchFamily="34" charset="0"/>
              </a:rPr>
              <a:t>g</a:t>
            </a:r>
            <a:r>
              <a:rPr lang="en-GB" sz="1350" dirty="0">
                <a:latin typeface="Arial" panose="020B0604020202020204" pitchFamily="34" charset="0"/>
                <a:cs typeface="Arial" panose="020B0604020202020204" pitchFamily="34" charset="0"/>
              </a:rPr>
              <a:t>)</a:t>
            </a:r>
            <a:r>
              <a:rPr lang="en-GB" sz="1350" baseline="30000" dirty="0">
                <a:latin typeface="Arial" panose="020B0604020202020204" pitchFamily="34" charset="0"/>
                <a:cs typeface="Arial" panose="020B0604020202020204" pitchFamily="34" charset="0"/>
              </a:rPr>
              <a:t>26</a:t>
            </a:r>
            <a:r>
              <a:rPr lang="en-GB" sz="1350" dirty="0">
                <a:latin typeface="Arial" panose="020B0604020202020204" pitchFamily="34" charset="0"/>
                <a:cs typeface="Arial" panose="020B0604020202020204" pitchFamily="34" charset="0"/>
              </a:rPr>
              <a:t>Mg and its impact on magnesium isotopic ratios. </a:t>
            </a:r>
            <a:r>
              <a:rPr lang="en-GB" sz="1350" b="1" dirty="0">
                <a:latin typeface="Arial" panose="020B0604020202020204" pitchFamily="34" charset="0"/>
                <a:cs typeface="Arial" panose="020B0604020202020204" pitchFamily="34" charset="0"/>
              </a:rPr>
              <a:t>Submitted to Eur. Phys. J. A</a:t>
            </a:r>
          </a:p>
          <a:p>
            <a:pPr algn="l"/>
            <a:endParaRPr lang="en-US" sz="1350" dirty="0">
              <a:solidFill>
                <a:srgbClr val="AF2F37"/>
              </a:solidFill>
              <a:latin typeface="Arial" panose="020B0604020202020204" pitchFamily="34" charset="0"/>
              <a:cs typeface="Arial" panose="020B0604020202020204" pitchFamily="34" charset="0"/>
            </a:endParaRPr>
          </a:p>
          <a:p>
            <a:pPr marL="0" indent="0">
              <a:buNone/>
            </a:pPr>
            <a:r>
              <a:rPr lang="en-US" sz="1350" dirty="0">
                <a:solidFill>
                  <a:srgbClr val="AF2F37"/>
                </a:solidFill>
                <a:latin typeface="Arial" panose="020B0604020202020204" pitchFamily="34" charset="0"/>
                <a:cs typeface="Arial" panose="020B0604020202020204" pitchFamily="34" charset="0"/>
              </a:rPr>
              <a:t>Special Issues / Reviews</a:t>
            </a:r>
          </a:p>
          <a:p>
            <a:r>
              <a:rPr lang="en-US" sz="1350" i="1" dirty="0">
                <a:solidFill>
                  <a:srgbClr val="1A1A1A"/>
                </a:solidFill>
                <a:latin typeface="Arial" panose="020B0604020202020204" pitchFamily="34" charset="0"/>
                <a:cs typeface="Arial" panose="020B0604020202020204" pitchFamily="34" charset="0"/>
              </a:rPr>
              <a:t>Young collaboration members wrote:</a:t>
            </a:r>
            <a:br>
              <a:rPr lang="en-US" sz="1350" i="1" dirty="0">
                <a:solidFill>
                  <a:srgbClr val="1A1A1A"/>
                </a:solidFill>
                <a:latin typeface="Arial" panose="020B0604020202020204" pitchFamily="34" charset="0"/>
                <a:cs typeface="Arial" panose="020B0604020202020204" pitchFamily="34" charset="0"/>
              </a:rPr>
            </a:br>
            <a:r>
              <a:rPr lang="en-US" sz="1350" dirty="0">
                <a:solidFill>
                  <a:srgbClr val="1A1A1A"/>
                </a:solidFill>
                <a:latin typeface="Arial" panose="020B0604020202020204" pitchFamily="34" charset="0"/>
                <a:cs typeface="Arial" panose="020B0604020202020204" pitchFamily="34" charset="0"/>
              </a:rPr>
              <a:t>Underground Measurements of Nuclear Reaction Cross-Sections Relevant to AGB Stars </a:t>
            </a:r>
            <a:br>
              <a:rPr lang="en-US" sz="1350" dirty="0">
                <a:solidFill>
                  <a:srgbClr val="1A1A1A"/>
                </a:solidFill>
                <a:latin typeface="Arial" panose="020B0604020202020204" pitchFamily="34" charset="0"/>
                <a:cs typeface="Arial" panose="020B0604020202020204" pitchFamily="34" charset="0"/>
              </a:rPr>
            </a:br>
            <a:r>
              <a:rPr lang="en-US" sz="1350" b="1" i="1" dirty="0">
                <a:solidFill>
                  <a:srgbClr val="222222"/>
                </a:solidFill>
                <a:latin typeface="Arial" panose="020B0604020202020204" pitchFamily="34" charset="0"/>
                <a:cs typeface="Arial" panose="020B0604020202020204" pitchFamily="34" charset="0"/>
              </a:rPr>
              <a:t>Universe</a:t>
            </a:r>
            <a:r>
              <a:rPr lang="en-US" sz="1350" b="1" dirty="0">
                <a:solidFill>
                  <a:srgbClr val="222222"/>
                </a:solidFill>
                <a:latin typeface="Arial" panose="020B0604020202020204" pitchFamily="34" charset="0"/>
                <a:cs typeface="Arial" panose="020B0604020202020204" pitchFamily="34" charset="0"/>
              </a:rPr>
              <a:t> 8, 1  (2022)</a:t>
            </a:r>
          </a:p>
          <a:p>
            <a:r>
              <a:rPr lang="en-US" sz="1350" i="1" dirty="0" err="1">
                <a:latin typeface="Arial" panose="020B0604020202020204" pitchFamily="34" charset="0"/>
                <a:cs typeface="Arial" panose="020B0604020202020204" pitchFamily="34" charset="0"/>
              </a:rPr>
              <a:t>Aliotta</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Boeltzig</a:t>
            </a:r>
            <a:r>
              <a:rPr lang="en-US" sz="1350" i="1" dirty="0">
                <a:latin typeface="Arial" panose="020B0604020202020204" pitchFamily="34" charset="0"/>
                <a:cs typeface="Arial" panose="020B0604020202020204" pitchFamily="34" charset="0"/>
              </a:rPr>
              <a:t>, Depalo, </a:t>
            </a:r>
            <a:r>
              <a:rPr lang="en-US" sz="1350" i="1" dirty="0" err="1">
                <a:latin typeface="Arial" panose="020B0604020202020204" pitchFamily="34" charset="0"/>
                <a:cs typeface="Arial" panose="020B0604020202020204" pitchFamily="34" charset="0"/>
              </a:rPr>
              <a:t>Gyürky</a:t>
            </a:r>
            <a:r>
              <a:rPr lang="en-US" sz="1350" i="1" dirty="0">
                <a:latin typeface="Arial" panose="020B0604020202020204" pitchFamily="34" charset="0"/>
                <a:cs typeface="Arial" panose="020B0604020202020204" pitchFamily="34" charset="0"/>
              </a:rPr>
              <a:t>:</a:t>
            </a:r>
            <a:br>
              <a:rPr lang="en-US" sz="1350" i="1"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Exploring Stars in Underground Laboratories: Challenges and Solutions, </a:t>
            </a:r>
            <a:r>
              <a:rPr lang="en-US" sz="1350" b="1" dirty="0">
                <a:latin typeface="Arial" panose="020B0604020202020204" pitchFamily="34" charset="0"/>
                <a:cs typeface="Arial" panose="020B0604020202020204" pitchFamily="34" charset="0"/>
              </a:rPr>
              <a:t>Accepted on Annual Reviews, in press</a:t>
            </a:r>
          </a:p>
          <a:p>
            <a:r>
              <a:rPr lang="en-US" sz="1350" i="1" dirty="0">
                <a:latin typeface="Arial" panose="020B0604020202020204" pitchFamily="34" charset="0"/>
                <a:cs typeface="Arial" panose="020B0604020202020204" pitchFamily="34" charset="0"/>
              </a:rPr>
              <a:t>Involved in CSN3 paper on: </a:t>
            </a:r>
            <a:br>
              <a:rPr lang="en-US" sz="1350" dirty="0">
                <a:latin typeface="Arial" panose="020B0604020202020204" pitchFamily="34" charset="0"/>
                <a:cs typeface="Arial" panose="020B0604020202020204" pitchFamily="34" charset="0"/>
              </a:rPr>
            </a:br>
            <a:r>
              <a:rPr lang="en-US" sz="1350" dirty="0">
                <a:solidFill>
                  <a:srgbClr val="1A1A1A"/>
                </a:solidFill>
                <a:latin typeface="Arial" panose="020B0604020202020204" pitchFamily="34" charset="0"/>
                <a:cs typeface="Arial" panose="020B0604020202020204" pitchFamily="34" charset="0"/>
              </a:rPr>
              <a:t>Trends in particle and nuclei identification techniques in nuclear physics experiments </a:t>
            </a:r>
            <a:r>
              <a:rPr lang="it-IT" sz="1350" b="1" dirty="0">
                <a:latin typeface="Arial" panose="020B0604020202020204" pitchFamily="34" charset="0"/>
                <a:cs typeface="Arial" panose="020B0604020202020204" pitchFamily="34" charset="0"/>
              </a:rPr>
              <a:t>La Rivista del Nuovo Cimento 45 (2022) 189–276</a:t>
            </a:r>
            <a:endParaRPr lang="en-US" sz="1350" b="1" dirty="0">
              <a:latin typeface="Arial" panose="020B0604020202020204" pitchFamily="34" charset="0"/>
              <a:cs typeface="Arial" panose="020B0604020202020204" pitchFamily="34" charset="0"/>
            </a:endParaRPr>
          </a:p>
          <a:p>
            <a:pPr marL="0" indent="0">
              <a:buNone/>
            </a:pPr>
            <a:endParaRPr lang="en-US" sz="1350" b="1" dirty="0">
              <a:solidFill>
                <a:srgbClr val="1A1A1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474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6522AC-7583-402D-BEBA-48E7EF03BF3D}"/>
              </a:ext>
            </a:extLst>
          </p:cNvPr>
          <p:cNvSpPr>
            <a:spLocks noGrp="1"/>
          </p:cNvSpPr>
          <p:nvPr>
            <p:ph type="title"/>
          </p:nvPr>
        </p:nvSpPr>
        <p:spPr>
          <a:xfrm>
            <a:off x="628650" y="857251"/>
            <a:ext cx="7886700" cy="994172"/>
          </a:xfrm>
        </p:spPr>
        <p:txBody>
          <a:bodyPr/>
          <a:lstStyle/>
          <a:p>
            <a:r>
              <a:rPr lang="it-IT" dirty="0">
                <a:solidFill>
                  <a:srgbClr val="FF0000"/>
                </a:solidFill>
              </a:rPr>
              <a:t>Risultati 2021</a:t>
            </a:r>
            <a:endParaRPr lang="en-GB" dirty="0">
              <a:solidFill>
                <a:srgbClr val="FF0000"/>
              </a:solidFill>
            </a:endParaRPr>
          </a:p>
        </p:txBody>
      </p:sp>
      <p:sp>
        <p:nvSpPr>
          <p:cNvPr id="3" name="Segnaposto contenuto 2">
            <a:extLst>
              <a:ext uri="{FF2B5EF4-FFF2-40B4-BE49-F238E27FC236}">
                <a16:creationId xmlns:a16="http://schemas.microsoft.com/office/drawing/2014/main" id="{1C88470B-DD92-4BB1-8F15-AA485F19931A}"/>
              </a:ext>
            </a:extLst>
          </p:cNvPr>
          <p:cNvSpPr>
            <a:spLocks noGrp="1"/>
          </p:cNvSpPr>
          <p:nvPr>
            <p:ph idx="1"/>
          </p:nvPr>
        </p:nvSpPr>
        <p:spPr>
          <a:xfrm>
            <a:off x="628650" y="1863735"/>
            <a:ext cx="7886700" cy="255917"/>
          </a:xfrm>
        </p:spPr>
        <p:txBody>
          <a:bodyPr>
            <a:normAutofit fontScale="92500" lnSpcReduction="20000"/>
          </a:bodyPr>
          <a:lstStyle/>
          <a:p>
            <a:pPr marL="0" indent="0" algn="ctr">
              <a:buNone/>
            </a:pPr>
            <a:r>
              <a:rPr lang="en-US" sz="1500" b="1" dirty="0">
                <a:solidFill>
                  <a:srgbClr val="333333"/>
                </a:solidFill>
                <a:latin typeface="Arial" panose="020B0604020202020204" pitchFamily="34" charset="0"/>
                <a:cs typeface="Arial" panose="020B0604020202020204" pitchFamily="34" charset="0"/>
              </a:rPr>
              <a:t>Direct measurement of the </a:t>
            </a:r>
            <a:r>
              <a:rPr lang="en-US" sz="1500" b="1" baseline="30000" dirty="0">
                <a:solidFill>
                  <a:srgbClr val="333333"/>
                </a:solidFill>
                <a:latin typeface="Arial" panose="020B0604020202020204" pitchFamily="34" charset="0"/>
                <a:cs typeface="Arial" panose="020B0604020202020204" pitchFamily="34" charset="0"/>
              </a:rPr>
              <a:t>13</a:t>
            </a:r>
            <a:r>
              <a:rPr lang="en-US" sz="1500" b="1" dirty="0">
                <a:solidFill>
                  <a:srgbClr val="333333"/>
                </a:solidFill>
                <a:latin typeface="Arial" panose="020B0604020202020204" pitchFamily="34" charset="0"/>
                <a:cs typeface="Arial" panose="020B0604020202020204" pitchFamily="34" charset="0"/>
              </a:rPr>
              <a:t>C(α,n)</a:t>
            </a:r>
            <a:r>
              <a:rPr lang="en-US" sz="1500" b="1" baseline="30000" dirty="0">
                <a:solidFill>
                  <a:srgbClr val="333333"/>
                </a:solidFill>
                <a:latin typeface="Arial" panose="020B0604020202020204" pitchFamily="34" charset="0"/>
                <a:cs typeface="Arial" panose="020B0604020202020204" pitchFamily="34" charset="0"/>
              </a:rPr>
              <a:t>16</a:t>
            </a:r>
            <a:r>
              <a:rPr lang="en-US" sz="1500" b="1" dirty="0">
                <a:solidFill>
                  <a:srgbClr val="333333"/>
                </a:solidFill>
                <a:latin typeface="Arial" panose="020B0604020202020204" pitchFamily="34" charset="0"/>
                <a:cs typeface="Arial" panose="020B0604020202020204" pitchFamily="34" charset="0"/>
              </a:rPr>
              <a:t>O Cross Section into the s-Process Gamow Peak</a:t>
            </a:r>
            <a:endParaRPr lang="fr-FR" sz="15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FC8166A-D9A9-4E78-817B-878644301006}"/>
              </a:ext>
            </a:extLst>
          </p:cNvPr>
          <p:cNvPicPr>
            <a:picLocks noChangeAspect="1"/>
          </p:cNvPicPr>
          <p:nvPr/>
        </p:nvPicPr>
        <p:blipFill>
          <a:blip r:embed="rId2"/>
          <a:stretch>
            <a:fillRect/>
          </a:stretch>
        </p:blipFill>
        <p:spPr>
          <a:xfrm>
            <a:off x="1933582" y="3234447"/>
            <a:ext cx="5276836" cy="2707338"/>
          </a:xfrm>
          <a:prstGeom prst="rect">
            <a:avLst/>
          </a:prstGeom>
        </p:spPr>
      </p:pic>
      <p:sp>
        <p:nvSpPr>
          <p:cNvPr id="11" name="TextBox 10">
            <a:extLst>
              <a:ext uri="{FF2B5EF4-FFF2-40B4-BE49-F238E27FC236}">
                <a16:creationId xmlns:a16="http://schemas.microsoft.com/office/drawing/2014/main" id="{4E270521-8BB9-4B15-A959-589F880B8AB9}"/>
              </a:ext>
            </a:extLst>
          </p:cNvPr>
          <p:cNvSpPr txBox="1"/>
          <p:nvPr/>
        </p:nvSpPr>
        <p:spPr>
          <a:xfrm>
            <a:off x="628650" y="2333608"/>
            <a:ext cx="7450556" cy="784830"/>
          </a:xfrm>
          <a:prstGeom prst="rect">
            <a:avLst/>
          </a:prstGeom>
          <a:noFill/>
        </p:spPr>
        <p:txBody>
          <a:bodyPr wrap="square">
            <a:spAutoFit/>
          </a:bodyPr>
          <a:lstStyle/>
          <a:p>
            <a:pPr marL="214313" indent="-214313" defTabSz="685800">
              <a:buFont typeface="Arial" panose="020B0604020202020204" pitchFamily="34" charset="0"/>
              <a:buChar char="•"/>
            </a:pPr>
            <a:r>
              <a:rPr lang="it-IT" sz="1500" dirty="0">
                <a:solidFill>
                  <a:prstClr val="black"/>
                </a:solidFill>
                <a:latin typeface="Calibri" panose="020F0502020204030204"/>
              </a:rPr>
              <a:t>Data </a:t>
            </a:r>
            <a:r>
              <a:rPr lang="it-IT" sz="1500" dirty="0" err="1">
                <a:solidFill>
                  <a:prstClr val="black"/>
                </a:solidFill>
                <a:latin typeface="Calibri" panose="020F0502020204030204"/>
              </a:rPr>
              <a:t>taking</a:t>
            </a:r>
            <a:r>
              <a:rPr lang="it-IT" sz="1500" dirty="0">
                <a:solidFill>
                  <a:prstClr val="black"/>
                </a:solidFill>
                <a:latin typeface="Calibri" panose="020F0502020204030204"/>
              </a:rPr>
              <a:t> in 4 </a:t>
            </a:r>
            <a:r>
              <a:rPr lang="it-IT" sz="1500" dirty="0" err="1">
                <a:solidFill>
                  <a:prstClr val="black"/>
                </a:solidFill>
                <a:latin typeface="Calibri" panose="020F0502020204030204"/>
              </a:rPr>
              <a:t>campaigns</a:t>
            </a:r>
            <a:r>
              <a:rPr lang="it-IT" sz="1500" dirty="0">
                <a:solidFill>
                  <a:prstClr val="black"/>
                </a:solidFill>
                <a:latin typeface="Calibri" panose="020F0502020204030204"/>
              </a:rPr>
              <a:t> of 3 </a:t>
            </a:r>
            <a:r>
              <a:rPr lang="it-IT" sz="1500" dirty="0" err="1">
                <a:solidFill>
                  <a:prstClr val="black"/>
                </a:solidFill>
                <a:latin typeface="Calibri" panose="020F0502020204030204"/>
              </a:rPr>
              <a:t>months</a:t>
            </a:r>
            <a:r>
              <a:rPr lang="it-IT" sz="1500" dirty="0">
                <a:solidFill>
                  <a:prstClr val="black"/>
                </a:solidFill>
                <a:latin typeface="Calibri" panose="020F0502020204030204"/>
              </a:rPr>
              <a:t> </a:t>
            </a:r>
            <a:r>
              <a:rPr lang="it-IT" sz="1500" dirty="0" err="1">
                <a:solidFill>
                  <a:prstClr val="black"/>
                </a:solidFill>
                <a:latin typeface="Calibri" panose="020F0502020204030204"/>
              </a:rPr>
              <a:t>each</a:t>
            </a:r>
            <a:r>
              <a:rPr lang="it-IT" sz="1500" dirty="0">
                <a:solidFill>
                  <a:prstClr val="black"/>
                </a:solidFill>
                <a:latin typeface="Calibri" panose="020F0502020204030204"/>
              </a:rPr>
              <a:t> in </a:t>
            </a:r>
            <a:r>
              <a:rPr lang="it-IT" sz="1500" dirty="0" err="1">
                <a:solidFill>
                  <a:prstClr val="black"/>
                </a:solidFill>
                <a:latin typeface="Calibri" panose="020F0502020204030204"/>
              </a:rPr>
              <a:t>about</a:t>
            </a:r>
            <a:r>
              <a:rPr lang="it-IT" sz="1500" dirty="0">
                <a:solidFill>
                  <a:prstClr val="black"/>
                </a:solidFill>
                <a:latin typeface="Calibri" panose="020F0502020204030204"/>
              </a:rPr>
              <a:t> 2 </a:t>
            </a:r>
            <a:r>
              <a:rPr lang="it-IT" sz="1500" dirty="0" err="1">
                <a:solidFill>
                  <a:prstClr val="black"/>
                </a:solidFill>
                <a:latin typeface="Calibri" panose="020F0502020204030204"/>
              </a:rPr>
              <a:t>years</a:t>
            </a:r>
            <a:endParaRPr lang="es-ES" sz="1500" dirty="0">
              <a:solidFill>
                <a:prstClr val="black"/>
              </a:solidFill>
              <a:latin typeface="Calibri" panose="020F0502020204030204"/>
            </a:endParaRPr>
          </a:p>
          <a:p>
            <a:pPr marL="214313" indent="-214313" defTabSz="685800">
              <a:buFont typeface="Arial" panose="020B0604020202020204" pitchFamily="34" charset="0"/>
              <a:buChar char="•"/>
            </a:pPr>
            <a:r>
              <a:rPr lang="es-ES" sz="1500" dirty="0" err="1">
                <a:solidFill>
                  <a:prstClr val="black"/>
                </a:solidFill>
                <a:latin typeface="Calibri" panose="020F0502020204030204"/>
              </a:rPr>
              <a:t>Lowest</a:t>
            </a:r>
            <a:r>
              <a:rPr lang="es-ES" sz="1500" dirty="0">
                <a:solidFill>
                  <a:prstClr val="black"/>
                </a:solidFill>
                <a:latin typeface="Calibri" panose="020F0502020204030204"/>
              </a:rPr>
              <a:t> </a:t>
            </a:r>
            <a:r>
              <a:rPr lang="es-ES" sz="1500" dirty="0" err="1">
                <a:solidFill>
                  <a:prstClr val="black"/>
                </a:solidFill>
                <a:latin typeface="Calibri" panose="020F0502020204030204"/>
              </a:rPr>
              <a:t>energy</a:t>
            </a:r>
            <a:r>
              <a:rPr lang="es-ES" sz="1500" dirty="0">
                <a:solidFill>
                  <a:prstClr val="black"/>
                </a:solidFill>
                <a:latin typeface="Calibri" panose="020F0502020204030204"/>
              </a:rPr>
              <a:t> data </a:t>
            </a:r>
            <a:r>
              <a:rPr lang="es-ES" sz="1500" dirty="0" err="1">
                <a:solidFill>
                  <a:prstClr val="black"/>
                </a:solidFill>
                <a:latin typeface="Calibri" panose="020F0502020204030204"/>
              </a:rPr>
              <a:t>ever</a:t>
            </a:r>
            <a:r>
              <a:rPr lang="es-ES" sz="1500" dirty="0">
                <a:solidFill>
                  <a:prstClr val="black"/>
                </a:solidFill>
                <a:latin typeface="Calibri" panose="020F0502020204030204"/>
              </a:rPr>
              <a:t> </a:t>
            </a:r>
            <a:r>
              <a:rPr lang="es-ES" sz="1500" dirty="0" err="1">
                <a:solidFill>
                  <a:prstClr val="black"/>
                </a:solidFill>
                <a:latin typeface="Calibri" panose="020F0502020204030204"/>
              </a:rPr>
              <a:t>achieved</a:t>
            </a:r>
            <a:r>
              <a:rPr lang="es-ES" sz="1500" dirty="0">
                <a:solidFill>
                  <a:prstClr val="black"/>
                </a:solidFill>
                <a:latin typeface="Calibri" panose="020F0502020204030204"/>
              </a:rPr>
              <a:t> and at </a:t>
            </a:r>
            <a:r>
              <a:rPr lang="es-ES" sz="1500" dirty="0" err="1">
                <a:solidFill>
                  <a:prstClr val="black"/>
                </a:solidFill>
                <a:latin typeface="Calibri" panose="020F0502020204030204"/>
              </a:rPr>
              <a:t>the</a:t>
            </a:r>
            <a:r>
              <a:rPr lang="es-ES" sz="1500" dirty="0">
                <a:solidFill>
                  <a:prstClr val="black"/>
                </a:solidFill>
                <a:latin typeface="Calibri" panose="020F0502020204030204"/>
              </a:rPr>
              <a:t> </a:t>
            </a:r>
            <a:r>
              <a:rPr lang="es-ES" sz="1500" dirty="0" err="1">
                <a:solidFill>
                  <a:prstClr val="black"/>
                </a:solidFill>
                <a:latin typeface="Calibri" panose="020F0502020204030204"/>
              </a:rPr>
              <a:t>Gamow</a:t>
            </a:r>
            <a:r>
              <a:rPr lang="es-ES" sz="1500" dirty="0">
                <a:solidFill>
                  <a:prstClr val="black"/>
                </a:solidFill>
                <a:latin typeface="Calibri" panose="020F0502020204030204"/>
              </a:rPr>
              <a:t> </a:t>
            </a:r>
            <a:r>
              <a:rPr lang="es-ES" sz="1500" dirty="0" err="1">
                <a:solidFill>
                  <a:prstClr val="black"/>
                </a:solidFill>
                <a:latin typeface="Calibri" panose="020F0502020204030204"/>
              </a:rPr>
              <a:t>window</a:t>
            </a:r>
            <a:r>
              <a:rPr lang="es-ES" sz="1500" dirty="0">
                <a:solidFill>
                  <a:prstClr val="black"/>
                </a:solidFill>
                <a:latin typeface="Calibri" panose="020F0502020204030204"/>
              </a:rPr>
              <a:t> </a:t>
            </a:r>
            <a:r>
              <a:rPr lang="es-ES" sz="1500" dirty="0" err="1">
                <a:solidFill>
                  <a:prstClr val="black"/>
                </a:solidFill>
                <a:latin typeface="Calibri" panose="020F0502020204030204"/>
              </a:rPr>
              <a:t>edge</a:t>
            </a:r>
            <a:r>
              <a:rPr lang="es-ES" sz="1500" dirty="0">
                <a:solidFill>
                  <a:prstClr val="black"/>
                </a:solidFill>
                <a:latin typeface="Calibri" panose="020F0502020204030204"/>
              </a:rPr>
              <a:t> </a:t>
            </a:r>
            <a:r>
              <a:rPr lang="es-ES" sz="1500" dirty="0" err="1">
                <a:solidFill>
                  <a:prstClr val="black"/>
                </a:solidFill>
                <a:latin typeface="Calibri" panose="020F0502020204030204"/>
              </a:rPr>
              <a:t>of</a:t>
            </a:r>
            <a:r>
              <a:rPr lang="es-ES" sz="1500" dirty="0">
                <a:solidFill>
                  <a:prstClr val="black"/>
                </a:solidFill>
                <a:latin typeface="Calibri" panose="020F0502020204030204"/>
              </a:rPr>
              <a:t> </a:t>
            </a:r>
            <a:r>
              <a:rPr lang="es-ES" sz="1500" dirty="0" err="1">
                <a:solidFill>
                  <a:prstClr val="black"/>
                </a:solidFill>
                <a:latin typeface="Calibri" panose="020F0502020204030204"/>
              </a:rPr>
              <a:t>low</a:t>
            </a:r>
            <a:r>
              <a:rPr lang="es-ES" sz="1500" dirty="0">
                <a:solidFill>
                  <a:prstClr val="black"/>
                </a:solidFill>
                <a:latin typeface="Calibri" panose="020F0502020204030204"/>
              </a:rPr>
              <a:t> </a:t>
            </a:r>
            <a:r>
              <a:rPr lang="es-ES" sz="1500" dirty="0" err="1">
                <a:solidFill>
                  <a:prstClr val="black"/>
                </a:solidFill>
                <a:latin typeface="Calibri" panose="020F0502020204030204"/>
              </a:rPr>
              <a:t>mass</a:t>
            </a:r>
            <a:r>
              <a:rPr lang="es-ES" sz="1500" dirty="0">
                <a:solidFill>
                  <a:prstClr val="black"/>
                </a:solidFill>
                <a:latin typeface="Calibri" panose="020F0502020204030204"/>
              </a:rPr>
              <a:t> AGB.</a:t>
            </a:r>
          </a:p>
          <a:p>
            <a:pPr marL="214313" indent="-214313" defTabSz="685800">
              <a:buFont typeface="Arial" panose="020B0604020202020204" pitchFamily="34" charset="0"/>
              <a:buChar char="•"/>
            </a:pPr>
            <a:r>
              <a:rPr lang="es-ES" sz="1500" dirty="0" err="1">
                <a:solidFill>
                  <a:prstClr val="black"/>
                </a:solidFill>
                <a:latin typeface="Calibri" panose="020F0502020204030204"/>
              </a:rPr>
              <a:t>Reaction</a:t>
            </a:r>
            <a:r>
              <a:rPr lang="es-ES" sz="1500" dirty="0">
                <a:solidFill>
                  <a:prstClr val="black"/>
                </a:solidFill>
                <a:latin typeface="Calibri" panose="020F0502020204030204"/>
              </a:rPr>
              <a:t> </a:t>
            </a:r>
            <a:r>
              <a:rPr lang="es-ES" sz="1500" dirty="0" err="1">
                <a:solidFill>
                  <a:prstClr val="black"/>
                </a:solidFill>
                <a:latin typeface="Calibri" panose="020F0502020204030204"/>
              </a:rPr>
              <a:t>rate</a:t>
            </a:r>
            <a:r>
              <a:rPr lang="es-ES" sz="1500" dirty="0">
                <a:solidFill>
                  <a:prstClr val="black"/>
                </a:solidFill>
                <a:latin typeface="Calibri" panose="020F0502020204030204"/>
              </a:rPr>
              <a:t> </a:t>
            </a:r>
            <a:r>
              <a:rPr lang="es-ES" sz="1500" dirty="0" err="1">
                <a:solidFill>
                  <a:prstClr val="black"/>
                </a:solidFill>
                <a:latin typeface="Calibri" panose="020F0502020204030204"/>
              </a:rPr>
              <a:t>uncertainty</a:t>
            </a:r>
            <a:r>
              <a:rPr lang="es-ES" sz="1500" dirty="0">
                <a:solidFill>
                  <a:prstClr val="black"/>
                </a:solidFill>
                <a:latin typeface="Calibri" panose="020F0502020204030204"/>
              </a:rPr>
              <a:t> </a:t>
            </a:r>
            <a:r>
              <a:rPr lang="es-ES" sz="1500" dirty="0" err="1">
                <a:solidFill>
                  <a:prstClr val="black"/>
                </a:solidFill>
                <a:latin typeface="Calibri" panose="020F0502020204030204"/>
              </a:rPr>
              <a:t>reduced</a:t>
            </a:r>
            <a:r>
              <a:rPr lang="es-ES" sz="1500" dirty="0">
                <a:solidFill>
                  <a:prstClr val="black"/>
                </a:solidFill>
                <a:latin typeface="Calibri" panose="020F0502020204030204"/>
              </a:rPr>
              <a:t> </a:t>
            </a:r>
            <a:r>
              <a:rPr lang="es-ES" sz="1500" dirty="0" err="1">
                <a:solidFill>
                  <a:prstClr val="black"/>
                </a:solidFill>
                <a:latin typeface="Calibri" panose="020F0502020204030204"/>
              </a:rPr>
              <a:t>from</a:t>
            </a:r>
            <a:r>
              <a:rPr lang="es-ES" sz="1500" dirty="0">
                <a:solidFill>
                  <a:prstClr val="black"/>
                </a:solidFill>
                <a:latin typeface="Calibri" panose="020F0502020204030204"/>
              </a:rPr>
              <a:t> 20% </a:t>
            </a:r>
            <a:r>
              <a:rPr lang="es-ES" sz="1500" dirty="0" err="1">
                <a:solidFill>
                  <a:prstClr val="black"/>
                </a:solidFill>
                <a:latin typeface="Calibri" panose="020F0502020204030204"/>
              </a:rPr>
              <a:t>to</a:t>
            </a:r>
            <a:r>
              <a:rPr lang="es-ES" sz="1500" dirty="0">
                <a:solidFill>
                  <a:prstClr val="black"/>
                </a:solidFill>
                <a:latin typeface="Calibri" panose="020F0502020204030204"/>
              </a:rPr>
              <a:t> </a:t>
            </a:r>
            <a:r>
              <a:rPr lang="es-ES" sz="1500" dirty="0" err="1">
                <a:solidFill>
                  <a:prstClr val="black"/>
                </a:solidFill>
                <a:latin typeface="Calibri" panose="020F0502020204030204"/>
              </a:rPr>
              <a:t>about</a:t>
            </a:r>
            <a:r>
              <a:rPr lang="es-ES" sz="1500" dirty="0">
                <a:solidFill>
                  <a:prstClr val="black"/>
                </a:solidFill>
                <a:latin typeface="Calibri" panose="020F0502020204030204"/>
              </a:rPr>
              <a:t> 10%</a:t>
            </a:r>
          </a:p>
        </p:txBody>
      </p:sp>
    </p:spTree>
    <p:extLst>
      <p:ext uri="{BB962C8B-B14F-4D97-AF65-F5344CB8AC3E}">
        <p14:creationId xmlns:p14="http://schemas.microsoft.com/office/powerpoint/2010/main" val="1273675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9081DC-77C0-42B0-8DB5-BB642B8CB334}"/>
              </a:ext>
            </a:extLst>
          </p:cNvPr>
          <p:cNvSpPr>
            <a:spLocks noGrp="1"/>
          </p:cNvSpPr>
          <p:nvPr>
            <p:ph type="title"/>
          </p:nvPr>
        </p:nvSpPr>
        <p:spPr>
          <a:xfrm>
            <a:off x="628650" y="857251"/>
            <a:ext cx="7886700" cy="994172"/>
          </a:xfrm>
        </p:spPr>
        <p:txBody>
          <a:bodyPr/>
          <a:lstStyle/>
          <a:p>
            <a:r>
              <a:rPr lang="it-IT" dirty="0">
                <a:solidFill>
                  <a:srgbClr val="FF0000"/>
                </a:solidFill>
              </a:rPr>
              <a:t>Attività ad INFN-MI</a:t>
            </a:r>
            <a:endParaRPr lang="en-GB" dirty="0">
              <a:solidFill>
                <a:srgbClr val="FF0000"/>
              </a:solidFill>
            </a:endParaRPr>
          </a:p>
        </p:txBody>
      </p:sp>
      <p:sp>
        <p:nvSpPr>
          <p:cNvPr id="3" name="Segnaposto contenuto 2">
            <a:extLst>
              <a:ext uri="{FF2B5EF4-FFF2-40B4-BE49-F238E27FC236}">
                <a16:creationId xmlns:a16="http://schemas.microsoft.com/office/drawing/2014/main" id="{3D0DF2F0-5E99-4D3F-BDBB-22522E302D2A}"/>
              </a:ext>
            </a:extLst>
          </p:cNvPr>
          <p:cNvSpPr>
            <a:spLocks noGrp="1"/>
          </p:cNvSpPr>
          <p:nvPr>
            <p:ph idx="1"/>
          </p:nvPr>
        </p:nvSpPr>
        <p:spPr>
          <a:xfrm>
            <a:off x="363294" y="1978698"/>
            <a:ext cx="6524876" cy="3793579"/>
          </a:xfrm>
        </p:spPr>
        <p:txBody>
          <a:bodyPr>
            <a:noAutofit/>
          </a:bodyPr>
          <a:lstStyle/>
          <a:p>
            <a:pPr marL="0" indent="0">
              <a:buNone/>
            </a:pPr>
            <a:r>
              <a:rPr lang="it-IT" sz="1800" b="1" dirty="0"/>
              <a:t>LUNA – 400 kV</a:t>
            </a:r>
          </a:p>
          <a:p>
            <a:r>
              <a:rPr lang="it-IT" sz="1500" dirty="0"/>
              <a:t>Studio della reazione </a:t>
            </a:r>
            <a:r>
              <a:rPr lang="it-IT" sz="1500" b="1" baseline="30000" dirty="0">
                <a:solidFill>
                  <a:schemeClr val="accent1"/>
                </a:solidFill>
              </a:rPr>
              <a:t>20</a:t>
            </a:r>
            <a:r>
              <a:rPr lang="it-IT" sz="1500" b="1" dirty="0">
                <a:solidFill>
                  <a:schemeClr val="accent1"/>
                </a:solidFill>
              </a:rPr>
              <a:t>Ne(</a:t>
            </a:r>
            <a:r>
              <a:rPr lang="it-IT" sz="1500" b="1" dirty="0" err="1">
                <a:solidFill>
                  <a:schemeClr val="accent1"/>
                </a:solidFill>
              </a:rPr>
              <a:t>p,</a:t>
            </a:r>
            <a:r>
              <a:rPr lang="it-IT" sz="1500" b="1" dirty="0" err="1">
                <a:solidFill>
                  <a:schemeClr val="accent1"/>
                </a:solidFill>
                <a:latin typeface="Symbol" panose="05050102010706020507" pitchFamily="18" charset="2"/>
              </a:rPr>
              <a:t>g</a:t>
            </a:r>
            <a:r>
              <a:rPr lang="it-IT" sz="1500" b="1" dirty="0">
                <a:solidFill>
                  <a:schemeClr val="accent1"/>
                </a:solidFill>
              </a:rPr>
              <a:t>)</a:t>
            </a:r>
            <a:r>
              <a:rPr lang="it-IT" sz="1500" b="1" baseline="30000" dirty="0">
                <a:solidFill>
                  <a:schemeClr val="accent1"/>
                </a:solidFill>
              </a:rPr>
              <a:t>21</a:t>
            </a:r>
            <a:r>
              <a:rPr lang="it-IT" sz="1500" b="1" dirty="0">
                <a:solidFill>
                  <a:schemeClr val="accent1"/>
                </a:solidFill>
              </a:rPr>
              <a:t>Na</a:t>
            </a:r>
            <a:r>
              <a:rPr lang="it-IT" sz="1500" dirty="0"/>
              <a:t>:</a:t>
            </a:r>
            <a:br>
              <a:rPr lang="it-IT" sz="1500" dirty="0"/>
            </a:br>
            <a:r>
              <a:rPr lang="it-IT" sz="1500" dirty="0"/>
              <a:t>   Dottoranda E. Masha responsabile dell’analisi dati</a:t>
            </a:r>
            <a:br>
              <a:rPr lang="it-IT" sz="1500" dirty="0"/>
            </a:br>
            <a:r>
              <a:rPr lang="it-IT" sz="1500" dirty="0"/>
              <a:t>   Laureando A. Ciapponi ha contribuito all’analisi dati</a:t>
            </a:r>
          </a:p>
          <a:p>
            <a:r>
              <a:rPr lang="it-IT" sz="1500" dirty="0"/>
              <a:t>Studio della reazione </a:t>
            </a:r>
            <a:r>
              <a:rPr lang="it-IT" sz="1500" b="1" baseline="30000" dirty="0">
                <a:solidFill>
                  <a:schemeClr val="accent1"/>
                </a:solidFill>
              </a:rPr>
              <a:t>17</a:t>
            </a:r>
            <a:r>
              <a:rPr lang="it-IT" sz="1500" b="1" dirty="0">
                <a:solidFill>
                  <a:schemeClr val="accent1"/>
                </a:solidFill>
              </a:rPr>
              <a:t>O(</a:t>
            </a:r>
            <a:r>
              <a:rPr lang="it-IT" sz="1500" b="1" dirty="0" err="1">
                <a:solidFill>
                  <a:schemeClr val="accent1"/>
                </a:solidFill>
              </a:rPr>
              <a:t>p,</a:t>
            </a:r>
            <a:r>
              <a:rPr lang="it-IT" sz="1500" b="1" dirty="0" err="1">
                <a:solidFill>
                  <a:schemeClr val="accent1"/>
                </a:solidFill>
                <a:latin typeface="Symbol" panose="05050102010706020507" pitchFamily="18" charset="2"/>
              </a:rPr>
              <a:t>g</a:t>
            </a:r>
            <a:r>
              <a:rPr lang="it-IT" sz="1500" b="1" dirty="0">
                <a:solidFill>
                  <a:schemeClr val="accent1"/>
                </a:solidFill>
              </a:rPr>
              <a:t>)</a:t>
            </a:r>
            <a:r>
              <a:rPr lang="it-IT" sz="1500" b="1" baseline="30000" dirty="0">
                <a:solidFill>
                  <a:schemeClr val="accent1"/>
                </a:solidFill>
              </a:rPr>
              <a:t>18</a:t>
            </a:r>
            <a:r>
              <a:rPr lang="it-IT" sz="1500" b="1" dirty="0">
                <a:solidFill>
                  <a:schemeClr val="accent1"/>
                </a:solidFill>
              </a:rPr>
              <a:t>F</a:t>
            </a:r>
            <a:r>
              <a:rPr lang="it-IT" sz="1500" dirty="0"/>
              <a:t>:</a:t>
            </a:r>
            <a:br>
              <a:rPr lang="it-IT" sz="1500" b="1" dirty="0">
                <a:solidFill>
                  <a:schemeClr val="accent1"/>
                </a:solidFill>
              </a:rPr>
            </a:br>
            <a:r>
              <a:rPr lang="it-IT" sz="1500" b="1" dirty="0">
                <a:solidFill>
                  <a:schemeClr val="accent1"/>
                </a:solidFill>
              </a:rPr>
              <a:t>   </a:t>
            </a:r>
            <a:r>
              <a:rPr lang="it-IT" sz="1500" dirty="0"/>
              <a:t>Laureando G. M. De Gregorio ha contribuito all’analisi dati</a:t>
            </a:r>
          </a:p>
          <a:p>
            <a:r>
              <a:rPr lang="it-IT" sz="1500" dirty="0"/>
              <a:t>Coordinazione esperimento </a:t>
            </a:r>
            <a:r>
              <a:rPr lang="it-IT" sz="1500" b="1" baseline="30000" dirty="0">
                <a:solidFill>
                  <a:schemeClr val="accent1"/>
                </a:solidFill>
              </a:rPr>
              <a:t>16</a:t>
            </a:r>
            <a:r>
              <a:rPr lang="it-IT" sz="1500" b="1" dirty="0">
                <a:solidFill>
                  <a:schemeClr val="accent1"/>
                </a:solidFill>
              </a:rPr>
              <a:t>O(</a:t>
            </a:r>
            <a:r>
              <a:rPr lang="it-IT" sz="1500" b="1" dirty="0" err="1">
                <a:solidFill>
                  <a:schemeClr val="accent1"/>
                </a:solidFill>
              </a:rPr>
              <a:t>p,</a:t>
            </a:r>
            <a:r>
              <a:rPr lang="it-IT" sz="1500" b="1" dirty="0" err="1">
                <a:solidFill>
                  <a:schemeClr val="accent1"/>
                </a:solidFill>
                <a:latin typeface="Symbol" panose="05050102010706020507" pitchFamily="18" charset="2"/>
              </a:rPr>
              <a:t>g</a:t>
            </a:r>
            <a:r>
              <a:rPr lang="it-IT" sz="1500" b="1" dirty="0">
                <a:solidFill>
                  <a:schemeClr val="accent1"/>
                </a:solidFill>
              </a:rPr>
              <a:t>)</a:t>
            </a:r>
            <a:r>
              <a:rPr lang="it-IT" sz="1500" b="1" baseline="30000" dirty="0">
                <a:solidFill>
                  <a:schemeClr val="accent1"/>
                </a:solidFill>
              </a:rPr>
              <a:t>17</a:t>
            </a:r>
            <a:r>
              <a:rPr lang="it-IT" sz="1500" b="1" dirty="0">
                <a:solidFill>
                  <a:schemeClr val="accent1"/>
                </a:solidFill>
              </a:rPr>
              <a:t>F</a:t>
            </a:r>
            <a:r>
              <a:rPr lang="it-IT" sz="1500" dirty="0"/>
              <a:t>, presa dati in corso</a:t>
            </a:r>
          </a:p>
          <a:p>
            <a:pPr marL="0" indent="0">
              <a:buNone/>
            </a:pPr>
            <a:endParaRPr lang="it-IT" sz="1500" dirty="0"/>
          </a:p>
          <a:p>
            <a:pPr marL="0" indent="0">
              <a:buNone/>
            </a:pPr>
            <a:r>
              <a:rPr lang="it-IT" sz="1800" b="1" dirty="0"/>
              <a:t>LUNA – MV</a:t>
            </a:r>
          </a:p>
          <a:p>
            <a:r>
              <a:rPr lang="it-IT" sz="1500" dirty="0" err="1"/>
              <a:t>Commissioning</a:t>
            </a:r>
            <a:r>
              <a:rPr lang="it-IT" sz="1500" dirty="0"/>
              <a:t> della HVEE attualmente in corso. </a:t>
            </a:r>
            <a:br>
              <a:rPr lang="it-IT" sz="1500" dirty="0"/>
            </a:br>
            <a:r>
              <a:rPr lang="it-IT" sz="1500" dirty="0"/>
              <a:t>Concessione autorizzazioni da autorità locali entro fine 2022</a:t>
            </a:r>
          </a:p>
          <a:p>
            <a:r>
              <a:rPr lang="it-IT" sz="1500" dirty="0"/>
              <a:t>Misura </a:t>
            </a:r>
            <a:r>
              <a:rPr lang="it-IT" sz="1500" b="1" baseline="30000" dirty="0">
                <a:solidFill>
                  <a:schemeClr val="accent1"/>
                </a:solidFill>
              </a:rPr>
              <a:t>12</a:t>
            </a:r>
            <a:r>
              <a:rPr lang="it-IT" sz="1500" b="1" dirty="0">
                <a:solidFill>
                  <a:schemeClr val="accent1"/>
                </a:solidFill>
              </a:rPr>
              <a:t>C+</a:t>
            </a:r>
            <a:r>
              <a:rPr lang="it-IT" sz="1500" b="1" baseline="30000" dirty="0">
                <a:solidFill>
                  <a:schemeClr val="accent1"/>
                </a:solidFill>
              </a:rPr>
              <a:t>12</a:t>
            </a:r>
            <a:r>
              <a:rPr lang="it-IT" sz="1500" b="1" dirty="0">
                <a:solidFill>
                  <a:schemeClr val="accent1"/>
                </a:solidFill>
              </a:rPr>
              <a:t>C </a:t>
            </a:r>
            <a:r>
              <a:rPr lang="it-IT" sz="1500" dirty="0"/>
              <a:t>coordinata a Milano</a:t>
            </a:r>
          </a:p>
          <a:p>
            <a:pPr lvl="1">
              <a:buFont typeface="Courier New" panose="02070309020205020404" pitchFamily="49" charset="0"/>
              <a:buChar char="o"/>
            </a:pPr>
            <a:r>
              <a:rPr lang="it-IT" sz="1500" dirty="0"/>
              <a:t> Progettazione apparato sperimentale</a:t>
            </a:r>
          </a:p>
          <a:p>
            <a:pPr lvl="1">
              <a:buFont typeface="Courier New" panose="02070309020205020404" pitchFamily="49" charset="0"/>
              <a:buChar char="o"/>
            </a:pPr>
            <a:r>
              <a:rPr lang="it-IT" sz="1500" dirty="0"/>
              <a:t> Test su produzione bersagli a LNL (progetto HEAT)</a:t>
            </a:r>
            <a:endParaRPr lang="en-GB" sz="1500" dirty="0"/>
          </a:p>
          <a:p>
            <a:endParaRPr lang="it-IT" sz="1500" b="1" dirty="0"/>
          </a:p>
          <a:p>
            <a:endParaRPr lang="it-IT" sz="1500" dirty="0"/>
          </a:p>
        </p:txBody>
      </p:sp>
      <p:pic>
        <p:nvPicPr>
          <p:cNvPr id="9" name="Picture 8" descr="A picture containing indoor, cluttered&#10;&#10;Description automatically generated">
            <a:extLst>
              <a:ext uri="{FF2B5EF4-FFF2-40B4-BE49-F238E27FC236}">
                <a16:creationId xmlns:a16="http://schemas.microsoft.com/office/drawing/2014/main" id="{58FBCA2F-1C03-4A40-ACE0-5B962B14E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8269" y="1459164"/>
            <a:ext cx="3382845" cy="2362235"/>
          </a:xfrm>
          <a:prstGeom prst="rect">
            <a:avLst/>
          </a:prstGeom>
        </p:spPr>
      </p:pic>
      <p:pic>
        <p:nvPicPr>
          <p:cNvPr id="10" name="Picture 9">
            <a:extLst>
              <a:ext uri="{FF2B5EF4-FFF2-40B4-BE49-F238E27FC236}">
                <a16:creationId xmlns:a16="http://schemas.microsoft.com/office/drawing/2014/main" id="{02954ECD-2F99-4CD5-BCBC-8AEA891BBF27}"/>
              </a:ext>
            </a:extLst>
          </p:cNvPr>
          <p:cNvPicPr>
            <a:picLocks noChangeAspect="1"/>
          </p:cNvPicPr>
          <p:nvPr/>
        </p:nvPicPr>
        <p:blipFill rotWithShape="1">
          <a:blip r:embed="rId3"/>
          <a:srcRect l="1" r="49735"/>
          <a:stretch/>
        </p:blipFill>
        <p:spPr>
          <a:xfrm>
            <a:off x="5518269" y="3875487"/>
            <a:ext cx="3532863" cy="2008730"/>
          </a:xfrm>
          <a:prstGeom prst="rect">
            <a:avLst/>
          </a:prstGeom>
        </p:spPr>
      </p:pic>
    </p:spTree>
    <p:extLst>
      <p:ext uri="{BB962C8B-B14F-4D97-AF65-F5344CB8AC3E}">
        <p14:creationId xmlns:p14="http://schemas.microsoft.com/office/powerpoint/2010/main" val="1678265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BFF53D-387B-4740-B0B8-F90F88C30039}"/>
              </a:ext>
            </a:extLst>
          </p:cNvPr>
          <p:cNvSpPr>
            <a:spLocks noGrp="1"/>
          </p:cNvSpPr>
          <p:nvPr>
            <p:ph type="title"/>
          </p:nvPr>
        </p:nvSpPr>
        <p:spPr>
          <a:xfrm>
            <a:off x="628650" y="857251"/>
            <a:ext cx="7886700" cy="994172"/>
          </a:xfrm>
        </p:spPr>
        <p:txBody>
          <a:bodyPr/>
          <a:lstStyle/>
          <a:p>
            <a:r>
              <a:rPr lang="it-IT" dirty="0">
                <a:solidFill>
                  <a:srgbClr val="FF0000"/>
                </a:solidFill>
              </a:rPr>
              <a:t>Richieste per il 2022</a:t>
            </a:r>
            <a:endParaRPr lang="en-GB" dirty="0">
              <a:solidFill>
                <a:srgbClr val="FF0000"/>
              </a:solidFill>
            </a:endParaRPr>
          </a:p>
        </p:txBody>
      </p:sp>
      <p:sp>
        <p:nvSpPr>
          <p:cNvPr id="3" name="Segnaposto contenuto 2">
            <a:extLst>
              <a:ext uri="{FF2B5EF4-FFF2-40B4-BE49-F238E27FC236}">
                <a16:creationId xmlns:a16="http://schemas.microsoft.com/office/drawing/2014/main" id="{F64027C3-4B0E-40AD-BC3C-099AEF219CB9}"/>
              </a:ext>
            </a:extLst>
          </p:cNvPr>
          <p:cNvSpPr>
            <a:spLocks noGrp="1"/>
          </p:cNvSpPr>
          <p:nvPr>
            <p:ph idx="1"/>
          </p:nvPr>
        </p:nvSpPr>
        <p:spPr>
          <a:xfrm>
            <a:off x="628651" y="2125266"/>
            <a:ext cx="8285933" cy="3263504"/>
          </a:xfrm>
        </p:spPr>
        <p:txBody>
          <a:bodyPr>
            <a:normAutofit/>
          </a:bodyPr>
          <a:lstStyle/>
          <a:p>
            <a:pPr marL="0" indent="0">
              <a:buNone/>
            </a:pPr>
            <a:r>
              <a:rPr lang="it-IT" sz="1800" dirty="0"/>
              <a:t>FTE 2: A. Guglielmetti (100%), R. Depalo (100%) + 1 laureanda magistrale</a:t>
            </a:r>
          </a:p>
          <a:p>
            <a:endParaRPr lang="it-IT" sz="1800" dirty="0"/>
          </a:p>
          <a:p>
            <a:r>
              <a:rPr lang="it-IT" sz="1800" dirty="0"/>
              <a:t>10 k€ modifica schermo piombo per esperimento </a:t>
            </a:r>
            <a:r>
              <a:rPr lang="it-IT" sz="1800" baseline="30000" dirty="0"/>
              <a:t>16</a:t>
            </a:r>
            <a:r>
              <a:rPr lang="it-IT" sz="1800" dirty="0"/>
              <a:t>O(</a:t>
            </a:r>
            <a:r>
              <a:rPr lang="it-IT" sz="1800" dirty="0" err="1"/>
              <a:t>p,</a:t>
            </a:r>
            <a:r>
              <a:rPr lang="it-IT" sz="1800" dirty="0" err="1">
                <a:latin typeface="Symbol" panose="05050102010706020507" pitchFamily="18" charset="2"/>
              </a:rPr>
              <a:t>g</a:t>
            </a:r>
            <a:r>
              <a:rPr lang="it-IT" sz="1800" dirty="0"/>
              <a:t>)</a:t>
            </a:r>
            <a:r>
              <a:rPr lang="it-IT" sz="1800" baseline="30000" dirty="0"/>
              <a:t>17</a:t>
            </a:r>
            <a:r>
              <a:rPr lang="it-IT" sz="1800" dirty="0"/>
              <a:t>F </a:t>
            </a:r>
          </a:p>
          <a:p>
            <a:r>
              <a:rPr lang="it-IT" sz="1800" dirty="0"/>
              <a:t>8 k€ inventario per misuratore corrente fascio</a:t>
            </a:r>
          </a:p>
          <a:p>
            <a:r>
              <a:rPr lang="it-IT" sz="1800" dirty="0"/>
              <a:t>14 k€ per missioni</a:t>
            </a:r>
          </a:p>
        </p:txBody>
      </p:sp>
    </p:spTree>
    <p:extLst>
      <p:ext uri="{BB962C8B-B14F-4D97-AF65-F5344CB8AC3E}">
        <p14:creationId xmlns:p14="http://schemas.microsoft.com/office/powerpoint/2010/main" val="1683114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A90D076-B338-44EE-837A-E1D5DBD51A0B}"/>
              </a:ext>
            </a:extLst>
          </p:cNvPr>
          <p:cNvSpPr>
            <a:spLocks noGrp="1"/>
          </p:cNvSpPr>
          <p:nvPr>
            <p:ph type="dt" sz="half" idx="10"/>
          </p:nvPr>
        </p:nvSpPr>
        <p:spPr/>
        <p:txBody>
          <a:bodyPr/>
          <a:lstStyle/>
          <a:p>
            <a:fld id="{69B2752C-8E93-495D-93EE-BD5D0327073B}" type="datetime1">
              <a:rPr lang="it-IT" smtClean="0"/>
              <a:t>06/07/2022</a:t>
            </a:fld>
            <a:endParaRPr lang="it-IT"/>
          </a:p>
        </p:txBody>
      </p:sp>
      <p:sp>
        <p:nvSpPr>
          <p:cNvPr id="4" name="Segnaposto numero diapositiva 3">
            <a:extLst>
              <a:ext uri="{FF2B5EF4-FFF2-40B4-BE49-F238E27FC236}">
                <a16:creationId xmlns:a16="http://schemas.microsoft.com/office/drawing/2014/main" id="{01979CFD-FAC7-4307-A348-71F7DFEF906E}"/>
              </a:ext>
            </a:extLst>
          </p:cNvPr>
          <p:cNvSpPr>
            <a:spLocks noGrp="1"/>
          </p:cNvSpPr>
          <p:nvPr>
            <p:ph type="sldNum" sz="quarter" idx="12"/>
          </p:nvPr>
        </p:nvSpPr>
        <p:spPr/>
        <p:txBody>
          <a:bodyPr/>
          <a:lstStyle/>
          <a:p>
            <a:fld id="{6723037D-A82B-414B-AC3D-F0E52FA48BB8}" type="slidenum">
              <a:rPr lang="it-IT" smtClean="0"/>
              <a:t>3</a:t>
            </a:fld>
            <a:endParaRPr lang="it-IT"/>
          </a:p>
        </p:txBody>
      </p:sp>
      <p:sp>
        <p:nvSpPr>
          <p:cNvPr id="6" name="CasellaDiTesto 5">
            <a:extLst>
              <a:ext uri="{FF2B5EF4-FFF2-40B4-BE49-F238E27FC236}">
                <a16:creationId xmlns:a16="http://schemas.microsoft.com/office/drawing/2014/main" id="{9883F797-CB7B-43BC-958F-D4BE0183A962}"/>
              </a:ext>
            </a:extLst>
          </p:cNvPr>
          <p:cNvSpPr txBox="1"/>
          <p:nvPr/>
        </p:nvSpPr>
        <p:spPr>
          <a:xfrm>
            <a:off x="683568" y="332656"/>
            <a:ext cx="8424936" cy="584775"/>
          </a:xfrm>
          <a:prstGeom prst="rect">
            <a:avLst/>
          </a:prstGeom>
          <a:noFill/>
        </p:spPr>
        <p:txBody>
          <a:bodyPr wrap="square">
            <a:spAutoFit/>
          </a:bodyPr>
          <a:lstStyle/>
          <a:p>
            <a:pPr algn="ctr"/>
            <a:r>
              <a:rPr lang="it-IT" sz="3200" dirty="0">
                <a:solidFill>
                  <a:srgbClr val="FF0000"/>
                </a:solidFill>
                <a:latin typeface="Comic Sans MS" panose="030F0702030302020204" pitchFamily="66" charset="0"/>
              </a:rPr>
              <a:t>ATTIVITA’ DI COMMISSIONE</a:t>
            </a:r>
          </a:p>
        </p:txBody>
      </p:sp>
      <p:sp>
        <p:nvSpPr>
          <p:cNvPr id="7" name="CasellaDiTesto 6">
            <a:extLst>
              <a:ext uri="{FF2B5EF4-FFF2-40B4-BE49-F238E27FC236}">
                <a16:creationId xmlns:a16="http://schemas.microsoft.com/office/drawing/2014/main" id="{AFF7AD2F-44B8-45F2-B2BE-23D77F484F5E}"/>
              </a:ext>
            </a:extLst>
          </p:cNvPr>
          <p:cNvSpPr txBox="1"/>
          <p:nvPr/>
        </p:nvSpPr>
        <p:spPr>
          <a:xfrm>
            <a:off x="137158" y="1052736"/>
            <a:ext cx="9006842" cy="5355312"/>
          </a:xfrm>
          <a:prstGeom prst="rect">
            <a:avLst/>
          </a:prstGeom>
          <a:noFill/>
        </p:spPr>
        <p:txBody>
          <a:bodyPr wrap="square" rtlCol="0">
            <a:spAutoFit/>
          </a:bodyPr>
          <a:lstStyle/>
          <a:p>
            <a:r>
              <a:rPr lang="it-IT" dirty="0">
                <a:latin typeface="Comic Sans MS" panose="030F0702030302020204" pitchFamily="66" charset="0"/>
              </a:rPr>
              <a:t>La CSN3 è molto attiva con la gestione R. Nania che è stato da poco </a:t>
            </a:r>
            <a:r>
              <a:rPr lang="it-IT" dirty="0" err="1">
                <a:latin typeface="Comic Sans MS" panose="030F0702030302020204" pitchFamily="66" charset="0"/>
              </a:rPr>
              <a:t>ri</a:t>
            </a:r>
            <a:r>
              <a:rPr lang="it-IT" dirty="0">
                <a:latin typeface="Comic Sans MS" panose="030F0702030302020204" pitchFamily="66" charset="0"/>
              </a:rPr>
              <a:t>-eletto</a:t>
            </a:r>
          </a:p>
          <a:p>
            <a:r>
              <a:rPr lang="it-IT" dirty="0">
                <a:latin typeface="Comic Sans MS" panose="030F0702030302020204" pitchFamily="66" charset="0"/>
              </a:rPr>
              <a:t>-Riunioni generali brevi una volta al mese e 4 riunioni generali lunghe (2-3 gg)</a:t>
            </a:r>
          </a:p>
          <a:p>
            <a:r>
              <a:rPr lang="it-IT" dirty="0">
                <a:latin typeface="Comic Sans MS" panose="030F0702030302020204" pitchFamily="66" charset="0"/>
              </a:rPr>
              <a:t>-Riunione di bilancio dal 20 al 22 settembre a Bologna con diverse riunioni preparatorie</a:t>
            </a:r>
          </a:p>
          <a:p>
            <a:endParaRPr lang="it-IT" dirty="0">
              <a:latin typeface="Comic Sans MS" panose="030F0702030302020204" pitchFamily="66" charset="0"/>
            </a:endParaRPr>
          </a:p>
          <a:p>
            <a:r>
              <a:rPr lang="it-IT" dirty="0">
                <a:latin typeface="Comic Sans MS" panose="030F0702030302020204" pitchFamily="66" charset="0"/>
              </a:rPr>
              <a:t>Molta attenzione alle notizie da divulgare (p.es articoli su Nature, vincita di progetti europei, opportunità di borse/contratti e conferenze/eventi) sia sul sito di commissione sia via e-mail</a:t>
            </a:r>
          </a:p>
          <a:p>
            <a:endParaRPr lang="it-IT" dirty="0">
              <a:latin typeface="Comic Sans MS" panose="030F0702030302020204" pitchFamily="66" charset="0"/>
            </a:endParaRPr>
          </a:p>
          <a:p>
            <a:endParaRPr lang="it-IT" dirty="0">
              <a:latin typeface="Comic Sans MS" panose="030F0702030302020204" pitchFamily="66" charset="0"/>
            </a:endParaRPr>
          </a:p>
          <a:p>
            <a:r>
              <a:rPr lang="it-IT" dirty="0">
                <a:latin typeface="Comic Sans MS" panose="030F0702030302020204" pitchFamily="66" charset="0"/>
              </a:rPr>
              <a:t>E’ stato </a:t>
            </a:r>
            <a:r>
              <a:rPr lang="it-IT" dirty="0">
                <a:solidFill>
                  <a:srgbClr val="FF0000"/>
                </a:solidFill>
                <a:latin typeface="Comic Sans MS" panose="030F0702030302020204" pitchFamily="66" charset="0"/>
              </a:rPr>
              <a:t>pubblicato su «La rivista del nuovo Cimento» </a:t>
            </a:r>
            <a:r>
              <a:rPr lang="it-IT" dirty="0">
                <a:latin typeface="Comic Sans MS" panose="030F0702030302020204" pitchFamily="66" charset="0"/>
              </a:rPr>
              <a:t>l'articolo sulle tecniche di identificazione delle particelle </a:t>
            </a:r>
            <a:r>
              <a:rPr lang="it-IT" dirty="0">
                <a:solidFill>
                  <a:srgbClr val="FF0000"/>
                </a:solidFill>
                <a:latin typeface="Comic Sans MS" panose="030F0702030302020204" pitchFamily="66" charset="0"/>
              </a:rPr>
              <a:t>"Trends in </a:t>
            </a:r>
            <a:r>
              <a:rPr lang="it-IT" dirty="0" err="1">
                <a:solidFill>
                  <a:srgbClr val="FF0000"/>
                </a:solidFill>
                <a:latin typeface="Comic Sans MS" panose="030F0702030302020204" pitchFamily="66" charset="0"/>
              </a:rPr>
              <a:t>particle</a:t>
            </a:r>
            <a:r>
              <a:rPr lang="it-IT" dirty="0">
                <a:solidFill>
                  <a:srgbClr val="FF0000"/>
                </a:solidFill>
                <a:latin typeface="Comic Sans MS" panose="030F0702030302020204" pitchFamily="66" charset="0"/>
              </a:rPr>
              <a:t> and nuclei </a:t>
            </a:r>
            <a:r>
              <a:rPr lang="it-IT" dirty="0" err="1">
                <a:solidFill>
                  <a:srgbClr val="FF0000"/>
                </a:solidFill>
                <a:latin typeface="Comic Sans MS" panose="030F0702030302020204" pitchFamily="66" charset="0"/>
              </a:rPr>
              <a:t>identification</a:t>
            </a:r>
            <a:r>
              <a:rPr lang="it-IT" dirty="0">
                <a:solidFill>
                  <a:srgbClr val="FF0000"/>
                </a:solidFill>
                <a:latin typeface="Comic Sans MS" panose="030F0702030302020204" pitchFamily="66" charset="0"/>
              </a:rPr>
              <a:t> techniques in </a:t>
            </a:r>
            <a:r>
              <a:rPr lang="it-IT" dirty="0" err="1">
                <a:solidFill>
                  <a:srgbClr val="FF0000"/>
                </a:solidFill>
                <a:latin typeface="Comic Sans MS" panose="030F0702030302020204" pitchFamily="66" charset="0"/>
              </a:rPr>
              <a:t>nuclear</a:t>
            </a:r>
            <a:r>
              <a:rPr lang="it-IT" dirty="0">
                <a:solidFill>
                  <a:srgbClr val="FF0000"/>
                </a:solidFill>
                <a:latin typeface="Comic Sans MS" panose="030F0702030302020204" pitchFamily="66" charset="0"/>
              </a:rPr>
              <a:t> </a:t>
            </a:r>
            <a:r>
              <a:rPr lang="it-IT" dirty="0" err="1">
                <a:solidFill>
                  <a:srgbClr val="FF0000"/>
                </a:solidFill>
                <a:latin typeface="Comic Sans MS" panose="030F0702030302020204" pitchFamily="66" charset="0"/>
              </a:rPr>
              <a:t>physics</a:t>
            </a:r>
            <a:r>
              <a:rPr lang="it-IT" dirty="0">
                <a:solidFill>
                  <a:srgbClr val="FF0000"/>
                </a:solidFill>
                <a:latin typeface="Comic Sans MS" panose="030F0702030302020204" pitchFamily="66" charset="0"/>
              </a:rPr>
              <a:t> </a:t>
            </a:r>
            <a:r>
              <a:rPr lang="it-IT" dirty="0" err="1">
                <a:solidFill>
                  <a:srgbClr val="FF0000"/>
                </a:solidFill>
                <a:latin typeface="Comic Sans MS" panose="030F0702030302020204" pitchFamily="66" charset="0"/>
              </a:rPr>
              <a:t>experiments</a:t>
            </a:r>
            <a:r>
              <a:rPr lang="it-IT" dirty="0">
                <a:solidFill>
                  <a:srgbClr val="FF0000"/>
                </a:solidFill>
                <a:latin typeface="Comic Sans MS" panose="030F0702030302020204" pitchFamily="66" charset="0"/>
              </a:rPr>
              <a:t>"</a:t>
            </a:r>
            <a:r>
              <a:rPr lang="it-IT" dirty="0">
                <a:latin typeface="Comic Sans MS" panose="030F0702030302020204" pitchFamily="66" charset="0"/>
              </a:rPr>
              <a:t>, con particolare enfasi su quelle sviluppate ed utilizzate dagli esperimenti afferenti alla Commissione 3. Il lavoro è stato particolarmente basato sul contributo dei giovani ricercatori e copre un intervallo molto ampio di particelle ed energie, da sub-eV al TeV.</a:t>
            </a:r>
          </a:p>
          <a:p>
            <a:endParaRPr lang="it-IT" dirty="0">
              <a:latin typeface="Comic Sans MS" panose="030F0702030302020204" pitchFamily="66" charset="0"/>
            </a:endParaRPr>
          </a:p>
          <a:p>
            <a:r>
              <a:rPr lang="it-IT" b="0" i="0" dirty="0">
                <a:solidFill>
                  <a:srgbClr val="303F50"/>
                </a:solidFill>
                <a:effectLst/>
                <a:latin typeface="Arial" panose="020B0604020202020204" pitchFamily="34" charset="0"/>
              </a:rPr>
              <a:t> </a:t>
            </a:r>
            <a:r>
              <a:rPr lang="it-IT" b="0" i="0" u="none" strike="noStrike" dirty="0">
                <a:solidFill>
                  <a:srgbClr val="FA5705"/>
                </a:solidFill>
                <a:effectLst/>
                <a:latin typeface="Arial" panose="020B0604020202020204" pitchFamily="34" charset="0"/>
                <a:hlinkClick r:id="rId2"/>
              </a:rPr>
              <a:t>https://link.springer.com/content/pdf/10.1007/s40766-021-00028-5.pdf</a:t>
            </a:r>
            <a:endParaRPr lang="it-IT" dirty="0">
              <a:latin typeface="Comic Sans MS" panose="030F0702030302020204" pitchFamily="66" charset="0"/>
            </a:endParaRPr>
          </a:p>
          <a:p>
            <a:r>
              <a:rPr lang="it-IT" dirty="0">
                <a:latin typeface="Comic Sans MS" panose="030F0702030302020204" pitchFamily="66" charset="0"/>
              </a:rPr>
              <a:t> </a:t>
            </a:r>
          </a:p>
        </p:txBody>
      </p:sp>
    </p:spTree>
    <p:extLst>
      <p:ext uri="{BB962C8B-B14F-4D97-AF65-F5344CB8AC3E}">
        <p14:creationId xmlns:p14="http://schemas.microsoft.com/office/powerpoint/2010/main" val="1499415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A90D076-B338-44EE-837A-E1D5DBD51A0B}"/>
              </a:ext>
            </a:extLst>
          </p:cNvPr>
          <p:cNvSpPr>
            <a:spLocks noGrp="1"/>
          </p:cNvSpPr>
          <p:nvPr>
            <p:ph type="dt" sz="half" idx="10"/>
          </p:nvPr>
        </p:nvSpPr>
        <p:spPr/>
        <p:txBody>
          <a:bodyPr/>
          <a:lstStyle/>
          <a:p>
            <a:fld id="{69B2752C-8E93-495D-93EE-BD5D0327073B}" type="datetime1">
              <a:rPr lang="it-IT" smtClean="0"/>
              <a:t>06/07/2022</a:t>
            </a:fld>
            <a:endParaRPr lang="it-IT"/>
          </a:p>
        </p:txBody>
      </p:sp>
      <p:sp>
        <p:nvSpPr>
          <p:cNvPr id="4" name="Segnaposto numero diapositiva 3">
            <a:extLst>
              <a:ext uri="{FF2B5EF4-FFF2-40B4-BE49-F238E27FC236}">
                <a16:creationId xmlns:a16="http://schemas.microsoft.com/office/drawing/2014/main" id="{01979CFD-FAC7-4307-A348-71F7DFEF906E}"/>
              </a:ext>
            </a:extLst>
          </p:cNvPr>
          <p:cNvSpPr>
            <a:spLocks noGrp="1"/>
          </p:cNvSpPr>
          <p:nvPr>
            <p:ph type="sldNum" sz="quarter" idx="12"/>
          </p:nvPr>
        </p:nvSpPr>
        <p:spPr/>
        <p:txBody>
          <a:bodyPr/>
          <a:lstStyle/>
          <a:p>
            <a:fld id="{6723037D-A82B-414B-AC3D-F0E52FA48BB8}" type="slidenum">
              <a:rPr lang="it-IT" smtClean="0"/>
              <a:t>4</a:t>
            </a:fld>
            <a:endParaRPr lang="it-IT"/>
          </a:p>
        </p:txBody>
      </p:sp>
      <p:sp>
        <p:nvSpPr>
          <p:cNvPr id="6" name="CasellaDiTesto 5">
            <a:extLst>
              <a:ext uri="{FF2B5EF4-FFF2-40B4-BE49-F238E27FC236}">
                <a16:creationId xmlns:a16="http://schemas.microsoft.com/office/drawing/2014/main" id="{9883F797-CB7B-43BC-958F-D4BE0183A962}"/>
              </a:ext>
            </a:extLst>
          </p:cNvPr>
          <p:cNvSpPr txBox="1"/>
          <p:nvPr/>
        </p:nvSpPr>
        <p:spPr>
          <a:xfrm>
            <a:off x="683568" y="332656"/>
            <a:ext cx="8424936" cy="584775"/>
          </a:xfrm>
          <a:prstGeom prst="rect">
            <a:avLst/>
          </a:prstGeom>
          <a:noFill/>
        </p:spPr>
        <p:txBody>
          <a:bodyPr wrap="square">
            <a:spAutoFit/>
          </a:bodyPr>
          <a:lstStyle/>
          <a:p>
            <a:pPr algn="ctr"/>
            <a:r>
              <a:rPr lang="it-IT" sz="3200" dirty="0">
                <a:solidFill>
                  <a:srgbClr val="FF0000"/>
                </a:solidFill>
                <a:latin typeface="Comic Sans MS" panose="030F0702030302020204" pitchFamily="66" charset="0"/>
              </a:rPr>
              <a:t>ATTIVITA’ DI COMMISSIONE</a:t>
            </a:r>
          </a:p>
        </p:txBody>
      </p:sp>
      <p:sp>
        <p:nvSpPr>
          <p:cNvPr id="7" name="CasellaDiTesto 6">
            <a:extLst>
              <a:ext uri="{FF2B5EF4-FFF2-40B4-BE49-F238E27FC236}">
                <a16:creationId xmlns:a16="http://schemas.microsoft.com/office/drawing/2014/main" id="{AFF7AD2F-44B8-45F2-B2BE-23D77F484F5E}"/>
              </a:ext>
            </a:extLst>
          </p:cNvPr>
          <p:cNvSpPr txBox="1"/>
          <p:nvPr/>
        </p:nvSpPr>
        <p:spPr>
          <a:xfrm>
            <a:off x="144278" y="1052736"/>
            <a:ext cx="9006842" cy="5632311"/>
          </a:xfrm>
          <a:prstGeom prst="rect">
            <a:avLst/>
          </a:prstGeom>
          <a:noFill/>
        </p:spPr>
        <p:txBody>
          <a:bodyPr wrap="square" rtlCol="0">
            <a:spAutoFit/>
          </a:bodyPr>
          <a:lstStyle/>
          <a:p>
            <a:r>
              <a:rPr lang="it-IT" dirty="0" err="1">
                <a:solidFill>
                  <a:srgbClr val="FF0000"/>
                </a:solidFill>
                <a:latin typeface="Comic Sans MS" panose="030F0702030302020204" pitchFamily="66" charset="0"/>
              </a:rPr>
              <a:t>Nuclear</a:t>
            </a:r>
            <a:r>
              <a:rPr lang="it-IT" dirty="0">
                <a:solidFill>
                  <a:srgbClr val="FF0000"/>
                </a:solidFill>
                <a:latin typeface="Comic Sans MS" panose="030F0702030302020204" pitchFamily="66" charset="0"/>
              </a:rPr>
              <a:t> </a:t>
            </a:r>
            <a:r>
              <a:rPr lang="it-IT" dirty="0" err="1">
                <a:solidFill>
                  <a:srgbClr val="FF0000"/>
                </a:solidFill>
                <a:latin typeface="Comic Sans MS" panose="030F0702030302020204" pitchFamily="66" charset="0"/>
              </a:rPr>
              <a:t>physics</a:t>
            </a:r>
            <a:r>
              <a:rPr lang="it-IT" dirty="0">
                <a:solidFill>
                  <a:srgbClr val="FF0000"/>
                </a:solidFill>
                <a:latin typeface="Comic Sans MS" panose="030F0702030302020204" pitchFamily="66" charset="0"/>
              </a:rPr>
              <a:t> mid-term plan in </a:t>
            </a:r>
            <a:r>
              <a:rPr lang="it-IT" dirty="0" err="1">
                <a:solidFill>
                  <a:srgbClr val="FF0000"/>
                </a:solidFill>
                <a:latin typeface="Comic Sans MS" panose="030F0702030302020204" pitchFamily="66" charset="0"/>
              </a:rPr>
              <a:t>Italy</a:t>
            </a:r>
            <a:r>
              <a:rPr lang="it-IT" dirty="0">
                <a:solidFill>
                  <a:srgbClr val="FF0000"/>
                </a:solidFill>
                <a:latin typeface="Comic Sans MS" panose="030F0702030302020204" pitchFamily="66" charset="0"/>
              </a:rPr>
              <a:t>:</a:t>
            </a:r>
          </a:p>
          <a:p>
            <a:endParaRPr lang="it-IT" dirty="0">
              <a:latin typeface="Comic Sans MS" panose="030F0702030302020204" pitchFamily="66" charset="0"/>
            </a:endParaRPr>
          </a:p>
          <a:p>
            <a:r>
              <a:rPr lang="en-US" dirty="0" err="1">
                <a:latin typeface="Comic Sans MS" panose="030F0702030302020204" pitchFamily="66" charset="0"/>
              </a:rPr>
              <a:t>Eventi</a:t>
            </a:r>
            <a:r>
              <a:rPr lang="en-US" dirty="0">
                <a:latin typeface="Comic Sans MS" panose="030F0702030302020204" pitchFamily="66" charset="0"/>
              </a:rPr>
              <a:t> </a:t>
            </a:r>
            <a:r>
              <a:rPr lang="en-US" dirty="0" err="1">
                <a:latin typeface="Comic Sans MS" panose="030F0702030302020204" pitchFamily="66" charset="0"/>
              </a:rPr>
              <a:t>dedicati</a:t>
            </a:r>
            <a:r>
              <a:rPr lang="en-US" dirty="0">
                <a:latin typeface="Comic Sans MS" panose="030F0702030302020204" pitchFamily="66" charset="0"/>
              </a:rPr>
              <a:t> </a:t>
            </a:r>
            <a:r>
              <a:rPr lang="en-US" dirty="0" err="1">
                <a:latin typeface="Comic Sans MS" panose="030F0702030302020204" pitchFamily="66" charset="0"/>
              </a:rPr>
              <a:t>alla</a:t>
            </a:r>
            <a:r>
              <a:rPr lang="en-US" dirty="0">
                <a:latin typeface="Comic Sans MS" panose="030F0702030302020204" pitchFamily="66" charset="0"/>
              </a:rPr>
              <a:t> </a:t>
            </a:r>
            <a:r>
              <a:rPr lang="en-US" dirty="0" err="1">
                <a:latin typeface="Comic Sans MS" panose="030F0702030302020204" pitchFamily="66" charset="0"/>
              </a:rPr>
              <a:t>discussione</a:t>
            </a:r>
            <a:r>
              <a:rPr lang="en-US" dirty="0">
                <a:latin typeface="Comic Sans MS" panose="030F0702030302020204" pitchFamily="66" charset="0"/>
              </a:rPr>
              <a:t> </a:t>
            </a:r>
            <a:r>
              <a:rPr lang="en-US" dirty="0" err="1">
                <a:latin typeface="Comic Sans MS" panose="030F0702030302020204" pitchFamily="66" charset="0"/>
              </a:rPr>
              <a:t>sul</a:t>
            </a:r>
            <a:r>
              <a:rPr lang="en-US" dirty="0">
                <a:latin typeface="Comic Sans MS" panose="030F0702030302020204" pitchFamily="66" charset="0"/>
              </a:rPr>
              <a:t> </a:t>
            </a:r>
            <a:r>
              <a:rPr lang="en-US" dirty="0" err="1">
                <a:latin typeface="Comic Sans MS" panose="030F0702030302020204" pitchFamily="66" charset="0"/>
              </a:rPr>
              <a:t>futuro</a:t>
            </a:r>
            <a:r>
              <a:rPr lang="en-US" dirty="0">
                <a:latin typeface="Comic Sans MS" panose="030F0702030302020204" pitchFamily="66" charset="0"/>
              </a:rPr>
              <a:t> </a:t>
            </a:r>
            <a:r>
              <a:rPr lang="en-US" dirty="0" err="1">
                <a:latin typeface="Comic Sans MS" panose="030F0702030302020204" pitchFamily="66" charset="0"/>
              </a:rPr>
              <a:t>della</a:t>
            </a:r>
            <a:r>
              <a:rPr lang="en-US" dirty="0">
                <a:latin typeface="Comic Sans MS" panose="030F0702030302020204" pitchFamily="66" charset="0"/>
              </a:rPr>
              <a:t> </a:t>
            </a:r>
            <a:r>
              <a:rPr lang="en-US" dirty="0" err="1">
                <a:latin typeface="Comic Sans MS" panose="030F0702030302020204" pitchFamily="66" charset="0"/>
              </a:rPr>
              <a:t>ricerca</a:t>
            </a:r>
            <a:r>
              <a:rPr lang="en-US" dirty="0">
                <a:latin typeface="Comic Sans MS" panose="030F0702030302020204" pitchFamily="66" charset="0"/>
              </a:rPr>
              <a:t> in </a:t>
            </a:r>
            <a:r>
              <a:rPr lang="en-US" dirty="0" err="1">
                <a:latin typeface="Comic Sans MS" panose="030F0702030302020204" pitchFamily="66" charset="0"/>
              </a:rPr>
              <a:t>fisica</a:t>
            </a:r>
            <a:r>
              <a:rPr lang="en-US" dirty="0">
                <a:latin typeface="Comic Sans MS" panose="030F0702030302020204" pitchFamily="66" charset="0"/>
              </a:rPr>
              <a:t> </a:t>
            </a:r>
            <a:r>
              <a:rPr lang="en-US" dirty="0" err="1">
                <a:latin typeface="Comic Sans MS" panose="030F0702030302020204" pitchFamily="66" charset="0"/>
              </a:rPr>
              <a:t>nucleare</a:t>
            </a:r>
            <a:r>
              <a:rPr lang="en-US" dirty="0">
                <a:latin typeface="Comic Sans MS" panose="030F0702030302020204" pitchFamily="66" charset="0"/>
              </a:rPr>
              <a:t> in Italia con </a:t>
            </a:r>
            <a:r>
              <a:rPr lang="en-US" dirty="0" err="1">
                <a:latin typeface="Comic Sans MS" panose="030F0702030302020204" pitchFamily="66" charset="0"/>
              </a:rPr>
              <a:t>particolare</a:t>
            </a:r>
            <a:r>
              <a:rPr lang="en-US" dirty="0">
                <a:latin typeface="Comic Sans MS" panose="030F0702030302020204" pitchFamily="66" charset="0"/>
              </a:rPr>
              <a:t> </a:t>
            </a:r>
            <a:r>
              <a:rPr lang="en-US" dirty="0" err="1">
                <a:latin typeface="Comic Sans MS" panose="030F0702030302020204" pitchFamily="66" charset="0"/>
              </a:rPr>
              <a:t>enfasi</a:t>
            </a:r>
            <a:r>
              <a:rPr lang="en-US" dirty="0">
                <a:latin typeface="Comic Sans MS" panose="030F0702030302020204" pitchFamily="66" charset="0"/>
              </a:rPr>
              <a:t> per </a:t>
            </a:r>
            <a:r>
              <a:rPr lang="en-US" dirty="0" err="1">
                <a:latin typeface="Comic Sans MS" panose="030F0702030302020204" pitchFamily="66" charset="0"/>
              </a:rPr>
              <a:t>i</a:t>
            </a:r>
            <a:r>
              <a:rPr lang="en-US" dirty="0">
                <a:latin typeface="Comic Sans MS" panose="030F0702030302020204" pitchFamily="66" charset="0"/>
              </a:rPr>
              <a:t> 4 </a:t>
            </a:r>
            <a:r>
              <a:rPr lang="en-US" dirty="0" err="1">
                <a:latin typeface="Comic Sans MS" panose="030F0702030302020204" pitchFamily="66" charset="0"/>
              </a:rPr>
              <a:t>laboratori</a:t>
            </a:r>
            <a:r>
              <a:rPr lang="en-US" dirty="0">
                <a:latin typeface="Comic Sans MS" panose="030F0702030302020204" pitchFamily="66" charset="0"/>
              </a:rPr>
              <a:t> </a:t>
            </a:r>
            <a:r>
              <a:rPr lang="en-US" dirty="0" err="1">
                <a:latin typeface="Comic Sans MS" panose="030F0702030302020204" pitchFamily="66" charset="0"/>
              </a:rPr>
              <a:t>nazionali</a:t>
            </a:r>
            <a:r>
              <a:rPr lang="en-US" dirty="0">
                <a:latin typeface="Comic Sans MS" panose="030F0702030302020204" pitchFamily="66" charset="0"/>
              </a:rPr>
              <a:t> dove </a:t>
            </a:r>
            <a:r>
              <a:rPr lang="en-US" dirty="0" err="1">
                <a:latin typeface="Comic Sans MS" panose="030F0702030302020204" pitchFamily="66" charset="0"/>
              </a:rPr>
              <a:t>sono</a:t>
            </a:r>
            <a:r>
              <a:rPr lang="en-US" dirty="0">
                <a:latin typeface="Comic Sans MS" panose="030F0702030302020204" pitchFamily="66" charset="0"/>
              </a:rPr>
              <a:t> in </a:t>
            </a:r>
            <a:r>
              <a:rPr lang="en-US" dirty="0" err="1">
                <a:latin typeface="Comic Sans MS" panose="030F0702030302020204" pitchFamily="66" charset="0"/>
              </a:rPr>
              <a:t>corso</a:t>
            </a:r>
            <a:r>
              <a:rPr lang="en-US" dirty="0">
                <a:latin typeface="Comic Sans MS" panose="030F0702030302020204" pitchFamily="66" charset="0"/>
              </a:rPr>
              <a:t> </a:t>
            </a:r>
            <a:r>
              <a:rPr lang="en-US" dirty="0" err="1">
                <a:latin typeface="Comic Sans MS" panose="030F0702030302020204" pitchFamily="66" charset="0"/>
              </a:rPr>
              <a:t>importanti</a:t>
            </a:r>
            <a:r>
              <a:rPr lang="en-US" dirty="0">
                <a:latin typeface="Comic Sans MS" panose="030F0702030302020204" pitchFamily="66" charset="0"/>
              </a:rPr>
              <a:t> upgrades </a:t>
            </a:r>
            <a:r>
              <a:rPr lang="en-US" dirty="0" err="1">
                <a:latin typeface="Comic Sans MS" panose="030F0702030302020204" pitchFamily="66" charset="0"/>
              </a:rPr>
              <a:t>degli</a:t>
            </a:r>
            <a:r>
              <a:rPr lang="en-US" dirty="0">
                <a:latin typeface="Comic Sans MS" panose="030F0702030302020204" pitchFamily="66" charset="0"/>
              </a:rPr>
              <a:t> </a:t>
            </a:r>
            <a:r>
              <a:rPr lang="en-US" dirty="0" err="1">
                <a:latin typeface="Comic Sans MS" panose="030F0702030302020204" pitchFamily="66" charset="0"/>
              </a:rPr>
              <a:t>apparati</a:t>
            </a:r>
            <a:r>
              <a:rPr lang="en-US" dirty="0">
                <a:latin typeface="Comic Sans MS" panose="030F0702030302020204" pitchFamily="66" charset="0"/>
              </a:rPr>
              <a:t> a </a:t>
            </a:r>
            <a:r>
              <a:rPr lang="en-US" dirty="0" err="1">
                <a:latin typeface="Comic Sans MS" panose="030F0702030302020204" pitchFamily="66" charset="0"/>
              </a:rPr>
              <a:t>disposizione</a:t>
            </a:r>
            <a:r>
              <a:rPr lang="en-US" dirty="0">
                <a:latin typeface="Comic Sans MS" panose="030F0702030302020204" pitchFamily="66" charset="0"/>
              </a:rPr>
              <a:t>. </a:t>
            </a:r>
          </a:p>
          <a:p>
            <a:r>
              <a:rPr lang="en-US" dirty="0" err="1">
                <a:latin typeface="Comic Sans MS" panose="030F0702030302020204" pitchFamily="66" charset="0"/>
              </a:rPr>
              <a:t>Gruppi</a:t>
            </a:r>
            <a:r>
              <a:rPr lang="en-US" dirty="0">
                <a:latin typeface="Comic Sans MS" panose="030F0702030302020204" pitchFamily="66" charset="0"/>
              </a:rPr>
              <a:t> di </a:t>
            </a:r>
            <a:r>
              <a:rPr lang="en-US" dirty="0" err="1">
                <a:latin typeface="Comic Sans MS" panose="030F0702030302020204" pitchFamily="66" charset="0"/>
              </a:rPr>
              <a:t>lavoro</a:t>
            </a:r>
            <a:r>
              <a:rPr lang="en-US" dirty="0">
                <a:latin typeface="Comic Sans MS" panose="030F0702030302020204" pitchFamily="66" charset="0"/>
              </a:rPr>
              <a:t> </a:t>
            </a:r>
            <a:r>
              <a:rPr lang="en-US" dirty="0" err="1">
                <a:latin typeface="Comic Sans MS" panose="030F0702030302020204" pitchFamily="66" charset="0"/>
              </a:rPr>
              <a:t>discutono</a:t>
            </a:r>
            <a:r>
              <a:rPr lang="en-US" dirty="0">
                <a:latin typeface="Comic Sans MS" panose="030F0702030302020204" pitchFamily="66" charset="0"/>
              </a:rPr>
              <a:t> idee da </a:t>
            </a:r>
            <a:r>
              <a:rPr lang="en-US" dirty="0" err="1">
                <a:latin typeface="Comic Sans MS" panose="030F0702030302020204" pitchFamily="66" charset="0"/>
              </a:rPr>
              <a:t>sviluppare</a:t>
            </a:r>
            <a:r>
              <a:rPr lang="en-US" dirty="0">
                <a:latin typeface="Comic Sans MS" panose="030F0702030302020204" pitchFamily="66" charset="0"/>
              </a:rPr>
              <a:t> a breve-medio </a:t>
            </a:r>
            <a:r>
              <a:rPr lang="en-US" dirty="0" err="1">
                <a:latin typeface="Comic Sans MS" panose="030F0702030302020204" pitchFamily="66" charset="0"/>
              </a:rPr>
              <a:t>termine</a:t>
            </a:r>
            <a:r>
              <a:rPr lang="en-US" dirty="0">
                <a:latin typeface="Comic Sans MS" panose="030F0702030302020204" pitchFamily="66" charset="0"/>
              </a:rPr>
              <a:t> (5-7 anni) e </a:t>
            </a:r>
            <a:r>
              <a:rPr lang="en-US" dirty="0" err="1">
                <a:latin typeface="Comic Sans MS" panose="030F0702030302020204" pitchFamily="66" charset="0"/>
              </a:rPr>
              <a:t>propongono</a:t>
            </a:r>
            <a:r>
              <a:rPr lang="en-US" dirty="0">
                <a:latin typeface="Comic Sans MS" panose="030F0702030302020204" pitchFamily="66" charset="0"/>
              </a:rPr>
              <a:t> </a:t>
            </a:r>
            <a:r>
              <a:rPr lang="en-US" dirty="0" err="1">
                <a:latin typeface="Comic Sans MS" panose="030F0702030302020204" pitchFamily="66" charset="0"/>
              </a:rPr>
              <a:t>sviluppi</a:t>
            </a:r>
            <a:r>
              <a:rPr lang="en-US" dirty="0">
                <a:latin typeface="Comic Sans MS" panose="030F0702030302020204" pitchFamily="66" charset="0"/>
              </a:rPr>
              <a:t> </a:t>
            </a:r>
            <a:r>
              <a:rPr lang="en-US" dirty="0" err="1">
                <a:latin typeface="Comic Sans MS" panose="030F0702030302020204" pitchFamily="66" charset="0"/>
              </a:rPr>
              <a:t>sperimentali</a:t>
            </a:r>
            <a:r>
              <a:rPr lang="en-US" dirty="0">
                <a:latin typeface="Comic Sans MS" panose="030F0702030302020204" pitchFamily="66" charset="0"/>
              </a:rPr>
              <a:t> e </a:t>
            </a:r>
            <a:r>
              <a:rPr lang="en-US" dirty="0" err="1">
                <a:latin typeface="Comic Sans MS" panose="030F0702030302020204" pitchFamily="66" charset="0"/>
              </a:rPr>
              <a:t>misure</a:t>
            </a:r>
            <a:r>
              <a:rPr lang="en-US" dirty="0">
                <a:latin typeface="Comic Sans MS" panose="030F0702030302020204" pitchFamily="66" charset="0"/>
              </a:rPr>
              <a:t> da </a:t>
            </a:r>
            <a:r>
              <a:rPr lang="en-US" dirty="0" err="1">
                <a:latin typeface="Comic Sans MS" panose="030F0702030302020204" pitchFamily="66" charset="0"/>
              </a:rPr>
              <a:t>realizzare</a:t>
            </a:r>
            <a:endParaRPr lang="en-US" dirty="0">
              <a:latin typeface="Comic Sans MS" panose="030F0702030302020204" pitchFamily="66" charset="0"/>
            </a:endParaRPr>
          </a:p>
          <a:p>
            <a:r>
              <a:rPr lang="en-US" dirty="0" err="1">
                <a:latin typeface="Comic Sans MS" panose="030F0702030302020204" pitchFamily="66" charset="0"/>
              </a:rPr>
              <a:t>Aperti</a:t>
            </a:r>
            <a:r>
              <a:rPr lang="en-US" dirty="0">
                <a:latin typeface="Comic Sans MS" panose="030F0702030302020204" pitchFamily="66" charset="0"/>
              </a:rPr>
              <a:t> a </a:t>
            </a:r>
            <a:r>
              <a:rPr lang="en-US" dirty="0" err="1">
                <a:latin typeface="Comic Sans MS" panose="030F0702030302020204" pitchFamily="66" charset="0"/>
              </a:rPr>
              <a:t>tutta</a:t>
            </a:r>
            <a:r>
              <a:rPr lang="en-US" dirty="0">
                <a:latin typeface="Comic Sans MS" panose="030F0702030302020204" pitchFamily="66" charset="0"/>
              </a:rPr>
              <a:t> la </a:t>
            </a:r>
            <a:r>
              <a:rPr lang="en-US" dirty="0" err="1">
                <a:latin typeface="Comic Sans MS" panose="030F0702030302020204" pitchFamily="66" charset="0"/>
              </a:rPr>
              <a:t>comunità</a:t>
            </a:r>
            <a:r>
              <a:rPr lang="en-US" dirty="0">
                <a:latin typeface="Comic Sans MS" panose="030F0702030302020204" pitchFamily="66" charset="0"/>
              </a:rPr>
              <a:t> </a:t>
            </a:r>
            <a:r>
              <a:rPr lang="en-US" dirty="0" err="1">
                <a:latin typeface="Comic Sans MS" panose="030F0702030302020204" pitchFamily="66" charset="0"/>
              </a:rPr>
              <a:t>internazionale</a:t>
            </a:r>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Un </a:t>
            </a:r>
            <a:r>
              <a:rPr lang="en-US" dirty="0" err="1">
                <a:latin typeface="Comic Sans MS" panose="030F0702030302020204" pitchFamily="66" charset="0"/>
              </a:rPr>
              <a:t>evento</a:t>
            </a:r>
            <a:r>
              <a:rPr lang="en-US" dirty="0">
                <a:latin typeface="Comic Sans MS" panose="030F0702030302020204" pitchFamily="66" charset="0"/>
              </a:rPr>
              <a:t> per </a:t>
            </a:r>
            <a:r>
              <a:rPr lang="en-US" dirty="0" err="1">
                <a:latin typeface="Comic Sans MS" panose="030F0702030302020204" pitchFamily="66" charset="0"/>
              </a:rPr>
              <a:t>ciascun</a:t>
            </a:r>
            <a:r>
              <a:rPr lang="en-US" dirty="0">
                <a:latin typeface="Comic Sans MS" panose="030F0702030302020204" pitchFamily="66" charset="0"/>
              </a:rPr>
              <a:t> </a:t>
            </a:r>
            <a:r>
              <a:rPr lang="en-US" dirty="0" err="1">
                <a:latin typeface="Comic Sans MS" panose="030F0702030302020204" pitchFamily="66" charset="0"/>
              </a:rPr>
              <a:t>laboratorio</a:t>
            </a:r>
            <a:endParaRPr lang="en-US" dirty="0">
              <a:latin typeface="Comic Sans MS" panose="030F0702030302020204" pitchFamily="66" charset="0"/>
            </a:endParaRPr>
          </a:p>
          <a:p>
            <a:endParaRPr lang="en-US" dirty="0">
              <a:latin typeface="Comic Sans MS" panose="030F0702030302020204" pitchFamily="66" charset="0"/>
            </a:endParaRPr>
          </a:p>
          <a:p>
            <a:r>
              <a:rPr lang="en-US" dirty="0">
                <a:solidFill>
                  <a:srgbClr val="0070C0"/>
                </a:solidFill>
                <a:latin typeface="Comic Sans MS" panose="030F0702030302020204" pitchFamily="66" charset="0"/>
              </a:rPr>
              <a:t>Session 1 – LNS (4-5 </a:t>
            </a:r>
            <a:r>
              <a:rPr lang="en-US" dirty="0" err="1">
                <a:solidFill>
                  <a:srgbClr val="0070C0"/>
                </a:solidFill>
                <a:latin typeface="Comic Sans MS" panose="030F0702030302020204" pitchFamily="66" charset="0"/>
              </a:rPr>
              <a:t>Aprile</a:t>
            </a:r>
            <a:r>
              <a:rPr lang="en-US" dirty="0">
                <a:solidFill>
                  <a:srgbClr val="0070C0"/>
                </a:solidFill>
                <a:latin typeface="Comic Sans MS" panose="030F0702030302020204" pitchFamily="66" charset="0"/>
              </a:rPr>
              <a:t> 2022)</a:t>
            </a:r>
            <a:r>
              <a:rPr lang="en-US" dirty="0">
                <a:solidFill>
                  <a:srgbClr val="0070C0"/>
                </a:solidFill>
                <a:latin typeface="Comic Sans MS" panose="030F0702030302020204" pitchFamily="66" charset="0"/>
                <a:sym typeface="Wingdings" panose="05000000000000000000" pitchFamily="2" charset="2"/>
              </a:rPr>
              <a:t> </a:t>
            </a:r>
            <a:r>
              <a:rPr lang="en-US" dirty="0" err="1">
                <a:solidFill>
                  <a:srgbClr val="0070C0"/>
                </a:solidFill>
                <a:latin typeface="Comic Sans MS" panose="030F0702030302020204" pitchFamily="66" charset="0"/>
                <a:sym typeface="Wingdings" panose="05000000000000000000" pitchFamily="2" charset="2"/>
              </a:rPr>
              <a:t>articolo</a:t>
            </a:r>
            <a:r>
              <a:rPr lang="en-US" dirty="0">
                <a:solidFill>
                  <a:srgbClr val="0070C0"/>
                </a:solidFill>
                <a:latin typeface="Comic Sans MS" panose="030F0702030302020204" pitchFamily="66" charset="0"/>
                <a:sym typeface="Wingdings" panose="05000000000000000000" pitchFamily="2" charset="2"/>
              </a:rPr>
              <a:t> in </a:t>
            </a:r>
            <a:r>
              <a:rPr lang="en-US" dirty="0" err="1">
                <a:solidFill>
                  <a:srgbClr val="0070C0"/>
                </a:solidFill>
                <a:latin typeface="Comic Sans MS" panose="030F0702030302020204" pitchFamily="66" charset="0"/>
                <a:sym typeface="Wingdings" panose="05000000000000000000" pitchFamily="2" charset="2"/>
              </a:rPr>
              <a:t>preparazione</a:t>
            </a:r>
            <a:r>
              <a:rPr lang="en-US" dirty="0">
                <a:solidFill>
                  <a:srgbClr val="0070C0"/>
                </a:solidFill>
                <a:latin typeface="Comic Sans MS" panose="030F0702030302020204" pitchFamily="66" charset="0"/>
                <a:sym typeface="Wingdings" panose="05000000000000000000" pitchFamily="2" charset="2"/>
              </a:rPr>
              <a:t> </a:t>
            </a:r>
            <a:r>
              <a:rPr lang="en-US" dirty="0" err="1">
                <a:solidFill>
                  <a:srgbClr val="0070C0"/>
                </a:solidFill>
                <a:latin typeface="Comic Sans MS" panose="030F0702030302020204" pitchFamily="66" charset="0"/>
                <a:sym typeface="Wingdings" panose="05000000000000000000" pitchFamily="2" charset="2"/>
              </a:rPr>
              <a:t>su</a:t>
            </a:r>
            <a:r>
              <a:rPr lang="en-US" dirty="0">
                <a:solidFill>
                  <a:srgbClr val="0070C0"/>
                </a:solidFill>
                <a:latin typeface="Comic Sans MS" panose="030F0702030302020204" pitchFamily="66" charset="0"/>
                <a:sym typeface="Wingdings" panose="05000000000000000000" pitchFamily="2" charset="2"/>
              </a:rPr>
              <a:t> EPJ Focus Point</a:t>
            </a:r>
            <a:endParaRPr lang="en-US" dirty="0">
              <a:solidFill>
                <a:srgbClr val="0070C0"/>
              </a:solidFill>
              <a:latin typeface="Comic Sans MS" panose="030F0702030302020204" pitchFamily="66" charset="0"/>
            </a:endParaRPr>
          </a:p>
          <a:p>
            <a:endParaRPr lang="en-US" dirty="0">
              <a:solidFill>
                <a:srgbClr val="0070C0"/>
              </a:solidFill>
              <a:latin typeface="Comic Sans MS" panose="030F0702030302020204" pitchFamily="66" charset="0"/>
            </a:endParaRPr>
          </a:p>
          <a:p>
            <a:r>
              <a:rPr lang="en-US" dirty="0">
                <a:solidFill>
                  <a:srgbClr val="0070C0"/>
                </a:solidFill>
                <a:latin typeface="Comic Sans MS" panose="030F0702030302020204" pitchFamily="66" charset="0"/>
              </a:rPr>
              <a:t>Session 2 – LNL (11-12 </a:t>
            </a:r>
            <a:r>
              <a:rPr lang="en-US" dirty="0" err="1">
                <a:solidFill>
                  <a:srgbClr val="0070C0"/>
                </a:solidFill>
                <a:latin typeface="Comic Sans MS" panose="030F0702030302020204" pitchFamily="66" charset="0"/>
              </a:rPr>
              <a:t>Aprile</a:t>
            </a:r>
            <a:r>
              <a:rPr lang="en-US" dirty="0">
                <a:solidFill>
                  <a:srgbClr val="0070C0"/>
                </a:solidFill>
                <a:latin typeface="Comic Sans MS" panose="030F0702030302020204" pitchFamily="66" charset="0"/>
              </a:rPr>
              <a:t> 2022)</a:t>
            </a:r>
            <a:r>
              <a:rPr lang="en-US" dirty="0">
                <a:solidFill>
                  <a:srgbClr val="0070C0"/>
                </a:solidFill>
                <a:latin typeface="Comic Sans MS" panose="030F0702030302020204" pitchFamily="66" charset="0"/>
                <a:sym typeface="Wingdings" panose="05000000000000000000" pitchFamily="2" charset="2"/>
              </a:rPr>
              <a:t> </a:t>
            </a:r>
            <a:r>
              <a:rPr lang="en-US" dirty="0" err="1">
                <a:solidFill>
                  <a:srgbClr val="0070C0"/>
                </a:solidFill>
                <a:latin typeface="Comic Sans MS" panose="030F0702030302020204" pitchFamily="66" charset="0"/>
                <a:sym typeface="Wingdings" panose="05000000000000000000" pitchFamily="2" charset="2"/>
              </a:rPr>
              <a:t>articolo</a:t>
            </a:r>
            <a:r>
              <a:rPr lang="en-US" dirty="0">
                <a:solidFill>
                  <a:srgbClr val="0070C0"/>
                </a:solidFill>
                <a:latin typeface="Comic Sans MS" panose="030F0702030302020204" pitchFamily="66" charset="0"/>
                <a:sym typeface="Wingdings" panose="05000000000000000000" pitchFamily="2" charset="2"/>
              </a:rPr>
              <a:t> in </a:t>
            </a:r>
            <a:r>
              <a:rPr lang="en-US" dirty="0" err="1">
                <a:solidFill>
                  <a:srgbClr val="0070C0"/>
                </a:solidFill>
                <a:latin typeface="Comic Sans MS" panose="030F0702030302020204" pitchFamily="66" charset="0"/>
                <a:sym typeface="Wingdings" panose="05000000000000000000" pitchFamily="2" charset="2"/>
              </a:rPr>
              <a:t>preparazione</a:t>
            </a:r>
            <a:r>
              <a:rPr lang="en-US" dirty="0">
                <a:solidFill>
                  <a:srgbClr val="0070C0"/>
                </a:solidFill>
                <a:latin typeface="Comic Sans MS" panose="030F0702030302020204" pitchFamily="66" charset="0"/>
                <a:sym typeface="Wingdings" panose="05000000000000000000" pitchFamily="2" charset="2"/>
              </a:rPr>
              <a:t> </a:t>
            </a:r>
            <a:r>
              <a:rPr lang="en-US" dirty="0" err="1">
                <a:solidFill>
                  <a:srgbClr val="0070C0"/>
                </a:solidFill>
                <a:latin typeface="Comic Sans MS" panose="030F0702030302020204" pitchFamily="66" charset="0"/>
                <a:sym typeface="Wingdings" panose="05000000000000000000" pitchFamily="2" charset="2"/>
              </a:rPr>
              <a:t>su</a:t>
            </a:r>
            <a:r>
              <a:rPr lang="en-US" dirty="0">
                <a:solidFill>
                  <a:srgbClr val="0070C0"/>
                </a:solidFill>
                <a:latin typeface="Comic Sans MS" panose="030F0702030302020204" pitchFamily="66" charset="0"/>
                <a:sym typeface="Wingdings" panose="05000000000000000000" pitchFamily="2" charset="2"/>
              </a:rPr>
              <a:t> EPJ Focus Point</a:t>
            </a:r>
            <a:endParaRPr lang="en-US" dirty="0">
              <a:solidFill>
                <a:srgbClr val="0070C0"/>
              </a:solidFill>
              <a:latin typeface="Comic Sans MS" panose="030F0702030302020204" pitchFamily="66" charset="0"/>
            </a:endParaRPr>
          </a:p>
          <a:p>
            <a:endParaRPr lang="en-US" dirty="0">
              <a:solidFill>
                <a:srgbClr val="0070C0"/>
              </a:solidFill>
              <a:latin typeface="Comic Sans MS" panose="030F0702030302020204" pitchFamily="66" charset="0"/>
            </a:endParaRPr>
          </a:p>
          <a:p>
            <a:r>
              <a:rPr lang="en-US" dirty="0">
                <a:latin typeface="Comic Sans MS" panose="030F0702030302020204" pitchFamily="66" charset="0"/>
              </a:rPr>
              <a:t>Session 3 – LNGS (11 </a:t>
            </a:r>
            <a:r>
              <a:rPr lang="en-US" dirty="0" err="1">
                <a:latin typeface="Comic Sans MS" panose="030F0702030302020204" pitchFamily="66" charset="0"/>
              </a:rPr>
              <a:t>Ottobre</a:t>
            </a:r>
            <a:r>
              <a:rPr lang="en-US" dirty="0">
                <a:latin typeface="Comic Sans MS" panose="030F0702030302020204" pitchFamily="66" charset="0"/>
              </a:rPr>
              <a:t> 2022)</a:t>
            </a:r>
          </a:p>
          <a:p>
            <a:endParaRPr lang="en-US" dirty="0">
              <a:latin typeface="Comic Sans MS" panose="030F0702030302020204" pitchFamily="66" charset="0"/>
            </a:endParaRPr>
          </a:p>
          <a:p>
            <a:r>
              <a:rPr lang="en-US" dirty="0">
                <a:latin typeface="Comic Sans MS" panose="030F0702030302020204" pitchFamily="66" charset="0"/>
              </a:rPr>
              <a:t>Session 4 – LNF (1-2 </a:t>
            </a:r>
            <a:r>
              <a:rPr lang="en-US" dirty="0" err="1">
                <a:latin typeface="Comic Sans MS" panose="030F0702030302020204" pitchFamily="66" charset="0"/>
              </a:rPr>
              <a:t>Dicembre</a:t>
            </a:r>
            <a:r>
              <a:rPr lang="en-US" dirty="0">
                <a:latin typeface="Comic Sans MS" panose="030F0702030302020204" pitchFamily="66" charset="0"/>
              </a:rPr>
              <a:t> 2022)</a:t>
            </a:r>
            <a:endParaRPr lang="it-IT" dirty="0">
              <a:latin typeface="Comic Sans MS" panose="030F0702030302020204" pitchFamily="66" charset="0"/>
            </a:endParaRPr>
          </a:p>
          <a:p>
            <a:endParaRPr lang="it-IT" dirty="0">
              <a:latin typeface="Comic Sans MS" panose="030F0702030302020204" pitchFamily="66" charset="0"/>
            </a:endParaRPr>
          </a:p>
          <a:p>
            <a:endParaRPr lang="it-IT" dirty="0">
              <a:latin typeface="Comic Sans MS" panose="030F0702030302020204" pitchFamily="66" charset="0"/>
            </a:endParaRPr>
          </a:p>
        </p:txBody>
      </p:sp>
    </p:spTree>
    <p:extLst>
      <p:ext uri="{BB962C8B-B14F-4D97-AF65-F5344CB8AC3E}">
        <p14:creationId xmlns:p14="http://schemas.microsoft.com/office/powerpoint/2010/main" val="153517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5C36C14-C574-47E3-B292-34A13160E9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24"/>
            <a:ext cx="9144000" cy="5143500"/>
          </a:xfrm>
          <a:prstGeom prst="rect">
            <a:avLst/>
          </a:prstGeom>
        </p:spPr>
      </p:pic>
      <p:cxnSp>
        <p:nvCxnSpPr>
          <p:cNvPr id="7" name="Connettore 2 6">
            <a:extLst>
              <a:ext uri="{FF2B5EF4-FFF2-40B4-BE49-F238E27FC236}">
                <a16:creationId xmlns:a16="http://schemas.microsoft.com/office/drawing/2014/main" id="{312CB9B1-63AF-4034-8ED3-C1FB21C94E71}"/>
              </a:ext>
            </a:extLst>
          </p:cNvPr>
          <p:cNvCxnSpPr/>
          <p:nvPr/>
        </p:nvCxnSpPr>
        <p:spPr bwMode="auto">
          <a:xfrm flipV="1">
            <a:off x="1471973" y="4656654"/>
            <a:ext cx="428607" cy="1008112"/>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9" name="Connettore 2 8">
            <a:extLst>
              <a:ext uri="{FF2B5EF4-FFF2-40B4-BE49-F238E27FC236}">
                <a16:creationId xmlns:a16="http://schemas.microsoft.com/office/drawing/2014/main" id="{DE38B1B3-0896-436D-AB76-589F5C8CAD14}"/>
              </a:ext>
            </a:extLst>
          </p:cNvPr>
          <p:cNvCxnSpPr/>
          <p:nvPr/>
        </p:nvCxnSpPr>
        <p:spPr bwMode="auto">
          <a:xfrm flipV="1">
            <a:off x="3383868" y="4725144"/>
            <a:ext cx="216024" cy="936104"/>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1" name="Connettore 2 10">
            <a:extLst>
              <a:ext uri="{FF2B5EF4-FFF2-40B4-BE49-F238E27FC236}">
                <a16:creationId xmlns:a16="http://schemas.microsoft.com/office/drawing/2014/main" id="{201EAAA5-2A2E-456E-B9E1-DE98F96B1F9B}"/>
              </a:ext>
            </a:extLst>
          </p:cNvPr>
          <p:cNvCxnSpPr/>
          <p:nvPr/>
        </p:nvCxnSpPr>
        <p:spPr bwMode="auto">
          <a:xfrm flipV="1">
            <a:off x="5043307" y="4625164"/>
            <a:ext cx="288032" cy="1008112"/>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3" name="Connettore 2 12">
            <a:extLst>
              <a:ext uri="{FF2B5EF4-FFF2-40B4-BE49-F238E27FC236}">
                <a16:creationId xmlns:a16="http://schemas.microsoft.com/office/drawing/2014/main" id="{0C3DF27F-2CC8-4E9B-84C0-4C5A18EC7EC8}"/>
              </a:ext>
            </a:extLst>
          </p:cNvPr>
          <p:cNvCxnSpPr>
            <a:cxnSpLocks/>
          </p:cNvCxnSpPr>
          <p:nvPr/>
        </p:nvCxnSpPr>
        <p:spPr bwMode="auto">
          <a:xfrm flipV="1">
            <a:off x="6609667" y="4061180"/>
            <a:ext cx="546570" cy="1471518"/>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14" name="CasellaDiTesto 13">
            <a:extLst>
              <a:ext uri="{FF2B5EF4-FFF2-40B4-BE49-F238E27FC236}">
                <a16:creationId xmlns:a16="http://schemas.microsoft.com/office/drawing/2014/main" id="{720E9E6D-9E0B-4893-885C-31680C452479}"/>
              </a:ext>
            </a:extLst>
          </p:cNvPr>
          <p:cNvSpPr txBox="1"/>
          <p:nvPr/>
        </p:nvSpPr>
        <p:spPr>
          <a:xfrm>
            <a:off x="107504" y="5732889"/>
            <a:ext cx="2305439" cy="369332"/>
          </a:xfrm>
          <a:prstGeom prst="rect">
            <a:avLst/>
          </a:prstGeom>
          <a:noFill/>
        </p:spPr>
        <p:txBody>
          <a:bodyPr wrap="none" rtlCol="0">
            <a:spAutoFit/>
          </a:bodyPr>
          <a:lstStyle/>
          <a:p>
            <a:r>
              <a:rPr lang="it-IT" dirty="0">
                <a:solidFill>
                  <a:srgbClr val="0070C0"/>
                </a:solidFill>
                <a:latin typeface="Comic Sans MS" panose="030F0702030302020204" pitchFamily="66" charset="0"/>
              </a:rPr>
              <a:t>CHIRONE/GAMMA</a:t>
            </a:r>
          </a:p>
        </p:txBody>
      </p:sp>
      <p:sp>
        <p:nvSpPr>
          <p:cNvPr id="16" name="CasellaDiTesto 15">
            <a:extLst>
              <a:ext uri="{FF2B5EF4-FFF2-40B4-BE49-F238E27FC236}">
                <a16:creationId xmlns:a16="http://schemas.microsoft.com/office/drawing/2014/main" id="{DFC97476-7E07-4E1A-94FA-68B97519F3D0}"/>
              </a:ext>
            </a:extLst>
          </p:cNvPr>
          <p:cNvSpPr txBox="1"/>
          <p:nvPr/>
        </p:nvSpPr>
        <p:spPr>
          <a:xfrm>
            <a:off x="2437087" y="5650425"/>
            <a:ext cx="1853392" cy="369332"/>
          </a:xfrm>
          <a:prstGeom prst="rect">
            <a:avLst/>
          </a:prstGeom>
          <a:noFill/>
        </p:spPr>
        <p:txBody>
          <a:bodyPr wrap="none" rtlCol="0">
            <a:spAutoFit/>
          </a:bodyPr>
          <a:lstStyle/>
          <a:p>
            <a:r>
              <a:rPr lang="it-IT" dirty="0">
                <a:solidFill>
                  <a:srgbClr val="0070C0"/>
                </a:solidFill>
                <a:latin typeface="Comic Sans MS" panose="030F0702030302020204" pitchFamily="66" charset="0"/>
              </a:rPr>
              <a:t>GAMMA/LUNA</a:t>
            </a:r>
          </a:p>
        </p:txBody>
      </p:sp>
      <p:sp>
        <p:nvSpPr>
          <p:cNvPr id="17" name="CasellaDiTesto 16">
            <a:extLst>
              <a:ext uri="{FF2B5EF4-FFF2-40B4-BE49-F238E27FC236}">
                <a16:creationId xmlns:a16="http://schemas.microsoft.com/office/drawing/2014/main" id="{BB73D48F-D4F4-45E9-8E2F-6392C19B69A5}"/>
              </a:ext>
            </a:extLst>
          </p:cNvPr>
          <p:cNvSpPr txBox="1"/>
          <p:nvPr/>
        </p:nvSpPr>
        <p:spPr>
          <a:xfrm>
            <a:off x="4669909" y="5704055"/>
            <a:ext cx="825867" cy="369332"/>
          </a:xfrm>
          <a:prstGeom prst="rect">
            <a:avLst/>
          </a:prstGeom>
          <a:noFill/>
        </p:spPr>
        <p:txBody>
          <a:bodyPr wrap="none" rtlCol="0">
            <a:spAutoFit/>
          </a:bodyPr>
          <a:lstStyle/>
          <a:p>
            <a:r>
              <a:rPr lang="it-IT" dirty="0">
                <a:solidFill>
                  <a:srgbClr val="0070C0"/>
                </a:solidFill>
                <a:latin typeface="Comic Sans MS" panose="030F0702030302020204" pitchFamily="66" charset="0"/>
              </a:rPr>
              <a:t>LUNA</a:t>
            </a:r>
          </a:p>
        </p:txBody>
      </p:sp>
      <p:sp>
        <p:nvSpPr>
          <p:cNvPr id="18" name="CasellaDiTesto 17">
            <a:extLst>
              <a:ext uri="{FF2B5EF4-FFF2-40B4-BE49-F238E27FC236}">
                <a16:creationId xmlns:a16="http://schemas.microsoft.com/office/drawing/2014/main" id="{D596B7D5-CAD3-4766-97A0-F3D7F5D3E62D}"/>
              </a:ext>
            </a:extLst>
          </p:cNvPr>
          <p:cNvSpPr txBox="1"/>
          <p:nvPr/>
        </p:nvSpPr>
        <p:spPr>
          <a:xfrm>
            <a:off x="6123703" y="5548223"/>
            <a:ext cx="1334020" cy="369332"/>
          </a:xfrm>
          <a:prstGeom prst="rect">
            <a:avLst/>
          </a:prstGeom>
          <a:noFill/>
        </p:spPr>
        <p:txBody>
          <a:bodyPr wrap="none" rtlCol="0">
            <a:spAutoFit/>
          </a:bodyPr>
          <a:lstStyle/>
          <a:p>
            <a:r>
              <a:rPr lang="it-IT" dirty="0">
                <a:solidFill>
                  <a:srgbClr val="0070C0"/>
                </a:solidFill>
                <a:latin typeface="Comic Sans MS" panose="030F0702030302020204" pitchFamily="66" charset="0"/>
              </a:rPr>
              <a:t>KAONNIS</a:t>
            </a:r>
          </a:p>
        </p:txBody>
      </p:sp>
    </p:spTree>
    <p:extLst>
      <p:ext uri="{BB962C8B-B14F-4D97-AF65-F5344CB8AC3E}">
        <p14:creationId xmlns:p14="http://schemas.microsoft.com/office/powerpoint/2010/main" val="263915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24739EC-D99E-4629-9F4E-5BB986936A38}"/>
              </a:ext>
            </a:extLst>
          </p:cNvPr>
          <p:cNvSpPr>
            <a:spLocks noGrp="1"/>
          </p:cNvSpPr>
          <p:nvPr>
            <p:ph type="dt" sz="half" idx="10"/>
          </p:nvPr>
        </p:nvSpPr>
        <p:spPr/>
        <p:txBody>
          <a:bodyPr/>
          <a:lstStyle/>
          <a:p>
            <a:fld id="{69B2752C-8E93-495D-93EE-BD5D0327073B}" type="datetime1">
              <a:rPr lang="it-IT" smtClean="0"/>
              <a:t>06/07/2022</a:t>
            </a:fld>
            <a:endParaRPr lang="it-IT"/>
          </a:p>
        </p:txBody>
      </p:sp>
      <p:sp>
        <p:nvSpPr>
          <p:cNvPr id="4" name="Segnaposto numero diapositiva 3">
            <a:extLst>
              <a:ext uri="{FF2B5EF4-FFF2-40B4-BE49-F238E27FC236}">
                <a16:creationId xmlns:a16="http://schemas.microsoft.com/office/drawing/2014/main" id="{90AACF62-3DDD-4DC3-97C2-50366B53E7FC}"/>
              </a:ext>
            </a:extLst>
          </p:cNvPr>
          <p:cNvSpPr>
            <a:spLocks noGrp="1"/>
          </p:cNvSpPr>
          <p:nvPr>
            <p:ph type="sldNum" sz="quarter" idx="12"/>
          </p:nvPr>
        </p:nvSpPr>
        <p:spPr/>
        <p:txBody>
          <a:bodyPr/>
          <a:lstStyle/>
          <a:p>
            <a:fld id="{6723037D-A82B-414B-AC3D-F0E52FA48BB8}" type="slidenum">
              <a:rPr lang="it-IT" smtClean="0"/>
              <a:t>6</a:t>
            </a:fld>
            <a:endParaRPr lang="it-IT"/>
          </a:p>
        </p:txBody>
      </p:sp>
      <p:pic>
        <p:nvPicPr>
          <p:cNvPr id="5" name="Immagine 4">
            <a:extLst>
              <a:ext uri="{FF2B5EF4-FFF2-40B4-BE49-F238E27FC236}">
                <a16:creationId xmlns:a16="http://schemas.microsoft.com/office/drawing/2014/main" id="{A865AE4F-CEF3-4720-BB35-C37CA8E12C1D}"/>
              </a:ext>
            </a:extLst>
          </p:cNvPr>
          <p:cNvPicPr>
            <a:picLocks noChangeAspect="1"/>
          </p:cNvPicPr>
          <p:nvPr/>
        </p:nvPicPr>
        <p:blipFill>
          <a:blip r:embed="rId2"/>
          <a:stretch>
            <a:fillRect/>
          </a:stretch>
        </p:blipFill>
        <p:spPr>
          <a:xfrm>
            <a:off x="71437" y="2409825"/>
            <a:ext cx="9001125" cy="2038350"/>
          </a:xfrm>
          <a:prstGeom prst="rect">
            <a:avLst/>
          </a:prstGeom>
        </p:spPr>
      </p:pic>
      <p:sp>
        <p:nvSpPr>
          <p:cNvPr id="6" name="CasellaDiTesto 5">
            <a:extLst>
              <a:ext uri="{FF2B5EF4-FFF2-40B4-BE49-F238E27FC236}">
                <a16:creationId xmlns:a16="http://schemas.microsoft.com/office/drawing/2014/main" id="{D0CE3C7F-5316-4A7F-824A-EBA696A6936C}"/>
              </a:ext>
            </a:extLst>
          </p:cNvPr>
          <p:cNvSpPr txBox="1"/>
          <p:nvPr/>
        </p:nvSpPr>
        <p:spPr>
          <a:xfrm>
            <a:off x="2699792" y="1268760"/>
            <a:ext cx="3866764" cy="646331"/>
          </a:xfrm>
          <a:prstGeom prst="rect">
            <a:avLst/>
          </a:prstGeom>
          <a:noFill/>
        </p:spPr>
        <p:txBody>
          <a:bodyPr wrap="none" rtlCol="0">
            <a:spAutoFit/>
          </a:bodyPr>
          <a:lstStyle/>
          <a:p>
            <a:r>
              <a:rPr lang="it-IT" dirty="0">
                <a:latin typeface="Comic Sans MS" panose="030F0702030302020204" pitchFamily="66" charset="0"/>
              </a:rPr>
              <a:t>EVENTO AI LNGS- 11 OTTOBRE-</a:t>
            </a:r>
          </a:p>
          <a:p>
            <a:r>
              <a:rPr lang="it-IT" dirty="0">
                <a:latin typeface="Comic Sans MS" panose="030F0702030302020204" pitchFamily="66" charset="0"/>
              </a:rPr>
              <a:t>Registrazione aperta</a:t>
            </a:r>
          </a:p>
        </p:txBody>
      </p:sp>
    </p:spTree>
    <p:extLst>
      <p:ext uri="{BB962C8B-B14F-4D97-AF65-F5344CB8AC3E}">
        <p14:creationId xmlns:p14="http://schemas.microsoft.com/office/powerpoint/2010/main" val="180512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30D54-060D-422F-9C5A-218B3FEEB610}"/>
              </a:ext>
            </a:extLst>
          </p:cNvPr>
          <p:cNvSpPr txBox="1"/>
          <p:nvPr/>
        </p:nvSpPr>
        <p:spPr>
          <a:xfrm>
            <a:off x="3190329" y="-32798"/>
            <a:ext cx="274466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FF0000"/>
                </a:solidFill>
                <a:effectLst/>
                <a:uLnTx/>
                <a:uFillTx/>
                <a:latin typeface="Trebuchet MS"/>
                <a:ea typeface="+mn-ea"/>
                <a:cs typeface="+mn-cs"/>
              </a:rPr>
              <a:t>CHIRONE @ MILANO</a:t>
            </a:r>
            <a:endParaRPr kumimoji="0" lang="en-US" sz="2200" b="1" i="0" u="none" strike="noStrike" kern="1200" cap="none" spc="0" normalizeH="0" baseline="0" noProof="0" dirty="0">
              <a:ln>
                <a:noFill/>
              </a:ln>
              <a:solidFill>
                <a:srgbClr val="FF0000"/>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1330A77F-B955-4C34-A47A-A142D5495ADE}"/>
              </a:ext>
            </a:extLst>
          </p:cNvPr>
          <p:cNvSpPr txBox="1"/>
          <p:nvPr/>
        </p:nvSpPr>
        <p:spPr>
          <a:xfrm>
            <a:off x="5236142" y="321089"/>
            <a:ext cx="3907857"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rebuchet MS"/>
                <a:ea typeface="+mn-ea"/>
                <a:cs typeface="+mn-cs"/>
              </a:rPr>
              <a:t>PRIN 2020 </a:t>
            </a:r>
            <a:r>
              <a:rPr kumimoji="0" lang="en-US" sz="1600" b="1" i="0" u="none" strike="noStrike" kern="1200" cap="none" spc="0" normalizeH="0" baseline="0" noProof="0" dirty="0" err="1">
                <a:ln>
                  <a:noFill/>
                </a:ln>
                <a:solidFill>
                  <a:srgbClr val="FF0000"/>
                </a:solidFill>
                <a:effectLst/>
                <a:uLnTx/>
                <a:uFillTx/>
                <a:latin typeface="Trebuchet MS"/>
                <a:ea typeface="+mn-ea"/>
                <a:cs typeface="+mn-cs"/>
              </a:rPr>
              <a:t>prot.</a:t>
            </a:r>
            <a:r>
              <a:rPr kumimoji="0" lang="en-US" sz="1600" b="1" i="0" u="none" strike="noStrike" kern="1200" cap="none" spc="0" normalizeH="0" baseline="0" noProof="0" dirty="0">
                <a:ln>
                  <a:noFill/>
                </a:ln>
                <a:solidFill>
                  <a:srgbClr val="FF0000"/>
                </a:solidFill>
                <a:effectLst/>
                <a:uLnTx/>
                <a:uFillTx/>
                <a:latin typeface="Trebuchet MS"/>
                <a:ea typeface="+mn-ea"/>
                <a:cs typeface="+mn-cs"/>
              </a:rPr>
              <a:t> 2020H8YFRE approved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rebuchet MS"/>
                <a:ea typeface="+mn-ea"/>
                <a:cs typeface="+mn-cs"/>
              </a:rPr>
              <a:t>ANCHISE – </a:t>
            </a:r>
            <a:r>
              <a:rPr kumimoji="0" lang="en-GB" sz="1600" b="0" i="0" u="none" strike="noStrike" kern="1200" cap="none" spc="0" normalizeH="0" baseline="0" noProof="0" dirty="0">
                <a:ln>
                  <a:noFill/>
                </a:ln>
                <a:solidFill>
                  <a:prstClr val="black"/>
                </a:solidFill>
                <a:effectLst/>
                <a:uLnTx/>
                <a:uFillTx/>
                <a:latin typeface="Trebuchet MS"/>
                <a:ea typeface="+mn-ea"/>
                <a:cs typeface="+mn-cs"/>
              </a:rPr>
              <a:t>design study and development of an </a:t>
            </a:r>
            <a:r>
              <a:rPr kumimoji="0" lang="en-GB" sz="1600" b="1" i="0" u="none" strike="noStrike" kern="1200" cap="none" spc="0" normalizeH="0" baseline="0" noProof="0" dirty="0">
                <a:ln>
                  <a:noFill/>
                </a:ln>
                <a:solidFill>
                  <a:prstClr val="black"/>
                </a:solidFill>
                <a:effectLst/>
                <a:uLnTx/>
                <a:uFillTx/>
                <a:latin typeface="Trebuchet MS"/>
                <a:ea typeface="+mn-ea"/>
                <a:cs typeface="+mn-cs"/>
              </a:rPr>
              <a:t>A</a:t>
            </a:r>
            <a:r>
              <a:rPr kumimoji="0" lang="en-GB" sz="1600" b="0" i="0" u="none" strike="noStrike" kern="1200" cap="none" spc="0" normalizeH="0" baseline="0" noProof="0" dirty="0">
                <a:ln>
                  <a:noFill/>
                </a:ln>
                <a:solidFill>
                  <a:prstClr val="black"/>
                </a:solidFill>
                <a:effectLst/>
                <a:uLnTx/>
                <a:uFillTx/>
                <a:latin typeface="Trebuchet MS"/>
                <a:ea typeface="+mn-ea"/>
                <a:cs typeface="+mn-cs"/>
              </a:rPr>
              <a:t>rray for </a:t>
            </a:r>
            <a:r>
              <a:rPr kumimoji="0" lang="en-GB" sz="1600" b="1" i="0" u="none" strike="noStrike" kern="1200" cap="none" spc="0" normalizeH="0" baseline="0" noProof="0" dirty="0">
                <a:ln>
                  <a:noFill/>
                </a:ln>
                <a:solidFill>
                  <a:prstClr val="black"/>
                </a:solidFill>
                <a:effectLst/>
                <a:uLnTx/>
                <a:uFillTx/>
                <a:latin typeface="Trebuchet MS"/>
                <a:ea typeface="+mn-ea"/>
                <a:cs typeface="+mn-cs"/>
              </a:rPr>
              <a:t>N</a:t>
            </a:r>
            <a:r>
              <a:rPr kumimoji="0" lang="en-GB" sz="1600" b="0" i="0" u="none" strike="noStrike" kern="1200" cap="none" spc="0" normalizeH="0" baseline="0" noProof="0" dirty="0">
                <a:ln>
                  <a:noFill/>
                </a:ln>
                <a:solidFill>
                  <a:prstClr val="black"/>
                </a:solidFill>
                <a:effectLst/>
                <a:uLnTx/>
                <a:uFillTx/>
                <a:latin typeface="Trebuchet MS"/>
                <a:ea typeface="+mn-ea"/>
                <a:cs typeface="+mn-cs"/>
              </a:rPr>
              <a:t>eutron and </a:t>
            </a:r>
            <a:r>
              <a:rPr kumimoji="0" lang="en-GB" sz="1600" b="1" i="0" u="none" strike="noStrike" kern="1200" cap="none" spc="0" normalizeH="0" baseline="0" noProof="0" dirty="0">
                <a:ln>
                  <a:noFill/>
                </a:ln>
                <a:solidFill>
                  <a:prstClr val="black"/>
                </a:solidFill>
                <a:effectLst/>
                <a:uLnTx/>
                <a:uFillTx/>
                <a:latin typeface="Trebuchet MS"/>
                <a:ea typeface="+mn-ea"/>
                <a:cs typeface="+mn-cs"/>
              </a:rPr>
              <a:t>C</a:t>
            </a:r>
            <a:r>
              <a:rPr kumimoji="0" lang="it-IT" sz="1600" b="0" i="0" u="none" strike="noStrike" kern="1200" cap="none" spc="0" normalizeH="0" baseline="0" noProof="0" dirty="0">
                <a:ln>
                  <a:noFill/>
                </a:ln>
                <a:solidFill>
                  <a:prstClr val="black"/>
                </a:solidFill>
                <a:effectLst/>
                <a:uLnTx/>
                <a:uFillTx/>
                <a:latin typeface="Trebuchet MS"/>
                <a:ea typeface="+mn-ea"/>
                <a:cs typeface="+mn-cs"/>
              </a:rPr>
              <a:t>h</a:t>
            </a:r>
            <a:r>
              <a:rPr kumimoji="0" lang="en-GB" sz="1600" b="0" i="0" u="none" strike="noStrike" kern="1200" cap="none" spc="0" normalizeH="0" baseline="0" noProof="0" dirty="0" err="1">
                <a:ln>
                  <a:noFill/>
                </a:ln>
                <a:solidFill>
                  <a:prstClr val="black"/>
                </a:solidFill>
                <a:effectLst/>
                <a:uLnTx/>
                <a:uFillTx/>
                <a:latin typeface="Trebuchet MS"/>
                <a:ea typeface="+mn-ea"/>
                <a:cs typeface="+mn-cs"/>
              </a:rPr>
              <a:t>arged</a:t>
            </a:r>
            <a:r>
              <a:rPr kumimoji="0" lang="en-GB" sz="1600" b="0" i="0" u="none" strike="noStrike" kern="1200" cap="none" spc="0" normalizeH="0" baseline="0" noProof="0" dirty="0">
                <a:ln>
                  <a:noFill/>
                </a:ln>
                <a:solidFill>
                  <a:prstClr val="black"/>
                </a:solidFill>
                <a:effectLst/>
                <a:uLnTx/>
                <a:uFillTx/>
                <a:latin typeface="Trebuchet MS"/>
                <a:ea typeface="+mn-ea"/>
                <a:cs typeface="+mn-cs"/>
              </a:rPr>
              <a:t> particle detection with </a:t>
            </a:r>
            <a:r>
              <a:rPr kumimoji="0" lang="en-GB" sz="1600" b="1" i="0" u="none" strike="noStrike" kern="1200" cap="none" spc="0" normalizeH="0" baseline="0" noProof="0" dirty="0" err="1">
                <a:ln>
                  <a:noFill/>
                </a:ln>
                <a:solidFill>
                  <a:prstClr val="black"/>
                </a:solidFill>
                <a:effectLst/>
                <a:uLnTx/>
                <a:uFillTx/>
                <a:latin typeface="Trebuchet MS"/>
                <a:ea typeface="+mn-ea"/>
                <a:cs typeface="+mn-cs"/>
              </a:rPr>
              <a:t>HI</a:t>
            </a:r>
            <a:r>
              <a:rPr kumimoji="0" lang="en-GB" sz="1600" b="0" i="0" u="none" strike="noStrike" kern="1200" cap="none" spc="0" normalizeH="0" baseline="0" noProof="0" dirty="0" err="1">
                <a:ln>
                  <a:noFill/>
                </a:ln>
                <a:solidFill>
                  <a:prstClr val="black"/>
                </a:solidFill>
                <a:effectLst/>
                <a:uLnTx/>
                <a:uFillTx/>
                <a:latin typeface="Trebuchet MS"/>
                <a:ea typeface="+mn-ea"/>
                <a:cs typeface="+mn-cs"/>
              </a:rPr>
              <a:t>gh</a:t>
            </a:r>
            <a:r>
              <a:rPr kumimoji="0" lang="en-GB" sz="1600" b="0" i="0" u="none" strike="noStrike" kern="1200" cap="none" spc="0" normalizeH="0" baseline="0" noProof="0" dirty="0">
                <a:ln>
                  <a:noFill/>
                </a:ln>
                <a:solidFill>
                  <a:prstClr val="black"/>
                </a:solidFill>
                <a:effectLst/>
                <a:uLnTx/>
                <a:uFillTx/>
                <a:latin typeface="Trebuchet MS"/>
                <a:ea typeface="+mn-ea"/>
                <a:cs typeface="+mn-cs"/>
              </a:rPr>
              <a:t> linear momentum </a:t>
            </a:r>
            <a:r>
              <a:rPr kumimoji="0" lang="en-GB" sz="1600" b="1" i="0" u="none" strike="noStrike" kern="1200" cap="none" spc="0" normalizeH="0" baseline="0" noProof="0" dirty="0" err="1">
                <a:ln>
                  <a:noFill/>
                </a:ln>
                <a:solidFill>
                  <a:prstClr val="black"/>
                </a:solidFill>
                <a:effectLst/>
                <a:uLnTx/>
                <a:uFillTx/>
                <a:latin typeface="Trebuchet MS"/>
                <a:ea typeface="+mn-ea"/>
                <a:cs typeface="+mn-cs"/>
              </a:rPr>
              <a:t>SE</a:t>
            </a:r>
            <a:r>
              <a:rPr kumimoji="0" lang="en-GB" sz="1600" b="0" i="0" u="none" strike="noStrike" kern="1200" cap="none" spc="0" normalizeH="0" baseline="0" noProof="0" dirty="0" err="1">
                <a:ln>
                  <a:noFill/>
                </a:ln>
                <a:solidFill>
                  <a:prstClr val="black"/>
                </a:solidFill>
                <a:effectLst/>
                <a:uLnTx/>
                <a:uFillTx/>
                <a:latin typeface="Trebuchet MS"/>
                <a:ea typeface="+mn-ea"/>
                <a:cs typeface="+mn-cs"/>
              </a:rPr>
              <a:t>lection</a:t>
            </a:r>
            <a:r>
              <a:rPr kumimoji="0" lang="en-GB" sz="1600" b="0" i="0" u="none" strike="noStrike" kern="1200" cap="none" spc="0" normalizeH="0" baseline="0" noProof="0" dirty="0">
                <a:ln>
                  <a:noFill/>
                </a:ln>
                <a:solidFill>
                  <a:prstClr val="black"/>
                </a:solidFill>
                <a:effectLst/>
                <a:uLnTx/>
                <a:uFillTx/>
                <a:latin typeface="Trebuchet MS"/>
                <a:ea typeface="+mn-ea"/>
                <a:cs typeface="+mn-cs"/>
              </a:rPr>
              <a:t>, for nuclear reactions and spectroscopic studies with stable and radioactive beams at Coulomb and Fermi energies</a:t>
            </a:r>
            <a:endParaRPr kumimoji="0" lang="en-US" sz="16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4 research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units</a:t>
            </a:r>
            <a:r>
              <a:rPr kumimoji="0" lang="it-IT" sz="1600" b="0" i="0" u="none" strike="noStrike" kern="1200" cap="none" spc="0" normalizeH="0" baseline="0" noProof="0" dirty="0">
                <a:ln>
                  <a:noFill/>
                </a:ln>
                <a:solidFill>
                  <a:prstClr val="black"/>
                </a:solidFill>
                <a:effectLst/>
                <a:uLnTx/>
                <a:uFillTx/>
                <a:latin typeface="Trebuchet M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0000"/>
                </a:solidFill>
                <a:effectLst/>
                <a:uLnTx/>
                <a:uFillTx/>
                <a:latin typeface="Trebuchet MS"/>
                <a:ea typeface="+mn-ea"/>
                <a:cs typeface="+mn-cs"/>
              </a:rPr>
              <a:t>PRIN 2022 </a:t>
            </a:r>
            <a:r>
              <a:rPr kumimoji="0" lang="it-IT" sz="1600" b="0" i="0" u="none" strike="noStrike" kern="1200" cap="none" spc="0" normalizeH="0" baseline="0" noProof="0" dirty="0" err="1">
                <a:ln>
                  <a:noFill/>
                </a:ln>
                <a:solidFill>
                  <a:srgbClr val="FF0000"/>
                </a:solidFill>
                <a:effectLst/>
                <a:uLnTx/>
                <a:uFillTx/>
                <a:latin typeface="Trebuchet MS"/>
                <a:ea typeface="+mn-ea"/>
                <a:cs typeface="+mn-cs"/>
              </a:rPr>
              <a:t>submitted</a:t>
            </a:r>
            <a:r>
              <a:rPr kumimoji="0" lang="it-IT" sz="1600" b="0" i="0" u="none" strike="noStrike" kern="1200" cap="none" spc="0" normalizeH="0" baseline="0" noProof="0" dirty="0">
                <a:ln>
                  <a:noFill/>
                </a:ln>
                <a:solidFill>
                  <a:srgbClr val="FF0000"/>
                </a:solidFill>
                <a:effectLst/>
                <a:uLnTx/>
                <a:uFillTx/>
                <a:latin typeface="Trebuchet M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rebuchet MS"/>
                <a:ea typeface="+mn-ea"/>
                <a:cs typeface="+mn-cs"/>
              </a:rPr>
              <a:t>TORATHIB</a:t>
            </a:r>
            <a:r>
              <a:rPr kumimoji="0" lang="en-GB" sz="1600" b="0" i="0" u="none" strike="noStrike" kern="1200" cap="none" spc="0" normalizeH="0" baseline="0" noProof="0" dirty="0">
                <a:ln>
                  <a:noFill/>
                </a:ln>
                <a:solidFill>
                  <a:prstClr val="black"/>
                </a:solidFill>
                <a:effectLst/>
                <a:uLnTx/>
                <a:uFillTx/>
                <a:latin typeface="Trebuchet MS"/>
                <a:ea typeface="+mn-ea"/>
                <a:cs typeface="+mn-cs"/>
              </a:rPr>
              <a:t>: development of a </a:t>
            </a:r>
            <a:r>
              <a:rPr kumimoji="0" lang="en-GB" sz="1600" b="1" i="0" u="none" strike="noStrike" kern="1200" cap="none" spc="0" normalizeH="0" baseline="0" noProof="0" dirty="0">
                <a:ln>
                  <a:noFill/>
                </a:ln>
                <a:solidFill>
                  <a:prstClr val="black"/>
                </a:solidFill>
                <a:effectLst/>
                <a:uLnTx/>
                <a:uFillTx/>
                <a:latin typeface="Trebuchet MS"/>
                <a:ea typeface="+mn-ea"/>
                <a:cs typeface="+mn-cs"/>
              </a:rPr>
              <a:t>T</a:t>
            </a:r>
            <a:r>
              <a:rPr kumimoji="0" lang="en-GB" sz="1600" b="0" i="0" u="none" strike="noStrike" kern="1200" cap="none" spc="0" normalizeH="0" baseline="0" noProof="0" dirty="0">
                <a:ln>
                  <a:noFill/>
                </a:ln>
                <a:solidFill>
                  <a:prstClr val="black"/>
                </a:solidFill>
                <a:effectLst/>
                <a:uLnTx/>
                <a:uFillTx/>
                <a:latin typeface="Trebuchet MS"/>
                <a:ea typeface="+mn-ea"/>
                <a:cs typeface="+mn-cs"/>
              </a:rPr>
              <a:t>est </a:t>
            </a:r>
            <a:r>
              <a:rPr kumimoji="0" lang="en-GB" sz="1600" b="0" i="0" u="none" strike="noStrike" kern="1200" cap="none" spc="0" normalizeH="0" baseline="0" noProof="0" dirty="0" err="1">
                <a:ln>
                  <a:noFill/>
                </a:ln>
                <a:solidFill>
                  <a:prstClr val="black"/>
                </a:solidFill>
                <a:effectLst/>
                <a:uLnTx/>
                <a:uFillTx/>
                <a:latin typeface="Trebuchet MS"/>
                <a:ea typeface="+mn-ea"/>
                <a:cs typeface="+mn-cs"/>
              </a:rPr>
              <a:t>pr</a:t>
            </a:r>
            <a:r>
              <a:rPr kumimoji="0" lang="en-GB" sz="1600" b="1" i="0" u="none" strike="noStrike" kern="1200" cap="none" spc="0" normalizeH="0" baseline="0" noProof="0" dirty="0" err="1">
                <a:ln>
                  <a:noFill/>
                </a:ln>
                <a:solidFill>
                  <a:prstClr val="black"/>
                </a:solidFill>
                <a:effectLst/>
                <a:uLnTx/>
                <a:uFillTx/>
                <a:latin typeface="Trebuchet MS"/>
                <a:ea typeface="+mn-ea"/>
                <a:cs typeface="+mn-cs"/>
              </a:rPr>
              <a:t>O</a:t>
            </a:r>
            <a:r>
              <a:rPr kumimoji="0" lang="en-GB" sz="1600" b="0" i="0" u="none" strike="noStrike" kern="1200" cap="none" spc="0" normalizeH="0" baseline="0" noProof="0" dirty="0" err="1">
                <a:ln>
                  <a:noFill/>
                </a:ln>
                <a:solidFill>
                  <a:prstClr val="black"/>
                </a:solidFill>
                <a:effectLst/>
                <a:uLnTx/>
                <a:uFillTx/>
                <a:latin typeface="Trebuchet MS"/>
                <a:ea typeface="+mn-ea"/>
                <a:cs typeface="+mn-cs"/>
              </a:rPr>
              <a:t>totype</a:t>
            </a:r>
            <a:r>
              <a:rPr kumimoji="0" lang="en-GB" sz="1600" b="0" i="0" u="none" strike="noStrike" kern="1200" cap="none" spc="0" normalizeH="0" baseline="0" noProof="0" dirty="0">
                <a:ln>
                  <a:noFill/>
                </a:ln>
                <a:solidFill>
                  <a:prstClr val="black"/>
                </a:solidFill>
                <a:effectLst/>
                <a:uLnTx/>
                <a:uFillTx/>
                <a:latin typeface="Trebuchet MS"/>
                <a:ea typeface="+mn-ea"/>
                <a:cs typeface="+mn-cs"/>
              </a:rPr>
              <a:t> of a </a:t>
            </a:r>
            <a:r>
              <a:rPr kumimoji="0" lang="en-GB" sz="1600" b="1" i="0" u="none" strike="noStrike" kern="1200" cap="none" spc="0" normalizeH="0" baseline="0" noProof="0" dirty="0" err="1">
                <a:ln>
                  <a:noFill/>
                </a:ln>
                <a:solidFill>
                  <a:prstClr val="black"/>
                </a:solidFill>
                <a:effectLst/>
                <a:uLnTx/>
                <a:uFillTx/>
                <a:latin typeface="Trebuchet MS"/>
                <a:ea typeface="+mn-ea"/>
                <a:cs typeface="+mn-cs"/>
              </a:rPr>
              <a:t>RA</a:t>
            </a:r>
            <a:r>
              <a:rPr kumimoji="0" lang="en-GB" sz="1600" b="0" i="0" u="none" strike="noStrike" kern="1200" cap="none" spc="0" normalizeH="0" baseline="0" noProof="0" dirty="0" err="1">
                <a:ln>
                  <a:noFill/>
                </a:ln>
                <a:solidFill>
                  <a:prstClr val="black"/>
                </a:solidFill>
                <a:effectLst/>
                <a:uLnTx/>
                <a:uFillTx/>
                <a:latin typeface="Trebuchet MS"/>
                <a:ea typeface="+mn-ea"/>
                <a:cs typeface="+mn-cs"/>
              </a:rPr>
              <a:t>diation</a:t>
            </a:r>
            <a:r>
              <a:rPr kumimoji="0" lang="en-GB" sz="1600" b="0" i="0" u="none" strike="noStrike" kern="1200" cap="none" spc="0" normalizeH="0" baseline="0" noProof="0" dirty="0">
                <a:ln>
                  <a:noFill/>
                </a:ln>
                <a:solidFill>
                  <a:prstClr val="black"/>
                </a:solidFill>
                <a:effectLst/>
                <a:uLnTx/>
                <a:uFillTx/>
                <a:latin typeface="Trebuchet MS"/>
                <a:ea typeface="+mn-ea"/>
                <a:cs typeface="+mn-cs"/>
              </a:rPr>
              <a:t>-hard </a:t>
            </a:r>
            <a:r>
              <a:rPr kumimoji="0" lang="en-GB" sz="1600" b="1" i="0" u="none" strike="noStrike" kern="1200" cap="none" spc="0" normalizeH="0" baseline="0" noProof="0" dirty="0">
                <a:ln>
                  <a:noFill/>
                </a:ln>
                <a:solidFill>
                  <a:prstClr val="black"/>
                </a:solidFill>
                <a:effectLst/>
                <a:uLnTx/>
                <a:uFillTx/>
                <a:latin typeface="Trebuchet MS"/>
                <a:ea typeface="+mn-ea"/>
                <a:cs typeface="+mn-cs"/>
              </a:rPr>
              <a:t>T</a:t>
            </a:r>
            <a:r>
              <a:rPr kumimoji="0" lang="en-GB" sz="1600" b="0" i="0" u="none" strike="noStrike" kern="1200" cap="none" spc="0" normalizeH="0" baseline="0" noProof="0" dirty="0">
                <a:ln>
                  <a:noFill/>
                </a:ln>
                <a:solidFill>
                  <a:prstClr val="black"/>
                </a:solidFill>
                <a:effectLst/>
                <a:uLnTx/>
                <a:uFillTx/>
                <a:latin typeface="Trebuchet MS"/>
                <a:ea typeface="+mn-ea"/>
                <a:cs typeface="+mn-cs"/>
              </a:rPr>
              <a:t>agging detection system for </a:t>
            </a:r>
            <a:r>
              <a:rPr kumimoji="0" lang="en-GB" sz="1600" b="1" i="0" u="none" strike="noStrike" kern="1200" cap="none" spc="0" normalizeH="0" baseline="0" noProof="0" dirty="0">
                <a:ln>
                  <a:noFill/>
                </a:ln>
                <a:solidFill>
                  <a:prstClr val="black"/>
                </a:solidFill>
                <a:effectLst/>
                <a:uLnTx/>
                <a:uFillTx/>
                <a:latin typeface="Trebuchet MS"/>
                <a:ea typeface="+mn-ea"/>
                <a:cs typeface="+mn-cs"/>
              </a:rPr>
              <a:t>H</a:t>
            </a:r>
            <a:r>
              <a:rPr kumimoji="0" lang="en-GB" sz="1600" b="0" i="0" u="none" strike="noStrike" kern="1200" cap="none" spc="0" normalizeH="0" baseline="0" noProof="0" dirty="0">
                <a:ln>
                  <a:noFill/>
                </a:ln>
                <a:solidFill>
                  <a:prstClr val="black"/>
                </a:solidFill>
                <a:effectLst/>
                <a:uLnTx/>
                <a:uFillTx/>
                <a:latin typeface="Trebuchet MS"/>
                <a:ea typeface="+mn-ea"/>
                <a:cs typeface="+mn-cs"/>
              </a:rPr>
              <a:t>igh-</a:t>
            </a:r>
            <a:r>
              <a:rPr kumimoji="0" lang="en-GB" sz="1600" b="1" i="0" u="none" strike="noStrike" kern="1200" cap="none" spc="0" normalizeH="0" baseline="0" noProof="0" dirty="0">
                <a:ln>
                  <a:noFill/>
                </a:ln>
                <a:solidFill>
                  <a:prstClr val="black"/>
                </a:solidFill>
                <a:effectLst/>
                <a:uLnTx/>
                <a:uFillTx/>
                <a:latin typeface="Trebuchet MS"/>
                <a:ea typeface="+mn-ea"/>
                <a:cs typeface="+mn-cs"/>
              </a:rPr>
              <a:t>I</a:t>
            </a:r>
            <a:r>
              <a:rPr kumimoji="0" lang="en-GB" sz="1600" b="0" i="0" u="none" strike="noStrike" kern="1200" cap="none" spc="0" normalizeH="0" baseline="0" noProof="0" dirty="0">
                <a:ln>
                  <a:noFill/>
                </a:ln>
                <a:solidFill>
                  <a:prstClr val="black"/>
                </a:solidFill>
                <a:effectLst/>
                <a:uLnTx/>
                <a:uFillTx/>
                <a:latin typeface="Trebuchet MS"/>
                <a:ea typeface="+mn-ea"/>
                <a:cs typeface="+mn-cs"/>
              </a:rPr>
              <a:t>ntensity radioactive </a:t>
            </a:r>
            <a:r>
              <a:rPr kumimoji="0" lang="en-GB" sz="1600" b="1" i="0" u="none" strike="noStrike" kern="1200" cap="none" spc="0" normalizeH="0" baseline="0" noProof="0" dirty="0">
                <a:ln>
                  <a:noFill/>
                </a:ln>
                <a:solidFill>
                  <a:prstClr val="black"/>
                </a:solidFill>
                <a:effectLst/>
                <a:uLnTx/>
                <a:uFillTx/>
                <a:latin typeface="Trebuchet MS"/>
                <a:ea typeface="+mn-ea"/>
                <a:cs typeface="+mn-cs"/>
              </a:rPr>
              <a:t>B</a:t>
            </a:r>
            <a:r>
              <a:rPr kumimoji="0" lang="en-GB" sz="1600" b="0" i="0" u="none" strike="noStrike" kern="1200" cap="none" spc="0" normalizeH="0" baseline="0" noProof="0" dirty="0">
                <a:ln>
                  <a:noFill/>
                </a:ln>
                <a:solidFill>
                  <a:prstClr val="black"/>
                </a:solidFill>
                <a:effectLst/>
                <a:uLnTx/>
                <a:uFillTx/>
                <a:latin typeface="Trebuchet MS"/>
                <a:ea typeface="+mn-ea"/>
                <a:cs typeface="+mn-cs"/>
              </a:rPr>
              <a:t>eams with ultimate time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3 research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units</a:t>
            </a:r>
            <a:r>
              <a:rPr kumimoji="0" lang="it-IT" sz="1600" b="0" i="0" u="none" strike="noStrike" kern="1200" cap="none" spc="0" normalizeH="0" baseline="0" noProof="0" dirty="0">
                <a:ln>
                  <a:noFill/>
                </a:ln>
                <a:solidFill>
                  <a:prstClr val="black"/>
                </a:solidFill>
                <a:effectLst/>
                <a:uLnTx/>
                <a:uFillTx/>
                <a:latin typeface="Trebuchet MS"/>
                <a:ea typeface="+mn-ea"/>
                <a:cs typeface="+mn-cs"/>
              </a:rPr>
              <a:t>: </a:t>
            </a:r>
            <a:r>
              <a:rPr kumimoji="0" lang="en-US" sz="1600" b="1" i="0" u="none" strike="noStrike" kern="1200" cap="none" spc="0" normalizeH="0" baseline="0" noProof="0" dirty="0">
                <a:ln>
                  <a:noFill/>
                </a:ln>
                <a:solidFill>
                  <a:srgbClr val="FF0000"/>
                </a:solidFill>
                <a:effectLst/>
                <a:uLnTx/>
                <a:uFillTx/>
                <a:latin typeface="Trebuchet MS"/>
                <a:ea typeface="+mn-ea"/>
                <a:cs typeface="+mn-cs"/>
              </a:rPr>
              <a:t>		</a:t>
            </a:r>
          </a:p>
        </p:txBody>
      </p:sp>
      <p:sp>
        <p:nvSpPr>
          <p:cNvPr id="23" name="TextBox 22">
            <a:extLst>
              <a:ext uri="{FF2B5EF4-FFF2-40B4-BE49-F238E27FC236}">
                <a16:creationId xmlns:a16="http://schemas.microsoft.com/office/drawing/2014/main" id="{9D4F9607-61E9-426C-ACBA-2EE61775C7DB}"/>
              </a:ext>
            </a:extLst>
          </p:cNvPr>
          <p:cNvSpPr txBox="1"/>
          <p:nvPr/>
        </p:nvSpPr>
        <p:spPr>
          <a:xfrm>
            <a:off x="0" y="321089"/>
            <a:ext cx="5303520" cy="76174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600" b="1" i="0" u="none" strike="noStrike" kern="1200" cap="none" spc="0" normalizeH="0" baseline="0" noProof="0" dirty="0" err="1">
                <a:ln>
                  <a:noFill/>
                </a:ln>
                <a:solidFill>
                  <a:srgbClr val="FF0000"/>
                </a:solidFill>
                <a:effectLst/>
                <a:uLnTx/>
                <a:uFillTx/>
                <a:latin typeface="Trebuchet MS"/>
                <a:ea typeface="+mn-ea"/>
                <a:cs typeface="+mn-cs"/>
              </a:rPr>
              <a:t>Partcipating</a:t>
            </a:r>
            <a:r>
              <a:rPr kumimoji="0" lang="it-IT" sz="1600" b="1" i="0" u="none" strike="noStrike" kern="1200" cap="none" spc="0" normalizeH="0" baseline="0" noProof="0" dirty="0">
                <a:ln>
                  <a:noFill/>
                </a:ln>
                <a:solidFill>
                  <a:srgbClr val="FF0000"/>
                </a:solidFill>
                <a:effectLst/>
                <a:uLnTx/>
                <a:uFillTx/>
                <a:latin typeface="Trebuchet MS"/>
                <a:ea typeface="+mn-ea"/>
                <a:cs typeface="+mn-cs"/>
              </a:rPr>
              <a:t> </a:t>
            </a:r>
            <a:r>
              <a:rPr kumimoji="0" lang="it-IT" sz="1600" b="1" i="0" u="none" strike="noStrike" kern="1200" cap="none" spc="0" normalizeH="0" baseline="0" noProof="0" dirty="0" err="1">
                <a:ln>
                  <a:noFill/>
                </a:ln>
                <a:solidFill>
                  <a:srgbClr val="FF0000"/>
                </a:solidFill>
                <a:effectLst/>
                <a:uLnTx/>
                <a:uFillTx/>
                <a:latin typeface="Trebuchet MS"/>
                <a:ea typeface="+mn-ea"/>
                <a:cs typeface="+mn-cs"/>
              </a:rPr>
              <a:t>sections</a:t>
            </a:r>
            <a:r>
              <a:rPr kumimoji="0" lang="it-IT" sz="1600" b="1" i="0" u="none" strike="noStrike" kern="1200" cap="none" spc="0" normalizeH="0" baseline="0" noProof="0" dirty="0">
                <a:ln>
                  <a:noFill/>
                </a:ln>
                <a:solidFill>
                  <a:srgbClr val="FF0000"/>
                </a:solidFill>
                <a:effectLst/>
                <a:uLnTx/>
                <a:uFillTx/>
                <a:latin typeface="Trebuchet MS"/>
                <a:ea typeface="+mn-ea"/>
                <a:cs typeface="+mn-cs"/>
              </a:rPr>
              <a:t>: </a:t>
            </a:r>
            <a:r>
              <a:rPr kumimoji="0" lang="it-IT" sz="1600" b="1" i="0" u="none" strike="noStrike" kern="1200" cap="none" spc="0" normalizeH="0" baseline="0" noProof="0" dirty="0">
                <a:ln>
                  <a:noFill/>
                </a:ln>
                <a:solidFill>
                  <a:prstClr val="black"/>
                </a:solidFill>
                <a:effectLst/>
                <a:uLnTx/>
                <a:uFillTx/>
                <a:latin typeface="Trebuchet MS"/>
                <a:ea typeface="+mn-ea"/>
                <a:cs typeface="+mn-cs"/>
              </a:rPr>
              <a:t>Catania, LNS, Milano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600" b="1" i="0" u="none" strike="noStrike" kern="1200" cap="none" spc="0" normalizeH="0" baseline="0" noProof="0" dirty="0">
                <a:ln>
                  <a:noFill/>
                </a:ln>
                <a:solidFill>
                  <a:srgbClr val="FF0000"/>
                </a:solidFill>
                <a:effectLst/>
                <a:uLnTx/>
                <a:uFillTx/>
                <a:latin typeface="Trebuchet MS"/>
                <a:ea typeface="+mn-ea"/>
                <a:cs typeface="+mn-cs"/>
              </a:rPr>
              <a:t>FTE: </a:t>
            </a:r>
            <a:r>
              <a:rPr kumimoji="0" lang="it-IT" sz="1600" b="1" i="0" u="none" strike="noStrike" kern="1200" cap="none" spc="0" normalizeH="0" baseline="0" noProof="0" dirty="0">
                <a:ln>
                  <a:noFill/>
                </a:ln>
                <a:solidFill>
                  <a:prstClr val="black"/>
                </a:solidFill>
                <a:effectLst/>
                <a:uLnTx/>
                <a:uFillTx/>
                <a:latin typeface="Trebuchet MS"/>
                <a:ea typeface="+mn-ea"/>
                <a:cs typeface="+mn-cs"/>
              </a:rPr>
              <a:t>Andrea Castoldi 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0000"/>
                </a:solidFill>
                <a:effectLst/>
                <a:uLnTx/>
                <a:uFillTx/>
                <a:latin typeface="Trebuchet MS"/>
                <a:ea typeface="+mn-ea"/>
                <a:cs typeface="+mn-cs"/>
              </a:rPr>
              <a:t>        </a:t>
            </a:r>
            <a:r>
              <a:rPr kumimoji="0" lang="it-IT" sz="1600" b="1" i="0" u="none" strike="noStrike" kern="1200" cap="none" spc="0" normalizeH="0" baseline="0" noProof="0" dirty="0">
                <a:ln>
                  <a:noFill/>
                </a:ln>
                <a:solidFill>
                  <a:prstClr val="black"/>
                </a:solidFill>
                <a:effectLst/>
                <a:uLnTx/>
                <a:uFillTx/>
                <a:latin typeface="Trebuchet MS"/>
                <a:ea typeface="+mn-ea"/>
                <a:cs typeface="+mn-cs"/>
              </a:rPr>
              <a:t>Chiara Guazzoni 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0000"/>
                </a:solidFill>
                <a:effectLst/>
                <a:uLnTx/>
                <a:uFillTx/>
                <a:latin typeface="Trebuchet MS"/>
                <a:ea typeface="+mn-ea"/>
                <a:cs typeface="+mn-cs"/>
              </a:rPr>
              <a:t>        </a:t>
            </a:r>
            <a:r>
              <a:rPr kumimoji="0" lang="it-IT" sz="1600" b="1" i="0" u="none" strike="noStrike" kern="1200" cap="none" spc="0" normalizeH="0" baseline="0" noProof="0" dirty="0">
                <a:ln>
                  <a:noFill/>
                </a:ln>
                <a:solidFill>
                  <a:prstClr val="black"/>
                </a:solidFill>
                <a:effectLst/>
                <a:uLnTx/>
                <a:uFillTx/>
                <a:latin typeface="Trebuchet MS"/>
                <a:ea typeface="+mn-ea"/>
                <a:cs typeface="+mn-cs"/>
              </a:rPr>
              <a:t>+ M. Sc. Students in </a:t>
            </a:r>
            <a:r>
              <a:rPr kumimoji="0" lang="it-IT" sz="1600" b="1" i="0" u="none" strike="noStrike" kern="1200" cap="none" spc="0" normalizeH="0" baseline="0" noProof="0" dirty="0" err="1">
                <a:ln>
                  <a:noFill/>
                </a:ln>
                <a:solidFill>
                  <a:prstClr val="black"/>
                </a:solidFill>
                <a:effectLst/>
                <a:uLnTx/>
                <a:uFillTx/>
                <a:latin typeface="Trebuchet MS"/>
                <a:ea typeface="+mn-ea"/>
                <a:cs typeface="+mn-cs"/>
              </a:rPr>
              <a:t>thesis</a:t>
            </a:r>
            <a:r>
              <a:rPr kumimoji="0" lang="it-IT" sz="1600" b="1" i="0" u="none" strike="noStrike" kern="1200" cap="none" spc="0" normalizeH="0" baseline="0" noProof="0" dirty="0">
                <a:ln>
                  <a:noFill/>
                </a:ln>
                <a:solidFill>
                  <a:prstClr val="black"/>
                </a:solidFill>
                <a:effectLst/>
                <a:uLnTx/>
                <a:uFillTx/>
                <a:latin typeface="Trebuchet M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FF0000"/>
                </a:solidFill>
                <a:effectLst/>
                <a:uLnTx/>
                <a:uFillTx/>
                <a:latin typeface="Trebuchet MS"/>
                <a:ea typeface="+mn-ea"/>
                <a:cs typeface="+mn-cs"/>
              </a:rPr>
              <a:t>        </a:t>
            </a:r>
            <a:r>
              <a:rPr kumimoji="0" lang="it-IT" sz="1600" b="1" i="0" u="none" strike="noStrike" kern="1200" cap="none" spc="0" normalizeH="0" baseline="0" noProof="0" dirty="0">
                <a:ln>
                  <a:noFill/>
                </a:ln>
                <a:solidFill>
                  <a:prstClr val="black"/>
                </a:solidFill>
                <a:effectLst/>
                <a:uLnTx/>
                <a:uFillTx/>
                <a:latin typeface="Trebuchet MS"/>
                <a:ea typeface="+mn-ea"/>
                <a:cs typeface="+mn-cs"/>
              </a:rPr>
              <a:t>+</a:t>
            </a:r>
            <a:r>
              <a:rPr kumimoji="0" lang="it-IT" sz="1600" b="1" i="0" u="none" strike="noStrike" kern="1200" cap="none" spc="0" normalizeH="0" baseline="0" noProof="0" dirty="0">
                <a:ln>
                  <a:noFill/>
                </a:ln>
                <a:solidFill>
                  <a:srgbClr val="FF0000"/>
                </a:solidFill>
                <a:effectLst/>
                <a:uLnTx/>
                <a:uFillTx/>
                <a:latin typeface="Trebuchet MS"/>
                <a:ea typeface="+mn-ea"/>
                <a:cs typeface="+mn-cs"/>
              </a:rPr>
              <a:t> </a:t>
            </a:r>
            <a:r>
              <a:rPr kumimoji="0" lang="it-IT" sz="1600" b="1" i="0" u="none" strike="noStrike" kern="1200" cap="none" spc="0" normalizeH="0" baseline="0" noProof="0" dirty="0">
                <a:ln>
                  <a:noFill/>
                </a:ln>
                <a:solidFill>
                  <a:prstClr val="black"/>
                </a:solidFill>
                <a:effectLst/>
                <a:uLnTx/>
                <a:uFillTx/>
                <a:latin typeface="Trebuchet MS"/>
                <a:ea typeface="+mn-ea"/>
                <a:cs typeface="+mn-cs"/>
              </a:rPr>
              <a:t>2 mesi/uomo servizio Elettronica (C. Boiano)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Trebuchet MS"/>
                <a:ea typeface="+mn-ea"/>
                <a:cs typeface="+mn-cs"/>
              </a:rPr>
              <a:t>        + 1 mese/uomo servizio officina meccanica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1600" b="1" i="0" u="none" strike="noStrike" kern="1200" cap="none" spc="0" normalizeH="0" baseline="0" noProof="0" dirty="0">
                <a:ln>
                  <a:noFill/>
                </a:ln>
                <a:solidFill>
                  <a:srgbClr val="FF0000"/>
                </a:solidFill>
                <a:effectLst/>
                <a:uLnTx/>
                <a:uFillTx/>
                <a:latin typeface="Trebuchet MS"/>
                <a:ea typeface="+mn-ea"/>
                <a:cs typeface="+mn-cs"/>
              </a:rPr>
              <a:t>Financial </a:t>
            </a:r>
            <a:r>
              <a:rPr kumimoji="0" lang="it-IT" sz="1600" b="1" i="0" u="none" strike="noStrike" kern="1200" cap="none" spc="0" normalizeH="0" baseline="0" noProof="0" dirty="0" err="1">
                <a:ln>
                  <a:noFill/>
                </a:ln>
                <a:solidFill>
                  <a:srgbClr val="FF0000"/>
                </a:solidFill>
                <a:effectLst/>
                <a:uLnTx/>
                <a:uFillTx/>
                <a:latin typeface="Trebuchet MS"/>
                <a:ea typeface="+mn-ea"/>
                <a:cs typeface="+mn-cs"/>
              </a:rPr>
              <a:t>requests</a:t>
            </a:r>
            <a:r>
              <a:rPr kumimoji="0" lang="it-IT" sz="1600" b="1" i="0" u="none" strike="noStrike" kern="1200" cap="none" spc="0" normalizeH="0" baseline="0" noProof="0" dirty="0">
                <a:ln>
                  <a:noFill/>
                </a:ln>
                <a:solidFill>
                  <a:srgbClr val="FF0000"/>
                </a:solidFill>
                <a:effectLst/>
                <a:uLnTx/>
                <a:uFillTx/>
                <a:latin typeface="Trebuchet MS"/>
                <a:ea typeface="+mn-ea"/>
                <a:cs typeface="+mn-cs"/>
              </a:rPr>
              <a:t> 2023: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MISSIONI 6.0 k€ + 1.5 k€ SJ</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CONSUMO  4.5 k€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TRASPORTI 1.5 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MANUTENZIONE 2 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APPARATI 22 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300" b="0" i="0" u="none" strike="noStrike" kern="1200" cap="none" spc="0" normalizeH="0" baseline="0" noProof="0" dirty="0">
                <a:ln>
                  <a:noFill/>
                </a:ln>
                <a:solidFill>
                  <a:prstClr val="black"/>
                </a:solidFill>
                <a:effectLst/>
                <a:uLnTx/>
                <a:uFillTx/>
                <a:latin typeface="Trebuchet MS"/>
                <a:ea typeface="+mn-ea"/>
                <a:cs typeface="+mn-cs"/>
              </a:rPr>
              <a:t>Componenti specifici per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Frontend</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SiC</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9 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300" b="0" i="0" u="none" strike="noStrike" kern="1200" cap="none" spc="0" normalizeH="0" baseline="0" noProof="0" dirty="0">
                <a:ln>
                  <a:noFill/>
                </a:ln>
                <a:solidFill>
                  <a:prstClr val="black"/>
                </a:solidFill>
                <a:effectLst/>
                <a:uLnTx/>
                <a:uFillTx/>
                <a:latin typeface="Trebuchet MS"/>
                <a:ea typeface="+mn-ea"/>
                <a:cs typeface="+mn-cs"/>
              </a:rPr>
              <a:t>Motherboard dedicate per montaggio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SiC</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1.0 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SiC</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frontend</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carrier</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and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components</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8.0 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300" b="0" i="0" u="none" strike="noStrike" kern="1200" cap="none" spc="0" normalizeH="0" baseline="0" noProof="0" dirty="0">
                <a:ln>
                  <a:noFill/>
                </a:ln>
                <a:solidFill>
                  <a:prstClr val="black"/>
                </a:solidFill>
                <a:effectLst/>
                <a:uLnTx/>
                <a:uFillTx/>
                <a:latin typeface="Trebuchet MS"/>
                <a:ea typeface="+mn-ea"/>
                <a:cs typeface="+mn-cs"/>
              </a:rPr>
              <a:t>Cavi, flange e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flex</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4.0 k€</a:t>
            </a:r>
            <a:endParaRPr kumimoji="0" lang="it-IT" sz="1600" b="1" i="0" u="none" strike="noStrike" kern="1200" cap="none" spc="0" normalizeH="0" baseline="0" noProof="0" dirty="0">
              <a:ln>
                <a:noFill/>
              </a:ln>
              <a:solidFill>
                <a:srgbClr val="FF0000"/>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it-IT" sz="1600" b="1" i="0" u="none" strike="noStrike" kern="1200" cap="none" spc="0" normalizeH="0" baseline="0" noProof="0" dirty="0">
                <a:ln>
                  <a:noFill/>
                </a:ln>
                <a:solidFill>
                  <a:srgbClr val="FF0000"/>
                </a:solidFill>
                <a:effectLst/>
                <a:uLnTx/>
                <a:uFillTx/>
                <a:latin typeface="Trebuchet MS"/>
                <a:ea typeface="+mn-ea"/>
                <a:cs typeface="+mn-cs"/>
              </a:rPr>
              <a:t>CHIRONE </a:t>
            </a:r>
            <a:r>
              <a:rPr kumimoji="0" lang="it-IT" sz="1600" b="1" i="0" u="none" strike="noStrike" kern="1200" cap="none" spc="0" normalizeH="0" baseline="0" noProof="0" dirty="0" err="1">
                <a:ln>
                  <a:noFill/>
                </a:ln>
                <a:solidFill>
                  <a:srgbClr val="FF0000"/>
                </a:solidFill>
                <a:effectLst/>
                <a:uLnTx/>
                <a:uFillTx/>
                <a:latin typeface="Trebuchet MS"/>
                <a:ea typeface="+mn-ea"/>
                <a:cs typeface="+mn-cs"/>
              </a:rPr>
              <a:t>Activities</a:t>
            </a:r>
            <a:r>
              <a:rPr kumimoji="0" lang="it-IT" sz="1600" b="1" i="0" u="none" strike="noStrike" kern="1200" cap="none" spc="0" normalizeH="0" baseline="0" noProof="0" dirty="0">
                <a:ln>
                  <a:noFill/>
                </a:ln>
                <a:solidFill>
                  <a:srgbClr val="FF0000"/>
                </a:solidFill>
                <a:effectLst/>
                <a:uLnTx/>
                <a:uFillTx/>
                <a:latin typeface="Trebuchet MS"/>
                <a:ea typeface="+mn-ea"/>
                <a:cs typeface="+mn-cs"/>
              </a:rPr>
              <a:t> @ Milano:</a:t>
            </a:r>
            <a:endParaRPr kumimoji="0" lang="en-US" sz="1600" b="1" i="0" u="none" strike="noStrike" kern="1200" cap="none" spc="0" normalizeH="0" baseline="0" noProof="0" dirty="0">
              <a:ln>
                <a:noFill/>
              </a:ln>
              <a:solidFill>
                <a:srgbClr val="FF0000"/>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err="1">
                <a:ln>
                  <a:noFill/>
                </a:ln>
                <a:solidFill>
                  <a:srgbClr val="FF0000"/>
                </a:solidFill>
                <a:effectLst/>
                <a:uLnTx/>
                <a:uFillTx/>
                <a:latin typeface="Trebuchet MS"/>
                <a:ea typeface="+mn-ea"/>
                <a:cs typeface="+mn-cs"/>
              </a:rPr>
              <a:t>SiC</a:t>
            </a:r>
            <a:r>
              <a:rPr kumimoji="0" lang="en-US" sz="1600" b="1" i="0" u="none" strike="noStrike" kern="1200" cap="none" spc="0" normalizeH="0" baseline="0" noProof="0" dirty="0">
                <a:ln>
                  <a:noFill/>
                </a:ln>
                <a:solidFill>
                  <a:srgbClr val="FF0000"/>
                </a:solidFill>
                <a:effectLst/>
                <a:uLnTx/>
                <a:uFillTx/>
                <a:latin typeface="Trebuchet MS"/>
                <a:ea typeface="+mn-ea"/>
                <a:cs typeface="+mn-cs"/>
              </a:rPr>
              <a:t>-based Tagging System (see next slides):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development</a:t>
            </a:r>
            <a:r>
              <a:rPr kumimoji="0" lang="it-IT" sz="1400" b="0" i="0" u="none" strike="noStrike" kern="1200" cap="none" spc="0" normalizeH="0" baseline="0" noProof="0" dirty="0">
                <a:ln>
                  <a:noFill/>
                </a:ln>
                <a:solidFill>
                  <a:prstClr val="black"/>
                </a:solidFill>
                <a:effectLst/>
                <a:uLnTx/>
                <a:uFillTx/>
                <a:latin typeface="Trebuchet MS"/>
                <a:ea typeface="+mn-ea"/>
                <a:cs typeface="+mn-cs"/>
              </a:rPr>
              <a:t> of </a:t>
            </a: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mechanics</a:t>
            </a:r>
            <a:r>
              <a:rPr kumimoji="0" lang="it-IT" sz="1400" b="0" i="0" u="none" strike="noStrike" kern="1200" cap="none" spc="0" normalizeH="0" baseline="0" noProof="0" dirty="0">
                <a:ln>
                  <a:noFill/>
                </a:ln>
                <a:solidFill>
                  <a:prstClr val="black"/>
                </a:solidFill>
                <a:effectLst/>
                <a:uLnTx/>
                <a:uFillTx/>
                <a:latin typeface="Trebuchet MS"/>
                <a:ea typeface="+mn-ea"/>
                <a:cs typeface="+mn-cs"/>
              </a:rPr>
              <a:t>/</a:t>
            </a: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interconnections</a:t>
            </a:r>
            <a:endParaRPr kumimoji="0" lang="it-IT" sz="1400" b="0" i="0" u="none" strike="noStrike" kern="1200" cap="none" spc="0" normalizeH="0" baseline="0" noProof="0" dirty="0">
              <a:ln>
                <a:noFill/>
              </a:ln>
              <a:solidFill>
                <a:prstClr val="black"/>
              </a:solidFill>
              <a:effectLst/>
              <a:uLnTx/>
              <a:uFillTx/>
              <a:latin typeface="Trebuchet MS"/>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frontend</a:t>
            </a:r>
            <a:r>
              <a:rPr kumimoji="0" lang="it-IT" sz="1400" b="0" i="0" u="none" strike="noStrike" kern="1200" cap="none" spc="0" normalizeH="0" baseline="0" noProof="0" dirty="0">
                <a:ln>
                  <a:noFill/>
                </a:ln>
                <a:solidFill>
                  <a:prstClr val="black"/>
                </a:solidFill>
                <a:effectLst/>
                <a:uLnTx/>
                <a:uFillTx/>
                <a:latin typeface="Trebuchet MS"/>
                <a:ea typeface="+mn-ea"/>
                <a:cs typeface="+mn-cs"/>
              </a:rPr>
              <a:t> electronics design, production and </a:t>
            </a: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qualification</a:t>
            </a:r>
            <a:endParaRPr kumimoji="0" lang="it-IT" sz="1400" b="0" i="0" u="none" strike="noStrike" kern="1200" cap="none" spc="0" normalizeH="0" baseline="0" noProof="0" dirty="0">
              <a:ln>
                <a:noFill/>
              </a:ln>
              <a:solidFill>
                <a:prstClr val="black"/>
              </a:solidFill>
              <a:effectLst/>
              <a:uLnTx/>
              <a:uFillTx/>
              <a:latin typeface="Trebuchet MS"/>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SiC</a:t>
            </a:r>
            <a:r>
              <a:rPr kumimoji="0" lang="it-IT" sz="1400" b="0" i="0" u="none" strike="noStrike" kern="1200" cap="none" spc="0" normalizeH="0" baseline="0" noProof="0" dirty="0">
                <a:ln>
                  <a:noFill/>
                </a:ln>
                <a:solidFill>
                  <a:prstClr val="black"/>
                </a:solidFill>
                <a:effectLst/>
                <a:uLnTx/>
                <a:uFillTx/>
                <a:latin typeface="Trebuchet MS"/>
                <a:ea typeface="+mn-ea"/>
                <a:cs typeface="+mn-cs"/>
              </a:rPr>
              <a:t> detector </a:t>
            </a: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qualification</a:t>
            </a:r>
            <a:endParaRPr kumimoji="0" lang="it-IT" sz="1400" b="0" i="0" u="none" strike="noStrike" kern="1200" cap="none" spc="0" normalizeH="0" baseline="0" noProof="0" dirty="0">
              <a:ln>
                <a:noFill/>
              </a:ln>
              <a:solidFill>
                <a:prstClr val="black"/>
              </a:solidFill>
              <a:effectLst/>
              <a:uLnTx/>
              <a:uFillTx/>
              <a:latin typeface="Trebuchet MS"/>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prstClr val="black"/>
                </a:solidFill>
                <a:effectLst/>
                <a:uLnTx/>
                <a:uFillTx/>
                <a:latin typeface="Trebuchet MS"/>
                <a:ea typeface="+mn-ea"/>
                <a:cs typeface="+mn-cs"/>
              </a:rPr>
              <a:t>System setup and </a:t>
            </a: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experimental</a:t>
            </a:r>
            <a:r>
              <a:rPr kumimoji="0" lang="it-IT" sz="1400" b="0" i="0" u="none" strike="noStrike" kern="1200" cap="none" spc="0" normalizeH="0" baseline="0" noProof="0" dirty="0">
                <a:ln>
                  <a:noFill/>
                </a:ln>
                <a:solidFill>
                  <a:prstClr val="black"/>
                </a:solidFill>
                <a:effectLst/>
                <a:uLnTx/>
                <a:uFillTx/>
                <a:latin typeface="Trebuchet MS"/>
                <a:ea typeface="+mn-ea"/>
                <a:cs typeface="+mn-cs"/>
              </a:rPr>
              <a:t> </a:t>
            </a: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tests</a:t>
            </a:r>
            <a:endParaRPr kumimoji="0" lang="it-IT" sz="1400" b="0"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1" i="0" u="none" strike="noStrike" kern="1200" cap="none" spc="0" normalizeH="0" baseline="0" noProof="0" dirty="0">
                <a:ln>
                  <a:noFill/>
                </a:ln>
                <a:solidFill>
                  <a:srgbClr val="FF0000"/>
                </a:solidFill>
                <a:effectLst/>
                <a:uLnTx/>
                <a:uFillTx/>
                <a:latin typeface="Trebuchet MS"/>
                <a:ea typeface="+mn-ea"/>
                <a:cs typeface="+mn-cs"/>
              </a:rPr>
              <a:t>Array for Neutron and C</a:t>
            </a:r>
            <a:r>
              <a:rPr kumimoji="0" lang="it-IT" sz="1600" b="1" i="0" u="none" strike="noStrike" kern="1200" cap="none" spc="0" normalizeH="0" baseline="0" noProof="0" dirty="0">
                <a:ln>
                  <a:noFill/>
                </a:ln>
                <a:solidFill>
                  <a:srgbClr val="FF0000"/>
                </a:solidFill>
                <a:effectLst/>
                <a:uLnTx/>
                <a:uFillTx/>
                <a:latin typeface="Trebuchet MS"/>
                <a:ea typeface="+mn-ea"/>
                <a:cs typeface="+mn-cs"/>
              </a:rPr>
              <a:t>h</a:t>
            </a:r>
            <a:r>
              <a:rPr kumimoji="0" lang="en-GB" sz="1600" b="1" i="0" u="none" strike="noStrike" kern="1200" cap="none" spc="0" normalizeH="0" baseline="0" noProof="0" dirty="0" err="1">
                <a:ln>
                  <a:noFill/>
                </a:ln>
                <a:solidFill>
                  <a:srgbClr val="FF0000"/>
                </a:solidFill>
                <a:effectLst/>
                <a:uLnTx/>
                <a:uFillTx/>
                <a:latin typeface="Trebuchet MS"/>
                <a:ea typeface="+mn-ea"/>
                <a:cs typeface="+mn-cs"/>
              </a:rPr>
              <a:t>arged</a:t>
            </a:r>
            <a:r>
              <a:rPr kumimoji="0" lang="en-GB" sz="1600" b="1" i="0" u="none" strike="noStrike" kern="1200" cap="none" spc="0" normalizeH="0" baseline="0" noProof="0" dirty="0">
                <a:ln>
                  <a:noFill/>
                </a:ln>
                <a:solidFill>
                  <a:srgbClr val="FF0000"/>
                </a:solidFill>
                <a:effectLst/>
                <a:uLnTx/>
                <a:uFillTx/>
                <a:latin typeface="Trebuchet MS"/>
                <a:ea typeface="+mn-ea"/>
                <a:cs typeface="+mn-cs"/>
              </a:rPr>
              <a:t> particle detection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frontend</a:t>
            </a:r>
            <a:r>
              <a:rPr kumimoji="0" lang="it-IT" sz="1400" b="0" i="0" u="none" strike="noStrike" kern="1200" cap="none" spc="0" normalizeH="0" baseline="0" noProof="0" dirty="0">
                <a:ln>
                  <a:noFill/>
                </a:ln>
                <a:solidFill>
                  <a:prstClr val="black"/>
                </a:solidFill>
                <a:effectLst/>
                <a:uLnTx/>
                <a:uFillTx/>
                <a:latin typeface="Trebuchet MS"/>
                <a:ea typeface="+mn-ea"/>
                <a:cs typeface="+mn-cs"/>
              </a:rPr>
              <a:t> electronics design, production and </a:t>
            </a: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qualification</a:t>
            </a:r>
            <a:endParaRPr kumimoji="0" lang="it-IT" sz="1400" b="0"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1" i="0" u="none" strike="noStrike" kern="1200" cap="none" spc="0" normalizeH="0" baseline="0" noProof="0" dirty="0">
                <a:ln>
                  <a:noFill/>
                </a:ln>
                <a:solidFill>
                  <a:srgbClr val="FF0000"/>
                </a:solidFill>
                <a:effectLst/>
                <a:uLnTx/>
                <a:uFillTx/>
                <a:latin typeface="Trebuchet MS"/>
                <a:ea typeface="+mn-ea"/>
                <a:cs typeface="+mn-cs"/>
              </a:rPr>
              <a:t>FARCOS detection system</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maintanance</a:t>
            </a:r>
            <a:r>
              <a:rPr kumimoji="0" lang="it-IT" sz="1400" b="0" i="0" u="none" strike="noStrike" kern="1200" cap="none" spc="0" normalizeH="0" baseline="0" noProof="0" dirty="0">
                <a:ln>
                  <a:noFill/>
                </a:ln>
                <a:solidFill>
                  <a:prstClr val="black"/>
                </a:solidFill>
                <a:effectLst/>
                <a:uLnTx/>
                <a:uFillTx/>
                <a:latin typeface="Trebuchet MS"/>
                <a:ea typeface="+mn-ea"/>
                <a:cs typeface="+mn-cs"/>
              </a:rPr>
              <a:t> and </a:t>
            </a:r>
            <a:r>
              <a:rPr kumimoji="0" lang="it-IT" sz="1400" b="0" i="0" u="none" strike="noStrike" kern="1200" cap="none" spc="0" normalizeH="0" baseline="0" noProof="0" dirty="0" err="1">
                <a:ln>
                  <a:noFill/>
                </a:ln>
                <a:solidFill>
                  <a:prstClr val="black"/>
                </a:solidFill>
                <a:effectLst/>
                <a:uLnTx/>
                <a:uFillTx/>
                <a:latin typeface="Trebuchet MS"/>
                <a:ea typeface="+mn-ea"/>
                <a:cs typeface="+mn-cs"/>
              </a:rPr>
              <a:t>updates</a:t>
            </a:r>
            <a:endParaRPr kumimoji="0" lang="it-IT" sz="1400" b="0"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it-IT" sz="1600" b="1" i="0" u="none" strike="noStrike" kern="1200" cap="none" spc="0" normalizeH="0" baseline="0" noProof="0" dirty="0">
              <a:ln>
                <a:noFill/>
              </a:ln>
              <a:solidFill>
                <a:srgbClr val="FF0000"/>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1600" b="0"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1" i="0" u="none" strike="noStrike" kern="1200" cap="none" spc="0" normalizeH="0" baseline="0" noProof="0" dirty="0">
              <a:ln>
                <a:noFill/>
              </a:ln>
              <a:solidFill>
                <a:srgbClr val="FF0000"/>
              </a:solidFill>
              <a:effectLst/>
              <a:uLnTx/>
              <a:uFillTx/>
              <a:latin typeface="Trebuchet MS"/>
              <a:ea typeface="+mn-ea"/>
              <a:cs typeface="+mn-cs"/>
            </a:endParaRPr>
          </a:p>
        </p:txBody>
      </p:sp>
      <p:sp>
        <p:nvSpPr>
          <p:cNvPr id="2" name="Rectangle 1">
            <a:extLst>
              <a:ext uri="{FF2B5EF4-FFF2-40B4-BE49-F238E27FC236}">
                <a16:creationId xmlns:a16="http://schemas.microsoft.com/office/drawing/2014/main" id="{4B63A41F-5C79-4C29-8903-3D52BC184E7C}"/>
              </a:ext>
            </a:extLst>
          </p:cNvPr>
          <p:cNvSpPr/>
          <p:nvPr/>
        </p:nvSpPr>
        <p:spPr>
          <a:xfrm>
            <a:off x="5544152" y="2874934"/>
            <a:ext cx="359984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 INFN – PI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A.Pagano</a:t>
            </a:r>
            <a:endParaRPr kumimoji="0" lang="it-IT" sz="16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Polimi</a:t>
            </a:r>
            <a:r>
              <a:rPr kumimoji="0" lang="it-IT" sz="1600" b="0" i="0" u="none" strike="noStrike" kern="1200" cap="none" spc="0" normalizeH="0" baseline="0" noProof="0" dirty="0">
                <a:ln>
                  <a:noFill/>
                </a:ln>
                <a:solidFill>
                  <a:prstClr val="black"/>
                </a:solidFill>
                <a:effectLst/>
                <a:uLnTx/>
                <a:uFillTx/>
                <a:latin typeface="Trebuchet MS"/>
                <a:ea typeface="+mn-ea"/>
                <a:cs typeface="+mn-cs"/>
              </a:rPr>
              <a:t> – A. Castoldi –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frontend</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electronics for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SiPM</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based</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readout</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of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plastic</a:t>
            </a:r>
            <a:r>
              <a:rPr kumimoji="0" lang="it-IT" sz="1300" b="0" i="0" u="none" strike="noStrike" kern="1200" cap="none" spc="0" normalizeH="0" baseline="0" noProof="0" dirty="0">
                <a:ln>
                  <a:noFill/>
                </a:ln>
                <a:solidFill>
                  <a:prstClr val="black"/>
                </a:solidFill>
                <a:effectLst/>
                <a:uLnTx/>
                <a:uFillTx/>
                <a:latin typeface="Trebuchet MS"/>
                <a:ea typeface="+mn-ea"/>
                <a:cs typeface="+mn-cs"/>
              </a:rPr>
              <a:t> </a:t>
            </a:r>
            <a:r>
              <a:rPr kumimoji="0" lang="it-IT" sz="1300" b="0" i="0" u="none" strike="noStrike" kern="1200" cap="none" spc="0" normalizeH="0" baseline="0" noProof="0" dirty="0" err="1">
                <a:ln>
                  <a:noFill/>
                </a:ln>
                <a:solidFill>
                  <a:prstClr val="black"/>
                </a:solidFill>
                <a:effectLst/>
                <a:uLnTx/>
                <a:uFillTx/>
                <a:latin typeface="Trebuchet MS"/>
                <a:ea typeface="+mn-ea"/>
                <a:cs typeface="+mn-cs"/>
              </a:rPr>
              <a:t>scintillators</a:t>
            </a:r>
            <a:endParaRPr kumimoji="0" lang="it-IT" sz="13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UniCT</a:t>
            </a:r>
            <a:r>
              <a:rPr kumimoji="0" lang="it-IT" sz="1600" b="0" i="0" u="none" strike="noStrike" kern="1200" cap="none" spc="0" normalizeH="0" baseline="0" noProof="0" dirty="0">
                <a:ln>
                  <a:noFill/>
                </a:ln>
                <a:solidFill>
                  <a:prstClr val="black"/>
                </a:solidFill>
                <a:effectLst/>
                <a:uLnTx/>
                <a:uFillTx/>
                <a:latin typeface="Trebuchet MS"/>
                <a:ea typeface="+mn-ea"/>
                <a:cs typeface="+mn-cs"/>
              </a:rPr>
              <a:t> – G. Politi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UniMe</a:t>
            </a:r>
            <a:r>
              <a:rPr kumimoji="0" lang="it-IT" sz="1600" b="0" i="0" u="none" strike="noStrike" kern="1200" cap="none" spc="0" normalizeH="0" baseline="0" noProof="0" dirty="0">
                <a:ln>
                  <a:noFill/>
                </a:ln>
                <a:solidFill>
                  <a:prstClr val="black"/>
                </a:solidFill>
                <a:effectLst/>
                <a:uLnTx/>
                <a:uFillTx/>
                <a:latin typeface="Trebuchet MS"/>
                <a:ea typeface="+mn-ea"/>
                <a:cs typeface="+mn-cs"/>
              </a:rPr>
              <a:t> – M.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Trimarchi</a:t>
            </a:r>
            <a:endParaRPr kumimoji="0" lang="it-IT" sz="16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7" name="Rectangle 26">
            <a:extLst>
              <a:ext uri="{FF2B5EF4-FFF2-40B4-BE49-F238E27FC236}">
                <a16:creationId xmlns:a16="http://schemas.microsoft.com/office/drawing/2014/main" id="{D19B2834-2E8B-4C63-B882-AD7C8C981608}"/>
              </a:ext>
            </a:extLst>
          </p:cNvPr>
          <p:cNvSpPr/>
          <p:nvPr/>
        </p:nvSpPr>
        <p:spPr>
          <a:xfrm>
            <a:off x="5734522" y="6037988"/>
            <a:ext cx="291109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 INFN – PI P.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Russotto</a:t>
            </a:r>
            <a:endParaRPr kumimoji="0" lang="it-IT" sz="16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Polimi</a:t>
            </a:r>
            <a:r>
              <a:rPr kumimoji="0" lang="it-IT" sz="1600" b="0" i="0" u="none" strike="noStrike" kern="1200" cap="none" spc="0" normalizeH="0" baseline="0" noProof="0" dirty="0">
                <a:ln>
                  <a:noFill/>
                </a:ln>
                <a:solidFill>
                  <a:prstClr val="black"/>
                </a:solidFill>
                <a:effectLst/>
                <a:uLnTx/>
                <a:uFillTx/>
                <a:latin typeface="Trebuchet MS"/>
                <a:ea typeface="+mn-ea"/>
                <a:cs typeface="+mn-cs"/>
              </a:rPr>
              <a:t> – C. Guazzoni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Trebuchet MS"/>
                <a:ea typeface="+mn-ea"/>
                <a:cs typeface="+mn-cs"/>
              </a:rPr>
              <a:t>* </a:t>
            </a:r>
            <a:r>
              <a:rPr kumimoji="0" lang="it-IT" sz="1600" b="0" i="0" u="none" strike="noStrike" kern="1200" cap="none" spc="0" normalizeH="0" baseline="0" noProof="0" dirty="0" err="1">
                <a:ln>
                  <a:noFill/>
                </a:ln>
                <a:solidFill>
                  <a:prstClr val="black"/>
                </a:solidFill>
                <a:effectLst/>
                <a:uLnTx/>
                <a:uFillTx/>
                <a:latin typeface="Trebuchet MS"/>
                <a:ea typeface="+mn-ea"/>
                <a:cs typeface="+mn-cs"/>
              </a:rPr>
              <a:t>UniCT</a:t>
            </a:r>
            <a:r>
              <a:rPr kumimoji="0" lang="it-IT" sz="1600" b="0" i="0" u="none" strike="noStrike" kern="1200" cap="none" spc="0" normalizeH="0" baseline="0" noProof="0" dirty="0">
                <a:ln>
                  <a:noFill/>
                </a:ln>
                <a:solidFill>
                  <a:prstClr val="black"/>
                </a:solidFill>
                <a:effectLst/>
                <a:uLnTx/>
                <a:uFillTx/>
                <a:latin typeface="Trebuchet MS"/>
                <a:ea typeface="+mn-ea"/>
                <a:cs typeface="+mn-cs"/>
              </a:rPr>
              <a:t> – F. Rizzo</a:t>
            </a:r>
          </a:p>
        </p:txBody>
      </p:sp>
    </p:spTree>
    <p:extLst>
      <p:ext uri="{BB962C8B-B14F-4D97-AF65-F5344CB8AC3E}">
        <p14:creationId xmlns:p14="http://schemas.microsoft.com/office/powerpoint/2010/main" val="171359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30D54-060D-422F-9C5A-218B3FEEB610}"/>
              </a:ext>
            </a:extLst>
          </p:cNvPr>
          <p:cNvSpPr txBox="1"/>
          <p:nvPr/>
        </p:nvSpPr>
        <p:spPr>
          <a:xfrm>
            <a:off x="1943738" y="-4951"/>
            <a:ext cx="52378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rebuchet MS"/>
                <a:ea typeface="+mn-ea"/>
                <a:cs typeface="+mn-cs"/>
              </a:rPr>
              <a:t>SiC</a:t>
            </a:r>
            <a:r>
              <a:rPr kumimoji="0" lang="en-US" sz="2200" b="1" i="0" u="none" strike="noStrike" kern="1200" cap="none" spc="0" normalizeH="0" baseline="0" noProof="0" dirty="0">
                <a:ln>
                  <a:noFill/>
                </a:ln>
                <a:solidFill>
                  <a:srgbClr val="FF0000"/>
                </a:solidFill>
                <a:effectLst/>
                <a:uLnTx/>
                <a:uFillTx/>
                <a:latin typeface="Trebuchet MS"/>
                <a:ea typeface="+mn-ea"/>
                <a:cs typeface="+mn-cs"/>
              </a:rPr>
              <a:t>-based Tagging System </a:t>
            </a:r>
            <a:r>
              <a:rPr kumimoji="0" lang="it-IT" sz="2200" b="1" i="0" u="none" strike="noStrike" kern="1200" cap="none" spc="0" normalizeH="0" baseline="0" noProof="0" dirty="0">
                <a:ln>
                  <a:noFill/>
                </a:ln>
                <a:solidFill>
                  <a:srgbClr val="FF0000"/>
                </a:solidFill>
                <a:effectLst/>
                <a:uLnTx/>
                <a:uFillTx/>
                <a:latin typeface="Trebuchet MS"/>
                <a:ea typeface="+mn-ea"/>
                <a:cs typeface="+mn-cs"/>
              </a:rPr>
              <a:t>for CHIMERA</a:t>
            </a:r>
            <a:endParaRPr kumimoji="0" lang="en-US" sz="2200" b="1" i="0" u="none" strike="noStrike" kern="1200" cap="none" spc="0" normalizeH="0" baseline="0" noProof="0" dirty="0">
              <a:ln>
                <a:noFill/>
              </a:ln>
              <a:solidFill>
                <a:srgbClr val="FF0000"/>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641599DD-7F1E-401E-97D5-BDC5CD33F631}"/>
              </a:ext>
            </a:extLst>
          </p:cNvPr>
          <p:cNvPicPr>
            <a:picLocks noChangeAspect="1"/>
          </p:cNvPicPr>
          <p:nvPr/>
        </p:nvPicPr>
        <p:blipFill rotWithShape="1">
          <a:blip r:embed="rId3"/>
          <a:srcRect l="2504" t="8475" r="8963" b="3332"/>
          <a:stretch/>
        </p:blipFill>
        <p:spPr>
          <a:xfrm>
            <a:off x="0" y="1097282"/>
            <a:ext cx="4402497" cy="2356893"/>
          </a:xfrm>
          <a:prstGeom prst="rect">
            <a:avLst/>
          </a:prstGeom>
        </p:spPr>
      </p:pic>
      <p:pic>
        <p:nvPicPr>
          <p:cNvPr id="8" name="Picture 7">
            <a:extLst>
              <a:ext uri="{FF2B5EF4-FFF2-40B4-BE49-F238E27FC236}">
                <a16:creationId xmlns:a16="http://schemas.microsoft.com/office/drawing/2014/main" id="{2968355F-C048-4AE8-ABE0-CBCCC185A9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15194"/>
            <a:ext cx="4225490" cy="1904550"/>
          </a:xfrm>
          <a:prstGeom prst="rect">
            <a:avLst/>
          </a:prstGeom>
        </p:spPr>
      </p:pic>
      <p:pic>
        <p:nvPicPr>
          <p:cNvPr id="12" name="Picture 11">
            <a:extLst>
              <a:ext uri="{FF2B5EF4-FFF2-40B4-BE49-F238E27FC236}">
                <a16:creationId xmlns:a16="http://schemas.microsoft.com/office/drawing/2014/main" id="{50578BCB-E16F-4ED3-8518-491A56DE2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2657" y="853169"/>
            <a:ext cx="1694091" cy="2948439"/>
          </a:xfrm>
          <a:prstGeom prst="rect">
            <a:avLst/>
          </a:prstGeom>
        </p:spPr>
      </p:pic>
      <p:pic>
        <p:nvPicPr>
          <p:cNvPr id="15" name="Picture 14">
            <a:extLst>
              <a:ext uri="{FF2B5EF4-FFF2-40B4-BE49-F238E27FC236}">
                <a16:creationId xmlns:a16="http://schemas.microsoft.com/office/drawing/2014/main" id="{F9284D1B-A4EB-410E-8AF1-85C0B79BB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1794" y="835639"/>
            <a:ext cx="1743653" cy="2975833"/>
          </a:xfrm>
          <a:prstGeom prst="rect">
            <a:avLst/>
          </a:prstGeom>
        </p:spPr>
      </p:pic>
      <p:grpSp>
        <p:nvGrpSpPr>
          <p:cNvPr id="18" name="Group 17">
            <a:extLst>
              <a:ext uri="{FF2B5EF4-FFF2-40B4-BE49-F238E27FC236}">
                <a16:creationId xmlns:a16="http://schemas.microsoft.com/office/drawing/2014/main" id="{00D70167-45B4-4B2D-9B45-F4B9C9FD2C33}"/>
              </a:ext>
            </a:extLst>
          </p:cNvPr>
          <p:cNvGrpSpPr/>
          <p:nvPr/>
        </p:nvGrpSpPr>
        <p:grpSpPr>
          <a:xfrm>
            <a:off x="4225490" y="3871435"/>
            <a:ext cx="5046562" cy="2185358"/>
            <a:chOff x="4234830" y="3798079"/>
            <a:chExt cx="5046562" cy="2185358"/>
          </a:xfrm>
        </p:grpSpPr>
        <p:pic>
          <p:nvPicPr>
            <p:cNvPr id="16" name="Picture 15">
              <a:extLst>
                <a:ext uri="{FF2B5EF4-FFF2-40B4-BE49-F238E27FC236}">
                  <a16:creationId xmlns:a16="http://schemas.microsoft.com/office/drawing/2014/main" id="{1FA4F3D1-44D9-44DA-BA7B-E80AB81060F3}"/>
                </a:ext>
              </a:extLst>
            </p:cNvPr>
            <p:cNvPicPr>
              <a:picLocks noChangeAspect="1"/>
            </p:cNvPicPr>
            <p:nvPr/>
          </p:nvPicPr>
          <p:blipFill>
            <a:blip r:embed="rId7"/>
            <a:stretch>
              <a:fillRect/>
            </a:stretch>
          </p:blipFill>
          <p:spPr>
            <a:xfrm>
              <a:off x="4234830" y="3798079"/>
              <a:ext cx="5046562" cy="2185358"/>
            </a:xfrm>
            <a:prstGeom prst="rect">
              <a:avLst/>
            </a:prstGeom>
          </p:spPr>
        </p:pic>
        <p:sp>
          <p:nvSpPr>
            <p:cNvPr id="17" name="Rectangle 16">
              <a:extLst>
                <a:ext uri="{FF2B5EF4-FFF2-40B4-BE49-F238E27FC236}">
                  <a16:creationId xmlns:a16="http://schemas.microsoft.com/office/drawing/2014/main" id="{B701C992-96CC-413C-9EFE-D21A7B85195E}"/>
                </a:ext>
              </a:extLst>
            </p:cNvPr>
            <p:cNvSpPr/>
            <p:nvPr/>
          </p:nvSpPr>
          <p:spPr>
            <a:xfrm>
              <a:off x="4572000" y="4822257"/>
              <a:ext cx="423512" cy="81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21" name="TextBox 20">
            <a:extLst>
              <a:ext uri="{FF2B5EF4-FFF2-40B4-BE49-F238E27FC236}">
                <a16:creationId xmlns:a16="http://schemas.microsoft.com/office/drawing/2014/main" id="{1330A77F-B955-4C34-A47A-A142D5495ADE}"/>
              </a:ext>
            </a:extLst>
          </p:cNvPr>
          <p:cNvSpPr txBox="1"/>
          <p:nvPr/>
        </p:nvSpPr>
        <p:spPr>
          <a:xfrm>
            <a:off x="32545" y="486577"/>
            <a:ext cx="43722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rebuchet MS"/>
                <a:ea typeface="+mn-ea"/>
                <a:cs typeface="+mn-cs"/>
              </a:rPr>
              <a:t>Full design of the mechanics in a DN160 spherical cross to set PCB  max area</a:t>
            </a:r>
          </a:p>
        </p:txBody>
      </p:sp>
      <p:sp>
        <p:nvSpPr>
          <p:cNvPr id="22" name="TextBox 21">
            <a:extLst>
              <a:ext uri="{FF2B5EF4-FFF2-40B4-BE49-F238E27FC236}">
                <a16:creationId xmlns:a16="http://schemas.microsoft.com/office/drawing/2014/main" id="{FEFA5179-40BA-4153-AAB9-215A27DEC76D}"/>
              </a:ext>
            </a:extLst>
          </p:cNvPr>
          <p:cNvSpPr txBox="1"/>
          <p:nvPr/>
        </p:nvSpPr>
        <p:spPr>
          <a:xfrm>
            <a:off x="32545" y="3663289"/>
            <a:ext cx="43722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rebuchet MS"/>
                <a:ea typeface="+mn-ea"/>
                <a:cs typeface="+mn-cs"/>
              </a:rPr>
              <a:t>Detection system hanging from side to maximize freedom for interconnections </a:t>
            </a:r>
            <a:r>
              <a:rPr kumimoji="0" lang="en-US" sz="1400" b="1" i="0" u="none" strike="noStrike" kern="1200" cap="none" spc="0" normalizeH="0" baseline="0" noProof="0" dirty="0">
                <a:ln>
                  <a:noFill/>
                </a:ln>
                <a:solidFill>
                  <a:prstClr val="black"/>
                </a:solidFill>
                <a:effectLst/>
                <a:uLnTx/>
                <a:uFillTx/>
                <a:latin typeface="Trebuchet MS"/>
                <a:ea typeface="+mn-ea"/>
                <a:cs typeface="+mn-cs"/>
              </a:rPr>
              <a:t>(critical to achieve required time resolution)</a:t>
            </a:r>
          </a:p>
        </p:txBody>
      </p:sp>
      <p:sp>
        <p:nvSpPr>
          <p:cNvPr id="23" name="TextBox 22">
            <a:extLst>
              <a:ext uri="{FF2B5EF4-FFF2-40B4-BE49-F238E27FC236}">
                <a16:creationId xmlns:a16="http://schemas.microsoft.com/office/drawing/2014/main" id="{9D4F9607-61E9-426C-ACBA-2EE61775C7DB}"/>
              </a:ext>
            </a:extLst>
          </p:cNvPr>
          <p:cNvSpPr txBox="1"/>
          <p:nvPr/>
        </p:nvSpPr>
        <p:spPr>
          <a:xfrm>
            <a:off x="4302208" y="472688"/>
            <a:ext cx="49698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rebuchet MS"/>
                <a:ea typeface="+mn-ea"/>
                <a:cs typeface="+mn-cs"/>
              </a:rPr>
              <a:t>Detector carrier with custom </a:t>
            </a:r>
            <a:r>
              <a:rPr kumimoji="0" lang="en-US" sz="1600" b="1" i="0" u="none" strike="noStrike" kern="1200" cap="none" spc="0" normalizeH="0" baseline="0" noProof="0" dirty="0" err="1">
                <a:ln>
                  <a:noFill/>
                </a:ln>
                <a:solidFill>
                  <a:srgbClr val="FF0000"/>
                </a:solidFill>
                <a:effectLst/>
                <a:uLnTx/>
                <a:uFillTx/>
                <a:latin typeface="Trebuchet MS"/>
                <a:ea typeface="+mn-ea"/>
                <a:cs typeface="+mn-cs"/>
              </a:rPr>
              <a:t>stackup</a:t>
            </a:r>
            <a:r>
              <a:rPr kumimoji="0" lang="en-US" sz="1600" b="1" i="0" u="none" strike="noStrike" kern="1200" cap="none" spc="0" normalizeH="0" baseline="0" noProof="0" dirty="0">
                <a:ln>
                  <a:noFill/>
                </a:ln>
                <a:solidFill>
                  <a:srgbClr val="FF0000"/>
                </a:solidFill>
                <a:effectLst/>
                <a:uLnTx/>
                <a:uFillTx/>
                <a:latin typeface="Trebuchet MS"/>
                <a:ea typeface="+mn-ea"/>
                <a:cs typeface="+mn-cs"/>
              </a:rPr>
              <a:t> (prototype)</a:t>
            </a:r>
          </a:p>
        </p:txBody>
      </p:sp>
      <p:sp>
        <p:nvSpPr>
          <p:cNvPr id="24" name="TextBox 23">
            <a:extLst>
              <a:ext uri="{FF2B5EF4-FFF2-40B4-BE49-F238E27FC236}">
                <a16:creationId xmlns:a16="http://schemas.microsoft.com/office/drawing/2014/main" id="{C49B3BF7-DB33-46AB-ACDF-AAD30BA21598}"/>
              </a:ext>
            </a:extLst>
          </p:cNvPr>
          <p:cNvSpPr txBox="1"/>
          <p:nvPr/>
        </p:nvSpPr>
        <p:spPr>
          <a:xfrm>
            <a:off x="4253939" y="5975955"/>
            <a:ext cx="504656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In order to minimize material budget along beam path, carrier thickness reduced to 300 </a:t>
            </a:r>
            <a:r>
              <a:rPr kumimoji="0" lang="en-GB" sz="14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GB" sz="1400" b="1" i="0" u="none" strike="noStrike" kern="1200" cap="none" spc="0" normalizeH="0" baseline="0" noProof="0" dirty="0">
                <a:ln>
                  <a:noFill/>
                </a:ln>
                <a:solidFill>
                  <a:prstClr val="black"/>
                </a:solidFill>
                <a:effectLst/>
                <a:uLnTx/>
                <a:uFillTx/>
                <a:latin typeface="Trebuchet MS"/>
                <a:ea typeface="+mn-ea"/>
                <a:cs typeface="+mn-cs"/>
              </a:rPr>
              <a:t>m in the detector area.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Total carrier thickness in the outside area is 1.6mm.</a:t>
            </a:r>
            <a:endParaRPr kumimoji="0" lang="en-US" sz="1400" b="1" i="0" u="none" strike="noStrike" kern="1200" cap="none" spc="0" normalizeH="0" baseline="0" noProof="0" dirty="0">
              <a:ln>
                <a:noFill/>
              </a:ln>
              <a:solidFill>
                <a:prstClr val="black"/>
              </a:solidFill>
              <a:effectLst/>
              <a:uLnTx/>
              <a:uFillTx/>
              <a:latin typeface="Trebuchet MS"/>
              <a:ea typeface="+mn-ea"/>
              <a:cs typeface="+mn-cs"/>
            </a:endParaRPr>
          </a:p>
        </p:txBody>
      </p:sp>
      <p:cxnSp>
        <p:nvCxnSpPr>
          <p:cNvPr id="20" name="Straight Connector 19">
            <a:extLst>
              <a:ext uri="{FF2B5EF4-FFF2-40B4-BE49-F238E27FC236}">
                <a16:creationId xmlns:a16="http://schemas.microsoft.com/office/drawing/2014/main" id="{97D86A53-A2B8-4C49-A2D0-AFEEC86333C1}"/>
              </a:ext>
            </a:extLst>
          </p:cNvPr>
          <p:cNvCxnSpPr>
            <a:cxnSpLocks/>
          </p:cNvCxnSpPr>
          <p:nvPr/>
        </p:nvCxnSpPr>
        <p:spPr>
          <a:xfrm flipV="1">
            <a:off x="4562660" y="4867276"/>
            <a:ext cx="9340" cy="682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4AA9317-8F88-44A4-9018-ED86519E746F}"/>
              </a:ext>
            </a:extLst>
          </p:cNvPr>
          <p:cNvCxnSpPr>
            <a:cxnSpLocks/>
          </p:cNvCxnSpPr>
          <p:nvPr/>
        </p:nvCxnSpPr>
        <p:spPr>
          <a:xfrm flipV="1">
            <a:off x="4976832" y="4867276"/>
            <a:ext cx="9340" cy="682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567B6A4-4AB7-45FB-9C6D-1BB7E2221050}"/>
              </a:ext>
            </a:extLst>
          </p:cNvPr>
          <p:cNvSpPr txBox="1"/>
          <p:nvPr/>
        </p:nvSpPr>
        <p:spPr>
          <a:xfrm>
            <a:off x="-146733" y="6371619"/>
            <a:ext cx="43722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thanks to prof. Luis Acosta, 4 months visiting scientist grant from </a:t>
            </a:r>
            <a:r>
              <a:rPr kumimoji="0" lang="it-IT" sz="1400" b="1" i="0" u="none" strike="noStrike" kern="1200" cap="none" spc="0" normalizeH="0" baseline="0" noProof="0" dirty="0">
                <a:ln>
                  <a:noFill/>
                </a:ln>
                <a:solidFill>
                  <a:prstClr val="black"/>
                </a:solidFill>
                <a:effectLst/>
                <a:uLnTx/>
                <a:uFillTx/>
                <a:latin typeface="Trebuchet MS"/>
                <a:ea typeface="+mn-ea"/>
                <a:cs typeface="+mn-cs"/>
              </a:rPr>
              <a:t>Politecnico di Milano</a:t>
            </a:r>
            <a:r>
              <a:rPr kumimoji="0" lang="en-US" sz="1400" b="1" i="0" u="none" strike="noStrike" kern="1200" cap="none" spc="0" normalizeH="0" baseline="0" noProof="0" dirty="0">
                <a:ln>
                  <a:noFill/>
                </a:ln>
                <a:solidFill>
                  <a:prstClr val="black"/>
                </a:solidFill>
                <a:effectLst/>
                <a:uLnTx/>
                <a:uFillTx/>
                <a:latin typeface="Trebuchet MS"/>
                <a:ea typeface="+mn-ea"/>
                <a:cs typeface="+mn-cs"/>
              </a:rPr>
              <a:t>)</a:t>
            </a:r>
          </a:p>
        </p:txBody>
      </p:sp>
      <p:sp>
        <p:nvSpPr>
          <p:cNvPr id="19" name="TextBox 18">
            <a:extLst>
              <a:ext uri="{FF2B5EF4-FFF2-40B4-BE49-F238E27FC236}">
                <a16:creationId xmlns:a16="http://schemas.microsoft.com/office/drawing/2014/main" id="{4991175D-EB95-4CBA-ADB0-5B0B0E453363}"/>
              </a:ext>
            </a:extLst>
          </p:cNvPr>
          <p:cNvSpPr txBox="1"/>
          <p:nvPr/>
        </p:nvSpPr>
        <p:spPr>
          <a:xfrm rot="18900000">
            <a:off x="1261452" y="2222280"/>
            <a:ext cx="39715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B4DCFA">
                    <a:lumMod val="50000"/>
                  </a:srgbClr>
                </a:solidFill>
                <a:effectLst/>
                <a:uLnTx/>
                <a:uFillTx/>
                <a:latin typeface="Trebuchet MS"/>
                <a:ea typeface="+mn-ea"/>
                <a:cs typeface="+mn-cs"/>
              </a:rPr>
              <a:t>To be fully designed and production started in 2023</a:t>
            </a:r>
          </a:p>
        </p:txBody>
      </p:sp>
      <p:sp>
        <p:nvSpPr>
          <p:cNvPr id="26" name="TextBox 25">
            <a:extLst>
              <a:ext uri="{FF2B5EF4-FFF2-40B4-BE49-F238E27FC236}">
                <a16:creationId xmlns:a16="http://schemas.microsoft.com/office/drawing/2014/main" id="{2945F83F-3FA6-45A9-9CE8-B3C831AF7144}"/>
              </a:ext>
            </a:extLst>
          </p:cNvPr>
          <p:cNvSpPr txBox="1"/>
          <p:nvPr/>
        </p:nvSpPr>
        <p:spPr>
          <a:xfrm rot="18900000">
            <a:off x="5090760" y="4654769"/>
            <a:ext cx="39715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B4DCFA">
                    <a:lumMod val="50000"/>
                  </a:srgbClr>
                </a:solidFill>
                <a:effectLst/>
                <a:uLnTx/>
                <a:uFillTx/>
                <a:latin typeface="Trebuchet MS"/>
                <a:ea typeface="+mn-ea"/>
                <a:cs typeface="+mn-cs"/>
              </a:rPr>
              <a:t>To be fully designed for the 80-channel system  in 2023</a:t>
            </a:r>
          </a:p>
        </p:txBody>
      </p:sp>
    </p:spTree>
    <p:extLst>
      <p:ext uri="{BB962C8B-B14F-4D97-AF65-F5344CB8AC3E}">
        <p14:creationId xmlns:p14="http://schemas.microsoft.com/office/powerpoint/2010/main" val="26383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ox(in)">
                                      <p:cBhvr>
                                        <p:cTn id="1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6187C7-072B-4AD9-AE09-68071AEB0A2B}"/>
              </a:ext>
            </a:extLst>
          </p:cNvPr>
          <p:cNvSpPr txBox="1"/>
          <p:nvPr/>
        </p:nvSpPr>
        <p:spPr>
          <a:xfrm>
            <a:off x="1419278" y="63150"/>
            <a:ext cx="63054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rebuchet MS"/>
                <a:ea typeface="+mn-ea"/>
                <a:cs typeface="+mn-cs"/>
              </a:rPr>
              <a:t>SiC</a:t>
            </a:r>
            <a:r>
              <a:rPr kumimoji="0" lang="en-US" sz="2200" b="1" i="0" u="none" strike="noStrike" kern="1200" cap="none" spc="0" normalizeH="0" baseline="0" noProof="0" dirty="0">
                <a:ln>
                  <a:noFill/>
                </a:ln>
                <a:solidFill>
                  <a:srgbClr val="FF0000"/>
                </a:solidFill>
                <a:effectLst/>
                <a:uLnTx/>
                <a:uFillTx/>
                <a:latin typeface="Trebuchet MS"/>
                <a:ea typeface="+mn-ea"/>
                <a:cs typeface="+mn-cs"/>
              </a:rPr>
              <a:t>-based Tagging System </a:t>
            </a:r>
            <a:r>
              <a:rPr kumimoji="0" lang="it-IT" sz="2200" b="1" i="0" u="none" strike="noStrike" kern="1200" cap="none" spc="0" normalizeH="0" baseline="0" noProof="0" dirty="0" err="1">
                <a:ln>
                  <a:noFill/>
                </a:ln>
                <a:solidFill>
                  <a:srgbClr val="FF0000"/>
                </a:solidFill>
                <a:effectLst/>
                <a:uLnTx/>
                <a:uFillTx/>
                <a:latin typeface="Trebuchet MS"/>
                <a:ea typeface="+mn-ea"/>
                <a:cs typeface="+mn-cs"/>
              </a:rPr>
              <a:t>frontend</a:t>
            </a:r>
            <a:r>
              <a:rPr kumimoji="0" lang="it-IT" sz="2200" b="1" i="0" u="none" strike="noStrike" kern="1200" cap="none" spc="0" normalizeH="0" baseline="0" noProof="0" dirty="0">
                <a:ln>
                  <a:noFill/>
                </a:ln>
                <a:solidFill>
                  <a:srgbClr val="FF0000"/>
                </a:solidFill>
                <a:effectLst/>
                <a:uLnTx/>
                <a:uFillTx/>
                <a:latin typeface="Trebuchet MS"/>
                <a:ea typeface="+mn-ea"/>
                <a:cs typeface="+mn-cs"/>
              </a:rPr>
              <a:t> electronics</a:t>
            </a:r>
            <a:endParaRPr kumimoji="0" lang="en-US" sz="2200" b="1" i="0" u="none" strike="noStrike" kern="1200" cap="none" spc="0" normalizeH="0" baseline="0" noProof="0" dirty="0">
              <a:ln>
                <a:noFill/>
              </a:ln>
              <a:solidFill>
                <a:srgbClr val="FF0000"/>
              </a:solidFill>
              <a:effectLst/>
              <a:uLnTx/>
              <a:uFillTx/>
              <a:latin typeface="Trebuchet MS"/>
              <a:ea typeface="+mn-ea"/>
              <a:cs typeface="+mn-cs"/>
            </a:endParaRPr>
          </a:p>
        </p:txBody>
      </p:sp>
      <p:pic>
        <p:nvPicPr>
          <p:cNvPr id="3" name="Picture 2">
            <a:extLst>
              <a:ext uri="{FF2B5EF4-FFF2-40B4-BE49-F238E27FC236}">
                <a16:creationId xmlns:a16="http://schemas.microsoft.com/office/drawing/2014/main" id="{4F53FB4C-8410-45EF-9E92-0FA57DE8A2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558" y="804070"/>
            <a:ext cx="3132202" cy="1171821"/>
          </a:xfrm>
          <a:prstGeom prst="rect">
            <a:avLst/>
          </a:prstGeom>
          <a:noFill/>
          <a:ln>
            <a:noFill/>
          </a:ln>
        </p:spPr>
      </p:pic>
      <p:pic>
        <p:nvPicPr>
          <p:cNvPr id="4" name="Picture 3">
            <a:extLst>
              <a:ext uri="{FF2B5EF4-FFF2-40B4-BE49-F238E27FC236}">
                <a16:creationId xmlns:a16="http://schemas.microsoft.com/office/drawing/2014/main" id="{CEC88948-8EE7-4CDA-B961-355F445E17C0}"/>
              </a:ext>
            </a:extLst>
          </p:cNvPr>
          <p:cNvPicPr>
            <a:picLocks noChangeAspect="1"/>
          </p:cNvPicPr>
          <p:nvPr/>
        </p:nvPicPr>
        <p:blipFill rotWithShape="1">
          <a:blip r:embed="rId3">
            <a:extLst>
              <a:ext uri="{28A0092B-C50C-407E-A947-70E740481C1C}">
                <a14:useLocalDpi xmlns:a14="http://schemas.microsoft.com/office/drawing/2010/main" val="0"/>
              </a:ext>
            </a:extLst>
          </a:blip>
          <a:srcRect l="4853"/>
          <a:stretch/>
        </p:blipFill>
        <p:spPr bwMode="auto">
          <a:xfrm>
            <a:off x="315904" y="2230899"/>
            <a:ext cx="3972734" cy="1866351"/>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DDA39E5-2D79-4913-B80D-4E67C1FA45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783" y="4352258"/>
            <a:ext cx="4036855" cy="2186520"/>
          </a:xfrm>
          <a:prstGeom prst="rect">
            <a:avLst/>
          </a:prstGeom>
          <a:noFill/>
          <a:ln>
            <a:noFill/>
          </a:ln>
        </p:spPr>
      </p:pic>
      <p:sp>
        <p:nvSpPr>
          <p:cNvPr id="6" name="TextBox 5">
            <a:extLst>
              <a:ext uri="{FF2B5EF4-FFF2-40B4-BE49-F238E27FC236}">
                <a16:creationId xmlns:a16="http://schemas.microsoft.com/office/drawing/2014/main" id="{A2A02659-2907-473D-A8C4-D849248E1A5B}"/>
              </a:ext>
            </a:extLst>
          </p:cNvPr>
          <p:cNvSpPr txBox="1"/>
          <p:nvPr/>
        </p:nvSpPr>
        <p:spPr>
          <a:xfrm>
            <a:off x="-9625" y="1923122"/>
            <a:ext cx="46682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Simplified schematics with the main noise sources</a:t>
            </a:r>
            <a:endParaRPr kumimoji="0" lang="en-US" sz="14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221B0DF3-925F-44E3-9D82-85DE863AED4B}"/>
              </a:ext>
            </a:extLst>
          </p:cNvPr>
          <p:cNvSpPr txBox="1"/>
          <p:nvPr/>
        </p:nvSpPr>
        <p:spPr>
          <a:xfrm>
            <a:off x="-96254" y="4044481"/>
            <a:ext cx="46682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Achievable ENC and time resolution vs. shaping time</a:t>
            </a:r>
            <a:endParaRPr kumimoji="0" lang="en-US" sz="14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06649ABC-1F6D-4199-87AC-28AD22572DE4}"/>
              </a:ext>
            </a:extLst>
          </p:cNvPr>
          <p:cNvSpPr txBox="1"/>
          <p:nvPr/>
        </p:nvSpPr>
        <p:spPr>
          <a:xfrm>
            <a:off x="32545" y="486577"/>
            <a:ext cx="4539455" cy="338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rebuchet MS"/>
                <a:ea typeface="+mn-ea"/>
                <a:cs typeface="+mn-cs"/>
              </a:rPr>
              <a:t>Design specs and expected performance</a:t>
            </a:r>
          </a:p>
        </p:txBody>
      </p:sp>
      <p:sp>
        <p:nvSpPr>
          <p:cNvPr id="10" name="Rectangle 9">
            <a:extLst>
              <a:ext uri="{FF2B5EF4-FFF2-40B4-BE49-F238E27FC236}">
                <a16:creationId xmlns:a16="http://schemas.microsoft.com/office/drawing/2014/main" id="{A1BEC004-945E-4079-ABE8-22365ED85D62}"/>
              </a:ext>
            </a:extLst>
          </p:cNvPr>
          <p:cNvSpPr/>
          <p:nvPr/>
        </p:nvSpPr>
        <p:spPr>
          <a:xfrm>
            <a:off x="-43315" y="6395691"/>
            <a:ext cx="4572000" cy="5232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Maximum shaping time at the bipolar output to guarantee a time resolution below 100 </a:t>
            </a:r>
            <a:r>
              <a:rPr kumimoji="0" lang="en-GB" sz="1400" b="1" i="0" u="none" strike="noStrike" kern="1200" cap="none" spc="0" normalizeH="0" baseline="0" noProof="0" dirty="0" err="1">
                <a:ln>
                  <a:noFill/>
                </a:ln>
                <a:solidFill>
                  <a:prstClr val="black"/>
                </a:solidFill>
                <a:effectLst/>
                <a:uLnTx/>
                <a:uFillTx/>
                <a:latin typeface="Trebuchet MS"/>
                <a:ea typeface="+mn-ea"/>
                <a:cs typeface="+mn-cs"/>
              </a:rPr>
              <a:t>ps</a:t>
            </a:r>
            <a:r>
              <a:rPr kumimoji="0" lang="en-GB" sz="1400" b="1" i="0" u="none" strike="noStrike" kern="1200" cap="none" spc="0" normalizeH="0" baseline="0" noProof="0" dirty="0">
                <a:ln>
                  <a:noFill/>
                </a:ln>
                <a:solidFill>
                  <a:prstClr val="black"/>
                </a:solidFill>
                <a:effectLst/>
                <a:uLnTx/>
                <a:uFillTx/>
                <a:latin typeface="Trebuchet MS"/>
                <a:ea typeface="+mn-ea"/>
                <a:cs typeface="+mn-cs"/>
              </a:rPr>
              <a:t> </a:t>
            </a:r>
            <a:r>
              <a:rPr kumimoji="0" lang="en-GB" sz="1400" b="1" i="0" u="none" strike="noStrike" kern="1200" cap="none" spc="0" normalizeH="0" baseline="0" noProof="0" dirty="0" err="1">
                <a:ln>
                  <a:noFill/>
                </a:ln>
                <a:solidFill>
                  <a:prstClr val="black"/>
                </a:solidFill>
                <a:effectLst/>
                <a:uLnTx/>
                <a:uFillTx/>
                <a:latin typeface="Trebuchet MS"/>
                <a:ea typeface="+mn-ea"/>
                <a:cs typeface="+mn-cs"/>
              </a:rPr>
              <a:t>r.m.s.</a:t>
            </a:r>
            <a:r>
              <a:rPr kumimoji="0" lang="en-GB" sz="1400" b="1" i="0" u="none" strike="noStrike" kern="1200" cap="none" spc="0" normalizeH="0" baseline="0" noProof="0" dirty="0">
                <a:ln>
                  <a:noFill/>
                </a:ln>
                <a:solidFill>
                  <a:prstClr val="black"/>
                </a:solidFill>
                <a:effectLst/>
                <a:uLnTx/>
                <a:uFillTx/>
                <a:latin typeface="Trebuchet MS"/>
                <a:ea typeface="+mn-ea"/>
                <a:cs typeface="+mn-cs"/>
              </a:rPr>
              <a:t> </a:t>
            </a:r>
            <a:endParaRPr kumimoji="0" lang="en-US" sz="14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D084EBFA-A04E-4654-A20A-66438AE2B689}"/>
              </a:ext>
            </a:extLst>
          </p:cNvPr>
          <p:cNvSpPr txBox="1"/>
          <p:nvPr/>
        </p:nvSpPr>
        <p:spPr>
          <a:xfrm>
            <a:off x="5325706" y="477858"/>
            <a:ext cx="30311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rebuchet MS"/>
                <a:ea typeface="+mn-ea"/>
                <a:cs typeface="+mn-cs"/>
              </a:rPr>
              <a:t>Preliminary measurements</a:t>
            </a:r>
          </a:p>
        </p:txBody>
      </p:sp>
      <p:sp>
        <p:nvSpPr>
          <p:cNvPr id="15" name="TextBox 14">
            <a:extLst>
              <a:ext uri="{FF2B5EF4-FFF2-40B4-BE49-F238E27FC236}">
                <a16:creationId xmlns:a16="http://schemas.microsoft.com/office/drawing/2014/main" id="{D2239B77-1456-4C93-A25E-3CB79A01F4E6}"/>
              </a:ext>
            </a:extLst>
          </p:cNvPr>
          <p:cNvSpPr txBox="1"/>
          <p:nvPr/>
        </p:nvSpPr>
        <p:spPr>
          <a:xfrm>
            <a:off x="7425865" y="1140167"/>
            <a:ext cx="160571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4-channels preamplifier/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shaper board with differential output drivers</a:t>
            </a:r>
            <a:endParaRPr kumimoji="0" lang="en-US" sz="14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16" name="Picture 15">
            <a:extLst>
              <a:ext uri="{FF2B5EF4-FFF2-40B4-BE49-F238E27FC236}">
                <a16:creationId xmlns:a16="http://schemas.microsoft.com/office/drawing/2014/main" id="{F6C8235B-23B9-46EC-A933-AED0E48230D4}"/>
              </a:ext>
            </a:extLst>
          </p:cNvPr>
          <p:cNvPicPr>
            <a:picLocks noChangeAspect="1"/>
          </p:cNvPicPr>
          <p:nvPr/>
        </p:nvPicPr>
        <p:blipFill rotWithShape="1">
          <a:blip r:embed="rId5"/>
          <a:srcRect l="5079" t="4672" r="8423"/>
          <a:stretch/>
        </p:blipFill>
        <p:spPr>
          <a:xfrm>
            <a:off x="4528685" y="2776618"/>
            <a:ext cx="4605955" cy="2445570"/>
          </a:xfrm>
          <a:prstGeom prst="rect">
            <a:avLst/>
          </a:prstGeom>
        </p:spPr>
      </p:pic>
      <p:sp>
        <p:nvSpPr>
          <p:cNvPr id="17" name="TextBox 16">
            <a:extLst>
              <a:ext uri="{FF2B5EF4-FFF2-40B4-BE49-F238E27FC236}">
                <a16:creationId xmlns:a16="http://schemas.microsoft.com/office/drawing/2014/main" id="{F9ACAB8C-0752-433E-A4E9-8CD2AEB0D6E0}"/>
              </a:ext>
            </a:extLst>
          </p:cNvPr>
          <p:cNvSpPr txBox="1"/>
          <p:nvPr/>
        </p:nvSpPr>
        <p:spPr>
          <a:xfrm>
            <a:off x="4514657" y="5171681"/>
            <a:ext cx="46682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output waveform in response of a test input signal (measured rise time is about 3.5ns)</a:t>
            </a:r>
            <a:endParaRPr kumimoji="0" lang="en-US" sz="1400" b="1"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26" name="Picture 25">
            <a:extLst>
              <a:ext uri="{FF2B5EF4-FFF2-40B4-BE49-F238E27FC236}">
                <a16:creationId xmlns:a16="http://schemas.microsoft.com/office/drawing/2014/main" id="{FC17FF8D-4CAB-4EC5-B74B-C113970C9C59}"/>
              </a:ext>
            </a:extLst>
          </p:cNvPr>
          <p:cNvPicPr>
            <a:picLocks noChangeAspect="1"/>
          </p:cNvPicPr>
          <p:nvPr/>
        </p:nvPicPr>
        <p:blipFill>
          <a:blip r:embed="rId6"/>
          <a:stretch>
            <a:fillRect/>
          </a:stretch>
        </p:blipFill>
        <p:spPr>
          <a:xfrm>
            <a:off x="4331835" y="5645521"/>
            <a:ext cx="4802104" cy="1191219"/>
          </a:xfrm>
          <a:prstGeom prst="rect">
            <a:avLst/>
          </a:prstGeom>
        </p:spPr>
      </p:pic>
      <p:grpSp>
        <p:nvGrpSpPr>
          <p:cNvPr id="33" name="Group 32">
            <a:extLst>
              <a:ext uri="{FF2B5EF4-FFF2-40B4-BE49-F238E27FC236}">
                <a16:creationId xmlns:a16="http://schemas.microsoft.com/office/drawing/2014/main" id="{D8D6C445-B77A-4D5C-95C8-EC6807C41FC6}"/>
              </a:ext>
            </a:extLst>
          </p:cNvPr>
          <p:cNvGrpSpPr/>
          <p:nvPr/>
        </p:nvGrpSpPr>
        <p:grpSpPr>
          <a:xfrm>
            <a:off x="4572000" y="824939"/>
            <a:ext cx="2993458" cy="1932454"/>
            <a:chOff x="5517242" y="784406"/>
            <a:chExt cx="2993458" cy="1932454"/>
          </a:xfrm>
        </p:grpSpPr>
        <p:grpSp>
          <p:nvGrpSpPr>
            <p:cNvPr id="25" name="Group 24">
              <a:extLst>
                <a:ext uri="{FF2B5EF4-FFF2-40B4-BE49-F238E27FC236}">
                  <a16:creationId xmlns:a16="http://schemas.microsoft.com/office/drawing/2014/main" id="{A8128FB5-4E30-4EB9-A418-0DB3202B54A9}"/>
                </a:ext>
              </a:extLst>
            </p:cNvPr>
            <p:cNvGrpSpPr/>
            <p:nvPr/>
          </p:nvGrpSpPr>
          <p:grpSpPr>
            <a:xfrm>
              <a:off x="5517242" y="784406"/>
              <a:ext cx="2993458" cy="1932454"/>
              <a:chOff x="4792820" y="881171"/>
              <a:chExt cx="2993458" cy="1932454"/>
            </a:xfrm>
          </p:grpSpPr>
          <p:pic>
            <p:nvPicPr>
              <p:cNvPr id="12" name="Picture 11">
                <a:extLst>
                  <a:ext uri="{FF2B5EF4-FFF2-40B4-BE49-F238E27FC236}">
                    <a16:creationId xmlns:a16="http://schemas.microsoft.com/office/drawing/2014/main" id="{C9D70C3F-66C3-43FA-BE12-6919620ED6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197746" y="476245"/>
                <a:ext cx="1679424" cy="2489275"/>
              </a:xfrm>
              <a:prstGeom prst="rect">
                <a:avLst/>
              </a:prstGeom>
            </p:spPr>
          </p:pic>
          <p:cxnSp>
            <p:nvCxnSpPr>
              <p:cNvPr id="20" name="Straight Arrow Connector 19">
                <a:extLst>
                  <a:ext uri="{FF2B5EF4-FFF2-40B4-BE49-F238E27FC236}">
                    <a16:creationId xmlns:a16="http://schemas.microsoft.com/office/drawing/2014/main" id="{ACD33025-1B02-4B29-8600-C5A9EF33A522}"/>
                  </a:ext>
                </a:extLst>
              </p:cNvPr>
              <p:cNvCxnSpPr>
                <a:cxnSpLocks/>
              </p:cNvCxnSpPr>
              <p:nvPr/>
            </p:nvCxnSpPr>
            <p:spPr>
              <a:xfrm flipV="1">
                <a:off x="7441429" y="881171"/>
                <a:ext cx="0" cy="1679424"/>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5A50A39-A392-422A-AF38-A62B84027524}"/>
                  </a:ext>
                </a:extLst>
              </p:cNvPr>
              <p:cNvSpPr txBox="1"/>
              <p:nvPr/>
            </p:nvSpPr>
            <p:spPr>
              <a:xfrm>
                <a:off x="5486635" y="2505848"/>
                <a:ext cx="11016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35 mm</a:t>
                </a:r>
                <a:endParaRPr kumimoji="0" lang="en-US" sz="14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8FF2B2D8-FE0C-4559-8ED4-6763E8EF604A}"/>
                  </a:ext>
                </a:extLst>
              </p:cNvPr>
              <p:cNvSpPr txBox="1"/>
              <p:nvPr/>
            </p:nvSpPr>
            <p:spPr>
              <a:xfrm rot="5400000">
                <a:off x="7081567" y="1537531"/>
                <a:ext cx="11016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25 mm</a:t>
                </a:r>
                <a:endParaRPr kumimoji="0" lang="en-US" sz="1400" b="1" i="0" u="none" strike="noStrike" kern="1200" cap="none" spc="0" normalizeH="0" baseline="0" noProof="0" dirty="0">
                  <a:ln>
                    <a:noFill/>
                  </a:ln>
                  <a:solidFill>
                    <a:prstClr val="black"/>
                  </a:solidFill>
                  <a:effectLst/>
                  <a:uLnTx/>
                  <a:uFillTx/>
                  <a:latin typeface="Trebuchet MS"/>
                  <a:ea typeface="+mn-ea"/>
                  <a:cs typeface="+mn-cs"/>
                </a:endParaRPr>
              </a:p>
            </p:txBody>
          </p:sp>
        </p:grpSp>
        <p:cxnSp>
          <p:nvCxnSpPr>
            <p:cNvPr id="28" name="Straight Arrow Connector 27">
              <a:extLst>
                <a:ext uri="{FF2B5EF4-FFF2-40B4-BE49-F238E27FC236}">
                  <a16:creationId xmlns:a16="http://schemas.microsoft.com/office/drawing/2014/main" id="{81A737D6-BC3D-4120-BFCC-28871F022F47}"/>
                </a:ext>
              </a:extLst>
            </p:cNvPr>
            <p:cNvCxnSpPr>
              <a:cxnSpLocks/>
            </p:cNvCxnSpPr>
            <p:nvPr/>
          </p:nvCxnSpPr>
          <p:spPr>
            <a:xfrm flipH="1">
              <a:off x="5543550" y="2569709"/>
              <a:ext cx="838200" cy="2041"/>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4C2D607-1F59-42D1-977C-DC94EE21E025}"/>
                </a:ext>
              </a:extLst>
            </p:cNvPr>
            <p:cNvCxnSpPr>
              <a:cxnSpLocks/>
            </p:cNvCxnSpPr>
            <p:nvPr/>
          </p:nvCxnSpPr>
          <p:spPr>
            <a:xfrm flipH="1">
              <a:off x="5520417" y="2565628"/>
              <a:ext cx="838200" cy="204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0FF2078-6112-4FE5-8CC4-4963C16DA820}"/>
                </a:ext>
              </a:extLst>
            </p:cNvPr>
            <p:cNvCxnSpPr>
              <a:cxnSpLocks/>
            </p:cNvCxnSpPr>
            <p:nvPr/>
          </p:nvCxnSpPr>
          <p:spPr>
            <a:xfrm flipH="1">
              <a:off x="7165142" y="2592941"/>
              <a:ext cx="838200" cy="2041"/>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5E08528D-FDFE-4574-B5CC-AC0F9C34CDAB}"/>
              </a:ext>
            </a:extLst>
          </p:cNvPr>
          <p:cNvSpPr txBox="1"/>
          <p:nvPr/>
        </p:nvSpPr>
        <p:spPr>
          <a:xfrm rot="19720236">
            <a:off x="5631420" y="3273313"/>
            <a:ext cx="2202933"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ORAL @ 2022 IEEE REAL TIME CONFERENCE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rebuchet MS"/>
                <a:ea typeface="+mn-ea"/>
                <a:cs typeface="+mn-cs"/>
              </a:rPr>
              <a:t>August 1-5, 2022</a:t>
            </a:r>
            <a:endParaRPr kumimoji="0" lang="en-US" sz="1400" b="1"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21520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mi_standardtemplate">
  <a:themeElements>
    <a:clrScheme name="cecilia_standar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cilia_standard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cecilia_standard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cilia_standard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cilia_standard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cilia_standard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cilia_standard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cilia_standard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cilia_standard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cilia_standard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cilia_standard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cilia_standard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cilia_standard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cilia_standard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lica">
  <a:themeElements>
    <a:clrScheme name="Elic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Elic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ic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6817</TotalTime>
  <Words>3551</Words>
  <Application>Microsoft Office PowerPoint</Application>
  <PresentationFormat>Presentazione su schermo (4:3)</PresentationFormat>
  <Paragraphs>505</Paragraphs>
  <Slides>28</Slides>
  <Notes>15</Notes>
  <HiddenSlides>1</HiddenSlides>
  <MMClips>0</MMClips>
  <ScaleCrop>false</ScaleCrop>
  <HeadingPairs>
    <vt:vector size="6" baseType="variant">
      <vt:variant>
        <vt:lpstr>Caratteri utilizzati</vt:lpstr>
      </vt:variant>
      <vt:variant>
        <vt:i4>14</vt:i4>
      </vt:variant>
      <vt:variant>
        <vt:lpstr>Tema</vt:lpstr>
      </vt:variant>
      <vt:variant>
        <vt:i4>9</vt:i4>
      </vt:variant>
      <vt:variant>
        <vt:lpstr>Titoli diapositive</vt:lpstr>
      </vt:variant>
      <vt:variant>
        <vt:i4>28</vt:i4>
      </vt:variant>
    </vt:vector>
  </HeadingPairs>
  <TitlesOfParts>
    <vt:vector size="51" baseType="lpstr">
      <vt:lpstr>Arial</vt:lpstr>
      <vt:lpstr>Baskerville Old Face</vt:lpstr>
      <vt:lpstr>Calibri</vt:lpstr>
      <vt:lpstr>Calibri Light</vt:lpstr>
      <vt:lpstr>Cambria Math</vt:lpstr>
      <vt:lpstr>Comic Sans MS</vt:lpstr>
      <vt:lpstr>Courier New</vt:lpstr>
      <vt:lpstr>Garamond</vt:lpstr>
      <vt:lpstr>Georgia</vt:lpstr>
      <vt:lpstr>Gill Sans</vt:lpstr>
      <vt:lpstr>Symbol</vt:lpstr>
      <vt:lpstr>Times New Roman</vt:lpstr>
      <vt:lpstr>Trebuchet MS</vt:lpstr>
      <vt:lpstr>Wingdings</vt:lpstr>
      <vt:lpstr>Presentazione vuota</vt:lpstr>
      <vt:lpstr>Personalizza struttura</vt:lpstr>
      <vt:lpstr>emi_standardtemplate</vt:lpstr>
      <vt:lpstr>Elica</vt:lpstr>
      <vt:lpstr>Office Theme</vt:lpstr>
      <vt:lpstr>Tema di Office</vt:lpstr>
      <vt:lpstr>1_Tema di Office</vt:lpstr>
      <vt:lpstr>Default Design</vt:lpstr>
      <vt:lpstr>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FOOT (Fragmentation of Target)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Pubblicazioni 2021 - 2022</vt:lpstr>
      <vt:lpstr>Risultati 2021</vt:lpstr>
      <vt:lpstr>Attività ad INFN-MI</vt:lpstr>
      <vt:lpstr>Richieste per il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Franco</dc:creator>
  <cp:lastModifiedBy>Alessandra Ada Cecilia Guglielmetti</cp:lastModifiedBy>
  <cp:revision>716</cp:revision>
  <dcterms:created xsi:type="dcterms:W3CDTF">2012-06-28T16:18:30Z</dcterms:created>
  <dcterms:modified xsi:type="dcterms:W3CDTF">2022-07-06T16:10:35Z</dcterms:modified>
</cp:coreProperties>
</file>