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08" r:id="rId2"/>
    <p:sldId id="303" r:id="rId3"/>
    <p:sldId id="2512" r:id="rId4"/>
    <p:sldId id="2513" r:id="rId5"/>
    <p:sldId id="2515" r:id="rId6"/>
    <p:sldId id="2562" r:id="rId7"/>
    <p:sldId id="2514" r:id="rId8"/>
    <p:sldId id="2520" r:id="rId9"/>
    <p:sldId id="2521" r:id="rId10"/>
    <p:sldId id="2522" r:id="rId11"/>
    <p:sldId id="2524" r:id="rId12"/>
    <p:sldId id="2526" r:id="rId13"/>
    <p:sldId id="2527" r:id="rId14"/>
    <p:sldId id="2525" r:id="rId15"/>
    <p:sldId id="258" r:id="rId16"/>
    <p:sldId id="2528" r:id="rId17"/>
    <p:sldId id="257" r:id="rId18"/>
    <p:sldId id="2550" r:id="rId19"/>
    <p:sldId id="2544" r:id="rId20"/>
    <p:sldId id="2609" r:id="rId21"/>
    <p:sldId id="2516" r:id="rId22"/>
    <p:sldId id="2628" r:id="rId23"/>
    <p:sldId id="2610" r:id="rId24"/>
    <p:sldId id="2588" r:id="rId25"/>
    <p:sldId id="2589" r:id="rId26"/>
    <p:sldId id="2585" r:id="rId27"/>
    <p:sldId id="2565" r:id="rId28"/>
    <p:sldId id="2566" r:id="rId29"/>
    <p:sldId id="2567" r:id="rId30"/>
    <p:sldId id="2568" r:id="rId31"/>
    <p:sldId id="2569" r:id="rId32"/>
    <p:sldId id="2570" r:id="rId33"/>
    <p:sldId id="2611" r:id="rId34"/>
    <p:sldId id="2590" r:id="rId35"/>
    <p:sldId id="2591" r:id="rId36"/>
    <p:sldId id="2592" r:id="rId37"/>
    <p:sldId id="2593" r:id="rId38"/>
    <p:sldId id="2571" r:id="rId39"/>
    <p:sldId id="2572" r:id="rId40"/>
    <p:sldId id="268" r:id="rId41"/>
    <p:sldId id="269" r:id="rId42"/>
    <p:sldId id="2574" r:id="rId43"/>
    <p:sldId id="2575" r:id="rId44"/>
    <p:sldId id="317" r:id="rId45"/>
    <p:sldId id="371" r:id="rId46"/>
    <p:sldId id="2586" r:id="rId47"/>
    <p:sldId id="2587" r:id="rId48"/>
    <p:sldId id="2594" r:id="rId49"/>
    <p:sldId id="2595" r:id="rId50"/>
    <p:sldId id="2596" r:id="rId51"/>
    <p:sldId id="2621" r:id="rId52"/>
    <p:sldId id="2622" r:id="rId53"/>
    <p:sldId id="2623" r:id="rId54"/>
    <p:sldId id="2618" r:id="rId55"/>
    <p:sldId id="256" r:id="rId56"/>
    <p:sldId id="2627" r:id="rId57"/>
    <p:sldId id="2624" r:id="rId58"/>
    <p:sldId id="2625" r:id="rId59"/>
    <p:sldId id="2626" r:id="rId60"/>
    <p:sldId id="557" r:id="rId61"/>
    <p:sldId id="556" r:id="rId62"/>
    <p:sldId id="1132" r:id="rId63"/>
    <p:sldId id="2613" r:id="rId64"/>
    <p:sldId id="2579" r:id="rId65"/>
    <p:sldId id="2580" r:id="rId66"/>
    <p:sldId id="2614" r:id="rId67"/>
    <p:sldId id="2615" r:id="rId68"/>
    <p:sldId id="2612" r:id="rId69"/>
    <p:sldId id="2597" r:id="rId70"/>
    <p:sldId id="2598" r:id="rId71"/>
    <p:sldId id="2599" r:id="rId72"/>
    <p:sldId id="2600" r:id="rId73"/>
    <p:sldId id="2601" r:id="rId74"/>
    <p:sldId id="2602" r:id="rId75"/>
    <p:sldId id="2603" r:id="rId76"/>
    <p:sldId id="2604" r:id="rId77"/>
    <p:sldId id="2606" r:id="rId78"/>
    <p:sldId id="2605" r:id="rId79"/>
    <p:sldId id="2607" r:id="rId80"/>
    <p:sldId id="2608" r:id="rId81"/>
    <p:sldId id="2617" r:id="rId82"/>
    <p:sldId id="2629" r:id="rId83"/>
    <p:sldId id="2536" r:id="rId84"/>
    <p:sldId id="2537" r:id="rId85"/>
    <p:sldId id="304" r:id="rId86"/>
    <p:sldId id="393" r:id="rId87"/>
    <p:sldId id="2630" r:id="rId88"/>
    <p:sldId id="2631" r:id="rId89"/>
    <p:sldId id="2538" r:id="rId90"/>
    <p:sldId id="2539" r:id="rId91"/>
    <p:sldId id="2540" r:id="rId92"/>
    <p:sldId id="2547" r:id="rId93"/>
    <p:sldId id="685" r:id="rId94"/>
    <p:sldId id="2551" r:id="rId95"/>
    <p:sldId id="2543" r:id="rId96"/>
  </p:sldIdLst>
  <p:sldSz cx="12192000" cy="6858000"/>
  <p:notesSz cx="6797675" cy="99282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41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07"/>
    <p:restoredTop sz="86415" autoAdjust="0"/>
  </p:normalViewPr>
  <p:slideViewPr>
    <p:cSldViewPr snapToGrid="0" snapToObjects="1">
      <p:cViewPr varScale="1">
        <p:scale>
          <a:sx n="119" d="100"/>
          <a:sy n="119" d="100"/>
        </p:scale>
        <p:origin x="296"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PubMed_Timeline_Results_by_Yea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invertIfNegative val="0"/>
          <c:cat>
            <c:numRef>
              <c:f>[PubMed_Timeline_Results_by_Year1]PubMed_Timeline_Results_by_Year!$B$3:$B$47</c:f>
              <c:numCache>
                <c:formatCode>General</c:formatCode>
                <c:ptCount val="45"/>
                <c:pt idx="0">
                  <c:v>2022</c:v>
                </c:pt>
                <c:pt idx="1">
                  <c:v>2021</c:v>
                </c:pt>
                <c:pt idx="2">
                  <c:v>2020</c:v>
                </c:pt>
                <c:pt idx="3">
                  <c:v>2019</c:v>
                </c:pt>
                <c:pt idx="4">
                  <c:v>2018</c:v>
                </c:pt>
                <c:pt idx="5">
                  <c:v>2017</c:v>
                </c:pt>
                <c:pt idx="6">
                  <c:v>2016</c:v>
                </c:pt>
                <c:pt idx="7">
                  <c:v>2015</c:v>
                </c:pt>
                <c:pt idx="8">
                  <c:v>2014</c:v>
                </c:pt>
                <c:pt idx="9">
                  <c:v>2013</c:v>
                </c:pt>
                <c:pt idx="10">
                  <c:v>2012</c:v>
                </c:pt>
                <c:pt idx="11">
                  <c:v>2011</c:v>
                </c:pt>
                <c:pt idx="12">
                  <c:v>2010</c:v>
                </c:pt>
                <c:pt idx="13">
                  <c:v>2009</c:v>
                </c:pt>
                <c:pt idx="14">
                  <c:v>2008</c:v>
                </c:pt>
                <c:pt idx="15">
                  <c:v>2007</c:v>
                </c:pt>
                <c:pt idx="16">
                  <c:v>2006</c:v>
                </c:pt>
                <c:pt idx="17">
                  <c:v>2005</c:v>
                </c:pt>
                <c:pt idx="18">
                  <c:v>2004</c:v>
                </c:pt>
                <c:pt idx="19">
                  <c:v>2003</c:v>
                </c:pt>
                <c:pt idx="20">
                  <c:v>2002</c:v>
                </c:pt>
                <c:pt idx="21">
                  <c:v>2001</c:v>
                </c:pt>
                <c:pt idx="22">
                  <c:v>2000</c:v>
                </c:pt>
                <c:pt idx="23">
                  <c:v>1999</c:v>
                </c:pt>
                <c:pt idx="24">
                  <c:v>1998</c:v>
                </c:pt>
                <c:pt idx="25">
                  <c:v>1997</c:v>
                </c:pt>
                <c:pt idx="26">
                  <c:v>1996</c:v>
                </c:pt>
                <c:pt idx="27">
                  <c:v>1995</c:v>
                </c:pt>
                <c:pt idx="28">
                  <c:v>1994</c:v>
                </c:pt>
                <c:pt idx="29">
                  <c:v>1993</c:v>
                </c:pt>
                <c:pt idx="30">
                  <c:v>1992</c:v>
                </c:pt>
                <c:pt idx="31">
                  <c:v>1991</c:v>
                </c:pt>
                <c:pt idx="32">
                  <c:v>1990</c:v>
                </c:pt>
                <c:pt idx="33">
                  <c:v>1989</c:v>
                </c:pt>
                <c:pt idx="34">
                  <c:v>1988</c:v>
                </c:pt>
                <c:pt idx="35">
                  <c:v>1987</c:v>
                </c:pt>
                <c:pt idx="36">
                  <c:v>1986</c:v>
                </c:pt>
                <c:pt idx="37">
                  <c:v>1985</c:v>
                </c:pt>
                <c:pt idx="38">
                  <c:v>1984</c:v>
                </c:pt>
                <c:pt idx="39">
                  <c:v>1983</c:v>
                </c:pt>
                <c:pt idx="40">
                  <c:v>1982</c:v>
                </c:pt>
                <c:pt idx="41">
                  <c:v>1981</c:v>
                </c:pt>
                <c:pt idx="42">
                  <c:v>1980</c:v>
                </c:pt>
                <c:pt idx="43">
                  <c:v>1979</c:v>
                </c:pt>
                <c:pt idx="44">
                  <c:v>1978</c:v>
                </c:pt>
              </c:numCache>
            </c:numRef>
          </c:cat>
          <c:val>
            <c:numRef>
              <c:f>[PubMed_Timeline_Results_by_Year1]PubMed_Timeline_Results_by_Year!$C$3:$C$47</c:f>
              <c:numCache>
                <c:formatCode>General</c:formatCode>
                <c:ptCount val="45"/>
                <c:pt idx="0">
                  <c:v>76</c:v>
                </c:pt>
                <c:pt idx="1">
                  <c:v>350</c:v>
                </c:pt>
                <c:pt idx="2">
                  <c:v>341</c:v>
                </c:pt>
                <c:pt idx="3">
                  <c:v>323</c:v>
                </c:pt>
                <c:pt idx="4">
                  <c:v>310</c:v>
                </c:pt>
                <c:pt idx="5">
                  <c:v>311</c:v>
                </c:pt>
                <c:pt idx="6">
                  <c:v>271</c:v>
                </c:pt>
                <c:pt idx="7">
                  <c:v>296</c:v>
                </c:pt>
                <c:pt idx="8">
                  <c:v>262</c:v>
                </c:pt>
                <c:pt idx="9">
                  <c:v>226</c:v>
                </c:pt>
                <c:pt idx="10">
                  <c:v>214</c:v>
                </c:pt>
                <c:pt idx="11">
                  <c:v>189</c:v>
                </c:pt>
                <c:pt idx="12">
                  <c:v>183</c:v>
                </c:pt>
                <c:pt idx="13">
                  <c:v>155</c:v>
                </c:pt>
                <c:pt idx="14">
                  <c:v>152</c:v>
                </c:pt>
                <c:pt idx="15">
                  <c:v>120</c:v>
                </c:pt>
                <c:pt idx="16">
                  <c:v>119</c:v>
                </c:pt>
                <c:pt idx="17">
                  <c:v>103</c:v>
                </c:pt>
                <c:pt idx="18">
                  <c:v>113</c:v>
                </c:pt>
                <c:pt idx="19">
                  <c:v>96</c:v>
                </c:pt>
                <c:pt idx="20">
                  <c:v>94</c:v>
                </c:pt>
                <c:pt idx="21">
                  <c:v>86</c:v>
                </c:pt>
                <c:pt idx="22">
                  <c:v>77</c:v>
                </c:pt>
                <c:pt idx="23">
                  <c:v>67</c:v>
                </c:pt>
                <c:pt idx="24">
                  <c:v>63</c:v>
                </c:pt>
                <c:pt idx="25">
                  <c:v>45</c:v>
                </c:pt>
                <c:pt idx="26">
                  <c:v>55</c:v>
                </c:pt>
                <c:pt idx="27">
                  <c:v>43</c:v>
                </c:pt>
                <c:pt idx="28">
                  <c:v>23</c:v>
                </c:pt>
                <c:pt idx="29">
                  <c:v>15</c:v>
                </c:pt>
                <c:pt idx="30">
                  <c:v>19</c:v>
                </c:pt>
                <c:pt idx="31">
                  <c:v>10</c:v>
                </c:pt>
                <c:pt idx="32">
                  <c:v>9</c:v>
                </c:pt>
                <c:pt idx="33">
                  <c:v>8</c:v>
                </c:pt>
                <c:pt idx="34">
                  <c:v>8</c:v>
                </c:pt>
                <c:pt idx="35">
                  <c:v>4</c:v>
                </c:pt>
                <c:pt idx="36">
                  <c:v>10</c:v>
                </c:pt>
                <c:pt idx="37">
                  <c:v>7</c:v>
                </c:pt>
                <c:pt idx="38">
                  <c:v>8</c:v>
                </c:pt>
                <c:pt idx="39">
                  <c:v>11</c:v>
                </c:pt>
                <c:pt idx="40">
                  <c:v>3</c:v>
                </c:pt>
                <c:pt idx="41">
                  <c:v>4</c:v>
                </c:pt>
                <c:pt idx="42">
                  <c:v>4</c:v>
                </c:pt>
                <c:pt idx="43">
                  <c:v>2</c:v>
                </c:pt>
                <c:pt idx="44">
                  <c:v>1</c:v>
                </c:pt>
              </c:numCache>
            </c:numRef>
          </c:val>
          <c:extLst>
            <c:ext xmlns:c16="http://schemas.microsoft.com/office/drawing/2014/chart" uri="{C3380CC4-5D6E-409C-BE32-E72D297353CC}">
              <c16:uniqueId val="{00000000-D2F8-284D-9BE3-9077936C454F}"/>
            </c:ext>
          </c:extLst>
        </c:ser>
        <c:dLbls>
          <c:showLegendKey val="0"/>
          <c:showVal val="0"/>
          <c:showCatName val="0"/>
          <c:showSerName val="0"/>
          <c:showPercent val="0"/>
          <c:showBubbleSize val="0"/>
        </c:dLbls>
        <c:gapWidth val="150"/>
        <c:axId val="43707392"/>
        <c:axId val="43735680"/>
      </c:barChart>
      <c:catAx>
        <c:axId val="43707392"/>
        <c:scaling>
          <c:orientation val="minMax"/>
        </c:scaling>
        <c:delete val="0"/>
        <c:axPos val="b"/>
        <c:numFmt formatCode="General" sourceLinked="1"/>
        <c:majorTickMark val="out"/>
        <c:minorTickMark val="none"/>
        <c:tickLblPos val="nextTo"/>
        <c:crossAx val="43735680"/>
        <c:crosses val="autoZero"/>
        <c:auto val="1"/>
        <c:lblAlgn val="ctr"/>
        <c:lblOffset val="100"/>
        <c:noMultiLvlLbl val="0"/>
      </c:catAx>
      <c:valAx>
        <c:axId val="43735680"/>
        <c:scaling>
          <c:orientation val="minMax"/>
        </c:scaling>
        <c:delete val="0"/>
        <c:axPos val="l"/>
        <c:majorGridlines/>
        <c:numFmt formatCode="General" sourceLinked="1"/>
        <c:majorTickMark val="out"/>
        <c:minorTickMark val="none"/>
        <c:tickLblPos val="nextTo"/>
        <c:crossAx val="43707392"/>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85"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86"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87"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88"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89"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D2DDD133-399C-4878-80BC-35693617A28F}" type="slidenum">
              <a:rPr lang="en-US" sz="1400" b="0" strike="noStrike" spc="-1">
                <a:latin typeface="Times New Roman"/>
              </a:rPr>
              <a:t>‹N›</a:t>
            </a:fld>
            <a:endParaRPr lang="en-US" sz="1400" b="0" strike="noStrike" spc="-1">
              <a:latin typeface="Times New Roman"/>
            </a:endParaRPr>
          </a:p>
        </p:txBody>
      </p:sp>
    </p:spTree>
    <p:extLst>
      <p:ext uri="{BB962C8B-B14F-4D97-AF65-F5344CB8AC3E}">
        <p14:creationId xmlns:p14="http://schemas.microsoft.com/office/powerpoint/2010/main" val="1909003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20981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400427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795154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980950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650227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15</a:t>
            </a:fld>
            <a:endParaRPr lang="en-US" sz="1400" b="0" strike="noStrike" spc="-1">
              <a:latin typeface="Times New Roman"/>
            </a:endParaRPr>
          </a:p>
        </p:txBody>
      </p:sp>
    </p:spTree>
    <p:extLst>
      <p:ext uri="{BB962C8B-B14F-4D97-AF65-F5344CB8AC3E}">
        <p14:creationId xmlns:p14="http://schemas.microsoft.com/office/powerpoint/2010/main" val="3459212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1579407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4124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047665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934794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58464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951594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62952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r>
              <a:rPr lang="it-IT" dirty="0">
                <a:solidFill>
                  <a:srgbClr val="FF0000"/>
                </a:solidFill>
              </a:rPr>
              <a:t>New</a:t>
            </a:r>
            <a:r>
              <a:rPr lang="it-IT" baseline="0" dirty="0">
                <a:solidFill>
                  <a:srgbClr val="FF0000"/>
                </a:solidFill>
              </a:rPr>
              <a:t> </a:t>
            </a:r>
            <a:r>
              <a:rPr lang="it-IT" baseline="0" dirty="0" err="1">
                <a:solidFill>
                  <a:srgbClr val="FF0000"/>
                </a:solidFill>
              </a:rPr>
              <a:t>Impulse</a:t>
            </a:r>
            <a:r>
              <a:rPr lang="it-IT" baseline="0" dirty="0">
                <a:solidFill>
                  <a:srgbClr val="FF0000"/>
                </a:solidFill>
              </a:rPr>
              <a:t> </a:t>
            </a:r>
            <a:r>
              <a:rPr lang="it-IT" baseline="0" dirty="0"/>
              <a:t>perché questa importante attività storica del LASA è stata ferma per 10 anni, e la si vuole rivitalizzare perché ritenuta strategica per i magneti superconduttori (la </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108104-2D45-49BD-A8AF-FDA2F7A7BFFF}"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7153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pPr algn="r"/>
            <a:fld id="{D2DDD133-399C-4878-80BC-35693617A28F}" type="slidenum">
              <a:rPr lang="en-US" sz="1400" b="0" strike="noStrike" spc="-1" smtClean="0">
                <a:latin typeface="Times New Roman"/>
              </a:rPr>
              <a:t>36</a:t>
            </a:fld>
            <a:endParaRPr lang="en-US" sz="1400" b="0" strike="noStrike" spc="-1">
              <a:latin typeface="Times New Roman"/>
            </a:endParaRPr>
          </a:p>
        </p:txBody>
      </p:sp>
    </p:spTree>
    <p:extLst>
      <p:ext uri="{BB962C8B-B14F-4D97-AF65-F5344CB8AC3E}">
        <p14:creationId xmlns:p14="http://schemas.microsoft.com/office/powerpoint/2010/main" val="1679893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108104-2D45-49BD-A8AF-FDA2F7A7BFFF}"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8590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08170E91-CF08-4457-9EE8-0B9F65EF1468}" type="slidenum">
              <a:rPr lang="it-IT" smtClean="0"/>
              <a:t>40</a:t>
            </a:fld>
            <a:endParaRPr lang="it-IT"/>
          </a:p>
        </p:txBody>
      </p:sp>
    </p:spTree>
    <p:extLst>
      <p:ext uri="{BB962C8B-B14F-4D97-AF65-F5344CB8AC3E}">
        <p14:creationId xmlns:p14="http://schemas.microsoft.com/office/powerpoint/2010/main" val="3242186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08170E91-CF08-4457-9EE8-0B9F65EF1468}" type="slidenum">
              <a:rPr lang="it-IT" smtClean="0"/>
              <a:t>41</a:t>
            </a:fld>
            <a:endParaRPr lang="it-IT"/>
          </a:p>
        </p:txBody>
      </p:sp>
    </p:spTree>
    <p:extLst>
      <p:ext uri="{BB962C8B-B14F-4D97-AF65-F5344CB8AC3E}">
        <p14:creationId xmlns:p14="http://schemas.microsoft.com/office/powerpoint/2010/main" val="1575966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2FFDE38-BEA3-489A-A57C-007BC702EB35}" type="slidenum">
              <a:rPr lang="it-IT" smtClean="0">
                <a:solidFill>
                  <a:prstClr val="black"/>
                </a:solidFill>
              </a:rPr>
              <a:pPr/>
              <a:t>52</a:t>
            </a:fld>
            <a:endParaRPr lang="it-IT">
              <a:solidFill>
                <a:prstClr val="black"/>
              </a:solidFill>
            </a:endParaRPr>
          </a:p>
        </p:txBody>
      </p:sp>
    </p:spTree>
    <p:extLst>
      <p:ext uri="{BB962C8B-B14F-4D97-AF65-F5344CB8AC3E}">
        <p14:creationId xmlns:p14="http://schemas.microsoft.com/office/powerpoint/2010/main" val="925977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22B16-F097-4CA5-B107-83D33FB41B1B}" type="slidenum">
              <a:rPr lang="en-GB"/>
              <a:pPr/>
              <a:t>53</a:t>
            </a:fld>
            <a:endParaRPr lang="en-GB"/>
          </a:p>
        </p:txBody>
      </p:sp>
      <p:sp>
        <p:nvSpPr>
          <p:cNvPr id="61442" name="Rectangle 2"/>
          <p:cNvSpPr>
            <a:spLocks noGrp="1" noRot="1" noChangeAspect="1" noChangeArrowheads="1" noTextEdit="1"/>
          </p:cNvSpPr>
          <p:nvPr>
            <p:ph type="sldImg"/>
          </p:nvPr>
        </p:nvSpPr>
        <p:spPr>
          <a:xfrm>
            <a:off x="533400" y="763588"/>
            <a:ext cx="6704013" cy="3771900"/>
          </a:xfrm>
          <a:ln/>
        </p:spPr>
      </p:sp>
      <p:sp>
        <p:nvSpPr>
          <p:cNvPr id="61443" name="Rectangle 3"/>
          <p:cNvSpPr>
            <a:spLocks noGrp="1" noChangeArrowheads="1"/>
          </p:cNvSpPr>
          <p:nvPr>
            <p:ph type="body" idx="1"/>
          </p:nvPr>
        </p:nvSpPr>
        <p:spPr/>
        <p:txBody>
          <a:bodyPr/>
          <a:lstStyle/>
          <a:p>
            <a:r>
              <a:rPr lang="it-IT" dirty="0"/>
              <a:t>Here are </a:t>
            </a:r>
            <a:r>
              <a:rPr lang="it-IT" dirty="0" err="1"/>
              <a:t>reported</a:t>
            </a:r>
            <a:r>
              <a:rPr lang="it-IT" dirty="0"/>
              <a:t> the </a:t>
            </a:r>
            <a:r>
              <a:rPr lang="it-IT" dirty="0" err="1"/>
              <a:t>involved</a:t>
            </a:r>
            <a:r>
              <a:rPr lang="it-IT" dirty="0"/>
              <a:t> </a:t>
            </a:r>
            <a:r>
              <a:rPr lang="it-IT" dirty="0" err="1"/>
              <a:t>Laboratories</a:t>
            </a:r>
            <a:r>
              <a:rPr lang="it-IT" dirty="0"/>
              <a:t>.</a:t>
            </a:r>
            <a:r>
              <a:rPr lang="it-IT" baseline="0" dirty="0"/>
              <a:t> The </a:t>
            </a:r>
            <a:r>
              <a:rPr lang="it-IT" baseline="0" dirty="0" err="1"/>
              <a:t>irradiations</a:t>
            </a:r>
            <a:r>
              <a:rPr lang="it-IT" baseline="0" dirty="0"/>
              <a:t> are made </a:t>
            </a:r>
            <a:r>
              <a:rPr lang="it-IT" baseline="0" dirty="0" err="1"/>
              <a:t>at</a:t>
            </a:r>
            <a:r>
              <a:rPr lang="it-IT" baseline="0" dirty="0"/>
              <a:t> ARRONAX </a:t>
            </a:r>
            <a:r>
              <a:rPr lang="it-IT" baseline="0" dirty="0" err="1"/>
              <a:t>Cyclotron</a:t>
            </a:r>
            <a:r>
              <a:rPr lang="it-IT" baseline="0" dirty="0"/>
              <a:t> with </a:t>
            </a:r>
            <a:r>
              <a:rPr lang="it-IT" baseline="0" dirty="0" err="1"/>
              <a:t>these</a:t>
            </a:r>
            <a:r>
              <a:rPr lang="it-IT" baseline="0" dirty="0"/>
              <a:t> </a:t>
            </a:r>
            <a:r>
              <a:rPr lang="it-IT" baseline="0" dirty="0" err="1"/>
              <a:t>caracteristics</a:t>
            </a:r>
            <a:r>
              <a:rPr lang="it-IT" baseline="0" dirty="0"/>
              <a:t> </a:t>
            </a:r>
            <a:r>
              <a:rPr lang="it-IT" baseline="0" dirty="0" err="1"/>
              <a:t>suitable</a:t>
            </a:r>
            <a:r>
              <a:rPr lang="it-IT" baseline="0" dirty="0"/>
              <a:t> for radionuclide production for </a:t>
            </a:r>
            <a:r>
              <a:rPr lang="it-IT" baseline="0" dirty="0" err="1"/>
              <a:t>medical</a:t>
            </a:r>
            <a:r>
              <a:rPr lang="it-IT" baseline="0" dirty="0"/>
              <a:t> </a:t>
            </a:r>
            <a:r>
              <a:rPr lang="it-IT" baseline="0" dirty="0" err="1"/>
              <a:t>purpose</a:t>
            </a:r>
            <a:r>
              <a:rPr lang="it-IT" baseline="0" dirty="0"/>
              <a:t>.</a:t>
            </a:r>
          </a:p>
          <a:p>
            <a:pPr algn="just"/>
            <a:r>
              <a:rPr lang="en-US" altLang="it-IT" dirty="0"/>
              <a:t>All</a:t>
            </a:r>
            <a:r>
              <a:rPr lang="en-US" altLang="it-IT" baseline="0" dirty="0"/>
              <a:t> the other procedures like measurements and radiochemical separations are made at the Laboratories in </a:t>
            </a:r>
            <a:r>
              <a:rPr lang="en-US" altLang="it-IT" dirty="0"/>
              <a:t>LASA.</a:t>
            </a:r>
          </a:p>
          <a:p>
            <a:pPr algn="just"/>
            <a:r>
              <a:rPr lang="en-US" altLang="it-IT" dirty="0"/>
              <a:t>In particular a Radiochemical Laboratory </a:t>
            </a:r>
            <a:r>
              <a:rPr lang="en-GB" altLang="it-IT" dirty="0">
                <a:latin typeface="Times" panose="02020603050405020304" pitchFamily="18" charset="0"/>
                <a:cs typeface="Times New Roman" panose="02020603050405020304" pitchFamily="18" charset="0"/>
              </a:rPr>
              <a:t>that</a:t>
            </a:r>
            <a:r>
              <a:rPr lang="en-GB" altLang="it-IT" baseline="0" dirty="0">
                <a:latin typeface="Times" panose="02020603050405020304" pitchFamily="18" charset="0"/>
                <a:cs typeface="Times New Roman" panose="02020603050405020304" pitchFamily="18" charset="0"/>
              </a:rPr>
              <a:t> </a:t>
            </a:r>
            <a:r>
              <a:rPr lang="en-GB" altLang="it-IT" dirty="0">
                <a:latin typeface="Times" panose="02020603050405020304" pitchFamily="18" charset="0"/>
                <a:cs typeface="Times New Roman" panose="02020603050405020304" pitchFamily="18" charset="0"/>
              </a:rPr>
              <a:t>is a Laboratory ISO Class II and UNICEN 7815 classified Controlled (Restricted) Area for the Radioprotection Italian Law.</a:t>
            </a:r>
          </a:p>
          <a:p>
            <a:pPr algn="just"/>
            <a:r>
              <a:rPr lang="en-GB" altLang="it-IT" dirty="0">
                <a:latin typeface="Times" panose="02020603050405020304" pitchFamily="18" charset="0"/>
                <a:cs typeface="Times New Roman" panose="02020603050405020304" pitchFamily="18" charset="0"/>
              </a:rPr>
              <a:t>In it, Non Sealed sources of medium activities containing radionuclides of short and medium half life can be manipulated.</a:t>
            </a:r>
          </a:p>
          <a:p>
            <a:pPr algn="just"/>
            <a:endParaRPr lang="en-US" altLang="it-IT" dirty="0"/>
          </a:p>
          <a:p>
            <a:pPr algn="just"/>
            <a:r>
              <a:rPr lang="en-US" altLang="it-IT" dirty="0"/>
              <a:t>Physics Measurements Laboratory where are installed: eight </a:t>
            </a:r>
            <a:r>
              <a:rPr lang="en-US" altLang="it-IT" dirty="0" err="1"/>
              <a:t>HPGe</a:t>
            </a:r>
            <a:r>
              <a:rPr lang="en-US" altLang="it-IT" dirty="0"/>
              <a:t> gamma spectrometers, two </a:t>
            </a:r>
            <a:r>
              <a:rPr lang="en-GB" altLang="it-IT" dirty="0">
                <a:cs typeface="Times New Roman" panose="02020603050405020304" pitchFamily="18" charset="0"/>
              </a:rPr>
              <a:t>alpha spectrometers with a Si surface barrier detector and two different liquid scintillation counting systems - Beckman LD5000 system and the high-resolution </a:t>
            </a:r>
            <a:r>
              <a:rPr lang="it-IT" altLang="it-IT" dirty="0">
                <a:cs typeface="Times New Roman" panose="02020603050405020304" pitchFamily="18" charset="0"/>
                <a:sym typeface="Symbol" panose="05050102010706020507" pitchFamily="18" charset="2"/>
              </a:rPr>
              <a:t></a:t>
            </a:r>
            <a:r>
              <a:rPr lang="en-GB" altLang="it-IT" dirty="0">
                <a:cs typeface="Times New Roman" panose="02020603050405020304" pitchFamily="18" charset="0"/>
              </a:rPr>
              <a:t>-liquid scintillation with </a:t>
            </a:r>
            <a:r>
              <a:rPr lang="it-IT" altLang="it-IT" dirty="0">
                <a:cs typeface="Times New Roman" panose="02020603050405020304" pitchFamily="18" charset="0"/>
                <a:sym typeface="Symbol" panose="05050102010706020507" pitchFamily="18" charset="2"/>
              </a:rPr>
              <a:t></a:t>
            </a:r>
            <a:r>
              <a:rPr lang="en-GB" altLang="it-IT" dirty="0">
                <a:cs typeface="Times New Roman" panose="02020603050405020304" pitchFamily="18" charset="0"/>
              </a:rPr>
              <a:t>/</a:t>
            </a:r>
            <a:r>
              <a:rPr lang="it-IT" altLang="it-IT" dirty="0">
                <a:cs typeface="Times New Roman" panose="02020603050405020304" pitchFamily="18" charset="0"/>
                <a:sym typeface="Symbol" panose="05050102010706020507" pitchFamily="18" charset="2"/>
              </a:rPr>
              <a:t></a:t>
            </a:r>
            <a:r>
              <a:rPr lang="en-GB" altLang="it-IT" dirty="0">
                <a:cs typeface="Times New Roman" panose="02020603050405020304" pitchFamily="18" charset="0"/>
              </a:rPr>
              <a:t> pulse shape analysis (PSA) discrimination - TRIATHLER “</a:t>
            </a:r>
            <a:r>
              <a:rPr lang="en-GB" altLang="it-IT" dirty="0" err="1">
                <a:cs typeface="Times New Roman" panose="02020603050405020304" pitchFamily="18" charset="0"/>
              </a:rPr>
              <a:t>multilabel</a:t>
            </a:r>
            <a:r>
              <a:rPr lang="en-GB" altLang="it-IT" dirty="0">
                <a:cs typeface="Times New Roman" panose="02020603050405020304" pitchFamily="18" charset="0"/>
              </a:rPr>
              <a:t> tester”.</a:t>
            </a:r>
          </a:p>
          <a:p>
            <a:pPr algn="just"/>
            <a:r>
              <a:rPr lang="en-GB" altLang="it-IT" dirty="0">
                <a:cs typeface="Times New Roman" panose="02020603050405020304" pitchFamily="18" charset="0"/>
              </a:rPr>
              <a:t>The </a:t>
            </a:r>
            <a:r>
              <a:rPr lang="en-GB" altLang="it-IT" dirty="0" err="1">
                <a:cs typeface="Times New Roman" panose="02020603050405020304" pitchFamily="18" charset="0"/>
              </a:rPr>
              <a:t>HPGe</a:t>
            </a:r>
            <a:r>
              <a:rPr lang="en-GB" altLang="it-IT" dirty="0">
                <a:cs typeface="Times New Roman" panose="02020603050405020304" pitchFamily="18" charset="0"/>
              </a:rPr>
              <a:t> detectors are filled with a </a:t>
            </a:r>
            <a:r>
              <a:rPr lang="en-US" altLang="it-IT" dirty="0"/>
              <a:t>LN</a:t>
            </a:r>
            <a:r>
              <a:rPr lang="en-US" altLang="it-IT" baseline="-25000" dirty="0"/>
              <a:t>2</a:t>
            </a:r>
            <a:r>
              <a:rPr lang="en-US" altLang="it-IT" dirty="0"/>
              <a:t> automatic system based on the reading of the weight of the detectors: the start and stop of filling is driven by the thresholds of maximum and minimum values set on the balances inserted under each </a:t>
            </a:r>
            <a:r>
              <a:rPr lang="en-US" altLang="it-IT" dirty="0" err="1"/>
              <a:t>dewar</a:t>
            </a:r>
            <a:r>
              <a:rPr lang="en-US" altLang="it-IT" dirty="0"/>
              <a:t>. A second alarm is controlled by strain gauges inserted in each cryostats. All the system can be monitored remotely also via internet.</a:t>
            </a:r>
          </a:p>
        </p:txBody>
      </p:sp>
    </p:spTree>
    <p:extLst>
      <p:ext uri="{BB962C8B-B14F-4D97-AF65-F5344CB8AC3E}">
        <p14:creationId xmlns:p14="http://schemas.microsoft.com/office/powerpoint/2010/main" val="1945241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16676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6DA9B-D457-7045-BE26-94C68F2C65E0}"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3838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175392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75573" rtl="0" eaLnBrk="1" fontAlgn="auto" latinLnBrk="0" hangingPunct="1">
              <a:lnSpc>
                <a:spcPct val="100000"/>
              </a:lnSpc>
              <a:spcBef>
                <a:spcPts val="0"/>
              </a:spcBef>
              <a:spcAft>
                <a:spcPts val="0"/>
              </a:spcAft>
              <a:buClrTx/>
              <a:buSzTx/>
              <a:buFontTx/>
              <a:buNone/>
              <a:tabLst/>
              <a:defRPr/>
            </a:pPr>
            <a:fld id="{A16C2F85-F995-45BE-B34E-FF867818FB5D}" type="slidenum">
              <a:rPr kumimoji="0" lang="it-IT" sz="1300" b="0" i="0" u="none" strike="noStrike" kern="1200" cap="none" spc="0" normalizeH="0" baseline="0" noProof="0">
                <a:ln>
                  <a:noFill/>
                </a:ln>
                <a:solidFill>
                  <a:prstClr val="black"/>
                </a:solidFill>
                <a:effectLst/>
                <a:uLnTx/>
                <a:uFillTx/>
                <a:latin typeface="Calibri"/>
                <a:ea typeface="+mn-ea"/>
                <a:cs typeface="+mn-cs"/>
              </a:rPr>
              <a:pPr marL="0" marR="0" lvl="0" indent="0" algn="r" defTabSz="975573" rtl="0" eaLnBrk="1" fontAlgn="auto" latinLnBrk="0" hangingPunct="1">
                <a:lnSpc>
                  <a:spcPct val="100000"/>
                </a:lnSpc>
                <a:spcBef>
                  <a:spcPts val="0"/>
                </a:spcBef>
                <a:spcAft>
                  <a:spcPts val="0"/>
                </a:spcAft>
                <a:buClrTx/>
                <a:buSzTx/>
                <a:buFontTx/>
                <a:buNone/>
                <a:tabLst/>
                <a:defRPr/>
              </a:pPr>
              <a:t>61</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259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51463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614334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513981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72011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89539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216375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919989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468626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328144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48535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54183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27177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771619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64387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282014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E5AB1E20-5AE1-BE4D-88D6-A22A34A4BE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4B1609F-0FF1-5543-8D92-B1327231A6C9}" type="slidenum">
              <a:rPr lang="en-US" altLang="it-IT" sz="1200" smtClean="0"/>
              <a:pPr/>
              <a:t>86</a:t>
            </a:fld>
            <a:endParaRPr lang="en-US" altLang="it-IT" sz="1200"/>
          </a:p>
        </p:txBody>
      </p:sp>
      <p:sp>
        <p:nvSpPr>
          <p:cNvPr id="26626" name="Rectangle 2">
            <a:extLst>
              <a:ext uri="{FF2B5EF4-FFF2-40B4-BE49-F238E27FC236}">
                <a16:creationId xmlns:a16="http://schemas.microsoft.com/office/drawing/2014/main" id="{5AD25A50-F45B-4643-BEAA-4989EE8E1A6D}"/>
              </a:ext>
            </a:extLst>
          </p:cNvPr>
          <p:cNvSpPr>
            <a:spLocks noGrp="1" noRot="1" noChangeAspect="1" noChangeArrowheads="1" noTextEdit="1"/>
          </p:cNvSpPr>
          <p:nvPr>
            <p:ph type="sldImg"/>
          </p:nvPr>
        </p:nvSpPr>
        <p:spPr>
          <a:xfrm>
            <a:off x="533400" y="763588"/>
            <a:ext cx="6704013" cy="3771900"/>
          </a:xfrm>
          <a:ln/>
        </p:spPr>
      </p:sp>
      <p:sp>
        <p:nvSpPr>
          <p:cNvPr id="198659" name="Rectangle 3">
            <a:extLst>
              <a:ext uri="{FF2B5EF4-FFF2-40B4-BE49-F238E27FC236}">
                <a16:creationId xmlns:a16="http://schemas.microsoft.com/office/drawing/2014/main" id="{D35B507B-397F-1242-9DA7-50D71B8E9388}"/>
              </a:ext>
            </a:extLst>
          </p:cNvPr>
          <p:cNvSpPr>
            <a:spLocks noGrp="1" noChangeArrowheads="1"/>
          </p:cNvSpPr>
          <p:nvPr>
            <p:ph type="body" idx="1"/>
          </p:nvPr>
        </p:nvSpPr>
        <p:spPr/>
        <p:txBody>
          <a:bodyPr/>
          <a:lstStyle/>
          <a:p>
            <a:pPr eaLnBrk="1" hangingPunct="1">
              <a:defRPr/>
            </a:pPr>
            <a:endParaRPr lang="it-IT">
              <a:cs typeface="+mn-cs"/>
            </a:endParaRPr>
          </a:p>
        </p:txBody>
      </p:sp>
    </p:spTree>
    <p:extLst>
      <p:ext uri="{BB962C8B-B14F-4D97-AF65-F5344CB8AC3E}">
        <p14:creationId xmlns:p14="http://schemas.microsoft.com/office/powerpoint/2010/main" val="18582581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82780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767699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108104-2D45-49BD-A8AF-FDA2F7A7BFFF}"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48132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108104-2D45-49BD-A8AF-FDA2F7A7BFFF}" type="slidenum">
              <a:rPr kumimoji="0" lang="en-US"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23449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58187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878586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085576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948676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85692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545153"/>
            <a:ext cx="10363200" cy="1470025"/>
          </a:xfrm>
        </p:spPr>
        <p:txBody>
          <a:bodyPr/>
          <a:lstStyle/>
          <a:p>
            <a:r>
              <a:rPr lang="it-IT"/>
              <a:t>Fare clic per modificare stile</a:t>
            </a:r>
            <a:endParaRPr lang="en-GB"/>
          </a:p>
        </p:txBody>
      </p:sp>
      <p:sp>
        <p:nvSpPr>
          <p:cNvPr id="3" name="Sottotitolo 2"/>
          <p:cNvSpPr>
            <a:spLocks noGrp="1"/>
          </p:cNvSpPr>
          <p:nvPr>
            <p:ph type="subTitle" idx="1"/>
          </p:nvPr>
        </p:nvSpPr>
        <p:spPr>
          <a:xfrm>
            <a:off x="1828800" y="4460904"/>
            <a:ext cx="8534400" cy="117789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a:xfrm>
            <a:off x="609600" y="6356353"/>
            <a:ext cx="2844800" cy="365125"/>
          </a:xfrm>
          <a:prstGeom prst="rect">
            <a:avLst/>
          </a:prstGeom>
        </p:spPr>
        <p:txBody>
          <a:bodyPr vert="horz" lIns="91440" tIns="45720" rIns="91440" bIns="45720" rtlCol="0" anchor="ctr"/>
          <a:lstStyle>
            <a:defPPr>
              <a:defRPr lang="it-IT"/>
            </a:defPPr>
            <a:lvl1pPr marL="0" algn="l" defTabSz="456917" rtl="0" eaLnBrk="1" latinLnBrk="0" hangingPunct="1">
              <a:defRPr sz="1200" kern="1200">
                <a:solidFill>
                  <a:schemeClr val="tx1">
                    <a:tint val="75000"/>
                  </a:schemeClr>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5" algn="l" defTabSz="456917" rtl="0" eaLnBrk="1" latinLnBrk="0" hangingPunct="1">
              <a:defRPr sz="1800" kern="1200">
                <a:solidFill>
                  <a:schemeClr val="tx1"/>
                </a:solidFill>
                <a:latin typeface="+mn-lt"/>
                <a:ea typeface="+mn-ea"/>
                <a:cs typeface="+mn-cs"/>
              </a:defRPr>
            </a:lvl3pPr>
            <a:lvl4pPr marL="1370752" algn="l" defTabSz="456917" rtl="0" eaLnBrk="1" latinLnBrk="0" hangingPunct="1">
              <a:defRPr sz="1800" kern="1200">
                <a:solidFill>
                  <a:schemeClr val="tx1"/>
                </a:solidFill>
                <a:latin typeface="+mn-lt"/>
                <a:ea typeface="+mn-ea"/>
                <a:cs typeface="+mn-cs"/>
              </a:defRPr>
            </a:lvl4pPr>
            <a:lvl5pPr marL="1827669" algn="l" defTabSz="456917" rtl="0" eaLnBrk="1" latinLnBrk="0" hangingPunct="1">
              <a:defRPr sz="1800" kern="1200">
                <a:solidFill>
                  <a:schemeClr val="tx1"/>
                </a:solidFill>
                <a:latin typeface="+mn-lt"/>
                <a:ea typeface="+mn-ea"/>
                <a:cs typeface="+mn-cs"/>
              </a:defRPr>
            </a:lvl5pPr>
            <a:lvl6pPr marL="2284586" algn="l" defTabSz="456917" rtl="0" eaLnBrk="1" latinLnBrk="0" hangingPunct="1">
              <a:defRPr sz="1800" kern="1200">
                <a:solidFill>
                  <a:schemeClr val="tx1"/>
                </a:solidFill>
                <a:latin typeface="+mn-lt"/>
                <a:ea typeface="+mn-ea"/>
                <a:cs typeface="+mn-cs"/>
              </a:defRPr>
            </a:lvl6pPr>
            <a:lvl7pPr marL="2741504" algn="l" defTabSz="456917" rtl="0" eaLnBrk="1" latinLnBrk="0" hangingPunct="1">
              <a:defRPr sz="1800" kern="1200">
                <a:solidFill>
                  <a:schemeClr val="tx1"/>
                </a:solidFill>
                <a:latin typeface="+mn-lt"/>
                <a:ea typeface="+mn-ea"/>
                <a:cs typeface="+mn-cs"/>
              </a:defRPr>
            </a:lvl7pPr>
            <a:lvl8pPr marL="3198419" algn="l" defTabSz="456917" rtl="0" eaLnBrk="1" latinLnBrk="0" hangingPunct="1">
              <a:defRPr sz="1800" kern="1200">
                <a:solidFill>
                  <a:schemeClr val="tx1"/>
                </a:solidFill>
                <a:latin typeface="+mn-lt"/>
                <a:ea typeface="+mn-ea"/>
                <a:cs typeface="+mn-cs"/>
              </a:defRPr>
            </a:lvl8pPr>
            <a:lvl9pPr marL="3655339" algn="l" defTabSz="456917" rtl="0" eaLnBrk="1" latinLnBrk="0" hangingPunct="1">
              <a:defRPr sz="1800" kern="1200">
                <a:solidFill>
                  <a:schemeClr val="tx1"/>
                </a:solidFill>
                <a:latin typeface="+mn-lt"/>
                <a:ea typeface="+mn-ea"/>
                <a:cs typeface="+mn-cs"/>
              </a:defRPr>
            </a:lvl9pPr>
          </a:lstStyle>
          <a:p>
            <a:pPr defTabSz="456516"/>
            <a:r>
              <a:rPr lang="it-IT">
                <a:solidFill>
                  <a:prstClr val="black">
                    <a:tint val="75000"/>
                  </a:prstClr>
                </a:solidFill>
                <a:latin typeface="Arial"/>
              </a:rPr>
              <a:t>10 luglio 2018</a:t>
            </a:r>
            <a:endParaRPr lang="en-US">
              <a:solidFill>
                <a:prstClr val="black">
                  <a:tint val="75000"/>
                </a:prstClr>
              </a:solidFill>
              <a:latin typeface="Arial"/>
            </a:endParaRPr>
          </a:p>
        </p:txBody>
      </p:sp>
      <p:sp>
        <p:nvSpPr>
          <p:cNvPr id="5" name="Segnaposto piè di pagina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it-IT"/>
            </a:defPPr>
            <a:lvl1pPr marL="0" algn="ctr" defTabSz="456917" rtl="0" eaLnBrk="1" latinLnBrk="0" hangingPunct="1">
              <a:defRPr sz="1200" kern="1200">
                <a:solidFill>
                  <a:schemeClr val="tx1">
                    <a:tint val="75000"/>
                  </a:schemeClr>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5" algn="l" defTabSz="456917" rtl="0" eaLnBrk="1" latinLnBrk="0" hangingPunct="1">
              <a:defRPr sz="1800" kern="1200">
                <a:solidFill>
                  <a:schemeClr val="tx1"/>
                </a:solidFill>
                <a:latin typeface="+mn-lt"/>
                <a:ea typeface="+mn-ea"/>
                <a:cs typeface="+mn-cs"/>
              </a:defRPr>
            </a:lvl3pPr>
            <a:lvl4pPr marL="1370752" algn="l" defTabSz="456917" rtl="0" eaLnBrk="1" latinLnBrk="0" hangingPunct="1">
              <a:defRPr sz="1800" kern="1200">
                <a:solidFill>
                  <a:schemeClr val="tx1"/>
                </a:solidFill>
                <a:latin typeface="+mn-lt"/>
                <a:ea typeface="+mn-ea"/>
                <a:cs typeface="+mn-cs"/>
              </a:defRPr>
            </a:lvl4pPr>
            <a:lvl5pPr marL="1827669" algn="l" defTabSz="456917" rtl="0" eaLnBrk="1" latinLnBrk="0" hangingPunct="1">
              <a:defRPr sz="1800" kern="1200">
                <a:solidFill>
                  <a:schemeClr val="tx1"/>
                </a:solidFill>
                <a:latin typeface="+mn-lt"/>
                <a:ea typeface="+mn-ea"/>
                <a:cs typeface="+mn-cs"/>
              </a:defRPr>
            </a:lvl5pPr>
            <a:lvl6pPr marL="2284586" algn="l" defTabSz="456917" rtl="0" eaLnBrk="1" latinLnBrk="0" hangingPunct="1">
              <a:defRPr sz="1800" kern="1200">
                <a:solidFill>
                  <a:schemeClr val="tx1"/>
                </a:solidFill>
                <a:latin typeface="+mn-lt"/>
                <a:ea typeface="+mn-ea"/>
                <a:cs typeface="+mn-cs"/>
              </a:defRPr>
            </a:lvl6pPr>
            <a:lvl7pPr marL="2741504" algn="l" defTabSz="456917" rtl="0" eaLnBrk="1" latinLnBrk="0" hangingPunct="1">
              <a:defRPr sz="1800" kern="1200">
                <a:solidFill>
                  <a:schemeClr val="tx1"/>
                </a:solidFill>
                <a:latin typeface="+mn-lt"/>
                <a:ea typeface="+mn-ea"/>
                <a:cs typeface="+mn-cs"/>
              </a:defRPr>
            </a:lvl7pPr>
            <a:lvl8pPr marL="3198419" algn="l" defTabSz="456917" rtl="0" eaLnBrk="1" latinLnBrk="0" hangingPunct="1">
              <a:defRPr sz="1800" kern="1200">
                <a:solidFill>
                  <a:schemeClr val="tx1"/>
                </a:solidFill>
                <a:latin typeface="+mn-lt"/>
                <a:ea typeface="+mn-ea"/>
                <a:cs typeface="+mn-cs"/>
              </a:defRPr>
            </a:lvl8pPr>
            <a:lvl9pPr marL="3655339" algn="l" defTabSz="456917" rtl="0" eaLnBrk="1" latinLnBrk="0" hangingPunct="1">
              <a:defRPr sz="1800" kern="1200">
                <a:solidFill>
                  <a:schemeClr val="tx1"/>
                </a:solidFill>
                <a:latin typeface="+mn-lt"/>
                <a:ea typeface="+mn-ea"/>
                <a:cs typeface="+mn-cs"/>
              </a:defRPr>
            </a:lvl9pPr>
          </a:lstStyle>
          <a:p>
            <a:pPr defTabSz="456516"/>
            <a:r>
              <a:rPr lang="it-IT">
                <a:solidFill>
                  <a:prstClr val="black">
                    <a:tint val="75000"/>
                  </a:prstClr>
                </a:solidFill>
                <a:latin typeface="Arial"/>
              </a:rPr>
              <a:t>D. Sertore</a:t>
            </a:r>
            <a:endParaRPr lang="en-US">
              <a:solidFill>
                <a:prstClr val="black">
                  <a:tint val="75000"/>
                </a:prstClr>
              </a:solidFill>
              <a:latin typeface="Arial"/>
            </a:endParaRPr>
          </a:p>
        </p:txBody>
      </p:sp>
      <p:sp>
        <p:nvSpPr>
          <p:cNvPr id="6" name="Segnaposto numero diapositiva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it-IT"/>
            </a:defPPr>
            <a:lvl1pPr marL="0" algn="r" defTabSz="456917" rtl="0" eaLnBrk="1" latinLnBrk="0" hangingPunct="1">
              <a:defRPr sz="1200" kern="1200">
                <a:solidFill>
                  <a:schemeClr val="tx1">
                    <a:tint val="75000"/>
                  </a:schemeClr>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5" algn="l" defTabSz="456917" rtl="0" eaLnBrk="1" latinLnBrk="0" hangingPunct="1">
              <a:defRPr sz="1800" kern="1200">
                <a:solidFill>
                  <a:schemeClr val="tx1"/>
                </a:solidFill>
                <a:latin typeface="+mn-lt"/>
                <a:ea typeface="+mn-ea"/>
                <a:cs typeface="+mn-cs"/>
              </a:defRPr>
            </a:lvl3pPr>
            <a:lvl4pPr marL="1370752" algn="l" defTabSz="456917" rtl="0" eaLnBrk="1" latinLnBrk="0" hangingPunct="1">
              <a:defRPr sz="1800" kern="1200">
                <a:solidFill>
                  <a:schemeClr val="tx1"/>
                </a:solidFill>
                <a:latin typeface="+mn-lt"/>
                <a:ea typeface="+mn-ea"/>
                <a:cs typeface="+mn-cs"/>
              </a:defRPr>
            </a:lvl4pPr>
            <a:lvl5pPr marL="1827669" algn="l" defTabSz="456917" rtl="0" eaLnBrk="1" latinLnBrk="0" hangingPunct="1">
              <a:defRPr sz="1800" kern="1200">
                <a:solidFill>
                  <a:schemeClr val="tx1"/>
                </a:solidFill>
                <a:latin typeface="+mn-lt"/>
                <a:ea typeface="+mn-ea"/>
                <a:cs typeface="+mn-cs"/>
              </a:defRPr>
            </a:lvl5pPr>
            <a:lvl6pPr marL="2284586" algn="l" defTabSz="456917" rtl="0" eaLnBrk="1" latinLnBrk="0" hangingPunct="1">
              <a:defRPr sz="1800" kern="1200">
                <a:solidFill>
                  <a:schemeClr val="tx1"/>
                </a:solidFill>
                <a:latin typeface="+mn-lt"/>
                <a:ea typeface="+mn-ea"/>
                <a:cs typeface="+mn-cs"/>
              </a:defRPr>
            </a:lvl6pPr>
            <a:lvl7pPr marL="2741504" algn="l" defTabSz="456917" rtl="0" eaLnBrk="1" latinLnBrk="0" hangingPunct="1">
              <a:defRPr sz="1800" kern="1200">
                <a:solidFill>
                  <a:schemeClr val="tx1"/>
                </a:solidFill>
                <a:latin typeface="+mn-lt"/>
                <a:ea typeface="+mn-ea"/>
                <a:cs typeface="+mn-cs"/>
              </a:defRPr>
            </a:lvl7pPr>
            <a:lvl8pPr marL="3198419" algn="l" defTabSz="456917" rtl="0" eaLnBrk="1" latinLnBrk="0" hangingPunct="1">
              <a:defRPr sz="1800" kern="1200">
                <a:solidFill>
                  <a:schemeClr val="tx1"/>
                </a:solidFill>
                <a:latin typeface="+mn-lt"/>
                <a:ea typeface="+mn-ea"/>
                <a:cs typeface="+mn-cs"/>
              </a:defRPr>
            </a:lvl8pPr>
            <a:lvl9pPr marL="3655339" algn="l" defTabSz="456917" rtl="0" eaLnBrk="1" latinLnBrk="0" hangingPunct="1">
              <a:defRPr sz="1800" kern="1200">
                <a:solidFill>
                  <a:schemeClr val="tx1"/>
                </a:solidFill>
                <a:latin typeface="+mn-lt"/>
                <a:ea typeface="+mn-ea"/>
                <a:cs typeface="+mn-cs"/>
              </a:defRPr>
            </a:lvl9pPr>
          </a:lstStyle>
          <a:p>
            <a:pPr defTabSz="456516"/>
            <a:fld id="{AC28833C-A449-5240-9838-2D5CFB7CE9FE}" type="slidenum">
              <a:rPr lang="it-IT" smtClean="0">
                <a:solidFill>
                  <a:prstClr val="black">
                    <a:tint val="75000"/>
                  </a:prstClr>
                </a:solidFill>
                <a:latin typeface="Arial"/>
              </a:rPr>
              <a:pPr defTabSz="456516"/>
              <a:t>‹N›</a:t>
            </a:fld>
            <a:endParaRPr lang="it-IT">
              <a:solidFill>
                <a:prstClr val="black">
                  <a:tint val="75000"/>
                </a:prstClr>
              </a:solidFill>
              <a:latin typeface="Arial"/>
            </a:endParaRPr>
          </a:p>
        </p:txBody>
      </p:sp>
      <p:pic>
        <p:nvPicPr>
          <p:cNvPr id="7" name="Immagine 4">
            <a:extLst>
              <a:ext uri="{FF2B5EF4-FFF2-40B4-BE49-F238E27FC236}">
                <a16:creationId xmlns:a16="http://schemas.microsoft.com/office/drawing/2014/main" id="{1B40083F-47F6-49BE-A91B-02DE4ADAF4A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13179" y="1"/>
            <a:ext cx="11478822" cy="2389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14800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1F3247-D68A-A74E-AC29-FC3BB0263FC6}" type="datetimeFigureOut">
              <a:rPr lang="en-US" smtClean="0"/>
              <a:t>7/10/22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91202-F90A-6140-AD94-E68811371A56}" type="slidenum">
              <a:rPr lang="en-US" smtClean="0"/>
              <a:t>‹N›</a:t>
            </a:fld>
            <a:endParaRPr lang="en-US"/>
          </a:p>
        </p:txBody>
      </p:sp>
    </p:spTree>
    <p:extLst>
      <p:ext uri="{BB962C8B-B14F-4D97-AF65-F5344CB8AC3E}">
        <p14:creationId xmlns:p14="http://schemas.microsoft.com/office/powerpoint/2010/main" val="1248530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914400" y="609600"/>
            <a:ext cx="10363200" cy="1143000"/>
          </a:xfrm>
        </p:spPr>
        <p:txBody>
          <a:bodyPr/>
          <a:lstStyle/>
          <a:p>
            <a:r>
              <a:rPr lang="it-IT"/>
              <a:t>Fare clic per modificare lo stile del titolo</a:t>
            </a:r>
          </a:p>
        </p:txBody>
      </p:sp>
      <p:sp>
        <p:nvSpPr>
          <p:cNvPr id="3" name="Segnaposto contenuto 2"/>
          <p:cNvSpPr>
            <a:spLocks noGrp="1"/>
          </p:cNvSpPr>
          <p:nvPr>
            <p:ph sz="quarter" idx="1"/>
          </p:nvPr>
        </p:nvSpPr>
        <p:spPr>
          <a:xfrm>
            <a:off x="914400" y="19812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9812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914400" y="41148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6197600" y="41148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334434" y="6500813"/>
            <a:ext cx="2112433" cy="457200"/>
          </a:xfrm>
        </p:spPr>
        <p:txBody>
          <a:bodyPr/>
          <a:lstStyle>
            <a:lvl1pPr>
              <a:defRPr/>
            </a:lvl1pPr>
          </a:lstStyle>
          <a:p>
            <a:r>
              <a:rPr lang="it-IT"/>
              <a:t>02 marzo 2021</a:t>
            </a:r>
            <a:endParaRPr lang="en-GB"/>
          </a:p>
        </p:txBody>
      </p:sp>
      <p:sp>
        <p:nvSpPr>
          <p:cNvPr id="8" name="Segnaposto piè di pagina 7"/>
          <p:cNvSpPr>
            <a:spLocks noGrp="1"/>
          </p:cNvSpPr>
          <p:nvPr>
            <p:ph type="ftr" sz="quarter" idx="11"/>
          </p:nvPr>
        </p:nvSpPr>
        <p:spPr>
          <a:xfrm>
            <a:off x="2544234" y="6500813"/>
            <a:ext cx="7584017" cy="457200"/>
          </a:xfrm>
        </p:spPr>
        <p:txBody>
          <a:bodyPr/>
          <a:lstStyle>
            <a:lvl1pPr>
              <a:defRPr/>
            </a:lvl1pPr>
          </a:lstStyle>
          <a:p>
            <a:r>
              <a:rPr lang="en-GB"/>
              <a:t>WN - LASA</a:t>
            </a:r>
          </a:p>
        </p:txBody>
      </p:sp>
      <p:sp>
        <p:nvSpPr>
          <p:cNvPr id="9" name="Segnaposto numero diapositiva 8"/>
          <p:cNvSpPr>
            <a:spLocks noGrp="1"/>
          </p:cNvSpPr>
          <p:nvPr>
            <p:ph type="sldNum" sz="quarter" idx="12"/>
          </p:nvPr>
        </p:nvSpPr>
        <p:spPr>
          <a:xfrm>
            <a:off x="10223501" y="6500813"/>
            <a:ext cx="1536700" cy="457200"/>
          </a:xfrm>
        </p:spPr>
        <p:txBody>
          <a:bodyPr/>
          <a:lstStyle>
            <a:lvl1pPr>
              <a:defRPr/>
            </a:lvl1pPr>
          </a:lstStyle>
          <a:p>
            <a:fld id="{E6D9A4FA-7D58-4AD1-B933-D66F401657C0}" type="slidenum">
              <a:rPr lang="en-GB"/>
              <a:pPr/>
              <a:t>‹N›</a:t>
            </a:fld>
            <a:endParaRPr lang="en-GB"/>
          </a:p>
        </p:txBody>
      </p:sp>
    </p:spTree>
    <p:extLst>
      <p:ext uri="{BB962C8B-B14F-4D97-AF65-F5344CB8AC3E}">
        <p14:creationId xmlns:p14="http://schemas.microsoft.com/office/powerpoint/2010/main" val="3947189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Layout personalizzat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A135D087-2E08-4457-A775-5C8A15B18669}"/>
              </a:ext>
            </a:extLst>
          </p:cNvPr>
          <p:cNvSpPr>
            <a:spLocks noGrp="1"/>
          </p:cNvSpPr>
          <p:nvPr>
            <p:ph type="dt" sz="half" idx="10"/>
          </p:nvPr>
        </p:nvSpPr>
        <p:spPr/>
        <p:txBody>
          <a:bodyPr/>
          <a:lstStyle/>
          <a:p>
            <a:endParaRPr lang="it-IT" dirty="0"/>
          </a:p>
        </p:txBody>
      </p:sp>
      <p:sp>
        <p:nvSpPr>
          <p:cNvPr id="4" name="Segnaposto piè di pagina 3">
            <a:extLst>
              <a:ext uri="{FF2B5EF4-FFF2-40B4-BE49-F238E27FC236}">
                <a16:creationId xmlns:a16="http://schemas.microsoft.com/office/drawing/2014/main" id="{5AA3BA0C-8E86-41D6-9316-22AC20E305B2}"/>
              </a:ext>
            </a:extLst>
          </p:cNvPr>
          <p:cNvSpPr>
            <a:spLocks noGrp="1"/>
          </p:cNvSpPr>
          <p:nvPr>
            <p:ph type="ftr" sz="quarter" idx="11"/>
          </p:nvPr>
        </p:nvSpPr>
        <p:spPr>
          <a:xfrm>
            <a:off x="3441005" y="6356349"/>
            <a:ext cx="5911517" cy="365125"/>
          </a:xfrm>
        </p:spPr>
        <p:txBody>
          <a:bodyPr/>
          <a:lstStyle/>
          <a:p>
            <a:r>
              <a:rPr lang="it-IT"/>
              <a:t>Rete INFN di Magneti Superconduttori e Tecnologie Associate 6/10/2021</a:t>
            </a:r>
            <a:endParaRPr lang="it-IT" dirty="0"/>
          </a:p>
        </p:txBody>
      </p:sp>
      <p:sp>
        <p:nvSpPr>
          <p:cNvPr id="5" name="Segnaposto numero diapositiva 4">
            <a:extLst>
              <a:ext uri="{FF2B5EF4-FFF2-40B4-BE49-F238E27FC236}">
                <a16:creationId xmlns:a16="http://schemas.microsoft.com/office/drawing/2014/main" id="{2521D14F-79C2-4A7F-AE14-F8DDF77657C3}"/>
              </a:ext>
            </a:extLst>
          </p:cNvPr>
          <p:cNvSpPr>
            <a:spLocks noGrp="1"/>
          </p:cNvSpPr>
          <p:nvPr>
            <p:ph type="sldNum" sz="quarter" idx="12"/>
          </p:nvPr>
        </p:nvSpPr>
        <p:spPr>
          <a:xfrm>
            <a:off x="10536511" y="6372606"/>
            <a:ext cx="1530927" cy="365125"/>
          </a:xfrm>
        </p:spPr>
        <p:txBody>
          <a:bodyPr/>
          <a:lstStyle/>
          <a:p>
            <a:fld id="{A6D6D798-1883-974D-96D0-4E82B243DEDE}" type="slidenum">
              <a:rPr lang="it-IT" smtClean="0"/>
              <a:t>‹N›</a:t>
            </a:fld>
            <a:endParaRPr lang="it-IT" dirty="0"/>
          </a:p>
        </p:txBody>
      </p:sp>
      <p:sp>
        <p:nvSpPr>
          <p:cNvPr id="6" name="Segnaposto testo 2">
            <a:extLst>
              <a:ext uri="{FF2B5EF4-FFF2-40B4-BE49-F238E27FC236}">
                <a16:creationId xmlns:a16="http://schemas.microsoft.com/office/drawing/2014/main" id="{55D9D69F-2C26-427C-A381-30F7FB42CFB7}"/>
              </a:ext>
            </a:extLst>
          </p:cNvPr>
          <p:cNvSpPr>
            <a:spLocks noGrp="1"/>
          </p:cNvSpPr>
          <p:nvPr>
            <p:ph type="body" sz="quarter" idx="13"/>
          </p:nvPr>
        </p:nvSpPr>
        <p:spPr>
          <a:xfrm>
            <a:off x="713442" y="1511656"/>
            <a:ext cx="8963025" cy="4191000"/>
          </a:xfrm>
        </p:spPr>
        <p:txBody>
          <a:bodyPr/>
          <a:lstStyle>
            <a:lvl1pPr marL="182880" indent="-182880">
              <a:buClr>
                <a:schemeClr val="accent3">
                  <a:lumMod val="50000"/>
                </a:schemeClr>
              </a:buClr>
              <a:buFont typeface="Wingdings 2" panose="05020102010507070707" pitchFamily="18" charset="2"/>
              <a:buChar char=""/>
              <a:defRPr>
                <a:solidFill>
                  <a:schemeClr val="tx2">
                    <a:lumMod val="75000"/>
                  </a:schemeClr>
                </a:solidFill>
              </a:defRPr>
            </a:lvl1pPr>
            <a:lvl2pPr marL="685800" indent="-182880">
              <a:buClr>
                <a:schemeClr val="accent3">
                  <a:lumMod val="50000"/>
                </a:schemeClr>
              </a:buClr>
              <a:buFont typeface="Wingdings 2" panose="05020102010507070707" pitchFamily="18" charset="2"/>
              <a:buChar char=""/>
              <a:defRPr>
                <a:solidFill>
                  <a:schemeClr val="tx2">
                    <a:lumMod val="75000"/>
                  </a:schemeClr>
                </a:solidFill>
              </a:defRPr>
            </a:lvl2pPr>
            <a:lvl3pPr marL="1143000" indent="-182880">
              <a:buClr>
                <a:schemeClr val="accent3">
                  <a:lumMod val="50000"/>
                </a:schemeClr>
              </a:buClr>
              <a:buFont typeface="Wingdings 2" panose="05020102010507070707" pitchFamily="18" charset="2"/>
              <a:buChar char=""/>
              <a:defRPr>
                <a:solidFill>
                  <a:schemeClr val="tx2">
                    <a:lumMod val="75000"/>
                  </a:schemeClr>
                </a:solidFill>
              </a:defRPr>
            </a:lvl3pPr>
            <a:lvl4pPr marL="1600200" indent="-182880">
              <a:buClr>
                <a:schemeClr val="accent3">
                  <a:lumMod val="50000"/>
                </a:schemeClr>
              </a:buClr>
              <a:buFont typeface="Wingdings 2" panose="05020102010507070707" pitchFamily="18" charset="2"/>
              <a:buChar char=""/>
              <a:defRPr>
                <a:solidFill>
                  <a:schemeClr val="tx2">
                    <a:lumMod val="75000"/>
                  </a:schemeClr>
                </a:solidFill>
              </a:defRPr>
            </a:lvl4pPr>
            <a:lvl5pPr marL="2057400" indent="-182880">
              <a:buClr>
                <a:schemeClr val="accent3">
                  <a:lumMod val="50000"/>
                </a:schemeClr>
              </a:buClr>
              <a:buFont typeface="Wingdings 2" panose="05020102010507070707" pitchFamily="18" charset="2"/>
              <a:buChar char=""/>
              <a:defRPr>
                <a:solidFill>
                  <a:schemeClr val="tx2">
                    <a:lumMod val="75000"/>
                  </a:schemeClr>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Titolo 6">
            <a:extLst>
              <a:ext uri="{FF2B5EF4-FFF2-40B4-BE49-F238E27FC236}">
                <a16:creationId xmlns:a16="http://schemas.microsoft.com/office/drawing/2014/main" id="{469D1377-7106-476E-BE62-9BCD1596AD13}"/>
              </a:ext>
            </a:extLst>
          </p:cNvPr>
          <p:cNvSpPr>
            <a:spLocks noGrp="1"/>
          </p:cNvSpPr>
          <p:nvPr>
            <p:ph type="title"/>
          </p:nvPr>
        </p:nvSpPr>
        <p:spPr>
          <a:xfrm>
            <a:off x="713442" y="245256"/>
            <a:ext cx="10108887" cy="728112"/>
          </a:xfrm>
        </p:spPr>
        <p:txBody>
          <a:bodyPr>
            <a:normAutofit/>
          </a:bodyPr>
          <a:lstStyle>
            <a:lvl1pPr>
              <a:defRPr sz="3200" b="1">
                <a:solidFill>
                  <a:schemeClr val="accent1"/>
                </a:solidFill>
              </a:defRPr>
            </a:lvl1pPr>
          </a:lstStyle>
          <a:p>
            <a:r>
              <a:rPr lang="it-IT" dirty="0"/>
              <a:t>Fare clic per modificare lo stile del titolo dello schema</a:t>
            </a:r>
          </a:p>
        </p:txBody>
      </p:sp>
      <p:pic>
        <p:nvPicPr>
          <p:cNvPr id="11" name="Immagine 10">
            <a:extLst>
              <a:ext uri="{FF2B5EF4-FFF2-40B4-BE49-F238E27FC236}">
                <a16:creationId xmlns:a16="http://schemas.microsoft.com/office/drawing/2014/main" id="{05851DBC-8465-4A95-8C49-F8AE8191C6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73123" y="245256"/>
            <a:ext cx="1518877" cy="728113"/>
          </a:xfrm>
          <a:prstGeom prst="rect">
            <a:avLst/>
          </a:prstGeom>
        </p:spPr>
      </p:pic>
    </p:spTree>
    <p:extLst>
      <p:ext uri="{BB962C8B-B14F-4D97-AF65-F5344CB8AC3E}">
        <p14:creationId xmlns:p14="http://schemas.microsoft.com/office/powerpoint/2010/main" val="772795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ustomShape 1"/>
          <p:cNvSpPr/>
          <p:nvPr/>
        </p:nvSpPr>
        <p:spPr>
          <a:xfrm>
            <a:off x="0" y="1080"/>
            <a:ext cx="712440" cy="6856920"/>
          </a:xfrm>
          <a:prstGeom prst="rect">
            <a:avLst/>
          </a:prstGeom>
          <a:solidFill>
            <a:srgbClr val="0E5CA7"/>
          </a:solidFill>
          <a:ln>
            <a:noFill/>
          </a:ln>
        </p:spPr>
        <p:style>
          <a:lnRef idx="2">
            <a:schemeClr val="accent1">
              <a:shade val="50000"/>
            </a:schemeClr>
          </a:lnRef>
          <a:fillRef idx="1">
            <a:schemeClr val="accent1"/>
          </a:fillRef>
          <a:effectRef idx="0">
            <a:schemeClr val="accent1"/>
          </a:effectRef>
          <a:fontRef idx="minor"/>
        </p:style>
      </p:sp>
      <p:sp>
        <p:nvSpPr>
          <p:cNvPr id="2" name="CustomShape 3"/>
          <p:cNvSpPr/>
          <p:nvPr/>
        </p:nvSpPr>
        <p:spPr>
          <a:xfrm rot="16200000">
            <a:off x="-1723459" y="2843030"/>
            <a:ext cx="3977280" cy="33710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600" b="1" strike="noStrike" spc="-1" dirty="0">
                <a:solidFill>
                  <a:srgbClr val="FFFFFF"/>
                </a:solidFill>
                <a:latin typeface="+mn-lt"/>
              </a:rPr>
              <a:t>CDS Milano -  12 July 2022</a:t>
            </a:r>
            <a:endParaRPr lang="en-US" sz="1600" b="1" strike="noStrike" spc="-1" dirty="0">
              <a:solidFill>
                <a:srgbClr val="FFFFFF"/>
              </a:solidFill>
              <a:latin typeface="Arial"/>
            </a:endParaRPr>
          </a:p>
        </p:txBody>
      </p:sp>
      <p:sp>
        <p:nvSpPr>
          <p:cNvPr id="4" name="PlaceHolder 4"/>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dirty="0">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dirty="0">
                <a:latin typeface="Arial"/>
              </a:rPr>
              <a:t>Second Outline Level</a:t>
            </a:r>
          </a:p>
          <a:p>
            <a:pPr marL="1296000" lvl="2" indent="-288000">
              <a:spcBef>
                <a:spcPts val="850"/>
              </a:spcBef>
              <a:buClr>
                <a:srgbClr val="000000"/>
              </a:buClr>
              <a:buSzPct val="45000"/>
              <a:buFont typeface="Wingdings" charset="2"/>
              <a:buChar char=""/>
            </a:pPr>
            <a:r>
              <a:rPr lang="en-US" sz="2400" b="0" strike="noStrike" spc="-1" dirty="0">
                <a:latin typeface="Arial"/>
              </a:rPr>
              <a:t>Third Outline Level</a:t>
            </a:r>
          </a:p>
          <a:p>
            <a:pPr marL="1728000" lvl="3" indent="-216000">
              <a:spcBef>
                <a:spcPts val="567"/>
              </a:spcBef>
              <a:buClr>
                <a:srgbClr val="000000"/>
              </a:buClr>
              <a:buSzPct val="75000"/>
              <a:buFont typeface="Symbol" charset="2"/>
              <a:buChar char=""/>
            </a:pPr>
            <a:r>
              <a:rPr lang="en-US" sz="2000" b="0" strike="noStrike" spc="-1" dirty="0">
                <a:latin typeface="Arial"/>
              </a:rPr>
              <a:t>Fourth Outline Level</a:t>
            </a:r>
          </a:p>
          <a:p>
            <a:pPr marL="2160000" lvl="4" indent="-216000">
              <a:spcBef>
                <a:spcPts val="283"/>
              </a:spcBef>
              <a:buClr>
                <a:srgbClr val="000000"/>
              </a:buClr>
              <a:buSzPct val="45000"/>
              <a:buFont typeface="Wingdings" charset="2"/>
              <a:buChar char=""/>
            </a:pPr>
            <a:r>
              <a:rPr lang="en-US" sz="2000" b="0" strike="noStrike" spc="-1" dirty="0">
                <a:latin typeface="Arial"/>
              </a:rPr>
              <a:t>Fifth Outline Level</a:t>
            </a:r>
          </a:p>
          <a:p>
            <a:pPr marL="2592000" lvl="5" indent="-216000">
              <a:spcBef>
                <a:spcPts val="283"/>
              </a:spcBef>
              <a:buClr>
                <a:srgbClr val="000000"/>
              </a:buClr>
              <a:buSzPct val="45000"/>
              <a:buFont typeface="Wingdings" charset="2"/>
              <a:buChar char=""/>
            </a:pPr>
            <a:r>
              <a:rPr lang="en-US" sz="2000" b="0" strike="noStrike" spc="-1" dirty="0">
                <a:latin typeface="Arial"/>
              </a:rPr>
              <a:t>Sixth Outline Level</a:t>
            </a:r>
          </a:p>
          <a:p>
            <a:pPr marL="3024000" lvl="6" indent="-216000">
              <a:spcBef>
                <a:spcPts val="283"/>
              </a:spcBef>
              <a:buClr>
                <a:srgbClr val="000000"/>
              </a:buClr>
              <a:buSzPct val="45000"/>
              <a:buFont typeface="Wingdings" charset="2"/>
              <a:buChar char=""/>
            </a:pPr>
            <a:r>
              <a:rPr lang="en-US" sz="2000" b="0" strike="noStrike" spc="-1" dirty="0">
                <a:latin typeface="Arial"/>
              </a:rPr>
              <a:t>Seventh Outline Level</a:t>
            </a:r>
          </a:p>
        </p:txBody>
      </p:sp>
      <p:pic>
        <p:nvPicPr>
          <p:cNvPr id="9" name="Immagine 8">
            <a:extLst>
              <a:ext uri="{FF2B5EF4-FFF2-40B4-BE49-F238E27FC236}">
                <a16:creationId xmlns:a16="http://schemas.microsoft.com/office/drawing/2014/main" id="{E7475FBB-B51D-1E4E-A896-E0385EA9DD3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4638" y="19530"/>
            <a:ext cx="683164" cy="3087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wmf"/><Relationship Id="rId3" Type="http://schemas.openxmlformats.org/officeDocument/2006/relationships/image" Target="../media/image26.jpeg"/><Relationship Id="rId21" Type="http://schemas.openxmlformats.org/officeDocument/2006/relationships/image" Target="../media/image44.pn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40.emf"/><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jpe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png"/><Relationship Id="rId22"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9.jpe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79.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wmf"/><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4.xml"/><Relationship Id="rId5" Type="http://schemas.openxmlformats.org/officeDocument/2006/relationships/image" Target="../media/image93.png"/><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94.gif"/><Relationship Id="rId1" Type="http://schemas.openxmlformats.org/officeDocument/2006/relationships/slideLayout" Target="../slideLayouts/slideLayout16.xml"/><Relationship Id="rId6" Type="http://schemas.openxmlformats.org/officeDocument/2006/relationships/image" Target="../media/image98.png"/><Relationship Id="rId11" Type="http://schemas.openxmlformats.org/officeDocument/2006/relationships/image" Target="../media/image103.jpeg"/><Relationship Id="rId5" Type="http://schemas.openxmlformats.org/officeDocument/2006/relationships/image" Target="../media/image97.png"/><Relationship Id="rId10" Type="http://schemas.openxmlformats.org/officeDocument/2006/relationships/image" Target="../media/image102.jpeg"/><Relationship Id="rId4" Type="http://schemas.openxmlformats.org/officeDocument/2006/relationships/image" Target="../media/image96.png"/><Relationship Id="rId9" Type="http://schemas.openxmlformats.org/officeDocument/2006/relationships/image" Target="../media/image10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microsoft.com/office/2007/relationships/hdphoto" Target="../media/hdphoto3.wdp"/><Relationship Id="rId9" Type="http://schemas.openxmlformats.org/officeDocument/2006/relationships/image" Target="../media/image124.jpeg"/></Relationships>
</file>

<file path=ppt/slides/_rels/slide66.xml.rels><?xml version="1.0" encoding="UTF-8" standalone="yes"?>
<Relationships xmlns="http://schemas.openxmlformats.org/package/2006/relationships"><Relationship Id="rId3" Type="http://schemas.openxmlformats.org/officeDocument/2006/relationships/image" Target="../media/image127.emf"/><Relationship Id="rId7" Type="http://schemas.openxmlformats.org/officeDocument/2006/relationships/image" Target="../media/image130.png"/><Relationship Id="rId2" Type="http://schemas.openxmlformats.org/officeDocument/2006/relationships/image" Target="../media/image126.jpeg"/><Relationship Id="rId1" Type="http://schemas.openxmlformats.org/officeDocument/2006/relationships/slideLayout" Target="../slideLayouts/slideLayout14.xml"/><Relationship Id="rId6" Type="http://schemas.openxmlformats.org/officeDocument/2006/relationships/image" Target="../media/image129.emf"/><Relationship Id="rId5" Type="http://schemas.openxmlformats.org/officeDocument/2006/relationships/image" Target="../media/image128.emf"/><Relationship Id="rId4" Type="http://schemas.openxmlformats.org/officeDocument/2006/relationships/image" Target="../media/image720.png"/></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4.xml"/><Relationship Id="rId4" Type="http://schemas.openxmlformats.org/officeDocument/2006/relationships/image" Target="../media/image13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37.png"/><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42.emf"/></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43.emf"/></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5.emf"/><Relationship Id="rId5" Type="http://schemas.openxmlformats.org/officeDocument/2006/relationships/package" Target="../embeddings/Documento_di_Microsoft_Word.docx"/><Relationship Id="rId4" Type="http://schemas.openxmlformats.org/officeDocument/2006/relationships/image" Target="../media/image144.png"/></Relationships>
</file>

<file path=ppt/slides/_rels/slide78.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46.tif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47.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52.jpeg"/><Relationship Id="rId5" Type="http://schemas.openxmlformats.org/officeDocument/2006/relationships/image" Target="../media/image151.tiff"/><Relationship Id="rId4" Type="http://schemas.openxmlformats.org/officeDocument/2006/relationships/image" Target="../media/image150.tiff"/></Relationships>
</file>

<file path=ppt/slides/_rels/slide8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5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9DB684C3-27CA-9F47-A0FA-05A4C60040FF}"/>
              </a:ext>
            </a:extLst>
          </p:cNvPr>
          <p:cNvSpPr txBox="1">
            <a:spLocks noChangeArrowheads="1"/>
          </p:cNvSpPr>
          <p:nvPr/>
        </p:nvSpPr>
        <p:spPr bwMode="auto">
          <a:xfrm>
            <a:off x="1631156" y="2159755"/>
            <a:ext cx="8929688"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eaLnBrk="1" hangingPunct="1">
              <a:spcBef>
                <a:spcPct val="0"/>
              </a:spcBef>
              <a:buFontTx/>
              <a:buNone/>
            </a:pPr>
            <a:endParaRPr lang="it-IT" altLang="en-US" sz="3200" b="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en-US" sz="3600" b="1" dirty="0" err="1">
                <a:latin typeface="+mn-lt"/>
              </a:rPr>
              <a:t>L</a:t>
            </a:r>
            <a:r>
              <a:rPr lang="en-US" sz="3600" dirty="0" err="1">
                <a:latin typeface="+mn-lt"/>
              </a:rPr>
              <a:t>aboratorio</a:t>
            </a:r>
            <a:r>
              <a:rPr lang="en-US" sz="3600" dirty="0">
                <a:latin typeface="+mn-lt"/>
              </a:rPr>
              <a:t> </a:t>
            </a:r>
            <a:r>
              <a:rPr lang="en-US" sz="3600" b="1" dirty="0" err="1">
                <a:latin typeface="+mn-lt"/>
              </a:rPr>
              <a:t>A</a:t>
            </a:r>
            <a:r>
              <a:rPr lang="en-US" sz="3600" dirty="0" err="1">
                <a:latin typeface="+mn-lt"/>
              </a:rPr>
              <a:t>cceleratori</a:t>
            </a:r>
            <a:r>
              <a:rPr lang="en-US" sz="3600" dirty="0">
                <a:latin typeface="+mn-lt"/>
              </a:rPr>
              <a:t> e </a:t>
            </a:r>
            <a:r>
              <a:rPr lang="en-US" sz="3600" b="1" dirty="0" err="1">
                <a:latin typeface="+mn-lt"/>
              </a:rPr>
              <a:t>S</a:t>
            </a:r>
            <a:r>
              <a:rPr lang="en-US" sz="3600" dirty="0" err="1">
                <a:latin typeface="+mn-lt"/>
              </a:rPr>
              <a:t>uperconduttività</a:t>
            </a:r>
            <a:r>
              <a:rPr lang="en-US" sz="3600" dirty="0">
                <a:latin typeface="+mn-lt"/>
              </a:rPr>
              <a:t> </a:t>
            </a:r>
            <a:r>
              <a:rPr lang="en-US" sz="3600" b="1" dirty="0" err="1">
                <a:latin typeface="+mn-lt"/>
              </a:rPr>
              <a:t>A</a:t>
            </a:r>
            <a:r>
              <a:rPr lang="en-US" sz="3600" dirty="0" err="1">
                <a:latin typeface="+mn-lt"/>
              </a:rPr>
              <a:t>pplicata</a:t>
            </a:r>
            <a:endParaRPr lang="en-US" sz="3600" dirty="0">
              <a:latin typeface="+mn-lt"/>
            </a:endParaRPr>
          </a:p>
          <a:p>
            <a:pPr algn="ctr" eaLnBrk="1" hangingPunct="1">
              <a:spcBef>
                <a:spcPct val="0"/>
              </a:spcBef>
              <a:buNone/>
            </a:pPr>
            <a:endParaRPr lang="it-IT" altLang="en-US" sz="3200" b="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it-IT" altLang="en-US" sz="3200" b="1" dirty="0">
                <a:solidFill>
                  <a:srgbClr val="32339A"/>
                </a:solidFill>
                <a:latin typeface="Calibri" panose="020F0502020204030204" pitchFamily="34" charset="0"/>
                <a:cs typeface="Calibri" panose="020F0502020204030204" pitchFamily="34" charset="0"/>
              </a:rPr>
              <a:t>Dario Giove</a:t>
            </a:r>
            <a:br>
              <a:rPr lang="it-IT" altLang="en-US" sz="3200" b="1" dirty="0">
                <a:solidFill>
                  <a:srgbClr val="32339A"/>
                </a:solidFill>
                <a:latin typeface="Calibri" panose="020F0502020204030204" pitchFamily="34" charset="0"/>
                <a:cs typeface="Calibri" panose="020F0502020204030204" pitchFamily="34" charset="0"/>
              </a:rPr>
            </a:br>
            <a:r>
              <a:rPr lang="it-IT" altLang="en-US" sz="2400" b="1" i="1" dirty="0">
                <a:solidFill>
                  <a:srgbClr val="32339A"/>
                </a:solidFill>
                <a:latin typeface="Calibri" panose="020F0502020204030204" pitchFamily="34" charset="0"/>
                <a:cs typeface="Calibri" panose="020F0502020204030204" pitchFamily="34" charset="0"/>
              </a:rPr>
              <a:t>on </a:t>
            </a:r>
            <a:r>
              <a:rPr lang="it-IT" altLang="en-US" sz="2400" b="1" i="1" dirty="0" err="1">
                <a:solidFill>
                  <a:srgbClr val="32339A"/>
                </a:solidFill>
                <a:latin typeface="Calibri" panose="020F0502020204030204" pitchFamily="34" charset="0"/>
                <a:cs typeface="Calibri" panose="020F0502020204030204" pitchFamily="34" charset="0"/>
              </a:rPr>
              <a:t>behalf</a:t>
            </a:r>
            <a:r>
              <a:rPr lang="it-IT" altLang="en-US" sz="2400" b="1" i="1" dirty="0">
                <a:solidFill>
                  <a:srgbClr val="32339A"/>
                </a:solidFill>
                <a:latin typeface="Calibri" panose="020F0502020204030204" pitchFamily="34" charset="0"/>
                <a:cs typeface="Calibri" panose="020F0502020204030204" pitchFamily="34" charset="0"/>
              </a:rPr>
              <a:t> of the LASA community</a:t>
            </a:r>
            <a:endParaRPr lang="it-IT" altLang="en-US" sz="2400" b="1" i="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it-IT" altLang="en-US" sz="3200" b="1" dirty="0">
                <a:solidFill>
                  <a:srgbClr val="333399"/>
                </a:solidFill>
                <a:latin typeface="Calibri" panose="020F0502020204030204" pitchFamily="34" charset="0"/>
                <a:cs typeface="Calibri" panose="020F0502020204030204" pitchFamily="34" charset="0"/>
              </a:rPr>
              <a:t> </a:t>
            </a:r>
          </a:p>
          <a:p>
            <a:pPr algn="ctr" eaLnBrk="1" hangingPunct="1">
              <a:spcBef>
                <a:spcPct val="0"/>
              </a:spcBef>
              <a:buNone/>
            </a:pPr>
            <a:r>
              <a:rPr lang="it-IT" altLang="en-US" sz="3200" b="1" dirty="0">
                <a:solidFill>
                  <a:srgbClr val="333399"/>
                </a:solidFill>
                <a:latin typeface="Calibri" panose="020F0502020204030204" pitchFamily="34" charset="0"/>
                <a:cs typeface="Calibri" panose="020F0502020204030204" pitchFamily="34" charset="0"/>
              </a:rPr>
              <a:t>12 </a:t>
            </a:r>
            <a:r>
              <a:rPr lang="it-IT" altLang="en-US" sz="3200" b="1" dirty="0" err="1">
                <a:solidFill>
                  <a:srgbClr val="333399"/>
                </a:solidFill>
                <a:latin typeface="Calibri" panose="020F0502020204030204" pitchFamily="34" charset="0"/>
                <a:cs typeface="Calibri" panose="020F0502020204030204" pitchFamily="34" charset="0"/>
              </a:rPr>
              <a:t>July</a:t>
            </a:r>
            <a:r>
              <a:rPr lang="it-IT" altLang="en-US" sz="3200" b="1" dirty="0">
                <a:solidFill>
                  <a:srgbClr val="333399"/>
                </a:solidFill>
                <a:latin typeface="Calibri" panose="020F0502020204030204" pitchFamily="34" charset="0"/>
                <a:cs typeface="Calibri" panose="020F0502020204030204" pitchFamily="34" charset="0"/>
              </a:rPr>
              <a:t> 2022</a:t>
            </a:r>
          </a:p>
        </p:txBody>
      </p:sp>
    </p:spTree>
    <p:extLst>
      <p:ext uri="{BB962C8B-B14F-4D97-AF65-F5344CB8AC3E}">
        <p14:creationId xmlns:p14="http://schemas.microsoft.com/office/powerpoint/2010/main" val="71933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10</a:t>
            </a:fld>
            <a:endParaRPr lang="en-US" sz="1050" b="0" strike="noStrike" spc="-1">
              <a:latin typeface="Arial"/>
            </a:endParaRPr>
          </a:p>
        </p:txBody>
      </p:sp>
      <p:sp>
        <p:nvSpPr>
          <p:cNvPr id="3" name="CasellaDiTesto 2"/>
          <p:cNvSpPr txBox="1"/>
          <p:nvPr/>
        </p:nvSpPr>
        <p:spPr>
          <a:xfrm>
            <a:off x="1397725" y="1344600"/>
            <a:ext cx="10306595" cy="5478423"/>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The research areas already funded at LASA and on which the laboratory has focused in recent years, cover the following topics:</a:t>
            </a:r>
          </a:p>
          <a:p>
            <a:pPr>
              <a:spcAft>
                <a:spcPts val="1200"/>
              </a:spcAft>
            </a:pPr>
            <a:endParaRPr lang="en-US" sz="2000" b="1" spc="-1" dirty="0">
              <a:solidFill>
                <a:schemeClr val="bg2">
                  <a:lumMod val="25000"/>
                </a:schemeClr>
              </a:solidFill>
              <a:latin typeface="Calibri"/>
            </a:endParaRPr>
          </a:p>
          <a:p>
            <a:pPr>
              <a:spcAft>
                <a:spcPts val="1200"/>
              </a:spcAft>
            </a:pPr>
            <a:r>
              <a:rPr lang="en-US" sz="2000" b="1" spc="-1" dirty="0">
                <a:solidFill>
                  <a:schemeClr val="bg2">
                    <a:lumMod val="25000"/>
                  </a:schemeClr>
                </a:solidFill>
                <a:latin typeface="Calibri"/>
              </a:rPr>
              <a:t>• superconducting cavities</a:t>
            </a:r>
          </a:p>
          <a:p>
            <a:pPr>
              <a:spcAft>
                <a:spcPts val="1200"/>
              </a:spcAft>
            </a:pPr>
            <a:r>
              <a:rPr lang="en-US" sz="2000" b="1" spc="-1" dirty="0">
                <a:solidFill>
                  <a:schemeClr val="bg2">
                    <a:lumMod val="25000"/>
                  </a:schemeClr>
                </a:solidFill>
                <a:latin typeface="Calibri"/>
              </a:rPr>
              <a:t>• superconducting magnets</a:t>
            </a:r>
          </a:p>
          <a:p>
            <a:pPr>
              <a:spcAft>
                <a:spcPts val="1200"/>
              </a:spcAft>
            </a:pPr>
            <a:r>
              <a:rPr lang="en-US" sz="2000" b="1" spc="-1" dirty="0">
                <a:solidFill>
                  <a:schemeClr val="bg2">
                    <a:lumMod val="25000"/>
                  </a:schemeClr>
                </a:solidFill>
                <a:latin typeface="Calibri"/>
              </a:rPr>
              <a:t>• design of an ERL-type linear accelerator with 2 experimental stations to generate coherent X radiation, THz radiation and a beam line for applications in the medical field (</a:t>
            </a:r>
            <a:r>
              <a:rPr lang="en-US" sz="2000" b="1" spc="-1" dirty="0" err="1">
                <a:solidFill>
                  <a:schemeClr val="bg2">
                    <a:lumMod val="25000"/>
                  </a:schemeClr>
                </a:solidFill>
                <a:latin typeface="Calibri"/>
              </a:rPr>
              <a:t>BriXsino</a:t>
            </a:r>
            <a:r>
              <a:rPr lang="en-US" sz="2000" b="1" spc="-1" dirty="0">
                <a:solidFill>
                  <a:schemeClr val="bg2">
                    <a:lumMod val="25000"/>
                  </a:schemeClr>
                </a:solidFill>
                <a:latin typeface="Calibri"/>
              </a:rPr>
              <a:t> project)</a:t>
            </a:r>
          </a:p>
          <a:p>
            <a:pPr>
              <a:spcAft>
                <a:spcPts val="1200"/>
              </a:spcAft>
            </a:pPr>
            <a:r>
              <a:rPr lang="en-US" sz="2000" b="1" spc="-1" dirty="0">
                <a:solidFill>
                  <a:schemeClr val="bg2">
                    <a:lumMod val="25000"/>
                  </a:schemeClr>
                </a:solidFill>
                <a:latin typeface="Calibri"/>
              </a:rPr>
              <a:t>• components for innovative accelerators for tumor therapy with electron, proton or X beams with applications in the field of flash therapy</a:t>
            </a:r>
          </a:p>
          <a:p>
            <a:pPr marL="342900" indent="-342900">
              <a:spcAft>
                <a:spcPts val="1200"/>
              </a:spcAft>
              <a:buFont typeface="Arial" panose="020B0604020202020204" pitchFamily="34" charset="0"/>
              <a:buChar char="•"/>
            </a:pPr>
            <a:r>
              <a:rPr lang="en-US" sz="2000" b="1" spc="-1" dirty="0">
                <a:solidFill>
                  <a:schemeClr val="bg2">
                    <a:lumMod val="25000"/>
                  </a:schemeClr>
                </a:solidFill>
                <a:latin typeface="Calibri"/>
              </a:rPr>
              <a:t>components for new generation accelerators</a:t>
            </a:r>
          </a:p>
          <a:p>
            <a:pPr>
              <a:spcAft>
                <a:spcPts val="1200"/>
              </a:spcAft>
            </a:pPr>
            <a:r>
              <a:rPr lang="en-US" sz="2000" b="1" spc="-1" dirty="0">
                <a:solidFill>
                  <a:schemeClr val="bg2">
                    <a:lumMod val="25000"/>
                  </a:schemeClr>
                </a:solidFill>
                <a:latin typeface="Calibri"/>
              </a:rPr>
              <a:t>• radioisotope study.</a:t>
            </a:r>
          </a:p>
          <a:p>
            <a:pPr>
              <a:spcAft>
                <a:spcPts val="1200"/>
              </a:spcAft>
            </a:pPr>
            <a:endParaRPr lang="en-US" sz="2000" b="1" spc="-1" dirty="0">
              <a:solidFill>
                <a:schemeClr val="bg2">
                  <a:lumMod val="25000"/>
                </a:schemeClr>
              </a:solidFill>
              <a:latin typeface="Calibri"/>
            </a:endParaRPr>
          </a:p>
          <a:p>
            <a:pPr>
              <a:spcAft>
                <a:spcPts val="1200"/>
              </a:spcAft>
            </a:pPr>
            <a:endParaRPr lang="en-US" sz="2000" b="1" spc="-1" dirty="0">
              <a:solidFill>
                <a:schemeClr val="bg2">
                  <a:lumMod val="25000"/>
                </a:schemeClr>
              </a:solidFill>
              <a:latin typeface="Calibri"/>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Clear Identification of Research Areas</a:t>
            </a:r>
            <a:endParaRPr lang="en-US" sz="3600" spc="-1" dirty="0"/>
          </a:p>
        </p:txBody>
      </p:sp>
    </p:spTree>
    <p:extLst>
      <p:ext uri="{BB962C8B-B14F-4D97-AF65-F5344CB8AC3E}">
        <p14:creationId xmlns:p14="http://schemas.microsoft.com/office/powerpoint/2010/main" val="331815448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11</a:t>
            </a:fld>
            <a:endParaRPr lang="en-US" sz="1050" b="0" strike="noStrike" spc="-1">
              <a:latin typeface="Arial"/>
            </a:endParaRPr>
          </a:p>
        </p:txBody>
      </p:sp>
      <p:sp>
        <p:nvSpPr>
          <p:cNvPr id="3" name="CasellaDiTesto 2"/>
          <p:cNvSpPr txBox="1"/>
          <p:nvPr/>
        </p:nvSpPr>
        <p:spPr>
          <a:xfrm>
            <a:off x="1192961" y="685215"/>
            <a:ext cx="10306595" cy="1785104"/>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In the last year, LASA has undergone a profound renovation of its building and technological infrastructures which is still ongoing today. </a:t>
            </a:r>
          </a:p>
          <a:p>
            <a:pPr>
              <a:spcAft>
                <a:spcPts val="1200"/>
              </a:spcAft>
            </a:pPr>
            <a:r>
              <a:rPr lang="en-US" sz="2000" b="1" spc="-1" dirty="0">
                <a:solidFill>
                  <a:schemeClr val="bg2">
                    <a:lumMod val="25000"/>
                  </a:schemeClr>
                </a:solidFill>
                <a:latin typeface="Calibri"/>
              </a:rPr>
              <a:t>This process was originated by an investment of </a:t>
            </a:r>
            <a:r>
              <a:rPr lang="en-US" sz="2000" b="1" u="sng" spc="-1" dirty="0">
                <a:solidFill>
                  <a:srgbClr val="0070C0"/>
                </a:solidFill>
                <a:latin typeface="Calibri"/>
              </a:rPr>
              <a:t>over one million euros</a:t>
            </a:r>
            <a:r>
              <a:rPr lang="en-US" sz="2000" b="1" spc="-1" dirty="0">
                <a:solidFill>
                  <a:schemeClr val="bg1"/>
                </a:solidFill>
                <a:latin typeface="Calibri"/>
              </a:rPr>
              <a:t> </a:t>
            </a:r>
            <a:r>
              <a:rPr lang="en-US" sz="2000" b="1" spc="-1" dirty="0">
                <a:solidFill>
                  <a:schemeClr val="bg2">
                    <a:lumMod val="25000"/>
                  </a:schemeClr>
                </a:solidFill>
                <a:latin typeface="Calibri"/>
              </a:rPr>
              <a:t>by the University of Milan triggered by the requirement to host laboratories of the Department of Earth Sciences at LASA (Departments of Excellence MIUR 2018-2022).</a:t>
            </a: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Consolidation of the general laboratory infrastructure</a:t>
            </a:r>
          </a:p>
        </p:txBody>
      </p:sp>
      <p:pic>
        <p:nvPicPr>
          <p:cNvPr id="6" name="Immagine 5">
            <a:extLst>
              <a:ext uri="{FF2B5EF4-FFF2-40B4-BE49-F238E27FC236}">
                <a16:creationId xmlns:a16="http://schemas.microsoft.com/office/drawing/2014/main" id="{7C998159-BE8B-874F-92DC-B640D5C0E4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9734" y="3146897"/>
            <a:ext cx="3834688" cy="1725609"/>
          </a:xfrm>
          <a:prstGeom prst="rect">
            <a:avLst/>
          </a:prstGeom>
        </p:spPr>
      </p:pic>
      <p:pic>
        <p:nvPicPr>
          <p:cNvPr id="8" name="Immagine 7">
            <a:extLst>
              <a:ext uri="{FF2B5EF4-FFF2-40B4-BE49-F238E27FC236}">
                <a16:creationId xmlns:a16="http://schemas.microsoft.com/office/drawing/2014/main" id="{D8975C93-4C29-224B-A11C-419AFE1408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2961" y="3146897"/>
            <a:ext cx="2360244" cy="1770183"/>
          </a:xfrm>
          <a:prstGeom prst="rect">
            <a:avLst/>
          </a:prstGeom>
        </p:spPr>
      </p:pic>
      <p:pic>
        <p:nvPicPr>
          <p:cNvPr id="9" name="Immagine 8">
            <a:extLst>
              <a:ext uri="{FF2B5EF4-FFF2-40B4-BE49-F238E27FC236}">
                <a16:creationId xmlns:a16="http://schemas.microsoft.com/office/drawing/2014/main" id="{F2CE35F3-3D15-7C47-9354-F0D9BEF4EF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75493" y="3146897"/>
            <a:ext cx="2603072" cy="1952304"/>
          </a:xfrm>
          <a:prstGeom prst="rect">
            <a:avLst/>
          </a:prstGeom>
        </p:spPr>
      </p:pic>
      <p:sp>
        <p:nvSpPr>
          <p:cNvPr id="2" name="CasellaDiTesto 1">
            <a:extLst>
              <a:ext uri="{FF2B5EF4-FFF2-40B4-BE49-F238E27FC236}">
                <a16:creationId xmlns:a16="http://schemas.microsoft.com/office/drawing/2014/main" id="{E4E6ACE8-53DB-0E49-A00D-62A5D773B386}"/>
              </a:ext>
            </a:extLst>
          </p:cNvPr>
          <p:cNvSpPr txBox="1"/>
          <p:nvPr/>
        </p:nvSpPr>
        <p:spPr>
          <a:xfrm>
            <a:off x="7421105" y="2470319"/>
            <a:ext cx="3236784" cy="369332"/>
          </a:xfrm>
          <a:prstGeom prst="rect">
            <a:avLst/>
          </a:prstGeom>
          <a:noFill/>
          <a:ln>
            <a:solidFill>
              <a:srgbClr val="0070C0"/>
            </a:solidFill>
          </a:ln>
          <a:scene3d>
            <a:camera prst="orthographicFront"/>
            <a:lightRig rig="threePt" dir="t"/>
          </a:scene3d>
          <a:sp3d contourW="25400">
            <a:contourClr>
              <a:srgbClr val="0070C0"/>
            </a:contourClr>
          </a:sp3d>
        </p:spPr>
        <p:txBody>
          <a:bodyPr wrap="none" rtlCol="0">
            <a:spAutoFit/>
          </a:bodyPr>
          <a:lstStyle/>
          <a:p>
            <a:r>
              <a:rPr lang="en-US" b="1" dirty="0"/>
              <a:t>Rainwater effluvium system</a:t>
            </a:r>
          </a:p>
        </p:txBody>
      </p:sp>
      <p:sp>
        <p:nvSpPr>
          <p:cNvPr id="4" name="CasellaDiTesto 3">
            <a:extLst>
              <a:ext uri="{FF2B5EF4-FFF2-40B4-BE49-F238E27FC236}">
                <a16:creationId xmlns:a16="http://schemas.microsoft.com/office/drawing/2014/main" id="{3E51EB95-CF76-454D-B2DE-F9BFD92DDCD3}"/>
              </a:ext>
            </a:extLst>
          </p:cNvPr>
          <p:cNvSpPr txBox="1"/>
          <p:nvPr/>
        </p:nvSpPr>
        <p:spPr>
          <a:xfrm>
            <a:off x="1192961" y="5209536"/>
            <a:ext cx="10811805" cy="1200329"/>
          </a:xfrm>
          <a:prstGeom prst="rect">
            <a:avLst/>
          </a:prstGeom>
          <a:noFill/>
        </p:spPr>
        <p:txBody>
          <a:bodyPr wrap="square" rtlCol="0">
            <a:spAutoFit/>
          </a:bodyPr>
          <a:lstStyle/>
          <a:p>
            <a:r>
              <a:rPr lang="en-US" dirty="0"/>
              <a:t>The entire system of drains of rainwater that had always caused damage and made floor -1 of the laboratory nearly unusable was rebuild by the University of Milan (in July 2020 we had suffered a flooding with a spill of about 15,000 liters of water). The investment was approximately Euro 130,000 and today new laboratories are active in those premises.</a:t>
            </a:r>
          </a:p>
        </p:txBody>
      </p:sp>
      <p:sp>
        <p:nvSpPr>
          <p:cNvPr id="10" name="Freccia destra 9">
            <a:extLst>
              <a:ext uri="{FF2B5EF4-FFF2-40B4-BE49-F238E27FC236}">
                <a16:creationId xmlns:a16="http://schemas.microsoft.com/office/drawing/2014/main" id="{7B3A8103-F96D-764E-A1AE-2814DC2BF434}"/>
              </a:ext>
            </a:extLst>
          </p:cNvPr>
          <p:cNvSpPr/>
          <p:nvPr/>
        </p:nvSpPr>
        <p:spPr>
          <a:xfrm>
            <a:off x="8151223" y="3735977"/>
            <a:ext cx="888274" cy="38707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54546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12</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Consolidation of the general laboratory infrastructure</a:t>
            </a:r>
          </a:p>
        </p:txBody>
      </p:sp>
      <p:sp>
        <p:nvSpPr>
          <p:cNvPr id="2" name="CasellaDiTesto 1">
            <a:extLst>
              <a:ext uri="{FF2B5EF4-FFF2-40B4-BE49-F238E27FC236}">
                <a16:creationId xmlns:a16="http://schemas.microsoft.com/office/drawing/2014/main" id="{E4E6ACE8-53DB-0E49-A00D-62A5D773B386}"/>
              </a:ext>
            </a:extLst>
          </p:cNvPr>
          <p:cNvSpPr txBox="1"/>
          <p:nvPr/>
        </p:nvSpPr>
        <p:spPr>
          <a:xfrm>
            <a:off x="1094528" y="1052144"/>
            <a:ext cx="2557110" cy="369332"/>
          </a:xfrm>
          <a:prstGeom prst="rect">
            <a:avLst/>
          </a:prstGeom>
          <a:noFill/>
          <a:ln>
            <a:solidFill>
              <a:srgbClr val="0070C0"/>
            </a:solidFill>
          </a:ln>
          <a:scene3d>
            <a:camera prst="orthographicFront"/>
            <a:lightRig rig="threePt" dir="t"/>
          </a:scene3d>
          <a:sp3d contourW="25400">
            <a:contourClr>
              <a:srgbClr val="0070C0"/>
            </a:contourClr>
          </a:sp3d>
        </p:spPr>
        <p:txBody>
          <a:bodyPr wrap="none" rtlCol="0">
            <a:spAutoFit/>
          </a:bodyPr>
          <a:lstStyle/>
          <a:p>
            <a:r>
              <a:rPr lang="en-US" b="1" dirty="0"/>
              <a:t>Fire detection system</a:t>
            </a:r>
          </a:p>
        </p:txBody>
      </p:sp>
      <p:sp>
        <p:nvSpPr>
          <p:cNvPr id="4" name="CasellaDiTesto 3">
            <a:extLst>
              <a:ext uri="{FF2B5EF4-FFF2-40B4-BE49-F238E27FC236}">
                <a16:creationId xmlns:a16="http://schemas.microsoft.com/office/drawing/2014/main" id="{3E51EB95-CF76-454D-B2DE-F9BFD92DDCD3}"/>
              </a:ext>
            </a:extLst>
          </p:cNvPr>
          <p:cNvSpPr txBox="1"/>
          <p:nvPr/>
        </p:nvSpPr>
        <p:spPr>
          <a:xfrm>
            <a:off x="997019" y="1628629"/>
            <a:ext cx="7872662" cy="646331"/>
          </a:xfrm>
          <a:prstGeom prst="rect">
            <a:avLst/>
          </a:prstGeom>
          <a:noFill/>
        </p:spPr>
        <p:txBody>
          <a:bodyPr wrap="square" rtlCol="0">
            <a:spAutoFit/>
          </a:bodyPr>
          <a:lstStyle/>
          <a:p>
            <a:r>
              <a:rPr lang="en-US" dirty="0"/>
              <a:t>The laboratory was equipped with a new fire detection system that covers the entire experimental area and all offices and laboratories.</a:t>
            </a:r>
          </a:p>
        </p:txBody>
      </p:sp>
      <p:pic>
        <p:nvPicPr>
          <p:cNvPr id="12" name="Immagine 11">
            <a:extLst>
              <a:ext uri="{FF2B5EF4-FFF2-40B4-BE49-F238E27FC236}">
                <a16:creationId xmlns:a16="http://schemas.microsoft.com/office/drawing/2014/main" id="{D35F6DBF-21FC-2A42-93DD-431A6745F8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1896" y="1052144"/>
            <a:ext cx="2557110" cy="3409479"/>
          </a:xfrm>
          <a:prstGeom prst="rect">
            <a:avLst/>
          </a:prstGeom>
        </p:spPr>
      </p:pic>
      <p:pic>
        <p:nvPicPr>
          <p:cNvPr id="5" name="Immagine 4">
            <a:extLst>
              <a:ext uri="{FF2B5EF4-FFF2-40B4-BE49-F238E27FC236}">
                <a16:creationId xmlns:a16="http://schemas.microsoft.com/office/drawing/2014/main" id="{BA0C6C3D-53F0-A94C-A0FF-73E708ADF6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746258" y="3218790"/>
            <a:ext cx="2522687" cy="4021162"/>
          </a:xfrm>
          <a:prstGeom prst="rect">
            <a:avLst/>
          </a:prstGeom>
        </p:spPr>
      </p:pic>
      <p:sp>
        <p:nvSpPr>
          <p:cNvPr id="14" name="CasellaDiTesto 13">
            <a:extLst>
              <a:ext uri="{FF2B5EF4-FFF2-40B4-BE49-F238E27FC236}">
                <a16:creationId xmlns:a16="http://schemas.microsoft.com/office/drawing/2014/main" id="{DC931F7A-1561-F549-A6E8-06491B82E149}"/>
              </a:ext>
            </a:extLst>
          </p:cNvPr>
          <p:cNvSpPr txBox="1"/>
          <p:nvPr/>
        </p:nvSpPr>
        <p:spPr>
          <a:xfrm>
            <a:off x="1094528" y="2997878"/>
            <a:ext cx="2441694" cy="369332"/>
          </a:xfrm>
          <a:prstGeom prst="rect">
            <a:avLst/>
          </a:prstGeom>
          <a:noFill/>
          <a:ln>
            <a:solidFill>
              <a:srgbClr val="0070C0"/>
            </a:solidFill>
          </a:ln>
          <a:scene3d>
            <a:camera prst="orthographicFront"/>
            <a:lightRig rig="threePt" dir="t"/>
          </a:scene3d>
          <a:sp3d contourW="25400">
            <a:contourClr>
              <a:srgbClr val="0070C0"/>
            </a:contourClr>
          </a:sp3d>
        </p:spPr>
        <p:txBody>
          <a:bodyPr wrap="none" rtlCol="0">
            <a:spAutoFit/>
          </a:bodyPr>
          <a:lstStyle/>
          <a:p>
            <a:r>
              <a:rPr lang="en-US" b="1" dirty="0"/>
              <a:t>Air Handling System</a:t>
            </a:r>
          </a:p>
        </p:txBody>
      </p:sp>
      <p:sp>
        <p:nvSpPr>
          <p:cNvPr id="15" name="CasellaDiTesto 14">
            <a:extLst>
              <a:ext uri="{FF2B5EF4-FFF2-40B4-BE49-F238E27FC236}">
                <a16:creationId xmlns:a16="http://schemas.microsoft.com/office/drawing/2014/main" id="{51C40078-94F2-1A45-8389-14CDA81F90D2}"/>
              </a:ext>
            </a:extLst>
          </p:cNvPr>
          <p:cNvSpPr txBox="1"/>
          <p:nvPr/>
        </p:nvSpPr>
        <p:spPr>
          <a:xfrm>
            <a:off x="5227447" y="3429000"/>
            <a:ext cx="3639586" cy="2585323"/>
          </a:xfrm>
          <a:prstGeom prst="rect">
            <a:avLst/>
          </a:prstGeom>
          <a:noFill/>
        </p:spPr>
        <p:txBody>
          <a:bodyPr wrap="square" rtlCol="0">
            <a:spAutoFit/>
          </a:bodyPr>
          <a:lstStyle/>
          <a:p>
            <a:r>
              <a:rPr lang="en-US" dirty="0"/>
              <a:t>Some outdated sections of the AHU (air handling units) have been overhauled, while the whole air handling system in the main experimental area is going to be replaced thanks to an investment by INFN of  Euro 120,000 euros to make it compatible with COVID recommendations.</a:t>
            </a:r>
          </a:p>
        </p:txBody>
      </p:sp>
    </p:spTree>
    <p:extLst>
      <p:ext uri="{BB962C8B-B14F-4D97-AF65-F5344CB8AC3E}">
        <p14:creationId xmlns:p14="http://schemas.microsoft.com/office/powerpoint/2010/main" val="174874492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13</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Consolidation of the general laboratory infrastructure</a:t>
            </a:r>
          </a:p>
        </p:txBody>
      </p:sp>
      <p:sp>
        <p:nvSpPr>
          <p:cNvPr id="2" name="CasellaDiTesto 1">
            <a:extLst>
              <a:ext uri="{FF2B5EF4-FFF2-40B4-BE49-F238E27FC236}">
                <a16:creationId xmlns:a16="http://schemas.microsoft.com/office/drawing/2014/main" id="{E4E6ACE8-53DB-0E49-A00D-62A5D773B386}"/>
              </a:ext>
            </a:extLst>
          </p:cNvPr>
          <p:cNvSpPr txBox="1"/>
          <p:nvPr/>
        </p:nvSpPr>
        <p:spPr>
          <a:xfrm>
            <a:off x="1195793" y="1116640"/>
            <a:ext cx="1992853" cy="369332"/>
          </a:xfrm>
          <a:prstGeom prst="rect">
            <a:avLst/>
          </a:prstGeom>
          <a:noFill/>
          <a:ln>
            <a:solidFill>
              <a:srgbClr val="0070C0"/>
            </a:solidFill>
          </a:ln>
          <a:scene3d>
            <a:camera prst="orthographicFront"/>
            <a:lightRig rig="threePt" dir="t"/>
          </a:scene3d>
          <a:sp3d contourW="25400">
            <a:contourClr>
              <a:srgbClr val="0070C0"/>
            </a:contourClr>
          </a:sp3d>
        </p:spPr>
        <p:txBody>
          <a:bodyPr wrap="none" rtlCol="0">
            <a:spAutoFit/>
          </a:bodyPr>
          <a:lstStyle/>
          <a:p>
            <a:r>
              <a:rPr lang="en-US" b="1" dirty="0"/>
              <a:t>Diesel generator</a:t>
            </a:r>
          </a:p>
        </p:txBody>
      </p:sp>
      <p:sp>
        <p:nvSpPr>
          <p:cNvPr id="4" name="CasellaDiTesto 3">
            <a:extLst>
              <a:ext uri="{FF2B5EF4-FFF2-40B4-BE49-F238E27FC236}">
                <a16:creationId xmlns:a16="http://schemas.microsoft.com/office/drawing/2014/main" id="{3E51EB95-CF76-454D-B2DE-F9BFD92DDCD3}"/>
              </a:ext>
            </a:extLst>
          </p:cNvPr>
          <p:cNvSpPr txBox="1"/>
          <p:nvPr/>
        </p:nvSpPr>
        <p:spPr>
          <a:xfrm>
            <a:off x="1195793" y="1642892"/>
            <a:ext cx="5770660" cy="2308324"/>
          </a:xfrm>
          <a:prstGeom prst="rect">
            <a:avLst/>
          </a:prstGeom>
          <a:noFill/>
        </p:spPr>
        <p:txBody>
          <a:bodyPr wrap="square" rtlCol="0">
            <a:spAutoFit/>
          </a:bodyPr>
          <a:lstStyle/>
          <a:p>
            <a:r>
              <a:rPr lang="en-US" dirty="0"/>
              <a:t>A new 200 kW diesel generator (the previous one was 30 kW) has been installed in April 2021, again financed by the University of Milan, which will be used to guarantee basic plant services (approximately 70% of the capacity) and to keep in action or allow a controlled shutdown of vacuum equipment, lasers, power supplies in laboratories.</a:t>
            </a:r>
          </a:p>
          <a:p>
            <a:endParaRPr lang="en-US" dirty="0"/>
          </a:p>
        </p:txBody>
      </p:sp>
      <p:pic>
        <p:nvPicPr>
          <p:cNvPr id="5" name="Immagine 4">
            <a:extLst>
              <a:ext uri="{FF2B5EF4-FFF2-40B4-BE49-F238E27FC236}">
                <a16:creationId xmlns:a16="http://schemas.microsoft.com/office/drawing/2014/main" id="{7C5D3D37-5E18-734D-ADB8-4A5501D7344D}"/>
              </a:ext>
            </a:extLst>
          </p:cNvPr>
          <p:cNvPicPr>
            <a:picLocks noChangeAspect="1"/>
          </p:cNvPicPr>
          <p:nvPr/>
        </p:nvPicPr>
        <p:blipFill>
          <a:blip r:embed="rId3"/>
          <a:stretch>
            <a:fillRect/>
          </a:stretch>
        </p:blipFill>
        <p:spPr>
          <a:xfrm>
            <a:off x="7132320" y="1301306"/>
            <a:ext cx="3942200" cy="2571670"/>
          </a:xfrm>
          <a:prstGeom prst="rect">
            <a:avLst/>
          </a:prstGeom>
        </p:spPr>
      </p:pic>
      <p:sp>
        <p:nvSpPr>
          <p:cNvPr id="13" name="CasellaDiTesto 12">
            <a:extLst>
              <a:ext uri="{FF2B5EF4-FFF2-40B4-BE49-F238E27FC236}">
                <a16:creationId xmlns:a16="http://schemas.microsoft.com/office/drawing/2014/main" id="{1A0B7306-1092-BA4D-9D37-01827362827F}"/>
              </a:ext>
            </a:extLst>
          </p:cNvPr>
          <p:cNvSpPr txBox="1"/>
          <p:nvPr/>
        </p:nvSpPr>
        <p:spPr>
          <a:xfrm>
            <a:off x="8908122" y="4343736"/>
            <a:ext cx="2390398" cy="369332"/>
          </a:xfrm>
          <a:prstGeom prst="rect">
            <a:avLst/>
          </a:prstGeom>
          <a:noFill/>
          <a:ln>
            <a:solidFill>
              <a:srgbClr val="0070C0"/>
            </a:solidFill>
          </a:ln>
          <a:scene3d>
            <a:camera prst="orthographicFront"/>
            <a:lightRig rig="threePt" dir="t"/>
          </a:scene3d>
          <a:sp3d contourW="25400">
            <a:contourClr>
              <a:srgbClr val="0070C0"/>
            </a:contourClr>
          </a:sp3d>
        </p:spPr>
        <p:txBody>
          <a:bodyPr wrap="none" rtlCol="0">
            <a:spAutoFit/>
          </a:bodyPr>
          <a:lstStyle/>
          <a:p>
            <a:r>
              <a:rPr lang="en-US" b="1" dirty="0"/>
              <a:t>Computing services</a:t>
            </a:r>
          </a:p>
        </p:txBody>
      </p:sp>
      <p:sp>
        <p:nvSpPr>
          <p:cNvPr id="14" name="CasellaDiTesto 13">
            <a:extLst>
              <a:ext uri="{FF2B5EF4-FFF2-40B4-BE49-F238E27FC236}">
                <a16:creationId xmlns:a16="http://schemas.microsoft.com/office/drawing/2014/main" id="{0250626C-A4A2-D84F-A1D1-6F817AC299B2}"/>
              </a:ext>
            </a:extLst>
          </p:cNvPr>
          <p:cNvSpPr txBox="1"/>
          <p:nvPr/>
        </p:nvSpPr>
        <p:spPr>
          <a:xfrm>
            <a:off x="3866606" y="4791308"/>
            <a:ext cx="7979097" cy="2031325"/>
          </a:xfrm>
          <a:prstGeom prst="rect">
            <a:avLst/>
          </a:prstGeom>
          <a:noFill/>
        </p:spPr>
        <p:txBody>
          <a:bodyPr wrap="square" rtlCol="0">
            <a:spAutoFit/>
          </a:bodyPr>
          <a:lstStyle/>
          <a:p>
            <a:r>
              <a:rPr lang="en-US" dirty="0"/>
              <a:t>The computing network was modernized and extended to cover the entire laboratory (both via cable and </a:t>
            </a:r>
            <a:r>
              <a:rPr lang="en-US" dirty="0" err="1"/>
              <a:t>WiFi</a:t>
            </a:r>
            <a:r>
              <a:rPr lang="en-US" dirty="0"/>
              <a:t>) with a 50% complete fiber optic infrastructure thanks to an investment from the University of Milan. INFN financed the replacement of all internal active systems (which dated back to at least 20 years ago).</a:t>
            </a:r>
          </a:p>
          <a:p>
            <a:r>
              <a:rPr lang="en-US" dirty="0"/>
              <a:t>A separate network from the main one was set up and dedicated to data acquisition from the main experiments active in the main experimental hall.</a:t>
            </a:r>
          </a:p>
        </p:txBody>
      </p:sp>
      <p:pic>
        <p:nvPicPr>
          <p:cNvPr id="11" name="Immagine 10">
            <a:extLst>
              <a:ext uri="{FF2B5EF4-FFF2-40B4-BE49-F238E27FC236}">
                <a16:creationId xmlns:a16="http://schemas.microsoft.com/office/drawing/2014/main" id="{1463CF24-7ABB-7143-A11A-0DED6991B1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3558" y="4023360"/>
            <a:ext cx="2082510" cy="2776680"/>
          </a:xfrm>
          <a:prstGeom prst="rect">
            <a:avLst/>
          </a:prstGeom>
        </p:spPr>
      </p:pic>
    </p:spTree>
    <p:extLst>
      <p:ext uri="{BB962C8B-B14F-4D97-AF65-F5344CB8AC3E}">
        <p14:creationId xmlns:p14="http://schemas.microsoft.com/office/powerpoint/2010/main" val="362816003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14</a:t>
            </a:fld>
            <a:endParaRPr lang="en-US" sz="1050" b="0" strike="noStrike" spc="-1">
              <a:latin typeface="Arial"/>
            </a:endParaRPr>
          </a:p>
        </p:txBody>
      </p:sp>
      <p:sp>
        <p:nvSpPr>
          <p:cNvPr id="3" name="CasellaDiTesto 2"/>
          <p:cNvSpPr txBox="1"/>
          <p:nvPr/>
        </p:nvSpPr>
        <p:spPr>
          <a:xfrm>
            <a:off x="1136467" y="1044155"/>
            <a:ext cx="10306595" cy="1938992"/>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The LASA cryogenics plant was the subject of an in-depth study which resulted in the financing by INFN in 2020 of a series of extraordinary maintenance on filters and purifiers and on an intervention plan that has been completed within December 2021).</a:t>
            </a:r>
          </a:p>
          <a:p>
            <a:pPr>
              <a:spcAft>
                <a:spcPts val="1200"/>
              </a:spcAft>
            </a:pPr>
            <a:endParaRPr lang="en-US" sz="2000" b="1" spc="-1" dirty="0">
              <a:solidFill>
                <a:schemeClr val="bg2">
                  <a:lumMod val="25000"/>
                </a:schemeClr>
              </a:solidFill>
              <a:latin typeface="Calibri"/>
            </a:endParaRPr>
          </a:p>
          <a:p>
            <a:pPr>
              <a:spcAft>
                <a:spcPts val="1200"/>
              </a:spcAft>
            </a:pPr>
            <a:endParaRPr lang="en-US" sz="2000" b="1" spc="-1" dirty="0">
              <a:solidFill>
                <a:schemeClr val="bg2">
                  <a:lumMod val="25000"/>
                </a:schemeClr>
              </a:solidFill>
              <a:latin typeface="Calibri"/>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Upgrading of the main components of the cryogenic plant </a:t>
            </a:r>
            <a:endParaRPr lang="en-US" sz="3600" spc="-1" dirty="0"/>
          </a:p>
        </p:txBody>
      </p:sp>
    </p:spTree>
    <p:extLst>
      <p:ext uri="{BB962C8B-B14F-4D97-AF65-F5344CB8AC3E}">
        <p14:creationId xmlns:p14="http://schemas.microsoft.com/office/powerpoint/2010/main" val="151001011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olo 1"/>
          <p:cNvSpPr>
            <a:spLocks noGrp="1"/>
          </p:cNvSpPr>
          <p:nvPr>
            <p:ph type="title"/>
          </p:nvPr>
        </p:nvSpPr>
        <p:spPr>
          <a:xfrm>
            <a:off x="927462" y="-3969"/>
            <a:ext cx="11264537" cy="952659"/>
          </a:xfrm>
        </p:spPr>
        <p:txBody>
          <a:bodyPr>
            <a:normAutofit/>
          </a:bodyPr>
          <a:lstStyle/>
          <a:p>
            <a:r>
              <a:rPr lang="en-US" altLang="it-IT" sz="3600" b="1" spc="-1" dirty="0">
                <a:solidFill>
                  <a:srgbClr val="724109"/>
                </a:solidFill>
                <a:latin typeface="Calibri"/>
                <a:ea typeface="+mn-ea"/>
                <a:cs typeface="+mn-cs"/>
              </a:rPr>
              <a:t>LASA</a:t>
            </a:r>
            <a:r>
              <a:rPr lang="en-US" altLang="it-IT" dirty="0">
                <a:latin typeface="Calibri" charset="0"/>
                <a:ea typeface="Calibri" charset="0"/>
                <a:cs typeface="Calibri" charset="0"/>
              </a:rPr>
              <a:t> </a:t>
            </a:r>
            <a:r>
              <a:rPr lang="en-US" altLang="it-IT" sz="3600" b="1" spc="-1" dirty="0">
                <a:solidFill>
                  <a:srgbClr val="724109"/>
                </a:solidFill>
                <a:latin typeface="Calibri"/>
                <a:ea typeface="+mn-ea"/>
                <a:cs typeface="+mn-cs"/>
              </a:rPr>
              <a:t>cryogenic plant, as 2018</a:t>
            </a:r>
          </a:p>
        </p:txBody>
      </p:sp>
      <p:sp>
        <p:nvSpPr>
          <p:cNvPr id="2" name="TextBox 1"/>
          <p:cNvSpPr txBox="1"/>
          <p:nvPr/>
        </p:nvSpPr>
        <p:spPr>
          <a:xfrm>
            <a:off x="789436" y="815790"/>
            <a:ext cx="5232710" cy="5909310"/>
          </a:xfrm>
          <a:prstGeom prst="rect">
            <a:avLst/>
          </a:prstGeom>
          <a:noFill/>
        </p:spPr>
        <p:txBody>
          <a:bodyPr wrap="square" rtlCol="0">
            <a:spAutoFit/>
          </a:bodyPr>
          <a:lstStyle/>
          <a:p>
            <a:r>
              <a:rPr lang="en-US" b="1" dirty="0"/>
              <a:t>Liquefier</a:t>
            </a:r>
          </a:p>
          <a:p>
            <a:pPr marL="742950" lvl="1" indent="-285750">
              <a:buFont typeface="Arial" charset="0"/>
              <a:buChar char="•"/>
            </a:pPr>
            <a:r>
              <a:rPr lang="en-US" dirty="0"/>
              <a:t>LINDE TCF100 from 1981</a:t>
            </a:r>
          </a:p>
          <a:p>
            <a:pPr marL="742950" lvl="1" indent="-285750">
              <a:buFont typeface="Arial" charset="0"/>
              <a:buChar char="•"/>
            </a:pPr>
            <a:r>
              <a:rPr lang="en-US" dirty="0"/>
              <a:t>Up to 35 l/h with LN2 pre-cooling</a:t>
            </a:r>
          </a:p>
          <a:p>
            <a:pPr marL="742950" lvl="1" indent="-285750">
              <a:buFont typeface="Arial" charset="0"/>
              <a:buChar char="•"/>
            </a:pPr>
            <a:r>
              <a:rPr lang="en-US" dirty="0"/>
              <a:t>Buffer 2 m3</a:t>
            </a:r>
          </a:p>
          <a:p>
            <a:r>
              <a:rPr lang="en-US" b="1" dirty="0"/>
              <a:t>Liquefier compressor</a:t>
            </a:r>
          </a:p>
          <a:p>
            <a:pPr marL="742950" lvl="1" indent="-285750">
              <a:buFont typeface="Arial" charset="0"/>
              <a:buChar char="•"/>
            </a:pPr>
            <a:r>
              <a:rPr lang="en-US" dirty="0"/>
              <a:t>SULZER, dry, 4 pistons from 1969</a:t>
            </a:r>
          </a:p>
          <a:p>
            <a:pPr marL="742950" lvl="1" indent="-285750">
              <a:buFont typeface="Arial" charset="0"/>
              <a:buChar char="•"/>
            </a:pPr>
            <a:r>
              <a:rPr lang="en-US" dirty="0"/>
              <a:t>150 kW plug power </a:t>
            </a:r>
          </a:p>
          <a:p>
            <a:r>
              <a:rPr lang="en-US" b="1" dirty="0"/>
              <a:t>Cryogenic purifier</a:t>
            </a:r>
          </a:p>
          <a:p>
            <a:pPr marL="742950" lvl="1" indent="-285750">
              <a:buFont typeface="Arial" charset="0"/>
              <a:buChar char="•"/>
            </a:pPr>
            <a:r>
              <a:rPr lang="en-US" dirty="0"/>
              <a:t>LINDE, single column with LN2, 1985 </a:t>
            </a:r>
          </a:p>
          <a:p>
            <a:pPr marL="742950" lvl="1" indent="-285750">
              <a:buFont typeface="Arial" charset="0"/>
              <a:buChar char="•"/>
            </a:pPr>
            <a:r>
              <a:rPr lang="en-US" dirty="0"/>
              <a:t>Throughput of 50 Nm3/h for hours</a:t>
            </a:r>
          </a:p>
          <a:p>
            <a:r>
              <a:rPr lang="en-US" b="1" dirty="0"/>
              <a:t>Liquid </a:t>
            </a:r>
            <a:r>
              <a:rPr lang="en-US" b="1" dirty="0" err="1"/>
              <a:t>helum</a:t>
            </a:r>
            <a:r>
              <a:rPr lang="en-US" b="1" dirty="0"/>
              <a:t> </a:t>
            </a:r>
            <a:r>
              <a:rPr lang="en-US" b="1" dirty="0" err="1"/>
              <a:t>dewar</a:t>
            </a:r>
            <a:r>
              <a:rPr lang="en-US" b="1" dirty="0"/>
              <a:t> and transfer lines</a:t>
            </a:r>
          </a:p>
          <a:p>
            <a:pPr marL="742950" lvl="1" indent="-285750">
              <a:buFont typeface="Arial" charset="0"/>
              <a:buChar char="•"/>
            </a:pPr>
            <a:r>
              <a:rPr lang="en-US" dirty="0"/>
              <a:t>D1000 e D3000 with dedicated lines</a:t>
            </a:r>
          </a:p>
          <a:p>
            <a:pPr marL="742950" lvl="1" indent="-285750">
              <a:buFont typeface="Arial" charset="0"/>
              <a:buChar char="•"/>
            </a:pPr>
            <a:r>
              <a:rPr lang="en-US" dirty="0"/>
              <a:t>2 D450 e 2 D500 movable </a:t>
            </a:r>
          </a:p>
          <a:p>
            <a:r>
              <a:rPr lang="en-US" b="1" dirty="0"/>
              <a:t>Recovery compressors</a:t>
            </a:r>
          </a:p>
          <a:p>
            <a:pPr marL="742950" lvl="1" indent="-285750">
              <a:buFont typeface="Arial" charset="0"/>
              <a:buChar char="•"/>
            </a:pPr>
            <a:r>
              <a:rPr lang="en-US" dirty="0"/>
              <a:t>60 + 20 Nm3/h from BAUER</a:t>
            </a:r>
          </a:p>
          <a:p>
            <a:pPr marL="742950" lvl="1" indent="-285750">
              <a:buFont typeface="Arial" charset="0"/>
              <a:buChar char="•"/>
            </a:pPr>
            <a:r>
              <a:rPr lang="en-US" dirty="0"/>
              <a:t>Recovery balloon from users, 100 m3</a:t>
            </a:r>
          </a:p>
          <a:p>
            <a:r>
              <a:rPr lang="en-US" b="1" dirty="0"/>
              <a:t>Gas helium storage</a:t>
            </a:r>
          </a:p>
          <a:p>
            <a:pPr marL="742950" lvl="1" indent="-285750">
              <a:buFont typeface="Arial" charset="0"/>
              <a:buChar char="•"/>
            </a:pPr>
            <a:r>
              <a:rPr lang="en-US" dirty="0"/>
              <a:t>Up to 4000 Nm3, vessel pressure 200 bar </a:t>
            </a:r>
          </a:p>
          <a:p>
            <a:pPr marL="742950" lvl="1" indent="-285750">
              <a:buFont typeface="Arial" charset="0"/>
              <a:buChar char="•"/>
            </a:pPr>
            <a:r>
              <a:rPr lang="en-US" dirty="0"/>
              <a:t>About 3000 Nm3 for purified gas</a:t>
            </a:r>
          </a:p>
          <a:p>
            <a:r>
              <a:rPr lang="en-US" b="1" dirty="0"/>
              <a:t>Support and analyses instruments</a:t>
            </a:r>
          </a:p>
          <a:p>
            <a:pPr marL="742950" lvl="1" indent="-285750">
              <a:buFont typeface="Arial" charset="0"/>
              <a:buChar char="•"/>
            </a:pPr>
            <a:r>
              <a:rPr lang="en-US" dirty="0"/>
              <a:t>O2 and H2O process analyzers</a:t>
            </a:r>
          </a:p>
        </p:txBody>
      </p:sp>
      <p:pic>
        <p:nvPicPr>
          <p:cNvPr id="373" name="Immagin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16149" y="895669"/>
            <a:ext cx="36099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 name="Picture 37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39961" y="3770445"/>
            <a:ext cx="3586163"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37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73957" y="3141807"/>
            <a:ext cx="2291936" cy="354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4" name="Immagine 3">
            <a:extLst>
              <a:ext uri="{FF2B5EF4-FFF2-40B4-BE49-F238E27FC236}">
                <a16:creationId xmlns:a16="http://schemas.microsoft.com/office/drawing/2014/main" id="{D188EF5E-B5BF-5244-9894-04C79DAFF0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2961" y="1139077"/>
            <a:ext cx="2398060" cy="1798545"/>
          </a:xfrm>
          <a:prstGeom prst="rect">
            <a:avLst/>
          </a:prstGeom>
        </p:spPr>
      </p:pic>
    </p:spTree>
    <p:extLst>
      <p:ext uri="{BB962C8B-B14F-4D97-AF65-F5344CB8AC3E}">
        <p14:creationId xmlns:p14="http://schemas.microsoft.com/office/powerpoint/2010/main" val="3314006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olo 1"/>
          <p:cNvSpPr>
            <a:spLocks noGrp="1"/>
          </p:cNvSpPr>
          <p:nvPr>
            <p:ph type="title"/>
          </p:nvPr>
        </p:nvSpPr>
        <p:spPr>
          <a:xfrm>
            <a:off x="927462" y="-3969"/>
            <a:ext cx="11264537" cy="952659"/>
          </a:xfrm>
        </p:spPr>
        <p:txBody>
          <a:bodyPr>
            <a:normAutofit/>
          </a:bodyPr>
          <a:lstStyle/>
          <a:p>
            <a:r>
              <a:rPr lang="en-US" sz="3600" b="1" spc="-1" dirty="0">
                <a:solidFill>
                  <a:srgbClr val="724109"/>
                </a:solidFill>
                <a:latin typeface="Calibri"/>
              </a:rPr>
              <a:t>Upgrade of LASA cryogenic plant</a:t>
            </a:r>
          </a:p>
        </p:txBody>
      </p:sp>
      <p:sp>
        <p:nvSpPr>
          <p:cNvPr id="10" name="TextBox 3">
            <a:extLst>
              <a:ext uri="{FF2B5EF4-FFF2-40B4-BE49-F238E27FC236}">
                <a16:creationId xmlns:a16="http://schemas.microsoft.com/office/drawing/2014/main" id="{158EF38E-5382-4548-A5C4-60B19F1384E2}"/>
              </a:ext>
            </a:extLst>
          </p:cNvPr>
          <p:cNvSpPr txBox="1"/>
          <p:nvPr/>
        </p:nvSpPr>
        <p:spPr>
          <a:xfrm>
            <a:off x="927462" y="747124"/>
            <a:ext cx="11319034" cy="646331"/>
          </a:xfrm>
          <a:prstGeom prst="rect">
            <a:avLst/>
          </a:prstGeom>
          <a:noFill/>
        </p:spPr>
        <p:txBody>
          <a:bodyPr wrap="square" rtlCol="0">
            <a:spAutoFit/>
          </a:bodyPr>
          <a:lstStyle/>
          <a:p>
            <a:pPr>
              <a:spcBef>
                <a:spcPts val="600"/>
              </a:spcBef>
            </a:pPr>
            <a:r>
              <a:rPr lang="en-US" b="1" dirty="0"/>
              <a:t>From 2018, upgrade activity aims to the recovery and the improvement of LASA cryogenic plant that has today almost 40 years of functioning. All key activities have already started:</a:t>
            </a:r>
            <a:endParaRPr lang="en-US" dirty="0"/>
          </a:p>
        </p:txBody>
      </p:sp>
      <p:graphicFrame>
        <p:nvGraphicFramePr>
          <p:cNvPr id="4" name="Tabella 3">
            <a:extLst>
              <a:ext uri="{FF2B5EF4-FFF2-40B4-BE49-F238E27FC236}">
                <a16:creationId xmlns:a16="http://schemas.microsoft.com/office/drawing/2014/main" id="{CC7A0342-9769-7C42-BCD1-BDF56AC0DB90}"/>
              </a:ext>
            </a:extLst>
          </p:cNvPr>
          <p:cNvGraphicFramePr>
            <a:graphicFrameLocks noGrp="1"/>
          </p:cNvGraphicFramePr>
          <p:nvPr>
            <p:extLst>
              <p:ext uri="{D42A27DB-BD31-4B8C-83A1-F6EECF244321}">
                <p14:modId xmlns:p14="http://schemas.microsoft.com/office/powerpoint/2010/main" val="1042311773"/>
              </p:ext>
            </p:extLst>
          </p:nvPr>
        </p:nvGraphicFramePr>
        <p:xfrm>
          <a:off x="1470024" y="1594339"/>
          <a:ext cx="10241330" cy="4406190"/>
        </p:xfrm>
        <a:graphic>
          <a:graphicData uri="http://schemas.openxmlformats.org/drawingml/2006/table">
            <a:tbl>
              <a:tblPr/>
              <a:tblGrid>
                <a:gridCol w="9188324">
                  <a:extLst>
                    <a:ext uri="{9D8B030D-6E8A-4147-A177-3AD203B41FA5}">
                      <a16:colId xmlns:a16="http://schemas.microsoft.com/office/drawing/2014/main" val="1551185993"/>
                    </a:ext>
                  </a:extLst>
                </a:gridCol>
                <a:gridCol w="1053006">
                  <a:extLst>
                    <a:ext uri="{9D8B030D-6E8A-4147-A177-3AD203B41FA5}">
                      <a16:colId xmlns:a16="http://schemas.microsoft.com/office/drawing/2014/main" val="3116328430"/>
                    </a:ext>
                  </a:extLst>
                </a:gridCol>
              </a:tblGrid>
              <a:tr h="2284692">
                <a:tc>
                  <a:txBody>
                    <a:bodyPr/>
                    <a:lstStyle/>
                    <a:p>
                      <a:pPr algn="l" fontAlgn="base">
                        <a:buFont typeface="+mj-lt"/>
                        <a:buAutoNum type="arabicPeriod"/>
                      </a:pPr>
                      <a:r>
                        <a:rPr lang="en-AU" sz="1400" b="1" i="0">
                          <a:solidFill>
                            <a:srgbClr val="000000"/>
                          </a:solidFill>
                          <a:effectLst/>
                          <a:latin typeface="Calibri" panose="020F0502020204030204" pitchFamily="34" charset="0"/>
                        </a:rPr>
                        <a:t>Heal long-running problems and performance limitations:</a:t>
                      </a:r>
                      <a:r>
                        <a:rPr lang="en-AU" sz="1400" b="0" i="0">
                          <a:solidFill>
                            <a:srgbClr val="000000"/>
                          </a:solidFill>
                          <a:effectLst/>
                          <a:latin typeface="Calibri" panose="020F0502020204030204" pitchFamily="34" charset="0"/>
                        </a:rPr>
                        <a:t>​</a:t>
                      </a:r>
                      <a:endParaRPr lang="en-AU" sz="1200" b="0" i="0">
                        <a:solidFill>
                          <a:srgbClr val="000000"/>
                        </a:solidFill>
                        <a:effectLst/>
                        <a:latin typeface="Arial" panose="020B0604020202020204" pitchFamily="34" charset="0"/>
                      </a:endParaRPr>
                    </a:p>
                    <a:p>
                      <a:pPr algn="l" fontAlgn="base">
                        <a:buFont typeface="Arial" panose="020B0604020202020204" pitchFamily="34" charset="0"/>
                        <a:buChar char="•"/>
                      </a:pPr>
                      <a:r>
                        <a:rPr lang="en-AU" sz="1400" b="0" i="0">
                          <a:solidFill>
                            <a:srgbClr val="000000"/>
                          </a:solidFill>
                          <a:effectLst/>
                          <a:latin typeface="Calibri" panose="020F0502020204030204" pitchFamily="34" charset="0"/>
                        </a:rPr>
                        <a:t>Complete renewal of recovery compressors line-up with modern machines and recovery of nominal peak throughput of about 100 Nm3/h (60 + 20 + 20 Nm3/h).​</a:t>
                      </a:r>
                      <a:endParaRPr lang="en-AU" sz="1200" b="0" i="0">
                        <a:solidFill>
                          <a:srgbClr val="000000"/>
                        </a:solidFill>
                        <a:effectLst/>
                        <a:latin typeface="Arial" panose="020B0604020202020204" pitchFamily="34" charset="0"/>
                      </a:endParaRPr>
                    </a:p>
                    <a:p>
                      <a:pPr algn="l" fontAlgn="base">
                        <a:buFont typeface="Arial" panose="020B0604020202020204" pitchFamily="34" charset="0"/>
                        <a:buChar char="•"/>
                      </a:pPr>
                      <a:r>
                        <a:rPr lang="en-AU" sz="1400" b="0" i="0">
                          <a:solidFill>
                            <a:srgbClr val="000000"/>
                          </a:solidFill>
                          <a:effectLst/>
                          <a:latin typeface="Calibri" panose="020F0502020204030204" pitchFamily="34" charset="0"/>
                        </a:rPr>
                        <a:t>Automatic optimization of first filter stage return flow as a function of actual throughput ​</a:t>
                      </a:r>
                      <a:endParaRPr lang="en-AU" sz="1200" b="0" i="0">
                        <a:solidFill>
                          <a:srgbClr val="000000"/>
                        </a:solidFill>
                        <a:effectLst/>
                        <a:latin typeface="Arial" panose="020B0604020202020204" pitchFamily="34" charset="0"/>
                      </a:endParaRPr>
                    </a:p>
                    <a:p>
                      <a:pPr algn="l" fontAlgn="base">
                        <a:buFont typeface="Arial" panose="020B0604020202020204" pitchFamily="34" charset="0"/>
                        <a:buChar char="•"/>
                      </a:pPr>
                      <a:r>
                        <a:rPr lang="en-AU" sz="1400" b="0" i="0">
                          <a:solidFill>
                            <a:srgbClr val="000000"/>
                          </a:solidFill>
                          <a:effectLst/>
                          <a:latin typeface="Calibri" panose="020F0502020204030204" pitchFamily="34" charset="0"/>
                        </a:rPr>
                        <a:t>Replacement of old second filtering stage with a modern cartridge filter (Bauer P120)​</a:t>
                      </a:r>
                      <a:endParaRPr lang="en-AU" sz="1200" b="0" i="0">
                        <a:solidFill>
                          <a:srgbClr val="000000"/>
                        </a:solidFill>
                        <a:effectLst/>
                        <a:latin typeface="Arial" panose="020B0604020202020204" pitchFamily="34" charset="0"/>
                      </a:endParaRPr>
                    </a:p>
                    <a:p>
                      <a:pPr algn="l" fontAlgn="base">
                        <a:buFont typeface="Arial" panose="020B0604020202020204" pitchFamily="34" charset="0"/>
                        <a:buChar char="•"/>
                      </a:pPr>
                      <a:r>
                        <a:rPr lang="en-AU" sz="1400" b="0" i="0">
                          <a:solidFill>
                            <a:srgbClr val="000000"/>
                          </a:solidFill>
                          <a:effectLst/>
                          <a:latin typeface="Calibri" panose="020F0502020204030204" pitchFamily="34" charset="0"/>
                        </a:rPr>
                        <a:t>Additional RGA analyzer working at atmospheric pressure to monitor in real-time the contamination level of helium gas recovered from users, meant to protect the gas already stored. ​</a:t>
                      </a:r>
                      <a:endParaRPr lang="en-AU" sz="1200" b="0" i="0">
                        <a:solidFill>
                          <a:srgbClr val="000000"/>
                        </a:solidFill>
                        <a:effectLst/>
                        <a:latin typeface="Arial" panose="020B0604020202020204" pitchFamily="34" charset="0"/>
                      </a:endParaRPr>
                    </a:p>
                    <a:p>
                      <a:pPr algn="l" fontAlgn="base">
                        <a:buFont typeface="Arial" panose="020B0604020202020204" pitchFamily="34" charset="0"/>
                        <a:buChar char="•"/>
                      </a:pPr>
                      <a:r>
                        <a:rPr lang="en-AU" sz="1400" b="0" i="0">
                          <a:solidFill>
                            <a:srgbClr val="000000"/>
                          </a:solidFill>
                          <a:effectLst/>
                          <a:latin typeface="Calibri" panose="020F0502020204030204" pitchFamily="34" charset="0"/>
                        </a:rPr>
                        <a:t>Renewal of adsorbent material and extensive maintenance of LINDE cryogenic purifier​</a:t>
                      </a:r>
                      <a:endParaRPr lang="en-AU" sz="1200" b="0" i="0">
                        <a:solidFill>
                          <a:srgbClr val="000000"/>
                        </a:solidFill>
                        <a:effectLst/>
                        <a:latin typeface="Arial" panose="020B0604020202020204" pitchFamily="34" charset="0"/>
                      </a:endParaRPr>
                    </a:p>
                    <a:p>
                      <a:pPr algn="l" fontAlgn="base">
                        <a:buFont typeface="Arial" panose="020B0604020202020204" pitchFamily="34" charset="0"/>
                        <a:buChar char="•"/>
                      </a:pPr>
                      <a:r>
                        <a:rPr lang="en-AU" sz="1400" b="0" i="0">
                          <a:solidFill>
                            <a:srgbClr val="000000"/>
                          </a:solidFill>
                          <a:effectLst/>
                          <a:latin typeface="Calibri" panose="020F0502020204030204" pitchFamily="34" charset="0"/>
                        </a:rPr>
                        <a:t>P&amp;ID and electrical scheme revision for the whole plant​</a:t>
                      </a:r>
                      <a:endParaRPr lang="en-AU" sz="1200" b="0" i="0">
                        <a:solidFill>
                          <a:srgbClr val="000000"/>
                        </a:solidFill>
                        <a:effectLst/>
                        <a:latin typeface="Arial" panose="020B0604020202020204" pitchFamily="34" charset="0"/>
                      </a:endParaRPr>
                    </a:p>
                  </a:txBody>
                  <a:tcPr marL="73642" marR="73642" marT="36821" marB="36821">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FD5EA"/>
                    </a:solidFill>
                  </a:tcPr>
                </a:tc>
                <a:tc>
                  <a:txBody>
                    <a:bodyPr/>
                    <a:lstStyle/>
                    <a:p>
                      <a:pPr algn="l" fontAlgn="auto"/>
                      <a:r>
                        <a:rPr lang="en-US" sz="1400" b="0" i="0" dirty="0">
                          <a:solidFill>
                            <a:srgbClr val="000000"/>
                          </a:solidFill>
                          <a:effectLst/>
                          <a:latin typeface="Calibri" panose="020F0502020204030204" pitchFamily="34" charset="0"/>
                        </a:rPr>
                        <a:t>​</a:t>
                      </a:r>
                    </a:p>
                    <a:p>
                      <a:pPr algn="l" fontAlgn="base"/>
                      <a:r>
                        <a:rPr lang="en-US" sz="1400" b="0" i="0" dirty="0">
                          <a:solidFill>
                            <a:srgbClr val="000000"/>
                          </a:solidFill>
                          <a:effectLst/>
                          <a:latin typeface="Calibri" panose="020F0502020204030204" pitchFamily="34" charset="0"/>
                        </a:rPr>
                        <a:t>Lug. 2021​</a:t>
                      </a:r>
                      <a:endParaRPr lang="en-US" sz="1400" b="0" i="0" dirty="0">
                        <a:solidFill>
                          <a:srgbClr val="000000"/>
                        </a:solidFill>
                        <a:effectLst/>
                      </a:endParaRPr>
                    </a:p>
                    <a:p>
                      <a:pPr algn="l" fontAlgn="base"/>
                      <a:r>
                        <a:rPr lang="en-US" sz="1400" b="0" i="0" dirty="0">
                          <a:solidFill>
                            <a:srgbClr val="000000"/>
                          </a:solidFill>
                          <a:effectLst/>
                          <a:latin typeface="Calibri" panose="020F0502020204030204" pitchFamily="34" charset="0"/>
                        </a:rPr>
                        <a:t>​</a:t>
                      </a:r>
                      <a:endParaRPr lang="en-US" sz="1400" b="0" i="0" dirty="0">
                        <a:solidFill>
                          <a:srgbClr val="000000"/>
                        </a:solidFill>
                        <a:effectLst/>
                      </a:endParaRPr>
                    </a:p>
                    <a:p>
                      <a:pPr algn="l" fontAlgn="base"/>
                      <a:r>
                        <a:rPr lang="en-US" sz="1400" b="0" i="0" dirty="0">
                          <a:solidFill>
                            <a:srgbClr val="000000"/>
                          </a:solidFill>
                          <a:effectLst/>
                          <a:latin typeface="Calibri" panose="020F0502020204030204" pitchFamily="34" charset="0"/>
                        </a:rPr>
                        <a:t>Lug. 2021​</a:t>
                      </a:r>
                      <a:endParaRPr lang="en-US" sz="1400" b="0" i="0" dirty="0">
                        <a:solidFill>
                          <a:srgbClr val="000000"/>
                        </a:solidFill>
                        <a:effectLst/>
                      </a:endParaRPr>
                    </a:p>
                    <a:p>
                      <a:pPr algn="l" fontAlgn="base"/>
                      <a:r>
                        <a:rPr lang="en-US" sz="1400" b="0" i="0" dirty="0">
                          <a:solidFill>
                            <a:schemeClr val="tx1"/>
                          </a:solidFill>
                          <a:effectLst/>
                          <a:latin typeface="Calibri" panose="020F0502020204030204" pitchFamily="34" charset="0"/>
                        </a:rPr>
                        <a:t>Aug. 2021​</a:t>
                      </a:r>
                      <a:endParaRPr lang="en-US" sz="1400" b="0" i="0" dirty="0">
                        <a:solidFill>
                          <a:schemeClr val="tx1"/>
                        </a:solidFill>
                        <a:effectLst/>
                      </a:endParaRPr>
                    </a:p>
                    <a:p>
                      <a:pPr algn="l" fontAlgn="base"/>
                      <a:r>
                        <a:rPr lang="en-US" sz="1400" b="0" i="0" dirty="0">
                          <a:solidFill>
                            <a:schemeClr val="tx1"/>
                          </a:solidFill>
                          <a:effectLst/>
                          <a:latin typeface="Calibri" panose="020F0502020204030204" pitchFamily="34" charset="0"/>
                        </a:rPr>
                        <a:t>Dec. 2021</a:t>
                      </a:r>
                      <a:endParaRPr lang="en-US" sz="1400" b="0" i="0" dirty="0">
                        <a:solidFill>
                          <a:schemeClr val="tx1"/>
                        </a:solidFill>
                        <a:effectLst/>
                      </a:endParaRPr>
                    </a:p>
                    <a:p>
                      <a:pPr algn="l" fontAlgn="base"/>
                      <a:r>
                        <a:rPr lang="en-US" sz="1400" b="0" i="0" dirty="0">
                          <a:solidFill>
                            <a:srgbClr val="000000"/>
                          </a:solidFill>
                          <a:effectLst/>
                          <a:latin typeface="Calibri" panose="020F0502020204030204" pitchFamily="34" charset="0"/>
                        </a:rPr>
                        <a:t>​</a:t>
                      </a:r>
                      <a:endParaRPr lang="en-US" sz="1400" b="0" i="0" dirty="0">
                        <a:solidFill>
                          <a:srgbClr val="000000"/>
                        </a:solidFill>
                        <a:effectLst/>
                      </a:endParaRPr>
                    </a:p>
                    <a:p>
                      <a:pPr algn="l" fontAlgn="base"/>
                      <a:r>
                        <a:rPr lang="en-US" sz="1400" b="0" i="0" dirty="0">
                          <a:solidFill>
                            <a:srgbClr val="000000"/>
                          </a:solidFill>
                          <a:effectLst/>
                          <a:latin typeface="Calibri" panose="020F0502020204030204" pitchFamily="34" charset="0"/>
                        </a:rPr>
                        <a:t>Set. 2021​</a:t>
                      </a:r>
                      <a:endParaRPr lang="en-US" sz="1400" b="0" i="0" dirty="0">
                        <a:solidFill>
                          <a:srgbClr val="000000"/>
                        </a:solidFill>
                        <a:effectLst/>
                      </a:endParaRPr>
                    </a:p>
                    <a:p>
                      <a:pPr algn="l" fontAlgn="base"/>
                      <a:r>
                        <a:rPr lang="en-US" sz="1400" b="0" i="0" dirty="0">
                          <a:solidFill>
                            <a:srgbClr val="000000"/>
                          </a:solidFill>
                          <a:effectLst/>
                          <a:latin typeface="Calibri" panose="020F0502020204030204" pitchFamily="34" charset="0"/>
                        </a:rPr>
                        <a:t>Ott. 2021​</a:t>
                      </a:r>
                      <a:endParaRPr lang="en-US" sz="1400" b="0" i="0" dirty="0">
                        <a:solidFill>
                          <a:srgbClr val="000000"/>
                        </a:solidFill>
                        <a:effectLst/>
                      </a:endParaRPr>
                    </a:p>
                  </a:txBody>
                  <a:tcPr marL="73642" marR="73642" marT="36821" marB="36821">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17373733"/>
                  </a:ext>
                </a:extLst>
              </a:tr>
              <a:tr h="1550326">
                <a:tc>
                  <a:txBody>
                    <a:bodyPr/>
                    <a:lstStyle/>
                    <a:p>
                      <a:pPr algn="l" fontAlgn="base">
                        <a:buFont typeface="+mj-lt"/>
                        <a:buAutoNum type="arabicPeriod" startAt="2"/>
                      </a:pPr>
                      <a:r>
                        <a:rPr lang="en-AU" sz="1400" b="1" i="0">
                          <a:solidFill>
                            <a:srgbClr val="000000"/>
                          </a:solidFill>
                          <a:effectLst/>
                          <a:latin typeface="Calibri" panose="020F0502020204030204" pitchFamily="34" charset="0"/>
                        </a:rPr>
                        <a:t>Increase the level of reliability, performance and automation of key plant elements up to a level that is coherent with a new liquefaction system:</a:t>
                      </a:r>
                      <a:r>
                        <a:rPr lang="en-AU" sz="1400" b="0" i="0">
                          <a:solidFill>
                            <a:srgbClr val="000000"/>
                          </a:solidFill>
                          <a:effectLst/>
                          <a:latin typeface="Calibri" panose="020F0502020204030204" pitchFamily="34" charset="0"/>
                        </a:rPr>
                        <a:t>​</a:t>
                      </a:r>
                      <a:endParaRPr lang="en-AU" sz="1200" b="0" i="0">
                        <a:solidFill>
                          <a:srgbClr val="000000"/>
                        </a:solidFill>
                        <a:effectLst/>
                        <a:latin typeface="Arial" panose="020B0604020202020204" pitchFamily="34" charset="0"/>
                      </a:endParaRPr>
                    </a:p>
                    <a:p>
                      <a:pPr algn="l" fontAlgn="base">
                        <a:buFont typeface="Arial" panose="020B0604020202020204" pitchFamily="34" charset="0"/>
                        <a:buChar char="•"/>
                      </a:pPr>
                      <a:r>
                        <a:rPr lang="en-AU" sz="1400" b="0" i="0">
                          <a:solidFill>
                            <a:srgbClr val="000000"/>
                          </a:solidFill>
                          <a:effectLst/>
                          <a:latin typeface="Calibri" panose="020F0502020204030204" pitchFamily="34" charset="0"/>
                        </a:rPr>
                        <a:t>New central gas panel for the management of all gas processes (recovery, purification, liquefaction) based on PLC and fully compatible with the control system of a new liquefier.​</a:t>
                      </a:r>
                      <a:endParaRPr lang="en-AU" sz="1200" b="0" i="0">
                        <a:solidFill>
                          <a:srgbClr val="000000"/>
                        </a:solidFill>
                        <a:effectLst/>
                        <a:latin typeface="Arial" panose="020B0604020202020204" pitchFamily="34" charset="0"/>
                      </a:endParaRPr>
                    </a:p>
                    <a:p>
                      <a:pPr algn="l" fontAlgn="base">
                        <a:buFont typeface="Arial" panose="020B0604020202020204" pitchFamily="34" charset="0"/>
                        <a:buChar char="•"/>
                      </a:pPr>
                      <a:r>
                        <a:rPr lang="en-AU" sz="1400" b="0" i="0">
                          <a:solidFill>
                            <a:srgbClr val="000000"/>
                          </a:solidFill>
                          <a:effectLst/>
                          <a:latin typeface="Calibri" panose="020F0502020204030204" pitchFamily="34" charset="0"/>
                        </a:rPr>
                        <a:t>Inspection, recovery and instrumentation of all existing transfer lines and dewars, including the 3000 liter dewar that was unused since 2009.​</a:t>
                      </a:r>
                      <a:endParaRPr lang="en-AU" sz="1200" b="0" i="0">
                        <a:solidFill>
                          <a:srgbClr val="000000"/>
                        </a:solidFill>
                        <a:effectLst/>
                        <a:latin typeface="Arial" panose="020B0604020202020204" pitchFamily="34" charset="0"/>
                      </a:endParaRPr>
                    </a:p>
                  </a:txBody>
                  <a:tcPr marL="73642" marR="73642" marT="36821" marB="36821">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9EBF5"/>
                    </a:solidFill>
                  </a:tcPr>
                </a:tc>
                <a:tc>
                  <a:txBody>
                    <a:bodyPr/>
                    <a:lstStyle/>
                    <a:p>
                      <a:pPr algn="l" fontAlgn="auto"/>
                      <a:r>
                        <a:rPr lang="en-US" sz="1400" b="0" i="0" dirty="0">
                          <a:solidFill>
                            <a:srgbClr val="000000"/>
                          </a:solidFill>
                          <a:effectLst/>
                          <a:latin typeface="Calibri" panose="020F0502020204030204" pitchFamily="34" charset="0"/>
                        </a:rPr>
                        <a:t>​</a:t>
                      </a:r>
                    </a:p>
                    <a:p>
                      <a:pPr algn="l" fontAlgn="base"/>
                      <a:r>
                        <a:rPr lang="en-US" sz="1400" b="0" i="0" dirty="0">
                          <a:solidFill>
                            <a:srgbClr val="000000"/>
                          </a:solidFill>
                          <a:effectLst/>
                          <a:latin typeface="Calibri" panose="020F0502020204030204" pitchFamily="34" charset="0"/>
                        </a:rPr>
                        <a:t>​</a:t>
                      </a:r>
                      <a:endParaRPr lang="en-US" sz="1400" b="0" i="0" dirty="0">
                        <a:solidFill>
                          <a:srgbClr val="000000"/>
                        </a:solidFill>
                        <a:effectLst/>
                      </a:endParaRPr>
                    </a:p>
                    <a:p>
                      <a:pPr algn="l" fontAlgn="base"/>
                      <a:r>
                        <a:rPr lang="en-US" sz="1400" b="0" i="0" dirty="0">
                          <a:solidFill>
                            <a:srgbClr val="00B050"/>
                          </a:solidFill>
                          <a:effectLst/>
                          <a:latin typeface="Calibri" panose="020F0502020204030204" pitchFamily="34" charset="0"/>
                        </a:rPr>
                        <a:t>Jul. 2022​</a:t>
                      </a:r>
                      <a:endParaRPr lang="en-US" sz="1400" b="0" i="0" dirty="0">
                        <a:solidFill>
                          <a:srgbClr val="00B050"/>
                        </a:solidFill>
                        <a:effectLst/>
                      </a:endParaRPr>
                    </a:p>
                    <a:p>
                      <a:pPr algn="l" fontAlgn="base"/>
                      <a:r>
                        <a:rPr lang="en-US" sz="1400" b="0" i="0" dirty="0">
                          <a:solidFill>
                            <a:srgbClr val="000000"/>
                          </a:solidFill>
                          <a:effectLst/>
                          <a:latin typeface="Calibri" panose="020F0502020204030204" pitchFamily="34" charset="0"/>
                        </a:rPr>
                        <a:t>​</a:t>
                      </a:r>
                      <a:endParaRPr lang="en-US" sz="1400" b="0" i="0" dirty="0">
                        <a:solidFill>
                          <a:srgbClr val="000000"/>
                        </a:solidFill>
                        <a:effectLst/>
                      </a:endParaRPr>
                    </a:p>
                    <a:p>
                      <a:pPr algn="l" fontAlgn="base"/>
                      <a:r>
                        <a:rPr lang="en-US" sz="1400" b="0" i="0" dirty="0">
                          <a:solidFill>
                            <a:schemeClr val="tx1"/>
                          </a:solidFill>
                          <a:effectLst/>
                          <a:latin typeface="Calibri" panose="020F0502020204030204" pitchFamily="34" charset="0"/>
                        </a:rPr>
                        <a:t>March 2021​</a:t>
                      </a:r>
                      <a:endParaRPr lang="en-US" sz="1400" b="0" i="0" dirty="0">
                        <a:solidFill>
                          <a:schemeClr val="tx1"/>
                        </a:solidFill>
                        <a:effectLst/>
                      </a:endParaRPr>
                    </a:p>
                  </a:txBody>
                  <a:tcPr marL="73642" marR="73642" marT="36821" marB="36821">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805878543"/>
                  </a:ext>
                </a:extLst>
              </a:tr>
              <a:tr h="571172">
                <a:tc>
                  <a:txBody>
                    <a:bodyPr/>
                    <a:lstStyle/>
                    <a:p>
                      <a:pPr algn="l" fontAlgn="base">
                        <a:buFont typeface="+mj-lt"/>
                        <a:buAutoNum type="arabicPeriod" startAt="3"/>
                      </a:pPr>
                      <a:r>
                        <a:rPr lang="en-AU" sz="1400" b="1" i="0">
                          <a:solidFill>
                            <a:srgbClr val="000000"/>
                          </a:solidFill>
                          <a:effectLst/>
                          <a:latin typeface="Calibri" panose="020F0502020204030204" pitchFamily="34" charset="0"/>
                        </a:rPr>
                        <a:t>Issue a complete technical proposal for a new liquefier taking into consideration LASA perspectives and potentialities in the next future and technical solutions available on the market. </a:t>
                      </a:r>
                      <a:r>
                        <a:rPr lang="en-AU" sz="1400" b="0" i="0">
                          <a:solidFill>
                            <a:srgbClr val="000000"/>
                          </a:solidFill>
                          <a:effectLst/>
                          <a:latin typeface="Calibri" panose="020F0502020204030204" pitchFamily="34" charset="0"/>
                        </a:rPr>
                        <a:t>​</a:t>
                      </a:r>
                      <a:endParaRPr lang="en-AU" sz="1200" b="0" i="0">
                        <a:solidFill>
                          <a:srgbClr val="000000"/>
                        </a:solidFill>
                        <a:effectLst/>
                        <a:latin typeface="Arial" panose="020B0604020202020204" pitchFamily="34" charset="0"/>
                      </a:endParaRPr>
                    </a:p>
                  </a:txBody>
                  <a:tcPr marL="73642" marR="73642" marT="36821" marB="36821">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FD5EA"/>
                    </a:solidFill>
                  </a:tcPr>
                </a:tc>
                <a:tc>
                  <a:txBody>
                    <a:bodyPr/>
                    <a:lstStyle/>
                    <a:p>
                      <a:pPr algn="l" fontAlgn="base"/>
                      <a:r>
                        <a:rPr lang="en-US" sz="1400" b="0" i="0" dirty="0">
                          <a:solidFill>
                            <a:schemeClr val="tx1"/>
                          </a:solidFill>
                          <a:effectLst/>
                          <a:latin typeface="Calibri" panose="020F0502020204030204" pitchFamily="34" charset="0"/>
                        </a:rPr>
                        <a:t>Sep. 2021​</a:t>
                      </a:r>
                      <a:endParaRPr lang="en-US" sz="1400" b="0" i="0" dirty="0">
                        <a:solidFill>
                          <a:schemeClr val="tx1"/>
                        </a:solidFill>
                        <a:effectLst/>
                      </a:endParaRPr>
                    </a:p>
                  </a:txBody>
                  <a:tcPr marL="73642" marR="73642" marT="36821" marB="36821">
                    <a:lnL w="10154" cap="flat" cmpd="sng" algn="ctr">
                      <a:solidFill>
                        <a:srgbClr val="FFFFFF"/>
                      </a:solidFill>
                      <a:prstDash val="solid"/>
                      <a:round/>
                      <a:headEnd type="none" w="med" len="med"/>
                      <a:tailEnd type="none" w="med" len="med"/>
                    </a:lnL>
                    <a:lnR w="10154" cap="flat" cmpd="sng" algn="ctr">
                      <a:solidFill>
                        <a:srgbClr val="FFFFFF"/>
                      </a:solidFill>
                      <a:prstDash val="solid"/>
                      <a:round/>
                      <a:headEnd type="none" w="med" len="med"/>
                      <a:tailEnd type="none" w="med" len="med"/>
                    </a:lnR>
                    <a:lnT w="10154" cap="flat" cmpd="sng" algn="ctr">
                      <a:solidFill>
                        <a:srgbClr val="FFFFFF"/>
                      </a:solidFill>
                      <a:prstDash val="solid"/>
                      <a:round/>
                      <a:headEnd type="none" w="med" len="med"/>
                      <a:tailEnd type="none" w="med" len="med"/>
                    </a:lnT>
                    <a:lnB w="10154"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205696894"/>
                  </a:ext>
                </a:extLst>
              </a:tr>
            </a:tbl>
          </a:graphicData>
        </a:graphic>
      </p:graphicFrame>
      <p:sp>
        <p:nvSpPr>
          <p:cNvPr id="5" name="Rectangle 1">
            <a:extLst>
              <a:ext uri="{FF2B5EF4-FFF2-40B4-BE49-F238E27FC236}">
                <a16:creationId xmlns:a16="http://schemas.microsoft.com/office/drawing/2014/main" id="{E5903567-B514-4046-83CB-27BA7576F2DB}"/>
              </a:ext>
            </a:extLst>
          </p:cNvPr>
          <p:cNvSpPr>
            <a:spLocks noChangeArrowheads="1"/>
          </p:cNvSpPr>
          <p:nvPr/>
        </p:nvSpPr>
        <p:spPr bwMode="auto">
          <a:xfrm>
            <a:off x="1470024" y="1304656"/>
            <a:ext cx="127392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1592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31750"/>
            <a:ext cx="10515600" cy="927100"/>
          </a:xfrm>
        </p:spPr>
        <p:txBody>
          <a:bodyPr/>
          <a:lstStyle/>
          <a:p>
            <a:r>
              <a:rPr lang="en-US" sz="3600" b="1" spc="-1" dirty="0">
                <a:solidFill>
                  <a:srgbClr val="724109"/>
                </a:solidFill>
                <a:latin typeface="Calibri"/>
                <a:ea typeface="+mn-ea"/>
                <a:cs typeface="+mn-cs"/>
              </a:rPr>
              <a:t>Guide lines for a new liquefier for LASA</a:t>
            </a:r>
          </a:p>
        </p:txBody>
      </p:sp>
      <p:sp>
        <p:nvSpPr>
          <p:cNvPr id="3" name="Content Placeholder 2"/>
          <p:cNvSpPr>
            <a:spLocks noGrp="1"/>
          </p:cNvSpPr>
          <p:nvPr>
            <p:ph idx="1"/>
          </p:nvPr>
        </p:nvSpPr>
        <p:spPr>
          <a:xfrm>
            <a:off x="744583" y="2321923"/>
            <a:ext cx="8098246" cy="4742180"/>
          </a:xfrm>
        </p:spPr>
        <p:txBody>
          <a:bodyPr>
            <a:noAutofit/>
          </a:bodyPr>
          <a:lstStyle/>
          <a:p>
            <a:pPr algn="just"/>
            <a:r>
              <a:rPr lang="en-US" sz="1600" b="1" dirty="0"/>
              <a:t>State-of-the-art reliability, maintenance, industrial assistance, automation as well as remote operability</a:t>
            </a:r>
          </a:p>
          <a:p>
            <a:pPr algn="just"/>
            <a:r>
              <a:rPr lang="en-US" sz="1600" b="1" dirty="0"/>
              <a:t>Removal of the cryogenic purifier and of the concurrent split gas management </a:t>
            </a:r>
            <a:r>
              <a:rPr lang="en-US" sz="1600" dirty="0"/>
              <a:t>thanks to an optional </a:t>
            </a:r>
            <a:r>
              <a:rPr lang="en-US" sz="1600" i="1" dirty="0"/>
              <a:t>internal purifier</a:t>
            </a:r>
            <a:r>
              <a:rPr lang="en-US" sz="1600" dirty="0"/>
              <a:t>: a single storage is generated and the recovered gas is directly liquefied.</a:t>
            </a:r>
          </a:p>
          <a:p>
            <a:pPr algn="just"/>
            <a:r>
              <a:rPr lang="en-US" sz="1600" b="1" dirty="0"/>
              <a:t>Preservation of nominal performances throughout the cold session</a:t>
            </a:r>
            <a:r>
              <a:rPr lang="en-US" sz="1600" dirty="0"/>
              <a:t> thanks to dedicated </a:t>
            </a:r>
            <a:r>
              <a:rPr lang="en-US" sz="1600" i="1" dirty="0"/>
              <a:t>cold-traps</a:t>
            </a:r>
            <a:r>
              <a:rPr lang="en-US" sz="1600" dirty="0"/>
              <a:t> (10-20 K) capable of retaining low T condensing gases.</a:t>
            </a:r>
          </a:p>
          <a:p>
            <a:pPr algn="just"/>
            <a:r>
              <a:rPr lang="en-US" sz="1600" b="1" dirty="0"/>
              <a:t>Increasing of liquid helium storage for users </a:t>
            </a:r>
            <a:r>
              <a:rPr lang="en-US" sz="1600" dirty="0"/>
              <a:t>possible thanks to the higher liquefaction rate granted by modern screw-compressors, thus achieving an higher decoupling between users and plant schedule.</a:t>
            </a:r>
          </a:p>
          <a:p>
            <a:pPr algn="just"/>
            <a:r>
              <a:rPr lang="en-US" sz="1600" b="1" dirty="0"/>
              <a:t>Opening toward new experimental users </a:t>
            </a:r>
            <a:r>
              <a:rPr lang="en-US" sz="1600" dirty="0"/>
              <a:t>that make use of complex cryogenic schemes supported by an additional supercritical 3 bar helium line. Up to 150 W at 4.5 K could be delivered preserving a large liquefaction rate, provided that the liquefier is properly configured upon purchasing. </a:t>
            </a:r>
          </a:p>
          <a:p>
            <a:pPr algn="just"/>
            <a:r>
              <a:rPr lang="en-US" sz="1600" dirty="0"/>
              <a:t>Portability to a different site is possible with reasonable effort and costs (LASA at MIND Campus option)</a:t>
            </a:r>
          </a:p>
        </p:txBody>
      </p:sp>
      <p:sp>
        <p:nvSpPr>
          <p:cNvPr id="5" name="Content Placeholder 2"/>
          <p:cNvSpPr txBox="1">
            <a:spLocks/>
          </p:cNvSpPr>
          <p:nvPr/>
        </p:nvSpPr>
        <p:spPr>
          <a:xfrm>
            <a:off x="927826" y="798197"/>
            <a:ext cx="11022875" cy="941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en-US" sz="1800" dirty="0"/>
              <a:t>A modern liquefier, medium-sized and available on the market could be promptly inserted into the layout of existing LASA plant, granting moreover a significant reduction of electrical power consumption and space at the cold-box mezzanine. Such a machine would generate for LASA </a:t>
            </a:r>
          </a:p>
          <a:p>
            <a:pPr marL="0" indent="0" algn="just">
              <a:buNone/>
            </a:pPr>
            <a:r>
              <a:rPr lang="en-US" sz="1800" dirty="0"/>
              <a:t>several advantages, both technical and strategical:</a:t>
            </a:r>
          </a:p>
        </p:txBody>
      </p:sp>
    </p:spTree>
    <p:extLst>
      <p:ext uri="{BB962C8B-B14F-4D97-AF65-F5344CB8AC3E}">
        <p14:creationId xmlns:p14="http://schemas.microsoft.com/office/powerpoint/2010/main" val="773220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31750"/>
            <a:ext cx="10515600" cy="927100"/>
          </a:xfrm>
        </p:spPr>
        <p:txBody>
          <a:bodyPr/>
          <a:lstStyle/>
          <a:p>
            <a:r>
              <a:rPr lang="it-IT" altLang="it-IT" sz="3600" b="1" spc="-1" dirty="0">
                <a:solidFill>
                  <a:srgbClr val="724109"/>
                </a:solidFill>
                <a:latin typeface="Calibri"/>
              </a:rPr>
              <a:t>LASA </a:t>
            </a:r>
            <a:r>
              <a:rPr lang="it-IT" altLang="it-IT" sz="3600" b="1" spc="-1" dirty="0" err="1">
                <a:solidFill>
                  <a:srgbClr val="724109"/>
                </a:solidFill>
                <a:latin typeface="Calibri"/>
              </a:rPr>
              <a:t>cryogenic</a:t>
            </a:r>
            <a:r>
              <a:rPr lang="it-IT" altLang="it-IT" sz="3600" b="1" spc="-1" dirty="0">
                <a:solidFill>
                  <a:srgbClr val="724109"/>
                </a:solidFill>
                <a:latin typeface="Calibri"/>
              </a:rPr>
              <a:t> </a:t>
            </a:r>
            <a:r>
              <a:rPr lang="it-IT" altLang="it-IT" sz="3600" b="1" spc="-1" dirty="0" err="1">
                <a:solidFill>
                  <a:srgbClr val="724109"/>
                </a:solidFill>
                <a:latin typeface="Calibri"/>
              </a:rPr>
              <a:t>plant</a:t>
            </a:r>
            <a:r>
              <a:rPr lang="it-IT" altLang="it-IT" sz="3600" b="1" spc="-1" dirty="0">
                <a:solidFill>
                  <a:srgbClr val="724109"/>
                </a:solidFill>
                <a:latin typeface="Calibri"/>
              </a:rPr>
              <a:t>, </a:t>
            </a:r>
            <a:r>
              <a:rPr lang="it-IT" altLang="it-IT" sz="3600" b="1" spc="-1" dirty="0">
                <a:solidFill>
                  <a:srgbClr val="FF0000"/>
                </a:solidFill>
                <a:latin typeface="Calibri"/>
              </a:rPr>
              <a:t>2023 (?)</a:t>
            </a:r>
            <a:endParaRPr lang="en-US" sz="3600" b="1" spc="-1" dirty="0">
              <a:solidFill>
                <a:srgbClr val="FF0000"/>
              </a:solidFill>
              <a:latin typeface="Calibri"/>
              <a:ea typeface="+mn-ea"/>
              <a:cs typeface="+mn-cs"/>
            </a:endParaRPr>
          </a:p>
        </p:txBody>
      </p:sp>
      <p:sp>
        <p:nvSpPr>
          <p:cNvPr id="8" name="Rettangolo 7">
            <a:extLst>
              <a:ext uri="{FF2B5EF4-FFF2-40B4-BE49-F238E27FC236}">
                <a16:creationId xmlns:a16="http://schemas.microsoft.com/office/drawing/2014/main" id="{DF3596A6-6558-5947-8B22-2A5AEE4C2A09}"/>
              </a:ext>
            </a:extLst>
          </p:cNvPr>
          <p:cNvSpPr/>
          <p:nvPr/>
        </p:nvSpPr>
        <p:spPr>
          <a:xfrm>
            <a:off x="5971607" y="3244334"/>
            <a:ext cx="248786" cy="369332"/>
          </a:xfrm>
          <a:prstGeom prst="rect">
            <a:avLst/>
          </a:prstGeom>
        </p:spPr>
        <p:txBody>
          <a:bodyPr wrap="none">
            <a:spAutoFit/>
          </a:bodyPr>
          <a:lstStyle/>
          <a:p>
            <a:r>
              <a:rPr lang="it-IT" dirty="0"/>
              <a:t> </a:t>
            </a:r>
            <a:endParaRPr lang="en-US" dirty="0"/>
          </a:p>
        </p:txBody>
      </p:sp>
      <p:sp>
        <p:nvSpPr>
          <p:cNvPr id="9" name="Rettangolo 8">
            <a:extLst>
              <a:ext uri="{FF2B5EF4-FFF2-40B4-BE49-F238E27FC236}">
                <a16:creationId xmlns:a16="http://schemas.microsoft.com/office/drawing/2014/main" id="{86AD52BF-8963-AD44-AC87-1591A4DF78DD}"/>
              </a:ext>
            </a:extLst>
          </p:cNvPr>
          <p:cNvSpPr/>
          <p:nvPr/>
        </p:nvSpPr>
        <p:spPr>
          <a:xfrm>
            <a:off x="5971607" y="3244334"/>
            <a:ext cx="248786" cy="369332"/>
          </a:xfrm>
          <a:prstGeom prst="rect">
            <a:avLst/>
          </a:prstGeom>
        </p:spPr>
        <p:txBody>
          <a:bodyPr wrap="none">
            <a:spAutoFit/>
          </a:bodyPr>
          <a:lstStyle/>
          <a:p>
            <a:r>
              <a:rPr lang="en-US" dirty="0"/>
              <a:t> </a:t>
            </a:r>
          </a:p>
        </p:txBody>
      </p:sp>
      <p:pic>
        <p:nvPicPr>
          <p:cNvPr id="4" name="Immagine 3">
            <a:extLst>
              <a:ext uri="{FF2B5EF4-FFF2-40B4-BE49-F238E27FC236}">
                <a16:creationId xmlns:a16="http://schemas.microsoft.com/office/drawing/2014/main" id="{7614ED46-7E32-8A43-A695-8B0CF087C3A7}"/>
              </a:ext>
            </a:extLst>
          </p:cNvPr>
          <p:cNvPicPr>
            <a:picLocks noChangeAspect="1"/>
          </p:cNvPicPr>
          <p:nvPr/>
        </p:nvPicPr>
        <p:blipFill>
          <a:blip r:embed="rId2"/>
          <a:stretch>
            <a:fillRect/>
          </a:stretch>
        </p:blipFill>
        <p:spPr>
          <a:xfrm>
            <a:off x="787400" y="895350"/>
            <a:ext cx="11404600" cy="5511800"/>
          </a:xfrm>
          <a:prstGeom prst="rect">
            <a:avLst/>
          </a:prstGeom>
        </p:spPr>
      </p:pic>
    </p:spTree>
    <p:extLst>
      <p:ext uri="{BB962C8B-B14F-4D97-AF65-F5344CB8AC3E}">
        <p14:creationId xmlns:p14="http://schemas.microsoft.com/office/powerpoint/2010/main" val="1290011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19</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Consolidation of the general laboratory infrastructure</a:t>
            </a:r>
          </a:p>
        </p:txBody>
      </p:sp>
      <p:sp>
        <p:nvSpPr>
          <p:cNvPr id="2" name="CasellaDiTesto 1">
            <a:extLst>
              <a:ext uri="{FF2B5EF4-FFF2-40B4-BE49-F238E27FC236}">
                <a16:creationId xmlns:a16="http://schemas.microsoft.com/office/drawing/2014/main" id="{E4E6ACE8-53DB-0E49-A00D-62A5D773B386}"/>
              </a:ext>
            </a:extLst>
          </p:cNvPr>
          <p:cNvSpPr txBox="1"/>
          <p:nvPr/>
        </p:nvSpPr>
        <p:spPr>
          <a:xfrm>
            <a:off x="4912191" y="788751"/>
            <a:ext cx="1659429" cy="369332"/>
          </a:xfrm>
          <a:prstGeom prst="rect">
            <a:avLst/>
          </a:prstGeom>
          <a:noFill/>
          <a:ln>
            <a:solidFill>
              <a:srgbClr val="0070C0"/>
            </a:solidFill>
          </a:ln>
          <a:scene3d>
            <a:camera prst="orthographicFront"/>
            <a:lightRig rig="threePt" dir="t"/>
          </a:scene3d>
          <a:sp3d contourW="25400">
            <a:contourClr>
              <a:srgbClr val="0070C0"/>
            </a:contourClr>
          </a:sp3d>
        </p:spPr>
        <p:txBody>
          <a:bodyPr wrap="none" rtlCol="0">
            <a:spAutoFit/>
          </a:bodyPr>
          <a:lstStyle/>
          <a:p>
            <a:r>
              <a:rPr lang="en-US" b="1" dirty="0"/>
              <a:t>New laser lab</a:t>
            </a:r>
          </a:p>
        </p:txBody>
      </p:sp>
      <p:sp>
        <p:nvSpPr>
          <p:cNvPr id="4" name="CasellaDiTesto 3">
            <a:extLst>
              <a:ext uri="{FF2B5EF4-FFF2-40B4-BE49-F238E27FC236}">
                <a16:creationId xmlns:a16="http://schemas.microsoft.com/office/drawing/2014/main" id="{3E51EB95-CF76-454D-B2DE-F9BFD92DDCD3}"/>
              </a:ext>
            </a:extLst>
          </p:cNvPr>
          <p:cNvSpPr txBox="1"/>
          <p:nvPr/>
        </p:nvSpPr>
        <p:spPr>
          <a:xfrm>
            <a:off x="3537572" y="1247503"/>
            <a:ext cx="4637314" cy="2339102"/>
          </a:xfrm>
          <a:prstGeom prst="rect">
            <a:avLst/>
          </a:prstGeom>
          <a:noFill/>
        </p:spPr>
        <p:txBody>
          <a:bodyPr wrap="square" rtlCol="0">
            <a:spAutoFit/>
          </a:bodyPr>
          <a:lstStyle/>
          <a:p>
            <a:r>
              <a:rPr lang="en-US" sz="1600" dirty="0"/>
              <a:t>The operation of advanced CW high brightness electron sources based on photocathodes requires their operation to very high repetition rate.</a:t>
            </a:r>
          </a:p>
          <a:p>
            <a:endParaRPr lang="en-US" dirty="0"/>
          </a:p>
          <a:p>
            <a:r>
              <a:rPr lang="en-US" sz="1600" dirty="0"/>
              <a:t>High-intensity X- and </a:t>
            </a:r>
            <a:r>
              <a:rPr lang="el-GR" sz="1600" dirty="0"/>
              <a:t>γ-</a:t>
            </a:r>
            <a:r>
              <a:rPr lang="en-US" sz="1600" dirty="0"/>
              <a:t>ray beams are extremely useful in fundamental and applied physics as well as in the fields of medicine, material studies, cultural heritage preservation.</a:t>
            </a:r>
          </a:p>
        </p:txBody>
      </p:sp>
      <p:pic>
        <p:nvPicPr>
          <p:cNvPr id="5" name="Immagine 4">
            <a:extLst>
              <a:ext uri="{FF2B5EF4-FFF2-40B4-BE49-F238E27FC236}">
                <a16:creationId xmlns:a16="http://schemas.microsoft.com/office/drawing/2014/main" id="{74F76CCB-44EC-2E43-B22E-5976AAF8F4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0287" y="802800"/>
            <a:ext cx="3179383" cy="2384537"/>
          </a:xfrm>
          <a:prstGeom prst="rect">
            <a:avLst/>
          </a:prstGeom>
        </p:spPr>
      </p:pic>
      <p:pic>
        <p:nvPicPr>
          <p:cNvPr id="11" name="Immagine 10">
            <a:extLst>
              <a:ext uri="{FF2B5EF4-FFF2-40B4-BE49-F238E27FC236}">
                <a16:creationId xmlns:a16="http://schemas.microsoft.com/office/drawing/2014/main" id="{B66688B1-6D68-2E4A-85D9-BCCD1CC70C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9009" y="709851"/>
            <a:ext cx="2159885" cy="2879846"/>
          </a:xfrm>
          <a:prstGeom prst="rect">
            <a:avLst/>
          </a:prstGeom>
        </p:spPr>
      </p:pic>
      <p:pic>
        <p:nvPicPr>
          <p:cNvPr id="12" name="Immagine 11">
            <a:extLst>
              <a:ext uri="{FF2B5EF4-FFF2-40B4-BE49-F238E27FC236}">
                <a16:creationId xmlns:a16="http://schemas.microsoft.com/office/drawing/2014/main" id="{2E0E1839-3646-E244-B704-E4859FECBD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4792" y="3589697"/>
            <a:ext cx="5394877" cy="2908663"/>
          </a:xfrm>
          <a:prstGeom prst="rect">
            <a:avLst/>
          </a:prstGeom>
        </p:spPr>
      </p:pic>
      <p:pic>
        <p:nvPicPr>
          <p:cNvPr id="13" name="Immagine 12">
            <a:extLst>
              <a:ext uri="{FF2B5EF4-FFF2-40B4-BE49-F238E27FC236}">
                <a16:creationId xmlns:a16="http://schemas.microsoft.com/office/drawing/2014/main" id="{B66C5DCF-B8DE-7D40-87F2-38211AED76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9010" y="3842102"/>
            <a:ext cx="4790268" cy="2656258"/>
          </a:xfrm>
          <a:prstGeom prst="rect">
            <a:avLst/>
          </a:prstGeom>
        </p:spPr>
      </p:pic>
    </p:spTree>
    <p:extLst>
      <p:ext uri="{BB962C8B-B14F-4D97-AF65-F5344CB8AC3E}">
        <p14:creationId xmlns:p14="http://schemas.microsoft.com/office/powerpoint/2010/main" val="177292750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2</a:t>
            </a:fld>
            <a:endParaRPr lang="en-US" sz="1050" b="0" strike="noStrike" spc="-1">
              <a:latin typeface="Arial"/>
            </a:endParaRPr>
          </a:p>
        </p:txBody>
      </p:sp>
      <p:sp>
        <p:nvSpPr>
          <p:cNvPr id="3" name="CasellaDiTesto 2"/>
          <p:cNvSpPr txBox="1"/>
          <p:nvPr/>
        </p:nvSpPr>
        <p:spPr>
          <a:xfrm>
            <a:off x="953589" y="802800"/>
            <a:ext cx="5316582" cy="3631763"/>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The INFN laboratory LASA (short for </a:t>
            </a:r>
            <a:r>
              <a:rPr lang="en-US" sz="2000" b="1" spc="-1" dirty="0" err="1">
                <a:solidFill>
                  <a:schemeClr val="bg2">
                    <a:lumMod val="25000"/>
                  </a:schemeClr>
                </a:solidFill>
                <a:latin typeface="Calibri"/>
              </a:rPr>
              <a:t>Laboratorio</a:t>
            </a:r>
            <a:r>
              <a:rPr lang="en-US" sz="2000" b="1" spc="-1" dirty="0">
                <a:solidFill>
                  <a:schemeClr val="bg2">
                    <a:lumMod val="25000"/>
                  </a:schemeClr>
                </a:solidFill>
                <a:latin typeface="Calibri"/>
              </a:rPr>
              <a:t> </a:t>
            </a:r>
            <a:r>
              <a:rPr lang="en-US" sz="2000" b="1" spc="-1" dirty="0" err="1">
                <a:solidFill>
                  <a:schemeClr val="bg2">
                    <a:lumMod val="25000"/>
                  </a:schemeClr>
                </a:solidFill>
                <a:latin typeface="Calibri"/>
              </a:rPr>
              <a:t>Acceleratori</a:t>
            </a:r>
            <a:r>
              <a:rPr lang="en-US" sz="2000" b="1" spc="-1" dirty="0">
                <a:solidFill>
                  <a:schemeClr val="bg2">
                    <a:lumMod val="25000"/>
                  </a:schemeClr>
                </a:solidFill>
                <a:latin typeface="Calibri"/>
              </a:rPr>
              <a:t> e </a:t>
            </a:r>
            <a:r>
              <a:rPr lang="en-US" sz="2000" b="1" spc="-1" dirty="0" err="1">
                <a:solidFill>
                  <a:schemeClr val="bg2">
                    <a:lumMod val="25000"/>
                  </a:schemeClr>
                </a:solidFill>
                <a:latin typeface="Calibri"/>
              </a:rPr>
              <a:t>Superconduttività</a:t>
            </a:r>
            <a:r>
              <a:rPr lang="en-US" sz="2000" b="1" spc="-1" dirty="0">
                <a:solidFill>
                  <a:schemeClr val="bg2">
                    <a:lumMod val="25000"/>
                  </a:schemeClr>
                </a:solidFill>
                <a:latin typeface="Calibri"/>
              </a:rPr>
              <a:t> </a:t>
            </a:r>
            <a:r>
              <a:rPr lang="en-US" sz="2000" b="1" spc="-1" dirty="0" err="1">
                <a:solidFill>
                  <a:schemeClr val="bg2">
                    <a:lumMod val="25000"/>
                  </a:schemeClr>
                </a:solidFill>
                <a:latin typeface="Calibri"/>
              </a:rPr>
              <a:t>Applicata</a:t>
            </a:r>
            <a:r>
              <a:rPr lang="en-US" sz="2000" b="1" spc="-1" dirty="0">
                <a:solidFill>
                  <a:schemeClr val="bg2">
                    <a:lumMod val="25000"/>
                  </a:schemeClr>
                </a:solidFill>
                <a:latin typeface="Calibri"/>
              </a:rPr>
              <a:t>, i.e. Laboratory for Accelerators and Applied Superconductivity), in </a:t>
            </a:r>
            <a:r>
              <a:rPr lang="en-US" sz="2000" b="1" spc="-1" dirty="0" err="1">
                <a:solidFill>
                  <a:schemeClr val="bg2">
                    <a:lumMod val="25000"/>
                  </a:schemeClr>
                </a:solidFill>
                <a:latin typeface="Calibri"/>
              </a:rPr>
              <a:t>Segrate</a:t>
            </a:r>
            <a:r>
              <a:rPr lang="en-US" sz="2000" b="1" spc="-1" dirty="0">
                <a:solidFill>
                  <a:schemeClr val="bg2">
                    <a:lumMod val="25000"/>
                  </a:schemeClr>
                </a:solidFill>
                <a:latin typeface="Calibri"/>
              </a:rPr>
              <a:t>, at the outskirts of Milano, is an internationally Excellence Particle Accelerator technology center since nearly thirty years.</a:t>
            </a:r>
          </a:p>
          <a:p>
            <a:pPr>
              <a:spcAft>
                <a:spcPts val="1200"/>
              </a:spcAft>
            </a:pPr>
            <a:r>
              <a:rPr lang="en-US" sz="2000" b="1" spc="-1" dirty="0">
                <a:solidFill>
                  <a:schemeClr val="bg2">
                    <a:lumMod val="25000"/>
                  </a:schemeClr>
                </a:solidFill>
                <a:latin typeface="Calibri"/>
              </a:rPr>
              <a:t>The LASA develops advanced technologies for superconductivity, cryogenics and the productions of high intensity DC and RF electromagnetic fields. </a:t>
            </a: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What is LASA ?</a:t>
            </a:r>
            <a:endParaRPr lang="en-US" sz="3600" b="0" strike="noStrike" spc="-1" dirty="0">
              <a:latin typeface="Arial"/>
            </a:endParaRPr>
          </a:p>
        </p:txBody>
      </p:sp>
      <p:pic>
        <p:nvPicPr>
          <p:cNvPr id="2" name="Immagine 1">
            <a:extLst>
              <a:ext uri="{FF2B5EF4-FFF2-40B4-BE49-F238E27FC236}">
                <a16:creationId xmlns:a16="http://schemas.microsoft.com/office/drawing/2014/main" id="{50A0C74F-A1E0-3848-853B-44C0C5FD03AE}"/>
              </a:ext>
            </a:extLst>
          </p:cNvPr>
          <p:cNvPicPr>
            <a:picLocks noChangeAspect="1"/>
          </p:cNvPicPr>
          <p:nvPr/>
        </p:nvPicPr>
        <p:blipFill>
          <a:blip r:embed="rId3"/>
          <a:stretch>
            <a:fillRect/>
          </a:stretch>
        </p:blipFill>
        <p:spPr>
          <a:xfrm>
            <a:off x="6453651" y="802800"/>
            <a:ext cx="5673429" cy="3567034"/>
          </a:xfrm>
          <a:prstGeom prst="rect">
            <a:avLst/>
          </a:prstGeom>
        </p:spPr>
      </p:pic>
      <p:sp>
        <p:nvSpPr>
          <p:cNvPr id="8" name="CasellaDiTesto 7">
            <a:extLst>
              <a:ext uri="{FF2B5EF4-FFF2-40B4-BE49-F238E27FC236}">
                <a16:creationId xmlns:a16="http://schemas.microsoft.com/office/drawing/2014/main" id="{9B9D589C-E57F-EF46-815F-869249CA72E7}"/>
              </a:ext>
            </a:extLst>
          </p:cNvPr>
          <p:cNvSpPr txBox="1"/>
          <p:nvPr/>
        </p:nvSpPr>
        <p:spPr>
          <a:xfrm>
            <a:off x="832681" y="4851674"/>
            <a:ext cx="11253812" cy="1938992"/>
          </a:xfrm>
          <a:prstGeom prst="rect">
            <a:avLst/>
          </a:prstGeom>
          <a:noFill/>
        </p:spPr>
        <p:txBody>
          <a:bodyPr wrap="square" rtlCol="0">
            <a:spAutoFit/>
          </a:bodyPr>
          <a:lstStyle/>
          <a:p>
            <a:r>
              <a:rPr lang="en-US" sz="2000" b="1" spc="-1" dirty="0">
                <a:solidFill>
                  <a:schemeClr val="bg2">
                    <a:lumMod val="25000"/>
                  </a:schemeClr>
                </a:solidFill>
                <a:latin typeface="Calibri"/>
              </a:rPr>
              <a:t>As the name suggests, the LASA laboratory is dedicated to the study and development of innovative acceleration schemes and applications of advanced superconductivity both to accelerators and to other fields of physics.</a:t>
            </a:r>
          </a:p>
          <a:p>
            <a:r>
              <a:rPr lang="en-US" sz="2000" b="1" spc="-1" dirty="0">
                <a:solidFill>
                  <a:schemeClr val="bg2">
                    <a:lumMod val="25000"/>
                  </a:schemeClr>
                </a:solidFill>
                <a:latin typeface="Calibri"/>
              </a:rPr>
              <a:t>The activities carried out since the early 90s in different sectors of accelerator physics and cryogenics applied to both magnets and RF cavities, have allowed the establishment of unique skills, which result in the possibility for INFN to play an important rule in support of international projects of particle physics.</a:t>
            </a:r>
          </a:p>
        </p:txBody>
      </p:sp>
    </p:spTree>
    <p:extLst>
      <p:ext uri="{BB962C8B-B14F-4D97-AF65-F5344CB8AC3E}">
        <p14:creationId xmlns:p14="http://schemas.microsoft.com/office/powerpoint/2010/main" val="375145973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20</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LASA participation to Euro-Labs</a:t>
            </a:r>
            <a:endParaRPr lang="en-US" sz="3600" b="0" strike="noStrike" spc="-1" dirty="0">
              <a:latin typeface="Arial"/>
            </a:endParaRPr>
          </a:p>
        </p:txBody>
      </p:sp>
      <p:sp>
        <p:nvSpPr>
          <p:cNvPr id="2" name="CasellaDiTesto 1">
            <a:extLst>
              <a:ext uri="{FF2B5EF4-FFF2-40B4-BE49-F238E27FC236}">
                <a16:creationId xmlns:a16="http://schemas.microsoft.com/office/drawing/2014/main" id="{3ED94C06-A136-6642-A50A-BE5A4762320E}"/>
              </a:ext>
            </a:extLst>
          </p:cNvPr>
          <p:cNvSpPr txBox="1"/>
          <p:nvPr/>
        </p:nvSpPr>
        <p:spPr>
          <a:xfrm>
            <a:off x="979715" y="946492"/>
            <a:ext cx="10868296" cy="3785652"/>
          </a:xfrm>
          <a:prstGeom prst="rect">
            <a:avLst/>
          </a:prstGeom>
          <a:noFill/>
        </p:spPr>
        <p:txBody>
          <a:bodyPr wrap="square" rtlCol="0">
            <a:spAutoFit/>
          </a:bodyPr>
          <a:lstStyle/>
          <a:p>
            <a:r>
              <a:rPr lang="en-US" sz="2000" b="1" spc="-1" dirty="0">
                <a:solidFill>
                  <a:schemeClr val="bg2">
                    <a:lumMod val="25000"/>
                  </a:schemeClr>
                </a:solidFill>
                <a:latin typeface="Calibri"/>
              </a:rPr>
              <a:t>Lasa has been one of the 4 facilities that have been granted within the </a:t>
            </a:r>
            <a:r>
              <a:rPr lang="en-US" sz="2000" b="1" spc="-1" dirty="0" err="1">
                <a:solidFill>
                  <a:schemeClr val="bg2">
                    <a:lumMod val="25000"/>
                  </a:schemeClr>
                </a:solidFill>
                <a:latin typeface="Calibri"/>
              </a:rPr>
              <a:t>EuroLabs</a:t>
            </a:r>
            <a:r>
              <a:rPr lang="en-US" sz="2000" b="1" spc="-1" dirty="0">
                <a:solidFill>
                  <a:schemeClr val="bg2">
                    <a:lumMod val="25000"/>
                  </a:schemeClr>
                </a:solidFill>
                <a:latin typeface="Calibri"/>
              </a:rPr>
              <a:t> program WP3.</a:t>
            </a:r>
          </a:p>
          <a:p>
            <a:endParaRPr lang="en-US" sz="2000" b="1" spc="-1" dirty="0">
              <a:solidFill>
                <a:schemeClr val="bg2">
                  <a:lumMod val="25000"/>
                </a:schemeClr>
              </a:solidFill>
              <a:latin typeface="Calibri"/>
            </a:endParaRPr>
          </a:p>
          <a:p>
            <a:r>
              <a:rPr lang="en-US" sz="2000" b="1" spc="-1" dirty="0">
                <a:solidFill>
                  <a:schemeClr val="bg2">
                    <a:lumMod val="25000"/>
                  </a:schemeClr>
                </a:solidFill>
                <a:latin typeface="Calibri"/>
              </a:rPr>
              <a:t>LASA will provide access to the following experimental facilities:</a:t>
            </a:r>
          </a:p>
          <a:p>
            <a:endParaRPr lang="en-US" sz="2000" b="1" spc="-1" dirty="0">
              <a:solidFill>
                <a:schemeClr val="bg2">
                  <a:lumMod val="25000"/>
                </a:schemeClr>
              </a:solidFill>
              <a:latin typeface="Calibri"/>
            </a:endParaRPr>
          </a:p>
          <a:p>
            <a:r>
              <a:rPr lang="en-US" sz="2000" b="1" spc="-1" dirty="0">
                <a:solidFill>
                  <a:schemeClr val="bg2">
                    <a:lumMod val="25000"/>
                  </a:schemeClr>
                </a:solidFill>
                <a:latin typeface="Calibri"/>
              </a:rPr>
              <a:t>•	Superconducting Magnets</a:t>
            </a:r>
          </a:p>
          <a:p>
            <a:r>
              <a:rPr lang="en-US" sz="2000" b="1" spc="-1" dirty="0">
                <a:solidFill>
                  <a:schemeClr val="bg2">
                    <a:lumMod val="25000"/>
                  </a:schemeClr>
                </a:solidFill>
                <a:latin typeface="Calibri"/>
              </a:rPr>
              <a:t>•	Superconducting RF Cavities</a:t>
            </a:r>
          </a:p>
          <a:p>
            <a:r>
              <a:rPr lang="en-US" sz="2000" b="1" spc="-1" dirty="0">
                <a:solidFill>
                  <a:schemeClr val="bg2">
                    <a:lumMod val="25000"/>
                  </a:schemeClr>
                </a:solidFill>
                <a:latin typeface="Calibri"/>
              </a:rPr>
              <a:t>•	High Brightness Photocathodes for Electron Sources</a:t>
            </a:r>
          </a:p>
          <a:p>
            <a:r>
              <a:rPr lang="en-US" sz="2000" b="1" spc="-1" dirty="0">
                <a:solidFill>
                  <a:schemeClr val="bg2">
                    <a:lumMod val="25000"/>
                  </a:schemeClr>
                </a:solidFill>
                <a:latin typeface="Calibri"/>
              </a:rPr>
              <a:t>•	Laser Applications to High Power Fabry Perot Cavities and Advanced Timing Systems.</a:t>
            </a:r>
          </a:p>
          <a:p>
            <a:endParaRPr lang="en-US" sz="2000" b="1" spc="-1" dirty="0">
              <a:solidFill>
                <a:schemeClr val="bg2">
                  <a:lumMod val="25000"/>
                </a:schemeClr>
              </a:solidFill>
              <a:latin typeface="Calibri"/>
            </a:endParaRPr>
          </a:p>
          <a:p>
            <a:r>
              <a:rPr lang="en-US" sz="2000" b="1" spc="-1" dirty="0">
                <a:solidFill>
                  <a:schemeClr val="bg2">
                    <a:lumMod val="25000"/>
                  </a:schemeClr>
                </a:solidFill>
                <a:latin typeface="Calibri"/>
              </a:rPr>
              <a:t>The participation has been based on a total of 600 user days over a period of 4 years.</a:t>
            </a:r>
          </a:p>
          <a:p>
            <a:endParaRPr lang="en-US" sz="2000" b="1" spc="-1" dirty="0">
              <a:solidFill>
                <a:schemeClr val="bg2">
                  <a:lumMod val="25000"/>
                </a:schemeClr>
              </a:solidFill>
              <a:latin typeface="Calibri"/>
            </a:endParaRPr>
          </a:p>
          <a:p>
            <a:r>
              <a:rPr lang="en-US" sz="2000" b="1" spc="-1" dirty="0">
                <a:solidFill>
                  <a:schemeClr val="bg2">
                    <a:lumMod val="25000"/>
                  </a:schemeClr>
                </a:solidFill>
                <a:latin typeface="Calibri"/>
              </a:rPr>
              <a:t>The funding is the order of 320 </a:t>
            </a:r>
            <a:r>
              <a:rPr lang="en-US" sz="2000" b="1" spc="-1" dirty="0" err="1">
                <a:solidFill>
                  <a:schemeClr val="bg2">
                    <a:lumMod val="25000"/>
                  </a:schemeClr>
                </a:solidFill>
                <a:latin typeface="Calibri"/>
              </a:rPr>
              <a:t>Keuro</a:t>
            </a:r>
            <a:r>
              <a:rPr lang="en-US" sz="2000" b="1" spc="-1" dirty="0">
                <a:solidFill>
                  <a:schemeClr val="bg2">
                    <a:lumMod val="25000"/>
                  </a:schemeClr>
                </a:solidFill>
                <a:latin typeface="Calibri"/>
              </a:rPr>
              <a:t>. </a:t>
            </a:r>
          </a:p>
        </p:txBody>
      </p:sp>
    </p:spTree>
    <p:extLst>
      <p:ext uri="{BB962C8B-B14F-4D97-AF65-F5344CB8AC3E}">
        <p14:creationId xmlns:p14="http://schemas.microsoft.com/office/powerpoint/2010/main" val="239519116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21</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LASA organizational structure </a:t>
            </a:r>
            <a:endParaRPr lang="en-US" sz="3600" b="0" strike="noStrike" spc="-1" dirty="0">
              <a:latin typeface="Arial"/>
            </a:endParaRPr>
          </a:p>
        </p:txBody>
      </p:sp>
      <p:sp>
        <p:nvSpPr>
          <p:cNvPr id="2" name="CasellaDiTesto 1">
            <a:extLst>
              <a:ext uri="{FF2B5EF4-FFF2-40B4-BE49-F238E27FC236}">
                <a16:creationId xmlns:a16="http://schemas.microsoft.com/office/drawing/2014/main" id="{3ED94C06-A136-6642-A50A-BE5A4762320E}"/>
              </a:ext>
            </a:extLst>
          </p:cNvPr>
          <p:cNvSpPr txBox="1"/>
          <p:nvPr/>
        </p:nvSpPr>
        <p:spPr>
          <a:xfrm>
            <a:off x="979715" y="946492"/>
            <a:ext cx="10868296" cy="5632311"/>
          </a:xfrm>
          <a:prstGeom prst="rect">
            <a:avLst/>
          </a:prstGeom>
          <a:noFill/>
        </p:spPr>
        <p:txBody>
          <a:bodyPr wrap="square" rtlCol="0">
            <a:spAutoFit/>
          </a:bodyPr>
          <a:lstStyle/>
          <a:p>
            <a:r>
              <a:rPr lang="en-US" sz="2000" b="1" spc="-1" dirty="0">
                <a:solidFill>
                  <a:schemeClr val="bg2">
                    <a:lumMod val="25000"/>
                  </a:schemeClr>
                </a:solidFill>
                <a:latin typeface="Calibri"/>
              </a:rPr>
              <a:t>The shortage of staff and the contraction due to the delay in replacing retired colleagues, led us to review the overall organization of the laboratory.</a:t>
            </a:r>
          </a:p>
          <a:p>
            <a:endParaRPr lang="en-US" sz="2000" b="1" spc="-1" dirty="0">
              <a:solidFill>
                <a:schemeClr val="bg2">
                  <a:lumMod val="25000"/>
                </a:schemeClr>
              </a:solidFill>
              <a:latin typeface="Calibri"/>
            </a:endParaRPr>
          </a:p>
          <a:p>
            <a:r>
              <a:rPr lang="en-US" sz="2000" b="1" spc="-1" dirty="0">
                <a:solidFill>
                  <a:schemeClr val="bg2">
                    <a:lumMod val="25000"/>
                  </a:schemeClr>
                </a:solidFill>
                <a:latin typeface="Calibri"/>
              </a:rPr>
              <a:t>We have identified the areas that should benefit from the reorganization and we are trying to lay the foundation of a group of services to efficiently run the laboratory.</a:t>
            </a:r>
          </a:p>
          <a:p>
            <a:endParaRPr lang="en-US" sz="2000" b="1" spc="-1" dirty="0">
              <a:solidFill>
                <a:schemeClr val="bg2">
                  <a:lumMod val="25000"/>
                </a:schemeClr>
              </a:solidFill>
              <a:latin typeface="Calibri"/>
            </a:endParaRPr>
          </a:p>
          <a:p>
            <a:r>
              <a:rPr lang="en-US" sz="2000" b="1" spc="-1" dirty="0">
                <a:solidFill>
                  <a:schemeClr val="bg2">
                    <a:lumMod val="25000"/>
                  </a:schemeClr>
                </a:solidFill>
                <a:latin typeface="Calibri"/>
              </a:rPr>
              <a:t>The services that have been foreseen may be so summarized :</a:t>
            </a:r>
          </a:p>
          <a:p>
            <a:endParaRPr lang="en-US" sz="2000" b="1" spc="-1" dirty="0">
              <a:solidFill>
                <a:schemeClr val="bg2">
                  <a:lumMod val="25000"/>
                </a:schemeClr>
              </a:solidFill>
              <a:latin typeface="Calibri"/>
            </a:endParaRPr>
          </a:p>
          <a:p>
            <a:pPr lvl="1"/>
            <a:r>
              <a:rPr lang="en-US" sz="2000" b="1" spc="-1" dirty="0">
                <a:solidFill>
                  <a:schemeClr val="bg2">
                    <a:lumMod val="25000"/>
                  </a:schemeClr>
                </a:solidFill>
                <a:latin typeface="Calibri"/>
              </a:rPr>
              <a:t>• cryogenics (liquid helium production)</a:t>
            </a:r>
          </a:p>
          <a:p>
            <a:pPr lvl="1"/>
            <a:r>
              <a:rPr lang="en-US" sz="2000" b="1" spc="-1" dirty="0">
                <a:solidFill>
                  <a:schemeClr val="bg2">
                    <a:lumMod val="25000"/>
                  </a:schemeClr>
                </a:solidFill>
                <a:latin typeface="Calibri"/>
              </a:rPr>
              <a:t>• </a:t>
            </a:r>
            <a:r>
              <a:rPr lang="en-US" sz="2000" b="1" spc="-1" dirty="0">
                <a:solidFill>
                  <a:srgbClr val="FF0000"/>
                </a:solidFill>
                <a:latin typeface="Calibri"/>
              </a:rPr>
              <a:t>general plant engineering services</a:t>
            </a:r>
          </a:p>
          <a:p>
            <a:pPr lvl="1"/>
            <a:r>
              <a:rPr lang="en-US" sz="2000" b="1" spc="-1" dirty="0">
                <a:solidFill>
                  <a:schemeClr val="bg2">
                    <a:lumMod val="25000"/>
                  </a:schemeClr>
                </a:solidFill>
                <a:latin typeface="Calibri"/>
              </a:rPr>
              <a:t>• </a:t>
            </a:r>
            <a:r>
              <a:rPr lang="en-US" sz="2000" b="1" spc="-1" dirty="0">
                <a:solidFill>
                  <a:srgbClr val="FF0000"/>
                </a:solidFill>
                <a:latin typeface="Calibri"/>
              </a:rPr>
              <a:t>workshop and mechanical design</a:t>
            </a:r>
          </a:p>
          <a:p>
            <a:pPr lvl="1"/>
            <a:r>
              <a:rPr lang="en-US" sz="2000" b="1" spc="-1" dirty="0">
                <a:solidFill>
                  <a:schemeClr val="bg2">
                    <a:lumMod val="25000"/>
                  </a:schemeClr>
                </a:solidFill>
                <a:latin typeface="Calibri"/>
              </a:rPr>
              <a:t>• distributed data acquisition and computing</a:t>
            </a:r>
          </a:p>
          <a:p>
            <a:pPr lvl="1"/>
            <a:r>
              <a:rPr lang="en-US" sz="2000" b="1" spc="-1" dirty="0">
                <a:solidFill>
                  <a:schemeClr val="bg2">
                    <a:lumMod val="25000"/>
                  </a:schemeClr>
                </a:solidFill>
                <a:latin typeface="Calibri"/>
              </a:rPr>
              <a:t>• </a:t>
            </a:r>
            <a:r>
              <a:rPr lang="en-US" sz="2000" b="1" spc="-1" dirty="0">
                <a:solidFill>
                  <a:srgbClr val="FF0000"/>
                </a:solidFill>
                <a:latin typeface="Calibri"/>
              </a:rPr>
              <a:t>specific administrative service for large orders and tenders</a:t>
            </a:r>
          </a:p>
          <a:p>
            <a:endParaRPr lang="en-US" sz="2000" b="1" spc="-1" dirty="0">
              <a:solidFill>
                <a:schemeClr val="bg2">
                  <a:lumMod val="25000"/>
                </a:schemeClr>
              </a:solidFill>
              <a:latin typeface="Calibri"/>
            </a:endParaRPr>
          </a:p>
          <a:p>
            <a:r>
              <a:rPr lang="en-US" sz="2000" b="1" spc="-1" dirty="0">
                <a:solidFill>
                  <a:schemeClr val="bg2">
                    <a:lumMod val="25000"/>
                  </a:schemeClr>
                </a:solidFill>
                <a:latin typeface="Calibri"/>
              </a:rPr>
              <a:t>Moreover, we would like to add 2 more services by fixed-term positions for which calls are underway:</a:t>
            </a:r>
          </a:p>
          <a:p>
            <a:endParaRPr lang="en-US" sz="2000" b="1" spc="-1" dirty="0">
              <a:solidFill>
                <a:schemeClr val="bg2">
                  <a:lumMod val="25000"/>
                </a:schemeClr>
              </a:solidFill>
              <a:latin typeface="Calibri"/>
            </a:endParaRPr>
          </a:p>
          <a:p>
            <a:r>
              <a:rPr lang="en-US" sz="2000" b="1" spc="-1" dirty="0">
                <a:solidFill>
                  <a:schemeClr val="bg2">
                    <a:lumMod val="25000"/>
                  </a:schemeClr>
                </a:solidFill>
                <a:latin typeface="Calibri"/>
              </a:rPr>
              <a:t>• electronics and electrical engineering</a:t>
            </a:r>
          </a:p>
          <a:p>
            <a:r>
              <a:rPr lang="en-US" sz="2000" b="1" spc="-1" dirty="0">
                <a:solidFill>
                  <a:schemeClr val="bg2">
                    <a:lumMod val="25000"/>
                  </a:schemeClr>
                </a:solidFill>
                <a:latin typeface="Calibri"/>
              </a:rPr>
              <a:t>• Vacuum.</a:t>
            </a:r>
          </a:p>
        </p:txBody>
      </p:sp>
    </p:spTree>
    <p:extLst>
      <p:ext uri="{BB962C8B-B14F-4D97-AF65-F5344CB8AC3E}">
        <p14:creationId xmlns:p14="http://schemas.microsoft.com/office/powerpoint/2010/main" val="208812194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22</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LASA requests for services in 2023 </a:t>
            </a:r>
            <a:endParaRPr lang="en-US" sz="3600" b="0" strike="noStrike" spc="-1" dirty="0">
              <a:latin typeface="Arial"/>
            </a:endParaRPr>
          </a:p>
        </p:txBody>
      </p:sp>
      <p:sp>
        <p:nvSpPr>
          <p:cNvPr id="2" name="CasellaDiTesto 1">
            <a:extLst>
              <a:ext uri="{FF2B5EF4-FFF2-40B4-BE49-F238E27FC236}">
                <a16:creationId xmlns:a16="http://schemas.microsoft.com/office/drawing/2014/main" id="{3ED94C06-A136-6642-A50A-BE5A4762320E}"/>
              </a:ext>
            </a:extLst>
          </p:cNvPr>
          <p:cNvSpPr txBox="1"/>
          <p:nvPr/>
        </p:nvSpPr>
        <p:spPr>
          <a:xfrm>
            <a:off x="990601" y="802800"/>
            <a:ext cx="10868296" cy="6001643"/>
          </a:xfrm>
          <a:prstGeom prst="rect">
            <a:avLst/>
          </a:prstGeom>
          <a:noFill/>
        </p:spPr>
        <p:txBody>
          <a:bodyPr wrap="square" rtlCol="0">
            <a:spAutoFit/>
          </a:bodyPr>
          <a:lstStyle/>
          <a:p>
            <a:r>
              <a:rPr lang="en-US" b="1" spc="-1" dirty="0">
                <a:solidFill>
                  <a:schemeClr val="bg2">
                    <a:lumMod val="25000"/>
                  </a:schemeClr>
                </a:solidFill>
                <a:latin typeface="Calibri"/>
              </a:rPr>
              <a:t>The situation described in the previous slide forced us to consider that for the second half of 2022 and for the next year we have urgent and significant requests in terms of support for:</a:t>
            </a:r>
          </a:p>
          <a:p>
            <a:endParaRPr lang="en-US" b="1" spc="-1" dirty="0">
              <a:solidFill>
                <a:schemeClr val="bg2">
                  <a:lumMod val="25000"/>
                </a:schemeClr>
              </a:solidFill>
              <a:latin typeface="Calibri"/>
            </a:endParaRPr>
          </a:p>
          <a:p>
            <a:pPr marL="342900" indent="-342900">
              <a:buFont typeface="Arial" panose="020B0604020202020204" pitchFamily="34" charset="0"/>
              <a:buChar char="•"/>
            </a:pPr>
            <a:r>
              <a:rPr lang="en-US" b="1" spc="-1" dirty="0">
                <a:solidFill>
                  <a:schemeClr val="bg2">
                    <a:lumMod val="25000"/>
                  </a:schemeClr>
                </a:solidFill>
                <a:latin typeface="Calibri"/>
              </a:rPr>
              <a:t>Mechanical workshop</a:t>
            </a:r>
          </a:p>
          <a:p>
            <a:pPr marL="342900" indent="-342900">
              <a:buFont typeface="Arial" panose="020B0604020202020204" pitchFamily="34" charset="0"/>
              <a:buChar char="•"/>
            </a:pPr>
            <a:r>
              <a:rPr lang="en-US" b="1" spc="-1" dirty="0">
                <a:solidFill>
                  <a:schemeClr val="bg2">
                    <a:lumMod val="25000"/>
                  </a:schemeClr>
                </a:solidFill>
                <a:latin typeface="Calibri"/>
              </a:rPr>
              <a:t>General Plant services</a:t>
            </a:r>
          </a:p>
          <a:p>
            <a:pPr marL="342900" indent="-342900">
              <a:buFont typeface="Arial" panose="020B0604020202020204" pitchFamily="34" charset="0"/>
              <a:buChar char="•"/>
            </a:pPr>
            <a:r>
              <a:rPr lang="en-US" b="1" spc="-1" dirty="0">
                <a:solidFill>
                  <a:schemeClr val="bg2">
                    <a:lumMod val="25000"/>
                  </a:schemeClr>
                </a:solidFill>
                <a:latin typeface="Calibri"/>
              </a:rPr>
              <a:t>Administrative services.</a:t>
            </a:r>
          </a:p>
          <a:p>
            <a:endParaRPr lang="en-US" b="1" spc="-1" dirty="0">
              <a:solidFill>
                <a:schemeClr val="bg2">
                  <a:lumMod val="25000"/>
                </a:schemeClr>
              </a:solidFill>
              <a:latin typeface="Calibri"/>
            </a:endParaRPr>
          </a:p>
          <a:p>
            <a:r>
              <a:rPr lang="en-US" b="1" spc="-1" dirty="0">
                <a:solidFill>
                  <a:schemeClr val="bg2">
                    <a:lumMod val="25000"/>
                  </a:schemeClr>
                </a:solidFill>
                <a:latin typeface="Calibri"/>
              </a:rPr>
              <a:t>Since the past year we are requesting to have people at LASA and satisfy these request in terms of the establishment of fixed services in consideration of the number, size and relevance of the projects that we will describe in the following slide.</a:t>
            </a:r>
          </a:p>
          <a:p>
            <a:endParaRPr lang="en-US" b="1" spc="-1" dirty="0">
              <a:solidFill>
                <a:schemeClr val="bg2">
                  <a:lumMod val="25000"/>
                </a:schemeClr>
              </a:solidFill>
              <a:latin typeface="Calibri"/>
            </a:endParaRPr>
          </a:p>
          <a:p>
            <a:r>
              <a:rPr lang="en-US" b="1" spc="-1" dirty="0">
                <a:solidFill>
                  <a:schemeClr val="bg2">
                    <a:lumMod val="25000"/>
                  </a:schemeClr>
                </a:solidFill>
                <a:latin typeface="Calibri"/>
              </a:rPr>
              <a:t>The requests for 2023 (to be considered as a minimum) may be summarized as follows:</a:t>
            </a:r>
          </a:p>
          <a:p>
            <a:endParaRPr lang="en-US" b="1" spc="-1" dirty="0">
              <a:solidFill>
                <a:schemeClr val="bg2">
                  <a:lumMod val="25000"/>
                </a:schemeClr>
              </a:solidFill>
              <a:latin typeface="Calibri"/>
            </a:endParaRPr>
          </a:p>
          <a:p>
            <a:r>
              <a:rPr lang="en-US" b="1" spc="-1" dirty="0">
                <a:solidFill>
                  <a:schemeClr val="bg2">
                    <a:lumMod val="25000"/>
                  </a:schemeClr>
                </a:solidFill>
                <a:latin typeface="Calibri"/>
              </a:rPr>
              <a:t>SRF:				8 months of mechanical workshop man power</a:t>
            </a:r>
          </a:p>
          <a:p>
            <a:r>
              <a:rPr lang="en-US" b="1" spc="-1" dirty="0">
                <a:solidFill>
                  <a:schemeClr val="bg2">
                    <a:lumMod val="25000"/>
                  </a:schemeClr>
                </a:solidFill>
                <a:latin typeface="Calibri"/>
              </a:rPr>
              <a:t>SC Magnets:			6 months of mechanical workshop man power</a:t>
            </a:r>
          </a:p>
          <a:p>
            <a:r>
              <a:rPr lang="en-US" b="1" spc="-1" dirty="0">
                <a:solidFill>
                  <a:schemeClr val="bg2">
                    <a:lumMod val="25000"/>
                  </a:schemeClr>
                </a:solidFill>
                <a:latin typeface="Calibri"/>
              </a:rPr>
              <a:t>CSN5 related experiments: 		3 months of mechanical workshop man power</a:t>
            </a:r>
          </a:p>
          <a:p>
            <a:r>
              <a:rPr lang="en-US" b="1" spc="-1" dirty="0">
                <a:solidFill>
                  <a:schemeClr val="bg2">
                    <a:lumMod val="25000"/>
                  </a:schemeClr>
                </a:solidFill>
                <a:latin typeface="Calibri"/>
              </a:rPr>
              <a:t>HB2TF:				6 months of mechanical workshop man power</a:t>
            </a:r>
          </a:p>
          <a:p>
            <a:r>
              <a:rPr lang="en-US" b="1" spc="-1" dirty="0">
                <a:solidFill>
                  <a:schemeClr val="bg2">
                    <a:lumMod val="25000"/>
                  </a:schemeClr>
                </a:solidFill>
                <a:latin typeface="Calibri"/>
              </a:rPr>
              <a:t>				2 months of electronic service man power</a:t>
            </a:r>
          </a:p>
          <a:p>
            <a:r>
              <a:rPr lang="en-US" sz="2000" b="1" spc="-1" dirty="0">
                <a:solidFill>
                  <a:schemeClr val="bg2">
                    <a:lumMod val="25000"/>
                  </a:schemeClr>
                </a:solidFill>
                <a:latin typeface="Calibri"/>
              </a:rPr>
              <a:t>LASA:				2 months of mechanical workshop man power</a:t>
            </a:r>
          </a:p>
          <a:p>
            <a:r>
              <a:rPr lang="en-US" sz="2000" b="1" spc="-1" dirty="0">
                <a:solidFill>
                  <a:schemeClr val="bg2">
                    <a:lumMod val="25000"/>
                  </a:schemeClr>
                </a:solidFill>
                <a:latin typeface="Calibri"/>
              </a:rPr>
              <a:t>				12 months of general plant services</a:t>
            </a:r>
          </a:p>
          <a:p>
            <a:r>
              <a:rPr lang="en-US" sz="2000" b="1" spc="-1" dirty="0">
                <a:solidFill>
                  <a:schemeClr val="bg2">
                    <a:lumMod val="25000"/>
                  </a:schemeClr>
                </a:solidFill>
                <a:latin typeface="Calibri"/>
              </a:rPr>
              <a:t>				12 months of administrative services 		</a:t>
            </a:r>
          </a:p>
        </p:txBody>
      </p:sp>
    </p:spTree>
    <p:extLst>
      <p:ext uri="{BB962C8B-B14F-4D97-AF65-F5344CB8AC3E}">
        <p14:creationId xmlns:p14="http://schemas.microsoft.com/office/powerpoint/2010/main" val="207727783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Superconducting RF Cavities</a:t>
            </a:r>
            <a:endParaRPr lang="en-US" sz="3600" b="0" strike="noStrike" spc="-1" dirty="0">
              <a:latin typeface="Arial"/>
            </a:endParaRPr>
          </a:p>
        </p:txBody>
      </p:sp>
    </p:spTree>
    <p:extLst>
      <p:ext uri="{BB962C8B-B14F-4D97-AF65-F5344CB8AC3E}">
        <p14:creationId xmlns:p14="http://schemas.microsoft.com/office/powerpoint/2010/main" val="59847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F5EE2-3F32-4271-BB01-387D92CCEF76}"/>
              </a:ext>
            </a:extLst>
          </p:cNvPr>
          <p:cNvSpPr>
            <a:spLocks noGrp="1"/>
          </p:cNvSpPr>
          <p:nvPr>
            <p:ph type="title"/>
          </p:nvPr>
        </p:nvSpPr>
        <p:spPr>
          <a:xfrm>
            <a:off x="777494" y="8013"/>
            <a:ext cx="10576306" cy="822913"/>
          </a:xfrm>
        </p:spPr>
        <p:txBody>
          <a:bodyPr/>
          <a:lstStyle/>
          <a:p>
            <a:r>
              <a:rPr lang="en-US" sz="4000" dirty="0">
                <a:solidFill>
                  <a:schemeClr val="tx2"/>
                </a:solidFill>
              </a:rPr>
              <a:t>SRF@ INFN LASA</a:t>
            </a:r>
          </a:p>
        </p:txBody>
      </p:sp>
      <p:sp>
        <p:nvSpPr>
          <p:cNvPr id="3" name="Content Placeholder 2">
            <a:extLst>
              <a:ext uri="{FF2B5EF4-FFF2-40B4-BE49-F238E27FC236}">
                <a16:creationId xmlns:a16="http://schemas.microsoft.com/office/drawing/2014/main" id="{2BFD54E5-4C18-43E6-AA96-0864645B47C9}"/>
              </a:ext>
            </a:extLst>
          </p:cNvPr>
          <p:cNvSpPr>
            <a:spLocks noGrp="1"/>
          </p:cNvSpPr>
          <p:nvPr>
            <p:ph idx="1"/>
          </p:nvPr>
        </p:nvSpPr>
        <p:spPr>
          <a:xfrm>
            <a:off x="797171" y="745397"/>
            <a:ext cx="4144954" cy="5038575"/>
          </a:xfrm>
        </p:spPr>
        <p:txBody>
          <a:bodyPr>
            <a:normAutofit fontScale="92500"/>
          </a:bodyPr>
          <a:lstStyle/>
          <a:p>
            <a:pPr>
              <a:lnSpc>
                <a:spcPct val="100000"/>
              </a:lnSpc>
            </a:pPr>
            <a:r>
              <a:rPr lang="en-US" sz="1500" b="1" dirty="0">
                <a:solidFill>
                  <a:schemeClr val="bg2">
                    <a:lumMod val="10000"/>
                  </a:schemeClr>
                </a:solidFill>
              </a:rPr>
              <a:t>Design</a:t>
            </a:r>
          </a:p>
          <a:p>
            <a:pPr lvl="1">
              <a:lnSpc>
                <a:spcPct val="120000"/>
              </a:lnSpc>
              <a:spcBef>
                <a:spcPts val="0"/>
              </a:spcBef>
            </a:pPr>
            <a:r>
              <a:rPr lang="en-US" sz="1300" dirty="0">
                <a:solidFill>
                  <a:schemeClr val="bg2">
                    <a:lumMod val="10000"/>
                  </a:schemeClr>
                </a:solidFill>
              </a:rPr>
              <a:t>Cavities</a:t>
            </a:r>
          </a:p>
          <a:p>
            <a:pPr lvl="1">
              <a:lnSpc>
                <a:spcPct val="120000"/>
              </a:lnSpc>
              <a:spcBef>
                <a:spcPts val="0"/>
              </a:spcBef>
            </a:pPr>
            <a:r>
              <a:rPr lang="en-US" sz="1300" dirty="0">
                <a:solidFill>
                  <a:schemeClr val="bg2">
                    <a:lumMod val="10000"/>
                  </a:schemeClr>
                </a:solidFill>
              </a:rPr>
              <a:t>Cryomodules</a:t>
            </a:r>
          </a:p>
          <a:p>
            <a:pPr lvl="1">
              <a:lnSpc>
                <a:spcPct val="120000"/>
              </a:lnSpc>
              <a:spcBef>
                <a:spcPts val="0"/>
              </a:spcBef>
            </a:pPr>
            <a:r>
              <a:rPr lang="en-US" sz="1300" dirty="0">
                <a:solidFill>
                  <a:schemeClr val="bg2">
                    <a:lumMod val="10000"/>
                  </a:schemeClr>
                </a:solidFill>
              </a:rPr>
              <a:t>Ancillaries</a:t>
            </a:r>
          </a:p>
          <a:p>
            <a:pPr>
              <a:lnSpc>
                <a:spcPct val="100000"/>
              </a:lnSpc>
            </a:pPr>
            <a:r>
              <a:rPr lang="en-US" sz="1500" b="1" dirty="0">
                <a:solidFill>
                  <a:schemeClr val="bg2">
                    <a:lumMod val="10000"/>
                  </a:schemeClr>
                </a:solidFill>
              </a:rPr>
              <a:t>Qualification</a:t>
            </a:r>
          </a:p>
          <a:p>
            <a:pPr lvl="1">
              <a:lnSpc>
                <a:spcPct val="120000"/>
              </a:lnSpc>
              <a:spcBef>
                <a:spcPts val="0"/>
              </a:spcBef>
            </a:pPr>
            <a:r>
              <a:rPr lang="en-US" sz="1300" dirty="0">
                <a:solidFill>
                  <a:schemeClr val="bg2">
                    <a:lumMod val="10000"/>
                  </a:schemeClr>
                </a:solidFill>
              </a:rPr>
              <a:t>Cavities</a:t>
            </a:r>
          </a:p>
          <a:p>
            <a:pPr lvl="1">
              <a:lnSpc>
                <a:spcPct val="120000"/>
              </a:lnSpc>
              <a:spcBef>
                <a:spcPts val="0"/>
              </a:spcBef>
            </a:pPr>
            <a:r>
              <a:rPr lang="en-US" sz="1300" dirty="0">
                <a:solidFill>
                  <a:schemeClr val="bg2">
                    <a:lumMod val="10000"/>
                  </a:schemeClr>
                </a:solidFill>
              </a:rPr>
              <a:t>SRF Ancillaries</a:t>
            </a:r>
          </a:p>
          <a:p>
            <a:pPr>
              <a:lnSpc>
                <a:spcPct val="100000"/>
              </a:lnSpc>
            </a:pPr>
            <a:r>
              <a:rPr lang="en-US" sz="1500" b="1" dirty="0">
                <a:solidFill>
                  <a:schemeClr val="bg2">
                    <a:lumMod val="10000"/>
                  </a:schemeClr>
                </a:solidFill>
              </a:rPr>
              <a:t>Facilities</a:t>
            </a:r>
          </a:p>
          <a:p>
            <a:pPr lvl="1">
              <a:lnSpc>
                <a:spcPct val="120000"/>
              </a:lnSpc>
              <a:spcBef>
                <a:spcPts val="0"/>
              </a:spcBef>
            </a:pPr>
            <a:r>
              <a:rPr lang="en-US" sz="1300" dirty="0">
                <a:solidFill>
                  <a:schemeClr val="bg2">
                    <a:lumMod val="10000"/>
                  </a:schemeClr>
                </a:solidFill>
              </a:rPr>
              <a:t>RF Test Stand (500 to 3900 MHz)</a:t>
            </a:r>
          </a:p>
          <a:p>
            <a:pPr lvl="1">
              <a:lnSpc>
                <a:spcPct val="120000"/>
              </a:lnSpc>
              <a:spcBef>
                <a:spcPts val="0"/>
              </a:spcBef>
            </a:pPr>
            <a:r>
              <a:rPr lang="en-US" sz="1300" dirty="0">
                <a:solidFill>
                  <a:schemeClr val="bg2">
                    <a:lumMod val="10000"/>
                  </a:schemeClr>
                </a:solidFill>
              </a:rPr>
              <a:t>ISO4-7 Clean Room (HPR, UPW, etc.)</a:t>
            </a:r>
          </a:p>
          <a:p>
            <a:pPr lvl="1">
              <a:lnSpc>
                <a:spcPct val="120000"/>
              </a:lnSpc>
              <a:spcBef>
                <a:spcPts val="0"/>
              </a:spcBef>
            </a:pPr>
            <a:r>
              <a:rPr lang="en-US" sz="1300" dirty="0">
                <a:solidFill>
                  <a:schemeClr val="bg2">
                    <a:lumMod val="10000"/>
                  </a:schemeClr>
                </a:solidFill>
              </a:rPr>
              <a:t>Large Vertical Cryostat and advanced quench diagnostic</a:t>
            </a:r>
          </a:p>
          <a:p>
            <a:pPr>
              <a:lnSpc>
                <a:spcPct val="100000"/>
              </a:lnSpc>
            </a:pPr>
            <a:r>
              <a:rPr lang="en-US" sz="1500" b="1" dirty="0">
                <a:solidFill>
                  <a:schemeClr val="bg2">
                    <a:lumMod val="10000"/>
                  </a:schemeClr>
                </a:solidFill>
              </a:rPr>
              <a:t>With Industry</a:t>
            </a:r>
          </a:p>
          <a:p>
            <a:pPr lvl="1">
              <a:lnSpc>
                <a:spcPct val="120000"/>
              </a:lnSpc>
              <a:spcBef>
                <a:spcPts val="0"/>
              </a:spcBef>
            </a:pPr>
            <a:r>
              <a:rPr lang="en-US" sz="1300" dirty="0">
                <a:solidFill>
                  <a:schemeClr val="bg2">
                    <a:lumMod val="10000"/>
                  </a:schemeClr>
                </a:solidFill>
              </a:rPr>
              <a:t>Fabrication of cavities and cryomodules</a:t>
            </a:r>
          </a:p>
          <a:p>
            <a:pPr lvl="1">
              <a:lnSpc>
                <a:spcPct val="120000"/>
              </a:lnSpc>
              <a:spcBef>
                <a:spcPts val="0"/>
              </a:spcBef>
            </a:pPr>
            <a:r>
              <a:rPr lang="en-US" sz="1300" dirty="0">
                <a:solidFill>
                  <a:schemeClr val="bg2">
                    <a:lumMod val="10000"/>
                  </a:schemeClr>
                </a:solidFill>
              </a:rPr>
              <a:t>Mass Production of </a:t>
            </a:r>
            <a:r>
              <a:rPr lang="en-US" sz="1300" b="1" dirty="0">
                <a:solidFill>
                  <a:schemeClr val="bg2">
                    <a:lumMod val="10000"/>
                  </a:schemeClr>
                </a:solidFill>
              </a:rPr>
              <a:t>European-XFEL</a:t>
            </a:r>
            <a:r>
              <a:rPr lang="en-US" sz="1300" dirty="0">
                <a:solidFill>
                  <a:schemeClr val="bg2">
                    <a:lumMod val="10000"/>
                  </a:schemeClr>
                </a:solidFill>
              </a:rPr>
              <a:t> cavities and cryomodules (1.3 and 3.9 GHz)</a:t>
            </a:r>
          </a:p>
          <a:p>
            <a:pPr lvl="2">
              <a:lnSpc>
                <a:spcPct val="120000"/>
              </a:lnSpc>
              <a:spcBef>
                <a:spcPts val="0"/>
              </a:spcBef>
            </a:pPr>
            <a:r>
              <a:rPr lang="en-US" sz="1200" b="1" dirty="0">
                <a:solidFill>
                  <a:schemeClr val="bg2">
                    <a:lumMod val="10000"/>
                  </a:schemeClr>
                </a:solidFill>
              </a:rPr>
              <a:t>QA/QC</a:t>
            </a:r>
          </a:p>
          <a:p>
            <a:pPr lvl="2">
              <a:lnSpc>
                <a:spcPct val="120000"/>
              </a:lnSpc>
              <a:spcBef>
                <a:spcPts val="0"/>
              </a:spcBef>
            </a:pPr>
            <a:r>
              <a:rPr lang="en-US" sz="1200" b="1" dirty="0">
                <a:solidFill>
                  <a:schemeClr val="bg2">
                    <a:lumMod val="10000"/>
                  </a:schemeClr>
                </a:solidFill>
              </a:rPr>
              <a:t>Technology transfer </a:t>
            </a:r>
            <a:r>
              <a:rPr lang="en-US" sz="1200" dirty="0">
                <a:solidFill>
                  <a:schemeClr val="bg2">
                    <a:lumMod val="10000"/>
                  </a:schemeClr>
                </a:solidFill>
              </a:rPr>
              <a:t>(within XFEL contract)</a:t>
            </a:r>
          </a:p>
          <a:p>
            <a:pPr lvl="1">
              <a:lnSpc>
                <a:spcPct val="120000"/>
              </a:lnSpc>
              <a:spcBef>
                <a:spcPts val="0"/>
              </a:spcBef>
            </a:pPr>
            <a:r>
              <a:rPr lang="en-US" sz="1300" dirty="0">
                <a:solidFill>
                  <a:schemeClr val="bg2">
                    <a:lumMod val="10000"/>
                  </a:schemeClr>
                </a:solidFill>
              </a:rPr>
              <a:t>Large Production of </a:t>
            </a:r>
            <a:r>
              <a:rPr lang="en-US" sz="1300" b="1" dirty="0">
                <a:solidFill>
                  <a:schemeClr val="bg2">
                    <a:lumMod val="10000"/>
                  </a:schemeClr>
                </a:solidFill>
              </a:rPr>
              <a:t>ESS</a:t>
            </a:r>
            <a:r>
              <a:rPr lang="en-US" sz="1300" dirty="0">
                <a:solidFill>
                  <a:schemeClr val="bg2">
                    <a:lumMod val="10000"/>
                  </a:schemeClr>
                </a:solidFill>
              </a:rPr>
              <a:t> Medium Beta Cavities</a:t>
            </a:r>
          </a:p>
          <a:p>
            <a:pPr lvl="1">
              <a:lnSpc>
                <a:spcPct val="120000"/>
              </a:lnSpc>
              <a:spcBef>
                <a:spcPts val="0"/>
              </a:spcBef>
            </a:pPr>
            <a:r>
              <a:rPr lang="en-US" sz="1300" dirty="0">
                <a:solidFill>
                  <a:schemeClr val="bg2">
                    <a:lumMod val="10000"/>
                  </a:schemeClr>
                </a:solidFill>
              </a:rPr>
              <a:t>Upcoming Production of </a:t>
            </a:r>
            <a:r>
              <a:rPr lang="en-US" sz="1300" b="1" dirty="0">
                <a:solidFill>
                  <a:schemeClr val="bg2">
                    <a:lumMod val="10000"/>
                  </a:schemeClr>
                </a:solidFill>
              </a:rPr>
              <a:t>PIP-II</a:t>
            </a:r>
            <a:r>
              <a:rPr lang="en-US" sz="1300" dirty="0">
                <a:solidFill>
                  <a:schemeClr val="bg2">
                    <a:lumMod val="10000"/>
                  </a:schemeClr>
                </a:solidFill>
              </a:rPr>
              <a:t> LB650 </a:t>
            </a:r>
            <a:r>
              <a:rPr lang="en-US" sz="1500" dirty="0">
                <a:solidFill>
                  <a:schemeClr val="bg2">
                    <a:lumMod val="10000"/>
                  </a:schemeClr>
                </a:solidFill>
              </a:rPr>
              <a:t>Cavities</a:t>
            </a:r>
            <a:endParaRPr lang="en-US" sz="1000" dirty="0">
              <a:solidFill>
                <a:schemeClr val="bg2">
                  <a:lumMod val="10000"/>
                </a:schemeClr>
              </a:solidFill>
            </a:endParaRPr>
          </a:p>
        </p:txBody>
      </p:sp>
      <p:pic>
        <p:nvPicPr>
          <p:cNvPr id="8" name="Picture 13">
            <a:extLst>
              <a:ext uri="{FF2B5EF4-FFF2-40B4-BE49-F238E27FC236}">
                <a16:creationId xmlns:a16="http://schemas.microsoft.com/office/drawing/2014/main" id="{C58D987A-B2F2-4DC8-9B99-A35722B0E6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89607" y="2373130"/>
            <a:ext cx="2083627" cy="13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pic>
      <p:pic>
        <p:nvPicPr>
          <p:cNvPr id="10" name="Immagine 8">
            <a:extLst>
              <a:ext uri="{FF2B5EF4-FFF2-40B4-BE49-F238E27FC236}">
                <a16:creationId xmlns:a16="http://schemas.microsoft.com/office/drawing/2014/main" id="{988F8202-9DEB-43E8-838B-1D6BE814B6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2181" y="3824427"/>
            <a:ext cx="1945164" cy="1296775"/>
          </a:xfrm>
          <a:prstGeom prst="rect">
            <a:avLst/>
          </a:prstGeom>
        </p:spPr>
      </p:pic>
      <p:pic>
        <p:nvPicPr>
          <p:cNvPr id="12" name="Immagine 8">
            <a:extLst>
              <a:ext uri="{FF2B5EF4-FFF2-40B4-BE49-F238E27FC236}">
                <a16:creationId xmlns:a16="http://schemas.microsoft.com/office/drawing/2014/main" id="{3FF3C43E-2063-4AE9-95E6-0F095C31E1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6892" y="5158079"/>
            <a:ext cx="4521853" cy="1695695"/>
          </a:xfrm>
          <a:prstGeom prst="rect">
            <a:avLst/>
          </a:prstGeom>
        </p:spPr>
      </p:pic>
      <p:pic>
        <p:nvPicPr>
          <p:cNvPr id="13" name="Immagine 6">
            <a:extLst>
              <a:ext uri="{FF2B5EF4-FFF2-40B4-BE49-F238E27FC236}">
                <a16:creationId xmlns:a16="http://schemas.microsoft.com/office/drawing/2014/main" id="{D4FC39FB-78B7-4DCF-8AB5-AEAD97C429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38267" y="5480180"/>
            <a:ext cx="2180538" cy="1349720"/>
          </a:xfrm>
          <a:prstGeom prst="rect">
            <a:avLst/>
          </a:prstGeom>
        </p:spPr>
      </p:pic>
      <p:pic>
        <p:nvPicPr>
          <p:cNvPr id="14" name="Immagine 46">
            <a:extLst>
              <a:ext uri="{FF2B5EF4-FFF2-40B4-BE49-F238E27FC236}">
                <a16:creationId xmlns:a16="http://schemas.microsoft.com/office/drawing/2014/main" id="{0F8B1C50-45DD-4B93-A11C-FACC612FF1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66952" y="3552232"/>
            <a:ext cx="2284010" cy="1522673"/>
          </a:xfrm>
          <a:prstGeom prst="rect">
            <a:avLst/>
          </a:prstGeom>
          <a:ln>
            <a:noFill/>
          </a:ln>
          <a:effectLst>
            <a:softEdge rad="112500"/>
          </a:effectLst>
        </p:spPr>
      </p:pic>
      <p:pic>
        <p:nvPicPr>
          <p:cNvPr id="15" name="Immagine 25">
            <a:extLst>
              <a:ext uri="{FF2B5EF4-FFF2-40B4-BE49-F238E27FC236}">
                <a16:creationId xmlns:a16="http://schemas.microsoft.com/office/drawing/2014/main" id="{1E0846A9-1E73-4789-A13F-37C819CCE8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5034" y="2256095"/>
            <a:ext cx="1266972" cy="1689296"/>
          </a:xfrm>
          <a:prstGeom prst="rect">
            <a:avLst/>
          </a:prstGeom>
          <a:ln>
            <a:noFill/>
          </a:ln>
          <a:effectLst>
            <a:outerShdw blurRad="292100" dist="139700" dir="2700000" algn="tl" rotWithShape="0">
              <a:srgbClr val="333333">
                <a:alpha val="65000"/>
              </a:srgbClr>
            </a:outerShdw>
          </a:effectLst>
        </p:spPr>
      </p:pic>
      <p:pic>
        <p:nvPicPr>
          <p:cNvPr id="16" name="Picture 16">
            <a:extLst>
              <a:ext uri="{FF2B5EF4-FFF2-40B4-BE49-F238E27FC236}">
                <a16:creationId xmlns:a16="http://schemas.microsoft.com/office/drawing/2014/main" id="{2C259041-437D-4450-9113-ED6031ADA16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18805" y="2176367"/>
            <a:ext cx="1934002" cy="129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Immagine 6">
            <a:extLst>
              <a:ext uri="{FF2B5EF4-FFF2-40B4-BE49-F238E27FC236}">
                <a16:creationId xmlns:a16="http://schemas.microsoft.com/office/drawing/2014/main" id="{03AB9DAE-CE4F-438C-8F67-B469015692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34046" y="5493593"/>
            <a:ext cx="1476182" cy="1252479"/>
          </a:xfrm>
          <a:prstGeom prst="rect">
            <a:avLst/>
          </a:prstGeom>
          <a:effectLst>
            <a:softEdge rad="31750"/>
          </a:effectLst>
        </p:spPr>
      </p:pic>
      <p:pic>
        <p:nvPicPr>
          <p:cNvPr id="18" name="Immagine 5">
            <a:extLst>
              <a:ext uri="{FF2B5EF4-FFF2-40B4-BE49-F238E27FC236}">
                <a16:creationId xmlns:a16="http://schemas.microsoft.com/office/drawing/2014/main" id="{6DF77A1B-2CF5-46FD-8017-A10BD5EC2F0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41824" y="5453840"/>
            <a:ext cx="1254487" cy="1359426"/>
          </a:xfrm>
          <a:prstGeom prst="rect">
            <a:avLst/>
          </a:prstGeom>
          <a:effectLst>
            <a:softEdge rad="63500"/>
          </a:effectLst>
        </p:spPr>
      </p:pic>
      <p:pic>
        <p:nvPicPr>
          <p:cNvPr id="22" name="Immagine 23" descr="def1">
            <a:extLst>
              <a:ext uri="{FF2B5EF4-FFF2-40B4-BE49-F238E27FC236}">
                <a16:creationId xmlns:a16="http://schemas.microsoft.com/office/drawing/2014/main" id="{4E235F38-2EBF-4681-9FAF-E31B93094B24}"/>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72137" y="651415"/>
            <a:ext cx="857398" cy="921301"/>
          </a:xfrm>
          <a:prstGeom prst="rect">
            <a:avLst/>
          </a:prstGeom>
          <a:noFill/>
          <a:ln>
            <a:noFill/>
          </a:ln>
        </p:spPr>
      </p:pic>
      <p:grpSp>
        <p:nvGrpSpPr>
          <p:cNvPr id="39" name="Group 38">
            <a:extLst>
              <a:ext uri="{FF2B5EF4-FFF2-40B4-BE49-F238E27FC236}">
                <a16:creationId xmlns:a16="http://schemas.microsoft.com/office/drawing/2014/main" id="{1CA3F32A-1EAF-4964-8F99-2D0114ED462E}"/>
              </a:ext>
            </a:extLst>
          </p:cNvPr>
          <p:cNvGrpSpPr/>
          <p:nvPr/>
        </p:nvGrpSpPr>
        <p:grpSpPr>
          <a:xfrm>
            <a:off x="2560266" y="1587971"/>
            <a:ext cx="1687817" cy="1031380"/>
            <a:chOff x="4481290" y="1905767"/>
            <a:chExt cx="1959413" cy="1181898"/>
          </a:xfrm>
        </p:grpSpPr>
        <p:grpSp>
          <p:nvGrpSpPr>
            <p:cNvPr id="19" name="Group 18">
              <a:extLst>
                <a:ext uri="{FF2B5EF4-FFF2-40B4-BE49-F238E27FC236}">
                  <a16:creationId xmlns:a16="http://schemas.microsoft.com/office/drawing/2014/main" id="{0DE5FCE1-E202-446C-BAE7-E0DCFF53CA06}"/>
                </a:ext>
              </a:extLst>
            </p:cNvPr>
            <p:cNvGrpSpPr>
              <a:grpSpLocks noChangeAspect="1"/>
            </p:cNvGrpSpPr>
            <p:nvPr/>
          </p:nvGrpSpPr>
          <p:grpSpPr>
            <a:xfrm>
              <a:off x="4481290" y="1905767"/>
              <a:ext cx="1959413" cy="971617"/>
              <a:chOff x="4602435" y="5765783"/>
              <a:chExt cx="3021221" cy="1383135"/>
            </a:xfrm>
          </p:grpSpPr>
          <p:pic>
            <p:nvPicPr>
              <p:cNvPr id="20" name="Picture 18">
                <a:extLst>
                  <a:ext uri="{FF2B5EF4-FFF2-40B4-BE49-F238E27FC236}">
                    <a16:creationId xmlns:a16="http://schemas.microsoft.com/office/drawing/2014/main" id="{34899869-2164-4037-A4FD-5509878551AA}"/>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602435" y="5765783"/>
                <a:ext cx="2977335" cy="1383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CasellaDiTesto 10">
                <a:extLst>
                  <a:ext uri="{FF2B5EF4-FFF2-40B4-BE49-F238E27FC236}">
                    <a16:creationId xmlns:a16="http://schemas.microsoft.com/office/drawing/2014/main" id="{1421B89C-DE23-4914-BC30-C1658503680F}"/>
                  </a:ext>
                </a:extLst>
              </p:cNvPr>
              <p:cNvSpPr txBox="1">
                <a:spLocks noChangeArrowheads="1"/>
              </p:cNvSpPr>
              <p:nvPr/>
            </p:nvSpPr>
            <p:spPr bwMode="auto">
              <a:xfrm>
                <a:off x="4925112" y="6723120"/>
                <a:ext cx="2698544" cy="35050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defRPr/>
                </a:pPr>
                <a:r>
                  <a:rPr lang="en-US" altLang="it-IT" sz="500" dirty="0">
                    <a:solidFill>
                      <a:srgbClr val="000000"/>
                    </a:solidFill>
                  </a:rPr>
                  <a:t>HOM analyses.</a:t>
                </a:r>
              </a:p>
              <a:p>
                <a:pPr algn="ctr" defTabSz="685800">
                  <a:defRPr/>
                </a:pPr>
                <a:r>
                  <a:rPr lang="en-US" altLang="it-IT" sz="500" dirty="0">
                    <a:solidFill>
                      <a:srgbClr val="000000"/>
                    </a:solidFill>
                  </a:rPr>
                  <a:t>Semi-trapped mode at 1742.7 MHz</a:t>
                </a:r>
              </a:p>
            </p:txBody>
          </p:sp>
        </p:grpSp>
        <p:sp>
          <p:nvSpPr>
            <p:cNvPr id="23" name="CasellaDiTesto 7">
              <a:extLst>
                <a:ext uri="{FF2B5EF4-FFF2-40B4-BE49-F238E27FC236}">
                  <a16:creationId xmlns:a16="http://schemas.microsoft.com/office/drawing/2014/main" id="{559EEF7C-2CFC-4D41-9885-7F24F8E6A6BA}"/>
                </a:ext>
              </a:extLst>
            </p:cNvPr>
            <p:cNvSpPr txBox="1"/>
            <p:nvPr/>
          </p:nvSpPr>
          <p:spPr>
            <a:xfrm>
              <a:off x="4879483" y="2805511"/>
              <a:ext cx="1424363" cy="282154"/>
            </a:xfrm>
            <a:prstGeom prst="rect">
              <a:avLst/>
            </a:prstGeom>
            <a:solidFill>
              <a:schemeClr val="bg1"/>
            </a:solidFill>
          </p:spPr>
          <p:txBody>
            <a:bodyPr wrap="square">
              <a:spAutoFit/>
            </a:bodyPr>
            <a:lstStyle/>
            <a:p>
              <a:pPr algn="ctr">
                <a:spcBef>
                  <a:spcPts val="0"/>
                </a:spcBef>
                <a:buNone/>
              </a:pPr>
              <a:r>
                <a:rPr lang="en-US" sz="500" i="1" dirty="0">
                  <a:solidFill>
                    <a:schemeClr val="tx2"/>
                  </a:solidFill>
                </a:rPr>
                <a:t>FEM analysis of the spool transition ring exhibiting about 60 </a:t>
              </a:r>
              <a:r>
                <a:rPr lang="en-US" sz="500" i="1" dirty="0" err="1">
                  <a:solidFill>
                    <a:schemeClr val="tx2"/>
                  </a:solidFill>
                </a:rPr>
                <a:t>kN</a:t>
              </a:r>
              <a:r>
                <a:rPr lang="en-US" sz="500" i="1" dirty="0">
                  <a:solidFill>
                    <a:schemeClr val="tx2"/>
                  </a:solidFill>
                </a:rPr>
                <a:t>/mm stiffness </a:t>
              </a:r>
              <a:endParaRPr lang="en-US" sz="500" dirty="0">
                <a:solidFill>
                  <a:schemeClr val="tx2"/>
                </a:solidFill>
              </a:endParaRPr>
            </a:p>
          </p:txBody>
        </p:sp>
      </p:grpSp>
      <p:pic>
        <p:nvPicPr>
          <p:cNvPr id="24" name="Picture 11">
            <a:extLst>
              <a:ext uri="{FF2B5EF4-FFF2-40B4-BE49-F238E27FC236}">
                <a16:creationId xmlns:a16="http://schemas.microsoft.com/office/drawing/2014/main" id="{490BE503-AEB1-4BE7-AF5F-CE86E6FC511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696624" y="-92022"/>
            <a:ext cx="3497030" cy="169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pic>
        <p:nvPicPr>
          <p:cNvPr id="25" name="Picture 13">
            <a:extLst>
              <a:ext uri="{FF2B5EF4-FFF2-40B4-BE49-F238E27FC236}">
                <a16:creationId xmlns:a16="http://schemas.microsoft.com/office/drawing/2014/main" id="{6BBE3E19-E5F4-445C-954C-D3B14217DF5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752527" y="-38824"/>
            <a:ext cx="1217886" cy="122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dist="38099" dir="2700000" algn="ctr" rotWithShape="0">
                    <a:srgbClr val="000000">
                      <a:alpha val="74997"/>
                    </a:srgbClr>
                  </a:outerShdw>
                </a:effectLst>
              </a14:hiddenEffects>
            </a:ext>
          </a:extLst>
        </p:spPr>
      </p:pic>
      <p:pic>
        <p:nvPicPr>
          <p:cNvPr id="26" name="Picture 15" descr="ASSY-Cavity String">
            <a:extLst>
              <a:ext uri="{FF2B5EF4-FFF2-40B4-BE49-F238E27FC236}">
                <a16:creationId xmlns:a16="http://schemas.microsoft.com/office/drawing/2014/main" id="{FD82F2B4-EC58-49AC-BFB0-F4F7FDA3D56E}"/>
              </a:ext>
            </a:extLst>
          </p:cNvPr>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163225">
            <a:off x="7006525" y="1290269"/>
            <a:ext cx="2118456" cy="82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a:extLst>
              <a:ext uri="{FF2B5EF4-FFF2-40B4-BE49-F238E27FC236}">
                <a16:creationId xmlns:a16="http://schemas.microsoft.com/office/drawing/2014/main" id="{4143A91C-B9BF-4CA4-82A1-E4FEB0CF7BF2}"/>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t="-5465" r="-209"/>
          <a:stretch/>
        </p:blipFill>
        <p:spPr bwMode="auto">
          <a:xfrm>
            <a:off x="3729535" y="5832409"/>
            <a:ext cx="1571192" cy="7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3">
            <a:extLst>
              <a:ext uri="{FF2B5EF4-FFF2-40B4-BE49-F238E27FC236}">
                <a16:creationId xmlns:a16="http://schemas.microsoft.com/office/drawing/2014/main" id="{8A1C08EA-7396-4AF0-9BD5-58460C2B5EF4}"/>
              </a:ext>
            </a:extLst>
          </p:cNvPr>
          <p:cNvGrpSpPr>
            <a:grpSpLocks noChangeAspect="1"/>
          </p:cNvGrpSpPr>
          <p:nvPr/>
        </p:nvGrpSpPr>
        <p:grpSpPr bwMode="auto">
          <a:xfrm>
            <a:off x="9817297" y="1116214"/>
            <a:ext cx="2262764" cy="1137880"/>
            <a:chOff x="295" y="1525"/>
            <a:chExt cx="5300" cy="2655"/>
          </a:xfrm>
        </p:grpSpPr>
        <p:pic>
          <p:nvPicPr>
            <p:cNvPr id="29" name="Picture 4" descr="a">
              <a:extLst>
                <a:ext uri="{FF2B5EF4-FFF2-40B4-BE49-F238E27FC236}">
                  <a16:creationId xmlns:a16="http://schemas.microsoft.com/office/drawing/2014/main" id="{C19F72D2-83FD-4828-BD2F-D8F5323B59FD}"/>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t="11053" r="61122" b="18283"/>
            <a:stretch>
              <a:fillRect/>
            </a:stretch>
          </p:blipFill>
          <p:spPr bwMode="auto">
            <a:xfrm>
              <a:off x="295" y="1727"/>
              <a:ext cx="1715" cy="19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cry2-3_ok">
              <a:extLst>
                <a:ext uri="{FF2B5EF4-FFF2-40B4-BE49-F238E27FC236}">
                  <a16:creationId xmlns:a16="http://schemas.microsoft.com/office/drawing/2014/main" id="{3E68EF90-E72C-4344-AF22-D5042F6B3EC9}"/>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l="17947" t="26627" r="38228" b="33887"/>
            <a:stretch>
              <a:fillRect/>
            </a:stretch>
          </p:blipFill>
          <p:spPr bwMode="auto">
            <a:xfrm>
              <a:off x="2110" y="1706"/>
              <a:ext cx="3357" cy="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7">
              <a:extLst>
                <a:ext uri="{FF2B5EF4-FFF2-40B4-BE49-F238E27FC236}">
                  <a16:creationId xmlns:a16="http://schemas.microsoft.com/office/drawing/2014/main" id="{7A33F007-2514-4AB6-B60E-730AFBFA1D14}"/>
                </a:ext>
              </a:extLst>
            </p:cNvPr>
            <p:cNvSpPr txBox="1">
              <a:spLocks noChangeAspect="1" noChangeArrowheads="1"/>
            </p:cNvSpPr>
            <p:nvPr/>
          </p:nvSpPr>
          <p:spPr bwMode="auto">
            <a:xfrm>
              <a:off x="2929" y="1525"/>
              <a:ext cx="11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400">
                <a:latin typeface="Comic Sans MS" pitchFamily="66" charset="0"/>
              </a:endParaRPr>
            </a:p>
          </p:txBody>
        </p:sp>
        <p:sp>
          <p:nvSpPr>
            <p:cNvPr id="32" name="Text Box 8">
              <a:extLst>
                <a:ext uri="{FF2B5EF4-FFF2-40B4-BE49-F238E27FC236}">
                  <a16:creationId xmlns:a16="http://schemas.microsoft.com/office/drawing/2014/main" id="{2FB3417D-5F86-4EE9-B2A2-0FBD2D38B705}"/>
                </a:ext>
              </a:extLst>
            </p:cNvPr>
            <p:cNvSpPr txBox="1">
              <a:spLocks noChangeArrowheads="1"/>
            </p:cNvSpPr>
            <p:nvPr/>
          </p:nvSpPr>
          <p:spPr bwMode="auto">
            <a:xfrm>
              <a:off x="4548" y="1682"/>
              <a:ext cx="1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400">
                <a:latin typeface="Comic Sans MS" pitchFamily="66" charset="0"/>
              </a:endParaRPr>
            </a:p>
          </p:txBody>
        </p:sp>
        <p:sp>
          <p:nvSpPr>
            <p:cNvPr id="33" name="Text Box 9">
              <a:extLst>
                <a:ext uri="{FF2B5EF4-FFF2-40B4-BE49-F238E27FC236}">
                  <a16:creationId xmlns:a16="http://schemas.microsoft.com/office/drawing/2014/main" id="{2764B5E0-C8A6-471D-87C8-18621591040B}"/>
                </a:ext>
              </a:extLst>
            </p:cNvPr>
            <p:cNvSpPr txBox="1">
              <a:spLocks noChangeArrowheads="1"/>
            </p:cNvSpPr>
            <p:nvPr/>
          </p:nvSpPr>
          <p:spPr bwMode="auto">
            <a:xfrm>
              <a:off x="340" y="3581"/>
              <a:ext cx="1685" cy="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solidFill>
                    <a:srgbClr val="000099"/>
                  </a:solidFill>
                  <a:latin typeface="+mn-lt"/>
                </a:rPr>
                <a:t>Module 1</a:t>
              </a:r>
            </a:p>
          </p:txBody>
        </p:sp>
        <p:sp>
          <p:nvSpPr>
            <p:cNvPr id="34" name="Text Box 10">
              <a:extLst>
                <a:ext uri="{FF2B5EF4-FFF2-40B4-BE49-F238E27FC236}">
                  <a16:creationId xmlns:a16="http://schemas.microsoft.com/office/drawing/2014/main" id="{86B82C03-8298-4CCD-8BD1-5DB98998FA2F}"/>
                </a:ext>
              </a:extLst>
            </p:cNvPr>
            <p:cNvSpPr txBox="1">
              <a:spLocks noChangeArrowheads="1"/>
            </p:cNvSpPr>
            <p:nvPr/>
          </p:nvSpPr>
          <p:spPr bwMode="auto">
            <a:xfrm>
              <a:off x="1822" y="3581"/>
              <a:ext cx="2168" cy="594"/>
            </a:xfrm>
            <a:prstGeom prst="rect">
              <a:avLst/>
            </a:prstGeom>
            <a:noFill/>
            <a:ln>
              <a:noFill/>
            </a:ln>
            <a:effectLst/>
            <a:extLs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solidFill>
                    <a:srgbClr val="000099"/>
                  </a:solidFill>
                  <a:latin typeface="+mn-lt"/>
                </a:rPr>
                <a:t>Module 2 &amp; 3</a:t>
              </a:r>
            </a:p>
          </p:txBody>
        </p:sp>
        <p:sp>
          <p:nvSpPr>
            <p:cNvPr id="35" name="Text Box 11">
              <a:extLst>
                <a:ext uri="{FF2B5EF4-FFF2-40B4-BE49-F238E27FC236}">
                  <a16:creationId xmlns:a16="http://schemas.microsoft.com/office/drawing/2014/main" id="{68C355F4-F6AD-4E49-9EEA-6A2CD419816C}"/>
                </a:ext>
              </a:extLst>
            </p:cNvPr>
            <p:cNvSpPr txBox="1">
              <a:spLocks noChangeArrowheads="1"/>
            </p:cNvSpPr>
            <p:nvPr/>
          </p:nvSpPr>
          <p:spPr bwMode="auto">
            <a:xfrm>
              <a:off x="3785" y="3581"/>
              <a:ext cx="1810"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solidFill>
                    <a:srgbClr val="000099"/>
                  </a:solidFill>
                  <a:latin typeface="+mn-lt"/>
                </a:rPr>
                <a:t>Module 4+</a:t>
              </a:r>
            </a:p>
          </p:txBody>
        </p:sp>
      </p:grpSp>
      <p:pic>
        <p:nvPicPr>
          <p:cNvPr id="37" name="Immagine 4" descr="assy-piezo-slim-tuner_3.9.4-3D.png">
            <a:extLst>
              <a:ext uri="{FF2B5EF4-FFF2-40B4-BE49-F238E27FC236}">
                <a16:creationId xmlns:a16="http://schemas.microsoft.com/office/drawing/2014/main" id="{69BF4FE9-A6EA-43DF-AB69-9FF2F94B2FBB}"/>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68312" y="1167668"/>
            <a:ext cx="1007065" cy="8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73DEE485-BB24-415A-B767-75D4C2D8387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971439" y="648581"/>
            <a:ext cx="1687817" cy="972572"/>
          </a:xfrm>
          <a:prstGeom prst="rect">
            <a:avLst/>
          </a:prstGeom>
        </p:spPr>
      </p:pic>
      <p:pic>
        <p:nvPicPr>
          <p:cNvPr id="40" name="Immagine 32">
            <a:extLst>
              <a:ext uri="{FF2B5EF4-FFF2-40B4-BE49-F238E27FC236}">
                <a16:creationId xmlns:a16="http://schemas.microsoft.com/office/drawing/2014/main" id="{B0755CC6-06D1-4AD9-A193-5D10989F31CD}"/>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bwMode="auto">
          <a:xfrm>
            <a:off x="5718708" y="4100684"/>
            <a:ext cx="1803253" cy="1296774"/>
          </a:xfrm>
          <a:prstGeom prst="rect">
            <a:avLst/>
          </a:prstGeom>
          <a:ln>
            <a:noFill/>
          </a:ln>
          <a:extLst>
            <a:ext uri="{53640926-AAD7-44D8-BBD7-CCE9431645EC}">
              <a14:shadowObscured xmlns:a14="http://schemas.microsoft.com/office/drawing/2010/main"/>
            </a:ext>
          </a:extLst>
        </p:spPr>
      </p:pic>
      <p:pic>
        <p:nvPicPr>
          <p:cNvPr id="9" name="Immagine 8"/>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4899024" y="1634689"/>
            <a:ext cx="872830" cy="3770249"/>
          </a:xfrm>
          <a:prstGeom prst="rect">
            <a:avLst/>
          </a:prstGeom>
        </p:spPr>
      </p:pic>
    </p:spTree>
    <p:extLst>
      <p:ext uri="{BB962C8B-B14F-4D97-AF65-F5344CB8AC3E}">
        <p14:creationId xmlns:p14="http://schemas.microsoft.com/office/powerpoint/2010/main" val="2903470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25</a:t>
            </a:fld>
            <a:endParaRPr lang="en-US" sz="1050" b="0" strike="noStrike" spc="-1">
              <a:latin typeface="Arial"/>
            </a:endParaRPr>
          </a:p>
        </p:txBody>
      </p:sp>
      <p:sp>
        <p:nvSpPr>
          <p:cNvPr id="7" name="CustomShape 1"/>
          <p:cNvSpPr/>
          <p:nvPr/>
        </p:nvSpPr>
        <p:spPr>
          <a:xfrm>
            <a:off x="832680" y="57960"/>
            <a:ext cx="11178698" cy="6506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4000" dirty="0">
                <a:solidFill>
                  <a:schemeClr val="tx2"/>
                </a:solidFill>
                <a:latin typeface="+mj-lt"/>
                <a:ea typeface="+mj-ea"/>
                <a:cs typeface="+mj-cs"/>
              </a:rPr>
              <a:t>INFN - LASA Cold test facility</a:t>
            </a:r>
          </a:p>
        </p:txBody>
      </p:sp>
      <p:sp>
        <p:nvSpPr>
          <p:cNvPr id="19" name="Segnaposto contenuto 2">
            <a:extLst>
              <a:ext uri="{FF2B5EF4-FFF2-40B4-BE49-F238E27FC236}">
                <a16:creationId xmlns:a16="http://schemas.microsoft.com/office/drawing/2014/main" id="{39094D15-0BF8-4146-89A3-359AB3D0647A}"/>
              </a:ext>
            </a:extLst>
          </p:cNvPr>
          <p:cNvSpPr txBox="1">
            <a:spLocks/>
          </p:cNvSpPr>
          <p:nvPr/>
        </p:nvSpPr>
        <p:spPr>
          <a:xfrm>
            <a:off x="738984" y="657055"/>
            <a:ext cx="8540696" cy="3821366"/>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271463">
              <a:lnSpc>
                <a:spcPct val="100000"/>
              </a:lnSpc>
              <a:spcBef>
                <a:spcPts val="600"/>
              </a:spcBef>
            </a:pPr>
            <a:r>
              <a:rPr lang="en-US" sz="1600" b="1" dirty="0">
                <a:solidFill>
                  <a:schemeClr val="bg2">
                    <a:lumMod val="10000"/>
                  </a:schemeClr>
                </a:solidFill>
              </a:rPr>
              <a:t>Clean Room and UPW</a:t>
            </a:r>
          </a:p>
          <a:p>
            <a:pPr marL="728663" lvl="1" indent="-271463">
              <a:lnSpc>
                <a:spcPct val="100000"/>
              </a:lnSpc>
              <a:spcBef>
                <a:spcPts val="0"/>
              </a:spcBef>
            </a:pPr>
            <a:r>
              <a:rPr lang="en-US" sz="1400" dirty="0">
                <a:solidFill>
                  <a:schemeClr val="bg2">
                    <a:lumMod val="10000"/>
                  </a:schemeClr>
                </a:solidFill>
              </a:rPr>
              <a:t>Ultra Pure Water plant </a:t>
            </a:r>
          </a:p>
          <a:p>
            <a:pPr marL="728663" lvl="1" indent="-271463">
              <a:lnSpc>
                <a:spcPct val="100000"/>
              </a:lnSpc>
              <a:spcBef>
                <a:spcPts val="0"/>
              </a:spcBef>
            </a:pPr>
            <a:r>
              <a:rPr lang="en-US" sz="1400" dirty="0">
                <a:solidFill>
                  <a:schemeClr val="bg2">
                    <a:lumMod val="10000"/>
                  </a:schemeClr>
                </a:solidFill>
              </a:rPr>
              <a:t>ISO4/7 clean room, HPR system</a:t>
            </a:r>
          </a:p>
          <a:p>
            <a:pPr marL="728663" lvl="1" indent="-271463">
              <a:lnSpc>
                <a:spcPct val="100000"/>
              </a:lnSpc>
              <a:spcBef>
                <a:spcPts val="0"/>
              </a:spcBef>
            </a:pPr>
            <a:r>
              <a:rPr lang="en-US" sz="1400" dirty="0">
                <a:solidFill>
                  <a:schemeClr val="bg2">
                    <a:lumMod val="10000"/>
                  </a:schemeClr>
                </a:solidFill>
              </a:rPr>
              <a:t>Qualified Slow Pumping Slow Venting system</a:t>
            </a:r>
          </a:p>
          <a:p>
            <a:pPr marL="271463" indent="-271463">
              <a:lnSpc>
                <a:spcPct val="100000"/>
              </a:lnSpc>
              <a:spcBef>
                <a:spcPts val="600"/>
              </a:spcBef>
            </a:pPr>
            <a:r>
              <a:rPr lang="en-US" sz="1600" b="1" dirty="0">
                <a:solidFill>
                  <a:schemeClr val="bg2">
                    <a:lumMod val="10000"/>
                  </a:schemeClr>
                </a:solidFill>
              </a:rPr>
              <a:t>Cryostat</a:t>
            </a:r>
            <a:r>
              <a:rPr lang="en-US" sz="1600" dirty="0">
                <a:solidFill>
                  <a:schemeClr val="bg2">
                    <a:lumMod val="10000"/>
                  </a:schemeClr>
                </a:solidFill>
              </a:rPr>
              <a:t>: </a:t>
            </a:r>
            <a:r>
              <a:rPr lang="en-US" sz="1600" dirty="0">
                <a:solidFill>
                  <a:schemeClr val="bg2">
                    <a:lumMod val="10000"/>
                  </a:schemeClr>
                </a:solidFill>
                <a:latin typeface="Symbol" pitchFamily="2" charset="2"/>
              </a:rPr>
              <a:t>f</a:t>
            </a:r>
            <a:r>
              <a:rPr lang="en-US" sz="1600" dirty="0">
                <a:solidFill>
                  <a:schemeClr val="bg2">
                    <a:lumMod val="10000"/>
                  </a:schemeClr>
                </a:solidFill>
              </a:rPr>
              <a:t> 700 mm, 4.5 m length, </a:t>
            </a:r>
            <a:r>
              <a:rPr lang="en-US" sz="1600" b="1" dirty="0">
                <a:solidFill>
                  <a:schemeClr val="bg2">
                    <a:lumMod val="10000"/>
                  </a:schemeClr>
                </a:solidFill>
              </a:rPr>
              <a:t>losses &lt; 1 W @ 4 K</a:t>
            </a:r>
          </a:p>
          <a:p>
            <a:pPr marL="271463" indent="-271463">
              <a:lnSpc>
                <a:spcPct val="100000"/>
              </a:lnSpc>
              <a:spcBef>
                <a:spcPts val="600"/>
              </a:spcBef>
            </a:pPr>
            <a:r>
              <a:rPr lang="en-US" sz="1600" b="1" dirty="0">
                <a:solidFill>
                  <a:schemeClr val="bg2">
                    <a:lumMod val="10000"/>
                  </a:schemeClr>
                </a:solidFill>
              </a:rPr>
              <a:t>Residual magnetic field</a:t>
            </a:r>
            <a:r>
              <a:rPr lang="en-US" sz="1600" dirty="0">
                <a:solidFill>
                  <a:schemeClr val="bg2">
                    <a:lumMod val="10000"/>
                  </a:schemeClr>
                </a:solidFill>
              </a:rPr>
              <a:t>: &lt; </a:t>
            </a:r>
            <a:r>
              <a:rPr lang="en-US" sz="1600" b="1" dirty="0">
                <a:solidFill>
                  <a:schemeClr val="bg2">
                    <a:lumMod val="10000"/>
                  </a:schemeClr>
                </a:solidFill>
              </a:rPr>
              <a:t>8 </a:t>
            </a:r>
            <a:r>
              <a:rPr lang="en-US" sz="1600" b="1" dirty="0" err="1">
                <a:solidFill>
                  <a:schemeClr val="bg2">
                    <a:lumMod val="10000"/>
                  </a:schemeClr>
                </a:solidFill>
              </a:rPr>
              <a:t>mGauss</a:t>
            </a:r>
            <a:r>
              <a:rPr lang="en-US" sz="1600" b="1" dirty="0">
                <a:solidFill>
                  <a:schemeClr val="bg2">
                    <a:lumMod val="10000"/>
                  </a:schemeClr>
                </a:solidFill>
              </a:rPr>
              <a:t> </a:t>
            </a:r>
            <a:r>
              <a:rPr lang="en-US" sz="1600" dirty="0">
                <a:solidFill>
                  <a:schemeClr val="bg2">
                    <a:lumMod val="10000"/>
                  </a:schemeClr>
                </a:solidFill>
              </a:rPr>
              <a:t>(single shield). Single </a:t>
            </a:r>
            <a:r>
              <a:rPr lang="en-US" sz="1600" dirty="0" err="1">
                <a:solidFill>
                  <a:schemeClr val="bg2">
                    <a:lumMod val="10000"/>
                  </a:schemeClr>
                </a:solidFill>
                <a:latin typeface="Symbol" pitchFamily="2" charset="2"/>
              </a:rPr>
              <a:t>m</a:t>
            </a:r>
            <a:r>
              <a:rPr lang="en-US" sz="1600" dirty="0" err="1">
                <a:solidFill>
                  <a:schemeClr val="bg2">
                    <a:lumMod val="10000"/>
                  </a:schemeClr>
                </a:solidFill>
              </a:rPr>
              <a:t>metal</a:t>
            </a:r>
            <a:r>
              <a:rPr lang="en-US" sz="1600" dirty="0">
                <a:solidFill>
                  <a:schemeClr val="bg2">
                    <a:lumMod val="10000"/>
                  </a:schemeClr>
                </a:solidFill>
              </a:rPr>
              <a:t> external shield, second cryogenic shield (</a:t>
            </a:r>
            <a:r>
              <a:rPr lang="en-US" sz="1600" dirty="0" err="1">
                <a:solidFill>
                  <a:schemeClr val="bg2">
                    <a:lumMod val="10000"/>
                  </a:schemeClr>
                </a:solidFill>
              </a:rPr>
              <a:t>Cryoperm</a:t>
            </a:r>
            <a:r>
              <a:rPr lang="en-US" sz="1600" dirty="0">
                <a:solidFill>
                  <a:schemeClr val="bg2">
                    <a:lumMod val="10000"/>
                  </a:schemeClr>
                </a:solidFill>
              </a:rPr>
              <a:t>) just installed and measurement in progress.</a:t>
            </a:r>
          </a:p>
          <a:p>
            <a:pPr marL="271463" indent="-271463">
              <a:lnSpc>
                <a:spcPct val="100000"/>
              </a:lnSpc>
              <a:spcBef>
                <a:spcPts val="600"/>
              </a:spcBef>
            </a:pPr>
            <a:r>
              <a:rPr lang="en-US" sz="1600" b="1" dirty="0">
                <a:solidFill>
                  <a:schemeClr val="bg2">
                    <a:lumMod val="10000"/>
                  </a:schemeClr>
                </a:solidFill>
              </a:rPr>
              <a:t>Sub-cooling system</a:t>
            </a:r>
            <a:r>
              <a:rPr lang="en-US" sz="1600" dirty="0">
                <a:solidFill>
                  <a:schemeClr val="bg2">
                    <a:lumMod val="10000"/>
                  </a:schemeClr>
                </a:solidFill>
              </a:rPr>
              <a:t>:</a:t>
            </a:r>
          </a:p>
          <a:p>
            <a:pPr marL="728663" lvl="1" indent="-271463">
              <a:lnSpc>
                <a:spcPct val="100000"/>
              </a:lnSpc>
              <a:spcBef>
                <a:spcPts val="0"/>
              </a:spcBef>
            </a:pPr>
            <a:r>
              <a:rPr lang="en-US" sz="1400" dirty="0">
                <a:solidFill>
                  <a:schemeClr val="bg2">
                    <a:lumMod val="10000"/>
                  </a:schemeClr>
                </a:solidFill>
              </a:rPr>
              <a:t>Cooling power: </a:t>
            </a:r>
            <a:r>
              <a:rPr lang="en-US" sz="1400" b="1" dirty="0">
                <a:solidFill>
                  <a:schemeClr val="bg2">
                    <a:lumMod val="10000"/>
                  </a:schemeClr>
                </a:solidFill>
              </a:rPr>
              <a:t>∼ 70 W @ 2 K</a:t>
            </a:r>
            <a:endParaRPr lang="en-US" sz="1400" dirty="0">
              <a:solidFill>
                <a:schemeClr val="bg2">
                  <a:lumMod val="10000"/>
                </a:schemeClr>
              </a:solidFill>
            </a:endParaRPr>
          </a:p>
          <a:p>
            <a:pPr marL="728663" lvl="1" indent="-271463">
              <a:lnSpc>
                <a:spcPct val="100000"/>
              </a:lnSpc>
              <a:spcBef>
                <a:spcPts val="0"/>
              </a:spcBef>
            </a:pPr>
            <a:r>
              <a:rPr lang="en-US" sz="1400" dirty="0">
                <a:solidFill>
                  <a:schemeClr val="bg2">
                    <a:lumMod val="10000"/>
                  </a:schemeClr>
                </a:solidFill>
              </a:rPr>
              <a:t>Lowest temperature </a:t>
            </a:r>
            <a:r>
              <a:rPr lang="en-US" sz="1400" b="1" dirty="0">
                <a:solidFill>
                  <a:schemeClr val="bg2">
                    <a:lumMod val="10000"/>
                  </a:schemeClr>
                </a:solidFill>
              </a:rPr>
              <a:t>1.5 K</a:t>
            </a:r>
            <a:r>
              <a:rPr lang="en-US" sz="1400" dirty="0">
                <a:solidFill>
                  <a:schemeClr val="bg2">
                    <a:lumMod val="10000"/>
                  </a:schemeClr>
                </a:solidFill>
              </a:rPr>
              <a:t>. </a:t>
            </a:r>
          </a:p>
          <a:p>
            <a:pPr marL="728663" lvl="1" indent="-271463">
              <a:lnSpc>
                <a:spcPct val="100000"/>
              </a:lnSpc>
              <a:spcBef>
                <a:spcPts val="0"/>
              </a:spcBef>
            </a:pPr>
            <a:r>
              <a:rPr lang="en-US" sz="1400" dirty="0">
                <a:solidFill>
                  <a:schemeClr val="bg2">
                    <a:lumMod val="10000"/>
                  </a:schemeClr>
                </a:solidFill>
              </a:rPr>
              <a:t>Soon capability of </a:t>
            </a:r>
            <a:r>
              <a:rPr lang="en-US" sz="1400" b="1" dirty="0">
                <a:solidFill>
                  <a:schemeClr val="bg2">
                    <a:lumMod val="10000"/>
                  </a:schemeClr>
                </a:solidFill>
              </a:rPr>
              <a:t>direct filling at 2 K</a:t>
            </a:r>
          </a:p>
          <a:p>
            <a:pPr marL="271463" indent="-271463">
              <a:lnSpc>
                <a:spcPct val="100000"/>
              </a:lnSpc>
              <a:spcBef>
                <a:spcPts val="600"/>
              </a:spcBef>
            </a:pPr>
            <a:r>
              <a:rPr lang="en-US" sz="1600" b="1" dirty="0">
                <a:solidFill>
                  <a:schemeClr val="bg2">
                    <a:lumMod val="10000"/>
                  </a:schemeClr>
                </a:solidFill>
              </a:rPr>
              <a:t>RF </a:t>
            </a:r>
            <a:r>
              <a:rPr lang="en-US" sz="1600" dirty="0">
                <a:solidFill>
                  <a:schemeClr val="bg2">
                    <a:lumMod val="10000"/>
                  </a:schemeClr>
                </a:solidFill>
              </a:rPr>
              <a:t>capability (500 to 3900 MHz)</a:t>
            </a:r>
            <a:endParaRPr lang="en-US" sz="1600" b="1" dirty="0">
              <a:solidFill>
                <a:schemeClr val="bg2">
                  <a:lumMod val="10000"/>
                </a:schemeClr>
              </a:solidFill>
            </a:endParaRPr>
          </a:p>
          <a:p>
            <a:pPr marL="271463" indent="-271463">
              <a:lnSpc>
                <a:spcPct val="100000"/>
              </a:lnSpc>
              <a:spcBef>
                <a:spcPts val="600"/>
              </a:spcBef>
            </a:pPr>
            <a:r>
              <a:rPr lang="en-US" sz="1600" dirty="0">
                <a:solidFill>
                  <a:schemeClr val="bg2">
                    <a:lumMod val="10000"/>
                  </a:schemeClr>
                </a:solidFill>
              </a:rPr>
              <a:t>Dedicated inserts with several diagnostics: </a:t>
            </a:r>
            <a:r>
              <a:rPr lang="en-US" sz="1600" b="1" dirty="0">
                <a:solidFill>
                  <a:schemeClr val="bg2">
                    <a:lumMod val="10000"/>
                  </a:schemeClr>
                </a:solidFill>
              </a:rPr>
              <a:t>second sound</a:t>
            </a:r>
            <a:r>
              <a:rPr lang="en-US" sz="1600" dirty="0">
                <a:solidFill>
                  <a:schemeClr val="bg2">
                    <a:lumMod val="10000"/>
                  </a:schemeClr>
                </a:solidFill>
              </a:rPr>
              <a:t> detectors for quench localization, </a:t>
            </a:r>
            <a:r>
              <a:rPr lang="en-US" sz="1600" b="1" dirty="0">
                <a:solidFill>
                  <a:schemeClr val="bg2">
                    <a:lumMod val="10000"/>
                  </a:schemeClr>
                </a:solidFill>
              </a:rPr>
              <a:t>cryogenic photodiodes</a:t>
            </a:r>
            <a:r>
              <a:rPr lang="en-US" sz="1600" dirty="0">
                <a:solidFill>
                  <a:schemeClr val="bg2">
                    <a:lumMod val="10000"/>
                  </a:schemeClr>
                </a:solidFill>
              </a:rPr>
              <a:t>, </a:t>
            </a:r>
            <a:r>
              <a:rPr lang="en-US" sz="1600" b="1" dirty="0">
                <a:solidFill>
                  <a:schemeClr val="bg2">
                    <a:lumMod val="10000"/>
                  </a:schemeClr>
                </a:solidFill>
              </a:rPr>
              <a:t>fast thermometry, flux gate</a:t>
            </a:r>
            <a:r>
              <a:rPr lang="en-US" sz="1600" dirty="0">
                <a:solidFill>
                  <a:schemeClr val="bg2">
                    <a:lumMod val="10000"/>
                  </a:schemeClr>
                </a:solidFill>
              </a:rPr>
              <a:t>. </a:t>
            </a:r>
          </a:p>
          <a:p>
            <a:pPr marL="271463" indent="-271463">
              <a:lnSpc>
                <a:spcPct val="100000"/>
              </a:lnSpc>
              <a:spcBef>
                <a:spcPts val="600"/>
              </a:spcBef>
            </a:pPr>
            <a:r>
              <a:rPr lang="en-US" sz="1600" b="1" dirty="0">
                <a:solidFill>
                  <a:schemeClr val="bg2">
                    <a:lumMod val="10000"/>
                  </a:schemeClr>
                </a:solidFill>
              </a:rPr>
              <a:t>X-ray counter </a:t>
            </a:r>
            <a:r>
              <a:rPr lang="en-US" sz="1600" dirty="0">
                <a:solidFill>
                  <a:schemeClr val="bg2">
                    <a:lumMod val="10000"/>
                  </a:schemeClr>
                </a:solidFill>
              </a:rPr>
              <a:t>and </a:t>
            </a:r>
            <a:r>
              <a:rPr lang="en-US" sz="1600" b="1" dirty="0">
                <a:solidFill>
                  <a:schemeClr val="bg2">
                    <a:lumMod val="10000"/>
                  </a:schemeClr>
                </a:solidFill>
              </a:rPr>
              <a:t>X-ray </a:t>
            </a:r>
            <a:r>
              <a:rPr lang="en-US" sz="1600" b="1" dirty="0" err="1">
                <a:solidFill>
                  <a:schemeClr val="bg2">
                    <a:lumMod val="10000"/>
                  </a:schemeClr>
                </a:solidFill>
              </a:rPr>
              <a:t>NaI</a:t>
            </a:r>
            <a:r>
              <a:rPr lang="en-US" sz="1600" b="1" dirty="0">
                <a:solidFill>
                  <a:schemeClr val="bg2">
                    <a:lumMod val="10000"/>
                  </a:schemeClr>
                </a:solidFill>
              </a:rPr>
              <a:t> spectrometer </a:t>
            </a:r>
            <a:r>
              <a:rPr lang="en-US" sz="1600" dirty="0">
                <a:solidFill>
                  <a:schemeClr val="bg2">
                    <a:lumMod val="10000"/>
                  </a:schemeClr>
                </a:solidFill>
              </a:rPr>
              <a:t>available</a:t>
            </a:r>
            <a:r>
              <a:rPr lang="en-GB" sz="1600" b="1" dirty="0">
                <a:solidFill>
                  <a:schemeClr val="bg2">
                    <a:lumMod val="10000"/>
                  </a:schemeClr>
                </a:solidFill>
              </a:rPr>
              <a:t>.</a:t>
            </a:r>
          </a:p>
        </p:txBody>
      </p:sp>
      <p:pic>
        <p:nvPicPr>
          <p:cNvPr id="13" name="Immagine 1">
            <a:extLst>
              <a:ext uri="{FF2B5EF4-FFF2-40B4-BE49-F238E27FC236}">
                <a16:creationId xmlns:a16="http://schemas.microsoft.com/office/drawing/2014/main" id="{18F5531A-7003-4272-9953-B0D593ED34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9786" y="626869"/>
            <a:ext cx="2729827" cy="38213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Immagine 6">
            <a:extLst>
              <a:ext uri="{FF2B5EF4-FFF2-40B4-BE49-F238E27FC236}">
                <a16:creationId xmlns:a16="http://schemas.microsoft.com/office/drawing/2014/main" id="{25234EEC-6872-45FC-8329-F82BE5CD37A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7888" y="4630225"/>
            <a:ext cx="3101033" cy="220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D4BDF3F-FD35-47C7-9900-92BC5BB846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98954" y="4940242"/>
            <a:ext cx="3054344" cy="1435330"/>
          </a:xfrm>
          <a:prstGeom prst="rect">
            <a:avLst/>
          </a:prstGeom>
        </p:spPr>
      </p:pic>
      <p:pic>
        <p:nvPicPr>
          <p:cNvPr id="16" name="Picture 15">
            <a:extLst>
              <a:ext uri="{FF2B5EF4-FFF2-40B4-BE49-F238E27FC236}">
                <a16:creationId xmlns:a16="http://schemas.microsoft.com/office/drawing/2014/main" id="{A99FDD12-C934-467B-BBC9-6FB92CE333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7733" y="4733719"/>
            <a:ext cx="3153934" cy="1927057"/>
          </a:xfrm>
          <a:prstGeom prst="rect">
            <a:avLst/>
          </a:prstGeom>
        </p:spPr>
      </p:pic>
      <p:pic>
        <p:nvPicPr>
          <p:cNvPr id="3" name="Picture 2" descr="A picture containing device, web&#10;&#10;Description automatically generated">
            <a:extLst>
              <a:ext uri="{FF2B5EF4-FFF2-40B4-BE49-F238E27FC236}">
                <a16:creationId xmlns:a16="http://schemas.microsoft.com/office/drawing/2014/main" id="{FCE2519C-7898-4658-BC7E-94B5A4F5D0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708636" y="4670676"/>
            <a:ext cx="2433559" cy="1825169"/>
          </a:xfrm>
          <a:prstGeom prst="rect">
            <a:avLst/>
          </a:prstGeom>
          <a:ln>
            <a:noFill/>
          </a:ln>
          <a:effectLst>
            <a:outerShdw blurRad="292100" dist="139700" dir="2700000" algn="tl" rotWithShape="0">
              <a:srgbClr val="333333">
                <a:alpha val="65000"/>
              </a:srgbClr>
            </a:outerShdw>
          </a:effectLst>
        </p:spPr>
      </p:pic>
      <p:pic>
        <p:nvPicPr>
          <p:cNvPr id="2050" name="Picture 2">
            <a:extLst>
              <a:ext uri="{FF2B5EF4-FFF2-40B4-BE49-F238E27FC236}">
                <a16:creationId xmlns:a16="http://schemas.microsoft.com/office/drawing/2014/main" id="{F7A8B96B-DFD1-4565-83DD-34FD23EE0C1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53031" y="2635624"/>
            <a:ext cx="1628780" cy="118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07521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4B9F8-FE27-ABEF-345D-FDC0B6ED2A0D}"/>
              </a:ext>
            </a:extLst>
          </p:cNvPr>
          <p:cNvSpPr>
            <a:spLocks noGrp="1"/>
          </p:cNvSpPr>
          <p:nvPr>
            <p:ph type="title"/>
          </p:nvPr>
        </p:nvSpPr>
        <p:spPr>
          <a:xfrm>
            <a:off x="1219560" y="159893"/>
            <a:ext cx="10972440" cy="977245"/>
          </a:xfrm>
        </p:spPr>
        <p:txBody>
          <a:bodyPr/>
          <a:lstStyle/>
          <a:p>
            <a:r>
              <a:rPr lang="en-US" dirty="0"/>
              <a:t>SRF Group 		FTE	2022</a:t>
            </a:r>
          </a:p>
        </p:txBody>
      </p:sp>
      <p:sp>
        <p:nvSpPr>
          <p:cNvPr id="3" name="Content Placeholder 2">
            <a:extLst>
              <a:ext uri="{FF2B5EF4-FFF2-40B4-BE49-F238E27FC236}">
                <a16:creationId xmlns:a16="http://schemas.microsoft.com/office/drawing/2014/main" id="{1EBFF85A-A37E-18B3-F89A-9F9F4D542900}"/>
              </a:ext>
            </a:extLst>
          </p:cNvPr>
          <p:cNvSpPr>
            <a:spLocks noGrp="1"/>
          </p:cNvSpPr>
          <p:nvPr>
            <p:ph idx="1"/>
          </p:nvPr>
        </p:nvSpPr>
        <p:spPr>
          <a:xfrm>
            <a:off x="1066320" y="1304693"/>
            <a:ext cx="10515600" cy="5553307"/>
          </a:xfrm>
        </p:spPr>
        <p:txBody>
          <a:bodyPr>
            <a:normAutofit fontScale="47500" lnSpcReduction="20000"/>
          </a:bodyPr>
          <a:lstStyle/>
          <a:p>
            <a:r>
              <a:rPr lang="en-US" dirty="0"/>
              <a:t>Massimo Bonezzi	CTER TI					</a:t>
            </a:r>
            <a:r>
              <a:rPr lang="en-US" dirty="0" err="1"/>
              <a:t>Pensionamento</a:t>
            </a:r>
            <a:r>
              <a:rPr lang="en-US" dirty="0"/>
              <a:t> fine 2022</a:t>
            </a:r>
          </a:p>
          <a:p>
            <a:r>
              <a:rPr lang="en-US" dirty="0"/>
              <a:t>Daniele </a:t>
            </a:r>
            <a:r>
              <a:rPr lang="en-US" dirty="0" err="1"/>
              <a:t>Cardelli</a:t>
            </a:r>
            <a:r>
              <a:rPr lang="en-US" dirty="0"/>
              <a:t>	CTER TD					</a:t>
            </a:r>
            <a:r>
              <a:rPr lang="en-US" dirty="0" err="1"/>
              <a:t>Contratto</a:t>
            </a:r>
            <a:r>
              <a:rPr lang="en-US" dirty="0"/>
              <a:t> in </a:t>
            </a:r>
            <a:r>
              <a:rPr lang="en-US" dirty="0" err="1"/>
              <a:t>fase</a:t>
            </a:r>
            <a:r>
              <a:rPr lang="en-US" dirty="0"/>
              <a:t> di </a:t>
            </a:r>
            <a:r>
              <a:rPr lang="en-US" dirty="0" err="1"/>
              <a:t>estensione</a:t>
            </a:r>
            <a:r>
              <a:rPr lang="en-US" dirty="0"/>
              <a:t> </a:t>
            </a:r>
            <a:r>
              <a:rPr lang="en-US" dirty="0" err="1"/>
              <a:t>fino</a:t>
            </a:r>
            <a:r>
              <a:rPr lang="en-US" dirty="0"/>
              <a:t> ad </a:t>
            </a:r>
            <a:r>
              <a:rPr lang="en-US" dirty="0" err="1"/>
              <a:t>agosto</a:t>
            </a:r>
            <a:r>
              <a:rPr lang="en-US" dirty="0"/>
              <a:t> 2023</a:t>
            </a:r>
          </a:p>
          <a:p>
            <a:r>
              <a:rPr lang="en-US" dirty="0"/>
              <a:t>Manuel Zaggia	CTER TD					</a:t>
            </a:r>
            <a:r>
              <a:rPr lang="en-US" dirty="0" err="1"/>
              <a:t>Contratto</a:t>
            </a:r>
            <a:r>
              <a:rPr lang="en-US" dirty="0"/>
              <a:t> in </a:t>
            </a:r>
            <a:r>
              <a:rPr lang="en-US" dirty="0" err="1"/>
              <a:t>fase</a:t>
            </a:r>
            <a:r>
              <a:rPr lang="en-US" dirty="0"/>
              <a:t> di </a:t>
            </a:r>
            <a:r>
              <a:rPr lang="en-US" dirty="0" err="1"/>
              <a:t>estensione</a:t>
            </a:r>
            <a:r>
              <a:rPr lang="en-US" dirty="0"/>
              <a:t> </a:t>
            </a:r>
            <a:r>
              <a:rPr lang="en-US" dirty="0" err="1"/>
              <a:t>fino</a:t>
            </a:r>
            <a:r>
              <a:rPr lang="en-US" dirty="0"/>
              <a:t> ad </a:t>
            </a:r>
            <a:r>
              <a:rPr lang="en-US" dirty="0" err="1"/>
              <a:t>agosto</a:t>
            </a:r>
            <a:r>
              <a:rPr lang="en-US" dirty="0"/>
              <a:t> 2023</a:t>
            </a:r>
          </a:p>
          <a:p>
            <a:endParaRPr lang="en-US" sz="1100" dirty="0"/>
          </a:p>
          <a:p>
            <a:r>
              <a:rPr lang="en-US" dirty="0"/>
              <a:t>Fabrizio Fiorina	CTER TD					</a:t>
            </a:r>
            <a:r>
              <a:rPr lang="en-US" dirty="0" err="1"/>
              <a:t>Contratto</a:t>
            </a:r>
            <a:r>
              <a:rPr lang="en-US" dirty="0"/>
              <a:t> in </a:t>
            </a:r>
            <a:r>
              <a:rPr lang="en-US" dirty="0" err="1"/>
              <a:t>scadenza</a:t>
            </a:r>
            <a:r>
              <a:rPr lang="en-US" dirty="0"/>
              <a:t> </a:t>
            </a:r>
            <a:r>
              <a:rPr lang="en-US" dirty="0" err="1"/>
              <a:t>gennaio</a:t>
            </a:r>
            <a:r>
              <a:rPr lang="en-US" dirty="0"/>
              <a:t> 2023</a:t>
            </a:r>
          </a:p>
          <a:p>
            <a:endParaRPr lang="en-US" sz="1100" dirty="0"/>
          </a:p>
          <a:p>
            <a:r>
              <a:rPr lang="en-US" dirty="0"/>
              <a:t>Daniele Sertore	Ric – TI		30 % TRAMM – RN / 10 % Ethiopia</a:t>
            </a:r>
          </a:p>
          <a:p>
            <a:endParaRPr lang="en-US" sz="1100" dirty="0"/>
          </a:p>
          <a:p>
            <a:r>
              <a:rPr lang="en-US" dirty="0"/>
              <a:t>Michele Bertucci	</a:t>
            </a:r>
            <a:r>
              <a:rPr lang="en-US" dirty="0" err="1"/>
              <a:t>Tecnologo</a:t>
            </a:r>
            <a:r>
              <a:rPr lang="en-US" dirty="0"/>
              <a:t> – TI	10 % SAMARA – RL</a:t>
            </a:r>
          </a:p>
          <a:p>
            <a:r>
              <a:rPr lang="en-US" dirty="0"/>
              <a:t>Angelo Bosotti	</a:t>
            </a:r>
            <a:r>
              <a:rPr lang="en-US" dirty="0" err="1"/>
              <a:t>Tecnologo</a:t>
            </a:r>
            <a:r>
              <a:rPr lang="en-US" dirty="0"/>
              <a:t> – TI	15 % TRAMM</a:t>
            </a:r>
          </a:p>
          <a:p>
            <a:r>
              <a:rPr lang="en-US" dirty="0"/>
              <a:t>Giorgio Fornasier	</a:t>
            </a:r>
            <a:r>
              <a:rPr lang="en-US" dirty="0" err="1"/>
              <a:t>Tecnologo</a:t>
            </a:r>
            <a:r>
              <a:rPr lang="en-US" dirty="0"/>
              <a:t> - TD</a:t>
            </a:r>
          </a:p>
          <a:p>
            <a:r>
              <a:rPr lang="en-US" dirty="0"/>
              <a:t>Tommaso Grimaldi	</a:t>
            </a:r>
            <a:r>
              <a:rPr lang="en-US" dirty="0" err="1"/>
              <a:t>Tecnologo</a:t>
            </a:r>
            <a:r>
              <a:rPr lang="en-US" dirty="0"/>
              <a:t> - TI (50%)</a:t>
            </a:r>
          </a:p>
          <a:p>
            <a:r>
              <a:rPr lang="en-US" dirty="0"/>
              <a:t>Laura Monaco	</a:t>
            </a:r>
            <a:r>
              <a:rPr lang="en-US" dirty="0" err="1"/>
              <a:t>Tecnologo</a:t>
            </a:r>
            <a:r>
              <a:rPr lang="en-US" dirty="0"/>
              <a:t> – TI	15 % TRAMM</a:t>
            </a:r>
          </a:p>
          <a:p>
            <a:r>
              <a:rPr lang="en-US" dirty="0"/>
              <a:t>Rocco Paparella	</a:t>
            </a:r>
            <a:r>
              <a:rPr lang="en-US" dirty="0" err="1"/>
              <a:t>Tecnologo</a:t>
            </a:r>
            <a:r>
              <a:rPr lang="en-US" dirty="0"/>
              <a:t> – TI	10 % TRAMM</a:t>
            </a:r>
          </a:p>
          <a:p>
            <a:endParaRPr lang="en-US" sz="400" dirty="0"/>
          </a:p>
          <a:p>
            <a:r>
              <a:rPr lang="en-US" dirty="0"/>
              <a:t>Alessio D’Ambros	</a:t>
            </a:r>
            <a:r>
              <a:rPr lang="en-US" dirty="0" err="1"/>
              <a:t>AdR</a:t>
            </a:r>
            <a:r>
              <a:rPr lang="en-US" dirty="0"/>
              <a:t>					</a:t>
            </a:r>
            <a:r>
              <a:rPr lang="en-US" dirty="0" err="1"/>
              <a:t>Scadenza</a:t>
            </a:r>
            <a:r>
              <a:rPr lang="en-US" dirty="0"/>
              <a:t> </a:t>
            </a:r>
            <a:r>
              <a:rPr lang="en-US" dirty="0" err="1"/>
              <a:t>contratto</a:t>
            </a:r>
            <a:r>
              <a:rPr lang="en-US" dirty="0"/>
              <a:t> </a:t>
            </a:r>
            <a:r>
              <a:rPr lang="en-US" dirty="0" err="1"/>
              <a:t>dicembre</a:t>
            </a:r>
            <a:r>
              <a:rPr lang="en-US" dirty="0"/>
              <a:t> 2022</a:t>
            </a:r>
          </a:p>
          <a:p>
            <a:r>
              <a:rPr lang="en-US" dirty="0"/>
              <a:t>Elisa del Core	</a:t>
            </a:r>
            <a:r>
              <a:rPr lang="en-US" dirty="0" err="1"/>
              <a:t>AdR</a:t>
            </a:r>
            <a:r>
              <a:rPr lang="en-US" dirty="0"/>
              <a:t>					</a:t>
            </a:r>
            <a:r>
              <a:rPr lang="en-US" dirty="0" err="1"/>
              <a:t>Scadenza</a:t>
            </a:r>
            <a:r>
              <a:rPr lang="en-US" dirty="0"/>
              <a:t> </a:t>
            </a:r>
            <a:r>
              <a:rPr lang="en-US" dirty="0" err="1"/>
              <a:t>contratto</a:t>
            </a:r>
            <a:r>
              <a:rPr lang="en-US" dirty="0"/>
              <a:t> </a:t>
            </a:r>
            <a:r>
              <a:rPr lang="en-US" dirty="0" err="1"/>
              <a:t>gennaio</a:t>
            </a:r>
            <a:r>
              <a:rPr lang="en-US" dirty="0"/>
              <a:t> 2024</a:t>
            </a:r>
          </a:p>
          <a:p>
            <a:endParaRPr lang="en-US" sz="1300" dirty="0"/>
          </a:p>
          <a:p>
            <a:r>
              <a:rPr lang="en-US" dirty="0"/>
              <a:t>Carlo Pagani	</a:t>
            </a:r>
            <a:r>
              <a:rPr lang="en-US" dirty="0" err="1"/>
              <a:t>Associato</a:t>
            </a:r>
            <a:r>
              <a:rPr lang="en-US" dirty="0"/>
              <a:t> Senior</a:t>
            </a:r>
          </a:p>
          <a:p>
            <a:endParaRPr lang="en-US" sz="1300" dirty="0"/>
          </a:p>
          <a:p>
            <a:r>
              <a:rPr lang="en-US" dirty="0" err="1"/>
              <a:t>Servizi</a:t>
            </a:r>
            <a:r>
              <a:rPr lang="en-US" dirty="0"/>
              <a:t> LASA</a:t>
            </a:r>
          </a:p>
        </p:txBody>
      </p:sp>
    </p:spTree>
    <p:extLst>
      <p:ext uri="{BB962C8B-B14F-4D97-AF65-F5344CB8AC3E}">
        <p14:creationId xmlns:p14="http://schemas.microsoft.com/office/powerpoint/2010/main" val="791452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509BC-D486-DF41-93BE-96D820EAE3B2}"/>
              </a:ext>
            </a:extLst>
          </p:cNvPr>
          <p:cNvSpPr>
            <a:spLocks noGrp="1"/>
          </p:cNvSpPr>
          <p:nvPr>
            <p:ph type="title"/>
          </p:nvPr>
        </p:nvSpPr>
        <p:spPr>
          <a:xfrm>
            <a:off x="1107830" y="365126"/>
            <a:ext cx="10515600" cy="1325563"/>
          </a:xfrm>
        </p:spPr>
        <p:txBody>
          <a:bodyPr/>
          <a:lstStyle/>
          <a:p>
            <a:r>
              <a:rPr lang="en-US" dirty="0" err="1"/>
              <a:t>Progetti</a:t>
            </a:r>
            <a:r>
              <a:rPr lang="en-US" dirty="0"/>
              <a:t> del Gruppo</a:t>
            </a:r>
            <a:br>
              <a:rPr lang="en-US" dirty="0"/>
            </a:br>
            <a:r>
              <a:rPr lang="en-US" b="1" dirty="0"/>
              <a:t>European Spallation Source - 2022</a:t>
            </a:r>
          </a:p>
        </p:txBody>
      </p:sp>
      <p:sp>
        <p:nvSpPr>
          <p:cNvPr id="3" name="Content Placeholder 2">
            <a:extLst>
              <a:ext uri="{FF2B5EF4-FFF2-40B4-BE49-F238E27FC236}">
                <a16:creationId xmlns:a16="http://schemas.microsoft.com/office/drawing/2014/main" id="{03C4E6F8-EE57-5A4F-AB35-67566F997C61}"/>
              </a:ext>
            </a:extLst>
          </p:cNvPr>
          <p:cNvSpPr txBox="1">
            <a:spLocks/>
          </p:cNvSpPr>
          <p:nvPr/>
        </p:nvSpPr>
        <p:spPr>
          <a:xfrm>
            <a:off x="645165" y="1825626"/>
            <a:ext cx="10515600" cy="47870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MUR Italian In-Kind Contribution to ESS, managed by INFN through the LASA SRF Group. </a:t>
            </a:r>
          </a:p>
          <a:p>
            <a:pPr lvl="1"/>
            <a:r>
              <a:rPr lang="en-US"/>
              <a:t>36 superconducting cavities at 704 MHz ready for the installation into the cryomodule at  CEA (E</a:t>
            </a:r>
            <a:r>
              <a:rPr lang="en-US" baseline="-25000"/>
              <a:t>acc</a:t>
            </a:r>
            <a:r>
              <a:rPr lang="en-US"/>
              <a:t>=16.7 MV/m, Q</a:t>
            </a:r>
            <a:r>
              <a:rPr lang="en-US" baseline="-25000"/>
              <a:t>0</a:t>
            </a:r>
            <a:r>
              <a:rPr lang="en-US"/>
              <a:t>=5e9)</a:t>
            </a:r>
          </a:p>
          <a:p>
            <a:r>
              <a:rPr lang="en-US"/>
              <a:t>Project Value: 11150 k€</a:t>
            </a:r>
          </a:p>
          <a:p>
            <a:r>
              <a:rPr lang="en-US"/>
              <a:t>Duration: end 2023 </a:t>
            </a:r>
          </a:p>
          <a:p>
            <a:r>
              <a:rPr lang="en-US"/>
              <a:t>Achievements:</a:t>
            </a:r>
          </a:p>
          <a:p>
            <a:pPr lvl="1"/>
            <a:r>
              <a:rPr lang="en-US"/>
              <a:t>Delivery of 28 (75 %) of the </a:t>
            </a:r>
            <a:br>
              <a:rPr lang="en-US"/>
            </a:br>
            <a:r>
              <a:rPr lang="en-US"/>
              <a:t>requested cavities with </a:t>
            </a:r>
            <a:br>
              <a:rPr lang="en-US"/>
            </a:br>
            <a:r>
              <a:rPr lang="en-US"/>
              <a:t>performance above project </a:t>
            </a:r>
            <a:br>
              <a:rPr lang="en-US"/>
            </a:br>
            <a:r>
              <a:rPr lang="en-US"/>
              <a:t>specifications</a:t>
            </a:r>
          </a:p>
          <a:p>
            <a:pPr lvl="1"/>
            <a:endParaRPr lang="en-US" sz="2800"/>
          </a:p>
          <a:p>
            <a:pPr lvl="1"/>
            <a:endParaRPr lang="en-US" sz="2800"/>
          </a:p>
          <a:p>
            <a:pPr lvl="1"/>
            <a:endParaRPr lang="en-US" dirty="0"/>
          </a:p>
        </p:txBody>
      </p:sp>
      <p:pic>
        <p:nvPicPr>
          <p:cNvPr id="4" name="Immagine 7">
            <a:extLst>
              <a:ext uri="{FF2B5EF4-FFF2-40B4-BE49-F238E27FC236}">
                <a16:creationId xmlns:a16="http://schemas.microsoft.com/office/drawing/2014/main" id="{CA7A66D3-65AE-B145-AC59-F133C3C181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41369" y="61384"/>
            <a:ext cx="1464341" cy="759289"/>
          </a:xfrm>
          <a:prstGeom prst="rect">
            <a:avLst/>
          </a:prstGeom>
        </p:spPr>
      </p:pic>
      <p:grpSp>
        <p:nvGrpSpPr>
          <p:cNvPr id="5" name="Group 4">
            <a:extLst>
              <a:ext uri="{FF2B5EF4-FFF2-40B4-BE49-F238E27FC236}">
                <a16:creationId xmlns:a16="http://schemas.microsoft.com/office/drawing/2014/main" id="{5CBEA07C-8FF0-9B42-A0E7-98B0219B08C9}"/>
              </a:ext>
            </a:extLst>
          </p:cNvPr>
          <p:cNvGrpSpPr>
            <a:grpSpLocks noChangeAspect="1"/>
          </p:cNvGrpSpPr>
          <p:nvPr/>
        </p:nvGrpSpPr>
        <p:grpSpPr>
          <a:xfrm>
            <a:off x="5645194" y="3361870"/>
            <a:ext cx="6193158" cy="3250854"/>
            <a:chOff x="1367883" y="1482827"/>
            <a:chExt cx="10232238" cy="5371010"/>
          </a:xfrm>
        </p:grpSpPr>
        <p:pic>
          <p:nvPicPr>
            <p:cNvPr id="6" name="Picture 5">
              <a:extLst>
                <a:ext uri="{FF2B5EF4-FFF2-40B4-BE49-F238E27FC236}">
                  <a16:creationId xmlns:a16="http://schemas.microsoft.com/office/drawing/2014/main" id="{D66BF2FA-C113-3949-9B4F-B7FA0B0017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7883" y="1482827"/>
              <a:ext cx="10036098" cy="5371010"/>
            </a:xfrm>
            <a:prstGeom prst="rect">
              <a:avLst/>
            </a:prstGeom>
          </p:spPr>
        </p:pic>
        <p:grpSp>
          <p:nvGrpSpPr>
            <p:cNvPr id="7" name="Group 6">
              <a:extLst>
                <a:ext uri="{FF2B5EF4-FFF2-40B4-BE49-F238E27FC236}">
                  <a16:creationId xmlns:a16="http://schemas.microsoft.com/office/drawing/2014/main" id="{9BEA1BCF-DB93-D243-B832-61E04FFAE99C}"/>
                </a:ext>
              </a:extLst>
            </p:cNvPr>
            <p:cNvGrpSpPr/>
            <p:nvPr/>
          </p:nvGrpSpPr>
          <p:grpSpPr>
            <a:xfrm>
              <a:off x="8400316" y="1647407"/>
              <a:ext cx="3199805" cy="4793848"/>
              <a:chOff x="8400316" y="1647407"/>
              <a:chExt cx="3199805" cy="4793848"/>
            </a:xfrm>
          </p:grpSpPr>
          <p:sp>
            <p:nvSpPr>
              <p:cNvPr id="8" name="TextBox 7">
                <a:extLst>
                  <a:ext uri="{FF2B5EF4-FFF2-40B4-BE49-F238E27FC236}">
                    <a16:creationId xmlns:a16="http://schemas.microsoft.com/office/drawing/2014/main" id="{BFF001FA-A8FC-B646-9531-E21F656D4010}"/>
                  </a:ext>
                </a:extLst>
              </p:cNvPr>
              <p:cNvSpPr txBox="1"/>
              <p:nvPr/>
            </p:nvSpPr>
            <p:spPr>
              <a:xfrm>
                <a:off x="8606054" y="5306697"/>
                <a:ext cx="2994067" cy="1134558"/>
              </a:xfrm>
              <a:prstGeom prst="rect">
                <a:avLst/>
              </a:prstGeom>
              <a:solidFill>
                <a:schemeClr val="bg1"/>
              </a:solidFill>
              <a:ln w="38100">
                <a:solidFill>
                  <a:srgbClr val="FFC000"/>
                </a:solidFill>
              </a:ln>
            </p:spPr>
            <p:txBody>
              <a:bodyPr wrap="none" rtlCol="0">
                <a:spAutoFit/>
              </a:bodyPr>
              <a:lstStyle/>
              <a:p>
                <a:pPr algn="ctr"/>
                <a:r>
                  <a:rPr lang="it-IT" sz="1400" dirty="0"/>
                  <a:t>ESS Acceptance Goal</a:t>
                </a:r>
                <a:br>
                  <a:rPr lang="it-IT" sz="1400" dirty="0"/>
                </a:br>
                <a:r>
                  <a:rPr lang="it-IT" sz="1400" dirty="0"/>
                  <a:t>E</a:t>
                </a:r>
                <a:r>
                  <a:rPr lang="it-IT" sz="1400" baseline="-25000" dirty="0"/>
                  <a:t>acc</a:t>
                </a:r>
                <a:r>
                  <a:rPr lang="it-IT" sz="1400" dirty="0"/>
                  <a:t> = 16.7 MV/m</a:t>
                </a:r>
                <a:br>
                  <a:rPr lang="it-IT" sz="1400" dirty="0"/>
                </a:br>
                <a:r>
                  <a:rPr lang="it-IT" sz="1400" dirty="0"/>
                  <a:t>Q</a:t>
                </a:r>
                <a:r>
                  <a:rPr lang="it-IT" sz="1400" baseline="-25000" dirty="0"/>
                  <a:t>0</a:t>
                </a:r>
                <a:r>
                  <a:rPr lang="it-IT" sz="1400" dirty="0"/>
                  <a:t> = 5·10</a:t>
                </a:r>
                <a:r>
                  <a:rPr lang="it-IT" sz="1400" baseline="30000" dirty="0"/>
                  <a:t>9</a:t>
                </a:r>
                <a:endParaRPr lang="en-US" sz="1600" baseline="30000" dirty="0"/>
              </a:p>
            </p:txBody>
          </p:sp>
          <p:cxnSp>
            <p:nvCxnSpPr>
              <p:cNvPr id="9" name="Straight Arrow Connector 8">
                <a:extLst>
                  <a:ext uri="{FF2B5EF4-FFF2-40B4-BE49-F238E27FC236}">
                    <a16:creationId xmlns:a16="http://schemas.microsoft.com/office/drawing/2014/main" id="{51DC5BC3-22F0-C943-A249-569AA63F5B5B}"/>
                  </a:ext>
                </a:extLst>
              </p:cNvPr>
              <p:cNvCxnSpPr>
                <a:cxnSpLocks/>
                <a:stCxn id="8" idx="0"/>
              </p:cNvCxnSpPr>
              <p:nvPr/>
            </p:nvCxnSpPr>
            <p:spPr>
              <a:xfrm flipH="1" flipV="1">
                <a:off x="8400316" y="4698381"/>
                <a:ext cx="1702773" cy="608317"/>
              </a:xfrm>
              <a:prstGeom prst="straightConnector1">
                <a:avLst/>
              </a:prstGeom>
              <a:ln>
                <a:solidFill>
                  <a:srgbClr val="FFC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644878F-9292-B34A-9E75-235CE73EF8E6}"/>
                  </a:ext>
                </a:extLst>
              </p:cNvPr>
              <p:cNvSpPr txBox="1"/>
              <p:nvPr/>
            </p:nvSpPr>
            <p:spPr>
              <a:xfrm>
                <a:off x="9402391" y="1647407"/>
                <a:ext cx="1652760" cy="338554"/>
              </a:xfrm>
              <a:prstGeom prst="rect">
                <a:avLst/>
              </a:prstGeom>
              <a:solidFill>
                <a:schemeClr val="bg1"/>
              </a:solidFill>
              <a:ln w="38100">
                <a:noFill/>
              </a:ln>
            </p:spPr>
            <p:txBody>
              <a:bodyPr wrap="none" rtlCol="0">
                <a:spAutoFit/>
              </a:bodyPr>
              <a:lstStyle/>
              <a:p>
                <a:pPr algn="ctr"/>
                <a:r>
                  <a:rPr lang="it-IT" sz="1600" i="1" dirty="0"/>
                  <a:t>28 </a:t>
                </a:r>
                <a:r>
                  <a:rPr lang="it-IT" sz="1600" i="1" dirty="0" err="1"/>
                  <a:t>cavities</a:t>
                </a:r>
                <a:r>
                  <a:rPr lang="it-IT" sz="1600" i="1" dirty="0"/>
                  <a:t> </a:t>
                </a:r>
                <a:r>
                  <a:rPr lang="it-IT" sz="1600" i="1" dirty="0" err="1"/>
                  <a:t>at</a:t>
                </a:r>
                <a:r>
                  <a:rPr lang="it-IT" sz="1600" i="1" dirty="0"/>
                  <a:t> CEA</a:t>
                </a:r>
                <a:endParaRPr lang="en-US" sz="1600" i="1" baseline="30000" dirty="0"/>
              </a:p>
            </p:txBody>
          </p:sp>
        </p:grpSp>
      </p:grpSp>
    </p:spTree>
    <p:extLst>
      <p:ext uri="{BB962C8B-B14F-4D97-AF65-F5344CB8AC3E}">
        <p14:creationId xmlns:p14="http://schemas.microsoft.com/office/powerpoint/2010/main" val="721832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9A02-C185-1E40-BE69-A01FF3180EE0}"/>
              </a:ext>
            </a:extLst>
          </p:cNvPr>
          <p:cNvSpPr>
            <a:spLocks noGrp="1"/>
          </p:cNvSpPr>
          <p:nvPr>
            <p:ph type="title"/>
          </p:nvPr>
        </p:nvSpPr>
        <p:spPr>
          <a:xfrm>
            <a:off x="838200" y="365125"/>
            <a:ext cx="10515600" cy="1325563"/>
          </a:xfrm>
        </p:spPr>
        <p:txBody>
          <a:bodyPr/>
          <a:lstStyle/>
          <a:p>
            <a:r>
              <a:rPr lang="en-US" dirty="0" err="1"/>
              <a:t>Progetti</a:t>
            </a:r>
            <a:r>
              <a:rPr lang="en-US" dirty="0"/>
              <a:t> del Gruppo</a:t>
            </a:r>
            <a:br>
              <a:rPr lang="en-US" dirty="0"/>
            </a:br>
            <a:r>
              <a:rPr lang="en-US" b="1" dirty="0"/>
              <a:t>European Spallation Source - 2023</a:t>
            </a:r>
          </a:p>
        </p:txBody>
      </p:sp>
      <p:sp>
        <p:nvSpPr>
          <p:cNvPr id="3" name="Content Placeholder 2">
            <a:extLst>
              <a:ext uri="{FF2B5EF4-FFF2-40B4-BE49-F238E27FC236}">
                <a16:creationId xmlns:a16="http://schemas.microsoft.com/office/drawing/2014/main" id="{B51BD5A4-7136-544D-8BD0-15711E06660F}"/>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Future plan</a:t>
            </a:r>
          </a:p>
          <a:p>
            <a:pPr lvl="1"/>
            <a:r>
              <a:rPr lang="en-US"/>
              <a:t>Complete the ESS In-Kind contribution by</a:t>
            </a:r>
          </a:p>
          <a:p>
            <a:pPr lvl="2"/>
            <a:r>
              <a:rPr lang="en-US"/>
              <a:t>Qualify cavities by new processing methods</a:t>
            </a:r>
          </a:p>
          <a:p>
            <a:pPr lvl="2"/>
            <a:r>
              <a:rPr lang="en-US"/>
              <a:t>Qualify set of four new cavities</a:t>
            </a:r>
          </a:p>
          <a:p>
            <a:pPr lvl="2"/>
            <a:endParaRPr lang="en-US"/>
          </a:p>
          <a:p>
            <a:r>
              <a:rPr lang="en-US"/>
              <a:t>We have no plan for additional personnel</a:t>
            </a:r>
          </a:p>
          <a:p>
            <a:r>
              <a:rPr lang="en-US"/>
              <a:t>We plan few tests of cavities at LASA </a:t>
            </a:r>
          </a:p>
          <a:p>
            <a:pPr lvl="1"/>
            <a:endParaRPr lang="en-US" sz="2800"/>
          </a:p>
          <a:p>
            <a:pPr lvl="1"/>
            <a:endParaRPr lang="en-US" sz="2800"/>
          </a:p>
          <a:p>
            <a:pPr lvl="1"/>
            <a:endParaRPr lang="en-US" dirty="0"/>
          </a:p>
        </p:txBody>
      </p:sp>
      <p:pic>
        <p:nvPicPr>
          <p:cNvPr id="4" name="Immagine 14">
            <a:extLst>
              <a:ext uri="{FF2B5EF4-FFF2-40B4-BE49-F238E27FC236}">
                <a16:creationId xmlns:a16="http://schemas.microsoft.com/office/drawing/2014/main" id="{0B471C23-6424-9B46-B839-FD678B9F56F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107778" y="1690688"/>
            <a:ext cx="2501738" cy="4754549"/>
          </a:xfrm>
          <a:prstGeom prst="rect">
            <a:avLst/>
          </a:prstGeom>
          <a:ln>
            <a:noFill/>
          </a:ln>
          <a:effectLst>
            <a:outerShdw blurRad="292100" dist="139700" dir="2700000" algn="tl" rotWithShape="0">
              <a:srgbClr val="333333">
                <a:alpha val="65000"/>
              </a:srgbClr>
            </a:outerShdw>
          </a:effectLst>
        </p:spPr>
      </p:pic>
      <p:pic>
        <p:nvPicPr>
          <p:cNvPr id="5" name="Immagine 7">
            <a:extLst>
              <a:ext uri="{FF2B5EF4-FFF2-40B4-BE49-F238E27FC236}">
                <a16:creationId xmlns:a16="http://schemas.microsoft.com/office/drawing/2014/main" id="{83F4FF6F-2161-0047-A0B0-98985E4E60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7091" y="-1"/>
            <a:ext cx="1464341" cy="759289"/>
          </a:xfrm>
          <a:prstGeom prst="rect">
            <a:avLst/>
          </a:prstGeom>
        </p:spPr>
      </p:pic>
    </p:spTree>
    <p:extLst>
      <p:ext uri="{BB962C8B-B14F-4D97-AF65-F5344CB8AC3E}">
        <p14:creationId xmlns:p14="http://schemas.microsoft.com/office/powerpoint/2010/main" val="2070291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886C-C002-784C-819D-6B88208486A2}"/>
              </a:ext>
            </a:extLst>
          </p:cNvPr>
          <p:cNvSpPr>
            <a:spLocks noGrp="1"/>
          </p:cNvSpPr>
          <p:nvPr>
            <p:ph type="title"/>
          </p:nvPr>
        </p:nvSpPr>
        <p:spPr>
          <a:xfrm>
            <a:off x="884390" y="218168"/>
            <a:ext cx="10515600" cy="1325563"/>
          </a:xfrm>
        </p:spPr>
        <p:txBody>
          <a:bodyPr/>
          <a:lstStyle/>
          <a:p>
            <a:r>
              <a:rPr lang="en-US"/>
              <a:t>Progetti del Gruppo</a:t>
            </a:r>
            <a:br>
              <a:rPr lang="en-US"/>
            </a:br>
            <a:r>
              <a:rPr lang="en-US" b="1"/>
              <a:t>PIP-II - 2022</a:t>
            </a:r>
            <a:endParaRPr lang="en-US" b="1" dirty="0"/>
          </a:p>
        </p:txBody>
      </p:sp>
      <p:sp>
        <p:nvSpPr>
          <p:cNvPr id="3" name="Content Placeholder 2">
            <a:extLst>
              <a:ext uri="{FF2B5EF4-FFF2-40B4-BE49-F238E27FC236}">
                <a16:creationId xmlns:a16="http://schemas.microsoft.com/office/drawing/2014/main" id="{320FB316-57D5-0F45-8538-8BFC3CBA0AB6}"/>
              </a:ext>
            </a:extLst>
          </p:cNvPr>
          <p:cNvSpPr txBox="1">
            <a:spLocks/>
          </p:cNvSpPr>
          <p:nvPr/>
        </p:nvSpPr>
        <p:spPr>
          <a:xfrm>
            <a:off x="722919" y="1585388"/>
            <a:ext cx="10515600" cy="50144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MUR Italian In-Kind contribution to PIP-II (DoE), managed by INFN through the LASA SRF Group.</a:t>
            </a:r>
          </a:p>
          <a:p>
            <a:pPr lvl="1"/>
            <a:r>
              <a:rPr lang="en-US" sz="2000" dirty="0"/>
              <a:t>38 </a:t>
            </a:r>
            <a:r>
              <a:rPr lang="en-US" sz="2000" dirty="0" err="1"/>
              <a:t>superconduting</a:t>
            </a:r>
            <a:r>
              <a:rPr lang="en-US" sz="2000" dirty="0"/>
              <a:t> cavities at 650 </a:t>
            </a:r>
            <a:br>
              <a:rPr lang="en-US" sz="2000" dirty="0"/>
            </a:br>
            <a:r>
              <a:rPr lang="en-US" sz="2000" dirty="0"/>
              <a:t>MHz ready for installation into cryomodule </a:t>
            </a:r>
            <a:br>
              <a:rPr lang="en-US" sz="2000" dirty="0"/>
            </a:br>
            <a:r>
              <a:rPr lang="en-US" sz="2000" dirty="0"/>
              <a:t>(</a:t>
            </a:r>
            <a:r>
              <a:rPr lang="en-US" sz="2000" dirty="0" err="1"/>
              <a:t>E</a:t>
            </a:r>
            <a:r>
              <a:rPr lang="en-US" sz="2000" baseline="-25000" dirty="0" err="1"/>
              <a:t>acc</a:t>
            </a:r>
            <a:r>
              <a:rPr lang="en-US" sz="2000" dirty="0"/>
              <a:t> = 17 MV/m, Q</a:t>
            </a:r>
            <a:r>
              <a:rPr lang="en-US" sz="2000" baseline="-25000" dirty="0"/>
              <a:t>0</a:t>
            </a:r>
            <a:r>
              <a:rPr lang="en-US" sz="2000" dirty="0"/>
              <a:t> = 2.4e10)</a:t>
            </a:r>
          </a:p>
          <a:p>
            <a:pPr marL="0" indent="0">
              <a:buNone/>
            </a:pPr>
            <a:br>
              <a:rPr lang="en-US" sz="2400" dirty="0"/>
            </a:br>
            <a:br>
              <a:rPr lang="en-US" sz="2400" dirty="0"/>
            </a:br>
            <a:r>
              <a:rPr lang="en-US" sz="2400" dirty="0"/>
              <a:t>Project Value: 21000 k€</a:t>
            </a:r>
          </a:p>
          <a:p>
            <a:r>
              <a:rPr lang="en-US" sz="2400" dirty="0"/>
              <a:t>End of the project: 2026</a:t>
            </a:r>
          </a:p>
          <a:p>
            <a:r>
              <a:rPr lang="en-US" sz="2400" dirty="0"/>
              <a:t>Achievements:</a:t>
            </a:r>
          </a:p>
          <a:p>
            <a:pPr lvl="1"/>
            <a:r>
              <a:rPr lang="en-US" sz="2000" dirty="0"/>
              <a:t>Test of single and multicell cavities at </a:t>
            </a:r>
            <a:br>
              <a:rPr lang="en-US" sz="2000" dirty="0"/>
            </a:br>
            <a:r>
              <a:rPr lang="en-US" sz="2000" dirty="0"/>
              <a:t>LASA and at FNAL for R&amp;D on high Q</a:t>
            </a:r>
            <a:r>
              <a:rPr lang="en-US" sz="2000" baseline="-25000" dirty="0"/>
              <a:t>0</a:t>
            </a:r>
            <a:r>
              <a:rPr lang="en-US" sz="2000" dirty="0"/>
              <a:t> cavities</a:t>
            </a:r>
          </a:p>
          <a:p>
            <a:pPr lvl="1"/>
            <a:r>
              <a:rPr lang="en-US" sz="2000" dirty="0"/>
              <a:t>Achieved outstanding quality factor (Q</a:t>
            </a:r>
            <a:r>
              <a:rPr lang="en-US" sz="2000" baseline="-25000" dirty="0"/>
              <a:t>0</a:t>
            </a:r>
            <a:r>
              <a:rPr lang="en-US" sz="2000" dirty="0"/>
              <a:t>) </a:t>
            </a:r>
            <a:br>
              <a:rPr lang="en-US" sz="2000" dirty="0"/>
            </a:br>
            <a:r>
              <a:rPr lang="en-US" sz="2000" dirty="0"/>
              <a:t>in single cell and, near to specs, in multicell</a:t>
            </a:r>
          </a:p>
        </p:txBody>
      </p:sp>
      <p:sp>
        <p:nvSpPr>
          <p:cNvPr id="4" name="object 2">
            <a:extLst>
              <a:ext uri="{FF2B5EF4-FFF2-40B4-BE49-F238E27FC236}">
                <a16:creationId xmlns:a16="http://schemas.microsoft.com/office/drawing/2014/main" id="{88DBA1F4-FD7B-DE4E-8F90-E97A6DBABEFA}"/>
              </a:ext>
            </a:extLst>
          </p:cNvPr>
          <p:cNvSpPr/>
          <p:nvPr/>
        </p:nvSpPr>
        <p:spPr>
          <a:xfrm>
            <a:off x="10625096" y="-129061"/>
            <a:ext cx="1566904" cy="798030"/>
          </a:xfrm>
          <a:prstGeom prst="rect">
            <a:avLst/>
          </a:prstGeom>
          <a:blipFill>
            <a:blip r:embed="rId2" cstate="print"/>
            <a:stretch>
              <a:fillRect/>
            </a:stretch>
          </a:blipFill>
        </p:spPr>
        <p:txBody>
          <a:bodyPr wrap="square" lIns="0" tIns="0" rIns="0" bIns="0" rtlCol="0"/>
          <a:lstStyle/>
          <a:p>
            <a:endParaRPr/>
          </a:p>
        </p:txBody>
      </p:sp>
      <p:pic>
        <p:nvPicPr>
          <p:cNvPr id="5" name="Immagine 4">
            <a:extLst>
              <a:ext uri="{FF2B5EF4-FFF2-40B4-BE49-F238E27FC236}">
                <a16:creationId xmlns:a16="http://schemas.microsoft.com/office/drawing/2014/main" id="{5C81A4D4-F54C-F84C-9449-2FC592DDB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5863" y="3989745"/>
            <a:ext cx="4039199" cy="2617605"/>
          </a:xfrm>
          <a:prstGeom prst="rect">
            <a:avLst/>
          </a:prstGeom>
        </p:spPr>
      </p:pic>
      <p:pic>
        <p:nvPicPr>
          <p:cNvPr id="6" name="Picture 2">
            <a:extLst>
              <a:ext uri="{FF2B5EF4-FFF2-40B4-BE49-F238E27FC236}">
                <a16:creationId xmlns:a16="http://schemas.microsoft.com/office/drawing/2014/main" id="{5ABBCA69-B47E-8548-A98B-6ED29805F64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90412" y="3737276"/>
            <a:ext cx="1736149" cy="129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2">
            <a:extLst>
              <a:ext uri="{FF2B5EF4-FFF2-40B4-BE49-F238E27FC236}">
                <a16:creationId xmlns:a16="http://schemas.microsoft.com/office/drawing/2014/main" id="{F39B6A4C-5F5C-A849-90C6-3F6C2393BE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7333" y="2137201"/>
            <a:ext cx="5370367" cy="1600075"/>
          </a:xfrm>
          <a:prstGeom prst="rect">
            <a:avLst/>
          </a:prstGeom>
        </p:spPr>
      </p:pic>
    </p:spTree>
    <p:extLst>
      <p:ext uri="{BB962C8B-B14F-4D97-AF65-F5344CB8AC3E}">
        <p14:creationId xmlns:p14="http://schemas.microsoft.com/office/powerpoint/2010/main" val="407370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3</a:t>
            </a:fld>
            <a:endParaRPr lang="en-US" sz="1050" b="0" strike="noStrike" spc="-1">
              <a:latin typeface="Arial"/>
            </a:endParaRPr>
          </a:p>
        </p:txBody>
      </p:sp>
      <p:sp>
        <p:nvSpPr>
          <p:cNvPr id="3" name="CasellaDiTesto 2"/>
          <p:cNvSpPr txBox="1"/>
          <p:nvPr/>
        </p:nvSpPr>
        <p:spPr>
          <a:xfrm>
            <a:off x="953589" y="802798"/>
            <a:ext cx="8113331" cy="1938992"/>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From an idea of Prof. Francesco </a:t>
            </a:r>
            <a:r>
              <a:rPr lang="en-US" sz="2000" b="1" spc="-1" dirty="0" err="1">
                <a:solidFill>
                  <a:schemeClr val="bg2">
                    <a:lumMod val="25000"/>
                  </a:schemeClr>
                </a:solidFill>
                <a:latin typeface="Calibri"/>
              </a:rPr>
              <a:t>Resmini</a:t>
            </a:r>
            <a:r>
              <a:rPr lang="en-US" sz="2000" b="1" spc="-1" dirty="0">
                <a:solidFill>
                  <a:schemeClr val="bg2">
                    <a:lumMod val="25000"/>
                  </a:schemeClr>
                </a:solidFill>
                <a:latin typeface="Calibri"/>
              </a:rPr>
              <a:t> (1938-1984), the third superconducting cyclotron ever realized worldwide (and first in Europe) was designed, assembled and tested by LASA. The cyclotron has been in regular operation at the INFN LNS in Catania for nuclear physics experiments and medical applications from 1994 to the recent shutdown and the POTLNS project will be the refurbishment of the machine.</a:t>
            </a: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Where do we come from?</a:t>
            </a:r>
            <a:endParaRPr lang="en-US" sz="3600" b="0" strike="noStrike" spc="-1" dirty="0">
              <a:latin typeface="Arial"/>
            </a:endParaRPr>
          </a:p>
        </p:txBody>
      </p:sp>
      <p:sp>
        <p:nvSpPr>
          <p:cNvPr id="4" name="CasellaDiTesto 3">
            <a:extLst>
              <a:ext uri="{FF2B5EF4-FFF2-40B4-BE49-F238E27FC236}">
                <a16:creationId xmlns:a16="http://schemas.microsoft.com/office/drawing/2014/main" id="{17AE178E-29CC-FC41-9635-5BA6BD881E2A}"/>
              </a:ext>
            </a:extLst>
          </p:cNvPr>
          <p:cNvSpPr txBox="1"/>
          <p:nvPr/>
        </p:nvSpPr>
        <p:spPr>
          <a:xfrm>
            <a:off x="1090871" y="5131988"/>
            <a:ext cx="8358049" cy="1631216"/>
          </a:xfrm>
          <a:prstGeom prst="rect">
            <a:avLst/>
          </a:prstGeom>
          <a:noFill/>
        </p:spPr>
        <p:txBody>
          <a:bodyPr wrap="square" rtlCol="0">
            <a:spAutoFit/>
          </a:bodyPr>
          <a:lstStyle/>
          <a:p>
            <a:r>
              <a:rPr lang="en-US" sz="2000" b="1" spc="-1" dirty="0">
                <a:solidFill>
                  <a:schemeClr val="bg2">
                    <a:lumMod val="25000"/>
                  </a:schemeClr>
                </a:solidFill>
                <a:latin typeface="Calibri"/>
              </a:rPr>
              <a:t>The activities carried out in all these years has been benefiting from national (special projects and CSN5) and international funding and  all have been by LASA in exploiting the commitment to the world of accelerators and applied physics. </a:t>
            </a:r>
          </a:p>
          <a:p>
            <a:r>
              <a:rPr lang="en-US" sz="2000" b="1" spc="-1" dirty="0">
                <a:solidFill>
                  <a:schemeClr val="bg2">
                    <a:lumMod val="25000"/>
                  </a:schemeClr>
                </a:solidFill>
                <a:latin typeface="Calibri"/>
              </a:rPr>
              <a:t>Some research activities have been attenuated due to reduction in staff.</a:t>
            </a:r>
          </a:p>
        </p:txBody>
      </p:sp>
      <p:pic>
        <p:nvPicPr>
          <p:cNvPr id="5" name="Immagine 4">
            <a:extLst>
              <a:ext uri="{FF2B5EF4-FFF2-40B4-BE49-F238E27FC236}">
                <a16:creationId xmlns:a16="http://schemas.microsoft.com/office/drawing/2014/main" id="{8CD174AE-5119-2147-9E91-E783F1268C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292" y="2888693"/>
            <a:ext cx="2803815" cy="2096391"/>
          </a:xfrm>
          <a:prstGeom prst="rect">
            <a:avLst/>
          </a:prstGeom>
        </p:spPr>
      </p:pic>
      <p:pic>
        <p:nvPicPr>
          <p:cNvPr id="8" name="Immagine 7">
            <a:extLst>
              <a:ext uri="{FF2B5EF4-FFF2-40B4-BE49-F238E27FC236}">
                <a16:creationId xmlns:a16="http://schemas.microsoft.com/office/drawing/2014/main" id="{E1B9B0EA-F742-2B40-9917-4FB315FFF576}"/>
              </a:ext>
            </a:extLst>
          </p:cNvPr>
          <p:cNvPicPr>
            <a:picLocks noChangeAspect="1"/>
          </p:cNvPicPr>
          <p:nvPr/>
        </p:nvPicPr>
        <p:blipFill>
          <a:blip r:embed="rId4"/>
          <a:stretch>
            <a:fillRect/>
          </a:stretch>
        </p:blipFill>
        <p:spPr>
          <a:xfrm>
            <a:off x="9537208" y="3046094"/>
            <a:ext cx="2494212" cy="3334957"/>
          </a:xfrm>
          <a:prstGeom prst="rect">
            <a:avLst/>
          </a:prstGeom>
        </p:spPr>
      </p:pic>
      <p:pic>
        <p:nvPicPr>
          <p:cNvPr id="9" name="Immagine 8">
            <a:extLst>
              <a:ext uri="{FF2B5EF4-FFF2-40B4-BE49-F238E27FC236}">
                <a16:creationId xmlns:a16="http://schemas.microsoft.com/office/drawing/2014/main" id="{6BB19EE3-983B-5C45-A3CA-2FE297A550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7208" y="191191"/>
            <a:ext cx="2488918" cy="2697502"/>
          </a:xfrm>
          <a:prstGeom prst="rect">
            <a:avLst/>
          </a:prstGeom>
        </p:spPr>
      </p:pic>
    </p:spTree>
    <p:extLst>
      <p:ext uri="{BB962C8B-B14F-4D97-AF65-F5344CB8AC3E}">
        <p14:creationId xmlns:p14="http://schemas.microsoft.com/office/powerpoint/2010/main" val="137084816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AC83-03FD-AC4B-875A-57811CA91B73}"/>
              </a:ext>
            </a:extLst>
          </p:cNvPr>
          <p:cNvSpPr>
            <a:spLocks noGrp="1"/>
          </p:cNvSpPr>
          <p:nvPr>
            <p:ph type="title"/>
          </p:nvPr>
        </p:nvSpPr>
        <p:spPr>
          <a:xfrm>
            <a:off x="838200" y="365125"/>
            <a:ext cx="10515600" cy="1325563"/>
          </a:xfrm>
        </p:spPr>
        <p:txBody>
          <a:bodyPr/>
          <a:lstStyle/>
          <a:p>
            <a:r>
              <a:rPr lang="en-US"/>
              <a:t>Progetti del Gruppo</a:t>
            </a:r>
            <a:br>
              <a:rPr lang="en-US"/>
            </a:br>
            <a:r>
              <a:rPr lang="en-US" b="1"/>
              <a:t>PIP-II - 2022</a:t>
            </a:r>
            <a:endParaRPr lang="en-US" b="1" dirty="0"/>
          </a:p>
        </p:txBody>
      </p:sp>
      <p:sp>
        <p:nvSpPr>
          <p:cNvPr id="3" name="Content Placeholder 2">
            <a:extLst>
              <a:ext uri="{FF2B5EF4-FFF2-40B4-BE49-F238E27FC236}">
                <a16:creationId xmlns:a16="http://schemas.microsoft.com/office/drawing/2014/main" id="{D0879914-FEB4-634E-900C-703F3B481735}"/>
              </a:ext>
            </a:extLst>
          </p:cNvPr>
          <p:cNvSpPr txBox="1">
            <a:spLocks/>
          </p:cNvSpPr>
          <p:nvPr/>
        </p:nvSpPr>
        <p:spPr>
          <a:xfrm>
            <a:off x="838200" y="1825624"/>
            <a:ext cx="10515600" cy="493394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Plan for 2022/2023</a:t>
            </a:r>
          </a:p>
          <a:p>
            <a:pPr lvl="1"/>
            <a:r>
              <a:rPr lang="en-US"/>
              <a:t>Tender for Nb (5.4 M€ VAT included)</a:t>
            </a:r>
          </a:p>
          <a:p>
            <a:pPr lvl="1"/>
            <a:r>
              <a:rPr lang="en-US"/>
              <a:t>Tender for SRF cavity (8.1 M€ VAT included)</a:t>
            </a:r>
          </a:p>
          <a:p>
            <a:pPr lvl="1"/>
            <a:r>
              <a:rPr lang="en-US"/>
              <a:t>Joint development of a High Q</a:t>
            </a:r>
            <a:r>
              <a:rPr lang="en-US" baseline="-25000"/>
              <a:t>0 </a:t>
            </a:r>
            <a:r>
              <a:rPr lang="en-US"/>
              <a:t>test equipment to be transferred </a:t>
            </a:r>
            <a:br>
              <a:rPr lang="en-US"/>
            </a:br>
            <a:r>
              <a:rPr lang="en-US"/>
              <a:t>to a partner qualified for series cavity vertical test validation.</a:t>
            </a:r>
          </a:p>
          <a:p>
            <a:pPr lvl="1"/>
            <a:r>
              <a:rPr lang="en-US"/>
              <a:t>Procurements components for series</a:t>
            </a:r>
          </a:p>
          <a:p>
            <a:pPr lvl="1"/>
            <a:r>
              <a:rPr lang="en-US"/>
              <a:t>Upgrade the reference test facility at LASA for high Q and </a:t>
            </a:r>
            <a:br>
              <a:rPr lang="en-US"/>
            </a:br>
            <a:r>
              <a:rPr lang="en-US"/>
              <a:t>high gradient</a:t>
            </a:r>
          </a:p>
          <a:p>
            <a:pPr lvl="1"/>
            <a:r>
              <a:rPr lang="en-US"/>
              <a:t>R&amp;D towards stable outstanding cavity performances </a:t>
            </a:r>
            <a:br>
              <a:rPr lang="en-US"/>
            </a:br>
            <a:r>
              <a:rPr lang="en-US"/>
              <a:t>producible in industry through an adequate QA/QC</a:t>
            </a:r>
          </a:p>
          <a:p>
            <a:pPr lvl="1"/>
            <a:r>
              <a:rPr lang="en-US"/>
              <a:t>Qualification tests of cavities at LASA</a:t>
            </a:r>
          </a:p>
          <a:p>
            <a:pPr lvl="1"/>
            <a:r>
              <a:rPr lang="en-US"/>
              <a:t>Start preparation for pre-series cavities with </a:t>
            </a:r>
            <a:br>
              <a:rPr lang="en-US"/>
            </a:br>
            <a:r>
              <a:rPr lang="en-US"/>
              <a:t>tender-winner cavity vendor</a:t>
            </a:r>
            <a:endParaRPr lang="en-US" sz="2800" dirty="0"/>
          </a:p>
        </p:txBody>
      </p:sp>
      <p:sp>
        <p:nvSpPr>
          <p:cNvPr id="4" name="object 2">
            <a:extLst>
              <a:ext uri="{FF2B5EF4-FFF2-40B4-BE49-F238E27FC236}">
                <a16:creationId xmlns:a16="http://schemas.microsoft.com/office/drawing/2014/main" id="{4BA15BAA-AD15-E54E-B90B-7A634416EBF5}"/>
              </a:ext>
            </a:extLst>
          </p:cNvPr>
          <p:cNvSpPr/>
          <p:nvPr/>
        </p:nvSpPr>
        <p:spPr>
          <a:xfrm>
            <a:off x="10578906" y="17896"/>
            <a:ext cx="1566904" cy="798030"/>
          </a:xfrm>
          <a:prstGeom prst="rect">
            <a:avLst/>
          </a:prstGeom>
          <a:blipFill>
            <a:blip r:embed="rId2" cstate="print"/>
            <a:stretch>
              <a:fillRect/>
            </a:stretch>
          </a:blipFill>
        </p:spPr>
        <p:txBody>
          <a:bodyPr wrap="square" lIns="0" tIns="0" rIns="0" bIns="0" rtlCol="0"/>
          <a:lstStyle/>
          <a:p>
            <a:endParaRPr/>
          </a:p>
        </p:txBody>
      </p:sp>
      <p:pic>
        <p:nvPicPr>
          <p:cNvPr id="5" name="Immagine 18">
            <a:extLst>
              <a:ext uri="{FF2B5EF4-FFF2-40B4-BE49-F238E27FC236}">
                <a16:creationId xmlns:a16="http://schemas.microsoft.com/office/drawing/2014/main" id="{88E3F3B5-AD4B-8748-89BE-03D8086A4E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969430" y="2698399"/>
            <a:ext cx="5831103" cy="2291247"/>
          </a:xfrm>
          <a:prstGeom prst="rect">
            <a:avLst/>
          </a:prstGeom>
        </p:spPr>
      </p:pic>
    </p:spTree>
    <p:extLst>
      <p:ext uri="{BB962C8B-B14F-4D97-AF65-F5344CB8AC3E}">
        <p14:creationId xmlns:p14="http://schemas.microsoft.com/office/powerpoint/2010/main" val="1735776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69289-5172-D84C-8B3F-358340C54517}"/>
              </a:ext>
            </a:extLst>
          </p:cNvPr>
          <p:cNvSpPr>
            <a:spLocks noGrp="1"/>
          </p:cNvSpPr>
          <p:nvPr>
            <p:ph type="title"/>
          </p:nvPr>
        </p:nvSpPr>
        <p:spPr>
          <a:xfrm>
            <a:off x="838200" y="365125"/>
            <a:ext cx="10515600" cy="1325563"/>
          </a:xfrm>
        </p:spPr>
        <p:txBody>
          <a:bodyPr/>
          <a:lstStyle/>
          <a:p>
            <a:r>
              <a:rPr lang="en-US" dirty="0" err="1"/>
              <a:t>Progetti</a:t>
            </a:r>
            <a:r>
              <a:rPr lang="en-US" dirty="0"/>
              <a:t> del Gruppo</a:t>
            </a:r>
            <a:br>
              <a:rPr lang="en-US" dirty="0"/>
            </a:br>
            <a:r>
              <a:rPr lang="en-US" b="1" dirty="0"/>
              <a:t>PIP-II - 2023</a:t>
            </a:r>
          </a:p>
        </p:txBody>
      </p:sp>
      <p:sp>
        <p:nvSpPr>
          <p:cNvPr id="3" name="Content Placeholder 2">
            <a:extLst>
              <a:ext uri="{FF2B5EF4-FFF2-40B4-BE49-F238E27FC236}">
                <a16:creationId xmlns:a16="http://schemas.microsoft.com/office/drawing/2014/main" id="{5A703D94-3EBC-6242-8B65-36F2F1472F88}"/>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Personnel 2023</a:t>
            </a:r>
          </a:p>
          <a:p>
            <a:pPr lvl="1"/>
            <a:r>
              <a:rPr lang="en-US"/>
              <a:t>The experience of the group personnel learnt during the European XFEL and ESS projects is being transfer to PIP-II.</a:t>
            </a:r>
          </a:p>
          <a:p>
            <a:pPr lvl="1"/>
            <a:r>
              <a:rPr lang="en-US"/>
              <a:t>However, the challenging requests of the PIP-II project ask for a further extension and knowledge transfer of the group expertise through one Tecnologo (RF instrumentation and SRF cavity measurement) and one AdR for Project Management Assistance.</a:t>
            </a:r>
          </a:p>
          <a:p>
            <a:pPr lvl="1"/>
            <a:r>
              <a:rPr lang="en-US"/>
              <a:t>Clearly, we account on the existence of efficient LASA specific services, at least for mechanics (about 6/8 months) and cryogenics, to support our activities.</a:t>
            </a:r>
          </a:p>
          <a:p>
            <a:pPr lvl="1"/>
            <a:endParaRPr lang="en-US" sz="2800"/>
          </a:p>
          <a:p>
            <a:pPr lvl="1"/>
            <a:endParaRPr lang="en-US" dirty="0"/>
          </a:p>
        </p:txBody>
      </p:sp>
      <p:sp>
        <p:nvSpPr>
          <p:cNvPr id="4" name="object 2">
            <a:extLst>
              <a:ext uri="{FF2B5EF4-FFF2-40B4-BE49-F238E27FC236}">
                <a16:creationId xmlns:a16="http://schemas.microsoft.com/office/drawing/2014/main" id="{52DA49B9-45AD-684E-B6BE-18F39A5A9672}"/>
              </a:ext>
            </a:extLst>
          </p:cNvPr>
          <p:cNvSpPr/>
          <p:nvPr/>
        </p:nvSpPr>
        <p:spPr>
          <a:xfrm>
            <a:off x="10578906" y="17896"/>
            <a:ext cx="1566904" cy="79803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42161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EADE58B-9A82-634E-8B25-9CD05C750704}"/>
              </a:ext>
            </a:extLst>
          </p:cNvPr>
          <p:cNvSpPr>
            <a:spLocks noGrp="1"/>
          </p:cNvSpPr>
          <p:nvPr>
            <p:ph type="title"/>
          </p:nvPr>
        </p:nvSpPr>
        <p:spPr>
          <a:xfrm>
            <a:off x="838200" y="365125"/>
            <a:ext cx="10515600" cy="1325563"/>
          </a:xfrm>
        </p:spPr>
        <p:txBody>
          <a:bodyPr/>
          <a:lstStyle/>
          <a:p>
            <a:r>
              <a:rPr lang="en-US" dirty="0"/>
              <a:t>Near future possibilities</a:t>
            </a:r>
          </a:p>
        </p:txBody>
      </p:sp>
      <p:sp>
        <p:nvSpPr>
          <p:cNvPr id="3" name="Content Placeholder 2">
            <a:extLst>
              <a:ext uri="{FF2B5EF4-FFF2-40B4-BE49-F238E27FC236}">
                <a16:creationId xmlns:a16="http://schemas.microsoft.com/office/drawing/2014/main" id="{3B9ABE53-B844-B44A-A30E-E3BC5A5A3A2A}"/>
              </a:ext>
            </a:extLst>
          </p:cNvPr>
          <p:cNvSpPr txBox="1">
            <a:spLocks/>
          </p:cNvSpPr>
          <p:nvPr/>
        </p:nvSpPr>
        <p:spPr>
          <a:xfrm>
            <a:off x="838200" y="1825625"/>
            <a:ext cx="105156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1"/>
              <a:t>EAJADE</a:t>
            </a:r>
            <a:r>
              <a:rPr lang="it-IT"/>
              <a:t> </a:t>
            </a:r>
            <a:r>
              <a:rPr lang="it-IT" sz="2000"/>
              <a:t>Marie Curie Staff Exchange Program</a:t>
            </a:r>
            <a:endParaRPr lang="it-IT"/>
          </a:p>
          <a:p>
            <a:pPr lvl="1"/>
            <a:r>
              <a:rPr lang="it-IT"/>
              <a:t>A staff exchange network for accelerator R&amp;D within elementary particle physics.</a:t>
            </a:r>
          </a:p>
          <a:p>
            <a:pPr lvl="1"/>
            <a:r>
              <a:rPr lang="it-IT"/>
              <a:t>It passed, few days ago, the first examination.</a:t>
            </a:r>
          </a:p>
          <a:p>
            <a:pPr lvl="1"/>
            <a:r>
              <a:rPr lang="it-IT"/>
              <a:t>Duration: 4 years</a:t>
            </a:r>
          </a:p>
          <a:p>
            <a:pPr lvl="1"/>
            <a:r>
              <a:rPr lang="it-IT"/>
              <a:t>Proposed INFN budget (LASA + LNF): 147 k€</a:t>
            </a:r>
          </a:p>
          <a:p>
            <a:pPr lvl="1"/>
            <a:r>
              <a:rPr lang="it-IT"/>
              <a:t>INFN Main Contact Person: Laura Monaco</a:t>
            </a:r>
          </a:p>
          <a:p>
            <a:r>
              <a:rPr lang="it-IT" b="1"/>
              <a:t>ILC pre-lab</a:t>
            </a:r>
          </a:p>
          <a:p>
            <a:pPr lvl="1"/>
            <a:r>
              <a:rPr lang="it-IT"/>
              <a:t>Japan decision expected by August. If positive, it will start an international effort for the development of the ILC SRF related activities.</a:t>
            </a:r>
          </a:p>
          <a:p>
            <a:pPr lvl="1"/>
            <a:r>
              <a:rPr lang="it-IT"/>
              <a:t>INFN LASA will be mainly involved in the R&amp;D activities on 1.3 GHz SRF cavities.</a:t>
            </a:r>
          </a:p>
          <a:p>
            <a:pPr lvl="1"/>
            <a:endParaRPr lang="en-US" dirty="0"/>
          </a:p>
        </p:txBody>
      </p:sp>
    </p:spTree>
    <p:extLst>
      <p:ext uri="{BB962C8B-B14F-4D97-AF65-F5344CB8AC3E}">
        <p14:creationId xmlns:p14="http://schemas.microsoft.com/office/powerpoint/2010/main" val="1749315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Super Conducting Magnets </a:t>
            </a:r>
            <a:endParaRPr lang="en-US" sz="3600" b="0" strike="noStrike" spc="-1" dirty="0">
              <a:latin typeface="Arial"/>
            </a:endParaRPr>
          </a:p>
        </p:txBody>
      </p:sp>
    </p:spTree>
    <p:extLst>
      <p:ext uri="{BB962C8B-B14F-4D97-AF65-F5344CB8AC3E}">
        <p14:creationId xmlns:p14="http://schemas.microsoft.com/office/powerpoint/2010/main" val="2262346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1154" y="-83765"/>
            <a:ext cx="10511066" cy="1144800"/>
          </a:xfrm>
        </p:spPr>
        <p:txBody>
          <a:bodyPr>
            <a:normAutofit/>
          </a:bodyPr>
          <a:lstStyle/>
          <a:p>
            <a:r>
              <a:rPr lang="en-US" dirty="0"/>
              <a:t>High Magnetic Field Laboratory</a:t>
            </a:r>
          </a:p>
        </p:txBody>
      </p:sp>
      <p:sp>
        <p:nvSpPr>
          <p:cNvPr id="11" name="Rectangle 2"/>
          <p:cNvSpPr txBox="1">
            <a:spLocks noChangeArrowheads="1"/>
          </p:cNvSpPr>
          <p:nvPr/>
        </p:nvSpPr>
        <p:spPr>
          <a:xfrm>
            <a:off x="3109888" y="1590551"/>
            <a:ext cx="7772400" cy="54927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b="1" kern="1200">
                <a:solidFill>
                  <a:schemeClr val="accent1">
                    <a:lumMod val="50000"/>
                  </a:schemeClr>
                </a:solidFill>
                <a:latin typeface="+mn-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it-IT" sz="3200" b="1" i="0" u="none" strike="noStrike" kern="1200" cap="none" spc="0" normalizeH="0" baseline="0" noProof="0" dirty="0">
              <a:ln>
                <a:noFill/>
              </a:ln>
              <a:solidFill>
                <a:srgbClr val="94A088">
                  <a:lumMod val="60000"/>
                  <a:lumOff val="40000"/>
                </a:srgbClr>
              </a:solidFill>
              <a:effectLst/>
              <a:uLnTx/>
              <a:uFillTx/>
              <a:latin typeface="Verdana" pitchFamily="34" charset="0"/>
              <a:ea typeface="+mj-ea"/>
              <a:cs typeface="+mj-cs"/>
            </a:endParaRPr>
          </a:p>
        </p:txBody>
      </p:sp>
      <p:pic>
        <p:nvPicPr>
          <p:cNvPr id="12" name="Picture 4"/>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5000" contrast="-57000"/>
                    </a14:imgEffect>
                  </a14:imgLayer>
                </a14:imgProps>
              </a:ext>
              <a:ext uri="{28A0092B-C50C-407E-A947-70E740481C1C}">
                <a14:useLocalDpi xmlns:a14="http://schemas.microsoft.com/office/drawing/2010/main"/>
              </a:ext>
            </a:extLst>
          </a:blip>
          <a:srcRect/>
          <a:stretch/>
        </p:blipFill>
        <p:spPr bwMode="auto">
          <a:xfrm>
            <a:off x="7536160" y="1724583"/>
            <a:ext cx="3677453" cy="480076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9"/>
          <p:cNvSpPr txBox="1">
            <a:spLocks noChangeArrowheads="1"/>
          </p:cNvSpPr>
          <p:nvPr/>
        </p:nvSpPr>
        <p:spPr bwMode="auto">
          <a:xfrm>
            <a:off x="839416" y="812730"/>
            <a:ext cx="10945216" cy="175432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The</a:t>
            </a:r>
            <a:r>
              <a:rPr kumimoji="0" lang="en-US" sz="2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High Magnetic Field Laboratory</a:t>
            </a:r>
            <a:r>
              <a:rPr kumimoji="0" lang="en-US" sz="28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has the capability to provide magnetic field for research purposes, and to develop and test magnet prototypes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sp>
        <p:nvSpPr>
          <p:cNvPr id="14" name="Text Box 9"/>
          <p:cNvSpPr txBox="1">
            <a:spLocks noChangeArrowheads="1"/>
          </p:cNvSpPr>
          <p:nvPr/>
        </p:nvSpPr>
        <p:spPr bwMode="auto">
          <a:xfrm>
            <a:off x="839416" y="2139826"/>
            <a:ext cx="5984436" cy="483023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80000"/>
              </a:lnSpc>
              <a:spcBef>
                <a:spcPts val="600"/>
              </a:spcBef>
              <a:spcAft>
                <a:spcPct val="0"/>
              </a:spcAft>
              <a:buClrTx/>
              <a:buSzTx/>
              <a:buFontTx/>
              <a:buNone/>
              <a:tabLst/>
              <a:defRPr/>
            </a:pPr>
            <a:r>
              <a:rPr kumimoji="0" lang="en-US" sz="2400" b="1" i="0" u="sng" strike="noStrike" kern="1200" cap="none" spc="0" normalizeH="0" baseline="0" noProof="0" dirty="0">
                <a:ln>
                  <a:noFill/>
                </a:ln>
                <a:solidFill>
                  <a:srgbClr val="002060"/>
                </a:solidFill>
                <a:effectLst/>
                <a:uLnTx/>
                <a:uFillTx/>
                <a:latin typeface="Calibri"/>
                <a:ea typeface="+mn-ea"/>
                <a:cs typeface="Arial" panose="020B0604020202020204" pitchFamily="34" charset="0"/>
              </a:rPr>
              <a:t>Research Magnets</a:t>
            </a:r>
          </a:p>
          <a:p>
            <a:pPr marL="285750" marR="0" lvl="0" indent="-285750" algn="l" defTabSz="914400" rtl="0" eaLnBrk="1" fontAlgn="base" latinLnBrk="0" hangingPunct="1">
              <a:lnSpc>
                <a:spcPct val="8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SOLEMI 1: solenoid </a:t>
            </a:r>
            <a:r>
              <a:rPr kumimoji="0" lang="en-US" sz="2400" b="0" i="0" u="none" strike="noStrike" kern="1200" cap="none" spc="0" normalizeH="0" baseline="0" noProof="0" dirty="0" err="1">
                <a:ln>
                  <a:noFill/>
                </a:ln>
                <a:solidFill>
                  <a:srgbClr val="002060"/>
                </a:solidFill>
                <a:effectLst/>
                <a:uLnTx/>
                <a:uFillTx/>
                <a:latin typeface="Calibri"/>
                <a:ea typeface="+mn-ea"/>
                <a:cs typeface="Arial" panose="020B0604020202020204" pitchFamily="34" charset="0"/>
              </a:rPr>
              <a:t>NbTi</a:t>
            </a:r>
            <a:b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8 T, 535 mm</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a:t>
            </a:r>
            <a:r>
              <a:rPr kumimoji="0" lang="en-US" sz="2400" b="0" i="1"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room temperature</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bore</a:t>
            </a:r>
          </a:p>
          <a:p>
            <a:pPr marL="285750" marR="0" lvl="0" indent="-285750" algn="l" defTabSz="914400" rtl="0" eaLnBrk="1" fontAlgn="base" latinLnBrk="0" hangingPunct="1">
              <a:lnSpc>
                <a:spcPct val="80000"/>
              </a:lnSpc>
              <a:spcBef>
                <a:spcPts val="60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285750" marR="0" lvl="0" indent="-285750" algn="l" defTabSz="914400" rtl="0" eaLnBrk="1" fontAlgn="base" latinLnBrk="0" hangingPunct="1">
              <a:lnSpc>
                <a:spcPct val="8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SOLEMI 2+3: solenoid Nb</a:t>
            </a:r>
            <a:r>
              <a:rPr kumimoji="0" lang="en-US" sz="2400" b="0" i="0" u="none" strike="noStrike" kern="1200" cap="none" spc="0" normalizeH="0" baseline="-25000" noProof="0" dirty="0">
                <a:ln>
                  <a:noFill/>
                </a:ln>
                <a:solidFill>
                  <a:srgbClr val="002060"/>
                </a:solidFill>
                <a:effectLst/>
                <a:uLnTx/>
                <a:uFillTx/>
                <a:latin typeface="Calibri"/>
                <a:ea typeface="+mn-ea"/>
                <a:cs typeface="Arial" panose="020B0604020202020204" pitchFamily="34" charset="0"/>
              </a:rPr>
              <a:t>3</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Sn</a:t>
            </a:r>
            <a:b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15 T, 100 mm</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cold bore @ 4.2/2.2 K</a:t>
            </a:r>
            <a:b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b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75 mm</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cold bore in gas flow 2-300 K</a:t>
            </a:r>
          </a:p>
          <a:p>
            <a:pPr marL="285750" marR="0" lvl="0" indent="-285750" algn="l" defTabSz="914400" rtl="0" eaLnBrk="1" fontAlgn="base" latinLnBrk="0" hangingPunct="1">
              <a:lnSpc>
                <a:spcPct val="80000"/>
              </a:lnSpc>
              <a:spcBef>
                <a:spcPts val="60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285750" marR="0" lvl="0" indent="-285750" algn="l" defTabSz="914400" rtl="0" eaLnBrk="1" fontAlgn="base" latinLnBrk="0" hangingPunct="1">
              <a:lnSpc>
                <a:spcPct val="8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Solenoid </a:t>
            </a:r>
            <a:r>
              <a:rPr kumimoji="0" lang="en-US" sz="2400" b="0" i="0" u="none" strike="noStrike" kern="1200" cap="none" spc="0" normalizeH="0" baseline="0" noProof="0" dirty="0" err="1">
                <a:ln>
                  <a:noFill/>
                </a:ln>
                <a:solidFill>
                  <a:srgbClr val="002060"/>
                </a:solidFill>
                <a:effectLst/>
                <a:uLnTx/>
                <a:uFillTx/>
                <a:latin typeface="Calibri"/>
                <a:ea typeface="+mn-ea"/>
                <a:cs typeface="Arial" panose="020B0604020202020204" pitchFamily="34" charset="0"/>
              </a:rPr>
              <a:t>NbTi</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 Nb</a:t>
            </a:r>
            <a:r>
              <a:rPr kumimoji="0" lang="en-US" sz="2400" b="0" i="0" u="none" strike="noStrike" kern="1200" cap="none" spc="0" normalizeH="0" baseline="-25000" noProof="0" dirty="0">
                <a:ln>
                  <a:noFill/>
                </a:ln>
                <a:solidFill>
                  <a:srgbClr val="002060"/>
                </a:solidFill>
                <a:effectLst/>
                <a:uLnTx/>
                <a:uFillTx/>
                <a:latin typeface="Calibri"/>
                <a:ea typeface="+mn-ea"/>
                <a:cs typeface="Arial" panose="020B0604020202020204" pitchFamily="34" charset="0"/>
              </a:rPr>
              <a:t>3</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Sn</a:t>
            </a:r>
            <a:b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13.5 T,</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50 mm  </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cold bore @ 4.2/2.2 K</a:t>
            </a:r>
          </a:p>
          <a:p>
            <a:pPr marL="285750" marR="0" lvl="0" indent="-285750" algn="l" defTabSz="914400" rtl="0" eaLnBrk="1" fontAlgn="base" latinLnBrk="0" hangingPunct="1">
              <a:lnSpc>
                <a:spcPct val="80000"/>
              </a:lnSpc>
              <a:spcBef>
                <a:spcPts val="60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285750" marR="0" lvl="0" indent="-285750" algn="l" defTabSz="914400" rtl="0" eaLnBrk="1" fontAlgn="base" latinLnBrk="0" hangingPunct="1">
              <a:lnSpc>
                <a:spcPct val="8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Cryocooler-operated magnet</a:t>
            </a:r>
            <a:b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br>
            <a:r>
              <a:rPr kumimoji="0" lang="en-US"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8 T, 75 mm  </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cold bore cryogen-free</a:t>
            </a:r>
          </a:p>
          <a:p>
            <a:pPr marL="285750" marR="0" lvl="0" indent="-285750" algn="l" defTabSz="914400" rtl="0" eaLnBrk="1" fontAlgn="base" latinLnBrk="0" hangingPunct="1">
              <a:lnSpc>
                <a:spcPct val="80000"/>
              </a:lnSpc>
              <a:spcBef>
                <a:spcPts val="60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285750" marR="0" lvl="0" indent="-285750" algn="l" defTabSz="914400" rtl="0" eaLnBrk="1" fontAlgn="base" latinLnBrk="0" hangingPunct="1">
              <a:lnSpc>
                <a:spcPct val="8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Resistive Dipole</a:t>
            </a:r>
            <a:b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b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1</a:t>
            </a:r>
            <a:r>
              <a:rPr kumimoji="0" lang="en-US" sz="2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T, 120 mm </a:t>
            </a:r>
            <a:r>
              <a:rPr kumimoji="0" lang="en-US" sz="24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 room temperature gap</a:t>
            </a:r>
          </a:p>
        </p:txBody>
      </p:sp>
      <p:sp>
        <p:nvSpPr>
          <p:cNvPr id="15" name="CasellaDiTesto 1"/>
          <p:cNvSpPr txBox="1">
            <a:spLocks noChangeArrowheads="1"/>
          </p:cNvSpPr>
          <p:nvPr/>
        </p:nvSpPr>
        <p:spPr bwMode="auto">
          <a:xfrm>
            <a:off x="7752184" y="6001469"/>
            <a:ext cx="21320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SOLEMI 1</a:t>
            </a:r>
          </a:p>
        </p:txBody>
      </p:sp>
      <p:sp>
        <p:nvSpPr>
          <p:cNvPr id="4" name="Segnaposto numero diapositiva 3">
            <a:extLst>
              <a:ext uri="{FF2B5EF4-FFF2-40B4-BE49-F238E27FC236}">
                <a16:creationId xmlns:a16="http://schemas.microsoft.com/office/drawing/2014/main" id="{744F0127-9EC8-C141-A860-61F22780DC4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4C9B3F7-442F-44E1-8CDE-96AB193CDDE0}" type="slidenum">
              <a:rPr kumimoji="0" lang="it-IT" sz="1051" b="0" i="0" u="none" strike="noStrike" kern="1200" cap="none" spc="0" normalizeH="0" baseline="0" noProof="0" smtClean="0">
                <a:ln>
                  <a:noFill/>
                </a:ln>
                <a:solidFill>
                  <a:srgbClr val="000000">
                    <a:tint val="75000"/>
                  </a:srgbClr>
                </a:solidFill>
                <a:effectLst/>
                <a:uLnTx/>
                <a:uFillTx/>
                <a:latin typeface="Calibri"/>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it-IT" sz="1051"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953661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Y:\sorbi\per Mac\MgB2_1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0212" y="3867129"/>
            <a:ext cx="3744416" cy="2808312"/>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736542" y="72633"/>
            <a:ext cx="10972440" cy="1144800"/>
          </a:xfrm>
        </p:spPr>
        <p:txBody>
          <a:bodyPr>
            <a:normAutofit/>
          </a:bodyPr>
          <a:lstStyle/>
          <a:p>
            <a:pPr>
              <a:defRPr/>
            </a:pPr>
            <a:r>
              <a:rPr lang="it-IT" sz="3200" dirty="0"/>
              <a:t>Test Station for </a:t>
            </a:r>
            <a:r>
              <a:rPr lang="it-IT" sz="3200" dirty="0" err="1"/>
              <a:t>Superconducting</a:t>
            </a:r>
            <a:r>
              <a:rPr lang="it-IT" sz="3200" dirty="0"/>
              <a:t> </a:t>
            </a:r>
            <a:r>
              <a:rPr lang="it-IT" sz="3200" dirty="0" err="1"/>
              <a:t>Wire</a:t>
            </a:r>
            <a:r>
              <a:rPr lang="it-IT" sz="3200" dirty="0"/>
              <a:t> </a:t>
            </a:r>
            <a:r>
              <a:rPr lang="it-IT" sz="3200" dirty="0" err="1"/>
              <a:t>Characterization</a:t>
            </a:r>
            <a:endParaRPr lang="it-IT" sz="3200" dirty="0"/>
          </a:p>
        </p:txBody>
      </p:sp>
      <p:sp>
        <p:nvSpPr>
          <p:cNvPr id="2" name="Segnaposto contenuto 1"/>
          <p:cNvSpPr>
            <a:spLocks noGrp="1"/>
          </p:cNvSpPr>
          <p:nvPr>
            <p:ph idx="1"/>
          </p:nvPr>
        </p:nvSpPr>
        <p:spPr>
          <a:xfrm>
            <a:off x="736542" y="961950"/>
            <a:ext cx="6588706" cy="5779418"/>
          </a:xfrm>
        </p:spPr>
        <p:txBody>
          <a:bodyPr>
            <a:normAutofit/>
          </a:bodyPr>
          <a:lstStyle/>
          <a:p>
            <a:pPr marL="0" indent="0">
              <a:buNone/>
            </a:pPr>
            <a:r>
              <a:rPr lang="en-US" sz="2400" b="1" dirty="0">
                <a:solidFill>
                  <a:srgbClr val="002060"/>
                </a:solidFill>
              </a:rPr>
              <a:t>Critical current measurement of S.C. wires </a:t>
            </a:r>
          </a:p>
          <a:p>
            <a:pPr lvl="1"/>
            <a:r>
              <a:rPr lang="en-US" sz="2000" dirty="0">
                <a:solidFill>
                  <a:srgbClr val="002060"/>
                </a:solidFill>
              </a:rPr>
              <a:t>Facilities to test superconducting  wires </a:t>
            </a:r>
          </a:p>
          <a:p>
            <a:pPr lvl="1"/>
            <a:r>
              <a:rPr lang="en-US" sz="2000" dirty="0">
                <a:solidFill>
                  <a:srgbClr val="002060"/>
                </a:solidFill>
              </a:rPr>
              <a:t>Back-ground magnetic field up 15 T</a:t>
            </a:r>
          </a:p>
          <a:p>
            <a:pPr lvl="1"/>
            <a:r>
              <a:rPr lang="en-US" sz="2000" dirty="0">
                <a:solidFill>
                  <a:srgbClr val="002060"/>
                </a:solidFill>
              </a:rPr>
              <a:t>Temperature variable from 1.9 K to 50 K</a:t>
            </a:r>
          </a:p>
          <a:p>
            <a:pPr lvl="1"/>
            <a:r>
              <a:rPr lang="en-US" sz="2000" dirty="0" err="1">
                <a:solidFill>
                  <a:srgbClr val="002060"/>
                </a:solidFill>
              </a:rPr>
              <a:t>Iper</a:t>
            </a:r>
            <a:r>
              <a:rPr lang="en-US" sz="2000" dirty="0">
                <a:solidFill>
                  <a:srgbClr val="002060"/>
                </a:solidFill>
              </a:rPr>
              <a:t>-stabilized power supply 3000 A, 6 V  (battery bank to cancel ripple noise)</a:t>
            </a:r>
          </a:p>
          <a:p>
            <a:pPr lvl="1"/>
            <a:r>
              <a:rPr lang="en-US" sz="2000" dirty="0">
                <a:solidFill>
                  <a:srgbClr val="002060"/>
                </a:solidFill>
              </a:rPr>
              <a:t>Several supports for many types of conductor</a:t>
            </a:r>
          </a:p>
          <a:p>
            <a:pPr lvl="1"/>
            <a:r>
              <a:rPr lang="en-US" sz="2000" dirty="0">
                <a:solidFill>
                  <a:srgbClr val="FF0000"/>
                </a:solidFill>
              </a:rPr>
              <a:t>New impulse </a:t>
            </a:r>
            <a:r>
              <a:rPr lang="en-US" sz="2000" dirty="0">
                <a:solidFill>
                  <a:srgbClr val="002060"/>
                </a:solidFill>
              </a:rPr>
              <a:t>on the activity for Nb</a:t>
            </a:r>
            <a:r>
              <a:rPr lang="en-US" sz="2000" baseline="-25000" dirty="0">
                <a:solidFill>
                  <a:srgbClr val="002060"/>
                </a:solidFill>
              </a:rPr>
              <a:t>3</a:t>
            </a:r>
            <a:r>
              <a:rPr lang="en-US" sz="2000" dirty="0">
                <a:solidFill>
                  <a:srgbClr val="002060"/>
                </a:solidFill>
              </a:rPr>
              <a:t>Sn with  </a:t>
            </a:r>
            <a:r>
              <a:rPr lang="en-US" sz="2000" b="1" dirty="0">
                <a:solidFill>
                  <a:srgbClr val="002060"/>
                </a:solidFill>
              </a:rPr>
              <a:t>ABSTRACT</a:t>
            </a:r>
            <a:r>
              <a:rPr lang="en-US" sz="2000" dirty="0">
                <a:solidFill>
                  <a:srgbClr val="002060"/>
                </a:solidFill>
              </a:rPr>
              <a:t> experiment (CSN-V 2021-2023)</a:t>
            </a:r>
          </a:p>
          <a:p>
            <a:pPr lvl="1"/>
            <a:endParaRPr lang="en-US" sz="2000" dirty="0">
              <a:solidFill>
                <a:srgbClr val="002060"/>
              </a:solidFill>
            </a:endParaRPr>
          </a:p>
          <a:p>
            <a:endParaRPr lang="en-US" sz="2400" dirty="0">
              <a:solidFill>
                <a:srgbClr val="002060"/>
              </a:solidFill>
            </a:endParaRPr>
          </a:p>
          <a:p>
            <a:endParaRPr lang="en-US" sz="2400" dirty="0">
              <a:solidFill>
                <a:srgbClr val="002060"/>
              </a:solidFill>
            </a:endParaRPr>
          </a:p>
        </p:txBody>
      </p:sp>
      <p:sp>
        <p:nvSpPr>
          <p:cNvPr id="4" name="Segnaposto numero diapositiva 3">
            <a:extLst>
              <a:ext uri="{FF2B5EF4-FFF2-40B4-BE49-F238E27FC236}">
                <a16:creationId xmlns:a16="http://schemas.microsoft.com/office/drawing/2014/main" id="{1E4B8DB5-DD5F-EF42-BAE0-CB98CED75F1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4C9B3F7-442F-44E1-8CDE-96AB193CDDE0}" type="slidenum">
              <a:rPr kumimoji="0" lang="it-IT" sz="1051" b="0" i="0" u="none" strike="noStrike" kern="1200" cap="none" spc="0" normalizeH="0" baseline="0" noProof="0" smtClean="0">
                <a:ln>
                  <a:noFill/>
                </a:ln>
                <a:solidFill>
                  <a:srgbClr val="000000">
                    <a:tint val="75000"/>
                  </a:srgbClr>
                </a:solidFill>
                <a:effectLst/>
                <a:uLnTx/>
                <a:uFillTx/>
                <a:latin typeface="Calibri"/>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it-IT" sz="1051"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endParaRPr>
          </a:p>
        </p:txBody>
      </p:sp>
      <p:pic>
        <p:nvPicPr>
          <p:cNvPr id="1026" name="Picture 2" descr="Y:\sorbi\per Mac\Immagine 02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753667" y="4278402"/>
            <a:ext cx="3068040" cy="2301811"/>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pic>
        <p:nvPicPr>
          <p:cNvPr id="1027" name="Picture 3" descr="Y:\sorbi\per Mac\MgB2_0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74672" y="952195"/>
            <a:ext cx="4615181" cy="346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756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49086" y="-159771"/>
            <a:ext cx="11129554" cy="1144800"/>
          </a:xfrm>
        </p:spPr>
        <p:txBody>
          <a:bodyPr>
            <a:normAutofit/>
          </a:bodyPr>
          <a:lstStyle/>
          <a:p>
            <a:pPr>
              <a:defRPr/>
            </a:pPr>
            <a:r>
              <a:rPr lang="it-IT" dirty="0"/>
              <a:t>Test Station for long </a:t>
            </a:r>
            <a:r>
              <a:rPr lang="it-IT" dirty="0" err="1"/>
              <a:t>magnets</a:t>
            </a:r>
            <a:r>
              <a:rPr lang="it-IT" dirty="0"/>
              <a:t> LTS and HTS</a:t>
            </a:r>
          </a:p>
        </p:txBody>
      </p:sp>
      <p:sp>
        <p:nvSpPr>
          <p:cNvPr id="2" name="Segnaposto contenuto 1"/>
          <p:cNvSpPr>
            <a:spLocks noGrp="1"/>
          </p:cNvSpPr>
          <p:nvPr>
            <p:ph idx="1"/>
          </p:nvPr>
        </p:nvSpPr>
        <p:spPr>
          <a:xfrm>
            <a:off x="736542" y="961950"/>
            <a:ext cx="7159658" cy="4843314"/>
          </a:xfrm>
        </p:spPr>
        <p:txBody>
          <a:bodyPr>
            <a:normAutofit lnSpcReduction="10000"/>
          </a:bodyPr>
          <a:lstStyle/>
          <a:p>
            <a:r>
              <a:rPr lang="en-US" sz="2400" b="1" dirty="0">
                <a:solidFill>
                  <a:srgbClr val="002060"/>
                </a:solidFill>
              </a:rPr>
              <a:t>LHe Cryostats</a:t>
            </a:r>
          </a:p>
          <a:p>
            <a:pPr lvl="1"/>
            <a:r>
              <a:rPr lang="en-US" altLang="it-IT" sz="2000" dirty="0">
                <a:solidFill>
                  <a:srgbClr val="002060"/>
                </a:solidFill>
                <a:latin typeface="Symbol" panose="05050102010706020507" pitchFamily="18" charset="2"/>
              </a:rPr>
              <a:t>f</a:t>
            </a:r>
            <a:r>
              <a:rPr lang="en-US" altLang="it-IT" sz="2000" dirty="0">
                <a:solidFill>
                  <a:srgbClr val="002060"/>
                </a:solidFill>
              </a:rPr>
              <a:t> 690 mm, </a:t>
            </a:r>
            <a:r>
              <a:rPr lang="en-US" altLang="it-IT" sz="2000" b="1" dirty="0">
                <a:solidFill>
                  <a:srgbClr val="002060"/>
                </a:solidFill>
              </a:rPr>
              <a:t>6500 mm depth </a:t>
            </a:r>
            <a:r>
              <a:rPr lang="en-US" sz="2000" dirty="0">
                <a:solidFill>
                  <a:srgbClr val="002060"/>
                </a:solidFill>
              </a:rPr>
              <a:t>a rather unique feature</a:t>
            </a:r>
          </a:p>
          <a:p>
            <a:pPr lvl="1"/>
            <a:r>
              <a:rPr lang="en-US" altLang="it-IT" sz="2000" dirty="0">
                <a:solidFill>
                  <a:srgbClr val="002060"/>
                </a:solidFill>
                <a:latin typeface="Symbol" panose="05050102010706020507" pitchFamily="18" charset="2"/>
              </a:rPr>
              <a:t>f</a:t>
            </a:r>
            <a:r>
              <a:rPr lang="en-US" altLang="it-IT" sz="2000" dirty="0">
                <a:solidFill>
                  <a:srgbClr val="002060"/>
                </a:solidFill>
              </a:rPr>
              <a:t> 515 mm, </a:t>
            </a:r>
            <a:r>
              <a:rPr lang="en-US" altLang="it-IT" sz="2000" b="1" dirty="0">
                <a:solidFill>
                  <a:srgbClr val="002060"/>
                </a:solidFill>
              </a:rPr>
              <a:t>3300 mm depth </a:t>
            </a:r>
            <a:r>
              <a:rPr lang="en-US" sz="2000" dirty="0">
                <a:solidFill>
                  <a:srgbClr val="002060"/>
                </a:solidFill>
              </a:rPr>
              <a:t>for medium-size </a:t>
            </a:r>
          </a:p>
          <a:p>
            <a:pPr lvl="1"/>
            <a:r>
              <a:rPr lang="en-US" altLang="it-IT" sz="2000" dirty="0">
                <a:solidFill>
                  <a:srgbClr val="002060"/>
                </a:solidFill>
                <a:latin typeface="Symbol" panose="05050102010706020507" pitchFamily="18" charset="2"/>
              </a:rPr>
              <a:t>f</a:t>
            </a:r>
            <a:r>
              <a:rPr lang="en-US" altLang="it-IT" sz="2000" dirty="0">
                <a:solidFill>
                  <a:srgbClr val="002060"/>
                </a:solidFill>
              </a:rPr>
              <a:t> 480 mm, </a:t>
            </a:r>
            <a:r>
              <a:rPr lang="en-US" altLang="it-IT" sz="2000" b="1" dirty="0">
                <a:solidFill>
                  <a:srgbClr val="002060"/>
                </a:solidFill>
              </a:rPr>
              <a:t>1200 mm depth </a:t>
            </a:r>
            <a:r>
              <a:rPr lang="en-US" altLang="it-IT" sz="2000" dirty="0">
                <a:solidFill>
                  <a:srgbClr val="002060"/>
                </a:solidFill>
              </a:rPr>
              <a:t>for small-medium size</a:t>
            </a:r>
            <a:endParaRPr lang="en-US" altLang="it-IT" sz="2000" b="1" dirty="0">
              <a:solidFill>
                <a:srgbClr val="002060"/>
              </a:solidFill>
            </a:endParaRPr>
          </a:p>
          <a:p>
            <a:pPr lvl="1"/>
            <a:r>
              <a:rPr lang="en-US" sz="2000" dirty="0">
                <a:solidFill>
                  <a:srgbClr val="002060"/>
                </a:solidFill>
              </a:rPr>
              <a:t>other smaller cryostat</a:t>
            </a:r>
          </a:p>
          <a:p>
            <a:r>
              <a:rPr lang="en-US" sz="2400" b="1" dirty="0">
                <a:solidFill>
                  <a:srgbClr val="002060"/>
                </a:solidFill>
              </a:rPr>
              <a:t>Power Supplies</a:t>
            </a:r>
          </a:p>
          <a:p>
            <a:pPr lvl="1"/>
            <a:r>
              <a:rPr lang="en-US" sz="2000" dirty="0">
                <a:solidFill>
                  <a:srgbClr val="002060"/>
                </a:solidFill>
              </a:rPr>
              <a:t>3 x Power supply up to 10 kA,      6 V  </a:t>
            </a:r>
            <a:br>
              <a:rPr lang="en-US" sz="2000" dirty="0">
                <a:solidFill>
                  <a:srgbClr val="002060"/>
                </a:solidFill>
              </a:rPr>
            </a:br>
            <a:r>
              <a:rPr lang="en-US" sz="2000" dirty="0">
                <a:solidFill>
                  <a:srgbClr val="002060"/>
                </a:solidFill>
              </a:rPr>
              <a:t>	(i.e. up 30 kA – 6 V or 10 kA – 18 V)</a:t>
            </a:r>
          </a:p>
          <a:p>
            <a:pPr lvl="1"/>
            <a:r>
              <a:rPr lang="en-US" sz="2000" dirty="0">
                <a:solidFill>
                  <a:srgbClr val="002060"/>
                </a:solidFill>
              </a:rPr>
              <a:t>2 x Power supply up to 1.2 kA,   36 V  </a:t>
            </a:r>
          </a:p>
          <a:p>
            <a:pPr lvl="1"/>
            <a:r>
              <a:rPr lang="en-US" sz="2000" dirty="0">
                <a:solidFill>
                  <a:srgbClr val="002060"/>
                </a:solidFill>
              </a:rPr>
              <a:t>1 x Power supply up to 500  A, 125 V</a:t>
            </a:r>
          </a:p>
          <a:p>
            <a:pPr lvl="1"/>
            <a:r>
              <a:rPr lang="en-US" sz="2000" dirty="0">
                <a:solidFill>
                  <a:srgbClr val="002060"/>
                </a:solidFill>
              </a:rPr>
              <a:t>1 x Power supply up to    2 kA,      4 V  </a:t>
            </a:r>
            <a:br>
              <a:rPr lang="en-US" sz="2000" dirty="0">
                <a:solidFill>
                  <a:srgbClr val="002060"/>
                </a:solidFill>
              </a:rPr>
            </a:br>
            <a:r>
              <a:rPr lang="en-US" sz="2000" dirty="0">
                <a:solidFill>
                  <a:srgbClr val="002060"/>
                </a:solidFill>
              </a:rPr>
              <a:t>	(low noise, battery based)</a:t>
            </a:r>
          </a:p>
          <a:p>
            <a:r>
              <a:rPr lang="en-US" sz="2400" b="1" dirty="0">
                <a:solidFill>
                  <a:srgbClr val="002060"/>
                </a:solidFill>
              </a:rPr>
              <a:t>Magnet Protection System </a:t>
            </a:r>
            <a:r>
              <a:rPr lang="en-US" sz="2000" dirty="0">
                <a:solidFill>
                  <a:srgbClr val="002060"/>
                </a:solidFill>
              </a:rPr>
              <a:t>including discharge resistor, switch, Quench Detection Electronics</a:t>
            </a:r>
          </a:p>
          <a:p>
            <a:pPr lvl="1"/>
            <a:r>
              <a:rPr lang="it-IT" sz="2000" b="1" dirty="0">
                <a:solidFill>
                  <a:srgbClr val="002060"/>
                </a:solidFill>
                <a:latin typeface="Arial" charset="0"/>
                <a:ea typeface="Arial" charset="0"/>
                <a:cs typeface="Arial" charset="0"/>
              </a:rPr>
              <a:t>10kA IGBT fast </a:t>
            </a:r>
            <a:r>
              <a:rPr lang="it-IT" sz="2000" b="1" dirty="0" err="1">
                <a:solidFill>
                  <a:srgbClr val="002060"/>
                </a:solidFill>
                <a:latin typeface="Arial" charset="0"/>
                <a:ea typeface="Arial" charset="0"/>
                <a:cs typeface="Arial" charset="0"/>
              </a:rPr>
              <a:t>switch</a:t>
            </a:r>
            <a:r>
              <a:rPr lang="it-IT" sz="2000" b="1" dirty="0">
                <a:solidFill>
                  <a:srgbClr val="002060"/>
                </a:solidFill>
                <a:latin typeface="Arial" charset="0"/>
                <a:ea typeface="Arial" charset="0"/>
                <a:cs typeface="Arial" charset="0"/>
              </a:rPr>
              <a:t> </a:t>
            </a:r>
            <a:r>
              <a:rPr lang="it-IT" sz="2000" dirty="0">
                <a:solidFill>
                  <a:srgbClr val="002060"/>
                </a:solidFill>
                <a:latin typeface="Arial" charset="0"/>
                <a:ea typeface="Arial" charset="0"/>
                <a:cs typeface="Arial" charset="0"/>
              </a:rPr>
              <a:t>&lt;1 </a:t>
            </a:r>
            <a:r>
              <a:rPr lang="it-IT" sz="2000" dirty="0" err="1">
                <a:solidFill>
                  <a:srgbClr val="002060"/>
                </a:solidFill>
                <a:latin typeface="Arial" charset="0"/>
                <a:ea typeface="Arial" charset="0"/>
                <a:cs typeface="Arial" charset="0"/>
              </a:rPr>
              <a:t>ms</a:t>
            </a:r>
            <a:r>
              <a:rPr lang="it-IT" sz="2000" dirty="0">
                <a:solidFill>
                  <a:srgbClr val="002060"/>
                </a:solidFill>
                <a:latin typeface="Arial" charset="0"/>
                <a:ea typeface="Arial" charset="0"/>
                <a:cs typeface="Arial" charset="0"/>
              </a:rPr>
              <a:t> to open</a:t>
            </a:r>
          </a:p>
          <a:p>
            <a:endParaRPr lang="en-US" sz="2400" dirty="0">
              <a:solidFill>
                <a:srgbClr val="002060"/>
              </a:solidFill>
            </a:endParaRPr>
          </a:p>
          <a:p>
            <a:endParaRPr lang="en-US" sz="2400" dirty="0">
              <a:solidFill>
                <a:srgbClr val="002060"/>
              </a:solidFill>
            </a:endParaRPr>
          </a:p>
          <a:p>
            <a:endParaRPr lang="en-US" sz="2400" dirty="0">
              <a:solidFill>
                <a:srgbClr val="002060"/>
              </a:solidFill>
            </a:endParaRPr>
          </a:p>
        </p:txBody>
      </p:sp>
      <p:pic>
        <p:nvPicPr>
          <p:cNvPr id="88069" name="Immagin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30921" y="817931"/>
            <a:ext cx="4435757" cy="498733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egnaposto numero diapositiva 3">
            <a:extLst>
              <a:ext uri="{FF2B5EF4-FFF2-40B4-BE49-F238E27FC236}">
                <a16:creationId xmlns:a16="http://schemas.microsoft.com/office/drawing/2014/main" id="{1E4B8DB5-DD5F-EF42-BAE0-CB98CED75F1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4C9B3F7-442F-44E1-8CDE-96AB193CDDE0}" type="slidenum">
              <a:rPr kumimoji="0" lang="it-IT" sz="1051" b="0" i="0" u="none" strike="noStrike" kern="1200" cap="none" spc="0" normalizeH="0" baseline="0" noProof="0" smtClean="0">
                <a:ln>
                  <a:noFill/>
                </a:ln>
                <a:solidFill>
                  <a:srgbClr val="000000">
                    <a:tint val="75000"/>
                  </a:srgbClr>
                </a:solidFill>
                <a:effectLst/>
                <a:uLnTx/>
                <a:uFillTx/>
                <a:latin typeface="Calibri"/>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it-IT" sz="1051"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endParaRPr>
          </a:p>
        </p:txBody>
      </p:sp>
      <p:sp>
        <p:nvSpPr>
          <p:cNvPr id="8" name="CasellaDiTesto 7">
            <a:extLst>
              <a:ext uri="{FF2B5EF4-FFF2-40B4-BE49-F238E27FC236}">
                <a16:creationId xmlns:a16="http://schemas.microsoft.com/office/drawing/2014/main" id="{A1DBF8C4-5D99-46AB-AD89-720BEC2FCD5B}"/>
              </a:ext>
            </a:extLst>
          </p:cNvPr>
          <p:cNvSpPr txBox="1"/>
          <p:nvPr/>
        </p:nvSpPr>
        <p:spPr>
          <a:xfrm>
            <a:off x="1468582" y="5949283"/>
            <a:ext cx="9933709" cy="707886"/>
          </a:xfrm>
          <a:prstGeom prst="rect">
            <a:avLst/>
          </a:prstGeom>
          <a:noFill/>
        </p:spPr>
        <p:txBody>
          <a:bodyPr wrap="square">
            <a:spAutoFit/>
          </a:bodyPr>
          <a:lstStyle/>
          <a:p>
            <a:pPr fontAlgn="auto">
              <a:spcAft>
                <a:spcPts val="0"/>
              </a:spcAft>
              <a:defRPr/>
            </a:pPr>
            <a:r>
              <a:rPr lang="it-IT" sz="4000" dirty="0">
                <a:solidFill>
                  <a:srgbClr val="FF0000"/>
                </a:solidFill>
              </a:rPr>
              <a:t>Strategic </a:t>
            </a:r>
            <a:r>
              <a:rPr lang="it-IT" sz="4000" dirty="0" err="1">
                <a:solidFill>
                  <a:srgbClr val="FF0000"/>
                </a:solidFill>
              </a:rPr>
              <a:t>tooling</a:t>
            </a:r>
            <a:r>
              <a:rPr lang="it-IT" sz="4000" dirty="0">
                <a:solidFill>
                  <a:srgbClr val="FF0000"/>
                </a:solidFill>
              </a:rPr>
              <a:t> for high </a:t>
            </a:r>
            <a:r>
              <a:rPr lang="it-IT" sz="4000" dirty="0" err="1">
                <a:solidFill>
                  <a:srgbClr val="FF0000"/>
                </a:solidFill>
              </a:rPr>
              <a:t>field</a:t>
            </a:r>
            <a:r>
              <a:rPr lang="it-IT" sz="4000" dirty="0">
                <a:solidFill>
                  <a:srgbClr val="FF0000"/>
                </a:solidFill>
              </a:rPr>
              <a:t> </a:t>
            </a:r>
            <a:r>
              <a:rPr lang="it-IT" sz="4000" dirty="0" err="1">
                <a:solidFill>
                  <a:srgbClr val="FF0000"/>
                </a:solidFill>
              </a:rPr>
              <a:t>programs</a:t>
            </a:r>
            <a:endParaRPr lang="it-IT" sz="4000" dirty="0">
              <a:solidFill>
                <a:srgbClr val="FF0000"/>
              </a:solidFill>
            </a:endParaRPr>
          </a:p>
        </p:txBody>
      </p:sp>
    </p:spTree>
    <p:extLst>
      <p:ext uri="{BB962C8B-B14F-4D97-AF65-F5344CB8AC3E}">
        <p14:creationId xmlns:p14="http://schemas.microsoft.com/office/powerpoint/2010/main" val="1459049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CF0058-48CD-8540-912C-B4E45BCFEBC6}"/>
              </a:ext>
            </a:extLst>
          </p:cNvPr>
          <p:cNvSpPr>
            <a:spLocks noGrp="1"/>
          </p:cNvSpPr>
          <p:nvPr>
            <p:ph type="title"/>
          </p:nvPr>
        </p:nvSpPr>
        <p:spPr>
          <a:xfrm>
            <a:off x="889348" y="-29195"/>
            <a:ext cx="10692572" cy="1144800"/>
          </a:xfrm>
        </p:spPr>
        <p:txBody>
          <a:bodyPr/>
          <a:lstStyle/>
          <a:p>
            <a:pPr fontAlgn="auto">
              <a:spcAft>
                <a:spcPts val="0"/>
              </a:spcAft>
            </a:pPr>
            <a:r>
              <a:rPr lang="it-IT" dirty="0" err="1"/>
              <a:t>Cryogenic</a:t>
            </a:r>
            <a:r>
              <a:rPr lang="it-IT" dirty="0"/>
              <a:t> test </a:t>
            </a:r>
            <a:r>
              <a:rPr lang="it-IT" dirty="0" err="1"/>
              <a:t>availability</a:t>
            </a:r>
            <a:endParaRPr lang="it-IT" dirty="0"/>
          </a:p>
        </p:txBody>
      </p:sp>
      <p:sp>
        <p:nvSpPr>
          <p:cNvPr id="3" name="Segnaposto contenuto 2">
            <a:extLst>
              <a:ext uri="{FF2B5EF4-FFF2-40B4-BE49-F238E27FC236}">
                <a16:creationId xmlns:a16="http://schemas.microsoft.com/office/drawing/2014/main" id="{F24591FE-9C7C-5A46-AB22-E6E98A73524A}"/>
              </a:ext>
            </a:extLst>
          </p:cNvPr>
          <p:cNvSpPr>
            <a:spLocks noGrp="1"/>
          </p:cNvSpPr>
          <p:nvPr>
            <p:ph idx="1"/>
          </p:nvPr>
        </p:nvSpPr>
        <p:spPr>
          <a:xfrm>
            <a:off x="736540" y="1024188"/>
            <a:ext cx="11048092" cy="5138479"/>
          </a:xfrm>
        </p:spPr>
        <p:txBody>
          <a:bodyPr>
            <a:normAutofit/>
          </a:bodyPr>
          <a:lstStyle/>
          <a:p>
            <a:pPr fontAlgn="auto">
              <a:spcAft>
                <a:spcPts val="0"/>
              </a:spcAft>
            </a:pPr>
            <a:r>
              <a:rPr lang="it-IT" dirty="0">
                <a:solidFill>
                  <a:srgbClr val="002060"/>
                </a:solidFill>
              </a:rPr>
              <a:t>Small </a:t>
            </a:r>
            <a:r>
              <a:rPr lang="it-IT" dirty="0" err="1">
                <a:solidFill>
                  <a:srgbClr val="002060"/>
                </a:solidFill>
              </a:rPr>
              <a:t>Magnets</a:t>
            </a:r>
            <a:r>
              <a:rPr lang="it-IT" dirty="0">
                <a:solidFill>
                  <a:srgbClr val="002060"/>
                </a:solidFill>
              </a:rPr>
              <a:t> Test </a:t>
            </a:r>
            <a:r>
              <a:rPr lang="it-IT" dirty="0" err="1">
                <a:solidFill>
                  <a:srgbClr val="002060"/>
                </a:solidFill>
              </a:rPr>
              <a:t>Cryostat</a:t>
            </a:r>
            <a:r>
              <a:rPr lang="it-IT" dirty="0">
                <a:solidFill>
                  <a:srgbClr val="002060"/>
                </a:solidFill>
              </a:rPr>
              <a:t> (</a:t>
            </a:r>
            <a:r>
              <a:rPr lang="it-IT" b="1" dirty="0">
                <a:solidFill>
                  <a:srgbClr val="002060"/>
                </a:solidFill>
              </a:rPr>
              <a:t>SMTT</a:t>
            </a:r>
            <a:r>
              <a:rPr lang="it-IT" dirty="0">
                <a:solidFill>
                  <a:srgbClr val="002060"/>
                </a:solidFill>
              </a:rPr>
              <a:t>)</a:t>
            </a:r>
          </a:p>
          <a:p>
            <a:pPr lvl="1" fontAlgn="auto">
              <a:spcAft>
                <a:spcPts val="0"/>
              </a:spcAft>
            </a:pPr>
            <a:r>
              <a:rPr lang="it-IT" sz="2800" dirty="0">
                <a:solidFill>
                  <a:srgbClr val="002060"/>
                </a:solidFill>
              </a:rPr>
              <a:t>HO </a:t>
            </a:r>
            <a:r>
              <a:rPr lang="it-IT" sz="2800" dirty="0" err="1">
                <a:solidFill>
                  <a:srgbClr val="002060"/>
                </a:solidFill>
              </a:rPr>
              <a:t>correctors</a:t>
            </a:r>
            <a:r>
              <a:rPr lang="it-IT" sz="2800" dirty="0">
                <a:solidFill>
                  <a:srgbClr val="002060"/>
                </a:solidFill>
              </a:rPr>
              <a:t> </a:t>
            </a:r>
            <a:r>
              <a:rPr lang="it-IT" sz="2800" dirty="0" err="1">
                <a:solidFill>
                  <a:srgbClr val="002060"/>
                </a:solidFill>
              </a:rPr>
              <a:t>protoypes</a:t>
            </a:r>
            <a:endParaRPr lang="it-IT" sz="2800" dirty="0">
              <a:solidFill>
                <a:srgbClr val="002060"/>
              </a:solidFill>
            </a:endParaRPr>
          </a:p>
          <a:p>
            <a:pPr lvl="2" fontAlgn="auto">
              <a:spcAft>
                <a:spcPts val="0"/>
              </a:spcAft>
            </a:pPr>
            <a:r>
              <a:rPr lang="it-IT" sz="2800" dirty="0">
                <a:solidFill>
                  <a:srgbClr val="002060"/>
                </a:solidFill>
              </a:rPr>
              <a:t>6P MCSXFP </a:t>
            </a:r>
          </a:p>
          <a:p>
            <a:pPr lvl="2" fontAlgn="auto">
              <a:spcAft>
                <a:spcPts val="0"/>
              </a:spcAft>
            </a:pPr>
            <a:r>
              <a:rPr lang="it-IT" sz="2800" dirty="0">
                <a:solidFill>
                  <a:srgbClr val="002060"/>
                </a:solidFill>
              </a:rPr>
              <a:t>8P MCOXFP</a:t>
            </a:r>
          </a:p>
          <a:p>
            <a:pPr lvl="2" fontAlgn="auto">
              <a:spcAft>
                <a:spcPts val="0"/>
              </a:spcAft>
            </a:pPr>
            <a:r>
              <a:rPr lang="it-IT" sz="2800" dirty="0">
                <a:solidFill>
                  <a:srgbClr val="002060"/>
                </a:solidFill>
              </a:rPr>
              <a:t>10P MCDXFP </a:t>
            </a:r>
          </a:p>
          <a:p>
            <a:pPr fontAlgn="auto">
              <a:spcAft>
                <a:spcPts val="0"/>
              </a:spcAft>
            </a:pPr>
            <a:r>
              <a:rPr lang="it-IT" dirty="0">
                <a:solidFill>
                  <a:srgbClr val="002060"/>
                </a:solidFill>
              </a:rPr>
              <a:t>High </a:t>
            </a:r>
            <a:r>
              <a:rPr lang="it-IT" dirty="0" err="1">
                <a:solidFill>
                  <a:srgbClr val="002060"/>
                </a:solidFill>
              </a:rPr>
              <a:t>Current</a:t>
            </a:r>
            <a:r>
              <a:rPr lang="it-IT" dirty="0">
                <a:solidFill>
                  <a:srgbClr val="002060"/>
                </a:solidFill>
              </a:rPr>
              <a:t> Test Station (</a:t>
            </a:r>
            <a:r>
              <a:rPr lang="it-IT" b="1" dirty="0">
                <a:solidFill>
                  <a:srgbClr val="002060"/>
                </a:solidFill>
              </a:rPr>
              <a:t>DISCORAP</a:t>
            </a:r>
            <a:r>
              <a:rPr lang="it-IT" dirty="0">
                <a:solidFill>
                  <a:srgbClr val="002060"/>
                </a:solidFill>
              </a:rPr>
              <a:t>)</a:t>
            </a:r>
          </a:p>
          <a:p>
            <a:pPr lvl="1" fontAlgn="auto">
              <a:spcAft>
                <a:spcPts val="0"/>
              </a:spcAft>
            </a:pPr>
            <a:r>
              <a:rPr lang="it-IT" sz="2800" dirty="0">
                <a:solidFill>
                  <a:srgbClr val="002060"/>
                </a:solidFill>
              </a:rPr>
              <a:t>DISCORAP and HTS </a:t>
            </a:r>
            <a:r>
              <a:rPr lang="it-IT" sz="2800" dirty="0" err="1">
                <a:solidFill>
                  <a:srgbClr val="002060"/>
                </a:solidFill>
              </a:rPr>
              <a:t>magnets</a:t>
            </a:r>
            <a:endParaRPr lang="it-IT" sz="2800" dirty="0">
              <a:solidFill>
                <a:srgbClr val="002060"/>
              </a:solidFill>
            </a:endParaRPr>
          </a:p>
          <a:p>
            <a:pPr lvl="1" fontAlgn="auto">
              <a:spcAft>
                <a:spcPts val="0"/>
              </a:spcAft>
            </a:pPr>
            <a:endParaRPr lang="it-IT" sz="2800" dirty="0">
              <a:solidFill>
                <a:srgbClr val="002060"/>
              </a:solidFill>
            </a:endParaRPr>
          </a:p>
          <a:p>
            <a:r>
              <a:rPr lang="it-IT" sz="3200" dirty="0" err="1">
                <a:solidFill>
                  <a:srgbClr val="002060"/>
                </a:solidFill>
              </a:rPr>
              <a:t>HiLumi</a:t>
            </a:r>
            <a:r>
              <a:rPr lang="it-IT" sz="3200" dirty="0">
                <a:solidFill>
                  <a:srgbClr val="002060"/>
                </a:solidFill>
              </a:rPr>
              <a:t> </a:t>
            </a:r>
            <a:r>
              <a:rPr lang="it-IT" sz="3200" dirty="0" err="1">
                <a:solidFill>
                  <a:srgbClr val="002060"/>
                </a:solidFill>
              </a:rPr>
              <a:t>Correctors</a:t>
            </a:r>
            <a:r>
              <a:rPr lang="it-IT" sz="3200" dirty="0">
                <a:solidFill>
                  <a:srgbClr val="002060"/>
                </a:solidFill>
              </a:rPr>
              <a:t> </a:t>
            </a:r>
            <a:r>
              <a:rPr lang="it-IT" sz="3200" dirty="0" err="1">
                <a:solidFill>
                  <a:srgbClr val="002060"/>
                </a:solidFill>
              </a:rPr>
              <a:t>series</a:t>
            </a:r>
            <a:r>
              <a:rPr lang="it-IT" sz="3200" dirty="0">
                <a:solidFill>
                  <a:srgbClr val="002060"/>
                </a:solidFill>
              </a:rPr>
              <a:t> (</a:t>
            </a:r>
            <a:r>
              <a:rPr lang="it-IT" sz="3200" b="1" dirty="0">
                <a:solidFill>
                  <a:srgbClr val="002060"/>
                </a:solidFill>
              </a:rPr>
              <a:t>HOC</a:t>
            </a:r>
            <a:r>
              <a:rPr lang="it-IT" sz="3200" dirty="0">
                <a:solidFill>
                  <a:srgbClr val="002060"/>
                </a:solidFill>
              </a:rPr>
              <a:t>)</a:t>
            </a:r>
          </a:p>
          <a:p>
            <a:pPr lvl="1" fontAlgn="auto">
              <a:spcAft>
                <a:spcPts val="0"/>
              </a:spcAft>
            </a:pPr>
            <a:r>
              <a:rPr lang="it-IT" sz="2800" dirty="0" err="1">
                <a:solidFill>
                  <a:srgbClr val="002060"/>
                </a:solidFill>
              </a:rPr>
              <a:t>All</a:t>
            </a:r>
            <a:r>
              <a:rPr lang="it-IT" sz="2800" dirty="0">
                <a:solidFill>
                  <a:srgbClr val="002060"/>
                </a:solidFill>
              </a:rPr>
              <a:t> HO </a:t>
            </a:r>
            <a:r>
              <a:rPr lang="it-IT" sz="2800" dirty="0" err="1">
                <a:solidFill>
                  <a:srgbClr val="002060"/>
                </a:solidFill>
              </a:rPr>
              <a:t>correctors</a:t>
            </a:r>
            <a:r>
              <a:rPr lang="it-IT" sz="2800" dirty="0">
                <a:solidFill>
                  <a:srgbClr val="002060"/>
                </a:solidFill>
              </a:rPr>
              <a:t> </a:t>
            </a:r>
            <a:r>
              <a:rPr lang="it-IT" sz="2800" dirty="0" err="1">
                <a:solidFill>
                  <a:srgbClr val="002060"/>
                </a:solidFill>
              </a:rPr>
              <a:t>series</a:t>
            </a:r>
            <a:endParaRPr lang="it-IT" sz="2800" dirty="0">
              <a:solidFill>
                <a:srgbClr val="002060"/>
              </a:solidFill>
            </a:endParaRPr>
          </a:p>
          <a:p>
            <a:endParaRPr lang="it-IT" sz="3200" dirty="0">
              <a:solidFill>
                <a:srgbClr val="002060"/>
              </a:solidFill>
            </a:endParaRPr>
          </a:p>
        </p:txBody>
      </p:sp>
      <p:sp>
        <p:nvSpPr>
          <p:cNvPr id="4" name="Segnaposto numero diapositiva 3">
            <a:extLst>
              <a:ext uri="{FF2B5EF4-FFF2-40B4-BE49-F238E27FC236}">
                <a16:creationId xmlns:a16="http://schemas.microsoft.com/office/drawing/2014/main" id="{88DD461F-691B-4E44-A809-DFA43E21C0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4C9B3F7-442F-44E1-8CDE-96AB193CDDE0}" type="slidenum">
              <a:rPr kumimoji="0" lang="it-IT" sz="1051" b="0" i="0" u="none" strike="noStrike" kern="1200" cap="none" spc="0" normalizeH="0" baseline="0" noProof="0" smtClean="0">
                <a:ln>
                  <a:noFill/>
                </a:ln>
                <a:solidFill>
                  <a:srgbClr val="000000">
                    <a:tint val="75000"/>
                  </a:srgbClr>
                </a:solidFill>
                <a:effectLst/>
                <a:uLnTx/>
                <a:uFillTx/>
                <a:latin typeface="Calibri"/>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it-IT" sz="1051" b="0" i="0" u="none" strike="noStrike" kern="1200" cap="none" spc="0" normalizeH="0" baseline="0" noProof="0">
              <a:ln>
                <a:noFill/>
              </a:ln>
              <a:solidFill>
                <a:srgbClr val="000000">
                  <a:tint val="75000"/>
                </a:srgbClr>
              </a:solidFill>
              <a:effectLst/>
              <a:uLnTx/>
              <a:uFillTx/>
              <a:latin typeface="Calibri"/>
              <a:ea typeface="+mn-ea"/>
              <a:cs typeface="Arial" panose="020B0604020202020204" pitchFamily="34" charset="0"/>
            </a:endParaRPr>
          </a:p>
        </p:txBody>
      </p:sp>
      <p:sp>
        <p:nvSpPr>
          <p:cNvPr id="8" name="CasellaDiTesto 7">
            <a:extLst>
              <a:ext uri="{FF2B5EF4-FFF2-40B4-BE49-F238E27FC236}">
                <a16:creationId xmlns:a16="http://schemas.microsoft.com/office/drawing/2014/main" id="{75861037-978D-024A-9D21-06871F8BC56B}"/>
              </a:ext>
            </a:extLst>
          </p:cNvPr>
          <p:cNvSpPr txBox="1"/>
          <p:nvPr/>
        </p:nvSpPr>
        <p:spPr>
          <a:xfrm>
            <a:off x="7297624" y="800528"/>
            <a:ext cx="1954381" cy="1477328"/>
          </a:xfrm>
          <a:prstGeom prst="rect">
            <a:avLst/>
          </a:prstGeom>
          <a:noFill/>
          <a:ln w="25400">
            <a:solidFill>
              <a:srgbClr val="002060"/>
            </a:solidFill>
          </a:ln>
          <a:effectLst/>
        </p:spPr>
        <p:txBody>
          <a:bodyPr wrap="none" rtlCol="0">
            <a:spAutoFit/>
          </a:bodyPr>
          <a:lstStyle/>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err="1">
                <a:ln>
                  <a:noFill/>
                </a:ln>
                <a:solidFill>
                  <a:srgbClr val="4F81BD">
                    <a:lumMod val="75000"/>
                  </a:srgbClr>
                </a:solidFill>
                <a:effectLst/>
                <a:uLnTx/>
                <a:uFillTx/>
                <a:latin typeface="Arial" panose="020B0604020202020204" pitchFamily="34" charset="0"/>
                <a:ea typeface="Symbol" charset="2"/>
                <a:cs typeface="Symbol" charset="2"/>
              </a:rPr>
              <a:t>SMTT</a:t>
            </a:r>
            <a:endPar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endParaRP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D 480 mm</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h 1200 mm</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4.2 K and 2.17 K</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500 A</a:t>
            </a:r>
          </a:p>
        </p:txBody>
      </p:sp>
      <p:sp>
        <p:nvSpPr>
          <p:cNvPr id="9" name="CasellaDiTesto 8">
            <a:extLst>
              <a:ext uri="{FF2B5EF4-FFF2-40B4-BE49-F238E27FC236}">
                <a16:creationId xmlns:a16="http://schemas.microsoft.com/office/drawing/2014/main" id="{1A8E1432-AD91-3244-9266-2A821684A63F}"/>
              </a:ext>
            </a:extLst>
          </p:cNvPr>
          <p:cNvSpPr txBox="1"/>
          <p:nvPr/>
        </p:nvSpPr>
        <p:spPr>
          <a:xfrm>
            <a:off x="9240915" y="2885707"/>
            <a:ext cx="1402948" cy="1477328"/>
          </a:xfrm>
          <a:prstGeom prst="rect">
            <a:avLst/>
          </a:prstGeom>
          <a:noFill/>
          <a:ln w="25400">
            <a:solidFill>
              <a:srgbClr val="002060"/>
            </a:solidFill>
          </a:ln>
        </p:spPr>
        <p:txBody>
          <a:bodyPr wrap="none" rtlCol="0">
            <a:spAutoFit/>
          </a:bodyPr>
          <a:lstStyle/>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err="1">
                <a:ln>
                  <a:noFill/>
                </a:ln>
                <a:solidFill>
                  <a:srgbClr val="4F81BD">
                    <a:lumMod val="75000"/>
                  </a:srgbClr>
                </a:solidFill>
                <a:effectLst/>
                <a:uLnTx/>
                <a:uFillTx/>
                <a:latin typeface="Arial" panose="020B0604020202020204" pitchFamily="34" charset="0"/>
                <a:ea typeface="Symbol" charset="2"/>
                <a:cs typeface="Symbol" charset="2"/>
              </a:rPr>
              <a:t>DISCORAP</a:t>
            </a:r>
            <a:endPar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endParaRP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D 695 mm</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h 7200 mm</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4.2 K</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10 </a:t>
            </a:r>
            <a:r>
              <a:rPr kumimoji="0" lang="it-IT" sz="1800" b="1" i="0" u="none" strike="noStrike" kern="1200" cap="none" spc="0" normalizeH="0" baseline="0" noProof="0" dirty="0" err="1">
                <a:ln>
                  <a:noFill/>
                </a:ln>
                <a:solidFill>
                  <a:srgbClr val="4F81BD">
                    <a:lumMod val="75000"/>
                  </a:srgbClr>
                </a:solidFill>
                <a:effectLst/>
                <a:uLnTx/>
                <a:uFillTx/>
                <a:latin typeface="Arial" panose="020B0604020202020204" pitchFamily="34" charset="0"/>
                <a:ea typeface="Symbol" charset="2"/>
                <a:cs typeface="Symbol" charset="2"/>
              </a:rPr>
              <a:t>kA</a:t>
            </a:r>
            <a:endPar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endParaRPr>
          </a:p>
        </p:txBody>
      </p:sp>
      <p:sp>
        <p:nvSpPr>
          <p:cNvPr id="10" name="CasellaDiTesto 9">
            <a:extLst>
              <a:ext uri="{FF2B5EF4-FFF2-40B4-BE49-F238E27FC236}">
                <a16:creationId xmlns:a16="http://schemas.microsoft.com/office/drawing/2014/main" id="{CC65E1B1-74A1-D349-B8D7-BF221EF4A869}"/>
              </a:ext>
            </a:extLst>
          </p:cNvPr>
          <p:cNvSpPr txBox="1"/>
          <p:nvPr/>
        </p:nvSpPr>
        <p:spPr>
          <a:xfrm>
            <a:off x="6730802" y="4394356"/>
            <a:ext cx="1544012" cy="1477328"/>
          </a:xfrm>
          <a:prstGeom prst="rect">
            <a:avLst/>
          </a:prstGeom>
          <a:noFill/>
          <a:ln w="25400">
            <a:solidFill>
              <a:srgbClr val="002060"/>
            </a:solidFill>
          </a:ln>
        </p:spPr>
        <p:txBody>
          <a:bodyPr wrap="none" rtlCol="0">
            <a:spAutoFit/>
          </a:bodyPr>
          <a:lstStyle/>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err="1">
                <a:ln>
                  <a:noFill/>
                </a:ln>
                <a:solidFill>
                  <a:srgbClr val="4F81BD">
                    <a:lumMod val="75000"/>
                  </a:srgbClr>
                </a:solidFill>
                <a:effectLst/>
                <a:uLnTx/>
                <a:uFillTx/>
                <a:latin typeface="Arial" panose="020B0604020202020204" pitchFamily="34" charset="0"/>
                <a:ea typeface="Symbol" charset="2"/>
                <a:cs typeface="Symbol" charset="2"/>
              </a:rPr>
              <a:t>HiLumi</a:t>
            </a: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 HOC</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D  515 mm</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H 2950 mm</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4.2 K</a:t>
            </a:r>
          </a:p>
          <a:p>
            <a:pPr marL="0" marR="0" lvl="0" indent="0" algn="l" defTabSz="3132186"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4F81BD">
                    <a:lumMod val="75000"/>
                  </a:srgbClr>
                </a:solidFill>
                <a:effectLst/>
                <a:uLnTx/>
                <a:uFillTx/>
                <a:latin typeface="Arial" panose="020B0604020202020204" pitchFamily="34" charset="0"/>
                <a:ea typeface="Symbol" charset="2"/>
                <a:cs typeface="Symbol" charset="2"/>
              </a:rPr>
              <a:t>500 A</a:t>
            </a:r>
          </a:p>
        </p:txBody>
      </p:sp>
      <p:pic>
        <p:nvPicPr>
          <p:cNvPr id="11" name="Immagine 10">
            <a:extLst>
              <a:ext uri="{FF2B5EF4-FFF2-40B4-BE49-F238E27FC236}">
                <a16:creationId xmlns:a16="http://schemas.microsoft.com/office/drawing/2014/main" id="{2B3CE8AA-6985-0840-9C10-4CB20CB9C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8409" y="564558"/>
            <a:ext cx="661599" cy="1925088"/>
          </a:xfrm>
          <a:prstGeom prst="rect">
            <a:avLst/>
          </a:prstGeom>
        </p:spPr>
      </p:pic>
      <p:pic>
        <p:nvPicPr>
          <p:cNvPr id="12" name="Immagine 11">
            <a:extLst>
              <a:ext uri="{FF2B5EF4-FFF2-40B4-BE49-F238E27FC236}">
                <a16:creationId xmlns:a16="http://schemas.microsoft.com/office/drawing/2014/main" id="{1F9BFFA1-225D-6A46-99F3-AAD82B05C3A9}"/>
              </a:ext>
            </a:extLst>
          </p:cNvPr>
          <p:cNvPicPr>
            <a:picLocks noChangeAspect="1"/>
          </p:cNvPicPr>
          <p:nvPr/>
        </p:nvPicPr>
        <p:blipFill>
          <a:blip r:embed="rId4"/>
          <a:stretch>
            <a:fillRect/>
          </a:stretch>
        </p:blipFill>
        <p:spPr>
          <a:xfrm>
            <a:off x="10567812" y="419799"/>
            <a:ext cx="873917" cy="6372313"/>
          </a:xfrm>
          <a:prstGeom prst="rect">
            <a:avLst/>
          </a:prstGeom>
        </p:spPr>
      </p:pic>
      <p:pic>
        <p:nvPicPr>
          <p:cNvPr id="13" name="Immagine 12">
            <a:extLst>
              <a:ext uri="{FF2B5EF4-FFF2-40B4-BE49-F238E27FC236}">
                <a16:creationId xmlns:a16="http://schemas.microsoft.com/office/drawing/2014/main" id="{AF4B64B5-AD57-9847-A377-0CF1E2AD44D8}"/>
              </a:ext>
            </a:extLst>
          </p:cNvPr>
          <p:cNvPicPr>
            <a:picLocks noChangeAspect="1"/>
          </p:cNvPicPr>
          <p:nvPr/>
        </p:nvPicPr>
        <p:blipFill>
          <a:blip r:embed="rId5"/>
          <a:stretch>
            <a:fillRect/>
          </a:stretch>
        </p:blipFill>
        <p:spPr>
          <a:xfrm>
            <a:off x="8067756" y="3086183"/>
            <a:ext cx="1184249" cy="3733674"/>
          </a:xfrm>
          <a:prstGeom prst="rect">
            <a:avLst/>
          </a:prstGeom>
        </p:spPr>
      </p:pic>
      <p:pic>
        <p:nvPicPr>
          <p:cNvPr id="5" name="Immagine 4"/>
          <p:cNvPicPr>
            <a:picLocks noChangeAspect="1"/>
          </p:cNvPicPr>
          <p:nvPr/>
        </p:nvPicPr>
        <p:blipFill>
          <a:blip r:embed="rId6"/>
          <a:stretch>
            <a:fillRect/>
          </a:stretch>
        </p:blipFill>
        <p:spPr>
          <a:xfrm>
            <a:off x="9664582" y="4951147"/>
            <a:ext cx="650852" cy="1789843"/>
          </a:xfrm>
          <a:prstGeom prst="rect">
            <a:avLst/>
          </a:prstGeom>
        </p:spPr>
      </p:pic>
    </p:spTree>
    <p:extLst>
      <p:ext uri="{BB962C8B-B14F-4D97-AF65-F5344CB8AC3E}">
        <p14:creationId xmlns:p14="http://schemas.microsoft.com/office/powerpoint/2010/main" val="2409230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EFE36E7-25ED-5F43-88F6-B26513130056}"/>
              </a:ext>
            </a:extLst>
          </p:cNvPr>
          <p:cNvSpPr txBox="1"/>
          <p:nvPr/>
        </p:nvSpPr>
        <p:spPr>
          <a:xfrm>
            <a:off x="1633161" y="2210442"/>
            <a:ext cx="4500500" cy="3785652"/>
          </a:xfrm>
          <a:prstGeom prst="rect">
            <a:avLst/>
          </a:prstGeom>
          <a:noFill/>
        </p:spPr>
        <p:txBody>
          <a:bodyPr wrap="square" rtlCol="0">
            <a:spAutoFit/>
          </a:bodyPr>
          <a:lstStyle/>
          <a:p>
            <a:r>
              <a:rPr lang="it-IT" dirty="0" err="1"/>
              <a:t>Researcher</a:t>
            </a:r>
            <a:r>
              <a:rPr lang="it-IT" dirty="0"/>
              <a:t>:</a:t>
            </a:r>
          </a:p>
          <a:p>
            <a:pPr marL="342900" indent="-342900">
              <a:buFont typeface="Arial" panose="020B0604020202020204" pitchFamily="34" charset="0"/>
              <a:buChar char="•"/>
            </a:pPr>
            <a:r>
              <a:rPr lang="it-IT" sz="1800" dirty="0"/>
              <a:t>Francesco Broggi (</a:t>
            </a:r>
            <a:r>
              <a:rPr lang="it-IT" sz="1800" dirty="0" err="1"/>
              <a:t>Ric.-INFN</a:t>
            </a:r>
            <a:r>
              <a:rPr lang="it-IT" sz="1800" dirty="0"/>
              <a:t>)</a:t>
            </a:r>
          </a:p>
          <a:p>
            <a:pPr marL="342900" indent="-342900">
              <a:buFont typeface="Arial" panose="020B0604020202020204" pitchFamily="34" charset="0"/>
              <a:buChar char="•"/>
            </a:pPr>
            <a:r>
              <a:rPr lang="it-IT" sz="1800" dirty="0"/>
              <a:t>Lucio Rossi (PO-UNIMI)</a:t>
            </a:r>
          </a:p>
          <a:p>
            <a:pPr marL="342900" indent="-342900">
              <a:buFont typeface="Arial" panose="020B0604020202020204" pitchFamily="34" charset="0"/>
              <a:buChar char="•"/>
            </a:pPr>
            <a:r>
              <a:rPr lang="it-IT" sz="1800" dirty="0"/>
              <a:t>Massimo Sorbi (PA-UNIMI)</a:t>
            </a:r>
          </a:p>
          <a:p>
            <a:pPr marL="342900" indent="-342900">
              <a:buFont typeface="Arial" panose="020B0604020202020204" pitchFamily="34" charset="0"/>
              <a:buChar char="•"/>
            </a:pPr>
            <a:r>
              <a:rPr lang="it-IT" sz="1800" dirty="0"/>
              <a:t>Marco Statera (1°Tecnologo-INFN)</a:t>
            </a:r>
          </a:p>
          <a:p>
            <a:pPr marL="342900" indent="-342900">
              <a:buFont typeface="Arial" panose="020B0604020202020204" pitchFamily="34" charset="0"/>
              <a:buChar char="•"/>
            </a:pPr>
            <a:r>
              <a:rPr lang="it-IT" sz="1800" dirty="0"/>
              <a:t>Marco Prioli (Tecnologo INFN)</a:t>
            </a:r>
          </a:p>
          <a:p>
            <a:r>
              <a:rPr lang="it-IT" sz="1800" i="1" dirty="0" err="1"/>
              <a:t>Not</a:t>
            </a:r>
            <a:r>
              <a:rPr lang="it-IT" sz="1800" i="1" dirty="0"/>
              <a:t> </a:t>
            </a:r>
            <a:r>
              <a:rPr lang="it-IT" sz="1800" i="1" dirty="0" err="1"/>
              <a:t>permanent</a:t>
            </a:r>
            <a:r>
              <a:rPr lang="it-IT" sz="1800" i="1" dirty="0"/>
              <a:t>:</a:t>
            </a:r>
          </a:p>
          <a:p>
            <a:pPr marL="285750" indent="-285750">
              <a:buFont typeface="Arial" panose="020B0604020202020204" pitchFamily="34" charset="0"/>
              <a:buChar char="•"/>
            </a:pPr>
            <a:r>
              <a:rPr lang="it-IT" sz="1800" dirty="0"/>
              <a:t>Samuele Mariotto (RTDA-UNIMI)</a:t>
            </a:r>
          </a:p>
          <a:p>
            <a:pPr marL="285750" indent="-285750">
              <a:buFont typeface="Arial" panose="020B0604020202020204" pitchFamily="34" charset="0"/>
              <a:buChar char="•"/>
            </a:pPr>
            <a:r>
              <a:rPr lang="it-IT" sz="1800" dirty="0"/>
              <a:t>Ernesto De Matteis  (A.R. Senior-INFN)</a:t>
            </a:r>
          </a:p>
          <a:p>
            <a:pPr marL="285750" indent="-285750">
              <a:buFont typeface="Arial" panose="020B0604020202020204" pitchFamily="34" charset="0"/>
              <a:buChar char="•"/>
            </a:pPr>
            <a:r>
              <a:rPr lang="it-IT" sz="1800" dirty="0"/>
              <a:t>Riccardo Valente (A.R. INFN)</a:t>
            </a:r>
          </a:p>
          <a:p>
            <a:pPr marL="285750" indent="-285750">
              <a:buFont typeface="Arial" panose="020B0604020202020204" pitchFamily="34" charset="0"/>
              <a:buChar char="•"/>
            </a:pPr>
            <a:r>
              <a:rPr lang="it-IT" sz="1800" dirty="0"/>
              <a:t>Stefano Sorti (A.R. INFN)</a:t>
            </a:r>
          </a:p>
          <a:p>
            <a:pPr marL="285750" indent="-285750">
              <a:buFont typeface="Arial" panose="020B0604020202020204" pitchFamily="34" charset="0"/>
              <a:buChar char="•"/>
            </a:pPr>
            <a:r>
              <a:rPr lang="it-IT" sz="1800" dirty="0"/>
              <a:t>Magnus Dam (Borsa stranieri INFN)</a:t>
            </a:r>
          </a:p>
          <a:p>
            <a:pPr marL="285750" indent="-285750">
              <a:buFont typeface="Arial" panose="020B0604020202020204" pitchFamily="34" charset="0"/>
              <a:buChar char="•"/>
            </a:pPr>
            <a:r>
              <a:rPr lang="it-IT" sz="1800" dirty="0"/>
              <a:t>Tiina Benso (A.R. for INFN-A)</a:t>
            </a:r>
          </a:p>
        </p:txBody>
      </p:sp>
      <p:sp>
        <p:nvSpPr>
          <p:cNvPr id="3" name="CasellaDiTesto 2">
            <a:extLst>
              <a:ext uri="{FF2B5EF4-FFF2-40B4-BE49-F238E27FC236}">
                <a16:creationId xmlns:a16="http://schemas.microsoft.com/office/drawing/2014/main" id="{591F506E-68DB-8D47-9AA0-3AAA35353009}"/>
              </a:ext>
            </a:extLst>
          </p:cNvPr>
          <p:cNvSpPr txBox="1"/>
          <p:nvPr/>
        </p:nvSpPr>
        <p:spPr>
          <a:xfrm>
            <a:off x="6421693" y="1994418"/>
            <a:ext cx="3538754" cy="3046988"/>
          </a:xfrm>
          <a:prstGeom prst="rect">
            <a:avLst/>
          </a:prstGeom>
          <a:noFill/>
        </p:spPr>
        <p:txBody>
          <a:bodyPr wrap="square" rtlCol="0">
            <a:spAutoFit/>
          </a:bodyPr>
          <a:lstStyle/>
          <a:p>
            <a:pPr marL="285750" indent="-285750">
              <a:buFont typeface="Arial" panose="020B0604020202020204" pitchFamily="34" charset="0"/>
              <a:buChar char="•"/>
            </a:pPr>
            <a:endParaRPr lang="it-IT" sz="1800" dirty="0"/>
          </a:p>
          <a:p>
            <a:r>
              <a:rPr lang="it-IT" dirty="0" err="1"/>
              <a:t>Technicians</a:t>
            </a:r>
            <a:r>
              <a:rPr lang="it-IT" dirty="0"/>
              <a:t>:</a:t>
            </a:r>
          </a:p>
          <a:p>
            <a:pPr marL="342900" indent="-342900">
              <a:buFont typeface="Arial" panose="020B0604020202020204" pitchFamily="34" charset="0"/>
              <a:buChar char="•"/>
            </a:pPr>
            <a:r>
              <a:rPr lang="it-IT" sz="1800" dirty="0"/>
              <a:t>Augusto Leone</a:t>
            </a:r>
          </a:p>
          <a:p>
            <a:pPr marL="342900" indent="-342900">
              <a:buFont typeface="Arial" panose="020B0604020202020204" pitchFamily="34" charset="0"/>
              <a:buChar char="•"/>
            </a:pPr>
            <a:r>
              <a:rPr lang="it-IT" sz="1800" dirty="0"/>
              <a:t>Antonio Paccalini</a:t>
            </a:r>
          </a:p>
          <a:p>
            <a:pPr marL="342900" indent="-342900">
              <a:buFont typeface="Arial" panose="020B0604020202020204" pitchFamily="34" charset="0"/>
              <a:buChar char="•"/>
            </a:pPr>
            <a:r>
              <a:rPr lang="it-IT" sz="1800" dirty="0"/>
              <a:t>Danilo Pedrini</a:t>
            </a:r>
          </a:p>
          <a:p>
            <a:pPr marL="342900" indent="-342900">
              <a:buFont typeface="Arial" panose="020B0604020202020204" pitchFamily="34" charset="0"/>
              <a:buChar char="•"/>
            </a:pPr>
            <a:r>
              <a:rPr lang="it-IT" sz="1800" dirty="0"/>
              <a:t>Maurizio Todero</a:t>
            </a:r>
          </a:p>
          <a:p>
            <a:pPr marL="285750" indent="-285750">
              <a:buFont typeface="Arial" panose="020B0604020202020204" pitchFamily="34" charset="0"/>
              <a:buChar char="•"/>
            </a:pPr>
            <a:r>
              <a:rPr lang="it-IT" sz="1800" dirty="0"/>
              <a:t>Alessandro Pasini</a:t>
            </a:r>
          </a:p>
          <a:p>
            <a:pPr marL="285750" indent="-285750">
              <a:buFont typeface="Arial" panose="020B0604020202020204" pitchFamily="34" charset="0"/>
              <a:buChar char="•"/>
            </a:pPr>
            <a:endParaRPr lang="it-IT" sz="1800" dirty="0"/>
          </a:p>
          <a:p>
            <a:endParaRPr lang="it-IT" sz="1800" dirty="0"/>
          </a:p>
          <a:p>
            <a:pPr marL="342900" indent="-342900">
              <a:buFont typeface="Arial" panose="020B0604020202020204" pitchFamily="34" charset="0"/>
              <a:buChar char="•"/>
            </a:pPr>
            <a:endParaRPr lang="it-IT" dirty="0"/>
          </a:p>
        </p:txBody>
      </p:sp>
      <p:sp>
        <p:nvSpPr>
          <p:cNvPr id="6" name="Title 1">
            <a:extLst>
              <a:ext uri="{FF2B5EF4-FFF2-40B4-BE49-F238E27FC236}">
                <a16:creationId xmlns:a16="http://schemas.microsoft.com/office/drawing/2014/main" id="{A5C4CF85-9C68-3A44-BB92-0729AC4652A9}"/>
              </a:ext>
            </a:extLst>
          </p:cNvPr>
          <p:cNvSpPr>
            <a:spLocks noGrp="1"/>
          </p:cNvSpPr>
          <p:nvPr>
            <p:ph type="title"/>
          </p:nvPr>
        </p:nvSpPr>
        <p:spPr>
          <a:xfrm>
            <a:off x="1219560" y="343816"/>
            <a:ext cx="10972440" cy="609398"/>
          </a:xfrm>
        </p:spPr>
        <p:txBody>
          <a:bodyPr/>
          <a:lstStyle/>
          <a:p>
            <a:r>
              <a:rPr lang="en-US" dirty="0"/>
              <a:t>Magnet Group 		FTE	2022</a:t>
            </a:r>
          </a:p>
        </p:txBody>
      </p:sp>
    </p:spTree>
    <p:extLst>
      <p:ext uri="{BB962C8B-B14F-4D97-AF65-F5344CB8AC3E}">
        <p14:creationId xmlns:p14="http://schemas.microsoft.com/office/powerpoint/2010/main" val="905501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CECAD3B-3165-594C-9E67-AE6B900D3BE5}"/>
              </a:ext>
            </a:extLst>
          </p:cNvPr>
          <p:cNvSpPr txBox="1"/>
          <p:nvPr/>
        </p:nvSpPr>
        <p:spPr>
          <a:xfrm>
            <a:off x="1652954" y="949569"/>
            <a:ext cx="6601936" cy="4801314"/>
          </a:xfrm>
          <a:prstGeom prst="rect">
            <a:avLst/>
          </a:prstGeom>
          <a:noFill/>
        </p:spPr>
        <p:txBody>
          <a:bodyPr wrap="none" rtlCol="0">
            <a:spAutoFit/>
          </a:bodyPr>
          <a:lstStyle/>
          <a:p>
            <a:endParaRPr lang="it-IT" dirty="0"/>
          </a:p>
          <a:p>
            <a:endParaRPr lang="it-IT" dirty="0"/>
          </a:p>
          <a:p>
            <a:r>
              <a:rPr lang="it-IT" b="1" dirty="0" err="1">
                <a:latin typeface="Calibri" panose="020F0502020204030204" pitchFamily="34" charset="0"/>
                <a:cs typeface="Calibri" panose="020F0502020204030204" pitchFamily="34" charset="0"/>
              </a:rPr>
              <a:t>Main</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Activities</a:t>
            </a:r>
            <a:r>
              <a:rPr lang="it-IT" b="1" dirty="0">
                <a:latin typeface="Calibri" panose="020F0502020204030204" pitchFamily="34" charset="0"/>
                <a:cs typeface="Calibri" panose="020F0502020204030204" pitchFamily="34" charset="0"/>
              </a:rPr>
              <a:t>:</a:t>
            </a:r>
          </a:p>
          <a:p>
            <a:endParaRPr lang="it-IT" dirty="0"/>
          </a:p>
          <a:p>
            <a:r>
              <a:rPr lang="it-IT" b="1" dirty="0">
                <a:solidFill>
                  <a:srgbClr val="0070C0"/>
                </a:solidFill>
                <a:latin typeface="Calibri" panose="020F0502020204030204" pitchFamily="34" charset="0"/>
                <a:cs typeface="Calibri" panose="020F0502020204030204" pitchFamily="34" charset="0"/>
              </a:rPr>
              <a:t>PNRR</a:t>
            </a:r>
          </a:p>
          <a:p>
            <a:r>
              <a:rPr lang="it-IT" b="1" dirty="0">
                <a:latin typeface="Calibri" panose="020F0502020204030204" pitchFamily="34" charset="0"/>
                <a:cs typeface="Calibri" panose="020F0502020204030204" pitchFamily="34" charset="0"/>
              </a:rPr>
              <a:t>IRIS</a:t>
            </a:r>
          </a:p>
          <a:p>
            <a:endParaRPr lang="it-IT" dirty="0">
              <a:latin typeface="Calibri" panose="020F0502020204030204" pitchFamily="34" charset="0"/>
              <a:cs typeface="Calibri" panose="020F0502020204030204" pitchFamily="34" charset="0"/>
            </a:endParaRPr>
          </a:p>
          <a:p>
            <a:r>
              <a:rPr lang="it-IT" b="1" dirty="0">
                <a:solidFill>
                  <a:srgbClr val="0070C0"/>
                </a:solidFill>
                <a:latin typeface="Calibri" panose="020F0502020204030204" pitchFamily="34" charset="0"/>
                <a:cs typeface="Calibri" panose="020F0502020204030204" pitchFamily="34" charset="0"/>
              </a:rPr>
              <a:t>CSN5</a:t>
            </a:r>
          </a:p>
          <a:p>
            <a:r>
              <a:rPr lang="it-IT" b="1" dirty="0" err="1">
                <a:latin typeface="Calibri" panose="020F0502020204030204" pitchFamily="34" charset="0"/>
                <a:cs typeface="Calibri" panose="020F0502020204030204" pitchFamily="34" charset="0"/>
              </a:rPr>
              <a:t>Astract</a:t>
            </a:r>
            <a:r>
              <a:rPr lang="it-IT" b="1" dirty="0">
                <a:latin typeface="Calibri" panose="020F0502020204030204" pitchFamily="34" charset="0"/>
                <a:cs typeface="Calibri" panose="020F0502020204030204" pitchFamily="34" charset="0"/>
              </a:rPr>
              <a:t>  </a:t>
            </a:r>
            <a:r>
              <a:rPr lang="it-IT" dirty="0">
                <a:latin typeface="Calibri" panose="020F0502020204030204" pitchFamily="34" charset="0"/>
                <a:cs typeface="Calibri" panose="020F0502020204030204" pitchFamily="34" charset="0"/>
              </a:rPr>
              <a:t>						0.2 FTE</a:t>
            </a:r>
          </a:p>
          <a:p>
            <a:r>
              <a:rPr lang="it-IT" b="1" dirty="0">
                <a:latin typeface="Calibri" panose="020F0502020204030204" pitchFamily="34" charset="0"/>
                <a:cs typeface="Calibri" panose="020F0502020204030204" pitchFamily="34" charset="0"/>
              </a:rPr>
              <a:t>SIG </a:t>
            </a:r>
            <a:r>
              <a:rPr lang="it-IT" dirty="0">
                <a:latin typeface="Calibri" panose="020F0502020204030204" pitchFamily="34" charset="0"/>
                <a:cs typeface="Calibri" panose="020F0502020204030204" pitchFamily="34" charset="0"/>
              </a:rPr>
              <a:t>(Call CSN5, parzialmente finanziata fondi esterni) 	2.6 FTE</a:t>
            </a:r>
          </a:p>
          <a:p>
            <a:r>
              <a:rPr lang="it-IT" b="1" dirty="0">
                <a:latin typeface="Calibri" panose="020F0502020204030204" pitchFamily="34" charset="0"/>
                <a:cs typeface="Calibri" panose="020F0502020204030204" pitchFamily="34" charset="0"/>
              </a:rPr>
              <a:t>HITRI+ </a:t>
            </a:r>
            <a:r>
              <a:rPr lang="it-IT" dirty="0">
                <a:latin typeface="Calibri" panose="020F0502020204030204" pitchFamily="34" charset="0"/>
                <a:cs typeface="Calibri" panose="020F0502020204030204" pitchFamily="34" charset="0"/>
              </a:rPr>
              <a:t>(dimostratore magnete CCT, fondi europei) 	1.65 FTE</a:t>
            </a:r>
          </a:p>
          <a:p>
            <a:r>
              <a:rPr lang="it-IT" b="1" dirty="0">
                <a:latin typeface="Calibri" panose="020F0502020204030204" pitchFamily="34" charset="0"/>
                <a:cs typeface="Calibri" panose="020F0502020204030204" pitchFamily="34" charset="0"/>
              </a:rPr>
              <a:t>IFAST</a:t>
            </a:r>
            <a:r>
              <a:rPr lang="it-IT" dirty="0">
                <a:latin typeface="Calibri" panose="020F0502020204030204" pitchFamily="34" charset="0"/>
                <a:cs typeface="Calibri" panose="020F0502020204030204" pitchFamily="34" charset="0"/>
              </a:rPr>
              <a:t> (Studi di magneti adroterapia, fondi europei) 	0.6 FTE</a:t>
            </a:r>
          </a:p>
          <a:p>
            <a:r>
              <a:rPr lang="it-IT" b="1" dirty="0">
                <a:latin typeface="Calibri" panose="020F0502020204030204" pitchFamily="34" charset="0"/>
                <a:cs typeface="Calibri" panose="020F0502020204030204" pitchFamily="34" charset="0"/>
              </a:rPr>
              <a:t>FALCOND</a:t>
            </a:r>
            <a:r>
              <a:rPr lang="it-IT" dirty="0">
                <a:latin typeface="Calibri" panose="020F0502020204030204" pitchFamily="34" charset="0"/>
                <a:cs typeface="Calibri" panose="020F0502020204030204" pitchFamily="34" charset="0"/>
              </a:rPr>
              <a:t> (dimostratore per FCC-HH, Fondi CERN) 	1.1 FTE</a:t>
            </a:r>
          </a:p>
          <a:p>
            <a:r>
              <a:rPr lang="it-IT" dirty="0">
                <a:latin typeface="Calibri" panose="020F0502020204030204" pitchFamily="34" charset="0"/>
                <a:cs typeface="Calibri" panose="020F0502020204030204" pitchFamily="34" charset="0"/>
              </a:rPr>
              <a:t> </a:t>
            </a:r>
          </a:p>
          <a:p>
            <a:r>
              <a:rPr lang="it-IT" b="1" dirty="0">
                <a:solidFill>
                  <a:srgbClr val="0070C0"/>
                </a:solidFill>
                <a:latin typeface="Calibri" panose="020F0502020204030204" pitchFamily="34" charset="0"/>
                <a:cs typeface="Calibri" panose="020F0502020204030204" pitchFamily="34" charset="0"/>
              </a:rPr>
              <a:t>CSN1</a:t>
            </a:r>
          </a:p>
          <a:p>
            <a:r>
              <a:rPr lang="it-IT" b="1" dirty="0">
                <a:latin typeface="Calibri" panose="020F0502020204030204" pitchFamily="34" charset="0"/>
                <a:cs typeface="Calibri" panose="020F0502020204030204" pitchFamily="34" charset="0"/>
              </a:rPr>
              <a:t>HL_SHOC </a:t>
            </a:r>
            <a:r>
              <a:rPr lang="it-IT" dirty="0">
                <a:latin typeface="Calibri" panose="020F0502020204030204" pitchFamily="34" charset="0"/>
                <a:cs typeface="Calibri" panose="020F0502020204030204" pitchFamily="34" charset="0"/>
              </a:rPr>
              <a:t>(magneti correttoti per </a:t>
            </a:r>
            <a:r>
              <a:rPr lang="it-IT" dirty="0" err="1">
                <a:latin typeface="Calibri" panose="020F0502020204030204" pitchFamily="34" charset="0"/>
                <a:cs typeface="Calibri" panose="020F0502020204030204" pitchFamily="34" charset="0"/>
              </a:rPr>
              <a:t>HighLumi</a:t>
            </a:r>
            <a:r>
              <a:rPr lang="it-IT" dirty="0">
                <a:latin typeface="Calibri" panose="020F0502020204030204" pitchFamily="34" charset="0"/>
                <a:cs typeface="Calibri" panose="020F0502020204030204" pitchFamily="34" charset="0"/>
              </a:rPr>
              <a:t>-LHC, fondi CERN) 0.2 FTE</a:t>
            </a:r>
          </a:p>
          <a:p>
            <a:endParaRPr lang="it-IT" dirty="0"/>
          </a:p>
        </p:txBody>
      </p:sp>
    </p:spTree>
    <p:extLst>
      <p:ext uri="{BB962C8B-B14F-4D97-AF65-F5344CB8AC3E}">
        <p14:creationId xmlns:p14="http://schemas.microsoft.com/office/powerpoint/2010/main" val="2414349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4</a:t>
            </a:fld>
            <a:endParaRPr lang="en-US" sz="1050" b="0" strike="noStrike" spc="-1">
              <a:latin typeface="Arial"/>
            </a:endParaRPr>
          </a:p>
        </p:txBody>
      </p:sp>
      <p:sp>
        <p:nvSpPr>
          <p:cNvPr id="3" name="CasellaDiTesto 2"/>
          <p:cNvSpPr txBox="1"/>
          <p:nvPr/>
        </p:nvSpPr>
        <p:spPr>
          <a:xfrm>
            <a:off x="1397725" y="933427"/>
            <a:ext cx="10293532" cy="5324535"/>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The LASA building is owned by the University of Milan and is in use governed by a long-standing bilateral agreement with INFN.</a:t>
            </a:r>
          </a:p>
          <a:p>
            <a:pPr>
              <a:spcAft>
                <a:spcPts val="1200"/>
              </a:spcAft>
            </a:pPr>
            <a:r>
              <a:rPr lang="en-US" sz="2000" b="1" spc="-1" dirty="0">
                <a:solidFill>
                  <a:schemeClr val="bg2">
                    <a:lumMod val="25000"/>
                  </a:schemeClr>
                </a:solidFill>
                <a:latin typeface="Calibri"/>
              </a:rPr>
              <a:t>The University, to a good extent, provides for the routine maintenance of conventional facilities and basic laboratory infrastructures.</a:t>
            </a:r>
          </a:p>
          <a:p>
            <a:pPr>
              <a:spcAft>
                <a:spcPts val="1200"/>
              </a:spcAft>
            </a:pPr>
            <a:r>
              <a:rPr lang="en-US" sz="2000" b="1" spc="-1" dirty="0">
                <a:solidFill>
                  <a:schemeClr val="bg2">
                    <a:lumMod val="25000"/>
                  </a:schemeClr>
                </a:solidFill>
                <a:latin typeface="Calibri"/>
              </a:rPr>
              <a:t>From a management point of view, LASA operates under the Director of the Milan Section. </a:t>
            </a:r>
          </a:p>
          <a:p>
            <a:pPr>
              <a:spcAft>
                <a:spcPts val="1200"/>
              </a:spcAft>
            </a:pPr>
            <a:r>
              <a:rPr lang="en-US" sz="2000" b="1" spc="-1" dirty="0">
                <a:solidFill>
                  <a:schemeClr val="bg2">
                    <a:lumMod val="25000"/>
                  </a:schemeClr>
                </a:solidFill>
                <a:latin typeface="Calibri"/>
              </a:rPr>
              <a:t>He appoints a coordinator who:</a:t>
            </a:r>
          </a:p>
          <a:p>
            <a:pPr lvl="1">
              <a:spcAft>
                <a:spcPts val="1200"/>
              </a:spcAft>
            </a:pPr>
            <a:br>
              <a:rPr lang="en-US" sz="2000" b="1" spc="-1" dirty="0">
                <a:solidFill>
                  <a:schemeClr val="bg2">
                    <a:lumMod val="25000"/>
                  </a:schemeClr>
                </a:solidFill>
                <a:latin typeface="Calibri"/>
              </a:rPr>
            </a:br>
            <a:r>
              <a:rPr lang="en-US" sz="2000" b="1" spc="-1" dirty="0">
                <a:solidFill>
                  <a:schemeClr val="bg2">
                    <a:lumMod val="25000"/>
                  </a:schemeClr>
                </a:solidFill>
                <a:latin typeface="Calibri"/>
              </a:rPr>
              <a:t>- coordinates all the activities related to the proper functioning of the laboratory </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 convenes the laboratory council at regular intervals</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 performs the role of "spoke person" towards the territory and towards the scientific       community. </a:t>
            </a:r>
          </a:p>
          <a:p>
            <a:pPr>
              <a:spcAft>
                <a:spcPts val="1200"/>
              </a:spcAft>
            </a:pPr>
            <a:endParaRPr lang="en-US" sz="2000" b="1" spc="-1" dirty="0">
              <a:solidFill>
                <a:schemeClr val="bg2">
                  <a:lumMod val="25000"/>
                </a:schemeClr>
              </a:solidFill>
              <a:latin typeface="Calibri"/>
            </a:endParaRPr>
          </a:p>
          <a:p>
            <a:pPr>
              <a:spcAft>
                <a:spcPts val="1200"/>
              </a:spcAft>
            </a:pPr>
            <a:r>
              <a:rPr lang="en-US" sz="2000" b="1" spc="-1" dirty="0">
                <a:solidFill>
                  <a:schemeClr val="bg2">
                    <a:lumMod val="25000"/>
                  </a:schemeClr>
                </a:solidFill>
                <a:latin typeface="Calibri"/>
              </a:rPr>
              <a:t>From a financial point of view, LASA still does not have a predefined budget but operates on the basis of both Section funds and of the eventual overhead of special projects.</a:t>
            </a: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LASA in a nutshell</a:t>
            </a:r>
            <a:endParaRPr lang="en-US" sz="3600" b="0" strike="noStrike" spc="-1" dirty="0">
              <a:latin typeface="Arial"/>
            </a:endParaRPr>
          </a:p>
        </p:txBody>
      </p:sp>
    </p:spTree>
    <p:extLst>
      <p:ext uri="{BB962C8B-B14F-4D97-AF65-F5344CB8AC3E}">
        <p14:creationId xmlns:p14="http://schemas.microsoft.com/office/powerpoint/2010/main" val="341621636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8073596-1F6A-B35C-BD06-2CA4DA3B894B}"/>
              </a:ext>
            </a:extLst>
          </p:cNvPr>
          <p:cNvSpPr>
            <a:spLocks noGrp="1"/>
          </p:cNvSpPr>
          <p:nvPr>
            <p:ph type="title"/>
          </p:nvPr>
        </p:nvSpPr>
        <p:spPr>
          <a:xfrm>
            <a:off x="931580" y="16015"/>
            <a:ext cx="10972440" cy="1144800"/>
          </a:xfrm>
        </p:spPr>
        <p:txBody>
          <a:bodyPr/>
          <a:lstStyle/>
          <a:p>
            <a:r>
              <a:rPr lang="it-IT" sz="3600" dirty="0"/>
              <a:t>Il progetto SIG: scopo e sfide aperte</a:t>
            </a:r>
          </a:p>
        </p:txBody>
      </p:sp>
      <p:sp>
        <p:nvSpPr>
          <p:cNvPr id="11" name="Segnaposto contenuto 10">
            <a:extLst>
              <a:ext uri="{FF2B5EF4-FFF2-40B4-BE49-F238E27FC236}">
                <a16:creationId xmlns:a16="http://schemas.microsoft.com/office/drawing/2014/main" id="{3AF8F1DC-ED07-1DBF-2702-2E073BD33C15}"/>
              </a:ext>
            </a:extLst>
          </p:cNvPr>
          <p:cNvSpPr>
            <a:spLocks noGrp="1"/>
          </p:cNvSpPr>
          <p:nvPr>
            <p:ph idx="1"/>
          </p:nvPr>
        </p:nvSpPr>
        <p:spPr>
          <a:xfrm>
            <a:off x="3377420" y="1100354"/>
            <a:ext cx="5315897" cy="5105615"/>
          </a:xfrm>
        </p:spPr>
        <p:txBody>
          <a:bodyPr>
            <a:normAutofit fontScale="70000" lnSpcReduction="20000"/>
          </a:bodyPr>
          <a:lstStyle/>
          <a:p>
            <a:pPr marL="361950" indent="-271463">
              <a:spcBef>
                <a:spcPts val="600"/>
              </a:spcBef>
              <a:spcAft>
                <a:spcPts val="0"/>
              </a:spcAft>
              <a:buFont typeface="Arial" panose="020B0604020202020204" pitchFamily="34" charset="0"/>
              <a:buChar char="•"/>
            </a:pPr>
            <a:r>
              <a:rPr lang="it-IT" dirty="0"/>
              <a:t>Call Gruppo V e accordo quadripartito: INFN – CERN – CNAO – </a:t>
            </a:r>
            <a:r>
              <a:rPr lang="it-IT" dirty="0" err="1"/>
              <a:t>MedAustron</a:t>
            </a:r>
            <a:endParaRPr lang="it-IT" dirty="0"/>
          </a:p>
          <a:p>
            <a:pPr marL="361950" indent="-271463">
              <a:spcBef>
                <a:spcPts val="600"/>
              </a:spcBef>
              <a:spcAft>
                <a:spcPts val="0"/>
              </a:spcAft>
              <a:buFont typeface="Arial" panose="020B0604020202020204" pitchFamily="34" charset="0"/>
              <a:buChar char="•"/>
            </a:pPr>
            <a:endParaRPr lang="it-IT" sz="1100" dirty="0"/>
          </a:p>
          <a:p>
            <a:pPr marL="361950" indent="-271463">
              <a:spcBef>
                <a:spcPts val="600"/>
              </a:spcBef>
              <a:spcAft>
                <a:spcPts val="0"/>
              </a:spcAft>
              <a:buFont typeface="Arial" panose="020B0604020202020204" pitchFamily="34" charset="0"/>
              <a:buChar char="•"/>
            </a:pPr>
            <a:r>
              <a:rPr lang="it-IT" dirty="0"/>
              <a:t>Scopo generale: rendere più accessibile l’adroterapia con ioni pesanti</a:t>
            </a:r>
          </a:p>
          <a:p>
            <a:pPr marL="625475" indent="-265113">
              <a:spcBef>
                <a:spcPts val="600"/>
              </a:spcBef>
              <a:spcAft>
                <a:spcPts val="0"/>
              </a:spcAft>
              <a:buNone/>
            </a:pPr>
            <a:r>
              <a:rPr lang="it-IT" dirty="0">
                <a:sym typeface="Wingdings" panose="05000000000000000000" pitchFamily="2" charset="2"/>
              </a:rPr>
              <a:t> </a:t>
            </a:r>
            <a:r>
              <a:rPr lang="it-IT" dirty="0"/>
              <a:t>ridurre ingombro e peso dei </a:t>
            </a:r>
            <a:r>
              <a:rPr lang="it-IT" dirty="0" err="1"/>
              <a:t>gantry</a:t>
            </a:r>
            <a:r>
              <a:rPr lang="it-IT" dirty="0"/>
              <a:t> grazie alla superconduttività e alla tecnologia dei magneti da acceleratore</a:t>
            </a:r>
          </a:p>
          <a:p>
            <a:pPr marL="361950" indent="-271463">
              <a:spcBef>
                <a:spcPts val="600"/>
              </a:spcBef>
              <a:spcAft>
                <a:spcPts val="0"/>
              </a:spcAft>
              <a:buFont typeface="Arial" panose="020B0604020202020204" pitchFamily="34" charset="0"/>
              <a:buChar char="•"/>
            </a:pPr>
            <a:endParaRPr lang="it-IT" sz="1100" dirty="0"/>
          </a:p>
          <a:p>
            <a:pPr marL="361950" indent="-271463">
              <a:spcBef>
                <a:spcPts val="600"/>
              </a:spcBef>
              <a:spcAft>
                <a:spcPts val="0"/>
              </a:spcAft>
              <a:buFont typeface="Arial" panose="020B0604020202020204" pitchFamily="34" charset="0"/>
              <a:buChar char="•"/>
            </a:pPr>
            <a:r>
              <a:rPr lang="it-IT" dirty="0"/>
              <a:t>Obiettivo: costruzione di un magnete superconduttore dimostratore curvo</a:t>
            </a:r>
          </a:p>
          <a:p>
            <a:pPr marL="654558" lvl="1" indent="-271463">
              <a:spcBef>
                <a:spcPts val="600"/>
              </a:spcBef>
              <a:spcAft>
                <a:spcPts val="0"/>
              </a:spcAft>
              <a:buFont typeface="Arial" panose="020B0604020202020204" pitchFamily="34" charset="0"/>
              <a:buChar char="•"/>
            </a:pPr>
            <a:r>
              <a:rPr lang="it-IT" dirty="0"/>
              <a:t>4 T, apertura 80 mm, 45° (1.3 m)</a:t>
            </a:r>
          </a:p>
          <a:p>
            <a:pPr marL="361950" indent="-271463">
              <a:spcBef>
                <a:spcPts val="600"/>
              </a:spcBef>
              <a:spcAft>
                <a:spcPts val="0"/>
              </a:spcAft>
              <a:buFont typeface="Arial" panose="020B0604020202020204" pitchFamily="34" charset="0"/>
              <a:buChar char="•"/>
            </a:pPr>
            <a:endParaRPr lang="it-IT" sz="1100" dirty="0"/>
          </a:p>
          <a:p>
            <a:pPr marL="361950" indent="-271463">
              <a:spcBef>
                <a:spcPts val="600"/>
              </a:spcBef>
              <a:spcAft>
                <a:spcPts val="0"/>
              </a:spcAft>
              <a:buFont typeface="Arial" panose="020B0604020202020204" pitchFamily="34" charset="0"/>
              <a:buChar char="•"/>
            </a:pPr>
            <a:r>
              <a:rPr lang="it-IT" dirty="0"/>
              <a:t>Sfide aperte</a:t>
            </a:r>
          </a:p>
          <a:p>
            <a:pPr marL="654558" lvl="1" indent="-271463">
              <a:buFont typeface="Arial" panose="020B0604020202020204" pitchFamily="34" charset="0"/>
              <a:buChar char="•"/>
            </a:pPr>
            <a:r>
              <a:rPr lang="it-IT" dirty="0"/>
              <a:t>Avvolgimento con alta curvatura (ρ = 1.65 m)</a:t>
            </a:r>
          </a:p>
          <a:p>
            <a:pPr marL="654558" lvl="1" indent="-271463">
              <a:buFont typeface="Arial" panose="020B0604020202020204" pitchFamily="34" charset="0"/>
              <a:buChar char="•"/>
            </a:pPr>
            <a:r>
              <a:rPr lang="it-IT" dirty="0"/>
              <a:t>Raffreddamento indiretto (no elio liquido)</a:t>
            </a:r>
          </a:p>
          <a:p>
            <a:pPr marL="654558" lvl="1" indent="-271463">
              <a:buFont typeface="Arial" panose="020B0604020202020204" pitchFamily="34" charset="0"/>
              <a:buChar char="•"/>
            </a:pPr>
            <a:r>
              <a:rPr lang="it-IT" dirty="0" err="1"/>
              <a:t>Ramp</a:t>
            </a:r>
            <a:r>
              <a:rPr lang="it-IT" dirty="0"/>
              <a:t>-rate elevato (0.4 T/s) e minimizzazione delle perdite dinamiche</a:t>
            </a:r>
          </a:p>
          <a:p>
            <a:pPr marL="654558" lvl="1" indent="-271463">
              <a:buFont typeface="Arial" panose="020B0604020202020204" pitchFamily="34" charset="0"/>
              <a:buChar char="•"/>
            </a:pPr>
            <a:r>
              <a:rPr lang="it-IT" dirty="0"/>
              <a:t>Nuova </a:t>
            </a:r>
            <a:r>
              <a:rPr lang="it-IT" dirty="0" err="1"/>
              <a:t>magnet</a:t>
            </a:r>
            <a:r>
              <a:rPr lang="it-IT" dirty="0"/>
              <a:t> facility @LASA</a:t>
            </a:r>
          </a:p>
        </p:txBody>
      </p:sp>
      <p:pic>
        <p:nvPicPr>
          <p:cNvPr id="15" name="Immagine 14">
            <a:extLst>
              <a:ext uri="{FF2B5EF4-FFF2-40B4-BE49-F238E27FC236}">
                <a16:creationId xmlns:a16="http://schemas.microsoft.com/office/drawing/2014/main" id="{69E1F380-E9F4-D07C-94FD-2E2160575E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400" y="32777"/>
            <a:ext cx="1991150" cy="900000"/>
          </a:xfrm>
          <a:prstGeom prst="rect">
            <a:avLst/>
          </a:prstGeom>
        </p:spPr>
      </p:pic>
      <p:grpSp>
        <p:nvGrpSpPr>
          <p:cNvPr id="10" name="Gruppo 9">
            <a:extLst>
              <a:ext uri="{FF2B5EF4-FFF2-40B4-BE49-F238E27FC236}">
                <a16:creationId xmlns:a16="http://schemas.microsoft.com/office/drawing/2014/main" id="{015A5D2E-6AAC-4227-9C4C-B7ABD5D27291}"/>
              </a:ext>
            </a:extLst>
          </p:cNvPr>
          <p:cNvGrpSpPr/>
          <p:nvPr/>
        </p:nvGrpSpPr>
        <p:grpSpPr>
          <a:xfrm>
            <a:off x="8711486" y="1418400"/>
            <a:ext cx="3502407" cy="5184508"/>
            <a:chOff x="8629533" y="1000078"/>
            <a:chExt cx="3502407" cy="5184508"/>
          </a:xfrm>
        </p:grpSpPr>
        <p:pic>
          <p:nvPicPr>
            <p:cNvPr id="4" name="Immagine 3">
              <a:extLst>
                <a:ext uri="{FF2B5EF4-FFF2-40B4-BE49-F238E27FC236}">
                  <a16:creationId xmlns:a16="http://schemas.microsoft.com/office/drawing/2014/main" id="{DCB64BA2-FD84-436D-9507-A303075E4C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29533" y="1240901"/>
              <a:ext cx="3502407" cy="2922785"/>
            </a:xfrm>
            <a:prstGeom prst="rect">
              <a:avLst/>
            </a:prstGeom>
          </p:spPr>
        </p:pic>
        <p:pic>
          <p:nvPicPr>
            <p:cNvPr id="9" name="Picture 2" descr="A picture containing toy&#10;&#10;Description automatically generated">
              <a:extLst>
                <a:ext uri="{FF2B5EF4-FFF2-40B4-BE49-F238E27FC236}">
                  <a16:creationId xmlns:a16="http://schemas.microsoft.com/office/drawing/2014/main" id="{EC251C5F-8AFC-4408-9E5A-5BFF5D06A7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2704" y="4529610"/>
              <a:ext cx="2380130" cy="1328312"/>
            </a:xfrm>
            <a:prstGeom prst="rect">
              <a:avLst/>
            </a:prstGeom>
          </p:spPr>
        </p:pic>
        <p:sp>
          <p:nvSpPr>
            <p:cNvPr id="12" name="CasellaDiTesto 11">
              <a:extLst>
                <a:ext uri="{FF2B5EF4-FFF2-40B4-BE49-F238E27FC236}">
                  <a16:creationId xmlns:a16="http://schemas.microsoft.com/office/drawing/2014/main" id="{443B7B7C-C306-4B86-BD4C-488BA58CA947}"/>
                </a:ext>
              </a:extLst>
            </p:cNvPr>
            <p:cNvSpPr txBox="1"/>
            <p:nvPr/>
          </p:nvSpPr>
          <p:spPr>
            <a:xfrm>
              <a:off x="8899861" y="1000078"/>
              <a:ext cx="2961751" cy="338554"/>
            </a:xfrm>
            <a:prstGeom prst="rect">
              <a:avLst/>
            </a:prstGeom>
            <a:noFill/>
          </p:spPr>
          <p:txBody>
            <a:bodyPr wrap="square">
              <a:spAutoFit/>
            </a:bodyPr>
            <a:lstStyle/>
            <a:p>
              <a:r>
                <a:rPr lang="it-IT" sz="1600" dirty="0">
                  <a:solidFill>
                    <a:schemeClr val="tx1">
                      <a:lumMod val="75000"/>
                      <a:lumOff val="25000"/>
                    </a:schemeClr>
                  </a:solidFill>
                </a:rPr>
                <a:t>Heidelberg </a:t>
              </a:r>
              <a:r>
                <a:rPr lang="it-IT" sz="1600" dirty="0" err="1">
                  <a:solidFill>
                    <a:schemeClr val="tx1">
                      <a:lumMod val="75000"/>
                      <a:lumOff val="25000"/>
                    </a:schemeClr>
                  </a:solidFill>
                </a:rPr>
                <a:t>Gantry</a:t>
              </a:r>
              <a:r>
                <a:rPr lang="it-IT" sz="1600" dirty="0">
                  <a:solidFill>
                    <a:schemeClr val="tx1">
                      <a:lumMod val="75000"/>
                      <a:lumOff val="25000"/>
                    </a:schemeClr>
                  </a:solidFill>
                </a:rPr>
                <a:t> ~600 tons</a:t>
              </a:r>
            </a:p>
          </p:txBody>
        </p:sp>
        <p:sp>
          <p:nvSpPr>
            <p:cNvPr id="13" name="CasellaDiTesto 12">
              <a:extLst>
                <a:ext uri="{FF2B5EF4-FFF2-40B4-BE49-F238E27FC236}">
                  <a16:creationId xmlns:a16="http://schemas.microsoft.com/office/drawing/2014/main" id="{BBC3F98B-4DAF-4E9E-A2C6-7651D35B1CC5}"/>
                </a:ext>
              </a:extLst>
            </p:cNvPr>
            <p:cNvSpPr txBox="1"/>
            <p:nvPr/>
          </p:nvSpPr>
          <p:spPr>
            <a:xfrm>
              <a:off x="8744895" y="5846032"/>
              <a:ext cx="3331726" cy="338554"/>
            </a:xfrm>
            <a:prstGeom prst="rect">
              <a:avLst/>
            </a:prstGeom>
            <a:noFill/>
          </p:spPr>
          <p:txBody>
            <a:bodyPr wrap="square">
              <a:spAutoFit/>
            </a:bodyPr>
            <a:lstStyle/>
            <a:p>
              <a:r>
                <a:rPr lang="it-IT" sz="1600" dirty="0">
                  <a:solidFill>
                    <a:schemeClr val="tx1">
                      <a:lumMod val="75000"/>
                      <a:lumOff val="25000"/>
                    </a:schemeClr>
                  </a:solidFill>
                </a:rPr>
                <a:t>Compact </a:t>
              </a:r>
              <a:r>
                <a:rPr lang="it-IT" sz="1600" dirty="0" err="1">
                  <a:solidFill>
                    <a:schemeClr val="tx1">
                      <a:lumMod val="75000"/>
                      <a:lumOff val="25000"/>
                    </a:schemeClr>
                  </a:solidFill>
                </a:rPr>
                <a:t>Gantry</a:t>
              </a:r>
              <a:r>
                <a:rPr lang="it-IT" sz="1600" dirty="0">
                  <a:solidFill>
                    <a:schemeClr val="tx1">
                      <a:lumMod val="75000"/>
                      <a:lumOff val="25000"/>
                    </a:schemeClr>
                  </a:solidFill>
                </a:rPr>
                <a:t> ~50 tons (L. </a:t>
              </a:r>
              <a:r>
                <a:rPr lang="it-IT" sz="1600" dirty="0" err="1">
                  <a:solidFill>
                    <a:schemeClr val="tx1">
                      <a:lumMod val="75000"/>
                      <a:lumOff val="25000"/>
                    </a:schemeClr>
                  </a:solidFill>
                </a:rPr>
                <a:t>Gentini</a:t>
              </a:r>
              <a:r>
                <a:rPr lang="it-IT" sz="1600" dirty="0">
                  <a:solidFill>
                    <a:schemeClr val="tx1">
                      <a:lumMod val="75000"/>
                      <a:lumOff val="25000"/>
                    </a:schemeClr>
                  </a:solidFill>
                </a:rPr>
                <a:t>)</a:t>
              </a:r>
            </a:p>
          </p:txBody>
        </p:sp>
        <p:sp>
          <p:nvSpPr>
            <p:cNvPr id="8" name="Freccia in giù 7">
              <a:extLst>
                <a:ext uri="{FF2B5EF4-FFF2-40B4-BE49-F238E27FC236}">
                  <a16:creationId xmlns:a16="http://schemas.microsoft.com/office/drawing/2014/main" id="{739ECB1E-2FD7-43CF-BF70-AE182BCC2593}"/>
                </a:ext>
              </a:extLst>
            </p:cNvPr>
            <p:cNvSpPr/>
            <p:nvPr/>
          </p:nvSpPr>
          <p:spPr>
            <a:xfrm>
              <a:off x="10161802" y="3685880"/>
              <a:ext cx="401934" cy="678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6" name="Picture 10">
            <a:extLst>
              <a:ext uri="{FF2B5EF4-FFF2-40B4-BE49-F238E27FC236}">
                <a16:creationId xmlns:a16="http://schemas.microsoft.com/office/drawing/2014/main" id="{7BE5BE92-085E-4477-8DA6-6AF756045C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3678" y="1100354"/>
            <a:ext cx="2058835" cy="2100349"/>
          </a:xfrm>
          <a:prstGeom prst="rect">
            <a:avLst/>
          </a:prstGeom>
        </p:spPr>
      </p:pic>
      <p:pic>
        <p:nvPicPr>
          <p:cNvPr id="2" name="Immagine 1">
            <a:extLst>
              <a:ext uri="{FF2B5EF4-FFF2-40B4-BE49-F238E27FC236}">
                <a16:creationId xmlns:a16="http://schemas.microsoft.com/office/drawing/2014/main" id="{B75B0655-29DF-0A3A-8BE0-4CAB7B785DF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1667" y="4285042"/>
            <a:ext cx="2320011" cy="1756731"/>
          </a:xfrm>
          <a:prstGeom prst="rect">
            <a:avLst/>
          </a:prstGeom>
        </p:spPr>
      </p:pic>
      <p:pic>
        <p:nvPicPr>
          <p:cNvPr id="28" name="Picture 4" descr="A picture containing diagram&#10;&#10;Description automatically generated">
            <a:extLst>
              <a:ext uri="{FF2B5EF4-FFF2-40B4-BE49-F238E27FC236}">
                <a16:creationId xmlns:a16="http://schemas.microsoft.com/office/drawing/2014/main" id="{11E77C1E-9567-DF57-17AF-EF49DD7203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48224" y="189162"/>
            <a:ext cx="1212176" cy="920165"/>
          </a:xfrm>
          <a:prstGeom prst="rect">
            <a:avLst/>
          </a:prstGeom>
        </p:spPr>
      </p:pic>
      <p:sp>
        <p:nvSpPr>
          <p:cNvPr id="5" name="CasellaDiTesto 4">
            <a:extLst>
              <a:ext uri="{FF2B5EF4-FFF2-40B4-BE49-F238E27FC236}">
                <a16:creationId xmlns:a16="http://schemas.microsoft.com/office/drawing/2014/main" id="{0E87DD42-726C-F1D6-34AC-DD5D2DC526AC}"/>
              </a:ext>
            </a:extLst>
          </p:cNvPr>
          <p:cNvSpPr txBox="1"/>
          <p:nvPr/>
        </p:nvSpPr>
        <p:spPr>
          <a:xfrm>
            <a:off x="653346" y="5977184"/>
            <a:ext cx="2040367" cy="369332"/>
          </a:xfrm>
          <a:prstGeom prst="rect">
            <a:avLst/>
          </a:prstGeom>
          <a:noFill/>
        </p:spPr>
        <p:txBody>
          <a:bodyPr wrap="none" rtlCol="0">
            <a:spAutoFit/>
          </a:bodyPr>
          <a:lstStyle/>
          <a:p>
            <a:r>
              <a:rPr lang="it-IT" dirty="0">
                <a:solidFill>
                  <a:schemeClr val="tx1">
                    <a:lumMod val="75000"/>
                    <a:lumOff val="25000"/>
                  </a:schemeClr>
                </a:solidFill>
              </a:rPr>
              <a:t>Bobinatrice @ LASA</a:t>
            </a:r>
            <a:endParaRPr lang="en-US" dirty="0">
              <a:solidFill>
                <a:schemeClr val="tx1">
                  <a:lumMod val="75000"/>
                  <a:lumOff val="25000"/>
                </a:schemeClr>
              </a:solidFill>
            </a:endParaRPr>
          </a:p>
        </p:txBody>
      </p:sp>
    </p:spTree>
    <p:extLst>
      <p:ext uri="{BB962C8B-B14F-4D97-AF65-F5344CB8AC3E}">
        <p14:creationId xmlns:p14="http://schemas.microsoft.com/office/powerpoint/2010/main" val="1694509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8073596-1F6A-B35C-BD06-2CA4DA3B894B}"/>
              </a:ext>
            </a:extLst>
          </p:cNvPr>
          <p:cNvSpPr>
            <a:spLocks noGrp="1"/>
          </p:cNvSpPr>
          <p:nvPr>
            <p:ph type="title"/>
          </p:nvPr>
        </p:nvSpPr>
        <p:spPr>
          <a:xfrm>
            <a:off x="808772" y="110773"/>
            <a:ext cx="10972440" cy="1144800"/>
          </a:xfrm>
        </p:spPr>
        <p:txBody>
          <a:bodyPr/>
          <a:lstStyle/>
          <a:p>
            <a:r>
              <a:rPr lang="it-IT" sz="3600" dirty="0"/>
              <a:t>Il progetto SIG: stato 2022</a:t>
            </a:r>
          </a:p>
        </p:txBody>
      </p:sp>
      <p:pic>
        <p:nvPicPr>
          <p:cNvPr id="15" name="Immagine 14">
            <a:extLst>
              <a:ext uri="{FF2B5EF4-FFF2-40B4-BE49-F238E27FC236}">
                <a16:creationId xmlns:a16="http://schemas.microsoft.com/office/drawing/2014/main" id="{69E1F380-E9F4-D07C-94FD-2E2160575E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9493" y="67375"/>
            <a:ext cx="1991150" cy="900000"/>
          </a:xfrm>
          <a:prstGeom prst="rect">
            <a:avLst/>
          </a:prstGeom>
        </p:spPr>
      </p:pic>
      <p:pic>
        <p:nvPicPr>
          <p:cNvPr id="28" name="Picture 4" descr="A picture containing diagram&#10;&#10;Description automatically generated">
            <a:extLst>
              <a:ext uri="{FF2B5EF4-FFF2-40B4-BE49-F238E27FC236}">
                <a16:creationId xmlns:a16="http://schemas.microsoft.com/office/drawing/2014/main" id="{11E77C1E-9567-DF57-17AF-EF49DD7203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44895" y="38456"/>
            <a:ext cx="1212176" cy="920165"/>
          </a:xfrm>
          <a:prstGeom prst="rect">
            <a:avLst/>
          </a:prstGeom>
        </p:spPr>
      </p:pic>
      <p:pic>
        <p:nvPicPr>
          <p:cNvPr id="17" name="Immagine 16">
            <a:extLst>
              <a:ext uri="{FF2B5EF4-FFF2-40B4-BE49-F238E27FC236}">
                <a16:creationId xmlns:a16="http://schemas.microsoft.com/office/drawing/2014/main" id="{E36B80C7-587B-A458-81A3-BC89FCB319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6311" y="1058236"/>
            <a:ext cx="2288757" cy="2679626"/>
          </a:xfrm>
          <a:prstGeom prst="rect">
            <a:avLst/>
          </a:prstGeom>
        </p:spPr>
      </p:pic>
      <p:sp>
        <p:nvSpPr>
          <p:cNvPr id="7" name="Segnaposto contenuto 6">
            <a:extLst>
              <a:ext uri="{FF2B5EF4-FFF2-40B4-BE49-F238E27FC236}">
                <a16:creationId xmlns:a16="http://schemas.microsoft.com/office/drawing/2014/main" id="{0AF8C113-C784-6F9F-B517-4A8D84A37828}"/>
              </a:ext>
            </a:extLst>
          </p:cNvPr>
          <p:cNvSpPr>
            <a:spLocks noGrp="1"/>
          </p:cNvSpPr>
          <p:nvPr>
            <p:ph idx="1"/>
          </p:nvPr>
        </p:nvSpPr>
        <p:spPr>
          <a:xfrm>
            <a:off x="1097280" y="1184744"/>
            <a:ext cx="8307977" cy="1898830"/>
          </a:xfrm>
        </p:spPr>
        <p:txBody>
          <a:bodyPr>
            <a:normAutofit fontScale="92500" lnSpcReduction="20000"/>
          </a:bodyPr>
          <a:lstStyle/>
          <a:p>
            <a:pPr marL="93663" indent="0">
              <a:buNone/>
            </a:pPr>
            <a:r>
              <a:rPr lang="it-IT"/>
              <a:t>Assegnazioni</a:t>
            </a:r>
          </a:p>
          <a:p>
            <a:pPr marL="354013" indent="-260350">
              <a:spcBef>
                <a:spcPts val="600"/>
              </a:spcBef>
              <a:spcAft>
                <a:spcPts val="0"/>
              </a:spcAft>
              <a:buFont typeface="Arial" panose="020B0604020202020204" pitchFamily="34" charset="0"/>
              <a:buChar char="•"/>
            </a:pPr>
            <a:r>
              <a:rPr lang="it-IT"/>
              <a:t>144 k€ per le sezioni MI, GE, LNF, TO</a:t>
            </a:r>
          </a:p>
          <a:p>
            <a:pPr marL="354013" indent="-260350">
              <a:spcBef>
                <a:spcPts val="600"/>
              </a:spcBef>
              <a:spcAft>
                <a:spcPts val="0"/>
              </a:spcAft>
              <a:buFont typeface="Arial" panose="020B0604020202020204" pitchFamily="34" charset="0"/>
              <a:buChar char="•"/>
            </a:pPr>
            <a:r>
              <a:rPr lang="it-IT"/>
              <a:t>Sezione di Milano</a:t>
            </a:r>
          </a:p>
          <a:p>
            <a:pPr marL="646621" lvl="1" indent="-260350">
              <a:spcBef>
                <a:spcPts val="600"/>
              </a:spcBef>
              <a:spcAft>
                <a:spcPts val="0"/>
              </a:spcAft>
              <a:buFont typeface="Arial" panose="020B0604020202020204" pitchFamily="34" charset="0"/>
              <a:buChar char="•"/>
            </a:pPr>
            <a:r>
              <a:rPr lang="it-IT"/>
              <a:t>1 AdR Junior </a:t>
            </a:r>
            <a:r>
              <a:rPr lang="it-IT">
                <a:sym typeface="Wingdings" panose="05000000000000000000" pitchFamily="2" charset="2"/>
              </a:rPr>
              <a:t> </a:t>
            </a:r>
            <a:r>
              <a:rPr lang="it-IT"/>
              <a:t>bandito</a:t>
            </a:r>
          </a:p>
          <a:p>
            <a:pPr marL="646621" lvl="1" indent="-260350">
              <a:spcBef>
                <a:spcPts val="600"/>
              </a:spcBef>
              <a:spcAft>
                <a:spcPts val="0"/>
              </a:spcAft>
              <a:buFont typeface="Arial" panose="020B0604020202020204" pitchFamily="34" charset="0"/>
              <a:buChar char="•"/>
            </a:pPr>
            <a:r>
              <a:rPr lang="it-IT">
                <a:sym typeface="Wingdings" panose="05000000000000000000" pitchFamily="2" charset="2"/>
              </a:rPr>
              <a:t>53 k€  impegnati per l’acquisto di un tenditore per la fase di avvolgimento</a:t>
            </a:r>
          </a:p>
        </p:txBody>
      </p:sp>
      <p:pic>
        <p:nvPicPr>
          <p:cNvPr id="6" name="Immagine 5">
            <a:extLst>
              <a:ext uri="{FF2B5EF4-FFF2-40B4-BE49-F238E27FC236}">
                <a16:creationId xmlns:a16="http://schemas.microsoft.com/office/drawing/2014/main" id="{6577822E-DD11-63EB-EB73-31EAB47853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466" y="3677478"/>
            <a:ext cx="408814" cy="408814"/>
          </a:xfrm>
          <a:prstGeom prst="rect">
            <a:avLst/>
          </a:prstGeom>
        </p:spPr>
      </p:pic>
      <p:pic>
        <p:nvPicPr>
          <p:cNvPr id="13" name="Immagine 12">
            <a:extLst>
              <a:ext uri="{FF2B5EF4-FFF2-40B4-BE49-F238E27FC236}">
                <a16:creationId xmlns:a16="http://schemas.microsoft.com/office/drawing/2014/main" id="{0C911894-3057-2C9B-A792-A50966CE4F88}"/>
              </a:ext>
            </a:extLst>
          </p:cNvPr>
          <p:cNvPicPr>
            <a:picLocks noChangeAspect="1"/>
          </p:cNvPicPr>
          <p:nvPr/>
        </p:nvPicPr>
        <p:blipFill>
          <a:blip r:embed="rId7" cstate="screen">
            <a:duotone>
              <a:prstClr val="black"/>
              <a:srgbClr val="FF9225">
                <a:tint val="45000"/>
                <a:satMod val="400000"/>
              </a:srgbClr>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tretch>
            <a:fillRect/>
          </a:stretch>
        </p:blipFill>
        <p:spPr>
          <a:xfrm>
            <a:off x="688466" y="4349828"/>
            <a:ext cx="408814" cy="408814"/>
          </a:xfrm>
          <a:prstGeom prst="rect">
            <a:avLst/>
          </a:prstGeom>
        </p:spPr>
      </p:pic>
      <p:graphicFrame>
        <p:nvGraphicFramePr>
          <p:cNvPr id="19" name="Tabella 18">
            <a:extLst>
              <a:ext uri="{FF2B5EF4-FFF2-40B4-BE49-F238E27FC236}">
                <a16:creationId xmlns:a16="http://schemas.microsoft.com/office/drawing/2014/main" id="{790EC1F6-785B-E6A2-2F59-E587048431B2}"/>
              </a:ext>
            </a:extLst>
          </p:cNvPr>
          <p:cNvGraphicFramePr>
            <a:graphicFrameLocks noGrp="1"/>
          </p:cNvGraphicFramePr>
          <p:nvPr>
            <p:extLst/>
          </p:nvPr>
        </p:nvGraphicFramePr>
        <p:xfrm>
          <a:off x="8541044" y="3774426"/>
          <a:ext cx="3467100" cy="2689860"/>
        </p:xfrm>
        <a:graphic>
          <a:graphicData uri="http://schemas.openxmlformats.org/drawingml/2006/table">
            <a:tbl>
              <a:tblPr>
                <a:tableStyleId>{21E4AEA4-8DFA-4A89-87EB-49C32662AFE0}</a:tableStyleId>
              </a:tblPr>
              <a:tblGrid>
                <a:gridCol w="330200">
                  <a:extLst>
                    <a:ext uri="{9D8B030D-6E8A-4147-A177-3AD203B41FA5}">
                      <a16:colId xmlns:a16="http://schemas.microsoft.com/office/drawing/2014/main" val="1383680474"/>
                    </a:ext>
                  </a:extLst>
                </a:gridCol>
                <a:gridCol w="2298700">
                  <a:extLst>
                    <a:ext uri="{9D8B030D-6E8A-4147-A177-3AD203B41FA5}">
                      <a16:colId xmlns:a16="http://schemas.microsoft.com/office/drawing/2014/main" val="88381069"/>
                    </a:ext>
                  </a:extLst>
                </a:gridCol>
                <a:gridCol w="838200">
                  <a:extLst>
                    <a:ext uri="{9D8B030D-6E8A-4147-A177-3AD203B41FA5}">
                      <a16:colId xmlns:a16="http://schemas.microsoft.com/office/drawing/2014/main" val="1772978341"/>
                    </a:ext>
                  </a:extLst>
                </a:gridCol>
              </a:tblGrid>
              <a:tr h="144000">
                <a:tc>
                  <a:txBody>
                    <a:bodyPr/>
                    <a:lstStyle/>
                    <a:p>
                      <a:pPr algn="ctr" fontAlgn="b"/>
                      <a:endParaRPr lang="en-US" sz="1300" b="0" i="0" u="none" strike="noStrike" dirty="0">
                        <a:solidFill>
                          <a:srgbClr val="000000"/>
                        </a:solidFill>
                        <a:effectLst/>
                        <a:latin typeface="+mn-lt"/>
                      </a:endParaRPr>
                    </a:p>
                  </a:txBody>
                  <a:tcPr marL="9525" marR="9525" marT="9525" marB="0" anchor="b"/>
                </a:tc>
                <a:tc>
                  <a:txBody>
                    <a:bodyPr/>
                    <a:lstStyle/>
                    <a:p>
                      <a:pPr algn="l" fontAlgn="b"/>
                      <a:endParaRPr lang="en-US" sz="1300" b="0" i="0" u="none" strike="noStrike">
                        <a:solidFill>
                          <a:srgbClr val="000000"/>
                        </a:solidFill>
                        <a:effectLst/>
                        <a:latin typeface="+mn-lt"/>
                      </a:endParaRPr>
                    </a:p>
                  </a:txBody>
                  <a:tcPr marL="9525" marR="9525" marT="9525" marB="0" anchor="b"/>
                </a:tc>
                <a:tc>
                  <a:txBody>
                    <a:bodyPr/>
                    <a:lstStyle/>
                    <a:p>
                      <a:pPr algn="ctr" fontAlgn="ctr"/>
                      <a:r>
                        <a:rPr lang="en-US" sz="1300" b="1" u="none" strike="noStrike" dirty="0">
                          <a:effectLst/>
                          <a:latin typeface="+mn-lt"/>
                        </a:rPr>
                        <a:t>SIG</a:t>
                      </a:r>
                      <a:endParaRPr lang="en-US" sz="13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800597086"/>
                  </a:ext>
                </a:extLst>
              </a:tr>
              <a:tr h="144000">
                <a:tc>
                  <a:txBody>
                    <a:bodyPr/>
                    <a:lstStyle/>
                    <a:p>
                      <a:pPr algn="ctr" fontAlgn="b"/>
                      <a:r>
                        <a:rPr lang="en-US" sz="1300" u="none" strike="noStrike">
                          <a:effectLst/>
                          <a:latin typeface="+mn-lt"/>
                        </a:rPr>
                        <a:t>1</a:t>
                      </a:r>
                      <a:endParaRPr lang="en-US" sz="1300" b="0" i="0" u="none" strike="noStrike">
                        <a:solidFill>
                          <a:srgbClr val="000000"/>
                        </a:solidFill>
                        <a:effectLst/>
                        <a:latin typeface="+mn-lt"/>
                      </a:endParaRPr>
                    </a:p>
                  </a:txBody>
                  <a:tcPr marL="9525" marR="9525" marT="9525" marB="0" anchor="b"/>
                </a:tc>
                <a:tc>
                  <a:txBody>
                    <a:bodyPr/>
                    <a:lstStyle/>
                    <a:p>
                      <a:pPr algn="l" fontAlgn="b"/>
                      <a:r>
                        <a:rPr lang="en-US" sz="1300" u="none" strike="noStrike" dirty="0">
                          <a:effectLst/>
                          <a:latin typeface="+mn-lt"/>
                        </a:rPr>
                        <a:t>Lucio Rossi</a:t>
                      </a:r>
                      <a:endParaRPr lang="en-US" sz="1300" b="0" i="0" u="none" strike="noStrike" dirty="0">
                        <a:solidFill>
                          <a:srgbClr val="000000"/>
                        </a:solidFill>
                        <a:effectLst/>
                        <a:latin typeface="+mn-lt"/>
                      </a:endParaRPr>
                    </a:p>
                  </a:txBody>
                  <a:tcPr marL="9525" marR="9525" marT="9525" marB="0" anchor="b"/>
                </a:tc>
                <a:tc>
                  <a:txBody>
                    <a:bodyPr/>
                    <a:lstStyle/>
                    <a:p>
                      <a:pPr algn="ctr" fontAlgn="ctr"/>
                      <a:r>
                        <a:rPr lang="en-US" sz="1300" b="0" i="0" u="none" strike="noStrike">
                          <a:solidFill>
                            <a:srgbClr val="000000"/>
                          </a:solidFill>
                          <a:effectLst/>
                          <a:latin typeface="+mn-lt"/>
                        </a:rPr>
                        <a:t>0.2</a:t>
                      </a:r>
                    </a:p>
                  </a:txBody>
                  <a:tcPr marL="9525" marR="9525" marT="9525" marB="0" anchor="ctr"/>
                </a:tc>
                <a:extLst>
                  <a:ext uri="{0D108BD9-81ED-4DB2-BD59-A6C34878D82A}">
                    <a16:rowId xmlns:a16="http://schemas.microsoft.com/office/drawing/2014/main" val="1615748561"/>
                  </a:ext>
                </a:extLst>
              </a:tr>
              <a:tr h="144000">
                <a:tc>
                  <a:txBody>
                    <a:bodyPr/>
                    <a:lstStyle/>
                    <a:p>
                      <a:pPr algn="ctr" fontAlgn="b"/>
                      <a:r>
                        <a:rPr lang="en-US" sz="1300" u="none" strike="noStrike">
                          <a:effectLst/>
                          <a:latin typeface="+mn-lt"/>
                        </a:rPr>
                        <a:t>2</a:t>
                      </a:r>
                      <a:endParaRPr lang="en-US" sz="1300" b="0" i="0" u="none" strike="noStrike">
                        <a:solidFill>
                          <a:srgbClr val="000000"/>
                        </a:solidFill>
                        <a:effectLst/>
                        <a:latin typeface="+mn-lt"/>
                      </a:endParaRPr>
                    </a:p>
                  </a:txBody>
                  <a:tcPr marL="9525" marR="9525" marT="9525" marB="0" anchor="b"/>
                </a:tc>
                <a:tc>
                  <a:txBody>
                    <a:bodyPr/>
                    <a:lstStyle/>
                    <a:p>
                      <a:pPr algn="l" fontAlgn="b"/>
                      <a:r>
                        <a:rPr lang="en-US" sz="1300" u="none" strike="noStrike" dirty="0">
                          <a:effectLst/>
                          <a:latin typeface="+mn-lt"/>
                        </a:rPr>
                        <a:t>Massimo Sorbi</a:t>
                      </a:r>
                      <a:endParaRPr lang="en-US" sz="1300" b="0" i="0" u="none" strike="noStrike" dirty="0">
                        <a:solidFill>
                          <a:srgbClr val="000000"/>
                        </a:solidFill>
                        <a:effectLst/>
                        <a:latin typeface="+mn-lt"/>
                      </a:endParaRPr>
                    </a:p>
                  </a:txBody>
                  <a:tcPr marL="9525" marR="9525" marT="9525" marB="0" anchor="b"/>
                </a:tc>
                <a:tc>
                  <a:txBody>
                    <a:bodyPr/>
                    <a:lstStyle/>
                    <a:p>
                      <a:pPr algn="ctr" fontAlgn="ctr"/>
                      <a:r>
                        <a:rPr lang="en-US" sz="1300" b="0" i="0" u="none" strike="noStrike">
                          <a:solidFill>
                            <a:srgbClr val="000000"/>
                          </a:solidFill>
                          <a:effectLst/>
                          <a:latin typeface="+mn-lt"/>
                        </a:rPr>
                        <a:t>0.1</a:t>
                      </a:r>
                    </a:p>
                  </a:txBody>
                  <a:tcPr marL="9525" marR="9525" marT="9525" marB="0" anchor="ctr"/>
                </a:tc>
                <a:extLst>
                  <a:ext uri="{0D108BD9-81ED-4DB2-BD59-A6C34878D82A}">
                    <a16:rowId xmlns:a16="http://schemas.microsoft.com/office/drawing/2014/main" val="4115382155"/>
                  </a:ext>
                </a:extLst>
              </a:tr>
              <a:tr h="144000">
                <a:tc>
                  <a:txBody>
                    <a:bodyPr/>
                    <a:lstStyle/>
                    <a:p>
                      <a:pPr algn="ctr" fontAlgn="b"/>
                      <a:r>
                        <a:rPr lang="en-US" sz="1300" u="none" strike="noStrike">
                          <a:effectLst/>
                          <a:latin typeface="+mn-lt"/>
                        </a:rPr>
                        <a:t>3</a:t>
                      </a:r>
                      <a:endParaRPr lang="en-US" sz="1300" b="0" i="0" u="none" strike="noStrike">
                        <a:solidFill>
                          <a:srgbClr val="000000"/>
                        </a:solidFill>
                        <a:effectLst/>
                        <a:latin typeface="+mn-lt"/>
                      </a:endParaRPr>
                    </a:p>
                  </a:txBody>
                  <a:tcPr marL="9525" marR="9525" marT="9525" marB="0" anchor="b"/>
                </a:tc>
                <a:tc>
                  <a:txBody>
                    <a:bodyPr/>
                    <a:lstStyle/>
                    <a:p>
                      <a:pPr algn="l" fontAlgn="b"/>
                      <a:r>
                        <a:rPr lang="en-US" sz="1300" u="none" strike="noStrike" dirty="0">
                          <a:effectLst/>
                          <a:latin typeface="+mn-lt"/>
                        </a:rPr>
                        <a:t>Marco Statera</a:t>
                      </a:r>
                      <a:endParaRPr lang="en-US" sz="1300" b="0" i="0" u="none" strike="noStrike" dirty="0">
                        <a:solidFill>
                          <a:srgbClr val="000000"/>
                        </a:solidFill>
                        <a:effectLst/>
                        <a:latin typeface="+mn-lt"/>
                      </a:endParaRPr>
                    </a:p>
                  </a:txBody>
                  <a:tcPr marL="9525" marR="9525" marT="9525" marB="0" anchor="b"/>
                </a:tc>
                <a:tc>
                  <a:txBody>
                    <a:bodyPr/>
                    <a:lstStyle/>
                    <a:p>
                      <a:pPr algn="ctr" fontAlgn="ctr"/>
                      <a:r>
                        <a:rPr lang="en-US" sz="1300" b="0" i="0" u="none" strike="noStrike">
                          <a:solidFill>
                            <a:srgbClr val="000000"/>
                          </a:solidFill>
                          <a:effectLst/>
                          <a:latin typeface="+mn-lt"/>
                        </a:rPr>
                        <a:t>0.1</a:t>
                      </a:r>
                    </a:p>
                  </a:txBody>
                  <a:tcPr marL="9525" marR="9525" marT="9525" marB="0" anchor="ctr"/>
                </a:tc>
                <a:extLst>
                  <a:ext uri="{0D108BD9-81ED-4DB2-BD59-A6C34878D82A}">
                    <a16:rowId xmlns:a16="http://schemas.microsoft.com/office/drawing/2014/main" val="997894979"/>
                  </a:ext>
                </a:extLst>
              </a:tr>
              <a:tr h="144000">
                <a:tc>
                  <a:txBody>
                    <a:bodyPr/>
                    <a:lstStyle/>
                    <a:p>
                      <a:pPr algn="ctr" fontAlgn="b"/>
                      <a:r>
                        <a:rPr lang="en-US" sz="1300" u="none" strike="noStrike">
                          <a:effectLst/>
                          <a:latin typeface="+mn-lt"/>
                        </a:rPr>
                        <a:t>4</a:t>
                      </a:r>
                      <a:endParaRPr lang="en-US" sz="1300" b="0" i="0" u="none" strike="noStrike">
                        <a:solidFill>
                          <a:srgbClr val="000000"/>
                        </a:solidFill>
                        <a:effectLst/>
                        <a:latin typeface="+mn-lt"/>
                      </a:endParaRPr>
                    </a:p>
                  </a:txBody>
                  <a:tcPr marL="9525" marR="9525" marT="9525" marB="0" anchor="b"/>
                </a:tc>
                <a:tc>
                  <a:txBody>
                    <a:bodyPr/>
                    <a:lstStyle/>
                    <a:p>
                      <a:pPr algn="l" fontAlgn="b"/>
                      <a:r>
                        <a:rPr lang="en-US" sz="1300" u="none" strike="noStrike" dirty="0">
                          <a:effectLst/>
                          <a:latin typeface="+mn-lt"/>
                        </a:rPr>
                        <a:t>Francesco Broggi</a:t>
                      </a:r>
                      <a:endParaRPr lang="en-US" sz="1300" b="0" i="0" u="none" strike="noStrike" dirty="0">
                        <a:solidFill>
                          <a:srgbClr val="000000"/>
                        </a:solidFill>
                        <a:effectLst/>
                        <a:latin typeface="+mn-lt"/>
                      </a:endParaRPr>
                    </a:p>
                  </a:txBody>
                  <a:tcPr marL="9525" marR="9525" marT="9525" marB="0" anchor="b"/>
                </a:tc>
                <a:tc>
                  <a:txBody>
                    <a:bodyPr/>
                    <a:lstStyle/>
                    <a:p>
                      <a:pPr algn="ctr" fontAlgn="ctr"/>
                      <a:r>
                        <a:rPr lang="en-US" sz="1300" b="0" i="0" u="none" strike="noStrike">
                          <a:solidFill>
                            <a:srgbClr val="000000"/>
                          </a:solidFill>
                          <a:effectLst/>
                          <a:latin typeface="+mn-lt"/>
                        </a:rPr>
                        <a:t>0.1</a:t>
                      </a:r>
                    </a:p>
                  </a:txBody>
                  <a:tcPr marL="9525" marR="9525" marT="9525" marB="0" anchor="ctr"/>
                </a:tc>
                <a:extLst>
                  <a:ext uri="{0D108BD9-81ED-4DB2-BD59-A6C34878D82A}">
                    <a16:rowId xmlns:a16="http://schemas.microsoft.com/office/drawing/2014/main" val="3523327154"/>
                  </a:ext>
                </a:extLst>
              </a:tr>
              <a:tr h="144000">
                <a:tc>
                  <a:txBody>
                    <a:bodyPr/>
                    <a:lstStyle/>
                    <a:p>
                      <a:pPr algn="ctr" fontAlgn="b"/>
                      <a:r>
                        <a:rPr lang="en-US" sz="1300" u="none" strike="noStrike">
                          <a:effectLst/>
                          <a:latin typeface="+mn-lt"/>
                        </a:rPr>
                        <a:t>5</a:t>
                      </a:r>
                      <a:endParaRPr lang="en-US" sz="1300" b="0" i="0" u="none" strike="noStrike">
                        <a:solidFill>
                          <a:srgbClr val="000000"/>
                        </a:solidFill>
                        <a:effectLst/>
                        <a:latin typeface="+mn-lt"/>
                      </a:endParaRPr>
                    </a:p>
                  </a:txBody>
                  <a:tcPr marL="9525" marR="9525" marT="9525" marB="0" anchor="b"/>
                </a:tc>
                <a:tc>
                  <a:txBody>
                    <a:bodyPr/>
                    <a:lstStyle/>
                    <a:p>
                      <a:pPr algn="l" fontAlgn="b"/>
                      <a:r>
                        <a:rPr lang="en-US" sz="1300" u="none" strike="noStrike" dirty="0">
                          <a:effectLst/>
                          <a:latin typeface="+mn-lt"/>
                        </a:rPr>
                        <a:t>Marco Prioli</a:t>
                      </a:r>
                      <a:endParaRPr lang="en-US" sz="1300" b="0" i="0" u="none" strike="noStrike" dirty="0">
                        <a:solidFill>
                          <a:srgbClr val="000000"/>
                        </a:solidFill>
                        <a:effectLst/>
                        <a:latin typeface="+mn-lt"/>
                      </a:endParaRPr>
                    </a:p>
                  </a:txBody>
                  <a:tcPr marL="9525" marR="9525" marT="9525" marB="0" anchor="b"/>
                </a:tc>
                <a:tc>
                  <a:txBody>
                    <a:bodyPr/>
                    <a:lstStyle/>
                    <a:p>
                      <a:pPr algn="ctr" fontAlgn="ctr"/>
                      <a:r>
                        <a:rPr lang="en-US" sz="1300" b="0" i="0" u="none" strike="noStrike">
                          <a:solidFill>
                            <a:srgbClr val="000000"/>
                          </a:solidFill>
                          <a:effectLst/>
                          <a:latin typeface="+mn-lt"/>
                        </a:rPr>
                        <a:t>0.3</a:t>
                      </a:r>
                    </a:p>
                  </a:txBody>
                  <a:tcPr marL="9525" marR="9525" marT="9525" marB="0" anchor="ctr"/>
                </a:tc>
                <a:extLst>
                  <a:ext uri="{0D108BD9-81ED-4DB2-BD59-A6C34878D82A}">
                    <a16:rowId xmlns:a16="http://schemas.microsoft.com/office/drawing/2014/main" val="215747709"/>
                  </a:ext>
                </a:extLst>
              </a:tr>
              <a:tr h="144000">
                <a:tc>
                  <a:txBody>
                    <a:bodyPr/>
                    <a:lstStyle/>
                    <a:p>
                      <a:pPr algn="ctr" fontAlgn="b"/>
                      <a:r>
                        <a:rPr lang="en-US" sz="1300" u="none" strike="noStrike">
                          <a:effectLst/>
                          <a:latin typeface="+mn-lt"/>
                        </a:rPr>
                        <a:t>6</a:t>
                      </a:r>
                      <a:endParaRPr lang="en-US" sz="1300" b="0" i="0" u="none" strike="noStrike">
                        <a:solidFill>
                          <a:srgbClr val="000000"/>
                        </a:solidFill>
                        <a:effectLst/>
                        <a:latin typeface="+mn-lt"/>
                      </a:endParaRPr>
                    </a:p>
                  </a:txBody>
                  <a:tcPr marL="9525" marR="9525" marT="9525" marB="0" anchor="b"/>
                </a:tc>
                <a:tc>
                  <a:txBody>
                    <a:bodyPr/>
                    <a:lstStyle/>
                    <a:p>
                      <a:pPr algn="l" fontAlgn="b"/>
                      <a:r>
                        <a:rPr lang="en-US" sz="1300" u="none" strike="noStrike" dirty="0">
                          <a:effectLst/>
                          <a:latin typeface="+mn-lt"/>
                        </a:rPr>
                        <a:t>Ernesto De Matteis (AR)</a:t>
                      </a:r>
                      <a:endParaRPr lang="en-US" sz="1300" b="0" i="0" u="none" strike="noStrike" dirty="0">
                        <a:solidFill>
                          <a:srgbClr val="000000"/>
                        </a:solidFill>
                        <a:effectLst/>
                        <a:latin typeface="+mn-lt"/>
                      </a:endParaRPr>
                    </a:p>
                  </a:txBody>
                  <a:tcPr marL="9525" marR="9525" marT="9525" marB="0" anchor="b"/>
                </a:tc>
                <a:tc>
                  <a:txBody>
                    <a:bodyPr/>
                    <a:lstStyle/>
                    <a:p>
                      <a:pPr algn="ctr" fontAlgn="ctr"/>
                      <a:r>
                        <a:rPr lang="en-US" sz="1300" b="0" i="0" u="none" strike="noStrike">
                          <a:solidFill>
                            <a:srgbClr val="000000"/>
                          </a:solidFill>
                          <a:effectLst/>
                          <a:latin typeface="+mn-lt"/>
                        </a:rPr>
                        <a:t>0.3</a:t>
                      </a:r>
                    </a:p>
                  </a:txBody>
                  <a:tcPr marL="9525" marR="9525" marT="9525" marB="0" anchor="ctr"/>
                </a:tc>
                <a:extLst>
                  <a:ext uri="{0D108BD9-81ED-4DB2-BD59-A6C34878D82A}">
                    <a16:rowId xmlns:a16="http://schemas.microsoft.com/office/drawing/2014/main" val="1461658050"/>
                  </a:ext>
                </a:extLst>
              </a:tr>
              <a:tr h="144000">
                <a:tc>
                  <a:txBody>
                    <a:bodyPr/>
                    <a:lstStyle/>
                    <a:p>
                      <a:pPr algn="ctr" fontAlgn="b"/>
                      <a:r>
                        <a:rPr lang="en-US" sz="1300" u="none" strike="noStrike">
                          <a:effectLst/>
                          <a:latin typeface="+mn-lt"/>
                        </a:rPr>
                        <a:t>7</a:t>
                      </a:r>
                      <a:endParaRPr lang="en-US" sz="1300" b="0" i="0" u="none" strike="noStrike">
                        <a:solidFill>
                          <a:srgbClr val="000000"/>
                        </a:solidFill>
                        <a:effectLst/>
                        <a:latin typeface="+mn-lt"/>
                      </a:endParaRPr>
                    </a:p>
                  </a:txBody>
                  <a:tcPr marL="9525" marR="9525" marT="9525" marB="0" anchor="b"/>
                </a:tc>
                <a:tc>
                  <a:txBody>
                    <a:bodyPr/>
                    <a:lstStyle/>
                    <a:p>
                      <a:pPr algn="l" fontAlgn="b"/>
                      <a:r>
                        <a:rPr lang="en-US" sz="1300" u="none" strike="noStrike" dirty="0">
                          <a:effectLst/>
                          <a:latin typeface="+mn-lt"/>
                        </a:rPr>
                        <a:t>Samuele Mariotto (RTDA)</a:t>
                      </a:r>
                      <a:endParaRPr lang="en-US" sz="1300" b="0" i="0" u="none" strike="noStrike" dirty="0">
                        <a:solidFill>
                          <a:srgbClr val="000000"/>
                        </a:solidFill>
                        <a:effectLst/>
                        <a:latin typeface="+mn-lt"/>
                      </a:endParaRPr>
                    </a:p>
                  </a:txBody>
                  <a:tcPr marL="9525" marR="9525" marT="9525" marB="0" anchor="b"/>
                </a:tc>
                <a:tc>
                  <a:txBody>
                    <a:bodyPr/>
                    <a:lstStyle/>
                    <a:p>
                      <a:pPr algn="ctr" fontAlgn="ctr"/>
                      <a:r>
                        <a:rPr lang="en-US" sz="1300" b="0" i="0" u="none" strike="noStrike" dirty="0">
                          <a:solidFill>
                            <a:srgbClr val="000000"/>
                          </a:solidFill>
                          <a:effectLst/>
                          <a:latin typeface="+mn-lt"/>
                        </a:rPr>
                        <a:t>0.2</a:t>
                      </a:r>
                    </a:p>
                  </a:txBody>
                  <a:tcPr marL="9525" marR="9525" marT="9525" marB="0" anchor="ctr"/>
                </a:tc>
                <a:extLst>
                  <a:ext uri="{0D108BD9-81ED-4DB2-BD59-A6C34878D82A}">
                    <a16:rowId xmlns:a16="http://schemas.microsoft.com/office/drawing/2014/main" val="2777802700"/>
                  </a:ext>
                </a:extLst>
              </a:tr>
              <a:tr h="144000">
                <a:tc>
                  <a:txBody>
                    <a:bodyPr/>
                    <a:lstStyle/>
                    <a:p>
                      <a:pPr algn="ctr" fontAlgn="b"/>
                      <a:r>
                        <a:rPr lang="en-US" sz="1300" u="none" strike="noStrike">
                          <a:effectLst/>
                          <a:latin typeface="+mn-lt"/>
                        </a:rPr>
                        <a:t>8</a:t>
                      </a:r>
                      <a:endParaRPr lang="en-US" sz="1300" b="0" i="0" u="none" strike="noStrike">
                        <a:solidFill>
                          <a:srgbClr val="000000"/>
                        </a:solidFill>
                        <a:effectLst/>
                        <a:latin typeface="+mn-lt"/>
                      </a:endParaRPr>
                    </a:p>
                  </a:txBody>
                  <a:tcPr marL="9525" marR="9525" marT="9525" marB="0" anchor="b"/>
                </a:tc>
                <a:tc>
                  <a:txBody>
                    <a:bodyPr/>
                    <a:lstStyle/>
                    <a:p>
                      <a:pPr algn="l" fontAlgn="b"/>
                      <a:r>
                        <a:rPr lang="en-US" sz="1300" u="none" strike="noStrike" dirty="0">
                          <a:effectLst/>
                          <a:latin typeface="+mn-lt"/>
                        </a:rPr>
                        <a:t>Riccardo Valente (AR)</a:t>
                      </a:r>
                      <a:endParaRPr lang="en-US" sz="1300" b="0" i="0" u="none" strike="noStrike" dirty="0">
                        <a:solidFill>
                          <a:srgbClr val="000000"/>
                        </a:solidFill>
                        <a:effectLst/>
                        <a:latin typeface="+mn-lt"/>
                      </a:endParaRPr>
                    </a:p>
                  </a:txBody>
                  <a:tcPr marL="9525" marR="9525" marT="9525" marB="0" anchor="b"/>
                </a:tc>
                <a:tc>
                  <a:txBody>
                    <a:bodyPr/>
                    <a:lstStyle/>
                    <a:p>
                      <a:pPr algn="ctr" fontAlgn="ctr"/>
                      <a:r>
                        <a:rPr lang="en-US" sz="1300" b="0" i="0" u="none" strike="noStrike" dirty="0">
                          <a:solidFill>
                            <a:srgbClr val="000000"/>
                          </a:solidFill>
                          <a:effectLst/>
                          <a:latin typeface="+mn-lt"/>
                        </a:rPr>
                        <a:t>0.2</a:t>
                      </a:r>
                    </a:p>
                  </a:txBody>
                  <a:tcPr marL="9525" marR="9525" marT="9525" marB="0" anchor="ctr"/>
                </a:tc>
                <a:extLst>
                  <a:ext uri="{0D108BD9-81ED-4DB2-BD59-A6C34878D82A}">
                    <a16:rowId xmlns:a16="http://schemas.microsoft.com/office/drawing/2014/main" val="159662592"/>
                  </a:ext>
                </a:extLst>
              </a:tr>
              <a:tr h="144000">
                <a:tc>
                  <a:txBody>
                    <a:bodyPr/>
                    <a:lstStyle/>
                    <a:p>
                      <a:pPr algn="ctr" fontAlgn="b"/>
                      <a:r>
                        <a:rPr lang="en-US" sz="1300" u="none" strike="noStrike" dirty="0">
                          <a:effectLst/>
                          <a:latin typeface="+mn-lt"/>
                        </a:rPr>
                        <a:t>9</a:t>
                      </a:r>
                      <a:endParaRPr lang="en-US" sz="1300" b="0" i="0" u="none" strike="noStrike" dirty="0">
                        <a:solidFill>
                          <a:srgbClr val="000000"/>
                        </a:solidFill>
                        <a:effectLst/>
                        <a:latin typeface="+mn-lt"/>
                      </a:endParaRPr>
                    </a:p>
                  </a:txBody>
                  <a:tcPr marL="9525" marR="9525" marT="9525" marB="0" anchor="b"/>
                </a:tc>
                <a:tc>
                  <a:txBody>
                    <a:bodyPr/>
                    <a:lstStyle/>
                    <a:p>
                      <a:pPr algn="l" fontAlgn="b"/>
                      <a:r>
                        <a:rPr lang="it-IT" sz="1300" u="none" strike="noStrike" dirty="0">
                          <a:effectLst/>
                          <a:latin typeface="+mn-lt"/>
                        </a:rPr>
                        <a:t>Magnus Dam (Borsa x stranieri)</a:t>
                      </a:r>
                      <a:endParaRPr lang="it-IT" sz="1300" b="0" i="0" u="none" strike="noStrike" dirty="0">
                        <a:solidFill>
                          <a:srgbClr val="000000"/>
                        </a:solidFill>
                        <a:effectLst/>
                        <a:latin typeface="+mn-lt"/>
                      </a:endParaRPr>
                    </a:p>
                  </a:txBody>
                  <a:tcPr marL="9525" marR="9525" marT="9525" marB="0" anchor="b"/>
                </a:tc>
                <a:tc>
                  <a:txBody>
                    <a:bodyPr/>
                    <a:lstStyle/>
                    <a:p>
                      <a:pPr algn="ctr" fontAlgn="ctr"/>
                      <a:r>
                        <a:rPr lang="en-US" sz="1300" u="none" strike="noStrike" dirty="0">
                          <a:effectLst/>
                          <a:latin typeface="+mn-lt"/>
                        </a:rPr>
                        <a:t>0.1</a:t>
                      </a:r>
                      <a:endParaRPr lang="en-US" sz="13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2345218840"/>
                  </a:ext>
                </a:extLst>
              </a:tr>
              <a:tr h="144000">
                <a:tc>
                  <a:txBody>
                    <a:bodyPr/>
                    <a:lstStyle/>
                    <a:p>
                      <a:pPr algn="ctr" fontAlgn="b"/>
                      <a:r>
                        <a:rPr lang="en-US" sz="1300" u="none" strike="noStrike" dirty="0">
                          <a:effectLst/>
                          <a:latin typeface="+mn-lt"/>
                        </a:rPr>
                        <a:t>10</a:t>
                      </a:r>
                      <a:endParaRPr lang="en-US" sz="1300" b="1" i="0" u="none" strike="noStrike" dirty="0">
                        <a:solidFill>
                          <a:srgbClr val="00B050"/>
                        </a:solidFill>
                        <a:effectLst/>
                        <a:latin typeface="+mn-lt"/>
                      </a:endParaRPr>
                    </a:p>
                  </a:txBody>
                  <a:tcPr marL="9525" marR="9525" marT="9525" marB="0" anchor="b"/>
                </a:tc>
                <a:tc>
                  <a:txBody>
                    <a:bodyPr/>
                    <a:lstStyle/>
                    <a:p>
                      <a:pPr algn="l" fontAlgn="b"/>
                      <a:r>
                        <a:rPr lang="en-US" sz="1300" u="none" strike="noStrike">
                          <a:effectLst/>
                          <a:latin typeface="+mn-lt"/>
                        </a:rPr>
                        <a:t>Nuovo AdR SIG</a:t>
                      </a:r>
                      <a:endParaRPr lang="en-US" sz="1300" b="1" i="0" u="none" strike="noStrike">
                        <a:solidFill>
                          <a:srgbClr val="00B050"/>
                        </a:solidFill>
                        <a:effectLst/>
                        <a:latin typeface="+mn-lt"/>
                      </a:endParaRPr>
                    </a:p>
                  </a:txBody>
                  <a:tcPr marL="9525" marR="9525" marT="9525" marB="0" anchor="b"/>
                </a:tc>
                <a:tc>
                  <a:txBody>
                    <a:bodyPr/>
                    <a:lstStyle/>
                    <a:p>
                      <a:pPr algn="ctr" fontAlgn="ctr"/>
                      <a:r>
                        <a:rPr lang="en-US" sz="1300" u="none" strike="noStrike" dirty="0">
                          <a:effectLst/>
                          <a:latin typeface="+mn-lt"/>
                        </a:rPr>
                        <a:t>1</a:t>
                      </a:r>
                      <a:endParaRPr lang="en-US" sz="1300" b="1" i="0" u="none" strike="noStrike" dirty="0">
                        <a:solidFill>
                          <a:srgbClr val="00B050"/>
                        </a:solidFill>
                        <a:effectLst/>
                        <a:latin typeface="+mn-lt"/>
                      </a:endParaRPr>
                    </a:p>
                  </a:txBody>
                  <a:tcPr marL="9525" marR="9525" marT="9525" marB="0" anchor="ctr"/>
                </a:tc>
                <a:extLst>
                  <a:ext uri="{0D108BD9-81ED-4DB2-BD59-A6C34878D82A}">
                    <a16:rowId xmlns:a16="http://schemas.microsoft.com/office/drawing/2014/main" val="1865343685"/>
                  </a:ext>
                </a:extLst>
              </a:tr>
              <a:tr h="144000">
                <a:tc>
                  <a:txBody>
                    <a:bodyPr/>
                    <a:lstStyle/>
                    <a:p>
                      <a:pPr algn="ctr" fontAlgn="b"/>
                      <a:endParaRPr lang="en-US" sz="1300" b="1" i="0" u="none" strike="noStrike">
                        <a:solidFill>
                          <a:srgbClr val="FF0000"/>
                        </a:solidFill>
                        <a:effectLst/>
                        <a:latin typeface="+mn-lt"/>
                      </a:endParaRPr>
                    </a:p>
                  </a:txBody>
                  <a:tcPr marL="9525" marR="9525" marT="9525" marB="0" anchor="b"/>
                </a:tc>
                <a:tc>
                  <a:txBody>
                    <a:bodyPr/>
                    <a:lstStyle/>
                    <a:p>
                      <a:pPr algn="l" fontAlgn="b"/>
                      <a:r>
                        <a:rPr lang="en-US" sz="1300" u="none" strike="noStrike">
                          <a:effectLst/>
                          <a:latin typeface="+mn-lt"/>
                        </a:rPr>
                        <a:t>TOT Ricercatori </a:t>
                      </a:r>
                      <a:endParaRPr lang="en-US" sz="1300" b="1" i="0" u="none" strike="noStrike">
                        <a:solidFill>
                          <a:srgbClr val="FF0000"/>
                        </a:solidFill>
                        <a:effectLst/>
                        <a:latin typeface="+mn-lt"/>
                      </a:endParaRPr>
                    </a:p>
                  </a:txBody>
                  <a:tcPr marL="9525" marR="9525" marT="9525" marB="0" anchor="b"/>
                </a:tc>
                <a:tc>
                  <a:txBody>
                    <a:bodyPr/>
                    <a:lstStyle/>
                    <a:p>
                      <a:pPr algn="ctr" fontAlgn="ctr"/>
                      <a:r>
                        <a:rPr lang="en-US" sz="1300" u="none" strike="noStrike" dirty="0">
                          <a:effectLst/>
                          <a:latin typeface="+mn-lt"/>
                        </a:rPr>
                        <a:t>2.6</a:t>
                      </a:r>
                      <a:endParaRPr lang="en-US" sz="1300" b="1" i="0" u="none" strike="noStrike" dirty="0">
                        <a:solidFill>
                          <a:srgbClr val="FF0000"/>
                        </a:solidFill>
                        <a:effectLst/>
                        <a:latin typeface="+mn-lt"/>
                      </a:endParaRPr>
                    </a:p>
                  </a:txBody>
                  <a:tcPr marL="9525" marR="9525" marT="9525" marB="0" anchor="ctr"/>
                </a:tc>
                <a:extLst>
                  <a:ext uri="{0D108BD9-81ED-4DB2-BD59-A6C34878D82A}">
                    <a16:rowId xmlns:a16="http://schemas.microsoft.com/office/drawing/2014/main" val="942358943"/>
                  </a:ext>
                </a:extLst>
              </a:tr>
            </a:tbl>
          </a:graphicData>
        </a:graphic>
      </p:graphicFrame>
      <p:sp>
        <p:nvSpPr>
          <p:cNvPr id="21" name="Segnaposto contenuto 6">
            <a:extLst>
              <a:ext uri="{FF2B5EF4-FFF2-40B4-BE49-F238E27FC236}">
                <a16:creationId xmlns:a16="http://schemas.microsoft.com/office/drawing/2014/main" id="{78706D11-0145-5A4D-4A22-FC9EED4F7BEA}"/>
              </a:ext>
            </a:extLst>
          </p:cNvPr>
          <p:cNvSpPr txBox="1">
            <a:spLocks/>
          </p:cNvSpPr>
          <p:nvPr/>
        </p:nvSpPr>
        <p:spPr>
          <a:xfrm>
            <a:off x="1097281" y="3251118"/>
            <a:ext cx="7253618" cy="3015048"/>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3663" indent="0">
              <a:buFont typeface="Calibri" panose="020F0502020204030204" pitchFamily="34" charset="0"/>
              <a:buNone/>
            </a:pPr>
            <a:r>
              <a:rPr lang="it-IT" dirty="0" err="1"/>
              <a:t>Milestones</a:t>
            </a:r>
            <a:endParaRPr lang="it-IT" dirty="0"/>
          </a:p>
          <a:p>
            <a:pPr marL="436563" indent="-342900">
              <a:buFont typeface="Arial" panose="020B0604020202020204" pitchFamily="34" charset="0"/>
              <a:buChar char="•"/>
            </a:pPr>
            <a:r>
              <a:rPr lang="it-IT" dirty="0"/>
              <a:t>MS1.1: Firma del </a:t>
            </a:r>
            <a:r>
              <a:rPr lang="it-IT" dirty="0" err="1"/>
              <a:t>framework</a:t>
            </a:r>
            <a:r>
              <a:rPr lang="it-IT" dirty="0"/>
              <a:t> </a:t>
            </a:r>
            <a:r>
              <a:rPr lang="it-IT" dirty="0" err="1"/>
              <a:t>agreement</a:t>
            </a:r>
            <a:r>
              <a:rPr lang="it-IT" dirty="0"/>
              <a:t> CERN-CNAO-</a:t>
            </a:r>
            <a:r>
              <a:rPr lang="it-IT" dirty="0" err="1"/>
              <a:t>MedAustron</a:t>
            </a:r>
            <a:r>
              <a:rPr lang="it-IT" dirty="0"/>
              <a:t> in febbraio</a:t>
            </a:r>
          </a:p>
          <a:p>
            <a:pPr marL="436563" indent="-342900">
              <a:buFont typeface="Arial" panose="020B0604020202020204" pitchFamily="34" charset="0"/>
              <a:buChar char="•"/>
            </a:pPr>
            <a:r>
              <a:rPr lang="it-IT" dirty="0"/>
              <a:t>MS2.1: congelamento del design concettuale del magnete entro l’anno</a:t>
            </a:r>
          </a:p>
          <a:p>
            <a:pPr marL="354013" indent="-354013">
              <a:buFont typeface="Calibri" panose="020F0502020204030204" pitchFamily="34" charset="0"/>
              <a:buNone/>
            </a:pPr>
            <a:r>
              <a:rPr lang="it-IT" dirty="0">
                <a:sym typeface="Wingdings" panose="05000000000000000000" pitchFamily="2" charset="2"/>
              </a:rPr>
              <a:t> A partire dal 2023 SIG non partecipa più alle assegnazioni di Gr. V poiché ha ricevuto fondi ministeriali dedicati. I </a:t>
            </a:r>
            <a:r>
              <a:rPr lang="it-IT" dirty="0" err="1">
                <a:sym typeface="Wingdings" panose="05000000000000000000" pitchFamily="2" charset="2"/>
              </a:rPr>
              <a:t>referee</a:t>
            </a:r>
            <a:r>
              <a:rPr lang="it-IT" dirty="0">
                <a:sym typeface="Wingdings" panose="05000000000000000000" pitchFamily="2" charset="2"/>
              </a:rPr>
              <a:t> assegnati continueranno a seguire le attività per conto della CSN5.</a:t>
            </a:r>
            <a:endParaRPr lang="it-IT" dirty="0"/>
          </a:p>
        </p:txBody>
      </p:sp>
      <p:sp>
        <p:nvSpPr>
          <p:cNvPr id="23" name="CasellaDiTesto 22">
            <a:extLst>
              <a:ext uri="{FF2B5EF4-FFF2-40B4-BE49-F238E27FC236}">
                <a16:creationId xmlns:a16="http://schemas.microsoft.com/office/drawing/2014/main" id="{030463FB-CA1A-347F-9479-258F03171A28}"/>
              </a:ext>
            </a:extLst>
          </p:cNvPr>
          <p:cNvSpPr txBox="1"/>
          <p:nvPr/>
        </p:nvSpPr>
        <p:spPr>
          <a:xfrm>
            <a:off x="8810603" y="3368530"/>
            <a:ext cx="1080760" cy="369332"/>
          </a:xfrm>
          <a:prstGeom prst="rect">
            <a:avLst/>
          </a:prstGeom>
          <a:noFill/>
        </p:spPr>
        <p:txBody>
          <a:bodyPr wrap="square">
            <a:spAutoFit/>
          </a:bodyPr>
          <a:lstStyle/>
          <a:p>
            <a:r>
              <a:rPr lang="it-IT" dirty="0">
                <a:sym typeface="Wingdings" panose="05000000000000000000" pitchFamily="2" charset="2"/>
              </a:rPr>
              <a:t>FTE 2022</a:t>
            </a:r>
            <a:endParaRPr lang="en-US" dirty="0"/>
          </a:p>
        </p:txBody>
      </p:sp>
    </p:spTree>
    <p:extLst>
      <p:ext uri="{BB962C8B-B14F-4D97-AF65-F5344CB8AC3E}">
        <p14:creationId xmlns:p14="http://schemas.microsoft.com/office/powerpoint/2010/main" val="505757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8B5489-D7EC-1645-82DF-2F4AD1161AC1}"/>
              </a:ext>
            </a:extLst>
          </p:cNvPr>
          <p:cNvSpPr>
            <a:spLocks noGrp="1"/>
          </p:cNvSpPr>
          <p:nvPr>
            <p:ph type="title"/>
          </p:nvPr>
        </p:nvSpPr>
        <p:spPr>
          <a:xfrm>
            <a:off x="996463" y="256824"/>
            <a:ext cx="10515600" cy="892175"/>
          </a:xfrm>
        </p:spPr>
        <p:txBody>
          <a:bodyPr>
            <a:normAutofit/>
          </a:bodyPr>
          <a:lstStyle/>
          <a:p>
            <a:r>
              <a:rPr lang="it-IT" sz="4000" dirty="0"/>
              <a:t>Progetto ASTRACT (2021-2023)</a:t>
            </a:r>
          </a:p>
        </p:txBody>
      </p:sp>
      <p:sp>
        <p:nvSpPr>
          <p:cNvPr id="3" name="Segnaposto contenuto 3">
            <a:extLst>
              <a:ext uri="{FF2B5EF4-FFF2-40B4-BE49-F238E27FC236}">
                <a16:creationId xmlns:a16="http://schemas.microsoft.com/office/drawing/2014/main" id="{97ADD432-CE25-9C4A-B69B-AD6D603D885F}"/>
              </a:ext>
            </a:extLst>
          </p:cNvPr>
          <p:cNvSpPr txBox="1">
            <a:spLocks/>
          </p:cNvSpPr>
          <p:nvPr/>
        </p:nvSpPr>
        <p:spPr>
          <a:xfrm>
            <a:off x="715108" y="1148999"/>
            <a:ext cx="11258396" cy="15872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2100" i="1"/>
              <a:t>ASTRACT: Analysis of STRain Affected CharacTeristics of brittle SC cables</a:t>
            </a:r>
          </a:p>
          <a:p>
            <a:pPr marL="0" indent="0" algn="just">
              <a:buFont typeface="Arial" panose="020B0604020202020204" pitchFamily="34" charset="0"/>
              <a:buNone/>
            </a:pPr>
            <a:endParaRPr lang="it-IT" sz="800"/>
          </a:p>
          <a:p>
            <a:pPr algn="just"/>
            <a:r>
              <a:rPr lang="it-IT" sz="2100"/>
              <a:t>Attività di supporto ad altri progetti del gruppo magneti del LASA: magneti per alto campo e magneti curvi per acceleratori e gantry per adroterapia</a:t>
            </a:r>
            <a:endParaRPr lang="it-IT" sz="2100" dirty="0"/>
          </a:p>
        </p:txBody>
      </p:sp>
      <p:grpSp>
        <p:nvGrpSpPr>
          <p:cNvPr id="4" name="Gruppo 3">
            <a:extLst>
              <a:ext uri="{FF2B5EF4-FFF2-40B4-BE49-F238E27FC236}">
                <a16:creationId xmlns:a16="http://schemas.microsoft.com/office/drawing/2014/main" id="{2B687B36-F251-234B-A84F-411E98EC984F}"/>
              </a:ext>
            </a:extLst>
          </p:cNvPr>
          <p:cNvGrpSpPr/>
          <p:nvPr/>
        </p:nvGrpSpPr>
        <p:grpSpPr>
          <a:xfrm>
            <a:off x="9165198" y="4825429"/>
            <a:ext cx="2133785" cy="1774386"/>
            <a:chOff x="9654875" y="4041463"/>
            <a:chExt cx="2133785" cy="1774386"/>
          </a:xfrm>
        </p:grpSpPr>
        <p:pic>
          <p:nvPicPr>
            <p:cNvPr id="5" name="Immagine 4">
              <a:extLst>
                <a:ext uri="{FF2B5EF4-FFF2-40B4-BE49-F238E27FC236}">
                  <a16:creationId xmlns:a16="http://schemas.microsoft.com/office/drawing/2014/main" id="{46AD6CF0-0509-E74D-8AC6-7E52ED653A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54875" y="4569719"/>
              <a:ext cx="2133785" cy="1246130"/>
            </a:xfrm>
            <a:prstGeom prst="rect">
              <a:avLst/>
            </a:prstGeom>
          </p:spPr>
        </p:pic>
        <p:sp>
          <p:nvSpPr>
            <p:cNvPr id="6" name="Rettangolo 5">
              <a:extLst>
                <a:ext uri="{FF2B5EF4-FFF2-40B4-BE49-F238E27FC236}">
                  <a16:creationId xmlns:a16="http://schemas.microsoft.com/office/drawing/2014/main" id="{7D2839C3-F572-4245-ABC6-2FCCAF9A562C}"/>
                </a:ext>
              </a:extLst>
            </p:cNvPr>
            <p:cNvSpPr/>
            <p:nvPr/>
          </p:nvSpPr>
          <p:spPr>
            <a:xfrm>
              <a:off x="9989002" y="4041463"/>
              <a:ext cx="1465529" cy="646331"/>
            </a:xfrm>
            <a:prstGeom prst="rect">
              <a:avLst/>
            </a:prstGeom>
          </p:spPr>
          <p:txBody>
            <a:bodyPr wrap="none">
              <a:spAutoFit/>
            </a:bodyPr>
            <a:lstStyle/>
            <a:p>
              <a:pPr algn="ctr"/>
              <a:r>
                <a:rPr lang="it-IT" dirty="0"/>
                <a:t>Strand Nb3Sn</a:t>
              </a:r>
              <a:br>
                <a:rPr lang="it-IT" dirty="0"/>
              </a:br>
              <a:r>
                <a:rPr lang="it-IT" dirty="0"/>
                <a:t>deformato </a:t>
              </a:r>
            </a:p>
          </p:txBody>
        </p:sp>
      </p:grpSp>
      <p:sp>
        <p:nvSpPr>
          <p:cNvPr id="7" name="Segnaposto contenuto 3">
            <a:extLst>
              <a:ext uri="{FF2B5EF4-FFF2-40B4-BE49-F238E27FC236}">
                <a16:creationId xmlns:a16="http://schemas.microsoft.com/office/drawing/2014/main" id="{2614E58C-E327-ED49-AA57-8F2F209F8EF9}"/>
              </a:ext>
            </a:extLst>
          </p:cNvPr>
          <p:cNvSpPr txBox="1">
            <a:spLocks/>
          </p:cNvSpPr>
          <p:nvPr/>
        </p:nvSpPr>
        <p:spPr>
          <a:xfrm>
            <a:off x="715108" y="2799036"/>
            <a:ext cx="7064605" cy="3688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2100" dirty="0"/>
              <a:t>Scopo: studiare gli effetti delle deformazioni meccaniche sulle caratteristiche di cavi/fili su superconduttori “fragili” prima e dopo il trattamento termico</a:t>
            </a:r>
          </a:p>
          <a:p>
            <a:pPr lvl="1" algn="just"/>
            <a:r>
              <a:rPr lang="it-IT" sz="1700" dirty="0"/>
              <a:t>Prima del trattamento </a:t>
            </a:r>
            <a:r>
              <a:rPr lang="it-IT" sz="1700" dirty="0">
                <a:sym typeface="Wingdings" panose="05000000000000000000" pitchFamily="2" charset="2"/>
              </a:rPr>
              <a:t> Simulazione degradazione di cablaggio</a:t>
            </a:r>
          </a:p>
          <a:p>
            <a:pPr lvl="1" algn="just"/>
            <a:r>
              <a:rPr lang="it-IT" sz="1700" dirty="0">
                <a:sym typeface="Wingdings" panose="05000000000000000000" pitchFamily="2" charset="2"/>
              </a:rPr>
              <a:t>Dopo il trattamento  Simulazione effetti forze di Lorentz</a:t>
            </a:r>
          </a:p>
          <a:p>
            <a:pPr marL="457200" lvl="1" indent="0" algn="just">
              <a:buNone/>
            </a:pPr>
            <a:endParaRPr lang="it-IT" sz="1700" dirty="0"/>
          </a:p>
          <a:p>
            <a:pPr algn="just"/>
            <a:r>
              <a:rPr lang="it-IT" sz="2100" dirty="0"/>
              <a:t>Collaborazione tra INFN Genova (capofila), Milano-LASA e G.C. di Salerno</a:t>
            </a:r>
          </a:p>
          <a:p>
            <a:pPr marL="442913" algn="just">
              <a:lnSpc>
                <a:spcPct val="110000"/>
              </a:lnSpc>
              <a:spcBef>
                <a:spcPts val="0"/>
              </a:spcBef>
              <a:buFontTx/>
              <a:buChar char="-"/>
            </a:pPr>
            <a:r>
              <a:rPr lang="it-IT" sz="1800" dirty="0"/>
              <a:t>Resp. nazionale: Riccardo Musenich</a:t>
            </a:r>
          </a:p>
          <a:p>
            <a:pPr marL="442913" algn="just">
              <a:lnSpc>
                <a:spcPct val="110000"/>
              </a:lnSpc>
              <a:spcBef>
                <a:spcPts val="0"/>
              </a:spcBef>
              <a:buFontTx/>
              <a:buChar char="-"/>
            </a:pPr>
            <a:r>
              <a:rPr lang="it-IT" sz="1800" dirty="0"/>
              <a:t>Resp. Locale Milano: Marco Prioli</a:t>
            </a:r>
          </a:p>
          <a:p>
            <a:pPr marL="442913" algn="just">
              <a:lnSpc>
                <a:spcPct val="110000"/>
              </a:lnSpc>
              <a:spcBef>
                <a:spcPts val="0"/>
              </a:spcBef>
              <a:buFontTx/>
              <a:buChar char="-"/>
            </a:pPr>
            <a:r>
              <a:rPr lang="it-IT" sz="1800" dirty="0"/>
              <a:t>Referee: Cristina Vaccarezza, Giuseppe </a:t>
            </a:r>
            <a:r>
              <a:rPr lang="it-IT" sz="1800" dirty="0" err="1"/>
              <a:t>Cirrone</a:t>
            </a:r>
            <a:endParaRPr lang="it-IT" sz="1800" dirty="0"/>
          </a:p>
        </p:txBody>
      </p:sp>
      <p:pic>
        <p:nvPicPr>
          <p:cNvPr id="8" name="Picture 11">
            <a:extLst>
              <a:ext uri="{FF2B5EF4-FFF2-40B4-BE49-F238E27FC236}">
                <a16:creationId xmlns:a16="http://schemas.microsoft.com/office/drawing/2014/main" id="{ADC2B8F4-9049-294C-BE0A-8A88DE1A7A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916"/>
          <a:stretch/>
        </p:blipFill>
        <p:spPr bwMode="auto">
          <a:xfrm>
            <a:off x="7922974" y="194033"/>
            <a:ext cx="2493576" cy="798454"/>
          </a:xfrm>
          <a:prstGeom prst="rect">
            <a:avLst/>
          </a:prstGeom>
          <a:ln>
            <a:noFill/>
          </a:ln>
          <a:extLst>
            <a:ext uri="{53640926-AAD7-44D8-BBD7-CCE9431645EC}">
              <a14:shadowObscured xmlns:a14="http://schemas.microsoft.com/office/drawing/2010/main"/>
            </a:ext>
          </a:extLst>
        </p:spPr>
      </p:pic>
      <p:graphicFrame>
        <p:nvGraphicFramePr>
          <p:cNvPr id="9" name="Tabella 8">
            <a:extLst>
              <a:ext uri="{FF2B5EF4-FFF2-40B4-BE49-F238E27FC236}">
                <a16:creationId xmlns:a16="http://schemas.microsoft.com/office/drawing/2014/main" id="{EE7720D5-0894-E84B-9D8E-D313CF072E97}"/>
              </a:ext>
            </a:extLst>
          </p:cNvPr>
          <p:cNvGraphicFramePr>
            <a:graphicFrameLocks noGrp="1"/>
          </p:cNvGraphicFramePr>
          <p:nvPr>
            <p:extLst>
              <p:ext uri="{D42A27DB-BD31-4B8C-83A1-F6EECF244321}">
                <p14:modId xmlns:p14="http://schemas.microsoft.com/office/powerpoint/2010/main" val="4082325074"/>
              </p:ext>
            </p:extLst>
          </p:nvPr>
        </p:nvGraphicFramePr>
        <p:xfrm>
          <a:off x="7922974" y="2469628"/>
          <a:ext cx="2212238" cy="2377440"/>
        </p:xfrm>
        <a:graphic>
          <a:graphicData uri="http://schemas.openxmlformats.org/drawingml/2006/table">
            <a:tbl>
              <a:tblPr firstRow="1" bandRow="1">
                <a:tableStyleId>{5C22544A-7EE6-4342-B048-85BDC9FD1C3A}</a:tableStyleId>
              </a:tblPr>
              <a:tblGrid>
                <a:gridCol w="1211679">
                  <a:extLst>
                    <a:ext uri="{9D8B030D-6E8A-4147-A177-3AD203B41FA5}">
                      <a16:colId xmlns:a16="http://schemas.microsoft.com/office/drawing/2014/main" val="2380701962"/>
                    </a:ext>
                  </a:extLst>
                </a:gridCol>
                <a:gridCol w="1000559">
                  <a:extLst>
                    <a:ext uri="{9D8B030D-6E8A-4147-A177-3AD203B41FA5}">
                      <a16:colId xmlns:a16="http://schemas.microsoft.com/office/drawing/2014/main" val="464665127"/>
                    </a:ext>
                  </a:extLst>
                </a:gridCol>
              </a:tblGrid>
              <a:tr h="252000">
                <a:tc>
                  <a:txBody>
                    <a:bodyPr/>
                    <a:lstStyle/>
                    <a:p>
                      <a:r>
                        <a:rPr lang="en-US" sz="1200" dirty="0"/>
                        <a:t>Property</a:t>
                      </a:r>
                    </a:p>
                  </a:txBody>
                  <a:tcPr/>
                </a:tc>
                <a:tc>
                  <a:txBody>
                    <a:bodyPr/>
                    <a:lstStyle/>
                    <a:p>
                      <a:r>
                        <a:rPr lang="en-US" sz="1200" dirty="0"/>
                        <a:t>Value</a:t>
                      </a:r>
                    </a:p>
                  </a:txBody>
                  <a:tcPr/>
                </a:tc>
                <a:extLst>
                  <a:ext uri="{0D108BD9-81ED-4DB2-BD59-A6C34878D82A}">
                    <a16:rowId xmlns:a16="http://schemas.microsoft.com/office/drawing/2014/main" val="2879350983"/>
                  </a:ext>
                </a:extLst>
              </a:tr>
              <a:tr h="252000">
                <a:tc>
                  <a:txBody>
                    <a:bodyPr/>
                    <a:lstStyle/>
                    <a:p>
                      <a:r>
                        <a:rPr lang="en-US" sz="1200" dirty="0" err="1"/>
                        <a:t>d</a:t>
                      </a:r>
                      <a:r>
                        <a:rPr lang="en-US" sz="1200" baseline="-25000" dirty="0" err="1"/>
                        <a:t>strand</a:t>
                      </a:r>
                      <a:endParaRPr lang="en-US" sz="1200" baseline="-25000" dirty="0"/>
                    </a:p>
                  </a:txBody>
                  <a:tcPr/>
                </a:tc>
                <a:tc>
                  <a:txBody>
                    <a:bodyPr/>
                    <a:lstStyle/>
                    <a:p>
                      <a:r>
                        <a:rPr lang="en-US" sz="1200" dirty="0"/>
                        <a:t>1 mm</a:t>
                      </a:r>
                    </a:p>
                  </a:txBody>
                  <a:tcPr/>
                </a:tc>
                <a:extLst>
                  <a:ext uri="{0D108BD9-81ED-4DB2-BD59-A6C34878D82A}">
                    <a16:rowId xmlns:a16="http://schemas.microsoft.com/office/drawing/2014/main" val="1974595352"/>
                  </a:ext>
                </a:extLst>
              </a:tr>
              <a:tr h="252000">
                <a:tc>
                  <a:txBody>
                    <a:bodyPr/>
                    <a:lstStyle/>
                    <a:p>
                      <a:r>
                        <a:rPr lang="el-GR" sz="1200" dirty="0"/>
                        <a:t>α</a:t>
                      </a:r>
                      <a:r>
                        <a:rPr lang="it-IT" sz="1200" dirty="0"/>
                        <a:t>=Cu/non-Cu</a:t>
                      </a:r>
                      <a:endParaRPr lang="en-US" sz="1200" dirty="0"/>
                    </a:p>
                  </a:txBody>
                  <a:tcPr/>
                </a:tc>
                <a:tc>
                  <a:txBody>
                    <a:bodyPr/>
                    <a:lstStyle/>
                    <a:p>
                      <a:r>
                        <a:rPr lang="en-US" sz="1200" dirty="0"/>
                        <a:t>0.9 ± 0.2</a:t>
                      </a:r>
                    </a:p>
                  </a:txBody>
                  <a:tcPr/>
                </a:tc>
                <a:extLst>
                  <a:ext uri="{0D108BD9-81ED-4DB2-BD59-A6C34878D82A}">
                    <a16:rowId xmlns:a16="http://schemas.microsoft.com/office/drawing/2014/main" val="1583510546"/>
                  </a:ext>
                </a:extLst>
              </a:tr>
              <a:tr h="252000">
                <a:tc>
                  <a:txBody>
                    <a:bodyPr/>
                    <a:lstStyle/>
                    <a:p>
                      <a:r>
                        <a:rPr lang="en-US" sz="1200" dirty="0"/>
                        <a:t>d</a:t>
                      </a:r>
                      <a:r>
                        <a:rPr lang="en-US" sz="1200" baseline="-25000" dirty="0"/>
                        <a:t>fil.</a:t>
                      </a:r>
                    </a:p>
                  </a:txBody>
                  <a:tcPr/>
                </a:tc>
                <a:tc>
                  <a:txBody>
                    <a:bodyPr/>
                    <a:lstStyle/>
                    <a:p>
                      <a:r>
                        <a:rPr lang="en-US" sz="1200" dirty="0"/>
                        <a:t>58</a:t>
                      </a:r>
                      <a:r>
                        <a:rPr lang="en-US" sz="1200" baseline="0" dirty="0"/>
                        <a:t> µm</a:t>
                      </a:r>
                      <a:endParaRPr lang="en-US" sz="1200" dirty="0"/>
                    </a:p>
                  </a:txBody>
                  <a:tcPr/>
                </a:tc>
                <a:extLst>
                  <a:ext uri="{0D108BD9-81ED-4DB2-BD59-A6C34878D82A}">
                    <a16:rowId xmlns:a16="http://schemas.microsoft.com/office/drawing/2014/main" val="3338485807"/>
                  </a:ext>
                </a:extLst>
              </a:tr>
              <a:tr h="252000">
                <a:tc>
                  <a:txBody>
                    <a:bodyPr/>
                    <a:lstStyle/>
                    <a:p>
                      <a:r>
                        <a:rPr lang="en-US" sz="1200" dirty="0" err="1"/>
                        <a:t>L</a:t>
                      </a:r>
                      <a:r>
                        <a:rPr lang="en-US" sz="1200" baseline="-25000" dirty="0" err="1"/>
                        <a:t>tp</a:t>
                      </a:r>
                      <a:r>
                        <a:rPr lang="en-US" sz="1200" baseline="-25000" dirty="0"/>
                        <a:t>-fil</a:t>
                      </a:r>
                    </a:p>
                  </a:txBody>
                  <a:tcPr/>
                </a:tc>
                <a:tc>
                  <a:txBody>
                    <a:bodyPr/>
                    <a:lstStyle/>
                    <a:p>
                      <a:r>
                        <a:rPr lang="en-US" sz="1200" dirty="0"/>
                        <a:t>19 ± 3 mm</a:t>
                      </a:r>
                    </a:p>
                  </a:txBody>
                  <a:tcPr/>
                </a:tc>
                <a:extLst>
                  <a:ext uri="{0D108BD9-81ED-4DB2-BD59-A6C34878D82A}">
                    <a16:rowId xmlns:a16="http://schemas.microsoft.com/office/drawing/2014/main" val="1183904646"/>
                  </a:ext>
                </a:extLst>
              </a:tr>
              <a:tr h="252000">
                <a:tc>
                  <a:txBody>
                    <a:bodyPr/>
                    <a:lstStyle/>
                    <a:p>
                      <a:r>
                        <a:rPr lang="en-US" sz="1200" dirty="0"/>
                        <a:t>RRR, rolled</a:t>
                      </a:r>
                    </a:p>
                  </a:txBody>
                  <a:tcPr/>
                </a:tc>
                <a:tc>
                  <a:txBody>
                    <a:bodyPr/>
                    <a:lstStyle/>
                    <a:p>
                      <a:r>
                        <a:rPr lang="en-US" sz="1200" dirty="0"/>
                        <a:t>159 ± 14</a:t>
                      </a:r>
                    </a:p>
                  </a:txBody>
                  <a:tcPr/>
                </a:tc>
                <a:extLst>
                  <a:ext uri="{0D108BD9-81ED-4DB2-BD59-A6C34878D82A}">
                    <a16:rowId xmlns:a16="http://schemas.microsoft.com/office/drawing/2014/main" val="3850011979"/>
                  </a:ext>
                </a:extLst>
              </a:tr>
              <a:tr h="252000">
                <a:tc>
                  <a:txBody>
                    <a:bodyPr/>
                    <a:lstStyle/>
                    <a:p>
                      <a:r>
                        <a:rPr lang="en-US" sz="1200" dirty="0"/>
                        <a:t>T</a:t>
                      </a:r>
                      <a:r>
                        <a:rPr lang="en-US" sz="1200" baseline="-25000" dirty="0"/>
                        <a:t>HT</a:t>
                      </a:r>
                    </a:p>
                  </a:txBody>
                  <a:tcPr/>
                </a:tc>
                <a:tc>
                  <a:txBody>
                    <a:bodyPr/>
                    <a:lstStyle/>
                    <a:p>
                      <a:r>
                        <a:rPr lang="en-US" sz="1200" dirty="0"/>
                        <a:t>665 K</a:t>
                      </a:r>
                    </a:p>
                  </a:txBody>
                  <a:tcPr/>
                </a:tc>
                <a:extLst>
                  <a:ext uri="{0D108BD9-81ED-4DB2-BD59-A6C34878D82A}">
                    <a16:rowId xmlns:a16="http://schemas.microsoft.com/office/drawing/2014/main" val="2668526532"/>
                  </a:ext>
                </a:extLst>
              </a:tr>
              <a:tr h="252000">
                <a:tc>
                  <a:txBody>
                    <a:bodyPr/>
                    <a:lstStyle/>
                    <a:p>
                      <a:r>
                        <a:rPr lang="en-US" sz="1200" baseline="0" dirty="0"/>
                        <a:t>J</a:t>
                      </a:r>
                      <a:r>
                        <a:rPr lang="en-US" sz="1200" baseline="-25000" dirty="0"/>
                        <a:t>sc </a:t>
                      </a:r>
                      <a:r>
                        <a:rPr lang="en-US" sz="1200" baseline="0" dirty="0"/>
                        <a:t>@ 4.2 K, 16 T</a:t>
                      </a:r>
                      <a:endParaRPr lang="en-US" sz="1200" baseline="-25000" dirty="0"/>
                    </a:p>
                  </a:txBody>
                  <a:tcPr/>
                </a:tc>
                <a:tc>
                  <a:txBody>
                    <a:bodyPr/>
                    <a:lstStyle/>
                    <a:p>
                      <a:r>
                        <a:rPr lang="en-US" sz="1200" dirty="0"/>
                        <a:t>1200 A/mm</a:t>
                      </a:r>
                      <a:r>
                        <a:rPr lang="en-US" sz="1200" baseline="30000" dirty="0"/>
                        <a:t>2</a:t>
                      </a:r>
                    </a:p>
                  </a:txBody>
                  <a:tcPr/>
                </a:tc>
                <a:extLst>
                  <a:ext uri="{0D108BD9-81ED-4DB2-BD59-A6C34878D82A}">
                    <a16:rowId xmlns:a16="http://schemas.microsoft.com/office/drawing/2014/main" val="1678044786"/>
                  </a:ext>
                </a:extLst>
              </a:tr>
            </a:tbl>
          </a:graphicData>
        </a:graphic>
      </p:graphicFrame>
      <p:grpSp>
        <p:nvGrpSpPr>
          <p:cNvPr id="10" name="Gruppo 9">
            <a:extLst>
              <a:ext uri="{FF2B5EF4-FFF2-40B4-BE49-F238E27FC236}">
                <a16:creationId xmlns:a16="http://schemas.microsoft.com/office/drawing/2014/main" id="{B1BE4227-ADF1-304A-B33D-37A38AEF5BBB}"/>
              </a:ext>
            </a:extLst>
          </p:cNvPr>
          <p:cNvGrpSpPr/>
          <p:nvPr/>
        </p:nvGrpSpPr>
        <p:grpSpPr>
          <a:xfrm>
            <a:off x="10432297" y="2547744"/>
            <a:ext cx="1640235" cy="2161351"/>
            <a:chOff x="1245384" y="4067320"/>
            <a:chExt cx="1640235" cy="2161351"/>
          </a:xfrm>
        </p:grpSpPr>
        <p:pic>
          <p:nvPicPr>
            <p:cNvPr id="11" name="Immagine 10">
              <a:extLst>
                <a:ext uri="{FF2B5EF4-FFF2-40B4-BE49-F238E27FC236}">
                  <a16:creationId xmlns:a16="http://schemas.microsoft.com/office/drawing/2014/main" id="{3AF5C4CA-75C1-E845-A3AA-9146A58654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5384" y="4067320"/>
              <a:ext cx="1640235" cy="1636895"/>
            </a:xfrm>
            <a:prstGeom prst="rect">
              <a:avLst/>
            </a:prstGeom>
          </p:spPr>
        </p:pic>
        <p:sp>
          <p:nvSpPr>
            <p:cNvPr id="12" name="CasellaDiTesto 11">
              <a:extLst>
                <a:ext uri="{FF2B5EF4-FFF2-40B4-BE49-F238E27FC236}">
                  <a16:creationId xmlns:a16="http://schemas.microsoft.com/office/drawing/2014/main" id="{9B248E81-E460-7443-9704-089AFF75E8D3}"/>
                </a:ext>
              </a:extLst>
            </p:cNvPr>
            <p:cNvSpPr txBox="1"/>
            <p:nvPr/>
          </p:nvSpPr>
          <p:spPr>
            <a:xfrm>
              <a:off x="1274067" y="5767006"/>
              <a:ext cx="1582869" cy="461665"/>
            </a:xfrm>
            <a:prstGeom prst="rect">
              <a:avLst/>
            </a:prstGeom>
            <a:noFill/>
          </p:spPr>
          <p:txBody>
            <a:bodyPr wrap="none" rtlCol="0">
              <a:spAutoFit/>
            </a:bodyPr>
            <a:lstStyle/>
            <a:p>
              <a:pPr algn="ctr"/>
              <a:r>
                <a:rPr lang="en-US" sz="1200" dirty="0"/>
                <a:t>Nb3Sn RRP 162/169</a:t>
              </a:r>
            </a:p>
            <a:p>
              <a:pPr algn="ctr"/>
              <a:r>
                <a:rPr lang="en-US" sz="1200" dirty="0"/>
                <a:t>Courtesy of S. Hopkins</a:t>
              </a:r>
            </a:p>
          </p:txBody>
        </p:sp>
      </p:grpSp>
    </p:spTree>
    <p:extLst>
      <p:ext uri="{BB962C8B-B14F-4D97-AF65-F5344CB8AC3E}">
        <p14:creationId xmlns:p14="http://schemas.microsoft.com/office/powerpoint/2010/main" val="2596398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7E7203-CA1A-0043-A0CA-58DEFF6B7C5C}"/>
              </a:ext>
            </a:extLst>
          </p:cNvPr>
          <p:cNvPicPr>
            <a:picLocks noChangeAspect="1"/>
          </p:cNvPicPr>
          <p:nvPr/>
        </p:nvPicPr>
        <p:blipFill>
          <a:blip r:embed="rId2"/>
          <a:stretch>
            <a:fillRect/>
          </a:stretch>
        </p:blipFill>
        <p:spPr>
          <a:xfrm>
            <a:off x="676688" y="4698000"/>
            <a:ext cx="3620808" cy="2160000"/>
          </a:xfrm>
          <a:prstGeom prst="rect">
            <a:avLst/>
          </a:prstGeom>
        </p:spPr>
      </p:pic>
      <p:sp>
        <p:nvSpPr>
          <p:cNvPr id="3" name="Titolo 1">
            <a:extLst>
              <a:ext uri="{FF2B5EF4-FFF2-40B4-BE49-F238E27FC236}">
                <a16:creationId xmlns:a16="http://schemas.microsoft.com/office/drawing/2014/main" id="{485308A1-6159-3D4A-B3CD-29987106817F}"/>
              </a:ext>
            </a:extLst>
          </p:cNvPr>
          <p:cNvSpPr>
            <a:spLocks noGrp="1"/>
          </p:cNvSpPr>
          <p:nvPr>
            <p:ph type="title"/>
          </p:nvPr>
        </p:nvSpPr>
        <p:spPr>
          <a:xfrm>
            <a:off x="829407" y="116280"/>
            <a:ext cx="10515600" cy="848213"/>
          </a:xfrm>
        </p:spPr>
        <p:txBody>
          <a:bodyPr>
            <a:normAutofit/>
          </a:bodyPr>
          <a:lstStyle/>
          <a:p>
            <a:r>
              <a:rPr lang="it-IT" sz="3600" dirty="0"/>
              <a:t> Progetto ASTRACT (2021-2023)</a:t>
            </a:r>
          </a:p>
        </p:txBody>
      </p:sp>
      <p:sp>
        <p:nvSpPr>
          <p:cNvPr id="4" name="Segnaposto contenuto 2">
            <a:extLst>
              <a:ext uri="{FF2B5EF4-FFF2-40B4-BE49-F238E27FC236}">
                <a16:creationId xmlns:a16="http://schemas.microsoft.com/office/drawing/2014/main" id="{9B7AC81D-6933-D54D-B048-2411B1204B24}"/>
              </a:ext>
            </a:extLst>
          </p:cNvPr>
          <p:cNvSpPr txBox="1">
            <a:spLocks/>
          </p:cNvSpPr>
          <p:nvPr/>
        </p:nvSpPr>
        <p:spPr>
          <a:xfrm>
            <a:off x="712355" y="1080818"/>
            <a:ext cx="11163726" cy="57771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2100" dirty="0"/>
              <a:t>Obiettivo per Milano: misure di corrente critica (I</a:t>
            </a:r>
            <a:r>
              <a:rPr lang="it-IT" sz="2100" baseline="-25000" dirty="0"/>
              <a:t>C</a:t>
            </a:r>
            <a:r>
              <a:rPr lang="it-IT" sz="2100" dirty="0"/>
              <a:t>) su campioni di Nb3Sn vergini e deformati meccanicamente prima del trattamento termico</a:t>
            </a:r>
          </a:p>
          <a:p>
            <a:pPr algn="just"/>
            <a:r>
              <a:rPr lang="it-IT" sz="2100" dirty="0"/>
              <a:t>Attività completate, prima metà 2022:</a:t>
            </a:r>
          </a:p>
          <a:p>
            <a:pPr lvl="1" algn="just"/>
            <a:r>
              <a:rPr lang="it-IT" sz="1800" dirty="0"/>
              <a:t>1/2022: qualificazione del processo di trattamento termico di formazione del Nb3Sn (1) e della misura di corrente critica su fili di riferimento</a:t>
            </a:r>
          </a:p>
          <a:p>
            <a:pPr lvl="1" algn="just"/>
            <a:r>
              <a:rPr lang="it-IT" sz="1800" dirty="0"/>
              <a:t>5/2022: caratterizzazione del comportamento meccanico del filo Nb3Sn di </a:t>
            </a:r>
            <a:r>
              <a:rPr lang="it-IT" sz="1800" dirty="0" err="1"/>
              <a:t>FalconD</a:t>
            </a:r>
            <a:r>
              <a:rPr lang="it-IT" sz="1800" dirty="0"/>
              <a:t> (2) </a:t>
            </a:r>
            <a:r>
              <a:rPr lang="it-IT" sz="1800" dirty="0">
                <a:sym typeface="Wingdings" panose="05000000000000000000" pitchFamily="2" charset="2"/>
              </a:rPr>
              <a:t> nessuna evidenza di degradazione, in accordo con le misure di magnetizzazione svolte a Salerno (3)</a:t>
            </a:r>
          </a:p>
          <a:p>
            <a:pPr algn="just"/>
            <a:r>
              <a:rPr lang="it-IT" sz="2200" dirty="0">
                <a:sym typeface="Wingdings" panose="05000000000000000000" pitchFamily="2" charset="2"/>
              </a:rPr>
              <a:t>Piano 2023 </a:t>
            </a:r>
            <a:r>
              <a:rPr lang="it-IT" sz="1800" dirty="0">
                <a:sym typeface="Wingdings" panose="05000000000000000000" pitchFamily="2" charset="2"/>
              </a:rPr>
              <a:t> contributo di Milano in esaurimento</a:t>
            </a:r>
          </a:p>
          <a:p>
            <a:pPr lvl="1" algn="just"/>
            <a:r>
              <a:rPr lang="it-IT" sz="1800" dirty="0">
                <a:sym typeface="Wingdings" panose="05000000000000000000" pitchFamily="2" charset="2"/>
              </a:rPr>
              <a:t>Completamento misure I</a:t>
            </a:r>
            <a:r>
              <a:rPr lang="it-IT" sz="1800" baseline="-25000" dirty="0">
                <a:sym typeface="Wingdings" panose="05000000000000000000" pitchFamily="2" charset="2"/>
              </a:rPr>
              <a:t>C</a:t>
            </a:r>
            <a:r>
              <a:rPr lang="it-IT" sz="1800" dirty="0">
                <a:sym typeface="Wingdings" panose="05000000000000000000" pitchFamily="2" charset="2"/>
              </a:rPr>
              <a:t> e modellazione numerica</a:t>
            </a:r>
          </a:p>
          <a:p>
            <a:pPr lvl="1" algn="just"/>
            <a:r>
              <a:rPr lang="it-IT" sz="1800" dirty="0"/>
              <a:t>Misure di </a:t>
            </a:r>
            <a:r>
              <a:rPr lang="it-IT" sz="1800" dirty="0">
                <a:sym typeface="Wingdings" panose="05000000000000000000" pitchFamily="2" charset="2"/>
              </a:rPr>
              <a:t>I</a:t>
            </a:r>
            <a:r>
              <a:rPr lang="it-IT" sz="1800" baseline="-25000" dirty="0">
                <a:sym typeface="Wingdings" panose="05000000000000000000" pitchFamily="2" charset="2"/>
              </a:rPr>
              <a:t>C </a:t>
            </a:r>
            <a:r>
              <a:rPr lang="it-IT" sz="1800" dirty="0">
                <a:sym typeface="Wingdings" panose="05000000000000000000" pitchFamily="2" charset="2"/>
              </a:rPr>
              <a:t> </a:t>
            </a:r>
            <a:r>
              <a:rPr lang="it-IT" sz="1800" dirty="0"/>
              <a:t>su campioni deformati dopo il trattamento termico </a:t>
            </a:r>
            <a:r>
              <a:rPr lang="it-IT" sz="1800" dirty="0">
                <a:sym typeface="Wingdings" panose="05000000000000000000" pitchFamily="2" charset="2"/>
              </a:rPr>
              <a:t> @ Genova</a:t>
            </a:r>
          </a:p>
          <a:p>
            <a:pPr lvl="1" algn="just"/>
            <a:r>
              <a:rPr lang="it-IT" sz="1800" dirty="0">
                <a:sym typeface="Wingdings" panose="05000000000000000000" pitchFamily="2" charset="2"/>
              </a:rPr>
              <a:t>Richieste 250 litri </a:t>
            </a:r>
            <a:r>
              <a:rPr lang="it-IT" sz="1800" dirty="0" err="1">
                <a:sym typeface="Wingdings" panose="05000000000000000000" pitchFamily="2" charset="2"/>
              </a:rPr>
              <a:t>LHe</a:t>
            </a:r>
            <a:r>
              <a:rPr lang="it-IT" sz="1800" dirty="0">
                <a:sym typeface="Wingdings" panose="05000000000000000000" pitchFamily="2" charset="2"/>
              </a:rPr>
              <a:t> (6.5 k€, prezzo volatile) + 3 k€ missioni </a:t>
            </a:r>
          </a:p>
        </p:txBody>
      </p:sp>
      <p:sp>
        <p:nvSpPr>
          <p:cNvPr id="5" name="CasellaDiTesto 4">
            <a:extLst>
              <a:ext uri="{FF2B5EF4-FFF2-40B4-BE49-F238E27FC236}">
                <a16:creationId xmlns:a16="http://schemas.microsoft.com/office/drawing/2014/main" id="{ACF839C1-0AED-E145-B9BF-188259D1AA2B}"/>
              </a:ext>
            </a:extLst>
          </p:cNvPr>
          <p:cNvSpPr txBox="1"/>
          <p:nvPr/>
        </p:nvSpPr>
        <p:spPr>
          <a:xfrm>
            <a:off x="1232825" y="4608964"/>
            <a:ext cx="480291" cy="369332"/>
          </a:xfrm>
          <a:prstGeom prst="rect">
            <a:avLst/>
          </a:prstGeom>
          <a:noFill/>
        </p:spPr>
        <p:txBody>
          <a:bodyPr wrap="square">
            <a:spAutoFit/>
          </a:bodyPr>
          <a:lstStyle/>
          <a:p>
            <a:pPr marL="0" lvl="1" algn="just"/>
            <a:r>
              <a:rPr lang="it-IT" sz="1800" dirty="0"/>
              <a:t>(1)</a:t>
            </a:r>
          </a:p>
        </p:txBody>
      </p:sp>
      <p:pic>
        <p:nvPicPr>
          <p:cNvPr id="6" name="Immagine 5">
            <a:extLst>
              <a:ext uri="{FF2B5EF4-FFF2-40B4-BE49-F238E27FC236}">
                <a16:creationId xmlns:a16="http://schemas.microsoft.com/office/drawing/2014/main" id="{706D81F8-3E1E-B548-8635-45BE00079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1743" y="4698000"/>
            <a:ext cx="3450075" cy="2160000"/>
          </a:xfrm>
          <a:prstGeom prst="rect">
            <a:avLst/>
          </a:prstGeom>
        </p:spPr>
      </p:pic>
      <p:sp>
        <p:nvSpPr>
          <p:cNvPr id="7" name="CasellaDiTesto 6">
            <a:extLst>
              <a:ext uri="{FF2B5EF4-FFF2-40B4-BE49-F238E27FC236}">
                <a16:creationId xmlns:a16="http://schemas.microsoft.com/office/drawing/2014/main" id="{077A3C23-7F2F-BC4C-9700-BA2F3CB87B11}"/>
              </a:ext>
            </a:extLst>
          </p:cNvPr>
          <p:cNvSpPr txBox="1"/>
          <p:nvPr/>
        </p:nvSpPr>
        <p:spPr>
          <a:xfrm>
            <a:off x="5404970" y="4608964"/>
            <a:ext cx="480291" cy="369332"/>
          </a:xfrm>
          <a:prstGeom prst="rect">
            <a:avLst/>
          </a:prstGeom>
          <a:noFill/>
        </p:spPr>
        <p:txBody>
          <a:bodyPr wrap="square">
            <a:spAutoFit/>
          </a:bodyPr>
          <a:lstStyle/>
          <a:p>
            <a:pPr marL="0" lvl="1" algn="just"/>
            <a:r>
              <a:rPr lang="it-IT" sz="1800" dirty="0"/>
              <a:t>(2)</a:t>
            </a:r>
          </a:p>
        </p:txBody>
      </p:sp>
      <p:graphicFrame>
        <p:nvGraphicFramePr>
          <p:cNvPr id="8" name="Tabella 7">
            <a:extLst>
              <a:ext uri="{FF2B5EF4-FFF2-40B4-BE49-F238E27FC236}">
                <a16:creationId xmlns:a16="http://schemas.microsoft.com/office/drawing/2014/main" id="{D6B4ABE0-747C-B545-A24D-398C3ACA5600}"/>
              </a:ext>
            </a:extLst>
          </p:cNvPr>
          <p:cNvGraphicFramePr>
            <a:graphicFrameLocks noGrp="1"/>
          </p:cNvGraphicFramePr>
          <p:nvPr>
            <p:extLst>
              <p:ext uri="{D42A27DB-BD31-4B8C-83A1-F6EECF244321}">
                <p14:modId xmlns:p14="http://schemas.microsoft.com/office/powerpoint/2010/main" val="3137344696"/>
              </p:ext>
            </p:extLst>
          </p:nvPr>
        </p:nvGraphicFramePr>
        <p:xfrm>
          <a:off x="9625616" y="3571207"/>
          <a:ext cx="2510521" cy="952500"/>
        </p:xfrm>
        <a:graphic>
          <a:graphicData uri="http://schemas.openxmlformats.org/drawingml/2006/table">
            <a:tbl>
              <a:tblPr>
                <a:tableStyleId>{5C22544A-7EE6-4342-B048-85BDC9FD1C3A}</a:tableStyleId>
              </a:tblPr>
              <a:tblGrid>
                <a:gridCol w="1432214">
                  <a:extLst>
                    <a:ext uri="{9D8B030D-6E8A-4147-A177-3AD203B41FA5}">
                      <a16:colId xmlns:a16="http://schemas.microsoft.com/office/drawing/2014/main" val="795405075"/>
                    </a:ext>
                  </a:extLst>
                </a:gridCol>
                <a:gridCol w="1078307">
                  <a:extLst>
                    <a:ext uri="{9D8B030D-6E8A-4147-A177-3AD203B41FA5}">
                      <a16:colId xmlns:a16="http://schemas.microsoft.com/office/drawing/2014/main" val="1362814942"/>
                    </a:ext>
                  </a:extLst>
                </a:gridCol>
              </a:tblGrid>
              <a:tr h="190500">
                <a:tc>
                  <a:txBody>
                    <a:bodyPr/>
                    <a:lstStyle/>
                    <a:p>
                      <a:pPr algn="l" fontAlgn="b"/>
                      <a:endParaRPr lang="en-US" sz="1200" b="0" i="0" u="none" strike="noStrike" dirty="0">
                        <a:solidFill>
                          <a:srgbClr val="000000"/>
                        </a:solidFill>
                        <a:effectLst/>
                        <a:latin typeface="+mn-lt"/>
                      </a:endParaRPr>
                    </a:p>
                  </a:txBody>
                  <a:tcPr marL="9525" marR="9525" marT="9525" marB="0" anchor="b"/>
                </a:tc>
                <a:tc>
                  <a:txBody>
                    <a:bodyPr/>
                    <a:lstStyle/>
                    <a:p>
                      <a:pPr algn="ctr" fontAlgn="ctr"/>
                      <a:r>
                        <a:rPr lang="it-IT" sz="1200" b="0" i="0" u="none" strike="noStrike" dirty="0">
                          <a:solidFill>
                            <a:srgbClr val="000000"/>
                          </a:solidFill>
                          <a:effectLst/>
                          <a:latin typeface="+mn-lt"/>
                        </a:rPr>
                        <a:t>FTE 2023</a:t>
                      </a:r>
                      <a:endParaRPr lang="en-US"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928431969"/>
                  </a:ext>
                </a:extLst>
              </a:tr>
              <a:tr h="190500">
                <a:tc>
                  <a:txBody>
                    <a:bodyPr/>
                    <a:lstStyle/>
                    <a:p>
                      <a:pPr algn="l" fontAlgn="b"/>
                      <a:r>
                        <a:rPr lang="en-US" sz="1200" u="none" strike="noStrike" dirty="0">
                          <a:effectLst/>
                          <a:latin typeface="+mn-lt"/>
                        </a:rPr>
                        <a:t>Marco Prioli</a:t>
                      </a:r>
                      <a:endParaRPr lang="en-US" sz="1200" b="0" i="0" u="none" strike="noStrike" dirty="0">
                        <a:solidFill>
                          <a:srgbClr val="000000"/>
                        </a:solidFill>
                        <a:effectLst/>
                        <a:latin typeface="+mn-lt"/>
                      </a:endParaRPr>
                    </a:p>
                  </a:txBody>
                  <a:tcPr marL="9525" marR="9525" marT="9525" marB="0" anchor="b"/>
                </a:tc>
                <a:tc>
                  <a:txBody>
                    <a:bodyPr/>
                    <a:lstStyle/>
                    <a:p>
                      <a:pPr algn="ctr" fontAlgn="ctr"/>
                      <a:r>
                        <a:rPr lang="en-US" sz="1200" u="none" strike="noStrike" dirty="0">
                          <a:effectLst/>
                          <a:latin typeface="+mn-lt"/>
                        </a:rPr>
                        <a:t>0.1</a:t>
                      </a:r>
                      <a:endParaRPr lang="en-US"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4227458687"/>
                  </a:ext>
                </a:extLst>
              </a:tr>
              <a:tr h="190500">
                <a:tc>
                  <a:txBody>
                    <a:bodyPr/>
                    <a:lstStyle/>
                    <a:p>
                      <a:pPr algn="l" fontAlgn="b"/>
                      <a:r>
                        <a:rPr lang="en-US" sz="1200" u="none" strike="noStrike" dirty="0">
                          <a:effectLst/>
                          <a:latin typeface="+mn-lt"/>
                        </a:rPr>
                        <a:t>Riccardo Valente (AR)</a:t>
                      </a:r>
                      <a:endParaRPr lang="en-US" sz="1200" b="0" i="0" u="none" strike="noStrike" dirty="0">
                        <a:solidFill>
                          <a:srgbClr val="000000"/>
                        </a:solidFill>
                        <a:effectLst/>
                        <a:latin typeface="+mn-lt"/>
                      </a:endParaRPr>
                    </a:p>
                  </a:txBody>
                  <a:tcPr marL="9525" marR="9525" marT="9525" marB="0" anchor="b"/>
                </a:tc>
                <a:tc>
                  <a:txBody>
                    <a:bodyPr/>
                    <a:lstStyle/>
                    <a:p>
                      <a:pPr algn="ctr" fontAlgn="ctr"/>
                      <a:r>
                        <a:rPr lang="en-US" sz="1200" u="none" strike="noStrike" dirty="0">
                          <a:effectLst/>
                          <a:latin typeface="+mn-lt"/>
                        </a:rPr>
                        <a:t>0.1</a:t>
                      </a:r>
                      <a:endParaRPr lang="en-US"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208538308"/>
                  </a:ext>
                </a:extLst>
              </a:tr>
              <a:tr h="190500">
                <a:tc>
                  <a:txBody>
                    <a:bodyPr/>
                    <a:lstStyle/>
                    <a:p>
                      <a:pPr algn="l" fontAlgn="b"/>
                      <a:r>
                        <a:rPr lang="it-IT" sz="1200" b="0" i="0" u="none" strike="noStrike" dirty="0">
                          <a:solidFill>
                            <a:srgbClr val="000000"/>
                          </a:solidFill>
                          <a:effectLst/>
                          <a:latin typeface="+mn-lt"/>
                        </a:rPr>
                        <a:t>Totale</a:t>
                      </a:r>
                      <a:endParaRPr lang="en-US" sz="1200" b="0" i="0" u="none" strike="noStrike" dirty="0">
                        <a:solidFill>
                          <a:srgbClr val="000000"/>
                        </a:solidFill>
                        <a:effectLst/>
                        <a:latin typeface="+mn-lt"/>
                      </a:endParaRPr>
                    </a:p>
                  </a:txBody>
                  <a:tcPr marL="9525" marR="9525" marT="9525" marB="0" anchor="b"/>
                </a:tc>
                <a:tc>
                  <a:txBody>
                    <a:bodyPr/>
                    <a:lstStyle/>
                    <a:p>
                      <a:pPr algn="ctr" fontAlgn="ctr"/>
                      <a:r>
                        <a:rPr lang="it-IT" sz="1200" b="0" i="0" u="none" strike="noStrike" dirty="0">
                          <a:solidFill>
                            <a:srgbClr val="000000"/>
                          </a:solidFill>
                          <a:effectLst/>
                          <a:latin typeface="+mn-lt"/>
                        </a:rPr>
                        <a:t>0.2</a:t>
                      </a:r>
                      <a:endParaRPr lang="en-US" sz="12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706381431"/>
                  </a:ext>
                </a:extLst>
              </a:tr>
            </a:tbl>
          </a:graphicData>
        </a:graphic>
      </p:graphicFrame>
      <p:pic>
        <p:nvPicPr>
          <p:cNvPr id="9" name="Immagine 8">
            <a:extLst>
              <a:ext uri="{FF2B5EF4-FFF2-40B4-BE49-F238E27FC236}">
                <a16:creationId xmlns:a16="http://schemas.microsoft.com/office/drawing/2014/main" id="{6BBEAC22-DFEF-1E40-9B71-859744DFB0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6066" y="4698000"/>
            <a:ext cx="3268708" cy="2160000"/>
          </a:xfrm>
          <a:prstGeom prst="rect">
            <a:avLst/>
          </a:prstGeom>
        </p:spPr>
      </p:pic>
      <p:sp>
        <p:nvSpPr>
          <p:cNvPr id="10" name="CasellaDiTesto 9">
            <a:extLst>
              <a:ext uri="{FF2B5EF4-FFF2-40B4-BE49-F238E27FC236}">
                <a16:creationId xmlns:a16="http://schemas.microsoft.com/office/drawing/2014/main" id="{6B184AD8-CBF2-B546-8AF6-DEB6318D342A}"/>
              </a:ext>
            </a:extLst>
          </p:cNvPr>
          <p:cNvSpPr txBox="1"/>
          <p:nvPr/>
        </p:nvSpPr>
        <p:spPr>
          <a:xfrm>
            <a:off x="9393832" y="4608964"/>
            <a:ext cx="480291" cy="369332"/>
          </a:xfrm>
          <a:prstGeom prst="rect">
            <a:avLst/>
          </a:prstGeom>
          <a:noFill/>
        </p:spPr>
        <p:txBody>
          <a:bodyPr wrap="square">
            <a:spAutoFit/>
          </a:bodyPr>
          <a:lstStyle/>
          <a:p>
            <a:pPr marL="0" lvl="1" algn="just"/>
            <a:r>
              <a:rPr lang="it-IT" sz="1800" dirty="0"/>
              <a:t>(3)</a:t>
            </a:r>
          </a:p>
        </p:txBody>
      </p:sp>
      <p:pic>
        <p:nvPicPr>
          <p:cNvPr id="11" name="Picture 11">
            <a:extLst>
              <a:ext uri="{FF2B5EF4-FFF2-40B4-BE49-F238E27FC236}">
                <a16:creationId xmlns:a16="http://schemas.microsoft.com/office/drawing/2014/main" id="{91110E4B-062A-2448-B201-6EAB8D8CB8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916"/>
          <a:stretch/>
        </p:blipFill>
        <p:spPr bwMode="auto">
          <a:xfrm>
            <a:off x="8040204" y="141160"/>
            <a:ext cx="2493576" cy="798454"/>
          </a:xfrm>
          <a:prstGeom prst="rect">
            <a:avLst/>
          </a:prstGeom>
          <a:ln>
            <a:noFill/>
          </a:ln>
          <a:extLst>
            <a:ext uri="{53640926-AAD7-44D8-BBD7-CCE9431645EC}">
              <a14:shadowObscured xmlns:a14="http://schemas.microsoft.com/office/drawing/2010/main"/>
            </a:ext>
          </a:extLst>
        </p:spPr>
      </p:pic>
      <p:pic>
        <p:nvPicPr>
          <p:cNvPr id="12" name="Immagine 11">
            <a:extLst>
              <a:ext uri="{FF2B5EF4-FFF2-40B4-BE49-F238E27FC236}">
                <a16:creationId xmlns:a16="http://schemas.microsoft.com/office/drawing/2014/main" id="{A4BADF68-3DE7-0941-916B-A5281CC1B0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21149" y="124843"/>
            <a:ext cx="1991150" cy="900000"/>
          </a:xfrm>
          <a:prstGeom prst="rect">
            <a:avLst/>
          </a:prstGeom>
        </p:spPr>
      </p:pic>
    </p:spTree>
    <p:extLst>
      <p:ext uri="{BB962C8B-B14F-4D97-AF65-F5344CB8AC3E}">
        <p14:creationId xmlns:p14="http://schemas.microsoft.com/office/powerpoint/2010/main" val="2593648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numero diapositiva 4"/>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fld id="{D2D396F8-93D8-4D94-89A6-BF77ABCF2A30}" type="slidenum">
              <a:rPr lang="en-US" altLang="it-IT" sz="1400"/>
              <a:pPr eaLnBrk="1" hangingPunct="1">
                <a:spcBef>
                  <a:spcPct val="0"/>
                </a:spcBef>
                <a:buFontTx/>
                <a:buNone/>
              </a:pPr>
              <a:t>44</a:t>
            </a:fld>
            <a:endParaRPr lang="en-US" altLang="it-IT" sz="1400"/>
          </a:p>
        </p:txBody>
      </p:sp>
      <p:grpSp>
        <p:nvGrpSpPr>
          <p:cNvPr id="2" name="Gruppo 1">
            <a:extLst>
              <a:ext uri="{FF2B5EF4-FFF2-40B4-BE49-F238E27FC236}">
                <a16:creationId xmlns:a16="http://schemas.microsoft.com/office/drawing/2014/main" id="{85851875-FA94-185C-90C6-0F4155F99650}"/>
              </a:ext>
            </a:extLst>
          </p:cNvPr>
          <p:cNvGrpSpPr/>
          <p:nvPr/>
        </p:nvGrpSpPr>
        <p:grpSpPr>
          <a:xfrm>
            <a:off x="684671" y="4757687"/>
            <a:ext cx="3703019" cy="2006086"/>
            <a:chOff x="2139135" y="720725"/>
            <a:chExt cx="7628752" cy="5691188"/>
          </a:xfrm>
        </p:grpSpPr>
        <p:grpSp>
          <p:nvGrpSpPr>
            <p:cNvPr id="10244" name="Group 16"/>
            <p:cNvGrpSpPr>
              <a:grpSpLocks/>
            </p:cNvGrpSpPr>
            <p:nvPr/>
          </p:nvGrpSpPr>
          <p:grpSpPr bwMode="auto">
            <a:xfrm>
              <a:off x="2139135" y="720725"/>
              <a:ext cx="7628752" cy="5691188"/>
              <a:chOff x="147" y="503"/>
              <a:chExt cx="3213" cy="3585"/>
            </a:xfrm>
          </p:grpSpPr>
          <p:pic>
            <p:nvPicPr>
              <p:cNvPr id="8199" name="Picture 17"/>
              <p:cNvPicPr>
                <a:picLocks noChangeAspect="1" noChangeArrowheads="1"/>
              </p:cNvPicPr>
              <p:nvPr/>
            </p:nvPicPr>
            <p:blipFill>
              <a:blip r:embed="rId2" cstate="screen">
                <a:extLst>
                  <a:ext uri="{28A0092B-C50C-407E-A947-70E740481C1C}">
                    <a14:useLocalDpi xmlns:a14="http://schemas.microsoft.com/office/drawing/2010/main"/>
                  </a:ext>
                </a:extLst>
              </a:blip>
              <a:srcRect l="10770" b="2960"/>
              <a:stretch>
                <a:fillRect/>
              </a:stretch>
            </p:blipFill>
            <p:spPr bwMode="auto">
              <a:xfrm>
                <a:off x="576" y="597"/>
                <a:ext cx="2784" cy="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200" name="Text Box 18"/>
              <p:cNvSpPr txBox="1">
                <a:spLocks noChangeArrowheads="1"/>
              </p:cNvSpPr>
              <p:nvPr/>
            </p:nvSpPr>
            <p:spPr bwMode="auto">
              <a:xfrm rot="16200000">
                <a:off x="-1073" y="1723"/>
                <a:ext cx="262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800" dirty="0">
                    <a:cs typeface="Arial" charset="0"/>
                  </a:rPr>
                  <a:t>Critical current density A.mm</a:t>
                </a:r>
                <a:r>
                  <a:rPr lang="en-GB" sz="800" baseline="30000" dirty="0">
                    <a:cs typeface="Arial" charset="0"/>
                  </a:rPr>
                  <a:t>-2</a:t>
                </a:r>
                <a:endParaRPr lang="en-GB" sz="800" dirty="0">
                  <a:cs typeface="Arial" charset="0"/>
                </a:endParaRPr>
              </a:p>
            </p:txBody>
          </p:sp>
          <p:sp>
            <p:nvSpPr>
              <p:cNvPr id="8201" name="Text Box 19"/>
              <p:cNvSpPr txBox="1">
                <a:spLocks noChangeArrowheads="1"/>
              </p:cNvSpPr>
              <p:nvPr/>
            </p:nvSpPr>
            <p:spPr bwMode="auto">
              <a:xfrm>
                <a:off x="411" y="3236"/>
                <a:ext cx="249"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800">
                    <a:cs typeface="Arial" charset="0"/>
                  </a:rPr>
                  <a:t>10</a:t>
                </a:r>
              </a:p>
            </p:txBody>
          </p:sp>
          <p:sp>
            <p:nvSpPr>
              <p:cNvPr id="8202" name="Text Box 20"/>
              <p:cNvSpPr txBox="1">
                <a:spLocks noChangeArrowheads="1"/>
              </p:cNvSpPr>
              <p:nvPr/>
            </p:nvSpPr>
            <p:spPr bwMode="auto">
              <a:xfrm>
                <a:off x="374" y="2503"/>
                <a:ext cx="278"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800">
                    <a:cs typeface="Arial" charset="0"/>
                  </a:rPr>
                  <a:t>10</a:t>
                </a:r>
                <a:r>
                  <a:rPr lang="en-GB" sz="800" baseline="30000">
                    <a:cs typeface="Arial" charset="0"/>
                  </a:rPr>
                  <a:t>2</a:t>
                </a:r>
                <a:endParaRPr lang="en-GB" sz="800">
                  <a:cs typeface="Arial" charset="0"/>
                </a:endParaRPr>
              </a:p>
            </p:txBody>
          </p:sp>
          <p:sp>
            <p:nvSpPr>
              <p:cNvPr id="8203" name="Text Box 21"/>
              <p:cNvSpPr txBox="1">
                <a:spLocks noChangeArrowheads="1"/>
              </p:cNvSpPr>
              <p:nvPr/>
            </p:nvSpPr>
            <p:spPr bwMode="auto">
              <a:xfrm>
                <a:off x="374" y="1735"/>
                <a:ext cx="278"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800">
                    <a:cs typeface="Arial" charset="0"/>
                  </a:rPr>
                  <a:t>10</a:t>
                </a:r>
                <a:r>
                  <a:rPr lang="en-GB" sz="800" baseline="30000">
                    <a:cs typeface="Arial" charset="0"/>
                  </a:rPr>
                  <a:t>3</a:t>
                </a:r>
                <a:endParaRPr lang="en-GB" sz="800">
                  <a:cs typeface="Arial" charset="0"/>
                </a:endParaRPr>
              </a:p>
            </p:txBody>
          </p:sp>
          <p:sp>
            <p:nvSpPr>
              <p:cNvPr id="8204" name="Text Box 22"/>
              <p:cNvSpPr txBox="1">
                <a:spLocks noChangeArrowheads="1"/>
              </p:cNvSpPr>
              <p:nvPr/>
            </p:nvSpPr>
            <p:spPr bwMode="auto">
              <a:xfrm>
                <a:off x="374" y="1015"/>
                <a:ext cx="278"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800">
                    <a:cs typeface="Arial" charset="0"/>
                  </a:rPr>
                  <a:t>10</a:t>
                </a:r>
                <a:r>
                  <a:rPr lang="en-GB" sz="800" baseline="30000">
                    <a:cs typeface="Arial" charset="0"/>
                  </a:rPr>
                  <a:t>4</a:t>
                </a:r>
                <a:endParaRPr lang="en-GB" sz="800">
                  <a:cs typeface="Arial" charset="0"/>
                </a:endParaRPr>
              </a:p>
            </p:txBody>
          </p:sp>
          <p:sp>
            <p:nvSpPr>
              <p:cNvPr id="8205" name="Text Box 23"/>
              <p:cNvSpPr txBox="1">
                <a:spLocks noChangeArrowheads="1"/>
              </p:cNvSpPr>
              <p:nvPr/>
            </p:nvSpPr>
            <p:spPr bwMode="auto">
              <a:xfrm>
                <a:off x="1382" y="3703"/>
                <a:ext cx="953"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800">
                    <a:cs typeface="Arial" charset="0"/>
                  </a:rPr>
                  <a:t>Magnetic field (Tesla)</a:t>
                </a:r>
              </a:p>
            </p:txBody>
          </p:sp>
          <p:sp>
            <p:nvSpPr>
              <p:cNvPr id="8206" name="Text Box 24"/>
              <p:cNvSpPr txBox="1">
                <a:spLocks noChangeArrowheads="1"/>
              </p:cNvSpPr>
              <p:nvPr/>
            </p:nvSpPr>
            <p:spPr bwMode="auto">
              <a:xfrm>
                <a:off x="2160" y="1392"/>
                <a:ext cx="662" cy="3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800" dirty="0">
                    <a:cs typeface="Arial" charset="0"/>
                  </a:rPr>
                  <a:t>Nb</a:t>
                </a:r>
                <a:r>
                  <a:rPr lang="en-GB" sz="800" baseline="-25000" dirty="0">
                    <a:cs typeface="Arial" charset="0"/>
                  </a:rPr>
                  <a:t>3</a:t>
                </a:r>
                <a:r>
                  <a:rPr lang="en-GB" sz="800" dirty="0">
                    <a:cs typeface="Arial" charset="0"/>
                  </a:rPr>
                  <a:t>Sn</a:t>
                </a:r>
              </a:p>
            </p:txBody>
          </p:sp>
          <p:sp>
            <p:nvSpPr>
              <p:cNvPr id="8207" name="Text Box 25"/>
              <p:cNvSpPr txBox="1">
                <a:spLocks noChangeArrowheads="1"/>
              </p:cNvSpPr>
              <p:nvPr/>
            </p:nvSpPr>
            <p:spPr bwMode="auto">
              <a:xfrm>
                <a:off x="1862" y="2215"/>
                <a:ext cx="348" cy="3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800">
                    <a:cs typeface="Arial" charset="0"/>
                  </a:rPr>
                  <a:t>NbTi</a:t>
                </a:r>
              </a:p>
            </p:txBody>
          </p:sp>
          <p:sp>
            <p:nvSpPr>
              <p:cNvPr id="8208" name="Text Box 26"/>
              <p:cNvSpPr txBox="1">
                <a:spLocks noChangeArrowheads="1"/>
              </p:cNvSpPr>
              <p:nvPr/>
            </p:nvSpPr>
            <p:spPr bwMode="auto">
              <a:xfrm>
                <a:off x="960" y="2880"/>
                <a:ext cx="875" cy="6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eaLnBrk="0" hangingPunct="0">
                  <a:defRPr/>
                </a:pPr>
                <a:r>
                  <a:rPr lang="en-GB" sz="800" dirty="0">
                    <a:cs typeface="Arial" charset="0"/>
                  </a:rPr>
                  <a:t>Conventional iron yoke </a:t>
                </a:r>
                <a:r>
                  <a:rPr lang="en-GB" sz="800" dirty="0" err="1">
                    <a:cs typeface="Arial" charset="0"/>
                  </a:rPr>
                  <a:t>electromanets</a:t>
                </a:r>
                <a:endParaRPr lang="en-GB" sz="800" dirty="0">
                  <a:cs typeface="Arial" charset="0"/>
                </a:endParaRPr>
              </a:p>
            </p:txBody>
          </p:sp>
        </p:grpSp>
        <p:sp>
          <p:nvSpPr>
            <p:cNvPr id="10245" name="Ovale 1"/>
            <p:cNvSpPr>
              <a:spLocks noChangeArrowheads="1"/>
            </p:cNvSpPr>
            <p:nvPr/>
          </p:nvSpPr>
          <p:spPr bwMode="auto">
            <a:xfrm>
              <a:off x="5395913" y="3052766"/>
              <a:ext cx="195262" cy="231775"/>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800"/>
            </a:p>
          </p:txBody>
        </p:sp>
        <p:sp>
          <p:nvSpPr>
            <p:cNvPr id="10246" name="Ovale 15"/>
            <p:cNvSpPr>
              <a:spLocks noChangeArrowheads="1"/>
            </p:cNvSpPr>
            <p:nvPr/>
          </p:nvSpPr>
          <p:spPr bwMode="auto">
            <a:xfrm>
              <a:off x="7508878" y="3167066"/>
              <a:ext cx="195263" cy="231775"/>
            </a:xfrm>
            <a:prstGeom prst="ellipse">
              <a:avLst/>
            </a:prstGeom>
            <a:solidFill>
              <a:srgbClr val="FF0000"/>
            </a:solidFill>
            <a:ln w="9525" algn="ctr">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800"/>
            </a:p>
          </p:txBody>
        </p:sp>
        <p:sp>
          <p:nvSpPr>
            <p:cNvPr id="10247" name="CasellaDiTesto 2"/>
            <p:cNvSpPr txBox="1">
              <a:spLocks noChangeArrowheads="1"/>
            </p:cNvSpPr>
            <p:nvPr/>
          </p:nvSpPr>
          <p:spPr bwMode="auto">
            <a:xfrm>
              <a:off x="4511677" y="3235325"/>
              <a:ext cx="1368426" cy="96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800" dirty="0"/>
                <a:t>LHC </a:t>
              </a:r>
              <a:r>
                <a:rPr lang="it-IT" altLang="it-IT" sz="800" dirty="0" err="1"/>
                <a:t>dipole</a:t>
              </a:r>
              <a:endParaRPr lang="it-IT" altLang="it-IT" sz="800" dirty="0"/>
            </a:p>
          </p:txBody>
        </p:sp>
        <p:sp>
          <p:nvSpPr>
            <p:cNvPr id="10248" name="CasellaDiTesto 17"/>
            <p:cNvSpPr txBox="1">
              <a:spLocks noChangeArrowheads="1"/>
            </p:cNvSpPr>
            <p:nvPr/>
          </p:nvSpPr>
          <p:spPr bwMode="auto">
            <a:xfrm>
              <a:off x="6999882" y="3398839"/>
              <a:ext cx="1368426" cy="61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800"/>
                <a:t>FCC dipole</a:t>
              </a:r>
            </a:p>
          </p:txBody>
        </p:sp>
      </p:grpSp>
      <p:sp>
        <p:nvSpPr>
          <p:cNvPr id="3" name="Segnaposto piè di pagina 2"/>
          <p:cNvSpPr>
            <a:spLocks noGrp="1"/>
          </p:cNvSpPr>
          <p:nvPr>
            <p:ph type="ftr" sz="quarter" idx="11"/>
          </p:nvPr>
        </p:nvSpPr>
        <p:spPr/>
        <p:txBody>
          <a:bodyPr/>
          <a:lstStyle/>
          <a:p>
            <a:pPr>
              <a:defRPr/>
            </a:pPr>
            <a:endParaRPr lang="en-US" altLang="it-IT" dirty="0"/>
          </a:p>
        </p:txBody>
      </p:sp>
      <p:sp>
        <p:nvSpPr>
          <p:cNvPr id="21" name="Segnaposto contenuto 2">
            <a:extLst>
              <a:ext uri="{FF2B5EF4-FFF2-40B4-BE49-F238E27FC236}">
                <a16:creationId xmlns:a16="http://schemas.microsoft.com/office/drawing/2014/main" id="{63F59C92-CED2-6D6C-F119-3D125D14EA11}"/>
              </a:ext>
            </a:extLst>
          </p:cNvPr>
          <p:cNvSpPr txBox="1">
            <a:spLocks/>
          </p:cNvSpPr>
          <p:nvPr/>
        </p:nvSpPr>
        <p:spPr>
          <a:xfrm>
            <a:off x="1937841" y="-15468"/>
            <a:ext cx="9454588" cy="720000"/>
          </a:xfrm>
          <a:prstGeom prst="rect">
            <a:avLst/>
          </a:prstGeom>
        </p:spPr>
        <p:txBody>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3600" dirty="0"/>
              <a:t>FALCOND – A FCC 14T </a:t>
            </a:r>
            <a:r>
              <a:rPr lang="it-IT" sz="3600" dirty="0" err="1"/>
              <a:t>dipole</a:t>
            </a:r>
            <a:r>
              <a:rPr lang="it-IT" sz="3600" dirty="0"/>
              <a:t> </a:t>
            </a:r>
            <a:r>
              <a:rPr lang="it-IT" sz="3600" dirty="0" err="1"/>
              <a:t>demostrator</a:t>
            </a:r>
            <a:endParaRPr lang="it-IT" sz="3600" dirty="0"/>
          </a:p>
        </p:txBody>
      </p:sp>
      <p:pic>
        <p:nvPicPr>
          <p:cNvPr id="24" name="Immagine 23">
            <a:extLst>
              <a:ext uri="{FF2B5EF4-FFF2-40B4-BE49-F238E27FC236}">
                <a16:creationId xmlns:a16="http://schemas.microsoft.com/office/drawing/2014/main" id="{D848093A-A4BF-9F32-CA3E-DAFD248ECF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956" y="1060318"/>
            <a:ext cx="2176526" cy="2391492"/>
          </a:xfrm>
          <a:prstGeom prst="rect">
            <a:avLst/>
          </a:prstGeom>
        </p:spPr>
      </p:pic>
      <p:sp>
        <p:nvSpPr>
          <p:cNvPr id="28" name="CasellaDiTesto 27">
            <a:extLst>
              <a:ext uri="{FF2B5EF4-FFF2-40B4-BE49-F238E27FC236}">
                <a16:creationId xmlns:a16="http://schemas.microsoft.com/office/drawing/2014/main" id="{D9E8766A-8DC1-73DC-24E9-22F941F5F39A}"/>
              </a:ext>
            </a:extLst>
          </p:cNvPr>
          <p:cNvSpPr txBox="1"/>
          <p:nvPr/>
        </p:nvSpPr>
        <p:spPr>
          <a:xfrm>
            <a:off x="3047634" y="1123323"/>
            <a:ext cx="8475826" cy="2585323"/>
          </a:xfrm>
          <a:prstGeom prst="rect">
            <a:avLst/>
          </a:prstGeom>
          <a:noFill/>
        </p:spPr>
        <p:txBody>
          <a:bodyPr wrap="square">
            <a:spAutoFit/>
          </a:bodyPr>
          <a:lstStyle/>
          <a:p>
            <a:r>
              <a:rPr lang="en-US" dirty="0"/>
              <a:t>I</a:t>
            </a:r>
          </a:p>
          <a:p>
            <a:r>
              <a:rPr lang="en-US" dirty="0"/>
              <a:t>n September 2018, a CERN-INFN agreement was signed for the construction of a high-field dipole model as part of the FCC studies.</a:t>
            </a:r>
          </a:p>
          <a:p>
            <a:r>
              <a:rPr lang="en-US" dirty="0"/>
              <a:t>An international tender awarded to ASG Superconductors the construction of the superconducting coils (6+2)</a:t>
            </a:r>
          </a:p>
          <a:p>
            <a:r>
              <a:rPr lang="en-US" b="1" dirty="0"/>
              <a:t>The mechanical structure will be assembled in LASA labs</a:t>
            </a:r>
          </a:p>
          <a:p>
            <a:r>
              <a:rPr lang="en-US" b="1" dirty="0"/>
              <a:t>A functional test of the magnet at 20 kA is foreseen at LASA</a:t>
            </a:r>
          </a:p>
          <a:p>
            <a:r>
              <a:rPr lang="it-IT" sz="1800" dirty="0" err="1"/>
              <a:t>Final</a:t>
            </a:r>
            <a:r>
              <a:rPr lang="it-IT" sz="1800" dirty="0"/>
              <a:t> test </a:t>
            </a:r>
            <a:r>
              <a:rPr lang="it-IT" sz="1800" dirty="0" err="1"/>
              <a:t>at</a:t>
            </a:r>
            <a:r>
              <a:rPr lang="it-IT" sz="1800" dirty="0"/>
              <a:t> CERN</a:t>
            </a:r>
          </a:p>
          <a:p>
            <a:endParaRPr lang="en-US" b="1" dirty="0"/>
          </a:p>
        </p:txBody>
      </p:sp>
      <p:grpSp>
        <p:nvGrpSpPr>
          <p:cNvPr id="29" name="Gruppo 28">
            <a:extLst>
              <a:ext uri="{FF2B5EF4-FFF2-40B4-BE49-F238E27FC236}">
                <a16:creationId xmlns:a16="http://schemas.microsoft.com/office/drawing/2014/main" id="{A3ABCFA8-7ABE-AFFB-6EC4-E5C1E661E82C}"/>
              </a:ext>
            </a:extLst>
          </p:cNvPr>
          <p:cNvGrpSpPr/>
          <p:nvPr/>
        </p:nvGrpSpPr>
        <p:grpSpPr>
          <a:xfrm>
            <a:off x="10588032" y="2308580"/>
            <a:ext cx="996642" cy="4635126"/>
            <a:chOff x="6839961" y="1512048"/>
            <a:chExt cx="996642" cy="4635126"/>
          </a:xfrm>
        </p:grpSpPr>
        <p:pic>
          <p:nvPicPr>
            <p:cNvPr id="30" name="Immagine 29">
              <a:extLst>
                <a:ext uri="{FF2B5EF4-FFF2-40B4-BE49-F238E27FC236}">
                  <a16:creationId xmlns:a16="http://schemas.microsoft.com/office/drawing/2014/main" id="{9F8AD8DC-F93B-D84C-87E4-185F3DC579AF}"/>
                </a:ext>
              </a:extLst>
            </p:cNvPr>
            <p:cNvPicPr>
              <a:picLocks noChangeAspect="1"/>
            </p:cNvPicPr>
            <p:nvPr/>
          </p:nvPicPr>
          <p:blipFill>
            <a:blip r:embed="rId4"/>
            <a:stretch>
              <a:fillRect/>
            </a:stretch>
          </p:blipFill>
          <p:spPr>
            <a:xfrm flipH="1">
              <a:off x="6839961" y="1512048"/>
              <a:ext cx="635674" cy="4635126"/>
            </a:xfrm>
            <a:prstGeom prst="rect">
              <a:avLst/>
            </a:prstGeom>
          </p:spPr>
        </p:pic>
        <p:cxnSp>
          <p:nvCxnSpPr>
            <p:cNvPr id="31" name="Connettore 2 30">
              <a:extLst>
                <a:ext uri="{FF2B5EF4-FFF2-40B4-BE49-F238E27FC236}">
                  <a16:creationId xmlns:a16="http://schemas.microsoft.com/office/drawing/2014/main" id="{B815EFBB-F2FC-5FBD-10DF-3E0294842D96}"/>
                </a:ext>
              </a:extLst>
            </p:cNvPr>
            <p:cNvCxnSpPr/>
            <p:nvPr/>
          </p:nvCxnSpPr>
          <p:spPr>
            <a:xfrm>
              <a:off x="7775389" y="1908917"/>
              <a:ext cx="0" cy="408411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32" name="CasellaDiTesto 10">
              <a:extLst>
                <a:ext uri="{FF2B5EF4-FFF2-40B4-BE49-F238E27FC236}">
                  <a16:creationId xmlns:a16="http://schemas.microsoft.com/office/drawing/2014/main" id="{83F8FE01-27D9-AAC1-5B01-2F1C49FF39EE}"/>
                </a:ext>
              </a:extLst>
            </p:cNvPr>
            <p:cNvSpPr txBox="1"/>
            <p:nvPr/>
          </p:nvSpPr>
          <p:spPr>
            <a:xfrm rot="16200000">
              <a:off x="7367243" y="3644944"/>
              <a:ext cx="56938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t>7 m</a:t>
              </a:r>
            </a:p>
          </p:txBody>
        </p:sp>
      </p:grpSp>
      <p:grpSp>
        <p:nvGrpSpPr>
          <p:cNvPr id="34" name="Gruppo 33">
            <a:extLst>
              <a:ext uri="{FF2B5EF4-FFF2-40B4-BE49-F238E27FC236}">
                <a16:creationId xmlns:a16="http://schemas.microsoft.com/office/drawing/2014/main" id="{C0F43193-6672-E616-5694-708A96EE8844}"/>
              </a:ext>
            </a:extLst>
          </p:cNvPr>
          <p:cNvGrpSpPr/>
          <p:nvPr/>
        </p:nvGrpSpPr>
        <p:grpSpPr>
          <a:xfrm>
            <a:off x="7141284" y="4042938"/>
            <a:ext cx="2938632" cy="1709792"/>
            <a:chOff x="4298898" y="382229"/>
            <a:chExt cx="4536277" cy="2489040"/>
          </a:xfrm>
        </p:grpSpPr>
        <p:pic>
          <p:nvPicPr>
            <p:cNvPr id="35" name="Immagine 34">
              <a:extLst>
                <a:ext uri="{FF2B5EF4-FFF2-40B4-BE49-F238E27FC236}">
                  <a16:creationId xmlns:a16="http://schemas.microsoft.com/office/drawing/2014/main" id="{D70648F3-88DA-84C8-7E36-7FC9CBD213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8898" y="751562"/>
              <a:ext cx="4536277" cy="2119707"/>
            </a:xfrm>
            <a:prstGeom prst="rect">
              <a:avLst/>
            </a:prstGeom>
          </p:spPr>
        </p:pic>
        <p:cxnSp>
          <p:nvCxnSpPr>
            <p:cNvPr id="36" name="Connettore 2 35">
              <a:extLst>
                <a:ext uri="{FF2B5EF4-FFF2-40B4-BE49-F238E27FC236}">
                  <a16:creationId xmlns:a16="http://schemas.microsoft.com/office/drawing/2014/main" id="{2E864AA1-3319-AA30-704D-C01046ABA125}"/>
                </a:ext>
              </a:extLst>
            </p:cNvPr>
            <p:cNvCxnSpPr/>
            <p:nvPr/>
          </p:nvCxnSpPr>
          <p:spPr>
            <a:xfrm>
              <a:off x="4872625" y="751562"/>
              <a:ext cx="343213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7" name="CasellaDiTesto 36">
              <a:extLst>
                <a:ext uri="{FF2B5EF4-FFF2-40B4-BE49-F238E27FC236}">
                  <a16:creationId xmlns:a16="http://schemas.microsoft.com/office/drawing/2014/main" id="{0FE0E5A5-A6EA-6AD9-A5B0-B534209B6126}"/>
                </a:ext>
              </a:extLst>
            </p:cNvPr>
            <p:cNvSpPr txBox="1"/>
            <p:nvPr/>
          </p:nvSpPr>
          <p:spPr>
            <a:xfrm>
              <a:off x="6231861" y="382229"/>
              <a:ext cx="1096702" cy="537657"/>
            </a:xfrm>
            <a:prstGeom prst="rect">
              <a:avLst/>
            </a:prstGeom>
            <a:noFill/>
          </p:spPr>
          <p:txBody>
            <a:bodyPr wrap="none" rtlCol="0">
              <a:spAutoFit/>
            </a:bodyPr>
            <a:lstStyle/>
            <a:p>
              <a:r>
                <a:rPr lang="it-IT" dirty="0"/>
                <a:t>1.4 m</a:t>
              </a:r>
            </a:p>
          </p:txBody>
        </p:sp>
        <p:cxnSp>
          <p:nvCxnSpPr>
            <p:cNvPr id="38" name="Connettore 2 37">
              <a:extLst>
                <a:ext uri="{FF2B5EF4-FFF2-40B4-BE49-F238E27FC236}">
                  <a16:creationId xmlns:a16="http://schemas.microsoft.com/office/drawing/2014/main" id="{6C589887-0230-3CF1-AE52-E0E17AEAFA06}"/>
                </a:ext>
              </a:extLst>
            </p:cNvPr>
            <p:cNvCxnSpPr/>
            <p:nvPr/>
          </p:nvCxnSpPr>
          <p:spPr>
            <a:xfrm>
              <a:off x="4484318" y="2079321"/>
              <a:ext cx="4158641" cy="2505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9" name="CasellaDiTesto 38">
              <a:extLst>
                <a:ext uri="{FF2B5EF4-FFF2-40B4-BE49-F238E27FC236}">
                  <a16:creationId xmlns:a16="http://schemas.microsoft.com/office/drawing/2014/main" id="{FB6580B7-97E7-09DB-B6F8-7D4081720C0F}"/>
                </a:ext>
              </a:extLst>
            </p:cNvPr>
            <p:cNvSpPr txBox="1"/>
            <p:nvPr/>
          </p:nvSpPr>
          <p:spPr>
            <a:xfrm>
              <a:off x="6173350" y="1723004"/>
              <a:ext cx="1274866" cy="537657"/>
            </a:xfrm>
            <a:prstGeom prst="rect">
              <a:avLst/>
            </a:prstGeom>
            <a:noFill/>
          </p:spPr>
          <p:txBody>
            <a:bodyPr wrap="none" rtlCol="0">
              <a:spAutoFit/>
            </a:bodyPr>
            <a:lstStyle/>
            <a:p>
              <a:r>
                <a:rPr lang="it-IT" dirty="0"/>
                <a:t>1.67 m</a:t>
              </a:r>
            </a:p>
          </p:txBody>
        </p:sp>
      </p:grpSp>
      <p:pic>
        <p:nvPicPr>
          <p:cNvPr id="40" name="Immagine 39">
            <a:extLst>
              <a:ext uri="{FF2B5EF4-FFF2-40B4-BE49-F238E27FC236}">
                <a16:creationId xmlns:a16="http://schemas.microsoft.com/office/drawing/2014/main" id="{BF5687F2-BA87-1ACC-9AE3-DC300F23A3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1678" y="280479"/>
            <a:ext cx="1195725" cy="498443"/>
          </a:xfrm>
          <a:prstGeom prst="rect">
            <a:avLst/>
          </a:prstGeom>
        </p:spPr>
      </p:pic>
      <p:pic>
        <p:nvPicPr>
          <p:cNvPr id="41" name="Picture 2">
            <a:extLst>
              <a:ext uri="{FF2B5EF4-FFF2-40B4-BE49-F238E27FC236}">
                <a16:creationId xmlns:a16="http://schemas.microsoft.com/office/drawing/2014/main" id="{395E1727-FF40-710E-796C-F97D3797A7E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305831" y="1015"/>
            <a:ext cx="886169" cy="820329"/>
          </a:xfrm>
          <a:prstGeom prst="rect">
            <a:avLst/>
          </a:prstGeom>
          <a:noFill/>
          <a:ln w="9525">
            <a:noFill/>
            <a:miter lim="800000"/>
            <a:headEnd/>
            <a:tailEnd/>
          </a:ln>
        </p:spPr>
      </p:pic>
      <p:sp>
        <p:nvSpPr>
          <p:cNvPr id="42" name="Rectangle 2">
            <a:extLst>
              <a:ext uri="{FF2B5EF4-FFF2-40B4-BE49-F238E27FC236}">
                <a16:creationId xmlns:a16="http://schemas.microsoft.com/office/drawing/2014/main" id="{521DA043-C32E-B8F9-FFF1-7E10C2103DEE}"/>
              </a:ext>
            </a:extLst>
          </p:cNvPr>
          <p:cNvSpPr/>
          <p:nvPr/>
        </p:nvSpPr>
        <p:spPr>
          <a:xfrm>
            <a:off x="10193146" y="886363"/>
            <a:ext cx="2413721" cy="338554"/>
          </a:xfrm>
          <a:prstGeom prst="rect">
            <a:avLst/>
          </a:prstGeom>
        </p:spPr>
        <p:txBody>
          <a:bodyPr wrap="square">
            <a:spAutoFit/>
          </a:bodyPr>
          <a:lstStyle/>
          <a:p>
            <a:pPr algn="ctr"/>
            <a:r>
              <a:rPr lang="en-US" sz="800" b="1" dirty="0"/>
              <a:t>F</a:t>
            </a:r>
            <a:r>
              <a:rPr lang="en-US" sz="800" dirty="0"/>
              <a:t>uture </a:t>
            </a:r>
            <a:r>
              <a:rPr lang="en-US" sz="800" b="1" u="sng" dirty="0"/>
              <a:t>A</a:t>
            </a:r>
            <a:r>
              <a:rPr lang="en-US" sz="800" dirty="0"/>
              <a:t>ccelerator post-</a:t>
            </a:r>
            <a:r>
              <a:rPr lang="en-US" sz="800" b="1" u="sng" dirty="0"/>
              <a:t>L</a:t>
            </a:r>
            <a:r>
              <a:rPr lang="en-US" sz="800" dirty="0"/>
              <a:t>HC</a:t>
            </a:r>
          </a:p>
          <a:p>
            <a:pPr algn="ctr"/>
            <a:r>
              <a:rPr lang="en-US" sz="800" dirty="0"/>
              <a:t> </a:t>
            </a:r>
            <a:r>
              <a:rPr lang="en-US" sz="800" b="1" u="sng" dirty="0"/>
              <a:t>C</a:t>
            </a:r>
            <a:r>
              <a:rPr lang="en-US" sz="800" dirty="0"/>
              <a:t>os-theta </a:t>
            </a:r>
            <a:r>
              <a:rPr lang="en-US" sz="800" b="1" u="sng" dirty="0" err="1"/>
              <a:t>O</a:t>
            </a:r>
            <a:r>
              <a:rPr lang="en-US" sz="800" dirty="0" err="1"/>
              <a:t>ptimised</a:t>
            </a:r>
            <a:r>
              <a:rPr lang="en-US" sz="800" dirty="0"/>
              <a:t> </a:t>
            </a:r>
            <a:r>
              <a:rPr lang="en-US" sz="800" b="1" u="sng" dirty="0"/>
              <a:t>N</a:t>
            </a:r>
            <a:r>
              <a:rPr lang="en-US" sz="800" dirty="0"/>
              <a:t>b</a:t>
            </a:r>
            <a:r>
              <a:rPr lang="en-US" sz="800" baseline="-25000" dirty="0"/>
              <a:t>3</a:t>
            </a:r>
            <a:r>
              <a:rPr lang="en-US" sz="800" dirty="0"/>
              <a:t>Sn </a:t>
            </a:r>
            <a:r>
              <a:rPr lang="en-US" sz="800" b="1" dirty="0"/>
              <a:t>D</a:t>
            </a:r>
            <a:r>
              <a:rPr lang="en-US" sz="800" dirty="0"/>
              <a:t>ipole</a:t>
            </a:r>
          </a:p>
        </p:txBody>
      </p:sp>
      <p:sp>
        <p:nvSpPr>
          <p:cNvPr id="7" name="CasellaDiTesto 6">
            <a:extLst>
              <a:ext uri="{FF2B5EF4-FFF2-40B4-BE49-F238E27FC236}">
                <a16:creationId xmlns:a16="http://schemas.microsoft.com/office/drawing/2014/main" id="{69717096-27F3-DB92-FD02-837B4B1D0077}"/>
              </a:ext>
            </a:extLst>
          </p:cNvPr>
          <p:cNvSpPr txBox="1"/>
          <p:nvPr/>
        </p:nvSpPr>
        <p:spPr>
          <a:xfrm>
            <a:off x="2643659" y="636678"/>
            <a:ext cx="2198487" cy="369332"/>
          </a:xfrm>
          <a:prstGeom prst="rect">
            <a:avLst/>
          </a:prstGeom>
          <a:noFill/>
        </p:spPr>
        <p:txBody>
          <a:bodyPr wrap="none" rtlCol="0">
            <a:spAutoFit/>
          </a:bodyPr>
          <a:lstStyle/>
          <a:p>
            <a:r>
              <a:rPr lang="it-IT" dirty="0"/>
              <a:t>Resp. locale: M. Sorbi</a:t>
            </a:r>
          </a:p>
        </p:txBody>
      </p:sp>
      <p:pic>
        <p:nvPicPr>
          <p:cNvPr id="5" name="Immagine 4">
            <a:extLst>
              <a:ext uri="{FF2B5EF4-FFF2-40B4-BE49-F238E27FC236}">
                <a16:creationId xmlns:a16="http://schemas.microsoft.com/office/drawing/2014/main" id="{CA6E58D9-746D-325D-6B0E-DF757BCC345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283499" y="3499159"/>
            <a:ext cx="2916688" cy="2161687"/>
          </a:xfrm>
          <a:prstGeom prst="rect">
            <a:avLst/>
          </a:prstGeom>
        </p:spPr>
      </p:pic>
    </p:spTree>
    <p:extLst>
      <p:ext uri="{BB962C8B-B14F-4D97-AF65-F5344CB8AC3E}">
        <p14:creationId xmlns:p14="http://schemas.microsoft.com/office/powerpoint/2010/main" val="2947400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19B5EB1D-A887-46BE-870B-498EF1A24F83}"/>
              </a:ext>
            </a:extLst>
          </p:cNvPr>
          <p:cNvSpPr>
            <a:spLocks noGrp="1"/>
          </p:cNvSpPr>
          <p:nvPr>
            <p:ph type="sldNum" sz="quarter" idx="12"/>
          </p:nvPr>
        </p:nvSpPr>
        <p:spPr/>
        <p:txBody>
          <a:bodyPr/>
          <a:lstStyle/>
          <a:p>
            <a:fld id="{BFDCA1C4-9514-7B4F-976F-D92F7E296653}" type="slidenum">
              <a:rPr lang="fr-FR" smtClean="0"/>
              <a:pPr/>
              <a:t>45</a:t>
            </a:fld>
            <a:endParaRPr lang="fr-FR"/>
          </a:p>
        </p:txBody>
      </p:sp>
      <p:sp>
        <p:nvSpPr>
          <p:cNvPr id="10" name="CasellaDiTesto 9">
            <a:extLst>
              <a:ext uri="{FF2B5EF4-FFF2-40B4-BE49-F238E27FC236}">
                <a16:creationId xmlns:a16="http://schemas.microsoft.com/office/drawing/2014/main" id="{B433D4CB-2F3B-41A2-9278-00AF16E0F953}"/>
              </a:ext>
            </a:extLst>
          </p:cNvPr>
          <p:cNvSpPr txBox="1"/>
          <p:nvPr/>
        </p:nvSpPr>
        <p:spPr>
          <a:xfrm>
            <a:off x="714708" y="5071051"/>
            <a:ext cx="4509568" cy="1200329"/>
          </a:xfrm>
          <a:prstGeom prst="rect">
            <a:avLst/>
          </a:prstGeom>
          <a:noFill/>
        </p:spPr>
        <p:txBody>
          <a:bodyPr wrap="none" rtlCol="0">
            <a:spAutoFit/>
          </a:bodyPr>
          <a:lstStyle/>
          <a:p>
            <a:pPr algn="ctr"/>
            <a:r>
              <a:rPr lang="it-IT" sz="2400" dirty="0">
                <a:solidFill>
                  <a:schemeClr val="accent5"/>
                </a:solidFill>
              </a:rPr>
              <a:t>Richieste servizi 2023</a:t>
            </a:r>
          </a:p>
          <a:p>
            <a:r>
              <a:rPr lang="it-IT" sz="2400" dirty="0">
                <a:solidFill>
                  <a:schemeClr val="accent5"/>
                </a:solidFill>
              </a:rPr>
              <a:t>Progettazione meccanica 	3 mu</a:t>
            </a:r>
          </a:p>
          <a:p>
            <a:r>
              <a:rPr lang="it-IT" sz="2400" dirty="0">
                <a:solidFill>
                  <a:schemeClr val="accent5"/>
                </a:solidFill>
              </a:rPr>
              <a:t>Officina meccanica 		2 mu</a:t>
            </a:r>
          </a:p>
        </p:txBody>
      </p:sp>
      <p:graphicFrame>
        <p:nvGraphicFramePr>
          <p:cNvPr id="6" name="Tabella 6">
            <a:extLst>
              <a:ext uri="{FF2B5EF4-FFF2-40B4-BE49-F238E27FC236}">
                <a16:creationId xmlns:a16="http://schemas.microsoft.com/office/drawing/2014/main" id="{5D7F362A-DECF-9135-B562-E71972956FD6}"/>
              </a:ext>
            </a:extLst>
          </p:cNvPr>
          <p:cNvGraphicFramePr>
            <a:graphicFrameLocks noGrp="1"/>
          </p:cNvGraphicFramePr>
          <p:nvPr>
            <p:extLst/>
          </p:nvPr>
        </p:nvGraphicFramePr>
        <p:xfrm>
          <a:off x="9835891" y="3150810"/>
          <a:ext cx="2313926" cy="1920240"/>
        </p:xfrm>
        <a:graphic>
          <a:graphicData uri="http://schemas.openxmlformats.org/drawingml/2006/table">
            <a:tbl>
              <a:tblPr firstRow="1" bandRow="1">
                <a:tableStyleId>{5C22544A-7EE6-4342-B048-85BDC9FD1C3A}</a:tableStyleId>
              </a:tblPr>
              <a:tblGrid>
                <a:gridCol w="1710770">
                  <a:extLst>
                    <a:ext uri="{9D8B030D-6E8A-4147-A177-3AD203B41FA5}">
                      <a16:colId xmlns:a16="http://schemas.microsoft.com/office/drawing/2014/main" val="2050252860"/>
                    </a:ext>
                  </a:extLst>
                </a:gridCol>
                <a:gridCol w="603156">
                  <a:extLst>
                    <a:ext uri="{9D8B030D-6E8A-4147-A177-3AD203B41FA5}">
                      <a16:colId xmlns:a16="http://schemas.microsoft.com/office/drawing/2014/main" val="2607575324"/>
                    </a:ext>
                  </a:extLst>
                </a:gridCol>
              </a:tblGrid>
              <a:tr h="234579">
                <a:tc>
                  <a:txBody>
                    <a:bodyPr/>
                    <a:lstStyle/>
                    <a:p>
                      <a:r>
                        <a:rPr lang="it-IT" sz="1000" dirty="0"/>
                        <a:t>Personale Ric.</a:t>
                      </a:r>
                    </a:p>
                  </a:txBody>
                  <a:tcPr marL="121920" marR="121920" marT="60960" marB="60960"/>
                </a:tc>
                <a:tc>
                  <a:txBody>
                    <a:bodyPr/>
                    <a:lstStyle/>
                    <a:p>
                      <a:r>
                        <a:rPr lang="it-IT" sz="1000" dirty="0"/>
                        <a:t>FTE</a:t>
                      </a:r>
                    </a:p>
                  </a:txBody>
                  <a:tcPr marL="121920" marR="121920" marT="60960" marB="60960"/>
                </a:tc>
                <a:extLst>
                  <a:ext uri="{0D108BD9-81ED-4DB2-BD59-A6C34878D82A}">
                    <a16:rowId xmlns:a16="http://schemas.microsoft.com/office/drawing/2014/main" val="1535845748"/>
                  </a:ext>
                </a:extLst>
              </a:tr>
              <a:tr h="234579">
                <a:tc>
                  <a:txBody>
                    <a:bodyPr/>
                    <a:lstStyle/>
                    <a:p>
                      <a:r>
                        <a:rPr lang="it-IT" sz="1000" dirty="0"/>
                        <a:t>Massimo Sorbi</a:t>
                      </a:r>
                    </a:p>
                  </a:txBody>
                  <a:tcPr marL="121920" marR="121920" marT="60960" marB="60960"/>
                </a:tc>
                <a:tc>
                  <a:txBody>
                    <a:bodyPr/>
                    <a:lstStyle/>
                    <a:p>
                      <a:r>
                        <a:rPr lang="it-IT" sz="1000" dirty="0"/>
                        <a:t>20%</a:t>
                      </a:r>
                    </a:p>
                  </a:txBody>
                  <a:tcPr marL="121920" marR="121920" marT="60960" marB="60960"/>
                </a:tc>
                <a:extLst>
                  <a:ext uri="{0D108BD9-81ED-4DB2-BD59-A6C34878D82A}">
                    <a16:rowId xmlns:a16="http://schemas.microsoft.com/office/drawing/2014/main" val="2159979500"/>
                  </a:ext>
                </a:extLst>
              </a:tr>
              <a:tr h="234579">
                <a:tc>
                  <a:txBody>
                    <a:bodyPr/>
                    <a:lstStyle/>
                    <a:p>
                      <a:r>
                        <a:rPr lang="it-IT" sz="1000" dirty="0"/>
                        <a:t>Marco Statera</a:t>
                      </a:r>
                    </a:p>
                  </a:txBody>
                  <a:tcPr marL="121920" marR="121920" marT="60960" marB="60960"/>
                </a:tc>
                <a:tc>
                  <a:txBody>
                    <a:bodyPr/>
                    <a:lstStyle/>
                    <a:p>
                      <a:r>
                        <a:rPr lang="it-IT" sz="1000" dirty="0"/>
                        <a:t>10%</a:t>
                      </a:r>
                    </a:p>
                  </a:txBody>
                  <a:tcPr marL="121920" marR="121920" marT="60960" marB="60960"/>
                </a:tc>
                <a:extLst>
                  <a:ext uri="{0D108BD9-81ED-4DB2-BD59-A6C34878D82A}">
                    <a16:rowId xmlns:a16="http://schemas.microsoft.com/office/drawing/2014/main" val="695982573"/>
                  </a:ext>
                </a:extLst>
              </a:tr>
              <a:tr h="234579">
                <a:tc>
                  <a:txBody>
                    <a:bodyPr/>
                    <a:lstStyle/>
                    <a:p>
                      <a:r>
                        <a:rPr lang="it-IT" sz="1000" dirty="0"/>
                        <a:t>Marco Prioli</a:t>
                      </a:r>
                    </a:p>
                  </a:txBody>
                  <a:tcPr marL="121920" marR="121920" marT="60960" marB="60960"/>
                </a:tc>
                <a:tc>
                  <a:txBody>
                    <a:bodyPr/>
                    <a:lstStyle/>
                    <a:p>
                      <a:r>
                        <a:rPr lang="it-IT" sz="1000" dirty="0"/>
                        <a:t>10%</a:t>
                      </a:r>
                    </a:p>
                  </a:txBody>
                  <a:tcPr marL="121920" marR="121920" marT="60960" marB="60960"/>
                </a:tc>
                <a:extLst>
                  <a:ext uri="{0D108BD9-81ED-4DB2-BD59-A6C34878D82A}">
                    <a16:rowId xmlns:a16="http://schemas.microsoft.com/office/drawing/2014/main" val="3245268341"/>
                  </a:ext>
                </a:extLst>
              </a:tr>
              <a:tr h="234579">
                <a:tc>
                  <a:txBody>
                    <a:bodyPr/>
                    <a:lstStyle/>
                    <a:p>
                      <a:r>
                        <a:rPr lang="it-IT" sz="1000" dirty="0"/>
                        <a:t>Samuele Mariotto</a:t>
                      </a:r>
                    </a:p>
                  </a:txBody>
                  <a:tcPr marL="121920" marR="121920" marT="60960" marB="60960"/>
                </a:tc>
                <a:tc>
                  <a:txBody>
                    <a:bodyPr/>
                    <a:lstStyle/>
                    <a:p>
                      <a:r>
                        <a:rPr lang="it-IT" sz="1000" dirty="0"/>
                        <a:t>10%</a:t>
                      </a:r>
                    </a:p>
                  </a:txBody>
                  <a:tcPr marL="121920" marR="121920" marT="60960" marB="60960"/>
                </a:tc>
                <a:extLst>
                  <a:ext uri="{0D108BD9-81ED-4DB2-BD59-A6C34878D82A}">
                    <a16:rowId xmlns:a16="http://schemas.microsoft.com/office/drawing/2014/main" val="2483408976"/>
                  </a:ext>
                </a:extLst>
              </a:tr>
              <a:tr h="234579">
                <a:tc>
                  <a:txBody>
                    <a:bodyPr/>
                    <a:lstStyle/>
                    <a:p>
                      <a:r>
                        <a:rPr lang="it-IT" sz="1000" dirty="0"/>
                        <a:t>Riccardo Valente</a:t>
                      </a:r>
                    </a:p>
                  </a:txBody>
                  <a:tcPr marL="121920" marR="121920" marT="60960" marB="60960"/>
                </a:tc>
                <a:tc>
                  <a:txBody>
                    <a:bodyPr/>
                    <a:lstStyle/>
                    <a:p>
                      <a:r>
                        <a:rPr lang="it-IT" sz="1000" dirty="0"/>
                        <a:t>60%</a:t>
                      </a:r>
                    </a:p>
                  </a:txBody>
                  <a:tcPr marL="121920" marR="121920" marT="60960" marB="60960"/>
                </a:tc>
                <a:extLst>
                  <a:ext uri="{0D108BD9-81ED-4DB2-BD59-A6C34878D82A}">
                    <a16:rowId xmlns:a16="http://schemas.microsoft.com/office/drawing/2014/main" val="167449804"/>
                  </a:ext>
                </a:extLst>
              </a:tr>
              <a:tr h="234579">
                <a:tc>
                  <a:txBody>
                    <a:bodyPr/>
                    <a:lstStyle/>
                    <a:p>
                      <a:r>
                        <a:rPr lang="it-IT" sz="1000" dirty="0"/>
                        <a:t>TOTALE</a:t>
                      </a:r>
                    </a:p>
                  </a:txBody>
                  <a:tcPr marL="121920" marR="121920" marT="60960" marB="60960"/>
                </a:tc>
                <a:tc>
                  <a:txBody>
                    <a:bodyPr/>
                    <a:lstStyle/>
                    <a:p>
                      <a:r>
                        <a:rPr lang="it-IT" sz="1000" dirty="0"/>
                        <a:t>110%</a:t>
                      </a:r>
                    </a:p>
                  </a:txBody>
                  <a:tcPr marL="121920" marR="121920" marT="60960" marB="60960"/>
                </a:tc>
                <a:extLst>
                  <a:ext uri="{0D108BD9-81ED-4DB2-BD59-A6C34878D82A}">
                    <a16:rowId xmlns:a16="http://schemas.microsoft.com/office/drawing/2014/main" val="2737832311"/>
                  </a:ext>
                </a:extLst>
              </a:tr>
            </a:tbl>
          </a:graphicData>
        </a:graphic>
      </p:graphicFrame>
      <p:graphicFrame>
        <p:nvGraphicFramePr>
          <p:cNvPr id="13" name="Tabella 6">
            <a:extLst>
              <a:ext uri="{FF2B5EF4-FFF2-40B4-BE49-F238E27FC236}">
                <a16:creationId xmlns:a16="http://schemas.microsoft.com/office/drawing/2014/main" id="{15D313F1-6CBE-9107-8F3E-3CE521F5D67F}"/>
              </a:ext>
            </a:extLst>
          </p:cNvPr>
          <p:cNvGraphicFramePr>
            <a:graphicFrameLocks noGrp="1"/>
          </p:cNvGraphicFramePr>
          <p:nvPr>
            <p:extLst/>
          </p:nvPr>
        </p:nvGraphicFramePr>
        <p:xfrm>
          <a:off x="9835890" y="5132826"/>
          <a:ext cx="2313927" cy="1645920"/>
        </p:xfrm>
        <a:graphic>
          <a:graphicData uri="http://schemas.openxmlformats.org/drawingml/2006/table">
            <a:tbl>
              <a:tblPr firstRow="1" bandRow="1">
                <a:tableStyleId>{5C22544A-7EE6-4342-B048-85BDC9FD1C3A}</a:tableStyleId>
              </a:tblPr>
              <a:tblGrid>
                <a:gridCol w="1715227">
                  <a:extLst>
                    <a:ext uri="{9D8B030D-6E8A-4147-A177-3AD203B41FA5}">
                      <a16:colId xmlns:a16="http://schemas.microsoft.com/office/drawing/2014/main" val="2050252860"/>
                    </a:ext>
                  </a:extLst>
                </a:gridCol>
                <a:gridCol w="598700">
                  <a:extLst>
                    <a:ext uri="{9D8B030D-6E8A-4147-A177-3AD203B41FA5}">
                      <a16:colId xmlns:a16="http://schemas.microsoft.com/office/drawing/2014/main" val="2607575324"/>
                    </a:ext>
                  </a:extLst>
                </a:gridCol>
              </a:tblGrid>
              <a:tr h="258296">
                <a:tc>
                  <a:txBody>
                    <a:bodyPr/>
                    <a:lstStyle/>
                    <a:p>
                      <a:r>
                        <a:rPr lang="it-IT" sz="1000" dirty="0"/>
                        <a:t>Personale </a:t>
                      </a:r>
                      <a:r>
                        <a:rPr lang="it-IT" sz="1000" dirty="0" err="1"/>
                        <a:t>Tecn</a:t>
                      </a:r>
                      <a:r>
                        <a:rPr lang="it-IT" sz="1000" dirty="0"/>
                        <a:t>.</a:t>
                      </a:r>
                    </a:p>
                  </a:txBody>
                  <a:tcPr marL="121920" marR="121920" marT="60960" marB="60960"/>
                </a:tc>
                <a:tc>
                  <a:txBody>
                    <a:bodyPr/>
                    <a:lstStyle/>
                    <a:p>
                      <a:r>
                        <a:rPr lang="it-IT" sz="1000" dirty="0"/>
                        <a:t>FTE</a:t>
                      </a:r>
                    </a:p>
                  </a:txBody>
                  <a:tcPr marL="121920" marR="121920" marT="60960" marB="60960"/>
                </a:tc>
                <a:extLst>
                  <a:ext uri="{0D108BD9-81ED-4DB2-BD59-A6C34878D82A}">
                    <a16:rowId xmlns:a16="http://schemas.microsoft.com/office/drawing/2014/main" val="1535845748"/>
                  </a:ext>
                </a:extLst>
              </a:tr>
              <a:tr h="240400">
                <a:tc>
                  <a:txBody>
                    <a:bodyPr/>
                    <a:lstStyle/>
                    <a:p>
                      <a:r>
                        <a:rPr lang="it-IT" sz="1000" dirty="0"/>
                        <a:t>Danilo Pedrini</a:t>
                      </a:r>
                    </a:p>
                  </a:txBody>
                  <a:tcPr marL="121920" marR="121920" marT="60960" marB="60960"/>
                </a:tc>
                <a:tc>
                  <a:txBody>
                    <a:bodyPr/>
                    <a:lstStyle/>
                    <a:p>
                      <a:r>
                        <a:rPr lang="it-IT" sz="1000" dirty="0"/>
                        <a:t>20%</a:t>
                      </a:r>
                    </a:p>
                  </a:txBody>
                  <a:tcPr marL="121920" marR="121920" marT="60960" marB="60960"/>
                </a:tc>
                <a:extLst>
                  <a:ext uri="{0D108BD9-81ED-4DB2-BD59-A6C34878D82A}">
                    <a16:rowId xmlns:a16="http://schemas.microsoft.com/office/drawing/2014/main" val="2159979500"/>
                  </a:ext>
                </a:extLst>
              </a:tr>
              <a:tr h="240400">
                <a:tc>
                  <a:txBody>
                    <a:bodyPr/>
                    <a:lstStyle/>
                    <a:p>
                      <a:r>
                        <a:rPr lang="it-IT" sz="1000" dirty="0"/>
                        <a:t>Arsenio Palmisano</a:t>
                      </a:r>
                    </a:p>
                  </a:txBody>
                  <a:tcPr marL="121920" marR="121920" marT="60960" marB="60960"/>
                </a:tc>
                <a:tc>
                  <a:txBody>
                    <a:bodyPr/>
                    <a:lstStyle/>
                    <a:p>
                      <a:r>
                        <a:rPr lang="it-IT" sz="1000" dirty="0"/>
                        <a:t>20%</a:t>
                      </a:r>
                    </a:p>
                  </a:txBody>
                  <a:tcPr marL="121920" marR="121920" marT="60960" marB="60960"/>
                </a:tc>
                <a:extLst>
                  <a:ext uri="{0D108BD9-81ED-4DB2-BD59-A6C34878D82A}">
                    <a16:rowId xmlns:a16="http://schemas.microsoft.com/office/drawing/2014/main" val="695982573"/>
                  </a:ext>
                </a:extLst>
              </a:tr>
              <a:tr h="240400">
                <a:tc>
                  <a:txBody>
                    <a:bodyPr/>
                    <a:lstStyle/>
                    <a:p>
                      <a:r>
                        <a:rPr lang="it-IT" sz="1000" dirty="0"/>
                        <a:t>Antonio Paccalini</a:t>
                      </a:r>
                    </a:p>
                  </a:txBody>
                  <a:tcPr marL="121920" marR="121920" marT="60960" marB="60960"/>
                </a:tc>
                <a:tc>
                  <a:txBody>
                    <a:bodyPr/>
                    <a:lstStyle/>
                    <a:p>
                      <a:r>
                        <a:rPr lang="it-IT" sz="1000" dirty="0"/>
                        <a:t>30%</a:t>
                      </a:r>
                    </a:p>
                  </a:txBody>
                  <a:tcPr marL="121920" marR="121920" marT="60960" marB="60960"/>
                </a:tc>
                <a:extLst>
                  <a:ext uri="{0D108BD9-81ED-4DB2-BD59-A6C34878D82A}">
                    <a16:rowId xmlns:a16="http://schemas.microsoft.com/office/drawing/2014/main" val="3245268341"/>
                  </a:ext>
                </a:extLst>
              </a:tr>
              <a:tr h="240400">
                <a:tc>
                  <a:txBody>
                    <a:bodyPr/>
                    <a:lstStyle/>
                    <a:p>
                      <a:r>
                        <a:rPr lang="it-IT" sz="1000" dirty="0"/>
                        <a:t>Alessandro Pasini</a:t>
                      </a:r>
                    </a:p>
                  </a:txBody>
                  <a:tcPr marL="121920" marR="121920" marT="60960" marB="60960"/>
                </a:tc>
                <a:tc>
                  <a:txBody>
                    <a:bodyPr/>
                    <a:lstStyle/>
                    <a:p>
                      <a:r>
                        <a:rPr lang="it-IT" sz="1000" dirty="0"/>
                        <a:t>30%</a:t>
                      </a:r>
                    </a:p>
                  </a:txBody>
                  <a:tcPr marL="121920" marR="121920" marT="60960" marB="60960"/>
                </a:tc>
                <a:extLst>
                  <a:ext uri="{0D108BD9-81ED-4DB2-BD59-A6C34878D82A}">
                    <a16:rowId xmlns:a16="http://schemas.microsoft.com/office/drawing/2014/main" val="2483408976"/>
                  </a:ext>
                </a:extLst>
              </a:tr>
              <a:tr h="240400">
                <a:tc>
                  <a:txBody>
                    <a:bodyPr/>
                    <a:lstStyle/>
                    <a:p>
                      <a:r>
                        <a:rPr lang="it-IT" sz="1000" dirty="0"/>
                        <a:t>TOTALE</a:t>
                      </a:r>
                    </a:p>
                  </a:txBody>
                  <a:tcPr marL="121920" marR="121920" marT="60960" marB="60960"/>
                </a:tc>
                <a:tc>
                  <a:txBody>
                    <a:bodyPr/>
                    <a:lstStyle/>
                    <a:p>
                      <a:r>
                        <a:rPr lang="it-IT" sz="1000" dirty="0"/>
                        <a:t>100%</a:t>
                      </a:r>
                    </a:p>
                  </a:txBody>
                  <a:tcPr marL="121920" marR="121920" marT="60960" marB="60960"/>
                </a:tc>
                <a:extLst>
                  <a:ext uri="{0D108BD9-81ED-4DB2-BD59-A6C34878D82A}">
                    <a16:rowId xmlns:a16="http://schemas.microsoft.com/office/drawing/2014/main" val="2737832311"/>
                  </a:ext>
                </a:extLst>
              </a:tr>
            </a:tbl>
          </a:graphicData>
        </a:graphic>
      </p:graphicFrame>
      <p:graphicFrame>
        <p:nvGraphicFramePr>
          <p:cNvPr id="11" name="Table 4">
            <a:extLst>
              <a:ext uri="{FF2B5EF4-FFF2-40B4-BE49-F238E27FC236}">
                <a16:creationId xmlns:a16="http://schemas.microsoft.com/office/drawing/2014/main" id="{D9350325-29E3-56EB-79DE-6C987D056BE6}"/>
              </a:ext>
            </a:extLst>
          </p:cNvPr>
          <p:cNvGraphicFramePr>
            <a:graphicFrameLocks noGrp="1"/>
          </p:cNvGraphicFramePr>
          <p:nvPr>
            <p:extLst>
              <p:ext uri="{D42A27DB-BD31-4B8C-83A1-F6EECF244321}">
                <p14:modId xmlns:p14="http://schemas.microsoft.com/office/powerpoint/2010/main" val="3193672865"/>
              </p:ext>
            </p:extLst>
          </p:nvPr>
        </p:nvGraphicFramePr>
        <p:xfrm>
          <a:off x="805024" y="1773198"/>
          <a:ext cx="4857461" cy="2755223"/>
        </p:xfrm>
        <a:graphic>
          <a:graphicData uri="http://schemas.openxmlformats.org/drawingml/2006/table">
            <a:tbl>
              <a:tblPr firstRow="1" firstCol="1" bandRow="1"/>
              <a:tblGrid>
                <a:gridCol w="4100080">
                  <a:extLst>
                    <a:ext uri="{9D8B030D-6E8A-4147-A177-3AD203B41FA5}">
                      <a16:colId xmlns:a16="http://schemas.microsoft.com/office/drawing/2014/main" val="426634154"/>
                    </a:ext>
                  </a:extLst>
                </a:gridCol>
                <a:gridCol w="757381">
                  <a:extLst>
                    <a:ext uri="{9D8B030D-6E8A-4147-A177-3AD203B41FA5}">
                      <a16:colId xmlns:a16="http://schemas.microsoft.com/office/drawing/2014/main" val="3374464858"/>
                    </a:ext>
                  </a:extLst>
                </a:gridCol>
              </a:tblGrid>
              <a:tr h="510371">
                <a:tc>
                  <a:txBody>
                    <a:bodyPr/>
                    <a:lstStyle/>
                    <a:p>
                      <a:pPr algn="ctr">
                        <a:lnSpc>
                          <a:spcPct val="107000"/>
                        </a:lnSpc>
                        <a:spcAft>
                          <a:spcPts val="800"/>
                        </a:spcAft>
                      </a:pPr>
                      <a:r>
                        <a:rPr lang="en-US" sz="16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Component</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en-US" sz="1600" b="1">
                          <a:solidFill>
                            <a:srgbClr val="000000"/>
                          </a:solidFill>
                          <a:effectLst/>
                          <a:latin typeface="Calibri" panose="020F0502020204030204" pitchFamily="34" charset="0"/>
                          <a:ea typeface="Calibri" panose="020F0502020204030204" pitchFamily="34" charset="0"/>
                          <a:cs typeface="Arial" panose="020B0604020202020204" pitchFamily="34" charset="0"/>
                        </a:rPr>
                        <a:t>Value k€</a:t>
                      </a:r>
                      <a:endParaRPr lang="fr-CH"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925870422"/>
                  </a:ext>
                </a:extLst>
              </a:tr>
              <a:tr h="249428">
                <a:tc>
                  <a:txBody>
                    <a:bodyPr/>
                    <a:lstStyle/>
                    <a:p>
                      <a:pPr algn="just">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Superconducting wire </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Calibri" panose="020F0502020204030204" pitchFamily="34" charset="0"/>
                          <a:ea typeface="Calibri" panose="020F0502020204030204" pitchFamily="34" charset="0"/>
                          <a:cs typeface="Arial" panose="020B0604020202020204" pitchFamily="34" charset="0"/>
                        </a:rPr>
                        <a:t>680</a:t>
                      </a:r>
                      <a:endParaRPr lang="fr-CH"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71569"/>
                  </a:ext>
                </a:extLst>
              </a:tr>
              <a:tr h="249428">
                <a:tc>
                  <a:txBody>
                    <a:bodyPr/>
                    <a:lstStyle/>
                    <a:p>
                      <a:pPr algn="just">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Cable production, controls, etc.*</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270</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973354"/>
                  </a:ext>
                </a:extLst>
              </a:tr>
              <a:tr h="249428">
                <a:tc>
                  <a:txBody>
                    <a:bodyPr/>
                    <a:lstStyle/>
                    <a:p>
                      <a:pPr algn="just">
                        <a:lnSpc>
                          <a:spcPct val="107000"/>
                        </a:lnSpc>
                        <a:spcAft>
                          <a:spcPts val="800"/>
                        </a:spcAft>
                      </a:pPr>
                      <a:r>
                        <a:rPr lang="en-US" sz="1600">
                          <a:effectLst/>
                          <a:latin typeface="Calibri" panose="020F0502020204030204" pitchFamily="34" charset="0"/>
                          <a:ea typeface="Calibri" panose="020F0502020204030204" pitchFamily="34" charset="0"/>
                          <a:cs typeface="Arial" panose="020B0604020202020204" pitchFamily="34" charset="0"/>
                        </a:rPr>
                        <a:t>Insulation, preparation, tests</a:t>
                      </a:r>
                      <a:endParaRPr lang="fr-CH"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Calibri" panose="020F0502020204030204" pitchFamily="34" charset="0"/>
                          <a:ea typeface="Calibri" panose="020F0502020204030204" pitchFamily="34" charset="0"/>
                          <a:cs typeface="Arial" panose="020B0604020202020204" pitchFamily="34" charset="0"/>
                        </a:rPr>
                        <a:t>50</a:t>
                      </a:r>
                      <a:endParaRPr lang="fr-CH"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886943"/>
                  </a:ext>
                </a:extLst>
              </a:tr>
              <a:tr h="249428">
                <a:tc>
                  <a:txBody>
                    <a:bodyPr/>
                    <a:lstStyle/>
                    <a:p>
                      <a:pPr algn="just">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Design of components</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Calibri" panose="020F0502020204030204" pitchFamily="34" charset="0"/>
                          <a:ea typeface="Calibri" panose="020F0502020204030204" pitchFamily="34" charset="0"/>
                          <a:cs typeface="Arial" panose="020B0604020202020204" pitchFamily="34" charset="0"/>
                        </a:rPr>
                        <a:t>50</a:t>
                      </a:r>
                      <a:endParaRPr lang="fr-CH"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1685493"/>
                  </a:ext>
                </a:extLst>
              </a:tr>
              <a:tr h="249428">
                <a:tc>
                  <a:txBody>
                    <a:bodyPr/>
                    <a:lstStyle/>
                    <a:p>
                      <a:pPr algn="just">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Pads, Yoke, Shell</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Calibri" panose="020F0502020204030204" pitchFamily="34" charset="0"/>
                          <a:ea typeface="Calibri" panose="020F0502020204030204" pitchFamily="34" charset="0"/>
                          <a:cs typeface="Arial" panose="020B0604020202020204" pitchFamily="34" charset="0"/>
                        </a:rPr>
                        <a:t>300</a:t>
                      </a:r>
                      <a:endParaRPr lang="fr-CH"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131282"/>
                  </a:ext>
                </a:extLst>
              </a:tr>
              <a:tr h="249428">
                <a:tc>
                  <a:txBody>
                    <a:bodyPr/>
                    <a:lstStyle/>
                    <a:p>
                      <a:pPr algn="just">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Other mechanical components**</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a:effectLst/>
                          <a:latin typeface="Calibri" panose="020F0502020204030204" pitchFamily="34" charset="0"/>
                          <a:ea typeface="Calibri" panose="020F0502020204030204" pitchFamily="34" charset="0"/>
                          <a:cs typeface="Arial" panose="020B0604020202020204" pitchFamily="34" charset="0"/>
                        </a:rPr>
                        <a:t>100</a:t>
                      </a:r>
                      <a:endParaRPr lang="fr-CH"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248352"/>
                  </a:ext>
                </a:extLst>
              </a:tr>
              <a:tr h="249428">
                <a:tc>
                  <a:txBody>
                    <a:bodyPr/>
                    <a:lstStyle/>
                    <a:p>
                      <a:pPr algn="just">
                        <a:lnSpc>
                          <a:spcPct val="107000"/>
                        </a:lnSpc>
                        <a:spcAft>
                          <a:spcPts val="800"/>
                        </a:spcAft>
                      </a:pPr>
                      <a:r>
                        <a:rPr lang="fr-CH" sz="1600" dirty="0">
                          <a:effectLst/>
                          <a:latin typeface="Calibri" panose="020F0502020204030204" pitchFamily="34" charset="0"/>
                          <a:ea typeface="Calibri" panose="020F0502020204030204" pitchFamily="34" charset="0"/>
                          <a:cs typeface="Arial" panose="020B0604020202020204" pitchFamily="34" charset="0"/>
                        </a:rPr>
                        <a:t>Instrumentation (</a:t>
                      </a:r>
                      <a:r>
                        <a:rPr lang="fr-CH" sz="1600" dirty="0" err="1">
                          <a:effectLst/>
                          <a:latin typeface="Calibri" panose="020F0502020204030204" pitchFamily="34" charset="0"/>
                          <a:ea typeface="Calibri" panose="020F0502020204030204" pitchFamily="34" charset="0"/>
                          <a:cs typeface="Arial" panose="020B0604020202020204" pitchFamily="34" charset="0"/>
                        </a:rPr>
                        <a:t>strain</a:t>
                      </a:r>
                      <a:r>
                        <a:rPr lang="fr-CH" sz="1600" dirty="0">
                          <a:effectLst/>
                          <a:latin typeface="Calibri" panose="020F0502020204030204" pitchFamily="34" charset="0"/>
                          <a:ea typeface="Calibri" panose="020F0502020204030204" pitchFamily="34" charset="0"/>
                          <a:cs typeface="Arial" panose="020B0604020202020204" pitchFamily="34" charset="0"/>
                        </a:rPr>
                        <a:t> gages, </a:t>
                      </a:r>
                      <a:r>
                        <a:rPr lang="fr-CH" sz="1600" dirty="0" err="1">
                          <a:effectLst/>
                          <a:latin typeface="Calibri" panose="020F0502020204030204" pitchFamily="34" charset="0"/>
                          <a:ea typeface="Calibri" panose="020F0502020204030204" pitchFamily="34" charset="0"/>
                          <a:cs typeface="Arial" panose="020B0604020202020204" pitchFamily="34" charset="0"/>
                        </a:rPr>
                        <a:t>optical</a:t>
                      </a:r>
                      <a:r>
                        <a:rPr lang="fr-CH" sz="1600" dirty="0">
                          <a:effectLst/>
                          <a:latin typeface="Calibri" panose="020F0502020204030204" pitchFamily="34" charset="0"/>
                          <a:ea typeface="Calibri" panose="020F0502020204030204" pitchFamily="34" charset="0"/>
                          <a:cs typeface="Arial" panose="020B0604020202020204" pitchFamily="34" charset="0"/>
                        </a:rPr>
                        <a:t> fibres)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CH" sz="1600">
                          <a:effectLst/>
                          <a:latin typeface="Calibri" panose="020F0502020204030204" pitchFamily="34" charset="0"/>
                          <a:ea typeface="Calibri" panose="020F0502020204030204" pitchFamily="34" charset="0"/>
                          <a:cs typeface="Arial" panose="020B0604020202020204" pitchFamily="34"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9340715"/>
                  </a:ext>
                </a:extLst>
              </a:tr>
              <a:tr h="249428">
                <a:tc>
                  <a:txBody>
                    <a:bodyPr/>
                    <a:lstStyle/>
                    <a:p>
                      <a:pPr algn="just">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Small parts for tests (winding, yoking tests)</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50</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283479"/>
                  </a:ext>
                </a:extLst>
              </a:tr>
              <a:tr h="249428">
                <a:tc>
                  <a:txBody>
                    <a:bodyPr/>
                    <a:lstStyle/>
                    <a:p>
                      <a:pPr algn="just">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Magnet tests (Helium not included)</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50</a:t>
                      </a:r>
                      <a:endParaRPr lang="fr-CH"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42259"/>
                  </a:ext>
                </a:extLst>
              </a:tr>
            </a:tbl>
          </a:graphicData>
        </a:graphic>
      </p:graphicFrame>
      <p:sp>
        <p:nvSpPr>
          <p:cNvPr id="12" name="Rectangle 1">
            <a:extLst>
              <a:ext uri="{FF2B5EF4-FFF2-40B4-BE49-F238E27FC236}">
                <a16:creationId xmlns:a16="http://schemas.microsoft.com/office/drawing/2014/main" id="{D47D3C47-5BCB-41DE-5328-AE60A3ED6889}"/>
              </a:ext>
            </a:extLst>
          </p:cNvPr>
          <p:cNvSpPr>
            <a:spLocks noChangeArrowheads="1"/>
          </p:cNvSpPr>
          <p:nvPr/>
        </p:nvSpPr>
        <p:spPr bwMode="auto">
          <a:xfrm>
            <a:off x="982440" y="143597"/>
            <a:ext cx="657362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377" eaLnBrk="0" fontAlgn="base" hangingPunct="0">
              <a:spcBef>
                <a:spcPct val="0"/>
              </a:spcBef>
              <a:spcAft>
                <a:spcPct val="0"/>
              </a:spcAft>
            </a:pPr>
            <a:r>
              <a:rPr lang="en-US" altLang="fr-FR" sz="1500" dirty="0">
                <a:solidFill>
                  <a:srgbClr val="0070C0"/>
                </a:solidFill>
                <a:latin typeface="Calibri" panose="020F0502020204030204" pitchFamily="34" charset="0"/>
                <a:ea typeface="Calibri" panose="020F0502020204030204" pitchFamily="34" charset="0"/>
                <a:cs typeface="Arial" panose="020B0604020202020204" pitchFamily="34" charset="0"/>
              </a:rPr>
              <a:t>Activity with external contribution:</a:t>
            </a:r>
          </a:p>
          <a:p>
            <a:pPr algn="just" defTabSz="914377" eaLnBrk="0" fontAlgn="base" hangingPunct="0">
              <a:spcBef>
                <a:spcPct val="0"/>
              </a:spcBef>
              <a:spcAft>
                <a:spcPct val="0"/>
              </a:spcAft>
            </a:pPr>
            <a:r>
              <a:rPr lang="en-US" altLang="fr-FR" sz="1500" dirty="0">
                <a:latin typeface="Calibri" panose="020F0502020204030204" pitchFamily="34" charset="0"/>
                <a:ea typeface="Calibri" panose="020F0502020204030204" pitchFamily="34" charset="0"/>
                <a:cs typeface="Arial" panose="020B0604020202020204" pitchFamily="34" charset="0"/>
              </a:rPr>
              <a:t>Total financial value of CERN's contribution: 3100 k€ </a:t>
            </a:r>
          </a:p>
          <a:p>
            <a:pPr marL="800080" lvl="1" indent="-342891" algn="just" eaLnBrk="0" fontAlgn="base" hangingPunct="0">
              <a:spcBef>
                <a:spcPct val="0"/>
              </a:spcBef>
              <a:spcAft>
                <a:spcPct val="0"/>
              </a:spcAft>
              <a:buFont typeface="Arial" panose="020B0604020202020204" pitchFamily="34" charset="0"/>
              <a:buChar char="•"/>
            </a:pPr>
            <a:r>
              <a:rPr lang="en-US" altLang="fr-FR" sz="1500" dirty="0">
                <a:latin typeface="Calibri" panose="020F0502020204030204" pitchFamily="34" charset="0"/>
                <a:ea typeface="Calibri" panose="020F0502020204030204" pitchFamily="34" charset="0"/>
                <a:cs typeface="Arial" panose="020B0604020202020204" pitchFamily="34" charset="0"/>
              </a:rPr>
              <a:t>in kind contribution 1600 k€  </a:t>
            </a:r>
          </a:p>
          <a:p>
            <a:pPr marL="800080" lvl="1" indent="-342891" algn="just" eaLnBrk="0" fontAlgn="base" hangingPunct="0">
              <a:spcBef>
                <a:spcPct val="0"/>
              </a:spcBef>
              <a:spcAft>
                <a:spcPct val="0"/>
              </a:spcAft>
              <a:buFont typeface="Arial" panose="020B0604020202020204" pitchFamily="34" charset="0"/>
              <a:buChar char="•"/>
            </a:pPr>
            <a:r>
              <a:rPr lang="en-US" altLang="fr-FR" sz="1500" dirty="0">
                <a:latin typeface="Calibri" panose="020F0502020204030204" pitchFamily="34" charset="0"/>
                <a:ea typeface="Calibri" panose="020F0502020204030204" pitchFamily="34" charset="0"/>
                <a:cs typeface="Arial" panose="020B0604020202020204" pitchFamily="34" charset="0"/>
              </a:rPr>
              <a:t>cash contribution of 1500 k€ (Genova &amp; LASA)</a:t>
            </a:r>
          </a:p>
          <a:p>
            <a:pPr marL="800080" lvl="1" indent="-342891" algn="just" eaLnBrk="0" fontAlgn="base" hangingPunct="0">
              <a:spcBef>
                <a:spcPct val="0"/>
              </a:spcBef>
              <a:spcAft>
                <a:spcPct val="0"/>
              </a:spcAft>
              <a:buFont typeface="Arial" panose="020B0604020202020204" pitchFamily="34" charset="0"/>
              <a:buChar char="•"/>
            </a:pPr>
            <a:endParaRPr lang="fr-CH" altLang="fr-FR" sz="1500" dirty="0"/>
          </a:p>
          <a:p>
            <a:pPr defTabSz="914377" eaLnBrk="0" fontAlgn="base" hangingPunct="0">
              <a:spcBef>
                <a:spcPct val="0"/>
              </a:spcBef>
              <a:spcAft>
                <a:spcPct val="0"/>
              </a:spcAft>
            </a:pPr>
            <a:r>
              <a:rPr lang="en-US" altLang="fr-FR" sz="1500" dirty="0">
                <a:latin typeface="Calibri" panose="020F0502020204030204" pitchFamily="34" charset="0"/>
                <a:ea typeface="Calibri" panose="020F0502020204030204" pitchFamily="34" charset="0"/>
                <a:cs typeface="Arial" panose="020B0604020202020204" pitchFamily="34" charset="0"/>
              </a:rPr>
              <a:t>The details of CERN in kind contribution are as follows:     </a:t>
            </a:r>
            <a:endParaRPr lang="fr-CH" altLang="fr-FR" sz="1500" dirty="0"/>
          </a:p>
        </p:txBody>
      </p:sp>
      <p:sp>
        <p:nvSpPr>
          <p:cNvPr id="15" name="CasellaDiTesto 14">
            <a:extLst>
              <a:ext uri="{FF2B5EF4-FFF2-40B4-BE49-F238E27FC236}">
                <a16:creationId xmlns:a16="http://schemas.microsoft.com/office/drawing/2014/main" id="{EB793682-8404-EE7A-BDC8-9E8B7CEDFEC1}"/>
              </a:ext>
            </a:extLst>
          </p:cNvPr>
          <p:cNvSpPr txBox="1"/>
          <p:nvPr/>
        </p:nvSpPr>
        <p:spPr>
          <a:xfrm>
            <a:off x="6898931" y="79870"/>
            <a:ext cx="5250886" cy="754053"/>
          </a:xfrm>
          <a:prstGeom prst="rect">
            <a:avLst/>
          </a:prstGeom>
          <a:noFill/>
        </p:spPr>
        <p:txBody>
          <a:bodyPr wrap="square" rtlCol="0">
            <a:spAutoFit/>
          </a:bodyPr>
          <a:lstStyle/>
          <a:p>
            <a:pPr algn="ctr"/>
            <a:r>
              <a:rPr lang="it-IT" sz="2500" dirty="0">
                <a:solidFill>
                  <a:srgbClr val="FF0000"/>
                </a:solidFill>
              </a:rPr>
              <a:t>Activity in 2023:</a:t>
            </a:r>
          </a:p>
          <a:p>
            <a:pPr marL="285750" indent="-285750">
              <a:buFontTx/>
              <a:buChar char="-"/>
            </a:pPr>
            <a:r>
              <a:rPr lang="it-IT" dirty="0"/>
              <a:t>Upgrade LASA test station from 10 </a:t>
            </a:r>
            <a:r>
              <a:rPr lang="it-IT" dirty="0" err="1"/>
              <a:t>kA</a:t>
            </a:r>
            <a:r>
              <a:rPr lang="it-IT" dirty="0"/>
              <a:t> to 25 </a:t>
            </a:r>
            <a:r>
              <a:rPr lang="it-IT" dirty="0" err="1"/>
              <a:t>kA</a:t>
            </a:r>
            <a:endParaRPr lang="it-IT" dirty="0"/>
          </a:p>
        </p:txBody>
      </p:sp>
      <p:pic>
        <p:nvPicPr>
          <p:cNvPr id="17" name="Immagine 16" descr="Immagine che contiene dispositivo, mugnaio&#10;&#10;Descrizione generata automaticamente">
            <a:extLst>
              <a:ext uri="{FF2B5EF4-FFF2-40B4-BE49-F238E27FC236}">
                <a16:creationId xmlns:a16="http://schemas.microsoft.com/office/drawing/2014/main" id="{A41230FD-EED7-EB5B-A1D2-24A7054698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7614" y="3623222"/>
            <a:ext cx="2313925" cy="1735444"/>
          </a:xfrm>
          <a:prstGeom prst="rect">
            <a:avLst/>
          </a:prstGeom>
        </p:spPr>
      </p:pic>
      <p:pic>
        <p:nvPicPr>
          <p:cNvPr id="18" name="Immagine 17" descr="Immagine che contiene interni&#10;&#10;Descrizione generata automaticamente">
            <a:extLst>
              <a:ext uri="{FF2B5EF4-FFF2-40B4-BE49-F238E27FC236}">
                <a16:creationId xmlns:a16="http://schemas.microsoft.com/office/drawing/2014/main" id="{2CE8B4DE-67A9-17B1-1949-044A2C3137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flipV="1">
            <a:off x="8044787" y="4725248"/>
            <a:ext cx="1735445" cy="1301583"/>
          </a:xfrm>
          <a:prstGeom prst="rect">
            <a:avLst/>
          </a:prstGeom>
        </p:spPr>
      </p:pic>
      <p:pic>
        <p:nvPicPr>
          <p:cNvPr id="19" name="Immagine 18">
            <a:extLst>
              <a:ext uri="{FF2B5EF4-FFF2-40B4-BE49-F238E27FC236}">
                <a16:creationId xmlns:a16="http://schemas.microsoft.com/office/drawing/2014/main" id="{5F6E8795-9A95-289A-F3D6-1DCD002EEE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8921" y="1098681"/>
            <a:ext cx="2560320" cy="1920240"/>
          </a:xfrm>
          <a:prstGeom prst="rect">
            <a:avLst/>
          </a:prstGeom>
        </p:spPr>
      </p:pic>
      <p:sp>
        <p:nvSpPr>
          <p:cNvPr id="20" name="CasellaDiTesto 19">
            <a:extLst>
              <a:ext uri="{FF2B5EF4-FFF2-40B4-BE49-F238E27FC236}">
                <a16:creationId xmlns:a16="http://schemas.microsoft.com/office/drawing/2014/main" id="{E6469F4C-353A-6F62-6291-B00F0F519098}"/>
              </a:ext>
            </a:extLst>
          </p:cNvPr>
          <p:cNvSpPr txBox="1"/>
          <p:nvPr/>
        </p:nvSpPr>
        <p:spPr>
          <a:xfrm>
            <a:off x="5409551" y="2871943"/>
            <a:ext cx="4834964" cy="646331"/>
          </a:xfrm>
          <a:prstGeom prst="rect">
            <a:avLst/>
          </a:prstGeom>
          <a:noFill/>
        </p:spPr>
        <p:txBody>
          <a:bodyPr wrap="square" rtlCol="0">
            <a:spAutoFit/>
          </a:bodyPr>
          <a:lstStyle/>
          <a:p>
            <a:endParaRPr lang="it-IT" dirty="0"/>
          </a:p>
          <a:p>
            <a:pPr marL="285750" indent="-285750">
              <a:buFontTx/>
              <a:buChar char="-"/>
            </a:pPr>
            <a:r>
              <a:rPr lang="it-IT" dirty="0"/>
              <a:t>Start the </a:t>
            </a:r>
            <a:r>
              <a:rPr lang="it-IT" dirty="0" err="1"/>
              <a:t>operation</a:t>
            </a:r>
            <a:r>
              <a:rPr lang="it-IT" dirty="0"/>
              <a:t> of </a:t>
            </a:r>
            <a:r>
              <a:rPr lang="it-IT" dirty="0" err="1"/>
              <a:t>magnet</a:t>
            </a:r>
            <a:r>
              <a:rPr lang="it-IT" dirty="0"/>
              <a:t> </a:t>
            </a:r>
            <a:r>
              <a:rPr lang="it-IT" dirty="0" err="1"/>
              <a:t>assembling</a:t>
            </a:r>
            <a:endParaRPr lang="it-IT" dirty="0"/>
          </a:p>
        </p:txBody>
      </p:sp>
      <p:pic>
        <p:nvPicPr>
          <p:cNvPr id="21" name="Immagine 20">
            <a:extLst>
              <a:ext uri="{FF2B5EF4-FFF2-40B4-BE49-F238E27FC236}">
                <a16:creationId xmlns:a16="http://schemas.microsoft.com/office/drawing/2014/main" id="{4EE2001A-54B2-7140-BDAC-BFF01303F6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4515" y="1112790"/>
            <a:ext cx="1518502" cy="1350029"/>
          </a:xfrm>
          <a:prstGeom prst="rect">
            <a:avLst/>
          </a:prstGeom>
        </p:spPr>
      </p:pic>
      <p:sp>
        <p:nvSpPr>
          <p:cNvPr id="22" name="CasellaDiTesto 21">
            <a:extLst>
              <a:ext uri="{FF2B5EF4-FFF2-40B4-BE49-F238E27FC236}">
                <a16:creationId xmlns:a16="http://schemas.microsoft.com/office/drawing/2014/main" id="{694E611B-A9B6-2D72-E700-96886CEEE6D1}"/>
              </a:ext>
            </a:extLst>
          </p:cNvPr>
          <p:cNvSpPr txBox="1"/>
          <p:nvPr/>
        </p:nvSpPr>
        <p:spPr>
          <a:xfrm>
            <a:off x="8002571" y="5359659"/>
            <a:ext cx="1499128" cy="553998"/>
          </a:xfrm>
          <a:prstGeom prst="rect">
            <a:avLst/>
          </a:prstGeom>
          <a:noFill/>
        </p:spPr>
        <p:txBody>
          <a:bodyPr wrap="none" rtlCol="0">
            <a:spAutoFit/>
          </a:bodyPr>
          <a:lstStyle/>
          <a:p>
            <a:r>
              <a:rPr lang="it-IT" sz="1000" dirty="0" err="1"/>
              <a:t>Tooling</a:t>
            </a:r>
            <a:r>
              <a:rPr lang="it-IT" sz="1000" dirty="0"/>
              <a:t> to </a:t>
            </a:r>
            <a:r>
              <a:rPr lang="it-IT" sz="1000" dirty="0" err="1"/>
              <a:t>apply</a:t>
            </a:r>
            <a:r>
              <a:rPr lang="it-IT" sz="1000" dirty="0"/>
              <a:t> pressure</a:t>
            </a:r>
          </a:p>
          <a:p>
            <a:r>
              <a:rPr lang="it-IT" sz="1000" dirty="0"/>
              <a:t>for </a:t>
            </a:r>
            <a:r>
              <a:rPr lang="it-IT" sz="1000" dirty="0" err="1"/>
              <a:t>prestress</a:t>
            </a:r>
            <a:r>
              <a:rPr lang="it-IT" sz="1000" dirty="0"/>
              <a:t> the </a:t>
            </a:r>
            <a:r>
              <a:rPr lang="it-IT" sz="1000" dirty="0" err="1"/>
              <a:t>magnet</a:t>
            </a:r>
            <a:endParaRPr lang="it-IT" sz="1000" dirty="0"/>
          </a:p>
          <a:p>
            <a:r>
              <a:rPr lang="it-IT" sz="1000" dirty="0"/>
              <a:t>(</a:t>
            </a:r>
            <a:r>
              <a:rPr lang="it-IT" sz="1000" dirty="0" err="1"/>
              <a:t>already</a:t>
            </a:r>
            <a:r>
              <a:rPr lang="it-IT" sz="1000" dirty="0"/>
              <a:t> </a:t>
            </a:r>
            <a:r>
              <a:rPr lang="it-IT" sz="1000" dirty="0" err="1"/>
              <a:t>purchaded</a:t>
            </a:r>
            <a:r>
              <a:rPr lang="it-IT" sz="1000" dirty="0"/>
              <a:t>)</a:t>
            </a:r>
          </a:p>
        </p:txBody>
      </p:sp>
      <p:sp>
        <p:nvSpPr>
          <p:cNvPr id="23" name="CasellaDiTesto 22">
            <a:extLst>
              <a:ext uri="{FF2B5EF4-FFF2-40B4-BE49-F238E27FC236}">
                <a16:creationId xmlns:a16="http://schemas.microsoft.com/office/drawing/2014/main" id="{51BC79F2-FA17-065D-F594-4F01A45F7900}"/>
              </a:ext>
            </a:extLst>
          </p:cNvPr>
          <p:cNvSpPr txBox="1"/>
          <p:nvPr/>
        </p:nvSpPr>
        <p:spPr>
          <a:xfrm>
            <a:off x="5845440" y="5376040"/>
            <a:ext cx="2052002" cy="400110"/>
          </a:xfrm>
          <a:prstGeom prst="rect">
            <a:avLst/>
          </a:prstGeom>
          <a:noFill/>
        </p:spPr>
        <p:txBody>
          <a:bodyPr wrap="square" rtlCol="0">
            <a:spAutoFit/>
          </a:bodyPr>
          <a:lstStyle/>
          <a:p>
            <a:r>
              <a:rPr lang="it-IT" sz="1000" dirty="0" err="1"/>
              <a:t>Tooling</a:t>
            </a:r>
            <a:r>
              <a:rPr lang="it-IT" sz="1000" dirty="0"/>
              <a:t> </a:t>
            </a:r>
            <a:r>
              <a:rPr lang="it-IT" sz="1000" dirty="0" err="1"/>
              <a:t>necessary</a:t>
            </a:r>
            <a:r>
              <a:rPr lang="it-IT" sz="1000" dirty="0"/>
              <a:t> for assembly</a:t>
            </a:r>
          </a:p>
          <a:p>
            <a:r>
              <a:rPr lang="it-IT" sz="1000" dirty="0"/>
              <a:t>(to be </a:t>
            </a:r>
            <a:r>
              <a:rPr lang="it-IT" sz="1000" dirty="0" err="1"/>
              <a:t>purchased</a:t>
            </a:r>
            <a:r>
              <a:rPr lang="it-IT" sz="1000" dirty="0"/>
              <a:t>)</a:t>
            </a:r>
          </a:p>
        </p:txBody>
      </p:sp>
    </p:spTree>
    <p:extLst>
      <p:ext uri="{BB962C8B-B14F-4D97-AF65-F5344CB8AC3E}">
        <p14:creationId xmlns:p14="http://schemas.microsoft.com/office/powerpoint/2010/main" val="2986827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contenuto 8">
            <a:extLst>
              <a:ext uri="{FF2B5EF4-FFF2-40B4-BE49-F238E27FC236}">
                <a16:creationId xmlns:a16="http://schemas.microsoft.com/office/drawing/2014/main" id="{4AD5B172-19C7-4960-B924-B51318280AD3}"/>
              </a:ext>
            </a:extLst>
          </p:cNvPr>
          <p:cNvSpPr>
            <a:spLocks noGrp="1"/>
          </p:cNvSpPr>
          <p:nvPr>
            <p:ph type="body" sz="quarter" idx="13"/>
          </p:nvPr>
        </p:nvSpPr>
        <p:spPr>
          <a:xfrm>
            <a:off x="121091" y="954790"/>
            <a:ext cx="4549315" cy="1924204"/>
          </a:xfrm>
        </p:spPr>
        <p:txBody>
          <a:bodyPr>
            <a:normAutofit fontScale="70000" lnSpcReduction="20000"/>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INFN LASA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In kind contribution</a:t>
            </a:r>
            <a:endParaRPr kumimoji="0" lang="it-IT"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Series production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of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54</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High Order correctors. 6 families of magnets to compensate the field errors of focusing quadrupoles</a:t>
            </a:r>
            <a:endPar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indent="0" algn="ctr" defTabSz="685800">
              <a:spcBef>
                <a:spcPts val="750"/>
              </a:spcBef>
              <a:buNone/>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CERN </a:t>
            </a:r>
            <a:r>
              <a:rPr lang="en-US" sz="2800" b="1" dirty="0">
                <a:solidFill>
                  <a:srgbClr val="002060"/>
                </a:solidFill>
                <a:latin typeface="Calibri" panose="020F0502020204030204"/>
              </a:rPr>
              <a:t>2881 k€–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INFN 2981 k€</a:t>
            </a:r>
          </a:p>
        </p:txBody>
      </p:sp>
      <p:sp>
        <p:nvSpPr>
          <p:cNvPr id="2" name="Titolo 1"/>
          <p:cNvSpPr>
            <a:spLocks noGrp="1"/>
          </p:cNvSpPr>
          <p:nvPr>
            <p:ph type="title"/>
          </p:nvPr>
        </p:nvSpPr>
        <p:spPr>
          <a:xfrm>
            <a:off x="684959" y="68150"/>
            <a:ext cx="10108887" cy="728112"/>
          </a:xfrm>
        </p:spPr>
        <p:txBody>
          <a:bodyPr>
            <a:normAutofit fontScale="90000"/>
          </a:bodyPr>
          <a:lstStyle/>
          <a:p>
            <a:r>
              <a:rPr lang="it-IT" sz="4000" dirty="0" err="1"/>
              <a:t>HL_shoc</a:t>
            </a:r>
            <a:r>
              <a:rPr lang="it-IT" sz="4000" dirty="0"/>
              <a:t> : HL-LHC  High Order </a:t>
            </a:r>
            <a:r>
              <a:rPr lang="it-IT" sz="4000" dirty="0" err="1"/>
              <a:t>Correctors</a:t>
            </a:r>
            <a:endParaRPr lang="it-IT" sz="4000" dirty="0"/>
          </a:p>
        </p:txBody>
      </p:sp>
      <p:pic>
        <p:nvPicPr>
          <p:cNvPr id="79" name="Immagine 7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2155" y="721976"/>
            <a:ext cx="1912775" cy="895115"/>
          </a:xfrm>
          <a:prstGeom prst="rect">
            <a:avLst/>
          </a:prstGeom>
        </p:spPr>
      </p:pic>
      <p:pic>
        <p:nvPicPr>
          <p:cNvPr id="69" name="Immagine 6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0506" y="4216456"/>
            <a:ext cx="2060881" cy="1411055"/>
          </a:xfrm>
          <a:prstGeom prst="rect">
            <a:avLst/>
          </a:prstGeom>
        </p:spPr>
      </p:pic>
      <p:sp>
        <p:nvSpPr>
          <p:cNvPr id="40" name="Rettangolo 39">
            <a:extLst>
              <a:ext uri="{FF2B5EF4-FFF2-40B4-BE49-F238E27FC236}">
                <a16:creationId xmlns:a16="http://schemas.microsoft.com/office/drawing/2014/main" id="{4C6BD160-D529-41EF-AD97-18D9D6128165}"/>
              </a:ext>
            </a:extLst>
          </p:cNvPr>
          <p:cNvSpPr/>
          <p:nvPr/>
        </p:nvSpPr>
        <p:spPr>
          <a:xfrm>
            <a:off x="3278554" y="5711723"/>
            <a:ext cx="2724271" cy="730969"/>
          </a:xfrm>
          <a:prstGeom prst="rect">
            <a:avLst/>
          </a:prstGeom>
        </p:spPr>
        <p:txBody>
          <a:bodyPr wrap="square">
            <a:spAutoFit/>
          </a:bodyPr>
          <a:lstStyle/>
          <a:p>
            <a:pPr defTabSz="685800">
              <a:defRPr/>
            </a:pPr>
            <a:r>
              <a:rPr lang="it-IT" sz="1400" dirty="0">
                <a:solidFill>
                  <a:schemeClr val="tx2"/>
                </a:solidFill>
              </a:rPr>
              <a:t>MgB</a:t>
            </a:r>
            <a:r>
              <a:rPr lang="it-IT" sz="1400" baseline="-25000" dirty="0">
                <a:solidFill>
                  <a:schemeClr val="tx2"/>
                </a:solidFill>
              </a:rPr>
              <a:t>2</a:t>
            </a:r>
            <a:r>
              <a:rPr lang="it-IT" sz="1400" dirty="0">
                <a:solidFill>
                  <a:schemeClr val="tx2"/>
                </a:solidFill>
              </a:rPr>
              <a:t>  </a:t>
            </a:r>
            <a:r>
              <a:rPr lang="it-IT" sz="1400" dirty="0" err="1">
                <a:solidFill>
                  <a:schemeClr val="tx2"/>
                </a:solidFill>
              </a:rPr>
              <a:t>demonstrator</a:t>
            </a:r>
            <a:r>
              <a:rPr lang="it-IT" sz="1400" dirty="0">
                <a:solidFill>
                  <a:schemeClr val="tx2"/>
                </a:solidFill>
              </a:rPr>
              <a:t> </a:t>
            </a:r>
            <a:r>
              <a:rPr lang="it-IT" sz="1400" dirty="0" err="1">
                <a:solidFill>
                  <a:schemeClr val="tx2"/>
                </a:solidFill>
              </a:rPr>
              <a:t>accelerator</a:t>
            </a:r>
            <a:r>
              <a:rPr lang="it-IT" sz="1400" dirty="0">
                <a:solidFill>
                  <a:schemeClr val="tx2"/>
                </a:solidFill>
              </a:rPr>
              <a:t>  </a:t>
            </a:r>
            <a:r>
              <a:rPr lang="it-IT" sz="1400" dirty="0" err="1">
                <a:solidFill>
                  <a:schemeClr val="tx2"/>
                </a:solidFill>
              </a:rPr>
              <a:t>magnet</a:t>
            </a:r>
            <a:r>
              <a:rPr lang="it-IT" sz="1400" dirty="0">
                <a:solidFill>
                  <a:schemeClr val="tx2"/>
                </a:solidFill>
              </a:rPr>
              <a:t> Sextupole  round coil</a:t>
            </a:r>
          </a:p>
          <a:p>
            <a:pPr defTabSz="685800">
              <a:defRPr/>
            </a:pPr>
            <a:endParaRPr lang="it-IT" sz="1350" dirty="0">
              <a:solidFill>
                <a:srgbClr val="000000"/>
              </a:solidFill>
            </a:endParaRPr>
          </a:p>
        </p:txBody>
      </p:sp>
      <p:pic>
        <p:nvPicPr>
          <p:cNvPr id="42" name="Immagine 41">
            <a:extLst>
              <a:ext uri="{FF2B5EF4-FFF2-40B4-BE49-F238E27FC236}">
                <a16:creationId xmlns:a16="http://schemas.microsoft.com/office/drawing/2014/main" id="{E97E1724-D176-458E-9776-C1ACEB6A7E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5336" y="2906208"/>
            <a:ext cx="1150993" cy="431623"/>
          </a:xfrm>
          <a:prstGeom prst="rect">
            <a:avLst/>
          </a:prstGeom>
        </p:spPr>
      </p:pic>
      <p:grpSp>
        <p:nvGrpSpPr>
          <p:cNvPr id="46" name="Gruppo 45">
            <a:extLst>
              <a:ext uri="{FF2B5EF4-FFF2-40B4-BE49-F238E27FC236}">
                <a16:creationId xmlns:a16="http://schemas.microsoft.com/office/drawing/2014/main" id="{D90C6A90-29F3-4D5B-B66A-4149CAD114AE}"/>
              </a:ext>
            </a:extLst>
          </p:cNvPr>
          <p:cNvGrpSpPr/>
          <p:nvPr/>
        </p:nvGrpSpPr>
        <p:grpSpPr>
          <a:xfrm>
            <a:off x="-84710" y="3910048"/>
            <a:ext cx="3415005" cy="2897979"/>
            <a:chOff x="444652" y="3276307"/>
            <a:chExt cx="3509360" cy="2978048"/>
          </a:xfrm>
        </p:grpSpPr>
        <p:cxnSp>
          <p:nvCxnSpPr>
            <p:cNvPr id="47" name="Connettore 2 46">
              <a:extLst>
                <a:ext uri="{FF2B5EF4-FFF2-40B4-BE49-F238E27FC236}">
                  <a16:creationId xmlns:a16="http://schemas.microsoft.com/office/drawing/2014/main" id="{8D68E78B-9814-4B27-B653-7B9121B1B79C}"/>
                </a:ext>
              </a:extLst>
            </p:cNvPr>
            <p:cNvCxnSpPr/>
            <p:nvPr/>
          </p:nvCxnSpPr>
          <p:spPr>
            <a:xfrm>
              <a:off x="2864951" y="3506081"/>
              <a:ext cx="199956" cy="14338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50" name="Connettore 2 49">
              <a:extLst>
                <a:ext uri="{FF2B5EF4-FFF2-40B4-BE49-F238E27FC236}">
                  <a16:creationId xmlns:a16="http://schemas.microsoft.com/office/drawing/2014/main" id="{F60C1DBE-ADF6-4BA3-853C-F0BAD8B86357}"/>
                </a:ext>
              </a:extLst>
            </p:cNvPr>
            <p:cNvCxnSpPr>
              <a:cxnSpLocks/>
            </p:cNvCxnSpPr>
            <p:nvPr/>
          </p:nvCxnSpPr>
          <p:spPr>
            <a:xfrm flipV="1">
              <a:off x="713370" y="4447377"/>
              <a:ext cx="192784" cy="11789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53" name="Rettangolo 52">
              <a:extLst>
                <a:ext uri="{FF2B5EF4-FFF2-40B4-BE49-F238E27FC236}">
                  <a16:creationId xmlns:a16="http://schemas.microsoft.com/office/drawing/2014/main" id="{DB6F8DBF-EA95-49B3-A3D1-B65A6F275BCF}"/>
                </a:ext>
              </a:extLst>
            </p:cNvPr>
            <p:cNvSpPr/>
            <p:nvPr/>
          </p:nvSpPr>
          <p:spPr>
            <a:xfrm>
              <a:off x="913805" y="5693119"/>
              <a:ext cx="908796" cy="492443"/>
            </a:xfrm>
            <a:prstGeom prst="rect">
              <a:avLst/>
            </a:prstGeom>
          </p:spPr>
          <p:txBody>
            <a:bodyPr wrap="none">
              <a:spAutoFit/>
            </a:bodyPr>
            <a:lstStyle/>
            <a:p>
              <a:pPr defTabSz="685800">
                <a:defRPr/>
              </a:pPr>
              <a:r>
                <a:rPr lang="it-IT" dirty="0">
                  <a:solidFill>
                    <a:srgbClr val="000000"/>
                  </a:solidFill>
                </a:rPr>
                <a:t>a</a:t>
              </a:r>
              <a:r>
                <a:rPr lang="it-IT" sz="1350" dirty="0">
                  <a:solidFill>
                    <a:srgbClr val="000000"/>
                  </a:solidFill>
                </a:rPr>
                <a:t>4 </a:t>
              </a:r>
              <a:r>
                <a:rPr lang="it-IT" dirty="0">
                  <a:solidFill>
                    <a:srgbClr val="000000"/>
                  </a:solidFill>
                </a:rPr>
                <a:t>b</a:t>
              </a:r>
              <a:r>
                <a:rPr lang="it-IT" sz="1350" dirty="0">
                  <a:solidFill>
                    <a:srgbClr val="000000"/>
                  </a:solidFill>
                </a:rPr>
                <a:t>4</a:t>
              </a:r>
            </a:p>
          </p:txBody>
        </p:sp>
        <p:grpSp>
          <p:nvGrpSpPr>
            <p:cNvPr id="58" name="Gruppo 57">
              <a:extLst>
                <a:ext uri="{FF2B5EF4-FFF2-40B4-BE49-F238E27FC236}">
                  <a16:creationId xmlns:a16="http://schemas.microsoft.com/office/drawing/2014/main" id="{7C5619B0-B8A5-4C5F-B89D-3F43755A02A4}"/>
                </a:ext>
              </a:extLst>
            </p:cNvPr>
            <p:cNvGrpSpPr/>
            <p:nvPr/>
          </p:nvGrpSpPr>
          <p:grpSpPr>
            <a:xfrm>
              <a:off x="444652" y="3276307"/>
              <a:ext cx="3509360" cy="2978048"/>
              <a:chOff x="446364" y="3197632"/>
              <a:chExt cx="3509360" cy="2978048"/>
            </a:xfrm>
          </p:grpSpPr>
          <p:sp>
            <p:nvSpPr>
              <p:cNvPr id="64" name="CasellaDiTesto 63">
                <a:extLst>
                  <a:ext uri="{FF2B5EF4-FFF2-40B4-BE49-F238E27FC236}">
                    <a16:creationId xmlns:a16="http://schemas.microsoft.com/office/drawing/2014/main" id="{DF53FB47-FDCA-40F0-AB5A-C450AA4DE67A}"/>
                  </a:ext>
                </a:extLst>
              </p:cNvPr>
              <p:cNvSpPr txBox="1"/>
              <p:nvPr/>
            </p:nvSpPr>
            <p:spPr>
              <a:xfrm>
                <a:off x="2533530" y="3235507"/>
                <a:ext cx="650179" cy="276999"/>
              </a:xfrm>
              <a:prstGeom prst="rect">
                <a:avLst/>
              </a:prstGeom>
              <a:noFill/>
            </p:spPr>
            <p:txBody>
              <a:bodyPr wrap="none" rtlCol="0">
                <a:spAutoFit/>
              </a:bodyPr>
              <a:lstStyle/>
              <a:p>
                <a:pPr defTabSz="685800">
                  <a:defRPr/>
                </a:pPr>
                <a:r>
                  <a:rPr lang="it-IT" sz="750" b="1" dirty="0">
                    <a:solidFill>
                      <a:srgbClr val="1F497D"/>
                    </a:solidFill>
                    <a:ea typeface="Verdana" panose="020B0604030504040204" pitchFamily="34" charset="0"/>
                    <a:cs typeface="Verdana" panose="020B0604030504040204" pitchFamily="34" charset="0"/>
                  </a:rPr>
                  <a:t>OD320</a:t>
                </a:r>
              </a:p>
            </p:txBody>
          </p:sp>
          <p:sp>
            <p:nvSpPr>
              <p:cNvPr id="70" name="Rettangolo 69">
                <a:extLst>
                  <a:ext uri="{FF2B5EF4-FFF2-40B4-BE49-F238E27FC236}">
                    <a16:creationId xmlns:a16="http://schemas.microsoft.com/office/drawing/2014/main" id="{22A1D35F-91FA-44A7-B069-9F1B2723E2B4}"/>
                  </a:ext>
                </a:extLst>
              </p:cNvPr>
              <p:cNvSpPr/>
              <p:nvPr/>
            </p:nvSpPr>
            <p:spPr>
              <a:xfrm>
                <a:off x="2075813" y="5671704"/>
                <a:ext cx="908796" cy="492443"/>
              </a:xfrm>
              <a:prstGeom prst="rect">
                <a:avLst/>
              </a:prstGeom>
            </p:spPr>
            <p:txBody>
              <a:bodyPr wrap="none">
                <a:spAutoFit/>
              </a:bodyPr>
              <a:lstStyle/>
              <a:p>
                <a:pPr defTabSz="685800">
                  <a:defRPr/>
                </a:pPr>
                <a:r>
                  <a:rPr lang="it-IT" dirty="0">
                    <a:solidFill>
                      <a:srgbClr val="000000"/>
                    </a:solidFill>
                  </a:rPr>
                  <a:t>a</a:t>
                </a:r>
                <a:r>
                  <a:rPr lang="it-IT" sz="1350" dirty="0">
                    <a:solidFill>
                      <a:srgbClr val="000000"/>
                    </a:solidFill>
                  </a:rPr>
                  <a:t>6 </a:t>
                </a:r>
                <a:r>
                  <a:rPr lang="it-IT" dirty="0">
                    <a:solidFill>
                      <a:srgbClr val="000000"/>
                    </a:solidFill>
                  </a:rPr>
                  <a:t>b</a:t>
                </a:r>
                <a:r>
                  <a:rPr lang="it-IT" sz="1350" dirty="0">
                    <a:solidFill>
                      <a:srgbClr val="000000"/>
                    </a:solidFill>
                  </a:rPr>
                  <a:t>6</a:t>
                </a:r>
              </a:p>
            </p:txBody>
          </p:sp>
          <p:grpSp>
            <p:nvGrpSpPr>
              <p:cNvPr id="72" name="Gruppo 71">
                <a:extLst>
                  <a:ext uri="{FF2B5EF4-FFF2-40B4-BE49-F238E27FC236}">
                    <a16:creationId xmlns:a16="http://schemas.microsoft.com/office/drawing/2014/main" id="{B0827404-4181-4D6E-AE53-258AA4255AB9}"/>
                  </a:ext>
                </a:extLst>
              </p:cNvPr>
              <p:cNvGrpSpPr/>
              <p:nvPr/>
            </p:nvGrpSpPr>
            <p:grpSpPr>
              <a:xfrm>
                <a:off x="446364" y="3197632"/>
                <a:ext cx="3509360" cy="2978048"/>
                <a:chOff x="446364" y="3197632"/>
                <a:chExt cx="3509360" cy="2978048"/>
              </a:xfrm>
            </p:grpSpPr>
            <p:sp>
              <p:nvSpPr>
                <p:cNvPr id="75" name="CasellaDiTesto 74">
                  <a:extLst>
                    <a:ext uri="{FF2B5EF4-FFF2-40B4-BE49-F238E27FC236}">
                      <a16:creationId xmlns:a16="http://schemas.microsoft.com/office/drawing/2014/main" id="{3BEA3177-C62B-4D5D-A81F-5DD9F6582912}"/>
                    </a:ext>
                  </a:extLst>
                </p:cNvPr>
                <p:cNvSpPr txBox="1"/>
                <p:nvPr/>
              </p:nvSpPr>
              <p:spPr>
                <a:xfrm>
                  <a:off x="446364" y="4461318"/>
                  <a:ext cx="650179" cy="276999"/>
                </a:xfrm>
                <a:prstGeom prst="rect">
                  <a:avLst/>
                </a:prstGeom>
                <a:noFill/>
              </p:spPr>
              <p:txBody>
                <a:bodyPr wrap="none" rtlCol="0">
                  <a:spAutoFit/>
                </a:bodyPr>
                <a:lstStyle/>
                <a:p>
                  <a:pPr defTabSz="685800">
                    <a:defRPr/>
                  </a:pPr>
                  <a:r>
                    <a:rPr lang="it-IT" sz="750" b="1" dirty="0">
                      <a:solidFill>
                        <a:srgbClr val="1F497D"/>
                      </a:solidFill>
                      <a:ea typeface="Verdana" panose="020B0604030504040204" pitchFamily="34" charset="0"/>
                      <a:cs typeface="Verdana" panose="020B0604030504040204" pitchFamily="34" charset="0"/>
                    </a:rPr>
                    <a:t>OD460</a:t>
                  </a:r>
                </a:p>
              </p:txBody>
            </p:sp>
            <p:grpSp>
              <p:nvGrpSpPr>
                <p:cNvPr id="80" name="Gruppo 79">
                  <a:extLst>
                    <a:ext uri="{FF2B5EF4-FFF2-40B4-BE49-F238E27FC236}">
                      <a16:creationId xmlns:a16="http://schemas.microsoft.com/office/drawing/2014/main" id="{C6F44C3A-56FE-46AD-BA87-68E7F1343E1C}"/>
                    </a:ext>
                  </a:extLst>
                </p:cNvPr>
                <p:cNvGrpSpPr>
                  <a:grpSpLocks noChangeAspect="1"/>
                </p:cNvGrpSpPr>
                <p:nvPr/>
              </p:nvGrpSpPr>
              <p:grpSpPr>
                <a:xfrm>
                  <a:off x="818728" y="3197632"/>
                  <a:ext cx="3136996" cy="2978048"/>
                  <a:chOff x="535747" y="2877019"/>
                  <a:chExt cx="3969642" cy="3768505"/>
                </a:xfrm>
              </p:grpSpPr>
              <p:pic>
                <p:nvPicPr>
                  <p:cNvPr id="81" name="Immagine 80">
                    <a:extLst>
                      <a:ext uri="{FF2B5EF4-FFF2-40B4-BE49-F238E27FC236}">
                        <a16:creationId xmlns:a16="http://schemas.microsoft.com/office/drawing/2014/main" id="{9BC005A1-84D8-47F6-904E-D314F80C68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747" y="2877019"/>
                    <a:ext cx="2039092" cy="1990500"/>
                  </a:xfrm>
                  <a:prstGeom prst="rect">
                    <a:avLst/>
                  </a:prstGeom>
                  <a:effectLst/>
                </p:spPr>
              </p:pic>
              <p:pic>
                <p:nvPicPr>
                  <p:cNvPr id="82" name="Immagine 81">
                    <a:extLst>
                      <a:ext uri="{FF2B5EF4-FFF2-40B4-BE49-F238E27FC236}">
                        <a16:creationId xmlns:a16="http://schemas.microsoft.com/office/drawing/2014/main" id="{F96E7425-434E-4EF5-997B-D8DB485A26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1087" y="4954083"/>
                    <a:ext cx="1167235" cy="1179373"/>
                  </a:xfrm>
                  <a:prstGeom prst="rect">
                    <a:avLst/>
                  </a:prstGeom>
                </p:spPr>
              </p:pic>
              <p:pic>
                <p:nvPicPr>
                  <p:cNvPr id="83" name="Immagine 82">
                    <a:extLst>
                      <a:ext uri="{FF2B5EF4-FFF2-40B4-BE49-F238E27FC236}">
                        <a16:creationId xmlns:a16="http://schemas.microsoft.com/office/drawing/2014/main" id="{6CA34594-89A0-4791-96DE-3AD1A82A85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3156" y="4940340"/>
                    <a:ext cx="1209681" cy="1168206"/>
                  </a:xfrm>
                  <a:prstGeom prst="rect">
                    <a:avLst/>
                  </a:prstGeom>
                </p:spPr>
              </p:pic>
              <p:grpSp>
                <p:nvGrpSpPr>
                  <p:cNvPr id="84" name="Gruppo 83">
                    <a:extLst>
                      <a:ext uri="{FF2B5EF4-FFF2-40B4-BE49-F238E27FC236}">
                        <a16:creationId xmlns:a16="http://schemas.microsoft.com/office/drawing/2014/main" id="{BCF0F020-3F0F-4A6C-B548-3B971AFB291C}"/>
                      </a:ext>
                    </a:extLst>
                  </p:cNvPr>
                  <p:cNvGrpSpPr/>
                  <p:nvPr/>
                </p:nvGrpSpPr>
                <p:grpSpPr>
                  <a:xfrm>
                    <a:off x="3173361" y="4934228"/>
                    <a:ext cx="1332028" cy="1711296"/>
                    <a:chOff x="4289617" y="3944324"/>
                    <a:chExt cx="1332028" cy="1711296"/>
                  </a:xfrm>
                </p:grpSpPr>
                <p:pic>
                  <p:nvPicPr>
                    <p:cNvPr id="88" name="Immagine 87">
                      <a:extLst>
                        <a:ext uri="{FF2B5EF4-FFF2-40B4-BE49-F238E27FC236}">
                          <a16:creationId xmlns:a16="http://schemas.microsoft.com/office/drawing/2014/main" id="{9171E708-BD1A-4FCC-8161-718FB18FEF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89617" y="3944324"/>
                      <a:ext cx="1212337" cy="1165478"/>
                    </a:xfrm>
                    <a:prstGeom prst="rect">
                      <a:avLst/>
                    </a:prstGeom>
                  </p:spPr>
                </p:pic>
                <p:sp>
                  <p:nvSpPr>
                    <p:cNvPr id="89" name="Rettangolo 88">
                      <a:extLst>
                        <a:ext uri="{FF2B5EF4-FFF2-40B4-BE49-F238E27FC236}">
                          <a16:creationId xmlns:a16="http://schemas.microsoft.com/office/drawing/2014/main" id="{D0A63820-6869-4F4B-82C7-602480135158}"/>
                        </a:ext>
                      </a:extLst>
                    </p:cNvPr>
                    <p:cNvSpPr/>
                    <p:nvPr/>
                  </p:nvSpPr>
                  <p:spPr>
                    <a:xfrm>
                      <a:off x="4471629" y="5032470"/>
                      <a:ext cx="1150016" cy="623150"/>
                    </a:xfrm>
                    <a:prstGeom prst="rect">
                      <a:avLst/>
                    </a:prstGeom>
                  </p:spPr>
                  <p:txBody>
                    <a:bodyPr wrap="none">
                      <a:spAutoFit/>
                    </a:bodyPr>
                    <a:lstStyle/>
                    <a:p>
                      <a:pPr defTabSz="685800">
                        <a:defRPr/>
                      </a:pPr>
                      <a:r>
                        <a:rPr lang="it-IT" dirty="0">
                          <a:solidFill>
                            <a:srgbClr val="000000"/>
                          </a:solidFill>
                        </a:rPr>
                        <a:t>a</a:t>
                      </a:r>
                      <a:r>
                        <a:rPr lang="it-IT" sz="1350" dirty="0">
                          <a:solidFill>
                            <a:srgbClr val="000000"/>
                          </a:solidFill>
                        </a:rPr>
                        <a:t>5 </a:t>
                      </a:r>
                      <a:r>
                        <a:rPr lang="it-IT" dirty="0">
                          <a:solidFill>
                            <a:srgbClr val="000000"/>
                          </a:solidFill>
                        </a:rPr>
                        <a:t>b</a:t>
                      </a:r>
                      <a:r>
                        <a:rPr lang="it-IT" sz="1350" dirty="0">
                          <a:solidFill>
                            <a:srgbClr val="000000"/>
                          </a:solidFill>
                        </a:rPr>
                        <a:t>5</a:t>
                      </a:r>
                    </a:p>
                  </p:txBody>
                </p:sp>
              </p:grpSp>
              <p:grpSp>
                <p:nvGrpSpPr>
                  <p:cNvPr id="85" name="Gruppo 84">
                    <a:extLst>
                      <a:ext uri="{FF2B5EF4-FFF2-40B4-BE49-F238E27FC236}">
                        <a16:creationId xmlns:a16="http://schemas.microsoft.com/office/drawing/2014/main" id="{BD2C6F84-DDAE-4EAC-9704-6F2B514F4185}"/>
                      </a:ext>
                    </a:extLst>
                  </p:cNvPr>
                  <p:cNvGrpSpPr/>
                  <p:nvPr/>
                </p:nvGrpSpPr>
                <p:grpSpPr>
                  <a:xfrm>
                    <a:off x="2892291" y="3329700"/>
                    <a:ext cx="1318641" cy="1700720"/>
                    <a:chOff x="606650" y="4925645"/>
                    <a:chExt cx="1318641" cy="1700720"/>
                  </a:xfrm>
                </p:grpSpPr>
                <p:pic>
                  <p:nvPicPr>
                    <p:cNvPr id="86" name="Immagine 85">
                      <a:extLst>
                        <a:ext uri="{FF2B5EF4-FFF2-40B4-BE49-F238E27FC236}">
                          <a16:creationId xmlns:a16="http://schemas.microsoft.com/office/drawing/2014/main" id="{904886A6-D092-4441-B6BF-9C1CB53AFC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6650" y="4925645"/>
                      <a:ext cx="1187485" cy="1178405"/>
                    </a:xfrm>
                    <a:prstGeom prst="rect">
                      <a:avLst/>
                    </a:prstGeom>
                  </p:spPr>
                </p:pic>
                <p:sp>
                  <p:nvSpPr>
                    <p:cNvPr id="87" name="Rettangolo 86">
                      <a:extLst>
                        <a:ext uri="{FF2B5EF4-FFF2-40B4-BE49-F238E27FC236}">
                          <a16:creationId xmlns:a16="http://schemas.microsoft.com/office/drawing/2014/main" id="{52660365-0255-4F7C-8159-2956E838280B}"/>
                        </a:ext>
                      </a:extLst>
                    </p:cNvPr>
                    <p:cNvSpPr/>
                    <p:nvPr/>
                  </p:nvSpPr>
                  <p:spPr>
                    <a:xfrm>
                      <a:off x="775274" y="6003215"/>
                      <a:ext cx="1150017" cy="623150"/>
                    </a:xfrm>
                    <a:prstGeom prst="rect">
                      <a:avLst/>
                    </a:prstGeom>
                  </p:spPr>
                  <p:txBody>
                    <a:bodyPr wrap="none">
                      <a:spAutoFit/>
                    </a:bodyPr>
                    <a:lstStyle/>
                    <a:p>
                      <a:pPr defTabSz="685800">
                        <a:defRPr/>
                      </a:pPr>
                      <a:r>
                        <a:rPr lang="it-IT" dirty="0">
                          <a:solidFill>
                            <a:srgbClr val="000000"/>
                          </a:solidFill>
                        </a:rPr>
                        <a:t>a</a:t>
                      </a:r>
                      <a:r>
                        <a:rPr lang="it-IT" sz="1350" dirty="0">
                          <a:solidFill>
                            <a:srgbClr val="000000"/>
                          </a:solidFill>
                        </a:rPr>
                        <a:t>3 </a:t>
                      </a:r>
                      <a:r>
                        <a:rPr lang="it-IT" dirty="0">
                          <a:solidFill>
                            <a:srgbClr val="000000"/>
                          </a:solidFill>
                        </a:rPr>
                        <a:t>b</a:t>
                      </a:r>
                      <a:r>
                        <a:rPr lang="it-IT" sz="1350" dirty="0">
                          <a:solidFill>
                            <a:srgbClr val="000000"/>
                          </a:solidFill>
                        </a:rPr>
                        <a:t>3</a:t>
                      </a:r>
                    </a:p>
                  </p:txBody>
                </p:sp>
              </p:grpSp>
            </p:grpSp>
          </p:grpSp>
          <p:sp>
            <p:nvSpPr>
              <p:cNvPr id="74" name="CasellaDiTesto 73">
                <a:extLst>
                  <a:ext uri="{FF2B5EF4-FFF2-40B4-BE49-F238E27FC236}">
                    <a16:creationId xmlns:a16="http://schemas.microsoft.com/office/drawing/2014/main" id="{7D8F0C06-4FB4-4ED9-AB56-BC16C3A6F106}"/>
                  </a:ext>
                </a:extLst>
              </p:cNvPr>
              <p:cNvSpPr txBox="1"/>
              <p:nvPr/>
            </p:nvSpPr>
            <p:spPr>
              <a:xfrm>
                <a:off x="1442537" y="3819827"/>
                <a:ext cx="545448" cy="492443"/>
              </a:xfrm>
              <a:prstGeom prst="rect">
                <a:avLst/>
              </a:prstGeom>
              <a:noFill/>
            </p:spPr>
            <p:txBody>
              <a:bodyPr wrap="none" rtlCol="0">
                <a:spAutoFit/>
              </a:bodyPr>
              <a:lstStyle/>
              <a:p>
                <a:pPr defTabSz="685800">
                  <a:defRPr/>
                </a:pPr>
                <a:r>
                  <a:rPr lang="it-IT" dirty="0">
                    <a:solidFill>
                      <a:srgbClr val="000000"/>
                    </a:solidFill>
                  </a:rPr>
                  <a:t>a</a:t>
                </a:r>
                <a:r>
                  <a:rPr lang="it-IT" sz="1350" dirty="0">
                    <a:solidFill>
                      <a:srgbClr val="000000"/>
                    </a:solidFill>
                  </a:rPr>
                  <a:t>2</a:t>
                </a:r>
              </a:p>
            </p:txBody>
          </p:sp>
        </p:grpSp>
      </p:grpSp>
      <p:sp>
        <p:nvSpPr>
          <p:cNvPr id="91" name="CasellaDiTesto 90">
            <a:extLst>
              <a:ext uri="{FF2B5EF4-FFF2-40B4-BE49-F238E27FC236}">
                <a16:creationId xmlns:a16="http://schemas.microsoft.com/office/drawing/2014/main" id="{436B8A1D-70FF-495A-82DB-D4D8D9AC49EB}"/>
              </a:ext>
            </a:extLst>
          </p:cNvPr>
          <p:cNvSpPr txBox="1"/>
          <p:nvPr/>
        </p:nvSpPr>
        <p:spPr>
          <a:xfrm>
            <a:off x="-15352" y="2844317"/>
            <a:ext cx="4454806" cy="1508105"/>
          </a:xfrm>
          <a:prstGeom prst="rect">
            <a:avLst/>
          </a:prstGeom>
          <a:noFill/>
        </p:spPr>
        <p:txBody>
          <a:bodyPr wrap="square" rtlCol="0">
            <a:spAutoFit/>
          </a:bodyPr>
          <a:lstStyle/>
          <a:p>
            <a:pPr defTabSz="685800" eaLnBrk="0" fontAlgn="base" hangingPunct="0">
              <a:lnSpc>
                <a:spcPct val="90000"/>
              </a:lnSpc>
              <a:spcBef>
                <a:spcPts val="750"/>
              </a:spcBef>
              <a:spcAft>
                <a:spcPct val="0"/>
              </a:spcAft>
              <a:defRPr/>
            </a:pPr>
            <a:r>
              <a:rPr lang="it-IT" sz="2000" b="1" dirty="0" err="1">
                <a:solidFill>
                  <a:srgbClr val="002060"/>
                </a:solidFill>
                <a:cs typeface="Arial" panose="020B0604020202020204" pitchFamily="34" charset="0"/>
              </a:rPr>
              <a:t>Magnets</a:t>
            </a:r>
            <a:r>
              <a:rPr lang="it-IT" sz="2000" b="1" dirty="0">
                <a:solidFill>
                  <a:srgbClr val="002060"/>
                </a:solidFill>
                <a:cs typeface="Arial" panose="020B0604020202020204" pitchFamily="34" charset="0"/>
              </a:rPr>
              <a:t> </a:t>
            </a:r>
            <a:r>
              <a:rPr lang="it-IT" sz="2000" b="1" dirty="0" err="1">
                <a:solidFill>
                  <a:srgbClr val="002060"/>
                </a:solidFill>
                <a:cs typeface="Arial" panose="020B0604020202020204" pitchFamily="34" charset="0"/>
              </a:rPr>
              <a:t>specification</a:t>
            </a:r>
            <a:r>
              <a:rPr lang="it-IT" sz="2000" b="1" dirty="0">
                <a:solidFill>
                  <a:srgbClr val="002060"/>
                </a:solidFill>
                <a:cs typeface="Arial" panose="020B0604020202020204" pitchFamily="34" charset="0"/>
              </a:rPr>
              <a:t> and </a:t>
            </a:r>
            <a:r>
              <a:rPr lang="it-IT" sz="2000" b="1" dirty="0" err="1">
                <a:solidFill>
                  <a:srgbClr val="002060"/>
                </a:solidFill>
                <a:cs typeface="Arial" panose="020B0604020202020204" pitchFamily="34" charset="0"/>
              </a:rPr>
              <a:t>challenges</a:t>
            </a:r>
            <a:endParaRPr lang="it-IT" sz="2000" b="1" dirty="0">
              <a:solidFill>
                <a:srgbClr val="002060"/>
              </a:solidFill>
              <a:cs typeface="Arial" panose="020B0604020202020204" pitchFamily="34" charset="0"/>
            </a:endParaRPr>
          </a:p>
          <a:p>
            <a:pPr marL="257175" indent="-257175" defTabSz="685800" eaLnBrk="0" fontAlgn="base" hangingPunct="0">
              <a:lnSpc>
                <a:spcPct val="90000"/>
              </a:lnSpc>
              <a:spcBef>
                <a:spcPts val="750"/>
              </a:spcBef>
              <a:spcAft>
                <a:spcPct val="0"/>
              </a:spcAft>
              <a:buFont typeface="Arial" charset="0"/>
              <a:buChar char="•"/>
              <a:defRPr/>
            </a:pPr>
            <a:r>
              <a:rPr lang="it-IT" sz="2000" b="1" dirty="0" err="1">
                <a:solidFill>
                  <a:srgbClr val="002060"/>
                </a:solidFill>
                <a:cs typeface="Arial" panose="020B0604020202020204" pitchFamily="34" charset="0"/>
              </a:rPr>
              <a:t>NbTi</a:t>
            </a:r>
            <a:r>
              <a:rPr lang="it-IT" sz="2000" b="1" dirty="0">
                <a:solidFill>
                  <a:srgbClr val="002060"/>
                </a:solidFill>
                <a:cs typeface="Arial" panose="020B0604020202020204" pitchFamily="34" charset="0"/>
              </a:rPr>
              <a:t> </a:t>
            </a:r>
            <a:r>
              <a:rPr lang="it-IT" sz="2000" dirty="0" err="1">
                <a:solidFill>
                  <a:srgbClr val="002060"/>
                </a:solidFill>
                <a:cs typeface="Arial" panose="020B0604020202020204" pitchFamily="34" charset="0"/>
              </a:rPr>
              <a:t>superconducting</a:t>
            </a:r>
            <a:r>
              <a:rPr lang="it-IT" sz="2000" dirty="0">
                <a:solidFill>
                  <a:srgbClr val="002060"/>
                </a:solidFill>
                <a:cs typeface="Arial" panose="020B0604020202020204" pitchFamily="34" charset="0"/>
              </a:rPr>
              <a:t> coils</a:t>
            </a:r>
          </a:p>
          <a:p>
            <a:pPr marL="257175" indent="-257175" defTabSz="685800" eaLnBrk="0" fontAlgn="base" hangingPunct="0">
              <a:lnSpc>
                <a:spcPct val="90000"/>
              </a:lnSpc>
              <a:spcBef>
                <a:spcPts val="750"/>
              </a:spcBef>
              <a:spcAft>
                <a:spcPct val="0"/>
              </a:spcAft>
              <a:buFont typeface="Arial" charset="0"/>
              <a:buChar char="•"/>
              <a:defRPr/>
            </a:pPr>
            <a:r>
              <a:rPr lang="it-IT" sz="2000" b="1" dirty="0" err="1">
                <a:solidFill>
                  <a:srgbClr val="002060"/>
                </a:solidFill>
                <a:cs typeface="Arial" panose="020B0604020202020204" pitchFamily="34" charset="0"/>
              </a:rPr>
              <a:t>superferric</a:t>
            </a:r>
            <a:r>
              <a:rPr lang="it-IT" sz="2000" b="1" dirty="0">
                <a:solidFill>
                  <a:srgbClr val="002060"/>
                </a:solidFill>
                <a:cs typeface="Arial" panose="020B0604020202020204" pitchFamily="34" charset="0"/>
              </a:rPr>
              <a:t> design (first time  in LHC)</a:t>
            </a:r>
          </a:p>
          <a:p>
            <a:pPr marL="257175" indent="-257175" defTabSz="685800" eaLnBrk="0" fontAlgn="base" hangingPunct="0">
              <a:lnSpc>
                <a:spcPct val="90000"/>
              </a:lnSpc>
              <a:spcBef>
                <a:spcPts val="750"/>
              </a:spcBef>
              <a:spcAft>
                <a:spcPct val="0"/>
              </a:spcAft>
              <a:buFont typeface="Arial" charset="0"/>
              <a:buChar char="•"/>
              <a:defRPr/>
            </a:pPr>
            <a:endParaRPr lang="it-IT" sz="2000" dirty="0">
              <a:solidFill>
                <a:srgbClr val="002060"/>
              </a:solidFill>
              <a:cs typeface="Arial" panose="020B0604020202020204" pitchFamily="34" charset="0"/>
            </a:endParaRPr>
          </a:p>
        </p:txBody>
      </p:sp>
      <p:sp>
        <p:nvSpPr>
          <p:cNvPr id="51" name="Ovale 50">
            <a:extLst>
              <a:ext uri="{FF2B5EF4-FFF2-40B4-BE49-F238E27FC236}">
                <a16:creationId xmlns:a16="http://schemas.microsoft.com/office/drawing/2014/main" id="{67A34C4B-5393-43E4-A2AE-ED40C089690E}"/>
              </a:ext>
            </a:extLst>
          </p:cNvPr>
          <p:cNvSpPr/>
          <p:nvPr/>
        </p:nvSpPr>
        <p:spPr>
          <a:xfrm>
            <a:off x="6730862" y="2358817"/>
            <a:ext cx="976777" cy="641244"/>
          </a:xfrm>
          <a:prstGeom prst="ellipse">
            <a:avLst/>
          </a:prstGeom>
          <a:noFill/>
          <a:ln w="28575">
            <a:solidFill>
              <a:schemeClr val="accent3">
                <a:alpha val="7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dirty="0">
              <a:solidFill>
                <a:prstClr val="white"/>
              </a:solidFill>
              <a:latin typeface="Calibri" panose="020F0502020204030204"/>
            </a:endParaRPr>
          </a:p>
        </p:txBody>
      </p:sp>
      <p:pic>
        <p:nvPicPr>
          <p:cNvPr id="43" name="Immagine 42" descr="I">
            <a:extLst>
              <a:ext uri="{FF2B5EF4-FFF2-40B4-BE49-F238E27FC236}">
                <a16:creationId xmlns:a16="http://schemas.microsoft.com/office/drawing/2014/main" id="{69B0EC12-27E6-93FA-7FE9-AA7D937DEE1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5400000">
            <a:off x="8771532" y="3052069"/>
            <a:ext cx="5231679" cy="1566777"/>
          </a:xfrm>
          <a:prstGeom prst="rect">
            <a:avLst/>
          </a:prstGeom>
        </p:spPr>
      </p:pic>
      <p:sp>
        <p:nvSpPr>
          <p:cNvPr id="48" name="CasellaDiTesto 47">
            <a:extLst>
              <a:ext uri="{FF2B5EF4-FFF2-40B4-BE49-F238E27FC236}">
                <a16:creationId xmlns:a16="http://schemas.microsoft.com/office/drawing/2014/main" id="{771E6ECD-1F33-4085-BD99-188983D4B191}"/>
              </a:ext>
            </a:extLst>
          </p:cNvPr>
          <p:cNvSpPr txBox="1"/>
          <p:nvPr/>
        </p:nvSpPr>
        <p:spPr>
          <a:xfrm rot="21371707">
            <a:off x="8198317" y="1627031"/>
            <a:ext cx="1047750" cy="461963"/>
          </a:xfrm>
          <a:prstGeom prst="rect">
            <a:avLst/>
          </a:prstGeom>
          <a:noFill/>
        </p:spPr>
        <p:txBody>
          <a:bodyPr wrap="none">
            <a:spAutoFit/>
          </a:bodyPr>
          <a:lstStyle/>
          <a:p>
            <a:pPr defTabSz="914400">
              <a:defRPr/>
            </a:pPr>
            <a:r>
              <a:rPr lang="it-IT" sz="2400" dirty="0">
                <a:solidFill>
                  <a:schemeClr val="accent5"/>
                </a:solidFill>
                <a:latin typeface="Arial" panose="020B0604020202020204" pitchFamily="34" charset="0"/>
                <a:cs typeface="Arial" panose="020B0604020202020204" pitchFamily="34" charset="0"/>
              </a:rPr>
              <a:t>~70 m</a:t>
            </a:r>
          </a:p>
        </p:txBody>
      </p:sp>
      <p:grpSp>
        <p:nvGrpSpPr>
          <p:cNvPr id="6" name="Gruppo 5">
            <a:extLst>
              <a:ext uri="{FF2B5EF4-FFF2-40B4-BE49-F238E27FC236}">
                <a16:creationId xmlns:a16="http://schemas.microsoft.com/office/drawing/2014/main" id="{78FA68DD-A699-A4DE-F3A5-C277F2F723FC}"/>
              </a:ext>
            </a:extLst>
          </p:cNvPr>
          <p:cNvGrpSpPr/>
          <p:nvPr/>
        </p:nvGrpSpPr>
        <p:grpSpPr>
          <a:xfrm>
            <a:off x="4304788" y="1024346"/>
            <a:ext cx="6943480" cy="2507224"/>
            <a:chOff x="4122829" y="1011854"/>
            <a:chExt cx="6943480" cy="2507224"/>
          </a:xfrm>
        </p:grpSpPr>
        <p:pic>
          <p:nvPicPr>
            <p:cNvPr id="44" name="Immagine 43">
              <a:extLst>
                <a:ext uri="{FF2B5EF4-FFF2-40B4-BE49-F238E27FC236}">
                  <a16:creationId xmlns:a16="http://schemas.microsoft.com/office/drawing/2014/main" id="{F2F7EAAE-11AD-4377-9A80-7A5941206FA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30307" y="1036317"/>
              <a:ext cx="6250318" cy="2482761"/>
            </a:xfrm>
            <a:prstGeom prst="rect">
              <a:avLst/>
            </a:prstGeom>
          </p:spPr>
        </p:pic>
        <p:sp>
          <p:nvSpPr>
            <p:cNvPr id="49" name="CasellaDiTesto 48">
              <a:extLst>
                <a:ext uri="{FF2B5EF4-FFF2-40B4-BE49-F238E27FC236}">
                  <a16:creationId xmlns:a16="http://schemas.microsoft.com/office/drawing/2014/main" id="{82913EEB-80B1-44B7-B028-AF28B313B1A5}"/>
                </a:ext>
              </a:extLst>
            </p:cNvPr>
            <p:cNvSpPr txBox="1"/>
            <p:nvPr/>
          </p:nvSpPr>
          <p:spPr>
            <a:xfrm>
              <a:off x="4122829" y="1011854"/>
              <a:ext cx="2698175" cy="369332"/>
            </a:xfrm>
            <a:prstGeom prst="rect">
              <a:avLst/>
            </a:prstGeom>
            <a:noFill/>
          </p:spPr>
          <p:txBody>
            <a:bodyPr wrap="none">
              <a:spAutoFit/>
            </a:bodyPr>
            <a:lstStyle/>
            <a:p>
              <a:pPr defTabSz="914400">
                <a:defRPr/>
              </a:pPr>
              <a:r>
                <a:rPr lang="it-IT" dirty="0">
                  <a:solidFill>
                    <a:prstClr val="white"/>
                  </a:solidFill>
                  <a:latin typeface="Arial" panose="020B0604020202020204" pitchFamily="34" charset="0"/>
                  <a:cs typeface="Arial" panose="020B0604020202020204" pitchFamily="34" charset="0"/>
                </a:rPr>
                <a:t>3 new low beta </a:t>
              </a:r>
              <a:r>
                <a:rPr lang="it-IT" dirty="0" err="1">
                  <a:solidFill>
                    <a:prstClr val="white"/>
                  </a:solidFill>
                  <a:latin typeface="Arial" panose="020B0604020202020204" pitchFamily="34" charset="0"/>
                  <a:cs typeface="Arial" panose="020B0604020202020204" pitchFamily="34" charset="0"/>
                </a:rPr>
                <a:t>sections</a:t>
              </a:r>
              <a:r>
                <a:rPr lang="it-IT" dirty="0">
                  <a:solidFill>
                    <a:prstClr val="white"/>
                  </a:solidFill>
                  <a:latin typeface="Arial" panose="020B0604020202020204" pitchFamily="34" charset="0"/>
                  <a:cs typeface="Arial" panose="020B0604020202020204" pitchFamily="34" charset="0"/>
                </a:rPr>
                <a:t>:</a:t>
              </a:r>
            </a:p>
          </p:txBody>
        </p:sp>
        <p:cxnSp>
          <p:nvCxnSpPr>
            <p:cNvPr id="52" name="Connettore 2 51">
              <a:extLst>
                <a:ext uri="{FF2B5EF4-FFF2-40B4-BE49-F238E27FC236}">
                  <a16:creationId xmlns:a16="http://schemas.microsoft.com/office/drawing/2014/main" id="{FF615514-D0ED-4547-886F-0ECBBAF30BC9}"/>
                </a:ext>
              </a:extLst>
            </p:cNvPr>
            <p:cNvCxnSpPr>
              <a:cxnSpLocks/>
            </p:cNvCxnSpPr>
            <p:nvPr/>
          </p:nvCxnSpPr>
          <p:spPr>
            <a:xfrm flipH="1">
              <a:off x="7028395" y="1887670"/>
              <a:ext cx="3654644" cy="292290"/>
            </a:xfrm>
            <a:prstGeom prst="straightConnector1">
              <a:avLst/>
            </a:prstGeom>
            <a:ln>
              <a:solidFill>
                <a:schemeClr val="accent5"/>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54" name="Gruppo 53">
              <a:extLst>
                <a:ext uri="{FF2B5EF4-FFF2-40B4-BE49-F238E27FC236}">
                  <a16:creationId xmlns:a16="http://schemas.microsoft.com/office/drawing/2014/main" id="{8C37A02B-5AE3-496C-8205-28117D0BE97F}"/>
                </a:ext>
              </a:extLst>
            </p:cNvPr>
            <p:cNvGrpSpPr/>
            <p:nvPr/>
          </p:nvGrpSpPr>
          <p:grpSpPr>
            <a:xfrm>
              <a:off x="10380096" y="2122455"/>
              <a:ext cx="686213" cy="515466"/>
              <a:chOff x="11041310" y="1726578"/>
              <a:chExt cx="686213" cy="515466"/>
            </a:xfrm>
          </p:grpSpPr>
          <p:sp>
            <p:nvSpPr>
              <p:cNvPr id="55" name="Ovale 54">
                <a:extLst>
                  <a:ext uri="{FF2B5EF4-FFF2-40B4-BE49-F238E27FC236}">
                    <a16:creationId xmlns:a16="http://schemas.microsoft.com/office/drawing/2014/main" id="{64FDC7D4-6B79-473C-B2B5-FCEEBAFE0FEF}"/>
                  </a:ext>
                </a:extLst>
              </p:cNvPr>
              <p:cNvSpPr/>
              <p:nvPr/>
            </p:nvSpPr>
            <p:spPr>
              <a:xfrm rot="21300000">
                <a:off x="11110945" y="1726578"/>
                <a:ext cx="580773" cy="5154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latin typeface="Arial" panose="020B0604020202020204" pitchFamily="34" charset="0"/>
                  <a:cs typeface="Arial" panose="020B0604020202020204" pitchFamily="34" charset="0"/>
                </a:endParaRPr>
              </a:p>
            </p:txBody>
          </p:sp>
          <p:sp>
            <p:nvSpPr>
              <p:cNvPr id="56" name="CasellaDiTesto 55">
                <a:extLst>
                  <a:ext uri="{FF2B5EF4-FFF2-40B4-BE49-F238E27FC236}">
                    <a16:creationId xmlns:a16="http://schemas.microsoft.com/office/drawing/2014/main" id="{1D72D8A1-6CF4-40D0-BCA2-17796759B0D3}"/>
                  </a:ext>
                </a:extLst>
              </p:cNvPr>
              <p:cNvSpPr txBox="1"/>
              <p:nvPr/>
            </p:nvSpPr>
            <p:spPr>
              <a:xfrm rot="21286137">
                <a:off x="11041310" y="1774385"/>
                <a:ext cx="686213" cy="461665"/>
              </a:xfrm>
              <a:prstGeom prst="rect">
                <a:avLst/>
              </a:prstGeom>
              <a:noFill/>
            </p:spPr>
            <p:txBody>
              <a:bodyPr wrap="square" rtlCol="0">
                <a:spAutoFit/>
              </a:bodyPr>
              <a:lstStyle/>
              <a:p>
                <a:pPr algn="ctr"/>
                <a:r>
                  <a:rPr lang="it-IT" sz="1200" b="1" dirty="0">
                    <a:solidFill>
                      <a:schemeClr val="bg1"/>
                    </a:solidFill>
                    <a:latin typeface="Arial" panose="020B0604020202020204" pitchFamily="34" charset="0"/>
                    <a:cs typeface="Arial" panose="020B0604020202020204" pitchFamily="34" charset="0"/>
                  </a:rPr>
                  <a:t>ATLAS</a:t>
                </a:r>
              </a:p>
              <a:p>
                <a:pPr algn="ctr"/>
                <a:r>
                  <a:rPr lang="it-IT" sz="1200" b="1" dirty="0">
                    <a:solidFill>
                      <a:schemeClr val="bg1"/>
                    </a:solidFill>
                    <a:latin typeface="Arial" panose="020B0604020202020204" pitchFamily="34" charset="0"/>
                    <a:cs typeface="Arial" panose="020B0604020202020204" pitchFamily="34" charset="0"/>
                  </a:rPr>
                  <a:t>CMS</a:t>
                </a:r>
              </a:p>
            </p:txBody>
          </p:sp>
        </p:grpSp>
        <p:sp>
          <p:nvSpPr>
            <p:cNvPr id="57" name="CasellaDiTesto 56">
              <a:extLst>
                <a:ext uri="{FF2B5EF4-FFF2-40B4-BE49-F238E27FC236}">
                  <a16:creationId xmlns:a16="http://schemas.microsoft.com/office/drawing/2014/main" id="{F989476C-BD4B-4562-8BE0-4B1F790E9FFF}"/>
                </a:ext>
              </a:extLst>
            </p:cNvPr>
            <p:cNvSpPr txBox="1"/>
            <p:nvPr/>
          </p:nvSpPr>
          <p:spPr>
            <a:xfrm>
              <a:off x="6767361" y="1044739"/>
              <a:ext cx="3890809" cy="646331"/>
            </a:xfrm>
            <a:prstGeom prst="rect">
              <a:avLst/>
            </a:prstGeom>
            <a:noFill/>
          </p:spPr>
          <p:txBody>
            <a:bodyPr wrap="none">
              <a:spAutoFit/>
            </a:bodyPr>
            <a:lstStyle/>
            <a:p>
              <a:pPr defTabSz="914400">
                <a:defRPr/>
              </a:pPr>
              <a:r>
                <a:rPr lang="it-IT" dirty="0">
                  <a:solidFill>
                    <a:prstClr val="white"/>
                  </a:solidFill>
                  <a:latin typeface="Arial" panose="020B0604020202020204" pitchFamily="34" charset="0"/>
                  <a:cs typeface="Arial" panose="020B0604020202020204" pitchFamily="34" charset="0"/>
                </a:rPr>
                <a:t>Singola </a:t>
              </a:r>
              <a:r>
                <a:rPr lang="it-IT" dirty="0" err="1">
                  <a:solidFill>
                    <a:prstClr val="white"/>
                  </a:solidFill>
                  <a:latin typeface="Arial" panose="020B0604020202020204" pitchFamily="34" charset="0"/>
                  <a:cs typeface="Arial" panose="020B0604020202020204" pitchFamily="34" charset="0"/>
                </a:rPr>
                <a:t>beampipe</a:t>
              </a:r>
              <a:r>
                <a:rPr lang="it-IT" dirty="0">
                  <a:solidFill>
                    <a:prstClr val="white"/>
                  </a:solidFill>
                  <a:latin typeface="Arial" panose="020B0604020202020204" pitchFamily="34" charset="0"/>
                  <a:cs typeface="Arial" panose="020B0604020202020204" pitchFamily="34" charset="0"/>
                </a:rPr>
                <a:t> diametro 150 mm</a:t>
              </a:r>
            </a:p>
            <a:p>
              <a:pPr defTabSz="914400">
                <a:defRPr/>
              </a:pPr>
              <a:r>
                <a:rPr lang="it-IT" dirty="0">
                  <a:solidFill>
                    <a:prstClr val="white"/>
                  </a:solidFill>
                  <a:latin typeface="Arial" panose="020B0604020202020204" pitchFamily="34" charset="0"/>
                  <a:cs typeface="Arial" panose="020B0604020202020204" pitchFamily="34" charset="0"/>
                </a:rPr>
                <a:t>Fascio ~ </a:t>
              </a:r>
              <a:r>
                <a:rPr lang="it-IT" dirty="0">
                  <a:solidFill>
                    <a:prstClr val="white"/>
                  </a:solidFill>
                  <a:latin typeface="Symbol" panose="05050102010706020507" pitchFamily="18" charset="2"/>
                  <a:cs typeface="Arial" panose="020B0604020202020204" pitchFamily="34" charset="0"/>
                </a:rPr>
                <a:t>m</a:t>
              </a:r>
              <a:r>
                <a:rPr lang="it-IT" dirty="0">
                  <a:solidFill>
                    <a:prstClr val="white"/>
                  </a:solidFill>
                  <a:latin typeface="Arial" panose="020B0604020202020204" pitchFamily="34" charset="0"/>
                  <a:cs typeface="Arial" panose="020B0604020202020204" pitchFamily="34" charset="0"/>
                </a:rPr>
                <a:t>m nel punto di interazione</a:t>
              </a:r>
            </a:p>
          </p:txBody>
        </p:sp>
      </p:grpSp>
      <p:sp>
        <p:nvSpPr>
          <p:cNvPr id="5" name="Segnaposto numero diapositiva 4">
            <a:extLst>
              <a:ext uri="{FF2B5EF4-FFF2-40B4-BE49-F238E27FC236}">
                <a16:creationId xmlns:a16="http://schemas.microsoft.com/office/drawing/2014/main" id="{76CC04E9-DF99-4F01-A60F-A2FFA61DAC79}"/>
              </a:ext>
            </a:extLst>
          </p:cNvPr>
          <p:cNvSpPr>
            <a:spLocks noGrp="1"/>
          </p:cNvSpPr>
          <p:nvPr>
            <p:ph type="sldNum" sz="quarter" idx="12"/>
          </p:nvPr>
        </p:nvSpPr>
        <p:spPr/>
        <p:txBody>
          <a:bodyPr/>
          <a:lstStyle/>
          <a:p>
            <a:fld id="{A6D6D798-1883-974D-96D0-4E82B243DEDE}" type="slidenum">
              <a:rPr lang="it-IT" smtClean="0"/>
              <a:t>46</a:t>
            </a:fld>
            <a:endParaRPr lang="it-IT" dirty="0"/>
          </a:p>
        </p:txBody>
      </p:sp>
      <p:sp>
        <p:nvSpPr>
          <p:cNvPr id="59" name="CasellaDiTesto 58">
            <a:extLst>
              <a:ext uri="{FF2B5EF4-FFF2-40B4-BE49-F238E27FC236}">
                <a16:creationId xmlns:a16="http://schemas.microsoft.com/office/drawing/2014/main" id="{886DA9A0-C741-0B9D-A159-DED095670FDF}"/>
              </a:ext>
            </a:extLst>
          </p:cNvPr>
          <p:cNvSpPr txBox="1"/>
          <p:nvPr/>
        </p:nvSpPr>
        <p:spPr>
          <a:xfrm>
            <a:off x="5522405" y="3760287"/>
            <a:ext cx="5240179" cy="1077218"/>
          </a:xfrm>
          <a:prstGeom prst="rect">
            <a:avLst/>
          </a:prstGeom>
          <a:noFill/>
        </p:spPr>
        <p:txBody>
          <a:bodyPr wrap="square">
            <a:spAutoFit/>
          </a:bodyPr>
          <a:lstStyle/>
          <a:p>
            <a:r>
              <a:rPr lang="it-IT" sz="1600" b="1" dirty="0">
                <a:solidFill>
                  <a:schemeClr val="tx2"/>
                </a:solidFill>
                <a:latin typeface="Arial" panose="020B0604020202020204" pitchFamily="34" charset="0"/>
                <a:cs typeface="Arial" panose="020B0604020202020204" pitchFamily="34" charset="0"/>
              </a:rPr>
              <a:t>Produzione di serie</a:t>
            </a:r>
            <a:r>
              <a:rPr lang="it-IT" sz="1600" dirty="0">
                <a:solidFill>
                  <a:schemeClr val="tx2"/>
                </a:solidFill>
                <a:latin typeface="Arial" panose="020B0604020202020204" pitchFamily="34" charset="0"/>
                <a:cs typeface="Arial" panose="020B0604020202020204" pitchFamily="34" charset="0"/>
              </a:rPr>
              <a:t> </a:t>
            </a:r>
          </a:p>
          <a:p>
            <a:r>
              <a:rPr lang="it-IT" sz="1600" dirty="0">
                <a:solidFill>
                  <a:schemeClr val="tx2"/>
                </a:solidFill>
                <a:latin typeface="Arial" panose="020B0604020202020204" pitchFamily="34" charset="0"/>
                <a:cs typeface="Arial" panose="020B0604020202020204" pitchFamily="34" charset="0"/>
              </a:rPr>
              <a:t>54 magneti SAES Rial Vacuum – terminata </a:t>
            </a:r>
            <a:r>
              <a:rPr lang="it-IT" sz="1600" dirty="0" err="1">
                <a:solidFill>
                  <a:schemeClr val="tx2"/>
                </a:solidFill>
                <a:latin typeface="Arial" panose="020B0604020202020204" pitchFamily="34" charset="0"/>
                <a:cs typeface="Arial" panose="020B0604020202020204" pitchFamily="34" charset="0"/>
              </a:rPr>
              <a:t>Nov</a:t>
            </a:r>
            <a:r>
              <a:rPr lang="it-IT" sz="1600" dirty="0">
                <a:solidFill>
                  <a:schemeClr val="tx2"/>
                </a:solidFill>
                <a:latin typeface="Arial" panose="020B0604020202020204" pitchFamily="34" charset="0"/>
                <a:cs typeface="Arial" panose="020B0604020202020204" pitchFamily="34" charset="0"/>
              </a:rPr>
              <a:t> 2021</a:t>
            </a:r>
          </a:p>
          <a:p>
            <a:r>
              <a:rPr lang="it-IT" sz="1600" dirty="0">
                <a:solidFill>
                  <a:schemeClr val="tx2"/>
                </a:solidFill>
                <a:latin typeface="Arial" panose="020B0604020202020204" pitchFamily="34" charset="0"/>
                <a:cs typeface="Arial" panose="020B0604020202020204" pitchFamily="34" charset="0"/>
              </a:rPr>
              <a:t>Fine test (100%) LASA Autunno 2022</a:t>
            </a:r>
          </a:p>
          <a:p>
            <a:r>
              <a:rPr lang="it-IT" sz="1600" dirty="0">
                <a:solidFill>
                  <a:schemeClr val="tx2"/>
                </a:solidFill>
                <a:latin typeface="Arial" panose="020B0604020202020204" pitchFamily="34" charset="0"/>
                <a:cs typeface="Arial" panose="020B0604020202020204" pitchFamily="34" charset="0"/>
              </a:rPr>
              <a:t>Consegna CERN 2022 </a:t>
            </a:r>
          </a:p>
        </p:txBody>
      </p:sp>
      <p:pic>
        <p:nvPicPr>
          <p:cNvPr id="60" name="Immagine 59">
            <a:extLst>
              <a:ext uri="{FF2B5EF4-FFF2-40B4-BE49-F238E27FC236}">
                <a16:creationId xmlns:a16="http://schemas.microsoft.com/office/drawing/2014/main" id="{F9C7C1B5-FA4D-655A-B031-8C78089335DE}"/>
              </a:ext>
            </a:extLst>
          </p:cNvPr>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24813" y="4837505"/>
            <a:ext cx="3389572" cy="1780689"/>
          </a:xfrm>
          <a:prstGeom prst="rect">
            <a:avLst/>
          </a:prstGeom>
        </p:spPr>
      </p:pic>
    </p:spTree>
    <p:extLst>
      <p:ext uri="{BB962C8B-B14F-4D97-AF65-F5344CB8AC3E}">
        <p14:creationId xmlns:p14="http://schemas.microsoft.com/office/powerpoint/2010/main" val="2067289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641FADE-E265-55A4-9096-699BC0D13850}"/>
              </a:ext>
            </a:extLst>
          </p:cNvPr>
          <p:cNvSpPr>
            <a:spLocks noGrp="1"/>
          </p:cNvSpPr>
          <p:nvPr>
            <p:ph type="sldNum" sz="quarter" idx="12"/>
          </p:nvPr>
        </p:nvSpPr>
        <p:spPr/>
        <p:txBody>
          <a:bodyPr/>
          <a:lstStyle/>
          <a:p>
            <a:fld id="{A6D6D798-1883-974D-96D0-4E82B243DEDE}" type="slidenum">
              <a:rPr lang="it-IT" smtClean="0"/>
              <a:t>47</a:t>
            </a:fld>
            <a:endParaRPr lang="it-IT" dirty="0"/>
          </a:p>
        </p:txBody>
      </p:sp>
      <p:sp>
        <p:nvSpPr>
          <p:cNvPr id="3" name="Segnaposto testo 2">
            <a:extLst>
              <a:ext uri="{FF2B5EF4-FFF2-40B4-BE49-F238E27FC236}">
                <a16:creationId xmlns:a16="http://schemas.microsoft.com/office/drawing/2014/main" id="{4AE8C692-619C-1B47-563A-224217C0FCE0}"/>
              </a:ext>
            </a:extLst>
          </p:cNvPr>
          <p:cNvSpPr>
            <a:spLocks noGrp="1"/>
          </p:cNvSpPr>
          <p:nvPr>
            <p:ph type="body" sz="quarter" idx="13"/>
          </p:nvPr>
        </p:nvSpPr>
        <p:spPr>
          <a:xfrm>
            <a:off x="713443" y="1511656"/>
            <a:ext cx="4936244" cy="3811458"/>
          </a:xfrm>
        </p:spPr>
        <p:txBody>
          <a:bodyPr anchor="t">
            <a:normAutofit fontScale="92500" lnSpcReduction="20000"/>
          </a:bodyPr>
          <a:lstStyle/>
          <a:p>
            <a:pPr marL="0" indent="0">
              <a:buNone/>
            </a:pPr>
            <a:r>
              <a:rPr lang="it-IT" b="1" dirty="0">
                <a:solidFill>
                  <a:schemeClr val="tx2"/>
                </a:solidFill>
              </a:rPr>
              <a:t>FTE </a:t>
            </a:r>
            <a:r>
              <a:rPr lang="it-IT" b="1" dirty="0" err="1">
                <a:solidFill>
                  <a:schemeClr val="tx2"/>
                </a:solidFill>
              </a:rPr>
              <a:t>HL_shoc</a:t>
            </a:r>
            <a:endParaRPr lang="it-IT" b="1" dirty="0">
              <a:solidFill>
                <a:schemeClr val="tx2"/>
              </a:solidFill>
            </a:endParaRPr>
          </a:p>
          <a:p>
            <a:pPr marL="0" indent="0">
              <a:buNone/>
            </a:pPr>
            <a:r>
              <a:rPr lang="it-IT" dirty="0">
                <a:solidFill>
                  <a:schemeClr val="tx2"/>
                </a:solidFill>
              </a:rPr>
              <a:t>Marco Statera  (PT) 10%</a:t>
            </a:r>
          </a:p>
          <a:p>
            <a:pPr marL="0" indent="0">
              <a:buNone/>
            </a:pPr>
            <a:r>
              <a:rPr lang="it-IT" dirty="0">
                <a:solidFill>
                  <a:schemeClr val="tx2"/>
                </a:solidFill>
              </a:rPr>
              <a:t>Ernesto De Matteis (AR) 10%</a:t>
            </a:r>
          </a:p>
          <a:p>
            <a:pPr marL="0" indent="0">
              <a:buNone/>
            </a:pPr>
            <a:endParaRPr lang="it-IT" dirty="0">
              <a:solidFill>
                <a:schemeClr val="tx2"/>
              </a:solidFill>
            </a:endParaRPr>
          </a:p>
          <a:p>
            <a:pPr marL="0" indent="0">
              <a:buNone/>
            </a:pPr>
            <a:r>
              <a:rPr lang="it-IT" dirty="0">
                <a:solidFill>
                  <a:schemeClr val="tx2"/>
                </a:solidFill>
              </a:rPr>
              <a:t>Tecnici</a:t>
            </a:r>
          </a:p>
          <a:p>
            <a:pPr marL="0" indent="0">
              <a:buNone/>
            </a:pPr>
            <a:r>
              <a:rPr lang="it-IT" dirty="0">
                <a:solidFill>
                  <a:schemeClr val="tx2"/>
                </a:solidFill>
              </a:rPr>
              <a:t>Danilo Pedrini 10%</a:t>
            </a:r>
          </a:p>
          <a:p>
            <a:pPr marL="0" indent="0">
              <a:buNone/>
            </a:pPr>
            <a:r>
              <a:rPr lang="it-IT" dirty="0">
                <a:solidFill>
                  <a:schemeClr val="tx2"/>
                </a:solidFill>
              </a:rPr>
              <a:t>Arsenio Palmisano (TD) 30%</a:t>
            </a:r>
          </a:p>
          <a:p>
            <a:pPr marL="0" indent="0">
              <a:buNone/>
            </a:pPr>
            <a:r>
              <a:rPr lang="it-IT" dirty="0">
                <a:solidFill>
                  <a:schemeClr val="tx2"/>
                </a:solidFill>
              </a:rPr>
              <a:t>Antonio Paccalini 10%</a:t>
            </a:r>
          </a:p>
          <a:p>
            <a:pPr marL="0" indent="0">
              <a:buNone/>
            </a:pPr>
            <a:r>
              <a:rPr lang="it-IT" dirty="0">
                <a:solidFill>
                  <a:schemeClr val="tx2"/>
                </a:solidFill>
              </a:rPr>
              <a:t>Alessandro Pasini 20%</a:t>
            </a:r>
          </a:p>
          <a:p>
            <a:pPr marL="0" indent="0">
              <a:buNone/>
            </a:pPr>
            <a:endParaRPr lang="it-IT" dirty="0">
              <a:solidFill>
                <a:schemeClr val="tx2"/>
              </a:solidFill>
            </a:endParaRPr>
          </a:p>
        </p:txBody>
      </p:sp>
      <p:sp>
        <p:nvSpPr>
          <p:cNvPr id="4" name="Titolo 3">
            <a:extLst>
              <a:ext uri="{FF2B5EF4-FFF2-40B4-BE49-F238E27FC236}">
                <a16:creationId xmlns:a16="http://schemas.microsoft.com/office/drawing/2014/main" id="{8BF3B7DC-0B74-F472-339D-51FEFD419145}"/>
              </a:ext>
            </a:extLst>
          </p:cNvPr>
          <p:cNvSpPr>
            <a:spLocks noGrp="1"/>
          </p:cNvSpPr>
          <p:nvPr>
            <p:ph type="title"/>
          </p:nvPr>
        </p:nvSpPr>
        <p:spPr/>
        <p:txBody>
          <a:bodyPr>
            <a:normAutofit fontScale="90000"/>
          </a:bodyPr>
          <a:lstStyle/>
          <a:p>
            <a:r>
              <a:rPr lang="it-IT" sz="3200" dirty="0" err="1"/>
              <a:t>HL_shoc</a:t>
            </a:r>
            <a:r>
              <a:rPr lang="it-IT" sz="3200" dirty="0"/>
              <a:t> : HL-LHC High Order </a:t>
            </a:r>
            <a:r>
              <a:rPr lang="it-IT" sz="3200" dirty="0" err="1"/>
              <a:t>Correctors</a:t>
            </a:r>
            <a:r>
              <a:rPr lang="it-IT" sz="3200" dirty="0"/>
              <a:t> – FTE e richieste</a:t>
            </a:r>
            <a:endParaRPr lang="it-IT" dirty="0"/>
          </a:p>
        </p:txBody>
      </p:sp>
      <p:sp>
        <p:nvSpPr>
          <p:cNvPr id="5" name="Segnaposto testo 2">
            <a:extLst>
              <a:ext uri="{FF2B5EF4-FFF2-40B4-BE49-F238E27FC236}">
                <a16:creationId xmlns:a16="http://schemas.microsoft.com/office/drawing/2014/main" id="{62F76F41-B773-FD68-3D7D-0395CE0DAD9D}"/>
              </a:ext>
            </a:extLst>
          </p:cNvPr>
          <p:cNvSpPr txBox="1">
            <a:spLocks/>
          </p:cNvSpPr>
          <p:nvPr/>
        </p:nvSpPr>
        <p:spPr>
          <a:xfrm>
            <a:off x="5767885" y="1511656"/>
            <a:ext cx="5836286" cy="4094487"/>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3">
                  <a:lumMod val="50000"/>
                </a:schemeClr>
              </a:buClr>
              <a:buFont typeface="Wingdings 2" panose="05020102010507070707" pitchFamily="18" charset="2"/>
              <a:buChar char=""/>
              <a:defRPr sz="2000" kern="1200">
                <a:solidFill>
                  <a:schemeClr val="tx2">
                    <a:lumMod val="7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3">
                  <a:lumMod val="50000"/>
                </a:schemeClr>
              </a:buClr>
              <a:buFont typeface="Wingdings 2" panose="05020102010507070707" pitchFamily="18" charset="2"/>
              <a:buChar char=""/>
              <a:defRPr sz="1800" kern="1200">
                <a:solidFill>
                  <a:schemeClr val="tx2">
                    <a:lumMod val="7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3">
                  <a:lumMod val="50000"/>
                </a:schemeClr>
              </a:buClr>
              <a:buFont typeface="Wingdings 2" panose="05020102010507070707" pitchFamily="18" charset="2"/>
              <a:buChar char=""/>
              <a:defRPr sz="1600" kern="1200">
                <a:solidFill>
                  <a:schemeClr val="tx2">
                    <a:lumMod val="7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3">
                  <a:lumMod val="50000"/>
                </a:schemeClr>
              </a:buClr>
              <a:buFont typeface="Wingdings 2" panose="05020102010507070707" pitchFamily="18" charset="2"/>
              <a:buChar char=""/>
              <a:defRPr sz="1400" kern="1200">
                <a:solidFill>
                  <a:schemeClr val="tx2">
                    <a:lumMod val="7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3">
                  <a:lumMod val="50000"/>
                </a:schemeClr>
              </a:buClr>
              <a:buFont typeface="Wingdings 2" panose="05020102010507070707" pitchFamily="18" charset="2"/>
              <a:buChar char=""/>
              <a:defRPr sz="14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anose="05020102010507070707" pitchFamily="18" charset="2"/>
              <a:buNone/>
            </a:pPr>
            <a:r>
              <a:rPr lang="it-IT" b="1" dirty="0">
                <a:solidFill>
                  <a:schemeClr val="tx2"/>
                </a:solidFill>
              </a:rPr>
              <a:t>RICHIESTE </a:t>
            </a:r>
            <a:r>
              <a:rPr lang="it-IT" b="1" dirty="0" err="1">
                <a:solidFill>
                  <a:schemeClr val="tx2"/>
                </a:solidFill>
              </a:rPr>
              <a:t>HL_shoc</a:t>
            </a:r>
            <a:endParaRPr lang="it-IT" b="1" dirty="0">
              <a:solidFill>
                <a:schemeClr val="tx2"/>
              </a:solidFill>
            </a:endParaRPr>
          </a:p>
          <a:p>
            <a:pPr marL="0" indent="0">
              <a:buFont typeface="Wingdings 2" panose="05020102010507070707" pitchFamily="18" charset="2"/>
              <a:buNone/>
            </a:pPr>
            <a:r>
              <a:rPr lang="it-IT" dirty="0">
                <a:solidFill>
                  <a:schemeClr val="tx2"/>
                </a:solidFill>
              </a:rPr>
              <a:t>Fondi –</a:t>
            </a:r>
          </a:p>
          <a:p>
            <a:pPr marL="0" indent="0">
              <a:buFont typeface="Wingdings 2" panose="05020102010507070707" pitchFamily="18" charset="2"/>
              <a:buNone/>
            </a:pPr>
            <a:r>
              <a:rPr lang="it-IT" dirty="0">
                <a:solidFill>
                  <a:schemeClr val="tx2"/>
                </a:solidFill>
              </a:rPr>
              <a:t>1 mese uomo di officina per lavorazioni meccaniche per aggiustaggi durante gli assemblaggi dei discendenti criogenici e movimentazione con muletto e carro ponte per trasporti.</a:t>
            </a:r>
          </a:p>
          <a:p>
            <a:pPr marL="0" indent="0">
              <a:buFont typeface="Wingdings 2" panose="05020102010507070707" pitchFamily="18" charset="2"/>
              <a:buNone/>
            </a:pPr>
            <a:endParaRPr lang="it-IT" dirty="0">
              <a:solidFill>
                <a:schemeClr val="tx2"/>
              </a:solidFill>
            </a:endParaRPr>
          </a:p>
        </p:txBody>
      </p:sp>
    </p:spTree>
    <p:extLst>
      <p:ext uri="{BB962C8B-B14F-4D97-AF65-F5344CB8AC3E}">
        <p14:creationId xmlns:p14="http://schemas.microsoft.com/office/powerpoint/2010/main" val="3936127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European Funded Projects</a:t>
            </a:r>
            <a:endParaRPr lang="en-US" sz="3600" b="0" strike="noStrike" spc="-1" dirty="0">
              <a:latin typeface="Arial"/>
            </a:endParaRPr>
          </a:p>
        </p:txBody>
      </p:sp>
    </p:spTree>
    <p:extLst>
      <p:ext uri="{BB962C8B-B14F-4D97-AF65-F5344CB8AC3E}">
        <p14:creationId xmlns:p14="http://schemas.microsoft.com/office/powerpoint/2010/main" val="3430300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AE5DFB-73F9-45C3-87DA-CDCF9183650C}"/>
              </a:ext>
            </a:extLst>
          </p:cNvPr>
          <p:cNvSpPr>
            <a:spLocks noGrp="1"/>
          </p:cNvSpPr>
          <p:nvPr>
            <p:ph type="title"/>
          </p:nvPr>
        </p:nvSpPr>
        <p:spPr>
          <a:xfrm>
            <a:off x="745958" y="273600"/>
            <a:ext cx="10835962" cy="1144800"/>
          </a:xfrm>
        </p:spPr>
        <p:txBody>
          <a:bodyPr/>
          <a:lstStyle/>
          <a:p>
            <a:r>
              <a:rPr lang="en-US" dirty="0"/>
              <a:t>EC-H2020 initiatives for </a:t>
            </a:r>
            <a:r>
              <a:rPr lang="en-US" dirty="0" err="1"/>
              <a:t>Hadrontherapy</a:t>
            </a:r>
            <a:br>
              <a:rPr lang="en-US" dirty="0"/>
            </a:br>
            <a:r>
              <a:rPr lang="en-US" dirty="0"/>
              <a:t>(parallel, but very linked, to the 4PCIG)</a:t>
            </a:r>
          </a:p>
        </p:txBody>
      </p:sp>
      <p:sp>
        <p:nvSpPr>
          <p:cNvPr id="4" name="Content Placeholder 3">
            <a:extLst>
              <a:ext uri="{FF2B5EF4-FFF2-40B4-BE49-F238E27FC236}">
                <a16:creationId xmlns:a16="http://schemas.microsoft.com/office/drawing/2014/main" id="{E66F2B78-AE08-406F-BBF9-E10C2DE9FE49}"/>
              </a:ext>
            </a:extLst>
          </p:cNvPr>
          <p:cNvSpPr>
            <a:spLocks noGrp="1"/>
          </p:cNvSpPr>
          <p:nvPr>
            <p:ph idx="1"/>
          </p:nvPr>
        </p:nvSpPr>
        <p:spPr>
          <a:xfrm>
            <a:off x="745958" y="1483938"/>
            <a:ext cx="10972440" cy="5097069"/>
          </a:xfrm>
        </p:spPr>
        <p:txBody>
          <a:bodyPr>
            <a:noAutofit/>
          </a:bodyPr>
          <a:lstStyle/>
          <a:p>
            <a:r>
              <a:rPr lang="en-GB" sz="2400" b="1" i="1" dirty="0" err="1">
                <a:solidFill>
                  <a:srgbClr val="002060"/>
                </a:solidFill>
                <a:latin typeface="Calibri" panose="020F0502020204030204" pitchFamily="34" charset="0"/>
                <a:cs typeface="Calibri" panose="020F0502020204030204" pitchFamily="34" charset="0"/>
              </a:rPr>
              <a:t>HITRIplus</a:t>
            </a:r>
            <a:r>
              <a:rPr lang="en-GB" sz="2400" b="1" i="1" dirty="0">
                <a:solidFill>
                  <a:srgbClr val="002060"/>
                </a:solidFill>
                <a:latin typeface="Calibri" panose="020F0502020204030204" pitchFamily="34" charset="0"/>
                <a:cs typeface="Calibri" panose="020F0502020204030204" pitchFamily="34" charset="0"/>
              </a:rPr>
              <a:t> (</a:t>
            </a:r>
            <a:r>
              <a:rPr lang="en-GB" sz="2400" b="1" i="1" dirty="0" err="1">
                <a:solidFill>
                  <a:srgbClr val="002060"/>
                </a:solidFill>
                <a:latin typeface="Calibri" panose="020F0502020204030204" pitchFamily="34" charset="0"/>
                <a:cs typeface="Calibri" panose="020F0502020204030204" pitchFamily="34" charset="0"/>
              </a:rPr>
              <a:t>Hitri</a:t>
            </a:r>
            <a:r>
              <a:rPr lang="en-GB" sz="2400" b="1" i="1" dirty="0">
                <a:solidFill>
                  <a:srgbClr val="002060"/>
                </a:solidFill>
                <a:latin typeface="Calibri" panose="020F0502020204030204" pitchFamily="34" charset="0"/>
                <a:cs typeface="Calibri" panose="020F0502020204030204" pitchFamily="34" charset="0"/>
              </a:rPr>
              <a:t>+): approved, start on 1</a:t>
            </a:r>
            <a:r>
              <a:rPr lang="en-GB" sz="2400" b="1" i="1" baseline="30000" dirty="0">
                <a:solidFill>
                  <a:srgbClr val="002060"/>
                </a:solidFill>
                <a:latin typeface="Calibri" panose="020F0502020204030204" pitchFamily="34" charset="0"/>
                <a:cs typeface="Calibri" panose="020F0502020204030204" pitchFamily="34" charset="0"/>
              </a:rPr>
              <a:t>st</a:t>
            </a:r>
            <a:r>
              <a:rPr lang="en-GB" sz="2400" b="1" i="1" dirty="0">
                <a:solidFill>
                  <a:srgbClr val="002060"/>
                </a:solidFill>
                <a:latin typeface="Calibri" panose="020F0502020204030204" pitchFamily="34" charset="0"/>
                <a:cs typeface="Calibri" panose="020F0502020204030204" pitchFamily="34" charset="0"/>
              </a:rPr>
              <a:t> April 2021</a:t>
            </a:r>
          </a:p>
          <a:p>
            <a:r>
              <a:rPr lang="en-GB" sz="1600" dirty="0">
                <a:solidFill>
                  <a:srgbClr val="002060"/>
                </a:solidFill>
                <a:latin typeface="Calibri" panose="020F0502020204030204" pitchFamily="34" charset="0"/>
                <a:cs typeface="Calibri" panose="020F0502020204030204" pitchFamily="34" charset="0"/>
              </a:rPr>
              <a:t>Study of a full new  ion therapy facility: SEEIIST (but not </a:t>
            </a:r>
            <a:r>
              <a:rPr lang="en-GB" sz="1600" dirty="0" err="1">
                <a:solidFill>
                  <a:srgbClr val="002060"/>
                </a:solidFill>
                <a:latin typeface="Calibri" panose="020F0502020204030204" pitchFamily="34" charset="0"/>
                <a:cs typeface="Calibri" panose="020F0502020204030204" pitchFamily="34" charset="0"/>
              </a:rPr>
              <a:t>oly</a:t>
            </a:r>
            <a:r>
              <a:rPr lang="en-GB" sz="1600" dirty="0">
                <a:solidFill>
                  <a:srgbClr val="002060"/>
                </a:solidFill>
                <a:latin typeface="Calibri" panose="020F0502020204030204" pitchFamily="34" charset="0"/>
                <a:cs typeface="Calibri" panose="020F0502020204030204" pitchFamily="34" charset="0"/>
              </a:rPr>
              <a:t>!). </a:t>
            </a:r>
            <a:r>
              <a:rPr lang="en-GB" sz="1600" b="1" dirty="0">
                <a:solidFill>
                  <a:srgbClr val="C00000"/>
                </a:solidFill>
                <a:latin typeface="Calibri" panose="020F0502020204030204" pitchFamily="34" charset="0"/>
                <a:cs typeface="Calibri" panose="020F0502020204030204" pitchFamily="34" charset="0"/>
              </a:rPr>
              <a:t>Led by CNAO; Mi-LASA is the INFN coordinator </a:t>
            </a:r>
          </a:p>
          <a:p>
            <a:r>
              <a:rPr lang="en-GB" sz="1600" b="1" dirty="0">
                <a:solidFill>
                  <a:srgbClr val="002060"/>
                </a:solidFill>
                <a:latin typeface="Calibri" panose="020F0502020204030204" pitchFamily="34" charset="0"/>
                <a:cs typeface="Calibri" panose="020F0502020204030204" pitchFamily="34" charset="0"/>
              </a:rPr>
              <a:t>WP8 on Magnet Design: coordinated by INFN-Mi-LASA</a:t>
            </a:r>
          </a:p>
          <a:p>
            <a:r>
              <a:rPr lang="en-GB" sz="1600" dirty="0">
                <a:solidFill>
                  <a:srgbClr val="002060"/>
                </a:solidFill>
                <a:latin typeface="Calibri" panose="020F0502020204030204" pitchFamily="34" charset="0"/>
                <a:cs typeface="Calibri" panose="020F0502020204030204" pitchFamily="34" charset="0"/>
              </a:rPr>
              <a:t>overview and assessment of various conductors (LTS, HTS, various types of cables) and magnet layouts (cos</a:t>
            </a:r>
            <a:r>
              <a:rPr lang="el-GR" sz="1600" dirty="0">
                <a:solidFill>
                  <a:srgbClr val="002060"/>
                </a:solidFill>
                <a:latin typeface="Calibri" panose="020F0502020204030204" pitchFamily="34" charset="0"/>
                <a:cs typeface="Calibri" panose="020F0502020204030204" pitchFamily="34" charset="0"/>
              </a:rPr>
              <a:t>θ</a:t>
            </a:r>
            <a:r>
              <a:rPr lang="en-GB" sz="1600" dirty="0">
                <a:solidFill>
                  <a:srgbClr val="002060"/>
                </a:solidFill>
                <a:latin typeface="Calibri" panose="020F0502020204030204" pitchFamily="34" charset="0"/>
                <a:cs typeface="Calibri" panose="020F0502020204030204" pitchFamily="34" charset="0"/>
              </a:rPr>
              <a:t>, CCT, racetracks – split coils or flare ends – etc…). Both for Synchrotrons (main dipole and extraction channel) and Gantry. </a:t>
            </a:r>
            <a:r>
              <a:rPr lang="en-GB" sz="1600" b="1" dirty="0">
                <a:solidFill>
                  <a:srgbClr val="002060"/>
                </a:solidFill>
                <a:latin typeface="Calibri" panose="020F0502020204030204" pitchFamily="34" charset="0"/>
                <a:cs typeface="Calibri" panose="020F0502020204030204" pitchFamily="34" charset="0"/>
              </a:rPr>
              <a:t>Probably in CCT.</a:t>
            </a:r>
          </a:p>
          <a:p>
            <a:r>
              <a:rPr lang="en-GB" sz="1600" dirty="0">
                <a:solidFill>
                  <a:srgbClr val="002060"/>
                </a:solidFill>
                <a:latin typeface="Calibri" panose="020F0502020204030204" pitchFamily="34" charset="0"/>
                <a:cs typeface="Calibri" panose="020F0502020204030204" pitchFamily="34" charset="0"/>
              </a:rPr>
              <a:t>Design construction and test of </a:t>
            </a:r>
            <a:r>
              <a:rPr lang="en-GB" sz="1600" b="1" dirty="0">
                <a:solidFill>
                  <a:srgbClr val="002060"/>
                </a:solidFill>
                <a:latin typeface="Calibri" panose="020F0502020204030204" pitchFamily="34" charset="0"/>
                <a:cs typeface="Calibri" panose="020F0502020204030204" pitchFamily="34" charset="0"/>
              </a:rPr>
              <a:t>1 dipole demonstrator ~500-700 mm long 5 T </a:t>
            </a:r>
            <a:r>
              <a:rPr lang="en-GB" sz="1600" dirty="0">
                <a:solidFill>
                  <a:srgbClr val="002060"/>
                </a:solidFill>
                <a:latin typeface="Calibri" panose="020F0502020204030204" pitchFamily="34" charset="0"/>
                <a:cs typeface="Calibri" panose="020F0502020204030204" pitchFamily="34" charset="0"/>
              </a:rPr>
              <a:t>(either LTS or HTS). INFN-Mi-LASA in charge of general design and magnet structure (winding at CIEMAT). Test at CERN or Uppsala.</a:t>
            </a:r>
          </a:p>
          <a:p>
            <a:r>
              <a:rPr lang="en-GB" sz="1600" b="1" dirty="0">
                <a:solidFill>
                  <a:srgbClr val="C00000"/>
                </a:solidFill>
                <a:latin typeface="Calibri" panose="020F0502020204030204" pitchFamily="34" charset="0"/>
                <a:cs typeface="Calibri" panose="020F0502020204030204" pitchFamily="34" charset="0"/>
              </a:rPr>
              <a:t>Very much oriented to CCT layout as required by the community!</a:t>
            </a:r>
          </a:p>
          <a:p>
            <a:r>
              <a:rPr lang="en-GB" sz="2400" b="1" i="1" dirty="0">
                <a:solidFill>
                  <a:srgbClr val="002060"/>
                </a:solidFill>
                <a:latin typeface="Calibri" panose="020F0502020204030204" pitchFamily="34" charset="0"/>
                <a:cs typeface="Calibri" panose="020F0502020204030204" pitchFamily="34" charset="0"/>
              </a:rPr>
              <a:t>I.FAST : approved, start on 1</a:t>
            </a:r>
            <a:r>
              <a:rPr lang="en-GB" sz="2400" b="1" i="1" baseline="30000" dirty="0">
                <a:solidFill>
                  <a:srgbClr val="002060"/>
                </a:solidFill>
                <a:latin typeface="Calibri" panose="020F0502020204030204" pitchFamily="34" charset="0"/>
                <a:cs typeface="Calibri" panose="020F0502020204030204" pitchFamily="34" charset="0"/>
              </a:rPr>
              <a:t>st</a:t>
            </a:r>
            <a:r>
              <a:rPr lang="en-GB" sz="2400" b="1" i="1" dirty="0">
                <a:solidFill>
                  <a:srgbClr val="002060"/>
                </a:solidFill>
                <a:latin typeface="Calibri" panose="020F0502020204030204" pitchFamily="34" charset="0"/>
                <a:cs typeface="Calibri" panose="020F0502020204030204" pitchFamily="34" charset="0"/>
              </a:rPr>
              <a:t> of May 2021</a:t>
            </a:r>
          </a:p>
          <a:p>
            <a:r>
              <a:rPr lang="en-GB" sz="1600" dirty="0">
                <a:solidFill>
                  <a:srgbClr val="002060"/>
                </a:solidFill>
                <a:latin typeface="Calibri" panose="020F0502020204030204" pitchFamily="34" charset="0"/>
                <a:cs typeface="Calibri" panose="020F0502020204030204" pitchFamily="34" charset="0"/>
              </a:rPr>
              <a:t>Following CARE, </a:t>
            </a:r>
            <a:r>
              <a:rPr lang="en-GB" sz="1600" dirty="0" err="1">
                <a:solidFill>
                  <a:srgbClr val="002060"/>
                </a:solidFill>
                <a:latin typeface="Calibri" panose="020F0502020204030204" pitchFamily="34" charset="0"/>
                <a:cs typeface="Calibri" panose="020F0502020204030204" pitchFamily="34" charset="0"/>
              </a:rPr>
              <a:t>Eucard</a:t>
            </a:r>
            <a:r>
              <a:rPr lang="en-GB" sz="1600" dirty="0">
                <a:solidFill>
                  <a:srgbClr val="002060"/>
                </a:solidFill>
                <a:latin typeface="Calibri" panose="020F0502020204030204" pitchFamily="34" charset="0"/>
                <a:cs typeface="Calibri" panose="020F0502020204030204" pitchFamily="34" charset="0"/>
              </a:rPr>
              <a:t>, Eucard2, ARIES, it is the EU accelerator R&amp;D program. </a:t>
            </a:r>
            <a:r>
              <a:rPr lang="en-GB" sz="1600" b="1" dirty="0">
                <a:solidFill>
                  <a:srgbClr val="C00000"/>
                </a:solidFill>
                <a:latin typeface="Calibri" panose="020F0502020204030204" pitchFamily="34" charset="0"/>
                <a:cs typeface="Calibri" panose="020F0502020204030204" pitchFamily="34" charset="0"/>
              </a:rPr>
              <a:t>Led by CERN; Mi-LASA is the INFN coordinator.</a:t>
            </a:r>
          </a:p>
          <a:p>
            <a:r>
              <a:rPr lang="en-GB" sz="1600" b="1" dirty="0">
                <a:solidFill>
                  <a:srgbClr val="002060"/>
                </a:solidFill>
                <a:latin typeface="Calibri" panose="020F0502020204030204" pitchFamily="34" charset="0"/>
                <a:cs typeface="Calibri" panose="020F0502020204030204" pitchFamily="34" charset="0"/>
              </a:rPr>
              <a:t>WP8 on Innovative Superconducting Magnets: coordinated by INFN-LASA.</a:t>
            </a:r>
          </a:p>
          <a:p>
            <a:r>
              <a:rPr lang="en-GB" sz="1600" dirty="0">
                <a:solidFill>
                  <a:srgbClr val="002060"/>
                </a:solidFill>
                <a:latin typeface="Calibri" panose="020F0502020204030204" pitchFamily="34" charset="0"/>
                <a:cs typeface="Calibri" panose="020F0502020204030204" pitchFamily="34" charset="0"/>
              </a:rPr>
              <a:t>scope is fostering technology innovation:  </a:t>
            </a:r>
            <a:r>
              <a:rPr lang="en-GB" sz="1600" b="1" dirty="0">
                <a:solidFill>
                  <a:srgbClr val="002060"/>
                </a:solidFill>
                <a:latin typeface="Calibri" panose="020F0502020204030204" pitchFamily="34" charset="0"/>
                <a:cs typeface="Calibri" panose="020F0502020204030204" pitchFamily="34" charset="0"/>
              </a:rPr>
              <a:t>exploring HTS conductor and new magnet layout for </a:t>
            </a:r>
            <a:r>
              <a:rPr lang="en-GB" sz="1600" b="1" dirty="0" err="1">
                <a:solidFill>
                  <a:srgbClr val="002060"/>
                </a:solidFill>
                <a:latin typeface="Calibri" panose="020F0502020204030204" pitchFamily="34" charset="0"/>
                <a:cs typeface="Calibri" panose="020F0502020204030204" pitchFamily="34" charset="0"/>
              </a:rPr>
              <a:t>Hadrontherapy</a:t>
            </a:r>
            <a:r>
              <a:rPr lang="en-GB" sz="1600" b="1" dirty="0">
                <a:solidFill>
                  <a:srgbClr val="002060"/>
                </a:solidFill>
                <a:latin typeface="Calibri" panose="020F0502020204030204" pitchFamily="34" charset="0"/>
                <a:cs typeface="Calibri" panose="020F0502020204030204" pitchFamily="34" charset="0"/>
              </a:rPr>
              <a:t> with Industry!</a:t>
            </a:r>
          </a:p>
          <a:p>
            <a:r>
              <a:rPr lang="en-GB" sz="1600" dirty="0">
                <a:solidFill>
                  <a:srgbClr val="002060"/>
                </a:solidFill>
                <a:latin typeface="Calibri" panose="020F0502020204030204" pitchFamily="34" charset="0"/>
                <a:cs typeface="Calibri" panose="020F0502020204030204" pitchFamily="34" charset="0"/>
              </a:rPr>
              <a:t>General consensus to go toward </a:t>
            </a:r>
            <a:r>
              <a:rPr lang="en-GB" sz="1600" b="1" dirty="0">
                <a:solidFill>
                  <a:srgbClr val="002060"/>
                </a:solidFill>
                <a:latin typeface="Calibri" panose="020F0502020204030204" pitchFamily="34" charset="0"/>
                <a:cs typeface="Calibri" panose="020F0502020204030204" pitchFamily="34" charset="0"/>
              </a:rPr>
              <a:t>CCT: 2 dipoles of 5 T 500-700 mm long </a:t>
            </a:r>
            <a:r>
              <a:rPr lang="en-GB" sz="1600" dirty="0">
                <a:solidFill>
                  <a:srgbClr val="002060"/>
                </a:solidFill>
                <a:latin typeface="Calibri" panose="020F0502020204030204" pitchFamily="34" charset="0"/>
                <a:cs typeface="Calibri" panose="020F0502020204030204" pitchFamily="34" charset="0"/>
              </a:rPr>
              <a:t>designed by labs, built by Industry. At least 1 demo in HTS. INFN-LASA in in charge of general design, define the mechanical structure and follow up one Industry.</a:t>
            </a:r>
          </a:p>
          <a:p>
            <a:r>
              <a:rPr lang="en-GB" sz="1600" dirty="0">
                <a:solidFill>
                  <a:srgbClr val="002060"/>
                </a:solidFill>
                <a:latin typeface="Calibri" panose="020F0502020204030204" pitchFamily="34" charset="0"/>
                <a:cs typeface="Calibri" panose="020F0502020204030204" pitchFamily="34" charset="0"/>
              </a:rPr>
              <a:t>The WP8 fosters also a panel among various lab to steer HTS for accelerator magnets in EU. INFN-LASA has a promoting role (see slide on future of HFM and EU strategy for PP. </a:t>
            </a:r>
          </a:p>
          <a:p>
            <a:endParaRPr lang="en-US" sz="1600"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4B1CA9E-F67C-4BB6-81F1-FC9F28F4C85F}"/>
              </a:ext>
            </a:extLst>
          </p:cNvPr>
          <p:cNvPicPr>
            <a:picLocks noChangeAspect="1"/>
          </p:cNvPicPr>
          <p:nvPr/>
        </p:nvPicPr>
        <p:blipFill>
          <a:blip r:embed="rId2"/>
          <a:stretch>
            <a:fillRect/>
          </a:stretch>
        </p:blipFill>
        <p:spPr>
          <a:xfrm>
            <a:off x="9960671" y="1295030"/>
            <a:ext cx="2231329" cy="1115665"/>
          </a:xfrm>
          <a:prstGeom prst="rect">
            <a:avLst/>
          </a:prstGeom>
        </p:spPr>
      </p:pic>
    </p:spTree>
    <p:extLst>
      <p:ext uri="{BB962C8B-B14F-4D97-AF65-F5344CB8AC3E}">
        <p14:creationId xmlns:p14="http://schemas.microsoft.com/office/powerpoint/2010/main" val="279406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5</a:t>
            </a:fld>
            <a:endParaRPr lang="en-US" sz="1050" b="0" strike="noStrike" spc="-1">
              <a:latin typeface="Arial"/>
            </a:endParaRPr>
          </a:p>
        </p:txBody>
      </p:sp>
      <p:sp>
        <p:nvSpPr>
          <p:cNvPr id="3" name="CasellaDiTesto 2"/>
          <p:cNvSpPr txBox="1"/>
          <p:nvPr/>
        </p:nvSpPr>
        <p:spPr>
          <a:xfrm>
            <a:off x="999139" y="802800"/>
            <a:ext cx="10652761" cy="6093976"/>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The staff who works at LASA belongs to the University of Milan and to the INFN.</a:t>
            </a:r>
          </a:p>
          <a:p>
            <a:pPr>
              <a:spcAft>
                <a:spcPts val="1200"/>
              </a:spcAft>
            </a:pPr>
            <a:r>
              <a:rPr lang="en-US" sz="2000" b="1" spc="-1" dirty="0">
                <a:solidFill>
                  <a:schemeClr val="bg2">
                    <a:lumMod val="25000"/>
                  </a:schemeClr>
                </a:solidFill>
                <a:latin typeface="Calibri"/>
              </a:rPr>
              <a:t>The situation, to date, can be summarized as follows:</a:t>
            </a:r>
          </a:p>
          <a:p>
            <a:pPr>
              <a:spcAft>
                <a:spcPts val="1200"/>
              </a:spcAft>
            </a:pPr>
            <a:r>
              <a:rPr lang="en-US" sz="2000" b="1" spc="-1" dirty="0">
                <a:solidFill>
                  <a:srgbClr val="0070C0"/>
                </a:solidFill>
                <a:latin typeface="Calibri"/>
              </a:rPr>
              <a:t>University of Milan – Department of Physics</a:t>
            </a:r>
          </a:p>
          <a:p>
            <a:pPr>
              <a:spcAft>
                <a:spcPts val="1200"/>
              </a:spcAft>
            </a:pPr>
            <a:r>
              <a:rPr lang="en-US" sz="2000" b="1" spc="-1" dirty="0">
                <a:solidFill>
                  <a:schemeClr val="bg2">
                    <a:lumMod val="25000"/>
                  </a:schemeClr>
                </a:solidFill>
                <a:latin typeface="Calibri"/>
              </a:rPr>
              <a:t>Associate Professors	: 2</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Full Professor		: 1</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Senior			: 1				</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RTDA			: 1</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Grant for foreign people	: 1</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PHD			: 1 </a:t>
            </a:r>
          </a:p>
          <a:p>
            <a:pPr>
              <a:spcAft>
                <a:spcPts val="1200"/>
              </a:spcAft>
            </a:pPr>
            <a:r>
              <a:rPr lang="en-US" sz="2000" b="1" spc="-1" dirty="0">
                <a:solidFill>
                  <a:srgbClr val="0070C0"/>
                </a:solidFill>
                <a:latin typeface="Calibri"/>
              </a:rPr>
              <a:t>INFN</a:t>
            </a:r>
          </a:p>
          <a:p>
            <a:pPr>
              <a:spcAft>
                <a:spcPts val="1200"/>
              </a:spcAft>
            </a:pPr>
            <a:r>
              <a:rPr lang="en-US" sz="2000" b="1" spc="-1" dirty="0">
                <a:solidFill>
                  <a:schemeClr val="bg2">
                    <a:lumMod val="25000"/>
                  </a:schemeClr>
                </a:solidFill>
                <a:latin typeface="Calibri"/>
              </a:rPr>
              <a:t>Researchers TI (lev. 3)	: 3				</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Technologists TI (lev. 3)	: 4.5</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Technologists TD (lev. 3)	: 1</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Technologist (lev. 2)	: 1</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ADR			:6</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CTER TI			: 8 (1 will retire in 2023)</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CTER TD			: 3</a:t>
            </a: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LASA in a nutshell</a:t>
            </a:r>
            <a:endParaRPr lang="en-US" sz="3600" b="0" strike="noStrike" spc="-1" dirty="0">
              <a:latin typeface="Arial"/>
            </a:endParaRPr>
          </a:p>
        </p:txBody>
      </p:sp>
      <p:sp>
        <p:nvSpPr>
          <p:cNvPr id="4" name="CasellaDiTesto 3">
            <a:extLst>
              <a:ext uri="{FF2B5EF4-FFF2-40B4-BE49-F238E27FC236}">
                <a16:creationId xmlns:a16="http://schemas.microsoft.com/office/drawing/2014/main" id="{EC9ED46B-BCB6-DA45-91FB-54CFFE636DE3}"/>
              </a:ext>
            </a:extLst>
          </p:cNvPr>
          <p:cNvSpPr txBox="1"/>
          <p:nvPr/>
        </p:nvSpPr>
        <p:spPr>
          <a:xfrm>
            <a:off x="9100518" y="1468066"/>
            <a:ext cx="2433985" cy="1200329"/>
          </a:xfrm>
          <a:prstGeom prst="rect">
            <a:avLst/>
          </a:prstGeom>
          <a:noFill/>
        </p:spPr>
        <p:txBody>
          <a:bodyPr wrap="square" rtlCol="0">
            <a:spAutoFit/>
          </a:bodyPr>
          <a:lstStyle/>
          <a:p>
            <a:r>
              <a:rPr lang="it-IT" dirty="0" err="1">
                <a:solidFill>
                  <a:srgbClr val="FF0000"/>
                </a:solidFill>
              </a:rPr>
              <a:t>if</a:t>
            </a:r>
            <a:r>
              <a:rPr lang="it-IT" dirty="0">
                <a:solidFill>
                  <a:srgbClr val="FF0000"/>
                </a:solidFill>
              </a:rPr>
              <a:t> </a:t>
            </a:r>
            <a:r>
              <a:rPr lang="it-IT" dirty="0" err="1">
                <a:solidFill>
                  <a:srgbClr val="FF0000"/>
                </a:solidFill>
              </a:rPr>
              <a:t>Brixsino</a:t>
            </a:r>
            <a:r>
              <a:rPr lang="it-IT" dirty="0">
                <a:solidFill>
                  <a:srgbClr val="FF0000"/>
                </a:solidFill>
              </a:rPr>
              <a:t> </a:t>
            </a:r>
            <a:r>
              <a:rPr lang="it-IT" dirty="0" err="1">
                <a:solidFill>
                  <a:srgbClr val="FF0000"/>
                </a:solidFill>
              </a:rPr>
              <a:t>is</a:t>
            </a:r>
            <a:r>
              <a:rPr lang="it-IT" dirty="0">
                <a:solidFill>
                  <a:srgbClr val="FF0000"/>
                </a:solidFill>
              </a:rPr>
              <a:t> </a:t>
            </a:r>
            <a:r>
              <a:rPr lang="it-IT" dirty="0" err="1">
                <a:solidFill>
                  <a:srgbClr val="FF0000"/>
                </a:solidFill>
              </a:rPr>
              <a:t>approved</a:t>
            </a:r>
            <a:r>
              <a:rPr lang="it-IT" dirty="0">
                <a:solidFill>
                  <a:srgbClr val="FF0000"/>
                </a:solidFill>
              </a:rPr>
              <a:t> the </a:t>
            </a:r>
            <a:r>
              <a:rPr lang="it-IT" dirty="0" err="1">
                <a:solidFill>
                  <a:srgbClr val="FF0000"/>
                </a:solidFill>
              </a:rPr>
              <a:t>following</a:t>
            </a:r>
            <a:r>
              <a:rPr lang="it-IT" dirty="0">
                <a:solidFill>
                  <a:srgbClr val="FF0000"/>
                </a:solidFill>
              </a:rPr>
              <a:t> </a:t>
            </a:r>
            <a:r>
              <a:rPr lang="it-IT" dirty="0" err="1">
                <a:solidFill>
                  <a:srgbClr val="FF0000"/>
                </a:solidFill>
              </a:rPr>
              <a:t>profiles</a:t>
            </a:r>
            <a:r>
              <a:rPr lang="it-IT" dirty="0">
                <a:solidFill>
                  <a:srgbClr val="FF0000"/>
                </a:solidFill>
              </a:rPr>
              <a:t> </a:t>
            </a:r>
            <a:r>
              <a:rPr lang="it-IT" dirty="0" err="1">
                <a:solidFill>
                  <a:srgbClr val="FF0000"/>
                </a:solidFill>
              </a:rPr>
              <a:t>would</a:t>
            </a:r>
            <a:r>
              <a:rPr lang="it-IT" dirty="0">
                <a:solidFill>
                  <a:srgbClr val="FF0000"/>
                </a:solidFill>
              </a:rPr>
              <a:t> come to LASA for </a:t>
            </a:r>
            <a:r>
              <a:rPr lang="it-IT" dirty="0" err="1">
                <a:solidFill>
                  <a:srgbClr val="FF0000"/>
                </a:solidFill>
              </a:rPr>
              <a:t>construction</a:t>
            </a:r>
            <a:endParaRPr lang="en-US" dirty="0">
              <a:solidFill>
                <a:srgbClr val="FF0000"/>
              </a:solidFill>
            </a:endParaRPr>
          </a:p>
        </p:txBody>
      </p:sp>
      <p:sp>
        <p:nvSpPr>
          <p:cNvPr id="5" name="CasellaDiTesto 4">
            <a:extLst>
              <a:ext uri="{FF2B5EF4-FFF2-40B4-BE49-F238E27FC236}">
                <a16:creationId xmlns:a16="http://schemas.microsoft.com/office/drawing/2014/main" id="{94BB1926-18C5-AA42-A36E-D535CE533E0A}"/>
              </a:ext>
            </a:extLst>
          </p:cNvPr>
          <p:cNvSpPr txBox="1"/>
          <p:nvPr/>
        </p:nvSpPr>
        <p:spPr>
          <a:xfrm>
            <a:off x="8604738" y="2836985"/>
            <a:ext cx="3147015" cy="1200329"/>
          </a:xfrm>
          <a:prstGeom prst="rect">
            <a:avLst/>
          </a:prstGeom>
          <a:noFill/>
        </p:spPr>
        <p:txBody>
          <a:bodyPr wrap="none" rtlCol="0">
            <a:spAutoFit/>
          </a:bodyPr>
          <a:lstStyle/>
          <a:p>
            <a:r>
              <a:rPr lang="it-IT" b="1" dirty="0" err="1"/>
              <a:t>Research</a:t>
            </a:r>
            <a:r>
              <a:rPr lang="it-IT" b="1" dirty="0"/>
              <a:t> </a:t>
            </a:r>
            <a:r>
              <a:rPr lang="it-IT" b="1" dirty="0" err="1"/>
              <a:t>Director</a:t>
            </a:r>
            <a:r>
              <a:rPr lang="it-IT" b="1" dirty="0"/>
              <a:t>	:1</a:t>
            </a:r>
          </a:p>
          <a:p>
            <a:r>
              <a:rPr lang="it-IT" b="1" dirty="0"/>
              <a:t>PA			:1</a:t>
            </a:r>
          </a:p>
          <a:p>
            <a:r>
              <a:rPr lang="it-IT" b="1" dirty="0" err="1"/>
              <a:t>Researcher</a:t>
            </a:r>
            <a:r>
              <a:rPr lang="it-IT" b="1" dirty="0"/>
              <a:t>/</a:t>
            </a:r>
            <a:r>
              <a:rPr lang="it-IT" b="1" dirty="0" err="1"/>
              <a:t>tecnologist</a:t>
            </a:r>
            <a:r>
              <a:rPr lang="it-IT" b="1" dirty="0"/>
              <a:t>	:3</a:t>
            </a:r>
          </a:p>
          <a:p>
            <a:r>
              <a:rPr lang="it-IT" b="1" dirty="0"/>
              <a:t>AR			:2</a:t>
            </a:r>
          </a:p>
        </p:txBody>
      </p:sp>
    </p:spTree>
    <p:extLst>
      <p:ext uri="{BB962C8B-B14F-4D97-AF65-F5344CB8AC3E}">
        <p14:creationId xmlns:p14="http://schemas.microsoft.com/office/powerpoint/2010/main" val="40968540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31750"/>
            <a:ext cx="10515600" cy="927100"/>
          </a:xfrm>
        </p:spPr>
        <p:txBody>
          <a:bodyPr/>
          <a:lstStyle/>
          <a:p>
            <a:r>
              <a:rPr lang="it-IT" altLang="it-IT" sz="3600" b="1" spc="-1" dirty="0" err="1">
                <a:solidFill>
                  <a:srgbClr val="724109"/>
                </a:solidFill>
                <a:latin typeface="Calibri"/>
              </a:rPr>
              <a:t>Additional</a:t>
            </a:r>
            <a:r>
              <a:rPr lang="it-IT" altLang="it-IT" sz="3600" b="1" spc="-1" dirty="0">
                <a:solidFill>
                  <a:srgbClr val="724109"/>
                </a:solidFill>
                <a:latin typeface="Calibri"/>
              </a:rPr>
              <a:t> </a:t>
            </a:r>
            <a:r>
              <a:rPr lang="it-IT" altLang="it-IT" sz="3600" b="1" spc="-1" dirty="0" err="1">
                <a:solidFill>
                  <a:srgbClr val="724109"/>
                </a:solidFill>
                <a:latin typeface="Calibri"/>
              </a:rPr>
              <a:t>elements</a:t>
            </a:r>
            <a:r>
              <a:rPr lang="it-IT" altLang="it-IT" sz="3600" b="1" spc="-1" dirty="0">
                <a:solidFill>
                  <a:srgbClr val="724109"/>
                </a:solidFill>
                <a:latin typeface="Calibri"/>
              </a:rPr>
              <a:t> </a:t>
            </a:r>
            <a:r>
              <a:rPr lang="it-IT" altLang="it-IT" sz="3600" b="1" spc="-1" dirty="0" err="1">
                <a:solidFill>
                  <a:srgbClr val="724109"/>
                </a:solidFill>
                <a:latin typeface="Calibri"/>
              </a:rPr>
              <a:t>financed</a:t>
            </a:r>
            <a:r>
              <a:rPr lang="it-IT" altLang="it-IT" sz="3600" b="1" spc="-1" dirty="0">
                <a:solidFill>
                  <a:srgbClr val="724109"/>
                </a:solidFill>
                <a:latin typeface="Calibri"/>
              </a:rPr>
              <a:t> in </a:t>
            </a:r>
            <a:r>
              <a:rPr lang="it-IT" altLang="it-IT" sz="3600" b="1" spc="-1" dirty="0" err="1">
                <a:solidFill>
                  <a:srgbClr val="724109"/>
                </a:solidFill>
                <a:latin typeface="Calibri"/>
              </a:rPr>
              <a:t>i.FAST</a:t>
            </a:r>
            <a:endParaRPr lang="en-US" sz="3600" b="1" spc="-1" dirty="0">
              <a:solidFill>
                <a:srgbClr val="724109"/>
              </a:solidFill>
              <a:latin typeface="Calibri"/>
              <a:ea typeface="+mn-ea"/>
              <a:cs typeface="+mn-cs"/>
            </a:endParaRPr>
          </a:p>
        </p:txBody>
      </p:sp>
      <p:sp>
        <p:nvSpPr>
          <p:cNvPr id="8" name="Rettangolo 7">
            <a:extLst>
              <a:ext uri="{FF2B5EF4-FFF2-40B4-BE49-F238E27FC236}">
                <a16:creationId xmlns:a16="http://schemas.microsoft.com/office/drawing/2014/main" id="{DF3596A6-6558-5947-8B22-2A5AEE4C2A09}"/>
              </a:ext>
            </a:extLst>
          </p:cNvPr>
          <p:cNvSpPr/>
          <p:nvPr/>
        </p:nvSpPr>
        <p:spPr>
          <a:xfrm>
            <a:off x="5971607" y="3244334"/>
            <a:ext cx="248786" cy="369332"/>
          </a:xfrm>
          <a:prstGeom prst="rect">
            <a:avLst/>
          </a:prstGeom>
        </p:spPr>
        <p:txBody>
          <a:bodyPr wrap="none">
            <a:spAutoFit/>
          </a:bodyPr>
          <a:lstStyle/>
          <a:p>
            <a:r>
              <a:rPr lang="it-IT" dirty="0"/>
              <a:t> </a:t>
            </a:r>
            <a:endParaRPr lang="en-US" dirty="0"/>
          </a:p>
        </p:txBody>
      </p:sp>
      <p:sp>
        <p:nvSpPr>
          <p:cNvPr id="9" name="Rettangolo 8">
            <a:extLst>
              <a:ext uri="{FF2B5EF4-FFF2-40B4-BE49-F238E27FC236}">
                <a16:creationId xmlns:a16="http://schemas.microsoft.com/office/drawing/2014/main" id="{86AD52BF-8963-AD44-AC87-1591A4DF78DD}"/>
              </a:ext>
            </a:extLst>
          </p:cNvPr>
          <p:cNvSpPr/>
          <p:nvPr/>
        </p:nvSpPr>
        <p:spPr>
          <a:xfrm>
            <a:off x="5971607" y="3244334"/>
            <a:ext cx="248786" cy="369332"/>
          </a:xfrm>
          <a:prstGeom prst="rect">
            <a:avLst/>
          </a:prstGeom>
        </p:spPr>
        <p:txBody>
          <a:bodyPr wrap="none">
            <a:spAutoFit/>
          </a:bodyPr>
          <a:lstStyle/>
          <a:p>
            <a:r>
              <a:rPr lang="en-US" dirty="0"/>
              <a:t> </a:t>
            </a:r>
          </a:p>
        </p:txBody>
      </p:sp>
      <p:sp>
        <p:nvSpPr>
          <p:cNvPr id="4" name="CasellaDiTesto 3">
            <a:extLst>
              <a:ext uri="{FF2B5EF4-FFF2-40B4-BE49-F238E27FC236}">
                <a16:creationId xmlns:a16="http://schemas.microsoft.com/office/drawing/2014/main" id="{579D0A3A-466A-F84D-89B1-1546A083BEA0}"/>
              </a:ext>
            </a:extLst>
          </p:cNvPr>
          <p:cNvSpPr txBox="1"/>
          <p:nvPr/>
        </p:nvSpPr>
        <p:spPr>
          <a:xfrm>
            <a:off x="930729" y="936010"/>
            <a:ext cx="10989128" cy="4801314"/>
          </a:xfrm>
          <a:prstGeom prst="rect">
            <a:avLst/>
          </a:prstGeom>
          <a:noFill/>
        </p:spPr>
        <p:txBody>
          <a:bodyPr wrap="square" rtlCol="0">
            <a:spAutoFit/>
          </a:bodyPr>
          <a:lstStyle/>
          <a:p>
            <a:pPr marL="541338" indent="-363538"/>
            <a:r>
              <a:rPr lang="en-US" b="1" dirty="0">
                <a:solidFill>
                  <a:srgbClr val="0070C0"/>
                </a:solidFill>
              </a:rPr>
              <a:t>WP9 Test of innovative superconducting accelerating cavities</a:t>
            </a:r>
          </a:p>
          <a:p>
            <a:pPr marL="541338" indent="-363538"/>
            <a:endParaRPr lang="en-US" dirty="0"/>
          </a:p>
          <a:p>
            <a:pPr marL="541338" indent="-363538"/>
            <a:r>
              <a:rPr lang="en-US" b="1" dirty="0">
                <a:solidFill>
                  <a:srgbClr val="0070C0"/>
                </a:solidFill>
              </a:rPr>
              <a:t>WP6 (Novel particle accelerators concepts and technologies) Lasers for Plasma Acceleration (LASPLA) task 6.2  Lasers for Plasma Acceleration (LASPLA)</a:t>
            </a:r>
          </a:p>
          <a:p>
            <a:pPr marL="541338" indent="-363538"/>
            <a:endParaRPr lang="en-US" b="1" dirty="0">
              <a:solidFill>
                <a:srgbClr val="0070C0"/>
              </a:solidFill>
            </a:endParaRPr>
          </a:p>
          <a:p>
            <a:pPr marL="541338" indent="-363538"/>
            <a:r>
              <a:rPr lang="en-US" dirty="0"/>
              <a:t>• Establish a roadmap to foster delivery of advanced industrial laser drivers with high-repetition rate and higher efficiency, for the first user plasma-based accelerator.</a:t>
            </a:r>
          </a:p>
          <a:p>
            <a:pPr marL="541338" indent="-363538"/>
            <a:r>
              <a:rPr lang="en-US" dirty="0"/>
              <a:t>• Establish a coordination activity with networking and training of main laser labs, focused on laser-driver R&amp;D.</a:t>
            </a:r>
          </a:p>
          <a:p>
            <a:pPr marL="541338" indent="-363538"/>
            <a:endParaRPr lang="en-US" dirty="0"/>
          </a:p>
          <a:p>
            <a:pPr marL="541338" indent="-363538"/>
            <a:r>
              <a:rPr lang="en-US" dirty="0"/>
              <a:t>The Task will identify strategies for the development of high-intensity lasers specifically as drivers of compact </a:t>
            </a:r>
            <a:r>
              <a:rPr lang="en-US" dirty="0" err="1"/>
              <a:t>laserdriven</a:t>
            </a:r>
            <a:r>
              <a:rPr lang="en-US" dirty="0"/>
              <a:t> plasma accelerators and novel radiation sources and applications to industrial, medical and biological sciences. Laser-drivers were identified as the main limitation to the societal exploitation of novel accelerator technologies. A comprehensive approach to the development of high-repetition rate lasers for plasma accelerators will tackle the key scientific issues currently limiting technological and industrial development </a:t>
            </a:r>
          </a:p>
          <a:p>
            <a:endParaRPr lang="en-US" dirty="0"/>
          </a:p>
        </p:txBody>
      </p:sp>
    </p:spTree>
    <p:extLst>
      <p:ext uri="{BB962C8B-B14F-4D97-AF65-F5344CB8AC3E}">
        <p14:creationId xmlns:p14="http://schemas.microsoft.com/office/powerpoint/2010/main" val="3075468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Physics applied to Medicine</a:t>
            </a:r>
            <a:endParaRPr lang="en-US" sz="3600" b="0" strike="noStrike" spc="-1" dirty="0">
              <a:latin typeface="Arial"/>
            </a:endParaRPr>
          </a:p>
        </p:txBody>
      </p:sp>
    </p:spTree>
    <p:extLst>
      <p:ext uri="{BB962C8B-B14F-4D97-AF65-F5344CB8AC3E}">
        <p14:creationId xmlns:p14="http://schemas.microsoft.com/office/powerpoint/2010/main" val="1737259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8306072" y="6520259"/>
            <a:ext cx="730424"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043DF4-F502-4CE7-8F4C-CC1F5D49B2C0}" type="slidenum">
              <a:rPr lang="it-IT" smtClean="0">
                <a:solidFill>
                  <a:prstClr val="black">
                    <a:tint val="75000"/>
                  </a:prstClr>
                </a:solidFill>
              </a:rPr>
              <a:pPr/>
              <a:t>52</a:t>
            </a:fld>
            <a:endParaRPr lang="it-IT">
              <a:solidFill>
                <a:prstClr val="black">
                  <a:tint val="75000"/>
                </a:prstClr>
              </a:solidFill>
            </a:endParaRPr>
          </a:p>
        </p:txBody>
      </p:sp>
      <p:sp>
        <p:nvSpPr>
          <p:cNvPr id="5" name="Titolo 1"/>
          <p:cNvSpPr txBox="1">
            <a:spLocks/>
          </p:cNvSpPr>
          <p:nvPr/>
        </p:nvSpPr>
        <p:spPr>
          <a:xfrm>
            <a:off x="4647456" y="3212976"/>
            <a:ext cx="3087960" cy="4180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sz="1800" b="1" dirty="0">
              <a:solidFill>
                <a:prstClr val="black"/>
              </a:solidFill>
            </a:endParaRPr>
          </a:p>
        </p:txBody>
      </p:sp>
      <p:sp>
        <p:nvSpPr>
          <p:cNvPr id="10" name="Titolo 1"/>
          <p:cNvSpPr txBox="1">
            <a:spLocks/>
          </p:cNvSpPr>
          <p:nvPr/>
        </p:nvSpPr>
        <p:spPr>
          <a:xfrm>
            <a:off x="5015880" y="1426766"/>
            <a:ext cx="2719536" cy="4180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sz="1800" b="1" dirty="0">
              <a:solidFill>
                <a:prstClr val="black"/>
              </a:solidFill>
            </a:endParaRPr>
          </a:p>
        </p:txBody>
      </p:sp>
      <p:sp>
        <p:nvSpPr>
          <p:cNvPr id="62" name="Titolo 1"/>
          <p:cNvSpPr txBox="1">
            <a:spLocks/>
          </p:cNvSpPr>
          <p:nvPr/>
        </p:nvSpPr>
        <p:spPr>
          <a:xfrm>
            <a:off x="3728120" y="5085184"/>
            <a:ext cx="1872208"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it-IT" sz="1700" b="1" dirty="0">
              <a:solidFill>
                <a:srgbClr val="FF0000"/>
              </a:solidFill>
            </a:endParaRPr>
          </a:p>
        </p:txBody>
      </p:sp>
      <p:sp>
        <p:nvSpPr>
          <p:cNvPr id="67" name="Rectangle 2"/>
          <p:cNvSpPr txBox="1">
            <a:spLocks noChangeArrowheads="1"/>
          </p:cNvSpPr>
          <p:nvPr/>
        </p:nvSpPr>
        <p:spPr>
          <a:xfrm>
            <a:off x="748145" y="125430"/>
            <a:ext cx="11395364" cy="423021"/>
          </a:xfrm>
          <a:prstGeom prst="rect">
            <a:avLst/>
          </a:prstGeom>
          <a:solidFill>
            <a:srgbClr val="000066"/>
          </a:solidFill>
          <a:ln/>
        </p:spPr>
        <p:txBody>
          <a:bodyPr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US" sz="2200" b="1" dirty="0">
                <a:solidFill>
                  <a:srgbClr val="FFFF00"/>
                </a:solidFill>
                <a:latin typeface="Calibri" panose="020F0502020204030204" pitchFamily="34" charset="0"/>
                <a:cs typeface="Calibri" panose="020F0502020204030204" pitchFamily="34" charset="0"/>
              </a:rPr>
              <a:t>Laboratories of Physics Applied to Health at LASA</a:t>
            </a:r>
          </a:p>
        </p:txBody>
      </p:sp>
      <p:sp>
        <p:nvSpPr>
          <p:cNvPr id="2" name="CasellaDiTesto 1">
            <a:extLst>
              <a:ext uri="{FF2B5EF4-FFF2-40B4-BE49-F238E27FC236}">
                <a16:creationId xmlns:a16="http://schemas.microsoft.com/office/drawing/2014/main" id="{5D496FC5-9319-4A74-9458-3F14A91B5130}"/>
              </a:ext>
            </a:extLst>
          </p:cNvPr>
          <p:cNvSpPr txBox="1"/>
          <p:nvPr/>
        </p:nvSpPr>
        <p:spPr>
          <a:xfrm>
            <a:off x="677965" y="613346"/>
            <a:ext cx="11514035" cy="738664"/>
          </a:xfrm>
          <a:prstGeom prst="rect">
            <a:avLst/>
          </a:prstGeom>
          <a:noFill/>
        </p:spPr>
        <p:txBody>
          <a:bodyPr wrap="square" rtlCol="0">
            <a:spAutoFit/>
          </a:bodyPr>
          <a:lstStyle/>
          <a:p>
            <a:r>
              <a:rPr lang="it-IT" sz="1400" dirty="0">
                <a:solidFill>
                  <a:srgbClr val="002060"/>
                </a:solidFill>
              </a:rPr>
              <a:t>The MAIN </a:t>
            </a:r>
            <a:r>
              <a:rPr lang="it-IT" sz="1400" dirty="0" err="1">
                <a:solidFill>
                  <a:srgbClr val="002060"/>
                </a:solidFill>
              </a:rPr>
              <a:t>research</a:t>
            </a:r>
            <a:r>
              <a:rPr lang="it-IT" sz="1400" dirty="0">
                <a:solidFill>
                  <a:srgbClr val="002060"/>
                </a:solidFill>
              </a:rPr>
              <a:t> activity </a:t>
            </a:r>
            <a:r>
              <a:rPr lang="it-IT" sz="1400" dirty="0" err="1">
                <a:solidFill>
                  <a:srgbClr val="002060"/>
                </a:solidFill>
              </a:rPr>
              <a:t>is</a:t>
            </a:r>
            <a:r>
              <a:rPr lang="it-IT" sz="1400" dirty="0">
                <a:solidFill>
                  <a:srgbClr val="002060"/>
                </a:solidFill>
              </a:rPr>
              <a:t> the study of the </a:t>
            </a:r>
            <a:r>
              <a:rPr lang="it-IT" sz="1400" dirty="0" err="1">
                <a:solidFill>
                  <a:srgbClr val="002060"/>
                </a:solidFill>
              </a:rPr>
              <a:t>optimization</a:t>
            </a:r>
            <a:r>
              <a:rPr lang="it-IT" sz="1400" dirty="0">
                <a:solidFill>
                  <a:srgbClr val="002060"/>
                </a:solidFill>
              </a:rPr>
              <a:t> of production of </a:t>
            </a:r>
            <a:r>
              <a:rPr lang="it-IT" sz="1400" dirty="0" err="1">
                <a:solidFill>
                  <a:srgbClr val="002060"/>
                </a:solidFill>
              </a:rPr>
              <a:t>radionuclides</a:t>
            </a:r>
            <a:r>
              <a:rPr lang="it-IT" sz="1400" dirty="0">
                <a:solidFill>
                  <a:srgbClr val="002060"/>
                </a:solidFill>
              </a:rPr>
              <a:t> </a:t>
            </a:r>
            <a:r>
              <a:rPr lang="it-IT" sz="1400" dirty="0" err="1">
                <a:solidFill>
                  <a:srgbClr val="002060"/>
                </a:solidFill>
              </a:rPr>
              <a:t>not</a:t>
            </a:r>
            <a:r>
              <a:rPr lang="it-IT" sz="1400" dirty="0">
                <a:solidFill>
                  <a:srgbClr val="002060"/>
                </a:solidFill>
              </a:rPr>
              <a:t> </a:t>
            </a:r>
            <a:r>
              <a:rPr lang="it-IT" sz="1400" dirty="0" err="1">
                <a:solidFill>
                  <a:srgbClr val="002060"/>
                </a:solidFill>
              </a:rPr>
              <a:t>available</a:t>
            </a:r>
            <a:r>
              <a:rPr lang="it-IT" sz="1400" dirty="0">
                <a:solidFill>
                  <a:srgbClr val="002060"/>
                </a:solidFill>
              </a:rPr>
              <a:t> on the market </a:t>
            </a:r>
            <a:r>
              <a:rPr lang="it-IT" sz="1400" dirty="0" err="1">
                <a:solidFill>
                  <a:srgbClr val="002060"/>
                </a:solidFill>
              </a:rPr>
              <a:t>at</a:t>
            </a:r>
            <a:r>
              <a:rPr lang="it-IT" sz="1400" dirty="0">
                <a:solidFill>
                  <a:srgbClr val="002060"/>
                </a:solidFill>
              </a:rPr>
              <a:t> </a:t>
            </a:r>
            <a:r>
              <a:rPr lang="it-IT" sz="1400" dirty="0" err="1">
                <a:solidFill>
                  <a:srgbClr val="002060"/>
                </a:solidFill>
              </a:rPr>
              <a:t>very</a:t>
            </a:r>
            <a:r>
              <a:rPr lang="it-IT" sz="1400" dirty="0">
                <a:solidFill>
                  <a:srgbClr val="002060"/>
                </a:solidFill>
              </a:rPr>
              <a:t> High </a:t>
            </a:r>
            <a:r>
              <a:rPr lang="it-IT" sz="1400" dirty="0" err="1">
                <a:solidFill>
                  <a:srgbClr val="002060"/>
                </a:solidFill>
              </a:rPr>
              <a:t>Specific</a:t>
            </a:r>
            <a:r>
              <a:rPr lang="it-IT" sz="1400" dirty="0">
                <a:solidFill>
                  <a:srgbClr val="002060"/>
                </a:solidFill>
              </a:rPr>
              <a:t> Activity, </a:t>
            </a:r>
            <a:r>
              <a:rPr lang="it-IT" sz="1400" dirty="0" err="1">
                <a:solidFill>
                  <a:srgbClr val="002060"/>
                </a:solidFill>
              </a:rPr>
              <a:t>produced</a:t>
            </a:r>
            <a:r>
              <a:rPr lang="it-IT" sz="1400" dirty="0">
                <a:solidFill>
                  <a:srgbClr val="002060"/>
                </a:solidFill>
              </a:rPr>
              <a:t> in No Carrier </a:t>
            </a:r>
            <a:r>
              <a:rPr lang="it-IT" sz="1400" dirty="0" err="1">
                <a:solidFill>
                  <a:srgbClr val="002060"/>
                </a:solidFill>
              </a:rPr>
              <a:t>Added</a:t>
            </a:r>
            <a:r>
              <a:rPr lang="it-IT" sz="1400" dirty="0">
                <a:solidFill>
                  <a:srgbClr val="002060"/>
                </a:solidFill>
              </a:rPr>
              <a:t> Form with non </a:t>
            </a:r>
            <a:r>
              <a:rPr lang="it-IT" sz="1400" dirty="0" err="1">
                <a:solidFill>
                  <a:srgbClr val="002060"/>
                </a:solidFill>
              </a:rPr>
              <a:t>conventional</a:t>
            </a:r>
            <a:r>
              <a:rPr lang="it-IT" sz="1400" dirty="0">
                <a:solidFill>
                  <a:srgbClr val="002060"/>
                </a:solidFill>
              </a:rPr>
              <a:t> techniques for </a:t>
            </a:r>
            <a:r>
              <a:rPr lang="it-IT" sz="1400" dirty="0" err="1">
                <a:solidFill>
                  <a:srgbClr val="002060"/>
                </a:solidFill>
              </a:rPr>
              <a:t>Nuclear</a:t>
            </a:r>
            <a:r>
              <a:rPr lang="it-IT" sz="1400" dirty="0">
                <a:solidFill>
                  <a:srgbClr val="002060"/>
                </a:solidFill>
              </a:rPr>
              <a:t> Medicine – </a:t>
            </a:r>
            <a:r>
              <a:rPr lang="it-IT" sz="1400" dirty="0" err="1">
                <a:solidFill>
                  <a:srgbClr val="002060"/>
                </a:solidFill>
              </a:rPr>
              <a:t>diagnosys</a:t>
            </a:r>
            <a:r>
              <a:rPr lang="it-IT" sz="1400" dirty="0">
                <a:solidFill>
                  <a:srgbClr val="002060"/>
                </a:solidFill>
              </a:rPr>
              <a:t> and </a:t>
            </a:r>
            <a:r>
              <a:rPr lang="it-IT" sz="1400" dirty="0" err="1">
                <a:solidFill>
                  <a:srgbClr val="002060"/>
                </a:solidFill>
              </a:rPr>
              <a:t>methabolic</a:t>
            </a:r>
            <a:r>
              <a:rPr lang="it-IT" sz="1400" dirty="0">
                <a:solidFill>
                  <a:srgbClr val="002060"/>
                </a:solidFill>
              </a:rPr>
              <a:t> </a:t>
            </a:r>
            <a:r>
              <a:rPr lang="it-IT" sz="1400" dirty="0" err="1">
                <a:solidFill>
                  <a:srgbClr val="002060"/>
                </a:solidFill>
              </a:rPr>
              <a:t>radiotherapy</a:t>
            </a:r>
            <a:r>
              <a:rPr lang="it-IT" sz="1400" dirty="0">
                <a:solidFill>
                  <a:srgbClr val="002060"/>
                </a:solidFill>
              </a:rPr>
              <a:t>, </a:t>
            </a:r>
            <a:r>
              <a:rPr lang="it-IT" sz="1400" dirty="0" err="1">
                <a:solidFill>
                  <a:srgbClr val="002060"/>
                </a:solidFill>
              </a:rPr>
              <a:t>towards</a:t>
            </a:r>
            <a:r>
              <a:rPr lang="it-IT" sz="1400" dirty="0">
                <a:solidFill>
                  <a:srgbClr val="002060"/>
                </a:solidFill>
              </a:rPr>
              <a:t> the new </a:t>
            </a:r>
            <a:r>
              <a:rPr lang="it-IT" sz="1400" dirty="0" err="1">
                <a:solidFill>
                  <a:srgbClr val="002060"/>
                </a:solidFill>
              </a:rPr>
              <a:t>frontier</a:t>
            </a:r>
            <a:r>
              <a:rPr lang="it-IT" sz="1400" dirty="0">
                <a:solidFill>
                  <a:srgbClr val="002060"/>
                </a:solidFill>
              </a:rPr>
              <a:t> of </a:t>
            </a:r>
            <a:r>
              <a:rPr lang="it-IT" sz="1400" dirty="0" err="1">
                <a:solidFill>
                  <a:srgbClr val="002060"/>
                </a:solidFill>
              </a:rPr>
              <a:t>theranostic</a:t>
            </a:r>
            <a:r>
              <a:rPr lang="it-IT" sz="1400" dirty="0">
                <a:solidFill>
                  <a:srgbClr val="002060"/>
                </a:solidFill>
              </a:rPr>
              <a:t>. The last </a:t>
            </a:r>
            <a:r>
              <a:rPr lang="it-IT" sz="1400" dirty="0" err="1">
                <a:solidFill>
                  <a:srgbClr val="002060"/>
                </a:solidFill>
              </a:rPr>
              <a:t>studiies</a:t>
            </a:r>
            <a:r>
              <a:rPr lang="it-IT" sz="1400" dirty="0">
                <a:solidFill>
                  <a:srgbClr val="002060"/>
                </a:solidFill>
              </a:rPr>
              <a:t> and the future are </a:t>
            </a:r>
            <a:r>
              <a:rPr lang="it-IT" sz="1400" dirty="0" err="1">
                <a:solidFill>
                  <a:srgbClr val="002060"/>
                </a:solidFill>
              </a:rPr>
              <a:t>related</a:t>
            </a:r>
            <a:r>
              <a:rPr lang="it-IT" sz="1400" dirty="0">
                <a:solidFill>
                  <a:srgbClr val="002060"/>
                </a:solidFill>
              </a:rPr>
              <a:t> to: </a:t>
            </a:r>
          </a:p>
        </p:txBody>
      </p:sp>
      <p:sp>
        <p:nvSpPr>
          <p:cNvPr id="88" name="CasellaDiTesto 87">
            <a:extLst>
              <a:ext uri="{FF2B5EF4-FFF2-40B4-BE49-F238E27FC236}">
                <a16:creationId xmlns:a16="http://schemas.microsoft.com/office/drawing/2014/main" id="{FDE7B737-80D5-44BD-963C-02FFB5666B31}"/>
              </a:ext>
            </a:extLst>
          </p:cNvPr>
          <p:cNvSpPr txBox="1"/>
          <p:nvPr/>
        </p:nvSpPr>
        <p:spPr>
          <a:xfrm>
            <a:off x="739811" y="1386018"/>
            <a:ext cx="11369065" cy="5416868"/>
          </a:xfrm>
          <a:prstGeom prst="rect">
            <a:avLst/>
          </a:prstGeom>
          <a:noFill/>
        </p:spPr>
        <p:txBody>
          <a:bodyPr wrap="square" rtlCol="0">
            <a:spAutoFit/>
          </a:bodyPr>
          <a:lstStyle/>
          <a:p>
            <a:r>
              <a:rPr lang="en-US" sz="1400" baseline="30000" dirty="0">
                <a:solidFill>
                  <a:srgbClr val="002060"/>
                </a:solidFill>
              </a:rPr>
              <a:t>103</a:t>
            </a:r>
            <a:r>
              <a:rPr lang="en-US" sz="1400" dirty="0">
                <a:solidFill>
                  <a:srgbClr val="002060"/>
                </a:solidFill>
              </a:rPr>
              <a:t>Pd   produced in  NCA form by </a:t>
            </a:r>
            <a:r>
              <a:rPr lang="en-US" sz="1400" baseline="30000" dirty="0">
                <a:solidFill>
                  <a:srgbClr val="002060"/>
                </a:solidFill>
              </a:rPr>
              <a:t>103</a:t>
            </a:r>
            <a:r>
              <a:rPr lang="en-US" sz="1400" dirty="0">
                <a:solidFill>
                  <a:srgbClr val="002060"/>
                </a:solidFill>
              </a:rPr>
              <a:t>Rh  (d,2n) nuclear reaction</a:t>
            </a:r>
          </a:p>
          <a:p>
            <a:r>
              <a:rPr lang="en-US" sz="1400" dirty="0">
                <a:solidFill>
                  <a:srgbClr val="002060"/>
                </a:solidFill>
              </a:rPr>
              <a:t>The </a:t>
            </a:r>
            <a:r>
              <a:rPr lang="en-US" sz="1400" baseline="30000" dirty="0">
                <a:solidFill>
                  <a:srgbClr val="002060"/>
                </a:solidFill>
              </a:rPr>
              <a:t>103</a:t>
            </a:r>
            <a:r>
              <a:rPr lang="en-US" sz="1400" dirty="0">
                <a:solidFill>
                  <a:srgbClr val="002060"/>
                </a:solidFill>
              </a:rPr>
              <a:t>Pd (T</a:t>
            </a:r>
            <a:r>
              <a:rPr lang="en-US" sz="1400" baseline="-25000" dirty="0">
                <a:solidFill>
                  <a:srgbClr val="002060"/>
                </a:solidFill>
              </a:rPr>
              <a:t>1/2</a:t>
            </a:r>
            <a:r>
              <a:rPr lang="en-US" sz="1400" dirty="0">
                <a:solidFill>
                  <a:srgbClr val="002060"/>
                </a:solidFill>
              </a:rPr>
              <a:t> = 17 d) is an effective alternative to </a:t>
            </a:r>
            <a:r>
              <a:rPr lang="en-US" sz="1400" baseline="30000" dirty="0">
                <a:solidFill>
                  <a:srgbClr val="002060"/>
                </a:solidFill>
              </a:rPr>
              <a:t>125</a:t>
            </a:r>
            <a:r>
              <a:rPr lang="en-US" sz="1400" dirty="0">
                <a:solidFill>
                  <a:srgbClr val="002060"/>
                </a:solidFill>
              </a:rPr>
              <a:t>I (T</a:t>
            </a:r>
            <a:r>
              <a:rPr lang="en-US" sz="1400" baseline="-25000" dirty="0">
                <a:solidFill>
                  <a:srgbClr val="002060"/>
                </a:solidFill>
              </a:rPr>
              <a:t>1/2</a:t>
            </a:r>
            <a:r>
              <a:rPr lang="en-US" sz="1400" dirty="0">
                <a:solidFill>
                  <a:srgbClr val="002060"/>
                </a:solidFill>
              </a:rPr>
              <a:t> = 60 d) for brachytherapy of prostate cancer by implantation of seeds and now a day nano seeds into the gland.</a:t>
            </a:r>
          </a:p>
          <a:p>
            <a:endParaRPr lang="it-IT" sz="800" dirty="0">
              <a:solidFill>
                <a:srgbClr val="002060"/>
              </a:solidFill>
            </a:endParaRPr>
          </a:p>
          <a:p>
            <a:r>
              <a:rPr lang="en-US" sz="1400" baseline="30000" dirty="0">
                <a:solidFill>
                  <a:srgbClr val="002060"/>
                </a:solidFill>
              </a:rPr>
              <a:t>89</a:t>
            </a:r>
            <a:r>
              <a:rPr lang="en-US" sz="1400" dirty="0">
                <a:solidFill>
                  <a:srgbClr val="002060"/>
                </a:solidFill>
              </a:rPr>
              <a:t>Zr (T</a:t>
            </a:r>
            <a:r>
              <a:rPr lang="en-US" sz="1400" baseline="-25000" dirty="0">
                <a:solidFill>
                  <a:srgbClr val="002060"/>
                </a:solidFill>
              </a:rPr>
              <a:t>1/2</a:t>
            </a:r>
            <a:r>
              <a:rPr lang="en-US" sz="1400" dirty="0">
                <a:solidFill>
                  <a:srgbClr val="002060"/>
                </a:solidFill>
              </a:rPr>
              <a:t> = 78.41 h) is one of the most promising radionuclide in Nuclear Medicine for labelling monoclonal antibodies for bio-distribution studies and for immuno-PET imaging. Furthermore Zr-89-labelled octreotide liposomes can be used for simultaneous PET and magnetic resonance tumor imaging in </a:t>
            </a:r>
            <a:r>
              <a:rPr lang="en-US" sz="1400" dirty="0" err="1">
                <a:solidFill>
                  <a:srgbClr val="002060"/>
                </a:solidFill>
              </a:rPr>
              <a:t>theranostics</a:t>
            </a:r>
            <a:r>
              <a:rPr lang="en-US" sz="1400" dirty="0">
                <a:solidFill>
                  <a:srgbClr val="002060"/>
                </a:solidFill>
              </a:rPr>
              <a:t> applications.</a:t>
            </a:r>
          </a:p>
          <a:p>
            <a:endParaRPr lang="it-IT" sz="800" dirty="0">
              <a:solidFill>
                <a:srgbClr val="002060"/>
              </a:solidFill>
            </a:endParaRPr>
          </a:p>
          <a:p>
            <a:r>
              <a:rPr lang="it-IT" sz="1400" baseline="30000" dirty="0">
                <a:solidFill>
                  <a:srgbClr val="002060"/>
                </a:solidFill>
              </a:rPr>
              <a:t>52g</a:t>
            </a:r>
            <a:r>
              <a:rPr lang="it-IT" sz="1400" dirty="0">
                <a:solidFill>
                  <a:srgbClr val="002060"/>
                </a:solidFill>
              </a:rPr>
              <a:t>Mn (T</a:t>
            </a:r>
            <a:r>
              <a:rPr lang="it-IT" sz="1400" baseline="-25000" dirty="0">
                <a:solidFill>
                  <a:srgbClr val="002060"/>
                </a:solidFill>
              </a:rPr>
              <a:t>1/2</a:t>
            </a:r>
            <a:r>
              <a:rPr lang="it-IT" sz="1400" dirty="0">
                <a:solidFill>
                  <a:srgbClr val="002060"/>
                </a:solidFill>
              </a:rPr>
              <a:t> = 5,59 d) </a:t>
            </a:r>
            <a:r>
              <a:rPr lang="it-IT" sz="1400" dirty="0" err="1">
                <a:solidFill>
                  <a:srgbClr val="002060"/>
                </a:solidFill>
              </a:rPr>
              <a:t>is</a:t>
            </a:r>
            <a:r>
              <a:rPr lang="it-IT" sz="1400" dirty="0">
                <a:solidFill>
                  <a:srgbClr val="002060"/>
                </a:solidFill>
              </a:rPr>
              <a:t> the </a:t>
            </a:r>
            <a:r>
              <a:rPr lang="it-IT" sz="1400" dirty="0" err="1">
                <a:solidFill>
                  <a:srgbClr val="002060"/>
                </a:solidFill>
              </a:rPr>
              <a:t>radioactive</a:t>
            </a:r>
            <a:r>
              <a:rPr lang="it-IT" sz="1400" dirty="0">
                <a:solidFill>
                  <a:srgbClr val="002060"/>
                </a:solidFill>
              </a:rPr>
              <a:t> isotope with </a:t>
            </a:r>
            <a:r>
              <a:rPr lang="it-IT" sz="1400" dirty="0" err="1">
                <a:solidFill>
                  <a:srgbClr val="002060"/>
                </a:solidFill>
              </a:rPr>
              <a:t>useful</a:t>
            </a:r>
            <a:r>
              <a:rPr lang="it-IT" sz="1400" dirty="0">
                <a:solidFill>
                  <a:srgbClr val="002060"/>
                </a:solidFill>
              </a:rPr>
              <a:t> </a:t>
            </a:r>
            <a:r>
              <a:rPr lang="it-IT" sz="1400" dirty="0" err="1">
                <a:solidFill>
                  <a:srgbClr val="002060"/>
                </a:solidFill>
              </a:rPr>
              <a:t>nuclear</a:t>
            </a:r>
            <a:r>
              <a:rPr lang="it-IT" sz="1400" dirty="0">
                <a:solidFill>
                  <a:srgbClr val="002060"/>
                </a:solidFill>
              </a:rPr>
              <a:t> </a:t>
            </a:r>
            <a:r>
              <a:rPr lang="it-IT" sz="1400" dirty="0" err="1">
                <a:solidFill>
                  <a:srgbClr val="002060"/>
                </a:solidFill>
              </a:rPr>
              <a:t>properties</a:t>
            </a:r>
            <a:r>
              <a:rPr lang="it-IT" sz="1400" dirty="0">
                <a:solidFill>
                  <a:srgbClr val="002060"/>
                </a:solidFill>
              </a:rPr>
              <a:t> for PET imaging or </a:t>
            </a:r>
            <a:r>
              <a:rPr lang="it-IT" sz="1400" baseline="30000" dirty="0">
                <a:solidFill>
                  <a:srgbClr val="002060"/>
                </a:solidFill>
              </a:rPr>
              <a:t>51</a:t>
            </a:r>
            <a:r>
              <a:rPr lang="it-IT" sz="1400" dirty="0">
                <a:solidFill>
                  <a:srgbClr val="002060"/>
                </a:solidFill>
              </a:rPr>
              <a:t>Mn (T</a:t>
            </a:r>
            <a:r>
              <a:rPr lang="it-IT" sz="1400" baseline="-25000" dirty="0">
                <a:solidFill>
                  <a:srgbClr val="002060"/>
                </a:solidFill>
              </a:rPr>
              <a:t>1/2</a:t>
            </a:r>
            <a:r>
              <a:rPr lang="it-IT" sz="1400" dirty="0">
                <a:solidFill>
                  <a:srgbClr val="002060"/>
                </a:solidFill>
              </a:rPr>
              <a:t> = 46.2 min) with </a:t>
            </a:r>
            <a:r>
              <a:rPr lang="it-IT" sz="1400" dirty="0" err="1">
                <a:solidFill>
                  <a:srgbClr val="002060"/>
                </a:solidFill>
              </a:rPr>
              <a:t>higher</a:t>
            </a:r>
            <a:r>
              <a:rPr lang="it-IT" sz="1400" dirty="0">
                <a:solidFill>
                  <a:srgbClr val="002060"/>
                </a:solidFill>
              </a:rPr>
              <a:t> </a:t>
            </a:r>
            <a:r>
              <a:rPr lang="el-GR" sz="1400" dirty="0">
                <a:solidFill>
                  <a:srgbClr val="002060"/>
                </a:solidFill>
              </a:rPr>
              <a:t>β</a:t>
            </a:r>
            <a:r>
              <a:rPr lang="el-GR" sz="1400" baseline="30000" dirty="0">
                <a:solidFill>
                  <a:srgbClr val="002060"/>
                </a:solidFill>
              </a:rPr>
              <a:t>+</a:t>
            </a:r>
            <a:r>
              <a:rPr lang="el-GR" sz="1400" dirty="0">
                <a:solidFill>
                  <a:srgbClr val="002060"/>
                </a:solidFill>
              </a:rPr>
              <a:t> </a:t>
            </a:r>
            <a:r>
              <a:rPr lang="it-IT" sz="1400" dirty="0">
                <a:solidFill>
                  <a:srgbClr val="002060"/>
                </a:solidFill>
              </a:rPr>
              <a:t>energy </a:t>
            </a:r>
            <a:r>
              <a:rPr lang="it-IT" sz="1400" dirty="0" err="1">
                <a:solidFill>
                  <a:srgbClr val="002060"/>
                </a:solidFill>
              </a:rPr>
              <a:t>spectrum</a:t>
            </a:r>
            <a:r>
              <a:rPr lang="it-IT" sz="1400" dirty="0">
                <a:solidFill>
                  <a:srgbClr val="002060"/>
                </a:solidFill>
              </a:rPr>
              <a:t>. The </a:t>
            </a:r>
            <a:r>
              <a:rPr lang="it-IT" sz="1400" dirty="0" err="1">
                <a:solidFill>
                  <a:srgbClr val="002060"/>
                </a:solidFill>
              </a:rPr>
              <a:t>transition</a:t>
            </a:r>
            <a:r>
              <a:rPr lang="it-IT" sz="1400" dirty="0">
                <a:solidFill>
                  <a:srgbClr val="002060"/>
                </a:solidFill>
              </a:rPr>
              <a:t> </a:t>
            </a:r>
            <a:r>
              <a:rPr lang="it-IT" sz="1400" dirty="0" err="1">
                <a:solidFill>
                  <a:srgbClr val="002060"/>
                </a:solidFill>
              </a:rPr>
              <a:t>element</a:t>
            </a:r>
            <a:r>
              <a:rPr lang="it-IT" sz="1400" dirty="0">
                <a:solidFill>
                  <a:srgbClr val="002060"/>
                </a:solidFill>
              </a:rPr>
              <a:t> Mn </a:t>
            </a:r>
            <a:r>
              <a:rPr lang="it-IT" sz="1400" dirty="0" err="1">
                <a:solidFill>
                  <a:srgbClr val="002060"/>
                </a:solidFill>
              </a:rPr>
              <a:t>has</a:t>
            </a:r>
            <a:r>
              <a:rPr lang="it-IT" sz="1400" dirty="0">
                <a:solidFill>
                  <a:srgbClr val="002060"/>
                </a:solidFill>
              </a:rPr>
              <a:t> </a:t>
            </a:r>
            <a:r>
              <a:rPr lang="it-IT" sz="1400" dirty="0" err="1">
                <a:solidFill>
                  <a:srgbClr val="002060"/>
                </a:solidFill>
              </a:rPr>
              <a:t>moreover</a:t>
            </a:r>
            <a:r>
              <a:rPr lang="it-IT" sz="1400" dirty="0">
                <a:solidFill>
                  <a:srgbClr val="002060"/>
                </a:solidFill>
              </a:rPr>
              <a:t> </a:t>
            </a:r>
            <a:r>
              <a:rPr lang="it-IT" sz="1400" dirty="0" err="1">
                <a:solidFill>
                  <a:srgbClr val="002060"/>
                </a:solidFill>
              </a:rPr>
              <a:t>stable</a:t>
            </a:r>
            <a:r>
              <a:rPr lang="it-IT" sz="1400" dirty="0">
                <a:solidFill>
                  <a:srgbClr val="002060"/>
                </a:solidFill>
              </a:rPr>
              <a:t> isotope (Mn</a:t>
            </a:r>
            <a:r>
              <a:rPr lang="it-IT" sz="1400" baseline="30000" dirty="0">
                <a:solidFill>
                  <a:srgbClr val="002060"/>
                </a:solidFill>
              </a:rPr>
              <a:t>2+</a:t>
            </a:r>
            <a:r>
              <a:rPr lang="it-IT" sz="1400" dirty="0">
                <a:solidFill>
                  <a:srgbClr val="002060"/>
                </a:solidFill>
              </a:rPr>
              <a:t>), with </a:t>
            </a:r>
            <a:r>
              <a:rPr lang="it-IT" sz="1400" dirty="0" err="1">
                <a:solidFill>
                  <a:srgbClr val="002060"/>
                </a:solidFill>
              </a:rPr>
              <a:t>useful</a:t>
            </a:r>
            <a:r>
              <a:rPr lang="it-IT" sz="1400" dirty="0">
                <a:solidFill>
                  <a:srgbClr val="002060"/>
                </a:solidFill>
              </a:rPr>
              <a:t> </a:t>
            </a:r>
            <a:r>
              <a:rPr lang="it-IT" sz="1400" dirty="0" err="1">
                <a:solidFill>
                  <a:srgbClr val="002060"/>
                </a:solidFill>
              </a:rPr>
              <a:t>paramagnetic</a:t>
            </a:r>
            <a:r>
              <a:rPr lang="it-IT" sz="1400" dirty="0">
                <a:solidFill>
                  <a:srgbClr val="002060"/>
                </a:solidFill>
              </a:rPr>
              <a:t> </a:t>
            </a:r>
            <a:r>
              <a:rPr lang="it-IT" sz="1400" dirty="0" err="1">
                <a:solidFill>
                  <a:srgbClr val="002060"/>
                </a:solidFill>
              </a:rPr>
              <a:t>properties</a:t>
            </a:r>
            <a:r>
              <a:rPr lang="it-IT" sz="1400" dirty="0">
                <a:solidFill>
                  <a:srgbClr val="002060"/>
                </a:solidFill>
              </a:rPr>
              <a:t> to be </a:t>
            </a:r>
            <a:r>
              <a:rPr lang="it-IT" sz="1400" dirty="0" err="1">
                <a:solidFill>
                  <a:srgbClr val="002060"/>
                </a:solidFill>
              </a:rPr>
              <a:t>used</a:t>
            </a:r>
            <a:r>
              <a:rPr lang="it-IT" sz="1400" dirty="0">
                <a:solidFill>
                  <a:srgbClr val="002060"/>
                </a:solidFill>
              </a:rPr>
              <a:t> </a:t>
            </a:r>
            <a:r>
              <a:rPr lang="it-IT" sz="1400" dirty="0" err="1">
                <a:solidFill>
                  <a:srgbClr val="002060"/>
                </a:solidFill>
              </a:rPr>
              <a:t>as</a:t>
            </a:r>
            <a:r>
              <a:rPr lang="it-IT" sz="1400" dirty="0">
                <a:solidFill>
                  <a:srgbClr val="002060"/>
                </a:solidFill>
              </a:rPr>
              <a:t> MRI </a:t>
            </a:r>
            <a:r>
              <a:rPr lang="it-IT" sz="1400" dirty="0" err="1">
                <a:solidFill>
                  <a:srgbClr val="002060"/>
                </a:solidFill>
              </a:rPr>
              <a:t>contrast</a:t>
            </a:r>
            <a:r>
              <a:rPr lang="it-IT" sz="1400" dirty="0">
                <a:solidFill>
                  <a:srgbClr val="002060"/>
                </a:solidFill>
              </a:rPr>
              <a:t> agents.</a:t>
            </a:r>
          </a:p>
          <a:p>
            <a:endParaRPr lang="it-IT" sz="800" dirty="0">
              <a:solidFill>
                <a:srgbClr val="002060"/>
              </a:solidFill>
            </a:endParaRPr>
          </a:p>
          <a:p>
            <a:r>
              <a:rPr lang="it-IT" sz="1400" baseline="30000" dirty="0">
                <a:solidFill>
                  <a:srgbClr val="002060"/>
                </a:solidFill>
              </a:rPr>
              <a:t>193m</a:t>
            </a:r>
            <a:r>
              <a:rPr lang="it-IT" sz="1400" dirty="0">
                <a:solidFill>
                  <a:srgbClr val="002060"/>
                </a:solidFill>
              </a:rPr>
              <a:t>Pt, for </a:t>
            </a:r>
            <a:r>
              <a:rPr lang="it-IT" sz="1400" dirty="0" err="1">
                <a:solidFill>
                  <a:srgbClr val="002060"/>
                </a:solidFill>
              </a:rPr>
              <a:t>metabolic</a:t>
            </a:r>
            <a:r>
              <a:rPr lang="it-IT" sz="1400" dirty="0">
                <a:solidFill>
                  <a:srgbClr val="002060"/>
                </a:solidFill>
              </a:rPr>
              <a:t> </a:t>
            </a:r>
            <a:r>
              <a:rPr lang="it-IT" sz="1400" dirty="0" err="1">
                <a:solidFill>
                  <a:srgbClr val="002060"/>
                </a:solidFill>
              </a:rPr>
              <a:t>radiotherapy</a:t>
            </a:r>
            <a:r>
              <a:rPr lang="it-IT" sz="1400" dirty="0">
                <a:solidFill>
                  <a:srgbClr val="002060"/>
                </a:solidFill>
              </a:rPr>
              <a:t> </a:t>
            </a:r>
            <a:r>
              <a:rPr lang="it-IT" sz="1400" dirty="0" err="1">
                <a:solidFill>
                  <a:srgbClr val="002060"/>
                </a:solidFill>
              </a:rPr>
              <a:t>applications</a:t>
            </a:r>
            <a:r>
              <a:rPr lang="it-IT" sz="1400" dirty="0">
                <a:solidFill>
                  <a:srgbClr val="002060"/>
                </a:solidFill>
              </a:rPr>
              <a:t>.</a:t>
            </a:r>
          </a:p>
          <a:p>
            <a:endParaRPr lang="it-IT" sz="1400" dirty="0">
              <a:solidFill>
                <a:srgbClr val="002060"/>
              </a:solidFill>
            </a:endParaRPr>
          </a:p>
          <a:p>
            <a:endParaRPr lang="it-IT" sz="1400" dirty="0">
              <a:solidFill>
                <a:srgbClr val="002060"/>
              </a:solidFill>
            </a:endParaRPr>
          </a:p>
          <a:p>
            <a:endParaRPr lang="it-IT" sz="1400" dirty="0">
              <a:solidFill>
                <a:srgbClr val="002060"/>
              </a:solidFill>
            </a:endParaRPr>
          </a:p>
          <a:p>
            <a:endParaRPr lang="it-IT" sz="1400" dirty="0">
              <a:solidFill>
                <a:srgbClr val="002060"/>
              </a:solidFill>
            </a:endParaRPr>
          </a:p>
          <a:p>
            <a:r>
              <a:rPr lang="it-IT" sz="1400" dirty="0">
                <a:solidFill>
                  <a:srgbClr val="002060"/>
                </a:solidFill>
              </a:rPr>
              <a:t>and </a:t>
            </a:r>
            <a:r>
              <a:rPr lang="it-IT" sz="1400" dirty="0" err="1">
                <a:solidFill>
                  <a:srgbClr val="002060"/>
                </a:solidFill>
              </a:rPr>
              <a:t>we</a:t>
            </a:r>
            <a:r>
              <a:rPr lang="it-IT" sz="1400" dirty="0">
                <a:solidFill>
                  <a:srgbClr val="002060"/>
                </a:solidFill>
              </a:rPr>
              <a:t> start the study, </a:t>
            </a:r>
            <a:r>
              <a:rPr lang="it-IT" sz="1400" dirty="0" err="1">
                <a:solidFill>
                  <a:srgbClr val="002060"/>
                </a:solidFill>
              </a:rPr>
              <a:t>using</a:t>
            </a:r>
            <a:r>
              <a:rPr lang="it-IT" sz="1400" dirty="0">
                <a:solidFill>
                  <a:srgbClr val="002060"/>
                </a:solidFill>
              </a:rPr>
              <a:t> </a:t>
            </a:r>
            <a:r>
              <a:rPr lang="it-IT" sz="1400" dirty="0" err="1">
                <a:solidFill>
                  <a:srgbClr val="002060"/>
                </a:solidFill>
              </a:rPr>
              <a:t>deuteron</a:t>
            </a:r>
            <a:r>
              <a:rPr lang="it-IT" sz="1400" dirty="0">
                <a:solidFill>
                  <a:srgbClr val="002060"/>
                </a:solidFill>
              </a:rPr>
              <a:t> or alpha </a:t>
            </a:r>
            <a:r>
              <a:rPr lang="it-IT" sz="1400" dirty="0" err="1">
                <a:solidFill>
                  <a:srgbClr val="002060"/>
                </a:solidFill>
              </a:rPr>
              <a:t>beams</a:t>
            </a:r>
            <a:r>
              <a:rPr lang="it-IT" sz="1400" dirty="0">
                <a:solidFill>
                  <a:srgbClr val="002060"/>
                </a:solidFill>
              </a:rPr>
              <a:t> for</a:t>
            </a:r>
          </a:p>
          <a:p>
            <a:r>
              <a:rPr lang="it-IT" sz="1400" dirty="0">
                <a:solidFill>
                  <a:srgbClr val="002060"/>
                </a:solidFill>
              </a:rPr>
              <a:t>the production of:</a:t>
            </a:r>
          </a:p>
          <a:p>
            <a:endParaRPr lang="it-IT" sz="1400" dirty="0">
              <a:solidFill>
                <a:srgbClr val="002060"/>
              </a:solidFill>
            </a:endParaRPr>
          </a:p>
          <a:p>
            <a:endParaRPr lang="it-IT" sz="1400" dirty="0">
              <a:solidFill>
                <a:srgbClr val="002060"/>
              </a:solidFill>
            </a:endParaRPr>
          </a:p>
          <a:p>
            <a:endParaRPr lang="it-IT" sz="1400" dirty="0">
              <a:solidFill>
                <a:srgbClr val="002060"/>
              </a:solidFill>
            </a:endParaRPr>
          </a:p>
          <a:p>
            <a:endParaRPr lang="it-IT" sz="1400" dirty="0">
              <a:solidFill>
                <a:srgbClr val="002060"/>
              </a:solidFill>
            </a:endParaRPr>
          </a:p>
          <a:p>
            <a:endParaRPr lang="it-IT" sz="1400" dirty="0">
              <a:solidFill>
                <a:srgbClr val="002060"/>
              </a:solidFill>
            </a:endParaRPr>
          </a:p>
          <a:p>
            <a:r>
              <a:rPr lang="it-IT" sz="1400" dirty="0">
                <a:solidFill>
                  <a:srgbClr val="002060"/>
                </a:solidFill>
              </a:rPr>
              <a:t>For </a:t>
            </a:r>
            <a:r>
              <a:rPr lang="it-IT" sz="1400" dirty="0" err="1">
                <a:solidFill>
                  <a:srgbClr val="002060"/>
                </a:solidFill>
              </a:rPr>
              <a:t>each</a:t>
            </a:r>
            <a:r>
              <a:rPr lang="it-IT" sz="1400" dirty="0">
                <a:solidFill>
                  <a:srgbClr val="002060"/>
                </a:solidFill>
              </a:rPr>
              <a:t> of </a:t>
            </a:r>
            <a:r>
              <a:rPr lang="it-IT" sz="1400" dirty="0" err="1">
                <a:solidFill>
                  <a:srgbClr val="002060"/>
                </a:solidFill>
              </a:rPr>
              <a:t>them</a:t>
            </a:r>
            <a:r>
              <a:rPr lang="it-IT" sz="1400" dirty="0">
                <a:solidFill>
                  <a:srgbClr val="002060"/>
                </a:solidFill>
              </a:rPr>
              <a:t> are </a:t>
            </a:r>
            <a:r>
              <a:rPr lang="it-IT" sz="1400" dirty="0" err="1">
                <a:solidFill>
                  <a:srgbClr val="002060"/>
                </a:solidFill>
              </a:rPr>
              <a:t>required</a:t>
            </a:r>
            <a:r>
              <a:rPr lang="it-IT" sz="1400" dirty="0">
                <a:solidFill>
                  <a:srgbClr val="002060"/>
                </a:solidFill>
              </a:rPr>
              <a:t> the </a:t>
            </a:r>
            <a:r>
              <a:rPr lang="it-IT" sz="1400" dirty="0" err="1">
                <a:solidFill>
                  <a:srgbClr val="002060"/>
                </a:solidFill>
              </a:rPr>
              <a:t>experimental</a:t>
            </a:r>
            <a:r>
              <a:rPr lang="it-IT" sz="1400" dirty="0">
                <a:solidFill>
                  <a:srgbClr val="002060"/>
                </a:solidFill>
              </a:rPr>
              <a:t> </a:t>
            </a:r>
            <a:r>
              <a:rPr lang="it-IT" sz="1400" dirty="0" err="1">
                <a:solidFill>
                  <a:srgbClr val="002060"/>
                </a:solidFill>
              </a:rPr>
              <a:t>determination</a:t>
            </a:r>
            <a:r>
              <a:rPr lang="it-IT" sz="1400" dirty="0">
                <a:solidFill>
                  <a:srgbClr val="002060"/>
                </a:solidFill>
              </a:rPr>
              <a:t> of </a:t>
            </a:r>
            <a:r>
              <a:rPr lang="it-IT" sz="1400" dirty="0" err="1">
                <a:solidFill>
                  <a:srgbClr val="002060"/>
                </a:solidFill>
              </a:rPr>
              <a:t>thin</a:t>
            </a:r>
            <a:r>
              <a:rPr lang="it-IT" sz="1400" dirty="0">
                <a:solidFill>
                  <a:srgbClr val="002060"/>
                </a:solidFill>
              </a:rPr>
              <a:t> target yield, </a:t>
            </a:r>
            <a:r>
              <a:rPr lang="it-IT" sz="1400" dirty="0" err="1">
                <a:solidFill>
                  <a:srgbClr val="002060"/>
                </a:solidFill>
              </a:rPr>
              <a:t>Thick</a:t>
            </a:r>
            <a:r>
              <a:rPr lang="it-IT" sz="1400" dirty="0">
                <a:solidFill>
                  <a:srgbClr val="002060"/>
                </a:solidFill>
              </a:rPr>
              <a:t> Target Yield, </a:t>
            </a:r>
            <a:r>
              <a:rPr lang="it-IT" sz="1400" dirty="0" err="1">
                <a:solidFill>
                  <a:srgbClr val="002060"/>
                </a:solidFill>
              </a:rPr>
              <a:t>RadioNuclidic</a:t>
            </a:r>
            <a:r>
              <a:rPr lang="it-IT" sz="1400" dirty="0">
                <a:solidFill>
                  <a:srgbClr val="002060"/>
                </a:solidFill>
              </a:rPr>
              <a:t> </a:t>
            </a:r>
            <a:r>
              <a:rPr lang="it-IT" sz="1400" dirty="0" err="1">
                <a:solidFill>
                  <a:srgbClr val="002060"/>
                </a:solidFill>
              </a:rPr>
              <a:t>purity</a:t>
            </a:r>
            <a:r>
              <a:rPr lang="it-IT" sz="1400" dirty="0">
                <a:solidFill>
                  <a:srgbClr val="002060"/>
                </a:solidFill>
              </a:rPr>
              <a:t>, </a:t>
            </a:r>
            <a:r>
              <a:rPr lang="it-IT" sz="1400" dirty="0" err="1">
                <a:solidFill>
                  <a:srgbClr val="002060"/>
                </a:solidFill>
              </a:rPr>
              <a:t>simulation</a:t>
            </a:r>
            <a:r>
              <a:rPr lang="it-IT" sz="1400" dirty="0">
                <a:solidFill>
                  <a:srgbClr val="002060"/>
                </a:solidFill>
              </a:rPr>
              <a:t> of the cross </a:t>
            </a:r>
            <a:r>
              <a:rPr lang="it-IT" sz="1400" dirty="0" err="1">
                <a:solidFill>
                  <a:srgbClr val="002060"/>
                </a:solidFill>
              </a:rPr>
              <a:t>section</a:t>
            </a:r>
            <a:r>
              <a:rPr lang="it-IT" sz="1400" dirty="0">
                <a:solidFill>
                  <a:srgbClr val="002060"/>
                </a:solidFill>
              </a:rPr>
              <a:t> of </a:t>
            </a:r>
            <a:r>
              <a:rPr lang="it-IT" sz="1400" dirty="0" err="1">
                <a:solidFill>
                  <a:srgbClr val="002060"/>
                </a:solidFill>
              </a:rPr>
              <a:t>primary</a:t>
            </a:r>
            <a:r>
              <a:rPr lang="it-IT" sz="1400" dirty="0">
                <a:solidFill>
                  <a:srgbClr val="002060"/>
                </a:solidFill>
              </a:rPr>
              <a:t> and </a:t>
            </a:r>
            <a:r>
              <a:rPr lang="it-IT" sz="1400" dirty="0" err="1">
                <a:solidFill>
                  <a:srgbClr val="002060"/>
                </a:solidFill>
              </a:rPr>
              <a:t>contaminats</a:t>
            </a:r>
            <a:r>
              <a:rPr lang="it-IT" sz="1400" dirty="0">
                <a:solidFill>
                  <a:srgbClr val="002060"/>
                </a:solidFill>
              </a:rPr>
              <a:t> production with computer </a:t>
            </a:r>
            <a:r>
              <a:rPr lang="it-IT" sz="1400" dirty="0" err="1">
                <a:solidFill>
                  <a:srgbClr val="002060"/>
                </a:solidFill>
              </a:rPr>
              <a:t>codes</a:t>
            </a:r>
            <a:r>
              <a:rPr lang="it-IT" sz="1400" dirty="0">
                <a:solidFill>
                  <a:srgbClr val="002060"/>
                </a:solidFill>
              </a:rPr>
              <a:t> like  EMPIRE and FLUKA </a:t>
            </a:r>
          </a:p>
        </p:txBody>
      </p:sp>
      <p:pic>
        <p:nvPicPr>
          <p:cNvPr id="93" name="Immagine 92">
            <a:extLst>
              <a:ext uri="{FF2B5EF4-FFF2-40B4-BE49-F238E27FC236}">
                <a16:creationId xmlns:a16="http://schemas.microsoft.com/office/drawing/2014/main" id="{E468E966-2401-4008-9E53-5AEE71FCEF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3384" y="3859794"/>
            <a:ext cx="5916182" cy="2196584"/>
          </a:xfrm>
          <a:prstGeom prst="rect">
            <a:avLst/>
          </a:prstGeom>
        </p:spPr>
      </p:pic>
    </p:spTree>
    <p:extLst>
      <p:ext uri="{BB962C8B-B14F-4D97-AF65-F5344CB8AC3E}">
        <p14:creationId xmlns:p14="http://schemas.microsoft.com/office/powerpoint/2010/main" val="3795538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P1050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2494" y="266205"/>
            <a:ext cx="4932546" cy="3167056"/>
          </a:xfrm>
          <a:prstGeom prst="rect">
            <a:avLst/>
          </a:prstGeom>
        </p:spPr>
      </p:pic>
      <p:sp>
        <p:nvSpPr>
          <p:cNvPr id="8" name="Segnaposto numero diapositiva 8"/>
          <p:cNvSpPr>
            <a:spLocks noGrp="1"/>
          </p:cNvSpPr>
          <p:nvPr>
            <p:ph type="sldNum" sz="quarter" idx="12"/>
          </p:nvPr>
        </p:nvSpPr>
        <p:spPr/>
        <p:txBody>
          <a:bodyPr/>
          <a:lstStyle/>
          <a:p>
            <a:fld id="{69738B81-43B5-4ABB-930E-0A2E7766E18C}" type="slidenum">
              <a:rPr lang="en-GB"/>
              <a:pPr/>
              <a:t>53</a:t>
            </a:fld>
            <a:endParaRPr lang="en-GB"/>
          </a:p>
        </p:txBody>
      </p:sp>
      <p:grpSp>
        <p:nvGrpSpPr>
          <p:cNvPr id="12" name="Group 5"/>
          <p:cNvGrpSpPr>
            <a:grpSpLocks/>
          </p:cNvGrpSpPr>
          <p:nvPr/>
        </p:nvGrpSpPr>
        <p:grpSpPr bwMode="auto">
          <a:xfrm>
            <a:off x="832679" y="1256242"/>
            <a:ext cx="6569291" cy="1614574"/>
            <a:chOff x="-324" y="3570"/>
            <a:chExt cx="3924" cy="537"/>
          </a:xfrm>
        </p:grpSpPr>
        <p:sp>
          <p:nvSpPr>
            <p:cNvPr id="14" name="Text Box 6"/>
            <p:cNvSpPr txBox="1">
              <a:spLocks noChangeArrowheads="1"/>
            </p:cNvSpPr>
            <p:nvPr/>
          </p:nvSpPr>
          <p:spPr bwMode="auto">
            <a:xfrm>
              <a:off x="-324" y="3791"/>
              <a:ext cx="1141" cy="123"/>
            </a:xfrm>
            <a:prstGeom prst="rect">
              <a:avLst/>
            </a:prstGeom>
            <a:noFill/>
            <a:ln w="9525">
              <a:noFill/>
              <a:miter lim="800000"/>
              <a:headEnd/>
              <a:tailEnd/>
            </a:ln>
          </p:spPr>
          <p:txBody>
            <a:bodyPr wrap="square">
              <a:spAutoFit/>
            </a:bodyPr>
            <a:lstStyle>
              <a:defPPr>
                <a:defRPr lang="it-IT"/>
              </a:defPPr>
              <a:lvl1pPr algn="l"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sz="800" kern="1200">
                  <a:solidFill>
                    <a:schemeClr val="tx1"/>
                  </a:solidFill>
                  <a:latin typeface="Arial" charset="0"/>
                  <a:ea typeface="+mn-ea"/>
                  <a:cs typeface="+mn-cs"/>
                </a:defRPr>
              </a:lvl2pPr>
              <a:lvl3pPr marL="914400" algn="l" rtl="0" fontAlgn="base">
                <a:spcBef>
                  <a:spcPct val="0"/>
                </a:spcBef>
                <a:spcAft>
                  <a:spcPct val="0"/>
                </a:spcAft>
                <a:defRPr sz="800" kern="1200">
                  <a:solidFill>
                    <a:schemeClr val="tx1"/>
                  </a:solidFill>
                  <a:latin typeface="Arial" charset="0"/>
                  <a:ea typeface="+mn-ea"/>
                  <a:cs typeface="+mn-cs"/>
                </a:defRPr>
              </a:lvl3pPr>
              <a:lvl4pPr marL="1371600" algn="l" rtl="0" fontAlgn="base">
                <a:spcBef>
                  <a:spcPct val="0"/>
                </a:spcBef>
                <a:spcAft>
                  <a:spcPct val="0"/>
                </a:spcAft>
                <a:defRPr sz="800" kern="1200">
                  <a:solidFill>
                    <a:schemeClr val="tx1"/>
                  </a:solidFill>
                  <a:latin typeface="Arial" charset="0"/>
                  <a:ea typeface="+mn-ea"/>
                  <a:cs typeface="+mn-cs"/>
                </a:defRPr>
              </a:lvl4pPr>
              <a:lvl5pPr marL="1828800" algn="l" rtl="0" fontAlgn="base">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algn="ctr">
                <a:spcBef>
                  <a:spcPct val="50000"/>
                </a:spcBef>
                <a:defRPr/>
              </a:pPr>
              <a:r>
                <a:rPr lang="it-IT" sz="1800" dirty="0" err="1">
                  <a:solidFill>
                    <a:srgbClr val="000066"/>
                  </a:solidFill>
                  <a:latin typeface="+mj-lt"/>
                </a:rPr>
                <a:t>Beam</a:t>
              </a:r>
              <a:r>
                <a:rPr lang="it-IT" sz="1800" dirty="0">
                  <a:solidFill>
                    <a:srgbClr val="000066"/>
                  </a:solidFill>
                  <a:latin typeface="+mj-lt"/>
                </a:rPr>
                <a:t> </a:t>
              </a:r>
              <a:r>
                <a:rPr lang="it-IT" sz="1800" dirty="0" err="1">
                  <a:solidFill>
                    <a:srgbClr val="000066"/>
                  </a:solidFill>
                  <a:latin typeface="+mj-lt"/>
                </a:rPr>
                <a:t>particles</a:t>
              </a:r>
              <a:r>
                <a:rPr lang="it-IT" sz="1800" dirty="0">
                  <a:solidFill>
                    <a:srgbClr val="000066"/>
                  </a:solidFill>
                  <a:latin typeface="+mj-lt"/>
                </a:rPr>
                <a:t> </a:t>
              </a:r>
            </a:p>
          </p:txBody>
        </p:sp>
        <p:sp>
          <p:nvSpPr>
            <p:cNvPr id="15" name="Text Box 7"/>
            <p:cNvSpPr txBox="1">
              <a:spLocks noChangeArrowheads="1"/>
            </p:cNvSpPr>
            <p:nvPr/>
          </p:nvSpPr>
          <p:spPr bwMode="auto">
            <a:xfrm>
              <a:off x="780" y="3570"/>
              <a:ext cx="2820" cy="537"/>
            </a:xfrm>
            <a:prstGeom prst="rect">
              <a:avLst/>
            </a:prstGeom>
            <a:noFill/>
            <a:ln w="9525">
              <a:noFill/>
              <a:miter lim="800000"/>
              <a:headEnd/>
              <a:tailEnd/>
            </a:ln>
          </p:spPr>
          <p:txBody>
            <a:bodyPr>
              <a:spAutoFit/>
            </a:bodyPr>
            <a:lstStyle>
              <a:defPPr>
                <a:defRPr lang="it-IT"/>
              </a:defPPr>
              <a:lvl1pPr algn="l"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sz="800" kern="1200">
                  <a:solidFill>
                    <a:schemeClr val="tx1"/>
                  </a:solidFill>
                  <a:latin typeface="Arial" charset="0"/>
                  <a:ea typeface="+mn-ea"/>
                  <a:cs typeface="+mn-cs"/>
                </a:defRPr>
              </a:lvl2pPr>
              <a:lvl3pPr marL="914400" algn="l" rtl="0" fontAlgn="base">
                <a:spcBef>
                  <a:spcPct val="0"/>
                </a:spcBef>
                <a:spcAft>
                  <a:spcPct val="0"/>
                </a:spcAft>
                <a:defRPr sz="800" kern="1200">
                  <a:solidFill>
                    <a:schemeClr val="tx1"/>
                  </a:solidFill>
                  <a:latin typeface="Arial" charset="0"/>
                  <a:ea typeface="+mn-ea"/>
                  <a:cs typeface="+mn-cs"/>
                </a:defRPr>
              </a:lvl3pPr>
              <a:lvl4pPr marL="1371600" algn="l" rtl="0" fontAlgn="base">
                <a:spcBef>
                  <a:spcPct val="0"/>
                </a:spcBef>
                <a:spcAft>
                  <a:spcPct val="0"/>
                </a:spcAft>
                <a:defRPr sz="800" kern="1200">
                  <a:solidFill>
                    <a:schemeClr val="tx1"/>
                  </a:solidFill>
                  <a:latin typeface="Arial" charset="0"/>
                  <a:ea typeface="+mn-ea"/>
                  <a:cs typeface="+mn-cs"/>
                </a:defRPr>
              </a:lvl4pPr>
              <a:lvl5pPr marL="1828800" algn="l" rtl="0" fontAlgn="base">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a:lstStyle>
            <a:p>
              <a:pPr>
                <a:spcBef>
                  <a:spcPct val="50000"/>
                </a:spcBef>
                <a:defRPr/>
              </a:pPr>
              <a:r>
                <a:rPr lang="it-IT" sz="1800" dirty="0">
                  <a:latin typeface="+mn-lt"/>
                </a:rPr>
                <a:t>ARRONAX </a:t>
              </a:r>
              <a:r>
                <a:rPr lang="it-IT" sz="1800" dirty="0" err="1">
                  <a:latin typeface="+mn-lt"/>
                </a:rPr>
                <a:t>Cyclotron</a:t>
              </a:r>
              <a:r>
                <a:rPr lang="it-IT" sz="1800" dirty="0">
                  <a:latin typeface="+mn-lt"/>
                </a:rPr>
                <a:t> (Nantes)</a:t>
              </a:r>
              <a:endParaRPr lang="it-IT" dirty="0">
                <a:solidFill>
                  <a:srgbClr val="FF0000"/>
                </a:solidFill>
                <a:latin typeface="+mn-lt"/>
              </a:endParaRPr>
            </a:p>
            <a:p>
              <a:pPr marL="457200" indent="-457200" algn="just">
                <a:buBlip>
                  <a:blip r:embed="rId4"/>
                </a:buBlip>
              </a:pPr>
              <a:r>
                <a:rPr lang="it-IT" sz="1800" dirty="0" err="1">
                  <a:solidFill>
                    <a:srgbClr val="002060"/>
                  </a:solidFill>
                  <a:latin typeface="+mn-lt"/>
                </a:rPr>
                <a:t>Protons</a:t>
              </a:r>
              <a:r>
                <a:rPr lang="it-IT" sz="1800" dirty="0">
                  <a:solidFill>
                    <a:srgbClr val="002060"/>
                  </a:solidFill>
                  <a:latin typeface="+mn-lt"/>
                </a:rPr>
                <a:t>     35 – 70 </a:t>
              </a:r>
              <a:r>
                <a:rPr lang="it-IT" sz="1800" dirty="0" err="1">
                  <a:solidFill>
                    <a:srgbClr val="002060"/>
                  </a:solidFill>
                  <a:latin typeface="+mn-lt"/>
                </a:rPr>
                <a:t>Mev</a:t>
              </a:r>
              <a:r>
                <a:rPr lang="it-IT" sz="1800" dirty="0">
                  <a:solidFill>
                    <a:srgbClr val="002060"/>
                  </a:solidFill>
                  <a:latin typeface="+mn-lt"/>
                </a:rPr>
                <a:t> </a:t>
              </a:r>
              <a:r>
                <a:rPr lang="it-IT" sz="1800" b="1" dirty="0">
                  <a:solidFill>
                    <a:srgbClr val="FF0000"/>
                  </a:solidFill>
                  <a:latin typeface="+mn-lt"/>
                </a:rPr>
                <a:t>up to 750 </a:t>
              </a:r>
              <a:r>
                <a:rPr lang="it-IT" sz="1800" b="1" dirty="0" err="1">
                  <a:solidFill>
                    <a:srgbClr val="FF0000"/>
                  </a:solidFill>
                  <a:latin typeface="+mn-lt"/>
                </a:rPr>
                <a:t>mA</a:t>
              </a:r>
              <a:endParaRPr lang="it-IT" sz="1800" b="1" dirty="0">
                <a:solidFill>
                  <a:srgbClr val="FF0000"/>
                </a:solidFill>
                <a:latin typeface="+mn-lt"/>
              </a:endParaRPr>
            </a:p>
            <a:p>
              <a:pPr marL="457200" indent="-457200" algn="just">
                <a:buBlip>
                  <a:blip r:embed="rId4"/>
                </a:buBlip>
              </a:pPr>
              <a:r>
                <a:rPr lang="it-IT" sz="1800" dirty="0" err="1">
                  <a:solidFill>
                    <a:srgbClr val="002060"/>
                  </a:solidFill>
                  <a:latin typeface="+mn-lt"/>
                </a:rPr>
                <a:t>Deuterons</a:t>
              </a:r>
              <a:r>
                <a:rPr lang="it-IT" sz="1800" dirty="0">
                  <a:solidFill>
                    <a:srgbClr val="002060"/>
                  </a:solidFill>
                  <a:latin typeface="+mn-lt"/>
                </a:rPr>
                <a:t> 15 – 35 </a:t>
              </a:r>
              <a:r>
                <a:rPr lang="it-IT" sz="1800" dirty="0" err="1">
                  <a:solidFill>
                    <a:srgbClr val="002060"/>
                  </a:solidFill>
                  <a:latin typeface="+mn-lt"/>
                </a:rPr>
                <a:t>Mev</a:t>
              </a:r>
              <a:r>
                <a:rPr lang="it-IT" sz="1800" dirty="0">
                  <a:solidFill>
                    <a:srgbClr val="002060"/>
                  </a:solidFill>
                  <a:latin typeface="+mn-lt"/>
                </a:rPr>
                <a:t> 	</a:t>
              </a:r>
            </a:p>
            <a:p>
              <a:pPr marL="457200" indent="-457200" algn="just">
                <a:buBlip>
                  <a:blip r:embed="rId4"/>
                </a:buBlip>
              </a:pPr>
              <a:r>
                <a:rPr lang="it-IT" sz="1800" dirty="0">
                  <a:solidFill>
                    <a:srgbClr val="002060"/>
                  </a:solidFill>
                  <a:latin typeface="+mn-lt"/>
                </a:rPr>
                <a:t>Alpha  	  70 MeV</a:t>
              </a:r>
              <a:endParaRPr lang="it-IT" sz="1800" dirty="0">
                <a:solidFill>
                  <a:srgbClr val="FF0000"/>
                </a:solidFill>
                <a:latin typeface="+mn-lt"/>
              </a:endParaRPr>
            </a:p>
            <a:p>
              <a:pPr>
                <a:spcBef>
                  <a:spcPct val="50000"/>
                </a:spcBef>
                <a:defRPr/>
              </a:pPr>
              <a:endParaRPr lang="it-IT" sz="1800" dirty="0">
                <a:solidFill>
                  <a:srgbClr val="FF0000"/>
                </a:solidFill>
                <a:latin typeface="+mn-lt"/>
              </a:endParaRPr>
            </a:p>
          </p:txBody>
        </p:sp>
      </p:grpSp>
      <p:sp>
        <p:nvSpPr>
          <p:cNvPr id="26" name="Text Box 6"/>
          <p:cNvSpPr txBox="1">
            <a:spLocks noChangeArrowheads="1"/>
          </p:cNvSpPr>
          <p:nvPr/>
        </p:nvSpPr>
        <p:spPr bwMode="auto">
          <a:xfrm>
            <a:off x="832680" y="4567101"/>
            <a:ext cx="1800200" cy="369332"/>
          </a:xfrm>
          <a:prstGeom prst="rect">
            <a:avLst/>
          </a:prstGeom>
          <a:noFill/>
          <a:ln w="9525">
            <a:noFill/>
            <a:miter lim="800000"/>
            <a:headEnd/>
            <a:tailEnd/>
          </a:ln>
        </p:spPr>
        <p:txBody>
          <a:bodyPr wrap="square">
            <a:spAutoFit/>
          </a:bodyPr>
          <a:lstStyle/>
          <a:p>
            <a:pPr algn="ctr">
              <a:spcBef>
                <a:spcPct val="50000"/>
              </a:spcBef>
            </a:pPr>
            <a:r>
              <a:rPr lang="it-IT" dirty="0">
                <a:solidFill>
                  <a:srgbClr val="000066"/>
                </a:solidFill>
              </a:rPr>
              <a:t>LENA - Pavia</a:t>
            </a:r>
          </a:p>
        </p:txBody>
      </p:sp>
      <p:pic>
        <p:nvPicPr>
          <p:cNvPr id="27" name="Picture 3" descr="22"/>
          <p:cNvPicPr>
            <a:picLocks noChangeAspect="1" noChangeArrowheads="1"/>
          </p:cNvPicPr>
          <p:nvPr/>
        </p:nvPicPr>
        <p:blipFill>
          <a:blip r:embed="rId5" cstate="print"/>
          <a:srcRect/>
          <a:stretch>
            <a:fillRect/>
          </a:stretch>
        </p:blipFill>
        <p:spPr bwMode="auto">
          <a:xfrm>
            <a:off x="3059405" y="3915981"/>
            <a:ext cx="3700117" cy="2584832"/>
          </a:xfrm>
          <a:prstGeom prst="rect">
            <a:avLst/>
          </a:prstGeom>
          <a:noFill/>
        </p:spPr>
      </p:pic>
      <p:sp>
        <p:nvSpPr>
          <p:cNvPr id="28" name="Text Box 7"/>
          <p:cNvSpPr txBox="1">
            <a:spLocks noChangeArrowheads="1"/>
          </p:cNvSpPr>
          <p:nvPr/>
        </p:nvSpPr>
        <p:spPr bwMode="auto">
          <a:xfrm>
            <a:off x="6963982" y="4631082"/>
            <a:ext cx="4572318" cy="369332"/>
          </a:xfrm>
          <a:prstGeom prst="rect">
            <a:avLst/>
          </a:prstGeom>
          <a:noFill/>
          <a:ln w="9525">
            <a:noFill/>
            <a:miter lim="800000"/>
            <a:headEnd/>
            <a:tailEnd/>
          </a:ln>
        </p:spPr>
        <p:txBody>
          <a:bodyPr wrap="square">
            <a:spAutoFit/>
          </a:bodyPr>
          <a:lstStyle/>
          <a:p>
            <a:pPr>
              <a:spcBef>
                <a:spcPct val="50000"/>
              </a:spcBef>
            </a:pPr>
            <a:r>
              <a:rPr lang="it-IT" dirty="0" err="1">
                <a:solidFill>
                  <a:srgbClr val="000066"/>
                </a:solidFill>
              </a:rPr>
              <a:t>Nuclear</a:t>
            </a:r>
            <a:r>
              <a:rPr lang="it-IT" dirty="0">
                <a:solidFill>
                  <a:srgbClr val="000066"/>
                </a:solidFill>
              </a:rPr>
              <a:t> </a:t>
            </a:r>
            <a:r>
              <a:rPr lang="it-IT" dirty="0" err="1">
                <a:solidFill>
                  <a:srgbClr val="000066"/>
                </a:solidFill>
              </a:rPr>
              <a:t>Research</a:t>
            </a:r>
            <a:r>
              <a:rPr lang="it-IT" dirty="0">
                <a:solidFill>
                  <a:srgbClr val="000066"/>
                </a:solidFill>
              </a:rPr>
              <a:t> </a:t>
            </a:r>
            <a:r>
              <a:rPr lang="it-IT" dirty="0" err="1">
                <a:solidFill>
                  <a:srgbClr val="000066"/>
                </a:solidFill>
              </a:rPr>
              <a:t>Reactor</a:t>
            </a:r>
            <a:r>
              <a:rPr lang="it-IT" dirty="0">
                <a:solidFill>
                  <a:srgbClr val="000066"/>
                </a:solidFill>
              </a:rPr>
              <a:t> TRIGA MARK II</a:t>
            </a:r>
          </a:p>
        </p:txBody>
      </p:sp>
      <p:sp>
        <p:nvSpPr>
          <p:cNvPr id="30" name="CustomShape 1">
            <a:extLst>
              <a:ext uri="{FF2B5EF4-FFF2-40B4-BE49-F238E27FC236}">
                <a16:creationId xmlns:a16="http://schemas.microsoft.com/office/drawing/2014/main" id="{C629C5C1-1271-475C-A459-FC53762BABA4}"/>
              </a:ext>
            </a:extLst>
          </p:cNvPr>
          <p:cNvSpPr/>
          <p:nvPr/>
        </p:nvSpPr>
        <p:spPr>
          <a:xfrm>
            <a:off x="832680" y="57960"/>
            <a:ext cx="11477880" cy="431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Collaboration</a:t>
            </a:r>
            <a:endParaRPr lang="en-US" sz="3600" b="0" strike="noStrike" spc="-1" dirty="0">
              <a:latin typeface="Arial"/>
            </a:endParaRPr>
          </a:p>
        </p:txBody>
      </p:sp>
    </p:spTree>
    <p:extLst>
      <p:ext uri="{BB962C8B-B14F-4D97-AF65-F5344CB8AC3E}">
        <p14:creationId xmlns:p14="http://schemas.microsoft.com/office/powerpoint/2010/main" val="309310828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Activities under-way </a:t>
            </a:r>
            <a:endParaRPr lang="en-US" sz="3600" b="0" strike="noStrike" spc="-1" dirty="0">
              <a:latin typeface="Arial"/>
            </a:endParaRPr>
          </a:p>
        </p:txBody>
      </p:sp>
    </p:spTree>
    <p:extLst>
      <p:ext uri="{BB962C8B-B14F-4D97-AF65-F5344CB8AC3E}">
        <p14:creationId xmlns:p14="http://schemas.microsoft.com/office/powerpoint/2010/main" val="2943554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882870" y="177480"/>
            <a:ext cx="10968542" cy="196831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endParaRPr lang="en-US" sz="1800" b="0" strike="noStrike" spc="-1" dirty="0">
              <a:latin typeface="Arial"/>
            </a:endParaRPr>
          </a:p>
          <a:p>
            <a:pPr algn="ctr">
              <a:lnSpc>
                <a:spcPct val="100000"/>
              </a:lnSpc>
            </a:pPr>
            <a:r>
              <a:rPr lang="en-US" sz="3600" b="1" spc="-1" dirty="0">
                <a:solidFill>
                  <a:srgbClr val="000000"/>
                </a:solidFill>
                <a:latin typeface="Calibri"/>
              </a:rPr>
              <a:t>FRIDA</a:t>
            </a:r>
          </a:p>
          <a:p>
            <a:pPr algn="ctr">
              <a:lnSpc>
                <a:spcPct val="100000"/>
              </a:lnSpc>
            </a:pPr>
            <a:r>
              <a:rPr lang="en-US" sz="3600" b="1" spc="-1" dirty="0">
                <a:solidFill>
                  <a:srgbClr val="000000"/>
                </a:solidFill>
                <a:latin typeface="Calibri"/>
              </a:rPr>
              <a:t>FLASH Radiotherapy with </a:t>
            </a:r>
            <a:r>
              <a:rPr lang="en-US" sz="3600" b="1" spc="-1" dirty="0" err="1">
                <a:solidFill>
                  <a:srgbClr val="000000"/>
                </a:solidFill>
                <a:latin typeface="Calibri"/>
              </a:rPr>
              <a:t>hIgh</a:t>
            </a:r>
            <a:r>
              <a:rPr lang="en-US" sz="3600" b="1" spc="-1" dirty="0">
                <a:solidFill>
                  <a:srgbClr val="000000"/>
                </a:solidFill>
                <a:latin typeface="Calibri"/>
              </a:rPr>
              <a:t> Dose-rate particle </a:t>
            </a:r>
            <a:r>
              <a:rPr lang="en-US" sz="3600" b="1" spc="-1" dirty="0" err="1">
                <a:solidFill>
                  <a:srgbClr val="000000"/>
                </a:solidFill>
                <a:latin typeface="Calibri"/>
              </a:rPr>
              <a:t>beAms</a:t>
            </a:r>
            <a:endParaRPr lang="en-US" sz="3600" b="0" strike="noStrike" spc="-1" dirty="0">
              <a:latin typeface="Arial"/>
            </a:endParaRPr>
          </a:p>
          <a:p>
            <a:pPr algn="ctr">
              <a:lnSpc>
                <a:spcPct val="100000"/>
              </a:lnSpc>
            </a:pPr>
            <a:r>
              <a:rPr lang="en-US" sz="3200" b="1" strike="noStrike" spc="-1" dirty="0">
                <a:solidFill>
                  <a:srgbClr val="333399"/>
                </a:solidFill>
                <a:latin typeface="Calibri"/>
                <a:ea typeface="DejaVu Sans"/>
              </a:rPr>
              <a:t> </a:t>
            </a:r>
            <a:endParaRPr lang="en-US" sz="2400" b="1" spc="-1" dirty="0">
              <a:solidFill>
                <a:srgbClr val="333399"/>
              </a:solidFill>
              <a:latin typeface="Calibri"/>
            </a:endParaRPr>
          </a:p>
        </p:txBody>
      </p:sp>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55</a:t>
            </a:fld>
            <a:endParaRPr lang="en-US" sz="1050" b="0" strike="noStrike" spc="-1">
              <a:latin typeface="Arial"/>
            </a:endParaRPr>
          </a:p>
        </p:txBody>
      </p:sp>
      <p:pic>
        <p:nvPicPr>
          <p:cNvPr id="2" name="Immagine 1">
            <a:extLst>
              <a:ext uri="{FF2B5EF4-FFF2-40B4-BE49-F238E27FC236}">
                <a16:creationId xmlns:a16="http://schemas.microsoft.com/office/drawing/2014/main" id="{CA2E59BA-E1D2-D249-B3DD-9D841BF241B7}"/>
              </a:ext>
            </a:extLst>
          </p:cNvPr>
          <p:cNvPicPr>
            <a:picLocks noChangeAspect="1"/>
          </p:cNvPicPr>
          <p:nvPr/>
        </p:nvPicPr>
        <p:blipFill>
          <a:blip r:embed="rId3"/>
          <a:stretch>
            <a:fillRect/>
          </a:stretch>
        </p:blipFill>
        <p:spPr>
          <a:xfrm>
            <a:off x="3308349" y="1975945"/>
            <a:ext cx="6277533" cy="4704575"/>
          </a:xfrm>
          <a:prstGeom prst="rect">
            <a:avLst/>
          </a:prstGeom>
        </p:spPr>
      </p:pic>
      <p:sp>
        <p:nvSpPr>
          <p:cNvPr id="3" name="Nuvola 2">
            <a:extLst>
              <a:ext uri="{FF2B5EF4-FFF2-40B4-BE49-F238E27FC236}">
                <a16:creationId xmlns:a16="http://schemas.microsoft.com/office/drawing/2014/main" id="{53847D50-3989-DC4D-A7DE-53D3EEF821CA}"/>
              </a:ext>
            </a:extLst>
          </p:cNvPr>
          <p:cNvSpPr/>
          <p:nvPr/>
        </p:nvSpPr>
        <p:spPr>
          <a:xfrm>
            <a:off x="10625958" y="94593"/>
            <a:ext cx="1225454" cy="914400"/>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CALL</a:t>
            </a:r>
          </a:p>
        </p:txBody>
      </p:sp>
      <p:sp>
        <p:nvSpPr>
          <p:cNvPr id="4" name="CasellaDiTesto 3">
            <a:extLst>
              <a:ext uri="{FF2B5EF4-FFF2-40B4-BE49-F238E27FC236}">
                <a16:creationId xmlns:a16="http://schemas.microsoft.com/office/drawing/2014/main" id="{C24A8946-9EE5-6C45-B03C-DE99FB938B93}"/>
              </a:ext>
            </a:extLst>
          </p:cNvPr>
          <p:cNvSpPr txBox="1"/>
          <p:nvPr/>
        </p:nvSpPr>
        <p:spPr>
          <a:xfrm>
            <a:off x="10184523" y="4078014"/>
            <a:ext cx="1912883" cy="369332"/>
          </a:xfrm>
          <a:prstGeom prst="rect">
            <a:avLst/>
          </a:prstGeom>
          <a:noFill/>
        </p:spPr>
        <p:txBody>
          <a:bodyPr wrap="square" rtlCol="0">
            <a:spAutoFit/>
          </a:bodyPr>
          <a:lstStyle/>
          <a:p>
            <a:r>
              <a:rPr lang="en-US" b="1" dirty="0">
                <a:solidFill>
                  <a:srgbClr val="0070C0"/>
                </a:solidFill>
              </a:rPr>
              <a:t>RL: Dario </a:t>
            </a:r>
            <a:r>
              <a:rPr lang="en-US" b="1" dirty="0" err="1">
                <a:solidFill>
                  <a:srgbClr val="0070C0"/>
                </a:solidFill>
              </a:rPr>
              <a:t>Giove</a:t>
            </a:r>
            <a:endParaRPr lang="en-US" b="1" dirty="0">
              <a:solidFill>
                <a:srgbClr val="0070C0"/>
              </a:solidFill>
            </a:endParaRPr>
          </a:p>
        </p:txBody>
      </p:sp>
    </p:spTree>
    <p:extLst>
      <p:ext uri="{BB962C8B-B14F-4D97-AF65-F5344CB8AC3E}">
        <p14:creationId xmlns:p14="http://schemas.microsoft.com/office/powerpoint/2010/main" val="106999014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17D3E5D1-052A-7241-8197-104438629D59}"/>
              </a:ext>
            </a:extLst>
          </p:cNvPr>
          <p:cNvSpPr>
            <a:spLocks noGrp="1"/>
          </p:cNvSpPr>
          <p:nvPr>
            <p:ph type="dt" sz="half" idx="10"/>
          </p:nvPr>
        </p:nvSpPr>
        <p:spPr/>
        <p:txBody>
          <a:bodyPr/>
          <a:lstStyle/>
          <a:p>
            <a:fld id="{9A9E9DC3-15B1-E845-A262-D81A5A1D84CA}" type="datetime1">
              <a:rPr lang="en-US" smtClean="0"/>
              <a:t>7/10/22</a:t>
            </a:fld>
            <a:endParaRPr lang="en-US"/>
          </a:p>
        </p:txBody>
      </p:sp>
      <p:sp>
        <p:nvSpPr>
          <p:cNvPr id="5" name="Segnaposto piè di pagina 4">
            <a:extLst>
              <a:ext uri="{FF2B5EF4-FFF2-40B4-BE49-F238E27FC236}">
                <a16:creationId xmlns:a16="http://schemas.microsoft.com/office/drawing/2014/main" id="{81677416-EDD4-7F4B-AD4D-3510B6D741AB}"/>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5B8CEC2C-D28A-CB49-9DE2-5CFA1DEE9121}"/>
              </a:ext>
            </a:extLst>
          </p:cNvPr>
          <p:cNvSpPr>
            <a:spLocks noGrp="1"/>
          </p:cNvSpPr>
          <p:nvPr>
            <p:ph type="sldNum" sz="quarter" idx="12"/>
          </p:nvPr>
        </p:nvSpPr>
        <p:spPr/>
        <p:txBody>
          <a:bodyPr/>
          <a:lstStyle/>
          <a:p>
            <a:fld id="{27B91202-F90A-6140-AD94-E68811371A56}" type="slidenum">
              <a:rPr lang="en-US" smtClean="0"/>
              <a:t>56</a:t>
            </a:fld>
            <a:endParaRPr lang="en-US"/>
          </a:p>
        </p:txBody>
      </p:sp>
      <p:pic>
        <p:nvPicPr>
          <p:cNvPr id="7" name="Immagine 6">
            <a:extLst>
              <a:ext uri="{FF2B5EF4-FFF2-40B4-BE49-F238E27FC236}">
                <a16:creationId xmlns:a16="http://schemas.microsoft.com/office/drawing/2014/main" id="{DAD6615A-AC25-9B47-A2A5-241A68EFA601}"/>
              </a:ext>
            </a:extLst>
          </p:cNvPr>
          <p:cNvPicPr>
            <a:picLocks noChangeAspect="1"/>
          </p:cNvPicPr>
          <p:nvPr/>
        </p:nvPicPr>
        <p:blipFill>
          <a:blip r:embed="rId2"/>
          <a:stretch>
            <a:fillRect/>
          </a:stretch>
        </p:blipFill>
        <p:spPr>
          <a:xfrm>
            <a:off x="1193708" y="370488"/>
            <a:ext cx="10627441" cy="5347140"/>
          </a:xfrm>
          <a:prstGeom prst="rect">
            <a:avLst/>
          </a:prstGeom>
        </p:spPr>
      </p:pic>
    </p:spTree>
    <p:extLst>
      <p:ext uri="{BB962C8B-B14F-4D97-AF65-F5344CB8AC3E}">
        <p14:creationId xmlns:p14="http://schemas.microsoft.com/office/powerpoint/2010/main" val="3191631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7240-4DB8-4291-A662-1E3A20AAAF3E}"/>
              </a:ext>
            </a:extLst>
          </p:cNvPr>
          <p:cNvSpPr>
            <a:spLocks noGrp="1"/>
          </p:cNvSpPr>
          <p:nvPr>
            <p:ph type="title"/>
          </p:nvPr>
        </p:nvSpPr>
        <p:spPr>
          <a:xfrm>
            <a:off x="857918" y="0"/>
            <a:ext cx="10972440" cy="914400"/>
          </a:xfrm>
        </p:spPr>
        <p:txBody>
          <a:bodyPr/>
          <a:lstStyle/>
          <a:p>
            <a:r>
              <a:rPr lang="en-US" sz="4000" dirty="0">
                <a:solidFill>
                  <a:schemeClr val="tx2"/>
                </a:solidFill>
              </a:rPr>
              <a:t>Stress Test </a:t>
            </a:r>
          </a:p>
        </p:txBody>
      </p:sp>
      <p:sp>
        <p:nvSpPr>
          <p:cNvPr id="3" name="Content Placeholder 2">
            <a:extLst>
              <a:ext uri="{FF2B5EF4-FFF2-40B4-BE49-F238E27FC236}">
                <a16:creationId xmlns:a16="http://schemas.microsoft.com/office/drawing/2014/main" id="{225D12E4-870A-49B6-91C6-1A82D6169B37}"/>
              </a:ext>
            </a:extLst>
          </p:cNvPr>
          <p:cNvSpPr>
            <a:spLocks noGrp="1"/>
          </p:cNvSpPr>
          <p:nvPr>
            <p:ph idx="1"/>
          </p:nvPr>
        </p:nvSpPr>
        <p:spPr>
          <a:xfrm>
            <a:off x="723238" y="1176706"/>
            <a:ext cx="7619149" cy="5129433"/>
          </a:xfrm>
        </p:spPr>
        <p:txBody>
          <a:bodyPr>
            <a:normAutofit/>
          </a:bodyPr>
          <a:lstStyle/>
          <a:p>
            <a:pPr>
              <a:lnSpc>
                <a:spcPct val="100000"/>
              </a:lnSpc>
            </a:pPr>
            <a:r>
              <a:rPr lang="en-US" sz="2000" dirty="0"/>
              <a:t>The operation of </a:t>
            </a:r>
            <a:r>
              <a:rPr lang="en-US" sz="2000" b="1" dirty="0"/>
              <a:t>advanced CW </a:t>
            </a:r>
            <a:r>
              <a:rPr lang="en-US" sz="2000" dirty="0"/>
              <a:t>high brightness</a:t>
            </a:r>
            <a:br>
              <a:rPr lang="en-US" sz="2000" dirty="0"/>
            </a:br>
            <a:r>
              <a:rPr lang="en-US" sz="2000" dirty="0"/>
              <a:t>electron sources based on photocathodes requires</a:t>
            </a:r>
            <a:br>
              <a:rPr lang="en-US" sz="2000" dirty="0"/>
            </a:br>
            <a:r>
              <a:rPr lang="en-US" sz="2000" dirty="0"/>
              <a:t>their operation to </a:t>
            </a:r>
            <a:r>
              <a:rPr lang="en-US" sz="2000" b="1" dirty="0"/>
              <a:t>very high repetition rate</a:t>
            </a:r>
            <a:r>
              <a:rPr lang="en-US" sz="2000" dirty="0"/>
              <a:t>.</a:t>
            </a:r>
          </a:p>
          <a:p>
            <a:pPr>
              <a:lnSpc>
                <a:spcPct val="100000"/>
              </a:lnSpc>
            </a:pPr>
            <a:r>
              <a:rPr lang="en-US" sz="2000" dirty="0"/>
              <a:t>Up to now, few facilities have run </a:t>
            </a:r>
            <a:br>
              <a:rPr lang="en-US" sz="2000" dirty="0"/>
            </a:br>
            <a:r>
              <a:rPr lang="en-US" sz="2000" dirty="0"/>
              <a:t>photocathodes with such high repetition rate</a:t>
            </a:r>
          </a:p>
          <a:p>
            <a:pPr lvl="1">
              <a:lnSpc>
                <a:spcPct val="100000"/>
              </a:lnSpc>
            </a:pPr>
            <a:r>
              <a:rPr lang="en-US" sz="1800" b="1" dirty="0"/>
              <a:t>1 MHZ </a:t>
            </a:r>
            <a:r>
              <a:rPr lang="en-US" sz="1800" dirty="0"/>
              <a:t>	(</a:t>
            </a:r>
            <a:r>
              <a:rPr lang="en-US" sz="1800" b="1" dirty="0"/>
              <a:t>LASA Cs</a:t>
            </a:r>
            <a:r>
              <a:rPr lang="en-US" sz="1800" b="1" baseline="-25000" dirty="0"/>
              <a:t>2</a:t>
            </a:r>
            <a:r>
              <a:rPr lang="en-US" sz="1800" b="1" dirty="0"/>
              <a:t>Te</a:t>
            </a:r>
            <a:r>
              <a:rPr lang="en-US" sz="1800" dirty="0"/>
              <a:t>) 	APEX, LCLS-II, etc.</a:t>
            </a:r>
          </a:p>
          <a:p>
            <a:pPr lvl="1">
              <a:lnSpc>
                <a:spcPct val="100000"/>
              </a:lnSpc>
            </a:pPr>
            <a:r>
              <a:rPr lang="en-US" sz="1800" b="1" dirty="0"/>
              <a:t>1.3 GHz</a:t>
            </a:r>
            <a:r>
              <a:rPr lang="en-US" sz="1800" dirty="0"/>
              <a:t>	(</a:t>
            </a:r>
            <a:r>
              <a:rPr lang="en-US" sz="1800" b="1" dirty="0" err="1"/>
              <a:t>KCsSb</a:t>
            </a:r>
            <a:r>
              <a:rPr lang="en-US" sz="1800" dirty="0"/>
              <a:t>) 	</a:t>
            </a:r>
            <a:r>
              <a:rPr lang="en-US" sz="1800" dirty="0" err="1"/>
              <a:t>BerlinPRO</a:t>
            </a:r>
            <a:r>
              <a:rPr lang="en-US" sz="1800" dirty="0"/>
              <a:t>, etc.</a:t>
            </a:r>
          </a:p>
          <a:p>
            <a:pPr>
              <a:lnSpc>
                <a:spcPct val="100000"/>
              </a:lnSpc>
            </a:pPr>
            <a:r>
              <a:rPr lang="en-US" sz="2000" dirty="0"/>
              <a:t>As part of the INFN activity </a:t>
            </a:r>
            <a:r>
              <a:rPr lang="en-US" sz="2000" b="1" dirty="0"/>
              <a:t>preliminary to </a:t>
            </a:r>
            <a:r>
              <a:rPr lang="en-US" sz="2000" b="1" dirty="0" err="1"/>
              <a:t>BriXSino</a:t>
            </a:r>
            <a:r>
              <a:rPr lang="en-US" sz="2000" dirty="0"/>
              <a:t>, </a:t>
            </a:r>
            <a:br>
              <a:rPr lang="en-US" sz="2000" dirty="0"/>
            </a:br>
            <a:r>
              <a:rPr lang="en-US" sz="2000" dirty="0"/>
              <a:t>we want to </a:t>
            </a:r>
            <a:r>
              <a:rPr lang="en-US" sz="2000" b="1" dirty="0"/>
              <a:t>learn</a:t>
            </a:r>
            <a:r>
              <a:rPr lang="en-US" sz="2000" dirty="0"/>
              <a:t> how to deal with </a:t>
            </a:r>
            <a:br>
              <a:rPr lang="en-US" sz="2000" dirty="0"/>
            </a:br>
            <a:r>
              <a:rPr lang="en-US" sz="2000" dirty="0"/>
              <a:t>these </a:t>
            </a:r>
            <a:r>
              <a:rPr lang="en-US" sz="2000" b="1" dirty="0"/>
              <a:t>operation modes </a:t>
            </a:r>
            <a:br>
              <a:rPr lang="en-US" sz="2000" dirty="0"/>
            </a:br>
            <a:r>
              <a:rPr lang="en-US" sz="2000" dirty="0"/>
              <a:t>and how the </a:t>
            </a:r>
            <a:r>
              <a:rPr lang="en-US" sz="2000" b="1" dirty="0"/>
              <a:t>photocathodes </a:t>
            </a:r>
            <a:br>
              <a:rPr lang="en-US" sz="2000" b="1" dirty="0"/>
            </a:br>
            <a:r>
              <a:rPr lang="en-US" sz="2000" b="1" dirty="0"/>
              <a:t>behave</a:t>
            </a:r>
            <a:r>
              <a:rPr lang="en-US" sz="2000" dirty="0"/>
              <a:t>. The photocathodes</a:t>
            </a:r>
            <a:br>
              <a:rPr lang="en-US" sz="2000" dirty="0"/>
            </a:br>
            <a:r>
              <a:rPr lang="en-US" sz="2000" dirty="0"/>
              <a:t>will be operated with a UV</a:t>
            </a:r>
            <a:br>
              <a:rPr lang="en-US" sz="2000" dirty="0"/>
            </a:br>
            <a:r>
              <a:rPr lang="en-US" sz="2000" dirty="0"/>
              <a:t>laser at 100 MHz in an </a:t>
            </a:r>
            <a:br>
              <a:rPr lang="en-US" sz="2000" dirty="0"/>
            </a:br>
            <a:r>
              <a:rPr lang="en-US" sz="2000" dirty="0"/>
              <a:t>HV extractor (100 kV).</a:t>
            </a:r>
          </a:p>
          <a:p>
            <a:pPr>
              <a:lnSpc>
                <a:spcPct val="100000"/>
              </a:lnSpc>
            </a:pPr>
            <a:endParaRPr lang="en-US" sz="2000" dirty="0"/>
          </a:p>
          <a:p>
            <a:endParaRPr lang="en-US" dirty="0"/>
          </a:p>
        </p:txBody>
      </p:sp>
      <p:pic>
        <p:nvPicPr>
          <p:cNvPr id="4" name="Picture 3" descr="A large machine in a room&#10;&#10;Description automatically generated">
            <a:extLst>
              <a:ext uri="{FF2B5EF4-FFF2-40B4-BE49-F238E27FC236}">
                <a16:creationId xmlns:a16="http://schemas.microsoft.com/office/drawing/2014/main" id="{3FCA2135-9D3C-46F6-892D-72B20CE19F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2176" y="707535"/>
            <a:ext cx="4642258" cy="3481694"/>
          </a:xfrm>
          <a:prstGeom prst="rect">
            <a:avLst/>
          </a:prstGeom>
        </p:spPr>
      </p:pic>
      <p:sp>
        <p:nvSpPr>
          <p:cNvPr id="5" name="TextBox 4">
            <a:extLst>
              <a:ext uri="{FF2B5EF4-FFF2-40B4-BE49-F238E27FC236}">
                <a16:creationId xmlns:a16="http://schemas.microsoft.com/office/drawing/2014/main" id="{00503EC1-6442-460C-A871-A019C9F87C9C}"/>
              </a:ext>
            </a:extLst>
          </p:cNvPr>
          <p:cNvSpPr txBox="1"/>
          <p:nvPr/>
        </p:nvSpPr>
        <p:spPr>
          <a:xfrm>
            <a:off x="8901936" y="1930019"/>
            <a:ext cx="1105737"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DC Gun</a:t>
            </a:r>
          </a:p>
        </p:txBody>
      </p:sp>
      <p:sp>
        <p:nvSpPr>
          <p:cNvPr id="7" name="TextBox 6">
            <a:extLst>
              <a:ext uri="{FF2B5EF4-FFF2-40B4-BE49-F238E27FC236}">
                <a16:creationId xmlns:a16="http://schemas.microsoft.com/office/drawing/2014/main" id="{861A3F1F-E7C5-42B6-812F-8DA93C8D0F4A}"/>
              </a:ext>
            </a:extLst>
          </p:cNvPr>
          <p:cNvSpPr txBox="1"/>
          <p:nvPr/>
        </p:nvSpPr>
        <p:spPr>
          <a:xfrm>
            <a:off x="7130717" y="3741423"/>
            <a:ext cx="1558568" cy="64633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Photocathode </a:t>
            </a:r>
            <a:br>
              <a:rPr lang="en-US" dirty="0"/>
            </a:br>
            <a:r>
              <a:rPr lang="en-US" dirty="0"/>
              <a:t>Manipulator</a:t>
            </a:r>
          </a:p>
        </p:txBody>
      </p:sp>
      <p:sp>
        <p:nvSpPr>
          <p:cNvPr id="9" name="TextBox 8">
            <a:extLst>
              <a:ext uri="{FF2B5EF4-FFF2-40B4-BE49-F238E27FC236}">
                <a16:creationId xmlns:a16="http://schemas.microsoft.com/office/drawing/2014/main" id="{1A57CC3F-0E1A-40C7-84FA-11C52AB23F94}"/>
              </a:ext>
            </a:extLst>
          </p:cNvPr>
          <p:cNvSpPr txBox="1"/>
          <p:nvPr/>
        </p:nvSpPr>
        <p:spPr>
          <a:xfrm>
            <a:off x="10609328" y="3638148"/>
            <a:ext cx="1313180" cy="64633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Connection </a:t>
            </a:r>
            <a:br>
              <a:rPr lang="en-US" dirty="0"/>
            </a:br>
            <a:r>
              <a:rPr lang="en-US" dirty="0"/>
              <a:t>to suitcase</a:t>
            </a:r>
          </a:p>
        </p:txBody>
      </p:sp>
      <p:graphicFrame>
        <p:nvGraphicFramePr>
          <p:cNvPr id="13" name="Table 6">
            <a:extLst>
              <a:ext uri="{FF2B5EF4-FFF2-40B4-BE49-F238E27FC236}">
                <a16:creationId xmlns:a16="http://schemas.microsoft.com/office/drawing/2014/main" id="{8DB5E71E-5499-41B0-B6FF-782F59F49CBF}"/>
              </a:ext>
            </a:extLst>
          </p:cNvPr>
          <p:cNvGraphicFramePr>
            <a:graphicFrameLocks noGrp="1"/>
          </p:cNvGraphicFramePr>
          <p:nvPr>
            <p:extLst/>
          </p:nvPr>
        </p:nvGraphicFramePr>
        <p:xfrm>
          <a:off x="8006122" y="4519099"/>
          <a:ext cx="3670124" cy="2084783"/>
        </p:xfrm>
        <a:graphic>
          <a:graphicData uri="http://schemas.openxmlformats.org/drawingml/2006/table">
            <a:tbl>
              <a:tblPr bandRow="1">
                <a:tableStyleId>{5C22544A-7EE6-4342-B048-85BDC9FD1C3A}</a:tableStyleId>
              </a:tblPr>
              <a:tblGrid>
                <a:gridCol w="2450781">
                  <a:extLst>
                    <a:ext uri="{9D8B030D-6E8A-4147-A177-3AD203B41FA5}">
                      <a16:colId xmlns:a16="http://schemas.microsoft.com/office/drawing/2014/main" val="1821001228"/>
                    </a:ext>
                  </a:extLst>
                </a:gridCol>
                <a:gridCol w="1219343">
                  <a:extLst>
                    <a:ext uri="{9D8B030D-6E8A-4147-A177-3AD203B41FA5}">
                      <a16:colId xmlns:a16="http://schemas.microsoft.com/office/drawing/2014/main" val="1036216790"/>
                    </a:ext>
                  </a:extLst>
                </a:gridCol>
              </a:tblGrid>
              <a:tr h="228382">
                <a:tc>
                  <a:txBody>
                    <a:bodyPr/>
                    <a:lstStyle/>
                    <a:p>
                      <a:r>
                        <a:rPr lang="en-US" sz="1100" b="1" dirty="0"/>
                        <a:t>Laser</a:t>
                      </a:r>
                    </a:p>
                  </a:txBody>
                  <a:tcPr/>
                </a:tc>
                <a:tc>
                  <a:txBody>
                    <a:bodyPr/>
                    <a:lstStyle/>
                    <a:p>
                      <a:pPr algn="ctr"/>
                      <a:endParaRPr lang="en-US" sz="1100" dirty="0"/>
                    </a:p>
                  </a:txBody>
                  <a:tcPr/>
                </a:tc>
                <a:extLst>
                  <a:ext uri="{0D108BD9-81ED-4DB2-BD59-A6C34878D82A}">
                    <a16:rowId xmlns:a16="http://schemas.microsoft.com/office/drawing/2014/main" val="1753118181"/>
                  </a:ext>
                </a:extLst>
              </a:tr>
              <a:tr h="228382">
                <a:tc>
                  <a:txBody>
                    <a:bodyPr/>
                    <a:lstStyle/>
                    <a:p>
                      <a:pPr marL="114300" indent="0"/>
                      <a:r>
                        <a:rPr lang="en-US" sz="1100" dirty="0"/>
                        <a:t>Power</a:t>
                      </a:r>
                    </a:p>
                  </a:txBody>
                  <a:tcPr/>
                </a:tc>
                <a:tc>
                  <a:txBody>
                    <a:bodyPr/>
                    <a:lstStyle/>
                    <a:p>
                      <a:pPr algn="ctr"/>
                      <a:r>
                        <a:rPr lang="en-US" sz="1100" dirty="0"/>
                        <a:t>10 W</a:t>
                      </a:r>
                    </a:p>
                  </a:txBody>
                  <a:tcPr/>
                </a:tc>
                <a:extLst>
                  <a:ext uri="{0D108BD9-81ED-4DB2-BD59-A6C34878D82A}">
                    <a16:rowId xmlns:a16="http://schemas.microsoft.com/office/drawing/2014/main" val="3372160918"/>
                  </a:ext>
                </a:extLst>
              </a:tr>
              <a:tr h="228382">
                <a:tc>
                  <a:txBody>
                    <a:bodyPr/>
                    <a:lstStyle/>
                    <a:p>
                      <a:pPr marL="114300" indent="0"/>
                      <a:r>
                        <a:rPr lang="en-US" sz="1100" dirty="0"/>
                        <a:t>Wavelength</a:t>
                      </a:r>
                    </a:p>
                  </a:txBody>
                  <a:tcPr/>
                </a:tc>
                <a:tc>
                  <a:txBody>
                    <a:bodyPr/>
                    <a:lstStyle/>
                    <a:p>
                      <a:pPr algn="ctr"/>
                      <a:r>
                        <a:rPr lang="en-US" sz="1100" dirty="0"/>
                        <a:t>1040 nm</a:t>
                      </a:r>
                    </a:p>
                  </a:txBody>
                  <a:tcPr/>
                </a:tc>
                <a:extLst>
                  <a:ext uri="{0D108BD9-81ED-4DB2-BD59-A6C34878D82A}">
                    <a16:rowId xmlns:a16="http://schemas.microsoft.com/office/drawing/2014/main" val="3180523411"/>
                  </a:ext>
                </a:extLst>
              </a:tr>
              <a:tr h="228382">
                <a:tc>
                  <a:txBody>
                    <a:bodyPr/>
                    <a:lstStyle/>
                    <a:p>
                      <a:pPr marL="114300" indent="0"/>
                      <a:r>
                        <a:rPr lang="en-US" sz="1100" dirty="0"/>
                        <a:t>Pulse length </a:t>
                      </a:r>
                    </a:p>
                  </a:txBody>
                  <a:tcPr/>
                </a:tc>
                <a:tc>
                  <a:txBody>
                    <a:bodyPr/>
                    <a:lstStyle/>
                    <a:p>
                      <a:pPr algn="ctr"/>
                      <a:r>
                        <a:rPr lang="en-US" sz="1100" dirty="0"/>
                        <a:t>10 </a:t>
                      </a:r>
                      <a:r>
                        <a:rPr lang="en-US" sz="1100" dirty="0" err="1"/>
                        <a:t>ps</a:t>
                      </a:r>
                      <a:endParaRPr lang="en-US" sz="1100" dirty="0"/>
                    </a:p>
                  </a:txBody>
                  <a:tcPr/>
                </a:tc>
                <a:extLst>
                  <a:ext uri="{0D108BD9-81ED-4DB2-BD59-A6C34878D82A}">
                    <a16:rowId xmlns:a16="http://schemas.microsoft.com/office/drawing/2014/main" val="177099222"/>
                  </a:ext>
                </a:extLst>
              </a:tr>
              <a:tr h="271223">
                <a:tc>
                  <a:txBody>
                    <a:bodyPr/>
                    <a:lstStyle/>
                    <a:p>
                      <a:pPr marL="114300" indent="0"/>
                      <a:r>
                        <a:rPr lang="en-US" sz="1100" dirty="0"/>
                        <a:t>Single Bunch Repetition Rate</a:t>
                      </a:r>
                    </a:p>
                  </a:txBody>
                  <a:tcPr/>
                </a:tc>
                <a:tc>
                  <a:txBody>
                    <a:bodyPr/>
                    <a:lstStyle/>
                    <a:p>
                      <a:pPr algn="ctr"/>
                      <a:r>
                        <a:rPr lang="en-US" sz="1100" dirty="0"/>
                        <a:t>92.857 MHz</a:t>
                      </a:r>
                    </a:p>
                  </a:txBody>
                  <a:tcPr/>
                </a:tc>
                <a:extLst>
                  <a:ext uri="{0D108BD9-81ED-4DB2-BD59-A6C34878D82A}">
                    <a16:rowId xmlns:a16="http://schemas.microsoft.com/office/drawing/2014/main" val="1528685982"/>
                  </a:ext>
                </a:extLst>
              </a:tr>
              <a:tr h="228382">
                <a:tc>
                  <a:txBody>
                    <a:bodyPr/>
                    <a:lstStyle/>
                    <a:p>
                      <a:pPr marL="114300" indent="0"/>
                      <a:r>
                        <a:rPr lang="en-US" sz="1100" dirty="0"/>
                        <a:t>IR-&gt;UV Efficiency</a:t>
                      </a:r>
                    </a:p>
                  </a:txBody>
                  <a:tcPr/>
                </a:tc>
                <a:tc>
                  <a:txBody>
                    <a:bodyPr/>
                    <a:lstStyle/>
                    <a:p>
                      <a:pPr algn="ctr"/>
                      <a:r>
                        <a:rPr lang="en-US" sz="1100" dirty="0"/>
                        <a:t>1 %</a:t>
                      </a:r>
                    </a:p>
                  </a:txBody>
                  <a:tcPr/>
                </a:tc>
                <a:extLst>
                  <a:ext uri="{0D108BD9-81ED-4DB2-BD59-A6C34878D82A}">
                    <a16:rowId xmlns:a16="http://schemas.microsoft.com/office/drawing/2014/main" val="4238520598"/>
                  </a:ext>
                </a:extLst>
              </a:tr>
              <a:tr h="228382">
                <a:tc>
                  <a:txBody>
                    <a:bodyPr/>
                    <a:lstStyle/>
                    <a:p>
                      <a:r>
                        <a:rPr lang="en-US" sz="1100" b="1" dirty="0"/>
                        <a:t>Cs</a:t>
                      </a:r>
                      <a:r>
                        <a:rPr lang="en-US" sz="1100" b="1" baseline="-25000" dirty="0"/>
                        <a:t>2</a:t>
                      </a:r>
                      <a:r>
                        <a:rPr lang="en-US" sz="1100" b="1" dirty="0"/>
                        <a:t>Te</a:t>
                      </a:r>
                    </a:p>
                  </a:txBody>
                  <a:tcPr/>
                </a:tc>
                <a:tc>
                  <a:txBody>
                    <a:bodyPr/>
                    <a:lstStyle/>
                    <a:p>
                      <a:pPr algn="ctr"/>
                      <a:endParaRPr lang="en-US" sz="1100" dirty="0"/>
                    </a:p>
                  </a:txBody>
                  <a:tcPr/>
                </a:tc>
                <a:extLst>
                  <a:ext uri="{0D108BD9-81ED-4DB2-BD59-A6C34878D82A}">
                    <a16:rowId xmlns:a16="http://schemas.microsoft.com/office/drawing/2014/main" val="3303626104"/>
                  </a:ext>
                </a:extLst>
              </a:tr>
              <a:tr h="228382">
                <a:tc>
                  <a:txBody>
                    <a:bodyPr/>
                    <a:lstStyle/>
                    <a:p>
                      <a:pPr marL="114300" indent="0"/>
                      <a:r>
                        <a:rPr lang="en-US" sz="1100" dirty="0"/>
                        <a:t> QE</a:t>
                      </a:r>
                    </a:p>
                  </a:txBody>
                  <a:tcPr/>
                </a:tc>
                <a:tc>
                  <a:txBody>
                    <a:bodyPr/>
                    <a:lstStyle/>
                    <a:p>
                      <a:pPr algn="ctr"/>
                      <a:r>
                        <a:rPr lang="en-US" sz="1100" dirty="0"/>
                        <a:t>1-10 %</a:t>
                      </a:r>
                    </a:p>
                  </a:txBody>
                  <a:tcPr/>
                </a:tc>
                <a:extLst>
                  <a:ext uri="{0D108BD9-81ED-4DB2-BD59-A6C34878D82A}">
                    <a16:rowId xmlns:a16="http://schemas.microsoft.com/office/drawing/2014/main" val="2427929501"/>
                  </a:ext>
                </a:extLst>
              </a:tr>
            </a:tbl>
          </a:graphicData>
        </a:graphic>
      </p:graphicFrame>
      <p:pic>
        <p:nvPicPr>
          <p:cNvPr id="14" name="Picture 13" descr="THP02F.PDF - Adobe Acrobat Pro DC">
            <a:extLst>
              <a:ext uri="{FF2B5EF4-FFF2-40B4-BE49-F238E27FC236}">
                <a16:creationId xmlns:a16="http://schemas.microsoft.com/office/drawing/2014/main" id="{AB87FAAF-955B-4701-BE6F-308CE241DB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7354" y="4547241"/>
            <a:ext cx="3182735" cy="2027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9308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AE916DA1-B9D6-5442-B0F9-15C511BB3359}"/>
              </a:ext>
            </a:extLst>
          </p:cNvPr>
          <p:cNvSpPr>
            <a:spLocks noGrp="1"/>
          </p:cNvSpPr>
          <p:nvPr>
            <p:ph type="dt" sz="half" idx="10"/>
          </p:nvPr>
        </p:nvSpPr>
        <p:spPr/>
        <p:txBody>
          <a:bodyPr/>
          <a:lstStyle/>
          <a:p>
            <a:fld id="{1DF1254B-B257-EF44-945A-8D0A5C5F0560}" type="datetime1">
              <a:rPr lang="en-US" smtClean="0"/>
              <a:t>7/10/22</a:t>
            </a:fld>
            <a:endParaRPr lang="en-US" dirty="0"/>
          </a:p>
        </p:txBody>
      </p:sp>
      <p:sp>
        <p:nvSpPr>
          <p:cNvPr id="5" name="Segnaposto piè di pagina 4">
            <a:extLst>
              <a:ext uri="{FF2B5EF4-FFF2-40B4-BE49-F238E27FC236}">
                <a16:creationId xmlns:a16="http://schemas.microsoft.com/office/drawing/2014/main" id="{39C6A3FD-7CC6-7848-8DF6-558FAB19A59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BE668603-1221-7B4B-84FC-0BB0AA150B32}"/>
              </a:ext>
            </a:extLst>
          </p:cNvPr>
          <p:cNvSpPr>
            <a:spLocks noGrp="1"/>
          </p:cNvSpPr>
          <p:nvPr>
            <p:ph type="sldNum" sz="quarter" idx="12"/>
          </p:nvPr>
        </p:nvSpPr>
        <p:spPr/>
        <p:txBody>
          <a:bodyPr/>
          <a:lstStyle/>
          <a:p>
            <a:fld id="{27B91202-F90A-6140-AD94-E68811371A56}" type="slidenum">
              <a:rPr lang="en-US" smtClean="0"/>
              <a:t>58</a:t>
            </a:fld>
            <a:endParaRPr lang="en-US"/>
          </a:p>
        </p:txBody>
      </p:sp>
      <p:sp>
        <p:nvSpPr>
          <p:cNvPr id="7" name="TextBox 3">
            <a:extLst>
              <a:ext uri="{FF2B5EF4-FFF2-40B4-BE49-F238E27FC236}">
                <a16:creationId xmlns:a16="http://schemas.microsoft.com/office/drawing/2014/main" id="{6CDE5AC1-BC47-614D-AAC3-301C5BD6A1DE}"/>
              </a:ext>
            </a:extLst>
          </p:cNvPr>
          <p:cNvSpPr txBox="1"/>
          <p:nvPr/>
        </p:nvSpPr>
        <p:spPr>
          <a:xfrm>
            <a:off x="1288046" y="689701"/>
            <a:ext cx="10021328" cy="1877437"/>
          </a:xfrm>
          <a:prstGeom prst="rect">
            <a:avLst/>
          </a:prstGeom>
          <a:noFill/>
        </p:spPr>
        <p:txBody>
          <a:bodyPr wrap="square" rtlCol="0">
            <a:spAutoFit/>
          </a:bodyPr>
          <a:lstStyle/>
          <a:p>
            <a:pPr algn="ctr"/>
            <a:r>
              <a:rPr lang="en-GB" sz="4400" b="1" dirty="0">
                <a:solidFill>
                  <a:srgbClr val="0070C0"/>
                </a:solidFill>
              </a:rPr>
              <a:t>ETHIOPIA</a:t>
            </a:r>
            <a:endParaRPr lang="en-GB" sz="4400" dirty="0">
              <a:solidFill>
                <a:srgbClr val="0070C0"/>
              </a:solidFill>
            </a:endParaRPr>
          </a:p>
          <a:p>
            <a:pPr algn="ctr"/>
            <a:r>
              <a:rPr lang="en-GB" sz="3600" dirty="0">
                <a:solidFill>
                  <a:srgbClr val="0070C0"/>
                </a:solidFill>
              </a:rPr>
              <a:t>Efficient THz </a:t>
            </a:r>
            <a:r>
              <a:rPr lang="en-GB" sz="3600" dirty="0" err="1">
                <a:solidFill>
                  <a:srgbClr val="0070C0"/>
                </a:solidFill>
              </a:rPr>
              <a:t>generatIon</a:t>
            </a:r>
            <a:r>
              <a:rPr lang="en-GB" sz="3600" dirty="0">
                <a:solidFill>
                  <a:srgbClr val="0070C0"/>
                </a:solidFill>
              </a:rPr>
              <a:t> </a:t>
            </a:r>
            <a:r>
              <a:rPr lang="en-GB" sz="3600" dirty="0" err="1">
                <a:solidFill>
                  <a:srgbClr val="0070C0"/>
                </a:solidFill>
              </a:rPr>
              <a:t>fOr</a:t>
            </a:r>
            <a:r>
              <a:rPr lang="en-GB" sz="3600" dirty="0">
                <a:solidFill>
                  <a:srgbClr val="0070C0"/>
                </a:solidFill>
              </a:rPr>
              <a:t> </a:t>
            </a:r>
            <a:r>
              <a:rPr lang="en-GB" sz="3600" dirty="0" err="1">
                <a:solidFill>
                  <a:srgbClr val="0070C0"/>
                </a:solidFill>
              </a:rPr>
              <a:t>hypersPectral</a:t>
            </a:r>
            <a:r>
              <a:rPr lang="en-GB" sz="3600" dirty="0">
                <a:solidFill>
                  <a:srgbClr val="0070C0"/>
                </a:solidFill>
              </a:rPr>
              <a:t> </a:t>
            </a:r>
            <a:r>
              <a:rPr lang="en-GB" sz="3600" dirty="0" err="1">
                <a:solidFill>
                  <a:srgbClr val="0070C0"/>
                </a:solidFill>
              </a:rPr>
              <a:t>ImAging</a:t>
            </a:r>
            <a:r>
              <a:rPr lang="en-GB" sz="3600" dirty="0">
                <a:solidFill>
                  <a:srgbClr val="0070C0"/>
                </a:solidFill>
              </a:rPr>
              <a:t> and broad-band spectroscopy</a:t>
            </a:r>
          </a:p>
        </p:txBody>
      </p:sp>
      <p:sp>
        <p:nvSpPr>
          <p:cNvPr id="8" name="Rettangolo 7">
            <a:extLst>
              <a:ext uri="{FF2B5EF4-FFF2-40B4-BE49-F238E27FC236}">
                <a16:creationId xmlns:a16="http://schemas.microsoft.com/office/drawing/2014/main" id="{EB0B54A8-48E4-AD4A-BA3A-BDA2B8CECEEB}"/>
              </a:ext>
            </a:extLst>
          </p:cNvPr>
          <p:cNvSpPr/>
          <p:nvPr/>
        </p:nvSpPr>
        <p:spPr>
          <a:xfrm>
            <a:off x="1003840" y="2801643"/>
            <a:ext cx="11405285" cy="2246769"/>
          </a:xfrm>
          <a:prstGeom prst="rect">
            <a:avLst/>
          </a:prstGeom>
        </p:spPr>
        <p:txBody>
          <a:bodyPr wrap="square">
            <a:spAutoFit/>
          </a:bodyPr>
          <a:lstStyle/>
          <a:p>
            <a:pPr>
              <a:spcAft>
                <a:spcPts val="0"/>
              </a:spcAft>
            </a:pPr>
            <a:r>
              <a:rPr lang="it-IT" sz="2800" b="1" dirty="0">
                <a:latin typeface="Calibri" panose="020F0502020204030204" pitchFamily="34" charset="0"/>
                <a:ea typeface="Calibri" panose="020F0502020204030204" pitchFamily="34" charset="0"/>
                <a:cs typeface="Times New Roman" panose="02020603050405020304" pitchFamily="18" charset="0"/>
              </a:rPr>
              <a:t>Durata proposta: 		</a:t>
            </a:r>
            <a:r>
              <a:rPr lang="it-IT" sz="2800" dirty="0">
                <a:latin typeface="Calibri" panose="020F0502020204030204" pitchFamily="34" charset="0"/>
                <a:ea typeface="Calibri" panose="020F0502020204030204" pitchFamily="34" charset="0"/>
                <a:cs typeface="Times New Roman" panose="02020603050405020304" pitchFamily="18" charset="0"/>
              </a:rPr>
              <a:t>3 anni (inizio 2022)</a:t>
            </a:r>
          </a:p>
          <a:p>
            <a:pPr>
              <a:spcAft>
                <a:spcPts val="0"/>
              </a:spcAft>
            </a:pPr>
            <a:r>
              <a:rPr lang="it-IT" sz="2800" b="1" dirty="0">
                <a:latin typeface="Calibri" panose="020F0502020204030204" pitchFamily="34" charset="0"/>
                <a:ea typeface="Calibri" panose="020F0502020204030204" pitchFamily="34" charset="0"/>
                <a:cs typeface="Times New Roman" panose="02020603050405020304" pitchFamily="18" charset="0"/>
              </a:rPr>
              <a:t>Area di ricerca: 		</a:t>
            </a:r>
            <a:r>
              <a:rPr lang="it-IT" sz="2800" dirty="0">
                <a:latin typeface="Calibri" panose="020F0502020204030204" pitchFamily="34" charset="0"/>
                <a:ea typeface="Calibri" panose="020F0502020204030204" pitchFamily="34" charset="0"/>
                <a:cs typeface="Times New Roman" panose="02020603050405020304" pitchFamily="18" charset="0"/>
              </a:rPr>
              <a:t>Interdisciplinare</a:t>
            </a:r>
          </a:p>
          <a:p>
            <a:pPr>
              <a:spcAft>
                <a:spcPts val="0"/>
              </a:spcAft>
            </a:pPr>
            <a:r>
              <a:rPr lang="it-IT" sz="2800" b="1" dirty="0">
                <a:latin typeface="Calibri" panose="020F0502020204030204" pitchFamily="34" charset="0"/>
                <a:ea typeface="Calibri" panose="020F0502020204030204" pitchFamily="34" charset="0"/>
                <a:cs typeface="Times New Roman" panose="02020603050405020304" pitchFamily="18" charset="0"/>
              </a:rPr>
              <a:t>Responsabile nazionale:</a:t>
            </a:r>
            <a:r>
              <a:rPr lang="it-IT" sz="2800" dirty="0">
                <a:latin typeface="Calibri" panose="020F0502020204030204" pitchFamily="34" charset="0"/>
                <a:ea typeface="Calibri" panose="020F0502020204030204" pitchFamily="34" charset="0"/>
                <a:cs typeface="Times New Roman" panose="02020603050405020304" pitchFamily="18" charset="0"/>
              </a:rPr>
              <a:t>	Gianluca </a:t>
            </a:r>
            <a:r>
              <a:rPr lang="it-IT" sz="2800" dirty="0" err="1">
                <a:latin typeface="Calibri" panose="020F0502020204030204" pitchFamily="34" charset="0"/>
                <a:ea typeface="Calibri" panose="020F0502020204030204" pitchFamily="34" charset="0"/>
                <a:cs typeface="Times New Roman" panose="02020603050405020304" pitchFamily="18" charset="0"/>
              </a:rPr>
              <a:t>Galzerano</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it-IT" sz="2800" b="1" dirty="0">
                <a:latin typeface="Calibri" panose="020F0502020204030204" pitchFamily="34" charset="0"/>
                <a:ea typeface="Calibri" panose="020F0502020204030204" pitchFamily="34" charset="0"/>
                <a:cs typeface="Times New Roman" panose="02020603050405020304" pitchFamily="18" charset="0"/>
              </a:rPr>
              <a:t>Unità partecipanti:	</a:t>
            </a:r>
            <a:r>
              <a:rPr lang="it-IT" sz="2800" dirty="0">
                <a:latin typeface="Calibri" panose="020F0502020204030204" pitchFamily="34" charset="0"/>
                <a:ea typeface="Calibri" panose="020F0502020204030204" pitchFamily="34" charset="0"/>
                <a:cs typeface="Times New Roman" panose="02020603050405020304" pitchFamily="18" charset="0"/>
              </a:rPr>
              <a:t>INFN-Milano (</a:t>
            </a:r>
            <a:r>
              <a:rPr lang="it-IT" sz="2800" dirty="0" err="1">
                <a:latin typeface="Calibri" panose="020F0502020204030204" pitchFamily="34" charset="0"/>
                <a:ea typeface="Calibri" panose="020F0502020204030204" pitchFamily="34" charset="0"/>
                <a:cs typeface="Times New Roman" panose="02020603050405020304" pitchFamily="18" charset="0"/>
              </a:rPr>
              <a:t>Resp</a:t>
            </a:r>
            <a:r>
              <a:rPr lang="it-IT" sz="2800" dirty="0">
                <a:latin typeface="Calibri" panose="020F0502020204030204" pitchFamily="34" charset="0"/>
                <a:ea typeface="Calibri" panose="020F0502020204030204" pitchFamily="34" charset="0"/>
                <a:cs typeface="Times New Roman" panose="02020603050405020304" pitchFamily="18" charset="0"/>
              </a:rPr>
              <a:t>. Locale G. </a:t>
            </a:r>
            <a:r>
              <a:rPr lang="it-IT" sz="2800" dirty="0" err="1">
                <a:latin typeface="Calibri" panose="020F0502020204030204" pitchFamily="34" charset="0"/>
                <a:ea typeface="Calibri" panose="020F0502020204030204" pitchFamily="34" charset="0"/>
                <a:cs typeface="Times New Roman" panose="02020603050405020304" pitchFamily="18" charset="0"/>
              </a:rPr>
              <a:t>Galzerano</a:t>
            </a:r>
            <a:r>
              <a:rPr lang="it-IT" sz="2800" dirty="0">
                <a:latin typeface="Calibri" panose="020F0502020204030204" pitchFamily="34" charset="0"/>
                <a:ea typeface="Calibri" panose="020F0502020204030204" pitchFamily="34" charset="0"/>
                <a:cs typeface="Times New Roman" panose="02020603050405020304" pitchFamily="18" charset="0"/>
              </a:rPr>
              <a:t>): 2.80 FTE </a:t>
            </a:r>
          </a:p>
          <a:p>
            <a:pPr algn="just">
              <a:spcAft>
                <a:spcPts val="0"/>
              </a:spcAft>
            </a:pPr>
            <a:r>
              <a:rPr lang="it-IT" sz="2800" dirty="0">
                <a:latin typeface="Calibri" panose="020F0502020204030204" pitchFamily="34" charset="0"/>
                <a:ea typeface="Calibri" panose="020F0502020204030204" pitchFamily="34" charset="0"/>
                <a:cs typeface="Times New Roman" panose="02020603050405020304" pitchFamily="18" charset="0"/>
              </a:rPr>
              <a:t>				INFN-Napoli (</a:t>
            </a:r>
            <a:r>
              <a:rPr lang="it-IT" sz="2800" dirty="0" err="1">
                <a:latin typeface="Calibri" panose="020F0502020204030204" pitchFamily="34" charset="0"/>
                <a:ea typeface="Calibri" panose="020F0502020204030204" pitchFamily="34" charset="0"/>
                <a:cs typeface="Times New Roman" panose="02020603050405020304" pitchFamily="18" charset="0"/>
              </a:rPr>
              <a:t>Resp</a:t>
            </a:r>
            <a:r>
              <a:rPr lang="it-IT" sz="2800" dirty="0">
                <a:latin typeface="Calibri" panose="020F0502020204030204" pitchFamily="34" charset="0"/>
                <a:ea typeface="Calibri" panose="020F0502020204030204" pitchFamily="34" charset="0"/>
                <a:cs typeface="Times New Roman" panose="02020603050405020304" pitchFamily="18" charset="0"/>
              </a:rPr>
              <a:t>. Locale B. Piccirillo): 1.20 FTE</a:t>
            </a:r>
          </a:p>
        </p:txBody>
      </p:sp>
    </p:spTree>
    <p:extLst>
      <p:ext uri="{BB962C8B-B14F-4D97-AF65-F5344CB8AC3E}">
        <p14:creationId xmlns:p14="http://schemas.microsoft.com/office/powerpoint/2010/main" val="931043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AE916DA1-B9D6-5442-B0F9-15C511BB3359}"/>
              </a:ext>
            </a:extLst>
          </p:cNvPr>
          <p:cNvSpPr>
            <a:spLocks noGrp="1"/>
          </p:cNvSpPr>
          <p:nvPr>
            <p:ph type="dt" sz="half" idx="10"/>
          </p:nvPr>
        </p:nvSpPr>
        <p:spPr/>
        <p:txBody>
          <a:bodyPr/>
          <a:lstStyle/>
          <a:p>
            <a:fld id="{1DF1254B-B257-EF44-945A-8D0A5C5F0560}" type="datetime1">
              <a:rPr lang="en-US" smtClean="0"/>
              <a:t>7/10/22</a:t>
            </a:fld>
            <a:endParaRPr lang="en-US" dirty="0"/>
          </a:p>
        </p:txBody>
      </p:sp>
      <p:sp>
        <p:nvSpPr>
          <p:cNvPr id="5" name="Segnaposto piè di pagina 4">
            <a:extLst>
              <a:ext uri="{FF2B5EF4-FFF2-40B4-BE49-F238E27FC236}">
                <a16:creationId xmlns:a16="http://schemas.microsoft.com/office/drawing/2014/main" id="{39C6A3FD-7CC6-7848-8DF6-558FAB19A59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BE668603-1221-7B4B-84FC-0BB0AA150B32}"/>
              </a:ext>
            </a:extLst>
          </p:cNvPr>
          <p:cNvSpPr>
            <a:spLocks noGrp="1"/>
          </p:cNvSpPr>
          <p:nvPr>
            <p:ph type="sldNum" sz="quarter" idx="12"/>
          </p:nvPr>
        </p:nvSpPr>
        <p:spPr/>
        <p:txBody>
          <a:bodyPr/>
          <a:lstStyle/>
          <a:p>
            <a:fld id="{27B91202-F90A-6140-AD94-E68811371A56}" type="slidenum">
              <a:rPr lang="en-US" smtClean="0"/>
              <a:t>59</a:t>
            </a:fld>
            <a:endParaRPr lang="en-US"/>
          </a:p>
        </p:txBody>
      </p:sp>
      <p:sp>
        <p:nvSpPr>
          <p:cNvPr id="7" name="Google Shape;649;p38">
            <a:extLst>
              <a:ext uri="{FF2B5EF4-FFF2-40B4-BE49-F238E27FC236}">
                <a16:creationId xmlns:a16="http://schemas.microsoft.com/office/drawing/2014/main" id="{67EEC9B8-012C-A54F-A1ED-FE69CD0F0497}"/>
              </a:ext>
            </a:extLst>
          </p:cNvPr>
          <p:cNvSpPr txBox="1">
            <a:spLocks/>
          </p:cNvSpPr>
          <p:nvPr/>
        </p:nvSpPr>
        <p:spPr>
          <a:xfrm>
            <a:off x="381000" y="0"/>
            <a:ext cx="12192000" cy="773087"/>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4400"/>
            </a:pPr>
            <a:r>
              <a:rPr lang="en-GB" sz="4000" b="1" dirty="0" err="1">
                <a:solidFill>
                  <a:schemeClr val="accent1"/>
                </a:solidFill>
                <a:latin typeface="+mn-lt"/>
              </a:rPr>
              <a:t>Scopo</a:t>
            </a:r>
            <a:r>
              <a:rPr lang="en-GB" sz="4000" b="1" dirty="0">
                <a:solidFill>
                  <a:schemeClr val="accent1"/>
                </a:solidFill>
                <a:latin typeface="+mn-lt"/>
              </a:rPr>
              <a:t> </a:t>
            </a:r>
            <a:r>
              <a:rPr lang="en-GB" sz="4000" b="1" dirty="0" err="1">
                <a:solidFill>
                  <a:schemeClr val="accent1"/>
                </a:solidFill>
                <a:latin typeface="+mn-lt"/>
              </a:rPr>
              <a:t>della</a:t>
            </a:r>
            <a:r>
              <a:rPr lang="en-GB" sz="4000" b="1" dirty="0">
                <a:solidFill>
                  <a:schemeClr val="accent1"/>
                </a:solidFill>
                <a:latin typeface="+mn-lt"/>
              </a:rPr>
              <a:t> </a:t>
            </a:r>
            <a:r>
              <a:rPr lang="en-GB" sz="4000" b="1" dirty="0" err="1">
                <a:solidFill>
                  <a:schemeClr val="accent1"/>
                </a:solidFill>
                <a:latin typeface="+mn-lt"/>
              </a:rPr>
              <a:t>proposta</a:t>
            </a:r>
            <a:r>
              <a:rPr lang="en-GB" sz="4000" b="1" dirty="0">
                <a:solidFill>
                  <a:schemeClr val="accent1"/>
                </a:solidFill>
                <a:latin typeface="+mn-lt"/>
              </a:rPr>
              <a:t> ETHIOPIA</a:t>
            </a:r>
          </a:p>
        </p:txBody>
      </p:sp>
      <p:sp>
        <p:nvSpPr>
          <p:cNvPr id="8" name="Rettangolo 7">
            <a:extLst>
              <a:ext uri="{FF2B5EF4-FFF2-40B4-BE49-F238E27FC236}">
                <a16:creationId xmlns:a16="http://schemas.microsoft.com/office/drawing/2014/main" id="{A70A528B-B14D-E948-B2E9-25356ECD71B2}"/>
              </a:ext>
            </a:extLst>
          </p:cNvPr>
          <p:cNvSpPr/>
          <p:nvPr/>
        </p:nvSpPr>
        <p:spPr>
          <a:xfrm>
            <a:off x="797304" y="773087"/>
            <a:ext cx="11193138" cy="147732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it-IT" dirty="0"/>
              <a:t>L'obiettivo del progetto è la </a:t>
            </a:r>
            <a:r>
              <a:rPr lang="it-IT" b="1" dirty="0"/>
              <a:t>realizzazione di una sorgente coerente presso il laboratorio LASA</a:t>
            </a:r>
            <a:r>
              <a:rPr lang="it-IT" dirty="0"/>
              <a:t> operante </a:t>
            </a:r>
            <a:r>
              <a:rPr lang="it-IT" b="1" dirty="0"/>
              <a:t>nella regione spettrale da 0.5 a 5 </a:t>
            </a:r>
            <a:r>
              <a:rPr lang="it-IT" b="1" dirty="0" err="1"/>
              <a:t>THz</a:t>
            </a:r>
            <a:r>
              <a:rPr lang="it-IT" b="1" dirty="0"/>
              <a:t> con elevata frequenza di ripetizione (100 MHz) e potenze medie sino a 10 </a:t>
            </a:r>
            <a:r>
              <a:rPr lang="it-IT" b="1" dirty="0" err="1"/>
              <a:t>mW</a:t>
            </a:r>
            <a:r>
              <a:rPr lang="it-IT" b="1" dirty="0"/>
              <a:t> per la sensoristica per immagini non distruttiva e la biomedicina. </a:t>
            </a:r>
            <a:r>
              <a:rPr lang="it-IT" b="1" dirty="0">
                <a:solidFill>
                  <a:srgbClr val="FF0000"/>
                </a:solidFill>
              </a:rPr>
              <a:t>Questo sfruttando la disponibilità di un avanzato sistema laser e di un laboratorio realizzati nell’ambito del progetto </a:t>
            </a:r>
            <a:r>
              <a:rPr lang="it-IT" b="1" dirty="0" err="1">
                <a:solidFill>
                  <a:srgbClr val="FF0000"/>
                </a:solidFill>
              </a:rPr>
              <a:t>BriXsino</a:t>
            </a:r>
            <a:r>
              <a:rPr lang="it-IT" b="1" dirty="0"/>
              <a:t>. </a:t>
            </a:r>
          </a:p>
        </p:txBody>
      </p:sp>
      <p:pic>
        <p:nvPicPr>
          <p:cNvPr id="17" name="Immagine 16">
            <a:extLst>
              <a:ext uri="{FF2B5EF4-FFF2-40B4-BE49-F238E27FC236}">
                <a16:creationId xmlns:a16="http://schemas.microsoft.com/office/drawing/2014/main" id="{60CBA5B5-757F-5943-8203-CB4AB6407E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75368" y="2961209"/>
            <a:ext cx="4942362" cy="1399141"/>
          </a:xfrm>
          <a:prstGeom prst="rect">
            <a:avLst/>
          </a:prstGeom>
        </p:spPr>
      </p:pic>
      <p:sp>
        <p:nvSpPr>
          <p:cNvPr id="18" name="Rettangolo 17">
            <a:extLst>
              <a:ext uri="{FF2B5EF4-FFF2-40B4-BE49-F238E27FC236}">
                <a16:creationId xmlns:a16="http://schemas.microsoft.com/office/drawing/2014/main" id="{7590C8CF-5D27-7A4B-87B9-6A0DE8259701}"/>
              </a:ext>
            </a:extLst>
          </p:cNvPr>
          <p:cNvSpPr/>
          <p:nvPr/>
        </p:nvSpPr>
        <p:spPr>
          <a:xfrm>
            <a:off x="7130489" y="4637498"/>
            <a:ext cx="5087242" cy="1361911"/>
          </a:xfrm>
          <a:prstGeom prst="rect">
            <a:avLst/>
          </a:prstGeom>
        </p:spPr>
        <p:txBody>
          <a:bodyPr wrap="square">
            <a:spAutoFit/>
          </a:bodyPr>
          <a:lstStyle/>
          <a:p>
            <a:pPr marL="46038" algn="just">
              <a:spcBef>
                <a:spcPts val="320"/>
              </a:spcBef>
              <a:spcAft>
                <a:spcPts val="0"/>
              </a:spcAft>
            </a:pPr>
            <a:r>
              <a:rPr lang="it-IT" sz="2000" b="1" dirty="0">
                <a:latin typeface="Calibri" panose="020F0502020204030204" pitchFamily="34" charset="0"/>
                <a:ea typeface="Calibri" panose="020F0502020204030204" pitchFamily="34" charset="0"/>
                <a:cs typeface="Times New Roman" panose="02020603050405020304" pitchFamily="18" charset="0"/>
              </a:rPr>
              <a:t>Obiettivo 2 - Imaging </a:t>
            </a:r>
            <a:r>
              <a:rPr lang="it-IT" sz="2000" b="1" dirty="0" err="1">
                <a:latin typeface="Calibri" panose="020F0502020204030204" pitchFamily="34" charset="0"/>
                <a:ea typeface="Calibri" panose="020F0502020204030204" pitchFamily="34" charset="0"/>
                <a:cs typeface="Times New Roman" panose="02020603050405020304" pitchFamily="18" charset="0"/>
              </a:rPr>
              <a:t>Iperspettrale</a:t>
            </a:r>
            <a:r>
              <a:rPr lang="it-IT" sz="2000" dirty="0">
                <a:latin typeface="Calibri" panose="020F0502020204030204" pitchFamily="34" charset="0"/>
                <a:ea typeface="Calibri" panose="020F0502020204030204" pitchFamily="34" charset="0"/>
                <a:cs typeface="Times New Roman" panose="02020603050405020304" pitchFamily="18" charset="0"/>
              </a:rPr>
              <a:t> </a:t>
            </a:r>
          </a:p>
          <a:p>
            <a:pPr marL="46038" algn="just">
              <a:spcBef>
                <a:spcPts val="320"/>
              </a:spcBef>
              <a:spcAft>
                <a:spcPts val="0"/>
              </a:spcAft>
            </a:pPr>
            <a:r>
              <a:rPr lang="it-IT" sz="2000" dirty="0">
                <a:latin typeface="Calibri" panose="020F0502020204030204" pitchFamily="34" charset="0"/>
                <a:ea typeface="Calibri" panose="020F0502020204030204" pitchFamily="34" charset="0"/>
                <a:cs typeface="Times New Roman" panose="02020603050405020304" pitchFamily="18" charset="0"/>
              </a:rPr>
              <a:t>Sviluppo e validazione di un metodo innovativo che combina l'imaging </a:t>
            </a:r>
            <a:r>
              <a:rPr lang="it-IT" sz="2000" dirty="0" err="1">
                <a:latin typeface="Calibri" panose="020F0502020204030204" pitchFamily="34" charset="0"/>
                <a:ea typeface="Calibri" panose="020F0502020204030204" pitchFamily="34" charset="0"/>
                <a:cs typeface="Times New Roman" panose="02020603050405020304" pitchFamily="18" charset="0"/>
              </a:rPr>
              <a:t>iperspettrale</a:t>
            </a:r>
            <a:r>
              <a:rPr lang="it-IT" sz="2000" dirty="0">
                <a:latin typeface="Calibri" panose="020F0502020204030204" pitchFamily="34" charset="0"/>
                <a:ea typeface="Calibri" panose="020F0502020204030204" pitchFamily="34" charset="0"/>
                <a:cs typeface="Times New Roman" panose="02020603050405020304" pitchFamily="18" charset="0"/>
              </a:rPr>
              <a:t> nel dominio </a:t>
            </a:r>
            <a:r>
              <a:rPr lang="it-IT" sz="2000" dirty="0" err="1">
                <a:latin typeface="Calibri" panose="020F0502020204030204" pitchFamily="34" charset="0"/>
                <a:ea typeface="Calibri" panose="020F0502020204030204" pitchFamily="34" charset="0"/>
                <a:cs typeface="Times New Roman" panose="02020603050405020304" pitchFamily="18" charset="0"/>
              </a:rPr>
              <a:t>THz</a:t>
            </a:r>
            <a:r>
              <a:rPr lang="it-IT" sz="2000" dirty="0">
                <a:latin typeface="Calibri" panose="020F0502020204030204" pitchFamily="34" charset="0"/>
                <a:ea typeface="Calibri" panose="020F0502020204030204" pitchFamily="34" charset="0"/>
                <a:cs typeface="Times New Roman" panose="02020603050405020304" pitchFamily="18" charset="0"/>
              </a:rPr>
              <a:t> con la tecnica della termometria</a:t>
            </a:r>
          </a:p>
        </p:txBody>
      </p:sp>
      <p:sp>
        <p:nvSpPr>
          <p:cNvPr id="19" name="Rettangolo arrotondato 109">
            <a:extLst>
              <a:ext uri="{FF2B5EF4-FFF2-40B4-BE49-F238E27FC236}">
                <a16:creationId xmlns:a16="http://schemas.microsoft.com/office/drawing/2014/main" id="{8C99CFE0-00EA-FD4A-958B-BEAE7B5B3BE5}"/>
              </a:ext>
            </a:extLst>
          </p:cNvPr>
          <p:cNvSpPr/>
          <p:nvPr/>
        </p:nvSpPr>
        <p:spPr>
          <a:xfrm>
            <a:off x="6720467" y="2584373"/>
            <a:ext cx="5481510" cy="3624290"/>
          </a:xfrm>
          <a:prstGeom prst="roundRect">
            <a:avLst>
              <a:gd name="adj" fmla="val 8681"/>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sp>
        <p:nvSpPr>
          <p:cNvPr id="20" name="Rettangolo arrotondato 104">
            <a:extLst>
              <a:ext uri="{FF2B5EF4-FFF2-40B4-BE49-F238E27FC236}">
                <a16:creationId xmlns:a16="http://schemas.microsoft.com/office/drawing/2014/main" id="{684EAD8B-7E29-C74F-ADEC-F16F17453A73}"/>
              </a:ext>
            </a:extLst>
          </p:cNvPr>
          <p:cNvSpPr/>
          <p:nvPr/>
        </p:nvSpPr>
        <p:spPr>
          <a:xfrm>
            <a:off x="725863" y="2570567"/>
            <a:ext cx="6010357" cy="3624291"/>
          </a:xfrm>
          <a:prstGeom prst="roundRect">
            <a:avLst>
              <a:gd name="adj" fmla="val 8681"/>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sp>
        <p:nvSpPr>
          <p:cNvPr id="21" name="Rettangolo 20">
            <a:extLst>
              <a:ext uri="{FF2B5EF4-FFF2-40B4-BE49-F238E27FC236}">
                <a16:creationId xmlns:a16="http://schemas.microsoft.com/office/drawing/2014/main" id="{0FB94C94-8ADC-A741-AD33-3F9B1ADCDC51}"/>
              </a:ext>
            </a:extLst>
          </p:cNvPr>
          <p:cNvSpPr/>
          <p:nvPr/>
        </p:nvSpPr>
        <p:spPr>
          <a:xfrm>
            <a:off x="367974" y="4483609"/>
            <a:ext cx="6254683" cy="1669688"/>
          </a:xfrm>
          <a:prstGeom prst="rect">
            <a:avLst/>
          </a:prstGeom>
        </p:spPr>
        <p:txBody>
          <a:bodyPr wrap="square">
            <a:spAutoFit/>
          </a:bodyPr>
          <a:lstStyle/>
          <a:p>
            <a:pPr marL="457200" algn="just">
              <a:spcBef>
                <a:spcPts val="320"/>
              </a:spcBef>
              <a:spcAft>
                <a:spcPts val="0"/>
              </a:spcAft>
            </a:pPr>
            <a:r>
              <a:rPr lang="it-IT" sz="2000" b="1" dirty="0">
                <a:latin typeface="Calibri" panose="020F0502020204030204" pitchFamily="34" charset="0"/>
                <a:ea typeface="Calibri" panose="020F0502020204030204" pitchFamily="34" charset="0"/>
                <a:cs typeface="Times New Roman" panose="02020603050405020304" pitchFamily="18" charset="0"/>
              </a:rPr>
              <a:t>Obiettivo 1 -	Sorgente </a:t>
            </a:r>
            <a:r>
              <a:rPr lang="it-IT" sz="2000" b="1" dirty="0" err="1">
                <a:latin typeface="Calibri" panose="020F0502020204030204" pitchFamily="34" charset="0"/>
                <a:ea typeface="Calibri" panose="020F0502020204030204" pitchFamily="34" charset="0"/>
                <a:cs typeface="Times New Roman" panose="02020603050405020304" pitchFamily="18" charset="0"/>
              </a:rPr>
              <a:t>THz</a:t>
            </a:r>
            <a:endParaRPr lang="it-IT" sz="2000" b="1" dirty="0">
              <a:latin typeface="Calibri" panose="020F0502020204030204" pitchFamily="34" charset="0"/>
              <a:ea typeface="Calibri" panose="020F0502020204030204" pitchFamily="34" charset="0"/>
              <a:cs typeface="Times New Roman" panose="02020603050405020304" pitchFamily="18" charset="0"/>
            </a:endParaRPr>
          </a:p>
          <a:p>
            <a:pPr marL="457200" algn="just">
              <a:spcBef>
                <a:spcPts val="320"/>
              </a:spcBef>
              <a:spcAft>
                <a:spcPts val="0"/>
              </a:spcAft>
            </a:pPr>
            <a:r>
              <a:rPr lang="it-IT" sz="2000" dirty="0">
                <a:latin typeface="Calibri" panose="020F0502020204030204" pitchFamily="34" charset="0"/>
                <a:ea typeface="Calibri" panose="020F0502020204030204" pitchFamily="34" charset="0"/>
                <a:cs typeface="Times New Roman" panose="02020603050405020304" pitchFamily="18" charset="0"/>
              </a:rPr>
              <a:t>Realizzazione della sorgente </a:t>
            </a:r>
            <a:r>
              <a:rPr lang="it-IT" sz="2000" dirty="0" err="1">
                <a:latin typeface="Calibri" panose="020F0502020204030204" pitchFamily="34" charset="0"/>
                <a:ea typeface="Calibri" panose="020F0502020204030204" pitchFamily="34" charset="0"/>
                <a:cs typeface="Times New Roman" panose="02020603050405020304" pitchFamily="18" charset="0"/>
              </a:rPr>
              <a:t>THz</a:t>
            </a:r>
            <a:r>
              <a:rPr lang="it-IT" sz="2000" dirty="0">
                <a:latin typeface="Calibri" panose="020F0502020204030204" pitchFamily="34" charset="0"/>
                <a:ea typeface="Calibri" panose="020F0502020204030204" pitchFamily="34" charset="0"/>
                <a:cs typeface="Times New Roman" panose="02020603050405020304" pitchFamily="18" charset="0"/>
              </a:rPr>
              <a:t> ad elevata frequenza di ripetizione (~100 MHz) mediante il processo non-lineare della rettificazione ottica di un treno di impulsi generato da un sistema laser in fibra ottica drogata </a:t>
            </a:r>
            <a:r>
              <a:rPr lang="it-IT" sz="2000" dirty="0" err="1">
                <a:latin typeface="Calibri" panose="020F0502020204030204" pitchFamily="34" charset="0"/>
                <a:ea typeface="Calibri" panose="020F0502020204030204" pitchFamily="34" charset="0"/>
                <a:cs typeface="Times New Roman" panose="02020603050405020304" pitchFamily="18" charset="0"/>
              </a:rPr>
              <a:t>Yb</a:t>
            </a:r>
            <a:endParaRPr lang="it-IT"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Rettangolo arrotondato 58">
            <a:extLst>
              <a:ext uri="{FF2B5EF4-FFF2-40B4-BE49-F238E27FC236}">
                <a16:creationId xmlns:a16="http://schemas.microsoft.com/office/drawing/2014/main" id="{6C007A6E-DBCB-D642-B405-29B4ED0ADDBF}"/>
              </a:ext>
            </a:extLst>
          </p:cNvPr>
          <p:cNvSpPr/>
          <p:nvPr/>
        </p:nvSpPr>
        <p:spPr>
          <a:xfrm>
            <a:off x="858524" y="2905198"/>
            <a:ext cx="1664339" cy="1381328"/>
          </a:xfrm>
          <a:prstGeom prst="roundRect">
            <a:avLst/>
          </a:prstGeom>
          <a:solidFill>
            <a:srgbClr val="FFC000"/>
          </a:solid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Yb:fiber</a:t>
            </a:r>
            <a:r>
              <a:rPr lang="en-US" b="1" dirty="0">
                <a:solidFill>
                  <a:schemeClr val="tx1"/>
                </a:solidFill>
              </a:rPr>
              <a:t> amplified ultrafast laser</a:t>
            </a:r>
          </a:p>
          <a:p>
            <a:pPr algn="ctr"/>
            <a:r>
              <a:rPr lang="en-US" b="1" dirty="0">
                <a:solidFill>
                  <a:schemeClr val="tx1"/>
                </a:solidFill>
              </a:rPr>
              <a:t>100 W, 200 fs</a:t>
            </a:r>
          </a:p>
          <a:p>
            <a:pPr algn="ctr"/>
            <a:r>
              <a:rPr lang="en-US" b="1" dirty="0">
                <a:solidFill>
                  <a:schemeClr val="tx1"/>
                </a:solidFill>
              </a:rPr>
              <a:t>92.86 MHz</a:t>
            </a:r>
          </a:p>
        </p:txBody>
      </p:sp>
      <p:sp>
        <p:nvSpPr>
          <p:cNvPr id="23" name="Rettangolo arrotondato 64">
            <a:extLst>
              <a:ext uri="{FF2B5EF4-FFF2-40B4-BE49-F238E27FC236}">
                <a16:creationId xmlns:a16="http://schemas.microsoft.com/office/drawing/2014/main" id="{555AB3DE-5992-9746-8AE7-9F062EFA8741}"/>
              </a:ext>
            </a:extLst>
          </p:cNvPr>
          <p:cNvSpPr/>
          <p:nvPr/>
        </p:nvSpPr>
        <p:spPr>
          <a:xfrm>
            <a:off x="3024020" y="2891487"/>
            <a:ext cx="1507512" cy="1381328"/>
          </a:xfrm>
          <a:prstGeom prst="roundRect">
            <a:avLst/>
          </a:prstGeom>
          <a:solidFill>
            <a:srgbClr val="92D05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Optical Rectification</a:t>
            </a:r>
          </a:p>
          <a:p>
            <a:pPr algn="ctr"/>
            <a:r>
              <a:rPr lang="en-US" b="1" dirty="0" err="1">
                <a:solidFill>
                  <a:schemeClr val="tx1"/>
                </a:solidFill>
              </a:rPr>
              <a:t>GaP</a:t>
            </a:r>
            <a:r>
              <a:rPr lang="en-US" b="1" dirty="0">
                <a:solidFill>
                  <a:schemeClr val="tx1"/>
                </a:solidFill>
              </a:rPr>
              <a:t> crystal</a:t>
            </a:r>
          </a:p>
        </p:txBody>
      </p:sp>
      <p:sp>
        <p:nvSpPr>
          <p:cNvPr id="24" name="Freccia destra 23">
            <a:extLst>
              <a:ext uri="{FF2B5EF4-FFF2-40B4-BE49-F238E27FC236}">
                <a16:creationId xmlns:a16="http://schemas.microsoft.com/office/drawing/2014/main" id="{204A5640-E84D-9345-980A-44B24302869D}"/>
              </a:ext>
            </a:extLst>
          </p:cNvPr>
          <p:cNvSpPr/>
          <p:nvPr/>
        </p:nvSpPr>
        <p:spPr>
          <a:xfrm>
            <a:off x="2568633" y="3468445"/>
            <a:ext cx="366409" cy="254833"/>
          </a:xfrm>
          <a:prstGeom prst="rightArrow">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arrotondato 77">
            <a:extLst>
              <a:ext uri="{FF2B5EF4-FFF2-40B4-BE49-F238E27FC236}">
                <a16:creationId xmlns:a16="http://schemas.microsoft.com/office/drawing/2014/main" id="{0412C32D-A803-0345-B84A-4B09BAF81FF5}"/>
              </a:ext>
            </a:extLst>
          </p:cNvPr>
          <p:cNvSpPr/>
          <p:nvPr/>
        </p:nvSpPr>
        <p:spPr>
          <a:xfrm>
            <a:off x="5031884" y="2891487"/>
            <a:ext cx="1492963" cy="1381328"/>
          </a:xfrm>
          <a:prstGeom prst="roundRect">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0.3 – 5 THz</a:t>
            </a:r>
          </a:p>
          <a:p>
            <a:pPr algn="ctr"/>
            <a:r>
              <a:rPr lang="en-US" b="1" dirty="0">
                <a:solidFill>
                  <a:srgbClr val="FF0000"/>
                </a:solidFill>
              </a:rPr>
              <a:t> 1 </a:t>
            </a:r>
            <a:r>
              <a:rPr lang="en-US" b="1" dirty="0" err="1">
                <a:solidFill>
                  <a:srgbClr val="FF0000"/>
                </a:solidFill>
              </a:rPr>
              <a:t>mW</a:t>
            </a:r>
            <a:endParaRPr lang="en-US" b="1" dirty="0">
              <a:solidFill>
                <a:srgbClr val="FF0000"/>
              </a:solidFill>
            </a:endParaRPr>
          </a:p>
          <a:p>
            <a:pPr algn="ctr"/>
            <a:r>
              <a:rPr lang="en-US" b="1" dirty="0">
                <a:solidFill>
                  <a:srgbClr val="FF0000"/>
                </a:solidFill>
              </a:rPr>
              <a:t>&lt;1 </a:t>
            </a:r>
            <a:r>
              <a:rPr lang="en-US" b="1" dirty="0" err="1">
                <a:solidFill>
                  <a:srgbClr val="FF0000"/>
                </a:solidFill>
              </a:rPr>
              <a:t>ps</a:t>
            </a:r>
            <a:endParaRPr lang="en-US" b="1" dirty="0">
              <a:solidFill>
                <a:srgbClr val="FF0000"/>
              </a:solidFill>
            </a:endParaRPr>
          </a:p>
          <a:p>
            <a:pPr algn="ctr"/>
            <a:r>
              <a:rPr lang="en-US" b="1" dirty="0">
                <a:solidFill>
                  <a:srgbClr val="FF0000"/>
                </a:solidFill>
              </a:rPr>
              <a:t>92.86 MHz</a:t>
            </a:r>
          </a:p>
        </p:txBody>
      </p:sp>
      <p:sp>
        <p:nvSpPr>
          <p:cNvPr id="26" name="Freccia destra 25">
            <a:extLst>
              <a:ext uri="{FF2B5EF4-FFF2-40B4-BE49-F238E27FC236}">
                <a16:creationId xmlns:a16="http://schemas.microsoft.com/office/drawing/2014/main" id="{E7ACEC3E-6C64-C045-AD91-8753FD86E05E}"/>
              </a:ext>
            </a:extLst>
          </p:cNvPr>
          <p:cNvSpPr/>
          <p:nvPr/>
        </p:nvSpPr>
        <p:spPr>
          <a:xfrm>
            <a:off x="4580691" y="3468445"/>
            <a:ext cx="366409" cy="254833"/>
          </a:xfrm>
          <a:prstGeom prst="rightArrow">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36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6</a:t>
            </a:fld>
            <a:endParaRPr lang="en-US" sz="1050" b="0" strike="noStrike" spc="-1">
              <a:latin typeface="Arial"/>
            </a:endParaRPr>
          </a:p>
        </p:txBody>
      </p:sp>
      <p:sp>
        <p:nvSpPr>
          <p:cNvPr id="3" name="CasellaDiTesto 2"/>
          <p:cNvSpPr txBox="1"/>
          <p:nvPr/>
        </p:nvSpPr>
        <p:spPr>
          <a:xfrm>
            <a:off x="999139" y="1060708"/>
            <a:ext cx="10652761" cy="4555093"/>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The people involved seem significant but we have to consider few elements:</a:t>
            </a:r>
          </a:p>
          <a:p>
            <a:pPr>
              <a:spcAft>
                <a:spcPts val="1200"/>
              </a:spcAft>
            </a:pPr>
            <a:r>
              <a:rPr lang="en-US" sz="2000" b="1" spc="-1" dirty="0">
                <a:solidFill>
                  <a:schemeClr val="bg2">
                    <a:lumMod val="25000"/>
                  </a:schemeClr>
                </a:solidFill>
                <a:latin typeface="Calibri"/>
              </a:rPr>
              <a:t>1) The age of a number of people is advanced and we have to consider that some of them may retire within a maximum of 5 years (1 PO, 1PA, 2 INFN Researchers, 1 Technologist, 3 CTER TI) </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2) The ADR are really relevant for the research but we need to guarantee a base for all the activities that must rely on TI positions</a:t>
            </a:r>
            <a:br>
              <a:rPr lang="en-US" sz="2000" b="1" spc="-1" dirty="0">
                <a:solidFill>
                  <a:schemeClr val="bg2">
                    <a:lumMod val="25000"/>
                  </a:schemeClr>
                </a:solidFill>
                <a:latin typeface="Calibri"/>
              </a:rPr>
            </a:br>
            <a:r>
              <a:rPr lang="en-US" sz="2000" b="1" spc="-1" dirty="0">
                <a:solidFill>
                  <a:schemeClr val="bg2">
                    <a:lumMod val="25000"/>
                  </a:schemeClr>
                </a:solidFill>
                <a:latin typeface="Calibri"/>
              </a:rPr>
              <a:t>3) The CTER profiles are more than relevant for the activities we carry out. The use of TD positions and the impossibility (so far experienced) to pass the experience will result in the impossibility to guarantee medium term know how.</a:t>
            </a:r>
          </a:p>
          <a:p>
            <a:pPr>
              <a:spcAft>
                <a:spcPts val="1200"/>
              </a:spcAft>
            </a:pPr>
            <a:r>
              <a:rPr lang="en-US" sz="2000" b="1" spc="-1" dirty="0">
                <a:solidFill>
                  <a:schemeClr val="bg2">
                    <a:lumMod val="25000"/>
                  </a:schemeClr>
                </a:solidFill>
                <a:latin typeface="Calibri"/>
              </a:rPr>
              <a:t>During the last 10-15 years LASA lost a number of positions (some of them are in Via </a:t>
            </a:r>
            <a:r>
              <a:rPr lang="en-US" sz="2000" b="1" spc="-1" dirty="0" err="1">
                <a:solidFill>
                  <a:schemeClr val="bg2">
                    <a:lumMod val="25000"/>
                  </a:schemeClr>
                </a:solidFill>
                <a:latin typeface="Calibri"/>
              </a:rPr>
              <a:t>Celoria</a:t>
            </a:r>
            <a:r>
              <a:rPr lang="en-US" sz="2000" b="1" spc="-1" dirty="0">
                <a:solidFill>
                  <a:schemeClr val="bg2">
                    <a:lumMod val="25000"/>
                  </a:schemeClr>
                </a:solidFill>
                <a:latin typeface="Calibri"/>
              </a:rPr>
              <a:t> now) without any replacement. The same applies for the University component.</a:t>
            </a:r>
            <a:br>
              <a:rPr lang="en-US" sz="2000" b="1" spc="-1" dirty="0">
                <a:solidFill>
                  <a:schemeClr val="bg2">
                    <a:lumMod val="25000"/>
                  </a:schemeClr>
                </a:solidFill>
                <a:latin typeface="Calibri"/>
              </a:rPr>
            </a:br>
            <a:br>
              <a:rPr lang="en-US" sz="2000" b="1" spc="-1" dirty="0">
                <a:solidFill>
                  <a:schemeClr val="bg2">
                    <a:lumMod val="25000"/>
                  </a:schemeClr>
                </a:solidFill>
                <a:latin typeface="Calibri"/>
              </a:rPr>
            </a:br>
            <a:r>
              <a:rPr lang="en-US" sz="2000" b="1" spc="-1" dirty="0">
                <a:solidFill>
                  <a:schemeClr val="bg2">
                    <a:lumMod val="25000"/>
                  </a:schemeClr>
                </a:solidFill>
                <a:latin typeface="Calibri"/>
              </a:rPr>
              <a:t>Career prospects have been very limited in the past (and also in the last competitions).</a:t>
            </a:r>
          </a:p>
          <a:p>
            <a:pPr>
              <a:spcAft>
                <a:spcPts val="1200"/>
              </a:spcAft>
            </a:pPr>
            <a:endParaRPr lang="en-US" sz="2000" b="1" spc="-1" dirty="0">
              <a:solidFill>
                <a:schemeClr val="bg2">
                  <a:lumMod val="25000"/>
                </a:schemeClr>
              </a:solidFill>
              <a:latin typeface="Calibri"/>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LASA in a nutshell</a:t>
            </a:r>
            <a:endParaRPr lang="en-US" sz="3600" b="0" strike="noStrike" spc="-1" dirty="0">
              <a:latin typeface="Arial"/>
            </a:endParaRPr>
          </a:p>
        </p:txBody>
      </p:sp>
    </p:spTree>
    <p:extLst>
      <p:ext uri="{BB962C8B-B14F-4D97-AF65-F5344CB8AC3E}">
        <p14:creationId xmlns:p14="http://schemas.microsoft.com/office/powerpoint/2010/main" val="18669603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559496" y="1297212"/>
            <a:ext cx="9001000" cy="4031873"/>
          </a:xfrm>
          <a:prstGeom prst="rect">
            <a:avLst/>
          </a:prstGeom>
        </p:spPr>
        <p:txBody>
          <a:bodyPr wrap="square">
            <a:spAutoFit/>
          </a:bodyPr>
          <a:lstStyle/>
          <a:p>
            <a:pPr>
              <a:defRPr/>
            </a:pPr>
            <a:endParaRPr lang="it-IT" sz="1200" dirty="0">
              <a:solidFill>
                <a:srgbClr val="000000"/>
              </a:solidFill>
              <a:latin typeface="Calibri Light" panose="020F0302020204030204" pitchFamily="34" charset="0"/>
            </a:endParaRPr>
          </a:p>
          <a:p>
            <a:pPr>
              <a:defRPr/>
            </a:pPr>
            <a:endParaRPr lang="it-IT" sz="1200" dirty="0">
              <a:solidFill>
                <a:prstClr val="black"/>
              </a:solidFill>
              <a:latin typeface="Calibri Light" panose="020F0302020204030204" pitchFamily="34" charset="0"/>
            </a:endParaRPr>
          </a:p>
          <a:p>
            <a:pPr marR="15460" algn="ctr">
              <a:defRPr/>
            </a:pPr>
            <a:r>
              <a:rPr lang="it-IT" sz="1200" dirty="0">
                <a:solidFill>
                  <a:prstClr val="black"/>
                </a:solidFill>
                <a:latin typeface="Calibri Light" panose="020F0302020204030204" pitchFamily="34" charset="0"/>
              </a:rPr>
              <a:t> </a:t>
            </a:r>
            <a:r>
              <a:rPr lang="it-IT" sz="4800" dirty="0">
                <a:solidFill>
                  <a:prstClr val="black"/>
                </a:solidFill>
                <a:latin typeface="Calibri Light" panose="020F0302020204030204" pitchFamily="34" charset="0"/>
              </a:rPr>
              <a:t>REMIX</a:t>
            </a:r>
          </a:p>
          <a:p>
            <a:pPr marR="15460" algn="ctr">
              <a:defRPr/>
            </a:pPr>
            <a:r>
              <a:rPr lang="it-IT" sz="3200" b="1" dirty="0" err="1">
                <a:solidFill>
                  <a:srgbClr val="FF0000"/>
                </a:solidFill>
                <a:latin typeface="Calibri Light" panose="020F0302020204030204" pitchFamily="34" charset="0"/>
              </a:rPr>
              <a:t>R</a:t>
            </a:r>
            <a:r>
              <a:rPr lang="it-IT" sz="3200" dirty="0" err="1">
                <a:solidFill>
                  <a:prstClr val="black"/>
                </a:solidFill>
                <a:latin typeface="Calibri Light" panose="020F0302020204030204" pitchFamily="34" charset="0"/>
              </a:rPr>
              <a:t>esearch</a:t>
            </a:r>
            <a:r>
              <a:rPr lang="it-IT" sz="3200" dirty="0">
                <a:solidFill>
                  <a:prstClr val="black"/>
                </a:solidFill>
                <a:latin typeface="Calibri Light" panose="020F0302020204030204" pitchFamily="34" charset="0"/>
              </a:rPr>
              <a:t> on </a:t>
            </a:r>
            <a:r>
              <a:rPr lang="it-IT" sz="3200" b="1" dirty="0" err="1">
                <a:solidFill>
                  <a:srgbClr val="FF0000"/>
                </a:solidFill>
                <a:latin typeface="Calibri Light" panose="020F0302020204030204" pitchFamily="34" charset="0"/>
              </a:rPr>
              <a:t>E</a:t>
            </a:r>
            <a:r>
              <a:rPr lang="it-IT" sz="3200" dirty="0" err="1">
                <a:solidFill>
                  <a:prstClr val="black"/>
                </a:solidFill>
                <a:latin typeface="Calibri Light" panose="020F0302020204030204" pitchFamily="34" charset="0"/>
              </a:rPr>
              <a:t>merging</a:t>
            </a:r>
            <a:r>
              <a:rPr lang="it-IT" sz="3200" dirty="0">
                <a:solidFill>
                  <a:prstClr val="black"/>
                </a:solidFill>
                <a:latin typeface="Calibri Light" panose="020F0302020204030204" pitchFamily="34" charset="0"/>
              </a:rPr>
              <a:t> </a:t>
            </a:r>
            <a:r>
              <a:rPr lang="it-IT" sz="3200" b="1" dirty="0" err="1">
                <a:solidFill>
                  <a:srgbClr val="FF0000"/>
                </a:solidFill>
                <a:latin typeface="Calibri Light" panose="020F0302020204030204" pitchFamily="34" charset="0"/>
              </a:rPr>
              <a:t>M</a:t>
            </a:r>
            <a:r>
              <a:rPr lang="it-IT" sz="3200" dirty="0" err="1">
                <a:solidFill>
                  <a:prstClr val="black"/>
                </a:solidFill>
                <a:latin typeface="Calibri Light" panose="020F0302020204030204" pitchFamily="34" charset="0"/>
              </a:rPr>
              <a:t>edical</a:t>
            </a:r>
            <a:r>
              <a:rPr lang="it-IT" sz="3200" dirty="0">
                <a:solidFill>
                  <a:prstClr val="black"/>
                </a:solidFill>
                <a:latin typeface="Calibri Light" panose="020F0302020204030204" pitchFamily="34" charset="0"/>
              </a:rPr>
              <a:t> </a:t>
            </a:r>
            <a:r>
              <a:rPr lang="it-IT" sz="3200" dirty="0" err="1">
                <a:solidFill>
                  <a:prstClr val="black"/>
                </a:solidFill>
                <a:latin typeface="Calibri Light" panose="020F0302020204030204" pitchFamily="34" charset="0"/>
              </a:rPr>
              <a:t>radio</a:t>
            </a:r>
            <a:r>
              <a:rPr lang="it-IT" sz="3200" b="1" dirty="0" err="1">
                <a:solidFill>
                  <a:srgbClr val="FF0000"/>
                </a:solidFill>
                <a:latin typeface="Calibri Light" panose="020F0302020204030204" pitchFamily="34" charset="0"/>
              </a:rPr>
              <a:t>I</a:t>
            </a:r>
            <a:r>
              <a:rPr lang="it-IT" sz="3200" dirty="0" err="1">
                <a:solidFill>
                  <a:prstClr val="black"/>
                </a:solidFill>
                <a:latin typeface="Calibri Light" panose="020F0302020204030204" pitchFamily="34" charset="0"/>
              </a:rPr>
              <a:t>sotopes</a:t>
            </a:r>
            <a:r>
              <a:rPr lang="it-IT" sz="3200" dirty="0">
                <a:solidFill>
                  <a:prstClr val="black"/>
                </a:solidFill>
                <a:latin typeface="Calibri Light" panose="020F0302020204030204" pitchFamily="34" charset="0"/>
              </a:rPr>
              <a:t> from the </a:t>
            </a:r>
            <a:r>
              <a:rPr lang="it-IT" sz="3200" b="1" dirty="0">
                <a:solidFill>
                  <a:srgbClr val="FF0000"/>
                </a:solidFill>
                <a:latin typeface="Calibri Light" panose="020F0302020204030204" pitchFamily="34" charset="0"/>
              </a:rPr>
              <a:t>X</a:t>
            </a:r>
            <a:r>
              <a:rPr lang="it-IT" sz="3200" dirty="0">
                <a:solidFill>
                  <a:prstClr val="black"/>
                </a:solidFill>
                <a:latin typeface="Calibri Light" panose="020F0302020204030204" pitchFamily="34" charset="0"/>
              </a:rPr>
              <a:t>-</a:t>
            </a:r>
            <a:r>
              <a:rPr lang="it-IT" sz="3200" dirty="0" err="1">
                <a:solidFill>
                  <a:prstClr val="black"/>
                </a:solidFill>
                <a:latin typeface="Calibri Light" panose="020F0302020204030204" pitchFamily="34" charset="0"/>
              </a:rPr>
              <a:t>sections</a:t>
            </a:r>
            <a:endParaRPr lang="it-IT" sz="3200" dirty="0">
              <a:solidFill>
                <a:prstClr val="black"/>
              </a:solidFill>
              <a:latin typeface="Calibri Light" panose="020F0302020204030204" pitchFamily="34" charset="0"/>
            </a:endParaRPr>
          </a:p>
          <a:p>
            <a:pPr marR="45600" algn="ctr">
              <a:defRPr/>
            </a:pPr>
            <a:r>
              <a:rPr lang="it-IT" sz="2400" dirty="0">
                <a:solidFill>
                  <a:prstClr val="black"/>
                </a:solidFill>
                <a:latin typeface="Calibri Light" panose="020F0302020204030204" pitchFamily="34" charset="0"/>
              </a:rPr>
              <a:t>Proposta sperimentale in CSN5 (2021 –2022 –2023)</a:t>
            </a:r>
          </a:p>
          <a:p>
            <a:pPr marR="81980" lvl="1" algn="ctr">
              <a:defRPr/>
            </a:pPr>
            <a:r>
              <a:rPr lang="it-IT" sz="2400" dirty="0">
                <a:solidFill>
                  <a:prstClr val="black"/>
                </a:solidFill>
                <a:latin typeface="Calibri Light" panose="020F0302020204030204" pitchFamily="34" charset="0"/>
              </a:rPr>
              <a:t>PI: Gaia Pupillo – LNL</a:t>
            </a:r>
          </a:p>
          <a:p>
            <a:pPr marR="81980" lvl="1" algn="ctr">
              <a:defRPr/>
            </a:pPr>
            <a:endParaRPr lang="it-IT" sz="2400" dirty="0">
              <a:solidFill>
                <a:prstClr val="black"/>
              </a:solidFill>
              <a:latin typeface="Calibri Light" panose="020F0302020204030204" pitchFamily="34" charset="0"/>
            </a:endParaRPr>
          </a:p>
          <a:p>
            <a:pPr marR="81980" lvl="1" algn="ctr">
              <a:defRPr/>
            </a:pPr>
            <a:endParaRPr lang="it-IT" sz="2400" dirty="0">
              <a:solidFill>
                <a:prstClr val="black"/>
              </a:solidFill>
              <a:latin typeface="Calibri Light" panose="020F0302020204030204" pitchFamily="34" charset="0"/>
            </a:endParaRPr>
          </a:p>
          <a:p>
            <a:pPr marR="81980" lvl="1" algn="ctr">
              <a:defRPr/>
            </a:pPr>
            <a:r>
              <a:rPr lang="it-IT" sz="2400" dirty="0">
                <a:solidFill>
                  <a:prstClr val="black"/>
                </a:solidFill>
                <a:latin typeface="Calibri Light" panose="020F0302020204030204" pitchFamily="34" charset="0"/>
              </a:rPr>
              <a:t>Sezioni partecipanti: FE, LNL, MI, PD, PV</a:t>
            </a:r>
            <a:endParaRPr lang="it-IT" dirty="0">
              <a:solidFill>
                <a:prstClr val="black"/>
              </a:solidFill>
              <a:latin typeface="Calibri"/>
            </a:endParaRPr>
          </a:p>
        </p:txBody>
      </p:sp>
      <p:grpSp>
        <p:nvGrpSpPr>
          <p:cNvPr id="4" name="Gruppo 13"/>
          <p:cNvGrpSpPr/>
          <p:nvPr/>
        </p:nvGrpSpPr>
        <p:grpSpPr>
          <a:xfrm>
            <a:off x="9768409" y="476672"/>
            <a:ext cx="660019" cy="662880"/>
            <a:chOff x="8232461" y="908720"/>
            <a:chExt cx="660019" cy="662880"/>
          </a:xfrm>
        </p:grpSpPr>
        <p:sp>
          <p:nvSpPr>
            <p:cNvPr id="5" name="CasellaDiTesto 4"/>
            <p:cNvSpPr txBox="1"/>
            <p:nvPr/>
          </p:nvSpPr>
          <p:spPr>
            <a:xfrm>
              <a:off x="8342941" y="1340768"/>
              <a:ext cx="433132" cy="230832"/>
            </a:xfrm>
            <a:prstGeom prst="rect">
              <a:avLst/>
            </a:prstGeom>
            <a:noFill/>
          </p:spPr>
          <p:txBody>
            <a:bodyPr wrap="none" rtlCol="0">
              <a:spAutoFit/>
            </a:bodyPr>
            <a:lstStyle/>
            <a:p>
              <a:pPr>
                <a:defRPr/>
              </a:pPr>
              <a:r>
                <a:rPr lang="it-IT" sz="900" b="1" dirty="0">
                  <a:solidFill>
                    <a:srgbClr val="1F497D">
                      <a:lumMod val="75000"/>
                    </a:srgbClr>
                  </a:solidFill>
                  <a:latin typeface="Calibri"/>
                </a:rPr>
                <a:t>CSN5</a:t>
              </a:r>
            </a:p>
          </p:txBody>
        </p:sp>
        <p:pic>
          <p:nvPicPr>
            <p:cNvPr id="6" name="Immagine 5" descr="logo_INF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2461" y="908720"/>
              <a:ext cx="660019" cy="420439"/>
            </a:xfrm>
            <a:prstGeom prst="rect">
              <a:avLst/>
            </a:prstGeom>
          </p:spPr>
        </p:pic>
      </p:grpSp>
      <p:sp>
        <p:nvSpPr>
          <p:cNvPr id="7" name="Segnaposto data 6"/>
          <p:cNvSpPr>
            <a:spLocks noGrp="1"/>
          </p:cNvSpPr>
          <p:nvPr>
            <p:ph type="dt" sz="half" idx="10"/>
          </p:nvPr>
        </p:nvSpPr>
        <p:spPr/>
        <p:txBody>
          <a:bodyPr/>
          <a:lstStyle/>
          <a:p>
            <a:pPr>
              <a:defRPr/>
            </a:pPr>
            <a:endParaRPr lang="it-IT">
              <a:solidFill>
                <a:prstClr val="black">
                  <a:tint val="75000"/>
                </a:prstClr>
              </a:solidFill>
              <a:latin typeface="Calibri"/>
            </a:endParaRPr>
          </a:p>
        </p:txBody>
      </p:sp>
    </p:spTree>
    <p:extLst>
      <p:ext uri="{BB962C8B-B14F-4D97-AF65-F5344CB8AC3E}">
        <p14:creationId xmlns:p14="http://schemas.microsoft.com/office/powerpoint/2010/main" val="3059880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51758" y="544032"/>
            <a:ext cx="12076982" cy="1354217"/>
          </a:xfrm>
          <a:prstGeom prst="rect">
            <a:avLst/>
          </a:prstGeom>
          <a:noFill/>
        </p:spPr>
        <p:txBody>
          <a:bodyPr wrap="square" rtlCol="0">
            <a:spAutoFit/>
          </a:bodyPr>
          <a:lstStyle/>
          <a:p>
            <a:pPr>
              <a:defRPr/>
            </a:pPr>
            <a:endParaRPr lang="it-IT" dirty="0">
              <a:solidFill>
                <a:prstClr val="black"/>
              </a:solidFill>
              <a:latin typeface="Calibri"/>
            </a:endParaRPr>
          </a:p>
          <a:p>
            <a:pPr>
              <a:defRPr/>
            </a:pPr>
            <a:r>
              <a:rPr lang="en-US" sz="2400" dirty="0">
                <a:solidFill>
                  <a:prstClr val="black"/>
                </a:solidFill>
                <a:latin typeface="Calibri"/>
              </a:rPr>
              <a:t>Study the production of </a:t>
            </a:r>
            <a:r>
              <a:rPr lang="en-US" sz="2400" b="1" dirty="0">
                <a:solidFill>
                  <a:srgbClr val="FF0000"/>
                </a:solidFill>
                <a:latin typeface="Calibri"/>
              </a:rPr>
              <a:t>theranostic radionuclides </a:t>
            </a:r>
            <a:r>
              <a:rPr lang="en-US" sz="2400" dirty="0">
                <a:solidFill>
                  <a:prstClr val="black"/>
                </a:solidFill>
                <a:latin typeface="Calibri"/>
              </a:rPr>
              <a:t>for innovative radiopharmaceuticals.</a:t>
            </a:r>
          </a:p>
          <a:p>
            <a:pPr>
              <a:defRPr/>
            </a:pPr>
            <a:endParaRPr lang="en-US" sz="1200" dirty="0">
              <a:solidFill>
                <a:prstClr val="black"/>
              </a:solidFill>
              <a:latin typeface="Arial" panose="020B0604020202020204" pitchFamily="34" charset="0"/>
              <a:cs typeface="Arial" panose="020B0604020202020204" pitchFamily="34" charset="0"/>
            </a:endParaRPr>
          </a:p>
          <a:p>
            <a:pPr algn="ctr">
              <a:defRPr/>
            </a:pPr>
            <a:r>
              <a:rPr lang="en-US" sz="2800" baseline="30000" dirty="0">
                <a:solidFill>
                  <a:prstClr val="black"/>
                </a:solidFill>
                <a:latin typeface="Arial" panose="020B0604020202020204" pitchFamily="34" charset="0"/>
                <a:cs typeface="Arial" panose="020B0604020202020204" pitchFamily="34" charset="0"/>
              </a:rPr>
              <a:t>47</a:t>
            </a:r>
            <a:r>
              <a:rPr lang="en-US" sz="2800" dirty="0">
                <a:solidFill>
                  <a:prstClr val="black"/>
                </a:solidFill>
                <a:latin typeface="Arial" panose="020B0604020202020204" pitchFamily="34" charset="0"/>
                <a:cs typeface="Arial" panose="020B0604020202020204" pitchFamily="34" charset="0"/>
              </a:rPr>
              <a:t>Sc and Terbium isotopes</a:t>
            </a:r>
            <a:endParaRPr lang="en-US" sz="2400" dirty="0">
              <a:solidFill>
                <a:prstClr val="black"/>
              </a:solidFill>
              <a:latin typeface="Arial" panose="020B0604020202020204" pitchFamily="34" charset="0"/>
              <a:cs typeface="Arial" panose="020B0604020202020204" pitchFamily="34" charset="0"/>
            </a:endParaRPr>
          </a:p>
        </p:txBody>
      </p:sp>
      <p:grpSp>
        <p:nvGrpSpPr>
          <p:cNvPr id="7" name="Gruppo 13"/>
          <p:cNvGrpSpPr/>
          <p:nvPr/>
        </p:nvGrpSpPr>
        <p:grpSpPr>
          <a:xfrm>
            <a:off x="9912425" y="101824"/>
            <a:ext cx="660019" cy="662880"/>
            <a:chOff x="8232461" y="908720"/>
            <a:chExt cx="660019" cy="662880"/>
          </a:xfrm>
        </p:grpSpPr>
        <p:sp>
          <p:nvSpPr>
            <p:cNvPr id="8" name="CasellaDiTesto 7"/>
            <p:cNvSpPr txBox="1"/>
            <p:nvPr/>
          </p:nvSpPr>
          <p:spPr>
            <a:xfrm>
              <a:off x="8342941" y="1340768"/>
              <a:ext cx="433132" cy="230832"/>
            </a:xfrm>
            <a:prstGeom prst="rect">
              <a:avLst/>
            </a:prstGeom>
            <a:noFill/>
          </p:spPr>
          <p:txBody>
            <a:bodyPr wrap="none" rtlCol="0">
              <a:spAutoFit/>
            </a:bodyPr>
            <a:lstStyle/>
            <a:p>
              <a:pPr>
                <a:defRPr/>
              </a:pPr>
              <a:r>
                <a:rPr lang="it-IT" sz="900" b="1" dirty="0">
                  <a:solidFill>
                    <a:srgbClr val="1F497D">
                      <a:lumMod val="75000"/>
                    </a:srgbClr>
                  </a:solidFill>
                  <a:latin typeface="Calibri"/>
                </a:rPr>
                <a:t>CSN5</a:t>
              </a:r>
            </a:p>
          </p:txBody>
        </p:sp>
        <p:pic>
          <p:nvPicPr>
            <p:cNvPr id="9" name="Immagine 8" descr="logo_INF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2461" y="908720"/>
              <a:ext cx="660019" cy="420439"/>
            </a:xfrm>
            <a:prstGeom prst="rect">
              <a:avLst/>
            </a:prstGeom>
          </p:spPr>
        </p:pic>
      </p:grpSp>
      <p:sp>
        <p:nvSpPr>
          <p:cNvPr id="4" name="CasellaDiTesto 3"/>
          <p:cNvSpPr txBox="1"/>
          <p:nvPr/>
        </p:nvSpPr>
        <p:spPr>
          <a:xfrm>
            <a:off x="103517" y="116632"/>
            <a:ext cx="9719094" cy="707886"/>
          </a:xfrm>
          <a:prstGeom prst="rect">
            <a:avLst/>
          </a:prstGeom>
          <a:noFill/>
        </p:spPr>
        <p:txBody>
          <a:bodyPr wrap="square" rtlCol="0">
            <a:spAutoFit/>
          </a:bodyPr>
          <a:lstStyle/>
          <a:p>
            <a:pPr algn="ctr">
              <a:defRPr/>
            </a:pPr>
            <a:r>
              <a:rPr lang="it-IT" sz="4000" dirty="0" err="1">
                <a:solidFill>
                  <a:srgbClr val="FF0000"/>
                </a:solidFill>
                <a:latin typeface="Calibri"/>
              </a:rPr>
              <a:t>Aim</a:t>
            </a:r>
            <a:r>
              <a:rPr lang="it-IT" sz="4000" dirty="0">
                <a:solidFill>
                  <a:srgbClr val="FF0000"/>
                </a:solidFill>
                <a:latin typeface="Calibri"/>
              </a:rPr>
              <a:t> of the </a:t>
            </a:r>
            <a:r>
              <a:rPr lang="it-IT" sz="4000" dirty="0" err="1">
                <a:solidFill>
                  <a:srgbClr val="FF0000"/>
                </a:solidFill>
                <a:latin typeface="Calibri"/>
              </a:rPr>
              <a:t>project</a:t>
            </a:r>
            <a:endParaRPr lang="it-IT" sz="4000" dirty="0">
              <a:solidFill>
                <a:srgbClr val="FF0000"/>
              </a:solidFill>
              <a:latin typeface="Calibri"/>
            </a:endParaRPr>
          </a:p>
        </p:txBody>
      </p:sp>
      <p:pic>
        <p:nvPicPr>
          <p:cNvPr id="5" name="Immagin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3753" y="1806646"/>
            <a:ext cx="8739152" cy="3244708"/>
          </a:xfrm>
          <a:prstGeom prst="rect">
            <a:avLst/>
          </a:prstGeom>
        </p:spPr>
      </p:pic>
      <p:sp>
        <p:nvSpPr>
          <p:cNvPr id="13" name="Rettangolo 12"/>
          <p:cNvSpPr/>
          <p:nvPr/>
        </p:nvSpPr>
        <p:spPr>
          <a:xfrm>
            <a:off x="1283753" y="3623974"/>
            <a:ext cx="8699596" cy="1355373"/>
          </a:xfrm>
          <a:prstGeom prst="rect">
            <a:avLst/>
          </a:prstGeom>
          <a:noFill/>
          <a:ln w="63500">
            <a:solidFill>
              <a:srgbClr val="4E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solidFill>
                <a:prstClr val="white"/>
              </a:solidFill>
              <a:latin typeface="Calibri"/>
            </a:endParaRPr>
          </a:p>
        </p:txBody>
      </p:sp>
      <p:sp>
        <p:nvSpPr>
          <p:cNvPr id="15" name="CasellaDiTesto 14">
            <a:extLst>
              <a:ext uri="{FF2B5EF4-FFF2-40B4-BE49-F238E27FC236}">
                <a16:creationId xmlns:a16="http://schemas.microsoft.com/office/drawing/2014/main" id="{FF7B68AF-DEFB-3B86-C86A-9E1BA8C52E75}"/>
              </a:ext>
            </a:extLst>
          </p:cNvPr>
          <p:cNvSpPr txBox="1"/>
          <p:nvPr/>
        </p:nvSpPr>
        <p:spPr>
          <a:xfrm>
            <a:off x="3525618" y="5051354"/>
            <a:ext cx="8460432" cy="1754326"/>
          </a:xfrm>
          <a:prstGeom prst="rect">
            <a:avLst/>
          </a:prstGeom>
          <a:solidFill>
            <a:schemeClr val="accent1"/>
          </a:solidFill>
        </p:spPr>
        <p:txBody>
          <a:bodyPr wrap="square" rtlCol="0">
            <a:spAutoFit/>
          </a:bodyPr>
          <a:lstStyle/>
          <a:p>
            <a:pPr marL="342900" indent="-342900" algn="just" defTabSz="914377">
              <a:buFontTx/>
              <a:buAutoNum type="alphaLcParenR"/>
              <a:defRPr/>
            </a:pPr>
            <a:r>
              <a:rPr lang="en-US" dirty="0">
                <a:solidFill>
                  <a:prstClr val="black"/>
                </a:solidFill>
                <a:latin typeface="Calibri"/>
              </a:rPr>
              <a:t>Determination of</a:t>
            </a:r>
            <a:r>
              <a:rPr lang="en-US" b="1" dirty="0">
                <a:solidFill>
                  <a:prstClr val="black"/>
                </a:solidFill>
                <a:latin typeface="Calibri"/>
              </a:rPr>
              <a:t> thin targets yield for the</a:t>
            </a:r>
            <a:r>
              <a:rPr lang="en-US" b="1" baseline="30000" dirty="0">
                <a:solidFill>
                  <a:prstClr val="black"/>
                </a:solidFill>
                <a:latin typeface="Calibri"/>
              </a:rPr>
              <a:t>,</a:t>
            </a:r>
            <a:r>
              <a:rPr lang="en-US" b="1" dirty="0">
                <a:solidFill>
                  <a:prstClr val="black"/>
                </a:solidFill>
                <a:latin typeface="Calibri"/>
              </a:rPr>
              <a:t> </a:t>
            </a:r>
            <a:r>
              <a:rPr lang="en-US" b="1" baseline="30000" dirty="0">
                <a:solidFill>
                  <a:prstClr val="black"/>
                </a:solidFill>
                <a:latin typeface="Calibri"/>
              </a:rPr>
              <a:t>149,152,155,161</a:t>
            </a:r>
            <a:r>
              <a:rPr lang="en-US" b="1" dirty="0">
                <a:solidFill>
                  <a:prstClr val="black"/>
                </a:solidFill>
                <a:latin typeface="Calibri"/>
              </a:rPr>
              <a:t>Tb by deuteron and </a:t>
            </a:r>
            <a:r>
              <a:rPr lang="en-US" b="1" dirty="0">
                <a:solidFill>
                  <a:srgbClr val="FF0000"/>
                </a:solidFill>
                <a:latin typeface="Calibri"/>
              </a:rPr>
              <a:t>alpha</a:t>
            </a:r>
            <a:r>
              <a:rPr lang="en-US" b="1" dirty="0">
                <a:solidFill>
                  <a:prstClr val="black"/>
                </a:solidFill>
                <a:latin typeface="Calibri"/>
              </a:rPr>
              <a:t> irradiation at ARRONAX</a:t>
            </a:r>
          </a:p>
          <a:p>
            <a:pPr marL="342900" indent="-342900" algn="just" defTabSz="914377">
              <a:buFontTx/>
              <a:buAutoNum type="alphaLcParenR"/>
              <a:defRPr/>
            </a:pPr>
            <a:r>
              <a:rPr lang="en-US" dirty="0">
                <a:solidFill>
                  <a:prstClr val="black"/>
                </a:solidFill>
                <a:latin typeface="Calibri"/>
              </a:rPr>
              <a:t>Determination, by integration of thin target yield, of</a:t>
            </a:r>
            <a:r>
              <a:rPr lang="en-US" b="1" dirty="0">
                <a:solidFill>
                  <a:prstClr val="black"/>
                </a:solidFill>
                <a:latin typeface="Calibri"/>
              </a:rPr>
              <a:t> Thick Target Yield</a:t>
            </a:r>
            <a:r>
              <a:rPr lang="it-IT" dirty="0">
                <a:solidFill>
                  <a:prstClr val="black"/>
                </a:solidFill>
                <a:latin typeface="Calibri"/>
              </a:rPr>
              <a:t> </a:t>
            </a:r>
            <a:r>
              <a:rPr lang="en-US" b="1" dirty="0">
                <a:solidFill>
                  <a:prstClr val="black"/>
                </a:solidFill>
                <a:latin typeface="Calibri"/>
              </a:rPr>
              <a:t>for the involved radionuclides production</a:t>
            </a:r>
          </a:p>
          <a:p>
            <a:pPr marL="342900" indent="-342900" algn="just" defTabSz="914377">
              <a:buFontTx/>
              <a:buAutoNum type="alphaLcParenR"/>
              <a:defRPr/>
            </a:pPr>
            <a:r>
              <a:rPr lang="en-US" dirty="0">
                <a:solidFill>
                  <a:prstClr val="black"/>
                </a:solidFill>
                <a:latin typeface="Calibri"/>
              </a:rPr>
              <a:t>Comparison with the results obtained with simulation of computer codes:</a:t>
            </a:r>
            <a:r>
              <a:rPr lang="en-US" b="1" dirty="0">
                <a:solidFill>
                  <a:prstClr val="black"/>
                </a:solidFill>
                <a:latin typeface="Calibri"/>
              </a:rPr>
              <a:t> Alice; TENDEL 2017; Empire 3.2.2</a:t>
            </a:r>
          </a:p>
        </p:txBody>
      </p:sp>
      <p:sp>
        <p:nvSpPr>
          <p:cNvPr id="11" name="CasellaDiTesto 10">
            <a:extLst>
              <a:ext uri="{FF2B5EF4-FFF2-40B4-BE49-F238E27FC236}">
                <a16:creationId xmlns:a16="http://schemas.microsoft.com/office/drawing/2014/main" id="{D24A7122-46DB-0172-C3B9-60A9D03152D7}"/>
              </a:ext>
            </a:extLst>
          </p:cNvPr>
          <p:cNvSpPr txBox="1"/>
          <p:nvPr/>
        </p:nvSpPr>
        <p:spPr>
          <a:xfrm>
            <a:off x="51758" y="5320295"/>
            <a:ext cx="3001356" cy="1200329"/>
          </a:xfrm>
          <a:prstGeom prst="rect">
            <a:avLst/>
          </a:prstGeom>
          <a:noFill/>
        </p:spPr>
        <p:txBody>
          <a:bodyPr wrap="square" rtlCol="0">
            <a:spAutoFit/>
          </a:bodyPr>
          <a:lstStyle/>
          <a:p>
            <a:r>
              <a:rPr lang="it-IT" dirty="0"/>
              <a:t>Milano </a:t>
            </a:r>
          </a:p>
          <a:p>
            <a:endParaRPr lang="it-IT" dirty="0"/>
          </a:p>
          <a:p>
            <a:r>
              <a:rPr lang="it-IT" dirty="0"/>
              <a:t>FTE: 1.90 (da settembre 2.90)</a:t>
            </a:r>
          </a:p>
          <a:p>
            <a:endParaRPr lang="it-IT" dirty="0"/>
          </a:p>
        </p:txBody>
      </p:sp>
    </p:spTree>
    <p:extLst>
      <p:ext uri="{BB962C8B-B14F-4D97-AF65-F5344CB8AC3E}">
        <p14:creationId xmlns:p14="http://schemas.microsoft.com/office/powerpoint/2010/main" val="560309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638" y="6352"/>
            <a:ext cx="10160000" cy="1143000"/>
          </a:xfrm>
        </p:spPr>
        <p:txBody>
          <a:bodyPr/>
          <a:lstStyle/>
          <a:p>
            <a:r>
              <a:rPr lang="en-US" sz="2400" dirty="0"/>
              <a:t>ASTAROTH (</a:t>
            </a:r>
            <a:r>
              <a:rPr lang="en-US" sz="2400" u="sng" dirty="0"/>
              <a:t>All Sensitive </a:t>
            </a:r>
            <a:r>
              <a:rPr lang="en-US" sz="2400" u="sng" dirty="0" err="1"/>
              <a:t>crysTal</a:t>
            </a:r>
            <a:r>
              <a:rPr lang="en-US" sz="2400" u="sng" dirty="0"/>
              <a:t> </a:t>
            </a:r>
            <a:r>
              <a:rPr lang="en-US" sz="2400" u="sng" dirty="0" err="1"/>
              <a:t>ARray</a:t>
            </a:r>
            <a:r>
              <a:rPr lang="en-US" sz="2400" u="sng" dirty="0"/>
              <a:t> with </a:t>
            </a:r>
            <a:r>
              <a:rPr lang="en-US" sz="2400" u="sng" dirty="0" err="1"/>
              <a:t>lOw</a:t>
            </a:r>
            <a:r>
              <a:rPr lang="en-US" sz="2400" u="sng" dirty="0"/>
              <a:t> </a:t>
            </a:r>
            <a:r>
              <a:rPr lang="en-US" sz="2400" u="sng" dirty="0" err="1"/>
              <a:t>THreshold</a:t>
            </a:r>
            <a:r>
              <a:rPr lang="en-US" sz="2400" dirty="0"/>
              <a:t>)</a:t>
            </a:r>
          </a:p>
        </p:txBody>
      </p:sp>
      <p:sp>
        <p:nvSpPr>
          <p:cNvPr id="11" name="Content Placeholder 10"/>
          <p:cNvSpPr>
            <a:spLocks noGrp="1"/>
          </p:cNvSpPr>
          <p:nvPr>
            <p:ph idx="1"/>
          </p:nvPr>
        </p:nvSpPr>
        <p:spPr>
          <a:xfrm>
            <a:off x="1782034" y="1417638"/>
            <a:ext cx="5730981" cy="5368439"/>
          </a:xfrm>
        </p:spPr>
        <p:txBody>
          <a:bodyPr>
            <a:normAutofit fontScale="85000" lnSpcReduction="20000"/>
          </a:bodyPr>
          <a:lstStyle/>
          <a:p>
            <a:pPr>
              <a:lnSpc>
                <a:spcPct val="120000"/>
              </a:lnSpc>
            </a:pPr>
            <a:r>
              <a:rPr lang="it-IT" sz="2400" dirty="0"/>
              <a:t>Dimostratore di rivelatore criogenico per ricerca diretta di Materia Oscura con cristalli scintillanti di </a:t>
            </a:r>
            <a:r>
              <a:rPr lang="it-IT" sz="2400" dirty="0" err="1"/>
              <a:t>NaI</a:t>
            </a:r>
            <a:r>
              <a:rPr lang="it-IT" sz="2400" dirty="0"/>
              <a:t>(</a:t>
            </a:r>
            <a:r>
              <a:rPr lang="it-IT" sz="2400" dirty="0" err="1"/>
              <a:t>Tl</a:t>
            </a:r>
            <a:r>
              <a:rPr lang="it-IT" sz="2400" dirty="0"/>
              <a:t>) letti da matrici di </a:t>
            </a:r>
            <a:r>
              <a:rPr lang="it-IT" sz="2400" dirty="0" err="1"/>
              <a:t>SiPM</a:t>
            </a:r>
            <a:r>
              <a:rPr lang="it-IT" sz="2400" dirty="0"/>
              <a:t> @</a:t>
            </a:r>
            <a:r>
              <a:rPr lang="it-IT" sz="2400" dirty="0" err="1"/>
              <a:t>LAr</a:t>
            </a:r>
            <a:r>
              <a:rPr lang="it-IT" sz="2400" dirty="0"/>
              <a:t> con soglia inferiore al </a:t>
            </a:r>
            <a:r>
              <a:rPr lang="it-IT" sz="2400" dirty="0" err="1"/>
              <a:t>keV</a:t>
            </a:r>
            <a:r>
              <a:rPr lang="it-IT" sz="2400" dirty="0"/>
              <a:t>. </a:t>
            </a:r>
          </a:p>
          <a:p>
            <a:pPr>
              <a:lnSpc>
                <a:spcPct val="120000"/>
              </a:lnSpc>
            </a:pPr>
            <a:r>
              <a:rPr lang="it-IT" sz="2400" dirty="0"/>
              <a:t>Sigla approvata “in corso d’anno” CSN5 Febbraio 2020 – Richiesta estensione a 2023 per Covid/ritardi ditte produttrici</a:t>
            </a:r>
          </a:p>
          <a:p>
            <a:pPr lvl="1">
              <a:lnSpc>
                <a:spcPct val="120000"/>
              </a:lnSpc>
            </a:pPr>
            <a:r>
              <a:rPr lang="it-IT" sz="2200" dirty="0"/>
              <a:t>2020 dedicato al design del rivelatore </a:t>
            </a:r>
          </a:p>
          <a:p>
            <a:pPr lvl="1">
              <a:lnSpc>
                <a:spcPct val="120000"/>
              </a:lnSpc>
            </a:pPr>
            <a:r>
              <a:rPr lang="it-IT" sz="2200" dirty="0"/>
              <a:t>2021-22 dedicato a test a freddo di componenti:</a:t>
            </a:r>
          </a:p>
          <a:p>
            <a:pPr lvl="2">
              <a:lnSpc>
                <a:spcPct val="120000"/>
              </a:lnSpc>
            </a:pPr>
            <a:r>
              <a:rPr lang="it-IT" sz="2000" dirty="0"/>
              <a:t>Cristalli (2, cubico e cilindrico)</a:t>
            </a:r>
          </a:p>
          <a:p>
            <a:pPr lvl="2">
              <a:lnSpc>
                <a:spcPct val="120000"/>
              </a:lnSpc>
            </a:pPr>
            <a:r>
              <a:rPr lang="it-IT" sz="2000" dirty="0" err="1"/>
              <a:t>SiPM</a:t>
            </a:r>
            <a:r>
              <a:rPr lang="it-IT" sz="2000" dirty="0"/>
              <a:t> arrays (Hamamatsu, FBK)</a:t>
            </a:r>
          </a:p>
          <a:p>
            <a:pPr lvl="2">
              <a:lnSpc>
                <a:spcPct val="120000"/>
              </a:lnSpc>
            </a:pPr>
            <a:r>
              <a:rPr lang="it-IT" sz="2000" dirty="0"/>
              <a:t>Elettronica di lettura</a:t>
            </a:r>
          </a:p>
          <a:p>
            <a:pPr marL="114300" indent="0">
              <a:lnSpc>
                <a:spcPct val="120000"/>
              </a:lnSpc>
              <a:buNone/>
            </a:pPr>
            <a:r>
              <a:rPr lang="it-IT" sz="2400" dirty="0"/>
              <a:t>Sinergia con Progetto FELLINI LITE-SABRE (Zani)</a:t>
            </a:r>
          </a:p>
        </p:txBody>
      </p:sp>
      <p:sp>
        <p:nvSpPr>
          <p:cNvPr id="4" name="Slide Number Placeholder 3"/>
          <p:cNvSpPr>
            <a:spLocks noGrp="1"/>
          </p:cNvSpPr>
          <p:nvPr>
            <p:ph type="sldNum" sz="quarter" idx="12"/>
          </p:nvPr>
        </p:nvSpPr>
        <p:spPr/>
        <p:txBody>
          <a:bodyPr/>
          <a:lstStyle/>
          <a:p>
            <a:pPr defTabSz="457200">
              <a:defRPr/>
            </a:pPr>
            <a:fld id="{E8E03EC8-5685-DE4C-99F5-AEFC0AD1A461}" type="slidenum">
              <a:rPr lang="en-US">
                <a:latin typeface="Calibri"/>
              </a:rPr>
              <a:pPr defTabSz="457200">
                <a:defRPr/>
              </a:pPr>
              <a:t>62</a:t>
            </a:fld>
            <a:endParaRPr lang="en-US">
              <a:latin typeface="Calibri"/>
            </a:endParaRPr>
          </a:p>
        </p:txBody>
      </p:sp>
      <p:sp>
        <p:nvSpPr>
          <p:cNvPr id="5" name="TextBox 4"/>
          <p:cNvSpPr txBox="1"/>
          <p:nvPr/>
        </p:nvSpPr>
        <p:spPr>
          <a:xfrm>
            <a:off x="8944569" y="3556894"/>
            <a:ext cx="2257228" cy="923330"/>
          </a:xfrm>
          <a:prstGeom prst="rect">
            <a:avLst/>
          </a:prstGeom>
          <a:noFill/>
          <a:ln>
            <a:solidFill>
              <a:srgbClr val="2F2B20"/>
            </a:solidFill>
          </a:ln>
        </p:spPr>
        <p:txBody>
          <a:bodyPr wrap="square" rtlCol="0">
            <a:spAutoFit/>
          </a:bodyPr>
          <a:lstStyle/>
          <a:p>
            <a:pPr defTabSz="457200">
              <a:defRPr/>
            </a:pPr>
            <a:r>
              <a:rPr lang="it-IT" dirty="0">
                <a:solidFill>
                  <a:srgbClr val="2F2B20"/>
                </a:solidFill>
                <a:latin typeface="Calibri"/>
              </a:rPr>
              <a:t>Attività </a:t>
            </a:r>
            <a:r>
              <a:rPr lang="it-IT" dirty="0" err="1">
                <a:solidFill>
                  <a:srgbClr val="2F2B20"/>
                </a:solidFill>
                <a:latin typeface="Calibri"/>
              </a:rPr>
              <a:t>SiPM</a:t>
            </a:r>
            <a:r>
              <a:rPr lang="it-IT" dirty="0">
                <a:solidFill>
                  <a:srgbClr val="2F2B20"/>
                </a:solidFill>
                <a:latin typeface="Calibri"/>
              </a:rPr>
              <a:t> criogenici in sinergia con Dune (CSN2).</a:t>
            </a:r>
          </a:p>
        </p:txBody>
      </p:sp>
      <p:pic>
        <p:nvPicPr>
          <p:cNvPr id="23" name="Picture 22" descr="Crystal_window.jpg">
            <a:extLst>
              <a:ext uri="{FF2B5EF4-FFF2-40B4-BE49-F238E27FC236}">
                <a16:creationId xmlns:a16="http://schemas.microsoft.com/office/drawing/2014/main" id="{1F368A06-0B80-4A47-85EC-A61B425678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2357" y="1149352"/>
            <a:ext cx="2153540" cy="2240765"/>
          </a:xfrm>
          <a:prstGeom prst="rect">
            <a:avLst/>
          </a:prstGeom>
        </p:spPr>
      </p:pic>
      <p:sp>
        <p:nvSpPr>
          <p:cNvPr id="8" name="TextBox 4">
            <a:extLst>
              <a:ext uri="{FF2B5EF4-FFF2-40B4-BE49-F238E27FC236}">
                <a16:creationId xmlns:a16="http://schemas.microsoft.com/office/drawing/2014/main" id="{ACE9A23D-CF5D-444B-9DA5-29431FA3B3FB}"/>
              </a:ext>
            </a:extLst>
          </p:cNvPr>
          <p:cNvSpPr txBox="1"/>
          <p:nvPr/>
        </p:nvSpPr>
        <p:spPr>
          <a:xfrm>
            <a:off x="8956220" y="4828695"/>
            <a:ext cx="2257228" cy="646331"/>
          </a:xfrm>
          <a:prstGeom prst="rect">
            <a:avLst/>
          </a:prstGeom>
          <a:noFill/>
          <a:ln>
            <a:solidFill>
              <a:srgbClr val="2F2B20"/>
            </a:solidFill>
          </a:ln>
        </p:spPr>
        <p:txBody>
          <a:bodyPr wrap="square" rtlCol="0">
            <a:spAutoFit/>
          </a:bodyPr>
          <a:lstStyle/>
          <a:p>
            <a:pPr defTabSz="457200">
              <a:defRPr/>
            </a:pPr>
            <a:r>
              <a:rPr lang="it-IT" dirty="0">
                <a:solidFill>
                  <a:srgbClr val="2F2B20"/>
                </a:solidFill>
                <a:latin typeface="Calibri"/>
              </a:rPr>
              <a:t>Esperimento al </a:t>
            </a:r>
            <a:r>
              <a:rPr lang="it-IT" b="1" dirty="0">
                <a:solidFill>
                  <a:srgbClr val="2F2B20"/>
                </a:solidFill>
                <a:latin typeface="Calibri"/>
              </a:rPr>
              <a:t>LASA</a:t>
            </a:r>
          </a:p>
          <a:p>
            <a:pPr defTabSz="457200">
              <a:defRPr/>
            </a:pPr>
            <a:r>
              <a:rPr lang="it-IT" dirty="0">
                <a:solidFill>
                  <a:srgbClr val="2F2B20"/>
                </a:solidFill>
                <a:latin typeface="Calibri"/>
              </a:rPr>
              <a:t>Test a Celoria e </a:t>
            </a:r>
            <a:r>
              <a:rPr lang="it-IT" dirty="0" err="1">
                <a:solidFill>
                  <a:srgbClr val="2F2B20"/>
                </a:solidFill>
                <a:latin typeface="Calibri"/>
              </a:rPr>
              <a:t>PoliMi</a:t>
            </a:r>
            <a:endParaRPr lang="it-IT" dirty="0">
              <a:solidFill>
                <a:srgbClr val="2F2B20"/>
              </a:solidFill>
              <a:latin typeface="Calibri"/>
            </a:endParaRPr>
          </a:p>
        </p:txBody>
      </p:sp>
    </p:spTree>
    <p:extLst>
      <p:ext uri="{BB962C8B-B14F-4D97-AF65-F5344CB8AC3E}">
        <p14:creationId xmlns:p14="http://schemas.microsoft.com/office/powerpoint/2010/main" val="3379428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1498885" y="2829463"/>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CSN5 projects that will close at the end of 2022</a:t>
            </a:r>
            <a:endParaRPr lang="en-US" sz="3600" b="0" strike="noStrike" spc="-1" dirty="0">
              <a:latin typeface="Arial"/>
            </a:endParaRPr>
          </a:p>
        </p:txBody>
      </p:sp>
    </p:spTree>
    <p:extLst>
      <p:ext uri="{BB962C8B-B14F-4D97-AF65-F5344CB8AC3E}">
        <p14:creationId xmlns:p14="http://schemas.microsoft.com/office/powerpoint/2010/main" val="2663015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A642AC18-DE2D-7B48-BE4E-03530687D500}"/>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New acceleration schemes for protons and Flash-Therapy</a:t>
            </a:r>
            <a:endParaRPr lang="en-US" sz="3600" b="0" strike="noStrike" spc="-1" dirty="0">
              <a:latin typeface="Arial"/>
            </a:endParaRPr>
          </a:p>
        </p:txBody>
      </p:sp>
      <p:sp>
        <p:nvSpPr>
          <p:cNvPr id="3" name="CasellaDiTesto 2">
            <a:extLst>
              <a:ext uri="{FF2B5EF4-FFF2-40B4-BE49-F238E27FC236}">
                <a16:creationId xmlns:a16="http://schemas.microsoft.com/office/drawing/2014/main" id="{FD484D21-69DD-4945-A415-07767A2CF6B8}"/>
              </a:ext>
            </a:extLst>
          </p:cNvPr>
          <p:cNvSpPr txBox="1"/>
          <p:nvPr/>
        </p:nvSpPr>
        <p:spPr>
          <a:xfrm>
            <a:off x="1021976" y="996795"/>
            <a:ext cx="10682343" cy="4031873"/>
          </a:xfrm>
          <a:prstGeom prst="rect">
            <a:avLst/>
          </a:prstGeom>
          <a:noFill/>
        </p:spPr>
        <p:txBody>
          <a:bodyPr wrap="square" rtlCol="0">
            <a:spAutoFit/>
          </a:bodyPr>
          <a:lstStyle/>
          <a:p>
            <a:pPr>
              <a:lnSpc>
                <a:spcPct val="100000"/>
              </a:lnSpc>
            </a:pPr>
            <a:r>
              <a:rPr lang="en-US" sz="1600" dirty="0"/>
              <a:t>During the past decade, important goals have been reached on laser-driven proton sources, making them a reliable possibility for in-vitro studies. </a:t>
            </a:r>
          </a:p>
          <a:p>
            <a:pPr>
              <a:lnSpc>
                <a:spcPct val="100000"/>
              </a:lnSpc>
            </a:pPr>
            <a:endParaRPr lang="en-US" sz="1600" dirty="0"/>
          </a:p>
          <a:p>
            <a:pPr>
              <a:lnSpc>
                <a:spcPct val="100000"/>
              </a:lnSpc>
            </a:pPr>
            <a:r>
              <a:rPr lang="en-US" sz="1600" dirty="0"/>
              <a:t>The biggest difference between laser-driven sources and conventional ones is </a:t>
            </a:r>
            <a:r>
              <a:rPr lang="en-US" sz="1600" b="1" dirty="0"/>
              <a:t>the temporal structure of the irradiation</a:t>
            </a:r>
            <a:r>
              <a:rPr lang="en-US" sz="1600" dirty="0"/>
              <a:t>. While conventional proton sources deliver a continuous beam at a dose-rate of several </a:t>
            </a:r>
            <a:r>
              <a:rPr lang="en-US" sz="1600" dirty="0" err="1"/>
              <a:t>Gy</a:t>
            </a:r>
            <a:r>
              <a:rPr lang="en-US" sz="1600" dirty="0"/>
              <a:t>/min, </a:t>
            </a:r>
            <a:r>
              <a:rPr lang="en-US" sz="1600" b="1" dirty="0"/>
              <a:t>laser-driven particle beams are delivered as separate ultra-short bunches, typically in the range of nanoseconds, and dose rates as high as 10</a:t>
            </a:r>
            <a:r>
              <a:rPr lang="en-US" sz="1600" b="1" baseline="30000" dirty="0"/>
              <a:t>9</a:t>
            </a:r>
            <a:r>
              <a:rPr lang="en-US" sz="1600" b="1" dirty="0"/>
              <a:t> </a:t>
            </a:r>
            <a:r>
              <a:rPr lang="en-US" sz="1600" b="1" dirty="0" err="1"/>
              <a:t>Gy</a:t>
            </a:r>
            <a:r>
              <a:rPr lang="en-US" sz="1600" b="1" dirty="0"/>
              <a:t>/s</a:t>
            </a:r>
            <a:r>
              <a:rPr lang="en-US" sz="1600" dirty="0"/>
              <a:t>. </a:t>
            </a:r>
          </a:p>
          <a:p>
            <a:pPr>
              <a:lnSpc>
                <a:spcPct val="100000"/>
              </a:lnSpc>
            </a:pPr>
            <a:r>
              <a:rPr lang="en-US" sz="1600" dirty="0"/>
              <a:t>Laser sources at Hz repetition rates are hence capable of delivering comparable average dose rates, whereas peak dose rate is 6 to 9 orders of magnitude higher.</a:t>
            </a:r>
          </a:p>
          <a:p>
            <a:pPr>
              <a:lnSpc>
                <a:spcPct val="100000"/>
              </a:lnSpc>
            </a:pPr>
            <a:endParaRPr lang="en-US" sz="1600" dirty="0"/>
          </a:p>
          <a:p>
            <a:pPr>
              <a:lnSpc>
                <a:spcPct val="100000"/>
              </a:lnSpc>
            </a:pPr>
            <a:r>
              <a:rPr lang="en-US" sz="1600" dirty="0"/>
              <a:t>While development of laser-driven proton sources is still ongoing, to reach energies relevant for clinical applications, </a:t>
            </a:r>
            <a:r>
              <a:rPr lang="en-US" sz="1600" b="1" dirty="0"/>
              <a:t>it is crucial to characterize the radiobiological effects of pulsed ionizing radiation at high dose rate.</a:t>
            </a:r>
          </a:p>
          <a:p>
            <a:pPr>
              <a:lnSpc>
                <a:spcPct val="100000"/>
              </a:lnSpc>
            </a:pPr>
            <a:endParaRPr lang="en-US" sz="1600" dirty="0"/>
          </a:p>
          <a:p>
            <a:pPr>
              <a:lnSpc>
                <a:spcPct val="100000"/>
              </a:lnSpc>
            </a:pPr>
            <a:r>
              <a:rPr lang="en-US" sz="1600" dirty="0"/>
              <a:t>Although the biological effects of proton irradiation on living systems have been widely studied, </a:t>
            </a:r>
            <a:r>
              <a:rPr lang="en-US" sz="1600" b="1" dirty="0"/>
              <a:t>much still has to be explored on the impact of protons delivered in such short pulses of ultra-high dose rates on living cells or tissues</a:t>
            </a:r>
            <a:r>
              <a:rPr lang="en-US" sz="1600" dirty="0"/>
              <a:t>.</a:t>
            </a:r>
          </a:p>
        </p:txBody>
      </p:sp>
    </p:spTree>
    <p:extLst>
      <p:ext uri="{BB962C8B-B14F-4D97-AF65-F5344CB8AC3E}">
        <p14:creationId xmlns:p14="http://schemas.microsoft.com/office/powerpoint/2010/main" val="3421313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3353-CEC2-724D-AC50-59A8E9B0D4ED}"/>
              </a:ext>
            </a:extLst>
          </p:cNvPr>
          <p:cNvSpPr txBox="1">
            <a:spLocks/>
          </p:cNvSpPr>
          <p:nvPr/>
        </p:nvSpPr>
        <p:spPr>
          <a:xfrm>
            <a:off x="2014739" y="0"/>
            <a:ext cx="9144000" cy="805291"/>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T" sz="4000" b="1">
                <a:latin typeface="+mn-lt"/>
              </a:rPr>
              <a:t>LPA2: First Radiobiology Test</a:t>
            </a:r>
            <a:endParaRPr lang="en-IT" sz="4000" b="1" dirty="0">
              <a:latin typeface="+mn-lt"/>
            </a:endParaRPr>
          </a:p>
        </p:txBody>
      </p:sp>
      <p:pic>
        <p:nvPicPr>
          <p:cNvPr id="3" name="Picture 5">
            <a:extLst>
              <a:ext uri="{FF2B5EF4-FFF2-40B4-BE49-F238E27FC236}">
                <a16:creationId xmlns:a16="http://schemas.microsoft.com/office/drawing/2014/main" id="{755F2AB7-3543-1D49-864D-425AA9EA6F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5981" y="1512438"/>
            <a:ext cx="2266582" cy="3534331"/>
          </a:xfrm>
          <a:prstGeom prst="rect">
            <a:avLst/>
          </a:prstGeom>
        </p:spPr>
      </p:pic>
      <p:sp>
        <p:nvSpPr>
          <p:cNvPr id="4" name="TextBox 6">
            <a:extLst>
              <a:ext uri="{FF2B5EF4-FFF2-40B4-BE49-F238E27FC236}">
                <a16:creationId xmlns:a16="http://schemas.microsoft.com/office/drawing/2014/main" id="{2C5D8BEF-9A12-1D4E-9473-BE7445D1DCEF}"/>
              </a:ext>
            </a:extLst>
          </p:cNvPr>
          <p:cNvSpPr txBox="1"/>
          <p:nvPr/>
        </p:nvSpPr>
        <p:spPr>
          <a:xfrm>
            <a:off x="6405981" y="1188196"/>
            <a:ext cx="2028953" cy="307777"/>
          </a:xfrm>
          <a:prstGeom prst="rect">
            <a:avLst/>
          </a:prstGeom>
          <a:noFill/>
        </p:spPr>
        <p:txBody>
          <a:bodyPr wrap="none" rtlCol="0">
            <a:spAutoFit/>
          </a:bodyPr>
          <a:lstStyle/>
          <a:p>
            <a:r>
              <a:rPr lang="en-IT" sz="1400" b="1" dirty="0"/>
              <a:t>Samples after irradiation</a:t>
            </a:r>
          </a:p>
        </p:txBody>
      </p:sp>
      <p:sp>
        <p:nvSpPr>
          <p:cNvPr id="5" name="TextBox 7">
            <a:extLst>
              <a:ext uri="{FF2B5EF4-FFF2-40B4-BE49-F238E27FC236}">
                <a16:creationId xmlns:a16="http://schemas.microsoft.com/office/drawing/2014/main" id="{40545AC2-66EC-8E47-8A3E-8649A7CC0009}"/>
              </a:ext>
            </a:extLst>
          </p:cNvPr>
          <p:cNvSpPr txBox="1"/>
          <p:nvPr/>
        </p:nvSpPr>
        <p:spPr>
          <a:xfrm>
            <a:off x="9019051" y="1103721"/>
            <a:ext cx="2448812" cy="307777"/>
          </a:xfrm>
          <a:prstGeom prst="rect">
            <a:avLst/>
          </a:prstGeom>
          <a:noFill/>
        </p:spPr>
        <p:txBody>
          <a:bodyPr wrap="none" rtlCol="0">
            <a:spAutoFit/>
          </a:bodyPr>
          <a:lstStyle/>
          <a:p>
            <a:r>
              <a:rPr lang="en-IT" sz="1400" b="1" dirty="0">
                <a:solidFill>
                  <a:srgbClr val="FF0000"/>
                </a:solidFill>
              </a:rPr>
              <a:t>Measured MN n. vs n. of shots</a:t>
            </a:r>
          </a:p>
        </p:txBody>
      </p:sp>
      <p:pic>
        <p:nvPicPr>
          <p:cNvPr id="6" name="Picture 8">
            <a:extLst>
              <a:ext uri="{FF2B5EF4-FFF2-40B4-BE49-F238E27FC236}">
                <a16:creationId xmlns:a16="http://schemas.microsoft.com/office/drawing/2014/main" id="{227D4FC8-6709-3E4E-9636-6D5724CAE7CE}"/>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tretch>
            <a:fillRect/>
          </a:stretch>
        </p:blipFill>
        <p:spPr>
          <a:xfrm>
            <a:off x="4375568" y="2458624"/>
            <a:ext cx="1792906" cy="2492576"/>
          </a:xfrm>
          <a:prstGeom prst="rect">
            <a:avLst/>
          </a:prstGeom>
        </p:spPr>
      </p:pic>
      <p:sp>
        <p:nvSpPr>
          <p:cNvPr id="7" name="TextBox 9">
            <a:extLst>
              <a:ext uri="{FF2B5EF4-FFF2-40B4-BE49-F238E27FC236}">
                <a16:creationId xmlns:a16="http://schemas.microsoft.com/office/drawing/2014/main" id="{74BDBB9A-10CD-ED48-8353-5050D0BD4399}"/>
              </a:ext>
            </a:extLst>
          </p:cNvPr>
          <p:cNvSpPr txBox="1"/>
          <p:nvPr/>
        </p:nvSpPr>
        <p:spPr>
          <a:xfrm>
            <a:off x="4326315" y="2196276"/>
            <a:ext cx="1787669" cy="307777"/>
          </a:xfrm>
          <a:prstGeom prst="rect">
            <a:avLst/>
          </a:prstGeom>
          <a:noFill/>
        </p:spPr>
        <p:txBody>
          <a:bodyPr wrap="none" rtlCol="0">
            <a:spAutoFit/>
          </a:bodyPr>
          <a:lstStyle/>
          <a:p>
            <a:r>
              <a:rPr lang="en-IT" sz="1400" b="1" dirty="0"/>
              <a:t>Samples on the beam</a:t>
            </a:r>
          </a:p>
        </p:txBody>
      </p:sp>
      <p:pic>
        <p:nvPicPr>
          <p:cNvPr id="8" name="Immagine 4">
            <a:extLst>
              <a:ext uri="{FF2B5EF4-FFF2-40B4-BE49-F238E27FC236}">
                <a16:creationId xmlns:a16="http://schemas.microsoft.com/office/drawing/2014/main" id="{9CAA4757-A727-7841-896D-A3B9C0938E7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3511255" y="5224274"/>
            <a:ext cx="913484" cy="873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a:extLst>
              <a:ext uri="{FF2B5EF4-FFF2-40B4-BE49-F238E27FC236}">
                <a16:creationId xmlns:a16="http://schemas.microsoft.com/office/drawing/2014/main" id="{CC1D4FF3-65AF-0F43-93CD-8D4930A8FBA2}"/>
              </a:ext>
            </a:extLst>
          </p:cNvPr>
          <p:cNvSpPr txBox="1"/>
          <p:nvPr/>
        </p:nvSpPr>
        <p:spPr>
          <a:xfrm>
            <a:off x="4364970" y="5386289"/>
            <a:ext cx="1009356" cy="646331"/>
          </a:xfrm>
          <a:prstGeom prst="rect">
            <a:avLst/>
          </a:prstGeom>
          <a:noFill/>
        </p:spPr>
        <p:txBody>
          <a:bodyPr wrap="square" rtlCol="0">
            <a:spAutoFit/>
          </a:bodyPr>
          <a:lstStyle/>
          <a:p>
            <a:r>
              <a:rPr lang="en-IT" sz="1200" dirty="0"/>
              <a:t>Microscopic image of </a:t>
            </a:r>
          </a:p>
          <a:p>
            <a:r>
              <a:rPr lang="en-IT" sz="1200" dirty="0"/>
              <a:t>MN assay</a:t>
            </a:r>
          </a:p>
        </p:txBody>
      </p:sp>
      <p:sp>
        <p:nvSpPr>
          <p:cNvPr id="10" name="TextBox 12">
            <a:extLst>
              <a:ext uri="{FF2B5EF4-FFF2-40B4-BE49-F238E27FC236}">
                <a16:creationId xmlns:a16="http://schemas.microsoft.com/office/drawing/2014/main" id="{E1074FDC-7C01-3040-9010-3856BA58A9B8}"/>
              </a:ext>
            </a:extLst>
          </p:cNvPr>
          <p:cNvSpPr txBox="1"/>
          <p:nvPr/>
        </p:nvSpPr>
        <p:spPr>
          <a:xfrm>
            <a:off x="762048" y="756819"/>
            <a:ext cx="11649381" cy="338554"/>
          </a:xfrm>
          <a:prstGeom prst="rect">
            <a:avLst/>
          </a:prstGeom>
          <a:noFill/>
        </p:spPr>
        <p:txBody>
          <a:bodyPr wrap="square" rtlCol="0">
            <a:spAutoFit/>
          </a:bodyPr>
          <a:lstStyle/>
          <a:p>
            <a:r>
              <a:rPr lang="en-IT" sz="1600" b="1" dirty="0"/>
              <a:t>First radiobiological test was carried out on LPA beam using the </a:t>
            </a:r>
            <a:r>
              <a:rPr lang="en-IT" sz="1600" b="1" dirty="0">
                <a:highlight>
                  <a:srgbClr val="FFFF00"/>
                </a:highlight>
              </a:rPr>
              <a:t>Micronucleus Assay </a:t>
            </a:r>
            <a:r>
              <a:rPr lang="en-IT" sz="1600" b="1" dirty="0"/>
              <a:t>on exposed </a:t>
            </a:r>
            <a:r>
              <a:rPr lang="en-IT" sz="1600" b="1"/>
              <a:t>blood cells</a:t>
            </a:r>
            <a:endParaRPr lang="en-IT" sz="1600" b="1" dirty="0"/>
          </a:p>
        </p:txBody>
      </p:sp>
      <p:sp>
        <p:nvSpPr>
          <p:cNvPr id="11" name="TextBox 13">
            <a:extLst>
              <a:ext uri="{FF2B5EF4-FFF2-40B4-BE49-F238E27FC236}">
                <a16:creationId xmlns:a16="http://schemas.microsoft.com/office/drawing/2014/main" id="{80A62EBA-787F-D740-B9E0-BFAA92DFF60C}"/>
              </a:ext>
            </a:extLst>
          </p:cNvPr>
          <p:cNvSpPr txBox="1"/>
          <p:nvPr/>
        </p:nvSpPr>
        <p:spPr>
          <a:xfrm>
            <a:off x="762047" y="1232211"/>
            <a:ext cx="5076843" cy="1077218"/>
          </a:xfrm>
          <a:prstGeom prst="rect">
            <a:avLst/>
          </a:prstGeom>
          <a:noFill/>
        </p:spPr>
        <p:txBody>
          <a:bodyPr wrap="square" rtlCol="0">
            <a:spAutoFit/>
          </a:bodyPr>
          <a:lstStyle/>
          <a:p>
            <a:r>
              <a:rPr lang="en-IT" sz="1600" b="1" dirty="0"/>
              <a:t>Method</a:t>
            </a:r>
            <a:r>
              <a:rPr lang="en-IT" sz="1600" dirty="0"/>
              <a:t>: samples from two donors were exposed to incresing dose obrained from 1, 2, 4 and 8 number of laser shots. Proton energy on the samples was between 5 and 6 MeV (tbc) and the dose per shot was approx. 0.6 Gy (tbc)</a:t>
            </a:r>
          </a:p>
        </p:txBody>
      </p:sp>
      <p:sp>
        <p:nvSpPr>
          <p:cNvPr id="12" name="TextBox 14">
            <a:extLst>
              <a:ext uri="{FF2B5EF4-FFF2-40B4-BE49-F238E27FC236}">
                <a16:creationId xmlns:a16="http://schemas.microsoft.com/office/drawing/2014/main" id="{76252A0D-124E-8343-B231-6F8DE5D1BCB6}"/>
              </a:ext>
            </a:extLst>
          </p:cNvPr>
          <p:cNvSpPr txBox="1"/>
          <p:nvPr/>
        </p:nvSpPr>
        <p:spPr>
          <a:xfrm>
            <a:off x="700240" y="2415579"/>
            <a:ext cx="3694942" cy="2308324"/>
          </a:xfrm>
          <a:prstGeom prst="rect">
            <a:avLst/>
          </a:prstGeom>
          <a:noFill/>
        </p:spPr>
        <p:txBody>
          <a:bodyPr wrap="square" rtlCol="0">
            <a:spAutoFit/>
          </a:bodyPr>
          <a:lstStyle/>
          <a:p>
            <a:r>
              <a:rPr lang="en-IT" sz="1600" b="1" dirty="0"/>
              <a:t>Test</a:t>
            </a:r>
            <a:r>
              <a:rPr lang="en-IT" sz="1600" dirty="0"/>
              <a:t>: </a:t>
            </a:r>
            <a:r>
              <a:rPr lang="en-GB" sz="1600" dirty="0"/>
              <a:t>MN  assay, a standardized cytogenetic technique recommended by IAEA,  provides a quantitative measurement of radiation induced-chromosome damage (whole chromosomes or chromosome fragments) expressed  as small nucleus at the end of  mitosis</a:t>
            </a:r>
            <a:br>
              <a:rPr lang="en-GB" sz="1600" dirty="0"/>
            </a:br>
            <a:endParaRPr lang="en-IT" sz="1600" dirty="0"/>
          </a:p>
        </p:txBody>
      </p:sp>
      <p:sp>
        <p:nvSpPr>
          <p:cNvPr id="13" name="TextBox 15">
            <a:extLst>
              <a:ext uri="{FF2B5EF4-FFF2-40B4-BE49-F238E27FC236}">
                <a16:creationId xmlns:a16="http://schemas.microsoft.com/office/drawing/2014/main" id="{9D4BA200-47A2-FD47-8F5D-DECC3DBA4D22}"/>
              </a:ext>
            </a:extLst>
          </p:cNvPr>
          <p:cNvSpPr txBox="1"/>
          <p:nvPr/>
        </p:nvSpPr>
        <p:spPr>
          <a:xfrm>
            <a:off x="693177" y="4706942"/>
            <a:ext cx="2748739" cy="1323439"/>
          </a:xfrm>
          <a:prstGeom prst="rect">
            <a:avLst/>
          </a:prstGeom>
          <a:noFill/>
        </p:spPr>
        <p:txBody>
          <a:bodyPr wrap="square" rtlCol="0">
            <a:spAutoFit/>
          </a:bodyPr>
          <a:lstStyle/>
          <a:p>
            <a:r>
              <a:rPr lang="en-IT" sz="1600" b="1" dirty="0"/>
              <a:t>Measurement</a:t>
            </a:r>
            <a:r>
              <a:rPr lang="en-IT" sz="1600" dirty="0"/>
              <a:t>: for each exposed sample the test returns a number of MNs that is normally related to the imparted dose.</a:t>
            </a:r>
          </a:p>
        </p:txBody>
      </p:sp>
      <p:sp>
        <p:nvSpPr>
          <p:cNvPr id="14" name="TextBox 16">
            <a:extLst>
              <a:ext uri="{FF2B5EF4-FFF2-40B4-BE49-F238E27FC236}">
                <a16:creationId xmlns:a16="http://schemas.microsoft.com/office/drawing/2014/main" id="{EDF18E24-B41B-604F-A0C1-740937353108}"/>
              </a:ext>
            </a:extLst>
          </p:cNvPr>
          <p:cNvSpPr txBox="1"/>
          <p:nvPr/>
        </p:nvSpPr>
        <p:spPr>
          <a:xfrm>
            <a:off x="8964560" y="3162767"/>
            <a:ext cx="3147391" cy="1815882"/>
          </a:xfrm>
          <a:prstGeom prst="rect">
            <a:avLst/>
          </a:prstGeom>
          <a:noFill/>
        </p:spPr>
        <p:txBody>
          <a:bodyPr wrap="square" rtlCol="0">
            <a:spAutoFit/>
          </a:bodyPr>
          <a:lstStyle/>
          <a:p>
            <a:r>
              <a:rPr lang="en-IT" sz="1600" b="1" dirty="0"/>
              <a:t>Preliminary results</a:t>
            </a:r>
            <a:r>
              <a:rPr lang="en-IT" sz="1600" dirty="0"/>
              <a:t>: proton induced damage was measured at all dose levels explored; Damage increases with the number of shots (dose). The data are averaged on samples from </a:t>
            </a:r>
            <a:r>
              <a:rPr lang="en-IT" sz="1600"/>
              <a:t>two donors.</a:t>
            </a:r>
            <a:endParaRPr lang="en-IT" sz="1600" dirty="0"/>
          </a:p>
        </p:txBody>
      </p:sp>
      <p:sp>
        <p:nvSpPr>
          <p:cNvPr id="15" name="TextBox 19">
            <a:extLst>
              <a:ext uri="{FF2B5EF4-FFF2-40B4-BE49-F238E27FC236}">
                <a16:creationId xmlns:a16="http://schemas.microsoft.com/office/drawing/2014/main" id="{25473C1A-B64D-4E4A-87DA-E7F3AC7B7A13}"/>
              </a:ext>
            </a:extLst>
          </p:cNvPr>
          <p:cNvSpPr txBox="1"/>
          <p:nvPr/>
        </p:nvSpPr>
        <p:spPr>
          <a:xfrm>
            <a:off x="6070442" y="5063124"/>
            <a:ext cx="5817326" cy="553998"/>
          </a:xfrm>
          <a:prstGeom prst="rect">
            <a:avLst/>
          </a:prstGeom>
          <a:noFill/>
        </p:spPr>
        <p:txBody>
          <a:bodyPr wrap="square" rtlCol="0">
            <a:spAutoFit/>
          </a:bodyPr>
          <a:lstStyle/>
          <a:p>
            <a:r>
              <a:rPr lang="en-IT" sz="1400" b="1" dirty="0"/>
              <a:t>Preliminary observation on first radiobiology test on LPA2:</a:t>
            </a:r>
          </a:p>
          <a:p>
            <a:r>
              <a:rPr lang="en-GB" sz="1600" dirty="0"/>
              <a:t>Beam delivery on biological sample completed successfully. </a:t>
            </a:r>
            <a:endParaRPr lang="en-IT" sz="1600" dirty="0"/>
          </a:p>
        </p:txBody>
      </p:sp>
      <p:pic>
        <p:nvPicPr>
          <p:cNvPr id="16" name="Picture 21">
            <a:extLst>
              <a:ext uri="{FF2B5EF4-FFF2-40B4-BE49-F238E27FC236}">
                <a16:creationId xmlns:a16="http://schemas.microsoft.com/office/drawing/2014/main" id="{F1A57ABF-9A5D-9E42-879D-D6422AF4B3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8663" y="6257586"/>
            <a:ext cx="3882341" cy="565865"/>
          </a:xfrm>
          <a:prstGeom prst="rect">
            <a:avLst/>
          </a:prstGeom>
        </p:spPr>
      </p:pic>
      <p:sp>
        <p:nvSpPr>
          <p:cNvPr id="17" name="TextBox 23">
            <a:extLst>
              <a:ext uri="{FF2B5EF4-FFF2-40B4-BE49-F238E27FC236}">
                <a16:creationId xmlns:a16="http://schemas.microsoft.com/office/drawing/2014/main" id="{3FC21B01-755A-4B45-B792-DB67F0DF05EF}"/>
              </a:ext>
            </a:extLst>
          </p:cNvPr>
          <p:cNvSpPr txBox="1"/>
          <p:nvPr/>
        </p:nvSpPr>
        <p:spPr>
          <a:xfrm>
            <a:off x="6043190" y="5548051"/>
            <a:ext cx="6068761" cy="584775"/>
          </a:xfrm>
          <a:prstGeom prst="rect">
            <a:avLst/>
          </a:prstGeom>
          <a:noFill/>
        </p:spPr>
        <p:txBody>
          <a:bodyPr wrap="square">
            <a:spAutoFit/>
          </a:bodyPr>
          <a:lstStyle/>
          <a:p>
            <a:r>
              <a:rPr lang="en-GB" sz="1600" dirty="0"/>
              <a:t>Dose scaling measurement possible thanks to the shot to shot stability of the laser-plasma source. Full analysis in progress.</a:t>
            </a:r>
            <a:endParaRPr lang="en-IT" sz="1600" dirty="0"/>
          </a:p>
        </p:txBody>
      </p:sp>
      <p:pic>
        <p:nvPicPr>
          <p:cNvPr id="18" name="Picture 25">
            <a:extLst>
              <a:ext uri="{FF2B5EF4-FFF2-40B4-BE49-F238E27FC236}">
                <a16:creationId xmlns:a16="http://schemas.microsoft.com/office/drawing/2014/main" id="{680D67B5-891C-3149-BE4B-B681DAD66D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57263" y="6279332"/>
            <a:ext cx="1994444" cy="544738"/>
          </a:xfrm>
          <a:prstGeom prst="rect">
            <a:avLst/>
          </a:prstGeom>
        </p:spPr>
      </p:pic>
      <p:pic>
        <p:nvPicPr>
          <p:cNvPr id="19" name="Picture 26">
            <a:extLst>
              <a:ext uri="{FF2B5EF4-FFF2-40B4-BE49-F238E27FC236}">
                <a16:creationId xmlns:a16="http://schemas.microsoft.com/office/drawing/2014/main" id="{3EC5CF3B-1C41-104A-A522-A6E6121155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50727" y="6245922"/>
            <a:ext cx="3440761" cy="523030"/>
          </a:xfrm>
          <a:prstGeom prst="rect">
            <a:avLst/>
          </a:prstGeom>
        </p:spPr>
      </p:pic>
      <p:pic>
        <p:nvPicPr>
          <p:cNvPr id="20" name="Picture 4" descr="Laboratorio di Laser Intensi">
            <a:extLst>
              <a:ext uri="{FF2B5EF4-FFF2-40B4-BE49-F238E27FC236}">
                <a16:creationId xmlns:a16="http://schemas.microsoft.com/office/drawing/2014/main" id="{7CC9CDF5-5E9C-5C4B-898B-2EC0D4EBF14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329297" y="6118311"/>
            <a:ext cx="718580" cy="7185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E834124A-C3B4-B647-9C50-272EB4EDEE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02025" y="1427180"/>
            <a:ext cx="2740332" cy="1791993"/>
          </a:xfrm>
          <a:prstGeom prst="rect">
            <a:avLst/>
          </a:prstGeom>
        </p:spPr>
      </p:pic>
      <p:sp>
        <p:nvSpPr>
          <p:cNvPr id="22" name="TextBox 3">
            <a:extLst>
              <a:ext uri="{FF2B5EF4-FFF2-40B4-BE49-F238E27FC236}">
                <a16:creationId xmlns:a16="http://schemas.microsoft.com/office/drawing/2014/main" id="{90413EB3-4740-A946-AB7E-3CEDF51D715A}"/>
              </a:ext>
            </a:extLst>
          </p:cNvPr>
          <p:cNvSpPr txBox="1"/>
          <p:nvPr/>
        </p:nvSpPr>
        <p:spPr>
          <a:xfrm rot="16200000">
            <a:off x="9595521" y="2549702"/>
            <a:ext cx="825867" cy="261610"/>
          </a:xfrm>
          <a:prstGeom prst="rect">
            <a:avLst/>
          </a:prstGeom>
          <a:noFill/>
        </p:spPr>
        <p:txBody>
          <a:bodyPr wrap="none" rtlCol="0">
            <a:spAutoFit/>
          </a:bodyPr>
          <a:lstStyle/>
          <a:p>
            <a:r>
              <a:rPr lang="en-IT" sz="1100" dirty="0"/>
              <a:t>Unexposed</a:t>
            </a:r>
          </a:p>
        </p:txBody>
      </p:sp>
    </p:spTree>
    <p:extLst>
      <p:ext uri="{BB962C8B-B14F-4D97-AF65-F5344CB8AC3E}">
        <p14:creationId xmlns:p14="http://schemas.microsoft.com/office/powerpoint/2010/main" val="1807784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5756-3FE6-4F22-8BC9-07CAA7B21A28}"/>
              </a:ext>
            </a:extLst>
          </p:cNvPr>
          <p:cNvSpPr>
            <a:spLocks noGrp="1"/>
          </p:cNvSpPr>
          <p:nvPr>
            <p:ph type="title"/>
          </p:nvPr>
        </p:nvSpPr>
        <p:spPr>
          <a:xfrm>
            <a:off x="824536" y="78692"/>
            <a:ext cx="10972440" cy="1144800"/>
          </a:xfrm>
        </p:spPr>
        <p:txBody>
          <a:bodyPr/>
          <a:lstStyle/>
          <a:p>
            <a:r>
              <a:rPr lang="it-IT" sz="4000" dirty="0">
                <a:solidFill>
                  <a:schemeClr val="tx2"/>
                </a:solidFill>
              </a:rPr>
              <a:t>T</a:t>
            </a:r>
            <a:r>
              <a:rPr lang="en-US" sz="4000" dirty="0" err="1">
                <a:solidFill>
                  <a:schemeClr val="tx2"/>
                </a:solidFill>
              </a:rPr>
              <a:t>RAnsverse</a:t>
            </a:r>
            <a:r>
              <a:rPr lang="en-US" sz="4000" dirty="0">
                <a:solidFill>
                  <a:schemeClr val="tx2"/>
                </a:solidFill>
              </a:rPr>
              <a:t> Momentum Measurement for low energy electrons </a:t>
            </a:r>
          </a:p>
        </p:txBody>
      </p:sp>
      <p:sp>
        <p:nvSpPr>
          <p:cNvPr id="6" name="Content Placeholder 5">
            <a:extLst>
              <a:ext uri="{FF2B5EF4-FFF2-40B4-BE49-F238E27FC236}">
                <a16:creationId xmlns:a16="http://schemas.microsoft.com/office/drawing/2014/main" id="{C660A541-C85A-4157-B9B6-604A3256A881}"/>
              </a:ext>
            </a:extLst>
          </p:cNvPr>
          <p:cNvSpPr>
            <a:spLocks noGrp="1"/>
          </p:cNvSpPr>
          <p:nvPr>
            <p:ph idx="1"/>
          </p:nvPr>
        </p:nvSpPr>
        <p:spPr>
          <a:xfrm>
            <a:off x="749465" y="1301209"/>
            <a:ext cx="8101234" cy="3976687"/>
          </a:xfrm>
        </p:spPr>
        <p:txBody>
          <a:bodyPr>
            <a:normAutofit/>
          </a:bodyPr>
          <a:lstStyle/>
          <a:p>
            <a:pPr>
              <a:lnSpc>
                <a:spcPct val="110000"/>
              </a:lnSpc>
              <a:spcBef>
                <a:spcPts val="0"/>
              </a:spcBef>
            </a:pPr>
            <a:r>
              <a:rPr lang="en-US" sz="2000" b="1" dirty="0"/>
              <a:t>TRAMM</a:t>
            </a:r>
            <a:r>
              <a:rPr lang="en-US" sz="2000" dirty="0"/>
              <a:t> measurement principle is to transform the electron transverse momentum into a measurable shift in position by uniform acceleration.</a:t>
            </a:r>
          </a:p>
          <a:p>
            <a:pPr>
              <a:lnSpc>
                <a:spcPct val="110000"/>
              </a:lnSpc>
              <a:spcBef>
                <a:spcPts val="0"/>
              </a:spcBef>
            </a:pPr>
            <a:r>
              <a:rPr lang="en-US" sz="2000" dirty="0"/>
              <a:t>TRAMM allows a </a:t>
            </a:r>
            <a:r>
              <a:rPr lang="en-US" sz="2000" b="1" dirty="0"/>
              <a:t>prompt feedback </a:t>
            </a:r>
            <a:r>
              <a:rPr lang="en-US" sz="2000" dirty="0"/>
              <a:t>on the thermal emittance of the photocathodes, possibly even during their growth. </a:t>
            </a:r>
          </a:p>
          <a:p>
            <a:pPr>
              <a:lnSpc>
                <a:spcPct val="110000"/>
              </a:lnSpc>
              <a:spcBef>
                <a:spcPts val="0"/>
              </a:spcBef>
            </a:pPr>
            <a:r>
              <a:rPr lang="en-US" sz="2000" dirty="0"/>
              <a:t>It will allow exploring </a:t>
            </a:r>
            <a:r>
              <a:rPr lang="en-US" sz="2000" b="1" dirty="0"/>
              <a:t>new production techniques </a:t>
            </a:r>
            <a:r>
              <a:rPr lang="en-US" sz="2000" dirty="0"/>
              <a:t>and investigating </a:t>
            </a:r>
            <a:r>
              <a:rPr lang="en-US" sz="2000" b="1" dirty="0"/>
              <a:t>new materials</a:t>
            </a:r>
            <a:r>
              <a:rPr lang="en-US" sz="2000" dirty="0"/>
              <a:t>.</a:t>
            </a:r>
          </a:p>
          <a:p>
            <a:pPr>
              <a:lnSpc>
                <a:spcPct val="110000"/>
              </a:lnSpc>
              <a:spcBef>
                <a:spcPts val="0"/>
              </a:spcBef>
            </a:pPr>
            <a:r>
              <a:rPr lang="en-US" sz="2000" dirty="0"/>
              <a:t>Major components have been ordered or will by order this year.</a:t>
            </a:r>
          </a:p>
          <a:p>
            <a:pPr>
              <a:lnSpc>
                <a:spcPct val="110000"/>
              </a:lnSpc>
              <a:spcBef>
                <a:spcPts val="0"/>
              </a:spcBef>
            </a:pPr>
            <a:r>
              <a:rPr lang="en-US" sz="2000" dirty="0"/>
              <a:t>By end 2022, we expect to have the system assembled.</a:t>
            </a:r>
          </a:p>
        </p:txBody>
      </p:sp>
      <p:pic>
        <p:nvPicPr>
          <p:cNvPr id="4" name="Picture 3" descr="A picture containing indoor, plastic, several&#10;&#10;Description automatically generated">
            <a:extLst>
              <a:ext uri="{FF2B5EF4-FFF2-40B4-BE49-F238E27FC236}">
                <a16:creationId xmlns:a16="http://schemas.microsoft.com/office/drawing/2014/main" id="{78D89C32-DE20-4D48-80AA-2466DA1C8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08530" y="3811933"/>
            <a:ext cx="3696623" cy="2772467"/>
          </a:xfrm>
          <a:prstGeom prst="rect">
            <a:avLst/>
          </a:prstGeom>
        </p:spPr>
      </p:pic>
      <p:pic>
        <p:nvPicPr>
          <p:cNvPr id="9" name="Picture 8">
            <a:extLst>
              <a:ext uri="{FF2B5EF4-FFF2-40B4-BE49-F238E27FC236}">
                <a16:creationId xmlns:a16="http://schemas.microsoft.com/office/drawing/2014/main" id="{B4E94A89-B6C1-4FC2-BF92-35AC5F208B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0550" y="845344"/>
            <a:ext cx="3122941" cy="234825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FE32138-7AE2-4965-B22C-885CD8741C0B}"/>
                  </a:ext>
                </a:extLst>
              </p:cNvPr>
              <p:cNvSpPr txBox="1"/>
              <p:nvPr/>
            </p:nvSpPr>
            <p:spPr>
              <a:xfrm>
                <a:off x="6141329" y="6208241"/>
                <a:ext cx="1627841" cy="545662"/>
              </a:xfrm>
              <a:prstGeom prst="rect">
                <a:avLst/>
              </a:prstGeom>
            </p:spPr>
            <p:style>
              <a:lnRef idx="0">
                <a:schemeClr val="accent5"/>
              </a:lnRef>
              <a:fillRef idx="3">
                <a:schemeClr val="accent5"/>
              </a:fillRef>
              <a:effectRef idx="3">
                <a:schemeClr val="accent5"/>
              </a:effectRef>
              <a:fontRef idx="minor">
                <a:schemeClr val="lt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sz="1200" b="0" i="1" smtClean="0">
                              <a:latin typeface="Cambria Math" panose="02040503050406030204" pitchFamily="18" charset="0"/>
                            </a:rPr>
                          </m:ctrlPr>
                        </m:fPr>
                        <m:num>
                          <m:sSub>
                            <m:sSubPr>
                              <m:ctrlPr>
                                <a:rPr lang="it-IT" sz="1200" b="0" i="1" smtClean="0">
                                  <a:latin typeface="Cambria Math" panose="02040503050406030204" pitchFamily="18" charset="0"/>
                                </a:rPr>
                              </m:ctrlPr>
                            </m:sSubPr>
                            <m:e>
                              <m:r>
                                <a:rPr lang="it-IT" sz="1200" b="0" i="1" smtClean="0">
                                  <a:latin typeface="Cambria Math" panose="02040503050406030204" pitchFamily="18" charset="0"/>
                                </a:rPr>
                                <m:t>𝑝</m:t>
                              </m:r>
                            </m:e>
                            <m:sub>
                              <m:r>
                                <a:rPr lang="it-IT" sz="1200" b="0" i="1" smtClean="0">
                                  <a:latin typeface="Cambria Math" panose="02040503050406030204" pitchFamily="18" charset="0"/>
                                </a:rPr>
                                <m:t>𝑥</m:t>
                              </m:r>
                            </m:sub>
                          </m:sSub>
                        </m:num>
                        <m:den>
                          <m:r>
                            <a:rPr lang="it-IT" sz="1200" b="0" i="1" smtClean="0">
                              <a:latin typeface="Cambria Math" panose="02040503050406030204" pitchFamily="18" charset="0"/>
                            </a:rPr>
                            <m:t>𝑚𝑐</m:t>
                          </m:r>
                        </m:den>
                      </m:f>
                      <m:r>
                        <a:rPr lang="it-IT" sz="1200" b="0" i="1" smtClean="0">
                          <a:latin typeface="Cambria Math" panose="02040503050406030204" pitchFamily="18" charset="0"/>
                        </a:rPr>
                        <m:t>=</m:t>
                      </m:r>
                      <m:f>
                        <m:fPr>
                          <m:ctrlPr>
                            <a:rPr lang="it-IT" sz="1200" b="0" i="1" smtClean="0">
                              <a:latin typeface="Cambria Math" panose="02040503050406030204" pitchFamily="18" charset="0"/>
                            </a:rPr>
                          </m:ctrlPr>
                        </m:fPr>
                        <m:num>
                          <m:r>
                            <a:rPr lang="it-IT" sz="1200" b="0" i="1" smtClean="0">
                              <a:latin typeface="Cambria Math" panose="02040503050406030204" pitchFamily="18" charset="0"/>
                            </a:rPr>
                            <m:t>𝐿</m:t>
                          </m:r>
                        </m:num>
                        <m:den>
                          <m:r>
                            <a:rPr lang="it-IT" sz="1200" b="0" i="1" smtClean="0">
                              <a:latin typeface="Cambria Math" panose="02040503050406030204" pitchFamily="18" charset="0"/>
                            </a:rPr>
                            <m:t>2</m:t>
                          </m:r>
                          <m:r>
                            <a:rPr lang="it-IT" sz="1200" b="0" i="1" smtClean="0">
                              <a:latin typeface="Cambria Math" panose="02040503050406030204" pitchFamily="18" charset="0"/>
                            </a:rPr>
                            <m:t>𝑔</m:t>
                          </m:r>
                          <m:r>
                            <a:rPr lang="it-IT" sz="1200" b="0" i="1" smtClean="0">
                              <a:latin typeface="Cambria Math" panose="02040503050406030204" pitchFamily="18" charset="0"/>
                            </a:rPr>
                            <m:t>+</m:t>
                          </m:r>
                          <m:r>
                            <a:rPr lang="it-IT" sz="1200" b="0" i="1" smtClean="0">
                              <a:latin typeface="Cambria Math" panose="02040503050406030204" pitchFamily="18" charset="0"/>
                            </a:rPr>
                            <m:t>𝑑</m:t>
                          </m:r>
                        </m:den>
                      </m:f>
                      <m:rad>
                        <m:radPr>
                          <m:degHide m:val="on"/>
                          <m:ctrlPr>
                            <a:rPr lang="it-IT" sz="1200" b="0" i="1" smtClean="0">
                              <a:latin typeface="Cambria Math" panose="02040503050406030204" pitchFamily="18" charset="0"/>
                            </a:rPr>
                          </m:ctrlPr>
                        </m:radPr>
                        <m:deg/>
                        <m:e>
                          <m:f>
                            <m:fPr>
                              <m:ctrlPr>
                                <a:rPr lang="it-IT" sz="1200" b="0" i="1" smtClean="0">
                                  <a:latin typeface="Cambria Math" panose="02040503050406030204" pitchFamily="18" charset="0"/>
                                </a:rPr>
                              </m:ctrlPr>
                            </m:fPr>
                            <m:num>
                              <m:r>
                                <a:rPr lang="it-IT" sz="1200" i="1">
                                  <a:latin typeface="Cambria Math" panose="02040503050406030204" pitchFamily="18" charset="0"/>
                                </a:rPr>
                                <m:t>2</m:t>
                              </m:r>
                              <m:r>
                                <a:rPr lang="it-IT" sz="1200" i="1">
                                  <a:latin typeface="Cambria Math" panose="02040503050406030204" pitchFamily="18" charset="0"/>
                                </a:rPr>
                                <m:t>𝑒𝑉</m:t>
                              </m:r>
                            </m:num>
                            <m:den>
                              <m:r>
                                <a:rPr lang="it-IT" sz="1200" i="1">
                                  <a:latin typeface="Cambria Math" panose="02040503050406030204" pitchFamily="18" charset="0"/>
                                </a:rPr>
                                <m:t>𝑚</m:t>
                              </m:r>
                              <m:sSup>
                                <m:sSupPr>
                                  <m:ctrlPr>
                                    <a:rPr lang="it-IT" sz="1200" i="1">
                                      <a:latin typeface="Cambria Math" panose="02040503050406030204" pitchFamily="18" charset="0"/>
                                    </a:rPr>
                                  </m:ctrlPr>
                                </m:sSupPr>
                                <m:e>
                                  <m:r>
                                    <a:rPr lang="it-IT" sz="1200" i="1">
                                      <a:latin typeface="Cambria Math" panose="02040503050406030204" pitchFamily="18" charset="0"/>
                                    </a:rPr>
                                    <m:t>𝑐</m:t>
                                  </m:r>
                                </m:e>
                                <m:sup>
                                  <m:r>
                                    <a:rPr lang="it-IT" sz="1200" i="1">
                                      <a:latin typeface="Cambria Math" panose="02040503050406030204" pitchFamily="18" charset="0"/>
                                    </a:rPr>
                                    <m:t>2</m:t>
                                  </m:r>
                                </m:sup>
                              </m:sSup>
                            </m:den>
                          </m:f>
                        </m:e>
                      </m:rad>
                    </m:oMath>
                  </m:oMathPara>
                </a14:m>
                <a:endParaRPr lang="it-IT" sz="2200" b="0" dirty="0"/>
              </a:p>
            </p:txBody>
          </p:sp>
        </mc:Choice>
        <mc:Fallback xmlns="">
          <p:sp>
            <p:nvSpPr>
              <p:cNvPr id="10" name="TextBox 9">
                <a:extLst>
                  <a:ext uri="{FF2B5EF4-FFF2-40B4-BE49-F238E27FC236}">
                    <a16:creationId xmlns:a16="http://schemas.microsoft.com/office/drawing/2014/main" id="{BFE32138-7AE2-4965-B22C-885CD8741C0B}"/>
                  </a:ext>
                </a:extLst>
              </p:cNvPr>
              <p:cNvSpPr txBox="1">
                <a:spLocks noRot="1" noChangeAspect="1" noMove="1" noResize="1" noEditPoints="1" noAdjustHandles="1" noChangeArrowheads="1" noChangeShapeType="1" noTextEdit="1"/>
              </p:cNvSpPr>
              <p:nvPr/>
            </p:nvSpPr>
            <p:spPr>
              <a:xfrm>
                <a:off x="6141329" y="6208241"/>
                <a:ext cx="1627841" cy="545662"/>
              </a:xfrm>
              <a:prstGeom prst="rect">
                <a:avLst/>
              </a:prstGeom>
              <a:blipFill>
                <a:blip r:embed="rId4"/>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F24D931F-D59E-4996-BD8C-A21697D3FEC6}"/>
              </a:ext>
            </a:extLst>
          </p:cNvPr>
          <p:cNvGrpSpPr>
            <a:grpSpLocks noChangeAspect="1"/>
          </p:cNvGrpSpPr>
          <p:nvPr/>
        </p:nvGrpSpPr>
        <p:grpSpPr>
          <a:xfrm>
            <a:off x="5664275" y="5263454"/>
            <a:ext cx="2464552" cy="875629"/>
            <a:chOff x="84374" y="1456293"/>
            <a:chExt cx="5366568" cy="2787033"/>
          </a:xfrm>
        </p:grpSpPr>
        <p:pic>
          <p:nvPicPr>
            <p:cNvPr id="12" name="Picture 11">
              <a:extLst>
                <a:ext uri="{FF2B5EF4-FFF2-40B4-BE49-F238E27FC236}">
                  <a16:creationId xmlns:a16="http://schemas.microsoft.com/office/drawing/2014/main" id="{648F8CC1-2C8E-478B-B348-7C9426E1CDF7}"/>
                </a:ext>
              </a:extLst>
            </p:cNvPr>
            <p:cNvPicPr>
              <a:picLocks noChangeAspect="1"/>
            </p:cNvPicPr>
            <p:nvPr/>
          </p:nvPicPr>
          <p:blipFill>
            <a:blip r:embed="rId5"/>
            <a:stretch>
              <a:fillRect/>
            </a:stretch>
          </p:blipFill>
          <p:spPr>
            <a:xfrm>
              <a:off x="603320" y="1704217"/>
              <a:ext cx="4492491" cy="2169658"/>
            </a:xfrm>
            <a:prstGeom prst="rect">
              <a:avLst/>
            </a:prstGeom>
          </p:spPr>
        </p:pic>
        <p:sp>
          <p:nvSpPr>
            <p:cNvPr id="13" name="TextBox 12">
              <a:extLst>
                <a:ext uri="{FF2B5EF4-FFF2-40B4-BE49-F238E27FC236}">
                  <a16:creationId xmlns:a16="http://schemas.microsoft.com/office/drawing/2014/main" id="{D82FB264-8886-490F-B3A0-E22EAED5908A}"/>
                </a:ext>
              </a:extLst>
            </p:cNvPr>
            <p:cNvSpPr txBox="1"/>
            <p:nvPr/>
          </p:nvSpPr>
          <p:spPr>
            <a:xfrm>
              <a:off x="936747" y="1456293"/>
              <a:ext cx="974559" cy="587772"/>
            </a:xfrm>
            <a:prstGeom prst="rect">
              <a:avLst/>
            </a:prstGeom>
            <a:noFill/>
          </p:spPr>
          <p:txBody>
            <a:bodyPr wrap="none" rtlCol="0">
              <a:spAutoFit/>
            </a:bodyPr>
            <a:lstStyle/>
            <a:p>
              <a:r>
                <a:rPr lang="it-IT" sz="600" err="1">
                  <a:latin typeface="Calibri" panose="020F0502020204030204" pitchFamily="34" charset="0"/>
                  <a:cs typeface="Calibri" panose="020F0502020204030204" pitchFamily="34" charset="0"/>
                </a:rPr>
                <a:t>Cathode</a:t>
              </a:r>
              <a:endParaRPr lang="en-US" sz="7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8750B70-FE6B-439D-8CAF-FC78DE2E3022}"/>
                </a:ext>
              </a:extLst>
            </p:cNvPr>
            <p:cNvSpPr txBox="1"/>
            <p:nvPr/>
          </p:nvSpPr>
          <p:spPr>
            <a:xfrm>
              <a:off x="1772261" y="1456293"/>
              <a:ext cx="691827" cy="587772"/>
            </a:xfrm>
            <a:prstGeom prst="rect">
              <a:avLst/>
            </a:prstGeom>
            <a:noFill/>
          </p:spPr>
          <p:txBody>
            <a:bodyPr wrap="none" rtlCol="0">
              <a:spAutoFit/>
            </a:bodyPr>
            <a:lstStyle/>
            <a:p>
              <a:r>
                <a:rPr lang="it-IT" sz="600">
                  <a:latin typeface="Calibri" panose="020F0502020204030204" pitchFamily="34" charset="0"/>
                  <a:cs typeface="Calibri" panose="020F0502020204030204" pitchFamily="34" charset="0"/>
                </a:rPr>
                <a:t>Grid</a:t>
              </a:r>
              <a:endParaRPr lang="en-US" sz="6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1840CDF-F1C7-4038-BFE6-24F4984B20A1}"/>
                </a:ext>
              </a:extLst>
            </p:cNvPr>
            <p:cNvSpPr txBox="1"/>
            <p:nvPr/>
          </p:nvSpPr>
          <p:spPr>
            <a:xfrm>
              <a:off x="84374" y="1704215"/>
              <a:ext cx="1072296" cy="930639"/>
            </a:xfrm>
            <a:prstGeom prst="rect">
              <a:avLst/>
            </a:prstGeom>
            <a:noFill/>
          </p:spPr>
          <p:txBody>
            <a:bodyPr wrap="none" rtlCol="0">
              <a:spAutoFit/>
            </a:bodyPr>
            <a:lstStyle/>
            <a:p>
              <a:r>
                <a:rPr lang="it-IT" sz="600">
                  <a:latin typeface="Calibri" panose="020F0502020204030204" pitchFamily="34" charset="0"/>
                  <a:cs typeface="Calibri" panose="020F0502020204030204" pitchFamily="34" charset="0"/>
                </a:rPr>
                <a:t>Virtual</a:t>
              </a:r>
              <a:br>
                <a:rPr lang="it-IT" sz="700">
                  <a:latin typeface="Calibri" panose="020F0502020204030204" pitchFamily="34" charset="0"/>
                  <a:cs typeface="Calibri" panose="020F0502020204030204" pitchFamily="34" charset="0"/>
                </a:rPr>
              </a:br>
              <a:r>
                <a:rPr lang="it-IT" sz="700" err="1">
                  <a:latin typeface="Calibri" panose="020F0502020204030204" pitchFamily="34" charset="0"/>
                  <a:cs typeface="Calibri" panose="020F0502020204030204" pitchFamily="34" charset="0"/>
                </a:rPr>
                <a:t>Cathode</a:t>
              </a:r>
              <a:endParaRPr lang="en-US" sz="70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D7C2041-E0A5-4458-B7C0-AEB50D5843A6}"/>
                </a:ext>
              </a:extLst>
            </p:cNvPr>
            <p:cNvSpPr txBox="1"/>
            <p:nvPr/>
          </p:nvSpPr>
          <p:spPr>
            <a:xfrm>
              <a:off x="4411146" y="1456293"/>
              <a:ext cx="1002483" cy="587772"/>
            </a:xfrm>
            <a:prstGeom prst="rect">
              <a:avLst/>
            </a:prstGeom>
            <a:noFill/>
          </p:spPr>
          <p:txBody>
            <a:bodyPr wrap="none" rtlCol="0">
              <a:spAutoFit/>
            </a:bodyPr>
            <a:lstStyle/>
            <a:p>
              <a:r>
                <a:rPr lang="it-IT" sz="600">
                  <a:latin typeface="Calibri" panose="020F0502020204030204" pitchFamily="34" charset="0"/>
                  <a:cs typeface="Calibri" panose="020F0502020204030204" pitchFamily="34" charset="0"/>
                </a:rPr>
                <a:t>Detector</a:t>
              </a:r>
              <a:endParaRPr lang="en-US" sz="70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BD1CEE3-76DC-4417-916B-1816AFD0530E}"/>
                </a:ext>
              </a:extLst>
            </p:cNvPr>
            <p:cNvSpPr txBox="1"/>
            <p:nvPr/>
          </p:nvSpPr>
          <p:spPr>
            <a:xfrm>
              <a:off x="915451" y="3557591"/>
              <a:ext cx="576638" cy="685735"/>
            </a:xfrm>
            <a:prstGeom prst="rect">
              <a:avLst/>
            </a:prstGeom>
            <a:solidFill>
              <a:schemeClr val="bg1"/>
            </a:solidFill>
          </p:spPr>
          <p:txBody>
            <a:bodyPr wrap="none" rtlCol="0">
              <a:spAutoFit/>
            </a:bodyPr>
            <a:lstStyle/>
            <a:p>
              <a:r>
                <a:rPr lang="it-IT" sz="800">
                  <a:latin typeface="Calibri" panose="020F0502020204030204" pitchFamily="34" charset="0"/>
                  <a:cs typeface="Calibri" panose="020F0502020204030204" pitchFamily="34" charset="0"/>
                </a:rPr>
                <a:t>-g</a:t>
              </a:r>
              <a:endParaRPr lang="en-US" sz="80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03F0D8B-00C9-4C66-AF3E-66E404770267}"/>
                </a:ext>
              </a:extLst>
            </p:cNvPr>
            <p:cNvSpPr txBox="1"/>
            <p:nvPr/>
          </p:nvSpPr>
          <p:spPr>
            <a:xfrm>
              <a:off x="1532396" y="3557591"/>
              <a:ext cx="506827" cy="685735"/>
            </a:xfrm>
            <a:prstGeom prst="rect">
              <a:avLst/>
            </a:prstGeom>
            <a:solidFill>
              <a:schemeClr val="bg1"/>
            </a:solidFill>
          </p:spPr>
          <p:txBody>
            <a:bodyPr wrap="none" rtlCol="0">
              <a:spAutoFit/>
            </a:bodyPr>
            <a:lstStyle/>
            <a:p>
              <a:r>
                <a:rPr lang="it-IT" sz="800">
                  <a:latin typeface="Calibri" panose="020F0502020204030204" pitchFamily="34" charset="0"/>
                  <a:cs typeface="Calibri" panose="020F0502020204030204" pitchFamily="34" charset="0"/>
                </a:rPr>
                <a:t>g</a:t>
              </a:r>
              <a:endParaRPr lang="en-US" sz="80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307D49F-8306-4726-B46C-60156BAE4AA2}"/>
                </a:ext>
              </a:extLst>
            </p:cNvPr>
            <p:cNvSpPr txBox="1"/>
            <p:nvPr/>
          </p:nvSpPr>
          <p:spPr>
            <a:xfrm>
              <a:off x="3129984" y="3557591"/>
              <a:ext cx="520789" cy="685735"/>
            </a:xfrm>
            <a:prstGeom prst="rect">
              <a:avLst/>
            </a:prstGeom>
            <a:solidFill>
              <a:schemeClr val="bg1"/>
            </a:solidFill>
          </p:spPr>
          <p:txBody>
            <a:bodyPr wrap="none" rtlCol="0">
              <a:spAutoFit/>
            </a:bodyPr>
            <a:lstStyle/>
            <a:p>
              <a:r>
                <a:rPr lang="it-IT" sz="800">
                  <a:latin typeface="Calibri" panose="020F0502020204030204" pitchFamily="34" charset="0"/>
                  <a:cs typeface="Calibri" panose="020F0502020204030204" pitchFamily="34" charset="0"/>
                </a:rPr>
                <a:t>d</a:t>
              </a:r>
              <a:endParaRPr lang="en-US" sz="80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3F9272DC-D7EE-4F78-8DEB-325C581BF643}"/>
                </a:ext>
              </a:extLst>
            </p:cNvPr>
            <p:cNvSpPr txBox="1"/>
            <p:nvPr/>
          </p:nvSpPr>
          <p:spPr>
            <a:xfrm>
              <a:off x="4954585" y="2288992"/>
              <a:ext cx="496357" cy="685735"/>
            </a:xfrm>
            <a:prstGeom prst="rect">
              <a:avLst/>
            </a:prstGeom>
            <a:noFill/>
          </p:spPr>
          <p:txBody>
            <a:bodyPr wrap="none" rtlCol="0">
              <a:spAutoFit/>
            </a:bodyPr>
            <a:lstStyle/>
            <a:p>
              <a:r>
                <a:rPr lang="it-IT" sz="800">
                  <a:latin typeface="Calibri" panose="020F0502020204030204" pitchFamily="34" charset="0"/>
                  <a:cs typeface="Calibri" panose="020F0502020204030204" pitchFamily="34" charset="0"/>
                </a:rPr>
                <a:t>L</a:t>
              </a:r>
              <a:endParaRPr lang="en-US" sz="80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BB005D5-5A9B-4EBB-93D5-1F793A21BA75}"/>
                </a:ext>
              </a:extLst>
            </p:cNvPr>
            <p:cNvSpPr txBox="1"/>
            <p:nvPr/>
          </p:nvSpPr>
          <p:spPr>
            <a:xfrm>
              <a:off x="1474065" y="1990242"/>
              <a:ext cx="527770" cy="685735"/>
            </a:xfrm>
            <a:prstGeom prst="rect">
              <a:avLst/>
            </a:prstGeom>
            <a:noFill/>
          </p:spPr>
          <p:txBody>
            <a:bodyPr wrap="none" rtlCol="0">
              <a:spAutoFit/>
            </a:bodyPr>
            <a:lstStyle/>
            <a:p>
              <a:r>
                <a:rPr lang="it-IT" sz="800">
                  <a:latin typeface="Calibri" panose="020F0502020204030204" pitchFamily="34" charset="0"/>
                  <a:cs typeface="Calibri" panose="020F0502020204030204" pitchFamily="34" charset="0"/>
                </a:rPr>
                <a:t>V</a:t>
              </a:r>
              <a:endParaRPr lang="en-US" sz="800">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28C1BF91-7FBA-45F0-A57C-87ABCCBB8198}"/>
              </a:ext>
            </a:extLst>
          </p:cNvPr>
          <p:cNvGrpSpPr>
            <a:grpSpLocks noChangeAspect="1"/>
          </p:cNvGrpSpPr>
          <p:nvPr/>
        </p:nvGrpSpPr>
        <p:grpSpPr>
          <a:xfrm>
            <a:off x="1034446" y="4983127"/>
            <a:ext cx="2008215" cy="1839016"/>
            <a:chOff x="857249" y="2279650"/>
            <a:chExt cx="3625851" cy="3272249"/>
          </a:xfrm>
        </p:grpSpPr>
        <p:pic>
          <p:nvPicPr>
            <p:cNvPr id="23" name="Picture 22">
              <a:extLst>
                <a:ext uri="{FF2B5EF4-FFF2-40B4-BE49-F238E27FC236}">
                  <a16:creationId xmlns:a16="http://schemas.microsoft.com/office/drawing/2014/main" id="{7250E328-A684-49F5-A0D3-CB7DFBC40C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049" t="1360" r="1512" b="3066"/>
            <a:stretch/>
          </p:blipFill>
          <p:spPr>
            <a:xfrm>
              <a:off x="857249" y="2279650"/>
              <a:ext cx="3625851" cy="3272249"/>
            </a:xfrm>
            <a:prstGeom prst="rect">
              <a:avLst/>
            </a:prstGeom>
          </p:spPr>
        </p:pic>
        <p:sp>
          <p:nvSpPr>
            <p:cNvPr id="24" name="TextBox 23">
              <a:extLst>
                <a:ext uri="{FF2B5EF4-FFF2-40B4-BE49-F238E27FC236}">
                  <a16:creationId xmlns:a16="http://schemas.microsoft.com/office/drawing/2014/main" id="{04CFC6ED-2F34-4460-95EF-5BBAA9AFEFD9}"/>
                </a:ext>
              </a:extLst>
            </p:cNvPr>
            <p:cNvSpPr txBox="1"/>
            <p:nvPr/>
          </p:nvSpPr>
          <p:spPr>
            <a:xfrm>
              <a:off x="1300856" y="2498826"/>
              <a:ext cx="2892003" cy="459940"/>
            </a:xfrm>
            <a:prstGeom prst="rect">
              <a:avLst/>
            </a:prstGeom>
            <a:noFill/>
          </p:spPr>
          <p:txBody>
            <a:bodyPr wrap="square" rtlCol="0">
              <a:spAutoFit/>
            </a:bodyPr>
            <a:lstStyle/>
            <a:p>
              <a:r>
                <a:rPr lang="it-IT" sz="1000" dirty="0"/>
                <a:t>Spot size </a:t>
              </a:r>
              <a:r>
                <a:rPr lang="el-GR" sz="1000" dirty="0"/>
                <a:t>Φ</a:t>
              </a:r>
              <a:r>
                <a:rPr lang="it-IT" sz="1000" dirty="0"/>
                <a:t> = 3 mm</a:t>
              </a:r>
            </a:p>
          </p:txBody>
        </p:sp>
      </p:grpSp>
      <p:grpSp>
        <p:nvGrpSpPr>
          <p:cNvPr id="32" name="Group 31">
            <a:extLst>
              <a:ext uri="{FF2B5EF4-FFF2-40B4-BE49-F238E27FC236}">
                <a16:creationId xmlns:a16="http://schemas.microsoft.com/office/drawing/2014/main" id="{0903A92C-0334-4388-B1E5-4FFFCF08EC90}"/>
              </a:ext>
            </a:extLst>
          </p:cNvPr>
          <p:cNvGrpSpPr>
            <a:grpSpLocks noChangeAspect="1"/>
          </p:cNvGrpSpPr>
          <p:nvPr/>
        </p:nvGrpSpPr>
        <p:grpSpPr>
          <a:xfrm>
            <a:off x="3083295" y="5142581"/>
            <a:ext cx="2372746" cy="1664831"/>
            <a:chOff x="6790109" y="3898014"/>
            <a:chExt cx="4128488" cy="2896743"/>
          </a:xfrm>
        </p:grpSpPr>
        <p:pic>
          <p:nvPicPr>
            <p:cNvPr id="25" name="Content Placeholder 7" descr="A close up of a logo&#10;&#10;Description automatically generated">
              <a:extLst>
                <a:ext uri="{FF2B5EF4-FFF2-40B4-BE49-F238E27FC236}">
                  <a16:creationId xmlns:a16="http://schemas.microsoft.com/office/drawing/2014/main" id="{C642DE87-D79D-4BDF-9F21-16AAE12ACD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69759" y="3898014"/>
              <a:ext cx="3648838" cy="2896743"/>
            </a:xfrm>
            <a:prstGeom prst="rect">
              <a:avLst/>
            </a:prstGeom>
          </p:spPr>
        </p:pic>
        <p:sp>
          <p:nvSpPr>
            <p:cNvPr id="29" name="Rectangle: Rounded Corners 28">
              <a:extLst>
                <a:ext uri="{FF2B5EF4-FFF2-40B4-BE49-F238E27FC236}">
                  <a16:creationId xmlns:a16="http://schemas.microsoft.com/office/drawing/2014/main" id="{37EF15E2-2126-44A5-8301-2E3533BFF56B}"/>
                </a:ext>
              </a:extLst>
            </p:cNvPr>
            <p:cNvSpPr/>
            <p:nvPr/>
          </p:nvSpPr>
          <p:spPr>
            <a:xfrm>
              <a:off x="8427720" y="4062412"/>
              <a:ext cx="2346959" cy="2448540"/>
            </a:xfrm>
            <a:prstGeom prst="roundRect">
              <a:avLst/>
            </a:prstGeom>
            <a:solidFill>
              <a:srgbClr val="ED7D31">
                <a:alpha val="4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D1BC477-A8B7-41B3-ADAF-BEC33B82B6B8}"/>
                </a:ext>
              </a:extLst>
            </p:cNvPr>
            <p:cNvCxnSpPr>
              <a:cxnSpLocks/>
            </p:cNvCxnSpPr>
            <p:nvPr/>
          </p:nvCxnSpPr>
          <p:spPr>
            <a:xfrm flipV="1">
              <a:off x="8404860" y="4097962"/>
              <a:ext cx="0" cy="2377440"/>
            </a:xfrm>
            <a:prstGeom prst="line">
              <a:avLst/>
            </a:prstGeom>
            <a:ln w="19050">
              <a:solidFill>
                <a:srgbClr val="ED7D31"/>
              </a:solidFill>
              <a:prstDash val="dash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8640F6F-7353-4371-9E0E-8157C30860D1}"/>
                </a:ext>
              </a:extLst>
            </p:cNvPr>
            <p:cNvSpPr txBox="1"/>
            <p:nvPr/>
          </p:nvSpPr>
          <p:spPr>
            <a:xfrm>
              <a:off x="6790109" y="6145092"/>
              <a:ext cx="1587592" cy="428415"/>
            </a:xfrm>
            <a:prstGeom prst="rect">
              <a:avLst/>
            </a:prstGeom>
            <a:solidFill>
              <a:schemeClr val="bg1"/>
            </a:solidFill>
            <a:ln>
              <a:solidFill>
                <a:srgbClr val="ED7D31"/>
              </a:solidFill>
            </a:ln>
          </p:spPr>
          <p:txBody>
            <a:bodyPr wrap="none" rtlCol="0">
              <a:spAutoFit/>
            </a:bodyPr>
            <a:lstStyle/>
            <a:p>
              <a:r>
                <a:rPr lang="en-US" sz="1000" dirty="0" err="1"/>
                <a:t>kT</a:t>
              </a:r>
              <a:r>
                <a:rPr lang="en-US" sz="1000" dirty="0"/>
                <a:t> = 25 </a:t>
              </a:r>
              <a:r>
                <a:rPr lang="en-US" sz="1000" dirty="0" err="1"/>
                <a:t>meV</a:t>
              </a:r>
              <a:endParaRPr lang="en-US" sz="1000" dirty="0"/>
            </a:p>
          </p:txBody>
        </p:sp>
      </p:grpSp>
    </p:spTree>
    <p:extLst>
      <p:ext uri="{BB962C8B-B14F-4D97-AF65-F5344CB8AC3E}">
        <p14:creationId xmlns:p14="http://schemas.microsoft.com/office/powerpoint/2010/main" val="23807947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34A8-9699-AB0A-2245-D06F662B8134}"/>
              </a:ext>
            </a:extLst>
          </p:cNvPr>
          <p:cNvSpPr>
            <a:spLocks noGrp="1"/>
          </p:cNvSpPr>
          <p:nvPr>
            <p:ph type="title"/>
          </p:nvPr>
        </p:nvSpPr>
        <p:spPr>
          <a:xfrm>
            <a:off x="968128" y="48495"/>
            <a:ext cx="10515600" cy="1325563"/>
          </a:xfrm>
        </p:spPr>
        <p:txBody>
          <a:bodyPr/>
          <a:lstStyle/>
          <a:p>
            <a:r>
              <a:rPr lang="en-US" dirty="0"/>
              <a:t>Status</a:t>
            </a:r>
          </a:p>
        </p:txBody>
      </p:sp>
      <p:pic>
        <p:nvPicPr>
          <p:cNvPr id="6" name="Immagine 15">
            <a:extLst>
              <a:ext uri="{FF2B5EF4-FFF2-40B4-BE49-F238E27FC236}">
                <a16:creationId xmlns:a16="http://schemas.microsoft.com/office/drawing/2014/main" id="{C5CF1385-396A-7A3B-3BB2-B8F6D0A8BB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8128" y="1338385"/>
            <a:ext cx="3398308" cy="1894618"/>
          </a:xfrm>
          <a:prstGeom prst="rect">
            <a:avLst/>
          </a:prstGeom>
          <a:ln>
            <a:noFill/>
          </a:ln>
          <a:effectLst>
            <a:outerShdw blurRad="292100" dist="139700" dir="2700000" algn="tl" rotWithShape="0">
              <a:srgbClr val="333333">
                <a:alpha val="65000"/>
              </a:srgbClr>
            </a:outerShdw>
          </a:effectLst>
        </p:spPr>
      </p:pic>
      <p:pic>
        <p:nvPicPr>
          <p:cNvPr id="7" name="Immagine 31">
            <a:extLst>
              <a:ext uri="{FF2B5EF4-FFF2-40B4-BE49-F238E27FC236}">
                <a16:creationId xmlns:a16="http://schemas.microsoft.com/office/drawing/2014/main" id="{F7F69831-4433-D2DB-D009-E4CB7D8B13C7}"/>
              </a:ext>
            </a:extLst>
          </p:cNvPr>
          <p:cNvPicPr>
            <a:picLocks noChangeAspect="1"/>
          </p:cNvPicPr>
          <p:nvPr/>
        </p:nvPicPr>
        <p:blipFill>
          <a:blip r:embed="rId3"/>
          <a:stretch>
            <a:fillRect/>
          </a:stretch>
        </p:blipFill>
        <p:spPr>
          <a:xfrm>
            <a:off x="4861790" y="1354759"/>
            <a:ext cx="6126583" cy="1894618"/>
          </a:xfrm>
          <a:prstGeom prst="rect">
            <a:avLst/>
          </a:prstGeom>
          <a:ln>
            <a:noFill/>
          </a:ln>
          <a:effectLst>
            <a:outerShdw blurRad="292100" dist="139700" dir="2700000" algn="tl" rotWithShape="0">
              <a:srgbClr val="333333">
                <a:alpha val="65000"/>
              </a:srgbClr>
            </a:outerShdw>
          </a:effectLst>
        </p:spPr>
      </p:pic>
      <p:pic>
        <p:nvPicPr>
          <p:cNvPr id="8" name="Immagine 42" descr="Immagine che contiene parete, interni, freno a disco&#10;&#10;Descrizione generata automaticamente">
            <a:extLst>
              <a:ext uri="{FF2B5EF4-FFF2-40B4-BE49-F238E27FC236}">
                <a16:creationId xmlns:a16="http://schemas.microsoft.com/office/drawing/2014/main" id="{848FF42A-CE87-140C-1FF4-54016A5DCD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968128" y="4117927"/>
            <a:ext cx="2090026" cy="156752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CFF0D87-2663-5195-CAFB-DC815761883B}"/>
              </a:ext>
            </a:extLst>
          </p:cNvPr>
          <p:cNvSpPr txBox="1"/>
          <p:nvPr/>
        </p:nvSpPr>
        <p:spPr>
          <a:xfrm>
            <a:off x="862429" y="3507542"/>
            <a:ext cx="3609706" cy="369332"/>
          </a:xfrm>
          <a:prstGeom prst="rect">
            <a:avLst/>
          </a:prstGeom>
          <a:noFill/>
        </p:spPr>
        <p:txBody>
          <a:bodyPr wrap="none" rtlCol="0">
            <a:spAutoFit/>
          </a:bodyPr>
          <a:lstStyle/>
          <a:p>
            <a:r>
              <a:rPr lang="en-US" dirty="0"/>
              <a:t>3D CAD model of the TRAMM layout</a:t>
            </a:r>
          </a:p>
        </p:txBody>
      </p:sp>
      <p:sp>
        <p:nvSpPr>
          <p:cNvPr id="10" name="TextBox 9">
            <a:extLst>
              <a:ext uri="{FF2B5EF4-FFF2-40B4-BE49-F238E27FC236}">
                <a16:creationId xmlns:a16="http://schemas.microsoft.com/office/drawing/2014/main" id="{3FC39946-F660-370E-C5C1-EC726FFD7491}"/>
              </a:ext>
            </a:extLst>
          </p:cNvPr>
          <p:cNvSpPr txBox="1"/>
          <p:nvPr/>
        </p:nvSpPr>
        <p:spPr>
          <a:xfrm>
            <a:off x="4861790" y="3507542"/>
            <a:ext cx="3920112" cy="369332"/>
          </a:xfrm>
          <a:prstGeom prst="rect">
            <a:avLst/>
          </a:prstGeom>
          <a:noFill/>
        </p:spPr>
        <p:txBody>
          <a:bodyPr wrap="none" rtlCol="0">
            <a:spAutoFit/>
          </a:bodyPr>
          <a:lstStyle/>
          <a:p>
            <a:r>
              <a:rPr lang="en-US" dirty="0"/>
              <a:t>Mechanical assembly of all components</a:t>
            </a:r>
          </a:p>
        </p:txBody>
      </p:sp>
      <p:sp>
        <p:nvSpPr>
          <p:cNvPr id="11" name="TextBox 10">
            <a:extLst>
              <a:ext uri="{FF2B5EF4-FFF2-40B4-BE49-F238E27FC236}">
                <a16:creationId xmlns:a16="http://schemas.microsoft.com/office/drawing/2014/main" id="{AA0E8147-6D8B-FF6E-3899-87F668F03DAF}"/>
              </a:ext>
            </a:extLst>
          </p:cNvPr>
          <p:cNvSpPr txBox="1"/>
          <p:nvPr/>
        </p:nvSpPr>
        <p:spPr>
          <a:xfrm>
            <a:off x="968128" y="5864313"/>
            <a:ext cx="2327079" cy="646331"/>
          </a:xfrm>
          <a:prstGeom prst="rect">
            <a:avLst/>
          </a:prstGeom>
          <a:noFill/>
        </p:spPr>
        <p:txBody>
          <a:bodyPr wrap="square" rtlCol="0">
            <a:spAutoFit/>
          </a:bodyPr>
          <a:lstStyle/>
          <a:p>
            <a:r>
              <a:rPr lang="en-US" dirty="0"/>
              <a:t>MCP with Phosphor for electron detection</a:t>
            </a:r>
          </a:p>
        </p:txBody>
      </p:sp>
      <p:sp>
        <p:nvSpPr>
          <p:cNvPr id="13" name="Rettangolo 12">
            <a:extLst>
              <a:ext uri="{FF2B5EF4-FFF2-40B4-BE49-F238E27FC236}">
                <a16:creationId xmlns:a16="http://schemas.microsoft.com/office/drawing/2014/main" id="{A52CC369-55C5-5949-866E-F1071FC8BC2C}"/>
              </a:ext>
            </a:extLst>
          </p:cNvPr>
          <p:cNvSpPr/>
          <p:nvPr/>
        </p:nvSpPr>
        <p:spPr>
          <a:xfrm>
            <a:off x="4472135" y="4367198"/>
            <a:ext cx="7630886" cy="2031325"/>
          </a:xfrm>
          <a:prstGeom prst="rect">
            <a:avLst/>
          </a:prstGeom>
        </p:spPr>
        <p:txBody>
          <a:bodyPr wrap="square">
            <a:spAutoFit/>
          </a:bodyPr>
          <a:lstStyle/>
          <a:p>
            <a:r>
              <a:rPr lang="en-US" dirty="0"/>
              <a:t>FTE in 2022</a:t>
            </a:r>
          </a:p>
          <a:p>
            <a:pPr lvl="1"/>
            <a:r>
              <a:rPr lang="en-US" dirty="0"/>
              <a:t>Dario </a:t>
            </a:r>
            <a:r>
              <a:rPr lang="en-US" dirty="0" err="1"/>
              <a:t>Giove</a:t>
            </a:r>
            <a:r>
              <a:rPr lang="en-US" dirty="0"/>
              <a:t>			20 %</a:t>
            </a:r>
          </a:p>
          <a:p>
            <a:pPr lvl="1"/>
            <a:r>
              <a:rPr lang="en-US" dirty="0"/>
              <a:t>Giorgio </a:t>
            </a:r>
            <a:r>
              <a:rPr lang="en-US" dirty="0" err="1"/>
              <a:t>Guerini</a:t>
            </a:r>
            <a:r>
              <a:rPr lang="en-US" dirty="0"/>
              <a:t> Rocco		80 % (Giorgio left beginning of June)</a:t>
            </a:r>
          </a:p>
          <a:p>
            <a:pPr lvl="1"/>
            <a:r>
              <a:rPr lang="en-US" dirty="0"/>
              <a:t>Daniele </a:t>
            </a:r>
            <a:r>
              <a:rPr lang="en-US" dirty="0" err="1"/>
              <a:t>Sertore</a:t>
            </a:r>
            <a:r>
              <a:rPr lang="en-US" dirty="0"/>
              <a:t>		30 %</a:t>
            </a:r>
          </a:p>
          <a:p>
            <a:pPr lvl="1"/>
            <a:r>
              <a:rPr lang="en-US" dirty="0"/>
              <a:t>Angelo </a:t>
            </a:r>
            <a:r>
              <a:rPr lang="en-US" dirty="0" err="1"/>
              <a:t>Bosotti</a:t>
            </a:r>
            <a:r>
              <a:rPr lang="en-US" dirty="0"/>
              <a:t>		15 %</a:t>
            </a:r>
          </a:p>
          <a:p>
            <a:pPr lvl="1"/>
            <a:r>
              <a:rPr lang="en-US" dirty="0"/>
              <a:t>Monaco Laura Silvia		15 %</a:t>
            </a:r>
          </a:p>
          <a:p>
            <a:pPr lvl="1"/>
            <a:r>
              <a:rPr lang="en-US" dirty="0"/>
              <a:t>Rocco </a:t>
            </a:r>
            <a:r>
              <a:rPr lang="en-US" dirty="0" err="1"/>
              <a:t>Paparella</a:t>
            </a:r>
            <a:r>
              <a:rPr lang="en-US" dirty="0"/>
              <a:t>		10 %</a:t>
            </a:r>
          </a:p>
        </p:txBody>
      </p:sp>
    </p:spTree>
    <p:extLst>
      <p:ext uri="{BB962C8B-B14F-4D97-AF65-F5344CB8AC3E}">
        <p14:creationId xmlns:p14="http://schemas.microsoft.com/office/powerpoint/2010/main" val="18762019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LASA Proposals for the Next Years</a:t>
            </a:r>
            <a:endParaRPr lang="en-US" sz="3600" b="0" strike="noStrike" spc="-1" dirty="0">
              <a:latin typeface="Arial"/>
            </a:endParaRPr>
          </a:p>
        </p:txBody>
      </p:sp>
    </p:spTree>
    <p:extLst>
      <p:ext uri="{BB962C8B-B14F-4D97-AF65-F5344CB8AC3E}">
        <p14:creationId xmlns:p14="http://schemas.microsoft.com/office/powerpoint/2010/main" val="32657728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69</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a:t>
            </a:r>
            <a:r>
              <a:rPr lang="en-US" sz="3600" b="1" strike="noStrike" spc="-1" dirty="0" err="1">
                <a:solidFill>
                  <a:srgbClr val="724109"/>
                </a:solidFill>
                <a:latin typeface="Calibri"/>
              </a:rPr>
              <a:t>BriXSinO</a:t>
            </a:r>
            <a:r>
              <a:rPr lang="en-US" sz="3600" b="1" strike="noStrike" spc="-1" dirty="0">
                <a:solidFill>
                  <a:srgbClr val="724109"/>
                </a:solidFill>
                <a:latin typeface="Calibri"/>
              </a:rPr>
              <a:t> Proposal</a:t>
            </a:r>
            <a:endParaRPr lang="en-US" sz="3600" b="0" strike="noStrike" spc="-1" dirty="0">
              <a:latin typeface="Arial"/>
            </a:endParaRPr>
          </a:p>
        </p:txBody>
      </p:sp>
      <p:pic>
        <p:nvPicPr>
          <p:cNvPr id="2" name="Immagine 1">
            <a:extLst>
              <a:ext uri="{FF2B5EF4-FFF2-40B4-BE49-F238E27FC236}">
                <a16:creationId xmlns:a16="http://schemas.microsoft.com/office/drawing/2014/main" id="{50A0C74F-A1E0-3848-853B-44C0C5FD03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10560" y="2854540"/>
            <a:ext cx="2836714" cy="1783517"/>
          </a:xfrm>
          <a:prstGeom prst="rect">
            <a:avLst/>
          </a:prstGeom>
        </p:spPr>
      </p:pic>
      <p:pic>
        <p:nvPicPr>
          <p:cNvPr id="5" name="Immagine 4">
            <a:extLst>
              <a:ext uri="{FF2B5EF4-FFF2-40B4-BE49-F238E27FC236}">
                <a16:creationId xmlns:a16="http://schemas.microsoft.com/office/drawing/2014/main" id="{33BADE52-9E13-BA48-9E5E-2FE2109F8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8240" y="988302"/>
            <a:ext cx="10137840" cy="3287803"/>
          </a:xfrm>
          <a:prstGeom prst="rect">
            <a:avLst/>
          </a:prstGeom>
        </p:spPr>
      </p:pic>
      <p:sp>
        <p:nvSpPr>
          <p:cNvPr id="6" name="CasellaDiTesto 5">
            <a:extLst>
              <a:ext uri="{FF2B5EF4-FFF2-40B4-BE49-F238E27FC236}">
                <a16:creationId xmlns:a16="http://schemas.microsoft.com/office/drawing/2014/main" id="{8E1C2CCC-3C37-004E-B5E4-3E33116B47BA}"/>
              </a:ext>
            </a:extLst>
          </p:cNvPr>
          <p:cNvSpPr txBox="1"/>
          <p:nvPr/>
        </p:nvSpPr>
        <p:spPr>
          <a:xfrm>
            <a:off x="1280161" y="4803648"/>
            <a:ext cx="10728959" cy="1323439"/>
          </a:xfrm>
          <a:prstGeom prst="rect">
            <a:avLst/>
          </a:prstGeom>
          <a:noFill/>
        </p:spPr>
        <p:txBody>
          <a:bodyPr wrap="square" rtlCol="0">
            <a:spAutoFit/>
          </a:bodyPr>
          <a:lstStyle/>
          <a:p>
            <a:r>
              <a:rPr lang="en-US" sz="2000" b="1" dirty="0" err="1">
                <a:solidFill>
                  <a:srgbClr val="0070C0"/>
                </a:solidFill>
                <a:latin typeface="Calibri" panose="020F0502020204030204" pitchFamily="34" charset="0"/>
                <a:cs typeface="Calibri" panose="020F0502020204030204" pitchFamily="34" charset="0"/>
              </a:rPr>
              <a:t>BriXSinO</a:t>
            </a:r>
            <a:r>
              <a:rPr lang="en-US" sz="2000" dirty="0">
                <a:latin typeface="Calibri" panose="020F0502020204030204" pitchFamily="34" charset="0"/>
                <a:cs typeface="Calibri" panose="020F0502020204030204" pitchFamily="34" charset="0"/>
              </a:rPr>
              <a:t> (the acronym for </a:t>
            </a:r>
            <a:r>
              <a:rPr lang="en-US" sz="2000" b="1" dirty="0">
                <a:solidFill>
                  <a:srgbClr val="0070C0"/>
                </a:solidFill>
                <a:latin typeface="Calibri" panose="020F0502020204030204" pitchFamily="34" charset="0"/>
                <a:cs typeface="Calibri" panose="020F0502020204030204" pitchFamily="34" charset="0"/>
              </a:rPr>
              <a:t>Bri</a:t>
            </a:r>
            <a:r>
              <a:rPr lang="en-US" sz="2000" dirty="0">
                <a:latin typeface="Calibri" panose="020F0502020204030204" pitchFamily="34" charset="0"/>
                <a:cs typeface="Calibri" panose="020F0502020204030204" pitchFamily="34" charset="0"/>
              </a:rPr>
              <a:t>lliant source of </a:t>
            </a:r>
            <a:r>
              <a:rPr lang="en-US" sz="2000" b="1" dirty="0">
                <a:solidFill>
                  <a:srgbClr val="0070C0"/>
                </a:solidFill>
                <a:latin typeface="Calibri" panose="020F0502020204030204" pitchFamily="34" charset="0"/>
                <a:cs typeface="Calibri" panose="020F0502020204030204" pitchFamily="34" charset="0"/>
              </a:rPr>
              <a:t>X</a:t>
            </a:r>
            <a:r>
              <a:rPr lang="en-US" sz="2000" dirty="0">
                <a:latin typeface="Calibri" panose="020F0502020204030204" pitchFamily="34" charset="0"/>
                <a:cs typeface="Calibri" panose="020F0502020204030204" pitchFamily="34" charset="0"/>
              </a:rPr>
              <a:t>-rays based on </a:t>
            </a:r>
            <a:r>
              <a:rPr lang="en-US" sz="2000" b="1" dirty="0">
                <a:solidFill>
                  <a:srgbClr val="0070C0"/>
                </a:solidFill>
                <a:latin typeface="Calibri" panose="020F0502020204030204" pitchFamily="34" charset="0"/>
                <a:cs typeface="Calibri" panose="020F0502020204030204" pitchFamily="34" charset="0"/>
              </a:rPr>
              <a:t>S</a:t>
            </a:r>
            <a:r>
              <a:rPr lang="en-US" sz="2000" dirty="0">
                <a:latin typeface="Calibri" panose="020F0502020204030204" pitchFamily="34" charset="0"/>
                <a:cs typeface="Calibri" panose="020F0502020204030204" pitchFamily="34" charset="0"/>
              </a:rPr>
              <a:t>ustainable and </a:t>
            </a:r>
            <a:r>
              <a:rPr lang="en-US" sz="2000" b="1" dirty="0" err="1">
                <a:solidFill>
                  <a:srgbClr val="0070C0"/>
                </a:solidFill>
                <a:latin typeface="Calibri" panose="020F0502020204030204" pitchFamily="34" charset="0"/>
                <a:cs typeface="Calibri" panose="020F0502020204030204" pitchFamily="34" charset="0"/>
              </a:rPr>
              <a:t>innO</a:t>
            </a:r>
            <a:r>
              <a:rPr lang="en-US" sz="2000" dirty="0" err="1">
                <a:latin typeface="Calibri" panose="020F0502020204030204" pitchFamily="34" charset="0"/>
                <a:cs typeface="Calibri" panose="020F0502020204030204" pitchFamily="34" charset="0"/>
              </a:rPr>
              <a:t>vative</a:t>
            </a:r>
            <a:r>
              <a:rPr lang="en-US" sz="2000" dirty="0">
                <a:latin typeface="Calibri" panose="020F0502020204030204" pitchFamily="34" charset="0"/>
                <a:cs typeface="Calibri" panose="020F0502020204030204" pitchFamily="34" charset="0"/>
              </a:rPr>
              <a:t> accelerators) </a:t>
            </a:r>
            <a:r>
              <a:rPr lang="it-IT" sz="2000" dirty="0" err="1">
                <a:latin typeface="Calibri" panose="020F0502020204030204" pitchFamily="34" charset="0"/>
                <a:cs typeface="Calibri" panose="020F0502020204030204" pitchFamily="34" charset="0"/>
              </a:rPr>
              <a:t>is</a:t>
            </a:r>
            <a:r>
              <a:rPr lang="it-IT" sz="2000" dirty="0">
                <a:latin typeface="Calibri" panose="020F0502020204030204" pitchFamily="34" charset="0"/>
                <a:cs typeface="Calibri" panose="020F0502020204030204" pitchFamily="34" charset="0"/>
              </a:rPr>
              <a:t> a </a:t>
            </a:r>
            <a:r>
              <a:rPr lang="it-IT" sz="2000" dirty="0" err="1">
                <a:latin typeface="Calibri" panose="020F0502020204030204" pitchFamily="34" charset="0"/>
                <a:cs typeface="Calibri" panose="020F0502020204030204" pitchFamily="34" charset="0"/>
              </a:rPr>
              <a:t>project</a:t>
            </a:r>
            <a:r>
              <a:rPr lang="it-IT" sz="2000" dirty="0">
                <a:latin typeface="Calibri" panose="020F0502020204030204" pitchFamily="34" charset="0"/>
                <a:cs typeface="Calibri" panose="020F0502020204030204" pitchFamily="34" charset="0"/>
              </a:rPr>
              <a:t> for a small </a:t>
            </a:r>
            <a:r>
              <a:rPr lang="it-IT" sz="2000" dirty="0" err="1">
                <a:latin typeface="Calibri" panose="020F0502020204030204" pitchFamily="34" charset="0"/>
                <a:cs typeface="Calibri" panose="020F0502020204030204" pitchFamily="34" charset="0"/>
              </a:rPr>
              <a:t>research</a:t>
            </a:r>
            <a:r>
              <a:rPr lang="it-IT" sz="2000" dirty="0">
                <a:latin typeface="Calibri" panose="020F0502020204030204" pitchFamily="34" charset="0"/>
                <a:cs typeface="Calibri" panose="020F0502020204030204" pitchFamily="34" charset="0"/>
              </a:rPr>
              <a:t> infra-</a:t>
            </a:r>
            <a:r>
              <a:rPr lang="it-IT" sz="2000" dirty="0" err="1">
                <a:latin typeface="Calibri" panose="020F0502020204030204" pitchFamily="34" charset="0"/>
                <a:cs typeface="Calibri" panose="020F0502020204030204" pitchFamily="34" charset="0"/>
              </a:rPr>
              <a:t>structure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based</a:t>
            </a:r>
            <a:r>
              <a:rPr lang="it-IT" sz="2000" dirty="0">
                <a:latin typeface="Calibri" panose="020F0502020204030204" pitchFamily="34" charset="0"/>
                <a:cs typeface="Calibri" panose="020F0502020204030204" pitchFamily="34" charset="0"/>
              </a:rPr>
              <a:t> on super-</a:t>
            </a:r>
            <a:r>
              <a:rPr lang="it-IT" sz="2000" dirty="0" err="1">
                <a:latin typeface="Calibri" panose="020F0502020204030204" pitchFamily="34" charset="0"/>
                <a:cs typeface="Calibri" panose="020F0502020204030204" pitchFamily="34" charset="0"/>
              </a:rPr>
              <a:t>conductive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accelerators</a:t>
            </a:r>
            <a:r>
              <a:rPr lang="it-IT" sz="2000" dirty="0">
                <a:latin typeface="Calibri" panose="020F0502020204030204" pitchFamily="34" charset="0"/>
                <a:cs typeface="Calibri" panose="020F0502020204030204" pitchFamily="34" charset="0"/>
              </a:rPr>
              <a:t> with </a:t>
            </a:r>
            <a:r>
              <a:rPr lang="it-IT" sz="2000" dirty="0" err="1">
                <a:latin typeface="Calibri" panose="020F0502020204030204" pitchFamily="34" charset="0"/>
                <a:cs typeface="Calibri" panose="020F0502020204030204" pitchFamily="34" charset="0"/>
              </a:rPr>
              <a:t>very</a:t>
            </a:r>
            <a:r>
              <a:rPr lang="it-IT" sz="2000" dirty="0">
                <a:latin typeface="Calibri" panose="020F0502020204030204" pitchFamily="34" charset="0"/>
                <a:cs typeface="Calibri" panose="020F0502020204030204" pitchFamily="34" charset="0"/>
              </a:rPr>
              <a:t> high </a:t>
            </a:r>
            <a:r>
              <a:rPr lang="it-IT" sz="2000" dirty="0" err="1">
                <a:latin typeface="Calibri" panose="020F0502020204030204" pitchFamily="34" charset="0"/>
                <a:cs typeface="Calibri" panose="020F0502020204030204" pitchFamily="34" charset="0"/>
              </a:rPr>
              <a:t>energy</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sustainability</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oriented</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towards</a:t>
            </a:r>
            <a:r>
              <a:rPr lang="it-IT" sz="2000" dirty="0">
                <a:latin typeface="Calibri" panose="020F0502020204030204" pitchFamily="34" charset="0"/>
                <a:cs typeface="Calibri" panose="020F0502020204030204" pitchFamily="34" charset="0"/>
              </a:rPr>
              <a:t> the </a:t>
            </a:r>
            <a:r>
              <a:rPr lang="it-IT" sz="2000" dirty="0" err="1">
                <a:latin typeface="Calibri" panose="020F0502020204030204" pitchFamily="34" charset="0"/>
                <a:cs typeface="Calibri" panose="020F0502020204030204" pitchFamily="34" charset="0"/>
              </a:rPr>
              <a:t>frontier</a:t>
            </a:r>
            <a:r>
              <a:rPr lang="it-IT" sz="2000" dirty="0">
                <a:latin typeface="Calibri" panose="020F0502020204030204" pitchFamily="34" charset="0"/>
                <a:cs typeface="Calibri" panose="020F0502020204030204" pitchFamily="34" charset="0"/>
              </a:rPr>
              <a:t> of high </a:t>
            </a:r>
            <a:r>
              <a:rPr lang="it-IT" sz="2000" dirty="0" err="1">
                <a:latin typeface="Calibri" panose="020F0502020204030204" pitchFamily="34" charset="0"/>
                <a:cs typeface="Calibri" panose="020F0502020204030204" pitchFamily="34" charset="0"/>
              </a:rPr>
              <a:t>intensity</a:t>
            </a:r>
            <a:r>
              <a:rPr lang="it-IT" sz="2000" dirty="0">
                <a:latin typeface="Calibri" panose="020F0502020204030204" pitchFamily="34" charset="0"/>
                <a:cs typeface="Calibri" panose="020F0502020204030204" pitchFamily="34" charset="0"/>
              </a:rPr>
              <a:t> in electron </a:t>
            </a:r>
            <a:r>
              <a:rPr lang="it-IT" sz="2000" dirty="0" err="1">
                <a:latin typeface="Calibri" panose="020F0502020204030204" pitchFamily="34" charset="0"/>
                <a:cs typeface="Calibri" panose="020F0502020204030204" pitchFamily="34" charset="0"/>
              </a:rPr>
              <a:t>beams</a:t>
            </a:r>
            <a:r>
              <a:rPr lang="it-IT" sz="2000" dirty="0">
                <a:latin typeface="Calibri" panose="020F0502020204030204" pitchFamily="34" charset="0"/>
                <a:cs typeface="Calibri" panose="020F0502020204030204" pitchFamily="34" charset="0"/>
              </a:rPr>
              <a:t> with high </a:t>
            </a:r>
            <a:r>
              <a:rPr lang="it-IT" sz="2000" dirty="0" err="1">
                <a:latin typeface="Calibri" panose="020F0502020204030204" pitchFamily="34" charset="0"/>
                <a:cs typeface="Calibri" panose="020F0502020204030204" pitchFamily="34" charset="0"/>
              </a:rPr>
              <a:t>average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power</a:t>
            </a:r>
            <a:r>
              <a:rPr lang="it-IT" sz="2000"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52075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Main Experimental Hall</a:t>
            </a:r>
            <a:endParaRPr lang="en-US" sz="3600" b="0" strike="noStrike" spc="-1" dirty="0">
              <a:latin typeface="Arial"/>
            </a:endParaRPr>
          </a:p>
        </p:txBody>
      </p:sp>
      <p:pic>
        <p:nvPicPr>
          <p:cNvPr id="11" name="Immagine 10" descr="Immagine che contiene interni, edificio&#10;&#10;Descrizione generata automaticamente">
            <a:extLst>
              <a:ext uri="{FF2B5EF4-FFF2-40B4-BE49-F238E27FC236}">
                <a16:creationId xmlns:a16="http://schemas.microsoft.com/office/drawing/2014/main" id="{675D42DA-CF99-7742-B5EB-941CFFC4EC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351460" y="-1165497"/>
            <a:ext cx="5956915" cy="9893511"/>
          </a:xfrm>
          <a:prstGeom prst="rect">
            <a:avLst/>
          </a:prstGeom>
        </p:spPr>
      </p:pic>
      <p:sp>
        <p:nvSpPr>
          <p:cNvPr id="12" name="Line 4">
            <a:extLst>
              <a:ext uri="{FF2B5EF4-FFF2-40B4-BE49-F238E27FC236}">
                <a16:creationId xmlns:a16="http://schemas.microsoft.com/office/drawing/2014/main" id="{B588F545-88E0-AE43-A2E1-AC177DADFE5D}"/>
              </a:ext>
            </a:extLst>
          </p:cNvPr>
          <p:cNvSpPr>
            <a:spLocks noChangeShapeType="1"/>
          </p:cNvSpPr>
          <p:nvPr/>
        </p:nvSpPr>
        <p:spPr bwMode="auto">
          <a:xfrm flipH="1">
            <a:off x="4835415" y="1278800"/>
            <a:ext cx="1461518" cy="1254584"/>
          </a:xfrm>
          <a:prstGeom prst="line">
            <a:avLst/>
          </a:prstGeom>
          <a:noFill/>
          <a:ln w="25400">
            <a:solidFill>
              <a:srgbClr val="0000FF"/>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Line 5">
            <a:extLst>
              <a:ext uri="{FF2B5EF4-FFF2-40B4-BE49-F238E27FC236}">
                <a16:creationId xmlns:a16="http://schemas.microsoft.com/office/drawing/2014/main" id="{360C5DC2-43E9-1845-A28D-973A146B0DF4}"/>
              </a:ext>
            </a:extLst>
          </p:cNvPr>
          <p:cNvSpPr>
            <a:spLocks noChangeShapeType="1"/>
          </p:cNvSpPr>
          <p:nvPr/>
        </p:nvSpPr>
        <p:spPr bwMode="auto">
          <a:xfrm flipH="1">
            <a:off x="3630651" y="1248549"/>
            <a:ext cx="617508" cy="1062315"/>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Line 6">
            <a:extLst>
              <a:ext uri="{FF2B5EF4-FFF2-40B4-BE49-F238E27FC236}">
                <a16:creationId xmlns:a16="http://schemas.microsoft.com/office/drawing/2014/main" id="{1DA07916-8BE8-8B4C-9DEE-60614284DBB0}"/>
              </a:ext>
            </a:extLst>
          </p:cNvPr>
          <p:cNvSpPr>
            <a:spLocks noChangeShapeType="1"/>
          </p:cNvSpPr>
          <p:nvPr/>
        </p:nvSpPr>
        <p:spPr bwMode="auto">
          <a:xfrm flipH="1">
            <a:off x="5839943" y="1960618"/>
            <a:ext cx="2105555" cy="1268286"/>
          </a:xfrm>
          <a:prstGeom prst="line">
            <a:avLst/>
          </a:prstGeom>
          <a:noFill/>
          <a:ln w="25400">
            <a:solidFill>
              <a:srgbClr val="0099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 name="Line 7">
            <a:extLst>
              <a:ext uri="{FF2B5EF4-FFF2-40B4-BE49-F238E27FC236}">
                <a16:creationId xmlns:a16="http://schemas.microsoft.com/office/drawing/2014/main" id="{81A9EEA3-3DD4-984D-854F-EEFB850AFEB3}"/>
              </a:ext>
            </a:extLst>
          </p:cNvPr>
          <p:cNvSpPr>
            <a:spLocks noChangeShapeType="1"/>
          </p:cNvSpPr>
          <p:nvPr/>
        </p:nvSpPr>
        <p:spPr bwMode="auto">
          <a:xfrm flipV="1">
            <a:off x="4656978" y="5420974"/>
            <a:ext cx="638618" cy="649557"/>
          </a:xfrm>
          <a:prstGeom prst="line">
            <a:avLst/>
          </a:prstGeom>
          <a:noFill/>
          <a:ln w="25400">
            <a:solidFill>
              <a:srgbClr val="735B3E"/>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 name="Line 8">
            <a:extLst>
              <a:ext uri="{FF2B5EF4-FFF2-40B4-BE49-F238E27FC236}">
                <a16:creationId xmlns:a16="http://schemas.microsoft.com/office/drawing/2014/main" id="{1B0D98EE-3D73-8742-8319-81517767E18D}"/>
              </a:ext>
            </a:extLst>
          </p:cNvPr>
          <p:cNvSpPr>
            <a:spLocks noChangeShapeType="1"/>
          </p:cNvSpPr>
          <p:nvPr/>
        </p:nvSpPr>
        <p:spPr bwMode="auto">
          <a:xfrm flipH="1">
            <a:off x="6305530" y="2586954"/>
            <a:ext cx="2480684" cy="841209"/>
          </a:xfrm>
          <a:prstGeom prst="line">
            <a:avLst/>
          </a:prstGeom>
          <a:noFill/>
          <a:ln w="25400">
            <a:solidFill>
              <a:srgbClr val="0099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 name="Line 9">
            <a:extLst>
              <a:ext uri="{FF2B5EF4-FFF2-40B4-BE49-F238E27FC236}">
                <a16:creationId xmlns:a16="http://schemas.microsoft.com/office/drawing/2014/main" id="{829493D8-142D-724D-B531-F60B24BCFFF8}"/>
              </a:ext>
            </a:extLst>
          </p:cNvPr>
          <p:cNvSpPr>
            <a:spLocks noChangeShapeType="1"/>
          </p:cNvSpPr>
          <p:nvPr/>
        </p:nvSpPr>
        <p:spPr bwMode="auto">
          <a:xfrm>
            <a:off x="2984450" y="1819901"/>
            <a:ext cx="362388" cy="713483"/>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 name="Text Box 10">
            <a:extLst>
              <a:ext uri="{FF2B5EF4-FFF2-40B4-BE49-F238E27FC236}">
                <a16:creationId xmlns:a16="http://schemas.microsoft.com/office/drawing/2014/main" id="{38F84120-22CA-8C4D-BF31-E984D612EC23}"/>
              </a:ext>
            </a:extLst>
          </p:cNvPr>
          <p:cNvSpPr txBox="1">
            <a:spLocks noChangeArrowheads="1"/>
          </p:cNvSpPr>
          <p:nvPr/>
        </p:nvSpPr>
        <p:spPr bwMode="auto">
          <a:xfrm>
            <a:off x="1943308" y="1080405"/>
            <a:ext cx="1058847" cy="1005401"/>
          </a:xfrm>
          <a:prstGeom prst="rect">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err="1">
                <a:latin typeface="+mn-lt"/>
              </a:rPr>
              <a:t>Clean</a:t>
            </a:r>
            <a:r>
              <a:rPr lang="it-IT" altLang="it-IT" sz="1600" dirty="0">
                <a:latin typeface="+mn-lt"/>
              </a:rPr>
              <a:t> room</a:t>
            </a:r>
          </a:p>
          <a:p>
            <a:pPr algn="ctr" eaLnBrk="1" hangingPunct="1">
              <a:spcBef>
                <a:spcPct val="0"/>
              </a:spcBef>
              <a:buFontTx/>
              <a:buNone/>
            </a:pPr>
            <a:r>
              <a:rPr lang="it-IT" altLang="it-IT" sz="1600" dirty="0" err="1">
                <a:latin typeface="+mn-lt"/>
              </a:rPr>
              <a:t>class</a:t>
            </a:r>
            <a:r>
              <a:rPr lang="it-IT" altLang="it-IT" sz="1600" dirty="0">
                <a:latin typeface="+mn-lt"/>
              </a:rPr>
              <a:t> 100 </a:t>
            </a:r>
            <a:br>
              <a:rPr lang="it-IT" altLang="it-IT" sz="1600" dirty="0">
                <a:latin typeface="+mn-lt"/>
              </a:rPr>
            </a:br>
            <a:r>
              <a:rPr lang="it-IT" altLang="it-IT" sz="1600" dirty="0">
                <a:latin typeface="+mn-lt"/>
              </a:rPr>
              <a:t>&amp; HPR</a:t>
            </a:r>
            <a:endParaRPr lang="en-US" altLang="it-IT" sz="1600" dirty="0">
              <a:latin typeface="+mn-lt"/>
            </a:endParaRPr>
          </a:p>
        </p:txBody>
      </p:sp>
      <p:sp>
        <p:nvSpPr>
          <p:cNvPr id="19" name="Text Box 11">
            <a:extLst>
              <a:ext uri="{FF2B5EF4-FFF2-40B4-BE49-F238E27FC236}">
                <a16:creationId xmlns:a16="http://schemas.microsoft.com/office/drawing/2014/main" id="{18D4A520-8013-8E4E-A7A6-D181BD5D2937}"/>
              </a:ext>
            </a:extLst>
          </p:cNvPr>
          <p:cNvSpPr txBox="1">
            <a:spLocks noChangeArrowheads="1"/>
          </p:cNvSpPr>
          <p:nvPr/>
        </p:nvSpPr>
        <p:spPr bwMode="auto">
          <a:xfrm>
            <a:off x="3449109" y="988727"/>
            <a:ext cx="1508144" cy="512959"/>
          </a:xfrm>
          <a:prstGeom prst="rect">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a:latin typeface="+mn-lt"/>
              </a:rPr>
              <a:t>UPW production</a:t>
            </a:r>
            <a:endParaRPr lang="en-US" altLang="it-IT" sz="1600">
              <a:latin typeface="+mn-lt"/>
            </a:endParaRPr>
          </a:p>
        </p:txBody>
      </p:sp>
      <p:sp>
        <p:nvSpPr>
          <p:cNvPr id="20" name="Text Box 13">
            <a:extLst>
              <a:ext uri="{FF2B5EF4-FFF2-40B4-BE49-F238E27FC236}">
                <a16:creationId xmlns:a16="http://schemas.microsoft.com/office/drawing/2014/main" id="{551FD6DA-FA4A-164A-B3BF-AA4BED986702}"/>
              </a:ext>
            </a:extLst>
          </p:cNvPr>
          <p:cNvSpPr txBox="1">
            <a:spLocks noChangeArrowheads="1"/>
          </p:cNvSpPr>
          <p:nvPr/>
        </p:nvSpPr>
        <p:spPr bwMode="auto">
          <a:xfrm>
            <a:off x="2084589" y="3281599"/>
            <a:ext cx="1576233" cy="759180"/>
          </a:xfrm>
          <a:prstGeom prst="rect">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a:latin typeface="+mn-lt"/>
              </a:rPr>
              <a:t>SCRF </a:t>
            </a:r>
            <a:r>
              <a:rPr lang="it-IT" altLang="it-IT" sz="1600" dirty="0" err="1">
                <a:latin typeface="+mn-lt"/>
              </a:rPr>
              <a:t>cavities</a:t>
            </a:r>
            <a:br>
              <a:rPr lang="it-IT" altLang="it-IT" sz="1600" dirty="0">
                <a:latin typeface="+mn-lt"/>
              </a:rPr>
            </a:br>
            <a:r>
              <a:rPr lang="it-IT" altLang="it-IT" sz="1600" dirty="0">
                <a:latin typeface="+mn-lt"/>
              </a:rPr>
              <a:t> Vertical test area</a:t>
            </a:r>
            <a:endParaRPr lang="en-US" altLang="it-IT" sz="1600" dirty="0">
              <a:latin typeface="+mn-lt"/>
            </a:endParaRPr>
          </a:p>
        </p:txBody>
      </p:sp>
      <p:sp>
        <p:nvSpPr>
          <p:cNvPr id="21" name="Text Box 14">
            <a:extLst>
              <a:ext uri="{FF2B5EF4-FFF2-40B4-BE49-F238E27FC236}">
                <a16:creationId xmlns:a16="http://schemas.microsoft.com/office/drawing/2014/main" id="{89A6A9FE-B9F5-D049-B3E6-3A20CF180C0D}"/>
              </a:ext>
            </a:extLst>
          </p:cNvPr>
          <p:cNvSpPr txBox="1">
            <a:spLocks noChangeArrowheads="1"/>
          </p:cNvSpPr>
          <p:nvPr/>
        </p:nvSpPr>
        <p:spPr bwMode="auto">
          <a:xfrm>
            <a:off x="7023616" y="1700796"/>
            <a:ext cx="1762599" cy="512959"/>
          </a:xfrm>
          <a:prstGeom prst="rect">
            <a:avLst/>
          </a:prstGeom>
          <a:solidFill>
            <a:srgbClr val="99FF66"/>
          </a:solidFill>
          <a:ln w="19050">
            <a:solidFill>
              <a:srgbClr val="00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a:latin typeface="+mn-lt"/>
              </a:rPr>
              <a:t>High field solenoids</a:t>
            </a:r>
            <a:endParaRPr lang="en-US" altLang="it-IT" sz="1600">
              <a:latin typeface="+mn-lt"/>
            </a:endParaRPr>
          </a:p>
        </p:txBody>
      </p:sp>
      <p:sp>
        <p:nvSpPr>
          <p:cNvPr id="22" name="Text Box 15">
            <a:extLst>
              <a:ext uri="{FF2B5EF4-FFF2-40B4-BE49-F238E27FC236}">
                <a16:creationId xmlns:a16="http://schemas.microsoft.com/office/drawing/2014/main" id="{6EE80104-6FF1-CC44-868E-7159D3E48ACE}"/>
              </a:ext>
            </a:extLst>
          </p:cNvPr>
          <p:cNvSpPr txBox="1">
            <a:spLocks noChangeArrowheads="1"/>
          </p:cNvSpPr>
          <p:nvPr/>
        </p:nvSpPr>
        <p:spPr bwMode="auto">
          <a:xfrm>
            <a:off x="5192717" y="1018977"/>
            <a:ext cx="2105556" cy="512959"/>
          </a:xfrm>
          <a:prstGeom prst="rect">
            <a:avLst/>
          </a:prstGeom>
          <a:solidFill>
            <a:schemeClr val="accent1"/>
          </a:solidFill>
          <a:ln w="19050">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a:latin typeface="+mn-lt"/>
              </a:rPr>
              <a:t>Nuclear dosimetry area</a:t>
            </a:r>
            <a:endParaRPr lang="en-US" altLang="it-IT" sz="1600">
              <a:latin typeface="+mn-lt"/>
            </a:endParaRPr>
          </a:p>
        </p:txBody>
      </p:sp>
      <p:sp>
        <p:nvSpPr>
          <p:cNvPr id="23" name="Line 16">
            <a:extLst>
              <a:ext uri="{FF2B5EF4-FFF2-40B4-BE49-F238E27FC236}">
                <a16:creationId xmlns:a16="http://schemas.microsoft.com/office/drawing/2014/main" id="{FA7A3A09-3204-6A4F-984A-667E1A97C6EF}"/>
              </a:ext>
            </a:extLst>
          </p:cNvPr>
          <p:cNvSpPr>
            <a:spLocks noChangeShapeType="1"/>
          </p:cNvSpPr>
          <p:nvPr/>
        </p:nvSpPr>
        <p:spPr bwMode="auto">
          <a:xfrm flipH="1" flipV="1">
            <a:off x="7230819" y="4084178"/>
            <a:ext cx="1380530" cy="351413"/>
          </a:xfrm>
          <a:prstGeom prst="line">
            <a:avLst/>
          </a:prstGeom>
          <a:noFill/>
          <a:ln w="25400">
            <a:solidFill>
              <a:srgbClr val="0099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 name="Text Box 17">
            <a:extLst>
              <a:ext uri="{FF2B5EF4-FFF2-40B4-BE49-F238E27FC236}">
                <a16:creationId xmlns:a16="http://schemas.microsoft.com/office/drawing/2014/main" id="{F63DC4A7-EE80-8A47-ACC9-9209875EAACD}"/>
              </a:ext>
            </a:extLst>
          </p:cNvPr>
          <p:cNvSpPr txBox="1">
            <a:spLocks noChangeArrowheads="1"/>
          </p:cNvSpPr>
          <p:nvPr/>
        </p:nvSpPr>
        <p:spPr bwMode="auto">
          <a:xfrm>
            <a:off x="3346838" y="6070533"/>
            <a:ext cx="2355501" cy="666847"/>
          </a:xfrm>
          <a:prstGeom prst="rect">
            <a:avLst/>
          </a:prstGeom>
          <a:solidFill>
            <a:srgbClr val="EAEAEA"/>
          </a:solidFill>
          <a:ln w="19050">
            <a:solidFill>
              <a:srgbClr val="735B3E"/>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400" dirty="0">
                <a:latin typeface="+mn-lt"/>
              </a:rPr>
              <a:t>He </a:t>
            </a:r>
            <a:r>
              <a:rPr lang="it-IT" altLang="it-IT" sz="1400" dirty="0" err="1">
                <a:latin typeface="+mn-lt"/>
              </a:rPr>
              <a:t>pumping</a:t>
            </a:r>
            <a:r>
              <a:rPr lang="it-IT" altLang="it-IT" sz="1400" dirty="0">
                <a:latin typeface="+mn-lt"/>
              </a:rPr>
              <a:t> </a:t>
            </a:r>
            <a:r>
              <a:rPr lang="it-IT" altLang="it-IT" sz="1400" dirty="0" err="1">
                <a:latin typeface="+mn-lt"/>
              </a:rPr>
              <a:t>system</a:t>
            </a:r>
            <a:r>
              <a:rPr lang="it-IT" altLang="it-IT" sz="1400" dirty="0">
                <a:latin typeface="+mn-lt"/>
              </a:rPr>
              <a:t> for </a:t>
            </a:r>
            <a:r>
              <a:rPr lang="it-IT" altLang="it-IT" sz="1400" dirty="0" err="1">
                <a:latin typeface="+mn-lt"/>
              </a:rPr>
              <a:t>subatmospheric</a:t>
            </a:r>
            <a:r>
              <a:rPr lang="it-IT" altLang="it-IT" sz="1400" dirty="0">
                <a:latin typeface="+mn-lt"/>
              </a:rPr>
              <a:t> op. and </a:t>
            </a:r>
            <a:br>
              <a:rPr lang="it-IT" altLang="it-IT" sz="1400" dirty="0">
                <a:latin typeface="+mn-lt"/>
              </a:rPr>
            </a:br>
            <a:r>
              <a:rPr lang="it-IT" altLang="it-IT" sz="1400" dirty="0">
                <a:latin typeface="+mn-lt"/>
              </a:rPr>
              <a:t>He </a:t>
            </a:r>
            <a:r>
              <a:rPr lang="it-IT" altLang="it-IT" sz="1400" dirty="0" err="1">
                <a:latin typeface="+mn-lt"/>
              </a:rPr>
              <a:t>Recovery</a:t>
            </a:r>
            <a:r>
              <a:rPr lang="it-IT" altLang="it-IT" sz="1400" dirty="0">
                <a:latin typeface="+mn-lt"/>
              </a:rPr>
              <a:t> balloons</a:t>
            </a:r>
            <a:endParaRPr lang="en-US" altLang="it-IT" sz="1400" dirty="0">
              <a:latin typeface="+mn-lt"/>
            </a:endParaRPr>
          </a:p>
        </p:txBody>
      </p:sp>
      <p:sp>
        <p:nvSpPr>
          <p:cNvPr id="25" name="Text Box 18">
            <a:extLst>
              <a:ext uri="{FF2B5EF4-FFF2-40B4-BE49-F238E27FC236}">
                <a16:creationId xmlns:a16="http://schemas.microsoft.com/office/drawing/2014/main" id="{E13F22F1-7753-764B-8463-523ACCEBA3CE}"/>
              </a:ext>
            </a:extLst>
          </p:cNvPr>
          <p:cNvSpPr txBox="1">
            <a:spLocks noChangeArrowheads="1"/>
          </p:cNvSpPr>
          <p:nvPr/>
        </p:nvSpPr>
        <p:spPr bwMode="auto">
          <a:xfrm>
            <a:off x="8015423" y="2304657"/>
            <a:ext cx="1780978" cy="512959"/>
          </a:xfrm>
          <a:prstGeom prst="rect">
            <a:avLst/>
          </a:prstGeom>
          <a:solidFill>
            <a:srgbClr val="99FF66"/>
          </a:solidFill>
          <a:ln w="19050">
            <a:solidFill>
              <a:srgbClr val="00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a:latin typeface="+mn-lt"/>
              </a:rPr>
              <a:t>SC </a:t>
            </a:r>
            <a:r>
              <a:rPr lang="it-IT" altLang="it-IT" sz="1600" err="1">
                <a:latin typeface="+mn-lt"/>
              </a:rPr>
              <a:t>wire</a:t>
            </a:r>
            <a:r>
              <a:rPr lang="it-IT" altLang="it-IT" sz="1600">
                <a:latin typeface="+mn-lt"/>
              </a:rPr>
              <a:t> </a:t>
            </a:r>
            <a:r>
              <a:rPr lang="it-IT" altLang="it-IT" sz="1600" err="1">
                <a:latin typeface="+mn-lt"/>
              </a:rPr>
              <a:t>testing</a:t>
            </a:r>
            <a:r>
              <a:rPr lang="it-IT" altLang="it-IT" sz="1600">
                <a:latin typeface="+mn-lt"/>
              </a:rPr>
              <a:t> area</a:t>
            </a:r>
            <a:endParaRPr lang="en-US" altLang="it-IT" sz="1600">
              <a:latin typeface="+mn-lt"/>
            </a:endParaRPr>
          </a:p>
        </p:txBody>
      </p:sp>
      <p:sp>
        <p:nvSpPr>
          <p:cNvPr id="26" name="Text Box 19">
            <a:extLst>
              <a:ext uri="{FF2B5EF4-FFF2-40B4-BE49-F238E27FC236}">
                <a16:creationId xmlns:a16="http://schemas.microsoft.com/office/drawing/2014/main" id="{A6800A1C-0A34-B542-B823-50E191DFAB6C}"/>
              </a:ext>
            </a:extLst>
          </p:cNvPr>
          <p:cNvSpPr txBox="1">
            <a:spLocks noChangeArrowheads="1"/>
          </p:cNvSpPr>
          <p:nvPr/>
        </p:nvSpPr>
        <p:spPr bwMode="auto">
          <a:xfrm>
            <a:off x="8542861" y="4436626"/>
            <a:ext cx="1401669" cy="512959"/>
          </a:xfrm>
          <a:prstGeom prst="rect">
            <a:avLst/>
          </a:prstGeom>
          <a:solidFill>
            <a:srgbClr val="99FF66"/>
          </a:solidFill>
          <a:ln w="19050">
            <a:solidFill>
              <a:srgbClr val="00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a:latin typeface="+mn-lt"/>
              </a:rPr>
              <a:t>High </a:t>
            </a:r>
            <a:r>
              <a:rPr lang="it-IT" altLang="it-IT" sz="1600" dirty="0" err="1">
                <a:latin typeface="+mn-lt"/>
              </a:rPr>
              <a:t>current</a:t>
            </a:r>
            <a:r>
              <a:rPr lang="it-IT" altLang="it-IT" sz="1600" dirty="0">
                <a:latin typeface="+mn-lt"/>
              </a:rPr>
              <a:t> PS</a:t>
            </a:r>
            <a:endParaRPr lang="en-US" altLang="it-IT" sz="1600" dirty="0">
              <a:latin typeface="+mn-lt"/>
            </a:endParaRPr>
          </a:p>
        </p:txBody>
      </p:sp>
      <p:sp>
        <p:nvSpPr>
          <p:cNvPr id="27" name="Text Box 19">
            <a:extLst>
              <a:ext uri="{FF2B5EF4-FFF2-40B4-BE49-F238E27FC236}">
                <a16:creationId xmlns:a16="http://schemas.microsoft.com/office/drawing/2014/main" id="{93458D93-C36D-DC4D-BF19-F25166D7F9C9}"/>
              </a:ext>
            </a:extLst>
          </p:cNvPr>
          <p:cNvSpPr txBox="1">
            <a:spLocks noChangeArrowheads="1"/>
          </p:cNvSpPr>
          <p:nvPr/>
        </p:nvSpPr>
        <p:spPr bwMode="auto">
          <a:xfrm>
            <a:off x="8110656" y="5876033"/>
            <a:ext cx="1599386" cy="759180"/>
          </a:xfrm>
          <a:prstGeom prst="rect">
            <a:avLst/>
          </a:prstGeom>
          <a:solidFill>
            <a:srgbClr val="99FF66"/>
          </a:solidFill>
          <a:ln w="19050">
            <a:solidFill>
              <a:srgbClr val="00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a:latin typeface="+mn-lt"/>
              </a:rPr>
              <a:t>Test Station for long </a:t>
            </a:r>
            <a:r>
              <a:rPr lang="it-IT" altLang="it-IT" sz="1600" dirty="0" err="1">
                <a:latin typeface="+mn-lt"/>
              </a:rPr>
              <a:t>magnets</a:t>
            </a:r>
            <a:r>
              <a:rPr lang="it-IT" altLang="it-IT" sz="1600" dirty="0">
                <a:latin typeface="+mn-lt"/>
              </a:rPr>
              <a:t>  &amp; High </a:t>
            </a:r>
            <a:r>
              <a:rPr lang="it-IT" altLang="it-IT" sz="1600" dirty="0" err="1">
                <a:latin typeface="+mn-lt"/>
              </a:rPr>
              <a:t>Current</a:t>
            </a:r>
            <a:endParaRPr lang="en-US" altLang="it-IT" sz="1600" dirty="0">
              <a:latin typeface="+mn-lt"/>
            </a:endParaRPr>
          </a:p>
        </p:txBody>
      </p:sp>
      <p:sp>
        <p:nvSpPr>
          <p:cNvPr id="28" name="Line 16">
            <a:extLst>
              <a:ext uri="{FF2B5EF4-FFF2-40B4-BE49-F238E27FC236}">
                <a16:creationId xmlns:a16="http://schemas.microsoft.com/office/drawing/2014/main" id="{3D4446C0-C068-4F43-A96D-AB926277A3F7}"/>
              </a:ext>
            </a:extLst>
          </p:cNvPr>
          <p:cNvSpPr>
            <a:spLocks noChangeShapeType="1"/>
          </p:cNvSpPr>
          <p:nvPr/>
        </p:nvSpPr>
        <p:spPr bwMode="auto">
          <a:xfrm flipH="1" flipV="1">
            <a:off x="5955414" y="6136887"/>
            <a:ext cx="2233387" cy="184110"/>
          </a:xfrm>
          <a:prstGeom prst="line">
            <a:avLst/>
          </a:prstGeom>
          <a:noFill/>
          <a:ln w="25400">
            <a:solidFill>
              <a:srgbClr val="0099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099139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70</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a:t>
            </a:r>
            <a:r>
              <a:rPr lang="en-US" sz="3600" b="1" strike="noStrike" spc="-1" dirty="0" err="1">
                <a:solidFill>
                  <a:srgbClr val="724109"/>
                </a:solidFill>
                <a:latin typeface="Calibri"/>
              </a:rPr>
              <a:t>BriXSinO</a:t>
            </a:r>
            <a:r>
              <a:rPr lang="en-US" sz="3600" b="1" strike="noStrike" spc="-1" dirty="0">
                <a:solidFill>
                  <a:srgbClr val="724109"/>
                </a:solidFill>
                <a:latin typeface="Calibri"/>
              </a:rPr>
              <a:t> Proposal</a:t>
            </a:r>
            <a:endParaRPr lang="en-US" sz="3600" b="0" strike="noStrike" spc="-1" dirty="0">
              <a:latin typeface="Arial"/>
            </a:endParaRPr>
          </a:p>
        </p:txBody>
      </p:sp>
      <p:pic>
        <p:nvPicPr>
          <p:cNvPr id="2" name="Immagine 1">
            <a:extLst>
              <a:ext uri="{FF2B5EF4-FFF2-40B4-BE49-F238E27FC236}">
                <a16:creationId xmlns:a16="http://schemas.microsoft.com/office/drawing/2014/main" id="{50A0C74F-A1E0-3848-853B-44C0C5FD03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10560" y="2854540"/>
            <a:ext cx="2836714" cy="1783517"/>
          </a:xfrm>
          <a:prstGeom prst="rect">
            <a:avLst/>
          </a:prstGeom>
        </p:spPr>
      </p:pic>
      <p:pic>
        <p:nvPicPr>
          <p:cNvPr id="5" name="Immagine 4">
            <a:extLst>
              <a:ext uri="{FF2B5EF4-FFF2-40B4-BE49-F238E27FC236}">
                <a16:creationId xmlns:a16="http://schemas.microsoft.com/office/drawing/2014/main" id="{33BADE52-9E13-BA48-9E5E-2FE2109F8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896" y="1231391"/>
            <a:ext cx="6395635" cy="2074169"/>
          </a:xfrm>
          <a:prstGeom prst="rect">
            <a:avLst/>
          </a:prstGeom>
        </p:spPr>
      </p:pic>
      <p:sp>
        <p:nvSpPr>
          <p:cNvPr id="6" name="CasellaDiTesto 5">
            <a:extLst>
              <a:ext uri="{FF2B5EF4-FFF2-40B4-BE49-F238E27FC236}">
                <a16:creationId xmlns:a16="http://schemas.microsoft.com/office/drawing/2014/main" id="{8E1C2CCC-3C37-004E-B5E4-3E33116B47BA}"/>
              </a:ext>
            </a:extLst>
          </p:cNvPr>
          <p:cNvSpPr txBox="1"/>
          <p:nvPr/>
        </p:nvSpPr>
        <p:spPr>
          <a:xfrm>
            <a:off x="1072896" y="3395472"/>
            <a:ext cx="10728959" cy="3785652"/>
          </a:xfrm>
          <a:prstGeom prst="rect">
            <a:avLst/>
          </a:prstGeom>
          <a:noFill/>
        </p:spPr>
        <p:txBody>
          <a:bodyPr wrap="square" rtlCol="0">
            <a:spAutoFit/>
          </a:bodyPr>
          <a:lstStyle/>
          <a:p>
            <a:r>
              <a:rPr lang="en-US" sz="2000" b="1" dirty="0" err="1">
                <a:solidFill>
                  <a:srgbClr val="0070C0"/>
                </a:solidFill>
                <a:latin typeface="Calibri" panose="020F0502020204030204" pitchFamily="34" charset="0"/>
                <a:cs typeface="Calibri" panose="020F0502020204030204" pitchFamily="34" charset="0"/>
              </a:rPr>
              <a:t>BriXSinO</a:t>
            </a:r>
            <a:r>
              <a:rPr lang="en-US" sz="2000" dirty="0">
                <a:latin typeface="Calibri" panose="020F0502020204030204" pitchFamily="34" charset="0"/>
                <a:cs typeface="Calibri" panose="020F0502020204030204" pitchFamily="34" charset="0"/>
              </a:rPr>
              <a:t> is a demonstrator of a new acceleration mechanism – two way in the same </a:t>
            </a:r>
            <a:r>
              <a:rPr lang="en-US" sz="2000" dirty="0" err="1">
                <a:latin typeface="Calibri" panose="020F0502020204030204" pitchFamily="34" charset="0"/>
                <a:cs typeface="Calibri" panose="020F0502020204030204" pitchFamily="34" charset="0"/>
              </a:rPr>
              <a:t>Linac</a:t>
            </a:r>
            <a:r>
              <a:rPr lang="en-US" sz="2000" dirty="0">
                <a:latin typeface="Calibri" panose="020F0502020204030204" pitchFamily="34" charset="0"/>
                <a:cs typeface="Calibri" panose="020F0502020204030204" pitchFamily="34" charset="0"/>
              </a:rPr>
              <a:t>, pursuing at the same time research of beam and machine operation in E.R.L.  (Energy Recovery </a:t>
            </a:r>
            <a:r>
              <a:rPr lang="en-US" sz="2000" dirty="0" err="1">
                <a:latin typeface="Calibri" panose="020F0502020204030204" pitchFamily="34" charset="0"/>
                <a:cs typeface="Calibri" panose="020F0502020204030204" pitchFamily="34" charset="0"/>
              </a:rPr>
              <a:t>Linac</a:t>
            </a:r>
            <a:r>
              <a:rPr lang="en-US" sz="2000" dirty="0">
                <a:latin typeface="Calibri" panose="020F0502020204030204" pitchFamily="34" charset="0"/>
                <a:cs typeface="Calibri" panose="020F0502020204030204" pitchFamily="34" charset="0"/>
              </a:rPr>
              <a:t>) mode, following the original Maury </a:t>
            </a:r>
            <a:r>
              <a:rPr lang="en-US" sz="2000" dirty="0" err="1">
                <a:latin typeface="Calibri" panose="020F0502020204030204" pitchFamily="34" charset="0"/>
                <a:cs typeface="Calibri" panose="020F0502020204030204" pitchFamily="34" charset="0"/>
              </a:rPr>
              <a:t>Tigner’s</a:t>
            </a:r>
            <a:r>
              <a:rPr lang="en-US" sz="2000" dirty="0">
                <a:latin typeface="Calibri" panose="020F0502020204030204" pitchFamily="34" charset="0"/>
                <a:cs typeface="Calibri" panose="020F0502020204030204" pitchFamily="34" charset="0"/>
              </a:rPr>
              <a:t> configuration of opposite way, dog-bone recirculation. </a:t>
            </a:r>
          </a:p>
          <a:p>
            <a:endParaRPr lang="en-US" sz="2000" dirty="0">
              <a:latin typeface="Calibri" panose="020F0502020204030204" pitchFamily="34" charset="0"/>
              <a:cs typeface="Calibri" panose="020F0502020204030204" pitchFamily="34" charset="0"/>
            </a:endParaRPr>
          </a:p>
          <a:p>
            <a:r>
              <a:rPr lang="en-US" sz="2000" b="1" dirty="0" err="1">
                <a:solidFill>
                  <a:srgbClr val="0070C0"/>
                </a:solidFill>
                <a:latin typeface="Calibri" panose="020F0502020204030204" pitchFamily="34" charset="0"/>
                <a:cs typeface="Calibri" panose="020F0502020204030204" pitchFamily="34" charset="0"/>
              </a:rPr>
              <a:t>BriXSinO</a:t>
            </a:r>
            <a:r>
              <a:rPr lang="en-US" sz="2000" dirty="0" err="1">
                <a:latin typeface="Calibri" panose="020F0502020204030204" pitchFamily="34" charset="0"/>
                <a:cs typeface="Calibri" panose="020F0502020204030204" pitchFamily="34" charset="0"/>
              </a:rPr>
              <a:t>’s</a:t>
            </a:r>
            <a:r>
              <a:rPr lang="en-US" sz="2000" dirty="0">
                <a:latin typeface="Calibri" panose="020F0502020204030204" pitchFamily="34" charset="0"/>
                <a:cs typeface="Calibri" panose="020F0502020204030204" pitchFamily="34" charset="0"/>
              </a:rPr>
              <a:t> mission is the demonstration of high peak and average brightness beam generation, acceleration and manipulation with large energy sustainability, as requested by the high intensity frontier.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Besides such a primary mission, that is in the mainstream of future strategies for large scale particle accelerators, </a:t>
            </a:r>
            <a:r>
              <a:rPr lang="en-US" sz="2000" b="1" dirty="0" err="1">
                <a:solidFill>
                  <a:srgbClr val="0070C0"/>
                </a:solidFill>
                <a:latin typeface="Calibri" panose="020F0502020204030204" pitchFamily="34" charset="0"/>
                <a:cs typeface="Calibri" panose="020F0502020204030204" pitchFamily="34" charset="0"/>
              </a:rPr>
              <a:t>BriXSinO</a:t>
            </a:r>
            <a:r>
              <a:rPr lang="en-US" sz="2000" dirty="0">
                <a:latin typeface="Calibri" panose="020F0502020204030204" pitchFamily="34" charset="0"/>
                <a:cs typeface="Calibri" panose="020F0502020204030204" pitchFamily="34" charset="0"/>
              </a:rPr>
              <a:t> will offer unique radiation beams to users of X-rays and THz, thanks to the very large expected electron beam power/brightness.</a:t>
            </a:r>
            <a:endParaRPr lang="it-IT"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CCA03940-E34D-8746-B8BF-8C26328A86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6729" y="1231391"/>
            <a:ext cx="4735271" cy="1960959"/>
          </a:xfrm>
          <a:prstGeom prst="rect">
            <a:avLst/>
          </a:prstGeom>
        </p:spPr>
      </p:pic>
    </p:spTree>
    <p:extLst>
      <p:ext uri="{BB962C8B-B14F-4D97-AF65-F5344CB8AC3E}">
        <p14:creationId xmlns:p14="http://schemas.microsoft.com/office/powerpoint/2010/main" val="475855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71</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a:t>
            </a:r>
            <a:r>
              <a:rPr lang="en-US" sz="3600" b="1" strike="noStrike" spc="-1" dirty="0" err="1">
                <a:solidFill>
                  <a:srgbClr val="724109"/>
                </a:solidFill>
                <a:latin typeface="Calibri"/>
              </a:rPr>
              <a:t>BriXSinO</a:t>
            </a:r>
            <a:r>
              <a:rPr lang="en-US" sz="3600" b="1" strike="noStrike" spc="-1" dirty="0">
                <a:solidFill>
                  <a:srgbClr val="724109"/>
                </a:solidFill>
                <a:latin typeface="Calibri"/>
              </a:rPr>
              <a:t> Proposal</a:t>
            </a:r>
            <a:endParaRPr lang="en-US" sz="3600" b="0" strike="noStrike" spc="-1" dirty="0">
              <a:latin typeface="Arial"/>
            </a:endParaRPr>
          </a:p>
        </p:txBody>
      </p:sp>
      <p:pic>
        <p:nvPicPr>
          <p:cNvPr id="2" name="Immagine 1">
            <a:extLst>
              <a:ext uri="{FF2B5EF4-FFF2-40B4-BE49-F238E27FC236}">
                <a16:creationId xmlns:a16="http://schemas.microsoft.com/office/drawing/2014/main" id="{50A0C74F-A1E0-3848-853B-44C0C5FD03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0090" y="802800"/>
            <a:ext cx="3524374" cy="2449942"/>
          </a:xfrm>
          <a:prstGeom prst="rect">
            <a:avLst/>
          </a:prstGeom>
        </p:spPr>
      </p:pic>
      <p:pic>
        <p:nvPicPr>
          <p:cNvPr id="5" name="Immagine 4">
            <a:extLst>
              <a:ext uri="{FF2B5EF4-FFF2-40B4-BE49-F238E27FC236}">
                <a16:creationId xmlns:a16="http://schemas.microsoft.com/office/drawing/2014/main" id="{33BADE52-9E13-BA48-9E5E-2FE2109F8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680" y="802800"/>
            <a:ext cx="7626288" cy="2473282"/>
          </a:xfrm>
          <a:prstGeom prst="rect">
            <a:avLst/>
          </a:prstGeom>
        </p:spPr>
      </p:pic>
      <p:sp>
        <p:nvSpPr>
          <p:cNvPr id="6" name="CasellaDiTesto 5">
            <a:extLst>
              <a:ext uri="{FF2B5EF4-FFF2-40B4-BE49-F238E27FC236}">
                <a16:creationId xmlns:a16="http://schemas.microsoft.com/office/drawing/2014/main" id="{8E1C2CCC-3C37-004E-B5E4-3E33116B47BA}"/>
              </a:ext>
            </a:extLst>
          </p:cNvPr>
          <p:cNvSpPr txBox="1"/>
          <p:nvPr/>
        </p:nvSpPr>
        <p:spPr>
          <a:xfrm>
            <a:off x="1072896" y="3395472"/>
            <a:ext cx="10728959" cy="3139321"/>
          </a:xfrm>
          <a:prstGeom prst="rect">
            <a:avLst/>
          </a:prstGeom>
          <a:noFill/>
        </p:spPr>
        <p:txBody>
          <a:bodyPr wrap="square" rtlCol="0">
            <a:spAutoFit/>
          </a:bodyPr>
          <a:lstStyle/>
          <a:p>
            <a:pPr eaLnBrk="0" hangingPunct="0"/>
            <a:r>
              <a:rPr lang="en-US" dirty="0">
                <a:latin typeface="Calibri" panose="020F0502020204030204" pitchFamily="34" charset="0"/>
                <a:cs typeface="Calibri" panose="020F0502020204030204" pitchFamily="34" charset="0"/>
              </a:rPr>
              <a:t>Due to constraints in the footprint available at </a:t>
            </a:r>
            <a:r>
              <a:rPr lang="en-US" b="1" dirty="0">
                <a:solidFill>
                  <a:srgbClr val="0070C0"/>
                </a:solidFill>
                <a:latin typeface="Calibri" panose="020F0502020204030204" pitchFamily="34" charset="0"/>
                <a:cs typeface="Calibri" panose="020F0502020204030204" pitchFamily="34" charset="0"/>
              </a:rPr>
              <a:t>LASA</a:t>
            </a:r>
            <a:r>
              <a:rPr lang="en-US" dirty="0">
                <a:latin typeface="Calibri" panose="020F0502020204030204" pitchFamily="34" charset="0"/>
                <a:cs typeface="Calibri" panose="020F0502020204030204" pitchFamily="34" charset="0"/>
              </a:rPr>
              <a:t>’s site, and budget/resources limitations typical of a demonstrator, </a:t>
            </a:r>
            <a:r>
              <a:rPr lang="en-US" b="1" dirty="0" err="1">
                <a:solidFill>
                  <a:srgbClr val="0070C0"/>
                </a:solidFill>
                <a:latin typeface="Calibri" panose="020F0502020204030204" pitchFamily="34" charset="0"/>
                <a:cs typeface="Calibri" panose="020F0502020204030204" pitchFamily="34" charset="0"/>
              </a:rPr>
              <a:t>BriXSinO</a:t>
            </a:r>
            <a:r>
              <a:rPr lang="en-US" dirty="0">
                <a:latin typeface="Calibri" panose="020F0502020204030204" pitchFamily="34" charset="0"/>
                <a:cs typeface="Calibri" panose="020F0502020204030204" pitchFamily="34" charset="0"/>
              </a:rPr>
              <a:t> will be restricted to modest beam energy, below 50 MeV in ERL mode, and 90 MeV in two-way mode, a minimum requirement in order to conceive a machine set-up composed of multiple accelerating sections, operated with Super-conducting CW RF cavities, within a configuration capable to effectively test two-way and E.R.L. operation modes.</a:t>
            </a:r>
          </a:p>
          <a:p>
            <a:pPr eaLnBrk="0" hangingPunct="0"/>
            <a:endParaRPr lang="it-IT"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Nevertheless, the beam power achieved is expected to reach up to </a:t>
            </a:r>
            <a:r>
              <a:rPr lang="en-US" b="1" dirty="0">
                <a:solidFill>
                  <a:srgbClr val="0070C0"/>
                </a:solidFill>
                <a:latin typeface="Calibri" panose="020F0502020204030204" pitchFamily="34" charset="0"/>
                <a:cs typeface="Calibri" panose="020F0502020204030204" pitchFamily="34" charset="0"/>
              </a:rPr>
              <a:t>250 kW</a:t>
            </a:r>
            <a:r>
              <a:rPr lang="en-US" dirty="0">
                <a:latin typeface="Calibri" panose="020F0502020204030204" pitchFamily="34" charset="0"/>
                <a:cs typeface="Calibri" panose="020F0502020204030204" pitchFamily="34" charset="0"/>
              </a:rPr>
              <a:t>, carried by </a:t>
            </a:r>
            <a:r>
              <a:rPr lang="en-US" b="1" dirty="0">
                <a:solidFill>
                  <a:srgbClr val="0070C0"/>
                </a:solidFill>
                <a:latin typeface="Calibri" panose="020F0502020204030204" pitchFamily="34" charset="0"/>
                <a:cs typeface="Calibri" panose="020F0502020204030204" pitchFamily="34" charset="0"/>
              </a:rPr>
              <a:t>a CW 5 mA - 50 MeV electron beam</a:t>
            </a:r>
            <a:r>
              <a:rPr lang="en-US" dirty="0">
                <a:latin typeface="Calibri" panose="020F0502020204030204" pitchFamily="34" charset="0"/>
                <a:cs typeface="Calibri" panose="020F0502020204030204" pitchFamily="34" charset="0"/>
              </a:rPr>
              <a:t>, that is </a:t>
            </a:r>
            <a:r>
              <a:rPr lang="en-US" b="1" dirty="0">
                <a:solidFill>
                  <a:srgbClr val="0070C0"/>
                </a:solidFill>
                <a:latin typeface="Calibri" panose="020F0502020204030204" pitchFamily="34" charset="0"/>
                <a:cs typeface="Calibri" panose="020F0502020204030204" pitchFamily="34" charset="0"/>
              </a:rPr>
              <a:t>recirculated</a:t>
            </a:r>
            <a:r>
              <a:rPr lang="en-US" dirty="0">
                <a:latin typeface="Calibri" panose="020F0502020204030204" pitchFamily="34" charset="0"/>
                <a:cs typeface="Calibri" panose="020F0502020204030204" pitchFamily="34" charset="0"/>
              </a:rPr>
              <a:t> by a proper arc-shaped beam transport line, and decelerated through the main SC </a:t>
            </a:r>
            <a:r>
              <a:rPr lang="en-US" dirty="0" err="1">
                <a:latin typeface="Calibri" panose="020F0502020204030204" pitchFamily="34" charset="0"/>
                <a:cs typeface="Calibri" panose="020F0502020204030204" pitchFamily="34" charset="0"/>
              </a:rPr>
              <a:t>Linac</a:t>
            </a:r>
            <a:r>
              <a:rPr lang="en-US" dirty="0">
                <a:latin typeface="Calibri" panose="020F0502020204030204" pitchFamily="34" charset="0"/>
                <a:cs typeface="Calibri" panose="020F0502020204030204" pitchFamily="34" charset="0"/>
              </a:rPr>
              <a:t> back down to the injector beam energy, at about 5 MeV. The challenge is to generate, accelerate, manipulate, characterize, deliver to users and recover back such a large beam power, at the same time reaching the high phase space density (</a:t>
            </a:r>
            <a:r>
              <a:rPr lang="en-US" i="1" dirty="0">
                <a:latin typeface="Calibri" panose="020F0502020204030204" pitchFamily="34" charset="0"/>
                <a:cs typeface="Calibri" panose="020F0502020204030204" pitchFamily="34" charset="0"/>
              </a:rPr>
              <a:t>i.e.</a:t>
            </a:r>
            <a:r>
              <a:rPr lang="en-US" dirty="0">
                <a:latin typeface="Calibri" panose="020F0502020204030204" pitchFamily="34" charset="0"/>
                <a:cs typeface="Calibri" panose="020F0502020204030204" pitchFamily="34" charset="0"/>
              </a:rPr>
              <a:t> peak brightness) requested by the </a:t>
            </a:r>
            <a:r>
              <a:rPr lang="en-US" b="1" dirty="0">
                <a:solidFill>
                  <a:srgbClr val="0070C0"/>
                </a:solidFill>
                <a:latin typeface="Calibri" panose="020F0502020204030204" pitchFamily="34" charset="0"/>
                <a:cs typeface="Calibri" panose="020F0502020204030204" pitchFamily="34" charset="0"/>
              </a:rPr>
              <a:t>Compton source </a:t>
            </a:r>
            <a:r>
              <a:rPr lang="en-US" dirty="0">
                <a:latin typeface="Calibri" panose="020F0502020204030204" pitchFamily="34" charset="0"/>
                <a:cs typeface="Calibri" panose="020F0502020204030204" pitchFamily="34" charset="0"/>
              </a:rPr>
              <a:t>and the </a:t>
            </a:r>
            <a:r>
              <a:rPr lang="en-US" b="1" dirty="0">
                <a:solidFill>
                  <a:srgbClr val="0070C0"/>
                </a:solidFill>
                <a:latin typeface="Calibri" panose="020F0502020204030204" pitchFamily="34" charset="0"/>
                <a:cs typeface="Calibri" panose="020F0502020204030204" pitchFamily="34" charset="0"/>
              </a:rPr>
              <a:t>THz FEL operation</a:t>
            </a:r>
            <a:r>
              <a:rPr lang="en-US"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744853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72</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a:t>
            </a:r>
            <a:r>
              <a:rPr lang="en-US" sz="3600" b="1" strike="noStrike" spc="-1" dirty="0" err="1">
                <a:solidFill>
                  <a:srgbClr val="724109"/>
                </a:solidFill>
                <a:latin typeface="Calibri"/>
              </a:rPr>
              <a:t>BriXSinO</a:t>
            </a:r>
            <a:r>
              <a:rPr lang="en-US" sz="3600" b="1" strike="noStrike" spc="-1" dirty="0">
                <a:solidFill>
                  <a:srgbClr val="724109"/>
                </a:solidFill>
                <a:latin typeface="Calibri"/>
              </a:rPr>
              <a:t> Proposal</a:t>
            </a:r>
            <a:endParaRPr lang="en-US" sz="3600" b="0" strike="noStrike" spc="-1" dirty="0">
              <a:latin typeface="Arial"/>
            </a:endParaRPr>
          </a:p>
        </p:txBody>
      </p:sp>
      <p:pic>
        <p:nvPicPr>
          <p:cNvPr id="5" name="Immagine 4">
            <a:extLst>
              <a:ext uri="{FF2B5EF4-FFF2-40B4-BE49-F238E27FC236}">
                <a16:creationId xmlns:a16="http://schemas.microsoft.com/office/drawing/2014/main" id="{33BADE52-9E13-BA48-9E5E-2FE2109F8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680" y="802800"/>
            <a:ext cx="7626288" cy="2473282"/>
          </a:xfrm>
          <a:prstGeom prst="rect">
            <a:avLst/>
          </a:prstGeom>
        </p:spPr>
      </p:pic>
      <p:sp>
        <p:nvSpPr>
          <p:cNvPr id="6" name="CasellaDiTesto 5">
            <a:extLst>
              <a:ext uri="{FF2B5EF4-FFF2-40B4-BE49-F238E27FC236}">
                <a16:creationId xmlns:a16="http://schemas.microsoft.com/office/drawing/2014/main" id="{8E1C2CCC-3C37-004E-B5E4-3E33116B47BA}"/>
              </a:ext>
            </a:extLst>
          </p:cNvPr>
          <p:cNvSpPr txBox="1"/>
          <p:nvPr/>
        </p:nvSpPr>
        <p:spPr>
          <a:xfrm>
            <a:off x="1755774" y="3743443"/>
            <a:ext cx="10107042" cy="2031325"/>
          </a:xfrm>
          <a:prstGeom prst="rect">
            <a:avLst/>
          </a:prstGeom>
          <a:noFill/>
        </p:spPr>
        <p:txBody>
          <a:bodyPr wrap="square" rtlCol="0">
            <a:spAutoFit/>
          </a:bodyPr>
          <a:lstStyle/>
          <a:p>
            <a:pPr eaLnBrk="0" hangingPunct="0"/>
            <a:r>
              <a:rPr lang="en-US" dirty="0" err="1">
                <a:latin typeface="Calibri" panose="020F0502020204030204" pitchFamily="34" charset="0"/>
                <a:cs typeface="Calibri" panose="020F0502020204030204" pitchFamily="34" charset="0"/>
              </a:rPr>
              <a:t>BriXSinO</a:t>
            </a:r>
            <a:r>
              <a:rPr lang="en-US" dirty="0">
                <a:latin typeface="Calibri" panose="020F0502020204030204" pitchFamily="34" charset="0"/>
                <a:cs typeface="Calibri" panose="020F0502020204030204" pitchFamily="34" charset="0"/>
              </a:rPr>
              <a:t> will reach beams with normalized transverse emittances below </a:t>
            </a:r>
            <a:r>
              <a:rPr lang="en-US" b="1" dirty="0">
                <a:solidFill>
                  <a:srgbClr val="0070C0"/>
                </a:solidFill>
                <a:latin typeface="Calibri" panose="020F0502020204030204" pitchFamily="34" charset="0"/>
                <a:cs typeface="Calibri" panose="020F0502020204030204" pitchFamily="34" charset="0"/>
              </a:rPr>
              <a:t>1 </a:t>
            </a:r>
            <a:r>
              <a:rPr lang="en-US" b="1" dirty="0" err="1">
                <a:solidFill>
                  <a:srgbClr val="0070C0"/>
                </a:solidFill>
                <a:latin typeface="Calibri" panose="020F0502020204030204" pitchFamily="34" charset="0"/>
                <a:cs typeface="Calibri" panose="020F0502020204030204" pitchFamily="34" charset="0"/>
              </a:rPr>
              <a:t>mm</a:t>
            </a:r>
            <a:r>
              <a:rPr lang="en-US" b="1" baseline="30000" dirty="0" err="1">
                <a:solidFill>
                  <a:srgbClr val="0070C0"/>
                </a:solidFill>
                <a:latin typeface="Calibri" panose="020F0502020204030204" pitchFamily="34" charset="0"/>
                <a:cs typeface="Calibri" panose="020F0502020204030204" pitchFamily="34" charset="0"/>
              </a:rPr>
              <a:t>.</a:t>
            </a:r>
            <a:r>
              <a:rPr lang="en-US" b="1" dirty="0" err="1">
                <a:solidFill>
                  <a:srgbClr val="0070C0"/>
                </a:solidFill>
                <a:latin typeface="Calibri" panose="020F0502020204030204" pitchFamily="34" charset="0"/>
                <a:cs typeface="Calibri" panose="020F0502020204030204" pitchFamily="34" charset="0"/>
              </a:rPr>
              <a:t>mrad</a:t>
            </a:r>
            <a:r>
              <a:rPr lang="en-US" dirty="0">
                <a:latin typeface="Calibri" panose="020F0502020204030204" pitchFamily="34" charset="0"/>
                <a:cs typeface="Calibri" panose="020F0502020204030204" pitchFamily="34" charset="0"/>
              </a:rPr>
              <a:t>, together with </a:t>
            </a:r>
            <a:r>
              <a:rPr lang="en-US" b="1" dirty="0">
                <a:solidFill>
                  <a:srgbClr val="0070C0"/>
                </a:solidFill>
                <a:latin typeface="Calibri" panose="020F0502020204030204" pitchFamily="34" charset="0"/>
                <a:cs typeface="Calibri" panose="020F0502020204030204" pitchFamily="34" charset="0"/>
              </a:rPr>
              <a:t>energy spreads below 0.1%</a:t>
            </a:r>
            <a:r>
              <a:rPr lang="en-US" dirty="0">
                <a:latin typeface="Calibri" panose="020F0502020204030204" pitchFamily="34" charset="0"/>
                <a:cs typeface="Calibri" panose="020F0502020204030204" pitchFamily="34" charset="0"/>
              </a:rPr>
              <a:t>, and time and pointing stabilities typical of high brightness </a:t>
            </a:r>
            <a:r>
              <a:rPr lang="en-US" dirty="0" err="1">
                <a:latin typeface="Calibri" panose="020F0502020204030204" pitchFamily="34" charset="0"/>
                <a:cs typeface="Calibri" panose="020F0502020204030204" pitchFamily="34" charset="0"/>
              </a:rPr>
              <a:t>Linacs</a:t>
            </a:r>
            <a:r>
              <a:rPr lang="en-US" dirty="0">
                <a:latin typeface="Calibri" panose="020F0502020204030204" pitchFamily="34" charset="0"/>
                <a:cs typeface="Calibri" panose="020F0502020204030204" pitchFamily="34" charset="0"/>
              </a:rPr>
              <a:t>. </a:t>
            </a:r>
          </a:p>
          <a:p>
            <a:pPr eaLnBrk="0" hangingPunct="0"/>
            <a:endParaRPr lang="en-US" dirty="0">
              <a:latin typeface="Calibri" panose="020F0502020204030204" pitchFamily="34" charset="0"/>
              <a:cs typeface="Calibri" panose="020F0502020204030204" pitchFamily="34" charset="0"/>
            </a:endParaRPr>
          </a:p>
          <a:p>
            <a:pPr eaLnBrk="0" hangingPunct="0"/>
            <a:r>
              <a:rPr lang="en-US" dirty="0">
                <a:latin typeface="Calibri" panose="020F0502020204030204" pitchFamily="34" charset="0"/>
                <a:cs typeface="Calibri" panose="020F0502020204030204" pitchFamily="34" charset="0"/>
              </a:rPr>
              <a:t>These are in fact minimum requirements on beam quality requested to drive either I.C.S. (Inverse </a:t>
            </a:r>
            <a:r>
              <a:rPr lang="en-US" dirty="0" err="1">
                <a:latin typeface="Calibri" panose="020F0502020204030204" pitchFamily="34" charset="0"/>
                <a:cs typeface="Calibri" panose="020F0502020204030204" pitchFamily="34" charset="0"/>
              </a:rPr>
              <a:t>Comtpon</a:t>
            </a:r>
            <a:r>
              <a:rPr lang="en-US" dirty="0">
                <a:latin typeface="Calibri" panose="020F0502020204030204" pitchFamily="34" charset="0"/>
                <a:cs typeface="Calibri" panose="020F0502020204030204" pitchFamily="34" charset="0"/>
              </a:rPr>
              <a:t> Scattering sources) or Free Electron Lasers (FEL): the great advantage of ERLs, compared to storage rings, is the full accessibility to beam phase space for experiments, married to beam power levels typical of storage rings, that are not achievable in standard </a:t>
            </a:r>
            <a:r>
              <a:rPr lang="en-US" dirty="0" err="1">
                <a:latin typeface="Calibri" panose="020F0502020204030204" pitchFamily="34" charset="0"/>
                <a:cs typeface="Calibri" panose="020F0502020204030204" pitchFamily="34" charset="0"/>
              </a:rPr>
              <a:t>Linacs</a:t>
            </a:r>
            <a:r>
              <a:rPr lang="en-US" dirty="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pic>
        <p:nvPicPr>
          <p:cNvPr id="1025" name="Picture 1" descr="page56image12187664">
            <a:extLst>
              <a:ext uri="{FF2B5EF4-FFF2-40B4-BE49-F238E27FC236}">
                <a16:creationId xmlns:a16="http://schemas.microsoft.com/office/drawing/2014/main" id="{79D33E30-6880-3646-94D0-2A7A33D1D3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83442" y="802800"/>
            <a:ext cx="3202643" cy="247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55398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73</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a:t>
            </a:r>
            <a:r>
              <a:rPr lang="en-US" sz="3600" b="1" strike="noStrike" spc="-1" dirty="0" err="1">
                <a:solidFill>
                  <a:srgbClr val="724109"/>
                </a:solidFill>
                <a:latin typeface="Calibri"/>
              </a:rPr>
              <a:t>BriXSinO</a:t>
            </a:r>
            <a:r>
              <a:rPr lang="en-US" sz="3600" b="1" strike="noStrike" spc="-1" dirty="0">
                <a:solidFill>
                  <a:srgbClr val="724109"/>
                </a:solidFill>
                <a:latin typeface="Calibri"/>
              </a:rPr>
              <a:t> Proposal</a:t>
            </a:r>
            <a:endParaRPr lang="en-US" sz="3600" b="0" strike="noStrike" spc="-1" dirty="0">
              <a:latin typeface="Arial"/>
            </a:endParaRPr>
          </a:p>
        </p:txBody>
      </p:sp>
      <p:pic>
        <p:nvPicPr>
          <p:cNvPr id="5" name="Immagine 4">
            <a:extLst>
              <a:ext uri="{FF2B5EF4-FFF2-40B4-BE49-F238E27FC236}">
                <a16:creationId xmlns:a16="http://schemas.microsoft.com/office/drawing/2014/main" id="{33BADE52-9E13-BA48-9E5E-2FE2109F8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680" y="1019530"/>
            <a:ext cx="6958008" cy="2256552"/>
          </a:xfrm>
          <a:prstGeom prst="rect">
            <a:avLst/>
          </a:prstGeom>
        </p:spPr>
      </p:pic>
      <p:sp>
        <p:nvSpPr>
          <p:cNvPr id="6" name="CasellaDiTesto 5">
            <a:extLst>
              <a:ext uri="{FF2B5EF4-FFF2-40B4-BE49-F238E27FC236}">
                <a16:creationId xmlns:a16="http://schemas.microsoft.com/office/drawing/2014/main" id="{8E1C2CCC-3C37-004E-B5E4-3E33116B47BA}"/>
              </a:ext>
            </a:extLst>
          </p:cNvPr>
          <p:cNvSpPr txBox="1"/>
          <p:nvPr/>
        </p:nvSpPr>
        <p:spPr>
          <a:xfrm>
            <a:off x="963168" y="3743443"/>
            <a:ext cx="10899648" cy="2554545"/>
          </a:xfrm>
          <a:prstGeom prst="rect">
            <a:avLst/>
          </a:prstGeom>
          <a:noFill/>
        </p:spPr>
        <p:txBody>
          <a:bodyPr wrap="square" rtlCol="0">
            <a:spAutoFit/>
          </a:bodyPr>
          <a:lstStyle/>
          <a:p>
            <a:pPr eaLnBrk="0" hangingPunct="0"/>
            <a:r>
              <a:rPr lang="en-US" sz="2000" b="1" dirty="0" err="1">
                <a:solidFill>
                  <a:srgbClr val="0070C0"/>
                </a:solidFill>
                <a:latin typeface="Calibri" panose="020F0502020204030204" pitchFamily="34" charset="0"/>
                <a:cs typeface="Calibri" panose="020F0502020204030204" pitchFamily="34" charset="0"/>
              </a:rPr>
              <a:t>BriXSinO</a:t>
            </a:r>
            <a:r>
              <a:rPr lang="en-US" sz="2000" dirty="0" err="1">
                <a:latin typeface="Calibri" panose="020F0502020204030204" pitchFamily="34" charset="0"/>
                <a:cs typeface="Calibri" panose="020F0502020204030204" pitchFamily="34" charset="0"/>
              </a:rPr>
              <a:t>’s</a:t>
            </a:r>
            <a:r>
              <a:rPr lang="en-US" sz="2000" dirty="0">
                <a:latin typeface="Calibri" panose="020F0502020204030204" pitchFamily="34" charset="0"/>
                <a:cs typeface="Calibri" panose="020F0502020204030204" pitchFamily="34" charset="0"/>
              </a:rPr>
              <a:t> electron accelerator would not reach his missions without </a:t>
            </a:r>
            <a:r>
              <a:rPr lang="en-US" sz="2000" b="1" dirty="0">
                <a:solidFill>
                  <a:srgbClr val="0070C0"/>
                </a:solidFill>
                <a:latin typeface="Calibri" panose="020F0502020204030204" pitchFamily="34" charset="0"/>
                <a:cs typeface="Calibri" panose="020F0502020204030204" pitchFamily="34" charset="0"/>
              </a:rPr>
              <a:t>a photonic machine </a:t>
            </a:r>
            <a:r>
              <a:rPr lang="en-US" sz="2000" dirty="0">
                <a:latin typeface="Calibri" panose="020F0502020204030204" pitchFamily="34" charset="0"/>
                <a:cs typeface="Calibri" panose="020F0502020204030204" pitchFamily="34" charset="0"/>
              </a:rPr>
              <a:t>based on a very high phase-stability laser system, capable to pump the </a:t>
            </a:r>
            <a:r>
              <a:rPr lang="en-US" sz="2000" b="1" dirty="0">
                <a:solidFill>
                  <a:srgbClr val="0070C0"/>
                </a:solidFill>
                <a:latin typeface="Calibri" panose="020F0502020204030204" pitchFamily="34" charset="0"/>
                <a:cs typeface="Calibri" panose="020F0502020204030204" pitchFamily="34" charset="0"/>
              </a:rPr>
              <a:t>optical Fabry-Perot cavity </a:t>
            </a:r>
            <a:r>
              <a:rPr lang="en-US" sz="2000" dirty="0">
                <a:latin typeface="Calibri" panose="020F0502020204030204" pitchFamily="34" charset="0"/>
                <a:cs typeface="Calibri" panose="020F0502020204030204" pitchFamily="34" charset="0"/>
              </a:rPr>
              <a:t>of the Compton source and, at the same time, </a:t>
            </a:r>
            <a:r>
              <a:rPr lang="en-US" sz="2000" b="1" dirty="0">
                <a:solidFill>
                  <a:srgbClr val="0070C0"/>
                </a:solidFill>
                <a:latin typeface="Calibri" panose="020F0502020204030204" pitchFamily="34" charset="0"/>
                <a:cs typeface="Calibri" panose="020F0502020204030204" pitchFamily="34" charset="0"/>
              </a:rPr>
              <a:t>drive the injector photo-cathodes </a:t>
            </a:r>
            <a:r>
              <a:rPr lang="en-US" sz="2000" dirty="0">
                <a:latin typeface="Calibri" panose="020F0502020204030204" pitchFamily="34" charset="0"/>
                <a:cs typeface="Calibri" panose="020F0502020204030204" pitchFamily="34" charset="0"/>
              </a:rPr>
              <a:t>with CW beams with up to </a:t>
            </a:r>
            <a:r>
              <a:rPr lang="en-US" sz="2000" b="1" dirty="0">
                <a:solidFill>
                  <a:srgbClr val="0070C0"/>
                </a:solidFill>
                <a:latin typeface="Calibri" panose="020F0502020204030204" pitchFamily="34" charset="0"/>
                <a:cs typeface="Calibri" panose="020F0502020204030204" pitchFamily="34" charset="0"/>
              </a:rPr>
              <a:t>100 MHz rep rate</a:t>
            </a:r>
            <a:r>
              <a:rPr lang="en-US" sz="2000" dirty="0">
                <a:latin typeface="Calibri" panose="020F0502020204030204" pitchFamily="34" charset="0"/>
                <a:cs typeface="Calibri" panose="020F0502020204030204" pitchFamily="34" charset="0"/>
              </a:rPr>
              <a:t>. An </a:t>
            </a:r>
            <a:r>
              <a:rPr lang="en-US" sz="2000" b="1" dirty="0">
                <a:solidFill>
                  <a:srgbClr val="0070C0"/>
                </a:solidFill>
                <a:latin typeface="Calibri" panose="020F0502020204030204" pitchFamily="34" charset="0"/>
                <a:cs typeface="Calibri" panose="020F0502020204030204" pitchFamily="34" charset="0"/>
              </a:rPr>
              <a:t>ultra-stable kW-class fiber laser </a:t>
            </a:r>
            <a:r>
              <a:rPr lang="en-US" sz="2000" dirty="0">
                <a:latin typeface="Calibri" panose="020F0502020204030204" pitchFamily="34" charset="0"/>
                <a:cs typeface="Calibri" panose="020F0502020204030204" pitchFamily="34" charset="0"/>
              </a:rPr>
              <a:t>is the core of the photonic machine, to drive the Fabry-</a:t>
            </a:r>
            <a:r>
              <a:rPr lang="en-US" sz="2000" dirty="0" err="1">
                <a:latin typeface="Calibri" panose="020F0502020204030204" pitchFamily="34" charset="0"/>
                <a:cs typeface="Calibri" panose="020F0502020204030204" pitchFamily="34" charset="0"/>
              </a:rPr>
              <a:t>Prot</a:t>
            </a:r>
            <a:r>
              <a:rPr lang="en-US" sz="2000" dirty="0">
                <a:latin typeface="Calibri" panose="020F0502020204030204" pitchFamily="34" charset="0"/>
                <a:cs typeface="Calibri" panose="020F0502020204030204" pitchFamily="34" charset="0"/>
              </a:rPr>
              <a:t> cavities </a:t>
            </a:r>
            <a:r>
              <a:rPr lang="en-US" sz="2000" b="1" dirty="0">
                <a:solidFill>
                  <a:srgbClr val="0070C0"/>
                </a:solidFill>
                <a:latin typeface="Calibri" panose="020F0502020204030204" pitchFamily="34" charset="0"/>
                <a:cs typeface="Calibri" panose="020F0502020204030204" pitchFamily="34" charset="0"/>
              </a:rPr>
              <a:t>up to MW-class stored power level </a:t>
            </a:r>
            <a:r>
              <a:rPr lang="en-US" sz="2000" dirty="0">
                <a:latin typeface="Calibri" panose="020F0502020204030204" pitchFamily="34" charset="0"/>
                <a:cs typeface="Calibri" panose="020F0502020204030204" pitchFamily="34" charset="0"/>
              </a:rPr>
              <a:t>and 10 mA-class electron beams delivered by photo-cathodes. </a:t>
            </a:r>
          </a:p>
          <a:p>
            <a:pPr eaLnBrk="0" hangingPunct="0"/>
            <a:endParaRPr lang="en-US" sz="2000" dirty="0">
              <a:latin typeface="Calibri" panose="020F0502020204030204" pitchFamily="34" charset="0"/>
              <a:cs typeface="Calibri" panose="020F0502020204030204" pitchFamily="34" charset="0"/>
            </a:endParaRPr>
          </a:p>
          <a:p>
            <a:pPr eaLnBrk="0" hangingPunct="0"/>
            <a:r>
              <a:rPr lang="en-US" sz="2000" dirty="0">
                <a:latin typeface="Calibri" panose="020F0502020204030204" pitchFamily="34" charset="0"/>
                <a:cs typeface="Calibri" panose="020F0502020204030204" pitchFamily="34" charset="0"/>
              </a:rPr>
              <a:t>The integration between the two - electron and the photonic - machines is essential in </a:t>
            </a:r>
            <a:r>
              <a:rPr lang="en-US" sz="2000" dirty="0" err="1">
                <a:latin typeface="Calibri" panose="020F0502020204030204" pitchFamily="34" charset="0"/>
                <a:cs typeface="Calibri" panose="020F0502020204030204" pitchFamily="34" charset="0"/>
              </a:rPr>
              <a:t>BriXSinO</a:t>
            </a:r>
            <a:r>
              <a:rPr lang="en-US" sz="2000" dirty="0">
                <a:latin typeface="Calibri" panose="020F0502020204030204" pitchFamily="34" charset="0"/>
                <a:cs typeface="Calibri" panose="020F0502020204030204" pitchFamily="34" charset="0"/>
              </a:rPr>
              <a:t>.</a:t>
            </a:r>
            <a:endParaRPr lang="it-IT" sz="2000" dirty="0">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A9978C21-A89B-E240-A5EF-9D0C122581E8}"/>
              </a:ext>
            </a:extLst>
          </p:cNvPr>
          <p:cNvPicPr>
            <a:picLocks noChangeAspect="1"/>
          </p:cNvPicPr>
          <p:nvPr/>
        </p:nvPicPr>
        <p:blipFill>
          <a:blip r:embed="rId4"/>
          <a:stretch>
            <a:fillRect/>
          </a:stretch>
        </p:blipFill>
        <p:spPr>
          <a:xfrm>
            <a:off x="7869196" y="867788"/>
            <a:ext cx="4322204" cy="2446348"/>
          </a:xfrm>
          <a:prstGeom prst="rect">
            <a:avLst/>
          </a:prstGeom>
        </p:spPr>
      </p:pic>
    </p:spTree>
    <p:extLst>
      <p:ext uri="{BB962C8B-B14F-4D97-AF65-F5344CB8AC3E}">
        <p14:creationId xmlns:p14="http://schemas.microsoft.com/office/powerpoint/2010/main" val="12588145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74</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a:t>
            </a:r>
            <a:r>
              <a:rPr lang="en-US" sz="3600" b="1" strike="noStrike" spc="-1" dirty="0" err="1">
                <a:solidFill>
                  <a:srgbClr val="724109"/>
                </a:solidFill>
                <a:latin typeface="Calibri"/>
              </a:rPr>
              <a:t>BriXSinO</a:t>
            </a:r>
            <a:r>
              <a:rPr lang="en-US" sz="3600" b="1" strike="noStrike" spc="-1" dirty="0">
                <a:solidFill>
                  <a:srgbClr val="724109"/>
                </a:solidFill>
                <a:latin typeface="Calibri"/>
              </a:rPr>
              <a:t> Proposal</a:t>
            </a:r>
            <a:endParaRPr lang="en-US" sz="3600" b="0" strike="noStrike" spc="-1" dirty="0">
              <a:latin typeface="Arial"/>
            </a:endParaRPr>
          </a:p>
        </p:txBody>
      </p:sp>
      <p:pic>
        <p:nvPicPr>
          <p:cNvPr id="5" name="Immagine 4">
            <a:extLst>
              <a:ext uri="{FF2B5EF4-FFF2-40B4-BE49-F238E27FC236}">
                <a16:creationId xmlns:a16="http://schemas.microsoft.com/office/drawing/2014/main" id="{33BADE52-9E13-BA48-9E5E-2FE2109F8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680" y="1019530"/>
            <a:ext cx="6958008" cy="2256552"/>
          </a:xfrm>
          <a:prstGeom prst="rect">
            <a:avLst/>
          </a:prstGeom>
        </p:spPr>
      </p:pic>
      <p:sp>
        <p:nvSpPr>
          <p:cNvPr id="6" name="CasellaDiTesto 5">
            <a:extLst>
              <a:ext uri="{FF2B5EF4-FFF2-40B4-BE49-F238E27FC236}">
                <a16:creationId xmlns:a16="http://schemas.microsoft.com/office/drawing/2014/main" id="{8E1C2CCC-3C37-004E-B5E4-3E33116B47BA}"/>
              </a:ext>
            </a:extLst>
          </p:cNvPr>
          <p:cNvSpPr txBox="1"/>
          <p:nvPr/>
        </p:nvSpPr>
        <p:spPr>
          <a:xfrm>
            <a:off x="832680" y="3436378"/>
            <a:ext cx="11094720" cy="3447098"/>
          </a:xfrm>
          <a:prstGeom prst="rect">
            <a:avLst/>
          </a:prstGeom>
          <a:noFill/>
        </p:spPr>
        <p:txBody>
          <a:bodyPr wrap="square" rtlCol="0">
            <a:spAutoFit/>
          </a:bodyPr>
          <a:lstStyle/>
          <a:p>
            <a:pPr eaLnBrk="0" hangingPunct="0"/>
            <a:r>
              <a:rPr lang="en-US" dirty="0">
                <a:latin typeface="Calibri" panose="020F0502020204030204" pitchFamily="34" charset="0"/>
                <a:cs typeface="Calibri" panose="020F0502020204030204" pitchFamily="34" charset="0"/>
              </a:rPr>
              <a:t>Phase stabilities performances up to the level of the laser optical carrier will allow full synchronization of the electron beam with radiation beams delivered to users. This would allow experiments with </a:t>
            </a:r>
            <a:r>
              <a:rPr lang="en-US" b="1" dirty="0">
                <a:solidFill>
                  <a:srgbClr val="0070C0"/>
                </a:solidFill>
                <a:latin typeface="Calibri" panose="020F0502020204030204" pitchFamily="34" charset="0"/>
                <a:cs typeface="Calibri" panose="020F0502020204030204" pitchFamily="34" charset="0"/>
              </a:rPr>
              <a:t>fully synchronized mono-chromatic X-rays </a:t>
            </a:r>
            <a:r>
              <a:rPr lang="en-US" dirty="0">
                <a:latin typeface="Calibri" panose="020F0502020204030204" pitchFamily="34" charset="0"/>
                <a:cs typeface="Calibri" panose="020F0502020204030204" pitchFamily="34" charset="0"/>
              </a:rPr>
              <a:t>from the Compton source with </a:t>
            </a:r>
            <a:r>
              <a:rPr lang="en-US" b="1" dirty="0">
                <a:solidFill>
                  <a:srgbClr val="0070C0"/>
                </a:solidFill>
                <a:latin typeface="Calibri" panose="020F0502020204030204" pitchFamily="34" charset="0"/>
                <a:cs typeface="Calibri" panose="020F0502020204030204" pitchFamily="34" charset="0"/>
              </a:rPr>
              <a:t>THz beams </a:t>
            </a:r>
            <a:r>
              <a:rPr lang="en-US" dirty="0">
                <a:latin typeface="Calibri" panose="020F0502020204030204" pitchFamily="34" charset="0"/>
                <a:cs typeface="Calibri" panose="020F0502020204030204" pitchFamily="34" charset="0"/>
              </a:rPr>
              <a:t>from the Free Electron Laser oscillator.</a:t>
            </a:r>
            <a:endParaRPr lang="it-IT" dirty="0">
              <a:latin typeface="Calibri" panose="020F0502020204030204" pitchFamily="34" charset="0"/>
              <a:cs typeface="Calibri" panose="020F0502020204030204" pitchFamily="34" charset="0"/>
            </a:endParaRPr>
          </a:p>
          <a:p>
            <a:pPr eaLnBrk="0" hangingPunct="0"/>
            <a:endParaRPr lang="en-US" dirty="0">
              <a:latin typeface="Calibri" panose="020F0502020204030204" pitchFamily="34" charset="0"/>
              <a:cs typeface="Calibri" panose="020F0502020204030204" pitchFamily="34" charset="0"/>
            </a:endParaRPr>
          </a:p>
          <a:p>
            <a:pPr eaLnBrk="0" hangingPunct="0"/>
            <a:r>
              <a:rPr lang="en-US" b="1" dirty="0">
                <a:solidFill>
                  <a:srgbClr val="0070C0"/>
                </a:solidFill>
                <a:latin typeface="Calibri" panose="020F0502020204030204" pitchFamily="34" charset="0"/>
                <a:cs typeface="Calibri" panose="020F0502020204030204" pitchFamily="34" charset="0"/>
              </a:rPr>
              <a:t>Dual color X-rays up to 35 keV </a:t>
            </a:r>
            <a:r>
              <a:rPr lang="en-US" dirty="0">
                <a:latin typeface="Calibri" panose="020F0502020204030204" pitchFamily="34" charset="0"/>
                <a:cs typeface="Calibri" panose="020F0502020204030204" pitchFamily="34" charset="0"/>
              </a:rPr>
              <a:t>are also planned to be generated in the Compton source by a system of twin shiftable Fabry-Perot optical cavities, that was conceived, developed and </a:t>
            </a:r>
            <a:r>
              <a:rPr lang="en-US" dirty="0" err="1">
                <a:latin typeface="Calibri" panose="020F0502020204030204" pitchFamily="34" charset="0"/>
                <a:cs typeface="Calibri" panose="020F0502020204030204" pitchFamily="34" charset="0"/>
              </a:rPr>
              <a:t>succesfully</a:t>
            </a:r>
            <a:r>
              <a:rPr lang="en-US" dirty="0">
                <a:latin typeface="Calibri" panose="020F0502020204030204" pitchFamily="34" charset="0"/>
                <a:cs typeface="Calibri" panose="020F0502020204030204" pitchFamily="34" charset="0"/>
              </a:rPr>
              <a:t> tested for the first time in the context of the R&amp;D activity associated to the preparation of this TDR. This innovative and new technique will allow two and three-dimensional breast radiography by exploiting dual-energy flashes and K-edge subtraction or speckle-based </a:t>
            </a:r>
            <a:r>
              <a:rPr lang="en-US" b="1" dirty="0">
                <a:solidFill>
                  <a:srgbClr val="0070C0"/>
                </a:solidFill>
                <a:latin typeface="Calibri" panose="020F0502020204030204" pitchFamily="34" charset="0"/>
                <a:cs typeface="Calibri" panose="020F0502020204030204" pitchFamily="34" charset="0"/>
              </a:rPr>
              <a:t>Phase Contrast Imaging</a:t>
            </a:r>
            <a:r>
              <a:rPr lang="en-US" dirty="0">
                <a:latin typeface="Calibri" panose="020F0502020204030204" pitchFamily="34" charset="0"/>
                <a:cs typeface="Calibri" panose="020F0502020204030204" pitchFamily="34" charset="0"/>
              </a:rPr>
              <a:t>.</a:t>
            </a:r>
          </a:p>
          <a:p>
            <a:pPr eaLnBrk="0" hangingPunct="0"/>
            <a:endParaRPr lang="it-IT" dirty="0">
              <a:latin typeface="Calibri" panose="020F0502020204030204" pitchFamily="34" charset="0"/>
              <a:cs typeface="Calibri" panose="020F0502020204030204" pitchFamily="34" charset="0"/>
            </a:endParaRPr>
          </a:p>
          <a:p>
            <a:r>
              <a:rPr lang="en-US" b="1" dirty="0">
                <a:solidFill>
                  <a:srgbClr val="0070C0"/>
                </a:solidFill>
                <a:latin typeface="Calibri" panose="020F0502020204030204" pitchFamily="34" charset="0"/>
                <a:cs typeface="Calibri" panose="020F0502020204030204" pitchFamily="34" charset="0"/>
              </a:rPr>
              <a:t>Fully coherent kW-class THz beams </a:t>
            </a:r>
            <a:r>
              <a:rPr lang="en-US" dirty="0">
                <a:latin typeface="Calibri" panose="020F0502020204030204" pitchFamily="34" charset="0"/>
                <a:cs typeface="Calibri" panose="020F0502020204030204" pitchFamily="34" charset="0"/>
              </a:rPr>
              <a:t>generated by the FEL oscillator cavity will also be available, opening a new unexplored range of user experiments with imaging methods from </a:t>
            </a:r>
            <a:r>
              <a:rPr lang="en-US" b="1" dirty="0">
                <a:solidFill>
                  <a:srgbClr val="0070C0"/>
                </a:solidFill>
                <a:latin typeface="Calibri" panose="020F0502020204030204" pitchFamily="34" charset="0"/>
                <a:cs typeface="Calibri" panose="020F0502020204030204" pitchFamily="34" charset="0"/>
              </a:rPr>
              <a:t>6 to 30 THz</a:t>
            </a:r>
            <a:r>
              <a:rPr lang="it-IT" sz="2000" b="1" dirty="0">
                <a:solidFill>
                  <a:srgbClr val="0070C0"/>
                </a:solidFill>
                <a:latin typeface="Calibri" panose="020F0502020204030204" pitchFamily="34" charset="0"/>
                <a:cs typeface="Calibri" panose="020F0502020204030204" pitchFamily="34" charset="0"/>
              </a:rPr>
              <a:t> </a:t>
            </a:r>
          </a:p>
        </p:txBody>
      </p:sp>
      <p:graphicFrame>
        <p:nvGraphicFramePr>
          <p:cNvPr id="8" name="Grafico 7">
            <a:extLst>
              <a:ext uri="{FF2B5EF4-FFF2-40B4-BE49-F238E27FC236}">
                <a16:creationId xmlns:a16="http://schemas.microsoft.com/office/drawing/2014/main" id="{68F5C26B-FA84-0C41-86C0-089407215007}"/>
              </a:ext>
            </a:extLst>
          </p:cNvPr>
          <p:cNvGraphicFramePr/>
          <p:nvPr>
            <p:extLst/>
          </p:nvPr>
        </p:nvGraphicFramePr>
        <p:xfrm>
          <a:off x="8093016" y="1019530"/>
          <a:ext cx="3834384" cy="22574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5617075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75</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a:t>
            </a:r>
            <a:r>
              <a:rPr lang="en-US" sz="3600" b="1" strike="noStrike" spc="-1" dirty="0" err="1">
                <a:solidFill>
                  <a:srgbClr val="724109"/>
                </a:solidFill>
                <a:latin typeface="Calibri"/>
              </a:rPr>
              <a:t>BriXSinO</a:t>
            </a:r>
            <a:r>
              <a:rPr lang="en-US" sz="3600" b="1" strike="noStrike" spc="-1" dirty="0">
                <a:solidFill>
                  <a:srgbClr val="724109"/>
                </a:solidFill>
                <a:latin typeface="Calibri"/>
              </a:rPr>
              <a:t> Proposal</a:t>
            </a:r>
            <a:endParaRPr lang="en-US" sz="3600" b="0" strike="noStrike" spc="-1" dirty="0">
              <a:latin typeface="Arial"/>
            </a:endParaRPr>
          </a:p>
        </p:txBody>
      </p:sp>
      <p:pic>
        <p:nvPicPr>
          <p:cNvPr id="5" name="Immagine 4">
            <a:extLst>
              <a:ext uri="{FF2B5EF4-FFF2-40B4-BE49-F238E27FC236}">
                <a16:creationId xmlns:a16="http://schemas.microsoft.com/office/drawing/2014/main" id="{33BADE52-9E13-BA48-9E5E-2FE2109F8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680" y="1019530"/>
            <a:ext cx="6958008" cy="2256552"/>
          </a:xfrm>
          <a:prstGeom prst="rect">
            <a:avLst/>
          </a:prstGeom>
        </p:spPr>
      </p:pic>
      <p:sp>
        <p:nvSpPr>
          <p:cNvPr id="6" name="CasellaDiTesto 5">
            <a:extLst>
              <a:ext uri="{FF2B5EF4-FFF2-40B4-BE49-F238E27FC236}">
                <a16:creationId xmlns:a16="http://schemas.microsoft.com/office/drawing/2014/main" id="{8E1C2CCC-3C37-004E-B5E4-3E33116B47BA}"/>
              </a:ext>
            </a:extLst>
          </p:cNvPr>
          <p:cNvSpPr txBox="1"/>
          <p:nvPr/>
        </p:nvSpPr>
        <p:spPr>
          <a:xfrm>
            <a:off x="832680" y="3767223"/>
            <a:ext cx="11094720" cy="2062103"/>
          </a:xfrm>
          <a:prstGeom prst="rect">
            <a:avLst/>
          </a:prstGeom>
          <a:noFill/>
        </p:spPr>
        <p:txBody>
          <a:bodyPr wrap="square" rtlCol="0">
            <a:spAutoFit/>
          </a:bodyPr>
          <a:lstStyle/>
          <a:p>
            <a:pPr eaLnBrk="0" hangingPunct="0"/>
            <a:r>
              <a:rPr lang="en-US" dirty="0">
                <a:latin typeface="Calibri" panose="020F0502020204030204" pitchFamily="34" charset="0"/>
                <a:cs typeface="Calibri" panose="020F0502020204030204" pitchFamily="34" charset="0"/>
              </a:rPr>
              <a:t>A </a:t>
            </a:r>
            <a:r>
              <a:rPr lang="en-US" b="1" dirty="0">
                <a:solidFill>
                  <a:srgbClr val="0070C0"/>
                </a:solidFill>
                <a:latin typeface="Calibri" panose="020F0502020204030204" pitchFamily="34" charset="0"/>
                <a:cs typeface="Calibri" panose="020F0502020204030204" pitchFamily="34" charset="0"/>
              </a:rPr>
              <a:t>dedicated fixed target beam line</a:t>
            </a:r>
            <a:r>
              <a:rPr lang="en-US" dirty="0">
                <a:latin typeface="Calibri" panose="020F0502020204030204" pitchFamily="34" charset="0"/>
                <a:cs typeface="Calibri" panose="020F0502020204030204" pitchFamily="34" charset="0"/>
              </a:rPr>
              <a:t>, carrying an intense beam of </a:t>
            </a:r>
            <a:r>
              <a:rPr lang="en-US" b="1" dirty="0">
                <a:solidFill>
                  <a:srgbClr val="0070C0"/>
                </a:solidFill>
                <a:latin typeface="Calibri" panose="020F0502020204030204" pitchFamily="34" charset="0"/>
                <a:cs typeface="Calibri" panose="020F0502020204030204" pitchFamily="34" charset="0"/>
              </a:rPr>
              <a:t>up to 10 MeV energy and up to 2.5 mA average current</a:t>
            </a:r>
            <a:r>
              <a:rPr lang="en-US" dirty="0">
                <a:latin typeface="Calibri" panose="020F0502020204030204" pitchFamily="34" charset="0"/>
                <a:cs typeface="Calibri" panose="020F0502020204030204" pitchFamily="34" charset="0"/>
              </a:rPr>
              <a:t>, will enable experiments in </a:t>
            </a:r>
            <a:r>
              <a:rPr lang="en-US" b="1" dirty="0">
                <a:solidFill>
                  <a:srgbClr val="0070C0"/>
                </a:solidFill>
                <a:latin typeface="Calibri" panose="020F0502020204030204" pitchFamily="34" charset="0"/>
                <a:cs typeface="Calibri" panose="020F0502020204030204" pitchFamily="34" charset="0"/>
              </a:rPr>
              <a:t>the flash-therapy domain</a:t>
            </a:r>
            <a:r>
              <a:rPr lang="en-US" dirty="0">
                <a:latin typeface="Calibri" panose="020F0502020204030204" pitchFamily="34" charset="0"/>
                <a:cs typeface="Calibri" panose="020F0502020204030204" pitchFamily="34" charset="0"/>
              </a:rPr>
              <a:t>, as well as </a:t>
            </a:r>
            <a:r>
              <a:rPr lang="en-US" b="1" dirty="0">
                <a:solidFill>
                  <a:srgbClr val="0070C0"/>
                </a:solidFill>
                <a:latin typeface="Calibri" panose="020F0502020204030204" pitchFamily="34" charset="0"/>
                <a:cs typeface="Calibri" panose="020F0502020204030204" pitchFamily="34" charset="0"/>
              </a:rPr>
              <a:t>new positron source investigations </a:t>
            </a:r>
            <a:r>
              <a:rPr lang="en-US" dirty="0">
                <a:latin typeface="Calibri" panose="020F0502020204030204" pitchFamily="34" charset="0"/>
                <a:cs typeface="Calibri" panose="020F0502020204030204" pitchFamily="34" charset="0"/>
              </a:rPr>
              <a:t>in conjunction with </a:t>
            </a:r>
            <a:r>
              <a:rPr lang="en-US" b="1" dirty="0" err="1">
                <a:solidFill>
                  <a:srgbClr val="0070C0"/>
                </a:solidFill>
                <a:latin typeface="Calibri" panose="020F0502020204030204" pitchFamily="34" charset="0"/>
                <a:cs typeface="Calibri" panose="020F0502020204030204" pitchFamily="34" charset="0"/>
              </a:rPr>
              <a:t>Quplas</a:t>
            </a:r>
            <a:r>
              <a:rPr lang="en-US" dirty="0">
                <a:latin typeface="Calibri" panose="020F0502020204030204" pitchFamily="34" charset="0"/>
                <a:cs typeface="Calibri" panose="020F0502020204030204" pitchFamily="34" charset="0"/>
              </a:rPr>
              <a:t> experiments and scientific case, aiming the s</a:t>
            </a:r>
            <a:r>
              <a:rPr lang="it-IT" dirty="0" err="1">
                <a:latin typeface="Calibri" panose="020F0502020204030204" pitchFamily="34" charset="0"/>
                <a:cs typeface="Calibri" panose="020F0502020204030204" pitchFamily="34" charset="0"/>
              </a:rPr>
              <a:t>tudy</a:t>
            </a:r>
            <a:r>
              <a:rPr lang="it-IT" dirty="0">
                <a:latin typeface="Calibri" panose="020F0502020204030204" pitchFamily="34" charset="0"/>
                <a:cs typeface="Calibri" panose="020F0502020204030204" pitchFamily="34" charset="0"/>
              </a:rPr>
              <a:t> of </a:t>
            </a:r>
            <a:r>
              <a:rPr lang="it-IT" dirty="0" err="1">
                <a:latin typeface="Calibri" panose="020F0502020204030204" pitchFamily="34" charset="0"/>
                <a:cs typeface="Calibri" panose="020F0502020204030204" pitchFamily="34" charset="0"/>
              </a:rPr>
              <a:t>positronium</a:t>
            </a:r>
            <a:r>
              <a:rPr lang="it-IT" dirty="0">
                <a:latin typeface="Calibri" panose="020F0502020204030204" pitchFamily="34" charset="0"/>
                <a:cs typeface="Calibri" panose="020F0502020204030204" pitchFamily="34" charset="0"/>
              </a:rPr>
              <a:t> (Ps) </a:t>
            </a:r>
            <a:r>
              <a:rPr lang="it-IT" dirty="0" err="1">
                <a:latin typeface="Calibri" panose="020F0502020204030204" pitchFamily="34" charset="0"/>
                <a:cs typeface="Calibri" panose="020F0502020204030204" pitchFamily="34" charset="0"/>
              </a:rPr>
              <a:t>interferometry</a:t>
            </a:r>
            <a:r>
              <a:rPr lang="it-IT" dirty="0">
                <a:latin typeface="Calibri" panose="020F0502020204030204" pitchFamily="34" charset="0"/>
                <a:cs typeface="Calibri" panose="020F0502020204030204" pitchFamily="34" charset="0"/>
              </a:rPr>
              <a:t> to test the </a:t>
            </a:r>
            <a:r>
              <a:rPr lang="it-IT" dirty="0" err="1">
                <a:latin typeface="Calibri" panose="020F0502020204030204" pitchFamily="34" charset="0"/>
                <a:cs typeface="Calibri" panose="020F0502020204030204" pitchFamily="34" charset="0"/>
              </a:rPr>
              <a:t>fundamental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physical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laws</a:t>
            </a:r>
            <a:r>
              <a:rPr lang="it-IT" dirty="0">
                <a:latin typeface="Calibri" panose="020F0502020204030204" pitchFamily="34" charset="0"/>
                <a:cs typeface="Calibri" panose="020F0502020204030204" pitchFamily="34" charset="0"/>
              </a:rPr>
              <a:t>, with special  </a:t>
            </a:r>
            <a:r>
              <a:rPr lang="it-IT" dirty="0" err="1">
                <a:latin typeface="Calibri" panose="020F0502020204030204" pitchFamily="34" charset="0"/>
                <a:cs typeface="Calibri" panose="020F0502020204030204" pitchFamily="34" charset="0"/>
              </a:rPr>
              <a:t>attention</a:t>
            </a:r>
            <a:r>
              <a:rPr lang="it-IT" dirty="0">
                <a:latin typeface="Calibri" panose="020F0502020204030204" pitchFamily="34" charset="0"/>
                <a:cs typeface="Calibri" panose="020F0502020204030204" pitchFamily="34" charset="0"/>
              </a:rPr>
              <a:t> </a:t>
            </a:r>
            <a:r>
              <a:rPr lang="it-IT" b="1" dirty="0">
                <a:solidFill>
                  <a:srgbClr val="0070C0"/>
                </a:solidFill>
                <a:latin typeface="Calibri" panose="020F0502020204030204" pitchFamily="34" charset="0"/>
                <a:cs typeface="Calibri" panose="020F0502020204030204" pitchFamily="34" charset="0"/>
              </a:rPr>
              <a:t>to the </a:t>
            </a:r>
            <a:r>
              <a:rPr lang="it-IT" b="1" dirty="0" err="1">
                <a:solidFill>
                  <a:srgbClr val="0070C0"/>
                </a:solidFill>
                <a:latin typeface="Calibri" panose="020F0502020204030204" pitchFamily="34" charset="0"/>
                <a:cs typeface="Calibri" panose="020F0502020204030204" pitchFamily="34" charset="0"/>
              </a:rPr>
              <a:t>matter-antimatter</a:t>
            </a:r>
            <a:r>
              <a:rPr lang="it-IT" b="1" dirty="0">
                <a:solidFill>
                  <a:srgbClr val="0070C0"/>
                </a:solidFill>
                <a:latin typeface="Calibri" panose="020F0502020204030204" pitchFamily="34" charset="0"/>
                <a:cs typeface="Calibri" panose="020F0502020204030204" pitchFamily="34" charset="0"/>
              </a:rPr>
              <a:t> </a:t>
            </a:r>
            <a:r>
              <a:rPr lang="it-IT" b="1" dirty="0" err="1">
                <a:solidFill>
                  <a:srgbClr val="0070C0"/>
                </a:solidFill>
                <a:latin typeface="Calibri" panose="020F0502020204030204" pitchFamily="34" charset="0"/>
                <a:cs typeface="Calibri" panose="020F0502020204030204" pitchFamily="34" charset="0"/>
              </a:rPr>
              <a:t>gravitational</a:t>
            </a:r>
            <a:r>
              <a:rPr lang="it-IT" b="1" dirty="0">
                <a:solidFill>
                  <a:srgbClr val="0070C0"/>
                </a:solidFill>
                <a:latin typeface="Calibri" panose="020F0502020204030204" pitchFamily="34" charset="0"/>
                <a:cs typeface="Calibri" panose="020F0502020204030204" pitchFamily="34" charset="0"/>
              </a:rPr>
              <a:t> </a:t>
            </a:r>
            <a:r>
              <a:rPr lang="it-IT" b="1" dirty="0" err="1">
                <a:solidFill>
                  <a:srgbClr val="0070C0"/>
                </a:solidFill>
                <a:latin typeface="Calibri" panose="020F0502020204030204" pitchFamily="34" charset="0"/>
                <a:cs typeface="Calibri" panose="020F0502020204030204" pitchFamily="34" charset="0"/>
              </a:rPr>
              <a:t>symmetry</a:t>
            </a:r>
            <a:r>
              <a:rPr lang="it-IT" b="1" dirty="0">
                <a:solidFill>
                  <a:srgbClr val="0070C0"/>
                </a:solidFill>
                <a:latin typeface="Calibri" panose="020F0502020204030204" pitchFamily="34" charset="0"/>
                <a:cs typeface="Calibri" panose="020F0502020204030204" pitchFamily="34" charset="0"/>
              </a:rPr>
              <a:t> law</a:t>
            </a:r>
            <a:r>
              <a:rPr lang="it-IT" dirty="0">
                <a:latin typeface="Calibri" panose="020F0502020204030204" pitchFamily="34" charset="0"/>
                <a:cs typeface="Calibri" panose="020F0502020204030204" pitchFamily="34" charset="0"/>
              </a:rPr>
              <a:t>.</a:t>
            </a:r>
            <a:br>
              <a:rPr lang="it-IT" dirty="0"/>
            </a:br>
            <a:endParaRPr lang="it-IT" dirty="0"/>
          </a:p>
          <a:p>
            <a:pPr eaLnBrk="0" hangingPunct="0"/>
            <a:endParaRPr lang="it-IT" dirty="0">
              <a:latin typeface="Calibri" panose="020F0502020204030204" pitchFamily="34" charset="0"/>
              <a:cs typeface="Calibri" panose="020F0502020204030204" pitchFamily="34" charset="0"/>
            </a:endParaRPr>
          </a:p>
          <a:p>
            <a:pPr eaLnBrk="0" hangingPunct="0"/>
            <a:endParaRPr lang="it-IT" sz="2000" b="1" dirty="0">
              <a:solidFill>
                <a:srgbClr val="0070C0"/>
              </a:solidFill>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B1C94318-54CF-E94D-BD17-2D4246E88A68}"/>
              </a:ext>
            </a:extLst>
          </p:cNvPr>
          <p:cNvPicPr>
            <a:picLocks noChangeAspect="1"/>
          </p:cNvPicPr>
          <p:nvPr/>
        </p:nvPicPr>
        <p:blipFill>
          <a:blip r:embed="rId4"/>
          <a:stretch>
            <a:fillRect/>
          </a:stretch>
        </p:blipFill>
        <p:spPr>
          <a:xfrm>
            <a:off x="7949946" y="1467821"/>
            <a:ext cx="3977454" cy="1303535"/>
          </a:xfrm>
          <a:prstGeom prst="rect">
            <a:avLst/>
          </a:prstGeom>
        </p:spPr>
      </p:pic>
    </p:spTree>
    <p:extLst>
      <p:ext uri="{BB962C8B-B14F-4D97-AF65-F5344CB8AC3E}">
        <p14:creationId xmlns:p14="http://schemas.microsoft.com/office/powerpoint/2010/main" val="352547474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76</a:t>
            </a:fld>
            <a:endParaRPr lang="en-US" sz="1050" b="0" strike="noStrike" spc="-1">
              <a:latin typeface="Arial"/>
            </a:endParaRPr>
          </a:p>
        </p:txBody>
      </p:sp>
      <p:sp>
        <p:nvSpPr>
          <p:cNvPr id="7" name="CustomShape 1"/>
          <p:cNvSpPr/>
          <p:nvPr/>
        </p:nvSpPr>
        <p:spPr>
          <a:xfrm>
            <a:off x="832680" y="57960"/>
            <a:ext cx="5978428"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HB2TF Proposal for a CALL</a:t>
            </a:r>
            <a:endParaRPr lang="en-US" sz="3600" b="0" strike="noStrike" spc="-1" dirty="0">
              <a:latin typeface="Arial"/>
            </a:endParaRPr>
          </a:p>
        </p:txBody>
      </p:sp>
      <p:pic>
        <p:nvPicPr>
          <p:cNvPr id="8" name="Immagine 7">
            <a:extLst>
              <a:ext uri="{FF2B5EF4-FFF2-40B4-BE49-F238E27FC236}">
                <a16:creationId xmlns:a16="http://schemas.microsoft.com/office/drawing/2014/main" id="{F913A700-6E91-8A40-8D14-2DCE95619016}"/>
              </a:ext>
            </a:extLst>
          </p:cNvPr>
          <p:cNvPicPr/>
          <p:nvPr/>
        </p:nvPicPr>
        <p:blipFill>
          <a:blip r:embed="rId3" cstate="screen">
            <a:extLst>
              <a:ext uri="{28A0092B-C50C-407E-A947-70E740481C1C}">
                <a14:useLocalDpi xmlns:a14="http://schemas.microsoft.com/office/drawing/2010/main"/>
              </a:ext>
            </a:extLst>
          </a:blip>
          <a:stretch>
            <a:fillRect/>
          </a:stretch>
        </p:blipFill>
        <p:spPr>
          <a:xfrm>
            <a:off x="10381837" y="22861"/>
            <a:ext cx="1475911" cy="1559877"/>
          </a:xfrm>
          <a:prstGeom prst="rect">
            <a:avLst/>
          </a:prstGeom>
        </p:spPr>
      </p:pic>
      <p:sp>
        <p:nvSpPr>
          <p:cNvPr id="3" name="CasellaDiTesto 2">
            <a:extLst>
              <a:ext uri="{FF2B5EF4-FFF2-40B4-BE49-F238E27FC236}">
                <a16:creationId xmlns:a16="http://schemas.microsoft.com/office/drawing/2014/main" id="{858175E5-2D4A-0643-BDC8-AD0777BB98A1}"/>
              </a:ext>
            </a:extLst>
          </p:cNvPr>
          <p:cNvSpPr txBox="1"/>
          <p:nvPr/>
        </p:nvSpPr>
        <p:spPr>
          <a:xfrm>
            <a:off x="944055" y="1528920"/>
            <a:ext cx="10421445" cy="6186309"/>
          </a:xfrm>
          <a:prstGeom prst="rect">
            <a:avLst/>
          </a:prstGeom>
          <a:noFill/>
        </p:spPr>
        <p:txBody>
          <a:bodyPr wrap="square" rtlCol="0">
            <a:spAutoFit/>
          </a:bodyPr>
          <a:lstStyle/>
          <a:p>
            <a:r>
              <a:rPr lang="it-IT" b="1" dirty="0">
                <a:latin typeface="Calibri" panose="020F0502020204030204" pitchFamily="34" charset="0"/>
                <a:cs typeface="Calibri" panose="020F0502020204030204" pitchFamily="34" charset="0"/>
              </a:rPr>
              <a:t>High-</a:t>
            </a:r>
            <a:r>
              <a:rPr lang="it-IT" b="1" dirty="0" err="1">
                <a:latin typeface="Calibri" panose="020F0502020204030204" pitchFamily="34" charset="0"/>
                <a:cs typeface="Calibri" panose="020F0502020204030204" pitchFamily="34" charset="0"/>
              </a:rPr>
              <a:t>brightness</a:t>
            </a:r>
            <a:r>
              <a:rPr lang="it-IT" b="1" dirty="0">
                <a:latin typeface="Calibri" panose="020F0502020204030204" pitchFamily="34" charset="0"/>
                <a:cs typeface="Calibri" panose="020F0502020204030204" pitchFamily="34" charset="0"/>
              </a:rPr>
              <a:t> electron </a:t>
            </a:r>
            <a:r>
              <a:rPr lang="it-IT" b="1" dirty="0" err="1">
                <a:latin typeface="Calibri" panose="020F0502020204030204" pitchFamily="34" charset="0"/>
                <a:cs typeface="Calibri" panose="020F0502020204030204" pitchFamily="34" charset="0"/>
              </a:rPr>
              <a:t>beam</a:t>
            </a:r>
            <a:r>
              <a:rPr lang="it-IT" b="1" dirty="0">
                <a:latin typeface="Calibri" panose="020F0502020204030204" pitchFamily="34" charset="0"/>
                <a:cs typeface="Calibri" panose="020F0502020204030204" pitchFamily="34" charset="0"/>
              </a:rPr>
              <a:t> source </a:t>
            </a:r>
            <a:r>
              <a:rPr lang="it-IT" dirty="0" err="1">
                <a:latin typeface="Calibri" panose="020F0502020204030204" pitchFamily="34" charset="0"/>
                <a:cs typeface="Calibri" panose="020F0502020204030204" pitchFamily="34" charset="0"/>
              </a:rPr>
              <a:t>is</a:t>
            </a:r>
            <a:r>
              <a:rPr lang="it-IT" dirty="0">
                <a:latin typeface="Calibri" panose="020F0502020204030204" pitchFamily="34" charset="0"/>
                <a:cs typeface="Calibri" panose="020F0502020204030204" pitchFamily="34" charset="0"/>
              </a:rPr>
              <a:t> a </a:t>
            </a:r>
            <a:r>
              <a:rPr lang="it-IT" dirty="0" err="1">
                <a:latin typeface="Calibri" panose="020F0502020204030204" pitchFamily="34" charset="0"/>
                <a:cs typeface="Calibri" panose="020F0502020204030204" pitchFamily="34" charset="0"/>
              </a:rPr>
              <a:t>critical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element</a:t>
            </a:r>
            <a:r>
              <a:rPr lang="it-IT" dirty="0">
                <a:latin typeface="Calibri" panose="020F0502020204030204" pitchFamily="34" charset="0"/>
                <a:cs typeface="Calibri" panose="020F0502020204030204" pitchFamily="34" charset="0"/>
              </a:rPr>
              <a:t> in the </a:t>
            </a:r>
            <a:r>
              <a:rPr lang="it-IT" dirty="0" err="1">
                <a:latin typeface="Calibri" panose="020F0502020204030204" pitchFamily="34" charset="0"/>
                <a:cs typeface="Calibri" panose="020F0502020204030204" pitchFamily="34" charset="0"/>
              </a:rPr>
              <a:t>path</a:t>
            </a:r>
            <a:r>
              <a:rPr lang="it-IT" dirty="0">
                <a:latin typeface="Calibri" panose="020F0502020204030204" pitchFamily="34" charset="0"/>
                <a:cs typeface="Calibri" panose="020F0502020204030204" pitchFamily="34" charset="0"/>
              </a:rPr>
              <a:t> to the success of </a:t>
            </a:r>
            <a:r>
              <a:rPr lang="it-IT" dirty="0" err="1">
                <a:latin typeface="Calibri" panose="020F0502020204030204" pitchFamily="34" charset="0"/>
                <a:cs typeface="Calibri" panose="020F0502020204030204" pitchFamily="34" charset="0"/>
              </a:rPr>
              <a:t>upcoming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projects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such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linac-based</a:t>
            </a:r>
            <a:r>
              <a:rPr lang="it-IT" dirty="0">
                <a:latin typeface="Calibri" panose="020F0502020204030204" pitchFamily="34" charset="0"/>
                <a:cs typeface="Calibri" panose="020F0502020204030204" pitchFamily="34" charset="0"/>
              </a:rPr>
              <a:t> light </a:t>
            </a:r>
            <a:r>
              <a:rPr lang="it-IT" dirty="0" err="1">
                <a:latin typeface="Calibri" panose="020F0502020204030204" pitchFamily="34" charset="0"/>
                <a:cs typeface="Calibri" panose="020F0502020204030204" pitchFamily="34" charset="0"/>
              </a:rPr>
              <a:t>sources</a:t>
            </a:r>
            <a:r>
              <a:rPr lang="it-IT" dirty="0">
                <a:latin typeface="Calibri" panose="020F0502020204030204" pitchFamily="34" charset="0"/>
                <a:cs typeface="Calibri" panose="020F0502020204030204" pitchFamily="34" charset="0"/>
              </a:rPr>
              <a:t> and industrial-scale UV </a:t>
            </a:r>
            <a:r>
              <a:rPr lang="it-IT" dirty="0" err="1">
                <a:latin typeface="Calibri" panose="020F0502020204030204" pitchFamily="34" charset="0"/>
                <a:cs typeface="Calibri" panose="020F0502020204030204" pitchFamily="34" charset="0"/>
              </a:rPr>
              <a:t>lasers</a:t>
            </a:r>
            <a:r>
              <a:rPr lang="it-IT" dirty="0">
                <a:latin typeface="Calibri" panose="020F0502020204030204" pitchFamily="34" charset="0"/>
                <a:cs typeface="Calibri" panose="020F0502020204030204" pitchFamily="34" charset="0"/>
              </a:rPr>
              <a:t>.</a:t>
            </a:r>
          </a:p>
          <a:p>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Disparate </a:t>
            </a:r>
            <a:r>
              <a:rPr lang="it-IT" dirty="0" err="1">
                <a:latin typeface="Calibri" panose="020F0502020204030204" pitchFamily="34" charset="0"/>
                <a:cs typeface="Calibri" panose="020F0502020204030204" pitchFamily="34" charset="0"/>
              </a:rPr>
              <a:t>needs</a:t>
            </a:r>
            <a:r>
              <a:rPr lang="it-IT" dirty="0">
                <a:latin typeface="Calibri" panose="020F0502020204030204" pitchFamily="34" charset="0"/>
                <a:cs typeface="Calibri" panose="020F0502020204030204" pitchFamily="34" charset="0"/>
              </a:rPr>
              <a:t> are </a:t>
            </a:r>
            <a:r>
              <a:rPr lang="it-IT" dirty="0" err="1">
                <a:latin typeface="Calibri" panose="020F0502020204030204" pitchFamily="34" charset="0"/>
                <a:cs typeface="Calibri" panose="020F0502020204030204" pitchFamily="34" charset="0"/>
              </a:rPr>
              <a:t>driving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injector</a:t>
            </a:r>
            <a:r>
              <a:rPr lang="it-IT" dirty="0">
                <a:latin typeface="Calibri" panose="020F0502020204030204" pitchFamily="34" charset="0"/>
                <a:cs typeface="Calibri" panose="020F0502020204030204" pitchFamily="34" charset="0"/>
              </a:rPr>
              <a:t> design in </a:t>
            </a:r>
            <a:r>
              <a:rPr lang="it-IT" dirty="0" err="1">
                <a:latin typeface="Calibri" panose="020F0502020204030204" pitchFamily="34" charset="0"/>
                <a:cs typeface="Calibri" panose="020F0502020204030204" pitchFamily="34" charset="0"/>
              </a:rPr>
              <a:t>different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directions</a:t>
            </a:r>
            <a:r>
              <a:rPr lang="it-IT" dirty="0">
                <a:latin typeface="Calibri" panose="020F0502020204030204" pitchFamily="34" charset="0"/>
                <a:cs typeface="Calibri" panose="020F0502020204030204" pitchFamily="34" charset="0"/>
              </a:rPr>
              <a:t>: high </a:t>
            </a:r>
            <a:r>
              <a:rPr lang="it-IT" dirty="0" err="1">
                <a:latin typeface="Calibri" panose="020F0502020204030204" pitchFamily="34" charset="0"/>
                <a:cs typeface="Calibri" panose="020F0502020204030204" pitchFamily="34" charset="0"/>
              </a:rPr>
              <a:t>beam</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power</a:t>
            </a:r>
            <a:r>
              <a:rPr lang="it-IT" dirty="0">
                <a:latin typeface="Calibri" panose="020F0502020204030204" pitchFamily="34" charset="0"/>
                <a:cs typeface="Calibri" panose="020F0502020204030204" pitchFamily="34" charset="0"/>
              </a:rPr>
              <a:t> for IR and UV </a:t>
            </a:r>
            <a:r>
              <a:rPr lang="it-IT" dirty="0" err="1">
                <a:latin typeface="Calibri" panose="020F0502020204030204" pitchFamily="34" charset="0"/>
                <a:cs typeface="Calibri" panose="020F0502020204030204" pitchFamily="34" charset="0"/>
              </a:rPr>
              <a:t>FELs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low</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transverse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emittances</a:t>
            </a:r>
            <a:r>
              <a:rPr lang="it-IT" dirty="0">
                <a:latin typeface="Calibri" panose="020F0502020204030204" pitchFamily="34" charset="0"/>
                <a:cs typeface="Calibri" panose="020F0502020204030204" pitchFamily="34" charset="0"/>
              </a:rPr>
              <a:t> for </a:t>
            </a:r>
            <a:r>
              <a:rPr lang="it-IT" dirty="0" err="1">
                <a:latin typeface="Calibri" panose="020F0502020204030204" pitchFamily="34" charset="0"/>
                <a:cs typeface="Calibri" panose="020F0502020204030204" pitchFamily="34" charset="0"/>
              </a:rPr>
              <a:t>linac-based</a:t>
            </a:r>
            <a:r>
              <a:rPr lang="it-IT" dirty="0">
                <a:latin typeface="Calibri" panose="020F0502020204030204" pitchFamily="34" charset="0"/>
                <a:cs typeface="Calibri" panose="020F0502020204030204" pitchFamily="34" charset="0"/>
              </a:rPr>
              <a:t> x-</a:t>
            </a:r>
            <a:r>
              <a:rPr lang="it-IT" dirty="0" err="1">
                <a:latin typeface="Calibri" panose="020F0502020204030204" pitchFamily="34" charset="0"/>
                <a:cs typeface="Calibri" panose="020F0502020204030204" pitchFamily="34" charset="0"/>
              </a:rPr>
              <a:t>ray</a:t>
            </a:r>
            <a:r>
              <a:rPr lang="it-IT" dirty="0">
                <a:latin typeface="Calibri" panose="020F0502020204030204" pitchFamily="34" charset="0"/>
                <a:cs typeface="Calibri" panose="020F0502020204030204" pitchFamily="34" charset="0"/>
              </a:rPr>
              <a:t> light </a:t>
            </a:r>
            <a:r>
              <a:rPr lang="it-IT" dirty="0" err="1">
                <a:latin typeface="Calibri" panose="020F0502020204030204" pitchFamily="34" charset="0"/>
                <a:cs typeface="Calibri" panose="020F0502020204030204" pitchFamily="34" charset="0"/>
              </a:rPr>
              <a:t>sources</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emittance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aspect</a:t>
            </a:r>
            <a:r>
              <a:rPr lang="it-IT" dirty="0">
                <a:latin typeface="Calibri" panose="020F0502020204030204" pitchFamily="34" charset="0"/>
                <a:cs typeface="Calibri" panose="020F0502020204030204" pitchFamily="34" charset="0"/>
              </a:rPr>
              <a:t>-ratio control for linear </a:t>
            </a:r>
            <a:r>
              <a:rPr lang="it-IT" dirty="0" err="1">
                <a:latin typeface="Calibri" panose="020F0502020204030204" pitchFamily="34" charset="0"/>
                <a:cs typeface="Calibri" panose="020F0502020204030204" pitchFamily="34" charset="0"/>
              </a:rPr>
              <a:t>colliders</a:t>
            </a:r>
            <a:r>
              <a:rPr lang="it-IT" dirty="0">
                <a:latin typeface="Calibri" panose="020F0502020204030204" pitchFamily="34" charset="0"/>
                <a:cs typeface="Calibri" panose="020F0502020204030204" pitchFamily="34" charset="0"/>
              </a:rPr>
              <a:t>. </a:t>
            </a:r>
          </a:p>
          <a:p>
            <a:endParaRPr lang="it-IT" dirty="0">
              <a:latin typeface="Calibri" panose="020F0502020204030204" pitchFamily="34" charset="0"/>
              <a:cs typeface="Calibri" panose="020F0502020204030204" pitchFamily="34" charset="0"/>
            </a:endParaRPr>
          </a:p>
          <a:p>
            <a:r>
              <a:rPr lang="it-IT" dirty="0" err="1">
                <a:latin typeface="Calibri" panose="020F0502020204030204" pitchFamily="34" charset="0"/>
                <a:cs typeface="Calibri" panose="020F0502020204030204" pitchFamily="34" charset="0"/>
              </a:rPr>
              <a:t>There</a:t>
            </a:r>
            <a:r>
              <a:rPr lang="it-IT" dirty="0">
                <a:latin typeface="Calibri" panose="020F0502020204030204" pitchFamily="34" charset="0"/>
                <a:cs typeface="Calibri" panose="020F0502020204030204" pitchFamily="34" charset="0"/>
              </a:rPr>
              <a:t> are </a:t>
            </a:r>
            <a:r>
              <a:rPr lang="it-IT" dirty="0" err="1">
                <a:latin typeface="Calibri" panose="020F0502020204030204" pitchFamily="34" charset="0"/>
                <a:cs typeface="Calibri" panose="020F0502020204030204" pitchFamily="34" charset="0"/>
              </a:rPr>
              <a:t>elements</a:t>
            </a:r>
            <a:r>
              <a:rPr lang="it-IT" dirty="0">
                <a:latin typeface="Calibri" panose="020F0502020204030204" pitchFamily="34" charset="0"/>
                <a:cs typeface="Calibri" panose="020F0502020204030204" pitchFamily="34" charset="0"/>
              </a:rPr>
              <a:t> common to </a:t>
            </a:r>
            <a:r>
              <a:rPr lang="it-IT" dirty="0" err="1">
                <a:latin typeface="Calibri" panose="020F0502020204030204" pitchFamily="34" charset="0"/>
                <a:cs typeface="Calibri" panose="020F0502020204030204" pitchFamily="34" charset="0"/>
              </a:rPr>
              <a:t>most</a:t>
            </a:r>
            <a:r>
              <a:rPr lang="it-IT" dirty="0">
                <a:latin typeface="Calibri" panose="020F0502020204030204" pitchFamily="34" charset="0"/>
                <a:cs typeface="Calibri" panose="020F0502020204030204" pitchFamily="34" charset="0"/>
              </a:rPr>
              <a:t> of </a:t>
            </a:r>
            <a:r>
              <a:rPr lang="it-IT" dirty="0" err="1">
                <a:latin typeface="Calibri" panose="020F0502020204030204" pitchFamily="34" charset="0"/>
                <a:cs typeface="Calibri" panose="020F0502020204030204" pitchFamily="34" charset="0"/>
              </a:rPr>
              <a:t>these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areas</a:t>
            </a:r>
            <a:r>
              <a:rPr lang="it-IT" dirty="0">
                <a:latin typeface="Calibri" panose="020F0502020204030204" pitchFamily="34" charset="0"/>
                <a:cs typeface="Calibri" panose="020F0502020204030204" pitchFamily="34" charset="0"/>
              </a:rPr>
              <a:t> of </a:t>
            </a:r>
            <a:r>
              <a:rPr lang="it-IT" dirty="0" err="1">
                <a:latin typeface="Calibri" panose="020F0502020204030204" pitchFamily="34" charset="0"/>
                <a:cs typeface="Calibri" panose="020F0502020204030204" pitchFamily="34" charset="0"/>
              </a:rPr>
              <a:t>application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however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which</a:t>
            </a:r>
            <a:r>
              <a:rPr lang="it-IT" dirty="0">
                <a:latin typeface="Calibri" panose="020F0502020204030204" pitchFamily="34" charset="0"/>
                <a:cs typeface="Calibri" panose="020F0502020204030204" pitchFamily="34" charset="0"/>
              </a:rPr>
              <a:t> must be </a:t>
            </a:r>
            <a:r>
              <a:rPr lang="it-IT" dirty="0" err="1">
                <a:latin typeface="Calibri" panose="020F0502020204030204" pitchFamily="34" charset="0"/>
                <a:cs typeface="Calibri" panose="020F0502020204030204" pitchFamily="34" charset="0"/>
              </a:rPr>
              <a:t>addressed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regardless</a:t>
            </a:r>
            <a:r>
              <a:rPr lang="it-IT" dirty="0">
                <a:latin typeface="Calibri" panose="020F0502020204030204" pitchFamily="34" charset="0"/>
                <a:cs typeface="Calibri" panose="020F0502020204030204" pitchFamily="34" charset="0"/>
              </a:rPr>
              <a:t> of the </a:t>
            </a:r>
            <a:r>
              <a:rPr lang="it-IT" dirty="0" err="1">
                <a:latin typeface="Calibri" panose="020F0502020204030204" pitchFamily="34" charset="0"/>
                <a:cs typeface="Calibri" panose="020F0502020204030204" pitchFamily="34" charset="0"/>
              </a:rPr>
              <a:t>final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application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They</a:t>
            </a:r>
            <a:r>
              <a:rPr lang="it-IT" dirty="0">
                <a:latin typeface="Calibri" panose="020F0502020204030204" pitchFamily="34" charset="0"/>
                <a:cs typeface="Calibri" panose="020F0502020204030204" pitchFamily="34" charset="0"/>
              </a:rPr>
              <a:t> include:</a:t>
            </a:r>
          </a:p>
          <a:p>
            <a:endParaRPr lang="it-IT"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dirty="0" err="1">
                <a:latin typeface="Calibri" panose="020F0502020204030204" pitchFamily="34" charset="0"/>
                <a:cs typeface="Calibri" panose="020F0502020204030204" pitchFamily="34" charset="0"/>
              </a:rPr>
              <a:t>Increasing</a:t>
            </a:r>
            <a:r>
              <a:rPr lang="it-IT" dirty="0">
                <a:latin typeface="Calibri" panose="020F0502020204030204" pitchFamily="34" charset="0"/>
                <a:cs typeface="Calibri" panose="020F0502020204030204" pitchFamily="34" charset="0"/>
              </a:rPr>
              <a:t> the duty </a:t>
            </a:r>
            <a:r>
              <a:rPr lang="it-IT" dirty="0" err="1">
                <a:latin typeface="Calibri" panose="020F0502020204030204" pitchFamily="34" charset="0"/>
                <a:cs typeface="Calibri" panose="020F0502020204030204" pitchFamily="34" charset="0"/>
              </a:rPr>
              <a:t>factor</a:t>
            </a:r>
            <a:r>
              <a:rPr lang="it-IT" dirty="0">
                <a:latin typeface="Calibri" panose="020F0502020204030204" pitchFamily="34" charset="0"/>
                <a:cs typeface="Calibri" panose="020F0502020204030204" pitchFamily="34" charset="0"/>
              </a:rPr>
              <a:t>, for </a:t>
            </a:r>
            <a:r>
              <a:rPr lang="it-IT" dirty="0" err="1">
                <a:latin typeface="Calibri" panose="020F0502020204030204" pitchFamily="34" charset="0"/>
                <a:cs typeface="Calibri" panose="020F0502020204030204" pitchFamily="34" charset="0"/>
              </a:rPr>
              <a:t>higher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average</a:t>
            </a:r>
            <a:r>
              <a:rPr lang="it-IT" dirty="0">
                <a:latin typeface="Calibri" panose="020F0502020204030204" pitchFamily="34" charset="0"/>
                <a:cs typeface="Calibri" panose="020F0502020204030204" pitchFamily="34" charset="0"/>
              </a:rPr>
              <a:t> performance </a:t>
            </a:r>
            <a:r>
              <a:rPr lang="it-IT" dirty="0" err="1">
                <a:latin typeface="Calibri" panose="020F0502020204030204" pitchFamily="34" charset="0"/>
                <a:cs typeface="Calibri" panose="020F0502020204030204" pitchFamily="34" charset="0"/>
              </a:rPr>
              <a:t>figures</a:t>
            </a:r>
            <a:r>
              <a:rPr lang="it-IT"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it-IT" dirty="0" err="1">
                <a:latin typeface="Calibri" panose="020F0502020204030204" pitchFamily="34" charset="0"/>
                <a:cs typeface="Calibri" panose="020F0502020204030204" pitchFamily="34" charset="0"/>
              </a:rPr>
              <a:t>Improving</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beam</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quality</a:t>
            </a:r>
            <a:r>
              <a:rPr lang="it-IT" dirty="0">
                <a:latin typeface="Calibri" panose="020F0502020204030204" pitchFamily="34" charset="0"/>
                <a:cs typeface="Calibri" panose="020F0502020204030204" pitchFamily="34" charset="0"/>
              </a:rPr>
              <a:t>, for </a:t>
            </a:r>
            <a:r>
              <a:rPr lang="it-IT" dirty="0" err="1">
                <a:latin typeface="Calibri" panose="020F0502020204030204" pitchFamily="34" charset="0"/>
                <a:cs typeface="Calibri" panose="020F0502020204030204" pitchFamily="34" charset="0"/>
              </a:rPr>
              <a:t>higher</a:t>
            </a:r>
            <a:r>
              <a:rPr lang="it-IT" dirty="0">
                <a:latin typeface="Calibri" panose="020F0502020204030204" pitchFamily="34" charset="0"/>
                <a:cs typeface="Calibri" panose="020F0502020204030204" pitchFamily="34" charset="0"/>
              </a:rPr>
              <a:t> single-</a:t>
            </a:r>
            <a:r>
              <a:rPr lang="it-IT" dirty="0" err="1">
                <a:latin typeface="Calibri" panose="020F0502020204030204" pitchFamily="34" charset="0"/>
                <a:cs typeface="Calibri" panose="020F0502020204030204" pitchFamily="34" charset="0"/>
              </a:rPr>
              <a:t>bunch</a:t>
            </a:r>
            <a:r>
              <a:rPr lang="it-IT" dirty="0">
                <a:latin typeface="Calibri" panose="020F0502020204030204" pitchFamily="34" charset="0"/>
                <a:cs typeface="Calibri" panose="020F0502020204030204" pitchFamily="34" charset="0"/>
              </a:rPr>
              <a:t> performance </a:t>
            </a:r>
            <a:r>
              <a:rPr lang="it-IT" dirty="0" err="1">
                <a:latin typeface="Calibri" panose="020F0502020204030204" pitchFamily="34" charset="0"/>
                <a:cs typeface="Calibri" panose="020F0502020204030204" pitchFamily="34" charset="0"/>
              </a:rPr>
              <a:t>figures</a:t>
            </a:r>
            <a:r>
              <a:rPr lang="it-IT"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it-IT" dirty="0" err="1">
                <a:latin typeface="Calibri" panose="020F0502020204030204" pitchFamily="34" charset="0"/>
                <a:cs typeface="Calibri" panose="020F0502020204030204" pitchFamily="34" charset="0"/>
              </a:rPr>
              <a:t>Improving</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techniques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used</a:t>
            </a:r>
            <a:r>
              <a:rPr lang="it-IT" dirty="0">
                <a:latin typeface="Calibri" panose="020F0502020204030204" pitchFamily="34" charset="0"/>
                <a:cs typeface="Calibri" panose="020F0502020204030204" pitchFamily="34" charset="0"/>
              </a:rPr>
              <a:t> to </a:t>
            </a:r>
            <a:r>
              <a:rPr lang="it-IT" dirty="0" err="1">
                <a:latin typeface="Calibri" panose="020F0502020204030204" pitchFamily="34" charset="0"/>
                <a:cs typeface="Calibri" panose="020F0502020204030204" pitchFamily="34" charset="0"/>
              </a:rPr>
              <a:t>build</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guns</a:t>
            </a:r>
            <a:r>
              <a:rPr lang="it-IT"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it-IT" dirty="0" err="1">
                <a:latin typeface="Calibri" panose="020F0502020204030204" pitchFamily="34" charset="0"/>
                <a:cs typeface="Calibri" panose="020F0502020204030204" pitchFamily="34" charset="0"/>
              </a:rPr>
              <a:t>Increasing</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operational</a:t>
            </a:r>
            <a:r>
              <a:rPr lang="it-IT" dirty="0">
                <a:latin typeface="Calibri" panose="020F0502020204030204" pitchFamily="34" charset="0"/>
                <a:cs typeface="Calibri" panose="020F0502020204030204" pitchFamily="34" charset="0"/>
              </a:rPr>
              <a:t> reliability of the </a:t>
            </a:r>
            <a:r>
              <a:rPr lang="it-IT" dirty="0" err="1">
                <a:latin typeface="Calibri" panose="020F0502020204030204" pitchFamily="34" charset="0"/>
                <a:cs typeface="Calibri" panose="020F0502020204030204" pitchFamily="34" charset="0"/>
              </a:rPr>
              <a:t>entire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injector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system</a:t>
            </a:r>
            <a:r>
              <a:rPr lang="it-IT"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it-IT" dirty="0" err="1">
                <a:latin typeface="Calibri" panose="020F0502020204030204" pitchFamily="34" charset="0"/>
                <a:cs typeface="Calibri" panose="020F0502020204030204" pitchFamily="34" charset="0"/>
              </a:rPr>
              <a:t>Improving</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fundamental</a:t>
            </a:r>
            <a:r>
              <a:rPr lang="it-IT" dirty="0">
                <a:latin typeface="Calibri" panose="020F0502020204030204" pitchFamily="34" charset="0"/>
                <a:cs typeface="Calibri" panose="020F0502020204030204" pitchFamily="34" charset="0"/>
              </a:rPr>
              <a:t> electron source, e.g., </a:t>
            </a:r>
            <a:r>
              <a:rPr lang="it-IT" dirty="0" err="1">
                <a:latin typeface="Calibri" panose="020F0502020204030204" pitchFamily="34" charset="0"/>
                <a:cs typeface="Calibri" panose="020F0502020204030204" pitchFamily="34" charset="0"/>
              </a:rPr>
              <a:t>cathodes</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cathode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research</a:t>
            </a:r>
            <a:r>
              <a:rPr lang="it-IT"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it-IT" dirty="0" err="1">
                <a:latin typeface="Calibri" panose="020F0502020204030204" pitchFamily="34" charset="0"/>
                <a:cs typeface="Calibri" panose="020F0502020204030204" pitchFamily="34" charset="0"/>
              </a:rPr>
              <a:t>Improving</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basic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tools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theory</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simulation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used</a:t>
            </a:r>
            <a:r>
              <a:rPr lang="it-IT" dirty="0">
                <a:latin typeface="Calibri" panose="020F0502020204030204" pitchFamily="34" charset="0"/>
                <a:cs typeface="Calibri" panose="020F0502020204030204" pitchFamily="34" charset="0"/>
              </a:rPr>
              <a:t> to </a:t>
            </a:r>
            <a:r>
              <a:rPr lang="it-IT" dirty="0" err="1">
                <a:latin typeface="Calibri" panose="020F0502020204030204" pitchFamily="34" charset="0"/>
                <a:cs typeface="Calibri" panose="020F0502020204030204" pitchFamily="34" charset="0"/>
              </a:rPr>
              <a:t>understand</a:t>
            </a:r>
            <a:r>
              <a:rPr lang="it-IT" dirty="0">
                <a:latin typeface="Calibri" panose="020F0502020204030204" pitchFamily="34" charset="0"/>
                <a:cs typeface="Calibri" panose="020F0502020204030204" pitchFamily="34" charset="0"/>
              </a:rPr>
              <a:t> and design </a:t>
            </a:r>
            <a:r>
              <a:rPr lang="it-IT" dirty="0" err="1">
                <a:latin typeface="Calibri" panose="020F0502020204030204" pitchFamily="34" charset="0"/>
                <a:cs typeface="Calibri" panose="020F0502020204030204" pitchFamily="34" charset="0"/>
              </a:rPr>
              <a:t>injectors</a:t>
            </a:r>
            <a:r>
              <a:rPr lang="it-IT" dirty="0">
                <a:latin typeface="Calibri" panose="020F0502020204030204" pitchFamily="34" charset="0"/>
                <a:cs typeface="Calibri" panose="020F0502020204030204" pitchFamily="34" charset="0"/>
              </a:rPr>
              <a:t>.</a:t>
            </a:r>
          </a:p>
          <a:p>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The </a:t>
            </a:r>
            <a:r>
              <a:rPr lang="it-IT" dirty="0" err="1">
                <a:latin typeface="Calibri" panose="020F0502020204030204" pitchFamily="34" charset="0"/>
                <a:cs typeface="Calibri" panose="020F0502020204030204" pitchFamily="34" charset="0"/>
              </a:rPr>
              <a:t>present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proposal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related</a:t>
            </a:r>
            <a:r>
              <a:rPr lang="it-IT" dirty="0">
                <a:latin typeface="Calibri" panose="020F0502020204030204" pitchFamily="34" charset="0"/>
                <a:cs typeface="Calibri" panose="020F0502020204030204" pitchFamily="34" charset="0"/>
              </a:rPr>
              <a:t> to </a:t>
            </a:r>
            <a:r>
              <a:rPr lang="it-IT" b="1" dirty="0">
                <a:latin typeface="Calibri" panose="020F0502020204030204" pitchFamily="34" charset="0"/>
                <a:cs typeface="Calibri" panose="020F0502020204030204" pitchFamily="34" charset="0"/>
              </a:rPr>
              <a:t>the </a:t>
            </a:r>
            <a:r>
              <a:rPr lang="it-IT" b="1" dirty="0" err="1">
                <a:latin typeface="Calibri" panose="020F0502020204030204" pitchFamily="34" charset="0"/>
                <a:cs typeface="Calibri" panose="020F0502020204030204" pitchFamily="34" charset="0"/>
              </a:rPr>
              <a:t>development</a:t>
            </a:r>
            <a:r>
              <a:rPr lang="it-IT" b="1" dirty="0">
                <a:latin typeface="Calibri" panose="020F0502020204030204" pitchFamily="34" charset="0"/>
                <a:cs typeface="Calibri" panose="020F0502020204030204" pitchFamily="34" charset="0"/>
              </a:rPr>
              <a:t> of a High </a:t>
            </a:r>
            <a:r>
              <a:rPr lang="it-IT" b="1" dirty="0" err="1">
                <a:latin typeface="Calibri" panose="020F0502020204030204" pitchFamily="34" charset="0"/>
                <a:cs typeface="Calibri" panose="020F0502020204030204" pitchFamily="34" charset="0"/>
              </a:rPr>
              <a:t>Brightness</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Beams</a:t>
            </a:r>
            <a:r>
              <a:rPr lang="it-IT" b="1" dirty="0">
                <a:latin typeface="Calibri" panose="020F0502020204030204" pitchFamily="34" charset="0"/>
                <a:cs typeface="Calibri" panose="020F0502020204030204" pitchFamily="34" charset="0"/>
              </a:rPr>
              <a:t> Test </a:t>
            </a:r>
            <a:r>
              <a:rPr lang="it-IT" b="1" dirty="0" err="1">
                <a:latin typeface="Calibri" panose="020F0502020204030204" pitchFamily="34" charset="0"/>
                <a:cs typeface="Calibri" panose="020F0502020204030204" pitchFamily="34" charset="0"/>
              </a:rPr>
              <a:t>Facility</a:t>
            </a:r>
            <a:r>
              <a:rPr lang="it-IT" b="1" dirty="0">
                <a:latin typeface="Calibri" panose="020F0502020204030204" pitchFamily="34" charset="0"/>
                <a:cs typeface="Calibri" panose="020F0502020204030204" pitchFamily="34" charset="0"/>
              </a:rPr>
              <a:t> (HB2TF) </a:t>
            </a:r>
            <a:r>
              <a:rPr lang="it-IT" b="1" dirty="0" err="1">
                <a:latin typeface="Calibri" panose="020F0502020204030204" pitchFamily="34" charset="0"/>
                <a:cs typeface="Calibri" panose="020F0502020204030204" pitchFamily="34" charset="0"/>
              </a:rPr>
              <a:t>at</a:t>
            </a:r>
            <a:r>
              <a:rPr lang="it-IT" b="1" dirty="0">
                <a:latin typeface="Calibri" panose="020F0502020204030204" pitchFamily="34" charset="0"/>
                <a:cs typeface="Calibri" panose="020F0502020204030204" pitchFamily="34" charset="0"/>
              </a:rPr>
              <a:t> the INFN-LASA </a:t>
            </a:r>
            <a:r>
              <a:rPr lang="it-IT" b="1" dirty="0" err="1">
                <a:latin typeface="Calibri" panose="020F0502020204030204" pitchFamily="34" charset="0"/>
                <a:cs typeface="Calibri" panose="020F0502020204030204" pitchFamily="34" charset="0"/>
              </a:rPr>
              <a:t>laboratory</a:t>
            </a:r>
            <a:r>
              <a:rPr lang="it-IT" dirty="0">
                <a:latin typeface="Calibri" panose="020F0502020204030204" pitchFamily="34" charset="0"/>
                <a:cs typeface="Calibri" panose="020F0502020204030204" pitchFamily="34" charset="0"/>
              </a:rPr>
              <a:t>. </a:t>
            </a:r>
          </a:p>
          <a:p>
            <a:endParaRPr lang="it-IT" dirty="0">
              <a:latin typeface="Calibri" panose="020F0502020204030204" pitchFamily="34" charset="0"/>
              <a:cs typeface="Calibri" panose="020F0502020204030204" pitchFamily="34" charset="0"/>
            </a:endParaRPr>
          </a:p>
          <a:p>
            <a:endParaRPr lang="it-IT" dirty="0"/>
          </a:p>
          <a:p>
            <a:endParaRPr lang="it-IT" dirty="0"/>
          </a:p>
        </p:txBody>
      </p:sp>
    </p:spTree>
    <p:extLst>
      <p:ext uri="{BB962C8B-B14F-4D97-AF65-F5344CB8AC3E}">
        <p14:creationId xmlns:p14="http://schemas.microsoft.com/office/powerpoint/2010/main" val="288662381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77</a:t>
            </a:fld>
            <a:endParaRPr lang="en-US" sz="1050" b="0" strike="noStrike" spc="-1">
              <a:latin typeface="Arial"/>
            </a:endParaRPr>
          </a:p>
        </p:txBody>
      </p:sp>
      <p:sp>
        <p:nvSpPr>
          <p:cNvPr id="7" name="CustomShape 1"/>
          <p:cNvSpPr/>
          <p:nvPr/>
        </p:nvSpPr>
        <p:spPr>
          <a:xfrm>
            <a:off x="832680" y="57960"/>
            <a:ext cx="5978428"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HB2TF Proposal for a CALL</a:t>
            </a:r>
            <a:endParaRPr lang="en-US" sz="3600" b="0" strike="noStrike" spc="-1" dirty="0">
              <a:latin typeface="Arial"/>
            </a:endParaRPr>
          </a:p>
        </p:txBody>
      </p:sp>
      <p:pic>
        <p:nvPicPr>
          <p:cNvPr id="8" name="Immagine 7">
            <a:extLst>
              <a:ext uri="{FF2B5EF4-FFF2-40B4-BE49-F238E27FC236}">
                <a16:creationId xmlns:a16="http://schemas.microsoft.com/office/drawing/2014/main" id="{F913A700-6E91-8A40-8D14-2DCE95619016}"/>
              </a:ext>
            </a:extLst>
          </p:cNvPr>
          <p:cNvPicPr/>
          <p:nvPr/>
        </p:nvPicPr>
        <p:blipFill>
          <a:blip r:embed="rId4" cstate="screen">
            <a:extLst>
              <a:ext uri="{28A0092B-C50C-407E-A947-70E740481C1C}">
                <a14:useLocalDpi xmlns:a14="http://schemas.microsoft.com/office/drawing/2010/main"/>
              </a:ext>
            </a:extLst>
          </a:blip>
          <a:stretch>
            <a:fillRect/>
          </a:stretch>
        </p:blipFill>
        <p:spPr>
          <a:xfrm>
            <a:off x="10381837" y="22861"/>
            <a:ext cx="1475911" cy="1559877"/>
          </a:xfrm>
          <a:prstGeom prst="rect">
            <a:avLst/>
          </a:prstGeom>
        </p:spPr>
      </p:pic>
      <p:sp>
        <p:nvSpPr>
          <p:cNvPr id="3" name="CasellaDiTesto 2">
            <a:extLst>
              <a:ext uri="{FF2B5EF4-FFF2-40B4-BE49-F238E27FC236}">
                <a16:creationId xmlns:a16="http://schemas.microsoft.com/office/drawing/2014/main" id="{858175E5-2D4A-0643-BDC8-AD0777BB98A1}"/>
              </a:ext>
            </a:extLst>
          </p:cNvPr>
          <p:cNvSpPr txBox="1"/>
          <p:nvPr/>
        </p:nvSpPr>
        <p:spPr>
          <a:xfrm>
            <a:off x="944055" y="1528920"/>
            <a:ext cx="10421445" cy="2585323"/>
          </a:xfrm>
          <a:prstGeom prst="rect">
            <a:avLst/>
          </a:prstGeom>
          <a:noFill/>
        </p:spPr>
        <p:txBody>
          <a:bodyPr wrap="square" rtlCol="0">
            <a:spAutoFit/>
          </a:bodyPr>
          <a:lstStyle/>
          <a:p>
            <a:r>
              <a:rPr lang="it-IT" dirty="0">
                <a:latin typeface="Calibri" panose="020F0502020204030204" pitchFamily="34" charset="0"/>
                <a:cs typeface="Calibri" panose="020F0502020204030204" pitchFamily="34" charset="0"/>
              </a:rPr>
              <a:t>The Test </a:t>
            </a:r>
            <a:r>
              <a:rPr lang="it-IT" dirty="0" err="1">
                <a:latin typeface="Calibri" panose="020F0502020204030204" pitchFamily="34" charset="0"/>
                <a:cs typeface="Calibri" panose="020F0502020204030204" pitchFamily="34" charset="0"/>
              </a:rPr>
              <a:t>Facility</a:t>
            </a:r>
            <a:r>
              <a:rPr lang="it-IT" dirty="0">
                <a:latin typeface="Calibri" panose="020F0502020204030204" pitchFamily="34" charset="0"/>
                <a:cs typeface="Calibri" panose="020F0502020204030204" pitchFamily="34" charset="0"/>
              </a:rPr>
              <a:t> setup </a:t>
            </a:r>
            <a:r>
              <a:rPr lang="it-IT" dirty="0" err="1">
                <a:latin typeface="Calibri" panose="020F0502020204030204" pitchFamily="34" charset="0"/>
                <a:cs typeface="Calibri" panose="020F0502020204030204" pitchFamily="34" charset="0"/>
              </a:rPr>
              <a:t>will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comprise</a:t>
            </a:r>
            <a:r>
              <a:rPr lang="it-IT" dirty="0">
                <a:latin typeface="Calibri" panose="020F0502020204030204" pitchFamily="34" charset="0"/>
                <a:cs typeface="Calibri" panose="020F0502020204030204" pitchFamily="34" charset="0"/>
              </a:rPr>
              <a:t> a high-performance laser </a:t>
            </a:r>
            <a:r>
              <a:rPr lang="it-IT" dirty="0" err="1">
                <a:latin typeface="Calibri" panose="020F0502020204030204" pitchFamily="34" charset="0"/>
                <a:cs typeface="Calibri" panose="020F0502020204030204" pitchFamily="34" charset="0"/>
              </a:rPr>
              <a:t>driven</a:t>
            </a:r>
            <a:r>
              <a:rPr lang="it-IT" dirty="0">
                <a:latin typeface="Calibri" panose="020F0502020204030204" pitchFamily="34" charset="0"/>
                <a:cs typeface="Calibri" panose="020F0502020204030204" pitchFamily="34" charset="0"/>
              </a:rPr>
              <a:t> DC </a:t>
            </a:r>
            <a:r>
              <a:rPr lang="it-IT" dirty="0" err="1">
                <a:latin typeface="Calibri" panose="020F0502020204030204" pitchFamily="34" charset="0"/>
                <a:cs typeface="Calibri" panose="020F0502020204030204" pitchFamily="34" charset="0"/>
              </a:rPr>
              <a:t>Gun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followed</a:t>
            </a:r>
            <a:r>
              <a:rPr lang="it-IT" dirty="0">
                <a:latin typeface="Calibri" panose="020F0502020204030204" pitchFamily="34" charset="0"/>
                <a:cs typeface="Calibri" panose="020F0502020204030204" pitchFamily="34" charset="0"/>
              </a:rPr>
              <a:t> by a </a:t>
            </a:r>
            <a:r>
              <a:rPr lang="it-IT" dirty="0" err="1">
                <a:latin typeface="Calibri" panose="020F0502020204030204" pitchFamily="34" charset="0"/>
                <a:cs typeface="Calibri" panose="020F0502020204030204" pitchFamily="34" charset="0"/>
              </a:rPr>
              <a:t>normal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conducting</a:t>
            </a:r>
            <a:r>
              <a:rPr lang="it-IT" dirty="0">
                <a:latin typeface="Calibri" panose="020F0502020204030204" pitchFamily="34" charset="0"/>
                <a:cs typeface="Calibri" panose="020F0502020204030204" pitchFamily="34" charset="0"/>
              </a:rPr>
              <a:t> RF </a:t>
            </a:r>
            <a:r>
              <a:rPr lang="it-IT" dirty="0" err="1">
                <a:latin typeface="Calibri" panose="020F0502020204030204" pitchFamily="34" charset="0"/>
                <a:cs typeface="Calibri" panose="020F0502020204030204" pitchFamily="34" charset="0"/>
              </a:rPr>
              <a:t>buncher-acceleration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section</a:t>
            </a:r>
            <a:r>
              <a:rPr lang="it-IT" dirty="0">
                <a:latin typeface="Calibri" panose="020F0502020204030204" pitchFamily="34" charset="0"/>
                <a:cs typeface="Calibri" panose="020F0502020204030204" pitchFamily="34" charset="0"/>
              </a:rPr>
              <a:t> to </a:t>
            </a:r>
            <a:r>
              <a:rPr lang="it-IT" dirty="0" err="1">
                <a:latin typeface="Calibri" panose="020F0502020204030204" pitchFamily="34" charset="0"/>
                <a:cs typeface="Calibri" panose="020F0502020204030204" pitchFamily="34" charset="0"/>
              </a:rPr>
              <a:t>provide</a:t>
            </a:r>
            <a:r>
              <a:rPr lang="it-IT" dirty="0">
                <a:latin typeface="Calibri" panose="020F0502020204030204" pitchFamily="34" charset="0"/>
                <a:cs typeface="Calibri" panose="020F0502020204030204" pitchFamily="34" charset="0"/>
              </a:rPr>
              <a:t> 1 </a:t>
            </a:r>
            <a:r>
              <a:rPr lang="it-IT" dirty="0" err="1">
                <a:latin typeface="Calibri" panose="020F0502020204030204" pitchFamily="34" charset="0"/>
                <a:cs typeface="Calibri" panose="020F0502020204030204" pitchFamily="34" charset="0"/>
              </a:rPr>
              <a:t>MeV</a:t>
            </a:r>
            <a:r>
              <a:rPr lang="it-IT" dirty="0">
                <a:latin typeface="Calibri" panose="020F0502020204030204" pitchFamily="34" charset="0"/>
                <a:cs typeface="Calibri" panose="020F0502020204030204" pitchFamily="34" charset="0"/>
              </a:rPr>
              <a:t> 5 </a:t>
            </a:r>
            <a:r>
              <a:rPr lang="it-IT" dirty="0" err="1">
                <a:latin typeface="Calibri" panose="020F0502020204030204" pitchFamily="34" charset="0"/>
                <a:cs typeface="Calibri" panose="020F0502020204030204" pitchFamily="34" charset="0"/>
              </a:rPr>
              <a:t>mA</a:t>
            </a:r>
            <a:r>
              <a:rPr lang="it-IT" dirty="0">
                <a:latin typeface="Calibri" panose="020F0502020204030204" pitchFamily="34" charset="0"/>
                <a:cs typeface="Calibri" panose="020F0502020204030204" pitchFamily="34" charset="0"/>
              </a:rPr>
              <a:t> CW electron </a:t>
            </a:r>
            <a:r>
              <a:rPr lang="it-IT" dirty="0" err="1">
                <a:latin typeface="Calibri" panose="020F0502020204030204" pitchFamily="34" charset="0"/>
                <a:cs typeface="Calibri" panose="020F0502020204030204" pitchFamily="34" charset="0"/>
              </a:rPr>
              <a:t>beam</a:t>
            </a:r>
            <a:r>
              <a:rPr lang="it-IT" dirty="0">
                <a:latin typeface="Calibri" panose="020F0502020204030204" pitchFamily="34" charset="0"/>
                <a:cs typeface="Calibri" panose="020F0502020204030204" pitchFamily="34" charset="0"/>
              </a:rPr>
              <a:t>. </a:t>
            </a:r>
          </a:p>
          <a:p>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The </a:t>
            </a:r>
            <a:r>
              <a:rPr lang="it-IT" dirty="0" err="1">
                <a:latin typeface="Calibri" panose="020F0502020204030204" pitchFamily="34" charset="0"/>
                <a:cs typeface="Calibri" panose="020F0502020204030204" pitchFamily="34" charset="0"/>
              </a:rPr>
              <a:t>engineering</a:t>
            </a:r>
            <a:r>
              <a:rPr lang="it-IT" dirty="0">
                <a:latin typeface="Calibri" panose="020F0502020204030204" pitchFamily="34" charset="0"/>
                <a:cs typeface="Calibri" panose="020F0502020204030204" pitchFamily="34" charset="0"/>
              </a:rPr>
              <a:t> design of a </a:t>
            </a:r>
            <a:r>
              <a:rPr lang="it-IT" dirty="0" err="1">
                <a:latin typeface="Calibri" panose="020F0502020204030204" pitchFamily="34" charset="0"/>
                <a:cs typeface="Calibri" panose="020F0502020204030204" pitchFamily="34" charset="0"/>
              </a:rPr>
              <a:t>Superconducting</a:t>
            </a:r>
            <a:r>
              <a:rPr lang="it-IT" dirty="0">
                <a:latin typeface="Calibri" panose="020F0502020204030204" pitchFamily="34" charset="0"/>
                <a:cs typeface="Calibri" panose="020F0502020204030204" pitchFamily="34" charset="0"/>
              </a:rPr>
              <a:t> RF booster </a:t>
            </a:r>
            <a:r>
              <a:rPr lang="it-IT" dirty="0" err="1">
                <a:latin typeface="Calibri" panose="020F0502020204030204" pitchFamily="34" charset="0"/>
                <a:cs typeface="Calibri" panose="020F0502020204030204" pitchFamily="34" charset="0"/>
              </a:rPr>
              <a:t>linac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able</a:t>
            </a:r>
            <a:r>
              <a:rPr lang="it-IT" dirty="0">
                <a:latin typeface="Calibri" panose="020F0502020204030204" pitchFamily="34" charset="0"/>
                <a:cs typeface="Calibri" panose="020F0502020204030204" pitchFamily="34" charset="0"/>
              </a:rPr>
              <a:t> to </a:t>
            </a:r>
            <a:r>
              <a:rPr lang="it-IT" dirty="0" err="1">
                <a:latin typeface="Calibri" panose="020F0502020204030204" pitchFamily="34" charset="0"/>
                <a:cs typeface="Calibri" panose="020F0502020204030204" pitchFamily="34" charset="0"/>
              </a:rPr>
              <a:t>increase</a:t>
            </a:r>
            <a:r>
              <a:rPr lang="it-IT" dirty="0">
                <a:latin typeface="Calibri" panose="020F0502020204030204" pitchFamily="34" charset="0"/>
                <a:cs typeface="Calibri" panose="020F0502020204030204" pitchFamily="34" charset="0"/>
              </a:rPr>
              <a:t> the electron </a:t>
            </a:r>
            <a:r>
              <a:rPr lang="it-IT" dirty="0" err="1">
                <a:latin typeface="Calibri" panose="020F0502020204030204" pitchFamily="34" charset="0"/>
                <a:cs typeface="Calibri" panose="020F0502020204030204" pitchFamily="34" charset="0"/>
              </a:rPr>
              <a:t>energies</a:t>
            </a:r>
            <a:r>
              <a:rPr lang="it-IT" dirty="0">
                <a:latin typeface="Calibri" panose="020F0502020204030204" pitchFamily="34" charset="0"/>
                <a:cs typeface="Calibri" panose="020F0502020204030204" pitchFamily="34" charset="0"/>
              </a:rPr>
              <a:t> up to 5-10 </a:t>
            </a:r>
            <a:r>
              <a:rPr lang="it-IT" dirty="0" err="1">
                <a:latin typeface="Calibri" panose="020F0502020204030204" pitchFamily="34" charset="0"/>
                <a:cs typeface="Calibri" panose="020F0502020204030204" pitchFamily="34" charset="0"/>
              </a:rPr>
              <a:t>MeV</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maintaining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beam</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current</a:t>
            </a:r>
            <a:r>
              <a:rPr lang="it-IT" dirty="0">
                <a:latin typeface="Calibri" panose="020F0502020204030204" pitchFamily="34" charset="0"/>
                <a:cs typeface="Calibri" panose="020F0502020204030204" pitchFamily="34" charset="0"/>
              </a:rPr>
              <a:t> up to 2.5 </a:t>
            </a:r>
            <a:r>
              <a:rPr lang="it-IT" dirty="0" err="1">
                <a:latin typeface="Calibri" panose="020F0502020204030204" pitchFamily="34" charset="0"/>
                <a:cs typeface="Calibri" panose="020F0502020204030204" pitchFamily="34" charset="0"/>
              </a:rPr>
              <a:t>mA</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will</a:t>
            </a:r>
            <a:r>
              <a:rPr lang="it-IT" dirty="0">
                <a:latin typeface="Calibri" panose="020F0502020204030204" pitchFamily="34" charset="0"/>
                <a:cs typeface="Calibri" panose="020F0502020204030204" pitchFamily="34" charset="0"/>
              </a:rPr>
              <a:t> be part of the </a:t>
            </a:r>
            <a:r>
              <a:rPr lang="it-IT" dirty="0" err="1">
                <a:latin typeface="Calibri" panose="020F0502020204030204" pitchFamily="34" charset="0"/>
                <a:cs typeface="Calibri" panose="020F0502020204030204" pitchFamily="34" charset="0"/>
              </a:rPr>
              <a:t>proposal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even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if</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its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financing</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realization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will</a:t>
            </a:r>
            <a:r>
              <a:rPr lang="it-IT" dirty="0">
                <a:latin typeface="Calibri" panose="020F0502020204030204" pitchFamily="34" charset="0"/>
                <a:cs typeface="Calibri" panose="020F0502020204030204" pitchFamily="34" charset="0"/>
              </a:rPr>
              <a:t> be </a:t>
            </a:r>
            <a:r>
              <a:rPr lang="it-IT" dirty="0" err="1">
                <a:latin typeface="Calibri" panose="020F0502020204030204" pitchFamily="34" charset="0"/>
                <a:cs typeface="Calibri" panose="020F0502020204030204" pitchFamily="34" charset="0"/>
              </a:rPr>
              <a:t>delegated</a:t>
            </a:r>
            <a:r>
              <a:rPr lang="it-IT" dirty="0">
                <a:latin typeface="Calibri" panose="020F0502020204030204" pitchFamily="34" charset="0"/>
                <a:cs typeface="Calibri" panose="020F0502020204030204" pitchFamily="34" charset="0"/>
              </a:rPr>
              <a:t> to </a:t>
            </a:r>
            <a:r>
              <a:rPr lang="it-IT" dirty="0" err="1">
                <a:latin typeface="Calibri" panose="020F0502020204030204" pitchFamily="34" charset="0"/>
                <a:cs typeface="Calibri" panose="020F0502020204030204" pitchFamily="34" charset="0"/>
              </a:rPr>
              <a:t>other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requests</a:t>
            </a:r>
            <a:r>
              <a:rPr lang="it-IT" dirty="0">
                <a:latin typeface="Calibri" panose="020F0502020204030204" pitchFamily="34" charset="0"/>
                <a:cs typeface="Calibri" panose="020F0502020204030204" pitchFamily="34" charset="0"/>
              </a:rPr>
              <a:t>.</a:t>
            </a:r>
          </a:p>
          <a:p>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The </a:t>
            </a:r>
            <a:r>
              <a:rPr lang="it-IT" dirty="0" err="1">
                <a:latin typeface="Calibri" panose="020F0502020204030204" pitchFamily="34" charset="0"/>
                <a:cs typeface="Calibri" panose="020F0502020204030204" pitchFamily="34" charset="0"/>
              </a:rPr>
              <a:t>proposal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aimed</a:t>
            </a:r>
            <a:r>
              <a:rPr lang="it-IT" dirty="0">
                <a:latin typeface="Calibri" panose="020F0502020204030204" pitchFamily="34" charset="0"/>
                <a:cs typeface="Calibri" panose="020F0502020204030204" pitchFamily="34" charset="0"/>
              </a:rPr>
              <a:t> to pool </a:t>
            </a:r>
            <a:r>
              <a:rPr lang="it-IT" dirty="0" err="1">
                <a:latin typeface="Calibri" panose="020F0502020204030204" pitchFamily="34" charset="0"/>
                <a:cs typeface="Calibri" panose="020F0502020204030204" pitchFamily="34" charset="0"/>
              </a:rPr>
              <a:t>different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experiences</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capabilities</a:t>
            </a:r>
            <a:r>
              <a:rPr lang="it-IT" dirty="0">
                <a:latin typeface="Calibri" panose="020F0502020204030204" pitchFamily="34" charset="0"/>
                <a:cs typeface="Calibri" panose="020F0502020204030204" pitchFamily="34" charset="0"/>
              </a:rPr>
              <a:t> so far </a:t>
            </a:r>
            <a:r>
              <a:rPr lang="it-IT" dirty="0" err="1">
                <a:latin typeface="Calibri" panose="020F0502020204030204" pitchFamily="34" charset="0"/>
                <a:cs typeface="Calibri" panose="020F0502020204030204" pitchFamily="34" charset="0"/>
              </a:rPr>
              <a:t>available</a:t>
            </a:r>
            <a:r>
              <a:rPr lang="it-IT" dirty="0">
                <a:latin typeface="Calibri" panose="020F0502020204030204" pitchFamily="34" charset="0"/>
                <a:cs typeface="Calibri" panose="020F0502020204030204" pitchFamily="34" charset="0"/>
              </a:rPr>
              <a:t> in </a:t>
            </a:r>
            <a:r>
              <a:rPr lang="it-IT" dirty="0" err="1">
                <a:latin typeface="Calibri" panose="020F0502020204030204" pitchFamily="34" charset="0"/>
                <a:cs typeface="Calibri" panose="020F0502020204030204" pitchFamily="34" charset="0"/>
              </a:rPr>
              <a:t>research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groups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at</a:t>
            </a:r>
            <a:r>
              <a:rPr lang="it-IT" dirty="0">
                <a:latin typeface="Calibri" panose="020F0502020204030204" pitchFamily="34" charset="0"/>
                <a:cs typeface="Calibri" panose="020F0502020204030204" pitchFamily="34" charset="0"/>
              </a:rPr>
              <a:t> the LASA </a:t>
            </a:r>
            <a:r>
              <a:rPr lang="it-IT" dirty="0" err="1">
                <a:latin typeface="Calibri" panose="020F0502020204030204" pitchFamily="34" charset="0"/>
                <a:cs typeface="Calibri" panose="020F0502020204030204" pitchFamily="34" charset="0"/>
              </a:rPr>
              <a:t>laboratory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along</a:t>
            </a:r>
            <a:r>
              <a:rPr lang="it-IT" dirty="0">
                <a:latin typeface="Calibri" panose="020F0502020204030204" pitchFamily="34" charset="0"/>
                <a:cs typeface="Calibri" panose="020F0502020204030204" pitchFamily="34" charset="0"/>
              </a:rPr>
              <a:t> with the </a:t>
            </a:r>
            <a:r>
              <a:rPr lang="it-IT" dirty="0" err="1">
                <a:latin typeface="Calibri" panose="020F0502020204030204" pitchFamily="34" charset="0"/>
                <a:cs typeface="Calibri" panose="020F0502020204030204" pitchFamily="34" charset="0"/>
              </a:rPr>
              <a:t>contribution</a:t>
            </a:r>
            <a:r>
              <a:rPr lang="it-IT" dirty="0">
                <a:latin typeface="Calibri" panose="020F0502020204030204" pitchFamily="34" charset="0"/>
                <a:cs typeface="Calibri" panose="020F0502020204030204" pitchFamily="34" charset="0"/>
              </a:rPr>
              <a:t> from </a:t>
            </a:r>
            <a:r>
              <a:rPr lang="it-IT" dirty="0" err="1">
                <a:latin typeface="Calibri" panose="020F0502020204030204" pitchFamily="34" charset="0"/>
                <a:cs typeface="Calibri" panose="020F0502020204030204" pitchFamily="34" charset="0"/>
              </a:rPr>
              <a:t>accelerator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groups</a:t>
            </a:r>
            <a:r>
              <a:rPr lang="it-IT" dirty="0">
                <a:latin typeface="Calibri" panose="020F0502020204030204" pitchFamily="34" charset="0"/>
                <a:cs typeface="Calibri" panose="020F0502020204030204" pitchFamily="34" charset="0"/>
              </a:rPr>
              <a:t> in </a:t>
            </a:r>
            <a:r>
              <a:rPr lang="it-IT" dirty="0" err="1">
                <a:latin typeface="Calibri" panose="020F0502020204030204" pitchFamily="34" charset="0"/>
                <a:cs typeface="Calibri" panose="020F0502020204030204" pitchFamily="34" charset="0"/>
              </a:rPr>
              <a:t>other</a:t>
            </a:r>
            <a:r>
              <a:rPr lang="it-IT" dirty="0">
                <a:latin typeface="Calibri" panose="020F0502020204030204" pitchFamily="34" charset="0"/>
                <a:cs typeface="Calibri" panose="020F0502020204030204" pitchFamily="34" charset="0"/>
              </a:rPr>
              <a:t> INFN </a:t>
            </a:r>
            <a:r>
              <a:rPr lang="it-IT" dirty="0" err="1">
                <a:latin typeface="Calibri" panose="020F0502020204030204" pitchFamily="34" charset="0"/>
                <a:cs typeface="Calibri" panose="020F0502020204030204" pitchFamily="34" charset="0"/>
              </a:rPr>
              <a:t>sites</a:t>
            </a:r>
            <a:r>
              <a:rPr lang="it-IT" dirty="0">
                <a:latin typeface="Calibri" panose="020F0502020204030204" pitchFamily="34" charset="0"/>
                <a:cs typeface="Calibri" panose="020F0502020204030204" pitchFamily="34" charset="0"/>
              </a:rPr>
              <a:t> and in </a:t>
            </a:r>
            <a:r>
              <a:rPr lang="it-IT" dirty="0" err="1">
                <a:latin typeface="Calibri" panose="020F0502020204030204" pitchFamily="34" charset="0"/>
                <a:cs typeface="Calibri" panose="020F0502020204030204" pitchFamily="34" charset="0"/>
              </a:rPr>
              <a:t>foreign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labs</a:t>
            </a:r>
            <a:r>
              <a:rPr lang="it-IT" dirty="0">
                <a:latin typeface="Calibri" panose="020F0502020204030204" pitchFamily="34" charset="0"/>
                <a:cs typeface="Calibri" panose="020F0502020204030204" pitchFamily="34" charset="0"/>
              </a:rPr>
              <a:t>.  </a:t>
            </a:r>
          </a:p>
        </p:txBody>
      </p:sp>
      <p:graphicFrame>
        <p:nvGraphicFramePr>
          <p:cNvPr id="2" name="Oggetto 1">
            <a:extLst>
              <a:ext uri="{FF2B5EF4-FFF2-40B4-BE49-F238E27FC236}">
                <a16:creationId xmlns:a16="http://schemas.microsoft.com/office/drawing/2014/main" id="{A03C68EA-AEB0-854D-8A3A-D2E006B331B1}"/>
              </a:ext>
            </a:extLst>
          </p:cNvPr>
          <p:cNvGraphicFramePr>
            <a:graphicFrameLocks noChangeAspect="1"/>
          </p:cNvGraphicFramePr>
          <p:nvPr>
            <p:extLst>
              <p:ext uri="{D42A27DB-BD31-4B8C-83A1-F6EECF244321}">
                <p14:modId xmlns:p14="http://schemas.microsoft.com/office/powerpoint/2010/main" val="1293387439"/>
              </p:ext>
            </p:extLst>
          </p:nvPr>
        </p:nvGraphicFramePr>
        <p:xfrm>
          <a:off x="2428522" y="4517571"/>
          <a:ext cx="8085516" cy="1980789"/>
        </p:xfrm>
        <a:graphic>
          <a:graphicData uri="http://schemas.openxmlformats.org/presentationml/2006/ole">
            <mc:AlternateContent xmlns:mc="http://schemas.openxmlformats.org/markup-compatibility/2006">
              <mc:Choice xmlns:v="urn:schemas-microsoft-com:vml" Requires="v">
                <p:oleObj spid="_x0000_s1051" name="Documento" r:id="rId5" imgW="3162300" imgH="774700" progId="Word.Document.12">
                  <p:embed/>
                </p:oleObj>
              </mc:Choice>
              <mc:Fallback>
                <p:oleObj name="Documento" r:id="rId5" imgW="3162300" imgH="774700" progId="Word.Document.12">
                  <p:embed/>
                  <p:pic>
                    <p:nvPicPr>
                      <p:cNvPr id="0" name=""/>
                      <p:cNvPicPr/>
                      <p:nvPr/>
                    </p:nvPicPr>
                    <p:blipFill>
                      <a:blip r:embed="rId6"/>
                      <a:stretch>
                        <a:fillRect/>
                      </a:stretch>
                    </p:blipFill>
                    <p:spPr>
                      <a:xfrm>
                        <a:off x="2428522" y="4517571"/>
                        <a:ext cx="8085516" cy="1980789"/>
                      </a:xfrm>
                      <a:prstGeom prst="rect">
                        <a:avLst/>
                      </a:prstGeom>
                    </p:spPr>
                  </p:pic>
                </p:oleObj>
              </mc:Fallback>
            </mc:AlternateContent>
          </a:graphicData>
        </a:graphic>
      </p:graphicFrame>
    </p:spTree>
    <p:extLst>
      <p:ext uri="{BB962C8B-B14F-4D97-AF65-F5344CB8AC3E}">
        <p14:creationId xmlns:p14="http://schemas.microsoft.com/office/powerpoint/2010/main" val="403956639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78</a:t>
            </a:fld>
            <a:endParaRPr lang="en-US" sz="1050" b="0" strike="noStrike" spc="-1">
              <a:latin typeface="Arial"/>
            </a:endParaRPr>
          </a:p>
        </p:txBody>
      </p:sp>
      <p:sp>
        <p:nvSpPr>
          <p:cNvPr id="7" name="CustomShape 1"/>
          <p:cNvSpPr/>
          <p:nvPr/>
        </p:nvSpPr>
        <p:spPr>
          <a:xfrm>
            <a:off x="832680" y="57960"/>
            <a:ext cx="5978428"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HB2TF Proposal for a CALL</a:t>
            </a:r>
            <a:endParaRPr lang="en-US" sz="3600" b="0" strike="noStrike" spc="-1" dirty="0">
              <a:latin typeface="Arial"/>
            </a:endParaRPr>
          </a:p>
        </p:txBody>
      </p:sp>
      <p:pic>
        <p:nvPicPr>
          <p:cNvPr id="2" name="Immagine 1">
            <a:extLst>
              <a:ext uri="{FF2B5EF4-FFF2-40B4-BE49-F238E27FC236}">
                <a16:creationId xmlns:a16="http://schemas.microsoft.com/office/drawing/2014/main" id="{50A0C74F-A1E0-3848-853B-44C0C5FD03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10560" y="2854540"/>
            <a:ext cx="2836714" cy="1783517"/>
          </a:xfrm>
          <a:prstGeom prst="rect">
            <a:avLst/>
          </a:prstGeom>
        </p:spPr>
      </p:pic>
      <p:sp>
        <p:nvSpPr>
          <p:cNvPr id="6" name="CasellaDiTesto 5">
            <a:extLst>
              <a:ext uri="{FF2B5EF4-FFF2-40B4-BE49-F238E27FC236}">
                <a16:creationId xmlns:a16="http://schemas.microsoft.com/office/drawing/2014/main" id="{8E1C2CCC-3C37-004E-B5E4-3E33116B47BA}"/>
              </a:ext>
            </a:extLst>
          </p:cNvPr>
          <p:cNvSpPr txBox="1"/>
          <p:nvPr/>
        </p:nvSpPr>
        <p:spPr>
          <a:xfrm>
            <a:off x="920932" y="802800"/>
            <a:ext cx="10728959" cy="3447098"/>
          </a:xfrm>
          <a:prstGeom prst="rect">
            <a:avLst/>
          </a:prstGeom>
          <a:noFill/>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The HB2TF proposal aims to provide a high power and high brightness CW beam. The beam will provide different bunch charges at different repetition rate and energies, as summarized in the table below. This impressive flexibility is part of the originality of the facility and will allow the usage of the beam for some advanced experiments.</a:t>
            </a:r>
          </a:p>
          <a:p>
            <a:r>
              <a:rPr lang="en-US" dirty="0">
                <a:solidFill>
                  <a:srgbClr val="0070C0"/>
                </a:solidFill>
                <a:latin typeface="Calibri" panose="020F0502020204030204" pitchFamily="34" charset="0"/>
                <a:cs typeface="Calibri" panose="020F0502020204030204" pitchFamily="34" charset="0"/>
              </a:rPr>
              <a:t>To achieve these parameters, we have done an extensive simulation activity to select optimal components and their characteristics to get the design goals. </a:t>
            </a:r>
          </a:p>
          <a:p>
            <a:r>
              <a:rPr lang="en-US" dirty="0">
                <a:solidFill>
                  <a:srgbClr val="0070C0"/>
                </a:solidFill>
                <a:latin typeface="Calibri" panose="020F0502020204030204" pitchFamily="34" charset="0"/>
                <a:cs typeface="Calibri" panose="020F0502020204030204" pitchFamily="34" charset="0"/>
              </a:rPr>
              <a:t>Under these assumptions, the Facility is composed of different elements that can be grouped into the following sections: </a:t>
            </a:r>
          </a:p>
          <a:p>
            <a:r>
              <a:rPr lang="en-US" dirty="0">
                <a:solidFill>
                  <a:srgbClr val="0070C0"/>
                </a:solidFill>
                <a:latin typeface="Calibri" panose="020F0502020204030204" pitchFamily="34" charset="0"/>
                <a:cs typeface="Calibri" panose="020F0502020204030204" pitchFamily="34" charset="0"/>
              </a:rPr>
              <a:t>• The DC gun with focusing solenoids.</a:t>
            </a:r>
          </a:p>
          <a:p>
            <a:r>
              <a:rPr lang="en-US" dirty="0">
                <a:solidFill>
                  <a:srgbClr val="0070C0"/>
                </a:solidFill>
                <a:latin typeface="Calibri" panose="020F0502020204030204" pitchFamily="34" charset="0"/>
                <a:cs typeface="Calibri" panose="020F0502020204030204" pitchFamily="34" charset="0"/>
              </a:rPr>
              <a:t>• The two 650 MHz sub-harmonic </a:t>
            </a:r>
            <a:r>
              <a:rPr lang="en-US" dirty="0" err="1">
                <a:solidFill>
                  <a:srgbClr val="0070C0"/>
                </a:solidFill>
                <a:latin typeface="Calibri" panose="020F0502020204030204" pitchFamily="34" charset="0"/>
                <a:cs typeface="Calibri" panose="020F0502020204030204" pitchFamily="34" charset="0"/>
              </a:rPr>
              <a:t>bunchers</a:t>
            </a:r>
            <a:r>
              <a:rPr lang="en-US" dirty="0">
                <a:solidFill>
                  <a:srgbClr val="0070C0"/>
                </a:solidFill>
                <a:latin typeface="Calibri" panose="020F0502020204030204" pitchFamily="34" charset="0"/>
                <a:cs typeface="Calibri" panose="020F0502020204030204" pitchFamily="34" charset="0"/>
              </a:rPr>
              <a:t>.</a:t>
            </a:r>
          </a:p>
          <a:p>
            <a:r>
              <a:rPr lang="en-US" dirty="0">
                <a:solidFill>
                  <a:srgbClr val="0070C0"/>
                </a:solidFill>
                <a:latin typeface="Calibri" panose="020F0502020204030204" pitchFamily="34" charset="0"/>
                <a:cs typeface="Calibri" panose="020F0502020204030204" pitchFamily="34" charset="0"/>
              </a:rPr>
              <a:t>• Transport optics.</a:t>
            </a:r>
          </a:p>
          <a:p>
            <a:endParaRPr lang="en-US" sz="2000" b="1" dirty="0" err="1">
              <a:solidFill>
                <a:srgbClr val="0070C0"/>
              </a:solidFill>
              <a:latin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5777266F-56D0-6842-89DD-E1C51C632FD4}"/>
              </a:ext>
            </a:extLst>
          </p:cNvPr>
          <p:cNvPicPr/>
          <p:nvPr/>
        </p:nvPicPr>
        <p:blipFill>
          <a:blip r:embed="rId4" cstate="screen">
            <a:extLst>
              <a:ext uri="{28A0092B-C50C-407E-A947-70E740481C1C}">
                <a14:useLocalDpi xmlns:a14="http://schemas.microsoft.com/office/drawing/2010/main"/>
              </a:ext>
            </a:extLst>
          </a:blip>
          <a:stretch>
            <a:fillRect/>
          </a:stretch>
        </p:blipFill>
        <p:spPr>
          <a:xfrm>
            <a:off x="5508171" y="3051262"/>
            <a:ext cx="6576151" cy="3709991"/>
          </a:xfrm>
          <a:prstGeom prst="rect">
            <a:avLst/>
          </a:prstGeom>
        </p:spPr>
      </p:pic>
    </p:spTree>
    <p:extLst>
      <p:ext uri="{BB962C8B-B14F-4D97-AF65-F5344CB8AC3E}">
        <p14:creationId xmlns:p14="http://schemas.microsoft.com/office/powerpoint/2010/main" val="392788161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79</a:t>
            </a:fld>
            <a:endParaRPr lang="en-US" sz="1050" b="0" strike="noStrike" spc="-1">
              <a:latin typeface="Arial"/>
            </a:endParaRPr>
          </a:p>
        </p:txBody>
      </p:sp>
      <p:sp>
        <p:nvSpPr>
          <p:cNvPr id="7" name="CustomShape 1"/>
          <p:cNvSpPr/>
          <p:nvPr/>
        </p:nvSpPr>
        <p:spPr>
          <a:xfrm>
            <a:off x="832680" y="57960"/>
            <a:ext cx="5978428"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HB2TF Proposal for a CALL</a:t>
            </a:r>
            <a:endParaRPr lang="en-US" sz="3600" b="0" strike="noStrike" spc="-1" dirty="0">
              <a:latin typeface="Arial"/>
            </a:endParaRPr>
          </a:p>
        </p:txBody>
      </p:sp>
      <p:sp>
        <p:nvSpPr>
          <p:cNvPr id="6" name="CasellaDiTesto 5">
            <a:extLst>
              <a:ext uri="{FF2B5EF4-FFF2-40B4-BE49-F238E27FC236}">
                <a16:creationId xmlns:a16="http://schemas.microsoft.com/office/drawing/2014/main" id="{8E1C2CCC-3C37-004E-B5E4-3E33116B47BA}"/>
              </a:ext>
            </a:extLst>
          </p:cNvPr>
          <p:cNvSpPr txBox="1"/>
          <p:nvPr/>
        </p:nvSpPr>
        <p:spPr>
          <a:xfrm>
            <a:off x="920932" y="802800"/>
            <a:ext cx="10728959" cy="646331"/>
          </a:xfrm>
          <a:prstGeom prst="rect">
            <a:avLst/>
          </a:prstGeom>
          <a:noFill/>
        </p:spPr>
        <p:txBody>
          <a:bodyPr wrap="square" rtlCol="0">
            <a:spAutoFit/>
          </a:bodyPr>
          <a:lstStyle/>
          <a:p>
            <a:r>
              <a:rPr lang="en-US" dirty="0">
                <a:solidFill>
                  <a:srgbClr val="0070C0"/>
                </a:solidFill>
                <a:latin typeface="Calibri" panose="020F0502020204030204" pitchFamily="34" charset="0"/>
                <a:cs typeface="Calibri" panose="020F0502020204030204" pitchFamily="34" charset="0"/>
              </a:rPr>
              <a:t>The establishment of a Test Facility aimed to the development of high brightness electron beams that may be tuned to allow specific analysis opens the way to future applications in different areas.</a:t>
            </a:r>
          </a:p>
        </p:txBody>
      </p:sp>
      <p:sp>
        <p:nvSpPr>
          <p:cNvPr id="3" name="CasellaDiTesto 2">
            <a:extLst>
              <a:ext uri="{FF2B5EF4-FFF2-40B4-BE49-F238E27FC236}">
                <a16:creationId xmlns:a16="http://schemas.microsoft.com/office/drawing/2014/main" id="{421F54C0-5206-544F-AD64-6990FED8AEA9}"/>
              </a:ext>
            </a:extLst>
          </p:cNvPr>
          <p:cNvSpPr txBox="1"/>
          <p:nvPr/>
        </p:nvSpPr>
        <p:spPr>
          <a:xfrm>
            <a:off x="920932" y="1528920"/>
            <a:ext cx="10940143" cy="5878532"/>
          </a:xfrm>
          <a:prstGeom prst="rect">
            <a:avLst/>
          </a:prstGeom>
          <a:noFill/>
        </p:spPr>
        <p:txBody>
          <a:bodyPr wrap="square" rtlCol="0">
            <a:spAutoFit/>
          </a:bodyPr>
          <a:lstStyle/>
          <a:p>
            <a:r>
              <a:rPr lang="it-IT" sz="1600" dirty="0">
                <a:latin typeface="Calibri" panose="020F0502020204030204" pitchFamily="34" charset="0"/>
                <a:cs typeface="Calibri" panose="020F0502020204030204" pitchFamily="34" charset="0"/>
              </a:rPr>
              <a:t>Plasma Acceleration </a:t>
            </a:r>
            <a:r>
              <a:rPr lang="it-IT" sz="1600" dirty="0" err="1">
                <a:latin typeface="Calibri" panose="020F0502020204030204" pitchFamily="34" charset="0"/>
                <a:cs typeface="Calibri" panose="020F0502020204030204" pitchFamily="34" charset="0"/>
              </a:rPr>
              <a:t>Tests</a:t>
            </a:r>
            <a:endParaRPr lang="it-IT" sz="1600" dirty="0">
              <a:latin typeface="Calibri" panose="020F0502020204030204" pitchFamily="34" charset="0"/>
              <a:cs typeface="Calibri" panose="020F0502020204030204" pitchFamily="34" charset="0"/>
            </a:endParaRPr>
          </a:p>
          <a:p>
            <a:r>
              <a:rPr lang="it-IT" sz="1600" dirty="0">
                <a:latin typeface="Calibri" panose="020F0502020204030204" pitchFamily="34" charset="0"/>
                <a:cs typeface="Calibri" panose="020F0502020204030204" pitchFamily="34" charset="0"/>
              </a:rPr>
              <a:t>Preliminary </a:t>
            </a:r>
            <a:r>
              <a:rPr lang="it-IT" sz="1600" dirty="0" err="1">
                <a:latin typeface="Calibri" panose="020F0502020204030204" pitchFamily="34" charset="0"/>
                <a:cs typeface="Calibri" panose="020F0502020204030204" pitchFamily="34" charset="0"/>
              </a:rPr>
              <a:t>simulations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carried</a:t>
            </a:r>
            <a:r>
              <a:rPr lang="it-IT" sz="1600" dirty="0">
                <a:latin typeface="Calibri" panose="020F0502020204030204" pitchFamily="34" charset="0"/>
                <a:cs typeface="Calibri" panose="020F0502020204030204" pitchFamily="34" charset="0"/>
              </a:rPr>
              <a:t> out on the electron </a:t>
            </a:r>
            <a:r>
              <a:rPr lang="it-IT" sz="1600" dirty="0" err="1">
                <a:latin typeface="Calibri" panose="020F0502020204030204" pitchFamily="34" charset="0"/>
                <a:cs typeface="Calibri" panose="020F0502020204030204" pitchFamily="34" charset="0"/>
              </a:rPr>
              <a:t>beams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produced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at</a:t>
            </a:r>
            <a:r>
              <a:rPr lang="it-IT" sz="1600" dirty="0">
                <a:latin typeface="Calibri" panose="020F0502020204030204" pitchFamily="34" charset="0"/>
                <a:cs typeface="Calibri" panose="020F0502020204030204" pitchFamily="34" charset="0"/>
              </a:rPr>
              <a:t> HB2TF show </a:t>
            </a:r>
            <a:r>
              <a:rPr lang="it-IT" sz="1600" dirty="0" err="1">
                <a:latin typeface="Calibri" panose="020F0502020204030204" pitchFamily="34" charset="0"/>
                <a:cs typeface="Calibri" panose="020F0502020204030204" pitchFamily="34" charset="0"/>
              </a:rPr>
              <a:t>that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it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would</a:t>
            </a:r>
            <a:r>
              <a:rPr lang="it-IT" sz="1600" dirty="0">
                <a:latin typeface="Calibri" panose="020F0502020204030204" pitchFamily="34" charset="0"/>
                <a:cs typeface="Calibri" panose="020F0502020204030204" pitchFamily="34" charset="0"/>
              </a:rPr>
              <a:t> be </a:t>
            </a:r>
            <a:r>
              <a:rPr lang="it-IT" sz="1600" dirty="0" err="1">
                <a:latin typeface="Calibri" panose="020F0502020204030204" pitchFamily="34" charset="0"/>
                <a:cs typeface="Calibri" panose="020F0502020204030204" pitchFamily="34" charset="0"/>
              </a:rPr>
              <a:t>possible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their</a:t>
            </a:r>
            <a:r>
              <a:rPr lang="it-IT" sz="1600" dirty="0">
                <a:latin typeface="Calibri" panose="020F0502020204030204" pitchFamily="34" charset="0"/>
                <a:cs typeface="Calibri" panose="020F0502020204030204" pitchFamily="34" charset="0"/>
              </a:rPr>
              <a:t> use to </a:t>
            </a:r>
            <a:r>
              <a:rPr lang="it-IT" sz="1600" dirty="0" err="1">
                <a:latin typeface="Calibri" panose="020F0502020204030204" pitchFamily="34" charset="0"/>
                <a:cs typeface="Calibri" panose="020F0502020204030204" pitchFamily="34" charset="0"/>
              </a:rPr>
              <a:t>verify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emerging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physical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limits</a:t>
            </a:r>
            <a:r>
              <a:rPr lang="it-IT" sz="1600" dirty="0">
                <a:latin typeface="Calibri" panose="020F0502020204030204" pitchFamily="34" charset="0"/>
                <a:cs typeface="Calibri" panose="020F0502020204030204" pitchFamily="34" charset="0"/>
              </a:rPr>
              <a:t> and to investigate </a:t>
            </a:r>
            <a:r>
              <a:rPr lang="it-IT" sz="1600" dirty="0" err="1">
                <a:latin typeface="Calibri" panose="020F0502020204030204" pitchFamily="34" charset="0"/>
                <a:cs typeface="Calibri" panose="020F0502020204030204" pitchFamily="34" charset="0"/>
              </a:rPr>
              <a:t>specific</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behaviors</a:t>
            </a:r>
            <a:r>
              <a:rPr lang="it-IT" sz="1600" dirty="0">
                <a:latin typeface="Calibri" panose="020F0502020204030204" pitchFamily="34" charset="0"/>
                <a:cs typeface="Calibri" panose="020F0502020204030204" pitchFamily="34" charset="0"/>
              </a:rPr>
              <a:t> in plasma </a:t>
            </a:r>
            <a:r>
              <a:rPr lang="it-IT" sz="1600" dirty="0" err="1">
                <a:latin typeface="Calibri" panose="020F0502020204030204" pitchFamily="34" charset="0"/>
                <a:cs typeface="Calibri" panose="020F0502020204030204" pitchFamily="34" charset="0"/>
              </a:rPr>
              <a:t>acceleration</a:t>
            </a:r>
            <a:r>
              <a:rPr lang="it-IT" sz="1600" dirty="0">
                <a:latin typeface="Calibri" panose="020F0502020204030204" pitchFamily="34" charset="0"/>
                <a:cs typeface="Calibri" panose="020F0502020204030204" pitchFamily="34" charset="0"/>
              </a:rPr>
              <a:t>. </a:t>
            </a:r>
          </a:p>
          <a:p>
            <a:r>
              <a:rPr lang="it-IT" sz="1600" dirty="0">
                <a:latin typeface="Calibri" panose="020F0502020204030204" pitchFamily="34" charset="0"/>
                <a:cs typeface="Calibri" panose="020F0502020204030204" pitchFamily="34" charset="0"/>
              </a:rPr>
              <a:t>Plasma </a:t>
            </a:r>
            <a:r>
              <a:rPr lang="it-IT" sz="1600" dirty="0" err="1">
                <a:latin typeface="Calibri" panose="020F0502020204030204" pitchFamily="34" charset="0"/>
                <a:cs typeface="Calibri" panose="020F0502020204030204" pitchFamily="34" charset="0"/>
              </a:rPr>
              <a:t>relaxation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times</a:t>
            </a:r>
            <a:r>
              <a:rPr lang="it-IT" sz="1600" dirty="0">
                <a:latin typeface="Calibri" panose="020F0502020204030204" pitchFamily="34" charset="0"/>
                <a:cs typeface="Calibri" panose="020F0502020204030204" pitchFamily="34" charset="0"/>
              </a:rPr>
              <a:t> to investigate the minimum </a:t>
            </a:r>
            <a:r>
              <a:rPr lang="it-IT" sz="1600" dirty="0" err="1">
                <a:latin typeface="Calibri" panose="020F0502020204030204" pitchFamily="34" charset="0"/>
                <a:cs typeface="Calibri" panose="020F0502020204030204" pitchFamily="34" charset="0"/>
              </a:rPr>
              <a:t>temporal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distance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between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two</a:t>
            </a:r>
            <a:r>
              <a:rPr lang="it-IT" sz="1600" dirty="0">
                <a:latin typeface="Calibri" panose="020F0502020204030204" pitchFamily="34" charset="0"/>
                <a:cs typeface="Calibri" panose="020F0502020204030204" pitchFamily="34" charset="0"/>
              </a:rPr>
              <a:t> successive </a:t>
            </a:r>
            <a:r>
              <a:rPr lang="it-IT" sz="1600" dirty="0" err="1">
                <a:latin typeface="Calibri" panose="020F0502020204030204" pitchFamily="34" charset="0"/>
                <a:cs typeface="Calibri" panose="020F0502020204030204" pitchFamily="34" charset="0"/>
              </a:rPr>
              <a:t>acceleration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processes</a:t>
            </a:r>
            <a:r>
              <a:rPr lang="it-IT" sz="1600" dirty="0">
                <a:latin typeface="Calibri" panose="020F0502020204030204" pitchFamily="34" charset="0"/>
                <a:cs typeface="Calibri" panose="020F0502020204030204" pitchFamily="34" charset="0"/>
              </a:rPr>
              <a:t> in the </a:t>
            </a:r>
            <a:r>
              <a:rPr lang="it-IT" sz="1600" dirty="0" err="1">
                <a:latin typeface="Calibri" panose="020F0502020204030204" pitchFamily="34" charset="0"/>
                <a:cs typeface="Calibri" panose="020F0502020204030204" pitchFamily="34" charset="0"/>
              </a:rPr>
              <a:t>same</a:t>
            </a:r>
            <a:r>
              <a:rPr lang="it-IT" sz="1600" dirty="0">
                <a:latin typeface="Calibri" panose="020F0502020204030204" pitchFamily="34" charset="0"/>
                <a:cs typeface="Calibri" panose="020F0502020204030204" pitchFamily="34" charset="0"/>
              </a:rPr>
              <a:t> target: </a:t>
            </a:r>
            <a:r>
              <a:rPr lang="it-IT" sz="1600" dirty="0" err="1">
                <a:latin typeface="Calibri" panose="020F0502020204030204" pitchFamily="34" charset="0"/>
                <a:cs typeface="Calibri" panose="020F0502020204030204" pitchFamily="34" charset="0"/>
              </a:rPr>
              <a:t>this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may</a:t>
            </a:r>
            <a:r>
              <a:rPr lang="it-IT" sz="1600" dirty="0">
                <a:latin typeface="Calibri" panose="020F0502020204030204" pitchFamily="34" charset="0"/>
                <a:cs typeface="Calibri" panose="020F0502020204030204" pitchFamily="34" charset="0"/>
              </a:rPr>
              <a:t> be </a:t>
            </a:r>
            <a:r>
              <a:rPr lang="it-IT" sz="1600" dirty="0" err="1">
                <a:latin typeface="Calibri" panose="020F0502020204030204" pitchFamily="34" charset="0"/>
                <a:cs typeface="Calibri" panose="020F0502020204030204" pitchFamily="34" charset="0"/>
              </a:rPr>
              <a:t>referred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repetition</a:t>
            </a:r>
            <a:r>
              <a:rPr lang="it-IT" sz="1600" dirty="0">
                <a:latin typeface="Calibri" panose="020F0502020204030204" pitchFamily="34" charset="0"/>
                <a:cs typeface="Calibri" panose="020F0502020204030204" pitchFamily="34" charset="0"/>
              </a:rPr>
              <a:t> rate </a:t>
            </a:r>
            <a:r>
              <a:rPr lang="it-IT" sz="1600" dirty="0" err="1">
                <a:latin typeface="Calibri" panose="020F0502020204030204" pitchFamily="34" charset="0"/>
                <a:cs typeface="Calibri" panose="020F0502020204030204" pitchFamily="34" charset="0"/>
              </a:rPr>
              <a:t>limit</a:t>
            </a:r>
            <a:r>
              <a:rPr lang="it-IT" sz="1600" dirty="0">
                <a:latin typeface="Calibri" panose="020F0502020204030204" pitchFamily="34" charset="0"/>
                <a:cs typeface="Calibri" panose="020F0502020204030204" pitchFamily="34" charset="0"/>
              </a:rPr>
              <a:t>.</a:t>
            </a:r>
          </a:p>
          <a:p>
            <a:r>
              <a:rPr lang="it-IT" sz="1600" dirty="0">
                <a:latin typeface="Calibri" panose="020F0502020204030204" pitchFamily="34" charset="0"/>
                <a:cs typeface="Calibri" panose="020F0502020204030204" pitchFamily="34" charset="0"/>
              </a:rPr>
              <a:t>Thermal </a:t>
            </a:r>
            <a:r>
              <a:rPr lang="it-IT" sz="1600" dirty="0" err="1">
                <a:latin typeface="Calibri" panose="020F0502020204030204" pitchFamily="34" charset="0"/>
                <a:cs typeface="Calibri" panose="020F0502020204030204" pitchFamily="34" charset="0"/>
              </a:rPr>
              <a:t>load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limits</a:t>
            </a:r>
            <a:r>
              <a:rPr lang="it-IT" sz="1600" dirty="0">
                <a:latin typeface="Calibri" panose="020F0502020204030204" pitchFamily="34" charset="0"/>
                <a:cs typeface="Calibri" panose="020F0502020204030204" pitchFamily="34" charset="0"/>
              </a:rPr>
              <a:t>, due to the </a:t>
            </a:r>
            <a:r>
              <a:rPr lang="it-IT" sz="1600" dirty="0" err="1">
                <a:latin typeface="Calibri" panose="020F0502020204030204" pitchFamily="34" charset="0"/>
                <a:cs typeface="Calibri" panose="020F0502020204030204" pitchFamily="34" charset="0"/>
              </a:rPr>
              <a:t>effect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that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any</a:t>
            </a:r>
            <a:r>
              <a:rPr lang="it-IT" sz="1600" dirty="0">
                <a:latin typeface="Calibri" panose="020F0502020204030204" pitchFamily="34" charset="0"/>
                <a:cs typeface="Calibri" panose="020F0502020204030204" pitchFamily="34" charset="0"/>
              </a:rPr>
              <a:t> driver-plasma </a:t>
            </a:r>
            <a:r>
              <a:rPr lang="it-IT" sz="1600" dirty="0" err="1">
                <a:latin typeface="Calibri" panose="020F0502020204030204" pitchFamily="34" charset="0"/>
                <a:cs typeface="Calibri" panose="020F0502020204030204" pitchFamily="34" charset="0"/>
              </a:rPr>
              <a:t>interaction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deposes</a:t>
            </a:r>
            <a:r>
              <a:rPr lang="it-IT" sz="1600" dirty="0">
                <a:latin typeface="Calibri" panose="020F0502020204030204" pitchFamily="34" charset="0"/>
                <a:cs typeface="Calibri" panose="020F0502020204030204" pitchFamily="34" charset="0"/>
              </a:rPr>
              <a:t> an </a:t>
            </a:r>
            <a:r>
              <a:rPr lang="it-IT" sz="1600" dirty="0" err="1">
                <a:latin typeface="Calibri" panose="020F0502020204030204" pitchFamily="34" charset="0"/>
                <a:cs typeface="Calibri" panose="020F0502020204030204" pitchFamily="34" charset="0"/>
              </a:rPr>
              <a:t>amount</a:t>
            </a:r>
            <a:r>
              <a:rPr lang="it-IT" sz="1600" dirty="0">
                <a:latin typeface="Calibri" panose="020F0502020204030204" pitchFamily="34" charset="0"/>
                <a:cs typeface="Calibri" panose="020F0502020204030204" pitchFamily="34" charset="0"/>
              </a:rPr>
              <a:t> of </a:t>
            </a:r>
            <a:r>
              <a:rPr lang="it-IT" sz="1600" dirty="0" err="1">
                <a:latin typeface="Calibri" panose="020F0502020204030204" pitchFamily="34" charset="0"/>
                <a:cs typeface="Calibri" panose="020F0502020204030204" pitchFamily="34" charset="0"/>
              </a:rPr>
              <a:t>energy</a:t>
            </a:r>
            <a:r>
              <a:rPr lang="it-IT" sz="1600" dirty="0">
                <a:latin typeface="Calibri" panose="020F0502020204030204" pitchFamily="34" charset="0"/>
                <a:cs typeface="Calibri" panose="020F0502020204030204" pitchFamily="34" charset="0"/>
              </a:rPr>
              <a:t> in the plasma </a:t>
            </a:r>
            <a:r>
              <a:rPr lang="it-IT" sz="1600" dirty="0" err="1">
                <a:latin typeface="Calibri" panose="020F0502020204030204" pitchFamily="34" charset="0"/>
                <a:cs typeface="Calibri" panose="020F0502020204030204" pitchFamily="34" charset="0"/>
              </a:rPr>
              <a:t>itself</a:t>
            </a:r>
            <a:r>
              <a:rPr lang="it-IT" sz="1600" dirty="0">
                <a:latin typeface="Calibri" panose="020F0502020204030204" pitchFamily="34" charset="0"/>
                <a:cs typeface="Calibri" panose="020F0502020204030204" pitchFamily="34" charset="0"/>
              </a:rPr>
              <a:t> (i.e. </a:t>
            </a:r>
            <a:r>
              <a:rPr lang="it-IT" sz="1600" dirty="0" err="1">
                <a:latin typeface="Calibri" panose="020F0502020204030204" pitchFamily="34" charset="0"/>
                <a:cs typeface="Calibri" panose="020F0502020204030204" pitchFamily="34" charset="0"/>
              </a:rPr>
              <a:t>energy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not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extracted</a:t>
            </a:r>
            <a:r>
              <a:rPr lang="it-IT" sz="1600" dirty="0">
                <a:latin typeface="Calibri" panose="020F0502020204030204" pitchFamily="34" charset="0"/>
                <a:cs typeface="Calibri" panose="020F0502020204030204" pitchFamily="34" charset="0"/>
              </a:rPr>
              <a:t> by the </a:t>
            </a:r>
            <a:r>
              <a:rPr lang="it-IT" sz="1600" dirty="0" err="1">
                <a:latin typeface="Calibri" panose="020F0502020204030204" pitchFamily="34" charset="0"/>
                <a:cs typeface="Calibri" panose="020F0502020204030204" pitchFamily="34" charset="0"/>
              </a:rPr>
              <a:t>witness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beam</a:t>
            </a:r>
            <a:r>
              <a:rPr lang="it-IT" sz="1600" dirty="0">
                <a:latin typeface="Calibri" panose="020F0502020204030204" pitchFamily="34" charset="0"/>
                <a:cs typeface="Calibri" panose="020F0502020204030204" pitchFamily="34" charset="0"/>
              </a:rPr>
              <a:t>) and, </a:t>
            </a:r>
            <a:r>
              <a:rPr lang="it-IT" sz="1600" dirty="0" err="1">
                <a:latin typeface="Calibri" panose="020F0502020204030204" pitchFamily="34" charset="0"/>
                <a:cs typeface="Calibri" panose="020F0502020204030204" pitchFamily="34" charset="0"/>
              </a:rPr>
              <a:t>subsequently</a:t>
            </a:r>
            <a:r>
              <a:rPr lang="it-IT" sz="1600" dirty="0">
                <a:latin typeface="Calibri" panose="020F0502020204030204" pitchFamily="34" charset="0"/>
                <a:cs typeface="Calibri" panose="020F0502020204030204" pitchFamily="34" charset="0"/>
              </a:rPr>
              <a:t>, in the </a:t>
            </a:r>
            <a:r>
              <a:rPr lang="it-IT" sz="1600" dirty="0" err="1">
                <a:latin typeface="Calibri" panose="020F0502020204030204" pitchFamily="34" charset="0"/>
                <a:cs typeface="Calibri" panose="020F0502020204030204" pitchFamily="34" charset="0"/>
              </a:rPr>
              <a:t>whole</a:t>
            </a:r>
            <a:r>
              <a:rPr lang="it-IT" sz="1600" dirty="0">
                <a:latin typeface="Calibri" panose="020F0502020204030204" pitchFamily="34" charset="0"/>
                <a:cs typeface="Calibri" panose="020F0502020204030204" pitchFamily="34" charset="0"/>
              </a:rPr>
              <a:t> plasma target, </a:t>
            </a:r>
            <a:r>
              <a:rPr lang="it-IT" sz="1600" dirty="0" err="1">
                <a:latin typeface="Calibri" panose="020F0502020204030204" pitchFamily="34" charset="0"/>
                <a:cs typeface="Calibri" panose="020F0502020204030204" pitchFamily="34" charset="0"/>
              </a:rPr>
              <a:t>increasing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its</a:t>
            </a:r>
            <a:r>
              <a:rPr lang="it-IT" sz="1600" dirty="0">
                <a:latin typeface="Calibri" panose="020F0502020204030204" pitchFamily="34" charset="0"/>
                <a:cs typeface="Calibri" panose="020F0502020204030204" pitchFamily="34" charset="0"/>
              </a:rPr>
              <a:t> temperature and </a:t>
            </a:r>
            <a:r>
              <a:rPr lang="it-IT" sz="1600" dirty="0" err="1">
                <a:latin typeface="Calibri" panose="020F0502020204030204" pitchFamily="34" charset="0"/>
                <a:cs typeface="Calibri" panose="020F0502020204030204" pitchFamily="34" charset="0"/>
              </a:rPr>
              <a:t>requiring</a:t>
            </a:r>
            <a:r>
              <a:rPr lang="it-IT" sz="1600" dirty="0">
                <a:latin typeface="Calibri" panose="020F0502020204030204" pitchFamily="34" charset="0"/>
                <a:cs typeface="Calibri" panose="020F0502020204030204" pitchFamily="34" charset="0"/>
              </a:rPr>
              <a:t> to </a:t>
            </a:r>
            <a:r>
              <a:rPr lang="it-IT" sz="1600" dirty="0" err="1">
                <a:latin typeface="Calibri" panose="020F0502020204030204" pitchFamily="34" charset="0"/>
                <a:cs typeface="Calibri" panose="020F0502020204030204" pitchFamily="34" charset="0"/>
              </a:rPr>
              <a:t>correctly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dimension</a:t>
            </a:r>
            <a:r>
              <a:rPr lang="it-IT" sz="1600" dirty="0">
                <a:latin typeface="Calibri" panose="020F0502020204030204" pitchFamily="34" charset="0"/>
                <a:cs typeface="Calibri" panose="020F0502020204030204" pitchFamily="34" charset="0"/>
              </a:rPr>
              <a:t> a </a:t>
            </a:r>
            <a:r>
              <a:rPr lang="it-IT" sz="1600" dirty="0" err="1">
                <a:latin typeface="Calibri" panose="020F0502020204030204" pitchFamily="34" charset="0"/>
                <a:cs typeface="Calibri" panose="020F0502020204030204" pitchFamily="34" charset="0"/>
              </a:rPr>
              <a:t>cooling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device</a:t>
            </a:r>
            <a:r>
              <a:rPr lang="it-IT" sz="1600" dirty="0">
                <a:latin typeface="Calibri" panose="020F0502020204030204" pitchFamily="34" charset="0"/>
                <a:cs typeface="Calibri" panose="020F0502020204030204" pitchFamily="34" charset="0"/>
              </a:rPr>
              <a:t> for </a:t>
            </a:r>
            <a:r>
              <a:rPr lang="it-IT" sz="1600" dirty="0" err="1">
                <a:latin typeface="Calibri" panose="020F0502020204030204" pitchFamily="34" charset="0"/>
                <a:cs typeface="Calibri" panose="020F0502020204030204" pitchFamily="34" charset="0"/>
              </a:rPr>
              <a:t>avoiding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damages</a:t>
            </a:r>
            <a:r>
              <a:rPr lang="it-IT" sz="1600" dirty="0">
                <a:latin typeface="Calibri" panose="020F0502020204030204" pitchFamily="34" charset="0"/>
                <a:cs typeface="Calibri" panose="020F0502020204030204" pitchFamily="34" charset="0"/>
              </a:rPr>
              <a:t>.</a:t>
            </a:r>
          </a:p>
          <a:p>
            <a:r>
              <a:rPr lang="it-IT" sz="1600" dirty="0" err="1">
                <a:latin typeface="Calibri" panose="020F0502020204030204" pitchFamily="34" charset="0"/>
                <a:cs typeface="Calibri" panose="020F0502020204030204" pitchFamily="34" charset="0"/>
              </a:rPr>
              <a:t>Setting</a:t>
            </a:r>
            <a:r>
              <a:rPr lang="it-IT" sz="1600" dirty="0">
                <a:latin typeface="Calibri" panose="020F0502020204030204" pitchFamily="34" charset="0"/>
                <a:cs typeface="Calibri" panose="020F0502020204030204" pitchFamily="34" charset="0"/>
              </a:rPr>
              <a:t> the HB2TF </a:t>
            </a:r>
            <a:r>
              <a:rPr lang="it-IT" sz="1600" dirty="0" err="1">
                <a:latin typeface="Calibri" panose="020F0502020204030204" pitchFamily="34" charset="0"/>
                <a:cs typeface="Calibri" panose="020F0502020204030204" pitchFamily="34" charset="0"/>
              </a:rPr>
              <a:t>beam</a:t>
            </a:r>
            <a:r>
              <a:rPr lang="it-IT" sz="1600" dirty="0">
                <a:latin typeface="Calibri" panose="020F0502020204030204" pitchFamily="34" charset="0"/>
                <a:cs typeface="Calibri" panose="020F0502020204030204" pitchFamily="34" charset="0"/>
              </a:rPr>
              <a:t> line to </a:t>
            </a:r>
            <a:r>
              <a:rPr lang="it-IT" sz="1600" dirty="0" err="1">
                <a:latin typeface="Calibri" panose="020F0502020204030204" pitchFamily="34" charset="0"/>
                <a:cs typeface="Calibri" panose="020F0502020204030204" pitchFamily="34" charset="0"/>
              </a:rPr>
              <a:t>have</a:t>
            </a:r>
            <a:r>
              <a:rPr lang="it-IT" sz="1600" dirty="0">
                <a:latin typeface="Calibri" panose="020F0502020204030204" pitchFamily="34" charset="0"/>
                <a:cs typeface="Calibri" panose="020F0502020204030204" pitchFamily="34" charset="0"/>
              </a:rPr>
              <a:t> a </a:t>
            </a:r>
            <a:r>
              <a:rPr lang="it-IT" sz="1600" dirty="0" err="1">
                <a:latin typeface="Calibri" panose="020F0502020204030204" pitchFamily="34" charset="0"/>
                <a:cs typeface="Calibri" panose="020F0502020204030204" pitchFamily="34" charset="0"/>
              </a:rPr>
              <a:t>narrow</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beam</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envelope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compatible</a:t>
            </a:r>
            <a:r>
              <a:rPr lang="it-IT" sz="1600" dirty="0">
                <a:latin typeface="Calibri" panose="020F0502020204030204" pitchFamily="34" charset="0"/>
                <a:cs typeface="Calibri" panose="020F0502020204030204" pitchFamily="34" charset="0"/>
              </a:rPr>
              <a:t> with the plasma target </a:t>
            </a:r>
            <a:r>
              <a:rPr lang="it-IT" sz="1600" dirty="0" err="1">
                <a:latin typeface="Calibri" panose="020F0502020204030204" pitchFamily="34" charset="0"/>
                <a:cs typeface="Calibri" panose="020F0502020204030204" pitchFamily="34" charset="0"/>
              </a:rPr>
              <a:t>transverse</a:t>
            </a:r>
            <a:r>
              <a:rPr lang="it-IT" sz="1600" dirty="0">
                <a:latin typeface="Calibri" panose="020F0502020204030204" pitchFamily="34" charset="0"/>
                <a:cs typeface="Calibri" panose="020F0502020204030204" pitchFamily="34" charset="0"/>
              </a:rPr>
              <a:t> aperture and a </a:t>
            </a:r>
            <a:r>
              <a:rPr lang="it-IT" sz="1600" dirty="0" err="1">
                <a:latin typeface="Calibri" panose="020F0502020204030204" pitchFamily="34" charset="0"/>
                <a:cs typeface="Calibri" panose="020F0502020204030204" pitchFamily="34" charset="0"/>
              </a:rPr>
              <a:t>bunch</a:t>
            </a:r>
            <a:r>
              <a:rPr lang="it-IT" sz="1600" dirty="0">
                <a:latin typeface="Calibri" panose="020F0502020204030204" pitchFamily="34" charset="0"/>
                <a:cs typeface="Calibri" panose="020F0502020204030204" pitchFamily="34" charset="0"/>
              </a:rPr>
              <a:t> short </a:t>
            </a:r>
            <a:r>
              <a:rPr lang="it-IT" sz="1600" dirty="0" err="1">
                <a:latin typeface="Calibri" panose="020F0502020204030204" pitchFamily="34" charset="0"/>
                <a:cs typeface="Calibri" panose="020F0502020204030204" pitchFamily="34" charset="0"/>
              </a:rPr>
              <a:t>enough</a:t>
            </a:r>
            <a:r>
              <a:rPr lang="it-IT" sz="1600" dirty="0">
                <a:latin typeface="Calibri" panose="020F0502020204030204" pitchFamily="34" charset="0"/>
                <a:cs typeface="Calibri" panose="020F0502020204030204" pitchFamily="34" charset="0"/>
              </a:rPr>
              <a:t> to </a:t>
            </a:r>
            <a:r>
              <a:rPr lang="it-IT" sz="1600" dirty="0" err="1">
                <a:latin typeface="Calibri" panose="020F0502020204030204" pitchFamily="34" charset="0"/>
                <a:cs typeface="Calibri" panose="020F0502020204030204" pitchFamily="34" charset="0"/>
              </a:rPr>
              <a:t>efficiently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couple</a:t>
            </a:r>
            <a:r>
              <a:rPr lang="it-IT" sz="1600" dirty="0">
                <a:latin typeface="Calibri" panose="020F0502020204030204" pitchFamily="34" charset="0"/>
                <a:cs typeface="Calibri" panose="020F0502020204030204" pitchFamily="34" charset="0"/>
              </a:rPr>
              <a:t> with the plasma </a:t>
            </a:r>
            <a:r>
              <a:rPr lang="it-IT" sz="1600" dirty="0" err="1">
                <a:latin typeface="Calibri" panose="020F0502020204030204" pitchFamily="34" charset="0"/>
                <a:cs typeface="Calibri" panose="020F0502020204030204" pitchFamily="34" charset="0"/>
              </a:rPr>
              <a:t>wave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may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result</a:t>
            </a:r>
            <a:r>
              <a:rPr lang="it-IT" sz="1600" dirty="0">
                <a:latin typeface="Calibri" panose="020F0502020204030204" pitchFamily="34" charset="0"/>
                <a:cs typeface="Calibri" panose="020F0502020204030204" pitchFamily="34" charset="0"/>
              </a:rPr>
              <a:t> in the </a:t>
            </a:r>
            <a:r>
              <a:rPr lang="it-IT" sz="1600" dirty="0" err="1">
                <a:latin typeface="Calibri" panose="020F0502020204030204" pitchFamily="34" charset="0"/>
                <a:cs typeface="Calibri" panose="020F0502020204030204" pitchFamily="34" charset="0"/>
              </a:rPr>
              <a:t>possibility</a:t>
            </a:r>
            <a:r>
              <a:rPr lang="it-IT" sz="1600" dirty="0">
                <a:latin typeface="Calibri" panose="020F0502020204030204" pitchFamily="34" charset="0"/>
                <a:cs typeface="Calibri" panose="020F0502020204030204" pitchFamily="34" charset="0"/>
              </a:rPr>
              <a:t> to </a:t>
            </a:r>
            <a:r>
              <a:rPr lang="it-IT" sz="1600" dirty="0" err="1">
                <a:latin typeface="Calibri" panose="020F0502020204030204" pitchFamily="34" charset="0"/>
                <a:cs typeface="Calibri" panose="020F0502020204030204" pitchFamily="34" charset="0"/>
              </a:rPr>
              <a:t>carry</a:t>
            </a:r>
            <a:r>
              <a:rPr lang="it-IT" sz="1600" dirty="0">
                <a:latin typeface="Calibri" panose="020F0502020204030204" pitchFamily="34" charset="0"/>
                <a:cs typeface="Calibri" panose="020F0502020204030204" pitchFamily="34" charset="0"/>
              </a:rPr>
              <a:t> out plasma target stress </a:t>
            </a:r>
            <a:r>
              <a:rPr lang="it-IT" sz="1600" dirty="0" err="1">
                <a:latin typeface="Calibri" panose="020F0502020204030204" pitchFamily="34" charset="0"/>
                <a:cs typeface="Calibri" panose="020F0502020204030204" pitchFamily="34" charset="0"/>
              </a:rPr>
              <a:t>tests</a:t>
            </a:r>
            <a:r>
              <a:rPr lang="it-IT" sz="1600" dirty="0">
                <a:latin typeface="Calibri" panose="020F0502020204030204" pitchFamily="34" charset="0"/>
                <a:cs typeface="Calibri" panose="020F0502020204030204" pitchFamily="34" charset="0"/>
              </a:rPr>
              <a:t>.</a:t>
            </a:r>
          </a:p>
          <a:p>
            <a:endParaRPr lang="it-IT" dirty="0"/>
          </a:p>
          <a:p>
            <a:r>
              <a:rPr lang="it-IT" sz="1600" dirty="0" err="1">
                <a:latin typeface="Calibri" panose="020F0502020204030204" pitchFamily="34" charset="0"/>
                <a:cs typeface="Calibri" panose="020F0502020204030204" pitchFamily="34" charset="0"/>
              </a:rPr>
              <a:t>keV</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Ultrafast</a:t>
            </a:r>
            <a:r>
              <a:rPr lang="it-IT" sz="1600" dirty="0">
                <a:latin typeface="Calibri" panose="020F0502020204030204" pitchFamily="34" charset="0"/>
                <a:cs typeface="Calibri" panose="020F0502020204030204" pitchFamily="34" charset="0"/>
              </a:rPr>
              <a:t> Electron micro-</a:t>
            </a:r>
            <a:r>
              <a:rPr lang="it-IT" sz="1600" dirty="0" err="1">
                <a:latin typeface="Calibri" panose="020F0502020204030204" pitchFamily="34" charset="0"/>
                <a:cs typeface="Calibri" panose="020F0502020204030204" pitchFamily="34" charset="0"/>
              </a:rPr>
              <a:t>Diffraction</a:t>
            </a:r>
            <a:endParaRPr lang="it-IT" sz="1600" dirty="0">
              <a:latin typeface="Calibri" panose="020F0502020204030204" pitchFamily="34" charset="0"/>
              <a:cs typeface="Calibri" panose="020F0502020204030204" pitchFamily="34" charset="0"/>
            </a:endParaRPr>
          </a:p>
          <a:p>
            <a:r>
              <a:rPr lang="it-IT" sz="1600" dirty="0" err="1">
                <a:latin typeface="Calibri" panose="020F0502020204030204" pitchFamily="34" charset="0"/>
                <a:cs typeface="Calibri" panose="020F0502020204030204" pitchFamily="34" charset="0"/>
              </a:rPr>
              <a:t>Recently</a:t>
            </a:r>
            <a:r>
              <a:rPr lang="it-IT" sz="1600" dirty="0">
                <a:latin typeface="Calibri" panose="020F0502020204030204" pitchFamily="34" charset="0"/>
                <a:cs typeface="Calibri" panose="020F0502020204030204" pitchFamily="34" charset="0"/>
              </a:rPr>
              <a:t>, a team </a:t>
            </a:r>
            <a:r>
              <a:rPr lang="it-IT" sz="1600" dirty="0" err="1">
                <a:latin typeface="Calibri" panose="020F0502020204030204" pitchFamily="34" charset="0"/>
                <a:cs typeface="Calibri" panose="020F0502020204030204" pitchFamily="34" charset="0"/>
              </a:rPr>
              <a:t>at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Cornell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University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has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designed</a:t>
            </a:r>
            <a:r>
              <a:rPr lang="it-IT" sz="1600" dirty="0">
                <a:latin typeface="Calibri" panose="020F0502020204030204" pitchFamily="34" charset="0"/>
                <a:cs typeface="Calibri" panose="020F0502020204030204" pitchFamily="34" charset="0"/>
              </a:rPr>
              <a:t> and </a:t>
            </a:r>
            <a:r>
              <a:rPr lang="it-IT" sz="1600" dirty="0" err="1">
                <a:latin typeface="Calibri" panose="020F0502020204030204" pitchFamily="34" charset="0"/>
                <a:cs typeface="Calibri" panose="020F0502020204030204" pitchFamily="34" charset="0"/>
              </a:rPr>
              <a:t>commissioned</a:t>
            </a:r>
            <a:r>
              <a:rPr lang="it-IT" sz="1600" dirty="0">
                <a:latin typeface="Calibri" panose="020F0502020204030204" pitchFamily="34" charset="0"/>
                <a:cs typeface="Calibri" panose="020F0502020204030204" pitchFamily="34" charset="0"/>
              </a:rPr>
              <a:t> an </a:t>
            </a:r>
            <a:r>
              <a:rPr lang="it-IT" sz="1600" dirty="0" err="1">
                <a:latin typeface="Calibri" panose="020F0502020204030204" pitchFamily="34" charset="0"/>
                <a:cs typeface="Calibri" panose="020F0502020204030204" pitchFamily="34" charset="0"/>
              </a:rPr>
              <a:t>Ultrafast</a:t>
            </a:r>
            <a:r>
              <a:rPr lang="it-IT" sz="1600" dirty="0">
                <a:latin typeface="Calibri" panose="020F0502020204030204" pitchFamily="34" charset="0"/>
                <a:cs typeface="Calibri" panose="020F0502020204030204" pitchFamily="34" charset="0"/>
              </a:rPr>
              <a:t> Electron micro </a:t>
            </a:r>
            <a:r>
              <a:rPr lang="it-IT" sz="1600" dirty="0" err="1">
                <a:latin typeface="Calibri" panose="020F0502020204030204" pitchFamily="34" charset="0"/>
                <a:cs typeface="Calibri" panose="020F0502020204030204" pitchFamily="34" charset="0"/>
              </a:rPr>
              <a:t>Diffraction</a:t>
            </a:r>
            <a:r>
              <a:rPr lang="it-IT" sz="1600" dirty="0">
                <a:latin typeface="Calibri" panose="020F0502020204030204" pitchFamily="34" charset="0"/>
                <a:cs typeface="Calibri" panose="020F0502020204030204" pitchFamily="34" charset="0"/>
              </a:rPr>
              <a:t> (UED) </a:t>
            </a:r>
            <a:r>
              <a:rPr lang="it-IT" sz="1600" dirty="0" err="1">
                <a:latin typeface="Calibri" panose="020F0502020204030204" pitchFamily="34" charset="0"/>
                <a:cs typeface="Calibri" panose="020F0502020204030204" pitchFamily="34" charset="0"/>
              </a:rPr>
              <a:t>apparatus</a:t>
            </a:r>
            <a:r>
              <a:rPr lang="it-IT" sz="1600" dirty="0">
                <a:latin typeface="Calibri" panose="020F0502020204030204" pitchFamily="34" charset="0"/>
                <a:cs typeface="Calibri" panose="020F0502020204030204" pitchFamily="34" charset="0"/>
              </a:rPr>
              <a:t> with sub-</a:t>
            </a:r>
            <a:r>
              <a:rPr lang="it-IT" sz="1600" dirty="0" err="1">
                <a:latin typeface="Calibri" panose="020F0502020204030204" pitchFamily="34" charset="0"/>
                <a:cs typeface="Calibri" panose="020F0502020204030204" pitchFamily="34" charset="0"/>
              </a:rPr>
              <a:t>picosend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temporal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resolution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This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apparatus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is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based</a:t>
            </a:r>
            <a:r>
              <a:rPr lang="it-IT" sz="1600" dirty="0">
                <a:latin typeface="Calibri" panose="020F0502020204030204" pitchFamily="34" charset="0"/>
                <a:cs typeface="Calibri" panose="020F0502020204030204" pitchFamily="34" charset="0"/>
              </a:rPr>
              <a:t> on a 200 </a:t>
            </a:r>
            <a:r>
              <a:rPr lang="it-IT" sz="1600" dirty="0" err="1">
                <a:latin typeface="Calibri" panose="020F0502020204030204" pitchFamily="34" charset="0"/>
                <a:cs typeface="Calibri" panose="020F0502020204030204" pitchFamily="34" charset="0"/>
              </a:rPr>
              <a:t>kV</a:t>
            </a:r>
            <a:r>
              <a:rPr lang="it-IT" sz="1600" dirty="0">
                <a:latin typeface="Calibri" panose="020F0502020204030204" pitchFamily="34" charset="0"/>
                <a:cs typeface="Calibri" panose="020F0502020204030204" pitchFamily="34" charset="0"/>
              </a:rPr>
              <a:t> DC </a:t>
            </a:r>
            <a:r>
              <a:rPr lang="it-IT" sz="1600" dirty="0" err="1">
                <a:latin typeface="Calibri" panose="020F0502020204030204" pitchFamily="34" charset="0"/>
                <a:cs typeface="Calibri" panose="020F0502020204030204" pitchFamily="34" charset="0"/>
              </a:rPr>
              <a:t>Gun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two</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solenoids</a:t>
            </a:r>
            <a:r>
              <a:rPr lang="it-IT" sz="1600" dirty="0">
                <a:latin typeface="Calibri" panose="020F0502020204030204" pitchFamily="34" charset="0"/>
                <a:cs typeface="Calibri" panose="020F0502020204030204" pitchFamily="34" charset="0"/>
              </a:rPr>
              <a:t> and a 3 GHz </a:t>
            </a:r>
            <a:r>
              <a:rPr lang="it-IT" sz="1600" dirty="0" err="1">
                <a:latin typeface="Calibri" panose="020F0502020204030204" pitchFamily="34" charset="0"/>
                <a:cs typeface="Calibri" panose="020F0502020204030204" pitchFamily="34" charset="0"/>
              </a:rPr>
              <a:t>buncher</a:t>
            </a:r>
            <a:r>
              <a:rPr lang="it-IT" sz="1600" dirty="0">
                <a:latin typeface="Calibri" panose="020F0502020204030204" pitchFamily="34" charset="0"/>
                <a:cs typeface="Calibri" panose="020F0502020204030204" pitchFamily="34" charset="0"/>
              </a:rPr>
              <a:t>. Using a </a:t>
            </a:r>
            <a:r>
              <a:rPr lang="it-IT" sz="1600" dirty="0" err="1">
                <a:latin typeface="Calibri" panose="020F0502020204030204" pitchFamily="34" charset="0"/>
                <a:cs typeface="Calibri" panose="020F0502020204030204" pitchFamily="34" charset="0"/>
              </a:rPr>
              <a:t>alkali</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antimonied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photocathode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they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generated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beams</a:t>
            </a:r>
            <a:r>
              <a:rPr lang="it-IT" sz="1600" dirty="0">
                <a:latin typeface="Calibri" panose="020F0502020204030204" pitchFamily="34" charset="0"/>
                <a:cs typeface="Calibri" panose="020F0502020204030204" pitchFamily="34" charset="0"/>
              </a:rPr>
              <a:t> with </a:t>
            </a:r>
            <a:r>
              <a:rPr lang="it-IT" sz="1600" dirty="0" err="1">
                <a:latin typeface="Calibri" panose="020F0502020204030204" pitchFamily="34" charset="0"/>
                <a:cs typeface="Calibri" panose="020F0502020204030204" pitchFamily="34" charset="0"/>
              </a:rPr>
              <a:t>low</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intrinsic</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emittance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allowing</a:t>
            </a:r>
            <a:r>
              <a:rPr lang="it-IT" sz="1600" dirty="0">
                <a:latin typeface="Calibri" panose="020F0502020204030204" pitchFamily="34" charset="0"/>
                <a:cs typeface="Calibri" panose="020F0502020204030204" pitchFamily="34" charset="0"/>
              </a:rPr>
              <a:t> for micron scale probe </a:t>
            </a:r>
            <a:r>
              <a:rPr lang="it-IT" sz="1600" dirty="0" err="1">
                <a:latin typeface="Calibri" panose="020F0502020204030204" pitchFamily="34" charset="0"/>
                <a:cs typeface="Calibri" panose="020F0502020204030204" pitchFamily="34" charset="0"/>
              </a:rPr>
              <a:t>size</a:t>
            </a:r>
            <a:r>
              <a:rPr lang="it-IT" sz="1600" dirty="0">
                <a:latin typeface="Calibri" panose="020F0502020204030204" pitchFamily="34" charset="0"/>
                <a:cs typeface="Calibri" panose="020F0502020204030204" pitchFamily="34" charset="0"/>
              </a:rPr>
              <a:t>. The HB2TF </a:t>
            </a:r>
            <a:r>
              <a:rPr lang="it-IT" sz="1600" dirty="0" err="1">
                <a:latin typeface="Calibri" panose="020F0502020204030204" pitchFamily="34" charset="0"/>
                <a:cs typeface="Calibri" panose="020F0502020204030204" pitchFamily="34" charset="0"/>
              </a:rPr>
              <a:t>accelerator</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is</a:t>
            </a:r>
            <a:r>
              <a:rPr lang="it-IT" sz="1600" dirty="0">
                <a:latin typeface="Calibri" panose="020F0502020204030204" pitchFamily="34" charset="0"/>
                <a:cs typeface="Calibri" panose="020F0502020204030204" pitchFamily="34" charset="0"/>
              </a:rPr>
              <a:t> a </a:t>
            </a:r>
            <a:r>
              <a:rPr lang="it-IT" sz="1600" dirty="0" err="1">
                <a:latin typeface="Calibri" panose="020F0502020204030204" pitchFamily="34" charset="0"/>
                <a:cs typeface="Calibri" panose="020F0502020204030204" pitchFamily="34" charset="0"/>
              </a:rPr>
              <a:t>natural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place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where</a:t>
            </a:r>
            <a:r>
              <a:rPr lang="it-IT" sz="1600" dirty="0">
                <a:latin typeface="Calibri" panose="020F0502020204030204" pitchFamily="34" charset="0"/>
                <a:cs typeface="Calibri" panose="020F0502020204030204" pitchFamily="34" charset="0"/>
              </a:rPr>
              <a:t> the </a:t>
            </a:r>
            <a:r>
              <a:rPr lang="it-IT" sz="1600" dirty="0" err="1">
                <a:latin typeface="Calibri" panose="020F0502020204030204" pitchFamily="34" charset="0"/>
                <a:cs typeface="Calibri" panose="020F0502020204030204" pitchFamily="34" charset="0"/>
              </a:rPr>
              <a:t>techniques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developed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Cornell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might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have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their</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natural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implementation</a:t>
            </a:r>
            <a:r>
              <a:rPr lang="it-IT" sz="1600" dirty="0">
                <a:latin typeface="Calibri" panose="020F0502020204030204" pitchFamily="34" charset="0"/>
                <a:cs typeface="Calibri" panose="020F0502020204030204" pitchFamily="34" charset="0"/>
              </a:rPr>
              <a:t> and </a:t>
            </a:r>
            <a:r>
              <a:rPr lang="it-IT" sz="1600" dirty="0" err="1">
                <a:latin typeface="Calibri" panose="020F0502020204030204" pitchFamily="34" charset="0"/>
                <a:cs typeface="Calibri" panose="020F0502020204030204" pitchFamily="34" charset="0"/>
              </a:rPr>
              <a:t>evolution</a:t>
            </a:r>
            <a:r>
              <a:rPr lang="it-IT" sz="1600" dirty="0">
                <a:latin typeface="Calibri" panose="020F0502020204030204" pitchFamily="34" charset="0"/>
                <a:cs typeface="Calibri" panose="020F0502020204030204" pitchFamily="34" charset="0"/>
              </a:rPr>
              <a:t>. </a:t>
            </a:r>
          </a:p>
          <a:p>
            <a:endParaRPr lang="it-IT" dirty="0"/>
          </a:p>
          <a:p>
            <a:r>
              <a:rPr lang="it-IT" sz="1600" dirty="0" err="1">
                <a:latin typeface="Calibri" panose="020F0502020204030204" pitchFamily="34" charset="0"/>
                <a:cs typeface="Calibri" panose="020F0502020204030204" pitchFamily="34" charset="0"/>
              </a:rPr>
              <a:t>Positronium</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Beam</a:t>
            </a:r>
            <a:r>
              <a:rPr lang="it-IT" sz="1600" dirty="0">
                <a:latin typeface="Calibri" panose="020F0502020204030204" pitchFamily="34" charset="0"/>
                <a:cs typeface="Calibri" panose="020F0502020204030204" pitchFamily="34" charset="0"/>
              </a:rPr>
              <a:t> Generation</a:t>
            </a:r>
          </a:p>
          <a:p>
            <a:r>
              <a:rPr lang="it-IT" sz="1600" dirty="0">
                <a:latin typeface="Calibri" panose="020F0502020204030204" pitchFamily="34" charset="0"/>
                <a:cs typeface="Calibri" panose="020F0502020204030204" pitchFamily="34" charset="0"/>
              </a:rPr>
              <a:t>The </a:t>
            </a:r>
            <a:r>
              <a:rPr lang="it-IT" sz="1600" dirty="0" err="1">
                <a:latin typeface="Calibri" panose="020F0502020204030204" pitchFamily="34" charset="0"/>
                <a:cs typeface="Calibri" panose="020F0502020204030204" pitchFamily="34" charset="0"/>
              </a:rPr>
              <a:t>availability</a:t>
            </a:r>
            <a:r>
              <a:rPr lang="it-IT" sz="1600" dirty="0">
                <a:latin typeface="Calibri" panose="020F0502020204030204" pitchFamily="34" charset="0"/>
                <a:cs typeface="Calibri" panose="020F0502020204030204" pitchFamily="34" charset="0"/>
              </a:rPr>
              <a:t> of an intense and high </a:t>
            </a:r>
            <a:r>
              <a:rPr lang="it-IT" sz="1600" dirty="0" err="1">
                <a:latin typeface="Calibri" panose="020F0502020204030204" pitchFamily="34" charset="0"/>
                <a:cs typeface="Calibri" panose="020F0502020204030204" pitchFamily="34" charset="0"/>
              </a:rPr>
              <a:t>quality</a:t>
            </a:r>
            <a:r>
              <a:rPr lang="it-IT" sz="1600" dirty="0">
                <a:latin typeface="Calibri" panose="020F0502020204030204" pitchFamily="34" charset="0"/>
                <a:cs typeface="Calibri" panose="020F0502020204030204" pitchFamily="34" charset="0"/>
              </a:rPr>
              <a:t> electron </a:t>
            </a:r>
            <a:r>
              <a:rPr lang="it-IT" sz="1600" dirty="0" err="1">
                <a:latin typeface="Calibri" panose="020F0502020204030204" pitchFamily="34" charset="0"/>
                <a:cs typeface="Calibri" panose="020F0502020204030204" pitchFamily="34" charset="0"/>
              </a:rPr>
              <a:t>beam</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as</a:t>
            </a:r>
            <a:r>
              <a:rPr lang="it-IT" sz="1600" dirty="0">
                <a:latin typeface="Calibri" panose="020F0502020204030204" pitchFamily="34" charset="0"/>
                <a:cs typeface="Calibri" panose="020F0502020204030204" pitchFamily="34" charset="0"/>
              </a:rPr>
              <a:t> the </a:t>
            </a:r>
            <a:r>
              <a:rPr lang="it-IT" sz="1600" dirty="0" err="1">
                <a:latin typeface="Calibri" panose="020F0502020204030204" pitchFamily="34" charset="0"/>
                <a:cs typeface="Calibri" panose="020F0502020204030204" pitchFamily="34" charset="0"/>
              </a:rPr>
              <a:t>one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specific</a:t>
            </a:r>
            <a:r>
              <a:rPr lang="it-IT" sz="1600" dirty="0">
                <a:latin typeface="Calibri" panose="020F0502020204030204" pitchFamily="34" charset="0"/>
                <a:cs typeface="Calibri" panose="020F0502020204030204" pitchFamily="34" charset="0"/>
              </a:rPr>
              <a:t> of </a:t>
            </a:r>
            <a:r>
              <a:rPr lang="it-IT" sz="1600" dirty="0" err="1">
                <a:latin typeface="Calibri" panose="020F0502020204030204" pitchFamily="34" charset="0"/>
                <a:cs typeface="Calibri" panose="020F0502020204030204" pitchFamily="34" charset="0"/>
              </a:rPr>
              <a:t>this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experiment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may</a:t>
            </a:r>
            <a:r>
              <a:rPr lang="it-IT" sz="1600" dirty="0">
                <a:latin typeface="Calibri" panose="020F0502020204030204" pitchFamily="34" charset="0"/>
                <a:cs typeface="Calibri" panose="020F0502020204030204" pitchFamily="34" charset="0"/>
              </a:rPr>
              <a:t> be </a:t>
            </a:r>
            <a:r>
              <a:rPr lang="it-IT" sz="1600" dirty="0" err="1">
                <a:latin typeface="Calibri" panose="020F0502020204030204" pitchFamily="34" charset="0"/>
                <a:cs typeface="Calibri" panose="020F0502020204030204" pitchFamily="34" charset="0"/>
              </a:rPr>
              <a:t>very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beneficial</a:t>
            </a:r>
            <a:r>
              <a:rPr lang="it-IT" sz="1600" dirty="0">
                <a:latin typeface="Calibri" panose="020F0502020204030204" pitchFamily="34" charset="0"/>
                <a:cs typeface="Calibri" panose="020F0502020204030204" pitchFamily="34" charset="0"/>
              </a:rPr>
              <a:t> to </a:t>
            </a:r>
            <a:r>
              <a:rPr lang="it-IT" sz="1600" dirty="0" err="1">
                <a:latin typeface="Calibri" panose="020F0502020204030204" pitchFamily="34" charset="0"/>
                <a:cs typeface="Calibri" panose="020F0502020204030204" pitchFamily="34" charset="0"/>
              </a:rPr>
              <a:t>carry</a:t>
            </a:r>
            <a:r>
              <a:rPr lang="it-IT" sz="1600" dirty="0">
                <a:latin typeface="Calibri" panose="020F0502020204030204" pitchFamily="34" charset="0"/>
                <a:cs typeface="Calibri" panose="020F0502020204030204" pitchFamily="34" charset="0"/>
              </a:rPr>
              <a:t> out </a:t>
            </a:r>
            <a:r>
              <a:rPr lang="it-IT" sz="1600" dirty="0" err="1">
                <a:latin typeface="Calibri" panose="020F0502020204030204" pitchFamily="34" charset="0"/>
                <a:cs typeface="Calibri" panose="020F0502020204030204" pitchFamily="34" charset="0"/>
              </a:rPr>
              <a:t>tests</a:t>
            </a:r>
            <a:r>
              <a:rPr lang="it-IT" sz="1600" dirty="0">
                <a:latin typeface="Calibri" panose="020F0502020204030204" pitchFamily="34" charset="0"/>
                <a:cs typeface="Calibri" panose="020F0502020204030204" pitchFamily="34" charset="0"/>
              </a:rPr>
              <a:t> for a </a:t>
            </a:r>
            <a:r>
              <a:rPr lang="it-IT" sz="1600" dirty="0" err="1">
                <a:latin typeface="Calibri" panose="020F0502020204030204" pitchFamily="34" charset="0"/>
                <a:cs typeface="Calibri" panose="020F0502020204030204" pitchFamily="34" charset="0"/>
              </a:rPr>
              <a:t>Positronium</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beam</a:t>
            </a:r>
            <a:r>
              <a:rPr lang="it-IT" sz="1600" dirty="0">
                <a:latin typeface="Calibri" panose="020F0502020204030204" pitchFamily="34" charset="0"/>
                <a:cs typeface="Calibri" panose="020F0502020204030204" pitchFamily="34" charset="0"/>
              </a:rPr>
              <a:t> generation </a:t>
            </a:r>
            <a:r>
              <a:rPr lang="it-IT" sz="1600" dirty="0" err="1">
                <a:latin typeface="Calibri" panose="020F0502020204030204" pitchFamily="34" charset="0"/>
                <a:cs typeface="Calibri" panose="020F0502020204030204" pitchFamily="34" charset="0"/>
              </a:rPr>
              <a:t>as</a:t>
            </a:r>
            <a:r>
              <a:rPr lang="it-IT" sz="1600" dirty="0">
                <a:latin typeface="Calibri" panose="020F0502020204030204" pitchFamily="34" charset="0"/>
                <a:cs typeface="Calibri" panose="020F0502020204030204" pitchFamily="34" charset="0"/>
              </a:rPr>
              <a:t> the </a:t>
            </a:r>
            <a:r>
              <a:rPr lang="it-IT" sz="1600" dirty="0" err="1">
                <a:latin typeface="Calibri" panose="020F0502020204030204" pitchFamily="34" charset="0"/>
                <a:cs typeface="Calibri" panose="020F0502020204030204" pitchFamily="34" charset="0"/>
              </a:rPr>
              <a:t>one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foreseen</a:t>
            </a:r>
            <a:r>
              <a:rPr lang="it-IT" sz="1600" dirty="0">
                <a:latin typeface="Calibri" panose="020F0502020204030204" pitchFamily="34" charset="0"/>
                <a:cs typeface="Calibri" panose="020F0502020204030204" pitchFamily="34" charset="0"/>
              </a:rPr>
              <a:t> in the QUPLUS </a:t>
            </a:r>
            <a:r>
              <a:rPr lang="it-IT" sz="1600" dirty="0" err="1">
                <a:latin typeface="Calibri" panose="020F0502020204030204" pitchFamily="34" charset="0"/>
                <a:cs typeface="Calibri" panose="020F0502020204030204" pitchFamily="34" charset="0"/>
              </a:rPr>
              <a:t>experiment</a:t>
            </a:r>
            <a:endParaRPr lang="it-IT" sz="1600" dirty="0">
              <a:latin typeface="Calibri" panose="020F0502020204030204" pitchFamily="34" charset="0"/>
              <a:cs typeface="Calibri" panose="020F0502020204030204" pitchFamily="34" charset="0"/>
            </a:endParaRPr>
          </a:p>
          <a:p>
            <a:endParaRPr lang="it-IT" dirty="0"/>
          </a:p>
          <a:p>
            <a:endParaRPr lang="it-IT" dirty="0"/>
          </a:p>
        </p:txBody>
      </p:sp>
    </p:spTree>
    <p:extLst>
      <p:ext uri="{BB962C8B-B14F-4D97-AF65-F5344CB8AC3E}">
        <p14:creationId xmlns:p14="http://schemas.microsoft.com/office/powerpoint/2010/main" val="373817713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8</a:t>
            </a:fld>
            <a:endParaRPr lang="en-US" sz="1050" b="0" strike="noStrike" spc="-1">
              <a:latin typeface="Arial"/>
            </a:endParaRPr>
          </a:p>
        </p:txBody>
      </p:sp>
      <p:sp>
        <p:nvSpPr>
          <p:cNvPr id="3" name="CasellaDiTesto 2"/>
          <p:cNvSpPr txBox="1"/>
          <p:nvPr/>
        </p:nvSpPr>
        <p:spPr>
          <a:xfrm>
            <a:off x="1235442" y="1344600"/>
            <a:ext cx="10672355" cy="4708981"/>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The strategy focused on a laboratory structure capable of supporting the activities considered essential to LASA:</a:t>
            </a:r>
          </a:p>
          <a:p>
            <a:pPr>
              <a:spcAft>
                <a:spcPts val="1200"/>
              </a:spcAft>
            </a:pPr>
            <a:endParaRPr lang="en-US" sz="2000" b="1" spc="-1" dirty="0">
              <a:solidFill>
                <a:schemeClr val="bg2">
                  <a:lumMod val="25000"/>
                </a:schemeClr>
              </a:solidFill>
              <a:latin typeface="Calibri"/>
            </a:endParaRPr>
          </a:p>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clear identification of research areas </a:t>
            </a:r>
            <a:r>
              <a:rPr lang="en-US" sz="2000" b="1" spc="-1" dirty="0">
                <a:solidFill>
                  <a:schemeClr val="bg2">
                    <a:lumMod val="25000"/>
                  </a:schemeClr>
                </a:solidFill>
                <a:latin typeface="Calibri"/>
              </a:rPr>
              <a:t>for which the LASA, for historical reasons, of existing skills, of available equipment, is a natural headquarters</a:t>
            </a:r>
          </a:p>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increase in scientific and technological R&amp;D activities</a:t>
            </a:r>
            <a:r>
              <a:rPr lang="en-US" sz="2000" b="1" spc="-1" dirty="0">
                <a:solidFill>
                  <a:schemeClr val="bg2">
                    <a:lumMod val="25000"/>
                  </a:schemeClr>
                </a:solidFill>
                <a:latin typeface="Calibri"/>
              </a:rPr>
              <a:t>, to approach a balance between these and the activities requested and financed in a dedicated way by INFN</a:t>
            </a:r>
          </a:p>
          <a:p>
            <a:pPr>
              <a:spcAft>
                <a:spcPts val="1200"/>
              </a:spcAft>
            </a:pPr>
            <a:r>
              <a:rPr lang="en-US" sz="2000" b="1" spc="-1" dirty="0">
                <a:solidFill>
                  <a:schemeClr val="bg2">
                    <a:lumMod val="25000"/>
                  </a:schemeClr>
                </a:solidFill>
                <a:latin typeface="Calibri"/>
              </a:rPr>
              <a:t>• strengthening of collaborations between our laboratory and national and international communities</a:t>
            </a:r>
          </a:p>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consolidation of the laboratory infrastructure</a:t>
            </a:r>
          </a:p>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upgrading of the main components of the cryogenic plant in view of the purchase of a new liquefier </a:t>
            </a:r>
            <a:r>
              <a:rPr lang="en-US" sz="2000" b="1" spc="-1" dirty="0">
                <a:solidFill>
                  <a:schemeClr val="bg2">
                    <a:lumMod val="25000"/>
                  </a:schemeClr>
                </a:solidFill>
                <a:latin typeface="Calibri"/>
              </a:rPr>
              <a:t>with performance suitable for the foreseen 10 years of activities </a:t>
            </a: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A new strategy for the Laboratory</a:t>
            </a:r>
            <a:endParaRPr lang="en-US" sz="3600" spc="-1" dirty="0"/>
          </a:p>
        </p:txBody>
      </p:sp>
    </p:spTree>
    <p:extLst>
      <p:ext uri="{BB962C8B-B14F-4D97-AF65-F5344CB8AC3E}">
        <p14:creationId xmlns:p14="http://schemas.microsoft.com/office/powerpoint/2010/main" val="49099028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80</a:t>
            </a:fld>
            <a:endParaRPr lang="en-US" sz="1050" b="0" strike="noStrike" spc="-1">
              <a:latin typeface="Arial"/>
            </a:endParaRPr>
          </a:p>
        </p:txBody>
      </p:sp>
      <p:sp>
        <p:nvSpPr>
          <p:cNvPr id="7" name="CustomShape 1"/>
          <p:cNvSpPr/>
          <p:nvPr/>
        </p:nvSpPr>
        <p:spPr>
          <a:xfrm>
            <a:off x="832680" y="57960"/>
            <a:ext cx="5978428"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The HB2TF Proposal for a CALL</a:t>
            </a:r>
            <a:endParaRPr lang="en-US" sz="3600" b="0" strike="noStrike" spc="-1" dirty="0">
              <a:latin typeface="Arial"/>
            </a:endParaRPr>
          </a:p>
        </p:txBody>
      </p:sp>
      <p:pic>
        <p:nvPicPr>
          <p:cNvPr id="2" name="Immagine 1">
            <a:extLst>
              <a:ext uri="{FF2B5EF4-FFF2-40B4-BE49-F238E27FC236}">
                <a16:creationId xmlns:a16="http://schemas.microsoft.com/office/drawing/2014/main" id="{50A0C74F-A1E0-3848-853B-44C0C5FD03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10560" y="2854540"/>
            <a:ext cx="2836714" cy="1783517"/>
          </a:xfrm>
          <a:prstGeom prst="rect">
            <a:avLst/>
          </a:prstGeom>
        </p:spPr>
      </p:pic>
      <p:pic>
        <p:nvPicPr>
          <p:cNvPr id="9" name="Immagine 8">
            <a:extLst>
              <a:ext uri="{FF2B5EF4-FFF2-40B4-BE49-F238E27FC236}">
                <a16:creationId xmlns:a16="http://schemas.microsoft.com/office/drawing/2014/main" id="{6607EE5E-B417-8D49-B434-05E070B3B1CA}"/>
              </a:ext>
            </a:extLst>
          </p:cNvPr>
          <p:cNvPicPr/>
          <p:nvPr/>
        </p:nvPicPr>
        <p:blipFill>
          <a:blip r:embed="rId4"/>
          <a:stretch>
            <a:fillRect/>
          </a:stretch>
        </p:blipFill>
        <p:spPr>
          <a:xfrm>
            <a:off x="6400800" y="2155371"/>
            <a:ext cx="5392148" cy="4564844"/>
          </a:xfrm>
          <a:prstGeom prst="rect">
            <a:avLst/>
          </a:prstGeom>
        </p:spPr>
      </p:pic>
      <p:sp>
        <p:nvSpPr>
          <p:cNvPr id="3" name="CasellaDiTesto 2">
            <a:extLst>
              <a:ext uri="{FF2B5EF4-FFF2-40B4-BE49-F238E27FC236}">
                <a16:creationId xmlns:a16="http://schemas.microsoft.com/office/drawing/2014/main" id="{38D47C95-259A-0A4B-A30B-4E85731F5424}"/>
              </a:ext>
            </a:extLst>
          </p:cNvPr>
          <p:cNvSpPr txBox="1"/>
          <p:nvPr/>
        </p:nvSpPr>
        <p:spPr>
          <a:xfrm>
            <a:off x="1328904" y="4618399"/>
            <a:ext cx="2492990" cy="2031325"/>
          </a:xfrm>
          <a:prstGeom prst="rect">
            <a:avLst/>
          </a:prstGeom>
          <a:noFill/>
        </p:spPr>
        <p:txBody>
          <a:bodyPr wrap="none" rtlCol="0">
            <a:spAutoFit/>
          </a:bodyPr>
          <a:lstStyle/>
          <a:p>
            <a:r>
              <a:rPr lang="it-IT" dirty="0" err="1"/>
              <a:t>Funding</a:t>
            </a:r>
            <a:r>
              <a:rPr lang="it-IT" dirty="0"/>
              <a:t> </a:t>
            </a:r>
            <a:r>
              <a:rPr lang="it-IT" dirty="0" err="1"/>
              <a:t>Request</a:t>
            </a:r>
            <a:endParaRPr lang="it-IT" dirty="0"/>
          </a:p>
          <a:p>
            <a:endParaRPr lang="it-IT" dirty="0"/>
          </a:p>
          <a:p>
            <a:r>
              <a:rPr lang="it-IT" dirty="0"/>
              <a:t>2023	Euro 333.100</a:t>
            </a:r>
          </a:p>
          <a:p>
            <a:r>
              <a:rPr lang="it-IT" dirty="0"/>
              <a:t>2024	Euro 412.000</a:t>
            </a:r>
          </a:p>
          <a:p>
            <a:r>
              <a:rPr lang="it-IT" dirty="0"/>
              <a:t>2025	Euro 254.600</a:t>
            </a:r>
          </a:p>
          <a:p>
            <a:endParaRPr lang="it-IT" dirty="0"/>
          </a:p>
          <a:p>
            <a:r>
              <a:rPr lang="it-IT" dirty="0"/>
              <a:t>Total	Euro 999.700</a:t>
            </a:r>
          </a:p>
        </p:txBody>
      </p:sp>
      <p:sp>
        <p:nvSpPr>
          <p:cNvPr id="4" name="CasellaDiTesto 3">
            <a:extLst>
              <a:ext uri="{FF2B5EF4-FFF2-40B4-BE49-F238E27FC236}">
                <a16:creationId xmlns:a16="http://schemas.microsoft.com/office/drawing/2014/main" id="{F3DFA887-7EF0-6441-9E4F-0E08A23FF4C7}"/>
              </a:ext>
            </a:extLst>
          </p:cNvPr>
          <p:cNvSpPr txBox="1"/>
          <p:nvPr/>
        </p:nvSpPr>
        <p:spPr>
          <a:xfrm>
            <a:off x="1198513" y="647915"/>
            <a:ext cx="5327734" cy="3816429"/>
          </a:xfrm>
          <a:prstGeom prst="rect">
            <a:avLst/>
          </a:prstGeom>
          <a:noFill/>
        </p:spPr>
        <p:txBody>
          <a:bodyPr wrap="square" rtlCol="0">
            <a:spAutoFit/>
          </a:bodyPr>
          <a:lstStyle/>
          <a:p>
            <a:r>
              <a:rPr lang="it-IT" sz="1600" dirty="0">
                <a:latin typeface="Calibri" panose="020F0502020204030204" pitchFamily="34" charset="0"/>
                <a:cs typeface="Calibri" panose="020F0502020204030204" pitchFamily="34" charset="0"/>
              </a:rPr>
              <a:t>The </a:t>
            </a:r>
            <a:r>
              <a:rPr lang="it-IT" sz="1600" dirty="0" err="1">
                <a:latin typeface="Calibri" panose="020F0502020204030204" pitchFamily="34" charset="0"/>
                <a:cs typeface="Calibri" panose="020F0502020204030204" pitchFamily="34" charset="0"/>
              </a:rPr>
              <a:t>financial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request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described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below</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has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been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conceived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taking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into</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consideration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various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aspects</a:t>
            </a:r>
            <a:r>
              <a:rPr lang="it-IT" sz="1600" dirty="0">
                <a:latin typeface="Calibri" panose="020F0502020204030204" pitchFamily="34" charset="0"/>
                <a:cs typeface="Calibri" panose="020F0502020204030204" pitchFamily="34" charset="0"/>
              </a:rPr>
              <a:t>:</a:t>
            </a:r>
          </a:p>
          <a:p>
            <a:endParaRPr lang="it-IT" sz="1600" dirty="0">
              <a:latin typeface="Calibri" panose="020F0502020204030204" pitchFamily="34" charset="0"/>
              <a:cs typeface="Calibri" panose="020F0502020204030204" pitchFamily="34" charset="0"/>
            </a:endParaRPr>
          </a:p>
          <a:p>
            <a:r>
              <a:rPr lang="it-IT" sz="1600" dirty="0">
                <a:latin typeface="Calibri" panose="020F0502020204030204" pitchFamily="34" charset="0"/>
                <a:cs typeface="Calibri" panose="020F0502020204030204" pitchFamily="34" charset="0"/>
              </a:rPr>
              <a:t>•the </a:t>
            </a:r>
            <a:r>
              <a:rPr lang="it-IT" sz="1600" dirty="0" err="1">
                <a:latin typeface="Calibri" panose="020F0502020204030204" pitchFamily="34" charset="0"/>
                <a:cs typeface="Calibri" panose="020F0502020204030204" pitchFamily="34" charset="0"/>
              </a:rPr>
              <a:t>upper</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boundary</a:t>
            </a:r>
            <a:r>
              <a:rPr lang="it-IT" sz="1600" dirty="0">
                <a:latin typeface="Calibri" panose="020F0502020204030204" pitchFamily="34" charset="0"/>
                <a:cs typeface="Calibri" panose="020F0502020204030204" pitchFamily="34" charset="0"/>
              </a:rPr>
              <a:t> in the </a:t>
            </a:r>
            <a:r>
              <a:rPr lang="it-IT" sz="1600" dirty="0" err="1">
                <a:latin typeface="Calibri" panose="020F0502020204030204" pitchFamily="34" charset="0"/>
                <a:cs typeface="Calibri" panose="020F0502020204030204" pitchFamily="34" charset="0"/>
              </a:rPr>
              <a:t>funding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available</a:t>
            </a:r>
            <a:r>
              <a:rPr lang="it-IT" sz="1600" dirty="0">
                <a:latin typeface="Calibri" panose="020F0502020204030204" pitchFamily="34" charset="0"/>
                <a:cs typeface="Calibri" panose="020F0502020204030204" pitchFamily="34" charset="0"/>
              </a:rPr>
              <a:t> for the </a:t>
            </a:r>
            <a:r>
              <a:rPr lang="it-IT" sz="1600" dirty="0" err="1">
                <a:latin typeface="Calibri" panose="020F0502020204030204" pitchFamily="34" charset="0"/>
                <a:cs typeface="Calibri" panose="020F0502020204030204" pitchFamily="34" charset="0"/>
              </a:rPr>
              <a:t>proposal</a:t>
            </a:r>
            <a:endParaRPr lang="it-IT" sz="1600" dirty="0">
              <a:latin typeface="Calibri" panose="020F0502020204030204" pitchFamily="34" charset="0"/>
              <a:cs typeface="Calibri" panose="020F0502020204030204" pitchFamily="34" charset="0"/>
            </a:endParaRPr>
          </a:p>
          <a:p>
            <a:r>
              <a:rPr lang="it-IT" sz="1600" dirty="0">
                <a:latin typeface="Calibri" panose="020F0502020204030204" pitchFamily="34" charset="0"/>
                <a:cs typeface="Calibri" panose="020F0502020204030204" pitchFamily="34" charset="0"/>
              </a:rPr>
              <a:t>•a strong </a:t>
            </a:r>
            <a:r>
              <a:rPr lang="it-IT" sz="1600" dirty="0" err="1">
                <a:latin typeface="Calibri" panose="020F0502020204030204" pitchFamily="34" charset="0"/>
                <a:cs typeface="Calibri" panose="020F0502020204030204" pitchFamily="34" charset="0"/>
              </a:rPr>
              <a:t>reuse</a:t>
            </a:r>
            <a:r>
              <a:rPr lang="it-IT" sz="1600" dirty="0">
                <a:latin typeface="Calibri" panose="020F0502020204030204" pitchFamily="34" charset="0"/>
                <a:cs typeface="Calibri" panose="020F0502020204030204" pitchFamily="34" charset="0"/>
              </a:rPr>
              <a:t> of </a:t>
            </a:r>
            <a:r>
              <a:rPr lang="it-IT" sz="1600" dirty="0" err="1">
                <a:latin typeface="Calibri" panose="020F0502020204030204" pitchFamily="34" charset="0"/>
                <a:cs typeface="Calibri" panose="020F0502020204030204" pitchFamily="34" charset="0"/>
              </a:rPr>
              <a:t>components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available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at</a:t>
            </a:r>
            <a:r>
              <a:rPr lang="it-IT" sz="1600" dirty="0">
                <a:latin typeface="Calibri" panose="020F0502020204030204" pitchFamily="34" charset="0"/>
                <a:cs typeface="Calibri" panose="020F0502020204030204" pitchFamily="34" charset="0"/>
              </a:rPr>
              <a:t> LASA, </a:t>
            </a:r>
            <a:r>
              <a:rPr lang="it-IT" sz="1600" dirty="0" err="1">
                <a:latin typeface="Calibri" panose="020F0502020204030204" pitchFamily="34" charset="0"/>
                <a:cs typeface="Calibri" panose="020F0502020204030204" pitchFamily="34" charset="0"/>
              </a:rPr>
              <a:t>even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though</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most</a:t>
            </a:r>
            <a:r>
              <a:rPr lang="it-IT" sz="1600" dirty="0">
                <a:latin typeface="Calibri" panose="020F0502020204030204" pitchFamily="34" charset="0"/>
                <a:cs typeface="Calibri" panose="020F0502020204030204" pitchFamily="34" charset="0"/>
              </a:rPr>
              <a:t> of </a:t>
            </a:r>
            <a:r>
              <a:rPr lang="it-IT" sz="1600" dirty="0" err="1">
                <a:latin typeface="Calibri" panose="020F0502020204030204" pitchFamily="34" charset="0"/>
                <a:cs typeface="Calibri" panose="020F0502020204030204" pitchFamily="34" charset="0"/>
              </a:rPr>
              <a:t>these</a:t>
            </a:r>
            <a:r>
              <a:rPr lang="it-IT" sz="1600" dirty="0">
                <a:latin typeface="Calibri" panose="020F0502020204030204" pitchFamily="34" charset="0"/>
                <a:cs typeface="Calibri" panose="020F0502020204030204" pitchFamily="34" charset="0"/>
              </a:rPr>
              <a:t> are </a:t>
            </a:r>
            <a:r>
              <a:rPr lang="it-IT" sz="1600" dirty="0" err="1">
                <a:latin typeface="Calibri" panose="020F0502020204030204" pitchFamily="34" charset="0"/>
                <a:cs typeface="Calibri" panose="020F0502020204030204" pitchFamily="34" charset="0"/>
              </a:rPr>
              <a:t>dated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they</a:t>
            </a:r>
            <a:r>
              <a:rPr lang="it-IT" sz="1600" dirty="0">
                <a:latin typeface="Calibri" panose="020F0502020204030204" pitchFamily="34" charset="0"/>
                <a:cs typeface="Calibri" panose="020F0502020204030204" pitchFamily="34" charset="0"/>
              </a:rPr>
              <a:t> are </a:t>
            </a:r>
            <a:r>
              <a:rPr lang="it-IT" sz="1600" dirty="0" err="1">
                <a:latin typeface="Calibri" panose="020F0502020204030204" pitchFamily="34" charset="0"/>
                <a:cs typeface="Calibri" panose="020F0502020204030204" pitchFamily="34" charset="0"/>
              </a:rPr>
              <a:t>reported</a:t>
            </a:r>
            <a:r>
              <a:rPr lang="it-IT" sz="1600" dirty="0">
                <a:latin typeface="Calibri" panose="020F0502020204030204" pitchFamily="34" charset="0"/>
                <a:cs typeface="Calibri" panose="020F0502020204030204" pitchFamily="34" charset="0"/>
              </a:rPr>
              <a:t> in the </a:t>
            </a:r>
            <a:r>
              <a:rPr lang="it-IT" sz="1600" dirty="0" err="1">
                <a:latin typeface="Calibri" panose="020F0502020204030204" pitchFamily="34" charset="0"/>
                <a:cs typeface="Calibri" panose="020F0502020204030204" pitchFamily="34" charset="0"/>
              </a:rPr>
              <a:t>plan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cost</a:t>
            </a:r>
            <a:r>
              <a:rPr lang="it-IT" sz="1600" dirty="0">
                <a:latin typeface="Calibri" panose="020F0502020204030204" pitchFamily="34" charset="0"/>
                <a:cs typeface="Calibri" panose="020F0502020204030204" pitchFamily="34" charset="0"/>
              </a:rPr>
              <a:t> 0 </a:t>
            </a:r>
            <a:r>
              <a:rPr lang="it-IT" sz="1600" dirty="0" err="1">
                <a:latin typeface="Calibri" panose="020F0502020204030204" pitchFamily="34" charset="0"/>
                <a:cs typeface="Calibri" panose="020F0502020204030204" pitchFamily="34" charset="0"/>
              </a:rPr>
              <a:t>Euros</a:t>
            </a:r>
            <a:r>
              <a:rPr lang="it-IT" sz="1600" dirty="0">
                <a:latin typeface="Calibri" panose="020F0502020204030204" pitchFamily="34" charset="0"/>
                <a:cs typeface="Calibri" panose="020F0502020204030204" pitchFamily="34" charset="0"/>
              </a:rPr>
              <a:t>)</a:t>
            </a:r>
          </a:p>
          <a:p>
            <a:r>
              <a:rPr lang="it-IT" sz="1600" dirty="0">
                <a:latin typeface="Calibri" panose="020F0502020204030204" pitchFamily="34" charset="0"/>
                <a:cs typeface="Calibri" panose="020F0502020204030204" pitchFamily="34" charset="0"/>
              </a:rPr>
              <a:t>•the </a:t>
            </a:r>
            <a:r>
              <a:rPr lang="it-IT" sz="1600" dirty="0" err="1">
                <a:latin typeface="Calibri" panose="020F0502020204030204" pitchFamily="34" charset="0"/>
                <a:cs typeface="Calibri" panose="020F0502020204030204" pitchFamily="34" charset="0"/>
              </a:rPr>
              <a:t>possibility</a:t>
            </a:r>
            <a:r>
              <a:rPr lang="it-IT" sz="1600" dirty="0">
                <a:latin typeface="Calibri" panose="020F0502020204030204" pitchFamily="34" charset="0"/>
                <a:cs typeface="Calibri" panose="020F0502020204030204" pitchFamily="34" charset="0"/>
              </a:rPr>
              <a:t> to </a:t>
            </a:r>
            <a:r>
              <a:rPr lang="it-IT" sz="1600" dirty="0" err="1">
                <a:latin typeface="Calibri" panose="020F0502020204030204" pitchFamily="34" charset="0"/>
                <a:cs typeface="Calibri" panose="020F0502020204030204" pitchFamily="34" charset="0"/>
              </a:rPr>
              <a:t>proceed</a:t>
            </a:r>
            <a:r>
              <a:rPr lang="it-IT" sz="1600" dirty="0">
                <a:latin typeface="Calibri" panose="020F0502020204030204" pitchFamily="34" charset="0"/>
                <a:cs typeface="Calibri" panose="020F0502020204030204" pitchFamily="34" charset="0"/>
              </a:rPr>
              <a:t> with the </a:t>
            </a:r>
            <a:r>
              <a:rPr lang="it-IT" sz="1600" dirty="0" err="1">
                <a:latin typeface="Calibri" panose="020F0502020204030204" pitchFamily="34" charset="0"/>
                <a:cs typeface="Calibri" panose="020F0502020204030204" pitchFamily="34" charset="0"/>
              </a:rPr>
              <a:t>consolidation</a:t>
            </a:r>
            <a:r>
              <a:rPr lang="it-IT" sz="1600" dirty="0">
                <a:latin typeface="Calibri" panose="020F0502020204030204" pitchFamily="34" charset="0"/>
                <a:cs typeface="Calibri" panose="020F0502020204030204" pitchFamily="34" charset="0"/>
              </a:rPr>
              <a:t> of a </a:t>
            </a:r>
            <a:r>
              <a:rPr lang="it-IT" sz="1600" dirty="0" err="1">
                <a:latin typeface="Calibri" panose="020F0502020204030204" pitchFamily="34" charset="0"/>
                <a:cs typeface="Calibri" panose="020F0502020204030204" pitchFamily="34" charset="0"/>
              </a:rPr>
              <a:t>solid</a:t>
            </a:r>
            <a:r>
              <a:rPr lang="it-IT" sz="1600" dirty="0">
                <a:latin typeface="Calibri" panose="020F0502020204030204" pitchFamily="34" charset="0"/>
                <a:cs typeface="Calibri" panose="020F0502020204030204" pitchFamily="34" charset="0"/>
              </a:rPr>
              <a:t> base, </a:t>
            </a:r>
            <a:r>
              <a:rPr lang="it-IT" sz="1600" dirty="0" err="1">
                <a:latin typeface="Calibri" panose="020F0502020204030204" pitchFamily="34" charset="0"/>
                <a:cs typeface="Calibri" panose="020F0502020204030204" pitchFamily="34" charset="0"/>
              </a:rPr>
              <a:t>even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reduced</a:t>
            </a:r>
            <a:r>
              <a:rPr lang="it-IT" sz="1600" dirty="0">
                <a:latin typeface="Calibri" panose="020F0502020204030204" pitchFamily="34" charset="0"/>
                <a:cs typeface="Calibri" panose="020F0502020204030204" pitchFamily="34" charset="0"/>
              </a:rPr>
              <a:t> with </a:t>
            </a:r>
            <a:r>
              <a:rPr lang="it-IT" sz="1600" dirty="0" err="1">
                <a:latin typeface="Calibri" panose="020F0502020204030204" pitchFamily="34" charset="0"/>
                <a:cs typeface="Calibri" panose="020F0502020204030204" pitchFamily="34" charset="0"/>
              </a:rPr>
              <a:t>respect</a:t>
            </a:r>
            <a:r>
              <a:rPr lang="it-IT" sz="1600" dirty="0">
                <a:latin typeface="Calibri" panose="020F0502020204030204" pitchFamily="34" charset="0"/>
                <a:cs typeface="Calibri" panose="020F0502020204030204" pitchFamily="34" charset="0"/>
              </a:rPr>
              <a:t> to the </a:t>
            </a:r>
            <a:r>
              <a:rPr lang="it-IT" sz="1600" dirty="0" err="1">
                <a:latin typeface="Calibri" panose="020F0502020204030204" pitchFamily="34" charset="0"/>
                <a:cs typeface="Calibri" panose="020F0502020204030204" pitchFamily="34" charset="0"/>
              </a:rPr>
              <a:t>optimal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one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which</a:t>
            </a:r>
            <a:r>
              <a:rPr lang="it-IT" sz="1600" dirty="0">
                <a:latin typeface="Calibri" panose="020F0502020204030204" pitchFamily="34" charset="0"/>
                <a:cs typeface="Calibri" panose="020F0502020204030204" pitchFamily="34" charset="0"/>
              </a:rPr>
              <a:t> can evolve </a:t>
            </a:r>
            <a:r>
              <a:rPr lang="it-IT" sz="1600" dirty="0" err="1">
                <a:latin typeface="Calibri" panose="020F0502020204030204" pitchFamily="34" charset="0"/>
                <a:cs typeface="Calibri" panose="020F0502020204030204" pitchFamily="34" charset="0"/>
              </a:rPr>
              <a:t>according</a:t>
            </a:r>
            <a:r>
              <a:rPr lang="it-IT" sz="1600" dirty="0">
                <a:latin typeface="Calibri" panose="020F0502020204030204" pitchFamily="34" charset="0"/>
                <a:cs typeface="Calibri" panose="020F0502020204030204" pitchFamily="34" charset="0"/>
              </a:rPr>
              <a:t> to </a:t>
            </a:r>
            <a:r>
              <a:rPr lang="it-IT" sz="1600" dirty="0" err="1">
                <a:latin typeface="Calibri" panose="020F0502020204030204" pitchFamily="34" charset="0"/>
                <a:cs typeface="Calibri" panose="020F0502020204030204" pitchFamily="34" charset="0"/>
              </a:rPr>
              <a:t>additional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funding</a:t>
            </a:r>
            <a:endParaRPr lang="it-IT" sz="1600" dirty="0">
              <a:latin typeface="Calibri" panose="020F0502020204030204" pitchFamily="34" charset="0"/>
              <a:cs typeface="Calibri" panose="020F0502020204030204" pitchFamily="34" charset="0"/>
            </a:endParaRPr>
          </a:p>
          <a:p>
            <a:r>
              <a:rPr lang="it-IT" sz="1600" dirty="0">
                <a:latin typeface="Calibri" panose="020F0502020204030204" pitchFamily="34" charset="0"/>
                <a:cs typeface="Calibri" panose="020F0502020204030204" pitchFamily="34" charset="0"/>
              </a:rPr>
              <a:t>•the </a:t>
            </a:r>
            <a:r>
              <a:rPr lang="it-IT" sz="1600" dirty="0" err="1">
                <a:latin typeface="Calibri" panose="020F0502020204030204" pitchFamily="34" charset="0"/>
                <a:cs typeface="Calibri" panose="020F0502020204030204" pitchFamily="34" charset="0"/>
              </a:rPr>
              <a:t>possibility</a:t>
            </a:r>
            <a:r>
              <a:rPr lang="it-IT" sz="1600" dirty="0">
                <a:latin typeface="Calibri" panose="020F0502020204030204" pitchFamily="34" charset="0"/>
                <a:cs typeface="Calibri" panose="020F0502020204030204" pitchFamily="34" charset="0"/>
              </a:rPr>
              <a:t> of </a:t>
            </a:r>
            <a:r>
              <a:rPr lang="it-IT" sz="1600" dirty="0" err="1">
                <a:latin typeface="Calibri" panose="020F0502020204030204" pitchFamily="34" charset="0"/>
                <a:cs typeface="Calibri" panose="020F0502020204030204" pitchFamily="34" charset="0"/>
              </a:rPr>
              <a:t>accessing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additional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funding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during</a:t>
            </a:r>
            <a:r>
              <a:rPr lang="it-IT" sz="1600" dirty="0">
                <a:latin typeface="Calibri" panose="020F0502020204030204" pitchFamily="34" charset="0"/>
                <a:cs typeface="Calibri" panose="020F0502020204030204" pitchFamily="34" charset="0"/>
              </a:rPr>
              <a:t> the CALL to complete the </a:t>
            </a:r>
            <a:r>
              <a:rPr lang="it-IT" sz="1600" dirty="0" err="1">
                <a:latin typeface="Calibri" panose="020F0502020204030204" pitchFamily="34" charset="0"/>
                <a:cs typeface="Calibri" panose="020F0502020204030204" pitchFamily="34" charset="0"/>
              </a:rPr>
              <a:t>structure</a:t>
            </a:r>
            <a:r>
              <a:rPr lang="it-IT" sz="1600" dirty="0">
                <a:latin typeface="Calibri" panose="020F0502020204030204" pitchFamily="34" charset="0"/>
                <a:cs typeface="Calibri" panose="020F0502020204030204" pitchFamily="34" charset="0"/>
              </a:rPr>
              <a:t> (for </a:t>
            </a:r>
            <a:r>
              <a:rPr lang="it-IT" sz="1600" dirty="0" err="1">
                <a:latin typeface="Calibri" panose="020F0502020204030204" pitchFamily="34" charset="0"/>
                <a:cs typeface="Calibri" panose="020F0502020204030204" pitchFamily="34" charset="0"/>
              </a:rPr>
              <a:t>example</a:t>
            </a:r>
            <a:r>
              <a:rPr lang="it-IT" sz="1600" dirty="0">
                <a:latin typeface="Calibri" panose="020F0502020204030204" pitchFamily="34" charset="0"/>
                <a:cs typeface="Calibri" panose="020F0502020204030204" pitchFamily="34" charset="0"/>
              </a:rPr>
              <a:t>, the </a:t>
            </a:r>
            <a:r>
              <a:rPr lang="it-IT" sz="1600" dirty="0" err="1">
                <a:latin typeface="Calibri" panose="020F0502020204030204" pitchFamily="34" charset="0"/>
                <a:cs typeface="Calibri" panose="020F0502020204030204" pitchFamily="34" charset="0"/>
              </a:rPr>
              <a:t>funding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request</a:t>
            </a:r>
            <a:r>
              <a:rPr lang="it-IT" sz="1600" dirty="0">
                <a:latin typeface="Calibri" panose="020F0502020204030204" pitchFamily="34" charset="0"/>
                <a:cs typeface="Calibri" panose="020F0502020204030204" pitchFamily="34" charset="0"/>
              </a:rPr>
              <a:t> shows </a:t>
            </a:r>
            <a:r>
              <a:rPr lang="it-IT" sz="1600" dirty="0" err="1">
                <a:latin typeface="Calibri" panose="020F0502020204030204" pitchFamily="34" charset="0"/>
                <a:cs typeface="Calibri" panose="020F0502020204030204" pitchFamily="34" charset="0"/>
              </a:rPr>
              <a:t>only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one</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buncher</a:t>
            </a:r>
            <a:r>
              <a:rPr lang="it-IT" sz="1600" dirty="0">
                <a:latin typeface="Calibri" panose="020F0502020204030204" pitchFamily="34" charset="0"/>
                <a:cs typeface="Calibri" panose="020F0502020204030204" pitchFamily="34" charset="0"/>
              </a:rPr>
              <a:t> and the </a:t>
            </a:r>
            <a:r>
              <a:rPr lang="it-IT" sz="1600" dirty="0" err="1">
                <a:latin typeface="Calibri" panose="020F0502020204030204" pitchFamily="34" charset="0"/>
                <a:cs typeface="Calibri" panose="020F0502020204030204" pitchFamily="34" charset="0"/>
              </a:rPr>
              <a:t>absence</a:t>
            </a:r>
            <a:r>
              <a:rPr lang="it-IT" sz="1600" dirty="0">
                <a:latin typeface="Calibri" panose="020F0502020204030204" pitchFamily="34" charset="0"/>
                <a:cs typeface="Calibri" panose="020F0502020204030204" pitchFamily="34" charset="0"/>
              </a:rPr>
              <a:t> of a </a:t>
            </a:r>
            <a:r>
              <a:rPr lang="it-IT" sz="1600" dirty="0" err="1">
                <a:latin typeface="Calibri" panose="020F0502020204030204" pitchFamily="34" charset="0"/>
                <a:cs typeface="Calibri" panose="020F0502020204030204" pitchFamily="34" charset="0"/>
              </a:rPr>
              <a:t>circulator</a:t>
            </a:r>
            <a:r>
              <a:rPr lang="it-IT" sz="1600" dirty="0">
                <a:latin typeface="Calibri" panose="020F0502020204030204" pitchFamily="34" charset="0"/>
                <a:cs typeface="Calibri" panose="020F0502020204030204" pitchFamily="34" charset="0"/>
              </a:rPr>
              <a:t> to </a:t>
            </a:r>
            <a:r>
              <a:rPr lang="it-IT" sz="1600" dirty="0" err="1">
                <a:latin typeface="Calibri" panose="020F0502020204030204" pitchFamily="34" charset="0"/>
                <a:cs typeface="Calibri" panose="020F0502020204030204" pitchFamily="34" charset="0"/>
              </a:rPr>
              <a:t>protect</a:t>
            </a:r>
            <a:r>
              <a:rPr lang="it-IT" sz="1600" dirty="0">
                <a:latin typeface="Calibri" panose="020F0502020204030204" pitchFamily="34" charset="0"/>
                <a:cs typeface="Calibri" panose="020F0502020204030204" pitchFamily="34" charset="0"/>
              </a:rPr>
              <a:t> the </a:t>
            </a:r>
            <a:r>
              <a:rPr lang="it-IT" sz="1600" dirty="0" err="1">
                <a:latin typeface="Calibri" panose="020F0502020204030204" pitchFamily="34" charset="0"/>
                <a:cs typeface="Calibri" panose="020F0502020204030204" pitchFamily="34" charset="0"/>
              </a:rPr>
              <a:t>power</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amplifier</a:t>
            </a:r>
            <a:r>
              <a:rPr lang="it-IT" sz="1600" dirty="0">
                <a:latin typeface="Calibri" panose="020F0502020204030204" pitchFamily="34" charset="0"/>
                <a:cs typeface="Calibri" panose="020F0502020204030204" pitchFamily="34" charset="0"/>
              </a:rPr>
              <a:t>)</a:t>
            </a:r>
          </a:p>
          <a:p>
            <a:endParaRPr lang="it-IT" dirty="0"/>
          </a:p>
        </p:txBody>
      </p:sp>
    </p:spTree>
    <p:extLst>
      <p:ext uri="{BB962C8B-B14F-4D97-AF65-F5344CB8AC3E}">
        <p14:creationId xmlns:p14="http://schemas.microsoft.com/office/powerpoint/2010/main" val="399101731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867513" y="532578"/>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New proposals submitted to CSN5 </a:t>
            </a:r>
          </a:p>
        </p:txBody>
      </p:sp>
      <p:sp>
        <p:nvSpPr>
          <p:cNvPr id="3" name="CasellaDiTesto 2">
            <a:extLst>
              <a:ext uri="{FF2B5EF4-FFF2-40B4-BE49-F238E27FC236}">
                <a16:creationId xmlns:a16="http://schemas.microsoft.com/office/drawing/2014/main" id="{C2FD1909-8836-954F-AA00-371D26993339}"/>
              </a:ext>
            </a:extLst>
          </p:cNvPr>
          <p:cNvSpPr txBox="1"/>
          <p:nvPr/>
        </p:nvSpPr>
        <p:spPr>
          <a:xfrm>
            <a:off x="976371" y="1589315"/>
            <a:ext cx="9845772" cy="923330"/>
          </a:xfrm>
          <a:prstGeom prst="rect">
            <a:avLst/>
          </a:prstGeom>
          <a:noFill/>
        </p:spPr>
        <p:txBody>
          <a:bodyPr wrap="none" rtlCol="0">
            <a:spAutoFit/>
          </a:bodyPr>
          <a:lstStyle/>
          <a:p>
            <a:r>
              <a:rPr lang="it-IT" b="1" dirty="0"/>
              <a:t>Fu</a:t>
            </a:r>
            <a:r>
              <a:rPr lang="it-IT" dirty="0"/>
              <a:t>sion </a:t>
            </a:r>
            <a:r>
              <a:rPr lang="it-IT" b="1" dirty="0" err="1"/>
              <a:t>S</a:t>
            </a:r>
            <a:r>
              <a:rPr lang="it-IT" dirty="0" err="1"/>
              <a:t>tud</a:t>
            </a:r>
            <a:r>
              <a:rPr lang="it-IT" b="1" dirty="0" err="1"/>
              <a:t>I</a:t>
            </a:r>
            <a:r>
              <a:rPr lang="it-IT" dirty="0" err="1"/>
              <a:t>es</a:t>
            </a:r>
            <a:r>
              <a:rPr lang="it-IT" dirty="0"/>
              <a:t> of </a:t>
            </a:r>
            <a:r>
              <a:rPr lang="it-IT" dirty="0" err="1"/>
              <a:t>pr</a:t>
            </a:r>
            <a:r>
              <a:rPr lang="it-IT" b="1" dirty="0" err="1"/>
              <a:t>O</a:t>
            </a:r>
            <a:r>
              <a:rPr lang="it-IT" dirty="0" err="1"/>
              <a:t>ton</a:t>
            </a:r>
            <a:r>
              <a:rPr lang="it-IT" dirty="0"/>
              <a:t> </a:t>
            </a:r>
            <a:r>
              <a:rPr lang="it-IT" dirty="0" err="1"/>
              <a:t>boron</a:t>
            </a:r>
            <a:r>
              <a:rPr lang="it-IT" dirty="0"/>
              <a:t> </a:t>
            </a:r>
            <a:r>
              <a:rPr lang="it-IT" b="1" dirty="0" err="1"/>
              <a:t>N</a:t>
            </a:r>
            <a:r>
              <a:rPr lang="it-IT" dirty="0" err="1"/>
              <a:t>eutronless</a:t>
            </a:r>
            <a:r>
              <a:rPr lang="it-IT" dirty="0"/>
              <a:t> </a:t>
            </a:r>
            <a:r>
              <a:rPr lang="it-IT" dirty="0" err="1"/>
              <a:t>reaction</a:t>
            </a:r>
            <a:r>
              <a:rPr lang="it-IT" dirty="0"/>
              <a:t> in laser-</a:t>
            </a:r>
            <a:r>
              <a:rPr lang="it-IT" dirty="0" err="1"/>
              <a:t>generated</a:t>
            </a:r>
            <a:r>
              <a:rPr lang="it-IT" dirty="0"/>
              <a:t> plasma)</a:t>
            </a:r>
          </a:p>
          <a:p>
            <a:r>
              <a:rPr lang="it-IT" b="1" dirty="0"/>
              <a:t>CUPRUM-TTD</a:t>
            </a:r>
            <a:r>
              <a:rPr lang="it-IT" dirty="0"/>
              <a:t>    67/64CU </a:t>
            </a:r>
            <a:r>
              <a:rPr lang="it-IT" dirty="0" err="1"/>
              <a:t>PRoduction</a:t>
            </a:r>
            <a:r>
              <a:rPr lang="it-IT" dirty="0"/>
              <a:t> and Use in Medicine – Target Technology Development</a:t>
            </a:r>
          </a:p>
          <a:p>
            <a:endParaRPr lang="it-IT" dirty="0"/>
          </a:p>
        </p:txBody>
      </p:sp>
      <p:sp>
        <p:nvSpPr>
          <p:cNvPr id="5" name="CustomShape 1">
            <a:extLst>
              <a:ext uri="{FF2B5EF4-FFF2-40B4-BE49-F238E27FC236}">
                <a16:creationId xmlns:a16="http://schemas.microsoft.com/office/drawing/2014/main" id="{DB7426CD-E6ED-6C48-BD4E-737C6CDDCBC6}"/>
              </a:ext>
            </a:extLst>
          </p:cNvPr>
          <p:cNvSpPr/>
          <p:nvPr/>
        </p:nvSpPr>
        <p:spPr>
          <a:xfrm>
            <a:off x="867513" y="2452122"/>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Re-organization of the Mu-Coll proposal submitted to CSN1 </a:t>
            </a:r>
          </a:p>
        </p:txBody>
      </p:sp>
      <p:sp>
        <p:nvSpPr>
          <p:cNvPr id="6" name="CasellaDiTesto 5">
            <a:extLst>
              <a:ext uri="{FF2B5EF4-FFF2-40B4-BE49-F238E27FC236}">
                <a16:creationId xmlns:a16="http://schemas.microsoft.com/office/drawing/2014/main" id="{CB50E7C5-AD51-F74B-A735-399790A60725}"/>
              </a:ext>
            </a:extLst>
          </p:cNvPr>
          <p:cNvSpPr txBox="1"/>
          <p:nvPr/>
        </p:nvSpPr>
        <p:spPr>
          <a:xfrm>
            <a:off x="943714" y="3121765"/>
            <a:ext cx="11052344" cy="2308324"/>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The Milan group involved in the Mu-Coll Project has been </a:t>
            </a:r>
            <a:r>
              <a:rPr lang="en-US" dirty="0" err="1">
                <a:latin typeface="Calibri" panose="020F0502020204030204" pitchFamily="34" charset="0"/>
                <a:cs typeface="Calibri" panose="020F0502020204030204" pitchFamily="34" charset="0"/>
              </a:rPr>
              <a:t>modifyed</a:t>
            </a:r>
            <a:r>
              <a:rPr lang="en-US" dirty="0">
                <a:latin typeface="Calibri" panose="020F0502020204030204" pitchFamily="34" charset="0"/>
                <a:cs typeface="Calibri" panose="020F0502020204030204" pitchFamily="34" charset="0"/>
              </a:rPr>
              <a:t> and reflects new activities involved in the project. This has been the result of an effort finalized to submit a European proposal for a design study of the new scheme of the accelerator.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main items that are at the center of the activities for the 2023 (but some of them have been already started) are related to SC cables and magnets and NC RF cavities for the Cooling Channel scheme.</a:t>
            </a:r>
          </a:p>
          <a:p>
            <a:endParaRPr lang="it-IT" dirty="0"/>
          </a:p>
          <a:p>
            <a:endParaRPr lang="it-IT" dirty="0"/>
          </a:p>
        </p:txBody>
      </p:sp>
      <p:graphicFrame>
        <p:nvGraphicFramePr>
          <p:cNvPr id="7" name="Tabella 6">
            <a:extLst>
              <a:ext uri="{FF2B5EF4-FFF2-40B4-BE49-F238E27FC236}">
                <a16:creationId xmlns:a16="http://schemas.microsoft.com/office/drawing/2014/main" id="{45E7B212-BF66-FB48-BC59-F89EE018AFC4}"/>
              </a:ext>
            </a:extLst>
          </p:cNvPr>
          <p:cNvGraphicFramePr>
            <a:graphicFrameLocks noGrp="1"/>
          </p:cNvGraphicFramePr>
          <p:nvPr>
            <p:extLst>
              <p:ext uri="{D42A27DB-BD31-4B8C-83A1-F6EECF244321}">
                <p14:modId xmlns:p14="http://schemas.microsoft.com/office/powerpoint/2010/main" val="756760662"/>
              </p:ext>
            </p:extLst>
          </p:nvPr>
        </p:nvGraphicFramePr>
        <p:xfrm>
          <a:off x="8859158" y="4882296"/>
          <a:ext cx="3136900" cy="1830705"/>
        </p:xfrm>
        <a:graphic>
          <a:graphicData uri="http://schemas.openxmlformats.org/drawingml/2006/table">
            <a:tbl>
              <a:tblPr>
                <a:tableStyleId>{5C22544A-7EE6-4342-B048-85BDC9FD1C3A}</a:tableStyleId>
              </a:tblPr>
              <a:tblGrid>
                <a:gridCol w="1790700">
                  <a:extLst>
                    <a:ext uri="{9D8B030D-6E8A-4147-A177-3AD203B41FA5}">
                      <a16:colId xmlns:a16="http://schemas.microsoft.com/office/drawing/2014/main" val="3105212640"/>
                    </a:ext>
                  </a:extLst>
                </a:gridCol>
                <a:gridCol w="1346200">
                  <a:extLst>
                    <a:ext uri="{9D8B030D-6E8A-4147-A177-3AD203B41FA5}">
                      <a16:colId xmlns:a16="http://schemas.microsoft.com/office/drawing/2014/main" val="2256030239"/>
                    </a:ext>
                  </a:extLst>
                </a:gridCol>
              </a:tblGrid>
              <a:tr h="203200">
                <a:tc>
                  <a:txBody>
                    <a:bodyPr/>
                    <a:lstStyle/>
                    <a:p>
                      <a:pPr algn="l" fontAlgn="b"/>
                      <a:r>
                        <a:rPr lang="it-IT" sz="1200" u="none" strike="noStrike">
                          <a:effectLst/>
                        </a:rPr>
                        <a:t>Giove Dario</a:t>
                      </a:r>
                      <a:endParaRPr lang="it-IT"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200" u="none" strike="noStrike">
                          <a:effectLst/>
                        </a:rPr>
                        <a:t>20</a:t>
                      </a:r>
                      <a:endParaRPr lang="it-IT"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24209477"/>
                  </a:ext>
                </a:extLst>
              </a:tr>
              <a:tr h="203200">
                <a:tc>
                  <a:txBody>
                    <a:bodyPr/>
                    <a:lstStyle/>
                    <a:p>
                      <a:pPr algn="l" fontAlgn="b"/>
                      <a:r>
                        <a:rPr lang="it-IT" sz="1200" u="none" strike="noStrike" dirty="0">
                          <a:effectLst/>
                        </a:rPr>
                        <a:t>Mariotto Samuele</a:t>
                      </a:r>
                      <a:endParaRPr lang="it-IT"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1200" u="none" strike="noStrike">
                          <a:effectLst/>
                        </a:rPr>
                        <a:t>20</a:t>
                      </a:r>
                      <a:endParaRPr lang="it-IT"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71127463"/>
                  </a:ext>
                </a:extLst>
              </a:tr>
              <a:tr h="203200">
                <a:tc>
                  <a:txBody>
                    <a:bodyPr/>
                    <a:lstStyle/>
                    <a:p>
                      <a:pPr algn="l" fontAlgn="b"/>
                      <a:r>
                        <a:rPr lang="it-IT" sz="1200" u="none" strike="noStrike">
                          <a:effectLst/>
                        </a:rPr>
                        <a:t>Paparella Rocco</a:t>
                      </a:r>
                      <a:endParaRPr lang="it-IT"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200" u="none" strike="noStrike">
                          <a:effectLst/>
                        </a:rPr>
                        <a:t>10</a:t>
                      </a:r>
                      <a:endParaRPr lang="it-IT"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581469"/>
                  </a:ext>
                </a:extLst>
              </a:tr>
              <a:tr h="0">
                <a:tc>
                  <a:txBody>
                    <a:bodyPr/>
                    <a:lstStyle/>
                    <a:p>
                      <a:pPr algn="l" fontAlgn="b"/>
                      <a:r>
                        <a:rPr lang="it-IT" sz="1200" u="none" strike="noStrike">
                          <a:effectLst/>
                        </a:rPr>
                        <a:t>Rossi Lucio</a:t>
                      </a:r>
                      <a:endParaRPr lang="it-IT"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200" u="none" strike="noStrike">
                          <a:effectLst/>
                        </a:rPr>
                        <a:t>10</a:t>
                      </a:r>
                      <a:endParaRPr lang="it-IT"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9919777"/>
                  </a:ext>
                </a:extLst>
              </a:tr>
              <a:tr h="203200">
                <a:tc>
                  <a:txBody>
                    <a:bodyPr/>
                    <a:lstStyle/>
                    <a:p>
                      <a:pPr algn="l" fontAlgn="b"/>
                      <a:r>
                        <a:rPr lang="it-IT" sz="1200" u="none" strike="noStrike">
                          <a:effectLst/>
                        </a:rPr>
                        <a:t>Sertore Daniele</a:t>
                      </a:r>
                      <a:endParaRPr lang="it-IT"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200" u="none" strike="noStrike">
                          <a:effectLst/>
                        </a:rPr>
                        <a:t>10</a:t>
                      </a:r>
                      <a:endParaRPr lang="it-IT"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2081651"/>
                  </a:ext>
                </a:extLst>
              </a:tr>
              <a:tr h="203200">
                <a:tc>
                  <a:txBody>
                    <a:bodyPr/>
                    <a:lstStyle/>
                    <a:p>
                      <a:pPr algn="l" fontAlgn="b"/>
                      <a:r>
                        <a:rPr lang="it-IT" sz="1200" u="none" strike="noStrike">
                          <a:effectLst/>
                        </a:rPr>
                        <a:t>Sorbi Massimo</a:t>
                      </a:r>
                      <a:endParaRPr lang="it-IT"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200" u="none" strike="noStrike">
                          <a:effectLst/>
                        </a:rPr>
                        <a:t>20</a:t>
                      </a:r>
                      <a:endParaRPr lang="it-IT"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77280039"/>
                  </a:ext>
                </a:extLst>
              </a:tr>
              <a:tr h="203200">
                <a:tc>
                  <a:txBody>
                    <a:bodyPr/>
                    <a:lstStyle/>
                    <a:p>
                      <a:pPr algn="l" fontAlgn="b"/>
                      <a:r>
                        <a:rPr lang="it-IT" sz="1200" u="none" strike="noStrike">
                          <a:effectLst/>
                        </a:rPr>
                        <a:t>Statera Marco</a:t>
                      </a:r>
                      <a:endParaRPr lang="it-IT"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200" u="none" strike="noStrike">
                          <a:effectLst/>
                        </a:rPr>
                        <a:t>10</a:t>
                      </a:r>
                      <a:endParaRPr lang="it-IT"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94411935"/>
                  </a:ext>
                </a:extLst>
              </a:tr>
              <a:tr h="203200">
                <a:tc>
                  <a:txBody>
                    <a:bodyPr/>
                    <a:lstStyle/>
                    <a:p>
                      <a:pPr algn="l" fontAlgn="b"/>
                      <a:r>
                        <a:rPr lang="it-IT" sz="1200" u="none" strike="noStrike">
                          <a:effectLst/>
                        </a:rPr>
                        <a:t>Magnus Dam</a:t>
                      </a:r>
                      <a:endParaRPr lang="it-IT"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200" u="none" strike="noStrike">
                          <a:effectLst/>
                        </a:rPr>
                        <a:t>40</a:t>
                      </a:r>
                      <a:endParaRPr lang="it-IT"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1942428"/>
                  </a:ext>
                </a:extLst>
              </a:tr>
              <a:tr h="215900">
                <a:tc>
                  <a:txBody>
                    <a:bodyPr/>
                    <a:lstStyle/>
                    <a:p>
                      <a:pPr algn="l" fontAlgn="b"/>
                      <a:r>
                        <a:rPr lang="it-IT" sz="1200" u="none" strike="noStrike">
                          <a:effectLst/>
                        </a:rPr>
                        <a:t>Valente Ricardo</a:t>
                      </a:r>
                      <a:endParaRPr lang="it-IT"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it-IT" sz="1200" u="none" strike="noStrike" dirty="0">
                          <a:effectLst/>
                        </a:rPr>
                        <a:t>10</a:t>
                      </a:r>
                      <a:endParaRPr lang="it-IT"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9223912"/>
                  </a:ext>
                </a:extLst>
              </a:tr>
            </a:tbl>
          </a:graphicData>
        </a:graphic>
      </p:graphicFrame>
      <p:sp>
        <p:nvSpPr>
          <p:cNvPr id="8" name="CasellaDiTesto 7">
            <a:extLst>
              <a:ext uri="{FF2B5EF4-FFF2-40B4-BE49-F238E27FC236}">
                <a16:creationId xmlns:a16="http://schemas.microsoft.com/office/drawing/2014/main" id="{B0D8085D-127D-6642-A735-8F94792C2E49}"/>
              </a:ext>
            </a:extLst>
          </p:cNvPr>
          <p:cNvSpPr txBox="1"/>
          <p:nvPr/>
        </p:nvSpPr>
        <p:spPr>
          <a:xfrm>
            <a:off x="6469886" y="4991153"/>
            <a:ext cx="1826141" cy="369332"/>
          </a:xfrm>
          <a:prstGeom prst="rect">
            <a:avLst/>
          </a:prstGeom>
          <a:noFill/>
        </p:spPr>
        <p:txBody>
          <a:bodyPr wrap="none" rtlCol="0">
            <a:spAutoFit/>
          </a:bodyPr>
          <a:lstStyle/>
          <a:p>
            <a:r>
              <a:rPr lang="it-IT" dirty="0"/>
              <a:t>RL: Dario Giove</a:t>
            </a:r>
          </a:p>
        </p:txBody>
      </p:sp>
    </p:spTree>
    <p:extLst>
      <p:ext uri="{BB962C8B-B14F-4D97-AF65-F5344CB8AC3E}">
        <p14:creationId xmlns:p14="http://schemas.microsoft.com/office/powerpoint/2010/main" val="4085689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Other Activities at LASA</a:t>
            </a:r>
            <a:endParaRPr lang="en-US" sz="3600" b="0" strike="noStrike" spc="-1" dirty="0">
              <a:latin typeface="Arial"/>
            </a:endParaRPr>
          </a:p>
        </p:txBody>
      </p:sp>
    </p:spTree>
    <p:extLst>
      <p:ext uri="{BB962C8B-B14F-4D97-AF65-F5344CB8AC3E}">
        <p14:creationId xmlns:p14="http://schemas.microsoft.com/office/powerpoint/2010/main" val="17177483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1080874" y="1429560"/>
            <a:ext cx="10479754"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Laboratory of Natural Magnetism and of </a:t>
            </a:r>
            <a:r>
              <a:rPr lang="en-US" sz="3600" b="1" spc="-1" dirty="0" err="1">
                <a:solidFill>
                  <a:srgbClr val="724109"/>
                </a:solidFill>
                <a:latin typeface="Calibri"/>
              </a:rPr>
              <a:t>Geochmistry</a:t>
            </a:r>
            <a:endParaRPr lang="en-US" sz="3600" b="0" strike="noStrike" spc="-1" dirty="0">
              <a:latin typeface="Arial"/>
            </a:endParaRPr>
          </a:p>
        </p:txBody>
      </p:sp>
      <p:sp>
        <p:nvSpPr>
          <p:cNvPr id="2" name="CasellaDiTesto 1">
            <a:extLst>
              <a:ext uri="{FF2B5EF4-FFF2-40B4-BE49-F238E27FC236}">
                <a16:creationId xmlns:a16="http://schemas.microsoft.com/office/drawing/2014/main" id="{FFB47820-6D6F-B640-B3C7-8D9880A12F96}"/>
              </a:ext>
            </a:extLst>
          </p:cNvPr>
          <p:cNvSpPr txBox="1"/>
          <p:nvPr/>
        </p:nvSpPr>
        <p:spPr>
          <a:xfrm>
            <a:off x="1080874" y="2547258"/>
            <a:ext cx="10675697" cy="3416320"/>
          </a:xfrm>
          <a:prstGeom prst="rect">
            <a:avLst/>
          </a:prstGeom>
          <a:noFill/>
        </p:spPr>
        <p:txBody>
          <a:bodyPr wrap="square" rtlCol="0">
            <a:spAutoFit/>
          </a:bodyPr>
          <a:lstStyle/>
          <a:p>
            <a:r>
              <a:rPr lang="en-US" dirty="0"/>
              <a:t>The Department of Earth Sciences operates the Laboratory of Natural Magnetism and of </a:t>
            </a:r>
            <a:r>
              <a:rPr lang="en-US" dirty="0" err="1"/>
              <a:t>Geochmistry</a:t>
            </a:r>
            <a:r>
              <a:rPr lang="en-US" dirty="0"/>
              <a:t>, funded under the Departments of Excellence MIUR 2018-2022. </a:t>
            </a:r>
          </a:p>
          <a:p>
            <a:endParaRPr lang="en-US" dirty="0"/>
          </a:p>
          <a:p>
            <a:r>
              <a:rPr lang="en-US" dirty="0"/>
              <a:t>In the Lab of Natural Magnetism we perform measurements of the magnetic properties of the matter through hysteresis cycles at variable temperatures with a vibrating sample magnetometer; magnetic remanence measurements in natural and artificial samples with a SQUID cryogenic magnetometer; with applications in the field Earth system science and material science. </a:t>
            </a:r>
          </a:p>
          <a:p>
            <a:endParaRPr lang="en-US" dirty="0"/>
          </a:p>
          <a:p>
            <a:r>
              <a:rPr lang="en-US" dirty="0"/>
              <a:t>The laboratory of Geochemistry carries out the analysis of materials for their elemental, isotopic and chronological characterization. The lab consists of a multi collector ICP mass spectrometer (Neptune XR), a single collector-quadrupole ICP-MS, both connected to a laser ablation microprobe, and a gas chromatographer for environmental applications.</a:t>
            </a:r>
          </a:p>
        </p:txBody>
      </p:sp>
    </p:spTree>
    <p:extLst>
      <p:ext uri="{BB962C8B-B14F-4D97-AF65-F5344CB8AC3E}">
        <p14:creationId xmlns:p14="http://schemas.microsoft.com/office/powerpoint/2010/main" val="393645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84</a:t>
            </a:fld>
            <a:endParaRPr lang="en-US" sz="1050" b="0" strike="noStrike" spc="-1">
              <a:latin typeface="Arial"/>
            </a:endParaRPr>
          </a:p>
        </p:txBody>
      </p:sp>
      <p:sp>
        <p:nvSpPr>
          <p:cNvPr id="7" name="CustomShape 1"/>
          <p:cNvSpPr/>
          <p:nvPr/>
        </p:nvSpPr>
        <p:spPr>
          <a:xfrm>
            <a:off x="860389" y="127396"/>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err="1">
                <a:solidFill>
                  <a:srgbClr val="724109"/>
                </a:solidFill>
                <a:latin typeface="Calibri"/>
              </a:rPr>
              <a:t>Laboratorio</a:t>
            </a:r>
            <a:r>
              <a:rPr lang="en-US" sz="3600" b="1" spc="-1" dirty="0">
                <a:solidFill>
                  <a:srgbClr val="724109"/>
                </a:solidFill>
                <a:latin typeface="Calibri"/>
              </a:rPr>
              <a:t> di </a:t>
            </a:r>
            <a:r>
              <a:rPr lang="en-US" sz="3600" b="1" spc="-1" dirty="0" err="1">
                <a:solidFill>
                  <a:srgbClr val="724109"/>
                </a:solidFill>
                <a:latin typeface="Calibri"/>
              </a:rPr>
              <a:t>Geochimica</a:t>
            </a:r>
            <a:r>
              <a:rPr lang="en-US" sz="3600" b="1" spc="-1" dirty="0">
                <a:solidFill>
                  <a:srgbClr val="724109"/>
                </a:solidFill>
                <a:latin typeface="Calibri"/>
              </a:rPr>
              <a:t> </a:t>
            </a:r>
            <a:r>
              <a:rPr lang="en-US" sz="3600" b="1" spc="-1" dirty="0" err="1">
                <a:solidFill>
                  <a:srgbClr val="724109"/>
                </a:solidFill>
                <a:latin typeface="Calibri"/>
              </a:rPr>
              <a:t>Isotopica</a:t>
            </a:r>
            <a:r>
              <a:rPr lang="en-US" sz="3600" b="1" spc="-1" dirty="0">
                <a:solidFill>
                  <a:srgbClr val="724109"/>
                </a:solidFill>
                <a:latin typeface="Calibri"/>
              </a:rPr>
              <a:t> e </a:t>
            </a:r>
            <a:r>
              <a:rPr lang="en-US" sz="3600" b="1" spc="-1" dirty="0" err="1">
                <a:solidFill>
                  <a:srgbClr val="724109"/>
                </a:solidFill>
                <a:latin typeface="Calibri"/>
              </a:rPr>
              <a:t>Geocronologia</a:t>
            </a:r>
            <a:endParaRPr lang="en-US" sz="3600" b="1" spc="-1" dirty="0">
              <a:solidFill>
                <a:srgbClr val="724109"/>
              </a:solidFill>
              <a:latin typeface="Calibri"/>
            </a:endParaRPr>
          </a:p>
          <a:p>
            <a:pPr>
              <a:lnSpc>
                <a:spcPct val="90000"/>
              </a:lnSpc>
            </a:pPr>
            <a:r>
              <a:rPr lang="en-US" sz="2000" b="1" strike="noStrike" spc="-1" dirty="0">
                <a:solidFill>
                  <a:srgbClr val="724109"/>
                </a:solidFill>
                <a:latin typeface="Calibri"/>
              </a:rPr>
              <a:t>Dipartimento di Scienze della Terra</a:t>
            </a:r>
            <a:endParaRPr lang="en-US" sz="2000" b="0" strike="noStrike" spc="-1" dirty="0">
              <a:latin typeface="Arial"/>
            </a:endParaRPr>
          </a:p>
        </p:txBody>
      </p:sp>
      <p:pic>
        <p:nvPicPr>
          <p:cNvPr id="6" name="Immagine 5">
            <a:extLst>
              <a:ext uri="{FF2B5EF4-FFF2-40B4-BE49-F238E27FC236}">
                <a16:creationId xmlns:a16="http://schemas.microsoft.com/office/drawing/2014/main" id="{E9948ADD-3088-254D-A6D1-1B5CAA6A49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0181" y="1344600"/>
            <a:ext cx="9932110" cy="5072748"/>
          </a:xfrm>
          <a:prstGeom prst="rect">
            <a:avLst/>
          </a:prstGeom>
        </p:spPr>
      </p:pic>
      <p:sp>
        <p:nvSpPr>
          <p:cNvPr id="2" name="CasellaDiTesto 1">
            <a:extLst>
              <a:ext uri="{FF2B5EF4-FFF2-40B4-BE49-F238E27FC236}">
                <a16:creationId xmlns:a16="http://schemas.microsoft.com/office/drawing/2014/main" id="{5529C46C-B5C1-5F42-A47E-641967202FAF}"/>
              </a:ext>
            </a:extLst>
          </p:cNvPr>
          <p:cNvSpPr txBox="1"/>
          <p:nvPr/>
        </p:nvSpPr>
        <p:spPr>
          <a:xfrm>
            <a:off x="2634874" y="2837906"/>
            <a:ext cx="2518638" cy="369332"/>
          </a:xfrm>
          <a:prstGeom prst="rect">
            <a:avLst/>
          </a:prstGeom>
          <a:solidFill>
            <a:schemeClr val="bg1"/>
          </a:solidFill>
        </p:spPr>
        <p:txBody>
          <a:bodyPr wrap="none" rtlCol="0">
            <a:spAutoFit/>
          </a:bodyPr>
          <a:lstStyle/>
          <a:p>
            <a:r>
              <a:rPr lang="en-GB" dirty="0"/>
              <a:t>Multi Collector ICP-MS</a:t>
            </a:r>
          </a:p>
        </p:txBody>
      </p:sp>
      <p:sp>
        <p:nvSpPr>
          <p:cNvPr id="8" name="CasellaDiTesto 7">
            <a:extLst>
              <a:ext uri="{FF2B5EF4-FFF2-40B4-BE49-F238E27FC236}">
                <a16:creationId xmlns:a16="http://schemas.microsoft.com/office/drawing/2014/main" id="{5A393065-F9FC-9847-B75A-F588CD0D9A5A}"/>
              </a:ext>
            </a:extLst>
          </p:cNvPr>
          <p:cNvSpPr txBox="1"/>
          <p:nvPr/>
        </p:nvSpPr>
        <p:spPr>
          <a:xfrm>
            <a:off x="6941638" y="2669262"/>
            <a:ext cx="2672526" cy="369332"/>
          </a:xfrm>
          <a:prstGeom prst="rect">
            <a:avLst/>
          </a:prstGeom>
          <a:solidFill>
            <a:schemeClr val="bg1"/>
          </a:solidFill>
        </p:spPr>
        <p:txBody>
          <a:bodyPr wrap="none" rtlCol="0">
            <a:spAutoFit/>
          </a:bodyPr>
          <a:lstStyle/>
          <a:p>
            <a:r>
              <a:rPr lang="en-GB" dirty="0"/>
              <a:t>Single Collector ICP-MS</a:t>
            </a:r>
          </a:p>
        </p:txBody>
      </p:sp>
      <p:sp>
        <p:nvSpPr>
          <p:cNvPr id="9" name="CasellaDiTesto 8">
            <a:extLst>
              <a:ext uri="{FF2B5EF4-FFF2-40B4-BE49-F238E27FC236}">
                <a16:creationId xmlns:a16="http://schemas.microsoft.com/office/drawing/2014/main" id="{3CD96C8D-2FCE-9B41-98FC-FEE19D0BD122}"/>
              </a:ext>
            </a:extLst>
          </p:cNvPr>
          <p:cNvSpPr txBox="1"/>
          <p:nvPr/>
        </p:nvSpPr>
        <p:spPr>
          <a:xfrm>
            <a:off x="4466478" y="3407241"/>
            <a:ext cx="2864951" cy="369332"/>
          </a:xfrm>
          <a:prstGeom prst="rect">
            <a:avLst/>
          </a:prstGeom>
          <a:solidFill>
            <a:schemeClr val="bg1"/>
          </a:solidFill>
        </p:spPr>
        <p:txBody>
          <a:bodyPr wrap="none" rtlCol="0">
            <a:spAutoFit/>
          </a:bodyPr>
          <a:lstStyle/>
          <a:p>
            <a:r>
              <a:rPr lang="en-GB" dirty="0"/>
              <a:t>Laser Ablation Microprobe</a:t>
            </a:r>
          </a:p>
        </p:txBody>
      </p:sp>
      <p:sp>
        <p:nvSpPr>
          <p:cNvPr id="10" name="CasellaDiTesto 9">
            <a:extLst>
              <a:ext uri="{FF2B5EF4-FFF2-40B4-BE49-F238E27FC236}">
                <a16:creationId xmlns:a16="http://schemas.microsoft.com/office/drawing/2014/main" id="{83F4D43B-9E47-4E4E-83AF-9494378A6821}"/>
              </a:ext>
            </a:extLst>
          </p:cNvPr>
          <p:cNvSpPr txBox="1"/>
          <p:nvPr/>
        </p:nvSpPr>
        <p:spPr>
          <a:xfrm>
            <a:off x="9086775" y="3268741"/>
            <a:ext cx="2287806" cy="646331"/>
          </a:xfrm>
          <a:prstGeom prst="rect">
            <a:avLst/>
          </a:prstGeom>
          <a:solidFill>
            <a:schemeClr val="bg1"/>
          </a:solidFill>
        </p:spPr>
        <p:txBody>
          <a:bodyPr wrap="none" rtlCol="0">
            <a:spAutoFit/>
          </a:bodyPr>
          <a:lstStyle/>
          <a:p>
            <a:r>
              <a:rPr lang="en-GB" dirty="0"/>
              <a:t>Autosampler </a:t>
            </a:r>
          </a:p>
          <a:p>
            <a:r>
              <a:rPr lang="en-GB" dirty="0"/>
              <a:t>Ionic chromatograph</a:t>
            </a:r>
          </a:p>
        </p:txBody>
      </p:sp>
    </p:spTree>
    <p:extLst>
      <p:ext uri="{BB962C8B-B14F-4D97-AF65-F5344CB8AC3E}">
        <p14:creationId xmlns:p14="http://schemas.microsoft.com/office/powerpoint/2010/main" val="78637005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109065"/>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85</a:t>
            </a:fld>
            <a:endParaRPr lang="en-US" sz="1050" b="0" strike="noStrike" spc="-1">
              <a:latin typeface="Arial"/>
            </a:endParaRPr>
          </a:p>
        </p:txBody>
      </p:sp>
      <p:sp>
        <p:nvSpPr>
          <p:cNvPr id="7" name="CustomShape 1"/>
          <p:cNvSpPr/>
          <p:nvPr/>
        </p:nvSpPr>
        <p:spPr>
          <a:xfrm>
            <a:off x="860389" y="127396"/>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err="1">
                <a:solidFill>
                  <a:srgbClr val="724109"/>
                </a:solidFill>
                <a:latin typeface="Calibri"/>
              </a:rPr>
              <a:t>Laboratorio</a:t>
            </a:r>
            <a:r>
              <a:rPr lang="en-US" sz="3600" b="1" spc="-1" dirty="0">
                <a:solidFill>
                  <a:srgbClr val="724109"/>
                </a:solidFill>
                <a:latin typeface="Calibri"/>
              </a:rPr>
              <a:t> di </a:t>
            </a:r>
            <a:r>
              <a:rPr lang="en-US" sz="3600" b="1" spc="-1" dirty="0" err="1">
                <a:solidFill>
                  <a:srgbClr val="724109"/>
                </a:solidFill>
                <a:latin typeface="Calibri"/>
              </a:rPr>
              <a:t>Geochimica</a:t>
            </a:r>
            <a:r>
              <a:rPr lang="en-US" sz="3600" b="1" spc="-1" dirty="0">
                <a:solidFill>
                  <a:srgbClr val="724109"/>
                </a:solidFill>
                <a:latin typeface="Calibri"/>
              </a:rPr>
              <a:t> </a:t>
            </a:r>
            <a:r>
              <a:rPr lang="en-US" sz="3600" b="1" spc="-1" dirty="0" err="1">
                <a:solidFill>
                  <a:srgbClr val="724109"/>
                </a:solidFill>
                <a:latin typeface="Calibri"/>
              </a:rPr>
              <a:t>Isotopica</a:t>
            </a:r>
            <a:r>
              <a:rPr lang="en-US" sz="3600" b="1" spc="-1" dirty="0">
                <a:solidFill>
                  <a:srgbClr val="724109"/>
                </a:solidFill>
                <a:latin typeface="Calibri"/>
              </a:rPr>
              <a:t> e </a:t>
            </a:r>
            <a:r>
              <a:rPr lang="en-US" sz="3600" b="1" spc="-1" dirty="0" err="1">
                <a:solidFill>
                  <a:srgbClr val="724109"/>
                </a:solidFill>
                <a:latin typeface="Calibri"/>
              </a:rPr>
              <a:t>Geocronologia</a:t>
            </a:r>
            <a:endParaRPr lang="en-US" sz="3600" b="1" spc="-1" dirty="0">
              <a:solidFill>
                <a:srgbClr val="724109"/>
              </a:solidFill>
              <a:latin typeface="Calibri"/>
            </a:endParaRPr>
          </a:p>
          <a:p>
            <a:pPr>
              <a:lnSpc>
                <a:spcPct val="90000"/>
              </a:lnSpc>
            </a:pPr>
            <a:r>
              <a:rPr lang="en-US" sz="2000" b="1" strike="noStrike" spc="-1" dirty="0">
                <a:solidFill>
                  <a:srgbClr val="724109"/>
                </a:solidFill>
                <a:latin typeface="Calibri"/>
              </a:rPr>
              <a:t>Dipartimento di Scienze della Terra</a:t>
            </a:r>
            <a:endParaRPr lang="en-US" sz="2000" b="0" strike="noStrike" spc="-1" dirty="0">
              <a:latin typeface="Arial"/>
            </a:endParaRPr>
          </a:p>
        </p:txBody>
      </p:sp>
      <p:sp>
        <p:nvSpPr>
          <p:cNvPr id="2" name="CasellaDiTesto 1">
            <a:extLst>
              <a:ext uri="{FF2B5EF4-FFF2-40B4-BE49-F238E27FC236}">
                <a16:creationId xmlns:a16="http://schemas.microsoft.com/office/drawing/2014/main" id="{5529C46C-B5C1-5F42-A47E-641967202FAF}"/>
              </a:ext>
            </a:extLst>
          </p:cNvPr>
          <p:cNvSpPr txBox="1"/>
          <p:nvPr/>
        </p:nvSpPr>
        <p:spPr>
          <a:xfrm>
            <a:off x="2192220" y="1065753"/>
            <a:ext cx="2659702" cy="369332"/>
          </a:xfrm>
          <a:prstGeom prst="rect">
            <a:avLst/>
          </a:prstGeom>
          <a:solidFill>
            <a:schemeClr val="bg1"/>
          </a:solidFill>
        </p:spPr>
        <p:txBody>
          <a:bodyPr wrap="none" rtlCol="0">
            <a:spAutoFit/>
          </a:bodyPr>
          <a:lstStyle/>
          <a:p>
            <a:r>
              <a:rPr lang="en-GB" b="1" dirty="0"/>
              <a:t>Multi Collector ICP-MS</a:t>
            </a:r>
          </a:p>
        </p:txBody>
      </p:sp>
      <p:sp>
        <p:nvSpPr>
          <p:cNvPr id="8" name="CasellaDiTesto 7">
            <a:extLst>
              <a:ext uri="{FF2B5EF4-FFF2-40B4-BE49-F238E27FC236}">
                <a16:creationId xmlns:a16="http://schemas.microsoft.com/office/drawing/2014/main" id="{5A393065-F9FC-9847-B75A-F588CD0D9A5A}"/>
              </a:ext>
            </a:extLst>
          </p:cNvPr>
          <p:cNvSpPr txBox="1"/>
          <p:nvPr/>
        </p:nvSpPr>
        <p:spPr>
          <a:xfrm>
            <a:off x="7861835" y="1036543"/>
            <a:ext cx="2813591" cy="369332"/>
          </a:xfrm>
          <a:prstGeom prst="rect">
            <a:avLst/>
          </a:prstGeom>
          <a:solidFill>
            <a:schemeClr val="bg1"/>
          </a:solidFill>
        </p:spPr>
        <p:txBody>
          <a:bodyPr wrap="none" rtlCol="0">
            <a:spAutoFit/>
          </a:bodyPr>
          <a:lstStyle/>
          <a:p>
            <a:r>
              <a:rPr lang="en-GB" b="1" dirty="0"/>
              <a:t>Single Collector ICP-MS</a:t>
            </a:r>
          </a:p>
        </p:txBody>
      </p:sp>
      <p:sp>
        <p:nvSpPr>
          <p:cNvPr id="9" name="CasellaDiTesto 8">
            <a:extLst>
              <a:ext uri="{FF2B5EF4-FFF2-40B4-BE49-F238E27FC236}">
                <a16:creationId xmlns:a16="http://schemas.microsoft.com/office/drawing/2014/main" id="{3CD96C8D-2FCE-9B41-98FC-FEE19D0BD122}"/>
              </a:ext>
            </a:extLst>
          </p:cNvPr>
          <p:cNvSpPr txBox="1"/>
          <p:nvPr/>
        </p:nvSpPr>
        <p:spPr>
          <a:xfrm>
            <a:off x="4297156" y="1872517"/>
            <a:ext cx="2958887" cy="369332"/>
          </a:xfrm>
          <a:prstGeom prst="rect">
            <a:avLst/>
          </a:prstGeom>
          <a:solidFill>
            <a:schemeClr val="bg1"/>
          </a:solidFill>
        </p:spPr>
        <p:txBody>
          <a:bodyPr wrap="none" rtlCol="0">
            <a:spAutoFit/>
          </a:bodyPr>
          <a:lstStyle/>
          <a:p>
            <a:r>
              <a:rPr lang="en-GB" b="1"/>
              <a:t>Laser Ablation Microrobe</a:t>
            </a:r>
          </a:p>
        </p:txBody>
      </p:sp>
      <p:pic>
        <p:nvPicPr>
          <p:cNvPr id="11" name="Picture 2" descr="Laser Ablation">
            <a:extLst>
              <a:ext uri="{FF2B5EF4-FFF2-40B4-BE49-F238E27FC236}">
                <a16:creationId xmlns:a16="http://schemas.microsoft.com/office/drawing/2014/main" id="{DEDE3248-4996-AC42-A933-BD13F59BB5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02744" y="2568969"/>
            <a:ext cx="1057299" cy="101577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o 11">
            <a:extLst>
              <a:ext uri="{FF2B5EF4-FFF2-40B4-BE49-F238E27FC236}">
                <a16:creationId xmlns:a16="http://schemas.microsoft.com/office/drawing/2014/main" id="{AF79FB52-8B1A-644F-8AFB-9AA2428A2EEE}"/>
              </a:ext>
            </a:extLst>
          </p:cNvPr>
          <p:cNvGrpSpPr/>
          <p:nvPr/>
        </p:nvGrpSpPr>
        <p:grpSpPr>
          <a:xfrm>
            <a:off x="1068988" y="1908279"/>
            <a:ext cx="2518638" cy="1342030"/>
            <a:chOff x="543357" y="652007"/>
            <a:chExt cx="10460360" cy="5677231"/>
          </a:xfrm>
        </p:grpSpPr>
        <p:pic>
          <p:nvPicPr>
            <p:cNvPr id="13" name="Immagine 12">
              <a:extLst>
                <a:ext uri="{FF2B5EF4-FFF2-40B4-BE49-F238E27FC236}">
                  <a16:creationId xmlns:a16="http://schemas.microsoft.com/office/drawing/2014/main" id="{C8B07B8D-9337-5A46-93BC-D78FB95F4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357" y="652007"/>
              <a:ext cx="6807493" cy="5494009"/>
            </a:xfrm>
            <a:prstGeom prst="rect">
              <a:avLst/>
            </a:prstGeom>
          </p:spPr>
        </p:pic>
        <p:pic>
          <p:nvPicPr>
            <p:cNvPr id="14" name="Immagine 13">
              <a:extLst>
                <a:ext uri="{FF2B5EF4-FFF2-40B4-BE49-F238E27FC236}">
                  <a16:creationId xmlns:a16="http://schemas.microsoft.com/office/drawing/2014/main" id="{9F45882D-0C5B-1446-9488-DEE7515444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0850" y="1726855"/>
              <a:ext cx="3652867" cy="4602383"/>
            </a:xfrm>
            <a:prstGeom prst="rect">
              <a:avLst/>
            </a:prstGeom>
          </p:spPr>
        </p:pic>
      </p:grpSp>
      <p:pic>
        <p:nvPicPr>
          <p:cNvPr id="15" name="Picture 2" descr="Thermo Scientific iCAP RQ ICP-MS">
            <a:extLst>
              <a:ext uri="{FF2B5EF4-FFF2-40B4-BE49-F238E27FC236}">
                <a16:creationId xmlns:a16="http://schemas.microsoft.com/office/drawing/2014/main" id="{45A87447-D180-6D43-A652-4F82CD1A5AF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26656" y="1759787"/>
            <a:ext cx="1353712" cy="232171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88AC6DBD-2CB0-1E43-970D-2F29FC552B4F}"/>
              </a:ext>
            </a:extLst>
          </p:cNvPr>
          <p:cNvSpPr txBox="1"/>
          <p:nvPr/>
        </p:nvSpPr>
        <p:spPr>
          <a:xfrm>
            <a:off x="1446743" y="4673397"/>
            <a:ext cx="4019049" cy="369332"/>
          </a:xfrm>
          <a:prstGeom prst="rect">
            <a:avLst/>
          </a:prstGeom>
          <a:noFill/>
        </p:spPr>
        <p:txBody>
          <a:bodyPr wrap="none" rtlCol="0">
            <a:spAutoFit/>
          </a:bodyPr>
          <a:lstStyle/>
          <a:p>
            <a:r>
              <a:rPr lang="en-GB" i="1" dirty="0"/>
              <a:t>In situ </a:t>
            </a:r>
            <a:r>
              <a:rPr lang="en-GB" dirty="0"/>
              <a:t>determination of isotope ratios </a:t>
            </a:r>
          </a:p>
        </p:txBody>
      </p:sp>
      <p:sp>
        <p:nvSpPr>
          <p:cNvPr id="16" name="CasellaDiTesto 15">
            <a:extLst>
              <a:ext uri="{FF2B5EF4-FFF2-40B4-BE49-F238E27FC236}">
                <a16:creationId xmlns:a16="http://schemas.microsoft.com/office/drawing/2014/main" id="{E0995228-ED5A-ED4D-8192-244A328678CD}"/>
              </a:ext>
            </a:extLst>
          </p:cNvPr>
          <p:cNvSpPr txBox="1"/>
          <p:nvPr/>
        </p:nvSpPr>
        <p:spPr>
          <a:xfrm>
            <a:off x="5378630" y="4917480"/>
            <a:ext cx="4019049" cy="646331"/>
          </a:xfrm>
          <a:prstGeom prst="rect">
            <a:avLst/>
          </a:prstGeom>
          <a:noFill/>
        </p:spPr>
        <p:txBody>
          <a:bodyPr wrap="square" rtlCol="0">
            <a:spAutoFit/>
          </a:bodyPr>
          <a:lstStyle/>
          <a:p>
            <a:pPr algn="ctr"/>
            <a:r>
              <a:rPr lang="en-GB" i="1" dirty="0"/>
              <a:t>In situ </a:t>
            </a:r>
            <a:r>
              <a:rPr lang="en-GB" dirty="0"/>
              <a:t>determination of trace and ultra trace element concentrations</a:t>
            </a:r>
          </a:p>
        </p:txBody>
      </p:sp>
      <p:grpSp>
        <p:nvGrpSpPr>
          <p:cNvPr id="20" name="Gruppo 19">
            <a:extLst>
              <a:ext uri="{FF2B5EF4-FFF2-40B4-BE49-F238E27FC236}">
                <a16:creationId xmlns:a16="http://schemas.microsoft.com/office/drawing/2014/main" id="{B967ACCC-44CB-154C-B3DE-541C4BDC8307}"/>
              </a:ext>
            </a:extLst>
          </p:cNvPr>
          <p:cNvGrpSpPr/>
          <p:nvPr/>
        </p:nvGrpSpPr>
        <p:grpSpPr>
          <a:xfrm>
            <a:off x="2860178" y="3961895"/>
            <a:ext cx="2164140" cy="661110"/>
            <a:chOff x="2572094" y="4432327"/>
            <a:chExt cx="2164140" cy="661110"/>
          </a:xfrm>
        </p:grpSpPr>
        <p:cxnSp>
          <p:nvCxnSpPr>
            <p:cNvPr id="5" name="Connettore 1 4">
              <a:extLst>
                <a:ext uri="{FF2B5EF4-FFF2-40B4-BE49-F238E27FC236}">
                  <a16:creationId xmlns:a16="http://schemas.microsoft.com/office/drawing/2014/main" id="{9CAF3D88-B623-334A-A2DB-636A8E958509}"/>
                </a:ext>
              </a:extLst>
            </p:cNvPr>
            <p:cNvCxnSpPr/>
            <p:nvPr/>
          </p:nvCxnSpPr>
          <p:spPr>
            <a:xfrm>
              <a:off x="2572094" y="4432327"/>
              <a:ext cx="2164140" cy="0"/>
            </a:xfrm>
            <a:prstGeom prst="line">
              <a:avLst/>
            </a:prstGeom>
          </p:spPr>
          <p:style>
            <a:lnRef idx="1">
              <a:schemeClr val="dk1"/>
            </a:lnRef>
            <a:fillRef idx="0">
              <a:schemeClr val="dk1"/>
            </a:fillRef>
            <a:effectRef idx="0">
              <a:schemeClr val="dk1"/>
            </a:effectRef>
            <a:fontRef idx="minor">
              <a:schemeClr val="tx1"/>
            </a:fontRef>
          </p:style>
        </p:cxnSp>
        <p:cxnSp>
          <p:nvCxnSpPr>
            <p:cNvPr id="19" name="Connettore 1 18">
              <a:extLst>
                <a:ext uri="{FF2B5EF4-FFF2-40B4-BE49-F238E27FC236}">
                  <a16:creationId xmlns:a16="http://schemas.microsoft.com/office/drawing/2014/main" id="{652FA863-051E-F647-9D8F-E0EA4AC39DE9}"/>
                </a:ext>
              </a:extLst>
            </p:cNvPr>
            <p:cNvCxnSpPr>
              <a:cxnSpLocks/>
            </p:cNvCxnSpPr>
            <p:nvPr/>
          </p:nvCxnSpPr>
          <p:spPr>
            <a:xfrm>
              <a:off x="3619056" y="4450596"/>
              <a:ext cx="0" cy="642841"/>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uppo 22">
            <a:extLst>
              <a:ext uri="{FF2B5EF4-FFF2-40B4-BE49-F238E27FC236}">
                <a16:creationId xmlns:a16="http://schemas.microsoft.com/office/drawing/2014/main" id="{0886011D-174D-8A44-8368-6351D56670FE}"/>
              </a:ext>
            </a:extLst>
          </p:cNvPr>
          <p:cNvGrpSpPr/>
          <p:nvPr/>
        </p:nvGrpSpPr>
        <p:grpSpPr>
          <a:xfrm>
            <a:off x="6336056" y="4193324"/>
            <a:ext cx="2164140" cy="661110"/>
            <a:chOff x="2572094" y="4432327"/>
            <a:chExt cx="2164140" cy="661110"/>
          </a:xfrm>
        </p:grpSpPr>
        <p:cxnSp>
          <p:nvCxnSpPr>
            <p:cNvPr id="24" name="Connettore 1 23">
              <a:extLst>
                <a:ext uri="{FF2B5EF4-FFF2-40B4-BE49-F238E27FC236}">
                  <a16:creationId xmlns:a16="http://schemas.microsoft.com/office/drawing/2014/main" id="{1192C177-D8F1-0E4A-BE2F-3A739F729606}"/>
                </a:ext>
              </a:extLst>
            </p:cNvPr>
            <p:cNvCxnSpPr/>
            <p:nvPr/>
          </p:nvCxnSpPr>
          <p:spPr>
            <a:xfrm>
              <a:off x="2572094" y="4432327"/>
              <a:ext cx="2164140" cy="0"/>
            </a:xfrm>
            <a:prstGeom prst="line">
              <a:avLst/>
            </a:prstGeom>
          </p:spPr>
          <p:style>
            <a:lnRef idx="1">
              <a:schemeClr val="dk1"/>
            </a:lnRef>
            <a:fillRef idx="0">
              <a:schemeClr val="dk1"/>
            </a:fillRef>
            <a:effectRef idx="0">
              <a:schemeClr val="dk1"/>
            </a:effectRef>
            <a:fontRef idx="minor">
              <a:schemeClr val="tx1"/>
            </a:fontRef>
          </p:style>
        </p:cxnSp>
        <p:cxnSp>
          <p:nvCxnSpPr>
            <p:cNvPr id="25" name="Connettore 1 24">
              <a:extLst>
                <a:ext uri="{FF2B5EF4-FFF2-40B4-BE49-F238E27FC236}">
                  <a16:creationId xmlns:a16="http://schemas.microsoft.com/office/drawing/2014/main" id="{AB2EBE8B-8B29-EE41-912F-22F0C6C8809D}"/>
                </a:ext>
              </a:extLst>
            </p:cNvPr>
            <p:cNvCxnSpPr>
              <a:cxnSpLocks/>
            </p:cNvCxnSpPr>
            <p:nvPr/>
          </p:nvCxnSpPr>
          <p:spPr>
            <a:xfrm>
              <a:off x="3619056" y="4450596"/>
              <a:ext cx="0" cy="642841"/>
            </a:xfrm>
            <a:prstGeom prst="line">
              <a:avLst/>
            </a:prstGeom>
          </p:spPr>
          <p:style>
            <a:lnRef idx="1">
              <a:schemeClr val="dk1"/>
            </a:lnRef>
            <a:fillRef idx="0">
              <a:schemeClr val="dk1"/>
            </a:fillRef>
            <a:effectRef idx="0">
              <a:schemeClr val="dk1"/>
            </a:effectRef>
            <a:fontRef idx="minor">
              <a:schemeClr val="tx1"/>
            </a:fontRef>
          </p:style>
        </p:cxnSp>
      </p:grpSp>
      <p:sp>
        <p:nvSpPr>
          <p:cNvPr id="26" name="CasellaDiTesto 25">
            <a:extLst>
              <a:ext uri="{FF2B5EF4-FFF2-40B4-BE49-F238E27FC236}">
                <a16:creationId xmlns:a16="http://schemas.microsoft.com/office/drawing/2014/main" id="{D78AAB81-BF4B-6549-9666-60A0D4D13E86}"/>
              </a:ext>
            </a:extLst>
          </p:cNvPr>
          <p:cNvSpPr txBox="1"/>
          <p:nvPr/>
        </p:nvSpPr>
        <p:spPr>
          <a:xfrm>
            <a:off x="9710994" y="1689252"/>
            <a:ext cx="2480166" cy="646331"/>
          </a:xfrm>
          <a:prstGeom prst="rect">
            <a:avLst/>
          </a:prstGeom>
          <a:solidFill>
            <a:schemeClr val="bg1"/>
          </a:solidFill>
        </p:spPr>
        <p:txBody>
          <a:bodyPr wrap="none" rtlCol="0">
            <a:spAutoFit/>
          </a:bodyPr>
          <a:lstStyle/>
          <a:p>
            <a:pPr algn="ctr"/>
            <a:r>
              <a:rPr lang="en-GB" b="1" dirty="0"/>
              <a:t>Autosampler </a:t>
            </a:r>
          </a:p>
          <a:p>
            <a:pPr algn="ctr"/>
            <a:r>
              <a:rPr lang="en-GB" b="1" dirty="0"/>
              <a:t>Ionic chromatograph</a:t>
            </a:r>
          </a:p>
        </p:txBody>
      </p:sp>
      <p:cxnSp>
        <p:nvCxnSpPr>
          <p:cNvPr id="28" name="Connettore 1 27">
            <a:extLst>
              <a:ext uri="{FF2B5EF4-FFF2-40B4-BE49-F238E27FC236}">
                <a16:creationId xmlns:a16="http://schemas.microsoft.com/office/drawing/2014/main" id="{30A73804-D84A-2041-A5A5-A5654E04702A}"/>
              </a:ext>
            </a:extLst>
          </p:cNvPr>
          <p:cNvCxnSpPr/>
          <p:nvPr/>
        </p:nvCxnSpPr>
        <p:spPr>
          <a:xfrm>
            <a:off x="8601381" y="4508067"/>
            <a:ext cx="2164140" cy="0"/>
          </a:xfrm>
          <a:prstGeom prst="line">
            <a:avLst/>
          </a:prstGeom>
        </p:spPr>
        <p:style>
          <a:lnRef idx="1">
            <a:schemeClr val="dk1"/>
          </a:lnRef>
          <a:fillRef idx="0">
            <a:schemeClr val="dk1"/>
          </a:fillRef>
          <a:effectRef idx="0">
            <a:schemeClr val="dk1"/>
          </a:effectRef>
          <a:fontRef idx="minor">
            <a:schemeClr val="tx1"/>
          </a:fontRef>
        </p:style>
      </p:cxnSp>
      <p:cxnSp>
        <p:nvCxnSpPr>
          <p:cNvPr id="29" name="Connettore 1 28">
            <a:extLst>
              <a:ext uri="{FF2B5EF4-FFF2-40B4-BE49-F238E27FC236}">
                <a16:creationId xmlns:a16="http://schemas.microsoft.com/office/drawing/2014/main" id="{B68BE256-2700-E144-B963-9C0E6AE7AF32}"/>
              </a:ext>
            </a:extLst>
          </p:cNvPr>
          <p:cNvCxnSpPr>
            <a:cxnSpLocks/>
          </p:cNvCxnSpPr>
          <p:nvPr/>
        </p:nvCxnSpPr>
        <p:spPr>
          <a:xfrm>
            <a:off x="10328257" y="4508067"/>
            <a:ext cx="0" cy="1131198"/>
          </a:xfrm>
          <a:prstGeom prst="line">
            <a:avLst/>
          </a:prstGeom>
        </p:spPr>
        <p:style>
          <a:lnRef idx="1">
            <a:schemeClr val="dk1"/>
          </a:lnRef>
          <a:fillRef idx="0">
            <a:schemeClr val="dk1"/>
          </a:fillRef>
          <a:effectRef idx="0">
            <a:schemeClr val="dk1"/>
          </a:effectRef>
          <a:fontRef idx="minor">
            <a:schemeClr val="tx1"/>
          </a:fontRef>
        </p:style>
      </p:cxnSp>
      <p:sp>
        <p:nvSpPr>
          <p:cNvPr id="30" name="CasellaDiTesto 29">
            <a:extLst>
              <a:ext uri="{FF2B5EF4-FFF2-40B4-BE49-F238E27FC236}">
                <a16:creationId xmlns:a16="http://schemas.microsoft.com/office/drawing/2014/main" id="{22909FAE-019D-B842-A6EA-A0C0C553CA31}"/>
              </a:ext>
            </a:extLst>
          </p:cNvPr>
          <p:cNvSpPr txBox="1"/>
          <p:nvPr/>
        </p:nvSpPr>
        <p:spPr>
          <a:xfrm>
            <a:off x="7934620" y="5639265"/>
            <a:ext cx="4019049" cy="923330"/>
          </a:xfrm>
          <a:prstGeom prst="rect">
            <a:avLst/>
          </a:prstGeom>
          <a:noFill/>
        </p:spPr>
        <p:txBody>
          <a:bodyPr wrap="square" rtlCol="0">
            <a:spAutoFit/>
          </a:bodyPr>
          <a:lstStyle/>
          <a:p>
            <a:pPr algn="ctr"/>
            <a:r>
              <a:rPr lang="en-GB" dirty="0"/>
              <a:t>Determination of trace and ultra trace element concentrations (with element speciation e.g. </a:t>
            </a:r>
            <a:r>
              <a:rPr lang="en-GB" dirty="0" err="1"/>
              <a:t>Cr</a:t>
            </a:r>
            <a:r>
              <a:rPr lang="en-GB" baseline="30000" dirty="0" err="1"/>
              <a:t>III</a:t>
            </a:r>
            <a:r>
              <a:rPr lang="en-GB" dirty="0"/>
              <a:t>/</a:t>
            </a:r>
            <a:r>
              <a:rPr lang="en-GB" dirty="0" err="1"/>
              <a:t>Cr</a:t>
            </a:r>
            <a:r>
              <a:rPr lang="en-GB" baseline="30000" dirty="0" err="1"/>
              <a:t>VI</a:t>
            </a:r>
            <a:r>
              <a:rPr lang="en-GB" dirty="0"/>
              <a:t>) in solutions</a:t>
            </a:r>
          </a:p>
        </p:txBody>
      </p:sp>
      <p:pic>
        <p:nvPicPr>
          <p:cNvPr id="31" name="Picture 5" descr="page31image117037744">
            <a:extLst>
              <a:ext uri="{FF2B5EF4-FFF2-40B4-BE49-F238E27FC236}">
                <a16:creationId xmlns:a16="http://schemas.microsoft.com/office/drawing/2014/main" id="{527CFA39-73A9-2545-BD9E-F5E7BF6F653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876861" y="2567856"/>
            <a:ext cx="1597130" cy="16705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68DE03C1-2C13-454A-AFFC-5C38839949B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63042" y="2324804"/>
            <a:ext cx="2471411" cy="130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CasellaDiTesto 33">
            <a:extLst>
              <a:ext uri="{FF2B5EF4-FFF2-40B4-BE49-F238E27FC236}">
                <a16:creationId xmlns:a16="http://schemas.microsoft.com/office/drawing/2014/main" id="{234632F0-37A1-B54D-8909-787D03C594A5}"/>
              </a:ext>
            </a:extLst>
          </p:cNvPr>
          <p:cNvSpPr txBox="1"/>
          <p:nvPr/>
        </p:nvSpPr>
        <p:spPr>
          <a:xfrm>
            <a:off x="5293268" y="3630613"/>
            <a:ext cx="2036895" cy="276999"/>
          </a:xfrm>
          <a:prstGeom prst="rect">
            <a:avLst/>
          </a:prstGeom>
          <a:noFill/>
        </p:spPr>
        <p:txBody>
          <a:bodyPr wrap="square" rtlCol="0">
            <a:spAutoFit/>
          </a:bodyPr>
          <a:lstStyle/>
          <a:p>
            <a:r>
              <a:rPr lang="it-IT" sz="1200" dirty="0"/>
              <a:t>193 nm ArF excimer laser</a:t>
            </a:r>
          </a:p>
        </p:txBody>
      </p:sp>
      <p:sp>
        <p:nvSpPr>
          <p:cNvPr id="22" name="CasellaDiTesto 21">
            <a:extLst>
              <a:ext uri="{FF2B5EF4-FFF2-40B4-BE49-F238E27FC236}">
                <a16:creationId xmlns:a16="http://schemas.microsoft.com/office/drawing/2014/main" id="{94CCE5A7-3483-F348-8216-478D519B405A}"/>
              </a:ext>
            </a:extLst>
          </p:cNvPr>
          <p:cNvSpPr txBox="1"/>
          <p:nvPr/>
        </p:nvSpPr>
        <p:spPr>
          <a:xfrm>
            <a:off x="867563" y="5849523"/>
            <a:ext cx="6859185" cy="830997"/>
          </a:xfrm>
          <a:prstGeom prst="rect">
            <a:avLst/>
          </a:prstGeom>
          <a:noFill/>
        </p:spPr>
        <p:txBody>
          <a:bodyPr wrap="none" rtlCol="0">
            <a:spAutoFit/>
          </a:bodyPr>
          <a:lstStyle/>
          <a:p>
            <a:r>
              <a:rPr lang="en-GB" sz="2400" b="1" dirty="0"/>
              <a:t>Applied to: geology, environmental sciences, </a:t>
            </a:r>
          </a:p>
          <a:p>
            <a:r>
              <a:rPr lang="en-GB" sz="2400" b="1" dirty="0"/>
              <a:t>material science </a:t>
            </a:r>
          </a:p>
        </p:txBody>
      </p:sp>
    </p:spTree>
    <p:extLst>
      <p:ext uri="{BB962C8B-B14F-4D97-AF65-F5344CB8AC3E}">
        <p14:creationId xmlns:p14="http://schemas.microsoft.com/office/powerpoint/2010/main" val="164001330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magine 4" descr="Immagine che contiene pavimento, interni, ufficio, arredamento&#10;&#10;Descrizione generata automaticamente">
            <a:extLst>
              <a:ext uri="{FF2B5EF4-FFF2-40B4-BE49-F238E27FC236}">
                <a16:creationId xmlns:a16="http://schemas.microsoft.com/office/drawing/2014/main" id="{E1626538-1044-AE45-930E-51D45DEC56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189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descr="Immagine che contiene testo, interni, parete, computer&#10;&#10;Descrizione generata automaticamente">
            <a:extLst>
              <a:ext uri="{FF2B5EF4-FFF2-40B4-BE49-F238E27FC236}">
                <a16:creationId xmlns:a16="http://schemas.microsoft.com/office/drawing/2014/main" id="{BC39C33C-848C-9149-90C3-D83FE5C56F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0447" y="3056023"/>
            <a:ext cx="4955177" cy="3716383"/>
          </a:xfrm>
          <a:prstGeom prst="rect">
            <a:avLst/>
          </a:prstGeom>
          <a:effectLst>
            <a:glow rad="165100">
              <a:schemeClr val="accent1">
                <a:alpha val="87000"/>
              </a:schemeClr>
            </a:glow>
            <a:softEdge rad="25400"/>
          </a:effectLst>
        </p:spPr>
      </p:pic>
      <p:sp>
        <p:nvSpPr>
          <p:cNvPr id="5" name="CustomShape 1">
            <a:extLst>
              <a:ext uri="{FF2B5EF4-FFF2-40B4-BE49-F238E27FC236}">
                <a16:creationId xmlns:a16="http://schemas.microsoft.com/office/drawing/2014/main" id="{C4AEF181-66AA-D545-8170-A5B2AA784A14}"/>
              </a:ext>
            </a:extLst>
          </p:cNvPr>
          <p:cNvSpPr/>
          <p:nvPr/>
        </p:nvSpPr>
        <p:spPr>
          <a:xfrm>
            <a:off x="714120" y="163349"/>
            <a:ext cx="2037776" cy="638114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400" b="1" spc="-1" dirty="0" err="1">
                <a:solidFill>
                  <a:srgbClr val="724109"/>
                </a:solidFill>
                <a:latin typeface="Calibri"/>
              </a:rPr>
              <a:t>Laboratorio</a:t>
            </a:r>
            <a:r>
              <a:rPr lang="en-US" sz="2400" b="1" spc="-1" dirty="0">
                <a:solidFill>
                  <a:srgbClr val="724109"/>
                </a:solidFill>
                <a:latin typeface="Calibri"/>
              </a:rPr>
              <a:t> di </a:t>
            </a:r>
            <a:r>
              <a:rPr lang="en-US" sz="2400" b="1" spc="-1" dirty="0" err="1">
                <a:solidFill>
                  <a:srgbClr val="724109"/>
                </a:solidFill>
                <a:latin typeface="Calibri"/>
              </a:rPr>
              <a:t>Magnetismo</a:t>
            </a:r>
            <a:r>
              <a:rPr lang="en-US" sz="2400" b="1" spc="-1" dirty="0">
                <a:solidFill>
                  <a:srgbClr val="724109"/>
                </a:solidFill>
                <a:latin typeface="Calibri"/>
              </a:rPr>
              <a:t> </a:t>
            </a:r>
            <a:r>
              <a:rPr lang="en-US" sz="2400" b="1" spc="-1" dirty="0" err="1">
                <a:solidFill>
                  <a:srgbClr val="724109"/>
                </a:solidFill>
                <a:latin typeface="Calibri"/>
              </a:rPr>
              <a:t>Naturale</a:t>
            </a:r>
            <a:endParaRPr lang="en-US" sz="2400" b="1" spc="-1" dirty="0">
              <a:solidFill>
                <a:srgbClr val="724109"/>
              </a:solidFill>
              <a:latin typeface="Calibri"/>
            </a:endParaRPr>
          </a:p>
          <a:p>
            <a:pPr>
              <a:lnSpc>
                <a:spcPct val="90000"/>
              </a:lnSpc>
            </a:pPr>
            <a:endParaRPr lang="en-US" b="1" spc="-1" dirty="0">
              <a:solidFill>
                <a:srgbClr val="724109"/>
              </a:solidFill>
              <a:latin typeface="Calibri"/>
            </a:endParaRPr>
          </a:p>
          <a:p>
            <a:pPr>
              <a:lnSpc>
                <a:spcPct val="90000"/>
              </a:lnSpc>
            </a:pPr>
            <a:endParaRPr lang="en-US" b="1" strike="noStrike" spc="-1" dirty="0">
              <a:solidFill>
                <a:srgbClr val="724109"/>
              </a:solidFill>
              <a:latin typeface="Calibri"/>
            </a:endParaRPr>
          </a:p>
          <a:p>
            <a:pPr marL="285750" indent="-285750">
              <a:lnSpc>
                <a:spcPct val="90000"/>
              </a:lnSpc>
              <a:buFont typeface="Arial" panose="020B0604020202020204" pitchFamily="34" charset="0"/>
              <a:buChar char="•"/>
            </a:pPr>
            <a:r>
              <a:rPr lang="en-US" b="1" spc="-1" dirty="0" err="1">
                <a:solidFill>
                  <a:srgbClr val="724109"/>
                </a:solidFill>
                <a:latin typeface="Calibri"/>
              </a:rPr>
              <a:t>Magnetometro</a:t>
            </a:r>
            <a:r>
              <a:rPr lang="en-US" b="1" spc="-1" dirty="0">
                <a:solidFill>
                  <a:srgbClr val="724109"/>
                </a:solidFill>
                <a:latin typeface="Calibri"/>
              </a:rPr>
              <a:t> </a:t>
            </a:r>
            <a:r>
              <a:rPr lang="en-US" b="1" spc="-1" dirty="0" err="1">
                <a:solidFill>
                  <a:srgbClr val="724109"/>
                </a:solidFill>
                <a:latin typeface="Calibri"/>
              </a:rPr>
              <a:t>criogenico</a:t>
            </a:r>
            <a:r>
              <a:rPr lang="en-US" b="1" spc="-1" dirty="0">
                <a:solidFill>
                  <a:srgbClr val="724109"/>
                </a:solidFill>
                <a:latin typeface="Calibri"/>
              </a:rPr>
              <a:t> a </a:t>
            </a:r>
            <a:r>
              <a:rPr lang="en-US" b="1" spc="-1" dirty="0" err="1">
                <a:solidFill>
                  <a:srgbClr val="724109"/>
                </a:solidFill>
                <a:latin typeface="Calibri"/>
              </a:rPr>
              <a:t>superconduttori</a:t>
            </a:r>
            <a:r>
              <a:rPr lang="en-US" b="1" spc="-1" dirty="0">
                <a:solidFill>
                  <a:srgbClr val="724109"/>
                </a:solidFill>
                <a:latin typeface="Calibri"/>
              </a:rPr>
              <a:t> SQUID in stanza </a:t>
            </a:r>
            <a:r>
              <a:rPr lang="en-US" b="1" spc="-1" dirty="0" err="1">
                <a:solidFill>
                  <a:srgbClr val="724109"/>
                </a:solidFill>
                <a:latin typeface="Calibri"/>
              </a:rPr>
              <a:t>schermata</a:t>
            </a:r>
            <a:r>
              <a:rPr lang="en-US" b="1" spc="-1" dirty="0">
                <a:solidFill>
                  <a:srgbClr val="724109"/>
                </a:solidFill>
                <a:latin typeface="Calibri"/>
              </a:rPr>
              <a:t> da </a:t>
            </a:r>
            <a:r>
              <a:rPr lang="en-US" b="1" spc="-1" dirty="0" err="1">
                <a:solidFill>
                  <a:srgbClr val="724109"/>
                </a:solidFill>
                <a:latin typeface="Calibri"/>
              </a:rPr>
              <a:t>c.m.t</a:t>
            </a:r>
            <a:r>
              <a:rPr lang="en-US" b="1" spc="-1" dirty="0">
                <a:solidFill>
                  <a:srgbClr val="724109"/>
                </a:solidFill>
                <a:latin typeface="Calibri"/>
              </a:rPr>
              <a:t>. per la </a:t>
            </a:r>
            <a:r>
              <a:rPr lang="en-US" b="1" spc="-1" dirty="0" err="1">
                <a:solidFill>
                  <a:srgbClr val="724109"/>
                </a:solidFill>
                <a:latin typeface="Calibri"/>
              </a:rPr>
              <a:t>misura</a:t>
            </a:r>
            <a:r>
              <a:rPr lang="en-US" b="1" spc="-1" dirty="0">
                <a:solidFill>
                  <a:srgbClr val="724109"/>
                </a:solidFill>
                <a:latin typeface="Calibri"/>
              </a:rPr>
              <a:t> </a:t>
            </a:r>
            <a:r>
              <a:rPr lang="en-US" b="1" spc="-1" dirty="0" err="1">
                <a:solidFill>
                  <a:srgbClr val="724109"/>
                </a:solidFill>
                <a:latin typeface="Calibri"/>
              </a:rPr>
              <a:t>della</a:t>
            </a:r>
            <a:r>
              <a:rPr lang="en-US" b="1" spc="-1" dirty="0">
                <a:solidFill>
                  <a:srgbClr val="724109"/>
                </a:solidFill>
                <a:latin typeface="Calibri"/>
              </a:rPr>
              <a:t> </a:t>
            </a:r>
            <a:r>
              <a:rPr lang="en-US" b="1" spc="-1" dirty="0" err="1">
                <a:solidFill>
                  <a:srgbClr val="724109"/>
                </a:solidFill>
                <a:latin typeface="Calibri"/>
              </a:rPr>
              <a:t>rimanenza</a:t>
            </a:r>
            <a:r>
              <a:rPr lang="en-US" b="1" spc="-1" dirty="0">
                <a:solidFill>
                  <a:srgbClr val="724109"/>
                </a:solidFill>
                <a:latin typeface="Calibri"/>
              </a:rPr>
              <a:t> </a:t>
            </a:r>
            <a:r>
              <a:rPr lang="en-US" b="1" spc="-1" dirty="0" err="1">
                <a:solidFill>
                  <a:srgbClr val="724109"/>
                </a:solidFill>
                <a:latin typeface="Calibri"/>
              </a:rPr>
              <a:t>magnetica</a:t>
            </a:r>
            <a:r>
              <a:rPr lang="en-US" b="1" spc="-1" dirty="0">
                <a:solidFill>
                  <a:srgbClr val="724109"/>
                </a:solidFill>
                <a:latin typeface="Calibri"/>
              </a:rPr>
              <a:t> </a:t>
            </a:r>
            <a:r>
              <a:rPr lang="en-US" b="1" spc="-1" dirty="0" err="1">
                <a:solidFill>
                  <a:srgbClr val="724109"/>
                </a:solidFill>
                <a:latin typeface="Calibri"/>
              </a:rPr>
              <a:t>superdebole</a:t>
            </a:r>
            <a:r>
              <a:rPr lang="en-US" b="1" spc="-1">
                <a:solidFill>
                  <a:srgbClr val="724109"/>
                </a:solidFill>
                <a:latin typeface="Calibri"/>
              </a:rPr>
              <a:t>.</a:t>
            </a:r>
            <a:endParaRPr lang="en-US" b="1" spc="-1" dirty="0">
              <a:solidFill>
                <a:srgbClr val="724109"/>
              </a:solidFill>
              <a:latin typeface="Calibri"/>
            </a:endParaRPr>
          </a:p>
          <a:p>
            <a:pPr marL="285750" indent="-285750">
              <a:lnSpc>
                <a:spcPct val="90000"/>
              </a:lnSpc>
              <a:buFont typeface="Arial" panose="020B0604020202020204" pitchFamily="34" charset="0"/>
              <a:buChar char="•"/>
            </a:pPr>
            <a:endParaRPr lang="en-US" b="1" spc="-1" dirty="0">
              <a:solidFill>
                <a:srgbClr val="724109"/>
              </a:solidFill>
              <a:latin typeface="Calibri"/>
            </a:endParaRPr>
          </a:p>
          <a:p>
            <a:pPr marL="285750" indent="-285750">
              <a:lnSpc>
                <a:spcPct val="90000"/>
              </a:lnSpc>
              <a:buFont typeface="Arial" panose="020B0604020202020204" pitchFamily="34" charset="0"/>
              <a:buChar char="•"/>
            </a:pPr>
            <a:r>
              <a:rPr lang="en-US" b="1" spc="-1" dirty="0" err="1">
                <a:solidFill>
                  <a:srgbClr val="724109"/>
                </a:solidFill>
                <a:latin typeface="Calibri"/>
              </a:rPr>
              <a:t>Magnetometro</a:t>
            </a:r>
            <a:r>
              <a:rPr lang="en-US" b="1" spc="-1" dirty="0">
                <a:solidFill>
                  <a:srgbClr val="724109"/>
                </a:solidFill>
                <a:latin typeface="Calibri"/>
              </a:rPr>
              <a:t> a </a:t>
            </a:r>
            <a:r>
              <a:rPr lang="en-US" b="1" spc="-1" dirty="0" err="1">
                <a:solidFill>
                  <a:srgbClr val="724109"/>
                </a:solidFill>
                <a:latin typeface="Calibri"/>
              </a:rPr>
              <a:t>campione</a:t>
            </a:r>
            <a:r>
              <a:rPr lang="en-US" b="1" spc="-1" dirty="0">
                <a:solidFill>
                  <a:srgbClr val="724109"/>
                </a:solidFill>
                <a:latin typeface="Calibri"/>
              </a:rPr>
              <a:t> </a:t>
            </a:r>
            <a:r>
              <a:rPr lang="en-US" b="1" spc="-1" dirty="0" err="1">
                <a:solidFill>
                  <a:srgbClr val="724109"/>
                </a:solidFill>
                <a:latin typeface="Calibri"/>
              </a:rPr>
              <a:t>vibrante</a:t>
            </a:r>
            <a:r>
              <a:rPr lang="en-US" b="1" spc="-1" dirty="0">
                <a:solidFill>
                  <a:srgbClr val="724109"/>
                </a:solidFill>
                <a:latin typeface="Calibri"/>
              </a:rPr>
              <a:t> </a:t>
            </a:r>
            <a:r>
              <a:rPr lang="en-US" b="1" spc="-1" dirty="0" err="1">
                <a:solidFill>
                  <a:srgbClr val="724109"/>
                </a:solidFill>
                <a:latin typeface="Calibri"/>
              </a:rPr>
              <a:t>MicroSense</a:t>
            </a:r>
            <a:r>
              <a:rPr lang="en-US" b="1" spc="-1" dirty="0">
                <a:solidFill>
                  <a:srgbClr val="724109"/>
                </a:solidFill>
                <a:latin typeface="Calibri"/>
              </a:rPr>
              <a:t> EZ7 per la </a:t>
            </a:r>
            <a:r>
              <a:rPr lang="en-US" b="1" spc="-1" dirty="0" err="1">
                <a:solidFill>
                  <a:srgbClr val="724109"/>
                </a:solidFill>
                <a:latin typeface="Calibri"/>
              </a:rPr>
              <a:t>misura</a:t>
            </a:r>
            <a:r>
              <a:rPr lang="en-US" b="1" spc="-1" dirty="0">
                <a:solidFill>
                  <a:srgbClr val="724109"/>
                </a:solidFill>
                <a:latin typeface="Calibri"/>
              </a:rPr>
              <a:t> </a:t>
            </a:r>
            <a:r>
              <a:rPr lang="en-US" b="1" spc="-1" dirty="0" err="1">
                <a:solidFill>
                  <a:srgbClr val="724109"/>
                </a:solidFill>
                <a:latin typeface="Calibri"/>
              </a:rPr>
              <a:t>delle</a:t>
            </a:r>
            <a:r>
              <a:rPr lang="en-US" b="1" spc="-1" dirty="0">
                <a:solidFill>
                  <a:srgbClr val="724109"/>
                </a:solidFill>
                <a:latin typeface="Calibri"/>
              </a:rPr>
              <a:t> </a:t>
            </a:r>
            <a:r>
              <a:rPr lang="en-US" b="1" spc="-1" dirty="0" err="1">
                <a:solidFill>
                  <a:srgbClr val="724109"/>
                </a:solidFill>
                <a:latin typeface="Calibri"/>
              </a:rPr>
              <a:t>proprietà</a:t>
            </a:r>
            <a:r>
              <a:rPr lang="en-US" b="1" spc="-1" dirty="0">
                <a:solidFill>
                  <a:srgbClr val="724109"/>
                </a:solidFill>
                <a:latin typeface="Calibri"/>
              </a:rPr>
              <a:t> </a:t>
            </a:r>
            <a:r>
              <a:rPr lang="en-US" b="1" spc="-1" dirty="0" err="1">
                <a:solidFill>
                  <a:srgbClr val="724109"/>
                </a:solidFill>
                <a:latin typeface="Calibri"/>
              </a:rPr>
              <a:t>magnetiche</a:t>
            </a:r>
            <a:r>
              <a:rPr lang="en-US" b="1" spc="-1" dirty="0">
                <a:solidFill>
                  <a:srgbClr val="724109"/>
                </a:solidFill>
                <a:latin typeface="Calibri"/>
              </a:rPr>
              <a:t> </a:t>
            </a:r>
            <a:r>
              <a:rPr lang="en-US" b="1" spc="-1" dirty="0" err="1">
                <a:solidFill>
                  <a:srgbClr val="724109"/>
                </a:solidFill>
                <a:latin typeface="Calibri"/>
              </a:rPr>
              <a:t>della</a:t>
            </a:r>
            <a:r>
              <a:rPr lang="en-US" b="1" spc="-1" dirty="0">
                <a:solidFill>
                  <a:srgbClr val="724109"/>
                </a:solidFill>
                <a:latin typeface="Calibri"/>
              </a:rPr>
              <a:t> </a:t>
            </a:r>
            <a:r>
              <a:rPr lang="en-US" b="1" spc="-1" dirty="0" err="1">
                <a:solidFill>
                  <a:srgbClr val="724109"/>
                </a:solidFill>
                <a:latin typeface="Calibri"/>
              </a:rPr>
              <a:t>materia</a:t>
            </a:r>
            <a:r>
              <a:rPr lang="en-US" b="1" spc="-1" dirty="0">
                <a:solidFill>
                  <a:srgbClr val="724109"/>
                </a:solidFill>
                <a:latin typeface="Calibri"/>
              </a:rPr>
              <a:t>. </a:t>
            </a:r>
            <a:endParaRPr lang="en-US" b="0" strike="noStrike" spc="-1" dirty="0">
              <a:latin typeface="Arial"/>
            </a:endParaRPr>
          </a:p>
        </p:txBody>
      </p:sp>
    </p:spTree>
    <p:extLst>
      <p:ext uri="{BB962C8B-B14F-4D97-AF65-F5344CB8AC3E}">
        <p14:creationId xmlns:p14="http://schemas.microsoft.com/office/powerpoint/2010/main" val="4875492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1080874" y="1429560"/>
            <a:ext cx="10479754"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err="1">
                <a:solidFill>
                  <a:srgbClr val="724109"/>
                </a:solidFill>
                <a:latin typeface="Calibri"/>
              </a:rPr>
              <a:t>Laboratorio</a:t>
            </a:r>
            <a:r>
              <a:rPr lang="en-US" sz="3600" b="1" spc="-1" dirty="0">
                <a:solidFill>
                  <a:srgbClr val="724109"/>
                </a:solidFill>
                <a:latin typeface="Calibri"/>
              </a:rPr>
              <a:t> per Spin-Resolved-Imaging</a:t>
            </a:r>
            <a:endParaRPr lang="en-US" sz="3600" b="0" strike="noStrike" spc="-1" dirty="0">
              <a:latin typeface="Arial"/>
            </a:endParaRPr>
          </a:p>
        </p:txBody>
      </p:sp>
      <p:sp>
        <p:nvSpPr>
          <p:cNvPr id="2" name="CasellaDiTesto 1">
            <a:extLst>
              <a:ext uri="{FF2B5EF4-FFF2-40B4-BE49-F238E27FC236}">
                <a16:creationId xmlns:a16="http://schemas.microsoft.com/office/drawing/2014/main" id="{FFB47820-6D6F-B640-B3C7-8D9880A12F96}"/>
              </a:ext>
            </a:extLst>
          </p:cNvPr>
          <p:cNvSpPr txBox="1"/>
          <p:nvPr/>
        </p:nvSpPr>
        <p:spPr>
          <a:xfrm>
            <a:off x="1080874" y="2547258"/>
            <a:ext cx="10675697" cy="286232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Si propone la </a:t>
            </a:r>
            <a:r>
              <a:rPr lang="en-US" dirty="0" err="1">
                <a:latin typeface="Calibri" panose="020F0502020204030204" pitchFamily="34" charset="0"/>
                <a:cs typeface="Calibri" panose="020F0502020204030204" pitchFamily="34" charset="0"/>
              </a:rPr>
              <a:t>creazione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presso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il</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dipartimento</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Fisica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della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Università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Statale</a:t>
            </a:r>
            <a:r>
              <a:rPr lang="en-US" dirty="0">
                <a:latin typeface="Calibri" panose="020F0502020204030204" pitchFamily="34" charset="0"/>
                <a:cs typeface="Calibri" panose="020F0502020204030204" pitchFamily="34" charset="0"/>
              </a:rPr>
              <a:t> di Milano di un </a:t>
            </a:r>
            <a:r>
              <a:rPr lang="en-US" dirty="0" err="1">
                <a:latin typeface="Calibri" panose="020F0502020204030204" pitchFamily="34" charset="0"/>
                <a:cs typeface="Calibri" panose="020F0502020204030204" pitchFamily="34" charset="0"/>
              </a:rPr>
              <a:t>laboratorio</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spettroscopia</a:t>
            </a:r>
            <a:r>
              <a:rPr lang="en-US" dirty="0">
                <a:latin typeface="Calibri" panose="020F0502020204030204" pitchFamily="34" charset="0"/>
                <a:cs typeface="Calibri" panose="020F0502020204030204" pitchFamily="34" charset="0"/>
              </a:rPr>
              <a:t> e imaging di </a:t>
            </a:r>
            <a:r>
              <a:rPr lang="en-US" dirty="0" err="1">
                <a:latin typeface="Calibri" panose="020F0502020204030204" pitchFamily="34" charset="0"/>
                <a:cs typeface="Calibri" panose="020F0502020204030204" pitchFamily="34" charset="0"/>
              </a:rPr>
              <a:t>superfici</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materiali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quantistici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capace</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analizzare</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polarizzazione</a:t>
            </a:r>
            <a:r>
              <a:rPr lang="en-US" dirty="0">
                <a:latin typeface="Calibri" panose="020F0502020204030204" pitchFamily="34" charset="0"/>
                <a:cs typeface="Calibri" panose="020F0502020204030204" pitchFamily="34" charset="0"/>
              </a:rPr>
              <a:t> di spin </a:t>
            </a:r>
            <a:r>
              <a:rPr lang="en-US" dirty="0" err="1">
                <a:latin typeface="Calibri" panose="020F0502020204030204" pitchFamily="34" charset="0"/>
                <a:cs typeface="Calibri" panose="020F0502020204030204" pitchFamily="34" charset="0"/>
              </a:rPr>
              <a:t>della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corrente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eccitata</a:t>
            </a:r>
            <a:r>
              <a:rPr lang="en-US" dirty="0">
                <a:latin typeface="Calibri" panose="020F0502020204030204" pitchFamily="34" charset="0"/>
                <a:cs typeface="Calibri" panose="020F0502020204030204" pitchFamily="34" charset="0"/>
              </a:rPr>
              <a:t> dal </a:t>
            </a:r>
            <a:r>
              <a:rPr lang="en-US" dirty="0" err="1">
                <a:latin typeface="Calibri" panose="020F0502020204030204" pitchFamily="34" charset="0"/>
                <a:cs typeface="Calibri" panose="020F0502020204030204" pitchFamily="34" charset="0"/>
              </a:rPr>
              <a:t>campione</a:t>
            </a:r>
            <a:r>
              <a:rPr lang="en-US" dirty="0">
                <a:latin typeface="Calibri" panose="020F0502020204030204" pitchFamily="34" charset="0"/>
                <a:cs typeface="Calibri" panose="020F0502020204030204" pitchFamily="34" charset="0"/>
              </a:rPr>
              <a:t> con </a:t>
            </a:r>
            <a:r>
              <a:rPr lang="en-US" dirty="0" err="1">
                <a:latin typeface="Calibri" panose="020F0502020204030204" pitchFamily="34" charset="0"/>
                <a:cs typeface="Calibri" panose="020F0502020204030204" pitchFamily="34" charset="0"/>
              </a:rPr>
              <a:t>tecniche</a:t>
            </a:r>
            <a:r>
              <a:rPr lang="en-US" dirty="0">
                <a:latin typeface="Calibri" panose="020F0502020204030204" pitchFamily="34" charset="0"/>
                <a:cs typeface="Calibri" panose="020F0502020204030204" pitchFamily="34" charset="0"/>
              </a:rPr>
              <a:t> a </a:t>
            </a:r>
            <a:r>
              <a:rPr lang="en-US" dirty="0" err="1">
                <a:latin typeface="Calibri" panose="020F0502020204030204" pitchFamily="34" charset="0"/>
                <a:cs typeface="Calibri" panose="020F0502020204030204" pitchFamily="34" charset="0"/>
              </a:rPr>
              <a:t>scansione</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sonda</a:t>
            </a:r>
            <a:r>
              <a:rPr lang="en-US" dirty="0">
                <a:latin typeface="Calibri" panose="020F0502020204030204" pitchFamily="34" charset="0"/>
                <a:cs typeface="Calibri" panose="020F0502020204030204" pitchFamily="34" charset="0"/>
              </a:rPr>
              <a:t> e derivate </a:t>
            </a:r>
            <a:r>
              <a:rPr lang="en-US" dirty="0" err="1">
                <a:latin typeface="Calibri" panose="020F0502020204030204" pitchFamily="34" charset="0"/>
                <a:cs typeface="Calibri" panose="020F0502020204030204" pitchFamily="34" charset="0"/>
              </a:rPr>
              <a:t>dalla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microscopia</a:t>
            </a:r>
            <a:r>
              <a:rPr lang="en-US" dirty="0">
                <a:latin typeface="Calibri" panose="020F0502020204030204" pitchFamily="34" charset="0"/>
                <a:cs typeface="Calibri" panose="020F0502020204030204" pitchFamily="34" charset="0"/>
              </a:rPr>
              <a:t> a </a:t>
            </a:r>
            <a:r>
              <a:rPr lang="en-US" dirty="0" err="1">
                <a:latin typeface="Calibri" panose="020F0502020204030204" pitchFamily="34" charset="0"/>
                <a:cs typeface="Calibri" panose="020F0502020204030204" pitchFamily="34" charset="0"/>
              </a:rPr>
              <a:t>effetto</a:t>
            </a:r>
            <a:r>
              <a:rPr lang="en-US" dirty="0">
                <a:latin typeface="Calibri" panose="020F0502020204030204" pitchFamily="34" charset="0"/>
                <a:cs typeface="Calibri" panose="020F0502020204030204" pitchFamily="34" charset="0"/>
              </a:rPr>
              <a:t> tunnel. La </a:t>
            </a:r>
            <a:r>
              <a:rPr lang="en-US" dirty="0" err="1">
                <a:latin typeface="Calibri" panose="020F0502020204030204" pitchFamily="34" charset="0"/>
                <a:cs typeface="Calibri" panose="020F0502020204030204" pitchFamily="34" charset="0"/>
              </a:rPr>
              <a:t>rilevante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caratteristica</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unicità</a:t>
            </a:r>
            <a:r>
              <a:rPr lang="en-US" dirty="0">
                <a:latin typeface="Calibri" panose="020F0502020204030204" pitchFamily="34" charset="0"/>
                <a:cs typeface="Calibri" panose="020F0502020204030204" pitchFamily="34" charset="0"/>
              </a:rPr>
              <a:t> di tale </a:t>
            </a:r>
            <a:r>
              <a:rPr lang="en-US" dirty="0" err="1">
                <a:latin typeface="Calibri" panose="020F0502020204030204" pitchFamily="34" charset="0"/>
                <a:cs typeface="Calibri" panose="020F0502020204030204" pitchFamily="34" charset="0"/>
              </a:rPr>
              <a:t>strumentazione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è</a:t>
            </a:r>
            <a:r>
              <a:rPr lang="en-US" dirty="0">
                <a:latin typeface="Calibri" panose="020F0502020204030204" pitchFamily="34" charset="0"/>
                <a:cs typeface="Calibri" panose="020F0502020204030204" pitchFamily="34" charset="0"/>
              </a:rPr>
              <a:t> data </a:t>
            </a:r>
            <a:r>
              <a:rPr lang="en-US" dirty="0" err="1">
                <a:latin typeface="Calibri" panose="020F0502020204030204" pitchFamily="34" charset="0"/>
                <a:cs typeface="Calibri" panose="020F0502020204030204" pitchFamily="34" charset="0"/>
              </a:rPr>
              <a:t>dalla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possibilità</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misurare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alla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nanoscala</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magnetometria</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superfice</a:t>
            </a:r>
            <a:r>
              <a:rPr lang="en-US" dirty="0">
                <a:latin typeface="Calibri" panose="020F0502020204030204" pitchFamily="34" charset="0"/>
                <a:cs typeface="Calibri" panose="020F0502020204030204" pitchFamily="34" charset="0"/>
              </a:rPr>
              <a:t> in </a:t>
            </a:r>
            <a:r>
              <a:rPr lang="en-US" dirty="0" err="1">
                <a:latin typeface="Calibri" panose="020F0502020204030204" pitchFamily="34" charset="0"/>
                <a:cs typeface="Calibri" panose="020F0502020204030204" pitchFamily="34" charset="0"/>
              </a:rPr>
              <a:t>condizioni</a:t>
            </a:r>
            <a:r>
              <a:rPr lang="en-US" dirty="0">
                <a:latin typeface="Calibri" panose="020F0502020204030204" pitchFamily="34" charset="0"/>
                <a:cs typeface="Calibri" panose="020F0502020204030204" pitchFamily="34" charset="0"/>
              </a:rPr>
              <a:t> di ultra alto </a:t>
            </a:r>
            <a:r>
              <a:rPr lang="en-US" dirty="0" err="1">
                <a:latin typeface="Calibri" panose="020F0502020204030204" pitchFamily="34" charset="0"/>
                <a:cs typeface="Calibri" panose="020F0502020204030204" pitchFamily="34" charset="0"/>
              </a:rPr>
              <a:t>vuoto</a:t>
            </a:r>
            <a:r>
              <a:rPr lang="en-US" dirty="0">
                <a:latin typeface="Calibri" panose="020F0502020204030204" pitchFamily="34" charset="0"/>
                <a:cs typeface="Calibri" panose="020F0502020204030204" pitchFamily="34" charset="0"/>
              </a:rPr>
              <a:t>, 10-11 bar, </a:t>
            </a:r>
            <a:r>
              <a:rPr lang="en-US" dirty="0" err="1">
                <a:latin typeface="Calibri" panose="020F0502020204030204" pitchFamily="34" charset="0"/>
                <a:cs typeface="Calibri" panose="020F0502020204030204" pitchFamily="34" charset="0"/>
              </a:rPr>
              <a:t>cioè</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estrema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purezza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contestualmente</a:t>
            </a:r>
            <a:r>
              <a:rPr lang="en-US" dirty="0">
                <a:latin typeface="Calibri" panose="020F0502020204030204" pitchFamily="34" charset="0"/>
                <a:cs typeface="Calibri" panose="020F0502020204030204" pitchFamily="34" charset="0"/>
              </a:rPr>
              <a:t> ad </a:t>
            </a:r>
            <a:r>
              <a:rPr lang="en-US" dirty="0" err="1">
                <a:latin typeface="Calibri" panose="020F0502020204030204" pitchFamily="34" charset="0"/>
                <a:cs typeface="Calibri" panose="020F0502020204030204" pitchFamily="34" charset="0"/>
              </a:rPr>
              <a:t>altre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proprietà</a:t>
            </a:r>
            <a:r>
              <a:rPr lang="en-US" dirty="0">
                <a:latin typeface="Calibri" panose="020F0502020204030204" pitchFamily="34" charset="0"/>
                <a:cs typeface="Calibri" panose="020F0502020204030204" pitchFamily="34" charset="0"/>
              </a:rPr>
              <a:t> come la</a:t>
            </a:r>
          </a:p>
          <a:p>
            <a:r>
              <a:rPr lang="en-US" dirty="0" err="1">
                <a:latin typeface="Calibri" panose="020F0502020204030204" pitchFamily="34" charset="0"/>
                <a:cs typeface="Calibri" panose="020F0502020204030204" pitchFamily="34" charset="0"/>
              </a:rPr>
              <a:t>topografia</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foto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corrente</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corrente</a:t>
            </a:r>
            <a:r>
              <a:rPr lang="en-US" dirty="0">
                <a:latin typeface="Calibri" panose="020F0502020204030204" pitchFamily="34" charset="0"/>
                <a:cs typeface="Calibri" panose="020F0502020204030204" pitchFamily="34" charset="0"/>
              </a:rPr>
              <a:t> di tunneling e </a:t>
            </a:r>
            <a:r>
              <a:rPr lang="en-US" dirty="0" err="1">
                <a:latin typeface="Calibri" panose="020F0502020204030204" pitchFamily="34" charset="0"/>
                <a:cs typeface="Calibri" panose="020F0502020204030204" pitchFamily="34" charset="0"/>
              </a:rPr>
              <a:t>quella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degli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elettroni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secondari</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possibilità</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usare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una</a:t>
            </a:r>
            <a:r>
              <a:rPr lang="en-US" dirty="0">
                <a:latin typeface="Calibri" panose="020F0502020204030204" pitchFamily="34" charset="0"/>
                <a:cs typeface="Calibri" panose="020F0502020204030204" pitchFamily="34" charset="0"/>
              </a:rPr>
              <a:t> camera di </a:t>
            </a:r>
            <a:r>
              <a:rPr lang="en-US" dirty="0" err="1">
                <a:latin typeface="Calibri" panose="020F0502020204030204" pitchFamily="34" charset="0"/>
                <a:cs typeface="Calibri" panose="020F0502020204030204" pitchFamily="34" charset="0"/>
              </a:rPr>
              <a:t>interazione</a:t>
            </a:r>
            <a:r>
              <a:rPr lang="en-US" dirty="0">
                <a:latin typeface="Calibri" panose="020F0502020204030204" pitchFamily="34" charset="0"/>
                <a:cs typeface="Calibri" panose="020F0502020204030204" pitchFamily="34" charset="0"/>
              </a:rPr>
              <a:t> ben </a:t>
            </a:r>
            <a:r>
              <a:rPr lang="en-US" dirty="0" err="1">
                <a:latin typeface="Calibri" panose="020F0502020204030204" pitchFamily="34" charset="0"/>
                <a:cs typeface="Calibri" panose="020F0502020204030204" pitchFamily="34" charset="0"/>
              </a:rPr>
              <a:t>oltre</a:t>
            </a:r>
            <a:r>
              <a:rPr lang="en-US" dirty="0">
                <a:latin typeface="Calibri" panose="020F0502020204030204" pitchFamily="34" charset="0"/>
                <a:cs typeface="Calibri" panose="020F0502020204030204" pitchFamily="34" charset="0"/>
              </a:rPr>
              <a:t> 4 </a:t>
            </a:r>
            <a:r>
              <a:rPr lang="en-US" dirty="0" err="1">
                <a:latin typeface="Calibri" panose="020F0502020204030204" pitchFamily="34" charset="0"/>
                <a:cs typeface="Calibri" panose="020F0502020204030204" pitchFamily="34" charset="0"/>
              </a:rPr>
              <a:t>ordini</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grandezza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più</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pulita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dello</a:t>
            </a:r>
            <a:r>
              <a:rPr lang="en-US" dirty="0">
                <a:latin typeface="Calibri" panose="020F0502020204030204" pitchFamily="34" charset="0"/>
                <a:cs typeface="Calibri" panose="020F0502020204030204" pitchFamily="34" charset="0"/>
              </a:rPr>
              <a:t> standard di </a:t>
            </a:r>
            <a:r>
              <a:rPr lang="en-US" dirty="0" err="1">
                <a:latin typeface="Calibri" panose="020F0502020204030204" pitchFamily="34" charset="0"/>
                <a:cs typeface="Calibri" panose="020F0502020204030204" pitchFamily="34" charset="0"/>
              </a:rPr>
              <a:t>vuoto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attualmente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disponibile</a:t>
            </a:r>
            <a:r>
              <a:rPr lang="en-US" dirty="0">
                <a:latin typeface="Calibri" panose="020F0502020204030204" pitchFamily="34" charset="0"/>
                <a:cs typeface="Calibri" panose="020F0502020204030204" pitchFamily="34" charset="0"/>
              </a:rPr>
              <a:t> per </a:t>
            </a:r>
            <a:r>
              <a:rPr lang="en-US" dirty="0" err="1">
                <a:latin typeface="Calibri" panose="020F0502020204030204" pitchFamily="34" charset="0"/>
                <a:cs typeface="Calibri" panose="020F0502020204030204" pitchFamily="34" charset="0"/>
              </a:rPr>
              <a:t>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microscopi</a:t>
            </a:r>
            <a:r>
              <a:rPr lang="en-US" dirty="0">
                <a:latin typeface="Calibri" panose="020F0502020204030204" pitchFamily="34" charset="0"/>
                <a:cs typeface="Calibri" panose="020F0502020204030204" pitchFamily="34" charset="0"/>
              </a:rPr>
              <a:t> SEM </a:t>
            </a:r>
            <a:r>
              <a:rPr lang="en-US" dirty="0" err="1">
                <a:latin typeface="Calibri" panose="020F0502020204030204" pitchFamily="34" charset="0"/>
                <a:cs typeface="Calibri" panose="020F0502020204030204" pitchFamily="34" charset="0"/>
              </a:rPr>
              <a:t>permetterà</a:t>
            </a:r>
            <a:r>
              <a:rPr lang="en-US" dirty="0">
                <a:latin typeface="Calibri" panose="020F0502020204030204" pitchFamily="34" charset="0"/>
                <a:cs typeface="Calibri" panose="020F0502020204030204" pitchFamily="34" charset="0"/>
              </a:rPr>
              <a:t> la </a:t>
            </a:r>
            <a:r>
              <a:rPr lang="en-US" dirty="0" err="1">
                <a:latin typeface="Calibri" panose="020F0502020204030204" pitchFamily="34" charset="0"/>
                <a:cs typeface="Calibri" panose="020F0502020204030204" pitchFamily="34" charset="0"/>
              </a:rPr>
              <a:t>misura</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superfici</a:t>
            </a:r>
            <a:r>
              <a:rPr lang="en-US" dirty="0">
                <a:latin typeface="Calibri" panose="020F0502020204030204" pitchFamily="34" charset="0"/>
                <a:cs typeface="Calibri" panose="020F0502020204030204" pitchFamily="34" charset="0"/>
              </a:rPr>
              <a:t> in </a:t>
            </a:r>
            <a:r>
              <a:rPr lang="en-US" dirty="0" err="1">
                <a:latin typeface="Calibri" panose="020F0502020204030204" pitchFamily="34" charset="0"/>
                <a:cs typeface="Calibri" panose="020F0502020204030204" pitchFamily="34" charset="0"/>
              </a:rPr>
              <a:t>condizioni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uniche</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estrema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purezza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laddove</a:t>
            </a:r>
            <a:r>
              <a:rPr lang="en-US" dirty="0">
                <a:latin typeface="Calibri" panose="020F0502020204030204" pitchFamily="34" charset="0"/>
                <a:cs typeface="Calibri" panose="020F0502020204030204" pitchFamily="34" charset="0"/>
              </a:rPr>
              <a:t> con </a:t>
            </a:r>
            <a:r>
              <a:rPr lang="en-US" dirty="0" err="1">
                <a:latin typeface="Calibri" panose="020F0502020204030204" pitchFamily="34" charset="0"/>
                <a:cs typeface="Calibri" panose="020F0502020204030204" pitchFamily="34" charset="0"/>
              </a:rPr>
              <a:t>altri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apparati</a:t>
            </a:r>
            <a:r>
              <a:rPr lang="en-US" dirty="0">
                <a:latin typeface="Calibri" panose="020F0502020204030204" pitchFamily="34" charset="0"/>
                <a:cs typeface="Calibri" panose="020F0502020204030204" pitchFamily="34" charset="0"/>
              </a:rPr>
              <a:t> la vita media </a:t>
            </a:r>
            <a:r>
              <a:rPr lang="en-US" dirty="0" err="1">
                <a:latin typeface="Calibri" panose="020F0502020204030204" pitchFamily="34" charset="0"/>
                <a:cs typeface="Calibri" panose="020F0502020204030204" pitchFamily="34" charset="0"/>
              </a:rPr>
              <a:t>delle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superfici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atomicamente</a:t>
            </a:r>
            <a:r>
              <a:rPr lang="en-US" dirty="0">
                <a:latin typeface="Calibri" panose="020F0502020204030204" pitchFamily="34" charset="0"/>
                <a:cs typeface="Calibri" panose="020F0502020204030204" pitchFamily="34" charset="0"/>
              </a:rPr>
              <a:t> pure non </a:t>
            </a:r>
            <a:r>
              <a:rPr lang="en-US" dirty="0" err="1">
                <a:latin typeface="Calibri" panose="020F0502020204030204" pitchFamily="34" charset="0"/>
                <a:cs typeface="Calibri" panose="020F0502020204030204" pitchFamily="34" charset="0"/>
              </a:rPr>
              <a:t>permette</a:t>
            </a:r>
            <a:r>
              <a:rPr lang="en-US" dirty="0">
                <a:latin typeface="Calibri" panose="020F0502020204030204" pitchFamily="34" charset="0"/>
                <a:cs typeface="Calibri" panose="020F0502020204030204" pitchFamily="34" charset="0"/>
              </a:rPr>
              <a:t> di </a:t>
            </a:r>
            <a:r>
              <a:rPr lang="en-US" dirty="0" err="1">
                <a:latin typeface="Calibri" panose="020F0502020204030204" pitchFamily="34" charset="0"/>
                <a:cs typeface="Calibri" panose="020F0502020204030204" pitchFamily="34" charset="0"/>
              </a:rPr>
              <a:t>completarne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l’analisi</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27980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1108170" y="474217"/>
            <a:ext cx="10479754"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err="1">
                <a:solidFill>
                  <a:srgbClr val="724109"/>
                </a:solidFill>
                <a:latin typeface="Calibri"/>
              </a:rPr>
              <a:t>Laboratorio</a:t>
            </a:r>
            <a:r>
              <a:rPr lang="en-US" sz="3600" b="1" spc="-1" dirty="0">
                <a:solidFill>
                  <a:srgbClr val="724109"/>
                </a:solidFill>
                <a:latin typeface="Calibri"/>
              </a:rPr>
              <a:t> per Spin-Resolved-Imaging</a:t>
            </a:r>
            <a:endParaRPr lang="en-US" sz="3600" b="0" strike="noStrike" spc="-1" dirty="0">
              <a:latin typeface="Arial"/>
            </a:endParaRPr>
          </a:p>
        </p:txBody>
      </p:sp>
      <p:pic>
        <p:nvPicPr>
          <p:cNvPr id="3" name="Immagine 2">
            <a:extLst>
              <a:ext uri="{FF2B5EF4-FFF2-40B4-BE49-F238E27FC236}">
                <a16:creationId xmlns:a16="http://schemas.microsoft.com/office/drawing/2014/main" id="{9FA81CB7-C65A-CD49-96CF-18E8B6371CBD}"/>
              </a:ext>
            </a:extLst>
          </p:cNvPr>
          <p:cNvPicPr>
            <a:picLocks noChangeAspect="1"/>
          </p:cNvPicPr>
          <p:nvPr/>
        </p:nvPicPr>
        <p:blipFill>
          <a:blip r:embed="rId2"/>
          <a:stretch>
            <a:fillRect/>
          </a:stretch>
        </p:blipFill>
        <p:spPr>
          <a:xfrm>
            <a:off x="1482604" y="1608454"/>
            <a:ext cx="9299127" cy="4328321"/>
          </a:xfrm>
          <a:prstGeom prst="rect">
            <a:avLst/>
          </a:prstGeom>
        </p:spPr>
      </p:pic>
    </p:spTree>
    <p:extLst>
      <p:ext uri="{BB962C8B-B14F-4D97-AF65-F5344CB8AC3E}">
        <p14:creationId xmlns:p14="http://schemas.microsoft.com/office/powerpoint/2010/main" val="2871249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5254611"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Young scientists @LASA</a:t>
            </a:r>
            <a:endParaRPr lang="en-US" sz="3600" b="0" strike="noStrike" spc="-1" dirty="0">
              <a:latin typeface="Arial"/>
            </a:endParaRPr>
          </a:p>
        </p:txBody>
      </p:sp>
    </p:spTree>
    <p:extLst>
      <p:ext uri="{BB962C8B-B14F-4D97-AF65-F5344CB8AC3E}">
        <p14:creationId xmlns:p14="http://schemas.microsoft.com/office/powerpoint/2010/main" val="3126200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9</a:t>
            </a:fld>
            <a:endParaRPr lang="en-US" sz="1050" b="0" strike="noStrike" spc="-1">
              <a:latin typeface="Arial"/>
            </a:endParaRPr>
          </a:p>
        </p:txBody>
      </p:sp>
      <p:sp>
        <p:nvSpPr>
          <p:cNvPr id="3" name="CasellaDiTesto 2"/>
          <p:cNvSpPr txBox="1"/>
          <p:nvPr/>
        </p:nvSpPr>
        <p:spPr>
          <a:xfrm>
            <a:off x="1397725" y="1344600"/>
            <a:ext cx="10306595" cy="3939540"/>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upgrading of laboratories and organizational structures </a:t>
            </a:r>
            <a:r>
              <a:rPr lang="en-US" sz="2000" b="1" spc="-1" dirty="0">
                <a:solidFill>
                  <a:schemeClr val="bg2">
                    <a:lumMod val="25000"/>
                  </a:schemeClr>
                </a:solidFill>
                <a:latin typeface="Calibri"/>
              </a:rPr>
              <a:t>(even if not immediately declinable as services)</a:t>
            </a:r>
          </a:p>
          <a:p>
            <a:pPr>
              <a:spcAft>
                <a:spcPts val="1200"/>
              </a:spcAft>
            </a:pPr>
            <a:r>
              <a:rPr lang="en-US" sz="2000" b="1" spc="-1" dirty="0">
                <a:solidFill>
                  <a:schemeClr val="bg2">
                    <a:lumMod val="25000"/>
                  </a:schemeClr>
                </a:solidFill>
                <a:latin typeface="Calibri"/>
              </a:rPr>
              <a:t>• request for new staff, taking advantage of the different possibilities available, </a:t>
            </a:r>
            <a:r>
              <a:rPr lang="en-US" sz="2000" b="1" u="sng" spc="-1" dirty="0">
                <a:solidFill>
                  <a:srgbClr val="0070C0"/>
                </a:solidFill>
                <a:latin typeface="Calibri"/>
              </a:rPr>
              <a:t>aimed at strengthening the structure of the laboratory as a whole</a:t>
            </a:r>
            <a:r>
              <a:rPr lang="en-US" sz="2000" b="1" spc="-1" dirty="0">
                <a:solidFill>
                  <a:schemeClr val="bg2">
                    <a:lumMod val="25000"/>
                  </a:schemeClr>
                </a:solidFill>
                <a:latin typeface="Calibri"/>
              </a:rPr>
              <a:t> both in terms of researchers, technologists and technical collaborators (the latter particularly necessary)</a:t>
            </a:r>
          </a:p>
          <a:p>
            <a:pPr>
              <a:spcAft>
                <a:spcPts val="1200"/>
              </a:spcAft>
            </a:pPr>
            <a:r>
              <a:rPr lang="en-US" sz="2000" b="1" spc="-1" dirty="0">
                <a:solidFill>
                  <a:schemeClr val="bg2">
                    <a:lumMod val="25000"/>
                  </a:schemeClr>
                </a:solidFill>
                <a:latin typeface="Calibri"/>
              </a:rPr>
              <a:t>• training of young people hired on a fixed-term basis</a:t>
            </a:r>
          </a:p>
          <a:p>
            <a:pPr>
              <a:spcAft>
                <a:spcPts val="1200"/>
              </a:spcAft>
            </a:pPr>
            <a:r>
              <a:rPr lang="en-US" sz="2000" b="1" spc="-1" dirty="0">
                <a:solidFill>
                  <a:schemeClr val="bg2">
                    <a:lumMod val="25000"/>
                  </a:schemeClr>
                </a:solidFill>
                <a:latin typeface="Calibri"/>
              </a:rPr>
              <a:t>• general staff training with regard to workplace safety issues and use of specific equipment (mechanical, electronic and laser)</a:t>
            </a:r>
          </a:p>
          <a:p>
            <a:pPr>
              <a:spcAft>
                <a:spcPts val="1200"/>
              </a:spcAft>
            </a:pPr>
            <a:r>
              <a:rPr lang="en-US" sz="2000" b="1" spc="-1" dirty="0">
                <a:solidFill>
                  <a:schemeClr val="bg2">
                    <a:lumMod val="25000"/>
                  </a:schemeClr>
                </a:solidFill>
                <a:latin typeface="Calibri"/>
              </a:rPr>
              <a:t>• opening of the laboratory to local relations</a:t>
            </a:r>
          </a:p>
          <a:p>
            <a:pPr>
              <a:spcAft>
                <a:spcPts val="1200"/>
              </a:spcAft>
            </a:pPr>
            <a:endParaRPr lang="en-US" sz="2000" b="1" spc="-1" dirty="0">
              <a:solidFill>
                <a:schemeClr val="bg2">
                  <a:lumMod val="25000"/>
                </a:schemeClr>
              </a:solidFill>
              <a:latin typeface="Calibri"/>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A new strategy for the Laboratory</a:t>
            </a:r>
            <a:endParaRPr lang="en-US" sz="3600" spc="-1" dirty="0"/>
          </a:p>
        </p:txBody>
      </p:sp>
    </p:spTree>
    <p:extLst>
      <p:ext uri="{BB962C8B-B14F-4D97-AF65-F5344CB8AC3E}">
        <p14:creationId xmlns:p14="http://schemas.microsoft.com/office/powerpoint/2010/main" val="426256836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90</a:t>
            </a:fld>
            <a:endParaRPr lang="en-US" sz="1050" b="0" strike="noStrike" spc="-1">
              <a:latin typeface="Arial"/>
            </a:endParaRPr>
          </a:p>
        </p:txBody>
      </p:sp>
      <p:sp>
        <p:nvSpPr>
          <p:cNvPr id="3" name="CasellaDiTesto 2"/>
          <p:cNvSpPr txBox="1"/>
          <p:nvPr/>
        </p:nvSpPr>
        <p:spPr>
          <a:xfrm>
            <a:off x="845040" y="895830"/>
            <a:ext cx="10639236" cy="769441"/>
          </a:xfrm>
          <a:prstGeom prst="rect">
            <a:avLst/>
          </a:prstGeom>
          <a:noFill/>
        </p:spPr>
        <p:txBody>
          <a:bodyPr wrap="square" rtlCol="0">
            <a:spAutoFit/>
          </a:bodyPr>
          <a:lstStyle/>
          <a:p>
            <a:pPr algn="r">
              <a:spcAft>
                <a:spcPts val="1200"/>
              </a:spcAft>
            </a:pPr>
            <a:r>
              <a:rPr lang="en-US" sz="2200" b="1" spc="-1" dirty="0" err="1">
                <a:solidFill>
                  <a:schemeClr val="bg2">
                    <a:lumMod val="25000"/>
                  </a:schemeClr>
                </a:solidFill>
                <a:latin typeface="Calibri"/>
              </a:rPr>
              <a:t>Obiettivo</a:t>
            </a:r>
            <a:r>
              <a:rPr lang="en-US" sz="2200" b="1" spc="-1" dirty="0">
                <a:solidFill>
                  <a:schemeClr val="bg2">
                    <a:lumMod val="25000"/>
                  </a:schemeClr>
                </a:solidFill>
                <a:latin typeface="Calibri"/>
              </a:rPr>
              <a:t>: </a:t>
            </a:r>
            <a:r>
              <a:rPr lang="en-US" sz="2200" b="1" spc="-1" dirty="0" err="1">
                <a:solidFill>
                  <a:schemeClr val="bg2">
                    <a:lumMod val="25000"/>
                  </a:schemeClr>
                </a:solidFill>
                <a:latin typeface="Calibri"/>
              </a:rPr>
              <a:t>rivelazione</a:t>
            </a:r>
            <a:r>
              <a:rPr lang="en-US" sz="2200" b="1" spc="-1" dirty="0">
                <a:solidFill>
                  <a:schemeClr val="bg2">
                    <a:lumMod val="25000"/>
                  </a:schemeClr>
                </a:solidFill>
                <a:latin typeface="Calibri"/>
              </a:rPr>
              <a:t> </a:t>
            </a:r>
            <a:r>
              <a:rPr lang="en-US" sz="2200" b="1" spc="-1" dirty="0" err="1">
                <a:solidFill>
                  <a:schemeClr val="bg2">
                    <a:lumMod val="25000"/>
                  </a:schemeClr>
                </a:solidFill>
                <a:latin typeface="Calibri"/>
              </a:rPr>
              <a:t>preventiva</a:t>
            </a:r>
            <a:r>
              <a:rPr lang="en-US" sz="2200" b="1" spc="-1" dirty="0">
                <a:solidFill>
                  <a:schemeClr val="bg2">
                    <a:lumMod val="25000"/>
                  </a:schemeClr>
                </a:solidFill>
                <a:latin typeface="Calibri"/>
              </a:rPr>
              <a:t> di </a:t>
            </a:r>
            <a:r>
              <a:rPr lang="en-US" sz="2200" b="1" spc="-1" dirty="0" err="1">
                <a:solidFill>
                  <a:schemeClr val="bg2">
                    <a:lumMod val="25000"/>
                  </a:schemeClr>
                </a:solidFill>
                <a:latin typeface="Calibri"/>
              </a:rPr>
              <a:t>tumori</a:t>
            </a:r>
            <a:r>
              <a:rPr lang="en-US" sz="2200" b="1" spc="-1" dirty="0">
                <a:solidFill>
                  <a:schemeClr val="bg2">
                    <a:lumMod val="25000"/>
                  </a:schemeClr>
                </a:solidFill>
                <a:latin typeface="Calibri"/>
              </a:rPr>
              <a:t> e </a:t>
            </a:r>
            <a:r>
              <a:rPr lang="en-US" sz="2200" b="1" spc="-1" dirty="0" err="1">
                <a:solidFill>
                  <a:schemeClr val="bg2">
                    <a:lumMod val="25000"/>
                  </a:schemeClr>
                </a:solidFill>
                <a:latin typeface="Calibri"/>
              </a:rPr>
              <a:t>cisti</a:t>
            </a:r>
            <a:r>
              <a:rPr lang="en-US" sz="2200" b="1" spc="-1" dirty="0">
                <a:solidFill>
                  <a:schemeClr val="bg2">
                    <a:lumMod val="25000"/>
                  </a:schemeClr>
                </a:solidFill>
                <a:latin typeface="Calibri"/>
              </a:rPr>
              <a:t> </a:t>
            </a:r>
            <a:r>
              <a:rPr lang="en-US" sz="2200" b="1" spc="-1" dirty="0" err="1">
                <a:solidFill>
                  <a:schemeClr val="bg2">
                    <a:lumMod val="25000"/>
                  </a:schemeClr>
                </a:solidFill>
                <a:latin typeface="Calibri"/>
              </a:rPr>
              <a:t>tramite</a:t>
            </a:r>
            <a:r>
              <a:rPr lang="en-US" sz="2200" b="1" spc="-1" dirty="0">
                <a:solidFill>
                  <a:schemeClr val="bg2">
                    <a:lumMod val="25000"/>
                  </a:schemeClr>
                </a:solidFill>
                <a:latin typeface="Calibri"/>
              </a:rPr>
              <a:t> </a:t>
            </a:r>
            <a:r>
              <a:rPr lang="en-US" sz="2200" b="1" spc="-1" dirty="0" err="1">
                <a:solidFill>
                  <a:schemeClr val="bg2">
                    <a:lumMod val="25000"/>
                  </a:schemeClr>
                </a:solidFill>
                <a:latin typeface="Calibri"/>
              </a:rPr>
              <a:t>spettro-tomografia</a:t>
            </a:r>
            <a:r>
              <a:rPr lang="en-US" sz="2200" b="1" spc="-1" dirty="0">
                <a:solidFill>
                  <a:schemeClr val="bg2">
                    <a:lumMod val="25000"/>
                  </a:schemeClr>
                </a:solidFill>
                <a:latin typeface="Calibri"/>
              </a:rPr>
              <a:t> a </a:t>
            </a:r>
            <a:r>
              <a:rPr lang="en-US" sz="2200" b="1" spc="-1" dirty="0" err="1">
                <a:solidFill>
                  <a:schemeClr val="bg2">
                    <a:lumMod val="25000"/>
                  </a:schemeClr>
                </a:solidFill>
                <a:latin typeface="Calibri"/>
              </a:rPr>
              <a:t>microonde</a:t>
            </a:r>
            <a:br>
              <a:rPr lang="en-US" sz="2200" b="1" spc="-1" dirty="0">
                <a:solidFill>
                  <a:schemeClr val="bg2">
                    <a:lumMod val="25000"/>
                  </a:schemeClr>
                </a:solidFill>
                <a:latin typeface="Calibri"/>
              </a:rPr>
            </a:br>
            <a:r>
              <a:rPr lang="en-US" sz="2200" b="1" i="1" spc="-1" dirty="0" err="1">
                <a:solidFill>
                  <a:schemeClr val="bg2">
                    <a:lumMod val="25000"/>
                  </a:schemeClr>
                </a:solidFill>
                <a:latin typeface="Calibri"/>
              </a:rPr>
              <a:t>Proponente</a:t>
            </a:r>
            <a:r>
              <a:rPr lang="en-US" sz="2200" b="1" i="1" spc="-1" dirty="0">
                <a:solidFill>
                  <a:schemeClr val="bg2">
                    <a:lumMod val="25000"/>
                  </a:schemeClr>
                </a:solidFill>
                <a:latin typeface="Calibri"/>
              </a:rPr>
              <a:t>: </a:t>
            </a:r>
            <a:r>
              <a:rPr lang="en-US" sz="2200" i="1" spc="-1" dirty="0">
                <a:solidFill>
                  <a:schemeClr val="bg2">
                    <a:lumMod val="25000"/>
                  </a:schemeClr>
                </a:solidFill>
                <a:latin typeface="Calibri"/>
              </a:rPr>
              <a:t>Nadim Conti </a:t>
            </a:r>
            <a:r>
              <a:rPr lang="en-US" sz="2200" b="1" i="1" spc="-1" dirty="0">
                <a:solidFill>
                  <a:schemeClr val="bg2">
                    <a:lumMod val="25000"/>
                  </a:schemeClr>
                </a:solidFill>
                <a:latin typeface="Calibri"/>
              </a:rPr>
              <a:t>– </a:t>
            </a:r>
            <a:r>
              <a:rPr lang="en-US" sz="2200" b="1" i="1" spc="-1" dirty="0" err="1">
                <a:solidFill>
                  <a:schemeClr val="bg2">
                    <a:lumMod val="25000"/>
                  </a:schemeClr>
                </a:solidFill>
                <a:latin typeface="Calibri"/>
              </a:rPr>
              <a:t>Responsabile</a:t>
            </a:r>
            <a:r>
              <a:rPr lang="en-US" sz="2200" b="1" i="1" spc="-1" dirty="0">
                <a:solidFill>
                  <a:schemeClr val="bg2">
                    <a:lumMod val="25000"/>
                  </a:schemeClr>
                </a:solidFill>
                <a:latin typeface="Calibri"/>
              </a:rPr>
              <a:t> CNTT Locale: </a:t>
            </a:r>
            <a:r>
              <a:rPr lang="en-US" sz="2200" i="1" spc="-1" dirty="0">
                <a:solidFill>
                  <a:schemeClr val="bg2">
                    <a:lumMod val="25000"/>
                  </a:schemeClr>
                </a:solidFill>
                <a:latin typeface="Calibri"/>
              </a:rPr>
              <a:t>Francesco </a:t>
            </a:r>
            <a:r>
              <a:rPr lang="en-US" sz="2200" i="1" spc="-1" dirty="0" err="1">
                <a:solidFill>
                  <a:schemeClr val="bg2">
                    <a:lumMod val="25000"/>
                  </a:schemeClr>
                </a:solidFill>
                <a:latin typeface="Calibri"/>
              </a:rPr>
              <a:t>Broggi</a:t>
            </a:r>
            <a:r>
              <a:rPr lang="en-US" sz="2200" i="1" spc="-1" dirty="0">
                <a:solidFill>
                  <a:schemeClr val="bg2">
                    <a:lumMod val="25000"/>
                  </a:schemeClr>
                </a:solidFill>
                <a:latin typeface="Calibri"/>
              </a:rPr>
              <a:t> </a:t>
            </a:r>
          </a:p>
        </p:txBody>
      </p:sp>
      <p:sp>
        <p:nvSpPr>
          <p:cNvPr id="7" name="CustomShape 1"/>
          <p:cNvSpPr/>
          <p:nvPr/>
        </p:nvSpPr>
        <p:spPr>
          <a:xfrm>
            <a:off x="954600" y="15099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it-IT" sz="3600" b="1" spc="-1" dirty="0">
                <a:solidFill>
                  <a:srgbClr val="724109"/>
                </a:solidFill>
                <a:latin typeface="Calibri"/>
              </a:rPr>
              <a:t>Previeni</a:t>
            </a:r>
            <a:endParaRPr lang="en-US" sz="3600" b="0" strike="noStrike" spc="-1" dirty="0">
              <a:latin typeface="Arial"/>
            </a:endParaRPr>
          </a:p>
        </p:txBody>
      </p:sp>
      <p:sp>
        <p:nvSpPr>
          <p:cNvPr id="6" name="CasellaDiTesto 2"/>
          <p:cNvSpPr txBox="1"/>
          <p:nvPr/>
        </p:nvSpPr>
        <p:spPr>
          <a:xfrm>
            <a:off x="954598" y="4041306"/>
            <a:ext cx="7945561" cy="2585323"/>
          </a:xfrm>
          <a:prstGeom prst="rect">
            <a:avLst/>
          </a:prstGeom>
          <a:noFill/>
        </p:spPr>
        <p:txBody>
          <a:bodyPr wrap="square" rtlCol="0">
            <a:spAutoFit/>
          </a:bodyPr>
          <a:lstStyle/>
          <a:p>
            <a:pPr>
              <a:spcAft>
                <a:spcPts val="1200"/>
              </a:spcAft>
            </a:pPr>
            <a:r>
              <a:rPr lang="it-IT" sz="2200" b="1" spc="-1" dirty="0">
                <a:solidFill>
                  <a:schemeClr val="bg2">
                    <a:lumMod val="25000"/>
                  </a:schemeClr>
                </a:solidFill>
                <a:latin typeface="Calibri"/>
              </a:rPr>
              <a:t>Stato: </a:t>
            </a:r>
            <a:br>
              <a:rPr lang="it-IT" sz="2200" b="1" spc="-1" dirty="0">
                <a:solidFill>
                  <a:schemeClr val="bg2">
                    <a:lumMod val="25000"/>
                  </a:schemeClr>
                </a:solidFill>
                <a:latin typeface="Calibri"/>
              </a:rPr>
            </a:br>
            <a:r>
              <a:rPr lang="it-IT" sz="2200" b="1" spc="-1" dirty="0">
                <a:solidFill>
                  <a:schemeClr val="bg2">
                    <a:lumMod val="25000"/>
                  </a:schemeClr>
                </a:solidFill>
                <a:latin typeface="Calibri"/>
              </a:rPr>
              <a:t>- Ottobre 2020</a:t>
            </a:r>
            <a:r>
              <a:rPr lang="it-IT" sz="2200" spc="-1" dirty="0">
                <a:solidFill>
                  <a:schemeClr val="bg2">
                    <a:lumMod val="25000"/>
                  </a:schemeClr>
                </a:solidFill>
                <a:latin typeface="Calibri"/>
              </a:rPr>
              <a:t>: ottenuto un mini-finanziamento dal CNTT da 12.000€ ca. per realizzare il primo dimostratore tecnologico focalizzato sull’area cranica.</a:t>
            </a:r>
            <a:br>
              <a:rPr lang="it-IT" sz="2200" spc="-1" dirty="0">
                <a:solidFill>
                  <a:schemeClr val="bg2">
                    <a:lumMod val="25000"/>
                  </a:schemeClr>
                </a:solidFill>
                <a:latin typeface="Calibri"/>
              </a:rPr>
            </a:br>
            <a:br>
              <a:rPr lang="it-IT" sz="400" spc="-1" dirty="0">
                <a:solidFill>
                  <a:schemeClr val="bg2">
                    <a:lumMod val="25000"/>
                  </a:schemeClr>
                </a:solidFill>
                <a:latin typeface="Calibri"/>
              </a:rPr>
            </a:br>
            <a:r>
              <a:rPr lang="it-IT" sz="2200" b="1" spc="-1" dirty="0">
                <a:solidFill>
                  <a:schemeClr val="bg2">
                    <a:lumMod val="25000"/>
                  </a:schemeClr>
                </a:solidFill>
                <a:latin typeface="Calibri"/>
              </a:rPr>
              <a:t>- Dicembre 2020</a:t>
            </a:r>
            <a:r>
              <a:rPr lang="it-IT" sz="2200" spc="-1" dirty="0">
                <a:solidFill>
                  <a:schemeClr val="bg2">
                    <a:lumMod val="25000"/>
                  </a:schemeClr>
                </a:solidFill>
                <a:latin typeface="Calibri"/>
              </a:rPr>
              <a:t>: Sottomessa domanda di brevetto.</a:t>
            </a:r>
            <a:br>
              <a:rPr lang="it-IT" sz="2200" spc="-1" dirty="0">
                <a:solidFill>
                  <a:schemeClr val="bg2">
                    <a:lumMod val="25000"/>
                  </a:schemeClr>
                </a:solidFill>
                <a:latin typeface="Calibri"/>
              </a:rPr>
            </a:br>
            <a:br>
              <a:rPr lang="it-IT" sz="400" spc="-1" dirty="0">
                <a:solidFill>
                  <a:schemeClr val="bg2">
                    <a:lumMod val="25000"/>
                  </a:schemeClr>
                </a:solidFill>
                <a:latin typeface="Calibri"/>
              </a:rPr>
            </a:br>
            <a:r>
              <a:rPr lang="it-IT" sz="2200" b="1" spc="-1" dirty="0">
                <a:solidFill>
                  <a:schemeClr val="bg2">
                    <a:lumMod val="25000"/>
                  </a:schemeClr>
                </a:solidFill>
                <a:latin typeface="Calibri"/>
              </a:rPr>
              <a:t>- Aprile 2021</a:t>
            </a:r>
            <a:r>
              <a:rPr lang="it-IT" sz="2200" spc="-1" dirty="0">
                <a:solidFill>
                  <a:schemeClr val="bg2">
                    <a:lumMod val="25000"/>
                  </a:schemeClr>
                </a:solidFill>
                <a:latin typeface="Calibri"/>
              </a:rPr>
              <a:t>: Inizio lavori di assemblaggio del dimostratore.</a:t>
            </a:r>
            <a:br>
              <a:rPr lang="it-IT" sz="2200" spc="-1" dirty="0">
                <a:solidFill>
                  <a:schemeClr val="bg2">
                    <a:lumMod val="25000"/>
                  </a:schemeClr>
                </a:solidFill>
                <a:latin typeface="Calibri"/>
              </a:rPr>
            </a:br>
            <a:r>
              <a:rPr lang="it-IT" sz="2200" b="1" spc="-1" dirty="0">
                <a:solidFill>
                  <a:schemeClr val="bg2">
                    <a:lumMod val="25000"/>
                  </a:schemeClr>
                </a:solidFill>
                <a:latin typeface="Calibri"/>
              </a:rPr>
              <a:t>- Aprile 2022: </a:t>
            </a:r>
            <a:r>
              <a:rPr lang="it-IT" sz="2200" spc="-1" dirty="0">
                <a:solidFill>
                  <a:schemeClr val="bg2">
                    <a:lumMod val="25000"/>
                  </a:schemeClr>
                </a:solidFill>
                <a:latin typeface="Calibri"/>
              </a:rPr>
              <a:t>Termine massimo lavori coperti dal finanziamento.</a:t>
            </a:r>
          </a:p>
        </p:txBody>
      </p:sp>
      <p:sp>
        <p:nvSpPr>
          <p:cNvPr id="8" name="CasellaDiTesto 2"/>
          <p:cNvSpPr txBox="1"/>
          <p:nvPr/>
        </p:nvSpPr>
        <p:spPr>
          <a:xfrm>
            <a:off x="954599" y="1910158"/>
            <a:ext cx="10837356" cy="2246769"/>
          </a:xfrm>
          <a:prstGeom prst="rect">
            <a:avLst/>
          </a:prstGeom>
          <a:noFill/>
        </p:spPr>
        <p:txBody>
          <a:bodyPr wrap="square" rtlCol="0">
            <a:spAutoFit/>
          </a:bodyPr>
          <a:lstStyle/>
          <a:p>
            <a:pPr>
              <a:spcAft>
                <a:spcPts val="1200"/>
              </a:spcAft>
            </a:pPr>
            <a:r>
              <a:rPr lang="en-US" sz="2200" b="1" spc="-1" dirty="0" err="1">
                <a:solidFill>
                  <a:schemeClr val="bg2">
                    <a:lumMod val="25000"/>
                  </a:schemeClr>
                </a:solidFill>
                <a:latin typeface="Calibri"/>
              </a:rPr>
              <a:t>Missione</a:t>
            </a:r>
            <a:r>
              <a:rPr lang="en-US" sz="2200" b="1" spc="-1" dirty="0">
                <a:solidFill>
                  <a:schemeClr val="bg2">
                    <a:lumMod val="25000"/>
                  </a:schemeClr>
                </a:solidFill>
                <a:latin typeface="Calibri"/>
              </a:rPr>
              <a:t>: - </a:t>
            </a:r>
            <a:r>
              <a:rPr lang="en-US" sz="2200" spc="-1" dirty="0" err="1">
                <a:solidFill>
                  <a:schemeClr val="bg2">
                    <a:lumMod val="25000"/>
                  </a:schemeClr>
                </a:solidFill>
                <a:latin typeface="Calibri"/>
              </a:rPr>
              <a:t>Risolvere</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il</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problema</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della</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tarda</a:t>
            </a:r>
            <a:r>
              <a:rPr lang="en-US" sz="2200" spc="-1" dirty="0">
                <a:solidFill>
                  <a:schemeClr val="bg2">
                    <a:lumMod val="25000"/>
                  </a:schemeClr>
                </a:solidFill>
                <a:latin typeface="Calibri"/>
              </a:rPr>
              <a:t> o </a:t>
            </a:r>
            <a:r>
              <a:rPr lang="en-US" sz="2200" spc="-1" dirty="0" err="1">
                <a:solidFill>
                  <a:schemeClr val="bg2">
                    <a:lumMod val="25000"/>
                  </a:schemeClr>
                </a:solidFill>
                <a:latin typeface="Calibri"/>
              </a:rPr>
              <a:t>mancata</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diagnosi</a:t>
            </a:r>
            <a:r>
              <a:rPr lang="en-US" sz="2200" spc="-1" dirty="0">
                <a:solidFill>
                  <a:schemeClr val="bg2">
                    <a:lumMod val="25000"/>
                  </a:schemeClr>
                </a:solidFill>
                <a:latin typeface="Calibri"/>
              </a:rPr>
              <a:t> di </a:t>
            </a:r>
            <a:r>
              <a:rPr lang="en-US" sz="2200" spc="-1" dirty="0" err="1">
                <a:solidFill>
                  <a:schemeClr val="bg2">
                    <a:lumMod val="25000"/>
                  </a:schemeClr>
                </a:solidFill>
                <a:latin typeface="Calibri"/>
              </a:rPr>
              <a:t>patologie</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realizzando</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uno</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strumento</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poco</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costoso</a:t>
            </a:r>
            <a:r>
              <a:rPr lang="en-US" sz="2200" spc="-1" dirty="0">
                <a:solidFill>
                  <a:schemeClr val="bg2">
                    <a:lumMod val="25000"/>
                  </a:schemeClr>
                </a:solidFill>
                <a:latin typeface="Calibri"/>
              </a:rPr>
              <a:t> da </a:t>
            </a:r>
            <a:r>
              <a:rPr lang="en-US" sz="2200" spc="-1" dirty="0" err="1">
                <a:solidFill>
                  <a:schemeClr val="bg2">
                    <a:lumMod val="25000"/>
                  </a:schemeClr>
                </a:solidFill>
                <a:latin typeface="Calibri"/>
              </a:rPr>
              <a:t>acquistare</a:t>
            </a:r>
            <a:r>
              <a:rPr lang="en-US" sz="2200" spc="-1" dirty="0">
                <a:solidFill>
                  <a:schemeClr val="bg2">
                    <a:lumMod val="25000"/>
                  </a:schemeClr>
                </a:solidFill>
                <a:latin typeface="Calibri"/>
              </a:rPr>
              <a:t> e </a:t>
            </a:r>
            <a:r>
              <a:rPr lang="en-US" sz="2200" spc="-1" dirty="0" err="1">
                <a:solidFill>
                  <a:schemeClr val="bg2">
                    <a:lumMod val="25000"/>
                  </a:schemeClr>
                </a:solidFill>
                <a:latin typeface="Calibri"/>
              </a:rPr>
              <a:t>operare</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anticipando</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l’uso</a:t>
            </a:r>
            <a:r>
              <a:rPr lang="en-US" sz="2200" spc="-1" dirty="0">
                <a:solidFill>
                  <a:schemeClr val="bg2">
                    <a:lumMod val="25000"/>
                  </a:schemeClr>
                </a:solidFill>
                <a:latin typeface="Calibri"/>
              </a:rPr>
              <a:t> di TC e RMN.</a:t>
            </a:r>
            <a:br>
              <a:rPr lang="en-US" sz="2200" spc="-1" dirty="0">
                <a:solidFill>
                  <a:schemeClr val="bg2">
                    <a:lumMod val="25000"/>
                  </a:schemeClr>
                </a:solidFill>
                <a:latin typeface="Calibri"/>
              </a:rPr>
            </a:br>
            <a:br>
              <a:rPr lang="en-US" sz="400" spc="-1" dirty="0">
                <a:solidFill>
                  <a:schemeClr val="bg2">
                    <a:lumMod val="25000"/>
                  </a:schemeClr>
                </a:solidFill>
                <a:latin typeface="Calibri"/>
              </a:rPr>
            </a:br>
            <a:r>
              <a:rPr lang="en-US" sz="2200" spc="-1" dirty="0">
                <a:solidFill>
                  <a:schemeClr val="bg2">
                    <a:lumMod val="25000"/>
                  </a:schemeClr>
                </a:solidFill>
                <a:latin typeface="Calibri"/>
              </a:rPr>
              <a:t>                   </a:t>
            </a:r>
            <a:r>
              <a:rPr lang="en-US" sz="2200" b="1" spc="-1" dirty="0">
                <a:solidFill>
                  <a:schemeClr val="bg2">
                    <a:lumMod val="25000"/>
                  </a:schemeClr>
                </a:solidFill>
                <a:latin typeface="Calibri"/>
              </a:rPr>
              <a:t>-</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Sviluppare</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metodi</a:t>
            </a:r>
            <a:r>
              <a:rPr lang="en-US" sz="2200" spc="-1" dirty="0">
                <a:solidFill>
                  <a:schemeClr val="bg2">
                    <a:lumMod val="25000"/>
                  </a:schemeClr>
                </a:solidFill>
                <a:latin typeface="Calibri"/>
              </a:rPr>
              <a:t> di </a:t>
            </a:r>
            <a:r>
              <a:rPr lang="en-US" sz="2200" spc="-1" dirty="0" err="1">
                <a:solidFill>
                  <a:schemeClr val="bg2">
                    <a:lumMod val="25000"/>
                  </a:schemeClr>
                </a:solidFill>
                <a:latin typeface="Calibri"/>
              </a:rPr>
              <a:t>analisi</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delle</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immagini</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cliniche</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tramite</a:t>
            </a:r>
            <a:r>
              <a:rPr lang="en-US" sz="2200" spc="-1" dirty="0">
                <a:solidFill>
                  <a:schemeClr val="bg2">
                    <a:lumMod val="25000"/>
                  </a:schemeClr>
                </a:solidFill>
                <a:latin typeface="Calibri"/>
              </a:rPr>
              <a:t> machine learning    	    </a:t>
            </a:r>
            <a:r>
              <a:rPr lang="en-US" sz="2200" spc="-1" dirty="0" err="1">
                <a:solidFill>
                  <a:schemeClr val="bg2">
                    <a:lumMod val="25000"/>
                  </a:schemeClr>
                </a:solidFill>
                <a:latin typeface="Calibri"/>
              </a:rPr>
              <a:t>accompagnando</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il</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personale</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nella</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diagnosi</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riducendo</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errori</a:t>
            </a:r>
            <a:r>
              <a:rPr lang="en-US" sz="2200" spc="-1" dirty="0">
                <a:solidFill>
                  <a:schemeClr val="bg2">
                    <a:lumMod val="25000"/>
                  </a:schemeClr>
                </a:solidFill>
                <a:latin typeface="Calibri"/>
              </a:rPr>
              <a:t> e </a:t>
            </a:r>
            <a:r>
              <a:rPr lang="en-US" sz="2200" spc="-1" dirty="0" err="1">
                <a:solidFill>
                  <a:schemeClr val="bg2">
                    <a:lumMod val="25000"/>
                  </a:schemeClr>
                </a:solidFill>
                <a:latin typeface="Calibri"/>
              </a:rPr>
              <a:t>premi</a:t>
            </a:r>
            <a:r>
              <a:rPr lang="en-US" sz="2200" spc="-1" dirty="0">
                <a:solidFill>
                  <a:schemeClr val="bg2">
                    <a:lumMod val="25000"/>
                  </a:schemeClr>
                </a:solidFill>
                <a:latin typeface="Calibri"/>
              </a:rPr>
              <a:t> </a:t>
            </a:r>
            <a:r>
              <a:rPr lang="en-US" sz="2200" spc="-1" dirty="0" err="1">
                <a:solidFill>
                  <a:schemeClr val="bg2">
                    <a:lumMod val="25000"/>
                  </a:schemeClr>
                </a:solidFill>
                <a:latin typeface="Calibri"/>
              </a:rPr>
              <a:t>assicurativi</a:t>
            </a:r>
            <a:r>
              <a:rPr lang="en-US" sz="2200" spc="-1" dirty="0">
                <a:solidFill>
                  <a:schemeClr val="bg2">
                    <a:lumMod val="25000"/>
                  </a:schemeClr>
                </a:solidFill>
                <a:latin typeface="Calibri"/>
              </a:rPr>
              <a:t>.</a:t>
            </a:r>
            <a:br>
              <a:rPr lang="en-US" sz="2200" spc="-1" dirty="0">
                <a:solidFill>
                  <a:schemeClr val="bg2">
                    <a:lumMod val="25000"/>
                  </a:schemeClr>
                </a:solidFill>
                <a:latin typeface="Calibri"/>
              </a:rPr>
            </a:br>
            <a:br>
              <a:rPr lang="en-US" sz="400" spc="-1" dirty="0">
                <a:solidFill>
                  <a:schemeClr val="bg2">
                    <a:lumMod val="25000"/>
                  </a:schemeClr>
                </a:solidFill>
                <a:latin typeface="Calibri"/>
              </a:rPr>
            </a:br>
            <a:r>
              <a:rPr lang="en-US" sz="2200" spc="-1" dirty="0">
                <a:solidFill>
                  <a:schemeClr val="bg2">
                    <a:lumMod val="25000"/>
                  </a:schemeClr>
                </a:solidFill>
                <a:latin typeface="Calibri"/>
              </a:rPr>
              <a:t>                 </a:t>
            </a:r>
            <a:r>
              <a:rPr lang="it-IT" sz="2200" i="1" spc="-1" dirty="0">
                <a:solidFill>
                  <a:schemeClr val="bg2">
                    <a:lumMod val="25000"/>
                  </a:schemeClr>
                </a:solidFill>
                <a:latin typeface="Calibri"/>
              </a:rPr>
              <a:t>  </a:t>
            </a:r>
            <a:r>
              <a:rPr lang="it-IT" sz="2200" b="1" i="1" spc="-1" dirty="0">
                <a:solidFill>
                  <a:schemeClr val="bg2">
                    <a:lumMod val="25000"/>
                  </a:schemeClr>
                </a:solidFill>
                <a:latin typeface="Calibri"/>
              </a:rPr>
              <a:t>- </a:t>
            </a:r>
            <a:r>
              <a:rPr lang="it-IT" sz="2200" spc="-1" dirty="0">
                <a:solidFill>
                  <a:schemeClr val="bg2">
                    <a:lumMod val="25000"/>
                  </a:schemeClr>
                </a:solidFill>
                <a:latin typeface="Calibri"/>
              </a:rPr>
              <a:t>Velocizzare le operazioni di diagnosi in situazioni di emergenza realizzando un         	    dispositivo installabile in autoambulanze.</a:t>
            </a:r>
            <a:endParaRPr lang="en-US" sz="2200" i="1" spc="-1" dirty="0">
              <a:solidFill>
                <a:schemeClr val="bg2">
                  <a:lumMod val="25000"/>
                </a:schemeClr>
              </a:solidFill>
              <a:latin typeface="Calibri"/>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6879" y="4221559"/>
            <a:ext cx="2847397" cy="2224815"/>
          </a:xfrm>
          <a:prstGeom prst="rect">
            <a:avLst/>
          </a:prstGeom>
        </p:spPr>
      </p:pic>
    </p:spTree>
    <p:extLst>
      <p:ext uri="{BB962C8B-B14F-4D97-AF65-F5344CB8AC3E}">
        <p14:creationId xmlns:p14="http://schemas.microsoft.com/office/powerpoint/2010/main" val="30185191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91</a:t>
            </a:fld>
            <a:endParaRPr lang="en-US" sz="1050" b="0" strike="noStrike" spc="-1">
              <a:latin typeface="Arial"/>
            </a:endParaRPr>
          </a:p>
        </p:txBody>
      </p:sp>
      <p:sp>
        <p:nvSpPr>
          <p:cNvPr id="7" name="CustomShape 1"/>
          <p:cNvSpPr/>
          <p:nvPr/>
        </p:nvSpPr>
        <p:spPr>
          <a:xfrm>
            <a:off x="954600" y="15099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it-IT" sz="3600" b="1" spc="-1" dirty="0">
                <a:solidFill>
                  <a:srgbClr val="724109"/>
                </a:solidFill>
                <a:latin typeface="Calibri"/>
              </a:rPr>
              <a:t>Previeni</a:t>
            </a:r>
            <a:endParaRPr lang="en-US" sz="3600" b="0" strike="noStrike" spc="-1" dirty="0">
              <a:latin typeface="Arial"/>
            </a:endParaRPr>
          </a:p>
        </p:txBody>
      </p:sp>
      <p:pic>
        <p:nvPicPr>
          <p:cNvPr id="4" name="Picture 3"/>
          <p:cNvPicPr>
            <a:picLocks noChangeAspect="1"/>
          </p:cNvPicPr>
          <p:nvPr/>
        </p:nvPicPr>
        <p:blipFill>
          <a:blip r:embed="rId3"/>
          <a:stretch>
            <a:fillRect/>
          </a:stretch>
        </p:blipFill>
        <p:spPr>
          <a:xfrm>
            <a:off x="817440" y="836576"/>
            <a:ext cx="11169648" cy="5721039"/>
          </a:xfrm>
          <a:prstGeom prst="rect">
            <a:avLst/>
          </a:prstGeom>
        </p:spPr>
      </p:pic>
    </p:spTree>
    <p:extLst>
      <p:ext uri="{BB962C8B-B14F-4D97-AF65-F5344CB8AC3E}">
        <p14:creationId xmlns:p14="http://schemas.microsoft.com/office/powerpoint/2010/main" val="110633812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2" y="2840349"/>
            <a:ext cx="4992349"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Outreach activities</a:t>
            </a:r>
            <a:endParaRPr lang="en-US" sz="3600" b="0" strike="noStrike" spc="-1" dirty="0">
              <a:latin typeface="Arial"/>
            </a:endParaRPr>
          </a:p>
        </p:txBody>
      </p:sp>
    </p:spTree>
    <p:extLst>
      <p:ext uri="{BB962C8B-B14F-4D97-AF65-F5344CB8AC3E}">
        <p14:creationId xmlns:p14="http://schemas.microsoft.com/office/powerpoint/2010/main" val="6865259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90330" y="447590"/>
            <a:ext cx="11226858" cy="5300068"/>
          </a:xfrm>
        </p:spPr>
        <p:txBody>
          <a:bodyPr>
            <a:noAutofit/>
          </a:bodyPr>
          <a:lstStyle/>
          <a:p>
            <a:pPr marL="0" indent="0">
              <a:buNone/>
            </a:pPr>
            <a:r>
              <a:rPr lang="en-US" sz="2000" b="1" dirty="0">
                <a:solidFill>
                  <a:srgbClr val="002060"/>
                </a:solidFill>
              </a:rPr>
              <a:t>RADIOLAB Project: National Project that now a day involved 10 INFN Sections.</a:t>
            </a:r>
          </a:p>
          <a:p>
            <a:r>
              <a:rPr lang="en-US" sz="1600" b="1" dirty="0">
                <a:solidFill>
                  <a:srgbClr val="002060"/>
                </a:solidFill>
              </a:rPr>
              <a:t>Only for the last two years and only for </a:t>
            </a:r>
            <a:r>
              <a:rPr lang="en-US" sz="1600" b="1" dirty="0" err="1">
                <a:solidFill>
                  <a:srgbClr val="002060"/>
                </a:solidFill>
              </a:rPr>
              <a:t>Regione</a:t>
            </a:r>
            <a:r>
              <a:rPr lang="en-US" sz="1600" b="1" dirty="0">
                <a:solidFill>
                  <a:srgbClr val="002060"/>
                </a:solidFill>
              </a:rPr>
              <a:t> </a:t>
            </a:r>
            <a:r>
              <a:rPr lang="en-US" sz="1600" b="1" dirty="0" err="1">
                <a:solidFill>
                  <a:srgbClr val="002060"/>
                </a:solidFill>
              </a:rPr>
              <a:t>Lombardia</a:t>
            </a:r>
            <a:r>
              <a:rPr lang="en-US" sz="1600" b="1" dirty="0">
                <a:solidFill>
                  <a:srgbClr val="002060"/>
                </a:solidFill>
              </a:rPr>
              <a:t> contribution the number of students working in the project are about 300. In the last years the project is carried out also by the students of </a:t>
            </a:r>
            <a:r>
              <a:rPr lang="en-US" sz="1600" b="1" dirty="0" err="1">
                <a:solidFill>
                  <a:srgbClr val="002060"/>
                </a:solidFill>
              </a:rPr>
              <a:t>Korce</a:t>
            </a:r>
            <a:r>
              <a:rPr lang="en-US" sz="1600" b="1" dirty="0">
                <a:solidFill>
                  <a:srgbClr val="002060"/>
                </a:solidFill>
              </a:rPr>
              <a:t> </a:t>
            </a:r>
            <a:r>
              <a:rPr lang="en-US" sz="1600" b="1" dirty="0" err="1">
                <a:solidFill>
                  <a:srgbClr val="002060"/>
                </a:solidFill>
              </a:rPr>
              <a:t>Liceum</a:t>
            </a:r>
            <a:r>
              <a:rPr lang="en-US" sz="1600" b="1" dirty="0">
                <a:solidFill>
                  <a:srgbClr val="002060"/>
                </a:solidFill>
              </a:rPr>
              <a:t> in Albania. </a:t>
            </a:r>
          </a:p>
          <a:p>
            <a:r>
              <a:rPr lang="en-US" sz="1600" b="1" dirty="0">
                <a:solidFill>
                  <a:srgbClr val="002060"/>
                </a:solidFill>
              </a:rPr>
              <a:t>This activity has an impact also on the population through the involvement of students’ family and friend.</a:t>
            </a:r>
          </a:p>
          <a:p>
            <a:r>
              <a:rPr lang="en-US" sz="1600" b="1" dirty="0">
                <a:solidFill>
                  <a:srgbClr val="002060"/>
                </a:solidFill>
              </a:rPr>
              <a:t>In this project the high school students</a:t>
            </a:r>
            <a:r>
              <a:rPr lang="en-US" sz="1600" dirty="0">
                <a:solidFill>
                  <a:srgbClr val="002060"/>
                </a:solidFill>
              </a:rPr>
              <a:t> are involved in the measurement of </a:t>
            </a:r>
            <a:r>
              <a:rPr lang="en-US" sz="1600" b="1" dirty="0">
                <a:solidFill>
                  <a:srgbClr val="002060"/>
                </a:solidFill>
              </a:rPr>
              <a:t>natural radioactivity with </a:t>
            </a:r>
            <a:r>
              <a:rPr lang="en-US" sz="1600" dirty="0">
                <a:solidFill>
                  <a:srgbClr val="002060"/>
                </a:solidFill>
              </a:rPr>
              <a:t>2  scholastic years experience of experimental concentration </a:t>
            </a:r>
            <a:r>
              <a:rPr lang="en-US" sz="1600" dirty="0" err="1">
                <a:solidFill>
                  <a:srgbClr val="002060"/>
                </a:solidFill>
              </a:rPr>
              <a:t>meaurement</a:t>
            </a:r>
            <a:r>
              <a:rPr lang="en-US" sz="1600" dirty="0">
                <a:solidFill>
                  <a:srgbClr val="002060"/>
                </a:solidFill>
              </a:rPr>
              <a:t> of </a:t>
            </a:r>
            <a:r>
              <a:rPr lang="en-US" sz="1600" baseline="30000" dirty="0">
                <a:solidFill>
                  <a:srgbClr val="002060"/>
                </a:solidFill>
              </a:rPr>
              <a:t>222</a:t>
            </a:r>
            <a:r>
              <a:rPr lang="en-US" sz="1600" dirty="0">
                <a:solidFill>
                  <a:srgbClr val="002060"/>
                </a:solidFill>
              </a:rPr>
              <a:t>Rn activity. </a:t>
            </a:r>
          </a:p>
          <a:p>
            <a:r>
              <a:rPr lang="en-US" sz="1600" b="1" dirty="0">
                <a:solidFill>
                  <a:srgbClr val="002060"/>
                </a:solidFill>
              </a:rPr>
              <a:t>Activity recognized by MUR </a:t>
            </a:r>
            <a:r>
              <a:rPr lang="en-US" sz="1600" dirty="0">
                <a:solidFill>
                  <a:srgbClr val="002060"/>
                </a:solidFill>
              </a:rPr>
              <a:t>ASL now </a:t>
            </a:r>
            <a:r>
              <a:rPr lang="en-US" sz="1600" b="1" dirty="0">
                <a:solidFill>
                  <a:srgbClr val="002060"/>
                </a:solidFill>
              </a:rPr>
              <a:t>PCTO.</a:t>
            </a:r>
          </a:p>
          <a:p>
            <a:r>
              <a:rPr lang="en-US" sz="1600" dirty="0">
                <a:solidFill>
                  <a:srgbClr val="002060"/>
                </a:solidFill>
              </a:rPr>
              <a:t>First Edition of </a:t>
            </a:r>
            <a:r>
              <a:rPr lang="en-US" sz="1600" b="1" dirty="0">
                <a:solidFill>
                  <a:srgbClr val="002060"/>
                </a:solidFill>
              </a:rPr>
              <a:t>RADIOLAB Summer School</a:t>
            </a:r>
            <a:r>
              <a:rPr lang="en-US" sz="1600" dirty="0">
                <a:solidFill>
                  <a:srgbClr val="002060"/>
                </a:solidFill>
              </a:rPr>
              <a:t>.</a:t>
            </a:r>
          </a:p>
          <a:p>
            <a:r>
              <a:rPr lang="en-US" sz="1600" b="1" dirty="0">
                <a:solidFill>
                  <a:srgbClr val="002060"/>
                </a:solidFill>
              </a:rPr>
              <a:t>Training for the High School teachers.</a:t>
            </a:r>
          </a:p>
          <a:p>
            <a:r>
              <a:rPr lang="en-US" sz="1600" b="1" dirty="0" err="1">
                <a:solidFill>
                  <a:srgbClr val="002060"/>
                </a:solidFill>
              </a:rPr>
              <a:t>Partecipation</a:t>
            </a:r>
            <a:r>
              <a:rPr lang="en-US" sz="1600" b="1" dirty="0">
                <a:solidFill>
                  <a:srgbClr val="002060"/>
                </a:solidFill>
              </a:rPr>
              <a:t> in public events like:</a:t>
            </a:r>
          </a:p>
          <a:p>
            <a:pPr marL="457189" lvl="1" indent="0">
              <a:buNone/>
            </a:pPr>
            <a:r>
              <a:rPr lang="en-US" sz="1600" dirty="0">
                <a:solidFill>
                  <a:srgbClr val="002060"/>
                </a:solidFill>
              </a:rPr>
              <a:t>Bergamo </a:t>
            </a:r>
            <a:r>
              <a:rPr lang="en-US" sz="1600" dirty="0" err="1">
                <a:solidFill>
                  <a:srgbClr val="002060"/>
                </a:solidFill>
              </a:rPr>
              <a:t>Scienza</a:t>
            </a:r>
            <a:endParaRPr lang="en-US" sz="1600" dirty="0">
              <a:solidFill>
                <a:srgbClr val="002060"/>
              </a:solidFill>
            </a:endParaRPr>
          </a:p>
          <a:p>
            <a:pPr marL="457189" lvl="1" indent="0">
              <a:buNone/>
            </a:pPr>
            <a:r>
              <a:rPr lang="en-US" sz="1600" dirty="0" err="1">
                <a:solidFill>
                  <a:srgbClr val="002060"/>
                </a:solidFill>
              </a:rPr>
              <a:t>MeetmeTonight</a:t>
            </a:r>
            <a:r>
              <a:rPr lang="en-US" sz="1600" dirty="0">
                <a:solidFill>
                  <a:srgbClr val="002060"/>
                </a:solidFill>
              </a:rPr>
              <a:t> – </a:t>
            </a:r>
            <a:r>
              <a:rPr lang="en-US" sz="1600" dirty="0" err="1">
                <a:solidFill>
                  <a:srgbClr val="002060"/>
                </a:solidFill>
              </a:rPr>
              <a:t>Notte</a:t>
            </a:r>
            <a:r>
              <a:rPr lang="en-US" sz="1600" dirty="0">
                <a:solidFill>
                  <a:srgbClr val="002060"/>
                </a:solidFill>
              </a:rPr>
              <a:t> </a:t>
            </a:r>
            <a:r>
              <a:rPr lang="en-US" sz="1600" dirty="0" err="1">
                <a:solidFill>
                  <a:srgbClr val="002060"/>
                </a:solidFill>
              </a:rPr>
              <a:t>dei</a:t>
            </a:r>
            <a:r>
              <a:rPr lang="en-US" sz="1600" dirty="0">
                <a:solidFill>
                  <a:srgbClr val="002060"/>
                </a:solidFill>
              </a:rPr>
              <a:t> </a:t>
            </a:r>
            <a:r>
              <a:rPr lang="en-US" sz="1600" dirty="0" err="1">
                <a:solidFill>
                  <a:srgbClr val="002060"/>
                </a:solidFill>
              </a:rPr>
              <a:t>Ricercatori</a:t>
            </a:r>
            <a:r>
              <a:rPr lang="en-US" sz="1600" dirty="0">
                <a:solidFill>
                  <a:srgbClr val="002060"/>
                </a:solidFill>
              </a:rPr>
              <a:t> – each year the last weekend of September (this year for COVID was moved in November)</a:t>
            </a:r>
          </a:p>
          <a:p>
            <a:pPr marL="457189" lvl="1" indent="0">
              <a:buNone/>
            </a:pPr>
            <a:r>
              <a:rPr lang="en-US" sz="1600" dirty="0">
                <a:solidFill>
                  <a:srgbClr val="002060"/>
                </a:solidFill>
              </a:rPr>
              <a:t>European Radon Day - 7 November of each year (birthday of Marie Curie)</a:t>
            </a:r>
          </a:p>
          <a:p>
            <a:r>
              <a:rPr lang="en-US" sz="1600" b="1" dirty="0">
                <a:solidFill>
                  <a:srgbClr val="002060"/>
                </a:solidFill>
              </a:rPr>
              <a:t>Open days</a:t>
            </a:r>
            <a:r>
              <a:rPr lang="en-US" sz="1600" dirty="0">
                <a:solidFill>
                  <a:srgbClr val="002060"/>
                </a:solidFill>
              </a:rPr>
              <a:t>: UNIMI;  Science Under 18; visits of LASA Labs previous of COVID-19 pandemic situation</a:t>
            </a:r>
          </a:p>
          <a:p>
            <a:r>
              <a:rPr lang="en-US" sz="1600" b="1" dirty="0">
                <a:solidFill>
                  <a:srgbClr val="002060"/>
                </a:solidFill>
              </a:rPr>
              <a:t>Student participation </a:t>
            </a:r>
            <a:r>
              <a:rPr lang="en-US" sz="1600" dirty="0">
                <a:solidFill>
                  <a:srgbClr val="002060"/>
                </a:solidFill>
              </a:rPr>
              <a:t>in contests with prizes: </a:t>
            </a:r>
          </a:p>
          <a:p>
            <a:pPr marL="457189" lvl="1" indent="0">
              <a:buNone/>
            </a:pPr>
            <a:r>
              <a:rPr lang="en-US" sz="1600" dirty="0">
                <a:solidFill>
                  <a:srgbClr val="002060"/>
                </a:solidFill>
              </a:rPr>
              <a:t>Sponsored by Confindustria; FAST; INFN; e-learning week of </a:t>
            </a:r>
            <a:r>
              <a:rPr lang="en-US" sz="1600" dirty="0" err="1">
                <a:solidFill>
                  <a:srgbClr val="002060"/>
                </a:solidFill>
              </a:rPr>
              <a:t>Regione</a:t>
            </a:r>
            <a:r>
              <a:rPr lang="en-US" sz="1600" dirty="0">
                <a:solidFill>
                  <a:srgbClr val="002060"/>
                </a:solidFill>
              </a:rPr>
              <a:t> </a:t>
            </a:r>
            <a:r>
              <a:rPr lang="en-US" sz="1600" dirty="0" err="1">
                <a:solidFill>
                  <a:srgbClr val="002060"/>
                </a:solidFill>
              </a:rPr>
              <a:t>Lombardia</a:t>
            </a:r>
            <a:endParaRPr lang="en-US" sz="1600" dirty="0">
              <a:solidFill>
                <a:srgbClr val="002060"/>
              </a:solidFill>
            </a:endParaRPr>
          </a:p>
        </p:txBody>
      </p:sp>
      <p:sp>
        <p:nvSpPr>
          <p:cNvPr id="8" name="Segnaposto numero diapositiva 7">
            <a:extLst>
              <a:ext uri="{FF2B5EF4-FFF2-40B4-BE49-F238E27FC236}">
                <a16:creationId xmlns:a16="http://schemas.microsoft.com/office/drawing/2014/main" id="{C142A94A-C8F6-A643-93DA-A92B961EB997}"/>
              </a:ext>
            </a:extLst>
          </p:cNvPr>
          <p:cNvSpPr>
            <a:spLocks noGrp="1"/>
          </p:cNvSpPr>
          <p:nvPr>
            <p:ph type="sldNum" sz="quarter" idx="12"/>
          </p:nvPr>
        </p:nvSpPr>
        <p:spPr/>
        <p:txBody>
          <a:bodyPr/>
          <a:lstStyle/>
          <a:p>
            <a:fld id="{04C9B3F7-442F-44E1-8CDE-96AB193CDDE0}" type="slidenum">
              <a:rPr lang="it-IT" smtClean="0"/>
              <a:t>93</a:t>
            </a:fld>
            <a:endParaRPr lang="it-IT"/>
          </a:p>
        </p:txBody>
      </p:sp>
      <p:sp>
        <p:nvSpPr>
          <p:cNvPr id="14" name="CustomShape 1">
            <a:extLst>
              <a:ext uri="{FF2B5EF4-FFF2-40B4-BE49-F238E27FC236}">
                <a16:creationId xmlns:a16="http://schemas.microsoft.com/office/drawing/2014/main" id="{C7152F6F-A50D-4FF2-969A-EF1D7554AA89}"/>
              </a:ext>
            </a:extLst>
          </p:cNvPr>
          <p:cNvSpPr/>
          <p:nvPr/>
        </p:nvSpPr>
        <p:spPr>
          <a:xfrm>
            <a:off x="832680" y="-18801"/>
            <a:ext cx="11040006" cy="5551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400" b="1" strike="noStrike" spc="-1" dirty="0">
                <a:solidFill>
                  <a:srgbClr val="724109"/>
                </a:solidFill>
                <a:latin typeface="Calibri"/>
              </a:rPr>
              <a:t>Dissemination activity inserted in  CC3M INFN Commission</a:t>
            </a:r>
          </a:p>
        </p:txBody>
      </p:sp>
      <p:sp>
        <p:nvSpPr>
          <p:cNvPr id="15" name="Segnaposto contenuto 1">
            <a:extLst>
              <a:ext uri="{FF2B5EF4-FFF2-40B4-BE49-F238E27FC236}">
                <a16:creationId xmlns:a16="http://schemas.microsoft.com/office/drawing/2014/main" id="{AAD6356F-B9CA-4530-BDA9-2EC4C25044EA}"/>
              </a:ext>
            </a:extLst>
          </p:cNvPr>
          <p:cNvSpPr txBox="1">
            <a:spLocks/>
          </p:cNvSpPr>
          <p:nvPr/>
        </p:nvSpPr>
        <p:spPr>
          <a:xfrm>
            <a:off x="782646" y="6072557"/>
            <a:ext cx="11257701" cy="435369"/>
          </a:xfrm>
          <a:prstGeom prst="rect">
            <a:avLst/>
          </a:prstGeom>
        </p:spPr>
        <p:txBody>
          <a:bodyPr lIns="0" tIns="0" rIns="0" bIns="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002060"/>
                </a:solidFill>
              </a:rPr>
              <a:t>Masterclass “Particle Therapy”: </a:t>
            </a:r>
            <a:r>
              <a:rPr lang="en-US" sz="1600" dirty="0">
                <a:solidFill>
                  <a:srgbClr val="002060"/>
                </a:solidFill>
              </a:rPr>
              <a:t>event devoted to high school students of the last scholastic year.</a:t>
            </a:r>
          </a:p>
        </p:txBody>
      </p:sp>
    </p:spTree>
    <p:extLst>
      <p:ext uri="{BB962C8B-B14F-4D97-AF65-F5344CB8AC3E}">
        <p14:creationId xmlns:p14="http://schemas.microsoft.com/office/powerpoint/2010/main" val="32367661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a:extLst>
              <a:ext uri="{FF2B5EF4-FFF2-40B4-BE49-F238E27FC236}">
                <a16:creationId xmlns:a16="http://schemas.microsoft.com/office/drawing/2014/main" id="{C142A94A-C8F6-A643-93DA-A92B961EB997}"/>
              </a:ext>
            </a:extLst>
          </p:cNvPr>
          <p:cNvSpPr>
            <a:spLocks noGrp="1"/>
          </p:cNvSpPr>
          <p:nvPr>
            <p:ph type="sldNum" sz="quarter" idx="12"/>
          </p:nvPr>
        </p:nvSpPr>
        <p:spPr/>
        <p:txBody>
          <a:bodyPr/>
          <a:lstStyle/>
          <a:p>
            <a:fld id="{04C9B3F7-442F-44E1-8CDE-96AB193CDDE0}" type="slidenum">
              <a:rPr lang="it-IT" smtClean="0"/>
              <a:t>94</a:t>
            </a:fld>
            <a:endParaRPr lang="it-IT"/>
          </a:p>
        </p:txBody>
      </p:sp>
      <p:sp>
        <p:nvSpPr>
          <p:cNvPr id="14" name="CustomShape 1">
            <a:extLst>
              <a:ext uri="{FF2B5EF4-FFF2-40B4-BE49-F238E27FC236}">
                <a16:creationId xmlns:a16="http://schemas.microsoft.com/office/drawing/2014/main" id="{C7152F6F-A50D-4FF2-969A-EF1D7554AA89}"/>
              </a:ext>
            </a:extLst>
          </p:cNvPr>
          <p:cNvSpPr/>
          <p:nvPr/>
        </p:nvSpPr>
        <p:spPr>
          <a:xfrm>
            <a:off x="832680" y="-18801"/>
            <a:ext cx="11040006" cy="5551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400" b="1" strike="noStrike" spc="-1" dirty="0">
                <a:solidFill>
                  <a:srgbClr val="724109"/>
                </a:solidFill>
                <a:latin typeface="Calibri"/>
              </a:rPr>
              <a:t>Dissemination activity inserted in  CC3M INFN Commission</a:t>
            </a:r>
          </a:p>
        </p:txBody>
      </p:sp>
      <p:pic>
        <p:nvPicPr>
          <p:cNvPr id="6" name="Immagine 5">
            <a:extLst>
              <a:ext uri="{FF2B5EF4-FFF2-40B4-BE49-F238E27FC236}">
                <a16:creationId xmlns:a16="http://schemas.microsoft.com/office/drawing/2014/main" id="{4CFA41EC-64B1-A146-B216-F7E018432C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694" y="647996"/>
            <a:ext cx="11040006" cy="6210004"/>
          </a:xfrm>
          <a:prstGeom prst="rect">
            <a:avLst/>
          </a:prstGeom>
        </p:spPr>
      </p:pic>
    </p:spTree>
    <p:extLst>
      <p:ext uri="{BB962C8B-B14F-4D97-AF65-F5344CB8AC3E}">
        <p14:creationId xmlns:p14="http://schemas.microsoft.com/office/powerpoint/2010/main" val="32495966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040302" y="1698043"/>
            <a:ext cx="6587023" cy="31874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n-US" sz="4400" b="1" strike="noStrike" spc="-1" dirty="0">
                <a:solidFill>
                  <a:schemeClr val="bg2">
                    <a:lumMod val="50000"/>
                  </a:schemeClr>
                </a:solidFill>
                <a:latin typeface="Calibri"/>
              </a:rPr>
              <a:t>Thanks for your attention !</a:t>
            </a:r>
          </a:p>
          <a:p>
            <a:pPr>
              <a:lnSpc>
                <a:spcPct val="90000"/>
              </a:lnSpc>
            </a:pPr>
            <a:endParaRPr lang="en-US" sz="3600" b="1" spc="-1" dirty="0">
              <a:solidFill>
                <a:srgbClr val="724109"/>
              </a:solidFill>
              <a:latin typeface="Calibri"/>
            </a:endParaRPr>
          </a:p>
        </p:txBody>
      </p:sp>
    </p:spTree>
    <p:extLst>
      <p:ext uri="{BB962C8B-B14F-4D97-AF65-F5344CB8AC3E}">
        <p14:creationId xmlns:p14="http://schemas.microsoft.com/office/powerpoint/2010/main" val="878851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41104</TotalTime>
  <Words>8915</Words>
  <Application>Microsoft Macintosh PowerPoint</Application>
  <PresentationFormat>Widescreen</PresentationFormat>
  <Paragraphs>1107</Paragraphs>
  <Slides>95</Slides>
  <Notes>49</Notes>
  <HiddenSlides>0</HiddenSlides>
  <MMClips>0</MMClips>
  <ScaleCrop>false</ScaleCrop>
  <HeadingPairs>
    <vt:vector size="8" baseType="variant">
      <vt:variant>
        <vt:lpstr>Caratteri utilizzati</vt:lpstr>
      </vt:variant>
      <vt:variant>
        <vt:i4>14</vt:i4>
      </vt:variant>
      <vt:variant>
        <vt:lpstr>Tema</vt:lpstr>
      </vt:variant>
      <vt:variant>
        <vt:i4>1</vt:i4>
      </vt:variant>
      <vt:variant>
        <vt:lpstr>Server OLE incorporati</vt:lpstr>
      </vt:variant>
      <vt:variant>
        <vt:i4>1</vt:i4>
      </vt:variant>
      <vt:variant>
        <vt:lpstr>Titoli diapositive</vt:lpstr>
      </vt:variant>
      <vt:variant>
        <vt:i4>95</vt:i4>
      </vt:variant>
    </vt:vector>
  </HeadingPairs>
  <TitlesOfParts>
    <vt:vector size="111" baseType="lpstr">
      <vt:lpstr>ＭＳ Ｐゴシック</vt:lpstr>
      <vt:lpstr>ＭＳ Ｐゴシック</vt:lpstr>
      <vt:lpstr>Arial</vt:lpstr>
      <vt:lpstr>Calibri</vt:lpstr>
      <vt:lpstr>Calibri Light</vt:lpstr>
      <vt:lpstr>Cambria Math</vt:lpstr>
      <vt:lpstr>Comic Sans MS</vt:lpstr>
      <vt:lpstr>DejaVu Sans</vt:lpstr>
      <vt:lpstr>Symbol</vt:lpstr>
      <vt:lpstr>Times</vt:lpstr>
      <vt:lpstr>Times New Roman</vt:lpstr>
      <vt:lpstr>Verdana</vt:lpstr>
      <vt:lpstr>Wingdings</vt:lpstr>
      <vt:lpstr>Wingdings 2</vt:lpstr>
      <vt:lpstr>Office Theme</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LASA cryogenic plant, as 2018</vt:lpstr>
      <vt:lpstr>Upgrade of LASA cryogenic plant</vt:lpstr>
      <vt:lpstr>Guide lines for a new liquefier for LASA</vt:lpstr>
      <vt:lpstr>LASA cryogenic plant, 2023 (?)</vt:lpstr>
      <vt:lpstr>Presentazione standard di PowerPoint</vt:lpstr>
      <vt:lpstr>Presentazione standard di PowerPoint</vt:lpstr>
      <vt:lpstr>Presentazione standard di PowerPoint</vt:lpstr>
      <vt:lpstr>Presentazione standard di PowerPoint</vt:lpstr>
      <vt:lpstr>Presentazione standard di PowerPoint</vt:lpstr>
      <vt:lpstr>SRF@ INFN LASA</vt:lpstr>
      <vt:lpstr>Presentazione standard di PowerPoint</vt:lpstr>
      <vt:lpstr>SRF Group   FTE 2022</vt:lpstr>
      <vt:lpstr>Progetti del Gruppo European Spallation Source - 2022</vt:lpstr>
      <vt:lpstr>Progetti del Gruppo European Spallation Source - 2023</vt:lpstr>
      <vt:lpstr>Progetti del Gruppo PIP-II - 2022</vt:lpstr>
      <vt:lpstr>Progetti del Gruppo PIP-II - 2022</vt:lpstr>
      <vt:lpstr>Progetti del Gruppo PIP-II - 2023</vt:lpstr>
      <vt:lpstr>Near future possibilities</vt:lpstr>
      <vt:lpstr>Presentazione standard di PowerPoint</vt:lpstr>
      <vt:lpstr>High Magnetic Field Laboratory</vt:lpstr>
      <vt:lpstr>Test Station for Superconducting Wire Characterization</vt:lpstr>
      <vt:lpstr>Test Station for long magnets LTS and HTS</vt:lpstr>
      <vt:lpstr>Cryogenic test availability</vt:lpstr>
      <vt:lpstr>Magnet Group   FTE 2022</vt:lpstr>
      <vt:lpstr>Presentazione standard di PowerPoint</vt:lpstr>
      <vt:lpstr>Il progetto SIG: scopo e sfide aperte</vt:lpstr>
      <vt:lpstr>Il progetto SIG: stato 2022</vt:lpstr>
      <vt:lpstr>Progetto ASTRACT (2021-2023)</vt:lpstr>
      <vt:lpstr> Progetto ASTRACT (2021-2023)</vt:lpstr>
      <vt:lpstr>Presentazione standard di PowerPoint</vt:lpstr>
      <vt:lpstr>Presentazione standard di PowerPoint</vt:lpstr>
      <vt:lpstr>HL_shoc : HL-LHC  High Order Correctors</vt:lpstr>
      <vt:lpstr>HL_shoc : HL-LHC High Order Correctors – FTE e richieste</vt:lpstr>
      <vt:lpstr>Presentazione standard di PowerPoint</vt:lpstr>
      <vt:lpstr>EC-H2020 initiatives for Hadrontherapy (parallel, but very linked, to the 4PCIG)</vt:lpstr>
      <vt:lpstr>Additional elements financed in i.FAST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Stress Test </vt:lpstr>
      <vt:lpstr>Presentazione standard di PowerPoint</vt:lpstr>
      <vt:lpstr>Presentazione standard di PowerPoint</vt:lpstr>
      <vt:lpstr>Presentazione standard di PowerPoint</vt:lpstr>
      <vt:lpstr>Presentazione standard di PowerPoint</vt:lpstr>
      <vt:lpstr>ASTAROTH (All Sensitive crysTal ARray with lOw THreshold)</vt:lpstr>
      <vt:lpstr>Presentazione standard di PowerPoint</vt:lpstr>
      <vt:lpstr>Presentazione standard di PowerPoint</vt:lpstr>
      <vt:lpstr>Presentazione standard di PowerPoint</vt:lpstr>
      <vt:lpstr>TRAnsverse Momentum Measurement for low energy electrons </vt:lpstr>
      <vt:lpstr>Status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infn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michelato</dc:creator>
  <cp:keywords/>
  <dc:description/>
  <cp:lastModifiedBy>Dario Augusto Giove</cp:lastModifiedBy>
  <cp:revision>1303</cp:revision>
  <cp:lastPrinted>2020-02-09T18:17:45Z</cp:lastPrinted>
  <dcterms:created xsi:type="dcterms:W3CDTF">2007-06-02T13:07:12Z</dcterms:created>
  <dcterms:modified xsi:type="dcterms:W3CDTF">2022-07-11T06:35:23Z</dcterms:modified>
  <cp:category/>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infn</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0</vt:i4>
  </property>
</Properties>
</file>