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93" r:id="rId2"/>
    <p:sldId id="350" r:id="rId3"/>
    <p:sldId id="347" r:id="rId4"/>
    <p:sldId id="305" r:id="rId5"/>
    <p:sldId id="33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3163"/>
    <a:srgbClr val="00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40" autoAdjust="0"/>
    <p:restoredTop sz="94660"/>
  </p:normalViewPr>
  <p:slideViewPr>
    <p:cSldViewPr snapToGrid="0">
      <p:cViewPr varScale="1">
        <p:scale>
          <a:sx n="115" d="100"/>
          <a:sy n="115" d="100"/>
        </p:scale>
        <p:origin x="48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33FC4A-3591-4E16-A18A-1B926AD504CF}" type="datetimeFigureOut">
              <a:rPr lang="it-IT" smtClean="0"/>
              <a:t>05/07/22</a:t>
            </a:fld>
            <a:endParaRPr lang="it-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6B98EB-6AEE-4466-A44F-16847C07766A}" type="slidenum">
              <a:rPr lang="it-IT" smtClean="0"/>
              <a:t>‹#›</a:t>
            </a:fld>
            <a:endParaRPr lang="it-IT"/>
          </a:p>
        </p:txBody>
      </p:sp>
    </p:spTree>
    <p:extLst>
      <p:ext uri="{BB962C8B-B14F-4D97-AF65-F5344CB8AC3E}">
        <p14:creationId xmlns:p14="http://schemas.microsoft.com/office/powerpoint/2010/main" val="3169343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sciencedirect.com/science/article/pii/S0168583X15001445#b0020"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200" b="0" i="0" kern="1200" dirty="0">
                <a:solidFill>
                  <a:schemeClr val="tx1"/>
                </a:solidFill>
                <a:effectLst/>
                <a:latin typeface="+mn-lt"/>
                <a:ea typeface="+mn-ea"/>
                <a:cs typeface="+mn-cs"/>
              </a:rPr>
              <a:t>The main concern for all positron sources is not only the yield but also the energy deposition and the associated PEDD (Peak Energy Deposition Density). Recent investigations led to the concept of a hybrid source where the crystal-radiator and the amorphous converter were separated by some distance allowing the charged particles emitted in the crystal to be swept off </a:t>
            </a:r>
            <a:r>
              <a:rPr lang="en-GB" sz="1200" b="0" i="0" u="none" strike="noStrike" kern="1200" dirty="0">
                <a:solidFill>
                  <a:schemeClr val="tx1"/>
                </a:solidFill>
                <a:effectLst/>
                <a:latin typeface="+mn-lt"/>
                <a:ea typeface="+mn-ea"/>
                <a:cs typeface="+mn-cs"/>
                <a:hlinkClick r:id="rId3"/>
              </a:rPr>
              <a:t>[4]</a:t>
            </a:r>
            <a:r>
              <a:rPr lang="en-GB" sz="1200" b="0" i="0" kern="1200" dirty="0">
                <a:solidFill>
                  <a:schemeClr val="tx1"/>
                </a:solidFill>
                <a:effectLst/>
                <a:latin typeface="+mn-lt"/>
                <a:ea typeface="+mn-ea"/>
                <a:cs typeface="+mn-cs"/>
              </a:rPr>
              <a:t>. Moreover, the replacement of the compact converter by a granular one, made of small spheres, seems very promising for the deposited power dissipation. https://www.sciencedirect.com/science/article/pii/S0168583X15001445</a:t>
            </a:r>
            <a:endParaRPr lang="en-US" dirty="0"/>
          </a:p>
        </p:txBody>
      </p:sp>
      <p:sp>
        <p:nvSpPr>
          <p:cNvPr id="4" name="Segnaposto numero diapositiva 3"/>
          <p:cNvSpPr>
            <a:spLocks noGrp="1"/>
          </p:cNvSpPr>
          <p:nvPr>
            <p:ph type="sldNum" sz="quarter" idx="10"/>
          </p:nvPr>
        </p:nvSpPr>
        <p:spPr/>
        <p:txBody>
          <a:bodyPr/>
          <a:lstStyle/>
          <a:p>
            <a:fld id="{D542E015-F967-45E2-AC18-24B22E298976}" type="slidenum">
              <a:rPr lang="en-US" smtClean="0"/>
              <a:t>3</a:t>
            </a:fld>
            <a:endParaRPr lang="en-US"/>
          </a:p>
        </p:txBody>
      </p:sp>
    </p:spTree>
    <p:extLst>
      <p:ext uri="{BB962C8B-B14F-4D97-AF65-F5344CB8AC3E}">
        <p14:creationId xmlns:p14="http://schemas.microsoft.com/office/powerpoint/2010/main" val="922182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r>
              <a:rPr lang="en-US"/>
              <a:t>Ferrara, 03/05/2017</a:t>
            </a:r>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it-IT"/>
              <a:t>L. Bandiera, INFN Sezione di Ferrara</a:t>
            </a:r>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Ferrara, 03/05/2017</a:t>
            </a:r>
            <a:endParaRPr lang="en-US" dirty="0"/>
          </a:p>
        </p:txBody>
      </p:sp>
      <p:sp>
        <p:nvSpPr>
          <p:cNvPr id="5" name="Footer Placeholder 4"/>
          <p:cNvSpPr>
            <a:spLocks noGrp="1"/>
          </p:cNvSpPr>
          <p:nvPr>
            <p:ph type="ftr" sz="quarter" idx="11"/>
          </p:nvPr>
        </p:nvSpPr>
        <p:spPr/>
        <p:txBody>
          <a:bodyPr/>
          <a:lstStyle/>
          <a:p>
            <a:r>
              <a:rPr lang="it-IT"/>
              <a:t>L. Bandiera, INFN Sezione di Ferrara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r>
              <a:rPr lang="en-US"/>
              <a:t>Ferrara, 03/05/2017</a:t>
            </a:r>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it-IT"/>
              <a:t>L. Bandiera, INFN Sezione di Ferrara</a:t>
            </a:r>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Ferrara, 03/05/2017</a:t>
            </a:r>
            <a:endParaRPr lang="en-US" dirty="0"/>
          </a:p>
        </p:txBody>
      </p:sp>
      <p:sp>
        <p:nvSpPr>
          <p:cNvPr id="5" name="Footer Placeholder 4"/>
          <p:cNvSpPr>
            <a:spLocks noGrp="1"/>
          </p:cNvSpPr>
          <p:nvPr>
            <p:ph type="ftr" sz="quarter" idx="11"/>
          </p:nvPr>
        </p:nvSpPr>
        <p:spPr/>
        <p:txBody>
          <a:bodyPr/>
          <a:lstStyle/>
          <a:p>
            <a:r>
              <a:rPr lang="it-IT"/>
              <a:t>L. Bandiera, INFN Sezione di Ferrara</a:t>
            </a:r>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r>
              <a:rPr lang="en-US"/>
              <a:t>Ferrara, 03/05/2017</a:t>
            </a:r>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it-IT"/>
              <a:t>L. Bandiera, INFN Sezione di Ferrara</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Ferrara, 03/05/2017</a:t>
            </a:r>
            <a:endParaRPr lang="en-US" dirty="0"/>
          </a:p>
        </p:txBody>
      </p:sp>
      <p:sp>
        <p:nvSpPr>
          <p:cNvPr id="6" name="Footer Placeholder 5"/>
          <p:cNvSpPr>
            <a:spLocks noGrp="1"/>
          </p:cNvSpPr>
          <p:nvPr>
            <p:ph type="ftr" sz="quarter" idx="11"/>
          </p:nvPr>
        </p:nvSpPr>
        <p:spPr/>
        <p:txBody>
          <a:bodyPr/>
          <a:lstStyle/>
          <a:p>
            <a:r>
              <a:rPr lang="it-IT"/>
              <a:t>L. Bandiera, INFN Sezione di Ferrara</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Ferrara, 03/05/2017</a:t>
            </a:r>
            <a:endParaRPr lang="en-US" dirty="0"/>
          </a:p>
        </p:txBody>
      </p:sp>
      <p:sp>
        <p:nvSpPr>
          <p:cNvPr id="8" name="Footer Placeholder 7"/>
          <p:cNvSpPr>
            <a:spLocks noGrp="1"/>
          </p:cNvSpPr>
          <p:nvPr>
            <p:ph type="ftr" sz="quarter" idx="11"/>
          </p:nvPr>
        </p:nvSpPr>
        <p:spPr/>
        <p:txBody>
          <a:bodyPr/>
          <a:lstStyle/>
          <a:p>
            <a:r>
              <a:rPr lang="it-IT"/>
              <a:t>L. Bandiera, INFN Sezione di Ferrara</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Ferrara, 03/05/2017</a:t>
            </a:r>
            <a:endParaRPr lang="en-US" dirty="0"/>
          </a:p>
        </p:txBody>
      </p:sp>
      <p:sp>
        <p:nvSpPr>
          <p:cNvPr id="4" name="Footer Placeholder 3"/>
          <p:cNvSpPr>
            <a:spLocks noGrp="1"/>
          </p:cNvSpPr>
          <p:nvPr>
            <p:ph type="ftr" sz="quarter" idx="11"/>
          </p:nvPr>
        </p:nvSpPr>
        <p:spPr/>
        <p:txBody>
          <a:bodyPr/>
          <a:lstStyle/>
          <a:p>
            <a:r>
              <a:rPr lang="it-IT"/>
              <a:t>L. Bandiera, INFN Sezione di Ferrara</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Ferrara, 03/05/2017</a:t>
            </a:r>
            <a:endParaRPr lang="en-US" dirty="0"/>
          </a:p>
        </p:txBody>
      </p:sp>
      <p:sp>
        <p:nvSpPr>
          <p:cNvPr id="3" name="Footer Placeholder 2"/>
          <p:cNvSpPr>
            <a:spLocks noGrp="1"/>
          </p:cNvSpPr>
          <p:nvPr>
            <p:ph type="ftr" sz="quarter" idx="11"/>
          </p:nvPr>
        </p:nvSpPr>
        <p:spPr/>
        <p:txBody>
          <a:bodyPr/>
          <a:lstStyle/>
          <a:p>
            <a:r>
              <a:rPr lang="it-IT"/>
              <a:t>L. Bandiera, INFN Sezione di Ferrara</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r>
              <a:rPr lang="en-US"/>
              <a:t>Ferrara, 03/05/2017</a:t>
            </a:r>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it-IT"/>
              <a:t>L. Bandiera, INFN Sezione di Ferrara</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Ferrara, 03/05/2017</a:t>
            </a:r>
            <a:endParaRPr lang="en-US" dirty="0"/>
          </a:p>
        </p:txBody>
      </p:sp>
      <p:sp>
        <p:nvSpPr>
          <p:cNvPr id="6" name="Footer Placeholder 5"/>
          <p:cNvSpPr>
            <a:spLocks noGrp="1"/>
          </p:cNvSpPr>
          <p:nvPr>
            <p:ph type="ftr" sz="quarter" idx="11"/>
          </p:nvPr>
        </p:nvSpPr>
        <p:spPr/>
        <p:txBody>
          <a:bodyPr/>
          <a:lstStyle/>
          <a:p>
            <a:r>
              <a:rPr lang="it-IT"/>
              <a:t>L. Bandiera, INFN Sezione di Ferrara</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r>
              <a:rPr lang="en-US"/>
              <a:t>Ferrara, 03/05/2017</a:t>
            </a:r>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it-IT"/>
              <a:t>L. Bandiera, INFN Sezione di Ferrara</a:t>
            </a:r>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it-IT" sz="4400" dirty="0">
                <a:solidFill>
                  <a:srgbClr val="000000"/>
                </a:solidFill>
              </a:rPr>
              <a:t>Preventivi RD-MUCOL 2023</a:t>
            </a:r>
          </a:p>
          <a:p>
            <a:pPr marL="0" indent="0" algn="ctr">
              <a:buNone/>
            </a:pPr>
            <a:r>
              <a:rPr lang="it-IT" sz="4400" dirty="0">
                <a:solidFill>
                  <a:srgbClr val="000000"/>
                </a:solidFill>
              </a:rPr>
              <a:t>Ferrara</a:t>
            </a:r>
          </a:p>
        </p:txBody>
      </p:sp>
    </p:spTree>
    <p:extLst>
      <p:ext uri="{BB962C8B-B14F-4D97-AF65-F5344CB8AC3E}">
        <p14:creationId xmlns:p14="http://schemas.microsoft.com/office/powerpoint/2010/main" val="1605016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153" y="262715"/>
            <a:ext cx="11861301" cy="6313575"/>
          </a:xfrm>
          <a:prstGeom prst="rect">
            <a:avLst/>
          </a:prstGeom>
        </p:spPr>
      </p:pic>
      <p:sp>
        <p:nvSpPr>
          <p:cNvPr id="2" name="Rettangolo 1"/>
          <p:cNvSpPr/>
          <p:nvPr/>
        </p:nvSpPr>
        <p:spPr>
          <a:xfrm>
            <a:off x="192153" y="262715"/>
            <a:ext cx="7233883" cy="31639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Hybrid crystal-based positron source </a:t>
            </a:r>
          </a:p>
          <a:p>
            <a:pPr algn="ctr"/>
            <a:r>
              <a:rPr lang="en-US" sz="3200" dirty="0"/>
              <a:t>(in synergy with </a:t>
            </a:r>
            <a:r>
              <a:rPr lang="en-US" sz="3200" dirty="0" err="1"/>
              <a:t>FCCee</a:t>
            </a:r>
            <a:r>
              <a:rPr lang="en-US" sz="3200" dirty="0"/>
              <a:t>)</a:t>
            </a:r>
          </a:p>
        </p:txBody>
      </p:sp>
      <p:pic>
        <p:nvPicPr>
          <p:cNvPr id="5" name="Immagine 4"/>
          <p:cNvPicPr>
            <a:picLocks noChangeAspect="1"/>
          </p:cNvPicPr>
          <p:nvPr/>
        </p:nvPicPr>
        <p:blipFill>
          <a:blip r:embed="rId3"/>
          <a:stretch>
            <a:fillRect/>
          </a:stretch>
        </p:blipFill>
        <p:spPr>
          <a:xfrm>
            <a:off x="7426036" y="159866"/>
            <a:ext cx="4627418" cy="3336076"/>
          </a:xfrm>
          <a:prstGeom prst="rect">
            <a:avLst/>
          </a:prstGeom>
        </p:spPr>
      </p:pic>
      <p:sp>
        <p:nvSpPr>
          <p:cNvPr id="6" name="Segnaposto numero diapositiva 5"/>
          <p:cNvSpPr>
            <a:spLocks noGrp="1"/>
          </p:cNvSpPr>
          <p:nvPr>
            <p:ph type="sldNum" sz="quarter" idx="12"/>
          </p:nvPr>
        </p:nvSpPr>
        <p:spPr>
          <a:xfrm>
            <a:off x="4767100" y="4201224"/>
            <a:ext cx="1052508" cy="365125"/>
          </a:xfrm>
        </p:spPr>
        <p:txBody>
          <a:bodyPr/>
          <a:lstStyle/>
          <a:p>
            <a:fld id="{0CFEC368-1D7A-4F81-ABF6-AE0E36BAF64C}" type="slidenum">
              <a:rPr lang="en-US" smtClean="0"/>
              <a:pPr/>
              <a:t>2</a:t>
            </a:fld>
            <a:endParaRPr lang="en-US"/>
          </a:p>
        </p:txBody>
      </p:sp>
      <p:sp>
        <p:nvSpPr>
          <p:cNvPr id="8" name="CasellaDiTesto 7"/>
          <p:cNvSpPr txBox="1"/>
          <p:nvPr/>
        </p:nvSpPr>
        <p:spPr>
          <a:xfrm>
            <a:off x="9479197" y="1399699"/>
            <a:ext cx="1665841" cy="307777"/>
          </a:xfrm>
          <a:prstGeom prst="rect">
            <a:avLst/>
          </a:prstGeom>
          <a:noFill/>
        </p:spPr>
        <p:txBody>
          <a:bodyPr wrap="none" rtlCol="0">
            <a:spAutoFit/>
          </a:bodyPr>
          <a:lstStyle/>
          <a:p>
            <a:r>
              <a:rPr lang="en-US" sz="1400" b="1" dirty="0">
                <a:solidFill>
                  <a:srgbClr val="FF0000"/>
                </a:solidFill>
              </a:rPr>
              <a:t>Option for </a:t>
            </a:r>
            <a:r>
              <a:rPr lang="en-US" sz="1400" b="1" dirty="0" err="1">
                <a:solidFill>
                  <a:srgbClr val="FF0000"/>
                </a:solidFill>
              </a:rPr>
              <a:t>FCCee</a:t>
            </a:r>
            <a:endParaRPr lang="en-US" sz="1400" b="1" dirty="0">
              <a:solidFill>
                <a:srgbClr val="FF0000"/>
              </a:solidFill>
            </a:endParaRPr>
          </a:p>
        </p:txBody>
      </p:sp>
      <p:sp>
        <p:nvSpPr>
          <p:cNvPr id="9" name="CasellaDiTesto 8"/>
          <p:cNvSpPr txBox="1"/>
          <p:nvPr/>
        </p:nvSpPr>
        <p:spPr>
          <a:xfrm>
            <a:off x="9826308" y="3188165"/>
            <a:ext cx="1848455" cy="307777"/>
          </a:xfrm>
          <a:prstGeom prst="rect">
            <a:avLst/>
          </a:prstGeom>
          <a:noFill/>
        </p:spPr>
        <p:txBody>
          <a:bodyPr wrap="none" rtlCol="0">
            <a:spAutoFit/>
          </a:bodyPr>
          <a:lstStyle/>
          <a:p>
            <a:r>
              <a:rPr lang="en-US" sz="1400" b="1" dirty="0">
                <a:solidFill>
                  <a:srgbClr val="FF0000"/>
                </a:solidFill>
              </a:rPr>
              <a:t>Option for LEMMA </a:t>
            </a:r>
          </a:p>
        </p:txBody>
      </p:sp>
    </p:spTree>
    <p:extLst>
      <p:ext uri="{BB962C8B-B14F-4D97-AF65-F5344CB8AC3E}">
        <p14:creationId xmlns:p14="http://schemas.microsoft.com/office/powerpoint/2010/main" val="453724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testo 18"/>
          <p:cNvSpPr>
            <a:spLocks noGrp="1"/>
          </p:cNvSpPr>
          <p:nvPr>
            <p:ph type="body" sz="quarter" idx="3"/>
          </p:nvPr>
        </p:nvSpPr>
        <p:spPr/>
        <p:txBody>
          <a:bodyPr/>
          <a:lstStyle/>
          <a:p>
            <a:r>
              <a:rPr lang="en-US" dirty="0" err="1"/>
              <a:t>Attività</a:t>
            </a:r>
            <a:r>
              <a:rPr lang="en-US" dirty="0"/>
              <a:t> in </a:t>
            </a:r>
            <a:r>
              <a:rPr lang="en-US" dirty="0" err="1"/>
              <a:t>corso</a:t>
            </a:r>
            <a:endParaRPr lang="en-US" dirty="0"/>
          </a:p>
        </p:txBody>
      </p:sp>
      <p:sp>
        <p:nvSpPr>
          <p:cNvPr id="20" name="Segnaposto contenuto 19"/>
          <p:cNvSpPr>
            <a:spLocks noGrp="1"/>
          </p:cNvSpPr>
          <p:nvPr>
            <p:ph sz="quarter" idx="4"/>
          </p:nvPr>
        </p:nvSpPr>
        <p:spPr/>
        <p:txBody>
          <a:bodyPr/>
          <a:lstStyle/>
          <a:p>
            <a:r>
              <a:rPr lang="en-US" dirty="0" err="1"/>
              <a:t>Progettazione</a:t>
            </a:r>
            <a:r>
              <a:rPr lang="en-US" dirty="0"/>
              <a:t> e </a:t>
            </a:r>
            <a:r>
              <a:rPr lang="en-US" dirty="0" err="1"/>
              <a:t>realizzazione</a:t>
            </a:r>
            <a:r>
              <a:rPr lang="en-US" dirty="0"/>
              <a:t> </a:t>
            </a:r>
            <a:r>
              <a:rPr lang="en-US" dirty="0" err="1"/>
              <a:t>targette</a:t>
            </a:r>
            <a:r>
              <a:rPr lang="en-US" dirty="0"/>
              <a:t> </a:t>
            </a:r>
            <a:r>
              <a:rPr lang="en-US" dirty="0" err="1"/>
              <a:t>cristalline</a:t>
            </a:r>
            <a:r>
              <a:rPr lang="en-US" dirty="0"/>
              <a:t> di tungsten;</a:t>
            </a:r>
          </a:p>
          <a:p>
            <a:r>
              <a:rPr lang="en-US" dirty="0"/>
              <a:t>Test di </a:t>
            </a:r>
            <a:r>
              <a:rPr lang="en-US" dirty="0" err="1"/>
              <a:t>irragiamento</a:t>
            </a:r>
            <a:r>
              <a:rPr lang="en-US" dirty="0"/>
              <a:t> a MAMI con </a:t>
            </a:r>
            <a:r>
              <a:rPr lang="en-US" dirty="0" err="1"/>
              <a:t>fasci</a:t>
            </a:r>
            <a:r>
              <a:rPr lang="en-US" dirty="0"/>
              <a:t> </a:t>
            </a:r>
            <a:r>
              <a:rPr lang="en-US" dirty="0" err="1"/>
              <a:t>intensi</a:t>
            </a:r>
            <a:r>
              <a:rPr lang="en-US" dirty="0"/>
              <a:t> di </a:t>
            </a:r>
            <a:r>
              <a:rPr lang="en-US" dirty="0" err="1"/>
              <a:t>elettroni</a:t>
            </a:r>
            <a:r>
              <a:rPr lang="en-US" dirty="0"/>
              <a:t> – </a:t>
            </a:r>
            <a:r>
              <a:rPr lang="en-US" dirty="0" err="1"/>
              <a:t>contributo</a:t>
            </a:r>
            <a:r>
              <a:rPr lang="en-US" dirty="0"/>
              <a:t> ad IPAC 2022;</a:t>
            </a:r>
          </a:p>
          <a:p>
            <a:r>
              <a:rPr lang="en-US" dirty="0" err="1"/>
              <a:t>Partecipazione</a:t>
            </a:r>
            <a:r>
              <a:rPr lang="en-US" dirty="0"/>
              <a:t> a test </a:t>
            </a:r>
            <a:r>
              <a:rPr lang="en-US" dirty="0" err="1"/>
              <a:t>calorimetro</a:t>
            </a:r>
            <a:r>
              <a:rPr lang="en-US" dirty="0"/>
              <a:t> CRYLIN per Muon Collider in </a:t>
            </a:r>
            <a:r>
              <a:rPr lang="en-US" dirty="0" err="1"/>
              <a:t>sinergia</a:t>
            </a:r>
            <a:r>
              <a:rPr lang="en-US" dirty="0"/>
              <a:t> con </a:t>
            </a:r>
            <a:r>
              <a:rPr lang="en-US" dirty="0" err="1"/>
              <a:t>AidaInnova</a:t>
            </a:r>
            <a:r>
              <a:rPr lang="en-US" dirty="0"/>
              <a:t> e NA62/KLEVER.</a:t>
            </a:r>
          </a:p>
        </p:txBody>
      </p:sp>
      <p:sp>
        <p:nvSpPr>
          <p:cNvPr id="7" name="Segnaposto numero diapositiva 6"/>
          <p:cNvSpPr>
            <a:spLocks noGrp="1"/>
          </p:cNvSpPr>
          <p:nvPr>
            <p:ph type="sldNum" sz="quarter" idx="12"/>
          </p:nvPr>
        </p:nvSpPr>
        <p:spPr/>
        <p:txBody>
          <a:bodyPr/>
          <a:lstStyle/>
          <a:p>
            <a:fld id="{0CFEC368-1D7A-4F81-ABF6-AE0E36BAF64C}" type="slidenum">
              <a:rPr lang="en-US" smtClean="0"/>
              <a:pPr/>
              <a:t>3</a:t>
            </a:fld>
            <a:endParaRPr lang="en-US"/>
          </a:p>
        </p:txBody>
      </p:sp>
      <p:sp>
        <p:nvSpPr>
          <p:cNvPr id="13" name="Titolo 1"/>
          <p:cNvSpPr txBox="1">
            <a:spLocks/>
          </p:cNvSpPr>
          <p:nvPr/>
        </p:nvSpPr>
        <p:spPr>
          <a:xfrm>
            <a:off x="638008" y="719053"/>
            <a:ext cx="10972800" cy="990600"/>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n-GB" dirty="0">
                <a:solidFill>
                  <a:schemeClr val="bg1"/>
                </a:solidFill>
              </a:rPr>
              <a:t>Hybrid crystal based positron source for future colliders</a:t>
            </a:r>
          </a:p>
        </p:txBody>
      </p:sp>
      <p:sp>
        <p:nvSpPr>
          <p:cNvPr id="8" name="CasellaDiTesto 7"/>
          <p:cNvSpPr txBox="1"/>
          <p:nvPr/>
        </p:nvSpPr>
        <p:spPr>
          <a:xfrm>
            <a:off x="371365" y="6351197"/>
            <a:ext cx="11449272" cy="338554"/>
          </a:xfrm>
          <a:prstGeom prst="rect">
            <a:avLst/>
          </a:prstGeom>
          <a:noFill/>
        </p:spPr>
        <p:txBody>
          <a:bodyPr wrap="square" rtlCol="0">
            <a:spAutoFit/>
          </a:bodyPr>
          <a:lstStyle/>
          <a:p>
            <a:r>
              <a:rPr lang="en-US" sz="1600" b="1" dirty="0"/>
              <a:t>L. </a:t>
            </a:r>
            <a:r>
              <a:rPr lang="en-US" sz="1600" b="1" dirty="0" err="1"/>
              <a:t>Bandiera</a:t>
            </a:r>
            <a:r>
              <a:rPr lang="en-US" sz="1600" b="1" dirty="0"/>
              <a:t> et al., under minor revision on EPJC,</a:t>
            </a:r>
            <a:r>
              <a:rPr lang="en-GB" sz="1600" b="1" dirty="0"/>
              <a:t> </a:t>
            </a:r>
            <a:r>
              <a:rPr lang="en-US" sz="1600" b="1" dirty="0"/>
              <a:t>Crystal-based pair production for a lepton collider positron source</a:t>
            </a:r>
          </a:p>
        </p:txBody>
      </p:sp>
      <p:pic>
        <p:nvPicPr>
          <p:cNvPr id="9" name="Immagine 8"/>
          <p:cNvPicPr>
            <a:picLocks noChangeAspect="1"/>
          </p:cNvPicPr>
          <p:nvPr/>
        </p:nvPicPr>
        <p:blipFill>
          <a:blip r:embed="rId3"/>
          <a:stretch>
            <a:fillRect/>
          </a:stretch>
        </p:blipFill>
        <p:spPr>
          <a:xfrm>
            <a:off x="494117" y="3306191"/>
            <a:ext cx="4826579" cy="1588069"/>
          </a:xfrm>
          <a:prstGeom prst="rect">
            <a:avLst/>
          </a:prstGeom>
        </p:spPr>
      </p:pic>
      <p:sp>
        <p:nvSpPr>
          <p:cNvPr id="10" name="CasellaDiTesto 9"/>
          <p:cNvSpPr txBox="1"/>
          <p:nvPr/>
        </p:nvSpPr>
        <p:spPr>
          <a:xfrm>
            <a:off x="638008" y="5098707"/>
            <a:ext cx="4641301" cy="1077218"/>
          </a:xfrm>
          <a:prstGeom prst="rect">
            <a:avLst/>
          </a:prstGeom>
          <a:noFill/>
          <a:ln w="38100">
            <a:solidFill>
              <a:schemeClr val="tx1"/>
            </a:solidFill>
          </a:ln>
        </p:spPr>
        <p:txBody>
          <a:bodyPr wrap="square" rtlCol="0">
            <a:spAutoFit/>
          </a:bodyPr>
          <a:lstStyle/>
          <a:p>
            <a:pPr algn="just"/>
            <a:r>
              <a:rPr lang="en-US" sz="1600" dirty="0">
                <a:solidFill>
                  <a:srgbClr val="FF0000"/>
                </a:solidFill>
              </a:rPr>
              <a:t>Comparable e+ rate at the target exit, </a:t>
            </a:r>
            <a:r>
              <a:rPr lang="en-GB" sz="1600" dirty="0">
                <a:solidFill>
                  <a:srgbClr val="FF0000"/>
                </a:solidFill>
              </a:rPr>
              <a:t>but energy deposited in the target and PEDD (Peak Energy Deposition Density), thus, are 34% and 63% respectively lower in the case of the hybrid scheme</a:t>
            </a:r>
            <a:endParaRPr lang="en-US" sz="1600" dirty="0">
              <a:solidFill>
                <a:srgbClr val="FF0000"/>
              </a:solidFill>
            </a:endParaRPr>
          </a:p>
        </p:txBody>
      </p:sp>
      <p:sp>
        <p:nvSpPr>
          <p:cNvPr id="5" name="CasellaDiTesto 4"/>
          <p:cNvSpPr txBox="1"/>
          <p:nvPr/>
        </p:nvSpPr>
        <p:spPr>
          <a:xfrm>
            <a:off x="581193" y="2141222"/>
            <a:ext cx="4883594" cy="1569660"/>
          </a:xfrm>
          <a:prstGeom prst="rect">
            <a:avLst/>
          </a:prstGeom>
          <a:noFill/>
        </p:spPr>
        <p:txBody>
          <a:bodyPr wrap="square" rtlCol="0">
            <a:spAutoFit/>
          </a:bodyPr>
          <a:lstStyle/>
          <a:p>
            <a:pPr algn="just"/>
            <a:r>
              <a:rPr lang="en-GB" sz="1600" b="1" dirty="0"/>
              <a:t>Project in CHART</a:t>
            </a:r>
            <a:r>
              <a:rPr lang="en-GB" sz="1600" dirty="0"/>
              <a:t>: Collaboration between PSI and CERN with external partners: CNRS-</a:t>
            </a:r>
            <a:r>
              <a:rPr lang="en-GB" sz="1600" dirty="0" err="1"/>
              <a:t>IJCLab</a:t>
            </a:r>
            <a:r>
              <a:rPr lang="en-GB" sz="1600" dirty="0"/>
              <a:t> (</a:t>
            </a:r>
            <a:r>
              <a:rPr lang="en-GB" sz="1600" dirty="0" err="1"/>
              <a:t>Orsay</a:t>
            </a:r>
            <a:r>
              <a:rPr lang="en-GB" sz="1600" dirty="0"/>
              <a:t>), INFN-LNF (</a:t>
            </a:r>
            <a:r>
              <a:rPr lang="en-GB" sz="1600" dirty="0" err="1"/>
              <a:t>Frascati</a:t>
            </a:r>
            <a:r>
              <a:rPr lang="en-GB" sz="1600" dirty="0"/>
              <a:t>), </a:t>
            </a:r>
            <a:r>
              <a:rPr lang="en-GB" sz="1600" dirty="0" err="1"/>
              <a:t>SuperKEKB</a:t>
            </a:r>
            <a:r>
              <a:rPr lang="en-GB" sz="1600" dirty="0"/>
              <a:t> (interested in the P3 project) – </a:t>
            </a:r>
            <a:r>
              <a:rPr lang="en-GB" sz="1600" b="1" dirty="0"/>
              <a:t>observer, INFN-Ferrara – radiation from crystals</a:t>
            </a:r>
          </a:p>
          <a:p>
            <a:pPr algn="just"/>
            <a:endParaRPr lang="en-US" sz="1600" dirty="0"/>
          </a:p>
        </p:txBody>
      </p:sp>
    </p:spTree>
    <p:extLst>
      <p:ext uri="{BB962C8B-B14F-4D97-AF65-F5344CB8AC3E}">
        <p14:creationId xmlns:p14="http://schemas.microsoft.com/office/powerpoint/2010/main" val="2632604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err="1"/>
              <a:t>ATTIVITà</a:t>
            </a:r>
            <a:r>
              <a:rPr lang="it-IT" dirty="0"/>
              <a:t> previste per il 2023</a:t>
            </a:r>
          </a:p>
        </p:txBody>
      </p:sp>
      <p:sp>
        <p:nvSpPr>
          <p:cNvPr id="3" name="Content Placeholder 2"/>
          <p:cNvSpPr>
            <a:spLocks noGrp="1"/>
          </p:cNvSpPr>
          <p:nvPr>
            <p:ph idx="1"/>
          </p:nvPr>
        </p:nvSpPr>
        <p:spPr>
          <a:xfrm>
            <a:off x="581192" y="2180496"/>
            <a:ext cx="11029615" cy="4562049"/>
          </a:xfrm>
        </p:spPr>
        <p:txBody>
          <a:bodyPr>
            <a:normAutofit/>
          </a:bodyPr>
          <a:lstStyle/>
          <a:p>
            <a:pPr lvl="1" algn="just"/>
            <a:r>
              <a:rPr lang="it-IT" sz="2300" dirty="0">
                <a:solidFill>
                  <a:schemeClr val="tx1"/>
                </a:solidFill>
              </a:rPr>
              <a:t>Continuazione ed ottimizzazione dei test di </a:t>
            </a:r>
            <a:r>
              <a:rPr lang="it-IT" sz="2300" dirty="0" err="1">
                <a:solidFill>
                  <a:schemeClr val="tx1"/>
                </a:solidFill>
              </a:rPr>
              <a:t>irragiamento</a:t>
            </a:r>
            <a:r>
              <a:rPr lang="it-IT" sz="2300" dirty="0">
                <a:solidFill>
                  <a:schemeClr val="tx1"/>
                </a:solidFill>
              </a:rPr>
              <a:t> delle targhette per valutarne la resistenza;</a:t>
            </a:r>
          </a:p>
          <a:p>
            <a:pPr lvl="1" algn="just"/>
            <a:r>
              <a:rPr lang="it-IT" sz="2300" dirty="0">
                <a:solidFill>
                  <a:schemeClr val="tx1"/>
                </a:solidFill>
              </a:rPr>
              <a:t>Test di radiatori cristallini con fasci di elettroni di alta energia al CERN PS&amp;SPS;</a:t>
            </a:r>
          </a:p>
          <a:p>
            <a:pPr lvl="1" algn="just"/>
            <a:r>
              <a:rPr lang="it-IT" sz="2300" dirty="0">
                <a:solidFill>
                  <a:schemeClr val="tx1"/>
                </a:solidFill>
              </a:rPr>
              <a:t>Caratterizzazione cristallografica delle targhette prima e dopo l’</a:t>
            </a:r>
            <a:r>
              <a:rPr lang="it-IT" sz="2300" dirty="0" err="1">
                <a:solidFill>
                  <a:schemeClr val="tx1"/>
                </a:solidFill>
              </a:rPr>
              <a:t>irragiamento</a:t>
            </a:r>
            <a:r>
              <a:rPr lang="it-IT" sz="2300" dirty="0">
                <a:solidFill>
                  <a:schemeClr val="tx1"/>
                </a:solidFill>
              </a:rPr>
              <a:t>;</a:t>
            </a:r>
          </a:p>
          <a:p>
            <a:pPr lvl="1" algn="just"/>
            <a:r>
              <a:rPr lang="it-IT" sz="2300" dirty="0">
                <a:solidFill>
                  <a:schemeClr val="tx1"/>
                </a:solidFill>
              </a:rPr>
              <a:t>Progettazione e test di altri materiali (Diamante e Iridio) come radiatori alternativi al tungsteno sui fasci di elettroni;</a:t>
            </a:r>
          </a:p>
          <a:p>
            <a:pPr lvl="1" algn="just"/>
            <a:r>
              <a:rPr lang="it-IT" sz="2300" dirty="0">
                <a:solidFill>
                  <a:schemeClr val="tx1"/>
                </a:solidFill>
              </a:rPr>
              <a:t>Continuazione test del calorimetro CRYLIN in sinergia con le attività di </a:t>
            </a:r>
            <a:r>
              <a:rPr lang="it-IT" sz="2300" dirty="0" err="1">
                <a:solidFill>
                  <a:schemeClr val="tx1"/>
                </a:solidFill>
              </a:rPr>
              <a:t>AidaInnova</a:t>
            </a:r>
            <a:r>
              <a:rPr lang="it-IT" sz="2300" dirty="0">
                <a:solidFill>
                  <a:schemeClr val="tx1"/>
                </a:solidFill>
              </a:rPr>
              <a:t> e KLEVER, con studi di cristalli </a:t>
            </a:r>
            <a:r>
              <a:rPr lang="it-IT" sz="2300" dirty="0" err="1">
                <a:solidFill>
                  <a:schemeClr val="tx1"/>
                </a:solidFill>
              </a:rPr>
              <a:t>Cerenkov</a:t>
            </a:r>
            <a:r>
              <a:rPr lang="it-IT" sz="2300" dirty="0">
                <a:solidFill>
                  <a:schemeClr val="tx1"/>
                </a:solidFill>
              </a:rPr>
              <a:t> di PbF</a:t>
            </a:r>
            <a:r>
              <a:rPr lang="it-IT" sz="2300" baseline="-25000" dirty="0">
                <a:solidFill>
                  <a:schemeClr val="tx1"/>
                </a:solidFill>
              </a:rPr>
              <a:t>2</a:t>
            </a:r>
            <a:r>
              <a:rPr lang="it-IT" sz="2300" dirty="0">
                <a:solidFill>
                  <a:schemeClr val="tx1"/>
                </a:solidFill>
              </a:rPr>
              <a:t>.</a:t>
            </a:r>
          </a:p>
        </p:txBody>
      </p:sp>
    </p:spTree>
    <p:extLst>
      <p:ext uri="{BB962C8B-B14F-4D97-AF65-F5344CB8AC3E}">
        <p14:creationId xmlns:p14="http://schemas.microsoft.com/office/powerpoint/2010/main" val="561447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err="1"/>
              <a:t>Anagrafica</a:t>
            </a:r>
            <a:r>
              <a:rPr lang="en-US" dirty="0"/>
              <a:t> e </a:t>
            </a:r>
            <a:r>
              <a:rPr lang="en-US" dirty="0" err="1"/>
              <a:t>richieste</a:t>
            </a:r>
            <a:r>
              <a:rPr lang="en-US" dirty="0"/>
              <a:t> </a:t>
            </a:r>
            <a:r>
              <a:rPr lang="en-US" dirty="0" err="1"/>
              <a:t>ferrara</a:t>
            </a:r>
            <a:r>
              <a:rPr lang="en-US" dirty="0"/>
              <a:t> 2022</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42061155"/>
              </p:ext>
            </p:extLst>
          </p:nvPr>
        </p:nvGraphicFramePr>
        <p:xfrm>
          <a:off x="880225" y="1900747"/>
          <a:ext cx="10241280" cy="1371600"/>
        </p:xfrm>
        <a:graphic>
          <a:graphicData uri="http://schemas.openxmlformats.org/drawingml/2006/table">
            <a:tbl>
              <a:tblPr firstRow="1" bandRow="1">
                <a:tableStyleId>{5C22544A-7EE6-4342-B048-85BDC9FD1C3A}</a:tableStyleId>
              </a:tblPr>
              <a:tblGrid>
                <a:gridCol w="3413760">
                  <a:extLst>
                    <a:ext uri="{9D8B030D-6E8A-4147-A177-3AD203B41FA5}">
                      <a16:colId xmlns:a16="http://schemas.microsoft.com/office/drawing/2014/main" val="2693091422"/>
                    </a:ext>
                  </a:extLst>
                </a:gridCol>
                <a:gridCol w="3413760">
                  <a:extLst>
                    <a:ext uri="{9D8B030D-6E8A-4147-A177-3AD203B41FA5}">
                      <a16:colId xmlns:a16="http://schemas.microsoft.com/office/drawing/2014/main" val="1510876823"/>
                    </a:ext>
                  </a:extLst>
                </a:gridCol>
                <a:gridCol w="3413760">
                  <a:extLst>
                    <a:ext uri="{9D8B030D-6E8A-4147-A177-3AD203B41FA5}">
                      <a16:colId xmlns:a16="http://schemas.microsoft.com/office/drawing/2014/main" val="2885239300"/>
                    </a:ext>
                  </a:extLst>
                </a:gridCol>
              </a:tblGrid>
              <a:tr h="370840">
                <a:tc>
                  <a:txBody>
                    <a:bodyPr/>
                    <a:lstStyle/>
                    <a:p>
                      <a:pPr algn="ctr"/>
                      <a:endParaRPr lang="en-US" sz="2400" dirty="0"/>
                    </a:p>
                  </a:txBody>
                  <a:tcPr/>
                </a:tc>
                <a:tc>
                  <a:txBody>
                    <a:bodyPr/>
                    <a:lstStyle/>
                    <a:p>
                      <a:pPr algn="ctr"/>
                      <a:r>
                        <a:rPr lang="en-US" sz="2400" dirty="0" err="1"/>
                        <a:t>Ruolo</a:t>
                      </a:r>
                      <a:endParaRPr lang="en-US" sz="2400" dirty="0"/>
                    </a:p>
                  </a:txBody>
                  <a:tcPr/>
                </a:tc>
                <a:tc>
                  <a:txBody>
                    <a:bodyPr/>
                    <a:lstStyle/>
                    <a:p>
                      <a:pPr algn="ctr"/>
                      <a:r>
                        <a:rPr lang="en-US" sz="2400" dirty="0"/>
                        <a:t>FTE</a:t>
                      </a:r>
                    </a:p>
                  </a:txBody>
                  <a:tcPr/>
                </a:tc>
                <a:extLst>
                  <a:ext uri="{0D108BD9-81ED-4DB2-BD59-A6C34878D82A}">
                    <a16:rowId xmlns:a16="http://schemas.microsoft.com/office/drawing/2014/main" val="1280125630"/>
                  </a:ext>
                </a:extLst>
              </a:tr>
              <a:tr h="370840">
                <a:tc>
                  <a:txBody>
                    <a:bodyPr/>
                    <a:lstStyle/>
                    <a:p>
                      <a:pPr algn="ctr"/>
                      <a:r>
                        <a:rPr lang="en-US" sz="2400" dirty="0"/>
                        <a:t>Laura </a:t>
                      </a:r>
                      <a:r>
                        <a:rPr lang="en-US" sz="2400" dirty="0" err="1"/>
                        <a:t>Bandiera</a:t>
                      </a:r>
                      <a:r>
                        <a:rPr lang="en-US" sz="2400" dirty="0"/>
                        <a:t> (RL)</a:t>
                      </a:r>
                    </a:p>
                  </a:txBody>
                  <a:tcPr/>
                </a:tc>
                <a:tc>
                  <a:txBody>
                    <a:bodyPr/>
                    <a:lstStyle/>
                    <a:p>
                      <a:pPr algn="ctr"/>
                      <a:r>
                        <a:rPr lang="en-US" sz="2400" dirty="0" err="1"/>
                        <a:t>Ricercatrice</a:t>
                      </a:r>
                      <a:endParaRPr lang="en-US" sz="2400" dirty="0"/>
                    </a:p>
                  </a:txBody>
                  <a:tcPr/>
                </a:tc>
                <a:tc>
                  <a:txBody>
                    <a:bodyPr/>
                    <a:lstStyle/>
                    <a:p>
                      <a:pPr algn="ctr"/>
                      <a:r>
                        <a:rPr lang="en-US" sz="2400" dirty="0"/>
                        <a:t>10%</a:t>
                      </a:r>
                    </a:p>
                  </a:txBody>
                  <a:tcPr/>
                </a:tc>
                <a:extLst>
                  <a:ext uri="{0D108BD9-81ED-4DB2-BD59-A6C34878D82A}">
                    <a16:rowId xmlns:a16="http://schemas.microsoft.com/office/drawing/2014/main" val="3129409388"/>
                  </a:ext>
                </a:extLst>
              </a:tr>
              <a:tr h="370840">
                <a:tc>
                  <a:txBody>
                    <a:bodyPr/>
                    <a:lstStyle/>
                    <a:p>
                      <a:pPr algn="ctr"/>
                      <a:r>
                        <a:rPr lang="en-US" sz="2400" dirty="0"/>
                        <a:t>Vincenzo </a:t>
                      </a:r>
                      <a:r>
                        <a:rPr lang="en-US" sz="2400" dirty="0" err="1"/>
                        <a:t>Guidi</a:t>
                      </a:r>
                      <a:endParaRPr lang="en-US" sz="2400" dirty="0"/>
                    </a:p>
                  </a:txBody>
                  <a:tcPr/>
                </a:tc>
                <a:tc>
                  <a:txBody>
                    <a:bodyPr/>
                    <a:lstStyle/>
                    <a:p>
                      <a:pPr algn="ctr"/>
                      <a:r>
                        <a:rPr lang="en-US" sz="2400" dirty="0"/>
                        <a:t>PO</a:t>
                      </a:r>
                    </a:p>
                  </a:txBody>
                  <a:tcPr/>
                </a:tc>
                <a:tc>
                  <a:txBody>
                    <a:bodyPr/>
                    <a:lstStyle/>
                    <a:p>
                      <a:pPr algn="ctr"/>
                      <a:r>
                        <a:rPr lang="en-US" sz="2400" dirty="0"/>
                        <a:t>20%</a:t>
                      </a:r>
                    </a:p>
                  </a:txBody>
                  <a:tcPr/>
                </a:tc>
                <a:extLst>
                  <a:ext uri="{0D108BD9-81ED-4DB2-BD59-A6C34878D82A}">
                    <a16:rowId xmlns:a16="http://schemas.microsoft.com/office/drawing/2014/main" val="4145705167"/>
                  </a:ext>
                </a:extLst>
              </a:tr>
            </a:tbl>
          </a:graphicData>
        </a:graphic>
      </p:graphicFrame>
      <p:sp>
        <p:nvSpPr>
          <p:cNvPr id="5" name="CasellaDiTesto 4"/>
          <p:cNvSpPr txBox="1"/>
          <p:nvPr/>
        </p:nvSpPr>
        <p:spPr>
          <a:xfrm>
            <a:off x="581192" y="3439556"/>
            <a:ext cx="11029616" cy="3508653"/>
          </a:xfrm>
          <a:prstGeom prst="rect">
            <a:avLst/>
          </a:prstGeom>
          <a:noFill/>
        </p:spPr>
        <p:txBody>
          <a:bodyPr wrap="square" rtlCol="0">
            <a:spAutoFit/>
          </a:bodyPr>
          <a:lstStyle/>
          <a:p>
            <a:r>
              <a:rPr lang="en-US" sz="2400" b="1" dirty="0" err="1">
                <a:solidFill>
                  <a:srgbClr val="FF0000"/>
                </a:solidFill>
              </a:rPr>
              <a:t>Richieste</a:t>
            </a:r>
            <a:r>
              <a:rPr lang="en-US" sz="2400" b="1" dirty="0">
                <a:solidFill>
                  <a:srgbClr val="FF0000"/>
                </a:solidFill>
              </a:rPr>
              <a:t> </a:t>
            </a:r>
            <a:r>
              <a:rPr lang="en-US" sz="2400" b="1" dirty="0" err="1">
                <a:solidFill>
                  <a:srgbClr val="FF0000"/>
                </a:solidFill>
              </a:rPr>
              <a:t>finanziarie</a:t>
            </a:r>
            <a:r>
              <a:rPr lang="en-US" sz="2400" b="1" dirty="0">
                <a:solidFill>
                  <a:srgbClr val="FF0000"/>
                </a:solidFill>
              </a:rPr>
              <a:t>:</a:t>
            </a:r>
          </a:p>
          <a:p>
            <a:r>
              <a:rPr lang="en-US" b="1" dirty="0"/>
              <a:t>MISSIONI (10.5 </a:t>
            </a:r>
            <a:r>
              <a:rPr lang="en-US" b="1" dirty="0" err="1"/>
              <a:t>keuro</a:t>
            </a:r>
            <a:r>
              <a:rPr lang="en-US" b="1" dirty="0"/>
              <a:t>)</a:t>
            </a:r>
          </a:p>
          <a:p>
            <a:pPr marL="457200" indent="-457200">
              <a:buFontTx/>
              <a:buChar char="-"/>
            </a:pPr>
            <a:r>
              <a:rPr lang="en-US" dirty="0" err="1"/>
              <a:t>Missioni</a:t>
            </a:r>
            <a:r>
              <a:rPr lang="en-US" dirty="0"/>
              <a:t> a MAMI per test </a:t>
            </a:r>
            <a:r>
              <a:rPr lang="en-US" dirty="0" err="1"/>
              <a:t>irragiamenti</a:t>
            </a:r>
            <a:r>
              <a:rPr lang="en-US" dirty="0"/>
              <a:t> (3 </a:t>
            </a:r>
            <a:r>
              <a:rPr lang="en-US" dirty="0" err="1"/>
              <a:t>persone</a:t>
            </a:r>
            <a:r>
              <a:rPr lang="en-US" dirty="0"/>
              <a:t> 10 gg) 4.5 </a:t>
            </a:r>
            <a:r>
              <a:rPr lang="en-US" dirty="0" err="1"/>
              <a:t>keuro</a:t>
            </a:r>
            <a:endParaRPr lang="en-US" dirty="0"/>
          </a:p>
          <a:p>
            <a:pPr marL="457200" indent="-457200">
              <a:buFontTx/>
              <a:buChar char="-"/>
            </a:pPr>
            <a:r>
              <a:rPr lang="en-US" dirty="0" err="1"/>
              <a:t>Missioni</a:t>
            </a:r>
            <a:r>
              <a:rPr lang="en-US" dirty="0"/>
              <a:t> al CERN per test di </a:t>
            </a:r>
            <a:r>
              <a:rPr lang="en-US" dirty="0" err="1"/>
              <a:t>radiatori</a:t>
            </a:r>
            <a:r>
              <a:rPr lang="en-US" dirty="0"/>
              <a:t> </a:t>
            </a:r>
            <a:r>
              <a:rPr lang="en-US" dirty="0" err="1"/>
              <a:t>cristallini</a:t>
            </a:r>
            <a:r>
              <a:rPr lang="en-US" dirty="0"/>
              <a:t> e </a:t>
            </a:r>
            <a:r>
              <a:rPr lang="en-US" dirty="0" err="1"/>
              <a:t>calorimetro</a:t>
            </a:r>
            <a:r>
              <a:rPr lang="en-US" dirty="0"/>
              <a:t> CRYLIN (2 </a:t>
            </a:r>
            <a:r>
              <a:rPr lang="en-US" dirty="0" err="1"/>
              <a:t>persone</a:t>
            </a:r>
            <a:r>
              <a:rPr lang="en-US" dirty="0"/>
              <a:t> 15 gg) 4.5 </a:t>
            </a:r>
            <a:r>
              <a:rPr lang="en-US" dirty="0" err="1"/>
              <a:t>keuro</a:t>
            </a:r>
            <a:endParaRPr lang="en-US" dirty="0"/>
          </a:p>
          <a:p>
            <a:pPr marL="457200" indent="-457200">
              <a:buFontTx/>
              <a:buChar char="-"/>
            </a:pPr>
            <a:r>
              <a:rPr lang="en-US" dirty="0" err="1"/>
              <a:t>Missioni</a:t>
            </a:r>
            <a:r>
              <a:rPr lang="en-US" dirty="0"/>
              <a:t> a </a:t>
            </a:r>
            <a:r>
              <a:rPr lang="en-US" dirty="0" err="1"/>
              <a:t>IJCLab</a:t>
            </a:r>
            <a:r>
              <a:rPr lang="en-US" dirty="0"/>
              <a:t> per </a:t>
            </a:r>
            <a:r>
              <a:rPr lang="en-US" dirty="0" err="1"/>
              <a:t>collaborazione</a:t>
            </a:r>
            <a:r>
              <a:rPr lang="en-US" dirty="0"/>
              <a:t> (1 persona 10 gg) 1.5 </a:t>
            </a:r>
            <a:r>
              <a:rPr lang="en-US" dirty="0" err="1"/>
              <a:t>keuro</a:t>
            </a:r>
            <a:endParaRPr lang="en-US" dirty="0"/>
          </a:p>
          <a:p>
            <a:pPr marL="457200" indent="-457200">
              <a:buFontTx/>
              <a:buChar char="-"/>
            </a:pPr>
            <a:r>
              <a:rPr lang="en-US" dirty="0" err="1"/>
              <a:t>Missioni</a:t>
            </a:r>
            <a:r>
              <a:rPr lang="en-US" dirty="0"/>
              <a:t> meeting Muon collider 1 </a:t>
            </a:r>
            <a:r>
              <a:rPr lang="en-US" dirty="0" err="1"/>
              <a:t>keuro</a:t>
            </a:r>
            <a:endParaRPr lang="en-US" dirty="0"/>
          </a:p>
          <a:p>
            <a:r>
              <a:rPr lang="en-US" b="1" dirty="0"/>
              <a:t>CONSUMO (16.5 </a:t>
            </a:r>
            <a:r>
              <a:rPr lang="en-US" b="1" dirty="0" err="1"/>
              <a:t>keuro</a:t>
            </a:r>
            <a:r>
              <a:rPr lang="en-US" b="1" dirty="0"/>
              <a:t>)</a:t>
            </a:r>
          </a:p>
          <a:p>
            <a:pPr marL="457200" indent="-457200">
              <a:buFontTx/>
              <a:buChar char="-"/>
            </a:pPr>
            <a:r>
              <a:rPr lang="en-US" dirty="0" err="1"/>
              <a:t>Cofinanziamento</a:t>
            </a:r>
            <a:r>
              <a:rPr lang="en-US" dirty="0"/>
              <a:t> </a:t>
            </a:r>
            <a:r>
              <a:rPr lang="en-US" dirty="0" err="1"/>
              <a:t>targhetta</a:t>
            </a:r>
            <a:r>
              <a:rPr lang="en-US" dirty="0"/>
              <a:t> diamante come </a:t>
            </a:r>
            <a:r>
              <a:rPr lang="en-US" dirty="0" err="1"/>
              <a:t>radiatore</a:t>
            </a:r>
            <a:r>
              <a:rPr lang="en-US" dirty="0"/>
              <a:t> </a:t>
            </a:r>
            <a:r>
              <a:rPr lang="en-US" dirty="0" err="1"/>
              <a:t>cristallino</a:t>
            </a:r>
            <a:r>
              <a:rPr lang="en-US" dirty="0"/>
              <a:t> 8 </a:t>
            </a:r>
            <a:r>
              <a:rPr lang="en-US" dirty="0" err="1"/>
              <a:t>keuro</a:t>
            </a:r>
            <a:endParaRPr lang="en-US" dirty="0"/>
          </a:p>
          <a:p>
            <a:pPr marL="457200" indent="-457200">
              <a:buFontTx/>
              <a:buChar char="-"/>
            </a:pPr>
            <a:r>
              <a:rPr lang="en-US" dirty="0" err="1"/>
              <a:t>Targhetta</a:t>
            </a:r>
            <a:r>
              <a:rPr lang="en-US" dirty="0"/>
              <a:t> </a:t>
            </a:r>
            <a:r>
              <a:rPr lang="en-US" dirty="0" err="1"/>
              <a:t>Iridio</a:t>
            </a:r>
            <a:r>
              <a:rPr lang="en-US" dirty="0"/>
              <a:t> </a:t>
            </a:r>
            <a:r>
              <a:rPr lang="en-US" dirty="0" err="1"/>
              <a:t>ottimizzata</a:t>
            </a:r>
            <a:r>
              <a:rPr lang="en-US" dirty="0"/>
              <a:t> come </a:t>
            </a:r>
            <a:r>
              <a:rPr lang="en-US" dirty="0" err="1"/>
              <a:t>radiatore</a:t>
            </a:r>
            <a:r>
              <a:rPr lang="en-US" dirty="0"/>
              <a:t> </a:t>
            </a:r>
            <a:r>
              <a:rPr lang="en-US" dirty="0" err="1"/>
              <a:t>cristallino</a:t>
            </a:r>
            <a:r>
              <a:rPr lang="en-US" dirty="0"/>
              <a:t> 6 </a:t>
            </a:r>
            <a:r>
              <a:rPr lang="en-US" dirty="0" err="1"/>
              <a:t>keuro</a:t>
            </a:r>
            <a:r>
              <a:rPr lang="en-US" dirty="0"/>
              <a:t> </a:t>
            </a:r>
          </a:p>
          <a:p>
            <a:pPr marL="457200" indent="-457200">
              <a:buFontTx/>
              <a:buChar char="-"/>
            </a:pPr>
            <a:r>
              <a:rPr lang="it-IT" dirty="0" err="1"/>
              <a:t>Holder</a:t>
            </a:r>
            <a:r>
              <a:rPr lang="it-IT" dirty="0"/>
              <a:t> meccanici per montaggio di più cristalli </a:t>
            </a:r>
            <a:r>
              <a:rPr lang="it-IT" dirty="0" err="1"/>
              <a:t>preallineati</a:t>
            </a:r>
            <a:r>
              <a:rPr lang="it-IT" dirty="0"/>
              <a:t> tra loro per i test su fascio (CERN e </a:t>
            </a:r>
            <a:r>
              <a:rPr lang="it-IT" dirty="0" err="1"/>
              <a:t>irragiamento</a:t>
            </a:r>
            <a:r>
              <a:rPr lang="it-IT" dirty="0"/>
              <a:t>) 1.5 </a:t>
            </a:r>
            <a:r>
              <a:rPr lang="it-IT" dirty="0" err="1"/>
              <a:t>keuro</a:t>
            </a:r>
            <a:endParaRPr lang="it-IT" dirty="0"/>
          </a:p>
          <a:p>
            <a:pPr marL="457200" indent="-457200">
              <a:buFontTx/>
              <a:buChar char="-"/>
            </a:pPr>
            <a:r>
              <a:rPr lang="it-IT" dirty="0"/>
              <a:t>Termocoppie e componentistica da vuoto per misure di </a:t>
            </a:r>
            <a:r>
              <a:rPr lang="it-IT" dirty="0" err="1"/>
              <a:t>irragiamento</a:t>
            </a:r>
            <a:r>
              <a:rPr lang="it-IT" dirty="0"/>
              <a:t> 1 </a:t>
            </a:r>
            <a:r>
              <a:rPr lang="it-IT" dirty="0" err="1"/>
              <a:t>keuro</a:t>
            </a:r>
            <a:endParaRPr lang="it-IT" dirty="0"/>
          </a:p>
        </p:txBody>
      </p:sp>
    </p:spTree>
    <p:extLst>
      <p:ext uri="{BB962C8B-B14F-4D97-AF65-F5344CB8AC3E}">
        <p14:creationId xmlns:p14="http://schemas.microsoft.com/office/powerpoint/2010/main" val="3583075663"/>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17630</TotalTime>
  <Words>502</Words>
  <Application>Microsoft Macintosh PowerPoint</Application>
  <PresentationFormat>Widescreen</PresentationFormat>
  <Paragraphs>44</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Gill Sans MT</vt:lpstr>
      <vt:lpstr>Wingdings 2</vt:lpstr>
      <vt:lpstr>Dividend</vt:lpstr>
      <vt:lpstr>PowerPoint Presentation</vt:lpstr>
      <vt:lpstr>PowerPoint Presentation</vt:lpstr>
      <vt:lpstr>PowerPoint Presentation</vt:lpstr>
      <vt:lpstr>ATTIVITà previste per il 2023</vt:lpstr>
      <vt:lpstr>Anagrafica e richieste ferrara 2022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Nadia Pastrone</cp:lastModifiedBy>
  <cp:revision>641</cp:revision>
  <dcterms:created xsi:type="dcterms:W3CDTF">2018-05-05T13:24:31Z</dcterms:created>
  <dcterms:modified xsi:type="dcterms:W3CDTF">2022-07-05T10:56:16Z</dcterms:modified>
</cp:coreProperties>
</file>