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6135"/>
            <a:ext cx="10363200" cy="2576058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5" y="4687125"/>
            <a:ext cx="9144000" cy="6202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Logo Cern">
            <a:extLst>
              <a:ext uri="{FF2B5EF4-FFF2-40B4-BE49-F238E27FC236}">
                <a16:creationId xmlns:a16="http://schemas.microsoft.com/office/drawing/2014/main" id="{2D8147D4-02F3-4548-8BCE-CD991A5A4509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t="-6515" r="-4584" b="-1777"/>
          <a:stretch/>
        </p:blipFill>
        <p:spPr bwMode="auto">
          <a:xfrm>
            <a:off x="1511900" y="49436"/>
            <a:ext cx="1039390" cy="97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1D641B0-DD6D-4437-B544-E90F345BB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36" t="-7198" r="-18652" b="-2180"/>
          <a:stretch/>
        </p:blipFill>
        <p:spPr>
          <a:xfrm>
            <a:off x="9500338" y="49436"/>
            <a:ext cx="1031682" cy="1014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57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9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8A8495-72D8-4FFE-B679-962EC4CFD795}"/>
              </a:ext>
            </a:extLst>
          </p:cNvPr>
          <p:cNvSpPr/>
          <p:nvPr/>
        </p:nvSpPr>
        <p:spPr>
          <a:xfrm>
            <a:off x="0" y="1140178"/>
            <a:ext cx="12192000" cy="5559561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744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5"/>
            <a:ext cx="10515600" cy="2852737"/>
          </a:xfrm>
        </p:spPr>
        <p:txBody>
          <a:bodyPr anchor="ctr" anchorCtr="0">
            <a:normAutofit/>
          </a:bodyPr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5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7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0CA2AE0-0777-46C2-9994-A4E3FB6E60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2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92468F5-78C5-48D8-BCCB-6758B85FC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1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GEM cern leonardo style">
            <a:extLst>
              <a:ext uri="{FF2B5EF4-FFF2-40B4-BE49-F238E27FC236}">
                <a16:creationId xmlns:a16="http://schemas.microsoft.com/office/drawing/2014/main" id="{F717D02B-B9BD-40AD-B4AD-8AF41F19E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3814"/>
            <a:ext cx="12192000" cy="688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7965" y="24356"/>
            <a:ext cx="7794171" cy="994228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" y="1121832"/>
            <a:ext cx="12191999" cy="557998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710777"/>
            <a:ext cx="2743200" cy="145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1400" b="0" kern="1200" smtClea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A01840-BF38-44BB-807C-7BF4EC82789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10776"/>
            <a:ext cx="41148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it-IT" sz="1400" b="0" kern="1200" smtClea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710776"/>
            <a:ext cx="27432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b="0" kern="1200" smtClean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2B64C8D-E2F8-4E2D-B59E-793A68DD7F7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magine 9">
            <a:extLst>
              <a:ext uri="{FF2B5EF4-FFF2-40B4-BE49-F238E27FC236}">
                <a16:creationId xmlns:a16="http://schemas.microsoft.com/office/drawing/2014/main" id="{E5E048B7-EA30-4605-8861-AAE653BFC142}"/>
              </a:ext>
            </a:extLst>
          </p:cNvPr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" t="-5556" r="-3706" b="-4360"/>
          <a:stretch/>
        </p:blipFill>
        <p:spPr>
          <a:xfrm>
            <a:off x="10663204" y="25582"/>
            <a:ext cx="1440140" cy="103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6199B2-78F3-28DE-805F-6F96F0E05F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" y="31336"/>
            <a:ext cx="1026445" cy="1032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4948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Rokkit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F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F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kern="1200" dirty="0" smtClean="0">
          <a:solidFill>
            <a:srgbClr val="0000F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rgbClr val="0000F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>
          <a:solidFill>
            <a:srgbClr val="0000F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ACD3-8FC3-0D4E-9663-5E7F109B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RD51 Test </a:t>
            </a:r>
            <a:r>
              <a:rPr lang="it-IT" dirty="0" err="1"/>
              <a:t>Beam</a:t>
            </a:r>
            <a:r>
              <a:rPr lang="it-IT" dirty="0"/>
              <a:t> Setup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D7BBC3-D955-7996-86AF-9706A6AE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" y="1195075"/>
            <a:ext cx="7166492" cy="39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6B27B35-CB71-B7B1-D3E0-EB0C82E3F79C}"/>
              </a:ext>
            </a:extLst>
          </p:cNvPr>
          <p:cNvSpPr/>
          <p:nvPr/>
        </p:nvSpPr>
        <p:spPr>
          <a:xfrm>
            <a:off x="3013023" y="2300990"/>
            <a:ext cx="599607" cy="682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08DB-C9D5-8E90-4E40-53AABFA3C4C7}"/>
              </a:ext>
            </a:extLst>
          </p:cNvPr>
          <p:cNvSpPr/>
          <p:nvPr/>
        </p:nvSpPr>
        <p:spPr>
          <a:xfrm>
            <a:off x="4132289" y="2206052"/>
            <a:ext cx="926891" cy="9044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3E8030-9D92-8E61-F882-422764BC3EEC}"/>
              </a:ext>
            </a:extLst>
          </p:cNvPr>
          <p:cNvSpPr/>
          <p:nvPr/>
        </p:nvSpPr>
        <p:spPr>
          <a:xfrm>
            <a:off x="5059180" y="2189812"/>
            <a:ext cx="926891" cy="9044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57DBF-1566-3946-329C-E88A6F0F64AB}"/>
              </a:ext>
            </a:extLst>
          </p:cNvPr>
          <p:cNvSpPr txBox="1"/>
          <p:nvPr/>
        </p:nvSpPr>
        <p:spPr>
          <a:xfrm>
            <a:off x="2377816" y="1261102"/>
            <a:ext cx="35089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Slots for </a:t>
            </a:r>
            <a:r>
              <a:rPr lang="it-IT" sz="2800" b="1" dirty="0" err="1">
                <a:solidFill>
                  <a:srgbClr val="FF0000"/>
                </a:solidFill>
              </a:rPr>
              <a:t>DUTs</a:t>
            </a:r>
            <a:endParaRPr lang="en-GB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888DA6-B55B-D7FB-161C-9F370534D034}"/>
              </a:ext>
            </a:extLst>
          </p:cNvPr>
          <p:cNvCxnSpPr>
            <a:endCxn id="3" idx="0"/>
          </p:cNvCxnSpPr>
          <p:nvPr/>
        </p:nvCxnSpPr>
        <p:spPr>
          <a:xfrm flipH="1">
            <a:off x="3312827" y="1765687"/>
            <a:ext cx="819462" cy="5353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D7681A-0570-3FCA-58E0-7DDA9886DDC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4132289" y="1784322"/>
            <a:ext cx="463446" cy="4217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8D4142-52FD-F2EF-08EC-694F0D19084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4132289" y="1784322"/>
            <a:ext cx="1390337" cy="4054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DC87F85-62A2-372C-C0B2-B9380BC46040}"/>
              </a:ext>
            </a:extLst>
          </p:cNvPr>
          <p:cNvSpPr/>
          <p:nvPr/>
        </p:nvSpPr>
        <p:spPr>
          <a:xfrm>
            <a:off x="1486525" y="2353456"/>
            <a:ext cx="599607" cy="6820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1F9941-1B7E-EF8F-C489-7A00D3393873}"/>
              </a:ext>
            </a:extLst>
          </p:cNvPr>
          <p:cNvSpPr/>
          <p:nvPr/>
        </p:nvSpPr>
        <p:spPr>
          <a:xfrm>
            <a:off x="2123028" y="2333725"/>
            <a:ext cx="599607" cy="6820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6EDFB-F6FE-2913-0103-52D28517C784}"/>
              </a:ext>
            </a:extLst>
          </p:cNvPr>
          <p:cNvSpPr txBox="1"/>
          <p:nvPr/>
        </p:nvSpPr>
        <p:spPr>
          <a:xfrm>
            <a:off x="1181101" y="5177673"/>
            <a:ext cx="350894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B050"/>
                </a:solidFill>
              </a:rPr>
              <a:t>MCP for time </a:t>
            </a:r>
            <a:r>
              <a:rPr lang="it-IT" sz="2800" b="1" dirty="0" err="1">
                <a:solidFill>
                  <a:srgbClr val="00B050"/>
                </a:solidFill>
              </a:rPr>
              <a:t>reference</a:t>
            </a:r>
            <a:r>
              <a:rPr lang="it-IT" sz="2800" b="1" dirty="0">
                <a:solidFill>
                  <a:srgbClr val="00B050"/>
                </a:solidFill>
              </a:rPr>
              <a:t> (</a:t>
            </a:r>
            <a:r>
              <a:rPr lang="el-GR" sz="2800" b="1" dirty="0">
                <a:solidFill>
                  <a:srgbClr val="00B050"/>
                </a:solidFill>
              </a:rPr>
              <a:t>σ</a:t>
            </a:r>
            <a:r>
              <a:rPr lang="it-IT" sz="2800" b="1" dirty="0">
                <a:solidFill>
                  <a:srgbClr val="00B050"/>
                </a:solidFill>
              </a:rPr>
              <a:t>t</a:t>
            </a:r>
            <a:r>
              <a:rPr lang="el-GR" sz="2800" b="1" dirty="0">
                <a:solidFill>
                  <a:srgbClr val="00B050"/>
                </a:solidFill>
              </a:rPr>
              <a:t>≈</a:t>
            </a:r>
            <a:r>
              <a:rPr lang="it-IT" sz="2800" b="1" dirty="0">
                <a:solidFill>
                  <a:srgbClr val="00B050"/>
                </a:solidFill>
              </a:rPr>
              <a:t>5ps)</a:t>
            </a:r>
            <a:endParaRPr lang="en-GB" sz="2800" b="1" dirty="0">
              <a:solidFill>
                <a:srgbClr val="00B05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700CA3-4314-3C5B-04C8-0708D8EB90BE}"/>
              </a:ext>
            </a:extLst>
          </p:cNvPr>
          <p:cNvCxnSpPr>
            <a:stCxn id="15" idx="4"/>
            <a:endCxn id="18" idx="0"/>
          </p:cNvCxnSpPr>
          <p:nvPr/>
        </p:nvCxnSpPr>
        <p:spPr>
          <a:xfrm>
            <a:off x="1786329" y="3035509"/>
            <a:ext cx="1149245" cy="21421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AA76A2-40A9-1F0C-5E09-C3D6CD381DDE}"/>
              </a:ext>
            </a:extLst>
          </p:cNvPr>
          <p:cNvCxnSpPr>
            <a:cxnSpLocks/>
            <a:stCxn id="17" idx="4"/>
            <a:endCxn id="18" idx="0"/>
          </p:cNvCxnSpPr>
          <p:nvPr/>
        </p:nvCxnSpPr>
        <p:spPr>
          <a:xfrm>
            <a:off x="2422832" y="3015778"/>
            <a:ext cx="512742" cy="216189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754054C-850C-03E7-38FB-F4E5B6E2E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53" y="1765687"/>
            <a:ext cx="4929389" cy="21873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931FA2-C816-860D-899C-ABD7A2D75B92}"/>
              </a:ext>
            </a:extLst>
          </p:cNvPr>
          <p:cNvSpPr txBox="1"/>
          <p:nvPr/>
        </p:nvSpPr>
        <p:spPr>
          <a:xfrm>
            <a:off x="7666790" y="1397833"/>
            <a:ext cx="3755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chemeClr val="accent2">
                    <a:lumMod val="50000"/>
                  </a:schemeClr>
                </a:solidFill>
              </a:rPr>
              <a:t>Picosec</a:t>
            </a:r>
            <a:r>
              <a:rPr lang="it-IT" sz="2000" b="1" dirty="0">
                <a:solidFill>
                  <a:schemeClr val="accent2">
                    <a:lumMod val="50000"/>
                  </a:schemeClr>
                </a:solidFill>
              </a:rPr>
              <a:t> sketch</a:t>
            </a:r>
            <a:endParaRPr lang="en-GB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030A4B-D190-0496-6D7E-4D2D09FE1D89}"/>
              </a:ext>
            </a:extLst>
          </p:cNvPr>
          <p:cNvSpPr txBox="1"/>
          <p:nvPr/>
        </p:nvSpPr>
        <p:spPr>
          <a:xfrm>
            <a:off x="7623534" y="4096725"/>
            <a:ext cx="4291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/>
              <a:t>Standard </a:t>
            </a:r>
            <a:r>
              <a:rPr lang="it-IT" sz="2400" b="1" u="sng" dirty="0" err="1"/>
              <a:t>configuration</a:t>
            </a:r>
            <a:r>
              <a:rPr lang="it-IT" sz="2400" b="1" u="sng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3mm MgF2 radiator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12nm </a:t>
            </a:r>
            <a:r>
              <a:rPr lang="en-GB" sz="2000" dirty="0" err="1"/>
              <a:t>CsI</a:t>
            </a:r>
            <a:r>
              <a:rPr lang="en-GB" sz="2000" dirty="0"/>
              <a:t> photocathode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200um drift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128um thick mesh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100um amplification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Gas</a:t>
            </a:r>
            <a:r>
              <a:rPr lang="en-GB" sz="2000" dirty="0" err="1">
                <a:sym typeface="Wingdings" panose="05000000000000000000" pitchFamily="2" charset="2"/>
              </a:rPr>
              <a:t>Ne</a:t>
            </a:r>
            <a:r>
              <a:rPr lang="en-GB" sz="2000" dirty="0">
                <a:sym typeface="Wingdings" panose="05000000000000000000" pitchFamily="2" charset="2"/>
              </a:rPr>
              <a:t>/C2H6/CF4 (80/10/10)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8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CE6F-6D6D-CE49-8C10-AA2775FB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r>
              <a:rPr lang="it-IT" dirty="0"/>
              <a:t> RD51 </a:t>
            </a:r>
            <a:r>
              <a:rPr lang="it-IT" dirty="0" err="1"/>
              <a:t>PicosecMM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27D63-9B13-EF3C-2033-CB2F3475D279}"/>
              </a:ext>
            </a:extLst>
          </p:cNvPr>
          <p:cNvSpPr txBox="1"/>
          <p:nvPr/>
        </p:nvSpPr>
        <p:spPr>
          <a:xfrm>
            <a:off x="14990" y="1184223"/>
            <a:ext cx="8679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/>
              <a:t>We</a:t>
            </a:r>
            <a:r>
              <a:rPr lang="it-IT" sz="2000" b="1" dirty="0"/>
              <a:t> </a:t>
            </a:r>
            <a:r>
              <a:rPr lang="it-IT" sz="2000" b="1" dirty="0" err="1"/>
              <a:t>participated</a:t>
            </a:r>
            <a:r>
              <a:rPr lang="it-IT" sz="2000" b="1" dirty="0"/>
              <a:t> in the RD51 test </a:t>
            </a:r>
            <a:r>
              <a:rPr lang="it-IT" sz="2000" b="1" dirty="0" err="1"/>
              <a:t>beam</a:t>
            </a:r>
            <a:r>
              <a:rPr lang="it-IT" sz="2000" b="1" dirty="0"/>
              <a:t> in </a:t>
            </a:r>
            <a:r>
              <a:rPr lang="it-IT" sz="2000" b="1" dirty="0" err="1"/>
              <a:t>May</a:t>
            </a:r>
            <a:r>
              <a:rPr lang="it-IT" sz="2000" b="1" dirty="0"/>
              <a:t>/</a:t>
            </a:r>
            <a:r>
              <a:rPr lang="it-IT" sz="2000" b="1" dirty="0" err="1"/>
              <a:t>June</a:t>
            </a:r>
            <a:r>
              <a:rPr lang="it-IT" sz="2000" b="1" dirty="0"/>
              <a:t>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BA2BD2-599E-4205-AFDF-673768FC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" t="2030" r="4642"/>
          <a:stretch/>
        </p:blipFill>
        <p:spPr>
          <a:xfrm>
            <a:off x="164892" y="1986492"/>
            <a:ext cx="2390931" cy="20382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B62D0-E3F7-9874-D61B-02939CBBA0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" t="4125" r="6895"/>
          <a:stretch/>
        </p:blipFill>
        <p:spPr>
          <a:xfrm>
            <a:off x="3301145" y="2010434"/>
            <a:ext cx="2546911" cy="2014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1E7FC6-9589-A9C5-8A4C-B13381C4C626}"/>
              </a:ext>
            </a:extLst>
          </p:cNvPr>
          <p:cNvSpPr txBox="1"/>
          <p:nvPr/>
        </p:nvSpPr>
        <p:spPr>
          <a:xfrm>
            <a:off x="1656413" y="2648273"/>
            <a:ext cx="8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10x10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3BEA6-72AD-1CD4-58C6-E3C1668E2AD2}"/>
              </a:ext>
            </a:extLst>
          </p:cNvPr>
          <p:cNvSpPr txBox="1"/>
          <p:nvPr/>
        </p:nvSpPr>
        <p:spPr>
          <a:xfrm>
            <a:off x="3597638" y="2793671"/>
            <a:ext cx="98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Single-</a:t>
            </a:r>
            <a:r>
              <a:rPr lang="it-IT" sz="1400" dirty="0" err="1"/>
              <a:t>pad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B79555-952C-2C97-3607-98F20C9B446A}"/>
              </a:ext>
            </a:extLst>
          </p:cNvPr>
          <p:cNvSpPr txBox="1"/>
          <p:nvPr/>
        </p:nvSpPr>
        <p:spPr>
          <a:xfrm>
            <a:off x="27650" y="3992469"/>
            <a:ext cx="6108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New gap and mesh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configurations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CD366-3EA1-F805-94D2-E1612B602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85" y="4432613"/>
            <a:ext cx="2779608" cy="2182760"/>
          </a:xfrm>
          <a:prstGeom prst="rect">
            <a:avLst/>
          </a:prstGeom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97BD1E87-8C44-FB45-C99B-1DACFBF4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" y="4324662"/>
            <a:ext cx="2989639" cy="22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3D869E7-5115-D9A2-A1D3-93B40BC0FA86}"/>
              </a:ext>
            </a:extLst>
          </p:cNvPr>
          <p:cNvSpPr txBox="1"/>
          <p:nvPr/>
        </p:nvSpPr>
        <p:spPr>
          <a:xfrm>
            <a:off x="3737649" y="5654058"/>
            <a:ext cx="98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Thin</a:t>
            </a:r>
            <a:r>
              <a:rPr lang="it-IT" sz="1400" dirty="0"/>
              <a:t>-gap</a:t>
            </a:r>
            <a:endParaRPr lang="en-GB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E1560F-723C-D051-56ED-9C1684A82743}"/>
              </a:ext>
            </a:extLst>
          </p:cNvPr>
          <p:cNvSpPr txBox="1"/>
          <p:nvPr/>
        </p:nvSpPr>
        <p:spPr>
          <a:xfrm>
            <a:off x="371006" y="5519888"/>
            <a:ext cx="989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Thin</a:t>
            </a:r>
            <a:r>
              <a:rPr lang="it-IT" sz="1400" dirty="0"/>
              <a:t>-mesh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60A6C5-FA95-702D-D9CC-8C39C15231E9}"/>
              </a:ext>
            </a:extLst>
          </p:cNvPr>
          <p:cNvSpPr txBox="1"/>
          <p:nvPr/>
        </p:nvSpPr>
        <p:spPr>
          <a:xfrm>
            <a:off x="5976793" y="1853440"/>
            <a:ext cx="211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Resistive MM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23542C9C-4D7C-A407-1310-4CD379D7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296" y="1184224"/>
            <a:ext cx="3399122" cy="25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C08B58-3E86-A50A-45DC-BBC21D420B2E}"/>
              </a:ext>
            </a:extLst>
          </p:cNvPr>
          <p:cNvSpPr txBox="1"/>
          <p:nvPr/>
        </p:nvSpPr>
        <p:spPr>
          <a:xfrm>
            <a:off x="6095999" y="4043088"/>
            <a:ext cx="2243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B4C </a:t>
            </a:r>
            <a:r>
              <a:rPr lang="it-IT" sz="2000" b="1" dirty="0" err="1">
                <a:solidFill>
                  <a:schemeClr val="accent6">
                    <a:lumMod val="75000"/>
                  </a:schemeClr>
                </a:solidFill>
              </a:rPr>
              <a:t>photocathode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492D4FAE-8259-88BD-26D1-C85CE558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970" y="3784935"/>
            <a:ext cx="3612447" cy="27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CA2F8D2-98AB-6D78-AB9F-C33218E9D82D}"/>
              </a:ext>
            </a:extLst>
          </p:cNvPr>
          <p:cNvSpPr txBox="1"/>
          <p:nvPr/>
        </p:nvSpPr>
        <p:spPr>
          <a:xfrm>
            <a:off x="27650" y="1668774"/>
            <a:ext cx="6108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</a:rPr>
              <a:t>Baseline detector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F874C-1BD3-493D-A949-BC05CD3402F9}"/>
              </a:ext>
            </a:extLst>
          </p:cNvPr>
          <p:cNvSpPr txBox="1"/>
          <p:nvPr/>
        </p:nvSpPr>
        <p:spPr>
          <a:xfrm>
            <a:off x="450144" y="2152439"/>
            <a:ext cx="804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RMS=23ps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8C80B-D918-72FE-5908-1307528F75FB}"/>
              </a:ext>
            </a:extLst>
          </p:cNvPr>
          <p:cNvSpPr txBox="1"/>
          <p:nvPr/>
        </p:nvSpPr>
        <p:spPr>
          <a:xfrm>
            <a:off x="3749001" y="2157261"/>
            <a:ext cx="804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RMS=21ps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DB0AC-1565-408B-BE20-15CBFD0793E5}"/>
              </a:ext>
            </a:extLst>
          </p:cNvPr>
          <p:cNvSpPr txBox="1"/>
          <p:nvPr/>
        </p:nvSpPr>
        <p:spPr>
          <a:xfrm>
            <a:off x="463344" y="4563901"/>
            <a:ext cx="804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RMS=22ps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0C3D3A-C785-7E83-72D8-9C3EC14C6B5C}"/>
              </a:ext>
            </a:extLst>
          </p:cNvPr>
          <p:cNvSpPr txBox="1"/>
          <p:nvPr/>
        </p:nvSpPr>
        <p:spPr>
          <a:xfrm>
            <a:off x="3629785" y="4720170"/>
            <a:ext cx="804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RMS=18ps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0B43F-642D-BEA8-69F0-BE39D40207E4}"/>
              </a:ext>
            </a:extLst>
          </p:cNvPr>
          <p:cNvSpPr txBox="1"/>
          <p:nvPr/>
        </p:nvSpPr>
        <p:spPr>
          <a:xfrm>
            <a:off x="9168699" y="1506108"/>
            <a:ext cx="804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RMS=24ps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505590-FA58-62C3-B8AB-01B7242FAFF9}"/>
              </a:ext>
            </a:extLst>
          </p:cNvPr>
          <p:cNvSpPr txBox="1"/>
          <p:nvPr/>
        </p:nvSpPr>
        <p:spPr>
          <a:xfrm>
            <a:off x="8982771" y="4160713"/>
            <a:ext cx="8046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RMS=41ps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7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CE6F-6D6D-CE49-8C10-AA2775FB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Status R&amp;D </a:t>
            </a:r>
            <a:r>
              <a:rPr lang="it-IT" dirty="0" err="1"/>
              <a:t>PicosecMM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1B4BE-05BE-ACC3-E111-A379CE819290}"/>
              </a:ext>
            </a:extLst>
          </p:cNvPr>
          <p:cNvSpPr txBox="1"/>
          <p:nvPr/>
        </p:nvSpPr>
        <p:spPr>
          <a:xfrm>
            <a:off x="127001" y="1158826"/>
            <a:ext cx="57191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Pavia single-</a:t>
            </a:r>
            <a:r>
              <a:rPr lang="it-IT" b="1" dirty="0" err="1"/>
              <a:t>pad</a:t>
            </a:r>
            <a:r>
              <a:rPr lang="it-IT" b="1" dirty="0"/>
              <a:t> detector: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Micromegas from RD51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Still waiting for radiators (shipping before the end of July)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CsI</a:t>
            </a:r>
            <a:r>
              <a:rPr lang="en-GB" sz="1600" dirty="0"/>
              <a:t> deposition @ CERN in one/two days from arrival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Start of calibration in August @ GDD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Participate in RD51 October test beam as parasites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4EDD99-AE21-ED0E-02CC-D2CF3B67C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2" b="49045"/>
          <a:stretch/>
        </p:blipFill>
        <p:spPr bwMode="auto">
          <a:xfrm>
            <a:off x="6115050" y="1328828"/>
            <a:ext cx="2061328" cy="17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D5AE7-987C-C050-2D2C-35816D2C4A30}"/>
              </a:ext>
            </a:extLst>
          </p:cNvPr>
          <p:cNvSpPr txBox="1"/>
          <p:nvPr/>
        </p:nvSpPr>
        <p:spPr>
          <a:xfrm>
            <a:off x="127000" y="2899507"/>
            <a:ext cx="7967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Pavia multi-</a:t>
            </a:r>
            <a:r>
              <a:rPr lang="it-IT" b="1" dirty="0" err="1"/>
              <a:t>pad</a:t>
            </a:r>
            <a:r>
              <a:rPr lang="it-IT" b="1" dirty="0"/>
              <a:t> detector: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Still waiting for radiators (shipping before the end of July)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Micromegas order placed @ Rui’s lab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Should be ready before the end of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Housing and readout board to be produced after the arrival of the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Start of calibration expected in October/November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A8FAA13-2211-AC6A-9142-E2FBAD10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99" y="3402989"/>
            <a:ext cx="3867999" cy="13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2F5A1AD9-F0C8-AF96-4CB4-8ABD3ECA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676701"/>
            <a:ext cx="11919998" cy="19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floor, shoes, feet&#10;&#10;Description automatically generated">
            <a:extLst>
              <a:ext uri="{FF2B5EF4-FFF2-40B4-BE49-F238E27FC236}">
                <a16:creationId xmlns:a16="http://schemas.microsoft.com/office/drawing/2014/main" id="{6E0E9F7D-892A-1136-66C9-A89BB340CD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7" t="24344" r="21338" b="17253"/>
          <a:stretch/>
        </p:blipFill>
        <p:spPr>
          <a:xfrm rot="5400000">
            <a:off x="9273907" y="439005"/>
            <a:ext cx="2024101" cy="35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0008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us_PicoSec_05072022.pptx" id="{4A5D24BA-7D21-4844-B6F3-DAAE3D764287}" vid="{9DB64D68-3E76-4A2C-AC8D-EE4BAC378D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MUCOLL_template-fin</Template>
  <TotalTime>130</TotalTime>
  <Words>198</Words>
  <Application>Microsoft Macintosh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Roboto</vt:lpstr>
      <vt:lpstr>Rokkitt</vt:lpstr>
      <vt:lpstr>Presentation1</vt:lpstr>
      <vt:lpstr>RD51 Test Beam Setup</vt:lpstr>
      <vt:lpstr>Preliminary results RD51 PicosecMM</vt:lpstr>
      <vt:lpstr>Status R&amp;D PicosecMM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R&amp;D PicosecMM</dc:title>
  <dc:creator>Davide Fiorina</dc:creator>
  <cp:lastModifiedBy>Nadia Pastrone</cp:lastModifiedBy>
  <cp:revision>4</cp:revision>
  <dcterms:created xsi:type="dcterms:W3CDTF">2022-07-04T07:58:43Z</dcterms:created>
  <dcterms:modified xsi:type="dcterms:W3CDTF">2022-07-05T10:40:06Z</dcterms:modified>
</cp:coreProperties>
</file>