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101" r:id="rId2"/>
    <p:sldId id="1102" r:id="rId3"/>
    <p:sldId id="1000" r:id="rId4"/>
    <p:sldId id="1105" r:id="rId5"/>
    <p:sldId id="1115" r:id="rId6"/>
    <p:sldId id="373" r:id="rId7"/>
    <p:sldId id="296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E7570A-622F-34EE-C6F7-92E282732BA7}" name="Petra M." initials="PM" userId="159af09bbe45b9cc" providerId="Windows Live"/>
  <p188:author id="{20DDCCCA-F3A5-C0F2-E278-CF59E3F1D7CB}" name="Laura De Nardo" initials="LDN" userId="dd9b4e6dddc30c1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99FF66"/>
    <a:srgbClr val="99CCFF"/>
    <a:srgbClr val="00FF00"/>
    <a:srgbClr val="002060"/>
    <a:srgbClr val="47534C"/>
    <a:srgbClr val="34599C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5765" autoAdjust="0"/>
  </p:normalViewPr>
  <p:slideViewPr>
    <p:cSldViewPr snapToGrid="0">
      <p:cViewPr>
        <p:scale>
          <a:sx n="60" d="100"/>
          <a:sy n="60" d="100"/>
        </p:scale>
        <p:origin x="948" y="1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E404-283A-4B9B-940D-5F6C57A031E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4BB3-4866-4957-BFBB-678607EB6E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1" dirty="0"/>
              <a:t>Intro sui rami :</a:t>
            </a:r>
          </a:p>
          <a:p>
            <a:pPr algn="l"/>
            <a:endParaRPr lang="it-IT" b="1" dirty="0"/>
          </a:p>
          <a:p>
            <a:pPr algn="l"/>
            <a:r>
              <a:rPr lang="it-IT" b="1" dirty="0"/>
              <a:t>2 - spiegazione TERANOSTICA sia come isotopi singoli sia come miscela dei due</a:t>
            </a:r>
          </a:p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C32D-DFEA-4F60-8D3E-A4580DEDF11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91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943CD-5FD3-4B74-96A9-6431B4AEDCA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71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4BB3-4866-4957-BFBB-678607EB6E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4BB3-4866-4957-BFBB-678607EB6E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2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E4BB3-4866-4957-BFBB-678607EB6E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5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BBB5-690B-4716-A555-7FB4B036CCC9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44000" y="76200"/>
            <a:ext cx="2003595" cy="1187450"/>
            <a:chOff x="225993" y="3719376"/>
            <a:chExt cx="3321123" cy="21405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993" y="3719376"/>
              <a:ext cx="3321123" cy="18432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7865" y="5401101"/>
              <a:ext cx="2984478" cy="45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>
                  <a:solidFill>
                    <a:schemeClr val="bg2">
                      <a:lumMod val="50000"/>
                    </a:schemeClr>
                  </a:solidFill>
                  <a:latin typeface="Franklin Gothic Medium Cond" panose="020B0606030402020204" pitchFamily="34" charset="0"/>
                </a:rPr>
                <a:t>Laboratori Nazionali di Legnaro</a:t>
              </a:r>
              <a:endParaRPr lang="en-US" sz="120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495-A11E-4E94-8DDE-7159AC88CB99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A144-D0CA-461A-B1E7-5AFB57F0F209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10"/>
          </p:nvPr>
        </p:nvSpPr>
        <p:spPr>
          <a:xfrm rot="16200000">
            <a:off x="11375558" y="6243479"/>
            <a:ext cx="731837" cy="487680"/>
          </a:xfrm>
        </p:spPr>
        <p:txBody>
          <a:bodyPr/>
          <a:lstStyle/>
          <a:p>
            <a:fld id="{51CAA93D-75E0-422D-940F-E45A0350A6A2}" type="datetime1">
              <a:rPr lang="en-US" smtClean="0"/>
              <a:t>7/1/2022</a:t>
            </a:fld>
            <a:endParaRPr lang="en-US"/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4"/>
          <p:cNvSpPr/>
          <p:nvPr userDrawn="1"/>
        </p:nvSpPr>
        <p:spPr>
          <a:xfrm rot="16200000">
            <a:off x="9441768" y="264714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accent2">
                    <a:lumMod val="40000"/>
                    <a:lumOff val="60000"/>
                  </a:schemeClr>
                </a:solidFill>
              </a:rPr>
              <a:t>J. Esposito on behalf of collaboration  network for                                                                 </a:t>
            </a:r>
            <a:br>
              <a:rPr lang="en-US" sz="1400" i="1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1400" i="1">
                <a:solidFill>
                  <a:schemeClr val="accent2">
                    <a:lumMod val="40000"/>
                    <a:lumOff val="60000"/>
                  </a:schemeClr>
                </a:solidFill>
              </a:rPr>
              <a:t> CUPRUM-TTD  (2023-2025) project proposal CSN5 INFN  			                     				                29.06.2022                   </a:t>
            </a:r>
            <a:endParaRPr lang="en-US" sz="14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562" y="0"/>
            <a:ext cx="1579154" cy="975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0E7-320C-4D1A-A221-21A5BB8E8F91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15FC-3BA2-42EA-BF92-2193584EEAFD}" type="datetime1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62DA-86EF-4BA4-B8B4-EE066A70AAA0}" type="datetime1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34E6-0B55-47B7-8FBA-4FE8816B143F}" type="datetime1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1CD-AF78-43D0-AC03-E4C03816E09E}" type="datetime1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2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3C13-43F9-4736-9132-CFE263DFB3E8}" type="datetime1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C561-2F4A-4005-B03B-AAE9CD6F3857}" type="datetime1">
              <a:rPr lang="en-US" smtClean="0"/>
              <a:t>7/1/2022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0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pippo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CAA93D-75E0-422D-940F-E45A0350A6A2}" type="datetime1">
              <a:rPr lang="en-US" smtClean="0"/>
              <a:t>7/1/2022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89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5" indent="-228594" algn="l" defTabSz="91437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28594" algn="l" defTabSz="91437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067" indent="-182875" algn="l" defTabSz="91437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182875" algn="l" defTabSz="91437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10795299" cy="20574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n-lt"/>
              </a:rPr>
              <a:t>CUPRUM-TTD</a:t>
            </a:r>
            <a:br>
              <a:rPr lang="en-US" sz="2800" dirty="0">
                <a:solidFill>
                  <a:srgbClr val="FF0000"/>
                </a:solidFill>
                <a:latin typeface="+mn-lt"/>
              </a:rPr>
            </a:br>
            <a:br>
              <a:rPr lang="en-US" sz="2800" dirty="0">
                <a:solidFill>
                  <a:srgbClr val="FF0000"/>
                </a:solidFill>
                <a:latin typeface="+mn-lt"/>
              </a:rPr>
            </a:br>
            <a:r>
              <a:rPr lang="en-US" sz="4000" baseline="30000" dirty="0">
                <a:latin typeface="+mn-lt"/>
              </a:rPr>
              <a:t>67/64</a:t>
            </a:r>
            <a:r>
              <a:rPr lang="en-US" sz="4000" dirty="0">
                <a:latin typeface="+mn-lt"/>
              </a:rPr>
              <a:t>CU </a:t>
            </a:r>
            <a:r>
              <a:rPr lang="en-US" sz="4000" dirty="0" err="1">
                <a:latin typeface="+mn-lt"/>
              </a:rPr>
              <a:t>PRoduction</a:t>
            </a:r>
            <a:r>
              <a:rPr lang="en-US" sz="4000" dirty="0">
                <a:latin typeface="+mn-lt"/>
              </a:rPr>
              <a:t> and Use in Medicine – Target Technology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978" y="4495800"/>
            <a:ext cx="9982200" cy="2291080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 Esposito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(RN e LNL) </a:t>
            </a:r>
            <a:r>
              <a:rPr lang="en-US" sz="19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ezioni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partecipanti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(FE, MI, PD) +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UNIPD / UNIFE / SCDC (</a:t>
            </a:r>
            <a:r>
              <a:rPr lang="en-US" sz="19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Negrar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VR) /</a:t>
            </a:r>
            <a:b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IOV/ Padua Univ. Hospital /ICMATE CNR Padua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b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9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P. Martini </a:t>
            </a:r>
            <a:r>
              <a:rPr lang="en-US" sz="19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responsabile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locale INFN-FE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research project proposal to CSN5 INFN, July 1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 2022</a:t>
            </a:r>
          </a:p>
          <a:p>
            <a:endParaRPr lang="en-US" dirty="0"/>
          </a:p>
        </p:txBody>
      </p:sp>
      <p:sp>
        <p:nvSpPr>
          <p:cNvPr id="4" name="Rectangle 5"/>
          <p:cNvSpPr/>
          <p:nvPr/>
        </p:nvSpPr>
        <p:spPr>
          <a:xfrm>
            <a:off x="2133600" y="621999"/>
            <a:ext cx="7532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it-IT" sz="2400">
                <a:solidFill>
                  <a:srgbClr val="333399"/>
                </a:solidFill>
              </a:rPr>
              <a:t>CSN5 INFN new research project proposal</a:t>
            </a:r>
            <a:br>
              <a:rPr lang="en-US" altLang="it-IT" sz="2400">
                <a:solidFill>
                  <a:srgbClr val="333399"/>
                </a:solidFill>
              </a:rPr>
            </a:br>
            <a:r>
              <a:rPr lang="en-US" altLang="it-IT" sz="2400">
                <a:solidFill>
                  <a:srgbClr val="333399"/>
                </a:solidFill>
              </a:rPr>
              <a:t>(2023-2025)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1104"/>
            <a:ext cx="1547111" cy="14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2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65" y="187767"/>
            <a:ext cx="11345530" cy="593524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+mn-lt"/>
              </a:rPr>
              <a:t>State of the art and background experience on emerging Cu radiometals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9014" y="764892"/>
            <a:ext cx="10890939" cy="1371841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FF0000"/>
                </a:solidFill>
                <a:cs typeface="Arial" pitchFamily="34" charset="0"/>
              </a:rPr>
              <a:t>Cu-67</a:t>
            </a:r>
            <a:r>
              <a:rPr lang="en-US" sz="2000" b="1" dirty="0">
                <a:cs typeface="Arial" pitchFamily="34" charset="0"/>
              </a:rPr>
              <a:t> (</a:t>
            </a:r>
            <a:r>
              <a:rPr lang="en-US" sz="2000" dirty="0">
                <a:cs typeface="Arial" pitchFamily="34" charset="0"/>
              </a:rPr>
              <a:t>T</a:t>
            </a:r>
            <a:r>
              <a:rPr lang="en-US" sz="2000" baseline="-25000" dirty="0">
                <a:cs typeface="Arial" pitchFamily="34" charset="0"/>
              </a:rPr>
              <a:t>1/2</a:t>
            </a:r>
            <a:r>
              <a:rPr lang="en-US" sz="2000" dirty="0">
                <a:cs typeface="Arial" pitchFamily="34" charset="0"/>
              </a:rPr>
              <a:t> 62 </a:t>
            </a:r>
            <a:r>
              <a:rPr lang="en-US" sz="2000" dirty="0" err="1">
                <a:cs typeface="Arial" pitchFamily="34" charset="0"/>
              </a:rPr>
              <a:t>hrs</a:t>
            </a:r>
            <a:r>
              <a:rPr lang="en-US" sz="2000" dirty="0">
                <a:cs typeface="Arial" pitchFamily="34" charset="0"/>
              </a:rPr>
              <a:t>)  </a:t>
            </a:r>
            <a:r>
              <a:rPr lang="en-US" sz="2000" b="1" dirty="0">
                <a:cs typeface="Arial" pitchFamily="34" charset="0"/>
              </a:rPr>
              <a:t>promising radionuclide </a:t>
            </a:r>
            <a:r>
              <a:rPr lang="en-US" sz="2000" dirty="0">
                <a:cs typeface="Arial" pitchFamily="34" charset="0"/>
              </a:rPr>
              <a:t>for </a:t>
            </a:r>
            <a:r>
              <a:rPr lang="en-US" sz="2000" b="1" kern="0" dirty="0" err="1"/>
              <a:t>Theranostic</a:t>
            </a:r>
            <a:r>
              <a:rPr lang="en-US" sz="2000" b="1" kern="0" dirty="0"/>
              <a:t> and Radio </a:t>
            </a:r>
            <a:r>
              <a:rPr lang="en-US" sz="2000" b="1" kern="0" dirty="0" err="1"/>
              <a:t>Immuno</a:t>
            </a:r>
            <a:r>
              <a:rPr lang="en-US" sz="2000" b="1" kern="0" dirty="0"/>
              <a:t> Therapy (RIT) </a:t>
            </a:r>
            <a:r>
              <a:rPr lang="en-US" sz="2000" b="1" dirty="0">
                <a:cs typeface="Arial" pitchFamily="34" charset="0"/>
              </a:rPr>
              <a:t>applications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as single isotope, or in pair with </a:t>
            </a:r>
            <a:r>
              <a:rPr lang="en-US" sz="2000" baseline="30000" dirty="0">
                <a:cs typeface="Arial" pitchFamily="34" charset="0"/>
              </a:rPr>
              <a:t>64</a:t>
            </a:r>
            <a:r>
              <a:rPr lang="en-US" sz="2000" dirty="0">
                <a:cs typeface="Arial" pitchFamily="34" charset="0"/>
              </a:rPr>
              <a:t>Cu (</a:t>
            </a:r>
            <a:r>
              <a:rPr lang="en-US" sz="2000" dirty="0">
                <a:cs typeface="Times New Roman" panose="02020603050405020304" pitchFamily="18" charset="0"/>
              </a:rPr>
              <a:t>β</a:t>
            </a:r>
            <a:r>
              <a:rPr lang="en-US" sz="2000" baseline="30000" dirty="0">
                <a:cs typeface="Times New Roman" panose="02020603050405020304" pitchFamily="18" charset="0"/>
              </a:rPr>
              <a:t>+/-</a:t>
            </a:r>
            <a:r>
              <a:rPr lang="en-US" sz="2000" dirty="0">
                <a:cs typeface="Arial" pitchFamily="34" charset="0"/>
              </a:rPr>
              <a:t>emitter, T</a:t>
            </a:r>
            <a:r>
              <a:rPr lang="en-US" sz="2000" baseline="-25000" dirty="0">
                <a:cs typeface="Arial" pitchFamily="34" charset="0"/>
              </a:rPr>
              <a:t>1/2</a:t>
            </a:r>
            <a:r>
              <a:rPr lang="en-US" sz="2000" dirty="0">
                <a:cs typeface="Arial" pitchFamily="34" charset="0"/>
              </a:rPr>
              <a:t>  12.7 h).</a:t>
            </a:r>
          </a:p>
          <a:p>
            <a:pPr algn="just">
              <a:defRPr/>
            </a:pPr>
            <a:endParaRPr lang="en-US" sz="2000" dirty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600" baseline="30000" dirty="0">
                <a:cs typeface="Arial" pitchFamily="34" charset="0"/>
              </a:rPr>
              <a:t>64</a:t>
            </a:r>
            <a:r>
              <a:rPr lang="en-US" sz="2600" dirty="0">
                <a:cs typeface="Arial" pitchFamily="34" charset="0"/>
              </a:rPr>
              <a:t>Cu</a:t>
            </a:r>
            <a:r>
              <a:rPr lang="en-US" sz="2000" dirty="0">
                <a:cs typeface="Arial" pitchFamily="34" charset="0"/>
              </a:rPr>
              <a:t> is ALREADY used in nuclear medicine for PET diagnostic procedures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600" baseline="30000" dirty="0">
                <a:cs typeface="Arial" pitchFamily="34" charset="0"/>
              </a:rPr>
              <a:t>64</a:t>
            </a:r>
            <a:r>
              <a:rPr lang="en-US" sz="2600" dirty="0">
                <a:cs typeface="Arial" pitchFamily="34" charset="0"/>
              </a:rPr>
              <a:t>Cu</a:t>
            </a:r>
            <a:r>
              <a:rPr lang="en-US" sz="2000" dirty="0">
                <a:cs typeface="Arial" pitchFamily="34" charset="0"/>
              </a:rPr>
              <a:t> seems to provide excellent results also in THERAPY (under simple </a:t>
            </a:r>
            <a:r>
              <a:rPr lang="en-US" sz="2000" baseline="30000" dirty="0">
                <a:cs typeface="Arial" pitchFamily="34" charset="0"/>
              </a:rPr>
              <a:t>64</a:t>
            </a:r>
            <a:r>
              <a:rPr lang="en-US" sz="2000" dirty="0">
                <a:cs typeface="Arial" pitchFamily="34" charset="0"/>
              </a:rPr>
              <a:t>CuCl</a:t>
            </a:r>
            <a:r>
              <a:rPr lang="en-US" sz="2000" baseline="-25000" dirty="0">
                <a:cs typeface="Arial" pitchFamily="34" charset="0"/>
              </a:rPr>
              <a:t>2</a:t>
            </a:r>
            <a:r>
              <a:rPr lang="en-US" sz="2000" dirty="0">
                <a:cs typeface="Arial" pitchFamily="34" charset="0"/>
              </a:rPr>
              <a:t>) for brain tumors</a:t>
            </a:r>
          </a:p>
          <a:p>
            <a:pPr lvl="0" algn="just">
              <a:defRPr/>
            </a:pPr>
            <a:endParaRPr lang="en-GB" sz="2000" kern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0A6564-2CC5-4CD5-A590-F95F8719BA63}"/>
              </a:ext>
            </a:extLst>
          </p:cNvPr>
          <p:cNvGrpSpPr/>
          <p:nvPr/>
        </p:nvGrpSpPr>
        <p:grpSpPr>
          <a:xfrm>
            <a:off x="101777" y="2136733"/>
            <a:ext cx="6658879" cy="4533501"/>
            <a:chOff x="92777" y="2524297"/>
            <a:chExt cx="5516070" cy="4533501"/>
          </a:xfrm>
        </p:grpSpPr>
        <p:grpSp>
          <p:nvGrpSpPr>
            <p:cNvPr id="13" name="Group 12"/>
            <p:cNvGrpSpPr/>
            <p:nvPr/>
          </p:nvGrpSpPr>
          <p:grpSpPr>
            <a:xfrm>
              <a:off x="92777" y="5445620"/>
              <a:ext cx="4963318" cy="1612178"/>
              <a:chOff x="6655118" y="1705936"/>
              <a:chExt cx="5536880" cy="1960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812949" y="1769405"/>
                <a:ext cx="5379049" cy="1815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b="52982"/>
              <a:stretch/>
            </p:blipFill>
            <p:spPr>
              <a:xfrm>
                <a:off x="6655118" y="1705936"/>
                <a:ext cx="5357935" cy="1960600"/>
              </a:xfrm>
              <a:prstGeom prst="rect">
                <a:avLst/>
              </a:prstGeom>
            </p:spPr>
          </p:pic>
        </p:grpSp>
        <p:sp>
          <p:nvSpPr>
            <p:cNvPr id="43" name="Rectangle 1"/>
            <p:cNvSpPr/>
            <p:nvPr/>
          </p:nvSpPr>
          <p:spPr>
            <a:xfrm>
              <a:off x="153014" y="2524297"/>
              <a:ext cx="5286300" cy="52322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What will it happen by using </a:t>
              </a:r>
              <a:r>
                <a:rPr lang="en-US" sz="2800" b="1" kern="0" baseline="30000" dirty="0"/>
                <a:t>67</a:t>
              </a:r>
              <a:r>
                <a:rPr lang="en-US" sz="2800" b="1" kern="0" dirty="0"/>
                <a:t>Cu</a:t>
              </a:r>
              <a:r>
                <a:rPr lang="en-US" sz="2800" dirty="0"/>
                <a:t> ?</a:t>
              </a:r>
              <a:endParaRPr lang="en-US" sz="2800" b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2778" y="3136383"/>
              <a:ext cx="5516069" cy="199431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normAutofit fontScale="77500" lnSpcReduction="20000"/>
            </a:bodyPr>
            <a:lstStyle/>
            <a:p>
              <a:pPr marL="225425" lvl="1" indent="-17145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Courier New" panose="02070309020205020404" pitchFamily="49" charset="0"/>
                <a:buChar char="o"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67</a:t>
              </a:r>
              <a:r>
                <a:rPr lang="en-US" sz="2000" b="1" dirty="0">
                  <a:solidFill>
                    <a:schemeClr val="bg1"/>
                  </a:solidFill>
                </a:rPr>
                <a:t>Cu</a:t>
              </a:r>
              <a:r>
                <a:rPr lang="en-US" sz="2000" dirty="0">
                  <a:solidFill>
                    <a:schemeClr val="bg1"/>
                  </a:solidFill>
                </a:rPr>
                <a:t>‘s limiting factor: Still lacking a </a:t>
              </a:r>
              <a:r>
                <a:rPr lang="en-US" sz="2000" b="1" dirty="0">
                  <a:solidFill>
                    <a:schemeClr val="bg1"/>
                  </a:solidFill>
                </a:rPr>
                <a:t>REGULAR availability worldwide</a:t>
              </a:r>
            </a:p>
            <a:p>
              <a:pPr marL="225425" lvl="1" indent="-17145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Courier New" panose="02070309020205020404" pitchFamily="49" charset="0"/>
                <a:buChar char="o"/>
              </a:pPr>
              <a:r>
                <a:rPr lang="en-US" sz="2000" u="sng" dirty="0">
                  <a:solidFill>
                    <a:schemeClr val="bg1"/>
                  </a:solidFill>
                </a:rPr>
                <a:t>Only recently become available in US </a:t>
              </a:r>
              <a:r>
                <a:rPr lang="en-US" sz="2000" dirty="0">
                  <a:solidFill>
                    <a:schemeClr val="bg1"/>
                  </a:solidFill>
                </a:rPr>
                <a:t>in enough quantities for </a:t>
              </a:r>
              <a:r>
                <a:rPr lang="en-US" sz="2000" b="1" dirty="0">
                  <a:solidFill>
                    <a:schemeClr val="bg1"/>
                  </a:solidFill>
                </a:rPr>
                <a:t>medical research applications (DOE-IP)</a:t>
              </a:r>
            </a:p>
            <a:p>
              <a:pPr marL="225425" lvl="1" indent="-17145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bg1"/>
                  </a:solidFill>
                </a:rPr>
                <a:t>Production capability upon request </a:t>
              </a:r>
              <a:r>
                <a:rPr lang="en-US" sz="2000" b="1" dirty="0">
                  <a:solidFill>
                    <a:schemeClr val="bg1"/>
                  </a:solidFill>
                </a:rPr>
                <a:t>@ ANL-LEAF via </a:t>
              </a:r>
              <a:r>
                <a:rPr lang="en-US" sz="2000" b="1" baseline="30000" dirty="0">
                  <a:solidFill>
                    <a:schemeClr val="bg1"/>
                  </a:solidFill>
                </a:rPr>
                <a:t>68</a:t>
              </a:r>
              <a:r>
                <a:rPr lang="en-US" sz="2000" b="1" dirty="0">
                  <a:solidFill>
                    <a:schemeClr val="bg1"/>
                  </a:solidFill>
                </a:rPr>
                <a:t>Zn(</a:t>
              </a:r>
              <a:r>
                <a:rPr lang="en-US" sz="2000" b="1" dirty="0" err="1">
                  <a:solidFill>
                    <a:schemeClr val="bg1"/>
                  </a:solidFill>
                </a:rPr>
                <a:t>γ,p</a:t>
              </a:r>
              <a:r>
                <a:rPr lang="en-US" sz="2000" b="1" dirty="0">
                  <a:solidFill>
                    <a:schemeClr val="bg1"/>
                  </a:solidFill>
                </a:rPr>
                <a:t>) nuclear reaction (BNL through the </a:t>
              </a:r>
              <a:r>
                <a:rPr lang="en-US" sz="2000" b="1" baseline="30000" dirty="0">
                  <a:solidFill>
                    <a:schemeClr val="bg1"/>
                  </a:solidFill>
                </a:rPr>
                <a:t>68</a:t>
              </a:r>
              <a:r>
                <a:rPr lang="en-US" sz="2000" b="1" dirty="0">
                  <a:solidFill>
                    <a:schemeClr val="bg1"/>
                  </a:solidFill>
                </a:rPr>
                <a:t>Zn(p,2p) </a:t>
              </a:r>
            </a:p>
            <a:p>
              <a:pPr marL="225425" lvl="1" indent="-17145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ClrTx/>
                <a:buFont typeface="Courier New" panose="02070309020205020404" pitchFamily="49" charset="0"/>
                <a:buChar char="o"/>
              </a:pPr>
              <a:r>
                <a:rPr lang="en-US" sz="2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2000" b="1" baseline="30000" dirty="0">
                  <a:solidFill>
                    <a:schemeClr val="bg1"/>
                  </a:solidFill>
                  <a:sym typeface="Wingdings" panose="05000000000000000000" pitchFamily="2" charset="2"/>
                </a:rPr>
                <a:t>67</a:t>
              </a:r>
              <a:r>
                <a:rPr lang="en-US" sz="2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Cu future supply in Europe: Goal both for ARRONAX and LARAMED!!!</a:t>
              </a:r>
            </a:p>
          </p:txBody>
        </p:sp>
        <p:sp>
          <p:nvSpPr>
            <p:cNvPr id="51" name="Rettangolo 36">
              <a:extLst>
                <a:ext uri="{FF2B5EF4-FFF2-40B4-BE49-F238E27FC236}">
                  <a16:creationId xmlns:a16="http://schemas.microsoft.com/office/drawing/2014/main" id="{AB8A69BB-C510-46FF-B9C5-449A17E9288C}"/>
                </a:ext>
              </a:extLst>
            </p:cNvPr>
            <p:cNvSpPr/>
            <p:nvPr/>
          </p:nvSpPr>
          <p:spPr>
            <a:xfrm>
              <a:off x="1100656" y="5157964"/>
              <a:ext cx="35237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kern="0" dirty="0" err="1">
                  <a:solidFill>
                    <a:srgbClr val="0070C0"/>
                  </a:solidFill>
                </a:rPr>
                <a:t>Thera</a:t>
              </a:r>
              <a:r>
                <a:rPr lang="it-IT" kern="0" dirty="0" err="1">
                  <a:solidFill>
                    <a:srgbClr val="FF0000"/>
                  </a:solidFill>
                </a:rPr>
                <a:t>nostic</a:t>
              </a:r>
              <a:r>
                <a:rPr lang="it-IT" kern="0" dirty="0">
                  <a:solidFill>
                    <a:srgbClr val="FF0000"/>
                  </a:solidFill>
                </a:rPr>
                <a:t> </a:t>
              </a:r>
              <a:r>
                <a:rPr lang="it-IT" kern="0" dirty="0"/>
                <a:t>=</a:t>
              </a:r>
              <a:r>
                <a:rPr lang="it-IT" kern="0" dirty="0">
                  <a:solidFill>
                    <a:srgbClr val="FF0000"/>
                  </a:solidFill>
                </a:rPr>
                <a:t> </a:t>
              </a:r>
              <a:r>
                <a:rPr lang="it-IT" kern="0" dirty="0">
                  <a:solidFill>
                    <a:srgbClr val="0070C0"/>
                  </a:solidFill>
                </a:rPr>
                <a:t>Therapy</a:t>
              </a:r>
              <a:r>
                <a:rPr lang="it-IT" kern="0" dirty="0">
                  <a:solidFill>
                    <a:srgbClr val="FF0000"/>
                  </a:solidFill>
                </a:rPr>
                <a:t> </a:t>
              </a:r>
              <a:r>
                <a:rPr lang="it-IT" kern="0" dirty="0"/>
                <a:t>+</a:t>
              </a:r>
              <a:r>
                <a:rPr lang="it-IT" kern="0" dirty="0">
                  <a:solidFill>
                    <a:srgbClr val="FF0000"/>
                  </a:solidFill>
                </a:rPr>
                <a:t> </a:t>
              </a:r>
              <a:r>
                <a:rPr lang="it-IT" kern="0" dirty="0" err="1">
                  <a:solidFill>
                    <a:srgbClr val="FF0000"/>
                  </a:solidFill>
                </a:rPr>
                <a:t>Diagnostic</a:t>
              </a:r>
              <a:r>
                <a:rPr lang="it-IT" kern="0" dirty="0">
                  <a:solidFill>
                    <a:srgbClr val="FF0000"/>
                  </a:solidFill>
                </a:rPr>
                <a:t> </a:t>
              </a:r>
              <a:endParaRPr lang="it-IT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96222BB-B314-D36E-3945-575CCF6C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701" y="2136733"/>
            <a:ext cx="4096301" cy="465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2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18D195-984C-4EB7-A564-DC754F7A7276}"/>
              </a:ext>
            </a:extLst>
          </p:cNvPr>
          <p:cNvSpPr txBox="1"/>
          <p:nvPr/>
        </p:nvSpPr>
        <p:spPr>
          <a:xfrm>
            <a:off x="85921" y="40231"/>
            <a:ext cx="10683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COME </a:t>
            </a:r>
            <a:r>
              <a:rPr lang="en-US" sz="3600" dirty="0" err="1">
                <a:latin typeface="+mj-lt"/>
              </a:rPr>
              <a:t>prj</a:t>
            </a:r>
            <a:r>
              <a:rPr lang="en-US" sz="3600" dirty="0">
                <a:latin typeface="+mj-lt"/>
              </a:rPr>
              <a:t>. Results and Patent:</a:t>
            </a:r>
            <a:endParaRPr lang="en-US" sz="4400" dirty="0">
              <a:latin typeface="+mj-lt"/>
            </a:endParaRPr>
          </a:p>
        </p:txBody>
      </p:sp>
      <p:pic>
        <p:nvPicPr>
          <p:cNvPr id="32" name="Immagine 16">
            <a:extLst>
              <a:ext uri="{FF2B5EF4-FFF2-40B4-BE49-F238E27FC236}">
                <a16:creationId xmlns:a16="http://schemas.microsoft.com/office/drawing/2014/main" id="{008A8373-E25A-4DF4-A7DA-E110EFEA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" y="604989"/>
            <a:ext cx="4088866" cy="23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2E360EAB-3D91-C54A-9ACA-D67DA800F7ED}"/>
              </a:ext>
            </a:extLst>
          </p:cNvPr>
          <p:cNvGrpSpPr/>
          <p:nvPr/>
        </p:nvGrpSpPr>
        <p:grpSpPr>
          <a:xfrm>
            <a:off x="3345681" y="1374507"/>
            <a:ext cx="8830783" cy="5077973"/>
            <a:chOff x="3345681" y="955407"/>
            <a:chExt cx="8830783" cy="5077973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6059DDB6-3144-462C-BF24-CCE2612A01EC}"/>
                </a:ext>
              </a:extLst>
            </p:cNvPr>
            <p:cNvGrpSpPr/>
            <p:nvPr/>
          </p:nvGrpSpPr>
          <p:grpSpPr>
            <a:xfrm>
              <a:off x="6252805" y="2788690"/>
              <a:ext cx="2833875" cy="1624728"/>
              <a:chOff x="3234116" y="3509123"/>
              <a:chExt cx="2833875" cy="1624728"/>
            </a:xfrm>
          </p:grpSpPr>
          <p:pic>
            <p:nvPicPr>
              <p:cNvPr id="8" name="Segnaposto contenuto 8">
                <a:extLst>
                  <a:ext uri="{FF2B5EF4-FFF2-40B4-BE49-F238E27FC236}">
                    <a16:creationId xmlns:a16="http://schemas.microsoft.com/office/drawing/2014/main" id="{ADFD2BCA-DA29-40EA-8E81-FE1B348E01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03" t="1600" r="933" b="1886"/>
              <a:stretch/>
            </p:blipFill>
            <p:spPr>
              <a:xfrm>
                <a:off x="3234116" y="3509123"/>
                <a:ext cx="2833875" cy="1624728"/>
              </a:xfrm>
              <a:prstGeom prst="rect">
                <a:avLst/>
              </a:prstGeom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DB44E5DC-9C0F-4EA0-954F-38D1C12A0D65}"/>
                  </a:ext>
                </a:extLst>
              </p:cNvPr>
              <p:cNvSpPr/>
              <p:nvPr/>
            </p:nvSpPr>
            <p:spPr>
              <a:xfrm flipH="1">
                <a:off x="4274392" y="3748014"/>
                <a:ext cx="491385" cy="1114424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C405C85-9A7A-4C75-9CB1-5D3AE93E1B45}"/>
                  </a:ext>
                </a:extLst>
              </p:cNvPr>
              <p:cNvSpPr txBox="1"/>
              <p:nvPr/>
            </p:nvSpPr>
            <p:spPr>
              <a:xfrm>
                <a:off x="4300327" y="4582645"/>
                <a:ext cx="47320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baseline="30000" dirty="0"/>
                  <a:t>68</a:t>
                </a:r>
                <a:r>
                  <a:rPr lang="it-IT" sz="1350" dirty="0"/>
                  <a:t>Zn</a:t>
                </a:r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542129E6-B238-4E51-958B-3AA812880633}"/>
                </a:ext>
              </a:extLst>
            </p:cNvPr>
            <p:cNvGrpSpPr/>
            <p:nvPr/>
          </p:nvGrpSpPr>
          <p:grpSpPr>
            <a:xfrm>
              <a:off x="9187555" y="2788690"/>
              <a:ext cx="2988909" cy="1624728"/>
              <a:chOff x="6113905" y="3509123"/>
              <a:chExt cx="2988909" cy="1624728"/>
            </a:xfrm>
          </p:grpSpPr>
          <p:pic>
            <p:nvPicPr>
              <p:cNvPr id="12" name="Immagine 2">
                <a:extLst>
                  <a:ext uri="{FF2B5EF4-FFF2-40B4-BE49-F238E27FC236}">
                    <a16:creationId xmlns:a16="http://schemas.microsoft.com/office/drawing/2014/main" id="{2CD489B2-D1AD-4F14-A9C0-543C69A94F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67" t="2289" r="1612" b="3539"/>
              <a:stretch/>
            </p:blipFill>
            <p:spPr>
              <a:xfrm>
                <a:off x="6113905" y="3509123"/>
                <a:ext cx="2988909" cy="1624728"/>
              </a:xfrm>
              <a:prstGeom prst="rect">
                <a:avLst/>
              </a:prstGeom>
            </p:spPr>
          </p:pic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C6AD20AB-0421-4A90-86DB-544C8EDD0060}"/>
                  </a:ext>
                </a:extLst>
              </p:cNvPr>
              <p:cNvSpPr/>
              <p:nvPr/>
            </p:nvSpPr>
            <p:spPr>
              <a:xfrm>
                <a:off x="7056431" y="3748014"/>
                <a:ext cx="1006107" cy="112871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5AA6EAAB-706E-404F-B2E2-47E9E0F791F4}"/>
                  </a:ext>
                </a:extLst>
              </p:cNvPr>
              <p:cNvSpPr txBox="1"/>
              <p:nvPr/>
            </p:nvSpPr>
            <p:spPr>
              <a:xfrm>
                <a:off x="7272592" y="4611689"/>
                <a:ext cx="6671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baseline="30000" dirty="0"/>
                  <a:t>70</a:t>
                </a:r>
                <a:r>
                  <a:rPr lang="it-IT" sz="1350" dirty="0"/>
                  <a:t>Zn(2)</a:t>
                </a:r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D80EBBF-F89E-4B3B-85FA-58664116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8128" y="955407"/>
              <a:ext cx="4154720" cy="1763636"/>
            </a:xfrm>
            <a:prstGeom prst="rect">
              <a:avLst/>
            </a:prstGeom>
          </p:spPr>
        </p:pic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D29663EE-E0F5-420B-97A4-B179C3448CB4}"/>
                </a:ext>
              </a:extLst>
            </p:cNvPr>
            <p:cNvCxnSpPr/>
            <p:nvPr/>
          </p:nvCxnSpPr>
          <p:spPr>
            <a:xfrm>
              <a:off x="9197474" y="2738921"/>
              <a:ext cx="465775" cy="318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1348C68E-6C04-4005-B70B-F143C3E6CB47}"/>
                </a:ext>
              </a:extLst>
            </p:cNvPr>
            <p:cNvCxnSpPr/>
            <p:nvPr/>
          </p:nvCxnSpPr>
          <p:spPr>
            <a:xfrm>
              <a:off x="7595488" y="2704683"/>
              <a:ext cx="0" cy="333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ngolo ripiegato 29">
              <a:extLst>
                <a:ext uri="{FF2B5EF4-FFF2-40B4-BE49-F238E27FC236}">
                  <a16:creationId xmlns:a16="http://schemas.microsoft.com/office/drawing/2014/main" id="{8DB96FEE-3A3E-45D5-B5A0-7BDA848718D3}"/>
                </a:ext>
              </a:extLst>
            </p:cNvPr>
            <p:cNvSpPr/>
            <p:nvPr/>
          </p:nvSpPr>
          <p:spPr>
            <a:xfrm>
              <a:off x="11264893" y="2582375"/>
              <a:ext cx="886398" cy="426701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/>
                <a:t>No Cu-64 production</a:t>
              </a:r>
              <a:endParaRPr lang="it-IT" sz="1200" dirty="0"/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B54E38DD-DAC6-4C49-968A-40C26794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1772" y="4499690"/>
              <a:ext cx="3483535" cy="1533690"/>
            </a:xfrm>
            <a:prstGeom prst="rect">
              <a:avLst/>
            </a:prstGeom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1918991-51FB-4EE5-B409-644679F036A0}"/>
                </a:ext>
              </a:extLst>
            </p:cNvPr>
            <p:cNvSpPr/>
            <p:nvPr/>
          </p:nvSpPr>
          <p:spPr>
            <a:xfrm>
              <a:off x="9835308" y="4789723"/>
              <a:ext cx="2315984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aseline="30000" dirty="0">
                  <a:solidFill>
                    <a:schemeClr val="accent1">
                      <a:lumMod val="50000"/>
                    </a:schemeClr>
                  </a:solidFill>
                </a:rPr>
                <a:t>67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Cu production yield ≈2 GBq/µA </a:t>
              </a:r>
            </a:p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(62 h irradiation)</a:t>
              </a:r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it-IT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416B3E7-BF5B-4B21-B92C-4193F8A5113F}"/>
                </a:ext>
              </a:extLst>
            </p:cNvPr>
            <p:cNvGrpSpPr/>
            <p:nvPr/>
          </p:nvGrpSpPr>
          <p:grpSpPr>
            <a:xfrm>
              <a:off x="3345681" y="2764763"/>
              <a:ext cx="2875085" cy="1654348"/>
              <a:chOff x="6352869" y="3441768"/>
              <a:chExt cx="2875085" cy="1654348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1162AA10-E672-405A-8CEA-2A76612B34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5558" t="29251" r="34112" b="19264"/>
              <a:stretch/>
            </p:blipFill>
            <p:spPr>
              <a:xfrm>
                <a:off x="6352869" y="3441768"/>
                <a:ext cx="2875085" cy="1654348"/>
              </a:xfrm>
              <a:prstGeom prst="rect">
                <a:avLst/>
              </a:prstGeom>
            </p:spPr>
          </p:pic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8D97B86-4E31-42A5-B1CF-521336880E90}"/>
                  </a:ext>
                </a:extLst>
              </p:cNvPr>
              <p:cNvSpPr/>
              <p:nvPr/>
            </p:nvSpPr>
            <p:spPr>
              <a:xfrm>
                <a:off x="8088375" y="3639322"/>
                <a:ext cx="787811" cy="111442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DE83145-76C7-44D7-86A3-896DB9153AB0}"/>
                  </a:ext>
                </a:extLst>
              </p:cNvPr>
              <p:cNvSpPr txBox="1"/>
              <p:nvPr/>
            </p:nvSpPr>
            <p:spPr>
              <a:xfrm>
                <a:off x="8153010" y="4463811"/>
                <a:ext cx="6671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baseline="30000" dirty="0"/>
                  <a:t>70</a:t>
                </a:r>
                <a:r>
                  <a:rPr lang="it-IT" sz="1350" dirty="0"/>
                  <a:t>Zn(1)</a:t>
                </a:r>
              </a:p>
            </p:txBody>
          </p:sp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61F53194-F474-4CAD-91E1-C19CA75F53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3478" t="21477" r="52001" b="72069"/>
              <a:stretch/>
            </p:blipFill>
            <p:spPr>
              <a:xfrm>
                <a:off x="6757965" y="3569520"/>
                <a:ext cx="794082" cy="198521"/>
              </a:xfrm>
              <a:prstGeom prst="rect">
                <a:avLst/>
              </a:prstGeom>
            </p:spPr>
          </p:pic>
        </p:grp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5706A214-D39D-4423-91A3-CB563F9D0F92}"/>
                </a:ext>
              </a:extLst>
            </p:cNvPr>
            <p:cNvCxnSpPr/>
            <p:nvPr/>
          </p:nvCxnSpPr>
          <p:spPr>
            <a:xfrm flipH="1">
              <a:off x="6077681" y="2760441"/>
              <a:ext cx="548180" cy="277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magine 4">
            <a:extLst>
              <a:ext uri="{FF2B5EF4-FFF2-40B4-BE49-F238E27FC236}">
                <a16:creationId xmlns:a16="http://schemas.microsoft.com/office/drawing/2014/main" id="{AD26118D-96DE-45EE-8751-F011221DE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/>
          <a:stretch/>
        </p:blipFill>
        <p:spPr bwMode="auto">
          <a:xfrm>
            <a:off x="36343" y="2816774"/>
            <a:ext cx="3752915" cy="20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C74C8A-A1A1-50EC-11B0-B006EC120505}"/>
              </a:ext>
            </a:extLst>
          </p:cNvPr>
          <p:cNvSpPr txBox="1"/>
          <p:nvPr/>
        </p:nvSpPr>
        <p:spPr>
          <a:xfrm>
            <a:off x="5518128" y="6515546"/>
            <a:ext cx="55975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50" spc="-3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L. </a:t>
            </a:r>
            <a:r>
              <a:rPr lang="en-US" sz="1200" kern="50" spc="-3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Mou</a:t>
            </a:r>
            <a:r>
              <a:rPr lang="en-US" sz="1200" kern="50" spc="-3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G. </a:t>
            </a:r>
            <a:r>
              <a:rPr lang="en-US" sz="1200" kern="50" spc="-3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Pupillo</a:t>
            </a:r>
            <a:r>
              <a:rPr lang="en-US" sz="1200" kern="50" spc="-3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sz="1200" b="1" kern="50" spc="-3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P. Martini</a:t>
            </a:r>
            <a:r>
              <a:rPr lang="en-US" sz="1200" kern="50" spc="-3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M. </a:t>
            </a:r>
            <a:r>
              <a:rPr lang="en-US" sz="1200" kern="50" spc="-3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Pasquali</a:t>
            </a:r>
            <a:r>
              <a:rPr lang="en-US" sz="1200" kern="50" spc="-3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WO 2019/220224 A1, EP 3 794 615 B1  </a:t>
            </a:r>
            <a:endParaRPr lang="it-IT" sz="1200" dirty="0"/>
          </a:p>
        </p:txBody>
      </p:sp>
      <p:pic>
        <p:nvPicPr>
          <p:cNvPr id="46" name="Immagine 2">
            <a:extLst>
              <a:ext uri="{FF2B5EF4-FFF2-40B4-BE49-F238E27FC236}">
                <a16:creationId xmlns:a16="http://schemas.microsoft.com/office/drawing/2014/main" id="{E3794AEA-D52C-8E3C-AF24-F8A6C49C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3719"/>
          <a:stretch/>
        </p:blipFill>
        <p:spPr>
          <a:xfrm>
            <a:off x="6264618" y="-33829"/>
            <a:ext cx="3510951" cy="1298767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7690761-E8D8-20E8-A565-9B7EB785B619}"/>
              </a:ext>
            </a:extLst>
          </p:cNvPr>
          <p:cNvSpPr txBox="1"/>
          <p:nvPr/>
        </p:nvSpPr>
        <p:spPr>
          <a:xfrm>
            <a:off x="3849466" y="4882386"/>
            <a:ext cx="251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/>
            <a:r>
              <a:rPr lang="it-IT" sz="1600" dirty="0">
                <a:solidFill>
                  <a:srgbClr val="FF0000"/>
                </a:solidFill>
              </a:rPr>
              <a:t>A multi-</a:t>
            </a:r>
            <a:r>
              <a:rPr lang="it-IT" sz="1600" dirty="0" err="1">
                <a:solidFill>
                  <a:srgbClr val="FF0000"/>
                </a:solidFill>
              </a:rPr>
              <a:t>layer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b="1" baseline="30000" dirty="0">
                <a:solidFill>
                  <a:srgbClr val="FF0000"/>
                </a:solidFill>
              </a:rPr>
              <a:t>70</a:t>
            </a:r>
            <a:r>
              <a:rPr lang="it-IT" sz="1600" b="1" dirty="0">
                <a:solidFill>
                  <a:srgbClr val="FF0000"/>
                </a:solidFill>
              </a:rPr>
              <a:t>Zn/</a:t>
            </a:r>
            <a:r>
              <a:rPr lang="it-IT" sz="1600" b="1" baseline="30000" dirty="0">
                <a:solidFill>
                  <a:srgbClr val="FF0000"/>
                </a:solidFill>
              </a:rPr>
              <a:t>68</a:t>
            </a:r>
            <a:r>
              <a:rPr lang="it-IT" sz="1600" b="1" dirty="0">
                <a:solidFill>
                  <a:srgbClr val="FF0000"/>
                </a:solidFill>
              </a:rPr>
              <a:t>Zn target </a:t>
            </a:r>
            <a:r>
              <a:rPr lang="it-IT" sz="1600" b="1" dirty="0" err="1">
                <a:solidFill>
                  <a:srgbClr val="FF0000"/>
                </a:solidFill>
              </a:rPr>
              <a:t>produces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about</a:t>
            </a:r>
            <a:r>
              <a:rPr lang="it-IT" sz="1600" b="1" dirty="0">
                <a:solidFill>
                  <a:srgbClr val="FF0000"/>
                </a:solidFill>
              </a:rPr>
              <a:t> 45% more </a:t>
            </a:r>
            <a:r>
              <a:rPr lang="it-IT" sz="1600" b="1" baseline="30000" dirty="0">
                <a:solidFill>
                  <a:srgbClr val="FF0000"/>
                </a:solidFill>
              </a:rPr>
              <a:t>67</a:t>
            </a:r>
            <a:r>
              <a:rPr lang="it-IT" sz="1600" b="1" dirty="0">
                <a:solidFill>
                  <a:srgbClr val="FF0000"/>
                </a:solidFill>
              </a:rPr>
              <a:t>Cu and 17% </a:t>
            </a:r>
            <a:r>
              <a:rPr lang="it-IT" sz="1600" b="1" dirty="0" err="1">
                <a:solidFill>
                  <a:srgbClr val="FF0000"/>
                </a:solidFill>
              </a:rPr>
              <a:t>less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baseline="30000" dirty="0">
                <a:solidFill>
                  <a:srgbClr val="FF0000"/>
                </a:solidFill>
              </a:rPr>
              <a:t>64</a:t>
            </a:r>
            <a:r>
              <a:rPr lang="it-IT" sz="1600" b="1" dirty="0">
                <a:solidFill>
                  <a:srgbClr val="FF0000"/>
                </a:solidFill>
              </a:rPr>
              <a:t>Cu </a:t>
            </a:r>
            <a:r>
              <a:rPr lang="it-IT" sz="1600" dirty="0">
                <a:solidFill>
                  <a:srgbClr val="FF0000"/>
                </a:solidFill>
              </a:rPr>
              <a:t>in </a:t>
            </a:r>
            <a:r>
              <a:rPr lang="it-IT" sz="1600" dirty="0" err="1">
                <a:solidFill>
                  <a:srgbClr val="FF0000"/>
                </a:solidFill>
              </a:rPr>
              <a:t>comparison</a:t>
            </a:r>
            <a:r>
              <a:rPr lang="it-IT" sz="1600" dirty="0">
                <a:solidFill>
                  <a:srgbClr val="FF0000"/>
                </a:solidFill>
              </a:rPr>
              <a:t> with </a:t>
            </a:r>
            <a:r>
              <a:rPr lang="it-IT" sz="1600" baseline="30000" dirty="0">
                <a:solidFill>
                  <a:srgbClr val="FF0000"/>
                </a:solidFill>
              </a:rPr>
              <a:t>68</a:t>
            </a:r>
            <a:r>
              <a:rPr lang="it-IT" sz="1600" dirty="0">
                <a:solidFill>
                  <a:srgbClr val="FF0000"/>
                </a:solidFill>
              </a:rPr>
              <a:t>Zn targets! </a:t>
            </a:r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it-IT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it-IT" sz="1600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irr</a:t>
            </a:r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 = 62h) in the range 70-35 MeV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5C353BA-59A1-450D-AD09-64A738AA0E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21"/>
          <a:stretch/>
        </p:blipFill>
        <p:spPr>
          <a:xfrm>
            <a:off x="-16020" y="4855730"/>
            <a:ext cx="3853411" cy="21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986"/>
            <a:ext cx="11201401" cy="55399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dirty="0">
                <a:latin typeface="+mn-lt"/>
              </a:rPr>
              <a:t>CUPRUM-TTD (2023-2025) research project development 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6DEE3A02-D190-4732-B142-8F071826F2BA}"/>
              </a:ext>
            </a:extLst>
          </p:cNvPr>
          <p:cNvSpPr txBox="1">
            <a:spLocks/>
          </p:cNvSpPr>
          <p:nvPr/>
        </p:nvSpPr>
        <p:spPr>
          <a:xfrm>
            <a:off x="173036" y="752637"/>
            <a:ext cx="11036432" cy="947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kern="0" dirty="0"/>
              <a:t>In </a:t>
            </a:r>
            <a:r>
              <a:rPr lang="it-IT" sz="1900" kern="0" dirty="0" err="1"/>
              <a:t>view</a:t>
            </a:r>
            <a:r>
              <a:rPr lang="it-IT" sz="1900" kern="0" dirty="0"/>
              <a:t> of the </a:t>
            </a:r>
            <a:r>
              <a:rPr lang="it-IT" sz="1900" kern="0" dirty="0" err="1"/>
              <a:t>next</a:t>
            </a:r>
            <a:r>
              <a:rPr lang="it-IT" sz="1900" kern="0" dirty="0"/>
              <a:t> </a:t>
            </a:r>
            <a:r>
              <a:rPr lang="it-IT" sz="1900" kern="0" dirty="0" err="1"/>
              <a:t>preclinical</a:t>
            </a:r>
            <a:r>
              <a:rPr lang="it-IT" sz="1900" kern="0" dirty="0"/>
              <a:t>/</a:t>
            </a:r>
            <a:r>
              <a:rPr lang="it-IT" sz="1900" kern="0" dirty="0" err="1"/>
              <a:t>clincal</a:t>
            </a:r>
            <a:r>
              <a:rPr lang="it-IT" sz="1900" kern="0" dirty="0"/>
              <a:t> </a:t>
            </a:r>
            <a:r>
              <a:rPr lang="it-IT" sz="1900" kern="0" dirty="0" err="1"/>
              <a:t>applications</a:t>
            </a:r>
            <a:r>
              <a:rPr lang="it-IT" sz="1900" kern="0" dirty="0"/>
              <a:t> </a:t>
            </a:r>
            <a:r>
              <a:rPr lang="en-US" sz="1900" kern="0" dirty="0"/>
              <a:t>the goal of the current research proposal is therefore to develop beforehand a reliable technology aimed at </a:t>
            </a:r>
            <a:r>
              <a:rPr lang="en-US" sz="1900" b="1" kern="0" dirty="0"/>
              <a:t>producing clinical-grade batches of  </a:t>
            </a:r>
            <a:r>
              <a:rPr lang="it-IT" sz="1900" b="1" kern="0" baseline="30000" dirty="0"/>
              <a:t>67</a:t>
            </a:r>
            <a:r>
              <a:rPr lang="it-IT" sz="1900" b="1" kern="0" dirty="0"/>
              <a:t>Cu-</a:t>
            </a:r>
            <a:r>
              <a:rPr lang="it-IT" sz="1900" b="1" kern="0" baseline="30000" dirty="0"/>
              <a:t> 64</a:t>
            </a:r>
            <a:r>
              <a:rPr lang="it-IT" sz="1900" b="1" kern="0" dirty="0"/>
              <a:t>Cu, on a routine </a:t>
            </a:r>
            <a:r>
              <a:rPr lang="it-IT" sz="1900" b="1" kern="0" dirty="0" err="1"/>
              <a:t>basis</a:t>
            </a:r>
            <a:r>
              <a:rPr lang="it-IT" sz="1900" b="1" kern="0" dirty="0"/>
              <a:t> by small </a:t>
            </a:r>
            <a:r>
              <a:rPr lang="it-IT" sz="1900" b="1" kern="0" dirty="0" err="1"/>
              <a:t>medical</a:t>
            </a:r>
            <a:r>
              <a:rPr lang="it-IT" sz="1900" b="1" kern="0" dirty="0"/>
              <a:t> </a:t>
            </a:r>
            <a:r>
              <a:rPr lang="it-IT" sz="1900" b="1" kern="0" dirty="0" err="1"/>
              <a:t>cyclotrons</a:t>
            </a:r>
            <a:r>
              <a:rPr lang="it-IT" sz="1900" b="1" kern="0" dirty="0"/>
              <a:t>.</a:t>
            </a:r>
            <a:endParaRPr lang="it-IT" sz="1900" kern="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4C908E8-6EFA-AA35-C102-D70DD372D8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849" y="1910468"/>
            <a:ext cx="6942087" cy="46349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9170B8-444E-D944-5C15-5ECD12CE795E}"/>
              </a:ext>
            </a:extLst>
          </p:cNvPr>
          <p:cNvSpPr/>
          <p:nvPr/>
        </p:nvSpPr>
        <p:spPr>
          <a:xfrm>
            <a:off x="7323405" y="1827914"/>
            <a:ext cx="4579746" cy="4800074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just"/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Main project GOALS: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en-US" sz="1900" dirty="0"/>
              <a:t>to acquire a </a:t>
            </a:r>
            <a:r>
              <a:rPr lang="en-US" sz="1900" b="1" dirty="0"/>
              <a:t>robust and reliable target manufacturing technology to produce </a:t>
            </a:r>
            <a:r>
              <a:rPr lang="en-US" sz="1900" b="1" baseline="30000" dirty="0"/>
              <a:t>70</a:t>
            </a:r>
            <a:r>
              <a:rPr lang="en-US" sz="1900" b="1" dirty="0"/>
              <a:t>ZnO target (and </a:t>
            </a:r>
            <a:r>
              <a:rPr lang="en-US" sz="1900" b="1" baseline="30000" dirty="0" err="1"/>
              <a:t>nat</a:t>
            </a:r>
            <a:r>
              <a:rPr lang="en-US" sz="1900" b="1" dirty="0" err="1"/>
              <a:t>Ni</a:t>
            </a:r>
            <a:r>
              <a:rPr lang="en-US" sz="1900" b="1" dirty="0"/>
              <a:t> targets for first </a:t>
            </a:r>
            <a:r>
              <a:rPr lang="en-US" sz="1900" b="1" baseline="30000" dirty="0"/>
              <a:t>64</a:t>
            </a:r>
            <a:r>
              <a:rPr lang="en-US" sz="1900" b="1" dirty="0"/>
              <a:t>Cu yield batches from </a:t>
            </a:r>
            <a:r>
              <a:rPr kumimoji="0" lang="en-US" sz="2000" b="1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64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Ni(</a:t>
            </a:r>
            <a:r>
              <a:rPr kumimoji="0" lang="en-US" sz="20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p,n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)</a:t>
            </a:r>
            <a:r>
              <a:rPr kumimoji="0" lang="en-US" sz="2000" b="1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64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Cu at a later stage</a:t>
            </a:r>
            <a:r>
              <a:rPr lang="en-US" sz="1900" b="1" dirty="0"/>
              <a:t> );</a:t>
            </a:r>
            <a:endParaRPr lang="en-US" sz="1900" dirty="0"/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1900" b="1" dirty="0"/>
              <a:t>to design and construct proper targets</a:t>
            </a:r>
            <a:r>
              <a:rPr lang="en-US" sz="1900" dirty="0"/>
              <a:t>, able to sustain </a:t>
            </a:r>
            <a:r>
              <a:rPr lang="en-US" sz="1900" b="1" dirty="0"/>
              <a:t>beam power levels from medical cyclotrons (i.e. 18-20 MeV, 2/3 kW max)</a:t>
            </a:r>
            <a:r>
              <a:rPr lang="en-US" sz="1900" dirty="0"/>
              <a:t>;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1900" dirty="0"/>
              <a:t>to develop/optimize the </a:t>
            </a:r>
            <a:r>
              <a:rPr lang="en-US" sz="1900" b="1" dirty="0"/>
              <a:t>radiochemistry separation/purification methods: </a:t>
            </a:r>
            <a:r>
              <a:rPr lang="en-US" sz="1900" b="1" dirty="0" err="1"/>
              <a:t>Zn</a:t>
            </a:r>
            <a:r>
              <a:rPr lang="en-US" sz="1900" b="1" dirty="0" err="1">
                <a:sym typeface="Wingdings" panose="05000000000000000000" pitchFamily="2" charset="2"/>
              </a:rPr>
              <a:t>Cu</a:t>
            </a:r>
            <a:r>
              <a:rPr lang="en-US" sz="1900" dirty="0"/>
              <a:t> to achieve a clinical-grade </a:t>
            </a:r>
            <a:r>
              <a:rPr lang="en-US" sz="1900" b="1" baseline="30000" dirty="0"/>
              <a:t>67</a:t>
            </a:r>
            <a:r>
              <a:rPr lang="en-US" sz="1900" b="1" dirty="0"/>
              <a:t>Cu radionuclide</a:t>
            </a:r>
            <a:r>
              <a:rPr lang="en-US" sz="1900" dirty="0"/>
              <a:t>;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en-US" sz="1900" b="1" dirty="0"/>
              <a:t>Implementation of </a:t>
            </a:r>
            <a:r>
              <a:rPr lang="en-US" sz="1900" b="1" i="1" dirty="0"/>
              <a:t>in-vitro</a:t>
            </a:r>
            <a:r>
              <a:rPr lang="en-US" sz="1900" b="1" dirty="0"/>
              <a:t> survival studies;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en-US" sz="1900" b="1" dirty="0"/>
              <a:t>Pre-clinical and clinical phantom imaging;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1900" dirty="0"/>
              <a:t> to develop /optimize technology for the </a:t>
            </a:r>
            <a:r>
              <a:rPr lang="en-US" sz="1900" b="1" dirty="0"/>
              <a:t>costly </a:t>
            </a:r>
            <a:r>
              <a:rPr lang="en-US" sz="1900" b="1" baseline="30000" dirty="0"/>
              <a:t>70</a:t>
            </a:r>
            <a:r>
              <a:rPr lang="en-US" sz="1900" b="1" dirty="0"/>
              <a:t>Zn-enriched target material recovery.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33405"/>
            <a:ext cx="11049000" cy="6523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dirty="0">
                <a:latin typeface="+mn-lt"/>
              </a:rPr>
              <a:t>CUPRUM-TTD WP2: Target radiochemistry processing</a:t>
            </a:r>
          </a:p>
        </p:txBody>
      </p:sp>
      <p:sp>
        <p:nvSpPr>
          <p:cNvPr id="26" name="CasellaDiTesto 4">
            <a:extLst>
              <a:ext uri="{FF2B5EF4-FFF2-40B4-BE49-F238E27FC236}">
                <a16:creationId xmlns:a16="http://schemas.microsoft.com/office/drawing/2014/main" id="{F3FD9337-96FA-8E26-938F-CD994F4D7E6C}"/>
              </a:ext>
            </a:extLst>
          </p:cNvPr>
          <p:cNvSpPr txBox="1"/>
          <p:nvPr/>
        </p:nvSpPr>
        <p:spPr>
          <a:xfrm>
            <a:off x="350712" y="792130"/>
            <a:ext cx="5385332" cy="286232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Separation and purification procedure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cold tests </a:t>
            </a:r>
            <a:r>
              <a:rPr lang="en-US" dirty="0" err="1">
                <a:solidFill>
                  <a:schemeClr val="bg1"/>
                </a:solidFill>
              </a:rPr>
              <a:t>nat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ZnO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ICP(OES) characterization @UNIFE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Automated module prototype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Purchase of modular units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Hot test </a:t>
            </a:r>
            <a:r>
              <a:rPr lang="en-US" dirty="0" err="1">
                <a:solidFill>
                  <a:schemeClr val="bg1"/>
                </a:solidFill>
              </a:rPr>
              <a:t>natZnO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Quality Control (QC) assessment on RCP: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Hot tests 70ZnO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8FB4BA-B371-EF17-FD03-FD5B7B675F59}"/>
              </a:ext>
            </a:extLst>
          </p:cNvPr>
          <p:cNvGrpSpPr/>
          <p:nvPr/>
        </p:nvGrpSpPr>
        <p:grpSpPr>
          <a:xfrm>
            <a:off x="6414029" y="989380"/>
            <a:ext cx="4966646" cy="2764856"/>
            <a:chOff x="6096000" y="1101271"/>
            <a:chExt cx="4966646" cy="2764856"/>
          </a:xfrm>
        </p:grpSpPr>
        <p:sp>
          <p:nvSpPr>
            <p:cNvPr id="24" name="Rettangolo 6">
              <a:extLst>
                <a:ext uri="{FF2B5EF4-FFF2-40B4-BE49-F238E27FC236}">
                  <a16:creationId xmlns:a16="http://schemas.microsoft.com/office/drawing/2014/main" id="{6EE9868D-2558-9410-2C38-F20DA458F10D}"/>
                </a:ext>
              </a:extLst>
            </p:cNvPr>
            <p:cNvSpPr/>
            <p:nvPr/>
          </p:nvSpPr>
          <p:spPr>
            <a:xfrm>
              <a:off x="6096000" y="1101271"/>
              <a:ext cx="4966646" cy="268833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Immagine 4">
              <a:extLst>
                <a:ext uri="{FF2B5EF4-FFF2-40B4-BE49-F238E27FC236}">
                  <a16:creationId xmlns:a16="http://schemas.microsoft.com/office/drawing/2014/main" id="{8BC1B23A-F5C3-D11B-B9D0-F12F521E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038" y="1629916"/>
              <a:ext cx="684958" cy="1500072"/>
            </a:xfrm>
            <a:prstGeom prst="rect">
              <a:avLst/>
            </a:prstGeom>
          </p:spPr>
        </p:pic>
        <p:pic>
          <p:nvPicPr>
            <p:cNvPr id="29" name="Picture 2" descr="Immagine correlata">
              <a:extLst>
                <a:ext uri="{FF2B5EF4-FFF2-40B4-BE49-F238E27FC236}">
                  <a16:creationId xmlns:a16="http://schemas.microsoft.com/office/drawing/2014/main" id="{FD9C5048-3A07-3C14-204B-C29361638E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92" b="89831" l="9821" r="89955">
                          <a14:foregroundMark x1="32813" y1="27966" x2="40179" y2="27684"/>
                          <a14:foregroundMark x1="32589" y1="27684" x2="38393" y2="62147"/>
                          <a14:foregroundMark x1="40402" y1="28531" x2="33482" y2="61582"/>
                          <a14:foregroundMark x1="30134" y1="8192" x2="20536" y2="14972"/>
                          <a14:foregroundMark x1="20089" y1="15819" x2="30357" y2="14124"/>
                          <a14:foregroundMark x1="19196" y1="15819" x2="18750" y2="24859"/>
                          <a14:foregroundMark x1="17857" y1="27966" x2="20089" y2="18362"/>
                          <a14:foregroundMark x1="14509" y1="28531" x2="21652" y2="28531"/>
                          <a14:foregroundMark x1="19420" y1="29379" x2="15402" y2="62147"/>
                          <a14:foregroundMark x1="14732" y1="28814" x2="20536" y2="62712"/>
                          <a14:foregroundMark x1="18080" y1="66949" x2="18304" y2="63842"/>
                          <a14:foregroundMark x1="17411" y1="68079" x2="19196" y2="64124"/>
                          <a14:foregroundMark x1="36607" y1="71469" x2="37054" y2="71469"/>
                          <a14:foregroundMark x1="35938" y1="72034" x2="36607" y2="69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1" t="27193" r="58730" b="25839"/>
            <a:stretch/>
          </p:blipFill>
          <p:spPr bwMode="auto">
            <a:xfrm>
              <a:off x="7578107" y="1282595"/>
              <a:ext cx="395926" cy="168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magine 34">
              <a:extLst>
                <a:ext uri="{FF2B5EF4-FFF2-40B4-BE49-F238E27FC236}">
                  <a16:creationId xmlns:a16="http://schemas.microsoft.com/office/drawing/2014/main" id="{BA5D6EE1-A051-4D1E-1A15-0721B16F9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6420" y="3141507"/>
              <a:ext cx="959300" cy="388262"/>
            </a:xfrm>
            <a:prstGeom prst="rect">
              <a:avLst/>
            </a:prstGeom>
          </p:spPr>
        </p:pic>
        <p:cxnSp>
          <p:nvCxnSpPr>
            <p:cNvPr id="31" name="Connettore 2 51">
              <a:extLst>
                <a:ext uri="{FF2B5EF4-FFF2-40B4-BE49-F238E27FC236}">
                  <a16:creationId xmlns:a16="http://schemas.microsoft.com/office/drawing/2014/main" id="{02DDFF88-79E6-B53A-0739-EFF4C8C7261A}"/>
                </a:ext>
              </a:extLst>
            </p:cNvPr>
            <p:cNvCxnSpPr>
              <a:stCxn id="29" idx="2"/>
            </p:cNvCxnSpPr>
            <p:nvPr/>
          </p:nvCxnSpPr>
          <p:spPr>
            <a:xfrm flipH="1">
              <a:off x="7462690" y="2971526"/>
              <a:ext cx="313380" cy="99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53">
              <a:extLst>
                <a:ext uri="{FF2B5EF4-FFF2-40B4-BE49-F238E27FC236}">
                  <a16:creationId xmlns:a16="http://schemas.microsoft.com/office/drawing/2014/main" id="{D3279CB3-C8DA-43DA-CF82-07CDFAB2C176}"/>
                </a:ext>
              </a:extLst>
            </p:cNvPr>
            <p:cNvCxnSpPr/>
            <p:nvPr/>
          </p:nvCxnSpPr>
          <p:spPr>
            <a:xfrm>
              <a:off x="7776070" y="2866298"/>
              <a:ext cx="0" cy="235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55">
              <a:extLst>
                <a:ext uri="{FF2B5EF4-FFF2-40B4-BE49-F238E27FC236}">
                  <a16:creationId xmlns:a16="http://schemas.microsoft.com/office/drawing/2014/main" id="{F83D161E-7EC1-2983-D969-B45A7F490A39}"/>
                </a:ext>
              </a:extLst>
            </p:cNvPr>
            <p:cNvCxnSpPr>
              <a:stCxn id="29" idx="2"/>
            </p:cNvCxnSpPr>
            <p:nvPr/>
          </p:nvCxnSpPr>
          <p:spPr>
            <a:xfrm>
              <a:off x="7776070" y="2971526"/>
              <a:ext cx="308789" cy="99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4" descr="Modular-Lab PharmTracer">
              <a:extLst>
                <a:ext uri="{FF2B5EF4-FFF2-40B4-BE49-F238E27FC236}">
                  <a16:creationId xmlns:a16="http://schemas.microsoft.com/office/drawing/2014/main" id="{D5397810-D012-4AB0-2A68-6DEA4D1B28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5417" y1="60667" x2="24083" y2="76778"/>
                          <a14:foregroundMark x1="27000" y1="77778" x2="27583" y2="78111"/>
                          <a14:foregroundMark x1="27583" y1="78556" x2="28000" y2="77778"/>
                          <a14:foregroundMark x1="27000" y1="49333" x2="29583" y2="53333"/>
                          <a14:foregroundMark x1="73167" y1="81667" x2="75500" y2="64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7" t="3681" r="20535" b="12717"/>
            <a:stretch/>
          </p:blipFill>
          <p:spPr bwMode="auto">
            <a:xfrm>
              <a:off x="8635468" y="1187304"/>
              <a:ext cx="2302593" cy="267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Immagine 2">
            <a:extLst>
              <a:ext uri="{FF2B5EF4-FFF2-40B4-BE49-F238E27FC236}">
                <a16:creationId xmlns:a16="http://schemas.microsoft.com/office/drawing/2014/main" id="{CE042CC6-6AAF-3357-20D8-C37058A863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133" r="9192"/>
          <a:stretch/>
        </p:blipFill>
        <p:spPr>
          <a:xfrm>
            <a:off x="7605863" y="3931424"/>
            <a:ext cx="4433737" cy="2813030"/>
          </a:xfrm>
          <a:prstGeom prst="rect">
            <a:avLst/>
          </a:prstGeom>
        </p:spPr>
      </p:pic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EA0E67D7-F114-A5BF-B542-55ADA2E757EB}"/>
              </a:ext>
            </a:extLst>
          </p:cNvPr>
          <p:cNvSpPr txBox="1">
            <a:spLocks/>
          </p:cNvSpPr>
          <p:nvPr/>
        </p:nvSpPr>
        <p:spPr>
          <a:xfrm>
            <a:off x="152400" y="3955320"/>
            <a:ext cx="4140469" cy="509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89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64" indent="-228594" algn="l" defTabSz="914377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15" indent="-228594" algn="l" defTabSz="914377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28" indent="-228594" algn="l" defTabSz="914377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17" indent="-182875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5" algn="l" defTabSz="914377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067" indent="-182875" algn="l" defTabSz="914377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943" indent="-182875" algn="l" defTabSz="914377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Milestones and deliveries planned </a:t>
            </a:r>
          </a:p>
        </p:txBody>
      </p:sp>
      <p:graphicFrame>
        <p:nvGraphicFramePr>
          <p:cNvPr id="41" name="Tabella 11">
            <a:extLst>
              <a:ext uri="{FF2B5EF4-FFF2-40B4-BE49-F238E27FC236}">
                <a16:creationId xmlns:a16="http://schemas.microsoft.com/office/drawing/2014/main" id="{3857DA57-6C50-DCDB-091F-43EC2F1FF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66596"/>
              </p:ext>
            </p:extLst>
          </p:nvPr>
        </p:nvGraphicFramePr>
        <p:xfrm>
          <a:off x="350712" y="4329336"/>
          <a:ext cx="7111978" cy="2072260"/>
        </p:xfrm>
        <a:graphic>
          <a:graphicData uri="http://schemas.openxmlformats.org/drawingml/2006/table">
            <a:tbl>
              <a:tblPr firstRow="1" firstCol="1" bandRow="1"/>
              <a:tblGrid>
                <a:gridCol w="7111978">
                  <a:extLst>
                    <a:ext uri="{9D8B030D-6E8A-4147-A177-3AD203B41FA5}">
                      <a16:colId xmlns:a16="http://schemas.microsoft.com/office/drawing/2014/main" val="1275488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M5: development of separation and purification procedure using cold targets of </a:t>
                      </a:r>
                      <a:r>
                        <a:rPr lang="en-US" sz="1500" b="0" baseline="300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</a:t>
                      </a:r>
                      <a:r>
                        <a:rPr lang="en-US" sz="1500" b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ZnO</a:t>
                      </a: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M6: development of a semi-automatic system for the separation and purification of Zn/Cu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M7: productions tests of </a:t>
                      </a:r>
                      <a:r>
                        <a:rPr lang="en-US" sz="1500" b="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 by using enriched target and determination of the extraction yield and purity of the final product.</a:t>
                      </a: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M8: QC analysis on </a:t>
                      </a:r>
                      <a:r>
                        <a:rPr lang="en-US" sz="1500" b="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Cuproduced and isolated for pharmaceutical studies</a:t>
                      </a: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4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D7: Zn/Cu separation and purification procedure</a:t>
                      </a: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D8: semi-automatic module for the separation and purification of </a:t>
                      </a:r>
                      <a:r>
                        <a:rPr lang="en-US" sz="1500" b="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 from </a:t>
                      </a:r>
                      <a:r>
                        <a:rPr lang="en-US" sz="1500" b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ZnO</a:t>
                      </a: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target</a:t>
                      </a: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D9: </a:t>
                      </a:r>
                      <a:r>
                        <a:rPr lang="en-US" sz="1500" b="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r>
                        <a:rPr lang="en-US" sz="15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 radiochemistry product quality assessment</a:t>
                      </a:r>
                      <a:endParaRPr lang="en-US" sz="15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475134"/>
                  </a:ext>
                </a:extLst>
              </a:tr>
            </a:tbl>
          </a:graphicData>
        </a:graphic>
      </p:graphicFrame>
      <p:pic>
        <p:nvPicPr>
          <p:cNvPr id="1026" name="Picture 2" descr="Index of /download/LOGO_DECLINAZIONI/FERRARA">
            <a:extLst>
              <a:ext uri="{FF2B5EF4-FFF2-40B4-BE49-F238E27FC236}">
                <a16:creationId xmlns:a16="http://schemas.microsoft.com/office/drawing/2014/main" id="{478F5264-D16F-E9C2-0EC9-9DC936D81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1"/>
          <a:stretch/>
        </p:blipFill>
        <p:spPr bwMode="auto">
          <a:xfrm>
            <a:off x="9420884" y="77887"/>
            <a:ext cx="1460792" cy="6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à degli Studi di Ferrara — Università degli studi di Ferrara">
            <a:extLst>
              <a:ext uri="{FF2B5EF4-FFF2-40B4-BE49-F238E27FC236}">
                <a16:creationId xmlns:a16="http://schemas.microsoft.com/office/drawing/2014/main" id="{B1FD28DB-5A56-BC8A-FE86-7A53D24B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472" y="65811"/>
            <a:ext cx="795492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CCS Ospedale Sacro Cuore / don Calabria di Negrar - Home | Facebook">
            <a:extLst>
              <a:ext uri="{FF2B5EF4-FFF2-40B4-BE49-F238E27FC236}">
                <a16:creationId xmlns:a16="http://schemas.microsoft.com/office/drawing/2014/main" id="{61E23724-B3CD-B337-CC35-B1783C28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8127" r="13006" b="7113"/>
          <a:stretch/>
        </p:blipFill>
        <p:spPr bwMode="auto">
          <a:xfrm>
            <a:off x="11505964" y="68366"/>
            <a:ext cx="686036" cy="79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1600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CUPRUM-TTD project 2023</a:t>
            </a:r>
            <a:br>
              <a:rPr lang="en-US" sz="3600" dirty="0">
                <a:solidFill>
                  <a:srgbClr val="FF0000"/>
                </a:solidFill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Distribuzione</a:t>
            </a:r>
            <a:r>
              <a:rPr lang="en-US" sz="3600" dirty="0">
                <a:latin typeface="+mn-lt"/>
              </a:rPr>
              <a:t> FTE </a:t>
            </a:r>
            <a:r>
              <a:rPr lang="en-US" sz="3600" dirty="0" err="1">
                <a:latin typeface="+mn-lt"/>
              </a:rPr>
              <a:t>partecipanti</a:t>
            </a:r>
            <a:r>
              <a:rPr lang="en-US" sz="3600" dirty="0">
                <a:latin typeface="+mn-lt"/>
              </a:rPr>
              <a:t> al Progetto</a:t>
            </a:r>
            <a:br>
              <a:rPr lang="en-US" sz="3600" dirty="0">
                <a:solidFill>
                  <a:srgbClr val="00B050"/>
                </a:solidFill>
              </a:rPr>
            </a:br>
            <a:endParaRPr lang="en-US" sz="3600" dirty="0">
              <a:solidFill>
                <a:srgbClr val="00B050"/>
              </a:solidFill>
            </a:endParaRPr>
          </a:p>
        </p:txBody>
      </p:sp>
      <p:graphicFrame>
        <p:nvGraphicFramePr>
          <p:cNvPr id="14" name="Group 44">
            <a:extLst>
              <a:ext uri="{FF2B5EF4-FFF2-40B4-BE49-F238E27FC236}">
                <a16:creationId xmlns:a16="http://schemas.microsoft.com/office/drawing/2014/main" id="{8D4E9F1F-E587-8A8B-3357-972E963FF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0204"/>
              </p:ext>
            </p:extLst>
          </p:nvPr>
        </p:nvGraphicFramePr>
        <p:xfrm>
          <a:off x="381000" y="1066801"/>
          <a:ext cx="10673078" cy="55930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0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LNL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FTE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INFN-Fe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FTE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INFN-</a:t>
                      </a:r>
                      <a:r>
                        <a:rPr kumimoji="0" lang="en-US" sz="1900" b="1" u="none" strike="noStrike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FTE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Esposito J. (</a:t>
                      </a:r>
                      <a:r>
                        <a:rPr kumimoji="0" lang="en-US" sz="19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R.Naz</a:t>
                      </a: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.-Loc.)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Martini P. </a:t>
                      </a: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(R. Loc)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0.55</a:t>
                      </a: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Groppi F. (Res. </a:t>
                      </a:r>
                      <a:r>
                        <a:rPr kumimoji="0" lang="it-IT" sz="19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Loc</a:t>
                      </a: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it-IT" sz="1900"/>
                        <a:t>Pupillo G.</a:t>
                      </a:r>
                      <a:endParaRPr lang="en-US" sz="190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/>
                        <a:t>0.2</a:t>
                      </a:r>
                      <a:endParaRPr lang="en-US" sz="190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 Domenico G.</a:t>
                      </a: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Manenti S.</a:t>
                      </a: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it-IT" sz="1900"/>
                        <a:t>Mou L.</a:t>
                      </a:r>
                      <a:endParaRPr lang="en-US" sz="190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/>
                        <a:t>0.2</a:t>
                      </a:r>
                      <a:endParaRPr lang="en-US" sz="190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Taibi A.</a:t>
                      </a:r>
                      <a:endParaRPr lang="en-US" sz="1900" dirty="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0.1</a:t>
                      </a:r>
                      <a:endParaRPr lang="en-US" sz="1900" dirty="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900"/>
                        <a:t>Cagnetta F.</a:t>
                      </a:r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it-IT" sz="1900" dirty="0"/>
                        <a:t>Sciacca</a:t>
                      </a:r>
                      <a:r>
                        <a:rPr lang="it-IT" sz="1900" baseline="0" dirty="0"/>
                        <a:t> G.</a:t>
                      </a:r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/>
                        <a:t>0.5</a:t>
                      </a:r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dirty="0"/>
                        <a:t>Boschi A. </a:t>
                      </a: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noProof="0" dirty="0"/>
                        <a:t>0.7</a:t>
                      </a: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Bolchini F.C.</a:t>
                      </a:r>
                      <a:r>
                        <a:rPr kumimoji="0" 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1.0</a:t>
                      </a: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it-IT" sz="1900"/>
                        <a:t>Cisternino S. </a:t>
                      </a:r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/>
                        <a:t>0.4</a:t>
                      </a:r>
                      <a:endParaRPr lang="en-US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Uccelli L. </a:t>
                      </a: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en-US" sz="1900" dirty="0"/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it-IT" sz="1900" err="1"/>
                        <a:t>Melendez-Alafort</a:t>
                      </a:r>
                      <a:r>
                        <a:rPr lang="it-IT" sz="1900"/>
                        <a:t> L.</a:t>
                      </a:r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/>
                        <a:t>0.4</a:t>
                      </a:r>
                      <a:endParaRPr lang="en-US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Marvelli</a:t>
                      </a: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L.</a:t>
                      </a: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1.0</a:t>
                      </a:r>
                      <a:endParaRPr lang="en-US" sz="1900" dirty="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/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kumimoji="0" lang="it-IT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Bello M.</a:t>
                      </a:r>
                      <a:endParaRPr lang="it-IT" sz="190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/>
                        <a:t>0.8</a:t>
                      </a:r>
                      <a:endParaRPr lang="it-IT" sz="190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Carnevale A.</a:t>
                      </a: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900" dirty="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1.0</a:t>
                      </a:r>
                      <a:endParaRPr lang="en-US" sz="1900" dirty="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en-US" sz="1900" err="1"/>
                        <a:t>Kotliarenko</a:t>
                      </a:r>
                      <a:r>
                        <a:rPr lang="en-US" sz="1900"/>
                        <a:t> A.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0.5</a:t>
                      </a:r>
                      <a:endParaRPr lang="en-US" sz="1900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  <a:endParaRPr lang="en-US" sz="1900" dirty="0"/>
                    </a:p>
                  </a:txBody>
                  <a:tcPr marT="0" marB="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r>
                        <a:rPr lang="it-IT" sz="1900" dirty="0" err="1">
                          <a:latin typeface="+mn-lt"/>
                        </a:rPr>
                        <a:t>Keppel</a:t>
                      </a:r>
                      <a:r>
                        <a:rPr lang="it-IT" sz="1900" dirty="0">
                          <a:latin typeface="+mn-lt"/>
                        </a:rPr>
                        <a:t> G. </a:t>
                      </a: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>
                          <a:latin typeface="+mn-lt"/>
                        </a:rPr>
                        <a:t>0.1</a:t>
                      </a: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Anselmi-Tamburini</a:t>
                      </a:r>
                      <a:r>
                        <a:rPr lang="it-IT" sz="1900" baseline="0" dirty="0"/>
                        <a:t> U.</a:t>
                      </a:r>
                      <a:endParaRPr lang="it-IT" sz="1900" dirty="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>
                          <a:latin typeface="+mn-lt"/>
                        </a:rPr>
                        <a:t>0.2</a:t>
                      </a: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INFN-Pd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FTE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479459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Borsista</a:t>
                      </a: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 Nardo L. </a:t>
                      </a:r>
                      <a:r>
                        <a:rPr kumimoji="0" lang="en-US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(R. Loc)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</a:p>
                  </a:txBody>
                  <a:tcPr marL="68580" marR="6858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06021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endParaRPr lang="it-IT" sz="190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lang="it-IT" sz="1900" dirty="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Canton L.</a:t>
                      </a:r>
                    </a:p>
                  </a:txBody>
                  <a:tcPr marL="68580" marR="6858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</a:t>
                      </a:r>
                    </a:p>
                  </a:txBody>
                  <a:tcPr marL="68580" marR="68580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TOTALE FTE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12.35</a:t>
                      </a: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endParaRPr lang="it-IT" sz="190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900" dirty="0">
                        <a:latin typeface="+mn-lt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Zorz</a:t>
                      </a:r>
                      <a:r>
                        <a:rPr kumimoji="0" lang="it-IT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A.</a:t>
                      </a:r>
                      <a:endParaRPr lang="it-IT" sz="1900" dirty="0"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 dirty="0" err="1"/>
                        <a:t>Paiusco</a:t>
                      </a:r>
                      <a:r>
                        <a:rPr lang="it-IT" sz="1900" dirty="0"/>
                        <a:t> M.</a:t>
                      </a:r>
                      <a:endParaRPr lang="it-IT" sz="1900" dirty="0"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0.2</a:t>
                      </a: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/>
                        <a:t>Cecchin</a:t>
                      </a:r>
                      <a:r>
                        <a:rPr lang="en-US" sz="1900" dirty="0"/>
                        <a:t> D.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/>
                        <a:t>Bolzati</a:t>
                      </a:r>
                      <a:r>
                        <a:rPr lang="en-US" sz="1900" dirty="0"/>
                        <a:t> C.</a:t>
                      </a: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0.2</a:t>
                      </a:r>
                    </a:p>
                    <a:p>
                      <a:r>
                        <a:rPr lang="it-IT" sz="1900" dirty="0"/>
                        <a:t>0.2</a:t>
                      </a:r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r>
                        <a:rPr lang="it-IT" sz="1900" dirty="0"/>
                        <a:t>Barbaro F.</a:t>
                      </a:r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dirty="0"/>
                        <a:t>0.1</a:t>
                      </a:r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816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9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/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101676207"/>
                  </a:ext>
                </a:extLst>
              </a:tr>
            </a:tbl>
          </a:graphicData>
        </a:graphic>
      </p:graphicFrame>
      <p:sp>
        <p:nvSpPr>
          <p:cNvPr id="15" name="CasellaDiTesto 1">
            <a:extLst>
              <a:ext uri="{FF2B5EF4-FFF2-40B4-BE49-F238E27FC236}">
                <a16:creationId xmlns:a16="http://schemas.microsoft.com/office/drawing/2014/main" id="{4945ED5D-F5D6-B9E2-0B79-4A6B258D3857}"/>
              </a:ext>
            </a:extLst>
          </p:cNvPr>
          <p:cNvSpPr txBox="1"/>
          <p:nvPr/>
        </p:nvSpPr>
        <p:spPr>
          <a:xfrm>
            <a:off x="381000" y="5477748"/>
            <a:ext cx="3915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*      associazione INFN-Fe da settembre 2022</a:t>
            </a:r>
          </a:p>
          <a:p>
            <a:r>
              <a:rPr lang="it-IT" sz="1400" dirty="0">
                <a:solidFill>
                  <a:srgbClr val="FF0000"/>
                </a:solidFill>
              </a:rPr>
              <a:t>**    associazione INFN-Mi da settembre 2022</a:t>
            </a:r>
          </a:p>
          <a:p>
            <a:r>
              <a:rPr lang="it-IT" sz="1400" dirty="0">
                <a:solidFill>
                  <a:srgbClr val="FF0000"/>
                </a:solidFill>
              </a:rPr>
              <a:t>***  contratto da firmare a ottobre 2022</a:t>
            </a:r>
          </a:p>
        </p:txBody>
      </p:sp>
    </p:spTree>
    <p:extLst>
      <p:ext uri="{BB962C8B-B14F-4D97-AF65-F5344CB8AC3E}">
        <p14:creationId xmlns:p14="http://schemas.microsoft.com/office/powerpoint/2010/main" val="174653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967E039-D93B-BDF8-EC35-00AD19EC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08096"/>
              </p:ext>
            </p:extLst>
          </p:nvPr>
        </p:nvGraphicFramePr>
        <p:xfrm>
          <a:off x="406399" y="1053147"/>
          <a:ext cx="10744200" cy="4443413"/>
        </p:xfrm>
        <a:graphic>
          <a:graphicData uri="http://schemas.openxmlformats.org/drawingml/2006/table">
            <a:tbl>
              <a:tblPr/>
              <a:tblGrid>
                <a:gridCol w="107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304548490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213997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Sezioni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/ Lab</a:t>
                      </a: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Missioni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Consumo/</a:t>
                      </a:r>
                      <a:b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Altri consumo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Trasporti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Manutenzione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Inventario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apparati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Sp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 servizi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Tot. per </a:t>
                      </a:r>
                      <a:r>
                        <a:rPr kumimoji="0" lang="en-US" sz="1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sez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/lab</a:t>
                      </a: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previsto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LNL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4.8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120.5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12.4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3D1C270-FB3E-BD02-7716-58492D2DD9E5}"/>
              </a:ext>
            </a:extLst>
          </p:cNvPr>
          <p:cNvSpPr/>
          <p:nvPr/>
        </p:nvSpPr>
        <p:spPr>
          <a:xfrm>
            <a:off x="406399" y="5583932"/>
            <a:ext cx="115087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Budget request outlook CUPRUM-TTD FY2024   ~ 180 </a:t>
            </a:r>
            <a:r>
              <a:rPr lang="en-US" sz="2000" dirty="0" err="1"/>
              <a:t>kEuro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circa 110 </a:t>
            </a:r>
            <a:r>
              <a:rPr lang="en-US" sz="2000" dirty="0" err="1">
                <a:solidFill>
                  <a:srgbClr val="FF0000"/>
                </a:solidFill>
              </a:rPr>
              <a:t>kEuro</a:t>
            </a:r>
            <a:r>
              <a:rPr lang="en-US" sz="2000" dirty="0">
                <a:solidFill>
                  <a:srgbClr val="FF0000"/>
                </a:solidFill>
              </a:rPr>
              <a:t> modulo automatic WP2 INFN-FE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                                                    	      FY2025   ~ 70 </a:t>
            </a:r>
            <a:r>
              <a:rPr lang="en-US" sz="2000" dirty="0" err="1"/>
              <a:t>kEuro</a:t>
            </a:r>
            <a:endParaRPr lang="en-US" sz="2000" dirty="0"/>
          </a:p>
          <a:p>
            <a:r>
              <a:rPr lang="en-US" sz="2400" b="1" dirty="0"/>
              <a:t>TOTAL BUDGET request (3yrs)                 ~ 370 </a:t>
            </a:r>
            <a:r>
              <a:rPr lang="en-US" sz="2400" b="1" dirty="0" err="1"/>
              <a:t>kEuro</a:t>
            </a:r>
            <a:r>
              <a:rPr lang="it-IT" sz="2400" dirty="0"/>
              <a:t>	</a:t>
            </a:r>
            <a:r>
              <a:rPr lang="it-IT" dirty="0"/>
              <a:t>			</a:t>
            </a:r>
            <a:endParaRPr lang="en-US" dirty="0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04799" y="102512"/>
            <a:ext cx="9568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Summary overall budget request CUPRUM FY2023</a:t>
            </a:r>
          </a:p>
        </p:txBody>
      </p:sp>
      <p:sp>
        <p:nvSpPr>
          <p:cNvPr id="2" name="Callout: freccia in su 1">
            <a:extLst>
              <a:ext uri="{FF2B5EF4-FFF2-40B4-BE49-F238E27FC236}">
                <a16:creationId xmlns:a16="http://schemas.microsoft.com/office/drawing/2014/main" id="{A4F52014-9B77-CDDD-8B5C-F66A12E727A3}"/>
              </a:ext>
            </a:extLst>
          </p:cNvPr>
          <p:cNvSpPr/>
          <p:nvPr/>
        </p:nvSpPr>
        <p:spPr>
          <a:xfrm>
            <a:off x="690880" y="3362275"/>
            <a:ext cx="2468880" cy="2123540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0" dirty="0"/>
              <a:t>Domestic travels for</a:t>
            </a:r>
            <a:r>
              <a:rPr lang="en-US" sz="1800" baseline="0" noProof="0" dirty="0"/>
              <a:t> meetings and experimental activity at the SCDCH (</a:t>
            </a:r>
            <a:r>
              <a:rPr lang="en-US" sz="1800" baseline="0" noProof="0" dirty="0" err="1"/>
              <a:t>Negrar</a:t>
            </a:r>
            <a:r>
              <a:rPr lang="en-US" sz="1800" baseline="0" noProof="0" dirty="0"/>
              <a:t> –VR) cyclotron unit</a:t>
            </a:r>
            <a:endParaRPr lang="en-US" sz="1800" noProof="0" dirty="0"/>
          </a:p>
        </p:txBody>
      </p:sp>
      <p:sp>
        <p:nvSpPr>
          <p:cNvPr id="3" name="Callout: freccia a sinistra 2">
            <a:extLst>
              <a:ext uri="{FF2B5EF4-FFF2-40B4-BE49-F238E27FC236}">
                <a16:creationId xmlns:a16="http://schemas.microsoft.com/office/drawing/2014/main" id="{9AA423DC-45FE-0D81-8782-63372B2C1C12}"/>
              </a:ext>
            </a:extLst>
          </p:cNvPr>
          <p:cNvSpPr/>
          <p:nvPr/>
        </p:nvSpPr>
        <p:spPr>
          <a:xfrm>
            <a:off x="3444241" y="2185064"/>
            <a:ext cx="4049542" cy="190109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94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Consumables</a:t>
            </a:r>
            <a:r>
              <a:rPr lang="en-US" sz="1800" baseline="0" dirty="0"/>
              <a:t>: solvents, glassware, chemical products Materials to assess the QC of the product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/>
              <a:t>Synthesis of the RPh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Chemical </a:t>
            </a:r>
            <a:r>
              <a:rPr lang="it-IT" dirty="0" err="1"/>
              <a:t>analyses</a:t>
            </a:r>
            <a:r>
              <a:rPr lang="it-IT" dirty="0"/>
              <a:t>: </a:t>
            </a:r>
            <a:r>
              <a:rPr lang="en-US" dirty="0"/>
              <a:t>ICP(OES) characterization </a:t>
            </a:r>
          </a:p>
        </p:txBody>
      </p:sp>
    </p:spTree>
    <p:extLst>
      <p:ext uri="{BB962C8B-B14F-4D97-AF65-F5344CB8AC3E}">
        <p14:creationId xmlns:p14="http://schemas.microsoft.com/office/powerpoint/2010/main" val="35242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200" y="3124200"/>
            <a:ext cx="3276600" cy="1168400"/>
          </a:xfrm>
        </p:spPr>
        <p:txBody>
          <a:bodyPr/>
          <a:lstStyle/>
          <a:p>
            <a:r>
              <a:rPr lang="it-IT"/>
              <a:t>GRAZIE</a:t>
            </a:r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1E3B09-3C5D-2D7C-A68D-302B0CB7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2788054"/>
            <a:ext cx="1547111" cy="13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9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989</Words>
  <Application>Microsoft Office PowerPoint</Application>
  <PresentationFormat>Widescreen</PresentationFormat>
  <Paragraphs>192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Courier New</vt:lpstr>
      <vt:lpstr>Franklin Gothic Medium Cond</vt:lpstr>
      <vt:lpstr>Adjacency</vt:lpstr>
      <vt:lpstr>CUPRUM-TTD  67/64CU PRoduction and Use in Medicine – Target Technology Development</vt:lpstr>
      <vt:lpstr>State of the art and background experience on emerging Cu radiometals </vt:lpstr>
      <vt:lpstr>Presentazione standard di PowerPoint</vt:lpstr>
      <vt:lpstr> CUPRUM-TTD (2023-2025) research project development </vt:lpstr>
      <vt:lpstr> CUPRUM-TTD WP2: Target radiochemistry processing</vt:lpstr>
      <vt:lpstr>CUPRUM-TTD project 2023  Distribuzione FTE partecipanti al Progetto 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Generator and cyclotron produced 99mTc:  a SPECT-CT imaging study of 99mTc-pertechnetate, 99mTc-HMPAO and 99mTc-MYOVIEW</dc:title>
  <dc:creator>Gaia</dc:creator>
  <cp:lastModifiedBy>Petra M.</cp:lastModifiedBy>
  <cp:revision>26</cp:revision>
  <cp:lastPrinted>2022-06-06T07:49:53Z</cp:lastPrinted>
  <dcterms:created xsi:type="dcterms:W3CDTF">2006-08-16T00:00:00Z</dcterms:created>
  <dcterms:modified xsi:type="dcterms:W3CDTF">2022-07-01T12:34:21Z</dcterms:modified>
</cp:coreProperties>
</file>