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9" r:id="rId2"/>
    <p:sldId id="358" r:id="rId3"/>
    <p:sldId id="357" r:id="rId4"/>
    <p:sldId id="349" r:id="rId5"/>
    <p:sldId id="284" r:id="rId6"/>
    <p:sldId id="356" r:id="rId7"/>
    <p:sldId id="360" r:id="rId8"/>
    <p:sldId id="361" r:id="rId9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8" autoAdjust="0"/>
  </p:normalViewPr>
  <p:slideViewPr>
    <p:cSldViewPr>
      <p:cViewPr varScale="1">
        <p:scale>
          <a:sx n="152" d="100"/>
          <a:sy n="152" d="100"/>
        </p:scale>
        <p:origin x="63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D9D30B-BC0C-43F0-9484-B95DDE420EBF}" type="datetimeFigureOut">
              <a:rPr lang="it-IT"/>
              <a:pPr>
                <a:defRPr/>
              </a:pPr>
              <a:t>01/07/2022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43279B-AAAB-49FA-8F61-397EF702F2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00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0" y="3398841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4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1190-1EF7-4102-8258-5419623327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DD8D-D82A-406A-B719-8BDB9490B4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570-8529-40E9-9807-EE6DBAB526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2B14-9CBF-459D-A882-2989BF2BB0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3" y="4598991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8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B401-2B71-40C8-ABA7-5C5AB9F13A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A9EE-1B1F-49AE-B29C-BFB0CA0D4A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2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BE44-B960-4D10-8BCB-CF749D9DF4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1F26-7163-4E9A-AA0F-DA0F6FF569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18F5-9348-4D48-88B4-6D24AE251E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54" y="3580344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6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2A60-2CAD-4883-AB22-15EA812DCA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5" y="838203"/>
            <a:ext cx="787252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AE88-EA66-427C-BDE1-FF88F86A71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4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4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4"/>
            <a:ext cx="1422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53BC6A5-3890-41FE-93E0-7DE9170139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Titolo 5"/>
          <p:cNvSpPr txBox="1">
            <a:spLocks/>
          </p:cNvSpPr>
          <p:nvPr/>
        </p:nvSpPr>
        <p:spPr>
          <a:xfrm>
            <a:off x="627185" y="908720"/>
            <a:ext cx="3200400" cy="2286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2800" dirty="0">
                <a:latin typeface="+mn-lt"/>
              </a:rPr>
              <a:t>2023-2024</a:t>
            </a:r>
            <a:br>
              <a:rPr lang="it-IT" sz="2800" u="sng" dirty="0">
                <a:latin typeface="+mn-lt"/>
              </a:rPr>
            </a:br>
            <a:br>
              <a:rPr lang="it-IT" sz="2800" u="sng" dirty="0">
                <a:latin typeface="+mn-lt"/>
              </a:rPr>
            </a:br>
            <a:r>
              <a:rPr lang="it-IT" sz="2800" u="sng" dirty="0">
                <a:latin typeface="+mn-lt"/>
              </a:rPr>
              <a:t>L. Bandiera</a:t>
            </a:r>
            <a:endParaRPr lang="it-IT" sz="2800" dirty="0">
              <a:latin typeface="+mn-lt"/>
            </a:endParaRPr>
          </a:p>
          <a:p>
            <a:endParaRPr lang="it-IT" sz="2800" dirty="0">
              <a:latin typeface="+mn-lt"/>
            </a:endParaRPr>
          </a:p>
          <a:p>
            <a:r>
              <a:rPr lang="it-IT" sz="2800" dirty="0">
                <a:latin typeface="+mn-lt"/>
              </a:rPr>
              <a:t>National coordinator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INFN - Ferrara</a:t>
            </a:r>
            <a:endParaRPr lang="en-US" sz="2800" dirty="0">
              <a:latin typeface="+mn-lt"/>
            </a:endParaRPr>
          </a:p>
        </p:txBody>
      </p:sp>
      <p:sp>
        <p:nvSpPr>
          <p:cNvPr id="7" name="Segnaposto contenuto 6"/>
          <p:cNvSpPr txBox="1">
            <a:spLocks/>
          </p:cNvSpPr>
          <p:nvPr/>
        </p:nvSpPr>
        <p:spPr>
          <a:xfrm>
            <a:off x="3935760" y="620244"/>
            <a:ext cx="825624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dirty="0"/>
              <a:t>The </a:t>
            </a:r>
            <a:r>
              <a:rPr lang="en-GB" sz="6000" dirty="0">
                <a:solidFill>
                  <a:schemeClr val="tx2"/>
                </a:solidFill>
              </a:rPr>
              <a:t>OREO </a:t>
            </a:r>
            <a:r>
              <a:rPr lang="en-GB" sz="6000" dirty="0"/>
              <a:t>experiment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chemeClr val="tx2"/>
                </a:solidFill>
              </a:rPr>
              <a:t> </a:t>
            </a:r>
            <a:r>
              <a:rPr lang="en-GB" sz="6000" i="1" dirty="0" err="1">
                <a:solidFill>
                  <a:schemeClr val="tx2"/>
                </a:solidFill>
              </a:rPr>
              <a:t>OR</a:t>
            </a:r>
            <a:r>
              <a:rPr lang="en-GB" sz="6000" i="1" dirty="0" err="1"/>
              <a:t>i</a:t>
            </a:r>
            <a:r>
              <a:rPr lang="en-GB" sz="6000" i="1" dirty="0" err="1">
                <a:solidFill>
                  <a:schemeClr val="tx2"/>
                </a:solidFill>
              </a:rPr>
              <a:t>E</a:t>
            </a:r>
            <a:r>
              <a:rPr lang="en-GB" sz="6000" i="1" dirty="0" err="1"/>
              <a:t>nted</a:t>
            </a:r>
            <a:r>
              <a:rPr lang="en-GB" sz="6000" i="1" dirty="0"/>
              <a:t> </a:t>
            </a:r>
            <a:r>
              <a:rPr lang="en-GB" sz="6000" i="1" dirty="0" err="1"/>
              <a:t>cal</a:t>
            </a:r>
            <a:r>
              <a:rPr lang="en-GB" sz="6000" i="1" dirty="0" err="1">
                <a:solidFill>
                  <a:schemeClr val="tx2"/>
                </a:solidFill>
              </a:rPr>
              <a:t>O</a:t>
            </a:r>
            <a:r>
              <a:rPr lang="en-GB" sz="6000" i="1" dirty="0" err="1"/>
              <a:t>rimeter</a:t>
            </a:r>
            <a:endParaRPr lang="en-US" sz="1400" i="1" dirty="0"/>
          </a:p>
        </p:txBody>
      </p:sp>
      <p:sp>
        <p:nvSpPr>
          <p:cNvPr id="8" name="Segnaposto testo 7"/>
          <p:cNvSpPr txBox="1">
            <a:spLocks/>
          </p:cNvSpPr>
          <p:nvPr/>
        </p:nvSpPr>
        <p:spPr>
          <a:xfrm>
            <a:off x="473954" y="3681800"/>
            <a:ext cx="3200400" cy="3379124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200" dirty="0"/>
          </a:p>
          <a:p>
            <a:r>
              <a:rPr lang="it-IT" sz="2200" dirty="0"/>
              <a:t>D. De Salvador</a:t>
            </a:r>
            <a:br>
              <a:rPr lang="it-IT" sz="2200" dirty="0"/>
            </a:br>
            <a:r>
              <a:rPr lang="it-IT" sz="2200" dirty="0" err="1"/>
              <a:t>local</a:t>
            </a:r>
            <a:r>
              <a:rPr lang="it-IT" sz="2200" dirty="0"/>
              <a:t> coordinator</a:t>
            </a:r>
            <a:br>
              <a:rPr lang="it-IT" sz="2200" dirty="0"/>
            </a:br>
            <a:r>
              <a:rPr lang="it-IT" sz="2200" dirty="0"/>
              <a:t>INFN - Legnaro Lab</a:t>
            </a:r>
          </a:p>
          <a:p>
            <a:pPr marL="0" indent="0">
              <a:buNone/>
            </a:pPr>
            <a:endParaRPr lang="it-IT" sz="2200" dirty="0"/>
          </a:p>
          <a:p>
            <a:r>
              <a:rPr lang="it-IT" sz="2200" dirty="0"/>
              <a:t>M. </a:t>
            </a:r>
            <a:r>
              <a:rPr lang="it-IT" sz="2200" dirty="0" err="1"/>
              <a:t>Prest</a:t>
            </a:r>
            <a:br>
              <a:rPr lang="it-IT" sz="2200" dirty="0"/>
            </a:br>
            <a:r>
              <a:rPr lang="it-IT" sz="2200" dirty="0" err="1"/>
              <a:t>local</a:t>
            </a:r>
            <a:r>
              <a:rPr lang="it-IT" sz="2200" dirty="0"/>
              <a:t> coordinator</a:t>
            </a:r>
            <a:br>
              <a:rPr lang="it-IT" sz="2200" dirty="0"/>
            </a:br>
            <a:r>
              <a:rPr lang="it-IT" sz="2200" dirty="0"/>
              <a:t>INFN - Milano Bicocca</a:t>
            </a:r>
          </a:p>
          <a:p>
            <a:endParaRPr lang="en-US" sz="2200" dirty="0"/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8472264" y="6202121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</a:rPr>
              <a:t>01/07/2022 CDS Ferrara</a:t>
            </a:r>
            <a:endParaRPr lang="it-IT" sz="2000" dirty="0">
              <a:solidFill>
                <a:schemeClr val="tx1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4799856" y="5265977"/>
            <a:ext cx="6516895" cy="1080120"/>
            <a:chOff x="651372" y="5157193"/>
            <a:chExt cx="6516895" cy="1080120"/>
          </a:xfrm>
        </p:grpSpPr>
        <p:sp>
          <p:nvSpPr>
            <p:cNvPr id="12" name="Sottotitolo 2"/>
            <p:cNvSpPr txBox="1">
              <a:spLocks/>
            </p:cNvSpPr>
            <p:nvPr/>
          </p:nvSpPr>
          <p:spPr bwMode="auto">
            <a:xfrm>
              <a:off x="651372" y="5157193"/>
              <a:ext cx="377661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Arial" charset="0"/>
                <a:buNone/>
                <a:defRPr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  <a:defRPr sz="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endParaRPr lang="it-IT" sz="250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5944131" y="5589240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01" y="4365103"/>
            <a:ext cx="2750150" cy="169296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62" y="3117832"/>
            <a:ext cx="4044936" cy="34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pic>
        <p:nvPicPr>
          <p:cNvPr id="10" name="Google Shape;227;p33"/>
          <p:cNvPicPr preferRelativeResize="0"/>
          <p:nvPr/>
        </p:nvPicPr>
        <p:blipFill rotWithShape="1">
          <a:blip r:embed="rId2">
            <a:alphaModFix/>
          </a:blip>
          <a:srcRect t="49688"/>
          <a:stretch/>
        </p:blipFill>
        <p:spPr>
          <a:xfrm>
            <a:off x="7896200" y="3990261"/>
            <a:ext cx="4149297" cy="144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714" y="5144483"/>
            <a:ext cx="1243652" cy="125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2;p33"/>
          <p:cNvSpPr/>
          <p:nvPr/>
        </p:nvSpPr>
        <p:spPr>
          <a:xfrm>
            <a:off x="6866699" y="3635919"/>
            <a:ext cx="5248000" cy="18000"/>
          </a:xfrm>
          <a:prstGeom prst="rect">
            <a:avLst/>
          </a:prstGeom>
          <a:solidFill>
            <a:srgbClr val="1A3E7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34;p33"/>
          <p:cNvPicPr preferRelativeResize="0"/>
          <p:nvPr/>
        </p:nvPicPr>
        <p:blipFill rotWithShape="1">
          <a:blip r:embed="rId4">
            <a:alphaModFix/>
          </a:blip>
          <a:srcRect l="14677" t="2523" r="49098" b="38794"/>
          <a:stretch/>
        </p:blipFill>
        <p:spPr>
          <a:xfrm>
            <a:off x="7136383" y="5699474"/>
            <a:ext cx="698077" cy="11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5;p33"/>
          <p:cNvPicPr preferRelativeResize="0"/>
          <p:nvPr/>
        </p:nvPicPr>
        <p:blipFill rotWithShape="1">
          <a:blip r:embed="rId2">
            <a:alphaModFix/>
          </a:blip>
          <a:srcRect b="50729"/>
          <a:stretch/>
        </p:blipFill>
        <p:spPr>
          <a:xfrm>
            <a:off x="7896200" y="928253"/>
            <a:ext cx="4149297" cy="14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8018" y="1975469"/>
            <a:ext cx="1459348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7;p33"/>
          <p:cNvPicPr preferRelativeResize="0"/>
          <p:nvPr/>
        </p:nvPicPr>
        <p:blipFill rotWithShape="1">
          <a:blip r:embed="rId4">
            <a:alphaModFix/>
          </a:blip>
          <a:srcRect l="14677" t="2523" r="49098" b="38794"/>
          <a:stretch/>
        </p:blipFill>
        <p:spPr>
          <a:xfrm>
            <a:off x="7136399" y="2523437"/>
            <a:ext cx="698077" cy="11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contenuto 5"/>
          <p:cNvSpPr>
            <a:spLocks noGrp="1"/>
          </p:cNvSpPr>
          <p:nvPr>
            <p:ph sz="half" idx="1"/>
          </p:nvPr>
        </p:nvSpPr>
        <p:spPr>
          <a:xfrm>
            <a:off x="694292" y="1941159"/>
            <a:ext cx="5384800" cy="471830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endParaRPr lang="en-US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18" name="Titolo 5"/>
          <p:cNvSpPr txBox="1">
            <a:spLocks/>
          </p:cNvSpPr>
          <p:nvPr/>
        </p:nvSpPr>
        <p:spPr>
          <a:xfrm>
            <a:off x="375634" y="597454"/>
            <a:ext cx="694450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 err="1"/>
              <a:t>Electromagnetic</a:t>
            </a:r>
            <a:r>
              <a:rPr lang="it-IT" sz="4800" dirty="0"/>
              <a:t> </a:t>
            </a:r>
            <a:r>
              <a:rPr lang="it-IT" sz="4800" dirty="0" err="1"/>
              <a:t>shower</a:t>
            </a:r>
            <a:r>
              <a:rPr lang="it-IT" sz="4800" dirty="0"/>
              <a:t> </a:t>
            </a:r>
            <a:r>
              <a:rPr lang="it-IT" sz="4800" dirty="0" err="1"/>
              <a:t>acceleration</a:t>
            </a:r>
            <a:r>
              <a:rPr lang="it-IT" sz="4800" dirty="0"/>
              <a:t> in </a:t>
            </a:r>
            <a:r>
              <a:rPr lang="it-IT" sz="4800" dirty="0" err="1"/>
              <a:t>oriented</a:t>
            </a:r>
            <a:r>
              <a:rPr lang="it-IT" sz="4800" dirty="0"/>
              <a:t> </a:t>
            </a:r>
            <a:r>
              <a:rPr lang="it-IT" sz="4800" dirty="0" err="1"/>
              <a:t>crystals</a:t>
            </a:r>
            <a:endParaRPr lang="it-IT" sz="4800" dirty="0"/>
          </a:p>
        </p:txBody>
      </p:sp>
      <p:sp>
        <p:nvSpPr>
          <p:cNvPr id="25" name="Google Shape;204;p27"/>
          <p:cNvSpPr txBox="1"/>
          <p:nvPr/>
        </p:nvSpPr>
        <p:spPr>
          <a:xfrm>
            <a:off x="990566" y="3108371"/>
            <a:ext cx="5448650" cy="19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electromagnetic shower is way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more compact</a:t>
            </a:r>
            <a:endParaRPr sz="20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400" dirty="0"/>
              <a:t>or equivalently</a:t>
            </a:r>
            <a:endParaRPr sz="14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b="1" dirty="0"/>
              <a:t>effective radiation length </a:t>
            </a:r>
            <a:r>
              <a:rPr lang="en-GB" sz="2000" b="1" i="1" dirty="0"/>
              <a:t>X</a:t>
            </a:r>
            <a:r>
              <a:rPr lang="en-GB" sz="2000" b="1" i="1" baseline="-25000" dirty="0"/>
              <a:t>0</a:t>
            </a:r>
            <a:r>
              <a:rPr lang="en-GB" sz="2000" b="1" dirty="0"/>
              <a:t> is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much shorter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8844" y="4616373"/>
            <a:ext cx="6350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the modern electromagnetic calorimeters are designed for experiments at energies of hundreds of GeV/</a:t>
            </a:r>
            <a:r>
              <a:rPr lang="en-GB" dirty="0" err="1"/>
              <a:t>TeV</a:t>
            </a:r>
            <a:r>
              <a:rPr lang="en-GB" dirty="0"/>
              <a:t> and these enhancement effects are expected to be quite important in this energy range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the input photon or electron/positron showers can </a:t>
            </a:r>
            <a:r>
              <a:rPr lang="en-GB" u="sng" dirty="0"/>
              <a:t>full</a:t>
            </a:r>
            <a:r>
              <a:rPr lang="en-GB" dirty="0"/>
              <a:t>y</a:t>
            </a:r>
            <a:r>
              <a:rPr lang="en-GB" u="sng" dirty="0"/>
              <a:t> develop in a much lower thickness with respect to the current state-of-the-art detectors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48844" y="1712987"/>
            <a:ext cx="635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/>
              <a:t>The strong crystal field stimulate intense hard-photon emission by e±, as well as intense pair production by photons when the primary particle trajectory is aligned with a main crystallographic direction. </a:t>
            </a:r>
          </a:p>
        </p:txBody>
      </p:sp>
    </p:spTree>
    <p:extLst>
      <p:ext uri="{BB962C8B-B14F-4D97-AF65-F5344CB8AC3E}">
        <p14:creationId xmlns:p14="http://schemas.microsoft.com/office/powerpoint/2010/main" val="82958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pic>
        <p:nvPicPr>
          <p:cNvPr id="10" name="Google Shape;227;p33"/>
          <p:cNvPicPr preferRelativeResize="0"/>
          <p:nvPr/>
        </p:nvPicPr>
        <p:blipFill rotWithShape="1">
          <a:blip r:embed="rId2">
            <a:alphaModFix/>
          </a:blip>
          <a:srcRect t="49688"/>
          <a:stretch/>
        </p:blipFill>
        <p:spPr>
          <a:xfrm>
            <a:off x="7896200" y="3990261"/>
            <a:ext cx="4149297" cy="144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797" y="5167553"/>
            <a:ext cx="1243652" cy="125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32;p33"/>
          <p:cNvSpPr/>
          <p:nvPr/>
        </p:nvSpPr>
        <p:spPr>
          <a:xfrm>
            <a:off x="6866699" y="3635919"/>
            <a:ext cx="5248000" cy="18000"/>
          </a:xfrm>
          <a:prstGeom prst="rect">
            <a:avLst/>
          </a:prstGeom>
          <a:solidFill>
            <a:srgbClr val="1A3E7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34;p33"/>
          <p:cNvPicPr preferRelativeResize="0"/>
          <p:nvPr/>
        </p:nvPicPr>
        <p:blipFill rotWithShape="1">
          <a:blip r:embed="rId4">
            <a:alphaModFix/>
          </a:blip>
          <a:srcRect l="14677" t="2523" r="49098" b="38794"/>
          <a:stretch/>
        </p:blipFill>
        <p:spPr>
          <a:xfrm>
            <a:off x="7136383" y="5699474"/>
            <a:ext cx="698077" cy="112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5;p33"/>
          <p:cNvPicPr preferRelativeResize="0"/>
          <p:nvPr/>
        </p:nvPicPr>
        <p:blipFill rotWithShape="1">
          <a:blip r:embed="rId2">
            <a:alphaModFix/>
          </a:blip>
          <a:srcRect b="50729"/>
          <a:stretch/>
        </p:blipFill>
        <p:spPr>
          <a:xfrm>
            <a:off x="7896200" y="928253"/>
            <a:ext cx="4149297" cy="14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3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8018" y="1975469"/>
            <a:ext cx="1459348" cy="144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7;p33"/>
          <p:cNvPicPr preferRelativeResize="0"/>
          <p:nvPr/>
        </p:nvPicPr>
        <p:blipFill rotWithShape="1">
          <a:blip r:embed="rId4">
            <a:alphaModFix/>
          </a:blip>
          <a:srcRect l="14677" t="2523" r="49098" b="38794"/>
          <a:stretch/>
        </p:blipFill>
        <p:spPr>
          <a:xfrm>
            <a:off x="7136399" y="2523437"/>
            <a:ext cx="698077" cy="1130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contenuto 5"/>
          <p:cNvSpPr>
            <a:spLocks noGrp="1"/>
          </p:cNvSpPr>
          <p:nvPr>
            <p:ph sz="half" idx="1"/>
          </p:nvPr>
        </p:nvSpPr>
        <p:spPr>
          <a:xfrm>
            <a:off x="623726" y="1810069"/>
            <a:ext cx="5977772" cy="471830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The </a:t>
            </a:r>
            <a:r>
              <a:rPr lang="en-GB" sz="2000" b="1" dirty="0"/>
              <a:t>main goal of the project will be the construction of a calorimeter prototype based on oriented crystals and its experimental  test </a:t>
            </a:r>
            <a:r>
              <a:rPr lang="en-GB" sz="2000" dirty="0"/>
              <a:t>with e</a:t>
            </a:r>
            <a:r>
              <a:rPr lang="en-GB" sz="2000" baseline="30000" dirty="0"/>
              <a:t>±</a:t>
            </a:r>
            <a:r>
              <a:rPr lang="en-GB" sz="2000" dirty="0"/>
              <a:t> or gamma beams in an energy range interesting for applications (from 1 to few hundreds GeV).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We expect to demonstrate the possibility to </a:t>
            </a:r>
            <a:r>
              <a:rPr lang="en-US" sz="2000" b="1" dirty="0"/>
              <a:t>contain </a:t>
            </a:r>
            <a:r>
              <a:rPr lang="en-US" sz="2000" b="1" dirty="0" err="1"/>
              <a:t>e.m</a:t>
            </a:r>
            <a:r>
              <a:rPr lang="en-US" sz="2000" b="1" dirty="0"/>
              <a:t>. showers </a:t>
            </a:r>
            <a:r>
              <a:rPr lang="en-US" sz="2000" dirty="0"/>
              <a:t>initiated by particles with energies even</a:t>
            </a:r>
            <a:r>
              <a:rPr lang="en-US" sz="2000" b="1" dirty="0"/>
              <a:t> above 100 GeV in a reduced volume/weight (and cost!!) </a:t>
            </a:r>
            <a:r>
              <a:rPr lang="en-US" sz="2000" dirty="0"/>
              <a:t>and the </a:t>
            </a:r>
            <a:r>
              <a:rPr lang="en-US" sz="2000" b="1" dirty="0"/>
              <a:t>scalability of OREO technology to large calorimeters needed by realistic experiments.</a:t>
            </a:r>
          </a:p>
        </p:txBody>
      </p:sp>
      <p:sp>
        <p:nvSpPr>
          <p:cNvPr id="18" name="Titolo 5"/>
          <p:cNvSpPr txBox="1">
            <a:spLocks/>
          </p:cNvSpPr>
          <p:nvPr/>
        </p:nvSpPr>
        <p:spPr>
          <a:xfrm>
            <a:off x="1209779" y="554195"/>
            <a:ext cx="827059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OREO idea: </a:t>
            </a:r>
            <a:r>
              <a:rPr lang="it-IT" dirty="0" err="1"/>
              <a:t>realization</a:t>
            </a:r>
            <a:r>
              <a:rPr lang="it-IT" dirty="0"/>
              <a:t> of an ultra-compact </a:t>
            </a:r>
            <a:r>
              <a:rPr lang="it-IT" dirty="0" err="1"/>
              <a:t>crystal-based</a:t>
            </a:r>
            <a:r>
              <a:rPr lang="it-IT" dirty="0"/>
              <a:t> </a:t>
            </a:r>
            <a:r>
              <a:rPr lang="it-IT" dirty="0" err="1"/>
              <a:t>calorimeter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6" y="433780"/>
            <a:ext cx="1026570" cy="9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1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/>
          <p:cNvSpPr txBox="1">
            <a:spLocks/>
          </p:cNvSpPr>
          <p:nvPr/>
        </p:nvSpPr>
        <p:spPr>
          <a:xfrm>
            <a:off x="551384" y="570206"/>
            <a:ext cx="1164061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it-IT" dirty="0" err="1"/>
              <a:t>Starting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: the CSN5 STORM </a:t>
            </a:r>
            <a:r>
              <a:rPr lang="it-IT" dirty="0" err="1"/>
              <a:t>results</a:t>
            </a:r>
            <a:r>
              <a:rPr lang="it-IT" dirty="0"/>
              <a:t> with single </a:t>
            </a:r>
            <a:r>
              <a:rPr lang="it-IT" dirty="0" err="1"/>
              <a:t>crystalline</a:t>
            </a:r>
            <a:r>
              <a:rPr lang="it-IT" dirty="0"/>
              <a:t> </a:t>
            </a:r>
            <a:r>
              <a:rPr lang="it-IT" dirty="0" err="1"/>
              <a:t>samples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</a:p>
        </p:txBody>
      </p:sp>
      <p:pic>
        <p:nvPicPr>
          <p:cNvPr id="35" name="Picture 2" descr="004_Last Crystal mounted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1494" r="10214" b="6993"/>
          <a:stretch/>
        </p:blipFill>
        <p:spPr bwMode="auto">
          <a:xfrm>
            <a:off x="119336" y="5041620"/>
            <a:ext cx="2800582" cy="17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14607"/>
          <a:stretch/>
        </p:blipFill>
        <p:spPr>
          <a:xfrm>
            <a:off x="2135560" y="5877272"/>
            <a:ext cx="2011337" cy="958728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98554"/>
            <a:ext cx="3321318" cy="3082212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183679" y="2261119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Pb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6" name="Picture 4" descr="https://lh4.googleusercontent.com/Avq_aJV-ZHOWdtTQCxNnrLrc2EaPsNyNTxPxmFvRN3gIXoLw3Ca4K97TTKQNt9IW6aQAsrd6uS2JKUbrlMEgA6r0fY5Fj4ogqBn8Tlcn6BxukxrRV7_efV9TPOkVwTdXZsbUPYSQYVuR6jSQ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060848"/>
            <a:ext cx="87418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234635" y="5637961"/>
            <a:ext cx="7606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847" lvl="1">
              <a:spcBef>
                <a:spcPts val="400"/>
              </a:spcBef>
              <a:spcAft>
                <a:spcPts val="400"/>
              </a:spcAft>
              <a:buSzPts val="1400"/>
            </a:pPr>
            <a:r>
              <a:rPr lang="en-GB" sz="2400" i="1" dirty="0">
                <a:solidFill>
                  <a:srgbClr val="C00000"/>
                </a:solidFill>
              </a:rPr>
              <a:t>e</a:t>
            </a:r>
            <a:r>
              <a:rPr lang="en-GB" sz="2400" i="1" baseline="30000" dirty="0">
                <a:solidFill>
                  <a:srgbClr val="C00000"/>
                </a:solidFill>
              </a:rPr>
              <a:t>−</a:t>
            </a:r>
            <a:r>
              <a:rPr lang="en-GB" sz="2400" dirty="0">
                <a:solidFill>
                  <a:srgbClr val="C00000"/>
                </a:solidFill>
              </a:rPr>
              <a:t> at </a:t>
            </a:r>
            <a:r>
              <a:rPr lang="en-GB" sz="2400" b="1" dirty="0">
                <a:solidFill>
                  <a:srgbClr val="C00000"/>
                </a:solidFill>
              </a:rPr>
              <a:t>120 GeV/</a:t>
            </a:r>
            <a:r>
              <a:rPr lang="en-GB" sz="2400" b="1" i="1" dirty="0">
                <a:solidFill>
                  <a:srgbClr val="C00000"/>
                </a:solidFill>
              </a:rPr>
              <a:t>c</a:t>
            </a:r>
            <a:r>
              <a:rPr lang="en-GB" sz="2400" dirty="0">
                <a:solidFill>
                  <a:srgbClr val="C00000"/>
                </a:solidFill>
              </a:rPr>
              <a:t>  interacting with PWO crystals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21859" y="591496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77496" y="1905735"/>
            <a:ext cx="724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Scintillation light enhancement in axially oriented crystals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5971" y="53878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 ECAL endcap made of PWO crystals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437803" y="6119336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N.B. Within ELIOT and STORM experiments, several scintillator (PWO, BGO, </a:t>
            </a:r>
            <a:r>
              <a:rPr lang="en-US" sz="1400" i="1" dirty="0" err="1"/>
              <a:t>CsI</a:t>
            </a:r>
            <a:r>
              <a:rPr lang="en-US" sz="1400" i="1" dirty="0"/>
              <a:t>, YAG) and a Cerenkov (PbF2) crystals. All the tests demonstrated an increase in the electromagnetic processes</a:t>
            </a:r>
          </a:p>
        </p:txBody>
      </p:sp>
    </p:spTree>
    <p:extLst>
      <p:ext uri="{BB962C8B-B14F-4D97-AF65-F5344CB8AC3E}">
        <p14:creationId xmlns:p14="http://schemas.microsoft.com/office/powerpoint/2010/main" val="85422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616" y="487643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OREO </a:t>
            </a:r>
            <a:r>
              <a:rPr lang="it-IT" dirty="0" err="1"/>
              <a:t>methodology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2745" y="1618219"/>
            <a:ext cx="8508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u="sng" dirty="0"/>
              <a:t>Selection of materials</a:t>
            </a:r>
            <a:r>
              <a:rPr lang="en-GB" sz="1600" dirty="0"/>
              <a:t>: </a:t>
            </a:r>
            <a:r>
              <a:rPr lang="en-GB" sz="1600" b="1" dirty="0"/>
              <a:t>Ultrafast PWO scintillator (PWO-UF</a:t>
            </a:r>
            <a:r>
              <a:rPr lang="en-GB" sz="1600" dirty="0"/>
              <a:t>*): good crystallographic properties; scintillation decay with a time constant of 640 </a:t>
            </a:r>
            <a:r>
              <a:rPr lang="en-GB" sz="1600" dirty="0" err="1"/>
              <a:t>ps</a:t>
            </a:r>
            <a:r>
              <a:rPr lang="en-GB" sz="1600" dirty="0"/>
              <a:t> at a light yield of 7 </a:t>
            </a:r>
            <a:r>
              <a:rPr lang="en-GB" sz="1600" dirty="0" err="1"/>
              <a:t>phe</a:t>
            </a:r>
            <a:r>
              <a:rPr lang="en-GB" sz="1600" dirty="0"/>
              <a:t>/MeV and a high radiation tolerance to the electromagnetic component of ionizing radiation. </a:t>
            </a:r>
            <a:r>
              <a:rPr lang="en-GB" sz="1600" i="1" dirty="0"/>
              <a:t>It is considered a candidate for dual readout of scintillation and Cherenkov photons in electromagnetic calorimetry at future colliders</a:t>
            </a:r>
            <a:r>
              <a:rPr lang="en-GB" sz="1600" dirty="0"/>
              <a:t>.</a:t>
            </a:r>
          </a:p>
          <a:p>
            <a:pPr algn="just"/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u="sng" dirty="0"/>
              <a:t>Prototype construction</a:t>
            </a:r>
            <a:r>
              <a:rPr lang="en-GB" sz="1600" dirty="0"/>
              <a:t>: realization of a 3x3 matrix of oriented PWO-UF crystals and of the </a:t>
            </a:r>
            <a:r>
              <a:rPr lang="en-GB" sz="1600" dirty="0" err="1"/>
              <a:t>SiPM</a:t>
            </a:r>
            <a:r>
              <a:rPr lang="en-GB" sz="1600" dirty="0"/>
              <a:t> based readout system, with the development of a technology applicable to large calorimeters;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u="sng" dirty="0"/>
              <a:t>Experimental</a:t>
            </a:r>
            <a:r>
              <a:rPr lang="en-GB" sz="1600" dirty="0"/>
              <a:t> test: at CERN PS&amp;SPS with 1-100 GeV electron beam, with the determination of all the crucial parameters: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X</a:t>
            </a:r>
            <a:r>
              <a:rPr lang="en-GB" sz="1600" baseline="-25000" dirty="0"/>
              <a:t>0</a:t>
            </a:r>
            <a:r>
              <a:rPr lang="en-GB" sz="1600" dirty="0"/>
              <a:t> reduction vs. beam energy/crystal orientation and its reproducibility in different samples;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Dependence of energy deposition, scintillation light, Moliere radius, vs. crystal-to-beam orientation;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Comparison with Monte Carlo simulation to demonstrate full control of the physical processes.</a:t>
            </a:r>
          </a:p>
          <a:p>
            <a:pPr algn="just"/>
            <a:br>
              <a:rPr lang="en-GB" sz="2000" dirty="0"/>
            </a:br>
            <a:endParaRPr lang="en-GB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3352" y="6525344"/>
            <a:ext cx="10872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*M. </a:t>
            </a:r>
            <a:r>
              <a:rPr lang="en-US" sz="1600" i="1" dirty="0" err="1"/>
              <a:t>Korjik</a:t>
            </a:r>
            <a:r>
              <a:rPr lang="en-US" sz="1600" i="1" dirty="0"/>
              <a:t> et al., </a:t>
            </a:r>
            <a:r>
              <a:rPr lang="en-GB" sz="1600" i="1" dirty="0"/>
              <a:t>Ultrafast PWO scintillator for future high energy physics instrumentation, NIM A, 1034 (2022) 166781 </a:t>
            </a:r>
            <a:endParaRPr lang="en-US" sz="1600" i="1" dirty="0"/>
          </a:p>
        </p:txBody>
      </p:sp>
      <p:pic>
        <p:nvPicPr>
          <p:cNvPr id="9" name="Google Shape;9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891521" y="3893550"/>
            <a:ext cx="3302635" cy="2381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po 10"/>
          <p:cNvGrpSpPr/>
          <p:nvPr/>
        </p:nvGrpSpPr>
        <p:grpSpPr>
          <a:xfrm>
            <a:off x="8889372" y="798539"/>
            <a:ext cx="3287268" cy="2655597"/>
            <a:chOff x="8889372" y="798539"/>
            <a:chExt cx="3287268" cy="2655597"/>
          </a:xfrm>
        </p:grpSpPr>
        <p:pic>
          <p:nvPicPr>
            <p:cNvPr id="5" name="Picture 2" descr="https://lh4.googleusercontent.com/ZZImdhvRtnEX3ijCHVO-5S_7xUWnmYeuQ7Z111AfaG8RGoBfqj1x2ZzATABTYiISLEvH79W9CxcJN-18inHu-nLwy1Ff5kvqJ_WjEJ2fmXcusBt4iLpDo7y2GSKvecwX6-5m_32PG8RtSiIC3R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9372" y="798539"/>
              <a:ext cx="3287268" cy="26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tangolo 9"/>
            <p:cNvSpPr/>
            <p:nvPr/>
          </p:nvSpPr>
          <p:spPr>
            <a:xfrm>
              <a:off x="11640616" y="270892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1556909" y="263691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of an ultra-compact </a:t>
            </a:r>
            <a:r>
              <a:rPr lang="it-IT" dirty="0" err="1"/>
              <a:t>calorimeter</a:t>
            </a:r>
            <a:r>
              <a:rPr lang="it-IT" dirty="0"/>
              <a:t> made of 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dirty="0" err="1"/>
              <a:t>crystals</a:t>
            </a:r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Particle Physics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609600" y="2316162"/>
            <a:ext cx="5242560" cy="442520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/>
              <a:t>in </a:t>
            </a:r>
            <a:r>
              <a:rPr lang="en-GB" sz="2000" b="1"/>
              <a:t>fixed-target experiments</a:t>
            </a:r>
            <a:r>
              <a:rPr lang="en-GB" sz="2000"/>
              <a:t>, which are intrinsically forward, to realize compact electromagnetic calorimeters or preshower with reduced volume w.r.t. to the state-of-the-art (collaboration with the NA62/KLEVER experiment on rare kaons decay at CERN) </a:t>
            </a:r>
          </a:p>
          <a:p>
            <a:pPr marL="0" indent="0" algn="just">
              <a:buNone/>
            </a:pPr>
            <a:endParaRPr lang="en-GB" sz="200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/>
              <a:t> in </a:t>
            </a:r>
            <a:r>
              <a:rPr lang="en-GB" sz="2000" b="1"/>
              <a:t>dark matter search</a:t>
            </a:r>
            <a:r>
              <a:rPr lang="en-GB" sz="2000"/>
              <a:t>, to realize compact active beam dump with an increased sensitivity to light dark matter, such as dark photons etc…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Astroparticle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xfrm>
            <a:off x="6320356" y="2304977"/>
            <a:ext cx="5588808" cy="3951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000" b="1" dirty="0"/>
              <a:t>pointing a telescope towards a source</a:t>
            </a:r>
            <a:r>
              <a:rPr lang="en-GB" sz="2000" dirty="0"/>
              <a:t>, thus measuring the spectrum of γ-rays with energy larger than 100 GeV can be completely contained in a quite compact volume, </a:t>
            </a:r>
            <a:r>
              <a:rPr lang="en-GB" sz="2000" b="1" dirty="0"/>
              <a:t>reducing the necessary weight and cost.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 Luglio 2022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/>
              <a:t>L. Bandiera, INFN Ferrara</a:t>
            </a:r>
            <a:endParaRPr lang="en-US" dirty="0"/>
          </a:p>
        </p:txBody>
      </p:sp>
      <p:pic>
        <p:nvPicPr>
          <p:cNvPr id="10" name="Picture 2" descr="Risultati immagini per fermi lat tungsten scintil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69" y="3933056"/>
            <a:ext cx="4027345" cy="25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743294" y="4830153"/>
            <a:ext cx="34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089864" y="5982281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CsI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crystals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73554" y="4830153"/>
            <a:ext cx="1445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>
                <a:solidFill>
                  <a:schemeClr val="tx2"/>
                </a:solidFill>
              </a:rPr>
              <a:t>FERMI-LAT </a:t>
            </a:r>
          </a:p>
          <a:p>
            <a:pPr algn="ctr"/>
            <a:r>
              <a:rPr lang="it-IT" i="1" dirty="0" err="1">
                <a:solidFill>
                  <a:schemeClr val="tx2"/>
                </a:solidFill>
              </a:rPr>
              <a:t>tower</a:t>
            </a:r>
            <a:endParaRPr lang="en-GB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3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Ferrara team</a:t>
            </a: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151453"/>
              </p:ext>
            </p:extLst>
          </p:nvPr>
        </p:nvGraphicFramePr>
        <p:xfrm>
          <a:off x="2159094" y="1732407"/>
          <a:ext cx="7646488" cy="4389120"/>
        </p:xfrm>
        <a:graphic>
          <a:graphicData uri="http://schemas.openxmlformats.org/drawingml/2006/table">
            <a:tbl>
              <a:tblPr/>
              <a:tblGrid>
                <a:gridCol w="2794520">
                  <a:extLst>
                    <a:ext uri="{9D8B030D-6E8A-4147-A177-3AD203B41FA5}">
                      <a16:colId xmlns:a16="http://schemas.microsoft.com/office/drawing/2014/main" val="1923622573"/>
                    </a:ext>
                  </a:extLst>
                </a:gridCol>
                <a:gridCol w="3542032">
                  <a:extLst>
                    <a:ext uri="{9D8B030D-6E8A-4147-A177-3AD203B41FA5}">
                      <a16:colId xmlns:a16="http://schemas.microsoft.com/office/drawing/2014/main" val="2892248621"/>
                    </a:ext>
                  </a:extLst>
                </a:gridCol>
                <a:gridCol w="1309936">
                  <a:extLst>
                    <a:ext uri="{9D8B030D-6E8A-4147-A177-3AD203B41FA5}">
                      <a16:colId xmlns:a16="http://schemas.microsoft.com/office/drawing/2014/main" val="37005792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b="1" dirty="0">
                          <a:effectLst/>
                        </a:rPr>
                        <a:t>Nome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b="1" dirty="0" err="1">
                          <a:effectLst/>
                        </a:rPr>
                        <a:t>Qualifica</a:t>
                      </a:r>
                      <a:endParaRPr lang="en-GB" sz="2800" b="1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</a:rPr>
                        <a:t>% FTE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7744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Bandiera</a:t>
                      </a:r>
                      <a:r>
                        <a:rPr lang="en-GB" sz="2800" dirty="0">
                          <a:effectLst/>
                        </a:rPr>
                        <a:t> Laura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Ricercatore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4</a:t>
                      </a:r>
                      <a:r>
                        <a:rPr lang="en-GB" sz="2800">
                          <a:effectLst/>
                        </a:rPr>
                        <a:t>0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8547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Guidi</a:t>
                      </a:r>
                      <a:r>
                        <a:rPr lang="en-GB" sz="2800" dirty="0">
                          <a:effectLst/>
                        </a:rPr>
                        <a:t> Vincenzo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Prof.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Ordinario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833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>
                          <a:effectLst/>
                        </a:rPr>
                        <a:t>Soldani Mattia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Dottorando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50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0649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>
                          <a:effectLst/>
                        </a:rPr>
                        <a:t>Zonta Giulia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Assegnista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100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1678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>
                          <a:effectLst/>
                        </a:rPr>
                        <a:t>Rossi Arianna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Dottoranda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50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408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>
                          <a:effectLst/>
                        </a:rPr>
                        <a:t>Davì Fabrizio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 err="1">
                          <a:effectLst/>
                        </a:rPr>
                        <a:t>Prof.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Ordinario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100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1487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>
                          <a:effectLst/>
                        </a:rPr>
                        <a:t>Sytov Alexei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dirty="0">
                          <a:effectLst/>
                        </a:rPr>
                        <a:t>Marie</a:t>
                      </a:r>
                      <a:r>
                        <a:rPr lang="en-GB" sz="2800" baseline="0" dirty="0">
                          <a:effectLst/>
                        </a:rPr>
                        <a:t> Curie fellow</a:t>
                      </a:r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dirty="0">
                          <a:effectLst/>
                        </a:rPr>
                        <a:t>0*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1388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rtl="0" fontAlgn="b"/>
                      <a:r>
                        <a:rPr lang="en-GB" sz="2800" b="1" dirty="0">
                          <a:effectLst/>
                        </a:rPr>
                        <a:t>% FTE </a:t>
                      </a:r>
                      <a:r>
                        <a:rPr lang="en-GB" sz="2800" b="1" dirty="0" err="1">
                          <a:effectLst/>
                        </a:rPr>
                        <a:t>Totale</a:t>
                      </a:r>
                      <a:endParaRPr lang="en-GB" sz="2800" b="1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2800" dirty="0">
                        <a:effectLst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</a:p>
                  </a:txBody>
                  <a:tcPr marL="25400" marR="254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56537"/>
                  </a:ext>
                </a:extLst>
              </a:tr>
            </a:tbl>
          </a:graphicData>
        </a:graphic>
      </p:graphicFrame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59094" y="6237312"/>
            <a:ext cx="529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sinergia</a:t>
            </a:r>
            <a:r>
              <a:rPr lang="en-US" dirty="0"/>
              <a:t> con </a:t>
            </a:r>
            <a:r>
              <a:rPr lang="en-US" dirty="0" err="1"/>
              <a:t>Progetto</a:t>
            </a:r>
            <a:r>
              <a:rPr lang="en-US" dirty="0"/>
              <a:t> H2020-MSCA-IF TRILLION</a:t>
            </a:r>
          </a:p>
        </p:txBody>
      </p:sp>
    </p:spTree>
    <p:extLst>
      <p:ext uri="{BB962C8B-B14F-4D97-AF65-F5344CB8AC3E}">
        <p14:creationId xmlns:p14="http://schemas.microsoft.com/office/powerpoint/2010/main" val="196177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financial request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Luglio 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L. Bandiera, INFN Ferrara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3917" y="6093296"/>
            <a:ext cx="12072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Richieste</a:t>
            </a:r>
            <a:r>
              <a:rPr lang="en-US" sz="2800" b="1" dirty="0"/>
              <a:t> </a:t>
            </a:r>
            <a:r>
              <a:rPr lang="en-US" sz="2800" b="1" dirty="0" err="1"/>
              <a:t>finanziarie</a:t>
            </a:r>
            <a:r>
              <a:rPr lang="en-US" sz="2800" b="1" dirty="0"/>
              <a:t> in via di </a:t>
            </a:r>
            <a:r>
              <a:rPr lang="en-US" sz="2800" b="1" dirty="0" err="1"/>
              <a:t>definizione</a:t>
            </a:r>
            <a:r>
              <a:rPr lang="en-US" sz="2800" b="1" dirty="0"/>
              <a:t> – </a:t>
            </a:r>
            <a:r>
              <a:rPr lang="en-US" sz="2800" b="1" dirty="0" err="1"/>
              <a:t>richieste</a:t>
            </a:r>
            <a:r>
              <a:rPr lang="en-US" sz="2800" b="1" dirty="0"/>
              <a:t> </a:t>
            </a:r>
            <a:r>
              <a:rPr lang="en-US" sz="2800" b="1" dirty="0" err="1"/>
              <a:t>offerte</a:t>
            </a:r>
            <a:r>
              <a:rPr lang="en-US" sz="2800" b="1" dirty="0"/>
              <a:t> </a:t>
            </a:r>
            <a:r>
              <a:rPr lang="en-US" sz="2800" b="1" dirty="0" err="1"/>
              <a:t>dettagliate</a:t>
            </a:r>
            <a:endParaRPr lang="en-US" sz="28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52400"/>
              </p:ext>
            </p:extLst>
          </p:nvPr>
        </p:nvGraphicFramePr>
        <p:xfrm>
          <a:off x="2639616" y="1844826"/>
          <a:ext cx="6336704" cy="3626882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Capitolo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Richieste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Missioni interne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1.5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Missione estere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16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Consumo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25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Trasporti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3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Manutenzione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5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Inventariabile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19 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65971"/>
              </p:ext>
            </p:extLst>
          </p:nvPr>
        </p:nvGraphicFramePr>
        <p:xfrm>
          <a:off x="2609039" y="5489156"/>
          <a:ext cx="6336704" cy="518148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Totale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69.5 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476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16555</TotalTime>
  <Words>804</Words>
  <Application>Microsoft Office PowerPoint</Application>
  <PresentationFormat>Widescreen</PresentationFormat>
  <Paragraphs>117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Wingdings</vt:lpstr>
      <vt:lpstr>Chiaro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OREO methodology</vt:lpstr>
      <vt:lpstr>Possible application of an ultra-compact calorimeter made of oriented crystals</vt:lpstr>
      <vt:lpstr>Ferrara team</vt:lpstr>
      <vt:lpstr>Preliminary financial request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Deflection of MeV Protons by an Unbent Half-Wavelength Silicon nano-crystal</dc:title>
  <dc:creator>Davide De Salvador</dc:creator>
  <cp:lastModifiedBy>Paolo Cardarelli</cp:lastModifiedBy>
  <cp:revision>275</cp:revision>
  <dcterms:created xsi:type="dcterms:W3CDTF">2012-05-23T13:32:32Z</dcterms:created>
  <dcterms:modified xsi:type="dcterms:W3CDTF">2022-07-01T10:54:37Z</dcterms:modified>
</cp:coreProperties>
</file>