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340" r:id="rId2"/>
    <p:sldId id="293" r:id="rId3"/>
    <p:sldId id="349" r:id="rId4"/>
    <p:sldId id="350" r:id="rId5"/>
    <p:sldId id="347" r:id="rId6"/>
    <p:sldId id="305" r:id="rId7"/>
    <p:sldId id="338"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3163"/>
    <a:srgbClr val="00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40" autoAdjust="0"/>
    <p:restoredTop sz="94660"/>
  </p:normalViewPr>
  <p:slideViewPr>
    <p:cSldViewPr snapToGrid="0">
      <p:cViewPr varScale="1">
        <p:scale>
          <a:sx n="61" d="100"/>
          <a:sy n="61" d="100"/>
        </p:scale>
        <p:origin x="40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33FC4A-3591-4E16-A18A-1B926AD504CF}" type="datetimeFigureOut">
              <a:rPr lang="it-IT" smtClean="0"/>
              <a:t>01/07/22</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6B98EB-6AEE-4466-A44F-16847C07766A}" type="slidenum">
              <a:rPr lang="it-IT" smtClean="0"/>
              <a:t>‹#›</a:t>
            </a:fld>
            <a:endParaRPr lang="it-IT"/>
          </a:p>
        </p:txBody>
      </p:sp>
    </p:spTree>
    <p:extLst>
      <p:ext uri="{BB962C8B-B14F-4D97-AF65-F5344CB8AC3E}">
        <p14:creationId xmlns:p14="http://schemas.microsoft.com/office/powerpoint/2010/main" val="3169343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ciencedirect.com/science/article/pii/S0168583X15001445#b002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b="0" i="0" kern="1200" dirty="0">
                <a:solidFill>
                  <a:schemeClr val="tx1"/>
                </a:solidFill>
                <a:effectLst/>
                <a:latin typeface="+mn-lt"/>
                <a:ea typeface="+mn-ea"/>
                <a:cs typeface="+mn-cs"/>
              </a:rPr>
              <a:t>The main concern for all positron sources is not only the yield but also the energy deposition and the associated PEDD (Peak Energy Deposition Density). Recent investigations led to the concept of a hybrid source where the crystal-radiator and the amorphous converter were separated by some distance allowing the charged particles emitted in the crystal to be swept off </a:t>
            </a:r>
            <a:r>
              <a:rPr lang="en-GB" sz="1200" b="0" i="0" u="none" strike="noStrike" kern="1200" dirty="0">
                <a:solidFill>
                  <a:schemeClr val="tx1"/>
                </a:solidFill>
                <a:effectLst/>
                <a:latin typeface="+mn-lt"/>
                <a:ea typeface="+mn-ea"/>
                <a:cs typeface="+mn-cs"/>
                <a:hlinkClick r:id="rId3"/>
              </a:rPr>
              <a:t>[4]</a:t>
            </a:r>
            <a:r>
              <a:rPr lang="en-GB" sz="1200" b="0" i="0" kern="1200" dirty="0">
                <a:solidFill>
                  <a:schemeClr val="tx1"/>
                </a:solidFill>
                <a:effectLst/>
                <a:latin typeface="+mn-lt"/>
                <a:ea typeface="+mn-ea"/>
                <a:cs typeface="+mn-cs"/>
              </a:rPr>
              <a:t>. Moreover, the replacement of the compact converter by a granular one, made of small spheres, seems very promising for the deposited power dissipation. https://www.sciencedirect.com/science/article/pii/S0168583X15001445</a:t>
            </a:r>
            <a:endParaRPr lang="en-US" dirty="0"/>
          </a:p>
        </p:txBody>
      </p:sp>
      <p:sp>
        <p:nvSpPr>
          <p:cNvPr id="4" name="Segnaposto numero diapositiva 3"/>
          <p:cNvSpPr>
            <a:spLocks noGrp="1"/>
          </p:cNvSpPr>
          <p:nvPr>
            <p:ph type="sldNum" sz="quarter" idx="10"/>
          </p:nvPr>
        </p:nvSpPr>
        <p:spPr/>
        <p:txBody>
          <a:bodyPr/>
          <a:lstStyle/>
          <a:p>
            <a:fld id="{D542E015-F967-45E2-AC18-24B22E298976}" type="slidenum">
              <a:rPr lang="en-US" smtClean="0"/>
              <a:t>5</a:t>
            </a:fld>
            <a:endParaRPr lang="en-US"/>
          </a:p>
        </p:txBody>
      </p:sp>
    </p:spTree>
    <p:extLst>
      <p:ext uri="{BB962C8B-B14F-4D97-AF65-F5344CB8AC3E}">
        <p14:creationId xmlns:p14="http://schemas.microsoft.com/office/powerpoint/2010/main" val="922182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r>
              <a:rPr lang="en-US"/>
              <a:t>Ferrara, 03/05/2017</a:t>
            </a:r>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it-IT"/>
              <a:t>L. Bandiera, INFN Sezione di Ferrara</a:t>
            </a:r>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Ferrara, 03/05/2017</a:t>
            </a:r>
            <a:endParaRPr lang="en-US" dirty="0"/>
          </a:p>
        </p:txBody>
      </p:sp>
      <p:sp>
        <p:nvSpPr>
          <p:cNvPr id="5" name="Footer Placeholder 4"/>
          <p:cNvSpPr>
            <a:spLocks noGrp="1"/>
          </p:cNvSpPr>
          <p:nvPr>
            <p:ph type="ftr" sz="quarter" idx="11"/>
          </p:nvPr>
        </p:nvSpPr>
        <p:spPr/>
        <p:txBody>
          <a:bodyPr/>
          <a:lstStyle/>
          <a:p>
            <a:r>
              <a:rPr lang="it-IT"/>
              <a:t>L. Bandiera, INFN Sezione di Ferrara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r>
              <a:rPr lang="en-US"/>
              <a:t>Ferrara, 03/05/2017</a:t>
            </a:r>
            <a:endParaRPr lang="en-US" dirty="0"/>
          </a:p>
        </p:txBody>
      </p:sp>
      <p:sp>
        <p:nvSpPr>
          <p:cNvPr id="5" name="Footer Placeholder 4"/>
          <p:cNvSpPr>
            <a:spLocks noGrp="1"/>
          </p:cNvSpPr>
          <p:nvPr>
            <p:ph type="ftr" sz="quarter" idx="11"/>
          </p:nvPr>
        </p:nvSpPr>
        <p:spPr>
          <a:xfrm>
            <a:off x="774923" y="5951811"/>
            <a:ext cx="7896279" cy="365125"/>
          </a:xfrm>
        </p:spPr>
        <p:txBody>
          <a:bodyPr/>
          <a:lstStyle/>
          <a:p>
            <a:r>
              <a:rPr lang="it-IT"/>
              <a:t>L. Bandiera, INFN Sezione di Ferrara</a:t>
            </a:r>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Ferrara, 03/05/2017</a:t>
            </a:r>
            <a:endParaRPr lang="en-US" dirty="0"/>
          </a:p>
        </p:txBody>
      </p:sp>
      <p:sp>
        <p:nvSpPr>
          <p:cNvPr id="5" name="Footer Placeholder 4"/>
          <p:cNvSpPr>
            <a:spLocks noGrp="1"/>
          </p:cNvSpPr>
          <p:nvPr>
            <p:ph type="ftr" sz="quarter" idx="11"/>
          </p:nvPr>
        </p:nvSpPr>
        <p:spPr/>
        <p:txBody>
          <a:bodyPr/>
          <a:lstStyle/>
          <a:p>
            <a:r>
              <a:rPr lang="it-IT"/>
              <a:t>L. Bandiera, INFN Sezione di Ferrara</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r>
              <a:rPr lang="en-US"/>
              <a:t>Ferrara, 03/05/2017</a:t>
            </a:r>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it-IT"/>
              <a:t>L. Bandiera, INFN Sezione di Ferrara</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Ferrara, 03/05/2017</a:t>
            </a:r>
            <a:endParaRPr lang="en-US" dirty="0"/>
          </a:p>
        </p:txBody>
      </p:sp>
      <p:sp>
        <p:nvSpPr>
          <p:cNvPr id="6" name="Footer Placeholder 5"/>
          <p:cNvSpPr>
            <a:spLocks noGrp="1"/>
          </p:cNvSpPr>
          <p:nvPr>
            <p:ph type="ftr" sz="quarter" idx="11"/>
          </p:nvPr>
        </p:nvSpPr>
        <p:spPr/>
        <p:txBody>
          <a:bodyPr/>
          <a:lstStyle/>
          <a:p>
            <a:r>
              <a:rPr lang="it-IT"/>
              <a:t>L. Bandiera, INFN Sezione di Ferrara</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Ferrara, 03/05/2017</a:t>
            </a:r>
            <a:endParaRPr lang="en-US" dirty="0"/>
          </a:p>
        </p:txBody>
      </p:sp>
      <p:sp>
        <p:nvSpPr>
          <p:cNvPr id="8" name="Footer Placeholder 7"/>
          <p:cNvSpPr>
            <a:spLocks noGrp="1"/>
          </p:cNvSpPr>
          <p:nvPr>
            <p:ph type="ftr" sz="quarter" idx="11"/>
          </p:nvPr>
        </p:nvSpPr>
        <p:spPr/>
        <p:txBody>
          <a:bodyPr/>
          <a:lstStyle/>
          <a:p>
            <a:r>
              <a:rPr lang="it-IT"/>
              <a:t>L. Bandiera, INFN Sezione di Ferrara</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Ferrara, 03/05/2017</a:t>
            </a:r>
            <a:endParaRPr lang="en-US" dirty="0"/>
          </a:p>
        </p:txBody>
      </p:sp>
      <p:sp>
        <p:nvSpPr>
          <p:cNvPr id="4" name="Footer Placeholder 3"/>
          <p:cNvSpPr>
            <a:spLocks noGrp="1"/>
          </p:cNvSpPr>
          <p:nvPr>
            <p:ph type="ftr" sz="quarter" idx="11"/>
          </p:nvPr>
        </p:nvSpPr>
        <p:spPr/>
        <p:txBody>
          <a:bodyPr/>
          <a:lstStyle/>
          <a:p>
            <a:r>
              <a:rPr lang="it-IT"/>
              <a:t>L. Bandiera, INFN Sezione di Ferrara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Ferrara, 03/05/2017</a:t>
            </a:r>
            <a:endParaRPr lang="en-US" dirty="0"/>
          </a:p>
        </p:txBody>
      </p:sp>
      <p:sp>
        <p:nvSpPr>
          <p:cNvPr id="3" name="Footer Placeholder 2"/>
          <p:cNvSpPr>
            <a:spLocks noGrp="1"/>
          </p:cNvSpPr>
          <p:nvPr>
            <p:ph type="ftr" sz="quarter" idx="11"/>
          </p:nvPr>
        </p:nvSpPr>
        <p:spPr/>
        <p:txBody>
          <a:bodyPr/>
          <a:lstStyle/>
          <a:p>
            <a:r>
              <a:rPr lang="it-IT"/>
              <a:t>L. Bandiera, INFN Sezione di Ferrara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r>
              <a:rPr lang="en-US"/>
              <a:t>Ferrara, 03/05/2017</a:t>
            </a:r>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it-IT"/>
              <a:t>L. Bandiera, INFN Sezione di Ferrara</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Ferrara, 03/05/2017</a:t>
            </a:r>
            <a:endParaRPr lang="en-US" dirty="0"/>
          </a:p>
        </p:txBody>
      </p:sp>
      <p:sp>
        <p:nvSpPr>
          <p:cNvPr id="6" name="Footer Placeholder 5"/>
          <p:cNvSpPr>
            <a:spLocks noGrp="1"/>
          </p:cNvSpPr>
          <p:nvPr>
            <p:ph type="ftr" sz="quarter" idx="11"/>
          </p:nvPr>
        </p:nvSpPr>
        <p:spPr/>
        <p:txBody>
          <a:bodyPr/>
          <a:lstStyle/>
          <a:p>
            <a:r>
              <a:rPr lang="it-IT"/>
              <a:t>L. Bandiera, INFN Sezione di Ferrara</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r>
              <a:rPr lang="en-US"/>
              <a:t>Ferrara, 03/05/2017</a:t>
            </a:r>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it-IT"/>
              <a:t>L. Bandiera, INFN Sezione di Ferrara</a:t>
            </a:r>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7">
            <a:extLst>
              <a:ext uri="{FF2B5EF4-FFF2-40B4-BE49-F238E27FC236}">
                <a16:creationId xmlns:a16="http://schemas.microsoft.com/office/drawing/2014/main" id="{AEB06098-A5FD-8243-B0C8-FD58428B9F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422" y="3545152"/>
            <a:ext cx="2428227" cy="2376745"/>
          </a:xfrm>
          <a:prstGeom prst="rect">
            <a:avLst/>
          </a:prstGeom>
        </p:spPr>
      </p:pic>
      <p:sp>
        <p:nvSpPr>
          <p:cNvPr id="8" name="Title 7"/>
          <p:cNvSpPr>
            <a:spLocks noGrp="1"/>
          </p:cNvSpPr>
          <p:nvPr>
            <p:ph type="title" idx="4294967295"/>
          </p:nvPr>
        </p:nvSpPr>
        <p:spPr>
          <a:xfrm>
            <a:off x="-600075" y="87487"/>
            <a:ext cx="8912225" cy="471487"/>
          </a:xfrm>
        </p:spPr>
        <p:txBody>
          <a:bodyPr>
            <a:normAutofit fontScale="90000"/>
          </a:bodyPr>
          <a:lstStyle/>
          <a:p>
            <a:r>
              <a:rPr lang="en-US" dirty="0"/>
              <a:t>Crystals for forward calorimetry</a:t>
            </a:r>
          </a:p>
        </p:txBody>
      </p:sp>
      <p:sp>
        <p:nvSpPr>
          <p:cNvPr id="4" name="TextBox 3">
            <a:extLst>
              <a:ext uri="{FF2B5EF4-FFF2-40B4-BE49-F238E27FC236}">
                <a16:creationId xmlns:a16="http://schemas.microsoft.com/office/drawing/2014/main" id="{D143A7C2-E223-3746-9367-56D395304CF9}"/>
              </a:ext>
            </a:extLst>
          </p:cNvPr>
          <p:cNvSpPr txBox="1"/>
          <p:nvPr/>
        </p:nvSpPr>
        <p:spPr>
          <a:xfrm>
            <a:off x="1247453" y="1673906"/>
            <a:ext cx="9648974" cy="2087751"/>
          </a:xfrm>
          <a:prstGeom prst="rect">
            <a:avLst/>
          </a:prstGeom>
          <a:noFill/>
        </p:spPr>
        <p:txBody>
          <a:bodyPr wrap="square" rtlCol="0">
            <a:spAutoFit/>
          </a:bodyPr>
          <a:lstStyle/>
          <a:p>
            <a:pPr marL="623888" lvl="1" indent="-216000">
              <a:spcBef>
                <a:spcPts val="400"/>
              </a:spcBef>
              <a:buFont typeface="Arial"/>
              <a:buChar char="•"/>
            </a:pPr>
            <a:r>
              <a:rPr lang="en-US" dirty="0">
                <a:latin typeface="Helvetica"/>
                <a:cs typeface="Helvetica"/>
              </a:rPr>
              <a:t>Resistance to &gt; 100 MHz sustained rates</a:t>
            </a:r>
          </a:p>
          <a:p>
            <a:pPr marL="623888" lvl="1" indent="-216000">
              <a:spcBef>
                <a:spcPts val="400"/>
              </a:spcBef>
              <a:buFont typeface="Arial"/>
              <a:buChar char="•"/>
            </a:pPr>
            <a:r>
              <a:rPr lang="en-US" dirty="0">
                <a:latin typeface="Helvetica"/>
                <a:cs typeface="Helvetica"/>
              </a:rPr>
              <a:t>Time resolution </a:t>
            </a:r>
            <a:r>
              <a:rPr lang="en-US" i="1" dirty="0" err="1">
                <a:latin typeface="Times New Roman" panose="02020603050405020304" pitchFamily="18" charset="0"/>
                <a:cs typeface="Times New Roman" panose="02020603050405020304" pitchFamily="18" charset="0"/>
              </a:rPr>
              <a:t>σ</a:t>
            </a:r>
            <a:r>
              <a:rPr lang="en-US" i="1" baseline="-25000" dirty="0" err="1">
                <a:latin typeface="Times New Roman" panose="02020603050405020304" pitchFamily="18" charset="0"/>
                <a:cs typeface="Times New Roman" panose="02020603050405020304" pitchFamily="18" charset="0"/>
              </a:rPr>
              <a:t>t</a:t>
            </a:r>
            <a:r>
              <a:rPr lang="en-US" dirty="0">
                <a:latin typeface="Helvetica"/>
                <a:cs typeface="Helvetica"/>
              </a:rPr>
              <a:t>  &lt; 100 </a:t>
            </a:r>
            <a:r>
              <a:rPr lang="en-US" dirty="0" err="1">
                <a:latin typeface="Helvetica"/>
                <a:cs typeface="Helvetica"/>
              </a:rPr>
              <a:t>ps</a:t>
            </a:r>
            <a:r>
              <a:rPr lang="en-US" dirty="0">
                <a:latin typeface="Helvetica"/>
                <a:cs typeface="Helvetica"/>
              </a:rPr>
              <a:t>, 2-pulse separation at ~ 1 ns </a:t>
            </a:r>
          </a:p>
          <a:p>
            <a:pPr marL="623888" lvl="1" indent="-216000">
              <a:spcBef>
                <a:spcPts val="400"/>
              </a:spcBef>
              <a:buFont typeface="Arial"/>
              <a:buChar char="•"/>
            </a:pPr>
            <a:r>
              <a:rPr lang="en-US" dirty="0">
                <a:latin typeface="Helvetica"/>
                <a:cs typeface="Helvetica"/>
              </a:rPr>
              <a:t>Good radiation resistance (10</a:t>
            </a:r>
            <a:r>
              <a:rPr lang="en-US" baseline="30000" dirty="0">
                <a:latin typeface="Helvetica"/>
                <a:cs typeface="Helvetica"/>
              </a:rPr>
              <a:t>14</a:t>
            </a:r>
            <a:r>
              <a:rPr lang="en-US" dirty="0">
                <a:latin typeface="Helvetica"/>
                <a:cs typeface="Helvetica"/>
              </a:rPr>
              <a:t> </a:t>
            </a:r>
            <a:r>
              <a:rPr lang="en-US" i="1" dirty="0">
                <a:latin typeface="Times New Roman"/>
                <a:cs typeface="Times New Roman"/>
              </a:rPr>
              <a:t>n</a:t>
            </a:r>
            <a:r>
              <a:rPr lang="en-US" dirty="0">
                <a:latin typeface="Helvetica"/>
                <a:cs typeface="Helvetica"/>
              </a:rPr>
              <a:t>/cm</a:t>
            </a:r>
            <a:r>
              <a:rPr lang="en-US" baseline="30000" dirty="0">
                <a:latin typeface="Helvetica"/>
                <a:cs typeface="Helvetica"/>
              </a:rPr>
              <a:t>2</a:t>
            </a:r>
            <a:r>
              <a:rPr lang="en-US" dirty="0">
                <a:latin typeface="Helvetica"/>
                <a:cs typeface="Helvetica"/>
              </a:rPr>
              <a:t>)</a:t>
            </a:r>
          </a:p>
          <a:p>
            <a:pPr marL="1816100" lvl="1" indent="-393700">
              <a:spcBef>
                <a:spcPts val="1200"/>
              </a:spcBef>
            </a:pPr>
            <a:r>
              <a:rPr lang="en-US" b="1" dirty="0">
                <a:latin typeface="Helvetica"/>
                <a:cs typeface="Helvetica"/>
              </a:rPr>
              <a:t>An experiment to measure </a:t>
            </a:r>
            <a:r>
              <a:rPr lang="en-US" b="1" i="1" dirty="0">
                <a:latin typeface="Times New Roman"/>
                <a:cs typeface="Times New Roman"/>
              </a:rPr>
              <a:t>K</a:t>
            </a:r>
            <a:r>
              <a:rPr lang="en-US" b="1" i="1" baseline="-25000" dirty="0">
                <a:latin typeface="Times New Roman"/>
                <a:cs typeface="Times New Roman"/>
              </a:rPr>
              <a:t>L</a:t>
            </a:r>
            <a:r>
              <a:rPr lang="en-US" b="1" i="1" dirty="0">
                <a:latin typeface="Times New Roman"/>
                <a:cs typeface="Times New Roman"/>
              </a:rPr>
              <a:t> → π</a:t>
            </a:r>
            <a:r>
              <a:rPr lang="en-US" b="1" baseline="30000" dirty="0">
                <a:latin typeface="Times New Roman"/>
                <a:cs typeface="Times New Roman"/>
              </a:rPr>
              <a:t>0</a:t>
            </a:r>
            <a:r>
              <a:rPr lang="en-US" b="1" i="1" dirty="0">
                <a:latin typeface="Times New Roman"/>
                <a:cs typeface="Times New Roman"/>
              </a:rPr>
              <a:t>νν</a:t>
            </a:r>
            <a:r>
              <a:rPr lang="en-US" b="1" dirty="0">
                <a:latin typeface="Helvetica"/>
                <a:cs typeface="Helvetica"/>
              </a:rPr>
              <a:t> at the CERN SPS (in the NA62 area)</a:t>
            </a:r>
          </a:p>
          <a:p>
            <a:pPr marL="1816100" lvl="2" indent="-215900">
              <a:spcBef>
                <a:spcPts val="600"/>
              </a:spcBef>
              <a:buFont typeface="Arial"/>
              <a:buChar char="•"/>
            </a:pPr>
            <a:r>
              <a:rPr lang="en-US" dirty="0">
                <a:latin typeface="Helvetica"/>
                <a:cs typeface="Helvetica"/>
              </a:rPr>
              <a:t>Good efficiency for detection of photons with </a:t>
            </a:r>
            <a:r>
              <a:rPr lang="en-US" i="1" dirty="0" err="1">
                <a:latin typeface="Times New Roman"/>
                <a:cs typeface="Times New Roman"/>
              </a:rPr>
              <a:t>E</a:t>
            </a:r>
            <a:r>
              <a:rPr lang="en-US" i="1" baseline="-25000" dirty="0" err="1">
                <a:latin typeface="Times New Roman"/>
                <a:cs typeface="Times New Roman"/>
              </a:rPr>
              <a:t>γ</a:t>
            </a:r>
            <a:r>
              <a:rPr lang="en-US" dirty="0">
                <a:latin typeface="Helvetica"/>
                <a:cs typeface="Helvetica"/>
              </a:rPr>
              <a:t> &gt; 5 GeV while operated in 500 MHz neutral hadron beam</a:t>
            </a:r>
          </a:p>
        </p:txBody>
      </p:sp>
      <p:pic>
        <p:nvPicPr>
          <p:cNvPr id="6" name="Picture 5">
            <a:extLst>
              <a:ext uri="{FF2B5EF4-FFF2-40B4-BE49-F238E27FC236}">
                <a16:creationId xmlns:a16="http://schemas.microsoft.com/office/drawing/2014/main" id="{5D5C481C-1C01-A541-8744-ED96032E322B}"/>
              </a:ext>
            </a:extLst>
          </p:cNvPr>
          <p:cNvPicPr>
            <a:picLocks noChangeAspect="1"/>
          </p:cNvPicPr>
          <p:nvPr/>
        </p:nvPicPr>
        <p:blipFill>
          <a:blip r:embed="rId3"/>
          <a:stretch>
            <a:fillRect/>
          </a:stretch>
        </p:blipFill>
        <p:spPr>
          <a:xfrm>
            <a:off x="1247453" y="2759029"/>
            <a:ext cx="1260140" cy="504056"/>
          </a:xfrm>
          <a:prstGeom prst="rect">
            <a:avLst/>
          </a:prstGeom>
        </p:spPr>
      </p:pic>
      <p:pic>
        <p:nvPicPr>
          <p:cNvPr id="7" name="Picture 6">
            <a:extLst>
              <a:ext uri="{FF2B5EF4-FFF2-40B4-BE49-F238E27FC236}">
                <a16:creationId xmlns:a16="http://schemas.microsoft.com/office/drawing/2014/main" id="{DF6E7FA2-C8B1-0341-A3F4-ED0FF88FEB07}"/>
              </a:ext>
            </a:extLst>
          </p:cNvPr>
          <p:cNvPicPr>
            <a:picLocks noChangeAspect="1"/>
          </p:cNvPicPr>
          <p:nvPr/>
        </p:nvPicPr>
        <p:blipFill>
          <a:blip r:embed="rId4"/>
          <a:stretch>
            <a:fillRect/>
          </a:stretch>
        </p:blipFill>
        <p:spPr>
          <a:xfrm>
            <a:off x="9307214" y="558974"/>
            <a:ext cx="2411760" cy="1200329"/>
          </a:xfrm>
          <a:prstGeom prst="rect">
            <a:avLst/>
          </a:prstGeom>
        </p:spPr>
      </p:pic>
      <p:sp>
        <p:nvSpPr>
          <p:cNvPr id="2" name="TextBox 1">
            <a:extLst>
              <a:ext uri="{FF2B5EF4-FFF2-40B4-BE49-F238E27FC236}">
                <a16:creationId xmlns:a16="http://schemas.microsoft.com/office/drawing/2014/main" id="{C6CD6F51-4B07-E34F-810F-4E1D8A3D2EDA}"/>
              </a:ext>
            </a:extLst>
          </p:cNvPr>
          <p:cNvSpPr txBox="1"/>
          <p:nvPr/>
        </p:nvSpPr>
        <p:spPr>
          <a:xfrm>
            <a:off x="1247453" y="638018"/>
            <a:ext cx="6768752" cy="1200329"/>
          </a:xfrm>
          <a:prstGeom prst="rect">
            <a:avLst/>
          </a:prstGeom>
          <a:noFill/>
        </p:spPr>
        <p:txBody>
          <a:bodyPr wrap="square" rtlCol="0">
            <a:spAutoFit/>
          </a:bodyPr>
          <a:lstStyle/>
          <a:p>
            <a:r>
              <a:rPr lang="en-US" b="1" dirty="0">
                <a:solidFill>
                  <a:srgbClr val="000000"/>
                </a:solidFill>
                <a:latin typeface="Helvetica"/>
                <a:cs typeface="Helvetica"/>
              </a:rPr>
              <a:t>Development of highly-compact, small-angle electromagnetic calorimeters for intensity-frontier experiments at fixed target</a:t>
            </a:r>
            <a:endParaRPr lang="en-US" dirty="0">
              <a:solidFill>
                <a:srgbClr val="000000"/>
              </a:solidFill>
              <a:latin typeface="Helvetica"/>
              <a:cs typeface="Helvetica"/>
            </a:endParaRPr>
          </a:p>
          <a:p>
            <a:endParaRPr lang="en-US" dirty="0">
              <a:latin typeface="Helvetica"/>
              <a:cs typeface="Helvetica"/>
            </a:endParaRPr>
          </a:p>
        </p:txBody>
      </p:sp>
      <p:sp>
        <p:nvSpPr>
          <p:cNvPr id="3" name="Rectangle 2">
            <a:extLst>
              <a:ext uri="{FF2B5EF4-FFF2-40B4-BE49-F238E27FC236}">
                <a16:creationId xmlns:a16="http://schemas.microsoft.com/office/drawing/2014/main" id="{F5FA6B27-35FD-6C46-9050-B102E7E4139A}"/>
              </a:ext>
            </a:extLst>
          </p:cNvPr>
          <p:cNvSpPr/>
          <p:nvPr/>
        </p:nvSpPr>
        <p:spPr>
          <a:xfrm>
            <a:off x="3209925" y="3833665"/>
            <a:ext cx="5867808" cy="1908215"/>
          </a:xfrm>
          <a:prstGeom prst="rect">
            <a:avLst/>
          </a:prstGeom>
        </p:spPr>
        <p:txBody>
          <a:bodyPr wrap="square">
            <a:spAutoFit/>
          </a:bodyPr>
          <a:lstStyle/>
          <a:p>
            <a:pPr marL="446088" indent="-216000">
              <a:spcBef>
                <a:spcPts val="600"/>
              </a:spcBef>
              <a:buFont typeface="Arial"/>
              <a:buChar char="•"/>
              <a:tabLst>
                <a:tab pos="1412875" algn="l"/>
              </a:tabLst>
            </a:pPr>
            <a:r>
              <a:rPr lang="en-US" b="1" dirty="0">
                <a:solidFill>
                  <a:srgbClr val="C00000"/>
                </a:solidFill>
                <a:latin typeface="Helvetica"/>
                <a:ea typeface="ＭＳ Ｐゴシック" pitchFamily="64" charset="-128"/>
                <a:cs typeface="Helvetica"/>
              </a:rPr>
              <a:t>Select Cerenkov radiator or ultrafast scintillator for use at high rates and radiation doses</a:t>
            </a:r>
          </a:p>
          <a:p>
            <a:pPr marL="446088" indent="-216000">
              <a:spcBef>
                <a:spcPts val="600"/>
              </a:spcBef>
              <a:buFont typeface="Arial"/>
              <a:buChar char="•"/>
              <a:tabLst>
                <a:tab pos="1412875" algn="l"/>
              </a:tabLst>
            </a:pPr>
            <a:r>
              <a:rPr lang="en-US" dirty="0">
                <a:solidFill>
                  <a:prstClr val="black"/>
                </a:solidFill>
                <a:latin typeface="Helvetica"/>
                <a:ea typeface="ＭＳ Ｐゴシック" pitchFamily="64" charset="-128"/>
                <a:cs typeface="Helvetica"/>
              </a:rPr>
              <a:t>Optimize design (e.g. choice of photodetector)</a:t>
            </a:r>
          </a:p>
          <a:p>
            <a:pPr marL="446088" indent="-216000">
              <a:spcBef>
                <a:spcPts val="600"/>
              </a:spcBef>
              <a:buFont typeface="Arial"/>
              <a:buChar char="•"/>
              <a:tabLst>
                <a:tab pos="1412875" algn="l"/>
              </a:tabLst>
            </a:pPr>
            <a:r>
              <a:rPr lang="en-US" b="1" dirty="0">
                <a:solidFill>
                  <a:srgbClr val="C00000"/>
                </a:solidFill>
                <a:latin typeface="Helvetica"/>
                <a:cs typeface="Helvetica"/>
              </a:rPr>
              <a:t>Evaluate performance gains from alignment of crystal axis to exploit effect of coherent interactions</a:t>
            </a:r>
            <a:endParaRPr lang="en-US" b="1" dirty="0">
              <a:solidFill>
                <a:srgbClr val="C00000"/>
              </a:solidFill>
              <a:latin typeface="Helvetica"/>
              <a:ea typeface="ＭＳ Ｐゴシック" pitchFamily="64" charset="-128"/>
              <a:cs typeface="Helvetica"/>
            </a:endParaRPr>
          </a:p>
        </p:txBody>
      </p:sp>
      <p:pic>
        <p:nvPicPr>
          <p:cNvPr id="10" name="Picture 9">
            <a:extLst>
              <a:ext uri="{FF2B5EF4-FFF2-40B4-BE49-F238E27FC236}">
                <a16:creationId xmlns:a16="http://schemas.microsoft.com/office/drawing/2014/main" id="{81557B4E-DEAD-0C4A-8694-0D900C263A89}"/>
              </a:ext>
            </a:extLst>
          </p:cNvPr>
          <p:cNvPicPr>
            <a:picLocks noChangeAspect="1"/>
          </p:cNvPicPr>
          <p:nvPr/>
        </p:nvPicPr>
        <p:blipFill>
          <a:blip r:embed="rId5"/>
          <a:stretch>
            <a:fillRect/>
          </a:stretch>
        </p:blipFill>
        <p:spPr>
          <a:xfrm>
            <a:off x="8935740" y="4797545"/>
            <a:ext cx="2143953" cy="1458984"/>
          </a:xfrm>
          <a:prstGeom prst="rect">
            <a:avLst/>
          </a:prstGeom>
        </p:spPr>
      </p:pic>
      <p:sp>
        <p:nvSpPr>
          <p:cNvPr id="11" name="TextBox 10">
            <a:extLst>
              <a:ext uri="{FF2B5EF4-FFF2-40B4-BE49-F238E27FC236}">
                <a16:creationId xmlns:a16="http://schemas.microsoft.com/office/drawing/2014/main" id="{7D420628-FA2C-EA44-82EC-BEBCD58B098D}"/>
              </a:ext>
            </a:extLst>
          </p:cNvPr>
          <p:cNvSpPr txBox="1"/>
          <p:nvPr/>
        </p:nvSpPr>
        <p:spPr>
          <a:xfrm>
            <a:off x="1115790" y="5931589"/>
            <a:ext cx="10311541" cy="723275"/>
          </a:xfrm>
          <a:prstGeom prst="rect">
            <a:avLst/>
          </a:prstGeom>
          <a:noFill/>
        </p:spPr>
        <p:txBody>
          <a:bodyPr wrap="none" rtlCol="0">
            <a:spAutoFit/>
          </a:bodyPr>
          <a:lstStyle/>
          <a:p>
            <a:pPr marL="342900" indent="-216000">
              <a:spcBef>
                <a:spcPts val="600"/>
              </a:spcBef>
              <a:buFont typeface="Arial" panose="020B0604020202020204" pitchFamily="34" charset="0"/>
              <a:buChar char="•"/>
            </a:pPr>
            <a:r>
              <a:rPr lang="en-US" dirty="0">
                <a:latin typeface="Helvetica"/>
                <a:cs typeface="Helvetica"/>
              </a:rPr>
              <a:t>Sinergy with </a:t>
            </a:r>
            <a:r>
              <a:rPr lang="en-US" b="1" dirty="0">
                <a:latin typeface="Helvetica"/>
                <a:cs typeface="Helvetica"/>
              </a:rPr>
              <a:t>RD-MUCOL</a:t>
            </a:r>
            <a:r>
              <a:rPr lang="en-US" dirty="0">
                <a:latin typeface="Helvetica"/>
                <a:cs typeface="Helvetica"/>
              </a:rPr>
              <a:t> to test </a:t>
            </a:r>
            <a:r>
              <a:rPr lang="en-US" b="1" dirty="0">
                <a:latin typeface="Helvetica"/>
                <a:cs typeface="Helvetica"/>
              </a:rPr>
              <a:t>CRYLIN</a:t>
            </a:r>
            <a:r>
              <a:rPr lang="en-US" dirty="0">
                <a:latin typeface="Helvetica"/>
                <a:cs typeface="Helvetica"/>
              </a:rPr>
              <a:t> prototype</a:t>
            </a:r>
          </a:p>
          <a:p>
            <a:pPr marL="342900" indent="-216000">
              <a:spcBef>
                <a:spcPts val="600"/>
              </a:spcBef>
              <a:buFont typeface="Arial" panose="020B0604020202020204" pitchFamily="34" charset="0"/>
              <a:buChar char="•"/>
            </a:pPr>
            <a:r>
              <a:rPr lang="en-US" dirty="0">
                <a:latin typeface="Helvetica"/>
                <a:cs typeface="Helvetica"/>
              </a:rPr>
              <a:t>1 week of test beam at CERN SPS in August 2022 in collaboration with the </a:t>
            </a:r>
            <a:r>
              <a:rPr lang="en-US" b="1" dirty="0">
                <a:latin typeface="Helvetica"/>
                <a:cs typeface="Helvetica"/>
              </a:rPr>
              <a:t>CSN5 STORM </a:t>
            </a:r>
            <a:r>
              <a:rPr lang="en-US" dirty="0">
                <a:latin typeface="Helvetica"/>
                <a:cs typeface="Helvetica"/>
              </a:rPr>
              <a:t>team</a:t>
            </a:r>
          </a:p>
        </p:txBody>
      </p:sp>
      <p:sp>
        <p:nvSpPr>
          <p:cNvPr id="12" name="TextBox 11">
            <a:extLst>
              <a:ext uri="{FF2B5EF4-FFF2-40B4-BE49-F238E27FC236}">
                <a16:creationId xmlns:a16="http://schemas.microsoft.com/office/drawing/2014/main" id="{CA83AA51-17F7-D044-8133-EEA5663666DA}"/>
              </a:ext>
            </a:extLst>
          </p:cNvPr>
          <p:cNvSpPr txBox="1"/>
          <p:nvPr/>
        </p:nvSpPr>
        <p:spPr>
          <a:xfrm>
            <a:off x="9079755" y="4672353"/>
            <a:ext cx="938590" cy="338554"/>
          </a:xfrm>
          <a:prstGeom prst="rect">
            <a:avLst/>
          </a:prstGeom>
          <a:noFill/>
        </p:spPr>
        <p:txBody>
          <a:bodyPr wrap="none" rtlCol="0">
            <a:spAutoFit/>
          </a:bodyPr>
          <a:lstStyle/>
          <a:p>
            <a:r>
              <a:rPr lang="en-US" sz="1600" b="1" dirty="0">
                <a:solidFill>
                  <a:srgbClr val="00B050"/>
                </a:solidFill>
                <a:latin typeface="Helvetica"/>
                <a:cs typeface="Helvetica"/>
              </a:rPr>
              <a:t>CRYLIN</a:t>
            </a:r>
          </a:p>
        </p:txBody>
      </p:sp>
      <p:sp>
        <p:nvSpPr>
          <p:cNvPr id="5" name="CasellaDiTesto 4"/>
          <p:cNvSpPr txBox="1"/>
          <p:nvPr/>
        </p:nvSpPr>
        <p:spPr>
          <a:xfrm>
            <a:off x="9133614" y="1639388"/>
            <a:ext cx="2725234" cy="1200329"/>
          </a:xfrm>
          <a:prstGeom prst="rect">
            <a:avLst/>
          </a:prstGeom>
          <a:noFill/>
        </p:spPr>
        <p:txBody>
          <a:bodyPr wrap="none" rtlCol="0">
            <a:spAutoFit/>
          </a:bodyPr>
          <a:lstStyle/>
          <a:p>
            <a:pPr algn="ctr"/>
            <a:r>
              <a:rPr lang="en-US" i="1" dirty="0"/>
              <a:t>WP8 Calorimeters / PID</a:t>
            </a:r>
          </a:p>
          <a:p>
            <a:pPr algn="ctr"/>
            <a:r>
              <a:rPr lang="en-US" i="1" dirty="0"/>
              <a:t>3.1 crystal detectors</a:t>
            </a:r>
          </a:p>
          <a:p>
            <a:pPr algn="ctr"/>
            <a:r>
              <a:rPr lang="en-US" i="1" dirty="0"/>
              <a:t>Task </a:t>
            </a:r>
            <a:r>
              <a:rPr lang="en-US" i="1" dirty="0" err="1"/>
              <a:t>coord</a:t>
            </a:r>
            <a:r>
              <a:rPr lang="en-US" i="1" dirty="0"/>
              <a:t>. M. </a:t>
            </a:r>
            <a:r>
              <a:rPr lang="en-US" i="1" dirty="0" err="1"/>
              <a:t>Moulson</a:t>
            </a:r>
            <a:r>
              <a:rPr lang="en-US" i="1" dirty="0"/>
              <a:t> - LNF</a:t>
            </a:r>
          </a:p>
          <a:p>
            <a:pPr algn="ctr"/>
            <a:endParaRPr lang="en-US" i="1" dirty="0"/>
          </a:p>
        </p:txBody>
      </p:sp>
    </p:spTree>
    <p:extLst>
      <p:ext uri="{BB962C8B-B14F-4D97-AF65-F5344CB8AC3E}">
        <p14:creationId xmlns:p14="http://schemas.microsoft.com/office/powerpoint/2010/main" val="1379877188"/>
      </p:ext>
    </p:extLst>
  </p:cSld>
  <p:clrMapOvr>
    <a:masterClrMapping/>
  </p:clrMapOvr>
  <p:transition advTm="9424"/>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it-IT" sz="4400" dirty="0">
                <a:solidFill>
                  <a:srgbClr val="000000"/>
                </a:solidFill>
              </a:rPr>
              <a:t>Preventivi RD-MUCOL 2023</a:t>
            </a:r>
          </a:p>
          <a:p>
            <a:pPr marL="0" indent="0" algn="ctr">
              <a:buNone/>
            </a:pPr>
            <a:r>
              <a:rPr lang="it-IT" sz="4400" dirty="0">
                <a:solidFill>
                  <a:srgbClr val="000000"/>
                </a:solidFill>
              </a:rPr>
              <a:t>Ferrara</a:t>
            </a:r>
          </a:p>
        </p:txBody>
      </p:sp>
    </p:spTree>
    <p:extLst>
      <p:ext uri="{BB962C8B-B14F-4D97-AF65-F5344CB8AC3E}">
        <p14:creationId xmlns:p14="http://schemas.microsoft.com/office/powerpoint/2010/main" val="1605016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53" y="262715"/>
            <a:ext cx="11861301" cy="6313575"/>
          </a:xfrm>
          <a:prstGeom prst="rect">
            <a:avLst/>
          </a:prstGeom>
        </p:spPr>
      </p:pic>
    </p:spTree>
    <p:extLst>
      <p:ext uri="{BB962C8B-B14F-4D97-AF65-F5344CB8AC3E}">
        <p14:creationId xmlns:p14="http://schemas.microsoft.com/office/powerpoint/2010/main" val="2716242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53" y="262715"/>
            <a:ext cx="11861301" cy="6313575"/>
          </a:xfrm>
          <a:prstGeom prst="rect">
            <a:avLst/>
          </a:prstGeom>
        </p:spPr>
      </p:pic>
      <p:sp>
        <p:nvSpPr>
          <p:cNvPr id="2" name="Rettangolo 1"/>
          <p:cNvSpPr/>
          <p:nvPr/>
        </p:nvSpPr>
        <p:spPr>
          <a:xfrm>
            <a:off x="192153" y="262715"/>
            <a:ext cx="7233883" cy="31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Hybrid crystal-based positron source </a:t>
            </a:r>
          </a:p>
          <a:p>
            <a:pPr algn="ctr"/>
            <a:r>
              <a:rPr lang="en-US" sz="3200" dirty="0"/>
              <a:t>(in synergy with </a:t>
            </a:r>
            <a:r>
              <a:rPr lang="en-US" sz="3200" dirty="0" err="1"/>
              <a:t>FCCee</a:t>
            </a:r>
            <a:r>
              <a:rPr lang="en-US" sz="3200" dirty="0"/>
              <a:t>)</a:t>
            </a:r>
          </a:p>
        </p:txBody>
      </p:sp>
      <p:pic>
        <p:nvPicPr>
          <p:cNvPr id="5" name="Immagine 4"/>
          <p:cNvPicPr>
            <a:picLocks noChangeAspect="1"/>
          </p:cNvPicPr>
          <p:nvPr/>
        </p:nvPicPr>
        <p:blipFill>
          <a:blip r:embed="rId3"/>
          <a:stretch>
            <a:fillRect/>
          </a:stretch>
        </p:blipFill>
        <p:spPr>
          <a:xfrm>
            <a:off x="7426036" y="159866"/>
            <a:ext cx="4627418" cy="3336076"/>
          </a:xfrm>
          <a:prstGeom prst="rect">
            <a:avLst/>
          </a:prstGeom>
        </p:spPr>
      </p:pic>
      <p:sp>
        <p:nvSpPr>
          <p:cNvPr id="6" name="Segnaposto numero diapositiva 5"/>
          <p:cNvSpPr>
            <a:spLocks noGrp="1"/>
          </p:cNvSpPr>
          <p:nvPr>
            <p:ph type="sldNum" sz="quarter" idx="12"/>
          </p:nvPr>
        </p:nvSpPr>
        <p:spPr>
          <a:xfrm>
            <a:off x="4767100" y="4201224"/>
            <a:ext cx="1052508" cy="365125"/>
          </a:xfrm>
        </p:spPr>
        <p:txBody>
          <a:bodyPr/>
          <a:lstStyle/>
          <a:p>
            <a:fld id="{0CFEC368-1D7A-4F81-ABF6-AE0E36BAF64C}" type="slidenum">
              <a:rPr lang="en-US" smtClean="0"/>
              <a:pPr/>
              <a:t>4</a:t>
            </a:fld>
            <a:endParaRPr lang="en-US"/>
          </a:p>
        </p:txBody>
      </p:sp>
      <p:sp>
        <p:nvSpPr>
          <p:cNvPr id="8" name="CasellaDiTesto 7"/>
          <p:cNvSpPr txBox="1"/>
          <p:nvPr/>
        </p:nvSpPr>
        <p:spPr>
          <a:xfrm>
            <a:off x="9479197" y="1399699"/>
            <a:ext cx="1665841" cy="307777"/>
          </a:xfrm>
          <a:prstGeom prst="rect">
            <a:avLst/>
          </a:prstGeom>
          <a:noFill/>
        </p:spPr>
        <p:txBody>
          <a:bodyPr wrap="none" rtlCol="0">
            <a:spAutoFit/>
          </a:bodyPr>
          <a:lstStyle/>
          <a:p>
            <a:r>
              <a:rPr lang="en-US" sz="1400" b="1" dirty="0">
                <a:solidFill>
                  <a:srgbClr val="FF0000"/>
                </a:solidFill>
              </a:rPr>
              <a:t>Option for </a:t>
            </a:r>
            <a:r>
              <a:rPr lang="en-US" sz="1400" b="1" dirty="0" err="1">
                <a:solidFill>
                  <a:srgbClr val="FF0000"/>
                </a:solidFill>
              </a:rPr>
              <a:t>FCCee</a:t>
            </a:r>
            <a:endParaRPr lang="en-US" sz="1400" b="1" dirty="0">
              <a:solidFill>
                <a:srgbClr val="FF0000"/>
              </a:solidFill>
            </a:endParaRPr>
          </a:p>
        </p:txBody>
      </p:sp>
      <p:sp>
        <p:nvSpPr>
          <p:cNvPr id="9" name="CasellaDiTesto 8"/>
          <p:cNvSpPr txBox="1"/>
          <p:nvPr/>
        </p:nvSpPr>
        <p:spPr>
          <a:xfrm>
            <a:off x="9826308" y="3188165"/>
            <a:ext cx="1848455" cy="307777"/>
          </a:xfrm>
          <a:prstGeom prst="rect">
            <a:avLst/>
          </a:prstGeom>
          <a:noFill/>
        </p:spPr>
        <p:txBody>
          <a:bodyPr wrap="none" rtlCol="0">
            <a:spAutoFit/>
          </a:bodyPr>
          <a:lstStyle/>
          <a:p>
            <a:r>
              <a:rPr lang="en-US" sz="1400" b="1" dirty="0">
                <a:solidFill>
                  <a:srgbClr val="FF0000"/>
                </a:solidFill>
              </a:rPr>
              <a:t>Option for LEMMA </a:t>
            </a:r>
          </a:p>
        </p:txBody>
      </p:sp>
    </p:spTree>
    <p:extLst>
      <p:ext uri="{BB962C8B-B14F-4D97-AF65-F5344CB8AC3E}">
        <p14:creationId xmlns:p14="http://schemas.microsoft.com/office/powerpoint/2010/main" val="453724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egnaposto testo 18"/>
          <p:cNvSpPr>
            <a:spLocks noGrp="1"/>
          </p:cNvSpPr>
          <p:nvPr>
            <p:ph type="body" sz="quarter" idx="3"/>
          </p:nvPr>
        </p:nvSpPr>
        <p:spPr/>
        <p:txBody>
          <a:bodyPr/>
          <a:lstStyle/>
          <a:p>
            <a:r>
              <a:rPr lang="en-US" dirty="0" err="1"/>
              <a:t>Attività</a:t>
            </a:r>
            <a:r>
              <a:rPr lang="en-US" dirty="0"/>
              <a:t> in </a:t>
            </a:r>
            <a:r>
              <a:rPr lang="en-US" dirty="0" err="1"/>
              <a:t>corso</a:t>
            </a:r>
            <a:endParaRPr lang="en-US" dirty="0"/>
          </a:p>
        </p:txBody>
      </p:sp>
      <p:sp>
        <p:nvSpPr>
          <p:cNvPr id="20" name="Segnaposto contenuto 19"/>
          <p:cNvSpPr>
            <a:spLocks noGrp="1"/>
          </p:cNvSpPr>
          <p:nvPr>
            <p:ph sz="quarter" idx="4"/>
          </p:nvPr>
        </p:nvSpPr>
        <p:spPr/>
        <p:txBody>
          <a:bodyPr/>
          <a:lstStyle/>
          <a:p>
            <a:r>
              <a:rPr lang="en-US" dirty="0" err="1"/>
              <a:t>Progettazione</a:t>
            </a:r>
            <a:r>
              <a:rPr lang="en-US" dirty="0"/>
              <a:t> e </a:t>
            </a:r>
            <a:r>
              <a:rPr lang="en-US" dirty="0" err="1"/>
              <a:t>realizzazione</a:t>
            </a:r>
            <a:r>
              <a:rPr lang="en-US" dirty="0"/>
              <a:t> </a:t>
            </a:r>
            <a:r>
              <a:rPr lang="en-US" dirty="0" err="1"/>
              <a:t>targette</a:t>
            </a:r>
            <a:r>
              <a:rPr lang="en-US" dirty="0"/>
              <a:t> </a:t>
            </a:r>
            <a:r>
              <a:rPr lang="en-US" dirty="0" err="1"/>
              <a:t>cristalline</a:t>
            </a:r>
            <a:r>
              <a:rPr lang="en-US" dirty="0"/>
              <a:t> di tungsten;</a:t>
            </a:r>
          </a:p>
          <a:p>
            <a:r>
              <a:rPr lang="en-US" dirty="0"/>
              <a:t>Test di </a:t>
            </a:r>
            <a:r>
              <a:rPr lang="en-US" dirty="0" err="1"/>
              <a:t>irragiamento</a:t>
            </a:r>
            <a:r>
              <a:rPr lang="en-US" dirty="0"/>
              <a:t> a MAMI con </a:t>
            </a:r>
            <a:r>
              <a:rPr lang="en-US" dirty="0" err="1"/>
              <a:t>fasci</a:t>
            </a:r>
            <a:r>
              <a:rPr lang="en-US" dirty="0"/>
              <a:t> </a:t>
            </a:r>
            <a:r>
              <a:rPr lang="en-US" dirty="0" err="1"/>
              <a:t>intensi</a:t>
            </a:r>
            <a:r>
              <a:rPr lang="en-US" dirty="0"/>
              <a:t> di </a:t>
            </a:r>
            <a:r>
              <a:rPr lang="en-US" dirty="0" err="1"/>
              <a:t>elettroni</a:t>
            </a:r>
            <a:r>
              <a:rPr lang="en-US" dirty="0"/>
              <a:t> – </a:t>
            </a:r>
            <a:r>
              <a:rPr lang="en-US" dirty="0" err="1"/>
              <a:t>contributo</a:t>
            </a:r>
            <a:r>
              <a:rPr lang="en-US" dirty="0"/>
              <a:t> ad IPAC 2022;</a:t>
            </a:r>
          </a:p>
          <a:p>
            <a:r>
              <a:rPr lang="en-US" dirty="0" err="1"/>
              <a:t>Partecipazione</a:t>
            </a:r>
            <a:r>
              <a:rPr lang="en-US" dirty="0"/>
              <a:t> a test </a:t>
            </a:r>
            <a:r>
              <a:rPr lang="en-US" dirty="0" err="1"/>
              <a:t>calorimetro</a:t>
            </a:r>
            <a:r>
              <a:rPr lang="en-US" dirty="0"/>
              <a:t> CRYLIN per Muon Collider in </a:t>
            </a:r>
            <a:r>
              <a:rPr lang="en-US" dirty="0" err="1"/>
              <a:t>sinergia</a:t>
            </a:r>
            <a:r>
              <a:rPr lang="en-US" dirty="0"/>
              <a:t> con </a:t>
            </a:r>
            <a:r>
              <a:rPr lang="en-US" dirty="0" err="1"/>
              <a:t>AidaInnova</a:t>
            </a:r>
            <a:r>
              <a:rPr lang="en-US" dirty="0"/>
              <a:t> e NA62/KLEVER.</a:t>
            </a:r>
          </a:p>
        </p:txBody>
      </p:sp>
      <p:sp>
        <p:nvSpPr>
          <p:cNvPr id="7" name="Segnaposto numero diapositiva 6"/>
          <p:cNvSpPr>
            <a:spLocks noGrp="1"/>
          </p:cNvSpPr>
          <p:nvPr>
            <p:ph type="sldNum" sz="quarter" idx="12"/>
          </p:nvPr>
        </p:nvSpPr>
        <p:spPr/>
        <p:txBody>
          <a:bodyPr/>
          <a:lstStyle/>
          <a:p>
            <a:fld id="{0CFEC368-1D7A-4F81-ABF6-AE0E36BAF64C}" type="slidenum">
              <a:rPr lang="en-US" smtClean="0"/>
              <a:pPr/>
              <a:t>5</a:t>
            </a:fld>
            <a:endParaRPr lang="en-US"/>
          </a:p>
        </p:txBody>
      </p:sp>
      <p:sp>
        <p:nvSpPr>
          <p:cNvPr id="13" name="Titolo 1"/>
          <p:cNvSpPr txBox="1">
            <a:spLocks/>
          </p:cNvSpPr>
          <p:nvPr/>
        </p:nvSpPr>
        <p:spPr>
          <a:xfrm>
            <a:off x="638008" y="719053"/>
            <a:ext cx="10972800" cy="9906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GB" dirty="0">
                <a:solidFill>
                  <a:schemeClr val="bg1"/>
                </a:solidFill>
              </a:rPr>
              <a:t>Hybrid crystal based positron source for future colliders</a:t>
            </a:r>
          </a:p>
        </p:txBody>
      </p:sp>
      <p:sp>
        <p:nvSpPr>
          <p:cNvPr id="8" name="CasellaDiTesto 7"/>
          <p:cNvSpPr txBox="1"/>
          <p:nvPr/>
        </p:nvSpPr>
        <p:spPr>
          <a:xfrm>
            <a:off x="371365" y="6351197"/>
            <a:ext cx="11449272" cy="338554"/>
          </a:xfrm>
          <a:prstGeom prst="rect">
            <a:avLst/>
          </a:prstGeom>
          <a:noFill/>
        </p:spPr>
        <p:txBody>
          <a:bodyPr wrap="square" rtlCol="0">
            <a:spAutoFit/>
          </a:bodyPr>
          <a:lstStyle/>
          <a:p>
            <a:r>
              <a:rPr lang="en-US" sz="1600" b="1" dirty="0"/>
              <a:t>L. </a:t>
            </a:r>
            <a:r>
              <a:rPr lang="en-US" sz="1600" b="1" dirty="0" err="1"/>
              <a:t>Bandiera</a:t>
            </a:r>
            <a:r>
              <a:rPr lang="en-US" sz="1600" b="1" dirty="0"/>
              <a:t> et al., minor revision on EPJC,</a:t>
            </a:r>
            <a:r>
              <a:rPr lang="en-GB" sz="1600" b="1" dirty="0"/>
              <a:t> </a:t>
            </a:r>
            <a:r>
              <a:rPr lang="en-US" sz="1600" b="1" dirty="0"/>
              <a:t>Crystal-based pair production for a lepton collider positron source</a:t>
            </a:r>
          </a:p>
        </p:txBody>
      </p:sp>
      <p:pic>
        <p:nvPicPr>
          <p:cNvPr id="9" name="Immagine 8"/>
          <p:cNvPicPr>
            <a:picLocks noChangeAspect="1"/>
          </p:cNvPicPr>
          <p:nvPr/>
        </p:nvPicPr>
        <p:blipFill>
          <a:blip r:embed="rId3"/>
          <a:stretch>
            <a:fillRect/>
          </a:stretch>
        </p:blipFill>
        <p:spPr>
          <a:xfrm>
            <a:off x="494117" y="3306191"/>
            <a:ext cx="4826579" cy="1588069"/>
          </a:xfrm>
          <a:prstGeom prst="rect">
            <a:avLst/>
          </a:prstGeom>
        </p:spPr>
      </p:pic>
      <p:sp>
        <p:nvSpPr>
          <p:cNvPr id="10" name="CasellaDiTesto 9"/>
          <p:cNvSpPr txBox="1"/>
          <p:nvPr/>
        </p:nvSpPr>
        <p:spPr>
          <a:xfrm>
            <a:off x="638008" y="5098707"/>
            <a:ext cx="4641301" cy="1077218"/>
          </a:xfrm>
          <a:prstGeom prst="rect">
            <a:avLst/>
          </a:prstGeom>
          <a:noFill/>
          <a:ln w="38100">
            <a:solidFill>
              <a:schemeClr val="tx1"/>
            </a:solidFill>
          </a:ln>
        </p:spPr>
        <p:txBody>
          <a:bodyPr wrap="square" rtlCol="0">
            <a:spAutoFit/>
          </a:bodyPr>
          <a:lstStyle/>
          <a:p>
            <a:pPr algn="just"/>
            <a:r>
              <a:rPr lang="en-US" sz="1600" dirty="0">
                <a:solidFill>
                  <a:srgbClr val="FF0000"/>
                </a:solidFill>
              </a:rPr>
              <a:t>Comparable e+ rate at the target exit, </a:t>
            </a:r>
            <a:r>
              <a:rPr lang="en-GB" sz="1600" dirty="0">
                <a:solidFill>
                  <a:srgbClr val="FF0000"/>
                </a:solidFill>
              </a:rPr>
              <a:t>but energy deposited in the target and PEDD (Peak Energy Deposition Density), thus, are 34% and 63% respectively lower in the case of the hybrid scheme</a:t>
            </a:r>
            <a:endParaRPr lang="en-US" sz="1600" dirty="0">
              <a:solidFill>
                <a:srgbClr val="FF0000"/>
              </a:solidFill>
            </a:endParaRPr>
          </a:p>
        </p:txBody>
      </p:sp>
      <p:sp>
        <p:nvSpPr>
          <p:cNvPr id="5" name="CasellaDiTesto 4"/>
          <p:cNvSpPr txBox="1"/>
          <p:nvPr/>
        </p:nvSpPr>
        <p:spPr>
          <a:xfrm>
            <a:off x="581193" y="2141222"/>
            <a:ext cx="4883594" cy="1569660"/>
          </a:xfrm>
          <a:prstGeom prst="rect">
            <a:avLst/>
          </a:prstGeom>
          <a:noFill/>
        </p:spPr>
        <p:txBody>
          <a:bodyPr wrap="square" rtlCol="0">
            <a:spAutoFit/>
          </a:bodyPr>
          <a:lstStyle/>
          <a:p>
            <a:pPr algn="just"/>
            <a:r>
              <a:rPr lang="en-GB" sz="1600" b="1" dirty="0"/>
              <a:t>Project in CHART</a:t>
            </a:r>
            <a:r>
              <a:rPr lang="en-GB" sz="1600" dirty="0"/>
              <a:t>: Collaboration between PSI and CERN with external partners: CNRS-</a:t>
            </a:r>
            <a:r>
              <a:rPr lang="en-GB" sz="1600" dirty="0" err="1"/>
              <a:t>IJCLab</a:t>
            </a:r>
            <a:r>
              <a:rPr lang="en-GB" sz="1600" dirty="0"/>
              <a:t> (</a:t>
            </a:r>
            <a:r>
              <a:rPr lang="en-GB" sz="1600" dirty="0" err="1"/>
              <a:t>Orsay</a:t>
            </a:r>
            <a:r>
              <a:rPr lang="en-GB" sz="1600" dirty="0"/>
              <a:t>), INFN-LNF (</a:t>
            </a:r>
            <a:r>
              <a:rPr lang="en-GB" sz="1600" dirty="0" err="1"/>
              <a:t>Frascati</a:t>
            </a:r>
            <a:r>
              <a:rPr lang="en-GB" sz="1600" dirty="0"/>
              <a:t>), </a:t>
            </a:r>
            <a:r>
              <a:rPr lang="en-GB" sz="1600" dirty="0" err="1"/>
              <a:t>SuperKEKB</a:t>
            </a:r>
            <a:r>
              <a:rPr lang="en-GB" sz="1600" dirty="0"/>
              <a:t> (interested in the P3 project) – </a:t>
            </a:r>
            <a:r>
              <a:rPr lang="en-GB" sz="1600" b="1" dirty="0"/>
              <a:t>observer, INFN-Ferrara – radiation from crystals</a:t>
            </a:r>
          </a:p>
          <a:p>
            <a:pPr algn="just"/>
            <a:endParaRPr lang="en-US" sz="1600" dirty="0"/>
          </a:p>
        </p:txBody>
      </p:sp>
    </p:spTree>
    <p:extLst>
      <p:ext uri="{BB962C8B-B14F-4D97-AF65-F5344CB8AC3E}">
        <p14:creationId xmlns:p14="http://schemas.microsoft.com/office/powerpoint/2010/main" val="2632604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a:t>ATTIVITà</a:t>
            </a:r>
            <a:r>
              <a:rPr lang="it-IT" dirty="0"/>
              <a:t> previste per il 2023</a:t>
            </a:r>
          </a:p>
        </p:txBody>
      </p:sp>
      <p:sp>
        <p:nvSpPr>
          <p:cNvPr id="3" name="Content Placeholder 2"/>
          <p:cNvSpPr>
            <a:spLocks noGrp="1"/>
          </p:cNvSpPr>
          <p:nvPr>
            <p:ph idx="1"/>
          </p:nvPr>
        </p:nvSpPr>
        <p:spPr>
          <a:xfrm>
            <a:off x="581192" y="2180496"/>
            <a:ext cx="11029615" cy="4562049"/>
          </a:xfrm>
        </p:spPr>
        <p:txBody>
          <a:bodyPr>
            <a:normAutofit/>
          </a:bodyPr>
          <a:lstStyle/>
          <a:p>
            <a:pPr lvl="1" algn="just"/>
            <a:r>
              <a:rPr lang="it-IT" sz="2300" b="1" dirty="0">
                <a:solidFill>
                  <a:schemeClr val="tx1"/>
                </a:solidFill>
              </a:rPr>
              <a:t>Continuazione ed ottimizzazione dei test di </a:t>
            </a:r>
            <a:r>
              <a:rPr lang="it-IT" sz="2300" b="1" dirty="0" err="1">
                <a:solidFill>
                  <a:schemeClr val="tx1"/>
                </a:solidFill>
              </a:rPr>
              <a:t>irragiamento</a:t>
            </a:r>
            <a:r>
              <a:rPr lang="it-IT" sz="2300" b="1" dirty="0">
                <a:solidFill>
                  <a:schemeClr val="tx1"/>
                </a:solidFill>
              </a:rPr>
              <a:t> delle targhette per valutarne la resistenza;</a:t>
            </a:r>
          </a:p>
          <a:p>
            <a:pPr lvl="1" algn="just"/>
            <a:r>
              <a:rPr lang="it-IT" sz="2300" b="1" dirty="0">
                <a:solidFill>
                  <a:schemeClr val="tx1"/>
                </a:solidFill>
              </a:rPr>
              <a:t>Caratterizzazione</a:t>
            </a:r>
            <a:r>
              <a:rPr lang="it-IT" sz="2300" dirty="0">
                <a:solidFill>
                  <a:schemeClr val="tx1"/>
                </a:solidFill>
              </a:rPr>
              <a:t> cristallografica delle targhette prima e dopo l’</a:t>
            </a:r>
            <a:r>
              <a:rPr lang="it-IT" sz="2300" dirty="0" err="1">
                <a:solidFill>
                  <a:schemeClr val="tx1"/>
                </a:solidFill>
              </a:rPr>
              <a:t>irragiamento</a:t>
            </a:r>
            <a:r>
              <a:rPr lang="it-IT" sz="2300" dirty="0">
                <a:solidFill>
                  <a:schemeClr val="tx1"/>
                </a:solidFill>
              </a:rPr>
              <a:t>;</a:t>
            </a:r>
            <a:endParaRPr lang="it-IT" sz="2300" b="1" dirty="0">
              <a:solidFill>
                <a:schemeClr val="tx1"/>
              </a:solidFill>
            </a:endParaRPr>
          </a:p>
          <a:p>
            <a:pPr lvl="1" algn="just"/>
            <a:r>
              <a:rPr lang="it-IT" sz="2300" b="1" dirty="0">
                <a:solidFill>
                  <a:schemeClr val="tx1"/>
                </a:solidFill>
              </a:rPr>
              <a:t>Progettazione e test di altri materiali (Diamante e Iridio) come radiatori alternativi al tungsteno sui fasci di elettroni al CERN PS&amp;SPS;</a:t>
            </a:r>
          </a:p>
          <a:p>
            <a:pPr lvl="1" algn="just"/>
            <a:r>
              <a:rPr lang="it-IT" sz="2300" b="1" dirty="0">
                <a:solidFill>
                  <a:schemeClr val="tx1"/>
                </a:solidFill>
              </a:rPr>
              <a:t>Continuazione test del calorimetro CRYLIN in sinergia con le attività di </a:t>
            </a:r>
            <a:r>
              <a:rPr lang="it-IT" sz="2300" b="1" dirty="0" err="1">
                <a:solidFill>
                  <a:schemeClr val="tx1"/>
                </a:solidFill>
              </a:rPr>
              <a:t>AidaInnova</a:t>
            </a:r>
            <a:r>
              <a:rPr lang="it-IT" sz="2300" b="1" dirty="0">
                <a:solidFill>
                  <a:schemeClr val="tx1"/>
                </a:solidFill>
              </a:rPr>
              <a:t> e NA62, con studi di cristalli </a:t>
            </a:r>
            <a:r>
              <a:rPr lang="it-IT" sz="2300" b="1" dirty="0" err="1">
                <a:solidFill>
                  <a:schemeClr val="tx1"/>
                </a:solidFill>
              </a:rPr>
              <a:t>Cerenkov</a:t>
            </a:r>
            <a:r>
              <a:rPr lang="it-IT" sz="2300" b="1" dirty="0">
                <a:solidFill>
                  <a:schemeClr val="tx1"/>
                </a:solidFill>
              </a:rPr>
              <a:t> PbF2 orientati.</a:t>
            </a:r>
            <a:endParaRPr lang="it-IT" sz="2300" dirty="0">
              <a:solidFill>
                <a:schemeClr val="tx1"/>
              </a:solidFill>
            </a:endParaRPr>
          </a:p>
        </p:txBody>
      </p:sp>
    </p:spTree>
    <p:extLst>
      <p:ext uri="{BB962C8B-B14F-4D97-AF65-F5344CB8AC3E}">
        <p14:creationId xmlns:p14="http://schemas.microsoft.com/office/powerpoint/2010/main" val="561447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a:t>Anagrafica</a:t>
            </a:r>
            <a:r>
              <a:rPr lang="en-US" dirty="0"/>
              <a:t> Ferrara 2022</a:t>
            </a: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149578016"/>
              </p:ext>
            </p:extLst>
          </p:nvPr>
        </p:nvGraphicFramePr>
        <p:xfrm>
          <a:off x="931025" y="2696614"/>
          <a:ext cx="10241280" cy="1371600"/>
        </p:xfrm>
        <a:graphic>
          <a:graphicData uri="http://schemas.openxmlformats.org/drawingml/2006/table">
            <a:tbl>
              <a:tblPr firstRow="1" bandRow="1">
                <a:tableStyleId>{5C22544A-7EE6-4342-B048-85BDC9FD1C3A}</a:tableStyleId>
              </a:tblPr>
              <a:tblGrid>
                <a:gridCol w="3413760">
                  <a:extLst>
                    <a:ext uri="{9D8B030D-6E8A-4147-A177-3AD203B41FA5}">
                      <a16:colId xmlns:a16="http://schemas.microsoft.com/office/drawing/2014/main" val="2693091422"/>
                    </a:ext>
                  </a:extLst>
                </a:gridCol>
                <a:gridCol w="3413760">
                  <a:extLst>
                    <a:ext uri="{9D8B030D-6E8A-4147-A177-3AD203B41FA5}">
                      <a16:colId xmlns:a16="http://schemas.microsoft.com/office/drawing/2014/main" val="1510876823"/>
                    </a:ext>
                  </a:extLst>
                </a:gridCol>
                <a:gridCol w="3413760">
                  <a:extLst>
                    <a:ext uri="{9D8B030D-6E8A-4147-A177-3AD203B41FA5}">
                      <a16:colId xmlns:a16="http://schemas.microsoft.com/office/drawing/2014/main" val="2885239300"/>
                    </a:ext>
                  </a:extLst>
                </a:gridCol>
              </a:tblGrid>
              <a:tr h="370840">
                <a:tc>
                  <a:txBody>
                    <a:bodyPr/>
                    <a:lstStyle/>
                    <a:p>
                      <a:pPr algn="ctr"/>
                      <a:endParaRPr lang="en-US" sz="2400" dirty="0"/>
                    </a:p>
                  </a:txBody>
                  <a:tcPr/>
                </a:tc>
                <a:tc>
                  <a:txBody>
                    <a:bodyPr/>
                    <a:lstStyle/>
                    <a:p>
                      <a:pPr algn="ctr"/>
                      <a:r>
                        <a:rPr lang="en-US" sz="2400" dirty="0" err="1"/>
                        <a:t>Ruolo</a:t>
                      </a:r>
                      <a:endParaRPr lang="en-US" sz="2400" dirty="0"/>
                    </a:p>
                  </a:txBody>
                  <a:tcPr/>
                </a:tc>
                <a:tc>
                  <a:txBody>
                    <a:bodyPr/>
                    <a:lstStyle/>
                    <a:p>
                      <a:pPr algn="ctr"/>
                      <a:r>
                        <a:rPr lang="en-US" sz="2400" dirty="0"/>
                        <a:t>FTE</a:t>
                      </a:r>
                    </a:p>
                  </a:txBody>
                  <a:tcPr/>
                </a:tc>
                <a:extLst>
                  <a:ext uri="{0D108BD9-81ED-4DB2-BD59-A6C34878D82A}">
                    <a16:rowId xmlns:a16="http://schemas.microsoft.com/office/drawing/2014/main" val="1280125630"/>
                  </a:ext>
                </a:extLst>
              </a:tr>
              <a:tr h="370840">
                <a:tc>
                  <a:txBody>
                    <a:bodyPr/>
                    <a:lstStyle/>
                    <a:p>
                      <a:pPr algn="ctr"/>
                      <a:r>
                        <a:rPr lang="en-US" sz="2400" dirty="0"/>
                        <a:t>Laura </a:t>
                      </a:r>
                      <a:r>
                        <a:rPr lang="en-US" sz="2400" dirty="0" err="1"/>
                        <a:t>Bandiera</a:t>
                      </a:r>
                      <a:r>
                        <a:rPr lang="en-US" sz="2400" dirty="0"/>
                        <a:t> (RL)</a:t>
                      </a:r>
                    </a:p>
                  </a:txBody>
                  <a:tcPr/>
                </a:tc>
                <a:tc>
                  <a:txBody>
                    <a:bodyPr/>
                    <a:lstStyle/>
                    <a:p>
                      <a:pPr algn="ctr"/>
                      <a:r>
                        <a:rPr lang="en-US" sz="2400" dirty="0" err="1"/>
                        <a:t>Ricercatrice</a:t>
                      </a:r>
                      <a:endParaRPr lang="en-US" sz="2400" dirty="0"/>
                    </a:p>
                  </a:txBody>
                  <a:tcPr/>
                </a:tc>
                <a:tc>
                  <a:txBody>
                    <a:bodyPr/>
                    <a:lstStyle/>
                    <a:p>
                      <a:pPr algn="ctr"/>
                      <a:r>
                        <a:rPr lang="en-US" sz="2400" dirty="0"/>
                        <a:t>10%</a:t>
                      </a:r>
                    </a:p>
                  </a:txBody>
                  <a:tcPr/>
                </a:tc>
                <a:extLst>
                  <a:ext uri="{0D108BD9-81ED-4DB2-BD59-A6C34878D82A}">
                    <a16:rowId xmlns:a16="http://schemas.microsoft.com/office/drawing/2014/main" val="3129409388"/>
                  </a:ext>
                </a:extLst>
              </a:tr>
              <a:tr h="370840">
                <a:tc>
                  <a:txBody>
                    <a:bodyPr/>
                    <a:lstStyle/>
                    <a:p>
                      <a:pPr algn="ctr"/>
                      <a:r>
                        <a:rPr lang="en-US" sz="2400" dirty="0"/>
                        <a:t>Vincenzo </a:t>
                      </a:r>
                      <a:r>
                        <a:rPr lang="en-US" sz="2400" dirty="0" err="1"/>
                        <a:t>Guidi</a:t>
                      </a:r>
                      <a:endParaRPr lang="en-US" sz="2400" dirty="0"/>
                    </a:p>
                  </a:txBody>
                  <a:tcPr/>
                </a:tc>
                <a:tc>
                  <a:txBody>
                    <a:bodyPr/>
                    <a:lstStyle/>
                    <a:p>
                      <a:pPr algn="ctr"/>
                      <a:r>
                        <a:rPr lang="en-US" sz="2400" dirty="0"/>
                        <a:t>PO</a:t>
                      </a:r>
                    </a:p>
                  </a:txBody>
                  <a:tcPr/>
                </a:tc>
                <a:tc>
                  <a:txBody>
                    <a:bodyPr/>
                    <a:lstStyle/>
                    <a:p>
                      <a:pPr algn="ctr"/>
                      <a:r>
                        <a:rPr lang="en-US" sz="2400" dirty="0"/>
                        <a:t>20%</a:t>
                      </a:r>
                    </a:p>
                  </a:txBody>
                  <a:tcPr/>
                </a:tc>
                <a:extLst>
                  <a:ext uri="{0D108BD9-81ED-4DB2-BD59-A6C34878D82A}">
                    <a16:rowId xmlns:a16="http://schemas.microsoft.com/office/drawing/2014/main" val="4145705167"/>
                  </a:ext>
                </a:extLst>
              </a:tr>
            </a:tbl>
          </a:graphicData>
        </a:graphic>
      </p:graphicFrame>
      <p:sp>
        <p:nvSpPr>
          <p:cNvPr id="5" name="CasellaDiTesto 4"/>
          <p:cNvSpPr txBox="1"/>
          <p:nvPr/>
        </p:nvSpPr>
        <p:spPr>
          <a:xfrm>
            <a:off x="2473206" y="5506072"/>
            <a:ext cx="7000634" cy="523220"/>
          </a:xfrm>
          <a:prstGeom prst="rect">
            <a:avLst/>
          </a:prstGeom>
          <a:noFill/>
        </p:spPr>
        <p:txBody>
          <a:bodyPr wrap="none" rtlCol="0">
            <a:spAutoFit/>
          </a:bodyPr>
          <a:lstStyle/>
          <a:p>
            <a:r>
              <a:rPr lang="en-US" sz="2800" dirty="0" err="1"/>
              <a:t>Richieste</a:t>
            </a:r>
            <a:r>
              <a:rPr lang="en-US" sz="2800" dirty="0"/>
              <a:t> </a:t>
            </a:r>
            <a:r>
              <a:rPr lang="en-US" sz="2800" dirty="0" err="1"/>
              <a:t>finanziarie</a:t>
            </a:r>
            <a:r>
              <a:rPr lang="en-US" sz="2800" dirty="0"/>
              <a:t> </a:t>
            </a:r>
            <a:r>
              <a:rPr lang="en-US" sz="2800" dirty="0" err="1"/>
              <a:t>ancora</a:t>
            </a:r>
            <a:r>
              <a:rPr lang="en-US" sz="2800" dirty="0"/>
              <a:t> in via di </a:t>
            </a:r>
            <a:r>
              <a:rPr lang="en-US" sz="2800" dirty="0" err="1"/>
              <a:t>definizione</a:t>
            </a:r>
            <a:endParaRPr lang="en-US" sz="2800" dirty="0"/>
          </a:p>
        </p:txBody>
      </p:sp>
    </p:spTree>
    <p:extLst>
      <p:ext uri="{BB962C8B-B14F-4D97-AF65-F5344CB8AC3E}">
        <p14:creationId xmlns:p14="http://schemas.microsoft.com/office/powerpoint/2010/main" val="3583075663"/>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18224</TotalTime>
  <Words>542</Words>
  <Application>Microsoft Macintosh PowerPoint</Application>
  <PresentationFormat>Widescreen</PresentationFormat>
  <Paragraphs>49</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Gill Sans MT</vt:lpstr>
      <vt:lpstr>Helvetica</vt:lpstr>
      <vt:lpstr>Times New Roman</vt:lpstr>
      <vt:lpstr>Wingdings 2</vt:lpstr>
      <vt:lpstr>Dividend</vt:lpstr>
      <vt:lpstr>Crystals for forward calorimetry</vt:lpstr>
      <vt:lpstr>PowerPoint Presentation</vt:lpstr>
      <vt:lpstr>PowerPoint Presentation</vt:lpstr>
      <vt:lpstr>PowerPoint Presentation</vt:lpstr>
      <vt:lpstr>PowerPoint Presentation</vt:lpstr>
      <vt:lpstr>ATTIVITà previste per il 2023</vt:lpstr>
      <vt:lpstr>Anagrafica Ferrara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Gianluigi Cibinetto</cp:lastModifiedBy>
  <cp:revision>638</cp:revision>
  <dcterms:created xsi:type="dcterms:W3CDTF">2018-05-05T13:24:31Z</dcterms:created>
  <dcterms:modified xsi:type="dcterms:W3CDTF">2022-07-01T10:40:15Z</dcterms:modified>
</cp:coreProperties>
</file>