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333" r:id="rId2"/>
    <p:sldId id="257" r:id="rId3"/>
    <p:sldId id="334" r:id="rId4"/>
    <p:sldId id="436" r:id="rId5"/>
    <p:sldId id="442" r:id="rId6"/>
    <p:sldId id="437" r:id="rId7"/>
    <p:sldId id="438" r:id="rId8"/>
    <p:sldId id="439" r:id="rId9"/>
    <p:sldId id="440" r:id="rId10"/>
    <p:sldId id="443" r:id="rId11"/>
    <p:sldId id="444" r:id="rId12"/>
    <p:sldId id="435" r:id="rId13"/>
    <p:sldId id="421" r:id="rId14"/>
    <p:sldId id="434" r:id="rId15"/>
    <p:sldId id="422" r:id="rId16"/>
    <p:sldId id="42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70C0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18"/>
    <p:restoredTop sz="96197"/>
  </p:normalViewPr>
  <p:slideViewPr>
    <p:cSldViewPr snapToGrid="0" snapToObjects="1">
      <p:cViewPr varScale="1">
        <p:scale>
          <a:sx n="124" d="100"/>
          <a:sy n="124" d="100"/>
        </p:scale>
        <p:origin x="8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B8B45-384E-8346-BE78-AE2AE72AFFCB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34D76-26B5-354F-B600-38064D0143D3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5342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F72E-3004-47EC-9737-349E3E7E59B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26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DF72E-3004-47EC-9737-349E3E7E59B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17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8CF51-7085-F241-9167-EC3015DDA35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15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7912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8207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2059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9455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03411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6838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4528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7057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1243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5740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1715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9630F-397B-6A42-A88B-BF98280F635E}" type="datetimeFigureOut">
              <a:rPr lang="en-IT" smtClean="0"/>
              <a:t>01/07/22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9C581-B67C-774B-A23A-205ED85643E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9973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29761" y="3429000"/>
            <a:ext cx="78704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  <a:latin typeface="+mj-lt"/>
              </a:rPr>
              <a:t>Status of MPGD Calorimeter Hardware</a:t>
            </a:r>
          </a:p>
        </p:txBody>
      </p:sp>
      <p:cxnSp>
        <p:nvCxnSpPr>
          <p:cNvPr id="11" name="Connettore 1 10"/>
          <p:cNvCxnSpPr>
            <a:cxnSpLocks/>
          </p:cNvCxnSpPr>
          <p:nvPr/>
        </p:nvCxnSpPr>
        <p:spPr>
          <a:xfrm flipV="1">
            <a:off x="518654" y="5361367"/>
            <a:ext cx="5039619" cy="1"/>
          </a:xfrm>
          <a:prstGeom prst="line">
            <a:avLst/>
          </a:prstGeom>
          <a:ln w="28575">
            <a:solidFill>
              <a:srgbClr val="F08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77F5A52-E848-6645-A774-7C4BA3338818}"/>
              </a:ext>
            </a:extLst>
          </p:cNvPr>
          <p:cNvSpPr txBox="1"/>
          <p:nvPr/>
        </p:nvSpPr>
        <p:spPr>
          <a:xfrm>
            <a:off x="518654" y="5407035"/>
            <a:ext cx="605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Piet </a:t>
            </a:r>
            <a:r>
              <a:rPr lang="en-US" dirty="0" err="1">
                <a:solidFill>
                  <a:schemeClr val="bg1"/>
                </a:solidFill>
              </a:rPr>
              <a:t>Verwilligen</a:t>
            </a:r>
            <a:endParaRPr lang="en-IT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40DAA7-1022-C763-386C-CEFC1365A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43" y="5776367"/>
            <a:ext cx="2089935" cy="105476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AD93CBF-2259-266E-4ACE-F93EE77F0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862" y="0"/>
            <a:ext cx="2406316" cy="24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4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81FA1-EF48-4F44-EA90-7DE3CA0B0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MOSAIC Firmware &amp;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2052C-06F8-7BEC-7F18-E3E9CEEED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69592"/>
            <a:ext cx="7886700" cy="5032375"/>
          </a:xfrm>
        </p:spPr>
        <p:txBody>
          <a:bodyPr>
            <a:normAutofit fontScale="92500" lnSpcReduction="20000"/>
          </a:bodyPr>
          <a:lstStyle/>
          <a:p>
            <a:r>
              <a:rPr lang="en-IT" i="1" dirty="0">
                <a:solidFill>
                  <a:schemeClr val="accent2"/>
                </a:solidFill>
              </a:rPr>
              <a:t>Activity to start ~now</a:t>
            </a:r>
          </a:p>
          <a:p>
            <a:r>
              <a:rPr lang="en-IT" b="1" dirty="0">
                <a:solidFill>
                  <a:schemeClr val="accent1"/>
                </a:solidFill>
              </a:rPr>
              <a:t>Soon we will have first plugin-card ready</a:t>
            </a:r>
          </a:p>
          <a:p>
            <a:pPr lvl="1"/>
            <a:r>
              <a:rPr lang="en-GB" dirty="0"/>
              <a:t>T</a:t>
            </a:r>
            <a:r>
              <a:rPr lang="en-IT" dirty="0"/>
              <a:t>o be connected to concentrator board &amp; MOSAIC</a:t>
            </a:r>
          </a:p>
          <a:p>
            <a:pPr lvl="1"/>
            <a:r>
              <a:rPr lang="en-IT" dirty="0"/>
              <a:t>FW to be written to communicate to FATICs</a:t>
            </a:r>
          </a:p>
          <a:p>
            <a:pPr lvl="1"/>
            <a:r>
              <a:rPr lang="en-IT" dirty="0"/>
              <a:t>Tests to be performed – F.Licciulli &amp; G.De Robertis</a:t>
            </a:r>
          </a:p>
          <a:p>
            <a:r>
              <a:rPr lang="en-IT" b="1" dirty="0">
                <a:solidFill>
                  <a:schemeClr val="accent1"/>
                </a:solidFill>
              </a:rPr>
              <a:t>DAQ Software to be developed </a:t>
            </a:r>
            <a:r>
              <a:rPr lang="en-IT" dirty="0"/>
              <a:t>– </a:t>
            </a:r>
            <a:r>
              <a:rPr lang="en-IT" i="1" dirty="0"/>
              <a:t>A.Pellecchia</a:t>
            </a:r>
          </a:p>
          <a:p>
            <a:pPr lvl="1"/>
            <a:r>
              <a:rPr lang="en-GB" dirty="0"/>
              <a:t>R</a:t>
            </a:r>
            <a:r>
              <a:rPr lang="en-IT" dirty="0"/>
              <a:t>ead several plugin-cards together</a:t>
            </a:r>
          </a:p>
          <a:p>
            <a:pPr lvl="1"/>
            <a:r>
              <a:rPr lang="en-IT" dirty="0"/>
              <a:t>Features to be developed:</a:t>
            </a:r>
          </a:p>
          <a:p>
            <a:pPr lvl="2"/>
            <a:r>
              <a:rPr lang="en-IT" dirty="0"/>
              <a:t>Start / Stop Run </a:t>
            </a:r>
          </a:p>
          <a:p>
            <a:pPr lvl="2"/>
            <a:r>
              <a:rPr lang="en-IT" dirty="0"/>
              <a:t>Acquire date upon trigger externo; (busy logic?)</a:t>
            </a:r>
          </a:p>
          <a:p>
            <a:pPr lvl="2"/>
            <a:r>
              <a:rPr lang="en-IT" dirty="0"/>
              <a:t>Write Data</a:t>
            </a:r>
          </a:p>
          <a:p>
            <a:pPr lvl="2"/>
            <a:r>
              <a:rPr lang="en-IT" dirty="0"/>
              <a:t>S-curves FATIC</a:t>
            </a:r>
          </a:p>
          <a:p>
            <a:pPr lvl="2"/>
            <a:r>
              <a:rPr lang="en-IT" dirty="0"/>
              <a:t>Monitor Running conditions (errors)</a:t>
            </a:r>
          </a:p>
          <a:p>
            <a:pPr lvl="2"/>
            <a:r>
              <a:rPr lang="en-IT" dirty="0"/>
              <a:t>… ?</a:t>
            </a:r>
          </a:p>
          <a:p>
            <a:r>
              <a:rPr lang="en-IT" i="1" dirty="0">
                <a:solidFill>
                  <a:schemeClr val="accent2"/>
                </a:solidFill>
              </a:rPr>
              <a:t>A lot of work to be done on this front before we are ready to go to testbeam !!!	</a:t>
            </a:r>
          </a:p>
          <a:p>
            <a:pPr lvl="1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88996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D23B0-9795-D946-9109-46F29B989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rgbClr val="0070C0"/>
                </a:solidFill>
              </a:rPr>
              <a:t>Update CP Project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340DE-8FEC-5F47-9DCC-E9EE4A63A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92964"/>
            <a:ext cx="9144000" cy="4397768"/>
          </a:xfrm>
        </p:spPr>
        <p:txBody>
          <a:bodyPr>
            <a:normAutofit fontScale="85000" lnSpcReduction="20000"/>
          </a:bodyPr>
          <a:lstStyle/>
          <a:p>
            <a:r>
              <a:rPr lang="en-IT" b="1" dirty="0"/>
              <a:t>Milestones 2022</a:t>
            </a:r>
          </a:p>
          <a:p>
            <a:pPr lvl="1"/>
            <a:r>
              <a:rPr lang="en-IT" dirty="0"/>
              <a:t>MS1: Design of 20x20 readout board			Feb ’22	</a:t>
            </a:r>
            <a:r>
              <a:rPr lang="en-IT" i="1" dirty="0">
                <a:solidFill>
                  <a:srgbClr val="0070C0"/>
                </a:solidFill>
              </a:rPr>
              <a:t>June ‘22 </a:t>
            </a:r>
          </a:p>
          <a:p>
            <a:pPr lvl="1"/>
            <a:r>
              <a:rPr lang="en-IT" dirty="0"/>
              <a:t>MS2: Production uRWELL &amp; MM dets			Jun ’22	</a:t>
            </a:r>
            <a:r>
              <a:rPr lang="en-IT" i="1" dirty="0">
                <a:solidFill>
                  <a:srgbClr val="0070C0"/>
                </a:solidFill>
              </a:rPr>
              <a:t>September ‘22 </a:t>
            </a:r>
            <a:endParaRPr lang="en-IT" dirty="0"/>
          </a:p>
          <a:p>
            <a:pPr lvl="1"/>
            <a:r>
              <a:rPr lang="en-IT" dirty="0"/>
              <a:t>MS3: Lab tests of produced detectors			Sep ’22	</a:t>
            </a:r>
            <a:r>
              <a:rPr lang="en-IT" i="1" dirty="0">
                <a:solidFill>
                  <a:srgbClr val="0070C0"/>
                </a:solidFill>
              </a:rPr>
              <a:t>October ‘22 </a:t>
            </a:r>
            <a:endParaRPr lang="en-IT" dirty="0"/>
          </a:p>
          <a:p>
            <a:pPr lvl="1"/>
            <a:r>
              <a:rPr lang="en-IT" dirty="0"/>
              <a:t>MS4: test in beam of individual dets			Dec ’22	</a:t>
            </a:r>
            <a:r>
              <a:rPr lang="en-IT" i="1" dirty="0">
                <a:solidFill>
                  <a:srgbClr val="0070C0"/>
                </a:solidFill>
              </a:rPr>
              <a:t> </a:t>
            </a:r>
            <a:r>
              <a:rPr lang="en-IT" i="1" dirty="0">
                <a:solidFill>
                  <a:schemeClr val="accent2"/>
                </a:solidFill>
              </a:rPr>
              <a:t>November ’22? </a:t>
            </a:r>
            <a:endParaRPr lang="en-IT" dirty="0">
              <a:solidFill>
                <a:schemeClr val="accent2"/>
              </a:solidFill>
            </a:endParaRPr>
          </a:p>
          <a:p>
            <a:pPr lvl="1"/>
            <a:r>
              <a:rPr lang="en-IT" i="1" dirty="0"/>
              <a:t>In parallel: GEANT simulation of calorimeter stack to benchmark data</a:t>
            </a:r>
          </a:p>
          <a:p>
            <a:pPr lvl="2"/>
            <a:r>
              <a:rPr lang="en-GB" i="1" dirty="0"/>
              <a:t>I</a:t>
            </a:r>
            <a:r>
              <a:rPr lang="en-IT" i="1" dirty="0"/>
              <a:t>mprovements for 2nd round of detector production early 2023</a:t>
            </a:r>
          </a:p>
          <a:p>
            <a:r>
              <a:rPr lang="en-IT" b="1" dirty="0"/>
              <a:t>Milestones 2023</a:t>
            </a:r>
          </a:p>
          <a:p>
            <a:pPr lvl="1"/>
            <a:r>
              <a:rPr lang="en-IT" dirty="0"/>
              <a:t>MS5: 1st test with first calorimeter stack		May ’23</a:t>
            </a:r>
          </a:p>
          <a:p>
            <a:pPr lvl="1"/>
            <a:r>
              <a:rPr lang="en-IT" dirty="0"/>
              <a:t>MS6: production of additional chambers		Jun ‘23</a:t>
            </a:r>
          </a:p>
          <a:p>
            <a:pPr lvl="1"/>
            <a:r>
              <a:rPr lang="en-IT" dirty="0"/>
              <a:t>MS7: 2nd test with longer calorimeter stack		Dec ’23</a:t>
            </a:r>
          </a:p>
          <a:p>
            <a:r>
              <a:rPr lang="en-IT" b="1" dirty="0"/>
              <a:t>Performance measurements</a:t>
            </a:r>
          </a:p>
          <a:p>
            <a:pPr lvl="1"/>
            <a:r>
              <a:rPr lang="en-IT" dirty="0"/>
              <a:t>Single Chambers (testbeam Sep ‘22): efficiency, rate-cap, cls-size</a:t>
            </a:r>
          </a:p>
          <a:p>
            <a:pPr lvl="1"/>
            <a:r>
              <a:rPr lang="en-IT" dirty="0"/>
              <a:t>Calorimeter stack (testbeam May ‘23): timing, Energy-reconstruction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5BD2295-2753-1D42-839E-E4E62E1F8D4B}"/>
              </a:ext>
            </a:extLst>
          </p:cNvPr>
          <p:cNvSpPr/>
          <p:nvPr/>
        </p:nvSpPr>
        <p:spPr>
          <a:xfrm>
            <a:off x="457200" y="1417638"/>
            <a:ext cx="8229600" cy="5464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A41B8-0C7D-E448-A277-CD347DD244FE}"/>
              </a:ext>
            </a:extLst>
          </p:cNvPr>
          <p:cNvSpPr txBox="1"/>
          <p:nvPr/>
        </p:nvSpPr>
        <p:spPr>
          <a:xfrm>
            <a:off x="4215161" y="1883214"/>
            <a:ext cx="71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42EE7-378C-1B47-8343-07F9EA9B1D3B}"/>
              </a:ext>
            </a:extLst>
          </p:cNvPr>
          <p:cNvSpPr txBox="1"/>
          <p:nvPr/>
        </p:nvSpPr>
        <p:spPr>
          <a:xfrm>
            <a:off x="100361" y="1923631"/>
            <a:ext cx="71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96780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DE2AAE-8906-3D47-81CE-5FC6C909E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07" y="5434678"/>
            <a:ext cx="2451769" cy="123737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2164822" y="4161038"/>
            <a:ext cx="8215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bg1"/>
                </a:solidFill>
                <a:latin typeface="+mj-lt"/>
              </a:rPr>
              <a:t>BACKUP</a:t>
            </a:r>
          </a:p>
        </p:txBody>
      </p:sp>
      <p:cxnSp>
        <p:nvCxnSpPr>
          <p:cNvPr id="11" name="Connettore 1 10"/>
          <p:cNvCxnSpPr>
            <a:cxnSpLocks/>
          </p:cNvCxnSpPr>
          <p:nvPr/>
        </p:nvCxnSpPr>
        <p:spPr>
          <a:xfrm flipV="1">
            <a:off x="518654" y="5361367"/>
            <a:ext cx="5039619" cy="1"/>
          </a:xfrm>
          <a:prstGeom prst="line">
            <a:avLst/>
          </a:prstGeom>
          <a:ln w="28575">
            <a:solidFill>
              <a:srgbClr val="F08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A771C0E9-2971-40CE-BCAA-85BAE2BC709E}"/>
              </a:ext>
            </a:extLst>
          </p:cNvPr>
          <p:cNvSpPr/>
          <p:nvPr/>
        </p:nvSpPr>
        <p:spPr>
          <a:xfrm>
            <a:off x="133085" y="649499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Online, February 10</a:t>
            </a:r>
            <a:r>
              <a:rPr lang="en-GB" sz="2000" baseline="30000" dirty="0">
                <a:solidFill>
                  <a:schemeClr val="bg1"/>
                </a:solidFill>
              </a:rPr>
              <a:t>th</a:t>
            </a:r>
            <a:r>
              <a:rPr lang="en-GB" sz="2000" dirty="0">
                <a:solidFill>
                  <a:schemeClr val="bg1"/>
                </a:solidFill>
              </a:rPr>
              <a:t>  2022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B6ECFED-95CC-9B49-8E06-25AB6C001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706247"/>
            <a:ext cx="1274618" cy="12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74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BAA01-B684-A748-97FC-7ECF2C8A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rgbClr val="0070C0"/>
                </a:solidFill>
              </a:rPr>
              <a:t>Common Project RD51</a:t>
            </a:r>
          </a:p>
        </p:txBody>
      </p:sp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D28E4F3-5A2D-4D4C-BBA1-B10E8268E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51" r="15008"/>
          <a:stretch/>
        </p:blipFill>
        <p:spPr>
          <a:xfrm>
            <a:off x="5006898" y="4128770"/>
            <a:ext cx="3679902" cy="2454592"/>
          </a:xfrm>
          <a:ln w="38100">
            <a:solidFill>
              <a:srgbClr val="0070C0"/>
            </a:solidFill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B30EB0B-9C30-0348-AA24-F83E67562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0457"/>
            <a:ext cx="4267198" cy="47692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8B440B-52D3-444A-86F7-6C22FB959764}"/>
              </a:ext>
            </a:extLst>
          </p:cNvPr>
          <p:cNvSpPr txBox="1"/>
          <p:nvPr/>
        </p:nvSpPr>
        <p:spPr>
          <a:xfrm>
            <a:off x="4884233" y="1561170"/>
            <a:ext cx="39252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/>
              <a:t>Unifies experience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INFN Na &amp; RM3 &gt;&gt; Resistive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INFN LNF &gt;&gt; uRWELL, 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INFN Ba &gt;&gt; GEM,FTM</a:t>
            </a:r>
          </a:p>
          <a:p>
            <a:r>
              <a:rPr lang="en-IT" dirty="0"/>
              <a:t>8 pages proposal funded for 2 years</a:t>
            </a:r>
          </a:p>
          <a:p>
            <a:r>
              <a:rPr lang="en-IT" dirty="0"/>
              <a:t>Interesting discussion with RD51</a:t>
            </a:r>
          </a:p>
          <a:p>
            <a:r>
              <a:rPr lang="en-IT" i="1" dirty="0">
                <a:solidFill>
                  <a:schemeClr val="bg1">
                    <a:lumMod val="50000"/>
                  </a:schemeClr>
                </a:solidFill>
              </a:rPr>
              <a:t>Proposal triggered interest and Weissman Institute (ATLAS TGC) will collaborate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33E24A-126F-A245-9CFE-428AE29FE8C6}"/>
              </a:ext>
            </a:extLst>
          </p:cNvPr>
          <p:cNvSpPr txBox="1"/>
          <p:nvPr/>
        </p:nvSpPr>
        <p:spPr>
          <a:xfrm>
            <a:off x="7482468" y="4128770"/>
            <a:ext cx="120433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A</a:t>
            </a:r>
            <a:r>
              <a:rPr lang="en-IT" b="1" dirty="0">
                <a:solidFill>
                  <a:srgbClr val="0070C0"/>
                </a:solidFill>
              </a:rPr>
              <a:t>pproved!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0C418-8B9F-8F49-8D5F-8E9ECD208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71" y="4128770"/>
            <a:ext cx="3925229" cy="248113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82104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58C2-4735-9043-9189-B6F7DE05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902"/>
          </a:xfrm>
        </p:spPr>
        <p:txBody>
          <a:bodyPr>
            <a:normAutofit fontScale="90000"/>
          </a:bodyPr>
          <a:lstStyle/>
          <a:p>
            <a:r>
              <a:rPr lang="en-IT" b="1" dirty="0">
                <a:solidFill>
                  <a:srgbClr val="0070C0"/>
                </a:solidFill>
              </a:rPr>
              <a:t>FATIC plugin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5946A-6057-534C-8F0B-F1642DE31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03" y="890071"/>
            <a:ext cx="7295356" cy="2921000"/>
          </a:xfrm>
        </p:spPr>
        <p:txBody>
          <a:bodyPr>
            <a:normAutofit fontScale="47500" lnSpcReduction="20000"/>
          </a:bodyPr>
          <a:lstStyle/>
          <a:p>
            <a:r>
              <a:rPr lang="en-IT" b="1" dirty="0"/>
              <a:t>FATIC chip: </a:t>
            </a:r>
          </a:p>
          <a:p>
            <a:pPr lvl="1"/>
            <a:r>
              <a:rPr lang="en-IT" dirty="0"/>
              <a:t>32channels; 1 CSA + Timing &amp; Energy branch; 100ps on ~1.5fC: </a:t>
            </a:r>
            <a:r>
              <a:rPr lang="en-IT" i="1" dirty="0">
                <a:solidFill>
                  <a:srgbClr val="FF0000"/>
                </a:solidFill>
              </a:rPr>
              <a:t>timing for small signals!</a:t>
            </a:r>
          </a:p>
          <a:p>
            <a:pPr lvl="1"/>
            <a:r>
              <a:rPr lang="en-GB" dirty="0"/>
              <a:t>can be used for any type of Micro-Pattern Gaseous Detector</a:t>
            </a:r>
            <a:endParaRPr lang="en-IT" dirty="0"/>
          </a:p>
          <a:p>
            <a:r>
              <a:rPr lang="en-IT" b="1" dirty="0"/>
              <a:t>64 FATIC chip available @ INFN Bari</a:t>
            </a:r>
            <a:r>
              <a:rPr lang="en-IT" dirty="0"/>
              <a:t>	</a:t>
            </a:r>
          </a:p>
          <a:p>
            <a:pPr lvl="1"/>
            <a:r>
              <a:rPr lang="en-GB" dirty="0"/>
              <a:t>C</a:t>
            </a:r>
            <a:r>
              <a:rPr lang="en-IT" dirty="0"/>
              <a:t>hip development financed in Gr5 2018-2021 (3y) 30kEUR</a:t>
            </a:r>
          </a:p>
          <a:p>
            <a:pPr lvl="1"/>
            <a:r>
              <a:rPr lang="en-IT" dirty="0"/>
              <a:t>Activity in Gr5: Design – Production &amp; Test on bench</a:t>
            </a:r>
          </a:p>
          <a:p>
            <a:pPr lvl="1"/>
            <a:r>
              <a:rPr lang="en-IT" dirty="0"/>
              <a:t>Not foreseen to test on detector due to time-scale project</a:t>
            </a:r>
          </a:p>
          <a:p>
            <a:r>
              <a:rPr lang="en-IT" b="1" dirty="0"/>
              <a:t>64 chips can be mounted on 16 Plugin-Cards (128 channels each)</a:t>
            </a:r>
          </a:p>
          <a:p>
            <a:pPr lvl="1"/>
            <a:r>
              <a:rPr lang="en-IT" dirty="0"/>
              <a:t>Project requires 6 chambers x 3 connectors = 18 plugin cards</a:t>
            </a:r>
          </a:p>
          <a:p>
            <a:pPr lvl="1"/>
            <a:r>
              <a:rPr lang="en-IT" dirty="0"/>
              <a:t>We can read 5 detectors 20x20 + 1 detector 10x10 (only inner channels)</a:t>
            </a:r>
          </a:p>
          <a:p>
            <a:r>
              <a:rPr lang="en-IT" b="1" dirty="0"/>
              <a:t>Interest from LHCb to test this chip for the uRWELL upgrade </a:t>
            </a:r>
          </a:p>
          <a:p>
            <a:pPr lvl="1"/>
            <a:r>
              <a:rPr lang="en-GB" dirty="0"/>
              <a:t>W</a:t>
            </a:r>
            <a:r>
              <a:rPr lang="en-IT" dirty="0"/>
              <a:t>e share the resources @ INFN Ba for design &amp; test</a:t>
            </a:r>
          </a:p>
          <a:p>
            <a:pPr lvl="1"/>
            <a:r>
              <a:rPr lang="en-IT" dirty="0"/>
              <a:t>Common order, but each experiment pays for the number of cards needed</a:t>
            </a:r>
          </a:p>
          <a:p>
            <a:endParaRPr lang="en-IT" dirty="0"/>
          </a:p>
          <a:p>
            <a:endParaRPr lang="en-IT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103863E-86FD-2042-8BE2-0DFE386CB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3797300"/>
            <a:ext cx="6845300" cy="292100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7A9ED-3A0B-524B-B142-CC3460B2F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66" t="20406" r="15244"/>
          <a:stretch/>
        </p:blipFill>
        <p:spPr>
          <a:xfrm>
            <a:off x="6145667" y="1785938"/>
            <a:ext cx="2900430" cy="1871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EBE444-8A6F-A341-B8F9-4047733D8D08}"/>
              </a:ext>
            </a:extLst>
          </p:cNvPr>
          <p:cNvSpPr txBox="1"/>
          <p:nvPr/>
        </p:nvSpPr>
        <p:spPr>
          <a:xfrm>
            <a:off x="6145668" y="1785938"/>
            <a:ext cx="2900429" cy="369332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Good results on Test Bench!</a:t>
            </a:r>
            <a:endParaRPr lang="en-IT" i="1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0521F5-7F05-B145-AA71-3818A980F659}"/>
              </a:ext>
            </a:extLst>
          </p:cNvPr>
          <p:cNvSpPr/>
          <p:nvPr/>
        </p:nvSpPr>
        <p:spPr>
          <a:xfrm>
            <a:off x="6378498" y="3059668"/>
            <a:ext cx="568712" cy="486420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1D827-94FC-D249-B9C0-0FC9B9C561C6}"/>
              </a:ext>
            </a:extLst>
          </p:cNvPr>
          <p:cNvSpPr txBox="1"/>
          <p:nvPr/>
        </p:nvSpPr>
        <p:spPr>
          <a:xfrm>
            <a:off x="6892683" y="3232376"/>
            <a:ext cx="110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accent1"/>
                </a:solidFill>
              </a:rPr>
              <a:t>FATIC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FC111A-271E-054B-A4DF-FF7D7E843A7E}"/>
              </a:ext>
            </a:extLst>
          </p:cNvPr>
          <p:cNvSpPr txBox="1"/>
          <p:nvPr/>
        </p:nvSpPr>
        <p:spPr>
          <a:xfrm>
            <a:off x="144966" y="3780883"/>
            <a:ext cx="20868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b="1" dirty="0"/>
              <a:t>Cost Estimate based on past plugin cards made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4-layer PCB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Mounting of Fire-Fly and Hirose connectors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Price does not include w</a:t>
            </a:r>
            <a:r>
              <a:rPr lang="en-IT" sz="1400" dirty="0"/>
              <a:t>ire-bounding asic (will be done @ INFN)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ACC19-9507-DE46-AE76-A214A831B4E3}"/>
              </a:ext>
            </a:extLst>
          </p:cNvPr>
          <p:cNvSpPr txBox="1"/>
          <p:nvPr/>
        </p:nvSpPr>
        <p:spPr>
          <a:xfrm>
            <a:off x="6145668" y="5320739"/>
            <a:ext cx="2206596" cy="369332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Est. 2kEUR OK</a:t>
            </a:r>
            <a:endParaRPr lang="en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0632F-18EA-084A-87F2-04DEFBF2EE11}"/>
              </a:ext>
            </a:extLst>
          </p:cNvPr>
          <p:cNvSpPr txBox="1"/>
          <p:nvPr/>
        </p:nvSpPr>
        <p:spPr>
          <a:xfrm>
            <a:off x="4083922" y="5460712"/>
            <a:ext cx="1883210" cy="369332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Cables: 1kEUR OK</a:t>
            </a:r>
            <a:endParaRPr lang="en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BCB50-801C-BA45-86F2-945685EF3659}"/>
              </a:ext>
            </a:extLst>
          </p:cNvPr>
          <p:cNvSpPr txBox="1"/>
          <p:nvPr/>
        </p:nvSpPr>
        <p:spPr>
          <a:xfrm>
            <a:off x="3948878" y="4699162"/>
            <a:ext cx="1883210" cy="369332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Est. 400EUR/piece</a:t>
            </a:r>
            <a:endParaRPr lang="en-IT" dirty="0">
              <a:solidFill>
                <a:srgbClr val="FF0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C9F328-958B-B44A-849E-A106DA6B805D}"/>
              </a:ext>
            </a:extLst>
          </p:cNvPr>
          <p:cNvGrpSpPr/>
          <p:nvPr/>
        </p:nvGrpSpPr>
        <p:grpSpPr>
          <a:xfrm>
            <a:off x="0" y="5719447"/>
            <a:ext cx="2248521" cy="1108395"/>
            <a:chOff x="-16728" y="5596765"/>
            <a:chExt cx="2248521" cy="1261235"/>
          </a:xfrm>
        </p:grpSpPr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BBDCE693-D462-D84F-A1C4-1194D4445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728" y="6343765"/>
              <a:ext cx="2248521" cy="47919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DCC540-B5D0-6F45-8B6A-70E18A253149}"/>
                </a:ext>
              </a:extLst>
            </p:cNvPr>
            <p:cNvSpPr txBox="1"/>
            <p:nvPr/>
          </p:nvSpPr>
          <p:spPr>
            <a:xfrm>
              <a:off x="0" y="5688924"/>
              <a:ext cx="2170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200" b="1" dirty="0"/>
                <a:t>Past example:</a:t>
              </a:r>
              <a:br>
                <a:rPr lang="en-IT" sz="1200" dirty="0"/>
              </a:br>
              <a:r>
                <a:rPr lang="en-IT" sz="1200" dirty="0"/>
                <a:t>Example 4 boards: 1464 EUR =&gt; </a:t>
              </a:r>
              <a:r>
                <a:rPr lang="en-IT" sz="1200" dirty="0">
                  <a:solidFill>
                    <a:srgbClr val="0070C0"/>
                  </a:solidFill>
                </a:rPr>
                <a:t>366EUR/board</a:t>
              </a:r>
              <a:r>
                <a:rPr lang="en-IT" sz="1200" dirty="0"/>
                <a:t> </a:t>
              </a:r>
              <a:r>
                <a:rPr lang="en-IT" sz="1200" dirty="0">
                  <a:solidFill>
                    <a:srgbClr val="FF0000"/>
                  </a:solidFill>
                </a:rPr>
                <a:t>(comp cost++)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00E9BC3-2BBA-1B4E-BE25-84B5B1741AB2}"/>
                </a:ext>
              </a:extLst>
            </p:cNvPr>
            <p:cNvSpPr/>
            <p:nvPr/>
          </p:nvSpPr>
          <p:spPr>
            <a:xfrm>
              <a:off x="-16728" y="5596765"/>
              <a:ext cx="2248521" cy="1261235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D5C3E4E-0AA8-F744-86FD-A7127A7D1CE6}"/>
              </a:ext>
            </a:extLst>
          </p:cNvPr>
          <p:cNvSpPr/>
          <p:nvPr/>
        </p:nvSpPr>
        <p:spPr>
          <a:xfrm>
            <a:off x="2332153" y="3992138"/>
            <a:ext cx="3533388" cy="1209907"/>
          </a:xfrm>
          <a:custGeom>
            <a:avLst/>
            <a:gdLst>
              <a:gd name="connsiteX0" fmla="*/ 0 w 3533388"/>
              <a:gd name="connsiteY0" fmla="*/ 201655 h 1209907"/>
              <a:gd name="connsiteX1" fmla="*/ 201655 w 3533388"/>
              <a:gd name="connsiteY1" fmla="*/ 0 h 1209907"/>
              <a:gd name="connsiteX2" fmla="*/ 785936 w 3533388"/>
              <a:gd name="connsiteY2" fmla="*/ 0 h 1209907"/>
              <a:gd name="connsiteX3" fmla="*/ 1276315 w 3533388"/>
              <a:gd name="connsiteY3" fmla="*/ 0 h 1209907"/>
              <a:gd name="connsiteX4" fmla="*/ 1735393 w 3533388"/>
              <a:gd name="connsiteY4" fmla="*/ 0 h 1209907"/>
              <a:gd name="connsiteX5" fmla="*/ 2288374 w 3533388"/>
              <a:gd name="connsiteY5" fmla="*/ 0 h 1209907"/>
              <a:gd name="connsiteX6" fmla="*/ 2778753 w 3533388"/>
              <a:gd name="connsiteY6" fmla="*/ 0 h 1209907"/>
              <a:gd name="connsiteX7" fmla="*/ 3331733 w 3533388"/>
              <a:gd name="connsiteY7" fmla="*/ 0 h 1209907"/>
              <a:gd name="connsiteX8" fmla="*/ 3533388 w 3533388"/>
              <a:gd name="connsiteY8" fmla="*/ 201655 h 1209907"/>
              <a:gd name="connsiteX9" fmla="*/ 3533388 w 3533388"/>
              <a:gd name="connsiteY9" fmla="*/ 588822 h 1209907"/>
              <a:gd name="connsiteX10" fmla="*/ 3533388 w 3533388"/>
              <a:gd name="connsiteY10" fmla="*/ 1008252 h 1209907"/>
              <a:gd name="connsiteX11" fmla="*/ 3331733 w 3533388"/>
              <a:gd name="connsiteY11" fmla="*/ 1209907 h 1209907"/>
              <a:gd name="connsiteX12" fmla="*/ 2903956 w 3533388"/>
              <a:gd name="connsiteY12" fmla="*/ 1209907 h 1209907"/>
              <a:gd name="connsiteX13" fmla="*/ 2319674 w 3533388"/>
              <a:gd name="connsiteY13" fmla="*/ 1209907 h 1209907"/>
              <a:gd name="connsiteX14" fmla="*/ 1860596 w 3533388"/>
              <a:gd name="connsiteY14" fmla="*/ 1209907 h 1209907"/>
              <a:gd name="connsiteX15" fmla="*/ 1338917 w 3533388"/>
              <a:gd name="connsiteY15" fmla="*/ 1209907 h 1209907"/>
              <a:gd name="connsiteX16" fmla="*/ 754635 w 3533388"/>
              <a:gd name="connsiteY16" fmla="*/ 1209907 h 1209907"/>
              <a:gd name="connsiteX17" fmla="*/ 201655 w 3533388"/>
              <a:gd name="connsiteY17" fmla="*/ 1209907 h 1209907"/>
              <a:gd name="connsiteX18" fmla="*/ 0 w 3533388"/>
              <a:gd name="connsiteY18" fmla="*/ 1008252 h 1209907"/>
              <a:gd name="connsiteX19" fmla="*/ 0 w 3533388"/>
              <a:gd name="connsiteY19" fmla="*/ 621085 h 1209907"/>
              <a:gd name="connsiteX20" fmla="*/ 0 w 3533388"/>
              <a:gd name="connsiteY20" fmla="*/ 201655 h 1209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33388" h="1209907" extrusionOk="0">
                <a:moveTo>
                  <a:pt x="0" y="201655"/>
                </a:moveTo>
                <a:cubicBezTo>
                  <a:pt x="-14411" y="81395"/>
                  <a:pt x="67424" y="8580"/>
                  <a:pt x="201655" y="0"/>
                </a:cubicBezTo>
                <a:cubicBezTo>
                  <a:pt x="453639" y="-38116"/>
                  <a:pt x="503856" y="39770"/>
                  <a:pt x="785936" y="0"/>
                </a:cubicBezTo>
                <a:cubicBezTo>
                  <a:pt x="1068016" y="-39770"/>
                  <a:pt x="1172729" y="11622"/>
                  <a:pt x="1276315" y="0"/>
                </a:cubicBezTo>
                <a:cubicBezTo>
                  <a:pt x="1379901" y="-11622"/>
                  <a:pt x="1590888" y="22467"/>
                  <a:pt x="1735393" y="0"/>
                </a:cubicBezTo>
                <a:cubicBezTo>
                  <a:pt x="1879898" y="-22467"/>
                  <a:pt x="2051459" y="59144"/>
                  <a:pt x="2288374" y="0"/>
                </a:cubicBezTo>
                <a:cubicBezTo>
                  <a:pt x="2525289" y="-59144"/>
                  <a:pt x="2653339" y="13563"/>
                  <a:pt x="2778753" y="0"/>
                </a:cubicBezTo>
                <a:cubicBezTo>
                  <a:pt x="2904167" y="-13563"/>
                  <a:pt x="3110920" y="46830"/>
                  <a:pt x="3331733" y="0"/>
                </a:cubicBezTo>
                <a:cubicBezTo>
                  <a:pt x="3441626" y="-14092"/>
                  <a:pt x="3519097" y="110145"/>
                  <a:pt x="3533388" y="201655"/>
                </a:cubicBezTo>
                <a:cubicBezTo>
                  <a:pt x="3570086" y="367390"/>
                  <a:pt x="3514786" y="415020"/>
                  <a:pt x="3533388" y="588822"/>
                </a:cubicBezTo>
                <a:cubicBezTo>
                  <a:pt x="3551990" y="762624"/>
                  <a:pt x="3510977" y="829416"/>
                  <a:pt x="3533388" y="1008252"/>
                </a:cubicBezTo>
                <a:cubicBezTo>
                  <a:pt x="3540487" y="1130190"/>
                  <a:pt x="3443602" y="1215062"/>
                  <a:pt x="3331733" y="1209907"/>
                </a:cubicBezTo>
                <a:cubicBezTo>
                  <a:pt x="3245119" y="1232482"/>
                  <a:pt x="3114523" y="1207928"/>
                  <a:pt x="2903956" y="1209907"/>
                </a:cubicBezTo>
                <a:cubicBezTo>
                  <a:pt x="2693389" y="1211886"/>
                  <a:pt x="2495145" y="1197129"/>
                  <a:pt x="2319674" y="1209907"/>
                </a:cubicBezTo>
                <a:cubicBezTo>
                  <a:pt x="2144203" y="1222685"/>
                  <a:pt x="2040320" y="1169822"/>
                  <a:pt x="1860596" y="1209907"/>
                </a:cubicBezTo>
                <a:cubicBezTo>
                  <a:pt x="1680872" y="1249992"/>
                  <a:pt x="1535360" y="1156588"/>
                  <a:pt x="1338917" y="1209907"/>
                </a:cubicBezTo>
                <a:cubicBezTo>
                  <a:pt x="1142474" y="1263226"/>
                  <a:pt x="1023742" y="1176403"/>
                  <a:pt x="754635" y="1209907"/>
                </a:cubicBezTo>
                <a:cubicBezTo>
                  <a:pt x="485528" y="1243411"/>
                  <a:pt x="321773" y="1209572"/>
                  <a:pt x="201655" y="1209907"/>
                </a:cubicBezTo>
                <a:cubicBezTo>
                  <a:pt x="85023" y="1219315"/>
                  <a:pt x="25836" y="1138821"/>
                  <a:pt x="0" y="1008252"/>
                </a:cubicBezTo>
                <a:cubicBezTo>
                  <a:pt x="-46405" y="867313"/>
                  <a:pt x="8939" y="727984"/>
                  <a:pt x="0" y="621085"/>
                </a:cubicBezTo>
                <a:cubicBezTo>
                  <a:pt x="-8939" y="514186"/>
                  <a:pt x="47209" y="386258"/>
                  <a:pt x="0" y="20165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17215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D23B0-9795-D946-9109-46F29B989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rgbClr val="0070C0"/>
                </a:solidFill>
              </a:rPr>
              <a:t>CP Project timeline &amp;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340DE-8FEC-5F47-9DCC-E9EE4A63A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92964"/>
            <a:ext cx="9144000" cy="4397768"/>
          </a:xfrm>
        </p:spPr>
        <p:txBody>
          <a:bodyPr>
            <a:normAutofit fontScale="85000" lnSpcReduction="20000"/>
          </a:bodyPr>
          <a:lstStyle/>
          <a:p>
            <a:r>
              <a:rPr lang="en-IT" b="1" dirty="0"/>
              <a:t>Milestones 2022</a:t>
            </a:r>
          </a:p>
          <a:p>
            <a:pPr lvl="1"/>
            <a:r>
              <a:rPr lang="en-IT" dirty="0"/>
              <a:t>MS1: Design of 20x20 readout board			Feb ’22	</a:t>
            </a:r>
            <a:r>
              <a:rPr lang="en-IT" i="1" dirty="0">
                <a:solidFill>
                  <a:srgbClr val="0070C0"/>
                </a:solidFill>
              </a:rPr>
              <a:t>On schedule!</a:t>
            </a:r>
          </a:p>
          <a:p>
            <a:pPr lvl="1"/>
            <a:r>
              <a:rPr lang="en-IT" dirty="0"/>
              <a:t>MS2: Production uRWELL &amp; MM dets			Jun ’22</a:t>
            </a:r>
          </a:p>
          <a:p>
            <a:pPr lvl="1"/>
            <a:r>
              <a:rPr lang="en-IT" dirty="0"/>
              <a:t>MS3: Lab tests of produced detectors			Sep ‘22</a:t>
            </a:r>
          </a:p>
          <a:p>
            <a:pPr lvl="1"/>
            <a:r>
              <a:rPr lang="en-IT" dirty="0"/>
              <a:t>MS4: test in beam of individual dets			Dec ’22</a:t>
            </a:r>
          </a:p>
          <a:p>
            <a:pPr lvl="1"/>
            <a:r>
              <a:rPr lang="en-IT" i="1" dirty="0"/>
              <a:t>In parallel: GEANT simulation of calorimeter stack to benchmark data</a:t>
            </a:r>
          </a:p>
          <a:p>
            <a:pPr lvl="2"/>
            <a:r>
              <a:rPr lang="en-GB" i="1" dirty="0"/>
              <a:t>I</a:t>
            </a:r>
            <a:r>
              <a:rPr lang="en-IT" i="1" dirty="0"/>
              <a:t>mprovements for 2nd round of detector production early 2023</a:t>
            </a:r>
          </a:p>
          <a:p>
            <a:r>
              <a:rPr lang="en-IT" b="1" dirty="0"/>
              <a:t>Milestones 2023</a:t>
            </a:r>
          </a:p>
          <a:p>
            <a:pPr lvl="1"/>
            <a:r>
              <a:rPr lang="en-IT" dirty="0"/>
              <a:t>MS5: 1st test with first calorimeter stack		May ’23</a:t>
            </a:r>
          </a:p>
          <a:p>
            <a:pPr lvl="1"/>
            <a:r>
              <a:rPr lang="en-IT" dirty="0"/>
              <a:t>MS6: production of additional chambers		Jun ‘23</a:t>
            </a:r>
          </a:p>
          <a:p>
            <a:pPr lvl="1"/>
            <a:r>
              <a:rPr lang="en-IT" dirty="0"/>
              <a:t>MS7: 2nd test with longer calorimeter stack		Dec ’23</a:t>
            </a:r>
          </a:p>
          <a:p>
            <a:r>
              <a:rPr lang="en-IT" b="1" dirty="0"/>
              <a:t>Performance measurements</a:t>
            </a:r>
          </a:p>
          <a:p>
            <a:pPr lvl="1"/>
            <a:r>
              <a:rPr lang="en-IT" dirty="0"/>
              <a:t>Single Chambers (testbeam Sep ‘22): efficiency, rate-cap, cls-size</a:t>
            </a:r>
          </a:p>
          <a:p>
            <a:pPr lvl="1"/>
            <a:r>
              <a:rPr lang="en-IT" dirty="0"/>
              <a:t>Calorimeter stack (testbeam May ‘23): timing, Energy-reconstruction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5BD2295-2753-1D42-839E-E4E62E1F8D4B}"/>
              </a:ext>
            </a:extLst>
          </p:cNvPr>
          <p:cNvSpPr/>
          <p:nvPr/>
        </p:nvSpPr>
        <p:spPr>
          <a:xfrm>
            <a:off x="457200" y="1417638"/>
            <a:ext cx="8229600" cy="5464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A41B8-0C7D-E448-A277-CD347DD244FE}"/>
              </a:ext>
            </a:extLst>
          </p:cNvPr>
          <p:cNvSpPr txBox="1"/>
          <p:nvPr/>
        </p:nvSpPr>
        <p:spPr>
          <a:xfrm>
            <a:off x="4215161" y="1883214"/>
            <a:ext cx="71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42EE7-378C-1B47-8343-07F9EA9B1D3B}"/>
              </a:ext>
            </a:extLst>
          </p:cNvPr>
          <p:cNvSpPr txBox="1"/>
          <p:nvPr/>
        </p:nvSpPr>
        <p:spPr>
          <a:xfrm>
            <a:off x="100361" y="1923631"/>
            <a:ext cx="71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007725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5C02A-3DB1-7843-A9EA-9B339556A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rgbClr val="0070C0"/>
                </a:solidFill>
              </a:rPr>
              <a:t>Financial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42DEA-2456-DD45-89E5-8252DEE22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dirty="0"/>
              <a:t> </a:t>
            </a:r>
          </a:p>
          <a:p>
            <a:pPr lvl="1"/>
            <a:endParaRPr lang="en-IT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DF70967-50DD-5643-9A3F-6B7E9A9C45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909313"/>
              </p:ext>
            </p:extLst>
          </p:nvPr>
        </p:nvGraphicFramePr>
        <p:xfrm>
          <a:off x="164480" y="1282391"/>
          <a:ext cx="8597590" cy="411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518">
                  <a:extLst>
                    <a:ext uri="{9D8B030D-6E8A-4147-A177-3AD203B41FA5}">
                      <a16:colId xmlns:a16="http://schemas.microsoft.com/office/drawing/2014/main" val="742016227"/>
                    </a:ext>
                  </a:extLst>
                </a:gridCol>
                <a:gridCol w="1719518">
                  <a:extLst>
                    <a:ext uri="{9D8B030D-6E8A-4147-A177-3AD203B41FA5}">
                      <a16:colId xmlns:a16="http://schemas.microsoft.com/office/drawing/2014/main" val="748311839"/>
                    </a:ext>
                  </a:extLst>
                </a:gridCol>
                <a:gridCol w="1719518">
                  <a:extLst>
                    <a:ext uri="{9D8B030D-6E8A-4147-A177-3AD203B41FA5}">
                      <a16:colId xmlns:a16="http://schemas.microsoft.com/office/drawing/2014/main" val="186429674"/>
                    </a:ext>
                  </a:extLst>
                </a:gridCol>
                <a:gridCol w="1719518">
                  <a:extLst>
                    <a:ext uri="{9D8B030D-6E8A-4147-A177-3AD203B41FA5}">
                      <a16:colId xmlns:a16="http://schemas.microsoft.com/office/drawing/2014/main" val="2510249839"/>
                    </a:ext>
                  </a:extLst>
                </a:gridCol>
                <a:gridCol w="1719518">
                  <a:extLst>
                    <a:ext uri="{9D8B030D-6E8A-4147-A177-3AD203B41FA5}">
                      <a16:colId xmlns:a16="http://schemas.microsoft.com/office/drawing/2014/main" val="3191512321"/>
                    </a:ext>
                  </a:extLst>
                </a:gridCol>
              </a:tblGrid>
              <a:tr h="433296">
                <a:tc>
                  <a:txBody>
                    <a:bodyPr/>
                    <a:lstStyle/>
                    <a:p>
                      <a:r>
                        <a:rPr lang="en-IT" dirty="0"/>
                        <a:t>Categoria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Motivazione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Richiesta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Assegnato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dirty="0"/>
                        <a:t>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991495"/>
                  </a:ext>
                </a:extLst>
              </a:tr>
              <a:tr h="433296">
                <a:tc>
                  <a:txBody>
                    <a:bodyPr/>
                    <a:lstStyle/>
                    <a:p>
                      <a:r>
                        <a:rPr lang="en-IT" sz="1400" dirty="0"/>
                        <a:t>Missioni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Test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8kEUR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3kEUR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Sblocco</a:t>
                      </a:r>
                      <a:r>
                        <a:rPr lang="en-IT" sz="1400" dirty="0"/>
                        <a:t> Settembre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99985"/>
                  </a:ext>
                </a:extLst>
              </a:tr>
              <a:tr h="433296">
                <a:tc>
                  <a:txBody>
                    <a:bodyPr/>
                    <a:lstStyle/>
                    <a:p>
                      <a:r>
                        <a:rPr lang="en-IT" sz="1400" dirty="0"/>
                        <a:t>Consumi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10 Cavi Samtec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1kEUR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1kEUR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</a:t>
                      </a:r>
                      <a:r>
                        <a:rPr lang="en-IT" sz="1400" dirty="0"/>
                        <a:t>blocco Febbraio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62152"/>
                  </a:ext>
                </a:extLst>
              </a:tr>
              <a:tr h="605428">
                <a:tc>
                  <a:txBody>
                    <a:bodyPr/>
                    <a:lstStyle/>
                    <a:p>
                      <a:endParaRPr lang="en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10 FATIC plugin-card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4kEUR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>
                          <a:solidFill>
                            <a:srgbClr val="FF0000"/>
                          </a:solidFill>
                        </a:rPr>
                        <a:t>0kEUR</a:t>
                      </a:r>
                      <a:br>
                        <a:rPr lang="en-IT" sz="1400" dirty="0">
                          <a:solidFill>
                            <a:srgbClr val="FF0000"/>
                          </a:solidFill>
                        </a:rPr>
                      </a:br>
                      <a:endParaRPr lang="en-IT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en-IT" sz="1000" dirty="0">
                          <a:solidFill>
                            <a:srgbClr val="FF0000"/>
                          </a:solidFill>
                        </a:rPr>
                        <a:t>ichiesta 6.5 kEUR</a:t>
                      </a:r>
                      <a:br>
                        <a:rPr lang="en-IT" sz="1000" dirty="0">
                          <a:solidFill>
                            <a:srgbClr val="FF0000"/>
                          </a:solidFill>
                        </a:rPr>
                      </a:br>
                      <a:r>
                        <a:rPr lang="en-IT" sz="1000" dirty="0">
                          <a:solidFill>
                            <a:srgbClr val="FF0000"/>
                          </a:solidFill>
                        </a:rPr>
                        <a:t>( we can use 2kEUR sj for Stainless Steel sheets that we will recuperate elsewhere)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241513"/>
                  </a:ext>
                </a:extLst>
              </a:tr>
              <a:tr h="558648">
                <a:tc>
                  <a:txBody>
                    <a:bodyPr/>
                    <a:lstStyle/>
                    <a:p>
                      <a:endParaRPr lang="en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DAQ concentr.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2kEUR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2kEUR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S</a:t>
                      </a:r>
                      <a:r>
                        <a:rPr lang="en-IT" sz="1400" dirty="0"/>
                        <a:t>blocco Febbraio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089769"/>
                  </a:ext>
                </a:extLst>
              </a:tr>
              <a:tr h="433296">
                <a:tc>
                  <a:txBody>
                    <a:bodyPr/>
                    <a:lstStyle/>
                    <a:p>
                      <a:endParaRPr lang="en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2 Micromegas per Calorimetro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10kEUR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10kEUR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S</a:t>
                      </a:r>
                      <a:r>
                        <a:rPr lang="en-IT" sz="1400" dirty="0"/>
                        <a:t>blocco Febbraio</a:t>
                      </a:r>
                    </a:p>
                    <a:p>
                      <a:endParaRPr lang="en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82123"/>
                  </a:ext>
                </a:extLst>
              </a:tr>
              <a:tr h="433296">
                <a:tc>
                  <a:txBody>
                    <a:bodyPr/>
                    <a:lstStyle/>
                    <a:p>
                      <a:endParaRPr lang="en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Stainless Steel sheets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2kEUR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2kEUR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Sblocco Febbraio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916800"/>
                  </a:ext>
                </a:extLst>
              </a:tr>
              <a:tr h="433296">
                <a:tc>
                  <a:txBody>
                    <a:bodyPr/>
                    <a:lstStyle/>
                    <a:p>
                      <a:endParaRPr lang="en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Bosch profiles for mechanics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1kEUR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1kEUR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 sz="1400" dirty="0"/>
                        <a:t>Sblocco Febbraio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193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993C837-2D10-5345-A684-0EC0D213805E}"/>
              </a:ext>
            </a:extLst>
          </p:cNvPr>
          <p:cNvSpPr txBox="1"/>
          <p:nvPr/>
        </p:nvSpPr>
        <p:spPr>
          <a:xfrm>
            <a:off x="164480" y="5642517"/>
            <a:ext cx="85975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>
                <a:solidFill>
                  <a:srgbClr val="FF0000"/>
                </a:solidFill>
              </a:rPr>
              <a:t>* In Last meeting with referees (23/09) we told the referees that </a:t>
            </a:r>
            <a:r>
              <a:rPr lang="en-IT" sz="1400" b="1" u="sng" dirty="0">
                <a:solidFill>
                  <a:srgbClr val="FF0000"/>
                </a:solidFill>
              </a:rPr>
              <a:t>electronics need to be financed for the entire 7kEUR budget required. </a:t>
            </a:r>
            <a:r>
              <a:rPr lang="en-IT" sz="1400" dirty="0">
                <a:solidFill>
                  <a:srgbClr val="FF0000"/>
                </a:solidFill>
              </a:rPr>
              <a:t>This cannot be justified to ask CSN5, neither can come from RD51 as these money have to be spend </a:t>
            </a:r>
            <a:r>
              <a:rPr lang="en-IT" sz="1400" i="1" dirty="0">
                <a:solidFill>
                  <a:srgbClr val="FF0000"/>
                </a:solidFill>
              </a:rPr>
              <a:t>“in sede” </a:t>
            </a:r>
            <a:r>
              <a:rPr lang="en-IT" sz="1400" dirty="0">
                <a:solidFill>
                  <a:srgbClr val="FF0000"/>
                </a:solidFill>
              </a:rPr>
              <a:t>and not at CERN. As far as I remember referees told us that they would review the situation w.r.t. what they proposed …. </a:t>
            </a:r>
            <a:r>
              <a:rPr lang="en-GB" sz="1400" dirty="0">
                <a:solidFill>
                  <a:srgbClr val="FF0000"/>
                </a:solidFill>
              </a:rPr>
              <a:t>a</a:t>
            </a:r>
            <a:r>
              <a:rPr lang="en-IT" sz="1400" dirty="0">
                <a:solidFill>
                  <a:srgbClr val="FF0000"/>
                </a:solidFill>
              </a:rPr>
              <a:t>nyway would have gone under S.J. </a:t>
            </a:r>
            <a:r>
              <a:rPr lang="en-GB" sz="1400" dirty="0">
                <a:solidFill>
                  <a:srgbClr val="FF0000"/>
                </a:solidFill>
              </a:rPr>
              <a:t>H</a:t>
            </a:r>
            <a:r>
              <a:rPr lang="en-IT" sz="1400" dirty="0">
                <a:solidFill>
                  <a:srgbClr val="FF0000"/>
                </a:solidFill>
              </a:rPr>
              <a:t>owever in assegnazioni </a:t>
            </a:r>
            <a:r>
              <a:rPr lang="en-GB" sz="1400" dirty="0">
                <a:solidFill>
                  <a:srgbClr val="FF0000"/>
                </a:solidFill>
              </a:rPr>
              <a:t>I</a:t>
            </a:r>
            <a:r>
              <a:rPr lang="en-IT" sz="1400" dirty="0">
                <a:solidFill>
                  <a:srgbClr val="FF0000"/>
                </a:solidFill>
              </a:rPr>
              <a:t> see the situation unvaried w.r.t. earlier proposal … I would tend to believe that they forgot about it. </a:t>
            </a:r>
          </a:p>
        </p:txBody>
      </p:sp>
    </p:spTree>
    <p:extLst>
      <p:ext uri="{BB962C8B-B14F-4D97-AF65-F5344CB8AC3E}">
        <p14:creationId xmlns:p14="http://schemas.microsoft.com/office/powerpoint/2010/main" val="62490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4B93-7BB0-B840-9C32-0CAFD898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rgbClr val="0070C0"/>
                </a:solidFill>
              </a:rPr>
              <a:t>Reminder: MPGD-based HCAL cell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55D4169-91C1-7766-B136-D09DBA972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55" y="1409954"/>
            <a:ext cx="8307289" cy="525102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E092F4-2D81-8BB6-60B9-4F573AB5A52E}"/>
              </a:ext>
            </a:extLst>
          </p:cNvPr>
          <p:cNvSpPr txBox="1"/>
          <p:nvPr/>
        </p:nvSpPr>
        <p:spPr>
          <a:xfrm>
            <a:off x="4974336" y="5559552"/>
            <a:ext cx="101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000" i="1" dirty="0"/>
              <a:t>1TX/Fatic</a:t>
            </a:r>
            <a:br>
              <a:rPr lang="en-IT" sz="1000" i="1" dirty="0"/>
            </a:br>
            <a:r>
              <a:rPr lang="en-IT" sz="1000" i="1" dirty="0"/>
              <a:t>1RX/board</a:t>
            </a:r>
          </a:p>
        </p:txBody>
      </p:sp>
    </p:spTree>
    <p:extLst>
      <p:ext uri="{BB962C8B-B14F-4D97-AF65-F5344CB8AC3E}">
        <p14:creationId xmlns:p14="http://schemas.microsoft.com/office/powerpoint/2010/main" val="70086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BF2E-B369-47A8-DD42-955448459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4286"/>
          </a:xfrm>
        </p:spPr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Overview of the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D3262-F0D1-8EA7-3FFA-220AC91FC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99412"/>
            <a:ext cx="7886700" cy="5558588"/>
          </a:xfrm>
        </p:spPr>
        <p:txBody>
          <a:bodyPr>
            <a:normAutofit fontScale="77500" lnSpcReduction="20000"/>
          </a:bodyPr>
          <a:lstStyle/>
          <a:p>
            <a:r>
              <a:rPr lang="en-IT" b="1" dirty="0">
                <a:solidFill>
                  <a:schemeClr val="accent1"/>
                </a:solidFill>
              </a:rPr>
              <a:t>Design of the 20x20 uRWELL and resistive uMegas</a:t>
            </a:r>
          </a:p>
          <a:p>
            <a:pPr lvl="1"/>
            <a:r>
              <a:rPr lang="en-IT" dirty="0"/>
              <a:t>Design: Feb-May 2022</a:t>
            </a:r>
          </a:p>
          <a:p>
            <a:pPr lvl="1"/>
            <a:r>
              <a:rPr lang="en-IT" dirty="0"/>
              <a:t>Order of Readoutboard placed (ELTOS)</a:t>
            </a:r>
          </a:p>
          <a:p>
            <a:pPr lvl="1"/>
            <a:r>
              <a:rPr lang="en-IT" dirty="0"/>
              <a:t>Assembled detectors expected 15/09</a:t>
            </a:r>
          </a:p>
          <a:p>
            <a:r>
              <a:rPr lang="en-IT" b="1" dirty="0">
                <a:solidFill>
                  <a:schemeClr val="accent1"/>
                </a:solidFill>
              </a:rPr>
              <a:t>Front-End Electronics</a:t>
            </a:r>
          </a:p>
          <a:p>
            <a:pPr lvl="1"/>
            <a:r>
              <a:rPr lang="en-IT" dirty="0"/>
              <a:t>Design: done in 2021</a:t>
            </a:r>
          </a:p>
          <a:p>
            <a:pPr lvl="1"/>
            <a:r>
              <a:rPr lang="en-IT" dirty="0"/>
              <a:t>Production: finished in 2022</a:t>
            </a:r>
          </a:p>
          <a:p>
            <a:pPr lvl="1"/>
            <a:r>
              <a:rPr lang="en-IT" dirty="0"/>
              <a:t>Wire-bounding of FATIC2 asic on plugin-cards: ongoing</a:t>
            </a:r>
          </a:p>
          <a:p>
            <a:pPr lvl="1"/>
            <a:r>
              <a:rPr lang="en-IT" dirty="0"/>
              <a:t>Order of SAMTEC Firefly Cables: done 2022</a:t>
            </a:r>
          </a:p>
          <a:p>
            <a:pPr lvl="1"/>
            <a:r>
              <a:rPr lang="en-IT" dirty="0"/>
              <a:t>Test FATIC plugin card with MOSAIC (G.De Robertis/F.Licciulli – to start)  </a:t>
            </a:r>
          </a:p>
          <a:p>
            <a:r>
              <a:rPr lang="en-IT" b="1" dirty="0">
                <a:solidFill>
                  <a:schemeClr val="accent1"/>
                </a:solidFill>
              </a:rPr>
              <a:t>Design &amp; Construction of Mechanics</a:t>
            </a:r>
          </a:p>
          <a:p>
            <a:pPr lvl="1"/>
            <a:r>
              <a:rPr lang="en-IT" dirty="0"/>
              <a:t>Design ongoing (final version had to wait for final DET)</a:t>
            </a:r>
          </a:p>
          <a:p>
            <a:r>
              <a:rPr lang="en-IT" b="1" dirty="0">
                <a:solidFill>
                  <a:schemeClr val="accent1"/>
                </a:solidFill>
              </a:rPr>
              <a:t>Test resistive uRWELL and resistive uMM Detectors</a:t>
            </a:r>
          </a:p>
          <a:p>
            <a:pPr lvl="1"/>
            <a:r>
              <a:rPr lang="en-IT" dirty="0"/>
              <a:t>Test in laboratory – gas leak test – Gain Test</a:t>
            </a:r>
          </a:p>
          <a:p>
            <a:pPr lvl="1"/>
            <a:r>
              <a:rPr lang="en-IT" dirty="0"/>
              <a:t>Test with beams – at SPS with MIPs = test of the DAQ</a:t>
            </a:r>
          </a:p>
          <a:p>
            <a:r>
              <a:rPr lang="en-IT" b="1" dirty="0">
                <a:solidFill>
                  <a:schemeClr val="accent1"/>
                </a:solidFill>
              </a:rPr>
              <a:t>DAQ SW Development for MOSAIC board</a:t>
            </a:r>
          </a:p>
          <a:p>
            <a:pPr lvl="1"/>
            <a:r>
              <a:rPr lang="en-IT" dirty="0"/>
              <a:t>Need FW code to talk to FATIC chips (G.De Robertis – to start)</a:t>
            </a:r>
          </a:p>
          <a:p>
            <a:pPr lvl="1"/>
            <a:r>
              <a:rPr lang="en-GB" dirty="0"/>
              <a:t>N</a:t>
            </a:r>
            <a:r>
              <a:rPr lang="en-IT" dirty="0"/>
              <a:t>eed SW code to make up entire DAQ for MOSAIC reading out several plugin cards (A.Pellechia – to start) </a:t>
            </a:r>
          </a:p>
        </p:txBody>
      </p:sp>
    </p:spTree>
    <p:extLst>
      <p:ext uri="{BB962C8B-B14F-4D97-AF65-F5344CB8AC3E}">
        <p14:creationId xmlns:p14="http://schemas.microsoft.com/office/powerpoint/2010/main" val="317938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9720-886A-B3D7-0D9B-5719F03A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chemeClr val="accent1"/>
                </a:solidFill>
              </a:rPr>
              <a:t>Design 20x20 uRWELL &amp; uMegas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FDA71F-9E36-EDBB-3C3C-29F2D8347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73" y="1460499"/>
            <a:ext cx="4392072" cy="5397501"/>
          </a:xfrm>
        </p:spPr>
        <p:txBody>
          <a:bodyPr>
            <a:normAutofit fontScale="70000" lnSpcReduction="20000"/>
          </a:bodyPr>
          <a:lstStyle/>
          <a:p>
            <a:r>
              <a:rPr lang="en-IT" dirty="0"/>
              <a:t>After discussion with RD51 Management we decided to design directly 20x20 detectors</a:t>
            </a:r>
          </a:p>
          <a:p>
            <a:r>
              <a:rPr lang="en-IT" dirty="0"/>
              <a:t>1cm2 pixels: reduce from 400 to 384 (-16) allows to read all channels with 3 connectors</a:t>
            </a:r>
          </a:p>
          <a:p>
            <a:r>
              <a:rPr lang="en-IT" dirty="0"/>
              <a:t>Common Readout board for uRWELL and uMEgas</a:t>
            </a:r>
          </a:p>
          <a:p>
            <a:r>
              <a:rPr lang="en-IT" dirty="0"/>
              <a:t>Discussion on Detection technology for uMegas and uRWELL to adopt: Jan-Feb’22</a:t>
            </a:r>
          </a:p>
          <a:p>
            <a:r>
              <a:rPr lang="en-IT" dirty="0"/>
              <a:t>Preliminar detector design Feb’22 – Discussing costs </a:t>
            </a:r>
          </a:p>
          <a:p>
            <a:r>
              <a:rPr lang="en-IT" dirty="0"/>
              <a:t>Design by CERN MPT workshop March-June ’22</a:t>
            </a:r>
          </a:p>
          <a:p>
            <a:r>
              <a:rPr lang="en-IT" dirty="0"/>
              <a:t>Discussing number of Detectors:</a:t>
            </a:r>
          </a:p>
          <a:p>
            <a:r>
              <a:rPr lang="en-IT" dirty="0"/>
              <a:t>6-8 uRWELL – 3-4 uMegas – 4 RO PCB</a:t>
            </a:r>
          </a:p>
          <a:p>
            <a:r>
              <a:rPr lang="en-IT" dirty="0"/>
              <a:t>Production ROB PCB ELTOS July ’22</a:t>
            </a:r>
          </a:p>
          <a:p>
            <a:r>
              <a:rPr lang="en-IT" dirty="0"/>
              <a:t>Delivery detectors by Rui: 15/09</a:t>
            </a:r>
          </a:p>
          <a:p>
            <a:endParaRPr lang="en-IT" dirty="0"/>
          </a:p>
        </p:txBody>
      </p:sp>
      <p:pic>
        <p:nvPicPr>
          <p:cNvPr id="9" name="Picture 8" descr="Chart&#10;&#10;Description automatically generated with low confidence">
            <a:extLst>
              <a:ext uri="{FF2B5EF4-FFF2-40B4-BE49-F238E27FC236}">
                <a16:creationId xmlns:a16="http://schemas.microsoft.com/office/drawing/2014/main" id="{AC3D236E-3942-C8EA-275D-220830E4B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511" y="3624134"/>
            <a:ext cx="3943349" cy="3046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E1C825-8FB2-F830-483B-49300A0EA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84"/>
          <a:stretch/>
        </p:blipFill>
        <p:spPr>
          <a:xfrm>
            <a:off x="4704244" y="1347110"/>
            <a:ext cx="4172863" cy="227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3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9720-886A-B3D7-0D9B-5719F03A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chemeClr val="accent1"/>
                </a:solidFill>
              </a:rPr>
              <a:t>Design 20x20 Readout Board</a:t>
            </a:r>
          </a:p>
        </p:txBody>
      </p:sp>
      <p:pic>
        <p:nvPicPr>
          <p:cNvPr id="5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917E4E9-A18C-7A1A-7147-B77611F9C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64"/>
          <a:stretch/>
        </p:blipFill>
        <p:spPr>
          <a:xfrm>
            <a:off x="99056" y="1401522"/>
            <a:ext cx="6411472" cy="5374691"/>
          </a:xfrm>
        </p:spPr>
      </p:pic>
      <p:pic>
        <p:nvPicPr>
          <p:cNvPr id="4" name="Content Placeholder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C391C10-DCD6-4CDA-5406-0BF8C6D55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68" t="55019" r="34606" b="4834"/>
          <a:stretch/>
        </p:blipFill>
        <p:spPr>
          <a:xfrm>
            <a:off x="5923251" y="3267455"/>
            <a:ext cx="3220749" cy="3508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03766-9002-D5B1-BC18-2F7937DB978E}"/>
              </a:ext>
            </a:extLst>
          </p:cNvPr>
          <p:cNvSpPr txBox="1"/>
          <p:nvPr/>
        </p:nvSpPr>
        <p:spPr>
          <a:xfrm>
            <a:off x="6510528" y="1524000"/>
            <a:ext cx="2633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Common RO board is 6-layer PCB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386 pixels – 3 HRS connectors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Equalized Tracelength</a:t>
            </a:r>
          </a:p>
          <a:p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5431F1-09E4-3F74-EC10-2B1D98742317}"/>
              </a:ext>
            </a:extLst>
          </p:cNvPr>
          <p:cNvSpPr txBox="1"/>
          <p:nvPr/>
        </p:nvSpPr>
        <p:spPr>
          <a:xfrm>
            <a:off x="206994" y="6123542"/>
            <a:ext cx="56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Bertrand Mehl – Rui De Oliveria – CERN MPT Workshop</a:t>
            </a:r>
          </a:p>
        </p:txBody>
      </p:sp>
    </p:spTree>
    <p:extLst>
      <p:ext uri="{BB962C8B-B14F-4D97-AF65-F5344CB8AC3E}">
        <p14:creationId xmlns:p14="http://schemas.microsoft.com/office/powerpoint/2010/main" val="3045708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729D6-96CC-6460-4233-E35D3E5E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Design of Gas Frame and Cathode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A9B970-3AB7-DB43-8E67-B3495624E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0048" y="3037868"/>
            <a:ext cx="3895297" cy="23083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699DFB-E471-4F84-5F2B-ED228E86211B}"/>
              </a:ext>
            </a:extLst>
          </p:cNvPr>
          <p:cNvSpPr txBox="1"/>
          <p:nvPr/>
        </p:nvSpPr>
        <p:spPr>
          <a:xfrm>
            <a:off x="390144" y="1511808"/>
            <a:ext cx="8595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Design delivered by CERN MPT Workshop contains: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</a:t>
            </a:r>
            <a:r>
              <a:rPr lang="en-IT" dirty="0"/>
              <a:t>ommon Readout board on which both uRWELL and uMegas can be constructed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dirty="0"/>
              <a:t>Design for uRWELL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dirty="0"/>
              <a:t>Design for uMegas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Our side: design of Gas Frame and Cathode board that closes the detector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87E54-CD11-4992-766C-843E9A2E785F}"/>
              </a:ext>
            </a:extLst>
          </p:cNvPr>
          <p:cNvSpPr txBox="1"/>
          <p:nvPr/>
        </p:nvSpPr>
        <p:spPr>
          <a:xfrm>
            <a:off x="2670048" y="3055847"/>
            <a:ext cx="346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T" sz="1400" dirty="0">
                <a:solidFill>
                  <a:schemeClr val="bg1"/>
                </a:solidFill>
              </a:rPr>
              <a:t>GF Morello – INFN LNF - Design of Gas Frame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FC033-A690-971F-907F-83F4B22FF138}"/>
              </a:ext>
            </a:extLst>
          </p:cNvPr>
          <p:cNvSpPr txBox="1"/>
          <p:nvPr/>
        </p:nvSpPr>
        <p:spPr>
          <a:xfrm>
            <a:off x="390144" y="2989136"/>
            <a:ext cx="2279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Gas frame can be constructed at LNF workshop (Peek)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Cathode board designed. Need to ask offer from ELTOS and place order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4658F16D-2448-E4CE-A911-F94C33429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126" y="4638874"/>
            <a:ext cx="3605270" cy="2136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A3F27B-99A2-63BF-6D4C-FDC40FEFE5F4}"/>
              </a:ext>
            </a:extLst>
          </p:cNvPr>
          <p:cNvSpPr txBox="1"/>
          <p:nvPr/>
        </p:nvSpPr>
        <p:spPr>
          <a:xfrm>
            <a:off x="5876818" y="6539199"/>
            <a:ext cx="346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T" sz="1400" dirty="0">
                <a:solidFill>
                  <a:schemeClr val="bg1"/>
                </a:solidFill>
              </a:rPr>
              <a:t>GF Morello – INFN LNF - Design of Cathode</a:t>
            </a:r>
          </a:p>
        </p:txBody>
      </p:sp>
    </p:spTree>
    <p:extLst>
      <p:ext uri="{BB962C8B-B14F-4D97-AF65-F5344CB8AC3E}">
        <p14:creationId xmlns:p14="http://schemas.microsoft.com/office/powerpoint/2010/main" val="2792787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1645-D354-D480-08F8-3A45FB095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Front-End Electronics: Plugin-Card</a:t>
            </a:r>
          </a:p>
        </p:txBody>
      </p:sp>
      <p:pic>
        <p:nvPicPr>
          <p:cNvPr id="5" name="Picture 4" descr="A circuit board with many chips&#10;&#10;Description automatically generated with low confidence">
            <a:extLst>
              <a:ext uri="{FF2B5EF4-FFF2-40B4-BE49-F238E27FC236}">
                <a16:creationId xmlns:a16="http://schemas.microsoft.com/office/drawing/2014/main" id="{5E2348BC-D8D6-B0D3-C0BE-6CC12B1C4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313" y="1274417"/>
            <a:ext cx="4187687" cy="5583583"/>
          </a:xfrm>
          <a:prstGeom prst="rect">
            <a:avLst/>
          </a:prstGeom>
        </p:spPr>
      </p:pic>
      <p:pic>
        <p:nvPicPr>
          <p:cNvPr id="9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5BBD993-8432-F396-F360-3D970CED7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1" t="20826" r="14089" b="6552"/>
          <a:stretch/>
        </p:blipFill>
        <p:spPr>
          <a:xfrm>
            <a:off x="187965" y="4287078"/>
            <a:ext cx="3522643" cy="2570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E3E136-8B22-2F8B-B1BD-44D063F06153}"/>
              </a:ext>
            </a:extLst>
          </p:cNvPr>
          <p:cNvSpPr txBox="1"/>
          <p:nvPr/>
        </p:nvSpPr>
        <p:spPr>
          <a:xfrm>
            <a:off x="4956313" y="6211669"/>
            <a:ext cx="4187687" cy="646331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 wrap="square" rtlCol="0">
            <a:spAutoFit/>
          </a:bodyPr>
          <a:lstStyle/>
          <a:p>
            <a:r>
              <a:rPr lang="en-IT" b="1" dirty="0"/>
              <a:t>4 FATIC chips glued on the plugin card</a:t>
            </a:r>
            <a:br>
              <a:rPr lang="en-IT" b="1" dirty="0"/>
            </a:br>
            <a:r>
              <a:rPr lang="en-IT" b="1" dirty="0"/>
              <a:t>ready for wirebounding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1A689D-B882-2B6B-2ACD-3B747A8544E4}"/>
              </a:ext>
            </a:extLst>
          </p:cNvPr>
          <p:cNvSpPr txBox="1"/>
          <p:nvPr/>
        </p:nvSpPr>
        <p:spPr>
          <a:xfrm>
            <a:off x="344557" y="1484243"/>
            <a:ext cx="42274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Plugin card with HRS connector processes signals from 128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4 FATIC2 asics (32 channels each)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Plugin-card board designed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Order in Febr’22 – PCB produced and components mounted Jun’22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Currently: chip glueing and wirebounding on 1 card (demonstrator)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In total 18 cards were produced</a:t>
            </a:r>
          </a:p>
        </p:txBody>
      </p:sp>
    </p:spTree>
    <p:extLst>
      <p:ext uri="{BB962C8B-B14F-4D97-AF65-F5344CB8AC3E}">
        <p14:creationId xmlns:p14="http://schemas.microsoft.com/office/powerpoint/2010/main" val="1669897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C31E-6298-3AE5-0C1D-E84808521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Front-End Electronics: Back-End</a:t>
            </a:r>
          </a:p>
        </p:txBody>
      </p:sp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B27FBE6C-1102-039F-5622-56474F754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6885" y="3079106"/>
            <a:ext cx="3943350" cy="3638002"/>
          </a:xfrm>
        </p:spPr>
      </p:pic>
      <p:pic>
        <p:nvPicPr>
          <p:cNvPr id="4" name="Picture 3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CE70AEE0-AA54-E2B0-B890-B28163EAE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1" t="10125" r="23439"/>
          <a:stretch/>
        </p:blipFill>
        <p:spPr>
          <a:xfrm rot="5400000">
            <a:off x="999657" y="3434742"/>
            <a:ext cx="2466474" cy="4098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CD42BA-80C7-186F-43CC-EAA83BAE6EE1}"/>
              </a:ext>
            </a:extLst>
          </p:cNvPr>
          <p:cNvSpPr txBox="1"/>
          <p:nvPr/>
        </p:nvSpPr>
        <p:spPr>
          <a:xfrm>
            <a:off x="183765" y="1431235"/>
            <a:ext cx="40982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Each plugin card sends data from 4 FATIC asics to the concentrator board through a SAMTEC Fire-Fly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Each Concentrator board receives signals from 4 plugin-cards (16 asics)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Each Mosaic can mount 2 Concentrator boards (32 asics) on FMC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Concentrator boards designed in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Order in Feb’22 – PCB produced and components mounted Jun’22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9B7C92-DFAC-BA46-CFB0-B8B89DC50701}"/>
              </a:ext>
            </a:extLst>
          </p:cNvPr>
          <p:cNvCxnSpPr>
            <a:cxnSpLocks/>
          </p:cNvCxnSpPr>
          <p:nvPr/>
        </p:nvCxnSpPr>
        <p:spPr>
          <a:xfrm flipV="1">
            <a:off x="3882887" y="3864591"/>
            <a:ext cx="1130554" cy="163688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80EAB7-99F5-FDEA-EE0A-24897C7CEB59}"/>
              </a:ext>
            </a:extLst>
          </p:cNvPr>
          <p:cNvCxnSpPr>
            <a:cxnSpLocks/>
            <a:stCxn id="15" idx="3"/>
            <a:endCxn id="6" idx="1"/>
          </p:cNvCxnSpPr>
          <p:nvPr/>
        </p:nvCxnSpPr>
        <p:spPr>
          <a:xfrm flipV="1">
            <a:off x="3882887" y="4898107"/>
            <a:ext cx="1133998" cy="60337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7E333C2-6EDE-5C5F-8342-15B80C602C78}"/>
              </a:ext>
            </a:extLst>
          </p:cNvPr>
          <p:cNvSpPr/>
          <p:nvPr/>
        </p:nvSpPr>
        <p:spPr>
          <a:xfrm>
            <a:off x="318052" y="4510087"/>
            <a:ext cx="3564835" cy="198278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0637A-5285-8A61-54B2-EEFDED6ED718}"/>
              </a:ext>
            </a:extLst>
          </p:cNvPr>
          <p:cNvSpPr txBox="1"/>
          <p:nvPr/>
        </p:nvSpPr>
        <p:spPr>
          <a:xfrm>
            <a:off x="3234316" y="6050993"/>
            <a:ext cx="848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/>
              <a:t>FMC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452D44-AE8A-6250-33F1-45EB5C408239}"/>
              </a:ext>
            </a:extLst>
          </p:cNvPr>
          <p:cNvSpPr txBox="1"/>
          <p:nvPr/>
        </p:nvSpPr>
        <p:spPr>
          <a:xfrm rot="16200000">
            <a:off x="-484449" y="5195003"/>
            <a:ext cx="1982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b="1" i="1" dirty="0">
                <a:solidFill>
                  <a:schemeClr val="bg1"/>
                </a:solidFill>
              </a:rPr>
              <a:t>4 Firefly connectors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2D5AE0-6944-0108-35C4-AA7EEDC1FE48}"/>
              </a:ext>
            </a:extLst>
          </p:cNvPr>
          <p:cNvSpPr txBox="1"/>
          <p:nvPr/>
        </p:nvSpPr>
        <p:spPr>
          <a:xfrm>
            <a:off x="7765774" y="5773994"/>
            <a:ext cx="104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Xilinx Virtex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72F5DC-D17E-D7D0-CC26-A49A9B23870F}"/>
              </a:ext>
            </a:extLst>
          </p:cNvPr>
          <p:cNvSpPr txBox="1"/>
          <p:nvPr/>
        </p:nvSpPr>
        <p:spPr>
          <a:xfrm>
            <a:off x="5141843" y="2047331"/>
            <a:ext cx="3664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</a:t>
            </a:r>
            <a:r>
              <a:rPr lang="en-IT" dirty="0"/>
              <a:t>n total 4 cards were produced</a:t>
            </a:r>
          </a:p>
          <a:p>
            <a:r>
              <a:rPr lang="en-GB" dirty="0"/>
              <a:t>W</a:t>
            </a:r>
            <a:r>
              <a:rPr lang="en-IT" dirty="0"/>
              <a:t>e have 2 MOSAIC boards available</a:t>
            </a:r>
          </a:p>
          <a:p>
            <a:r>
              <a:rPr lang="en-GB" dirty="0"/>
              <a:t>T</a:t>
            </a:r>
            <a:r>
              <a:rPr lang="en-IT" dirty="0"/>
              <a:t>hey will work in Master-Slave config</a:t>
            </a:r>
          </a:p>
        </p:txBody>
      </p:sp>
    </p:spTree>
    <p:extLst>
      <p:ext uri="{BB962C8B-B14F-4D97-AF65-F5344CB8AC3E}">
        <p14:creationId xmlns:p14="http://schemas.microsoft.com/office/powerpoint/2010/main" val="1762751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61B6-810A-DB52-B24F-D23854F80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chemeClr val="accent1"/>
                </a:solidFill>
              </a:rPr>
              <a:t>Mechanics &amp; Absorbers</a:t>
            </a:r>
          </a:p>
        </p:txBody>
      </p:sp>
      <p:pic>
        <p:nvPicPr>
          <p:cNvPr id="5" name="Content Placeholder 4" descr="A black rectangular object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38E5A556-999F-AB6E-E863-C5637C0E6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787" b="24702"/>
          <a:stretch/>
        </p:blipFill>
        <p:spPr>
          <a:xfrm>
            <a:off x="4986174" y="3346174"/>
            <a:ext cx="4157826" cy="351182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B266BC-FF67-91D8-B56B-677ACBC0156D}"/>
              </a:ext>
            </a:extLst>
          </p:cNvPr>
          <p:cNvSpPr txBox="1"/>
          <p:nvPr/>
        </p:nvSpPr>
        <p:spPr>
          <a:xfrm>
            <a:off x="5035826" y="6123542"/>
            <a:ext cx="4108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2 stainless steel absorbers 20 x 20 x 2 cm</a:t>
            </a:r>
            <a:r>
              <a:rPr lang="en-IT" baseline="300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FF154-9C47-378C-DEFA-A1B0C5ABD0FA}"/>
              </a:ext>
            </a:extLst>
          </p:cNvPr>
          <p:cNvSpPr txBox="1"/>
          <p:nvPr/>
        </p:nvSpPr>
        <p:spPr>
          <a:xfrm>
            <a:off x="4986174" y="1378226"/>
            <a:ext cx="41578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Stack 6 detectors &amp; 6 absorbers (2cm)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First design made on preliminar </a:t>
            </a:r>
            <a:br>
              <a:rPr lang="en-IT" dirty="0"/>
            </a:br>
            <a:r>
              <a:rPr lang="en-IT" dirty="0"/>
              <a:t>detector design (Apr’22)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Design update ongoing based on frozen detector design (Jun’22)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2 20x20 absorbers “recovered” by Michele Franco @ CERN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B36742-6928-DBAC-C6CA-B68D31704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8419"/>
            <a:ext cx="4784035" cy="3428281"/>
          </a:xfrm>
          <a:prstGeom prst="rect">
            <a:avLst/>
          </a:prstGeom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40B893E2-3020-77ED-A6F0-D15D828E2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722" y="4946180"/>
            <a:ext cx="3432313" cy="19118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28A07E-4CD0-46F6-C888-4FEC18B8D8D9}"/>
              </a:ext>
            </a:extLst>
          </p:cNvPr>
          <p:cNvSpPr txBox="1"/>
          <p:nvPr/>
        </p:nvSpPr>
        <p:spPr>
          <a:xfrm>
            <a:off x="145773" y="5657671"/>
            <a:ext cx="1789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Detail how to mount 20x20 stainless steel absorbers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A5E4E-25D2-3546-2CC8-089FA3FF79B0}"/>
              </a:ext>
            </a:extLst>
          </p:cNvPr>
          <p:cNvSpPr txBox="1"/>
          <p:nvPr/>
        </p:nvSpPr>
        <p:spPr>
          <a:xfrm>
            <a:off x="33130" y="4404904"/>
            <a:ext cx="2637184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Design: R.Triggiani</a:t>
            </a:r>
          </a:p>
        </p:txBody>
      </p:sp>
    </p:spTree>
    <p:extLst>
      <p:ext uri="{BB962C8B-B14F-4D97-AF65-F5344CB8AC3E}">
        <p14:creationId xmlns:p14="http://schemas.microsoft.com/office/powerpoint/2010/main" val="3654451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6984</TotalTime>
  <Words>1524</Words>
  <Application>Microsoft Macintosh PowerPoint</Application>
  <PresentationFormat>On-screen Show (4:3)</PresentationFormat>
  <Paragraphs>204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Reminder: MPGD-based HCAL cell</vt:lpstr>
      <vt:lpstr>Overview of the work</vt:lpstr>
      <vt:lpstr>Design 20x20 uRWELL &amp; uMegas</vt:lpstr>
      <vt:lpstr>Design 20x20 Readout Board</vt:lpstr>
      <vt:lpstr>Design of Gas Frame and Cathode</vt:lpstr>
      <vt:lpstr>Front-End Electronics: Plugin-Card</vt:lpstr>
      <vt:lpstr>Front-End Electronics: Back-End</vt:lpstr>
      <vt:lpstr>Mechanics &amp; Absorbers</vt:lpstr>
      <vt:lpstr>MOSAIC Firmware &amp; Software</vt:lpstr>
      <vt:lpstr>Update CP Project timeline</vt:lpstr>
      <vt:lpstr>PowerPoint Presentation</vt:lpstr>
      <vt:lpstr>Common Project RD51</vt:lpstr>
      <vt:lpstr>FATIC plugin card</vt:lpstr>
      <vt:lpstr>CP Project timeline &amp; milestones</vt:lpstr>
      <vt:lpstr>Financial Requests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SemiDigital-HCAL vs Analog-HCAL</dc:title>
  <dc:creator>Piet Omer J Verwilligen</dc:creator>
  <cp:lastModifiedBy>Piet Omer J Verwilligen</cp:lastModifiedBy>
  <cp:revision>106</cp:revision>
  <dcterms:created xsi:type="dcterms:W3CDTF">2022-02-17T16:23:04Z</dcterms:created>
  <dcterms:modified xsi:type="dcterms:W3CDTF">2022-07-01T13:10:19Z</dcterms:modified>
</cp:coreProperties>
</file>