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311" r:id="rId3"/>
    <p:sldId id="1277" r:id="rId4"/>
    <p:sldId id="1278" r:id="rId5"/>
    <p:sldId id="1280" r:id="rId6"/>
    <p:sldId id="1279" r:id="rId7"/>
    <p:sldId id="1275" r:id="rId8"/>
    <p:sldId id="1282" r:id="rId9"/>
    <p:sldId id="1281" r:id="rId10"/>
    <p:sldId id="312" r:id="rId11"/>
    <p:sldId id="309" r:id="rId12"/>
    <p:sldId id="1285" r:id="rId13"/>
    <p:sldId id="1286" r:id="rId14"/>
    <p:sldId id="1287" r:id="rId15"/>
    <p:sldId id="987" r:id="rId16"/>
    <p:sldId id="334" r:id="rId17"/>
    <p:sldId id="994" r:id="rId18"/>
    <p:sldId id="1289" r:id="rId19"/>
    <p:sldId id="336" r:id="rId20"/>
    <p:sldId id="449" r:id="rId21"/>
    <p:sldId id="272" r:id="rId22"/>
    <p:sldId id="1288" r:id="rId23"/>
    <p:sldId id="259" r:id="rId24"/>
    <p:sldId id="321" r:id="rId25"/>
    <p:sldId id="317" r:id="rId26"/>
    <p:sldId id="325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883B0"/>
    <a:srgbClr val="367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25" autoAdjust="0"/>
    <p:restoredTop sz="94690"/>
  </p:normalViewPr>
  <p:slideViewPr>
    <p:cSldViewPr snapToGrid="0" snapToObjects="1">
      <p:cViewPr varScale="1">
        <p:scale>
          <a:sx n="141" d="100"/>
          <a:sy n="141" d="100"/>
        </p:scale>
        <p:origin x="200" y="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A05B6-2719-6245-915C-41116F2C1817}" type="datetimeFigureOut">
              <a:rPr lang="en-US" smtClean="0"/>
              <a:t>7/7/22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1EA04-06C9-174F-88EE-145E49EC3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849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BB96C-6C9D-BC45-AF8D-17F1E6D3DDDA}" type="datetimeFigureOut">
              <a:rPr lang="en-US" smtClean="0"/>
              <a:t>7/7/22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3FF2F-8983-8B4E-BF53-27BBAD5A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153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13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149F5-FE29-49B7-9447-199F8DA58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8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149F5-FE29-49B7-9447-199F8DA58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3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Higher quality definition of lithologies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involved and their distribution. </a:t>
            </a:r>
          </a:p>
          <a:p>
            <a:pPr algn="just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Tectonic contacts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are also better mapped, thus allowing to predict the distribution of structures at depth. </a:t>
            </a:r>
          </a:p>
          <a:p>
            <a:pPr algn="just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Faults were mapped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by using crossed field and satellite evidence.</a:t>
            </a:r>
          </a:p>
          <a:p>
            <a:pPr algn="just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first attempt of location and distinction of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permanent and seasonal water springs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was also performed on the map by means of initial field checks. </a:t>
            </a:r>
          </a:p>
          <a:p>
            <a:pPr algn="just"/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Springs (preferentially permanent) are located near larger faults and intrusive contacts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3FF2F-8983-8B4E-BF53-27BBAD5AD2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0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 dirty="0"/>
              <a:t>The </a:t>
            </a:r>
            <a:r>
              <a:rPr lang="en-GB" sz="1200" dirty="0" err="1"/>
              <a:t>tomographies</a:t>
            </a:r>
            <a:r>
              <a:rPr lang="en-GB" sz="1200" dirty="0"/>
              <a:t> of the </a:t>
            </a:r>
            <a:r>
              <a:rPr lang="en-GB" sz="1200" dirty="0" err="1"/>
              <a:t>Onanì</a:t>
            </a:r>
            <a:r>
              <a:rPr lang="en-GB" sz="1200" dirty="0"/>
              <a:t> vertex, </a:t>
            </a:r>
          </a:p>
          <a:p>
            <a:pPr algn="just"/>
            <a:r>
              <a:rPr lang="en-GB" sz="1200" dirty="0"/>
              <a:t>show that the </a:t>
            </a:r>
            <a:r>
              <a:rPr lang="en-GB" sz="1200" b="1" dirty="0">
                <a:solidFill>
                  <a:srgbClr val="810E35"/>
                </a:solidFill>
              </a:rPr>
              <a:t>conductive layer</a:t>
            </a:r>
            <a:r>
              <a:rPr lang="en-GB" sz="1200" b="1" dirty="0"/>
              <a:t> </a:t>
            </a:r>
            <a:r>
              <a:rPr lang="en-GB" sz="1200" dirty="0"/>
              <a:t>occurs either as: </a:t>
            </a:r>
          </a:p>
          <a:p>
            <a:pPr algn="just"/>
            <a:endParaRPr lang="en-GB" sz="1200" dirty="0"/>
          </a:p>
          <a:p>
            <a:pPr marL="514350" indent="-514350" algn="just">
              <a:buAutoNum type="romanLcParenR"/>
            </a:pPr>
            <a:r>
              <a:rPr lang="en-GB" sz="1200" dirty="0"/>
              <a:t>a discontinuous and well-localized layer near the surface (up to 20 m thick), or as</a:t>
            </a:r>
          </a:p>
          <a:p>
            <a:pPr marL="514350" indent="-514350" algn="just">
              <a:buAutoNum type="romanLcParenR"/>
            </a:pPr>
            <a:r>
              <a:rPr lang="en-GB" sz="1200" dirty="0"/>
              <a:t>a broader anomaly zone of values around 1000 </a:t>
            </a:r>
            <a:r>
              <a:rPr lang="el-GR" sz="1200" dirty="0"/>
              <a:t>Ω</a:t>
            </a:r>
            <a:r>
              <a:rPr lang="en-GB" sz="1200" dirty="0"/>
              <a:t>m that locally occurs at a depth of 30-90 meters.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3FF2F-8983-8B4E-BF53-27BBAD5AD2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854F0-7DAC-5D41-B947-360D4DDB19BF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614F5-D4F4-2E40-B858-16D1AFB46805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705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CB504-F585-334A-B405-44677FEC04E1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C4332-A0BB-BB46-91B6-210D76EC6C7D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8683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7850" y="46435"/>
            <a:ext cx="2141538" cy="4569619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46435"/>
            <a:ext cx="6272212" cy="4569619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900E-36B5-6642-B4AD-7318CB483081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DBB4-1762-A244-ADD7-5F2D780B633D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692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2153-6A3A-994D-8528-B48E106FB12D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93EC7-0F97-934A-872D-9570AC915A3F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663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C8B6D-5A3B-064D-9244-5EC22F622488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1A4-7D66-8646-99E7-86B63F749531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102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016794"/>
            <a:ext cx="4062412" cy="35992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016794"/>
            <a:ext cx="4064000" cy="35992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01F88-46D7-224E-8718-9AF441B32AA0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F8CD1-98CC-204A-B87A-D6AE0C0F41D9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653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9D571-6A8D-F242-8CC5-1A2DB810F17B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73229-B6D3-3A40-98D0-9B6A5F4BF632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469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03764-289C-BD4D-A96B-0FB703B45C59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8AA1D-F02F-3A40-9ED4-4863C8BB2330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8867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62A3F-0A06-4747-9930-AA521A5D4C5F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63110-195D-994E-ADD1-7FBD4348218B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021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2DD13-90C7-EC4D-A4FE-33764CF9927D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975C1-BDEE-A246-B804-5BB623C5D41B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40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E7CC-4D39-CA43-8C70-E31561582496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71720-01C4-824C-B147-1AC3A24F205F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821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1"/>
          <p:cNvSpPr>
            <a:spLocks noChangeShapeType="1"/>
          </p:cNvSpPr>
          <p:nvPr/>
        </p:nvSpPr>
        <p:spPr bwMode="auto">
          <a:xfrm flipH="1">
            <a:off x="1057275" y="756048"/>
            <a:ext cx="8015288" cy="1190"/>
          </a:xfrm>
          <a:prstGeom prst="line">
            <a:avLst/>
          </a:prstGeom>
          <a:noFill/>
          <a:ln w="25560">
            <a:solidFill>
              <a:srgbClr val="367B77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808080">
                <a:alpha val="4403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 flipH="1">
            <a:off x="92075" y="4730354"/>
            <a:ext cx="8980488" cy="1190"/>
          </a:xfrm>
          <a:prstGeom prst="line">
            <a:avLst/>
          </a:prstGeom>
          <a:noFill/>
          <a:ln w="25560">
            <a:solidFill>
              <a:srgbClr val="367B77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808080">
                <a:alpha val="4403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57276" y="46435"/>
            <a:ext cx="6916527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016794"/>
            <a:ext cx="8278812" cy="359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1" y="4727972"/>
            <a:ext cx="1763713" cy="35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tabLst>
                <a:tab pos="542925" algn="l"/>
                <a:tab pos="1085850" algn="l"/>
              </a:tabLst>
              <a:defRPr sz="105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E173175E-942D-CD4D-984F-80D47C1EB980}" type="datetime1">
              <a:rPr lang="en-US" smtClean="0"/>
              <a:t>7/7/22</a:t>
            </a:fld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1765300" y="4727972"/>
            <a:ext cx="5595938" cy="35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</a:tabLst>
              <a:defRPr sz="105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it-IT"/>
              <a:t>Domenico D'Urso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362826" y="4727972"/>
            <a:ext cx="1763713" cy="35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542925" algn="l"/>
                <a:tab pos="1085850" algn="l"/>
              </a:tabLst>
              <a:defRPr sz="105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6D7D281C-3D67-D747-99EE-0B5B0E88EEFC}" type="slidenum">
              <a:rPr lang="it-IT" smtClean="0"/>
              <a:pPr defTabSz="336947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it-IT"/>
          </a:p>
        </p:txBody>
      </p:sp>
      <p:pic>
        <p:nvPicPr>
          <p:cNvPr id="11" name="Picture 10" descr="logo_ateneo.jpg">
            <a:extLst>
              <a:ext uri="{FF2B5EF4-FFF2-40B4-BE49-F238E27FC236}">
                <a16:creationId xmlns:a16="http://schemas.microsoft.com/office/drawing/2014/main" id="{CD1ED37D-249B-8D77-66D6-2BC2ACA726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9" y="9990"/>
            <a:ext cx="828880" cy="822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4DB2A5-3DFF-A4FB-AE85-B6CD7865142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869363" y="0"/>
            <a:ext cx="12710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7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25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2pPr>
      <a:lvl3pPr algn="ct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25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3pPr>
      <a:lvl4pPr algn="ct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25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4pPr>
      <a:lvl5pPr algn="ct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25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5pPr>
      <a:lvl6pPr marL="1885950" indent="-171450" algn="ct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25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6pPr>
      <a:lvl7pPr marL="2228850" indent="-171450" algn="ct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25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7pPr>
      <a:lvl8pPr marL="2571750" indent="-171450" algn="ct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25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8pPr>
      <a:lvl9pPr marL="2914650" indent="-171450" algn="ct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25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9pPr>
    </p:titleStyle>
    <p:bodyStyle>
      <a:lvl1pPr marL="385763" indent="-385763" algn="l" defTabSz="336947" rtl="0" eaLnBrk="1" fontAlgn="base" hangingPunct="1">
        <a:spcBef>
          <a:spcPts val="450"/>
        </a:spcBef>
        <a:spcAft>
          <a:spcPct val="0"/>
        </a:spcAft>
        <a:buClrTx/>
        <a:buSzPct val="100000"/>
        <a:buFont typeface="Wingdings" charset="2"/>
        <a:buChar char="Ø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28663" indent="-385763" algn="l" defTabSz="336947" rtl="0" eaLnBrk="1" fontAlgn="base" hangingPunct="1">
        <a:spcBef>
          <a:spcPts val="413"/>
        </a:spcBef>
        <a:spcAft>
          <a:spcPct val="0"/>
        </a:spcAft>
        <a:buClrTx/>
        <a:buSzPct val="100000"/>
        <a:buFont typeface="Wingdings" charset="2"/>
        <a:buChar char="q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028700" indent="-342900" algn="l" defTabSz="336947" rtl="0" eaLnBrk="1" fontAlgn="base" hangingPunct="1">
        <a:spcBef>
          <a:spcPts val="450"/>
        </a:spcBef>
        <a:spcAft>
          <a:spcPct val="0"/>
        </a:spcAft>
        <a:buClrTx/>
        <a:buSzPct val="100000"/>
        <a:buFont typeface="Wingdings" charset="2"/>
        <a:buChar char="ü"/>
        <a:defRPr sz="1800">
          <a:solidFill>
            <a:srgbClr val="000000"/>
          </a:solidFill>
          <a:latin typeface="+mn-lt"/>
          <a:ea typeface="+mn-ea"/>
          <a:cs typeface="+mn-cs"/>
        </a:defRPr>
      </a:lvl3pPr>
      <a:lvl4pPr marL="1371600" indent="-342900" algn="l" defTabSz="336947" rtl="0" eaLnBrk="1" fontAlgn="base" hangingPunct="1">
        <a:spcBef>
          <a:spcPts val="375"/>
        </a:spcBef>
        <a:spcAft>
          <a:spcPct val="0"/>
        </a:spcAft>
        <a:buClrTx/>
        <a:buSzPct val="100000"/>
        <a:buFont typeface="Courier New"/>
        <a:buChar char="o"/>
        <a:defRPr sz="1500">
          <a:solidFill>
            <a:srgbClr val="000000"/>
          </a:solidFill>
          <a:latin typeface="+mn-lt"/>
          <a:ea typeface="+mn-ea"/>
          <a:cs typeface="+mn-cs"/>
        </a:defRPr>
      </a:lvl4pPr>
      <a:lvl5pPr marL="1714500" indent="-342900" algn="l" defTabSz="336947" rtl="0" eaLnBrk="1" fontAlgn="base" hangingPunct="1">
        <a:spcBef>
          <a:spcPts val="375"/>
        </a:spcBef>
        <a:spcAft>
          <a:spcPct val="0"/>
        </a:spcAft>
        <a:buClrTx/>
        <a:buSzPct val="100000"/>
        <a:buFont typeface="Wingdings" charset="2"/>
        <a:buChar char="v"/>
        <a:defRPr sz="1500">
          <a:solidFill>
            <a:srgbClr val="000000"/>
          </a:solidFill>
          <a:latin typeface="+mn-lt"/>
          <a:ea typeface="+mn-ea"/>
          <a:cs typeface="+mn-cs"/>
        </a:defRPr>
      </a:lvl5pPr>
      <a:lvl6pPr marL="1885950" indent="-171450" algn="l" defTabSz="336947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000080"/>
          </a:solidFill>
          <a:latin typeface="+mn-lt"/>
          <a:ea typeface="+mn-ea"/>
          <a:cs typeface="+mn-cs"/>
        </a:defRPr>
      </a:lvl6pPr>
      <a:lvl7pPr marL="2228850" indent="-171450" algn="l" defTabSz="336947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000080"/>
          </a:solidFill>
          <a:latin typeface="+mn-lt"/>
          <a:ea typeface="+mn-ea"/>
          <a:cs typeface="+mn-cs"/>
        </a:defRPr>
      </a:lvl7pPr>
      <a:lvl8pPr marL="2571750" indent="-171450" algn="l" defTabSz="336947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000080"/>
          </a:solidFill>
          <a:latin typeface="+mn-lt"/>
          <a:ea typeface="+mn-ea"/>
          <a:cs typeface="+mn-cs"/>
        </a:defRPr>
      </a:lvl8pPr>
      <a:lvl9pPr marL="2914650" indent="-171450" algn="l" defTabSz="336947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00008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203.1203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Laboratori</a:t>
            </a:r>
            <a:r>
              <a:rPr lang="en-US" dirty="0"/>
              <a:t> </a:t>
            </a:r>
            <a:r>
              <a:rPr lang="en-US" dirty="0" err="1"/>
              <a:t>Nazionali</a:t>
            </a:r>
            <a:r>
              <a:rPr lang="en-US" dirty="0"/>
              <a:t> del </a:t>
            </a:r>
            <a:r>
              <a:rPr lang="en-US" dirty="0" err="1"/>
              <a:t>Sud</a:t>
            </a:r>
            <a:br>
              <a:rPr lang="en-US" dirty="0"/>
            </a:br>
            <a:r>
              <a:rPr lang="en-US" dirty="0" err="1"/>
              <a:t>Università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di Sassari</a:t>
            </a:r>
          </a:p>
        </p:txBody>
      </p:sp>
    </p:spTree>
    <p:extLst>
      <p:ext uri="{BB962C8B-B14F-4D97-AF65-F5344CB8AC3E}">
        <p14:creationId xmlns:p14="http://schemas.microsoft.com/office/powerpoint/2010/main" val="2948498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C95D-389A-E846-957D-7AF4CBCE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</a:t>
            </a:r>
            <a:r>
              <a:rPr lang="en-US" dirty="0" err="1"/>
              <a:t>UniSS</a:t>
            </a:r>
            <a:r>
              <a:rPr lang="en-US" dirty="0"/>
              <a:t>/LNS Contribution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744D2-3B6D-1944-B98F-1A5F81417BF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4354945-CE3A-CC45-8F6C-A47CB2D5479A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B588B-CDB3-7640-AB49-032FFB9A2D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EF92-581C-4C46-96F7-A618BF4372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10</a:t>
            </a:fld>
            <a:endParaRPr lang="it-IT">
              <a:ea typeface="ＭＳ Ｐゴシック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49AA95-DC64-7040-BA0D-F6B205916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Burst Multi-messenger events: Search for transient GWs signals associated with GRB and FRB during LIGO-Virgo third observational run =&gt; paper “Search for Gravitational Waves Associated with Fast Radio Bursts Detected by CHIME/FRB During the LIGO–Virgo Observing Run O3a” e-Print: </a:t>
            </a:r>
            <a:r>
              <a:rPr lang="en-US" sz="20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2203.12038</a:t>
            </a:r>
            <a:endParaRPr lang="en-US" sz="20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Use of machine learning techniques to search for GW events </a:t>
            </a:r>
          </a:p>
          <a:p>
            <a:pPr lvl="1"/>
            <a:r>
              <a:rPr lang="en-US" sz="1700" dirty="0"/>
              <a:t>Implementation of pre-filter trigger to distinguish event candidates by means of machine learning techniques</a:t>
            </a:r>
          </a:p>
          <a:p>
            <a:pPr marL="0" indent="0">
              <a:buNone/>
            </a:pPr>
            <a:r>
              <a:rPr lang="en-US" sz="2000" dirty="0"/>
              <a:t>	=&gt; contribution to a review paper under preparation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991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</a:t>
            </a:r>
            <a:r>
              <a:rPr lang="en-US" dirty="0" err="1"/>
              <a:t>Anagrafica</a:t>
            </a:r>
            <a:r>
              <a:rPr lang="en-US" dirty="0"/>
              <a:t>/</a:t>
            </a:r>
            <a:r>
              <a:rPr lang="en-US" dirty="0" err="1"/>
              <a:t>Richieste</a:t>
            </a:r>
            <a:r>
              <a:rPr lang="en-US" dirty="0"/>
              <a:t> 2021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E3B4E2D-6D1D-F94C-8D6A-0D1CF2BB462C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11</a:t>
            </a:fld>
            <a:endParaRPr lang="it-IT">
              <a:ea typeface="ＭＳ Ｐゴシック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938203"/>
              </p:ext>
            </p:extLst>
          </p:nvPr>
        </p:nvGraphicFramePr>
        <p:xfrm>
          <a:off x="2532413" y="831977"/>
          <a:ext cx="4131516" cy="261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660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Personel</a:t>
                      </a:r>
                      <a:endParaRPr 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Virgo FTE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r>
                        <a:rPr lang="en-US" sz="1500" b="0" dirty="0"/>
                        <a:t>Massimo </a:t>
                      </a:r>
                      <a:r>
                        <a:rPr lang="en-US" sz="1500" b="0" dirty="0" err="1"/>
                        <a:t>Carpinelli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Domenico </a:t>
                      </a:r>
                      <a:r>
                        <a:rPr lang="en-US" sz="1500" b="1" dirty="0" err="1"/>
                        <a:t>D’Urso</a:t>
                      </a:r>
                      <a:endParaRPr 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/>
                        <a:t>0.50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Daniele </a:t>
                      </a:r>
                      <a:r>
                        <a:rPr lang="en-US" sz="1500" b="0" dirty="0" err="1"/>
                        <a:t>Dell’Aquila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0.40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93563323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Davide </a:t>
                      </a:r>
                      <a:r>
                        <a:rPr lang="en-US" sz="1500" b="0" dirty="0" err="1"/>
                        <a:t>Rozza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1212261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Valeria </a:t>
                      </a:r>
                      <a:r>
                        <a:rPr lang="en-US" sz="1500" b="0" dirty="0" err="1"/>
                        <a:t>Sipala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err="1"/>
                        <a:t>Iara</a:t>
                      </a:r>
                      <a:r>
                        <a:rPr lang="en-US" sz="1500" b="0" dirty="0"/>
                        <a:t> </a:t>
                      </a:r>
                      <a:r>
                        <a:rPr lang="en-US" sz="1500" b="0" dirty="0" err="1"/>
                        <a:t>Tosta</a:t>
                      </a:r>
                      <a:r>
                        <a:rPr lang="en-US" sz="1500" b="0" dirty="0"/>
                        <a:t> e </a:t>
                      </a:r>
                      <a:r>
                        <a:rPr lang="en-US" sz="1500" b="0" dirty="0" err="1"/>
                        <a:t>Melo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algn="r"/>
                      <a:r>
                        <a:rPr lang="en-US" sz="1500" b="1" dirty="0"/>
                        <a:t>Tot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/>
                        <a:t>2.8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27534"/>
              </p:ext>
            </p:extLst>
          </p:nvPr>
        </p:nvGraphicFramePr>
        <p:xfrm>
          <a:off x="2286000" y="3445253"/>
          <a:ext cx="4572000" cy="1306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(</a:t>
                      </a:r>
                      <a:r>
                        <a:rPr lang="en-US" sz="1000" dirty="0" err="1"/>
                        <a:t>kEuro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err="1"/>
                        <a:t>Missioni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r>
                        <a:rPr lang="en-US" sz="1000" dirty="0"/>
                        <a:t>N. 6 Meeting </a:t>
                      </a:r>
                      <a:r>
                        <a:rPr lang="en-US" sz="1000" dirty="0" err="1"/>
                        <a:t>Nazionali</a:t>
                      </a:r>
                      <a:r>
                        <a:rPr lang="en-US" sz="1000" baseline="0" dirty="0"/>
                        <a:t> 1 </a:t>
                      </a:r>
                      <a:r>
                        <a:rPr lang="en-US" sz="1000" baseline="0" dirty="0" err="1"/>
                        <a:t>fisico</a:t>
                      </a:r>
                      <a:r>
                        <a:rPr lang="en-US" sz="1000" baseline="0" dirty="0"/>
                        <a:t> x 3 gg  </a:t>
                      </a:r>
                    </a:p>
                    <a:p>
                      <a:r>
                        <a:rPr lang="en-US" sz="1000" baseline="0" dirty="0"/>
                        <a:t>(meeting di </a:t>
                      </a:r>
                      <a:r>
                        <a:rPr lang="en-US" sz="1000" baseline="0" dirty="0" err="1"/>
                        <a:t>gruppo</a:t>
                      </a:r>
                      <a:r>
                        <a:rPr lang="en-US" sz="1000" baseline="0" dirty="0"/>
                        <a:t>)   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r>
                        <a:rPr lang="en-US" sz="1000" dirty="0"/>
                        <a:t>N. 3 Meeting </a:t>
                      </a:r>
                      <a:r>
                        <a:rPr lang="en-US" sz="1000" dirty="0" err="1"/>
                        <a:t>Internazionali</a:t>
                      </a:r>
                      <a:r>
                        <a:rPr lang="en-US" sz="1000" dirty="0"/>
                        <a:t> 1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baseline="0" dirty="0" err="1"/>
                        <a:t>fisico</a:t>
                      </a:r>
                      <a:r>
                        <a:rPr lang="en-US" sz="1000" baseline="0" dirty="0"/>
                        <a:t> x 3 gg</a:t>
                      </a:r>
                    </a:p>
                    <a:p>
                      <a:r>
                        <a:rPr lang="en-US" sz="1000" baseline="0" dirty="0"/>
                        <a:t>(meeting di </a:t>
                      </a:r>
                      <a:r>
                        <a:rPr lang="en-US" sz="1000" baseline="0" dirty="0" err="1"/>
                        <a:t>gruppo</a:t>
                      </a:r>
                      <a:r>
                        <a:rPr lang="en-US" sz="1000" baseline="0" dirty="0"/>
                        <a:t> e/o 1 </a:t>
                      </a:r>
                      <a:r>
                        <a:rPr lang="en-US" sz="1000" baseline="0" dirty="0" err="1"/>
                        <a:t>conferenza</a:t>
                      </a:r>
                      <a:r>
                        <a:rPr lang="en-US" sz="1000" baseline="0" dirty="0"/>
                        <a:t>)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7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b="1" dirty="0"/>
                        <a:t>Tot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12.0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51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E6DD7763-3804-2717-2788-1932FFD8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0666" cy="512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497196"/>
            <a:ext cx="6856984" cy="826889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</a:rPr>
              <a:t>The Einstein Telescope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27E47-5EEB-DF0E-F1E3-C14425CE4470}"/>
              </a:ext>
            </a:extLst>
          </p:cNvPr>
          <p:cNvSpPr txBox="1"/>
          <p:nvPr/>
        </p:nvSpPr>
        <p:spPr>
          <a:xfrm>
            <a:off x="3676652" y="220503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229861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0929" y="762046"/>
            <a:ext cx="4408715" cy="4305025"/>
          </a:xfrm>
          <a:prstGeom prst="rect">
            <a:avLst/>
          </a:prstGeom>
          <a:solidFill>
            <a:srgbClr val="34FC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2187" y="-123825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Calibri"/>
                <a:cs typeface="Calibri"/>
              </a:rPr>
              <a:t>ET</a:t>
            </a:r>
            <a:r>
              <a:rPr lang="en-GB" sz="3000" b="1" dirty="0">
                <a:latin typeface="Calibri"/>
                <a:cs typeface="Calibri"/>
              </a:rPr>
              <a:t> Science Case in a nutshell</a:t>
            </a:r>
            <a:endParaRPr lang="de-DE" dirty="0"/>
          </a:p>
        </p:txBody>
      </p:sp>
      <p:sp>
        <p:nvSpPr>
          <p:cNvPr id="16" name="Rettangolo 15"/>
          <p:cNvSpPr/>
          <p:nvPr/>
        </p:nvSpPr>
        <p:spPr>
          <a:xfrm>
            <a:off x="190729" y="731116"/>
            <a:ext cx="4196009" cy="407419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685800">
              <a:defRPr/>
            </a:pPr>
            <a:r>
              <a:rPr lang="it-IT" sz="1350" b="1">
                <a:solidFill>
                  <a:srgbClr val="0000FF"/>
                </a:solidFill>
                <a:latin typeface="Arial"/>
                <a:cs typeface="Arial"/>
              </a:rPr>
              <a:t>ASTROPHYSICS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 </a:t>
            </a:r>
          </a:p>
          <a:p>
            <a:pPr defTabSz="685800">
              <a:defRPr/>
            </a:pPr>
            <a:endParaRPr lang="it-IT" sz="375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Black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hole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properties</a:t>
            </a:r>
            <a:endParaRPr lang="it-IT" sz="1350" b="1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origin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(stellar vs.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primordial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evolution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demography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Neutron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star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properties</a:t>
            </a:r>
            <a:endParaRPr lang="it-IT" sz="1350" b="1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interior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structure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(QCD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ultra-high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densities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, </a:t>
            </a:r>
          </a:p>
          <a:p>
            <a:pPr marL="342900" lvl="1" defTabSz="685800">
              <a:defRPr/>
            </a:pP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     exotic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states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of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matter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it-IT" sz="135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demography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Multi-band and -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messenger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astronomy</a:t>
            </a:r>
            <a:endParaRPr lang="it-IT" sz="1350" b="1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joint GW/EM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observations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(GRB,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kilonova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,...)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multiband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GW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detection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(LISA)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neutrinos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Detection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of new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astrophysical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sources 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 core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collapse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supernovae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 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isolated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neutron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stars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 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stochastic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background of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astrophysical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origin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607581" y="748948"/>
            <a:ext cx="4408715" cy="4305025"/>
          </a:xfrm>
          <a:prstGeom prst="rect">
            <a:avLst/>
          </a:prstGeom>
          <a:solidFill>
            <a:srgbClr val="94FC74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668420" y="697651"/>
            <a:ext cx="4051331" cy="430502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defTabSz="685800">
              <a:defRPr/>
            </a:pPr>
            <a:r>
              <a:rPr lang="it-IT" sz="1350" b="1">
                <a:solidFill>
                  <a:srgbClr val="008000"/>
                </a:solidFill>
                <a:latin typeface="Arial"/>
                <a:cs typeface="Arial"/>
              </a:rPr>
              <a:t>FUNDAMENTAL PHYSICS AND COSMOLOGY</a:t>
            </a:r>
          </a:p>
          <a:p>
            <a:pPr defTabSz="685800">
              <a:defRPr/>
            </a:pPr>
            <a:endParaRPr lang="it-IT" sz="375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The  nature of compact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object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near-horizon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physics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tests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of no-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hair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theorem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exotic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compact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objects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lang="it-IT" sz="375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Tests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of  General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Relativity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post-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Newtonian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expansion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strong field regime  </a:t>
            </a:r>
          </a:p>
          <a:p>
            <a:pPr defTabSz="685800">
              <a:defRPr/>
            </a:pPr>
            <a:endParaRPr lang="it-IT" sz="375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Dark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matter</a:t>
            </a:r>
            <a:endParaRPr lang="it-IT" sz="1350" b="1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primordial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BHs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axion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clouds, dark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matter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accreting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on compact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objects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lang="it-IT" sz="375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Dark energy and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modifications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of 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gravity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on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cosmological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scales</a:t>
            </a:r>
            <a:endParaRPr lang="it-IT" sz="1350" b="1">
              <a:solidFill>
                <a:prstClr val="black"/>
              </a:solidFill>
              <a:latin typeface="Arial"/>
              <a:cs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dark energy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equation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of state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modified</a:t>
            </a: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 GW </a:t>
            </a:r>
            <a:r>
              <a:rPr lang="it-IT" sz="1350" err="1">
                <a:solidFill>
                  <a:prstClr val="black"/>
                </a:solidFill>
                <a:latin typeface="Arial"/>
                <a:cs typeface="Arial"/>
              </a:rPr>
              <a:t>propagation</a:t>
            </a:r>
            <a:endParaRPr lang="it-IT" sz="135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lang="it-IT" sz="375">
              <a:solidFill>
                <a:prstClr val="black"/>
              </a:solidFill>
              <a:latin typeface="Arial"/>
              <a:cs typeface="Arial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Stochastic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backgrounds of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cosmological</a:t>
            </a:r>
            <a:r>
              <a:rPr lang="it-IT" sz="1350" b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1350" b="1" err="1">
                <a:solidFill>
                  <a:prstClr val="black"/>
                </a:solidFill>
                <a:latin typeface="Arial"/>
                <a:cs typeface="Arial"/>
              </a:rPr>
              <a:t>origin</a:t>
            </a:r>
            <a:endParaRPr lang="it-IT" sz="1350" err="1">
              <a:solidFill>
                <a:prstClr val="black"/>
              </a:solidFill>
              <a:latin typeface="Calibri"/>
              <a:cs typeface="Calibri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it-IT" sz="1350">
                <a:solidFill>
                  <a:prstClr val="black"/>
                </a:solidFill>
                <a:latin typeface="Arial"/>
                <a:cs typeface="Arial"/>
              </a:rPr>
              <a:t> </a:t>
            </a:r>
            <a:r>
              <a:rPr lang="it-IT" sz="1350" err="1">
                <a:solidFill>
                  <a:prstClr val="black"/>
                </a:solidFill>
                <a:latin typeface="Arial"/>
                <a:cs typeface="Calibri"/>
              </a:rPr>
              <a:t>inflation</a:t>
            </a:r>
            <a:r>
              <a:rPr lang="it-IT" sz="1350">
                <a:solidFill>
                  <a:prstClr val="black"/>
                </a:solidFill>
                <a:latin typeface="Arial"/>
                <a:cs typeface="Calibri"/>
              </a:rPr>
              <a:t>, </a:t>
            </a:r>
            <a:r>
              <a:rPr lang="it-IT" sz="1350" err="1">
                <a:solidFill>
                  <a:prstClr val="black"/>
                </a:solidFill>
                <a:latin typeface="Arial"/>
                <a:cs typeface="Calibri"/>
              </a:rPr>
              <a:t>phase</a:t>
            </a:r>
            <a:r>
              <a:rPr lang="it-IT" sz="1350">
                <a:solidFill>
                  <a:prstClr val="black"/>
                </a:solidFill>
                <a:latin typeface="Arial"/>
                <a:ea typeface="+mn-lt"/>
                <a:cs typeface="Calibri" panose="020F0502020204030204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ea typeface="+mn-lt"/>
                <a:cs typeface="Calibri" panose="020F0502020204030204"/>
              </a:rPr>
              <a:t>transitions</a:t>
            </a:r>
            <a:r>
              <a:rPr lang="it-IT" sz="1350">
                <a:solidFill>
                  <a:prstClr val="black"/>
                </a:solidFill>
                <a:latin typeface="Arial"/>
                <a:ea typeface="+mn-lt"/>
                <a:cs typeface="Calibri" panose="020F0502020204030204"/>
              </a:rPr>
              <a:t>, </a:t>
            </a:r>
            <a:r>
              <a:rPr lang="it-IT" sz="1350" err="1">
                <a:solidFill>
                  <a:prstClr val="black"/>
                </a:solidFill>
                <a:latin typeface="Arial"/>
                <a:ea typeface="+mn-lt"/>
                <a:cs typeface="Calibri" panose="020F0502020204030204"/>
              </a:rPr>
              <a:t>cosmic</a:t>
            </a:r>
            <a:r>
              <a:rPr lang="it-IT" sz="1350">
                <a:solidFill>
                  <a:prstClr val="black"/>
                </a:solidFill>
                <a:latin typeface="Arial"/>
                <a:ea typeface="+mn-lt"/>
                <a:cs typeface="Calibri" panose="020F0502020204030204"/>
              </a:rPr>
              <a:t> </a:t>
            </a:r>
            <a:r>
              <a:rPr lang="it-IT" sz="1350" err="1">
                <a:solidFill>
                  <a:prstClr val="black"/>
                </a:solidFill>
                <a:latin typeface="Arial"/>
                <a:ea typeface="+mn-lt"/>
                <a:cs typeface="Calibri" panose="020F0502020204030204"/>
              </a:rPr>
              <a:t>strings</a:t>
            </a:r>
            <a:endParaRPr lang="it-IT" sz="1350">
              <a:solidFill>
                <a:prstClr val="black"/>
              </a:solidFill>
              <a:latin typeface="Arial"/>
              <a:cs typeface="Calibri" panose="020F0502020204030204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tabLst/>
              <a:defRPr/>
            </a:pPr>
            <a:fld id="{E5241797-0977-4E25-B0AF-DEF7B545A4D7}" type="slidenum">
              <a:rPr lang="en-GB"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>
                <a:lnSpc>
                  <a:spcPct val="100000"/>
                </a:lnSpc>
                <a:tabLst/>
                <a:defRPr/>
              </a:pPr>
              <a:t>13</a:t>
            </a:fld>
            <a:endParaRPr lang="en-GB" sz="9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E40B6-B8AF-B97C-370E-96EB4799D37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1D64C8B-5B12-2E4B-805F-E4DFE5839DEB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3313B-D183-6EA5-27E4-E2170FDCD66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</p:spTree>
    <p:extLst>
      <p:ext uri="{BB962C8B-B14F-4D97-AF65-F5344CB8AC3E}">
        <p14:creationId xmlns:p14="http://schemas.microsoft.com/office/powerpoint/2010/main" val="4325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863C1E61-AF5C-4688-B774-867C3F349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" y="1664151"/>
            <a:ext cx="4025900" cy="344227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 rot="16200000">
            <a:off x="3152279" y="2004556"/>
            <a:ext cx="13902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350" dirty="0">
                <a:solidFill>
                  <a:srgbClr val="0000FF"/>
                </a:solidFill>
                <a:latin typeface="Calibri" panose="020F0502020204030204"/>
              </a:rPr>
              <a:t>Remote Universe</a:t>
            </a:r>
          </a:p>
        </p:txBody>
      </p:sp>
      <p:sp>
        <p:nvSpPr>
          <p:cNvPr id="14" name="Freccia in su 13"/>
          <p:cNvSpPr/>
          <p:nvPr/>
        </p:nvSpPr>
        <p:spPr>
          <a:xfrm>
            <a:off x="3949122" y="1482995"/>
            <a:ext cx="293759" cy="2024297"/>
          </a:xfrm>
          <a:prstGeom prst="up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0653" y="41167"/>
            <a:ext cx="7886700" cy="600551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Calibri"/>
                <a:cs typeface="Calibri"/>
              </a:rPr>
              <a:t>ET</a:t>
            </a:r>
            <a:r>
              <a:rPr lang="en-GB" sz="3000" b="1" dirty="0">
                <a:latin typeface="Calibri"/>
                <a:cs typeface="Calibri"/>
              </a:rPr>
              <a:t> Science in a nutshell: double nature </a:t>
            </a:r>
            <a:endParaRPr lang="de-D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lnSpc>
                <a:spcPct val="100000"/>
              </a:lnSpc>
              <a:tabLst/>
              <a:defRPr/>
            </a:pPr>
            <a:fld id="{875BB2C7-D21F-4D84-A72F-A2E0A08606A4}" type="slidenum">
              <a:rPr lang="en-GB"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>
                <a:lnSpc>
                  <a:spcPct val="100000"/>
                </a:lnSpc>
                <a:tabLst/>
                <a:defRPr/>
              </a:pPr>
              <a:t>14</a:t>
            </a:fld>
            <a:endParaRPr lang="en-GB" sz="9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499411" y="3560835"/>
            <a:ext cx="909583" cy="84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ccia in giù 11"/>
          <p:cNvSpPr/>
          <p:nvPr/>
        </p:nvSpPr>
        <p:spPr>
          <a:xfrm>
            <a:off x="3718695" y="3674214"/>
            <a:ext cx="323188" cy="13678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5400000">
            <a:off x="3448804" y="4147742"/>
            <a:ext cx="13526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350" dirty="0">
                <a:solidFill>
                  <a:srgbClr val="FF0000"/>
                </a:solidFill>
                <a:latin typeface="Calibri" panose="020F0502020204030204"/>
              </a:rPr>
              <a:t>Nearby Universe</a:t>
            </a:r>
          </a:p>
        </p:txBody>
      </p:sp>
      <p:sp>
        <p:nvSpPr>
          <p:cNvPr id="3" name="CasellaDiTesto 2"/>
          <p:cNvSpPr txBox="1"/>
          <p:nvPr/>
        </p:nvSpPr>
        <p:spPr>
          <a:xfrm rot="19140000">
            <a:off x="839048" y="3699340"/>
            <a:ext cx="4393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SNR</a:t>
            </a:r>
          </a:p>
        </p:txBody>
      </p:sp>
      <p:pic>
        <p:nvPicPr>
          <p:cNvPr id="22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01" y="609068"/>
            <a:ext cx="4860600" cy="25588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0679713-3352-4975-AE7E-0299C7A75FFB}"/>
              </a:ext>
            </a:extLst>
          </p:cNvPr>
          <p:cNvSpPr txBox="1"/>
          <p:nvPr/>
        </p:nvSpPr>
        <p:spPr>
          <a:xfrm rot="-5400000">
            <a:off x="-812800" y="3089483"/>
            <a:ext cx="2057400" cy="34624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r>
              <a:rPr lang="de-DE" sz="1350">
                <a:solidFill>
                  <a:prstClr val="black"/>
                </a:solidFill>
                <a:latin typeface="Calibri" panose="020F0502020204030204"/>
                <a:cs typeface="Calibri"/>
              </a:rPr>
              <a:t>Cosmological redshift </a:t>
            </a:r>
            <a:r>
              <a:rPr lang="de-DE" b="1">
                <a:solidFill>
                  <a:prstClr val="black"/>
                </a:solidFill>
                <a:latin typeface="Calibri" panose="020F0502020204030204"/>
                <a:cs typeface="Calibri"/>
              </a:rPr>
              <a:t>z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707731" y="1107282"/>
            <a:ext cx="747320" cy="21358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788" dirty="0">
                <a:solidFill>
                  <a:prstClr val="white"/>
                </a:solidFill>
                <a:latin typeface="Calibri" panose="020F0502020204030204"/>
              </a:rPr>
              <a:t>400 thousand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646027" y="1107282"/>
            <a:ext cx="583814" cy="21358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788" dirty="0">
                <a:solidFill>
                  <a:prstClr val="white"/>
                </a:solidFill>
                <a:latin typeface="Calibri" panose="020F0502020204030204"/>
              </a:rPr>
              <a:t>0.1 billion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825909" y="1107282"/>
            <a:ext cx="506870" cy="21358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788" dirty="0">
                <a:solidFill>
                  <a:prstClr val="white"/>
                </a:solidFill>
                <a:latin typeface="Calibri" panose="020F0502020204030204"/>
              </a:rPr>
              <a:t>1 billion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468788" y="1113052"/>
            <a:ext cx="506870" cy="21358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788" dirty="0">
                <a:solidFill>
                  <a:prstClr val="white"/>
                </a:solidFill>
                <a:latin typeface="Calibri" panose="020F0502020204030204"/>
              </a:rPr>
              <a:t>4 billion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8094151" y="1105560"/>
            <a:ext cx="506870" cy="21358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788" dirty="0">
                <a:solidFill>
                  <a:prstClr val="white"/>
                </a:solidFill>
                <a:latin typeface="Calibri" panose="020F0502020204030204"/>
              </a:rPr>
              <a:t>8 billion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8527852" y="1105560"/>
            <a:ext cx="592565" cy="3348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788" dirty="0">
                <a:solidFill>
                  <a:prstClr val="white"/>
                </a:solidFill>
                <a:latin typeface="Calibri" panose="020F0502020204030204"/>
              </a:rPr>
              <a:t>13.8 billion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6318590" y="905289"/>
            <a:ext cx="1159292" cy="21358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788" dirty="0">
                <a:solidFill>
                  <a:prstClr val="white"/>
                </a:solidFill>
                <a:latin typeface="Calibri" panose="020F0502020204030204"/>
              </a:rPr>
              <a:t>Years after the Big Bang</a:t>
            </a:r>
          </a:p>
        </p:txBody>
      </p:sp>
      <p:sp>
        <p:nvSpPr>
          <p:cNvPr id="28" name="Segnaposto contenuto 2"/>
          <p:cNvSpPr>
            <a:spLocks noGrp="1"/>
          </p:cNvSpPr>
          <p:nvPr>
            <p:ph idx="1"/>
          </p:nvPr>
        </p:nvSpPr>
        <p:spPr>
          <a:xfrm>
            <a:off x="51369" y="701950"/>
            <a:ext cx="4267128" cy="1012640"/>
          </a:xfrm>
        </p:spPr>
        <p:txBody>
          <a:bodyPr>
            <a:normAutofit fontScale="85000" lnSpcReduction="10000"/>
          </a:bodyPr>
          <a:lstStyle/>
          <a:p>
            <a:r>
              <a:rPr lang="en-GB" sz="1800" dirty="0"/>
              <a:t>ET will be a new discovery machine:</a:t>
            </a:r>
          </a:p>
          <a:p>
            <a:pPr lvl="1"/>
            <a:r>
              <a:rPr lang="en-US" sz="1500" dirty="0"/>
              <a:t>ET will explore almost the entire Universe listening the gravitational waves emitted by black hole, back to the dark ages after the Big Bang </a:t>
            </a:r>
          </a:p>
          <a:p>
            <a:pPr lvl="1"/>
            <a:endParaRPr lang="en-GB" sz="1500" dirty="0"/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B753078C-C401-12B7-C782-4B0FF81D1775}"/>
              </a:ext>
            </a:extLst>
          </p:cNvPr>
          <p:cNvSpPr txBox="1">
            <a:spLocks/>
          </p:cNvSpPr>
          <p:nvPr/>
        </p:nvSpPr>
        <p:spPr>
          <a:xfrm>
            <a:off x="4410078" y="3263446"/>
            <a:ext cx="4490678" cy="1534004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ET will be a precision measurement observatory:</a:t>
            </a:r>
          </a:p>
          <a:p>
            <a:pPr lvl="1"/>
            <a:r>
              <a:rPr lang="en-GB" sz="1500" dirty="0"/>
              <a:t>ET will detect, with high SNR, hundreds of thousands coalescences of binary systems of Neutron Stars per year, revealing the most intimate structure of the nuclear matter in their nuclei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ED1A79D-632B-3915-E222-5DC888AA8158}"/>
              </a:ext>
            </a:extLst>
          </p:cNvPr>
          <p:cNvSpPr txBox="1"/>
          <p:nvPr/>
        </p:nvSpPr>
        <p:spPr>
          <a:xfrm>
            <a:off x="98480" y="4937231"/>
            <a:ext cx="1111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it-IT" sz="900" dirty="0">
                <a:solidFill>
                  <a:prstClr val="black"/>
                </a:solidFill>
                <a:latin typeface="Calibri" panose="020F0502020204030204"/>
              </a:rPr>
              <a:t>Credit: </a:t>
            </a:r>
            <a:r>
              <a:rPr lang="it-IT" sz="900" dirty="0" err="1">
                <a:solidFill>
                  <a:prstClr val="black"/>
                </a:solidFill>
                <a:latin typeface="Calibri" panose="020F0502020204030204"/>
              </a:rPr>
              <a:t>M.Branchesi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32D206C-CC61-0156-6714-DCB9583121E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77937DE-B03A-954C-A3FF-DFBEF6980B69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D35B3A8-C5C9-441A-E6DD-15847F420CD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</p:spTree>
    <p:extLst>
      <p:ext uri="{BB962C8B-B14F-4D97-AF65-F5344CB8AC3E}">
        <p14:creationId xmlns:p14="http://schemas.microsoft.com/office/powerpoint/2010/main" val="2067974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9A2EC8-7EDA-2331-A83C-0B80942F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02042"/>
          </a:xfrm>
        </p:spPr>
        <p:txBody>
          <a:bodyPr/>
          <a:lstStyle/>
          <a:p>
            <a:r>
              <a:rPr lang="en-US" sz="3300" b="1" dirty="0">
                <a:latin typeface="Calibri"/>
                <a:cs typeface="Calibri"/>
              </a:rPr>
              <a:t>ET</a:t>
            </a:r>
            <a:r>
              <a:rPr lang="en-GB" sz="3300" b="1" dirty="0">
                <a:latin typeface="Calibri"/>
                <a:cs typeface="Calibri"/>
              </a:rPr>
              <a:t> Science in a nutshell: double nature 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00FCE4-BECD-7FCB-DE60-2E08A12DB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2" y="875886"/>
            <a:ext cx="4908688" cy="2079763"/>
          </a:xfrm>
        </p:spPr>
        <p:txBody>
          <a:bodyPr/>
          <a:lstStyle/>
          <a:p>
            <a:r>
              <a:rPr lang="en-US" sz="1800" dirty="0"/>
              <a:t>GW science targets are almost equally distributed in the frequency range accessible by terrestrial GW detectors (but technical difficulties aren’t)</a:t>
            </a:r>
          </a:p>
          <a:p>
            <a:r>
              <a:rPr lang="en-US" sz="1800" dirty="0"/>
              <a:t>We want to have access both to low and high frequency targets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EAF61F-1ED8-09B8-AE2D-89640A19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15</a:t>
            </a:fld>
            <a:endParaRPr lang="en-GB"/>
          </a:p>
        </p:txBody>
      </p:sp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05960688-A055-F93F-6935-E2705D862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773" y="776766"/>
            <a:ext cx="3870246" cy="18838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9716534-E48F-9956-28C8-BEF6FDA1F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796" y="2751961"/>
            <a:ext cx="3043555" cy="228914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330B394-4C06-C3AC-0CBA-9C3B35117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121" y="2694194"/>
            <a:ext cx="3364586" cy="2482851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7819BB3-F609-BD4D-33CC-B86B89D0B835}"/>
              </a:ext>
            </a:extLst>
          </p:cNvPr>
          <p:cNvSpPr txBox="1">
            <a:spLocks/>
          </p:cNvSpPr>
          <p:nvPr/>
        </p:nvSpPr>
        <p:spPr>
          <a:xfrm>
            <a:off x="79073" y="2809863"/>
            <a:ext cx="2768286" cy="174597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ET will be a wide band observatory with a special focus on (intermediate) massive compact object: </a:t>
            </a:r>
          </a:p>
          <a:p>
            <a:pPr lvl="2"/>
            <a:r>
              <a:rPr lang="en-US" sz="1500" b="1" dirty="0">
                <a:solidFill>
                  <a:srgbClr val="C00000"/>
                </a:solidFill>
              </a:rPr>
              <a:t>Low frequency!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04CD3E17-BD5B-69ED-E9EB-F79482088482}"/>
              </a:ext>
            </a:extLst>
          </p:cNvPr>
          <p:cNvSpPr/>
          <p:nvPr/>
        </p:nvSpPr>
        <p:spPr>
          <a:xfrm>
            <a:off x="3127744" y="2751960"/>
            <a:ext cx="771525" cy="15462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A85642D-DE5A-1AA7-4297-6B66EDC5D935}"/>
              </a:ext>
            </a:extLst>
          </p:cNvPr>
          <p:cNvSpPr/>
          <p:nvPr/>
        </p:nvSpPr>
        <p:spPr>
          <a:xfrm rot="19566126">
            <a:off x="8221601" y="3471526"/>
            <a:ext cx="771525" cy="15462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16FA3-929C-7389-EB3B-C997DE84016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9B5FC07-296C-664E-A5FD-4C17138C29F4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1035CE4-DE63-531A-562C-0975E64E24D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</p:spTree>
    <p:extLst>
      <p:ext uri="{BB962C8B-B14F-4D97-AF65-F5344CB8AC3E}">
        <p14:creationId xmlns:p14="http://schemas.microsoft.com/office/powerpoint/2010/main" val="31010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1E218D67-6B05-4D10-BF5F-FC3AECC6C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25" y="3667540"/>
            <a:ext cx="2520014" cy="135457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E87E124-1AE7-4373-BA0F-7B7BAD6C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52" y="46427"/>
            <a:ext cx="6916527" cy="707231"/>
          </a:xfrm>
        </p:spPr>
        <p:txBody>
          <a:bodyPr/>
          <a:lstStyle/>
          <a:p>
            <a:r>
              <a:rPr lang="it-IT" dirty="0"/>
              <a:t>ET Design: key </a:t>
            </a:r>
            <a:r>
              <a:rPr lang="it-IT" dirty="0" err="1"/>
              <a:t>elements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8878343-2A39-4790-9543-EBD4CE5D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0314" y="2866404"/>
            <a:ext cx="2057400" cy="273844"/>
          </a:xfrm>
        </p:spPr>
        <p:txBody>
          <a:bodyPr/>
          <a:lstStyle/>
          <a:p>
            <a:pPr defTabSz="685800">
              <a:lnSpc>
                <a:spcPct val="100000"/>
              </a:lnSpc>
              <a:tabLst/>
              <a:defRPr/>
            </a:pPr>
            <a:fld id="{F3AB18CB-106D-4839-AAAB-C10920B1A6AE}" type="slidenum">
              <a:rPr lang="en-GB"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>
                <a:lnSpc>
                  <a:spcPct val="100000"/>
                </a:lnSpc>
                <a:tabLst/>
                <a:defRPr/>
              </a:pPr>
              <a:t>16</a:t>
            </a:fld>
            <a:endParaRPr lang="en-GB" sz="9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Rettangolo arrotondato 56">
            <a:extLst>
              <a:ext uri="{FF2B5EF4-FFF2-40B4-BE49-F238E27FC236}">
                <a16:creationId xmlns:a16="http://schemas.microsoft.com/office/drawing/2014/main" id="{6E36B6CA-B0A0-4E46-B2E2-584247B2FF5C}"/>
              </a:ext>
            </a:extLst>
          </p:cNvPr>
          <p:cNvSpPr/>
          <p:nvPr/>
        </p:nvSpPr>
        <p:spPr>
          <a:xfrm>
            <a:off x="106055" y="1226240"/>
            <a:ext cx="5712063" cy="25121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6A78EC-5978-4A1F-BE98-583430340F7F}"/>
              </a:ext>
            </a:extLst>
          </p:cNvPr>
          <p:cNvSpPr txBox="1"/>
          <p:nvPr/>
        </p:nvSpPr>
        <p:spPr>
          <a:xfrm>
            <a:off x="264839" y="1604759"/>
            <a:ext cx="2724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Wide frequency range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Massive black holes (LF focus)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Localisation capability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(more) Uniform sky coverage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Polarisation disentanglement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High Reliability (high duty cycle)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High SNR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AE8C4A-FA7C-442E-9D2A-6180B7E678D9}"/>
              </a:ext>
            </a:extLst>
          </p:cNvPr>
          <p:cNvSpPr txBox="1"/>
          <p:nvPr/>
        </p:nvSpPr>
        <p:spPr>
          <a:xfrm>
            <a:off x="3621711" y="1609315"/>
            <a:ext cx="207465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Xylophone (multi-interferometer) Design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Underground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Cryogenic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Triangular shape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Multi-detector design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Longer arms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942752D-1257-497C-B269-EB1A11E7B039}"/>
              </a:ext>
            </a:extLst>
          </p:cNvPr>
          <p:cNvSpPr txBox="1"/>
          <p:nvPr/>
        </p:nvSpPr>
        <p:spPr>
          <a:xfrm>
            <a:off x="789201" y="1300832"/>
            <a:ext cx="149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Requirements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E8B3B7-7BAB-4B45-A29B-44F7B93A205D}"/>
              </a:ext>
            </a:extLst>
          </p:cNvPr>
          <p:cNvSpPr txBox="1"/>
          <p:nvPr/>
        </p:nvSpPr>
        <p:spPr>
          <a:xfrm>
            <a:off x="3534503" y="1300832"/>
            <a:ext cx="215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Design Specifications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C08FA4F6-6922-4FB7-8F72-4A06A9FBA0A8}"/>
              </a:ext>
            </a:extLst>
          </p:cNvPr>
          <p:cNvSpPr/>
          <p:nvPr/>
        </p:nvSpPr>
        <p:spPr>
          <a:xfrm>
            <a:off x="3052860" y="1329090"/>
            <a:ext cx="413856" cy="2191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AFCFE86-B2B0-45D3-8F47-E69619B19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59" y="215699"/>
            <a:ext cx="3250612" cy="2436644"/>
          </a:xfrm>
          <a:prstGeom prst="rect">
            <a:avLst/>
          </a:prstGeom>
        </p:spPr>
      </p:pic>
      <p:pic>
        <p:nvPicPr>
          <p:cNvPr id="13" name="Immagine 12" descr="ET-new-logo.png">
            <a:extLst>
              <a:ext uri="{FF2B5EF4-FFF2-40B4-BE49-F238E27FC236}">
                <a16:creationId xmlns:a16="http://schemas.microsoft.com/office/drawing/2014/main" id="{521ABD1B-86D7-4AEC-AB9E-856F3AE35F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952" y="4279705"/>
            <a:ext cx="2006436" cy="64809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8D8F7AC-5FE1-485C-BF08-59D2E01C8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326" y="2625132"/>
            <a:ext cx="3238674" cy="2396986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954DF432-D32A-4C2A-8AE1-9FCABC546CFE}"/>
              </a:ext>
            </a:extLst>
          </p:cNvPr>
          <p:cNvSpPr/>
          <p:nvPr/>
        </p:nvSpPr>
        <p:spPr>
          <a:xfrm>
            <a:off x="5818118" y="4670153"/>
            <a:ext cx="309356" cy="440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FF98A0-80DC-43AE-B265-457FFE50BC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3730F44-10CD-7D40-BB1B-1065FFD1A10A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01B2FA6-AE17-ADD9-4CB2-2EB234D2B3E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</p:spTree>
    <p:extLst>
      <p:ext uri="{BB962C8B-B14F-4D97-AF65-F5344CB8AC3E}">
        <p14:creationId xmlns:p14="http://schemas.microsoft.com/office/powerpoint/2010/main" val="255879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5071EF-12EB-F6E5-596A-3E4E434589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3AB18CB-106D-4839-AAAB-C10920B1A6AE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B981B0B2-B850-B793-54B7-C6D9AF2BF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0" b="1842"/>
          <a:stretch/>
        </p:blipFill>
        <p:spPr>
          <a:xfrm>
            <a:off x="-23231" y="28575"/>
            <a:ext cx="9186219" cy="500634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E2189D2-5F45-F20B-B303-3323E3A8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155" y="619363"/>
            <a:ext cx="6916527" cy="707231"/>
          </a:xfrm>
        </p:spPr>
        <p:txBody>
          <a:bodyPr/>
          <a:lstStyle/>
          <a:p>
            <a:r>
              <a:rPr lang="en-US" dirty="0"/>
              <a:t>ET time scale (ESFRI proposal)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6C942-EDDA-2335-0222-E0F8D31FEA8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11BE93B-4DE8-9C4C-90DD-B757F2B5049D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94A6D-6509-7FC9-0CD8-256FC8C819C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</p:spTree>
    <p:extLst>
      <p:ext uri="{BB962C8B-B14F-4D97-AF65-F5344CB8AC3E}">
        <p14:creationId xmlns:p14="http://schemas.microsoft.com/office/powerpoint/2010/main" val="30188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3AE8617-A6BD-D0B3-3121-19F52F9C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 of ET Collaboration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FAF07-F101-C85C-DCC5-E0FA0693B07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8FB2AC1-164B-164A-B183-B80DC05BF7F8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B401E-91ED-B754-2976-DD96795228C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83DAE-E128-F92A-E064-463831299E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18</a:t>
            </a:fld>
            <a:endParaRPr lang="it-IT">
              <a:ea typeface="ＭＳ Ｐゴシック"/>
            </a:endParaRPr>
          </a:p>
        </p:txBody>
      </p:sp>
      <p:pic>
        <p:nvPicPr>
          <p:cNvPr id="8" name="Content Placeholder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AB9A835-85E4-C3C0-9242-EBF484743BE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531690" y="834390"/>
            <a:ext cx="6301776" cy="347472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E903DC-A108-DF1A-A2D1-A1F2AFD503B7}"/>
              </a:ext>
            </a:extLst>
          </p:cNvPr>
          <p:cNvSpPr txBox="1"/>
          <p:nvPr/>
        </p:nvSpPr>
        <p:spPr>
          <a:xfrm>
            <a:off x="1531690" y="4333875"/>
            <a:ext cx="555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More then 1200 researchers from Europe, USA and Japan</a:t>
            </a:r>
          </a:p>
        </p:txBody>
      </p:sp>
    </p:spTree>
    <p:extLst>
      <p:ext uri="{BB962C8B-B14F-4D97-AF65-F5344CB8AC3E}">
        <p14:creationId xmlns:p14="http://schemas.microsoft.com/office/powerpoint/2010/main" val="3273303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3DF7BA2-C442-654C-A15C-6065DF30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512" y="1396486"/>
            <a:ext cx="2862358" cy="273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284CC-D855-9940-A726-A591D022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Sardinia one of Candidate Site: Measurement on going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01D994-F4B9-9A46-B38A-77CF16B861F2}"/>
              </a:ext>
            </a:extLst>
          </p:cNvPr>
          <p:cNvGrpSpPr>
            <a:grpSpLocks noChangeAspect="1"/>
          </p:cNvGrpSpPr>
          <p:nvPr/>
        </p:nvGrpSpPr>
        <p:grpSpPr>
          <a:xfrm>
            <a:off x="1125760" y="2137367"/>
            <a:ext cx="4086479" cy="2297551"/>
            <a:chOff x="9294" y="1984749"/>
            <a:chExt cx="9144000" cy="51410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ACCD45-7B12-E549-AB39-D88C83AF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4" y="1984749"/>
              <a:ext cx="9144000" cy="5141047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5459875-36AC-3741-8712-FF76A3DC2D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414" y="4148254"/>
              <a:ext cx="2148289" cy="4070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778A97-958B-4145-8327-8294A21B8594}"/>
              </a:ext>
            </a:extLst>
          </p:cNvPr>
          <p:cNvSpPr txBox="1"/>
          <p:nvPr/>
        </p:nvSpPr>
        <p:spPr>
          <a:xfrm>
            <a:off x="6269995" y="5073679"/>
            <a:ext cx="19127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Credits to L. </a:t>
            </a:r>
            <a:r>
              <a:rPr lang="en-US" sz="1350" dirty="0" err="1">
                <a:solidFill>
                  <a:schemeClr val="bg1"/>
                </a:solidFill>
              </a:rPr>
              <a:t>Naticchioni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EB12F3-2D97-C64E-BB2A-206DAE354529}"/>
              </a:ext>
            </a:extLst>
          </p:cNvPr>
          <p:cNvSpPr txBox="1"/>
          <p:nvPr/>
        </p:nvSpPr>
        <p:spPr>
          <a:xfrm>
            <a:off x="1156097" y="4292263"/>
            <a:ext cx="6341841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4 broadband seismometers, 3 short-period seismometers, 2 magnetometers, 1 tiltmeter distributed over underground and surface stations, 1 infrasound station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D30CDA-507B-F440-8720-FDAA2965A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3533" y="3481561"/>
            <a:ext cx="2437702" cy="3532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825" b="1" dirty="0"/>
              <a:t>integrated into the INGV seismometer network</a:t>
            </a:r>
          </a:p>
          <a:p>
            <a:pPr marL="0" indent="0">
              <a:buNone/>
            </a:pPr>
            <a:r>
              <a:rPr lang="en-US" sz="825" b="1" dirty="0"/>
              <a:t>http://</a:t>
            </a:r>
            <a:r>
              <a:rPr lang="en-US" sz="825" b="1" dirty="0" err="1"/>
              <a:t>cnt.rm.ingv.it</a:t>
            </a:r>
            <a:r>
              <a:rPr lang="en-US" sz="825" b="1" dirty="0"/>
              <a:t>/</a:t>
            </a:r>
            <a:r>
              <a:rPr lang="en-US" sz="825" b="1" dirty="0" err="1"/>
              <a:t>en</a:t>
            </a:r>
            <a:r>
              <a:rPr lang="en-US" sz="825" b="1" dirty="0"/>
              <a:t>/instruments/station/SENA </a:t>
            </a:r>
          </a:p>
          <a:p>
            <a:endParaRPr lang="en-US" sz="825" b="1" dirty="0"/>
          </a:p>
          <a:p>
            <a:pPr marL="0" indent="0">
              <a:buNone/>
            </a:pPr>
            <a:endParaRPr lang="en-US" sz="825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0A275-E13F-5648-91A2-00A001C54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9117" y="2450307"/>
            <a:ext cx="1657000" cy="1818125"/>
          </a:xfrm>
          <a:noFill/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200" dirty="0" err="1"/>
              <a:t>SarGrav</a:t>
            </a:r>
            <a:r>
              <a:rPr lang="en-US" sz="1200" dirty="0"/>
              <a:t> surface lab</a:t>
            </a:r>
          </a:p>
          <a:p>
            <a:pPr marL="0" indent="0">
              <a:buNone/>
            </a:pPr>
            <a:r>
              <a:rPr lang="en-US" sz="1200" dirty="0"/>
              <a:t>SOE0 (surface)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SOE1, SOE2, SOE3</a:t>
            </a:r>
          </a:p>
          <a:p>
            <a:pPr marL="0" indent="0">
              <a:buNone/>
            </a:pPr>
            <a:r>
              <a:rPr lang="en-US" sz="1200" dirty="0"/>
              <a:t>(-84m, -111m, -160m)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A4363-11C1-E540-B452-2797F5A8151A}"/>
              </a:ext>
            </a:extLst>
          </p:cNvPr>
          <p:cNvSpPr/>
          <p:nvPr/>
        </p:nvSpPr>
        <p:spPr>
          <a:xfrm>
            <a:off x="1143000" y="1042647"/>
            <a:ext cx="3915005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dirty="0"/>
              <a:t>Characterization of the </a:t>
            </a:r>
            <a:r>
              <a:rPr lang="en-US" sz="1500" dirty="0" err="1"/>
              <a:t>Bitti</a:t>
            </a:r>
            <a:r>
              <a:rPr lang="en-US" sz="1500" dirty="0"/>
              <a:t> and </a:t>
            </a:r>
            <a:r>
              <a:rPr lang="en-US" sz="1500" dirty="0" err="1"/>
              <a:t>Onanì</a:t>
            </a:r>
            <a:r>
              <a:rPr lang="en-US" sz="1500" dirty="0"/>
              <a:t> corners:</a:t>
            </a:r>
          </a:p>
          <a:p>
            <a:r>
              <a:rPr lang="en-US" sz="1500" dirty="0"/>
              <a:t>Surface and underground seismic and environmental measurements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3C0FD1-95B2-0348-92B1-A11B8D4B69E1}"/>
              </a:ext>
            </a:extLst>
          </p:cNvPr>
          <p:cNvSpPr/>
          <p:nvPr/>
        </p:nvSpPr>
        <p:spPr>
          <a:xfrm>
            <a:off x="5326426" y="1742891"/>
            <a:ext cx="397934" cy="397934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F72D54C-4555-AC48-AA70-8C9B6B2D9626}"/>
              </a:ext>
            </a:extLst>
          </p:cNvPr>
          <p:cNvSpPr/>
          <p:nvPr/>
        </p:nvSpPr>
        <p:spPr>
          <a:xfrm rot="331017">
            <a:off x="4851232" y="3383380"/>
            <a:ext cx="2742761" cy="34190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224729-0109-044E-BDAF-6322FB460EDC}"/>
              </a:ext>
            </a:extLst>
          </p:cNvPr>
          <p:cNvSpPr/>
          <p:nvPr/>
        </p:nvSpPr>
        <p:spPr>
          <a:xfrm>
            <a:off x="7209324" y="1423519"/>
            <a:ext cx="397934" cy="397934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296DE4-D1DF-6D43-88F9-4DFA5984A46A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058005" y="1435062"/>
            <a:ext cx="2151319" cy="256921"/>
          </a:xfrm>
          <a:prstGeom prst="straightConnector1">
            <a:avLst/>
          </a:prstGeom>
          <a:ln w="698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18CFC3-3026-1541-969E-AD6B19829C02}"/>
              </a:ext>
            </a:extLst>
          </p:cNvPr>
          <p:cNvCxnSpPr>
            <a:cxnSpLocks/>
            <a:stCxn id="17" idx="3"/>
            <a:endCxn id="18" idx="0"/>
          </p:cNvCxnSpPr>
          <p:nvPr/>
        </p:nvCxnSpPr>
        <p:spPr>
          <a:xfrm>
            <a:off x="5058005" y="1435062"/>
            <a:ext cx="467388" cy="307829"/>
          </a:xfrm>
          <a:prstGeom prst="straightConnector1">
            <a:avLst/>
          </a:prstGeom>
          <a:ln w="698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377D7-ADEB-004D-9709-F9894F8D0D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D97F8CD1-98CC-204A-B87A-D6AE0C0F41D9}" type="slidenum">
              <a:rPr lang="it-IT" smtClean="0">
                <a:ea typeface="ＭＳ Ｐゴシック"/>
              </a:rPr>
              <a:pPr>
                <a:defRPr/>
              </a:pPr>
              <a:t>19</a:t>
            </a:fld>
            <a:endParaRPr lang="it-IT">
              <a:ea typeface="ＭＳ Ｐゴシック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D2E7E-4B4F-1B1C-8D0B-63E58CCA84A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6D3D395-8F5F-6242-A789-93E2B57BC9C0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1FB24-E5DF-9C41-B81F-209501EECD4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</p:spTree>
    <p:extLst>
      <p:ext uri="{BB962C8B-B14F-4D97-AF65-F5344CB8AC3E}">
        <p14:creationId xmlns:p14="http://schemas.microsoft.com/office/powerpoint/2010/main" val="99702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255" y="46435"/>
            <a:ext cx="2840096" cy="707231"/>
          </a:xfrm>
        </p:spPr>
        <p:txBody>
          <a:bodyPr/>
          <a:lstStyle/>
          <a:p>
            <a:r>
              <a:rPr lang="en-US" sz="2400" dirty="0"/>
              <a:t> INFN UNISS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100" dirty="0"/>
          </a:p>
          <a:p>
            <a:r>
              <a:rPr lang="en-US" sz="2100" dirty="0"/>
              <a:t>VIRGO: Data analysis. Search for Burst Multi-messenger event candidates and application of Machine Learning to data analysis</a:t>
            </a:r>
          </a:p>
          <a:p>
            <a:pPr marL="342900" lvl="1" indent="0">
              <a:buNone/>
            </a:pPr>
            <a:endParaRPr lang="en-US" sz="1800" dirty="0"/>
          </a:p>
          <a:p>
            <a:endParaRPr lang="en-US" sz="2100" dirty="0"/>
          </a:p>
          <a:p>
            <a:r>
              <a:rPr lang="en-US" sz="2100" dirty="0"/>
              <a:t>ET: </a:t>
            </a:r>
            <a:r>
              <a:rPr lang="en-US" sz="2100" dirty="0" err="1"/>
              <a:t>Sos</a:t>
            </a:r>
            <a:r>
              <a:rPr lang="en-US" sz="2100" dirty="0"/>
              <a:t> </a:t>
            </a:r>
            <a:r>
              <a:rPr lang="en-US" sz="2100" dirty="0" err="1"/>
              <a:t>Enattos</a:t>
            </a:r>
            <a:r>
              <a:rPr lang="en-US" sz="2100" dirty="0"/>
              <a:t> Characterization and Candidature. R&amp;D </a:t>
            </a:r>
            <a:r>
              <a:rPr lang="en-US" sz="2100" dirty="0" err="1"/>
              <a:t>Sospensioni</a:t>
            </a:r>
            <a:r>
              <a:rPr lang="en-US" sz="2100" dirty="0"/>
              <a:t>.</a:t>
            </a:r>
          </a:p>
          <a:p>
            <a:pPr marL="3429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2D5B2C1-EE01-2C4A-A2B4-3F8794FF87C3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5209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F92204-BCE5-AAC9-BF77-1D49ACAB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3704-44B8-8C94-9EC0-E97D2D116BE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30D8C-3586-716E-9A94-574B342CD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473" y="149471"/>
            <a:ext cx="6675120" cy="5006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1935DC-B974-69AF-CDB1-3D62662D8255}"/>
              </a:ext>
            </a:extLst>
          </p:cNvPr>
          <p:cNvSpPr txBox="1"/>
          <p:nvPr/>
        </p:nvSpPr>
        <p:spPr>
          <a:xfrm>
            <a:off x="0" y="2770072"/>
            <a:ext cx="1626433" cy="369332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Courtesy of G.L. </a:t>
            </a:r>
            <a:r>
              <a:rPr lang="en-US" sz="900" dirty="0" err="1"/>
              <a:t>Cardello</a:t>
            </a:r>
            <a:r>
              <a:rPr lang="en-US" sz="900" dirty="0"/>
              <a:t> et al.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B899E-1362-3BBE-258C-8C68324C75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67A8AA1D-F02F-3A40-9ED4-4863C8BB2330}" type="slidenum">
              <a:rPr lang="it-IT" smtClean="0">
                <a:ea typeface="ＭＳ Ｐゴシック"/>
              </a:rPr>
              <a:pPr>
                <a:defRPr/>
              </a:pPr>
              <a:t>20</a:t>
            </a:fld>
            <a:endParaRPr lang="it-IT">
              <a:ea typeface="ＭＳ Ｐゴシック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7CBF88-C8C3-A851-9116-19168877755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0AAB783-4FB3-E843-ACAD-9B98C8C961DF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58457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73B2DEA-228F-4D1F-BE9C-0EFB07ABE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4643" r="1875"/>
          <a:stretch/>
        </p:blipFill>
        <p:spPr>
          <a:xfrm>
            <a:off x="2443060" y="2147865"/>
            <a:ext cx="5557838" cy="300766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AD43BF7-CBC8-4C99-B945-E10591D15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69266" r="54760" b="18198"/>
          <a:stretch/>
        </p:blipFill>
        <p:spPr>
          <a:xfrm>
            <a:off x="2578444" y="4775917"/>
            <a:ext cx="2798594" cy="32393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19A5676-07E2-4FC0-B62D-EFA82489E16E}"/>
              </a:ext>
            </a:extLst>
          </p:cNvPr>
          <p:cNvSpPr txBox="1"/>
          <p:nvPr/>
        </p:nvSpPr>
        <p:spPr>
          <a:xfrm rot="1311843">
            <a:off x="4691948" y="2130079"/>
            <a:ext cx="496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On1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F06BD35-8BC1-4846-9DC1-B8E327B98CB3}"/>
              </a:ext>
            </a:extLst>
          </p:cNvPr>
          <p:cNvSpPr txBox="1"/>
          <p:nvPr/>
        </p:nvSpPr>
        <p:spPr>
          <a:xfrm rot="20526090">
            <a:off x="2649943" y="3258832"/>
            <a:ext cx="496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On2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6AFB993-1219-4405-BB83-221804D29A62}"/>
              </a:ext>
            </a:extLst>
          </p:cNvPr>
          <p:cNvSpPr txBox="1"/>
          <p:nvPr/>
        </p:nvSpPr>
        <p:spPr>
          <a:xfrm>
            <a:off x="5526442" y="4083292"/>
            <a:ext cx="3334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P3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8F65448-EF30-4BFE-A5A8-FC0158C62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0193">
            <a:off x="6752279" y="4219601"/>
            <a:ext cx="356269" cy="627923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CA1CA953-376E-40B5-B7AC-2A5026F4C9DF}"/>
              </a:ext>
            </a:extLst>
          </p:cNvPr>
          <p:cNvCxnSpPr>
            <a:cxnSpLocks/>
          </p:cNvCxnSpPr>
          <p:nvPr/>
        </p:nvCxnSpPr>
        <p:spPr>
          <a:xfrm>
            <a:off x="5706766" y="2545069"/>
            <a:ext cx="92936" cy="18251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50461987-352B-44D2-BCC3-4F9EE1D7EF15}"/>
              </a:ext>
            </a:extLst>
          </p:cNvPr>
          <p:cNvSpPr/>
          <p:nvPr/>
        </p:nvSpPr>
        <p:spPr>
          <a:xfrm>
            <a:off x="6916493" y="3153649"/>
            <a:ext cx="85097" cy="404948"/>
          </a:xfrm>
          <a:custGeom>
            <a:avLst/>
            <a:gdLst>
              <a:gd name="connsiteX0" fmla="*/ 113463 w 113463"/>
              <a:gd name="connsiteY0" fmla="*/ 0 h 539931"/>
              <a:gd name="connsiteX1" fmla="*/ 69920 w 113463"/>
              <a:gd name="connsiteY1" fmla="*/ 139337 h 539931"/>
              <a:gd name="connsiteX2" fmla="*/ 17668 w 113463"/>
              <a:gd name="connsiteY2" fmla="*/ 339634 h 539931"/>
              <a:gd name="connsiteX3" fmla="*/ 251 w 113463"/>
              <a:gd name="connsiteY3" fmla="*/ 505097 h 539931"/>
              <a:gd name="connsiteX4" fmla="*/ 8960 w 113463"/>
              <a:gd name="connsiteY4" fmla="*/ 539931 h 5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463" h="539931">
                <a:moveTo>
                  <a:pt x="113463" y="0"/>
                </a:moveTo>
                <a:cubicBezTo>
                  <a:pt x="99674" y="41365"/>
                  <a:pt x="85886" y="82731"/>
                  <a:pt x="69920" y="139337"/>
                </a:cubicBezTo>
                <a:cubicBezTo>
                  <a:pt x="53954" y="195943"/>
                  <a:pt x="29279" y="278674"/>
                  <a:pt x="17668" y="339634"/>
                </a:cubicBezTo>
                <a:cubicBezTo>
                  <a:pt x="6057" y="400594"/>
                  <a:pt x="251" y="505097"/>
                  <a:pt x="251" y="505097"/>
                </a:cubicBezTo>
                <a:cubicBezTo>
                  <a:pt x="-1200" y="538480"/>
                  <a:pt x="3880" y="539205"/>
                  <a:pt x="8960" y="53993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4EF1B04-DE16-40BD-84B2-2D8A028C7E27}"/>
              </a:ext>
            </a:extLst>
          </p:cNvPr>
          <p:cNvCxnSpPr>
            <a:cxnSpLocks/>
          </p:cNvCxnSpPr>
          <p:nvPr/>
        </p:nvCxnSpPr>
        <p:spPr>
          <a:xfrm>
            <a:off x="6139440" y="2804787"/>
            <a:ext cx="0" cy="49908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D77B0801-F254-4D2C-82B6-C6A71AE6C20B}"/>
              </a:ext>
            </a:extLst>
          </p:cNvPr>
          <p:cNvCxnSpPr>
            <a:cxnSpLocks/>
          </p:cNvCxnSpPr>
          <p:nvPr/>
        </p:nvCxnSpPr>
        <p:spPr>
          <a:xfrm rot="180000" flipH="1">
            <a:off x="6517162" y="3013803"/>
            <a:ext cx="191612" cy="4334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21D8B32C-F7BC-4E5C-B3DE-043351961B3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BFBFC6"/>
              </a:clrFrom>
              <a:clrTo>
                <a:srgbClr val="BFBF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740">
            <a:off x="1150554" y="381765"/>
            <a:ext cx="4129088" cy="2812351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6B4CEF2-9A55-450E-A23B-B8FFA540876B}"/>
              </a:ext>
            </a:extLst>
          </p:cNvPr>
          <p:cNvCxnSpPr>
            <a:cxnSpLocks/>
          </p:cNvCxnSpPr>
          <p:nvPr/>
        </p:nvCxnSpPr>
        <p:spPr>
          <a:xfrm rot="21020740" flipV="1">
            <a:off x="2020170" y="1028957"/>
            <a:ext cx="1705555" cy="69772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2AA04D2C-F75A-4FEB-BDD5-B9AF0AF76D6E}"/>
              </a:ext>
            </a:extLst>
          </p:cNvPr>
          <p:cNvCxnSpPr>
            <a:cxnSpLocks/>
          </p:cNvCxnSpPr>
          <p:nvPr/>
        </p:nvCxnSpPr>
        <p:spPr>
          <a:xfrm rot="20960740">
            <a:off x="2848325" y="815388"/>
            <a:ext cx="1273628" cy="77623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0C52954-07FC-4170-A991-BDB180FBD94C}"/>
              </a:ext>
            </a:extLst>
          </p:cNvPr>
          <p:cNvSpPr txBox="1"/>
          <p:nvPr/>
        </p:nvSpPr>
        <p:spPr>
          <a:xfrm rot="1304793">
            <a:off x="2734353" y="710047"/>
            <a:ext cx="496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FFFF00"/>
                </a:solidFill>
              </a:rPr>
              <a:t>On1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A060A0A-F6E6-4A71-98AB-A4F4FEF75301}"/>
              </a:ext>
            </a:extLst>
          </p:cNvPr>
          <p:cNvSpPr txBox="1"/>
          <p:nvPr/>
        </p:nvSpPr>
        <p:spPr>
          <a:xfrm rot="19533785">
            <a:off x="1912229" y="1520194"/>
            <a:ext cx="4963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FFFF00"/>
                </a:solidFill>
              </a:rPr>
              <a:t>On2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0D47541-4B0C-4F23-BE4D-E72D0691C70A}"/>
              </a:ext>
            </a:extLst>
          </p:cNvPr>
          <p:cNvSpPr txBox="1"/>
          <p:nvPr/>
        </p:nvSpPr>
        <p:spPr>
          <a:xfrm rot="20960740">
            <a:off x="3084123" y="1130789"/>
            <a:ext cx="3334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00FFFF"/>
                </a:solidFill>
              </a:rPr>
              <a:t>P3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F30111D1-DFD7-483E-9FB1-53AAFEDBF937}"/>
              </a:ext>
            </a:extLst>
          </p:cNvPr>
          <p:cNvSpPr/>
          <p:nvPr/>
        </p:nvSpPr>
        <p:spPr>
          <a:xfrm>
            <a:off x="1143001" y="-56"/>
            <a:ext cx="6859442" cy="485562"/>
          </a:xfrm>
          <a:prstGeom prst="rect">
            <a:avLst/>
          </a:prstGeom>
          <a:solidFill>
            <a:srgbClr val="82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8E45B8E-D4DA-4CBA-AF56-AE7FE5E3077A}"/>
              </a:ext>
            </a:extLst>
          </p:cNvPr>
          <p:cNvSpPr txBox="1"/>
          <p:nvPr/>
        </p:nvSpPr>
        <p:spPr>
          <a:xfrm rot="1162902">
            <a:off x="6090978" y="2692066"/>
            <a:ext cx="12543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 err="1">
                <a:cs typeface="Arial" pitchFamily="34" charset="0"/>
              </a:rPr>
              <a:t>Fractured</a:t>
            </a:r>
            <a:r>
              <a:rPr lang="it-IT" sz="1350" dirty="0">
                <a:cs typeface="Arial" pitchFamily="34" charset="0"/>
              </a:rPr>
              <a:t> area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7157F18-BA0B-084E-87AF-7FA90D9E0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981" y="0"/>
            <a:ext cx="1441746" cy="485562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200EE0D5-F5C7-8841-9F95-9A3CF747CD32}"/>
              </a:ext>
            </a:extLst>
          </p:cNvPr>
          <p:cNvSpPr/>
          <p:nvPr/>
        </p:nvSpPr>
        <p:spPr>
          <a:xfrm>
            <a:off x="1293391" y="-8974"/>
            <a:ext cx="5033591" cy="473206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r>
              <a:rPr lang="it-IT" sz="2475" i="1" dirty="0">
                <a:solidFill>
                  <a:schemeClr val="bg1"/>
                </a:solidFill>
              </a:rPr>
              <a:t>ERT RESULTS AT ONANI’ BOREHOLE</a:t>
            </a:r>
            <a:endParaRPr lang="it-IT" sz="2475" dirty="0">
              <a:solidFill>
                <a:schemeClr val="bg1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1685838-0575-6C4D-915D-25FD41C12DC4}"/>
              </a:ext>
            </a:extLst>
          </p:cNvPr>
          <p:cNvGrpSpPr/>
          <p:nvPr/>
        </p:nvGrpSpPr>
        <p:grpSpPr>
          <a:xfrm>
            <a:off x="1139749" y="512841"/>
            <a:ext cx="830899" cy="4630659"/>
            <a:chOff x="-4335" y="683788"/>
            <a:chExt cx="1107865" cy="6174212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B9ED2256-0422-C941-8978-EA3C970D3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0" t="277" r="51670" b="3287"/>
            <a:stretch/>
          </p:blipFill>
          <p:spPr>
            <a:xfrm>
              <a:off x="282541" y="683788"/>
              <a:ext cx="820989" cy="6174212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B9829246-A04D-114A-ABA3-A1C88D3F4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" t="117" r="88221" b="3448"/>
            <a:stretch/>
          </p:blipFill>
          <p:spPr>
            <a:xfrm>
              <a:off x="-4335" y="683788"/>
              <a:ext cx="511257" cy="6174212"/>
            </a:xfrm>
            <a:prstGeom prst="rect">
              <a:avLst/>
            </a:prstGeom>
          </p:spPr>
        </p:pic>
      </p:grp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DFAF9E0-F21F-D74D-B56D-CD0C1767C6AD}"/>
              </a:ext>
            </a:extLst>
          </p:cNvPr>
          <p:cNvCxnSpPr>
            <a:cxnSpLocks/>
          </p:cNvCxnSpPr>
          <p:nvPr/>
        </p:nvCxnSpPr>
        <p:spPr>
          <a:xfrm flipH="1">
            <a:off x="1877396" y="2725403"/>
            <a:ext cx="502123" cy="0"/>
          </a:xfrm>
          <a:prstGeom prst="straightConnector1">
            <a:avLst/>
          </a:prstGeom>
          <a:ln w="28575">
            <a:solidFill>
              <a:srgbClr val="810E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29DCB86-BCFD-0FC0-137C-15B972E35E70}"/>
              </a:ext>
            </a:extLst>
          </p:cNvPr>
          <p:cNvSpPr txBox="1"/>
          <p:nvPr/>
        </p:nvSpPr>
        <p:spPr>
          <a:xfrm>
            <a:off x="6408858" y="4915599"/>
            <a:ext cx="1626433" cy="369332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Courtesy of G.L. </a:t>
            </a:r>
            <a:r>
              <a:rPr lang="en-US" sz="900" dirty="0" err="1"/>
              <a:t>Cardello</a:t>
            </a:r>
            <a:r>
              <a:rPr lang="en-US" sz="900" dirty="0"/>
              <a:t> et al.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3309C9D-BA25-104F-0F01-C9751C931C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6163110-195D-994E-ADD1-7FBD4348218B}" type="slidenum">
              <a:rPr lang="it-IT" smtClean="0">
                <a:ea typeface="ＭＳ Ｐゴシック"/>
              </a:rPr>
              <a:pPr>
                <a:defRPr/>
              </a:pPr>
              <a:t>21</a:t>
            </a:fld>
            <a:endParaRPr lang="it-IT">
              <a:ea typeface="ＭＳ Ｐゴシック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6F13E-098B-865D-253B-1CCFBA5A4782}"/>
              </a:ext>
            </a:extLst>
          </p:cNvPr>
          <p:cNvSpPr txBox="1"/>
          <p:nvPr/>
        </p:nvSpPr>
        <p:spPr>
          <a:xfrm>
            <a:off x="5285906" y="761355"/>
            <a:ext cx="27150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900" b="1" dirty="0">
                <a:solidFill>
                  <a:srgbClr val="810E35"/>
                </a:solidFill>
              </a:rPr>
              <a:t>conductive layer</a:t>
            </a:r>
            <a:r>
              <a:rPr lang="en-GB" sz="900" b="1" dirty="0"/>
              <a:t> </a:t>
            </a:r>
            <a:r>
              <a:rPr lang="en-GB" sz="900" dirty="0"/>
              <a:t>occurs either as: </a:t>
            </a:r>
          </a:p>
          <a:p>
            <a:pPr algn="just"/>
            <a:endParaRPr lang="en-GB" sz="900" dirty="0"/>
          </a:p>
          <a:p>
            <a:pPr marL="385763" indent="-385763" algn="just">
              <a:buAutoNum type="romanLcParenR"/>
            </a:pPr>
            <a:r>
              <a:rPr lang="en-GB" sz="900" dirty="0"/>
              <a:t>a discontinuous and well-localized layer near the surface (up to 20 m thick), or as</a:t>
            </a:r>
          </a:p>
          <a:p>
            <a:pPr marL="385763" indent="-385763" algn="just">
              <a:buAutoNum type="romanLcParenR"/>
            </a:pPr>
            <a:r>
              <a:rPr lang="en-GB" sz="900" dirty="0"/>
              <a:t>a broader anomaly zone of values around 1000 </a:t>
            </a:r>
            <a:r>
              <a:rPr lang="el-GR" sz="900" dirty="0"/>
              <a:t>Ω</a:t>
            </a:r>
            <a:r>
              <a:rPr lang="en-GB" sz="900" dirty="0"/>
              <a:t>m that locally occurs at a depth of 30-90 meters. </a:t>
            </a:r>
          </a:p>
          <a:p>
            <a:endParaRPr lang="en-US" sz="9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02DF2-7B07-7184-228F-BFA85AC3E2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757AFBC-1B78-C44C-9CF9-0C6DDCC8754A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F15859-1177-CEC1-43DE-F66DF96FBE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</p:spTree>
    <p:extLst>
      <p:ext uri="{BB962C8B-B14F-4D97-AF65-F5344CB8AC3E}">
        <p14:creationId xmlns:p14="http://schemas.microsoft.com/office/powerpoint/2010/main" val="3324161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2448C14-0826-4178-A2BF-1492BC4A4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40" y="1690391"/>
            <a:ext cx="3183054" cy="220617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8C545FA-512D-42A7-8275-4D0A8CB13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06" y="1690391"/>
            <a:ext cx="3183054" cy="220617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E281AF-6004-4DFD-A5DC-258AE9FBE74A}"/>
              </a:ext>
            </a:extLst>
          </p:cNvPr>
          <p:cNvSpPr txBox="1"/>
          <p:nvPr/>
        </p:nvSpPr>
        <p:spPr>
          <a:xfrm>
            <a:off x="1544837" y="3943517"/>
            <a:ext cx="521315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dirty="0"/>
              <a:t>P2 (-264m) : 01 October 2021 – 20 March 2022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A7BEBF-A9DB-600D-647E-0B5956C95465}"/>
              </a:ext>
            </a:extLst>
          </p:cNvPr>
          <p:cNvSpPr txBox="1"/>
          <p:nvPr/>
        </p:nvSpPr>
        <p:spPr>
          <a:xfrm>
            <a:off x="1292506" y="1145902"/>
            <a:ext cx="655898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dirty="0"/>
              <a:t>About half-year of continuous underground seismic measurements from the P2 and P3 boreholes, e.g.: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0C043D2-4CC3-46EC-74B5-529A0AF7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412" y="153389"/>
            <a:ext cx="4987878" cy="609189"/>
          </a:xfrm>
        </p:spPr>
        <p:txBody>
          <a:bodyPr/>
          <a:lstStyle/>
          <a:p>
            <a:r>
              <a:rPr lang="en-US" dirty="0"/>
              <a:t>Updates from P2 and P3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681BB-192E-6C23-9F28-4B9E73F0AB88}"/>
              </a:ext>
            </a:extLst>
          </p:cNvPr>
          <p:cNvSpPr txBox="1"/>
          <p:nvPr/>
        </p:nvSpPr>
        <p:spPr>
          <a:xfrm>
            <a:off x="6408857" y="4282579"/>
            <a:ext cx="1626433" cy="369332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Courtesy of L. </a:t>
            </a:r>
            <a:r>
              <a:rPr lang="en-US" sz="900" dirty="0" err="1"/>
              <a:t>Naticchioni</a:t>
            </a:r>
            <a:r>
              <a:rPr lang="en-US" sz="900" dirty="0"/>
              <a:t> et al.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C231D-0020-2A3B-A9D6-AC7A2CF192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22</a:t>
            </a:fld>
            <a:endParaRPr lang="it-IT">
              <a:ea typeface="ＭＳ Ｐゴシック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1C18E7-3AEE-2F12-BC15-707C62C4FD8E}"/>
              </a:ext>
            </a:extLst>
          </p:cNvPr>
          <p:cNvCxnSpPr>
            <a:cxnSpLocks/>
          </p:cNvCxnSpPr>
          <p:nvPr/>
        </p:nvCxnSpPr>
        <p:spPr bwMode="auto">
          <a:xfrm>
            <a:off x="3404953" y="3174945"/>
            <a:ext cx="552261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46A0B1-3284-C240-E359-72CD765BFCCD}"/>
              </a:ext>
            </a:extLst>
          </p:cNvPr>
          <p:cNvSpPr txBox="1"/>
          <p:nvPr/>
        </p:nvSpPr>
        <p:spPr>
          <a:xfrm>
            <a:off x="3404953" y="3167403"/>
            <a:ext cx="641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Area of interest for ET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A405A8-D096-FAE0-2952-A9A6FA7D99FF}"/>
              </a:ext>
            </a:extLst>
          </p:cNvPr>
          <p:cNvCxnSpPr>
            <a:cxnSpLocks/>
          </p:cNvCxnSpPr>
          <p:nvPr/>
        </p:nvCxnSpPr>
        <p:spPr bwMode="auto">
          <a:xfrm>
            <a:off x="6794201" y="3145050"/>
            <a:ext cx="552261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F1177B9-DBF1-D509-5063-BA23CAA25616}"/>
              </a:ext>
            </a:extLst>
          </p:cNvPr>
          <p:cNvSpPr txBox="1"/>
          <p:nvPr/>
        </p:nvSpPr>
        <p:spPr>
          <a:xfrm>
            <a:off x="6757989" y="3137508"/>
            <a:ext cx="641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Area of interest for 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15447F-E08B-4F63-B069-497398E3CDCB}"/>
              </a:ext>
            </a:extLst>
          </p:cNvPr>
          <p:cNvCxnSpPr>
            <a:cxnSpLocks/>
            <a:stCxn id="19" idx="3"/>
          </p:cNvCxnSpPr>
          <p:nvPr/>
        </p:nvCxnSpPr>
        <p:spPr bwMode="auto">
          <a:xfrm flipV="1">
            <a:off x="1358020" y="2209046"/>
            <a:ext cx="1176950" cy="61292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6FBAD31-D3A6-E347-BBBB-98FCE80BB3E2}"/>
              </a:ext>
            </a:extLst>
          </p:cNvPr>
          <p:cNvSpPr txBox="1"/>
          <p:nvPr/>
        </p:nvSpPr>
        <p:spPr>
          <a:xfrm>
            <a:off x="0" y="2406476"/>
            <a:ext cx="1358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Seismic noise </a:t>
            </a:r>
          </a:p>
          <a:p>
            <a:r>
              <a:rPr lang="en-US" sz="1600" dirty="0"/>
              <a:t>Peterson’s limit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B26690-5EF6-DCC0-7EB9-D81FDC2028B7}"/>
              </a:ext>
            </a:extLst>
          </p:cNvPr>
          <p:cNvCxnSpPr>
            <a:cxnSpLocks/>
            <a:stCxn id="19" idx="3"/>
          </p:cNvCxnSpPr>
          <p:nvPr/>
        </p:nvCxnSpPr>
        <p:spPr bwMode="auto">
          <a:xfrm>
            <a:off x="1358020" y="2821975"/>
            <a:ext cx="1689392" cy="7168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7BFDA81C-7F50-7C61-D3D8-B12142A8C98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DDD822E-E087-CA40-B1D4-74E1B083275F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D2812F2E-349C-1DED-12D6-6A0DA06560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</p:spTree>
    <p:extLst>
      <p:ext uri="{BB962C8B-B14F-4D97-AF65-F5344CB8AC3E}">
        <p14:creationId xmlns:p14="http://schemas.microsoft.com/office/powerpoint/2010/main" val="2155230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2115-1052-1B40-B8CB-2D7ECCB4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LNS-UNISS Role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74B79C-5849-64E2-72AD-0360DE209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Site Characterization Activity Coordination</a:t>
            </a:r>
          </a:p>
          <a:p>
            <a:r>
              <a:rPr lang="en-US" dirty="0"/>
              <a:t>Infrastructure design and feasibility study </a:t>
            </a:r>
          </a:p>
          <a:p>
            <a:r>
              <a:rPr lang="en-US" dirty="0"/>
              <a:t>Sensor Instrumentation and maintenance</a:t>
            </a:r>
          </a:p>
          <a:p>
            <a:r>
              <a:rPr lang="en-US" dirty="0"/>
              <a:t>Acquisition system and mechanics of the Archimedes tiltmeter</a:t>
            </a:r>
          </a:p>
          <a:p>
            <a:r>
              <a:rPr lang="en-US" dirty="0"/>
              <a:t>Data analysis and ET sensitivity estimation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E0E353-7413-13DB-3CC7-AA3DAC9136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9E6F4C5-707F-924C-8DB8-ADA53C1A219D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BC55D-324C-B5DF-1734-D958FA09CC4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C785C-D4AF-AD08-4223-458273C988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23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87712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AA46-CF09-744C-BA36-3EFF1E79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Sos</a:t>
            </a:r>
            <a:r>
              <a:rPr lang="en-US" dirty="0"/>
              <a:t> </a:t>
            </a:r>
            <a:r>
              <a:rPr lang="en-US" dirty="0" err="1"/>
              <a:t>Enattos</a:t>
            </a:r>
            <a:r>
              <a:rPr lang="en-US" dirty="0"/>
              <a:t> Candidature </a:t>
            </a:r>
            <a:br>
              <a:rPr lang="en-US" dirty="0"/>
            </a:br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5781F-00D1-2849-8547-7FFA5310A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857" y="772120"/>
            <a:ext cx="4062412" cy="3955852"/>
          </a:xfrm>
        </p:spPr>
        <p:txBody>
          <a:bodyPr/>
          <a:lstStyle/>
          <a:p>
            <a:r>
              <a:rPr lang="en-US" sz="1400" dirty="0"/>
              <a:t>Geology:</a:t>
            </a:r>
          </a:p>
          <a:p>
            <a:pPr lvl="1"/>
            <a:r>
              <a:rPr lang="en-US" sz="1400" dirty="0">
                <a:cs typeface="Calibri" panose="020F0502020204030204" pitchFamily="34" charset="0"/>
              </a:rPr>
              <a:t>Geophysical campaign (</a:t>
            </a:r>
            <a:r>
              <a:rPr lang="en-US" sz="1400" dirty="0" err="1">
                <a:cs typeface="Calibri" panose="020F0502020204030204" pitchFamily="34" charset="0"/>
              </a:rPr>
              <a:t>geoelectrics</a:t>
            </a:r>
            <a:r>
              <a:rPr lang="en-US" sz="1400" dirty="0">
                <a:cs typeface="Calibri" panose="020F0502020204030204" pitchFamily="34" charset="0"/>
              </a:rPr>
              <a:t> and seismic lines along roads)</a:t>
            </a:r>
          </a:p>
          <a:p>
            <a:pPr lvl="1"/>
            <a:r>
              <a:rPr lang="en-US" sz="1400" dirty="0">
                <a:cs typeface="Calibri" panose="020F0502020204030204" pitchFamily="34" charset="0"/>
              </a:rPr>
              <a:t>Complete the structural review of the area </a:t>
            </a:r>
            <a:r>
              <a:rPr lang="en-US" sz="1400" dirty="0">
                <a:solidFill>
                  <a:srgbClr val="810E35"/>
                </a:solidFill>
                <a:cs typeface="Calibri" panose="020F0502020204030204" pitchFamily="34" charset="0"/>
              </a:rPr>
              <a:t>=&gt; Field survey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Hydrogeological model 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Characterize fracture system </a:t>
            </a:r>
            <a:r>
              <a:rPr lang="en-US" sz="1600" dirty="0">
                <a:solidFill>
                  <a:srgbClr val="810E35"/>
                </a:solidFill>
                <a:cs typeface="Calibri" panose="020F0502020204030204" pitchFamily="34" charset="0"/>
              </a:rPr>
              <a:t>=&gt; from LIDAR images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Perform microstructural studies </a:t>
            </a:r>
            <a:r>
              <a:rPr lang="en-US" sz="1600" dirty="0">
                <a:solidFill>
                  <a:srgbClr val="810E35"/>
                </a:solidFill>
                <a:cs typeface="Calibri" panose="020F0502020204030204" pitchFamily="34" charset="0"/>
              </a:rPr>
              <a:t>=&gt; thin sections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Collect new samples for dating and chemical characterization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3D geological </a:t>
            </a:r>
            <a:r>
              <a:rPr lang="en-US" sz="1600" dirty="0" err="1">
                <a:cs typeface="Calibri" panose="020F0502020204030204" pitchFamily="34" charset="0"/>
              </a:rPr>
              <a:t>modellin</a:t>
            </a:r>
            <a:endParaRPr lang="en-US" sz="1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AC35B5-DBC0-F9DE-4672-C5B80D756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0889" y="753666"/>
            <a:ext cx="4064000" cy="3974306"/>
          </a:xfrm>
        </p:spPr>
        <p:txBody>
          <a:bodyPr/>
          <a:lstStyle/>
          <a:p>
            <a:r>
              <a:rPr lang="en-US" sz="1400" dirty="0"/>
              <a:t>Site Measurements</a:t>
            </a:r>
          </a:p>
          <a:p>
            <a:pPr lvl="1"/>
            <a:r>
              <a:rPr lang="en-US" sz="1400" dirty="0"/>
              <a:t>Complete the long-term measurements</a:t>
            </a:r>
          </a:p>
          <a:p>
            <a:pPr lvl="1"/>
            <a:r>
              <a:rPr lang="en-US" sz="1400" dirty="0"/>
              <a:t>two additional magnetometer stations: SOE3 and P3</a:t>
            </a:r>
          </a:p>
          <a:p>
            <a:pPr lvl="1"/>
            <a:r>
              <a:rPr lang="en-US" sz="1400" dirty="0"/>
              <a:t>Interaction with windmills  </a:t>
            </a:r>
          </a:p>
          <a:p>
            <a:r>
              <a:rPr lang="en-US" sz="1400" dirty="0"/>
              <a:t>PNRR projects supporting ET in Sardinia:</a:t>
            </a:r>
          </a:p>
          <a:p>
            <a:pPr lvl="1"/>
            <a:r>
              <a:rPr lang="en-US" sz="1400" dirty="0"/>
              <a:t>INFN: a Reference System Network for geodetic survey (in coll. with ASI), </a:t>
            </a:r>
            <a:r>
              <a:rPr lang="en-US" sz="1400" dirty="0" err="1"/>
              <a:t>strainmeter</a:t>
            </a:r>
            <a:r>
              <a:rPr lang="en-US" sz="1400" dirty="0"/>
              <a:t>, Environmental Impact Assessment, Feasibility Design for surface works, Feasibility Design for technological systems, Feasibility Design of the Underground works   </a:t>
            </a:r>
          </a:p>
          <a:p>
            <a:pPr lvl="1"/>
            <a:r>
              <a:rPr lang="en-US" sz="1400" dirty="0"/>
              <a:t>INGV: realization of a geophysical lab in the </a:t>
            </a:r>
            <a:r>
              <a:rPr lang="en-US" sz="1400" dirty="0" err="1"/>
              <a:t>Sos</a:t>
            </a:r>
            <a:r>
              <a:rPr lang="en-US" sz="1400" dirty="0"/>
              <a:t> </a:t>
            </a:r>
            <a:r>
              <a:rPr lang="en-US" sz="1400" dirty="0" err="1"/>
              <a:t>Enattos</a:t>
            </a:r>
            <a:r>
              <a:rPr lang="en-US" sz="1400" dirty="0"/>
              <a:t> area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D62F5-601C-5349-AFF8-A772E94ECF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6B2C35E-5E1C-144C-975B-740B90EE8237}" type="datetime1">
              <a:rPr lang="en-US" smtClean="0">
                <a:ea typeface="ＭＳ Ｐゴシック"/>
              </a:rPr>
              <a:t>7/7/22</a:t>
            </a:fld>
            <a:endParaRPr lang="en-US" dirty="0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835FD-E0B4-8746-9DF2-9FB17D95A8E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B3F2F-3DC4-974E-89A4-A3048C2664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24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2500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3F66-AEB8-6444-B687-2CCE4EC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</a:t>
            </a:r>
            <a:r>
              <a:rPr lang="en-US" dirty="0" err="1"/>
              <a:t>Anagrafica</a:t>
            </a:r>
            <a:r>
              <a:rPr lang="en-US" dirty="0"/>
              <a:t>/</a:t>
            </a:r>
            <a:r>
              <a:rPr lang="en-US" dirty="0" err="1"/>
              <a:t>Richieste</a:t>
            </a:r>
            <a:r>
              <a:rPr lang="en-US" dirty="0"/>
              <a:t>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A49AC-8E0D-9C4B-910C-939CA56D41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8DC3D22-1036-ED44-BB08-C4A1B43C4CCC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594D6-F36E-D541-8DEE-74CC580495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15457-7F3C-2141-B788-4BA858F28D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25</a:t>
            </a:fld>
            <a:endParaRPr lang="it-IT">
              <a:ea typeface="ＭＳ Ｐゴシック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E514AEE-BEE7-8F45-923C-EB82C2086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046895"/>
              </p:ext>
            </p:extLst>
          </p:nvPr>
        </p:nvGraphicFramePr>
        <p:xfrm>
          <a:off x="2532413" y="784468"/>
          <a:ext cx="4131516" cy="391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660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Personel</a:t>
                      </a:r>
                      <a:endParaRPr 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ET FTE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r>
                        <a:rPr lang="en-US" sz="1500" b="0" dirty="0"/>
                        <a:t>Giovanni Luca </a:t>
                      </a:r>
                      <a:r>
                        <a:rPr lang="en-US" sz="1500" b="0" dirty="0" err="1"/>
                        <a:t>Cardello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1.00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Leonardo </a:t>
                      </a:r>
                      <a:r>
                        <a:rPr lang="en-US" sz="1500" b="0" dirty="0" err="1"/>
                        <a:t>Casini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Domenico </a:t>
                      </a:r>
                      <a:r>
                        <a:rPr lang="en-US" sz="1500" b="0" dirty="0" err="1"/>
                        <a:t>D’Urso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0.20 (+0.2 NGSA)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1212261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Luca </a:t>
                      </a:r>
                      <a:r>
                        <a:rPr lang="en-US" sz="1500" b="0" dirty="0" err="1"/>
                        <a:t>Deidda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0.50 (ass. in </a:t>
                      </a:r>
                      <a:r>
                        <a:rPr lang="en-US" sz="1500" b="0" dirty="0" err="1"/>
                        <a:t>corso</a:t>
                      </a:r>
                      <a:r>
                        <a:rPr lang="en-US" sz="1500" b="0" dirty="0"/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58684601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Luca </a:t>
                      </a:r>
                      <a:r>
                        <a:rPr lang="en-US" sz="1500" b="0" dirty="0" err="1"/>
                        <a:t>Pesenti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0.70 (+0.3 NGSA)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6621671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Davide </a:t>
                      </a:r>
                      <a:r>
                        <a:rPr lang="en-US" sz="1500" b="0" dirty="0" err="1"/>
                        <a:t>Rozza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0.10 (+0.1 NGSA)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Valeria </a:t>
                      </a:r>
                      <a:r>
                        <a:rPr lang="en-US" sz="1500" b="0" dirty="0" err="1"/>
                        <a:t>Sipala</a:t>
                      </a:r>
                      <a:endParaRPr lang="en-US" sz="15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0.00 (+0.1 NGSA)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82876592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err="1"/>
                        <a:t>Iara</a:t>
                      </a:r>
                      <a:r>
                        <a:rPr lang="en-US" sz="1500" b="0" dirty="0"/>
                        <a:t> </a:t>
                      </a:r>
                      <a:r>
                        <a:rPr lang="en-US" sz="1500" b="0" dirty="0" err="1"/>
                        <a:t>Tosta</a:t>
                      </a:r>
                      <a:r>
                        <a:rPr lang="en-US" sz="1500" b="0" dirty="0"/>
                        <a:t> e Melo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0.20 (+0.3 NGSA)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>
                          <a:solidFill>
                            <a:srgbClr val="C00000"/>
                          </a:solidFill>
                        </a:rPr>
                        <a:t>Gaetano </a:t>
                      </a:r>
                      <a:r>
                        <a:rPr lang="en-US" sz="1500" b="0" dirty="0" err="1">
                          <a:solidFill>
                            <a:srgbClr val="C00000"/>
                          </a:solidFill>
                        </a:rPr>
                        <a:t>Schillaci</a:t>
                      </a:r>
                      <a:endParaRPr lang="en-US" sz="1500" b="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>
                          <a:solidFill>
                            <a:srgbClr val="C00000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9063149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>
                          <a:solidFill>
                            <a:srgbClr val="C00000"/>
                          </a:solidFill>
                        </a:rPr>
                        <a:t>Daniele Cittadino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>
                          <a:solidFill>
                            <a:srgbClr val="C00000"/>
                          </a:solidFill>
                        </a:rPr>
                        <a:t>0.5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9285796"/>
                  </a:ext>
                </a:extLst>
              </a:tr>
              <a:tr h="326660">
                <a:tc>
                  <a:txBody>
                    <a:bodyPr/>
                    <a:lstStyle/>
                    <a:p>
                      <a:pPr algn="r"/>
                      <a:r>
                        <a:rPr lang="en-US" sz="1500" b="1" dirty="0"/>
                        <a:t>Tot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/>
                        <a:t>4.2 (+1 NGSA)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421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FDFC9-36FD-8E4E-9FE4-2225BB54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7" y="46435"/>
            <a:ext cx="2364654" cy="707231"/>
          </a:xfrm>
        </p:spPr>
        <p:txBody>
          <a:bodyPr/>
          <a:lstStyle/>
          <a:p>
            <a:r>
              <a:rPr lang="en-US" dirty="0" err="1"/>
              <a:t>Richieste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65FBC-D9EC-0048-9FD1-41E4D2F5D3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235C966-E244-7B44-B72F-EE2E06630517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18A6D-0842-474B-AEE8-C31DABDB017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35517-8C1C-D946-A332-F08F63E10C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26</a:t>
            </a:fld>
            <a:endParaRPr lang="it-IT">
              <a:ea typeface="ＭＳ Ｐゴシック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E5FE41-4BE8-0843-B707-895551675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348356"/>
              </p:ext>
            </p:extLst>
          </p:nvPr>
        </p:nvGraphicFramePr>
        <p:xfrm>
          <a:off x="3192568" y="280462"/>
          <a:ext cx="4572000" cy="401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9272532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(</a:t>
                      </a:r>
                      <a:r>
                        <a:rPr lang="en-US" sz="1000" dirty="0" err="1"/>
                        <a:t>kEuro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S.J. PNRR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000" dirty="0" err="1"/>
                        <a:t>Missioni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r>
                        <a:rPr lang="en-US" sz="1200" baseline="0" dirty="0" err="1"/>
                        <a:t>Missioni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sul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sito</a:t>
                      </a:r>
                      <a:r>
                        <a:rPr lang="en-US" sz="1200" baseline="0" dirty="0"/>
                        <a:t> per </a:t>
                      </a:r>
                      <a:r>
                        <a:rPr lang="en-US" sz="1200" baseline="0" dirty="0" err="1"/>
                        <a:t>installazioni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manutenzione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sensori</a:t>
                      </a:r>
                      <a:r>
                        <a:rPr lang="en-US" sz="1200" baseline="0" dirty="0"/>
                        <a:t> e </a:t>
                      </a:r>
                      <a:r>
                        <a:rPr lang="en-US" sz="1200" baseline="0" dirty="0" err="1"/>
                        <a:t>misure</a:t>
                      </a:r>
                      <a:r>
                        <a:rPr lang="en-US" sz="1200" baseline="0" dirty="0"/>
                        <a:t> in loco (commissioning, </a:t>
                      </a:r>
                      <a:r>
                        <a:rPr lang="en-US" sz="1200" baseline="0" dirty="0" err="1"/>
                        <a:t>montaggi</a:t>
                      </a:r>
                      <a:r>
                        <a:rPr lang="en-US" sz="1200" baseline="0" dirty="0"/>
                        <a:t> e </a:t>
                      </a:r>
                      <a:r>
                        <a:rPr lang="en-US" sz="1200" baseline="0" dirty="0" err="1"/>
                        <a:t>misure</a:t>
                      </a:r>
                      <a:r>
                        <a:rPr lang="en-US" sz="1200" baseline="0" dirty="0"/>
                        <a:t>)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+10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r>
                        <a:rPr lang="en-US" sz="1200" dirty="0" err="1"/>
                        <a:t>Missioni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sul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sito</a:t>
                      </a:r>
                      <a:r>
                        <a:rPr lang="en-US" sz="1200" dirty="0"/>
                        <a:t> per la </a:t>
                      </a:r>
                      <a:r>
                        <a:rPr lang="en-US" sz="1200" dirty="0" err="1"/>
                        <a:t>definizione</a:t>
                      </a:r>
                      <a:r>
                        <a:rPr lang="en-US" sz="1200" dirty="0"/>
                        <a:t> e la </a:t>
                      </a:r>
                      <a:r>
                        <a:rPr lang="en-US" sz="1200" dirty="0" err="1"/>
                        <a:t>valutazione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della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localizzazione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delle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infrastrutture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+30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2322375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r>
                        <a:rPr lang="en-US" sz="1200" dirty="0" err="1"/>
                        <a:t>Partecipazione</a:t>
                      </a:r>
                      <a:r>
                        <a:rPr lang="en-US" sz="1200" dirty="0"/>
                        <a:t> a Meeting di </a:t>
                      </a:r>
                      <a:r>
                        <a:rPr lang="en-US" sz="1200" dirty="0" err="1"/>
                        <a:t>Coordinamento</a:t>
                      </a:r>
                      <a:r>
                        <a:rPr lang="en-US" sz="1200" dirty="0"/>
                        <a:t>, di </a:t>
                      </a:r>
                      <a:r>
                        <a:rPr lang="en-US" sz="1200" dirty="0" err="1"/>
                        <a:t>Collaborazione</a:t>
                      </a:r>
                      <a:r>
                        <a:rPr lang="en-US" sz="1200" dirty="0"/>
                        <a:t> e working group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775272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000" dirty="0" err="1"/>
                        <a:t>Apparati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r>
                        <a:rPr lang="en-US" sz="1200" dirty="0" err="1"/>
                        <a:t>Stazione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sismometrica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7418079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000" dirty="0" err="1"/>
                        <a:t>Consumi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r>
                        <a:rPr lang="en-US" sz="1200" dirty="0" err="1"/>
                        <a:t>Materiale</a:t>
                      </a:r>
                      <a:r>
                        <a:rPr lang="en-US" sz="1200" dirty="0"/>
                        <a:t> di </a:t>
                      </a:r>
                      <a:r>
                        <a:rPr lang="en-US" sz="1200" dirty="0" err="1"/>
                        <a:t>consumo</a:t>
                      </a:r>
                      <a:r>
                        <a:rPr lang="en-US" sz="1200" dirty="0"/>
                        <a:t> per I </a:t>
                      </a:r>
                      <a:r>
                        <a:rPr lang="en-US" sz="1200" dirty="0" err="1"/>
                        <a:t>sismometri</a:t>
                      </a:r>
                      <a:r>
                        <a:rPr lang="en-US" sz="1200" dirty="0"/>
                        <a:t> di </a:t>
                      </a:r>
                      <a:r>
                        <a:rPr lang="en-US" sz="1200" dirty="0" err="1"/>
                        <a:t>superficie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36736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err="1"/>
                        <a:t>Servizi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r>
                        <a:rPr lang="en-US" sz="1200" dirty="0" err="1"/>
                        <a:t>Servizio</a:t>
                      </a:r>
                      <a:r>
                        <a:rPr lang="en-US" sz="1200" dirty="0"/>
                        <a:t> di </a:t>
                      </a:r>
                      <a:r>
                        <a:rPr lang="en-US" sz="1200" dirty="0" err="1"/>
                        <a:t>sorveglianza</a:t>
                      </a:r>
                      <a:r>
                        <a:rPr lang="en-US" sz="1200" dirty="0"/>
                        <a:t> (dal 2022)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11556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b="1" dirty="0"/>
                        <a:t>Tot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120.0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+40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CE57D0-A756-0E09-E9CF-D89E647A6E2C}"/>
              </a:ext>
            </a:extLst>
          </p:cNvPr>
          <p:cNvSpPr txBox="1"/>
          <p:nvPr/>
        </p:nvSpPr>
        <p:spPr>
          <a:xfrm>
            <a:off x="39845" y="1133341"/>
            <a:ext cx="2960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Def. </a:t>
            </a:r>
            <a:r>
              <a:rPr lang="en-US" dirty="0" err="1"/>
              <a:t>Preventivi</a:t>
            </a:r>
            <a:r>
              <a:rPr lang="en-US" dirty="0"/>
              <a:t> in Corso</a:t>
            </a:r>
          </a:p>
          <a:p>
            <a:pPr marL="285750" indent="-285750">
              <a:buFontTx/>
              <a:buChar char="-"/>
            </a:pPr>
            <a:r>
              <a:rPr lang="en-US" dirty="0"/>
              <a:t>R</a:t>
            </a:r>
            <a:r>
              <a:rPr lang="en-US"/>
              <a:t>&amp;D, first </a:t>
            </a:r>
            <a:r>
              <a:rPr lang="en-US" dirty="0"/>
              <a:t>meeting on June 30</a:t>
            </a:r>
            <a:r>
              <a:rPr lang="en-US" baseline="30000" dirty="0"/>
              <a:t>th</a:t>
            </a:r>
            <a:r>
              <a:rPr lang="en-US" dirty="0"/>
              <a:t> 11am </a:t>
            </a:r>
          </a:p>
          <a:p>
            <a:pPr marL="285750" indent="-285750">
              <a:buFontTx/>
              <a:buChar char="-"/>
            </a:pPr>
            <a:r>
              <a:rPr lang="en-US" dirty="0"/>
              <a:t>Site Characterization, first meeting on July 1</a:t>
            </a:r>
            <a:r>
              <a:rPr lang="en-US" baseline="30000" dirty="0"/>
              <a:t>st</a:t>
            </a:r>
            <a:r>
              <a:rPr lang="en-US" dirty="0"/>
              <a:t> 12pm</a:t>
            </a:r>
          </a:p>
        </p:txBody>
      </p:sp>
    </p:spTree>
    <p:extLst>
      <p:ext uri="{BB962C8B-B14F-4D97-AF65-F5344CB8AC3E}">
        <p14:creationId xmlns:p14="http://schemas.microsoft.com/office/powerpoint/2010/main" val="37016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40A2C-21BC-A788-39A0-700166C6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 Collaboration</a:t>
            </a:r>
          </a:p>
        </p:txBody>
      </p:sp>
      <p:pic>
        <p:nvPicPr>
          <p:cNvPr id="8" name="Content Placeholder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8DFA7B-4AEC-8F0B-F62D-2FA357399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052" y="912019"/>
            <a:ext cx="7595895" cy="3657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8015C-CF5C-42A3-A409-038E40A2B12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800A3C7-A86A-3443-9648-539EF238762B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7-44EB-6D70-6D2E-0A942299213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C9994-DEBD-39A3-4EA3-06715E0334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3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71524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27F35-8DF1-4389-F818-F308F169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Obs. RUN</a:t>
            </a: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A3A1BF92-1F23-1BC9-4D03-D97458A7E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916" y="866299"/>
            <a:ext cx="8144168" cy="374903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17810-EB8C-1D21-B00A-762EEBE72B9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CB1C99B-3276-214C-8697-19182F0ADB06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B286F-67BC-506A-50F2-5A2242C704F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2BEB-FAE6-E1CA-FA0C-D35C97EEF2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4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188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7B0E-AEB8-2E33-2939-471F1139C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C0047-C8B0-F7DA-0EAB-859D17876F5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2E6145F-8E79-FE4D-88D8-6BFBD062D46C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CA127-BB52-D7F6-D6C0-97C48F4060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C90DA-49DE-DB53-02D0-50C08AA5A0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5</a:t>
            </a:fld>
            <a:endParaRPr lang="it-IT">
              <a:ea typeface="ＭＳ Ｐゴシック"/>
            </a:endParaRP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09145A8D-27F7-C4BF-A526-FD2F7B27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927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7D51-31C6-ABD9-74C6-65E47B30D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Obs.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143D3-60EB-B2AA-257B-FDF37D3AF8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A73D2B-B2AA-DF4E-903F-64BAEDAEC43A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F57-98DA-8AD3-3CFC-D7B948F6EC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2B4A3-05A2-798A-9AB9-511C9D8D18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6</a:t>
            </a:fld>
            <a:endParaRPr lang="it-IT">
              <a:ea typeface="ＭＳ Ｐゴシック"/>
            </a:endParaRP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36CEB956-0150-6E91-F06E-086EC8740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09" y="820579"/>
            <a:ext cx="850698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9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7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33" y="148287"/>
            <a:ext cx="5382617" cy="342900"/>
          </a:xfrm>
        </p:spPr>
        <p:txBody>
          <a:bodyPr/>
          <a:lstStyle/>
          <a:p>
            <a:r>
              <a:rPr lang="en-US" sz="2475" dirty="0"/>
              <a:t>Advanced Virgo+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43000" y="1150348"/>
            <a:ext cx="6857999" cy="291846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Two phases project</a:t>
            </a:r>
          </a:p>
          <a:p>
            <a:pPr lvl="1"/>
            <a:r>
              <a:rPr lang="en-US" sz="2400" dirty="0"/>
              <a:t>Phase I (before O4 run/2023)</a:t>
            </a:r>
          </a:p>
          <a:p>
            <a:pPr lvl="2"/>
            <a:r>
              <a:rPr lang="en-US" sz="2000" dirty="0"/>
              <a:t>Mainly an upgrade to reduce quantum noise: no mirrors change</a:t>
            </a:r>
          </a:p>
          <a:p>
            <a:pPr lvl="2"/>
            <a:r>
              <a:rPr lang="en-US" sz="2000" dirty="0"/>
              <a:t>Reduction of technical noises</a:t>
            </a:r>
          </a:p>
          <a:p>
            <a:pPr lvl="2"/>
            <a:r>
              <a:rPr lang="en-US" sz="2000" dirty="0"/>
              <a:t>Preparation of Phase II</a:t>
            </a:r>
          </a:p>
          <a:p>
            <a:pPr lvl="1"/>
            <a:r>
              <a:rPr lang="en-US" sz="2400" dirty="0"/>
              <a:t>Phase II (before O5 run/2025)</a:t>
            </a:r>
          </a:p>
          <a:p>
            <a:pPr lvl="2"/>
            <a:r>
              <a:rPr lang="en-US" sz="2000" dirty="0"/>
              <a:t>More invasive upgrade to reduce thermal noise: mirrors change</a:t>
            </a:r>
          </a:p>
          <a:p>
            <a:r>
              <a:rPr lang="en-US" sz="2600" dirty="0"/>
              <a:t>What Post –O5 ????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5857D-1CA8-1B85-C7B2-8A1F95E792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AFBB761-786D-6C42-9B62-E88E836E7CA6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5C40B5-5BA5-A08D-5B0E-232D5C2A984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</p:spTree>
    <p:extLst>
      <p:ext uri="{BB962C8B-B14F-4D97-AF65-F5344CB8AC3E}">
        <p14:creationId xmlns:p14="http://schemas.microsoft.com/office/powerpoint/2010/main" val="1519159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3405-EB7A-46F6-C224-F5651A46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O4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8164F-5CD6-5442-E417-2167BEB0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16794"/>
            <a:ext cx="9126538" cy="3599260"/>
          </a:xfrm>
        </p:spPr>
        <p:txBody>
          <a:bodyPr/>
          <a:lstStyle/>
          <a:p>
            <a:r>
              <a:rPr lang="en-US" sz="2100" dirty="0"/>
              <a:t>Installation of main interferometer completed in December 2020 </a:t>
            </a:r>
          </a:p>
          <a:p>
            <a:pPr marL="0" indent="0">
              <a:buNone/>
            </a:pPr>
            <a:r>
              <a:rPr lang="en-US" sz="2100" dirty="0"/>
              <a:t>	=&gt; Commissioning of main interferometer started in January 2021 </a:t>
            </a:r>
          </a:p>
          <a:p>
            <a:r>
              <a:rPr lang="en-US" sz="2100" dirty="0"/>
              <a:t>Installation of quantum noise reduction system completed in April 2021 </a:t>
            </a:r>
          </a:p>
          <a:p>
            <a:pPr marL="0" indent="0">
              <a:buNone/>
            </a:pPr>
            <a:r>
              <a:rPr lang="en-US" sz="2100" dirty="0"/>
              <a:t>	=&gt; Commissioning of quantum noise reduction system started in May 2021 </a:t>
            </a:r>
          </a:p>
          <a:p>
            <a:endParaRPr lang="en-US" sz="2100" dirty="0"/>
          </a:p>
          <a:p>
            <a:r>
              <a:rPr lang="en-US" sz="2100" dirty="0"/>
              <a:t>Great effort to complete the installation during the pandemic </a:t>
            </a:r>
          </a:p>
          <a:p>
            <a:r>
              <a:rPr lang="en-US" sz="2100" dirty="0"/>
              <a:t>Now working at the commissioning of the detector </a:t>
            </a:r>
          </a:p>
          <a:p>
            <a:endParaRPr lang="en-US" sz="21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C5984-17E7-51A9-D2CF-1799CA97D37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4B908D6-8AC4-AC47-833F-9899DE1B0692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1503-1446-D5EC-39B5-69837B4D8B7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495A1-39E4-265B-D91E-B24518E635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8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110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803D9-75E7-57DC-7D91-232C26FB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O4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AFD7EF9E-DB7A-5E09-6E07-E93827DDD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237" y="1161812"/>
            <a:ext cx="7990216" cy="35661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5B1DE-8329-3612-9CE7-2756E6A10DF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B41663F-D95F-6A4F-A53A-FBABB31CB1EA}" type="datetime1">
              <a:rPr lang="en-US" smtClean="0">
                <a:ea typeface="ＭＳ Ｐゴシック"/>
              </a:rPr>
              <a:t>7/7/22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4DF43-B113-4A02-66FB-A2A290DBEF6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BC1B-8FE5-2EDD-3BAD-4727119C97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9</a:t>
            </a:fld>
            <a:endParaRPr lang="it-IT">
              <a:ea typeface="ＭＳ Ｐゴシック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483CF-F473-23E0-8F93-486E32A9A4CB}"/>
              </a:ext>
            </a:extLst>
          </p:cNvPr>
          <p:cNvSpPr txBox="1"/>
          <p:nvPr/>
        </p:nvSpPr>
        <p:spPr>
          <a:xfrm>
            <a:off x="2283197" y="805815"/>
            <a:ext cx="4464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Reducing quantum noise – hit against thermal noise</a:t>
            </a:r>
          </a:p>
        </p:txBody>
      </p:sp>
    </p:spTree>
    <p:extLst>
      <p:ext uri="{BB962C8B-B14F-4D97-AF65-F5344CB8AC3E}">
        <p14:creationId xmlns:p14="http://schemas.microsoft.com/office/powerpoint/2010/main" val="3571329267"/>
      </p:ext>
    </p:extLst>
  </p:cSld>
  <p:clrMapOvr>
    <a:masterClrMapping/>
  </p:clrMapOvr>
</p:sld>
</file>

<file path=ppt/theme/theme1.xml><?xml version="1.0" encoding="utf-8"?>
<a:theme xmlns:a="http://schemas.openxmlformats.org/drawingml/2006/main" name="Virgo_durso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MT"/>
        <a:ea typeface="ＭＳ Ｐゴシック"/>
        <a:cs typeface="ＭＳ Ｐゴシック"/>
      </a:majorFont>
      <a:minorFont>
        <a:latin typeface="Gill Sans M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Virgo_durso.potx</Template>
  <TotalTime>14903</TotalTime>
  <Words>1553</Words>
  <Application>Microsoft Macintosh PowerPoint</Application>
  <PresentationFormat>On-screen Show (16:9)</PresentationFormat>
  <Paragraphs>351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Gill Sans MT</vt:lpstr>
      <vt:lpstr>Times New Roman</vt:lpstr>
      <vt:lpstr>Wingdings</vt:lpstr>
      <vt:lpstr>Virgo_durso</vt:lpstr>
      <vt:lpstr>Laboratori Nazionali del Sud Università degli Studi di Sassari</vt:lpstr>
      <vt:lpstr> INFN UNISS Role</vt:lpstr>
      <vt:lpstr>Virgo Collaboration</vt:lpstr>
      <vt:lpstr>Past Obs. RUN</vt:lpstr>
      <vt:lpstr>PowerPoint Presentation</vt:lpstr>
      <vt:lpstr>Future Obs. RUN</vt:lpstr>
      <vt:lpstr>Advanced Virgo+</vt:lpstr>
      <vt:lpstr>Towards O4</vt:lpstr>
      <vt:lpstr>Towards O4</vt:lpstr>
      <vt:lpstr>VIRGO: UniSS/LNS Contribution</vt:lpstr>
      <vt:lpstr>VIRGO: Anagrafica/Richieste 2021</vt:lpstr>
      <vt:lpstr>The Einstein Telescope</vt:lpstr>
      <vt:lpstr>ET Science Case in a nutshell</vt:lpstr>
      <vt:lpstr>ET Science in a nutshell: double nature </vt:lpstr>
      <vt:lpstr>ET Science in a nutshell: double nature </vt:lpstr>
      <vt:lpstr>ET Design: key elements</vt:lpstr>
      <vt:lpstr>ET time scale (ESFRI proposal)</vt:lpstr>
      <vt:lpstr>Birth of ET Collaboration</vt:lpstr>
      <vt:lpstr>Sardinia one of Candidate Site: Measurement on going</vt:lpstr>
      <vt:lpstr>PowerPoint Presentation</vt:lpstr>
      <vt:lpstr>PowerPoint Presentation</vt:lpstr>
      <vt:lpstr>Updates from P2 and P3</vt:lpstr>
      <vt:lpstr>ET: LNS-UNISS Role</vt:lpstr>
      <vt:lpstr>ET: Sos Enattos Candidature  Next Steps</vt:lpstr>
      <vt:lpstr>ET Anagrafica/Richieste 2022</vt:lpstr>
      <vt:lpstr>Richieste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Charge Confusion Estimation</dc:title>
  <dc:creator>Domenico D'Urso</dc:creator>
  <cp:lastModifiedBy>Domenico D'Urso</cp:lastModifiedBy>
  <cp:revision>201</cp:revision>
  <dcterms:created xsi:type="dcterms:W3CDTF">2012-10-25T10:45:43Z</dcterms:created>
  <dcterms:modified xsi:type="dcterms:W3CDTF">2022-07-07T13:24:49Z</dcterms:modified>
</cp:coreProperties>
</file>