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sldIdLst>
    <p:sldId id="655" r:id="rId3"/>
    <p:sldId id="622" r:id="rId4"/>
    <p:sldId id="256" r:id="rId5"/>
    <p:sldId id="258" r:id="rId6"/>
    <p:sldId id="289" r:id="rId7"/>
    <p:sldId id="625" r:id="rId8"/>
    <p:sldId id="652" r:id="rId9"/>
    <p:sldId id="653" r:id="rId10"/>
    <p:sldId id="623" r:id="rId11"/>
    <p:sldId id="643" r:id="rId12"/>
    <p:sldId id="648" r:id="rId13"/>
    <p:sldId id="651" r:id="rId14"/>
    <p:sldId id="649" r:id="rId15"/>
    <p:sldId id="647" r:id="rId16"/>
    <p:sldId id="650" r:id="rId17"/>
    <p:sldId id="644" r:id="rId18"/>
    <p:sldId id="645" r:id="rId19"/>
    <p:sldId id="646" r:id="rId20"/>
    <p:sldId id="641" r:id="rId21"/>
    <p:sldId id="639" r:id="rId22"/>
    <p:sldId id="640" r:id="rId23"/>
    <p:sldId id="642" r:id="rId24"/>
    <p:sldId id="626" r:id="rId25"/>
    <p:sldId id="627" r:id="rId26"/>
    <p:sldId id="629" r:id="rId27"/>
    <p:sldId id="630" r:id="rId28"/>
    <p:sldId id="631" r:id="rId29"/>
    <p:sldId id="633" r:id="rId30"/>
    <p:sldId id="634" r:id="rId31"/>
    <p:sldId id="637" r:id="rId32"/>
    <p:sldId id="638" r:id="rId33"/>
    <p:sldId id="624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36" y="32"/>
      </p:cViewPr>
      <p:guideLst>
        <p:guide orient="horz" pos="93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30BD3-AB03-4D9F-9403-5B272B33D33A}" type="datetimeFigureOut">
              <a:rPr lang="en-GB" smtClean="0"/>
              <a:t>20/07/2022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9B9EE-3668-4FE9-A759-C2C97082A2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2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4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21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77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31855" y="6368907"/>
            <a:ext cx="102195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 Murtas: One-day meeting on (n,cp) reactions at n_TOF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5416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345062" y="6581951"/>
            <a:ext cx="1414732" cy="234411"/>
          </a:xfrm>
        </p:spPr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581951"/>
            <a:ext cx="3860800" cy="234411"/>
          </a:xfrm>
        </p:spPr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202835" y="6581951"/>
            <a:ext cx="667109" cy="234411"/>
          </a:xfrm>
        </p:spPr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5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6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02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1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68059" y="67517"/>
            <a:ext cx="11823941" cy="477268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1C281AA-2361-432B-99F9-9C0A663B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607831"/>
            <a:ext cx="2844800" cy="182652"/>
          </a:xfrm>
        </p:spPr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394E25-793A-4376-A793-03C70424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607831"/>
            <a:ext cx="3860800" cy="182652"/>
          </a:xfrm>
        </p:spPr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89295DB-619F-4D23-A643-6AB715B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607831"/>
            <a:ext cx="2844800" cy="182652"/>
          </a:xfrm>
        </p:spPr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44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964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8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29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25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51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83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51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67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73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28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30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18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11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CA4B-A559-4AE0-A6F1-4874B6BF6D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5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8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10" Type="http://schemas.microsoft.com/office/2007/relationships/hdphoto" Target="../media/hdphoto4.wd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2B050-36D9-E8F7-1DD4-FE244A89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One-day meeting on (</a:t>
            </a:r>
            <a:r>
              <a:rPr lang="en-US" b="1" dirty="0" err="1">
                <a:solidFill>
                  <a:srgbClr val="002060"/>
                </a:solidFill>
              </a:rPr>
              <a:t>n,cp</a:t>
            </a:r>
            <a:r>
              <a:rPr lang="en-US" b="1" dirty="0">
                <a:solidFill>
                  <a:srgbClr val="002060"/>
                </a:solidFill>
              </a:rPr>
              <a:t>) reactions at </a:t>
            </a:r>
            <a:r>
              <a:rPr lang="en-US" b="1" dirty="0" err="1" smtClean="0">
                <a:solidFill>
                  <a:srgbClr val="002060"/>
                </a:solidFill>
              </a:rPr>
              <a:t>n_TOF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it-IT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GEM detectors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FB064-E0FA-44C9-BC3E-61D901142AEF}"/>
              </a:ext>
            </a:extLst>
          </p:cNvPr>
          <p:cNvSpPr txBox="1"/>
          <p:nvPr/>
        </p:nvSpPr>
        <p:spPr>
          <a:xfrm>
            <a:off x="533489" y="2339042"/>
            <a:ext cx="61494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Gempix</a:t>
            </a:r>
            <a:r>
              <a:rPr lang="en-US" sz="2400" dirty="0" smtClean="0">
                <a:solidFill>
                  <a:srgbClr val="002060"/>
                </a:solidFill>
              </a:rPr>
              <a:t> 1  with internal target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</a:rPr>
              <a:t>Gempix</a:t>
            </a:r>
            <a:r>
              <a:rPr lang="en-US" sz="2400" dirty="0" smtClean="0">
                <a:solidFill>
                  <a:srgbClr val="002060"/>
                </a:solidFill>
              </a:rPr>
              <a:t> 3 evolution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70C0"/>
                </a:solidFill>
              </a:rPr>
              <a:t>Timepix</a:t>
            </a:r>
            <a:r>
              <a:rPr lang="en-US" sz="2400" dirty="0" smtClean="0">
                <a:solidFill>
                  <a:srgbClr val="0070C0"/>
                </a:solidFill>
              </a:rPr>
              <a:t> (silicon ) QUAD 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</a:rPr>
              <a:t>Light </a:t>
            </a:r>
            <a:r>
              <a:rPr lang="en-US" sz="2400" dirty="0" err="1" smtClean="0">
                <a:solidFill>
                  <a:srgbClr val="0070C0"/>
                </a:solidFill>
              </a:rPr>
              <a:t>Timepix</a:t>
            </a:r>
            <a:r>
              <a:rPr lang="en-US" sz="2400" dirty="0" smtClean="0">
                <a:solidFill>
                  <a:srgbClr val="0070C0"/>
                </a:solidFill>
              </a:rPr>
              <a:t> 3 (silicon) QUAD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B050"/>
                </a:solidFill>
              </a:rPr>
              <a:t>Diamondpix</a:t>
            </a:r>
            <a:r>
              <a:rPr lang="en-US" sz="2400" dirty="0" smtClean="0">
                <a:solidFill>
                  <a:srgbClr val="00B050"/>
                </a:solidFill>
              </a:rPr>
              <a:t>  (Timepix3 with diamond sensor)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B050"/>
                </a:solidFill>
              </a:rPr>
              <a:t>Multiboron</a:t>
            </a:r>
            <a:r>
              <a:rPr lang="en-US" sz="2400" dirty="0" smtClean="0">
                <a:solidFill>
                  <a:srgbClr val="00B050"/>
                </a:solidFill>
              </a:rPr>
              <a:t> GEM Detector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4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Silicon sensor QUAD</a:t>
            </a:r>
            <a:endParaRPr lang="it-I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BNCT studies 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9F05-72EE-4314-AE86-276A0E424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519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Silcon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sensor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QUAD and target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holder 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EF2288C-311F-43A1-B05F-57A2EDDE2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7675" y="1975465"/>
            <a:ext cx="5293380" cy="3970035"/>
          </a:xfrm>
          <a:prstGeom prst="rect">
            <a:avLst/>
          </a:prstGeom>
        </p:spPr>
      </p:pic>
      <p:pic>
        <p:nvPicPr>
          <p:cNvPr id="6" name="Picture 5" descr="A picture containing wall, indoor, room, decorated&#10;&#10;Description automatically generated">
            <a:extLst>
              <a:ext uri="{FF2B5EF4-FFF2-40B4-BE49-F238E27FC236}">
                <a16:creationId xmlns:a16="http://schemas.microsoft.com/office/drawing/2014/main" id="{D79F24BB-FC87-4A90-98ED-F0297BEB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2202" r="20821"/>
          <a:stretch/>
        </p:blipFill>
        <p:spPr>
          <a:xfrm rot="16200000">
            <a:off x="6174946" y="309735"/>
            <a:ext cx="4230360" cy="73014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 using </a:t>
            </a:r>
            <a:r>
              <a:rPr lang="en-US" dirty="0" err="1" smtClean="0"/>
              <a:t>Timepix</a:t>
            </a:r>
            <a:r>
              <a:rPr lang="en-US" dirty="0" smtClean="0"/>
              <a:t> cluster analysis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4" y="1155031"/>
            <a:ext cx="6467189" cy="4452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443" y="1623983"/>
            <a:ext cx="5476507" cy="39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2" t="6415" r="1916" b="5661"/>
          <a:stretch/>
        </p:blipFill>
        <p:spPr>
          <a:xfrm>
            <a:off x="224287" y="1889185"/>
            <a:ext cx="3985446" cy="3764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3626" y="4390846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2373" y="3399611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Neutron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2" t="6415" r="2972" b="6289"/>
          <a:stretch/>
        </p:blipFill>
        <p:spPr>
          <a:xfrm>
            <a:off x="4144838" y="1871068"/>
            <a:ext cx="3989871" cy="3782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23" t="6415" r="5271" b="5659"/>
          <a:stretch/>
        </p:blipFill>
        <p:spPr>
          <a:xfrm>
            <a:off x="8134709" y="1884070"/>
            <a:ext cx="3812889" cy="3769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4641" y="1397480"/>
            <a:ext cx="204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Charge/Size </a:t>
            </a:r>
            <a:r>
              <a:rPr lang="en-GB" dirty="0"/>
              <a:t>(</a:t>
            </a:r>
            <a:r>
              <a:rPr lang="en-GB" dirty="0" err="1"/>
              <a:t>dE</a:t>
            </a:r>
            <a:r>
              <a:rPr lang="en-GB" dirty="0"/>
              <a:t>/</a:t>
            </a:r>
            <a:r>
              <a:rPr lang="en-GB" dirty="0" err="1"/>
              <a:t>dX</a:t>
            </a:r>
            <a:r>
              <a:rPr lang="en-GB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21134" y="1397480"/>
            <a:ext cx="84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Charge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30C704-6D28-4DF6-8F11-084F460C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04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 at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Callab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@ CERN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D0AB4-97C8-4C11-98CD-9AC4A7B22B34}"/>
              </a:ext>
            </a:extLst>
          </p:cNvPr>
          <p:cNvSpPr txBox="1"/>
          <p:nvPr/>
        </p:nvSpPr>
        <p:spPr>
          <a:xfrm>
            <a:off x="4950630" y="3768942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Neutron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92D29-8C33-4EF1-B18D-8A9360B34DAC}"/>
              </a:ext>
            </a:extLst>
          </p:cNvPr>
          <p:cNvSpPr txBox="1"/>
          <p:nvPr/>
        </p:nvSpPr>
        <p:spPr>
          <a:xfrm>
            <a:off x="8940501" y="3826913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Neutron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FE3AD2-47F3-4182-8010-74D3C6D33D2C}"/>
              </a:ext>
            </a:extLst>
          </p:cNvPr>
          <p:cNvSpPr txBox="1"/>
          <p:nvPr/>
        </p:nvSpPr>
        <p:spPr>
          <a:xfrm>
            <a:off x="6760586" y="201497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0744A-814D-4841-9AA2-4946FCEC7AD8}"/>
              </a:ext>
            </a:extLst>
          </p:cNvPr>
          <p:cNvSpPr txBox="1"/>
          <p:nvPr/>
        </p:nvSpPr>
        <p:spPr>
          <a:xfrm>
            <a:off x="10750457" y="201497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772" y="1409128"/>
            <a:ext cx="295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Charge vs Cluster size </a:t>
            </a:r>
            <a:endParaRPr lang="it-IT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87EBBC-A6E1-4D81-BA84-5F40AFC968A3}"/>
              </a:ext>
            </a:extLst>
          </p:cNvPr>
          <p:cNvGrpSpPr/>
          <p:nvPr/>
        </p:nvGrpSpPr>
        <p:grpSpPr>
          <a:xfrm>
            <a:off x="1841433" y="909525"/>
            <a:ext cx="882750" cy="3786050"/>
            <a:chOff x="3761738" y="1274938"/>
            <a:chExt cx="972660" cy="41716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841B7F-29D8-4B4D-B8F1-33A4D8E7F92F}"/>
                </a:ext>
              </a:extLst>
            </p:cNvPr>
            <p:cNvSpPr/>
            <p:nvPr/>
          </p:nvSpPr>
          <p:spPr>
            <a:xfrm>
              <a:off x="4286281" y="1274938"/>
              <a:ext cx="429652" cy="4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71D86A-340A-4E9A-947F-7273F3321273}"/>
                </a:ext>
              </a:extLst>
            </p:cNvPr>
            <p:cNvSpPr/>
            <p:nvPr/>
          </p:nvSpPr>
          <p:spPr>
            <a:xfrm>
              <a:off x="3777833" y="4648199"/>
              <a:ext cx="956565" cy="1735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1107" name="Rectangle 1106">
              <a:extLst>
                <a:ext uri="{FF2B5EF4-FFF2-40B4-BE49-F238E27FC236}">
                  <a16:creationId xmlns:a16="http://schemas.microsoft.com/office/drawing/2014/main" id="{66E557C6-7C58-4374-BC9B-1485DF1EF720}"/>
                </a:ext>
              </a:extLst>
            </p:cNvPr>
            <p:cNvSpPr/>
            <p:nvPr/>
          </p:nvSpPr>
          <p:spPr>
            <a:xfrm>
              <a:off x="3761738" y="1857682"/>
              <a:ext cx="949962" cy="182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AC1CDC-CDE4-4E25-8FBC-376ADA3D422D}"/>
                </a:ext>
              </a:extLst>
            </p:cNvPr>
            <p:cNvSpPr/>
            <p:nvPr/>
          </p:nvSpPr>
          <p:spPr>
            <a:xfrm>
              <a:off x="4286281" y="1274940"/>
              <a:ext cx="423593" cy="583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AB1BF37-BF75-400D-814D-9324BAE6F9EA}"/>
                </a:ext>
              </a:extLst>
            </p:cNvPr>
            <p:cNvSpPr/>
            <p:nvPr/>
          </p:nvSpPr>
          <p:spPr>
            <a:xfrm>
              <a:off x="4286279" y="4819693"/>
              <a:ext cx="443954" cy="6269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24602F-860D-44B0-8BFA-8CAB3A8E22FB}"/>
              </a:ext>
            </a:extLst>
          </p:cNvPr>
          <p:cNvGrpSpPr/>
          <p:nvPr/>
        </p:nvGrpSpPr>
        <p:grpSpPr>
          <a:xfrm>
            <a:off x="1841434" y="909524"/>
            <a:ext cx="1369296" cy="3786053"/>
            <a:chOff x="3761739" y="1274937"/>
            <a:chExt cx="1508761" cy="4171669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DFFB3D8-340B-477C-98EA-803BC628E0F6}"/>
                </a:ext>
              </a:extLst>
            </p:cNvPr>
            <p:cNvSpPr/>
            <p:nvPr/>
          </p:nvSpPr>
          <p:spPr>
            <a:xfrm>
              <a:off x="4727431" y="1424944"/>
              <a:ext cx="541739" cy="40216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DDD2775-7D51-43CE-B717-AB6055FDC246}"/>
                </a:ext>
              </a:extLst>
            </p:cNvPr>
            <p:cNvSpPr/>
            <p:nvPr/>
          </p:nvSpPr>
          <p:spPr>
            <a:xfrm>
              <a:off x="3777833" y="4449042"/>
              <a:ext cx="1492667" cy="177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631AB71-B3A7-4369-9016-471BD7F617B4}"/>
                </a:ext>
              </a:extLst>
            </p:cNvPr>
            <p:cNvSpPr/>
            <p:nvPr/>
          </p:nvSpPr>
          <p:spPr>
            <a:xfrm>
              <a:off x="3761739" y="2053667"/>
              <a:ext cx="1498325" cy="188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8FD2FA1E-F815-4D95-94C2-116ADB829961}"/>
                </a:ext>
              </a:extLst>
            </p:cNvPr>
            <p:cNvSpPr/>
            <p:nvPr/>
          </p:nvSpPr>
          <p:spPr>
            <a:xfrm>
              <a:off x="4727438" y="1274937"/>
              <a:ext cx="541739" cy="7739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205D991-A042-4A0E-B444-BA9B8E3E67B5}"/>
                </a:ext>
              </a:extLst>
            </p:cNvPr>
            <p:cNvSpPr/>
            <p:nvPr/>
          </p:nvSpPr>
          <p:spPr>
            <a:xfrm>
              <a:off x="4727459" y="4627033"/>
              <a:ext cx="538807" cy="8170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CE59E38-A3C6-40E2-BCEB-C57864984227}"/>
              </a:ext>
            </a:extLst>
          </p:cNvPr>
          <p:cNvGrpSpPr/>
          <p:nvPr/>
        </p:nvGrpSpPr>
        <p:grpSpPr>
          <a:xfrm>
            <a:off x="4999571" y="909524"/>
            <a:ext cx="882750" cy="3786050"/>
            <a:chOff x="3761738" y="1274938"/>
            <a:chExt cx="972660" cy="4171666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36BEE3F-A72B-47E5-AEE5-875E7383D721}"/>
                </a:ext>
              </a:extLst>
            </p:cNvPr>
            <p:cNvSpPr/>
            <p:nvPr/>
          </p:nvSpPr>
          <p:spPr>
            <a:xfrm>
              <a:off x="4286281" y="1274938"/>
              <a:ext cx="429652" cy="4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F90EF3E1-9152-4169-9398-A677EBEF458D}"/>
                </a:ext>
              </a:extLst>
            </p:cNvPr>
            <p:cNvSpPr/>
            <p:nvPr/>
          </p:nvSpPr>
          <p:spPr>
            <a:xfrm>
              <a:off x="3777833" y="4648199"/>
              <a:ext cx="956565" cy="1735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B8DF849D-BB3A-49DE-A9E2-87C97EB3D505}"/>
                </a:ext>
              </a:extLst>
            </p:cNvPr>
            <p:cNvSpPr/>
            <p:nvPr/>
          </p:nvSpPr>
          <p:spPr>
            <a:xfrm>
              <a:off x="3761738" y="1857682"/>
              <a:ext cx="949962" cy="182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A06FB252-3A9E-4425-AF4B-A9F90B539EF6}"/>
                </a:ext>
              </a:extLst>
            </p:cNvPr>
            <p:cNvSpPr/>
            <p:nvPr/>
          </p:nvSpPr>
          <p:spPr>
            <a:xfrm>
              <a:off x="4286281" y="1274940"/>
              <a:ext cx="423593" cy="583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459F5534-C8B0-4498-88C7-E6FCD4E65744}"/>
                </a:ext>
              </a:extLst>
            </p:cNvPr>
            <p:cNvSpPr/>
            <p:nvPr/>
          </p:nvSpPr>
          <p:spPr>
            <a:xfrm>
              <a:off x="4286279" y="4819693"/>
              <a:ext cx="443954" cy="6269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1610F42-6014-48CF-88B7-F18AC1EA2DDE}"/>
              </a:ext>
            </a:extLst>
          </p:cNvPr>
          <p:cNvGrpSpPr/>
          <p:nvPr/>
        </p:nvGrpSpPr>
        <p:grpSpPr>
          <a:xfrm>
            <a:off x="6336594" y="909523"/>
            <a:ext cx="1369296" cy="3786053"/>
            <a:chOff x="3761739" y="1274937"/>
            <a:chExt cx="1508761" cy="4171669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6F1FB06F-32FA-405F-B65F-106A0DCFCBF4}"/>
                </a:ext>
              </a:extLst>
            </p:cNvPr>
            <p:cNvSpPr/>
            <p:nvPr/>
          </p:nvSpPr>
          <p:spPr>
            <a:xfrm>
              <a:off x="4727431" y="1424944"/>
              <a:ext cx="541739" cy="40216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7CBBB5C-484F-4AED-B8C2-C8142662605F}"/>
                </a:ext>
              </a:extLst>
            </p:cNvPr>
            <p:cNvSpPr/>
            <p:nvPr/>
          </p:nvSpPr>
          <p:spPr>
            <a:xfrm>
              <a:off x="3777833" y="4449042"/>
              <a:ext cx="1492667" cy="177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552EC756-BA48-4DA0-9489-C93B4A4DFD8E}"/>
                </a:ext>
              </a:extLst>
            </p:cNvPr>
            <p:cNvSpPr/>
            <p:nvPr/>
          </p:nvSpPr>
          <p:spPr>
            <a:xfrm>
              <a:off x="3761739" y="2053667"/>
              <a:ext cx="1498325" cy="188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E92AF93-B071-45B3-9596-8671BD423A48}"/>
                </a:ext>
              </a:extLst>
            </p:cNvPr>
            <p:cNvSpPr/>
            <p:nvPr/>
          </p:nvSpPr>
          <p:spPr>
            <a:xfrm>
              <a:off x="4727438" y="1274937"/>
              <a:ext cx="541739" cy="7739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832DAA0-3275-4407-AE54-83C467D337A4}"/>
                </a:ext>
              </a:extLst>
            </p:cNvPr>
            <p:cNvSpPr/>
            <p:nvPr/>
          </p:nvSpPr>
          <p:spPr>
            <a:xfrm>
              <a:off x="4727459" y="4627033"/>
              <a:ext cx="538807" cy="8170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E59803-6185-4B12-9102-707A8C4D96C2}"/>
              </a:ext>
            </a:extLst>
          </p:cNvPr>
          <p:cNvSpPr/>
          <p:nvPr/>
        </p:nvSpPr>
        <p:spPr>
          <a:xfrm>
            <a:off x="5929026" y="1547016"/>
            <a:ext cx="403412" cy="2465338"/>
          </a:xfrm>
          <a:custGeom>
            <a:avLst/>
            <a:gdLst>
              <a:gd name="connsiteX0" fmla="*/ 444500 w 444500"/>
              <a:gd name="connsiteY0" fmla="*/ 0 h 3111500"/>
              <a:gd name="connsiteX1" fmla="*/ 0 w 444500"/>
              <a:gd name="connsiteY1" fmla="*/ 0 h 3111500"/>
              <a:gd name="connsiteX2" fmla="*/ 25400 w 444500"/>
              <a:gd name="connsiteY2" fmla="*/ 3111500 h 3111500"/>
              <a:gd name="connsiteX3" fmla="*/ 444500 w 444500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3111500">
                <a:moveTo>
                  <a:pt x="444500" y="0"/>
                </a:moveTo>
                <a:lnTo>
                  <a:pt x="0" y="0"/>
                </a:lnTo>
                <a:lnTo>
                  <a:pt x="25400" y="3111500"/>
                </a:lnTo>
                <a:lnTo>
                  <a:pt x="444500" y="311150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4"/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AA2EEBB8-998A-490D-92C4-F0704FC3B20D}"/>
              </a:ext>
            </a:extLst>
          </p:cNvPr>
          <p:cNvGrpSpPr/>
          <p:nvPr/>
        </p:nvGrpSpPr>
        <p:grpSpPr>
          <a:xfrm>
            <a:off x="8956009" y="909524"/>
            <a:ext cx="882750" cy="3786050"/>
            <a:chOff x="3761738" y="1274938"/>
            <a:chExt cx="972660" cy="4171666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E4EDC5E-7057-4B82-BC0F-8C281D7BD41D}"/>
                </a:ext>
              </a:extLst>
            </p:cNvPr>
            <p:cNvSpPr/>
            <p:nvPr/>
          </p:nvSpPr>
          <p:spPr>
            <a:xfrm>
              <a:off x="4286281" y="1274938"/>
              <a:ext cx="429652" cy="4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C2CB224-E189-4F75-B7F1-9A7E97F25758}"/>
                </a:ext>
              </a:extLst>
            </p:cNvPr>
            <p:cNvSpPr/>
            <p:nvPr/>
          </p:nvSpPr>
          <p:spPr>
            <a:xfrm>
              <a:off x="3777833" y="4648199"/>
              <a:ext cx="956565" cy="1735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A2CB537-E7F1-4BBF-BCEF-2CC0A0BF1031}"/>
                </a:ext>
              </a:extLst>
            </p:cNvPr>
            <p:cNvSpPr/>
            <p:nvPr/>
          </p:nvSpPr>
          <p:spPr>
            <a:xfrm>
              <a:off x="3761738" y="1857682"/>
              <a:ext cx="949962" cy="182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45C3CBE-0979-4F14-B210-A0E2AEC249F8}"/>
                </a:ext>
              </a:extLst>
            </p:cNvPr>
            <p:cNvSpPr/>
            <p:nvPr/>
          </p:nvSpPr>
          <p:spPr>
            <a:xfrm>
              <a:off x="4286281" y="1274940"/>
              <a:ext cx="423593" cy="583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3B60DD4-A130-43A5-A606-F4482E40AEDD}"/>
                </a:ext>
              </a:extLst>
            </p:cNvPr>
            <p:cNvSpPr/>
            <p:nvPr/>
          </p:nvSpPr>
          <p:spPr>
            <a:xfrm>
              <a:off x="4286279" y="4819693"/>
              <a:ext cx="443954" cy="6269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77ABB09B-36C9-43BF-9A9D-3396163E9EE5}"/>
              </a:ext>
            </a:extLst>
          </p:cNvPr>
          <p:cNvGrpSpPr/>
          <p:nvPr/>
        </p:nvGrpSpPr>
        <p:grpSpPr>
          <a:xfrm>
            <a:off x="8956010" y="909523"/>
            <a:ext cx="1369296" cy="3786053"/>
            <a:chOff x="3761739" y="1274937"/>
            <a:chExt cx="1508761" cy="4171669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0C86BEE-0C0C-4751-ACA3-AFC02B8829CD}"/>
                </a:ext>
              </a:extLst>
            </p:cNvPr>
            <p:cNvSpPr/>
            <p:nvPr/>
          </p:nvSpPr>
          <p:spPr>
            <a:xfrm>
              <a:off x="4727431" y="1424944"/>
              <a:ext cx="541739" cy="40216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42F3AAA-6063-419B-802F-C5F03D179072}"/>
                </a:ext>
              </a:extLst>
            </p:cNvPr>
            <p:cNvSpPr/>
            <p:nvPr/>
          </p:nvSpPr>
          <p:spPr>
            <a:xfrm>
              <a:off x="3777833" y="4449042"/>
              <a:ext cx="1492667" cy="177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1845F888-F3DF-43F4-B9E5-6817D5E514A4}"/>
                </a:ext>
              </a:extLst>
            </p:cNvPr>
            <p:cNvSpPr/>
            <p:nvPr/>
          </p:nvSpPr>
          <p:spPr>
            <a:xfrm>
              <a:off x="3761739" y="2053667"/>
              <a:ext cx="1498325" cy="188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A77CF083-279C-4351-BD50-5E226F32B091}"/>
                </a:ext>
              </a:extLst>
            </p:cNvPr>
            <p:cNvSpPr/>
            <p:nvPr/>
          </p:nvSpPr>
          <p:spPr>
            <a:xfrm>
              <a:off x="4727438" y="1274937"/>
              <a:ext cx="541739" cy="7739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5C32AA2-5774-4AA2-942E-6FF956AD753D}"/>
                </a:ext>
              </a:extLst>
            </p:cNvPr>
            <p:cNvSpPr/>
            <p:nvPr/>
          </p:nvSpPr>
          <p:spPr>
            <a:xfrm>
              <a:off x="4727459" y="4627033"/>
              <a:ext cx="538807" cy="8170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/>
            </a:p>
          </p:txBody>
        </p:sp>
      </p:grp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79C94CFE-21D6-4092-A802-63C178FE1FE2}"/>
              </a:ext>
            </a:extLst>
          </p:cNvPr>
          <p:cNvSpPr/>
          <p:nvPr/>
        </p:nvSpPr>
        <p:spPr>
          <a:xfrm>
            <a:off x="8947739" y="1610262"/>
            <a:ext cx="403412" cy="2341281"/>
          </a:xfrm>
          <a:custGeom>
            <a:avLst/>
            <a:gdLst>
              <a:gd name="connsiteX0" fmla="*/ 444500 w 444500"/>
              <a:gd name="connsiteY0" fmla="*/ 0 h 3111500"/>
              <a:gd name="connsiteX1" fmla="*/ 0 w 444500"/>
              <a:gd name="connsiteY1" fmla="*/ 0 h 3111500"/>
              <a:gd name="connsiteX2" fmla="*/ 25400 w 444500"/>
              <a:gd name="connsiteY2" fmla="*/ 3111500 h 3111500"/>
              <a:gd name="connsiteX3" fmla="*/ 444500 w 444500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3111500">
                <a:moveTo>
                  <a:pt x="444500" y="0"/>
                </a:moveTo>
                <a:lnTo>
                  <a:pt x="0" y="0"/>
                </a:lnTo>
                <a:lnTo>
                  <a:pt x="25400" y="3111500"/>
                </a:lnTo>
                <a:lnTo>
                  <a:pt x="444500" y="311150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4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799477-3A62-49E9-A428-2A1A05655E6D}"/>
              </a:ext>
            </a:extLst>
          </p:cNvPr>
          <p:cNvSpPr/>
          <p:nvPr/>
        </p:nvSpPr>
        <p:spPr>
          <a:xfrm>
            <a:off x="8547064" y="4862338"/>
            <a:ext cx="1770778" cy="180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4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E8D4ED6-0151-4026-81A3-11356B3A46D2}"/>
              </a:ext>
            </a:extLst>
          </p:cNvPr>
          <p:cNvSpPr/>
          <p:nvPr/>
        </p:nvSpPr>
        <p:spPr>
          <a:xfrm>
            <a:off x="8553321" y="4971213"/>
            <a:ext cx="1770778" cy="1559399"/>
          </a:xfrm>
          <a:prstGeom prst="rect">
            <a:avLst/>
          </a:prstGeom>
          <a:pattFill prst="pct8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4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AE5D0-68C8-4BAA-8120-6543FF2B7916}"/>
              </a:ext>
            </a:extLst>
          </p:cNvPr>
          <p:cNvCxnSpPr>
            <a:cxnSpLocks/>
          </p:cNvCxnSpPr>
          <p:nvPr/>
        </p:nvCxnSpPr>
        <p:spPr>
          <a:xfrm>
            <a:off x="5974322" y="2053038"/>
            <a:ext cx="12768" cy="1544845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A668CE-5999-4E57-A1CF-9F229C738D45}"/>
              </a:ext>
            </a:extLst>
          </p:cNvPr>
          <p:cNvCxnSpPr>
            <a:cxnSpLocks/>
          </p:cNvCxnSpPr>
          <p:nvPr/>
        </p:nvCxnSpPr>
        <p:spPr>
          <a:xfrm flipH="1" flipV="1">
            <a:off x="6166978" y="4012355"/>
            <a:ext cx="601909" cy="1300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405E82-1B9E-49BC-B0E4-D7238DCFB769}"/>
              </a:ext>
            </a:extLst>
          </p:cNvPr>
          <p:cNvSpPr txBox="1"/>
          <p:nvPr/>
        </p:nvSpPr>
        <p:spPr>
          <a:xfrm>
            <a:off x="6132676" y="5428739"/>
            <a:ext cx="1323504" cy="595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4" dirty="0" smtClean="0"/>
              <a:t>GEM foil </a:t>
            </a:r>
          </a:p>
          <a:p>
            <a:pPr algn="ctr"/>
            <a:r>
              <a:rPr lang="en-US" sz="1634" dirty="0"/>
              <a:t>a</a:t>
            </a:r>
            <a:r>
              <a:rPr lang="en-US" sz="1634" dirty="0" smtClean="0"/>
              <a:t>s collimator</a:t>
            </a:r>
            <a:r>
              <a:rPr lang="en-US" sz="1634" dirty="0" smtClean="0"/>
              <a:t> </a:t>
            </a:r>
            <a:endParaRPr lang="it-IT" sz="1634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D673AD-B765-4CC6-98DA-A5E1B7A636C6}"/>
              </a:ext>
            </a:extLst>
          </p:cNvPr>
          <p:cNvSpPr txBox="1"/>
          <p:nvPr/>
        </p:nvSpPr>
        <p:spPr>
          <a:xfrm>
            <a:off x="6192254" y="953474"/>
            <a:ext cx="762068" cy="34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4" dirty="0" smtClean="0"/>
              <a:t>Target </a:t>
            </a:r>
            <a:endParaRPr lang="it-IT" sz="1634" dirty="0"/>
          </a:p>
        </p:txBody>
      </p: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D08814D6-6B8C-4C6B-A461-618C94451C8D}"/>
              </a:ext>
            </a:extLst>
          </p:cNvPr>
          <p:cNvCxnSpPr>
            <a:cxnSpLocks/>
            <a:stCxn id="277" idx="2"/>
          </p:cNvCxnSpPr>
          <p:nvPr/>
        </p:nvCxnSpPr>
        <p:spPr>
          <a:xfrm flipH="1">
            <a:off x="6009956" y="1297286"/>
            <a:ext cx="563172" cy="8777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9724DEDA-8BCC-4D4F-8326-3D5200E73C7A}"/>
              </a:ext>
            </a:extLst>
          </p:cNvPr>
          <p:cNvCxnSpPr>
            <a:cxnSpLocks/>
          </p:cNvCxnSpPr>
          <p:nvPr/>
        </p:nvCxnSpPr>
        <p:spPr>
          <a:xfrm flipV="1">
            <a:off x="7329417" y="5589811"/>
            <a:ext cx="1246956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D89433F-25A1-4D51-BA39-82B0B06774C0}"/>
              </a:ext>
            </a:extLst>
          </p:cNvPr>
          <p:cNvCxnSpPr>
            <a:cxnSpLocks/>
          </p:cNvCxnSpPr>
          <p:nvPr/>
        </p:nvCxnSpPr>
        <p:spPr>
          <a:xfrm>
            <a:off x="8998047" y="2114746"/>
            <a:ext cx="12768" cy="1544845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put a target in front of a silicon sensor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6" t="7920" r="1356" b="1782"/>
          <a:stretch/>
        </p:blipFill>
        <p:spPr>
          <a:xfrm>
            <a:off x="321447" y="912924"/>
            <a:ext cx="3277012" cy="3206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9132" y="5087816"/>
            <a:ext cx="2261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Cuts in </a:t>
            </a:r>
            <a:r>
              <a:rPr lang="en-GB" dirty="0" err="1"/>
              <a:t>dE</a:t>
            </a:r>
            <a:r>
              <a:rPr lang="en-GB" dirty="0"/>
              <a:t>/dx &amp; </a:t>
            </a:r>
          </a:p>
          <a:p>
            <a:pPr algn="ctr"/>
            <a:r>
              <a:rPr lang="en-GB" dirty="0"/>
              <a:t>1100 &lt; volume &lt; 2000</a:t>
            </a:r>
          </a:p>
          <a:p>
            <a:pPr algn="ctr"/>
            <a:r>
              <a:rPr lang="en-GB" dirty="0"/>
              <a:t>(1.1 &lt; E &lt; 2 MeV)</a:t>
            </a:r>
          </a:p>
        </p:txBody>
      </p:sp>
      <p:pic>
        <p:nvPicPr>
          <p:cNvPr id="3" name="Picture 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99E8F917-1E9B-40D0-8202-CBC94DA96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14559" r="11175" b="24444"/>
          <a:stretch/>
        </p:blipFill>
        <p:spPr>
          <a:xfrm rot="16200000">
            <a:off x="4197838" y="1021170"/>
            <a:ext cx="2767464" cy="30426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C002BF-DB2E-436B-AF06-F8CC2A32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346842"/>
            <a:ext cx="10515600" cy="566081"/>
          </a:xfrm>
        </p:spPr>
        <p:txBody>
          <a:bodyPr>
            <a:normAutofit fontScale="90000"/>
          </a:bodyPr>
          <a:lstStyle/>
          <a:p>
            <a:r>
              <a:rPr lang="en-US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 </a:t>
            </a:r>
            <a:r>
              <a:rPr lang="en-US" dirty="0" smtClean="0">
                <a:solidFill>
                  <a:srgbClr val="002060"/>
                </a:solidFill>
              </a:rPr>
              <a:t>target on silicon sensor detector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00269E-09F0-4526-8D3A-9C9A78835A6F}"/>
              </a:ext>
            </a:extLst>
          </p:cNvPr>
          <p:cNvCxnSpPr/>
          <p:nvPr/>
        </p:nvCxnSpPr>
        <p:spPr>
          <a:xfrm>
            <a:off x="4083768" y="3160789"/>
            <a:ext cx="1197405" cy="15548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5D3479-1F54-4456-ADEA-C0FF8424BE5F}"/>
              </a:ext>
            </a:extLst>
          </p:cNvPr>
          <p:cNvCxnSpPr>
            <a:cxnSpLocks/>
          </p:cNvCxnSpPr>
          <p:nvPr/>
        </p:nvCxnSpPr>
        <p:spPr>
          <a:xfrm flipH="1">
            <a:off x="5379918" y="1925053"/>
            <a:ext cx="19004" cy="112665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6DA617-A52F-4CC0-B987-599B77805EFE}"/>
              </a:ext>
            </a:extLst>
          </p:cNvPr>
          <p:cNvSpPr txBox="1"/>
          <p:nvPr/>
        </p:nvSpPr>
        <p:spPr>
          <a:xfrm>
            <a:off x="4289848" y="326666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20mm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193" y="4119614"/>
            <a:ext cx="6477000" cy="261937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E62459E-054A-4958-986A-77D2B3CA3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9" y="961430"/>
            <a:ext cx="4725826" cy="3647259"/>
          </a:xfrm>
          <a:prstGeom prst="rect">
            <a:avLst/>
          </a:prstGeom>
        </p:spPr>
      </p:pic>
      <p:grpSp>
        <p:nvGrpSpPr>
          <p:cNvPr id="5" name="Group 256">
            <a:extLst>
              <a:ext uri="{FF2B5EF4-FFF2-40B4-BE49-F238E27FC236}">
                <a16:creationId xmlns:a16="http://schemas.microsoft.com/office/drawing/2014/main" id="{EA6C16D9-83E1-4059-98C5-E8B69DFF2FE5}"/>
              </a:ext>
            </a:extLst>
          </p:cNvPr>
          <p:cNvGrpSpPr>
            <a:grpSpLocks/>
          </p:cNvGrpSpPr>
          <p:nvPr/>
        </p:nvGrpSpPr>
        <p:grpSpPr bwMode="auto">
          <a:xfrm>
            <a:off x="-4356" y="5181600"/>
            <a:ext cx="6438900" cy="838200"/>
            <a:chOff x="72" y="3168"/>
            <a:chExt cx="4512" cy="672"/>
          </a:xfrm>
        </p:grpSpPr>
        <p:sp>
          <p:nvSpPr>
            <p:cNvPr id="6" name="AutoShape 220">
              <a:extLst>
                <a:ext uri="{FF2B5EF4-FFF2-40B4-BE49-F238E27FC236}">
                  <a16:creationId xmlns:a16="http://schemas.microsoft.com/office/drawing/2014/main" id="{EA47FCD2-37D3-4EA6-817D-4B6A94D3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AutoShape 221">
              <a:extLst>
                <a:ext uri="{FF2B5EF4-FFF2-40B4-BE49-F238E27FC236}">
                  <a16:creationId xmlns:a16="http://schemas.microsoft.com/office/drawing/2014/main" id="{57CC7D87-3223-4417-8AD7-7E4922C7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Rectangle 223">
              <a:extLst>
                <a:ext uri="{FF2B5EF4-FFF2-40B4-BE49-F238E27FC236}">
                  <a16:creationId xmlns:a16="http://schemas.microsoft.com/office/drawing/2014/main" id="{1281922B-5D02-48EE-82B2-C92AB4FCC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Rectangle 224">
              <a:extLst>
                <a:ext uri="{FF2B5EF4-FFF2-40B4-BE49-F238E27FC236}">
                  <a16:creationId xmlns:a16="http://schemas.microsoft.com/office/drawing/2014/main" id="{B9A8BCAA-EFCE-42B5-88B4-4D1520B24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Rectangle 226">
              <a:extLst>
                <a:ext uri="{FF2B5EF4-FFF2-40B4-BE49-F238E27FC236}">
                  <a16:creationId xmlns:a16="http://schemas.microsoft.com/office/drawing/2014/main" id="{6BCBBCF2-49E1-4290-81A7-71488CFF5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Rectangle 227">
              <a:extLst>
                <a:ext uri="{FF2B5EF4-FFF2-40B4-BE49-F238E27FC236}">
                  <a16:creationId xmlns:a16="http://schemas.microsoft.com/office/drawing/2014/main" id="{CCAD9A99-B072-42EE-B12C-8C5AA6E85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AutoShape 235">
              <a:extLst>
                <a:ext uri="{FF2B5EF4-FFF2-40B4-BE49-F238E27FC236}">
                  <a16:creationId xmlns:a16="http://schemas.microsoft.com/office/drawing/2014/main" id="{003A115C-E268-45BE-BB33-473BD047FC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AutoShape 236">
              <a:extLst>
                <a:ext uri="{FF2B5EF4-FFF2-40B4-BE49-F238E27FC236}">
                  <a16:creationId xmlns:a16="http://schemas.microsoft.com/office/drawing/2014/main" id="{FD06AB6F-F68B-4489-A7C3-BF06FA5B20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30" y="3214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Rectangle 242">
              <a:extLst>
                <a:ext uri="{FF2B5EF4-FFF2-40B4-BE49-F238E27FC236}">
                  <a16:creationId xmlns:a16="http://schemas.microsoft.com/office/drawing/2014/main" id="{19A1B84D-A346-423E-B2D7-6D854B8D3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72" y="3168"/>
              <a:ext cx="175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243">
              <a:extLst>
                <a:ext uri="{FF2B5EF4-FFF2-40B4-BE49-F238E27FC236}">
                  <a16:creationId xmlns:a16="http://schemas.microsoft.com/office/drawing/2014/main" id="{3C82460C-39E4-498F-A45B-BA58EEFA47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4176" y="3168"/>
              <a:ext cx="408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" name="Text Box 268">
            <a:extLst>
              <a:ext uri="{FF2B5EF4-FFF2-40B4-BE49-F238E27FC236}">
                <a16:creationId xmlns:a16="http://schemas.microsoft.com/office/drawing/2014/main" id="{A30155F3-5590-431F-990F-8A096D39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824" y="5379493"/>
            <a:ext cx="1496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Kapton 50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D404A-D52E-4479-8B77-C6A7A7D760A1}"/>
              </a:ext>
            </a:extLst>
          </p:cNvPr>
          <p:cNvSpPr txBox="1"/>
          <p:nvPr/>
        </p:nvSpPr>
        <p:spPr>
          <a:xfrm>
            <a:off x="1571768" y="485142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um</a:t>
            </a:r>
            <a:endParaRPr lang="it-I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D3D91D-CCD7-45E1-AA2F-8FFF5DF18E3A}"/>
              </a:ext>
            </a:extLst>
          </p:cNvPr>
          <p:cNvSpPr txBox="1"/>
          <p:nvPr/>
        </p:nvSpPr>
        <p:spPr>
          <a:xfrm>
            <a:off x="1571768" y="556158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  <a:endParaRPr lang="it-IT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FD5DB5-D2C2-4A3C-A1A1-6ABFDC1CE2AC}"/>
              </a:ext>
            </a:extLst>
          </p:cNvPr>
          <p:cNvCxnSpPr>
            <a:stCxn id="6" idx="0"/>
            <a:endCxn id="16" idx="0"/>
          </p:cNvCxnSpPr>
          <p:nvPr/>
        </p:nvCxnSpPr>
        <p:spPr>
          <a:xfrm flipV="1">
            <a:off x="1516892" y="5600202"/>
            <a:ext cx="821986" cy="49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291888-A7C1-496F-8ECC-AAF2B74FE71D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378673" y="5212051"/>
            <a:ext cx="1141442" cy="10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8">
            <a:extLst>
              <a:ext uri="{FF2B5EF4-FFF2-40B4-BE49-F238E27FC236}">
                <a16:creationId xmlns:a16="http://schemas.microsoft.com/office/drawing/2014/main" id="{B9CDD693-DFB4-49B8-8FA1-6B206D55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69" y="5804326"/>
            <a:ext cx="139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Copper 5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28" name="Text Box 268">
            <a:extLst>
              <a:ext uri="{FF2B5EF4-FFF2-40B4-BE49-F238E27FC236}">
                <a16:creationId xmlns:a16="http://schemas.microsoft.com/office/drawing/2014/main" id="{1F4C1F1C-FDE5-450B-AF13-FF9A8A609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164" y="4996732"/>
            <a:ext cx="139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Copper 5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5021BE-F184-4EA1-AD78-EAB2485EE6FE}"/>
              </a:ext>
            </a:extLst>
          </p:cNvPr>
          <p:cNvSpPr/>
          <p:nvPr/>
        </p:nvSpPr>
        <p:spPr>
          <a:xfrm>
            <a:off x="6053015" y="1142525"/>
            <a:ext cx="3770811" cy="6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859506-069B-4122-B3BD-2F0783DBCC65}"/>
              </a:ext>
            </a:extLst>
          </p:cNvPr>
          <p:cNvSpPr txBox="1"/>
          <p:nvPr/>
        </p:nvSpPr>
        <p:spPr>
          <a:xfrm>
            <a:off x="10172170" y="992693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it-IT" dirty="0"/>
          </a:p>
        </p:txBody>
      </p:sp>
      <p:grpSp>
        <p:nvGrpSpPr>
          <p:cNvPr id="32" name="Group 256">
            <a:extLst>
              <a:ext uri="{FF2B5EF4-FFF2-40B4-BE49-F238E27FC236}">
                <a16:creationId xmlns:a16="http://schemas.microsoft.com/office/drawing/2014/main" id="{51C1B2CE-B7EC-44D7-8E18-564E0728842E}"/>
              </a:ext>
            </a:extLst>
          </p:cNvPr>
          <p:cNvGrpSpPr>
            <a:grpSpLocks/>
          </p:cNvGrpSpPr>
          <p:nvPr/>
        </p:nvGrpSpPr>
        <p:grpSpPr bwMode="auto">
          <a:xfrm>
            <a:off x="5809175" y="1248761"/>
            <a:ext cx="6438900" cy="838200"/>
            <a:chOff x="72" y="3168"/>
            <a:chExt cx="4512" cy="672"/>
          </a:xfrm>
        </p:grpSpPr>
        <p:sp>
          <p:nvSpPr>
            <p:cNvPr id="33" name="AutoShape 220">
              <a:extLst>
                <a:ext uri="{FF2B5EF4-FFF2-40B4-BE49-F238E27FC236}">
                  <a16:creationId xmlns:a16="http://schemas.microsoft.com/office/drawing/2014/main" id="{4E603810-99FE-4020-A685-2E4893675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AutoShape 221">
              <a:extLst>
                <a:ext uri="{FF2B5EF4-FFF2-40B4-BE49-F238E27FC236}">
                  <a16:creationId xmlns:a16="http://schemas.microsoft.com/office/drawing/2014/main" id="{83AAE379-4D0E-4044-B6E7-8824FC829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Rectangle 223">
              <a:extLst>
                <a:ext uri="{FF2B5EF4-FFF2-40B4-BE49-F238E27FC236}">
                  <a16:creationId xmlns:a16="http://schemas.microsoft.com/office/drawing/2014/main" id="{26E5E2AF-6988-463C-8E48-014D57011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Rectangle 224">
              <a:extLst>
                <a:ext uri="{FF2B5EF4-FFF2-40B4-BE49-F238E27FC236}">
                  <a16:creationId xmlns:a16="http://schemas.microsoft.com/office/drawing/2014/main" id="{288ADA20-8DB9-4109-8DF8-35F70641E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Rectangle 226">
              <a:extLst>
                <a:ext uri="{FF2B5EF4-FFF2-40B4-BE49-F238E27FC236}">
                  <a16:creationId xmlns:a16="http://schemas.microsoft.com/office/drawing/2014/main" id="{A7A511F8-A2B4-4F49-8E16-91D4CED9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Rectangle 227">
              <a:extLst>
                <a:ext uri="{FF2B5EF4-FFF2-40B4-BE49-F238E27FC236}">
                  <a16:creationId xmlns:a16="http://schemas.microsoft.com/office/drawing/2014/main" id="{AA900C5F-DB6F-45EA-9544-F9683C148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AutoShape 235">
              <a:extLst>
                <a:ext uri="{FF2B5EF4-FFF2-40B4-BE49-F238E27FC236}">
                  <a16:creationId xmlns:a16="http://schemas.microsoft.com/office/drawing/2014/main" id="{4460CE3C-1D1E-4985-8C58-9BAEABD90A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AutoShape 236">
              <a:extLst>
                <a:ext uri="{FF2B5EF4-FFF2-40B4-BE49-F238E27FC236}">
                  <a16:creationId xmlns:a16="http://schemas.microsoft.com/office/drawing/2014/main" id="{188005FB-0833-4656-A76F-590415B82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30" y="3214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Rectangle 242">
              <a:extLst>
                <a:ext uri="{FF2B5EF4-FFF2-40B4-BE49-F238E27FC236}">
                  <a16:creationId xmlns:a16="http://schemas.microsoft.com/office/drawing/2014/main" id="{12E79E39-9FD0-4D85-8585-2E15ACB9E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72" y="3168"/>
              <a:ext cx="175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Rectangle 243">
              <a:extLst>
                <a:ext uri="{FF2B5EF4-FFF2-40B4-BE49-F238E27FC236}">
                  <a16:creationId xmlns:a16="http://schemas.microsoft.com/office/drawing/2014/main" id="{4331AC3D-745D-429A-8133-F0D9DC980A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4176" y="3168"/>
              <a:ext cx="408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F85FF52-AC13-4560-A98B-8826C254F737}"/>
              </a:ext>
            </a:extLst>
          </p:cNvPr>
          <p:cNvSpPr/>
          <p:nvPr/>
        </p:nvSpPr>
        <p:spPr>
          <a:xfrm>
            <a:off x="6076872" y="2949554"/>
            <a:ext cx="3770811" cy="6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AB044D7-672F-485E-9358-BA354F33DBB5}"/>
              </a:ext>
            </a:extLst>
          </p:cNvPr>
          <p:cNvCxnSpPr/>
          <p:nvPr/>
        </p:nvCxnSpPr>
        <p:spPr>
          <a:xfrm>
            <a:off x="9179392" y="2118540"/>
            <a:ext cx="0" cy="77440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8DC6741-606D-4F0F-88A2-8FCF27355D51}"/>
              </a:ext>
            </a:extLst>
          </p:cNvPr>
          <p:cNvSpPr txBox="1"/>
          <p:nvPr/>
        </p:nvSpPr>
        <p:spPr>
          <a:xfrm>
            <a:off x="10172170" y="2224956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400 um air (?)</a:t>
            </a:r>
            <a:endParaRPr lang="it-IT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41B5CA-69B7-4F67-828C-1EE91BEC3ED7}"/>
              </a:ext>
            </a:extLst>
          </p:cNvPr>
          <p:cNvSpPr txBox="1"/>
          <p:nvPr/>
        </p:nvSpPr>
        <p:spPr>
          <a:xfrm>
            <a:off x="10299472" y="277398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um Alu</a:t>
            </a:r>
            <a:endParaRPr lang="it-IT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678037-9696-4EED-AB5F-3F24F38D336B}"/>
              </a:ext>
            </a:extLst>
          </p:cNvPr>
          <p:cNvSpPr/>
          <p:nvPr/>
        </p:nvSpPr>
        <p:spPr>
          <a:xfrm>
            <a:off x="6076872" y="3019222"/>
            <a:ext cx="3770811" cy="437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579F86-42C5-440A-ABA9-7A9A888977EE}"/>
              </a:ext>
            </a:extLst>
          </p:cNvPr>
          <p:cNvSpPr txBox="1"/>
          <p:nvPr/>
        </p:nvSpPr>
        <p:spPr>
          <a:xfrm>
            <a:off x="9988130" y="3087887"/>
            <a:ext cx="226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um silicon sensor</a:t>
            </a:r>
            <a:endParaRPr lang="it-IT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C95A5-BBB7-46BB-A4F5-EA585259018C}"/>
              </a:ext>
            </a:extLst>
          </p:cNvPr>
          <p:cNvSpPr/>
          <p:nvPr/>
        </p:nvSpPr>
        <p:spPr>
          <a:xfrm>
            <a:off x="6076872" y="3523366"/>
            <a:ext cx="3770811" cy="65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1DCEB3-DA30-47A4-80E8-57A26DCDC055}"/>
              </a:ext>
            </a:extLst>
          </p:cNvPr>
          <p:cNvSpPr txBox="1"/>
          <p:nvPr/>
        </p:nvSpPr>
        <p:spPr>
          <a:xfrm>
            <a:off x="9988130" y="3596367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um Timepix</a:t>
            </a:r>
            <a:endParaRPr lang="it-IT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F028313-E98A-4E49-A2D1-5DD2264EC38C}"/>
              </a:ext>
            </a:extLst>
          </p:cNvPr>
          <p:cNvSpPr/>
          <p:nvPr/>
        </p:nvSpPr>
        <p:spPr>
          <a:xfrm>
            <a:off x="5695744" y="4334613"/>
            <a:ext cx="4521914" cy="501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CCC3E7-C801-4D86-AD2B-FF96C1B5095E}"/>
              </a:ext>
            </a:extLst>
          </p:cNvPr>
          <p:cNvSpPr txBox="1"/>
          <p:nvPr/>
        </p:nvSpPr>
        <p:spPr>
          <a:xfrm>
            <a:off x="10308341" y="4464488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1.6 mm Ceramic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46FD31E-8486-47E7-BB54-5A8CDAD47B6D}"/>
              </a:ext>
            </a:extLst>
          </p:cNvPr>
          <p:cNvSpPr/>
          <p:nvPr/>
        </p:nvSpPr>
        <p:spPr>
          <a:xfrm>
            <a:off x="5695744" y="4187085"/>
            <a:ext cx="4521914" cy="1257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9E6A22-0ED9-490F-B8FD-F6580425C446}"/>
              </a:ext>
            </a:extLst>
          </p:cNvPr>
          <p:cNvSpPr txBox="1"/>
          <p:nvPr/>
        </p:nvSpPr>
        <p:spPr>
          <a:xfrm>
            <a:off x="10342628" y="406528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um Gold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A3BD2CF-30BF-4272-9F2F-304592314077}"/>
              </a:ext>
            </a:extLst>
          </p:cNvPr>
          <p:cNvSpPr/>
          <p:nvPr/>
        </p:nvSpPr>
        <p:spPr>
          <a:xfrm>
            <a:off x="5695744" y="5641973"/>
            <a:ext cx="4521914" cy="1063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AED699-CA7B-425F-A9CE-4D722A06259B}"/>
              </a:ext>
            </a:extLst>
          </p:cNvPr>
          <p:cNvSpPr txBox="1"/>
          <p:nvPr/>
        </p:nvSpPr>
        <p:spPr>
          <a:xfrm>
            <a:off x="10395705" y="594281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mm Alu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BF86E09-5720-4E76-B43C-130D67DEE18C}"/>
              </a:ext>
            </a:extLst>
          </p:cNvPr>
          <p:cNvSpPr/>
          <p:nvPr/>
        </p:nvSpPr>
        <p:spPr>
          <a:xfrm>
            <a:off x="5695744" y="4967357"/>
            <a:ext cx="4521914" cy="5017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125304-C3FE-4D3F-9E8A-4E9F35FD960C}"/>
              </a:ext>
            </a:extLst>
          </p:cNvPr>
          <p:cNvSpPr txBox="1"/>
          <p:nvPr/>
        </p:nvSpPr>
        <p:spPr>
          <a:xfrm>
            <a:off x="10312824" y="504119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1.6 mm PCB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58E1285-8CAD-42CD-90CB-AC566C018127}"/>
              </a:ext>
            </a:extLst>
          </p:cNvPr>
          <p:cNvCxnSpPr/>
          <p:nvPr/>
        </p:nvCxnSpPr>
        <p:spPr>
          <a:xfrm>
            <a:off x="1964274" y="1884166"/>
            <a:ext cx="9579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CDF0A8F-2914-4DD8-9AD4-66348E1B132D}"/>
              </a:ext>
            </a:extLst>
          </p:cNvPr>
          <p:cNvCxnSpPr/>
          <p:nvPr/>
        </p:nvCxnSpPr>
        <p:spPr>
          <a:xfrm>
            <a:off x="1964274" y="2924840"/>
            <a:ext cx="9579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C243F4-E139-4EA3-9474-B4D80FF4D30F}"/>
              </a:ext>
            </a:extLst>
          </p:cNvPr>
          <p:cNvCxnSpPr>
            <a:cxnSpLocks/>
          </p:cNvCxnSpPr>
          <p:nvPr/>
        </p:nvCxnSpPr>
        <p:spPr>
          <a:xfrm>
            <a:off x="2922217" y="1884166"/>
            <a:ext cx="470263" cy="5312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36DCD9-D1D6-406C-A132-5342102AD0E7}"/>
              </a:ext>
            </a:extLst>
          </p:cNvPr>
          <p:cNvCxnSpPr>
            <a:cxnSpLocks/>
          </p:cNvCxnSpPr>
          <p:nvPr/>
        </p:nvCxnSpPr>
        <p:spPr>
          <a:xfrm>
            <a:off x="1494011" y="2393624"/>
            <a:ext cx="470263" cy="5312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608C04-0747-4F6B-B8B4-DA870B0684A2}"/>
              </a:ext>
            </a:extLst>
          </p:cNvPr>
          <p:cNvCxnSpPr>
            <a:cxnSpLocks/>
          </p:cNvCxnSpPr>
          <p:nvPr/>
        </p:nvCxnSpPr>
        <p:spPr>
          <a:xfrm flipH="1">
            <a:off x="1503248" y="1873288"/>
            <a:ext cx="461026" cy="5420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FEC6E8B-A479-498B-BEA1-47AB0765E55A}"/>
              </a:ext>
            </a:extLst>
          </p:cNvPr>
          <p:cNvCxnSpPr>
            <a:cxnSpLocks/>
          </p:cNvCxnSpPr>
          <p:nvPr/>
        </p:nvCxnSpPr>
        <p:spPr>
          <a:xfrm flipH="1">
            <a:off x="2926836" y="2388185"/>
            <a:ext cx="461026" cy="5420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Timepix</a:t>
            </a:r>
            <a:r>
              <a:rPr lang="en-US" dirty="0" smtClean="0"/>
              <a:t> Quad  detector cross section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E62459E-054A-4958-986A-77D2B3CA3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0" y="985193"/>
            <a:ext cx="4725826" cy="3647259"/>
          </a:xfrm>
          <a:prstGeom prst="rect">
            <a:avLst/>
          </a:prstGeom>
        </p:spPr>
      </p:pic>
      <p:grpSp>
        <p:nvGrpSpPr>
          <p:cNvPr id="5" name="Group 256">
            <a:extLst>
              <a:ext uri="{FF2B5EF4-FFF2-40B4-BE49-F238E27FC236}">
                <a16:creationId xmlns:a16="http://schemas.microsoft.com/office/drawing/2014/main" id="{EA6C16D9-83E1-4059-98C5-E8B69DFF2FE5}"/>
              </a:ext>
            </a:extLst>
          </p:cNvPr>
          <p:cNvGrpSpPr>
            <a:grpSpLocks/>
          </p:cNvGrpSpPr>
          <p:nvPr/>
        </p:nvGrpSpPr>
        <p:grpSpPr bwMode="auto">
          <a:xfrm>
            <a:off x="-4356" y="5181600"/>
            <a:ext cx="6438900" cy="838200"/>
            <a:chOff x="72" y="3168"/>
            <a:chExt cx="4512" cy="672"/>
          </a:xfrm>
        </p:grpSpPr>
        <p:sp>
          <p:nvSpPr>
            <p:cNvPr id="6" name="AutoShape 220">
              <a:extLst>
                <a:ext uri="{FF2B5EF4-FFF2-40B4-BE49-F238E27FC236}">
                  <a16:creationId xmlns:a16="http://schemas.microsoft.com/office/drawing/2014/main" id="{EA47FCD2-37D3-4EA6-817D-4B6A94D3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AutoShape 221">
              <a:extLst>
                <a:ext uri="{FF2B5EF4-FFF2-40B4-BE49-F238E27FC236}">
                  <a16:creationId xmlns:a16="http://schemas.microsoft.com/office/drawing/2014/main" id="{57CC7D87-3223-4417-8AD7-7E4922C73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Rectangle 223">
              <a:extLst>
                <a:ext uri="{FF2B5EF4-FFF2-40B4-BE49-F238E27FC236}">
                  <a16:creationId xmlns:a16="http://schemas.microsoft.com/office/drawing/2014/main" id="{1281922B-5D02-48EE-82B2-C92AB4FCC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Rectangle 224">
              <a:extLst>
                <a:ext uri="{FF2B5EF4-FFF2-40B4-BE49-F238E27FC236}">
                  <a16:creationId xmlns:a16="http://schemas.microsoft.com/office/drawing/2014/main" id="{B9A8BCAA-EFCE-42B5-88B4-4D1520B24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Rectangle 226">
              <a:extLst>
                <a:ext uri="{FF2B5EF4-FFF2-40B4-BE49-F238E27FC236}">
                  <a16:creationId xmlns:a16="http://schemas.microsoft.com/office/drawing/2014/main" id="{6BCBBCF2-49E1-4290-81A7-71488CFF5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Rectangle 227">
              <a:extLst>
                <a:ext uri="{FF2B5EF4-FFF2-40B4-BE49-F238E27FC236}">
                  <a16:creationId xmlns:a16="http://schemas.microsoft.com/office/drawing/2014/main" id="{CCAD9A99-B072-42EE-B12C-8C5AA6E85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AutoShape 235">
              <a:extLst>
                <a:ext uri="{FF2B5EF4-FFF2-40B4-BE49-F238E27FC236}">
                  <a16:creationId xmlns:a16="http://schemas.microsoft.com/office/drawing/2014/main" id="{003A115C-E268-45BE-BB33-473BD047FC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AutoShape 236">
              <a:extLst>
                <a:ext uri="{FF2B5EF4-FFF2-40B4-BE49-F238E27FC236}">
                  <a16:creationId xmlns:a16="http://schemas.microsoft.com/office/drawing/2014/main" id="{FD06AB6F-F68B-4489-A7C3-BF06FA5B20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30" y="3214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Rectangle 242">
              <a:extLst>
                <a:ext uri="{FF2B5EF4-FFF2-40B4-BE49-F238E27FC236}">
                  <a16:creationId xmlns:a16="http://schemas.microsoft.com/office/drawing/2014/main" id="{19A1B84D-A346-423E-B2D7-6D854B8D3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72" y="3168"/>
              <a:ext cx="175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243">
              <a:extLst>
                <a:ext uri="{FF2B5EF4-FFF2-40B4-BE49-F238E27FC236}">
                  <a16:creationId xmlns:a16="http://schemas.microsoft.com/office/drawing/2014/main" id="{3C82460C-39E4-498F-A45B-BA58EEFA47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4176" y="3168"/>
              <a:ext cx="408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" name="Text Box 268">
            <a:extLst>
              <a:ext uri="{FF2B5EF4-FFF2-40B4-BE49-F238E27FC236}">
                <a16:creationId xmlns:a16="http://schemas.microsoft.com/office/drawing/2014/main" id="{A30155F3-5590-431F-990F-8A096D39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824" y="5379493"/>
            <a:ext cx="1496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Kapton 50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D3D91D-CCD7-45E1-AA2F-8FFF5DF18E3A}"/>
              </a:ext>
            </a:extLst>
          </p:cNvPr>
          <p:cNvSpPr txBox="1"/>
          <p:nvPr/>
        </p:nvSpPr>
        <p:spPr>
          <a:xfrm>
            <a:off x="1571768" y="556158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  <a:endParaRPr lang="it-IT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FD5DB5-D2C2-4A3C-A1A1-6ABFDC1CE2AC}"/>
              </a:ext>
            </a:extLst>
          </p:cNvPr>
          <p:cNvCxnSpPr>
            <a:stCxn id="6" idx="0"/>
            <a:endCxn id="16" idx="0"/>
          </p:cNvCxnSpPr>
          <p:nvPr/>
        </p:nvCxnSpPr>
        <p:spPr>
          <a:xfrm flipV="1">
            <a:off x="1516892" y="5600202"/>
            <a:ext cx="821986" cy="49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8">
            <a:extLst>
              <a:ext uri="{FF2B5EF4-FFF2-40B4-BE49-F238E27FC236}">
                <a16:creationId xmlns:a16="http://schemas.microsoft.com/office/drawing/2014/main" id="{B9CDD693-DFB4-49B8-8FA1-6B206D55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69" y="5804326"/>
            <a:ext cx="139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Copper 5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28" name="Text Box 268">
            <a:extLst>
              <a:ext uri="{FF2B5EF4-FFF2-40B4-BE49-F238E27FC236}">
                <a16:creationId xmlns:a16="http://schemas.microsoft.com/office/drawing/2014/main" id="{1F4C1F1C-FDE5-450B-AF13-FF9A8A609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164" y="4996732"/>
            <a:ext cx="139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000066"/>
                </a:solidFill>
              </a:rPr>
              <a:t>Copper 5 um</a:t>
            </a:r>
            <a:endParaRPr lang="it-IT" altLang="it-IT" dirty="0">
              <a:solidFill>
                <a:srgbClr val="00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5021BE-F184-4EA1-AD78-EAB2485EE6FE}"/>
              </a:ext>
            </a:extLst>
          </p:cNvPr>
          <p:cNvSpPr/>
          <p:nvPr/>
        </p:nvSpPr>
        <p:spPr>
          <a:xfrm>
            <a:off x="6024563" y="1135025"/>
            <a:ext cx="3770811" cy="6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859506-069B-4122-B3BD-2F0783DBCC65}"/>
              </a:ext>
            </a:extLst>
          </p:cNvPr>
          <p:cNvSpPr txBox="1"/>
          <p:nvPr/>
        </p:nvSpPr>
        <p:spPr>
          <a:xfrm>
            <a:off x="10143718" y="985193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tissue</a:t>
            </a:r>
            <a:endParaRPr lang="it-IT" dirty="0"/>
          </a:p>
        </p:txBody>
      </p:sp>
      <p:grpSp>
        <p:nvGrpSpPr>
          <p:cNvPr id="32" name="Group 256">
            <a:extLst>
              <a:ext uri="{FF2B5EF4-FFF2-40B4-BE49-F238E27FC236}">
                <a16:creationId xmlns:a16="http://schemas.microsoft.com/office/drawing/2014/main" id="{51C1B2CE-B7EC-44D7-8E18-564E0728842E}"/>
              </a:ext>
            </a:extLst>
          </p:cNvPr>
          <p:cNvGrpSpPr>
            <a:grpSpLocks/>
          </p:cNvGrpSpPr>
          <p:nvPr/>
        </p:nvGrpSpPr>
        <p:grpSpPr bwMode="auto">
          <a:xfrm>
            <a:off x="5780723" y="1241261"/>
            <a:ext cx="6438900" cy="838200"/>
            <a:chOff x="72" y="3168"/>
            <a:chExt cx="4512" cy="672"/>
          </a:xfrm>
        </p:grpSpPr>
        <p:sp>
          <p:nvSpPr>
            <p:cNvPr id="33" name="AutoShape 220">
              <a:extLst>
                <a:ext uri="{FF2B5EF4-FFF2-40B4-BE49-F238E27FC236}">
                  <a16:creationId xmlns:a16="http://schemas.microsoft.com/office/drawing/2014/main" id="{4E603810-99FE-4020-A685-2E4893675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AutoShape 221">
              <a:extLst>
                <a:ext uri="{FF2B5EF4-FFF2-40B4-BE49-F238E27FC236}">
                  <a16:creationId xmlns:a16="http://schemas.microsoft.com/office/drawing/2014/main" id="{83AAE379-4D0E-4044-B6E7-8824FC829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Rectangle 223">
              <a:extLst>
                <a:ext uri="{FF2B5EF4-FFF2-40B4-BE49-F238E27FC236}">
                  <a16:creationId xmlns:a16="http://schemas.microsoft.com/office/drawing/2014/main" id="{26E5E2AF-6988-463C-8E48-014D57011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Rectangle 224">
              <a:extLst>
                <a:ext uri="{FF2B5EF4-FFF2-40B4-BE49-F238E27FC236}">
                  <a16:creationId xmlns:a16="http://schemas.microsoft.com/office/drawing/2014/main" id="{288ADA20-8DB9-4109-8DF8-35F70641E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3793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Rectangle 226">
              <a:extLst>
                <a:ext uri="{FF2B5EF4-FFF2-40B4-BE49-F238E27FC236}">
                  <a16:creationId xmlns:a16="http://schemas.microsoft.com/office/drawing/2014/main" id="{A7A511F8-A2B4-4F49-8E16-91D4CED9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Rectangle 227">
              <a:extLst>
                <a:ext uri="{FF2B5EF4-FFF2-40B4-BE49-F238E27FC236}">
                  <a16:creationId xmlns:a16="http://schemas.microsoft.com/office/drawing/2014/main" id="{AA900C5F-DB6F-45EA-9544-F9683C148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3169"/>
              <a:ext cx="762" cy="4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AutoShape 235">
              <a:extLst>
                <a:ext uri="{FF2B5EF4-FFF2-40B4-BE49-F238E27FC236}">
                  <a16:creationId xmlns:a16="http://schemas.microsoft.com/office/drawing/2014/main" id="{4460CE3C-1D1E-4985-8C58-9BAEABD90A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714" y="3216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AutoShape 236">
              <a:extLst>
                <a:ext uri="{FF2B5EF4-FFF2-40B4-BE49-F238E27FC236}">
                  <a16:creationId xmlns:a16="http://schemas.microsoft.com/office/drawing/2014/main" id="{188005FB-0833-4656-A76F-590415B82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130" y="3214"/>
              <a:ext cx="1008" cy="576"/>
            </a:xfrm>
            <a:prstGeom prst="hexagon">
              <a:avLst>
                <a:gd name="adj" fmla="val 20141"/>
                <a:gd name="vf" fmla="val 11547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Rectangle 242">
              <a:extLst>
                <a:ext uri="{FF2B5EF4-FFF2-40B4-BE49-F238E27FC236}">
                  <a16:creationId xmlns:a16="http://schemas.microsoft.com/office/drawing/2014/main" id="{12E79E39-9FD0-4D85-8585-2E15ACB9E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72" y="3168"/>
              <a:ext cx="175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Rectangle 243">
              <a:extLst>
                <a:ext uri="{FF2B5EF4-FFF2-40B4-BE49-F238E27FC236}">
                  <a16:creationId xmlns:a16="http://schemas.microsoft.com/office/drawing/2014/main" id="{4331AC3D-745D-429A-8133-F0D9DC980A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2377">
              <a:off x="4176" y="3168"/>
              <a:ext cx="408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F85FF52-AC13-4560-A98B-8826C254F737}"/>
              </a:ext>
            </a:extLst>
          </p:cNvPr>
          <p:cNvSpPr/>
          <p:nvPr/>
        </p:nvSpPr>
        <p:spPr>
          <a:xfrm>
            <a:off x="6048420" y="2942054"/>
            <a:ext cx="3770811" cy="6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AB044D7-672F-485E-9358-BA354F33DBB5}"/>
              </a:ext>
            </a:extLst>
          </p:cNvPr>
          <p:cNvCxnSpPr/>
          <p:nvPr/>
        </p:nvCxnSpPr>
        <p:spPr>
          <a:xfrm>
            <a:off x="9150940" y="2111040"/>
            <a:ext cx="0" cy="77440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8DC6741-606D-4F0F-88A2-8FCF27355D51}"/>
              </a:ext>
            </a:extLst>
          </p:cNvPr>
          <p:cNvSpPr txBox="1"/>
          <p:nvPr/>
        </p:nvSpPr>
        <p:spPr>
          <a:xfrm>
            <a:off x="10143718" y="2217456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400 um air (?)</a:t>
            </a:r>
            <a:endParaRPr lang="it-IT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41B5CA-69B7-4F67-828C-1EE91BEC3ED7}"/>
              </a:ext>
            </a:extLst>
          </p:cNvPr>
          <p:cNvSpPr txBox="1"/>
          <p:nvPr/>
        </p:nvSpPr>
        <p:spPr>
          <a:xfrm>
            <a:off x="10255043" y="2728849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um Alu</a:t>
            </a:r>
            <a:endParaRPr lang="it-IT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678037-9696-4EED-AB5F-3F24F38D336B}"/>
              </a:ext>
            </a:extLst>
          </p:cNvPr>
          <p:cNvSpPr/>
          <p:nvPr/>
        </p:nvSpPr>
        <p:spPr>
          <a:xfrm>
            <a:off x="6048420" y="3011723"/>
            <a:ext cx="3770811" cy="172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579F86-42C5-440A-ABA9-7A9A888977EE}"/>
              </a:ext>
            </a:extLst>
          </p:cNvPr>
          <p:cNvSpPr txBox="1"/>
          <p:nvPr/>
        </p:nvSpPr>
        <p:spPr>
          <a:xfrm>
            <a:off x="9959678" y="2934415"/>
            <a:ext cx="22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 </a:t>
            </a:r>
            <a:r>
              <a:rPr lang="en-US" dirty="0"/>
              <a:t>um silicon sensor</a:t>
            </a:r>
            <a:endParaRPr lang="it-IT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C95A5-BBB7-46BB-A4F5-EA585259018C}"/>
              </a:ext>
            </a:extLst>
          </p:cNvPr>
          <p:cNvSpPr/>
          <p:nvPr/>
        </p:nvSpPr>
        <p:spPr>
          <a:xfrm>
            <a:off x="6048420" y="3203055"/>
            <a:ext cx="3770811" cy="2580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1DCEB3-DA30-47A4-80E8-57A26DCDC055}"/>
              </a:ext>
            </a:extLst>
          </p:cNvPr>
          <p:cNvSpPr txBox="1"/>
          <p:nvPr/>
        </p:nvSpPr>
        <p:spPr>
          <a:xfrm>
            <a:off x="9959678" y="3191661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 </a:t>
            </a:r>
            <a:r>
              <a:rPr lang="en-US" dirty="0"/>
              <a:t>um Timepix</a:t>
            </a:r>
            <a:endParaRPr lang="it-IT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58E1285-8CAD-42CD-90CB-AC566C018127}"/>
              </a:ext>
            </a:extLst>
          </p:cNvPr>
          <p:cNvCxnSpPr/>
          <p:nvPr/>
        </p:nvCxnSpPr>
        <p:spPr>
          <a:xfrm>
            <a:off x="1968135" y="1907929"/>
            <a:ext cx="9579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CDF0A8F-2914-4DD8-9AD4-66348E1B132D}"/>
              </a:ext>
            </a:extLst>
          </p:cNvPr>
          <p:cNvCxnSpPr/>
          <p:nvPr/>
        </p:nvCxnSpPr>
        <p:spPr>
          <a:xfrm>
            <a:off x="1968135" y="2948603"/>
            <a:ext cx="9579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C243F4-E139-4EA3-9474-B4D80FF4D30F}"/>
              </a:ext>
            </a:extLst>
          </p:cNvPr>
          <p:cNvCxnSpPr>
            <a:cxnSpLocks/>
          </p:cNvCxnSpPr>
          <p:nvPr/>
        </p:nvCxnSpPr>
        <p:spPr>
          <a:xfrm>
            <a:off x="2926078" y="1907929"/>
            <a:ext cx="470263" cy="5312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36DCD9-D1D6-406C-A132-5342102AD0E7}"/>
              </a:ext>
            </a:extLst>
          </p:cNvPr>
          <p:cNvCxnSpPr>
            <a:cxnSpLocks/>
          </p:cNvCxnSpPr>
          <p:nvPr/>
        </p:nvCxnSpPr>
        <p:spPr>
          <a:xfrm>
            <a:off x="1497872" y="2417387"/>
            <a:ext cx="470263" cy="5312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608C04-0747-4F6B-B8B4-DA870B0684A2}"/>
              </a:ext>
            </a:extLst>
          </p:cNvPr>
          <p:cNvCxnSpPr>
            <a:cxnSpLocks/>
          </p:cNvCxnSpPr>
          <p:nvPr/>
        </p:nvCxnSpPr>
        <p:spPr>
          <a:xfrm flipH="1">
            <a:off x="1507109" y="1897051"/>
            <a:ext cx="461026" cy="5420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FEC6E8B-A479-498B-BEA1-47AB0765E55A}"/>
              </a:ext>
            </a:extLst>
          </p:cNvPr>
          <p:cNvCxnSpPr>
            <a:cxnSpLocks/>
          </p:cNvCxnSpPr>
          <p:nvPr/>
        </p:nvCxnSpPr>
        <p:spPr>
          <a:xfrm flipH="1">
            <a:off x="2930697" y="2411948"/>
            <a:ext cx="461026" cy="5420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53D404A-D52E-4479-8B77-C6A7A7D760A1}"/>
              </a:ext>
            </a:extLst>
          </p:cNvPr>
          <p:cNvSpPr txBox="1"/>
          <p:nvPr/>
        </p:nvSpPr>
        <p:spPr>
          <a:xfrm>
            <a:off x="1571768" y="485142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um</a:t>
            </a:r>
            <a:endParaRPr lang="it-IT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C291888-A7C1-496F-8ECC-AAF2B74FE71D}"/>
              </a:ext>
            </a:extLst>
          </p:cNvPr>
          <p:cNvCxnSpPr>
            <a:cxnSpLocks/>
          </p:cNvCxnSpPr>
          <p:nvPr/>
        </p:nvCxnSpPr>
        <p:spPr>
          <a:xfrm>
            <a:off x="1378673" y="5212051"/>
            <a:ext cx="1141442" cy="10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Light</a:t>
            </a:r>
            <a:r>
              <a:rPr lang="en-US" dirty="0" smtClean="0"/>
              <a:t> Timepix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</a:t>
            </a:r>
            <a:r>
              <a:rPr lang="en-US" dirty="0"/>
              <a:t>Quad  detector cross section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Timepix3 QUAD detector at CERN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94163" y="6569393"/>
            <a:ext cx="3860800" cy="182652"/>
          </a:xfrm>
        </p:spPr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 b="51090"/>
          <a:stretch/>
        </p:blipFill>
        <p:spPr>
          <a:xfrm>
            <a:off x="3740076" y="830728"/>
            <a:ext cx="3546247" cy="1937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b="13638"/>
          <a:stretch/>
        </p:blipFill>
        <p:spPr>
          <a:xfrm>
            <a:off x="335992" y="1029902"/>
            <a:ext cx="3118408" cy="4209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32031" r="6372" b="34765"/>
          <a:stretch/>
        </p:blipFill>
        <p:spPr>
          <a:xfrm>
            <a:off x="7401828" y="2291448"/>
            <a:ext cx="4665388" cy="2319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1" b="11865"/>
          <a:stretch/>
        </p:blipFill>
        <p:spPr>
          <a:xfrm>
            <a:off x="3740076" y="3205213"/>
            <a:ext cx="3546247" cy="3184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15714" y="5621154"/>
            <a:ext cx="3375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Calibration ongoing …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546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Diamondpix</a:t>
            </a:r>
            <a:endParaRPr lang="it-I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GEMPix detector: studies with internal target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3AE6A-383C-42EE-963D-A3B996B8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2</a:t>
            </a:fld>
            <a:endParaRPr lang="it-IT"/>
          </a:p>
        </p:txBody>
      </p:sp>
      <p:sp>
        <p:nvSpPr>
          <p:cNvPr id="26" name="TextBox 41"/>
          <p:cNvSpPr txBox="1">
            <a:spLocks noChangeArrowheads="1"/>
          </p:cNvSpPr>
          <p:nvPr/>
        </p:nvSpPr>
        <p:spPr bwMode="auto">
          <a:xfrm>
            <a:off x="665659" y="2168774"/>
            <a:ext cx="1098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Triple GEM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3175" t="20026" r="8633" b="17753"/>
          <a:stretch/>
        </p:blipFill>
        <p:spPr>
          <a:xfrm>
            <a:off x="1919536" y="1884862"/>
            <a:ext cx="6552728" cy="2304256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 bwMode="auto">
          <a:xfrm>
            <a:off x="2753361" y="2492896"/>
            <a:ext cx="2495000" cy="0"/>
          </a:xfrm>
          <a:prstGeom prst="line">
            <a:avLst/>
          </a:prstGeom>
          <a:solidFill>
            <a:srgbClr val="CCCC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2366214" y="1720227"/>
            <a:ext cx="774294" cy="731065"/>
          </a:xfrm>
          <a:prstGeom prst="straightConnector1">
            <a:avLst/>
          </a:prstGeom>
          <a:solidFill>
            <a:srgbClr val="CC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1882918" y="1237800"/>
            <a:ext cx="830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+mj-lt"/>
              </a:rPr>
              <a:t>Target</a:t>
            </a:r>
            <a:endParaRPr lang="it-IT" sz="2000" b="0" dirty="0">
              <a:latin typeface="+mj-lt"/>
            </a:endParaRPr>
          </a:p>
        </p:txBody>
      </p:sp>
      <p:cxnSp>
        <p:nvCxnSpPr>
          <p:cNvPr id="27" name="Straight Arrow Connector 43"/>
          <p:cNvCxnSpPr>
            <a:cxnSpLocks noChangeShapeType="1"/>
            <a:stCxn id="44" idx="0"/>
          </p:cNvCxnSpPr>
          <p:nvPr/>
        </p:nvCxnSpPr>
        <p:spPr bwMode="auto">
          <a:xfrm flipH="1">
            <a:off x="4357678" y="1884862"/>
            <a:ext cx="838222" cy="35050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45"/>
          <p:cNvSpPr txBox="1">
            <a:spLocks noChangeArrowheads="1"/>
          </p:cNvSpPr>
          <p:nvPr/>
        </p:nvSpPr>
        <p:spPr bwMode="auto">
          <a:xfrm>
            <a:off x="5251878" y="1694048"/>
            <a:ext cx="1379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Mylar window</a:t>
            </a:r>
          </a:p>
        </p:txBody>
      </p:sp>
      <p:sp>
        <p:nvSpPr>
          <p:cNvPr id="29" name="TextBox 48"/>
          <p:cNvSpPr txBox="1">
            <a:spLocks noChangeArrowheads="1"/>
          </p:cNvSpPr>
          <p:nvPr/>
        </p:nvSpPr>
        <p:spPr bwMode="auto">
          <a:xfrm>
            <a:off x="3464045" y="899876"/>
            <a:ext cx="881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Neutron</a:t>
            </a:r>
          </a:p>
        </p:txBody>
      </p:sp>
      <p:cxnSp>
        <p:nvCxnSpPr>
          <p:cNvPr id="33" name="Straight Arrow Connector 57"/>
          <p:cNvCxnSpPr>
            <a:cxnSpLocks noChangeShapeType="1"/>
          </p:cNvCxnSpPr>
          <p:nvPr/>
        </p:nvCxnSpPr>
        <p:spPr bwMode="auto">
          <a:xfrm>
            <a:off x="4046934" y="1485438"/>
            <a:ext cx="0" cy="644525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58"/>
          <p:cNvCxnSpPr>
            <a:cxnSpLocks noChangeShapeType="1"/>
          </p:cNvCxnSpPr>
          <p:nvPr/>
        </p:nvCxnSpPr>
        <p:spPr bwMode="auto">
          <a:xfrm>
            <a:off x="3754834" y="1498138"/>
            <a:ext cx="0" cy="644525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3464045" y="3896010"/>
            <a:ext cx="3616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Gas flux  AR CO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2</a:t>
            </a: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   or   AR CO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2 </a:t>
            </a: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CF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4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1764165" y="2422695"/>
            <a:ext cx="949621" cy="244203"/>
          </a:xfrm>
          <a:prstGeom prst="straightConnector1">
            <a:avLst/>
          </a:prstGeom>
          <a:solidFill>
            <a:srgbClr val="CCCC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41"/>
          <p:cNvSpPr txBox="1">
            <a:spLocks noChangeArrowheads="1"/>
          </p:cNvSpPr>
          <p:nvPr/>
        </p:nvSpPr>
        <p:spPr bwMode="auto">
          <a:xfrm>
            <a:off x="802091" y="3988347"/>
            <a:ext cx="61156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Atmospheric pressure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Active Area  : 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3x3 cm</a:t>
            </a:r>
            <a:r>
              <a:rPr lang="en-GB" altLang="en-US" sz="2000" b="0" baseline="30000" dirty="0">
                <a:solidFill>
                  <a:srgbClr val="FF0000"/>
                </a:solidFill>
                <a:latin typeface="+mj-lt"/>
                <a:cs typeface="Arial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Time resolution  : 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5 ns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Space resolution : 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200 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Particle id capability  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(</a:t>
            </a:r>
            <a:r>
              <a:rPr lang="en-GB" altLang="en-US" sz="2000" b="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dE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/</a:t>
            </a:r>
            <a:r>
              <a:rPr lang="en-GB" altLang="en-US" sz="2000" b="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dX</a:t>
            </a:r>
            <a:r>
              <a:rPr lang="en-GB" altLang="en-US" sz="2000" b="0" dirty="0">
                <a:solidFill>
                  <a:srgbClr val="FF0000"/>
                </a:solidFill>
                <a:latin typeface="+mj-lt"/>
                <a:cs typeface="Arial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 b="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The target doesn’t have to produce oxygen inside the gas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1D085ECE-B9BE-43E6-AFEC-71FC29E25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608" y="3830881"/>
            <a:ext cx="2374279" cy="270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26540" y="340"/>
            <a:ext cx="9956800" cy="944033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tollerant</a:t>
            </a:r>
            <a:r>
              <a:rPr lang="it-IT" dirty="0" smtClean="0"/>
              <a:t> </a:t>
            </a:r>
            <a:r>
              <a:rPr lang="it-IT" dirty="0" smtClean="0"/>
              <a:t>detector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47114" y="4101085"/>
            <a:ext cx="2830001" cy="2223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1" y="4913994"/>
            <a:ext cx="649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</a:t>
            </a:r>
            <a:r>
              <a:rPr lang="en-US" sz="2400" dirty="0" smtClean="0">
                <a:solidFill>
                  <a:srgbClr val="002060"/>
                </a:solidFill>
              </a:rPr>
              <a:t>wo </a:t>
            </a:r>
            <a:r>
              <a:rPr lang="en-US" sz="2400" dirty="0" err="1">
                <a:solidFill>
                  <a:srgbClr val="002060"/>
                </a:solidFill>
              </a:rPr>
              <a:t>D</a:t>
            </a:r>
            <a:r>
              <a:rPr lang="en-US" sz="2400" dirty="0" err="1">
                <a:solidFill>
                  <a:srgbClr val="002060"/>
                </a:solidFill>
              </a:rPr>
              <a:t>iamondpix</a:t>
            </a:r>
            <a:r>
              <a:rPr lang="en-US" sz="2400" dirty="0">
                <a:solidFill>
                  <a:srgbClr val="002060"/>
                </a:solidFill>
              </a:rPr>
              <a:t> have been tested on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charged and neutron beam for future applications.</a:t>
            </a:r>
          </a:p>
        </p:txBody>
      </p:sp>
      <p:pic>
        <p:nvPicPr>
          <p:cNvPr id="7" name="Picture" descr="C:\Users\claps\Desktop\DIAMONDs\ImmaginiPoster\projec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921" y="2486435"/>
            <a:ext cx="3201560" cy="21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" descr="C:\Users\claps\Desktop\DIAMONDs\ImmaginiPaper\tiff files\2AFIG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6" y="1115212"/>
            <a:ext cx="4224867" cy="120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4335312" y="1294688"/>
            <a:ext cx="6532272" cy="2003053"/>
            <a:chOff x="3251484" y="971016"/>
            <a:chExt cx="4899204" cy="1502290"/>
          </a:xfrm>
        </p:grpSpPr>
        <p:pic>
          <p:nvPicPr>
            <p:cNvPr id="11" name="Picture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96660" y="971016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9670" y="985764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5748" y="995289"/>
              <a:ext cx="1424940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216627" y="2034725"/>
              <a:ext cx="129371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003F7E"/>
                  </a:solidFill>
                </a:rPr>
                <a:t>Pads on diamond </a:t>
              </a:r>
            </a:p>
            <a:p>
              <a:pPr algn="ctr"/>
              <a:r>
                <a:rPr lang="it-IT" sz="1600" dirty="0">
                  <a:solidFill>
                    <a:srgbClr val="003F7E"/>
                  </a:solidFill>
                </a:rPr>
                <a:t>downward surface</a:t>
              </a:r>
              <a:endParaRPr lang="it-IT" sz="1600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51484" y="2016885"/>
              <a:ext cx="179606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003F7E"/>
                  </a:solidFill>
                </a:rPr>
                <a:t>Gold cathode on diamond </a:t>
              </a:r>
            </a:p>
            <a:p>
              <a:pPr algn="ctr"/>
              <a:r>
                <a:rPr lang="it-IT" sz="1600" dirty="0">
                  <a:solidFill>
                    <a:srgbClr val="003F7E"/>
                  </a:solidFill>
                </a:rPr>
                <a:t>upward surface</a:t>
              </a:r>
              <a:endParaRPr lang="it-IT" sz="1600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09807" y="2108598"/>
              <a:ext cx="1032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003F7E"/>
                  </a:solidFill>
                </a:rPr>
                <a:t>Timepix3 Pads</a:t>
              </a:r>
              <a:endParaRPr lang="it-IT" sz="1600" dirty="0">
                <a:solidFill>
                  <a:srgbClr val="003F7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879204" y="919040"/>
            <a:ext cx="3498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F7E"/>
                </a:solidFill>
                <a:ea typeface="Droid Sans Fallback"/>
              </a:rPr>
              <a:t>Made by Element6 and </a:t>
            </a:r>
            <a:r>
              <a:rPr lang="en-US" sz="1600" dirty="0" err="1">
                <a:solidFill>
                  <a:srgbClr val="003F7E"/>
                </a:solidFill>
                <a:ea typeface="Droid Sans Fallback"/>
              </a:rPr>
              <a:t>Fraunhofer</a:t>
            </a:r>
            <a:r>
              <a:rPr lang="en-US" sz="1600" dirty="0">
                <a:solidFill>
                  <a:srgbClr val="003F7E"/>
                </a:solidFill>
                <a:ea typeface="Droid Sans Fallback"/>
              </a:rPr>
              <a:t> </a:t>
            </a:r>
            <a:r>
              <a:rPr lang="en-US" sz="1600" dirty="0">
                <a:solidFill>
                  <a:srgbClr val="003F7E"/>
                </a:solidFill>
                <a:ea typeface="Droid Sans Fallback"/>
              </a:rPr>
              <a:t>IZM </a:t>
            </a:r>
            <a:endParaRPr lang="it-IT" sz="1600" dirty="0">
              <a:solidFill>
                <a:srgbClr val="003F7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485446" y="3835918"/>
            <a:ext cx="2490985" cy="2394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9835" y="3424443"/>
            <a:ext cx="425789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3F7E"/>
                </a:solidFill>
              </a:rPr>
              <a:t>Diamond bump bonded on Timepix3</a:t>
            </a:r>
            <a:endParaRPr lang="en-US" sz="2133" dirty="0">
              <a:solidFill>
                <a:srgbClr val="003F7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162114" y="3797870"/>
            <a:ext cx="186980" cy="333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57817" y="1"/>
            <a:ext cx="9956800" cy="94403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radiation hardness detector 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3927" y="563826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6660" y="5478755"/>
            <a:ext cx="11249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Details on :</a:t>
            </a:r>
          </a:p>
          <a:p>
            <a:r>
              <a:rPr lang="en-US" sz="2400" dirty="0" err="1">
                <a:solidFill>
                  <a:srgbClr val="009644"/>
                </a:solidFill>
              </a:rPr>
              <a:t>Diamondpix</a:t>
            </a:r>
            <a:r>
              <a:rPr lang="en-US" sz="2400" dirty="0">
                <a:solidFill>
                  <a:srgbClr val="009644"/>
                </a:solidFill>
              </a:rPr>
              <a:t>: a CVD diamond detector with Timepix3 chip interface  </a:t>
            </a:r>
            <a:r>
              <a:rPr lang="en-US" sz="2400" dirty="0">
                <a:solidFill>
                  <a:srgbClr val="FF0000"/>
                </a:solidFill>
              </a:rPr>
              <a:t>TNS 00581-2018-R1 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" descr="C:\Users\claps\Desktop\DIAMONDs\ImmaginiPoster\neutron&amp;gamma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235" y="1064291"/>
            <a:ext cx="4382619" cy="389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7781" y="4875694"/>
            <a:ext cx="431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3F7E"/>
                </a:solidFill>
              </a:rPr>
              <a:t>Neutron / Gamma discrimination</a:t>
            </a:r>
            <a:endParaRPr lang="it-IT" sz="2400" dirty="0">
              <a:solidFill>
                <a:srgbClr val="003F7E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56055" y="833673"/>
            <a:ext cx="10655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/>
          </a:p>
        </p:txBody>
      </p:sp>
      <p:pic>
        <p:nvPicPr>
          <p:cNvPr id="2049" name="Picture" descr="n14MeV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88" y="1661731"/>
            <a:ext cx="7103867" cy="22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 flipV="1">
            <a:off x="5256055" y="3665948"/>
            <a:ext cx="10655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/>
          </a:p>
        </p:txBody>
      </p:sp>
      <p:grpSp>
        <p:nvGrpSpPr>
          <p:cNvPr id="16" name="Group 15"/>
          <p:cNvGrpSpPr/>
          <p:nvPr/>
        </p:nvGrpSpPr>
        <p:grpSpPr>
          <a:xfrm>
            <a:off x="4969454" y="3818177"/>
            <a:ext cx="5918265" cy="461665"/>
            <a:chOff x="3727090" y="2863633"/>
            <a:chExt cx="4438699" cy="346249"/>
          </a:xfrm>
        </p:grpSpPr>
        <p:sp>
          <p:nvSpPr>
            <p:cNvPr id="12" name="TextBox 11"/>
            <p:cNvSpPr txBox="1"/>
            <p:nvPr/>
          </p:nvSpPr>
          <p:spPr>
            <a:xfrm>
              <a:off x="5631074" y="2863633"/>
              <a:ext cx="101123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003F7E"/>
                  </a:solidFill>
                </a:rPr>
                <a:t>N</a:t>
              </a:r>
              <a:r>
                <a:rPr lang="it-IT" sz="2400" dirty="0">
                  <a:solidFill>
                    <a:srgbClr val="003F7E"/>
                  </a:solidFill>
                </a:rPr>
                <a:t>eutrons</a:t>
              </a:r>
              <a:endParaRPr lang="it-IT" sz="2400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2544" y="2863633"/>
              <a:ext cx="96324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003F7E"/>
                  </a:solidFill>
                </a:rPr>
                <a:t>G</a:t>
              </a:r>
              <a:r>
                <a:rPr lang="it-IT" sz="2400" dirty="0">
                  <a:solidFill>
                    <a:srgbClr val="003F7E"/>
                  </a:solidFill>
                </a:rPr>
                <a:t>ammas</a:t>
              </a:r>
              <a:endParaRPr lang="it-IT" sz="2400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27090" y="2863633"/>
              <a:ext cx="129434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003F7E"/>
                  </a:solidFill>
                </a:rPr>
                <a:t>Beam image</a:t>
              </a:r>
              <a:endParaRPr lang="it-IT" sz="2400" dirty="0">
                <a:solidFill>
                  <a:srgbClr val="003F7E"/>
                </a:solidFill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MultiBoron</a:t>
            </a:r>
            <a:r>
              <a:rPr lang="en-US" dirty="0" smtClean="0"/>
              <a:t> layer GEM detector</a:t>
            </a:r>
            <a:endParaRPr lang="it-I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397141" y="4245398"/>
            <a:ext cx="734298" cy="190075"/>
            <a:chOff x="6218347" y="2885643"/>
            <a:chExt cx="1688866" cy="365976"/>
          </a:xfrm>
        </p:grpSpPr>
        <p:sp>
          <p:nvSpPr>
            <p:cNvPr id="33" name="Arc 32"/>
            <p:cNvSpPr/>
            <p:nvPr/>
          </p:nvSpPr>
          <p:spPr>
            <a:xfrm>
              <a:off x="6218347" y="2885643"/>
              <a:ext cx="1687132" cy="3434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/>
            <p:cNvSpPr/>
            <p:nvPr/>
          </p:nvSpPr>
          <p:spPr>
            <a:xfrm>
              <a:off x="6218347" y="2946773"/>
              <a:ext cx="1672105" cy="2511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c 34"/>
            <p:cNvSpPr/>
            <p:nvPr/>
          </p:nvSpPr>
          <p:spPr>
            <a:xfrm>
              <a:off x="6218347" y="3061966"/>
              <a:ext cx="1672105" cy="45719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Arc 35"/>
            <p:cNvSpPr/>
            <p:nvPr/>
          </p:nvSpPr>
          <p:spPr>
            <a:xfrm flipV="1">
              <a:off x="6220081" y="2908153"/>
              <a:ext cx="1687132" cy="3434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Arc 36"/>
            <p:cNvSpPr/>
            <p:nvPr/>
          </p:nvSpPr>
          <p:spPr>
            <a:xfrm flipV="1">
              <a:off x="6225276" y="2927723"/>
              <a:ext cx="1672105" cy="2511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MBGEM Detector Layout</a:t>
            </a:r>
            <a:endParaRPr lang="en-GB" dirty="0"/>
          </a:p>
        </p:txBody>
      </p:sp>
      <p:sp>
        <p:nvSpPr>
          <p:cNvPr id="129" name="Date Placeholder 1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en-GB"/>
          </a:p>
        </p:txBody>
      </p:sp>
      <p:sp>
        <p:nvSpPr>
          <p:cNvPr id="130" name="Footer Placeholder 1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en-GB"/>
          </a:p>
        </p:txBody>
      </p:sp>
      <p:sp>
        <p:nvSpPr>
          <p:cNvPr id="131" name="Slide Number Placeholder 130"/>
          <p:cNvSpPr>
            <a:spLocks noGrp="1"/>
          </p:cNvSpPr>
          <p:nvPr>
            <p:ph type="sldNum" sz="quarter" idx="12"/>
          </p:nvPr>
        </p:nvSpPr>
        <p:spPr>
          <a:xfrm>
            <a:off x="8007096" y="6356350"/>
            <a:ext cx="2743200" cy="365125"/>
          </a:xfrm>
        </p:spPr>
        <p:txBody>
          <a:bodyPr/>
          <a:lstStyle/>
          <a:p>
            <a:fld id="{9D8333A7-E3EF-4CFB-9DE8-559999BC6C7E}" type="slidenum">
              <a:rPr lang="en-GB" smtClean="0"/>
              <a:t>23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967295" y="1811411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4914" y="1811411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92911" y="1811411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7746" y="1811411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69864" y="5744569"/>
            <a:ext cx="1356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Multiborate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97059" y="1249251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3GEM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28396" y="3732169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 pad </a:t>
            </a:r>
            <a:r>
              <a:rPr lang="en-US" dirty="0" err="1" smtClean="0"/>
              <a:t>readoout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09445" y="4405192"/>
            <a:ext cx="2130449" cy="373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4" idx="0"/>
          </p:cNvCxnSpPr>
          <p:nvPr/>
        </p:nvCxnSpPr>
        <p:spPr>
          <a:xfrm flipH="1" flipV="1">
            <a:off x="2901755" y="4245398"/>
            <a:ext cx="389917" cy="1601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4591552" y="2956743"/>
            <a:ext cx="238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 Neutron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36485" y="424539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0093" y="1811408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12440" y="1811405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84788" y="1811402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57135" y="1811398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856008" y="3190068"/>
            <a:ext cx="1583886" cy="12236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12679" y="3189697"/>
            <a:ext cx="25683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28036" y="2781760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48614" y="2125981"/>
            <a:ext cx="686823" cy="640627"/>
          </a:xfrm>
          <a:custGeom>
            <a:avLst/>
            <a:gdLst>
              <a:gd name="connsiteX0" fmla="*/ 0 w 2987899"/>
              <a:gd name="connsiteY0" fmla="*/ 8094 h 2372209"/>
              <a:gd name="connsiteX1" fmla="*/ 399245 w 2987899"/>
              <a:gd name="connsiteY1" fmla="*/ 20973 h 2372209"/>
              <a:gd name="connsiteX2" fmla="*/ 695459 w 2987899"/>
              <a:gd name="connsiteY2" fmla="*/ 188398 h 2372209"/>
              <a:gd name="connsiteX3" fmla="*/ 940158 w 2987899"/>
              <a:gd name="connsiteY3" fmla="*/ 639159 h 2372209"/>
              <a:gd name="connsiteX4" fmla="*/ 1030310 w 2987899"/>
              <a:gd name="connsiteY4" fmla="*/ 1218708 h 2372209"/>
              <a:gd name="connsiteX5" fmla="*/ 1107583 w 2987899"/>
              <a:gd name="connsiteY5" fmla="*/ 1824015 h 2372209"/>
              <a:gd name="connsiteX6" fmla="*/ 1210614 w 2987899"/>
              <a:gd name="connsiteY6" fmla="*/ 2313412 h 2372209"/>
              <a:gd name="connsiteX7" fmla="*/ 1326524 w 2987899"/>
              <a:gd name="connsiteY7" fmla="*/ 2352049 h 2372209"/>
              <a:gd name="connsiteX8" fmla="*/ 1442434 w 2987899"/>
              <a:gd name="connsiteY8" fmla="*/ 2210381 h 2372209"/>
              <a:gd name="connsiteX9" fmla="*/ 1519707 w 2987899"/>
              <a:gd name="connsiteY9" fmla="*/ 1901288 h 2372209"/>
              <a:gd name="connsiteX10" fmla="*/ 1661375 w 2987899"/>
              <a:gd name="connsiteY10" fmla="*/ 1154314 h 2372209"/>
              <a:gd name="connsiteX11" fmla="*/ 1906073 w 2987899"/>
              <a:gd name="connsiteY11" fmla="*/ 381581 h 2372209"/>
              <a:gd name="connsiteX12" fmla="*/ 2253803 w 2987899"/>
              <a:gd name="connsiteY12" fmla="*/ 85367 h 2372209"/>
              <a:gd name="connsiteX13" fmla="*/ 2987899 w 2987899"/>
              <a:gd name="connsiteY13" fmla="*/ 59610 h 237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7899" h="2372209">
                <a:moveTo>
                  <a:pt x="0" y="8094"/>
                </a:moveTo>
                <a:cubicBezTo>
                  <a:pt x="141667" y="-492"/>
                  <a:pt x="283335" y="-9078"/>
                  <a:pt x="399245" y="20973"/>
                </a:cubicBezTo>
                <a:cubicBezTo>
                  <a:pt x="515155" y="51024"/>
                  <a:pt x="605307" y="85367"/>
                  <a:pt x="695459" y="188398"/>
                </a:cubicBezTo>
                <a:cubicBezTo>
                  <a:pt x="785611" y="291429"/>
                  <a:pt x="884350" y="467441"/>
                  <a:pt x="940158" y="639159"/>
                </a:cubicBezTo>
                <a:cubicBezTo>
                  <a:pt x="995967" y="810877"/>
                  <a:pt x="1002406" y="1021232"/>
                  <a:pt x="1030310" y="1218708"/>
                </a:cubicBezTo>
                <a:cubicBezTo>
                  <a:pt x="1058214" y="1416184"/>
                  <a:pt x="1077532" y="1641564"/>
                  <a:pt x="1107583" y="1824015"/>
                </a:cubicBezTo>
                <a:cubicBezTo>
                  <a:pt x="1137634" y="2006466"/>
                  <a:pt x="1174124" y="2225406"/>
                  <a:pt x="1210614" y="2313412"/>
                </a:cubicBezTo>
                <a:cubicBezTo>
                  <a:pt x="1247104" y="2401418"/>
                  <a:pt x="1287887" y="2369221"/>
                  <a:pt x="1326524" y="2352049"/>
                </a:cubicBezTo>
                <a:cubicBezTo>
                  <a:pt x="1365161" y="2334877"/>
                  <a:pt x="1410237" y="2285508"/>
                  <a:pt x="1442434" y="2210381"/>
                </a:cubicBezTo>
                <a:cubicBezTo>
                  <a:pt x="1474631" y="2135254"/>
                  <a:pt x="1483217" y="2077299"/>
                  <a:pt x="1519707" y="1901288"/>
                </a:cubicBezTo>
                <a:cubicBezTo>
                  <a:pt x="1556197" y="1725277"/>
                  <a:pt x="1596981" y="1407599"/>
                  <a:pt x="1661375" y="1154314"/>
                </a:cubicBezTo>
                <a:cubicBezTo>
                  <a:pt x="1725769" y="901030"/>
                  <a:pt x="1807335" y="559739"/>
                  <a:pt x="1906073" y="381581"/>
                </a:cubicBezTo>
                <a:cubicBezTo>
                  <a:pt x="2004811" y="203423"/>
                  <a:pt x="2073499" y="139029"/>
                  <a:pt x="2253803" y="85367"/>
                </a:cubicBezTo>
                <a:cubicBezTo>
                  <a:pt x="2434107" y="31705"/>
                  <a:pt x="2711003" y="45657"/>
                  <a:pt x="2987899" y="5961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1915413" y="3095057"/>
            <a:ext cx="1688866" cy="177388"/>
            <a:chOff x="6218347" y="2885643"/>
            <a:chExt cx="1688866" cy="365976"/>
          </a:xfrm>
        </p:grpSpPr>
        <p:sp>
          <p:nvSpPr>
            <p:cNvPr id="25" name="Arc 24"/>
            <p:cNvSpPr/>
            <p:nvPr/>
          </p:nvSpPr>
          <p:spPr>
            <a:xfrm>
              <a:off x="6218347" y="2885643"/>
              <a:ext cx="1687132" cy="3434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c 25"/>
            <p:cNvSpPr/>
            <p:nvPr/>
          </p:nvSpPr>
          <p:spPr>
            <a:xfrm>
              <a:off x="6218347" y="2946773"/>
              <a:ext cx="1672105" cy="2511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/>
            <p:cNvSpPr/>
            <p:nvPr/>
          </p:nvSpPr>
          <p:spPr>
            <a:xfrm>
              <a:off x="6218347" y="3061966"/>
              <a:ext cx="1672105" cy="45719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c 27"/>
            <p:cNvSpPr/>
            <p:nvPr/>
          </p:nvSpPr>
          <p:spPr>
            <a:xfrm flipV="1">
              <a:off x="6220081" y="2908153"/>
              <a:ext cx="1687132" cy="3434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6225276" y="2927723"/>
              <a:ext cx="1672105" cy="251166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flipV="1">
            <a:off x="4168185" y="2194561"/>
            <a:ext cx="188950" cy="2796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4168185" y="2494244"/>
            <a:ext cx="1290182" cy="12236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44175" y="1858364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2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520536" y="1811411"/>
            <a:ext cx="324744" cy="3787090"/>
            <a:chOff x="1520536" y="1811411"/>
            <a:chExt cx="324744" cy="3787090"/>
          </a:xfrm>
        </p:grpSpPr>
        <p:sp>
          <p:nvSpPr>
            <p:cNvPr id="7" name="Rectangle 6"/>
            <p:cNvSpPr/>
            <p:nvPr/>
          </p:nvSpPr>
          <p:spPr>
            <a:xfrm>
              <a:off x="1670457" y="1811411"/>
              <a:ext cx="83397" cy="378709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1520536" y="2107867"/>
              <a:ext cx="324744" cy="3393851"/>
              <a:chOff x="1433480" y="2107867"/>
              <a:chExt cx="400252" cy="3393851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1433480" y="2107867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433480" y="2386878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433480" y="2665889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433480" y="2944900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433480" y="3223911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433480" y="3502922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433480" y="3781933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433480" y="4060944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33480" y="4339955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433480" y="4618966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433480" y="4897977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433480" y="5176988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433480" y="5455999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1271588" y="2166420"/>
            <a:ext cx="2991072" cy="433599"/>
            <a:chOff x="1271588" y="2166420"/>
            <a:chExt cx="2991072" cy="433599"/>
          </a:xfrm>
        </p:grpSpPr>
        <p:grpSp>
          <p:nvGrpSpPr>
            <p:cNvPr id="43" name="Group 42"/>
            <p:cNvGrpSpPr/>
            <p:nvPr/>
          </p:nvGrpSpPr>
          <p:grpSpPr>
            <a:xfrm>
              <a:off x="1271588" y="2278959"/>
              <a:ext cx="2991072" cy="178303"/>
              <a:chOff x="6218347" y="2885643"/>
              <a:chExt cx="1688866" cy="365976"/>
            </a:xfrm>
          </p:grpSpPr>
          <p:sp>
            <p:nvSpPr>
              <p:cNvPr id="44" name="Arc 43"/>
              <p:cNvSpPr/>
              <p:nvPr/>
            </p:nvSpPr>
            <p:spPr>
              <a:xfrm>
                <a:off x="6218347" y="2885643"/>
                <a:ext cx="1687132" cy="3434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Arc 44"/>
              <p:cNvSpPr/>
              <p:nvPr/>
            </p:nvSpPr>
            <p:spPr>
              <a:xfrm>
                <a:off x="6218347" y="2946773"/>
                <a:ext cx="1672105" cy="2511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Arc 45"/>
              <p:cNvSpPr/>
              <p:nvPr/>
            </p:nvSpPr>
            <p:spPr>
              <a:xfrm>
                <a:off x="6218347" y="3061966"/>
                <a:ext cx="1672105" cy="45719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Arc 46"/>
              <p:cNvSpPr/>
              <p:nvPr/>
            </p:nvSpPr>
            <p:spPr>
              <a:xfrm flipV="1">
                <a:off x="6220081" y="2908153"/>
                <a:ext cx="1687132" cy="3434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Arc 47"/>
              <p:cNvSpPr/>
              <p:nvPr/>
            </p:nvSpPr>
            <p:spPr>
              <a:xfrm flipV="1">
                <a:off x="6225276" y="2927723"/>
                <a:ext cx="1672105" cy="2511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254316" y="2295819"/>
              <a:ext cx="488737" cy="182282"/>
              <a:chOff x="6218347" y="2885643"/>
              <a:chExt cx="1688866" cy="365976"/>
            </a:xfrm>
          </p:grpSpPr>
          <p:sp>
            <p:nvSpPr>
              <p:cNvPr id="64" name="Arc 63"/>
              <p:cNvSpPr/>
              <p:nvPr/>
            </p:nvSpPr>
            <p:spPr>
              <a:xfrm>
                <a:off x="6218347" y="2885643"/>
                <a:ext cx="1687132" cy="3434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Arc 64"/>
              <p:cNvSpPr/>
              <p:nvPr/>
            </p:nvSpPr>
            <p:spPr>
              <a:xfrm>
                <a:off x="6218347" y="2946773"/>
                <a:ext cx="1672105" cy="2511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Arc 65"/>
              <p:cNvSpPr/>
              <p:nvPr/>
            </p:nvSpPr>
            <p:spPr>
              <a:xfrm>
                <a:off x="6218347" y="3061966"/>
                <a:ext cx="1672105" cy="45719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Arc 66"/>
              <p:cNvSpPr/>
              <p:nvPr/>
            </p:nvSpPr>
            <p:spPr>
              <a:xfrm flipV="1">
                <a:off x="6220081" y="2908153"/>
                <a:ext cx="1687132" cy="3434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Arc 67"/>
              <p:cNvSpPr/>
              <p:nvPr/>
            </p:nvSpPr>
            <p:spPr>
              <a:xfrm flipV="1">
                <a:off x="6225276" y="2927723"/>
                <a:ext cx="1672105" cy="2511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648399" y="2242339"/>
              <a:ext cx="766745" cy="289686"/>
              <a:chOff x="1648399" y="2242339"/>
              <a:chExt cx="766745" cy="289686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648399" y="2242339"/>
                <a:ext cx="755024" cy="179489"/>
                <a:chOff x="6218347" y="2885643"/>
                <a:chExt cx="1688866" cy="365976"/>
              </a:xfrm>
            </p:grpSpPr>
            <p:sp>
              <p:nvSpPr>
                <p:cNvPr id="70" name="Arc 69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Arc 72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Arc 73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1660120" y="2352536"/>
                <a:ext cx="755024" cy="179489"/>
                <a:chOff x="6218347" y="2885643"/>
                <a:chExt cx="1688866" cy="365976"/>
              </a:xfrm>
            </p:grpSpPr>
            <p:sp>
              <p:nvSpPr>
                <p:cNvPr id="77" name="Arc 76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Arc 77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Arc 79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Arc 80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85" name="Group 84"/>
            <p:cNvGrpSpPr/>
            <p:nvPr/>
          </p:nvGrpSpPr>
          <p:grpSpPr>
            <a:xfrm>
              <a:off x="1524943" y="2166420"/>
              <a:ext cx="443874" cy="433599"/>
              <a:chOff x="1648399" y="2242339"/>
              <a:chExt cx="766745" cy="289686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648399" y="2242339"/>
                <a:ext cx="755024" cy="179489"/>
                <a:chOff x="6218347" y="2885643"/>
                <a:chExt cx="1688866" cy="365976"/>
              </a:xfrm>
            </p:grpSpPr>
            <p:sp>
              <p:nvSpPr>
                <p:cNvPr id="93" name="Arc 92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Arc 93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Arc 94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Arc 95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Arc 96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1660120" y="2352536"/>
                <a:ext cx="755024" cy="179489"/>
                <a:chOff x="6218347" y="2885643"/>
                <a:chExt cx="1688866" cy="365976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Arc 89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Arc 90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98" name="TextBox 97"/>
          <p:cNvSpPr txBox="1"/>
          <p:nvPr/>
        </p:nvSpPr>
        <p:spPr>
          <a:xfrm>
            <a:off x="1753854" y="5744569"/>
            <a:ext cx="121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Triple GEM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7332345" y="1810944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7779964" y="1810944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8057961" y="1810944"/>
            <a:ext cx="83397" cy="37870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632796" y="1810944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905143" y="1810941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177490" y="1810938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9449838" y="1810935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722185" y="1810931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6885586" y="1810944"/>
            <a:ext cx="324744" cy="3787090"/>
            <a:chOff x="1520536" y="1811411"/>
            <a:chExt cx="324744" cy="3787090"/>
          </a:xfrm>
        </p:grpSpPr>
        <p:sp>
          <p:nvSpPr>
            <p:cNvPr id="109" name="Rectangle 108"/>
            <p:cNvSpPr/>
            <p:nvPr/>
          </p:nvSpPr>
          <p:spPr>
            <a:xfrm>
              <a:off x="1670457" y="1811411"/>
              <a:ext cx="83397" cy="378709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1520536" y="2107867"/>
              <a:ext cx="324744" cy="3393851"/>
              <a:chOff x="1433480" y="2107867"/>
              <a:chExt cx="400252" cy="3393851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1433480" y="2107867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433480" y="2386878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433480" y="2665889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433480" y="2944900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433480" y="3223911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433480" y="3502922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1433480" y="3781933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1433480" y="4060944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433480" y="4339955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1433480" y="4618966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433480" y="4897977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433480" y="5176988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433480" y="5455999"/>
                <a:ext cx="400252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4" name="TextBox 123"/>
          <p:cNvSpPr txBox="1"/>
          <p:nvPr/>
        </p:nvSpPr>
        <p:spPr>
          <a:xfrm>
            <a:off x="8848919" y="5744569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BGEMs</a:t>
            </a:r>
          </a:p>
          <a:p>
            <a:pPr algn="ctr"/>
            <a:r>
              <a:rPr lang="en-US" dirty="0" smtClean="0"/>
              <a:t>50 um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 rot="16200000">
            <a:off x="5918217" y="3546070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 pad </a:t>
            </a:r>
            <a:r>
              <a:rPr lang="en-US" dirty="0" err="1" smtClean="0"/>
              <a:t>readoout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8849949" y="1394624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388492" y="1378211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258574" y="2958405"/>
            <a:ext cx="1683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12 layers of </a:t>
            </a:r>
          </a:p>
          <a:p>
            <a:r>
              <a:rPr lang="en-GB" sz="2400" dirty="0" smtClean="0"/>
              <a:t>1 um </a:t>
            </a:r>
            <a:r>
              <a:rPr lang="en-GB" sz="2400" baseline="30000" dirty="0" smtClean="0"/>
              <a:t>10</a:t>
            </a:r>
            <a:r>
              <a:rPr lang="en-GB" sz="2400" dirty="0" smtClean="0"/>
              <a:t>B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C</a:t>
            </a:r>
            <a:endParaRPr lang="en-GB" sz="2400" dirty="0"/>
          </a:p>
          <a:p>
            <a:endParaRPr lang="en-GB" sz="2400" dirty="0" smtClean="0"/>
          </a:p>
        </p:txBody>
      </p:sp>
      <p:sp>
        <p:nvSpPr>
          <p:cNvPr id="133" name="TextBox 132"/>
          <p:cNvSpPr txBox="1"/>
          <p:nvPr/>
        </p:nvSpPr>
        <p:spPr>
          <a:xfrm>
            <a:off x="7144740" y="5761501"/>
            <a:ext cx="121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Triple GEM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0020889" y="1817027"/>
            <a:ext cx="83397" cy="378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6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BGEMs with GEMPix : 3x3 cm</a:t>
            </a:r>
            <a:r>
              <a:rPr lang="en-US" baseline="30000" dirty="0" smtClean="0"/>
              <a:t>2</a:t>
            </a:r>
            <a:r>
              <a:rPr lang="en-US" dirty="0" smtClean="0"/>
              <a:t> active area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0"/>
          <a:stretch/>
        </p:blipFill>
        <p:spPr>
          <a:xfrm>
            <a:off x="1474479" y="1304925"/>
            <a:ext cx="2913613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 r="-500"/>
          <a:stretch/>
        </p:blipFill>
        <p:spPr>
          <a:xfrm>
            <a:off x="911225" y="4159758"/>
            <a:ext cx="4040123" cy="222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237" y="1030201"/>
            <a:ext cx="4072498" cy="53515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BGEMs foils after Boron Carbide </a:t>
            </a:r>
            <a:r>
              <a:rPr lang="en-US" dirty="0" smtClean="0"/>
              <a:t>deposition 10x10 cm</a:t>
            </a:r>
            <a:r>
              <a:rPr lang="en-US" baseline="30000" dirty="0" smtClean="0"/>
              <a:t>2</a:t>
            </a:r>
            <a:endParaRPr lang="it-IT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80" y="1284923"/>
            <a:ext cx="5138420" cy="3853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72" y="1292225"/>
            <a:ext cx="5128684" cy="38465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BGEMs foils after Boron Carbide </a:t>
            </a:r>
            <a:r>
              <a:rPr lang="en-US" dirty="0" smtClean="0"/>
              <a:t>deposition 10x10 cm</a:t>
            </a:r>
            <a:r>
              <a:rPr lang="en-US" baseline="30000" dirty="0" smtClean="0"/>
              <a:t>2</a:t>
            </a:r>
            <a:endParaRPr lang="it-IT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9" y="1304925"/>
            <a:ext cx="3913633" cy="275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807" y="1322324"/>
            <a:ext cx="3672501" cy="2754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529" y="1322324"/>
            <a:ext cx="3695700" cy="27717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MBGEM </a:t>
            </a:r>
            <a:r>
              <a:rPr lang="en-US" dirty="0" smtClean="0"/>
              <a:t>10x10 cm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  <a:r>
              <a:rPr lang="en-US" dirty="0" smtClean="0"/>
              <a:t>at </a:t>
            </a:r>
            <a:r>
              <a:rPr lang="en-US" dirty="0" err="1" smtClean="0"/>
              <a:t>nToF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1056685"/>
            <a:ext cx="3510831" cy="4681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76" y="1056685"/>
            <a:ext cx="6241478" cy="4681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9788" y="6150543"/>
            <a:ext cx="1012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detector has been placed on the optical table inside the dump area of EAR1</a:t>
            </a:r>
            <a:endParaRPr lang="it-IT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1353800" cy="628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MBGEM detector : boron layers contribution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280" y="960501"/>
            <a:ext cx="5596128" cy="54212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15625" y="5547644"/>
            <a:ext cx="1218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BGEM</a:t>
            </a:r>
          </a:p>
          <a:p>
            <a:pPr algn="ctr"/>
            <a:r>
              <a:rPr lang="en-US" sz="3200" dirty="0" smtClean="0"/>
              <a:t>Layers</a:t>
            </a:r>
            <a:endParaRPr lang="it-IT" sz="3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524872" y="1234134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# Hits</a:t>
            </a:r>
            <a:endParaRPr lang="it-IT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1353800" cy="628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MBGEM detector : 2D image of the beam vs energy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2" t="10480" r="39" b="-89"/>
          <a:stretch/>
        </p:blipFill>
        <p:spPr>
          <a:xfrm>
            <a:off x="2835969" y="1057164"/>
            <a:ext cx="5871148" cy="5800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1652" y="739302"/>
            <a:ext cx="3879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Active area 10x10 cm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endParaRPr lang="it-IT" sz="3200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853" y="1752168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Gammas</a:t>
            </a:r>
            <a:endParaRPr lang="it-IT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098010" y="1505947"/>
            <a:ext cx="1688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Fast </a:t>
            </a:r>
          </a:p>
          <a:p>
            <a:pPr algn="ctr"/>
            <a:r>
              <a:rPr lang="en-US" sz="3200" dirty="0" smtClean="0"/>
              <a:t>neutrons</a:t>
            </a:r>
            <a:endParaRPr lang="it-IT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21251" y="4551835"/>
            <a:ext cx="1772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Epitermic</a:t>
            </a:r>
            <a:endParaRPr lang="en-US" sz="3200" dirty="0" smtClean="0"/>
          </a:p>
          <a:p>
            <a:pPr algn="ctr"/>
            <a:r>
              <a:rPr lang="en-US" sz="3200" dirty="0"/>
              <a:t>N</a:t>
            </a:r>
            <a:r>
              <a:rPr lang="en-US" sz="3200" dirty="0" smtClean="0"/>
              <a:t>eutrons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149810" y="4551835"/>
            <a:ext cx="1772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Termal</a:t>
            </a:r>
            <a:endParaRPr lang="en-US" sz="3200" dirty="0" smtClean="0"/>
          </a:p>
          <a:p>
            <a:pPr algn="ctr"/>
            <a:r>
              <a:rPr lang="en-US" sz="3200" dirty="0"/>
              <a:t>N</a:t>
            </a:r>
            <a:r>
              <a:rPr lang="en-US" sz="3200" dirty="0" smtClean="0"/>
              <a:t>eutrons</a:t>
            </a:r>
            <a:endParaRPr lang="it-IT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573" y="141691"/>
            <a:ext cx="10515600" cy="57815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 strips as target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42" y="2870844"/>
            <a:ext cx="43576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6384826" y="2446982"/>
            <a:ext cx="288925" cy="423862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8378726" y="2446982"/>
            <a:ext cx="288925" cy="423862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165876" y="2799408"/>
            <a:ext cx="720725" cy="714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cs typeface="Arial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6529289" y="3086745"/>
            <a:ext cx="46037" cy="7302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8472389" y="3086745"/>
            <a:ext cx="46037" cy="7302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60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0" name="TextBox 29"/>
          <p:cNvSpPr txBox="1">
            <a:spLocks noChangeArrowheads="1"/>
          </p:cNvSpPr>
          <p:nvPr/>
        </p:nvSpPr>
        <p:spPr bwMode="auto">
          <a:xfrm>
            <a:off x="6212812" y="3513782"/>
            <a:ext cx="3616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Gas flux  AR CO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2</a:t>
            </a: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   or AR CO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2 </a:t>
            </a: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CF</a:t>
            </a:r>
            <a:r>
              <a:rPr lang="en-GB" altLang="en-US" sz="1600" b="0" baseline="-25000" dirty="0">
                <a:solidFill>
                  <a:srgbClr val="000066"/>
                </a:solidFill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41" name="Bent Arrow 40"/>
          <p:cNvSpPr/>
          <p:nvPr/>
        </p:nvSpPr>
        <p:spPr bwMode="auto">
          <a:xfrm rot="16200000">
            <a:off x="6871394" y="2877988"/>
            <a:ext cx="195262" cy="901700"/>
          </a:xfrm>
          <a:prstGeom prst="bentArrow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cs typeface="Arial" charset="0"/>
            </a:endParaRPr>
          </a:p>
        </p:txBody>
      </p:sp>
      <p:sp>
        <p:nvSpPr>
          <p:cNvPr id="42" name="Bent Arrow 41"/>
          <p:cNvSpPr/>
          <p:nvPr/>
        </p:nvSpPr>
        <p:spPr bwMode="auto">
          <a:xfrm flipV="1">
            <a:off x="8472389" y="3231208"/>
            <a:ext cx="720725" cy="185737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43" name="Straight Arrow Connector 26"/>
          <p:cNvCxnSpPr>
            <a:cxnSpLocks noChangeShapeType="1"/>
          </p:cNvCxnSpPr>
          <p:nvPr/>
        </p:nvCxnSpPr>
        <p:spPr bwMode="auto">
          <a:xfrm>
            <a:off x="7461150" y="1131297"/>
            <a:ext cx="0" cy="644525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33"/>
          <p:cNvCxnSpPr>
            <a:cxnSpLocks noChangeShapeType="1"/>
          </p:cNvCxnSpPr>
          <p:nvPr/>
        </p:nvCxnSpPr>
        <p:spPr bwMode="auto">
          <a:xfrm>
            <a:off x="6673751" y="2734319"/>
            <a:ext cx="1704975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39"/>
          <p:cNvCxnSpPr>
            <a:cxnSpLocks noChangeShapeType="1"/>
          </p:cNvCxnSpPr>
          <p:nvPr/>
        </p:nvCxnSpPr>
        <p:spPr bwMode="auto">
          <a:xfrm>
            <a:off x="6672163" y="2662882"/>
            <a:ext cx="1706562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0"/>
          <p:cNvCxnSpPr>
            <a:cxnSpLocks noChangeShapeType="1"/>
          </p:cNvCxnSpPr>
          <p:nvPr/>
        </p:nvCxnSpPr>
        <p:spPr bwMode="auto">
          <a:xfrm>
            <a:off x="6672164" y="2591444"/>
            <a:ext cx="1704975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Box 41"/>
          <p:cNvSpPr txBox="1">
            <a:spLocks noChangeArrowheads="1"/>
          </p:cNvSpPr>
          <p:nvPr/>
        </p:nvSpPr>
        <p:spPr bwMode="auto">
          <a:xfrm>
            <a:off x="4878598" y="3305397"/>
            <a:ext cx="1098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Triple GEM</a:t>
            </a:r>
          </a:p>
        </p:txBody>
      </p:sp>
      <p:cxnSp>
        <p:nvCxnSpPr>
          <p:cNvPr id="48" name="Straight Arrow Connector 43"/>
          <p:cNvCxnSpPr>
            <a:cxnSpLocks noChangeShapeType="1"/>
            <a:stCxn id="47" idx="0"/>
          </p:cNvCxnSpPr>
          <p:nvPr/>
        </p:nvCxnSpPr>
        <p:spPr bwMode="auto">
          <a:xfrm flipV="1">
            <a:off x="5427851" y="2718695"/>
            <a:ext cx="1307755" cy="58670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Box 45"/>
          <p:cNvSpPr txBox="1">
            <a:spLocks noChangeArrowheads="1"/>
          </p:cNvSpPr>
          <p:nvPr/>
        </p:nvSpPr>
        <p:spPr bwMode="auto">
          <a:xfrm>
            <a:off x="7946926" y="2029469"/>
            <a:ext cx="1379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>
                <a:solidFill>
                  <a:srgbClr val="000066"/>
                </a:solidFill>
                <a:latin typeface="+mj-lt"/>
                <a:cs typeface="Arial" pitchFamily="34" charset="0"/>
              </a:rPr>
              <a:t>Mylar window</a:t>
            </a:r>
          </a:p>
        </p:txBody>
      </p:sp>
      <p:sp>
        <p:nvSpPr>
          <p:cNvPr id="50" name="TextBox 48"/>
          <p:cNvSpPr txBox="1">
            <a:spLocks noChangeArrowheads="1"/>
          </p:cNvSpPr>
          <p:nvPr/>
        </p:nvSpPr>
        <p:spPr bwMode="auto">
          <a:xfrm>
            <a:off x="7123536" y="792187"/>
            <a:ext cx="929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rgbClr val="000066"/>
                </a:solidFill>
                <a:latin typeface="+mj-lt"/>
                <a:cs typeface="Arial" pitchFamily="34" charset="0"/>
              </a:rPr>
              <a:t>neutrons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7946926" y="2375544"/>
            <a:ext cx="1882775" cy="714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6384825" y="2367608"/>
            <a:ext cx="719138" cy="730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cs typeface="Arial" charset="0"/>
            </a:endParaRPr>
          </a:p>
        </p:txBody>
      </p:sp>
      <p:cxnSp>
        <p:nvCxnSpPr>
          <p:cNvPr id="53" name="Straight Connector 54"/>
          <p:cNvCxnSpPr>
            <a:cxnSpLocks noChangeShapeType="1"/>
          </p:cNvCxnSpPr>
          <p:nvPr/>
        </p:nvCxnSpPr>
        <p:spPr bwMode="auto">
          <a:xfrm>
            <a:off x="7002364" y="2375544"/>
            <a:ext cx="117157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Arrow Connector 57"/>
          <p:cNvCxnSpPr>
            <a:cxnSpLocks noChangeShapeType="1"/>
          </p:cNvCxnSpPr>
          <p:nvPr/>
        </p:nvCxnSpPr>
        <p:spPr bwMode="auto">
          <a:xfrm>
            <a:off x="7613550" y="1283697"/>
            <a:ext cx="0" cy="644525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8"/>
          <p:cNvCxnSpPr>
            <a:cxnSpLocks noChangeShapeType="1"/>
          </p:cNvCxnSpPr>
          <p:nvPr/>
        </p:nvCxnSpPr>
        <p:spPr bwMode="auto">
          <a:xfrm>
            <a:off x="7321450" y="1296397"/>
            <a:ext cx="0" cy="644525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Rectangle 55"/>
          <p:cNvSpPr/>
          <p:nvPr/>
        </p:nvSpPr>
        <p:spPr bwMode="auto">
          <a:xfrm>
            <a:off x="9416950" y="2446982"/>
            <a:ext cx="412750" cy="144462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it-IT"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9387284" y="2720873"/>
            <a:ext cx="916806" cy="386421"/>
          </a:xfrm>
          <a:prstGeom prst="rect">
            <a:avLst/>
          </a:prstGeom>
          <a:solidFill>
            <a:srgbClr val="0000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it-IT">
              <a:cs typeface="Arial" charset="0"/>
            </a:endParaRPr>
          </a:p>
        </p:txBody>
      </p:sp>
      <p:sp>
        <p:nvSpPr>
          <p:cNvPr id="58" name="TextBox 41"/>
          <p:cNvSpPr txBox="1">
            <a:spLocks noChangeArrowheads="1"/>
          </p:cNvSpPr>
          <p:nvPr/>
        </p:nvSpPr>
        <p:spPr bwMode="auto">
          <a:xfrm>
            <a:off x="9407171" y="2384800"/>
            <a:ext cx="4026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0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HV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9416951" y="2734319"/>
            <a:ext cx="930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0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FITPIX</a:t>
            </a:r>
          </a:p>
        </p:txBody>
      </p:sp>
      <p:cxnSp>
        <p:nvCxnSpPr>
          <p:cNvPr id="64" name="Straight Connector 63"/>
          <p:cNvCxnSpPr/>
          <p:nvPr/>
        </p:nvCxnSpPr>
        <p:spPr>
          <a:xfrm flipH="1" flipV="1">
            <a:off x="7224933" y="2467923"/>
            <a:ext cx="206695" cy="1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7646735" y="2467923"/>
            <a:ext cx="206695" cy="1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532AD-8450-4514-B0E1-AF13F59E3684}"/>
              </a:ext>
            </a:extLst>
          </p:cNvPr>
          <p:cNvGrpSpPr/>
          <p:nvPr/>
        </p:nvGrpSpPr>
        <p:grpSpPr>
          <a:xfrm>
            <a:off x="2377469" y="1218442"/>
            <a:ext cx="698002" cy="980304"/>
            <a:chOff x="1995807" y="5019575"/>
            <a:chExt cx="698002" cy="980304"/>
          </a:xfrm>
        </p:grpSpPr>
        <p:sp>
          <p:nvSpPr>
            <p:cNvPr id="67" name="Rectangle 66"/>
            <p:cNvSpPr/>
            <p:nvPr/>
          </p:nvSpPr>
          <p:spPr>
            <a:xfrm>
              <a:off x="1995807" y="5508991"/>
              <a:ext cx="45719" cy="4908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Parallelogram 73"/>
            <p:cNvSpPr/>
            <p:nvPr/>
          </p:nvSpPr>
          <p:spPr>
            <a:xfrm rot="16200000" flipH="1">
              <a:off x="1881527" y="5185191"/>
              <a:ext cx="975492" cy="649073"/>
            </a:xfrm>
            <a:prstGeom prst="parallelogram">
              <a:avLst>
                <a:gd name="adj" fmla="val 746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Parallelogram 74"/>
            <p:cNvSpPr/>
            <p:nvPr/>
          </p:nvSpPr>
          <p:spPr>
            <a:xfrm flipH="1" flipV="1">
              <a:off x="2002800" y="5019575"/>
              <a:ext cx="687147" cy="485457"/>
            </a:xfrm>
            <a:prstGeom prst="parallelogram">
              <a:avLst>
                <a:gd name="adj" fmla="val 1339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25434" y="2784124"/>
            <a:ext cx="519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alumina strips have dimension : 0.4 x 10 x 50 mm</a:t>
            </a:r>
            <a:endParaRPr lang="it-I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63648F-EA51-4AB5-B756-1E93833DB3E8}"/>
              </a:ext>
            </a:extLst>
          </p:cNvPr>
          <p:cNvGrpSpPr/>
          <p:nvPr/>
        </p:nvGrpSpPr>
        <p:grpSpPr>
          <a:xfrm>
            <a:off x="397199" y="2028299"/>
            <a:ext cx="11108374" cy="4297112"/>
            <a:chOff x="397199" y="2028299"/>
            <a:chExt cx="11108374" cy="429711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AA03275-866E-4F04-AC31-4ED862849805}"/>
                </a:ext>
              </a:extLst>
            </p:cNvPr>
            <p:cNvSpPr/>
            <p:nvPr/>
          </p:nvSpPr>
          <p:spPr>
            <a:xfrm>
              <a:off x="631134" y="5062754"/>
              <a:ext cx="3040380" cy="3771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6F99FB2-11F1-47B5-A1F4-6B24EDB17CE9}"/>
                </a:ext>
              </a:extLst>
            </p:cNvPr>
            <p:cNvSpPr/>
            <p:nvPr/>
          </p:nvSpPr>
          <p:spPr>
            <a:xfrm>
              <a:off x="7424364" y="5062754"/>
              <a:ext cx="3040380" cy="3771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CA59B3A-B014-44B6-825E-EAB44A4432E0}"/>
                </a:ext>
              </a:extLst>
            </p:cNvPr>
            <p:cNvCxnSpPr/>
            <p:nvPr/>
          </p:nvCxnSpPr>
          <p:spPr>
            <a:xfrm>
              <a:off x="3671514" y="5434229"/>
              <a:ext cx="3752850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EE9E14C-680B-412C-9CCB-9F8ABCECC0AB}"/>
                </a:ext>
              </a:extLst>
            </p:cNvPr>
            <p:cNvSpPr/>
            <p:nvPr/>
          </p:nvSpPr>
          <p:spPr>
            <a:xfrm>
              <a:off x="3808674" y="5209439"/>
              <a:ext cx="1040130" cy="1828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DDF4B3F-F0E1-40AD-AD9E-3E96DA9C8633}"/>
                </a:ext>
              </a:extLst>
            </p:cNvPr>
            <p:cNvSpPr/>
            <p:nvPr/>
          </p:nvSpPr>
          <p:spPr>
            <a:xfrm>
              <a:off x="4989774" y="5209439"/>
              <a:ext cx="1040130" cy="1828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A167A3E-0C06-4026-976E-5EA7A4480677}"/>
                </a:ext>
              </a:extLst>
            </p:cNvPr>
            <p:cNvSpPr/>
            <p:nvPr/>
          </p:nvSpPr>
          <p:spPr>
            <a:xfrm>
              <a:off x="6170874" y="5209439"/>
              <a:ext cx="1040130" cy="1828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0A0B110-E4CE-42A3-B37D-0684725D0092}"/>
                </a:ext>
              </a:extLst>
            </p:cNvPr>
            <p:cNvSpPr/>
            <p:nvPr/>
          </p:nvSpPr>
          <p:spPr>
            <a:xfrm>
              <a:off x="2734254" y="4925594"/>
              <a:ext cx="937260" cy="1371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4CD7F41-D07C-41F4-80F2-77B9D6CB0C70}"/>
                </a:ext>
              </a:extLst>
            </p:cNvPr>
            <p:cNvSpPr/>
            <p:nvPr/>
          </p:nvSpPr>
          <p:spPr>
            <a:xfrm>
              <a:off x="7424364" y="4925594"/>
              <a:ext cx="937260" cy="1371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212AD0-20C8-4E9C-8270-0EA421D261E9}"/>
                </a:ext>
              </a:extLst>
            </p:cNvPr>
            <p:cNvCxnSpPr/>
            <p:nvPr/>
          </p:nvCxnSpPr>
          <p:spPr>
            <a:xfrm>
              <a:off x="3671514" y="5057289"/>
              <a:ext cx="375285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57DE75-11D7-41E8-A932-11CAA512B6AE}"/>
                </a:ext>
              </a:extLst>
            </p:cNvPr>
            <p:cNvSpPr txBox="1"/>
            <p:nvPr/>
          </p:nvSpPr>
          <p:spPr>
            <a:xfrm>
              <a:off x="7214911" y="5820304"/>
              <a:ext cx="1433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Copper mesh</a:t>
              </a:r>
              <a:endParaRPr lang="it-IT" dirty="0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E1E0A98-5E33-4517-A080-960C4E5AFB9F}"/>
                </a:ext>
              </a:extLst>
            </p:cNvPr>
            <p:cNvCxnSpPr>
              <a:stCxn id="79" idx="1"/>
            </p:cNvCxnSpPr>
            <p:nvPr/>
          </p:nvCxnSpPr>
          <p:spPr>
            <a:xfrm flipH="1" flipV="1">
              <a:off x="6326597" y="5477405"/>
              <a:ext cx="888314" cy="5275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FD7E95-7B76-40D2-9AFC-DDB10A6526CF}"/>
                </a:ext>
              </a:extLst>
            </p:cNvPr>
            <p:cNvSpPr txBox="1"/>
            <p:nvPr/>
          </p:nvSpPr>
          <p:spPr>
            <a:xfrm>
              <a:off x="4733999" y="5956079"/>
              <a:ext cx="1627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Allumina</a:t>
              </a:r>
              <a:r>
                <a:rPr lang="en-US" dirty="0"/>
                <a:t> target</a:t>
              </a:r>
              <a:endParaRPr lang="it-IT" dirty="0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16C76EE-22E4-4054-AAED-D1DCB4F654CC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 flipH="1" flipV="1">
              <a:off x="4206240" y="5237442"/>
              <a:ext cx="527759" cy="9033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995027B-2443-4DE0-A39B-99CB405EB85B}"/>
                </a:ext>
              </a:extLst>
            </p:cNvPr>
            <p:cNvSpPr txBox="1"/>
            <p:nvPr/>
          </p:nvSpPr>
          <p:spPr>
            <a:xfrm>
              <a:off x="397199" y="5562503"/>
              <a:ext cx="35799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mesh and the aluminized mylar </a:t>
              </a:r>
            </a:p>
            <a:p>
              <a:r>
                <a:rPr lang="en-US" dirty="0"/>
                <a:t>are at the same potential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9F2E6C6-DE57-43A8-B3B8-E6918262DB04}"/>
                </a:ext>
              </a:extLst>
            </p:cNvPr>
            <p:cNvSpPr txBox="1"/>
            <p:nvPr/>
          </p:nvSpPr>
          <p:spPr>
            <a:xfrm>
              <a:off x="3808674" y="4539095"/>
              <a:ext cx="3450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Openable  12 um aluminized mylar</a:t>
              </a:r>
              <a:endParaRPr lang="it-IT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D6BB414-7CA7-48CC-86F2-55218807E704}"/>
                </a:ext>
              </a:extLst>
            </p:cNvPr>
            <p:cNvSpPr txBox="1"/>
            <p:nvPr/>
          </p:nvSpPr>
          <p:spPr>
            <a:xfrm>
              <a:off x="10607570" y="5019001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1.6 mm</a:t>
              </a:r>
              <a:endParaRPr lang="it-IT" dirty="0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B56E3F7-2C43-4954-98EE-C3191F1FAACD}"/>
                </a:ext>
              </a:extLst>
            </p:cNvPr>
            <p:cNvCxnSpPr/>
            <p:nvPr/>
          </p:nvCxnSpPr>
          <p:spPr>
            <a:xfrm>
              <a:off x="10607570" y="5053291"/>
              <a:ext cx="0" cy="41522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971CD9E-3FD9-4174-86DA-0FA4834F5C9B}"/>
                </a:ext>
              </a:extLst>
            </p:cNvPr>
            <p:cNvSpPr/>
            <p:nvPr/>
          </p:nvSpPr>
          <p:spPr>
            <a:xfrm rot="16200000">
              <a:off x="5036093" y="-537349"/>
              <a:ext cx="1023694" cy="9833612"/>
            </a:xfrm>
            <a:prstGeom prst="rightBrace">
              <a:avLst>
                <a:gd name="adj1" fmla="val 56490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6047AA7-5B5F-44F7-8BC4-45E2B2F2F25B}"/>
                </a:ext>
              </a:extLst>
            </p:cNvPr>
            <p:cNvSpPr/>
            <p:nvPr/>
          </p:nvSpPr>
          <p:spPr>
            <a:xfrm>
              <a:off x="6969026" y="2028299"/>
              <a:ext cx="1204912" cy="6409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9526AC8-765B-4F5F-91D2-5AB85EC3C046}"/>
                </a:ext>
              </a:extLst>
            </p:cNvPr>
            <p:cNvCxnSpPr>
              <a:stCxn id="5" idx="4"/>
              <a:endCxn id="3" idx="1"/>
            </p:cNvCxnSpPr>
            <p:nvPr/>
          </p:nvCxnSpPr>
          <p:spPr>
            <a:xfrm flipH="1">
              <a:off x="5547940" y="2669231"/>
              <a:ext cx="2023542" cy="1198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16660-4E1D-4986-BBC5-3E32F428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CBE542-FCD6-4B93-855D-C348C632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3</a:t>
            </a:fld>
            <a:endParaRPr lang="it-IT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C186D8F-164F-4FA7-8B0D-6EA37971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62" name="TextBox 41">
            <a:extLst>
              <a:ext uri="{FF2B5EF4-FFF2-40B4-BE49-F238E27FC236}">
                <a16:creationId xmlns:a16="http://schemas.microsoft.com/office/drawing/2014/main" id="{6BC9A694-B6C0-4615-846E-E585D334E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839" y="1573008"/>
            <a:ext cx="121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solidFill>
                  <a:srgbClr val="000066"/>
                </a:solidFill>
                <a:latin typeface="+mj-lt"/>
                <a:cs typeface="Arial" pitchFamily="34" charset="0"/>
              </a:rPr>
              <a:t>Drift volume</a:t>
            </a:r>
            <a:endParaRPr lang="en-GB" altLang="en-US" sz="1600" b="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63" name="Straight Arrow Connector 43">
            <a:extLst>
              <a:ext uri="{FF2B5EF4-FFF2-40B4-BE49-F238E27FC236}">
                <a16:creationId xmlns:a16="http://schemas.microsoft.com/office/drawing/2014/main" id="{EB76C1D6-6B59-4825-8941-364FFD6F09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36089" y="1930616"/>
            <a:ext cx="1472777" cy="61115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6211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MBGEM detector :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done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" y="2736959"/>
            <a:ext cx="42799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reconstructions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divider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0" t="11133" r="1114" b="41171"/>
          <a:stretch/>
        </p:blipFill>
        <p:spPr>
          <a:xfrm>
            <a:off x="4553712" y="1720859"/>
            <a:ext cx="7461504" cy="38965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30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</a:t>
            </a:r>
            <a:endParaRPr lang="it-I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31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C83E-0050-4CC9-9FA7-E929531D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GEMPix3 prototype costs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9E0CD-CEF0-4BC9-BD23-94F3C7F2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BA53F-41C9-4A7B-BE47-5522890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B2D98-5100-42F7-A7B5-32A44DD4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32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2663D-28B1-4707-883E-9654407E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2760602"/>
            <a:ext cx="2647951" cy="3740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D37AAE-9F3A-48BD-A8EB-E7006B361F21}"/>
              </a:ext>
            </a:extLst>
          </p:cNvPr>
          <p:cNvSpPr txBox="1"/>
          <p:nvPr/>
        </p:nvSpPr>
        <p:spPr>
          <a:xfrm>
            <a:off x="1685925" y="830426"/>
            <a:ext cx="5391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Katherine readout for a TIMEPix3 quad . : 	4000	 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Timepix3 quad board   . . . . . . . . . . . . . . . :    	1400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Timepix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wirebonding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. . . . . . . . . . . . . . . . :    	600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4 Timpix3 chips . . . . . . . . . . . . . . . . . . . . . : 	1000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6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Alluminized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GEM . . . . . . . . . . . . . . . . . . : 	2000 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dirty="0">
                <a:solidFill>
                  <a:srgbClr val="002060"/>
                </a:solidFill>
                <a:latin typeface="Calibri"/>
              </a:rPr>
              <a:t>2 cables VHDCI high speed  . . . . . . . . . . . : 	1000</a:t>
            </a:r>
          </a:p>
          <a:p>
            <a:pPr marL="285750" indent="-285750" defTabSz="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4914900" algn="r"/>
              </a:tabLst>
            </a:pPr>
            <a:r>
              <a:rPr lang="en-US" b="1" dirty="0">
                <a:solidFill>
                  <a:srgbClr val="002060"/>
                </a:solidFill>
                <a:latin typeface="Calibri"/>
              </a:rPr>
              <a:t>Total . . . . . . . . . . . . . . . . . . . . . . . . . . . . . : 	10000 </a:t>
            </a:r>
          </a:p>
          <a:p>
            <a:pPr defTabSz="457200"/>
            <a:endParaRPr lang="en-GB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9636F-07C4-415D-BE2D-2B26D8A3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3429000"/>
            <a:ext cx="4848225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E470F6-05E2-4DD3-86EB-E0DC21AEF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040" y="625718"/>
            <a:ext cx="3281361" cy="28032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533116-12BC-4A7E-9F2C-BBB2C1A80D73}"/>
              </a:ext>
            </a:extLst>
          </p:cNvPr>
          <p:cNvSpPr/>
          <p:nvPr/>
        </p:nvSpPr>
        <p:spPr>
          <a:xfrm>
            <a:off x="7258050" y="5783681"/>
            <a:ext cx="561976" cy="207544"/>
          </a:xfrm>
          <a:prstGeom prst="rect">
            <a:avLst/>
          </a:prstGeom>
          <a:solidFill>
            <a:srgbClr val="FFFF66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500933-5B1C-49CB-BFA3-C34B5E00DAC4}"/>
              </a:ext>
            </a:extLst>
          </p:cNvPr>
          <p:cNvSpPr/>
          <p:nvPr/>
        </p:nvSpPr>
        <p:spPr>
          <a:xfrm>
            <a:off x="3771899" y="5593841"/>
            <a:ext cx="561976" cy="189841"/>
          </a:xfrm>
          <a:prstGeom prst="rect">
            <a:avLst/>
          </a:prstGeom>
          <a:solidFill>
            <a:srgbClr val="FFFF66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CE1FB-28FA-41DB-9417-4047F7A56C15}"/>
              </a:ext>
            </a:extLst>
          </p:cNvPr>
          <p:cNvSpPr/>
          <p:nvPr/>
        </p:nvSpPr>
        <p:spPr>
          <a:xfrm>
            <a:off x="7672386" y="1665859"/>
            <a:ext cx="500064" cy="189841"/>
          </a:xfrm>
          <a:prstGeom prst="rect">
            <a:avLst/>
          </a:prstGeom>
          <a:solidFill>
            <a:srgbClr val="FFFF66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9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42B4-DA58-41D0-B30C-5137786D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Prototype of the mesh window &amp; alumina strips</a:t>
            </a:r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D8F7E97-ABAF-45A4-87CF-84A3F9C2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73916D-AAE2-4507-8ECD-EB2E4591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C7CE7-6E10-4FCD-B3DB-0B613BC9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4</a:t>
            </a:fld>
            <a:endParaRPr lang="it-IT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9D4CA9-D74B-48C5-B8F1-2854E39EC6C9}"/>
              </a:ext>
            </a:extLst>
          </p:cNvPr>
          <p:cNvGrpSpPr/>
          <p:nvPr/>
        </p:nvGrpSpPr>
        <p:grpSpPr>
          <a:xfrm>
            <a:off x="2458925" y="1357351"/>
            <a:ext cx="2507674" cy="3783803"/>
            <a:chOff x="2458925" y="1357351"/>
            <a:chExt cx="2507674" cy="3783803"/>
          </a:xfrm>
        </p:grpSpPr>
        <p:pic>
          <p:nvPicPr>
            <p:cNvPr id="6" name="Picture 5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79E6296E-B831-4A6F-B377-FFE892C2D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2" t="20964" r="18592" b="26956"/>
            <a:stretch/>
          </p:blipFill>
          <p:spPr>
            <a:xfrm>
              <a:off x="2493824" y="1357351"/>
              <a:ext cx="2376011" cy="30811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2746B6-8259-4992-8A55-8CA4429DAEB7}"/>
                </a:ext>
              </a:extLst>
            </p:cNvPr>
            <p:cNvSpPr txBox="1"/>
            <p:nvPr/>
          </p:nvSpPr>
          <p:spPr>
            <a:xfrm>
              <a:off x="2458925" y="4771822"/>
              <a:ext cx="2507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 mouse in transparency</a:t>
              </a:r>
              <a:endParaRPr lang="en-GB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8B3B939-D0F2-45CA-A33A-4A47A318FF2B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3646443" y="2902226"/>
              <a:ext cx="66319" cy="1869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555E0C-2A2D-4025-9EC9-EA5F3BBD8A3A}"/>
              </a:ext>
            </a:extLst>
          </p:cNvPr>
          <p:cNvGrpSpPr/>
          <p:nvPr/>
        </p:nvGrpSpPr>
        <p:grpSpPr>
          <a:xfrm>
            <a:off x="5004755" y="1361661"/>
            <a:ext cx="2215556" cy="3779493"/>
            <a:chOff x="5004755" y="1361661"/>
            <a:chExt cx="2215556" cy="3779493"/>
          </a:xfrm>
        </p:grpSpPr>
        <p:pic>
          <p:nvPicPr>
            <p:cNvPr id="8" name="Picture 7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18D6142D-0767-43D8-AEA1-8BC86658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6" t="18898" r="15992" b="8454"/>
            <a:stretch/>
          </p:blipFill>
          <p:spPr>
            <a:xfrm>
              <a:off x="5004755" y="1361661"/>
              <a:ext cx="2215556" cy="30811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8C26E0-7A11-4A9B-9983-4F724D765662}"/>
                </a:ext>
              </a:extLst>
            </p:cNvPr>
            <p:cNvSpPr txBox="1"/>
            <p:nvPr/>
          </p:nvSpPr>
          <p:spPr>
            <a:xfrm>
              <a:off x="5087279" y="4771822"/>
              <a:ext cx="157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Alumina strips</a:t>
              </a:r>
              <a:endParaRPr lang="en-GB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C2DE414-8698-407B-A3E7-A2AB78DD4579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5875059" y="2429704"/>
              <a:ext cx="119830" cy="23421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06C3C4-CB03-4F9D-AEDA-D10873965C81}"/>
              </a:ext>
            </a:extLst>
          </p:cNvPr>
          <p:cNvGrpSpPr/>
          <p:nvPr/>
        </p:nvGrpSpPr>
        <p:grpSpPr>
          <a:xfrm>
            <a:off x="7419975" y="1361661"/>
            <a:ext cx="2198522" cy="3779493"/>
            <a:chOff x="7419975" y="1361661"/>
            <a:chExt cx="2198522" cy="3779493"/>
          </a:xfrm>
        </p:grpSpPr>
        <p:pic>
          <p:nvPicPr>
            <p:cNvPr id="10" name="Picture 9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A682E31C-C702-4B14-9241-DB0EF018D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8" t="17662" r="13606"/>
            <a:stretch/>
          </p:blipFill>
          <p:spPr>
            <a:xfrm>
              <a:off x="7419975" y="1361661"/>
              <a:ext cx="2198522" cy="30811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1E14AA-6A26-4493-B413-E9D361E829F0}"/>
                </a:ext>
              </a:extLst>
            </p:cNvPr>
            <p:cNvSpPr txBox="1"/>
            <p:nvPr/>
          </p:nvSpPr>
          <p:spPr>
            <a:xfrm>
              <a:off x="7649314" y="4771822"/>
              <a:ext cx="1530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Mylar window</a:t>
              </a:r>
              <a:endParaRPr lang="en-GB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A5D437-374A-4AB9-BEA9-20A561A18479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414460" y="2429704"/>
              <a:ext cx="573024" cy="23421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FD6FF5-46CB-44D9-AC45-5BC65C4999D8}"/>
              </a:ext>
            </a:extLst>
          </p:cNvPr>
          <p:cNvGrpSpPr/>
          <p:nvPr/>
        </p:nvGrpSpPr>
        <p:grpSpPr>
          <a:xfrm>
            <a:off x="9817699" y="1361661"/>
            <a:ext cx="2310849" cy="3779493"/>
            <a:chOff x="9817699" y="1361661"/>
            <a:chExt cx="2310849" cy="3779493"/>
          </a:xfrm>
        </p:grpSpPr>
        <p:pic>
          <p:nvPicPr>
            <p:cNvPr id="12" name="Picture 11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428EE5A6-06EC-4E09-A514-9E3B0FEF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699" y="1361661"/>
              <a:ext cx="2310849" cy="30811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B09509-831A-445C-9510-B023AE40AFDA}"/>
                </a:ext>
              </a:extLst>
            </p:cNvPr>
            <p:cNvSpPr txBox="1"/>
            <p:nvPr/>
          </p:nvSpPr>
          <p:spPr>
            <a:xfrm>
              <a:off x="9964257" y="4771822"/>
              <a:ext cx="1819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Final target setup</a:t>
              </a:r>
              <a:endParaRPr lang="en-GB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83B310-4674-48FE-9289-02A3E26BCA26}"/>
                </a:ext>
              </a:extLst>
            </p:cNvPr>
            <p:cNvCxnSpPr>
              <a:stCxn id="20" idx="0"/>
            </p:cNvCxnSpPr>
            <p:nvPr/>
          </p:nvCxnSpPr>
          <p:spPr>
            <a:xfrm flipV="1">
              <a:off x="10873769" y="2902226"/>
              <a:ext cx="278006" cy="1869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BD2AF1-F257-4751-A045-72DB7721D2E2}"/>
              </a:ext>
            </a:extLst>
          </p:cNvPr>
          <p:cNvGrpSpPr/>
          <p:nvPr/>
        </p:nvGrpSpPr>
        <p:grpSpPr>
          <a:xfrm>
            <a:off x="-12693" y="1361661"/>
            <a:ext cx="2350938" cy="3779493"/>
            <a:chOff x="-12693" y="1361661"/>
            <a:chExt cx="2350938" cy="3779493"/>
          </a:xfrm>
        </p:grpSpPr>
        <p:pic>
          <p:nvPicPr>
            <p:cNvPr id="4" name="Picture 3" descr="A picture containing text, circuit, electronics&#10;&#10;Description automatically generated">
              <a:extLst>
                <a:ext uri="{FF2B5EF4-FFF2-40B4-BE49-F238E27FC236}">
                  <a16:creationId xmlns:a16="http://schemas.microsoft.com/office/drawing/2014/main" id="{B4819634-483E-42EB-B40E-ABBDBB8A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6" y="1361661"/>
              <a:ext cx="2310849" cy="308113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DBB9A1-925B-4D8C-B6D8-9C0A98FFC029}"/>
                </a:ext>
              </a:extLst>
            </p:cNvPr>
            <p:cNvSpPr txBox="1"/>
            <p:nvPr/>
          </p:nvSpPr>
          <p:spPr>
            <a:xfrm>
              <a:off x="-12693" y="4771822"/>
              <a:ext cx="2334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Copper Mesh </a:t>
              </a:r>
              <a:r>
                <a:rPr lang="en-US" dirty="0"/>
                <a:t>windows</a:t>
              </a:r>
              <a:endParaRPr lang="en-GB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0E53D5E-9903-4863-BFA5-004F1E943F67}"/>
                </a:ext>
              </a:extLst>
            </p:cNvPr>
            <p:cNvCxnSpPr>
              <a:stCxn id="22" idx="0"/>
            </p:cNvCxnSpPr>
            <p:nvPr/>
          </p:nvCxnSpPr>
          <p:spPr>
            <a:xfrm flipV="1">
              <a:off x="1154582" y="2902226"/>
              <a:ext cx="20243" cy="1869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FDB25C8-03FF-4D4D-854A-0F6379F21603}"/>
              </a:ext>
            </a:extLst>
          </p:cNvPr>
          <p:cNvSpPr txBox="1"/>
          <p:nvPr/>
        </p:nvSpPr>
        <p:spPr>
          <a:xfrm>
            <a:off x="1829592" y="5947365"/>
            <a:ext cx="849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detector  should be completed next week and ready to be tested on the dump area  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5A8822-8538-4371-9726-B2AFDFB86B65}"/>
              </a:ext>
            </a:extLst>
          </p:cNvPr>
          <p:cNvSpPr txBox="1"/>
          <p:nvPr/>
        </p:nvSpPr>
        <p:spPr>
          <a:xfrm>
            <a:off x="3418696" y="5379420"/>
            <a:ext cx="535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target can be changed removing the mylar window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9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959BF-4BFE-48B7-AB80-98CF6A37C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" t="10462" r="31989" b="44318"/>
          <a:stretch/>
        </p:blipFill>
        <p:spPr>
          <a:xfrm>
            <a:off x="4591716" y="1095843"/>
            <a:ext cx="6293903" cy="4533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GEMPix  Installation in Dump Area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F00E0-3D43-4145-8BD0-AA6CC876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6E811-3671-4436-925E-EFD5A67D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8DDA1-D74C-4E6C-BA51-58C28C35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5</a:t>
            </a:fld>
            <a:endParaRPr lang="it-IT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D4A53C-672D-4929-A79A-2EF4082458AC}"/>
              </a:ext>
            </a:extLst>
          </p:cNvPr>
          <p:cNvGrpSpPr/>
          <p:nvPr/>
        </p:nvGrpSpPr>
        <p:grpSpPr>
          <a:xfrm>
            <a:off x="1771498" y="5825271"/>
            <a:ext cx="347870" cy="359673"/>
            <a:chOff x="4800600" y="3140765"/>
            <a:chExt cx="347870" cy="35967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D861E53-8D12-49DE-ACE1-7A4CE64E076A}"/>
                </a:ext>
              </a:extLst>
            </p:cNvPr>
            <p:cNvSpPr/>
            <p:nvPr/>
          </p:nvSpPr>
          <p:spPr>
            <a:xfrm>
              <a:off x="4800600" y="3140765"/>
              <a:ext cx="347870" cy="35967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9B60341-76F1-48AB-9F15-129AF29D27ED}"/>
                </a:ext>
              </a:extLst>
            </p:cNvPr>
            <p:cNvSpPr/>
            <p:nvPr/>
          </p:nvSpPr>
          <p:spPr>
            <a:xfrm>
              <a:off x="4934778" y="3281408"/>
              <a:ext cx="79513" cy="78386"/>
            </a:xfrm>
            <a:prstGeom prst="ellipse">
              <a:avLst/>
            </a:prstGeom>
            <a:solidFill>
              <a:schemeClr val="tx2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ground&#10;&#10;Description automatically generated">
            <a:extLst>
              <a:ext uri="{FF2B5EF4-FFF2-40B4-BE49-F238E27FC236}">
                <a16:creationId xmlns:a16="http://schemas.microsoft.com/office/drawing/2014/main" id="{301E8E8C-0FDB-4275-85D1-6711A8066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5" y="1341438"/>
            <a:ext cx="3269736" cy="43596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D8DB26-9CB6-4345-A118-2675537A03B4}"/>
              </a:ext>
            </a:extLst>
          </p:cNvPr>
          <p:cNvGrpSpPr/>
          <p:nvPr/>
        </p:nvGrpSpPr>
        <p:grpSpPr>
          <a:xfrm>
            <a:off x="6964040" y="5743497"/>
            <a:ext cx="370614" cy="523220"/>
            <a:chOff x="5450762" y="3123321"/>
            <a:chExt cx="370614" cy="5232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D944C2-4F2E-48FF-9522-A1E9639B197B}"/>
                </a:ext>
              </a:extLst>
            </p:cNvPr>
            <p:cNvSpPr/>
            <p:nvPr/>
          </p:nvSpPr>
          <p:spPr>
            <a:xfrm>
              <a:off x="5462134" y="3205095"/>
              <a:ext cx="347870" cy="35967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46209-F17C-4968-87F3-3BEF42A34F46}"/>
                </a:ext>
              </a:extLst>
            </p:cNvPr>
            <p:cNvSpPr txBox="1"/>
            <p:nvPr/>
          </p:nvSpPr>
          <p:spPr>
            <a:xfrm flipH="1">
              <a:off x="5450762" y="3123321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X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42973" y="5260191"/>
            <a:ext cx="1612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Horizontal (</a:t>
            </a:r>
            <a:r>
              <a:rPr lang="en-US" dirty="0" err="1">
                <a:solidFill>
                  <a:srgbClr val="FF0000"/>
                </a:solidFill>
              </a:rPr>
              <a:t>pxl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D796D-3424-4644-82F3-2AF1540148F5}"/>
              </a:ext>
            </a:extLst>
          </p:cNvPr>
          <p:cNvSpPr txBox="1"/>
          <p:nvPr/>
        </p:nvSpPr>
        <p:spPr>
          <a:xfrm rot="16200000">
            <a:off x="3730615" y="2932837"/>
            <a:ext cx="13528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Vertical (</a:t>
            </a:r>
            <a:r>
              <a:rPr lang="en-US" dirty="0" err="1">
                <a:solidFill>
                  <a:srgbClr val="FF0000"/>
                </a:solidFill>
              </a:rPr>
              <a:t>pxl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2E957-DB02-4756-9A2C-99F443117065}"/>
              </a:ext>
            </a:extLst>
          </p:cNvPr>
          <p:cNvSpPr txBox="1"/>
          <p:nvPr/>
        </p:nvSpPr>
        <p:spPr>
          <a:xfrm>
            <a:off x="8191909" y="5859634"/>
            <a:ext cx="316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image from silicon sensor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386949" y="89657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3x3 cm</a:t>
            </a:r>
            <a:r>
              <a:rPr lang="en-US" sz="2400" baseline="30000" dirty="0" smtClean="0"/>
              <a:t>2</a:t>
            </a:r>
            <a:endParaRPr lang="it-IT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932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identification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9543F-003F-4FA1-BDDA-BA2C9859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20/7/2022</a:t>
            </a:r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00F50D-2449-47F8-A501-8976C340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Murtas: One-day meeting on (n,cp) reactions at n_TOF</a:t>
            </a:r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515638-1594-4741-8E2C-5D4CF42A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A4B-A559-4AE0-A6F1-4874B6BF6D96}" type="slidenum">
              <a:rPr lang="it-IT" smtClean="0"/>
              <a:t>6</a:t>
            </a:fld>
            <a:endParaRPr lang="it-IT" dirty="0"/>
          </a:p>
        </p:txBody>
      </p:sp>
      <p:pic>
        <p:nvPicPr>
          <p:cNvPr id="3" name="20200212_1825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315" y="806816"/>
            <a:ext cx="6185560" cy="3479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CBB57-5635-4FE6-A4FA-B5EA43BD5D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930"/>
          <a:stretch/>
        </p:blipFill>
        <p:spPr>
          <a:xfrm>
            <a:off x="6327875" y="467422"/>
            <a:ext cx="5587264" cy="4163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30675-813B-429F-9E03-78B6FB48F18C}"/>
              </a:ext>
            </a:extLst>
          </p:cNvPr>
          <p:cNvSpPr txBox="1"/>
          <p:nvPr/>
        </p:nvSpPr>
        <p:spPr>
          <a:xfrm>
            <a:off x="0" y="4693298"/>
            <a:ext cx="12276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detector can perform particle id using the cluster parameters : </a:t>
            </a:r>
            <a:r>
              <a:rPr lang="en-US" dirty="0">
                <a:solidFill>
                  <a:srgbClr val="C00000"/>
                </a:solidFill>
              </a:rPr>
              <a:t>alfas</a:t>
            </a:r>
            <a:r>
              <a:rPr lang="en-US" dirty="0">
                <a:solidFill>
                  <a:srgbClr val="002060"/>
                </a:solidFill>
              </a:rPr>
              <a:t> from </a:t>
            </a:r>
            <a:r>
              <a:rPr lang="en-US" dirty="0">
                <a:solidFill>
                  <a:srgbClr val="C00000"/>
                </a:solidFill>
              </a:rPr>
              <a:t>protons</a:t>
            </a:r>
            <a:r>
              <a:rPr lang="en-US" dirty="0">
                <a:solidFill>
                  <a:srgbClr val="002060"/>
                </a:solidFill>
              </a:rPr>
              <a:t> and from </a:t>
            </a:r>
            <a:r>
              <a:rPr lang="en-US" dirty="0">
                <a:solidFill>
                  <a:srgbClr val="C00000"/>
                </a:solidFill>
              </a:rPr>
              <a:t>gammas</a:t>
            </a:r>
          </a:p>
          <a:p>
            <a:r>
              <a:rPr lang="en-US" dirty="0">
                <a:solidFill>
                  <a:srgbClr val="002060"/>
                </a:solidFill>
              </a:rPr>
              <a:t>The calorimetric measurements depends on the dimension of the drift space  (with this version only 3mm)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: with Timepix3 technology it is possible to implement 3D reconstruction of the products tracks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C83E-0050-4CC9-9FA7-E929531D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 with </a:t>
            </a:r>
            <a:r>
              <a:rPr lang="en-US" dirty="0" err="1" smtClean="0"/>
              <a:t>GEMPix</a:t>
            </a:r>
            <a:r>
              <a:rPr lang="en-US" dirty="0" smtClean="0"/>
              <a:t> detector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9E0CD-CEF0-4BC9-BD23-94F3C7F2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BA53F-41C9-4A7B-BE47-5522890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B2D98-5100-42F7-A7B5-32A44DD4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19" y="737887"/>
            <a:ext cx="95059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C83E-0050-4CC9-9FA7-E929531D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GEMPix</a:t>
            </a:r>
            <a:r>
              <a:rPr lang="en-US" dirty="0" smtClean="0"/>
              <a:t> as small TPC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9E0CD-CEF0-4BC9-BD23-94F3C7F2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BA53F-41C9-4A7B-BE47-5522890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B2D98-5100-42F7-A7B5-32A44DD4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7" y="1154403"/>
            <a:ext cx="6979018" cy="4961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b="27878"/>
          <a:stretch/>
        </p:blipFill>
        <p:spPr>
          <a:xfrm>
            <a:off x="7951412" y="3489128"/>
            <a:ext cx="3477340" cy="287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74" y="306151"/>
            <a:ext cx="4442816" cy="2665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8674" y="311921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cm drift space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10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C83E-0050-4CC9-9FA7-E929531D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GEMpix</a:t>
            </a:r>
            <a:r>
              <a:rPr lang="en-US" dirty="0" smtClean="0"/>
              <a:t> vs GEMPix3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9E0CD-CEF0-4BC9-BD23-94F3C7F2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20/7/2022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BA53F-41C9-4A7B-BE47-5522890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F. Murtas: One-day meeting on (n,cp) reactions at n_TOF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B2D98-5100-42F7-A7B5-32A44DD4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3947F02-AA18-884C-9C8E-C3C97857A4F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8B12C-A021-4375-8122-CC65E0E7F525}"/>
              </a:ext>
            </a:extLst>
          </p:cNvPr>
          <p:cNvSpPr txBox="1"/>
          <p:nvPr/>
        </p:nvSpPr>
        <p:spPr>
          <a:xfrm>
            <a:off x="1800045" y="1069145"/>
            <a:ext cx="4829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Up to now we always used GEMPix detector with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10 ns resolution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50"/>
                </a:solidFill>
                <a:latin typeface="Calibri"/>
              </a:rPr>
              <a:t>50 um spatial resolution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Big dead time (few time frame per second)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Information on Charge OR Time</a:t>
            </a:r>
            <a:endParaRPr lang="en-GB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8831F-BFC0-44EA-B8F8-1AF299F2D16A}"/>
              </a:ext>
            </a:extLst>
          </p:cNvPr>
          <p:cNvSpPr txBox="1"/>
          <p:nvPr/>
        </p:nvSpPr>
        <p:spPr>
          <a:xfrm>
            <a:off x="1800045" y="4060313"/>
            <a:ext cx="41500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Improvement with GEMPix3 detector are: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34"/>
                </a:solidFill>
                <a:latin typeface="Calibri"/>
              </a:rPr>
              <a:t>1 ns resolution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34"/>
                </a:solidFill>
                <a:latin typeface="Calibri"/>
              </a:rPr>
              <a:t>50 um spatial resolution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434"/>
                </a:solidFill>
                <a:latin typeface="Calibri"/>
              </a:rPr>
              <a:t>NO</a:t>
            </a:r>
            <a:r>
              <a:rPr lang="en-US" dirty="0">
                <a:solidFill>
                  <a:srgbClr val="007434"/>
                </a:solidFill>
                <a:latin typeface="Calibri"/>
              </a:rPr>
              <a:t> dead time (data drive mode)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34"/>
                </a:solidFill>
                <a:latin typeface="Calibri"/>
              </a:rPr>
              <a:t>Information on Charge </a:t>
            </a:r>
            <a:r>
              <a:rPr lang="en-US" b="1" dirty="0">
                <a:solidFill>
                  <a:srgbClr val="007434"/>
                </a:solidFill>
                <a:latin typeface="Calibri"/>
              </a:rPr>
              <a:t>AND</a:t>
            </a:r>
            <a:r>
              <a:rPr lang="en-US" dirty="0">
                <a:solidFill>
                  <a:srgbClr val="007434"/>
                </a:solidFill>
                <a:latin typeface="Calibri"/>
              </a:rPr>
              <a:t> Time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34"/>
                </a:solidFill>
                <a:latin typeface="Calibri"/>
              </a:rPr>
              <a:t>Online Clustering </a:t>
            </a:r>
            <a:endParaRPr lang="en-GB" dirty="0">
              <a:solidFill>
                <a:srgbClr val="007434"/>
              </a:solidFill>
              <a:latin typeface="Calibri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CB5DED8-CF5D-4B93-949E-69B00C04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388" y="452438"/>
            <a:ext cx="30575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20965</TotalTime>
  <Words>1208</Words>
  <Application>Microsoft Office PowerPoint</Application>
  <PresentationFormat>Widescreen</PresentationFormat>
  <Paragraphs>286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MS PGothic</vt:lpstr>
      <vt:lpstr>Arial</vt:lpstr>
      <vt:lpstr>Calibri</vt:lpstr>
      <vt:lpstr>Calibri Light</vt:lpstr>
      <vt:lpstr>Comic Sans MS</vt:lpstr>
      <vt:lpstr>Droid Sans Fallback</vt:lpstr>
      <vt:lpstr>Monotype Sorts</vt:lpstr>
      <vt:lpstr>Symbol</vt:lpstr>
      <vt:lpstr>Wingdings</vt:lpstr>
      <vt:lpstr>Office Theme</vt:lpstr>
      <vt:lpstr>Tema di Office</vt:lpstr>
      <vt:lpstr>One-day meeting on (n,cp) reactions at n_TOF  Timepix and GEM detectors</vt:lpstr>
      <vt:lpstr>GEMPix detector: studies with internal target</vt:lpstr>
      <vt:lpstr>Alumina strips as target</vt:lpstr>
      <vt:lpstr>Prototype of the mesh window &amp; alumina strips</vt:lpstr>
      <vt:lpstr>Next GEMPix  Installation in Dump Area</vt:lpstr>
      <vt:lpstr>Particle identification </vt:lpstr>
      <vt:lpstr>Particle ID with GEMPix detector</vt:lpstr>
      <vt:lpstr>GEMPix as small TPC</vt:lpstr>
      <vt:lpstr>GEMpix vs GEMPix3</vt:lpstr>
      <vt:lpstr>Silicon sensor QUAD</vt:lpstr>
      <vt:lpstr>Silcon sensor Timepix QUAD and target holder </vt:lpstr>
      <vt:lpstr>Particle ID using Timepix cluster analysis</vt:lpstr>
      <vt:lpstr>Measurements at Callab @ CERN</vt:lpstr>
      <vt:lpstr>How to put a target in front of a silicon sensor</vt:lpstr>
      <vt:lpstr>10B4C  target on silicon sensor detector</vt:lpstr>
      <vt:lpstr>Timepix Quad  detector cross section</vt:lpstr>
      <vt:lpstr>Light Timepix3 Quad  detector cross section</vt:lpstr>
      <vt:lpstr>Light Timepix3 QUAD detector at CERN</vt:lpstr>
      <vt:lpstr>Diamondpix</vt:lpstr>
      <vt:lpstr>Diamondpix : a radiation tollerant detector </vt:lpstr>
      <vt:lpstr>Diamondpix : a radiation hardness detector </vt:lpstr>
      <vt:lpstr>MultiBoron layer GEM detector</vt:lpstr>
      <vt:lpstr>MBGEM Detector Layout</vt:lpstr>
      <vt:lpstr>BGEMs with GEMPix : 3x3 cm2 active area</vt:lpstr>
      <vt:lpstr>BGEMs foils after Boron Carbide deposition 10x10 cm2</vt:lpstr>
      <vt:lpstr>BGEMs foils after Boron Carbide deposition 10x10 cm2</vt:lpstr>
      <vt:lpstr>MBGEM 10x10 cm2 detector at nToF</vt:lpstr>
      <vt:lpstr>MBGEM detector : boron layers contribution</vt:lpstr>
      <vt:lpstr>MBGEM detector : 2D image of the beam vs energy</vt:lpstr>
      <vt:lpstr>MBGEM detector : to be done</vt:lpstr>
      <vt:lpstr>SPARE</vt:lpstr>
      <vt:lpstr>GEMPix3 prototype costs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fabrizio murtas</dc:creator>
  <cp:lastModifiedBy>fabrizio murtas</cp:lastModifiedBy>
  <cp:revision>47</cp:revision>
  <dcterms:created xsi:type="dcterms:W3CDTF">2022-01-17T09:33:32Z</dcterms:created>
  <dcterms:modified xsi:type="dcterms:W3CDTF">2022-07-20T10:19:04Z</dcterms:modified>
</cp:coreProperties>
</file>