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23" r:id="rId3"/>
    <p:sldId id="337" r:id="rId4"/>
    <p:sldId id="334" r:id="rId5"/>
    <p:sldId id="338" r:id="rId6"/>
    <p:sldId id="335" r:id="rId7"/>
    <p:sldId id="336" r:id="rId8"/>
    <p:sldId id="342" r:id="rId9"/>
    <p:sldId id="343" r:id="rId10"/>
    <p:sldId id="332" r:id="rId11"/>
    <p:sldId id="344" r:id="rId12"/>
  </p:sldIdLst>
  <p:sldSz cx="9144000" cy="54229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0" d="100"/>
          <a:sy n="120" d="100"/>
        </p:scale>
        <p:origin x="-664" y="-176"/>
      </p:cViewPr>
      <p:guideLst>
        <p:guide orient="horz" pos="170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F5B3D-B0C4-254C-A135-16EB6D5BA27C}" type="datetimeFigureOut">
              <a:rPr lang="it-IT" smtClean="0"/>
              <a:t>14/07/22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AC474-F1DA-594D-AD19-0FA93949464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9677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DE87D-B25F-FC49-B4FF-BC9D52C4D7D8}" type="datetimeFigureOut">
              <a:rPr lang="it-IT" smtClean="0"/>
              <a:t>14/07/22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825C2-6256-9449-B688-09A1F847C28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2247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684614"/>
            <a:ext cx="7772400" cy="1162409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072977"/>
            <a:ext cx="6400800" cy="13858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Domenico Elia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CdS INFN Bari / EIC_NET / 18.7.2022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/>
              <a:t>‹n.›</a:t>
            </a:fld>
            <a:endParaRPr lang="it-IT"/>
          </a:p>
        </p:txBody>
      </p:sp>
      <p:pic>
        <p:nvPicPr>
          <p:cNvPr id="7" name="Immagine 6" descr="EIC-logo_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00" y="110236"/>
            <a:ext cx="1033780" cy="1012017"/>
          </a:xfrm>
          <a:prstGeom prst="rect">
            <a:avLst/>
          </a:prstGeom>
        </p:spPr>
      </p:pic>
      <p:pic>
        <p:nvPicPr>
          <p:cNvPr id="8" name="Immagine 7" descr="5_BARI_LOGO_ORIZZONTAL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"/>
          <a:stretch/>
        </p:blipFill>
        <p:spPr>
          <a:xfrm>
            <a:off x="48682" y="36148"/>
            <a:ext cx="1911343" cy="4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5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Domenico Elia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CdS INFN Bari / EIC_NET / 18.7.2022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622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17168"/>
            <a:ext cx="2057400" cy="4627039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17168"/>
            <a:ext cx="6019800" cy="462703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Domenico Elia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CdS INFN Bari / EIC_NET / 18.7.2022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50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Domenico Elia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CdS INFN Bari / EIC_NET / 18.7.2022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39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484716"/>
            <a:ext cx="7772400" cy="107704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298457"/>
            <a:ext cx="7772400" cy="118625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Domenico Elia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CdS INFN Bari / EIC_NET / 18.7.2022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728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65344"/>
            <a:ext cx="4038600" cy="357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65344"/>
            <a:ext cx="4038600" cy="357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Domenico Elia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CdS INFN Bari / EIC_NET / 18.7.2022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03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13876"/>
            <a:ext cx="4040188" cy="5058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719762"/>
            <a:ext cx="4040188" cy="31244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213876"/>
            <a:ext cx="4041775" cy="5058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719762"/>
            <a:ext cx="4041775" cy="31244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Domenico Elia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CdS INFN Bari / EIC_NET / 18.7.2022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774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Domenico Elia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CdS INFN Bari / EIC_NET / 18.7.2022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401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Domenico Elia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CdS INFN Bari / EIC_NET / 18.7.2022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250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15912"/>
            <a:ext cx="3008313" cy="9188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15912"/>
            <a:ext cx="5111750" cy="46282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134792"/>
            <a:ext cx="3008313" cy="37094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Domenico Elia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CdS INFN Bari / EIC_NET / 18.7.2022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95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796030"/>
            <a:ext cx="5486400" cy="44814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84546"/>
            <a:ext cx="5486400" cy="32537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244173"/>
            <a:ext cx="5486400" cy="636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Domenico Elia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CdS INFN Bari / EIC_NET / 18.7.2022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48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17167"/>
            <a:ext cx="8229600" cy="90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65344"/>
            <a:ext cx="8229600" cy="3578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5026225"/>
            <a:ext cx="2133600" cy="288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Domenico Elia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5026225"/>
            <a:ext cx="2895600" cy="288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CdS INFN Bari / EIC_NET / 18.7.2022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5026225"/>
            <a:ext cx="2133600" cy="288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9B98D-C2D1-564A-9C82-A66E9646E85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29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hyperlink" Target="https://www.energy.gov/articles/us-department-energy-selects-brookhaven-national-laboratory-host-major-new-nuclear-physic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3.05419" TargetMode="External"/><Relationship Id="rId4" Type="http://schemas.openxmlformats.org/officeDocument/2006/relationships/hyperlink" Target="https://www.osti.gov/servlets/purl/1765663" TargetMode="External"/><Relationship Id="rId5" Type="http://schemas.openxmlformats.org/officeDocument/2006/relationships/hyperlink" Target="https://www.bnl.gov/eic/cfc.php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bnl.gov/eic/eoi.php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bnl.gov/eic/CFC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bnl.gov/eic/CFC.php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66435" y="3517348"/>
            <a:ext cx="6400800" cy="1050762"/>
          </a:xfrm>
        </p:spPr>
        <p:txBody>
          <a:bodyPr>
            <a:normAutofit fontScale="62500" lnSpcReduction="20000"/>
          </a:bodyPr>
          <a:lstStyle/>
          <a:p>
            <a:r>
              <a:rPr lang="it-IT" dirty="0" smtClean="0">
                <a:latin typeface="Arial"/>
                <a:cs typeface="Arial"/>
              </a:rPr>
              <a:t>Domenico Elia</a:t>
            </a:r>
          </a:p>
          <a:p>
            <a:endParaRPr lang="it-IT" dirty="0" smtClean="0">
              <a:latin typeface="Arial"/>
              <a:cs typeface="Arial"/>
            </a:endParaRPr>
          </a:p>
          <a:p>
            <a:r>
              <a:rPr lang="it-IT" sz="3800" dirty="0" smtClean="0">
                <a:latin typeface="Arial"/>
                <a:cs typeface="Arial"/>
              </a:rPr>
              <a:t>per Consiglio di Sezione Bari 18.7.2022</a:t>
            </a:r>
            <a:endParaRPr lang="it-IT" sz="3800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7200" y="953049"/>
            <a:ext cx="81114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  <a:latin typeface="Arial"/>
                <a:cs typeface="Arial"/>
              </a:rPr>
              <a:t>EIC_NET </a:t>
            </a:r>
            <a:endParaRPr lang="it-IT" sz="44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it-IT" sz="2800" dirty="0" smtClean="0">
                <a:latin typeface="Arial"/>
                <a:cs typeface="Arial"/>
              </a:rPr>
              <a:t>aggiornamento stato progetto EIC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smtClean="0">
                <a:solidFill>
                  <a:srgbClr val="000000"/>
                </a:solidFill>
                <a:latin typeface="Arial"/>
                <a:cs typeface="Arial"/>
              </a:rPr>
              <a:t>attività 2021 e 2022-23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smtClean="0">
                <a:solidFill>
                  <a:srgbClr val="000000"/>
                </a:solidFill>
                <a:latin typeface="Arial"/>
                <a:cs typeface="Arial"/>
              </a:rPr>
              <a:t>percentuali e richieste 2023  </a:t>
            </a:r>
          </a:p>
        </p:txBody>
      </p:sp>
    </p:spTree>
    <p:extLst>
      <p:ext uri="{BB962C8B-B14F-4D97-AF65-F5344CB8AC3E}">
        <p14:creationId xmlns:p14="http://schemas.microsoft.com/office/powerpoint/2010/main" val="300683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rial"/>
                <a:cs typeface="Arial"/>
              </a:rPr>
              <a:t>Domenico Elia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latin typeface="Arial"/>
                <a:cs typeface="Arial"/>
              </a:rPr>
              <a:t>CdS INFN Bari / EIC_NET / 18.7.2022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>
                <a:latin typeface="Arial"/>
                <a:cs typeface="Arial"/>
              </a:rPr>
              <a:t>10</a:t>
            </a:fld>
            <a:endParaRPr lang="it-IT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7200" y="437386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Arial"/>
                <a:cs typeface="Arial"/>
              </a:rPr>
              <a:t>P</a:t>
            </a:r>
            <a:r>
              <a:rPr lang="it-IT" sz="3200" dirty="0" smtClean="0">
                <a:latin typeface="Arial"/>
                <a:cs typeface="Arial"/>
              </a:rPr>
              <a:t>ercentuali e richieste 2023</a:t>
            </a:r>
          </a:p>
        </p:txBody>
      </p:sp>
      <p:pic>
        <p:nvPicPr>
          <p:cNvPr id="2" name="Immagine 1" descr="Schermata 2022-07-07 alle 13.55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7322"/>
            <a:ext cx="6421967" cy="315975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5556251" y="4344200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	1.9</a:t>
            </a:r>
            <a:r>
              <a:rPr lang="it-IT" dirty="0" smtClean="0">
                <a:latin typeface="Arial"/>
                <a:cs typeface="Arial"/>
              </a:rPr>
              <a:t>		</a:t>
            </a:r>
            <a:r>
              <a:rPr lang="it-IT" dirty="0" smtClean="0">
                <a:solidFill>
                  <a:srgbClr val="000000"/>
                </a:solidFill>
                <a:latin typeface="Arial"/>
                <a:cs typeface="Arial"/>
              </a:rPr>
              <a:t>2.2</a:t>
            </a:r>
            <a:r>
              <a:rPr lang="it-IT" dirty="0" smtClean="0">
                <a:latin typeface="Arial"/>
                <a:cs typeface="Arial"/>
              </a:rPr>
              <a:t>   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035801" y="1443711"/>
            <a:ext cx="1650999" cy="2708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it-IT" sz="1700" dirty="0" smtClean="0">
                <a:latin typeface="Arial"/>
                <a:cs typeface="Arial"/>
                <a:sym typeface="Wingdings"/>
              </a:rPr>
              <a:t>30%</a:t>
            </a:r>
          </a:p>
          <a:p>
            <a:r>
              <a:rPr lang="it-IT" sz="1700" dirty="0" smtClean="0">
                <a:latin typeface="Arial"/>
                <a:cs typeface="Arial"/>
                <a:sym typeface="Wingdings"/>
              </a:rPr>
              <a:t> 20%</a:t>
            </a:r>
          </a:p>
          <a:p>
            <a:pPr marL="285750" indent="-285750">
              <a:buFont typeface="Wingdings" charset="0"/>
              <a:buChar char="à"/>
            </a:pPr>
            <a:endParaRPr lang="it-IT" sz="1700" dirty="0">
              <a:latin typeface="Arial"/>
              <a:cs typeface="Arial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it-IT" sz="1700" dirty="0" smtClean="0">
                <a:latin typeface="Arial"/>
                <a:cs typeface="Arial"/>
                <a:sym typeface="Wingdings"/>
              </a:rPr>
              <a:t>30%</a:t>
            </a:r>
          </a:p>
          <a:p>
            <a:pPr marL="285750" indent="-285750">
              <a:buFont typeface="Wingdings" charset="0"/>
              <a:buChar char="à"/>
            </a:pPr>
            <a:r>
              <a:rPr lang="it-IT" sz="1700" dirty="0" smtClean="0">
                <a:latin typeface="Arial"/>
                <a:cs typeface="Arial"/>
                <a:sym typeface="Wingdings"/>
              </a:rPr>
              <a:t>30%</a:t>
            </a:r>
            <a:endParaRPr lang="it-IT" sz="1700" dirty="0">
              <a:latin typeface="Arial"/>
              <a:cs typeface="Arial"/>
            </a:endParaRPr>
          </a:p>
          <a:p>
            <a:endParaRPr lang="it-IT" sz="1700" dirty="0" smtClean="0">
              <a:latin typeface="Arial"/>
              <a:cs typeface="Arial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endParaRPr lang="it-IT" sz="1700" dirty="0">
              <a:latin typeface="Arial"/>
              <a:cs typeface="Arial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endParaRPr lang="it-IT" sz="1700" dirty="0" smtClean="0">
              <a:latin typeface="Arial"/>
              <a:cs typeface="Arial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endParaRPr lang="it-IT" sz="1700" dirty="0">
              <a:latin typeface="Arial"/>
              <a:cs typeface="Arial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it-IT" sz="1700" dirty="0" smtClean="0">
                <a:latin typeface="Arial"/>
                <a:cs typeface="Arial"/>
                <a:sym typeface="Wingdings"/>
              </a:rPr>
              <a:t>0%</a:t>
            </a:r>
            <a:r>
              <a:rPr lang="it-IT" sz="1700" dirty="0" smtClean="0">
                <a:latin typeface="Arial"/>
                <a:cs typeface="Arial"/>
              </a:rPr>
              <a:t>  </a:t>
            </a:r>
            <a:endParaRPr lang="it-IT" sz="1700" dirty="0">
              <a:latin typeface="Arial"/>
              <a:cs typeface="Arial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41863" y="4643670"/>
            <a:ext cx="842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  <a:latin typeface="Arial"/>
                <a:cs typeface="Arial"/>
              </a:rPr>
              <a:t>* Nappi e Volpe: +10% </a:t>
            </a:r>
            <a:r>
              <a:rPr lang="it-IT" sz="1600" dirty="0" err="1" smtClean="0">
                <a:solidFill>
                  <a:srgbClr val="0000FF"/>
                </a:solidFill>
                <a:latin typeface="Arial"/>
                <a:cs typeface="Arial"/>
              </a:rPr>
              <a:t>AIDAInnova</a:t>
            </a:r>
            <a:r>
              <a:rPr lang="it-IT" sz="1600" dirty="0" smtClean="0">
                <a:solidFill>
                  <a:srgbClr val="0000FF"/>
                </a:solidFill>
                <a:latin typeface="Arial"/>
                <a:cs typeface="Arial"/>
              </a:rPr>
              <a:t> sinergico EIC_NET </a:t>
            </a:r>
            <a:r>
              <a:rPr lang="it-IT" sz="16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it-IT" sz="16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1600" dirty="0" smtClean="0">
                <a:latin typeface="Arial"/>
                <a:cs typeface="Arial"/>
              </a:rPr>
              <a:t>	</a:t>
            </a:r>
            <a:r>
              <a:rPr lang="it-IT" sz="160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it-IT" b="1" dirty="0" smtClean="0">
                <a:solidFill>
                  <a:srgbClr val="FF0000"/>
                </a:solidFill>
                <a:latin typeface="Arial"/>
                <a:cs typeface="Arial"/>
              </a:rPr>
              <a:t>2.1</a:t>
            </a:r>
            <a:r>
              <a:rPr lang="it-IT" dirty="0" smtClean="0">
                <a:latin typeface="Arial"/>
                <a:cs typeface="Arial"/>
              </a:rPr>
              <a:t>	  </a:t>
            </a:r>
            <a:r>
              <a:rPr lang="it-IT" dirty="0" smtClean="0">
                <a:latin typeface="Arial"/>
                <a:cs typeface="Arial"/>
                <a:sym typeface="Wingdings"/>
              </a:rPr>
              <a:t></a:t>
            </a:r>
            <a:r>
              <a:rPr lang="it-IT" dirty="0">
                <a:latin typeface="Arial"/>
                <a:cs typeface="Arial"/>
                <a:sym typeface="Wingdings"/>
              </a:rPr>
              <a:t>	</a:t>
            </a:r>
            <a:r>
              <a:rPr lang="it-IT" b="1" dirty="0" smtClean="0">
                <a:solidFill>
                  <a:srgbClr val="000000"/>
                </a:solidFill>
                <a:latin typeface="Arial"/>
                <a:cs typeface="Arial"/>
              </a:rPr>
              <a:t>2.4  </a:t>
            </a:r>
            <a:r>
              <a:rPr lang="it-IT" dirty="0" smtClean="0">
                <a:solidFill>
                  <a:srgbClr val="000000"/>
                </a:solidFill>
                <a:latin typeface="Arial"/>
                <a:cs typeface="Arial"/>
              </a:rPr>
              <a:t>(10 </a:t>
            </a:r>
            <a:r>
              <a:rPr lang="it-IT" dirty="0" err="1" smtClean="0">
                <a:solidFill>
                  <a:srgbClr val="000000"/>
                </a:solidFill>
                <a:latin typeface="Arial"/>
                <a:cs typeface="Arial"/>
              </a:rPr>
              <a:t>pers</a:t>
            </a:r>
            <a:r>
              <a:rPr lang="it-IT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it-IT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dirty="0" smtClean="0">
                <a:latin typeface="Arial"/>
                <a:cs typeface="Arial"/>
              </a:rPr>
              <a:t>     </a:t>
            </a:r>
            <a:r>
              <a:rPr lang="it-IT" sz="1600" dirty="0" smtClean="0">
                <a:latin typeface="Arial"/>
                <a:cs typeface="Arial"/>
              </a:rPr>
              <a:t>  </a:t>
            </a:r>
            <a:endParaRPr lang="it-IT" sz="1600" dirty="0">
              <a:latin typeface="Arial"/>
              <a:cs typeface="Arial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14300" y="2998807"/>
            <a:ext cx="34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  <a:latin typeface="Arial"/>
                <a:cs typeface="Arial"/>
              </a:rPr>
              <a:t>*</a:t>
            </a:r>
            <a:endParaRPr lang="it-IT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14300" y="4025203"/>
            <a:ext cx="34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  <a:latin typeface="Arial"/>
                <a:cs typeface="Arial"/>
              </a:rPr>
              <a:t>*</a:t>
            </a:r>
            <a:endParaRPr lang="it-IT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445250" y="1022162"/>
            <a:ext cx="590551" cy="3990840"/>
          </a:xfrm>
          <a:prstGeom prst="rect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6879167" y="168050"/>
            <a:ext cx="74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2022</a:t>
            </a:r>
            <a:endParaRPr lang="it-IT" dirty="0">
              <a:latin typeface="Arial"/>
              <a:cs typeface="Arial"/>
            </a:endParaRPr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6688667" y="537382"/>
            <a:ext cx="347134" cy="48478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e 2"/>
          <p:cNvSpPr/>
          <p:nvPr/>
        </p:nvSpPr>
        <p:spPr>
          <a:xfrm>
            <a:off x="7365999" y="4589649"/>
            <a:ext cx="1629833" cy="5609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8011584" y="4312650"/>
            <a:ext cx="867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  <a:latin typeface="Arial"/>
                <a:cs typeface="Arial"/>
              </a:rPr>
              <a:t>FTE 2023</a:t>
            </a:r>
            <a:endParaRPr lang="it-IT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26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 descr="Schermata 2022-07-08 alle 16.02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9838"/>
            <a:ext cx="8305800" cy="352558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rial"/>
                <a:cs typeface="Arial"/>
              </a:rPr>
              <a:t>Domenico Elia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latin typeface="Arial"/>
                <a:cs typeface="Arial"/>
              </a:rPr>
              <a:t>CdS INFN Bari / EIC_NET / 18.7.2022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>
                <a:latin typeface="Arial"/>
                <a:cs typeface="Arial"/>
              </a:rPr>
              <a:t>11</a:t>
            </a:fld>
            <a:endParaRPr lang="it-IT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7200" y="437386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Arial"/>
                <a:cs typeface="Arial"/>
              </a:rPr>
              <a:t>P</a:t>
            </a:r>
            <a:r>
              <a:rPr lang="it-IT" sz="3200" dirty="0" smtClean="0">
                <a:latin typeface="Arial"/>
                <a:cs typeface="Arial"/>
              </a:rPr>
              <a:t>ercentuali e richieste 2023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41863" y="4643670"/>
            <a:ext cx="8337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Arial"/>
                <a:cs typeface="Arial"/>
              </a:rPr>
              <a:t>R&amp;D silici per </a:t>
            </a:r>
            <a:r>
              <a:rPr lang="it-IT" sz="1600" b="1" dirty="0" err="1" smtClean="0">
                <a:latin typeface="Arial"/>
                <a:cs typeface="Arial"/>
              </a:rPr>
              <a:t>tracker</a:t>
            </a:r>
            <a:r>
              <a:rPr lang="it-IT" sz="1600" b="1" dirty="0" smtClean="0">
                <a:latin typeface="Arial"/>
                <a:cs typeface="Arial"/>
              </a:rPr>
              <a:t>:</a:t>
            </a:r>
            <a:r>
              <a:rPr lang="it-IT" sz="1600" dirty="0" smtClean="0">
                <a:latin typeface="Arial"/>
                <a:cs typeface="Arial"/>
              </a:rPr>
              <a:t> sinergia con ALICE ITS3</a:t>
            </a:r>
            <a:r>
              <a:rPr lang="it-IT" sz="16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 </a:t>
            </a:r>
            <a:r>
              <a:rPr lang="it-IT" sz="1600" dirty="0" smtClean="0">
                <a:solidFill>
                  <a:srgbClr val="0000FF"/>
                </a:solidFill>
                <a:latin typeface="Arial"/>
                <a:cs typeface="Arial"/>
              </a:rPr>
              <a:t>richieste CONS/INV/SERV su ALICE</a:t>
            </a:r>
            <a:endParaRPr lang="it-IT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989663" y="1778089"/>
            <a:ext cx="4889504" cy="783205"/>
          </a:xfrm>
          <a:prstGeom prst="rect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1809750" y="3769983"/>
            <a:ext cx="5069418" cy="321742"/>
          </a:xfrm>
          <a:prstGeom prst="rect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499532" y="2478637"/>
            <a:ext cx="131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latin typeface="Arial"/>
                <a:cs typeface="Arial"/>
              </a:rPr>
              <a:t>R&amp;D </a:t>
            </a:r>
            <a:r>
              <a:rPr lang="it-IT" sz="1200" b="1" dirty="0" err="1" smtClean="0">
                <a:latin typeface="Arial"/>
                <a:cs typeface="Arial"/>
              </a:rPr>
              <a:t>aerogel</a:t>
            </a:r>
            <a:r>
              <a:rPr lang="it-IT" sz="1200" b="1" dirty="0" smtClean="0">
                <a:latin typeface="Arial"/>
                <a:cs typeface="Arial"/>
              </a:rPr>
              <a:t> </a:t>
            </a:r>
          </a:p>
          <a:p>
            <a:r>
              <a:rPr lang="it-IT" sz="1200" b="1" dirty="0" smtClean="0">
                <a:latin typeface="Arial"/>
                <a:cs typeface="Arial"/>
              </a:rPr>
              <a:t>e </a:t>
            </a:r>
            <a:r>
              <a:rPr lang="it-IT" sz="1200" b="1" dirty="0" err="1" smtClean="0">
                <a:latin typeface="Arial"/>
                <a:cs typeface="Arial"/>
              </a:rPr>
              <a:t>SiPM</a:t>
            </a:r>
            <a:r>
              <a:rPr lang="it-IT" sz="1200" b="1" dirty="0" smtClean="0">
                <a:latin typeface="Arial"/>
                <a:cs typeface="Arial"/>
              </a:rPr>
              <a:t> per PID:</a:t>
            </a:r>
          </a:p>
          <a:p>
            <a:r>
              <a:rPr lang="it-IT" sz="1200" dirty="0" smtClean="0">
                <a:latin typeface="Arial"/>
                <a:cs typeface="Arial"/>
              </a:rPr>
              <a:t>sinergia con ALICE 3</a:t>
            </a:r>
          </a:p>
        </p:txBody>
      </p:sp>
      <p:cxnSp>
        <p:nvCxnSpPr>
          <p:cNvPr id="21" name="Connettore 2 20"/>
          <p:cNvCxnSpPr/>
          <p:nvPr/>
        </p:nvCxnSpPr>
        <p:spPr>
          <a:xfrm flipV="1">
            <a:off x="1301750" y="2021517"/>
            <a:ext cx="687913" cy="381018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1301750" y="3365666"/>
            <a:ext cx="507999" cy="550358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/>
        </p:nvSpPr>
        <p:spPr>
          <a:xfrm>
            <a:off x="7979832" y="1935119"/>
            <a:ext cx="899585" cy="4674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7979832" y="3239066"/>
            <a:ext cx="899585" cy="4674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7937500" y="1681925"/>
            <a:ext cx="886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  <a:latin typeface="Arial"/>
                <a:cs typeface="Arial"/>
              </a:rPr>
              <a:t>Consumo</a:t>
            </a:r>
            <a:endParaRPr lang="it-IT" b="1" dirty="0">
              <a:latin typeface="Arial"/>
              <a:cs typeface="Arial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011584" y="2962069"/>
            <a:ext cx="886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  <a:latin typeface="Arial"/>
                <a:cs typeface="Arial"/>
              </a:rPr>
              <a:t>Missioni</a:t>
            </a:r>
            <a:endParaRPr lang="it-IT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98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rial"/>
                <a:cs typeface="Arial"/>
              </a:rPr>
              <a:t>Domenico Elia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latin typeface="Arial"/>
                <a:cs typeface="Arial"/>
              </a:rPr>
              <a:t>CdS INFN Bari / EIC_NET / 18.7.2022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>
                <a:latin typeface="Arial"/>
                <a:cs typeface="Arial"/>
              </a:rPr>
              <a:t>2</a:t>
            </a:fld>
            <a:endParaRPr lang="it-IT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7200" y="437386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/>
                <a:cs typeface="Arial"/>
              </a:rPr>
              <a:t>Stato progetto EIC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57199" y="1174562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EIC </a:t>
            </a:r>
            <a:r>
              <a:rPr lang="it-IT" sz="2400" u="sng" dirty="0" err="1" smtClean="0">
                <a:solidFill>
                  <a:srgbClr val="FF0000"/>
                </a:solidFill>
                <a:latin typeface="Arial"/>
                <a:cs typeface="Arial"/>
              </a:rPr>
              <a:t>physics</a:t>
            </a:r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 case: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57200" y="1747461"/>
            <a:ext cx="6591301" cy="331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Arial"/>
                <a:cs typeface="Arial"/>
              </a:rPr>
              <a:t>A</a:t>
            </a:r>
            <a:r>
              <a:rPr lang="it-IT" sz="2400" dirty="0" err="1" smtClean="0">
                <a:latin typeface="Arial"/>
                <a:cs typeface="Arial"/>
              </a:rPr>
              <a:t>ssessment</a:t>
            </a:r>
            <a:r>
              <a:rPr lang="it-IT" sz="2400" dirty="0" smtClean="0">
                <a:latin typeface="Arial"/>
                <a:cs typeface="Arial"/>
              </a:rPr>
              <a:t> of US-</a:t>
            </a:r>
            <a:r>
              <a:rPr lang="it-IT" sz="2400" dirty="0" err="1" smtClean="0">
                <a:latin typeface="Arial"/>
                <a:cs typeface="Arial"/>
              </a:rPr>
              <a:t>based</a:t>
            </a:r>
            <a:r>
              <a:rPr lang="it-IT" sz="2400" dirty="0" smtClean="0">
                <a:latin typeface="Arial"/>
                <a:cs typeface="Arial"/>
              </a:rPr>
              <a:t> Electron-</a:t>
            </a:r>
            <a:r>
              <a:rPr lang="it-IT" sz="2400" dirty="0" err="1" smtClean="0">
                <a:latin typeface="Arial"/>
                <a:cs typeface="Arial"/>
              </a:rPr>
              <a:t>Ion</a:t>
            </a:r>
            <a:r>
              <a:rPr lang="it-IT" sz="2400" dirty="0" smtClean="0">
                <a:latin typeface="Arial"/>
                <a:cs typeface="Arial"/>
              </a:rPr>
              <a:t> Collider:</a:t>
            </a:r>
          </a:p>
          <a:p>
            <a:pPr defTabSz="914400"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National Academy of Science </a:t>
            </a:r>
            <a:r>
              <a:rPr lang="it-IT" sz="2000" dirty="0" smtClean="0">
                <a:solidFill>
                  <a:srgbClr val="FF0000"/>
                </a:solidFill>
                <a:latin typeface="Arial"/>
                <a:cs typeface="Arial"/>
              </a:rPr>
              <a:t>Report, 2018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 defTabSz="914400">
              <a:defRPr/>
            </a:pPr>
            <a:endParaRPr lang="en-US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EIC can uniquely address three profound questions </a:t>
            </a:r>
            <a:endParaRPr lang="en-US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nucleons - neutrons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 - and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they </a:t>
            </a:r>
            <a:endParaRPr lang="en-US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assembled to form the nuclei of atoms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defTabSz="914400">
              <a:defRPr/>
            </a:pPr>
            <a:endParaRPr lang="en-US" sz="11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r>
              <a:rPr lang="en-US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How does the mass of the nucleon arise?</a:t>
            </a:r>
          </a:p>
          <a:p>
            <a:pPr lvl="0" defTabSz="914400">
              <a:lnSpc>
                <a:spcPct val="120000"/>
              </a:lnSpc>
              <a:defRPr/>
            </a:pPr>
            <a:r>
              <a:rPr lang="en-US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How does the spin of the nucleon arise?</a:t>
            </a:r>
          </a:p>
          <a:p>
            <a:pPr lvl="0" defTabSz="914400">
              <a:lnSpc>
                <a:spcPct val="120000"/>
              </a:lnSpc>
              <a:defRPr/>
            </a:pPr>
            <a:r>
              <a:rPr lang="en-US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What are the emergent properties of </a:t>
            </a:r>
            <a:endParaRPr lang="en-US" b="1" i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dense </a:t>
            </a:r>
            <a:r>
              <a:rPr lang="en-US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gluons?”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4AC95625-CFDB-4B92-85EA-B255B9A4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6" y="1915677"/>
            <a:ext cx="1334364" cy="1769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6884121" y="4905248"/>
            <a:ext cx="58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atin typeface="Arial"/>
                <a:cs typeface="Arial"/>
              </a:rPr>
              <a:t>2018</a:t>
            </a:r>
            <a:endParaRPr lang="it-IT" sz="1600" dirty="0">
              <a:latin typeface="Arial"/>
              <a:cs typeface="Arial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782979" y="4562683"/>
            <a:ext cx="58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atin typeface="Arial"/>
                <a:cs typeface="Arial"/>
              </a:rPr>
              <a:t>2015</a:t>
            </a:r>
            <a:endParaRPr lang="it-IT" sz="1600" dirty="0">
              <a:latin typeface="Arial"/>
              <a:cs typeface="Arial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504900" y="3686855"/>
            <a:ext cx="58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atin typeface="Arial"/>
                <a:cs typeface="Arial"/>
              </a:rPr>
              <a:t>2012</a:t>
            </a:r>
            <a:endParaRPr lang="it-IT" sz="1600" dirty="0">
              <a:latin typeface="Arial"/>
              <a:cs typeface="Arial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="" xmlns:a16="http://schemas.microsoft.com/office/drawing/2014/main" id="{B9EC17C6-27DE-4947-97D0-661CF244C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21" y="2455453"/>
            <a:ext cx="1566264" cy="2182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3">
            <a:extLst>
              <a:ext uri="{FF2B5EF4-FFF2-40B4-BE49-F238E27FC236}">
                <a16:creationId xmlns="" xmlns:a16="http://schemas.microsoft.com/office/drawing/2014/main" id="{91B6D95B-232A-456F-AAAD-5A3859120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190" y="3076937"/>
            <a:ext cx="1375862" cy="1835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25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rial"/>
                <a:cs typeface="Arial"/>
              </a:rPr>
              <a:t>Domenico Elia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latin typeface="Arial"/>
                <a:cs typeface="Arial"/>
              </a:rPr>
              <a:t>CdS INFN Bari / EIC_NET / 18.7.2022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>
                <a:latin typeface="Arial"/>
                <a:cs typeface="Arial"/>
              </a:rPr>
              <a:t>3</a:t>
            </a:fld>
            <a:endParaRPr lang="it-IT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7200" y="437386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/>
                <a:cs typeface="Arial"/>
              </a:rPr>
              <a:t>Stato progetto EIC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57199" y="1174562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EIC machine: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F4B6F6CC-FCDC-4E92-8539-5242A7286E37}"/>
              </a:ext>
            </a:extLst>
          </p:cNvPr>
          <p:cNvSpPr txBox="1">
            <a:spLocks/>
          </p:cNvSpPr>
          <p:nvPr/>
        </p:nvSpPr>
        <p:spPr>
          <a:xfrm>
            <a:off x="639232" y="3073447"/>
            <a:ext cx="4917017" cy="1952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Center of Mass Energies    	20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GeV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– 140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GeV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Maximum Luminosity	10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34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cm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-2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-1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Hadron Beam Polarization	~70%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Electron Beam Polarization	</a:t>
            </a:r>
            <a:r>
              <a:rPr lang="en-US" sz="1400" b="1" dirty="0">
                <a:solidFill>
                  <a:srgbClr val="FF0000"/>
                </a:solidFill>
              </a:rPr>
              <a:t>~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70%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Ion Species Range		p to Uranium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Number of </a:t>
            </a:r>
            <a:r>
              <a:rPr lang="en-US" sz="1400" b="1" dirty="0" smtClean="0">
                <a:solidFill>
                  <a:srgbClr val="FF0000"/>
                </a:solidFill>
              </a:rPr>
              <a:t>IR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		up to two (IP6 and IP8)</a:t>
            </a:r>
          </a:p>
        </p:txBody>
      </p:sp>
      <p:pic>
        <p:nvPicPr>
          <p:cNvPr id="22" name="Immagine 21" descr="YALEUNI1-26452-fig-3-1536x86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r="24305"/>
          <a:stretch/>
        </p:blipFill>
        <p:spPr>
          <a:xfrm>
            <a:off x="5384921" y="1239471"/>
            <a:ext cx="3409986" cy="3674620"/>
          </a:xfrm>
          <a:prstGeom prst="rect">
            <a:avLst/>
          </a:prstGeom>
        </p:spPr>
      </p:pic>
      <p:pic>
        <p:nvPicPr>
          <p:cNvPr id="23" name="Immagine 22" descr="Schermata 2022-06-19 alle 18.26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01" y="3746681"/>
            <a:ext cx="1815758" cy="776253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5406087" y="2984645"/>
            <a:ext cx="492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latin typeface="Arial"/>
                <a:cs typeface="Arial"/>
              </a:rPr>
              <a:t>IP8</a:t>
            </a:r>
            <a:endParaRPr lang="it-IT" b="1" dirty="0">
              <a:latin typeface="Arial"/>
              <a:cs typeface="Arial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498411" y="3666238"/>
            <a:ext cx="492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latin typeface="Arial"/>
                <a:cs typeface="Arial"/>
              </a:rPr>
              <a:t>IP6</a:t>
            </a:r>
            <a:endParaRPr lang="it-IT" b="1" dirty="0">
              <a:latin typeface="Arial"/>
              <a:cs typeface="Arial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457198" y="1775117"/>
            <a:ext cx="50990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>
                <a:solidFill>
                  <a:srgbClr val="292934"/>
                </a:solidFill>
                <a:latin typeface="Arial"/>
              </a:rPr>
              <a:t>R</a:t>
            </a:r>
            <a:r>
              <a:rPr lang="en-US" sz="1700" dirty="0" smtClean="0">
                <a:solidFill>
                  <a:srgbClr val="292934"/>
                </a:solidFill>
                <a:latin typeface="Arial"/>
              </a:rPr>
              <a:t>equirements </a:t>
            </a:r>
            <a:r>
              <a:rPr lang="en-US" sz="1700" dirty="0" smtClean="0">
                <a:solidFill>
                  <a:srgbClr val="0000FF"/>
                </a:solidFill>
                <a:latin typeface="Arial"/>
              </a:rPr>
              <a:t>defined </a:t>
            </a:r>
            <a:r>
              <a:rPr lang="en-US" sz="1700" dirty="0">
                <a:solidFill>
                  <a:srgbClr val="0000FF"/>
                </a:solidFill>
                <a:latin typeface="Arial"/>
              </a:rPr>
              <a:t>by </a:t>
            </a:r>
            <a:r>
              <a:rPr lang="en-US" sz="1700" dirty="0" smtClean="0">
                <a:solidFill>
                  <a:srgbClr val="0000FF"/>
                </a:solidFill>
                <a:latin typeface="Arial"/>
              </a:rPr>
              <a:t>the </a:t>
            </a:r>
            <a:r>
              <a:rPr lang="en-US" sz="1700" dirty="0">
                <a:solidFill>
                  <a:srgbClr val="0000FF"/>
                </a:solidFill>
                <a:latin typeface="Arial"/>
              </a:rPr>
              <a:t>community led White </a:t>
            </a:r>
            <a:r>
              <a:rPr lang="en-US" sz="1700" dirty="0" smtClean="0">
                <a:solidFill>
                  <a:srgbClr val="0000FF"/>
                </a:solidFill>
                <a:latin typeface="Arial"/>
              </a:rPr>
              <a:t>Paper (2012)</a:t>
            </a:r>
            <a:r>
              <a:rPr lang="en-US" sz="1700" dirty="0" smtClean="0">
                <a:solidFill>
                  <a:srgbClr val="292934"/>
                </a:solidFill>
                <a:latin typeface="Arial"/>
              </a:rPr>
              <a:t>, then endorsed </a:t>
            </a:r>
            <a:r>
              <a:rPr lang="en-US" sz="1700" dirty="0">
                <a:solidFill>
                  <a:srgbClr val="292934"/>
                </a:solidFill>
                <a:latin typeface="Arial"/>
              </a:rPr>
              <a:t>by the Nuclear Science Advisory Committee (NSAC) in 2015/6 &amp; by the National Academy in </a:t>
            </a:r>
            <a:r>
              <a:rPr lang="en-US" sz="1700" dirty="0" smtClean="0">
                <a:solidFill>
                  <a:srgbClr val="292934"/>
                </a:solidFill>
                <a:latin typeface="Arial"/>
              </a:rPr>
              <a:t>2018</a:t>
            </a:r>
            <a:r>
              <a:rPr lang="en-US" sz="1700" dirty="0">
                <a:solidFill>
                  <a:srgbClr val="292934"/>
                </a:solidFill>
                <a:latin typeface="Arial"/>
              </a:rPr>
              <a:t>:</a:t>
            </a:r>
            <a:endParaRPr lang="it-IT" sz="17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13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rial"/>
                <a:cs typeface="Arial"/>
              </a:rPr>
              <a:t>Domenico Elia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latin typeface="Arial"/>
                <a:cs typeface="Arial"/>
              </a:rPr>
              <a:t>CdS INFN Bari / EIC_NET / 18.7.2022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>
                <a:latin typeface="Arial"/>
                <a:cs typeface="Arial"/>
              </a:rPr>
              <a:t>4</a:t>
            </a:fld>
            <a:endParaRPr lang="it-IT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7200" y="437386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/>
                <a:cs typeface="Arial"/>
              </a:rPr>
              <a:t>Stato progetto EIC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57199" y="1174562"/>
            <a:ext cx="82296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First big </a:t>
            </a:r>
            <a:r>
              <a:rPr lang="it-IT" sz="2400" u="sng" dirty="0" err="1" smtClean="0">
                <a:solidFill>
                  <a:srgbClr val="FF0000"/>
                </a:solidFill>
                <a:latin typeface="Arial"/>
                <a:cs typeface="Arial"/>
              </a:rPr>
              <a:t>steps</a:t>
            </a:r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400" u="sng" dirty="0" err="1" smtClean="0">
                <a:solidFill>
                  <a:srgbClr val="FF0000"/>
                </a:solidFill>
                <a:latin typeface="Arial"/>
                <a:cs typeface="Arial"/>
              </a:rPr>
              <a:t>towards</a:t>
            </a:r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 EIC </a:t>
            </a:r>
            <a:r>
              <a:rPr lang="it-IT" sz="2400" u="sng" dirty="0" err="1" smtClean="0">
                <a:solidFill>
                  <a:srgbClr val="FF0000"/>
                </a:solidFill>
                <a:latin typeface="Arial"/>
                <a:cs typeface="Arial"/>
              </a:rPr>
              <a:t>realization</a:t>
            </a:r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</a:p>
          <a:p>
            <a:pPr lvl="0" algn="just" defTabSz="914400">
              <a:lnSpc>
                <a:spcPct val="110000"/>
              </a:lnSpc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en-US" sz="2000" dirty="0">
                <a:solidFill>
                  <a:srgbClr val="292934"/>
                </a:solidFill>
                <a:latin typeface="Arial"/>
              </a:rPr>
              <a:t>CD-0 approval (December 2019) and site selection (January 2020)</a:t>
            </a:r>
            <a:endParaRPr lang="it-IT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BNL hosting site, BNL and </a:t>
            </a:r>
            <a:r>
              <a:rPr lang="it-IT" dirty="0" err="1">
                <a:solidFill>
                  <a:srgbClr val="FF0000"/>
                </a:solidFill>
                <a:latin typeface="Arial"/>
                <a:cs typeface="Arial"/>
              </a:rPr>
              <a:t>JLab</a:t>
            </a:r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 to </a:t>
            </a:r>
            <a:r>
              <a:rPr lang="it-IT" dirty="0" err="1">
                <a:solidFill>
                  <a:srgbClr val="FF0000"/>
                </a:solidFill>
                <a:latin typeface="Arial"/>
                <a:cs typeface="Arial"/>
              </a:rPr>
              <a:t>realize</a:t>
            </a:r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 EIC </a:t>
            </a:r>
            <a:r>
              <a:rPr lang="it-IT" dirty="0" err="1">
                <a:solidFill>
                  <a:srgbClr val="FF0000"/>
                </a:solidFill>
                <a:latin typeface="Arial"/>
                <a:cs typeface="Arial"/>
              </a:rPr>
              <a:t>as</a:t>
            </a:r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Arial"/>
                <a:cs typeface="Arial"/>
              </a:rPr>
              <a:t>partners</a:t>
            </a:r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it-IT" baseline="300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CD-1 </a:t>
            </a:r>
            <a:r>
              <a:rPr lang="it-IT" dirty="0" err="1">
                <a:solidFill>
                  <a:srgbClr val="FF0000"/>
                </a:solidFill>
                <a:latin typeface="Arial"/>
                <a:cs typeface="Arial"/>
              </a:rPr>
              <a:t>anticipated</a:t>
            </a:r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 to </a:t>
            </a:r>
            <a:r>
              <a:rPr lang="it-IT" dirty="0" err="1">
                <a:solidFill>
                  <a:srgbClr val="FF0000"/>
                </a:solidFill>
                <a:latin typeface="Arial"/>
                <a:cs typeface="Arial"/>
              </a:rPr>
              <a:t>June</a:t>
            </a:r>
            <a:r>
              <a:rPr lang="it-IT" dirty="0">
                <a:solidFill>
                  <a:srgbClr val="FF0000"/>
                </a:solidFill>
                <a:latin typeface="Arial"/>
                <a:cs typeface="Arial"/>
              </a:rPr>
              <a:t> 2021</a:t>
            </a:r>
          </a:p>
          <a:p>
            <a:endParaRPr lang="it-IT" sz="2400" u="sng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0" name="Immagine 9" descr="Schermata 2020-07-13 alle 17.38.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4"/>
          <a:stretch/>
        </p:blipFill>
        <p:spPr>
          <a:xfrm>
            <a:off x="1471690" y="2763939"/>
            <a:ext cx="6220715" cy="193555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75163" y="4710495"/>
            <a:ext cx="8794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Arial"/>
                <a:cs typeface="Arial"/>
                <a:hlinkClick r:id="rId3"/>
              </a:rPr>
              <a:t>https://www.energy.gov/articles/us-department-energy-selects-brookhaven-national-laboratory-host-major-new-nuclear-</a:t>
            </a:r>
            <a:r>
              <a:rPr lang="it-IT" sz="1200" dirty="0" smtClean="0">
                <a:latin typeface="Arial"/>
                <a:cs typeface="Arial"/>
                <a:hlinkClick r:id="rId3"/>
              </a:rPr>
              <a:t>physics</a:t>
            </a:r>
            <a:endParaRPr lang="it-IT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90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rial"/>
                <a:cs typeface="Arial"/>
              </a:rPr>
              <a:t>Domenico Elia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latin typeface="Arial"/>
                <a:cs typeface="Arial"/>
              </a:rPr>
              <a:t>CdS INFN Bari / EIC_NET / 18.7.2022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>
                <a:latin typeface="Arial"/>
                <a:cs typeface="Arial"/>
              </a:rPr>
              <a:t>5</a:t>
            </a:fld>
            <a:endParaRPr lang="it-IT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7200" y="437386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/>
                <a:cs typeface="Arial"/>
              </a:rPr>
              <a:t>Stato progetto EIC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57199" y="1174562"/>
            <a:ext cx="8229600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 err="1" smtClean="0">
                <a:solidFill>
                  <a:srgbClr val="FF0000"/>
                </a:solidFill>
                <a:latin typeface="Arial"/>
                <a:cs typeface="Arial"/>
              </a:rPr>
              <a:t>Recent</a:t>
            </a:r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400" u="sng" dirty="0" err="1" smtClean="0">
                <a:solidFill>
                  <a:srgbClr val="FF0000"/>
                </a:solidFill>
                <a:latin typeface="Arial"/>
                <a:cs typeface="Arial"/>
              </a:rPr>
              <a:t>preparation</a:t>
            </a:r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400" u="sng" dirty="0" err="1" smtClean="0">
                <a:solidFill>
                  <a:srgbClr val="FF0000"/>
                </a:solidFill>
                <a:latin typeface="Arial"/>
                <a:cs typeface="Arial"/>
              </a:rPr>
              <a:t>activity</a:t>
            </a:r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</a:p>
          <a:p>
            <a:pPr lvl="0" algn="just" defTabSz="914400">
              <a:lnSpc>
                <a:spcPct val="110000"/>
              </a:lnSpc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it-IT" sz="2000" dirty="0" err="1" smtClean="0">
                <a:latin typeface="Arial"/>
                <a:cs typeface="Arial"/>
              </a:rPr>
              <a:t>extremely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>
                <a:latin typeface="Arial"/>
                <a:cs typeface="Arial"/>
              </a:rPr>
              <a:t>intense </a:t>
            </a:r>
            <a:r>
              <a:rPr lang="it-IT" sz="2000" dirty="0" err="1">
                <a:latin typeface="Arial"/>
                <a:cs typeface="Arial"/>
              </a:rPr>
              <a:t>activity</a:t>
            </a:r>
            <a:r>
              <a:rPr lang="it-IT" sz="2000" dirty="0">
                <a:latin typeface="Arial"/>
                <a:cs typeface="Arial"/>
              </a:rPr>
              <a:t> </a:t>
            </a:r>
            <a:r>
              <a:rPr lang="it-IT" sz="2000" dirty="0" err="1">
                <a:latin typeface="Arial"/>
                <a:cs typeface="Arial"/>
              </a:rPr>
              <a:t>along</a:t>
            </a:r>
            <a:r>
              <a:rPr lang="it-IT" sz="2000" dirty="0">
                <a:latin typeface="Arial"/>
                <a:cs typeface="Arial"/>
              </a:rPr>
              <a:t> the last </a:t>
            </a:r>
            <a:r>
              <a:rPr lang="it-IT" sz="2000" dirty="0" err="1">
                <a:latin typeface="Arial"/>
                <a:cs typeface="Arial"/>
              </a:rPr>
              <a:t>couple</a:t>
            </a:r>
            <a:r>
              <a:rPr lang="it-IT" sz="2000" dirty="0">
                <a:latin typeface="Arial"/>
                <a:cs typeface="Arial"/>
              </a:rPr>
              <a:t> of </a:t>
            </a:r>
            <a:r>
              <a:rPr lang="it-IT" sz="2000" dirty="0" err="1" smtClean="0">
                <a:latin typeface="Arial"/>
                <a:cs typeface="Arial"/>
              </a:rPr>
              <a:t>years</a:t>
            </a:r>
            <a:endParaRPr lang="it-IT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it-IT" dirty="0">
                <a:solidFill>
                  <a:srgbClr val="000000"/>
                </a:solidFill>
                <a:latin typeface="Arial"/>
                <a:cs typeface="Arial"/>
              </a:rPr>
              <a:t>call for </a:t>
            </a:r>
            <a:r>
              <a:rPr lang="it-IT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Expression of Interest</a:t>
            </a:r>
            <a:endParaRPr lang="it-IT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for 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potential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cooperation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on the EIC 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Experimental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Programme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it-IT" sz="1400" dirty="0" smtClean="0">
                <a:solidFill>
                  <a:srgbClr val="000000"/>
                </a:solidFill>
                <a:latin typeface="Arial"/>
                <a:cs typeface="Arial"/>
              </a:rPr>
              <a:t>due </a:t>
            </a:r>
            <a:r>
              <a:rPr lang="it-IT" sz="1400" b="1" u="sng" dirty="0" err="1">
                <a:solidFill>
                  <a:srgbClr val="000000"/>
                </a:solidFill>
                <a:latin typeface="Arial"/>
                <a:cs typeface="Arial"/>
              </a:rPr>
              <a:t>November</a:t>
            </a:r>
            <a:r>
              <a:rPr lang="it-IT" sz="1400" b="1" u="sng" dirty="0">
                <a:solidFill>
                  <a:srgbClr val="000000"/>
                </a:solidFill>
                <a:latin typeface="Arial"/>
                <a:cs typeface="Arial"/>
              </a:rPr>
              <a:t> 2020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it-IT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EICUG Yellow Report initiative</a:t>
            </a:r>
            <a:endParaRPr lang="it-IT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Yellow Report and EIC 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Conceptual Design Report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published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it-IT" sz="1400" b="1" u="sng" dirty="0">
                <a:solidFill>
                  <a:srgbClr val="000000"/>
                </a:solidFill>
                <a:latin typeface="Arial"/>
                <a:cs typeface="Arial"/>
              </a:rPr>
              <a:t>March 2021</a:t>
            </a:r>
            <a:endParaRPr lang="it-IT" b="1" u="sng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it-IT" dirty="0">
                <a:solidFill>
                  <a:srgbClr val="000000"/>
                </a:solidFill>
                <a:latin typeface="Arial"/>
                <a:cs typeface="Arial"/>
              </a:rPr>
              <a:t>call for </a:t>
            </a:r>
            <a:r>
              <a:rPr lang="it-IT" dirty="0">
                <a:solidFill>
                  <a:srgbClr val="000000"/>
                </a:solidFill>
                <a:latin typeface="Arial"/>
                <a:cs typeface="Arial"/>
                <a:hlinkClick r:id="rId5"/>
              </a:rPr>
              <a:t>Collaboration Proposals</a:t>
            </a:r>
            <a:r>
              <a:rPr lang="it-IT" dirty="0">
                <a:solidFill>
                  <a:srgbClr val="000000"/>
                </a:solidFill>
                <a:latin typeface="Arial"/>
                <a:cs typeface="Arial"/>
              </a:rPr>
              <a:t> for Detectors </a:t>
            </a:r>
            <a:r>
              <a:rPr lang="it-IT" dirty="0" err="1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lang="it-IT" dirty="0">
                <a:solidFill>
                  <a:srgbClr val="000000"/>
                </a:solidFill>
                <a:latin typeface="Arial"/>
                <a:cs typeface="Arial"/>
              </a:rPr>
              <a:t> the EIC</a:t>
            </a:r>
            <a:endParaRPr lang="it-IT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3 proto-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collaborations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formed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(ATHENA, ECCE, CORE)</a:t>
            </a:r>
          </a:p>
          <a:p>
            <a:pPr marL="742950" lvl="1" indent="-285750">
              <a:buFont typeface="Wingdings" charset="2"/>
              <a:buChar char="ü"/>
            </a:pP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proposal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/>
                <a:cs typeface="Arial"/>
              </a:rPr>
              <a:t>submitted</a:t>
            </a:r>
            <a:r>
              <a:rPr lang="it-IT" sz="1400" dirty="0" smtClean="0">
                <a:solidFill>
                  <a:srgbClr val="000000"/>
                </a:solidFill>
                <a:latin typeface="Arial"/>
                <a:cs typeface="Arial"/>
              </a:rPr>
              <a:t> on </a:t>
            </a:r>
            <a:r>
              <a:rPr lang="it-IT" sz="1400" b="1" u="sng" dirty="0" err="1" smtClean="0">
                <a:solidFill>
                  <a:srgbClr val="000000"/>
                </a:solidFill>
                <a:latin typeface="Arial"/>
                <a:cs typeface="Arial"/>
              </a:rPr>
              <a:t>December</a:t>
            </a:r>
            <a:r>
              <a:rPr lang="it-IT" sz="1400" b="1" u="sng" dirty="0" smtClean="0">
                <a:solidFill>
                  <a:srgbClr val="000000"/>
                </a:solidFill>
                <a:latin typeface="Arial"/>
                <a:cs typeface="Arial"/>
              </a:rPr>
              <a:t> 2021</a:t>
            </a:r>
            <a:endParaRPr lang="it-IT" sz="1400" b="1" u="sng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evaluation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Proposals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finalized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it-IT" sz="1400" b="1" u="sng" dirty="0">
                <a:solidFill>
                  <a:srgbClr val="000000"/>
                </a:solidFill>
                <a:latin typeface="Arial"/>
                <a:cs typeface="Arial"/>
              </a:rPr>
              <a:t>March </a:t>
            </a:r>
            <a:r>
              <a:rPr lang="it-IT" sz="1400" b="1" u="sng" dirty="0" smtClean="0">
                <a:solidFill>
                  <a:srgbClr val="000000"/>
                </a:solidFill>
                <a:latin typeface="Arial"/>
                <a:cs typeface="Arial"/>
              </a:rPr>
              <a:t>2022</a:t>
            </a:r>
            <a:r>
              <a:rPr lang="it-IT" sz="140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(</a:t>
            </a:r>
            <a:r>
              <a:rPr lang="it-IT" sz="1400" dirty="0" smtClean="0">
                <a:solidFill>
                  <a:srgbClr val="000000"/>
                </a:solidFill>
                <a:latin typeface="Arial"/>
                <a:cs typeface="Arial"/>
              </a:rPr>
              <a:t>ECCE </a:t>
            </a:r>
            <a:r>
              <a:rPr lang="it-IT" sz="1400" dirty="0" err="1" smtClean="0">
                <a:solidFill>
                  <a:srgbClr val="000000"/>
                </a:solidFill>
                <a:latin typeface="Arial"/>
                <a:cs typeface="Arial"/>
              </a:rPr>
              <a:t>selected</a:t>
            </a:r>
            <a:r>
              <a:rPr lang="it-IT" sz="1400" dirty="0" smtClean="0">
                <a:solidFill>
                  <a:srgbClr val="000000"/>
                </a:solidFill>
                <a:latin typeface="Arial"/>
                <a:cs typeface="Arial"/>
              </a:rPr>
              <a:t>)  </a:t>
            </a:r>
            <a:endParaRPr lang="it-IT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it-IT" b="1" dirty="0" err="1">
                <a:solidFill>
                  <a:srgbClr val="000000"/>
                </a:solidFill>
                <a:latin typeface="Arial"/>
                <a:cs typeface="Arial"/>
              </a:rPr>
              <a:t>currently</a:t>
            </a:r>
            <a:r>
              <a:rPr lang="it-IT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/>
                <a:cs typeface="Arial"/>
              </a:rPr>
              <a:t>working</a:t>
            </a:r>
            <a:r>
              <a:rPr lang="it-IT" dirty="0">
                <a:solidFill>
                  <a:srgbClr val="000000"/>
                </a:solidFill>
                <a:latin typeface="Arial"/>
                <a:cs typeface="Arial"/>
              </a:rPr>
              <a:t> in a </a:t>
            </a: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join “Detector-1” Collaboration</a:t>
            </a:r>
          </a:p>
          <a:p>
            <a:pPr marL="742950" lvl="1" indent="-285750">
              <a:buFont typeface="Wingdings" charset="2"/>
              <a:buChar char="ü"/>
            </a:pP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for a common baseline detector 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the EIC and in 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view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of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it-IT" b="1" dirty="0" err="1" smtClean="0">
                <a:solidFill>
                  <a:srgbClr val="000000"/>
                </a:solidFill>
                <a:latin typeface="Arial"/>
                <a:cs typeface="Arial"/>
              </a:rPr>
              <a:t>starting</a:t>
            </a:r>
            <a:r>
              <a:rPr lang="it-IT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b="1" dirty="0">
                <a:solidFill>
                  <a:srgbClr val="000000"/>
                </a:solidFill>
                <a:latin typeface="Arial"/>
                <a:cs typeface="Arial"/>
              </a:rPr>
              <a:t>in </a:t>
            </a:r>
            <a:r>
              <a:rPr lang="it-IT" b="1" dirty="0" smtClean="0">
                <a:solidFill>
                  <a:srgbClr val="000000"/>
                </a:solidFill>
                <a:latin typeface="Arial"/>
                <a:cs typeface="Arial"/>
              </a:rPr>
              <a:t>2023: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TDR </a:t>
            </a:r>
            <a:r>
              <a:rPr lang="it-IT" dirty="0" err="1">
                <a:solidFill>
                  <a:srgbClr val="0000FF"/>
                </a:solidFill>
                <a:latin typeface="Arial"/>
                <a:cs typeface="Arial"/>
              </a:rPr>
              <a:t>activity</a:t>
            </a: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 for CD-</a:t>
            </a: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9" name="Immagine 8" descr="Schermata 2022-06-23 alle 17.04.4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619" y="2321645"/>
            <a:ext cx="830603" cy="1075639"/>
          </a:xfrm>
          <a:prstGeom prst="rect">
            <a:avLst/>
          </a:prstGeom>
        </p:spPr>
      </p:pic>
      <p:pic>
        <p:nvPicPr>
          <p:cNvPr id="12" name="Immagine 11" descr="Schermata 2022-06-23 alle 17.04.2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75" y="2738110"/>
            <a:ext cx="813888" cy="1050688"/>
          </a:xfrm>
          <a:prstGeom prst="rect">
            <a:avLst/>
          </a:prstGeom>
        </p:spPr>
      </p:pic>
      <p:pic>
        <p:nvPicPr>
          <p:cNvPr id="13" name="Immagine 12" descr="Schermata 2022-06-23 alle 17.01.3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043">
            <a:off x="7171907" y="1280459"/>
            <a:ext cx="1854067" cy="594229"/>
          </a:xfrm>
          <a:prstGeom prst="rect">
            <a:avLst/>
          </a:prstGeom>
        </p:spPr>
      </p:pic>
      <p:pic>
        <p:nvPicPr>
          <p:cNvPr id="14" name="Immagine 13" descr="Schermata 2022-06-23 alle 17.01.2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5016">
            <a:off x="6621747" y="3780336"/>
            <a:ext cx="1539261" cy="70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0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20" y="1618413"/>
            <a:ext cx="5518147" cy="3436959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rial"/>
                <a:cs typeface="Arial"/>
              </a:rPr>
              <a:t>Domenico Elia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latin typeface="Arial"/>
                <a:cs typeface="Arial"/>
              </a:rPr>
              <a:t>CdS INFN Bari / EIC_NET / 18.7.2022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>
                <a:latin typeface="Arial"/>
                <a:cs typeface="Arial"/>
              </a:rPr>
              <a:t>6</a:t>
            </a:fld>
            <a:endParaRPr lang="it-IT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7200" y="437386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/>
                <a:cs typeface="Arial"/>
              </a:rPr>
              <a:t>Stato progetto EIC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57199" y="1174562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EIC schedule: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="" xmlns:a16="http://schemas.microsoft.com/office/drawing/2014/main" id="{67843725-D402-A648-9726-277564C6EB35}"/>
              </a:ext>
            </a:extLst>
          </p:cNvPr>
          <p:cNvSpPr txBox="1"/>
          <p:nvPr/>
        </p:nvSpPr>
        <p:spPr>
          <a:xfrm>
            <a:off x="2986310" y="2636538"/>
            <a:ext cx="2872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/>
                <a:cs typeface="Arial"/>
              </a:rPr>
              <a:t>The thinner bars indicate that R&amp;D and design </a:t>
            </a:r>
          </a:p>
          <a:p>
            <a:r>
              <a:rPr lang="en-US" sz="900" dirty="0">
                <a:latin typeface="Arial"/>
                <a:cs typeface="Arial"/>
              </a:rPr>
              <a:t>can continue at a small level beyond CD-2 and CD-3</a:t>
            </a: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4487333" y="1888151"/>
            <a:ext cx="1756836" cy="546134"/>
          </a:xfrm>
          <a:prstGeom prst="straightConnector1">
            <a:avLst/>
          </a:pr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5281083" y="3355139"/>
            <a:ext cx="963084" cy="296289"/>
          </a:xfrm>
          <a:prstGeom prst="straightConnector1">
            <a:avLst/>
          </a:pr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H="1">
            <a:off x="2106082" y="1905093"/>
            <a:ext cx="21167" cy="2825888"/>
          </a:xfrm>
          <a:prstGeom prst="line">
            <a:avLst/>
          </a:prstGeom>
          <a:ln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6244167" y="1446996"/>
            <a:ext cx="28070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dirty="0" smtClean="0">
                <a:latin typeface="Arial"/>
                <a:cs typeface="Arial"/>
              </a:rPr>
              <a:t>CD</a:t>
            </a:r>
            <a:r>
              <a:rPr lang="it-IT" sz="1400" b="1" dirty="0">
                <a:latin typeface="Arial"/>
                <a:cs typeface="Arial"/>
              </a:rPr>
              <a:t>-4a </a:t>
            </a:r>
            <a:r>
              <a:rPr lang="it-IT" sz="1400" b="1" dirty="0" err="1">
                <a:latin typeface="Arial"/>
                <a:cs typeface="Arial"/>
              </a:rPr>
              <a:t>early</a:t>
            </a:r>
            <a:r>
              <a:rPr lang="it-IT" sz="1400" b="1" dirty="0">
                <a:latin typeface="Arial"/>
                <a:cs typeface="Arial"/>
              </a:rPr>
              <a:t> </a:t>
            </a:r>
            <a:r>
              <a:rPr lang="it-IT" sz="1400" b="1" dirty="0" err="1">
                <a:latin typeface="Arial"/>
                <a:cs typeface="Arial"/>
              </a:rPr>
              <a:t>finish</a:t>
            </a:r>
            <a:r>
              <a:rPr lang="it-IT" sz="1400" b="1" dirty="0">
                <a:latin typeface="Arial"/>
                <a:cs typeface="Arial"/>
              </a:rPr>
              <a:t> (</a:t>
            </a:r>
            <a:r>
              <a:rPr lang="it-IT" sz="1400" b="1" dirty="0" err="1">
                <a:latin typeface="Arial"/>
                <a:cs typeface="Arial"/>
              </a:rPr>
              <a:t>Apr</a:t>
            </a:r>
            <a:r>
              <a:rPr lang="it-IT" sz="1400" b="1" dirty="0">
                <a:latin typeface="Arial"/>
                <a:cs typeface="Arial"/>
              </a:rPr>
              <a:t> 2031): </a:t>
            </a:r>
          </a:p>
          <a:p>
            <a:pPr algn="just"/>
            <a:r>
              <a:rPr lang="it-IT" sz="1400" dirty="0" err="1" smtClean="0">
                <a:latin typeface="Arial"/>
                <a:cs typeface="Arial"/>
              </a:rPr>
              <a:t>approve</a:t>
            </a:r>
            <a:r>
              <a:rPr lang="it-IT" sz="1400" dirty="0" smtClean="0">
                <a:latin typeface="Arial"/>
                <a:cs typeface="Arial"/>
              </a:rPr>
              <a:t> </a:t>
            </a:r>
            <a:r>
              <a:rPr lang="it-IT" sz="1400" dirty="0" err="1" smtClean="0">
                <a:latin typeface="Arial"/>
                <a:cs typeface="Arial"/>
              </a:rPr>
              <a:t>preliminary</a:t>
            </a:r>
            <a:r>
              <a:rPr lang="it-IT" sz="1400" dirty="0" smtClean="0">
                <a:latin typeface="Arial"/>
                <a:cs typeface="Arial"/>
              </a:rPr>
              <a:t> start of </a:t>
            </a:r>
            <a:r>
              <a:rPr lang="it-IT" sz="1400" dirty="0" err="1" smtClean="0">
                <a:latin typeface="Arial"/>
                <a:cs typeface="Arial"/>
              </a:rPr>
              <a:t>operations</a:t>
            </a:r>
            <a:r>
              <a:rPr lang="it-IT" sz="1400" dirty="0" smtClean="0">
                <a:latin typeface="Arial"/>
                <a:cs typeface="Arial"/>
              </a:rPr>
              <a:t>: </a:t>
            </a:r>
            <a:r>
              <a:rPr lang="it-IT" sz="1400" dirty="0" err="1" smtClean="0">
                <a:latin typeface="Arial"/>
                <a:cs typeface="Arial"/>
              </a:rPr>
              <a:t>collisions</a:t>
            </a:r>
            <a:r>
              <a:rPr lang="it-IT" sz="1400" dirty="0" smtClean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begin</a:t>
            </a:r>
            <a:r>
              <a:rPr lang="it-IT" sz="1400" dirty="0">
                <a:latin typeface="Arial"/>
                <a:cs typeface="Arial"/>
              </a:rPr>
              <a:t> for machine </a:t>
            </a:r>
            <a:r>
              <a:rPr lang="it-IT" sz="1400" dirty="0" err="1">
                <a:latin typeface="Arial"/>
                <a:cs typeface="Arial"/>
              </a:rPr>
              <a:t>tuning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>
                <a:latin typeface="Arial"/>
                <a:cs typeface="Arial"/>
                <a:sym typeface="Wingdings"/>
              </a:rPr>
              <a:t> Detector 1 </a:t>
            </a:r>
            <a:r>
              <a:rPr lang="it-IT" sz="1400" dirty="0" smtClean="0">
                <a:latin typeface="Arial"/>
                <a:cs typeface="Arial"/>
                <a:sym typeface="Wingdings"/>
              </a:rPr>
              <a:t>ready </a:t>
            </a:r>
            <a:r>
              <a:rPr lang="it-IT" sz="1400" dirty="0">
                <a:latin typeface="Arial"/>
                <a:cs typeface="Arial"/>
                <a:sym typeface="Wingdings"/>
              </a:rPr>
              <a:t>to </a:t>
            </a:r>
            <a:r>
              <a:rPr lang="it-IT" sz="1400" dirty="0" err="1">
                <a:latin typeface="Arial"/>
                <a:cs typeface="Arial"/>
                <a:sym typeface="Wingdings"/>
              </a:rPr>
              <a:t>give</a:t>
            </a:r>
            <a:r>
              <a:rPr lang="it-IT" sz="1400" dirty="0">
                <a:latin typeface="Arial"/>
                <a:cs typeface="Arial"/>
                <a:sym typeface="Wingdings"/>
              </a:rPr>
              <a:t> feedback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294623" y="4164451"/>
            <a:ext cx="28070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lang="it-IT" sz="1400" b="1" dirty="0" smtClean="0">
                <a:solidFill>
                  <a:srgbClr val="FF0000"/>
                </a:solidFill>
                <a:latin typeface="Arial"/>
                <a:cs typeface="Arial"/>
              </a:rPr>
              <a:t>nd Detector and IR: </a:t>
            </a:r>
          </a:p>
          <a:p>
            <a:pPr algn="just"/>
            <a:r>
              <a:rPr lang="it-IT" sz="1200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current</a:t>
            </a:r>
            <a:r>
              <a:rPr lang="it-IT" sz="12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assumption</a:t>
            </a:r>
            <a:r>
              <a:rPr lang="it-IT" sz="12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~3-5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years</a:t>
            </a:r>
            <a:r>
              <a:rPr lang="it-IT" sz="12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behind</a:t>
            </a:r>
            <a:r>
              <a:rPr lang="it-IT" sz="12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Detector 1 (focus on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complementarity</a:t>
            </a:r>
            <a:r>
              <a:rPr lang="it-IT" sz="12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for </a:t>
            </a:r>
            <a:r>
              <a:rPr lang="it-IT" sz="1200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physics&amp;technologies</a:t>
            </a:r>
            <a:r>
              <a:rPr lang="it-IT" sz="12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)</a:t>
            </a: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2663827" y="592696"/>
            <a:ext cx="1744132" cy="1295455"/>
          </a:xfrm>
          <a:prstGeom prst="straightConnector1">
            <a:avLst/>
          </a:pr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4407958" y="228696"/>
            <a:ext cx="3212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dirty="0" smtClean="0">
                <a:latin typeface="Arial"/>
                <a:cs typeface="Arial"/>
              </a:rPr>
              <a:t>CD-2/3A (</a:t>
            </a:r>
            <a:r>
              <a:rPr lang="it-IT" sz="1400" b="1" dirty="0" err="1" smtClean="0">
                <a:latin typeface="Arial"/>
                <a:cs typeface="Arial"/>
              </a:rPr>
              <a:t>Jan</a:t>
            </a:r>
            <a:r>
              <a:rPr lang="it-IT" sz="1400" b="1" dirty="0" smtClean="0">
                <a:latin typeface="Arial"/>
                <a:cs typeface="Arial"/>
              </a:rPr>
              <a:t> 2024): </a:t>
            </a:r>
          </a:p>
          <a:p>
            <a:pPr algn="just"/>
            <a:r>
              <a:rPr lang="it-IT" sz="1400" dirty="0" err="1" smtClean="0">
                <a:latin typeface="Arial"/>
                <a:cs typeface="Arial"/>
                <a:sym typeface="Wingdings"/>
              </a:rPr>
              <a:t>approve</a:t>
            </a:r>
            <a:r>
              <a:rPr lang="it-IT" sz="1400" dirty="0" smtClean="0">
                <a:latin typeface="Arial"/>
                <a:cs typeface="Arial"/>
                <a:sym typeface="Wingdings"/>
              </a:rPr>
              <a:t> performance baseline (TDR)</a:t>
            </a:r>
            <a:endParaRPr lang="it-IT" sz="1400" dirty="0">
              <a:latin typeface="Arial"/>
              <a:cs typeface="Arial"/>
              <a:sym typeface="Wingdings"/>
            </a:endParaRPr>
          </a:p>
        </p:txBody>
      </p:sp>
      <p:cxnSp>
        <p:nvCxnSpPr>
          <p:cNvPr id="18" name="Connettore 2 17"/>
          <p:cNvCxnSpPr>
            <a:stCxn id="19" idx="1"/>
          </p:cNvCxnSpPr>
          <p:nvPr/>
        </p:nvCxnSpPr>
        <p:spPr>
          <a:xfrm flipH="1">
            <a:off x="2986310" y="1022162"/>
            <a:ext cx="1966689" cy="961244"/>
          </a:xfrm>
          <a:prstGeom prst="straightConnector1">
            <a:avLst/>
          </a:pr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>
            <a:off x="4952999" y="760552"/>
            <a:ext cx="3450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dirty="0" smtClean="0">
                <a:latin typeface="Arial"/>
                <a:cs typeface="Arial"/>
              </a:rPr>
              <a:t>CD-3 (</a:t>
            </a:r>
            <a:r>
              <a:rPr lang="it-IT" sz="1400" b="1" dirty="0" err="1" smtClean="0">
                <a:latin typeface="Arial"/>
                <a:cs typeface="Arial"/>
              </a:rPr>
              <a:t>Apr</a:t>
            </a:r>
            <a:r>
              <a:rPr lang="it-IT" sz="1400" b="1" dirty="0" smtClean="0">
                <a:latin typeface="Arial"/>
                <a:cs typeface="Arial"/>
              </a:rPr>
              <a:t> 2025): </a:t>
            </a:r>
          </a:p>
          <a:p>
            <a:pPr algn="just"/>
            <a:r>
              <a:rPr lang="it-IT" sz="1400" dirty="0" err="1" smtClean="0">
                <a:latin typeface="Arial"/>
                <a:cs typeface="Arial"/>
                <a:sym typeface="Wingdings"/>
              </a:rPr>
              <a:t>approve</a:t>
            </a:r>
            <a:r>
              <a:rPr lang="it-IT" sz="1400" dirty="0" smtClean="0">
                <a:latin typeface="Arial"/>
                <a:cs typeface="Arial"/>
                <a:sym typeface="Wingdings"/>
              </a:rPr>
              <a:t> start of </a:t>
            </a:r>
            <a:r>
              <a:rPr lang="it-IT" sz="1400" dirty="0" err="1" smtClean="0">
                <a:latin typeface="Arial"/>
                <a:cs typeface="Arial"/>
                <a:sym typeface="Wingdings"/>
              </a:rPr>
              <a:t>construction</a:t>
            </a:r>
            <a:r>
              <a:rPr lang="it-IT" sz="1400" dirty="0" smtClean="0">
                <a:latin typeface="Arial"/>
                <a:cs typeface="Arial"/>
                <a:sym typeface="Wingdings"/>
              </a:rPr>
              <a:t>/</a:t>
            </a:r>
            <a:r>
              <a:rPr lang="it-IT" sz="1400" dirty="0" err="1" smtClean="0">
                <a:latin typeface="Arial"/>
                <a:cs typeface="Arial"/>
                <a:sym typeface="Wingdings"/>
              </a:rPr>
              <a:t>execution</a:t>
            </a:r>
            <a:endParaRPr lang="it-IT" sz="1400" dirty="0">
              <a:latin typeface="Arial"/>
              <a:cs typeface="Arial"/>
              <a:sym typeface="Wingdings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6273457" y="2889061"/>
            <a:ext cx="28070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dirty="0" smtClean="0">
                <a:latin typeface="Arial"/>
                <a:cs typeface="Arial"/>
              </a:rPr>
              <a:t>CD-4 (</a:t>
            </a:r>
            <a:r>
              <a:rPr lang="it-IT" sz="1400" b="1" dirty="0" err="1" smtClean="0">
                <a:latin typeface="Arial"/>
                <a:cs typeface="Arial"/>
              </a:rPr>
              <a:t>Apr</a:t>
            </a:r>
            <a:r>
              <a:rPr lang="it-IT" sz="1400" b="1" dirty="0" smtClean="0">
                <a:latin typeface="Arial"/>
                <a:cs typeface="Arial"/>
              </a:rPr>
              <a:t> 2034): </a:t>
            </a:r>
          </a:p>
          <a:p>
            <a:pPr algn="just"/>
            <a:r>
              <a:rPr lang="it-IT" sz="1400" dirty="0" err="1" smtClean="0">
                <a:latin typeface="Arial"/>
                <a:cs typeface="Arial"/>
              </a:rPr>
              <a:t>approve</a:t>
            </a:r>
            <a:r>
              <a:rPr lang="it-IT" sz="1400" dirty="0" smtClean="0">
                <a:latin typeface="Arial"/>
                <a:cs typeface="Arial"/>
              </a:rPr>
              <a:t> start of </a:t>
            </a:r>
            <a:r>
              <a:rPr lang="it-IT" sz="1400" dirty="0" err="1" smtClean="0">
                <a:latin typeface="Arial"/>
                <a:cs typeface="Arial"/>
              </a:rPr>
              <a:t>operations</a:t>
            </a:r>
            <a:r>
              <a:rPr lang="it-IT" sz="1400" dirty="0" smtClean="0">
                <a:latin typeface="Arial"/>
                <a:cs typeface="Arial"/>
              </a:rPr>
              <a:t>: machine </a:t>
            </a:r>
            <a:r>
              <a:rPr lang="it-IT" sz="1400" dirty="0" err="1" smtClean="0">
                <a:latin typeface="Arial"/>
                <a:cs typeface="Arial"/>
              </a:rPr>
              <a:t>delivers</a:t>
            </a:r>
            <a:r>
              <a:rPr lang="it-IT" sz="1400" dirty="0" smtClean="0">
                <a:latin typeface="Arial"/>
                <a:cs typeface="Arial"/>
              </a:rPr>
              <a:t> for </a:t>
            </a:r>
            <a:r>
              <a:rPr lang="it-IT" sz="1400" dirty="0" err="1" smtClean="0">
                <a:latin typeface="Arial"/>
                <a:cs typeface="Arial"/>
              </a:rPr>
              <a:t>physics</a:t>
            </a:r>
            <a:r>
              <a:rPr lang="it-IT" sz="1400" dirty="0" smtClean="0">
                <a:latin typeface="Arial"/>
                <a:cs typeface="Arial"/>
              </a:rPr>
              <a:t> </a:t>
            </a:r>
            <a:r>
              <a:rPr lang="it-IT" sz="1400" dirty="0" smtClean="0">
                <a:latin typeface="Arial"/>
                <a:cs typeface="Arial"/>
                <a:sym typeface="Wingdings"/>
              </a:rPr>
              <a:t> Detector 1 </a:t>
            </a:r>
            <a:r>
              <a:rPr lang="it-IT" sz="1400" dirty="0" err="1" smtClean="0">
                <a:latin typeface="Arial"/>
                <a:cs typeface="Arial"/>
                <a:sym typeface="Wingdings"/>
              </a:rPr>
              <a:t>fully</a:t>
            </a:r>
            <a:r>
              <a:rPr lang="it-IT" sz="1400" dirty="0" smtClean="0">
                <a:latin typeface="Arial"/>
                <a:cs typeface="Arial"/>
                <a:sym typeface="Wingdings"/>
              </a:rPr>
              <a:t> </a:t>
            </a:r>
            <a:r>
              <a:rPr lang="it-IT" sz="1400" dirty="0" err="1" smtClean="0">
                <a:latin typeface="Arial"/>
                <a:cs typeface="Arial"/>
                <a:sym typeface="Wingdings"/>
              </a:rPr>
              <a:t>functional</a:t>
            </a:r>
            <a:r>
              <a:rPr lang="it-IT" sz="1400" dirty="0" smtClean="0">
                <a:latin typeface="Arial"/>
                <a:cs typeface="Arial"/>
                <a:sym typeface="Wingdings"/>
              </a:rPr>
              <a:t> to start </a:t>
            </a:r>
            <a:r>
              <a:rPr lang="it-IT" sz="1400" dirty="0" err="1" smtClean="0">
                <a:latin typeface="Arial"/>
                <a:cs typeface="Arial"/>
                <a:sym typeface="Wingdings"/>
              </a:rPr>
              <a:t>physics</a:t>
            </a:r>
            <a:endParaRPr lang="it-IT" sz="1400" dirty="0" smtClean="0">
              <a:latin typeface="Arial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15348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rial"/>
                <a:cs typeface="Arial"/>
              </a:rPr>
              <a:t>Domenico Elia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latin typeface="Arial"/>
                <a:cs typeface="Arial"/>
              </a:rPr>
              <a:t>CdS INFN Bari / EIC_NET / 18.7.2022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>
                <a:latin typeface="Arial"/>
                <a:cs typeface="Arial"/>
              </a:rPr>
              <a:t>7</a:t>
            </a:fld>
            <a:endParaRPr lang="it-IT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7200" y="437386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/>
                <a:cs typeface="Arial"/>
              </a:rPr>
              <a:t>Attività nel 2021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57199" y="1174562"/>
            <a:ext cx="8229600" cy="2324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Principalmente su Call for Detector </a:t>
            </a:r>
            <a:r>
              <a:rPr lang="it-IT" sz="2400" u="sng" dirty="0" err="1" smtClean="0">
                <a:solidFill>
                  <a:srgbClr val="FF0000"/>
                </a:solidFill>
                <a:latin typeface="Arial"/>
                <a:cs typeface="Arial"/>
              </a:rPr>
              <a:t>Proposals</a:t>
            </a:r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lang="it-IT" sz="2000" dirty="0" smtClean="0">
              <a:latin typeface="Arial"/>
              <a:cs typeface="Arial"/>
            </a:endParaRPr>
          </a:p>
          <a:p>
            <a:pPr marL="285750" indent="-285750">
              <a:lnSpc>
                <a:spcPct val="140000"/>
              </a:lnSpc>
              <a:spcBef>
                <a:spcPts val="100"/>
              </a:spcBef>
              <a:buFont typeface="Arial"/>
              <a:buChar char="•"/>
            </a:pP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raccolta proposte aperta a detector per IP6 e IP8: </a:t>
            </a:r>
            <a:endParaRPr lang="it-IT" dirty="0">
              <a:solidFill>
                <a:srgbClr val="FF0000"/>
              </a:solidFill>
              <a:latin typeface="Arial"/>
              <a:cs typeface="Arial"/>
            </a:endParaRP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>
                <a:latin typeface="Arial"/>
                <a:cs typeface="Arial"/>
              </a:rPr>
              <a:t>call pubblicata a Marzo 2021: </a:t>
            </a:r>
            <a:r>
              <a:rPr lang="it-IT" sz="1600" dirty="0">
                <a:latin typeface="Arial"/>
                <a:cs typeface="Arial"/>
                <a:hlinkClick r:id="rId2"/>
              </a:rPr>
              <a:t>https://www.bnl.gov/eic/CFC.php</a:t>
            </a:r>
            <a:endParaRPr lang="it-IT" sz="1600" dirty="0">
              <a:latin typeface="Arial"/>
              <a:cs typeface="Arial"/>
            </a:endParaRP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>
                <a:latin typeface="Arial"/>
                <a:cs typeface="Arial"/>
              </a:rPr>
              <a:t>scadenza per la consegna proposte: </a:t>
            </a:r>
            <a:r>
              <a:rPr lang="it-IT" sz="1600" dirty="0" err="1">
                <a:latin typeface="Arial"/>
                <a:cs typeface="Arial"/>
              </a:rPr>
              <a:t>December</a:t>
            </a:r>
            <a:r>
              <a:rPr lang="it-IT" sz="1600" dirty="0">
                <a:latin typeface="Arial"/>
                <a:cs typeface="Arial"/>
              </a:rPr>
              <a:t> 1, 2021</a:t>
            </a: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>
                <a:latin typeface="Arial"/>
                <a:cs typeface="Arial"/>
              </a:rPr>
              <a:t>formazione di proto-collaborazioni:</a:t>
            </a:r>
          </a:p>
          <a:p>
            <a:pPr marL="1200150" lvl="2" indent="-285750">
              <a:spcBef>
                <a:spcPts val="100"/>
              </a:spcBef>
              <a:buFont typeface="Wingdings" charset="2"/>
              <a:buChar char="§"/>
            </a:pPr>
            <a:r>
              <a:rPr lang="it-IT" sz="1400" dirty="0">
                <a:solidFill>
                  <a:srgbClr val="FF0000"/>
                </a:solidFill>
                <a:latin typeface="Arial"/>
                <a:cs typeface="Arial"/>
              </a:rPr>
              <a:t>ATHENA</a:t>
            </a:r>
            <a:r>
              <a:rPr lang="it-IT" sz="1400" dirty="0">
                <a:latin typeface="Arial"/>
                <a:cs typeface="Arial"/>
              </a:rPr>
              <a:t>, per un rivelatore generalista </a:t>
            </a:r>
            <a:r>
              <a:rPr lang="it-IT" sz="1400" dirty="0" smtClean="0">
                <a:latin typeface="Arial"/>
                <a:cs typeface="Arial"/>
              </a:rPr>
              <a:t>in IP6 con </a:t>
            </a:r>
            <a:r>
              <a:rPr lang="it-IT" sz="1400" dirty="0">
                <a:latin typeface="Arial"/>
                <a:cs typeface="Arial"/>
              </a:rPr>
              <a:t>magnete nuovo da 3 T</a:t>
            </a:r>
          </a:p>
          <a:p>
            <a:pPr marL="1200150" lvl="2" indent="-285750">
              <a:spcBef>
                <a:spcPts val="100"/>
              </a:spcBef>
              <a:buFont typeface="Wingdings" charset="2"/>
              <a:buChar char="§"/>
            </a:pPr>
            <a:r>
              <a:rPr lang="it-IT" sz="1400" dirty="0">
                <a:solidFill>
                  <a:srgbClr val="0000FF"/>
                </a:solidFill>
                <a:latin typeface="Arial"/>
                <a:cs typeface="Arial"/>
              </a:rPr>
              <a:t>ECCE</a:t>
            </a:r>
            <a:r>
              <a:rPr lang="it-IT" sz="1400" dirty="0">
                <a:latin typeface="Arial"/>
                <a:cs typeface="Arial"/>
              </a:rPr>
              <a:t>, per un rivelatore </a:t>
            </a:r>
            <a:r>
              <a:rPr lang="it-IT" sz="1400" dirty="0" smtClean="0">
                <a:latin typeface="Arial"/>
                <a:cs typeface="Arial"/>
              </a:rPr>
              <a:t>generalista, riuso </a:t>
            </a:r>
            <a:r>
              <a:rPr lang="it-IT" sz="1400" dirty="0">
                <a:latin typeface="Arial"/>
                <a:cs typeface="Arial"/>
              </a:rPr>
              <a:t>magnete </a:t>
            </a:r>
            <a:r>
              <a:rPr lang="it-IT" sz="1400" dirty="0" smtClean="0">
                <a:latin typeface="Arial"/>
                <a:cs typeface="Arial"/>
              </a:rPr>
              <a:t>BABAR</a:t>
            </a:r>
            <a:r>
              <a:rPr lang="it-IT" sz="1400" dirty="0">
                <a:latin typeface="Arial"/>
                <a:cs typeface="Arial"/>
              </a:rPr>
              <a:t>/</a:t>
            </a:r>
            <a:r>
              <a:rPr lang="it-IT" sz="1400" dirty="0" err="1" smtClean="0">
                <a:latin typeface="Arial"/>
                <a:cs typeface="Arial"/>
              </a:rPr>
              <a:t>sPHENIX</a:t>
            </a:r>
            <a:endParaRPr lang="it-IT" sz="1400" dirty="0">
              <a:latin typeface="Arial"/>
              <a:cs typeface="Arial"/>
            </a:endParaRPr>
          </a:p>
          <a:p>
            <a:pPr marL="1200150" lvl="2" indent="-285750">
              <a:spcBef>
                <a:spcPts val="100"/>
              </a:spcBef>
              <a:buFont typeface="Wingdings" charset="2"/>
              <a:buChar char="§"/>
            </a:pPr>
            <a:r>
              <a:rPr lang="it-IT" sz="1400" dirty="0">
                <a:solidFill>
                  <a:srgbClr val="0000FF"/>
                </a:solidFill>
                <a:latin typeface="Arial"/>
                <a:cs typeface="Arial"/>
              </a:rPr>
              <a:t>CORE</a:t>
            </a:r>
            <a:r>
              <a:rPr lang="it-IT" sz="1400" dirty="0">
                <a:latin typeface="Arial"/>
                <a:cs typeface="Arial"/>
              </a:rPr>
              <a:t>, per un rivelatore di dimensioni ridotte e costo moderato </a:t>
            </a:r>
          </a:p>
        </p:txBody>
      </p:sp>
      <p:pic>
        <p:nvPicPr>
          <p:cNvPr id="9" name="Immagine 8" descr="Schermata 2022-06-23 alle 17.01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5016">
            <a:off x="7043124" y="1284511"/>
            <a:ext cx="1951700" cy="89048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48" y="3498788"/>
            <a:ext cx="1775252" cy="152743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141" y="3498788"/>
            <a:ext cx="1990859" cy="153213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9167" y="3748534"/>
            <a:ext cx="2012596" cy="118168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734" y="3577341"/>
            <a:ext cx="655086" cy="76203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632" y="3630261"/>
            <a:ext cx="866509" cy="25401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460" y="3611336"/>
            <a:ext cx="970707" cy="5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2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rial"/>
                <a:cs typeface="Arial"/>
              </a:rPr>
              <a:t>Domenico Elia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latin typeface="Arial"/>
                <a:cs typeface="Arial"/>
              </a:rPr>
              <a:t>CdS INFN Bari / EIC_NET / 18.7.2022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>
                <a:latin typeface="Arial"/>
                <a:cs typeface="Arial"/>
              </a:rPr>
              <a:t>8</a:t>
            </a:fld>
            <a:endParaRPr lang="it-IT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7200" y="437386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/>
                <a:cs typeface="Arial"/>
              </a:rPr>
              <a:t>Attività nel 2021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57199" y="1174562"/>
            <a:ext cx="8390468" cy="3788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Principalmente su Call for Detector </a:t>
            </a:r>
            <a:r>
              <a:rPr lang="it-IT" sz="2400" u="sng" dirty="0" err="1" smtClean="0">
                <a:solidFill>
                  <a:srgbClr val="FF0000"/>
                </a:solidFill>
                <a:latin typeface="Arial"/>
                <a:cs typeface="Arial"/>
              </a:rPr>
              <a:t>Proposal</a:t>
            </a:r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lang="it-IT" sz="2000" dirty="0" smtClean="0">
              <a:latin typeface="Arial"/>
              <a:cs typeface="Arial"/>
            </a:endParaRPr>
          </a:p>
          <a:p>
            <a:pPr marL="285750" indent="-285750">
              <a:lnSpc>
                <a:spcPct val="140000"/>
              </a:lnSpc>
              <a:spcBef>
                <a:spcPts val="100"/>
              </a:spcBef>
              <a:buFont typeface="Arial"/>
              <a:buChar char="•"/>
            </a:pP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raccolta proposte aperta a detector per IP6 e IP8: </a:t>
            </a:r>
            <a:endParaRPr lang="it-IT" dirty="0">
              <a:solidFill>
                <a:srgbClr val="FF0000"/>
              </a:solidFill>
              <a:latin typeface="Arial"/>
              <a:cs typeface="Arial"/>
            </a:endParaRP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>
                <a:latin typeface="Arial"/>
                <a:cs typeface="Arial"/>
              </a:rPr>
              <a:t>call pubblicata a Marzo 2021: </a:t>
            </a:r>
            <a:r>
              <a:rPr lang="it-IT" sz="1600" dirty="0">
                <a:latin typeface="Arial"/>
                <a:cs typeface="Arial"/>
                <a:hlinkClick r:id="rId2"/>
              </a:rPr>
              <a:t>https://www.bnl.gov/eic/CFC.php</a:t>
            </a:r>
            <a:endParaRPr lang="it-IT" sz="1600" dirty="0">
              <a:latin typeface="Arial"/>
              <a:cs typeface="Arial"/>
            </a:endParaRP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>
                <a:latin typeface="Arial"/>
                <a:cs typeface="Arial"/>
              </a:rPr>
              <a:t>scadenza per la consegna proposte: </a:t>
            </a:r>
            <a:r>
              <a:rPr lang="it-IT" sz="1600" dirty="0" err="1">
                <a:latin typeface="Arial"/>
                <a:cs typeface="Arial"/>
              </a:rPr>
              <a:t>December</a:t>
            </a:r>
            <a:r>
              <a:rPr lang="it-IT" sz="1600" dirty="0">
                <a:latin typeface="Arial"/>
                <a:cs typeface="Arial"/>
              </a:rPr>
              <a:t> 1, 2021</a:t>
            </a: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>
                <a:latin typeface="Arial"/>
                <a:cs typeface="Arial"/>
              </a:rPr>
              <a:t>formazione di proto-collaborazioni:</a:t>
            </a:r>
          </a:p>
          <a:p>
            <a:pPr marL="1200150" lvl="2" indent="-285750">
              <a:spcBef>
                <a:spcPts val="100"/>
              </a:spcBef>
              <a:buFont typeface="Wingdings" charset="2"/>
              <a:buChar char="§"/>
            </a:pPr>
            <a:r>
              <a:rPr lang="it-IT" sz="1400" dirty="0">
                <a:solidFill>
                  <a:srgbClr val="FF0000"/>
                </a:solidFill>
                <a:latin typeface="Arial"/>
                <a:cs typeface="Arial"/>
              </a:rPr>
              <a:t>ATHENA</a:t>
            </a:r>
            <a:r>
              <a:rPr lang="it-IT" sz="1400" dirty="0">
                <a:latin typeface="Arial"/>
                <a:cs typeface="Arial"/>
              </a:rPr>
              <a:t>, per un rivelatore generalista </a:t>
            </a:r>
            <a:r>
              <a:rPr lang="it-IT" sz="1400" dirty="0" smtClean="0">
                <a:latin typeface="Arial"/>
                <a:cs typeface="Arial"/>
              </a:rPr>
              <a:t>in IP6 con magnete </a:t>
            </a:r>
            <a:r>
              <a:rPr lang="it-IT" sz="1400" dirty="0">
                <a:latin typeface="Arial"/>
                <a:cs typeface="Arial"/>
              </a:rPr>
              <a:t>nuovo da 3 T</a:t>
            </a:r>
          </a:p>
          <a:p>
            <a:pPr marL="1200150" lvl="2" indent="-285750">
              <a:spcBef>
                <a:spcPts val="100"/>
              </a:spcBef>
              <a:buFont typeface="Wingdings" charset="2"/>
              <a:buChar char="§"/>
            </a:pPr>
            <a:r>
              <a:rPr lang="it-IT" sz="1400" dirty="0">
                <a:solidFill>
                  <a:srgbClr val="0000FF"/>
                </a:solidFill>
                <a:latin typeface="Arial"/>
                <a:cs typeface="Arial"/>
              </a:rPr>
              <a:t>ECCE</a:t>
            </a:r>
            <a:r>
              <a:rPr lang="it-IT" sz="1400" dirty="0">
                <a:latin typeface="Arial"/>
                <a:cs typeface="Arial"/>
              </a:rPr>
              <a:t>, per un rivelatore </a:t>
            </a:r>
            <a:r>
              <a:rPr lang="it-IT" sz="1400" dirty="0" smtClean="0">
                <a:latin typeface="Arial"/>
                <a:cs typeface="Arial"/>
              </a:rPr>
              <a:t>generalista, riuso </a:t>
            </a:r>
            <a:r>
              <a:rPr lang="it-IT" sz="1400" dirty="0">
                <a:latin typeface="Arial"/>
                <a:cs typeface="Arial"/>
              </a:rPr>
              <a:t>magnete </a:t>
            </a:r>
            <a:r>
              <a:rPr lang="it-IT" sz="1400" dirty="0" smtClean="0">
                <a:latin typeface="Arial"/>
                <a:cs typeface="Arial"/>
              </a:rPr>
              <a:t>BABAR/</a:t>
            </a:r>
            <a:r>
              <a:rPr lang="it-IT" sz="1400" dirty="0" err="1" smtClean="0">
                <a:latin typeface="Arial"/>
                <a:cs typeface="Arial"/>
              </a:rPr>
              <a:t>sPHENIX</a:t>
            </a:r>
            <a:endParaRPr lang="it-IT" sz="1400" dirty="0">
              <a:latin typeface="Arial"/>
              <a:cs typeface="Arial"/>
            </a:endParaRPr>
          </a:p>
          <a:p>
            <a:pPr marL="1200150" lvl="2" indent="-285750">
              <a:spcBef>
                <a:spcPts val="100"/>
              </a:spcBef>
              <a:buFont typeface="Wingdings" charset="2"/>
              <a:buChar char="§"/>
            </a:pPr>
            <a:r>
              <a:rPr lang="it-IT" sz="1400" dirty="0">
                <a:solidFill>
                  <a:srgbClr val="0000FF"/>
                </a:solidFill>
                <a:latin typeface="Arial"/>
                <a:cs typeface="Arial"/>
              </a:rPr>
              <a:t>CORE</a:t>
            </a:r>
            <a:r>
              <a:rPr lang="it-IT" sz="1400" dirty="0">
                <a:latin typeface="Arial"/>
                <a:cs typeface="Arial"/>
              </a:rPr>
              <a:t>, per un rivelatore di dimensioni ridotte e costo moderato </a:t>
            </a:r>
          </a:p>
          <a:p>
            <a:pPr marL="285750" indent="-285750">
              <a:lnSpc>
                <a:spcPct val="150000"/>
              </a:lnSpc>
              <a:spcBef>
                <a:spcPts val="100"/>
              </a:spcBef>
              <a:buFont typeface="Arial"/>
              <a:buChar char="•"/>
            </a:pPr>
            <a:r>
              <a:rPr lang="it-IT" dirty="0">
                <a:solidFill>
                  <a:srgbClr val="0000FF"/>
                </a:solidFill>
                <a:latin typeface="Arial"/>
                <a:cs typeface="Arial"/>
              </a:rPr>
              <a:t>contributo </a:t>
            </a: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INFN compatto su ATHENA, in particolare per Bari:</a:t>
            </a:r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 smtClean="0">
                <a:solidFill>
                  <a:prstClr val="black"/>
                </a:solidFill>
                <a:latin typeface="Arial"/>
                <a:cs typeface="Arial"/>
              </a:rPr>
              <a:t>coordinamento </a:t>
            </a:r>
            <a:r>
              <a:rPr lang="it-IT" sz="1600" dirty="0" err="1" smtClean="0">
                <a:solidFill>
                  <a:prstClr val="black"/>
                </a:solidFill>
                <a:latin typeface="Arial"/>
                <a:cs typeface="Arial"/>
              </a:rPr>
              <a:t>Tracking</a:t>
            </a:r>
            <a:r>
              <a:rPr lang="it-IT" sz="1600" dirty="0" smtClean="0">
                <a:solidFill>
                  <a:prstClr val="black"/>
                </a:solidFill>
                <a:latin typeface="Arial"/>
                <a:cs typeface="Arial"/>
              </a:rPr>
              <a:t> WG (D. Elia)</a:t>
            </a:r>
            <a:endParaRPr lang="it-IT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simulazione </a:t>
            </a:r>
            <a:r>
              <a:rPr lang="it-IT" sz="1600" dirty="0" err="1" smtClean="0">
                <a:solidFill>
                  <a:srgbClr val="000000"/>
                </a:solidFill>
                <a:latin typeface="Arial"/>
                <a:cs typeface="Arial"/>
              </a:rPr>
              <a:t>Tracking</a:t>
            </a: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 (A. </a:t>
            </a:r>
            <a:r>
              <a:rPr lang="it-IT" sz="1600" dirty="0" err="1" smtClean="0">
                <a:solidFill>
                  <a:srgbClr val="000000"/>
                </a:solidFill>
                <a:latin typeface="Arial"/>
                <a:cs typeface="Arial"/>
              </a:rPr>
              <a:t>Mastroserio</a:t>
            </a: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, S. Kumar)</a:t>
            </a: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coordinamento EIC </a:t>
            </a:r>
            <a:r>
              <a:rPr lang="it-IT" sz="1600" dirty="0" err="1" smtClean="0">
                <a:solidFill>
                  <a:srgbClr val="000000"/>
                </a:solidFill>
                <a:latin typeface="Arial"/>
                <a:cs typeface="Arial"/>
              </a:rPr>
              <a:t>Silicon</a:t>
            </a: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Arial"/>
                <a:cs typeface="Arial"/>
              </a:rPr>
              <a:t>Consortium</a:t>
            </a: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 e R&amp;D silici (D. Elia, D. Colella, </a:t>
            </a:r>
            <a:r>
              <a:rPr lang="it-IT" sz="1600" dirty="0" err="1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. Perrino)</a:t>
            </a: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simulazione </a:t>
            </a:r>
            <a:r>
              <a:rPr lang="it-IT" sz="1600" dirty="0" err="1" smtClean="0">
                <a:solidFill>
                  <a:srgbClr val="000000"/>
                </a:solidFill>
                <a:latin typeface="Arial"/>
                <a:cs typeface="Arial"/>
              </a:rPr>
              <a:t>forward</a:t>
            </a: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 PID e R&amp;D </a:t>
            </a:r>
            <a:r>
              <a:rPr lang="it-IT" sz="1600" dirty="0" err="1" smtClean="0">
                <a:solidFill>
                  <a:srgbClr val="000000"/>
                </a:solidFill>
                <a:latin typeface="Arial"/>
                <a:cs typeface="Arial"/>
              </a:rPr>
              <a:t>aerogel</a:t>
            </a: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it-IT" sz="1600" dirty="0" err="1" smtClean="0">
                <a:solidFill>
                  <a:srgbClr val="000000"/>
                </a:solidFill>
                <a:latin typeface="Arial"/>
                <a:cs typeface="Arial"/>
              </a:rPr>
              <a:t>SiPM</a:t>
            </a: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 per </a:t>
            </a:r>
            <a:r>
              <a:rPr lang="it-IT" sz="1600" dirty="0" err="1" smtClean="0">
                <a:solidFill>
                  <a:srgbClr val="000000"/>
                </a:solidFill>
                <a:latin typeface="Arial"/>
                <a:cs typeface="Arial"/>
              </a:rPr>
              <a:t>dRICH</a:t>
            </a: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 (G. Volpe, E. Nappi) </a:t>
            </a:r>
            <a:endParaRPr lang="it-IT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628" y="3495652"/>
            <a:ext cx="721172" cy="83891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276" y="1566808"/>
            <a:ext cx="1326221" cy="171418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438967" y="1198166"/>
            <a:ext cx="1683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err="1" smtClean="0">
                <a:solidFill>
                  <a:srgbClr val="000000"/>
                </a:solidFill>
                <a:latin typeface="Arial"/>
                <a:cs typeface="Arial"/>
              </a:rPr>
              <a:t>Accepted</a:t>
            </a:r>
            <a:r>
              <a:rPr lang="it-IT" sz="1000" dirty="0" smtClean="0">
                <a:solidFill>
                  <a:srgbClr val="000000"/>
                </a:solidFill>
                <a:latin typeface="Arial"/>
                <a:cs typeface="Arial"/>
              </a:rPr>
              <a:t> for </a:t>
            </a:r>
            <a:r>
              <a:rPr lang="it-IT" sz="1000" dirty="0" err="1" smtClean="0">
                <a:solidFill>
                  <a:srgbClr val="000000"/>
                </a:solidFill>
                <a:latin typeface="Arial"/>
                <a:cs typeface="Arial"/>
              </a:rPr>
              <a:t>publication</a:t>
            </a:r>
            <a:r>
              <a:rPr lang="it-IT" sz="1000" dirty="0" smtClean="0">
                <a:solidFill>
                  <a:srgbClr val="000000"/>
                </a:solidFill>
                <a:latin typeface="Arial"/>
                <a:cs typeface="Arial"/>
              </a:rPr>
              <a:t> on JINST </a:t>
            </a:r>
            <a:r>
              <a:rPr lang="mr-IN" sz="1000" dirty="0" smtClean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it-IT" sz="1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000" dirty="0" err="1" smtClean="0">
                <a:solidFill>
                  <a:srgbClr val="000000"/>
                </a:solidFill>
                <a:latin typeface="Arial"/>
                <a:cs typeface="Arial"/>
              </a:rPr>
              <a:t>July</a:t>
            </a:r>
            <a:r>
              <a:rPr lang="it-IT" sz="1000" dirty="0" smtClean="0">
                <a:solidFill>
                  <a:srgbClr val="000000"/>
                </a:solidFill>
                <a:latin typeface="Arial"/>
                <a:cs typeface="Arial"/>
              </a:rPr>
              <a:t> 2022</a:t>
            </a:r>
            <a:endParaRPr lang="it-IT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96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Arial"/>
                <a:cs typeface="Arial"/>
              </a:rPr>
              <a:t>Domenico Elia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latin typeface="Arial"/>
                <a:cs typeface="Arial"/>
              </a:rPr>
              <a:t>CdS INFN Bari / EIC_NET / 18.7.2022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B98D-C2D1-564A-9C82-A66E9646E85C}" type="slidenum">
              <a:rPr lang="it-IT" smtClean="0">
                <a:latin typeface="Arial"/>
                <a:cs typeface="Arial"/>
              </a:rPr>
              <a:t>9</a:t>
            </a:fld>
            <a:endParaRPr lang="it-IT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7200" y="437386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Arial"/>
                <a:cs typeface="Arial"/>
              </a:rPr>
              <a:t>Attività nel 2022-2023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57198" y="1174562"/>
            <a:ext cx="8432801" cy="3788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 smtClean="0">
                <a:solidFill>
                  <a:srgbClr val="FF0000"/>
                </a:solidFill>
                <a:latin typeface="Arial"/>
                <a:cs typeface="Arial"/>
              </a:rPr>
              <a:t>Collaborazione “Detector-1” e TDR:</a:t>
            </a:r>
            <a:endParaRPr lang="it-IT" sz="2000" dirty="0" smtClean="0">
              <a:latin typeface="Arial"/>
              <a:cs typeface="Arial"/>
            </a:endParaRPr>
          </a:p>
          <a:p>
            <a:pPr marL="285750" indent="-285750">
              <a:lnSpc>
                <a:spcPct val="140000"/>
              </a:lnSpc>
              <a:spcBef>
                <a:spcPts val="100"/>
              </a:spcBef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avvio attività “Detector-1” @ EIC: </a:t>
            </a:r>
            <a:endParaRPr lang="it-IT" dirty="0">
              <a:solidFill>
                <a:srgbClr val="FF0000"/>
              </a:solidFill>
              <a:latin typeface="Arial"/>
              <a:cs typeface="Arial"/>
            </a:endParaRP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 smtClean="0">
                <a:latin typeface="Arial"/>
                <a:cs typeface="Arial"/>
              </a:rPr>
              <a:t>combinare proposte ECCE (“</a:t>
            </a:r>
            <a:r>
              <a:rPr lang="it-IT" sz="1600" dirty="0" err="1" smtClean="0">
                <a:latin typeface="Arial"/>
                <a:cs typeface="Arial"/>
              </a:rPr>
              <a:t>reference</a:t>
            </a:r>
            <a:r>
              <a:rPr lang="it-IT" sz="1600" dirty="0" smtClean="0">
                <a:latin typeface="Arial"/>
                <a:cs typeface="Arial"/>
              </a:rPr>
              <a:t>”) e ATHENA in una “detector baseline”   </a:t>
            </a:r>
            <a:endParaRPr lang="it-IT" sz="1600" dirty="0">
              <a:latin typeface="Arial"/>
              <a:cs typeface="Arial"/>
            </a:endParaRP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 smtClean="0">
                <a:latin typeface="Arial"/>
                <a:cs typeface="Arial"/>
              </a:rPr>
              <a:t>creare la struttura della nuova collaborazione (charter, </a:t>
            </a:r>
            <a:r>
              <a:rPr lang="it-IT" sz="1600" dirty="0" err="1" smtClean="0">
                <a:latin typeface="Arial"/>
                <a:cs typeface="Arial"/>
              </a:rPr>
              <a:t>voting</a:t>
            </a:r>
            <a:r>
              <a:rPr lang="it-IT" sz="1600" dirty="0" smtClean="0">
                <a:latin typeface="Arial"/>
                <a:cs typeface="Arial"/>
              </a:rPr>
              <a:t> </a:t>
            </a:r>
            <a:r>
              <a:rPr lang="it-IT" sz="1600" dirty="0" err="1" smtClean="0">
                <a:latin typeface="Arial"/>
                <a:cs typeface="Arial"/>
              </a:rPr>
              <a:t>bodies</a:t>
            </a:r>
            <a:r>
              <a:rPr lang="it-IT" sz="1600" dirty="0" smtClean="0">
                <a:latin typeface="Arial"/>
                <a:cs typeface="Arial"/>
              </a:rPr>
              <a:t>, </a:t>
            </a:r>
            <a:r>
              <a:rPr lang="it-IT" sz="1600" dirty="0" err="1" smtClean="0">
                <a:latin typeface="Arial"/>
                <a:cs typeface="Arial"/>
              </a:rPr>
              <a:t>WGs</a:t>
            </a:r>
            <a:r>
              <a:rPr lang="it-IT" sz="1600" dirty="0" smtClean="0">
                <a:latin typeface="Arial"/>
                <a:cs typeface="Arial"/>
              </a:rPr>
              <a:t> </a:t>
            </a:r>
            <a:r>
              <a:rPr lang="it-IT" sz="1600" dirty="0" err="1" smtClean="0">
                <a:latin typeface="Arial"/>
                <a:cs typeface="Arial"/>
              </a:rPr>
              <a:t>etc</a:t>
            </a:r>
            <a:r>
              <a:rPr lang="it-IT" sz="1600" dirty="0" smtClean="0">
                <a:latin typeface="Arial"/>
                <a:cs typeface="Arial"/>
              </a:rPr>
              <a:t>)</a:t>
            </a: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 smtClean="0">
                <a:latin typeface="Arial"/>
                <a:cs typeface="Arial"/>
              </a:rPr>
              <a:t>stesura del </a:t>
            </a:r>
            <a:r>
              <a:rPr lang="it-IT" sz="1600" dirty="0" err="1" smtClean="0">
                <a:latin typeface="Arial"/>
                <a:cs typeface="Arial"/>
              </a:rPr>
              <a:t>pre</a:t>
            </a:r>
            <a:r>
              <a:rPr lang="it-IT" sz="1600" dirty="0" smtClean="0">
                <a:latin typeface="Arial"/>
                <a:cs typeface="Arial"/>
              </a:rPr>
              <a:t>-TDR per CD-2 (atteso a fine 2023)</a:t>
            </a:r>
            <a:endParaRPr lang="it-IT" sz="1400" dirty="0"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spcBef>
                <a:spcPts val="100"/>
              </a:spcBef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contributo di Bari:</a:t>
            </a:r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 smtClean="0">
                <a:solidFill>
                  <a:prstClr val="black"/>
                </a:solidFill>
                <a:latin typeface="Arial"/>
                <a:cs typeface="Arial"/>
              </a:rPr>
              <a:t>in linea con quanto fatto per ATHENA: </a:t>
            </a:r>
            <a:r>
              <a:rPr lang="it-IT" sz="1600" dirty="0" smtClean="0">
                <a:solidFill>
                  <a:srgbClr val="FF0000"/>
                </a:solidFill>
                <a:latin typeface="Arial"/>
                <a:cs typeface="Arial"/>
              </a:rPr>
              <a:t>Si-</a:t>
            </a:r>
            <a:r>
              <a:rPr lang="it-IT" sz="1600" dirty="0" err="1" smtClean="0">
                <a:solidFill>
                  <a:srgbClr val="FF0000"/>
                </a:solidFill>
                <a:latin typeface="Arial"/>
                <a:cs typeface="Arial"/>
              </a:rPr>
              <a:t>tracking</a:t>
            </a:r>
            <a:r>
              <a:rPr lang="it-IT" sz="1600" dirty="0" smtClean="0">
                <a:solidFill>
                  <a:srgbClr val="FF0000"/>
                </a:solidFill>
                <a:latin typeface="Arial"/>
                <a:cs typeface="Arial"/>
              </a:rPr>
              <a:t> e </a:t>
            </a:r>
            <a:r>
              <a:rPr lang="it-IT" sz="1600" dirty="0" err="1" smtClean="0">
                <a:solidFill>
                  <a:srgbClr val="FF0000"/>
                </a:solidFill>
                <a:latin typeface="Arial"/>
                <a:cs typeface="Arial"/>
              </a:rPr>
              <a:t>dual</a:t>
            </a:r>
            <a:r>
              <a:rPr lang="it-IT" sz="1600" dirty="0" smtClean="0">
                <a:solidFill>
                  <a:srgbClr val="FF0000"/>
                </a:solidFill>
                <a:latin typeface="Arial"/>
                <a:cs typeface="Arial"/>
              </a:rPr>
              <a:t>-RICH</a:t>
            </a:r>
            <a:endParaRPr lang="it-IT" sz="16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atteso incremento attività R&amp;D:</a:t>
            </a:r>
            <a:endParaRPr lang="it-IT" sz="1600" dirty="0">
              <a:latin typeface="Arial"/>
              <a:cs typeface="Arial"/>
            </a:endParaRPr>
          </a:p>
          <a:p>
            <a:pPr marL="1200150" lvl="2" indent="-285750">
              <a:spcBef>
                <a:spcPts val="100"/>
              </a:spcBef>
              <a:buFont typeface="Wingdings" charset="2"/>
              <a:buChar char="§"/>
            </a:pPr>
            <a:r>
              <a:rPr lang="it-IT" sz="14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it-IT" sz="1400" dirty="0" smtClean="0">
                <a:solidFill>
                  <a:srgbClr val="FF0000"/>
                </a:solidFill>
                <a:latin typeface="Arial"/>
                <a:cs typeface="Arial"/>
              </a:rPr>
              <a:t>ilici</a:t>
            </a:r>
            <a:r>
              <a:rPr lang="it-IT" sz="1400" dirty="0">
                <a:latin typeface="Arial"/>
                <a:cs typeface="Arial"/>
              </a:rPr>
              <a:t>:</a:t>
            </a:r>
            <a:r>
              <a:rPr lang="it-IT" sz="1400" dirty="0" smtClean="0">
                <a:latin typeface="Arial"/>
                <a:cs typeface="Arial"/>
              </a:rPr>
              <a:t> sinergia con ALICE ITS3, raccordo con EIC-SC, accesso </a:t>
            </a:r>
            <a:r>
              <a:rPr lang="it-IT" sz="1400" dirty="0" err="1" smtClean="0">
                <a:latin typeface="Arial"/>
                <a:cs typeface="Arial"/>
              </a:rPr>
              <a:t>eRD</a:t>
            </a:r>
            <a:r>
              <a:rPr lang="it-IT" sz="1400" dirty="0" smtClean="0">
                <a:latin typeface="Arial"/>
                <a:cs typeface="Arial"/>
              </a:rPr>
              <a:t> dedicati (fondi DOE)</a:t>
            </a:r>
          </a:p>
          <a:p>
            <a:pPr marL="1200150" lvl="2" indent="-285750">
              <a:spcBef>
                <a:spcPts val="100"/>
              </a:spcBef>
              <a:buFont typeface="Wingdings" charset="2"/>
              <a:buChar char="§"/>
            </a:pPr>
            <a:r>
              <a:rPr lang="it-IT" sz="1400" dirty="0" err="1" smtClean="0">
                <a:solidFill>
                  <a:srgbClr val="FF0000"/>
                </a:solidFill>
                <a:latin typeface="Arial"/>
                <a:cs typeface="Arial"/>
              </a:rPr>
              <a:t>forward</a:t>
            </a:r>
            <a:r>
              <a:rPr lang="it-IT" sz="1400" dirty="0" smtClean="0">
                <a:solidFill>
                  <a:srgbClr val="FF0000"/>
                </a:solidFill>
                <a:latin typeface="Arial"/>
                <a:cs typeface="Arial"/>
              </a:rPr>
              <a:t> PID: </a:t>
            </a:r>
            <a:r>
              <a:rPr lang="it-IT" sz="1400" dirty="0" smtClean="0">
                <a:solidFill>
                  <a:srgbClr val="000000"/>
                </a:solidFill>
                <a:latin typeface="Arial"/>
                <a:cs typeface="Arial"/>
              </a:rPr>
              <a:t>sinergia con ALICE 3 su </a:t>
            </a:r>
            <a:r>
              <a:rPr lang="it-IT" sz="1400" dirty="0" err="1" smtClean="0">
                <a:solidFill>
                  <a:srgbClr val="000000"/>
                </a:solidFill>
                <a:latin typeface="Arial"/>
                <a:cs typeface="Arial"/>
              </a:rPr>
              <a:t>aerogel</a:t>
            </a:r>
            <a:r>
              <a:rPr lang="it-IT" sz="1400" dirty="0" smtClean="0">
                <a:solidFill>
                  <a:srgbClr val="000000"/>
                </a:solidFill>
                <a:latin typeface="Arial"/>
                <a:cs typeface="Arial"/>
              </a:rPr>
              <a:t> e </a:t>
            </a:r>
            <a:r>
              <a:rPr lang="it-IT" sz="1400" dirty="0" err="1" smtClean="0">
                <a:solidFill>
                  <a:srgbClr val="000000"/>
                </a:solidFill>
                <a:latin typeface="Arial"/>
                <a:cs typeface="Arial"/>
              </a:rPr>
              <a:t>SiPM</a:t>
            </a:r>
            <a:endParaRPr lang="it-IT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00150" lvl="2" indent="-285750">
              <a:spcBef>
                <a:spcPts val="100"/>
              </a:spcBef>
              <a:buFont typeface="Wingdings" charset="2"/>
              <a:buChar char="§"/>
            </a:pPr>
            <a:r>
              <a:rPr lang="it-IT" sz="1400" dirty="0" smtClean="0">
                <a:solidFill>
                  <a:srgbClr val="000000"/>
                </a:solidFill>
                <a:latin typeface="Arial"/>
                <a:cs typeface="Arial"/>
              </a:rPr>
              <a:t>attività polveri </a:t>
            </a:r>
            <a:r>
              <a:rPr lang="it-IT" sz="1400" dirty="0" err="1" smtClean="0">
                <a:solidFill>
                  <a:srgbClr val="000000"/>
                </a:solidFill>
                <a:latin typeface="Arial"/>
                <a:cs typeface="Arial"/>
              </a:rPr>
              <a:t>nanodiamanti</a:t>
            </a:r>
            <a:r>
              <a:rPr lang="it-IT" sz="1400" dirty="0" smtClean="0">
                <a:solidFill>
                  <a:srgbClr val="000000"/>
                </a:solidFill>
                <a:latin typeface="Arial"/>
                <a:cs typeface="Arial"/>
              </a:rPr>
              <a:t> per fotocatodi MPGD (A. Valentini et al.)</a:t>
            </a:r>
            <a:endParaRPr lang="it-IT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attività simulazione:</a:t>
            </a:r>
            <a:r>
              <a:rPr lang="it-IT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integrazione nel </a:t>
            </a:r>
            <a:r>
              <a:rPr lang="it-IT" sz="1600" dirty="0" err="1" smtClean="0">
                <a:solidFill>
                  <a:srgbClr val="000000"/>
                </a:solidFill>
                <a:latin typeface="Arial"/>
                <a:cs typeface="Arial"/>
              </a:rPr>
              <a:t>framework</a:t>
            </a: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 finale per studi TDR-</a:t>
            </a:r>
            <a:r>
              <a:rPr lang="it-IT" sz="1600" dirty="0" err="1" smtClean="0">
                <a:solidFill>
                  <a:srgbClr val="000000"/>
                </a:solidFill>
                <a:latin typeface="Arial"/>
                <a:cs typeface="Arial"/>
              </a:rPr>
              <a:t>oriented</a:t>
            </a:r>
            <a:endParaRPr lang="it-IT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>
              <a:spcBef>
                <a:spcPts val="100"/>
              </a:spcBef>
              <a:buFont typeface="Wingdings" charset="2"/>
              <a:buChar char="ü"/>
            </a:pPr>
            <a:r>
              <a:rPr lang="it-IT" sz="1600" dirty="0" smtClean="0">
                <a:solidFill>
                  <a:srgbClr val="000000"/>
                </a:solidFill>
                <a:latin typeface="Arial"/>
                <a:cs typeface="Arial"/>
              </a:rPr>
              <a:t>networking nazionale e internazionale, redazione TDR </a:t>
            </a:r>
            <a:r>
              <a:rPr lang="it-IT" sz="1600" dirty="0" err="1" smtClean="0">
                <a:solidFill>
                  <a:srgbClr val="000000"/>
                </a:solidFill>
                <a:latin typeface="Arial"/>
                <a:cs typeface="Arial"/>
              </a:rPr>
              <a:t>etc</a:t>
            </a:r>
            <a:endParaRPr lang="it-IT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82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9732</TotalTime>
  <Words>1079</Words>
  <Application>Microsoft Macintosh PowerPoint</Application>
  <PresentationFormat>Personalizzato</PresentationFormat>
  <Paragraphs>160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Riunione EIC-NET Bari</dc:title>
  <dc:creator>Domenico Elia</dc:creator>
  <cp:lastModifiedBy>Domenico Elia</cp:lastModifiedBy>
  <cp:revision>896</cp:revision>
  <dcterms:created xsi:type="dcterms:W3CDTF">2018-06-28T15:19:11Z</dcterms:created>
  <dcterms:modified xsi:type="dcterms:W3CDTF">2022-07-14T17:29:06Z</dcterms:modified>
</cp:coreProperties>
</file>