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1276" r:id="rId3"/>
    <p:sldId id="1285" r:id="rId4"/>
    <p:sldId id="1286" r:id="rId5"/>
    <p:sldId id="1278" r:id="rId6"/>
    <p:sldId id="1279" r:id="rId7"/>
    <p:sldId id="1281" r:id="rId8"/>
    <p:sldId id="128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6"/>
    <p:restoredTop sz="94603"/>
  </p:normalViewPr>
  <p:slideViewPr>
    <p:cSldViewPr snapToGrid="0" snapToObjects="1">
      <p:cViewPr>
        <p:scale>
          <a:sx n="122" d="100"/>
          <a:sy n="122" d="100"/>
        </p:scale>
        <p:origin x="-158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C6984-6E17-9249-92B9-916E8F3DCCAD}" type="datetimeFigureOut">
              <a:rPr lang="en-GB" smtClean="0"/>
              <a:t>07/07/2022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51AE4-0DBD-864F-B01F-C0E59CA06E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5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A58564-DF72-C14D-BF6C-B5C1FD135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7652" y="1223619"/>
            <a:ext cx="10714382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929DCB7-EEEA-114B-96EB-1AB6CC0BB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9FEB8B-F86D-AA4F-B447-00B10B69A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D1B0F458-9560-624D-A26F-79F2A0B6FCD9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3A4D4B-5B9F-4A4C-90A6-CDDCB717C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3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2360BA-24CD-3145-BAAA-D843F291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98638116-04F8-0146-959D-73344A88C06C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23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B9FF7-44B1-C248-9041-4973DBE7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3DEDA8F-0613-AC42-94E4-E8B10C345D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5270A9-CC0F-E944-B845-BBF3EF80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B1482-0530-1040-AD83-18AA4D397820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8654FA-5813-1448-80CC-8CAC7E96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A3284E-1D3E-8940-AA82-7FDE0BAC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2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10B4AA-CEE3-0A45-AF2A-5D1AA239D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C46D2C-8D92-0249-80C0-BD14514E9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279C48-382C-7E45-B4E8-1FDA7EFC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95E50-0C50-BC42-9ABC-D7DD52BFD397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0EB7CC-0948-CB45-A604-C8D91656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B7B320-E239-6C4F-9DDF-22E6D967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4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2444AB-3A36-2444-BE7A-916FC1F89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21" y="39756"/>
            <a:ext cx="12069418" cy="741606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</a:lstStyle>
          <a:p>
            <a:r>
              <a:rPr lang="it-IT" dirty="0"/>
              <a:t>Fare clic per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F42EEB-36D3-DA41-B320-F002D9E79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5" y="1825625"/>
            <a:ext cx="12175435" cy="4351338"/>
          </a:xfrm>
        </p:spPr>
        <p:txBody>
          <a:bodyPr/>
          <a:lstStyle>
            <a:lvl1pPr marL="228600" indent="-228600">
              <a:buFont typeface="Wingdings" pitchFamily="2" charset="2"/>
              <a:buChar char="q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D6C175-AD6C-F64A-9C8C-1BA7BCC7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/>
          <a:p>
            <a:fld id="{85449E11-A202-4B4E-B479-2A2B6ADB4EEF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488EA7-1B51-7C4E-BA36-CBFEF291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19377"/>
            <a:ext cx="4114800" cy="365125"/>
          </a:xfrm>
        </p:spPr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3495DE-7AB4-1A43-8F9B-2D124E1C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</p:spPr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214A158-6B72-364C-9856-993E137D0C22}"/>
              </a:ext>
            </a:extLst>
          </p:cNvPr>
          <p:cNvCxnSpPr/>
          <p:nvPr userDrawn="1"/>
        </p:nvCxnSpPr>
        <p:spPr>
          <a:xfrm flipH="1">
            <a:off x="-46383" y="818735"/>
            <a:ext cx="1228476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31B94501-48C8-7445-BDD5-2AB2AA55DC2D}"/>
              </a:ext>
            </a:extLst>
          </p:cNvPr>
          <p:cNvCxnSpPr/>
          <p:nvPr userDrawn="1"/>
        </p:nvCxnSpPr>
        <p:spPr>
          <a:xfrm flipH="1">
            <a:off x="-46383" y="6465611"/>
            <a:ext cx="122847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8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6EA4F-C6E6-214C-97B1-55B41933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DE5219-FCEE-424A-BC26-351451373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FD8F70-B5CC-ED43-A1D4-7B051DD3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05D92-069A-2B48-A4BA-F979738986E4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8EB987-4008-E245-B188-0883DD1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91EF11-AE42-9F49-AB25-0E311E82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2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630C9-4A76-3245-ABEC-B049E4251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D2EE84-E429-BE4F-919D-5CA9339A3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8A20F-F413-5D49-B6E8-896BE5CA0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B17CBE-ACE2-FF45-AE7C-4786F589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EADA6-F725-0E49-A83D-2468E9301C5B}" type="datetime1">
              <a:rPr lang="it-IT" smtClean="0"/>
              <a:t>07/07/22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A999AC-C6BF-C743-A742-D918B5CA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A71419C-F57D-1840-A8BE-3A7307C9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55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1021EB-FAED-3E46-87AA-B88DD03E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15F75B-668A-CA42-B329-B0898F36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00A2A3-FAA1-D342-8F02-7AF0A857B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FFC9BF-C958-3A48-B479-98D72B11C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0AEE11E-AFF7-904F-ADA4-E267CA7A31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0E315F7-EFCB-1A41-8F8C-DB57BA3F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42D5-AA0C-6C42-A56A-31FE70CABC37}" type="datetime1">
              <a:rPr lang="it-IT" smtClean="0"/>
              <a:t>07/07/22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1A3C83-985A-0245-BF02-42EE5193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CF7CA40-55AC-6147-9D49-512257DC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3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4362B6-2111-E64D-A62C-B7854BB30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22FC5C-A7D6-CA4C-8F62-56657437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4653C-323E-0444-80CD-3CB0850C9CB7}" type="datetime1">
              <a:rPr lang="it-IT" smtClean="0"/>
              <a:t>07/07/22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5C5555-C70A-4C4C-8E74-46ADE13CA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F3950C-9D39-E44D-9979-02D1E7C7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0059F6-152E-9A42-AC92-1A9B0307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C220-B71D-A54C-A6D2-B710F252B6D7}" type="datetime1">
              <a:rPr lang="it-IT" smtClean="0"/>
              <a:t>07/07/22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DC0BAF4-A746-F349-9313-E5A42ECD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484CFC-5A4C-5842-8971-884F4418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937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54642C-186E-3749-9335-05D594C4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935645-A5A8-014F-A9D0-E4B28FEF6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1034BF-8EA8-8C41-BBEA-6861E91D2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552B5F-E25D-E046-BDA0-405CA9CB9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CCCF9-7A72-DE49-9735-D759942EC3A2}" type="datetime1">
              <a:rPr lang="it-IT" smtClean="0"/>
              <a:t>07/07/22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BA0783-9324-4A4F-8A93-E272B746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4092DC-C2E3-E54F-8697-2B605F208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2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BACB6B-FCF8-BA4D-ADCC-48DF700F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B141025-01D4-594F-B5F9-BB4A4F652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CF8119-FC5B-0543-A422-6E68B1406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EDEFF5-BEA6-4B44-81E1-9EF48326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1243-E511-2047-8337-970C496DF29B}" type="datetime1">
              <a:rPr lang="it-IT" smtClean="0"/>
              <a:t>07/07/22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495368-FA1D-F441-B243-15F958A9B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023D0C9-A76E-FC45-BA2A-67239A534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8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74849FE-4A58-6449-B87A-00AE9F99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33DB53-CFBA-6F4B-BBB9-44248C8D7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7B1F3F-E1EB-6743-82AE-51E819407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902EE-7941-584C-9A82-9D6818DE497B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DC0E4-B511-C84F-A10F-4961C5E44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807650-3382-844E-AB11-731709C85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CC72C-F74F-7641-AA7A-F01CF30451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5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42604-95B1-6944-B051-9AC894616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6644" y="1041400"/>
            <a:ext cx="10714382" cy="2387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Report </a:t>
            </a: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attività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per</a:t>
            </a:r>
            <a:br>
              <a:rPr lang="en-US" dirty="0">
                <a:solidFill>
                  <a:srgbClr val="002060"/>
                </a:solidFill>
                <a:cs typeface="Segoe UI" pitchFamily="34" charset="0"/>
              </a:rPr>
            </a:br>
            <a:r>
              <a:rPr lang="en-US" dirty="0" err="1">
                <a:solidFill>
                  <a:srgbClr val="002060"/>
                </a:solidFill>
                <a:cs typeface="Segoe UI" pitchFamily="34" charset="0"/>
              </a:rPr>
              <a:t>Preventivi</a:t>
            </a:r>
            <a:r>
              <a:rPr lang="en-US" dirty="0">
                <a:solidFill>
                  <a:srgbClr val="002060"/>
                </a:solidFill>
                <a:cs typeface="Segoe UI" pitchFamily="34" charset="0"/>
              </a:rPr>
              <a:t> 2023</a:t>
            </a:r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6E12F4-5ADD-BB41-8427-26BFDA055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77231"/>
            <a:ext cx="2118425" cy="28644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C54FF20-D0E7-1D47-8048-27CFE8ED7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81BA1-94E4-6649-AB1B-604CD7E1359E}" type="datetime1">
              <a:rPr lang="it-IT" smtClean="0"/>
              <a:t>07/07/22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69CB168-36A0-F149-8193-D960224C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BDCB9D-8BA2-2445-8433-75246A2C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9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B7EE-D0BD-964E-AD4B-545A400276D2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1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44" y="86432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11048331" y="3283135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CDDAF3-4136-7D43-94CB-D44EF2EC81DD}"/>
              </a:ext>
            </a:extLst>
          </p:cNvPr>
          <p:cNvSpPr txBox="1"/>
          <p:nvPr/>
        </p:nvSpPr>
        <p:spPr>
          <a:xfrm>
            <a:off x="164744" y="3472887"/>
            <a:ext cx="367745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ITS2 Inner Layer upgrade only </a:t>
            </a:r>
            <a:r>
              <a:rPr lang="en-GB" dirty="0"/>
              <a:t>-&gt;ITS3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of water cooling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circuit board</a:t>
            </a:r>
          </a:p>
          <a:p>
            <a:pPr marL="285750" indent="-285750">
              <a:buFontTx/>
              <a:buChar char="-"/>
            </a:pPr>
            <a:r>
              <a:rPr lang="en-GB" sz="1500" dirty="0"/>
              <a:t>Removal mechanical support</a:t>
            </a:r>
          </a:p>
        </p:txBody>
      </p:sp>
      <p:pic>
        <p:nvPicPr>
          <p:cNvPr id="24" name="Screenshot 2020-09-10 at 11.11.29.png" descr="Screenshot 2020-09-10 at 11.11.29.png">
            <a:extLst>
              <a:ext uri="{FF2B5EF4-FFF2-40B4-BE49-F238E27FC236}">
                <a16:creationId xmlns:a16="http://schemas.microsoft.com/office/drawing/2014/main" id="{052A8BDF-32C1-C84F-B5E7-543482664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77" y="4747880"/>
            <a:ext cx="2365220" cy="1490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7337EB68-B97D-2E48-8594-FEE4DBF58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846" y="3393905"/>
            <a:ext cx="4309534" cy="29634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12BD1281-F090-9142-A073-E01D745C4D8D}"/>
              </a:ext>
            </a:extLst>
          </p:cNvPr>
          <p:cNvSpPr/>
          <p:nvPr/>
        </p:nvSpPr>
        <p:spPr>
          <a:xfrm>
            <a:off x="164744" y="1890584"/>
            <a:ext cx="4654391" cy="1538416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C5802A-D4A9-D64A-9CC3-9E519878FD2B}"/>
              </a:ext>
            </a:extLst>
          </p:cNvPr>
          <p:cNvSpPr txBox="1"/>
          <p:nvPr/>
        </p:nvSpPr>
        <p:spPr>
          <a:xfrm>
            <a:off x="3597864" y="4609381"/>
            <a:ext cx="3103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Sostituzione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3 layer nell’  Inner Layer </a:t>
            </a:r>
            <a:r>
              <a:rPr lang="en-GB" dirty="0" err="1"/>
              <a:t>nel</a:t>
            </a:r>
            <a:r>
              <a:rPr lang="en-GB" dirty="0"/>
              <a:t> LS3 con 3 layer </a:t>
            </a:r>
            <a:r>
              <a:rPr lang="en-GB" dirty="0" err="1"/>
              <a:t>completamente</a:t>
            </a:r>
            <a:r>
              <a:rPr lang="en-GB" dirty="0"/>
              <a:t>  </a:t>
            </a:r>
            <a:r>
              <a:rPr lang="en-GB" dirty="0" err="1"/>
              <a:t>cilindrici</a:t>
            </a:r>
            <a:endParaRPr lang="en-GB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FBBD586-4095-2A49-AD65-D4026736E9CF}"/>
              </a:ext>
            </a:extLst>
          </p:cNvPr>
          <p:cNvSpPr txBox="1"/>
          <p:nvPr/>
        </p:nvSpPr>
        <p:spPr>
          <a:xfrm>
            <a:off x="5451756" y="3018575"/>
            <a:ext cx="978925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ITS3</a:t>
            </a:r>
          </a:p>
        </p:txBody>
      </p:sp>
    </p:spTree>
    <p:extLst>
      <p:ext uri="{BB962C8B-B14F-4D97-AF65-F5344CB8AC3E}">
        <p14:creationId xmlns:p14="http://schemas.microsoft.com/office/powerpoint/2010/main" val="24744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B8236-61A2-E402-0073-02E47020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ITS3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7EC8B-1AD6-6A74-E426-99E5FC43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11/07/22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A3344-AA77-7E77-5776-725D4452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EE20E-B901-E890-F737-009C1CBB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F9DD8-B15D-3398-CFFD-3905AAFFBD98}"/>
              </a:ext>
            </a:extLst>
          </p:cNvPr>
          <p:cNvSpPr txBox="1"/>
          <p:nvPr/>
        </p:nvSpPr>
        <p:spPr>
          <a:xfrm>
            <a:off x="325841" y="960334"/>
            <a:ext cx="3596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Edge</a:t>
            </a:r>
            <a:r>
              <a:rPr lang="it-IT" sz="2400" b="1" dirty="0"/>
              <a:t>-FPC for Super-ALPIDE</a:t>
            </a:r>
          </a:p>
        </p:txBody>
      </p:sp>
      <p:pic>
        <p:nvPicPr>
          <p:cNvPr id="8" name="Immagine 2021-04-21 175901.jpg" descr="Immagine 2021-04-21 175901.jpg">
            <a:extLst>
              <a:ext uri="{FF2B5EF4-FFF2-40B4-BE49-F238E27FC236}">
                <a16:creationId xmlns:a16="http://schemas.microsoft.com/office/drawing/2014/main" id="{B5980BF4-FD3A-8EA7-CC1B-C70D23B74E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43" t="5054" r="7678" b="2127"/>
          <a:stretch>
            <a:fillRect/>
          </a:stretch>
        </p:blipFill>
        <p:spPr>
          <a:xfrm>
            <a:off x="137073" y="1419875"/>
            <a:ext cx="2492296" cy="210354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881A68-EDCD-E69C-50D2-EDF02B7387B1}"/>
              </a:ext>
            </a:extLst>
          </p:cNvPr>
          <p:cNvSpPr txBox="1"/>
          <p:nvPr/>
        </p:nvSpPr>
        <p:spPr>
          <a:xfrm>
            <a:off x="2629370" y="1515171"/>
            <a:ext cx="3000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Designed</a:t>
            </a:r>
            <a:r>
              <a:rPr lang="it-IT" dirty="0"/>
              <a:t> by G. de </a:t>
            </a:r>
            <a:r>
              <a:rPr lang="it-IT" dirty="0" err="1"/>
              <a:t>Robertis</a:t>
            </a:r>
            <a:r>
              <a:rPr lang="it-IT" dirty="0"/>
              <a:t> and M. Rizzi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Prototype</a:t>
            </a:r>
            <a:r>
              <a:rPr lang="it-IT" dirty="0"/>
              <a:t> to </a:t>
            </a:r>
            <a:r>
              <a:rPr lang="it-IT" dirty="0" err="1"/>
              <a:t>study</a:t>
            </a:r>
            <a:r>
              <a:rPr lang="it-IT" dirty="0"/>
              <a:t> connection to chip and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bahaviour</a:t>
            </a:r>
            <a:r>
              <a:rPr lang="it-IT" dirty="0"/>
              <a:t> of </a:t>
            </a:r>
            <a:r>
              <a:rPr lang="it-IT" dirty="0" err="1"/>
              <a:t>bent</a:t>
            </a:r>
            <a:r>
              <a:rPr lang="it-IT" dirty="0"/>
              <a:t> </a:t>
            </a:r>
            <a:r>
              <a:rPr lang="it-IT" dirty="0" err="1"/>
              <a:t>flex</a:t>
            </a:r>
            <a:endParaRPr lang="it-IT" dirty="0"/>
          </a:p>
        </p:txBody>
      </p:sp>
      <p:pic>
        <p:nvPicPr>
          <p:cNvPr id="10" name="IMG_20211006_164328881.jpg" descr="IMG_20211006_164328881.jpg">
            <a:extLst>
              <a:ext uri="{FF2B5EF4-FFF2-40B4-BE49-F238E27FC236}">
                <a16:creationId xmlns:a16="http://schemas.microsoft.com/office/drawing/2014/main" id="{F73C312D-5CCC-5AD7-3552-87D84B858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68" t="19637" r="29678" b="24177"/>
          <a:stretch>
            <a:fillRect/>
          </a:stretch>
        </p:blipFill>
        <p:spPr>
          <a:xfrm>
            <a:off x="325841" y="3502650"/>
            <a:ext cx="4014931" cy="289436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08D145-9DED-1677-564B-40A611B7277B}"/>
              </a:ext>
            </a:extLst>
          </p:cNvPr>
          <p:cNvSpPr txBox="1"/>
          <p:nvPr/>
        </p:nvSpPr>
        <p:spPr>
          <a:xfrm>
            <a:off x="6879449" y="986079"/>
            <a:ext cx="3940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/>
              <a:t>Edge</a:t>
            </a:r>
            <a:r>
              <a:rPr lang="it-IT" sz="2400" b="1" dirty="0"/>
              <a:t>-FPC for </a:t>
            </a:r>
            <a:r>
              <a:rPr lang="it-IT" sz="2400" b="1" dirty="0" err="1"/>
              <a:t>final</a:t>
            </a:r>
            <a:r>
              <a:rPr lang="it-IT" sz="2400" b="1" dirty="0"/>
              <a:t> ITS3 </a:t>
            </a:r>
            <a:r>
              <a:rPr lang="it-IT" sz="2400" b="1" dirty="0" err="1"/>
              <a:t>sensor</a:t>
            </a:r>
            <a:endParaRPr lang="it-IT" sz="2400" b="1" dirty="0"/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D9F5CAFF-8B31-E463-0EE6-706EF913A4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1030" y="1652461"/>
            <a:ext cx="4680454" cy="2542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D3C73B-5EB3-B67A-C316-0567EB4948DC}"/>
              </a:ext>
            </a:extLst>
          </p:cNvPr>
          <p:cNvSpPr txBox="1"/>
          <p:nvPr/>
        </p:nvSpPr>
        <p:spPr>
          <a:xfrm>
            <a:off x="9091448" y="2763986"/>
            <a:ext cx="296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Requests</a:t>
            </a:r>
            <a:r>
              <a:rPr lang="it-IT" dirty="0"/>
              <a:t> in </a:t>
            </a:r>
            <a:r>
              <a:rPr lang="it-IT" dirty="0" err="1"/>
              <a:t>terms</a:t>
            </a:r>
            <a:r>
              <a:rPr lang="it-IT" dirty="0"/>
              <a:t> of line </a:t>
            </a:r>
            <a:r>
              <a:rPr lang="it-IT" dirty="0" err="1"/>
              <a:t>density</a:t>
            </a:r>
            <a:r>
              <a:rPr lang="it-IT" dirty="0"/>
              <a:t>, metal stack </a:t>
            </a:r>
            <a:r>
              <a:rPr lang="it-IT" dirty="0" err="1"/>
              <a:t>layers</a:t>
            </a:r>
            <a:r>
              <a:rPr lang="it-IT" dirty="0"/>
              <a:t> and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under </a:t>
            </a:r>
            <a:r>
              <a:rPr lang="it-IT" dirty="0" err="1"/>
              <a:t>discussion</a:t>
            </a:r>
            <a:r>
              <a:rPr lang="it-IT" dirty="0"/>
              <a:t>  </a:t>
            </a:r>
          </a:p>
        </p:txBody>
      </p:sp>
      <p:pic>
        <p:nvPicPr>
          <p:cNvPr id="14" name="Screenshot 2022-06-29 at 23.35.33.png" descr="Screenshot 2022-06-29 at 23.35.33.png">
            <a:extLst>
              <a:ext uri="{FF2B5EF4-FFF2-40B4-BE49-F238E27FC236}">
                <a16:creationId xmlns:a16="http://schemas.microsoft.com/office/drawing/2014/main" id="{82FF470C-915F-BA7C-7E18-18F2CD039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449" y="4201415"/>
            <a:ext cx="4680454" cy="2248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457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A47A-0D14-6AC6-A3B0-E8832F03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Attività ITS3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9CE2C-1DCA-00C0-4826-CC236F7B2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11/07/22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BE12A-2279-0DD6-A013-BC531737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D3255-9D59-340C-0BE5-60CC55961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DAC25F-CAA3-825F-D391-4C7413AB4C8E}"/>
              </a:ext>
            </a:extLst>
          </p:cNvPr>
          <p:cNvSpPr txBox="1"/>
          <p:nvPr/>
        </p:nvSpPr>
        <p:spPr>
          <a:xfrm>
            <a:off x="325821" y="841828"/>
            <a:ext cx="3804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Bending/</a:t>
            </a:r>
            <a:r>
              <a:rPr lang="it-IT" sz="2400" b="1" dirty="0" err="1"/>
              <a:t>bonding</a:t>
            </a:r>
            <a:r>
              <a:rPr lang="it-IT" sz="2400" b="1" dirty="0"/>
              <a:t> </a:t>
            </a:r>
            <a:r>
              <a:rPr lang="it-IT" sz="2400" b="1" dirty="0" err="1"/>
              <a:t>tool</a:t>
            </a:r>
            <a:r>
              <a:rPr lang="it-IT" sz="2400" b="1" dirty="0"/>
              <a:t> for large </a:t>
            </a:r>
            <a:r>
              <a:rPr lang="it-IT" sz="2400" b="1" dirty="0" err="1"/>
              <a:t>dimension</a:t>
            </a:r>
            <a:r>
              <a:rPr lang="it-IT" sz="2400" b="1" dirty="0"/>
              <a:t> </a:t>
            </a:r>
            <a:r>
              <a:rPr lang="it-IT" sz="2400" b="1" dirty="0" err="1"/>
              <a:t>silicon</a:t>
            </a:r>
            <a:r>
              <a:rPr lang="it-IT" sz="2400" b="1" dirty="0"/>
              <a:t> chips 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162933B-A76F-6DCE-FA18-69FC1DC0B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6" y="1791477"/>
            <a:ext cx="3930677" cy="4701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71425CB-6BDF-1B37-B98C-5C9FB3BF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592" y="988182"/>
            <a:ext cx="6894154" cy="2814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EF8F0-E51F-E03E-0766-9C386A6CC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592" y="3936787"/>
            <a:ext cx="4867950" cy="24488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8B484-D309-8C20-3764-3F537CB64211}"/>
              </a:ext>
            </a:extLst>
          </p:cNvPr>
          <p:cNvSpPr txBox="1"/>
          <p:nvPr/>
        </p:nvSpPr>
        <p:spPr>
          <a:xfrm>
            <a:off x="10119608" y="4702228"/>
            <a:ext cx="18978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Layer0</a:t>
            </a:r>
            <a:r>
              <a:rPr lang="it-IT" dirty="0"/>
              <a:t> = 18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Layer1</a:t>
            </a:r>
            <a:r>
              <a:rPr lang="it-IT" dirty="0"/>
              <a:t> = 24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</a:t>
            </a:r>
            <a:r>
              <a:rPr lang="it-IT" baseline="-25000" dirty="0"/>
              <a:t>Layer2</a:t>
            </a:r>
            <a:r>
              <a:rPr lang="it-IT" dirty="0"/>
              <a:t> = 30 mm</a:t>
            </a:r>
          </a:p>
        </p:txBody>
      </p:sp>
    </p:spTree>
    <p:extLst>
      <p:ext uri="{BB962C8B-B14F-4D97-AF65-F5344CB8AC3E}">
        <p14:creationId xmlns:p14="http://schemas.microsoft.com/office/powerpoint/2010/main" val="26721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6A7E-B289-2040-990D-F28B6AC662D5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4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10B24C-718B-1442-AE37-E1D97C83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18" y="4452326"/>
            <a:ext cx="5544537" cy="17275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4F39C97-D231-8E47-A56E-7FF077D28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41" y="875383"/>
            <a:ext cx="10166194" cy="250307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5419493" y="3429000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371600" y="2979540"/>
            <a:ext cx="1423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7E68CEC-D33C-8540-88A8-F1E9ADB4C40B}"/>
              </a:ext>
            </a:extLst>
          </p:cNvPr>
          <p:cNvSpPr/>
          <p:nvPr/>
        </p:nvSpPr>
        <p:spPr>
          <a:xfrm>
            <a:off x="164744" y="1890584"/>
            <a:ext cx="9963506" cy="1439664"/>
          </a:xfrm>
          <a:prstGeom prst="rect">
            <a:avLst/>
          </a:prstGeom>
          <a:solidFill>
            <a:schemeClr val="bg2">
              <a:lumMod val="2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9171D3-DD23-924E-BEC5-E888E82E764B}"/>
              </a:ext>
            </a:extLst>
          </p:cNvPr>
          <p:cNvSpPr txBox="1"/>
          <p:nvPr/>
        </p:nvSpPr>
        <p:spPr>
          <a:xfrm>
            <a:off x="6184324" y="3698228"/>
            <a:ext cx="6028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“Ambition </a:t>
            </a:r>
            <a:r>
              <a:rPr lang="en" dirty="0"/>
              <a:t>to design a new experiment to continue with a rich heavy-ion </a:t>
            </a:r>
            <a:r>
              <a:rPr lang="en" dirty="0" err="1"/>
              <a:t>programme</a:t>
            </a:r>
            <a:r>
              <a:rPr lang="en" dirty="0"/>
              <a:t> at the HL-LHC” </a:t>
            </a:r>
          </a:p>
          <a:p>
            <a:r>
              <a:rPr lang="en" dirty="0">
                <a:solidFill>
                  <a:srgbClr val="005EF0"/>
                </a:solidFill>
              </a:rPr>
              <a:t>Update of the European strategy for particle physics</a:t>
            </a:r>
            <a:endParaRPr lang="en-GB" dirty="0">
              <a:solidFill>
                <a:srgbClr val="005EF0"/>
              </a:solidFill>
            </a:endParaRPr>
          </a:p>
        </p:txBody>
      </p:sp>
      <p:pic>
        <p:nvPicPr>
          <p:cNvPr id="17" name="Screenshot 2020-09-04 at 17.29.40.png" descr="Screenshot 2020-09-04 at 17.29.40.png">
            <a:extLst>
              <a:ext uri="{FF2B5EF4-FFF2-40B4-BE49-F238E27FC236}">
                <a16:creationId xmlns:a16="http://schemas.microsoft.com/office/drawing/2014/main" id="{6E67B9C2-C9C0-E140-BD78-65BE3B3BB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5" y="3504254"/>
            <a:ext cx="5148912" cy="28628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7178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BC5FA3-659F-A744-9AB9-629D2755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2240-8536-FA4F-987A-509E172E37E2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7A9A31-1C4D-2D46-A57E-F00454CA2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F99B53-89BE-4846-B677-63D30C0CA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5</a:t>
            </a:fld>
            <a:endParaRPr lang="en-GB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E30B38B0-16FC-544F-966B-502D1FE14EE3}"/>
              </a:ext>
            </a:extLst>
          </p:cNvPr>
          <p:cNvSpPr txBox="1">
            <a:spLocks/>
          </p:cNvSpPr>
          <p:nvPr/>
        </p:nvSpPr>
        <p:spPr>
          <a:xfrm>
            <a:off x="1754188" y="85726"/>
            <a:ext cx="8374062" cy="5932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Segoe UI" pitchFamily="34" charset="0"/>
                <a:cs typeface="Segoe UI" pitchFamily="34" charset="0"/>
              </a:rPr>
              <a:t>ALICE Roadmap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710B24C-718B-1442-AE37-E1D97C839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955" y="1188728"/>
            <a:ext cx="5544537" cy="172756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FC9BC58-5249-F34B-B5AE-C78400C8E651}"/>
              </a:ext>
            </a:extLst>
          </p:cNvPr>
          <p:cNvSpPr/>
          <p:nvPr/>
        </p:nvSpPr>
        <p:spPr>
          <a:xfrm>
            <a:off x="5419493" y="3429000"/>
            <a:ext cx="978925" cy="85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31C1C31-C167-054F-A05D-B1C8DE200746}"/>
              </a:ext>
            </a:extLst>
          </p:cNvPr>
          <p:cNvSpPr txBox="1"/>
          <p:nvPr/>
        </p:nvSpPr>
        <p:spPr>
          <a:xfrm>
            <a:off x="1371600" y="2979540"/>
            <a:ext cx="14238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Today</a:t>
            </a:r>
          </a:p>
        </p:txBody>
      </p:sp>
      <p:pic>
        <p:nvPicPr>
          <p:cNvPr id="17" name="Screenshot 2020-09-04 at 17.29.40.png" descr="Screenshot 2020-09-04 at 17.29.40.png">
            <a:extLst>
              <a:ext uri="{FF2B5EF4-FFF2-40B4-BE49-F238E27FC236}">
                <a16:creationId xmlns:a16="http://schemas.microsoft.com/office/drawing/2014/main" id="{6E67B9C2-C9C0-E140-BD78-65BE3B3BB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61" y="947411"/>
            <a:ext cx="5148912" cy="286282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FB9BA3B-23B4-1045-A682-AAD61329C624}"/>
              </a:ext>
            </a:extLst>
          </p:cNvPr>
          <p:cNvSpPr txBox="1"/>
          <p:nvPr/>
        </p:nvSpPr>
        <p:spPr>
          <a:xfrm>
            <a:off x="7124763" y="3768000"/>
            <a:ext cx="4007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Attività</a:t>
            </a:r>
            <a:r>
              <a:rPr lang="en-GB" b="1" dirty="0"/>
              <a:t> </a:t>
            </a:r>
            <a:r>
              <a:rPr lang="en-GB" b="1" dirty="0" err="1"/>
              <a:t>previste</a:t>
            </a:r>
            <a:r>
              <a:rPr lang="en-GB" b="1" dirty="0"/>
              <a:t>  in </a:t>
            </a:r>
            <a:r>
              <a:rPr lang="en-GB" b="1" dirty="0" err="1"/>
              <a:t>Sezione</a:t>
            </a:r>
            <a:r>
              <a:rPr lang="en-GB" b="1" dirty="0"/>
              <a:t> a Bari:</a:t>
            </a:r>
            <a:endParaRPr lang="en-GB" dirty="0"/>
          </a:p>
          <a:p>
            <a:pPr marL="285750" indent="-285750">
              <a:buFont typeface="Wingdings" pitchFamily="2" charset="2"/>
              <a:buChar char="§"/>
            </a:pPr>
            <a:r>
              <a:rPr lang="en" dirty="0"/>
              <a:t>PID</a:t>
            </a:r>
            <a:r>
              <a:rPr lang="en-GB" dirty="0"/>
              <a:t>: R&amp;D di </a:t>
            </a:r>
            <a:r>
              <a:rPr lang="en-GB" dirty="0" err="1"/>
              <a:t>SiPM</a:t>
            </a:r>
            <a:r>
              <a:rPr lang="en-GB" dirty="0"/>
              <a:t> e readout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test beam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F12287C-A318-0B45-ABB4-678D19BF577C}"/>
              </a:ext>
            </a:extLst>
          </p:cNvPr>
          <p:cNvSpPr txBox="1"/>
          <p:nvPr/>
        </p:nvSpPr>
        <p:spPr>
          <a:xfrm>
            <a:off x="456854" y="3862050"/>
            <a:ext cx="5713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/>
              <a:t>PID:</a:t>
            </a:r>
          </a:p>
          <a:p>
            <a:endParaRPr lang="en-GB" dirty="0"/>
          </a:p>
          <a:p>
            <a:r>
              <a:rPr lang="en-GB" dirty="0"/>
              <a:t>TOF  con LGAD</a:t>
            </a:r>
          </a:p>
          <a:p>
            <a:endParaRPr lang="en-GB" dirty="0"/>
          </a:p>
          <a:p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rivelatore</a:t>
            </a:r>
            <a:r>
              <a:rPr lang="en-GB" dirty="0"/>
              <a:t> Cherenkov per PID</a:t>
            </a:r>
          </a:p>
          <a:p>
            <a:pPr marL="285750" indent="-285750">
              <a:buFontTx/>
              <a:buChar char="-"/>
            </a:pPr>
            <a:r>
              <a:rPr lang="en-GB" dirty="0"/>
              <a:t>Photon detection: </a:t>
            </a:r>
            <a:r>
              <a:rPr lang="en-GB" dirty="0" err="1"/>
              <a:t>SiPM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err="1"/>
              <a:t>Radiatore</a:t>
            </a:r>
            <a:r>
              <a:rPr lang="en-GB" dirty="0"/>
              <a:t> : </a:t>
            </a:r>
            <a:r>
              <a:rPr lang="en-GB" dirty="0" err="1"/>
              <a:t>Aereogel</a:t>
            </a:r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283C22-8AFA-1845-BCEC-B4CA8F875F3F}"/>
              </a:ext>
            </a:extLst>
          </p:cNvPr>
          <p:cNvSpPr txBox="1"/>
          <p:nvPr/>
        </p:nvSpPr>
        <p:spPr>
          <a:xfrm>
            <a:off x="7444865" y="5236913"/>
            <a:ext cx="276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EF0"/>
                </a:solidFill>
              </a:rPr>
              <a:t>In </a:t>
            </a:r>
            <a:r>
              <a:rPr lang="en-GB" b="1" dirty="0" err="1">
                <a:solidFill>
                  <a:srgbClr val="005EF0"/>
                </a:solidFill>
              </a:rPr>
              <a:t>sinergia</a:t>
            </a:r>
            <a:r>
              <a:rPr lang="en-GB" b="1" dirty="0">
                <a:solidFill>
                  <a:srgbClr val="005EF0"/>
                </a:solidFill>
              </a:rPr>
              <a:t>  con EIC_NET</a:t>
            </a:r>
          </a:p>
        </p:txBody>
      </p:sp>
    </p:spTree>
    <p:extLst>
      <p:ext uri="{BB962C8B-B14F-4D97-AF65-F5344CB8AC3E}">
        <p14:creationId xmlns:p14="http://schemas.microsoft.com/office/powerpoint/2010/main" val="305830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1350CC-CA3A-2F4C-8460-F563D168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Anagrafica</a:t>
            </a:r>
            <a:r>
              <a:rPr lang="en-GB" dirty="0"/>
              <a:t> 2023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3FA41C-31E8-F940-8C43-1718D29F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7D82-A446-3B41-B6AA-99F23E1F4178}" type="datetime1">
              <a:rPr lang="it-IT" smtClean="0"/>
              <a:t>07/07/22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9BE848-6C1B-3D44-8D64-9DA8A60C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DF43B7-BE41-164E-B225-84A3B0B5C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AE89AFC7-0DB3-F447-8816-D1D55FE97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821770"/>
              </p:ext>
            </p:extLst>
          </p:nvPr>
        </p:nvGraphicFramePr>
        <p:xfrm>
          <a:off x="154826" y="894681"/>
          <a:ext cx="5615354" cy="55048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0840">
                  <a:extLst>
                    <a:ext uri="{9D8B030D-6E8A-4147-A177-3AD203B41FA5}">
                      <a16:colId xmlns:a16="http://schemas.microsoft.com/office/drawing/2014/main" val="2324252590"/>
                    </a:ext>
                  </a:extLst>
                </a:gridCol>
                <a:gridCol w="731650">
                  <a:extLst>
                    <a:ext uri="{9D8B030D-6E8A-4147-A177-3AD203B41FA5}">
                      <a16:colId xmlns:a16="http://schemas.microsoft.com/office/drawing/2014/main" val="3184605769"/>
                    </a:ext>
                  </a:extLst>
                </a:gridCol>
                <a:gridCol w="731650">
                  <a:extLst>
                    <a:ext uri="{9D8B030D-6E8A-4147-A177-3AD203B41FA5}">
                      <a16:colId xmlns:a16="http://schemas.microsoft.com/office/drawing/2014/main" val="3781330713"/>
                    </a:ext>
                  </a:extLst>
                </a:gridCol>
                <a:gridCol w="1861214">
                  <a:extLst>
                    <a:ext uri="{9D8B030D-6E8A-4147-A177-3AD203B41FA5}">
                      <a16:colId xmlns:a16="http://schemas.microsoft.com/office/drawing/2014/main" val="4161798205"/>
                    </a:ext>
                  </a:extLst>
                </a:gridCol>
              </a:tblGrid>
              <a:tr h="380944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8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Ricercatori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%2022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dirty="0">
                          <a:effectLst/>
                          <a:latin typeface="Bookman Old Style" panose="02050604050505020204" pitchFamily="18" charset="0"/>
                        </a:rPr>
                        <a:t>%</a:t>
                      </a:r>
                      <a:endParaRPr lang="it-IT" sz="12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5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Sigle Affini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689937498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i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Barile Francesco</a:t>
                      </a:r>
                      <a:endParaRPr lang="it-IT" sz="1200" b="0" i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i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i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i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26046724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Bruno Giuseppe Eugenio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 STRONG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40414495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Colamaria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Fabio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[fine STRONG]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38382142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Colella Domenico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9363343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De Cataldo Giacinto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[fine STRONG]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81026065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Di Bari Domenico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042278048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Elia Domenico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60(+10)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Fine ibisco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83166479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Kumar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Shyam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[ 20 -&gt; EIC_NET]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632279085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Manzari Vito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(PRIN + STRONG)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07338333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Marzocca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bg2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864402601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Mastroserio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Annalisa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1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[10 su EIC_NET]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493377428"/>
                  </a:ext>
                </a:extLst>
              </a:tr>
              <a:tr h="33897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Nappi Eugenio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800612310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Palasciano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Antonio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PhD /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similfellow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120833072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Sadhu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Samrangy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234072427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Tassielli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Gianfranco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 RD_FC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098943849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Torres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Ramos</a:t>
                      </a: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 Arianna </a:t>
                      </a: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</a:rPr>
                        <a:t>Grisel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 err="1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PhD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81498093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marL="9525" marR="9525" algn="l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Volpe Giacomo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200" b="0" dirty="0"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2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562316266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C9948F9C-4704-2347-883F-8A72501FE6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902472"/>
              </p:ext>
            </p:extLst>
          </p:nvPr>
        </p:nvGraphicFramePr>
        <p:xfrm>
          <a:off x="6096000" y="1158322"/>
          <a:ext cx="5027149" cy="3793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9840">
                  <a:extLst>
                    <a:ext uri="{9D8B030D-6E8A-4147-A177-3AD203B41FA5}">
                      <a16:colId xmlns:a16="http://schemas.microsoft.com/office/drawing/2014/main" val="2324252590"/>
                    </a:ext>
                  </a:extLst>
                </a:gridCol>
                <a:gridCol w="352986">
                  <a:extLst>
                    <a:ext uri="{9D8B030D-6E8A-4147-A177-3AD203B41FA5}">
                      <a16:colId xmlns:a16="http://schemas.microsoft.com/office/drawing/2014/main" val="3781330713"/>
                    </a:ext>
                  </a:extLst>
                </a:gridCol>
                <a:gridCol w="2144323">
                  <a:extLst>
                    <a:ext uri="{9D8B030D-6E8A-4147-A177-3AD203B41FA5}">
                      <a16:colId xmlns:a16="http://schemas.microsoft.com/office/drawing/2014/main" val="523227695"/>
                    </a:ext>
                  </a:extLst>
                </a:gridCol>
              </a:tblGrid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800" b="0" dirty="0">
                          <a:effectLst/>
                          <a:latin typeface="Bookman Old Style" panose="02050604050505020204" pitchFamily="18" charset="0"/>
                        </a:rPr>
                        <a:t>Tecnologi </a:t>
                      </a:r>
                      <a:endParaRPr lang="it-IT" sz="18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%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ctr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Sigle Affini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689937498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De </a:t>
                      </a:r>
                      <a:r>
                        <a:rPr lang="it-IT" sz="1600" b="0" dirty="0" err="1">
                          <a:effectLst/>
                          <a:latin typeface="Bookman Old Style" panose="02050604050505020204" pitchFamily="18" charset="0"/>
                        </a:rPr>
                        <a:t>Robertis</a:t>
                      </a: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 Giuseppe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413065496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De Venuto Daniela</a:t>
                      </a:r>
                      <a:endParaRPr lang="it-IT" sz="1600" b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37792507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Diacono Domenico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65280951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Donvito Giacinto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586824764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 err="1">
                          <a:effectLst/>
                          <a:latin typeface="Bookman Old Style" panose="02050604050505020204" pitchFamily="18" charset="0"/>
                        </a:rPr>
                        <a:t>Licciulli</a:t>
                      </a: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 Francesco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007124731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Loddo Flavio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i="1" dirty="0">
                        <a:solidFill>
                          <a:srgbClr val="0070C0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2228583201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bg1"/>
                          </a:solidFill>
                          <a:effectLst/>
                          <a:latin typeface="Bookman Old Style" panose="02050604050505020204" pitchFamily="18" charset="0"/>
                        </a:rPr>
                        <a:t>Monopoli Vito Giuseppe</a:t>
                      </a:r>
                      <a:endParaRPr lang="it-IT" sz="1600" b="0" dirty="0">
                        <a:solidFill>
                          <a:schemeClr val="bg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  <a:endParaRPr lang="it-IT" sz="1600" b="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344482402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Pastore Cosimo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26882405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Torresi Marco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3737443209"/>
                  </a:ext>
                </a:extLst>
              </a:tr>
              <a:tr h="242256">
                <a:tc>
                  <a:txBody>
                    <a:bodyPr/>
                    <a:lstStyle/>
                    <a:p>
                      <a:pPr marL="9525" marR="9525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</a:rPr>
                        <a:t>Vino Gioacchino</a:t>
                      </a:r>
                      <a:endParaRPr lang="it-IT" sz="1600" b="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351" marR="8351" marT="8351" marB="8351" anchor="ctr"/>
                </a:tc>
                <a:tc>
                  <a:txBody>
                    <a:bodyPr/>
                    <a:lstStyle/>
                    <a:p>
                      <a:pPr marL="9525" marR="9525" algn="just">
                        <a:lnSpc>
                          <a:spcPct val="150000"/>
                        </a:lnSpc>
                        <a:spcBef>
                          <a:spcPts val="75"/>
                        </a:spcBef>
                        <a:spcAft>
                          <a:spcPts val="75"/>
                        </a:spcAft>
                      </a:pPr>
                      <a:r>
                        <a:rPr lang="it-IT" sz="1600" b="0" dirty="0">
                          <a:effectLst/>
                          <a:latin typeface="Bookman Old Style" panose="02050604050505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351" marR="8351" marT="8351" marB="8351" anchor="ctr"/>
                </a:tc>
                <a:extLst>
                  <a:ext uri="{0D108BD9-81ED-4DB2-BD59-A6C34878D82A}">
                    <a16:rowId xmlns:a16="http://schemas.microsoft.com/office/drawing/2014/main" val="1003677181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B06957-1D1A-5543-BC2B-A538D064CE66}"/>
              </a:ext>
            </a:extLst>
          </p:cNvPr>
          <p:cNvSpPr txBox="1"/>
          <p:nvPr/>
        </p:nvSpPr>
        <p:spPr>
          <a:xfrm>
            <a:off x="7208629" y="5452294"/>
            <a:ext cx="345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 </a:t>
            </a:r>
            <a:r>
              <a:rPr lang="en-GB" dirty="0" err="1"/>
              <a:t>Ricercatori</a:t>
            </a:r>
            <a:r>
              <a:rPr lang="en-GB" dirty="0"/>
              <a:t>    13.5 FTE </a:t>
            </a:r>
          </a:p>
          <a:p>
            <a:r>
              <a:rPr lang="en-GB" dirty="0"/>
              <a:t>10 </a:t>
            </a:r>
            <a:r>
              <a:rPr lang="en-GB" dirty="0" err="1"/>
              <a:t>Tecnologi</a:t>
            </a:r>
            <a:r>
              <a:rPr lang="en-GB" dirty="0"/>
              <a:t>.       </a:t>
            </a:r>
            <a:r>
              <a:rPr lang="en-GB"/>
              <a:t>3.4 </a:t>
            </a:r>
            <a:r>
              <a:rPr lang="en-GB" dirty="0"/>
              <a:t>FTE</a:t>
            </a:r>
          </a:p>
          <a:p>
            <a:r>
              <a:rPr lang="en-GB" dirty="0"/>
              <a:t>16.9 FTE (in 2022 17.3)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2E693-DC55-E856-DBAC-2AE57CD484D0}"/>
              </a:ext>
            </a:extLst>
          </p:cNvPr>
          <p:cNvSpPr txBox="1"/>
          <p:nvPr/>
        </p:nvSpPr>
        <p:spPr>
          <a:xfrm>
            <a:off x="6091030" y="5087169"/>
            <a:ext cx="285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1 FTE in meno</a:t>
            </a:r>
          </a:p>
        </p:txBody>
      </p:sp>
    </p:spTree>
    <p:extLst>
      <p:ext uri="{BB962C8B-B14F-4D97-AF65-F5344CB8AC3E}">
        <p14:creationId xmlns:p14="http://schemas.microsoft.com/office/powerpoint/2010/main" val="1135940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8CC5-2958-4231-01E8-D3428F35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Richieste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AB48D-FDD3-8E1A-463B-8857426E9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49E11-A202-4B4E-B479-2A2B6ADB4EEF}" type="datetime1">
              <a:rPr lang="it-IT" smtClean="0"/>
              <a:t>11/07/22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FC9AB-A25F-965C-FCEE-F70AE34BF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Attività ALICE - Riunione Gr3 Preventivi 2022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C7810-B0E5-6E02-C7BA-0B52932F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CC72C-F74F-7641-AA7A-F01CF3045177}" type="slidenum">
              <a:rPr lang="en-GB" smtClean="0"/>
              <a:t>7</a:t>
            </a:fld>
            <a:endParaRPr lang="en-GB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75649932-ADD3-FB02-F33D-10B16C084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" y="966952"/>
            <a:ext cx="10906898" cy="5150069"/>
          </a:xfrm>
        </p:spPr>
        <p:txBody>
          <a:bodyPr>
            <a:normAutofit lnSpcReduction="10000"/>
          </a:bodyPr>
          <a:lstStyle/>
          <a:p>
            <a:r>
              <a:rPr lang="en-GB" sz="3500" u="sng" dirty="0" err="1">
                <a:solidFill>
                  <a:schemeClr val="tx1"/>
                </a:solidFill>
                <a:cs typeface="Arial" panose="020B0604020202020204" pitchFamily="34" charset="0"/>
              </a:rPr>
              <a:t>Finanziarie</a:t>
            </a:r>
            <a:endParaRPr lang="en-GB" sz="3500" u="sng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9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r>
              <a:rPr lang="en-GB" sz="2500" dirty="0">
                <a:solidFill>
                  <a:schemeClr val="tx1"/>
                </a:solidFill>
                <a:cs typeface="Arial" panose="020B0604020202020204" pitchFamily="34" charset="0"/>
              </a:rPr>
              <a:t>MISSIONI : 156,5k€</a:t>
            </a:r>
          </a:p>
          <a:p>
            <a:pPr lvl="2"/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Coordinamento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, Shift, test beams, ITS3-specifiche,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SiPM-specifiche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Calcolo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GB" sz="2500" dirty="0">
                <a:solidFill>
                  <a:schemeClr val="tx1"/>
                </a:solidFill>
                <a:cs typeface="Arial" panose="020B0604020202020204" pitchFamily="34" charset="0"/>
              </a:rPr>
              <a:t>CONSUMO : 55k€</a:t>
            </a:r>
          </a:p>
          <a:p>
            <a:pPr lvl="2"/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Produzione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strumento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per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piegatura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chip ITS3 (3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raggi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), FPC ITS3,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attrezzature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specifiche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 camera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pulita</a:t>
            </a:r>
            <a:r>
              <a:rPr lang="en-GB" sz="21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GB" sz="2100" dirty="0" err="1">
                <a:solidFill>
                  <a:schemeClr val="tx1"/>
                </a:solidFill>
                <a:cs typeface="Arial" panose="020B0604020202020204" pitchFamily="34" charset="0"/>
              </a:rPr>
              <a:t>SiPM</a:t>
            </a:r>
            <a:endParaRPr lang="en-GB" sz="21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GB" sz="29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en-GB" sz="2900" u="sng" dirty="0" err="1">
                <a:solidFill>
                  <a:schemeClr val="tx1"/>
                </a:solidFill>
                <a:cs typeface="Arial" panose="020B0604020202020204" pitchFamily="34" charset="0"/>
              </a:rPr>
              <a:t>Servizi</a:t>
            </a:r>
            <a:endParaRPr lang="en-GB" sz="2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/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Cosimo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Pastore (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officina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meccanica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): 6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m.p.</a:t>
            </a:r>
            <a:endParaRPr lang="en-GB" sz="2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/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Maurizio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Mongelli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progettazione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meccanica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) : 3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m.p.</a:t>
            </a:r>
            <a:endParaRPr lang="en-GB" sz="2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/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Giuseppe De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Robertis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elettronica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) : 3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m.p.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 (-&gt;12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settimane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lvl="2"/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Gigi Fiore (Camera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pulita</a:t>
            </a:r>
            <a:r>
              <a:rPr lang="en-GB" sz="2300" dirty="0">
                <a:solidFill>
                  <a:schemeClr val="tx1"/>
                </a:solidFill>
                <a:cs typeface="Arial" panose="020B0604020202020204" pitchFamily="34" charset="0"/>
              </a:rPr>
              <a:t>): 4 </a:t>
            </a:r>
            <a:r>
              <a:rPr lang="en-GB" sz="2300" dirty="0" err="1">
                <a:solidFill>
                  <a:schemeClr val="tx1"/>
                </a:solidFill>
                <a:cs typeface="Arial" panose="020B0604020202020204" pitchFamily="34" charset="0"/>
              </a:rPr>
              <a:t>m.p.</a:t>
            </a:r>
            <a:endParaRPr lang="en-GB" sz="23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9417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26952</TotalTime>
  <Words>532</Words>
  <Application>Microsoft Macintosh PowerPoint</Application>
  <PresentationFormat>Widescreen</PresentationFormat>
  <Paragraphs>168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Bookman Old Style</vt:lpstr>
      <vt:lpstr>Calibri</vt:lpstr>
      <vt:lpstr>Calibri Light</vt:lpstr>
      <vt:lpstr>Courier New</vt:lpstr>
      <vt:lpstr>Segoe UI</vt:lpstr>
      <vt:lpstr>Wingdings</vt:lpstr>
      <vt:lpstr>Tema di Office</vt:lpstr>
      <vt:lpstr>Report attività per Preventivi 2023</vt:lpstr>
      <vt:lpstr>PowerPoint Presentation</vt:lpstr>
      <vt:lpstr>Attività ITS3</vt:lpstr>
      <vt:lpstr>Attività ITS3</vt:lpstr>
      <vt:lpstr>PowerPoint Presentation</vt:lpstr>
      <vt:lpstr>PowerPoint Presentation</vt:lpstr>
      <vt:lpstr>Anagrafica 2023</vt:lpstr>
      <vt:lpstr>Richieste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Annalisa Annalisa</dc:creator>
  <cp:lastModifiedBy>Annalisa Mastroserio</cp:lastModifiedBy>
  <cp:revision>100</cp:revision>
  <cp:lastPrinted>2021-07-07T08:48:58Z</cp:lastPrinted>
  <dcterms:created xsi:type="dcterms:W3CDTF">2020-07-09T15:35:32Z</dcterms:created>
  <dcterms:modified xsi:type="dcterms:W3CDTF">2022-07-15T09:22:51Z</dcterms:modified>
</cp:coreProperties>
</file>