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Roboto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84">
          <p15:clr>
            <a:srgbClr val="A4A3A4"/>
          </p15:clr>
        </p15:guide>
        <p15:guide id="2" orient="horz" pos="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84"/>
        <p:guide pos="7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edium-bold.fntdata"/><Relationship Id="rId14" Type="http://schemas.openxmlformats.org/officeDocument/2006/relationships/font" Target="fonts/RobotoMedium-regular.fntdata"/><Relationship Id="rId17" Type="http://schemas.openxmlformats.org/officeDocument/2006/relationships/font" Target="fonts/RobotoMedium-boldItalic.fntdata"/><Relationship Id="rId16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fb13db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fb13db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61c375d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d61c375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2579300" y="2152350"/>
            <a:ext cx="4113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Preventivi 2023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40794" y="4502375"/>
            <a:ext cx="4113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CdS - Bari 2022MMDD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5565"/>
            <a:ext cx="3972107" cy="16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707" y="3301213"/>
            <a:ext cx="2555273" cy="16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692025" y="-17525"/>
            <a:ext cx="34521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JLab12 raggruppa tutte le attività scientifiche italiane al Thomas Jefferson National Accelerator Facility, JLab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Sezioni INFN coinvolte: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</a:rPr>
              <a:t>Bari, Catania, Ferrara, Genova, LNF, LNS, Padova, Pavia, Roma I, Roma II, Torino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Resp. Naz. Marco Contalbrigo (FE)</a:t>
            </a:r>
            <a:endParaRPr sz="11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71272" y="125938"/>
            <a:ext cx="4334938" cy="4899801"/>
            <a:chOff x="3320450" y="1304875"/>
            <a:chExt cx="2632500" cy="3416400"/>
          </a:xfrm>
        </p:grpSpPr>
        <p:sp>
          <p:nvSpPr>
            <p:cNvPr id="95" name="Google Shape;95;p14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4"/>
          <p:cNvSpPr txBox="1"/>
          <p:nvPr>
            <p:ph idx="4294967295" type="body"/>
          </p:nvPr>
        </p:nvSpPr>
        <p:spPr>
          <a:xfrm>
            <a:off x="147496" y="215400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JLAB12/Bari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4"/>
          <p:cNvSpPr txBox="1"/>
          <p:nvPr>
            <p:ph idx="4294967295" type="body"/>
          </p:nvPr>
        </p:nvSpPr>
        <p:spPr>
          <a:xfrm>
            <a:off x="155450" y="815750"/>
            <a:ext cx="2119500" cy="3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JLab12 Sub-detector/WP</a:t>
            </a:r>
            <a:r>
              <a:rPr lang="en" sz="1200"/>
              <a:t>: </a:t>
            </a:r>
            <a:r>
              <a:rPr lang="en" sz="1100"/>
              <a:t>tracker a tripla GEM SBS per alta luminosità in </a:t>
            </a:r>
            <a:r>
              <a:rPr lang="en" sz="1100" u="sng"/>
              <a:t>Hall A</a:t>
            </a:r>
            <a:r>
              <a:rPr lang="en" sz="1100"/>
              <a:t> [BA+CT+GE+RM].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Fisica:</a:t>
            </a:r>
            <a:r>
              <a:rPr lang="en" sz="1200"/>
              <a:t> </a:t>
            </a:r>
            <a:r>
              <a:rPr lang="en" sz="1100"/>
              <a:t>fattori di forma del nucleone ad alto Q^2, spin del neutrone, tool per la fisica delle strutture adroniche</a:t>
            </a:r>
            <a:endParaRPr b="1"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Responsabilità locale: </a:t>
            </a:r>
            <a:r>
              <a:rPr lang="en" sz="1100"/>
              <a:t>sistema gas / GEM test, commissioning, analysis, simulation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Status: </a:t>
            </a:r>
            <a:r>
              <a:rPr lang="en" sz="1100"/>
              <a:t>Completato exp. GMn, preparazione apparati per exp. GEn (recollection of GEM from BigBite, check+installation on SBS Recoil Polarimeter)</a:t>
            </a:r>
            <a:endParaRPr sz="1100"/>
          </a:p>
        </p:txBody>
      </p:sp>
      <p:sp>
        <p:nvSpPr>
          <p:cNvPr id="99" name="Google Shape;99;p14"/>
          <p:cNvSpPr txBox="1"/>
          <p:nvPr>
            <p:ph idx="4294967295" type="body"/>
          </p:nvPr>
        </p:nvSpPr>
        <p:spPr>
          <a:xfrm>
            <a:off x="6272475" y="1838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ATTIVITÀ 2019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449400" y="49750"/>
            <a:ext cx="4607100" cy="2547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contributo nostro è stato anche quest’anno totalmente da remoto. È però in programma una prima uscita dopo l’emergenza COVID-19 pianificata per il periodo Ago/Sept 2022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lavoro fatto finora da remoto si è giovato del fondamentale supporto locale di W&amp;M, JLab, UVa. 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On-the-spot crew: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Ezekiel Wertz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(W&amp;M post-doc),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Holly Szumila-Vance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(JLab), </a:t>
            </a: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Chuck Long (JLab), Jack Segal (JLab)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Evaristo Cisbani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en" sz="1200">
                <a:solidFill>
                  <a:srgbClr val="00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Roberto Perrino</a:t>
            </a:r>
            <a:r>
              <a:rPr lang="en" sz="1200">
                <a:solidFill>
                  <a:srgbClr val="0000F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(coordinamento da remoto, meeting quasi quotidiani)</a:t>
            </a:r>
            <a:endParaRPr b="1"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400" y="2733475"/>
            <a:ext cx="4469976" cy="234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232250" y="864300"/>
            <a:ext cx="2066400" cy="42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Roboto"/>
                <a:ea typeface="Roboto"/>
                <a:cs typeface="Roboto"/>
                <a:sym typeface="Roboto"/>
              </a:rPr>
              <a:t>Current Plan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Ago./Sett. 2022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Completamento installazione sullo spettrometro SBS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Refurbishment di 2 camere (½ settori in corto+new dividers)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Mid-Sept. 2022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Partecipazione a turni di misura exp. GEn (E12-09-016)</a:t>
            </a:r>
            <a:endParaRPr b="1" sz="1600"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3817625" y="2233800"/>
            <a:ext cx="16221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Febbraio 2021</a:t>
            </a:r>
            <a:endParaRPr b="1" sz="1300" u="sng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Camere GEM INFN installate su spettrometro BigBite (come proton polarimeter)</a:t>
            </a:r>
            <a:endParaRPr b="1" sz="13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4801" y="-4"/>
            <a:ext cx="3879224" cy="2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375" y="950500"/>
            <a:ext cx="3172076" cy="426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93025" y="2831975"/>
            <a:ext cx="27624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BigBite (BB) with INFN GEMs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Used for exp. GMn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Will be recovered for mounting on the SBS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During the scheduled accel. Down (SAD) measured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efficiency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drop under high rates cured with 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new HV dividers (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modelled BA, built and tested RM1</a:t>
            </a: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)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683225" y="0"/>
            <a:ext cx="253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Additional layers mounted on the SBS RP (front chambers in the photo, GEn-RP exp. Start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Mar. 2023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427050" y="3729725"/>
            <a:ext cx="25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age7image53735040"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6451" y="152400"/>
            <a:ext cx="34861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343350" y="2790350"/>
            <a:ext cx="2762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SiD μStrip vertex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wire bonding completed in </a:t>
            </a:r>
            <a:r>
              <a:rPr lang="en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Bari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(thanks </a:t>
            </a: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Pasquale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Gigi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!)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test @Roma fine 2022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JLab inizio 2023: install. + commissioning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0175" y="496550"/>
            <a:ext cx="2635576" cy="20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311700" y="29000"/>
            <a:ext cx="85206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       </a:t>
            </a:r>
            <a:r>
              <a:rPr lang="en" sz="2000"/>
              <a:t>Anagrafica + Piano attiv. + Richieste finanziarie - 2023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121" name="Google Shape;121;p16"/>
          <p:cNvGrpSpPr/>
          <p:nvPr/>
        </p:nvGrpSpPr>
        <p:grpSpPr>
          <a:xfrm>
            <a:off x="53126" y="695293"/>
            <a:ext cx="2266133" cy="3023514"/>
            <a:chOff x="431925" y="1304875"/>
            <a:chExt cx="2628925" cy="3416400"/>
          </a:xfrm>
        </p:grpSpPr>
        <p:sp>
          <p:nvSpPr>
            <p:cNvPr id="122" name="Google Shape;122;p16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6"/>
          <p:cNvSpPr txBox="1"/>
          <p:nvPr>
            <p:ph idx="4294967295" type="body"/>
          </p:nvPr>
        </p:nvSpPr>
        <p:spPr>
          <a:xfrm>
            <a:off x="201625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Ricercatori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16"/>
          <p:cNvSpPr txBox="1"/>
          <p:nvPr>
            <p:ph idx="4294967295" type="body"/>
          </p:nvPr>
        </p:nvSpPr>
        <p:spPr>
          <a:xfrm>
            <a:off x="203525" y="1240700"/>
            <a:ext cx="24945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PERRINO           0.80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FTE_TOT           0.80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26" name="Google Shape;126;p16"/>
          <p:cNvGrpSpPr/>
          <p:nvPr/>
        </p:nvGrpSpPr>
        <p:grpSpPr>
          <a:xfrm>
            <a:off x="4391255" y="695296"/>
            <a:ext cx="2214459" cy="3023514"/>
            <a:chOff x="3320450" y="1304875"/>
            <a:chExt cx="2632500" cy="3416400"/>
          </a:xfrm>
        </p:grpSpPr>
        <p:sp>
          <p:nvSpPr>
            <p:cNvPr id="127" name="Google Shape;127;p16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6"/>
          <p:cNvSpPr txBox="1"/>
          <p:nvPr>
            <p:ph idx="4294967295" type="body"/>
          </p:nvPr>
        </p:nvSpPr>
        <p:spPr>
          <a:xfrm>
            <a:off x="4460299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MISSIONI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16"/>
          <p:cNvSpPr txBox="1"/>
          <p:nvPr>
            <p:ph idx="4294967295" type="body"/>
          </p:nvPr>
        </p:nvSpPr>
        <p:spPr>
          <a:xfrm>
            <a:off x="4467624" y="12407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</a:t>
            </a:r>
            <a:r>
              <a:rPr lang="en" sz="1600"/>
              <a:t> missioni di 15/20 gg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4.0 kEur / missione =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8.0</a:t>
            </a: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 kEur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131" name="Google Shape;131;p16"/>
          <p:cNvGrpSpPr/>
          <p:nvPr/>
        </p:nvGrpSpPr>
        <p:grpSpPr>
          <a:xfrm>
            <a:off x="6656300" y="695270"/>
            <a:ext cx="2079675" cy="3023514"/>
            <a:chOff x="6212550" y="1304875"/>
            <a:chExt cx="2632500" cy="3416400"/>
          </a:xfrm>
        </p:grpSpPr>
        <p:sp>
          <p:nvSpPr>
            <p:cNvPr id="132" name="Google Shape;132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6"/>
          <p:cNvSpPr txBox="1"/>
          <p:nvPr>
            <p:ph idx="4294967295" type="body"/>
          </p:nvPr>
        </p:nvSpPr>
        <p:spPr>
          <a:xfrm>
            <a:off x="6840129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CONSUMO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16"/>
          <p:cNvSpPr txBox="1"/>
          <p:nvPr>
            <p:ph idx="4294967295" type="body"/>
          </p:nvPr>
        </p:nvSpPr>
        <p:spPr>
          <a:xfrm>
            <a:off x="6711675" y="1240700"/>
            <a:ext cx="19971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Altri materiali tecnico-specialistici</a:t>
            </a:r>
            <a:r>
              <a:rPr lang="en" sz="1200"/>
              <a:t> [U1030102007]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2 kEur filtri ed altri accessori per sistema afflusso gas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2.0 kEur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2403226" y="707431"/>
            <a:ext cx="1930675" cy="3023514"/>
            <a:chOff x="6212550" y="1304875"/>
            <a:chExt cx="2632500" cy="3416400"/>
          </a:xfrm>
        </p:grpSpPr>
        <p:sp>
          <p:nvSpPr>
            <p:cNvPr id="137" name="Google Shape;137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6"/>
          <p:cNvSpPr txBox="1"/>
          <p:nvPr>
            <p:ph idx="4294967295" type="body"/>
          </p:nvPr>
        </p:nvSpPr>
        <p:spPr>
          <a:xfrm>
            <a:off x="2538675" y="6952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ATTIVITÀ 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16"/>
          <p:cNvSpPr txBox="1"/>
          <p:nvPr>
            <p:ph idx="4294967295" type="body"/>
          </p:nvPr>
        </p:nvSpPr>
        <p:spPr>
          <a:xfrm>
            <a:off x="2406175" y="1240700"/>
            <a:ext cx="1879200" cy="24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Commissioning GEMs for GEn-RP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Installazione+comm. SiD uStrip detector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T</a:t>
            </a:r>
            <a:r>
              <a:rPr lang="en" sz="1300"/>
              <a:t>urni di misura/analisi.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/>
              <a:t>Maintenance servizi di apparato GEM tracker.</a:t>
            </a:r>
            <a:endParaRPr sz="1300"/>
          </a:p>
        </p:txBody>
      </p:sp>
      <p:sp>
        <p:nvSpPr>
          <p:cNvPr id="141" name="Google Shape;141;p16"/>
          <p:cNvSpPr txBox="1"/>
          <p:nvPr/>
        </p:nvSpPr>
        <p:spPr>
          <a:xfrm>
            <a:off x="53125" y="3774325"/>
            <a:ext cx="8655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Si richiede disponibilità generica di accesso on-demand al Servizio di meccanica per 1 m.u.</a:t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Essendo terminato il lavoro di wire-bonding dei 4 sensori per SiD uStrip detector, non si fa richiesta di accesso ai corrispondenti servizi.</a:t>
            </a:r>
            <a:endParaRPr sz="12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Memo: FTE&lt;1 =&gt; finanziamento in Dotazioni (JLAB12_DTZ)</a:t>
            </a:r>
            <a:endParaRPr sz="12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