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9" r:id="rId16"/>
    <p:sldId id="277" r:id="rId17"/>
    <p:sldId id="280" r:id="rId18"/>
    <p:sldId id="282" r:id="rId19"/>
    <p:sldId id="281" r:id="rId20"/>
    <p:sldId id="283" r:id="rId21"/>
    <p:sldId id="284" r:id="rId22"/>
    <p:sldId id="285" r:id="rId23"/>
    <p:sldId id="290" r:id="rId24"/>
    <p:sldId id="287" r:id="rId25"/>
    <p:sldId id="288" r:id="rId26"/>
    <p:sldId id="291" r:id="rId27"/>
    <p:sldId id="293" r:id="rId28"/>
    <p:sldId id="292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F91D-AA67-6572-DD73-4F5DE5076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546439-B8BA-86BB-44F7-1914B96B6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BF6434-9C4A-438A-519B-8CDB300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935931-13D5-D02B-4010-0B632415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2A7FE4-8A0A-6B2D-D7BC-7611D9EF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53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146F70-569B-9881-96F8-AC62B21F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8C4477-2D84-B5F5-72DF-84E078C7F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11CA55-99F8-CD82-E240-F14F76AE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AC2FCB-AF5B-3A99-27F2-1C354C5C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633E95-216F-62DF-C5C2-E2B98C61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34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A6208BA-0A2A-95CB-CE47-6CBC0880F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39023F-B8DA-E9EC-A820-9F5524D8F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247EC-C517-FF55-B363-E288763C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2A82ED-2761-3497-796C-CB71256A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012B61-D1BF-FA1D-89DB-CB19D3C3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35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9F57E-482B-ED9A-4935-CF712955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89ABF4-51C2-6954-DC9B-69713A7FA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ED46EA-E51C-85E2-15FD-BDFFB58E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EEE677-CA90-AFCE-E1B8-A10DE194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2316B6-9345-3019-2771-8F085555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80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EE77E-0CEA-BB67-178E-0679DDD4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E573B7-037A-18D8-F356-96EFBA76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773548-539B-770E-0489-0E4A51C0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461762-95ED-8453-957D-087EBD92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6CDFCD-498A-D337-A75B-F219D5F7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10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92B8F-B9A9-B515-B472-D3304607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BD0973-1725-1948-5A1C-D20327968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AC3FE3-BC0A-EADF-4CDC-ADA8EDBF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765539-6AA9-9432-D697-9DF8BB60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7678E8-EC06-0806-B02F-6D3CE1BC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F954AB-0EEA-F649-33A5-B43BAE86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23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1E118-DCF1-1F03-14F9-ADD5B90E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B6CB76-F1F6-1880-CA03-18F0FE96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89A22D-ACF7-3305-DA59-C99DBFCD5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AE5FADA-035B-8DB3-BD90-7E803A016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4B684C-8649-DCA0-5DC3-EDAB2B1CB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1B636D0-8B6B-9C76-8ADB-8618324F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1BE6FF7-6D69-300B-4120-D9956ED9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FE2620-A3AA-41F0-C12B-2CF39410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6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514BB-0053-6DEF-DBF9-67AC39E7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1B8D6C-8992-F489-4BD6-D75912C7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780298-8CD0-FE2D-CC21-E2E9B0F5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322A93-90EF-40A8-B98B-DEA1AFAB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45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C9C9AD0-21F0-7963-AF37-1BBE089F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EDC977-4B0E-2F03-B5DA-3EA19059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532401-5604-45B8-E4D5-1DD2AE50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59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E218DE-D449-A557-CE37-60080EA4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AA2BB0-9E37-4D66-B7CB-05E4DA8F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140948-4001-DD8B-C1B7-67CBA9DC5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4596A2-BA5A-8BDA-FB93-15C920B0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67AEFF-46E6-5F1B-9FA4-9FB4ED34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167C31-4534-AB82-71BF-3EB7CC93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64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2FF73-164B-2919-4F08-75CD8E5E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3B3739-43DF-35A1-805B-D96B67FA2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D88D7E-E04C-E028-891B-DA281E976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A09054-42C9-AABA-ED0C-1A70FF12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264C47-42B0-447F-1D63-077CC9C7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AE624B-0F88-C424-7831-BAAF6226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6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CF9551-7351-AF5D-55D6-536EC08E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B78D6F-ABE7-D08B-0B47-75E450F86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B4B51-8178-99EB-FF89-89FBF9DDF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B852-3489-9642-A0A4-A7D0A22F4F9C}" type="datetimeFigureOut">
              <a:rPr lang="it-IT" smtClean="0"/>
              <a:t>12/07/22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89E1C6-1C4D-6E01-0F09-9F4F4B0BC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2BD0AE-C6E8-33B7-EC5A-42586F16B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37D4-03BB-9D41-A80B-33703DBD8E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90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F9D43-CAF0-D696-D5D8-1954DC8FF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362584"/>
            <a:ext cx="9186041" cy="293463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mic Sans MS" panose="030F0902030302020204" pitchFamily="66" charset="0"/>
              </a:rPr>
              <a:t>J</a:t>
            </a:r>
            <a:r>
              <a:rPr lang="en-US" dirty="0" err="1"/>
              <a:t>ülich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r>
              <a:rPr lang="en-US" dirty="0"/>
              <a:t>lectric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</a:t>
            </a:r>
            <a:r>
              <a:rPr lang="en-US" dirty="0"/>
              <a:t>ipole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US" dirty="0"/>
              <a:t>nvestigation </a:t>
            </a:r>
            <a:endParaRPr lang="en-US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FED9E7-646F-D8B3-1DC3-7E502E9E8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869" y="223280"/>
            <a:ext cx="3187700" cy="1765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63ADCD-57B6-60BA-1BDD-EB71FB6B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23" y="289632"/>
            <a:ext cx="3568700" cy="1257300"/>
          </a:xfrm>
          <a:prstGeom prst="rect">
            <a:avLst/>
          </a:prstGeom>
        </p:spPr>
      </p:pic>
      <p:pic>
        <p:nvPicPr>
          <p:cNvPr id="1026" name="Picture 2" descr="LOGO INFN NEWS sito">
            <a:extLst>
              <a:ext uri="{FF2B5EF4-FFF2-40B4-BE49-F238E27FC236}">
                <a16:creationId xmlns:a16="http://schemas.microsoft.com/office/drawing/2014/main" id="{E52F39A1-C74F-2589-7ED4-B3D6F44A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9"/>
            <a:ext cx="3181019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DCDE95-32B6-A98A-6A94-CF636179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89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48C9E-A482-37CD-9B35-27AD5413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6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CPEDM: Strategy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24CF27-7CE8-949F-1D26-C59154C7E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19" y="1483906"/>
            <a:ext cx="10515600" cy="4095657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A8D8ED-F4FE-E9FC-74FA-D46D4A6B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81" y="5450509"/>
            <a:ext cx="9949249" cy="96699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FAD8E2-37EF-9248-AA93-A8F2759F4427}"/>
              </a:ext>
            </a:extLst>
          </p:cNvPr>
          <p:cNvSpPr/>
          <p:nvPr/>
        </p:nvSpPr>
        <p:spPr>
          <a:xfrm>
            <a:off x="716692" y="1470456"/>
            <a:ext cx="3373396" cy="3977780"/>
          </a:xfrm>
          <a:prstGeom prst="rect">
            <a:avLst/>
          </a:prstGeom>
          <a:solidFill>
            <a:srgbClr val="0070C0">
              <a:alpha val="0"/>
            </a:srgb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A25A55-9981-E5BB-3161-164AA4A40AF3}"/>
              </a:ext>
            </a:extLst>
          </p:cNvPr>
          <p:cNvSpPr/>
          <p:nvPr/>
        </p:nvSpPr>
        <p:spPr>
          <a:xfrm>
            <a:off x="1343378" y="4492978"/>
            <a:ext cx="2122311" cy="66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2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F5ECB-A668-21C4-9DA8-5C627932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6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Precursor Experiment </a:t>
            </a:r>
            <a:r>
              <a:rPr lang="it-IT" dirty="0" err="1"/>
              <a:t>at</a:t>
            </a:r>
            <a:r>
              <a:rPr lang="it-IT" dirty="0"/>
              <a:t> COSY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F31D29-87E6-6ED5-CF20-05F7DB279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172" y="1441278"/>
            <a:ext cx="4051300" cy="3530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5E62DFC-542D-DDB7-FF78-40EEFA92B431}"/>
              </a:ext>
            </a:extLst>
          </p:cNvPr>
          <p:cNvSpPr/>
          <p:nvPr/>
        </p:nvSpPr>
        <p:spPr>
          <a:xfrm>
            <a:off x="838200" y="160740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effectLst/>
              </a:rPr>
              <a:t>COSY (</a:t>
            </a:r>
            <a:r>
              <a:rPr lang="it-IT" sz="2400" dirty="0" err="1">
                <a:effectLst/>
              </a:rPr>
              <a:t>Jülich</a:t>
            </a:r>
            <a:r>
              <a:rPr lang="it-IT" sz="2400" dirty="0">
                <a:effectLst/>
              </a:rPr>
              <a:t>, Germany)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storage ring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polarized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protons</a:t>
            </a:r>
            <a:r>
              <a:rPr lang="it-IT" sz="2400" dirty="0">
                <a:effectLst/>
              </a:rPr>
              <a:t> and </a:t>
            </a:r>
            <a:r>
              <a:rPr lang="it-IT" sz="2400" dirty="0" err="1">
                <a:effectLst/>
              </a:rPr>
              <a:t>deuterons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Momenta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p</a:t>
            </a:r>
            <a:r>
              <a:rPr lang="it-IT" sz="2400" dirty="0">
                <a:effectLst/>
              </a:rPr>
              <a:t> = 0.3 – 3.7 GeV/c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415C57-35F7-6FEF-279E-6A5BA431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8" y="3402563"/>
            <a:ext cx="6286672" cy="31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A9EEB-4991-DB05-55F0-F61D2BE7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3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88BA04-2B1B-F0B0-ED25-85197037108F}"/>
              </a:ext>
            </a:extLst>
          </p:cNvPr>
          <p:cNvSpPr/>
          <p:nvPr/>
        </p:nvSpPr>
        <p:spPr>
          <a:xfrm>
            <a:off x="714632" y="1690688"/>
            <a:ext cx="4084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In case of </a:t>
            </a:r>
            <a:r>
              <a:rPr lang="it-IT" sz="2400" dirty="0" err="1">
                <a:effectLst/>
              </a:rPr>
              <a:t>purely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ring: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83121B-36EC-23D1-812B-81F2BA0AB9CE}"/>
                  </a:ext>
                </a:extLst>
              </p:cNvPr>
              <p:cNvSpPr txBox="1"/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83121B-36EC-23D1-812B-81F2BA0AB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blipFill>
                <a:blip r:embed="rId2"/>
                <a:stretch>
                  <a:fillRect l="-1643" t="-17391" r="-2259" b="-101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AC88468-AFF3-615E-C54A-1C6D27B64B64}"/>
                  </a:ext>
                </a:extLst>
              </p:cNvPr>
              <p:cNvSpPr txBox="1"/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AC88468-AFF3-615E-C54A-1C6D27B64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blipFill>
                <a:blip r:embed="rId3"/>
                <a:stretch>
                  <a:fillRect t="-11765" b="-15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30BE26-B466-BCB1-B50E-B18941151DAA}"/>
              </a:ext>
            </a:extLst>
          </p:cNvPr>
          <p:cNvSpPr txBox="1"/>
          <p:nvPr/>
        </p:nvSpPr>
        <p:spPr>
          <a:xfrm>
            <a:off x="4799147" y="2166438"/>
            <a:ext cx="1873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005664-465D-200A-E9F2-2E28ACDBA157}"/>
              </a:ext>
            </a:extLst>
          </p:cNvPr>
          <p:cNvSpPr txBox="1"/>
          <p:nvPr/>
        </p:nvSpPr>
        <p:spPr>
          <a:xfrm>
            <a:off x="9773351" y="2324844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FF6E638-A692-29EA-97D7-4E07494BD325}"/>
              </a:ext>
            </a:extLst>
          </p:cNvPr>
          <p:cNvSpPr/>
          <p:nvPr/>
        </p:nvSpPr>
        <p:spPr>
          <a:xfrm>
            <a:off x="576647" y="3446946"/>
            <a:ext cx="730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Helvetica" pitchFamily="2" charset="0"/>
              </a:rPr>
              <a:t>At storage rings: </a:t>
            </a:r>
            <a:r>
              <a:rPr lang="it-IT" sz="2400" dirty="0" err="1">
                <a:effectLst/>
                <a:latin typeface="Helvetica" pitchFamily="2" charset="0"/>
              </a:rPr>
              <a:t>vertical</a:t>
            </a:r>
            <a:r>
              <a:rPr lang="it-IT" sz="2400" dirty="0">
                <a:effectLst/>
                <a:latin typeface="Helvetica" pitchFamily="2" charset="0"/>
              </a:rPr>
              <a:t> B field, </a:t>
            </a:r>
            <a:r>
              <a:rPr lang="it-IT" sz="2400" dirty="0" err="1">
                <a:effectLst/>
                <a:latin typeface="Helvetica" pitchFamily="2" charset="0"/>
              </a:rPr>
              <a:t>radial</a:t>
            </a:r>
            <a:r>
              <a:rPr lang="it-IT" sz="2400" dirty="0">
                <a:effectLst/>
                <a:latin typeface="Helvetica" pitchFamily="2" charset="0"/>
              </a:rPr>
              <a:t> E field</a:t>
            </a:r>
          </a:p>
          <a:p>
            <a:r>
              <a:rPr lang="it-IT" sz="2400" dirty="0">
                <a:effectLst/>
                <a:latin typeface="Helvetica" pitchFamily="2" charset="0"/>
              </a:rPr>
              <a:t>MDM </a:t>
            </a:r>
            <a:r>
              <a:rPr lang="it-IT" sz="2400" dirty="0" err="1">
                <a:effectLst/>
                <a:latin typeface="Helvetica" pitchFamily="2" charset="0"/>
              </a:rPr>
              <a:t>causes</a:t>
            </a:r>
            <a:r>
              <a:rPr lang="it-IT" sz="2400" dirty="0">
                <a:effectLst/>
                <a:latin typeface="Helvetica" pitchFamily="2" charset="0"/>
              </a:rPr>
              <a:t> fast spin </a:t>
            </a:r>
            <a:r>
              <a:rPr lang="it-IT" sz="2400" dirty="0" err="1">
                <a:effectLst/>
                <a:latin typeface="Helvetica" pitchFamily="2" charset="0"/>
              </a:rPr>
              <a:t>precession</a:t>
            </a:r>
            <a:r>
              <a:rPr lang="it-IT" sz="2400" dirty="0">
                <a:effectLst/>
                <a:latin typeface="Helvetica" pitchFamily="2" charset="0"/>
              </a:rPr>
              <a:t> in </a:t>
            </a:r>
            <a:r>
              <a:rPr lang="it-IT" sz="2400" dirty="0" err="1">
                <a:effectLst/>
                <a:latin typeface="Helvetica" pitchFamily="2" charset="0"/>
              </a:rPr>
              <a:t>horizontal</a:t>
            </a:r>
            <a:r>
              <a:rPr lang="it-IT" sz="2400" dirty="0">
                <a:effectLst/>
                <a:latin typeface="Helvetica" pitchFamily="2" charset="0"/>
              </a:rPr>
              <a:t> </a:t>
            </a:r>
            <a:r>
              <a:rPr lang="it-IT" sz="2400" dirty="0" err="1">
                <a:effectLst/>
                <a:latin typeface="Helvetica" pitchFamily="2" charset="0"/>
              </a:rPr>
              <a:t>plane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8C39BB9-FB43-8B47-B29D-68737869AFC1}"/>
              </a:ext>
            </a:extLst>
          </p:cNvPr>
          <p:cNvSpPr/>
          <p:nvPr/>
        </p:nvSpPr>
        <p:spPr>
          <a:xfrm>
            <a:off x="639630" y="4546649"/>
            <a:ext cx="7688824" cy="1938992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In </a:t>
            </a:r>
            <a:r>
              <a:rPr lang="it-IT" sz="2400" dirty="0">
                <a:solidFill>
                  <a:srgbClr val="9A009A"/>
                </a:solidFill>
                <a:effectLst/>
              </a:rPr>
              <a:t>pure </a:t>
            </a:r>
            <a:r>
              <a:rPr lang="it-IT" sz="2400" dirty="0" err="1">
                <a:solidFill>
                  <a:srgbClr val="9A009A"/>
                </a:solidFill>
                <a:effectLst/>
              </a:rPr>
              <a:t>magnetic</a:t>
            </a:r>
            <a:r>
              <a:rPr lang="it-IT" sz="2400" dirty="0">
                <a:solidFill>
                  <a:srgbClr val="9A009A"/>
                </a:solidFill>
                <a:effectLst/>
              </a:rPr>
              <a:t> ring </a:t>
            </a:r>
            <a:r>
              <a:rPr lang="it-IT" sz="2400" dirty="0" err="1">
                <a:effectLst/>
              </a:rPr>
              <a:t>motional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electric</a:t>
            </a:r>
            <a:r>
              <a:rPr lang="it-IT" sz="2400" dirty="0">
                <a:effectLst/>
              </a:rPr>
              <a:t> field </a:t>
            </a:r>
            <a:r>
              <a:rPr lang="it-IT" sz="2400" dirty="0" err="1">
                <a:effectLst/>
              </a:rPr>
              <a:t>term</a:t>
            </a:r>
            <a:endParaRPr lang="it-IT" sz="2400" dirty="0">
              <a:effectLst/>
            </a:endParaRPr>
          </a:p>
          <a:p>
            <a:endParaRPr lang="it-IT" sz="2400" dirty="0"/>
          </a:p>
          <a:p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                                  access to EDM</a:t>
            </a:r>
          </a:p>
          <a:p>
            <a:endParaRPr lang="it-IT" sz="24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EEB63ED-49C2-CE77-142C-9057AA608B08}"/>
                  </a:ext>
                </a:extLst>
              </p:cNvPr>
              <p:cNvSpPr/>
              <p:nvPr/>
            </p:nvSpPr>
            <p:spPr>
              <a:xfrm>
                <a:off x="6856927" y="4507877"/>
                <a:ext cx="1029513" cy="516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EEB63ED-49C2-CE77-142C-9057AA608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927" y="4507877"/>
                <a:ext cx="1029513" cy="516360"/>
              </a:xfrm>
              <a:prstGeom prst="rect">
                <a:avLst/>
              </a:prstGeom>
              <a:blipFill>
                <a:blip r:embed="rId4"/>
                <a:stretch>
                  <a:fillRect t="-19048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ccia giù 13">
            <a:extLst>
              <a:ext uri="{FF2B5EF4-FFF2-40B4-BE49-F238E27FC236}">
                <a16:creationId xmlns:a16="http://schemas.microsoft.com/office/drawing/2014/main" id="{483777C1-D4E4-801E-A907-469D67841922}"/>
              </a:ext>
            </a:extLst>
          </p:cNvPr>
          <p:cNvSpPr/>
          <p:nvPr/>
        </p:nvSpPr>
        <p:spPr>
          <a:xfrm>
            <a:off x="3686495" y="5028337"/>
            <a:ext cx="484632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82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C7D5F-42B4-0C8F-0D67-34E0CFD1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81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7179EE-01D7-7FC9-FCC6-0C67007A2A3B}"/>
              </a:ext>
            </a:extLst>
          </p:cNvPr>
          <p:cNvSpPr/>
          <p:nvPr/>
        </p:nvSpPr>
        <p:spPr>
          <a:xfrm>
            <a:off x="467496" y="169068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effectLst/>
              </a:rPr>
              <a:t>In the </a:t>
            </a:r>
            <a:r>
              <a:rPr lang="it-IT" sz="2400" dirty="0" err="1">
                <a:effectLst/>
              </a:rPr>
              <a:t>magnetic</a:t>
            </a:r>
            <a:r>
              <a:rPr lang="it-IT" sz="2400" dirty="0">
                <a:effectLst/>
              </a:rPr>
              <a:t> ring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↑↑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up</a:t>
            </a:r>
          </a:p>
          <a:p>
            <a:r>
              <a:rPr lang="it-IT" sz="2400" dirty="0" err="1">
                <a:effectLst/>
              </a:rPr>
              <a:t>momentum</a:t>
            </a:r>
            <a:r>
              <a:rPr lang="it-IT" sz="2400" dirty="0">
                <a:effectLst/>
              </a:rPr>
              <a:t> ↑↓ spin     spin </a:t>
            </a:r>
            <a:r>
              <a:rPr lang="it-IT" sz="2400" dirty="0" err="1">
                <a:effectLst/>
              </a:rPr>
              <a:t>kicked</a:t>
            </a:r>
            <a:r>
              <a:rPr lang="it-IT" sz="2400" dirty="0">
                <a:effectLst/>
              </a:rPr>
              <a:t> down</a:t>
            </a:r>
          </a:p>
          <a:p>
            <a:endParaRPr lang="it-IT" sz="2400" dirty="0">
              <a:solidFill>
                <a:srgbClr val="663366"/>
              </a:solidFill>
              <a:effectLst/>
            </a:endParaRPr>
          </a:p>
          <a:p>
            <a:r>
              <a:rPr lang="it-IT" sz="2400" dirty="0">
                <a:solidFill>
                  <a:srgbClr val="663366"/>
                </a:solidFill>
                <a:effectLst/>
              </a:rPr>
              <a:t>no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accumulation</a:t>
            </a:r>
            <a:r>
              <a:rPr lang="it-IT" sz="2400" dirty="0">
                <a:solidFill>
                  <a:srgbClr val="663366"/>
                </a:solidFill>
                <a:effectLst/>
              </a:rPr>
              <a:t> of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vertical</a:t>
            </a:r>
            <a:r>
              <a:rPr lang="it-IT" sz="2400" dirty="0">
                <a:solidFill>
                  <a:srgbClr val="663366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663366"/>
                </a:solidFill>
                <a:effectLst/>
              </a:rPr>
              <a:t>asymmetry</a:t>
            </a:r>
            <a:endParaRPr lang="it-IT" sz="2400" dirty="0">
              <a:solidFill>
                <a:srgbClr val="663366"/>
              </a:solidFill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A472CE-D7A5-629E-B3FF-54A7B30C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32" y="1516362"/>
            <a:ext cx="6083300" cy="2133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65E3650-DC34-086A-E7BB-62602B658EEC}"/>
              </a:ext>
            </a:extLst>
          </p:cNvPr>
          <p:cNvSpPr/>
          <p:nvPr/>
        </p:nvSpPr>
        <p:spPr>
          <a:xfrm>
            <a:off x="6570620" y="1485740"/>
            <a:ext cx="4887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effectLst/>
              </a:rPr>
              <a:t>tiny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oscillations</a:t>
            </a:r>
            <a:r>
              <a:rPr lang="it-IT" dirty="0">
                <a:effectLst/>
              </a:rPr>
              <a:t> of </a:t>
            </a:r>
            <a:r>
              <a:rPr lang="it-IT" dirty="0" err="1">
                <a:effectLst/>
              </a:rPr>
              <a:t>vertical</a:t>
            </a:r>
            <a:r>
              <a:rPr lang="it-IT" dirty="0"/>
              <a:t> </a:t>
            </a:r>
            <a:r>
              <a:rPr lang="it-IT" dirty="0" err="1">
                <a:effectLst/>
              </a:rPr>
              <a:t>polarization</a:t>
            </a:r>
            <a:endParaRPr lang="it-IT" dirty="0">
              <a:effectLst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4713ED4-0E8F-6C63-4DEA-53F7B300B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0" y="3804006"/>
            <a:ext cx="5401810" cy="249563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6111539-B24A-4DAC-5558-9ABB62863440}"/>
              </a:ext>
            </a:extLst>
          </p:cNvPr>
          <p:cNvSpPr/>
          <p:nvPr/>
        </p:nvSpPr>
        <p:spPr>
          <a:xfrm>
            <a:off x="5933132" y="43550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 </a:t>
            </a:r>
            <a:r>
              <a:rPr lang="it-IT" sz="2400" dirty="0" err="1"/>
              <a:t>radiofrequency</a:t>
            </a:r>
            <a:r>
              <a:rPr lang="it-IT" sz="2400" dirty="0"/>
              <a:t> system </a:t>
            </a:r>
            <a:r>
              <a:rPr lang="it-IT" sz="2400" dirty="0" err="1"/>
              <a:t>synchronized</a:t>
            </a:r>
            <a:r>
              <a:rPr lang="it-IT" sz="2400" dirty="0"/>
              <a:t> with the spin </a:t>
            </a:r>
            <a:r>
              <a:rPr lang="it-IT" sz="2400" dirty="0" err="1"/>
              <a:t>precession</a:t>
            </a:r>
            <a:r>
              <a:rPr lang="it-IT" sz="2400" dirty="0"/>
              <a:t> frequency, </a:t>
            </a:r>
            <a:r>
              <a:rPr lang="it-IT" sz="2400" dirty="0" err="1"/>
              <a:t>restores</a:t>
            </a:r>
            <a:r>
              <a:rPr lang="it-IT" sz="2400" dirty="0"/>
              <a:t> the </a:t>
            </a:r>
            <a:r>
              <a:rPr lang="it-IT" sz="2400" dirty="0" err="1"/>
              <a:t>parallelism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spin and </a:t>
            </a:r>
            <a:r>
              <a:rPr lang="it-IT" sz="2400" dirty="0" err="1"/>
              <a:t>momentum</a:t>
            </a:r>
            <a:r>
              <a:rPr lang="it-IT" sz="2400" dirty="0"/>
              <a:t> 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64E03D70-33FE-E56F-4463-2A582B0F1CCD}"/>
              </a:ext>
            </a:extLst>
          </p:cNvPr>
          <p:cNvSpPr/>
          <p:nvPr/>
        </p:nvSpPr>
        <p:spPr>
          <a:xfrm>
            <a:off x="2743197" y="2781473"/>
            <a:ext cx="333629" cy="468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6C7D204D-7582-EFC3-AD40-89213F6D9742}"/>
              </a:ext>
            </a:extLst>
          </p:cNvPr>
          <p:cNvSpPr/>
          <p:nvPr/>
        </p:nvSpPr>
        <p:spPr>
          <a:xfrm>
            <a:off x="3249090" y="2620654"/>
            <a:ext cx="259493" cy="110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D90BC756-746A-C033-ED23-635138F5A887}"/>
              </a:ext>
            </a:extLst>
          </p:cNvPr>
          <p:cNvSpPr/>
          <p:nvPr/>
        </p:nvSpPr>
        <p:spPr>
          <a:xfrm>
            <a:off x="3258055" y="2262064"/>
            <a:ext cx="259493" cy="110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0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2" grpId="0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BCFD8-C56E-E715-1EC8-7BD00E96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80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RF WIEN FILTER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95BBE3-C4C4-9528-EF1E-66DE6C60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48" y="2000250"/>
            <a:ext cx="5080000" cy="2857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F645B9-23A1-76F5-2D14-2A413D1B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5469"/>
            <a:ext cx="5850839" cy="3167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10B8209-5026-2675-B620-0368C4CE42A1}"/>
                  </a:ext>
                </a:extLst>
              </p:cNvPr>
              <p:cNvSpPr/>
              <p:nvPr/>
            </p:nvSpPr>
            <p:spPr>
              <a:xfrm>
                <a:off x="627448" y="4857750"/>
                <a:ext cx="6096000" cy="9878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>
                    <a:effectLst/>
                    <a:latin typeface="Helvetica" pitchFamily="2" charset="0"/>
                  </a:rPr>
                  <a:t>● </a:t>
                </a:r>
                <a:r>
                  <a:rPr lang="it-IT" sz="2400" dirty="0">
                    <a:effectLst/>
                    <a:latin typeface="Helvetica" pitchFamily="2" charset="0"/>
                  </a:rPr>
                  <a:t>Lorentz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it-IT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it-IT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400" dirty="0">
                  <a:effectLst/>
                  <a:latin typeface="Helvetica" pitchFamily="2" charset="0"/>
                </a:endParaRPr>
              </a:p>
              <a:p>
                <a:r>
                  <a:rPr lang="it-IT" sz="2400" dirty="0">
                    <a:effectLst/>
                    <a:latin typeface="Helvetica" pitchFamily="2" charset="0"/>
                  </a:rPr>
                  <a:t>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24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b="0" i="1" smtClean="0">
                        <a:effectLst/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endParaRPr lang="it-IT" sz="2400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A10B8209-5026-2675-B620-0368C4CE4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8" y="4857750"/>
                <a:ext cx="6096000" cy="987835"/>
              </a:xfrm>
              <a:prstGeom prst="rect">
                <a:avLst/>
              </a:prstGeom>
              <a:blipFill>
                <a:blip r:embed="rId4"/>
                <a:stretch>
                  <a:fillRect l="-1663" t="-10127" b="-113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376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C7D5F-42B4-0C8F-0D67-34E0CFD1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6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MAGNETIC RING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7179EE-01D7-7FC9-FCC6-0C67007A2A3B}"/>
              </a:ext>
            </a:extLst>
          </p:cNvPr>
          <p:cNvSpPr/>
          <p:nvPr/>
        </p:nvSpPr>
        <p:spPr>
          <a:xfrm>
            <a:off x="257432" y="164126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effectLst/>
              </a:rPr>
              <a:t>In the magnetic ring</a:t>
            </a:r>
          </a:p>
          <a:p>
            <a:r>
              <a:rPr lang="en-US" sz="2400" dirty="0">
                <a:effectLst/>
              </a:rPr>
              <a:t>momentum ↑↑ spin     spin kicked up</a:t>
            </a:r>
          </a:p>
          <a:p>
            <a:r>
              <a:rPr lang="en-US" sz="2400" dirty="0">
                <a:effectLst/>
              </a:rPr>
              <a:t>momentum ↑↓ spin     spin kicked down</a:t>
            </a:r>
          </a:p>
          <a:p>
            <a:endParaRPr lang="en-US" sz="2400" dirty="0">
              <a:solidFill>
                <a:srgbClr val="663366"/>
              </a:solidFill>
              <a:effectLst/>
            </a:endParaRPr>
          </a:p>
          <a:p>
            <a:r>
              <a:rPr lang="en-US" sz="2400" dirty="0">
                <a:solidFill>
                  <a:srgbClr val="663366"/>
                </a:solidFill>
                <a:effectLst/>
              </a:rPr>
              <a:t>no accumulation of vertical asymmetry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13FF561-DCA9-6A58-3911-981AAA01A81E}"/>
              </a:ext>
            </a:extLst>
          </p:cNvPr>
          <p:cNvSpPr/>
          <p:nvPr/>
        </p:nvSpPr>
        <p:spPr>
          <a:xfrm>
            <a:off x="3051867" y="2566866"/>
            <a:ext cx="259493" cy="110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CE63C3A3-18FF-2ACB-B9C8-871D08E228EC}"/>
              </a:ext>
            </a:extLst>
          </p:cNvPr>
          <p:cNvSpPr/>
          <p:nvPr/>
        </p:nvSpPr>
        <p:spPr>
          <a:xfrm>
            <a:off x="2743197" y="2781473"/>
            <a:ext cx="333629" cy="468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A472CE-D7A5-629E-B3FF-54A7B30C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32" y="1516362"/>
            <a:ext cx="6083300" cy="2133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65E3650-DC34-086A-E7BB-62602B658EEC}"/>
              </a:ext>
            </a:extLst>
          </p:cNvPr>
          <p:cNvSpPr/>
          <p:nvPr/>
        </p:nvSpPr>
        <p:spPr>
          <a:xfrm>
            <a:off x="6570620" y="1485740"/>
            <a:ext cx="4887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effectLst/>
              </a:rPr>
              <a:t>tiny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oscillations</a:t>
            </a:r>
            <a:r>
              <a:rPr lang="it-IT" dirty="0">
                <a:effectLst/>
              </a:rPr>
              <a:t> of </a:t>
            </a:r>
            <a:r>
              <a:rPr lang="it-IT" dirty="0" err="1">
                <a:effectLst/>
              </a:rPr>
              <a:t>vertical</a:t>
            </a:r>
            <a:r>
              <a:rPr lang="it-IT" dirty="0"/>
              <a:t> </a:t>
            </a:r>
            <a:r>
              <a:rPr lang="it-IT" dirty="0" err="1">
                <a:effectLst/>
              </a:rPr>
              <a:t>polarization</a:t>
            </a:r>
            <a:endParaRPr lang="it-IT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43110A-6298-83C4-6058-9E6E4C37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68" y="4068762"/>
            <a:ext cx="6121400" cy="21971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CC53823-1637-E9D0-0AAE-9ED29AB223F4}"/>
              </a:ext>
            </a:extLst>
          </p:cNvPr>
          <p:cNvSpPr/>
          <p:nvPr/>
        </p:nvSpPr>
        <p:spPr>
          <a:xfrm>
            <a:off x="7175157" y="37321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effectLst/>
                <a:latin typeface="Helvetica" pitchFamily="2" charset="0"/>
              </a:rPr>
              <a:t>phase</a:t>
            </a:r>
            <a:r>
              <a:rPr lang="it-IT" dirty="0">
                <a:effectLst/>
                <a:latin typeface="Helvetica" pitchFamily="2" charset="0"/>
              </a:rPr>
              <a:t> lock </a:t>
            </a:r>
            <a:r>
              <a:rPr lang="it-IT" dirty="0" err="1">
                <a:effectLst/>
                <a:latin typeface="Helvetica" pitchFamily="2" charset="0"/>
              </a:rPr>
              <a:t>between</a:t>
            </a:r>
            <a:r>
              <a:rPr lang="it-IT" dirty="0">
                <a:effectLst/>
                <a:latin typeface="Helvetica" pitchFamily="2" charset="0"/>
              </a:rPr>
              <a:t> spin</a:t>
            </a:r>
          </a:p>
          <a:p>
            <a:r>
              <a:rPr lang="it-IT" dirty="0" err="1">
                <a:effectLst/>
                <a:latin typeface="Helvetica" pitchFamily="2" charset="0"/>
              </a:rPr>
              <a:t>precession</a:t>
            </a:r>
            <a:r>
              <a:rPr lang="it-IT" dirty="0">
                <a:effectLst/>
                <a:latin typeface="Helvetica" pitchFamily="2" charset="0"/>
              </a:rPr>
              <a:t> and RF Wien filter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5A03EFDF-425F-860A-794B-D20B0D8D068B}"/>
              </a:ext>
            </a:extLst>
          </p:cNvPr>
          <p:cNvSpPr/>
          <p:nvPr/>
        </p:nvSpPr>
        <p:spPr>
          <a:xfrm>
            <a:off x="3051868" y="2226205"/>
            <a:ext cx="259493" cy="110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4" descr="RF_filter_3.png">
            <a:extLst>
              <a:ext uri="{FF2B5EF4-FFF2-40B4-BE49-F238E27FC236}">
                <a16:creationId xmlns:a16="http://schemas.microsoft.com/office/drawing/2014/main" id="{B90EEA30-1BA5-44AF-8ECF-EC955D21E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0" y="3705150"/>
            <a:ext cx="5347841" cy="2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F3A7E-0F48-0829-388B-B213F33B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7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Precursor Experiment </a:t>
            </a:r>
            <a:r>
              <a:rPr lang="it-IT" dirty="0" err="1"/>
              <a:t>at</a:t>
            </a:r>
            <a:r>
              <a:rPr lang="it-IT" dirty="0"/>
              <a:t> COSY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C49C9A9-E1B5-FF97-5047-CD171F3DB7D3}"/>
              </a:ext>
            </a:extLst>
          </p:cNvPr>
          <p:cNvSpPr/>
          <p:nvPr/>
        </p:nvSpPr>
        <p:spPr>
          <a:xfrm>
            <a:off x="1283042" y="1820215"/>
            <a:ext cx="89359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precursor experiment requires several additional prerequisites:</a:t>
            </a:r>
          </a:p>
          <a:p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long spin-coherence time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monitoring of the precession in the horizontal plane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feedback system controlling the relative phase of the polarization vector and the RF Wien filters fields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good understanding of the effects other than EDM that may lead to a tilt of the invariant spin axis</a:t>
            </a:r>
          </a:p>
        </p:txBody>
      </p:sp>
    </p:spTree>
    <p:extLst>
      <p:ext uri="{BB962C8B-B14F-4D97-AF65-F5344CB8AC3E}">
        <p14:creationId xmlns:p14="http://schemas.microsoft.com/office/powerpoint/2010/main" val="22809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77743-689B-69AC-C6DC-E67E6867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8" y="12295"/>
            <a:ext cx="12142511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Spin-coherence time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A53CC94-34CF-CEBD-C7D9-6BED09FB1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" y="3126261"/>
            <a:ext cx="6477000" cy="35687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E7796A3-64FA-A6DC-059D-82DBAC9DE10B}"/>
              </a:ext>
            </a:extLst>
          </p:cNvPr>
          <p:cNvSpPr/>
          <p:nvPr/>
        </p:nvSpPr>
        <p:spPr>
          <a:xfrm>
            <a:off x="6190674" y="3852831"/>
            <a:ext cx="5951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One of the </a:t>
            </a:r>
            <a:r>
              <a:rPr lang="it-IT" sz="2400" dirty="0" err="1"/>
              <a:t>longest</a:t>
            </a:r>
            <a:r>
              <a:rPr lang="it-IT" sz="2400" dirty="0"/>
              <a:t>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/>
              <a:t>lifetimes</a:t>
            </a:r>
            <a:r>
              <a:rPr lang="it-IT" sz="2400" dirty="0"/>
              <a:t> </a:t>
            </a:r>
            <a:r>
              <a:rPr lang="it-IT" sz="2400" dirty="0" err="1"/>
              <a:t>recorded</a:t>
            </a:r>
            <a:r>
              <a:rPr lang="it-IT" sz="2400" dirty="0"/>
              <a:t> for the COSY ring.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>
                <a:solidFill>
                  <a:srgbClr val="FF0000"/>
                </a:solidFill>
              </a:rPr>
              <a:t>half</a:t>
            </a:r>
            <a:r>
              <a:rPr lang="it-IT" sz="2400" dirty="0">
                <a:solidFill>
                  <a:srgbClr val="FF0000"/>
                </a:solidFill>
              </a:rPr>
              <a:t>-life</a:t>
            </a:r>
            <a:r>
              <a:rPr lang="it-IT" sz="2400" dirty="0"/>
              <a:t> of the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is</a:t>
            </a:r>
            <a:r>
              <a:rPr lang="it-IT" sz="2400" dirty="0">
                <a:solidFill>
                  <a:srgbClr val="FF0000"/>
                </a:solidFill>
              </a:rPr>
              <a:t> 1173 ± 172 </a:t>
            </a:r>
            <a:r>
              <a:rPr lang="it-IT" sz="2400" dirty="0" err="1">
                <a:solidFill>
                  <a:srgbClr val="FF0000"/>
                </a:solidFill>
              </a:rPr>
              <a:t>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orders</a:t>
            </a:r>
            <a:r>
              <a:rPr lang="it-IT" sz="2400" dirty="0"/>
              <a:t> of </a:t>
            </a:r>
            <a:r>
              <a:rPr lang="it-IT" sz="2400" dirty="0" err="1"/>
              <a:t>magnitude</a:t>
            </a:r>
            <a:r>
              <a:rPr lang="it-IT" sz="2400" dirty="0"/>
              <a:t> </a:t>
            </a:r>
            <a:r>
              <a:rPr lang="it-IT" sz="2400" dirty="0" err="1"/>
              <a:t>longer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previous</a:t>
            </a: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using</a:t>
            </a:r>
            <a:r>
              <a:rPr lang="it-IT" sz="2400" dirty="0"/>
              <a:t> electron </a:t>
            </a:r>
            <a:r>
              <a:rPr lang="it-IT" sz="2400" dirty="0" err="1"/>
              <a:t>beams</a:t>
            </a:r>
            <a:r>
              <a:rPr lang="it-IT" sz="2400" dirty="0"/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EFDA228-FEF7-5C6D-9307-3A9F6742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596" y="1369366"/>
            <a:ext cx="3729807" cy="24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8DDEB-4AA4-C5A0-2DA3-9C7240E5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34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of the spin-</a:t>
            </a:r>
            <a:r>
              <a:rPr lang="it-IT" dirty="0" err="1"/>
              <a:t>tune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22F968-7D4B-B86C-D6FC-C3F85D5F3102}"/>
              </a:ext>
            </a:extLst>
          </p:cNvPr>
          <p:cNvSpPr/>
          <p:nvPr/>
        </p:nvSpPr>
        <p:spPr>
          <a:xfrm>
            <a:off x="54316" y="1632519"/>
            <a:ext cx="41930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</a:t>
            </a:r>
            <a:r>
              <a:rPr lang="it-IT" sz="2400" dirty="0" err="1"/>
              <a:t>unfold</a:t>
            </a:r>
            <a:r>
              <a:rPr lang="it-IT" sz="2400" dirty="0"/>
              <a:t> for the first time the </a:t>
            </a:r>
            <a:r>
              <a:rPr lang="it-IT" sz="2400" dirty="0" err="1"/>
              <a:t>rapid</a:t>
            </a:r>
            <a:r>
              <a:rPr lang="it-IT" sz="2400" dirty="0"/>
              <a:t> </a:t>
            </a:r>
            <a:r>
              <a:rPr lang="it-IT" sz="2400" dirty="0" err="1"/>
              <a:t>rotation</a:t>
            </a:r>
            <a:r>
              <a:rPr lang="it-IT" sz="2400" dirty="0"/>
              <a:t> of the </a:t>
            </a:r>
            <a:r>
              <a:rPr lang="it-IT" sz="2400" dirty="0" err="1"/>
              <a:t>polarization</a:t>
            </a:r>
            <a:r>
              <a:rPr lang="it-IT" sz="2400" dirty="0"/>
              <a:t> in the ring </a:t>
            </a:r>
            <a:r>
              <a:rPr lang="it-IT" sz="2400" dirty="0" err="1"/>
              <a:t>plane</a:t>
            </a:r>
            <a:r>
              <a:rPr lang="it-IT" sz="2400" dirty="0"/>
              <a:t> (≈ 120 kHz) </a:t>
            </a:r>
            <a:r>
              <a:rPr lang="it-IT" sz="2400" dirty="0" err="1"/>
              <a:t>arising</a:t>
            </a:r>
            <a:r>
              <a:rPr lang="it-IT" sz="2400" dirty="0"/>
              <a:t> from the </a:t>
            </a:r>
            <a:r>
              <a:rPr lang="it-IT" sz="2400" dirty="0" err="1"/>
              <a:t>gyromagnetic</a:t>
            </a:r>
            <a:r>
              <a:rPr lang="it-IT" sz="2400" dirty="0"/>
              <a:t> </a:t>
            </a:r>
            <a:r>
              <a:rPr lang="it-IT" sz="2400" dirty="0" err="1"/>
              <a:t>anomaly</a:t>
            </a:r>
            <a:r>
              <a:rPr lang="it-IT" sz="2400" dirty="0"/>
              <a:t>. The spin </a:t>
            </a:r>
            <a:r>
              <a:rPr lang="it-IT" sz="2400" dirty="0" err="1"/>
              <a:t>tune</a:t>
            </a:r>
            <a:r>
              <a:rPr lang="it-IT" sz="2400" dirty="0"/>
              <a:t> (i.e. the </a:t>
            </a:r>
            <a:r>
              <a:rPr lang="it-IT" sz="2400" dirty="0" err="1"/>
              <a:t>number</a:t>
            </a:r>
            <a:r>
              <a:rPr lang="it-IT" sz="2400" dirty="0"/>
              <a:t> of spin </a:t>
            </a:r>
            <a:r>
              <a:rPr lang="it-IT" sz="2400" dirty="0" err="1"/>
              <a:t>precessions</a:t>
            </a:r>
            <a:r>
              <a:rPr lang="it-IT" sz="2400" dirty="0"/>
              <a:t> per turn)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measured</a:t>
            </a:r>
            <a:r>
              <a:rPr lang="it-IT" sz="2400" dirty="0"/>
              <a:t> with a </a:t>
            </a:r>
            <a:r>
              <a:rPr lang="it-IT" sz="2400" dirty="0" err="1"/>
              <a:t>precision</a:t>
            </a:r>
            <a:r>
              <a:rPr lang="it-IT" sz="2400" dirty="0"/>
              <a:t>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10</a:t>
            </a:r>
            <a:r>
              <a:rPr lang="it-IT" sz="2400" baseline="30000" dirty="0"/>
              <a:t>−10</a:t>
            </a:r>
            <a:r>
              <a:rPr lang="it-IT" sz="2400" dirty="0"/>
              <a:t> in a </a:t>
            </a:r>
            <a:r>
              <a:rPr lang="it-IT" sz="2400" dirty="0" err="1"/>
              <a:t>cycle</a:t>
            </a:r>
            <a:r>
              <a:rPr lang="it-IT" sz="2400" dirty="0"/>
              <a:t> of 10 seconds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38CB80-6F43-9994-8FB8-CE47D264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28" y="1543050"/>
            <a:ext cx="7810500" cy="37719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C975FD8-3C5E-26B9-C5CB-724990DF8D22}"/>
              </a:ext>
            </a:extLst>
          </p:cNvPr>
          <p:cNvSpPr/>
          <p:nvPr/>
        </p:nvSpPr>
        <p:spPr>
          <a:xfrm>
            <a:off x="5301049" y="5206679"/>
            <a:ext cx="6474939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It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represents</a:t>
            </a:r>
            <a:r>
              <a:rPr lang="it-IT" sz="2400" b="1" dirty="0">
                <a:solidFill>
                  <a:srgbClr val="FF0000"/>
                </a:solidFill>
              </a:rPr>
              <a:t> the </a:t>
            </a:r>
            <a:r>
              <a:rPr lang="it-IT" sz="2400" b="1" dirty="0" err="1">
                <a:solidFill>
                  <a:srgbClr val="FF0000"/>
                </a:solidFill>
              </a:rPr>
              <a:t>most</a:t>
            </a:r>
            <a:r>
              <a:rPr lang="it-IT" sz="2400" b="1" dirty="0">
                <a:solidFill>
                  <a:srgbClr val="FF0000"/>
                </a:solidFill>
              </a:rPr>
              <a:t> precise </a:t>
            </a:r>
            <a:r>
              <a:rPr lang="it-IT" sz="2400" b="1" dirty="0" err="1">
                <a:solidFill>
                  <a:srgbClr val="FF0000"/>
                </a:solidFill>
              </a:rPr>
              <a:t>measurement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ever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performed</a:t>
            </a:r>
            <a:r>
              <a:rPr lang="it-IT" sz="2400" b="1" dirty="0">
                <a:solidFill>
                  <a:srgbClr val="FF0000"/>
                </a:solidFill>
              </a:rPr>
              <a:t> in a storage ring</a:t>
            </a:r>
          </a:p>
        </p:txBody>
      </p:sp>
    </p:spTree>
    <p:extLst>
      <p:ext uri="{BB962C8B-B14F-4D97-AF65-F5344CB8AC3E}">
        <p14:creationId xmlns:p14="http://schemas.microsoft.com/office/powerpoint/2010/main" val="266565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E35AA84-90AE-9322-770D-23952F2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57" y="947097"/>
            <a:ext cx="7442200" cy="5854700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900E06-2C76-5E54-BD7F-A4A472C9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4"/>
            <a:ext cx="12191999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 err="1"/>
              <a:t>Phase-locking</a:t>
            </a:r>
            <a:r>
              <a:rPr lang="it-IT" dirty="0"/>
              <a:t> the spin </a:t>
            </a:r>
            <a:r>
              <a:rPr lang="it-IT" dirty="0" err="1"/>
              <a:t>precession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A225216-D994-6D51-DEA0-7FBA87057D1C}"/>
              </a:ext>
            </a:extLst>
          </p:cNvPr>
          <p:cNvSpPr/>
          <p:nvPr/>
        </p:nvSpPr>
        <p:spPr>
          <a:xfrm>
            <a:off x="0" y="1847503"/>
            <a:ext cx="45967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Phase-locking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necessary</a:t>
            </a:r>
            <a:r>
              <a:rPr lang="it-IT" sz="2400" dirty="0"/>
              <a:t>, making sure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phase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the spin </a:t>
            </a:r>
            <a:r>
              <a:rPr lang="it-IT" sz="2400" dirty="0" err="1"/>
              <a:t>precession</a:t>
            </a:r>
            <a:r>
              <a:rPr lang="it-IT" sz="2400" dirty="0"/>
              <a:t> and the device RF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maintained</a:t>
            </a:r>
            <a:r>
              <a:rPr lang="it-IT" sz="2400" dirty="0"/>
              <a:t> </a:t>
            </a:r>
            <a:r>
              <a:rPr lang="it-IT" sz="2400" dirty="0" err="1"/>
              <a:t>throughout</a:t>
            </a:r>
            <a:r>
              <a:rPr lang="it-IT" sz="2400" dirty="0"/>
              <a:t> the </a:t>
            </a:r>
            <a:r>
              <a:rPr lang="it-IT" sz="2400" dirty="0" err="1"/>
              <a:t>measurement</a:t>
            </a:r>
            <a:r>
              <a:rPr lang="it-IT" sz="2400" dirty="0"/>
              <a:t>. To </a:t>
            </a:r>
            <a:r>
              <a:rPr lang="it-IT" sz="2400" dirty="0" err="1"/>
              <a:t>this</a:t>
            </a:r>
            <a:r>
              <a:rPr lang="it-IT" sz="2400" dirty="0"/>
              <a:t> end, a feedback system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stabilizes</a:t>
            </a:r>
            <a:r>
              <a:rPr lang="it-IT" sz="2400" dirty="0"/>
              <a:t> the </a:t>
            </a:r>
            <a:r>
              <a:rPr lang="it-IT" sz="2400" dirty="0" err="1"/>
              <a:t>phase</a:t>
            </a:r>
            <a:r>
              <a:rPr lang="it-IT" sz="2400" dirty="0"/>
              <a:t> of the spin </a:t>
            </a:r>
            <a:r>
              <a:rPr lang="it-IT" sz="2400" dirty="0" err="1"/>
              <a:t>precession</a:t>
            </a:r>
            <a:r>
              <a:rPr lang="it-IT" sz="2400" dirty="0"/>
              <a:t> relative to the </a:t>
            </a:r>
            <a:r>
              <a:rPr lang="it-IT" sz="2400" dirty="0" err="1"/>
              <a:t>phase</a:t>
            </a:r>
            <a:r>
              <a:rPr lang="it-IT" sz="2400" dirty="0"/>
              <a:t> of an RF devices, </a:t>
            </a:r>
            <a:r>
              <a:rPr lang="it-IT" sz="2400" dirty="0" err="1"/>
              <a:t>providing</a:t>
            </a:r>
            <a:r>
              <a:rPr lang="it-IT" sz="2400" dirty="0"/>
              <a:t> a so-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phase</a:t>
            </a:r>
            <a:r>
              <a:rPr lang="it-IT" sz="2400" b="1" dirty="0">
                <a:solidFill>
                  <a:srgbClr val="FF0000"/>
                </a:solidFill>
              </a:rPr>
              <a:t>-lock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361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54557-3056-7650-E4FC-EE00D43D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652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it-IT" b="1" dirty="0"/>
              <a:t>Matter-</a:t>
            </a:r>
            <a:r>
              <a:rPr lang="it-IT" b="1" dirty="0" err="1"/>
              <a:t>Antimatter</a:t>
            </a:r>
            <a:r>
              <a:rPr lang="it-IT" b="1" dirty="0"/>
              <a:t> </a:t>
            </a:r>
            <a:r>
              <a:rPr lang="it-IT" b="1" dirty="0" err="1"/>
              <a:t>Assimetry</a:t>
            </a:r>
            <a:r>
              <a:rPr lang="it-IT" b="1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1571EC-E4DF-A444-F1ED-74D82EE2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universe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mater </a:t>
            </a:r>
            <a:r>
              <a:rPr lang="it-IT" dirty="0" err="1"/>
              <a:t>dominated</a:t>
            </a:r>
            <a:r>
              <a:rPr lang="it-IT" dirty="0"/>
              <a:t>?</a:t>
            </a:r>
          </a:p>
          <a:p>
            <a:r>
              <a:rPr lang="it-IT" dirty="0"/>
              <a:t>Big Bang </a:t>
            </a:r>
            <a:r>
              <a:rPr lang="it-IT" dirty="0" err="1"/>
              <a:t>produced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matter</a:t>
            </a:r>
            <a:r>
              <a:rPr lang="it-IT" dirty="0"/>
              <a:t> – </a:t>
            </a:r>
            <a:r>
              <a:rPr lang="it-IT" dirty="0" err="1"/>
              <a:t>antimatter</a:t>
            </a:r>
            <a:endParaRPr lang="it-IT" dirty="0"/>
          </a:p>
          <a:p>
            <a:r>
              <a:rPr lang="it-IT" dirty="0" err="1"/>
              <a:t>Comparing</a:t>
            </a:r>
            <a:r>
              <a:rPr lang="it-IT" dirty="0"/>
              <a:t> the </a:t>
            </a:r>
            <a:r>
              <a:rPr lang="it-IT" dirty="0" err="1"/>
              <a:t>experiment</a:t>
            </a:r>
            <a:r>
              <a:rPr lang="it-IT" dirty="0"/>
              <a:t>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</a:t>
            </a:r>
            <a:r>
              <a:rPr lang="it-IT" dirty="0" err="1"/>
              <a:t>expectation</a:t>
            </a:r>
            <a:r>
              <a:rPr lang="it-IT" dirty="0"/>
              <a:t> from SCM :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 </a:t>
            </a:r>
            <a:endParaRPr lang="it-IT" sz="1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r>
              <a:rPr lang="it-IT" dirty="0"/>
              <a:t>  </a:t>
            </a:r>
          </a:p>
          <a:p>
            <a:r>
              <a:rPr lang="it-IT" dirty="0" err="1"/>
              <a:t>Preponderance</a:t>
            </a:r>
            <a:r>
              <a:rPr lang="it-IT" dirty="0"/>
              <a:t> of </a:t>
            </a:r>
            <a:r>
              <a:rPr lang="it-IT" dirty="0" err="1"/>
              <a:t>matter</a:t>
            </a:r>
            <a:r>
              <a:rPr lang="it-IT" dirty="0"/>
              <a:t> over </a:t>
            </a:r>
            <a:r>
              <a:rPr lang="it-IT" dirty="0" err="1"/>
              <a:t>antimatter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C, CP </a:t>
            </a:r>
            <a:r>
              <a:rPr lang="it-IT" dirty="0" err="1"/>
              <a:t>violation</a:t>
            </a:r>
            <a:endParaRPr lang="it-IT" dirty="0"/>
          </a:p>
          <a:p>
            <a:pPr marL="0" indent="0">
              <a:buNone/>
            </a:pP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CP </a:t>
            </a:r>
            <a:r>
              <a:rPr lang="it-IT" dirty="0" err="1"/>
              <a:t>violation</a:t>
            </a:r>
            <a:r>
              <a:rPr lang="it-IT" dirty="0"/>
              <a:t> in SM,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of </a:t>
            </a:r>
            <a:r>
              <a:rPr lang="it-IT" dirty="0" err="1"/>
              <a:t>sufficient</a:t>
            </a:r>
            <a:r>
              <a:rPr lang="it-IT" dirty="0"/>
              <a:t> </a:t>
            </a:r>
            <a:r>
              <a:rPr lang="it-IT" dirty="0" err="1"/>
              <a:t>magnitude</a:t>
            </a:r>
            <a:r>
              <a:rPr lang="it-IT" dirty="0"/>
              <a:t>             </a:t>
            </a:r>
            <a:r>
              <a:rPr lang="it-IT" sz="3000" b="1" dirty="0">
                <a:solidFill>
                  <a:srgbClr val="FF0000"/>
                </a:solidFill>
              </a:rPr>
              <a:t>EDM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EBA786-9E7E-89B9-65B7-5DB61C7D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757" y="2704451"/>
            <a:ext cx="1912814" cy="93288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737612-608E-FE65-4265-8D5526D2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08" y="3626712"/>
            <a:ext cx="1813491" cy="839432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1C9D97CB-508A-1A6A-92B1-D7E715D46488}"/>
              </a:ext>
            </a:extLst>
          </p:cNvPr>
          <p:cNvSpPr/>
          <p:nvPr/>
        </p:nvSpPr>
        <p:spPr>
          <a:xfrm>
            <a:off x="8946293" y="5696465"/>
            <a:ext cx="731272" cy="410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49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EDE2B-7B2E-9E34-381A-2D2C78F7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7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Spin-</a:t>
            </a:r>
            <a:r>
              <a:rPr lang="it-IT" dirty="0" err="1"/>
              <a:t>tune</a:t>
            </a:r>
            <a:r>
              <a:rPr lang="it-IT" dirty="0"/>
              <a:t> mapping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951174-A494-4FAF-065C-C4C707C4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65" y="1472522"/>
            <a:ext cx="2378676" cy="14272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079134-6C59-0F1C-630A-99269D8D6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177" y="3046526"/>
            <a:ext cx="2388347" cy="13988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27BCD1F-C8CB-DE13-A734-A4728E662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560" y="4664058"/>
            <a:ext cx="2378676" cy="139888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A93624D-B521-A487-0936-DE17BE65B736}"/>
              </a:ext>
            </a:extLst>
          </p:cNvPr>
          <p:cNvSpPr/>
          <p:nvPr/>
        </p:nvSpPr>
        <p:spPr>
          <a:xfrm>
            <a:off x="950377" y="1690688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EDM </a:t>
            </a:r>
            <a:r>
              <a:rPr lang="it-IT" dirty="0" err="1">
                <a:effectLst/>
                <a:latin typeface="Helvetica" pitchFamily="2" charset="0"/>
              </a:rPr>
              <a:t>absence</a:t>
            </a:r>
            <a:r>
              <a:rPr lang="it-IT" dirty="0">
                <a:effectLst/>
                <a:latin typeface="Helvetica" pitchFamily="2" charset="0"/>
              </a:rPr>
              <a:t> case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7B292B7-7AA8-EDED-BDF5-757A43240685}"/>
              </a:ext>
            </a:extLst>
          </p:cNvPr>
          <p:cNvSpPr/>
          <p:nvPr/>
        </p:nvSpPr>
        <p:spPr>
          <a:xfrm>
            <a:off x="1008055" y="3376638"/>
            <a:ext cx="132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EDM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4A10FB-291B-91A3-D532-366EBD98EA52}"/>
              </a:ext>
            </a:extLst>
          </p:cNvPr>
          <p:cNvSpPr/>
          <p:nvPr/>
        </p:nvSpPr>
        <p:spPr>
          <a:xfrm>
            <a:off x="157403" y="5326431"/>
            <a:ext cx="316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effectLst/>
                <a:latin typeface="Helvetica" pitchFamily="2" charset="0"/>
              </a:rPr>
              <a:t>Magnetic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misalignment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9D0EA7-3D3E-8854-8AEE-7689A9B0BBB8}"/>
              </a:ext>
            </a:extLst>
          </p:cNvPr>
          <p:cNvSpPr/>
          <p:nvPr/>
        </p:nvSpPr>
        <p:spPr>
          <a:xfrm>
            <a:off x="5758236" y="1413689"/>
            <a:ext cx="6096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it-IT" sz="2400" dirty="0"/>
              <a:t>JEDI </a:t>
            </a:r>
            <a:r>
              <a:rPr lang="it-IT" sz="2400" dirty="0" err="1"/>
              <a:t>developed</a:t>
            </a:r>
            <a:r>
              <a:rPr lang="it-IT" sz="2400" dirty="0"/>
              <a:t> a new </a:t>
            </a:r>
            <a:r>
              <a:rPr lang="it-IT" sz="2400" dirty="0" err="1"/>
              <a:t>method</a:t>
            </a:r>
            <a:r>
              <a:rPr lang="it-IT" sz="2400" dirty="0"/>
              <a:t> to investigate </a:t>
            </a:r>
            <a:r>
              <a:rPr lang="it-IT" sz="2400" dirty="0" err="1"/>
              <a:t>magnetic</a:t>
            </a:r>
            <a:r>
              <a:rPr lang="it-IT" sz="2400" dirty="0"/>
              <a:t> machine </a:t>
            </a:r>
            <a:r>
              <a:rPr lang="it-IT" sz="2400" dirty="0" err="1"/>
              <a:t>imperfections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the </a:t>
            </a:r>
            <a:r>
              <a:rPr lang="it-IT" sz="2400" dirty="0" err="1"/>
              <a:t>highly</a:t>
            </a:r>
            <a:r>
              <a:rPr lang="it-IT" sz="2400" dirty="0"/>
              <a:t> accurate </a:t>
            </a:r>
            <a:r>
              <a:rPr lang="it-IT" sz="2400" dirty="0" err="1"/>
              <a:t>determination</a:t>
            </a:r>
            <a:r>
              <a:rPr lang="it-IT" sz="2400" dirty="0"/>
              <a:t> of the spin-</a:t>
            </a:r>
            <a:r>
              <a:rPr lang="it-IT" sz="2400" dirty="0" err="1"/>
              <a:t>tune</a:t>
            </a:r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4D34E27-5229-5002-DA98-7189AB0F8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075" y="2940909"/>
            <a:ext cx="4238012" cy="28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F1106-F891-9206-7771-65619C19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7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CDECAD-CE89-90A2-0081-7D79A81A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491" y="1535674"/>
            <a:ext cx="5219700" cy="4775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702438-C0F6-53AD-DE3F-9BF8EF6B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6" y="1368510"/>
            <a:ext cx="5120859" cy="3314704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C3E122-DD70-E4A9-2424-8A721FEFC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19600"/>
            <a:ext cx="1930400" cy="76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C19E2CC-C667-F4D1-0C01-46700956DE22}"/>
                  </a:ext>
                </a:extLst>
              </p:cNvPr>
              <p:cNvSpPr txBox="1"/>
              <p:nvPr/>
            </p:nvSpPr>
            <p:spPr>
              <a:xfrm>
                <a:off x="3621915" y="5741038"/>
                <a:ext cx="3801682" cy="759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𝑊𝐹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=−3.80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±0.05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𝑆𝑂𝐿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=−5.51 ±0.05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it-IT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C19E2CC-C667-F4D1-0C01-46700956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915" y="5741038"/>
                <a:ext cx="3801682" cy="759823"/>
              </a:xfrm>
              <a:prstGeom prst="rect">
                <a:avLst/>
              </a:prstGeom>
              <a:blipFill>
                <a:blip r:embed="rId5"/>
                <a:stretch>
                  <a:fillRect l="-1667" t="-3333" r="-2667" b="-1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452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2D418-76AB-D4B4-0288-7A3EC94A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650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A782148-B435-F045-6667-D4E3BC6417F7}"/>
              </a:ext>
            </a:extLst>
          </p:cNvPr>
          <p:cNvSpPr/>
          <p:nvPr/>
        </p:nvSpPr>
        <p:spPr>
          <a:xfrm>
            <a:off x="506536" y="1404247"/>
            <a:ext cx="7127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Pilot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method</a:t>
            </a:r>
            <a:r>
              <a:rPr lang="it-IT" sz="2400" dirty="0">
                <a:effectLst/>
              </a:rPr>
              <a:t>:</a:t>
            </a:r>
          </a:p>
          <a:p>
            <a:r>
              <a:rPr lang="it-IT" sz="2400" dirty="0">
                <a:effectLst/>
              </a:rPr>
              <a:t>● 8 high-speed RF </a:t>
            </a:r>
            <a:r>
              <a:rPr lang="it-IT" sz="2400" dirty="0" err="1">
                <a:effectLst/>
              </a:rPr>
              <a:t>switchers</a:t>
            </a:r>
            <a:r>
              <a:rPr lang="it-IT" sz="2400" dirty="0">
                <a:effectLst/>
              </a:rPr>
              <a:t> to gate the WF power for one of </a:t>
            </a:r>
            <a:r>
              <a:rPr lang="it-IT" sz="2400" dirty="0" err="1">
                <a:effectLst/>
              </a:rPr>
              <a:t>two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bunches</a:t>
            </a:r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Capable</a:t>
            </a:r>
            <a:r>
              <a:rPr lang="it-IT" sz="2400" dirty="0">
                <a:effectLst/>
              </a:rPr>
              <a:t> of short switch time ~ </a:t>
            </a:r>
            <a:r>
              <a:rPr lang="it-IT" sz="2400" dirty="0" err="1">
                <a:effectLst/>
              </a:rPr>
              <a:t>few</a:t>
            </a:r>
            <a:r>
              <a:rPr lang="it-IT" sz="2400" dirty="0">
                <a:effectLst/>
              </a:rPr>
              <a:t> ns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2 </a:t>
            </a:r>
            <a:r>
              <a:rPr lang="it-IT" sz="2400" dirty="0" err="1">
                <a:effectLst/>
              </a:rPr>
              <a:t>feels</a:t>
            </a:r>
            <a:r>
              <a:rPr lang="it-IT" sz="2400" dirty="0">
                <a:effectLst/>
              </a:rPr>
              <a:t> the power and oscillate</a:t>
            </a:r>
          </a:p>
          <a:p>
            <a:r>
              <a:rPr lang="it-IT" sz="2400" dirty="0">
                <a:effectLst/>
              </a:rPr>
              <a:t>●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1 </a:t>
            </a:r>
            <a:r>
              <a:rPr lang="it-IT" sz="2400" dirty="0" err="1">
                <a:effectLst/>
              </a:rPr>
              <a:t>is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used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as</a:t>
            </a:r>
            <a:r>
              <a:rPr lang="it-IT" sz="2400" dirty="0">
                <a:effectLst/>
              </a:rPr>
              <a:t> pilot </a:t>
            </a:r>
            <a:r>
              <a:rPr lang="it-IT" sz="2400" dirty="0" err="1">
                <a:effectLst/>
              </a:rPr>
              <a:t>bunch</a:t>
            </a:r>
            <a:r>
              <a:rPr lang="it-IT" sz="2400" dirty="0">
                <a:effectLst/>
              </a:rPr>
              <a:t> for </a:t>
            </a:r>
            <a:r>
              <a:rPr lang="it-IT" sz="2400" dirty="0" err="1">
                <a:effectLst/>
              </a:rPr>
              <a:t>phase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locking</a:t>
            </a:r>
            <a:endParaRPr lang="it-IT" sz="2400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CB95D4-1742-E642-B707-185F2DD5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1" y="3928224"/>
            <a:ext cx="3431034" cy="2792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BF9268-CC4E-64FB-A0C2-EE89407F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42" y="3705062"/>
            <a:ext cx="5854700" cy="1549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FBEAA4-BED3-DE37-934D-957F8219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480" y="5070231"/>
            <a:ext cx="5854700" cy="152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98E7864-75C0-5688-0D61-FE820DDC8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811" y="806353"/>
            <a:ext cx="3762388" cy="28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8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A190A-71E0-5146-91E5-B3DEF39C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0043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8C1D26-C135-3C4F-BE20-520E887F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30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Tools </a:t>
            </a:r>
            <a:r>
              <a:rPr lang="it-IT" sz="2400" dirty="0" err="1"/>
              <a:t>developed</a:t>
            </a:r>
            <a:r>
              <a:rPr lang="it-IT" sz="2400" dirty="0"/>
              <a:t> to </a:t>
            </a:r>
            <a:r>
              <a:rPr lang="it-IT" sz="2400" dirty="0" err="1"/>
              <a:t>manipulate</a:t>
            </a:r>
            <a:r>
              <a:rPr lang="it-IT" sz="2400" dirty="0"/>
              <a:t> and </a:t>
            </a:r>
            <a:r>
              <a:rPr lang="it-IT" sz="2400" dirty="0" err="1"/>
              <a:t>measure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polarization</a:t>
            </a:r>
            <a:r>
              <a:rPr lang="it-IT" sz="2400" dirty="0"/>
              <a:t>: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Spin </a:t>
            </a:r>
            <a:r>
              <a:rPr lang="it-IT" sz="2400" dirty="0" err="1"/>
              <a:t>coherence</a:t>
            </a:r>
            <a:r>
              <a:rPr lang="it-IT" sz="2400" dirty="0"/>
              <a:t> time &gt; 1000 </a:t>
            </a:r>
            <a:r>
              <a:rPr lang="it-IT" sz="2400" dirty="0" err="1"/>
              <a:t>s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Measure</a:t>
            </a:r>
            <a:r>
              <a:rPr lang="it-IT" sz="2400" dirty="0"/>
              <a:t> spin </a:t>
            </a:r>
            <a:r>
              <a:rPr lang="it-IT" sz="2400" dirty="0" err="1"/>
              <a:t>tune</a:t>
            </a:r>
            <a:r>
              <a:rPr lang="it-IT" sz="2400" dirty="0"/>
              <a:t> </a:t>
            </a:r>
            <a:r>
              <a:rPr lang="it-IT" sz="2400" dirty="0" err="1"/>
              <a:t>precession</a:t>
            </a:r>
            <a:r>
              <a:rPr lang="it-IT" sz="2400" dirty="0"/>
              <a:t> in </a:t>
            </a:r>
            <a:r>
              <a:rPr lang="it-IT" sz="2400" dirty="0" err="1"/>
              <a:t>horizontal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with a </a:t>
            </a:r>
            <a:r>
              <a:rPr lang="it-IT" sz="2400" dirty="0" err="1"/>
              <a:t>precision</a:t>
            </a:r>
            <a:r>
              <a:rPr lang="it-IT" sz="2400" dirty="0"/>
              <a:t> of 10</a:t>
            </a:r>
            <a:r>
              <a:rPr lang="it-IT" sz="2400" baseline="30000" dirty="0"/>
              <a:t>-10</a:t>
            </a:r>
          </a:p>
          <a:p>
            <a:pPr marL="0" indent="0">
              <a:buNone/>
            </a:pPr>
            <a:endParaRPr lang="it-IT" sz="2400" baseline="30000" dirty="0"/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Polarization</a:t>
            </a:r>
            <a:r>
              <a:rPr lang="it-IT" sz="2400" dirty="0"/>
              <a:t> </a:t>
            </a:r>
            <a:r>
              <a:rPr lang="it-IT" sz="2400" dirty="0" err="1"/>
              <a:t>feed</a:t>
            </a:r>
            <a:r>
              <a:rPr lang="it-IT" sz="2400" dirty="0"/>
              <a:t> back </a:t>
            </a:r>
            <a:r>
              <a:rPr lang="it-IT" sz="2400" dirty="0" err="1"/>
              <a:t>system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</a:rPr>
              <a:t>Single </a:t>
            </a:r>
            <a:r>
              <a:rPr lang="it-IT" sz="2400" dirty="0" err="1">
                <a:solidFill>
                  <a:srgbClr val="FF0000"/>
                </a:solidFill>
              </a:rPr>
              <a:t>bunch</a:t>
            </a:r>
            <a:r>
              <a:rPr lang="it-IT" sz="2400" dirty="0">
                <a:solidFill>
                  <a:srgbClr val="FF0000"/>
                </a:solidFill>
              </a:rPr>
              <a:t> spin </a:t>
            </a:r>
            <a:r>
              <a:rPr lang="it-IT" sz="2400" dirty="0" err="1">
                <a:solidFill>
                  <a:srgbClr val="FF0000"/>
                </a:solidFill>
              </a:rPr>
              <a:t>manipulation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EC409D-CBCD-B243-9C2A-76DD8C2B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9329"/>
            <a:ext cx="3187700" cy="1765300"/>
          </a:xfrm>
          <a:prstGeom prst="rect">
            <a:avLst/>
          </a:prstGeom>
        </p:spPr>
      </p:pic>
      <p:pic>
        <p:nvPicPr>
          <p:cNvPr id="5" name="Picture 2" descr="LOGO INFN NEWS sito">
            <a:extLst>
              <a:ext uri="{FF2B5EF4-FFF2-40B4-BE49-F238E27FC236}">
                <a16:creationId xmlns:a16="http://schemas.microsoft.com/office/drawing/2014/main" id="{ADAE3368-0EA3-096F-15EE-A0F25969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7829">
            <a:off x="4075612" y="3832762"/>
            <a:ext cx="3181019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8CBE05-31E6-3337-809F-3058BFE8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50852"/>
            <a:ext cx="10617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8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6875BF-21FF-3421-2AFF-C975727C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105" y="1"/>
            <a:ext cx="5990495" cy="3369653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29E29CD-3A7C-966D-1F76-C1B4577C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85" y="3123223"/>
            <a:ext cx="10063480" cy="35941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C4395CD-5163-0901-18F7-79D9F9242C5D}"/>
              </a:ext>
            </a:extLst>
          </p:cNvPr>
          <p:cNvSpPr/>
          <p:nvPr/>
        </p:nvSpPr>
        <p:spPr>
          <a:xfrm>
            <a:off x="728785" y="4402183"/>
            <a:ext cx="10361581" cy="43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946DBDB-D5A5-FEB5-03BE-3C71AAA9CEE9}"/>
              </a:ext>
            </a:extLst>
          </p:cNvPr>
          <p:cNvSpPr/>
          <p:nvPr/>
        </p:nvSpPr>
        <p:spPr>
          <a:xfrm>
            <a:off x="3624810" y="3086639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Helvetica" pitchFamily="2" charset="0"/>
              </a:rPr>
              <a:t>Research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Infrastructure</a:t>
            </a:r>
            <a:r>
              <a:rPr lang="it-IT" dirty="0">
                <a:latin typeface="Helvetica" pitchFamily="2" charset="0"/>
              </a:rPr>
              <a:t> Concept Development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18DEA74-0916-B0B5-1528-13FFEE588C59}"/>
              </a:ext>
            </a:extLst>
          </p:cNvPr>
          <p:cNvSpPr/>
          <p:nvPr/>
        </p:nvSpPr>
        <p:spPr>
          <a:xfrm>
            <a:off x="4753324" y="2708756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4D5156"/>
                </a:solidFill>
                <a:latin typeface="arial" panose="020B0604020202020204" pitchFamily="34" charset="0"/>
              </a:rPr>
              <a:t>HORIZON-INFRA-2022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31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A190A-71E0-5146-91E5-B3DEF39C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0043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2023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8C1D26-C135-3C4F-BE20-520E887F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30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done</a:t>
            </a:r>
            <a:r>
              <a:rPr lang="it-IT" sz="2400" dirty="0"/>
              <a:t> for the </a:t>
            </a:r>
            <a:r>
              <a:rPr lang="it-IT" sz="2400" dirty="0" err="1"/>
              <a:t>deuterium</a:t>
            </a:r>
            <a:r>
              <a:rPr lang="it-IT" sz="2400" dirty="0"/>
              <a:t>  </a:t>
            </a:r>
            <a:r>
              <a:rPr lang="it-IT" sz="2400" dirty="0" err="1"/>
              <a:t>has</a:t>
            </a:r>
            <a:r>
              <a:rPr lang="it-IT" sz="2400" dirty="0"/>
              <a:t> to be </a:t>
            </a:r>
            <a:r>
              <a:rPr lang="it-IT" sz="2400" dirty="0" err="1"/>
              <a:t>done</a:t>
            </a:r>
            <a:r>
              <a:rPr lang="it-IT" sz="2400" dirty="0"/>
              <a:t> for the :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Spin </a:t>
            </a:r>
            <a:r>
              <a:rPr lang="it-IT" sz="2400" dirty="0" err="1"/>
              <a:t>coherence</a:t>
            </a:r>
            <a:r>
              <a:rPr lang="it-IT" sz="2400" dirty="0"/>
              <a:t> time (</a:t>
            </a:r>
            <a:r>
              <a:rPr lang="it-IT" sz="2400" dirty="0" err="1"/>
              <a:t>started</a:t>
            </a:r>
            <a:r>
              <a:rPr lang="it-IT" sz="2400" dirty="0"/>
              <a:t> in 2022)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Measure</a:t>
            </a:r>
            <a:r>
              <a:rPr lang="it-IT" sz="2400" dirty="0"/>
              <a:t> spin </a:t>
            </a:r>
            <a:r>
              <a:rPr lang="it-IT" sz="2400" dirty="0" err="1"/>
              <a:t>tune</a:t>
            </a:r>
            <a:r>
              <a:rPr lang="it-IT" sz="2400" dirty="0"/>
              <a:t> </a:t>
            </a:r>
            <a:r>
              <a:rPr lang="it-IT" sz="2400" dirty="0" err="1"/>
              <a:t>precession</a:t>
            </a:r>
            <a:r>
              <a:rPr lang="it-IT" sz="2400" dirty="0"/>
              <a:t> in </a:t>
            </a:r>
            <a:r>
              <a:rPr lang="it-IT" sz="2400" dirty="0" err="1"/>
              <a:t>horizontal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Polarization</a:t>
            </a:r>
            <a:r>
              <a:rPr lang="it-IT" sz="2400" dirty="0"/>
              <a:t> feed back system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Single </a:t>
            </a:r>
            <a:r>
              <a:rPr lang="it-IT" sz="2400" dirty="0" err="1"/>
              <a:t>bunch</a:t>
            </a:r>
            <a:r>
              <a:rPr lang="it-IT" sz="2400" dirty="0"/>
              <a:t> spin </a:t>
            </a:r>
            <a:r>
              <a:rPr lang="it-IT" sz="2400" dirty="0" err="1"/>
              <a:t>manipulation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EC409D-CBCD-B243-9C2A-76DD8C2B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9329"/>
            <a:ext cx="31877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A190A-71E0-5146-91E5-B3DEF39C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0043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Pubblicazioni 2021-2022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EC409D-CBCD-B243-9C2A-76DD8C2B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9329"/>
            <a:ext cx="3187700" cy="1765300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B961910-1DD5-CBCF-40A2-F37935783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First detection of collective oscillations of a stored deuteron beam with an amplitude close to the quantum limit PHYSICAL REVIEW ACCELERATORS AND BEAMS 24 (12) 2022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Beam-based alignment at the Cooler Synchrotron COSY as a prerequisite for an electric dipole moment measurement JOURNAL OF INSTRUMENTATION 16 (2) 2021</a:t>
            </a:r>
            <a:endParaRPr lang="it-IT" sz="2000" b="1" dirty="0"/>
          </a:p>
          <a:p>
            <a:pPr marL="0" indent="0">
              <a:buNone/>
            </a:pPr>
            <a:br>
              <a:rPr lang="it-IT" dirty="0"/>
            </a:br>
            <a:endParaRPr lang="it-IT" b="1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4843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A190A-71E0-5146-91E5-B3DEF39C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0043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Richieste finanziarie e Manpower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EC409D-CBCD-B243-9C2A-76DD8C2B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9329"/>
            <a:ext cx="3187700" cy="1765300"/>
          </a:xfrm>
          <a:prstGeom prst="rect">
            <a:avLst/>
          </a:prstGeom>
        </p:spPr>
      </p:pic>
      <p:graphicFrame>
        <p:nvGraphicFramePr>
          <p:cNvPr id="7" name="Group 73">
            <a:extLst>
              <a:ext uri="{FF2B5EF4-FFF2-40B4-BE49-F238E27FC236}">
                <a16:creationId xmlns:a16="http://schemas.microsoft.com/office/drawing/2014/main" id="{AA9528D9-2BB4-33A4-8F5D-3298EDFDC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341938"/>
              </p:ext>
            </p:extLst>
          </p:nvPr>
        </p:nvGraphicFramePr>
        <p:xfrm>
          <a:off x="3927383" y="3394943"/>
          <a:ext cx="3530980" cy="1422997"/>
        </p:xfrm>
        <a:graphic>
          <a:graphicData uri="http://schemas.openxmlformats.org/drawingml/2006/table">
            <a:tbl>
              <a:tblPr/>
              <a:tblGrid>
                <a:gridCol w="1702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4 k€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 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Apparati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 k€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 k€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668BB0-9DA1-C878-8B34-75B80EB9A467}"/>
              </a:ext>
            </a:extLst>
          </p:cNvPr>
          <p:cNvSpPr txBox="1"/>
          <p:nvPr/>
        </p:nvSpPr>
        <p:spPr>
          <a:xfrm>
            <a:off x="4612178" y="283098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Tagliente</a:t>
            </a:r>
            <a:r>
              <a:rPr lang="en-US" dirty="0"/>
              <a:t>   30%</a:t>
            </a:r>
          </a:p>
        </p:txBody>
      </p:sp>
    </p:spTree>
    <p:extLst>
      <p:ext uri="{BB962C8B-B14F-4D97-AF65-F5344CB8AC3E}">
        <p14:creationId xmlns:p14="http://schemas.microsoft.com/office/powerpoint/2010/main" val="32657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F9064-575E-2B8B-EAB1-B6D8790A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34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it-IT" b="1" dirty="0"/>
              <a:t>Electric </a:t>
            </a:r>
            <a:r>
              <a:rPr lang="it-IT" b="1" dirty="0" err="1"/>
              <a:t>Dipole</a:t>
            </a:r>
            <a:r>
              <a:rPr lang="it-IT" b="1" dirty="0"/>
              <a:t> Moment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46FECC-F1DF-3A6E-A315-C94122A9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810" y="1690688"/>
            <a:ext cx="254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67BE674-7AD0-6F49-6DAA-EDFEF85E0F21}"/>
              </a:ext>
            </a:extLst>
          </p:cNvPr>
          <p:cNvSpPr/>
          <p:nvPr/>
        </p:nvSpPr>
        <p:spPr>
          <a:xfrm>
            <a:off x="663146" y="1690688"/>
            <a:ext cx="6874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424242"/>
                </a:solidFill>
                <a:effectLst/>
              </a:rPr>
              <a:t>The Electric Dipole Moment (EDM) of a particle is determined by the separation of  positive and negative charge distributions within the particle itself</a:t>
            </a:r>
            <a:endParaRPr lang="en-US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D5F5472-EEFA-7204-305C-E54F11A4B5A7}"/>
              </a:ext>
            </a:extLst>
          </p:cNvPr>
          <p:cNvSpPr/>
          <p:nvPr/>
        </p:nvSpPr>
        <p:spPr>
          <a:xfrm>
            <a:off x="635690" y="3053358"/>
            <a:ext cx="6716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424242"/>
                </a:solidFill>
                <a:effectLst/>
              </a:rPr>
              <a:t>The water molecule can have an electric dipole moment because it does not violate any fundamental symmetry of nature.</a:t>
            </a:r>
            <a:endParaRPr lang="en-US" sz="24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ADED84E-3BD1-59FD-598F-579BEB0E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93" y="4253687"/>
            <a:ext cx="2540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7560126-6456-10E2-A433-F4721A4D7354}"/>
              </a:ext>
            </a:extLst>
          </p:cNvPr>
          <p:cNvSpPr/>
          <p:nvPr/>
        </p:nvSpPr>
        <p:spPr>
          <a:xfrm>
            <a:off x="635690" y="4424274"/>
            <a:ext cx="7959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24242"/>
                </a:solidFill>
              </a:rPr>
              <a:t>F</a:t>
            </a:r>
            <a:r>
              <a:rPr lang="en-US" sz="2400" b="0" i="0" dirty="0">
                <a:solidFill>
                  <a:srgbClr val="424242"/>
                </a:solidFill>
                <a:effectLst/>
              </a:rPr>
              <a:t>undamental particle has a well defined parity state and cannot have an electric dipole moment because it would violate one of the nature fundamental symmetries: parity. This symmetry is conserved by three of the nature fundamental interactions.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37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F2C53F-9D2A-E538-8884-7A73CD47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6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it-IT" dirty="0"/>
              <a:t>EDM of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A26CE89-7882-0B76-7FD1-806840A93284}"/>
              </a:ext>
            </a:extLst>
          </p:cNvPr>
          <p:cNvSpPr/>
          <p:nvPr/>
        </p:nvSpPr>
        <p:spPr>
          <a:xfrm>
            <a:off x="4218723" y="1813011"/>
            <a:ext cx="48488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effectLst/>
              </a:rPr>
              <a:t>EDM violates both T, P symmetries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61E40082-17EC-7E79-6455-C268092C34C0}"/>
              </a:ext>
            </a:extLst>
          </p:cNvPr>
          <p:cNvSpPr/>
          <p:nvPr/>
        </p:nvSpPr>
        <p:spPr>
          <a:xfrm>
            <a:off x="6096000" y="2556736"/>
            <a:ext cx="82790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9C22A2-77CC-EFE9-254E-75F87FC77C49}"/>
              </a:ext>
            </a:extLst>
          </p:cNvPr>
          <p:cNvSpPr/>
          <p:nvPr/>
        </p:nvSpPr>
        <p:spPr>
          <a:xfrm>
            <a:off x="4123037" y="3862968"/>
            <a:ext cx="6281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effectLst/>
              </a:rPr>
              <a:t>EDM violates CP symmetry (if CPT conserved)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F2EF358-47E1-F16D-659C-19C2F73BA464}"/>
              </a:ext>
            </a:extLst>
          </p:cNvPr>
          <p:cNvSpPr/>
          <p:nvPr/>
        </p:nvSpPr>
        <p:spPr>
          <a:xfrm>
            <a:off x="2859309" y="5522758"/>
            <a:ext cx="66499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</a:rPr>
              <a:t>EDM is a probe for CP violation beyond the SM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F560A5-E19F-F8EE-4BAC-A58973D3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" y="1332339"/>
            <a:ext cx="4201052" cy="35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EC11A-1746-8C48-1279-6A1E2384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057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EDM: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E9BB1A-C510-C282-EA6C-4F8B858C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08" y="1450586"/>
            <a:ext cx="8265984" cy="50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3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3FECF-2CAA-1670-4B8A-E8548D87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41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EDM – CPEDM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749D27-C7D4-E666-D9EE-82F1E266E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direct measurement for charged hadron EDMs</a:t>
            </a:r>
          </a:p>
          <a:p>
            <a:endParaRPr lang="en-US" dirty="0"/>
          </a:p>
          <a:p>
            <a:r>
              <a:rPr lang="en-US" dirty="0"/>
              <a:t>Potentially higher sensitivity for charged hadrons (compared to neutrons):</a:t>
            </a:r>
          </a:p>
          <a:p>
            <a:pPr marL="948600" indent="-457200"/>
            <a:r>
              <a:rPr lang="en-US" dirty="0"/>
              <a:t> longer lifetime</a:t>
            </a:r>
          </a:p>
          <a:p>
            <a:pPr marL="948600" indent="-457200"/>
            <a:r>
              <a:rPr lang="en-US" dirty="0"/>
              <a:t> more stored </a:t>
            </a:r>
            <a:r>
              <a:rPr lang="en-US" dirty="0" err="1"/>
              <a:t>polarazied</a:t>
            </a:r>
            <a:r>
              <a:rPr lang="en-US" dirty="0"/>
              <a:t> protons/deuteron</a:t>
            </a:r>
          </a:p>
          <a:p>
            <a:pPr marL="948600" indent="-457200"/>
            <a:r>
              <a:rPr lang="en-US" dirty="0"/>
              <a:t> possibility to apply larger electric fields in storage rings</a:t>
            </a:r>
          </a:p>
          <a:p>
            <a:pPr marL="491400" indent="0">
              <a:buNone/>
            </a:pPr>
            <a:endParaRPr lang="en-US" dirty="0"/>
          </a:p>
          <a:p>
            <a:r>
              <a:rPr lang="en-US" dirty="0"/>
              <a:t>EDM of single particle type not sufficient to identify CP violation</a:t>
            </a:r>
          </a:p>
        </p:txBody>
      </p:sp>
    </p:spTree>
    <p:extLst>
      <p:ext uri="{BB962C8B-B14F-4D97-AF65-F5344CB8AC3E}">
        <p14:creationId xmlns:p14="http://schemas.microsoft.com/office/powerpoint/2010/main" val="37665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7057B-CE62-6F15-3075-572821FF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5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STORAGE 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B7BEAE8-6587-D156-CC8A-F39FE9615139}"/>
                  </a:ext>
                </a:extLst>
              </p:cNvPr>
              <p:cNvSpPr txBox="1"/>
              <p:nvPr/>
            </p:nvSpPr>
            <p:spPr>
              <a:xfrm>
                <a:off x="4609071" y="1628903"/>
                <a:ext cx="4399005" cy="7893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B7BEAE8-6587-D156-CC8A-F39FE9615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071" y="1628903"/>
                <a:ext cx="4399005" cy="789383"/>
              </a:xfrm>
              <a:prstGeom prst="rect">
                <a:avLst/>
              </a:prstGeom>
              <a:blipFill>
                <a:blip r:embed="rId2"/>
                <a:stretch>
                  <a:fillRect t="-19048" b="-126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7EA887FE-0A9B-6ADC-E338-947A3A02784B}"/>
              </a:ext>
            </a:extLst>
          </p:cNvPr>
          <p:cNvSpPr/>
          <p:nvPr/>
        </p:nvSpPr>
        <p:spPr>
          <a:xfrm>
            <a:off x="210067" y="1849770"/>
            <a:ext cx="4399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THOMAS - BMT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C4EA08-697C-EB2B-D68E-4B8A05C988C5}"/>
                  </a:ext>
                </a:extLst>
              </p:cNvPr>
              <p:cNvSpPr txBox="1"/>
              <p:nvPr/>
            </p:nvSpPr>
            <p:spPr>
              <a:xfrm>
                <a:off x="325392" y="2905774"/>
                <a:ext cx="6174262" cy="654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𝑀𝐷𝑀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𝑐𝑦𝑐𝑙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𝐺</m:t>
                    </m:r>
                    <m:acc>
                      <m:accPr>
                        <m:chr m:val="⃗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it-IT" sz="2400" dirty="0"/>
                  <a:t>]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C4EA08-697C-EB2B-D68E-4B8A05C9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92" y="2905774"/>
                <a:ext cx="6174262" cy="654153"/>
              </a:xfrm>
              <a:prstGeom prst="rect">
                <a:avLst/>
              </a:prstGeom>
              <a:blipFill>
                <a:blip r:embed="rId3"/>
                <a:stretch>
                  <a:fillRect l="-1643"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D6231C-90EE-DFEC-B94A-084D34E240B5}"/>
                  </a:ext>
                </a:extLst>
              </p:cNvPr>
              <p:cNvSpPr txBox="1"/>
              <p:nvPr/>
            </p:nvSpPr>
            <p:spPr>
              <a:xfrm>
                <a:off x="7292547" y="2930331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4D6231C-90EE-DFEC-B94A-084D34E24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547" y="2930331"/>
                <a:ext cx="4399005" cy="632674"/>
              </a:xfrm>
              <a:prstGeom prst="rect">
                <a:avLst/>
              </a:prstGeom>
              <a:blipFill>
                <a:blip r:embed="rId4"/>
                <a:stretch>
                  <a:fillRect t="-11765" b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DB08E16E-BC73-75BD-892A-531EEAC75749}"/>
              </a:ext>
            </a:extLst>
          </p:cNvPr>
          <p:cNvSpPr/>
          <p:nvPr/>
        </p:nvSpPr>
        <p:spPr>
          <a:xfrm>
            <a:off x="325392" y="4493969"/>
            <a:ext cx="225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/>
              </a:rPr>
              <a:t>Frozen spin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413A7FB-339F-B277-D3B9-6C54834B95EC}"/>
                  </a:ext>
                </a:extLst>
              </p:cNvPr>
              <p:cNvSpPr txBox="1"/>
              <p:nvPr/>
            </p:nvSpPr>
            <p:spPr>
              <a:xfrm>
                <a:off x="1009138" y="4464336"/>
                <a:ext cx="6174262" cy="4589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𝜴</m:t>
                              </m:r>
                            </m:e>
                          </m:acc>
                        </m:e>
                        <m:sub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𝑴𝑫𝑴</m:t>
                          </m:r>
                        </m:sub>
                      </m:sSub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𝜴</m:t>
                              </m:r>
                            </m:e>
                          </m:acc>
                        </m:e>
                        <m:sub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𝒄𝒚𝒄𝒍</m:t>
                          </m:r>
                        </m:sub>
                      </m:sSub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413A7FB-339F-B277-D3B9-6C54834B9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38" y="4464336"/>
                <a:ext cx="6174262" cy="458908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tangolo 12">
            <a:extLst>
              <a:ext uri="{FF2B5EF4-FFF2-40B4-BE49-F238E27FC236}">
                <a16:creationId xmlns:a16="http://schemas.microsoft.com/office/drawing/2014/main" id="{6CCDE18B-59B7-436D-D2DC-1FF91F2066E9}"/>
              </a:ext>
            </a:extLst>
          </p:cNvPr>
          <p:cNvSpPr/>
          <p:nvPr/>
        </p:nvSpPr>
        <p:spPr>
          <a:xfrm>
            <a:off x="325392" y="5233732"/>
            <a:ext cx="9078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</a:rPr>
              <a:t>Momentum and spin in the absence of EDM would stay aligned.</a:t>
            </a:r>
          </a:p>
        </p:txBody>
      </p:sp>
    </p:spTree>
    <p:extLst>
      <p:ext uri="{BB962C8B-B14F-4D97-AF65-F5344CB8AC3E}">
        <p14:creationId xmlns:p14="http://schemas.microsoft.com/office/powerpoint/2010/main" val="35234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145B1-F9CE-FD29-6FA7-45A0BBBA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7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STORAGE RINGS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FEA971D-5BC7-E633-A189-B6276564FA23}"/>
              </a:ext>
            </a:extLst>
          </p:cNvPr>
          <p:cNvSpPr/>
          <p:nvPr/>
        </p:nvSpPr>
        <p:spPr>
          <a:xfrm>
            <a:off x="714632" y="1690688"/>
            <a:ext cx="3848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In case of </a:t>
            </a:r>
            <a:r>
              <a:rPr lang="it-IT" sz="2400" dirty="0" err="1">
                <a:effectLst/>
              </a:rPr>
              <a:t>purely</a:t>
            </a:r>
            <a:r>
              <a:rPr lang="it-IT" sz="2400" dirty="0">
                <a:effectLst/>
              </a:rPr>
              <a:t> </a:t>
            </a:r>
            <a:r>
              <a:rPr lang="it-IT" sz="2400" dirty="0" err="1">
                <a:effectLst/>
              </a:rPr>
              <a:t>electric</a:t>
            </a:r>
            <a:r>
              <a:rPr lang="it-IT" sz="2400" dirty="0">
                <a:effectLst/>
              </a:rPr>
              <a:t> ring: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C03FAB-CCBF-B1ED-CE74-29F2511D92D4}"/>
                  </a:ext>
                </a:extLst>
              </p:cNvPr>
              <p:cNvSpPr txBox="1"/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𝑐𝑦𝑐𝑙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6C03FAB-CCBF-B1ED-CE74-29F2511D9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2" y="2166438"/>
                <a:ext cx="6174262" cy="854786"/>
              </a:xfrm>
              <a:prstGeom prst="rect">
                <a:avLst/>
              </a:prstGeom>
              <a:blipFill>
                <a:blip r:embed="rId2"/>
                <a:stretch>
                  <a:fillRect l="-1643" t="-17391" r="-2259" b="-101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E7CF5CE-E98A-BF0B-2AF9-D3A1C6F528B2}"/>
                  </a:ext>
                </a:extLst>
              </p:cNvPr>
              <p:cNvSpPr txBox="1"/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E7CF5CE-E98A-BF0B-2AF9-D3A1C6F5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32" y="2324844"/>
                <a:ext cx="4399005" cy="632674"/>
              </a:xfrm>
              <a:prstGeom prst="rect">
                <a:avLst/>
              </a:prstGeom>
              <a:blipFill>
                <a:blip r:embed="rId3"/>
                <a:stretch>
                  <a:fillRect t="-11765" b="-15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651917-58D6-10D0-3270-76E8A5A341A2}"/>
              </a:ext>
            </a:extLst>
          </p:cNvPr>
          <p:cNvSpPr txBox="1"/>
          <p:nvPr/>
        </p:nvSpPr>
        <p:spPr>
          <a:xfrm>
            <a:off x="3652699" y="2274160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EB7CDD-9A78-4A60-00BC-FB7ACC4EFAD8}"/>
              </a:ext>
            </a:extLst>
          </p:cNvPr>
          <p:cNvSpPr txBox="1"/>
          <p:nvPr/>
        </p:nvSpPr>
        <p:spPr>
          <a:xfrm>
            <a:off x="10650765" y="2290633"/>
            <a:ext cx="56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87DC49-8541-852F-9E91-298A4C5A97F6}"/>
                  </a:ext>
                </a:extLst>
              </p:cNvPr>
              <p:cNvSpPr txBox="1"/>
              <p:nvPr/>
            </p:nvSpPr>
            <p:spPr>
              <a:xfrm>
                <a:off x="1180070" y="3279508"/>
                <a:ext cx="6174262" cy="751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87DC49-8541-852F-9E91-298A4C5A9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070" y="3279508"/>
                <a:ext cx="6174262" cy="751744"/>
              </a:xfrm>
              <a:prstGeom prst="rect">
                <a:avLst/>
              </a:prstGeom>
              <a:blipFill>
                <a:blip r:embed="rId4"/>
                <a:stretch>
                  <a:fillRect t="-1667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047F2CEA-D726-9682-1499-20B77F724B31}"/>
              </a:ext>
            </a:extLst>
          </p:cNvPr>
          <p:cNvSpPr/>
          <p:nvPr/>
        </p:nvSpPr>
        <p:spPr>
          <a:xfrm>
            <a:off x="714632" y="3368934"/>
            <a:ext cx="2218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Frozen spin case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249E99-ED20-66CE-3851-B67D17652390}"/>
              </a:ext>
            </a:extLst>
          </p:cNvPr>
          <p:cNvSpPr/>
          <p:nvPr/>
        </p:nvSpPr>
        <p:spPr>
          <a:xfrm>
            <a:off x="714632" y="4610044"/>
            <a:ext cx="4186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effectLst/>
              </a:rPr>
              <a:t>works </a:t>
            </a:r>
            <a:r>
              <a:rPr lang="it-IT" sz="2400" dirty="0" err="1">
                <a:effectLst/>
              </a:rPr>
              <a:t>only</a:t>
            </a:r>
            <a:r>
              <a:rPr lang="it-IT" sz="2400" dirty="0">
                <a:effectLst/>
              </a:rPr>
              <a:t> for </a:t>
            </a:r>
            <a:r>
              <a:rPr lang="it-IT" sz="2400" b="1" dirty="0">
                <a:solidFill>
                  <a:srgbClr val="FF0000"/>
                </a:solidFill>
                <a:effectLst/>
              </a:rPr>
              <a:t>G &gt; 0</a:t>
            </a:r>
            <a:r>
              <a:rPr lang="it-IT" sz="2400" dirty="0">
                <a:effectLst/>
              </a:rPr>
              <a:t>, e.g. </a:t>
            </a:r>
            <a:r>
              <a:rPr lang="it-IT" sz="2400" dirty="0" err="1">
                <a:effectLst/>
              </a:rPr>
              <a:t>proton</a:t>
            </a:r>
            <a:endParaRPr lang="it-IT" sz="2400" dirty="0">
              <a:effectLst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21767F-8B31-FE02-E2EE-90FD1FB03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942" y="4246209"/>
            <a:ext cx="4813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592F5-2D98-CCF0-91A0-982AC7D9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6"/>
            <a:ext cx="121920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EDM AT STORAGE RINGS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BF7EB9-404B-15F9-D329-FED84683F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90"/>
            <a:ext cx="10515600" cy="1825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Measurement concept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Inject particles in storage 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Align spin along momentum (-&gt; freeze </a:t>
            </a:r>
            <a:r>
              <a:rPr lang="en-US" sz="2400" dirty="0" err="1"/>
              <a:t>horiz</a:t>
            </a:r>
            <a:r>
              <a:rPr lang="en-US" sz="2400" dirty="0"/>
              <a:t>. Spin procession)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Search for time development of vertical polarization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81A6D4-338A-2B7B-F045-B2924E02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3" y="3194221"/>
            <a:ext cx="2260586" cy="20944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3FCA3A-A888-71B0-F4E8-4E7AFCAE6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83" y="3236037"/>
            <a:ext cx="4783422" cy="205265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043D6B-812B-15A4-43A9-1F87DC63D2E8}"/>
              </a:ext>
            </a:extLst>
          </p:cNvPr>
          <p:cNvSpPr txBox="1">
            <a:spLocks/>
          </p:cNvSpPr>
          <p:nvPr/>
        </p:nvSpPr>
        <p:spPr>
          <a:xfrm>
            <a:off x="990600" y="5172254"/>
            <a:ext cx="10515600" cy="1325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Frozen-spin condition:</a:t>
            </a:r>
          </a:p>
          <a:p>
            <a:r>
              <a:rPr lang="en-US" sz="2400" dirty="0"/>
              <a:t>For pure E ring for p</a:t>
            </a:r>
          </a:p>
          <a:p>
            <a:r>
              <a:rPr lang="en-US" sz="2400" dirty="0"/>
              <a:t>Combined E/B ring: </a:t>
            </a:r>
            <a:r>
              <a:rPr lang="en-US" dirty="0"/>
              <a:t>special combination of E, B fields and </a:t>
            </a:r>
            <a:r>
              <a:rPr lang="en-US" dirty="0">
                <a:latin typeface="Symbol" pitchFamily="2" charset="2"/>
              </a:rPr>
              <a:t>g </a:t>
            </a:r>
            <a:r>
              <a:rPr lang="en-US" dirty="0"/>
              <a:t>for d and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614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1121</Words>
  <Application>Microsoft Macintosh PowerPoint</Application>
  <PresentationFormat>Widescreen</PresentationFormat>
  <Paragraphs>161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Cambria Math</vt:lpstr>
      <vt:lpstr>Comic Sans MS</vt:lpstr>
      <vt:lpstr>Helvetica</vt:lpstr>
      <vt:lpstr>Symbol</vt:lpstr>
      <vt:lpstr>Wingdings</vt:lpstr>
      <vt:lpstr>Tema di Office</vt:lpstr>
      <vt:lpstr>Jülich Electric Dipole Investigation </vt:lpstr>
      <vt:lpstr>Matter-Antimatter Assimetry </vt:lpstr>
      <vt:lpstr>Electric Dipole Moment</vt:lpstr>
      <vt:lpstr>EDM of fundamental particle </vt:lpstr>
      <vt:lpstr>Static EDM: Current upper limits</vt:lpstr>
      <vt:lpstr>Charge Particle EDM – CPEDM</vt:lpstr>
      <vt:lpstr>EDM AT STORAGE RINGS</vt:lpstr>
      <vt:lpstr>EDM AT STORAGE RINGS</vt:lpstr>
      <vt:lpstr>EDM AT STORAGE RINGS</vt:lpstr>
      <vt:lpstr>CPEDM: Strategy</vt:lpstr>
      <vt:lpstr>Precursor Experiment at COSY</vt:lpstr>
      <vt:lpstr>EDM AT MAGNETIC RING</vt:lpstr>
      <vt:lpstr>EDM AT MAGNETIC RING</vt:lpstr>
      <vt:lpstr>RF WIEN FILTER</vt:lpstr>
      <vt:lpstr>EDM AT MAGNETIC RING</vt:lpstr>
      <vt:lpstr>Precursor Experiment at COSY</vt:lpstr>
      <vt:lpstr>Spin-coherence time</vt:lpstr>
      <vt:lpstr>Measurement of the spin-tune</vt:lpstr>
      <vt:lpstr>Phase-locking the spin precession</vt:lpstr>
      <vt:lpstr>Spin-tune mapping</vt:lpstr>
      <vt:lpstr>First Results</vt:lpstr>
      <vt:lpstr>First Results</vt:lpstr>
      <vt:lpstr>First Results</vt:lpstr>
      <vt:lpstr>Presentazione standard di PowerPoint</vt:lpstr>
      <vt:lpstr>Presentazione standard di PowerPoint</vt:lpstr>
      <vt:lpstr>2023</vt:lpstr>
      <vt:lpstr>Pubblicazioni 2021-2022</vt:lpstr>
      <vt:lpstr>Richieste finanziarie e Manpower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Jülich Electric Dipole Investigation </dc:title>
  <dc:creator>Giuseppe Tagliente</dc:creator>
  <cp:lastModifiedBy>Giuseppe Tagliente</cp:lastModifiedBy>
  <cp:revision>6</cp:revision>
  <dcterms:created xsi:type="dcterms:W3CDTF">2022-07-08T09:51:45Z</dcterms:created>
  <dcterms:modified xsi:type="dcterms:W3CDTF">2022-07-12T09:28:59Z</dcterms:modified>
</cp:coreProperties>
</file>