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/>
    <p:restoredTop sz="94677"/>
  </p:normalViewPr>
  <p:slideViewPr>
    <p:cSldViewPr snapToGrid="0" snapToObjects="1" showGuides="1">
      <p:cViewPr>
        <p:scale>
          <a:sx n="80" d="100"/>
          <a:sy n="80" d="100"/>
        </p:scale>
        <p:origin x="64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BCD5-7813-9B41-A7D5-9DBD91A5B5C8}" type="datetimeFigureOut">
              <a:rPr lang="it-IT" smtClean="0"/>
              <a:t>12/07/22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64721-F10D-CD4C-B36D-E4EB00424D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5573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BCD5-7813-9B41-A7D5-9DBD91A5B5C8}" type="datetimeFigureOut">
              <a:rPr lang="it-IT" smtClean="0"/>
              <a:t>12/07/22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64721-F10D-CD4C-B36D-E4EB00424D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50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BCD5-7813-9B41-A7D5-9DBD91A5B5C8}" type="datetimeFigureOut">
              <a:rPr lang="it-IT" smtClean="0"/>
              <a:t>12/07/22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64721-F10D-CD4C-B36D-E4EB00424D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421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BCD5-7813-9B41-A7D5-9DBD91A5B5C8}" type="datetimeFigureOut">
              <a:rPr lang="it-IT" smtClean="0"/>
              <a:t>12/07/22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64721-F10D-CD4C-B36D-E4EB00424D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735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BCD5-7813-9B41-A7D5-9DBD91A5B5C8}" type="datetimeFigureOut">
              <a:rPr lang="it-IT" smtClean="0"/>
              <a:t>12/07/22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64721-F10D-CD4C-B36D-E4EB00424D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4728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BCD5-7813-9B41-A7D5-9DBD91A5B5C8}" type="datetimeFigureOut">
              <a:rPr lang="it-IT" smtClean="0"/>
              <a:t>12/07/22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64721-F10D-CD4C-B36D-E4EB00424D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51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BCD5-7813-9B41-A7D5-9DBD91A5B5C8}" type="datetimeFigureOut">
              <a:rPr lang="it-IT" smtClean="0"/>
              <a:t>12/07/22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64721-F10D-CD4C-B36D-E4EB00424D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5606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BCD5-7813-9B41-A7D5-9DBD91A5B5C8}" type="datetimeFigureOut">
              <a:rPr lang="it-IT" smtClean="0"/>
              <a:t>12/07/22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64721-F10D-CD4C-B36D-E4EB00424D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0587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BCD5-7813-9B41-A7D5-9DBD91A5B5C8}" type="datetimeFigureOut">
              <a:rPr lang="it-IT" smtClean="0"/>
              <a:t>12/07/22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64721-F10D-CD4C-B36D-E4EB00424D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8049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BCD5-7813-9B41-A7D5-9DBD91A5B5C8}" type="datetimeFigureOut">
              <a:rPr lang="it-IT" smtClean="0"/>
              <a:t>12/07/22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64721-F10D-CD4C-B36D-E4EB00424D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9840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BCD5-7813-9B41-A7D5-9DBD91A5B5C8}" type="datetimeFigureOut">
              <a:rPr lang="it-IT" smtClean="0"/>
              <a:t>12/07/22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64721-F10D-CD4C-B36D-E4EB00424D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974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1BCD5-7813-9B41-A7D5-9DBD91A5B5C8}" type="datetimeFigureOut">
              <a:rPr lang="it-IT" smtClean="0"/>
              <a:t>12/07/22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64721-F10D-CD4C-B36D-E4EB00424D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1473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955206" y="620329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/>
              <a:t>ANAGRAFICA LUNA BA 2023</a:t>
            </a:r>
            <a:endParaRPr lang="it-IT" sz="4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832759" y="2645228"/>
            <a:ext cx="757130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b="1" dirty="0" smtClean="0"/>
              <a:t>4+1 persone</a:t>
            </a:r>
            <a:r>
              <a:rPr lang="it-IT" sz="3600" b="1" smtClean="0"/>
              <a:t>, </a:t>
            </a:r>
            <a:r>
              <a:rPr lang="it-IT" sz="3600" b="1" smtClean="0"/>
              <a:t>1.5 </a:t>
            </a:r>
            <a:r>
              <a:rPr lang="it-IT" sz="3600" b="1" dirty="0" smtClean="0"/>
              <a:t>FTE</a:t>
            </a:r>
          </a:p>
          <a:p>
            <a:pPr marL="571500" indent="-571500">
              <a:buFont typeface="Arial" charset="0"/>
              <a:buChar char="•"/>
            </a:pPr>
            <a:r>
              <a:rPr lang="it-IT" sz="3600" b="1" dirty="0" smtClean="0"/>
              <a:t>Barile Francesco 		0.3</a:t>
            </a:r>
          </a:p>
          <a:p>
            <a:pPr marL="571500" indent="-571500">
              <a:buFont typeface="Arial" charset="0"/>
              <a:buChar char="•"/>
            </a:pPr>
            <a:r>
              <a:rPr lang="it-IT" sz="3600" b="1" dirty="0" smtClean="0"/>
              <a:t>Ciani Giovanni Francesco	0.6</a:t>
            </a:r>
          </a:p>
          <a:p>
            <a:pPr marL="571500" indent="-571500">
              <a:buFont typeface="Arial" charset="0"/>
              <a:buChar char="•"/>
            </a:pPr>
            <a:r>
              <a:rPr lang="it-IT" sz="3600" b="1" dirty="0" smtClean="0"/>
              <a:t>Di Bari Domenico		0.2</a:t>
            </a:r>
          </a:p>
          <a:p>
            <a:pPr marL="571500" indent="-571500">
              <a:buFont typeface="Arial" charset="0"/>
              <a:buChar char="•"/>
            </a:pPr>
            <a:r>
              <a:rPr lang="it-IT" sz="3600" b="1" dirty="0" err="1" smtClean="0"/>
              <a:t>Paticchio</a:t>
            </a:r>
            <a:r>
              <a:rPr lang="it-IT" sz="3600" b="1" dirty="0" smtClean="0"/>
              <a:t> Vincenzo             </a:t>
            </a:r>
            <a:r>
              <a:rPr lang="it-IT" sz="3600" b="1" dirty="0" smtClean="0"/>
              <a:t>0.4</a:t>
            </a:r>
            <a:r>
              <a:rPr lang="it-IT" sz="3600" b="1" dirty="0" smtClean="0">
                <a:solidFill>
                  <a:srgbClr val="FF0000"/>
                </a:solidFill>
              </a:rPr>
              <a:t>		</a:t>
            </a:r>
            <a:endParaRPr lang="it-IT" sz="3600" b="1" dirty="0">
              <a:solidFill>
                <a:srgbClr val="FF0000"/>
              </a:solidFill>
            </a:endParaRPr>
          </a:p>
          <a:p>
            <a:pPr marL="571500" indent="-571500">
              <a:buFont typeface="Arial" charset="0"/>
              <a:buChar char="•"/>
            </a:pPr>
            <a:r>
              <a:rPr lang="it-IT" sz="3600" b="1" dirty="0" err="1" smtClean="0">
                <a:solidFill>
                  <a:srgbClr val="FF0000"/>
                </a:solidFill>
              </a:rPr>
              <a:t>Schiavulli</a:t>
            </a:r>
            <a:r>
              <a:rPr lang="it-IT" sz="3600" b="1" dirty="0" smtClean="0">
                <a:solidFill>
                  <a:srgbClr val="FF0000"/>
                </a:solidFill>
              </a:rPr>
              <a:t> Luigi			</a:t>
            </a:r>
            <a:endParaRPr lang="it-IT" sz="3600" b="1" dirty="0" smtClean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141" y="328386"/>
            <a:ext cx="3372130" cy="1669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46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5999" y="498021"/>
            <a:ext cx="5938157" cy="1325563"/>
          </a:xfrm>
        </p:spPr>
        <p:txBody>
          <a:bodyPr/>
          <a:lstStyle/>
          <a:p>
            <a:r>
              <a:rPr lang="it-IT" b="1" dirty="0" smtClean="0"/>
              <a:t>Prospettive per il 2023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5257799" cy="4351338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Misura della sezione d’urto della </a:t>
            </a:r>
            <a:r>
              <a:rPr lang="it-IT" baseline="30000" dirty="0" smtClean="0"/>
              <a:t>13</a:t>
            </a:r>
            <a:r>
              <a:rPr lang="it-IT" dirty="0" smtClean="0"/>
              <a:t>C(</a:t>
            </a:r>
            <a:r>
              <a:rPr lang="it-IT" dirty="0" err="1" smtClean="0"/>
              <a:t>a,n</a:t>
            </a:r>
            <a:r>
              <a:rPr lang="it-IT" dirty="0" smtClean="0"/>
              <a:t>)</a:t>
            </a:r>
            <a:r>
              <a:rPr lang="it-IT" sz="3200" baseline="30000" dirty="0" smtClean="0"/>
              <a:t>16</a:t>
            </a:r>
            <a:r>
              <a:rPr lang="it-IT" dirty="0" smtClean="0"/>
              <a:t>O conclusa: oltre ai due </a:t>
            </a:r>
            <a:r>
              <a:rPr lang="it-IT" dirty="0" err="1" smtClean="0"/>
              <a:t>paper</a:t>
            </a:r>
            <a:r>
              <a:rPr lang="it-IT" dirty="0" smtClean="0"/>
              <a:t> tecnici pubblicati prima di luglio 2021, i risultati di misura di sezione d’urto e le implicazioni astrofisiche su PRL (</a:t>
            </a:r>
            <a:r>
              <a:rPr lang="it-IT" dirty="0" err="1" smtClean="0"/>
              <a:t>Ott</a:t>
            </a:r>
            <a:r>
              <a:rPr lang="it-IT" dirty="0" smtClean="0"/>
              <a:t> 2021)</a:t>
            </a:r>
          </a:p>
          <a:p>
            <a:r>
              <a:rPr lang="it-IT" dirty="0" smtClean="0"/>
              <a:t>Misure delle reazioni </a:t>
            </a:r>
            <a:r>
              <a:rPr lang="it-IT" baseline="30000" dirty="0" smtClean="0"/>
              <a:t>20</a:t>
            </a:r>
            <a:r>
              <a:rPr lang="it-IT" dirty="0" smtClean="0"/>
              <a:t>Ne(</a:t>
            </a:r>
            <a:r>
              <a:rPr lang="it-IT" dirty="0" err="1" smtClean="0"/>
              <a:t>p,g</a:t>
            </a:r>
            <a:r>
              <a:rPr lang="it-IT" dirty="0" smtClean="0"/>
              <a:t>)</a:t>
            </a:r>
            <a:r>
              <a:rPr lang="it-IT" baseline="30000" dirty="0" smtClean="0"/>
              <a:t>21</a:t>
            </a:r>
            <a:r>
              <a:rPr lang="it-IT" dirty="0" smtClean="0"/>
              <a:t>Na e </a:t>
            </a:r>
            <a:r>
              <a:rPr lang="it-IT" baseline="30000" dirty="0" smtClean="0"/>
              <a:t>17</a:t>
            </a:r>
            <a:r>
              <a:rPr lang="it-IT" dirty="0" smtClean="0"/>
              <a:t>O(</a:t>
            </a:r>
            <a:r>
              <a:rPr lang="it-IT" dirty="0" err="1" smtClean="0"/>
              <a:t>p,g</a:t>
            </a:r>
            <a:r>
              <a:rPr lang="it-IT" dirty="0" smtClean="0"/>
              <a:t>)</a:t>
            </a:r>
            <a:r>
              <a:rPr lang="it-IT" baseline="30000" dirty="0" smtClean="0"/>
              <a:t>18</a:t>
            </a:r>
            <a:r>
              <a:rPr lang="it-IT" dirty="0" smtClean="0"/>
              <a:t>F concluse e </a:t>
            </a:r>
            <a:r>
              <a:rPr lang="it-IT" dirty="0" err="1" smtClean="0"/>
              <a:t>paper</a:t>
            </a:r>
            <a:r>
              <a:rPr lang="it-IT" dirty="0" smtClean="0"/>
              <a:t> in scrittura o sottomessi con risultati promettenti. </a:t>
            </a:r>
          </a:p>
          <a:p>
            <a:r>
              <a:rPr lang="it-IT" dirty="0" smtClean="0"/>
              <a:t>Iniziata la misura </a:t>
            </a:r>
            <a:r>
              <a:rPr lang="it-IT" baseline="30000" dirty="0" smtClean="0"/>
              <a:t>16</a:t>
            </a:r>
            <a:r>
              <a:rPr lang="it-IT" dirty="0" smtClean="0"/>
              <a:t>O(</a:t>
            </a:r>
            <a:r>
              <a:rPr lang="it-IT" dirty="0" err="1" smtClean="0"/>
              <a:t>p,g</a:t>
            </a:r>
            <a:r>
              <a:rPr lang="it-IT" dirty="0" smtClean="0"/>
              <a:t>)</a:t>
            </a:r>
            <a:r>
              <a:rPr lang="it-IT" baseline="30000" dirty="0" smtClean="0"/>
              <a:t>17</a:t>
            </a:r>
            <a:r>
              <a:rPr lang="it-IT" dirty="0" smtClean="0"/>
              <a:t>F e iniziati i test di accensione della sorgente di MV </a:t>
            </a:r>
            <a:r>
              <a:rPr lang="it-IT" dirty="0" err="1" smtClean="0"/>
              <a:t>Facility</a:t>
            </a:r>
            <a:endParaRPr lang="it-IT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990600" y="517525"/>
            <a:ext cx="5257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 dirty="0" smtClean="0"/>
              <a:t>Risultati recenti e misure in corso</a:t>
            </a:r>
            <a:endParaRPr lang="it-IT" b="1" dirty="0"/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6493335" y="1831065"/>
            <a:ext cx="497477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OSAT della </a:t>
            </a:r>
            <a:r>
              <a:rPr lang="it-IT" dirty="0" err="1" smtClean="0"/>
              <a:t>Facility</a:t>
            </a:r>
            <a:r>
              <a:rPr lang="it-IT" dirty="0" smtClean="0"/>
              <a:t> MV e preparazione delle prime misure della collaborazione LUNA a questo acceleratore: 12C+12C e </a:t>
            </a:r>
            <a:r>
              <a:rPr lang="it-IT" dirty="0" smtClean="0">
                <a:solidFill>
                  <a:schemeClr val="accent1"/>
                </a:solidFill>
              </a:rPr>
              <a:t>14N(</a:t>
            </a:r>
            <a:r>
              <a:rPr lang="it-IT" dirty="0" err="1" smtClean="0">
                <a:solidFill>
                  <a:schemeClr val="accent1"/>
                </a:solidFill>
              </a:rPr>
              <a:t>p,g</a:t>
            </a:r>
            <a:r>
              <a:rPr lang="it-IT" dirty="0" smtClean="0">
                <a:solidFill>
                  <a:schemeClr val="accent1"/>
                </a:solidFill>
              </a:rPr>
              <a:t>)</a:t>
            </a:r>
          </a:p>
          <a:p>
            <a:r>
              <a:rPr lang="it-IT" dirty="0" smtClean="0"/>
              <a:t>LUNA 400: Inizio del lavori per la sostituzione della gas target con il la linea di fascio per il progetto ELDAR (ERC </a:t>
            </a:r>
            <a:r>
              <a:rPr lang="it-IT" dirty="0" err="1" smtClean="0"/>
              <a:t>grant</a:t>
            </a:r>
            <a:r>
              <a:rPr lang="it-IT" dirty="0" smtClean="0"/>
              <a:t> a Carlo Bruno)</a:t>
            </a:r>
          </a:p>
        </p:txBody>
      </p:sp>
    </p:spTree>
    <p:extLst>
      <p:ext uri="{BB962C8B-B14F-4D97-AF65-F5344CB8AC3E}">
        <p14:creationId xmlns:p14="http://schemas.microsoft.com/office/powerpoint/2010/main" val="34023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Richiesta preventivi </a:t>
            </a:r>
            <a:endParaRPr lang="it-IT" b="1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916028"/>
              </p:ext>
            </p:extLst>
          </p:nvPr>
        </p:nvGraphicFramePr>
        <p:xfrm>
          <a:off x="1901371" y="2575196"/>
          <a:ext cx="8128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Consumo*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10</a:t>
                      </a:r>
                      <a:r>
                        <a:rPr lang="it-IT" sz="2400" baseline="0" dirty="0" smtClean="0"/>
                        <a:t> </a:t>
                      </a:r>
                      <a:r>
                        <a:rPr lang="it-IT" sz="2400" baseline="0" dirty="0" err="1" smtClean="0"/>
                        <a:t>kEuro</a:t>
                      </a:r>
                      <a:endParaRPr lang="it-IT" sz="2400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Trasporti 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1 </a:t>
                      </a:r>
                      <a:r>
                        <a:rPr lang="it-IT" sz="2400" dirty="0" err="1" smtClean="0"/>
                        <a:t>kEuro</a:t>
                      </a:r>
                      <a:endParaRPr lang="it-IT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400" dirty="0" smtClean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Missioni</a:t>
                      </a:r>
                      <a:r>
                        <a:rPr lang="it-IT" sz="2400" baseline="0" dirty="0" smtClean="0"/>
                        <a:t> e meeting di collaborazione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14 </a:t>
                      </a:r>
                      <a:r>
                        <a:rPr lang="it-IT" sz="2400" dirty="0" err="1" smtClean="0"/>
                        <a:t>kEuro</a:t>
                      </a:r>
                      <a:r>
                        <a:rPr lang="it-IT" sz="2400" dirty="0" smtClean="0"/>
                        <a:t> circa (di cui</a:t>
                      </a:r>
                      <a:r>
                        <a:rPr lang="it-IT" sz="2400" baseline="0" dirty="0" smtClean="0"/>
                        <a:t> 10.5 per 7 settimane/uomo ai LNGS)</a:t>
                      </a:r>
                      <a:endParaRPr lang="it-IT" sz="2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1404258" y="5159828"/>
            <a:ext cx="10384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* Materiale per costruzione supporto rivelatori per la misura della 14N(</a:t>
            </a:r>
            <a:r>
              <a:rPr lang="it-IT" dirty="0" err="1" smtClean="0"/>
              <a:t>p,g</a:t>
            </a:r>
            <a:r>
              <a:rPr lang="it-IT" dirty="0"/>
              <a:t>)</a:t>
            </a:r>
            <a:r>
              <a:rPr lang="it-IT" dirty="0" smtClean="0"/>
              <a:t> </a:t>
            </a:r>
            <a:br>
              <a:rPr lang="it-IT" dirty="0" smtClean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913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RICHIESTA SERVIZI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1.5 </a:t>
            </a:r>
            <a:r>
              <a:rPr lang="it-IT" dirty="0" smtClean="0"/>
              <a:t>mese/uomo per servizio progettazione CAD</a:t>
            </a:r>
          </a:p>
          <a:p>
            <a:endParaRPr lang="it-IT" dirty="0" smtClean="0"/>
          </a:p>
          <a:p>
            <a:r>
              <a:rPr lang="it-IT" dirty="0" smtClean="0"/>
              <a:t>1 mese/uomo per officina meccanica : progettazione, costruzione e installazione ai LNGS del setup per la misura di distribuzione angolare </a:t>
            </a:r>
            <a:r>
              <a:rPr lang="it-IT" dirty="0"/>
              <a:t>della </a:t>
            </a:r>
            <a:r>
              <a:rPr lang="it-IT" baseline="30000" dirty="0" smtClean="0"/>
              <a:t>14</a:t>
            </a:r>
            <a:r>
              <a:rPr lang="it-IT" dirty="0" smtClean="0"/>
              <a:t>N(</a:t>
            </a:r>
            <a:r>
              <a:rPr lang="it-IT" dirty="0" err="1" smtClean="0"/>
              <a:t>p,g</a:t>
            </a:r>
            <a:r>
              <a:rPr lang="it-IT" dirty="0" smtClean="0"/>
              <a:t>) che sarà fondamentale per il </a:t>
            </a:r>
            <a:r>
              <a:rPr lang="it-IT" dirty="0" err="1" smtClean="0"/>
              <a:t>commissioning</a:t>
            </a:r>
            <a:r>
              <a:rPr lang="it-IT" dirty="0" smtClean="0"/>
              <a:t> di LUNA MV e per rispondere dubbi su discrepanze tra dati ad alta energia</a:t>
            </a:r>
          </a:p>
        </p:txBody>
      </p:sp>
    </p:spTree>
    <p:extLst>
      <p:ext uri="{BB962C8B-B14F-4D97-AF65-F5344CB8AC3E}">
        <p14:creationId xmlns:p14="http://schemas.microsoft.com/office/powerpoint/2010/main" val="56375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229</Words>
  <Application>Microsoft Macintosh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Tema di Office</vt:lpstr>
      <vt:lpstr>Presentazione di PowerPoint</vt:lpstr>
      <vt:lpstr>Prospettive per il 2023</vt:lpstr>
      <vt:lpstr>Richiesta preventivi </vt:lpstr>
      <vt:lpstr>RICHIESTA SERVIZI 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Utente di Microsoft Office</cp:lastModifiedBy>
  <cp:revision>43</cp:revision>
  <cp:lastPrinted>2022-07-07T09:26:37Z</cp:lastPrinted>
  <dcterms:created xsi:type="dcterms:W3CDTF">2021-06-29T11:12:12Z</dcterms:created>
  <dcterms:modified xsi:type="dcterms:W3CDTF">2022-07-12T09:42:49Z</dcterms:modified>
</cp:coreProperties>
</file>