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9" r:id="rId2"/>
    <p:sldId id="327" r:id="rId3"/>
    <p:sldId id="498" r:id="rId4"/>
    <p:sldId id="502" r:id="rId5"/>
    <p:sldId id="500" r:id="rId6"/>
    <p:sldId id="484" r:id="rId7"/>
    <p:sldId id="499" r:id="rId8"/>
    <p:sldId id="256" r:id="rId9"/>
    <p:sldId id="257" r:id="rId10"/>
    <p:sldId id="303" r:id="rId11"/>
    <p:sldId id="501" r:id="rId12"/>
    <p:sldId id="50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567"/>
    <a:srgbClr val="F8CBAD"/>
    <a:srgbClr val="D0E7EF"/>
    <a:srgbClr val="D9F1F9"/>
    <a:srgbClr val="C7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0"/>
    <p:restoredTop sz="94655"/>
  </p:normalViewPr>
  <p:slideViewPr>
    <p:cSldViewPr snapToGrid="0" snapToObjects="1">
      <p:cViewPr>
        <p:scale>
          <a:sx n="143" d="100"/>
          <a:sy n="143" d="100"/>
        </p:scale>
        <p:origin x="952" y="1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9" d="100"/>
        <a:sy n="179" d="100"/>
      </p:scale>
      <p:origin x="0" y="6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D7CA7-BE5E-EB4F-BC98-BF6B8E94DEED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50CBE-D296-6440-9757-8F4D91A69E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21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E18AB-3A1D-4C79-96E2-25D2D6543F2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24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963A-FCEF-9645-8007-0682B405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153E-44C5-4E4F-937F-833F02B01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6DED4-0D27-0D48-A168-89F7A31B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4C5-4847-5D47-A28E-4EE3211EED08}" type="datetime1">
              <a:rPr lang="it-IT" smtClean="0"/>
              <a:t>28/06/22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38BB-C060-294F-AEBA-9F5B8237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19F7-4082-004E-BB05-0E533274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57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5C9A-5B31-5C43-9340-16C8BBC39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FFD71-6808-464C-8848-417D3A0D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118E2-9276-B04C-BBAF-0F59C64B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849-CB4B-2140-88E1-2A2A2E12976F}" type="datetime1">
              <a:rPr lang="it-IT" smtClean="0"/>
              <a:t>28/06/22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B4E4-3E47-9841-9DB7-7E9D7C3F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77D5-7C65-7346-BB97-F09ADE5B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74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05FB3-4583-E448-951F-F52107C81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4F72E-8356-D54B-B901-128D013E1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4A291-BA74-564D-A282-9187608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A408-8BBC-894E-B00F-83629CAD57D0}" type="datetime1">
              <a:rPr lang="it-IT" smtClean="0"/>
              <a:t>28/06/22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9C3A-4972-5A46-B3BF-EB69D5A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9932A-819C-9942-8909-ACAC7ADA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85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901A-5B25-2947-AA98-BE8F3D0E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6A2F-A1BB-C94F-BF7E-9E0611FF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11651-FCED-3445-9740-4B3F7A00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08B0-5757-1546-97A3-8710792DCBCB}" type="datetime1">
              <a:rPr lang="it-IT" smtClean="0"/>
              <a:t>28/06/22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4A16-2242-C84E-9016-EE4FF922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8CBAE-7ECC-3046-BB7F-366D7E1A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9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66F0-B5B0-484D-8FA7-5CD0615C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80EB0-62EA-D14B-A696-38CF65E70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E176E-7E64-984E-87E2-704B60AF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AE0F-0590-DA41-9822-265100D8BD18}" type="datetime1">
              <a:rPr lang="it-IT" smtClean="0"/>
              <a:t>28/06/22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5D63-F4FA-0D49-B914-AE22915F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E266-D42E-E141-BF72-4BA87650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8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4DB0-774A-D145-A75C-07056F63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D9844-4269-CD46-B144-3E567A5F0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FCC58-CAFF-DB4D-A89E-AD3DADDA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AA470-08D2-F748-BC0D-A76759F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1AE1-F4D0-714A-AC57-7A6020BCC4DA}" type="datetime1">
              <a:rPr lang="it-IT" smtClean="0"/>
              <a:t>28/06/22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1A990-ABCF-1147-B293-7075617F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0066-2C91-9A45-8205-51140263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61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5242-7E16-0947-A954-23CBD320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D7847-DA98-1C41-BB76-1D127C28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D9E83-8219-D640-81A3-7793DE11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7E3A8-0E27-8948-90E1-D031FEC6E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6845A-208B-2A4D-831A-6CDA139D6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01DC3-008D-FF45-9B13-90A1CE30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1688-20C6-7848-909C-958CFABF526D}" type="datetime1">
              <a:rPr lang="it-IT" smtClean="0"/>
              <a:t>28/06/22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5D33D-9A02-0542-964A-0226883A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D5BB7-8626-A644-A6B7-240E58EB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0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CE8E-5C5B-8F44-99B4-9B96E763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E8942-A769-B243-95A4-09A6679F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D1DC-10ED-BF4C-A78A-90873695EF3C}" type="datetime1">
              <a:rPr lang="it-IT" smtClean="0"/>
              <a:t>28/06/22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EB5F1-9D61-0649-9EC5-03EE21E5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F216B-449F-3440-BE78-2CB73557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3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B0A0C-D454-364C-AAC5-3EF526A2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644A-1DA9-7644-9D3B-D920CFB0E309}" type="datetime1">
              <a:rPr lang="it-IT" smtClean="0"/>
              <a:t>28/06/22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22C59-7831-4546-9D9F-F5F4B5BF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10EE7-787D-834E-A338-A689371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89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6ECB-40D8-1F49-8621-5A5B9E85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B8882-64CD-EF4B-BCC8-F813114C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0CE04-6D6B-BC44-AECF-79229289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61115-692B-7144-9492-6D58A725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687-8F21-2543-9B33-41F59144DDD9}" type="datetime1">
              <a:rPr lang="it-IT" smtClean="0"/>
              <a:t>28/06/22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82D2E-E79F-EB44-A5C2-1E2022E3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9F8B-C05A-6446-9EE5-45773DAE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34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C096-E673-8D45-91F3-551CFCDA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CDF641-2726-3449-88EB-CDB06C209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C9BAF-31FA-5247-A156-B259E005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69225-6D27-1C41-9E57-3C2D2D8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8B44-2D2B-7B45-991F-8704FAE9B05E}" type="datetime1">
              <a:rPr lang="it-IT" smtClean="0"/>
              <a:t>28/06/22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64D2C-3B33-4741-8892-E766D363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70EBB-CCF9-644B-AE49-05ACE858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9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A5FA4-C2D2-3642-A920-1D3F14DC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7BBCD-691F-1D48-9FBC-6ECD5D61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7CEA-C0F3-E84C-B380-A5466E790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739A-D32E-834A-B981-7F8ABD7F2E14}" type="datetime1">
              <a:rPr lang="it-IT" smtClean="0"/>
              <a:t>28/06/22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94355-35CC-2748-88B7-2698F44C8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30D28-470A-C442-94B8-FF9DBBAD6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>
            <a:spLocks noGrp="1"/>
          </p:cNvSpPr>
          <p:nvPr>
            <p:ph type="title"/>
          </p:nvPr>
        </p:nvSpPr>
        <p:spPr>
          <a:xfrm>
            <a:off x="2478027" y="2087641"/>
            <a:ext cx="7548767" cy="991842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solidFill>
                  <a:srgbClr val="BF0000"/>
                </a:solidFill>
              </a:rPr>
              <a:t>NU_AT_FNAL </a:t>
            </a:r>
          </a:p>
        </p:txBody>
      </p:sp>
      <p:sp>
        <p:nvSpPr>
          <p:cNvPr id="4" name="Titolo 14"/>
          <p:cNvSpPr txBox="1">
            <a:spLocks/>
          </p:cNvSpPr>
          <p:nvPr/>
        </p:nvSpPr>
        <p:spPr>
          <a:xfrm>
            <a:off x="2137610" y="3602928"/>
            <a:ext cx="8229600" cy="175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4000" b="1" dirty="0">
                <a:latin typeface="+mj-lt"/>
                <a:ea typeface="+mj-ea"/>
                <a:cs typeface="+mj-cs"/>
              </a:rPr>
              <a:t>Carla Distefano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4000" b="1" dirty="0">
              <a:latin typeface="+mj-lt"/>
              <a:ea typeface="+mj-ea"/>
              <a:cs typeface="+mj-cs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en-GB" sz="4000" b="1" dirty="0" err="1">
                <a:latin typeface="+mj-lt"/>
                <a:ea typeface="+mj-ea"/>
                <a:cs typeface="+mj-cs"/>
              </a:rPr>
              <a:t>Riunione</a:t>
            </a:r>
            <a:r>
              <a:rPr lang="en-GB" sz="4000" b="1" dirty="0">
                <a:latin typeface="+mj-lt"/>
                <a:ea typeface="+mj-ea"/>
                <a:cs typeface="+mj-cs"/>
              </a:rPr>
              <a:t> Gruppo 2 LNS, 30 </a:t>
            </a:r>
            <a:r>
              <a:rPr lang="en-GB" sz="4000" b="1" dirty="0" err="1">
                <a:latin typeface="+mj-lt"/>
                <a:ea typeface="+mj-ea"/>
                <a:cs typeface="+mj-cs"/>
              </a:rPr>
              <a:t>Giugno</a:t>
            </a:r>
            <a:r>
              <a:rPr lang="en-GB" sz="4000" b="1" dirty="0">
                <a:latin typeface="+mj-lt"/>
                <a:ea typeface="+mj-ea"/>
                <a:cs typeface="+mj-cs"/>
              </a:rPr>
              <a:t> 2022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9BD2-9675-0741-9842-6FACD650C64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973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89B455-B7CA-E449-9CBC-6C310E29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10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01124" y="5960631"/>
            <a:ext cx="387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Divisone</a:t>
            </a:r>
            <a:r>
              <a:rPr lang="en-GB" dirty="0"/>
              <a:t> </a:t>
            </a:r>
            <a:r>
              <a:rPr lang="en-GB" dirty="0" err="1"/>
              <a:t>ricerca</a:t>
            </a:r>
            <a:r>
              <a:rPr lang="en-GB" dirty="0"/>
              <a:t> (</a:t>
            </a:r>
            <a:r>
              <a:rPr lang="en-GB" dirty="0" err="1"/>
              <a:t>reparto</a:t>
            </a:r>
            <a:r>
              <a:rPr lang="en-GB" dirty="0"/>
              <a:t> di </a:t>
            </a:r>
            <a:r>
              <a:rPr lang="en-GB" dirty="0" err="1"/>
              <a:t>elettronica</a:t>
            </a:r>
            <a:r>
              <a:rPr lang="en-GB" dirty="0"/>
              <a:t>)</a:t>
            </a:r>
          </a:p>
          <a:p>
            <a:r>
              <a:rPr lang="en-GB" dirty="0" err="1"/>
              <a:t>Divisione</a:t>
            </a:r>
            <a:r>
              <a:rPr lang="en-GB" dirty="0"/>
              <a:t> </a:t>
            </a:r>
            <a:r>
              <a:rPr lang="en-GB" dirty="0" err="1"/>
              <a:t>tecnica</a:t>
            </a:r>
            <a:r>
              <a:rPr lang="en-GB" dirty="0"/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601124" y="574203"/>
            <a:ext cx="335757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700" b="1" dirty="0" err="1">
                <a:solidFill>
                  <a:srgbClr val="008000"/>
                </a:solidFill>
              </a:rPr>
              <a:t>Anagrafica</a:t>
            </a:r>
            <a:r>
              <a:rPr lang="en-GB" sz="3700" b="1" dirty="0">
                <a:solidFill>
                  <a:srgbClr val="008000"/>
                </a:solidFill>
              </a:rPr>
              <a:t> 2023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160705"/>
              </p:ext>
            </p:extLst>
          </p:nvPr>
        </p:nvGraphicFramePr>
        <p:xfrm>
          <a:off x="601124" y="1389380"/>
          <a:ext cx="5566595" cy="40792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9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Ricercatori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Tecnologi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Cherubini Silvio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Biagi</a:t>
                      </a:r>
                      <a:r>
                        <a:rPr lang="en-GB" dirty="0"/>
                        <a:t> Simone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Distefano Carla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Greco Vincenzo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Noto</a:t>
                      </a:r>
                      <a:r>
                        <a:rPr lang="en-GB" dirty="0"/>
                        <a:t> Francesco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Riccobene</a:t>
                      </a:r>
                      <a:r>
                        <a:rPr lang="en-GB" dirty="0"/>
                        <a:t> Giorgio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Simone Sanfilippo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21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Sapienza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Piera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Viola Salvatore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130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00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45398" y="432655"/>
            <a:ext cx="11301203" cy="62324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3700" b="1" dirty="0">
                <a:solidFill>
                  <a:srgbClr val="008000"/>
                </a:solidFill>
              </a:rPr>
              <a:t>Richieste 2022 </a:t>
            </a:r>
          </a:p>
          <a:p>
            <a:endParaRPr lang="it-IT" dirty="0"/>
          </a:p>
          <a:p>
            <a:r>
              <a:rPr lang="it-IT" dirty="0"/>
              <a:t>Inventario:</a:t>
            </a:r>
          </a:p>
          <a:p>
            <a:r>
              <a:rPr lang="it-IT" dirty="0"/>
              <a:t>	</a:t>
            </a:r>
            <a:r>
              <a:rPr lang="it-IT" dirty="0" err="1"/>
              <a:t>tool</a:t>
            </a:r>
            <a:r>
              <a:rPr lang="it-IT" dirty="0"/>
              <a:t> smontaggio/montaggio degli </a:t>
            </a:r>
            <a:r>
              <a:rPr lang="it-IT" dirty="0" err="1"/>
              <a:t>endcap</a:t>
            </a:r>
            <a:r>
              <a:rPr lang="it-IT" dirty="0"/>
              <a:t>	20-30 </a:t>
            </a:r>
            <a:r>
              <a:rPr lang="it-IT" dirty="0" err="1"/>
              <a:t>keuro</a:t>
            </a:r>
            <a:r>
              <a:rPr lang="it-IT" dirty="0"/>
              <a:t>	(da discutere il 5 luglio) </a:t>
            </a:r>
          </a:p>
          <a:p>
            <a:endParaRPr lang="it-IT" dirty="0"/>
          </a:p>
          <a:p>
            <a:r>
              <a:rPr lang="it-IT" dirty="0"/>
              <a:t>Materiale di consumo:</a:t>
            </a:r>
          </a:p>
          <a:p>
            <a:r>
              <a:rPr lang="it-IT" dirty="0"/>
              <a:t>	azoto liquido (20-30 cariche da circa 200 litri)	 4-6 </a:t>
            </a:r>
            <a:r>
              <a:rPr lang="it-IT" dirty="0" err="1"/>
              <a:t>keuro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Software:</a:t>
            </a:r>
          </a:p>
          <a:p>
            <a:r>
              <a:rPr lang="it-IT" dirty="0"/>
              <a:t>	2 licenze inventor      	1 </a:t>
            </a:r>
            <a:r>
              <a:rPr lang="it-IT" dirty="0" err="1"/>
              <a:t>keuro</a:t>
            </a:r>
            <a:endParaRPr lang="it-IT" dirty="0"/>
          </a:p>
          <a:p>
            <a:endParaRPr lang="it-IT" dirty="0"/>
          </a:p>
          <a:p>
            <a:r>
              <a:rPr lang="it-IT" dirty="0"/>
              <a:t>Missioni:</a:t>
            </a:r>
          </a:p>
          <a:p>
            <a:r>
              <a:rPr lang="it-IT" dirty="0"/>
              <a:t>	meeting			12 </a:t>
            </a:r>
            <a:r>
              <a:rPr lang="it-IT" dirty="0" err="1"/>
              <a:t>keuro</a:t>
            </a:r>
            <a:r>
              <a:rPr lang="it-IT" dirty="0"/>
              <a:t> 		(3 persone x 1 </a:t>
            </a:r>
            <a:r>
              <a:rPr lang="it-IT" dirty="0" err="1"/>
              <a:t>meet</a:t>
            </a:r>
            <a:r>
              <a:rPr lang="it-IT" dirty="0"/>
              <a:t> in USA + 3 persone x 1 </a:t>
            </a:r>
            <a:r>
              <a:rPr lang="it-IT" dirty="0" err="1"/>
              <a:t>meet</a:t>
            </a:r>
            <a:r>
              <a:rPr lang="it-IT" dirty="0"/>
              <a:t> in Europa)</a:t>
            </a:r>
          </a:p>
          <a:p>
            <a:r>
              <a:rPr lang="it-IT" dirty="0"/>
              <a:t>	</a:t>
            </a:r>
            <a:r>
              <a:rPr lang="it-IT" dirty="0" err="1"/>
              <a:t>kloe</a:t>
            </a:r>
            <a:r>
              <a:rPr lang="it-IT" dirty="0"/>
              <a:t>-to-</a:t>
            </a:r>
            <a:r>
              <a:rPr lang="it-IT" dirty="0" err="1"/>
              <a:t>sand</a:t>
            </a:r>
            <a:r>
              <a:rPr lang="it-IT" dirty="0"/>
              <a:t>		25 </a:t>
            </a:r>
            <a:r>
              <a:rPr lang="it-IT" dirty="0" err="1"/>
              <a:t>keuro</a:t>
            </a:r>
            <a:r>
              <a:rPr lang="it-IT" dirty="0"/>
              <a:t>		(</a:t>
            </a:r>
            <a:r>
              <a:rPr lang="it-IT" dirty="0" err="1"/>
              <a:t>glimos</a:t>
            </a:r>
            <a:r>
              <a:rPr lang="it-IT" dirty="0"/>
              <a:t> + meccanica)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Supporto servizi: </a:t>
            </a:r>
          </a:p>
          <a:p>
            <a:r>
              <a:rPr lang="it-IT" dirty="0"/>
              <a:t>1 mese uomo tra meccanici e elettronici (meccanica) + attività test criogenici</a:t>
            </a:r>
          </a:p>
          <a:p>
            <a:endParaRPr lang="it-IT" dirty="0"/>
          </a:p>
          <a:p>
            <a:r>
              <a:rPr lang="it-IT" dirty="0"/>
              <a:t>Richieste su dotazioni:</a:t>
            </a:r>
          </a:p>
          <a:p>
            <a:r>
              <a:rPr lang="it-IT" dirty="0"/>
              <a:t>PC multi-</a:t>
            </a:r>
            <a:r>
              <a:rPr lang="it-IT" dirty="0" err="1"/>
              <a:t>purpose</a:t>
            </a:r>
            <a:r>
              <a:rPr lang="it-IT" dirty="0"/>
              <a:t> 			1.5 </a:t>
            </a:r>
            <a:r>
              <a:rPr lang="it-IT" dirty="0" err="1"/>
              <a:t>keuro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7606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B8BC5-D10D-E343-AE5F-F44FA768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12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70D3F-D0C2-C44C-8B06-7FF606B8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654797"/>
            <a:ext cx="10909300" cy="511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0AFD3-1B6D-484B-B43E-65E0D9427F8F}"/>
              </a:ext>
            </a:extLst>
          </p:cNvPr>
          <p:cNvSpPr txBox="1"/>
          <p:nvPr/>
        </p:nvSpPr>
        <p:spPr>
          <a:xfrm>
            <a:off x="6763871" y="6018537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Tesi laurea triennale nei prossimi mesi</a:t>
            </a:r>
          </a:p>
        </p:txBody>
      </p:sp>
    </p:spTree>
    <p:extLst>
      <p:ext uri="{BB962C8B-B14F-4D97-AF65-F5344CB8AC3E}">
        <p14:creationId xmlns:p14="http://schemas.microsoft.com/office/powerpoint/2010/main" val="100371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4">
            <a:extLst>
              <a:ext uri="{FF2B5EF4-FFF2-40B4-BE49-F238E27FC236}">
                <a16:creationId xmlns:a16="http://schemas.microsoft.com/office/drawing/2014/main" id="{AA9F6B49-4D3D-624A-97F9-BFCBD461AEEE}"/>
              </a:ext>
            </a:extLst>
          </p:cNvPr>
          <p:cNvSpPr txBox="1">
            <a:spLocks/>
          </p:cNvSpPr>
          <p:nvPr/>
        </p:nvSpPr>
        <p:spPr>
          <a:xfrm>
            <a:off x="1058110" y="32110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>
                <a:solidFill>
                  <a:srgbClr val="BF0000"/>
                </a:solidFill>
              </a:rPr>
              <a:t>Attività</a:t>
            </a:r>
            <a:r>
              <a:rPr lang="en-GB" sz="5400" b="1" dirty="0">
                <a:solidFill>
                  <a:srgbClr val="BF0000"/>
                </a:solidFill>
              </a:rPr>
              <a:t> LNS in NU_AT_FNAL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94F35A-7FBC-7240-8D33-A569E1A80469}"/>
              </a:ext>
            </a:extLst>
          </p:cNvPr>
          <p:cNvSpPr/>
          <p:nvPr/>
        </p:nvSpPr>
        <p:spPr>
          <a:xfrm>
            <a:off x="648988" y="1179781"/>
            <a:ext cx="11373921" cy="2989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DUNE: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Simulazioni del ND (SAND): generazione di neutrini con GENIE, mass production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Possibile applicazione del metodo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-Nu per la misura dello spettro di neutrino al 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Caratterizzazione e qualifica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dei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per il Far Detector (light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collection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KLOE-TO-SAND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B54765-09CC-2940-92E1-F4FBBA32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80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shot 2021-06-25 at 19.1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52" y="1398812"/>
            <a:ext cx="7504687" cy="419413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4860" y="869795"/>
            <a:ext cx="11927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LNS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responsabili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qualificazione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componenti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elettronici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temperature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criogeniche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44788F2F-FC98-6647-ADA8-5E2CDACC392F}"/>
              </a:ext>
            </a:extLst>
          </p:cNvPr>
          <p:cNvSpPr txBox="1">
            <a:spLocks/>
          </p:cNvSpPr>
          <p:nvPr/>
        </p:nvSpPr>
        <p:spPr>
          <a:xfrm>
            <a:off x="11672737" y="6438901"/>
            <a:ext cx="519263" cy="4191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AE5A-F0F9-B346-9872-CF193F9690CE}" type="slidenum">
              <a:rPr kumimoji="0" lang="it-IT" sz="1867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8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77B741E1-2676-F647-9037-677EBA10A907}"/>
              </a:ext>
            </a:extLst>
          </p:cNvPr>
          <p:cNvSpPr txBox="1"/>
          <p:nvPr/>
        </p:nvSpPr>
        <p:spPr>
          <a:xfrm>
            <a:off x="257512" y="3103450"/>
            <a:ext cx="4029191" cy="197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bench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description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Control system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NI cRio-9364 with ethernet connection for remote control;</a:t>
            </a:r>
          </a:p>
          <a:p>
            <a:pPr marL="2857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 9264 16 Channel digital DAC to power OP-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Amp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monitoring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</a:p>
        </p:txBody>
      </p:sp>
      <p:pic>
        <p:nvPicPr>
          <p:cNvPr id="10" name="Immagine 2" descr="Immagine che contiene testo, interni, computer, scrivania&#10;&#10;Descrizione generata automaticamente">
            <a:extLst>
              <a:ext uri="{FF2B5EF4-FFF2-40B4-BE49-F238E27FC236}">
                <a16:creationId xmlns:a16="http://schemas.microsoft.com/office/drawing/2014/main" id="{623853F9-8776-9C46-8173-1E5C7318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75" y="4546657"/>
            <a:ext cx="2769213" cy="2076910"/>
          </a:xfrm>
          <a:prstGeom prst="rect">
            <a:avLst/>
          </a:prstGeom>
        </p:spPr>
      </p:pic>
      <p:sp>
        <p:nvSpPr>
          <p:cNvPr id="11" name="CasellaDiTesto 4">
            <a:extLst>
              <a:ext uri="{FF2B5EF4-FFF2-40B4-BE49-F238E27FC236}">
                <a16:creationId xmlns:a16="http://schemas.microsoft.com/office/drawing/2014/main" id="{F14A1F09-292D-AD44-B292-FF04419A1007}"/>
              </a:ext>
            </a:extLst>
          </p:cNvPr>
          <p:cNvSpPr txBox="1"/>
          <p:nvPr/>
        </p:nvSpPr>
        <p:spPr>
          <a:xfrm>
            <a:off x="264860" y="1398812"/>
            <a:ext cx="4268541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Divisone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ricerca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reparto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elettronica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Divisione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tecnica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D56D0-23EC-D04D-A519-07215FA59EEF}"/>
              </a:ext>
            </a:extLst>
          </p:cNvPr>
          <p:cNvSpPr/>
          <p:nvPr/>
        </p:nvSpPr>
        <p:spPr>
          <a:xfrm>
            <a:off x="257512" y="5038140"/>
            <a:ext cx="7504687" cy="1589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 9216 8 Channel RDT 24 bit temperature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module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 9403 TTL Digital I/O</a:t>
            </a:r>
          </a:p>
          <a:p>
            <a:pPr marL="2857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DUT on in-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house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PCB with PT100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sensors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(-200° to +650°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extended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range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bench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instrument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supply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-Digital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oscilloscope-Signal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generator) </a:t>
            </a:r>
          </a:p>
        </p:txBody>
      </p:sp>
      <p:sp>
        <p:nvSpPr>
          <p:cNvPr id="13" name="Titolo 14">
            <a:extLst>
              <a:ext uri="{FF2B5EF4-FFF2-40B4-BE49-F238E27FC236}">
                <a16:creationId xmlns:a16="http://schemas.microsoft.com/office/drawing/2014/main" id="{95B84475-E10A-7A4C-8905-021041EB2595}"/>
              </a:ext>
            </a:extLst>
          </p:cNvPr>
          <p:cNvSpPr txBox="1">
            <a:spLocks/>
          </p:cNvSpPr>
          <p:nvPr/>
        </p:nvSpPr>
        <p:spPr>
          <a:xfrm>
            <a:off x="1002580" y="20011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Photon Detection System</a:t>
            </a:r>
          </a:p>
        </p:txBody>
      </p:sp>
    </p:spTree>
    <p:extLst>
      <p:ext uri="{BB962C8B-B14F-4D97-AF65-F5344CB8AC3E}">
        <p14:creationId xmlns:p14="http://schemas.microsoft.com/office/powerpoint/2010/main" val="373556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B2597D-FC50-8C48-83A4-04B951CBBB50}"/>
              </a:ext>
            </a:extLst>
          </p:cNvPr>
          <p:cNvSpPr/>
          <p:nvPr/>
        </p:nvSpPr>
        <p:spPr bwMode="auto">
          <a:xfrm>
            <a:off x="300761" y="4860589"/>
            <a:ext cx="7160520" cy="18349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F05CBA-6D44-4C55-B6E1-CA40D4417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" y="1335262"/>
            <a:ext cx="7160520" cy="32891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778E05-1395-1848-8A6F-F381946B07E0}"/>
              </a:ext>
            </a:extLst>
          </p:cNvPr>
          <p:cNvSpPr/>
          <p:nvPr/>
        </p:nvSpPr>
        <p:spPr>
          <a:xfrm>
            <a:off x="249810" y="914387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Labview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GUI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EBDDFE-2C1E-3040-89AF-80EAFB971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r="5889"/>
          <a:stretch/>
        </p:blipFill>
        <p:spPr>
          <a:xfrm>
            <a:off x="7522101" y="3429000"/>
            <a:ext cx="4506601" cy="3266552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F142116E-274F-DD4F-A52C-5738FE09A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955" y="1086636"/>
            <a:ext cx="4023284" cy="2342364"/>
          </a:xfrm>
          <a:prstGeom prst="rect">
            <a:avLst/>
          </a:prstGeom>
        </p:spPr>
      </p:pic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1E39FA4D-D28B-1846-A7E6-E8E1DFA8819F}"/>
              </a:ext>
            </a:extLst>
          </p:cNvPr>
          <p:cNvSpPr txBox="1">
            <a:spLocks/>
          </p:cNvSpPr>
          <p:nvPr/>
        </p:nvSpPr>
        <p:spPr>
          <a:xfrm>
            <a:off x="11672737" y="6438901"/>
            <a:ext cx="519263" cy="4191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AE5A-F0F9-B346-9872-CF193F9690CE}" type="slidenum">
              <a:rPr kumimoji="0" lang="it-IT" sz="1867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8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9A521FFA-DAAE-DF4B-A94A-CDFF2D3BEFD6}"/>
              </a:ext>
            </a:extLst>
          </p:cNvPr>
          <p:cNvSpPr txBox="1"/>
          <p:nvPr/>
        </p:nvSpPr>
        <p:spPr>
          <a:xfrm>
            <a:off x="445519" y="4963664"/>
            <a:ext cx="6476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Prototipo completo e funzionante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Prossimo passo: realizzazione del sistema finale per la mass production</a:t>
            </a:r>
          </a:p>
        </p:txBody>
      </p:sp>
      <p:sp>
        <p:nvSpPr>
          <p:cNvPr id="11" name="Titolo 14">
            <a:extLst>
              <a:ext uri="{FF2B5EF4-FFF2-40B4-BE49-F238E27FC236}">
                <a16:creationId xmlns:a16="http://schemas.microsoft.com/office/drawing/2014/main" id="{38476B68-8C9B-5444-A7BB-30938DBB38DA}"/>
              </a:ext>
            </a:extLst>
          </p:cNvPr>
          <p:cNvSpPr txBox="1">
            <a:spLocks/>
          </p:cNvSpPr>
          <p:nvPr/>
        </p:nvSpPr>
        <p:spPr>
          <a:xfrm>
            <a:off x="1002580" y="20011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BF0000"/>
                </a:solidFill>
              </a:rPr>
              <a:t>Process control e </a:t>
            </a:r>
            <a:r>
              <a:rPr lang="en-GB" sz="5400" b="1" dirty="0" err="1">
                <a:solidFill>
                  <a:srgbClr val="BF0000"/>
                </a:solidFill>
              </a:rPr>
              <a:t>acquisizione</a:t>
            </a:r>
            <a:r>
              <a:rPr lang="en-GB" sz="5400" b="1" dirty="0">
                <a:solidFill>
                  <a:srgbClr val="BF0000"/>
                </a:solidFill>
              </a:rPr>
              <a:t> </a:t>
            </a:r>
            <a:r>
              <a:rPr lang="en-GB" sz="5400" b="1" dirty="0" err="1">
                <a:solidFill>
                  <a:srgbClr val="BF0000"/>
                </a:solidFill>
              </a:rPr>
              <a:t>dati</a:t>
            </a:r>
            <a:endParaRPr lang="en-GB" sz="5400" b="1" dirty="0">
              <a:solidFill>
                <a:srgbClr val="B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2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1E39FA4D-D28B-1846-A7E6-E8E1DFA8819F}"/>
              </a:ext>
            </a:extLst>
          </p:cNvPr>
          <p:cNvSpPr txBox="1">
            <a:spLocks/>
          </p:cNvSpPr>
          <p:nvPr/>
        </p:nvSpPr>
        <p:spPr>
          <a:xfrm>
            <a:off x="11672737" y="6438901"/>
            <a:ext cx="519263" cy="4191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AE5A-F0F9-B346-9872-CF193F9690CE}" type="slidenum">
              <a:rPr kumimoji="0" lang="it-IT" sz="1867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86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AEB28-92A4-C041-A12B-DD86FDFF8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527" y="2035377"/>
            <a:ext cx="6203576" cy="46526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46EE16-CC65-564F-B63E-02F4CC8E847C}"/>
              </a:ext>
            </a:extLst>
          </p:cNvPr>
          <p:cNvSpPr/>
          <p:nvPr/>
        </p:nvSpPr>
        <p:spPr>
          <a:xfrm>
            <a:off x="627529" y="2035377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latin typeface="Menlo" panose="020B0609030804020204" pitchFamily="49" charset="0"/>
              </a:rPr>
              <a:t>('Measures in the file:  ', 60895)</a:t>
            </a:r>
          </a:p>
          <a:p>
            <a:r>
              <a:rPr lang="en-GB" sz="1200" dirty="0">
                <a:latin typeface="Menlo" panose="020B0609030804020204" pitchFamily="49" charset="0"/>
              </a:rPr>
              <a:t>('Measures selected:     ', 16034)</a:t>
            </a:r>
          </a:p>
          <a:p>
            <a:r>
              <a:rPr lang="en-GB" sz="1200" dirty="0">
                <a:latin typeface="Menlo" panose="020B0609030804020204" pitchFamily="49" charset="0"/>
              </a:rPr>
              <a:t>('Number of cycles:     ', 20)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(1, '25/11/2021 11:28:23', '25/11/2021 11:45:26')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(2, '25/11/2021 11:45:26', '25/11/2021 11:55:50')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(3, '25/11/2021 11:55:50', '25/11/2021 12:11:28')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(4, '25/11/2021 12:11:28', '25/11/2021 12:29:24')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(5, '25/11/2021 12:29:24', '25/11/2021 14:20:44')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(6, '25/11/2021 14:20:44', '25/11/2021 14:37:56')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(7, '25/11/2021 14:37:56', '25/11/2021 14:53:46')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(8, '25/11/2021 14:53:46', '25/11/2021 15:09:31')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(9, '25/11/2021 15:09:31', '25/11/2021 15:21:51')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(10, '25/11/2021 15:21:51', '25/11/2021 15:37:39')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(11, '25/11/2021 15:37:39', '25/11/2021 15:53:16')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(12, '25/11/2021 15:53:16', '25/11/2021 16:09:17')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(13, '25/11/2021 16:09:17', '25/11/2021 16:26:23')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(14, '25/11/2021 16:26:23', '25/11/2021 16:44:02')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(15, '25/11/2021 16:44:02', '25/11/2021 17:04:05')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(16, '25/11/2021 17:04:05', '25/11/2021 17:22:23')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(17, '25/11/2021 17:22:23', '25/11/2021 17:42:08')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(18, '25/11/2021 17:42:08', '25/11/2021 17:59:33')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(19, '25/11/2021 17:59:33', '25/11/2021 18:17:39')</a:t>
            </a:r>
          </a:p>
          <a:p>
            <a:r>
              <a:rPr lang="en-GB" sz="1200" dirty="0">
                <a:latin typeface="Menlo" panose="020B0609030804020204" pitchFamily="49" charset="0"/>
              </a:rPr>
              <a:t>(20, '25/11/2021 18:17:39', '25/11/2021 18:37:35')</a:t>
            </a:r>
            <a:endParaRPr lang="en-GB" sz="1200" dirty="0">
              <a:effectLst/>
              <a:latin typeface="Menlo" panose="020B0609030804020204" pitchFamily="49" charset="0"/>
            </a:endParaRPr>
          </a:p>
        </p:txBody>
      </p:sp>
      <p:sp>
        <p:nvSpPr>
          <p:cNvPr id="13" name="CasellaDiTesto 4">
            <a:extLst>
              <a:ext uri="{FF2B5EF4-FFF2-40B4-BE49-F238E27FC236}">
                <a16:creationId xmlns:a16="http://schemas.microsoft.com/office/drawing/2014/main" id="{E404748C-FD5D-264A-AC6D-C4B1DD2F7DAD}"/>
              </a:ext>
            </a:extLst>
          </p:cNvPr>
          <p:cNvSpPr txBox="1"/>
          <p:nvPr/>
        </p:nvSpPr>
        <p:spPr>
          <a:xfrm>
            <a:off x="627529" y="926014"/>
            <a:ext cx="259981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Script Python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dedicato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CF3715DE-3BC0-B14B-92A8-D9731CF66F6D}"/>
              </a:ext>
            </a:extLst>
          </p:cNvPr>
          <p:cNvSpPr txBox="1">
            <a:spLocks/>
          </p:cNvSpPr>
          <p:nvPr/>
        </p:nvSpPr>
        <p:spPr>
          <a:xfrm>
            <a:off x="1002580" y="20011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>
                <a:solidFill>
                  <a:srgbClr val="BF0000"/>
                </a:solidFill>
              </a:rPr>
              <a:t>Analisi</a:t>
            </a:r>
            <a:r>
              <a:rPr lang="en-GB" sz="5400" b="1" dirty="0">
                <a:solidFill>
                  <a:srgbClr val="BF0000"/>
                </a:solidFill>
              </a:rPr>
              <a:t> </a:t>
            </a:r>
            <a:r>
              <a:rPr lang="en-GB" sz="5400" b="1" dirty="0" err="1">
                <a:solidFill>
                  <a:srgbClr val="BF0000"/>
                </a:solidFill>
              </a:rPr>
              <a:t>dati</a:t>
            </a:r>
            <a:endParaRPr lang="en-GB" sz="5400" b="1" dirty="0">
              <a:solidFill>
                <a:srgbClr val="B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1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eiling, engine&#10;&#10;Description automatically generated">
            <a:extLst>
              <a:ext uri="{FF2B5EF4-FFF2-40B4-BE49-F238E27FC236}">
                <a16:creationId xmlns:a16="http://schemas.microsoft.com/office/drawing/2014/main" id="{BCF9D662-9E4E-9D49-B38F-CD504D73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669" y="1124196"/>
            <a:ext cx="3553592" cy="4738123"/>
          </a:xfrm>
          <a:prstGeom prst="rect">
            <a:avLst/>
          </a:prstGeom>
        </p:spPr>
      </p:pic>
      <p:pic>
        <p:nvPicPr>
          <p:cNvPr id="6" name="Picture 5" descr="A picture containing rack&#10;&#10;Description automatically generated">
            <a:extLst>
              <a:ext uri="{FF2B5EF4-FFF2-40B4-BE49-F238E27FC236}">
                <a16:creationId xmlns:a16="http://schemas.microsoft.com/office/drawing/2014/main" id="{811604C7-DE0A-0443-B4CF-C2165D4CF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757" y="1124197"/>
            <a:ext cx="3553593" cy="47381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D5E8302-BE2A-0244-B000-C5577A5AB99A}"/>
              </a:ext>
            </a:extLst>
          </p:cNvPr>
          <p:cNvSpPr/>
          <p:nvPr/>
        </p:nvSpPr>
        <p:spPr>
          <a:xfrm>
            <a:off x="4539923" y="6034117"/>
            <a:ext cx="703950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it-IT" sz="186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KLOE è stato il primo esperimento eseguito con il collisore DA𝛷NE.</a:t>
            </a:r>
          </a:p>
          <a:p>
            <a:pPr defTabSz="609585"/>
            <a:r>
              <a:rPr lang="it-IT" sz="186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preso dati dal 2000 al 2006 presso i Laboratori Nazionali di Frascati.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C851A-CEFA-0743-B709-C3A7CA92218A}"/>
              </a:ext>
            </a:extLst>
          </p:cNvPr>
          <p:cNvSpPr/>
          <p:nvPr/>
        </p:nvSpPr>
        <p:spPr>
          <a:xfrm>
            <a:off x="318640" y="1174745"/>
            <a:ext cx="4221283" cy="435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it-IT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corso:</a:t>
            </a:r>
          </a:p>
          <a:p>
            <a:pPr defTabSz="609585"/>
            <a:endParaRPr lang="it-IT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it-IT" sz="2133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Scablaggio</a:t>
            </a:r>
            <a:r>
              <a:rPr lang="it-IT" sz="2133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</a:t>
            </a:r>
            <a:r>
              <a:rPr lang="it-IT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montaggio e predisposizione al trasporto di tutte le componenti al FERMILAB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endParaRPr lang="it-IT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it-IT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Revisione di alcune parti meccaniche e del sistema di acquisizione dati</a:t>
            </a:r>
          </a:p>
          <a:p>
            <a:pPr defTabSz="609585"/>
            <a:endParaRPr lang="it-IT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endParaRPr lang="it-IT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endParaRPr lang="it-IT" sz="21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r>
              <a:rPr lang="it-IT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Partecipazione LNS alle attività</a:t>
            </a:r>
          </a:p>
        </p:txBody>
      </p:sp>
      <p:sp>
        <p:nvSpPr>
          <p:cNvPr id="19" name="Segnaposto numero diapositiva 3">
            <a:extLst>
              <a:ext uri="{FF2B5EF4-FFF2-40B4-BE49-F238E27FC236}">
                <a16:creationId xmlns:a16="http://schemas.microsoft.com/office/drawing/2014/main" id="{0083A2AF-EC6D-174D-B878-3E548E72F128}"/>
              </a:ext>
            </a:extLst>
          </p:cNvPr>
          <p:cNvSpPr txBox="1">
            <a:spLocks/>
          </p:cNvSpPr>
          <p:nvPr/>
        </p:nvSpPr>
        <p:spPr>
          <a:xfrm>
            <a:off x="11672737" y="6438901"/>
            <a:ext cx="519263" cy="4191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/>
            <a:fld id="{D1ECAE5A-F0F9-B346-9872-CF193F9690CE}" type="slidenum">
              <a:rPr lang="it-IT" sz="1867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just" defTabSz="609585"/>
              <a:t>6</a:t>
            </a:fld>
            <a:endParaRPr lang="it-IT" sz="1867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olo 14">
            <a:extLst>
              <a:ext uri="{FF2B5EF4-FFF2-40B4-BE49-F238E27FC236}">
                <a16:creationId xmlns:a16="http://schemas.microsoft.com/office/drawing/2014/main" id="{57A7B9CD-31CB-FD4F-B138-12F4F9B75075}"/>
              </a:ext>
            </a:extLst>
          </p:cNvPr>
          <p:cNvSpPr txBox="1">
            <a:spLocks/>
          </p:cNvSpPr>
          <p:nvPr/>
        </p:nvSpPr>
        <p:spPr>
          <a:xfrm>
            <a:off x="1002580" y="200112"/>
            <a:ext cx="10186839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>
                <a:solidFill>
                  <a:srgbClr val="BF0000"/>
                </a:solidFill>
              </a:rPr>
              <a:t>Solenoide</a:t>
            </a:r>
            <a:r>
              <a:rPr lang="en-GB" sz="5400" b="1" dirty="0">
                <a:solidFill>
                  <a:srgbClr val="BF0000"/>
                </a:solidFill>
              </a:rPr>
              <a:t> e </a:t>
            </a:r>
            <a:r>
              <a:rPr lang="en-GB" sz="5400" b="1" dirty="0" err="1">
                <a:solidFill>
                  <a:srgbClr val="BF0000"/>
                </a:solidFill>
              </a:rPr>
              <a:t>Calorimetro</a:t>
            </a:r>
            <a:r>
              <a:rPr lang="en-GB" sz="5400" b="1" dirty="0">
                <a:solidFill>
                  <a:srgbClr val="BF0000"/>
                </a:solidFill>
              </a:rPr>
              <a:t> di KLOE</a:t>
            </a:r>
          </a:p>
        </p:txBody>
      </p:sp>
    </p:spTree>
    <p:extLst>
      <p:ext uri="{BB962C8B-B14F-4D97-AF65-F5344CB8AC3E}">
        <p14:creationId xmlns:p14="http://schemas.microsoft.com/office/powerpoint/2010/main" val="19457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20CAEBC-847E-AB94-79D0-257E8C44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KLOE-TO-SAND: IMPEGNO LNS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67FC954-0827-8290-6086-F8E13D68D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436" t="20851" r="13670" b="15177"/>
          <a:stretch/>
        </p:blipFill>
        <p:spPr>
          <a:xfrm>
            <a:off x="1870090" y="1825625"/>
            <a:ext cx="84518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908B0B04-DBBB-5143-BB3E-C95788C0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763303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Attività </a:t>
            </a:r>
            <a:r>
              <a:rPr lang="en-US" sz="4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meccanica</a:t>
            </a:r>
            <a:r>
              <a:rPr lang="en-US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@ LNS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8082E20-75E7-5448-B9D5-73AD030DF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559" y="1984248"/>
            <a:ext cx="6042785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14300"/>
            <a:r>
              <a:rPr lang="en-US" sz="2000" dirty="0"/>
              <a:t>Task: Endcap (Noto)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Avviata</a:t>
            </a:r>
            <a:r>
              <a:rPr lang="en-US" sz="2000" dirty="0"/>
              <a:t> </a:t>
            </a:r>
            <a:r>
              <a:rPr lang="en-US" sz="2000" dirty="0" err="1"/>
              <a:t>procedura</a:t>
            </a:r>
            <a:r>
              <a:rPr lang="en-US" sz="2000" dirty="0"/>
              <a:t> per </a:t>
            </a:r>
            <a:r>
              <a:rPr lang="en-US" sz="2000" dirty="0" err="1"/>
              <a:t>ridisegnare</a:t>
            </a:r>
            <a:r>
              <a:rPr lang="en-US" sz="2000" dirty="0"/>
              <a:t> tutti i </a:t>
            </a:r>
            <a:r>
              <a:rPr lang="en-US" sz="2000" dirty="0" err="1"/>
              <a:t>pezzi</a:t>
            </a:r>
            <a:r>
              <a:rPr lang="en-US" sz="2000" dirty="0"/>
              <a:t> in Inventor (support di A. </a:t>
            </a:r>
            <a:r>
              <a:rPr lang="en-US" sz="2000" dirty="0" err="1"/>
              <a:t>Grmek</a:t>
            </a:r>
            <a:r>
              <a:rPr lang="en-US" sz="2000" dirty="0"/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Ipotesi</a:t>
            </a:r>
            <a:r>
              <a:rPr lang="en-US" sz="2000" dirty="0"/>
              <a:t> 1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Riutilizzare</a:t>
            </a:r>
            <a:r>
              <a:rPr lang="en-US" sz="1600" dirty="0"/>
              <a:t>, </a:t>
            </a:r>
            <a:r>
              <a:rPr lang="en-US" sz="1600" dirty="0" err="1"/>
              <a:t>previo</a:t>
            </a:r>
            <a:r>
              <a:rPr lang="en-US" sz="1600" dirty="0"/>
              <a:t> verifica </a:t>
            </a:r>
            <a:r>
              <a:rPr lang="en-US" sz="1600" dirty="0" err="1"/>
              <a:t>strutturale</a:t>
            </a:r>
            <a:r>
              <a:rPr lang="en-US" sz="1600" dirty="0"/>
              <a:t>, i tools LNF: </a:t>
            </a:r>
            <a:r>
              <a:rPr lang="en-US" sz="1600" dirty="0" err="1"/>
              <a:t>ipotesi</a:t>
            </a:r>
            <a:r>
              <a:rPr lang="en-US" sz="1600" dirty="0"/>
              <a:t> </a:t>
            </a:r>
            <a:r>
              <a:rPr lang="en-US" sz="1600" dirty="0" err="1"/>
              <a:t>meno</a:t>
            </a:r>
            <a:r>
              <a:rPr lang="en-US" sz="1600" dirty="0"/>
              <a:t> </a:t>
            </a:r>
            <a:r>
              <a:rPr lang="en-US" sz="1600" dirty="0" err="1"/>
              <a:t>costosa</a:t>
            </a:r>
            <a:endParaRPr lang="en-US" sz="16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Ipotesi</a:t>
            </a:r>
            <a:r>
              <a:rPr lang="en-US" sz="2000" dirty="0"/>
              <a:t> 2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Ricostruire</a:t>
            </a:r>
            <a:r>
              <a:rPr lang="en-US" sz="1600" dirty="0"/>
              <a:t> tutto: </a:t>
            </a:r>
            <a:r>
              <a:rPr lang="en-US" sz="1600" dirty="0" err="1"/>
              <a:t>ipotesi</a:t>
            </a:r>
            <a:r>
              <a:rPr lang="en-US" sz="1600" dirty="0"/>
              <a:t> </a:t>
            </a:r>
            <a:r>
              <a:rPr lang="en-US" sz="1600" dirty="0" err="1"/>
              <a:t>più</a:t>
            </a:r>
            <a:r>
              <a:rPr lang="en-US" sz="1600" dirty="0"/>
              <a:t> </a:t>
            </a:r>
            <a:r>
              <a:rPr lang="en-US" sz="1600" dirty="0" err="1"/>
              <a:t>costosa</a:t>
            </a:r>
            <a:endParaRPr lang="en-US" sz="1600" dirty="0"/>
          </a:p>
          <a:p>
            <a:pPr marL="800100" lvl="1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4300"/>
            <a:r>
              <a:rPr lang="en-US" sz="2000" dirty="0"/>
              <a:t>Task: Drift Chamber (</a:t>
            </a:r>
            <a:r>
              <a:rPr lang="en-US" sz="2000" dirty="0" err="1"/>
              <a:t>Miccoli</a:t>
            </a:r>
            <a:r>
              <a:rPr lang="en-US" sz="2000" dirty="0"/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Supporto</a:t>
            </a:r>
            <a:r>
              <a:rPr lang="en-US" sz="2000" dirty="0"/>
              <a:t> </a:t>
            </a:r>
            <a:r>
              <a:rPr lang="en-US" sz="2000" dirty="0" err="1"/>
              <a:t>attività</a:t>
            </a:r>
            <a:r>
              <a:rPr lang="en-US" sz="2000" dirty="0"/>
              <a:t> Lecce per </a:t>
            </a:r>
            <a:r>
              <a:rPr lang="en-US" sz="2000" dirty="0" err="1"/>
              <a:t>ricerca</a:t>
            </a:r>
            <a:r>
              <a:rPr lang="en-US" sz="2000" dirty="0"/>
              <a:t> di </a:t>
            </a:r>
            <a:r>
              <a:rPr lang="en-US" sz="2000" dirty="0" err="1"/>
              <a:t>mercato</a:t>
            </a:r>
            <a:r>
              <a:rPr lang="en-US" sz="2000" dirty="0"/>
              <a:t> per il tool di </a:t>
            </a:r>
            <a:r>
              <a:rPr lang="en-US" sz="2000" dirty="0" err="1"/>
              <a:t>estrazione</a:t>
            </a:r>
            <a:r>
              <a:rPr lang="en-US" sz="2000" dirty="0"/>
              <a:t> </a:t>
            </a:r>
          </a:p>
        </p:txBody>
      </p:sp>
      <p:pic>
        <p:nvPicPr>
          <p:cNvPr id="10" name="Segnaposto contenuto 9" descr="Immagine che contiene griglia&#10;&#10;Descrizione generata automaticamente">
            <a:extLst>
              <a:ext uri="{FF2B5EF4-FFF2-40B4-BE49-F238E27FC236}">
                <a16:creationId xmlns:a16="http://schemas.microsoft.com/office/drawing/2014/main" id="{DB109C76-9F88-C046-BFCF-432EDBCAE2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15252" r="4" b="8380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pic>
        <p:nvPicPr>
          <p:cNvPr id="8" name="Segnaposto contenuto 7" descr="Immagine che contiene esterni, veicolo militare, costruzione, parecchi&#10;&#10;Descrizione generata automaticamente">
            <a:extLst>
              <a:ext uri="{FF2B5EF4-FFF2-40B4-BE49-F238E27FC236}">
                <a16:creationId xmlns:a16="http://schemas.microsoft.com/office/drawing/2014/main" id="{54173F9C-5290-C545-96D1-4A4D151DFE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680" r="1" b="8918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348EA9-1456-0A9A-3DED-25E40184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5" y="640080"/>
            <a:ext cx="473737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tecnici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LNS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E07BC8-EBD1-B328-AF5D-AF6CE1053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Sono stati mandati 2 tecnici per due settimane per lo scablaggio</a:t>
            </a:r>
          </a:p>
        </p:txBody>
      </p:sp>
      <p:pic>
        <p:nvPicPr>
          <p:cNvPr id="8" name="Segnaposto contenuto 7" descr="Immagine che contiene testo, persona, posando, gruppo&#10;&#10;Descrizione generata automaticamente">
            <a:extLst>
              <a:ext uri="{FF2B5EF4-FFF2-40B4-BE49-F238E27FC236}">
                <a16:creationId xmlns:a16="http://schemas.microsoft.com/office/drawing/2014/main" id="{0533CDA1-E92A-391D-6AB4-350C327F75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4066" r="207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7765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{E83D5135-18A0-2246-BCE2-C9CF6399621C}tf16401378</Template>
  <TotalTime>8414</TotalTime>
  <Words>731</Words>
  <Application>Microsoft Macintosh PowerPoint</Application>
  <PresentationFormat>Widescreen</PresentationFormat>
  <Paragraphs>142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Menlo</vt:lpstr>
      <vt:lpstr>Office Theme</vt:lpstr>
      <vt:lpstr>NU_AT_FNAL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KLOE-TO-SAND: IMPEGNO LNS</vt:lpstr>
      <vt:lpstr>Attività meccanica @ LNS</vt:lpstr>
      <vt:lpstr>Shift tecnici LNS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Carla Distefano</cp:lastModifiedBy>
  <cp:revision>391</cp:revision>
  <cp:lastPrinted>2020-06-23T11:29:12Z</cp:lastPrinted>
  <dcterms:created xsi:type="dcterms:W3CDTF">2020-06-16T15:44:58Z</dcterms:created>
  <dcterms:modified xsi:type="dcterms:W3CDTF">2022-06-29T17:38:11Z</dcterms:modified>
</cp:coreProperties>
</file>