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7" r:id="rId2"/>
  </p:sldMasterIdLst>
  <p:notesMasterIdLst>
    <p:notesMasterId r:id="rId75"/>
  </p:notesMasterIdLst>
  <p:sldIdLst>
    <p:sldId id="461" r:id="rId3"/>
    <p:sldId id="442" r:id="rId4"/>
    <p:sldId id="515" r:id="rId5"/>
    <p:sldId id="450" r:id="rId6"/>
    <p:sldId id="263" r:id="rId7"/>
    <p:sldId id="356" r:id="rId8"/>
    <p:sldId id="267" r:id="rId9"/>
    <p:sldId id="269" r:id="rId10"/>
    <p:sldId id="350" r:id="rId11"/>
    <p:sldId id="361" r:id="rId12"/>
    <p:sldId id="288" r:id="rId13"/>
    <p:sldId id="292" r:id="rId14"/>
    <p:sldId id="470" r:id="rId15"/>
    <p:sldId id="365" r:id="rId16"/>
    <p:sldId id="453" r:id="rId17"/>
    <p:sldId id="367" r:id="rId18"/>
    <p:sldId id="376" r:id="rId19"/>
    <p:sldId id="378" r:id="rId20"/>
    <p:sldId id="382" r:id="rId21"/>
    <p:sldId id="383" r:id="rId22"/>
    <p:sldId id="441" r:id="rId23"/>
    <p:sldId id="448" r:id="rId24"/>
    <p:sldId id="422" r:id="rId25"/>
    <p:sldId id="423" r:id="rId26"/>
    <p:sldId id="424" r:id="rId27"/>
    <p:sldId id="425" r:id="rId28"/>
    <p:sldId id="387" r:id="rId29"/>
    <p:sldId id="452" r:id="rId30"/>
    <p:sldId id="389" r:id="rId31"/>
    <p:sldId id="498" r:id="rId32"/>
    <p:sldId id="501" r:id="rId33"/>
    <p:sldId id="502" r:id="rId34"/>
    <p:sldId id="503" r:id="rId35"/>
    <p:sldId id="504" r:id="rId36"/>
    <p:sldId id="516" r:id="rId37"/>
    <p:sldId id="506" r:id="rId38"/>
    <p:sldId id="507" r:id="rId39"/>
    <p:sldId id="508" r:id="rId40"/>
    <p:sldId id="509" r:id="rId41"/>
    <p:sldId id="514" r:id="rId42"/>
    <p:sldId id="491" r:id="rId43"/>
    <p:sldId id="434" r:id="rId44"/>
    <p:sldId id="459" r:id="rId45"/>
    <p:sldId id="427" r:id="rId46"/>
    <p:sldId id="438" r:id="rId47"/>
    <p:sldId id="272" r:id="rId48"/>
    <p:sldId id="348" r:id="rId49"/>
    <p:sldId id="358" r:id="rId50"/>
    <p:sldId id="345" r:id="rId51"/>
    <p:sldId id="393" r:id="rId52"/>
    <p:sldId id="362" r:id="rId53"/>
    <p:sldId id="368" r:id="rId54"/>
    <p:sldId id="375" r:id="rId55"/>
    <p:sldId id="406" r:id="rId56"/>
    <p:sldId id="415" r:id="rId57"/>
    <p:sldId id="419" r:id="rId58"/>
    <p:sldId id="395" r:id="rId59"/>
    <p:sldId id="409" r:id="rId60"/>
    <p:sldId id="400" r:id="rId61"/>
    <p:sldId id="401" r:id="rId62"/>
    <p:sldId id="428" r:id="rId63"/>
    <p:sldId id="381" r:id="rId64"/>
    <p:sldId id="403" r:id="rId65"/>
    <p:sldId id="396" r:id="rId66"/>
    <p:sldId id="397" r:id="rId67"/>
    <p:sldId id="398" r:id="rId68"/>
    <p:sldId id="457" r:id="rId69"/>
    <p:sldId id="439" r:id="rId70"/>
    <p:sldId id="421" r:id="rId71"/>
    <p:sldId id="440" r:id="rId72"/>
    <p:sldId id="420" r:id="rId73"/>
    <p:sldId id="430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31BE71"/>
    <a:srgbClr val="48C480"/>
    <a:srgbClr val="F6F6F6"/>
    <a:srgbClr val="E6E6E6"/>
    <a:srgbClr val="FFFFCC"/>
    <a:srgbClr val="0000FF"/>
    <a:srgbClr val="008E40"/>
    <a:srgbClr val="636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ile scuro 2 - Colore 3/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6" autoAdjust="0"/>
    <p:restoredTop sz="94660"/>
  </p:normalViewPr>
  <p:slideViewPr>
    <p:cSldViewPr snapToGrid="0">
      <p:cViewPr varScale="1">
        <p:scale>
          <a:sx n="52" d="100"/>
          <a:sy n="52" d="100"/>
        </p:scale>
        <p:origin x="82" y="413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7B682-5729-43F7-A805-79B4CD357518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D39B8-5FBB-43E7-8F64-E94901EB2AA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4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D39B8-5FBB-43E7-8F64-E94901EB2A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D39B8-5FBB-43E7-8F64-E94901EB2A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1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D39B8-5FBB-43E7-8F64-E94901EB2A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8974B-E80D-4C80-B2FE-12F2FD38DC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6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D39B8-5FBB-43E7-8F64-E94901EB2AA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G4 hadronic process</a:t>
            </a:r>
            <a:r>
              <a:rPr lang="en-US" dirty="0" smtClean="0">
                <a:sym typeface="Wingdings" panose="05000000000000000000" pitchFamily="2" charset="2"/>
              </a:rPr>
              <a:t> G4</a:t>
            </a:r>
            <a:r>
              <a:rPr lang="en-US" baseline="0" dirty="0" smtClean="0">
                <a:sym typeface="Wingdings" panose="05000000000000000000" pitchFamily="2" charset="2"/>
              </a:rPr>
              <a:t> EM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D39B8-5FBB-43E7-8F64-E94901EB2AA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7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4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86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32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15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92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84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12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0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0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4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0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5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0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2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 smtClean="0"/>
              <a:t>7/22/2022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N.S. Martorana - martorana@lns.infn.it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F51E-276A-47C4-A2F0-A45EA9C834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8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7/22/2022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N.S. Martorana - martorana@lns.infn.it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4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hyperlink" Target="mailto:martorana@lns.infn.i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mp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23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mp"/><Relationship Id="rId4" Type="http://schemas.openxmlformats.org/officeDocument/2006/relationships/image" Target="../media/image4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mp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mp"/><Relationship Id="rId4" Type="http://schemas.openxmlformats.org/officeDocument/2006/relationships/image" Target="../media/image5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44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7" Type="http://schemas.openxmlformats.org/officeDocument/2006/relationships/image" Target="../media/image4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tm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m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16F9E488-0718-4E1E-9D12-26779F6062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9BE6F6B-19BD-443C-8FB0-FA45F13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2AAE609-C327-4952-BB48-254E9015AD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xmlns="" id="{94F06CAB-1C7B-4E12-B1B8-5F7067FDAD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xmlns="" id="{48448472-893D-4CE9-9024-B0F79813BF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CAA236-4FC3-40BF-B43C-C8B7B8EE9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508" y="1081181"/>
            <a:ext cx="7037799" cy="1659186"/>
          </a:xfrm>
        </p:spPr>
        <p:txBody>
          <a:bodyPr anchor="ctr">
            <a:normAutofit fontScale="90000"/>
          </a:bodyPr>
          <a:lstStyle/>
          <a:p>
            <a:r>
              <a:rPr lang="it-IT" sz="2500" dirty="0" smtClean="0">
                <a:solidFill>
                  <a:schemeClr val="bg1"/>
                </a:solidFill>
              </a:rPr>
              <a:t/>
            </a:r>
            <a:br>
              <a:rPr lang="it-IT" sz="2500" dirty="0" smtClean="0">
                <a:solidFill>
                  <a:schemeClr val="bg1"/>
                </a:solidFill>
              </a:rPr>
            </a:br>
            <a:r>
              <a:rPr lang="en-US" sz="2500" dirty="0" err="1" smtClean="0">
                <a:solidFill>
                  <a:schemeClr val="bg1"/>
                </a:solidFill>
              </a:rPr>
              <a:t>Isoscalar</a:t>
            </a:r>
            <a:r>
              <a:rPr lang="en-US" sz="2500" dirty="0" smtClean="0">
                <a:solidFill>
                  <a:schemeClr val="bg1"/>
                </a:solidFill>
              </a:rPr>
              <a:t> </a:t>
            </a:r>
            <a:r>
              <a:rPr lang="en-US" sz="2500" dirty="0">
                <a:solidFill>
                  <a:schemeClr val="bg1"/>
                </a:solidFill>
              </a:rPr>
              <a:t>excitation </a:t>
            </a:r>
            <a:r>
              <a:rPr lang="en-US" sz="2500" dirty="0" smtClean="0">
                <a:solidFill>
                  <a:schemeClr val="bg1"/>
                </a:solidFill>
              </a:rPr>
              <a:t>of </a:t>
            </a:r>
            <a:r>
              <a:rPr lang="en-US" sz="2500" dirty="0">
                <a:solidFill>
                  <a:schemeClr val="bg1"/>
                </a:solidFill>
              </a:rPr>
              <a:t>the Pygmy Dipole Resonance in </a:t>
            </a:r>
            <a:r>
              <a:rPr lang="en-US" sz="2500" baseline="30000" dirty="0" smtClean="0">
                <a:solidFill>
                  <a:schemeClr val="bg1"/>
                </a:solidFill>
              </a:rPr>
              <a:t>68</a:t>
            </a:r>
            <a:r>
              <a:rPr lang="en-US" sz="2500" dirty="0" smtClean="0">
                <a:solidFill>
                  <a:schemeClr val="bg1"/>
                </a:solidFill>
              </a:rPr>
              <a:t>Ni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it-IT" sz="2500" u="sng" dirty="0">
                <a:solidFill>
                  <a:schemeClr val="bg1"/>
                </a:solidFill>
              </a:rPr>
              <a:t>F</a:t>
            </a:r>
            <a:r>
              <a:rPr lang="it-IT" sz="2500" u="sng" dirty="0" smtClean="0">
                <a:solidFill>
                  <a:schemeClr val="bg1"/>
                </a:solidFill>
              </a:rPr>
              <a:t>ollowing the </a:t>
            </a:r>
            <a:r>
              <a:rPr lang="it-IT" sz="2500" u="sng" dirty="0" err="1" smtClean="0">
                <a:solidFill>
                  <a:schemeClr val="bg1"/>
                </a:solidFill>
              </a:rPr>
              <a:t>Edoardo’s</a:t>
            </a:r>
            <a:r>
              <a:rPr lang="it-IT" sz="2500" u="sng" dirty="0" smtClean="0">
                <a:solidFill>
                  <a:schemeClr val="bg1"/>
                </a:solidFill>
              </a:rPr>
              <a:t> idea</a:t>
            </a:r>
            <a:r>
              <a:rPr lang="it-IT" sz="2500" u="sng" dirty="0">
                <a:solidFill>
                  <a:schemeClr val="bg1"/>
                </a:solidFill>
              </a:rPr>
              <a:t/>
            </a:r>
            <a:br>
              <a:rPr lang="it-IT" sz="2500" u="sng" dirty="0">
                <a:solidFill>
                  <a:schemeClr val="bg1"/>
                </a:solidFill>
              </a:rPr>
            </a:br>
            <a:endParaRPr lang="it-IT" sz="2500" u="sng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25FA4A65-F6BD-4D90-82C0-E9B8A1413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7502" y="2910473"/>
            <a:ext cx="4585532" cy="19732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lnSpc>
                <a:spcPct val="100000"/>
              </a:lnSpc>
            </a:pPr>
            <a:r>
              <a:rPr lang="en-US" sz="2000" dirty="0">
                <a:latin typeface="+mj-lt"/>
                <a:ea typeface="+mn-lt"/>
                <a:cs typeface="+mn-lt"/>
              </a:rPr>
              <a:t>Nunzia Simona Martorana </a:t>
            </a:r>
            <a:endParaRPr lang="en-US" sz="2000" dirty="0">
              <a:latin typeface="+mj-lt"/>
              <a:cs typeface="Calibri"/>
            </a:endParaRPr>
          </a:p>
          <a:p>
            <a:pPr marL="57150">
              <a:lnSpc>
                <a:spcPct val="100000"/>
              </a:lnSpc>
            </a:pPr>
            <a:r>
              <a:rPr lang="en-US" sz="1500" u="sng" dirty="0">
                <a:latin typeface="+mj-lt"/>
                <a:ea typeface="+mn-lt"/>
                <a:cs typeface="+mn-l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martorana@lns.infn.it</a:t>
            </a:r>
            <a:endParaRPr lang="en-US" sz="1500" dirty="0">
              <a:latin typeface="+mj-lt"/>
              <a:cs typeface="Calibri"/>
            </a:endParaRPr>
          </a:p>
          <a:p>
            <a:pPr marL="57150">
              <a:lnSpc>
                <a:spcPct val="100000"/>
              </a:lnSpc>
            </a:pPr>
            <a:r>
              <a:rPr lang="en-US" sz="1500" dirty="0" err="1">
                <a:latin typeface="+mj-lt"/>
                <a:ea typeface="+mn-lt"/>
                <a:cs typeface="+mn-lt"/>
              </a:rPr>
              <a:t>Dipartimento</a:t>
            </a:r>
            <a:r>
              <a:rPr lang="en-US" sz="1500" dirty="0">
                <a:latin typeface="+mj-lt"/>
                <a:ea typeface="+mn-lt"/>
                <a:cs typeface="+mn-lt"/>
              </a:rPr>
              <a:t> di </a:t>
            </a:r>
            <a:r>
              <a:rPr lang="en-US" sz="1500" dirty="0" err="1">
                <a:latin typeface="+mj-lt"/>
                <a:ea typeface="+mn-lt"/>
                <a:cs typeface="+mn-lt"/>
              </a:rPr>
              <a:t>Fisica</a:t>
            </a:r>
            <a:r>
              <a:rPr lang="en-US" sz="1500" dirty="0">
                <a:latin typeface="+mj-lt"/>
                <a:ea typeface="+mn-lt"/>
                <a:cs typeface="+mn-lt"/>
              </a:rPr>
              <a:t> e </a:t>
            </a:r>
            <a:r>
              <a:rPr lang="en-US" sz="1500" dirty="0" err="1">
                <a:latin typeface="+mj-lt"/>
                <a:ea typeface="+mn-lt"/>
                <a:cs typeface="+mn-lt"/>
              </a:rPr>
              <a:t>Astronomia</a:t>
            </a:r>
            <a:r>
              <a:rPr lang="en-US" sz="1500" dirty="0">
                <a:latin typeface="+mj-lt"/>
                <a:ea typeface="+mn-lt"/>
                <a:cs typeface="+mn-lt"/>
              </a:rPr>
              <a:t>, «Ettore Majorana», </a:t>
            </a:r>
            <a:r>
              <a:rPr lang="en-US" sz="1500" dirty="0" err="1">
                <a:latin typeface="+mj-lt"/>
                <a:ea typeface="+mn-lt"/>
                <a:cs typeface="+mn-lt"/>
              </a:rPr>
              <a:t>Università</a:t>
            </a:r>
            <a:r>
              <a:rPr lang="en-US" sz="1500" dirty="0">
                <a:latin typeface="+mj-lt"/>
                <a:ea typeface="+mn-lt"/>
                <a:cs typeface="+mn-lt"/>
              </a:rPr>
              <a:t> </a:t>
            </a:r>
            <a:r>
              <a:rPr lang="en-US" sz="1500" dirty="0" err="1">
                <a:latin typeface="+mj-lt"/>
                <a:ea typeface="+mn-lt"/>
                <a:cs typeface="+mn-lt"/>
              </a:rPr>
              <a:t>degli</a:t>
            </a:r>
            <a:r>
              <a:rPr lang="en-US" sz="1500" dirty="0">
                <a:latin typeface="+mj-lt"/>
                <a:ea typeface="+mn-lt"/>
                <a:cs typeface="+mn-lt"/>
              </a:rPr>
              <a:t> Studi di Catania and INFN-LNS, Catania, Italy </a:t>
            </a:r>
            <a:endParaRPr lang="it-IT" sz="1500" dirty="0">
              <a:latin typeface="+mj-lt"/>
              <a:ea typeface="+mn-lt"/>
              <a:cs typeface="+mn-lt"/>
            </a:endParaRPr>
          </a:p>
          <a:p>
            <a:pPr marL="57150">
              <a:lnSpc>
                <a:spcPct val="100000"/>
              </a:lnSpc>
            </a:pPr>
            <a:r>
              <a:rPr lang="en-US" sz="1500" dirty="0">
                <a:latin typeface="+mj-lt"/>
                <a:cs typeface="Calibri"/>
              </a:rPr>
              <a:t/>
            </a:r>
            <a:br>
              <a:rPr lang="en-US" sz="1500" dirty="0">
                <a:latin typeface="+mj-lt"/>
                <a:cs typeface="Calibri"/>
              </a:rPr>
            </a:br>
            <a:r>
              <a:rPr lang="en-US" sz="1500" dirty="0">
                <a:latin typeface="+mj-lt"/>
                <a:cs typeface="Calibri"/>
              </a:rPr>
              <a:t>CHIRONE collaboration</a:t>
            </a:r>
            <a:r>
              <a:rPr lang="en-US" sz="1500" dirty="0">
                <a:solidFill>
                  <a:srgbClr val="000000"/>
                </a:solidFill>
                <a:latin typeface="+mj-lt"/>
                <a:cs typeface="Calibri"/>
              </a:rPr>
              <a:t> </a:t>
            </a:r>
            <a:endParaRPr lang="en-US" sz="1500" dirty="0" smtClean="0">
              <a:solidFill>
                <a:srgbClr val="000000"/>
              </a:solidFill>
              <a:latin typeface="+mj-lt"/>
              <a:cs typeface="Calibri"/>
            </a:endParaRPr>
          </a:p>
          <a:p>
            <a:pPr marL="57150">
              <a:lnSpc>
                <a:spcPct val="100000"/>
              </a:lnSpc>
            </a:pPr>
            <a:endParaRPr lang="en-US" sz="1500" dirty="0" smtClean="0">
              <a:solidFill>
                <a:srgbClr val="000000"/>
              </a:solidFill>
              <a:latin typeface="+mj-lt"/>
              <a:cs typeface="Calibri"/>
            </a:endParaRPr>
          </a:p>
          <a:p>
            <a:pPr marL="57150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Calibri"/>
              </a:rPr>
              <a:t>Recent Advances in Nuclear Structure and Reactions</a:t>
            </a:r>
          </a:p>
          <a:p>
            <a:pPr marL="57150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Calibri"/>
              </a:rPr>
              <a:t>22 July 2022</a:t>
            </a:r>
            <a:endParaRPr lang="en-US" sz="2000" dirty="0">
              <a:solidFill>
                <a:srgbClr val="000000"/>
              </a:solidFill>
              <a:latin typeface="+mj-lt"/>
              <a:cs typeface="Calibri"/>
            </a:endParaRPr>
          </a:p>
          <a:p>
            <a:pPr marL="57150" algn="l"/>
            <a:endParaRPr lang="en-US" sz="1500" dirty="0">
              <a:latin typeface="+mj-lt"/>
              <a:cs typeface="Calibri"/>
            </a:endParaRPr>
          </a:p>
        </p:txBody>
      </p:sp>
      <p:pic>
        <p:nvPicPr>
          <p:cNvPr id="19" name="Immagine 22">
            <a:extLst>
              <a:ext uri="{FF2B5EF4-FFF2-40B4-BE49-F238E27FC236}">
                <a16:creationId xmlns:a16="http://schemas.microsoft.com/office/drawing/2014/main" xmlns="" id="{002FBC80-B45D-463D-9B41-6F211CC4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530" y="1272855"/>
            <a:ext cx="638736" cy="325533"/>
          </a:xfrm>
          <a:prstGeom prst="rect">
            <a:avLst/>
          </a:prstGeom>
        </p:spPr>
      </p:pic>
      <p:pic>
        <p:nvPicPr>
          <p:cNvPr id="23" name="Immagine 23">
            <a:extLst>
              <a:ext uri="{FF2B5EF4-FFF2-40B4-BE49-F238E27FC236}">
                <a16:creationId xmlns:a16="http://schemas.microsoft.com/office/drawing/2014/main" xmlns="" id="{5961D87C-9742-4C8B-8A46-F9085722DD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3921" y="778001"/>
            <a:ext cx="470648" cy="485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82F3FA4-8734-4397-BDCA-E9C1C559F0E8}"/>
              </a:ext>
            </a:extLst>
          </p:cNvPr>
          <p:cNvSpPr txBox="1"/>
          <p:nvPr/>
        </p:nvSpPr>
        <p:spPr>
          <a:xfrm>
            <a:off x="4776061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Fare clic per inserire testo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4" r="13277"/>
          <a:stretch/>
        </p:blipFill>
        <p:spPr>
          <a:xfrm>
            <a:off x="10296746" y="5560828"/>
            <a:ext cx="1643617" cy="1297172"/>
          </a:xfrm>
          <a:prstGeom prst="rect">
            <a:avLst/>
          </a:prstGeom>
        </p:spPr>
      </p:pic>
      <p:pic>
        <p:nvPicPr>
          <p:cNvPr id="20" name="Picture 3" descr="etrChimer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57" y="6140023"/>
            <a:ext cx="648587" cy="4477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9136" y="5744996"/>
            <a:ext cx="465946" cy="4266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2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17" y="3604107"/>
            <a:ext cx="2830492" cy="281985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419684" y="599899"/>
            <a:ext cx="4999314" cy="2773680"/>
            <a:chOff x="342960" y="3413760"/>
            <a:chExt cx="4999314" cy="2773680"/>
          </a:xfrm>
          <a:solidFill>
            <a:srgbClr val="E7E7E7"/>
          </a:solidFill>
        </p:grpSpPr>
        <p:grpSp>
          <p:nvGrpSpPr>
            <p:cNvPr id="39" name="Gruppo 38"/>
            <p:cNvGrpSpPr/>
            <p:nvPr/>
          </p:nvGrpSpPr>
          <p:grpSpPr>
            <a:xfrm>
              <a:off x="342960" y="3413760"/>
              <a:ext cx="4999314" cy="2773680"/>
              <a:chOff x="342960" y="3413760"/>
              <a:chExt cx="4999314" cy="2773680"/>
            </a:xfrm>
            <a:grpFill/>
          </p:grpSpPr>
          <p:grpSp>
            <p:nvGrpSpPr>
              <p:cNvPr id="41" name="Gruppo 40"/>
              <p:cNvGrpSpPr/>
              <p:nvPr/>
            </p:nvGrpSpPr>
            <p:grpSpPr>
              <a:xfrm>
                <a:off x="342960" y="3413760"/>
                <a:ext cx="4999314" cy="2773680"/>
                <a:chOff x="342960" y="3413760"/>
                <a:chExt cx="4999314" cy="2773680"/>
              </a:xfrm>
              <a:grpFill/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60" y="3413760"/>
                  <a:ext cx="4999314" cy="27736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sp>
              <p:nvSpPr>
                <p:cNvPr id="44" name="CasellaDiTesto 43"/>
                <p:cNvSpPr txBox="1"/>
                <p:nvPr/>
              </p:nvSpPr>
              <p:spPr>
                <a:xfrm>
                  <a:off x="2986448" y="5318006"/>
                  <a:ext cx="426115" cy="242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426229" y="5399828"/>
                  <a:ext cx="408736" cy="160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42" name="CasellaDiTesto 41"/>
              <p:cNvSpPr txBox="1"/>
              <p:nvPr/>
            </p:nvSpPr>
            <p:spPr>
              <a:xfrm>
                <a:off x="1675844" y="4274961"/>
                <a:ext cx="31075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0" name="CasellaDiTesto 39"/>
            <p:cNvSpPr txBox="1"/>
            <p:nvPr/>
          </p:nvSpPr>
          <p:spPr>
            <a:xfrm>
              <a:off x="2688609" y="3723110"/>
              <a:ext cx="5191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1050605" y="789366"/>
            <a:ext cx="3948619" cy="407618"/>
            <a:chOff x="7348544" y="3493468"/>
            <a:chExt cx="3948619" cy="407618"/>
          </a:xfrm>
        </p:grpSpPr>
        <p:sp>
          <p:nvSpPr>
            <p:cNvPr id="48" name="CasellaDiTesto 47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53" name="CasellaDiTesto 52"/>
          <p:cNvSpPr txBox="1"/>
          <p:nvPr/>
        </p:nvSpPr>
        <p:spPr>
          <a:xfrm>
            <a:off x="6211997" y="455713"/>
            <a:ext cx="5980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Isoscalar probe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PDR induced by nuclear interaction between projectile and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target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A. Bracco 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et al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.,</a:t>
            </a:r>
            <a:r>
              <a:rPr lang="en-US" sz="1500" dirty="0" smtClean="0">
                <a:latin typeface="+mj-lt"/>
              </a:rPr>
              <a:t> Eur. Phys. Jour. </a:t>
            </a:r>
            <a:r>
              <a:rPr lang="en-US" sz="1500" dirty="0">
                <a:latin typeface="+mj-lt"/>
              </a:rPr>
              <a:t>A, </a:t>
            </a:r>
            <a:r>
              <a:rPr lang="en-US" sz="1500" dirty="0" smtClean="0">
                <a:latin typeface="+mj-lt"/>
              </a:rPr>
              <a:t>51, </a:t>
            </a:r>
            <a:r>
              <a:rPr lang="en-US" sz="1500" dirty="0">
                <a:latin typeface="+mj-lt"/>
              </a:rPr>
              <a:t>(2015),  </a:t>
            </a:r>
            <a:r>
              <a:rPr lang="en-US" sz="1500" dirty="0" smtClean="0">
                <a:latin typeface="+mj-lt"/>
              </a:rPr>
              <a:t>99 </a:t>
            </a:r>
            <a:r>
              <a:rPr lang="en-US" sz="1500" dirty="0">
                <a:latin typeface="+mj-lt"/>
              </a:rPr>
              <a:t>)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15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329172" y="3415035"/>
            <a:ext cx="518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baseline="300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17</a:t>
            </a:r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O, </a:t>
            </a:r>
            <a:r>
              <a:rPr lang="en-US" sz="1500" baseline="300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17</a:t>
            </a:r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O‘ </a:t>
            </a:r>
            <a:r>
              <a:rPr lang="el-GR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γ </a:t>
            </a:r>
            <a:r>
              <a:rPr lang="it-IT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endParaRPr lang="it-IT" sz="1500" dirty="0" smtClean="0">
              <a:solidFill>
                <a:schemeClr val="tx1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it-IT" sz="15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F.C.L. </a:t>
            </a:r>
            <a:r>
              <a:rPr lang="it-IT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Crespi </a:t>
            </a:r>
            <a:r>
              <a:rPr lang="it-IT" sz="15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et al., </a:t>
            </a:r>
            <a:r>
              <a:rPr lang="it-IT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PRL , 113, </a:t>
            </a:r>
            <a:r>
              <a:rPr lang="it-IT" sz="15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(2014</a:t>
            </a:r>
            <a:r>
              <a:rPr lang="it-IT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),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012501</a:t>
            </a:r>
            <a:endParaRPr lang="en-US" sz="1500" dirty="0">
              <a:solidFill>
                <a:schemeClr val="tx1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it-IT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7348965" y="3064510"/>
            <a:ext cx="4044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aseline="300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20</a:t>
            </a:r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 + </a:t>
            </a:r>
            <a:r>
              <a:rPr lang="el-GR" sz="15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α</a:t>
            </a:r>
            <a:r>
              <a:rPr lang="en-US" sz="1500" dirty="0" smtClean="0">
                <a:solidFill>
                  <a:srgbClr val="00B050"/>
                </a:solidFill>
                <a:latin typeface="+mj-lt"/>
              </a:rPr>
              <a:t>  </a:t>
            </a:r>
          </a:p>
          <a:p>
            <a:pPr algn="ctr"/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N. Nakatsuka et al.,  </a:t>
            </a:r>
            <a:r>
              <a:rPr lang="en-US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PLB, 768, </a:t>
            </a:r>
            <a:r>
              <a:rPr lang="en-US" sz="15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(2017</a:t>
            </a:r>
            <a:r>
              <a:rPr lang="en-US" sz="15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), 387</a:t>
            </a:r>
            <a:endParaRPr lang="en-US" sz="1500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6258772" y="1793413"/>
                <a:ext cx="548404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SzPct val="120000"/>
                  <a:buFont typeface="Calibri Light" panose="020F0302020204030204" pitchFamily="34" charset="0"/>
                  <a:buChar char="●"/>
                </a:pP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5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α</m:t>
                    </m:r>
                    <m:r>
                      <a:rPr lang="it-IT" sz="1500" dirty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m:rPr>
                        <m:sty m:val="p"/>
                      </m:rPr>
                      <a:rPr lang="el-GR" sz="1500" i="1" dirty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α</m:t>
                    </m:r>
                    <m:r>
                      <a:rPr lang="it-IT" sz="1500" i="1" dirty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′</m:t>
                    </m:r>
                    <m:r>
                      <m:rPr>
                        <m:sty m:val="p"/>
                      </m:rPr>
                      <a:rPr lang="el-GR" sz="1500" i="1" dirty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γ</m:t>
                    </m:r>
                  </m:oMath>
                </a14:m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</a:t>
                </a:r>
                <a:r>
                  <a:rPr lang="en-US" sz="1500" b="1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T.D. </a:t>
                </a:r>
                <a:r>
                  <a:rPr lang="en-US" sz="1500" dirty="0" err="1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Poelhekken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 et al.,  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PLB, 278, </a:t>
                </a:r>
                <a:r>
                  <a:rPr lang="en-US" sz="1500" dirty="0" smtClean="0">
                    <a:latin typeface="+mj-lt"/>
                  </a:rPr>
                  <a:t>(1992</a:t>
                </a:r>
                <a:r>
                  <a:rPr lang="en-US" sz="1500" dirty="0">
                    <a:latin typeface="+mj-lt"/>
                  </a:rPr>
                  <a:t>), </a:t>
                </a:r>
                <a:r>
                  <a:rPr lang="en-US" sz="1500" dirty="0" smtClean="0">
                    <a:latin typeface="+mj-lt"/>
                  </a:rPr>
                  <a:t>423 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 </a:t>
                </a:r>
              </a:p>
              <a:p>
                <a:pPr marL="285750" indent="-285750" algn="just">
                  <a:buSzPct val="120000"/>
                  <a:buFont typeface="Calibri Light" panose="020F0302020204030204" pitchFamily="34" charset="0"/>
                  <a:buChar char="●"/>
                </a:pP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(</a:t>
                </a:r>
                <a:r>
                  <a:rPr lang="en-US" sz="1500" baseline="300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17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O, </a:t>
                </a:r>
                <a:r>
                  <a:rPr lang="en-US" sz="1500" baseline="300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17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O‘ </a:t>
                </a:r>
                <a:r>
                  <a:rPr lang="el-GR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γ 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) 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F.C.L</a:t>
                </a:r>
                <a:r>
                  <a:rPr lang="it-IT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. 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Crespi </a:t>
                </a:r>
                <a:r>
                  <a:rPr lang="it-IT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et al., 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PRL, 113, </a:t>
                </a:r>
                <a:r>
                  <a:rPr lang="it-IT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(2014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), </a:t>
                </a:r>
                <a:r>
                  <a:rPr lang="en-US" sz="1500" dirty="0" smtClean="0">
                    <a:latin typeface="+mj-lt"/>
                  </a:rPr>
                  <a:t> 012501</a:t>
                </a:r>
              </a:p>
              <a:p>
                <a:pPr marL="285750" indent="-285750" algn="just">
                  <a:buSzPct val="120000"/>
                  <a:buFont typeface="Calibri Light" panose="020F0302020204030204" pitchFamily="34" charset="0"/>
                  <a:buChar char="●"/>
                </a:pPr>
                <a:r>
                  <a:rPr lang="en-US" sz="1500" baseline="300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20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O + </a:t>
                </a:r>
                <a:r>
                  <a:rPr lang="el-GR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α</a:t>
                </a:r>
                <a:r>
                  <a:rPr lang="it-IT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N. Nakatsuka et al.,  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PLB, 768, </a:t>
                </a:r>
                <a:r>
                  <a:rPr lang="en-US" sz="1500" dirty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(2017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), </a:t>
                </a:r>
                <a:r>
                  <a:rPr lang="en-US" sz="1500" dirty="0" smtClean="0">
                    <a:latin typeface="+mj-lt"/>
                  </a:rPr>
                  <a:t> 387</a:t>
                </a:r>
                <a:endParaRPr lang="en-US" sz="1500" dirty="0" smtClean="0">
                  <a:solidFill>
                    <a:schemeClr val="tx1">
                      <a:lumMod val="10000"/>
                    </a:schemeClr>
                  </a:solidFill>
                  <a:latin typeface="+mj-lt"/>
                </a:endParaRPr>
              </a:p>
              <a:p>
                <a:pPr marL="285750" indent="-285750" algn="just">
                  <a:buSzPct val="120000"/>
                  <a:buFont typeface="Calibri Light" panose="020F0302020204030204" pitchFamily="34" charset="0"/>
                  <a:buChar char="●"/>
                </a:pPr>
                <a:r>
                  <a:rPr lang="en-US" sz="1500" baseline="300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68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Ni + </a:t>
                </a:r>
                <a:r>
                  <a:rPr lang="en-US" sz="1500" baseline="300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12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</a:rPr>
                  <a:t>C</a:t>
                </a:r>
                <a:r>
                  <a:rPr lang="en-US" sz="1500" dirty="0" smtClean="0">
                    <a:solidFill>
                      <a:schemeClr val="tx1">
                        <a:lumMod val="10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 N.S. Martorana et al., PLB, 782, (2018)</a:t>
                </a:r>
                <a:r>
                  <a:rPr lang="nl-NL" sz="1500" dirty="0" smtClean="0">
                    <a:latin typeface="+mj-lt"/>
                  </a:rPr>
                  <a:t>, 112</a:t>
                </a:r>
                <a:endParaRPr lang="en-US" sz="1500" dirty="0">
                  <a:solidFill>
                    <a:schemeClr val="tx1">
                      <a:lumMod val="1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772" y="1793413"/>
                <a:ext cx="5484049" cy="1015663"/>
              </a:xfrm>
              <a:prstGeom prst="rect">
                <a:avLst/>
              </a:prstGeom>
              <a:blipFill>
                <a:blip r:embed="rId4"/>
                <a:stretch>
                  <a:fillRect l="-1001" t="-6587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/>
          <p:cNvSpPr txBox="1"/>
          <p:nvPr/>
        </p:nvSpPr>
        <p:spPr>
          <a:xfrm flipH="1">
            <a:off x="1852036" y="4243853"/>
            <a:ext cx="171530" cy="545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grpSp>
        <p:nvGrpSpPr>
          <p:cNvPr id="9" name="Gruppo 8"/>
          <p:cNvGrpSpPr/>
          <p:nvPr/>
        </p:nvGrpSpPr>
        <p:grpSpPr>
          <a:xfrm>
            <a:off x="1257031" y="3962501"/>
            <a:ext cx="3304674" cy="2357236"/>
            <a:chOff x="1257031" y="3962501"/>
            <a:chExt cx="3304674" cy="2357236"/>
          </a:xfrm>
        </p:grpSpPr>
        <p:grpSp>
          <p:nvGrpSpPr>
            <p:cNvPr id="7" name="Gruppo 6"/>
            <p:cNvGrpSpPr/>
            <p:nvPr/>
          </p:nvGrpSpPr>
          <p:grpSpPr>
            <a:xfrm>
              <a:off x="1257031" y="3962501"/>
              <a:ext cx="3304674" cy="2357236"/>
              <a:chOff x="1257031" y="3962501"/>
              <a:chExt cx="3304674" cy="2357236"/>
            </a:xfrm>
          </p:grpSpPr>
          <p:pic>
            <p:nvPicPr>
              <p:cNvPr id="51" name="Immagine 50" descr="Ritaglio schermata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300"/>
              <a:stretch/>
            </p:blipFill>
            <p:spPr>
              <a:xfrm>
                <a:off x="1257031" y="3962501"/>
                <a:ext cx="3304674" cy="2357236"/>
              </a:xfrm>
              <a:prstGeom prst="rect">
                <a:avLst/>
              </a:prstGeom>
            </p:spPr>
          </p:pic>
          <p:sp>
            <p:nvSpPr>
              <p:cNvPr id="31" name="CasellaDiTesto 30"/>
              <p:cNvSpPr txBox="1"/>
              <p:nvPr/>
            </p:nvSpPr>
            <p:spPr>
              <a:xfrm flipH="1">
                <a:off x="1940719" y="4236344"/>
                <a:ext cx="175813" cy="5452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</p:txBody>
          </p:sp>
        </p:grpSp>
        <p:sp>
          <p:nvSpPr>
            <p:cNvPr id="33" name="CasellaDiTesto 32"/>
            <p:cNvSpPr txBox="1"/>
            <p:nvPr/>
          </p:nvSpPr>
          <p:spPr>
            <a:xfrm flipH="1">
              <a:off x="1852036" y="4581320"/>
              <a:ext cx="89698" cy="13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</p:grpSp>
      <p:sp>
        <p:nvSpPr>
          <p:cNvPr id="52" name="Rettangolo 51"/>
          <p:cNvSpPr/>
          <p:nvPr/>
        </p:nvSpPr>
        <p:spPr>
          <a:xfrm>
            <a:off x="1229022" y="242842"/>
            <a:ext cx="42654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91, </a:t>
            </a:r>
            <a:r>
              <a:rPr lang="en-US" sz="1500" dirty="0">
                <a:latin typeface="+mj-lt"/>
              </a:rPr>
              <a:t>(2015</a:t>
            </a:r>
            <a:r>
              <a:rPr lang="en-US" sz="1500" dirty="0" smtClean="0">
                <a:latin typeface="+mj-lt"/>
              </a:rPr>
              <a:t>), 054607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56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7444335" y="4928577"/>
            <a:ext cx="46793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N. Nakatsuka et al., Phys. Lett. </a:t>
            </a:r>
            <a:r>
              <a:rPr lang="en-US" sz="1500" dirty="0" smtClean="0">
                <a:latin typeface="+mj-lt"/>
              </a:rPr>
              <a:t>B, 768, </a:t>
            </a:r>
            <a:r>
              <a:rPr lang="en-US" sz="1500" dirty="0">
                <a:latin typeface="+mj-lt"/>
              </a:rPr>
              <a:t>(2017</a:t>
            </a:r>
            <a:r>
              <a:rPr lang="en-US" sz="1500" dirty="0" smtClean="0">
                <a:latin typeface="+mj-lt"/>
              </a:rPr>
              <a:t>),  387 </a:t>
            </a:r>
            <a:endParaRPr lang="fr-FR" sz="1500" dirty="0" smtClean="0">
              <a:latin typeface="+mj-lt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177059" y="5171946"/>
            <a:ext cx="4084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1500" dirty="0">
                <a:latin typeface="+mj-lt"/>
              </a:rPr>
              <a:t>L. Pellegri et al., Phys. Lett. </a:t>
            </a:r>
            <a:r>
              <a:rPr lang="nb-NO" sz="1500" dirty="0" smtClean="0">
                <a:latin typeface="+mj-lt"/>
              </a:rPr>
              <a:t>B, </a:t>
            </a:r>
            <a:r>
              <a:rPr lang="nb-NO" sz="1500" dirty="0">
                <a:latin typeface="+mj-lt"/>
              </a:rPr>
              <a:t>738, </a:t>
            </a:r>
            <a:r>
              <a:rPr lang="nb-NO" sz="1500" dirty="0" smtClean="0">
                <a:latin typeface="+mj-lt"/>
              </a:rPr>
              <a:t>(</a:t>
            </a:r>
            <a:r>
              <a:rPr lang="nb-NO" sz="1500" dirty="0">
                <a:latin typeface="+mj-lt"/>
              </a:rPr>
              <a:t>2014</a:t>
            </a:r>
            <a:r>
              <a:rPr lang="nb-NO" sz="1500" dirty="0" smtClean="0">
                <a:latin typeface="+mj-lt"/>
              </a:rPr>
              <a:t>),  </a:t>
            </a:r>
            <a:r>
              <a:rPr lang="nb-NO" sz="1500" dirty="0">
                <a:latin typeface="+mj-lt"/>
              </a:rPr>
              <a:t>519</a:t>
            </a:r>
            <a:endParaRPr lang="nb-NO" sz="1500" dirty="0" smtClean="0">
              <a:latin typeface="+mj-lt"/>
            </a:endParaRPr>
          </a:p>
          <a:p>
            <a:pPr algn="just"/>
            <a:r>
              <a:rPr lang="da-DK" sz="1500" dirty="0" smtClean="0">
                <a:latin typeface="+mj-lt"/>
              </a:rPr>
              <a:t>K</a:t>
            </a:r>
            <a:r>
              <a:rPr lang="da-DK" sz="1500" dirty="0">
                <a:latin typeface="+mj-lt"/>
              </a:rPr>
              <a:t>. Govaert et al., Phys. Rev. </a:t>
            </a:r>
            <a:r>
              <a:rPr lang="da-DK" sz="1500" dirty="0" smtClean="0">
                <a:latin typeface="+mj-lt"/>
              </a:rPr>
              <a:t>C., </a:t>
            </a:r>
            <a:r>
              <a:rPr lang="da-DK" sz="1500" dirty="0">
                <a:latin typeface="+mj-lt"/>
              </a:rPr>
              <a:t>57, </a:t>
            </a:r>
            <a:r>
              <a:rPr lang="da-DK" sz="1500" dirty="0" smtClean="0">
                <a:latin typeface="+mj-lt"/>
              </a:rPr>
              <a:t>(</a:t>
            </a:r>
            <a:r>
              <a:rPr lang="da-DK" sz="1500" dirty="0">
                <a:latin typeface="+mj-lt"/>
              </a:rPr>
              <a:t>1998</a:t>
            </a:r>
            <a:r>
              <a:rPr lang="da-DK" sz="1500" dirty="0" smtClean="0">
                <a:latin typeface="+mj-lt"/>
              </a:rPr>
              <a:t>),  2229</a:t>
            </a:r>
          </a:p>
          <a:p>
            <a:pPr algn="just"/>
            <a:r>
              <a:rPr lang="fr-FR" sz="1500" dirty="0">
                <a:latin typeface="+mj-lt"/>
              </a:rPr>
              <a:t>J. Endres et al., Phys. Rev. </a:t>
            </a:r>
            <a:r>
              <a:rPr lang="fr-FR" sz="1500" dirty="0" smtClean="0">
                <a:latin typeface="+mj-lt"/>
              </a:rPr>
              <a:t>C, </a:t>
            </a:r>
            <a:r>
              <a:rPr lang="fr-FR" sz="1500" dirty="0">
                <a:latin typeface="+mj-lt"/>
              </a:rPr>
              <a:t>85, (2012</a:t>
            </a:r>
            <a:r>
              <a:rPr lang="fr-FR" sz="1500" dirty="0" smtClean="0">
                <a:latin typeface="+mj-lt"/>
              </a:rPr>
              <a:t>),  064331</a:t>
            </a:r>
          </a:p>
          <a:p>
            <a:pPr algn="just"/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 .Bracco et al., </a:t>
            </a:r>
            <a:r>
              <a:rPr lang="en-US" sz="1500" dirty="0" smtClean="0">
                <a:latin typeface="+mj-lt"/>
              </a:rPr>
              <a:t> EPJ A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51, 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(2015), 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99 </a:t>
            </a:r>
            <a:endParaRPr lang="en-US" sz="1500" dirty="0" smtClean="0">
              <a:latin typeface="+mj-lt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282786" y="1999131"/>
            <a:ext cx="326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+mj-lt"/>
                <a:cs typeface="Times New Roman" panose="02020603050405020304" pitchFamily="18" charset="0"/>
              </a:rPr>
              <a:t>Only the low energy region of the PDR is populated by both isoscalar and isovector </a:t>
            </a: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probes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302109" y="3262281"/>
            <a:ext cx="313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higher part is  excited </a:t>
            </a: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mainly via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electromagnetic interaction </a:t>
            </a:r>
          </a:p>
        </p:txBody>
      </p:sp>
      <p:sp>
        <p:nvSpPr>
          <p:cNvPr id="38" name="Segnaposto contenuto 40"/>
          <p:cNvSpPr txBox="1">
            <a:spLocks/>
          </p:cNvSpPr>
          <p:nvPr/>
        </p:nvSpPr>
        <p:spPr>
          <a:xfrm>
            <a:off x="324224" y="323291"/>
            <a:ext cx="5777423" cy="43513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9" name="Segnaposto contenuto 41"/>
          <p:cNvSpPr txBox="1">
            <a:spLocks/>
          </p:cNvSpPr>
          <p:nvPr/>
        </p:nvSpPr>
        <p:spPr>
          <a:xfrm>
            <a:off x="7251032" y="392158"/>
            <a:ext cx="4940968" cy="43513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" name="Immagine 39" descr="N.Nakatsuka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3" t="47150" r="28295" b="17388"/>
          <a:stretch/>
        </p:blipFill>
        <p:spPr>
          <a:xfrm>
            <a:off x="7803568" y="1456623"/>
            <a:ext cx="2857176" cy="3327566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5" y="1501938"/>
            <a:ext cx="2331262" cy="3488194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7633956" y="9540"/>
            <a:ext cx="298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Isoscalar and Isovector probes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409895" y="5402779"/>
            <a:ext cx="57159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rgbClr val="C00000"/>
                </a:solidFill>
                <a:latin typeface="+mj-lt"/>
              </a:rPr>
              <a:t>The isospin splitting is not observed for unstable nuclei above the neutron emission threshold (</a:t>
            </a:r>
            <a:r>
              <a:rPr lang="it-IT" sz="15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N.S. Martorana et al., Phys. Lett. </a:t>
            </a:r>
            <a:r>
              <a:rPr lang="it-IT" sz="15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B, 782, </a:t>
            </a:r>
            <a:r>
              <a:rPr lang="it-IT" sz="15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(2018</a:t>
            </a:r>
            <a:r>
              <a:rPr lang="it-IT" sz="15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), 112  -- </a:t>
            </a:r>
            <a:r>
              <a:rPr lang="it-IT" sz="1500" b="1" baseline="30000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nb-NO" sz="1500" b="1" dirty="0" smtClean="0">
                <a:solidFill>
                  <a:srgbClr val="C00000"/>
                </a:solidFill>
                <a:latin typeface="+mj-lt"/>
              </a:rPr>
              <a:t>O</a:t>
            </a:r>
            <a:r>
              <a:rPr lang="nb-NO" sz="1500" b="1" dirty="0">
                <a:solidFill>
                  <a:srgbClr val="C00000"/>
                </a:solidFill>
                <a:latin typeface="+mj-lt"/>
              </a:rPr>
              <a:t>. Wieland et al., Phys. Rev. Lett</a:t>
            </a:r>
            <a:r>
              <a:rPr lang="nb-NO" sz="1500" b="1" dirty="0" smtClean="0">
                <a:solidFill>
                  <a:srgbClr val="C00000"/>
                </a:solidFill>
                <a:latin typeface="+mj-lt"/>
              </a:rPr>
              <a:t>., </a:t>
            </a:r>
            <a:r>
              <a:rPr lang="nb-NO" sz="1500" b="1" dirty="0">
                <a:solidFill>
                  <a:srgbClr val="C00000"/>
                </a:solidFill>
                <a:latin typeface="+mj-lt"/>
              </a:rPr>
              <a:t>102, </a:t>
            </a:r>
            <a:r>
              <a:rPr lang="nb-NO" sz="1500" b="1" dirty="0" smtClean="0">
                <a:solidFill>
                  <a:srgbClr val="C00000"/>
                </a:solidFill>
                <a:latin typeface="+mj-lt"/>
              </a:rPr>
              <a:t>(2009),  </a:t>
            </a:r>
            <a:r>
              <a:rPr lang="en-US" sz="1500" b="1" dirty="0" smtClean="0">
                <a:solidFill>
                  <a:srgbClr val="C00000"/>
                </a:solidFill>
                <a:latin typeface="+mj-lt"/>
              </a:rPr>
              <a:t>092502)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8482803" y="7036430"/>
            <a:ext cx="43218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6409895" y="5311878"/>
            <a:ext cx="5720133" cy="9989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454333" y="336024"/>
            <a:ext cx="11356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</a:rPr>
              <a:t>Experiments performed on stable nuclei below the neutron emission threshold reveal a property known as isospin splitting</a:t>
            </a:r>
            <a:endParaRPr lang="en-US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87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 descr="studio-pigmyresonance-3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1094" r="29687" b="8205"/>
          <a:stretch/>
        </p:blipFill>
        <p:spPr>
          <a:xfrm>
            <a:off x="2331720" y="1866273"/>
            <a:ext cx="7872097" cy="4136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0" name="CasellaDiTesto 19"/>
          <p:cNvSpPr txBox="1"/>
          <p:nvPr/>
        </p:nvSpPr>
        <p:spPr>
          <a:xfrm>
            <a:off x="348342" y="677036"/>
            <a:ext cx="11843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+mj-lt"/>
              </a:rPr>
              <a:t>At INFN-LNS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we performed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the first experiment to excite the PDR in the 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68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Ni through an isoscalar probe, i.e. a natural carbon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target</a:t>
            </a:r>
            <a:endParaRPr lang="it-IT" sz="2000" b="1" baseline="30000" dirty="0" smtClean="0">
              <a:solidFill>
                <a:srgbClr val="548235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it-IT" sz="20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68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Ni 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it-IT" sz="2000" b="1" baseline="30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  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@ 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28A </a:t>
            </a:r>
            <a:r>
              <a:rPr lang="it-IT" sz="2000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MeV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(N.S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 Martorana e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 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al., Phys. Lett.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B, 782, 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2018), 112)</a:t>
            </a:r>
            <a:r>
              <a:rPr lang="it-IT" sz="15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it-IT" sz="15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15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270171" y="4650710"/>
            <a:ext cx="5704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33"/>
                </a:solidFill>
                <a:latin typeface="+mj-lt"/>
              </a:rPr>
              <a:t>  </a:t>
            </a:r>
            <a:r>
              <a:rPr lang="it-IT" dirty="0">
                <a:latin typeface="+mj-lt"/>
              </a:rPr>
              <a:t>E </a:t>
            </a:r>
            <a:r>
              <a:rPr lang="it-IT" dirty="0" smtClean="0">
                <a:latin typeface="+mj-lt"/>
              </a:rPr>
              <a:t>(</a:t>
            </a:r>
            <a:r>
              <a:rPr lang="it-IT" dirty="0" err="1" smtClean="0">
                <a:latin typeface="+mj-lt"/>
              </a:rPr>
              <a:t>MeV</a:t>
            </a:r>
            <a:r>
              <a:rPr lang="it-IT" dirty="0" smtClean="0">
                <a:latin typeface="+mj-lt"/>
              </a:rPr>
              <a:t> A) </a:t>
            </a:r>
            <a:r>
              <a:rPr lang="it-IT" dirty="0">
                <a:latin typeface="+mj-lt"/>
              </a:rPr>
              <a:t>    </a:t>
            </a:r>
            <a:r>
              <a:rPr lang="en-US" dirty="0" smtClean="0">
                <a:latin typeface="+mj-lt"/>
              </a:rPr>
              <a:t>Nuclear</a:t>
            </a:r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 </a:t>
            </a:r>
            <a:r>
              <a:rPr lang="it-IT" dirty="0" smtClean="0">
                <a:latin typeface="+mj-lt"/>
              </a:rPr>
              <a:t>(mb) </a:t>
            </a:r>
            <a:r>
              <a:rPr lang="it-IT" dirty="0">
                <a:latin typeface="+mj-lt"/>
              </a:rPr>
              <a:t>    Coulomb  </a:t>
            </a:r>
            <a:r>
              <a:rPr lang="it-IT" dirty="0" smtClean="0">
                <a:latin typeface="+mj-lt"/>
              </a:rPr>
              <a:t>(mb) </a:t>
            </a:r>
            <a:r>
              <a:rPr lang="it-IT" dirty="0">
                <a:latin typeface="+mj-lt"/>
              </a:rPr>
              <a:t>   </a:t>
            </a:r>
            <a:r>
              <a:rPr lang="it-IT" dirty="0" smtClean="0">
                <a:latin typeface="+mj-lt"/>
              </a:rPr>
              <a:t>Total (mb)</a:t>
            </a:r>
          </a:p>
          <a:p>
            <a:r>
              <a:rPr lang="it-IT" dirty="0" smtClean="0">
                <a:latin typeface="+mj-lt"/>
              </a:rPr>
              <a:t>       </a:t>
            </a:r>
            <a:r>
              <a:rPr lang="it-IT" dirty="0">
                <a:latin typeface="+mj-lt"/>
              </a:rPr>
              <a:t>   28                  </a:t>
            </a:r>
            <a:r>
              <a:rPr lang="it-IT" dirty="0" smtClean="0">
                <a:latin typeface="+mj-lt"/>
              </a:rPr>
              <a:t>2.05 </a:t>
            </a:r>
            <a:r>
              <a:rPr lang="it-IT" dirty="0">
                <a:latin typeface="+mj-lt"/>
              </a:rPr>
              <a:t>               </a:t>
            </a:r>
            <a:r>
              <a:rPr lang="it-IT" dirty="0" smtClean="0">
                <a:latin typeface="+mj-lt"/>
              </a:rPr>
              <a:t>      0.30 </a:t>
            </a:r>
            <a:r>
              <a:rPr lang="it-IT" dirty="0">
                <a:latin typeface="+mj-lt"/>
              </a:rPr>
              <a:t>             </a:t>
            </a:r>
            <a:r>
              <a:rPr lang="it-IT" dirty="0" smtClean="0">
                <a:latin typeface="+mj-lt"/>
              </a:rPr>
              <a:t>    3.41</a:t>
            </a:r>
            <a:endParaRPr lang="it-IT" dirty="0">
              <a:latin typeface="+mj-lt"/>
            </a:endParaRPr>
          </a:p>
        </p:txBody>
      </p:sp>
      <p:pic>
        <p:nvPicPr>
          <p:cNvPr id="12" name="Immagine 11" descr="xsec-ni68c12-allst-E (1)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t="25601" r="35791" b="24273"/>
          <a:stretch/>
        </p:blipFill>
        <p:spPr>
          <a:xfrm>
            <a:off x="127959" y="2301142"/>
            <a:ext cx="5919054" cy="291806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270171" y="2243257"/>
            <a:ext cx="57041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latin typeface="+mj-lt"/>
              </a:rPr>
              <a:t>Semiclassical</a:t>
            </a:r>
            <a:r>
              <a:rPr lang="en-US" sz="2000" b="1" dirty="0" smtClean="0">
                <a:latin typeface="+mj-lt"/>
              </a:rPr>
              <a:t> calculations show that </a:t>
            </a:r>
            <a:r>
              <a:rPr lang="en-US" sz="2000" b="1" dirty="0">
                <a:latin typeface="+mj-lt"/>
              </a:rPr>
              <a:t>at </a:t>
            </a:r>
            <a:r>
              <a:rPr lang="en-US" sz="2000" b="1" dirty="0" smtClean="0">
                <a:latin typeface="+mj-lt"/>
              </a:rPr>
              <a:t>28A MeV: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2000" b="1" dirty="0" smtClean="0">
              <a:latin typeface="+mj-lt"/>
            </a:endParaRPr>
          </a:p>
          <a:p>
            <a:pPr marL="285750" indent="-285750" algn="just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 Most </a:t>
            </a:r>
            <a:r>
              <a:rPr lang="en-US" sz="2000" dirty="0">
                <a:latin typeface="+mj-lt"/>
              </a:rPr>
              <a:t>of the total inelastic PDR cross </a:t>
            </a:r>
            <a:r>
              <a:rPr lang="en-US" sz="2000" dirty="0" smtClean="0">
                <a:latin typeface="+mj-lt"/>
              </a:rPr>
              <a:t>section ≈  </a:t>
            </a:r>
            <a:r>
              <a:rPr lang="en-US" sz="2000" dirty="0">
                <a:latin typeface="+mj-lt"/>
              </a:rPr>
              <a:t>60 </a:t>
            </a:r>
            <a:r>
              <a:rPr lang="en-US" sz="2000" dirty="0" smtClean="0">
                <a:latin typeface="+mj-lt"/>
              </a:rPr>
              <a:t>% is     due </a:t>
            </a:r>
            <a:r>
              <a:rPr lang="en-US" sz="2000" dirty="0">
                <a:latin typeface="+mj-lt"/>
              </a:rPr>
              <a:t>to </a:t>
            </a:r>
            <a:r>
              <a:rPr lang="en-US" sz="2000" dirty="0" smtClean="0">
                <a:latin typeface="+mj-lt"/>
              </a:rPr>
              <a:t> the </a:t>
            </a:r>
            <a:r>
              <a:rPr lang="en-US" sz="2000" dirty="0">
                <a:latin typeface="+mj-lt"/>
              </a:rPr>
              <a:t>pure nuclear </a:t>
            </a:r>
            <a:r>
              <a:rPr lang="en-US" sz="2000" dirty="0" smtClean="0">
                <a:latin typeface="+mj-lt"/>
              </a:rPr>
              <a:t>interaction</a:t>
            </a:r>
          </a:p>
          <a:p>
            <a:pPr marL="342900" indent="-342900" algn="just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Coulom</a:t>
            </a:r>
            <a:r>
              <a:rPr lang="en-US" sz="2000" dirty="0">
                <a:latin typeface="+mj-lt"/>
              </a:rPr>
              <a:t>b contribution amounts at 9 % </a:t>
            </a:r>
          </a:p>
          <a:p>
            <a:pPr marL="342900" indent="-342900" algn="just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≈ </a:t>
            </a:r>
            <a:r>
              <a:rPr lang="en-US" sz="2000" dirty="0">
                <a:latin typeface="+mj-lt"/>
              </a:rPr>
              <a:t>30 %  is given by the interference between nuclear and Coulomb </a:t>
            </a:r>
            <a:r>
              <a:rPr lang="en-US" sz="2000" dirty="0" smtClean="0">
                <a:latin typeface="+mj-lt"/>
              </a:rPr>
              <a:t>contributions</a:t>
            </a:r>
            <a:endParaRPr lang="en-US" sz="2000" dirty="0"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15511" y="5297041"/>
            <a:ext cx="46581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E.G. Lanza et al., Phys. Rev. C, 79, (2009), 054615</a:t>
            </a:r>
          </a:p>
          <a:p>
            <a:r>
              <a:rPr lang="en-US" sz="1500" dirty="0" smtClean="0">
                <a:latin typeface="+mj-lt"/>
              </a:rPr>
              <a:t>E.G. Lanza et al., Phys. Rev. C, 84, (2011), 064602</a:t>
            </a:r>
          </a:p>
          <a:p>
            <a:r>
              <a:rPr lang="en-US" sz="1500" dirty="0" smtClean="0">
                <a:latin typeface="+mj-lt"/>
              </a:rPr>
              <a:t>E.G. Lanza et al., Phys. Rev. C ,91, (2015), 54606</a:t>
            </a:r>
            <a:endParaRPr lang="en-US" sz="1500" dirty="0"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8342" y="677036"/>
            <a:ext cx="11843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+mj-lt"/>
              </a:rPr>
              <a:t>At INFN-LNS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we performed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the first experiment to excite the PDR in the 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68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Ni through an isoscalar probe, i.e. a natural carbon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target</a:t>
            </a:r>
            <a:endParaRPr lang="it-IT" sz="2000" b="1" baseline="30000" dirty="0" smtClean="0">
              <a:solidFill>
                <a:srgbClr val="548235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it-IT" sz="20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68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Ni 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it-IT" sz="2000" b="1" baseline="30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  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75 </a:t>
            </a:r>
            <a:r>
              <a:rPr lang="en-US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µm)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@ 28A </a:t>
            </a:r>
            <a:r>
              <a:rPr lang="it-IT" sz="2000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MeV</a:t>
            </a:r>
            <a:r>
              <a:rPr lang="it-IT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(N.S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 Martorana e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 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al., Phys. Lett.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B, 782, 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2018), 112)</a:t>
            </a:r>
            <a:r>
              <a:rPr lang="it-IT" sz="15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it-IT" sz="15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15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36048" y="452567"/>
            <a:ext cx="11955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Exotic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beam   FRIBs </a:t>
            </a:r>
            <a:r>
              <a:rPr lang="it-IT" sz="2000" dirty="0">
                <a:latin typeface="+mj-lt"/>
              </a:rPr>
              <a:t>(Flight Radioactive </a:t>
            </a:r>
            <a:r>
              <a:rPr lang="en-US" sz="2000" dirty="0">
                <a:latin typeface="+mj-lt"/>
              </a:rPr>
              <a:t>Ion</a:t>
            </a:r>
            <a:r>
              <a:rPr lang="it-IT" sz="2000" dirty="0">
                <a:latin typeface="+mj-lt"/>
              </a:rPr>
              <a:t> </a:t>
            </a:r>
            <a:r>
              <a:rPr lang="en-US" sz="2000" dirty="0">
                <a:latin typeface="+mj-lt"/>
              </a:rPr>
              <a:t>Beams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facility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P. Russotto et al., </a:t>
            </a:r>
            <a:r>
              <a:rPr lang="en-US" sz="1500" dirty="0">
                <a:latin typeface="+mj-lt"/>
              </a:rPr>
              <a:t>Jour.  Phys.: Conf. Ser</a:t>
            </a:r>
            <a:r>
              <a:rPr lang="en-US" sz="1500" dirty="0" smtClean="0">
                <a:latin typeface="+mj-lt"/>
              </a:rPr>
              <a:t>., 1014, </a:t>
            </a:r>
            <a:r>
              <a:rPr lang="en-US" sz="1500" dirty="0">
                <a:latin typeface="+mj-lt"/>
              </a:rPr>
              <a:t>(2018</a:t>
            </a:r>
            <a:r>
              <a:rPr lang="en-US" sz="1500" dirty="0" smtClean="0">
                <a:latin typeface="+mj-lt"/>
              </a:rPr>
              <a:t>), 012016)</a:t>
            </a:r>
          </a:p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Standard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tagging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system 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MCP + DSSSD  </a:t>
            </a:r>
            <a:r>
              <a:rPr lang="en-US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it-IT" sz="1500" dirty="0">
                <a:latin typeface="+mj-lt"/>
              </a:rPr>
              <a:t>I. Lombardo et al., </a:t>
            </a:r>
            <a:r>
              <a:rPr lang="it-IT" sz="1500" dirty="0" err="1">
                <a:latin typeface="+mj-lt"/>
              </a:rPr>
              <a:t>Nucl</a:t>
            </a:r>
            <a:r>
              <a:rPr lang="it-IT" sz="1500" dirty="0">
                <a:latin typeface="+mj-lt"/>
              </a:rPr>
              <a:t>. Phys. B, </a:t>
            </a:r>
            <a:r>
              <a:rPr lang="it-IT" sz="1500" dirty="0" err="1">
                <a:latin typeface="+mj-lt"/>
              </a:rPr>
              <a:t>Proc</a:t>
            </a:r>
            <a:r>
              <a:rPr lang="it-IT" sz="1500" dirty="0">
                <a:latin typeface="+mj-lt"/>
              </a:rPr>
              <a:t>. </a:t>
            </a:r>
            <a:r>
              <a:rPr lang="it-IT" sz="1500" dirty="0" err="1">
                <a:latin typeface="+mj-lt"/>
              </a:rPr>
              <a:t>Suppl</a:t>
            </a:r>
            <a:r>
              <a:rPr lang="it-IT" sz="1500" dirty="0" smtClean="0">
                <a:latin typeface="+mj-lt"/>
              </a:rPr>
              <a:t>., 215, </a:t>
            </a:r>
            <a:r>
              <a:rPr lang="it-IT" sz="1500" dirty="0">
                <a:latin typeface="+mj-lt"/>
              </a:rPr>
              <a:t>(2011</a:t>
            </a:r>
            <a:r>
              <a:rPr lang="it-IT" sz="1500" dirty="0" smtClean="0">
                <a:latin typeface="+mj-lt"/>
              </a:rPr>
              <a:t>), </a:t>
            </a:r>
            <a:r>
              <a:rPr lang="en-US" sz="1500" dirty="0">
                <a:latin typeface="+mj-lt"/>
              </a:rPr>
              <a:t>272</a:t>
            </a:r>
            <a:r>
              <a:rPr lang="en-US" sz="1500" dirty="0" smtClean="0">
                <a:latin typeface="+mj-lt"/>
              </a:rPr>
              <a:t>)</a:t>
            </a:r>
          </a:p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Trajectory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PPAC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 smtClean="0">
                <a:latin typeface="+mj-lt"/>
              </a:rPr>
              <a:t>D. </a:t>
            </a:r>
            <a:r>
              <a:rPr lang="en-US" sz="1500" dirty="0" err="1" smtClean="0">
                <a:latin typeface="+mj-lt"/>
              </a:rPr>
              <a:t>Pierroutsakou</a:t>
            </a:r>
            <a:r>
              <a:rPr lang="en-US" sz="1500" dirty="0" smtClean="0">
                <a:latin typeface="+mj-lt"/>
              </a:rPr>
              <a:t> et al.,  NIM A, </a:t>
            </a:r>
            <a:r>
              <a:rPr lang="nl-NL" sz="1500" dirty="0" smtClean="0">
                <a:latin typeface="+mj-lt"/>
              </a:rPr>
              <a:t>834, (2016), </a:t>
            </a:r>
            <a:r>
              <a:rPr lang="en-US" sz="1500" dirty="0" smtClean="0">
                <a:latin typeface="+mj-lt"/>
              </a:rPr>
              <a:t> 46)</a:t>
            </a:r>
            <a:endParaRPr lang="en-US" sz="15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l-GR" sz="2000" dirty="0" smtClean="0">
                <a:latin typeface="+mj-lt"/>
              </a:rPr>
              <a:t>γ</a:t>
            </a:r>
            <a:r>
              <a:rPr lang="it-IT" sz="2000" dirty="0" smtClean="0">
                <a:latin typeface="+mj-lt"/>
              </a:rPr>
              <a:t> rays  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>
                <a:latin typeface="+mj-lt"/>
              </a:rPr>
              <a:t>CHIMERA CsI(Tl) </a:t>
            </a:r>
            <a:r>
              <a:rPr lang="it-IT" sz="1500" dirty="0" smtClean="0">
                <a:latin typeface="+mj-lt"/>
              </a:rPr>
              <a:t>( </a:t>
            </a:r>
            <a:r>
              <a:rPr lang="it-IT" sz="1500" dirty="0">
                <a:latin typeface="+mj-lt"/>
              </a:rPr>
              <a:t>A. Pagano et al., </a:t>
            </a:r>
            <a:r>
              <a:rPr lang="it-IT" sz="1500" dirty="0" err="1">
                <a:latin typeface="+mj-lt"/>
              </a:rPr>
              <a:t>Nucl</a:t>
            </a:r>
            <a:r>
              <a:rPr lang="it-IT" sz="1500" dirty="0">
                <a:latin typeface="+mj-lt"/>
              </a:rPr>
              <a:t>. Phys. </a:t>
            </a:r>
            <a:r>
              <a:rPr lang="it-IT" sz="1500" dirty="0" smtClean="0">
                <a:latin typeface="+mj-lt"/>
              </a:rPr>
              <a:t>A, 734, </a:t>
            </a:r>
            <a:r>
              <a:rPr lang="it-IT" sz="1500" dirty="0">
                <a:latin typeface="+mj-lt"/>
              </a:rPr>
              <a:t>(2004</a:t>
            </a:r>
            <a:r>
              <a:rPr lang="it-IT" sz="1500" dirty="0" smtClean="0">
                <a:latin typeface="+mj-lt"/>
              </a:rPr>
              <a:t>), 504,  </a:t>
            </a:r>
            <a:r>
              <a:rPr lang="en-US" sz="1500" dirty="0">
                <a:latin typeface="+mj-lt"/>
              </a:rPr>
              <a:t>G. Cardella et al., NIM </a:t>
            </a:r>
            <a:r>
              <a:rPr lang="en-US" sz="1500" dirty="0" smtClean="0">
                <a:latin typeface="+mj-lt"/>
              </a:rPr>
              <a:t>A, 799 , (</a:t>
            </a:r>
            <a:r>
              <a:rPr lang="en-US" sz="1500" dirty="0">
                <a:latin typeface="+mj-lt"/>
              </a:rPr>
              <a:t>2015</a:t>
            </a:r>
            <a:r>
              <a:rPr lang="en-US" sz="1500" dirty="0" smtClean="0">
                <a:latin typeface="+mj-lt"/>
              </a:rPr>
              <a:t>), 64</a:t>
            </a:r>
            <a:r>
              <a:rPr lang="it-IT" sz="1500" dirty="0" smtClean="0">
                <a:latin typeface="+mj-lt"/>
              </a:rPr>
              <a:t>)</a:t>
            </a:r>
          </a:p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it-IT" sz="2000" baseline="30000" dirty="0" smtClean="0">
                <a:latin typeface="+mj-lt"/>
              </a:rPr>
              <a:t>68</a:t>
            </a:r>
            <a:r>
              <a:rPr lang="it-IT" sz="2000" dirty="0" smtClean="0">
                <a:latin typeface="+mj-lt"/>
              </a:rPr>
              <a:t>Ni and </a:t>
            </a:r>
            <a:r>
              <a:rPr lang="en-US" sz="2000" dirty="0" smtClean="0">
                <a:latin typeface="+mj-lt"/>
              </a:rPr>
              <a:t>other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fragments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latin typeface="+mj-lt"/>
              </a:rPr>
              <a:t> FARCOS </a:t>
            </a:r>
            <a:r>
              <a:rPr lang="it-IT" sz="1500" dirty="0" smtClean="0">
                <a:latin typeface="+mj-lt"/>
              </a:rPr>
              <a:t>(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E.V. Pagano et al., EPJ Web of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Conferences,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 117, (2016), </a:t>
            </a:r>
            <a:r>
              <a:rPr lang="en-US" sz="1500" dirty="0" smtClean="0">
                <a:latin typeface="+mj-lt"/>
              </a:rPr>
              <a:t>10008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it-IT" sz="15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Immagine 9" descr="experimental_setup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731" r="25455" b="16755"/>
          <a:stretch/>
        </p:blipFill>
        <p:spPr>
          <a:xfrm>
            <a:off x="1748657" y="2290741"/>
            <a:ext cx="8694686" cy="36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646129" y="2466522"/>
            <a:ext cx="5247400" cy="3926874"/>
            <a:chOff x="-71708" y="103743"/>
            <a:chExt cx="9024645" cy="6231244"/>
          </a:xfrm>
        </p:grpSpPr>
        <p:grpSp>
          <p:nvGrpSpPr>
            <p:cNvPr id="13" name="Gruppo 11"/>
            <p:cNvGrpSpPr>
              <a:grpSpLocks/>
            </p:cNvGrpSpPr>
            <p:nvPr/>
          </p:nvGrpSpPr>
          <p:grpSpPr bwMode="auto">
            <a:xfrm>
              <a:off x="149708" y="103743"/>
              <a:ext cx="6844937" cy="6231244"/>
              <a:chOff x="41924" y="173463"/>
              <a:chExt cx="7589121" cy="6553332"/>
            </a:xfrm>
          </p:grpSpPr>
          <p:pic>
            <p:nvPicPr>
              <p:cNvPr id="22" name="Picture 4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01" t="1101" r="1501" b="-1101"/>
              <a:stretch/>
            </p:blipFill>
            <p:spPr bwMode="auto">
              <a:xfrm>
                <a:off x="3598796" y="2813608"/>
                <a:ext cx="4032249" cy="3913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4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4" y="173463"/>
                <a:ext cx="3627437" cy="65246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33" descr="PIC00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187" y="3052458"/>
              <a:ext cx="4224750" cy="3039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5" name="Line 41"/>
            <p:cNvSpPr>
              <a:spLocks noChangeShapeType="1"/>
            </p:cNvSpPr>
            <p:nvPr/>
          </p:nvSpPr>
          <p:spPr bwMode="auto">
            <a:xfrm>
              <a:off x="3113222" y="5458678"/>
              <a:ext cx="1943933" cy="2277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>
              <a:off x="1470168" y="5091547"/>
              <a:ext cx="800100" cy="6562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e 16"/>
            <p:cNvSpPr/>
            <p:nvPr/>
          </p:nvSpPr>
          <p:spPr>
            <a:xfrm rot="2510573">
              <a:off x="2615209" y="4686246"/>
              <a:ext cx="544513" cy="13128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8" name="Picture 13" descr="HPIM27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55884" y="2719930"/>
              <a:ext cx="2560866" cy="165300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0" name="CasellaDiTesto 19"/>
            <p:cNvSpPr txBox="1"/>
            <p:nvPr/>
          </p:nvSpPr>
          <p:spPr>
            <a:xfrm>
              <a:off x="5069516" y="5320187"/>
              <a:ext cx="3768557" cy="87909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70301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5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45° dipole respect to the beam direction</a:t>
              </a:r>
              <a:endParaRPr lang="en-US" sz="15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-71708" y="4572656"/>
              <a:ext cx="2461145" cy="5128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500" baseline="300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9</a:t>
              </a:r>
              <a:r>
                <a:rPr lang="en-US" sz="15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Be</a:t>
              </a:r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61228" y="374059"/>
            <a:ext cx="11843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Exotic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beam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FRIBs facility at INFN-LNS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(P</a:t>
            </a:r>
            <a:r>
              <a:rPr lang="en-US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 Russotto et al., </a:t>
            </a:r>
            <a:r>
              <a:rPr lang="en-US" sz="1500" dirty="0">
                <a:latin typeface="+mj-lt"/>
              </a:rPr>
              <a:t>Jour.  Phys.: Conf. Ser., 1014, (2018), 012016</a:t>
            </a:r>
            <a:r>
              <a:rPr lang="en-US" sz="1500" dirty="0" smtClean="0">
                <a:latin typeface="+mj-lt"/>
              </a:rPr>
              <a:t>)</a:t>
            </a:r>
          </a:p>
          <a:p>
            <a:pPr marL="800100" lvl="1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baseline="30000" dirty="0">
                <a:latin typeface="+mj-lt"/>
                <a:cs typeface="Times New Roman" panose="02020603050405020304" pitchFamily="18" charset="0"/>
              </a:rPr>
              <a:t>70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Zn @ 40 MeV A accelerated by CS</a:t>
            </a:r>
            <a:r>
              <a:rPr lang="en-US" sz="2000" dirty="0">
                <a:solidFill>
                  <a:srgbClr val="28F832"/>
                </a:solidFill>
                <a:latin typeface="+mj-lt"/>
                <a:cs typeface="Times New Roman" panose="02020603050405020304" pitchFamily="18" charset="0"/>
              </a:rPr>
              <a:t>    </a:t>
            </a:r>
          </a:p>
          <a:p>
            <a:pPr marL="800100" lvl="1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baseline="30000" dirty="0">
                <a:latin typeface="+mj-lt"/>
                <a:cs typeface="Times New Roman" panose="02020603050405020304" pitchFamily="18" charset="0"/>
              </a:rPr>
              <a:t>70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Zn + </a:t>
            </a:r>
            <a:r>
              <a:rPr lang="en-US" sz="2000" baseline="30000" dirty="0">
                <a:latin typeface="+mj-lt"/>
                <a:cs typeface="Times New Roman" panose="02020603050405020304" pitchFamily="18" charset="0"/>
              </a:rPr>
              <a:t>9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Be (250 µm)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24" name="Picture 49" descr="_MG_6289_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23" y="2481224"/>
            <a:ext cx="2403896" cy="17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Line 41"/>
          <p:cNvSpPr>
            <a:spLocks noChangeShapeType="1"/>
          </p:cNvSpPr>
          <p:nvPr/>
        </p:nvSpPr>
        <p:spPr bwMode="auto">
          <a:xfrm flipV="1">
            <a:off x="1959206" y="3492652"/>
            <a:ext cx="15652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b="55269"/>
          <a:stretch>
            <a:fillRect/>
          </a:stretch>
        </p:blipFill>
        <p:spPr bwMode="auto">
          <a:xfrm>
            <a:off x="7097808" y="2394101"/>
            <a:ext cx="2946858" cy="33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0" descr="HPIM19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31" y="2471654"/>
            <a:ext cx="1630651" cy="120869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" name="Line 40"/>
          <p:cNvSpPr>
            <a:spLocks noChangeShapeType="1"/>
          </p:cNvSpPr>
          <p:nvPr/>
        </p:nvSpPr>
        <p:spPr bwMode="auto">
          <a:xfrm flipH="1" flipV="1">
            <a:off x="8312471" y="3407638"/>
            <a:ext cx="314520" cy="936844"/>
          </a:xfrm>
          <a:prstGeom prst="line">
            <a:avLst/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>
              <a:solidFill>
                <a:srgbClr val="4BD208"/>
              </a:solidFill>
            </a:endParaRPr>
          </a:p>
        </p:txBody>
      </p:sp>
      <p:pic>
        <p:nvPicPr>
          <p:cNvPr id="35" name="Picture 3" descr="HPIM19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82" y="2609187"/>
            <a:ext cx="1728002" cy="1457267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" name="Line 39"/>
          <p:cNvSpPr>
            <a:spLocks noChangeShapeType="1"/>
          </p:cNvSpPr>
          <p:nvPr/>
        </p:nvSpPr>
        <p:spPr bwMode="auto">
          <a:xfrm flipV="1">
            <a:off x="9444684" y="3852444"/>
            <a:ext cx="1267349" cy="10878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2704" y="4948580"/>
            <a:ext cx="1467581" cy="1277595"/>
          </a:xfrm>
          <a:prstGeom prst="rect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8447325" y="4352781"/>
            <a:ext cx="1415379" cy="12882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361229" y="1230335"/>
            <a:ext cx="1184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Standard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tagging system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MCP +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DSSSD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it-IT" sz="1500" dirty="0">
                <a:latin typeface="+mj-lt"/>
              </a:rPr>
              <a:t>I. Lombardo et al., </a:t>
            </a:r>
            <a:r>
              <a:rPr lang="it-IT" sz="1500" dirty="0" err="1">
                <a:latin typeface="+mj-lt"/>
              </a:rPr>
              <a:t>Nucl</a:t>
            </a:r>
            <a:r>
              <a:rPr lang="it-IT" sz="1500" dirty="0">
                <a:latin typeface="+mj-lt"/>
              </a:rPr>
              <a:t>. Phys. B, </a:t>
            </a:r>
            <a:r>
              <a:rPr lang="it-IT" sz="1500" dirty="0" err="1">
                <a:latin typeface="+mj-lt"/>
              </a:rPr>
              <a:t>Proc</a:t>
            </a:r>
            <a:r>
              <a:rPr lang="it-IT" sz="1500" dirty="0">
                <a:latin typeface="+mj-lt"/>
              </a:rPr>
              <a:t>. </a:t>
            </a:r>
            <a:r>
              <a:rPr lang="it-IT" sz="1500" dirty="0" err="1">
                <a:latin typeface="+mj-lt"/>
              </a:rPr>
              <a:t>Suppl</a:t>
            </a:r>
            <a:r>
              <a:rPr lang="it-IT" sz="1500" dirty="0">
                <a:latin typeface="+mj-lt"/>
              </a:rPr>
              <a:t>., 215, (2011), </a:t>
            </a:r>
            <a:r>
              <a:rPr lang="en-US" sz="1500" dirty="0">
                <a:latin typeface="+mj-lt"/>
              </a:rPr>
              <a:t>272</a:t>
            </a:r>
            <a:r>
              <a:rPr lang="en-US" sz="1500" dirty="0" smtClean="0">
                <a:latin typeface="+mj-lt"/>
              </a:rPr>
              <a:t>)</a:t>
            </a:r>
            <a:endParaRPr lang="en-US" sz="1500" dirty="0">
              <a:latin typeface="+mj-lt"/>
            </a:endParaRPr>
          </a:p>
          <a:p>
            <a:pPr marL="342900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PPAC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trajectory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>
                <a:latin typeface="+mj-lt"/>
              </a:rPr>
              <a:t>D. </a:t>
            </a:r>
            <a:r>
              <a:rPr lang="en-US" sz="1500" dirty="0" err="1">
                <a:latin typeface="+mj-lt"/>
              </a:rPr>
              <a:t>Pierroutsakou</a:t>
            </a:r>
            <a:r>
              <a:rPr lang="en-US" sz="1500" dirty="0">
                <a:latin typeface="+mj-lt"/>
              </a:rPr>
              <a:t> et al.,  NIM A, </a:t>
            </a:r>
            <a:r>
              <a:rPr lang="nl-NL" sz="1500" dirty="0">
                <a:latin typeface="+mj-lt"/>
              </a:rPr>
              <a:t>834, (2016), </a:t>
            </a:r>
            <a:r>
              <a:rPr lang="en-US" sz="1500" dirty="0" smtClean="0">
                <a:latin typeface="+mj-lt"/>
              </a:rPr>
              <a:t>46</a:t>
            </a:r>
            <a:r>
              <a:rPr lang="en-US" sz="1500" dirty="0">
                <a:latin typeface="+mj-lt"/>
              </a:rPr>
              <a:t>)</a:t>
            </a:r>
            <a:endParaRPr lang="en-US" sz="15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364682" y="1816181"/>
            <a:ext cx="1184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multidetectors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CHIMERA &amp; FARCOS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75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5132279" y="922216"/>
            <a:ext cx="7218716" cy="5434134"/>
            <a:chOff x="4896614" y="1255329"/>
            <a:chExt cx="7218716" cy="5434134"/>
          </a:xfrm>
          <a:solidFill>
            <a:schemeClr val="bg1"/>
          </a:solidFill>
        </p:grpSpPr>
        <p:sp>
          <p:nvSpPr>
            <p:cNvPr id="29" name="Rettangolo 28"/>
            <p:cNvSpPr/>
            <p:nvPr/>
          </p:nvSpPr>
          <p:spPr>
            <a:xfrm>
              <a:off x="5907412" y="1838933"/>
              <a:ext cx="5335864" cy="4645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14" y="1255329"/>
              <a:ext cx="7218716" cy="5434134"/>
            </a:xfrm>
            <a:prstGeom prst="rect">
              <a:avLst/>
            </a:prstGeom>
            <a:grpFill/>
          </p:spPr>
        </p:pic>
      </p:grpSp>
      <p:sp>
        <p:nvSpPr>
          <p:cNvPr id="31" name="CasellaDiTesto 30"/>
          <p:cNvSpPr txBox="1"/>
          <p:nvPr/>
        </p:nvSpPr>
        <p:spPr>
          <a:xfrm>
            <a:off x="604759" y="5539163"/>
            <a:ext cx="61522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Standard tagging system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MCP +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DSSSD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PPAC to reconstruct the trajectory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451302" y="511905"/>
            <a:ext cx="11289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Start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of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ToF MCP (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43 mm x 63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mm,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700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µm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mounted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12.9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 away from the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DSSSD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top  &amp; ∆E </a:t>
            </a:r>
            <a:r>
              <a:rPr lang="en-US" sz="2000" b="1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DSSSD (32 x 32 strips, 2 mm wide, 156 µm) mounted 2 m away from the </a:t>
            </a:r>
            <a:r>
              <a:rPr lang="en-US" sz="2000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 reaction target</a:t>
            </a:r>
            <a:endParaRPr lang="en-US" sz="2000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7217598" y="1500137"/>
            <a:ext cx="246892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1.44 ·10 </a:t>
            </a:r>
            <a:r>
              <a:rPr lang="en-US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9  </a:t>
            </a:r>
            <a:r>
              <a:rPr lang="en-US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events of </a:t>
            </a:r>
            <a:r>
              <a:rPr lang="en-US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68</a:t>
            </a:r>
            <a:r>
              <a:rPr lang="en-US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Ni</a:t>
            </a:r>
          </a:p>
          <a:p>
            <a:r>
              <a:rPr lang="en-US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8.8 ·10 </a:t>
            </a:r>
            <a:r>
              <a:rPr lang="en-US" b="1" baseline="30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9</a:t>
            </a:r>
            <a:r>
              <a:rPr lang="en-US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total events</a:t>
            </a:r>
            <a:endParaRPr lang="en-US" b="1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1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b="55269"/>
          <a:stretch>
            <a:fillRect/>
          </a:stretch>
        </p:blipFill>
        <p:spPr bwMode="auto">
          <a:xfrm>
            <a:off x="915993" y="1630102"/>
            <a:ext cx="2946858" cy="33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0" descr="HPIM19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16" y="1707655"/>
            <a:ext cx="1630651" cy="120869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" name="Line 40"/>
          <p:cNvSpPr>
            <a:spLocks noChangeShapeType="1"/>
          </p:cNvSpPr>
          <p:nvPr/>
        </p:nvSpPr>
        <p:spPr bwMode="auto">
          <a:xfrm flipH="1" flipV="1">
            <a:off x="2130656" y="2643639"/>
            <a:ext cx="314520" cy="936844"/>
          </a:xfrm>
          <a:prstGeom prst="line">
            <a:avLst/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>
              <a:solidFill>
                <a:srgbClr val="4BD208"/>
              </a:solidFill>
            </a:endParaRPr>
          </a:p>
        </p:txBody>
      </p:sp>
      <p:pic>
        <p:nvPicPr>
          <p:cNvPr id="44" name="Picture 3" descr="HPIM19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67" y="1845188"/>
            <a:ext cx="1728002" cy="1457267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" name="Line 39"/>
          <p:cNvSpPr>
            <a:spLocks noChangeShapeType="1"/>
          </p:cNvSpPr>
          <p:nvPr/>
        </p:nvSpPr>
        <p:spPr bwMode="auto">
          <a:xfrm flipV="1">
            <a:off x="3262869" y="3088445"/>
            <a:ext cx="1267349" cy="10878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889" y="4184581"/>
            <a:ext cx="1467581" cy="1277595"/>
          </a:xfrm>
          <a:prstGeom prst="rect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2265510" y="3588782"/>
            <a:ext cx="1415379" cy="12882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85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38" y="3593904"/>
            <a:ext cx="3096072" cy="2794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87709" y="858908"/>
            <a:ext cx="40517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 . Pagano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al.,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Nucl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. Phys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A, 734, (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2004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), 504 </a:t>
            </a:r>
          </a:p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G. Cardella et al., NIM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A, 799,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(2015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), 64</a:t>
            </a:r>
            <a:endParaRPr lang="it-IT" sz="1500" dirty="0">
              <a:latin typeface="+mj-lt"/>
            </a:endParaRPr>
          </a:p>
          <a:p>
            <a:endParaRPr lang="it-IT" sz="1500" dirty="0"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874432" y="1625315"/>
            <a:ext cx="256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CsI(Tl) to detect </a:t>
            </a:r>
            <a:r>
              <a:rPr lang="el-GR" sz="2000" dirty="0" smtClean="0">
                <a:latin typeface="Calibri Light" panose="020F0302020204030204" pitchFamily="34" charset="0"/>
              </a:rPr>
              <a:t>γ</a:t>
            </a:r>
            <a:r>
              <a:rPr lang="it-IT" sz="2000" dirty="0" smtClean="0">
                <a:latin typeface="+mj-lt"/>
              </a:rPr>
              <a:t> rays</a:t>
            </a:r>
          </a:p>
        </p:txBody>
      </p:sp>
      <p:pic>
        <p:nvPicPr>
          <p:cNvPr id="16" name="Immagine 15" descr="CHIMERA-eps-converted-to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26996" r="34046" b="4453"/>
          <a:stretch/>
        </p:blipFill>
        <p:spPr>
          <a:xfrm>
            <a:off x="320120" y="2095007"/>
            <a:ext cx="3029404" cy="212828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6787035" y="902790"/>
            <a:ext cx="52382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E.V. Pagano et al., EPJ Web of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Conferences,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 117, (2016), </a:t>
            </a:r>
            <a:r>
              <a:rPr lang="en-US" sz="1500" dirty="0" smtClean="0">
                <a:latin typeface="+mj-lt"/>
              </a:rPr>
              <a:t>10008 </a:t>
            </a:r>
          </a:p>
          <a:p>
            <a:r>
              <a:rPr lang="es-ES" sz="1500" dirty="0" smtClean="0">
                <a:latin typeface="+mj-lt"/>
                <a:cs typeface="Times New Roman" panose="02020603050405020304" pitchFamily="18" charset="0"/>
              </a:rPr>
              <a:t>L. Acosta et al., Jour. Phys. Conf. Ser., 730, (2016), </a:t>
            </a:r>
            <a:r>
              <a:rPr lang="en-US" sz="1500" dirty="0" smtClean="0">
                <a:latin typeface="+mj-lt"/>
              </a:rPr>
              <a:t>012001</a:t>
            </a:r>
            <a:endParaRPr lang="en-US" sz="15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15" y="1371600"/>
            <a:ext cx="2008611" cy="240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magine 18" descr="FARCOS-eps-converted-to.pdf - Adobe Acrobat Reader D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181" r="27381" b="4763"/>
          <a:stretch/>
        </p:blipFill>
        <p:spPr>
          <a:xfrm>
            <a:off x="6924562" y="1708626"/>
            <a:ext cx="3272102" cy="191387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7509315" y="3732212"/>
            <a:ext cx="4453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FARCOS array (</a:t>
            </a:r>
            <a:r>
              <a:rPr lang="el-GR" sz="2000" b="1" dirty="0" smtClean="0">
                <a:latin typeface="+mj-lt"/>
              </a:rPr>
              <a:t>ϑ</a:t>
            </a:r>
            <a:r>
              <a:rPr lang="it-IT" sz="2000" b="1" dirty="0" smtClean="0">
                <a:latin typeface="+mj-lt"/>
              </a:rPr>
              <a:t> </a:t>
            </a:r>
            <a:r>
              <a:rPr lang="it-IT" sz="2000" b="1" baseline="-25000" dirty="0" smtClean="0">
                <a:latin typeface="+mj-lt"/>
              </a:rPr>
              <a:t>LAB </a:t>
            </a:r>
            <a:r>
              <a:rPr lang="el-GR" sz="2000" b="1" dirty="0" smtClean="0">
                <a:latin typeface="+mj-lt"/>
              </a:rPr>
              <a:t>≈</a:t>
            </a:r>
            <a:r>
              <a:rPr lang="it-IT" sz="2000" b="1" dirty="0" smtClean="0">
                <a:latin typeface="+mj-lt"/>
              </a:rPr>
              <a:t> 2 ° - 7 °)</a:t>
            </a:r>
            <a:endParaRPr lang="it-IT" sz="2000" dirty="0" smtClean="0">
              <a:latin typeface="+mj-lt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967586" y="565025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FARCOS ARRAY</a:t>
            </a:r>
            <a:endParaRPr lang="it-IT" sz="2000" b="1" dirty="0">
              <a:latin typeface="+mj-lt"/>
            </a:endParaRPr>
          </a:p>
        </p:txBody>
      </p:sp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68" y="1910341"/>
            <a:ext cx="2286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experimental_setup.pdf - Adobe Acrobat Reader DC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731" r="25455" b="16755"/>
          <a:stretch/>
        </p:blipFill>
        <p:spPr>
          <a:xfrm>
            <a:off x="6882637" y="4131867"/>
            <a:ext cx="5079772" cy="2110554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387709" y="518785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3935986" y="3327301"/>
            <a:ext cx="24449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+mj-lt"/>
              </a:rPr>
              <a:t>Pulse shape discrimination</a:t>
            </a:r>
            <a:endParaRPr lang="it-IT" sz="1500" b="1" dirty="0" smtClean="0">
              <a:latin typeface="+mj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7044" y="4175380"/>
            <a:ext cx="35163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M. </a:t>
            </a:r>
            <a:r>
              <a:rPr lang="en-US" sz="1500" dirty="0" err="1">
                <a:latin typeface="+mj-lt"/>
              </a:rPr>
              <a:t>Alderighi</a:t>
            </a:r>
            <a:r>
              <a:rPr lang="en-US" sz="1500" dirty="0">
                <a:latin typeface="+mj-lt"/>
              </a:rPr>
              <a:t> et al</a:t>
            </a:r>
            <a:r>
              <a:rPr lang="en-US" sz="1500" dirty="0" smtClean="0">
                <a:latin typeface="+mj-lt"/>
              </a:rPr>
              <a:t>., NIM A, 489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(2002</a:t>
            </a:r>
            <a:r>
              <a:rPr lang="en-US" sz="1500" dirty="0">
                <a:latin typeface="+mj-lt"/>
              </a:rPr>
              <a:t>), </a:t>
            </a:r>
            <a:r>
              <a:rPr lang="en-US" sz="1500" dirty="0" smtClean="0">
                <a:latin typeface="+mj-lt"/>
              </a:rPr>
              <a:t>257</a:t>
            </a:r>
            <a:endParaRPr lang="en-US" sz="15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24187" y="1684207"/>
            <a:ext cx="193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1192 telescopes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96374" y="1334686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500" dirty="0" smtClean="0">
                <a:solidFill>
                  <a:srgbClr val="333333"/>
                </a:solidFill>
                <a:latin typeface="+mj-lt"/>
              </a:rPr>
              <a:t>A. </a:t>
            </a:r>
            <a:r>
              <a:rPr lang="it-IT" sz="1500" dirty="0" err="1" smtClean="0">
                <a:solidFill>
                  <a:srgbClr val="333333"/>
                </a:solidFill>
                <a:latin typeface="+mj-lt"/>
              </a:rPr>
              <a:t>Badalà</a:t>
            </a:r>
            <a:r>
              <a:rPr lang="it-IT" sz="1500" dirty="0" smtClean="0">
                <a:solidFill>
                  <a:srgbClr val="333333"/>
                </a:solidFill>
                <a:latin typeface="+mj-lt"/>
              </a:rPr>
              <a:t> et al, </a:t>
            </a:r>
            <a:r>
              <a:rPr lang="it-IT" sz="1500" dirty="0" err="1" smtClean="0">
                <a:solidFill>
                  <a:srgbClr val="333333"/>
                </a:solidFill>
                <a:latin typeface="+mj-lt"/>
              </a:rPr>
              <a:t>Riv</a:t>
            </a:r>
            <a:r>
              <a:rPr lang="it-IT" sz="1500" dirty="0">
                <a:solidFill>
                  <a:srgbClr val="333333"/>
                </a:solidFill>
                <a:latin typeface="+mj-lt"/>
              </a:rPr>
              <a:t>. Nuovo </a:t>
            </a:r>
            <a:r>
              <a:rPr lang="it-IT" sz="1500" dirty="0" err="1">
                <a:solidFill>
                  <a:srgbClr val="333333"/>
                </a:solidFill>
                <a:latin typeface="+mj-lt"/>
              </a:rPr>
              <a:t>Cim</a:t>
            </a:r>
            <a:r>
              <a:rPr lang="it-IT" sz="1500" dirty="0">
                <a:solidFill>
                  <a:srgbClr val="333333"/>
                </a:solidFill>
                <a:latin typeface="+mj-lt"/>
              </a:rPr>
              <a:t>. 45, </a:t>
            </a:r>
            <a:r>
              <a:rPr lang="it-IT" sz="150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it-IT" sz="1500" dirty="0">
                <a:solidFill>
                  <a:srgbClr val="333333"/>
                </a:solidFill>
                <a:latin typeface="+mj-lt"/>
              </a:rPr>
              <a:t>(2022</a:t>
            </a:r>
            <a:r>
              <a:rPr lang="it-IT" sz="1500" dirty="0" smtClean="0">
                <a:solidFill>
                  <a:srgbClr val="333333"/>
                </a:solidFill>
                <a:latin typeface="+mj-lt"/>
              </a:rPr>
              <a:t>) </a:t>
            </a:r>
            <a:r>
              <a:rPr lang="it-IT" sz="1500" dirty="0">
                <a:solidFill>
                  <a:srgbClr val="333333"/>
                </a:solidFill>
                <a:latin typeface="+mj-lt"/>
              </a:rPr>
              <a:t>189–276</a:t>
            </a:r>
            <a:endParaRPr lang="en-GB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4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magine 24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4" y="2064251"/>
            <a:ext cx="4907126" cy="3947634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7336157" y="1132980"/>
            <a:ext cx="1601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 smtClean="0">
                <a:solidFill>
                  <a:srgbClr val="002060"/>
                </a:solidFill>
                <a:latin typeface="+mj-lt"/>
              </a:rPr>
              <a:t>68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Ni- </a:t>
            </a:r>
            <a:r>
              <a:rPr lang="en-US" sz="2000" baseline="30000" dirty="0" smtClean="0">
                <a:solidFill>
                  <a:srgbClr val="002060"/>
                </a:solidFill>
                <a:latin typeface="+mj-lt"/>
              </a:rPr>
              <a:t>68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Ni</a:t>
            </a:r>
          </a:p>
          <a:p>
            <a:r>
              <a:rPr lang="en-US" sz="2000" baseline="30000" dirty="0" smtClean="0">
                <a:solidFill>
                  <a:srgbClr val="FF0000"/>
                </a:solidFill>
                <a:latin typeface="+mj-lt"/>
              </a:rPr>
              <a:t>68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Ni-</a:t>
            </a:r>
            <a:r>
              <a:rPr lang="en-US" sz="2000" baseline="30000" dirty="0" smtClean="0">
                <a:solidFill>
                  <a:srgbClr val="FF0000"/>
                </a:solidFill>
                <a:latin typeface="+mj-lt"/>
              </a:rPr>
              <a:t>66,67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Ni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Ovale 2"/>
          <p:cNvSpPr/>
          <p:nvPr/>
        </p:nvSpPr>
        <p:spPr>
          <a:xfrm rot="2847058">
            <a:off x="9439651" y="4189065"/>
            <a:ext cx="987127" cy="328330"/>
          </a:xfrm>
          <a:prstGeom prst="ellipse">
            <a:avLst/>
          </a:prstGeom>
          <a:solidFill>
            <a:srgbClr val="0041C4">
              <a:alpha val="15000"/>
            </a:srgbClr>
          </a:solidFill>
          <a:ln w="38100">
            <a:solidFill>
              <a:srgbClr val="004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ttore 2 41"/>
          <p:cNvCxnSpPr/>
          <p:nvPr/>
        </p:nvCxnSpPr>
        <p:spPr>
          <a:xfrm flipH="1">
            <a:off x="8373242" y="3441142"/>
            <a:ext cx="242810" cy="22032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 rot="2974930">
            <a:off x="7755939" y="3726551"/>
            <a:ext cx="12673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66</a:t>
            </a:r>
            <a:r>
              <a:rPr lang="en-US" sz="25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endParaRPr lang="en-US" sz="2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Ovale 34"/>
          <p:cNvSpPr/>
          <p:nvPr/>
        </p:nvSpPr>
        <p:spPr>
          <a:xfrm rot="3015246">
            <a:off x="7590797" y="3055020"/>
            <a:ext cx="2307183" cy="669369"/>
          </a:xfrm>
          <a:prstGeom prst="ellipse">
            <a:avLst/>
          </a:prstGeom>
          <a:solidFill>
            <a:srgbClr val="FF0000">
              <a:alpha val="1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051577" y="97986"/>
            <a:ext cx="4000306" cy="3115114"/>
            <a:chOff x="6343747" y="1225349"/>
            <a:chExt cx="4000306" cy="3011366"/>
          </a:xfrm>
          <a:solidFill>
            <a:schemeClr val="bg1"/>
          </a:solidFill>
        </p:grpSpPr>
        <p:sp>
          <p:nvSpPr>
            <p:cNvPr id="26" name="Rettangolo 25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  <a:grpFill/>
          </p:spPr>
        </p:pic>
      </p:grpSp>
      <p:sp>
        <p:nvSpPr>
          <p:cNvPr id="2" name="Ovale 1"/>
          <p:cNvSpPr/>
          <p:nvPr/>
        </p:nvSpPr>
        <p:spPr>
          <a:xfrm>
            <a:off x="4896282" y="1653215"/>
            <a:ext cx="368490" cy="318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uppo 29"/>
          <p:cNvGrpSpPr/>
          <p:nvPr/>
        </p:nvGrpSpPr>
        <p:grpSpPr>
          <a:xfrm>
            <a:off x="6763293" y="1840866"/>
            <a:ext cx="4238172" cy="4122057"/>
            <a:chOff x="73733" y="2359527"/>
            <a:chExt cx="4238172" cy="4122057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32" name="Rettangolo 31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8432526" y="369262"/>
            <a:ext cx="3520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Reaction products detected with the FARCOS array in coincidence with  </a:t>
            </a:r>
            <a:r>
              <a:rPr lang="en-US" b="1" baseline="30000" dirty="0">
                <a:latin typeface="+mj-lt"/>
              </a:rPr>
              <a:t>68</a:t>
            </a:r>
            <a:r>
              <a:rPr lang="en-US" b="1" dirty="0">
                <a:latin typeface="+mj-lt"/>
              </a:rPr>
              <a:t>Ni   </a:t>
            </a:r>
            <a:r>
              <a:rPr lang="en-US" dirty="0">
                <a:latin typeface="+mj-lt"/>
              </a:rPr>
              <a:t>beam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808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307129" y="2234293"/>
            <a:ext cx="4238172" cy="4122057"/>
            <a:chOff x="73733" y="2359527"/>
            <a:chExt cx="4238172" cy="4122057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8385993" y="2755711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E* </a:t>
            </a:r>
            <a:r>
              <a:rPr lang="en-US" dirty="0" smtClean="0">
                <a:latin typeface="+mj-lt"/>
              </a:rPr>
              <a:t>≈ 26 </a:t>
            </a:r>
            <a:r>
              <a:rPr lang="en-US" dirty="0">
                <a:latin typeface="+mj-lt"/>
              </a:rPr>
              <a:t>MeV</a:t>
            </a:r>
          </a:p>
        </p:txBody>
      </p:sp>
      <p:sp>
        <p:nvSpPr>
          <p:cNvPr id="7" name="Ovale 6"/>
          <p:cNvSpPr/>
          <p:nvPr/>
        </p:nvSpPr>
        <p:spPr>
          <a:xfrm rot="8143220">
            <a:off x="2337540" y="2352419"/>
            <a:ext cx="727693" cy="3561385"/>
          </a:xfrm>
          <a:prstGeom prst="ellipse">
            <a:avLst/>
          </a:prstGeom>
          <a:noFill/>
          <a:ln w="38100">
            <a:solidFill>
              <a:srgbClr val="0041C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2070713" y="4103619"/>
            <a:ext cx="242810" cy="22032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2974930">
            <a:off x="1453410" y="4389028"/>
            <a:ext cx="12673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66</a:t>
            </a:r>
            <a:r>
              <a:rPr lang="en-US" sz="25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endParaRPr lang="en-US" sz="2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10173706" y="2839694"/>
            <a:ext cx="1849483" cy="523220"/>
            <a:chOff x="10173706" y="2839694"/>
            <a:chExt cx="1849483" cy="523220"/>
          </a:xfrm>
        </p:grpSpPr>
        <p:cxnSp>
          <p:nvCxnSpPr>
            <p:cNvPr id="29" name="Connettore diritto 28"/>
            <p:cNvCxnSpPr/>
            <p:nvPr/>
          </p:nvCxnSpPr>
          <p:spPr>
            <a:xfrm flipV="1">
              <a:off x="10220154" y="2996362"/>
              <a:ext cx="180000" cy="0"/>
            </a:xfrm>
            <a:prstGeom prst="line">
              <a:avLst/>
            </a:prstGeom>
            <a:ln w="19050" cap="rnd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/>
            <p:cNvCxnSpPr/>
            <p:nvPr/>
          </p:nvCxnSpPr>
          <p:spPr>
            <a:xfrm flipV="1">
              <a:off x="10220154" y="3209722"/>
              <a:ext cx="180000" cy="0"/>
            </a:xfrm>
            <a:prstGeom prst="line">
              <a:avLst/>
            </a:prstGeom>
            <a:ln w="19050" cap="rnd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10173706" y="2839694"/>
              <a:ext cx="1849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+mj-lt"/>
                </a:rPr>
                <a:t>    Standard CASCADE </a:t>
              </a:r>
            </a:p>
            <a:p>
              <a:r>
                <a:rPr lang="en-US" sz="1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  <a:latin typeface="+mj-lt"/>
                </a:rPr>
                <a:t>   PDR + GDR+ GQR</a:t>
              </a:r>
              <a:endParaRPr lang="en-US" sz="1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051577" y="97986"/>
            <a:ext cx="4000306" cy="3115114"/>
            <a:chOff x="6343747" y="1225349"/>
            <a:chExt cx="4000306" cy="3011366"/>
          </a:xfrm>
          <a:solidFill>
            <a:schemeClr val="bg1"/>
          </a:solidFill>
        </p:grpSpPr>
        <p:sp>
          <p:nvSpPr>
            <p:cNvPr id="34" name="Rettangolo 33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  <a:grpFill/>
          </p:spPr>
        </p:pic>
      </p:grpSp>
      <p:sp>
        <p:nvSpPr>
          <p:cNvPr id="36" name="Ovale 35"/>
          <p:cNvSpPr/>
          <p:nvPr/>
        </p:nvSpPr>
        <p:spPr>
          <a:xfrm>
            <a:off x="4896282" y="1653215"/>
            <a:ext cx="368490" cy="318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1" t="15538" r="2823" b="5410"/>
          <a:stretch/>
        </p:blipFill>
        <p:spPr>
          <a:xfrm>
            <a:off x="6518313" y="2278726"/>
            <a:ext cx="3477082" cy="398114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679818" y="718201"/>
            <a:ext cx="5337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j-lt"/>
              </a:rPr>
              <a:t>The PDR was evidenced by performing statistical calculations using the CASCA</a:t>
            </a:r>
            <a:r>
              <a:rPr lang="en-US" sz="2000" dirty="0">
                <a:latin typeface="+mj-lt"/>
              </a:rPr>
              <a:t>DE code </a:t>
            </a:r>
            <a:endParaRPr lang="en-US" sz="2000" dirty="0" smtClean="0">
              <a:latin typeface="+mj-lt"/>
            </a:endParaRPr>
          </a:p>
          <a:p>
            <a:pPr algn="just"/>
            <a:r>
              <a:rPr lang="en-US" sz="2000" dirty="0" smtClean="0">
                <a:latin typeface="+mj-lt"/>
              </a:rPr>
              <a:t>(</a:t>
            </a:r>
            <a:r>
              <a:rPr lang="en-US" sz="1600" dirty="0">
                <a:latin typeface="+mj-lt"/>
              </a:rPr>
              <a:t>F. </a:t>
            </a:r>
            <a:r>
              <a:rPr lang="en-US" sz="1600" dirty="0" err="1">
                <a:latin typeface="+mj-lt"/>
              </a:rPr>
              <a:t>Puhlhofer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Nucl</a:t>
            </a:r>
            <a:r>
              <a:rPr lang="en-US" sz="1600" dirty="0">
                <a:latin typeface="+mj-lt"/>
              </a:rPr>
              <a:t>. Phys. </a:t>
            </a:r>
            <a:r>
              <a:rPr lang="en-US" sz="1600" dirty="0" smtClean="0">
                <a:latin typeface="+mj-lt"/>
              </a:rPr>
              <a:t>A, 280, </a:t>
            </a:r>
            <a:r>
              <a:rPr lang="en-US" sz="1600" dirty="0">
                <a:latin typeface="+mj-lt"/>
              </a:rPr>
              <a:t>(1977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latin typeface="+mj-lt"/>
              </a:rPr>
              <a:t>267 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3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633956" y="9540"/>
            <a:ext cx="131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Physics case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700106" y="1155389"/>
            <a:ext cx="2827421" cy="53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uppo 30"/>
          <p:cNvGrpSpPr/>
          <p:nvPr/>
        </p:nvGrpSpPr>
        <p:grpSpPr>
          <a:xfrm>
            <a:off x="8220734" y="1702422"/>
            <a:ext cx="2690195" cy="531353"/>
            <a:chOff x="5034304" y="2120199"/>
            <a:chExt cx="3053261" cy="668740"/>
          </a:xfrm>
        </p:grpSpPr>
        <p:sp>
          <p:nvSpPr>
            <p:cNvPr id="39" name="CasellaDiTesto 38"/>
            <p:cNvSpPr txBox="1"/>
            <p:nvPr/>
          </p:nvSpPr>
          <p:spPr>
            <a:xfrm>
              <a:off x="7217276" y="2287170"/>
              <a:ext cx="870289" cy="4349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34304" y="2120199"/>
              <a:ext cx="888980" cy="66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</p:grpSp>
      <p:sp>
        <p:nvSpPr>
          <p:cNvPr id="43" name="Titolo 1"/>
          <p:cNvSpPr txBox="1">
            <a:spLocks/>
          </p:cNvSpPr>
          <p:nvPr/>
        </p:nvSpPr>
        <p:spPr>
          <a:xfrm>
            <a:off x="607195" y="437074"/>
            <a:ext cx="10515600" cy="750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44" name="Segnaposto contenuto 2"/>
          <p:cNvSpPr txBox="1">
            <a:spLocks/>
          </p:cNvSpPr>
          <p:nvPr/>
        </p:nvSpPr>
        <p:spPr>
          <a:xfrm>
            <a:off x="607195" y="1676949"/>
            <a:ext cx="10760242" cy="5060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Physics case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Theoretical approach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Experimental method for the study of the PDR: </a:t>
            </a:r>
            <a:r>
              <a:rPr lang="en-US" dirty="0" err="1" smtClean="0">
                <a:latin typeface="+mj-lt"/>
                <a:cs typeface="Times New Roman" panose="02020603050405020304" pitchFamily="18" charset="0"/>
              </a:rPr>
              <a:t>isoscalar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dirty="0" err="1" smtClean="0">
                <a:latin typeface="+mj-lt"/>
                <a:cs typeface="Times New Roman" panose="02020603050405020304" pitchFamily="18" charset="0"/>
              </a:rPr>
              <a:t>isovector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 probes</a:t>
            </a:r>
          </a:p>
          <a:p>
            <a:pPr marL="914400" lvl="2" indent="0">
              <a:buNone/>
            </a:pPr>
            <a:endParaRPr lang="en-US" dirty="0" smtClean="0">
              <a:latin typeface="+mj-lt"/>
              <a:cs typeface="Times New Roman" panose="02020603050405020304" pitchFamily="18" charset="0"/>
            </a:endParaRPr>
          </a:p>
          <a:p>
            <a:pP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Experiment performed at INFN-LNS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  <a:cs typeface="Times New Roman" panose="02020603050405020304" pitchFamily="18" charset="0"/>
              </a:rPr>
              <a:t>Pygmy Dipole Resonance in the </a:t>
            </a:r>
            <a:r>
              <a:rPr lang="en-US" baseline="30000" dirty="0" smtClean="0">
                <a:latin typeface="+mj-lt"/>
                <a:cs typeface="Times New Roman" panose="02020603050405020304" pitchFamily="18" charset="0"/>
              </a:rPr>
              <a:t>68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Ni+ </a:t>
            </a:r>
            <a:r>
              <a:rPr lang="en-US" baseline="30000" dirty="0" smtClean="0">
                <a:latin typeface="+mj-lt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C reaction</a:t>
            </a:r>
          </a:p>
          <a:p>
            <a:pPr marL="914400" lvl="2" indent="0">
              <a:buNone/>
            </a:pPr>
            <a:endParaRPr lang="en-US" dirty="0" smtClean="0">
              <a:latin typeface="+mj-lt"/>
              <a:cs typeface="Times New Roman" panose="02020603050405020304" pitchFamily="18" charset="0"/>
            </a:endParaRPr>
          </a:p>
          <a:p>
            <a:pP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Conclusion</a:t>
            </a:r>
          </a:p>
          <a:p>
            <a:pP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Outlook</a:t>
            </a:r>
          </a:p>
          <a:p>
            <a:pPr marL="0" indent="0">
              <a:buSzPct val="130000"/>
              <a:buNone/>
            </a:pPr>
            <a:endParaRPr lang="en-US" sz="2000" dirty="0" smtClea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1" t="15538" r="2823" b="5410"/>
          <a:stretch/>
        </p:blipFill>
        <p:spPr>
          <a:xfrm>
            <a:off x="408636" y="2251430"/>
            <a:ext cx="3477082" cy="3981143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57" y="607980"/>
            <a:ext cx="5639844" cy="3759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ttangolo 28"/>
          <p:cNvSpPr/>
          <p:nvPr/>
        </p:nvSpPr>
        <p:spPr>
          <a:xfrm>
            <a:off x="1649882" y="263871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E* </a:t>
            </a:r>
            <a:r>
              <a:rPr lang="en-US" dirty="0" smtClean="0">
                <a:latin typeface="+mj-lt"/>
              </a:rPr>
              <a:t>≈ 26 </a:t>
            </a:r>
            <a:r>
              <a:rPr lang="en-US" dirty="0">
                <a:latin typeface="+mj-lt"/>
              </a:rPr>
              <a:t>MeV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4011112" y="739981"/>
            <a:ext cx="2213251" cy="2479266"/>
            <a:chOff x="4011112" y="739981"/>
            <a:chExt cx="2213251" cy="2479266"/>
          </a:xfrm>
        </p:grpSpPr>
        <p:pic>
          <p:nvPicPr>
            <p:cNvPr id="31" name="Immagine 30" descr="Ritaglio schermata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112" y="739981"/>
              <a:ext cx="2213251" cy="2479266"/>
            </a:xfrm>
            <a:prstGeom prst="rect">
              <a:avLst/>
            </a:prstGeom>
          </p:spPr>
        </p:pic>
        <p:sp>
          <p:nvSpPr>
            <p:cNvPr id="32" name="Rettangolo 31"/>
            <p:cNvSpPr/>
            <p:nvPr/>
          </p:nvSpPr>
          <p:spPr>
            <a:xfrm>
              <a:off x="4716379" y="865848"/>
              <a:ext cx="369274" cy="208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ccia a destra 32"/>
          <p:cNvSpPr/>
          <p:nvPr/>
        </p:nvSpPr>
        <p:spPr>
          <a:xfrm rot="19627061" flipV="1">
            <a:off x="2065472" y="2902142"/>
            <a:ext cx="3440930" cy="1734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magine 33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88" y="4766125"/>
            <a:ext cx="5313168" cy="119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307129" y="2234293"/>
            <a:ext cx="4238172" cy="4122057"/>
            <a:chOff x="73733" y="2359527"/>
            <a:chExt cx="4238172" cy="4122057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24" name="Rettangolo 23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3042454" y="660693"/>
            <a:ext cx="4000306" cy="3115114"/>
            <a:chOff x="6343747" y="1225349"/>
            <a:chExt cx="4000306" cy="3011366"/>
          </a:xfrm>
          <a:solidFill>
            <a:schemeClr val="bg1"/>
          </a:solidFill>
        </p:grpSpPr>
        <p:sp>
          <p:nvSpPr>
            <p:cNvPr id="29" name="Rettangolo 28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4" name="CasellaDiTesto 33"/>
          <p:cNvSpPr txBox="1"/>
          <p:nvPr/>
        </p:nvSpPr>
        <p:spPr>
          <a:xfrm>
            <a:off x="307130" y="260583"/>
            <a:ext cx="5676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SzPct val="77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ɣ-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rays 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energy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spectrum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in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coincidence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with </a:t>
            </a:r>
            <a:r>
              <a:rPr lang="it-IT" sz="2000" baseline="30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66,67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Ni</a:t>
            </a:r>
            <a:endParaRPr lang="en-US" sz="2000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07129" y="680751"/>
            <a:ext cx="1113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 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ɣ-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rays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energy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spectrum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in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coincidence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with </a:t>
            </a:r>
            <a:r>
              <a:rPr lang="it-IT" sz="2000" baseline="30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68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Ni </a:t>
            </a:r>
            <a:endParaRPr lang="it-IT" sz="2000" dirty="0">
              <a:solidFill>
                <a:srgbClr val="0000FF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9" name="Ovale 38"/>
          <p:cNvSpPr/>
          <p:nvPr/>
        </p:nvSpPr>
        <p:spPr>
          <a:xfrm>
            <a:off x="4879480" y="2207152"/>
            <a:ext cx="368490" cy="318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/>
          <p:cNvSpPr/>
          <p:nvPr/>
        </p:nvSpPr>
        <p:spPr>
          <a:xfrm rot="2847058">
            <a:off x="3003590" y="4605776"/>
            <a:ext cx="987127" cy="328330"/>
          </a:xfrm>
          <a:prstGeom prst="ellipse">
            <a:avLst/>
          </a:prstGeom>
          <a:solidFill>
            <a:srgbClr val="0041C4">
              <a:alpha val="15000"/>
            </a:srgbClr>
          </a:solidFill>
          <a:ln w="38100">
            <a:solidFill>
              <a:srgbClr val="004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3015246">
            <a:off x="1179640" y="3505837"/>
            <a:ext cx="2307183" cy="669369"/>
          </a:xfrm>
          <a:prstGeom prst="ellipse">
            <a:avLst/>
          </a:prstGeom>
          <a:solidFill>
            <a:srgbClr val="FF0000">
              <a:alpha val="1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2" name="Gruppo 41"/>
          <p:cNvGrpSpPr/>
          <p:nvPr/>
        </p:nvGrpSpPr>
        <p:grpSpPr>
          <a:xfrm>
            <a:off x="7778945" y="2363052"/>
            <a:ext cx="2792186" cy="3673930"/>
            <a:chOff x="8071757" y="2407866"/>
            <a:chExt cx="2792186" cy="3673930"/>
          </a:xfrm>
        </p:grpSpPr>
        <p:pic>
          <p:nvPicPr>
            <p:cNvPr id="43" name="Immagine 42" descr="Plot_Pygmy_PLB3.pdf - Adobe Acrobat Reader DC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1" t="33581" r="52857" b="10445"/>
            <a:stretch/>
          </p:blipFill>
          <p:spPr>
            <a:xfrm>
              <a:off x="8071757" y="2407866"/>
              <a:ext cx="2792186" cy="3673930"/>
            </a:xfrm>
            <a:prstGeom prst="rect">
              <a:avLst/>
            </a:prstGeom>
          </p:spPr>
        </p:pic>
        <p:sp>
          <p:nvSpPr>
            <p:cNvPr id="44" name="CasellaDiTesto 43"/>
            <p:cNvSpPr txBox="1"/>
            <p:nvPr/>
          </p:nvSpPr>
          <p:spPr>
            <a:xfrm>
              <a:off x="9127671" y="2802236"/>
              <a:ext cx="340179" cy="33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8" name="Rettangolo 37"/>
          <p:cNvSpPr/>
          <p:nvPr/>
        </p:nvSpPr>
        <p:spPr>
          <a:xfrm>
            <a:off x="7594498" y="1090430"/>
            <a:ext cx="3439515" cy="784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b="1" i="1" dirty="0" smtClean="0">
                <a:solidFill>
                  <a:schemeClr val="tx1"/>
                </a:solidFill>
                <a:latin typeface="+mj-lt"/>
              </a:rPr>
              <a:t>γ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-rays first step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spectra generated with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CASCADE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l-GR" sz="1500" b="1" i="1" dirty="0" smtClean="0">
                <a:solidFill>
                  <a:schemeClr val="tx1"/>
                </a:solidFill>
                <a:latin typeface="+mj-lt"/>
              </a:rPr>
              <a:t>γ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-rays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emitted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as first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particles in the decay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process 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2070713" y="4103619"/>
            <a:ext cx="242810" cy="22032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 rot="2974930">
            <a:off x="1453410" y="4389028"/>
            <a:ext cx="12673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66</a:t>
            </a:r>
            <a:r>
              <a:rPr lang="en-US" sz="25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endParaRPr lang="en-US" sz="2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9004948" y="1880277"/>
            <a:ext cx="170090" cy="1536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3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45" y="2151136"/>
            <a:ext cx="2983460" cy="3717704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307129" y="2234293"/>
            <a:ext cx="4238172" cy="4122057"/>
            <a:chOff x="73733" y="2359527"/>
            <a:chExt cx="4238172" cy="4122057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24" name="Rettangolo 23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e 39"/>
          <p:cNvSpPr/>
          <p:nvPr/>
        </p:nvSpPr>
        <p:spPr>
          <a:xfrm rot="2847058">
            <a:off x="3003590" y="4605776"/>
            <a:ext cx="987127" cy="328330"/>
          </a:xfrm>
          <a:prstGeom prst="ellipse">
            <a:avLst/>
          </a:prstGeom>
          <a:solidFill>
            <a:srgbClr val="0041C4">
              <a:alpha val="15000"/>
            </a:srgbClr>
          </a:solidFill>
          <a:ln w="38100">
            <a:solidFill>
              <a:srgbClr val="004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/>
          <p:cNvSpPr/>
          <p:nvPr/>
        </p:nvSpPr>
        <p:spPr>
          <a:xfrm rot="3015246">
            <a:off x="1179640" y="3505837"/>
            <a:ext cx="2307183" cy="669369"/>
          </a:xfrm>
          <a:prstGeom prst="ellipse">
            <a:avLst/>
          </a:prstGeom>
          <a:solidFill>
            <a:srgbClr val="FF0000">
              <a:alpha val="1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7594498" y="1090430"/>
            <a:ext cx="3439515" cy="784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b="1" i="1" dirty="0" smtClean="0">
                <a:solidFill>
                  <a:schemeClr val="tx1"/>
                </a:solidFill>
                <a:latin typeface="+mj-lt"/>
              </a:rPr>
              <a:t>γ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-rays first step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spectra generated with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CASCADE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l-GR" sz="1500" b="1" i="1" dirty="0" smtClean="0">
                <a:solidFill>
                  <a:schemeClr val="tx1"/>
                </a:solidFill>
                <a:latin typeface="+mj-lt"/>
              </a:rPr>
              <a:t>γ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-rays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emitted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as first </a:t>
            </a:r>
            <a:r>
              <a:rPr lang="en-US" sz="1500" b="1" dirty="0">
                <a:solidFill>
                  <a:schemeClr val="tx1"/>
                </a:solidFill>
                <a:latin typeface="+mj-lt"/>
              </a:rPr>
              <a:t>particles in the decay </a:t>
            </a:r>
            <a:r>
              <a:rPr lang="en-US" sz="1500" b="1" dirty="0" smtClean="0">
                <a:solidFill>
                  <a:schemeClr val="tx1"/>
                </a:solidFill>
                <a:latin typeface="+mj-lt"/>
              </a:rPr>
              <a:t>process </a:t>
            </a:r>
            <a:endParaRPr lang="en-US" sz="15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2070713" y="4103619"/>
            <a:ext cx="242810" cy="22032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 rot="2974930">
            <a:off x="1453410" y="4389028"/>
            <a:ext cx="12673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66</a:t>
            </a:r>
            <a:r>
              <a:rPr lang="en-US" sz="25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Ni</a:t>
            </a:r>
            <a:endParaRPr lang="en-US" sz="2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0552596" y="2396031"/>
            <a:ext cx="163940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Standard CASCADE </a:t>
            </a:r>
            <a:r>
              <a:rPr lang="en-US" sz="1400" b="1" dirty="0">
                <a:latin typeface="+mj-lt"/>
              </a:rPr>
              <a:t>calculation</a:t>
            </a:r>
          </a:p>
        </p:txBody>
      </p:sp>
      <p:cxnSp>
        <p:nvCxnSpPr>
          <p:cNvPr id="33" name="Connettore 2 32"/>
          <p:cNvCxnSpPr/>
          <p:nvPr/>
        </p:nvCxnSpPr>
        <p:spPr>
          <a:xfrm flipH="1" flipV="1">
            <a:off x="8901624" y="1861154"/>
            <a:ext cx="170090" cy="1536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V="1">
            <a:off x="9002706" y="3001157"/>
            <a:ext cx="1922123" cy="162639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307130" y="260583"/>
            <a:ext cx="5676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SzPct val="77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ɣ-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rays 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energy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spectrum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in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coincidence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with </a:t>
            </a:r>
            <a:r>
              <a:rPr lang="it-IT" sz="2000" baseline="30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66,67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Ni</a:t>
            </a:r>
            <a:endParaRPr lang="en-US" sz="2000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3042454" y="660693"/>
            <a:ext cx="4000306" cy="3115114"/>
            <a:chOff x="6343747" y="1225349"/>
            <a:chExt cx="4000306" cy="3011366"/>
          </a:xfrm>
          <a:solidFill>
            <a:schemeClr val="bg1"/>
          </a:solidFill>
        </p:grpSpPr>
        <p:sp>
          <p:nvSpPr>
            <p:cNvPr id="34" name="Rettangolo 33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2" name="Ovale 41"/>
          <p:cNvSpPr/>
          <p:nvPr/>
        </p:nvSpPr>
        <p:spPr>
          <a:xfrm>
            <a:off x="4879480" y="2207152"/>
            <a:ext cx="368490" cy="3189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sellaDiTesto 35"/>
          <p:cNvSpPr txBox="1"/>
          <p:nvPr/>
        </p:nvSpPr>
        <p:spPr>
          <a:xfrm>
            <a:off x="307129" y="680751"/>
            <a:ext cx="1113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SzPct val="13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 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ɣ-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rays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energy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spectrum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in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coincidence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with </a:t>
            </a:r>
            <a:r>
              <a:rPr lang="it-IT" sz="2000" baseline="30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68</a:t>
            </a:r>
            <a:r>
              <a:rPr lang="it-IT" sz="20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Ni </a:t>
            </a:r>
            <a:endParaRPr lang="it-IT" sz="2000" dirty="0">
              <a:solidFill>
                <a:srgbClr val="0000FF"/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92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/>
          <p:cNvGrpSpPr/>
          <p:nvPr/>
        </p:nvGrpSpPr>
        <p:grpSpPr>
          <a:xfrm>
            <a:off x="4170768" y="471580"/>
            <a:ext cx="2322972" cy="3042926"/>
            <a:chOff x="8071757" y="2407866"/>
            <a:chExt cx="2792186" cy="3673930"/>
          </a:xfrm>
        </p:grpSpPr>
        <p:pic>
          <p:nvPicPr>
            <p:cNvPr id="45" name="Immagine 44" descr="Plot_Pygmy_PLB3.pdf - Adobe Acrobat Reader DC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1" t="33581" r="52857" b="10445"/>
            <a:stretch/>
          </p:blipFill>
          <p:spPr>
            <a:xfrm>
              <a:off x="8071757" y="2407866"/>
              <a:ext cx="2792186" cy="3673930"/>
            </a:xfrm>
            <a:prstGeom prst="rect">
              <a:avLst/>
            </a:prstGeom>
          </p:spPr>
        </p:pic>
        <p:sp>
          <p:nvSpPr>
            <p:cNvPr id="46" name="CasellaDiTesto 45"/>
            <p:cNvSpPr txBox="1"/>
            <p:nvPr/>
          </p:nvSpPr>
          <p:spPr>
            <a:xfrm>
              <a:off x="9127671" y="2802236"/>
              <a:ext cx="340179" cy="33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65849" y="910129"/>
            <a:ext cx="2674472" cy="2408644"/>
            <a:chOff x="73733" y="2359527"/>
            <a:chExt cx="4238172" cy="4122057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22" name="Rettangolo 21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169303" y="24469"/>
            <a:ext cx="2524368" cy="1820258"/>
            <a:chOff x="6555311" y="1594378"/>
            <a:chExt cx="4000306" cy="3011366"/>
          </a:xfrm>
          <a:solidFill>
            <a:schemeClr val="bg1"/>
          </a:solidFill>
        </p:grpSpPr>
        <p:sp>
          <p:nvSpPr>
            <p:cNvPr id="24" name="Rettangolo 23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311" y="1594378"/>
              <a:ext cx="4000306" cy="3011366"/>
            </a:xfrm>
            <a:prstGeom prst="rect">
              <a:avLst/>
            </a:prstGeom>
            <a:grpFill/>
          </p:spPr>
        </p:pic>
      </p:grp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8813" r="53903" b="28690"/>
          <a:stretch/>
        </p:blipFill>
        <p:spPr>
          <a:xfrm>
            <a:off x="204375" y="3949961"/>
            <a:ext cx="3439370" cy="2394192"/>
          </a:xfrm>
          <a:prstGeom prst="rect">
            <a:avLst/>
          </a:prstGeom>
        </p:spPr>
      </p:pic>
      <p:grpSp>
        <p:nvGrpSpPr>
          <p:cNvPr id="38" name="Gruppo 37"/>
          <p:cNvGrpSpPr/>
          <p:nvPr/>
        </p:nvGrpSpPr>
        <p:grpSpPr>
          <a:xfrm>
            <a:off x="7100007" y="785488"/>
            <a:ext cx="3235508" cy="3504724"/>
            <a:chOff x="8082715" y="652261"/>
            <a:chExt cx="3235508" cy="3504724"/>
          </a:xfrm>
        </p:grpSpPr>
        <p:pic>
          <p:nvPicPr>
            <p:cNvPr id="39" name="Immagine 38" descr="Ritaglio schermata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59"/>
            <a:stretch/>
          </p:blipFill>
          <p:spPr>
            <a:xfrm>
              <a:off x="8082715" y="652261"/>
              <a:ext cx="3235508" cy="3504724"/>
            </a:xfrm>
            <a:prstGeom prst="rect">
              <a:avLst/>
            </a:prstGeom>
          </p:spPr>
        </p:pic>
        <p:sp>
          <p:nvSpPr>
            <p:cNvPr id="41" name="Rettangolo 40"/>
            <p:cNvSpPr/>
            <p:nvPr/>
          </p:nvSpPr>
          <p:spPr>
            <a:xfrm>
              <a:off x="9229864" y="1042956"/>
              <a:ext cx="412090" cy="31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CasellaDiTesto 41"/>
          <p:cNvSpPr txBox="1"/>
          <p:nvPr/>
        </p:nvSpPr>
        <p:spPr>
          <a:xfrm>
            <a:off x="6952608" y="4447733"/>
            <a:ext cx="501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+mj-lt"/>
              </a:rPr>
              <a:t>Blue dots 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angular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in the center of mass frame </a:t>
            </a:r>
          </a:p>
          <a:p>
            <a:pPr algn="just"/>
            <a:r>
              <a:rPr lang="it-IT" dirty="0" smtClean="0">
                <a:latin typeface="+mj-lt"/>
                <a:sym typeface="Wingdings" panose="05000000000000000000" pitchFamily="2" charset="2"/>
              </a:rPr>
              <a:t>Blue line 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typical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expected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for a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dipole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transition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with a maximum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at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90 °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0335515" y="910129"/>
            <a:ext cx="184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Effective angular resolution is ± 8 </a:t>
            </a:r>
            <a:r>
              <a:rPr lang="en-US" dirty="0" smtClean="0"/>
              <a:t>°</a:t>
            </a:r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38328" y="3592285"/>
            <a:ext cx="683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</a:rPr>
              <a:t>γ-rays efficiency around 10 MeV computed with Geant4 </a:t>
            </a:r>
            <a:r>
              <a:rPr lang="en-US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simulations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559854" y="4189859"/>
            <a:ext cx="309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sym typeface="Wingdings" panose="05000000000000000000" pitchFamily="2" charset="2"/>
              </a:rPr>
              <a:t>Total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experimental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efficiency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around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10 </a:t>
            </a:r>
            <a:r>
              <a:rPr lang="it-IT" dirty="0" err="1">
                <a:latin typeface="+mj-lt"/>
                <a:sym typeface="Wingdings" panose="05000000000000000000" pitchFamily="2" charset="2"/>
              </a:rPr>
              <a:t>MeV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25 %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37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8130925" y="1088153"/>
            <a:ext cx="3520592" cy="4079416"/>
            <a:chOff x="7938885" y="870757"/>
            <a:chExt cx="3520592" cy="4079416"/>
          </a:xfrm>
        </p:grpSpPr>
        <p:pic>
          <p:nvPicPr>
            <p:cNvPr id="27" name="Immagine 26" descr="main_bk.pdf - Adobe Acrobat Reader DC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3" t="32502" r="42618" b="31815"/>
            <a:stretch/>
          </p:blipFill>
          <p:spPr>
            <a:xfrm>
              <a:off x="7938885" y="870757"/>
              <a:ext cx="3520592" cy="4079416"/>
            </a:xfrm>
            <a:prstGeom prst="rect">
              <a:avLst/>
            </a:prstGeom>
          </p:spPr>
        </p:pic>
        <p:sp>
          <p:nvSpPr>
            <p:cNvPr id="34" name="CasellaDiTesto 33"/>
            <p:cNvSpPr txBox="1"/>
            <p:nvPr/>
          </p:nvSpPr>
          <p:spPr>
            <a:xfrm>
              <a:off x="8934994" y="1341784"/>
              <a:ext cx="401511" cy="374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406113" y="5140393"/>
            <a:ext cx="495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j-lt"/>
              </a:rPr>
              <a:t>PPAC mounted about 80 cm from the target, 1 mm space resolution</a:t>
            </a:r>
            <a:endParaRPr lang="en-US" sz="2000" dirty="0">
              <a:latin typeface="+mj-lt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06113" y="5894686"/>
            <a:ext cx="495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The beam divergence was of the order of  </a:t>
            </a:r>
            <a:r>
              <a:rPr lang="el-GR" dirty="0" smtClean="0">
                <a:latin typeface="+mj-lt"/>
              </a:rPr>
              <a:t>ϑ</a:t>
            </a:r>
            <a:r>
              <a:rPr lang="it-IT" dirty="0" smtClean="0">
                <a:latin typeface="+mj-lt"/>
              </a:rPr>
              <a:t> ≈ </a:t>
            </a:r>
            <a:r>
              <a:rPr lang="en-US" dirty="0" smtClean="0">
                <a:latin typeface="+mj-lt"/>
              </a:rPr>
              <a:t>0.5 °</a:t>
            </a:r>
            <a:endParaRPr lang="en-US" dirty="0">
              <a:latin typeface="+mj-lt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668860" y="537130"/>
            <a:ext cx="11179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j-lt"/>
              </a:rPr>
              <a:t>Angular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distribution</a:t>
            </a:r>
            <a:r>
              <a:rPr lang="it-IT" sz="2000" dirty="0">
                <a:latin typeface="+mj-lt"/>
              </a:rPr>
              <a:t> of </a:t>
            </a:r>
            <a:r>
              <a:rPr lang="it-IT" sz="2000" baseline="30000" dirty="0" smtClean="0">
                <a:latin typeface="+mj-lt"/>
              </a:rPr>
              <a:t>68</a:t>
            </a:r>
            <a:r>
              <a:rPr lang="it-IT" sz="2000" dirty="0" smtClean="0">
                <a:latin typeface="+mj-lt"/>
              </a:rPr>
              <a:t>Ni  </a:t>
            </a:r>
            <a:r>
              <a:rPr lang="en-US" sz="2000" dirty="0" smtClean="0">
                <a:latin typeface="+mj-lt"/>
              </a:rPr>
              <a:t>was</a:t>
            </a:r>
            <a:r>
              <a:rPr lang="it-IT" sz="2000" dirty="0" smtClean="0">
                <a:latin typeface="+mj-lt"/>
              </a:rPr>
              <a:t> </a:t>
            </a:r>
            <a:r>
              <a:rPr kumimoji="0" lang="en-US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obtained</a:t>
            </a:r>
            <a:r>
              <a:rPr kumimoji="0" lang="it-IT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 from the </a:t>
            </a:r>
            <a:r>
              <a:rPr kumimoji="0" lang="en-US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distribution</a:t>
            </a:r>
            <a:r>
              <a:rPr kumimoji="0" lang="it-IT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 of the </a:t>
            </a:r>
            <a:r>
              <a:rPr kumimoji="0" lang="en-US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events</a:t>
            </a:r>
            <a:r>
              <a:rPr kumimoji="0" lang="it-IT" altLang="it-IT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cs typeface="Courier New" panose="02070309020205020404" pitchFamily="49" charset="0"/>
              </a:rPr>
              <a:t> in the FARCOS strips</a:t>
            </a:r>
            <a:endParaRPr lang="it-IT" sz="2000" dirty="0" smtClean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7897090" y="4931379"/>
            <a:ext cx="418407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The error is dominated </a:t>
            </a:r>
            <a:r>
              <a:rPr lang="en-US" dirty="0">
                <a:latin typeface="+mj-lt"/>
              </a:rPr>
              <a:t>by the angular straggling in the target and by the uncertainty in the beam trajectory </a:t>
            </a:r>
            <a:endParaRPr lang="en-US" dirty="0" smtClean="0">
              <a:latin typeface="+mj-lt"/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846757" y="1164158"/>
            <a:ext cx="4624176" cy="3832074"/>
            <a:chOff x="505270" y="1600468"/>
            <a:chExt cx="4624176" cy="3832074"/>
          </a:xfrm>
        </p:grpSpPr>
        <p:grpSp>
          <p:nvGrpSpPr>
            <p:cNvPr id="45" name="Gruppo 44"/>
            <p:cNvGrpSpPr/>
            <p:nvPr/>
          </p:nvGrpSpPr>
          <p:grpSpPr>
            <a:xfrm>
              <a:off x="505270" y="1600468"/>
              <a:ext cx="4624176" cy="3315534"/>
              <a:chOff x="369823" y="181207"/>
              <a:chExt cx="8671090" cy="5922225"/>
            </a:xfrm>
          </p:grpSpPr>
          <p:pic>
            <p:nvPicPr>
              <p:cNvPr id="48" name="Picture 3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69" b="55269"/>
              <a:stretch>
                <a:fillRect/>
              </a:stretch>
            </p:blipFill>
            <p:spPr bwMode="auto">
              <a:xfrm>
                <a:off x="369823" y="181207"/>
                <a:ext cx="5525844" cy="5922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9" name="Group 43"/>
              <p:cNvGrpSpPr>
                <a:grpSpLocks/>
              </p:cNvGrpSpPr>
              <p:nvPr/>
            </p:nvGrpSpPr>
            <p:grpSpPr bwMode="auto">
              <a:xfrm>
                <a:off x="731961" y="319732"/>
                <a:ext cx="3057738" cy="3415942"/>
                <a:chOff x="1066" y="482"/>
                <a:chExt cx="1882" cy="2223"/>
              </a:xfrm>
            </p:grpSpPr>
            <p:pic>
              <p:nvPicPr>
                <p:cNvPr id="52" name="Picture 30" descr="HPIM194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" y="482"/>
                  <a:ext cx="1882" cy="1405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rgbClr val="FFC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53" name="Oval 37"/>
                <p:cNvSpPr>
                  <a:spLocks noChangeArrowheads="1"/>
                </p:cNvSpPr>
                <p:nvPr/>
              </p:nvSpPr>
              <p:spPr bwMode="auto">
                <a:xfrm>
                  <a:off x="2562" y="2614"/>
                  <a:ext cx="91" cy="9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dirty="0"/>
                </a:p>
              </p:txBody>
            </p:sp>
            <p:sp>
              <p:nvSpPr>
                <p:cNvPr id="54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2245" y="1570"/>
                  <a:ext cx="363" cy="1089"/>
                </a:xfrm>
                <a:prstGeom prst="line">
                  <a:avLst/>
                </a:prstGeom>
                <a:solidFill>
                  <a:schemeClr val="accent2"/>
                </a:solidFill>
                <a:ln w="57150">
                  <a:solidFill>
                    <a:srgbClr val="FFC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 dirty="0">
                    <a:solidFill>
                      <a:srgbClr val="4BD208"/>
                    </a:solidFill>
                  </a:endParaRPr>
                </a:p>
              </p:txBody>
            </p:sp>
          </p:grpSp>
          <p:pic>
            <p:nvPicPr>
              <p:cNvPr id="50" name="Picture 3" descr="HPIM194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0625" y="565395"/>
                <a:ext cx="3240288" cy="2602978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51" name="Line 39"/>
              <p:cNvSpPr>
                <a:spLocks noChangeShapeType="1"/>
              </p:cNvSpPr>
              <p:nvPr/>
            </p:nvSpPr>
            <p:spPr bwMode="auto">
              <a:xfrm flipV="1">
                <a:off x="4770601" y="2786108"/>
                <a:ext cx="2376488" cy="19431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 dirty="0"/>
              </a:p>
            </p:txBody>
          </p:sp>
        </p:grpSp>
        <p:pic>
          <p:nvPicPr>
            <p:cNvPr id="46" name="Immagine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0166" y="4154947"/>
              <a:ext cx="1467581" cy="1277595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47" name="Line 39"/>
            <p:cNvSpPr>
              <a:spLocks noChangeShapeType="1"/>
            </p:cNvSpPr>
            <p:nvPr/>
          </p:nvSpPr>
          <p:spPr bwMode="auto">
            <a:xfrm>
              <a:off x="1854787" y="3559148"/>
              <a:ext cx="1415379" cy="1288212"/>
            </a:xfrm>
            <a:prstGeom prst="line">
              <a:avLst/>
            </a:prstGeom>
            <a:noFill/>
            <a:ln w="57150">
              <a:solidFill>
                <a:srgbClr val="00206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55" name="CasellaDiTesto 54"/>
          <p:cNvSpPr txBox="1"/>
          <p:nvPr/>
        </p:nvSpPr>
        <p:spPr>
          <a:xfrm>
            <a:off x="8519735" y="937240"/>
            <a:ext cx="29387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baseline="30000" dirty="0" smtClean="0">
                <a:latin typeface="+mj-lt"/>
                <a:sym typeface="Wingdings" panose="05000000000000000000" pitchFamily="2" charset="2"/>
              </a:rPr>
              <a:t>68</a:t>
            </a:r>
            <a:r>
              <a:rPr lang="it-IT" sz="2000" b="1" dirty="0" smtClean="0">
                <a:latin typeface="+mj-lt"/>
                <a:sym typeface="Wingdings" panose="05000000000000000000" pitchFamily="2" charset="2"/>
              </a:rPr>
              <a:t>Ni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angular</a:t>
            </a:r>
            <a:r>
              <a:rPr lang="it-IT" sz="2000" b="1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sz="2000" b="1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sz="2000" b="1" dirty="0" smtClean="0">
                <a:latin typeface="+mj-lt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7897090" y="5902260"/>
            <a:ext cx="3508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dirty="0">
                <a:latin typeface="+mj-lt"/>
                <a:sym typeface="Wingdings" panose="05000000000000000000" pitchFamily="2" charset="2"/>
              </a:rPr>
              <a:t>Total particles efficiency 52 % </a:t>
            </a:r>
            <a:endParaRPr lang="it-IT" sz="2000" dirty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07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7674429" y="585308"/>
            <a:ext cx="3677792" cy="3922524"/>
            <a:chOff x="6816032" y="785790"/>
            <a:chExt cx="3998494" cy="4511124"/>
          </a:xfrm>
        </p:grpSpPr>
        <p:pic>
          <p:nvPicPr>
            <p:cNvPr id="28" name="Immagine 27" descr="main_bk.pdf - Adobe Acrobat Reader DC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5" t="44684" r="46974" b="25742"/>
            <a:stretch/>
          </p:blipFill>
          <p:spPr>
            <a:xfrm>
              <a:off x="6816032" y="785790"/>
              <a:ext cx="3998494" cy="4511124"/>
            </a:xfrm>
            <a:prstGeom prst="rect">
              <a:avLst/>
            </a:prstGeom>
          </p:spPr>
        </p:pic>
        <p:sp>
          <p:nvSpPr>
            <p:cNvPr id="29" name="CasellaDiTesto 28"/>
            <p:cNvSpPr txBox="1"/>
            <p:nvPr/>
          </p:nvSpPr>
          <p:spPr>
            <a:xfrm>
              <a:off x="8153400" y="1207079"/>
              <a:ext cx="457200" cy="420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113855" y="2369355"/>
            <a:ext cx="2792186" cy="3673930"/>
            <a:chOff x="8071757" y="2407866"/>
            <a:chExt cx="2792186" cy="3673930"/>
          </a:xfrm>
        </p:grpSpPr>
        <p:pic>
          <p:nvPicPr>
            <p:cNvPr id="31" name="Immagine 30" descr="Plot_Pygmy_PLB3.pdf - Adobe Acrobat Reader D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1" t="33581" r="52857" b="10445"/>
            <a:stretch/>
          </p:blipFill>
          <p:spPr>
            <a:xfrm>
              <a:off x="8071757" y="2407866"/>
              <a:ext cx="2792186" cy="3673930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9127671" y="2802236"/>
              <a:ext cx="340179" cy="33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181724" y="624469"/>
            <a:ext cx="11179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Calibri Light" panose="020F0302020204030204" pitchFamily="34" charset="0"/>
              <a:buChar char="●"/>
            </a:pPr>
            <a:r>
              <a:rPr lang="it-IT" sz="2000" baseline="30000" dirty="0" smtClean="0">
                <a:latin typeface="+mj-lt"/>
              </a:rPr>
              <a:t>68</a:t>
            </a:r>
            <a:r>
              <a:rPr lang="it-IT" sz="2000" dirty="0" smtClean="0">
                <a:latin typeface="+mj-lt"/>
              </a:rPr>
              <a:t>Ni </a:t>
            </a:r>
            <a:r>
              <a:rPr lang="en-US" sz="2000" noProof="1" smtClean="0">
                <a:latin typeface="+mj-lt"/>
              </a:rPr>
              <a:t>detection</a:t>
            </a:r>
            <a:r>
              <a:rPr lang="it-IT" sz="2000" dirty="0" smtClean="0">
                <a:latin typeface="+mj-lt"/>
              </a:rPr>
              <a:t> efficiency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 52 %</a:t>
            </a:r>
          </a:p>
          <a:p>
            <a:pPr marL="342900" indent="-342900">
              <a:buSzPct val="150000"/>
              <a:buFont typeface="Calibri Light" panose="020F0302020204030204" pitchFamily="34" charset="0"/>
              <a:buChar char="●"/>
            </a:pPr>
            <a:r>
              <a:rPr lang="it-IT" sz="2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γ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rays efficiency 25 %</a:t>
            </a:r>
          </a:p>
          <a:p>
            <a:pPr>
              <a:buClr>
                <a:srgbClr val="C00000"/>
              </a:buClr>
            </a:pPr>
            <a:endParaRPr lang="it-IT" sz="20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7052254" y="4699589"/>
            <a:ext cx="49221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j-lt"/>
              </a:rPr>
              <a:t>Taking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into</a:t>
            </a:r>
            <a:r>
              <a:rPr lang="it-IT" sz="2000" dirty="0" smtClean="0">
                <a:latin typeface="+mj-lt"/>
              </a:rPr>
              <a:t> account the </a:t>
            </a:r>
            <a:r>
              <a:rPr lang="en-US" sz="2000" dirty="0" smtClean="0">
                <a:latin typeface="+mj-lt"/>
              </a:rPr>
              <a:t>total detection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efficiency</a:t>
            </a:r>
            <a:r>
              <a:rPr lang="it-IT" sz="2000" dirty="0" smtClean="0">
                <a:latin typeface="+mj-lt"/>
              </a:rPr>
              <a:t> of </a:t>
            </a:r>
            <a:r>
              <a:rPr lang="it-IT" sz="2000" baseline="30000" dirty="0" smtClean="0">
                <a:latin typeface="+mj-lt"/>
              </a:rPr>
              <a:t>68</a:t>
            </a:r>
            <a:r>
              <a:rPr lang="it-IT" sz="2000" dirty="0" smtClean="0">
                <a:latin typeface="+mj-lt"/>
              </a:rPr>
              <a:t>Ni and the </a:t>
            </a:r>
            <a:r>
              <a:rPr lang="en-GB" sz="2000" dirty="0" smtClean="0">
                <a:latin typeface="+mj-lt"/>
              </a:rPr>
              <a:t>detection</a:t>
            </a:r>
            <a:r>
              <a:rPr lang="it-IT" sz="2000" dirty="0" smtClean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efficiency</a:t>
            </a:r>
            <a:r>
              <a:rPr lang="it-IT" sz="2000" dirty="0" smtClean="0">
                <a:latin typeface="+mj-lt"/>
              </a:rPr>
              <a:t> of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ɣ</a:t>
            </a:r>
            <a:r>
              <a:rPr lang="it-IT" sz="2000" dirty="0" smtClean="0">
                <a:latin typeface="+mj-lt"/>
              </a:rPr>
              <a:t> </a:t>
            </a:r>
            <a:r>
              <a:rPr lang="it-IT" sz="2000" dirty="0" err="1" smtClean="0">
                <a:latin typeface="+mj-lt"/>
              </a:rPr>
              <a:t>rays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+mj-lt"/>
              </a:rPr>
              <a:t>we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obtained</a:t>
            </a:r>
            <a:r>
              <a:rPr lang="it-IT" sz="2000" dirty="0" smtClean="0">
                <a:latin typeface="+mj-lt"/>
              </a:rPr>
              <a:t>  a cross </a:t>
            </a:r>
            <a:r>
              <a:rPr lang="en-GB" sz="2000" dirty="0" smtClean="0">
                <a:latin typeface="+mj-lt"/>
              </a:rPr>
              <a:t>section</a:t>
            </a:r>
            <a:r>
              <a:rPr lang="it-IT" sz="2000" dirty="0" smtClean="0">
                <a:latin typeface="+mj-lt"/>
              </a:rPr>
              <a:t> for the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ɣ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emission</a:t>
            </a:r>
            <a:r>
              <a:rPr lang="it-IT" sz="2000" dirty="0" smtClean="0">
                <a:latin typeface="+mj-lt"/>
              </a:rPr>
              <a:t> of </a:t>
            </a:r>
            <a:r>
              <a:rPr lang="el-GR" sz="2000" dirty="0" smtClean="0">
                <a:latin typeface="+mj-lt"/>
              </a:rPr>
              <a:t>σ</a:t>
            </a:r>
            <a:r>
              <a:rPr lang="en-US" sz="2000" baseline="-25000" dirty="0" smtClean="0">
                <a:latin typeface="+mj-lt"/>
                <a:cs typeface="Times New Roman" panose="02020603050405020304" pitchFamily="18" charset="0"/>
              </a:rPr>
              <a:t>ɣ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+mj-lt"/>
              </a:rPr>
              <a:t>= 0.32 mb with the 18 % of </a:t>
            </a:r>
            <a:r>
              <a:rPr lang="en-US" sz="2000" dirty="0" smtClean="0">
                <a:latin typeface="+mj-lt"/>
              </a:rPr>
              <a:t>statistical</a:t>
            </a:r>
            <a:r>
              <a:rPr lang="it-IT" sz="2000" dirty="0" smtClean="0">
                <a:latin typeface="+mj-lt"/>
              </a:rPr>
              <a:t> error</a:t>
            </a:r>
            <a:endParaRPr lang="it-IT" sz="2000" dirty="0">
              <a:latin typeface="+mj-lt"/>
            </a:endParaRPr>
          </a:p>
        </p:txBody>
      </p:sp>
      <p:grpSp>
        <p:nvGrpSpPr>
          <p:cNvPr id="39" name="Gruppo 38"/>
          <p:cNvGrpSpPr/>
          <p:nvPr/>
        </p:nvGrpSpPr>
        <p:grpSpPr>
          <a:xfrm>
            <a:off x="114041" y="2359599"/>
            <a:ext cx="3753258" cy="3698234"/>
            <a:chOff x="73733" y="2359527"/>
            <a:chExt cx="4238172" cy="4122057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42" name="Rettangolo 41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uppo 42"/>
          <p:cNvGrpSpPr/>
          <p:nvPr/>
        </p:nvGrpSpPr>
        <p:grpSpPr>
          <a:xfrm>
            <a:off x="1947183" y="1546240"/>
            <a:ext cx="2513958" cy="2000660"/>
            <a:chOff x="6343747" y="1225349"/>
            <a:chExt cx="4000306" cy="3011366"/>
          </a:xfrm>
          <a:solidFill>
            <a:schemeClr val="bg1"/>
          </a:solidFill>
        </p:grpSpPr>
        <p:sp>
          <p:nvSpPr>
            <p:cNvPr id="55" name="Rettangolo 54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6109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425055" y="1877240"/>
            <a:ext cx="287079" cy="26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39183" y="435335"/>
            <a:ext cx="11913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+mj-lt"/>
              </a:rPr>
              <a:t>The </a:t>
            </a:r>
            <a:r>
              <a:rPr lang="en-US" sz="2000" dirty="0" smtClean="0">
                <a:latin typeface="+mj-lt"/>
              </a:rPr>
              <a:t>comparison</a:t>
            </a:r>
            <a:r>
              <a:rPr lang="it-IT" sz="2000" dirty="0" smtClean="0">
                <a:latin typeface="+mj-lt"/>
              </a:rPr>
              <a:t> with the </a:t>
            </a:r>
            <a:r>
              <a:rPr lang="en-US" sz="2000" dirty="0" smtClean="0">
                <a:latin typeface="+mj-lt"/>
              </a:rPr>
              <a:t>experiment</a:t>
            </a:r>
            <a:r>
              <a:rPr lang="it-IT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carried</a:t>
            </a:r>
            <a:r>
              <a:rPr lang="it-IT" sz="2000" dirty="0" smtClean="0">
                <a:latin typeface="+mj-lt"/>
              </a:rPr>
              <a:t> out </a:t>
            </a:r>
            <a:r>
              <a:rPr lang="en-US" sz="2000" dirty="0" smtClean="0">
                <a:latin typeface="+mj-lt"/>
              </a:rPr>
              <a:t>at</a:t>
            </a:r>
            <a:r>
              <a:rPr lang="it-IT" sz="2000" dirty="0" smtClean="0">
                <a:latin typeface="+mj-lt"/>
              </a:rPr>
              <a:t> the GSI (</a:t>
            </a:r>
            <a:r>
              <a:rPr lang="nb-NO" sz="2000" dirty="0" smtClean="0">
                <a:latin typeface="+mj-lt"/>
              </a:rPr>
              <a:t>O</a:t>
            </a:r>
            <a:r>
              <a:rPr lang="nb-NO" sz="2000" dirty="0">
                <a:latin typeface="+mj-lt"/>
              </a:rPr>
              <a:t>. Wieland et al., Phys. Rev. Lett</a:t>
            </a:r>
            <a:r>
              <a:rPr lang="nb-NO" sz="2000" dirty="0" smtClean="0">
                <a:latin typeface="+mj-lt"/>
              </a:rPr>
              <a:t>., </a:t>
            </a:r>
            <a:r>
              <a:rPr lang="nb-NO" sz="2000" dirty="0">
                <a:latin typeface="+mj-lt"/>
              </a:rPr>
              <a:t>102, </a:t>
            </a:r>
            <a:r>
              <a:rPr lang="nb-NO" sz="2000" dirty="0" smtClean="0">
                <a:latin typeface="+mj-lt"/>
              </a:rPr>
              <a:t>(2009) </a:t>
            </a:r>
            <a:r>
              <a:rPr lang="nb-NO" sz="2000" dirty="0">
                <a:latin typeface="+mj-lt"/>
              </a:rPr>
              <a:t>092502</a:t>
            </a:r>
            <a:r>
              <a:rPr lang="nb-NO" sz="2000" dirty="0" smtClean="0">
                <a:latin typeface="+mj-lt"/>
              </a:rPr>
              <a:t>) </a:t>
            </a:r>
            <a:r>
              <a:rPr lang="en-US" sz="2000" dirty="0" smtClean="0">
                <a:latin typeface="+mj-lt"/>
              </a:rPr>
              <a:t>does not show any significant difference in the shape of two distributions 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latin typeface="+mj-lt"/>
              </a:rPr>
              <a:t>the isospin splitting is not observed for unstable nuclei above the neutron emission threshold</a:t>
            </a:r>
            <a:endParaRPr lang="en-US" sz="2000" b="1" dirty="0">
              <a:latin typeface="+mj-lt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536392" y="5996543"/>
            <a:ext cx="4995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N.S. Martorana et al., Phys. Lett.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B, 782, 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2018</a:t>
            </a:r>
            <a:r>
              <a:rPr lang="it-IT" sz="15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it-IT" sz="1500" b="1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, 112</a:t>
            </a:r>
            <a:endParaRPr lang="en-US" sz="1500" b="1" dirty="0">
              <a:latin typeface="+mj-lt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1999488" y="5976222"/>
            <a:ext cx="43218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500" b="1" dirty="0" smtClean="0">
                <a:latin typeface="+mj-lt"/>
              </a:rPr>
              <a:t>O</a:t>
            </a:r>
            <a:r>
              <a:rPr lang="nb-NO" sz="1500" b="1" dirty="0">
                <a:latin typeface="+mj-lt"/>
              </a:rPr>
              <a:t>. Wieland et al., Phys. Rev. Lett. 102, </a:t>
            </a:r>
            <a:r>
              <a:rPr lang="nb-NO" sz="1500" b="1" dirty="0" smtClean="0">
                <a:latin typeface="+mj-lt"/>
              </a:rPr>
              <a:t>(2009), 092502</a:t>
            </a:r>
            <a:endParaRPr lang="en-US" sz="1500" b="1" dirty="0"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27" y="1674279"/>
            <a:ext cx="6014718" cy="4098982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>
            <a:off x="3922024" y="1608992"/>
            <a:ext cx="254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latin typeface="+mj-lt"/>
              </a:rPr>
              <a:t>68</a:t>
            </a:r>
            <a:r>
              <a:rPr lang="en-US" sz="2000" b="1" dirty="0" smtClean="0">
                <a:latin typeface="+mj-lt"/>
              </a:rPr>
              <a:t>Ni+Au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6879236" y="1627116"/>
            <a:ext cx="254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latin typeface="+mj-lt"/>
              </a:rPr>
              <a:t>68</a:t>
            </a:r>
            <a:r>
              <a:rPr lang="en-US" sz="2000" b="1" dirty="0" smtClean="0">
                <a:latin typeface="+mj-lt"/>
              </a:rPr>
              <a:t>Ni+C</a:t>
            </a:r>
          </a:p>
        </p:txBody>
      </p:sp>
    </p:spTree>
    <p:extLst>
      <p:ext uri="{BB962C8B-B14F-4D97-AF65-F5344CB8AC3E}">
        <p14:creationId xmlns:p14="http://schemas.microsoft.com/office/powerpoint/2010/main" val="29234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674429" y="0"/>
            <a:ext cx="228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Neutron decay channel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Immagine 9" descr="experimental_setup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731" r="25455" b="16755"/>
          <a:stretch/>
        </p:blipFill>
        <p:spPr>
          <a:xfrm>
            <a:off x="1852179" y="1726192"/>
            <a:ext cx="8694686" cy="361248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17980" y="675546"/>
            <a:ext cx="1139333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FARCOS covers some of the forward telescopes of CHIMERA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neutrons can be detected via (n,</a:t>
            </a:r>
            <a:r>
              <a:rPr lang="el-GR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) and (n, p) reactions on CsI(Tl) producing α and proton lines</a:t>
            </a:r>
            <a:r>
              <a:rPr lang="en-US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>
                <a:latin typeface="+mj-lt"/>
              </a:rPr>
              <a:t>L. </a:t>
            </a:r>
            <a:r>
              <a:rPr lang="en-US" sz="1400" dirty="0" err="1">
                <a:latin typeface="+mj-lt"/>
              </a:rPr>
              <a:t>Auditore</a:t>
            </a:r>
            <a:r>
              <a:rPr lang="en-US" sz="1400" dirty="0">
                <a:latin typeface="+mj-lt"/>
              </a:rPr>
              <a:t> et al., EPJ Web of Conferences,  88, (2015), 01001)</a:t>
            </a:r>
            <a:endParaRPr lang="en-US" sz="1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 rot="21257845">
            <a:off x="6756884" y="3498283"/>
            <a:ext cx="3464610" cy="418775"/>
          </a:xfrm>
          <a:prstGeom prst="rect">
            <a:avLst/>
          </a:prstGeom>
          <a:solidFill>
            <a:srgbClr val="0041C4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973696" y="1918697"/>
            <a:ext cx="4081897" cy="3612486"/>
            <a:chOff x="6464967" y="1726192"/>
            <a:chExt cx="4081897" cy="3612486"/>
          </a:xfrm>
        </p:grpSpPr>
        <p:pic>
          <p:nvPicPr>
            <p:cNvPr id="10" name="Immagine 9" descr="experimental_setup.pdf - Adobe Acrobat Reader D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6" t="27731" r="25455" b="16755"/>
            <a:stretch/>
          </p:blipFill>
          <p:spPr>
            <a:xfrm>
              <a:off x="6464967" y="1726192"/>
              <a:ext cx="4081897" cy="3612486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 rot="21257845">
              <a:off x="6756884" y="3498283"/>
              <a:ext cx="3464610" cy="418775"/>
            </a:xfrm>
            <a:prstGeom prst="rect">
              <a:avLst/>
            </a:prstGeom>
            <a:solidFill>
              <a:srgbClr val="0041C4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Immagine 13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37" y="3204625"/>
            <a:ext cx="3527580" cy="3051304"/>
          </a:xfrm>
          <a:prstGeom prst="rect">
            <a:avLst/>
          </a:prstGeom>
        </p:spPr>
      </p:pic>
      <p:pic>
        <p:nvPicPr>
          <p:cNvPr id="15" name="Immagine 14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3" y="1615981"/>
            <a:ext cx="3683610" cy="321966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044523" y="1599842"/>
            <a:ext cx="2493677" cy="369332"/>
          </a:xfrm>
          <a:prstGeom prst="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not covered by FARCOS</a:t>
            </a:r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3258244" y="3251482"/>
            <a:ext cx="3221109" cy="1029175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259117" y="2924249"/>
            <a:ext cx="3425172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covered </a:t>
            </a:r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FARCOS</a:t>
            </a:r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(n,</a:t>
            </a:r>
            <a:r>
              <a:rPr lang="el-GR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and (n,p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6481371" y="3914948"/>
            <a:ext cx="2136156" cy="1346863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17980" y="675546"/>
            <a:ext cx="1139333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FARCOS covers some of the forward telescopes of CHIMERA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neutrons can be detected via (n,</a:t>
            </a:r>
            <a:r>
              <a:rPr lang="el-GR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) and (n, p) reactions on CsI(Tl) producing α and proton lines</a:t>
            </a:r>
            <a:r>
              <a:rPr lang="en-US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>
                <a:latin typeface="+mj-lt"/>
              </a:rPr>
              <a:t>L. </a:t>
            </a:r>
            <a:r>
              <a:rPr lang="en-US" sz="1400" dirty="0" err="1">
                <a:latin typeface="+mj-lt"/>
              </a:rPr>
              <a:t>Auditore</a:t>
            </a:r>
            <a:r>
              <a:rPr lang="en-US" sz="1400" dirty="0">
                <a:latin typeface="+mj-lt"/>
              </a:rPr>
              <a:t> et al., EPJ Web of Conferences,  88, (2015), 01001)</a:t>
            </a:r>
            <a:endParaRPr lang="en-US" sz="1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8936" y="4851786"/>
            <a:ext cx="37947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+mj-lt"/>
                <a:cs typeface="Times New Roman" panose="02020603050405020304" pitchFamily="18" charset="0"/>
              </a:rPr>
              <a:t>Efficiency for neutrons is of the order of 5% - Taking into account that the  PDR decays mainly (&gt;95%) via neutron emission, we should have more n-</a:t>
            </a:r>
            <a:r>
              <a:rPr lang="en-US" sz="1600" baseline="30000" dirty="0">
                <a:latin typeface="+mj-lt"/>
                <a:cs typeface="Times New Roman" panose="02020603050405020304" pitchFamily="18" charset="0"/>
              </a:rPr>
              <a:t>67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Ni coincidences than ɣ-</a:t>
            </a:r>
            <a:r>
              <a:rPr lang="en-US" sz="1600" baseline="30000" dirty="0">
                <a:latin typeface="+mj-lt"/>
                <a:cs typeface="Times New Roman" panose="02020603050405020304" pitchFamily="18" charset="0"/>
              </a:rPr>
              <a:t>68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Ni coincidences -  both decay channels are measured at the same time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487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92380" y="762691"/>
            <a:ext cx="1139333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FARCOS covers some of the forward telescopes of CHIMERA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neutrons can be detected via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n,</a:t>
            </a:r>
            <a:r>
              <a:rPr lang="el-GR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and (n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p) reactions on CsI(Tl) producing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and proton lines</a:t>
            </a:r>
            <a:endParaRPr lang="en-US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422879" y="2075371"/>
            <a:ext cx="4238172" cy="4122057"/>
            <a:chOff x="223452" y="2370818"/>
            <a:chExt cx="4238172" cy="4122057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223452" y="2370818"/>
              <a:ext cx="4238172" cy="4122057"/>
            </a:xfrm>
            <a:prstGeom prst="rect">
              <a:avLst/>
            </a:prstGeom>
          </p:spPr>
        </p:pic>
        <p:sp>
          <p:nvSpPr>
            <p:cNvPr id="24" name="Rettangolo 23"/>
            <p:cNvSpPr/>
            <p:nvPr/>
          </p:nvSpPr>
          <p:spPr>
            <a:xfrm>
              <a:off x="1203158" y="2541985"/>
              <a:ext cx="3132000" cy="3276000"/>
            </a:xfrm>
            <a:prstGeom prst="rect">
              <a:avLst/>
            </a:prstGeom>
            <a:noFill/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Immagin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5" y="2544425"/>
            <a:ext cx="3843522" cy="3632822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>
            <a:off x="3303156" y="1525598"/>
            <a:ext cx="3640900" cy="2835238"/>
            <a:chOff x="6703153" y="1495904"/>
            <a:chExt cx="3640900" cy="2740811"/>
          </a:xfrm>
          <a:noFill/>
        </p:grpSpPr>
        <p:sp>
          <p:nvSpPr>
            <p:cNvPr id="29" name="Rettangolo 28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153" y="1495904"/>
              <a:ext cx="3640900" cy="274081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CasellaDiTesto 1"/>
          <p:cNvSpPr txBox="1"/>
          <p:nvPr/>
        </p:nvSpPr>
        <p:spPr>
          <a:xfrm>
            <a:off x="7933022" y="1898094"/>
            <a:ext cx="4370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Low statistics to extract significant </a:t>
            </a: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information on the neutron channel decay</a:t>
            </a:r>
          </a:p>
        </p:txBody>
      </p:sp>
    </p:spTree>
    <p:extLst>
      <p:ext uri="{BB962C8B-B14F-4D97-AF65-F5344CB8AC3E}">
        <p14:creationId xmlns:p14="http://schemas.microsoft.com/office/powerpoint/2010/main" val="106993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633956" y="9540"/>
            <a:ext cx="131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Physics case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462896" y="3438733"/>
            <a:ext cx="4989953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>
              <a:buClr>
                <a:srgbClr val="1E6004"/>
              </a:buClr>
              <a:buSzPct val="100000"/>
            </a:pP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Pygmy Dipole Resonance (PDR) 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oscillation of the </a:t>
            </a:r>
            <a:r>
              <a:rPr lang="en-US" sz="2000" b="1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neutron skin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against a </a:t>
            </a:r>
            <a:r>
              <a:rPr lang="en-US" sz="2000" b="1" dirty="0">
                <a:solidFill>
                  <a:srgbClr val="6F3566"/>
                </a:solidFill>
                <a:latin typeface="+mj-lt"/>
                <a:sym typeface="Wingdings" panose="05000000000000000000" pitchFamily="2" charset="2"/>
              </a:rPr>
              <a:t>saturated core </a:t>
            </a:r>
            <a:endParaRPr lang="en-US" sz="2000" b="1" dirty="0">
              <a:solidFill>
                <a:srgbClr val="6F3566"/>
              </a:solidFill>
              <a:latin typeface="+mj-lt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6918423" y="938371"/>
            <a:ext cx="4066402" cy="2287556"/>
            <a:chOff x="3556235" y="1174130"/>
            <a:chExt cx="4615200" cy="2879029"/>
          </a:xfrm>
        </p:grpSpPr>
        <p:grpSp>
          <p:nvGrpSpPr>
            <p:cNvPr id="32" name="Gruppo 31"/>
            <p:cNvGrpSpPr/>
            <p:nvPr/>
          </p:nvGrpSpPr>
          <p:grpSpPr>
            <a:xfrm>
              <a:off x="3556235" y="1174130"/>
              <a:ext cx="4615200" cy="2879029"/>
              <a:chOff x="3556235" y="1174130"/>
              <a:chExt cx="4615200" cy="2879029"/>
            </a:xfrm>
          </p:grpSpPr>
          <p:pic>
            <p:nvPicPr>
              <p:cNvPr id="35" name="Immagine 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235" y="1174130"/>
                <a:ext cx="4615200" cy="2879029"/>
              </a:xfrm>
              <a:prstGeom prst="rect">
                <a:avLst/>
              </a:prstGeom>
              <a:solidFill>
                <a:srgbClr val="0041C4"/>
              </a:solidFill>
            </p:spPr>
          </p:pic>
          <p:sp>
            <p:nvSpPr>
              <p:cNvPr id="36" name="CasellaDiTesto 35"/>
              <p:cNvSpPr txBox="1"/>
              <p:nvPr/>
            </p:nvSpPr>
            <p:spPr>
              <a:xfrm>
                <a:off x="7217276" y="2287170"/>
                <a:ext cx="870289" cy="4349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</p:txBody>
          </p:sp>
        </p:grpSp>
        <p:sp>
          <p:nvSpPr>
            <p:cNvPr id="34" name="CasellaDiTesto 33"/>
            <p:cNvSpPr txBox="1"/>
            <p:nvPr/>
          </p:nvSpPr>
          <p:spPr>
            <a:xfrm>
              <a:off x="5034304" y="2120199"/>
              <a:ext cx="888980" cy="66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</p:grpSp>
      <p:sp>
        <p:nvSpPr>
          <p:cNvPr id="10" name="Rettangolo 9"/>
          <p:cNvSpPr/>
          <p:nvPr/>
        </p:nvSpPr>
        <p:spPr>
          <a:xfrm>
            <a:off x="7700106" y="1155389"/>
            <a:ext cx="2827421" cy="53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uppo 30"/>
          <p:cNvGrpSpPr/>
          <p:nvPr/>
        </p:nvGrpSpPr>
        <p:grpSpPr>
          <a:xfrm>
            <a:off x="6918423" y="1173707"/>
            <a:ext cx="4066402" cy="1060067"/>
            <a:chOff x="3556235" y="1454780"/>
            <a:chExt cx="4615200" cy="1334159"/>
          </a:xfrm>
        </p:grpSpPr>
        <p:grpSp>
          <p:nvGrpSpPr>
            <p:cNvPr id="33" name="Gruppo 32"/>
            <p:cNvGrpSpPr/>
            <p:nvPr/>
          </p:nvGrpSpPr>
          <p:grpSpPr>
            <a:xfrm>
              <a:off x="3556235" y="1454780"/>
              <a:ext cx="4615200" cy="1267349"/>
              <a:chOff x="3556235" y="1454780"/>
              <a:chExt cx="4615200" cy="1267349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49" b="64895"/>
              <a:stretch/>
            </p:blipFill>
            <p:spPr>
              <a:xfrm>
                <a:off x="3556235" y="1454780"/>
                <a:ext cx="4615200" cy="730003"/>
              </a:xfrm>
              <a:prstGeom prst="rect">
                <a:avLst/>
              </a:prstGeom>
              <a:solidFill>
                <a:srgbClr val="0041C4"/>
              </a:solidFill>
            </p:spPr>
          </p:pic>
          <p:sp>
            <p:nvSpPr>
              <p:cNvPr id="39" name="CasellaDiTesto 38"/>
              <p:cNvSpPr txBox="1"/>
              <p:nvPr/>
            </p:nvSpPr>
            <p:spPr>
              <a:xfrm>
                <a:off x="7217276" y="2287170"/>
                <a:ext cx="870289" cy="4349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5034304" y="2120199"/>
              <a:ext cx="888980" cy="66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113344" y="498750"/>
            <a:ext cx="5184345" cy="1239317"/>
            <a:chOff x="1113344" y="498750"/>
            <a:chExt cx="5184345" cy="1239317"/>
          </a:xfrm>
        </p:grpSpPr>
        <p:pic>
          <p:nvPicPr>
            <p:cNvPr id="2" name="Immagine 1" descr="Ritaglio schermata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525" y="617166"/>
              <a:ext cx="3947699" cy="784274"/>
            </a:xfrm>
            <a:prstGeom prst="rect">
              <a:avLst/>
            </a:prstGeom>
          </p:spPr>
        </p:pic>
        <p:sp>
          <p:nvSpPr>
            <p:cNvPr id="26" name="Rettangolo arrotondato 25"/>
            <p:cNvSpPr/>
            <p:nvPr/>
          </p:nvSpPr>
          <p:spPr>
            <a:xfrm>
              <a:off x="1130743" y="498750"/>
              <a:ext cx="5045840" cy="1222123"/>
            </a:xfrm>
            <a:prstGeom prst="roundRect">
              <a:avLst/>
            </a:prstGeom>
            <a:noFill/>
            <a:ln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1113344" y="1412575"/>
              <a:ext cx="5184345" cy="325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latin typeface="+mj-lt"/>
                </a:rPr>
                <a:t>G. A. Bartholomew, </a:t>
              </a:r>
              <a:r>
                <a:rPr lang="en-US" sz="1500" b="1" dirty="0" smtClean="0">
                  <a:latin typeface="+mj-lt"/>
                </a:rPr>
                <a:t> </a:t>
              </a:r>
              <a:r>
                <a:rPr lang="en-US" sz="1500" b="1" dirty="0" err="1">
                  <a:latin typeface="+mj-lt"/>
                </a:rPr>
                <a:t>Annu</a:t>
              </a:r>
              <a:r>
                <a:rPr lang="en-US" sz="1500" b="1" dirty="0">
                  <a:latin typeface="+mj-lt"/>
                </a:rPr>
                <a:t>. Rev. </a:t>
              </a:r>
              <a:r>
                <a:rPr lang="en-US" sz="1500" b="1" dirty="0" err="1" smtClean="0">
                  <a:latin typeface="+mj-lt"/>
                </a:rPr>
                <a:t>Nucl</a:t>
              </a:r>
              <a:r>
                <a:rPr lang="en-US" sz="1500" b="1" dirty="0" smtClean="0">
                  <a:latin typeface="+mj-lt"/>
                </a:rPr>
                <a:t>. </a:t>
              </a:r>
              <a:r>
                <a:rPr lang="nl-NL" sz="1500" b="1" dirty="0" smtClean="0">
                  <a:latin typeface="+mj-lt"/>
                </a:rPr>
                <a:t>Sci., </a:t>
              </a:r>
              <a:r>
                <a:rPr lang="nl-NL" sz="1500" b="1" dirty="0">
                  <a:latin typeface="+mj-lt"/>
                </a:rPr>
                <a:t>Vol. 11, (1961), p. </a:t>
              </a:r>
              <a:r>
                <a:rPr lang="nl-NL" sz="1500" b="1" dirty="0" smtClean="0">
                  <a:latin typeface="+mj-lt"/>
                </a:rPr>
                <a:t>259</a:t>
              </a:r>
              <a:endParaRPr lang="en-US" sz="1500" b="1" dirty="0">
                <a:latin typeface="+mj-lt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1071707" y="1988543"/>
            <a:ext cx="5139560" cy="1782911"/>
            <a:chOff x="1071707" y="1988543"/>
            <a:chExt cx="5139560" cy="1782911"/>
          </a:xfrm>
        </p:grpSpPr>
        <p:grpSp>
          <p:nvGrpSpPr>
            <p:cNvPr id="11" name="Gruppo 10"/>
            <p:cNvGrpSpPr/>
            <p:nvPr/>
          </p:nvGrpSpPr>
          <p:grpSpPr>
            <a:xfrm>
              <a:off x="1071707" y="1988543"/>
              <a:ext cx="5104876" cy="1782911"/>
              <a:chOff x="1071707" y="1988543"/>
              <a:chExt cx="5104876" cy="1782911"/>
            </a:xfrm>
          </p:grpSpPr>
          <p:pic>
            <p:nvPicPr>
              <p:cNvPr id="23" name="Immagine 22" descr="Ritaglio schermata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1741" y="2221431"/>
                <a:ext cx="4572918" cy="1056916"/>
              </a:xfrm>
              <a:prstGeom prst="rect">
                <a:avLst/>
              </a:prstGeom>
            </p:spPr>
          </p:pic>
          <p:sp>
            <p:nvSpPr>
              <p:cNvPr id="9" name="Rettangolo arrotondato 8"/>
              <p:cNvSpPr/>
              <p:nvPr/>
            </p:nvSpPr>
            <p:spPr>
              <a:xfrm>
                <a:off x="1071707" y="1988543"/>
                <a:ext cx="5104876" cy="1782911"/>
              </a:xfrm>
              <a:prstGeom prst="roundRect">
                <a:avLst/>
              </a:prstGeom>
              <a:noFill/>
              <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ttangolo 20"/>
            <p:cNvSpPr/>
            <p:nvPr/>
          </p:nvSpPr>
          <p:spPr>
            <a:xfrm>
              <a:off x="1096058" y="3413570"/>
              <a:ext cx="511520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latin typeface="+mj-lt"/>
                </a:rPr>
                <a:t>J. S. </a:t>
              </a:r>
              <a:r>
                <a:rPr lang="en-US" sz="1500" b="1" dirty="0" err="1">
                  <a:latin typeface="+mj-lt"/>
                </a:rPr>
                <a:t>Brzosko</a:t>
              </a:r>
              <a:r>
                <a:rPr lang="en-US" sz="1500" b="1" dirty="0">
                  <a:latin typeface="+mj-lt"/>
                </a:rPr>
                <a:t> et al., </a:t>
              </a:r>
              <a:r>
                <a:rPr lang="en-US" sz="1500" b="1" dirty="0" err="1" smtClean="0">
                  <a:latin typeface="+mj-lt"/>
                </a:rPr>
                <a:t>Canad</a:t>
              </a:r>
              <a:r>
                <a:rPr lang="en-US" sz="1500" b="1" dirty="0">
                  <a:latin typeface="+mj-lt"/>
                </a:rPr>
                <a:t>. </a:t>
              </a:r>
              <a:r>
                <a:rPr lang="en-US" sz="1500" b="1" dirty="0" err="1">
                  <a:latin typeface="+mj-lt"/>
                </a:rPr>
                <a:t>Journ</a:t>
              </a:r>
              <a:r>
                <a:rPr lang="en-US" sz="1500" b="1" dirty="0">
                  <a:latin typeface="+mj-lt"/>
                </a:rPr>
                <a:t>. of Phys</a:t>
              </a:r>
              <a:r>
                <a:rPr lang="en-US" sz="1500" b="1" dirty="0" smtClean="0">
                  <a:latin typeface="+mj-lt"/>
                </a:rPr>
                <a:t>., </a:t>
              </a:r>
              <a:r>
                <a:rPr lang="en-US" sz="1500" b="1" dirty="0">
                  <a:latin typeface="+mj-lt"/>
                </a:rPr>
                <a:t>Vol. 47</a:t>
              </a:r>
              <a:r>
                <a:rPr lang="en-US" sz="1500" b="1" dirty="0" smtClean="0">
                  <a:latin typeface="+mj-lt"/>
                </a:rPr>
                <a:t>, (</a:t>
              </a:r>
              <a:r>
                <a:rPr lang="en-US" sz="1500" b="1" dirty="0">
                  <a:latin typeface="+mj-lt"/>
                </a:rPr>
                <a:t>1969</a:t>
              </a:r>
              <a:r>
                <a:rPr lang="en-US" sz="1500" b="1" dirty="0" smtClean="0">
                  <a:latin typeface="+mj-lt"/>
                </a:rPr>
                <a:t>), p</a:t>
              </a:r>
              <a:r>
                <a:rPr lang="en-US" sz="1500" b="1" dirty="0">
                  <a:latin typeface="+mj-lt"/>
                </a:rPr>
                <a:t>. </a:t>
              </a:r>
              <a:r>
                <a:rPr lang="en-US" sz="1500" b="1" dirty="0" smtClean="0">
                  <a:latin typeface="+mj-lt"/>
                </a:rPr>
                <a:t>2849</a:t>
              </a:r>
              <a:endParaRPr lang="en-US" sz="1500" b="1" dirty="0">
                <a:latin typeface="+mj-lt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151944" y="4073449"/>
            <a:ext cx="5536919" cy="2017735"/>
            <a:chOff x="1151944" y="4073449"/>
            <a:chExt cx="5536919" cy="2017735"/>
          </a:xfrm>
        </p:grpSpPr>
        <p:grpSp>
          <p:nvGrpSpPr>
            <p:cNvPr id="12" name="Gruppo 11"/>
            <p:cNvGrpSpPr/>
            <p:nvPr/>
          </p:nvGrpSpPr>
          <p:grpSpPr>
            <a:xfrm>
              <a:off x="1151944" y="4073449"/>
              <a:ext cx="5024640" cy="2010302"/>
              <a:chOff x="1130065" y="4049936"/>
              <a:chExt cx="5024640" cy="2010302"/>
            </a:xfrm>
          </p:grpSpPr>
          <p:pic>
            <p:nvPicPr>
              <p:cNvPr id="25" name="Immagine 24" descr="Ritaglio schermata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2710" y="4211372"/>
                <a:ext cx="4561411" cy="1540566"/>
              </a:xfrm>
              <a:prstGeom prst="rect">
                <a:avLst/>
              </a:prstGeom>
            </p:spPr>
          </p:pic>
          <p:sp>
            <p:nvSpPr>
              <p:cNvPr id="27" name="Rettangolo arrotondato 26"/>
              <p:cNvSpPr/>
              <p:nvPr/>
            </p:nvSpPr>
            <p:spPr>
              <a:xfrm>
                <a:off x="1130065" y="4049936"/>
                <a:ext cx="5024640" cy="2010302"/>
              </a:xfrm>
              <a:prstGeom prst="roundRect">
                <a:avLst/>
              </a:prstGeom>
              <a:noFill/>
              <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ttangolo 40"/>
            <p:cNvSpPr/>
            <p:nvPr/>
          </p:nvSpPr>
          <p:spPr>
            <a:xfrm>
              <a:off x="1638525" y="5768019"/>
              <a:ext cx="505033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latin typeface="+mj-lt"/>
                </a:rPr>
                <a:t>R. </a:t>
              </a:r>
              <a:r>
                <a:rPr lang="en-US" sz="1500" b="1" dirty="0" smtClean="0">
                  <a:latin typeface="+mj-lt"/>
                </a:rPr>
                <a:t>Mohan</a:t>
              </a:r>
              <a:r>
                <a:rPr lang="en-US" sz="1500" b="1" dirty="0">
                  <a:latin typeface="+mj-lt"/>
                </a:rPr>
                <a:t> </a:t>
              </a:r>
              <a:r>
                <a:rPr lang="en-US" sz="1500" b="1" dirty="0" smtClean="0">
                  <a:latin typeface="+mj-lt"/>
                </a:rPr>
                <a:t>et al., Phys</a:t>
              </a:r>
              <a:r>
                <a:rPr lang="en-US" sz="1500" b="1" dirty="0">
                  <a:latin typeface="+mj-lt"/>
                </a:rPr>
                <a:t>. Rev. C, vol. 3, </a:t>
              </a:r>
              <a:r>
                <a:rPr lang="en-US" sz="1500" b="1" dirty="0" smtClean="0">
                  <a:latin typeface="+mj-lt"/>
                </a:rPr>
                <a:t> </a:t>
              </a:r>
              <a:r>
                <a:rPr lang="en-US" sz="1500" b="1" dirty="0">
                  <a:latin typeface="+mj-lt"/>
                </a:rPr>
                <a:t>(1971), </a:t>
              </a:r>
              <a:r>
                <a:rPr lang="en-US" sz="1500" b="1" dirty="0" smtClean="0">
                  <a:latin typeface="+mj-lt"/>
                </a:rPr>
                <a:t>p. 1740</a:t>
              </a:r>
              <a:endParaRPr lang="en-US" sz="1500" b="1" dirty="0">
                <a:latin typeface="+mj-lt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6462896" y="4211974"/>
            <a:ext cx="5624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+mj-lt"/>
              </a:rPr>
              <a:t>Bracco, A., Crespi, F.C.L., Lanza, E.G. The </a:t>
            </a:r>
            <a:r>
              <a:rPr lang="it-IT" sz="1400" dirty="0" err="1">
                <a:latin typeface="+mj-lt"/>
              </a:rPr>
              <a:t>Eur</a:t>
            </a:r>
            <a:r>
              <a:rPr lang="it-IT" sz="1400" dirty="0">
                <a:latin typeface="+mj-lt"/>
              </a:rPr>
              <a:t>. </a:t>
            </a:r>
            <a:r>
              <a:rPr lang="it-IT" sz="1400" dirty="0" err="1">
                <a:latin typeface="+mj-lt"/>
              </a:rPr>
              <a:t>Phys</a:t>
            </a:r>
            <a:r>
              <a:rPr lang="it-IT" sz="1400" dirty="0">
                <a:latin typeface="+mj-lt"/>
              </a:rPr>
              <a:t>. </a:t>
            </a:r>
            <a:r>
              <a:rPr lang="it-IT" sz="1400" dirty="0" err="1">
                <a:latin typeface="+mj-lt"/>
              </a:rPr>
              <a:t>Journ</a:t>
            </a:r>
            <a:r>
              <a:rPr lang="it-IT" sz="1400" dirty="0">
                <a:latin typeface="+mj-lt"/>
              </a:rPr>
              <a:t>. A 51(8), 99 (2015</a:t>
            </a:r>
            <a:r>
              <a:rPr lang="it-IT" sz="1400" dirty="0" smtClean="0">
                <a:latin typeface="+mj-lt"/>
              </a:rPr>
              <a:t>)</a:t>
            </a:r>
          </a:p>
          <a:p>
            <a:r>
              <a:rPr lang="it-IT" sz="1400" dirty="0">
                <a:latin typeface="+mj-lt"/>
              </a:rPr>
              <a:t>Bracco, A., Lanza, E.G., </a:t>
            </a:r>
            <a:r>
              <a:rPr lang="it-IT" sz="1400" dirty="0" err="1">
                <a:latin typeface="+mj-lt"/>
              </a:rPr>
              <a:t>Tamii</a:t>
            </a:r>
            <a:r>
              <a:rPr lang="it-IT" sz="1400" dirty="0">
                <a:latin typeface="+mj-lt"/>
              </a:rPr>
              <a:t>, A. Progress in </a:t>
            </a:r>
            <a:r>
              <a:rPr lang="it-IT" sz="1400" dirty="0" err="1">
                <a:latin typeface="+mj-lt"/>
              </a:rPr>
              <a:t>Particle</a:t>
            </a:r>
            <a:r>
              <a:rPr lang="it-IT" sz="1400" dirty="0">
                <a:latin typeface="+mj-lt"/>
              </a:rPr>
              <a:t> and </a:t>
            </a:r>
            <a:r>
              <a:rPr lang="it-IT" sz="1400" dirty="0" err="1">
                <a:latin typeface="+mj-lt"/>
              </a:rPr>
              <a:t>Nuclear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Physics</a:t>
            </a:r>
            <a:r>
              <a:rPr lang="it-IT" sz="1400" dirty="0">
                <a:latin typeface="+mj-lt"/>
              </a:rPr>
              <a:t> 106, 360–433 (2019</a:t>
            </a:r>
            <a:r>
              <a:rPr lang="it-IT" sz="1400" dirty="0" smtClean="0">
                <a:latin typeface="+mj-lt"/>
              </a:rPr>
              <a:t>)</a:t>
            </a:r>
          </a:p>
          <a:p>
            <a:r>
              <a:rPr lang="en-US" sz="1400" dirty="0" err="1">
                <a:latin typeface="+mj-lt"/>
              </a:rPr>
              <a:t>Savran</a:t>
            </a:r>
            <a:r>
              <a:rPr lang="en-US" sz="1400" dirty="0">
                <a:latin typeface="+mj-lt"/>
              </a:rPr>
              <a:t>, D., </a:t>
            </a:r>
            <a:r>
              <a:rPr lang="en-US" sz="1400" dirty="0" err="1">
                <a:latin typeface="+mj-lt"/>
              </a:rPr>
              <a:t>Aumann</a:t>
            </a:r>
            <a:r>
              <a:rPr lang="en-US" sz="1400" dirty="0">
                <a:latin typeface="+mj-lt"/>
              </a:rPr>
              <a:t>, T., </a:t>
            </a:r>
            <a:r>
              <a:rPr lang="en-US" sz="1400" dirty="0" err="1">
                <a:latin typeface="+mj-lt"/>
              </a:rPr>
              <a:t>Zilges</a:t>
            </a:r>
            <a:r>
              <a:rPr lang="en-US" sz="1400" dirty="0">
                <a:latin typeface="+mj-lt"/>
              </a:rPr>
              <a:t>, A. Progress in Particle and Nuclear Physics 70, 210–245 (2013)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2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26308" y="1385700"/>
            <a:ext cx="11739384" cy="269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ea typeface="Arial"/>
                <a:cs typeface="Arial"/>
              </a:rPr>
              <a:t>Observation of the Pygmy Dipole Resonance with an isoscalar probe  in </a:t>
            </a:r>
            <a:r>
              <a:rPr lang="en-US" sz="2000" baseline="30000" dirty="0">
                <a:latin typeface="+mj-lt"/>
                <a:ea typeface="Arial"/>
                <a:cs typeface="Arial"/>
              </a:rPr>
              <a:t>68</a:t>
            </a:r>
            <a:r>
              <a:rPr lang="en-US" sz="2000" dirty="0">
                <a:latin typeface="+mj-lt"/>
                <a:ea typeface="Arial"/>
                <a:cs typeface="Arial"/>
              </a:rPr>
              <a:t>Ni 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Calculations have shown that </a:t>
            </a:r>
            <a:r>
              <a:rPr lang="en-US" sz="2000" baseline="30000" dirty="0" smtClean="0">
                <a:latin typeface="+mj-lt"/>
              </a:rPr>
              <a:t>12</a:t>
            </a:r>
            <a:r>
              <a:rPr lang="en-US" sz="2000" dirty="0" smtClean="0">
                <a:latin typeface="+mj-lt"/>
              </a:rPr>
              <a:t>C </a:t>
            </a:r>
            <a:r>
              <a:rPr lang="en-US" sz="2000" dirty="0">
                <a:latin typeface="+mj-lt"/>
              </a:rPr>
              <a:t>is a good probe for isoscalar excitation  </a:t>
            </a:r>
            <a:endParaRPr lang="en-US" sz="2000" dirty="0">
              <a:latin typeface="+mj-lt"/>
              <a:ea typeface="Arial"/>
              <a:cs typeface="Arial"/>
            </a:endParaRP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  <a:ea typeface="Arial"/>
                <a:cs typeface="Arial"/>
              </a:rPr>
              <a:t>The </a:t>
            </a:r>
            <a:r>
              <a:rPr lang="el-GR" sz="2000" dirty="0">
                <a:latin typeface="+mj-lt"/>
                <a:ea typeface="Arial"/>
                <a:cs typeface="Arial"/>
              </a:rPr>
              <a:t>γ</a:t>
            </a:r>
            <a:r>
              <a:rPr lang="it-IT" sz="2000" dirty="0">
                <a:latin typeface="+mj-lt"/>
                <a:ea typeface="Arial"/>
                <a:cs typeface="Arial"/>
              </a:rPr>
              <a:t>-rays </a:t>
            </a:r>
            <a:r>
              <a:rPr lang="en-US" sz="2000" dirty="0">
                <a:latin typeface="+mj-lt"/>
                <a:ea typeface="Arial"/>
                <a:cs typeface="Arial"/>
              </a:rPr>
              <a:t>angular distribution shows the E</a:t>
            </a:r>
            <a:r>
              <a:rPr lang="en-US" sz="2000" dirty="0">
                <a:latin typeface="+mj-lt"/>
              </a:rPr>
              <a:t>1 character of the transition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</a:rPr>
              <a:t>The measured cross section is 0.32 mb with 18% of statistical error 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</a:rPr>
              <a:t>The strength of the PDR amount at 9 ± 2 % EWSR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</a:rPr>
              <a:t>The comparison between isoscalar and isovector probes seems to indicate that the isospin splitting is not observed for unstable nuclei above the neutron emission </a:t>
            </a:r>
            <a:r>
              <a:rPr lang="en-US" sz="2000" dirty="0" smtClean="0">
                <a:latin typeface="+mj-lt"/>
              </a:rPr>
              <a:t>threshold</a:t>
            </a:r>
            <a:endParaRPr lang="en-US" sz="20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35724" y="357352"/>
            <a:ext cx="40044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1736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4068" y="1151274"/>
            <a:ext cx="11739384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New experiments in order to excite the PDR using both isoscalar and isovector probes to decrease possible systematic errors 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  <a:ea typeface="Arial"/>
                <a:cs typeface="Arial"/>
              </a:rPr>
              <a:t>FRAISE facility 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 investigation of the PDR in several mass regions as function of the neutron number to verify the increase of the yield adding neutrons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>
                <a:latin typeface="+mj-lt"/>
              </a:rPr>
              <a:t>Study of the neutron decay channel </a:t>
            </a:r>
          </a:p>
          <a:p>
            <a:pPr marL="457200" indent="-457200" algn="just">
              <a:spcBef>
                <a:spcPts val="700"/>
              </a:spcBef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One </a:t>
            </a:r>
            <a:r>
              <a:rPr lang="en-US" sz="2000" dirty="0">
                <a:latin typeface="+mj-lt"/>
              </a:rPr>
              <a:t>important question is the collectivity of the dipole states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investigation of the collectivity </a:t>
            </a:r>
            <a:r>
              <a:rPr lang="en-US" sz="2000" dirty="0">
                <a:latin typeface="+mj-lt"/>
              </a:rPr>
              <a:t> valuating the number of particle–hole </a:t>
            </a:r>
            <a:r>
              <a:rPr lang="en-US" sz="2000" dirty="0" smtClean="0">
                <a:latin typeface="+mj-lt"/>
              </a:rPr>
              <a:t>components; </a:t>
            </a:r>
            <a:r>
              <a:rPr lang="en-US" sz="2000" dirty="0">
                <a:latin typeface="+mj-lt"/>
              </a:rPr>
              <a:t>Investigations on the possible single-particle nature of Pygmy Dipole Resonance are at present carried out at INFN-LNS. The low-lying E1 in </a:t>
            </a:r>
            <a:r>
              <a:rPr lang="en-US" sz="2000" baseline="30000" dirty="0">
                <a:latin typeface="+mj-lt"/>
              </a:rPr>
              <a:t>96</a:t>
            </a:r>
            <a:r>
              <a:rPr lang="en-US" sz="2000" dirty="0">
                <a:latin typeface="+mj-lt"/>
              </a:rPr>
              <a:t>Mo were populated with (</a:t>
            </a:r>
            <a:r>
              <a:rPr lang="en-US" sz="2000" dirty="0" err="1">
                <a:latin typeface="+mj-lt"/>
              </a:rPr>
              <a:t>d,p</a:t>
            </a:r>
            <a:r>
              <a:rPr lang="en-US" sz="2000" dirty="0">
                <a:latin typeface="+mj-lt"/>
              </a:rPr>
              <a:t>) and (</a:t>
            </a:r>
            <a:r>
              <a:rPr lang="en-US" sz="2000" dirty="0" err="1">
                <a:latin typeface="+mj-lt"/>
              </a:rPr>
              <a:t>p,d</a:t>
            </a:r>
            <a:r>
              <a:rPr lang="en-US" sz="2000" dirty="0">
                <a:latin typeface="+mj-lt"/>
              </a:rPr>
              <a:t>) reactions. The outgoing particles were detected by the MAGNEX </a:t>
            </a:r>
            <a:r>
              <a:rPr lang="en-US" sz="2000" dirty="0" smtClean="0">
                <a:latin typeface="+mj-lt"/>
              </a:rPr>
              <a:t>spectrometer</a:t>
            </a:r>
            <a:r>
              <a:rPr lang="en-US" sz="20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(L. </a:t>
            </a:r>
            <a:r>
              <a:rPr lang="en-US" sz="1600" dirty="0" err="1" smtClean="0">
                <a:latin typeface="+mj-lt"/>
              </a:rPr>
              <a:t>Pellegri</a:t>
            </a:r>
            <a:r>
              <a:rPr lang="en-US" sz="1600" dirty="0" smtClean="0">
                <a:latin typeface="+mj-lt"/>
              </a:rPr>
              <a:t> et al, private communication)</a:t>
            </a:r>
            <a:endParaRPr lang="en-GB" sz="1600" dirty="0">
              <a:latin typeface="+mj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35724" y="357352"/>
            <a:ext cx="40044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latin typeface="+mj-lt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5136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2906" y="389269"/>
            <a:ext cx="8749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Isoscalar</a:t>
            </a:r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Isovector</a:t>
            </a:r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excitation</a:t>
            </a:r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of PDR in </a:t>
            </a:r>
            <a:r>
              <a:rPr lang="it-IT" sz="20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68</a:t>
            </a:r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Ni</a:t>
            </a:r>
            <a:endParaRPr lang="en-GB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 descr="experimental_setup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731" r="25455" b="16755"/>
          <a:stretch/>
        </p:blipFill>
        <p:spPr>
          <a:xfrm>
            <a:off x="6132513" y="2030213"/>
            <a:ext cx="5933973" cy="246545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356393" y="4625576"/>
            <a:ext cx="348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j-lt"/>
              </a:rPr>
              <a:t>N.S. Martorana et al PLB 782 (2018) 112</a:t>
            </a:r>
            <a:endParaRPr lang="en-GB" sz="1600" dirty="0">
              <a:latin typeface="+mj-lt"/>
            </a:endParaRPr>
          </a:p>
        </p:txBody>
      </p:sp>
      <p:sp>
        <p:nvSpPr>
          <p:cNvPr id="11" name="CasellaDiTesto 8"/>
          <p:cNvSpPr txBox="1"/>
          <p:nvPr/>
        </p:nvSpPr>
        <p:spPr>
          <a:xfrm>
            <a:off x="282907" y="965177"/>
            <a:ext cx="11620836" cy="646331"/>
          </a:xfrm>
          <a:prstGeom prst="rect">
            <a:avLst/>
          </a:prstGeom>
          <a:ln w="19050"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>
                <a:latin typeface="+mj-lt"/>
              </a:rPr>
              <a:t>We (spokesperson N.S. Martorana, </a:t>
            </a:r>
            <a:r>
              <a:rPr lang="en-GB" dirty="0">
                <a:latin typeface="+mj-lt"/>
              </a:rPr>
              <a:t>G</a:t>
            </a:r>
            <a:r>
              <a:rPr lang="en-GB" dirty="0" smtClean="0">
                <a:latin typeface="+mj-lt"/>
              </a:rPr>
              <a:t>. </a:t>
            </a:r>
            <a:r>
              <a:rPr lang="en-GB" dirty="0" err="1" smtClean="0">
                <a:latin typeface="+mj-lt"/>
              </a:rPr>
              <a:t>Cardella</a:t>
            </a:r>
            <a:r>
              <a:rPr lang="en-GB" dirty="0" smtClean="0">
                <a:latin typeface="+mj-lt"/>
              </a:rPr>
              <a:t>, E.G. Lanza) proposed the Pygmy II experiment with the aim to study the </a:t>
            </a:r>
            <a:r>
              <a:rPr lang="en-GB" baseline="30000" dirty="0" smtClean="0">
                <a:latin typeface="+mj-lt"/>
              </a:rPr>
              <a:t>68</a:t>
            </a:r>
            <a:r>
              <a:rPr lang="en-GB" dirty="0" smtClean="0">
                <a:latin typeface="+mj-lt"/>
              </a:rPr>
              <a:t>Ni PDR using both </a:t>
            </a:r>
            <a:r>
              <a:rPr lang="en-GB" dirty="0" err="1" smtClean="0">
                <a:latin typeface="+mj-lt"/>
              </a:rPr>
              <a:t>isoscalar</a:t>
            </a:r>
            <a:r>
              <a:rPr lang="en-GB" dirty="0" smtClean="0">
                <a:latin typeface="+mj-lt"/>
              </a:rPr>
              <a:t> and </a:t>
            </a:r>
            <a:r>
              <a:rPr lang="en-GB" dirty="0" err="1" smtClean="0">
                <a:latin typeface="+mj-lt"/>
              </a:rPr>
              <a:t>isovector</a:t>
            </a:r>
            <a:r>
              <a:rPr lang="en-GB" dirty="0" smtClean="0">
                <a:latin typeface="+mj-lt"/>
              </a:rPr>
              <a:t> probes</a:t>
            </a:r>
            <a:endParaRPr lang="en-GB" dirty="0">
              <a:latin typeface="+mj-lt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970280" y="2870893"/>
            <a:ext cx="371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+mj-lt"/>
              </a:rPr>
              <a:t>Cancelled due </a:t>
            </a:r>
            <a:r>
              <a:rPr lang="en-GB" b="1" dirty="0">
                <a:solidFill>
                  <a:srgbClr val="C00000"/>
                </a:solidFill>
                <a:latin typeface="+mj-lt"/>
              </a:rPr>
              <a:t>to the  COVID  </a:t>
            </a:r>
            <a:r>
              <a:rPr lang="en-GB" b="1" dirty="0" smtClean="0">
                <a:solidFill>
                  <a:srgbClr val="C00000"/>
                </a:solidFill>
                <a:latin typeface="+mj-lt"/>
              </a:rPr>
              <a:t>pandemic</a:t>
            </a:r>
            <a:endParaRPr lang="en-GB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437640" y="1962471"/>
            <a:ext cx="469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>
                <a:latin typeface="+mj-lt"/>
              </a:rPr>
              <a:t>68</a:t>
            </a:r>
            <a:r>
              <a:rPr lang="en-GB" dirty="0" smtClean="0">
                <a:latin typeface="+mj-lt"/>
              </a:rPr>
              <a:t>Ni+C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latin typeface="+mj-lt"/>
                <a:sym typeface="Wingdings" panose="05000000000000000000" pitchFamily="2" charset="2"/>
              </a:rPr>
              <a:t>isoscalar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excitation</a:t>
            </a:r>
            <a:endParaRPr lang="en-GB" dirty="0" smtClean="0">
              <a:latin typeface="+mj-lt"/>
            </a:endParaRPr>
          </a:p>
          <a:p>
            <a:r>
              <a:rPr lang="en-GB" baseline="30000" dirty="0" smtClean="0">
                <a:latin typeface="+mj-lt"/>
              </a:rPr>
              <a:t>68</a:t>
            </a:r>
            <a:r>
              <a:rPr lang="en-GB" dirty="0" smtClean="0">
                <a:latin typeface="+mj-lt"/>
              </a:rPr>
              <a:t>N+Pb/Au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latin typeface="+mj-lt"/>
                <a:sym typeface="Wingdings" panose="05000000000000000000" pitchFamily="2" charset="2"/>
              </a:rPr>
              <a:t>isovector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excitation</a:t>
            </a:r>
            <a:endParaRPr lang="en-GB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55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pic>
        <p:nvPicPr>
          <p:cNvPr id="15" name="Picture 2" descr="https://potlns.lns.infn.it/images/loghi/logo_22_04_20.png">
            <a:extLst>
              <a:ext uri="{FF2B5EF4-FFF2-40B4-BE49-F238E27FC236}">
                <a16:creationId xmlns:a16="http://schemas.microsoft.com/office/drawing/2014/main" xmlns="" id="{2C770636-0310-465A-B707-6124EE5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05" y="197667"/>
            <a:ext cx="8127238" cy="8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324571AA-5EA1-4E13-9F9C-B886216557FD}"/>
              </a:ext>
            </a:extLst>
          </p:cNvPr>
          <p:cNvSpPr/>
          <p:nvPr/>
        </p:nvSpPr>
        <p:spPr>
          <a:xfrm>
            <a:off x="274442" y="1983638"/>
            <a:ext cx="5754835" cy="101566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500" dirty="0">
                <a:latin typeface="Calibri Light"/>
                <a:cs typeface="Calibri Light"/>
              </a:rPr>
              <a:t>The upgrade of the Superconductive Cyclotron will provide stable ion beams with a power up to </a:t>
            </a:r>
            <a:r>
              <a:rPr lang="en-US" sz="1500" b="1" dirty="0">
                <a:latin typeface="Calibri Light"/>
                <a:cs typeface="Calibri Light"/>
              </a:rPr>
              <a:t>10 kW</a:t>
            </a:r>
            <a:r>
              <a:rPr lang="en-US" sz="1500" dirty="0">
                <a:latin typeface="Calibri Light"/>
                <a:cs typeface="Calibri Light"/>
              </a:rPr>
              <a:t> . This will allow to obtain beams, for intermediate energies and for ions from carbon to argon, with intensity up to</a:t>
            </a:r>
            <a:r>
              <a:rPr lang="en-US" sz="1500" b="1" dirty="0">
                <a:latin typeface="Calibri Light"/>
                <a:cs typeface="Calibri Light"/>
              </a:rPr>
              <a:t> 10</a:t>
            </a:r>
            <a:r>
              <a:rPr lang="en-US" sz="1500" b="1" baseline="30000" dirty="0">
                <a:latin typeface="Calibri Light"/>
                <a:cs typeface="Calibri Light"/>
              </a:rPr>
              <a:t>13</a:t>
            </a:r>
            <a:r>
              <a:rPr lang="en-US" sz="1500" b="1" dirty="0">
                <a:latin typeface="Calibri Light"/>
                <a:cs typeface="Calibri Light"/>
              </a:rPr>
              <a:t> – 10</a:t>
            </a:r>
            <a:r>
              <a:rPr lang="en-US" sz="1500" b="1" baseline="30000" dirty="0">
                <a:latin typeface="Calibri Light"/>
                <a:cs typeface="Calibri Light"/>
              </a:rPr>
              <a:t>14</a:t>
            </a:r>
            <a:r>
              <a:rPr lang="en-US" sz="1500" b="1" dirty="0">
                <a:latin typeface="Calibri Light"/>
                <a:cs typeface="Calibri Light"/>
              </a:rPr>
              <a:t> </a:t>
            </a:r>
            <a:r>
              <a:rPr lang="en-US" sz="1500" b="1" dirty="0" err="1">
                <a:latin typeface="Calibri Light"/>
                <a:cs typeface="Calibri Light"/>
              </a:rPr>
              <a:t>pps</a:t>
            </a:r>
            <a:r>
              <a:rPr lang="en-US" sz="1500" b="1" dirty="0">
                <a:latin typeface="Calibri Light"/>
                <a:cs typeface="Calibri Light"/>
              </a:rPr>
              <a:t> </a:t>
            </a:r>
            <a:endParaRPr lang="en-US" sz="15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CF536C2-6E61-43F0-8DF3-620E0609BF5D}"/>
              </a:ext>
            </a:extLst>
          </p:cNvPr>
          <p:cNvSpPr txBox="1"/>
          <p:nvPr/>
        </p:nvSpPr>
        <p:spPr>
          <a:xfrm>
            <a:off x="129989" y="1306605"/>
            <a:ext cx="119432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The </a:t>
            </a:r>
            <a:r>
              <a:rPr lang="en-US" b="1" dirty="0">
                <a:latin typeface="Calibri Light"/>
                <a:cs typeface="Calibri Light"/>
              </a:rPr>
              <a:t>POTLNS project (https://potlns.lns.infn.it/it/)</a:t>
            </a:r>
            <a:r>
              <a:rPr lang="en-US" dirty="0">
                <a:latin typeface="Calibri Light"/>
                <a:cs typeface="Calibri Light"/>
              </a:rPr>
              <a:t> aims at the production of high intensity ion beams and it consists of a set of upgrade actions of existing and operating devices designed for the basic research in Nuclear Physics</a:t>
            </a:r>
            <a:r>
              <a:rPr lang="it-IT" dirty="0"/>
              <a:t> </a:t>
            </a:r>
          </a:p>
        </p:txBody>
      </p:sp>
      <p:grpSp>
        <p:nvGrpSpPr>
          <p:cNvPr id="18" name="Gruppo 17"/>
          <p:cNvGrpSpPr>
            <a:grpSpLocks noChangeAspect="1"/>
          </p:cNvGrpSpPr>
          <p:nvPr/>
        </p:nvGrpSpPr>
        <p:grpSpPr>
          <a:xfrm>
            <a:off x="845248" y="2963636"/>
            <a:ext cx="3504750" cy="3644374"/>
            <a:chOff x="107504" y="1412776"/>
            <a:chExt cx="4730551" cy="4824536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1412776"/>
              <a:ext cx="4730551" cy="4824536"/>
            </a:xfrm>
            <a:prstGeom prst="rect">
              <a:avLst/>
            </a:prstGeom>
          </p:spPr>
        </p:pic>
        <p:sp>
          <p:nvSpPr>
            <p:cNvPr id="20" name="Figura a mano libera 19"/>
            <p:cNvSpPr/>
            <p:nvPr/>
          </p:nvSpPr>
          <p:spPr>
            <a:xfrm>
              <a:off x="1379537" y="2720975"/>
              <a:ext cx="3149600" cy="2343150"/>
            </a:xfrm>
            <a:custGeom>
              <a:avLst/>
              <a:gdLst>
                <a:gd name="connsiteX0" fmla="*/ 1830388 w 3149600"/>
                <a:gd name="connsiteY0" fmla="*/ 1812925 h 2343150"/>
                <a:gd name="connsiteX1" fmla="*/ 1544638 w 3149600"/>
                <a:gd name="connsiteY1" fmla="*/ 2003425 h 2343150"/>
                <a:gd name="connsiteX2" fmla="*/ 944563 w 3149600"/>
                <a:gd name="connsiteY2" fmla="*/ 2089150 h 2343150"/>
                <a:gd name="connsiteX3" fmla="*/ 401638 w 3149600"/>
                <a:gd name="connsiteY3" fmla="*/ 1870075 h 2343150"/>
                <a:gd name="connsiteX4" fmla="*/ 58738 w 3149600"/>
                <a:gd name="connsiteY4" fmla="*/ 1374775 h 2343150"/>
                <a:gd name="connsiteX5" fmla="*/ 58738 w 3149600"/>
                <a:gd name="connsiteY5" fmla="*/ 774700 h 2343150"/>
                <a:gd name="connsiteX6" fmla="*/ 411163 w 3149600"/>
                <a:gd name="connsiteY6" fmla="*/ 288925 h 2343150"/>
                <a:gd name="connsiteX7" fmla="*/ 811213 w 3149600"/>
                <a:gd name="connsiteY7" fmla="*/ 88900 h 2343150"/>
                <a:gd name="connsiteX8" fmla="*/ 1325563 w 3149600"/>
                <a:gd name="connsiteY8" fmla="*/ 31750 h 2343150"/>
                <a:gd name="connsiteX9" fmla="*/ 1849438 w 3149600"/>
                <a:gd name="connsiteY9" fmla="*/ 279400 h 2343150"/>
                <a:gd name="connsiteX10" fmla="*/ 2201863 w 3149600"/>
                <a:gd name="connsiteY10" fmla="*/ 669925 h 2343150"/>
                <a:gd name="connsiteX11" fmla="*/ 3001963 w 3149600"/>
                <a:gd name="connsiteY11" fmla="*/ 2079625 h 2343150"/>
                <a:gd name="connsiteX12" fmla="*/ 3087688 w 3149600"/>
                <a:gd name="connsiteY12" fmla="*/ 2251075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9600" h="2343150">
                  <a:moveTo>
                    <a:pt x="1830388" y="1812925"/>
                  </a:moveTo>
                  <a:cubicBezTo>
                    <a:pt x="1761331" y="1885156"/>
                    <a:pt x="1692275" y="1957388"/>
                    <a:pt x="1544638" y="2003425"/>
                  </a:cubicBezTo>
                  <a:cubicBezTo>
                    <a:pt x="1397001" y="2049462"/>
                    <a:pt x="1135063" y="2111375"/>
                    <a:pt x="944563" y="2089150"/>
                  </a:cubicBezTo>
                  <a:cubicBezTo>
                    <a:pt x="754063" y="2066925"/>
                    <a:pt x="549276" y="1989138"/>
                    <a:pt x="401638" y="1870075"/>
                  </a:cubicBezTo>
                  <a:cubicBezTo>
                    <a:pt x="254000" y="1751012"/>
                    <a:pt x="115888" y="1557337"/>
                    <a:pt x="58738" y="1374775"/>
                  </a:cubicBezTo>
                  <a:cubicBezTo>
                    <a:pt x="1588" y="1192213"/>
                    <a:pt x="0" y="955675"/>
                    <a:pt x="58738" y="774700"/>
                  </a:cubicBezTo>
                  <a:cubicBezTo>
                    <a:pt x="117476" y="593725"/>
                    <a:pt x="285751" y="403225"/>
                    <a:pt x="411163" y="288925"/>
                  </a:cubicBezTo>
                  <a:cubicBezTo>
                    <a:pt x="536576" y="174625"/>
                    <a:pt x="658813" y="131762"/>
                    <a:pt x="811213" y="88900"/>
                  </a:cubicBezTo>
                  <a:cubicBezTo>
                    <a:pt x="963613" y="46038"/>
                    <a:pt x="1152526" y="0"/>
                    <a:pt x="1325563" y="31750"/>
                  </a:cubicBezTo>
                  <a:cubicBezTo>
                    <a:pt x="1498601" y="63500"/>
                    <a:pt x="1703388" y="173038"/>
                    <a:pt x="1849438" y="279400"/>
                  </a:cubicBezTo>
                  <a:cubicBezTo>
                    <a:pt x="1995488" y="385763"/>
                    <a:pt x="2009776" y="369888"/>
                    <a:pt x="2201863" y="669925"/>
                  </a:cubicBezTo>
                  <a:cubicBezTo>
                    <a:pt x="2393950" y="969962"/>
                    <a:pt x="2854326" y="1816100"/>
                    <a:pt x="3001963" y="2079625"/>
                  </a:cubicBezTo>
                  <a:cubicBezTo>
                    <a:pt x="3149600" y="2343150"/>
                    <a:pt x="3118644" y="2297112"/>
                    <a:pt x="3087688" y="2251075"/>
                  </a:cubicBez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3863280" y="3307941"/>
            <a:ext cx="2115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+mj-lt"/>
              </a:rPr>
              <a:t>Extraction for stripping</a:t>
            </a:r>
            <a:endParaRPr lang="en-GB" sz="1400" b="1" dirty="0">
              <a:latin typeface="+mj-lt"/>
            </a:endParaRPr>
          </a:p>
        </p:txBody>
      </p: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61575"/>
              </p:ext>
            </p:extLst>
          </p:nvPr>
        </p:nvGraphicFramePr>
        <p:xfrm>
          <a:off x="6443389" y="2224318"/>
          <a:ext cx="5102814" cy="36533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6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40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27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40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40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Ion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Energy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Isource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Iextr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Iextr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Pextr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MeV</a:t>
                      </a:r>
                      <a:r>
                        <a:rPr lang="it-IT" sz="1200" dirty="0" smtClean="0"/>
                        <a:t>/u</a:t>
                      </a:r>
                      <a:endParaRPr lang="it-IT" sz="1200" b="1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e</a:t>
                      </a:r>
                      <a:r>
                        <a:rPr lang="it-IT" sz="1200" dirty="0" err="1" smtClean="0">
                          <a:latin typeface="Bodoni MT" panose="02070603080606020203" pitchFamily="18" charset="0"/>
                        </a:rPr>
                        <a:t>µ</a:t>
                      </a:r>
                      <a:r>
                        <a:rPr lang="it-IT" sz="1200" dirty="0" err="1" smtClean="0"/>
                        <a:t>A</a:t>
                      </a:r>
                      <a:endParaRPr lang="it-IT" sz="1200" b="1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 smtClean="0"/>
                        <a:t>e</a:t>
                      </a:r>
                      <a:r>
                        <a:rPr lang="it-IT" sz="1200" b="0" dirty="0" err="1" smtClean="0">
                          <a:latin typeface="Bodoni MT" panose="02070603080606020203" pitchFamily="18" charset="0"/>
                        </a:rPr>
                        <a:t>µ</a:t>
                      </a:r>
                      <a:r>
                        <a:rPr lang="it-IT" sz="1200" b="0" dirty="0" err="1" smtClean="0"/>
                        <a:t>A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pps</a:t>
                      </a:r>
                      <a:endParaRPr lang="it-IT" sz="1200" b="1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watt</a:t>
                      </a:r>
                      <a:endParaRPr lang="it-IT" sz="1200" b="1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=5+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45 (6+)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4.7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2700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=4+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45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90 (6+)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9.4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8100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=4+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90 (6+)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9.4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10800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80 (8+)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6.2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3600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29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80 (8+)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6.2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5220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45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80 (8+)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6.2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8100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80 (8+)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6.2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10800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34.3 (8+)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2.7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5400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20</a:t>
                      </a:r>
                      <a:r>
                        <a:rPr lang="it-IT" sz="1200" baseline="0" dirty="0" smtClean="0"/>
                        <a:t>Ne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28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85.7 </a:t>
                      </a:r>
                      <a:r>
                        <a:rPr lang="it-IT" sz="1200" dirty="0" smtClean="0"/>
                        <a:t>(10+)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5.3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4800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20</a:t>
                      </a:r>
                      <a:r>
                        <a:rPr lang="it-IT" sz="1200" baseline="0" dirty="0" smtClean="0"/>
                        <a:t>Ne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smtClean="0"/>
                        <a:t>85.7 </a:t>
                      </a:r>
                      <a:r>
                        <a:rPr lang="it-IT" sz="1200" dirty="0" smtClean="0"/>
                        <a:t>(10+)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sym typeface="Wingdings"/>
                        </a:rPr>
                        <a:t>5.3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10280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30000" dirty="0" smtClean="0"/>
                        <a:t>40</a:t>
                      </a:r>
                      <a:r>
                        <a:rPr lang="it-IT" sz="1200" baseline="0" dirty="0" smtClean="0"/>
                        <a:t>Ar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=14+</a:t>
                      </a:r>
                      <a:endParaRPr lang="it-IT" sz="1200" b="1" dirty="0" smtClean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400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77.1 (18+)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>
                          <a:sym typeface="Wingdings"/>
                        </a:rPr>
                        <a:t>2.7</a:t>
                      </a:r>
                      <a:r>
                        <a:rPr lang="it-IT" sz="1200" dirty="0" smtClean="0"/>
                        <a:t>10</a:t>
                      </a:r>
                      <a:r>
                        <a:rPr lang="it-IT" sz="1200" baseline="30000" dirty="0" smtClean="0"/>
                        <a:t>13</a:t>
                      </a:r>
                      <a:endParaRPr lang="it-IT" sz="1200" b="0" baseline="30000" dirty="0" smtClean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10280</a:t>
                      </a:r>
                      <a:endParaRPr lang="it-IT" sz="1200" b="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D52F38F3-AB50-4634-86CB-8C8DB43C66B5}"/>
              </a:ext>
            </a:extLst>
          </p:cNvPr>
          <p:cNvSpPr txBox="1"/>
          <p:nvPr/>
        </p:nvSpPr>
        <p:spPr>
          <a:xfrm>
            <a:off x="6146287" y="1952936"/>
            <a:ext cx="2443486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dirty="0">
                <a:latin typeface="+mj-lt"/>
              </a:rPr>
              <a:t>D. </a:t>
            </a:r>
            <a:r>
              <a:rPr lang="it-IT" sz="1200" b="1" dirty="0" err="1">
                <a:latin typeface="+mj-lt"/>
              </a:rPr>
              <a:t>Rifuggiato</a:t>
            </a:r>
            <a:r>
              <a:rPr lang="it-IT" sz="1200" b="1" dirty="0">
                <a:latin typeface="+mj-lt"/>
              </a:rPr>
              <a:t> HIB@LNS 2015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8493DD4F-CF73-48FE-8A89-21AB2FBD2271}"/>
              </a:ext>
            </a:extLst>
          </p:cNvPr>
          <p:cNvSpPr txBox="1"/>
          <p:nvPr/>
        </p:nvSpPr>
        <p:spPr>
          <a:xfrm>
            <a:off x="6443389" y="5987505"/>
            <a:ext cx="5135656" cy="3231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500" b="1" dirty="0">
                <a:latin typeface="+mj-lt"/>
              </a:rPr>
              <a:t>General </a:t>
            </a:r>
            <a:r>
              <a:rPr lang="en-GB" sz="1500" b="1" dirty="0" smtClean="0">
                <a:latin typeface="+mj-lt"/>
              </a:rPr>
              <a:t>increase</a:t>
            </a:r>
            <a:r>
              <a:rPr lang="it-IT" sz="1500" b="1" dirty="0" smtClean="0">
                <a:latin typeface="+mj-lt"/>
              </a:rPr>
              <a:t> </a:t>
            </a:r>
            <a:r>
              <a:rPr lang="it-IT" sz="1500" b="1" dirty="0">
                <a:latin typeface="+mj-lt"/>
              </a:rPr>
              <a:t>of 10</a:t>
            </a:r>
            <a:r>
              <a:rPr lang="it-IT" sz="1500" b="1" baseline="30000" dirty="0">
                <a:latin typeface="+mj-lt"/>
              </a:rPr>
              <a:t>2</a:t>
            </a:r>
            <a:r>
              <a:rPr lang="it-IT" sz="1500" b="1" dirty="0">
                <a:latin typeface="+mj-lt"/>
              </a:rPr>
              <a:t> with </a:t>
            </a:r>
            <a:r>
              <a:rPr lang="en-GB" sz="1500" b="1" dirty="0" smtClean="0">
                <a:latin typeface="+mj-lt"/>
              </a:rPr>
              <a:t>respect</a:t>
            </a:r>
            <a:r>
              <a:rPr lang="it-IT" sz="1500" b="1" dirty="0" smtClean="0">
                <a:latin typeface="+mj-lt"/>
              </a:rPr>
              <a:t> </a:t>
            </a:r>
            <a:r>
              <a:rPr lang="en-GB" sz="1500" b="1" dirty="0" smtClean="0">
                <a:latin typeface="+mj-lt"/>
              </a:rPr>
              <a:t>to</a:t>
            </a:r>
            <a:r>
              <a:rPr lang="it-IT" sz="1500" b="1" dirty="0" smtClean="0">
                <a:latin typeface="+mj-lt"/>
              </a:rPr>
              <a:t> </a:t>
            </a:r>
            <a:r>
              <a:rPr lang="en-GB" sz="1500" b="1" dirty="0" smtClean="0">
                <a:latin typeface="+mj-lt"/>
              </a:rPr>
              <a:t>previous</a:t>
            </a:r>
            <a:r>
              <a:rPr lang="it-IT" sz="1500" b="1" dirty="0" smtClean="0">
                <a:latin typeface="+mj-lt"/>
              </a:rPr>
              <a:t> </a:t>
            </a:r>
            <a:r>
              <a:rPr lang="it-IT" sz="1500" b="1" dirty="0">
                <a:latin typeface="+mj-lt"/>
              </a:rPr>
              <a:t>status!</a:t>
            </a:r>
          </a:p>
        </p:txBody>
      </p:sp>
    </p:spTree>
    <p:extLst>
      <p:ext uri="{BB962C8B-B14F-4D97-AF65-F5344CB8AC3E}">
        <p14:creationId xmlns:p14="http://schemas.microsoft.com/office/powerpoint/2010/main" val="11780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0BD33A94-5B97-4CDB-858E-BD6D25AF552A}"/>
              </a:ext>
            </a:extLst>
          </p:cNvPr>
          <p:cNvSpPr txBox="1"/>
          <p:nvPr/>
        </p:nvSpPr>
        <p:spPr>
          <a:xfrm>
            <a:off x="0" y="378963"/>
            <a:ext cx="118199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 Light"/>
              </a:rPr>
              <a:t>The building of a new fragment separator FRAISE (Fragment In- Flight Separator) is ongoing to exploit the capabilities of the CS upgrade for providing high intensity and high quality radioactive beams </a:t>
            </a:r>
            <a:r>
              <a:rPr lang="en-US" dirty="0" smtClean="0">
                <a:latin typeface="Calibri Light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Calibri Light"/>
              </a:rPr>
              <a:t> </a:t>
            </a:r>
            <a:r>
              <a:rPr lang="en-US" dirty="0">
                <a:latin typeface="Calibri Light"/>
              </a:rPr>
              <a:t>FRAISE will permit to produce RIBs with intensity of 10</a:t>
            </a:r>
            <a:r>
              <a:rPr lang="en-US" baseline="30000" dirty="0">
                <a:latin typeface="Calibri Light"/>
              </a:rPr>
              <a:t>3</a:t>
            </a:r>
            <a:r>
              <a:rPr lang="en-US" dirty="0">
                <a:latin typeface="Calibri Light"/>
              </a:rPr>
              <a:t> –10</a:t>
            </a:r>
            <a:r>
              <a:rPr lang="en-US" baseline="30000" dirty="0">
                <a:latin typeface="Calibri Light"/>
              </a:rPr>
              <a:t>7</a:t>
            </a:r>
            <a:r>
              <a:rPr lang="en-US" dirty="0">
                <a:latin typeface="Calibri Light"/>
              </a:rPr>
              <a:t> </a:t>
            </a:r>
            <a:r>
              <a:rPr lang="en-US" dirty="0" err="1">
                <a:latin typeface="Calibri Light"/>
              </a:rPr>
              <a:t>pps</a:t>
            </a:r>
            <a:r>
              <a:rPr lang="en-US" dirty="0">
                <a:latin typeface="Calibri Light"/>
              </a:rPr>
              <a:t>, using the In-Flight Fragmentation method and employing a primary beam power of</a:t>
            </a:r>
            <a:r>
              <a:rPr lang="en-US" b="1" dirty="0">
                <a:latin typeface="Calibri Light"/>
              </a:rPr>
              <a:t> 2-3 kW</a:t>
            </a:r>
            <a:endParaRPr lang="it-IT" b="1" dirty="0">
              <a:cs typeface="Calibri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C06F735E-408A-41DC-8577-BAC8374EB65E}"/>
              </a:ext>
            </a:extLst>
          </p:cNvPr>
          <p:cNvSpPr/>
          <p:nvPr/>
        </p:nvSpPr>
        <p:spPr>
          <a:xfrm>
            <a:off x="7345206" y="1255734"/>
            <a:ext cx="4721666" cy="16927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00000"/>
            </a:pP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n-US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dipoles and 6 quadrupoles, arranged in a symmetrical configuration and 2 sextupoles to adjust the aberration effect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maximum magnetic rigidity  3</a:t>
            </a:r>
            <a:r>
              <a:rPr lang="en-US" sz="1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en-US" sz="15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Tm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n-US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possibility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of almost pure secondary beams through the use of </a:t>
            </a:r>
            <a:r>
              <a:rPr lang="en-US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 Al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wedge</a:t>
            </a:r>
            <a:endParaRPr lang="en-GB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Immagine 3">
            <a:extLst>
              <a:ext uri="{FF2B5EF4-FFF2-40B4-BE49-F238E27FC236}">
                <a16:creationId xmlns:a16="http://schemas.microsoft.com/office/drawing/2014/main" xmlns="" id="{BB83A662-00BE-4191-ACE4-490249AA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7" y="1506435"/>
            <a:ext cx="3348317" cy="4719187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2AC8CE79-8C85-48C0-A501-4F9AE401F504}"/>
              </a:ext>
            </a:extLst>
          </p:cNvPr>
          <p:cNvSpPr/>
          <p:nvPr/>
        </p:nvSpPr>
        <p:spPr>
          <a:xfrm>
            <a:off x="7555085" y="4238863"/>
            <a:ext cx="4309398" cy="1708160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region that will host FRAISE will be managed to allow a safe air treatment and an appropriate shielding of walls, floor and roof; </a:t>
            </a:r>
            <a:r>
              <a:rPr lang="en-US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slowing down and absorbing radiations, due to  neutrons and γ-rays, and to avoid a contamination in adjacent halls. </a:t>
            </a:r>
            <a:r>
              <a:rPr lang="en-GB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Furthermore</a:t>
            </a:r>
            <a:r>
              <a:rPr lang="it-IT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GB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dedicated</a:t>
            </a:r>
            <a:r>
              <a:rPr lang="it-IT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radioprotection</a:t>
            </a:r>
            <a:r>
              <a:rPr lang="it-IT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system</a:t>
            </a:r>
            <a:r>
              <a:rPr lang="it-IT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the first magnetic dipole will be required.</a:t>
            </a:r>
            <a:endParaRPr lang="it-IT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F0458AF5-7C9A-481E-9BE9-4B9422A04D5F}"/>
              </a:ext>
            </a:extLst>
          </p:cNvPr>
          <p:cNvSpPr txBox="1"/>
          <p:nvPr/>
        </p:nvSpPr>
        <p:spPr>
          <a:xfrm>
            <a:off x="7530871" y="2986860"/>
            <a:ext cx="453063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+mj-lt"/>
                <a:cs typeface="Calibri Light" panose="020F0302020204030204" pitchFamily="34" charset="0"/>
              </a:rPr>
              <a:t>Martorana </a:t>
            </a:r>
            <a:r>
              <a:rPr lang="it-IT" sz="1400" b="1" dirty="0">
                <a:latin typeface="+mj-lt"/>
                <a:cs typeface="Calibri Light" panose="020F0302020204030204" pitchFamily="34" charset="0"/>
              </a:rPr>
              <a:t>N.S.,  Il Nuovo Cimento 44 (2021) 1 </a:t>
            </a:r>
          </a:p>
          <a:p>
            <a:r>
              <a:rPr lang="it-IT" sz="1400" b="1" dirty="0">
                <a:latin typeface="+mj-lt"/>
                <a:cs typeface="Calibri Light" panose="020F0302020204030204" pitchFamily="34" charset="0"/>
              </a:rPr>
              <a:t>Russo A.D. et al., </a:t>
            </a:r>
            <a:r>
              <a:rPr lang="it-IT" sz="1400" b="1" dirty="0" err="1">
                <a:latin typeface="+mj-lt"/>
                <a:cs typeface="Calibri Light" panose="020F0302020204030204" pitchFamily="34" charset="0"/>
              </a:rPr>
              <a:t>Nucl</a:t>
            </a:r>
            <a:r>
              <a:rPr lang="it-IT" sz="1400" b="1" dirty="0">
                <a:latin typeface="+mj-lt"/>
                <a:cs typeface="Calibri Light" panose="020F0302020204030204" pitchFamily="34" charset="0"/>
              </a:rPr>
              <a:t>. </a:t>
            </a:r>
            <a:r>
              <a:rPr lang="it-IT" sz="1400" b="1" dirty="0" err="1">
                <a:latin typeface="+mj-lt"/>
                <a:cs typeface="Calibri Light" panose="020F0302020204030204" pitchFamily="34" charset="0"/>
              </a:rPr>
              <a:t>Instrum</a:t>
            </a:r>
            <a:r>
              <a:rPr lang="it-IT" sz="1400" b="1" dirty="0">
                <a:latin typeface="+mj-lt"/>
                <a:cs typeface="Calibri Light" panose="020F0302020204030204" pitchFamily="34" charset="0"/>
              </a:rPr>
              <a:t>. </a:t>
            </a:r>
            <a:r>
              <a:rPr lang="it-IT" sz="1400" b="1" dirty="0" err="1">
                <a:latin typeface="+mj-lt"/>
                <a:cs typeface="Calibri Light" panose="020F0302020204030204" pitchFamily="34" charset="0"/>
              </a:rPr>
              <a:t>Methods</a:t>
            </a:r>
            <a:r>
              <a:rPr lang="it-IT" sz="1400" b="1" dirty="0">
                <a:latin typeface="+mj-lt"/>
                <a:cs typeface="Calibri Light" panose="020F0302020204030204" pitchFamily="34" charset="0"/>
              </a:rPr>
              <a:t> B, 463 (2020) 418</a:t>
            </a:r>
            <a:endParaRPr lang="en-US" sz="1400" b="1" dirty="0">
              <a:latin typeface="+mj-lt"/>
              <a:cs typeface="Calibri Light" panose="020F0302020204030204" pitchFamily="34" charset="0"/>
            </a:endParaRPr>
          </a:p>
          <a:p>
            <a:r>
              <a:rPr lang="it-IT" sz="1400" b="1" dirty="0" err="1">
                <a:latin typeface="+mj-lt"/>
              </a:rPr>
              <a:t>Russotto</a:t>
            </a:r>
            <a:r>
              <a:rPr lang="it-IT" sz="1400" b="1" dirty="0">
                <a:latin typeface="+mj-lt"/>
              </a:rPr>
              <a:t> P. et al., J. </a:t>
            </a:r>
            <a:r>
              <a:rPr lang="it-IT" sz="1400" b="1" dirty="0" err="1">
                <a:latin typeface="+mj-lt"/>
              </a:rPr>
              <a:t>Physics</a:t>
            </a:r>
            <a:r>
              <a:rPr lang="it-IT" sz="1400" b="1" dirty="0">
                <a:latin typeface="+mj-lt"/>
              </a:rPr>
              <a:t>: </a:t>
            </a:r>
            <a:r>
              <a:rPr lang="it-IT" sz="1400" b="1" dirty="0" err="1">
                <a:latin typeface="+mj-lt"/>
              </a:rPr>
              <a:t>Conf</a:t>
            </a:r>
            <a:r>
              <a:rPr lang="it-IT" sz="1400" b="1" dirty="0">
                <a:latin typeface="+mj-lt"/>
              </a:rPr>
              <a:t>. Ser., 1014 (2018) </a:t>
            </a:r>
            <a:r>
              <a:rPr lang="it-IT" sz="1400" b="1" dirty="0" smtClean="0">
                <a:latin typeface="+mj-lt"/>
              </a:rPr>
              <a:t>012016</a:t>
            </a:r>
            <a:endParaRPr lang="en-US" sz="1400" b="1" dirty="0" smtClean="0">
              <a:latin typeface="+mj-lt"/>
              <a:cs typeface="Calibri Light" panose="020F0302020204030204" pitchFamily="34" charset="0"/>
            </a:endParaRPr>
          </a:p>
          <a:p>
            <a:r>
              <a:rPr lang="en-US" sz="1400" b="1" dirty="0" smtClean="0">
                <a:latin typeface="+mj-lt"/>
                <a:cs typeface="Calibri Light" panose="020F0302020204030204" pitchFamily="34" charset="0"/>
              </a:rPr>
              <a:t>F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.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Risitano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,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Tesi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 di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Laurea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Magistrale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,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Università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degli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400" b="1" dirty="0" err="1">
                <a:latin typeface="+mj-lt"/>
                <a:cs typeface="Calibri Light" panose="020F0302020204030204" pitchFamily="34" charset="0"/>
              </a:rPr>
              <a:t>Studi</a:t>
            </a:r>
            <a:r>
              <a:rPr lang="en-US" sz="1400" b="1" dirty="0">
                <a:latin typeface="+mj-lt"/>
                <a:cs typeface="Calibri Light" panose="020F0302020204030204" pitchFamily="34" charset="0"/>
              </a:rPr>
              <a:t> di Messina, Italy</a:t>
            </a:r>
            <a:r>
              <a:rPr lang="it-IT" sz="1400" b="1" dirty="0">
                <a:latin typeface="+mj-lt"/>
                <a:cs typeface="Calibri Light" panose="020F0302020204030204" pitchFamily="34" charset="0"/>
              </a:rPr>
              <a:t> </a:t>
            </a:r>
            <a:endParaRPr lang="en-US" sz="1400" b="1" dirty="0"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xmlns="" id="{9CB939F4-7FDD-4BFE-AEEB-69BA61F205D6}"/>
              </a:ext>
            </a:extLst>
          </p:cNvPr>
          <p:cNvCxnSpPr>
            <a:stCxn id="31" idx="1"/>
          </p:cNvCxnSpPr>
          <p:nvPr/>
        </p:nvCxnSpPr>
        <p:spPr>
          <a:xfrm flipH="1">
            <a:off x="1749152" y="3360315"/>
            <a:ext cx="3458159" cy="243934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3E1D9DCD-C369-4B50-975E-EA06872300C8}"/>
              </a:ext>
            </a:extLst>
          </p:cNvPr>
          <p:cNvSpPr txBox="1"/>
          <p:nvPr/>
        </p:nvSpPr>
        <p:spPr>
          <a:xfrm>
            <a:off x="5207311" y="3037149"/>
            <a:ext cx="20920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Rotating Target </a:t>
            </a:r>
          </a:p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CLIM (GANIL</a:t>
            </a:r>
            <a:r>
              <a:rPr lang="en-GB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xmlns="" id="{DE8413D5-6AB1-4CDB-931F-A9C48BE3BF3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1768290" y="2131799"/>
            <a:ext cx="3298071" cy="190007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ECBAD065-A6C0-45D0-885C-79892F04342A}"/>
              </a:ext>
            </a:extLst>
          </p:cNvPr>
          <p:cNvSpPr txBox="1"/>
          <p:nvPr/>
        </p:nvSpPr>
        <p:spPr>
          <a:xfrm>
            <a:off x="5066361" y="19471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smtClean="0"/>
              <a:t>wedge and/or </a:t>
            </a:r>
            <a:r>
              <a:rPr lang="it-IT" dirty="0" err="1" smtClean="0"/>
              <a:t>Slit</a:t>
            </a:r>
            <a:endParaRPr lang="it-IT" dirty="0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xmlns="" id="{54EE371F-6D09-40F2-BE4D-F76C45110E35}"/>
              </a:ext>
            </a:extLst>
          </p:cNvPr>
          <p:cNvCxnSpPr>
            <a:cxnSpLocks/>
          </p:cNvCxnSpPr>
          <p:nvPr/>
        </p:nvCxnSpPr>
        <p:spPr>
          <a:xfrm flipH="1">
            <a:off x="1846730" y="1604681"/>
            <a:ext cx="3041277" cy="72390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80532033-36B5-4E82-AB74-139E0E339DE3}"/>
              </a:ext>
            </a:extLst>
          </p:cNvPr>
          <p:cNvSpPr txBox="1"/>
          <p:nvPr/>
        </p:nvSpPr>
        <p:spPr>
          <a:xfrm>
            <a:off x="4900891" y="13486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Exit </a:t>
            </a:r>
            <a:r>
              <a:rPr lang="it-IT" dirty="0" err="1"/>
              <a:t>Slit</a:t>
            </a:r>
            <a:endParaRPr lang="it-IT" dirty="0"/>
          </a:p>
        </p:txBody>
      </p:sp>
      <p:grpSp>
        <p:nvGrpSpPr>
          <p:cNvPr id="36" name="Gruppo 35"/>
          <p:cNvGrpSpPr/>
          <p:nvPr/>
        </p:nvGrpSpPr>
        <p:grpSpPr>
          <a:xfrm>
            <a:off x="4572833" y="3627474"/>
            <a:ext cx="2644043" cy="2726537"/>
            <a:chOff x="4572833" y="3627474"/>
            <a:chExt cx="2644043" cy="2726537"/>
          </a:xfrm>
        </p:grpSpPr>
        <p:pic>
          <p:nvPicPr>
            <p:cNvPr id="37" name="Image 1">
              <a:extLst>
                <a:ext uri="{FF2B5EF4-FFF2-40B4-BE49-F238E27FC236}">
                  <a16:creationId xmlns:a16="http://schemas.microsoft.com/office/drawing/2014/main" xmlns="" id="{5C1F3C63-ED13-476A-B8C3-D80AE280AB67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142362" y="3627474"/>
              <a:ext cx="1743984" cy="2598148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CustomShape 3">
              <a:extLst>
                <a:ext uri="{FF2B5EF4-FFF2-40B4-BE49-F238E27FC236}">
                  <a16:creationId xmlns:a16="http://schemas.microsoft.com/office/drawing/2014/main" xmlns="" id="{50AABD6A-3791-4ED3-AC13-97E26322007B}"/>
                </a:ext>
              </a:extLst>
            </p:cNvPr>
            <p:cNvSpPr/>
            <p:nvPr/>
          </p:nvSpPr>
          <p:spPr>
            <a:xfrm>
              <a:off x="4572833" y="3649061"/>
              <a:ext cx="2644043" cy="2704950"/>
            </a:xfrm>
            <a:prstGeom prst="ellipse">
              <a:avLst/>
            </a:prstGeom>
            <a:noFill/>
            <a:ln w="3492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9673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0BD33A94-5B97-4CDB-858E-BD6D25AF552A}"/>
              </a:ext>
            </a:extLst>
          </p:cNvPr>
          <p:cNvSpPr txBox="1"/>
          <p:nvPr/>
        </p:nvSpPr>
        <p:spPr>
          <a:xfrm>
            <a:off x="0" y="378963"/>
            <a:ext cx="118199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 Light"/>
              </a:rPr>
              <a:t>The building of a new fragment separator FRAISE (Fragment In- Flight Separator) is ongoing to exploit the capabilities of the CS upgrade for providing high intensity and high quality radioactive beams </a:t>
            </a:r>
            <a:r>
              <a:rPr lang="en-US" dirty="0" smtClean="0">
                <a:latin typeface="Calibri Light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Calibri Light"/>
              </a:rPr>
              <a:t> </a:t>
            </a:r>
            <a:r>
              <a:rPr lang="en-US" dirty="0">
                <a:latin typeface="Calibri Light"/>
              </a:rPr>
              <a:t>FRAISE will permit to produce RIBs with intensity of 10</a:t>
            </a:r>
            <a:r>
              <a:rPr lang="en-US" baseline="30000" dirty="0">
                <a:latin typeface="Calibri Light"/>
              </a:rPr>
              <a:t>3</a:t>
            </a:r>
            <a:r>
              <a:rPr lang="en-US" dirty="0">
                <a:latin typeface="Calibri Light"/>
              </a:rPr>
              <a:t> –10</a:t>
            </a:r>
            <a:r>
              <a:rPr lang="en-US" baseline="30000" dirty="0">
                <a:latin typeface="Calibri Light"/>
              </a:rPr>
              <a:t>7</a:t>
            </a:r>
            <a:r>
              <a:rPr lang="en-US" dirty="0">
                <a:latin typeface="Calibri Light"/>
              </a:rPr>
              <a:t> </a:t>
            </a:r>
            <a:r>
              <a:rPr lang="en-US" dirty="0" err="1">
                <a:latin typeface="Calibri Light"/>
              </a:rPr>
              <a:t>pps</a:t>
            </a:r>
            <a:r>
              <a:rPr lang="en-US" dirty="0">
                <a:latin typeface="Calibri Light"/>
              </a:rPr>
              <a:t>, using the In-Flight Fragmentation method and employing a primary beam power of</a:t>
            </a:r>
            <a:r>
              <a:rPr lang="en-US" b="1" dirty="0">
                <a:latin typeface="Calibri Light"/>
              </a:rPr>
              <a:t> 2-3 kW</a:t>
            </a:r>
            <a:endParaRPr lang="it-IT" b="1" dirty="0">
              <a:cs typeface="Calibri"/>
            </a:endParaRPr>
          </a:p>
        </p:txBody>
      </p:sp>
      <p:pic>
        <p:nvPicPr>
          <p:cNvPr id="27" name="Immagine 3">
            <a:extLst>
              <a:ext uri="{FF2B5EF4-FFF2-40B4-BE49-F238E27FC236}">
                <a16:creationId xmlns:a16="http://schemas.microsoft.com/office/drawing/2014/main" xmlns="" id="{BB83A662-00BE-4191-ACE4-490249AA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7" y="1506435"/>
            <a:ext cx="3348317" cy="4719187"/>
          </a:xfrm>
          <a:prstGeom prst="rect">
            <a:avLst/>
          </a:prstGeom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xmlns="" id="{9CB939F4-7FDD-4BFE-AEEB-69BA61F205D6}"/>
              </a:ext>
            </a:extLst>
          </p:cNvPr>
          <p:cNvCxnSpPr>
            <a:stCxn id="31" idx="1"/>
          </p:cNvCxnSpPr>
          <p:nvPr/>
        </p:nvCxnSpPr>
        <p:spPr>
          <a:xfrm flipH="1">
            <a:off x="1749152" y="3360315"/>
            <a:ext cx="3458159" cy="243934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3E1D9DCD-C369-4B50-975E-EA06872300C8}"/>
              </a:ext>
            </a:extLst>
          </p:cNvPr>
          <p:cNvSpPr txBox="1"/>
          <p:nvPr/>
        </p:nvSpPr>
        <p:spPr>
          <a:xfrm>
            <a:off x="5207311" y="3037149"/>
            <a:ext cx="20920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Rotating Target </a:t>
            </a:r>
          </a:p>
          <a:p>
            <a:pPr>
              <a:lnSpc>
                <a:spcPct val="100000"/>
              </a:lnSpc>
            </a:pPr>
            <a:r>
              <a:rPr lang="en-GB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CLIM (GANIL</a:t>
            </a:r>
            <a:r>
              <a:rPr lang="en-GB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xmlns="" id="{DE8413D5-6AB1-4CDB-931F-A9C48BE3BF3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1768290" y="2131799"/>
            <a:ext cx="3298071" cy="190007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ECBAD065-A6C0-45D0-885C-79892F04342A}"/>
              </a:ext>
            </a:extLst>
          </p:cNvPr>
          <p:cNvSpPr txBox="1"/>
          <p:nvPr/>
        </p:nvSpPr>
        <p:spPr>
          <a:xfrm>
            <a:off x="5066361" y="19471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smtClean="0"/>
              <a:t>wedge and/or </a:t>
            </a:r>
            <a:r>
              <a:rPr lang="it-IT" dirty="0" err="1" smtClean="0"/>
              <a:t>Slit</a:t>
            </a:r>
            <a:endParaRPr lang="it-IT" dirty="0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xmlns="" id="{54EE371F-6D09-40F2-BE4D-F76C45110E35}"/>
              </a:ext>
            </a:extLst>
          </p:cNvPr>
          <p:cNvCxnSpPr>
            <a:cxnSpLocks/>
          </p:cNvCxnSpPr>
          <p:nvPr/>
        </p:nvCxnSpPr>
        <p:spPr>
          <a:xfrm flipH="1">
            <a:off x="1846730" y="1604681"/>
            <a:ext cx="3041277" cy="72390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80532033-36B5-4E82-AB74-139E0E339DE3}"/>
              </a:ext>
            </a:extLst>
          </p:cNvPr>
          <p:cNvSpPr txBox="1"/>
          <p:nvPr/>
        </p:nvSpPr>
        <p:spPr>
          <a:xfrm>
            <a:off x="4900891" y="13486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Exit </a:t>
            </a:r>
            <a:r>
              <a:rPr lang="it-IT" dirty="0" err="1"/>
              <a:t>Slit</a:t>
            </a:r>
            <a:endParaRPr lang="it-IT" dirty="0"/>
          </a:p>
        </p:txBody>
      </p:sp>
      <p:grpSp>
        <p:nvGrpSpPr>
          <p:cNvPr id="36" name="Gruppo 35"/>
          <p:cNvGrpSpPr/>
          <p:nvPr/>
        </p:nvGrpSpPr>
        <p:grpSpPr>
          <a:xfrm>
            <a:off x="4572833" y="3627474"/>
            <a:ext cx="2644043" cy="2726537"/>
            <a:chOff x="4572833" y="3627474"/>
            <a:chExt cx="2644043" cy="2726537"/>
          </a:xfrm>
        </p:grpSpPr>
        <p:pic>
          <p:nvPicPr>
            <p:cNvPr id="37" name="Image 1">
              <a:extLst>
                <a:ext uri="{FF2B5EF4-FFF2-40B4-BE49-F238E27FC236}">
                  <a16:creationId xmlns:a16="http://schemas.microsoft.com/office/drawing/2014/main" xmlns="" id="{5C1F3C63-ED13-476A-B8C3-D80AE280AB67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142362" y="3627474"/>
              <a:ext cx="1743984" cy="2598148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CustomShape 3">
              <a:extLst>
                <a:ext uri="{FF2B5EF4-FFF2-40B4-BE49-F238E27FC236}">
                  <a16:creationId xmlns:a16="http://schemas.microsoft.com/office/drawing/2014/main" xmlns="" id="{50AABD6A-3791-4ED3-AC13-97E26322007B}"/>
                </a:ext>
              </a:extLst>
            </p:cNvPr>
            <p:cNvSpPr/>
            <p:nvPr/>
          </p:nvSpPr>
          <p:spPr>
            <a:xfrm>
              <a:off x="4572833" y="3649061"/>
              <a:ext cx="2644043" cy="2704950"/>
            </a:xfrm>
            <a:prstGeom prst="ellipse">
              <a:avLst/>
            </a:prstGeom>
            <a:noFill/>
            <a:ln w="3492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aphicFrame>
        <p:nvGraphicFramePr>
          <p:cNvPr id="20" name="Tabel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62774"/>
              </p:ext>
            </p:extLst>
          </p:nvPr>
        </p:nvGraphicFramePr>
        <p:xfrm>
          <a:off x="10073849" y="1604681"/>
          <a:ext cx="1688014" cy="36533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6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Ion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Energy</a:t>
                      </a:r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endParaRPr lang="it-IT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MeV</a:t>
                      </a:r>
                      <a:r>
                        <a:rPr lang="it-IT" sz="1200" dirty="0" smtClean="0"/>
                        <a:t>/u</a:t>
                      </a:r>
                      <a:endParaRPr lang="it-IT" sz="1200" b="1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=5+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=4+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45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12</a:t>
                      </a:r>
                      <a:r>
                        <a:rPr lang="it-IT" sz="1200" baseline="0" dirty="0" smtClean="0"/>
                        <a:t>C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=4+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29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45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=6+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799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18</a:t>
                      </a:r>
                      <a:r>
                        <a:rPr lang="it-IT" sz="1200" baseline="0" dirty="0" smtClean="0"/>
                        <a:t>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20</a:t>
                      </a:r>
                      <a:r>
                        <a:rPr lang="it-IT" sz="1200" baseline="0" dirty="0" smtClean="0"/>
                        <a:t>Ne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28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/>
                        <a:t>20</a:t>
                      </a:r>
                      <a:r>
                        <a:rPr lang="it-IT" sz="1200" baseline="0" dirty="0" smtClean="0"/>
                        <a:t>Ne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=7+</a:t>
                      </a:r>
                      <a:endParaRPr lang="it-IT" sz="1200" b="1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3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30000" dirty="0" smtClean="0"/>
                        <a:t>40</a:t>
                      </a:r>
                      <a:r>
                        <a:rPr lang="it-IT" sz="1200" baseline="0" dirty="0" smtClean="0"/>
                        <a:t>Ar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q</a:t>
                      </a:r>
                      <a:r>
                        <a:rPr lang="it-IT" sz="1200" dirty="0" smtClean="0"/>
                        <a:t>=14+</a:t>
                      </a:r>
                      <a:endParaRPr lang="it-IT" sz="1200" b="1" dirty="0" smtClean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60</a:t>
                      </a:r>
                      <a:endParaRPr lang="it-IT" sz="1200" b="0" dirty="0">
                        <a:solidFill>
                          <a:srgbClr val="00009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7357826" y="1731389"/>
            <a:ext cx="2498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+mj-lt"/>
              </a:rPr>
              <a:t>What can be done with the new FRAISE facility?</a:t>
            </a:r>
          </a:p>
          <a:p>
            <a:pPr algn="just"/>
            <a:r>
              <a:rPr lang="en-GB" dirty="0" smtClean="0">
                <a:latin typeface="+mj-lt"/>
              </a:rPr>
              <a:t>                        </a:t>
            </a:r>
          </a:p>
          <a:p>
            <a:pPr algn="just"/>
            <a:endParaRPr lang="en-GB" dirty="0">
              <a:latin typeface="+mj-lt"/>
            </a:endParaRPr>
          </a:p>
          <a:p>
            <a:pPr algn="just"/>
            <a:r>
              <a:rPr lang="en-GB" u="sng" dirty="0" smtClean="0">
                <a:latin typeface="+mj-lt"/>
              </a:rPr>
              <a:t>Possibility to perform experiments with high-statistics and high quality (also in the case of nuclei far from the stability)</a:t>
            </a:r>
          </a:p>
        </p:txBody>
      </p:sp>
    </p:spTree>
    <p:extLst>
      <p:ext uri="{BB962C8B-B14F-4D97-AF65-F5344CB8AC3E}">
        <p14:creationId xmlns:p14="http://schemas.microsoft.com/office/powerpoint/2010/main" val="20420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graphicFrame>
        <p:nvGraphicFramePr>
          <p:cNvPr id="11" name="Tabella 2">
            <a:extLst>
              <a:ext uri="{FF2B5EF4-FFF2-40B4-BE49-F238E27FC236}">
                <a16:creationId xmlns:a16="http://schemas.microsoft.com/office/drawing/2014/main" xmlns="" id="{29DC2D2A-7565-468C-8FA4-904B04B4B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7411"/>
              </p:ext>
            </p:extLst>
          </p:nvPr>
        </p:nvGraphicFramePr>
        <p:xfrm>
          <a:off x="3251493" y="915230"/>
          <a:ext cx="8846565" cy="4706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541">
                  <a:extLst>
                    <a:ext uri="{9D8B030D-6E8A-4147-A177-3AD203B41FA5}">
                      <a16:colId xmlns:a16="http://schemas.microsoft.com/office/drawing/2014/main" xmlns="" val="1871259160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1690436419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3465761012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3809299277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3236159659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720909015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1189527118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60445828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2936893971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3246594295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2178818142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1495904835"/>
                    </a:ext>
                  </a:extLst>
                </a:gridCol>
                <a:gridCol w="676502">
                  <a:extLst>
                    <a:ext uri="{9D8B030D-6E8A-4147-A177-3AD203B41FA5}">
                      <a16:colId xmlns:a16="http://schemas.microsoft.com/office/drawing/2014/main" xmlns="" val="556938100"/>
                    </a:ext>
                  </a:extLst>
                </a:gridCol>
              </a:tblGrid>
              <a:tr h="672301"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2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35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K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36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K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6.64E3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48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37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K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8.19E4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48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38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K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6.29E5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49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39</a:t>
                      </a: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+mj-lt"/>
                        </a:rPr>
                        <a:t>K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K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41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K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42</a:t>
                      </a: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+mj-lt"/>
                        </a:rPr>
                        <a:t>K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8.22E5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32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1.7E3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33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909273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31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32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33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34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35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8.87E5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45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36</a:t>
                      </a:r>
                      <a:r>
                        <a:rPr lang="it-IT" sz="1200" b="1" dirty="0">
                          <a:latin typeface="+mj-lt"/>
                        </a:rPr>
                        <a:t>Ar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37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Ar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5.22E7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38</a:t>
                      </a:r>
                      <a:r>
                        <a:rPr lang="it-IT" sz="1200" b="1" dirty="0">
                          <a:latin typeface="+mj-lt"/>
                        </a:rPr>
                        <a:t>Ar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39</a:t>
                      </a:r>
                      <a:r>
                        <a:rPr lang="it-IT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Ar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6.96E8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40</a:t>
                      </a:r>
                      <a:r>
                        <a:rPr lang="it-IT" sz="1200" b="1" baseline="0" dirty="0">
                          <a:latin typeface="+mj-lt"/>
                        </a:rPr>
                        <a:t>Ar</a:t>
                      </a:r>
                      <a:endParaRPr lang="en-GB" sz="1200" b="1" baseline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7.89E6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34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42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1.5e4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34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179488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31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Cl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32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2.66E4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38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33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7.07E5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33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34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8.07E6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34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35</a:t>
                      </a:r>
                      <a:r>
                        <a:rPr lang="it-IT" sz="1200" b="1" dirty="0">
                          <a:latin typeface="+mj-lt"/>
                        </a:rPr>
                        <a:t>Cl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latin typeface="+mj-lt"/>
                        </a:rPr>
                        <a:t>36</a:t>
                      </a:r>
                      <a:r>
                        <a:rPr lang="it-IT" sz="1200" b="1" baseline="0" dirty="0">
                          <a:latin typeface="+mj-lt"/>
                        </a:rPr>
                        <a:t>Cl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latin typeface="+mj-lt"/>
                        </a:rPr>
                        <a:t>37</a:t>
                      </a:r>
                      <a:r>
                        <a:rPr lang="it-IT" sz="1200" b="1" baseline="0" dirty="0">
                          <a:latin typeface="+mj-lt"/>
                        </a:rPr>
                        <a:t>Cl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38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4.52E8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39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2.03E8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40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3.63E6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30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3.16E3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34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563605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28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29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S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30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4.2E4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48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31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1E6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49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32</a:t>
                      </a:r>
                      <a:r>
                        <a:rPr lang="it-IT" sz="1200" b="1" dirty="0">
                          <a:latin typeface="+mj-lt"/>
                        </a:rPr>
                        <a:t>S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33</a:t>
                      </a:r>
                      <a:r>
                        <a:rPr lang="it-IT" sz="1200" b="1" dirty="0">
                          <a:latin typeface="+mj-lt"/>
                        </a:rPr>
                        <a:t>S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latin typeface="+mj-lt"/>
                        </a:rPr>
                        <a:t>34</a:t>
                      </a:r>
                      <a:r>
                        <a:rPr lang="it-IT" sz="1200" b="1" baseline="0" dirty="0">
                          <a:latin typeface="+mj-lt"/>
                        </a:rPr>
                        <a:t>S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1.12E8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3.9E7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1.16E7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1.13E5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3.22E2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106207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27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P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28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P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5.8E4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42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29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P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1.35E6</a:t>
                      </a:r>
                    </a:p>
                    <a:p>
                      <a:pPr algn="ctr"/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43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30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1.09E7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43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latin typeface="+mj-lt"/>
                        </a:rPr>
                        <a:t>31</a:t>
                      </a:r>
                      <a:r>
                        <a:rPr lang="it-IT" sz="1200" b="1" dirty="0">
                          <a:latin typeface="+mj-lt"/>
                        </a:rPr>
                        <a:t>P</a:t>
                      </a:r>
                      <a:endParaRPr lang="en-GB" sz="1200" b="1" dirty="0">
                        <a:latin typeface="+mj-lt"/>
                      </a:endParaRPr>
                    </a:p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32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5.19E7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40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33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6.72E7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48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3.95E7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44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1.54E7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46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8.22E5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7.91E3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it-IT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3181177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26</a:t>
                      </a: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27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9.66E5</a:t>
                      </a:r>
                      <a:endParaRPr lang="it-IT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43</a:t>
                      </a:r>
                      <a:endParaRPr lang="en-GB" sz="12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latin typeface="+mj-lt"/>
                        </a:rPr>
                        <a:t>28</a:t>
                      </a:r>
                      <a:r>
                        <a:rPr lang="it-IT" sz="1200" b="1" dirty="0" smtClean="0"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latin typeface="+mj-lt"/>
                      </a:endParaRPr>
                    </a:p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29</a:t>
                      </a:r>
                      <a:r>
                        <a:rPr lang="it-IT" sz="1200" b="1" dirty="0">
                          <a:latin typeface="+mj-lt"/>
                        </a:rPr>
                        <a:t>Si</a:t>
                      </a:r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latin typeface="+mj-lt"/>
                        </a:rPr>
                        <a:t>30</a:t>
                      </a:r>
                      <a:r>
                        <a:rPr lang="it-IT" sz="1200" b="1" dirty="0">
                          <a:latin typeface="+mj-lt"/>
                        </a:rPr>
                        <a:t>S</a:t>
                      </a:r>
                      <a:endParaRPr lang="en-GB" sz="1200" b="1" dirty="0">
                        <a:latin typeface="+mj-lt"/>
                      </a:endParaRPr>
                    </a:p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31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3.48E7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45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32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1.3E7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48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33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3.5E6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34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1.01E6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52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1.92E5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49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36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2.51E4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49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37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38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Si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5077330"/>
                  </a:ext>
                </a:extLst>
              </a:tr>
              <a:tr h="672301"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25</a:t>
                      </a:r>
                      <a:r>
                        <a:rPr lang="it-IT" sz="1200" b="1" dirty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rgbClr val="FFC000"/>
                          </a:solidFill>
                          <a:latin typeface="+mj-lt"/>
                        </a:rPr>
                        <a:t>9.23E5</a:t>
                      </a:r>
                      <a:endParaRPr lang="it-IT" sz="1200" b="1" baseline="0" dirty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rgbClr val="FFC000"/>
                          </a:solidFill>
                          <a:latin typeface="+mj-lt"/>
                        </a:rPr>
                        <a:t>44</a:t>
                      </a:r>
                      <a:endParaRPr lang="en-GB" sz="1200" b="1" baseline="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26</a:t>
                      </a:r>
                      <a:r>
                        <a:rPr lang="it-IT" sz="1200" b="1" baseline="0" dirty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rgbClr val="FFC000"/>
                          </a:solidFill>
                          <a:latin typeface="+mj-lt"/>
                        </a:rPr>
                        <a:t>5.44E6</a:t>
                      </a:r>
                      <a:endParaRPr lang="it-IT" sz="1200" b="1" baseline="0" dirty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1200" b="1" baseline="0" dirty="0" smtClean="0">
                          <a:solidFill>
                            <a:srgbClr val="FFC000"/>
                          </a:solidFill>
                          <a:latin typeface="+mj-lt"/>
                        </a:rPr>
                        <a:t>44</a:t>
                      </a:r>
                      <a:endParaRPr lang="en-GB" sz="1200" b="1" baseline="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latin typeface="+mj-lt"/>
                        </a:rPr>
                        <a:t>27</a:t>
                      </a:r>
                      <a:r>
                        <a:rPr lang="it-IT" sz="1200" b="1" baseline="0" dirty="0">
                          <a:latin typeface="+mj-lt"/>
                        </a:rPr>
                        <a:t>Al</a:t>
                      </a:r>
                      <a:endParaRPr lang="en-GB" sz="1200" b="1" baseline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28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2.01E7</a:t>
                      </a:r>
                      <a:endParaRPr lang="en-GB" sz="1200" b="1" baseline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45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29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1.21E7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30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4.43E6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45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31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1.05E6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52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32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1.59E5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33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2.47E4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34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2.94E3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35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3.53E2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36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3.39</a:t>
                      </a:r>
                      <a:endParaRPr lang="it-IT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41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37</a:t>
                      </a:r>
                      <a:r>
                        <a:rPr lang="it-IT" sz="12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Al</a:t>
                      </a:r>
                      <a:endParaRPr lang="en-GB" sz="1200" b="1" baseline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1334232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E827D081-C00E-47F8-8679-3976AF31177C}"/>
              </a:ext>
            </a:extLst>
          </p:cNvPr>
          <p:cNvSpPr txBox="1"/>
          <p:nvPr/>
        </p:nvSpPr>
        <p:spPr>
          <a:xfrm>
            <a:off x="81222" y="180217"/>
            <a:ext cx="6913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baseline="30000" dirty="0" smtClean="0">
                <a:solidFill>
                  <a:srgbClr val="00B050"/>
                </a:solidFill>
                <a:latin typeface="+mj-lt"/>
              </a:rPr>
              <a:t>40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Ar @60 </a:t>
            </a:r>
            <a:r>
              <a:rPr lang="it-IT" b="1" dirty="0" err="1" smtClean="0">
                <a:solidFill>
                  <a:srgbClr val="00B050"/>
                </a:solidFill>
                <a:latin typeface="+mj-lt"/>
              </a:rPr>
              <a:t>AMeV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 2 kW on </a:t>
            </a:r>
            <a:r>
              <a:rPr lang="it-IT" b="1" baseline="30000" dirty="0">
                <a:solidFill>
                  <a:srgbClr val="00B050"/>
                </a:solidFill>
                <a:latin typeface="+mj-lt"/>
              </a:rPr>
              <a:t>9</a:t>
            </a:r>
            <a:r>
              <a:rPr lang="it-IT" b="1" dirty="0">
                <a:solidFill>
                  <a:srgbClr val="00B050"/>
                </a:solidFill>
                <a:latin typeface="+mj-lt"/>
              </a:rPr>
              <a:t>Be 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target</a:t>
            </a:r>
            <a:endParaRPr lang="it-IT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5872" y="860046"/>
            <a:ext cx="2964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500" dirty="0"/>
              <a:t>U</a:t>
            </a:r>
            <a:r>
              <a:rPr lang="en-GB" sz="1500" dirty="0" smtClean="0"/>
              <a:t>sing </a:t>
            </a:r>
            <a:r>
              <a:rPr lang="en-GB" sz="1500" baseline="30000" dirty="0" smtClean="0"/>
              <a:t>40</a:t>
            </a:r>
            <a:r>
              <a:rPr lang="en-GB" sz="1500" dirty="0" smtClean="0"/>
              <a:t>Ar beam at 60 AMeV</a:t>
            </a:r>
            <a:r>
              <a:rPr lang="en-GB" sz="1500" dirty="0" smtClean="0">
                <a:sym typeface="Wingdings" panose="05000000000000000000" pitchFamily="2" charset="2"/>
              </a:rPr>
              <a:t></a:t>
            </a:r>
            <a:r>
              <a:rPr lang="en-GB" sz="1500" b="1" baseline="30000" dirty="0" smtClean="0"/>
              <a:t>38</a:t>
            </a:r>
            <a:r>
              <a:rPr lang="en-GB" sz="1500" b="1" dirty="0" smtClean="0"/>
              <a:t>S </a:t>
            </a:r>
            <a:r>
              <a:rPr lang="it-IT" sz="1500" b="1" dirty="0" smtClean="0"/>
              <a:t>1.16E7 40 </a:t>
            </a:r>
            <a:r>
              <a:rPr lang="it-IT" sz="1500" b="1" dirty="0" err="1" smtClean="0"/>
              <a:t>MeV</a:t>
            </a:r>
            <a:r>
              <a:rPr lang="it-IT" sz="1500" b="1" dirty="0" smtClean="0"/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32707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graphicFrame>
        <p:nvGraphicFramePr>
          <p:cNvPr id="9" name="Tabella 2">
            <a:extLst>
              <a:ext uri="{FF2B5EF4-FFF2-40B4-BE49-F238E27FC236}">
                <a16:creationId xmlns:a16="http://schemas.microsoft.com/office/drawing/2014/main" xmlns="" id="{45F0EAE9-DB4E-45C4-A4BE-667E0B093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37652"/>
              </p:ext>
            </p:extLst>
          </p:nvPr>
        </p:nvGraphicFramePr>
        <p:xfrm>
          <a:off x="3871839" y="819006"/>
          <a:ext cx="7628402" cy="5344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91">
                  <a:extLst>
                    <a:ext uri="{9D8B030D-6E8A-4147-A177-3AD203B41FA5}">
                      <a16:colId xmlns:a16="http://schemas.microsoft.com/office/drawing/2014/main" xmlns="" val="720909015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1189527118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60445828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2936893971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3246594295"/>
                    </a:ext>
                  </a:extLst>
                </a:gridCol>
                <a:gridCol w="697408">
                  <a:extLst>
                    <a:ext uri="{9D8B030D-6E8A-4147-A177-3AD203B41FA5}">
                      <a16:colId xmlns:a16="http://schemas.microsoft.com/office/drawing/2014/main" xmlns="" val="2178818142"/>
                    </a:ext>
                  </a:extLst>
                </a:gridCol>
                <a:gridCol w="689575">
                  <a:extLst>
                    <a:ext uri="{9D8B030D-6E8A-4147-A177-3AD203B41FA5}">
                      <a16:colId xmlns:a16="http://schemas.microsoft.com/office/drawing/2014/main" xmlns="" val="1495904835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556938100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247219328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914309900"/>
                    </a:ext>
                  </a:extLst>
                </a:gridCol>
                <a:gridCol w="693491">
                  <a:extLst>
                    <a:ext uri="{9D8B030D-6E8A-4147-A177-3AD203B41FA5}">
                      <a16:colId xmlns:a16="http://schemas.microsoft.com/office/drawing/2014/main" xmlns="" val="513805663"/>
                    </a:ext>
                  </a:extLst>
                </a:gridCol>
              </a:tblGrid>
              <a:tr h="634956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22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23</a:t>
                      </a:r>
                      <a:r>
                        <a:rPr lang="en-GB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24</a:t>
                      </a:r>
                      <a:r>
                        <a:rPr lang="en-GB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25</a:t>
                      </a:r>
                      <a:r>
                        <a:rPr lang="en-GB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Al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Al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3428463"/>
                  </a:ext>
                </a:extLst>
              </a:tr>
              <a:tr h="599894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20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21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22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23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Mg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25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26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27</a:t>
                      </a:r>
                      <a:r>
                        <a:rPr lang="it-IT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249430"/>
                  </a:ext>
                </a:extLst>
              </a:tr>
              <a:tr h="644776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20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21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22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baseline="30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23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Na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6587699"/>
                  </a:ext>
                </a:extLst>
              </a:tr>
              <a:tr h="634956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17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Ne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18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Ne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19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Ne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Ne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21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Ne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22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Ne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4660732"/>
                  </a:ext>
                </a:extLst>
              </a:tr>
              <a:tr h="682305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17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F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18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F</a:t>
                      </a:r>
                    </a:p>
                    <a:p>
                      <a:pPr algn="ctr"/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9.85E7</a:t>
                      </a:r>
                    </a:p>
                    <a:p>
                      <a:pPr algn="ctr"/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36</a:t>
                      </a:r>
                      <a:endParaRPr lang="en-GB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latin typeface="+mj-lt"/>
                        </a:rPr>
                        <a:t>19</a:t>
                      </a:r>
                      <a:r>
                        <a:rPr lang="it-IT" sz="1400" b="1" dirty="0">
                          <a:latin typeface="+mj-lt"/>
                        </a:rPr>
                        <a:t>F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20</a:t>
                      </a:r>
                      <a:r>
                        <a:rPr lang="it-IT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4.19E8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37</a:t>
                      </a:r>
                      <a:endParaRPr lang="it-IT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1.65E8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kumimoji="0" lang="it-IT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909273"/>
                  </a:ext>
                </a:extLst>
              </a:tr>
              <a:tr h="68230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13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O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14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O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15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O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latin typeface="+mj-lt"/>
                        </a:rPr>
                        <a:t>16</a:t>
                      </a:r>
                      <a:r>
                        <a:rPr lang="it-IT" sz="1400" b="1" baseline="0" dirty="0" smtClean="0">
                          <a:latin typeface="+mj-lt"/>
                        </a:rPr>
                        <a:t>O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latin typeface="+mj-lt"/>
                        </a:rPr>
                        <a:t>17</a:t>
                      </a:r>
                      <a:r>
                        <a:rPr lang="it-IT" sz="1400" b="1" baseline="0" dirty="0" smtClean="0">
                          <a:latin typeface="+mj-lt"/>
                        </a:rPr>
                        <a:t>O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18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3.22E7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9.18E6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8.93E4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3.03E2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179488"/>
                  </a:ext>
                </a:extLst>
              </a:tr>
              <a:tr h="682305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12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 smtClean="0">
                          <a:solidFill>
                            <a:srgbClr val="FFC000"/>
                          </a:solidFill>
                          <a:latin typeface="+mj-lt"/>
                        </a:rPr>
                        <a:t>13</a:t>
                      </a:r>
                      <a:r>
                        <a:rPr lang="it-IT" sz="1400" b="1" dirty="0" smtClean="0">
                          <a:solidFill>
                            <a:srgbClr val="FFC000"/>
                          </a:solidFill>
                          <a:latin typeface="+mj-lt"/>
                        </a:rPr>
                        <a:t>N</a:t>
                      </a:r>
                      <a:endParaRPr lang="it-IT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14</a:t>
                      </a:r>
                      <a:r>
                        <a:rPr lang="it-IT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+mj-lt"/>
                        </a:rPr>
                        <a:t>15</a:t>
                      </a:r>
                      <a:r>
                        <a:rPr lang="it-IT" sz="1400" b="1" baseline="0" dirty="0">
                          <a:latin typeface="+mj-lt"/>
                        </a:rPr>
                        <a:t> N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solidFill>
                            <a:schemeClr val="bg1"/>
                          </a:solidFill>
                          <a:latin typeface="+mj-lt"/>
                        </a:rPr>
                        <a:t>16</a:t>
                      </a:r>
                      <a:r>
                        <a:rPr lang="it-IT" sz="14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1.54E6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3.24E5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2.72E3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563605"/>
                  </a:ext>
                </a:extLst>
              </a:tr>
              <a:tr h="634956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 dirty="0">
                          <a:solidFill>
                            <a:srgbClr val="FFC000"/>
                          </a:solidFill>
                          <a:latin typeface="+mj-lt"/>
                        </a:rPr>
                        <a:t>11</a:t>
                      </a:r>
                      <a:r>
                        <a:rPr lang="it-IT" sz="1400" b="1" dirty="0">
                          <a:solidFill>
                            <a:srgbClr val="FFC000"/>
                          </a:solidFill>
                          <a:latin typeface="+mj-lt"/>
                        </a:rPr>
                        <a:t>C</a:t>
                      </a:r>
                      <a:endParaRPr lang="en-GB" sz="1400" b="1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+mj-lt"/>
                        </a:rPr>
                        <a:t>12</a:t>
                      </a:r>
                      <a:r>
                        <a:rPr lang="it-IT" sz="1400" b="1" baseline="0" dirty="0">
                          <a:latin typeface="+mj-lt"/>
                        </a:rPr>
                        <a:t>C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30000" dirty="0">
                          <a:latin typeface="+mj-lt"/>
                        </a:rPr>
                        <a:t>13</a:t>
                      </a:r>
                      <a:r>
                        <a:rPr lang="it-IT" sz="1400" b="1" baseline="0" dirty="0">
                          <a:latin typeface="+mj-lt"/>
                        </a:rPr>
                        <a:t>C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2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3106207"/>
                  </a:ext>
                </a:extLst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137352" y="256428"/>
            <a:ext cx="11917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 smtClean="0">
                <a:solidFill>
                  <a:srgbClr val="00B050"/>
                </a:solidFill>
                <a:latin typeface="+mj-lt"/>
                <a:cs typeface="Calibri Light" panose="020F0302020204030204" pitchFamily="34" charset="0"/>
              </a:rPr>
              <a:t>22</a:t>
            </a:r>
            <a:r>
              <a:rPr lang="en-US" b="1" dirty="0" smtClean="0">
                <a:solidFill>
                  <a:srgbClr val="00B050"/>
                </a:solidFill>
                <a:latin typeface="+mj-lt"/>
                <a:cs typeface="Calibri Light" panose="020F0302020204030204" pitchFamily="34" charset="0"/>
              </a:rPr>
              <a:t>Ne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 @50 </a:t>
            </a:r>
            <a:r>
              <a:rPr lang="it-IT" b="1" dirty="0" err="1" smtClean="0">
                <a:solidFill>
                  <a:srgbClr val="00B050"/>
                </a:solidFill>
                <a:latin typeface="+mj-lt"/>
              </a:rPr>
              <a:t>AMeV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 2 kW on </a:t>
            </a:r>
            <a:r>
              <a:rPr lang="it-IT" b="1" baseline="30000" dirty="0" smtClean="0">
                <a:solidFill>
                  <a:srgbClr val="00B050"/>
                </a:solidFill>
                <a:latin typeface="+mj-lt"/>
              </a:rPr>
              <a:t>9</a:t>
            </a:r>
            <a:r>
              <a:rPr lang="it-IT" b="1" dirty="0" smtClean="0">
                <a:solidFill>
                  <a:srgbClr val="00B050"/>
                </a:solidFill>
                <a:latin typeface="+mj-lt"/>
              </a:rPr>
              <a:t>Be target</a:t>
            </a:r>
            <a:endParaRPr lang="en-GB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3554" y="895456"/>
            <a:ext cx="3441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500" dirty="0"/>
              <a:t>U</a:t>
            </a:r>
            <a:r>
              <a:rPr lang="en-GB" sz="1500" dirty="0" smtClean="0"/>
              <a:t>sing </a:t>
            </a:r>
            <a:r>
              <a:rPr lang="en-GB" sz="1500" baseline="30000" dirty="0" smtClean="0"/>
              <a:t>22</a:t>
            </a:r>
            <a:r>
              <a:rPr lang="en-GB" sz="1500" dirty="0" smtClean="0"/>
              <a:t>Ne beam at 50 </a:t>
            </a:r>
            <a:r>
              <a:rPr lang="en-GB" sz="1500" dirty="0" err="1" smtClean="0"/>
              <a:t>AMeV</a:t>
            </a:r>
            <a:r>
              <a:rPr lang="en-GB" sz="1500" dirty="0" smtClean="0">
                <a:sym typeface="Wingdings" panose="05000000000000000000" pitchFamily="2" charset="2"/>
              </a:rPr>
              <a:t></a:t>
            </a:r>
            <a:r>
              <a:rPr lang="en-GB" sz="1500" dirty="0">
                <a:sym typeface="Wingdings" panose="05000000000000000000" pitchFamily="2" charset="2"/>
              </a:rPr>
              <a:t> </a:t>
            </a:r>
            <a:r>
              <a:rPr lang="en-GB" sz="1500" b="1" baseline="30000" dirty="0" smtClean="0"/>
              <a:t>20</a:t>
            </a:r>
            <a:r>
              <a:rPr lang="en-GB" sz="1500" b="1" dirty="0" smtClean="0"/>
              <a:t>O </a:t>
            </a:r>
            <a:r>
              <a:rPr lang="it-IT" sz="1500" b="1" dirty="0" smtClean="0"/>
              <a:t>9.18E6 43 </a:t>
            </a:r>
            <a:r>
              <a:rPr lang="it-IT" sz="1500" b="1" dirty="0" err="1" smtClean="0"/>
              <a:t>MeV</a:t>
            </a:r>
            <a:r>
              <a:rPr lang="it-IT" sz="1500" b="1" dirty="0" smtClean="0"/>
              <a:t>/A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4503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BD595DD-1C56-49D7-B566-F4747C4F1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" y="1494247"/>
            <a:ext cx="2459166" cy="184437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53554" y="284860"/>
            <a:ext cx="11704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j-lt"/>
              </a:rPr>
              <a:t>Investigation of the PDR: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baseline="30000" dirty="0" smtClean="0">
                <a:latin typeface="+mj-lt"/>
              </a:rPr>
              <a:t>68</a:t>
            </a:r>
            <a:r>
              <a:rPr lang="en-GB" sz="2000" dirty="0" smtClean="0">
                <a:latin typeface="+mj-lt"/>
              </a:rPr>
              <a:t>Ni, </a:t>
            </a:r>
            <a:r>
              <a:rPr lang="en-GB" sz="2000" baseline="30000" dirty="0" smtClean="0">
                <a:latin typeface="+mj-lt"/>
              </a:rPr>
              <a:t>38</a:t>
            </a:r>
            <a:r>
              <a:rPr lang="en-GB" sz="2000" dirty="0" smtClean="0">
                <a:latin typeface="+mj-lt"/>
              </a:rPr>
              <a:t>S,</a:t>
            </a:r>
            <a:r>
              <a:rPr lang="en-GB" sz="2000" dirty="0">
                <a:latin typeface="+mj-lt"/>
              </a:rPr>
              <a:t> </a:t>
            </a:r>
            <a:r>
              <a:rPr lang="en-GB" sz="2000" baseline="30000" dirty="0" smtClean="0">
                <a:latin typeface="+mj-lt"/>
              </a:rPr>
              <a:t>20</a:t>
            </a:r>
            <a:r>
              <a:rPr lang="en-GB" sz="2000" dirty="0" smtClean="0">
                <a:latin typeface="+mj-lt"/>
              </a:rPr>
              <a:t>O but also in </a:t>
            </a:r>
            <a:r>
              <a:rPr lang="en-GB" sz="2000" baseline="30000" dirty="0">
                <a:latin typeface="+mj-lt"/>
              </a:rPr>
              <a:t>34</a:t>
            </a:r>
            <a:r>
              <a:rPr lang="en-GB" sz="2000" dirty="0">
                <a:latin typeface="+mj-lt"/>
              </a:rPr>
              <a:t>Si, </a:t>
            </a:r>
            <a:r>
              <a:rPr lang="en-GB" sz="2000" baseline="30000" dirty="0" smtClean="0">
                <a:latin typeface="+mj-lt"/>
              </a:rPr>
              <a:t>48</a:t>
            </a:r>
            <a:r>
              <a:rPr lang="en-GB" sz="2000" dirty="0" smtClean="0">
                <a:latin typeface="+mj-lt"/>
              </a:rPr>
              <a:t>Ar </a:t>
            </a:r>
            <a:r>
              <a:rPr lang="en-GB" sz="2000" baseline="30000" dirty="0" smtClean="0">
                <a:latin typeface="+mj-lt"/>
              </a:rPr>
              <a:t>48</a:t>
            </a:r>
            <a:r>
              <a:rPr lang="en-GB" sz="2000" dirty="0" smtClean="0">
                <a:latin typeface="+mj-lt"/>
              </a:rPr>
              <a:t>Ca,</a:t>
            </a:r>
            <a:r>
              <a:rPr lang="en-GB" sz="2000" baseline="30000" dirty="0" smtClean="0">
                <a:latin typeface="+mj-lt"/>
              </a:rPr>
              <a:t>64</a:t>
            </a:r>
            <a:r>
              <a:rPr lang="en-GB" sz="2000" dirty="0" smtClean="0">
                <a:latin typeface="+mj-lt"/>
              </a:rPr>
              <a:t>Ni using </a:t>
            </a:r>
            <a:r>
              <a:rPr lang="en-GB" sz="2000" dirty="0" err="1" smtClean="0">
                <a:latin typeface="+mj-lt"/>
              </a:rPr>
              <a:t>isoscalar</a:t>
            </a:r>
            <a:r>
              <a:rPr lang="en-GB" sz="2000" dirty="0" smtClean="0">
                <a:latin typeface="+mj-lt"/>
              </a:rPr>
              <a:t> and </a:t>
            </a:r>
            <a:r>
              <a:rPr lang="en-GB" sz="2000" dirty="0" err="1" smtClean="0">
                <a:latin typeface="+mj-lt"/>
              </a:rPr>
              <a:t>isovector</a:t>
            </a:r>
            <a:r>
              <a:rPr lang="en-GB" sz="2000" dirty="0" smtClean="0">
                <a:latin typeface="+mj-lt"/>
              </a:rPr>
              <a:t> probes (carbon and Au/</a:t>
            </a:r>
            <a:r>
              <a:rPr lang="en-GB" sz="2000" dirty="0" err="1" smtClean="0">
                <a:latin typeface="+mj-lt"/>
              </a:rPr>
              <a:t>Pb</a:t>
            </a:r>
            <a:r>
              <a:rPr lang="en-GB" sz="2000" dirty="0" smtClean="0">
                <a:latin typeface="+mj-lt"/>
              </a:rPr>
              <a:t> target)</a:t>
            </a:r>
            <a:endParaRPr lang="en-GB" sz="2000" dirty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1110" y="3381137"/>
            <a:ext cx="33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Projectile isotopic identification with FARCOS telescopes in its final configuration</a:t>
            </a:r>
            <a:endParaRPr lang="en-GB" sz="1200" dirty="0">
              <a:latin typeface="+mj-lt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34" y="4145423"/>
            <a:ext cx="2722266" cy="20380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ttangolo 7"/>
          <p:cNvSpPr/>
          <p:nvPr/>
        </p:nvSpPr>
        <p:spPr>
          <a:xfrm>
            <a:off x="2702507" y="3780298"/>
            <a:ext cx="3048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200" dirty="0" smtClean="0">
                <a:latin typeface="+mj-lt"/>
              </a:rPr>
              <a:t>γ</a:t>
            </a:r>
            <a:r>
              <a:rPr lang="en-GB" sz="1200" dirty="0" smtClean="0">
                <a:latin typeface="+mj-lt"/>
              </a:rPr>
              <a:t>-ray </a:t>
            </a:r>
            <a:r>
              <a:rPr lang="en-GB" sz="1200" dirty="0">
                <a:latin typeface="+mj-lt"/>
              </a:rPr>
              <a:t>measured with </a:t>
            </a:r>
            <a:r>
              <a:rPr lang="en-GB" sz="1200" dirty="0" err="1">
                <a:latin typeface="+mj-lt"/>
              </a:rPr>
              <a:t>CsI</a:t>
            </a:r>
            <a:r>
              <a:rPr lang="en-GB" sz="1200" dirty="0">
                <a:latin typeface="+mj-lt"/>
              </a:rPr>
              <a:t>(Tl) - CHIMERA sphere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618815" y="4437346"/>
            <a:ext cx="4484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 smtClean="0"/>
              <a:t>Also neutron detection with a new prototype under  construction - PRIN-ANCHISE</a:t>
            </a:r>
            <a:endParaRPr lang="en-GB" sz="15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5855296" y="1887868"/>
            <a:ext cx="6336704" cy="2368943"/>
            <a:chOff x="5159896" y="1556792"/>
            <a:chExt cx="10225135" cy="3953119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896" y="1556792"/>
              <a:ext cx="10225135" cy="3953119"/>
            </a:xfrm>
            <a:prstGeom prst="rect">
              <a:avLst/>
            </a:prstGeom>
          </p:spPr>
        </p:pic>
        <p:grpSp>
          <p:nvGrpSpPr>
            <p:cNvPr id="19" name="Gruppo 18"/>
            <p:cNvGrpSpPr/>
            <p:nvPr/>
          </p:nvGrpSpPr>
          <p:grpSpPr>
            <a:xfrm>
              <a:off x="5242778" y="4229820"/>
              <a:ext cx="3466262" cy="471847"/>
              <a:chOff x="5159896" y="4365104"/>
              <a:chExt cx="3528392" cy="432047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6023992" y="4365104"/>
                <a:ext cx="1584176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1" name="Connettore 2 20"/>
              <p:cNvCxnSpPr/>
              <p:nvPr/>
            </p:nvCxnSpPr>
            <p:spPr>
              <a:xfrm>
                <a:off x="5368723" y="4509119"/>
                <a:ext cx="3175549" cy="39785"/>
              </a:xfrm>
              <a:prstGeom prst="straightConnector1">
                <a:avLst/>
              </a:prstGeom>
              <a:ln w="57150"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ttangolo 21"/>
              <p:cNvSpPr/>
              <p:nvPr/>
            </p:nvSpPr>
            <p:spPr>
              <a:xfrm>
                <a:off x="5159896" y="4653135"/>
                <a:ext cx="3528392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4" name="Rettangolo 23"/>
          <p:cNvSpPr/>
          <p:nvPr/>
        </p:nvSpPr>
        <p:spPr>
          <a:xfrm>
            <a:off x="6132513" y="4995374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500" dirty="0">
                <a:latin typeface="+mj-lt"/>
              </a:rPr>
              <a:t>https://home.infn.it/it/news-infn/4627-prin-2020-11-progetti-vincitori-con-l-infn-di-cui-3-come-capofila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3048000" y="2967335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500" dirty="0">
              <a:latin typeface="+mj-lt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137467" y="5475157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>
                <a:latin typeface="+mj-lt"/>
                <a:ea typeface="Times New Roman" panose="02020603050405020304" pitchFamily="18" charset="0"/>
              </a:rPr>
              <a:t>E.V. Pagano et al</a:t>
            </a:r>
            <a:r>
              <a:rPr lang="en-US" sz="1500" dirty="0" smtClean="0">
                <a:latin typeface="+mj-lt"/>
                <a:ea typeface="Times New Roman" panose="02020603050405020304" pitchFamily="18" charset="0"/>
              </a:rPr>
              <a:t>., </a:t>
            </a:r>
            <a:r>
              <a:rPr lang="en-US" sz="1500" dirty="0">
                <a:latin typeface="+mj-lt"/>
                <a:ea typeface="Times New Roman" panose="02020603050405020304" pitchFamily="18" charset="0"/>
              </a:rPr>
              <a:t>NIM A </a:t>
            </a:r>
            <a:r>
              <a:rPr lang="en-US" sz="1500" dirty="0" smtClean="0">
                <a:latin typeface="+mj-lt"/>
                <a:ea typeface="Times New Roman" panose="02020603050405020304" pitchFamily="18" charset="0"/>
              </a:rPr>
              <a:t>905 </a:t>
            </a:r>
            <a:r>
              <a:rPr lang="en-US" sz="1500" dirty="0">
                <a:latin typeface="+mj-lt"/>
              </a:rPr>
              <a:t>47-52</a:t>
            </a:r>
            <a:r>
              <a:rPr lang="en-US" sz="15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500" dirty="0">
                <a:latin typeface="+mj-lt"/>
                <a:ea typeface="Times New Roman" panose="02020603050405020304" pitchFamily="18" charset="0"/>
              </a:rPr>
              <a:t>(2018</a:t>
            </a:r>
            <a:r>
              <a:rPr lang="en-US" sz="1500" dirty="0" smtClean="0">
                <a:latin typeface="+mj-lt"/>
                <a:ea typeface="Times New Roman" panose="02020603050405020304" pitchFamily="18" charset="0"/>
              </a:rPr>
              <a:t>)</a:t>
            </a:r>
          </a:p>
          <a:p>
            <a:r>
              <a:rPr lang="en-US" sz="1500" dirty="0">
                <a:latin typeface="+mj-lt"/>
              </a:rPr>
              <a:t>E.V. Pagano et al., </a:t>
            </a:r>
            <a:r>
              <a:rPr lang="en-US" sz="1500" dirty="0" smtClean="0">
                <a:latin typeface="+mj-lt"/>
              </a:rPr>
              <a:t>NIM A 889 </a:t>
            </a:r>
            <a:r>
              <a:rPr lang="en-US" sz="1500" dirty="0">
                <a:latin typeface="+mj-lt"/>
              </a:rPr>
              <a:t>pp. 83-88 (2018)</a:t>
            </a:r>
            <a:endParaRPr lang="en-US" sz="1500" dirty="0" smtClean="0">
              <a:latin typeface="+mj-lt"/>
              <a:ea typeface="Times New Roman" panose="02020603050405020304" pitchFamily="18" charset="0"/>
            </a:endParaRPr>
          </a:p>
          <a:p>
            <a:r>
              <a:rPr lang="en-US" sz="1500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en-GB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29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3554" y="8191500"/>
            <a:ext cx="38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L.Pellegri</a:t>
            </a:r>
            <a:r>
              <a:rPr lang="en-GB" dirty="0">
                <a:latin typeface="+mj-lt"/>
              </a:rPr>
              <a:t>, et al. private communication</a:t>
            </a:r>
          </a:p>
        </p:txBody>
      </p:sp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1" y="154362"/>
            <a:ext cx="9936478" cy="6117476"/>
          </a:xfrm>
          <a:prstGeom prst="rect">
            <a:avLst/>
          </a:prstGeom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xmlns="" id="{7ACAA236-4FC3-40BF-B43C-C8B7B8EE9C99}"/>
              </a:ext>
            </a:extLst>
          </p:cNvPr>
          <p:cNvSpPr txBox="1">
            <a:spLocks/>
          </p:cNvSpPr>
          <p:nvPr/>
        </p:nvSpPr>
        <p:spPr>
          <a:xfrm>
            <a:off x="-1171281" y="3132559"/>
            <a:ext cx="6678987" cy="1659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smtClean="0">
                <a:solidFill>
                  <a:schemeClr val="bg1"/>
                </a:solidFill>
              </a:rPr>
              <a:t/>
            </a:r>
            <a:br>
              <a:rPr lang="it-IT" sz="2500" smtClean="0">
                <a:solidFill>
                  <a:schemeClr val="bg1"/>
                </a:solidFill>
              </a:rPr>
            </a:br>
            <a:r>
              <a:rPr lang="it-IT" sz="2500" smtClean="0">
                <a:solidFill>
                  <a:schemeClr val="bg1"/>
                </a:solidFill>
              </a:rPr>
              <a:t>Looking to Edoardo idea: </a:t>
            </a:r>
            <a:br>
              <a:rPr lang="it-IT" sz="2500" smtClean="0">
                <a:solidFill>
                  <a:schemeClr val="bg1"/>
                </a:solidFill>
              </a:rPr>
            </a:br>
            <a:r>
              <a:rPr lang="it-IT" sz="2500" smtClean="0">
                <a:solidFill>
                  <a:schemeClr val="bg1"/>
                </a:solidFill>
              </a:rPr>
              <a:t/>
            </a:r>
            <a:br>
              <a:rPr lang="it-IT" sz="2500" smtClean="0">
                <a:solidFill>
                  <a:schemeClr val="bg1"/>
                </a:solidFill>
              </a:rPr>
            </a:br>
            <a:r>
              <a:rPr lang="en-US" sz="2500" smtClean="0">
                <a:solidFill>
                  <a:schemeClr val="bg1"/>
                </a:solidFill>
              </a:rPr>
              <a:t>Isoscalar excitation of the Pygmy Dipole Resonance in </a:t>
            </a:r>
            <a:r>
              <a:rPr lang="en-US" sz="2500" baseline="30000" smtClean="0">
                <a:solidFill>
                  <a:schemeClr val="bg1"/>
                </a:solidFill>
              </a:rPr>
              <a:t>68</a:t>
            </a:r>
            <a:r>
              <a:rPr lang="en-US" sz="2500" smtClean="0">
                <a:solidFill>
                  <a:schemeClr val="bg1"/>
                </a:solidFill>
              </a:rPr>
              <a:t>Ni</a:t>
            </a:r>
            <a:endParaRPr lang="it-IT" sz="2500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96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0" y="222389"/>
            <a:ext cx="12148829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Clr>
                <a:srgbClr val="C00000"/>
              </a:buClr>
              <a:buSzPct val="120000"/>
              <a:buFont typeface="Calibri Light" panose="020F0302020204030204" pitchFamily="34" charset="0"/>
              <a:buChar char="●"/>
            </a:pPr>
            <a:endParaRPr lang="en-US" sz="2000" dirty="0" smtClean="0">
              <a:latin typeface="+mj-lt"/>
            </a:endParaRPr>
          </a:p>
          <a:p>
            <a:pPr>
              <a:buClr>
                <a:srgbClr val="C00000"/>
              </a:buClr>
              <a:buSzPct val="120000"/>
            </a:pPr>
            <a:r>
              <a:rPr lang="en-US" sz="2000" dirty="0" smtClean="0">
                <a:latin typeface="+mj-lt"/>
              </a:rPr>
              <a:t>      There are two important aspects related with the PDR:</a:t>
            </a:r>
          </a:p>
          <a:p>
            <a:pPr marL="342900" indent="-342900">
              <a:buClr>
                <a:srgbClr val="C00000"/>
              </a:buClr>
              <a:buSzPct val="120000"/>
              <a:buFont typeface="Calibri Light" panose="020F0302020204030204" pitchFamily="34" charset="0"/>
              <a:buChar char="●"/>
            </a:pPr>
            <a:endParaRPr lang="en-US" sz="2000" dirty="0" smtClean="0">
              <a:latin typeface="+mj-lt"/>
            </a:endParaRPr>
          </a:p>
          <a:p>
            <a:pPr marL="1085850" lvl="1" indent="-342900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 Its influence on reactions rates in the astrophysical r-process which synthesizes elements heavier than iron </a:t>
            </a:r>
            <a:r>
              <a:rPr lang="en-US" sz="1500" dirty="0">
                <a:latin typeface="+mj-lt"/>
              </a:rPr>
              <a:t>(S. </a:t>
            </a:r>
            <a:r>
              <a:rPr lang="en-US" sz="1500" dirty="0" err="1">
                <a:latin typeface="+mj-lt"/>
              </a:rPr>
              <a:t>Goriely</a:t>
            </a:r>
            <a:r>
              <a:rPr lang="en-US" sz="1500" dirty="0">
                <a:latin typeface="+mj-lt"/>
              </a:rPr>
              <a:t>, Phys. Lett. B, 436</a:t>
            </a:r>
            <a:r>
              <a:rPr lang="en-US" sz="1500" dirty="0" smtClean="0">
                <a:latin typeface="+mj-lt"/>
              </a:rPr>
              <a:t>, </a:t>
            </a:r>
            <a:r>
              <a:rPr lang="en-US" sz="1500" dirty="0">
                <a:latin typeface="+mj-lt"/>
              </a:rPr>
              <a:t>(</a:t>
            </a:r>
            <a:r>
              <a:rPr lang="en-US" sz="1500" dirty="0" smtClean="0">
                <a:latin typeface="+mj-lt"/>
              </a:rPr>
              <a:t>1998), 10 , S</a:t>
            </a:r>
            <a:r>
              <a:rPr lang="en-US" sz="1500" dirty="0">
                <a:latin typeface="+mj-lt"/>
              </a:rPr>
              <a:t>. </a:t>
            </a:r>
            <a:r>
              <a:rPr lang="en-US" sz="1500" dirty="0" err="1">
                <a:latin typeface="+mj-lt"/>
              </a:rPr>
              <a:t>Goriely</a:t>
            </a:r>
            <a:r>
              <a:rPr lang="en-US" sz="1500" dirty="0">
                <a:latin typeface="+mj-lt"/>
              </a:rPr>
              <a:t> et al., </a:t>
            </a:r>
            <a:r>
              <a:rPr lang="en-US" sz="1500" dirty="0" err="1">
                <a:latin typeface="+mj-lt"/>
              </a:rPr>
              <a:t>Nucl</a:t>
            </a:r>
            <a:r>
              <a:rPr lang="en-US" sz="1500" dirty="0">
                <a:latin typeface="+mj-lt"/>
              </a:rPr>
              <a:t>. Phys. </a:t>
            </a:r>
            <a:r>
              <a:rPr lang="en-US" sz="1500" dirty="0" smtClean="0">
                <a:latin typeface="+mj-lt"/>
              </a:rPr>
              <a:t>A, 706,  </a:t>
            </a:r>
            <a:r>
              <a:rPr lang="en-US" sz="1500" dirty="0">
                <a:latin typeface="+mj-lt"/>
              </a:rPr>
              <a:t>(2002</a:t>
            </a:r>
            <a:r>
              <a:rPr lang="en-US" sz="1500" dirty="0" smtClean="0">
                <a:latin typeface="+mj-lt"/>
              </a:rPr>
              <a:t>), 217)</a:t>
            </a:r>
            <a:endParaRPr lang="en-US" sz="1500" dirty="0">
              <a:latin typeface="+mj-lt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-43171" y="1720061"/>
            <a:ext cx="12148829" cy="4646164"/>
            <a:chOff x="-43171" y="1720061"/>
            <a:chExt cx="12148829" cy="4646164"/>
          </a:xfrm>
        </p:grpSpPr>
        <p:sp>
          <p:nvSpPr>
            <p:cNvPr id="13" name="Rettangolo 12"/>
            <p:cNvSpPr/>
            <p:nvPr/>
          </p:nvSpPr>
          <p:spPr>
            <a:xfrm>
              <a:off x="6703269" y="6019102"/>
              <a:ext cx="457461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 smtClean="0">
                  <a:latin typeface="+mj-lt"/>
                  <a:sym typeface="Wingdings" panose="05000000000000000000" pitchFamily="2" charset="2"/>
                </a:rPr>
                <a:t>A. Carbone et al., Phys. Rev. C, 81, (2010), 041301 </a:t>
              </a:r>
              <a:endPara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-43171" y="1720061"/>
              <a:ext cx="12148829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sz="2000" dirty="0" smtClean="0">
                <a:latin typeface="+mj-lt"/>
              </a:endParaRPr>
            </a:p>
            <a:p>
              <a:pPr marL="1085850" lvl="1" indent="-342900">
                <a:buSzPct val="120000"/>
                <a:buFont typeface="Calibri Light" panose="020F0302020204030204" pitchFamily="34" charset="0"/>
                <a:buChar char="●"/>
              </a:pPr>
              <a:r>
                <a:rPr lang="en-US" sz="2000" dirty="0" smtClean="0">
                  <a:latin typeface="+mj-lt"/>
                </a:rPr>
                <a:t>The link of the PDR to the size of the neutron-skin: </a:t>
              </a:r>
            </a:p>
            <a:p>
              <a:pPr lvl="1" indent="0">
                <a:buClr>
                  <a:srgbClr val="C00000"/>
                </a:buClr>
              </a:pPr>
              <a:endParaRPr lang="en-US" sz="2000" dirty="0" smtClean="0">
                <a:latin typeface="+mj-lt"/>
              </a:endParaRPr>
            </a:p>
            <a:p>
              <a:pPr marL="1485900" lvl="2" indent="-342900" algn="just">
                <a:buSzPct val="120000"/>
                <a:buFont typeface="Calibri Light" panose="020F0302020204030204" pitchFamily="34" charset="0"/>
                <a:buChar char="●"/>
              </a:pPr>
              <a:r>
                <a:rPr lang="en-US" sz="2000" dirty="0" smtClean="0">
                  <a:latin typeface="+mj-lt"/>
                </a:rPr>
                <a:t>The neutron skin of neutron rich nuclei is related to the equation of state (EOS) of asymmetric matter </a:t>
              </a:r>
            </a:p>
            <a:p>
              <a:pPr lvl="2" indent="0" algn="just">
                <a:buClr>
                  <a:srgbClr val="C00000"/>
                </a:buClr>
                <a:buSzPct val="120000"/>
              </a:pP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      </a:t>
              </a:r>
              <a:r>
                <a:rPr lang="en-US" sz="1500" dirty="0" smtClean="0">
                  <a:latin typeface="+mj-lt"/>
                </a:rPr>
                <a:t>(</a:t>
              </a:r>
              <a:r>
                <a:rPr lang="en-US" sz="1500" dirty="0">
                  <a:latin typeface="+mj-lt"/>
                </a:rPr>
                <a:t>J. </a:t>
              </a:r>
              <a:r>
                <a:rPr lang="en-US" sz="1500" dirty="0" smtClean="0">
                  <a:latin typeface="+mj-lt"/>
                </a:rPr>
                <a:t> </a:t>
              </a:r>
              <a:r>
                <a:rPr lang="en-US" sz="1500" dirty="0" err="1" smtClean="0">
                  <a:latin typeface="+mj-lt"/>
                </a:rPr>
                <a:t>Piekarewicz</a:t>
              </a:r>
              <a:r>
                <a:rPr lang="en-US" sz="1500" dirty="0" smtClean="0">
                  <a:latin typeface="+mj-lt"/>
                </a:rPr>
                <a:t> et al., </a:t>
              </a:r>
              <a:r>
                <a:rPr lang="en-US" sz="1500" dirty="0">
                  <a:latin typeface="+mj-lt"/>
                </a:rPr>
                <a:t>Phys. Rev. C, 83, </a:t>
              </a:r>
              <a:r>
                <a:rPr lang="en-US" sz="1500" dirty="0" smtClean="0">
                  <a:latin typeface="+mj-lt"/>
                </a:rPr>
                <a:t> </a:t>
              </a:r>
              <a:r>
                <a:rPr lang="en-US" sz="1500" dirty="0">
                  <a:latin typeface="+mj-lt"/>
                </a:rPr>
                <a:t>(2011</a:t>
              </a:r>
              <a:r>
                <a:rPr lang="en-US" sz="1500" dirty="0" smtClean="0">
                  <a:latin typeface="+mj-lt"/>
                </a:rPr>
                <a:t>), </a:t>
              </a:r>
              <a:r>
                <a:rPr lang="nl-NL" sz="1500" dirty="0" smtClean="0">
                  <a:latin typeface="+mj-lt"/>
                </a:rPr>
                <a:t> 034319</a:t>
              </a:r>
              <a:r>
                <a:rPr lang="en-US" sz="1500" dirty="0" smtClean="0">
                  <a:latin typeface="+mj-lt"/>
                </a:rPr>
                <a:t> )</a:t>
              </a:r>
            </a:p>
          </p:txBody>
        </p:sp>
        <p:pic>
          <p:nvPicPr>
            <p:cNvPr id="16" name="Immagine 15" descr="Ritaglio schermat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274" y="3162710"/>
              <a:ext cx="4048604" cy="2822954"/>
            </a:xfrm>
            <a:prstGeom prst="rect">
              <a:avLst/>
            </a:prstGeom>
          </p:spPr>
        </p:pic>
        <p:grpSp>
          <p:nvGrpSpPr>
            <p:cNvPr id="17" name="Gruppo 16"/>
            <p:cNvGrpSpPr/>
            <p:nvPr/>
          </p:nvGrpSpPr>
          <p:grpSpPr>
            <a:xfrm>
              <a:off x="1717355" y="3509512"/>
              <a:ext cx="6096000" cy="2856713"/>
              <a:chOff x="1717355" y="3509512"/>
              <a:chExt cx="6096000" cy="2856713"/>
            </a:xfrm>
          </p:grpSpPr>
          <p:pic>
            <p:nvPicPr>
              <p:cNvPr id="30" name="Immagine 29" descr="A.Bracco.pdf - Adobe Acrobat Reader DC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4" t="39550" r="29432" b="16122"/>
              <a:stretch/>
            </p:blipFill>
            <p:spPr>
              <a:xfrm>
                <a:off x="1985026" y="3509512"/>
                <a:ext cx="2899606" cy="2297802"/>
              </a:xfrm>
              <a:prstGeom prst="rect">
                <a:avLst/>
              </a:prstGeom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1717355" y="5833082"/>
                <a:ext cx="347056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8E40"/>
                  </a:buClr>
                  <a:buSzPct val="120000"/>
                </a:pPr>
                <a:r>
                  <a:rPr lang="en-US" sz="1500" dirty="0">
                    <a:latin typeface="+mj-lt"/>
                  </a:rPr>
                  <a:t>D. M. Rossi et al., PRL 111, (2013</a:t>
                </a:r>
                <a:r>
                  <a:rPr lang="en-US" sz="1500" dirty="0" smtClean="0">
                    <a:latin typeface="+mj-lt"/>
                  </a:rPr>
                  <a:t>), </a:t>
                </a:r>
                <a:r>
                  <a:rPr lang="en-US" sz="1500" dirty="0">
                    <a:latin typeface="+mj-lt"/>
                  </a:rPr>
                  <a:t>242503</a:t>
                </a:r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1717355" y="6043060"/>
                <a:ext cx="6096000" cy="3231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sz="1500" dirty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A .Bracco et al., </a:t>
                </a:r>
                <a:r>
                  <a:rPr lang="en-US" sz="1500" dirty="0" smtClean="0">
                    <a:latin typeface="+mj-lt"/>
                  </a:rPr>
                  <a:t> EPJ </a:t>
                </a:r>
                <a:r>
                  <a:rPr lang="en-US" sz="1500" dirty="0">
                    <a:latin typeface="+mj-lt"/>
                  </a:rPr>
                  <a:t>A, </a:t>
                </a:r>
                <a:r>
                  <a:rPr lang="en-US" sz="1500" dirty="0" smtClean="0">
                    <a:latin typeface="+mj-lt"/>
                  </a:rPr>
                  <a:t> 51, </a:t>
                </a:r>
                <a:r>
                  <a:rPr lang="en-US" sz="1500" dirty="0">
                    <a:latin typeface="+mj-lt"/>
                  </a:rPr>
                  <a:t>(2015), </a:t>
                </a:r>
                <a:r>
                  <a:rPr lang="en-US" sz="1500" dirty="0" smtClean="0">
                    <a:latin typeface="+mj-lt"/>
                  </a:rPr>
                  <a:t> </a:t>
                </a:r>
                <a:r>
                  <a:rPr lang="en-US" sz="1500" dirty="0">
                    <a:latin typeface="+mj-lt"/>
                  </a:rPr>
                  <a:t>99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01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616963" y="4987818"/>
            <a:ext cx="530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chemeClr val="bg1"/>
                </a:solidFill>
              </a:rPr>
              <a:t>Grazie ad Edoardo per il contributo sia professionale sia umano! 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3231" y="3521600"/>
            <a:ext cx="474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Thank you for the attention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xmlns="" id="{7ACAA236-4FC3-40BF-B43C-C8B7B8EE9C99}"/>
              </a:ext>
            </a:extLst>
          </p:cNvPr>
          <p:cNvSpPr txBox="1">
            <a:spLocks/>
          </p:cNvSpPr>
          <p:nvPr/>
        </p:nvSpPr>
        <p:spPr>
          <a:xfrm>
            <a:off x="2665591" y="955057"/>
            <a:ext cx="7823733" cy="1659186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500" dirty="0" smtClean="0">
                <a:solidFill>
                  <a:schemeClr val="bg1"/>
                </a:solidFill>
              </a:rPr>
              <a:t/>
            </a:r>
            <a:br>
              <a:rPr lang="it-IT" sz="2500" dirty="0" smtClean="0">
                <a:solidFill>
                  <a:schemeClr val="bg1"/>
                </a:solidFill>
              </a:rPr>
            </a:br>
            <a:r>
              <a:rPr lang="en-US" sz="2500" dirty="0" err="1" smtClean="0">
                <a:solidFill>
                  <a:schemeClr val="bg1"/>
                </a:solidFill>
              </a:rPr>
              <a:t>Isoscalar</a:t>
            </a:r>
            <a:r>
              <a:rPr lang="en-US" sz="2500" dirty="0" smtClean="0">
                <a:solidFill>
                  <a:schemeClr val="bg1"/>
                </a:solidFill>
              </a:rPr>
              <a:t> excitation of the Pygmy Dipole Resonance in </a:t>
            </a:r>
            <a:r>
              <a:rPr lang="en-US" sz="2500" baseline="30000" dirty="0" smtClean="0">
                <a:solidFill>
                  <a:schemeClr val="bg1"/>
                </a:solidFill>
              </a:rPr>
              <a:t>68</a:t>
            </a:r>
            <a:r>
              <a:rPr lang="en-US" sz="2500" dirty="0" smtClean="0">
                <a:solidFill>
                  <a:schemeClr val="bg1"/>
                </a:solidFill>
              </a:rPr>
              <a:t>Ni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it-IT" sz="2500" u="sng" dirty="0">
                <a:solidFill>
                  <a:schemeClr val="bg1"/>
                </a:solidFill>
              </a:rPr>
              <a:t>F</a:t>
            </a:r>
            <a:r>
              <a:rPr lang="it-IT" sz="2500" u="sng" dirty="0" smtClean="0">
                <a:solidFill>
                  <a:schemeClr val="bg1"/>
                </a:solidFill>
              </a:rPr>
              <a:t>ollowing the </a:t>
            </a:r>
            <a:r>
              <a:rPr lang="it-IT" sz="2500" u="sng" dirty="0" err="1" smtClean="0">
                <a:solidFill>
                  <a:schemeClr val="bg1"/>
                </a:solidFill>
              </a:rPr>
              <a:t>Edoardo’s</a:t>
            </a:r>
            <a:r>
              <a:rPr lang="it-IT" sz="2500" u="sng" dirty="0" smtClean="0">
                <a:solidFill>
                  <a:schemeClr val="bg1"/>
                </a:solidFill>
              </a:rPr>
              <a:t> idea</a:t>
            </a:r>
            <a:br>
              <a:rPr lang="it-IT" sz="2500" u="sng" dirty="0" smtClean="0">
                <a:solidFill>
                  <a:schemeClr val="bg1"/>
                </a:solidFill>
              </a:rPr>
            </a:br>
            <a:endParaRPr lang="it-IT" sz="2500" u="sng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1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xmlns="" id="{4F1695DC-AD5B-491B-9DAE-69C6D17D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480" y="6372439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z="1600" dirty="0">
                <a:solidFill>
                  <a:schemeClr val="bg1"/>
                </a:solidFill>
              </a:rPr>
              <a:t>41</a:t>
            </a:fld>
            <a:endParaRPr lang="it-IT" sz="160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N.S. Martorana - martorana@lns.infn.it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11/25/2021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9576" y="200916"/>
            <a:ext cx="3869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Some </a:t>
            </a:r>
            <a:r>
              <a:rPr lang="en-GB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physics</a:t>
            </a:r>
            <a:r>
              <a:rPr lang="it-IT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cases</a:t>
            </a:r>
            <a:endParaRPr lang="en-GB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Immagine 3">
            <a:extLst>
              <a:ext uri="{FF2B5EF4-FFF2-40B4-BE49-F238E27FC236}">
                <a16:creationId xmlns:a16="http://schemas.microsoft.com/office/drawing/2014/main" xmlns="" id="{BB83A662-00BE-4191-ACE4-490249AA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5"/>
          <a:stretch/>
        </p:blipFill>
        <p:spPr>
          <a:xfrm>
            <a:off x="621116" y="1138269"/>
            <a:ext cx="3255398" cy="4719187"/>
          </a:xfrm>
          <a:prstGeom prst="rect">
            <a:avLst/>
          </a:prstGeom>
        </p:spPr>
      </p:pic>
      <p:cxnSp>
        <p:nvCxnSpPr>
          <p:cNvPr id="23" name="Connettore 2 22"/>
          <p:cNvCxnSpPr/>
          <p:nvPr/>
        </p:nvCxnSpPr>
        <p:spPr>
          <a:xfrm flipV="1">
            <a:off x="1896503" y="3195125"/>
            <a:ext cx="2333552" cy="486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4180534" y="2838907"/>
            <a:ext cx="19908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Al 100 µm homogenous wedge on the symmetry plane</a:t>
            </a:r>
          </a:p>
        </p:txBody>
      </p:sp>
      <p:cxnSp>
        <p:nvCxnSpPr>
          <p:cNvPr id="28" name="Connettore 2 27"/>
          <p:cNvCxnSpPr/>
          <p:nvPr/>
        </p:nvCxnSpPr>
        <p:spPr>
          <a:xfrm flipV="1">
            <a:off x="2029654" y="1446693"/>
            <a:ext cx="2333552" cy="486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4301933" y="1128880"/>
            <a:ext cx="1824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100 µm </a:t>
            </a:r>
            <a:r>
              <a:rPr lang="en-US" sz="1400" dirty="0" err="1">
                <a:latin typeface="+mj-lt"/>
              </a:rPr>
              <a:t>SiC</a:t>
            </a:r>
            <a:r>
              <a:rPr lang="en-US" sz="1400" dirty="0">
                <a:latin typeface="+mj-lt"/>
              </a:rPr>
              <a:t> tagging detector at the exit</a:t>
            </a:r>
            <a:endParaRPr lang="en-GB" sz="1400" dirty="0">
              <a:latin typeface="+mj-lt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918617" y="918233"/>
            <a:ext cx="4843726" cy="52322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Simulation of spatial distribution of beam components, using a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SiC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detector placed after the exit slit</a:t>
            </a:r>
            <a:endParaRPr lang="it-IT" dirty="0"/>
          </a:p>
        </p:txBody>
      </p:sp>
      <p:pic>
        <p:nvPicPr>
          <p:cNvPr id="33" name="Immagine 32" descr="Exit slit =&gt; Xspace:  output after slit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5360" r="33478" b="33636"/>
          <a:stretch/>
        </p:blipFill>
        <p:spPr>
          <a:xfrm>
            <a:off x="6237292" y="1495829"/>
            <a:ext cx="5430818" cy="2301659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8531749" y="1818994"/>
            <a:ext cx="126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 smtClean="0">
                <a:solidFill>
                  <a:srgbClr val="FF0000"/>
                </a:solidFill>
              </a:rPr>
              <a:t>68</a:t>
            </a:r>
            <a:r>
              <a:rPr lang="en-GB" b="1" dirty="0" smtClean="0">
                <a:solidFill>
                  <a:srgbClr val="FF0000"/>
                </a:solidFill>
              </a:rPr>
              <a:t>Ni: 52%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94" y="3851864"/>
            <a:ext cx="4702767" cy="2282810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149576" y="560278"/>
            <a:ext cx="11825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LISE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++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simulation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 </a:t>
            </a:r>
            <a:r>
              <a:rPr lang="en-US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70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Zn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primary beam at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40 MeV/nucleon, 1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kW on a  </a:t>
            </a:r>
            <a:r>
              <a:rPr lang="en-US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 target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(500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µm)</a:t>
            </a:r>
          </a:p>
          <a:p>
            <a:pPr algn="just">
              <a:defRPr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8920488" y="3813309"/>
            <a:ext cx="175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∆</a:t>
            </a:r>
            <a:r>
              <a:rPr lang="en-GB" b="1" dirty="0">
                <a:latin typeface="+mj-lt"/>
              </a:rPr>
              <a:t>E</a:t>
            </a:r>
            <a:r>
              <a:rPr lang="en-GB" b="1" dirty="0" smtClean="0">
                <a:latin typeface="+mj-lt"/>
              </a:rPr>
              <a:t>-</a:t>
            </a:r>
            <a:r>
              <a:rPr lang="en-GB" b="1" dirty="0" err="1" smtClean="0">
                <a:latin typeface="+mj-lt"/>
              </a:rPr>
              <a:t>ToF</a:t>
            </a:r>
            <a:r>
              <a:rPr lang="en-GB" b="1" dirty="0" smtClean="0">
                <a:latin typeface="+mj-lt"/>
              </a:rPr>
              <a:t> plot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23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1" t="15538" r="2823" b="5410"/>
          <a:stretch/>
        </p:blipFill>
        <p:spPr>
          <a:xfrm>
            <a:off x="408636" y="2251430"/>
            <a:ext cx="3477082" cy="3981143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1649882" y="2638710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E* </a:t>
            </a:r>
            <a:r>
              <a:rPr lang="en-US" dirty="0" smtClean="0">
                <a:latin typeface="+mj-lt"/>
              </a:rPr>
              <a:t>≈ 26 </a:t>
            </a:r>
            <a:r>
              <a:rPr lang="en-US" dirty="0">
                <a:latin typeface="+mj-lt"/>
              </a:rPr>
              <a:t>MeV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4011112" y="739981"/>
            <a:ext cx="2213251" cy="2479266"/>
            <a:chOff x="4011112" y="739981"/>
            <a:chExt cx="2213251" cy="2479266"/>
          </a:xfrm>
        </p:grpSpPr>
        <p:pic>
          <p:nvPicPr>
            <p:cNvPr id="31" name="Immagine 30" descr="Ritaglio schermat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112" y="739981"/>
              <a:ext cx="2213251" cy="2479266"/>
            </a:xfrm>
            <a:prstGeom prst="rect">
              <a:avLst/>
            </a:prstGeom>
          </p:spPr>
        </p:pic>
        <p:sp>
          <p:nvSpPr>
            <p:cNvPr id="32" name="Rettangolo 31"/>
            <p:cNvSpPr/>
            <p:nvPr/>
          </p:nvSpPr>
          <p:spPr>
            <a:xfrm>
              <a:off x="4716379" y="865848"/>
              <a:ext cx="369274" cy="208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ccia a destra 32"/>
          <p:cNvSpPr/>
          <p:nvPr/>
        </p:nvSpPr>
        <p:spPr>
          <a:xfrm rot="19627061" flipV="1">
            <a:off x="2179311" y="2709380"/>
            <a:ext cx="3262753" cy="2279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magine 33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88" y="4766125"/>
            <a:ext cx="5313168" cy="119197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47" y="669826"/>
            <a:ext cx="5607664" cy="33034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54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/>
          <p:cNvGrpSpPr/>
          <p:nvPr/>
        </p:nvGrpSpPr>
        <p:grpSpPr>
          <a:xfrm>
            <a:off x="4170768" y="471580"/>
            <a:ext cx="2322972" cy="3042926"/>
            <a:chOff x="8071757" y="2407866"/>
            <a:chExt cx="2792186" cy="3673930"/>
          </a:xfrm>
        </p:grpSpPr>
        <p:pic>
          <p:nvPicPr>
            <p:cNvPr id="45" name="Immagine 44" descr="Plot_Pygmy_PLB3.pdf - Adobe Acrobat Reader D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1" t="33581" r="52857" b="10445"/>
            <a:stretch/>
          </p:blipFill>
          <p:spPr>
            <a:xfrm>
              <a:off x="8071757" y="2407866"/>
              <a:ext cx="2792186" cy="3673930"/>
            </a:xfrm>
            <a:prstGeom prst="rect">
              <a:avLst/>
            </a:prstGeom>
          </p:spPr>
        </p:pic>
        <p:sp>
          <p:nvSpPr>
            <p:cNvPr id="46" name="CasellaDiTesto 45"/>
            <p:cNvSpPr txBox="1"/>
            <p:nvPr/>
          </p:nvSpPr>
          <p:spPr>
            <a:xfrm>
              <a:off x="9127671" y="2802236"/>
              <a:ext cx="340179" cy="33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7674429" y="0"/>
            <a:ext cx="162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γ</a:t>
            </a:r>
            <a:r>
              <a:rPr lang="it-IT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decay</a:t>
            </a:r>
            <a:r>
              <a:rPr lang="it-IT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channel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65849" y="910129"/>
            <a:ext cx="2674472" cy="2408644"/>
            <a:chOff x="73733" y="2359527"/>
            <a:chExt cx="4238172" cy="4122057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2" t="11494" r="34632" b="8071"/>
            <a:stretch/>
          </p:blipFill>
          <p:spPr>
            <a:xfrm>
              <a:off x="73733" y="2359527"/>
              <a:ext cx="4238172" cy="4122057"/>
            </a:xfrm>
            <a:prstGeom prst="rect">
              <a:avLst/>
            </a:prstGeom>
          </p:spPr>
        </p:pic>
        <p:sp>
          <p:nvSpPr>
            <p:cNvPr id="22" name="Rettangolo 21"/>
            <p:cNvSpPr/>
            <p:nvPr/>
          </p:nvSpPr>
          <p:spPr>
            <a:xfrm>
              <a:off x="1057058" y="2518609"/>
              <a:ext cx="3149128" cy="32886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879989" y="-79413"/>
            <a:ext cx="2524368" cy="1820258"/>
            <a:chOff x="6343747" y="1225349"/>
            <a:chExt cx="4000306" cy="3011366"/>
          </a:xfrm>
        </p:grpSpPr>
        <p:sp>
          <p:nvSpPr>
            <p:cNvPr id="24" name="Rettangolo 23"/>
            <p:cNvSpPr/>
            <p:nvPr/>
          </p:nvSpPr>
          <p:spPr>
            <a:xfrm>
              <a:off x="6915150" y="1671919"/>
              <a:ext cx="2857500" cy="231915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47" y="1225349"/>
              <a:ext cx="4000306" cy="3011366"/>
            </a:xfrm>
            <a:prstGeom prst="rect">
              <a:avLst/>
            </a:prstGeom>
          </p:spPr>
        </p:pic>
      </p:grpSp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 t="8159" r="8783" b="29355"/>
          <a:stretch/>
        </p:blipFill>
        <p:spPr>
          <a:xfrm>
            <a:off x="3458908" y="3970348"/>
            <a:ext cx="3135229" cy="2386002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8813" r="53903" b="28690"/>
          <a:stretch/>
        </p:blipFill>
        <p:spPr>
          <a:xfrm>
            <a:off x="204375" y="3949961"/>
            <a:ext cx="3214841" cy="2394192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1447092" y="3318773"/>
            <a:ext cx="397827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  <a:cs typeface="Times New Roman" panose="02020603050405020304" pitchFamily="18" charset="0"/>
              </a:rPr>
              <a:t>γ-rays efficiency around 10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MeV computed with 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Geant4 </a:t>
            </a:r>
            <a:r>
              <a:rPr lang="en-US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simulations</a:t>
            </a:r>
          </a:p>
        </p:txBody>
      </p:sp>
      <p:grpSp>
        <p:nvGrpSpPr>
          <p:cNvPr id="38" name="Gruppo 37"/>
          <p:cNvGrpSpPr/>
          <p:nvPr/>
        </p:nvGrpSpPr>
        <p:grpSpPr>
          <a:xfrm>
            <a:off x="7100007" y="785488"/>
            <a:ext cx="3235508" cy="3504724"/>
            <a:chOff x="8082715" y="652261"/>
            <a:chExt cx="3235508" cy="3504724"/>
          </a:xfrm>
        </p:grpSpPr>
        <p:pic>
          <p:nvPicPr>
            <p:cNvPr id="39" name="Immagine 38" descr="Ritaglio schermata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59"/>
            <a:stretch/>
          </p:blipFill>
          <p:spPr>
            <a:xfrm>
              <a:off x="8082715" y="652261"/>
              <a:ext cx="3235508" cy="3504724"/>
            </a:xfrm>
            <a:prstGeom prst="rect">
              <a:avLst/>
            </a:prstGeom>
          </p:spPr>
        </p:pic>
        <p:sp>
          <p:nvSpPr>
            <p:cNvPr id="41" name="Rettangolo 40"/>
            <p:cNvSpPr/>
            <p:nvPr/>
          </p:nvSpPr>
          <p:spPr>
            <a:xfrm>
              <a:off x="9229864" y="1042956"/>
              <a:ext cx="412090" cy="31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CasellaDiTesto 41"/>
          <p:cNvSpPr txBox="1"/>
          <p:nvPr/>
        </p:nvSpPr>
        <p:spPr>
          <a:xfrm>
            <a:off x="6952608" y="4447733"/>
            <a:ext cx="501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+mj-lt"/>
              </a:rPr>
              <a:t>Blue dots 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angular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in the center of mass frame </a:t>
            </a:r>
          </a:p>
          <a:p>
            <a:pPr algn="just"/>
            <a:r>
              <a:rPr lang="it-IT" dirty="0" smtClean="0">
                <a:latin typeface="+mj-lt"/>
                <a:sym typeface="Wingdings" panose="05000000000000000000" pitchFamily="2" charset="2"/>
              </a:rPr>
              <a:t>Blue line 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typical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expected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for a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dipole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transition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with a maximum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at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90 °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0335515" y="910129"/>
            <a:ext cx="184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Effective angular resolution is ± 8 </a:t>
            </a:r>
            <a:r>
              <a:rPr lang="en-US" dirty="0" smtClean="0"/>
              <a:t>°</a:t>
            </a:r>
            <a:endParaRPr lang="en-US" dirty="0"/>
          </a:p>
        </p:txBody>
      </p:sp>
      <p:sp>
        <p:nvSpPr>
          <p:cNvPr id="25" name="Rettangolo 24"/>
          <p:cNvSpPr/>
          <p:nvPr/>
        </p:nvSpPr>
        <p:spPr>
          <a:xfrm>
            <a:off x="6937636" y="5817540"/>
            <a:ext cx="523939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sym typeface="Wingdings" panose="05000000000000000000" pitchFamily="2" charset="2"/>
              </a:rPr>
              <a:t>Total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experimental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efficiency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around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10 </a:t>
            </a:r>
            <a:r>
              <a:rPr lang="it-IT" dirty="0" err="1">
                <a:latin typeface="+mj-lt"/>
                <a:sym typeface="Wingdings" panose="05000000000000000000" pitchFamily="2" charset="2"/>
              </a:rPr>
              <a:t>MeV</a:t>
            </a:r>
            <a:r>
              <a:rPr lang="it-IT" dirty="0">
                <a:latin typeface="+mj-lt"/>
                <a:sym typeface="Wingdings" panose="05000000000000000000" pitchFamily="2" charset="2"/>
              </a:rPr>
              <a:t> 25 %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4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252764" y="262955"/>
            <a:ext cx="7421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Outlook: </a:t>
            </a:r>
            <a:r>
              <a:rPr lang="en-US" sz="2000" dirty="0" err="1" smtClean="0">
                <a:latin typeface="+mj-lt"/>
              </a:rPr>
              <a:t>FraISe</a:t>
            </a:r>
            <a:r>
              <a:rPr lang="en-US" sz="2000" dirty="0">
                <a:latin typeface="+mj-lt"/>
              </a:rPr>
              <a:t>: the new INFN-LNS facility for in-flight RIBs production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8" y="764842"/>
            <a:ext cx="6027862" cy="4350584"/>
          </a:xfrm>
          <a:prstGeom prst="rect">
            <a:avLst/>
          </a:prstGeom>
        </p:spPr>
      </p:pic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9858505" y="5686899"/>
            <a:ext cx="1502222" cy="644877"/>
          </a:xfrm>
          <a:prstGeom prst="rect">
            <a:avLst/>
          </a:prstGeom>
          <a:solidFill>
            <a:srgbClr val="FFFF00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courtesy</a:t>
            </a: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</a:pP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A.D</a:t>
            </a:r>
            <a:r>
              <a:rPr lang="it-IT" altLang="it-IT" sz="1200" b="1" dirty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. </a:t>
            </a: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Russo</a:t>
            </a:r>
          </a:p>
          <a:p>
            <a:pPr algn="ctr" eaLnBrk="1" hangingPunct="1">
              <a:lnSpc>
                <a:spcPct val="100000"/>
              </a:lnSpc>
            </a:pP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G. Cardella</a:t>
            </a:r>
            <a:endParaRPr lang="it-IT" altLang="it-IT" sz="1200" b="1" dirty="0">
              <a:solidFill>
                <a:srgbClr val="008000"/>
              </a:solidFill>
              <a:latin typeface="Comic Sans MS" panose="030F0702030302020204" pitchFamily="66" charset="0"/>
              <a:cs typeface="DejaVu Sans" panose="020B0603030804020204" pitchFamily="34" charset="0"/>
            </a:endParaRPr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06" y="363716"/>
            <a:ext cx="791042" cy="77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" name="Rettangolo 42"/>
          <p:cNvSpPr/>
          <p:nvPr/>
        </p:nvSpPr>
        <p:spPr>
          <a:xfrm>
            <a:off x="6096000" y="1156856"/>
            <a:ext cx="6012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expected high power for primary beams indeed can be </a:t>
            </a:r>
            <a:r>
              <a:rPr lang="en-US" dirty="0" smtClean="0">
                <a:latin typeface="+mj-lt"/>
              </a:rPr>
              <a:t>used to </a:t>
            </a:r>
            <a:r>
              <a:rPr lang="en-US" dirty="0">
                <a:latin typeface="+mj-lt"/>
              </a:rPr>
              <a:t>produce intense RIBs, allowing to obtain good intensities also for ions </a:t>
            </a:r>
            <a:r>
              <a:rPr lang="en-US" dirty="0" smtClean="0">
                <a:latin typeface="+mj-lt"/>
              </a:rPr>
              <a:t>very far </a:t>
            </a:r>
            <a:r>
              <a:rPr lang="en-US" dirty="0">
                <a:latin typeface="+mj-lt"/>
              </a:rPr>
              <a:t>from the stability valley. For this purpose a new fragment separator, </a:t>
            </a:r>
            <a:r>
              <a:rPr lang="en-US" dirty="0" err="1" smtClean="0">
                <a:latin typeface="+mj-lt"/>
              </a:rPr>
              <a:t>FraISe</a:t>
            </a:r>
            <a:r>
              <a:rPr lang="en-US" dirty="0" smtClean="0">
                <a:latin typeface="+mj-lt"/>
              </a:rPr>
              <a:t> (</a:t>
            </a:r>
            <a:r>
              <a:rPr lang="en-US" b="1" dirty="0" smtClean="0">
                <a:latin typeface="+mj-lt"/>
              </a:rPr>
              <a:t>Fra</a:t>
            </a:r>
            <a:r>
              <a:rPr lang="en-US" dirty="0" smtClean="0">
                <a:latin typeface="+mj-lt"/>
              </a:rPr>
              <a:t>gment </a:t>
            </a:r>
            <a:r>
              <a:rPr lang="en-US" b="1" dirty="0">
                <a:latin typeface="+mj-lt"/>
              </a:rPr>
              <a:t>I</a:t>
            </a:r>
            <a:r>
              <a:rPr lang="en-US" dirty="0">
                <a:latin typeface="+mj-lt"/>
              </a:rPr>
              <a:t>n-flight </a:t>
            </a:r>
            <a:r>
              <a:rPr lang="en-US" b="1" dirty="0" err="1">
                <a:latin typeface="+mj-lt"/>
              </a:rPr>
              <a:t>SE</a:t>
            </a:r>
            <a:r>
              <a:rPr lang="en-US" dirty="0" err="1">
                <a:latin typeface="+mj-lt"/>
              </a:rPr>
              <a:t>parator</a:t>
            </a:r>
            <a:r>
              <a:rPr lang="en-US" dirty="0">
                <a:latin typeface="+mj-lt"/>
              </a:rPr>
              <a:t>), is designed</a:t>
            </a:r>
          </a:p>
        </p:txBody>
      </p:sp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267"/>
          <a:stretch>
            <a:fillRect/>
          </a:stretch>
        </p:blipFill>
        <p:spPr bwMode="auto">
          <a:xfrm rot="5400000">
            <a:off x="646554" y="879752"/>
            <a:ext cx="5416348" cy="51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62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5" name="Group 10"/>
          <p:cNvGrpSpPr>
            <a:grpSpLocks/>
          </p:cNvGrpSpPr>
          <p:nvPr/>
        </p:nvGrpSpPr>
        <p:grpSpPr bwMode="auto">
          <a:xfrm>
            <a:off x="6199188" y="3990977"/>
            <a:ext cx="1533525" cy="1262063"/>
            <a:chOff x="3905" y="2514"/>
            <a:chExt cx="966" cy="795"/>
          </a:xfrm>
        </p:grpSpPr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3905" y="2966"/>
              <a:ext cx="848" cy="343"/>
            </a:xfrm>
            <a:prstGeom prst="rect">
              <a:avLst/>
            </a:prstGeom>
            <a:solidFill>
              <a:srgbClr val="FFFFFF"/>
            </a:solidFill>
            <a:ln w="18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720" tIns="40680" rIns="81720" bIns="4068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9pPr>
            </a:lstStyle>
            <a:p>
              <a:pPr hangingPunct="1">
                <a:lnSpc>
                  <a:spcPct val="100000"/>
                </a:lnSpc>
              </a:pPr>
              <a:r>
                <a:rPr lang="it-IT" altLang="it-IT" sz="1600">
                  <a:cs typeface="DejaVu Sans" panose="020B0603030804020204" pitchFamily="34" charset="0"/>
                </a:rPr>
                <a:t>2 - triplets</a:t>
              </a:r>
            </a:p>
            <a:p>
              <a:pPr hangingPunct="1">
                <a:lnSpc>
                  <a:spcPct val="100000"/>
                </a:lnSpc>
              </a:pPr>
              <a:r>
                <a:rPr lang="it-IT" altLang="it-IT" sz="1600">
                  <a:cs typeface="DejaVu Sans" panose="020B0603030804020204" pitchFamily="34" charset="0"/>
                </a:rPr>
                <a:t>2 - doublets </a:t>
              </a:r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3905" y="2514"/>
              <a:ext cx="966" cy="343"/>
            </a:xfrm>
            <a:prstGeom prst="rect">
              <a:avLst/>
            </a:prstGeom>
            <a:solidFill>
              <a:srgbClr val="FFFFFF"/>
            </a:solidFill>
            <a:ln w="1800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720" tIns="40680" rIns="81720" bIns="4068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9pPr>
            </a:lstStyle>
            <a:p>
              <a:pPr hangingPunct="1">
                <a:lnSpc>
                  <a:spcPct val="100000"/>
                </a:lnSpc>
              </a:pPr>
              <a:r>
                <a:rPr lang="it-IT" altLang="it-IT" sz="1600">
                  <a:cs typeface="DejaVu Sans" panose="020B0603030804020204" pitchFamily="34" charset="0"/>
                </a:rPr>
                <a:t>2 - 40° dipole 2 - 70° dipole</a:t>
              </a:r>
            </a:p>
            <a:p>
              <a:pPr hangingPunct="1">
                <a:lnSpc>
                  <a:spcPct val="100000"/>
                </a:lnSpc>
              </a:pPr>
              <a:r>
                <a:rPr lang="it-IT" altLang="it-IT" sz="1600">
                  <a:cs typeface="DejaVu Sans" panose="020B0603030804020204" pitchFamily="34" charset="0"/>
                </a:rPr>
                <a:t> </a:t>
              </a:r>
            </a:p>
          </p:txBody>
        </p:sp>
      </p:grpSp>
      <p:grpSp>
        <p:nvGrpSpPr>
          <p:cNvPr id="48" name="Group 26"/>
          <p:cNvGrpSpPr>
            <a:grpSpLocks/>
          </p:cNvGrpSpPr>
          <p:nvPr/>
        </p:nvGrpSpPr>
        <p:grpSpPr bwMode="auto">
          <a:xfrm>
            <a:off x="4523874" y="5011198"/>
            <a:ext cx="3431089" cy="1176877"/>
            <a:chOff x="2872" y="3391"/>
            <a:chExt cx="2139" cy="507"/>
          </a:xfrm>
        </p:grpSpPr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3812" y="3744"/>
              <a:ext cx="1198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80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720" tIns="40680" rIns="81720" bIns="4068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9pPr>
            </a:lstStyle>
            <a:p>
              <a:pPr hangingPunct="1">
                <a:lnSpc>
                  <a:spcPct val="100000"/>
                </a:lnSpc>
              </a:pPr>
              <a:r>
                <a:rPr lang="it-IT" altLang="it-IT" sz="1600" b="1">
                  <a:cs typeface="DejaVu Sans" panose="020B0603030804020204" pitchFamily="34" charset="0"/>
                </a:rPr>
                <a:t>Production target</a:t>
              </a:r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flipH="1" flipV="1">
              <a:off x="2871" y="3391"/>
              <a:ext cx="941" cy="414"/>
            </a:xfrm>
            <a:prstGeom prst="lin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23"/>
          <p:cNvGrpSpPr>
            <a:grpSpLocks/>
          </p:cNvGrpSpPr>
          <p:nvPr/>
        </p:nvGrpSpPr>
        <p:grpSpPr bwMode="auto">
          <a:xfrm>
            <a:off x="4470617" y="2977600"/>
            <a:ext cx="4609215" cy="665163"/>
            <a:chOff x="2829" y="1950"/>
            <a:chExt cx="2749" cy="419"/>
          </a:xfrm>
        </p:grpSpPr>
        <p:sp>
          <p:nvSpPr>
            <p:cNvPr id="52" name="Rectangle 24"/>
            <p:cNvSpPr>
              <a:spLocks noChangeArrowheads="1"/>
            </p:cNvSpPr>
            <p:nvPr/>
          </p:nvSpPr>
          <p:spPr bwMode="auto">
            <a:xfrm>
              <a:off x="4228" y="1950"/>
              <a:ext cx="1350" cy="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8000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720" tIns="40680" rIns="81720" bIns="4068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SC Regular" charset="0"/>
                </a:defRPr>
              </a:lvl9pPr>
            </a:lstStyle>
            <a:p>
              <a:pPr algn="ctr" hangingPunct="1">
                <a:lnSpc>
                  <a:spcPct val="100000"/>
                </a:lnSpc>
              </a:pPr>
              <a:r>
                <a:rPr lang="it-IT" altLang="it-IT" sz="1600" b="1">
                  <a:cs typeface="DejaVu Sans" panose="020B0603030804020204" pitchFamily="34" charset="0"/>
                </a:rPr>
                <a:t>Degrader and Energy selection slits</a:t>
              </a: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flipH="1">
              <a:off x="2828" y="2096"/>
              <a:ext cx="1322" cy="232"/>
            </a:xfrm>
            <a:prstGeom prst="line">
              <a:avLst/>
            </a:prstGeom>
            <a:noFill/>
            <a:ln w="36000" cap="flat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5988938" y="2536109"/>
            <a:ext cx="5691432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b="1" dirty="0">
                <a:solidFill>
                  <a:srgbClr val="FF0000"/>
                </a:solidFill>
                <a:cs typeface="DejaVu Sans" panose="020B0603030804020204" pitchFamily="34" charset="0"/>
              </a:rPr>
              <a:t>Rate </a:t>
            </a:r>
            <a:r>
              <a:rPr lang="it-IT" altLang="it-IT" b="1" dirty="0" err="1">
                <a:solidFill>
                  <a:srgbClr val="FF0000"/>
                </a:solidFill>
                <a:cs typeface="DejaVu Sans" panose="020B0603030804020204" pitchFamily="34" charset="0"/>
              </a:rPr>
              <a:t>will</a:t>
            </a:r>
            <a:r>
              <a:rPr lang="it-IT" altLang="it-IT" b="1" dirty="0">
                <a:solidFill>
                  <a:srgbClr val="FF0000"/>
                </a:solidFill>
                <a:cs typeface="DejaVu Sans" panose="020B0603030804020204" pitchFamily="34" charset="0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cs typeface="DejaVu Sans" panose="020B0603030804020204" pitchFamily="34" charset="0"/>
              </a:rPr>
              <a:t>increase</a:t>
            </a:r>
            <a:r>
              <a:rPr lang="it-IT" altLang="it-IT" b="1" dirty="0">
                <a:solidFill>
                  <a:srgbClr val="FF0000"/>
                </a:solidFill>
                <a:cs typeface="DejaVu Sans" panose="020B0603030804020204" pitchFamily="34" charset="0"/>
              </a:rPr>
              <a:t> (up to) 2 </a:t>
            </a:r>
            <a:r>
              <a:rPr lang="it-IT" altLang="it-IT" b="1" dirty="0" err="1">
                <a:solidFill>
                  <a:srgbClr val="FF0000"/>
                </a:solidFill>
                <a:cs typeface="DejaVu Sans" panose="020B0603030804020204" pitchFamily="34" charset="0"/>
              </a:rPr>
              <a:t>order</a:t>
            </a:r>
            <a:r>
              <a:rPr lang="it-IT" altLang="it-IT" b="1" dirty="0">
                <a:solidFill>
                  <a:srgbClr val="FF0000"/>
                </a:solidFill>
                <a:cs typeface="DejaVu Sans" panose="020B0603030804020204" pitchFamily="34" charset="0"/>
              </a:rPr>
              <a:t> of </a:t>
            </a:r>
            <a:r>
              <a:rPr lang="it-IT" altLang="it-IT" b="1" dirty="0" err="1">
                <a:solidFill>
                  <a:srgbClr val="FF0000"/>
                </a:solidFill>
                <a:cs typeface="DejaVu Sans" panose="020B0603030804020204" pitchFamily="34" charset="0"/>
              </a:rPr>
              <a:t>magnitudes</a:t>
            </a:r>
            <a:r>
              <a:rPr lang="it-IT" altLang="it-IT" b="1" dirty="0">
                <a:solidFill>
                  <a:srgbClr val="FF0000"/>
                </a:solidFill>
                <a:cs typeface="DejaVu Sans" panose="020B06030308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54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252764" y="262955"/>
            <a:ext cx="7421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Outlook: </a:t>
            </a:r>
            <a:r>
              <a:rPr lang="en-US" sz="2000" dirty="0" err="1" smtClean="0">
                <a:latin typeface="+mj-lt"/>
              </a:rPr>
              <a:t>FraISe</a:t>
            </a:r>
            <a:r>
              <a:rPr lang="en-US" sz="2000" dirty="0">
                <a:latin typeface="+mj-lt"/>
              </a:rPr>
              <a:t>: the new INFN-LNS facility for in-flight RIBs production</a:t>
            </a: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1702274" y="1044385"/>
            <a:ext cx="8501063" cy="4540250"/>
            <a:chOff x="204" y="890"/>
            <a:chExt cx="5355" cy="2860"/>
          </a:xfrm>
        </p:grpSpPr>
        <p:grpSp>
          <p:nvGrpSpPr>
            <p:cNvPr id="25" name="Group 4"/>
            <p:cNvGrpSpPr>
              <a:grpSpLocks/>
            </p:cNvGrpSpPr>
            <p:nvPr/>
          </p:nvGrpSpPr>
          <p:grpSpPr bwMode="auto">
            <a:xfrm>
              <a:off x="204" y="890"/>
              <a:ext cx="5355" cy="2860"/>
              <a:chOff x="204" y="890"/>
              <a:chExt cx="5355" cy="2860"/>
            </a:xfrm>
          </p:grpSpPr>
          <p:pic>
            <p:nvPicPr>
              <p:cNvPr id="2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890"/>
                <a:ext cx="5355" cy="28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Rectangle 6"/>
              <p:cNvSpPr>
                <a:spLocks noChangeArrowheads="1"/>
              </p:cNvSpPr>
              <p:nvPr/>
            </p:nvSpPr>
            <p:spPr bwMode="auto">
              <a:xfrm>
                <a:off x="1378" y="1392"/>
                <a:ext cx="423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it-IT" altLang="it-IT" sz="1400">
                    <a:solidFill>
                      <a:srgbClr val="000000"/>
                    </a:solidFill>
                    <a:cs typeface="DejaVu Sans" panose="020B0603030804020204" pitchFamily="34" charset="0"/>
                  </a:rPr>
                  <a:t>(μm)</a:t>
                </a:r>
              </a:p>
            </p:txBody>
          </p: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>
                <a:off x="1988" y="1392"/>
                <a:ext cx="423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Noto Sans SC Regular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it-IT" altLang="it-IT" sz="1400">
                    <a:solidFill>
                      <a:srgbClr val="000000"/>
                    </a:solidFill>
                    <a:cs typeface="DejaVu Sans" panose="020B0603030804020204" pitchFamily="34" charset="0"/>
                  </a:rPr>
                  <a:t>(μm)</a:t>
                </a:r>
              </a:p>
            </p:txBody>
          </p:sp>
        </p:grp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5243" y="3405"/>
              <a:ext cx="85" cy="11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it-IT"/>
            </a:p>
          </p:txBody>
        </p:sp>
      </p:grp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3154837" y="478090"/>
            <a:ext cx="65468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it-IT" sz="2200" b="1" dirty="0" err="1">
                <a:solidFill>
                  <a:srgbClr val="0000FF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Beams</a:t>
            </a:r>
            <a:r>
              <a:rPr lang="it-IT" altLang="it-IT" sz="2200" b="1" dirty="0">
                <a:solidFill>
                  <a:srgbClr val="0000FF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 with the new </a:t>
            </a:r>
            <a:r>
              <a:rPr lang="it-IT" altLang="it-IT" sz="2200" b="1" dirty="0" err="1">
                <a:solidFill>
                  <a:srgbClr val="0000FF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fragment</a:t>
            </a:r>
            <a:r>
              <a:rPr lang="it-IT" altLang="it-IT" sz="2200" b="1" dirty="0">
                <a:solidFill>
                  <a:srgbClr val="0000FF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 separator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00649" y="5865623"/>
            <a:ext cx="91424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it-IT" altLang="it-IT" b="1">
                <a:solidFill>
                  <a:srgbClr val="FF0000"/>
                </a:solidFill>
                <a:cs typeface="DejaVu Sans" panose="020B0603030804020204" pitchFamily="34" charset="0"/>
              </a:rPr>
              <a:t>Rate will increase (up to) 2 order of magnitudes!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9858505" y="5686899"/>
            <a:ext cx="1502222" cy="644877"/>
          </a:xfrm>
          <a:prstGeom prst="rect">
            <a:avLst/>
          </a:prstGeom>
          <a:solidFill>
            <a:srgbClr val="FFFF00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it-IT" altLang="it-IT" sz="1200" b="1" dirty="0" err="1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courtesy</a:t>
            </a: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</a:pP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A.D</a:t>
            </a:r>
            <a:r>
              <a:rPr lang="it-IT" altLang="it-IT" sz="1200" b="1" dirty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. </a:t>
            </a: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Russo</a:t>
            </a:r>
          </a:p>
          <a:p>
            <a:pPr algn="ctr" eaLnBrk="1" hangingPunct="1">
              <a:lnSpc>
                <a:spcPct val="100000"/>
              </a:lnSpc>
            </a:pPr>
            <a:r>
              <a:rPr lang="it-IT" altLang="it-IT" sz="1200" b="1" dirty="0" smtClean="0">
                <a:solidFill>
                  <a:srgbClr val="008000"/>
                </a:solidFill>
                <a:latin typeface="Comic Sans MS" panose="030F0702030302020204" pitchFamily="66" charset="0"/>
                <a:cs typeface="DejaVu Sans" panose="020B0603030804020204" pitchFamily="34" charset="0"/>
              </a:rPr>
              <a:t>G. Cardella</a:t>
            </a:r>
            <a:endParaRPr lang="it-IT" altLang="it-IT" sz="1200" b="1" dirty="0">
              <a:solidFill>
                <a:srgbClr val="008000"/>
              </a:solidFill>
              <a:latin typeface="Comic Sans MS" panose="030F0702030302020204" pitchFamily="66" charset="0"/>
              <a:cs typeface="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567914" y="4587417"/>
            <a:ext cx="6290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MPM Macroscopic Pygmy model </a:t>
            </a:r>
          </a:p>
          <a:p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HF + RPA  </a:t>
            </a:r>
            <a:r>
              <a:rPr lang="en-US" sz="2000" b="1" dirty="0" err="1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Hartree</a:t>
            </a:r>
            <a:r>
              <a:rPr lang="en-US" sz="2000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000" b="1" dirty="0" err="1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Fock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model </a:t>
            </a:r>
          </a:p>
          <a:p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HD </a:t>
            </a:r>
            <a:r>
              <a:rPr lang="en-US" sz="2000" b="1" dirty="0" err="1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Harakeh-Dieperink</a:t>
            </a:r>
            <a:endParaRPr lang="en-US" sz="2000" b="1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3" y="1308086"/>
            <a:ext cx="4800600" cy="3050510"/>
          </a:xfrm>
          <a:prstGeom prst="rect">
            <a:avLst/>
          </a:prstGeom>
        </p:spPr>
      </p:pic>
      <p:sp>
        <p:nvSpPr>
          <p:cNvPr id="15" name="Segnaposto testo 3"/>
          <p:cNvSpPr txBox="1">
            <a:spLocks/>
          </p:cNvSpPr>
          <p:nvPr/>
        </p:nvSpPr>
        <p:spPr>
          <a:xfrm>
            <a:off x="384505" y="349544"/>
            <a:ext cx="5289351" cy="766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FF0000"/>
              </a:buClr>
              <a:buNone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Transition densities calculated with RPA, MPM and HD models for the isoscalar and isovector responses 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4952622" y="2659752"/>
            <a:ext cx="3163973" cy="18984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8116595" y="463065"/>
            <a:ext cx="3877077" cy="5834516"/>
            <a:chOff x="8078495" y="463065"/>
            <a:chExt cx="3877077" cy="5834516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300" y="3514371"/>
              <a:ext cx="3840272" cy="278321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495" y="736818"/>
              <a:ext cx="3735518" cy="2632220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9450369" y="463065"/>
              <a:ext cx="152257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Form factors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9337802" y="3270936"/>
              <a:ext cx="152257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Cross sections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2" name="Connettore 2 21"/>
          <p:cNvCxnSpPr/>
          <p:nvPr/>
        </p:nvCxnSpPr>
        <p:spPr>
          <a:xfrm flipV="1">
            <a:off x="4957817" y="1410147"/>
            <a:ext cx="3238878" cy="12450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73205" y="5558917"/>
            <a:ext cx="3609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E.G. Lanza et al., Phys. Rev. C 79 (2009) 054615</a:t>
            </a:r>
          </a:p>
          <a:p>
            <a:r>
              <a:rPr lang="en-US" sz="1400" dirty="0" smtClean="0">
                <a:latin typeface="+mj-lt"/>
              </a:rPr>
              <a:t>E.G. Lanza et al., Phys. Rev. C 84 (2011) 064602</a:t>
            </a:r>
          </a:p>
          <a:p>
            <a:r>
              <a:rPr lang="en-US" sz="1400" dirty="0" smtClean="0">
                <a:latin typeface="+mj-lt"/>
              </a:rPr>
              <a:t>E.G. Lanza et al., Phys. Rev. C 91 (2015) 54606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30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73624" y="449432"/>
            <a:ext cx="12118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N</a:t>
            </a:r>
            <a:r>
              <a:rPr lang="en-US" sz="2000" dirty="0" smtClean="0">
                <a:latin typeface="+mj-lt"/>
              </a:rPr>
              <a:t>eutron </a:t>
            </a:r>
            <a:r>
              <a:rPr lang="en-US" sz="2000" dirty="0">
                <a:latin typeface="+mj-lt"/>
              </a:rPr>
              <a:t>skin 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electric dipole </a:t>
            </a:r>
            <a:r>
              <a:rPr lang="en-US" sz="2000" dirty="0" smtClean="0">
                <a:latin typeface="+mj-lt"/>
              </a:rPr>
              <a:t>polarizability </a:t>
            </a:r>
            <a:r>
              <a:rPr lang="en-US" sz="1400" dirty="0" smtClean="0">
                <a:latin typeface="+mj-lt"/>
              </a:rPr>
              <a:t>(D</a:t>
            </a:r>
            <a:r>
              <a:rPr lang="en-US" sz="1400" dirty="0">
                <a:latin typeface="+mj-lt"/>
              </a:rPr>
              <a:t>. M. Rossi et al., Phys. Rev. Lett. 111 242503 (2013</a:t>
            </a:r>
            <a:r>
              <a:rPr lang="en-US" sz="1400" dirty="0" smtClean="0">
                <a:latin typeface="+mj-lt"/>
              </a:rPr>
              <a:t>),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J.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Piekarewicz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Phys. Rev. C, 83, 3 (2011),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034319)</a:t>
            </a:r>
            <a:endParaRPr lang="en-US" sz="1400" dirty="0">
              <a:latin typeface="+mj-lt"/>
            </a:endParaRPr>
          </a:p>
        </p:txBody>
      </p:sp>
      <p:pic>
        <p:nvPicPr>
          <p:cNvPr id="13" name="Immagine 12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956"/>
            <a:ext cx="2521708" cy="7471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32" y="1687956"/>
            <a:ext cx="5087736" cy="328280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501765" y="1287846"/>
            <a:ext cx="318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latin typeface="+mj-lt"/>
              </a:rPr>
              <a:t>68</a:t>
            </a:r>
            <a:r>
              <a:rPr lang="en-US" sz="2000" b="1" dirty="0" smtClean="0">
                <a:latin typeface="+mj-lt"/>
              </a:rPr>
              <a:t>Ni + </a:t>
            </a:r>
            <a:r>
              <a:rPr lang="en-US" sz="2000" b="1" dirty="0" err="1" smtClean="0">
                <a:latin typeface="+mj-lt"/>
              </a:rPr>
              <a:t>Pb</a:t>
            </a:r>
            <a:r>
              <a:rPr lang="en-US" sz="2000" b="1" dirty="0" smtClean="0">
                <a:latin typeface="+mj-lt"/>
              </a:rPr>
              <a:t> @620 MeV/A</a:t>
            </a:r>
            <a:endParaRPr lang="en-US" sz="2000" b="1" dirty="0">
              <a:latin typeface="+mj-lt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430765" y="5159316"/>
            <a:ext cx="5585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latin typeface="+mj-lt"/>
              </a:rPr>
              <a:t>density dependence of the symmetry energy is </a:t>
            </a:r>
            <a:r>
              <a:rPr lang="en-US" sz="1400" dirty="0" smtClean="0">
                <a:latin typeface="+mj-lt"/>
              </a:rPr>
              <a:t>of fundamental </a:t>
            </a:r>
            <a:r>
              <a:rPr lang="en-US" sz="1400" dirty="0">
                <a:latin typeface="+mj-lt"/>
              </a:rPr>
              <a:t>importance because it governs also the radius of neutron stars. </a:t>
            </a:r>
            <a:r>
              <a:rPr lang="en-US" sz="1400" dirty="0" smtClean="0">
                <a:latin typeface="+mj-lt"/>
              </a:rPr>
              <a:t>This means </a:t>
            </a:r>
            <a:r>
              <a:rPr lang="en-US" sz="1400" dirty="0">
                <a:latin typeface="+mj-lt"/>
              </a:rPr>
              <a:t>that the study of the PDR could be a link to understand the neutron </a:t>
            </a:r>
            <a:r>
              <a:rPr lang="en-US" sz="1400" dirty="0" smtClean="0">
                <a:latin typeface="+mj-lt"/>
              </a:rPr>
              <a:t>stars</a:t>
            </a:r>
          </a:p>
          <a:p>
            <a:pPr algn="just"/>
            <a:r>
              <a:rPr lang="en-US" sz="1400" dirty="0" smtClean="0">
                <a:latin typeface="+mj-lt"/>
              </a:rPr>
              <a:t> ( </a:t>
            </a:r>
            <a:r>
              <a:rPr lang="en-US" sz="1400" dirty="0">
                <a:latin typeface="+mj-lt"/>
              </a:rPr>
              <a:t>10</a:t>
            </a:r>
            <a:r>
              <a:rPr lang="en-US" sz="1400" baseline="300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 m ) starting from the study of the neutron skin in nuclei ( </a:t>
            </a:r>
            <a:r>
              <a:rPr lang="en-US" sz="1400" dirty="0" smtClean="0">
                <a:latin typeface="+mj-lt"/>
              </a:rPr>
              <a:t>10 </a:t>
            </a:r>
            <a:r>
              <a:rPr lang="en-US" sz="1400" baseline="30000" dirty="0" smtClean="0">
                <a:latin typeface="+mj-lt"/>
              </a:rPr>
              <a:t>-15 </a:t>
            </a:r>
            <a:r>
              <a:rPr lang="en-US" sz="1400" dirty="0">
                <a:latin typeface="+mj-lt"/>
              </a:rPr>
              <a:t>m</a:t>
            </a:r>
            <a:r>
              <a:rPr lang="en-US" sz="1400" dirty="0" smtClean="0">
                <a:latin typeface="+mj-lt"/>
              </a:rPr>
              <a:t>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0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7" y="1948677"/>
            <a:ext cx="6296266" cy="406366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603622" y="1948677"/>
            <a:ext cx="35659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N ≈ 10 </a:t>
            </a:r>
            <a:r>
              <a:rPr lang="en-US" baseline="30000" dirty="0" smtClean="0">
                <a:solidFill>
                  <a:srgbClr val="C00000"/>
                </a:solidFill>
                <a:latin typeface="+mj-lt"/>
              </a:rPr>
              <a:t>20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 cm</a:t>
            </a:r>
            <a:r>
              <a:rPr lang="en-US" baseline="30000" dirty="0" smtClean="0">
                <a:solidFill>
                  <a:srgbClr val="C00000"/>
                </a:solidFill>
                <a:latin typeface="+mj-lt"/>
              </a:rPr>
              <a:t>-3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T ≈ 10 </a:t>
            </a:r>
            <a:r>
              <a:rPr lang="en-US" baseline="30000" dirty="0" smtClean="0">
                <a:solidFill>
                  <a:srgbClr val="C00000"/>
                </a:solidFill>
                <a:latin typeface="+mj-lt"/>
              </a:rPr>
              <a:t>9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K</a:t>
            </a:r>
          </a:p>
          <a:p>
            <a:pPr marL="342900" indent="-342900">
              <a:buFontTx/>
              <a:buAutoNum type="alphaLcParenR"/>
            </a:pPr>
            <a:r>
              <a:rPr lang="en-US" dirty="0" smtClean="0">
                <a:solidFill>
                  <a:srgbClr val="C00000"/>
                </a:solidFill>
                <a:latin typeface="+mj-lt"/>
              </a:rPr>
              <a:t>N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≈ 10 </a:t>
            </a:r>
            <a:r>
              <a:rPr lang="en-US" baseline="30000" dirty="0" smtClean="0">
                <a:solidFill>
                  <a:srgbClr val="C00000"/>
                </a:solidFill>
                <a:latin typeface="+mj-lt"/>
              </a:rPr>
              <a:t>28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cm</a:t>
            </a:r>
            <a:r>
              <a:rPr lang="en-US" baseline="30000" dirty="0" smtClean="0">
                <a:solidFill>
                  <a:srgbClr val="C00000"/>
                </a:solidFill>
                <a:latin typeface="+mj-lt"/>
              </a:rPr>
              <a:t>-3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 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T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≈1.5 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10 </a:t>
            </a:r>
            <a:r>
              <a:rPr lang="en-US" baseline="30000" dirty="0">
                <a:solidFill>
                  <a:srgbClr val="C00000"/>
                </a:solidFill>
                <a:latin typeface="+mj-lt"/>
              </a:rPr>
              <a:t>9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K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222389"/>
            <a:ext cx="12148829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Clr>
                <a:srgbClr val="C00000"/>
              </a:buClr>
              <a:buSzPct val="120000"/>
              <a:buFont typeface="Calibri Light" panose="020F0302020204030204" pitchFamily="34" charset="0"/>
              <a:buChar char="●"/>
            </a:pPr>
            <a:endParaRPr lang="en-US" sz="2000" dirty="0" smtClean="0">
              <a:latin typeface="+mj-lt"/>
            </a:endParaRPr>
          </a:p>
          <a:p>
            <a:pPr>
              <a:buClr>
                <a:srgbClr val="C00000"/>
              </a:buClr>
              <a:buSzPct val="120000"/>
            </a:pPr>
            <a:r>
              <a:rPr lang="en-US" sz="2000" dirty="0" smtClean="0">
                <a:latin typeface="+mj-lt"/>
              </a:rPr>
              <a:t>      There are two important aspects related with the PDR:</a:t>
            </a:r>
          </a:p>
          <a:p>
            <a:pPr marL="342900" indent="-342900">
              <a:buClr>
                <a:srgbClr val="C00000"/>
              </a:buClr>
              <a:buSzPct val="120000"/>
              <a:buFont typeface="Calibri Light" panose="020F0302020204030204" pitchFamily="34" charset="0"/>
              <a:buChar char="●"/>
            </a:pPr>
            <a:endParaRPr lang="en-US" sz="2000" dirty="0" smtClean="0">
              <a:latin typeface="+mj-lt"/>
            </a:endParaRPr>
          </a:p>
          <a:p>
            <a:pPr marL="1085850" lvl="1" indent="-342900">
              <a:buClr>
                <a:srgbClr val="C00000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latin typeface="+mj-lt"/>
              </a:rPr>
              <a:t> Its influence on reactions rates in the astrophysical r-process which synthesizes elements heavier than iron </a:t>
            </a:r>
            <a:r>
              <a:rPr lang="en-US" sz="1500" dirty="0">
                <a:latin typeface="+mj-lt"/>
              </a:rPr>
              <a:t>(S. </a:t>
            </a:r>
            <a:r>
              <a:rPr lang="en-US" sz="1500" dirty="0" err="1">
                <a:latin typeface="+mj-lt"/>
              </a:rPr>
              <a:t>Goriely</a:t>
            </a:r>
            <a:r>
              <a:rPr lang="en-US" sz="1500" dirty="0">
                <a:latin typeface="+mj-lt"/>
              </a:rPr>
              <a:t>, Phys. Lett. B, 436</a:t>
            </a:r>
            <a:r>
              <a:rPr lang="en-US" sz="1500" dirty="0" smtClean="0">
                <a:latin typeface="+mj-lt"/>
              </a:rPr>
              <a:t>, </a:t>
            </a:r>
            <a:r>
              <a:rPr lang="en-US" sz="1500" dirty="0">
                <a:latin typeface="+mj-lt"/>
              </a:rPr>
              <a:t>(</a:t>
            </a:r>
            <a:r>
              <a:rPr lang="en-US" sz="1500" dirty="0" smtClean="0">
                <a:latin typeface="+mj-lt"/>
              </a:rPr>
              <a:t>1998), 10 , S</a:t>
            </a:r>
            <a:r>
              <a:rPr lang="en-US" sz="1500" dirty="0">
                <a:latin typeface="+mj-lt"/>
              </a:rPr>
              <a:t>. </a:t>
            </a:r>
            <a:r>
              <a:rPr lang="en-US" sz="1500" dirty="0" err="1">
                <a:latin typeface="+mj-lt"/>
              </a:rPr>
              <a:t>Goriely</a:t>
            </a:r>
            <a:r>
              <a:rPr lang="en-US" sz="1500" dirty="0">
                <a:latin typeface="+mj-lt"/>
              </a:rPr>
              <a:t> et al., </a:t>
            </a:r>
            <a:r>
              <a:rPr lang="en-US" sz="1500" dirty="0" err="1">
                <a:latin typeface="+mj-lt"/>
              </a:rPr>
              <a:t>Nucl</a:t>
            </a:r>
            <a:r>
              <a:rPr lang="en-US" sz="1500" dirty="0">
                <a:latin typeface="+mj-lt"/>
              </a:rPr>
              <a:t>. Phys. </a:t>
            </a:r>
            <a:r>
              <a:rPr lang="en-US" sz="1500" dirty="0" smtClean="0">
                <a:latin typeface="+mj-lt"/>
              </a:rPr>
              <a:t>A, 706,  </a:t>
            </a:r>
            <a:r>
              <a:rPr lang="en-US" sz="1500" dirty="0">
                <a:latin typeface="+mj-lt"/>
              </a:rPr>
              <a:t>(2002</a:t>
            </a:r>
            <a:r>
              <a:rPr lang="en-US" sz="1500" dirty="0" smtClean="0">
                <a:latin typeface="+mj-lt"/>
              </a:rPr>
              <a:t>), 217)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85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68442" y="444154"/>
            <a:ext cx="11855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The density dependence of the nuclear symmetry energy plays a crucial role </a:t>
            </a:r>
            <a:r>
              <a:rPr lang="en-US" sz="2000" dirty="0" smtClean="0">
                <a:latin typeface="+mj-lt"/>
              </a:rPr>
              <a:t>in nuclear </a:t>
            </a:r>
            <a:r>
              <a:rPr lang="en-US" sz="2000" dirty="0">
                <a:latin typeface="+mj-lt"/>
              </a:rPr>
              <a:t>physics and astrophysics and it is investigated in both theoretical and </a:t>
            </a:r>
            <a:r>
              <a:rPr lang="en-US" sz="2000" dirty="0" smtClean="0">
                <a:latin typeface="+mj-lt"/>
              </a:rPr>
              <a:t>experimental works</a:t>
            </a:r>
            <a:r>
              <a:rPr lang="en-US" sz="2000" dirty="0">
                <a:latin typeface="+mj-lt"/>
              </a:rPr>
              <a:t>. As it is known, the symmetry energy is not an observable </a:t>
            </a:r>
            <a:r>
              <a:rPr lang="en-US" sz="2000" dirty="0" smtClean="0">
                <a:latin typeface="+mj-lt"/>
              </a:rPr>
              <a:t>which can </a:t>
            </a:r>
            <a:r>
              <a:rPr lang="en-US" sz="2000" dirty="0">
                <a:latin typeface="+mj-lt"/>
              </a:rPr>
              <a:t>be directly measured, and it has been typically obtained from complex </a:t>
            </a:r>
            <a:r>
              <a:rPr lang="en-US" sz="2000" dirty="0" smtClean="0">
                <a:latin typeface="+mj-lt"/>
              </a:rPr>
              <a:t>analyses of multi fragmentation reactions</a:t>
            </a:r>
            <a:endParaRPr lang="en-US" sz="2000" dirty="0">
              <a:latin typeface="+mj-lt"/>
            </a:endParaRPr>
          </a:p>
        </p:txBody>
      </p:sp>
      <p:pic>
        <p:nvPicPr>
          <p:cNvPr id="13" name="Immagine 12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" y="2000939"/>
            <a:ext cx="2767995" cy="612388"/>
          </a:xfrm>
          <a:prstGeom prst="rect">
            <a:avLst/>
          </a:prstGeom>
        </p:spPr>
      </p:pic>
      <p:pic>
        <p:nvPicPr>
          <p:cNvPr id="14" name="Immagine 13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" y="2667066"/>
            <a:ext cx="2199958" cy="690497"/>
          </a:xfrm>
          <a:prstGeom prst="rect">
            <a:avLst/>
          </a:prstGeom>
        </p:spPr>
      </p:pic>
      <p:pic>
        <p:nvPicPr>
          <p:cNvPr id="15" name="Immagine 14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12" y="2267461"/>
            <a:ext cx="5894776" cy="3959178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038600" y="1983968"/>
            <a:ext cx="45746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sym typeface="Wingdings" panose="05000000000000000000" pitchFamily="2" charset="2"/>
              </a:rPr>
              <a:t>A. Carbone et al., Phys. Rev. C, 81, (2010), 041301 </a:t>
            </a:r>
            <a:endParaRPr lang="it-IT" sz="1500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46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1" y="2579696"/>
            <a:ext cx="5658830" cy="3357876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32248" y="2703265"/>
            <a:ext cx="493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(2015</a:t>
            </a:r>
            <a:r>
              <a:rPr lang="en-US" sz="1500" dirty="0" smtClean="0">
                <a:latin typeface="+mj-lt"/>
              </a:rPr>
              <a:t>), 054607</a:t>
            </a:r>
            <a:endParaRPr lang="en-US" sz="1500" dirty="0">
              <a:latin typeface="+mj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633956" y="9540"/>
            <a:ext cx="131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Physics case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348040" y="461525"/>
            <a:ext cx="1163879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everal approaches are able to describe the PDR </a:t>
            </a:r>
            <a:r>
              <a:rPr lang="en-US" sz="150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(</a:t>
            </a:r>
            <a:r>
              <a:rPr lang="en-US" sz="1500" dirty="0" smtClean="0">
                <a:latin typeface="+mj-lt"/>
              </a:rPr>
              <a:t>N</a:t>
            </a:r>
            <a:r>
              <a:rPr lang="en-US" sz="1500" dirty="0">
                <a:latin typeface="+mj-lt"/>
              </a:rPr>
              <a:t>. </a:t>
            </a:r>
            <a:r>
              <a:rPr lang="en-US" sz="1500" dirty="0" err="1">
                <a:latin typeface="+mj-lt"/>
              </a:rPr>
              <a:t>Paar</a:t>
            </a:r>
            <a:r>
              <a:rPr lang="en-US" sz="1500" dirty="0">
                <a:latin typeface="+mj-lt"/>
              </a:rPr>
              <a:t> et al</a:t>
            </a:r>
            <a:r>
              <a:rPr lang="en-US" sz="1500" dirty="0" smtClean="0">
                <a:latin typeface="+mj-lt"/>
              </a:rPr>
              <a:t>., Rep. </a:t>
            </a:r>
            <a:r>
              <a:rPr lang="en-US" sz="1500" dirty="0">
                <a:latin typeface="+mj-lt"/>
              </a:rPr>
              <a:t>on </a:t>
            </a:r>
            <a:r>
              <a:rPr lang="en-US" sz="1500" dirty="0" err="1" smtClean="0">
                <a:latin typeface="+mj-lt"/>
              </a:rPr>
              <a:t>Progr</a:t>
            </a:r>
            <a:r>
              <a:rPr lang="en-US" sz="1500" dirty="0" smtClean="0">
                <a:latin typeface="+mj-lt"/>
              </a:rPr>
              <a:t>. </a:t>
            </a:r>
            <a:r>
              <a:rPr lang="en-US" sz="1500" dirty="0">
                <a:latin typeface="+mj-lt"/>
              </a:rPr>
              <a:t>in </a:t>
            </a:r>
            <a:r>
              <a:rPr lang="en-US" sz="1500" dirty="0" smtClean="0">
                <a:latin typeface="+mj-lt"/>
              </a:rPr>
              <a:t>Phys., </a:t>
            </a:r>
            <a:r>
              <a:rPr lang="en-US" sz="1500" dirty="0">
                <a:latin typeface="+mj-lt"/>
              </a:rPr>
              <a:t>vol. </a:t>
            </a:r>
            <a:r>
              <a:rPr lang="en-US" sz="1500" dirty="0" smtClean="0">
                <a:latin typeface="+mj-lt"/>
              </a:rPr>
              <a:t>70, </a:t>
            </a:r>
            <a:r>
              <a:rPr lang="en-US" sz="1500" dirty="0">
                <a:latin typeface="+mj-lt"/>
              </a:rPr>
              <a:t>(2007</a:t>
            </a:r>
            <a:r>
              <a:rPr lang="en-US" sz="1500" dirty="0" smtClean="0">
                <a:latin typeface="+mj-lt"/>
              </a:rPr>
              <a:t>), 691)</a:t>
            </a:r>
          </a:p>
          <a:p>
            <a:endParaRPr lang="en-US" sz="1500" dirty="0">
              <a:solidFill>
                <a:srgbClr val="000000"/>
              </a:solidFill>
              <a:latin typeface="+mj-lt"/>
            </a:endParaRPr>
          </a:p>
          <a:p>
            <a:pPr marL="800100" lvl="1" indent="-342900" algn="just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Strongly fragmented (below threshold) </a:t>
            </a:r>
          </a:p>
          <a:p>
            <a:pPr marL="800100" lvl="1" indent="-342900" algn="just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 ≈ 5- 10 % of EWSR</a:t>
            </a:r>
          </a:p>
          <a:p>
            <a:pPr marL="800100" lvl="1" indent="-342900" algn="just">
              <a:buSzPct val="120000"/>
              <a:buFont typeface="Calibri Light" panose="020F0302020204030204" pitchFamily="34" charset="0"/>
              <a:buChar char="●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States originated in nuclei with neutron excess</a:t>
            </a:r>
          </a:p>
          <a:p>
            <a:pPr algn="just">
              <a:buClr>
                <a:srgbClr val="C00000"/>
              </a:buClr>
              <a:buSzPct val="120000"/>
            </a:pPr>
            <a:endParaRPr lang="en-US" sz="2000" dirty="0">
              <a:latin typeface="+mj-lt"/>
            </a:endParaRPr>
          </a:p>
        </p:txBody>
      </p:sp>
      <p:sp>
        <p:nvSpPr>
          <p:cNvPr id="27" name="Segnaposto contenuto 2"/>
          <p:cNvSpPr txBox="1">
            <a:spLocks/>
          </p:cNvSpPr>
          <p:nvPr/>
        </p:nvSpPr>
        <p:spPr>
          <a:xfrm>
            <a:off x="6241865" y="3346284"/>
            <a:ext cx="5663574" cy="106536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panose="05040102010807070707" pitchFamily="18" charset="2"/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As soon as the number of neutrons increases a small bump at 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low energy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becomes evident in both isoscalar and isovector response </a:t>
            </a:r>
            <a:endParaRPr lang="en-US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9297" y="5854005"/>
            <a:ext cx="6198808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S</a:t>
            </a:r>
            <a:r>
              <a:rPr lang="en-US" sz="2000" dirty="0" smtClean="0">
                <a:latin typeface="+mj-lt"/>
              </a:rPr>
              <a:t>trength distribution obtained with RPA + HF calculations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63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68442" y="444154"/>
            <a:ext cx="11855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The density dependence of the nuclear symmetry energy plays a crucial role </a:t>
            </a:r>
            <a:r>
              <a:rPr lang="en-US" sz="2000" dirty="0" smtClean="0">
                <a:latin typeface="+mj-lt"/>
              </a:rPr>
              <a:t>in nuclear </a:t>
            </a:r>
            <a:r>
              <a:rPr lang="en-US" sz="2000" dirty="0">
                <a:latin typeface="+mj-lt"/>
              </a:rPr>
              <a:t>physics and astrophysics and it is investigated in both theoretical and </a:t>
            </a:r>
            <a:r>
              <a:rPr lang="en-US" sz="2000" dirty="0" smtClean="0">
                <a:latin typeface="+mj-lt"/>
              </a:rPr>
              <a:t>experimental works</a:t>
            </a:r>
            <a:r>
              <a:rPr lang="en-US" sz="2000" dirty="0">
                <a:latin typeface="+mj-lt"/>
              </a:rPr>
              <a:t>. As it is known, the symmetry energy is not an observable </a:t>
            </a:r>
            <a:r>
              <a:rPr lang="en-US" sz="2000" dirty="0" smtClean="0">
                <a:latin typeface="+mj-lt"/>
              </a:rPr>
              <a:t>which can </a:t>
            </a:r>
            <a:r>
              <a:rPr lang="en-US" sz="2000" dirty="0">
                <a:latin typeface="+mj-lt"/>
              </a:rPr>
              <a:t>be directly measured, and it has been typically obtained from complex </a:t>
            </a:r>
            <a:r>
              <a:rPr lang="en-US" sz="2000" dirty="0" smtClean="0">
                <a:latin typeface="+mj-lt"/>
              </a:rPr>
              <a:t>analyses of multi fragmentation reactions</a:t>
            </a:r>
            <a:endParaRPr lang="en-US" sz="2000" dirty="0">
              <a:latin typeface="+mj-lt"/>
            </a:endParaRPr>
          </a:p>
        </p:txBody>
      </p:sp>
      <p:pic>
        <p:nvPicPr>
          <p:cNvPr id="13" name="Immagine 12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" y="2000939"/>
            <a:ext cx="2767995" cy="612388"/>
          </a:xfrm>
          <a:prstGeom prst="rect">
            <a:avLst/>
          </a:prstGeom>
        </p:spPr>
      </p:pic>
      <p:pic>
        <p:nvPicPr>
          <p:cNvPr id="14" name="Immagine 13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7" y="2667066"/>
            <a:ext cx="2199958" cy="690497"/>
          </a:xfrm>
          <a:prstGeom prst="rect">
            <a:avLst/>
          </a:prstGeom>
        </p:spPr>
      </p:pic>
      <p:pic>
        <p:nvPicPr>
          <p:cNvPr id="17" name="Immagine 16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90" y="2307133"/>
            <a:ext cx="5477620" cy="381935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925227" y="1997452"/>
            <a:ext cx="45746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sym typeface="Wingdings" panose="05000000000000000000" pitchFamily="2" charset="2"/>
              </a:rPr>
              <a:t>A. Carbone et al., Phys. Rev. C, 81, (2010), 041301 </a:t>
            </a:r>
            <a:endParaRPr lang="it-IT" sz="1500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611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3910750"/>
                  </p:ext>
                </p:extLst>
              </p:nvPr>
            </p:nvGraphicFramePr>
            <p:xfrm>
              <a:off x="2188200" y="4090137"/>
              <a:ext cx="8334715" cy="1901832"/>
            </p:xfrm>
            <a:graphic>
              <a:graphicData uri="http://schemas.openxmlformats.org/drawingml/2006/table">
                <a:tbl>
                  <a:tblPr firstRow="1" firstCol="1" bandRow="1">
                    <a:tableStyleId>{5202B0CA-FC54-4496-8BCA-5EF66A818D29}</a:tableStyleId>
                  </a:tblPr>
                  <a:tblGrid>
                    <a:gridCol w="2762590">
                      <a:extLst>
                        <a:ext uri="{9D8B030D-6E8A-4147-A177-3AD203B41FA5}">
                          <a16:colId xmlns:a16="http://schemas.microsoft.com/office/drawing/2014/main" xmlns="" val="860392746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xmlns="" val="1505117261"/>
                        </a:ext>
                      </a:extLst>
                    </a:gridCol>
                    <a:gridCol w="1785937">
                      <a:extLst>
                        <a:ext uri="{9D8B030D-6E8A-4147-A177-3AD203B41FA5}">
                          <a16:colId xmlns:a16="http://schemas.microsoft.com/office/drawing/2014/main" xmlns="" val="2543248137"/>
                        </a:ext>
                      </a:extLst>
                    </a:gridCol>
                    <a:gridCol w="1957388">
                      <a:extLst>
                        <a:ext uri="{9D8B030D-6E8A-4147-A177-3AD203B41FA5}">
                          <a16:colId xmlns:a16="http://schemas.microsoft.com/office/drawing/2014/main" xmlns="" val="2545707171"/>
                        </a:ext>
                      </a:extLst>
                    </a:gridCol>
                  </a:tblGrid>
                  <a:tr h="369213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800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1800" dirty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r>
                            <a:rPr lang="it-IT" sz="1800" kern="1200" dirty="0"/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l-GR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800" dirty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it-IT" sz="1800" dirty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kern="1200" dirty="0" smtClean="0"/>
                            <a:t>) </a:t>
                          </a:r>
                          <a:endParaRPr lang="en-US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800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(</m:t>
                              </m:r>
                              <m:r>
                                <a:rPr lang="it-IT" sz="1800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𝛂</m:t>
                              </m:r>
                              <m:r>
                                <a:rPr lang="it-IT" sz="1800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, </m:t>
                              </m:r>
                              <m:r>
                                <a:rPr lang="el-GR" sz="1800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𝜶</m:t>
                              </m:r>
                              <m:r>
                                <a:rPr lang="it-IT" sz="1800" dirty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dirty="0" smtClean="0"/>
                            <a:t>) 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(p, p’)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65453491"/>
                      </a:ext>
                    </a:extLst>
                  </a:tr>
                  <a:tr h="40959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Interaction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Electromagnetic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Strong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Strong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16414855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Location of interaction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Whole nucleus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Surface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Surface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7527891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Isospin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Isovector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Isoscalar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Isoscalar/Isovector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10441396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Multipolarity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E1,M1,</a:t>
                          </a:r>
                          <a:r>
                            <a:rPr lang="en-US" baseline="0" dirty="0" smtClean="0"/>
                            <a:t> E2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E0,</a:t>
                          </a:r>
                          <a:r>
                            <a:rPr lang="en-US" baseline="0" dirty="0" smtClean="0"/>
                            <a:t> E1 ,E2, E3…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E0,E1,</a:t>
                          </a:r>
                          <a:r>
                            <a:rPr lang="en-US" baseline="0" dirty="0" smtClean="0"/>
                            <a:t> E2…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322164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3910750"/>
                  </p:ext>
                </p:extLst>
              </p:nvPr>
            </p:nvGraphicFramePr>
            <p:xfrm>
              <a:off x="2188200" y="4090137"/>
              <a:ext cx="8334715" cy="1901832"/>
            </p:xfrm>
            <a:graphic>
              <a:graphicData uri="http://schemas.openxmlformats.org/drawingml/2006/table">
                <a:tbl>
                  <a:tblPr firstRow="1" firstCol="1" bandRow="1">
                    <a:tableStyleId>{5202B0CA-FC54-4496-8BCA-5EF66A818D29}</a:tableStyleId>
                  </a:tblPr>
                  <a:tblGrid>
                    <a:gridCol w="2762590">
                      <a:extLst>
                        <a:ext uri="{9D8B030D-6E8A-4147-A177-3AD203B41FA5}">
                          <a16:colId xmlns:a16="http://schemas.microsoft.com/office/drawing/2014/main" val="860392746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1505117261"/>
                        </a:ext>
                      </a:extLst>
                    </a:gridCol>
                    <a:gridCol w="1785937">
                      <a:extLst>
                        <a:ext uri="{9D8B030D-6E8A-4147-A177-3AD203B41FA5}">
                          <a16:colId xmlns:a16="http://schemas.microsoft.com/office/drawing/2014/main" val="2543248137"/>
                        </a:ext>
                      </a:extLst>
                    </a:gridCol>
                    <a:gridCol w="1957388">
                      <a:extLst>
                        <a:ext uri="{9D8B030D-6E8A-4147-A177-3AD203B41FA5}">
                          <a16:colId xmlns:a16="http://schemas.microsoft.com/office/drawing/2014/main" val="2545707171"/>
                        </a:ext>
                      </a:extLst>
                    </a:gridCol>
                  </a:tblGrid>
                  <a:tr h="369213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1667" t="-8197" r="-205667" b="-437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7679" t="-8197" r="-110580" b="-437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(p, p’)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5453491"/>
                      </a:ext>
                    </a:extLst>
                  </a:tr>
                  <a:tr h="40959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Interaction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Electromagnetic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Strong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Strong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16414855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Location of interaction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Whole nucleus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Surface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Surface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7527891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Isospin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Isovector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Isoscalar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Isoscalar/Isovector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0441396"/>
                      </a:ext>
                    </a:extLst>
                  </a:tr>
                  <a:tr h="374341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Multipolarity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E1,M1,</a:t>
                          </a:r>
                          <a:r>
                            <a:rPr lang="en-US" baseline="0" dirty="0" smtClean="0"/>
                            <a:t> E2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E0,</a:t>
                          </a:r>
                          <a:r>
                            <a:rPr lang="en-US" baseline="0" dirty="0" smtClean="0"/>
                            <a:t> E1 ,E2, E3…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E0,E1,</a:t>
                          </a:r>
                          <a:r>
                            <a:rPr lang="en-US" baseline="0" dirty="0" smtClean="0"/>
                            <a:t> E2…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322164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asellaDiTesto 8"/>
          <p:cNvSpPr txBox="1"/>
          <p:nvPr/>
        </p:nvSpPr>
        <p:spPr>
          <a:xfrm>
            <a:off x="204373" y="527380"/>
            <a:ext cx="5940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Isovector probe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PDR induced </a:t>
            </a:r>
            <a:r>
              <a:rPr lang="en-US" sz="2000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by real 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scattering or </a:t>
            </a:r>
            <a:r>
              <a:rPr lang="en-US" sz="2000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virtual 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</a:t>
            </a:r>
            <a:r>
              <a:rPr lang="en-US" sz="2000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scattering </a:t>
            </a:r>
            <a:r>
              <a:rPr lang="en-US" sz="1500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 smtClean="0">
                <a:solidFill>
                  <a:srgbClr val="00B050"/>
                </a:solidFill>
                <a:latin typeface="+mj-lt"/>
              </a:rPr>
              <a:t>D</a:t>
            </a:r>
            <a:r>
              <a:rPr lang="en-US" sz="1500" dirty="0">
                <a:solidFill>
                  <a:srgbClr val="00B050"/>
                </a:solidFill>
                <a:latin typeface="+mj-lt"/>
              </a:rPr>
              <a:t>. Savran at al, </a:t>
            </a:r>
            <a:r>
              <a:rPr lang="en-US" sz="1500" dirty="0" err="1">
                <a:solidFill>
                  <a:srgbClr val="00B050"/>
                </a:solidFill>
                <a:latin typeface="+mj-lt"/>
              </a:rPr>
              <a:t>Progr</a:t>
            </a:r>
            <a:r>
              <a:rPr lang="en-US" sz="1500" dirty="0">
                <a:solidFill>
                  <a:srgbClr val="00B050"/>
                </a:solidFill>
                <a:latin typeface="+mj-lt"/>
              </a:rPr>
              <a:t>. in Part. </a:t>
            </a:r>
            <a:r>
              <a:rPr lang="en-US" sz="1500" dirty="0" err="1">
                <a:solidFill>
                  <a:srgbClr val="00B050"/>
                </a:solidFill>
                <a:latin typeface="+mj-lt"/>
              </a:rPr>
              <a:t>Nucl</a:t>
            </a:r>
            <a:r>
              <a:rPr lang="en-US" sz="15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1500" dirty="0" smtClean="0">
                <a:solidFill>
                  <a:srgbClr val="00B050"/>
                </a:solidFill>
                <a:latin typeface="+mj-lt"/>
              </a:rPr>
              <a:t>Phys., </a:t>
            </a:r>
            <a:r>
              <a:rPr lang="en-US" sz="1500" dirty="0">
                <a:solidFill>
                  <a:srgbClr val="00B050"/>
                </a:solidFill>
                <a:latin typeface="+mj-lt"/>
              </a:rPr>
              <a:t>70, (2013),</a:t>
            </a:r>
            <a:r>
              <a:rPr lang="pt-BR" sz="1500" dirty="0">
                <a:solidFill>
                  <a:srgbClr val="00B050"/>
                </a:solidFill>
                <a:latin typeface="+mj-lt"/>
              </a:rPr>
              <a:t> </a:t>
            </a:r>
            <a:r>
              <a:rPr lang="pt-BR" sz="1500" dirty="0" smtClean="0">
                <a:solidFill>
                  <a:srgbClr val="00B050"/>
                </a:solidFill>
                <a:latin typeface="+mj-lt"/>
              </a:rPr>
              <a:t>210)</a:t>
            </a:r>
            <a:endParaRPr lang="en-US" sz="15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6491" y="1815477"/>
            <a:ext cx="5801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Isoscalar probe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PDR induced by nuclear interaction between projectile and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target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 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.Bracco et al., </a:t>
            </a:r>
            <a:r>
              <a:rPr lang="it-IT" sz="1500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Eur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 Phys. J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A, 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51 (2015)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99) </a:t>
            </a:r>
            <a:endParaRPr lang="it-IT" sz="1500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515422" y="658757"/>
            <a:ext cx="4999314" cy="2789722"/>
            <a:chOff x="5357592" y="628283"/>
            <a:chExt cx="4999314" cy="2789722"/>
          </a:xfrm>
          <a:solidFill>
            <a:srgbClr val="E7E7E7"/>
          </a:solidFill>
        </p:grpSpPr>
        <p:grpSp>
          <p:nvGrpSpPr>
            <p:cNvPr id="12" name="Gruppo 11"/>
            <p:cNvGrpSpPr/>
            <p:nvPr/>
          </p:nvGrpSpPr>
          <p:grpSpPr>
            <a:xfrm>
              <a:off x="5357592" y="644325"/>
              <a:ext cx="4999314" cy="2773680"/>
              <a:chOff x="342960" y="3413760"/>
              <a:chExt cx="4999314" cy="2773680"/>
            </a:xfrm>
            <a:grpFill/>
          </p:grpSpPr>
          <p:grpSp>
            <p:nvGrpSpPr>
              <p:cNvPr id="14" name="Gruppo 13"/>
              <p:cNvGrpSpPr/>
              <p:nvPr/>
            </p:nvGrpSpPr>
            <p:grpSpPr>
              <a:xfrm>
                <a:off x="342960" y="3413760"/>
                <a:ext cx="4999314" cy="2773680"/>
                <a:chOff x="342960" y="3413760"/>
                <a:chExt cx="4999314" cy="2773680"/>
              </a:xfrm>
              <a:grpFill/>
            </p:grpSpPr>
            <p:grpSp>
              <p:nvGrpSpPr>
                <p:cNvPr id="16" name="Gruppo 15"/>
                <p:cNvGrpSpPr/>
                <p:nvPr/>
              </p:nvGrpSpPr>
              <p:grpSpPr>
                <a:xfrm>
                  <a:off x="342960" y="3413760"/>
                  <a:ext cx="4999314" cy="2773680"/>
                  <a:chOff x="342960" y="3413760"/>
                  <a:chExt cx="4999314" cy="2773680"/>
                </a:xfrm>
                <a:grpFill/>
              </p:grpSpPr>
              <p:pic>
                <p:nvPicPr>
                  <p:cNvPr id="18" name="Immagine 17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2960" y="3413760"/>
                    <a:ext cx="4999314" cy="277368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sp>
                <p:nvSpPr>
                  <p:cNvPr id="19" name="CasellaDiTesto 18"/>
                  <p:cNvSpPr txBox="1"/>
                  <p:nvPr/>
                </p:nvSpPr>
                <p:spPr>
                  <a:xfrm>
                    <a:off x="2986448" y="5318006"/>
                    <a:ext cx="426115" cy="2422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20" name="CasellaDiTesto 19"/>
                  <p:cNvSpPr txBox="1"/>
                  <p:nvPr/>
                </p:nvSpPr>
                <p:spPr>
                  <a:xfrm>
                    <a:off x="4426229" y="5399828"/>
                    <a:ext cx="408736" cy="160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7" name="CasellaDiTesto 16"/>
                <p:cNvSpPr txBox="1"/>
                <p:nvPr/>
              </p:nvSpPr>
              <p:spPr>
                <a:xfrm>
                  <a:off x="1675844" y="4274961"/>
                  <a:ext cx="31075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5" name="CasellaDiTesto 14"/>
              <p:cNvSpPr txBox="1"/>
              <p:nvPr/>
            </p:nvSpPr>
            <p:spPr>
              <a:xfrm>
                <a:off x="2688609" y="3723110"/>
                <a:ext cx="51916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5357592" y="628283"/>
              <a:ext cx="4999314" cy="174755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6515422" y="251824"/>
            <a:ext cx="9909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baseline="30000" dirty="0" smtClean="0">
                <a:latin typeface="+mj-lt"/>
              </a:rPr>
              <a:t>68</a:t>
            </a:r>
            <a:r>
              <a:rPr lang="en-US" sz="3200" b="1" dirty="0" smtClean="0">
                <a:latin typeface="+mj-lt"/>
              </a:rPr>
              <a:t>Ni</a:t>
            </a:r>
            <a:endParaRPr lang="en-US" sz="3200" b="1" dirty="0">
              <a:latin typeface="+mj-lt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7195605" y="950725"/>
            <a:ext cx="3948619" cy="407618"/>
            <a:chOff x="7348544" y="3493468"/>
            <a:chExt cx="3948619" cy="407618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7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/>
          <p:cNvSpPr txBox="1"/>
          <p:nvPr/>
        </p:nvSpPr>
        <p:spPr>
          <a:xfrm>
            <a:off x="742620" y="5194590"/>
            <a:ext cx="61522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Standard tagging system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MCP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DSSSD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PPAC to reconstruct the trajectory</a:t>
            </a:r>
            <a:endParaRPr lang="en-US" sz="2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340465" y="374059"/>
            <a:ext cx="11289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Start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of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ToF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MCP (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43 mm x 63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mm, </a:t>
            </a:r>
            <a:r>
              <a:rPr 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700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µm</a:t>
            </a:r>
            <a:r>
              <a:rPr lang="it-IT" sz="2000" b="1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mounted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12.9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 away from the </a:t>
            </a:r>
            <a:r>
              <a:rPr lang="en-US" sz="2000" b="1" dirty="0" smtClean="0">
                <a:solidFill>
                  <a:srgbClr val="FFCC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DSSSD</a:t>
            </a:r>
            <a:endParaRPr lang="en-US" sz="2000" dirty="0" smtClean="0">
              <a:solidFill>
                <a:srgbClr val="FFCC00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1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b="55269"/>
          <a:stretch>
            <a:fillRect/>
          </a:stretch>
        </p:blipFill>
        <p:spPr bwMode="auto">
          <a:xfrm>
            <a:off x="838200" y="1065572"/>
            <a:ext cx="2946858" cy="33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0" descr="HPIM19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23" y="1143125"/>
            <a:ext cx="1630651" cy="1208692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3" name="Line 40"/>
          <p:cNvSpPr>
            <a:spLocks noChangeShapeType="1"/>
          </p:cNvSpPr>
          <p:nvPr/>
        </p:nvSpPr>
        <p:spPr bwMode="auto">
          <a:xfrm flipH="1" flipV="1">
            <a:off x="2052863" y="2079109"/>
            <a:ext cx="314520" cy="936844"/>
          </a:xfrm>
          <a:prstGeom prst="line">
            <a:avLst/>
          </a:prstGeom>
          <a:solidFill>
            <a:schemeClr val="accent2"/>
          </a:solidFill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>
              <a:solidFill>
                <a:srgbClr val="4BD208"/>
              </a:solidFill>
            </a:endParaRPr>
          </a:p>
        </p:txBody>
      </p:sp>
      <p:pic>
        <p:nvPicPr>
          <p:cNvPr id="44" name="Picture 3" descr="HPIM1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74" y="1280658"/>
            <a:ext cx="1728002" cy="1457267"/>
          </a:xfrm>
          <a:prstGeom prst="rect">
            <a:avLst/>
          </a:prstGeom>
          <a:solidFill>
            <a:srgbClr val="C0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5" name="Line 39"/>
          <p:cNvSpPr>
            <a:spLocks noChangeShapeType="1"/>
          </p:cNvSpPr>
          <p:nvPr/>
        </p:nvSpPr>
        <p:spPr bwMode="auto">
          <a:xfrm flipV="1">
            <a:off x="3185076" y="2523915"/>
            <a:ext cx="1267349" cy="1087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096" y="3620051"/>
            <a:ext cx="1467581" cy="1277595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2187717" y="3024252"/>
            <a:ext cx="1415379" cy="128821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6209727" y="1518784"/>
            <a:ext cx="577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+mj-lt"/>
              </a:rPr>
              <a:t>MCP assembled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starting from the bare micro-channel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glasses</a:t>
            </a:r>
            <a:r>
              <a:rPr lang="en-US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mounted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in a chevron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configuration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An aluminized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mylar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foil (2 </a:t>
            </a:r>
            <a:r>
              <a:rPr lang="en-US" i="1" dirty="0" smtClean="0">
                <a:solidFill>
                  <a:srgbClr val="000000"/>
                </a:solidFill>
                <a:latin typeface="+mj-lt"/>
              </a:rPr>
              <a:t>µ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m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thick) with an evaporation of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LiF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(15 </a:t>
            </a:r>
            <a:r>
              <a:rPr lang="en-US" i="1" dirty="0" smtClean="0">
                <a:solidFill>
                  <a:srgbClr val="000000"/>
                </a:solidFill>
                <a:latin typeface="+mj-lt"/>
              </a:rPr>
              <a:t>µ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g/cm</a:t>
            </a:r>
            <a:r>
              <a:rPr lang="en-US" baseline="30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 is used as source of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electrons. 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electron drift region is constituted by a metallic box supporting a grid biased at the same voltage of the upper surface of the MCP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. The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fast signal emitted from the biased MCP is collected by a planar anode. A resistive divider provides the right bias voltages to the emitting foil 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Vf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-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4200 V), grid (Vg  -2300 V) and rear (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Vr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 -300 V). </a:t>
            </a:r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3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1929" y="317702"/>
            <a:ext cx="3625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PPAC to reconstruct the trajectory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33869" y="4933534"/>
            <a:ext cx="568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PPAC is composed by a central </a:t>
            </a:r>
            <a:r>
              <a:rPr lang="en-US" dirty="0" smtClean="0">
                <a:latin typeface="+mj-lt"/>
              </a:rPr>
              <a:t>cathode and </a:t>
            </a:r>
            <a:r>
              <a:rPr lang="en-US" dirty="0">
                <a:latin typeface="+mj-lt"/>
              </a:rPr>
              <a:t>two anodes, placed symmetrically with respect to the cathode at a distance </a:t>
            </a:r>
            <a:r>
              <a:rPr lang="en-US" dirty="0" smtClean="0">
                <a:latin typeface="+mj-lt"/>
              </a:rPr>
              <a:t>of 2.4 </a:t>
            </a:r>
            <a:r>
              <a:rPr lang="en-US" dirty="0">
                <a:latin typeface="+mj-lt"/>
              </a:rPr>
              <a:t>mm. The detector active area is 62 </a:t>
            </a:r>
            <a:r>
              <a:rPr lang="en-US" dirty="0" smtClean="0">
                <a:latin typeface="+mj-lt"/>
              </a:rPr>
              <a:t> x </a:t>
            </a:r>
            <a:r>
              <a:rPr lang="en-US" dirty="0">
                <a:latin typeface="+mj-lt"/>
              </a:rPr>
              <a:t>62 </a:t>
            </a:r>
            <a:r>
              <a:rPr lang="en-US" dirty="0" smtClean="0">
                <a:latin typeface="+mj-lt"/>
              </a:rPr>
              <a:t>mm</a:t>
            </a:r>
            <a:r>
              <a:rPr lang="en-US" baseline="30000" dirty="0" smtClean="0">
                <a:latin typeface="+mj-lt"/>
              </a:rPr>
              <a:t>2</a:t>
            </a:r>
            <a:endParaRPr lang="en-US" baseline="30000" dirty="0">
              <a:latin typeface="+mj-l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692250" y="1121868"/>
            <a:ext cx="4895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cathode is made of a </a:t>
            </a:r>
            <a:r>
              <a:rPr lang="en-US" dirty="0" smtClean="0">
                <a:latin typeface="+mj-lt"/>
              </a:rPr>
              <a:t>1.5 </a:t>
            </a:r>
            <a:r>
              <a:rPr lang="en-US" i="1" dirty="0" smtClean="0">
                <a:latin typeface="+mj-lt"/>
              </a:rPr>
              <a:t>µ</a:t>
            </a:r>
            <a:r>
              <a:rPr lang="en-US" dirty="0" smtClean="0">
                <a:latin typeface="+mj-lt"/>
              </a:rPr>
              <a:t>m-thick </a:t>
            </a:r>
            <a:r>
              <a:rPr lang="en-US" dirty="0">
                <a:latin typeface="+mj-lt"/>
              </a:rPr>
              <a:t>stretched </a:t>
            </a:r>
            <a:r>
              <a:rPr lang="en-US" dirty="0" err="1">
                <a:latin typeface="+mj-lt"/>
              </a:rPr>
              <a:t>mylar</a:t>
            </a:r>
            <a:r>
              <a:rPr lang="en-US" dirty="0">
                <a:latin typeface="+mj-lt"/>
              </a:rPr>
              <a:t> foil with 30 nm of aluminum evaporated on both </a:t>
            </a:r>
            <a:r>
              <a:rPr lang="en-US" dirty="0" smtClean="0">
                <a:latin typeface="+mj-lt"/>
              </a:rPr>
              <a:t>surfaces. Each </a:t>
            </a:r>
            <a:r>
              <a:rPr lang="en-US" dirty="0">
                <a:latin typeface="+mj-lt"/>
              </a:rPr>
              <a:t>anode is a mesh of 60 gold-plated tungsten 20 </a:t>
            </a:r>
            <a:r>
              <a:rPr lang="en-US" i="1" dirty="0" smtClean="0">
                <a:latin typeface="+mj-lt"/>
              </a:rPr>
              <a:t>µ</a:t>
            </a:r>
            <a:r>
              <a:rPr lang="en-US" dirty="0" smtClean="0">
                <a:latin typeface="+mj-lt"/>
              </a:rPr>
              <a:t>m-thick </a:t>
            </a:r>
            <a:r>
              <a:rPr lang="en-US" dirty="0">
                <a:latin typeface="+mj-lt"/>
              </a:rPr>
              <a:t>wires in the </a:t>
            </a:r>
            <a:r>
              <a:rPr lang="en-US" dirty="0" smtClean="0">
                <a:latin typeface="+mj-lt"/>
              </a:rPr>
              <a:t>x and </a:t>
            </a:r>
            <a:r>
              <a:rPr lang="en-US" dirty="0">
                <a:latin typeface="+mj-lt"/>
              </a:rPr>
              <a:t>y directions, with a spacing of 1 mm.  </a:t>
            </a:r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wires of the first anode are </a:t>
            </a:r>
            <a:r>
              <a:rPr lang="en-US" dirty="0" smtClean="0">
                <a:latin typeface="+mj-lt"/>
              </a:rPr>
              <a:t>oriented horizontally </a:t>
            </a:r>
            <a:r>
              <a:rPr lang="en-US" dirty="0">
                <a:latin typeface="+mj-lt"/>
              </a:rPr>
              <a:t>while the wires of the second one </a:t>
            </a:r>
            <a:r>
              <a:rPr lang="en-US" dirty="0" smtClean="0">
                <a:latin typeface="+mj-lt"/>
              </a:rPr>
              <a:t>vertically. The </a:t>
            </a:r>
            <a:r>
              <a:rPr lang="en-US" dirty="0">
                <a:latin typeface="+mj-lt"/>
              </a:rPr>
              <a:t>position information of a beam crossing the PPAC is extracted from the </a:t>
            </a:r>
            <a:r>
              <a:rPr lang="en-US" dirty="0" smtClean="0">
                <a:latin typeface="+mj-lt"/>
              </a:rPr>
              <a:t>anode signals</a:t>
            </a:r>
            <a:r>
              <a:rPr lang="en-US" dirty="0">
                <a:latin typeface="+mj-lt"/>
              </a:rPr>
              <a:t>, using a delay-line readout. Indeed, each wire is electrically connected </a:t>
            </a:r>
            <a:r>
              <a:rPr lang="en-US" dirty="0" smtClean="0">
                <a:latin typeface="+mj-lt"/>
              </a:rPr>
              <a:t>to discrete </a:t>
            </a:r>
            <a:r>
              <a:rPr lang="en-US" dirty="0">
                <a:latin typeface="+mj-lt"/>
              </a:rPr>
              <a:t>LC circuit delay lines of 2.3 ns/mm each, with a 50 </a:t>
            </a:r>
            <a:r>
              <a:rPr lang="el-GR" dirty="0" smtClean="0">
                <a:latin typeface="+mj-lt"/>
              </a:rPr>
              <a:t>Ω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impedance, </a:t>
            </a:r>
            <a:r>
              <a:rPr lang="en-US" dirty="0" smtClean="0">
                <a:latin typeface="+mj-lt"/>
              </a:rPr>
              <a:t>resulting in </a:t>
            </a:r>
            <a:r>
              <a:rPr lang="en-US" dirty="0">
                <a:latin typeface="+mj-lt"/>
              </a:rPr>
              <a:t>a total delay of 138 ns in both the x and the y directions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25073" y="6017042"/>
            <a:ext cx="6369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cathode in average was biased at a negative potential of  760 </a:t>
            </a:r>
            <a:r>
              <a:rPr lang="en-US" dirty="0" smtClean="0">
                <a:latin typeface="+mj-lt"/>
              </a:rPr>
              <a:t>V</a:t>
            </a:r>
            <a:endParaRPr lang="en-US" dirty="0">
              <a:latin typeface="+mj-lt"/>
            </a:endParaRPr>
          </a:p>
        </p:txBody>
      </p:sp>
      <p:pic>
        <p:nvPicPr>
          <p:cNvPr id="21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b="55269"/>
          <a:stretch>
            <a:fillRect/>
          </a:stretch>
        </p:blipFill>
        <p:spPr bwMode="auto">
          <a:xfrm>
            <a:off x="838200" y="1065572"/>
            <a:ext cx="2946858" cy="33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0" descr="HPIM19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23" y="1143125"/>
            <a:ext cx="1630651" cy="1208692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3" name="Line 40"/>
          <p:cNvSpPr>
            <a:spLocks noChangeShapeType="1"/>
          </p:cNvSpPr>
          <p:nvPr/>
        </p:nvSpPr>
        <p:spPr bwMode="auto">
          <a:xfrm flipH="1" flipV="1">
            <a:off x="2052863" y="2079109"/>
            <a:ext cx="314520" cy="936844"/>
          </a:xfrm>
          <a:prstGeom prst="line">
            <a:avLst/>
          </a:prstGeom>
          <a:solidFill>
            <a:schemeClr val="accent2"/>
          </a:solidFill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>
              <a:solidFill>
                <a:srgbClr val="4BD208"/>
              </a:solidFill>
            </a:endParaRPr>
          </a:p>
        </p:txBody>
      </p:sp>
      <p:pic>
        <p:nvPicPr>
          <p:cNvPr id="24" name="Picture 3" descr="HPIM1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74" y="1280658"/>
            <a:ext cx="1728002" cy="1457267"/>
          </a:xfrm>
          <a:prstGeom prst="rect">
            <a:avLst/>
          </a:prstGeom>
          <a:solidFill>
            <a:srgbClr val="C0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Line 39"/>
          <p:cNvSpPr>
            <a:spLocks noChangeShapeType="1"/>
          </p:cNvSpPr>
          <p:nvPr/>
        </p:nvSpPr>
        <p:spPr bwMode="auto">
          <a:xfrm flipV="1">
            <a:off x="3185076" y="2523915"/>
            <a:ext cx="1267349" cy="1087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096" y="3620051"/>
            <a:ext cx="1467581" cy="1277595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2187717" y="3024252"/>
            <a:ext cx="1415379" cy="128821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3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1929" y="317702"/>
            <a:ext cx="3625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PPAC to reconstruct the trajectory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33869" y="4933534"/>
            <a:ext cx="568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PPAC is composed by a central </a:t>
            </a:r>
            <a:r>
              <a:rPr lang="en-US" dirty="0" smtClean="0">
                <a:latin typeface="+mj-lt"/>
              </a:rPr>
              <a:t>cathode and </a:t>
            </a:r>
            <a:r>
              <a:rPr lang="en-US" dirty="0">
                <a:latin typeface="+mj-lt"/>
              </a:rPr>
              <a:t>two anodes, placed symmetrically with respect to the cathode at a distance </a:t>
            </a:r>
            <a:r>
              <a:rPr lang="en-US" dirty="0" smtClean="0">
                <a:latin typeface="+mj-lt"/>
              </a:rPr>
              <a:t>of 2.4 </a:t>
            </a:r>
            <a:r>
              <a:rPr lang="en-US" dirty="0">
                <a:latin typeface="+mj-lt"/>
              </a:rPr>
              <a:t>mm. The detector active area is 62 </a:t>
            </a:r>
            <a:r>
              <a:rPr lang="en-US" dirty="0" smtClean="0">
                <a:latin typeface="+mj-lt"/>
              </a:rPr>
              <a:t> x </a:t>
            </a:r>
            <a:r>
              <a:rPr lang="en-US" dirty="0">
                <a:latin typeface="+mj-lt"/>
              </a:rPr>
              <a:t>62 </a:t>
            </a:r>
            <a:r>
              <a:rPr lang="en-US" dirty="0" smtClean="0">
                <a:latin typeface="+mj-lt"/>
              </a:rPr>
              <a:t>mm</a:t>
            </a:r>
            <a:r>
              <a:rPr lang="en-US" baseline="30000" dirty="0" smtClean="0">
                <a:latin typeface="+mj-lt"/>
              </a:rPr>
              <a:t>2</a:t>
            </a:r>
            <a:endParaRPr lang="en-US" baseline="30000" dirty="0">
              <a:latin typeface="+mj-l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692250" y="1121868"/>
            <a:ext cx="4895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cathode is made of a </a:t>
            </a:r>
            <a:r>
              <a:rPr lang="en-US" dirty="0" smtClean="0">
                <a:latin typeface="+mj-lt"/>
              </a:rPr>
              <a:t>1.5 </a:t>
            </a:r>
            <a:r>
              <a:rPr lang="en-US" i="1" dirty="0" smtClean="0">
                <a:latin typeface="+mj-lt"/>
              </a:rPr>
              <a:t>µ</a:t>
            </a:r>
            <a:r>
              <a:rPr lang="en-US" dirty="0" smtClean="0">
                <a:latin typeface="+mj-lt"/>
              </a:rPr>
              <a:t>m-thick </a:t>
            </a:r>
            <a:r>
              <a:rPr lang="en-US" dirty="0">
                <a:latin typeface="+mj-lt"/>
              </a:rPr>
              <a:t>stretched </a:t>
            </a:r>
            <a:r>
              <a:rPr lang="en-US" dirty="0" err="1">
                <a:latin typeface="+mj-lt"/>
              </a:rPr>
              <a:t>mylar</a:t>
            </a:r>
            <a:r>
              <a:rPr lang="en-US" dirty="0">
                <a:latin typeface="+mj-lt"/>
              </a:rPr>
              <a:t> foil with 30 nm of aluminum evaporated on both </a:t>
            </a:r>
            <a:r>
              <a:rPr lang="en-US" dirty="0" smtClean="0">
                <a:latin typeface="+mj-lt"/>
              </a:rPr>
              <a:t>surfaces. Each </a:t>
            </a:r>
            <a:r>
              <a:rPr lang="en-US" dirty="0">
                <a:latin typeface="+mj-lt"/>
              </a:rPr>
              <a:t>anode is a mesh of 60 gold-plated tungsten 20 </a:t>
            </a:r>
            <a:r>
              <a:rPr lang="en-US" i="1" dirty="0" smtClean="0">
                <a:latin typeface="+mj-lt"/>
              </a:rPr>
              <a:t>µ</a:t>
            </a:r>
            <a:r>
              <a:rPr lang="en-US" dirty="0" smtClean="0">
                <a:latin typeface="+mj-lt"/>
              </a:rPr>
              <a:t>m-thick </a:t>
            </a:r>
            <a:r>
              <a:rPr lang="en-US" dirty="0">
                <a:latin typeface="+mj-lt"/>
              </a:rPr>
              <a:t>wires in the </a:t>
            </a:r>
            <a:r>
              <a:rPr lang="en-US" dirty="0" smtClean="0">
                <a:latin typeface="+mj-lt"/>
              </a:rPr>
              <a:t>x and </a:t>
            </a:r>
            <a:r>
              <a:rPr lang="en-US" dirty="0">
                <a:latin typeface="+mj-lt"/>
              </a:rPr>
              <a:t>y directions, with a spacing of 1 mm.  </a:t>
            </a:r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wires of the first anode are </a:t>
            </a:r>
            <a:r>
              <a:rPr lang="en-US" dirty="0" smtClean="0">
                <a:latin typeface="+mj-lt"/>
              </a:rPr>
              <a:t>oriented horizontally </a:t>
            </a:r>
            <a:r>
              <a:rPr lang="en-US" dirty="0">
                <a:latin typeface="+mj-lt"/>
              </a:rPr>
              <a:t>while the wires of the second one </a:t>
            </a:r>
            <a:r>
              <a:rPr lang="en-US" dirty="0" smtClean="0">
                <a:latin typeface="+mj-lt"/>
              </a:rPr>
              <a:t>vertically. The </a:t>
            </a:r>
            <a:r>
              <a:rPr lang="en-US" dirty="0">
                <a:latin typeface="+mj-lt"/>
              </a:rPr>
              <a:t>position information of a beam crossing the PPAC is extracted from the </a:t>
            </a:r>
            <a:r>
              <a:rPr lang="en-US" dirty="0" smtClean="0">
                <a:latin typeface="+mj-lt"/>
              </a:rPr>
              <a:t>anode signals</a:t>
            </a:r>
            <a:r>
              <a:rPr lang="en-US" dirty="0">
                <a:latin typeface="+mj-lt"/>
              </a:rPr>
              <a:t>, using a delay-line readout. Indeed, each wire is electrically connected </a:t>
            </a:r>
            <a:r>
              <a:rPr lang="en-US" dirty="0" smtClean="0">
                <a:latin typeface="+mj-lt"/>
              </a:rPr>
              <a:t>to discrete </a:t>
            </a:r>
            <a:r>
              <a:rPr lang="en-US" dirty="0">
                <a:latin typeface="+mj-lt"/>
              </a:rPr>
              <a:t>LC circuit delay lines of 2.3 ns/mm each, with a 50 </a:t>
            </a:r>
            <a:r>
              <a:rPr lang="el-GR" dirty="0" smtClean="0">
                <a:latin typeface="+mj-lt"/>
              </a:rPr>
              <a:t>Ω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impedance, </a:t>
            </a:r>
            <a:r>
              <a:rPr lang="en-US" dirty="0" smtClean="0">
                <a:latin typeface="+mj-lt"/>
              </a:rPr>
              <a:t>resulting in </a:t>
            </a:r>
            <a:r>
              <a:rPr lang="en-US" dirty="0">
                <a:latin typeface="+mj-lt"/>
              </a:rPr>
              <a:t>a total delay of 138 ns in both the x and the y directions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25073" y="6017042"/>
            <a:ext cx="6369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cathode in average was biased at a negative potential of  760 </a:t>
            </a:r>
            <a:r>
              <a:rPr lang="en-US" dirty="0" smtClean="0">
                <a:latin typeface="+mj-lt"/>
              </a:rPr>
              <a:t>V</a:t>
            </a:r>
            <a:endParaRPr lang="en-US" dirty="0">
              <a:latin typeface="+mj-lt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0" y="1021889"/>
            <a:ext cx="524810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206157" y="775008"/>
            <a:ext cx="11359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W</a:t>
            </a:r>
            <a:r>
              <a:rPr lang="en-US" dirty="0" smtClean="0">
                <a:latin typeface="+mj-lt"/>
              </a:rPr>
              <a:t>e measured after the </a:t>
            </a:r>
            <a:r>
              <a:rPr lang="en-US" baseline="30000" dirty="0" smtClean="0">
                <a:latin typeface="+mj-lt"/>
              </a:rPr>
              <a:t>9</a:t>
            </a:r>
            <a:r>
              <a:rPr lang="en-US" dirty="0" smtClean="0">
                <a:latin typeface="+mj-lt"/>
              </a:rPr>
              <a:t>Be target the population of charge states of the </a:t>
            </a:r>
            <a:r>
              <a:rPr lang="en-US" baseline="30000" dirty="0" smtClean="0">
                <a:latin typeface="+mj-lt"/>
              </a:rPr>
              <a:t>70</a:t>
            </a:r>
            <a:r>
              <a:rPr lang="en-US" dirty="0" smtClean="0">
                <a:latin typeface="+mj-lt"/>
              </a:rPr>
              <a:t>Zn degraded beam. The population was evaluated changing the magnetic field of the first dipole and measuring in a faraday cup the beam current of the various charge states obtained</a:t>
            </a:r>
            <a:endParaRPr lang="en-US" dirty="0">
              <a:latin typeface="+mj-lt"/>
            </a:endParaRPr>
          </a:p>
        </p:txBody>
      </p:sp>
      <p:pic>
        <p:nvPicPr>
          <p:cNvPr id="18" name="Immagine 17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2" y="1855898"/>
            <a:ext cx="6800138" cy="1252368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7272995" y="1919047"/>
            <a:ext cx="4781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We note that 92 % of the beam is fully stripped, but a </a:t>
            </a:r>
            <a:r>
              <a:rPr lang="en-US" dirty="0" smtClean="0">
                <a:latin typeface="+mj-lt"/>
              </a:rPr>
              <a:t>not negligible </a:t>
            </a:r>
            <a:r>
              <a:rPr lang="en-US" dirty="0">
                <a:latin typeface="+mj-lt"/>
              </a:rPr>
              <a:t>amount of ions is produced also at the charge states 29</a:t>
            </a:r>
            <a:r>
              <a:rPr lang="en-US" baseline="30000" dirty="0">
                <a:latin typeface="+mj-lt"/>
              </a:rPr>
              <a:t>+</a:t>
            </a:r>
            <a:r>
              <a:rPr lang="en-US" sz="1100" baseline="30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and 28</a:t>
            </a:r>
            <a:r>
              <a:rPr lang="en-US" baseline="30000" dirty="0">
                <a:latin typeface="+mj-lt"/>
              </a:rPr>
              <a:t>+</a:t>
            </a:r>
            <a:r>
              <a:rPr lang="en-US" sz="1100" baseline="30000" dirty="0">
                <a:latin typeface="+mj-lt"/>
              </a:rPr>
              <a:t> </a:t>
            </a:r>
            <a:endParaRPr lang="en-US" baseline="30000" dirty="0">
              <a:latin typeface="+mj-lt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06157" y="379150"/>
            <a:ext cx="12010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C</a:t>
            </a:r>
            <a:r>
              <a:rPr lang="en-US" sz="2000" b="1" dirty="0" smtClean="0">
                <a:latin typeface="+mj-lt"/>
              </a:rPr>
              <a:t>harge states </a:t>
            </a:r>
            <a:r>
              <a:rPr lang="en-US" sz="2000" b="1" dirty="0">
                <a:latin typeface="+mj-lt"/>
              </a:rPr>
              <a:t>after </a:t>
            </a:r>
            <a:r>
              <a:rPr lang="en-US" sz="2000" b="1" dirty="0" smtClean="0">
                <a:latin typeface="+mj-lt"/>
              </a:rPr>
              <a:t>the </a:t>
            </a:r>
            <a:r>
              <a:rPr lang="en-US" sz="2000" b="1" baseline="30000" dirty="0" smtClean="0">
                <a:latin typeface="+mj-lt"/>
              </a:rPr>
              <a:t>9</a:t>
            </a:r>
            <a:r>
              <a:rPr lang="en-US" sz="2000" b="1" dirty="0" smtClean="0">
                <a:latin typeface="+mj-lt"/>
              </a:rPr>
              <a:t>Be production target</a:t>
            </a:r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 ions not fully stripped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8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b="55269"/>
          <a:stretch>
            <a:fillRect/>
          </a:stretch>
        </p:blipFill>
        <p:spPr bwMode="auto">
          <a:xfrm>
            <a:off x="576810" y="784750"/>
            <a:ext cx="2946858" cy="33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0" descr="HPIM19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3" y="862303"/>
            <a:ext cx="1630651" cy="1208692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Line 40"/>
          <p:cNvSpPr>
            <a:spLocks noChangeShapeType="1"/>
          </p:cNvSpPr>
          <p:nvPr/>
        </p:nvSpPr>
        <p:spPr bwMode="auto">
          <a:xfrm flipH="1" flipV="1">
            <a:off x="1791473" y="1798287"/>
            <a:ext cx="314520" cy="936844"/>
          </a:xfrm>
          <a:prstGeom prst="line">
            <a:avLst/>
          </a:prstGeom>
          <a:solidFill>
            <a:schemeClr val="accent2"/>
          </a:solidFill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>
              <a:solidFill>
                <a:srgbClr val="4BD208"/>
              </a:solidFill>
            </a:endParaRPr>
          </a:p>
        </p:txBody>
      </p:sp>
      <p:pic>
        <p:nvPicPr>
          <p:cNvPr id="21" name="Picture 3" descr="HPIM1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84" y="999836"/>
            <a:ext cx="1728002" cy="1457267"/>
          </a:xfrm>
          <a:prstGeom prst="rect">
            <a:avLst/>
          </a:prstGeom>
          <a:solidFill>
            <a:srgbClr val="C0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" name="Line 39"/>
          <p:cNvSpPr>
            <a:spLocks noChangeShapeType="1"/>
          </p:cNvSpPr>
          <p:nvPr/>
        </p:nvSpPr>
        <p:spPr bwMode="auto">
          <a:xfrm flipV="1">
            <a:off x="2923686" y="2243093"/>
            <a:ext cx="1267349" cy="1087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706" y="3339229"/>
            <a:ext cx="1467581" cy="1277595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4" name="Line 39"/>
          <p:cNvSpPr>
            <a:spLocks noChangeShapeType="1"/>
          </p:cNvSpPr>
          <p:nvPr/>
        </p:nvSpPr>
        <p:spPr bwMode="auto">
          <a:xfrm>
            <a:off x="1926327" y="2743430"/>
            <a:ext cx="1415379" cy="128821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10" y="4537804"/>
            <a:ext cx="2045960" cy="1781101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523238" y="4267008"/>
            <a:ext cx="2153104" cy="523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Position sensitive PPAC to check the trajectory</a:t>
            </a:r>
            <a:endParaRPr lang="en-US" sz="1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8934994" y="1038153"/>
            <a:ext cx="2868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Start signal  of ToF Mylar 2 µm  (∆t ≈200 ps)</a:t>
            </a:r>
            <a:endParaRPr lang="en-US" dirty="0">
              <a:solidFill>
                <a:schemeClr val="tx1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8966847" y="1609757"/>
            <a:ext cx="245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43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mm x 63 mm 700 µm</a:t>
            </a:r>
            <a:endParaRPr lang="it-IT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9369747" y="3096106"/>
            <a:ext cx="2822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Stop </a:t>
            </a: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of ToF is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provided</a:t>
            </a:r>
            <a:r>
              <a:rPr lang="it-IT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by the </a:t>
            </a:r>
            <a:r>
              <a:rPr lang="it-IT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DSSSD </a:t>
            </a: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with </a:t>
            </a:r>
            <a:r>
              <a:rPr lang="it-IT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32 x 32 </a:t>
            </a: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strips, 2 mm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width</a:t>
            </a:r>
            <a:r>
              <a:rPr lang="it-IT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, 156 µm  </a:t>
            </a:r>
            <a:endParaRPr lang="it-IT" dirty="0">
              <a:solidFill>
                <a:schemeClr val="tx1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1" name="Immagine 30" descr="Ritaglio schermat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32" y="3146949"/>
            <a:ext cx="1422324" cy="2850900"/>
          </a:xfrm>
          <a:prstGeom prst="rect">
            <a:avLst/>
          </a:prstGeom>
        </p:spPr>
      </p:pic>
      <p:pic>
        <p:nvPicPr>
          <p:cNvPr id="32" name="Picture 3" descr="HPIM1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56" y="1149738"/>
            <a:ext cx="1886806" cy="16063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3" name="CasellaDiTesto 32"/>
          <p:cNvSpPr txBox="1"/>
          <p:nvPr/>
        </p:nvSpPr>
        <p:spPr>
          <a:xfrm>
            <a:off x="270967" y="343438"/>
            <a:ext cx="983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Tagging standard system in order to get the event by event characterization of the exotic beam</a:t>
            </a:r>
            <a:endParaRPr lang="en-US" sz="2000" dirty="0">
              <a:solidFill>
                <a:schemeClr val="tx1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86174" y="578402"/>
            <a:ext cx="38445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 . Pagano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al.,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Nucl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. Phys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A, 734,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(2004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), 504</a:t>
            </a:r>
            <a:endParaRPr lang="it-IT" sz="1500" dirty="0">
              <a:latin typeface="+mj-lt"/>
            </a:endParaRPr>
          </a:p>
        </p:txBody>
      </p:sp>
      <p:pic>
        <p:nvPicPr>
          <p:cNvPr id="14" name="Picture 2" descr="chim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5"/>
          <a:stretch>
            <a:fillRect/>
          </a:stretch>
        </p:blipFill>
        <p:spPr bwMode="auto">
          <a:xfrm>
            <a:off x="1992730" y="2344684"/>
            <a:ext cx="406717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65807"/>
              </p:ext>
            </p:extLst>
          </p:nvPr>
        </p:nvGraphicFramePr>
        <p:xfrm>
          <a:off x="6332963" y="1144659"/>
          <a:ext cx="5794869" cy="46451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153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1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Granularity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1192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telescopes</a:t>
                      </a:r>
                      <a:endParaRPr kumimoji="0" lang="en-GB" altLang="it-IT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Si (300</a:t>
                      </a: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m)</a:t>
                      </a: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 +</a:t>
                      </a:r>
                      <a:r>
                        <a:rPr kumimoji="0" lang="en-GB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CsI</a:t>
                      </a: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(Tl)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Geometry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RINGS: 688 telescopes    100-350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SPHERE:  504 telescopes     40 cm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Angular range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RINGS:         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1°&lt;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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&lt; 30°        </a:t>
                      </a:r>
                      <a:endParaRPr kumimoji="0" lang="en-GB" altLang="it-IT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SPHERE:    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30°&lt;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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&lt; 176°       94% of 4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</a:t>
                      </a:r>
                      <a:endParaRPr kumimoji="0" lang="en-GB" altLang="it-IT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4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Identification method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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E-E</a:t>
                      </a:r>
                      <a:endParaRPr kumimoji="0" lang="it-IT" altLang="it-IT" sz="1400" u="none" strike="noStrike" cap="none" normalizeH="0" baseline="0" dirty="0" smtClean="0">
                        <a:ln>
                          <a:noFill/>
                        </a:ln>
                        <a:effectLst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E-TOF 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PSD in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CsI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(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Tl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)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PSD in Si (upgrade 2008)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Experimental observables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performances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TOF 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dt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 1 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d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/E     LCP (Light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Charge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Particles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  2%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d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/E       HI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  (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Heavy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Ions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)   1%</a:t>
                      </a:r>
                      <a:endParaRPr kumimoji="0" lang="en-GB" altLang="it-IT" sz="1400" u="none" strike="noStrike" cap="none" normalizeH="0" baseline="0" dirty="0" smtClean="0">
                        <a:ln>
                          <a:noFill/>
                        </a:ln>
                        <a:effectLst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Energy,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Velocity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 A, Z,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angular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distributions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Detection threshold</a:t>
                      </a:r>
                      <a:endParaRPr kumimoji="0" lang="en-GB" alt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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/A for H.I.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 2 </a:t>
                      </a:r>
                      <a:r>
                        <a:rPr kumimoji="0" lang="it-IT" altLang="it-IT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MeV</a:t>
                      </a:r>
                      <a:r>
                        <a:rPr kumimoji="0" lang="it-IT" altLang="it-IT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/A  for LCP</a:t>
                      </a:r>
                      <a:endParaRPr kumimoji="0" lang="en-GB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6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8" y="1339770"/>
            <a:ext cx="2286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433889" y="184751"/>
            <a:ext cx="7240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CHIMERA (Charge Heavy Ion Mass and Energy Resolving Array)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86174" y="578402"/>
            <a:ext cx="38445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 . Pagano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al.,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Nucl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. Phys, A, 734,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(2004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), 504</a:t>
            </a:r>
            <a:endParaRPr lang="it-IT" sz="1500" dirty="0"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33889" y="184751"/>
            <a:ext cx="7240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CHIMERA (Charge Heavy Ion Mass and Energy Resolving Array)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2" descr="_MG_6282_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0" y="936133"/>
            <a:ext cx="3677702" cy="2421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1638-Russotto-dottorato.pdf (PROTETTO)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0831" r="35430" b="22790"/>
          <a:stretch/>
        </p:blipFill>
        <p:spPr>
          <a:xfrm>
            <a:off x="6822821" y="457319"/>
            <a:ext cx="5176452" cy="58039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00" y="3632432"/>
            <a:ext cx="4080664" cy="27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72535" y="268997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CsI(Tl) </a:t>
            </a:r>
            <a:r>
              <a:rPr lang="it-IT" sz="2000" b="1" dirty="0" err="1" smtClean="0">
                <a:latin typeface="+mj-lt"/>
              </a:rPr>
              <a:t>calibration</a:t>
            </a:r>
            <a:endParaRPr lang="it-IT" sz="2000" b="1" dirty="0">
              <a:latin typeface="+mj-lt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0" y="694307"/>
            <a:ext cx="6697824" cy="3848837"/>
            <a:chOff x="-141651" y="831048"/>
            <a:chExt cx="13249282" cy="7316105"/>
          </a:xfrm>
        </p:grpSpPr>
        <p:sp>
          <p:nvSpPr>
            <p:cNvPr id="14" name="Rettangolo 13"/>
            <p:cNvSpPr/>
            <p:nvPr/>
          </p:nvSpPr>
          <p:spPr>
            <a:xfrm>
              <a:off x="572535" y="1028700"/>
              <a:ext cx="11371814" cy="532765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41651" y="831048"/>
              <a:ext cx="13249282" cy="731610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Rettangolo 16"/>
          <p:cNvSpPr/>
          <p:nvPr/>
        </p:nvSpPr>
        <p:spPr>
          <a:xfrm>
            <a:off x="401268" y="3896813"/>
            <a:ext cx="6296556" cy="923330"/>
          </a:xfrm>
          <a:prstGeom prst="rect">
            <a:avLst/>
          </a:prstGeom>
          <a:solidFill>
            <a:srgbClr val="FAFAFA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∆E-E </a:t>
            </a:r>
            <a:r>
              <a:rPr lang="en-US" dirty="0">
                <a:latin typeface="+mj-lt"/>
              </a:rPr>
              <a:t>plot obtained for a telescope of </a:t>
            </a:r>
            <a:r>
              <a:rPr lang="en-US" dirty="0" smtClean="0">
                <a:latin typeface="+mj-lt"/>
              </a:rPr>
              <a:t>the CHIMERA </a:t>
            </a:r>
            <a:r>
              <a:rPr lang="en-US" dirty="0">
                <a:latin typeface="+mj-lt"/>
              </a:rPr>
              <a:t>sphere in the p </a:t>
            </a:r>
            <a:r>
              <a:rPr lang="en-US" dirty="0" smtClean="0">
                <a:latin typeface="+mj-lt"/>
              </a:rPr>
              <a:t>+ </a:t>
            </a:r>
            <a:r>
              <a:rPr lang="en-US" baseline="30000" dirty="0" smtClean="0">
                <a:latin typeface="+mj-lt"/>
              </a:rPr>
              <a:t>12</a:t>
            </a:r>
            <a:r>
              <a:rPr lang="en-US" dirty="0" smtClean="0">
                <a:latin typeface="+mj-lt"/>
              </a:rPr>
              <a:t>C </a:t>
            </a:r>
            <a:r>
              <a:rPr lang="en-US" dirty="0">
                <a:latin typeface="+mj-lt"/>
              </a:rPr>
              <a:t>reaction at 24 </a:t>
            </a:r>
            <a:r>
              <a:rPr lang="en-US" dirty="0" smtClean="0">
                <a:latin typeface="+mj-lt"/>
              </a:rPr>
              <a:t>MeV (a). E projections for the p+ </a:t>
            </a:r>
            <a:r>
              <a:rPr lang="en-US" baseline="30000" dirty="0" smtClean="0">
                <a:latin typeface="+mj-lt"/>
              </a:rPr>
              <a:t>12</a:t>
            </a:r>
            <a:r>
              <a:rPr lang="en-US" dirty="0" smtClean="0">
                <a:latin typeface="+mj-lt"/>
              </a:rPr>
              <a:t>C reaction at 24 MeV</a:t>
            </a:r>
            <a:endParaRPr lang="en-US" dirty="0">
              <a:latin typeface="+mj-lt"/>
            </a:endParaRPr>
          </a:p>
        </p:txBody>
      </p:sp>
      <p:pic>
        <p:nvPicPr>
          <p:cNvPr id="18" name="Immagine 17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95" y="1047425"/>
            <a:ext cx="4817267" cy="2849388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7099092" y="3932147"/>
            <a:ext cx="5372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Linear calibration for protons, obtained for a </a:t>
            </a:r>
            <a:r>
              <a:rPr lang="en-US" dirty="0" smtClean="0">
                <a:latin typeface="+mj-lt"/>
              </a:rPr>
              <a:t>telescope of </a:t>
            </a:r>
            <a:r>
              <a:rPr lang="en-US" dirty="0">
                <a:latin typeface="+mj-lt"/>
              </a:rPr>
              <a:t>the CHIMERA </a:t>
            </a:r>
            <a:r>
              <a:rPr lang="en-US" dirty="0" smtClean="0">
                <a:latin typeface="+mj-lt"/>
              </a:rPr>
              <a:t>sphere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48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po 51"/>
          <p:cNvGrpSpPr/>
          <p:nvPr/>
        </p:nvGrpSpPr>
        <p:grpSpPr>
          <a:xfrm>
            <a:off x="6784454" y="3429000"/>
            <a:ext cx="5003076" cy="2594680"/>
            <a:chOff x="342960" y="819080"/>
            <a:chExt cx="5003076" cy="2594680"/>
          </a:xfrm>
        </p:grpSpPr>
        <p:grpSp>
          <p:nvGrpSpPr>
            <p:cNvPr id="53" name="Gruppo 52"/>
            <p:cNvGrpSpPr/>
            <p:nvPr/>
          </p:nvGrpSpPr>
          <p:grpSpPr>
            <a:xfrm>
              <a:off x="342960" y="819080"/>
              <a:ext cx="5003076" cy="2594680"/>
              <a:chOff x="342960" y="819080"/>
              <a:chExt cx="5003076" cy="2594680"/>
            </a:xfrm>
          </p:grpSpPr>
          <p:pic>
            <p:nvPicPr>
              <p:cNvPr id="55" name="Immagine 5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60" y="819080"/>
                <a:ext cx="5003076" cy="2594680"/>
              </a:xfrm>
              <a:prstGeom prst="rect">
                <a:avLst/>
              </a:prstGeom>
            </p:spPr>
          </p:pic>
          <p:sp>
            <p:nvSpPr>
              <p:cNvPr id="56" name="CasellaDiTesto 55"/>
              <p:cNvSpPr txBox="1"/>
              <p:nvPr/>
            </p:nvSpPr>
            <p:spPr>
              <a:xfrm>
                <a:off x="1630680" y="1524000"/>
                <a:ext cx="3657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2906061" y="2495534"/>
                <a:ext cx="566155" cy="3160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4467172" y="2556305"/>
                <a:ext cx="457200" cy="2761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54" name="CasellaDiTesto 53"/>
            <p:cNvSpPr txBox="1"/>
            <p:nvPr/>
          </p:nvSpPr>
          <p:spPr>
            <a:xfrm>
              <a:off x="2688609" y="928048"/>
              <a:ext cx="6414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3" name="Segnaposto contenut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6" y="36347"/>
            <a:ext cx="5658830" cy="3357876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471376" y="3548060"/>
            <a:ext cx="3948619" cy="407618"/>
            <a:chOff x="7348544" y="3493468"/>
            <a:chExt cx="3948619" cy="407618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7633956" y="9540"/>
            <a:ext cx="131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Physics case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4530616" y="1499394"/>
            <a:ext cx="2698243" cy="2467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7733299" y="3123881"/>
            <a:ext cx="42654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(2015), 054607</a:t>
            </a:r>
            <a:endParaRPr lang="en-US" sz="1500" dirty="0">
              <a:latin typeface="+mj-lt"/>
            </a:endParaRPr>
          </a:p>
        </p:txBody>
      </p:sp>
      <p:sp>
        <p:nvSpPr>
          <p:cNvPr id="26" name="Segnaposto testo 3"/>
          <p:cNvSpPr txBox="1">
            <a:spLocks/>
          </p:cNvSpPr>
          <p:nvPr/>
        </p:nvSpPr>
        <p:spPr>
          <a:xfrm>
            <a:off x="197731" y="3649014"/>
            <a:ext cx="5561872" cy="8282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Neutron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proton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transition densities are in phase inside the nucleus, at the surface only the neutron part survives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definition of the PDR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2000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429" y="1196561"/>
            <a:ext cx="3440735" cy="34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898358" y="1047612"/>
            <a:ext cx="4397542" cy="4794722"/>
            <a:chOff x="0" y="1656437"/>
            <a:chExt cx="4496427" cy="4629796"/>
          </a:xfrm>
        </p:grpSpPr>
        <p:pic>
          <p:nvPicPr>
            <p:cNvPr id="21" name="Immagine 20" descr="Ritaglio schermat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56437"/>
              <a:ext cx="4496427" cy="4629796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682388" y="2173091"/>
              <a:ext cx="2442948" cy="38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30° ≤</a:t>
              </a:r>
              <a:r>
                <a:rPr lang="el-GR" dirty="0"/>
                <a:t>θ</a:t>
              </a:r>
              <a:r>
                <a:rPr lang="it-IT" dirty="0"/>
                <a:t>≤78 °</a:t>
              </a:r>
              <a:endParaRPr lang="en-US" dirty="0"/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7247148" y="4653136"/>
            <a:ext cx="4944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Background can be evaluated collecting the same events, triggered by the detection of 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protons </a:t>
            </a:r>
            <a:r>
              <a:rPr lang="en-US" sz="2000" b="1" dirty="0" smtClean="0">
                <a:solidFill>
                  <a:srgbClr val="28F832"/>
                </a:solidFill>
                <a:latin typeface="+mj-lt"/>
                <a:cs typeface="Times New Roman" panose="02020603050405020304" pitchFamily="18" charset="0"/>
              </a:rPr>
              <a:t>elastically scattered</a:t>
            </a:r>
            <a:endParaRPr lang="en-US" sz="2000" b="1" dirty="0">
              <a:solidFill>
                <a:srgbClr val="28F83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311898" y="5896817"/>
            <a:ext cx="3570462" cy="307777"/>
          </a:xfrm>
          <a:prstGeom prst="rect">
            <a:avLst/>
          </a:prstGeom>
          <a:solidFill>
            <a:srgbClr val="FAFAFA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Q-value spectrum for the p + </a:t>
            </a:r>
            <a:r>
              <a:rPr lang="en-US" sz="1400" baseline="30000" dirty="0" smtClean="0">
                <a:latin typeface="+mj-lt"/>
              </a:rPr>
              <a:t>12</a:t>
            </a:r>
            <a:r>
              <a:rPr lang="en-US" sz="1400" dirty="0" smtClean="0">
                <a:latin typeface="+mj-lt"/>
              </a:rPr>
              <a:t>C </a:t>
            </a:r>
            <a:r>
              <a:rPr lang="en-US" sz="1400" dirty="0">
                <a:latin typeface="+mj-lt"/>
              </a:rPr>
              <a:t>reaction.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72535" y="268997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CsI(Tl) </a:t>
            </a:r>
            <a:r>
              <a:rPr lang="it-IT" sz="2000" b="1" dirty="0" err="1" smtClean="0">
                <a:latin typeface="+mj-lt"/>
              </a:rPr>
              <a:t>calibration</a:t>
            </a:r>
            <a:endParaRPr lang="it-IT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2"/>
          <p:cNvSpPr txBox="1">
            <a:spLocks/>
          </p:cNvSpPr>
          <p:nvPr/>
        </p:nvSpPr>
        <p:spPr>
          <a:xfrm>
            <a:off x="572535" y="611781"/>
            <a:ext cx="10111507" cy="113107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We  verified  that we can extract angular distributions from such events 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 very useful to understand the </a:t>
            </a:r>
            <a:r>
              <a:rPr lang="en-US" sz="2000" dirty="0" err="1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multipolarity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 of the emitted </a:t>
            </a:r>
            <a:r>
              <a:rPr lang="en-US" sz="2000" i="1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γ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-rays obtaining information about the spin of the observed resonance. </a:t>
            </a:r>
          </a:p>
          <a:p>
            <a:r>
              <a:rPr lang="en-US" sz="15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See also G. Cardella et al, Nuclear Instrument and Methods in Physics Research A799 (2015)  64-69</a:t>
            </a:r>
            <a:endParaRPr lang="en-US" sz="1500" dirty="0">
              <a:solidFill>
                <a:schemeClr val="tx1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00" y="1905462"/>
            <a:ext cx="4125685" cy="41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5758" y="2229017"/>
            <a:ext cx="3655284" cy="357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72535" y="268997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CsI(Tl) </a:t>
            </a:r>
            <a:r>
              <a:rPr lang="it-IT" sz="2000" b="1" dirty="0" err="1" smtClean="0">
                <a:latin typeface="+mj-lt"/>
              </a:rPr>
              <a:t>calibration</a:t>
            </a:r>
            <a:endParaRPr lang="it-IT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5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6279925" y="437964"/>
            <a:ext cx="5414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The blue spectrum corresponds to </a:t>
            </a:r>
            <a:r>
              <a:rPr lang="el-GR" i="1" dirty="0" smtClean="0">
                <a:latin typeface="+mj-lt"/>
              </a:rPr>
              <a:t>γ</a:t>
            </a:r>
            <a:r>
              <a:rPr lang="en-US" dirty="0" smtClean="0">
                <a:latin typeface="+mj-lt"/>
              </a:rPr>
              <a:t>-rays correctly identified </a:t>
            </a:r>
            <a:r>
              <a:rPr lang="en-US" dirty="0">
                <a:latin typeface="+mj-lt"/>
              </a:rPr>
              <a:t>while the red one corresponds to spurious </a:t>
            </a:r>
            <a:r>
              <a:rPr lang="en-US" dirty="0" smtClean="0">
                <a:latin typeface="+mj-lt"/>
              </a:rPr>
              <a:t>coincidences</a:t>
            </a:r>
            <a:endParaRPr lang="en-US" dirty="0">
              <a:latin typeface="+mj-lt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882063" y="1429926"/>
            <a:ext cx="4033542" cy="4594718"/>
            <a:chOff x="7251221" y="1935705"/>
            <a:chExt cx="3295226" cy="3583160"/>
          </a:xfrm>
        </p:grpSpPr>
        <p:pic>
          <p:nvPicPr>
            <p:cNvPr id="22" name="Immagine 21" descr="Ritaglio schermat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221" y="1935705"/>
              <a:ext cx="3295226" cy="3583160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8312727" y="2234293"/>
              <a:ext cx="62467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24" name="Immagine 23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1" y="1361294"/>
            <a:ext cx="4944946" cy="4462484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558888" y="237909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CsI(Tl) </a:t>
            </a:r>
            <a:r>
              <a:rPr lang="en-US" sz="2000" b="1" dirty="0" smtClean="0">
                <a:latin typeface="+mj-lt"/>
              </a:rPr>
              <a:t>identification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8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72535" y="157098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5" y="952079"/>
            <a:ext cx="10249760" cy="51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72535" y="157098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5" y="1059173"/>
            <a:ext cx="8891154" cy="46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72535" y="157098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94" y="1049403"/>
            <a:ext cx="9437420" cy="48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7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468" y="2269826"/>
            <a:ext cx="3768784" cy="365978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88" y="1519790"/>
            <a:ext cx="3967932" cy="4409822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6096000" y="711750"/>
            <a:ext cx="5755604" cy="1477328"/>
          </a:xfrm>
          <a:prstGeom prst="rect">
            <a:avLst/>
          </a:prstGeom>
          <a:solidFill>
            <a:srgbClr val="FAFAFA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+mj-lt"/>
              </a:rPr>
              <a:t>Sketch of the slow gate timing. The "event </a:t>
            </a:r>
            <a:r>
              <a:rPr lang="en-US" sz="1500" dirty="0" smtClean="0">
                <a:latin typeface="+mj-lt"/>
              </a:rPr>
              <a:t>accepted“ signal</a:t>
            </a:r>
            <a:r>
              <a:rPr lang="en-US" sz="1500" dirty="0">
                <a:latin typeface="+mj-lt"/>
              </a:rPr>
              <a:t>, produced by the trigger, enables one RF signal. This </a:t>
            </a:r>
            <a:r>
              <a:rPr lang="en-US" sz="1500" dirty="0" smtClean="0">
                <a:latin typeface="+mj-lt"/>
              </a:rPr>
              <a:t>signal is </a:t>
            </a:r>
            <a:r>
              <a:rPr lang="en-US" sz="1500" dirty="0">
                <a:latin typeface="+mj-lt"/>
              </a:rPr>
              <a:t>used as reference time to generate all gates. The dashed </a:t>
            </a:r>
            <a:r>
              <a:rPr lang="en-US" sz="1500" dirty="0" smtClean="0">
                <a:latin typeface="+mj-lt"/>
              </a:rPr>
              <a:t>region shows </a:t>
            </a:r>
            <a:r>
              <a:rPr lang="en-US" sz="1500" dirty="0">
                <a:latin typeface="+mj-lt"/>
              </a:rPr>
              <a:t>the slow integration region of a signal, produced by a </a:t>
            </a:r>
            <a:r>
              <a:rPr lang="en-US" sz="1500" dirty="0" smtClean="0">
                <a:latin typeface="+mj-lt"/>
              </a:rPr>
              <a:t>good coincidence</a:t>
            </a:r>
            <a:r>
              <a:rPr lang="en-US" sz="1500" dirty="0">
                <a:latin typeface="+mj-lt"/>
              </a:rPr>
              <a:t>. One can note the difference with the charge, </a:t>
            </a:r>
            <a:r>
              <a:rPr lang="en-US" sz="1500" dirty="0" smtClean="0">
                <a:latin typeface="+mj-lt"/>
              </a:rPr>
              <a:t>integrated with </a:t>
            </a:r>
            <a:r>
              <a:rPr lang="en-US" sz="1500" dirty="0">
                <a:latin typeface="+mj-lt"/>
              </a:rPr>
              <a:t>the same gate, for a signal produced in a different burst (</a:t>
            </a:r>
            <a:r>
              <a:rPr lang="en-US" sz="1500" dirty="0" smtClean="0">
                <a:latin typeface="+mj-lt"/>
              </a:rPr>
              <a:t>dashed signal </a:t>
            </a:r>
            <a:r>
              <a:rPr lang="en-US" sz="1500" dirty="0">
                <a:latin typeface="+mj-lt"/>
              </a:rPr>
              <a:t>that corresponds to spurious coincidence)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94741" y="722336"/>
            <a:ext cx="4184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M. </a:t>
            </a:r>
            <a:r>
              <a:rPr lang="en-US" sz="1400" dirty="0" err="1">
                <a:latin typeface="+mj-lt"/>
              </a:rPr>
              <a:t>Alderighi</a:t>
            </a:r>
            <a:r>
              <a:rPr lang="en-US" sz="1400" dirty="0">
                <a:latin typeface="+mj-lt"/>
              </a:rPr>
              <a:t> et al</a:t>
            </a:r>
            <a:r>
              <a:rPr lang="en-US" sz="1400" dirty="0" smtClean="0">
                <a:latin typeface="+mj-lt"/>
              </a:rPr>
              <a:t>., NIM A 489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(2002</a:t>
            </a:r>
            <a:r>
              <a:rPr lang="en-US" sz="1400" dirty="0">
                <a:latin typeface="+mj-lt"/>
              </a:rPr>
              <a:t>), </a:t>
            </a:r>
            <a:r>
              <a:rPr lang="en-US" sz="1400" dirty="0" smtClean="0">
                <a:latin typeface="+mj-lt"/>
              </a:rPr>
              <a:t>257-265</a:t>
            </a:r>
            <a:endParaRPr lang="en-US" sz="1400" dirty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72535" y="157098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30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594741" y="722336"/>
            <a:ext cx="4184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M. </a:t>
            </a:r>
            <a:r>
              <a:rPr lang="en-US" sz="1400" dirty="0" err="1">
                <a:latin typeface="+mj-lt"/>
              </a:rPr>
              <a:t>Alderighi</a:t>
            </a:r>
            <a:r>
              <a:rPr lang="en-US" sz="1400" dirty="0">
                <a:latin typeface="+mj-lt"/>
              </a:rPr>
              <a:t> et al</a:t>
            </a:r>
            <a:r>
              <a:rPr lang="en-US" sz="1400" dirty="0" smtClean="0">
                <a:latin typeface="+mj-lt"/>
              </a:rPr>
              <a:t>., NIM A 489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(2002</a:t>
            </a:r>
            <a:r>
              <a:rPr lang="en-US" sz="1400" dirty="0">
                <a:latin typeface="+mj-lt"/>
              </a:rPr>
              <a:t>), </a:t>
            </a:r>
            <a:r>
              <a:rPr lang="en-US" sz="1400" dirty="0" smtClean="0">
                <a:latin typeface="+mj-lt"/>
              </a:rPr>
              <a:t>257-265</a:t>
            </a:r>
            <a:endParaRPr lang="en-US" sz="1400" dirty="0">
              <a:latin typeface="+mj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5" y="1128325"/>
            <a:ext cx="5321028" cy="415290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236463" y="1128325"/>
            <a:ext cx="59555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+mj-lt"/>
              </a:rPr>
              <a:t>By fitting the observed distribution of the events, corresponding to spurious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coincidences with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different beam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bursts,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one can determine the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dependence of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the slow component on the time jitter of the signal. </a:t>
            </a:r>
            <a:endParaRPr lang="en-US" dirty="0" smtClean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+mj-lt"/>
              </a:rPr>
              <a:t>Spurious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coincidences generated by cosmic rays obviously generate a noise in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the fast-slow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scatter plots. In order to evaluate such random contribution, one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can simply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integrate a region of the fast-slow plot far from good identified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particles..</a:t>
            </a:r>
            <a:endParaRPr lang="en-US" dirty="0">
              <a:latin typeface="+mj-l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2535" y="157098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CHIMERA MULTIDETECTOR</a:t>
            </a:r>
            <a:endParaRPr lang="it-IT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74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/>
          <p:cNvSpPr/>
          <p:nvPr/>
        </p:nvSpPr>
        <p:spPr>
          <a:xfrm>
            <a:off x="308142" y="286657"/>
            <a:ext cx="4946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Doppler correction and Cascade calculations</a:t>
            </a: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2" y="1405719"/>
            <a:ext cx="4131774" cy="37576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8142" y="5221099"/>
            <a:ext cx="5423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Energy </a:t>
            </a:r>
            <a:r>
              <a:rPr lang="el-GR" i="1" dirty="0" smtClean="0">
                <a:latin typeface="+mj-lt"/>
              </a:rPr>
              <a:t>γ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spectrum without Doppler correction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(red) </a:t>
            </a:r>
            <a:r>
              <a:rPr lang="en-US" dirty="0" smtClean="0">
                <a:latin typeface="+mj-lt"/>
              </a:rPr>
              <a:t>and energy </a:t>
            </a:r>
            <a:r>
              <a:rPr lang="el-GR" i="1" dirty="0" smtClean="0">
                <a:latin typeface="+mj-lt"/>
              </a:rPr>
              <a:t>γ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spectrum Doppler shift corrected 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(green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)</a:t>
            </a:r>
            <a:endParaRPr lang="en-US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" name="Immagine 6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43" y="777922"/>
            <a:ext cx="3370970" cy="902466"/>
          </a:xfrm>
          <a:prstGeom prst="rect">
            <a:avLst/>
          </a:prstGeom>
        </p:spPr>
      </p:pic>
      <p:pic>
        <p:nvPicPr>
          <p:cNvPr id="12" name="Immagine 11" descr="Ritaglio schermat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4754" b="14620"/>
          <a:stretch/>
        </p:blipFill>
        <p:spPr>
          <a:xfrm>
            <a:off x="6856119" y="956793"/>
            <a:ext cx="4162567" cy="375223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856119" y="4977822"/>
            <a:ext cx="5513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Curves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 cascade calculations </a:t>
            </a:r>
          </a:p>
          <a:p>
            <a:r>
              <a:rPr lang="en-US" dirty="0" smtClean="0">
                <a:latin typeface="+mj-lt"/>
                <a:sym typeface="Wingdings" panose="05000000000000000000" pitchFamily="2" charset="2"/>
              </a:rPr>
              <a:t>Blue dots experimental spectrum in coincidence with Ni fragment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65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674429" y="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magine 11" descr="main_bk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22285" r="40750" b="60818"/>
          <a:stretch/>
        </p:blipFill>
        <p:spPr>
          <a:xfrm>
            <a:off x="52137" y="3963457"/>
            <a:ext cx="6387022" cy="15041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" y="273051"/>
            <a:ext cx="5535606" cy="369040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036922" y="465768"/>
            <a:ext cx="615507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(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ISGMR) and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(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ISGQR)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studied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in the </a:t>
            </a:r>
            <a:r>
              <a:rPr lang="en-US" baseline="30000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68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Ni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in </a:t>
            </a:r>
            <a:r>
              <a:rPr lang="nb-NO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nb-NO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M. Vandebrouck</a:t>
            </a:r>
            <a:r>
              <a:rPr lang="nb-NO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et al., Phys. Rev. Lett. 113 (2014) </a:t>
            </a:r>
            <a:r>
              <a:rPr lang="nb-NO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032504 and </a:t>
            </a:r>
            <a:r>
              <a:rPr lang="nb-NO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da-DK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M</a:t>
            </a:r>
            <a:r>
              <a:rPr lang="da-DK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 Vandebrouck, et al., Phys. Rev. C 92 (2015) 024316.</a:t>
            </a:r>
            <a:endParaRPr lang="en-US" dirty="0" smtClean="0">
              <a:solidFill>
                <a:schemeClr val="tx1">
                  <a:lumMod val="10000"/>
                </a:schemeClr>
              </a:solidFill>
              <a:latin typeface="+mj-lt"/>
            </a:endParaRPr>
          </a:p>
          <a:p>
            <a:pPr algn="just"/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 At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28A MeV, the cross section for the population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of the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ISGMR is very low and moreover this mode can not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decay, at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least at the ground state, by </a:t>
            </a:r>
            <a:r>
              <a:rPr lang="el-GR" dirty="0" smtClean="0">
                <a:solidFill>
                  <a:schemeClr val="tx1">
                    <a:lumMod val="10000"/>
                  </a:schemeClr>
                </a:solidFill>
                <a:latin typeface="Calibri Light" panose="020F0302020204030204" pitchFamily="34" charset="0"/>
              </a:rPr>
              <a:t>γ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-rays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emission; for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these reasons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we neglected this transition in the CASCADE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calculation</a:t>
            </a:r>
          </a:p>
          <a:p>
            <a:endParaRPr lang="en-US" dirty="0">
              <a:solidFill>
                <a:schemeClr val="tx1">
                  <a:lumMod val="10000"/>
                </a:schemeClr>
              </a:solidFill>
              <a:latin typeface="NimbusRomNo9L-Regu"/>
            </a:endParaRPr>
          </a:p>
          <a:p>
            <a:endParaRPr lang="en-US" dirty="0" smtClean="0">
              <a:solidFill>
                <a:schemeClr val="tx1">
                  <a:lumMod val="10000"/>
                </a:schemeClr>
              </a:solidFill>
              <a:latin typeface="NimbusRomNo9L-Regu"/>
            </a:endParaRPr>
          </a:p>
          <a:p>
            <a:endParaRPr lang="en-US" dirty="0">
              <a:latin typeface="NimbusRomNo9L-Regu"/>
            </a:endParaRPr>
          </a:p>
          <a:p>
            <a:endParaRPr lang="en-US" dirty="0">
              <a:latin typeface="NimbusRomNo9L-Regu"/>
            </a:endParaRPr>
          </a:p>
          <a:p>
            <a:endParaRPr lang="en-US" dirty="0">
              <a:latin typeface="NimbusRomNo9L-Regu"/>
            </a:endParaRPr>
          </a:p>
          <a:p>
            <a:endParaRPr lang="en-US" dirty="0" smtClean="0">
              <a:latin typeface="NimbusRomNo9L-Regu"/>
            </a:endParaRPr>
          </a:p>
          <a:p>
            <a:endParaRPr lang="en-US" dirty="0">
              <a:latin typeface="NimbusRomNo9L-Regu"/>
            </a:endParaRPr>
          </a:p>
          <a:p>
            <a:endParaRPr lang="en-US" dirty="0" smtClean="0">
              <a:latin typeface="NimbusRomNo9L-Regu"/>
            </a:endParaRPr>
          </a:p>
          <a:p>
            <a:endParaRPr lang="en-US" dirty="0">
              <a:latin typeface="NimbusRomNo9L-Regu"/>
            </a:endParaRPr>
          </a:p>
          <a:p>
            <a:endParaRPr lang="en-US" dirty="0" smtClean="0">
              <a:latin typeface="NimbusRomNo9L-Regu"/>
            </a:endParaRPr>
          </a:p>
          <a:p>
            <a:endParaRPr lang="en-US" dirty="0" smtClean="0">
              <a:solidFill>
                <a:schemeClr val="tx1">
                  <a:lumMod val="10000"/>
                </a:schemeClr>
              </a:solidFill>
              <a:latin typeface="NimbusRomNo9L-Regu"/>
            </a:endParaRPr>
          </a:p>
          <a:p>
            <a:pPr algn="just"/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We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also underline that while resonances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must be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explicitly inserted, standard accepted constant strengths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of other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transitions are included in </a:t>
            </a:r>
            <a:r>
              <a:rPr lang="en-US" dirty="0" smtClean="0">
                <a:solidFill>
                  <a:schemeClr val="tx1">
                    <a:lumMod val="10000"/>
                  </a:schemeClr>
                </a:solidFill>
                <a:latin typeface="+mj-lt"/>
              </a:rPr>
              <a:t>CASCADE</a:t>
            </a:r>
            <a:endParaRPr lang="en-US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5" name="Immagine 14" descr="xsec-ni68c12-allst-E (1)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9" t="25601" r="35791" b="24273"/>
          <a:stretch/>
        </p:blipFill>
        <p:spPr>
          <a:xfrm>
            <a:off x="8086465" y="2520299"/>
            <a:ext cx="1922122" cy="288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/>
          <p:cNvGrpSpPr/>
          <p:nvPr/>
        </p:nvGrpSpPr>
        <p:grpSpPr>
          <a:xfrm>
            <a:off x="6791193" y="3272134"/>
            <a:ext cx="4999314" cy="2773680"/>
            <a:chOff x="342960" y="3413760"/>
            <a:chExt cx="4999314" cy="2773680"/>
          </a:xfrm>
          <a:solidFill>
            <a:srgbClr val="E7E7E7"/>
          </a:solidFill>
        </p:grpSpPr>
        <p:grpSp>
          <p:nvGrpSpPr>
            <p:cNvPr id="28" name="Gruppo 27"/>
            <p:cNvGrpSpPr/>
            <p:nvPr/>
          </p:nvGrpSpPr>
          <p:grpSpPr>
            <a:xfrm>
              <a:off x="342960" y="3413760"/>
              <a:ext cx="4999314" cy="2773680"/>
              <a:chOff x="342960" y="3413760"/>
              <a:chExt cx="4999314" cy="2773680"/>
            </a:xfrm>
            <a:grpFill/>
          </p:grpSpPr>
          <p:grpSp>
            <p:nvGrpSpPr>
              <p:cNvPr id="30" name="Gruppo 29"/>
              <p:cNvGrpSpPr/>
              <p:nvPr/>
            </p:nvGrpSpPr>
            <p:grpSpPr>
              <a:xfrm>
                <a:off x="342960" y="3413760"/>
                <a:ext cx="4999314" cy="2773680"/>
                <a:chOff x="342960" y="3413760"/>
                <a:chExt cx="4999314" cy="2773680"/>
              </a:xfrm>
              <a:grpFill/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60" y="3413760"/>
                  <a:ext cx="4999314" cy="27736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sp>
              <p:nvSpPr>
                <p:cNvPr id="35" name="CasellaDiTesto 34"/>
                <p:cNvSpPr txBox="1"/>
                <p:nvPr/>
              </p:nvSpPr>
              <p:spPr>
                <a:xfrm>
                  <a:off x="2986448" y="5318006"/>
                  <a:ext cx="426115" cy="242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426229" y="5399828"/>
                  <a:ext cx="408736" cy="160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1" name="CasellaDiTesto 30"/>
              <p:cNvSpPr txBox="1"/>
              <p:nvPr/>
            </p:nvSpPr>
            <p:spPr>
              <a:xfrm>
                <a:off x="1675844" y="4274961"/>
                <a:ext cx="31075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2688609" y="3723110"/>
              <a:ext cx="5191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3" name="Segnaposto contenut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6" y="36347"/>
            <a:ext cx="5658830" cy="3357876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Segnaposto testo 3"/>
          <p:cNvSpPr txBox="1">
            <a:spLocks/>
          </p:cNvSpPr>
          <p:nvPr/>
        </p:nvSpPr>
        <p:spPr>
          <a:xfrm>
            <a:off x="197731" y="3649014"/>
            <a:ext cx="5561872" cy="8282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Neutron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proton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transition densities are in phase inside the nucleus, at the surface only the neutron part survives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definition of the PDR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2000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471376" y="3548060"/>
            <a:ext cx="3948619" cy="407618"/>
            <a:chOff x="7348544" y="3493468"/>
            <a:chExt cx="3948619" cy="407618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37" name="Segnaposto contenuto 2"/>
          <p:cNvSpPr txBox="1">
            <a:spLocks/>
          </p:cNvSpPr>
          <p:nvPr/>
        </p:nvSpPr>
        <p:spPr>
          <a:xfrm>
            <a:off x="197731" y="4658974"/>
            <a:ext cx="5663574" cy="106536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SzPct val="120000"/>
              <a:buFont typeface="Calibri Light" panose="020F0302020204030204" pitchFamily="34" charset="0"/>
              <a:buChar char="●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At the interior the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isoscalar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part is much more pronounced  than the </a:t>
            </a:r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isovector</a:t>
            </a:r>
            <a:r>
              <a:rPr lang="en-US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one, at the surface both have almost the same strength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en-US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6" name="Connettore 2 45"/>
          <p:cNvCxnSpPr/>
          <p:nvPr/>
        </p:nvCxnSpPr>
        <p:spPr>
          <a:xfrm>
            <a:off x="4530616" y="1499394"/>
            <a:ext cx="2698243" cy="2467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7733299" y="3123881"/>
            <a:ext cx="42654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(2015), 054607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8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674429" y="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4" y="702860"/>
            <a:ext cx="2745628" cy="839338"/>
          </a:xfrm>
          <a:prstGeom prst="rect">
            <a:avLst/>
          </a:prstGeom>
        </p:spPr>
      </p:pic>
      <p:pic>
        <p:nvPicPr>
          <p:cNvPr id="3" name="Immagine 2" descr="Ritaglio schermat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7875" b="24973"/>
          <a:stretch/>
        </p:blipFill>
        <p:spPr>
          <a:xfrm>
            <a:off x="264584" y="1667866"/>
            <a:ext cx="4307894" cy="338637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64584" y="53359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+mj-lt"/>
              </a:rPr>
              <a:t>γ</a:t>
            </a:r>
            <a:r>
              <a:rPr lang="en-US" dirty="0" smtClean="0">
                <a:latin typeface="+mj-lt"/>
              </a:rPr>
              <a:t>-rays </a:t>
            </a:r>
            <a:r>
              <a:rPr lang="en-US" dirty="0">
                <a:latin typeface="+mj-lt"/>
              </a:rPr>
              <a:t>energy spectrum obtained with </a:t>
            </a:r>
            <a:r>
              <a:rPr lang="en-US" dirty="0" smtClean="0">
                <a:latin typeface="+mj-lt"/>
              </a:rPr>
              <a:t>GEANT4 </a:t>
            </a:r>
            <a:r>
              <a:rPr lang="el-GR" dirty="0" smtClean="0">
                <a:latin typeface="+mj-lt"/>
              </a:rPr>
              <a:t>θ</a:t>
            </a:r>
            <a:r>
              <a:rPr lang="it-IT" dirty="0" smtClean="0">
                <a:latin typeface="+mj-lt"/>
              </a:rPr>
              <a:t> ≈ 30 </a:t>
            </a:r>
            <a:r>
              <a:rPr lang="it-IT" dirty="0" smtClean="0">
                <a:latin typeface="Calibri Light" panose="020F0302020204030204" pitchFamily="34" charset="0"/>
              </a:rPr>
              <a:t>°</a:t>
            </a:r>
            <a:endParaRPr lang="en-US" dirty="0" smtClean="0">
              <a:latin typeface="URWPalladioL-Roma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5411" y="169277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GEANT4 </a:t>
            </a:r>
            <a:r>
              <a:rPr lang="it-IT" sz="2000" b="1" dirty="0" err="1" smtClean="0">
                <a:latin typeface="+mj-lt"/>
              </a:rPr>
              <a:t>simulations</a:t>
            </a:r>
            <a:r>
              <a:rPr lang="it-IT" sz="2000" b="1" dirty="0" smtClean="0">
                <a:latin typeface="+mj-lt"/>
              </a:rPr>
              <a:t> and </a:t>
            </a:r>
            <a:r>
              <a:rPr lang="it-IT" sz="2000" b="1" dirty="0" err="1" smtClean="0">
                <a:latin typeface="+mj-lt"/>
              </a:rPr>
              <a:t>folding</a:t>
            </a:r>
            <a:endParaRPr lang="it-IT" sz="2000" b="1" dirty="0">
              <a:latin typeface="+mj-lt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567937" y="1451607"/>
            <a:ext cx="6519268" cy="3791601"/>
            <a:chOff x="5567937" y="1451607"/>
            <a:chExt cx="6519268" cy="37916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7937" y="1475330"/>
              <a:ext cx="6505620" cy="3767878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7042245" y="1451607"/>
              <a:ext cx="5044960" cy="344033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7042245" y="1451607"/>
            <a:ext cx="5127836" cy="784830"/>
          </a:xfrm>
          <a:prstGeom prst="rect">
            <a:avLst/>
          </a:prstGeom>
          <a:solidFill>
            <a:srgbClr val="F1F1F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+mj-lt"/>
              </a:rPr>
              <a:t>Geometry of the CHIMERA multidetector as used </a:t>
            </a:r>
            <a:r>
              <a:rPr lang="en-US" sz="1500" dirty="0" smtClean="0">
                <a:latin typeface="+mj-lt"/>
              </a:rPr>
              <a:t>for the </a:t>
            </a:r>
            <a:r>
              <a:rPr lang="en-US" sz="1500" dirty="0">
                <a:latin typeface="+mj-lt"/>
              </a:rPr>
              <a:t>GEANT4 simulations. Also the Si detectors of the FARCOS </a:t>
            </a:r>
            <a:r>
              <a:rPr lang="en-US" sz="1500" dirty="0" smtClean="0">
                <a:latin typeface="+mj-lt"/>
              </a:rPr>
              <a:t>array, placed </a:t>
            </a:r>
            <a:r>
              <a:rPr lang="en-US" sz="1500" dirty="0">
                <a:latin typeface="+mj-lt"/>
              </a:rPr>
              <a:t>after the CHIMERA multidetector sphere are </a:t>
            </a:r>
            <a:r>
              <a:rPr lang="en-US" sz="1500" dirty="0" smtClean="0">
                <a:latin typeface="+mj-lt"/>
              </a:rPr>
              <a:t>visible</a:t>
            </a:r>
            <a:endParaRPr lang="en-US" sz="1500" dirty="0"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083907" y="417983"/>
            <a:ext cx="6086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+mj-lt"/>
              </a:rPr>
              <a:t>S. </a:t>
            </a:r>
            <a:r>
              <a:rPr lang="en-US" sz="1400" b="1" dirty="0" err="1">
                <a:latin typeface="+mj-lt"/>
              </a:rPr>
              <a:t>Agostinelli</a:t>
            </a:r>
            <a:r>
              <a:rPr lang="en-US" sz="1400" b="1" dirty="0">
                <a:latin typeface="+mj-lt"/>
              </a:rPr>
              <a:t> et al., </a:t>
            </a:r>
            <a:r>
              <a:rPr lang="en-US" sz="1400" b="1" dirty="0" smtClean="0">
                <a:latin typeface="+mj-lt"/>
              </a:rPr>
              <a:t>Nuclear Instruments and </a:t>
            </a:r>
            <a:r>
              <a:rPr lang="en-US" sz="1400" b="1" dirty="0">
                <a:latin typeface="+mj-lt"/>
              </a:rPr>
              <a:t>Methods in Physics Research Section </a:t>
            </a:r>
            <a:r>
              <a:rPr lang="en-US" sz="1400" b="1" dirty="0" smtClean="0">
                <a:latin typeface="+mj-lt"/>
              </a:rPr>
              <a:t>A </a:t>
            </a:r>
            <a:r>
              <a:rPr lang="en-US" sz="1400" b="1" dirty="0">
                <a:latin typeface="+mj-lt"/>
              </a:rPr>
              <a:t>vol. 506, no. 3, (</a:t>
            </a:r>
            <a:r>
              <a:rPr lang="en-US" sz="1400" b="1" dirty="0" smtClean="0">
                <a:latin typeface="+mj-lt"/>
              </a:rPr>
              <a:t>2003)</a:t>
            </a:r>
          </a:p>
          <a:p>
            <a:pPr algn="just"/>
            <a:r>
              <a:rPr lang="en-US" sz="1400" b="1" dirty="0">
                <a:latin typeface="+mj-lt"/>
              </a:rPr>
              <a:t>D. </a:t>
            </a:r>
            <a:r>
              <a:rPr lang="en-US" sz="1400" b="1" dirty="0" err="1">
                <a:latin typeface="+mj-lt"/>
              </a:rPr>
              <a:t>Kresan</a:t>
            </a:r>
            <a:r>
              <a:rPr lang="en-US" sz="1400" b="1" dirty="0">
                <a:latin typeface="+mj-lt"/>
              </a:rPr>
              <a:t> et al., </a:t>
            </a:r>
            <a:r>
              <a:rPr lang="en-US" sz="1400" b="1" dirty="0" smtClean="0">
                <a:latin typeface="+mj-lt"/>
              </a:rPr>
              <a:t>Journal </a:t>
            </a:r>
            <a:r>
              <a:rPr lang="en-US" sz="1400" b="1" dirty="0">
                <a:latin typeface="+mj-lt"/>
              </a:rPr>
              <a:t>of Physics: Conference Series, vol. 523, no. 1, (</a:t>
            </a:r>
            <a:r>
              <a:rPr lang="en-US" sz="1400" b="1" dirty="0" smtClean="0">
                <a:latin typeface="+mj-lt"/>
              </a:rPr>
              <a:t>2014)</a:t>
            </a:r>
            <a:endParaRPr 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4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8813" r="53903" b="28690"/>
          <a:stretch/>
        </p:blipFill>
        <p:spPr>
          <a:xfrm>
            <a:off x="73852" y="1011413"/>
            <a:ext cx="3490972" cy="2599834"/>
          </a:xfrm>
          <a:prstGeom prst="rect">
            <a:avLst/>
          </a:prstGeom>
        </p:spPr>
      </p:pic>
      <p:sp>
        <p:nvSpPr>
          <p:cNvPr id="34" name="Rettangolo 33"/>
          <p:cNvSpPr/>
          <p:nvPr/>
        </p:nvSpPr>
        <p:spPr>
          <a:xfrm>
            <a:off x="308142" y="286657"/>
            <a:ext cx="2626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Geant4 simulations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7998594" y="4679001"/>
            <a:ext cx="4209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+mj-lt"/>
              </a:rPr>
              <a:t>Blue dots 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angular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in the center of mass frame </a:t>
            </a:r>
          </a:p>
          <a:p>
            <a:pPr algn="just"/>
            <a:r>
              <a:rPr lang="it-IT" dirty="0" smtClean="0">
                <a:latin typeface="+mj-lt"/>
                <a:sym typeface="Wingdings" panose="05000000000000000000" pitchFamily="2" charset="2"/>
              </a:rPr>
              <a:t>Blue line 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typical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distribution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expected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for a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dipole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transition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with a maximum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at</a:t>
            </a:r>
            <a:r>
              <a:rPr lang="it-IT" dirty="0" smtClean="0">
                <a:latin typeface="+mj-lt"/>
                <a:sym typeface="Wingdings" panose="05000000000000000000" pitchFamily="2" charset="2"/>
              </a:rPr>
              <a:t> 90 °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73852" y="3825872"/>
            <a:ext cx="561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  <a:sym typeface="Wingdings" panose="05000000000000000000" pitchFamily="2" charset="2"/>
              </a:rPr>
              <a:t>T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otal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experimental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efficiency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+mj-lt"/>
                <a:sym typeface="Wingdings" panose="05000000000000000000" pitchFamily="2" charset="2"/>
              </a:rPr>
              <a:t>around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10 </a:t>
            </a:r>
            <a:r>
              <a:rPr lang="it-IT" sz="2000" dirty="0" err="1" smtClean="0">
                <a:latin typeface="+mj-lt"/>
                <a:sym typeface="Wingdings" panose="05000000000000000000" pitchFamily="2" charset="2"/>
              </a:rPr>
              <a:t>MeV</a:t>
            </a:r>
            <a:r>
              <a:rPr lang="it-IT" sz="2000" dirty="0" smtClean="0">
                <a:latin typeface="+mj-lt"/>
                <a:sym typeface="Wingdings" panose="05000000000000000000" pitchFamily="2" charset="2"/>
              </a:rPr>
              <a:t> 25 % </a:t>
            </a:r>
            <a:endParaRPr lang="en-US" sz="2000" dirty="0" smtClean="0">
              <a:latin typeface="+mj-lt"/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8617527" y="1076608"/>
            <a:ext cx="3176931" cy="3322380"/>
            <a:chOff x="7473468" y="942712"/>
            <a:chExt cx="2911537" cy="3077726"/>
          </a:xfrm>
        </p:grpSpPr>
        <p:pic>
          <p:nvPicPr>
            <p:cNvPr id="38" name="Immagine 37" descr="main_bk.pdf - Adobe Acrobat Reader D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7" t="33563" r="59903" b="33771"/>
            <a:stretch/>
          </p:blipFill>
          <p:spPr>
            <a:xfrm>
              <a:off x="7473468" y="942712"/>
              <a:ext cx="2911537" cy="3077726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8471401" y="1235938"/>
              <a:ext cx="401511" cy="374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4"/>
          <a:srcRect l="4209" t="-1010" r="5410" b="1010"/>
          <a:stretch/>
        </p:blipFill>
        <p:spPr>
          <a:xfrm>
            <a:off x="3683422" y="1076608"/>
            <a:ext cx="4451508" cy="25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2"/>
          <p:cNvSpPr txBox="1">
            <a:spLocks noGrp="1"/>
          </p:cNvSpPr>
          <p:nvPr>
            <p:ph type="title"/>
          </p:nvPr>
        </p:nvSpPr>
        <p:spPr>
          <a:xfrm>
            <a:off x="317697" y="195750"/>
            <a:ext cx="11556605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aseline="30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68</a:t>
            </a:r>
            <a:r>
              <a:rPr lang="en-US" sz="25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Ni</a:t>
            </a:r>
            <a:r>
              <a:rPr lang="en-US" sz="20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>
                    <a:lumMod val="10000"/>
                  </a:schemeClr>
                </a:solidFill>
                <a:cs typeface="Times New Roman" panose="02020603050405020304" pitchFamily="18" charset="0"/>
              </a:rPr>
            </a:br>
            <a:endParaRPr lang="en-US" sz="1200" dirty="0">
              <a:solidFill>
                <a:schemeClr val="tx1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Immagine 15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" y="526306"/>
            <a:ext cx="5843262" cy="1609520"/>
          </a:xfrm>
          <a:prstGeom prst="rect">
            <a:avLst/>
          </a:prstGeom>
        </p:spPr>
      </p:pic>
      <p:pic>
        <p:nvPicPr>
          <p:cNvPr id="18" name="Immagine 17" descr="Level Schem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6046" r="30506" b="4089"/>
          <a:stretch/>
        </p:blipFill>
        <p:spPr>
          <a:xfrm>
            <a:off x="2578654" y="2224022"/>
            <a:ext cx="7354560" cy="4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/>
          <p:cNvGrpSpPr/>
          <p:nvPr/>
        </p:nvGrpSpPr>
        <p:grpSpPr>
          <a:xfrm>
            <a:off x="6791193" y="3272134"/>
            <a:ext cx="4999314" cy="2773680"/>
            <a:chOff x="342960" y="3413760"/>
            <a:chExt cx="4999314" cy="2773680"/>
          </a:xfrm>
          <a:solidFill>
            <a:srgbClr val="E7E7E7"/>
          </a:solidFill>
        </p:grpSpPr>
        <p:grpSp>
          <p:nvGrpSpPr>
            <p:cNvPr id="28" name="Gruppo 27"/>
            <p:cNvGrpSpPr/>
            <p:nvPr/>
          </p:nvGrpSpPr>
          <p:grpSpPr>
            <a:xfrm>
              <a:off x="342960" y="3413760"/>
              <a:ext cx="4999314" cy="2773680"/>
              <a:chOff x="342960" y="3413760"/>
              <a:chExt cx="4999314" cy="2773680"/>
            </a:xfrm>
            <a:grpFill/>
          </p:grpSpPr>
          <p:grpSp>
            <p:nvGrpSpPr>
              <p:cNvPr id="30" name="Gruppo 29"/>
              <p:cNvGrpSpPr/>
              <p:nvPr/>
            </p:nvGrpSpPr>
            <p:grpSpPr>
              <a:xfrm>
                <a:off x="342960" y="3413760"/>
                <a:ext cx="4999314" cy="2773680"/>
                <a:chOff x="342960" y="3413760"/>
                <a:chExt cx="4999314" cy="2773680"/>
              </a:xfrm>
              <a:grpFill/>
            </p:grpSpPr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60" y="3413760"/>
                  <a:ext cx="4999314" cy="27736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sp>
              <p:nvSpPr>
                <p:cNvPr id="35" name="CasellaDiTesto 34"/>
                <p:cNvSpPr txBox="1"/>
                <p:nvPr/>
              </p:nvSpPr>
              <p:spPr>
                <a:xfrm>
                  <a:off x="2986448" y="5318006"/>
                  <a:ext cx="426115" cy="242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CasellaDiTesto 35"/>
                <p:cNvSpPr txBox="1"/>
                <p:nvPr/>
              </p:nvSpPr>
              <p:spPr>
                <a:xfrm>
                  <a:off x="4426229" y="5399828"/>
                  <a:ext cx="408736" cy="160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1" name="CasellaDiTesto 30"/>
              <p:cNvSpPr txBox="1"/>
              <p:nvPr/>
            </p:nvSpPr>
            <p:spPr>
              <a:xfrm>
                <a:off x="1675844" y="4274961"/>
                <a:ext cx="31075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2688609" y="3723110"/>
              <a:ext cx="5191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3" name="Segnaposto contenut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6" y="36347"/>
            <a:ext cx="5658830" cy="3357876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471376" y="3548060"/>
            <a:ext cx="3948619" cy="407618"/>
            <a:chOff x="7348544" y="3493468"/>
            <a:chExt cx="3948619" cy="407618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38" name="CasellaDiTesto 37"/>
          <p:cNvSpPr txBox="1"/>
          <p:nvPr/>
        </p:nvSpPr>
        <p:spPr>
          <a:xfrm>
            <a:off x="419684" y="3706008"/>
            <a:ext cx="56256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Isovector probe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PDR induced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by real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scattering or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virtual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scattering </a:t>
            </a:r>
            <a:r>
              <a:rPr lang="en-US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>
                <a:latin typeface="+mj-lt"/>
              </a:rPr>
              <a:t>D. Savran </a:t>
            </a:r>
            <a:r>
              <a:rPr lang="en-US" sz="1500" dirty="0" smtClean="0">
                <a:latin typeface="+mj-lt"/>
              </a:rPr>
              <a:t>et </a:t>
            </a:r>
            <a:r>
              <a:rPr lang="en-US" sz="1500" dirty="0">
                <a:latin typeface="+mj-lt"/>
              </a:rPr>
              <a:t>al, </a:t>
            </a:r>
            <a:r>
              <a:rPr lang="en-US" sz="1500" dirty="0" err="1">
                <a:latin typeface="+mj-lt"/>
              </a:rPr>
              <a:t>Progr</a:t>
            </a:r>
            <a:r>
              <a:rPr lang="en-US" sz="1500" dirty="0">
                <a:latin typeface="+mj-lt"/>
              </a:rPr>
              <a:t>. in Part. and </a:t>
            </a:r>
            <a:r>
              <a:rPr lang="en-US" sz="1500" dirty="0" err="1">
                <a:latin typeface="+mj-lt"/>
              </a:rPr>
              <a:t>Nucl</a:t>
            </a:r>
            <a:r>
              <a:rPr lang="en-US" sz="1500" dirty="0">
                <a:latin typeface="+mj-lt"/>
              </a:rPr>
              <a:t>. Phys., </a:t>
            </a:r>
            <a:r>
              <a:rPr lang="en-US" sz="1500" dirty="0" smtClean="0">
                <a:latin typeface="+mj-lt"/>
              </a:rPr>
              <a:t>70</a:t>
            </a:r>
            <a:r>
              <a:rPr lang="en-US" sz="1500" dirty="0">
                <a:latin typeface="+mj-lt"/>
              </a:rPr>
              <a:t>, (2013</a:t>
            </a:r>
            <a:r>
              <a:rPr lang="en-US" sz="1500" dirty="0" smtClean="0">
                <a:latin typeface="+mj-lt"/>
              </a:rPr>
              <a:t>), </a:t>
            </a:r>
            <a:r>
              <a:rPr lang="sv-SE" sz="1500" dirty="0" smtClean="0">
                <a:latin typeface="+mj-lt"/>
              </a:rPr>
              <a:t>210</a:t>
            </a:r>
            <a:r>
              <a:rPr lang="pt-BR" sz="1500" dirty="0" smtClean="0">
                <a:latin typeface="+mj-lt"/>
              </a:rPr>
              <a:t>)</a:t>
            </a:r>
            <a:endParaRPr lang="en-US" sz="1500" dirty="0">
              <a:latin typeface="+mj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21802" y="4994105"/>
            <a:ext cx="5980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Isoscalar probe</a:t>
            </a:r>
          </a:p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PDR induced by nuclear interaction between projectile and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target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A. Bracco 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et al., </a:t>
            </a:r>
            <a:r>
              <a:rPr lang="en-US" sz="1500" dirty="0" smtClean="0">
                <a:latin typeface="+mj-lt"/>
              </a:rPr>
              <a:t>Eur. Phys. </a:t>
            </a:r>
            <a:r>
              <a:rPr lang="en-US" sz="1500" dirty="0" err="1" smtClean="0">
                <a:latin typeface="+mj-lt"/>
              </a:rPr>
              <a:t>Journ</a:t>
            </a:r>
            <a:r>
              <a:rPr lang="en-US" sz="1500" dirty="0" smtClean="0">
                <a:latin typeface="+mj-lt"/>
              </a:rPr>
              <a:t>. </a:t>
            </a:r>
            <a:r>
              <a:rPr lang="en-US" sz="1500" dirty="0">
                <a:latin typeface="+mj-lt"/>
              </a:rPr>
              <a:t>A, </a:t>
            </a:r>
            <a:r>
              <a:rPr lang="en-US" sz="1500" dirty="0" smtClean="0">
                <a:latin typeface="+mj-lt"/>
              </a:rPr>
              <a:t>51, (2015), 99)</a:t>
            </a:r>
            <a:endParaRPr lang="en-US" sz="1500" dirty="0">
              <a:latin typeface="+mj-lt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7633956" y="9540"/>
            <a:ext cx="131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Physics case</a:t>
            </a:r>
          </a:p>
        </p:txBody>
      </p:sp>
      <p:cxnSp>
        <p:nvCxnSpPr>
          <p:cNvPr id="46" name="Connettore 2 45"/>
          <p:cNvCxnSpPr/>
          <p:nvPr/>
        </p:nvCxnSpPr>
        <p:spPr>
          <a:xfrm>
            <a:off x="4530616" y="1499394"/>
            <a:ext cx="2698243" cy="2467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7733299" y="3123881"/>
            <a:ext cx="42654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(2015), 054607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77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00000" cy="365125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7/22/2022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N.S. Martorana - martorana@lns.infn.it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F51E-276A-47C4-A2F0-A45EA9C834C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7633956" y="9540"/>
            <a:ext cx="298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Isoscalar and Isovector probes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7342909" y="3965955"/>
            <a:ext cx="3717730" cy="2354558"/>
            <a:chOff x="6678492" y="2560598"/>
            <a:chExt cx="4085556" cy="3351392"/>
          </a:xfrm>
        </p:grpSpPr>
        <p:pic>
          <p:nvPicPr>
            <p:cNvPr id="34" name="Immagine 33" descr="Ritaglio schermat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92" y="2560598"/>
              <a:ext cx="4085556" cy="3351392"/>
            </a:xfrm>
            <a:prstGeom prst="rect">
              <a:avLst/>
            </a:prstGeom>
          </p:spPr>
        </p:pic>
        <p:sp>
          <p:nvSpPr>
            <p:cNvPr id="35" name="Rettangolo 34"/>
            <p:cNvSpPr/>
            <p:nvPr/>
          </p:nvSpPr>
          <p:spPr>
            <a:xfrm>
              <a:off x="9027799" y="2792057"/>
              <a:ext cx="1431654" cy="1192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19684" y="599899"/>
            <a:ext cx="4999314" cy="2773680"/>
            <a:chOff x="342960" y="3413760"/>
            <a:chExt cx="4999314" cy="2773680"/>
          </a:xfrm>
          <a:solidFill>
            <a:srgbClr val="E7E7E7"/>
          </a:solidFill>
        </p:grpSpPr>
        <p:grpSp>
          <p:nvGrpSpPr>
            <p:cNvPr id="39" name="Gruppo 38"/>
            <p:cNvGrpSpPr/>
            <p:nvPr/>
          </p:nvGrpSpPr>
          <p:grpSpPr>
            <a:xfrm>
              <a:off x="342960" y="3413760"/>
              <a:ext cx="4999314" cy="2773680"/>
              <a:chOff x="342960" y="3413760"/>
              <a:chExt cx="4999314" cy="2773680"/>
            </a:xfrm>
            <a:grpFill/>
          </p:grpSpPr>
          <p:grpSp>
            <p:nvGrpSpPr>
              <p:cNvPr id="41" name="Gruppo 40"/>
              <p:cNvGrpSpPr/>
              <p:nvPr/>
            </p:nvGrpSpPr>
            <p:grpSpPr>
              <a:xfrm>
                <a:off x="342960" y="3413760"/>
                <a:ext cx="4999314" cy="2773680"/>
                <a:chOff x="342960" y="3413760"/>
                <a:chExt cx="4999314" cy="2773680"/>
              </a:xfrm>
              <a:grpFill/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60" y="3413760"/>
                  <a:ext cx="4999314" cy="27736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sp>
              <p:nvSpPr>
                <p:cNvPr id="44" name="CasellaDiTesto 43"/>
                <p:cNvSpPr txBox="1"/>
                <p:nvPr/>
              </p:nvSpPr>
              <p:spPr>
                <a:xfrm>
                  <a:off x="2986448" y="5318006"/>
                  <a:ext cx="426115" cy="242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>
                  <a:off x="4426229" y="5399828"/>
                  <a:ext cx="408736" cy="160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42" name="CasellaDiTesto 41"/>
              <p:cNvSpPr txBox="1"/>
              <p:nvPr/>
            </p:nvSpPr>
            <p:spPr>
              <a:xfrm>
                <a:off x="1675844" y="4274961"/>
                <a:ext cx="31075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0" name="CasellaDiTesto 39"/>
            <p:cNvSpPr txBox="1"/>
            <p:nvPr/>
          </p:nvSpPr>
          <p:spPr>
            <a:xfrm>
              <a:off x="2688609" y="3723110"/>
              <a:ext cx="5191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1050605" y="789366"/>
            <a:ext cx="3948619" cy="407618"/>
            <a:chOff x="7348544" y="3493468"/>
            <a:chExt cx="3948619" cy="407618"/>
          </a:xfrm>
        </p:grpSpPr>
        <p:sp>
          <p:nvSpPr>
            <p:cNvPr id="48" name="CasellaDiTesto 47"/>
            <p:cNvSpPr txBox="1"/>
            <p:nvPr/>
          </p:nvSpPr>
          <p:spPr>
            <a:xfrm>
              <a:off x="7348544" y="3500976"/>
              <a:ext cx="77364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PDR</a:t>
              </a:r>
              <a:r>
                <a:rPr lang="en-US" dirty="0" smtClean="0">
                  <a:latin typeface="+mj-lt"/>
                </a:rPr>
                <a:t> </a:t>
              </a:r>
              <a:endParaRPr lang="en-US" dirty="0">
                <a:latin typeface="+mj-lt"/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828792" y="3496488"/>
              <a:ext cx="914400" cy="400110"/>
            </a:xfrm>
            <a:prstGeom prst="rect">
              <a:avLst/>
            </a:prstGeom>
            <a:solidFill>
              <a:srgbClr val="79D5A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IVGDR</a:t>
              </a:r>
              <a:endParaRPr lang="en-US" dirty="0">
                <a:latin typeface="+mj-lt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10382763" y="3493468"/>
              <a:ext cx="914400" cy="400110"/>
            </a:xfrm>
            <a:prstGeom prst="rect">
              <a:avLst/>
            </a:prstGeom>
            <a:solidFill>
              <a:srgbClr val="D17FB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ISGDR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6119415" y="406957"/>
            <a:ext cx="6131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Isovector probe</a:t>
            </a:r>
          </a:p>
          <a:p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PDR induced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by real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scattering or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virtual </a:t>
            </a:r>
            <a:r>
              <a:rPr lang="en-US" sz="20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photon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scattering 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500" dirty="0" smtClean="0">
                <a:latin typeface="+mj-lt"/>
              </a:rPr>
              <a:t>D. Savran et al, </a:t>
            </a:r>
            <a:r>
              <a:rPr lang="en-US" sz="1500" dirty="0" err="1" smtClean="0">
                <a:latin typeface="+mj-lt"/>
              </a:rPr>
              <a:t>Progr</a:t>
            </a:r>
            <a:r>
              <a:rPr lang="en-US" sz="1500" dirty="0" smtClean="0">
                <a:latin typeface="+mj-lt"/>
              </a:rPr>
              <a:t>. in Part. and </a:t>
            </a:r>
            <a:r>
              <a:rPr lang="en-US" sz="1500" dirty="0" err="1" smtClean="0">
                <a:latin typeface="+mj-lt"/>
              </a:rPr>
              <a:t>Nucl</a:t>
            </a:r>
            <a:r>
              <a:rPr lang="en-US" sz="1500" dirty="0" smtClean="0">
                <a:latin typeface="+mj-lt"/>
              </a:rPr>
              <a:t>. Phys., 70, (2013), </a:t>
            </a:r>
            <a:r>
              <a:rPr lang="sv-SE" sz="1500" dirty="0" smtClean="0">
                <a:latin typeface="+mj-lt"/>
              </a:rPr>
              <a:t> 210 </a:t>
            </a:r>
            <a:r>
              <a:rPr lang="pt-BR" sz="1500" dirty="0" smtClean="0">
                <a:latin typeface="+mj-lt"/>
              </a:rPr>
              <a:t>)</a:t>
            </a:r>
            <a:endParaRPr lang="en-US" sz="1500" dirty="0">
              <a:latin typeface="+mj-lt"/>
            </a:endParaRPr>
          </a:p>
        </p:txBody>
      </p:sp>
      <p:pic>
        <p:nvPicPr>
          <p:cNvPr id="54" name="Immagine 53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30" y="4077098"/>
            <a:ext cx="3567456" cy="2132272"/>
          </a:xfrm>
          <a:prstGeom prst="rect">
            <a:avLst/>
          </a:prstGeom>
        </p:spPr>
      </p:pic>
      <p:sp>
        <p:nvSpPr>
          <p:cNvPr id="55" name="CasellaDiTesto 54"/>
          <p:cNvSpPr txBox="1"/>
          <p:nvPr/>
        </p:nvSpPr>
        <p:spPr>
          <a:xfrm>
            <a:off x="385984" y="3520559"/>
            <a:ext cx="4893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+mj-lt"/>
              </a:rPr>
              <a:t>Photon scattering </a:t>
            </a:r>
            <a:r>
              <a:rPr lang="it-IT" sz="1500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l-GR" sz="1500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it-IT" sz="1500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l-GR" sz="1500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it-IT" sz="1500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’) </a:t>
            </a:r>
            <a:endParaRPr lang="it-IT" sz="1500" dirty="0" smtClean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latin typeface="+mj-lt"/>
              </a:rPr>
              <a:t>D. Savran et al., </a:t>
            </a:r>
            <a:r>
              <a:rPr lang="en-US" sz="1500" dirty="0" smtClean="0">
                <a:latin typeface="+mj-lt"/>
              </a:rPr>
              <a:t>PRC, 84, </a:t>
            </a:r>
            <a:r>
              <a:rPr lang="en-US" sz="1500" dirty="0">
                <a:latin typeface="+mj-lt"/>
              </a:rPr>
              <a:t>(2011</a:t>
            </a:r>
            <a:r>
              <a:rPr lang="en-US" sz="1500" dirty="0" smtClean="0">
                <a:latin typeface="+mj-lt"/>
              </a:rPr>
              <a:t>),  </a:t>
            </a:r>
            <a:r>
              <a:rPr lang="en-US" sz="1500" dirty="0">
                <a:latin typeface="+mj-lt"/>
              </a:rPr>
              <a:t>024326</a:t>
            </a:r>
            <a:endParaRPr lang="en-US" sz="1500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500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7430748" y="3434591"/>
            <a:ext cx="39664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+mj-lt"/>
              </a:rPr>
              <a:t>Coulomb excitation </a:t>
            </a:r>
            <a:r>
              <a:rPr lang="it-IT" sz="1500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68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Ni +  Au</a:t>
            </a:r>
            <a:r>
              <a:rPr lang="en-US" sz="1500" dirty="0" smtClean="0">
                <a:latin typeface="+mj-lt"/>
              </a:rPr>
              <a:t>  </a:t>
            </a:r>
          </a:p>
          <a:p>
            <a:pPr>
              <a:buClr>
                <a:srgbClr val="008E40"/>
              </a:buClr>
              <a:buSzPct val="120000"/>
            </a:pP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O. Wieland et al.,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PRL, 102, (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2009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),  </a:t>
            </a:r>
            <a:r>
              <a:rPr lang="en-US" sz="1500" dirty="0">
                <a:latin typeface="+mj-lt"/>
              </a:rPr>
              <a:t>092502</a:t>
            </a:r>
            <a:endParaRPr lang="it-IT" sz="1500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1521615" y="4239094"/>
            <a:ext cx="85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136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Xe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6265617" y="1753457"/>
            <a:ext cx="5551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+mj-lt"/>
              </a:rPr>
              <a:t>Photon scattering </a:t>
            </a:r>
          </a:p>
          <a:p>
            <a:pPr marL="285750" indent="-285750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it-IT" sz="1500" b="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l-GR" sz="1500" b="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it-IT" sz="1500" b="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l-GR" sz="1500" b="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it-IT" sz="150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it-IT" sz="1500" b="0" dirty="0" smtClean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+mj-lt"/>
              </a:rPr>
              <a:t>D. Savran et al., PRC, 84, (2011),  024326</a:t>
            </a:r>
          </a:p>
          <a:p>
            <a:r>
              <a:rPr lang="en-US" sz="1500" b="1" dirty="0" smtClean="0">
                <a:latin typeface="+mj-lt"/>
              </a:rPr>
              <a:t>Coulomb excitation  </a:t>
            </a:r>
          </a:p>
          <a:p>
            <a:pPr marL="285750" indent="-285750">
              <a:buSzPct val="120000"/>
              <a:buFont typeface="Calibri Light" panose="020F0302020204030204" pitchFamily="34" charset="0"/>
              <a:buChar char="●"/>
            </a:pPr>
            <a:r>
              <a:rPr lang="it-IT" sz="1500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68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Ni 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+ 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Au   O</a:t>
            </a:r>
            <a:r>
              <a:rPr lang="it-IT" sz="15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. Wieland et al., </a:t>
            </a:r>
            <a:r>
              <a:rPr lang="it-IT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PRL, 102, (2009), </a:t>
            </a:r>
            <a:r>
              <a:rPr lang="en-US" sz="1500" dirty="0" smtClean="0">
                <a:latin typeface="+mj-lt"/>
              </a:rPr>
              <a:t>092502</a:t>
            </a:r>
            <a:endParaRPr lang="it-IT" sz="1500" dirty="0" smtClean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SzPct val="120000"/>
              <a:buFont typeface="Calibri Light" panose="020F0302020204030204" pitchFamily="34" charset="0"/>
              <a:buChar char="●"/>
            </a:pPr>
            <a:r>
              <a:rPr lang="en-US" sz="1500" baseline="30000" dirty="0" smtClean="0">
                <a:latin typeface="+mj-lt"/>
              </a:rPr>
              <a:t>68</a:t>
            </a:r>
            <a:r>
              <a:rPr lang="en-US" sz="1500" dirty="0" smtClean="0">
                <a:latin typeface="+mj-lt"/>
              </a:rPr>
              <a:t>Ni </a:t>
            </a:r>
            <a:r>
              <a:rPr lang="en-US" sz="1500" dirty="0">
                <a:latin typeface="+mj-lt"/>
              </a:rPr>
              <a:t>+ </a:t>
            </a:r>
            <a:r>
              <a:rPr lang="en-US" sz="1500" dirty="0" err="1">
                <a:latin typeface="+mj-lt"/>
              </a:rPr>
              <a:t>Pb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1500" dirty="0" smtClean="0">
                <a:latin typeface="+mj-lt"/>
              </a:rPr>
              <a:t>   D</a:t>
            </a:r>
            <a:r>
              <a:rPr lang="en-US" sz="1500" dirty="0">
                <a:latin typeface="+mj-lt"/>
              </a:rPr>
              <a:t>. M. Rossi et al., </a:t>
            </a:r>
            <a:r>
              <a:rPr lang="en-US" sz="1500" dirty="0" smtClean="0">
                <a:latin typeface="+mj-lt"/>
              </a:rPr>
              <a:t>PRL, 111, (2013), 242503</a:t>
            </a:r>
          </a:p>
          <a:p>
            <a:pPr marL="285750" indent="-285750">
              <a:buClr>
                <a:schemeClr val="tx1"/>
              </a:buClr>
              <a:buSzPct val="120000"/>
              <a:buFont typeface="Calibri Light" panose="020F0302020204030204" pitchFamily="34" charset="0"/>
              <a:buChar char="●"/>
            </a:pPr>
            <a:r>
              <a:rPr lang="en-US" sz="1500" baseline="300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130,132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Sn + </a:t>
            </a:r>
            <a:r>
              <a:rPr lang="en-US" sz="1500" dirty="0" err="1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Pb</a:t>
            </a:r>
            <a:r>
              <a:rPr lang="en-US" sz="1500" dirty="0" smtClean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smtClean="0">
                <a:latin typeface="+mj-lt"/>
              </a:rPr>
              <a:t>P</a:t>
            </a:r>
            <a:r>
              <a:rPr lang="en-US" sz="1500" dirty="0">
                <a:latin typeface="+mj-lt"/>
              </a:rPr>
              <a:t>. Adrich et al., </a:t>
            </a:r>
            <a:r>
              <a:rPr lang="en-US" sz="1500" dirty="0" smtClean="0">
                <a:latin typeface="+mj-lt"/>
              </a:rPr>
              <a:t>PRL, 95, (2005),  </a:t>
            </a:r>
            <a:r>
              <a:rPr lang="en-US" sz="1500" dirty="0">
                <a:latin typeface="+mj-lt"/>
              </a:rPr>
              <a:t>132501</a:t>
            </a:r>
          </a:p>
          <a:p>
            <a:pPr marL="285750" indent="-285750">
              <a:buClr>
                <a:srgbClr val="008E40"/>
              </a:buClr>
              <a:buSzPct val="120000"/>
              <a:buFont typeface="Calibri Light" panose="020F0302020204030204" pitchFamily="34" charset="0"/>
              <a:buChar char="●"/>
            </a:pPr>
            <a:endParaRPr lang="en-US" sz="15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1229022" y="242842"/>
            <a:ext cx="44478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+mj-lt"/>
              </a:rPr>
              <a:t>E. G. Lanza et al., Phys. Rev. C, </a:t>
            </a:r>
            <a:r>
              <a:rPr lang="en-US" sz="1500" dirty="0" smtClean="0">
                <a:latin typeface="+mj-lt"/>
              </a:rPr>
              <a:t>91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smtClean="0">
                <a:latin typeface="+mj-lt"/>
              </a:rPr>
              <a:t>(</a:t>
            </a:r>
            <a:r>
              <a:rPr lang="en-US" sz="1500" dirty="0">
                <a:latin typeface="+mj-lt"/>
              </a:rPr>
              <a:t>2015</a:t>
            </a:r>
            <a:r>
              <a:rPr lang="en-US" sz="1500" dirty="0" smtClean="0">
                <a:latin typeface="+mj-lt"/>
              </a:rPr>
              <a:t>), 054607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23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47480</TotalTime>
  <Words>6252</Words>
  <Application>Microsoft Office PowerPoint</Application>
  <PresentationFormat>Widescreen</PresentationFormat>
  <Paragraphs>967</Paragraphs>
  <Slides>72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72</vt:i4>
      </vt:variant>
    </vt:vector>
  </HeadingPairs>
  <TitlesOfParts>
    <vt:vector size="90" baseType="lpstr">
      <vt:lpstr>Arial</vt:lpstr>
      <vt:lpstr>Bodoni MT</vt:lpstr>
      <vt:lpstr>Calibri</vt:lpstr>
      <vt:lpstr>Calibri Light</vt:lpstr>
      <vt:lpstr>Cambria Math</vt:lpstr>
      <vt:lpstr>Comic Sans MS</vt:lpstr>
      <vt:lpstr>Courier New</vt:lpstr>
      <vt:lpstr>DejaVu Sans</vt:lpstr>
      <vt:lpstr>Helvetica</vt:lpstr>
      <vt:lpstr>NimbusRomNo9L-Regu</vt:lpstr>
      <vt:lpstr>Symbol</vt:lpstr>
      <vt:lpstr>Times New Roman</vt:lpstr>
      <vt:lpstr>URWPalladioL-Roma</vt:lpstr>
      <vt:lpstr>Wingdings</vt:lpstr>
      <vt:lpstr>Wingdings 2</vt:lpstr>
      <vt:lpstr>Wingdings 3</vt:lpstr>
      <vt:lpstr>HDOfficeLightV0</vt:lpstr>
      <vt:lpstr>Office Theme</vt:lpstr>
      <vt:lpstr> Isoscalar excitation of the Pygmy Dipole Resonance in 68Ni Following the Edoardo’s idea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68Ni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observation of the Pygmy Dipole Resonance in the nucleus 68Ni using an isoscalar probe above the neutron emission threshold</dc:title>
  <dc:creator>Nancy</dc:creator>
  <cp:lastModifiedBy>Account Microsoft</cp:lastModifiedBy>
  <cp:revision>496</cp:revision>
  <dcterms:created xsi:type="dcterms:W3CDTF">2019-01-09T17:56:53Z</dcterms:created>
  <dcterms:modified xsi:type="dcterms:W3CDTF">2022-07-22T07:21:04Z</dcterms:modified>
</cp:coreProperties>
</file>