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1332" r:id="rId2"/>
    <p:sldId id="3708" r:id="rId3"/>
    <p:sldId id="1714" r:id="rId4"/>
    <p:sldId id="3688" r:id="rId5"/>
    <p:sldId id="3686" r:id="rId6"/>
    <p:sldId id="3718" r:id="rId7"/>
    <p:sldId id="3689" r:id="rId8"/>
    <p:sldId id="3714" r:id="rId9"/>
    <p:sldId id="3713" r:id="rId10"/>
    <p:sldId id="3720" r:id="rId11"/>
    <p:sldId id="3580" r:id="rId12"/>
    <p:sldId id="1703" r:id="rId13"/>
    <p:sldId id="3715" r:id="rId14"/>
    <p:sldId id="3716" r:id="rId15"/>
    <p:sldId id="3717" r:id="rId16"/>
    <p:sldId id="3586" r:id="rId17"/>
    <p:sldId id="3722" r:id="rId18"/>
    <p:sldId id="3721" r:id="rId19"/>
    <p:sldId id="3719" r:id="rId20"/>
    <p:sldId id="1712" r:id="rId21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C88"/>
    <a:srgbClr val="A5A5A5"/>
    <a:srgbClr val="4472C4"/>
    <a:srgbClr val="ED9E0B"/>
    <a:srgbClr val="A6A6A6"/>
    <a:srgbClr val="ED7D31"/>
    <a:srgbClr val="FFC000"/>
    <a:srgbClr val="8FAADC"/>
    <a:srgbClr val="E7E6E6"/>
    <a:srgbClr val="FBA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9" autoAdjust="0"/>
    <p:restoredTop sz="91052" autoAdjust="0"/>
  </p:normalViewPr>
  <p:slideViewPr>
    <p:cSldViewPr snapToGrid="0">
      <p:cViewPr>
        <p:scale>
          <a:sx n="107" d="100"/>
          <a:sy n="107" d="100"/>
        </p:scale>
        <p:origin x="1096" y="-128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16" y="12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6/27/22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5T10:06:18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1330 1 16383,'-45'0'0,"9"0"0,21 0 0,-2 0 0,0 0 0,-4 0 0,0 0 0,4 0 0,-13 0 0,6 0 0,-8 0 0,1 0 0,3 0 0,-9 0 0,9 0 0,-9 0 0,10 0 0,-22 0 0,18 0 0,-8 0 0,19 0 0,-1 0 0,4 0 0,-4 0 0,9 0 0,-5 0 0,1 0 0,-3 0 0,0 0 0,4 0 0,-2 0 0,1 0 0,-4 0 0,2 0 0,-2 0 0,4 0 0,0 0 0,-4 0 0,7 0 0,-4 0 0,1 0 0,1 0 0,-3 0 0,0 0 0,7 0 0,-11 0 0,10 0 0,-6 0 0,-3 0 0,8 0 0,-8 0 0,5 0 0,3 0 0,-7 0 0,1 0 0,2 0 0,-11 0 0,11 0 0,-4 0 0,5 0 0,4 0 0,-6 0 0,3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6T15:43:10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1872 1 16383,'-48'0'0,"4"0"0,13 0 0,0 0 0,-7 0 0,6 0 0,-5 0 0,6 0 0,0 0 0,5 0 0,-4 0 0,10 0 0,-4 0 0,5 0 0,0 0 0,5 0 0,-4 0 0,4 0 0,-8 0 0,2 0 0,2 0 0,0 0 0,0 0 0,3 0 0,-7 0 0,4 0 0,3 0 0,-6 0 0,7 0 0,-5 0 0,4 0 0,-2 0 0,2 0 0,-7 0 0,7 0 0,-2 0 0,2 0 0,1 0 0,-7 0 0,-2 0 0,-3 0 0,-5 0 0,-6 0 0,4 0 0,-4 4 0,12 2 0,-5-1 0,10-1 0,-4-4 0,9 0 0,2 4 0,-4-3 0,2 3 0,-7-4 0,7 4 0,-2-3 0,2 2 0,-3-3 0,3 0 0,-2 5 0,3-4 0,-9 3 0,8-4 0,-7 4 0,8-3 0,-5 3 0,0-4 0,5 0 0,-4 0 0,0 0 0,3 0 0,-6 0 0,7 0 0,1 0 0,-12 0 0,9 0 0,-11 0 0,13 0 0,-4 0 0,4 4 0,-5-2 0,-5 2 0,8-4 0,-7 0 0,9 0 0,0 0 0,-4 0 0,5 0 0,-5 0 0,2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6T15:43:16.9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7047 113 16383,'-54'-5'0,"-5"4"0,5-10 0,-22 10 0,3-16 0,22 12 0,-3 0 0,0-5 0,-2 0 0,-8 5 0,-4 2 0,-13 0 0,-2-1 0,10-3 0,-1 0 0,-14 5 0,-1 0 0,12-5 0,0 0 0,-8 6 0,2 2 0,23-1 0,2 0 0,-9 0 0,0 0 0,4 0 0,0 0 0,0 0 0,-1 0 0,-8 0 0,2 0 0,15 0 0,2 0 0,-45 0 0,0 0 0,43 0 0,2 0 0,-23 0 0,25 0 0,0 0 0,-23 0 0,-15 0 0,3 0 0,15 0 0,3 0 0,21 0 0,-11 0 0,34 0 0,-12 0 0,27 0 0,-9 0 0,1 0 0,2 0 0,-5 0 0,7 0 0,-3 0 0,0 0 0,-13 0 0,-3 0 0,-13 0 0,-7 6 0,-19 1 0,13 5 0,-33 2 0,25-2 0,-29 2 0,14-1 0,2 0 0,2 0 0,14-6 0,2 4 0,2-10 0,5 4 0,1-5 0,1 5 0,7 2 0,-7-1 0,5-1 0,-12 0 0,5 2 0,1 0 0,-6 3 0,12-3 0,-12-1 0,12 4 0,-4-3 0,6 4 0,0 0 0,0 0 0,7 0 0,-6 0 0,12 0 0,-12-5 0,5 3 0,-5-3 0,5 1 0,-4-2 0,4-5 0,-6 0 0,1 0 0,5 0 0,2 0 0,6 0 0,0 0 0,0 0 0,6 0 0,0 0 0,-7 0 0,10 0 0,-11 0 0,9 0 0,3 0 0,-8 0 0,3 0 0,-11 0 0,5 0 0,-11-5 0,4-2 0,-13 1 0,6-4 0,-5 4 0,6-5 0,0 0 0,0-1 0,7 2 0,1-1 0,6 1 0,0 0 0,1-1 0,4 1 0,-4 0 0,5 0 0,-1 0 0,-3 0 0,3 0 0,1 0 0,-5 0 0,10 1 0,-10-2 0,10 6 0,-4-4 0,10 8 0,-4-7 0,5 7 0,-5-3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6T15:43:23.5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15633 101 16383,'-77'0'0,"4"0"0,4 0 0,-10 0 0,-1 0 0,-7 0 0,0 0 0,-2 0 0,36 0 0,-1 0 0,-45 0 0,41 0 0,-1 0 0,4 0 0,0 0 0,-1 0 0,2 0 0,-30 0 0,33 0 0,1 0 0,-19 0 0,18 0 0,-1 0 0,-21 0 0,-9 0 0,19 0 0,-5 0 0,7 0 0,1 0 0,-1 0 0,1 0 0,-1 0 0,1 0 0,-1 0 0,1 0 0,-1-11 0,1 8 0,-8-7 0,5 10 0,-31 0 0,19-6 0,22 5 0,2 0 0,-15-9 0,-18 2 0,-5 2 0,4-6 0,28 12 0,2-1 0,-18-10 0,-11 9 0,5-3 0,-2-1 0,-6 5 0,9-5 0,-9 6 0,15 0 0,-12 0 0,13 0 0,-7 0 0,-18 0 0,27 0 0,-24 0 0,30 0 0,-15 0 0,-1 0 0,9 0 0,-6 0 0,13 0 0,-6 5 0,8-3 0,1 3 0,-1-5 0,8 0 0,-5 0 0,4 0 0,1 0 0,-6 5 0,5-3 0,0 3 0,-5-5 0,6 0 0,-8 0 0,0 0 0,0 0 0,1 0 0,-1 6 0,0-5 0,0 4 0,1-5 0,-1 0 0,8 0 0,-6 0 0,5 0 0,-7 0 0,0 0 0,1 0 0,-1 0 0,0 0 0,0 0 0,0 0 0,1 0 0,6 0 0,-5 0 0,13 0 0,-13 0 0,12 0 0,-5 0 0,7 0 0,0 0 0,0 0 0,0 0 0,6 0 0,-4 0 0,4 0 0,-13 0 0,5 0 0,-5 0 0,7 0 0,0 0 0,-7 0 0,6 0 0,-14 6 0,7-5 0,-1 10 0,-5-10 0,12 4 0,-12 0 0,6 2 0,0 5 0,-6 0 0,12-1 0,-12 1 0,13-6 0,-6 5 0,13-10 0,-5 4 0,6-5 0,-7 0 0,6 0 0,-4 0 0,10 0 0,-10 0 0,10 0 0,-4 0 0,6 0 0,0 0 0,0-5 0,0 0 0,6-1 0,-11 1 0,9 1 0,-11 3 0,1-4 0,-2 0 0,-6 4 0,0-4 0,0 0 0,1 3 0,-1-3 0,0 5 0,0 0 0,1 0 0,-1 0 0,0 0 0,6 0 0,-4 0 0,4 0 0,0 0 0,2 0 0,6 0 0,0 0 0,0 0 0,6 0 0,-5 0 0,5 0 0,-1-4 0,-3 3 0,3-3 0,-5 4 0,0 0 0,0 0 0,0 0 0,-6 0 0,5 0 0,-5 0 0,-1 0 0,6 0 0,-5 0 0,6 0 0,-7 0 0,6 0 0,-5 0 0,6 0 0,1 0 0,-1 0 0,0 0 0,0 0 0,0 0 0,5 0 0,-4 0 0,10 0 0,-9 0 0,9 0 0,-10 0 0,10 0 0,-4 0 0,5 0 0,0 0 0,0 0 0,1 0 0,-7 0 0,5 0 0,-9 0 0,3 0 0,-11 0 0,5 0 0,-12 0 0,12 0 0,-11 0 0,10 0 0,-3 0 0,5 0 0,0 0 0,0 0 0,0 0 0,5 0 0,-3 0 0,9 0 0,-10 0 0,10 0 0,-10 0 0,10 0 0,-4 0 0,6 0 0,-1 0 0,0 0 0,0 0 0,5 0 0,-7 0 0,10 0 0,-10 0 0,7 0 0,1 0 0,-12 0 0,9 0 0,-6 0 0,-1 0 0,7 4 0,-14 2 0,19 3 0,-3 0 0,2-1 0,-18 2 0,-15 0 0,-9 1 0,-5 1 0,5-5 0,-6-2 0,-1-5 0,0 0 0,7 0 0,2 0 0,7 0 0,-7 0 0,12 0 0,-10 0 0,17 0 0,-10 0 0,-3 0 0,5 0 0,-16 0 0,17 0 0,-27 0 0,12 0 0,-14 0 0,8 0 0,8 0 0,-6 0 0,12 0 0,-5 0 0,7 0 0,0 0 0,0 0 0,7 0 0,1 0 0,-1 0 0,0 0 0,-7 0 0,0 0 0,0 0 0,0 0 0,-7 0 0,-2 0 0,-6 0 0,0 0 0,7 0 0,-6 0 0,5 0 0,1 0 0,1 0 0,7 0 0,0 0 0,0 0 0,7 0 0,-6 0 0,12 0 0,-12 0 0,12 0 0,-11 0 0,4 0 0,-5 0 0,-1 0 0,0 0 0,0 0 0,0-5 0,7 4 0,1-4 0,6 0 0,5 4 0,2-3 0,5 4 0,1-5 0,-1 4 0,4-3 0,-2 0 0,3 3 0,-4-7 0,4 7 0,-3-4 0,3 2 0,-4 2 0,1-3 0,3 4 0,-5-4 0,1 4 0,-4-4 0,-1 0 0,4 3 0,0-3 0,0-1 0,1 4 0,-1-3 0,5 4 0,-3-4 0,4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26T15:43:29.0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Ralph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747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10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Maria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28567-BDF5-451C-8737-F40313BC91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7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61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/>
              <a:t>Massimo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82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3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33418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59" y="1043747"/>
            <a:ext cx="11560013" cy="51856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A8DA6CDB-215D-7C4F-97C3-F225A77A34D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334186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2669783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76203-B8AF-B548-6B90-DCB0CBDFE9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3273" y="190446"/>
            <a:ext cx="1248115" cy="50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4.xm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customXml" Target="../ink/ink3.xml"/><Relationship Id="rId5" Type="http://schemas.openxmlformats.org/officeDocument/2006/relationships/image" Target="../media/image10.png"/><Relationship Id="rId15" Type="http://schemas.openxmlformats.org/officeDocument/2006/relationships/customXml" Target="../ink/ink5.xm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customXml" Target="../ink/ink2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jpeg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540" y="4443540"/>
            <a:ext cx="3983239" cy="767875"/>
          </a:xfrm>
        </p:spPr>
        <p:txBody>
          <a:bodyPr>
            <a:noAutofit/>
          </a:bodyPr>
          <a:lstStyle/>
          <a:p>
            <a:r>
              <a:rPr lang="en-GB" sz="4400" dirty="0">
                <a:solidFill>
                  <a:srgbClr val="ED9E0B"/>
                </a:solidFill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Eu</a:t>
            </a:r>
            <a:r>
              <a:rPr lang="en-GB" sz="4400" dirty="0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PRAXIA </a:t>
            </a:r>
            <a:r>
              <a:rPr lang="en-GB" sz="4400" dirty="0">
                <a:solidFill>
                  <a:srgbClr val="ED9E0B"/>
                </a:solidFill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A</a:t>
            </a:r>
            <a:r>
              <a:rPr lang="en-GB" sz="4400" dirty="0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dvanced </a:t>
            </a:r>
            <a:r>
              <a:rPr lang="en-GB" sz="4400" dirty="0">
                <a:solidFill>
                  <a:srgbClr val="ED9E0B"/>
                </a:solidFill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P</a:t>
            </a:r>
            <a:r>
              <a:rPr lang="en-GB" sz="4400" dirty="0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hoton </a:t>
            </a:r>
            <a:br>
              <a:rPr lang="en-GB" sz="4400" dirty="0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</a:br>
            <a:r>
              <a:rPr lang="en-GB" sz="4400" dirty="0">
                <a:solidFill>
                  <a:srgbClr val="ED9E0B"/>
                </a:solidFill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S</a:t>
            </a:r>
            <a:r>
              <a:rPr lang="en-GB" sz="4400" dirty="0">
                <a:effectLst>
                  <a:glow rad="203200">
                    <a:schemeClr val="tx1">
                      <a:alpha val="75000"/>
                    </a:schemeClr>
                  </a:glow>
                </a:effectLst>
                <a:latin typeface="Calibri"/>
                <a:cs typeface="Calibri"/>
              </a:rPr>
              <a:t>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991" y="5690676"/>
            <a:ext cx="4042535" cy="835381"/>
          </a:xfrm>
          <a:effectLst>
            <a:glow rad="355600">
              <a:schemeClr val="accent1"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Massimo Ferrario</a:t>
            </a:r>
          </a:p>
          <a:p>
            <a:r>
              <a:rPr lang="de-DE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EuAPS First Day Meeting -27.06.</a:t>
            </a:r>
            <a:r>
              <a:rPr lang="en-GB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2022</a:t>
            </a:r>
          </a:p>
        </p:txBody>
      </p:sp>
      <p:pic>
        <p:nvPicPr>
          <p:cNvPr id="6" name="Picture 5" descr="ESFRI-EuPRAXIA-03-highlight-pic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81" y="241521"/>
            <a:ext cx="7540379" cy="628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nder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978" y="377400"/>
            <a:ext cx="4675103" cy="314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1675D9-A5D8-2C43-101D-D9C4188F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E53BDD-1387-9BF9-7766-2CA79485F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Budget Distribution among WPs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19DFF-70D7-DFE9-32EB-9EE0A634AB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5B736B8-4310-C295-E8CD-FE158C3F2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1857" y="2531203"/>
            <a:ext cx="3894663" cy="363457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B1CD010-199B-725C-5865-3D852B150083}"/>
              </a:ext>
            </a:extLst>
          </p:cNvPr>
          <p:cNvGrpSpPr/>
          <p:nvPr/>
        </p:nvGrpSpPr>
        <p:grpSpPr>
          <a:xfrm>
            <a:off x="202068" y="1353398"/>
            <a:ext cx="3894663" cy="4798796"/>
            <a:chOff x="202068" y="1353398"/>
            <a:chExt cx="3894663" cy="479879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E8940-D385-C819-46B6-80D7FA13E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068" y="2544786"/>
              <a:ext cx="3894663" cy="3607408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C874595-608B-4A49-C97B-BBB73A341CE2}"/>
                </a:ext>
              </a:extLst>
            </p:cNvPr>
            <p:cNvGrpSpPr/>
            <p:nvPr/>
          </p:nvGrpSpPr>
          <p:grpSpPr>
            <a:xfrm>
              <a:off x="395835" y="1353398"/>
              <a:ext cx="3687435" cy="1177805"/>
              <a:chOff x="500698" y="1353398"/>
              <a:chExt cx="3687435" cy="1177805"/>
            </a:xfrm>
          </p:grpSpPr>
          <p:pic>
            <p:nvPicPr>
              <p:cNvPr id="9" name="Picture 8" descr="Application&#10;&#10;Description automatically generated with medium confidence">
                <a:extLst>
                  <a:ext uri="{FF2B5EF4-FFF2-40B4-BE49-F238E27FC236}">
                    <a16:creationId xmlns:a16="http://schemas.microsoft.com/office/drawing/2014/main" id="{775D590C-2734-B17A-E5D3-0AD4DE814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3136" t="14493" r="26534" b="23756"/>
              <a:stretch/>
            </p:blipFill>
            <p:spPr bwMode="auto">
              <a:xfrm>
                <a:off x="500698" y="1368890"/>
                <a:ext cx="859338" cy="96237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3EB4AC-AFB1-9ED7-B26E-F50BF9FE9D34}"/>
                  </a:ext>
                </a:extLst>
              </p:cNvPr>
              <p:cNvGrpSpPr/>
              <p:nvPr/>
            </p:nvGrpSpPr>
            <p:grpSpPr>
              <a:xfrm>
                <a:off x="1297443" y="1353398"/>
                <a:ext cx="1638313" cy="1129917"/>
                <a:chOff x="959251" y="1417185"/>
                <a:chExt cx="1489375" cy="1027196"/>
              </a:xfrm>
            </p:grpSpPr>
            <p:pic>
              <p:nvPicPr>
                <p:cNvPr id="11" name="Picture 10" descr="Logo, company name&#10;&#10;Description automatically generated">
                  <a:extLst>
                    <a:ext uri="{FF2B5EF4-FFF2-40B4-BE49-F238E27FC236}">
                      <a16:creationId xmlns:a16="http://schemas.microsoft.com/office/drawing/2014/main" id="{710E6BA8-CD09-830B-3D85-AB654C5E0C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25437" y="1417185"/>
                  <a:ext cx="1157003" cy="642476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C392A87-310D-1098-03E2-A40065DCBBAF}"/>
                    </a:ext>
                  </a:extLst>
                </p:cNvPr>
                <p:cNvSpPr txBox="1"/>
                <p:nvPr/>
              </p:nvSpPr>
              <p:spPr>
                <a:xfrm>
                  <a:off x="959251" y="2059660"/>
                  <a:ext cx="1489375" cy="384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T">
                      <a:solidFill>
                        <a:schemeClr val="bg1"/>
                      </a:solidFill>
                    </a:rPr>
                    <a:t>LNF-MI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15CE536-3A56-D631-19A1-C5374542F563}"/>
                  </a:ext>
                </a:extLst>
              </p:cNvPr>
              <p:cNvGrpSpPr/>
              <p:nvPr/>
            </p:nvGrpSpPr>
            <p:grpSpPr>
              <a:xfrm>
                <a:off x="2698758" y="1360645"/>
                <a:ext cx="1489375" cy="1170558"/>
                <a:chOff x="967448" y="2930904"/>
                <a:chExt cx="1489375" cy="1170558"/>
              </a:xfrm>
            </p:grpSpPr>
            <p:pic>
              <p:nvPicPr>
                <p:cNvPr id="14" name="Picture 13" descr="Icon&#10;&#10;Description automatically generated">
                  <a:extLst>
                    <a:ext uri="{FF2B5EF4-FFF2-40B4-BE49-F238E27FC236}">
                      <a16:creationId xmlns:a16="http://schemas.microsoft.com/office/drawing/2014/main" id="{49364401-1D45-A061-C5DF-74710A860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10643" y="2930904"/>
                  <a:ext cx="1202985" cy="760928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C2ECC5C-507A-6D6D-DE51-2B343AD91FAB}"/>
                    </a:ext>
                  </a:extLst>
                </p:cNvPr>
                <p:cNvSpPr txBox="1"/>
                <p:nvPr/>
              </p:nvSpPr>
              <p:spPr>
                <a:xfrm>
                  <a:off x="967448" y="3716741"/>
                  <a:ext cx="1489375" cy="384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T">
                      <a:solidFill>
                        <a:schemeClr val="bg1"/>
                      </a:solidFill>
                    </a:rPr>
                    <a:t>ISM</a:t>
                  </a:r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A7A9B6-E935-5C45-16E4-743DA895B134}"/>
              </a:ext>
            </a:extLst>
          </p:cNvPr>
          <p:cNvGrpSpPr/>
          <p:nvPr/>
        </p:nvGrpSpPr>
        <p:grpSpPr>
          <a:xfrm>
            <a:off x="5330032" y="1353243"/>
            <a:ext cx="1638313" cy="1129916"/>
            <a:chOff x="877295" y="1417185"/>
            <a:chExt cx="1489375" cy="1027196"/>
          </a:xfrm>
        </p:grpSpPr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06D8E994-48A2-6281-1D6F-130DF1CF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81" y="1417185"/>
              <a:ext cx="1157003" cy="64247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D5ECF6-8286-135C-755E-5119D2105D73}"/>
                </a:ext>
              </a:extLst>
            </p:cNvPr>
            <p:cNvSpPr txBox="1"/>
            <p:nvPr/>
          </p:nvSpPr>
          <p:spPr>
            <a:xfrm>
              <a:off x="877295" y="2059660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LNS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848B42-6A17-DE01-1F60-D5373BDE218B}"/>
              </a:ext>
            </a:extLst>
          </p:cNvPr>
          <p:cNvGrpSpPr/>
          <p:nvPr/>
        </p:nvGrpSpPr>
        <p:grpSpPr>
          <a:xfrm>
            <a:off x="8202895" y="1305357"/>
            <a:ext cx="3850494" cy="4836287"/>
            <a:chOff x="8202895" y="1305357"/>
            <a:chExt cx="3850494" cy="48362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FAD792-E8FE-7E9E-B911-A5CC464C4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2895" y="2555336"/>
              <a:ext cx="3850494" cy="358630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7730ACF-0DBF-B8F3-F7A2-B7F09E4732D6}"/>
                </a:ext>
              </a:extLst>
            </p:cNvPr>
            <p:cNvGrpSpPr/>
            <p:nvPr/>
          </p:nvGrpSpPr>
          <p:grpSpPr>
            <a:xfrm>
              <a:off x="9383455" y="1305357"/>
              <a:ext cx="1489375" cy="1170558"/>
              <a:chOff x="877295" y="2930904"/>
              <a:chExt cx="1489375" cy="1170558"/>
            </a:xfrm>
          </p:grpSpPr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9CF3CF53-D25A-AEA5-8953-E558E2821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490" y="2930904"/>
                <a:ext cx="1202985" cy="76092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0321D2E-9B79-CD96-9503-92DD39864561}"/>
                  </a:ext>
                </a:extLst>
              </p:cNvPr>
              <p:cNvSpPr txBox="1"/>
              <p:nvPr/>
            </p:nvSpPr>
            <p:spPr>
              <a:xfrm>
                <a:off x="877295" y="3716741"/>
                <a:ext cx="1489375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T">
                    <a:solidFill>
                      <a:schemeClr val="bg1"/>
                    </a:solidFill>
                  </a:rPr>
                  <a:t>INO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012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58431-8439-769F-1FF6-D895B566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/>
              <a:t>Betatron Radiation Source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621A0-EEDA-D55D-06D7-C0B0379D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71" y="891831"/>
            <a:ext cx="11720905" cy="5524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D0B549-98B9-41DB-E313-804E6334E9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391E4-0830-1412-076B-7254859B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F41138-7840-1DBA-BE85-087EEB9B91A3}"/>
                  </a:ext>
                </a:extLst>
              </p:cNvPr>
              <p:cNvSpPr txBox="1"/>
              <p:nvPr/>
            </p:nvSpPr>
            <p:spPr>
              <a:xfrm>
                <a:off x="5272645" y="2535381"/>
                <a:ext cx="1074910" cy="2680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IT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IT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rad>
                      <m:sSub>
                        <m:sSubPr>
                          <m:ctrlPr>
                            <a:rPr lang="en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T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IT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2F41138-7840-1DBA-BE85-087EEB9B9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645" y="2535381"/>
                <a:ext cx="1074910" cy="268022"/>
              </a:xfrm>
              <a:prstGeom prst="rect">
                <a:avLst/>
              </a:prstGeom>
              <a:blipFill>
                <a:blip r:embed="rId4"/>
                <a:stretch>
                  <a:fillRect b="-2272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9C5A182-0DDB-6250-6F8A-AC4DB1356250}"/>
              </a:ext>
            </a:extLst>
          </p:cNvPr>
          <p:cNvGrpSpPr/>
          <p:nvPr/>
        </p:nvGrpSpPr>
        <p:grpSpPr>
          <a:xfrm>
            <a:off x="8776491" y="3054124"/>
            <a:ext cx="2939215" cy="1715142"/>
            <a:chOff x="8277728" y="2305978"/>
            <a:chExt cx="2939215" cy="171514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413C75-78B5-CB8D-F2B0-94C452437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7728" y="2305978"/>
              <a:ext cx="2939215" cy="458805"/>
            </a:xfrm>
            <a:prstGeom prst="rect">
              <a:avLst/>
            </a:prstGeom>
            <a:ln w="38100">
              <a:solidFill>
                <a:srgbClr val="00B0F0"/>
              </a:solidFill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CasellaDiTesto 11">
                  <a:extLst>
                    <a:ext uri="{FF2B5EF4-FFF2-40B4-BE49-F238E27FC236}">
                      <a16:creationId xmlns:a16="http://schemas.microsoft.com/office/drawing/2014/main" id="{67CFF530-C7CE-7BCC-1982-A23B924C8A8E}"/>
                    </a:ext>
                  </a:extLst>
                </p:cNvPr>
                <p:cNvSpPr txBox="1"/>
                <p:nvPr/>
              </p:nvSpPr>
              <p:spPr>
                <a:xfrm>
                  <a:off x="9996994" y="3000893"/>
                  <a:ext cx="1219949" cy="30174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800" i="1">
                            <a:latin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sSub>
                          <m:sSub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oMath>
                    </m:oMathPara>
                  </a14:m>
                  <a:endParaRPr lang="it-IT" sz="1800" dirty="0"/>
                </a:p>
              </p:txBody>
            </p:sp>
          </mc:Choice>
          <mc:Fallback>
            <p:sp>
              <p:nvSpPr>
                <p:cNvPr id="22" name="CasellaDiTesto 11">
                  <a:extLst>
                    <a:ext uri="{FF2B5EF4-FFF2-40B4-BE49-F238E27FC236}">
                      <a16:creationId xmlns:a16="http://schemas.microsoft.com/office/drawing/2014/main" id="{67CFF530-C7CE-7BCC-1982-A23B924C8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6994" y="3000893"/>
                  <a:ext cx="1219949" cy="301749"/>
                </a:xfrm>
                <a:prstGeom prst="rect">
                  <a:avLst/>
                </a:prstGeom>
                <a:blipFill>
                  <a:blip r:embed="rId6"/>
                  <a:stretch>
                    <a:fillRect l="-3000" b="-14815"/>
                  </a:stretch>
                </a:blipFill>
                <a:ln w="28575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12">
                  <a:extLst>
                    <a:ext uri="{FF2B5EF4-FFF2-40B4-BE49-F238E27FC236}">
                      <a16:creationId xmlns:a16="http://schemas.microsoft.com/office/drawing/2014/main" id="{5A6D0D9E-BB2A-1B52-7885-A293CB890BBB}"/>
                    </a:ext>
                  </a:extLst>
                </p:cNvPr>
                <p:cNvSpPr txBox="1"/>
                <p:nvPr/>
              </p:nvSpPr>
              <p:spPr>
                <a:xfrm>
                  <a:off x="10228660" y="3544066"/>
                  <a:ext cx="988283" cy="4770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  <m:sup/>
                        </m:sSubSup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rad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it-IT" sz="1400"/>
                </a:p>
              </p:txBody>
            </p:sp>
          </mc:Choice>
          <mc:Fallback xmlns="">
            <p:sp>
              <p:nvSpPr>
                <p:cNvPr id="23" name="CasellaDiTesto 12">
                  <a:extLst>
                    <a:ext uri="{FF2B5EF4-FFF2-40B4-BE49-F238E27FC236}">
                      <a16:creationId xmlns:a16="http://schemas.microsoft.com/office/drawing/2014/main" id="{5A6D0D9E-BB2A-1B52-7885-A293CB890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8660" y="3544066"/>
                  <a:ext cx="988283" cy="477054"/>
                </a:xfrm>
                <a:prstGeom prst="rect">
                  <a:avLst/>
                </a:prstGeom>
                <a:blipFill>
                  <a:blip r:embed="rId7"/>
                  <a:stretch>
                    <a:fillRect l="-2532" r="-1266" b="-10256"/>
                  </a:stretch>
                </a:blipFill>
              </p:spPr>
              <p:txBody>
                <a:bodyPr/>
                <a:lstStyle/>
                <a:p>
                  <a:r>
                    <a:rPr lang="en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31F2A6-31A1-BA58-8768-55A8FAE06A3F}"/>
              </a:ext>
            </a:extLst>
          </p:cNvPr>
          <p:cNvGrpSpPr/>
          <p:nvPr/>
        </p:nvGrpSpPr>
        <p:grpSpPr>
          <a:xfrm>
            <a:off x="298667" y="1702219"/>
            <a:ext cx="4532153" cy="3903423"/>
            <a:chOff x="298667" y="1702219"/>
            <a:chExt cx="4532153" cy="39034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FC5D15-C27E-A58F-B28B-8F76836D3837}"/>
                </a:ext>
              </a:extLst>
            </p:cNvPr>
            <p:cNvGrpSpPr/>
            <p:nvPr/>
          </p:nvGrpSpPr>
          <p:grpSpPr>
            <a:xfrm>
              <a:off x="298667" y="1702219"/>
              <a:ext cx="4532153" cy="3903423"/>
              <a:chOff x="298667" y="1702219"/>
              <a:chExt cx="4532153" cy="390342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955FD58-5B88-376D-5667-FCEAC6C62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8667" y="1702219"/>
                <a:ext cx="4085582" cy="3903423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CasellaDiTesto 9">
                    <a:extLst>
                      <a:ext uri="{FF2B5EF4-FFF2-40B4-BE49-F238E27FC236}">
                        <a16:creationId xmlns:a16="http://schemas.microsoft.com/office/drawing/2014/main" id="{25D40CC8-3182-181E-251F-F772A8EE1AC8}"/>
                      </a:ext>
                    </a:extLst>
                  </p:cNvPr>
                  <p:cNvSpPr txBox="1"/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it-IT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=3</m:t>
                          </m:r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>
              <p:sp>
                <p:nvSpPr>
                  <p:cNvPr id="13" name="CasellaDiTesto 9">
                    <a:extLst>
                      <a:ext uri="{FF2B5EF4-FFF2-40B4-BE49-F238E27FC236}">
                        <a16:creationId xmlns:a16="http://schemas.microsoft.com/office/drawing/2014/main" id="{25D40CC8-3182-181E-251F-F772A8EE1A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1455" y="3393505"/>
                    <a:ext cx="1189365" cy="23884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053" r="-2105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CasellaDiTesto 9">
                    <a:extLst>
                      <a:ext uri="{FF2B5EF4-FFF2-40B4-BE49-F238E27FC236}">
                        <a16:creationId xmlns:a16="http://schemas.microsoft.com/office/drawing/2014/main" id="{44588B80-F262-92D7-2851-E20F096E4122}"/>
                      </a:ext>
                    </a:extLst>
                  </p:cNvPr>
                  <p:cNvSpPr txBox="1"/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𝑝h</m:t>
                              </m:r>
                            </m:sub>
                          </m:sSub>
                          <m:r>
                            <a:rPr lang="it-IT" sz="1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oMath>
                      </m:oMathPara>
                    </a14:m>
                    <a:endParaRPr lang="it-IT" sz="1400" dirty="0"/>
                  </a:p>
                </p:txBody>
              </p:sp>
            </mc:Choice>
            <mc:Fallback>
              <p:sp>
                <p:nvSpPr>
                  <p:cNvPr id="16" name="CasellaDiTesto 9">
                    <a:extLst>
                      <a:ext uri="{FF2B5EF4-FFF2-40B4-BE49-F238E27FC236}">
                        <a16:creationId xmlns:a16="http://schemas.microsoft.com/office/drawing/2014/main" id="{44588B80-F262-92D7-2851-E20F096E412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58448" y="3781848"/>
                    <a:ext cx="1169999" cy="234616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226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E3D80C-40A3-A0C8-C2DB-ACB5768ED86F}"/>
                </a:ext>
              </a:extLst>
            </p:cNvPr>
            <p:cNvSpPr txBox="1"/>
            <p:nvPr/>
          </p:nvSpPr>
          <p:spPr>
            <a:xfrm>
              <a:off x="381792" y="1983179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</a:t>
              </a:r>
              <a:r>
                <a:rPr lang="en-US" sz="1400" baseline="-25000" dirty="0"/>
                <a:t>u</a:t>
              </a:r>
              <a:r>
                <a:rPr lang="en-US" sz="1400" dirty="0"/>
                <a:t>&lt;1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C02C2FD-289D-6B18-D646-96B4ACCBCEC7}"/>
                </a:ext>
              </a:extLst>
            </p:cNvPr>
            <p:cNvSpPr txBox="1"/>
            <p:nvPr/>
          </p:nvSpPr>
          <p:spPr>
            <a:xfrm>
              <a:off x="381792" y="2746347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</a:t>
              </a:r>
              <a:r>
                <a:rPr lang="en-US" sz="1400" baseline="-25000" dirty="0"/>
                <a:t>u</a:t>
              </a:r>
              <a:r>
                <a:rPr lang="en-US" sz="1400" dirty="0"/>
                <a:t>&gt;1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B9FE42-917B-1E26-C07A-C05750DDFA90}"/>
                </a:ext>
              </a:extLst>
            </p:cNvPr>
            <p:cNvSpPr txBox="1"/>
            <p:nvPr/>
          </p:nvSpPr>
          <p:spPr>
            <a:xfrm>
              <a:off x="381792" y="3876708"/>
              <a:ext cx="836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K</a:t>
              </a:r>
              <a:r>
                <a:rPr lang="en-US" sz="1400" baseline="-25000" dirty="0"/>
                <a:t>u</a:t>
              </a:r>
              <a:r>
                <a:rPr lang="en-US" sz="1400" dirty="0"/>
                <a:t>&gt;&gt;1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30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CB96D1-F787-AC41-A769-1629BF47E393}"/>
              </a:ext>
            </a:extLst>
          </p:cNvPr>
          <p:cNvSpPr/>
          <p:nvPr/>
        </p:nvSpPr>
        <p:spPr>
          <a:xfrm>
            <a:off x="65021" y="4808721"/>
            <a:ext cx="8795950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800"/>
              </a:spcAft>
              <a:buFont typeface="Arial"/>
              <a:buChar char="•"/>
            </a:pPr>
            <a:r>
              <a:rPr lang="en-US" sz="1800" err="1"/>
              <a:t>EuPRAXIA</a:t>
            </a:r>
            <a:r>
              <a:rPr lang="en-US" sz="1800"/>
              <a:t> laser advance (industry) </a:t>
            </a:r>
            <a:br>
              <a:rPr lang="en-US" sz="1800"/>
            </a:br>
            <a:r>
              <a:rPr lang="en-US" sz="1800"/>
              <a:t>will push rate from 1/min to 100 Hz. </a:t>
            </a:r>
          </a:p>
          <a:p>
            <a:pPr marL="285750" indent="-285750">
              <a:spcBef>
                <a:spcPts val="600"/>
              </a:spcBef>
              <a:spcAft>
                <a:spcPts val="800"/>
              </a:spcAft>
              <a:buFont typeface="Arial"/>
              <a:buChar char="•"/>
            </a:pPr>
            <a:r>
              <a:rPr lang="en-US" sz="1800" b="1">
                <a:solidFill>
                  <a:srgbClr val="FF0000"/>
                </a:solidFill>
              </a:rPr>
              <a:t>Ultra-compact source of hard X rays </a:t>
            </a:r>
            <a:r>
              <a:rPr lang="en-US" sz="1800" b="1">
                <a:solidFill>
                  <a:srgbClr val="FF0000"/>
                </a:solidFill>
                <a:sym typeface="Wingdings" pitchFamily="2" charset="2"/>
              </a:rPr>
              <a:t> exposing from various directions simultaneously is possible in upgrades</a:t>
            </a:r>
            <a:endParaRPr lang="en-US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5C874B-5B0F-6F4F-8DB7-FD947FD1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718749-394D-3D44-8A35-59887B66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Betatron X Rays: Compact Medical Imaging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CD0E071C-CD01-5B45-BC9E-E149C1EA6E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715" y="1635672"/>
            <a:ext cx="3103167" cy="296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E4D78396-714C-C64E-8454-61CEDF8743BF}"/>
              </a:ext>
            </a:extLst>
          </p:cNvPr>
          <p:cNvSpPr/>
          <p:nvPr/>
        </p:nvSpPr>
        <p:spPr bwMode="auto">
          <a:xfrm>
            <a:off x="3218985" y="2313124"/>
            <a:ext cx="1334442" cy="523761"/>
          </a:xfrm>
          <a:prstGeom prst="leftArrow">
            <a:avLst/>
          </a:prstGeom>
          <a:solidFill>
            <a:srgbClr val="6466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D399D0-62E5-FB43-A893-17DCFB4EF43D}"/>
              </a:ext>
            </a:extLst>
          </p:cNvPr>
          <p:cNvGrpSpPr/>
          <p:nvPr/>
        </p:nvGrpSpPr>
        <p:grpSpPr>
          <a:xfrm>
            <a:off x="4239021" y="1344165"/>
            <a:ext cx="4732915" cy="4059151"/>
            <a:chOff x="3797036" y="1395933"/>
            <a:chExt cx="5124481" cy="4394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853C9D6-943A-6A47-A2B1-1EA7633F0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7036" y="1395933"/>
              <a:ext cx="5124481" cy="4394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5917138-EABD-0347-A2F4-1D023D2C863A}"/>
                </a:ext>
              </a:extLst>
            </p:cNvPr>
            <p:cNvSpPr txBox="1"/>
            <p:nvPr/>
          </p:nvSpPr>
          <p:spPr>
            <a:xfrm>
              <a:off x="3937805" y="3116380"/>
              <a:ext cx="2139747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>
                  <a:solidFill>
                    <a:srgbClr val="FFFFFF"/>
                  </a:solidFill>
                </a:rPr>
                <a:t>EuPRAXIA technology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C5E272-F6E6-1848-9BD9-D8FE8E1970A9}"/>
                </a:ext>
              </a:extLst>
            </p:cNvPr>
            <p:cNvSpPr txBox="1"/>
            <p:nvPr/>
          </p:nvSpPr>
          <p:spPr>
            <a:xfrm>
              <a:off x="6743857" y="3116380"/>
              <a:ext cx="132733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>
                  <a:solidFill>
                    <a:srgbClr val="FFFFFF"/>
                  </a:solidFill>
                  <a:latin typeface="Symbol" charset="2"/>
                  <a:cs typeface="Symbol" charset="2"/>
                </a:rPr>
                <a:t>m</a:t>
              </a:r>
              <a:r>
                <a:rPr lang="de-DE" sz="1600">
                  <a:solidFill>
                    <a:srgbClr val="FFFFFF"/>
                  </a:solidFill>
                </a:rPr>
                <a:t>CT Scanner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658951-76AE-0644-9AB7-481459452CF3}"/>
                </a:ext>
              </a:extLst>
            </p:cNvPr>
            <p:cNvSpPr txBox="1"/>
            <p:nvPr/>
          </p:nvSpPr>
          <p:spPr>
            <a:xfrm>
              <a:off x="4006327" y="5311449"/>
              <a:ext cx="2002702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/>
                <a:t>Macro-photography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08EEE2-3465-6D4A-9987-1B7F2FEE4340}"/>
                </a:ext>
              </a:extLst>
            </p:cNvPr>
            <p:cNvSpPr txBox="1"/>
            <p:nvPr/>
          </p:nvSpPr>
          <p:spPr>
            <a:xfrm>
              <a:off x="6458937" y="5311449"/>
              <a:ext cx="1897176" cy="3665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>
                  <a:solidFill>
                    <a:srgbClr val="FFFFFF"/>
                  </a:solidFill>
                  <a:cs typeface="Symbol" charset="2"/>
                </a:rPr>
                <a:t>Radioactive source</a:t>
              </a:r>
              <a:endParaRPr lang="de-DE" sz="160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21B5F34-B8E6-E745-914C-16293756E545}"/>
              </a:ext>
            </a:extLst>
          </p:cNvPr>
          <p:cNvSpPr txBox="1"/>
          <p:nvPr/>
        </p:nvSpPr>
        <p:spPr>
          <a:xfrm>
            <a:off x="122680" y="886069"/>
            <a:ext cx="8549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/>
              <a:t>J.M. Cole et al, “Laser-wakefield accelerators as hard x-ray sources for 3D medical imaging of human bone”. Nature Scientific Reports 5, 13244 (2015)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07DA31-A446-CA46-9D5F-65211EB011BB}"/>
              </a:ext>
            </a:extLst>
          </p:cNvPr>
          <p:cNvSpPr txBox="1"/>
          <p:nvPr/>
        </p:nvSpPr>
        <p:spPr>
          <a:xfrm>
            <a:off x="2730771" y="3884406"/>
            <a:ext cx="13344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/>
              <a:t>3D </a:t>
            </a:r>
            <a:r>
              <a:rPr lang="de-DE" sz="1100" err="1"/>
              <a:t>tomography</a:t>
            </a:r>
            <a:r>
              <a:rPr lang="de-DE" sz="1100"/>
              <a:t> </a:t>
            </a:r>
            <a:r>
              <a:rPr lang="de-DE" sz="1100" err="1"/>
              <a:t>of</a:t>
            </a:r>
            <a:r>
              <a:rPr lang="de-DE" sz="1100"/>
              <a:t> human </a:t>
            </a:r>
            <a:r>
              <a:rPr lang="de-DE" sz="1100" err="1"/>
              <a:t>bone</a:t>
            </a:r>
            <a:endParaRPr lang="de-DE" sz="11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203C31A-E486-E241-9D12-5F2C6503239B}"/>
              </a:ext>
            </a:extLst>
          </p:cNvPr>
          <p:cNvSpPr/>
          <p:nvPr/>
        </p:nvSpPr>
        <p:spPr>
          <a:xfrm>
            <a:off x="259911" y="1632234"/>
            <a:ext cx="6219294" cy="2933063"/>
          </a:xfrm>
          <a:custGeom>
            <a:avLst/>
            <a:gdLst>
              <a:gd name="connsiteX0" fmla="*/ 6180015 w 6193108"/>
              <a:gd name="connsiteY0" fmla="*/ 117846 h 3037815"/>
              <a:gd name="connsiteX1" fmla="*/ 13093 w 6193108"/>
              <a:gd name="connsiteY1" fmla="*/ 0 h 3037815"/>
              <a:gd name="connsiteX2" fmla="*/ 0 w 6193108"/>
              <a:gd name="connsiteY2" fmla="*/ 2985439 h 3037815"/>
              <a:gd name="connsiteX3" fmla="*/ 3731577 w 6193108"/>
              <a:gd name="connsiteY3" fmla="*/ 3037815 h 3037815"/>
              <a:gd name="connsiteX4" fmla="*/ 3705390 w 6193108"/>
              <a:gd name="connsiteY4" fmla="*/ 1872446 h 3037815"/>
              <a:gd name="connsiteX5" fmla="*/ 6193108 w 6193108"/>
              <a:gd name="connsiteY5" fmla="*/ 1859352 h 3037815"/>
              <a:gd name="connsiteX6" fmla="*/ 6180015 w 6193108"/>
              <a:gd name="connsiteY6" fmla="*/ 117846 h 3037815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579 w 6219672"/>
              <a:gd name="connsiteY0" fmla="*/ 0 h 2919969"/>
              <a:gd name="connsiteX1" fmla="*/ 378 w 6219672"/>
              <a:gd name="connsiteY1" fmla="*/ 0 h 2919969"/>
              <a:gd name="connsiteX2" fmla="*/ 26564 w 6219672"/>
              <a:gd name="connsiteY2" fmla="*/ 2867593 h 2919969"/>
              <a:gd name="connsiteX3" fmla="*/ 3758141 w 6219672"/>
              <a:gd name="connsiteY3" fmla="*/ 2919969 h 2919969"/>
              <a:gd name="connsiteX4" fmla="*/ 3731954 w 6219672"/>
              <a:gd name="connsiteY4" fmla="*/ 1754600 h 2919969"/>
              <a:gd name="connsiteX5" fmla="*/ 6219672 w 6219672"/>
              <a:gd name="connsiteY5" fmla="*/ 1741506 h 2919969"/>
              <a:gd name="connsiteX6" fmla="*/ 6206579 w 6219672"/>
              <a:gd name="connsiteY6" fmla="*/ 0 h 2919969"/>
              <a:gd name="connsiteX0" fmla="*/ 6206201 w 6219294"/>
              <a:gd name="connsiteY0" fmla="*/ 0 h 2919969"/>
              <a:gd name="connsiteX1" fmla="*/ 0 w 6219294"/>
              <a:gd name="connsiteY1" fmla="*/ 0 h 2919969"/>
              <a:gd name="connsiteX2" fmla="*/ 26186 w 6219294"/>
              <a:gd name="connsiteY2" fmla="*/ 2867593 h 2919969"/>
              <a:gd name="connsiteX3" fmla="*/ 3757763 w 6219294"/>
              <a:gd name="connsiteY3" fmla="*/ 2919969 h 2919969"/>
              <a:gd name="connsiteX4" fmla="*/ 3731576 w 6219294"/>
              <a:gd name="connsiteY4" fmla="*/ 1754600 h 2919969"/>
              <a:gd name="connsiteX5" fmla="*/ 6219294 w 6219294"/>
              <a:gd name="connsiteY5" fmla="*/ 1741506 h 2919969"/>
              <a:gd name="connsiteX6" fmla="*/ 6206201 w 6219294"/>
              <a:gd name="connsiteY6" fmla="*/ 0 h 2919969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31576 w 6219294"/>
              <a:gd name="connsiteY4" fmla="*/ 1754600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  <a:gd name="connsiteX0" fmla="*/ 6206201 w 6219294"/>
              <a:gd name="connsiteY0" fmla="*/ 0 h 2933063"/>
              <a:gd name="connsiteX1" fmla="*/ 0 w 6219294"/>
              <a:gd name="connsiteY1" fmla="*/ 0 h 2933063"/>
              <a:gd name="connsiteX2" fmla="*/ 26186 w 6219294"/>
              <a:gd name="connsiteY2" fmla="*/ 2933063 h 2933063"/>
              <a:gd name="connsiteX3" fmla="*/ 3757763 w 6219294"/>
              <a:gd name="connsiteY3" fmla="*/ 2919969 h 2933063"/>
              <a:gd name="connsiteX4" fmla="*/ 3770855 w 6219294"/>
              <a:gd name="connsiteY4" fmla="*/ 1741506 h 2933063"/>
              <a:gd name="connsiteX5" fmla="*/ 6219294 w 6219294"/>
              <a:gd name="connsiteY5" fmla="*/ 1741506 h 2933063"/>
              <a:gd name="connsiteX6" fmla="*/ 6206201 w 6219294"/>
              <a:gd name="connsiteY6" fmla="*/ 0 h 29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9294" h="2933063">
                <a:moveTo>
                  <a:pt x="6206201" y="0"/>
                </a:moveTo>
                <a:lnTo>
                  <a:pt x="0" y="0"/>
                </a:lnTo>
                <a:cubicBezTo>
                  <a:pt x="21823" y="2893781"/>
                  <a:pt x="30550" y="1937917"/>
                  <a:pt x="26186" y="2933063"/>
                </a:cubicBezTo>
                <a:lnTo>
                  <a:pt x="3757763" y="2919969"/>
                </a:lnTo>
                <a:lnTo>
                  <a:pt x="3770855" y="1741506"/>
                </a:lnTo>
                <a:lnTo>
                  <a:pt x="6219294" y="1741506"/>
                </a:lnTo>
                <a:cubicBezTo>
                  <a:pt x="6214930" y="1161004"/>
                  <a:pt x="6210565" y="580502"/>
                  <a:pt x="6206201" y="0"/>
                </a:cubicBezTo>
                <a:close/>
              </a:path>
            </a:pathLst>
          </a:custGeom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15012-B3F6-AD41-8ED1-391B1B547A24}"/>
              </a:ext>
            </a:extLst>
          </p:cNvPr>
          <p:cNvSpPr txBox="1"/>
          <p:nvPr/>
        </p:nvSpPr>
        <p:spPr>
          <a:xfrm>
            <a:off x="9024498" y="996459"/>
            <a:ext cx="3024650" cy="23237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u="sng"/>
              <a:t>Physics &amp; Technology Background</a:t>
            </a:r>
            <a:r>
              <a:rPr lang="en-DE" sz="1200" b="1" u="sng"/>
              <a:t>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200"/>
              <a:t>Small EuPRAXIA accelerator </a:t>
            </a:r>
            <a:r>
              <a:rPr lang="de-DE" sz="1200">
                <a:sym typeface="Wingdings" panose="05000000000000000000" pitchFamily="2" charset="2"/>
              </a:rPr>
              <a:t> </a:t>
            </a:r>
            <a:r>
              <a:rPr lang="en-DE" sz="1200"/>
              <a:t>small emission volume for betatron X rays.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200" b="1"/>
              <a:t>Quasi-pointlike </a:t>
            </a:r>
            <a:r>
              <a:rPr lang="en-DE" sz="1200"/>
              <a:t>emission of X rays.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200" b="1"/>
              <a:t>Sharper image from base optical principle.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200"/>
              <a:t>Quality demonstrated</a:t>
            </a:r>
            <a:r>
              <a:rPr lang="de-DE" sz="1200"/>
              <a:t> and </a:t>
            </a:r>
            <a:r>
              <a:rPr lang="de-DE" sz="1200" err="1"/>
              <a:t>published</a:t>
            </a:r>
            <a:r>
              <a:rPr lang="en-DE" sz="1200"/>
              <a:t>, but takes a few hours for one image.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DE" sz="1200"/>
              <a:t>Advancing flux rate with EuPRAXIA laser by factor &gt; 1,000!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8F958C-AE13-C041-A9A9-FBE9C10479DD}"/>
              </a:ext>
            </a:extLst>
          </p:cNvPr>
          <p:cNvSpPr txBox="1"/>
          <p:nvPr/>
        </p:nvSpPr>
        <p:spPr>
          <a:xfrm>
            <a:off x="9007719" y="3639769"/>
            <a:ext cx="3024651" cy="25391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/>
              <a:t>Added value</a:t>
            </a:r>
          </a:p>
          <a:p>
            <a:pPr algn="just">
              <a:spcAft>
                <a:spcPts val="600"/>
              </a:spcAft>
            </a:pPr>
            <a:r>
              <a:rPr lang="en-US" sz="1600"/>
              <a:t>Sharper images with outstanding </a:t>
            </a:r>
            <a:r>
              <a:rPr lang="en-US" sz="1600" b="1"/>
              <a:t>contrast</a:t>
            </a:r>
          </a:p>
          <a:p>
            <a:pPr algn="just">
              <a:spcAft>
                <a:spcPts val="600"/>
              </a:spcAft>
            </a:pPr>
            <a:r>
              <a:rPr lang="en-US" sz="1600" b="1"/>
              <a:t>Identify smaller features </a:t>
            </a:r>
            <a:r>
              <a:rPr lang="en-US" sz="1600"/>
              <a:t>(e.g. early detection of cancer at micron-scale – calcification)</a:t>
            </a:r>
          </a:p>
          <a:p>
            <a:pPr algn="just">
              <a:spcAft>
                <a:spcPts val="600"/>
              </a:spcAft>
            </a:pPr>
            <a:r>
              <a:rPr lang="en-US" sz="1600"/>
              <a:t>Laser advance in EuPRAXIA </a:t>
            </a:r>
            <a:r>
              <a:rPr lang="en-US" sz="1600">
                <a:sym typeface="Wingdings" pitchFamily="2" charset="2"/>
              </a:rPr>
              <a:t> </a:t>
            </a:r>
            <a:r>
              <a:rPr lang="en-US" sz="1600" b="1"/>
              <a:t>fast imaging </a:t>
            </a:r>
            <a:r>
              <a:rPr lang="en-US" sz="1600"/>
              <a:t>(e.g. following moving organs during surgery)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684FD9-F0C4-3346-1F50-41D6C66AAD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18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EF6113-0D1F-F3ED-412E-38C6FAAA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63CD7A-F6A1-7CDB-6D39-9DD8F72D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WP2 - Betaron Radiation Source at SPARC_LAB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65786-AF83-FDDE-B47F-4766B3CAA6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31A88D-DA97-56D6-00FA-B5291E3350D4}"/>
              </a:ext>
            </a:extLst>
          </p:cNvPr>
          <p:cNvGrpSpPr/>
          <p:nvPr/>
        </p:nvGrpSpPr>
        <p:grpSpPr>
          <a:xfrm>
            <a:off x="2014977" y="1019818"/>
            <a:ext cx="9098806" cy="5269748"/>
            <a:chOff x="1551851" y="653299"/>
            <a:chExt cx="9098806" cy="57967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C7BA27-FE53-C9C1-A62E-0CD4260159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4" r="7127"/>
            <a:stretch/>
          </p:blipFill>
          <p:spPr>
            <a:xfrm>
              <a:off x="1551851" y="653299"/>
              <a:ext cx="9098806" cy="5635487"/>
            </a:xfrm>
            <a:prstGeom prst="rect">
              <a:avLst/>
            </a:prstGeom>
          </p:spPr>
        </p:pic>
        <p:sp>
          <p:nvSpPr>
            <p:cNvPr id="9" name="CasellaDiTesto 32">
              <a:extLst>
                <a:ext uri="{FF2B5EF4-FFF2-40B4-BE49-F238E27FC236}">
                  <a16:creationId xmlns:a16="http://schemas.microsoft.com/office/drawing/2014/main" id="{C7511C7C-E817-70A8-27F0-D678849A558F}"/>
                </a:ext>
              </a:extLst>
            </p:cNvPr>
            <p:cNvSpPr txBox="1"/>
            <p:nvPr/>
          </p:nvSpPr>
          <p:spPr bwMode="auto">
            <a:xfrm>
              <a:off x="2555752" y="5549480"/>
              <a:ext cx="789008" cy="372779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1783">
                <a:defRPr/>
              </a:pPr>
              <a:r>
                <a:rPr lang="it-IT" sz="1800" b="1" kern="0" spc="5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PWFA</a:t>
              </a:r>
            </a:p>
          </p:txBody>
        </p:sp>
        <p:cxnSp>
          <p:nvCxnSpPr>
            <p:cNvPr id="10" name="Connettore 2 34">
              <a:extLst>
                <a:ext uri="{FF2B5EF4-FFF2-40B4-BE49-F238E27FC236}">
                  <a16:creationId xmlns:a16="http://schemas.microsoft.com/office/drawing/2014/main" id="{1CF4CF7D-FA28-ED44-EDCD-F27850B9B23C}"/>
                </a:ext>
              </a:extLst>
            </p:cNvPr>
            <p:cNvCxnSpPr>
              <a:cxnSpLocks/>
              <a:stCxn id="9" idx="0"/>
            </p:cNvCxnSpPr>
            <p:nvPr/>
          </p:nvCxnSpPr>
          <p:spPr bwMode="auto">
            <a:xfrm flipV="1">
              <a:off x="2950256" y="4914901"/>
              <a:ext cx="796244" cy="634579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1" name="CasellaDiTesto 32">
              <a:extLst>
                <a:ext uri="{FF2B5EF4-FFF2-40B4-BE49-F238E27FC236}">
                  <a16:creationId xmlns:a16="http://schemas.microsoft.com/office/drawing/2014/main" id="{EF613CE8-937D-FDF2-BEA0-FF53970D8D26}"/>
                </a:ext>
              </a:extLst>
            </p:cNvPr>
            <p:cNvSpPr txBox="1"/>
            <p:nvPr/>
          </p:nvSpPr>
          <p:spPr bwMode="auto">
            <a:xfrm>
              <a:off x="5100143" y="6023697"/>
              <a:ext cx="516801" cy="372779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1783">
                <a:defRPr/>
              </a:pPr>
              <a:r>
                <a:rPr lang="it-IT" sz="1800" b="1" kern="0" spc="5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FEL</a:t>
              </a:r>
            </a:p>
          </p:txBody>
        </p:sp>
        <p:cxnSp>
          <p:nvCxnSpPr>
            <p:cNvPr id="12" name="Connettore 2 34">
              <a:extLst>
                <a:ext uri="{FF2B5EF4-FFF2-40B4-BE49-F238E27FC236}">
                  <a16:creationId xmlns:a16="http://schemas.microsoft.com/office/drawing/2014/main" id="{2E318066-5F74-DCEB-0C9F-E883E79C349D}"/>
                </a:ext>
              </a:extLst>
            </p:cNvPr>
            <p:cNvCxnSpPr>
              <a:cxnSpLocks/>
              <a:stCxn id="11" idx="0"/>
            </p:cNvCxnSpPr>
            <p:nvPr/>
          </p:nvCxnSpPr>
          <p:spPr bwMode="auto">
            <a:xfrm flipV="1">
              <a:off x="5358544" y="5638800"/>
              <a:ext cx="470757" cy="384896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3" name="CasellaDiTesto 32">
              <a:extLst>
                <a:ext uri="{FF2B5EF4-FFF2-40B4-BE49-F238E27FC236}">
                  <a16:creationId xmlns:a16="http://schemas.microsoft.com/office/drawing/2014/main" id="{FE9BBEB9-6E0E-1433-AEA2-6197F1E1A90E}"/>
                </a:ext>
              </a:extLst>
            </p:cNvPr>
            <p:cNvSpPr txBox="1"/>
            <p:nvPr/>
          </p:nvSpPr>
          <p:spPr bwMode="auto">
            <a:xfrm>
              <a:off x="5913445" y="6081599"/>
              <a:ext cx="553143" cy="368423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1783">
                <a:defRPr/>
              </a:pPr>
              <a:r>
                <a:rPr lang="it-IT" sz="1800" b="1" kern="0" spc="50" err="1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THz</a:t>
              </a:r>
              <a:endParaRPr lang="it-IT" sz="1800" b="1" kern="0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ヒラギノ明朝 Pro W3" charset="0"/>
                <a:cs typeface="ヒラギノ明朝 Pro W3" charset="0"/>
                <a:sym typeface="American Typewriter" charset="0"/>
              </a:endParaRPr>
            </a:p>
          </p:txBody>
        </p:sp>
        <p:cxnSp>
          <p:nvCxnSpPr>
            <p:cNvPr id="14" name="Connettore 2 34">
              <a:extLst>
                <a:ext uri="{FF2B5EF4-FFF2-40B4-BE49-F238E27FC236}">
                  <a16:creationId xmlns:a16="http://schemas.microsoft.com/office/drawing/2014/main" id="{F2CD3E14-861D-CB59-A950-E3304866B2BC}"/>
                </a:ext>
              </a:extLst>
            </p:cNvPr>
            <p:cNvCxnSpPr>
              <a:cxnSpLocks/>
              <a:stCxn id="13" idx="0"/>
            </p:cNvCxnSpPr>
            <p:nvPr/>
          </p:nvCxnSpPr>
          <p:spPr bwMode="auto">
            <a:xfrm flipV="1">
              <a:off x="6190016" y="5435600"/>
              <a:ext cx="794984" cy="645998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5" name="CasellaDiTesto 32">
              <a:extLst>
                <a:ext uri="{FF2B5EF4-FFF2-40B4-BE49-F238E27FC236}">
                  <a16:creationId xmlns:a16="http://schemas.microsoft.com/office/drawing/2014/main" id="{E0BB58DB-1847-99D5-89AF-E09CA03E3364}"/>
                </a:ext>
              </a:extLst>
            </p:cNvPr>
            <p:cNvSpPr txBox="1"/>
            <p:nvPr/>
          </p:nvSpPr>
          <p:spPr bwMode="auto">
            <a:xfrm>
              <a:off x="8091685" y="5638801"/>
              <a:ext cx="761533" cy="368423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1783">
                <a:defRPr/>
              </a:pPr>
              <a:r>
                <a:rPr lang="it-IT" sz="1800" b="1" kern="0" spc="5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LWFA</a:t>
              </a:r>
            </a:p>
          </p:txBody>
        </p:sp>
        <p:cxnSp>
          <p:nvCxnSpPr>
            <p:cNvPr id="16" name="Connettore 2 34">
              <a:extLst>
                <a:ext uri="{FF2B5EF4-FFF2-40B4-BE49-F238E27FC236}">
                  <a16:creationId xmlns:a16="http://schemas.microsoft.com/office/drawing/2014/main" id="{34744809-389F-B2BD-835B-80602E8C7E00}"/>
                </a:ext>
              </a:extLst>
            </p:cNvPr>
            <p:cNvCxnSpPr>
              <a:cxnSpLocks/>
              <a:stCxn id="15" idx="1"/>
            </p:cNvCxnSpPr>
            <p:nvPr/>
          </p:nvCxnSpPr>
          <p:spPr bwMode="auto">
            <a:xfrm flipH="1" flipV="1">
              <a:off x="8001000" y="5219700"/>
              <a:ext cx="90684" cy="603312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7" name="CasellaDiTesto 32">
              <a:extLst>
                <a:ext uri="{FF2B5EF4-FFF2-40B4-BE49-F238E27FC236}">
                  <a16:creationId xmlns:a16="http://schemas.microsoft.com/office/drawing/2014/main" id="{81D5B8FE-17E7-DDE4-0E23-1D87A33C4F68}"/>
                </a:ext>
              </a:extLst>
            </p:cNvPr>
            <p:cNvSpPr txBox="1"/>
            <p:nvPr/>
          </p:nvSpPr>
          <p:spPr bwMode="auto">
            <a:xfrm>
              <a:off x="9006084" y="3662249"/>
              <a:ext cx="1082134" cy="368423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1783">
                <a:defRPr/>
              </a:pPr>
              <a:r>
                <a:rPr lang="it-IT" sz="1800" b="1" kern="0" spc="5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Betatron</a:t>
              </a:r>
            </a:p>
          </p:txBody>
        </p:sp>
        <p:cxnSp>
          <p:nvCxnSpPr>
            <p:cNvPr id="18" name="Connettore 2 34">
              <a:extLst>
                <a:ext uri="{FF2B5EF4-FFF2-40B4-BE49-F238E27FC236}">
                  <a16:creationId xmlns:a16="http://schemas.microsoft.com/office/drawing/2014/main" id="{08A7E8CF-5224-DB92-25BD-C84CE260286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321801" y="4030672"/>
              <a:ext cx="217217" cy="1404929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CasellaDiTesto 32">
              <a:extLst>
                <a:ext uri="{FF2B5EF4-FFF2-40B4-BE49-F238E27FC236}">
                  <a16:creationId xmlns:a16="http://schemas.microsoft.com/office/drawing/2014/main" id="{6DCE9FA7-2FE7-2414-6F4D-AE13D1B2E6A2}"/>
                </a:ext>
              </a:extLst>
            </p:cNvPr>
            <p:cNvSpPr txBox="1"/>
            <p:nvPr/>
          </p:nvSpPr>
          <p:spPr bwMode="auto">
            <a:xfrm>
              <a:off x="6985001" y="2473986"/>
              <a:ext cx="761533" cy="645422"/>
            </a:xfrm>
            <a:prstGeom prst="rect">
              <a:avLst/>
            </a:prstGeom>
            <a:gradFill rotWithShape="1">
              <a:gsLst>
                <a:gs pos="0">
                  <a:srgbClr val="8064A2">
                    <a:tint val="100000"/>
                    <a:shade val="100000"/>
                    <a:satMod val="130000"/>
                  </a:srgbClr>
                </a:gs>
                <a:gs pos="100000">
                  <a:srgbClr val="8064A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square" lIns="90540" tIns="45270" rIns="90540" bIns="4527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defTabSz="451783">
                <a:defRPr/>
              </a:pPr>
              <a:r>
                <a:rPr lang="it-IT" sz="1800" b="1" kern="0" spc="5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LWFA</a:t>
              </a:r>
            </a:p>
            <a:p>
              <a:pPr defTabSz="451783">
                <a:defRPr/>
              </a:pPr>
              <a:r>
                <a:rPr lang="it-IT" sz="1800" b="1" kern="0" spc="5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Calibri"/>
                  <a:ea typeface="ヒラギノ明朝 Pro W3" charset="0"/>
                  <a:cs typeface="ヒラギノ明朝 Pro W3" charset="0"/>
                  <a:sym typeface="American Typewriter" charset="0"/>
                </a:rPr>
                <a:t>TNSA</a:t>
              </a:r>
            </a:p>
          </p:txBody>
        </p:sp>
        <p:cxnSp>
          <p:nvCxnSpPr>
            <p:cNvPr id="20" name="Connettore 2 34">
              <a:extLst>
                <a:ext uri="{FF2B5EF4-FFF2-40B4-BE49-F238E27FC236}">
                  <a16:creationId xmlns:a16="http://schemas.microsoft.com/office/drawing/2014/main" id="{99A19798-9563-6310-9CBB-031623C5078B}"/>
                </a:ext>
              </a:extLst>
            </p:cNvPr>
            <p:cNvCxnSpPr>
              <a:cxnSpLocks/>
              <a:stCxn id="19" idx="1"/>
            </p:cNvCxnSpPr>
            <p:nvPr/>
          </p:nvCxnSpPr>
          <p:spPr bwMode="auto">
            <a:xfrm flipH="1">
              <a:off x="5913444" y="2796698"/>
              <a:ext cx="1071556" cy="307307"/>
            </a:xfrm>
            <a:prstGeom prst="straightConnector1">
              <a:avLst/>
            </a:prstGeom>
            <a:noFill/>
            <a:ln w="38100" cap="flat" cmpd="sng" algn="ctr">
              <a:solidFill>
                <a:srgbClr val="8064A2"/>
              </a:solidFill>
              <a:prstDash val="solid"/>
              <a:tailEnd type="arrow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pic>
        <p:nvPicPr>
          <p:cNvPr id="24" name="Picture 2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06F18EAA-3162-1490-0087-183CE4D8D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6" t="14493" r="26534" b="23756"/>
          <a:stretch/>
        </p:blipFill>
        <p:spPr bwMode="auto">
          <a:xfrm>
            <a:off x="455210" y="1737024"/>
            <a:ext cx="859338" cy="962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86D3635-9C7A-42EC-0A19-25CE36BE8F61}"/>
              </a:ext>
            </a:extLst>
          </p:cNvPr>
          <p:cNvGrpSpPr/>
          <p:nvPr/>
        </p:nvGrpSpPr>
        <p:grpSpPr>
          <a:xfrm>
            <a:off x="59375" y="2993444"/>
            <a:ext cx="1638313" cy="1129917"/>
            <a:chOff x="959251" y="1417185"/>
            <a:chExt cx="1489375" cy="1027196"/>
          </a:xfrm>
        </p:grpSpPr>
        <p:pic>
          <p:nvPicPr>
            <p:cNvPr id="29" name="Picture 28" descr="Logo, company name&#10;&#10;Description automatically generated">
              <a:extLst>
                <a:ext uri="{FF2B5EF4-FFF2-40B4-BE49-F238E27FC236}">
                  <a16:creationId xmlns:a16="http://schemas.microsoft.com/office/drawing/2014/main" id="{D8AFAA22-7DB2-92DA-BF2D-E4B8D495E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5437" y="1417185"/>
              <a:ext cx="1157003" cy="6424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644B12-94E0-999A-D926-5F3A53B3529B}"/>
                </a:ext>
              </a:extLst>
            </p:cNvPr>
            <p:cNvSpPr txBox="1"/>
            <p:nvPr/>
          </p:nvSpPr>
          <p:spPr>
            <a:xfrm>
              <a:off x="959251" y="2059660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LNF-MI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7A906D-26B2-EC19-0068-FD50FC2BEF8E}"/>
              </a:ext>
            </a:extLst>
          </p:cNvPr>
          <p:cNvGrpSpPr/>
          <p:nvPr/>
        </p:nvGrpSpPr>
        <p:grpSpPr>
          <a:xfrm>
            <a:off x="102964" y="4286262"/>
            <a:ext cx="1489375" cy="1170558"/>
            <a:chOff x="967448" y="2930904"/>
            <a:chExt cx="1489375" cy="1170558"/>
          </a:xfrm>
        </p:grpSpPr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E26230A6-A33C-7E57-6583-293388DF7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0643" y="2930904"/>
              <a:ext cx="1202985" cy="7609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293130-B5FE-C15A-7835-18873886C335}"/>
                </a:ext>
              </a:extLst>
            </p:cNvPr>
            <p:cNvSpPr txBox="1"/>
            <p:nvPr/>
          </p:nvSpPr>
          <p:spPr>
            <a:xfrm>
              <a:off x="967448" y="3716741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62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DA34C-7983-D0B9-B8F7-B1F863F27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E2D29-5E17-4BBC-BF8F-921065D625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29421-6DF9-4197-47DD-BF11E78E2CB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4859" y="1043747"/>
            <a:ext cx="11560013" cy="75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T" sz="2400">
                <a:solidFill>
                  <a:srgbClr val="FFFF00"/>
                </a:solidFill>
              </a:rPr>
              <a:t>Laser/Plasma interaction chamber at SPARC_LAB just intalled and possible betatron radition user’s beam line </a:t>
            </a:r>
          </a:p>
        </p:txBody>
      </p:sp>
      <p:pic>
        <p:nvPicPr>
          <p:cNvPr id="7" name="Picture 17" descr="A picture containing indoor, working, metal, cart&#10;&#10;Description automatically generated">
            <a:extLst>
              <a:ext uri="{FF2B5EF4-FFF2-40B4-BE49-F238E27FC236}">
                <a16:creationId xmlns:a16="http://schemas.microsoft.com/office/drawing/2014/main" id="{4E7A643A-E674-CCFB-6F1C-E07760B6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4" y="1829741"/>
            <a:ext cx="5635509" cy="4226632"/>
          </a:xfrm>
          <a:prstGeom prst="rect">
            <a:avLst/>
          </a:prstGeom>
        </p:spPr>
      </p:pic>
      <p:pic>
        <p:nvPicPr>
          <p:cNvPr id="8" name="Immagine 17">
            <a:extLst>
              <a:ext uri="{FF2B5EF4-FFF2-40B4-BE49-F238E27FC236}">
                <a16:creationId xmlns:a16="http://schemas.microsoft.com/office/drawing/2014/main" id="{16DDB26B-9072-8E7E-C9D6-5A1945B14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172"/>
          <a:stretch/>
        </p:blipFill>
        <p:spPr>
          <a:xfrm>
            <a:off x="913010" y="2466893"/>
            <a:ext cx="4333981" cy="2020316"/>
          </a:xfrm>
          <a:prstGeom prst="rect">
            <a:avLst/>
          </a:prstGeom>
        </p:spPr>
      </p:pic>
      <p:pic>
        <p:nvPicPr>
          <p:cNvPr id="9" name="Picture 16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F3A2F2A4-225B-0FF7-20D9-FA2CD1DE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764" y="1813919"/>
            <a:ext cx="5677706" cy="4258277"/>
          </a:xfrm>
          <a:prstGeom prst="rect">
            <a:avLst/>
          </a:prstGeom>
        </p:spPr>
      </p:pic>
      <p:pic>
        <p:nvPicPr>
          <p:cNvPr id="10" name="Immagine 13">
            <a:extLst>
              <a:ext uri="{FF2B5EF4-FFF2-40B4-BE49-F238E27FC236}">
                <a16:creationId xmlns:a16="http://schemas.microsoft.com/office/drawing/2014/main" id="{4D719CFF-F89B-3622-06CB-617B8FA59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</a:blip>
          <a:srcRect l="21341" r="7128" b="25173"/>
          <a:stretch/>
        </p:blipFill>
        <p:spPr>
          <a:xfrm>
            <a:off x="6220929" y="2550965"/>
            <a:ext cx="5322068" cy="3512690"/>
          </a:xfrm>
          <a:prstGeom prst="rect">
            <a:avLst/>
          </a:prstGeom>
        </p:spPr>
      </p:pic>
      <p:sp>
        <p:nvSpPr>
          <p:cNvPr id="22" name="Title 3">
            <a:extLst>
              <a:ext uri="{FF2B5EF4-FFF2-40B4-BE49-F238E27FC236}">
                <a16:creationId xmlns:a16="http://schemas.microsoft.com/office/drawing/2014/main" id="{6D5DDD89-1611-EC33-82EC-907040026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WP2 - Betaron Radiation Source at SPARC_LAB</a:t>
            </a:r>
          </a:p>
        </p:txBody>
      </p:sp>
    </p:spTree>
    <p:extLst>
      <p:ext uri="{BB962C8B-B14F-4D97-AF65-F5344CB8AC3E}">
        <p14:creationId xmlns:p14="http://schemas.microsoft.com/office/powerpoint/2010/main" val="21015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70CCB2-96DE-DB37-1C20-F3E2DC1D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6479E-3329-4A72-E3DA-24BE02EE67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435F48B-641A-D520-B2F7-6B9445AF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T" dirty="0"/>
              <a:t>WP2 - Betaron Radiation Source at SPARC_LAB</a:t>
            </a: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F5363E31-5FB1-581B-FCE9-275C5B606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0146" r="4795" b="17965"/>
          <a:stretch/>
        </p:blipFill>
        <p:spPr>
          <a:xfrm>
            <a:off x="104597" y="848610"/>
            <a:ext cx="5071125" cy="25538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3301ED-22C9-BD09-33C8-D41724FDDBE0}"/>
              </a:ext>
            </a:extLst>
          </p:cNvPr>
          <p:cNvGrpSpPr/>
          <p:nvPr/>
        </p:nvGrpSpPr>
        <p:grpSpPr>
          <a:xfrm>
            <a:off x="100414" y="3455669"/>
            <a:ext cx="7451468" cy="2838459"/>
            <a:chOff x="1280160" y="783604"/>
            <a:chExt cx="6774062" cy="2580417"/>
          </a:xfrm>
        </p:grpSpPr>
        <p:pic>
          <p:nvPicPr>
            <p:cNvPr id="9" name="Immagine 4">
              <a:extLst>
                <a:ext uri="{FF2B5EF4-FFF2-40B4-BE49-F238E27FC236}">
                  <a16:creationId xmlns:a16="http://schemas.microsoft.com/office/drawing/2014/main" id="{880A596B-7E24-2BA4-9C01-86E84FAAF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160" y="783604"/>
              <a:ext cx="6583680" cy="2580417"/>
            </a:xfrm>
            <a:prstGeom prst="rect">
              <a:avLst/>
            </a:prstGeom>
          </p:spPr>
        </p:pic>
        <p:cxnSp>
          <p:nvCxnSpPr>
            <p:cNvPr id="10" name="Connettore 2 7">
              <a:extLst>
                <a:ext uri="{FF2B5EF4-FFF2-40B4-BE49-F238E27FC236}">
                  <a16:creationId xmlns:a16="http://schemas.microsoft.com/office/drawing/2014/main" id="{AD54C7EF-0D3B-C7C8-EE9E-A5445C6276B0}"/>
                </a:ext>
              </a:extLst>
            </p:cNvPr>
            <p:cNvCxnSpPr/>
            <p:nvPr/>
          </p:nvCxnSpPr>
          <p:spPr>
            <a:xfrm>
              <a:off x="3817620" y="1813560"/>
              <a:ext cx="0" cy="327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sellaDiTesto 8">
              <a:extLst>
                <a:ext uri="{FF2B5EF4-FFF2-40B4-BE49-F238E27FC236}">
                  <a16:creationId xmlns:a16="http://schemas.microsoft.com/office/drawing/2014/main" id="{3702ADDA-B199-3E57-8CF7-9A60F8A6FFD8}"/>
                </a:ext>
              </a:extLst>
            </p:cNvPr>
            <p:cNvSpPr txBox="1"/>
            <p:nvPr/>
          </p:nvSpPr>
          <p:spPr>
            <a:xfrm>
              <a:off x="3260464" y="1490583"/>
              <a:ext cx="957372" cy="475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Perm. mag. </a:t>
              </a:r>
              <a:br>
                <a:rPr lang="en-US" sz="1400">
                  <a:solidFill>
                    <a:prstClr val="black"/>
                  </a:solidFill>
                  <a:latin typeface="Calibri"/>
                </a:rPr>
              </a:br>
              <a:r>
                <a:rPr lang="en-US" sz="1400">
                  <a:solidFill>
                    <a:prstClr val="black"/>
                  </a:solidFill>
                  <a:latin typeface="Calibri"/>
                </a:rPr>
                <a:t>dipole</a:t>
              </a:r>
            </a:p>
          </p:txBody>
        </p:sp>
        <p:sp>
          <p:nvSpPr>
            <p:cNvPr id="12" name="CasellaDiTesto 9">
              <a:extLst>
                <a:ext uri="{FF2B5EF4-FFF2-40B4-BE49-F238E27FC236}">
                  <a16:creationId xmlns:a16="http://schemas.microsoft.com/office/drawing/2014/main" id="{9285A488-DD36-73D2-3A02-C5AE9018759D}"/>
                </a:ext>
              </a:extLst>
            </p:cNvPr>
            <p:cNvSpPr txBox="1"/>
            <p:nvPr/>
          </p:nvSpPr>
          <p:spPr>
            <a:xfrm>
              <a:off x="4852886" y="1589185"/>
              <a:ext cx="481193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BPM</a:t>
              </a:r>
            </a:p>
          </p:txBody>
        </p:sp>
        <p:sp>
          <p:nvSpPr>
            <p:cNvPr id="13" name="CasellaDiTesto 10">
              <a:extLst>
                <a:ext uri="{FF2B5EF4-FFF2-40B4-BE49-F238E27FC236}">
                  <a16:creationId xmlns:a16="http://schemas.microsoft.com/office/drawing/2014/main" id="{181F0819-6376-4D5D-DE18-1BFC91456277}"/>
                </a:ext>
              </a:extLst>
            </p:cNvPr>
            <p:cNvSpPr txBox="1"/>
            <p:nvPr/>
          </p:nvSpPr>
          <p:spPr>
            <a:xfrm>
              <a:off x="5117542" y="1813560"/>
              <a:ext cx="1071681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 err="1">
                  <a:solidFill>
                    <a:prstClr val="black"/>
                  </a:solidFill>
                  <a:latin typeface="Calibri"/>
                </a:rPr>
                <a:t>Monochrom</a:t>
              </a:r>
              <a:r>
                <a:rPr lang="en-US" sz="1400">
                  <a:solidFill>
                    <a:prstClr val="black"/>
                  </a:solidFill>
                  <a:latin typeface="Calibri"/>
                </a:rPr>
                <a:t>..</a:t>
              </a:r>
            </a:p>
          </p:txBody>
        </p:sp>
        <p:sp>
          <p:nvSpPr>
            <p:cNvPr id="14" name="CasellaDiTesto 11">
              <a:extLst>
                <a:ext uri="{FF2B5EF4-FFF2-40B4-BE49-F238E27FC236}">
                  <a16:creationId xmlns:a16="http://schemas.microsoft.com/office/drawing/2014/main" id="{9F204EB3-219F-92FF-7C23-CE53A7FD5C10}"/>
                </a:ext>
              </a:extLst>
            </p:cNvPr>
            <p:cNvSpPr txBox="1"/>
            <p:nvPr/>
          </p:nvSpPr>
          <p:spPr>
            <a:xfrm>
              <a:off x="5731253" y="1557216"/>
              <a:ext cx="1045158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Ion. chamber</a:t>
              </a:r>
            </a:p>
          </p:txBody>
        </p:sp>
        <p:sp>
          <p:nvSpPr>
            <p:cNvPr id="15" name="CasellaDiTesto 12">
              <a:extLst>
                <a:ext uri="{FF2B5EF4-FFF2-40B4-BE49-F238E27FC236}">
                  <a16:creationId xmlns:a16="http://schemas.microsoft.com/office/drawing/2014/main" id="{2A5AFE98-83CA-9147-969C-28D8647F61A1}"/>
                </a:ext>
              </a:extLst>
            </p:cNvPr>
            <p:cNvSpPr txBox="1"/>
            <p:nvPr/>
          </p:nvSpPr>
          <p:spPr>
            <a:xfrm>
              <a:off x="6092694" y="1725618"/>
              <a:ext cx="1369373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Focusing chamber</a:t>
              </a:r>
            </a:p>
          </p:txBody>
        </p:sp>
        <p:sp>
          <p:nvSpPr>
            <p:cNvPr id="16" name="CasellaDiTesto 13">
              <a:extLst>
                <a:ext uri="{FF2B5EF4-FFF2-40B4-BE49-F238E27FC236}">
                  <a16:creationId xmlns:a16="http://schemas.microsoft.com/office/drawing/2014/main" id="{552BCC7F-06E7-21E0-92B8-E068A212A8A9}"/>
                </a:ext>
              </a:extLst>
            </p:cNvPr>
            <p:cNvSpPr txBox="1"/>
            <p:nvPr/>
          </p:nvSpPr>
          <p:spPr>
            <a:xfrm>
              <a:off x="6178613" y="2390930"/>
              <a:ext cx="1069932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Exp. chamber</a:t>
              </a:r>
            </a:p>
          </p:txBody>
        </p:sp>
        <p:sp>
          <p:nvSpPr>
            <p:cNvPr id="17" name="CasellaDiTesto 14">
              <a:extLst>
                <a:ext uri="{FF2B5EF4-FFF2-40B4-BE49-F238E27FC236}">
                  <a16:creationId xmlns:a16="http://schemas.microsoft.com/office/drawing/2014/main" id="{8459A852-507B-093B-F5DA-80CA7AFDD74C}"/>
                </a:ext>
              </a:extLst>
            </p:cNvPr>
            <p:cNvSpPr txBox="1"/>
            <p:nvPr/>
          </p:nvSpPr>
          <p:spPr>
            <a:xfrm>
              <a:off x="7305590" y="1940187"/>
              <a:ext cx="748632" cy="475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High res.</a:t>
              </a:r>
            </a:p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cameras</a:t>
              </a:r>
            </a:p>
          </p:txBody>
        </p:sp>
        <p:sp>
          <p:nvSpPr>
            <p:cNvPr id="18" name="CasellaDiTesto 15">
              <a:extLst>
                <a:ext uri="{FF2B5EF4-FFF2-40B4-BE49-F238E27FC236}">
                  <a16:creationId xmlns:a16="http://schemas.microsoft.com/office/drawing/2014/main" id="{D6450798-8B80-9162-692C-BEC243823359}"/>
                </a:ext>
              </a:extLst>
            </p:cNvPr>
            <p:cNvSpPr txBox="1"/>
            <p:nvPr/>
          </p:nvSpPr>
          <p:spPr>
            <a:xfrm>
              <a:off x="4050230" y="2383622"/>
              <a:ext cx="915985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YAG Screen</a:t>
              </a:r>
            </a:p>
          </p:txBody>
        </p:sp>
        <p:cxnSp>
          <p:nvCxnSpPr>
            <p:cNvPr id="19" name="Connettore 2 16">
              <a:extLst>
                <a:ext uri="{FF2B5EF4-FFF2-40B4-BE49-F238E27FC236}">
                  <a16:creationId xmlns:a16="http://schemas.microsoft.com/office/drawing/2014/main" id="{12BCA668-5300-DE30-427A-911580A988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72560" y="2225090"/>
              <a:ext cx="80210" cy="209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870C1237-FE0D-C5BF-3CEF-4D1892A477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6892" y="2225090"/>
              <a:ext cx="63728" cy="230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1">
              <a:extLst>
                <a:ext uri="{FF2B5EF4-FFF2-40B4-BE49-F238E27FC236}">
                  <a16:creationId xmlns:a16="http://schemas.microsoft.com/office/drawing/2014/main" id="{0B8AD161-0D87-E372-EB6B-B3BAB7A73D5E}"/>
                </a:ext>
              </a:extLst>
            </p:cNvPr>
            <p:cNvCxnSpPr/>
            <p:nvPr/>
          </p:nvCxnSpPr>
          <p:spPr>
            <a:xfrm>
              <a:off x="5117542" y="1803618"/>
              <a:ext cx="0" cy="327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2">
              <a:extLst>
                <a:ext uri="{FF2B5EF4-FFF2-40B4-BE49-F238E27FC236}">
                  <a16:creationId xmlns:a16="http://schemas.microsoft.com/office/drawing/2014/main" id="{8C57946D-77B0-00A4-FC76-FBA2DFF7EEED}"/>
                </a:ext>
              </a:extLst>
            </p:cNvPr>
            <p:cNvCxnSpPr>
              <a:cxnSpLocks/>
            </p:cNvCxnSpPr>
            <p:nvPr/>
          </p:nvCxnSpPr>
          <p:spPr>
            <a:xfrm>
              <a:off x="5631180" y="2038678"/>
              <a:ext cx="0" cy="1653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2 24">
              <a:extLst>
                <a:ext uri="{FF2B5EF4-FFF2-40B4-BE49-F238E27FC236}">
                  <a16:creationId xmlns:a16="http://schemas.microsoft.com/office/drawing/2014/main" id="{7DDB5790-F00E-A507-5DC0-9026AA4D43CE}"/>
                </a:ext>
              </a:extLst>
            </p:cNvPr>
            <p:cNvCxnSpPr/>
            <p:nvPr/>
          </p:nvCxnSpPr>
          <p:spPr>
            <a:xfrm>
              <a:off x="6170993" y="1802130"/>
              <a:ext cx="0" cy="327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5">
              <a:extLst>
                <a:ext uri="{FF2B5EF4-FFF2-40B4-BE49-F238E27FC236}">
                  <a16:creationId xmlns:a16="http://schemas.microsoft.com/office/drawing/2014/main" id="{601E78F2-536B-918D-2AB0-2C5CE31EF90E}"/>
                </a:ext>
              </a:extLst>
            </p:cNvPr>
            <p:cNvCxnSpPr>
              <a:cxnSpLocks/>
            </p:cNvCxnSpPr>
            <p:nvPr/>
          </p:nvCxnSpPr>
          <p:spPr>
            <a:xfrm>
              <a:off x="6598920" y="1952224"/>
              <a:ext cx="0" cy="1623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7">
              <a:extLst>
                <a:ext uri="{FF2B5EF4-FFF2-40B4-BE49-F238E27FC236}">
                  <a16:creationId xmlns:a16="http://schemas.microsoft.com/office/drawing/2014/main" id="{3CFA7669-80DD-D5CD-F44A-6716E67008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7979" y="2211585"/>
              <a:ext cx="152400" cy="2511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9">
              <a:extLst>
                <a:ext uri="{FF2B5EF4-FFF2-40B4-BE49-F238E27FC236}">
                  <a16:creationId xmlns:a16="http://schemas.microsoft.com/office/drawing/2014/main" id="{369194A8-E6ED-2931-5042-3ACA844B5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28258" y="2199317"/>
              <a:ext cx="269799" cy="120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32">
              <a:extLst>
                <a:ext uri="{FF2B5EF4-FFF2-40B4-BE49-F238E27FC236}">
                  <a16:creationId xmlns:a16="http://schemas.microsoft.com/office/drawing/2014/main" id="{E9D2C240-D219-49EB-FEC0-F28A99A5F2CB}"/>
                </a:ext>
              </a:extLst>
            </p:cNvPr>
            <p:cNvSpPr/>
            <p:nvPr/>
          </p:nvSpPr>
          <p:spPr>
            <a:xfrm>
              <a:off x="6766614" y="1104344"/>
              <a:ext cx="380787" cy="4571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3270"/>
              <a:endParaRPr lang="en-US" sz="18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8" name="CasellaDiTesto 33">
              <a:extLst>
                <a:ext uri="{FF2B5EF4-FFF2-40B4-BE49-F238E27FC236}">
                  <a16:creationId xmlns:a16="http://schemas.microsoft.com/office/drawing/2014/main" id="{F26B7FEA-E7E3-D148-422C-C4A295389F76}"/>
                </a:ext>
              </a:extLst>
            </p:cNvPr>
            <p:cNvSpPr txBox="1"/>
            <p:nvPr/>
          </p:nvSpPr>
          <p:spPr>
            <a:xfrm>
              <a:off x="7120142" y="926274"/>
              <a:ext cx="489936" cy="335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800">
                  <a:solidFill>
                    <a:prstClr val="black"/>
                  </a:solidFill>
                  <a:latin typeface="Calibri"/>
                </a:rPr>
                <a:t>1 m</a:t>
              </a:r>
            </a:p>
          </p:txBody>
        </p:sp>
        <p:cxnSp>
          <p:nvCxnSpPr>
            <p:cNvPr id="29" name="Connettore 2 34">
              <a:extLst>
                <a:ext uri="{FF2B5EF4-FFF2-40B4-BE49-F238E27FC236}">
                  <a16:creationId xmlns:a16="http://schemas.microsoft.com/office/drawing/2014/main" id="{61106BCD-2F5F-3908-5072-B1357B8AA8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9020" y="2234807"/>
              <a:ext cx="0" cy="3200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36">
              <a:extLst>
                <a:ext uri="{FF2B5EF4-FFF2-40B4-BE49-F238E27FC236}">
                  <a16:creationId xmlns:a16="http://schemas.microsoft.com/office/drawing/2014/main" id="{7135ACEE-E515-4ED6-2113-AD56FDABD445}"/>
                </a:ext>
              </a:extLst>
            </p:cNvPr>
            <p:cNvSpPr txBox="1"/>
            <p:nvPr/>
          </p:nvSpPr>
          <p:spPr>
            <a:xfrm>
              <a:off x="2965388" y="2471315"/>
              <a:ext cx="973752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HP laser out</a:t>
              </a:r>
            </a:p>
          </p:txBody>
        </p:sp>
        <p:cxnSp>
          <p:nvCxnSpPr>
            <p:cNvPr id="31" name="Connettore 2 37">
              <a:extLst>
                <a:ext uri="{FF2B5EF4-FFF2-40B4-BE49-F238E27FC236}">
                  <a16:creationId xmlns:a16="http://schemas.microsoft.com/office/drawing/2014/main" id="{F1B8D2B8-10D4-358C-107D-E9378EDD5B64}"/>
                </a:ext>
              </a:extLst>
            </p:cNvPr>
            <p:cNvCxnSpPr>
              <a:cxnSpLocks/>
            </p:cNvCxnSpPr>
            <p:nvPr/>
          </p:nvCxnSpPr>
          <p:spPr>
            <a:xfrm>
              <a:off x="2827020" y="1813560"/>
              <a:ext cx="0" cy="3007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9">
              <a:extLst>
                <a:ext uri="{FF2B5EF4-FFF2-40B4-BE49-F238E27FC236}">
                  <a16:creationId xmlns:a16="http://schemas.microsoft.com/office/drawing/2014/main" id="{E9C87460-AC40-E0CB-415A-5632B2358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0133" y="2256229"/>
              <a:ext cx="190500" cy="1273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42">
              <a:extLst>
                <a:ext uri="{FF2B5EF4-FFF2-40B4-BE49-F238E27FC236}">
                  <a16:creationId xmlns:a16="http://schemas.microsoft.com/office/drawing/2014/main" id="{E0841F2F-8781-670C-1586-E75E8D5C47FA}"/>
                </a:ext>
              </a:extLst>
            </p:cNvPr>
            <p:cNvSpPr txBox="1"/>
            <p:nvPr/>
          </p:nvSpPr>
          <p:spPr>
            <a:xfrm>
              <a:off x="1327198" y="2301889"/>
              <a:ext cx="870285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HP laser in</a:t>
              </a:r>
            </a:p>
          </p:txBody>
        </p:sp>
        <p:sp>
          <p:nvSpPr>
            <p:cNvPr id="34" name="CasellaDiTesto 43">
              <a:extLst>
                <a:ext uri="{FF2B5EF4-FFF2-40B4-BE49-F238E27FC236}">
                  <a16:creationId xmlns:a16="http://schemas.microsoft.com/office/drawing/2014/main" id="{50E6FE7C-286F-6F15-3C20-48D912E8EB26}"/>
                </a:ext>
              </a:extLst>
            </p:cNvPr>
            <p:cNvSpPr txBox="1"/>
            <p:nvPr/>
          </p:nvSpPr>
          <p:spPr>
            <a:xfrm>
              <a:off x="2004061" y="1557215"/>
              <a:ext cx="1265207" cy="279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3270"/>
              <a:r>
                <a:rPr lang="en-US" sz="1400">
                  <a:solidFill>
                    <a:prstClr val="black"/>
                  </a:solidFill>
                  <a:latin typeface="Calibri"/>
                </a:rPr>
                <a:t>Plasma chamber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80849C-046E-6BCC-2364-FC11FE2898D7}"/>
              </a:ext>
            </a:extLst>
          </p:cNvPr>
          <p:cNvGrpSpPr/>
          <p:nvPr/>
        </p:nvGrpSpPr>
        <p:grpSpPr>
          <a:xfrm>
            <a:off x="7553925" y="1118736"/>
            <a:ext cx="4350904" cy="4990928"/>
            <a:chOff x="7336380" y="869190"/>
            <a:chExt cx="4785994" cy="5490021"/>
          </a:xfrm>
        </p:grpSpPr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63920895-1086-C10A-06CD-F95FD8A4B09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409550" y="1656992"/>
              <a:ext cx="4676130" cy="3544014"/>
              <a:chOff x="990" y="0"/>
              <a:chExt cx="5700" cy="4320"/>
            </a:xfrm>
          </p:grpSpPr>
          <p:sp>
            <p:nvSpPr>
              <p:cNvPr id="47" name="AutoShape 3">
                <a:extLst>
                  <a:ext uri="{FF2B5EF4-FFF2-40B4-BE49-F238E27FC236}">
                    <a16:creationId xmlns:a16="http://schemas.microsoft.com/office/drawing/2014/main" id="{FC4CED3E-2D14-86D0-7BB1-12FBD19DE21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990" y="0"/>
                <a:ext cx="5700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60E958C-B72C-E40B-BAD1-6EE5BF3308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" y="0"/>
                <a:ext cx="5699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05705D5-8B0B-F7A0-DA76-C53085B4F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0056" y="869190"/>
              <a:ext cx="4692318" cy="59512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C40077E-7DE4-ABC8-DFFA-3416ADD0D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6380" y="5318778"/>
              <a:ext cx="4785994" cy="1040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598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2BF7A8-7EF5-BFF4-BEBD-7A3A21BC5685}"/>
              </a:ext>
            </a:extLst>
          </p:cNvPr>
          <p:cNvSpPr/>
          <p:nvPr/>
        </p:nvSpPr>
        <p:spPr>
          <a:xfrm>
            <a:off x="204006" y="4269337"/>
            <a:ext cx="6245477" cy="142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According to this simulations, the expected EuPRAXIA betatron radiation spectrum will range from about 1 nm down to the hard X-ray region (less than 1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Å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Some degree of tunability is possible</a:t>
            </a:r>
            <a:endParaRPr lang="en-IT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CEF3C6A-FAB1-52DF-7876-BE0538D7E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69" y="1457648"/>
            <a:ext cx="5105004" cy="3610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C2E8B-46A6-79C1-81BC-E67983E20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08" y="1457648"/>
            <a:ext cx="6245475" cy="11440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7B0D55E-286D-3726-ED86-F7B8F5FAC404}"/>
                  </a:ext>
                </a:extLst>
              </p:cNvPr>
              <p:cNvSpPr txBox="1"/>
              <p:nvPr/>
            </p:nvSpPr>
            <p:spPr>
              <a:xfrm>
                <a:off x="846799" y="3038670"/>
                <a:ext cx="4467057" cy="6680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it-IT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lit/>
                            </m:rPr>
                            <a:rPr lang="it-IT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f>
                            <m:f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b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77B0D55E-286D-3726-ED86-F7B8F5FAC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99" y="3038670"/>
                <a:ext cx="4467057" cy="668068"/>
              </a:xfrm>
              <a:prstGeom prst="rect">
                <a:avLst/>
              </a:prstGeom>
              <a:blipFill>
                <a:blip r:embed="rId4"/>
                <a:stretch>
                  <a:fillRect l="-847" r="-1130" b="-12727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C024DA-63FE-CAE4-33B6-6D7C75D40C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79DD2E-0763-C08B-C125-04030AB88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C1D02B2-E2ED-AC40-FBF6-8CEA11F5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0365"/>
            <a:ext cx="7961747" cy="803122"/>
          </a:xfrm>
        </p:spPr>
        <p:txBody>
          <a:bodyPr>
            <a:normAutofit fontScale="90000"/>
          </a:bodyPr>
          <a:lstStyle/>
          <a:p>
            <a:r>
              <a:rPr lang="en-IT" dirty="0"/>
              <a:t>WP1 - Betaron Radiation Source at EuPRAXIA@SPARC_LAB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C358D7-1FFC-5FED-A53C-497F66995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006" y="4299471"/>
            <a:ext cx="6245475" cy="17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126CB-8E6E-3E18-6A5A-533B99B7F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384015-7CEB-88B3-318A-0D74D2CB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2E3C88"/>
                </a:solidFill>
              </a:rPr>
              <a:t>WP3 - I-LUCE INFN-Laser </a:t>
            </a:r>
            <a:r>
              <a:rPr lang="en-US" dirty="0" err="1">
                <a:solidFill>
                  <a:srgbClr val="2E3C88"/>
                </a:solidFill>
              </a:rPr>
              <a:t>indUced</a:t>
            </a:r>
            <a:r>
              <a:rPr lang="en-US" dirty="0">
                <a:solidFill>
                  <a:srgbClr val="2E3C88"/>
                </a:solidFill>
              </a:rPr>
              <a:t> radiation </a:t>
            </a:r>
            <a:r>
              <a:rPr lang="en-US" dirty="0" err="1">
                <a:solidFill>
                  <a:srgbClr val="2E3C88"/>
                </a:solidFill>
              </a:rPr>
              <a:t>acCEleration</a:t>
            </a:r>
            <a:endParaRPr lang="en-IT" dirty="0">
              <a:solidFill>
                <a:srgbClr val="2E3C88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94039-4FD1-B7EF-113D-6D326E09CD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7" name="Picture 6" descr="A picture containing text, LEGO, toy&#10;&#10;Description automatically generated">
            <a:extLst>
              <a:ext uri="{FF2B5EF4-FFF2-40B4-BE49-F238E27FC236}">
                <a16:creationId xmlns:a16="http://schemas.microsoft.com/office/drawing/2014/main" id="{24418D1C-F4B5-F9DC-C8DE-5F5281F1F9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1" t="9114" r="6875" b="4897"/>
          <a:stretch/>
        </p:blipFill>
        <p:spPr>
          <a:xfrm flipH="1">
            <a:off x="2332293" y="1726477"/>
            <a:ext cx="7744583" cy="4118833"/>
          </a:xfrm>
          <a:prstGeom prst="rect">
            <a:avLst/>
          </a:prstGeom>
        </p:spPr>
      </p:pic>
      <p:pic>
        <p:nvPicPr>
          <p:cNvPr id="8" name="Picture 7" descr="A hallway with a fire extinguisher and a fire extinguisher&#10;&#10;Description automatically generated with low confidence">
            <a:extLst>
              <a:ext uri="{FF2B5EF4-FFF2-40B4-BE49-F238E27FC236}">
                <a16:creationId xmlns:a16="http://schemas.microsoft.com/office/drawing/2014/main" id="{964477D0-3F65-F487-F273-B533E5C9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6" y="809101"/>
            <a:ext cx="3670136" cy="2840614"/>
          </a:xfrm>
          <a:prstGeom prst="rect">
            <a:avLst/>
          </a:prstGeom>
        </p:spPr>
      </p:pic>
      <p:pic>
        <p:nvPicPr>
          <p:cNvPr id="6" name="Content Placeholder 6" descr="A picture containing indoor, ceiling, train, subway&#10;&#10;Description automatically generated">
            <a:extLst>
              <a:ext uri="{FF2B5EF4-FFF2-40B4-BE49-F238E27FC236}">
                <a16:creationId xmlns:a16="http://schemas.microsoft.com/office/drawing/2014/main" id="{358C87CB-D608-78A3-6DAF-60E900CF5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34174" y="3944203"/>
            <a:ext cx="3357826" cy="25183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B48DAD-A6B6-38CA-3D8F-DC3982686C63}"/>
              </a:ext>
            </a:extLst>
          </p:cNvPr>
          <p:cNvGrpSpPr/>
          <p:nvPr/>
        </p:nvGrpSpPr>
        <p:grpSpPr>
          <a:xfrm>
            <a:off x="217169" y="4427996"/>
            <a:ext cx="1638313" cy="1129916"/>
            <a:chOff x="877295" y="1417185"/>
            <a:chExt cx="1489375" cy="1027196"/>
          </a:xfrm>
        </p:grpSpPr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0387F958-F10A-A929-98F5-24DFB4187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481" y="1417185"/>
              <a:ext cx="1157003" cy="6424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59C630-22B3-82FA-17B7-E0B359277588}"/>
                </a:ext>
              </a:extLst>
            </p:cNvPr>
            <p:cNvSpPr txBox="1"/>
            <p:nvPr/>
          </p:nvSpPr>
          <p:spPr>
            <a:xfrm>
              <a:off x="877295" y="2059660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LNS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433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93916D-0D5F-CA12-F660-802FFC58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CB7C8F-3F87-FF69-EED6-A1C67513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" dirty="0">
                <a:solidFill>
                  <a:srgbClr val="000000"/>
                </a:solidFill>
                <a:latin typeface="Gentium Book Basic"/>
                <a:ea typeface="DejaVu Sans"/>
              </a:rPr>
              <a:t>WP4 - J-class, 100Hz laser infrastructure @CNR-INO Pisa</a:t>
            </a:r>
            <a:endParaRPr lang="en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3F0D-723E-33A0-CB29-DD0D91137D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599052"/>
            <a:ext cx="2669783" cy="365125"/>
          </a:xfrm>
        </p:spPr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10" name="Picture 46">
            <a:extLst>
              <a:ext uri="{FF2B5EF4-FFF2-40B4-BE49-F238E27FC236}">
                <a16:creationId xmlns:a16="http://schemas.microsoft.com/office/drawing/2014/main" id="{50754AD1-D646-4E30-6C14-DE5AC046F6B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545" y="1023001"/>
            <a:ext cx="11482444" cy="3177885"/>
          </a:xfrm>
          <a:prstGeom prst="rect">
            <a:avLst/>
          </a:prstGeom>
          <a:ln>
            <a:noFill/>
          </a:ln>
        </p:spPr>
      </p:pic>
      <p:sp>
        <p:nvSpPr>
          <p:cNvPr id="11" name="CustomShape 2">
            <a:extLst>
              <a:ext uri="{FF2B5EF4-FFF2-40B4-BE49-F238E27FC236}">
                <a16:creationId xmlns:a16="http://schemas.microsoft.com/office/drawing/2014/main" id="{064C0794-EEF5-36C5-3D14-D007CF5E67CE}"/>
              </a:ext>
            </a:extLst>
          </p:cNvPr>
          <p:cNvSpPr/>
          <p:nvPr/>
        </p:nvSpPr>
        <p:spPr>
          <a:xfrm>
            <a:off x="335922" y="4606840"/>
            <a:ext cx="3558413" cy="13954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 defTabSz="1105875"/>
            <a:r>
              <a:rPr lang="en-US" sz="1693" spc="-1">
                <a:solidFill>
                  <a:schemeClr val="bg1"/>
                </a:solidFill>
                <a:latin typeface="Gentium Book Basic"/>
                <a:ea typeface="DejaVu Sans"/>
              </a:rPr>
              <a:t>The new ultrashort, J-class, high rep rate laser facility is expected to be hosted in the 10TW Target Area (~100m2 excluding room for ancillaries) currently available.</a:t>
            </a:r>
            <a:endParaRPr lang="en-US" sz="1693" spc="-1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5B7126-E8B4-8EE1-2448-3A0AFABB0C5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045915" y="3827841"/>
            <a:ext cx="3847074" cy="2136876"/>
          </a:xfrm>
          <a:prstGeom prst="rect">
            <a:avLst/>
          </a:prstGeom>
          <a:ln>
            <a:noFill/>
          </a:ln>
        </p:spPr>
      </p:pic>
      <p:pic>
        <p:nvPicPr>
          <p:cNvPr id="13" name="Immagine 1">
            <a:extLst>
              <a:ext uri="{FF2B5EF4-FFF2-40B4-BE49-F238E27FC236}">
                <a16:creationId xmlns:a16="http://schemas.microsoft.com/office/drawing/2014/main" id="{36E994A0-1276-C49B-5514-629B60D71645}"/>
              </a:ext>
            </a:extLst>
          </p:cNvPr>
          <p:cNvPicPr/>
          <p:nvPr/>
        </p:nvPicPr>
        <p:blipFill>
          <a:blip r:embed="rId4"/>
          <a:srcRect b="4086"/>
          <a:stretch/>
        </p:blipFill>
        <p:spPr>
          <a:xfrm>
            <a:off x="4271513" y="3827841"/>
            <a:ext cx="3648973" cy="2280118"/>
          </a:xfrm>
          <a:prstGeom prst="rect">
            <a:avLst/>
          </a:prstGeom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86B642-E831-ECEB-B651-86014F8F7030}"/>
              </a:ext>
            </a:extLst>
          </p:cNvPr>
          <p:cNvGrpSpPr/>
          <p:nvPr/>
        </p:nvGrpSpPr>
        <p:grpSpPr>
          <a:xfrm>
            <a:off x="10702625" y="5304546"/>
            <a:ext cx="1489375" cy="1170558"/>
            <a:chOff x="877295" y="2930904"/>
            <a:chExt cx="1489375" cy="1170558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F2B83BB6-219E-A9AD-6BED-AE13DE532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490" y="2930904"/>
              <a:ext cx="1202985" cy="7609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4F74EB-5772-5183-E2BD-8DA3F68114CE}"/>
                </a:ext>
              </a:extLst>
            </p:cNvPr>
            <p:cNvSpPr txBox="1"/>
            <p:nvPr/>
          </p:nvSpPr>
          <p:spPr>
            <a:xfrm>
              <a:off x="877295" y="3716741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477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BCCB01-16A6-4E15-A960-C5A4CF08B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93" y="1174375"/>
            <a:ext cx="11560013" cy="479891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One of the ambitions of EuAPS is to be the first operating brick of the EuPRAXIA project well in advance compared to the EuPRAXIA time scale.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Thus bringing together laser, plasma and advanced accelerator scientists with radiation user’s experts to promote the blooming of a new scientific community well prepared to efficiently exploit the scientific opportunities of EuPRAXIA.</a:t>
            </a:r>
          </a:p>
          <a:p>
            <a:pPr algn="just"/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Significant advancement in Laser Technology for EuPRAXIA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rgbClr val="FFFF00"/>
                </a:solidFill>
              </a:rPr>
              <a:t>X-ray users beam line scientific case in preparation, medical applications</a:t>
            </a:r>
          </a:p>
          <a:p>
            <a:pPr algn="just"/>
            <a:endParaRPr lang="en-US" dirty="0">
              <a:solidFill>
                <a:srgbClr val="FFFF00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A lot of new interesting beam physics still possible (various plasma configurations, plasma undulator and FEL, beam diagnostics, limitation for LC)</a:t>
            </a:r>
            <a:endParaRPr lang="en-IT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793D50-0114-79E8-7487-EA9977B8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2DB3C7-BF85-7D56-788D-BEBE3287F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Conclusions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9DE05-EDEB-962F-AA94-51A92045075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4069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05CDA6-A67A-64F4-184A-AD2FC185A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6360"/>
          <a:stretch/>
        </p:blipFill>
        <p:spPr>
          <a:xfrm>
            <a:off x="160178" y="1672037"/>
            <a:ext cx="6861539" cy="247731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200B2-1483-91A6-C76D-ACE6D78E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9ED69D-E609-88DE-11CF-FF8E7589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/>
              <a:t>Bando PNRR</a:t>
            </a:r>
            <a:br>
              <a:rPr lang="en-IT"/>
            </a:br>
            <a:r>
              <a:rPr lang="en-IT" sz="1800"/>
              <a:t>Published on December 28</a:t>
            </a:r>
            <a:r>
              <a:rPr lang="en-IT" sz="1800" baseline="30000"/>
              <a:t>th</a:t>
            </a:r>
            <a:r>
              <a:rPr lang="en-IT" sz="1800"/>
              <a:t>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3073F-5D4E-4BFF-B96D-9D3C0AF7A7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C70F84-D988-312A-C8EC-3AFF0AE3C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40" y="1217504"/>
            <a:ext cx="4800600" cy="4991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9D9267-72F9-2919-E018-F417288C13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2711"/>
          <a:stretch/>
        </p:blipFill>
        <p:spPr>
          <a:xfrm>
            <a:off x="201981" y="994040"/>
            <a:ext cx="1412910" cy="6020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13C062-F8D5-0812-9F5A-5FDDC43883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38"/>
          <a:stretch/>
        </p:blipFill>
        <p:spPr>
          <a:xfrm>
            <a:off x="6155018" y="1012650"/>
            <a:ext cx="826218" cy="5870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A07120-16F8-CC82-481F-034B74BC11B8}"/>
                  </a:ext>
                </a:extLst>
              </p14:cNvPr>
              <p14:cNvContentPartPr/>
              <p14:nvPr/>
            </p14:nvContentPartPr>
            <p14:xfrm>
              <a:off x="7191200" y="5701520"/>
              <a:ext cx="4788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A07120-16F8-CC82-481F-034B74BC11B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7560" y="5593880"/>
                <a:ext cx="586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C8D83E-FEFA-E55D-FFA5-743F53462ED2}"/>
                  </a:ext>
                </a:extLst>
              </p:cNvPr>
              <p:cNvSpPr txBox="1"/>
              <p:nvPr/>
            </p:nvSpPr>
            <p:spPr>
              <a:xfrm>
                <a:off x="193641" y="4199383"/>
                <a:ext cx="6861538" cy="2031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1800" dirty="0">
                    <a:solidFill>
                      <a:srgbClr val="FFFF00"/>
                    </a:solidFill>
                  </a:rPr>
                  <a:t>Total available funds 400 M</a:t>
                </a:r>
                <a14:m>
                  <m:oMath xmlns:m="http://schemas.openxmlformats.org/officeDocument/2006/math">
                    <m:r>
                      <a:rPr lang="en-IT" sz="18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endParaRPr lang="en-IT" sz="1800" dirty="0">
                  <a:solidFill>
                    <a:srgbClr val="FFFF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1800" dirty="0">
                  <a:solidFill>
                    <a:srgbClr val="FFFF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1800" dirty="0">
                    <a:solidFill>
                      <a:schemeClr val="bg1"/>
                    </a:solidFill>
                  </a:rPr>
                  <a:t>Minimal request 15 M</a:t>
                </a:r>
                <a14:m>
                  <m:oMath xmlns:m="http://schemas.openxmlformats.org/officeDocument/2006/math">
                    <m:r>
                      <a:rPr lang="en-IT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IT" sz="1800" dirty="0">
                    <a:solidFill>
                      <a:schemeClr val="bg1"/>
                    </a:solidFill>
                  </a:rPr>
                  <a:t> of which 40% to the Southern Regions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18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1800" dirty="0">
                    <a:solidFill>
                      <a:schemeClr val="bg1"/>
                    </a:solidFill>
                  </a:rPr>
                  <a:t>Personell funding allowed provided that  40% is reserved to women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IT" sz="18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IT" sz="1800" b="1" dirty="0">
                    <a:solidFill>
                      <a:srgbClr val="FF0000"/>
                    </a:solidFill>
                  </a:rPr>
                  <a:t>To be completed no later than December 31</a:t>
                </a:r>
                <a:r>
                  <a:rPr lang="en-IT" sz="1800" b="1" baseline="30000" dirty="0">
                    <a:solidFill>
                      <a:srgbClr val="FF0000"/>
                    </a:solidFill>
                  </a:rPr>
                  <a:t>rst</a:t>
                </a:r>
                <a:r>
                  <a:rPr lang="en-IT" sz="1800" b="1" dirty="0">
                    <a:solidFill>
                      <a:srgbClr val="FF0000"/>
                    </a:solidFill>
                  </a:rPr>
                  <a:t> 2025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C8D83E-FEFA-E55D-FFA5-743F53462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41" y="4199383"/>
                <a:ext cx="6861538" cy="2031325"/>
              </a:xfrm>
              <a:prstGeom prst="rect">
                <a:avLst/>
              </a:prstGeom>
              <a:blipFill>
                <a:blip r:embed="rId8"/>
                <a:stretch>
                  <a:fillRect l="-555" t="-1242" b="-3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70603F5-C67B-AD6A-00D8-AA9FFC225CEE}"/>
                  </a:ext>
                </a:extLst>
              </p14:cNvPr>
              <p14:cNvContentPartPr/>
              <p14:nvPr/>
            </p14:nvContentPartPr>
            <p14:xfrm>
              <a:off x="467201" y="3840924"/>
              <a:ext cx="673920" cy="237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70603F5-C67B-AD6A-00D8-AA9FFC225C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3561" y="3733284"/>
                <a:ext cx="78156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50D5E56-866B-07A4-C696-DDD0C1DA66CD}"/>
                  </a:ext>
                </a:extLst>
              </p14:cNvPr>
              <p14:cNvContentPartPr/>
              <p14:nvPr/>
            </p14:nvContentPartPr>
            <p14:xfrm>
              <a:off x="2368361" y="3975564"/>
              <a:ext cx="2536920" cy="1116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50D5E56-866B-07A4-C696-DDD0C1DA66C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14721" y="3867564"/>
                <a:ext cx="264456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767DB2B-CF95-013C-0D5D-7870E3F15ABB}"/>
                  </a:ext>
                </a:extLst>
              </p14:cNvPr>
              <p14:cNvContentPartPr/>
              <p14:nvPr/>
            </p14:nvContentPartPr>
            <p14:xfrm>
              <a:off x="1203041" y="3847764"/>
              <a:ext cx="5627880" cy="61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767DB2B-CF95-013C-0D5D-7870E3F15A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9041" y="3740124"/>
                <a:ext cx="573552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559A97F-CF66-7D67-C324-8EDD033CC7B3}"/>
                  </a:ext>
                </a:extLst>
              </p14:cNvPr>
              <p14:cNvContentPartPr/>
              <p14:nvPr/>
            </p14:nvContentPartPr>
            <p14:xfrm>
              <a:off x="-1185559" y="225656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559A97F-CF66-7D67-C324-8EDD033CC7B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1239559" y="2148924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463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FRI-EuPRAXIA-03-highlight-pic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81" y="241521"/>
            <a:ext cx="7540379" cy="628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render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978" y="377400"/>
            <a:ext cx="4675103" cy="3148725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5A0D798-344E-8A43-8F3C-29E9F05C290D}"/>
              </a:ext>
            </a:extLst>
          </p:cNvPr>
          <p:cNvSpPr txBox="1">
            <a:spLocks/>
          </p:cNvSpPr>
          <p:nvPr/>
        </p:nvSpPr>
        <p:spPr>
          <a:xfrm>
            <a:off x="142169" y="1235139"/>
            <a:ext cx="11907662" cy="2638657"/>
          </a:xfrm>
          <a:prstGeom prst="rect">
            <a:avLst/>
          </a:prstGeom>
        </p:spPr>
        <p:txBody>
          <a:bodyPr vert="horz" lIns="91428" tIns="45718" rIns="91428" bIns="45718" rtlCol="0" anchor="b">
            <a:normAutofit/>
          </a:bodyPr>
          <a:lstStyle>
            <a:lvl1pPr algn="l" defTabSz="91426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7200">
                <a:effectLst>
                  <a:glow rad="292100">
                    <a:schemeClr val="tx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  <a:endParaRPr lang="en-DE" sz="9600">
              <a:effectLst>
                <a:glow rad="292100">
                  <a:schemeClr val="tx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2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2987FF-5CEB-A0AB-0AFC-50009EA7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FE191A-7E73-CD9F-6D4D-B2AFA4C9C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EuPRAXIA is an ESFRI Distributed Facility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49CD9-3D0D-19C6-4B7E-69D8F5B429B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4FB998-71F2-D494-53F3-E9B2CC334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72"/>
          <a:stretch/>
        </p:blipFill>
        <p:spPr>
          <a:xfrm>
            <a:off x="562560" y="905386"/>
            <a:ext cx="11066882" cy="53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9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5E3BD8-79AD-B940-B322-B524D8B3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>
                <a:latin typeface="+mn-lt"/>
              </a:rPr>
              <a:t>Headquarter and Site 1: </a:t>
            </a:r>
            <a:r>
              <a:rPr lang="de-DE" sz="3200" dirty="0" err="1">
                <a:latin typeface="+mn-lt"/>
              </a:rPr>
              <a:t>EuPRAXIA@SPARC_LAB</a:t>
            </a:r>
            <a:endParaRPr lang="de-DE" sz="3200" dirty="0"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1063AD-B51B-F546-AA50-91CCA881FF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0" y="844951"/>
            <a:ext cx="8812693" cy="48891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3E6052D-3D32-D440-91C9-D360B35B19EE}"/>
              </a:ext>
            </a:extLst>
          </p:cNvPr>
          <p:cNvSpPr txBox="1"/>
          <p:nvPr/>
        </p:nvSpPr>
        <p:spPr>
          <a:xfrm>
            <a:off x="8924102" y="900879"/>
            <a:ext cx="2967859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bg1"/>
                </a:solidFill>
              </a:rPr>
              <a:t>Frascati`s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future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facility</a:t>
            </a:r>
            <a:endParaRPr lang="de-DE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</a:rPr>
              <a:t>&gt; 108 M€ </a:t>
            </a:r>
            <a:r>
              <a:rPr lang="de-DE" err="1">
                <a:solidFill>
                  <a:schemeClr val="bg1"/>
                </a:solidFill>
              </a:rPr>
              <a:t>invest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funding</a:t>
            </a:r>
            <a:endParaRPr lang="de-DE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</a:rPr>
              <a:t>Beam-</a:t>
            </a:r>
            <a:r>
              <a:rPr lang="de-DE" err="1">
                <a:solidFill>
                  <a:schemeClr val="bg1"/>
                </a:solidFill>
              </a:rPr>
              <a:t>driven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plasma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accelerator</a:t>
            </a:r>
            <a:endParaRPr lang="de-DE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bg1"/>
                </a:solidFill>
              </a:rPr>
              <a:t>Europe`s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most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compact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and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most</a:t>
            </a:r>
            <a:r>
              <a:rPr lang="de-DE">
                <a:solidFill>
                  <a:schemeClr val="bg1"/>
                </a:solidFill>
              </a:rPr>
              <a:t> southern FEL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bg1"/>
                </a:solidFill>
              </a:rPr>
              <a:t>The </a:t>
            </a:r>
            <a:r>
              <a:rPr lang="de-DE" err="1">
                <a:solidFill>
                  <a:schemeClr val="bg1"/>
                </a:solidFill>
              </a:rPr>
              <a:t>world`s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most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compact</a:t>
            </a:r>
            <a:r>
              <a:rPr lang="de-DE">
                <a:solidFill>
                  <a:schemeClr val="bg1"/>
                </a:solidFill>
              </a:rPr>
              <a:t> RF </a:t>
            </a:r>
            <a:r>
              <a:rPr lang="de-DE" err="1">
                <a:solidFill>
                  <a:schemeClr val="bg1"/>
                </a:solidFill>
              </a:rPr>
              <a:t>accelerator</a:t>
            </a:r>
            <a:r>
              <a:rPr lang="de-DE">
                <a:solidFill>
                  <a:schemeClr val="bg1"/>
                </a:solidFill>
              </a:rPr>
              <a:t> (X band </a:t>
            </a:r>
            <a:r>
              <a:rPr lang="de-DE" err="1">
                <a:solidFill>
                  <a:schemeClr val="bg1"/>
                </a:solidFill>
              </a:rPr>
              <a:t>with</a:t>
            </a:r>
            <a:r>
              <a:rPr lang="de-DE">
                <a:solidFill>
                  <a:schemeClr val="bg1"/>
                </a:solidFill>
              </a:rPr>
              <a:t> CERN)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4CC55B-769A-9241-87F8-797036D1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48373-54BE-1C33-8596-ABFF925732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865B12-A98B-4D57-FFF9-90D1DF2D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46" y="3784008"/>
            <a:ext cx="5031454" cy="24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5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5010C6D1-8EBD-064F-83CB-5DD9FD63D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983" y="3671868"/>
            <a:ext cx="2850641" cy="19659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DDC0ED-D1A5-8949-B73D-6DF11A597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3200">
                <a:latin typeface="+mn-lt"/>
              </a:rPr>
              <a:t>Candidate 2</a:t>
            </a:r>
            <a:r>
              <a:rPr lang="en-DE" sz="3200" baseline="30000">
                <a:latin typeface="+mn-lt"/>
              </a:rPr>
              <a:t>nd</a:t>
            </a:r>
            <a:r>
              <a:rPr lang="en-DE" sz="3200">
                <a:latin typeface="+mn-lt"/>
              </a:rPr>
              <a:t> Sites from CDR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B8AD5A-D22D-7143-84D5-04F7DC2AC5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934" y="960326"/>
            <a:ext cx="4950237" cy="2470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731B5-E0E8-4447-A379-5A49309A6F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040" y="960326"/>
            <a:ext cx="4375068" cy="24686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 descr="Screen Shot 2017-06-05 at 11.56.21.png">
            <a:extLst>
              <a:ext uri="{FF2B5EF4-FFF2-40B4-BE49-F238E27FC236}">
                <a16:creationId xmlns:a16="http://schemas.microsoft.com/office/drawing/2014/main" id="{200BCCD7-5A5A-D64A-A059-BF53860463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6250" y="4416483"/>
            <a:ext cx="2396385" cy="1696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C89333-6CA5-BD44-B45D-4C41D393B7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4" r="13281"/>
          <a:stretch/>
        </p:blipFill>
        <p:spPr>
          <a:xfrm>
            <a:off x="2519605" y="3663545"/>
            <a:ext cx="4065396" cy="259317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251B758-B3BC-C849-8D33-50D6745F5FB2}"/>
              </a:ext>
            </a:extLst>
          </p:cNvPr>
          <p:cNvGrpSpPr/>
          <p:nvPr/>
        </p:nvGrpSpPr>
        <p:grpSpPr>
          <a:xfrm>
            <a:off x="115321" y="3699402"/>
            <a:ext cx="2403035" cy="2557927"/>
            <a:chOff x="8554502" y="2778929"/>
            <a:chExt cx="2540962" cy="2704745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2AD1A8-A324-5D4F-8D3A-3609F9D84D6C}"/>
                </a:ext>
              </a:extLst>
            </p:cNvPr>
            <p:cNvSpPr/>
            <p:nvPr/>
          </p:nvSpPr>
          <p:spPr>
            <a:xfrm>
              <a:off x="8554502" y="3100014"/>
              <a:ext cx="2540962" cy="2383660"/>
            </a:xfrm>
            <a:prstGeom prst="ellipse">
              <a:avLst/>
            </a:prstGeom>
            <a:solidFill>
              <a:schemeClr val="bg1">
                <a:alpha val="8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9AFFEFB-D973-2D49-9EA0-935E5C06BABE}"/>
                </a:ext>
              </a:extLst>
            </p:cNvPr>
            <p:cNvGrpSpPr/>
            <p:nvPr/>
          </p:nvGrpSpPr>
          <p:grpSpPr>
            <a:xfrm>
              <a:off x="8559702" y="2778929"/>
              <a:ext cx="2442115" cy="2511146"/>
              <a:chOff x="6156176" y="444934"/>
              <a:chExt cx="2893690" cy="3024189"/>
            </a:xfrm>
          </p:grpSpPr>
          <p:pic>
            <p:nvPicPr>
              <p:cNvPr id="31" name="Picture 11">
                <a:extLst>
                  <a:ext uri="{FF2B5EF4-FFF2-40B4-BE49-F238E27FC236}">
                    <a16:creationId xmlns:a16="http://schemas.microsoft.com/office/drawing/2014/main" id="{2E112574-E668-604C-AE69-1B9ACD95F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9219" y="444934"/>
                <a:ext cx="2046208" cy="3024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3" descr="http://www.adams-institute.ac.uk/sites/jai.physics.ox.ac.uk/themes/micrositetheme/logo.png">
                <a:extLst>
                  <a:ext uri="{FF2B5EF4-FFF2-40B4-BE49-F238E27FC236}">
                    <a16:creationId xmlns:a16="http://schemas.microsoft.com/office/drawing/2014/main" id="{549783F4-4DC5-534A-BA8A-F59D4ECD1D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4623" y="2429967"/>
                <a:ext cx="834874" cy="260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40" descr="top_logo">
                <a:extLst>
                  <a:ext uri="{FF2B5EF4-FFF2-40B4-BE49-F238E27FC236}">
                    <a16:creationId xmlns:a16="http://schemas.microsoft.com/office/drawing/2014/main" id="{E47BD981-18EE-DB40-9ECC-676E3AE481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24899" y="2243407"/>
                <a:ext cx="632235" cy="318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" descr="Image result for lancaster university logo">
                <a:extLst>
                  <a:ext uri="{FF2B5EF4-FFF2-40B4-BE49-F238E27FC236}">
                    <a16:creationId xmlns:a16="http://schemas.microsoft.com/office/drawing/2014/main" id="{8DA873E2-BFA3-F04B-8594-42326A891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3163" y="1933055"/>
                <a:ext cx="827670" cy="2510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 descr="Image result for york university logo">
                <a:extLst>
                  <a:ext uri="{FF2B5EF4-FFF2-40B4-BE49-F238E27FC236}">
                    <a16:creationId xmlns:a16="http://schemas.microsoft.com/office/drawing/2014/main" id="{E77F604F-9A50-BB40-B4D3-917E30C3AC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5085" y="1545115"/>
                <a:ext cx="876303" cy="38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11">
                <a:extLst>
                  <a:ext uri="{FF2B5EF4-FFF2-40B4-BE49-F238E27FC236}">
                    <a16:creationId xmlns:a16="http://schemas.microsoft.com/office/drawing/2014/main" id="{EA1D25CF-8AC5-EA46-BD74-876C0D93C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18292" y="1955760"/>
                <a:ext cx="1105356" cy="339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altLang="de-DE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anose="020B0500000000000000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Helvetica" panose="020B0500000000000000" pitchFamily="34" charset="0"/>
                    <a:ea typeface="+mn-ea"/>
                    <a:cs typeface="+mn-cs"/>
                  </a:rPr>
                  <a:t>PWASC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Char char="•"/>
                  <a:tabLst/>
                  <a:defRPr/>
                </a:pPr>
                <a:endParaRPr kumimoji="0" lang="en-US" altLang="de-DE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anose="020B0500000000000000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7" name="Picture 8" descr="Image result for university of liverpool logo">
                <a:extLst>
                  <a:ext uri="{FF2B5EF4-FFF2-40B4-BE49-F238E27FC236}">
                    <a16:creationId xmlns:a16="http://schemas.microsoft.com/office/drawing/2014/main" id="{AE3A5269-EED0-1149-AB36-E82D5646C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2036796"/>
                <a:ext cx="1212234" cy="478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0" descr="Image result for university of manchester logo">
                <a:extLst>
                  <a:ext uri="{FF2B5EF4-FFF2-40B4-BE49-F238E27FC236}">
                    <a16:creationId xmlns:a16="http://schemas.microsoft.com/office/drawing/2014/main" id="{70E377F7-8376-9C4C-81B4-BAD6C3BB8A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2135" y="1886851"/>
                <a:ext cx="789843" cy="322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4" descr="Image result for university college london logo">
                <a:extLst>
                  <a:ext uri="{FF2B5EF4-FFF2-40B4-BE49-F238E27FC236}">
                    <a16:creationId xmlns:a16="http://schemas.microsoft.com/office/drawing/2014/main" id="{98EDD3EC-4693-2643-8D76-0C66957188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5616" y="2706320"/>
                <a:ext cx="770029" cy="21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5">
                <a:extLst>
                  <a:ext uri="{FF2B5EF4-FFF2-40B4-BE49-F238E27FC236}">
                    <a16:creationId xmlns:a16="http://schemas.microsoft.com/office/drawing/2014/main" id="{E4E2EBE9-1280-DA41-B151-BAADE8610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2727" y="1241737"/>
                <a:ext cx="692577" cy="379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1">
                <a:extLst>
                  <a:ext uri="{FF2B5EF4-FFF2-40B4-BE49-F238E27FC236}">
                    <a16:creationId xmlns:a16="http://schemas.microsoft.com/office/drawing/2014/main" id="{3C6BD913-9B94-E44C-B550-889F5279D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1328" y="2599963"/>
                <a:ext cx="928538" cy="236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1">
                <a:extLst>
                  <a:ext uri="{FF2B5EF4-FFF2-40B4-BE49-F238E27FC236}">
                    <a16:creationId xmlns:a16="http://schemas.microsoft.com/office/drawing/2014/main" id="{8973E600-68F3-FD4D-981E-3FEB63585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5304" y="2559861"/>
                <a:ext cx="679067" cy="516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B05E97D6-2AFA-6642-B676-54F81E0C5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9558" y="1204251"/>
                <a:ext cx="1234750" cy="5248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EA3F05CC-8442-3540-A45C-FD422E266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74126" y="1635780"/>
                <a:ext cx="788943" cy="275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D73A3D-55C3-EA4C-965D-2B813A017723}"/>
              </a:ext>
            </a:extLst>
          </p:cNvPr>
          <p:cNvGrpSpPr/>
          <p:nvPr/>
        </p:nvGrpSpPr>
        <p:grpSpPr>
          <a:xfrm>
            <a:off x="6257022" y="3660000"/>
            <a:ext cx="2716373" cy="620181"/>
            <a:chOff x="5404181" y="3652985"/>
            <a:chExt cx="3639745" cy="830998"/>
          </a:xfrm>
        </p:grpSpPr>
        <p:pic>
          <p:nvPicPr>
            <p:cNvPr id="45" name="Picture 4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C4C7245-B56E-D441-8895-82CDF750A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4181" y="3652985"/>
              <a:ext cx="1887249" cy="83099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7D7E83-3420-654A-A138-443D40580B7E}"/>
                </a:ext>
              </a:extLst>
            </p:cNvPr>
            <p:cNvSpPr txBox="1"/>
            <p:nvPr/>
          </p:nvSpPr>
          <p:spPr>
            <a:xfrm>
              <a:off x="7278259" y="3707082"/>
              <a:ext cx="1765667" cy="701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@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EPAC</a:t>
              </a: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81B3BB1-E7FA-954B-857C-22CF95890569}"/>
              </a:ext>
            </a:extLst>
          </p:cNvPr>
          <p:cNvSpPr/>
          <p:nvPr/>
        </p:nvSpPr>
        <p:spPr>
          <a:xfrm>
            <a:off x="17638" y="3663545"/>
            <a:ext cx="8964997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7F44DF-1FC4-7441-AFB9-C9EF89015B45}"/>
              </a:ext>
            </a:extLst>
          </p:cNvPr>
          <p:cNvSpPr txBox="1"/>
          <p:nvPr/>
        </p:nvSpPr>
        <p:spPr>
          <a:xfrm>
            <a:off x="9321157" y="5676529"/>
            <a:ext cx="2715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CNR Campus Pisa</a:t>
            </a:r>
          </a:p>
        </p:txBody>
      </p:sp>
      <p:pic>
        <p:nvPicPr>
          <p:cNvPr id="51" name="Immagine 3">
            <a:extLst>
              <a:ext uri="{FF2B5EF4-FFF2-40B4-BE49-F238E27FC236}">
                <a16:creationId xmlns:a16="http://schemas.microsoft.com/office/drawing/2014/main" id="{A25D19D3-52CF-B440-8C2E-0C44B27CE3E1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17019" y="4320454"/>
            <a:ext cx="1994188" cy="6590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BD5AF1-F315-744F-8A90-2D1C0079A178}"/>
              </a:ext>
            </a:extLst>
          </p:cNvPr>
          <p:cNvSpPr/>
          <p:nvPr/>
        </p:nvSpPr>
        <p:spPr>
          <a:xfrm>
            <a:off x="9292983" y="3652870"/>
            <a:ext cx="2854173" cy="25931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2" descr="CLF | WayForLight">
            <a:extLst>
              <a:ext uri="{FF2B5EF4-FFF2-40B4-BE49-F238E27FC236}">
                <a16:creationId xmlns:a16="http://schemas.microsoft.com/office/drawing/2014/main" id="{40BBB5F1-68F2-8644-8E71-999C4A8B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8307" y="3673773"/>
            <a:ext cx="770186" cy="752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D275CE0-2FDC-734B-B154-79E24CCD43C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340" y="988000"/>
            <a:ext cx="1681229" cy="6736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3759BA-83FB-F645-AAC0-EACBDD8FD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0" y="3659783"/>
            <a:ext cx="773468" cy="51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12B29-C8C4-2D48-9D51-736BD380874C}"/>
              </a:ext>
            </a:extLst>
          </p:cNvPr>
          <p:cNvSpPr txBox="1"/>
          <p:nvPr/>
        </p:nvSpPr>
        <p:spPr>
          <a:xfrm>
            <a:off x="7311590" y="4100580"/>
            <a:ext cx="170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Rutherford, STFC, UK</a:t>
            </a:r>
          </a:p>
        </p:txBody>
      </p:sp>
      <p:pic>
        <p:nvPicPr>
          <p:cNvPr id="1028" name="Picture 4" descr="Flag of the Czech Republic - Wikipedia">
            <a:extLst>
              <a:ext uri="{FF2B5EF4-FFF2-40B4-BE49-F238E27FC236}">
                <a16:creationId xmlns:a16="http://schemas.microsoft.com/office/drawing/2014/main" id="{6702FB39-EE04-2F4D-A72E-247B2C11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383" y="975814"/>
            <a:ext cx="835331" cy="55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328852-B208-2D4B-846C-82F03328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940" y="3659783"/>
            <a:ext cx="812567" cy="54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2D09613-A434-F346-99E2-166EF6014D90}"/>
              </a:ext>
            </a:extLst>
          </p:cNvPr>
          <p:cNvSpPr txBox="1"/>
          <p:nvPr/>
        </p:nvSpPr>
        <p:spPr>
          <a:xfrm>
            <a:off x="3615369" y="930204"/>
            <a:ext cx="994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Prague, Czech Republi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02B9705-F381-3C09-ABE5-463B7F608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A87A7-78E1-701E-E2B4-656CD61329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46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7A72B-0F17-93BB-F50A-1D953864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9740EF-CE46-9ACD-2DC8-3B8639E5C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/>
              <a:t>From the EuPRAXIA CDR</a:t>
            </a:r>
            <a:endParaRPr lang="en-IT" sz="1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3D239-3154-C1D4-7DD0-2C407C3C8F6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</a:t>
            </a:r>
            <a:r>
              <a:rPr lang="en-US" dirty="0"/>
              <a:t>Meeting</a:t>
            </a:r>
            <a:r>
              <a:rPr lang="hr-HR" dirty="0"/>
              <a:t>, 27/06/2022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D3E33-A608-EFF6-65C0-A6DC581B9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5" y="1158020"/>
            <a:ext cx="3497545" cy="4929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51E78-9BCF-5F17-3094-B5E0E1C32CE4}"/>
              </a:ext>
            </a:extLst>
          </p:cNvPr>
          <p:cNvSpPr/>
          <p:nvPr/>
        </p:nvSpPr>
        <p:spPr>
          <a:xfrm>
            <a:off x="4013495" y="1237395"/>
            <a:ext cx="8059942" cy="477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/>
              <a:t>The EuAPS proposal benefits from the preparatory work done in the conceptual design phase of EuPRAXIA, both for the scientific case and the technology. </a:t>
            </a:r>
            <a:r>
              <a:rPr lang="en-US" sz="1600" dirty="0"/>
              <a:t>It focuses on an ambitious but technically achievable goal and builds on the pre-existing investments at the SPARC_LAB facilities. As stated in the EuPRAXIA CDR the following EuPRAXIA Flagship Goals will be addressed by the EuAPS Project:</a:t>
            </a:r>
          </a:p>
          <a:p>
            <a:pPr algn="just"/>
            <a:endParaRPr lang="en-IT" sz="1600" dirty="0"/>
          </a:p>
          <a:p>
            <a:pPr algn="just"/>
            <a:r>
              <a:rPr lang="en-US" sz="1600" b="1" i="1" dirty="0"/>
              <a:t>Flagship Innovation Goal 2</a:t>
            </a:r>
            <a:r>
              <a:rPr lang="en-US" sz="1600" dirty="0"/>
              <a:t>: EuPRAXIA will develop together with laser industry a </a:t>
            </a:r>
            <a:r>
              <a:rPr lang="en-US" sz="1600" b="1" dirty="0"/>
              <a:t>new generation of high peak power lasers</a:t>
            </a:r>
            <a:r>
              <a:rPr lang="en-US" sz="1600" dirty="0"/>
              <a:t>, advancing the presently leading technology into the regime of 20 - 100 Hz repetition rate […].</a:t>
            </a:r>
          </a:p>
          <a:p>
            <a:pPr algn="just"/>
            <a:endParaRPr lang="en-IT" sz="1600" dirty="0"/>
          </a:p>
          <a:p>
            <a:pPr algn="just"/>
            <a:r>
              <a:rPr lang="en-US" sz="1600" b="1" i="1" dirty="0"/>
              <a:t>Flagship Science Goal 2</a:t>
            </a:r>
            <a:r>
              <a:rPr lang="en-US" sz="1600" i="1" dirty="0"/>
              <a:t>:</a:t>
            </a:r>
            <a:r>
              <a:rPr lang="en-US" sz="1600" dirty="0"/>
              <a:t> EuPRAXIA will deliver </a:t>
            </a:r>
            <a:r>
              <a:rPr lang="en-US" sz="1600" b="1" dirty="0"/>
              <a:t>betatron X rays with up to 10</a:t>
            </a:r>
            <a:r>
              <a:rPr lang="en-US" sz="1600" b="1" baseline="30000" dirty="0"/>
              <a:t>10</a:t>
            </a:r>
            <a:r>
              <a:rPr lang="en-US" sz="1600" b="1" dirty="0"/>
              <a:t> photons per pulse</a:t>
            </a:r>
            <a:r>
              <a:rPr lang="en-US" sz="1600" dirty="0"/>
              <a:t>, up to 100 Hz repetition rate and an energy of 5-18 keV to users from the medical area. […].</a:t>
            </a:r>
          </a:p>
          <a:p>
            <a:pPr algn="just"/>
            <a:endParaRPr lang="en-IT" sz="1600" dirty="0"/>
          </a:p>
          <a:p>
            <a:pPr algn="just"/>
            <a:r>
              <a:rPr lang="en-US" sz="1600" b="1" i="1" dirty="0"/>
              <a:t>Flagship Science Goal 7</a:t>
            </a:r>
            <a:r>
              <a:rPr lang="en-US" sz="1600" i="1" dirty="0"/>
              <a:t>:</a:t>
            </a:r>
            <a:r>
              <a:rPr lang="en-US" sz="1600" dirty="0"/>
              <a:t> EuPRAXIA will provide access to cutting edge laser technology with </a:t>
            </a:r>
            <a:r>
              <a:rPr lang="en-US" sz="1600" b="1" dirty="0"/>
              <a:t>short pulse length in combination with high energy photon pulses </a:t>
            </a:r>
            <a:r>
              <a:rPr lang="en-US" sz="1600" dirty="0"/>
              <a:t>[…].</a:t>
            </a:r>
          </a:p>
          <a:p>
            <a:pPr algn="just"/>
            <a:endParaRPr lang="en-IT" sz="1600" dirty="0"/>
          </a:p>
          <a:p>
            <a:pPr algn="just"/>
            <a:r>
              <a:rPr lang="en-US" sz="1600" b="1" dirty="0"/>
              <a:t>We expect that the focus on a mature part of the EuPRAXIA project strongly supports project completion on the timescales that are required by PNRR.</a:t>
            </a:r>
            <a:endParaRPr lang="en-IT" sz="1600" b="1" dirty="0"/>
          </a:p>
        </p:txBody>
      </p:sp>
    </p:spTree>
    <p:extLst>
      <p:ext uri="{BB962C8B-B14F-4D97-AF65-F5344CB8AC3E}">
        <p14:creationId xmlns:p14="http://schemas.microsoft.com/office/powerpoint/2010/main" val="279177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A33E4-7FFB-48F8-B091-9BF140AF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8574897" cy="1325563"/>
          </a:xfrm>
        </p:spPr>
        <p:txBody>
          <a:bodyPr>
            <a:normAutofit/>
          </a:bodyPr>
          <a:lstStyle/>
          <a:p>
            <a:r>
              <a:rPr lang="de-DE" sz="3200" err="1">
                <a:latin typeface="+mn-lt"/>
              </a:rPr>
              <a:t>Phased</a:t>
            </a:r>
            <a:r>
              <a:rPr lang="de-DE" sz="3200">
                <a:latin typeface="+mn-lt"/>
              </a:rPr>
              <a:t> Implementation </a:t>
            </a:r>
            <a:r>
              <a:rPr lang="de-DE" sz="3200" err="1">
                <a:latin typeface="+mn-lt"/>
              </a:rPr>
              <a:t>of</a:t>
            </a:r>
            <a:r>
              <a:rPr lang="de-DE" sz="3200">
                <a:latin typeface="+mn-lt"/>
              </a:rPr>
              <a:t> </a:t>
            </a:r>
            <a:r>
              <a:rPr lang="de-DE" sz="3200" err="1">
                <a:latin typeface="+mn-lt"/>
              </a:rPr>
              <a:t>Construction</a:t>
            </a:r>
            <a:r>
              <a:rPr lang="de-DE" sz="3200">
                <a:latin typeface="+mn-lt"/>
              </a:rPr>
              <a:t> Sites</a:t>
            </a:r>
            <a:endParaRPr lang="x-none" sz="3200">
              <a:latin typeface="+mn-lt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BBDA025-3BCF-44C6-8D48-285279DD5A3E}"/>
              </a:ext>
            </a:extLst>
          </p:cNvPr>
          <p:cNvGrpSpPr/>
          <p:nvPr/>
        </p:nvGrpSpPr>
        <p:grpSpPr>
          <a:xfrm>
            <a:off x="5548393" y="1014131"/>
            <a:ext cx="6440450" cy="2581215"/>
            <a:chOff x="542178" y="962642"/>
            <a:chExt cx="6440450" cy="25812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884462BA-6CFF-4079-8FFB-20F37274B820}"/>
                </a:ext>
              </a:extLst>
            </p:cNvPr>
            <p:cNvGrpSpPr/>
            <p:nvPr/>
          </p:nvGrpSpPr>
          <p:grpSpPr>
            <a:xfrm>
              <a:off x="542178" y="962642"/>
              <a:ext cx="6440450" cy="2581215"/>
              <a:chOff x="3248505" y="921685"/>
              <a:chExt cx="6440450" cy="2581215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A914E0-3239-4719-9EAD-BFA0FEE7E9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3465" y="2169092"/>
                <a:ext cx="28684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A582B86-2264-49B0-AB7B-4B538BCC3805}"/>
                  </a:ext>
                </a:extLst>
              </p:cNvPr>
              <p:cNvSpPr/>
              <p:nvPr/>
            </p:nvSpPr>
            <p:spPr>
              <a:xfrm>
                <a:off x="8240433" y="102669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D2125-2E8D-4B8F-81A5-BFE5A0401399}"/>
                  </a:ext>
                </a:extLst>
              </p:cNvPr>
              <p:cNvSpPr/>
              <p:nvPr/>
            </p:nvSpPr>
            <p:spPr>
              <a:xfrm>
                <a:off x="3322988" y="1995356"/>
                <a:ext cx="640487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9FD0C2-3958-46EC-B04C-72FDB62115CB}"/>
                  </a:ext>
                </a:extLst>
              </p:cNvPr>
              <p:cNvSpPr txBox="1"/>
              <p:nvPr/>
            </p:nvSpPr>
            <p:spPr>
              <a:xfrm>
                <a:off x="3309379" y="1949820"/>
                <a:ext cx="6394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792BB9-E0B4-4FD7-8880-6B3EBCC35A80}"/>
                  </a:ext>
                </a:extLst>
              </p:cNvPr>
              <p:cNvSpPr/>
              <p:nvPr/>
            </p:nvSpPr>
            <p:spPr>
              <a:xfrm>
                <a:off x="4152526" y="1995356"/>
                <a:ext cx="857319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3B8ADB-829C-49D0-82F8-D4D6EED1BE8D}"/>
                  </a:ext>
                </a:extLst>
              </p:cNvPr>
              <p:cNvSpPr/>
              <p:nvPr/>
            </p:nvSpPr>
            <p:spPr>
              <a:xfrm>
                <a:off x="5394150" y="1483324"/>
                <a:ext cx="896320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47061-9FDF-4A5C-8B87-4296C8E73D9F}"/>
                  </a:ext>
                </a:extLst>
              </p:cNvPr>
              <p:cNvSpPr/>
              <p:nvPr/>
            </p:nvSpPr>
            <p:spPr>
              <a:xfrm>
                <a:off x="5385212" y="2692793"/>
                <a:ext cx="905257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9F695BC-39C0-42B7-B8AE-744284BC47EF}"/>
                  </a:ext>
                </a:extLst>
              </p:cNvPr>
              <p:cNvSpPr/>
              <p:nvPr/>
            </p:nvSpPr>
            <p:spPr>
              <a:xfrm>
                <a:off x="6796881" y="2692793"/>
                <a:ext cx="947362" cy="34747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D4DB718-0B94-4E3C-B1BB-7AC7F79DDA4E}"/>
                  </a:ext>
                </a:extLst>
              </p:cNvPr>
              <p:cNvSpPr/>
              <p:nvPr/>
            </p:nvSpPr>
            <p:spPr>
              <a:xfrm>
                <a:off x="8236791" y="24649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B83B1623-618D-4AD6-A038-75EF16BF06B4}"/>
                  </a:ext>
                </a:extLst>
              </p:cNvPr>
              <p:cNvSpPr/>
              <p:nvPr/>
            </p:nvSpPr>
            <p:spPr>
              <a:xfrm>
                <a:off x="7226858" y="1819474"/>
                <a:ext cx="1378199" cy="57821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0916649-7A60-49A9-9DE7-2DE701C19328}"/>
                  </a:ext>
                </a:extLst>
              </p:cNvPr>
              <p:cNvSpPr/>
              <p:nvPr/>
            </p:nvSpPr>
            <p:spPr>
              <a:xfrm>
                <a:off x="6580159" y="1192737"/>
                <a:ext cx="717876" cy="34747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F88E644-A426-4D40-A96B-256FDAB7D6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7060"/>
                <a:ext cx="2405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72D7801-63E2-4C73-BBFD-DB8247CDD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2866529"/>
                <a:ext cx="240531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BCD0C-52E4-40A7-8632-30A43A60A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1120" y="2169092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841BC2-6FB2-4317-9E8D-9C70D6B21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1843" y="1655131"/>
                <a:ext cx="0" cy="123033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56B052D-4C0A-497C-BAB4-9A51D23C8A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20637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3A64A91-2CBB-48C2-8056-C32CFA625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2108582"/>
                <a:ext cx="82601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243D18-EC4E-4D0B-BDB5-55AA984D08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60117" y="1664639"/>
                <a:ext cx="14465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2F949BE-D6F1-4D45-BA17-C4FA4DA6E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0840" y="1366473"/>
                <a:ext cx="0" cy="74211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DA0F8E9-6AAF-49E1-A3A4-2B333E6E1F83}"/>
                  </a:ext>
                </a:extLst>
              </p:cNvPr>
              <p:cNvCxnSpPr>
                <a:cxnSpLocks/>
                <a:endCxn id="21" idx="1"/>
              </p:cNvCxnSpPr>
              <p:nvPr/>
            </p:nvCxnSpPr>
            <p:spPr>
              <a:xfrm>
                <a:off x="6286407" y="2866529"/>
                <a:ext cx="510474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5E7D81-558F-4DA0-AF7A-939A1CA35C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2745327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DB5DBB-25B1-42D6-87AE-CD8F452DD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4243" y="3002951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DC067EF-AD74-46D8-8258-9D20F93DD3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15842" y="2108582"/>
                <a:ext cx="91579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84AF36A-87DF-4577-B431-8944AA480311}"/>
                  </a:ext>
                </a:extLst>
              </p:cNvPr>
              <p:cNvCxnSpPr>
                <a:cxnSpLocks/>
                <a:stCxn id="124" idx="3"/>
                <a:endCxn id="15" idx="1"/>
              </p:cNvCxnSpPr>
              <p:nvPr/>
            </p:nvCxnSpPr>
            <p:spPr>
              <a:xfrm flipV="1">
                <a:off x="8049410" y="1196586"/>
                <a:ext cx="191023" cy="16201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647795-4DCE-40C5-8D5D-BE53C14F7162}"/>
                  </a:ext>
                </a:extLst>
              </p:cNvPr>
              <p:cNvSpPr txBox="1"/>
              <p:nvPr/>
            </p:nvSpPr>
            <p:spPr>
              <a:xfrm>
                <a:off x="4156457" y="1941536"/>
                <a:ext cx="88061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Accelerator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3057A2D-78B0-411C-9E74-EA5ECC2B1A8A}"/>
                  </a:ext>
                </a:extLst>
              </p:cNvPr>
              <p:cNvSpPr txBox="1"/>
              <p:nvPr/>
            </p:nvSpPr>
            <p:spPr>
              <a:xfrm>
                <a:off x="5358424" y="1435439"/>
                <a:ext cx="101230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4362092-9478-4B02-86A6-B3AECE8181ED}"/>
                  </a:ext>
                </a:extLst>
              </p:cNvPr>
              <p:cNvSpPr txBox="1"/>
              <p:nvPr/>
            </p:nvSpPr>
            <p:spPr>
              <a:xfrm>
                <a:off x="5305477" y="2651085"/>
                <a:ext cx="105713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190B210-1BE3-4057-A9DC-E112B0DBCBCA}"/>
                  </a:ext>
                </a:extLst>
              </p:cNvPr>
              <p:cNvSpPr txBox="1"/>
              <p:nvPr/>
            </p:nvSpPr>
            <p:spPr>
              <a:xfrm>
                <a:off x="6797379" y="2662369"/>
                <a:ext cx="967367" cy="43088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Conversion &amp; conditioning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2B0A71F-3113-4516-942C-80B922CDCDD7}"/>
                  </a:ext>
                </a:extLst>
              </p:cNvPr>
              <p:cNvSpPr txBox="1"/>
              <p:nvPr/>
            </p:nvSpPr>
            <p:spPr>
              <a:xfrm>
                <a:off x="6566253" y="1230658"/>
                <a:ext cx="77698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Undulator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DBE6945-8E79-4801-A1A9-BBEE06E1F423}"/>
                  </a:ext>
                </a:extLst>
              </p:cNvPr>
              <p:cNvSpPr txBox="1"/>
              <p:nvPr/>
            </p:nvSpPr>
            <p:spPr>
              <a:xfrm>
                <a:off x="8226865" y="108194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70E722C-B05D-4815-A6F3-299659E29A4C}"/>
                  </a:ext>
                </a:extLst>
              </p:cNvPr>
              <p:cNvSpPr txBox="1"/>
              <p:nvPr/>
            </p:nvSpPr>
            <p:spPr>
              <a:xfrm>
                <a:off x="7280377" y="1890534"/>
                <a:ext cx="123024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ICS X-ray source user area (BU3)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697C7B-8180-409D-8FC0-B102559F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4322" y="3079389"/>
                <a:ext cx="48354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85CF625-40EA-44CB-A566-6A024230B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3312859"/>
                <a:ext cx="483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AFB3D1E-89B2-4346-BE90-51627747E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80848" y="2825673"/>
                <a:ext cx="48354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27E345-5240-4045-B447-5810BD97CD0D}"/>
                  </a:ext>
                </a:extLst>
              </p:cNvPr>
              <p:cNvSpPr txBox="1"/>
              <p:nvPr/>
            </p:nvSpPr>
            <p:spPr>
              <a:xfrm>
                <a:off x="3620080" y="2694894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  laser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5420191-22AA-4F96-9BBC-A21BE850C1AC}"/>
                  </a:ext>
                </a:extLst>
              </p:cNvPr>
              <p:cNvSpPr txBox="1"/>
              <p:nvPr/>
            </p:nvSpPr>
            <p:spPr>
              <a:xfrm>
                <a:off x="3756759" y="2941115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electrons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4282C5-1257-4398-9C7B-055B421D8BBD}"/>
                  </a:ext>
                </a:extLst>
              </p:cNvPr>
              <p:cNvSpPr txBox="1"/>
              <p:nvPr/>
            </p:nvSpPr>
            <p:spPr>
              <a:xfrm>
                <a:off x="3770045" y="3184472"/>
                <a:ext cx="85445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0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positrons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3611816-4BF3-451A-AAEE-F8FF3CE64ECA}"/>
                  </a:ext>
                </a:extLst>
              </p:cNvPr>
              <p:cNvSpPr txBox="1"/>
              <p:nvPr/>
            </p:nvSpPr>
            <p:spPr>
              <a:xfrm>
                <a:off x="8199018" y="2424992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HEP detector test user area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57F789A-B3E2-4BE3-9780-2B75D69CF219}"/>
                  </a:ext>
                </a:extLst>
              </p:cNvPr>
              <p:cNvSpPr txBox="1"/>
              <p:nvPr/>
            </p:nvSpPr>
            <p:spPr>
              <a:xfrm>
                <a:off x="5324003" y="921685"/>
                <a:ext cx="2512947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BB-A: </a:t>
                </a:r>
                <a:r>
                  <a:rPr kumimoji="0" lang="en-GB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Radiation sources</a:t>
                </a:r>
                <a:endParaRPr kumimoji="0" lang="x-none" sz="1300" b="1" i="1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DDDC6627-C4D8-4B01-AD7A-1F1FE35E7F16}"/>
                  </a:ext>
                </a:extLst>
              </p:cNvPr>
              <p:cNvSpPr txBox="1"/>
              <p:nvPr/>
            </p:nvSpPr>
            <p:spPr>
              <a:xfrm>
                <a:off x="4854922" y="3210512"/>
                <a:ext cx="448855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BB-B</a:t>
                </a:r>
                <a:r>
                  <a:rPr kumimoji="0" lang="en-GB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GeV-class positrons &amp; HEP detector test stand</a:t>
                </a:r>
                <a:endParaRPr kumimoji="0" lang="x-none" sz="1300" b="1" i="1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066DD5B9-9543-4DA2-ADAD-3A64BD529655}"/>
                  </a:ext>
                </a:extLst>
              </p:cNvPr>
              <p:cNvSpPr/>
              <p:nvPr/>
            </p:nvSpPr>
            <p:spPr>
              <a:xfrm>
                <a:off x="8240433" y="139876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CA7DF70-FDD9-4C8A-9FAC-2249B575F415}"/>
                  </a:ext>
                </a:extLst>
              </p:cNvPr>
              <p:cNvSpPr txBox="1"/>
              <p:nvPr/>
            </p:nvSpPr>
            <p:spPr>
              <a:xfrm>
                <a:off x="8215752" y="145401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C57B0078-C1F8-4FD8-8704-2D79BBDE4F00}"/>
                  </a:ext>
                </a:extLst>
              </p:cNvPr>
              <p:cNvCxnSpPr>
                <a:cxnSpLocks/>
                <a:stCxn id="124" idx="3"/>
                <a:endCxn id="90" idx="1"/>
              </p:cNvCxnSpPr>
              <p:nvPr/>
            </p:nvCxnSpPr>
            <p:spPr>
              <a:xfrm>
                <a:off x="8049410" y="1358605"/>
                <a:ext cx="191023" cy="21004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333CFF40-6874-45B8-9B62-0A7B931E6452}"/>
                  </a:ext>
                </a:extLst>
              </p:cNvPr>
              <p:cNvSpPr/>
              <p:nvPr/>
            </p:nvSpPr>
            <p:spPr>
              <a:xfrm>
                <a:off x="8236792" y="287531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CBB7BAD-7A05-42A5-8BE3-B6BBE1EE6487}"/>
                  </a:ext>
                </a:extLst>
              </p:cNvPr>
              <p:cNvSpPr txBox="1"/>
              <p:nvPr/>
            </p:nvSpPr>
            <p:spPr>
              <a:xfrm>
                <a:off x="8221677" y="285120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GeV-class positron user area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113B973-A0E0-4058-A931-6AD07A223E1A}"/>
                  </a:ext>
                </a:extLst>
              </p:cNvPr>
              <p:cNvSpPr txBox="1"/>
              <p:nvPr/>
            </p:nvSpPr>
            <p:spPr>
              <a:xfrm>
                <a:off x="3251372" y="928828"/>
                <a:ext cx="1690032" cy="6463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INFN (</a:t>
                </a:r>
                <a:r>
                  <a:rPr kumimoji="0" lang="de-DE" sz="1200" b="1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Italy</a:t>
                </a:r>
                <a:r>
                  <a:rPr kumimoji="0" lang="de-DE" sz="1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):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beam-driven</a:t>
                </a: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1CF83C-E601-4AEC-9516-262901D9DBAE}"/>
                  </a:ext>
                </a:extLst>
              </p:cNvPr>
              <p:cNvSpPr/>
              <p:nvPr/>
            </p:nvSpPr>
            <p:spPr>
              <a:xfrm>
                <a:off x="3248505" y="933407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D40CAF9-C69B-4B62-8A2E-32E7A9317637}"/>
                </a:ext>
              </a:extLst>
            </p:cNvPr>
            <p:cNvSpPr/>
            <p:nvPr/>
          </p:nvSpPr>
          <p:spPr>
            <a:xfrm>
              <a:off x="4616560" y="123083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B0470D7-BE46-46D2-AE37-0335C723C7BC}"/>
                </a:ext>
              </a:extLst>
            </p:cNvPr>
            <p:cNvSpPr txBox="1"/>
            <p:nvPr/>
          </p:nvSpPr>
          <p:spPr>
            <a:xfrm>
              <a:off x="4552954" y="1268757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1CA48CB-FA35-4EA6-A52F-CB13E2CC96CC}"/>
              </a:ext>
            </a:extLst>
          </p:cNvPr>
          <p:cNvGrpSpPr/>
          <p:nvPr/>
        </p:nvGrpSpPr>
        <p:grpSpPr>
          <a:xfrm>
            <a:off x="5548393" y="3634779"/>
            <a:ext cx="6440450" cy="2578362"/>
            <a:chOff x="5548393" y="3634779"/>
            <a:chExt cx="6440450" cy="2578362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0EF76D5-22B1-40E4-B8A8-D9BED3978200}"/>
                </a:ext>
              </a:extLst>
            </p:cNvPr>
            <p:cNvGrpSpPr/>
            <p:nvPr/>
          </p:nvGrpSpPr>
          <p:grpSpPr>
            <a:xfrm>
              <a:off x="5548393" y="3634779"/>
              <a:ext cx="6440450" cy="2578362"/>
              <a:chOff x="3239144" y="3628580"/>
              <a:chExt cx="6440450" cy="2578362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90048D2-DC19-4011-8784-6E492CB0B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5528" y="5792143"/>
                <a:ext cx="1264665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EA76407-2395-4976-8655-274A19DB6B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2716" y="4936568"/>
                <a:ext cx="617477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90C5038-29CF-428B-B518-802B412CA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9124" y="4174244"/>
                <a:ext cx="81379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31EC3919-2F33-4425-9E16-0C4B7EF008ED}"/>
                  </a:ext>
                </a:extLst>
              </p:cNvPr>
              <p:cNvSpPr/>
              <p:nvPr/>
            </p:nvSpPr>
            <p:spPr>
              <a:xfrm>
                <a:off x="4007783" y="3988900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DCAED86-76CD-4782-9746-4005D572D3C8}"/>
                  </a:ext>
                </a:extLst>
              </p:cNvPr>
              <p:cNvSpPr/>
              <p:nvPr/>
            </p:nvSpPr>
            <p:spPr>
              <a:xfrm>
                <a:off x="8222604" y="4542167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D3EC1-EB24-4AF5-8569-83E8BD217CF3}"/>
                  </a:ext>
                </a:extLst>
              </p:cNvPr>
              <p:cNvSpPr/>
              <p:nvPr/>
            </p:nvSpPr>
            <p:spPr>
              <a:xfrm>
                <a:off x="8222605" y="4952542"/>
                <a:ext cx="1378199" cy="37937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9EF5A86-BC7F-40A0-B9FE-411278308F28}"/>
                  </a:ext>
                </a:extLst>
              </p:cNvPr>
              <p:cNvSpPr/>
              <p:nvPr/>
            </p:nvSpPr>
            <p:spPr>
              <a:xfrm>
                <a:off x="3239144" y="3649525"/>
                <a:ext cx="6440450" cy="2550129"/>
              </a:xfrm>
              <a:prstGeom prst="rect">
                <a:avLst/>
              </a:prstGeom>
              <a:noFill/>
              <a:ln w="28575"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162370B-0D8F-4F4C-A87F-7E3368ACA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5855" y="4153063"/>
                <a:ext cx="0" cy="120514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2E0802D-1857-4D25-B2AD-203580B4B2D1}"/>
                  </a:ext>
                </a:extLst>
              </p:cNvPr>
              <p:cNvSpPr/>
              <p:nvPr/>
            </p:nvSpPr>
            <p:spPr>
              <a:xfrm>
                <a:off x="3996097" y="4725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79B3E3DD-E2D2-49BA-B8DC-F4E4F6C3D2F7}"/>
                  </a:ext>
                </a:extLst>
              </p:cNvPr>
              <p:cNvSpPr/>
              <p:nvPr/>
            </p:nvSpPr>
            <p:spPr>
              <a:xfrm>
                <a:off x="5320193" y="4734363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4A5436C-5DA2-4FD6-B810-7E86BD87D9DB}"/>
                  </a:ext>
                </a:extLst>
              </p:cNvPr>
              <p:cNvSpPr/>
              <p:nvPr/>
            </p:nvSpPr>
            <p:spPr>
              <a:xfrm>
                <a:off x="5320193" y="5554399"/>
                <a:ext cx="1042416" cy="34747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DBA0E04-7D78-4992-BF77-B76B4FD18B96}"/>
                  </a:ext>
                </a:extLst>
              </p:cNvPr>
              <p:cNvSpPr/>
              <p:nvPr/>
            </p:nvSpPr>
            <p:spPr>
              <a:xfrm>
                <a:off x="3348909" y="5749269"/>
                <a:ext cx="1042416" cy="34747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7027F56-CC33-466B-9D70-2CAF1797DEE6}"/>
                  </a:ext>
                </a:extLst>
              </p:cNvPr>
              <p:cNvSpPr/>
              <p:nvPr/>
            </p:nvSpPr>
            <p:spPr>
              <a:xfrm>
                <a:off x="5781582" y="3881456"/>
                <a:ext cx="1651255" cy="60350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0C32AC-B2B6-4727-80C7-AF2A1BF8E7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162636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A077DE9-88A0-441B-964F-4DF541EC7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52089" y="4908099"/>
                <a:ext cx="32334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363990A-3EA4-4ED2-9083-407663BFA1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0" cy="8066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F549ABB-F524-4D7B-9D7E-FA7243D2D5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04442" y="4825803"/>
                <a:ext cx="215751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689E5D2-D5CE-4767-95B7-6E5685A265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0808" y="5632498"/>
                <a:ext cx="133938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1B94122E-D311-47A0-8694-C51DF276241B}"/>
                  </a:ext>
                </a:extLst>
              </p:cNvPr>
              <p:cNvCxnSpPr>
                <a:cxnSpLocks/>
                <a:endCxn id="137" idx="1"/>
              </p:cNvCxnSpPr>
              <p:nvPr/>
            </p:nvCxnSpPr>
            <p:spPr>
              <a:xfrm flipV="1">
                <a:off x="6362609" y="5723133"/>
                <a:ext cx="177959" cy="5002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B5DA447-DB76-46DD-B469-2FD5F75D2FC3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V="1">
                <a:off x="7985670" y="5567002"/>
                <a:ext cx="216513" cy="166774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22D6190-2F74-4B7C-9FB5-C7EABA6A9F7D}"/>
                  </a:ext>
                </a:extLst>
              </p:cNvPr>
              <p:cNvSpPr txBox="1"/>
              <p:nvPr/>
            </p:nvSpPr>
            <p:spPr>
              <a:xfrm>
                <a:off x="3935644" y="4024177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2553A3B-F347-4138-A86B-F1D9EE6E5276}"/>
                  </a:ext>
                </a:extLst>
              </p:cNvPr>
              <p:cNvSpPr txBox="1"/>
              <p:nvPr/>
            </p:nvSpPr>
            <p:spPr>
              <a:xfrm>
                <a:off x="3915837" y="4768733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Injector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2E744A7E-E591-4732-8D08-A92DD3367C32}"/>
                  </a:ext>
                </a:extLst>
              </p:cNvPr>
              <p:cNvSpPr txBox="1"/>
              <p:nvPr/>
            </p:nvSpPr>
            <p:spPr>
              <a:xfrm>
                <a:off x="5390315" y="4692655"/>
                <a:ext cx="89352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EFDD4F-2BD9-4B82-AB95-EF33998CBBE4}"/>
                  </a:ext>
                </a:extLst>
              </p:cNvPr>
              <p:cNvSpPr txBox="1"/>
              <p:nvPr/>
            </p:nvSpPr>
            <p:spPr>
              <a:xfrm>
                <a:off x="5239933" y="5501488"/>
                <a:ext cx="11948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Plasma Accelerator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537B753-4563-4A1A-B82E-0C7CE4B4F215}"/>
                  </a:ext>
                </a:extLst>
              </p:cNvPr>
              <p:cNvSpPr txBox="1"/>
              <p:nvPr/>
            </p:nvSpPr>
            <p:spPr>
              <a:xfrm>
                <a:off x="3282874" y="5793506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RF Injector</a:t>
                </a: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B1AF78D-7E68-4777-A86D-662AF8BD7315}"/>
                  </a:ext>
                </a:extLst>
              </p:cNvPr>
              <p:cNvGrpSpPr/>
              <p:nvPr/>
            </p:nvGrpSpPr>
            <p:grpSpPr>
              <a:xfrm>
                <a:off x="6573428" y="4692656"/>
                <a:ext cx="1194815" cy="430887"/>
                <a:chOff x="4222369" y="2011452"/>
                <a:chExt cx="1194815" cy="430887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3A67F2F-FAFF-42E0-942A-E0A2960ED603}"/>
                    </a:ext>
                  </a:extLst>
                </p:cNvPr>
                <p:cNvSpPr/>
                <p:nvPr/>
              </p:nvSpPr>
              <p:spPr>
                <a:xfrm>
                  <a:off x="4246370" y="2044623"/>
                  <a:ext cx="1146814" cy="34747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719DFBB-E389-4FA5-B795-DB929792DF40}"/>
                    </a:ext>
                  </a:extLst>
                </p:cNvPr>
                <p:cNvSpPr txBox="1"/>
                <p:nvPr/>
              </p:nvSpPr>
              <p:spPr>
                <a:xfrm>
                  <a:off x="4222369" y="2011452"/>
                  <a:ext cx="1194815" cy="43088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Conversion &amp; conditioning</a:t>
                  </a:r>
                </a:p>
              </p:txBody>
            </p:sp>
          </p:grp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68AC94-74CC-4CE5-BEEE-ECC6940D952B}"/>
                  </a:ext>
                </a:extLst>
              </p:cNvPr>
              <p:cNvCxnSpPr>
                <a:cxnSpLocks/>
                <a:endCxn id="80" idx="1"/>
              </p:cNvCxnSpPr>
              <p:nvPr/>
            </p:nvCxnSpPr>
            <p:spPr>
              <a:xfrm flipV="1">
                <a:off x="6348512" y="4908100"/>
                <a:ext cx="224916" cy="426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ADD6FA7-DEF6-4268-8BED-336A9BF94A65}"/>
                  </a:ext>
                </a:extLst>
              </p:cNvPr>
              <p:cNvSpPr txBox="1"/>
              <p:nvPr/>
            </p:nvSpPr>
            <p:spPr>
              <a:xfrm>
                <a:off x="5735902" y="3937620"/>
                <a:ext cx="175405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Life-science &amp; materials X-ray imaging user area</a:t>
                </a: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0262E24-AFD3-4769-B627-EA4EEC007D3F}"/>
                  </a:ext>
                </a:extLst>
              </p:cNvPr>
              <p:cNvSpPr/>
              <p:nvPr/>
            </p:nvSpPr>
            <p:spPr>
              <a:xfrm>
                <a:off x="3348909" y="5336392"/>
                <a:ext cx="1042416" cy="347472"/>
              </a:xfrm>
              <a:prstGeom prst="rect">
                <a:avLst/>
              </a:prstGeom>
              <a:solidFill>
                <a:srgbClr val="EF37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591096AB-7D98-4988-B8F8-82D0D8146447}"/>
                  </a:ext>
                </a:extLst>
              </p:cNvPr>
              <p:cNvSpPr txBox="1"/>
              <p:nvPr/>
            </p:nvSpPr>
            <p:spPr>
              <a:xfrm>
                <a:off x="3282874" y="5358205"/>
                <a:ext cx="119481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</a:t>
                </a: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600612E-FBCA-4961-86AA-3DB1EEC154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8243" y="5030343"/>
                <a:ext cx="459547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6E13E97-F852-42B8-9CCF-7A6BF0F8F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73197" y="4825803"/>
                <a:ext cx="45459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628C736A-2467-4760-9776-E29A9406F9DE}"/>
                  </a:ext>
                </a:extLst>
              </p:cNvPr>
              <p:cNvSpPr txBox="1"/>
              <p:nvPr/>
            </p:nvSpPr>
            <p:spPr>
              <a:xfrm>
                <a:off x="7989562" y="3643278"/>
                <a:ext cx="1690032" cy="4616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Facility</a:t>
                </a: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for </a:t>
                </a: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laser-driven</a:t>
                </a:r>
                <a:r>
                  <a: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plasma accelerators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C0FAF06-7642-4E92-8543-BFE056CE9EB8}"/>
                  </a:ext>
                </a:extLst>
              </p:cNvPr>
              <p:cNvSpPr txBox="1"/>
              <p:nvPr/>
            </p:nvSpPr>
            <p:spPr>
              <a:xfrm>
                <a:off x="6096000" y="5914554"/>
                <a:ext cx="156957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LB-A</a:t>
                </a:r>
                <a:r>
                  <a:rPr kumimoji="0" lang="en-GB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FEL</a:t>
                </a:r>
                <a:endParaRPr kumimoji="0" lang="x-none" sz="1300" b="1" i="1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3930287-4237-4134-A636-9F9372F4951D}"/>
                  </a:ext>
                </a:extLst>
              </p:cNvPr>
              <p:cNvSpPr txBox="1"/>
              <p:nvPr/>
            </p:nvSpPr>
            <p:spPr>
              <a:xfrm>
                <a:off x="3717226" y="4449751"/>
                <a:ext cx="43308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LB-B</a:t>
                </a:r>
                <a:r>
                  <a:rPr kumimoji="0" lang="en-GB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Positron beam source &amp; table-top test beam </a:t>
                </a:r>
                <a:endParaRPr kumimoji="0" lang="x-none" sz="1300" b="1" i="1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DA91DFA-6F47-44E8-8781-6AE8799B5B92}"/>
                  </a:ext>
                </a:extLst>
              </p:cNvPr>
              <p:cNvSpPr txBox="1"/>
              <p:nvPr/>
            </p:nvSpPr>
            <p:spPr>
              <a:xfrm>
                <a:off x="3401223" y="3628580"/>
                <a:ext cx="4227438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Beamline LB-C</a:t>
                </a:r>
                <a:r>
                  <a:rPr kumimoji="0" lang="en-GB" sz="1300" b="1" i="1" u="none" strike="noStrike" kern="1200" cap="none" spc="0" normalizeH="0" baseline="0" noProof="0">
                    <a:ln>
                      <a:noFill/>
                    </a:ln>
                    <a:solidFill>
                      <a:srgbClr val="E7E6E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 X-ray imaging – life sciences &amp; materials  </a:t>
                </a:r>
                <a:endParaRPr kumimoji="0" lang="x-none" sz="1300" b="1" i="1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746ACDE-F1C0-40EB-9FF2-830702F38CE9}"/>
                  </a:ext>
                </a:extLst>
              </p:cNvPr>
              <p:cNvSpPr/>
              <p:nvPr/>
            </p:nvSpPr>
            <p:spPr>
              <a:xfrm>
                <a:off x="8215751" y="5380949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908F30-E8C1-42C0-9F57-F7A5E20BEF4F}"/>
                  </a:ext>
                </a:extLst>
              </p:cNvPr>
              <p:cNvSpPr txBox="1"/>
              <p:nvPr/>
            </p:nvSpPr>
            <p:spPr>
              <a:xfrm>
                <a:off x="8202183" y="5436197"/>
                <a:ext cx="14053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1</a:t>
                </a:r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B55A0948-DD2D-48A0-906C-93248896B3E9}"/>
                  </a:ext>
                </a:extLst>
              </p:cNvPr>
              <p:cNvSpPr/>
              <p:nvPr/>
            </p:nvSpPr>
            <p:spPr>
              <a:xfrm>
                <a:off x="8215751" y="5753015"/>
                <a:ext cx="1378199" cy="3397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D04A09E4-05F4-45B7-A034-E603E3B863E0}"/>
                  </a:ext>
                </a:extLst>
              </p:cNvPr>
              <p:cNvSpPr txBox="1"/>
              <p:nvPr/>
            </p:nvSpPr>
            <p:spPr>
              <a:xfrm>
                <a:off x="8191070" y="5808263"/>
                <a:ext cx="14275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FEL user area 2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7E5D8F63-C6D3-4902-8A8B-C1BE422E30E9}"/>
                  </a:ext>
                </a:extLst>
              </p:cNvPr>
              <p:cNvCxnSpPr>
                <a:cxnSpLocks/>
                <a:endCxn id="105" idx="1"/>
              </p:cNvCxnSpPr>
              <p:nvPr/>
            </p:nvCxnSpPr>
            <p:spPr>
              <a:xfrm>
                <a:off x="7985671" y="5728135"/>
                <a:ext cx="205399" cy="21093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1855039B-02B6-423E-B786-EDA4693C5F07}"/>
                  </a:ext>
                </a:extLst>
              </p:cNvPr>
              <p:cNvSpPr txBox="1"/>
              <p:nvPr/>
            </p:nvSpPr>
            <p:spPr>
              <a:xfrm>
                <a:off x="8173941" y="4513988"/>
                <a:ext cx="140842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Table-top test beam user area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B87B2DE-DEC2-4CB4-9F66-04F57E68E33A}"/>
                  </a:ext>
                </a:extLst>
              </p:cNvPr>
              <p:cNvSpPr txBox="1"/>
              <p:nvPr/>
            </p:nvSpPr>
            <p:spPr>
              <a:xfrm>
                <a:off x="8168950" y="4917244"/>
                <a:ext cx="14878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1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Ultracompact positron source user area</a:t>
                </a:r>
              </a:p>
            </p:txBody>
          </p: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5F52564-7D9B-4A7C-9770-31F59C43E182}"/>
                </a:ext>
              </a:extLst>
            </p:cNvPr>
            <p:cNvSpPr/>
            <p:nvPr/>
          </p:nvSpPr>
          <p:spPr>
            <a:xfrm>
              <a:off x="8863723" y="5560606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C1AFFAB-8E9C-4850-832A-324419DE19E8}"/>
                </a:ext>
              </a:extLst>
            </p:cNvPr>
            <p:cNvSpPr txBox="1"/>
            <p:nvPr/>
          </p:nvSpPr>
          <p:spPr>
            <a:xfrm>
              <a:off x="8849817" y="5598527"/>
              <a:ext cx="7769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D3F37798-CF3A-422A-AE21-516156A2EA26}"/>
                </a:ext>
              </a:extLst>
            </p:cNvPr>
            <p:cNvSpPr/>
            <p:nvPr/>
          </p:nvSpPr>
          <p:spPr>
            <a:xfrm>
              <a:off x="9606451" y="5557748"/>
              <a:ext cx="717876" cy="3474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0E3815F-196F-4B1F-93D2-D8DF8847DC56}"/>
                </a:ext>
              </a:extLst>
            </p:cNvPr>
            <p:cNvSpPr txBox="1"/>
            <p:nvPr/>
          </p:nvSpPr>
          <p:spPr>
            <a:xfrm>
              <a:off x="9542845" y="5595669"/>
              <a:ext cx="7901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Undulator</a:t>
              </a:r>
            </a:p>
          </p:txBody>
        </p:sp>
      </p:grpSp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8CE89D2C-2B08-4DD3-8872-FA9F25353161}"/>
              </a:ext>
            </a:extLst>
          </p:cNvPr>
          <p:cNvGraphicFramePr>
            <a:graphicFrameLocks noGrp="1"/>
          </p:cNvGraphicFramePr>
          <p:nvPr/>
        </p:nvGraphicFramePr>
        <p:xfrm>
          <a:off x="281947" y="1016196"/>
          <a:ext cx="4814960" cy="425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96">
                  <a:extLst>
                    <a:ext uri="{9D8B030D-6E8A-4147-A177-3AD203B41FA5}">
                      <a16:colId xmlns:a16="http://schemas.microsoft.com/office/drawing/2014/main" val="177172139"/>
                    </a:ext>
                  </a:extLst>
                </a:gridCol>
                <a:gridCol w="2025112">
                  <a:extLst>
                    <a:ext uri="{9D8B030D-6E8A-4147-A177-3AD203B41FA5}">
                      <a16:colId xmlns:a16="http://schemas.microsoft.com/office/drawing/2014/main" val="710687218"/>
                    </a:ext>
                  </a:extLst>
                </a:gridCol>
                <a:gridCol w="1952652">
                  <a:extLst>
                    <a:ext uri="{9D8B030D-6E8A-4147-A177-3AD203B41FA5}">
                      <a16:colId xmlns:a16="http://schemas.microsoft.com/office/drawing/2014/main" val="2839128756"/>
                    </a:ext>
                  </a:extLst>
                </a:gridCol>
              </a:tblGrid>
              <a:tr h="404172">
                <a:tc>
                  <a:txBody>
                    <a:bodyPr/>
                    <a:lstStyle/>
                    <a:p>
                      <a:endParaRPr lang="x-none" sz="1600" b="1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Laser-</a:t>
                      </a:r>
                      <a:r>
                        <a:rPr lang="de-DE" sz="1600" err="1"/>
                        <a:t>driven</a:t>
                      </a:r>
                      <a:endParaRPr lang="de-DE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/>
                        <a:t>Beam-</a:t>
                      </a:r>
                      <a:r>
                        <a:rPr lang="de-DE" sz="1600" err="1"/>
                        <a:t>driven</a:t>
                      </a:r>
                      <a:endParaRPr lang="de-DE" sz="160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4960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/>
                        <a:t>Phase 1 </a:t>
                      </a:r>
                      <a:endParaRPr lang="x-none" sz="16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/>
                        <a:t>FEL beamline to 1 GeV</a:t>
                      </a:r>
                      <a:r>
                        <a:rPr lang="en-GB" sz="1400" u="none"/>
                        <a:t> </a:t>
                      </a:r>
                      <a:r>
                        <a:rPr lang="en-GB" sz="140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/>
                        <a:t>Ultracompact positron source beamline</a:t>
                      </a:r>
                      <a:r>
                        <a:rPr lang="en-GB" sz="1400" u="none"/>
                        <a:t> </a:t>
                      </a:r>
                      <a:r>
                        <a:rPr lang="en-GB" sz="1400"/>
                        <a:t>+ positron user area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/>
                        <a:t>FEL beamline to 1 GeV</a:t>
                      </a:r>
                      <a:r>
                        <a:rPr lang="en-GB" sz="1400" u="none"/>
                        <a:t> </a:t>
                      </a:r>
                      <a:r>
                        <a:rPr lang="en-GB" sz="1400"/>
                        <a:t>+ user area 1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 u="sng"/>
                        <a:t>GeV-class positrons beamline</a:t>
                      </a:r>
                      <a:r>
                        <a:rPr lang="en-GB" sz="1400" u="none"/>
                        <a:t> </a:t>
                      </a:r>
                      <a:r>
                        <a:rPr lang="en-GB" sz="1400"/>
                        <a:t>+ positron user area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342815"/>
                  </a:ext>
                </a:extLst>
              </a:tr>
              <a:tr h="1158240"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tx1"/>
                          </a:solidFill>
                        </a:rPr>
                        <a:t>Phase 2</a:t>
                      </a:r>
                      <a:endParaRPr lang="x-none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/>
                        <a:t>X-ray imaging beamline</a:t>
                      </a:r>
                      <a:r>
                        <a:rPr lang="en-GB" sz="1400" u="none"/>
                        <a:t> </a:t>
                      </a:r>
                      <a:r>
                        <a:rPr lang="en-GB" sz="1400"/>
                        <a:t>+ user area</a:t>
                      </a:r>
                      <a:endParaRPr lang="en-GB" sz="140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Table-top test beams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400" u="sng"/>
                        <a:t>ICS source</a:t>
                      </a:r>
                      <a:r>
                        <a:rPr lang="en-GB" sz="1400" u="none"/>
                        <a:t> </a:t>
                      </a:r>
                      <a:r>
                        <a:rPr lang="en-GB" sz="1400"/>
                        <a:t>beamline + user area</a:t>
                      </a:r>
                      <a:endParaRPr lang="en-GB" sz="1400">
                        <a:solidFill>
                          <a:schemeClr val="tx1"/>
                        </a:solidFill>
                      </a:endParaRP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HEP detector tests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FEL user area 2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FEL to 5 GeV</a:t>
                      </a:r>
                      <a:endParaRPr lang="x-none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3597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de-DE" sz="1600" b="1">
                          <a:solidFill>
                            <a:schemeClr val="tx1"/>
                          </a:solidFill>
                        </a:rPr>
                        <a:t>Phase 3</a:t>
                      </a:r>
                      <a:endParaRPr lang="x-none" sz="16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High-field physics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Medical imaging beamline / user area</a:t>
                      </a:r>
                    </a:p>
                    <a:p>
                      <a:pPr marL="180975" indent="-180975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Other future developments</a:t>
                      </a:r>
                      <a:endParaRPr lang="x-none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803169"/>
                  </a:ext>
                </a:extLst>
              </a:tr>
            </a:tbl>
          </a:graphicData>
        </a:graphic>
      </p:graphicFrame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36F96CE-9D59-6444-B722-4A619437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FFC8CC6-7173-3A78-686A-869A800F66EB}"/>
              </a:ext>
            </a:extLst>
          </p:cNvPr>
          <p:cNvSpPr/>
          <p:nvPr/>
        </p:nvSpPr>
        <p:spPr>
          <a:xfrm>
            <a:off x="3146963" y="1436003"/>
            <a:ext cx="1949944" cy="47591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Rechteck 113">
            <a:extLst>
              <a:ext uri="{FF2B5EF4-FFF2-40B4-BE49-F238E27FC236}">
                <a16:creationId xmlns:a16="http://schemas.microsoft.com/office/drawing/2014/main" id="{31019505-748D-E825-4FC1-942BB629A6D4}"/>
              </a:ext>
            </a:extLst>
          </p:cNvPr>
          <p:cNvSpPr/>
          <p:nvPr/>
        </p:nvSpPr>
        <p:spPr>
          <a:xfrm>
            <a:off x="1152394" y="2669935"/>
            <a:ext cx="1949944" cy="47591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01231C4-2FAE-88CB-CED3-31054EC87885}"/>
              </a:ext>
            </a:extLst>
          </p:cNvPr>
          <p:cNvSpPr txBox="1"/>
          <p:nvPr/>
        </p:nvSpPr>
        <p:spPr>
          <a:xfrm>
            <a:off x="5109713" y="1458918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feld 114">
            <a:extLst>
              <a:ext uri="{FF2B5EF4-FFF2-40B4-BE49-F238E27FC236}">
                <a16:creationId xmlns:a16="http://schemas.microsoft.com/office/drawing/2014/main" id="{1C195FCB-26B6-CD90-D1D4-34D678A042CE}"/>
              </a:ext>
            </a:extLst>
          </p:cNvPr>
          <p:cNvSpPr txBox="1"/>
          <p:nvPr/>
        </p:nvSpPr>
        <p:spPr>
          <a:xfrm>
            <a:off x="3080632" y="2885675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8CE1DD-497B-B690-CC05-829AD0748823}"/>
              </a:ext>
            </a:extLst>
          </p:cNvPr>
          <p:cNvSpPr txBox="1"/>
          <p:nvPr/>
        </p:nvSpPr>
        <p:spPr>
          <a:xfrm>
            <a:off x="254598" y="5299467"/>
            <a:ext cx="484230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800" b="1" i="1">
                <a:solidFill>
                  <a:srgbClr val="FF0000"/>
                </a:solidFill>
              </a:rPr>
              <a:t>1:</a:t>
            </a:r>
            <a:r>
              <a:rPr lang="de-DE" sz="1800" i="1"/>
              <a:t> INFN-LNF </a:t>
            </a:r>
            <a:r>
              <a:rPr lang="de-DE" sz="1800" i="1" err="1"/>
              <a:t>construction</a:t>
            </a:r>
            <a:r>
              <a:rPr lang="de-DE" sz="1800" i="1"/>
              <a:t> </a:t>
            </a:r>
            <a:r>
              <a:rPr lang="de-DE" sz="1800" i="1" err="1"/>
              <a:t>funding</a:t>
            </a:r>
            <a:r>
              <a:rPr lang="de-DE" sz="1800" i="1"/>
              <a:t> 108 M€</a:t>
            </a:r>
          </a:p>
          <a:p>
            <a:pPr>
              <a:spcAft>
                <a:spcPts val="600"/>
              </a:spcAft>
            </a:pPr>
            <a:r>
              <a:rPr lang="de-DE" sz="1800" b="1" i="1">
                <a:solidFill>
                  <a:srgbClr val="FF0000"/>
                </a:solidFill>
              </a:rPr>
              <a:t>2: </a:t>
            </a:r>
            <a:r>
              <a:rPr lang="de-DE" sz="1800" i="1"/>
              <a:t>INFN/CNR/</a:t>
            </a:r>
            <a:r>
              <a:rPr lang="de-DE" sz="1800" i="1" err="1"/>
              <a:t>TorVer</a:t>
            </a:r>
            <a:r>
              <a:rPr lang="de-DE" sz="1800" i="1"/>
              <a:t> </a:t>
            </a:r>
            <a:r>
              <a:rPr lang="de-DE" sz="1800" i="1" err="1"/>
              <a:t>demo</a:t>
            </a:r>
            <a:r>
              <a:rPr lang="de-DE" sz="1800" i="1"/>
              <a:t> </a:t>
            </a:r>
            <a:r>
              <a:rPr lang="de-DE" sz="1800" i="1" err="1"/>
              <a:t>facility</a:t>
            </a:r>
            <a:r>
              <a:rPr lang="de-DE" sz="1800" i="1"/>
              <a:t> 22 M€ (PNRR)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579257-9838-CFBF-694C-47DD08B6253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33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6AC8C-1EAC-74CB-06A1-1BBC4CDF6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402995-D253-19DF-DB2B-36BBA7F7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dirty="0"/>
              <a:t>EuPRAXIA Advanced Photon Sources Proposal</a:t>
            </a:r>
            <a:br>
              <a:rPr lang="en-IT" dirty="0"/>
            </a:br>
            <a:r>
              <a:rPr lang="en-IT" sz="1600" dirty="0"/>
              <a:t>Started on February 13</a:t>
            </a:r>
            <a:r>
              <a:rPr lang="en-IT" sz="1600" baseline="30000" dirty="0"/>
              <a:t>th</a:t>
            </a:r>
            <a:r>
              <a:rPr lang="en-IT" sz="1600" dirty="0"/>
              <a:t>, 2022  - Submitted  on February 28</a:t>
            </a:r>
            <a:r>
              <a:rPr lang="en-IT" sz="1600" baseline="30000" dirty="0"/>
              <a:t>th</a:t>
            </a:r>
            <a:r>
              <a:rPr lang="en-IT" sz="1600" dirty="0"/>
              <a:t> 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716F5-C280-573E-F074-C9C3EE314E4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596DDC-9B93-DA13-1691-837EFC5C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482" y="1144076"/>
            <a:ext cx="5161191" cy="46407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1E8EE8E-06B1-024F-75E6-8B01D496954F}"/>
              </a:ext>
            </a:extLst>
          </p:cNvPr>
          <p:cNvSpPr txBox="1"/>
          <p:nvPr/>
        </p:nvSpPr>
        <p:spPr>
          <a:xfrm>
            <a:off x="567592" y="1144076"/>
            <a:ext cx="3095074" cy="1200329"/>
          </a:xfrm>
          <a:prstGeom prst="rect">
            <a:avLst/>
          </a:prstGeom>
          <a:solidFill>
            <a:srgbClr val="A5A5A5"/>
          </a:solidFill>
        </p:spPr>
        <p:txBody>
          <a:bodyPr wrap="square" rtlCol="0">
            <a:spAutoFit/>
          </a:bodyPr>
          <a:lstStyle/>
          <a:p>
            <a:pPr defTabSz="453270"/>
            <a:r>
              <a:rPr lang="en-IT" sz="1800" b="1">
                <a:latin typeface="Calibri"/>
              </a:rPr>
              <a:t>EuAPS Scientific Coordinator: </a:t>
            </a:r>
            <a:r>
              <a:rPr lang="en-IT" sz="1800">
                <a:solidFill>
                  <a:srgbClr val="FFFF00"/>
                </a:solidFill>
                <a:latin typeface="Calibri"/>
              </a:rPr>
              <a:t>M. Ferrario  (INFN-LNF)</a:t>
            </a:r>
          </a:p>
          <a:p>
            <a:pPr defTabSz="453270"/>
            <a:r>
              <a:rPr lang="en-IT" sz="1800" b="1">
                <a:latin typeface="Calibri"/>
              </a:rPr>
              <a:t>EuPRAXIA/EuAPS Integration</a:t>
            </a:r>
            <a:r>
              <a:rPr lang="en-IT" sz="1800">
                <a:latin typeface="Calibri"/>
              </a:rPr>
              <a:t>: </a:t>
            </a:r>
            <a:r>
              <a:rPr lang="en-IT" sz="1800">
                <a:solidFill>
                  <a:srgbClr val="FFFF00"/>
                </a:solidFill>
                <a:latin typeface="Calibri"/>
              </a:rPr>
              <a:t>R. Assmann  (DESY &amp; INFN)</a:t>
            </a:r>
          </a:p>
        </p:txBody>
      </p:sp>
      <p:pic>
        <p:nvPicPr>
          <p:cNvPr id="26" name="Picture 25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FE6F709-03BF-2DA0-A1B4-CEB404F44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36" t="14493" r="26534" b="23756"/>
          <a:stretch/>
        </p:blipFill>
        <p:spPr bwMode="auto">
          <a:xfrm>
            <a:off x="1542767" y="4810506"/>
            <a:ext cx="859338" cy="962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E4186B-048F-90F7-B5F9-8137A8C6D01F}"/>
              </a:ext>
            </a:extLst>
          </p:cNvPr>
          <p:cNvGrpSpPr/>
          <p:nvPr/>
        </p:nvGrpSpPr>
        <p:grpSpPr>
          <a:xfrm>
            <a:off x="9641732" y="1211785"/>
            <a:ext cx="2213141" cy="2836055"/>
            <a:chOff x="6640460" y="873232"/>
            <a:chExt cx="2213141" cy="3774790"/>
          </a:xfrm>
        </p:grpSpPr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6B6459E7-3119-15F6-93C4-0F8E16A7358F}"/>
                </a:ext>
              </a:extLst>
            </p:cNvPr>
            <p:cNvSpPr/>
            <p:nvPr/>
          </p:nvSpPr>
          <p:spPr>
            <a:xfrm>
              <a:off x="6640460" y="873232"/>
              <a:ext cx="2213141" cy="83845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1600" dirty="0">
                  <a:solidFill>
                    <a:srgbClr val="002060"/>
                  </a:solidFill>
                  <a:latin typeface="Calibri"/>
                </a:rPr>
                <a:t>Scientific Advisory Committee</a:t>
              </a:r>
            </a:p>
          </p:txBody>
        </p:sp>
        <p:sp>
          <p:nvSpPr>
            <p:cNvPr id="30" name="Rectangle 32">
              <a:extLst>
                <a:ext uri="{FF2B5EF4-FFF2-40B4-BE49-F238E27FC236}">
                  <a16:creationId xmlns:a16="http://schemas.microsoft.com/office/drawing/2014/main" id="{8680E0AC-AE18-4F04-07FF-869DF7DDCA74}"/>
                </a:ext>
              </a:extLst>
            </p:cNvPr>
            <p:cNvSpPr/>
            <p:nvPr/>
          </p:nvSpPr>
          <p:spPr>
            <a:xfrm>
              <a:off x="6640460" y="2341398"/>
              <a:ext cx="2213141" cy="8384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1600" dirty="0">
                  <a:solidFill>
                    <a:srgbClr val="002060"/>
                  </a:solidFill>
                  <a:latin typeface="Calibri"/>
                </a:rPr>
                <a:t>Operating Units Board</a:t>
              </a: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159A0BA5-2AD3-6F4D-4EC1-088559159F32}"/>
                </a:ext>
              </a:extLst>
            </p:cNvPr>
            <p:cNvSpPr/>
            <p:nvPr/>
          </p:nvSpPr>
          <p:spPr>
            <a:xfrm>
              <a:off x="6640460" y="3809564"/>
              <a:ext cx="2213141" cy="83845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sz="1600" dirty="0">
                  <a:solidFill>
                    <a:srgbClr val="002060"/>
                  </a:solidFill>
                  <a:latin typeface="Calibri"/>
                </a:rPr>
                <a:t>Scientific and Technical Board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CD18F5-9EF9-3A2B-9366-D97F09E7F3F8}"/>
              </a:ext>
            </a:extLst>
          </p:cNvPr>
          <p:cNvGrpSpPr/>
          <p:nvPr/>
        </p:nvGrpSpPr>
        <p:grpSpPr>
          <a:xfrm>
            <a:off x="410545" y="3263730"/>
            <a:ext cx="1489375" cy="1027196"/>
            <a:chOff x="877295" y="1417185"/>
            <a:chExt cx="1489375" cy="1027196"/>
          </a:xfrm>
        </p:grpSpPr>
        <p:pic>
          <p:nvPicPr>
            <p:cNvPr id="24" name="Picture 23" descr="Logo, company name&#10;&#10;Description automatically generated">
              <a:extLst>
                <a:ext uri="{FF2B5EF4-FFF2-40B4-BE49-F238E27FC236}">
                  <a16:creationId xmlns:a16="http://schemas.microsoft.com/office/drawing/2014/main" id="{1727A424-BB7A-FEB9-9516-A307A005F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81" y="1417185"/>
              <a:ext cx="1157003" cy="64247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EAEF55-5A7E-7F1F-A80F-08C5C2F6E00E}"/>
                </a:ext>
              </a:extLst>
            </p:cNvPr>
            <p:cNvSpPr txBox="1"/>
            <p:nvPr/>
          </p:nvSpPr>
          <p:spPr>
            <a:xfrm>
              <a:off x="877295" y="2059660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LNF-LNS-MI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3288BB-EDD1-5DE3-F68F-D566521DA418}"/>
              </a:ext>
            </a:extLst>
          </p:cNvPr>
          <p:cNvGrpSpPr/>
          <p:nvPr/>
        </p:nvGrpSpPr>
        <p:grpSpPr>
          <a:xfrm>
            <a:off x="2263606" y="3263730"/>
            <a:ext cx="1489375" cy="1170558"/>
            <a:chOff x="877295" y="2930904"/>
            <a:chExt cx="1489375" cy="1170558"/>
          </a:xfrm>
        </p:grpSpPr>
        <p:pic>
          <p:nvPicPr>
            <p:cNvPr id="25" name="Picture 24" descr="Icon&#10;&#10;Description automatically generated">
              <a:extLst>
                <a:ext uri="{FF2B5EF4-FFF2-40B4-BE49-F238E27FC236}">
                  <a16:creationId xmlns:a16="http://schemas.microsoft.com/office/drawing/2014/main" id="{5E4DEB98-DDE0-AA02-0B5F-AE8B6058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0490" y="2930904"/>
              <a:ext cx="1202985" cy="76092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684EFE-F2B2-73AE-175F-5D6B76F2D551}"/>
                </a:ext>
              </a:extLst>
            </p:cNvPr>
            <p:cNvSpPr txBox="1"/>
            <p:nvPr/>
          </p:nvSpPr>
          <p:spPr>
            <a:xfrm>
              <a:off x="877295" y="3716741"/>
              <a:ext cx="148937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T">
                  <a:solidFill>
                    <a:schemeClr val="bg1"/>
                  </a:solidFill>
                </a:rPr>
                <a:t>INO-ISM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15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85975D-9A03-1C79-5F39-2E9E1773D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A6CDB-215D-7C4F-97C3-F225A77A34D6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76D761-110B-DFF8-2699-E35D7B44B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/>
              <a:t>Graduatoria Definitiva </a:t>
            </a:r>
            <a:br>
              <a:rPr lang="en-IT"/>
            </a:br>
            <a:r>
              <a:rPr lang="en-IT" sz="1800"/>
              <a:t>Published on June 20</a:t>
            </a:r>
            <a:r>
              <a:rPr lang="en-IT" sz="1800" baseline="30000"/>
              <a:t>th</a:t>
            </a:r>
            <a:r>
              <a:rPr lang="en-IT" sz="1800"/>
              <a:t>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48D6F-53E3-1C95-4C11-273A59BED6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hr-HR" dirty="0"/>
              <a:t>EuAPS First Day Meeting, 27/06/2022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DABBC-AA5C-9894-4821-D073C7D15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711"/>
          <a:stretch/>
        </p:blipFill>
        <p:spPr>
          <a:xfrm>
            <a:off x="587122" y="1725451"/>
            <a:ext cx="2753360" cy="117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B98B6B-5756-77A0-F6FE-35CFB3066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38"/>
          <a:stretch/>
        </p:blipFill>
        <p:spPr>
          <a:xfrm>
            <a:off x="989712" y="3841390"/>
            <a:ext cx="1948180" cy="138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8F599D-8E10-DA6B-4412-9D4385A5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50" y="1082484"/>
            <a:ext cx="7357604" cy="51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2878</TotalTime>
  <Words>1326</Words>
  <Application>Microsoft Macintosh PowerPoint</Application>
  <PresentationFormat>Widescreen</PresentationFormat>
  <Paragraphs>231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Narrow</vt:lpstr>
      <vt:lpstr>Calibri</vt:lpstr>
      <vt:lpstr>Calibri Light</vt:lpstr>
      <vt:lpstr>Cambria Math</vt:lpstr>
      <vt:lpstr>Gentium Book Basic</vt:lpstr>
      <vt:lpstr>Helvetica</vt:lpstr>
      <vt:lpstr>Symbol</vt:lpstr>
      <vt:lpstr>Times New Roman</vt:lpstr>
      <vt:lpstr>Wingdings</vt:lpstr>
      <vt:lpstr>Office Theme</vt:lpstr>
      <vt:lpstr>EuPRAXIA Advanced Photon  Sources</vt:lpstr>
      <vt:lpstr>Bando PNRR Published on December 28th, 2021</vt:lpstr>
      <vt:lpstr>EuPRAXIA is an ESFRI Distributed Facility</vt:lpstr>
      <vt:lpstr>Headquarter and Site 1: EuPRAXIA@SPARC_LAB</vt:lpstr>
      <vt:lpstr>Candidate 2nd Sites from CDR</vt:lpstr>
      <vt:lpstr>From the EuPRAXIA CDR</vt:lpstr>
      <vt:lpstr>Phased Implementation of Construction Sites</vt:lpstr>
      <vt:lpstr>EuPRAXIA Advanced Photon Sources Proposal Started on February 13th, 2022  - Submitted  on February 28th , 2022</vt:lpstr>
      <vt:lpstr>Graduatoria Definitiva  Published on June 20th, 2022</vt:lpstr>
      <vt:lpstr>Budget Distribution among WPs</vt:lpstr>
      <vt:lpstr>Betatron Radiation Source</vt:lpstr>
      <vt:lpstr>Betatron X Rays: Compact Medical Imaging</vt:lpstr>
      <vt:lpstr>WP2 - Betaron Radiation Source at SPARC_LAB</vt:lpstr>
      <vt:lpstr>WP2 - Betaron Radiation Source at SPARC_LAB</vt:lpstr>
      <vt:lpstr>WP2 - Betaron Radiation Source at SPARC_LAB</vt:lpstr>
      <vt:lpstr>WP1 - Betaron Radiation Source at EuPRAXIA@SPARC_LAB</vt:lpstr>
      <vt:lpstr>WP3 - I-LUCE INFN-Laser indUced radiation acCEleration</vt:lpstr>
      <vt:lpstr>WP4 - J-class, 100Hz laser infrastructure @CNR-INO Pisa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Massimo Ferrario</cp:lastModifiedBy>
  <cp:revision>2577</cp:revision>
  <cp:lastPrinted>2022-06-25T10:26:50Z</cp:lastPrinted>
  <dcterms:created xsi:type="dcterms:W3CDTF">2018-02-09T13:41:45Z</dcterms:created>
  <dcterms:modified xsi:type="dcterms:W3CDTF">2022-06-27T06:54:21Z</dcterms:modified>
</cp:coreProperties>
</file>