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333" r:id="rId3"/>
    <p:sldId id="397" r:id="rId4"/>
    <p:sldId id="343" r:id="rId5"/>
    <p:sldId id="347" r:id="rId6"/>
    <p:sldId id="372" r:id="rId7"/>
    <p:sldId id="344" r:id="rId8"/>
    <p:sldId id="348" r:id="rId9"/>
    <p:sldId id="373" r:id="rId10"/>
    <p:sldId id="374" r:id="rId11"/>
    <p:sldId id="376" r:id="rId12"/>
    <p:sldId id="356" r:id="rId13"/>
    <p:sldId id="353" r:id="rId14"/>
    <p:sldId id="380" r:id="rId15"/>
    <p:sldId id="390" r:id="rId16"/>
    <p:sldId id="391" r:id="rId17"/>
    <p:sldId id="393" r:id="rId18"/>
    <p:sldId id="392" r:id="rId19"/>
    <p:sldId id="355" r:id="rId20"/>
    <p:sldId id="394" r:id="rId21"/>
    <p:sldId id="396" r:id="rId22"/>
  </p:sldIdLst>
  <p:sldSz cx="9144000" cy="5143500" type="screen16x9"/>
  <p:notesSz cx="6858000" cy="9144000"/>
  <p:defaultTextStyle>
    <a:defPPr>
      <a:defRPr lang="en-US"/>
    </a:defPPr>
    <a:lvl1pPr marL="0" algn="l" defTabSz="779233" rtl="0" eaLnBrk="1" latinLnBrk="0" hangingPunct="1">
      <a:defRPr sz="1500" kern="1200">
        <a:solidFill>
          <a:schemeClr val="tx1"/>
        </a:solidFill>
        <a:latin typeface="+mn-lt"/>
        <a:ea typeface="+mn-ea"/>
        <a:cs typeface="+mn-cs"/>
      </a:defRPr>
    </a:lvl1pPr>
    <a:lvl2pPr marL="389616" algn="l" defTabSz="779233" rtl="0" eaLnBrk="1" latinLnBrk="0" hangingPunct="1">
      <a:defRPr sz="1500" kern="1200">
        <a:solidFill>
          <a:schemeClr val="tx1"/>
        </a:solidFill>
        <a:latin typeface="+mn-lt"/>
        <a:ea typeface="+mn-ea"/>
        <a:cs typeface="+mn-cs"/>
      </a:defRPr>
    </a:lvl2pPr>
    <a:lvl3pPr marL="779233" algn="l" defTabSz="779233" rtl="0" eaLnBrk="1" latinLnBrk="0" hangingPunct="1">
      <a:defRPr sz="1500" kern="1200">
        <a:solidFill>
          <a:schemeClr val="tx1"/>
        </a:solidFill>
        <a:latin typeface="+mn-lt"/>
        <a:ea typeface="+mn-ea"/>
        <a:cs typeface="+mn-cs"/>
      </a:defRPr>
    </a:lvl3pPr>
    <a:lvl4pPr marL="1168849" algn="l" defTabSz="779233" rtl="0" eaLnBrk="1" latinLnBrk="0" hangingPunct="1">
      <a:defRPr sz="1500" kern="1200">
        <a:solidFill>
          <a:schemeClr val="tx1"/>
        </a:solidFill>
        <a:latin typeface="+mn-lt"/>
        <a:ea typeface="+mn-ea"/>
        <a:cs typeface="+mn-cs"/>
      </a:defRPr>
    </a:lvl4pPr>
    <a:lvl5pPr marL="1558464" algn="l" defTabSz="779233" rtl="0" eaLnBrk="1" latinLnBrk="0" hangingPunct="1">
      <a:defRPr sz="1500" kern="1200">
        <a:solidFill>
          <a:schemeClr val="tx1"/>
        </a:solidFill>
        <a:latin typeface="+mn-lt"/>
        <a:ea typeface="+mn-ea"/>
        <a:cs typeface="+mn-cs"/>
      </a:defRPr>
    </a:lvl5pPr>
    <a:lvl6pPr marL="1948080" algn="l" defTabSz="779233" rtl="0" eaLnBrk="1" latinLnBrk="0" hangingPunct="1">
      <a:defRPr sz="1500" kern="1200">
        <a:solidFill>
          <a:schemeClr val="tx1"/>
        </a:solidFill>
        <a:latin typeface="+mn-lt"/>
        <a:ea typeface="+mn-ea"/>
        <a:cs typeface="+mn-cs"/>
      </a:defRPr>
    </a:lvl6pPr>
    <a:lvl7pPr marL="2337697" algn="l" defTabSz="779233" rtl="0" eaLnBrk="1" latinLnBrk="0" hangingPunct="1">
      <a:defRPr sz="1500" kern="1200">
        <a:solidFill>
          <a:schemeClr val="tx1"/>
        </a:solidFill>
        <a:latin typeface="+mn-lt"/>
        <a:ea typeface="+mn-ea"/>
        <a:cs typeface="+mn-cs"/>
      </a:defRPr>
    </a:lvl7pPr>
    <a:lvl8pPr marL="2727313" algn="l" defTabSz="779233" rtl="0" eaLnBrk="1" latinLnBrk="0" hangingPunct="1">
      <a:defRPr sz="1500" kern="1200">
        <a:solidFill>
          <a:schemeClr val="tx1"/>
        </a:solidFill>
        <a:latin typeface="+mn-lt"/>
        <a:ea typeface="+mn-ea"/>
        <a:cs typeface="+mn-cs"/>
      </a:defRPr>
    </a:lvl8pPr>
    <a:lvl9pPr marL="3116929" algn="l" defTabSz="779233"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01F5"/>
    <a:srgbClr val="067ED0"/>
    <a:srgbClr val="FF0000"/>
    <a:srgbClr val="F3F303"/>
    <a:srgbClr val="EFFFD0"/>
    <a:srgbClr val="C2348F"/>
    <a:srgbClr val="FEFBD0"/>
    <a:srgbClr val="FEFBD4"/>
    <a:srgbClr val="2D3A84"/>
    <a:srgbClr val="9E69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78" autoAdjust="0"/>
    <p:restoredTop sz="95374" autoAdjust="0"/>
  </p:normalViewPr>
  <p:slideViewPr>
    <p:cSldViewPr>
      <p:cViewPr varScale="1">
        <p:scale>
          <a:sx n="122" d="100"/>
          <a:sy n="122" d="100"/>
        </p:scale>
        <p:origin x="216" y="848"/>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E23045-62E1-423E-95BD-74C8F6DDECBF}" type="datetimeFigureOut">
              <a:rPr lang="en-GB" smtClean="0"/>
              <a:t>26/06/2022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49D360-123F-4A65-95FD-0405FD1E1B02}" type="slidenum">
              <a:rPr lang="en-GB" smtClean="0"/>
              <a:t>‹#›</a:t>
            </a:fld>
            <a:endParaRPr lang="en-GB"/>
          </a:p>
        </p:txBody>
      </p:sp>
    </p:spTree>
    <p:extLst>
      <p:ext uri="{BB962C8B-B14F-4D97-AF65-F5344CB8AC3E}">
        <p14:creationId xmlns:p14="http://schemas.microsoft.com/office/powerpoint/2010/main" val="354640289"/>
      </p:ext>
    </p:extLst>
  </p:cSld>
  <p:clrMap bg1="lt1" tx1="dk1" bg2="lt2" tx2="dk2" accent1="accent1" accent2="accent2" accent3="accent3" accent4="accent4" accent5="accent5" accent6="accent6" hlink="hlink" folHlink="folHlink"/>
  <p:notesStyle>
    <a:lvl1pPr marL="0" algn="l" defTabSz="779233" rtl="0" eaLnBrk="1" latinLnBrk="0" hangingPunct="1">
      <a:defRPr sz="1100" kern="1200">
        <a:solidFill>
          <a:schemeClr val="tx1"/>
        </a:solidFill>
        <a:latin typeface="+mn-lt"/>
        <a:ea typeface="+mn-ea"/>
        <a:cs typeface="+mn-cs"/>
      </a:defRPr>
    </a:lvl1pPr>
    <a:lvl2pPr marL="389616" algn="l" defTabSz="779233" rtl="0" eaLnBrk="1" latinLnBrk="0" hangingPunct="1">
      <a:defRPr sz="1100" kern="1200">
        <a:solidFill>
          <a:schemeClr val="tx1"/>
        </a:solidFill>
        <a:latin typeface="+mn-lt"/>
        <a:ea typeface="+mn-ea"/>
        <a:cs typeface="+mn-cs"/>
      </a:defRPr>
    </a:lvl2pPr>
    <a:lvl3pPr marL="779233" algn="l" defTabSz="779233" rtl="0" eaLnBrk="1" latinLnBrk="0" hangingPunct="1">
      <a:defRPr sz="1100" kern="1200">
        <a:solidFill>
          <a:schemeClr val="tx1"/>
        </a:solidFill>
        <a:latin typeface="+mn-lt"/>
        <a:ea typeface="+mn-ea"/>
        <a:cs typeface="+mn-cs"/>
      </a:defRPr>
    </a:lvl3pPr>
    <a:lvl4pPr marL="1168849" algn="l" defTabSz="779233" rtl="0" eaLnBrk="1" latinLnBrk="0" hangingPunct="1">
      <a:defRPr sz="1100" kern="1200">
        <a:solidFill>
          <a:schemeClr val="tx1"/>
        </a:solidFill>
        <a:latin typeface="+mn-lt"/>
        <a:ea typeface="+mn-ea"/>
        <a:cs typeface="+mn-cs"/>
      </a:defRPr>
    </a:lvl4pPr>
    <a:lvl5pPr marL="1558464" algn="l" defTabSz="779233" rtl="0" eaLnBrk="1" latinLnBrk="0" hangingPunct="1">
      <a:defRPr sz="1100" kern="1200">
        <a:solidFill>
          <a:schemeClr val="tx1"/>
        </a:solidFill>
        <a:latin typeface="+mn-lt"/>
        <a:ea typeface="+mn-ea"/>
        <a:cs typeface="+mn-cs"/>
      </a:defRPr>
    </a:lvl5pPr>
    <a:lvl6pPr marL="1948080" algn="l" defTabSz="779233" rtl="0" eaLnBrk="1" latinLnBrk="0" hangingPunct="1">
      <a:defRPr sz="1100" kern="1200">
        <a:solidFill>
          <a:schemeClr val="tx1"/>
        </a:solidFill>
        <a:latin typeface="+mn-lt"/>
        <a:ea typeface="+mn-ea"/>
        <a:cs typeface="+mn-cs"/>
      </a:defRPr>
    </a:lvl6pPr>
    <a:lvl7pPr marL="2337697" algn="l" defTabSz="779233" rtl="0" eaLnBrk="1" latinLnBrk="0" hangingPunct="1">
      <a:defRPr sz="1100" kern="1200">
        <a:solidFill>
          <a:schemeClr val="tx1"/>
        </a:solidFill>
        <a:latin typeface="+mn-lt"/>
        <a:ea typeface="+mn-ea"/>
        <a:cs typeface="+mn-cs"/>
      </a:defRPr>
    </a:lvl7pPr>
    <a:lvl8pPr marL="2727313" algn="l" defTabSz="779233" rtl="0" eaLnBrk="1" latinLnBrk="0" hangingPunct="1">
      <a:defRPr sz="1100" kern="1200">
        <a:solidFill>
          <a:schemeClr val="tx1"/>
        </a:solidFill>
        <a:latin typeface="+mn-lt"/>
        <a:ea typeface="+mn-ea"/>
        <a:cs typeface="+mn-cs"/>
      </a:defRPr>
    </a:lvl8pPr>
    <a:lvl9pPr marL="3116929" algn="l" defTabSz="7792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0F73C1-2BD6-684E-AA1B-49165E0DF4BD}" type="slidenum">
              <a:rPr lang="en-GB" smtClean="0"/>
              <a:pPr/>
              <a:t>4</a:t>
            </a:fld>
            <a:endParaRPr lang="en-GB"/>
          </a:p>
        </p:txBody>
      </p:sp>
    </p:spTree>
    <p:extLst>
      <p:ext uri="{BB962C8B-B14F-4D97-AF65-F5344CB8AC3E}">
        <p14:creationId xmlns:p14="http://schemas.microsoft.com/office/powerpoint/2010/main" val="1631615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16</a:t>
            </a:fld>
            <a:endParaRPr lang="en-GB"/>
          </a:p>
        </p:txBody>
      </p:sp>
    </p:spTree>
    <p:extLst>
      <p:ext uri="{BB962C8B-B14F-4D97-AF65-F5344CB8AC3E}">
        <p14:creationId xmlns:p14="http://schemas.microsoft.com/office/powerpoint/2010/main" val="46882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17</a:t>
            </a:fld>
            <a:endParaRPr lang="en-GB"/>
          </a:p>
        </p:txBody>
      </p:sp>
    </p:spTree>
    <p:extLst>
      <p:ext uri="{BB962C8B-B14F-4D97-AF65-F5344CB8AC3E}">
        <p14:creationId xmlns:p14="http://schemas.microsoft.com/office/powerpoint/2010/main" val="1856921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18</a:t>
            </a:fld>
            <a:endParaRPr lang="en-GB"/>
          </a:p>
        </p:txBody>
      </p:sp>
    </p:spTree>
    <p:extLst>
      <p:ext uri="{BB962C8B-B14F-4D97-AF65-F5344CB8AC3E}">
        <p14:creationId xmlns:p14="http://schemas.microsoft.com/office/powerpoint/2010/main" val="1980977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381000" y="685800"/>
            <a:ext cx="6096000" cy="3429000"/>
          </a:xfrm>
          <a:ln/>
        </p:spPr>
      </p:sp>
      <p:sp>
        <p:nvSpPr>
          <p:cNvPr id="33795" name="Rectangle 3"/>
          <p:cNvSpPr>
            <a:spLocks noGrp="1" noChangeArrowheads="1"/>
          </p:cNvSpPr>
          <p:nvPr>
            <p:ph type="body" idx="1"/>
          </p:nvPr>
        </p:nvSpPr>
        <p:spPr>
          <a:noFill/>
          <a:ln/>
        </p:spPr>
        <p:txBody>
          <a:bodyPr/>
          <a:lstStyle/>
          <a:p>
            <a:pPr eaLnBrk="1" hangingPunct="1"/>
            <a:endParaRPr lang="it-IT" dirty="0"/>
          </a:p>
        </p:txBody>
      </p:sp>
    </p:spTree>
    <p:extLst>
      <p:ext uri="{BB962C8B-B14F-4D97-AF65-F5344CB8AC3E}">
        <p14:creationId xmlns:p14="http://schemas.microsoft.com/office/powerpoint/2010/main" val="578903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20</a:t>
            </a:fld>
            <a:endParaRPr lang="en-GB"/>
          </a:p>
        </p:txBody>
      </p:sp>
    </p:spTree>
    <p:extLst>
      <p:ext uri="{BB962C8B-B14F-4D97-AF65-F5344CB8AC3E}">
        <p14:creationId xmlns:p14="http://schemas.microsoft.com/office/powerpoint/2010/main" val="2055678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21</a:t>
            </a:fld>
            <a:endParaRPr lang="en-GB"/>
          </a:p>
        </p:txBody>
      </p:sp>
    </p:spTree>
    <p:extLst>
      <p:ext uri="{BB962C8B-B14F-4D97-AF65-F5344CB8AC3E}">
        <p14:creationId xmlns:p14="http://schemas.microsoft.com/office/powerpoint/2010/main" val="121631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0F73C1-2BD6-684E-AA1B-49165E0DF4BD}" type="slidenum">
              <a:rPr lang="en-GB" smtClean="0"/>
              <a:pPr/>
              <a:t>5</a:t>
            </a:fld>
            <a:endParaRPr lang="en-GB"/>
          </a:p>
        </p:txBody>
      </p:sp>
    </p:spTree>
    <p:extLst>
      <p:ext uri="{BB962C8B-B14F-4D97-AF65-F5344CB8AC3E}">
        <p14:creationId xmlns:p14="http://schemas.microsoft.com/office/powerpoint/2010/main" val="4022636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0F73C1-2BD6-684E-AA1B-49165E0DF4BD}" type="slidenum">
              <a:rPr lang="en-GB" smtClean="0"/>
              <a:pPr/>
              <a:t>8</a:t>
            </a:fld>
            <a:endParaRPr lang="en-GB"/>
          </a:p>
        </p:txBody>
      </p:sp>
    </p:spTree>
    <p:extLst>
      <p:ext uri="{BB962C8B-B14F-4D97-AF65-F5344CB8AC3E}">
        <p14:creationId xmlns:p14="http://schemas.microsoft.com/office/powerpoint/2010/main" val="4022636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9</a:t>
            </a:fld>
            <a:endParaRPr lang="en-GB"/>
          </a:p>
        </p:txBody>
      </p:sp>
    </p:spTree>
    <p:extLst>
      <p:ext uri="{BB962C8B-B14F-4D97-AF65-F5344CB8AC3E}">
        <p14:creationId xmlns:p14="http://schemas.microsoft.com/office/powerpoint/2010/main" val="1004097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10</a:t>
            </a:fld>
            <a:endParaRPr lang="en-GB"/>
          </a:p>
        </p:txBody>
      </p:sp>
    </p:spTree>
    <p:extLst>
      <p:ext uri="{BB962C8B-B14F-4D97-AF65-F5344CB8AC3E}">
        <p14:creationId xmlns:p14="http://schemas.microsoft.com/office/powerpoint/2010/main" val="941260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11</a:t>
            </a:fld>
            <a:endParaRPr lang="en-GB"/>
          </a:p>
        </p:txBody>
      </p:sp>
    </p:spTree>
    <p:extLst>
      <p:ext uri="{BB962C8B-B14F-4D97-AF65-F5344CB8AC3E}">
        <p14:creationId xmlns:p14="http://schemas.microsoft.com/office/powerpoint/2010/main" val="776246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13</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14</a:t>
            </a:fld>
            <a:endParaRPr lang="en-GB"/>
          </a:p>
        </p:txBody>
      </p:sp>
    </p:spTree>
    <p:extLst>
      <p:ext uri="{BB962C8B-B14F-4D97-AF65-F5344CB8AC3E}">
        <p14:creationId xmlns:p14="http://schemas.microsoft.com/office/powerpoint/2010/main" val="1160243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1349D360-123F-4A65-95FD-0405FD1E1B02}" type="slidenum">
              <a:rPr lang="en-GB" smtClean="0"/>
              <a:pPr/>
              <a:t>15</a:t>
            </a:fld>
            <a:endParaRPr lang="en-GB"/>
          </a:p>
        </p:txBody>
      </p:sp>
    </p:spTree>
    <p:extLst>
      <p:ext uri="{BB962C8B-B14F-4D97-AF65-F5344CB8AC3E}">
        <p14:creationId xmlns:p14="http://schemas.microsoft.com/office/powerpoint/2010/main" val="1357337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jpeg"/><Relationship Id="rId16"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TextBox 9"/>
          <p:cNvSpPr txBox="1"/>
          <p:nvPr userDrawn="1"/>
        </p:nvSpPr>
        <p:spPr>
          <a:xfrm>
            <a:off x="8214040" y="380320"/>
            <a:ext cx="1086566" cy="215442"/>
          </a:xfrm>
          <a:prstGeom prst="rect">
            <a:avLst/>
          </a:prstGeom>
          <a:noFill/>
        </p:spPr>
        <p:txBody>
          <a:bodyPr wrap="square" lIns="91438" tIns="45719" rIns="91438" bIns="45719" rtlCol="0">
            <a:spAutoFit/>
          </a:bodyPr>
          <a:lstStyle/>
          <a:p>
            <a:pPr algn="ctr"/>
            <a:r>
              <a:rPr lang="en-GB" sz="800" dirty="0">
                <a:solidFill>
                  <a:srgbClr val="0070C0"/>
                </a:solidFill>
              </a:rPr>
              <a:t>ESFRI 2021</a:t>
            </a:r>
          </a:p>
        </p:txBody>
      </p:sp>
      <p:sp>
        <p:nvSpPr>
          <p:cNvPr id="2" name="Title 1"/>
          <p:cNvSpPr>
            <a:spLocks noGrp="1"/>
          </p:cNvSpPr>
          <p:nvPr>
            <p:ph type="title"/>
          </p:nvPr>
        </p:nvSpPr>
        <p:spPr>
          <a:xfrm>
            <a:off x="2025071" y="-128550"/>
            <a:ext cx="5067211" cy="857250"/>
          </a:xfrm>
        </p:spPr>
        <p:txBody>
          <a:bodyPr>
            <a:normAutofit/>
          </a:bodyPr>
          <a:lstStyle>
            <a:lvl1pPr algn="ctr">
              <a:defRPr sz="2600">
                <a:solidFill>
                  <a:srgbClr val="2D3A84"/>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665185"/>
            <a:ext cx="8229600" cy="41137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Slide Number Placeholder 17"/>
          <p:cNvSpPr>
            <a:spLocks noGrp="1"/>
          </p:cNvSpPr>
          <p:nvPr>
            <p:ph type="sldNum" sz="quarter" idx="12"/>
          </p:nvPr>
        </p:nvSpPr>
        <p:spPr>
          <a:xfrm>
            <a:off x="8820472" y="4869656"/>
            <a:ext cx="323528" cy="273844"/>
          </a:xfrm>
          <a:prstGeom prst="rect">
            <a:avLst/>
          </a:prstGeom>
        </p:spPr>
        <p:txBody>
          <a:bodyPr/>
          <a:lstStyle>
            <a:lvl1pPr>
              <a:defRPr>
                <a:solidFill>
                  <a:srgbClr val="2D3A84"/>
                </a:solidFill>
              </a:defRPr>
            </a:lvl1pPr>
          </a:lstStyle>
          <a:p>
            <a:fld id="{7C8D6F1B-0912-4E83-AA89-4880E3586760}" type="slidenum">
              <a:rPr lang="en-GB" smtClean="0"/>
              <a:pPr/>
              <a:t>‹#›</a:t>
            </a:fld>
            <a:endParaRPr lang="en-GB" dirty="0"/>
          </a:p>
        </p:txBody>
      </p:sp>
    </p:spTree>
    <p:extLst>
      <p:ext uri="{BB962C8B-B14F-4D97-AF65-F5344CB8AC3E}">
        <p14:creationId xmlns:p14="http://schemas.microsoft.com/office/powerpoint/2010/main" val="214036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6512" y="-35273"/>
            <a:ext cx="9217024" cy="5266300"/>
          </a:xfrm>
          <a:prstGeom prst="rect">
            <a:avLst/>
          </a:prstGeom>
        </p:spPr>
      </p:pic>
      <p:sp>
        <p:nvSpPr>
          <p:cNvPr id="2" name="Title 1"/>
          <p:cNvSpPr>
            <a:spLocks noGrp="1"/>
          </p:cNvSpPr>
          <p:nvPr>
            <p:ph type="ctrTitle"/>
          </p:nvPr>
        </p:nvSpPr>
        <p:spPr>
          <a:xfrm>
            <a:off x="2195736" y="1599644"/>
            <a:ext cx="6624736" cy="699559"/>
          </a:xfrm>
        </p:spPr>
        <p:txBody>
          <a:bodyPr>
            <a:normAutofit/>
          </a:bodyPr>
          <a:lstStyle>
            <a:lvl1pPr algn="l">
              <a:defRPr sz="2100" b="1">
                <a:solidFill>
                  <a:schemeClr val="bg1"/>
                </a:solidFill>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2195738" y="2385123"/>
            <a:ext cx="6624735" cy="348647"/>
          </a:xfrm>
        </p:spPr>
        <p:txBody>
          <a:bodyPr>
            <a:normAutofit/>
          </a:bodyPr>
          <a:lstStyle>
            <a:lvl1pPr marL="0" indent="0" algn="l">
              <a:buNone/>
              <a:defRPr sz="1100" baseline="0">
                <a:solidFill>
                  <a:srgbClr val="FFC000"/>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add author / institute</a:t>
            </a:r>
            <a:r>
              <a:rPr lang="en-GB" dirty="0"/>
              <a:t> and occasion</a:t>
            </a:r>
            <a:endParaRPr lang="en-US" dirty="0"/>
          </a:p>
        </p:txBody>
      </p:sp>
      <p:sp>
        <p:nvSpPr>
          <p:cNvPr id="8" name="Rectangle 3"/>
          <p:cNvSpPr>
            <a:spLocks noChangeArrowheads="1"/>
          </p:cNvSpPr>
          <p:nvPr userDrawn="1"/>
        </p:nvSpPr>
        <p:spPr bwMode="auto">
          <a:xfrm>
            <a:off x="395537" y="136677"/>
            <a:ext cx="2562671" cy="14003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8" tIns="45719" rIns="91438" bIns="45719">
            <a:spAutoFit/>
          </a:bodyPr>
          <a:lstStyle/>
          <a:p>
            <a:r>
              <a:rPr lang="en-GB" altLang="en-US" sz="1700" dirty="0">
                <a:solidFill>
                  <a:srgbClr val="3399FF"/>
                </a:solidFill>
                <a:latin typeface="Arial Narrow" pitchFamily="34" charset="0"/>
              </a:rPr>
              <a:t>EUROPEAN</a:t>
            </a:r>
          </a:p>
          <a:p>
            <a:r>
              <a:rPr lang="en-GB" altLang="en-US" sz="1700" dirty="0">
                <a:solidFill>
                  <a:srgbClr val="33CCFF"/>
                </a:solidFill>
                <a:latin typeface="Arial Narrow" pitchFamily="34" charset="0"/>
              </a:rPr>
              <a:t>PLASMA RESEARCH</a:t>
            </a:r>
          </a:p>
          <a:p>
            <a:r>
              <a:rPr lang="en-GB" altLang="en-US" sz="1700" dirty="0">
                <a:solidFill>
                  <a:srgbClr val="33CCFF"/>
                </a:solidFill>
                <a:latin typeface="Arial Narrow" pitchFamily="34" charset="0"/>
              </a:rPr>
              <a:t>ACCELERATOR WITH</a:t>
            </a:r>
          </a:p>
          <a:p>
            <a:r>
              <a:rPr lang="en-GB" altLang="en-US" sz="1700" dirty="0">
                <a:solidFill>
                  <a:schemeClr val="bg1"/>
                </a:solidFill>
                <a:latin typeface="Arial Narrow" pitchFamily="34" charset="0"/>
              </a:rPr>
              <a:t>EXCELLENCE IN</a:t>
            </a:r>
          </a:p>
          <a:p>
            <a:r>
              <a:rPr lang="en-GB" altLang="en-US" sz="1700" dirty="0">
                <a:solidFill>
                  <a:schemeClr val="bg1"/>
                </a:solidFill>
                <a:latin typeface="Arial Narrow" pitchFamily="34" charset="0"/>
              </a:rPr>
              <a:t>APPLICATIONS</a:t>
            </a:r>
          </a:p>
        </p:txBody>
      </p:sp>
      <p:sp>
        <p:nvSpPr>
          <p:cNvPr id="29" name="TextBox 28"/>
          <p:cNvSpPr txBox="1"/>
          <p:nvPr userDrawn="1"/>
        </p:nvSpPr>
        <p:spPr>
          <a:xfrm>
            <a:off x="902494" y="4829543"/>
            <a:ext cx="3309467" cy="276999"/>
          </a:xfrm>
          <a:prstGeom prst="rect">
            <a:avLst/>
          </a:prstGeom>
          <a:noFill/>
        </p:spPr>
        <p:txBody>
          <a:bodyPr wrap="square" lIns="91438" tIns="45719" rIns="91438" bIns="45719" rtlCol="0">
            <a:spAutoFit/>
          </a:bodyPr>
          <a:lstStyle/>
          <a:p>
            <a:r>
              <a:rPr lang="en-GB" sz="600" dirty="0">
                <a:solidFill>
                  <a:schemeClr val="bg1"/>
                </a:solidFill>
              </a:rPr>
              <a:t>This project has received funding from the European Union’s Horizon 2020 research and innovation programme under grant agreement No 653782.</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914230" y="221671"/>
            <a:ext cx="2788151" cy="945925"/>
          </a:xfrm>
          <a:prstGeom prst="rect">
            <a:avLst/>
          </a:prstGeom>
        </p:spPr>
      </p:pic>
      <p:pic>
        <p:nvPicPr>
          <p:cNvPr id="44" name="Picture 43"/>
          <p:cNvPicPr>
            <a:picLocks/>
          </p:cNvPicPr>
          <p:nvPr userDrawn="1"/>
        </p:nvPicPr>
        <p:blipFill>
          <a:blip r:embed="rId4" cstate="print">
            <a:extLst>
              <a:ext uri="{28A0092B-C50C-407E-A947-70E740481C1C}">
                <a14:useLocalDpi xmlns:a14="http://schemas.microsoft.com/office/drawing/2010/main"/>
              </a:ext>
            </a:extLst>
          </a:blip>
          <a:stretch>
            <a:fillRect/>
          </a:stretch>
        </p:blipFill>
        <p:spPr>
          <a:xfrm>
            <a:off x="368104" y="4839777"/>
            <a:ext cx="472110" cy="216250"/>
          </a:xfrm>
          <a:prstGeom prst="rect">
            <a:avLst/>
          </a:prstGeom>
          <a:ln>
            <a:noFill/>
          </a:ln>
          <a:effectLst>
            <a:outerShdw blurRad="292100" dist="139700" dir="2700000" algn="tl" rotWithShape="0">
              <a:srgbClr val="333333">
                <a:alpha val="65000"/>
              </a:srgbClr>
            </a:outerShdw>
          </a:effectLst>
        </p:spPr>
      </p:pic>
      <p:grpSp>
        <p:nvGrpSpPr>
          <p:cNvPr id="13" name="Group 12"/>
          <p:cNvGrpSpPr/>
          <p:nvPr userDrawn="1"/>
        </p:nvGrpSpPr>
        <p:grpSpPr>
          <a:xfrm>
            <a:off x="251520" y="3921898"/>
            <a:ext cx="4032448" cy="864098"/>
            <a:chOff x="755576" y="5229198"/>
            <a:chExt cx="4032448" cy="1152130"/>
          </a:xfrm>
        </p:grpSpPr>
        <p:sp>
          <p:nvSpPr>
            <p:cNvPr id="21" name="Rectangle 20"/>
            <p:cNvSpPr/>
            <p:nvPr userDrawn="1"/>
          </p:nvSpPr>
          <p:spPr>
            <a:xfrm rot="5400000">
              <a:off x="2195735" y="3789039"/>
              <a:ext cx="1152130" cy="4032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12" name="Group 11"/>
            <p:cNvGrpSpPr/>
            <p:nvPr userDrawn="1"/>
          </p:nvGrpSpPr>
          <p:grpSpPr>
            <a:xfrm>
              <a:off x="864463" y="5363056"/>
              <a:ext cx="3814672" cy="898636"/>
              <a:chOff x="894080" y="5363056"/>
              <a:chExt cx="3814672" cy="898636"/>
            </a:xfrm>
          </p:grpSpPr>
          <p:pic>
            <p:nvPicPr>
              <p:cNvPr id="45" name="Picture 44" descr="de.png"/>
              <p:cNvPicPr>
                <a:picLocks/>
              </p:cNvPicPr>
              <p:nvPr userDrawn="1"/>
            </p:nvPicPr>
            <p:blipFill>
              <a:blip r:embed="rId5" cstate="print">
                <a:extLst>
                  <a:ext uri="{28A0092B-C50C-407E-A947-70E740481C1C}">
                    <a14:useLocalDpi xmlns:a14="http://schemas.microsoft.com/office/drawing/2010/main"/>
                  </a:ext>
                </a:extLst>
              </a:blip>
              <a:stretch>
                <a:fillRect/>
              </a:stretch>
            </p:blipFill>
            <p:spPr>
              <a:xfrm>
                <a:off x="894080" y="5363056"/>
                <a:ext cx="568800" cy="360000"/>
              </a:xfrm>
              <a:prstGeom prst="rect">
                <a:avLst/>
              </a:prstGeom>
              <a:ln>
                <a:noFill/>
              </a:ln>
              <a:effectLst>
                <a:outerShdw blurRad="292100" dist="139700" dir="2700000" algn="tl" rotWithShape="0">
                  <a:srgbClr val="333333">
                    <a:alpha val="65000"/>
                  </a:srgbClr>
                </a:outerShdw>
              </a:effectLst>
            </p:spPr>
          </p:pic>
          <p:pic>
            <p:nvPicPr>
              <p:cNvPr id="46" name="Picture 45" descr="gb.png"/>
              <p:cNvPicPr>
                <a:picLocks/>
              </p:cNvPicPr>
              <p:nvPr userDrawn="1"/>
            </p:nvPicPr>
            <p:blipFill>
              <a:blip r:embed="rId6" cstate="print">
                <a:extLst>
                  <a:ext uri="{28A0092B-C50C-407E-A947-70E740481C1C}">
                    <a14:useLocalDpi xmlns:a14="http://schemas.microsoft.com/office/drawing/2010/main"/>
                  </a:ext>
                </a:extLst>
              </a:blip>
              <a:stretch>
                <a:fillRect/>
              </a:stretch>
            </p:blipFill>
            <p:spPr>
              <a:xfrm>
                <a:off x="2195736" y="5363056"/>
                <a:ext cx="568800" cy="360000"/>
              </a:xfrm>
              <a:prstGeom prst="rect">
                <a:avLst/>
              </a:prstGeom>
              <a:ln>
                <a:noFill/>
              </a:ln>
              <a:effectLst>
                <a:outerShdw blurRad="292100" dist="139700" dir="2700000" algn="tl" rotWithShape="0">
                  <a:srgbClr val="333333">
                    <a:alpha val="65000"/>
                  </a:srgbClr>
                </a:outerShdw>
              </a:effectLst>
            </p:spPr>
          </p:pic>
          <p:pic>
            <p:nvPicPr>
              <p:cNvPr id="47" name="Picture 46" descr="fr.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2843808" y="5363056"/>
                <a:ext cx="568165" cy="360000"/>
              </a:xfrm>
              <a:prstGeom prst="rect">
                <a:avLst/>
              </a:prstGeom>
              <a:ln>
                <a:noFill/>
              </a:ln>
              <a:effectLst>
                <a:outerShdw blurRad="292100" dist="139700" dir="2700000" algn="tl" rotWithShape="0">
                  <a:srgbClr val="333333">
                    <a:alpha val="65000"/>
                  </a:srgbClr>
                </a:outerShdw>
              </a:effectLst>
            </p:spPr>
          </p:pic>
          <p:pic>
            <p:nvPicPr>
              <p:cNvPr id="48" name="Picture 47" descr="it.pn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1555562" y="5363056"/>
                <a:ext cx="568166" cy="360000"/>
              </a:xfrm>
              <a:prstGeom prst="rect">
                <a:avLst/>
              </a:prstGeom>
              <a:ln>
                <a:noFill/>
              </a:ln>
              <a:effectLst>
                <a:outerShdw blurRad="292100" dist="139700" dir="2700000" algn="tl" rotWithShape="0">
                  <a:srgbClr val="333333">
                    <a:alpha val="65000"/>
                  </a:srgbClr>
                </a:outerShdw>
              </a:effectLst>
            </p:spPr>
          </p:pic>
          <p:pic>
            <p:nvPicPr>
              <p:cNvPr id="49" name="Picture 48" descr="pt.pn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3491880" y="5363056"/>
                <a:ext cx="568165" cy="360000"/>
              </a:xfrm>
              <a:prstGeom prst="rect">
                <a:avLst/>
              </a:prstGeom>
              <a:ln>
                <a:noFill/>
              </a:ln>
              <a:effectLst>
                <a:outerShdw blurRad="292100" dist="139700" dir="2700000" algn="tl" rotWithShape="0">
                  <a:srgbClr val="333333">
                    <a:alpha val="65000"/>
                  </a:srgbClr>
                </a:outerShdw>
              </a:effectLst>
            </p:spPr>
          </p:pic>
          <p:pic>
            <p:nvPicPr>
              <p:cNvPr id="50" name="Picture 49" descr="jp.pn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2195736" y="5900228"/>
                <a:ext cx="568165" cy="360000"/>
              </a:xfrm>
              <a:prstGeom prst="rect">
                <a:avLst/>
              </a:prstGeom>
              <a:ln>
                <a:noFill/>
              </a:ln>
              <a:effectLst>
                <a:outerShdw blurRad="292100" dist="139700" dir="2700000" algn="tl" rotWithShape="0">
                  <a:srgbClr val="333333">
                    <a:alpha val="65000"/>
                  </a:srgbClr>
                </a:outerShdw>
              </a:effectLst>
            </p:spPr>
          </p:pic>
          <p:pic>
            <p:nvPicPr>
              <p:cNvPr id="52" name="Picture 51" descr="us.png"/>
              <p:cNvPicPr>
                <a:picLocks/>
              </p:cNvPicPr>
              <p:nvPr userDrawn="1"/>
            </p:nvPicPr>
            <p:blipFill>
              <a:blip r:embed="rId11" cstate="print">
                <a:extLst>
                  <a:ext uri="{28A0092B-C50C-407E-A947-70E740481C1C}">
                    <a14:useLocalDpi xmlns:a14="http://schemas.microsoft.com/office/drawing/2010/main"/>
                  </a:ext>
                </a:extLst>
              </a:blip>
              <a:stretch>
                <a:fillRect/>
              </a:stretch>
            </p:blipFill>
            <p:spPr>
              <a:xfrm>
                <a:off x="1547664" y="5900228"/>
                <a:ext cx="568800" cy="360000"/>
              </a:xfrm>
              <a:prstGeom prst="rect">
                <a:avLst/>
              </a:prstGeom>
              <a:ln>
                <a:noFill/>
              </a:ln>
              <a:effectLst>
                <a:outerShdw blurRad="292100" dist="139700" dir="2700000" algn="tl" rotWithShape="0">
                  <a:srgbClr val="333333">
                    <a:alpha val="65000"/>
                  </a:srgbClr>
                </a:outerShdw>
              </a:effectLst>
            </p:spPr>
          </p:pic>
          <p:pic>
            <p:nvPicPr>
              <p:cNvPr id="53" name="Picture 52" descr="hu.png"/>
              <p:cNvPicPr>
                <a:picLocks/>
              </p:cNvPicPr>
              <p:nvPr userDrawn="1"/>
            </p:nvPicPr>
            <p:blipFill>
              <a:blip r:embed="rId12" cstate="print">
                <a:extLst>
                  <a:ext uri="{28A0092B-C50C-407E-A947-70E740481C1C}">
                    <a14:useLocalDpi xmlns:a14="http://schemas.microsoft.com/office/drawing/2010/main"/>
                  </a:ext>
                </a:extLst>
              </a:blip>
              <a:stretch>
                <a:fillRect/>
              </a:stretch>
            </p:blipFill>
            <p:spPr>
              <a:xfrm>
                <a:off x="894080" y="5900228"/>
                <a:ext cx="568800" cy="360000"/>
              </a:xfrm>
              <a:prstGeom prst="rect">
                <a:avLst/>
              </a:prstGeom>
              <a:ln>
                <a:noFill/>
              </a:ln>
              <a:effectLst>
                <a:outerShdw blurRad="292100" dist="139700" dir="2700000" algn="tl" rotWithShape="0">
                  <a:srgbClr val="333333">
                    <a:alpha val="65000"/>
                  </a:srgbClr>
                </a:outerShdw>
              </a:effectLst>
            </p:spPr>
          </p:pic>
          <p:pic>
            <p:nvPicPr>
              <p:cNvPr id="54" name="Picture 53" descr="se.png"/>
              <p:cNvPicPr>
                <a:picLocks/>
              </p:cNvPicPr>
              <p:nvPr userDrawn="1"/>
            </p:nvPicPr>
            <p:blipFill>
              <a:blip r:embed="rId13" cstate="print">
                <a:extLst>
                  <a:ext uri="{28A0092B-C50C-407E-A947-70E740481C1C}">
                    <a14:useLocalDpi xmlns:a14="http://schemas.microsoft.com/office/drawing/2010/main"/>
                  </a:ext>
                </a:extLst>
              </a:blip>
              <a:stretch>
                <a:fillRect/>
              </a:stretch>
            </p:blipFill>
            <p:spPr>
              <a:xfrm>
                <a:off x="4139952" y="5363056"/>
                <a:ext cx="568800" cy="360000"/>
              </a:xfrm>
              <a:prstGeom prst="rect">
                <a:avLst/>
              </a:prstGeom>
              <a:ln>
                <a:noFill/>
              </a:ln>
              <a:effectLst>
                <a:outerShdw blurRad="292100" dist="139700" dir="2700000" algn="tl" rotWithShape="0">
                  <a:srgbClr val="333333">
                    <a:alpha val="65000"/>
                  </a:srgbClr>
                </a:outerShdw>
              </a:effectLst>
            </p:spPr>
          </p:pic>
          <p:pic>
            <p:nvPicPr>
              <p:cNvPr id="55" name="Picture 54" descr="cn.png"/>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2843808" y="5900228"/>
                <a:ext cx="568165" cy="360000"/>
              </a:xfrm>
              <a:prstGeom prst="rect">
                <a:avLst/>
              </a:prstGeom>
              <a:ln>
                <a:noFill/>
              </a:ln>
              <a:effectLst>
                <a:outerShdw blurRad="292100" dist="139700" dir="2700000" algn="tl" rotWithShape="0">
                  <a:srgbClr val="333333">
                    <a:alpha val="65000"/>
                  </a:srgbClr>
                </a:outerShdw>
              </a:effectLst>
            </p:spPr>
          </p:pic>
          <p:pic>
            <p:nvPicPr>
              <p:cNvPr id="4" name="Picture 3"/>
              <p:cNvPicPr>
                <a:picLocks/>
              </p:cNvPicPr>
              <p:nvPr userDrawn="1"/>
            </p:nvPicPr>
            <p:blipFill>
              <a:blip r:embed="rId15" cstate="hqprint">
                <a:extLst>
                  <a:ext uri="{28A0092B-C50C-407E-A947-70E740481C1C}">
                    <a14:useLocalDpi xmlns:a14="http://schemas.microsoft.com/office/drawing/2010/main"/>
                  </a:ext>
                </a:extLst>
              </a:blip>
              <a:stretch>
                <a:fillRect/>
              </a:stretch>
            </p:blipFill>
            <p:spPr>
              <a:xfrm>
                <a:off x="3491880" y="5900228"/>
                <a:ext cx="568800" cy="36000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4139952" y="5898764"/>
                <a:ext cx="568800" cy="362928"/>
              </a:xfrm>
              <a:prstGeom prst="rect">
                <a:avLst/>
              </a:prstGeom>
              <a:ln>
                <a:noFill/>
              </a:ln>
              <a:effectLst>
                <a:outerShdw blurRad="292100" dist="139700" dir="2700000" algn="tl" rotWithShape="0">
                  <a:srgbClr val="333333">
                    <a:alpha val="65000"/>
                  </a:srgbClr>
                </a:outerShdw>
              </a:effectLst>
            </p:spPr>
          </p:pic>
        </p:grpSp>
      </p:grpSp>
    </p:spTree>
    <p:extLst>
      <p:ext uri="{BB962C8B-B14F-4D97-AF65-F5344CB8AC3E}">
        <p14:creationId xmlns:p14="http://schemas.microsoft.com/office/powerpoint/2010/main" val="3992699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25071" y="-128550"/>
            <a:ext cx="5067211" cy="857250"/>
          </a:xfrm>
        </p:spPr>
        <p:txBody>
          <a:bodyPr>
            <a:normAutofit/>
          </a:bodyPr>
          <a:lstStyle>
            <a:lvl1pPr algn="ctr">
              <a:defRPr sz="2600">
                <a:solidFill>
                  <a:srgbClr val="2D3A84"/>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665185"/>
            <a:ext cx="8229600" cy="41137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83670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Insert author and occasion via slide master</a:t>
            </a:r>
          </a:p>
        </p:txBody>
      </p:sp>
      <p:sp>
        <p:nvSpPr>
          <p:cNvPr id="7" name="Slide Number Placeholder 6"/>
          <p:cNvSpPr>
            <a:spLocks noGrp="1"/>
          </p:cNvSpPr>
          <p:nvPr>
            <p:ph type="sldNum" sz="quarter" idx="12"/>
          </p:nvPr>
        </p:nvSpPr>
        <p:spPr>
          <a:xfrm>
            <a:off x="8764356" y="4869656"/>
            <a:ext cx="370384" cy="273844"/>
          </a:xfrm>
          <a:prstGeom prst="rect">
            <a:avLst/>
          </a:prstGeom>
        </p:spPr>
        <p:txBody>
          <a:bodyPr/>
          <a:lstStyle/>
          <a:p>
            <a:fld id="{7C8D6F1B-0912-4E83-AA89-4880E3586760}" type="slidenum">
              <a:rPr lang="en-GB" smtClean="0"/>
              <a:t>‹#›</a:t>
            </a:fld>
            <a:endParaRPr lang="en-GB"/>
          </a:p>
        </p:txBody>
      </p:sp>
    </p:spTree>
    <p:extLst>
      <p:ext uri="{BB962C8B-B14F-4D97-AF65-F5344CB8AC3E}">
        <p14:creationId xmlns:p14="http://schemas.microsoft.com/office/powerpoint/2010/main" val="4039971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Content Placeholder 2"/>
          <p:cNvSpPr>
            <a:spLocks noGrp="1"/>
          </p:cNvSpPr>
          <p:nvPr>
            <p:ph idx="1"/>
          </p:nvPr>
        </p:nvSpPr>
        <p:spPr>
          <a:xfrm>
            <a:off x="628650" y="1369220"/>
            <a:ext cx="7886700" cy="282271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2412000" y="4596903"/>
            <a:ext cx="4320000" cy="273844"/>
          </a:xfrm>
        </p:spPr>
        <p:txBody>
          <a:bodyPr/>
          <a:lstStyle>
            <a:lvl1pPr>
              <a:defRPr sz="900">
                <a:solidFill>
                  <a:schemeClr val="accent5"/>
                </a:solidFill>
              </a:defRPr>
            </a:lvl1pPr>
          </a:lstStyle>
          <a:p>
            <a:endParaRPr lang="en-US" dirty="0"/>
          </a:p>
        </p:txBody>
      </p:sp>
      <p:sp>
        <p:nvSpPr>
          <p:cNvPr id="6" name="Slide Number Placeholder 3">
            <a:extLst>
              <a:ext uri="{FF2B5EF4-FFF2-40B4-BE49-F238E27FC236}">
                <a16:creationId xmlns:a16="http://schemas.microsoft.com/office/drawing/2014/main" id="{0E4AC6EE-6B15-347E-F171-6EC4D5784BEC}"/>
              </a:ext>
            </a:extLst>
          </p:cNvPr>
          <p:cNvSpPr>
            <a:spLocks noGrp="1"/>
          </p:cNvSpPr>
          <p:nvPr>
            <p:ph type="sldNum" sz="quarter" idx="12"/>
          </p:nvPr>
        </p:nvSpPr>
        <p:spPr>
          <a:xfrm>
            <a:off x="8892480" y="4876006"/>
            <a:ext cx="249852" cy="273844"/>
          </a:xfrm>
          <a:prstGeom prst="rect">
            <a:avLst/>
          </a:prstGeom>
        </p:spPr>
        <p:txBody>
          <a:bodyPr/>
          <a:lstStyle>
            <a:lvl1pPr>
              <a:defRPr sz="900">
                <a:solidFill>
                  <a:schemeClr val="accent5"/>
                </a:solidFill>
              </a:defRPr>
            </a:lvl1pPr>
          </a:lstStyle>
          <a:p>
            <a:fld id="{F7A1A58B-7BA1-7E42-8231-6D1CB1C760B1}" type="slidenum">
              <a:rPr lang="en-US" smtClean="0"/>
              <a:pPr/>
              <a:t>‹#›</a:t>
            </a:fld>
            <a:endParaRPr lang="en-US" dirty="0"/>
          </a:p>
        </p:txBody>
      </p:sp>
    </p:spTree>
    <p:extLst>
      <p:ext uri="{BB962C8B-B14F-4D97-AF65-F5344CB8AC3E}">
        <p14:creationId xmlns:p14="http://schemas.microsoft.com/office/powerpoint/2010/main" val="45560866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21"/>
            <a:ext cx="7772400" cy="1102519"/>
          </a:xfrm>
        </p:spPr>
        <p:txBody>
          <a:bodyPr/>
          <a:lstStyle/>
          <a:p>
            <a:r>
              <a:rPr lang="en-US"/>
              <a:t>Fare clic per modificare stile</a:t>
            </a:r>
            <a:endParaRPr lang="it-IT"/>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Fare clic per modificare lo stile del sottotitolo dello schema</a:t>
            </a:r>
            <a:endParaRPr lang="it-IT"/>
          </a:p>
        </p:txBody>
      </p:sp>
      <p:sp>
        <p:nvSpPr>
          <p:cNvPr id="4" name="Segnaposto data 3"/>
          <p:cNvSpPr>
            <a:spLocks noGrp="1"/>
          </p:cNvSpPr>
          <p:nvPr>
            <p:ph type="dt" sz="half" idx="10"/>
          </p:nvPr>
        </p:nvSpPr>
        <p:spPr/>
        <p:txBody>
          <a:bodyPr/>
          <a:lstStyle/>
          <a:p>
            <a:fld id="{3821D8FE-493B-9344-B43F-9465CA29F414}" type="datetimeFigureOut">
              <a:rPr lang="it-IT" smtClean="0"/>
              <a:t>26/06/22</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a:xfrm>
            <a:off x="8764356" y="4869656"/>
            <a:ext cx="370384" cy="273844"/>
          </a:xfrm>
          <a:prstGeom prst="rect">
            <a:avLst/>
          </a:prstGeom>
        </p:spPr>
        <p:txBody>
          <a:bodyPr/>
          <a:lstStyle>
            <a:lvl1pPr>
              <a:defRPr/>
            </a:lvl1pPr>
          </a:lstStyle>
          <a:p>
            <a:fld id="{E4A34ED4-4FAB-4B42-B695-EB42D4318690}" type="slidenum">
              <a:rPr lang="it-IT" smtClean="0"/>
              <a:pPr/>
              <a:t>‹#›</a:t>
            </a:fld>
            <a:endParaRPr lang="it-IT" dirty="0"/>
          </a:p>
        </p:txBody>
      </p:sp>
    </p:spTree>
    <p:extLst>
      <p:ext uri="{BB962C8B-B14F-4D97-AF65-F5344CB8AC3E}">
        <p14:creationId xmlns:p14="http://schemas.microsoft.com/office/powerpoint/2010/main" val="3936632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tiff"/><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a:defRPr sz="9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8" tIns="45719" rIns="91438" bIns="45719" rtlCol="0" anchor="ctr"/>
          <a:lstStyle>
            <a:lvl1pPr algn="ctr">
              <a:defRPr sz="900">
                <a:solidFill>
                  <a:schemeClr val="tx1">
                    <a:tint val="75000"/>
                  </a:schemeClr>
                </a:solidFill>
              </a:defRPr>
            </a:lvl1pPr>
          </a:lstStyle>
          <a:p>
            <a:r>
              <a:rPr lang="en-GB" dirty="0"/>
              <a:t>Insert author and occasion via slide master</a:t>
            </a:r>
          </a:p>
        </p:txBody>
      </p:sp>
      <p:sp>
        <p:nvSpPr>
          <p:cNvPr id="7" name="Rectangle 6"/>
          <p:cNvSpPr/>
          <p:nvPr userDrawn="1"/>
        </p:nvSpPr>
        <p:spPr>
          <a:xfrm>
            <a:off x="0" y="-20537"/>
            <a:ext cx="9144000" cy="60234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sz="1400"/>
          </a:p>
        </p:txBody>
      </p:sp>
      <p:pic>
        <p:nvPicPr>
          <p:cNvPr id="8" name="Picture 7"/>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107505" y="7262"/>
            <a:ext cx="1224136" cy="457935"/>
          </a:xfrm>
          <a:prstGeom prst="rect">
            <a:avLst/>
          </a:prstGeom>
        </p:spPr>
      </p:pic>
      <p:pic>
        <p:nvPicPr>
          <p:cNvPr id="9" name="Picture 8"/>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8460432" y="87475"/>
            <a:ext cx="607848" cy="336860"/>
          </a:xfrm>
          <a:prstGeom prst="rect">
            <a:avLst/>
          </a:prstGeom>
        </p:spPr>
      </p:pic>
      <p:sp>
        <p:nvSpPr>
          <p:cNvPr id="2" name="Title Placeholder 1"/>
          <p:cNvSpPr>
            <a:spLocks noGrp="1"/>
          </p:cNvSpPr>
          <p:nvPr>
            <p:ph type="title"/>
          </p:nvPr>
        </p:nvSpPr>
        <p:spPr>
          <a:xfrm>
            <a:off x="539553" y="2"/>
            <a:ext cx="8147248" cy="555525"/>
          </a:xfrm>
          <a:prstGeom prst="rect">
            <a:avLst/>
          </a:prstGeom>
        </p:spPr>
        <p:txBody>
          <a:bodyPr vert="horz" lIns="91438" tIns="45719" rIns="91438" bIns="45719" rtlCol="0" anchor="ctr">
            <a:noAutofit/>
          </a:bodyPr>
          <a:lstStyle/>
          <a:p>
            <a:r>
              <a:rPr lang="en-US"/>
              <a:t>Click to edit Master title style</a:t>
            </a:r>
            <a:endParaRPr lang="en-GB"/>
          </a:p>
        </p:txBody>
      </p:sp>
      <p:sp>
        <p:nvSpPr>
          <p:cNvPr id="10" name="Rettangolo 9"/>
          <p:cNvSpPr/>
          <p:nvPr userDrawn="1"/>
        </p:nvSpPr>
        <p:spPr>
          <a:xfrm rot="16200000">
            <a:off x="6870184" y="2618782"/>
            <a:ext cx="4312482" cy="230830"/>
          </a:xfrm>
          <a:prstGeom prst="rect">
            <a:avLst/>
          </a:prstGeom>
        </p:spPr>
        <p:txBody>
          <a:bodyPr wrap="square" lIns="91438" tIns="45719" rIns="91438" bIns="45719">
            <a:spAutoFit/>
          </a:bodyPr>
          <a:lstStyle/>
          <a:p>
            <a:r>
              <a:rPr lang="en-GB" sz="900" b="1" dirty="0">
                <a:solidFill>
                  <a:schemeClr val="tx1"/>
                </a:solidFill>
              </a:rPr>
              <a:t>EuPRAXIA Advanced Photon Sources Introductory Meeting, </a:t>
            </a:r>
            <a:r>
              <a:rPr lang="en-GB" sz="900" dirty="0">
                <a:solidFill>
                  <a:schemeClr val="tx1"/>
                </a:solidFill>
              </a:rPr>
              <a:t>Jun 27, 2022, Frascati, Italy</a:t>
            </a:r>
            <a:endParaRPr lang="it-IT" sz="900" b="0" dirty="0">
              <a:solidFill>
                <a:schemeClr val="tx1"/>
              </a:solidFill>
            </a:endParaRPr>
          </a:p>
        </p:txBody>
      </p:sp>
      <p:sp>
        <p:nvSpPr>
          <p:cNvPr id="11" name="TextBox 9"/>
          <p:cNvSpPr txBox="1"/>
          <p:nvPr userDrawn="1"/>
        </p:nvSpPr>
        <p:spPr>
          <a:xfrm>
            <a:off x="8214040" y="380320"/>
            <a:ext cx="1086566" cy="215442"/>
          </a:xfrm>
          <a:prstGeom prst="rect">
            <a:avLst/>
          </a:prstGeom>
          <a:noFill/>
        </p:spPr>
        <p:txBody>
          <a:bodyPr wrap="square" lIns="91438" tIns="45719" rIns="91438" bIns="45719" rtlCol="0">
            <a:spAutoFit/>
          </a:bodyPr>
          <a:lstStyle/>
          <a:p>
            <a:pPr algn="ctr"/>
            <a:r>
              <a:rPr lang="en-GB" sz="800" dirty="0">
                <a:solidFill>
                  <a:srgbClr val="0070C0"/>
                </a:solidFill>
              </a:rPr>
              <a:t>ESFRI 2021</a:t>
            </a:r>
          </a:p>
        </p:txBody>
      </p:sp>
      <p:pic>
        <p:nvPicPr>
          <p:cNvPr id="12" name="Immagine 11"/>
          <p:cNvPicPr>
            <a:picLocks noChangeAspect="1"/>
          </p:cNvPicPr>
          <p:nvPr userDrawn="1"/>
        </p:nvPicPr>
        <p:blipFill>
          <a:blip r:embed="rId10"/>
          <a:stretch>
            <a:fillRect/>
          </a:stretch>
        </p:blipFill>
        <p:spPr>
          <a:xfrm>
            <a:off x="8591808" y="4803998"/>
            <a:ext cx="300672" cy="300672"/>
          </a:xfrm>
          <a:prstGeom prst="rect">
            <a:avLst/>
          </a:prstGeom>
        </p:spPr>
      </p:pic>
      <p:pic>
        <p:nvPicPr>
          <p:cNvPr id="13" name="Picture 1"/>
          <p:cNvPicPr>
            <a:picLocks noChangeAspect="1"/>
          </p:cNvPicPr>
          <p:nvPr userDrawn="1"/>
        </p:nvPicPr>
        <p:blipFill>
          <a:blip r:embed="rId11"/>
          <a:stretch>
            <a:fillRect/>
          </a:stretch>
        </p:blipFill>
        <p:spPr>
          <a:xfrm>
            <a:off x="7511688" y="4838697"/>
            <a:ext cx="1016083" cy="300627"/>
          </a:xfrm>
          <a:prstGeom prst="rect">
            <a:avLst/>
          </a:prstGeom>
        </p:spPr>
      </p:pic>
      <p:sp>
        <p:nvSpPr>
          <p:cNvPr id="14" name="TextBox 13">
            <a:extLst>
              <a:ext uri="{FF2B5EF4-FFF2-40B4-BE49-F238E27FC236}">
                <a16:creationId xmlns:a16="http://schemas.microsoft.com/office/drawing/2014/main" id="{DE89E17F-3611-5452-C979-BB7C293BA955}"/>
              </a:ext>
            </a:extLst>
          </p:cNvPr>
          <p:cNvSpPr txBox="1"/>
          <p:nvPr userDrawn="1"/>
        </p:nvSpPr>
        <p:spPr>
          <a:xfrm>
            <a:off x="811375" y="334816"/>
            <a:ext cx="494046" cy="261610"/>
          </a:xfrm>
          <a:prstGeom prst="rect">
            <a:avLst/>
          </a:prstGeom>
          <a:noFill/>
        </p:spPr>
        <p:txBody>
          <a:bodyPr wrap="none" rtlCol="0">
            <a:spAutoFit/>
          </a:bodyPr>
          <a:lstStyle/>
          <a:p>
            <a:r>
              <a:rPr lang="en-IT" sz="1050" dirty="0"/>
              <a:t>ESFRI</a:t>
            </a:r>
          </a:p>
        </p:txBody>
      </p:sp>
      <p:sp>
        <p:nvSpPr>
          <p:cNvPr id="16" name="Slide Number Placeholder 3">
            <a:extLst>
              <a:ext uri="{FF2B5EF4-FFF2-40B4-BE49-F238E27FC236}">
                <a16:creationId xmlns:a16="http://schemas.microsoft.com/office/drawing/2014/main" id="{F6C0CD8F-0B9A-6A8D-6016-84C70F0BF477}"/>
              </a:ext>
            </a:extLst>
          </p:cNvPr>
          <p:cNvSpPr txBox="1">
            <a:spLocks/>
          </p:cNvSpPr>
          <p:nvPr userDrawn="1"/>
        </p:nvSpPr>
        <p:spPr>
          <a:xfrm>
            <a:off x="8820472" y="4962202"/>
            <a:ext cx="397438" cy="273844"/>
          </a:xfrm>
          <a:prstGeom prst="rect">
            <a:avLst/>
          </a:prstGeom>
        </p:spPr>
        <p:txBody>
          <a:bodyPr/>
          <a:lstStyle>
            <a:defPPr>
              <a:defRPr lang="en-US"/>
            </a:defPPr>
            <a:lvl1pPr marL="0" algn="l" defTabSz="779233" rtl="0" eaLnBrk="1" latinLnBrk="0" hangingPunct="1">
              <a:defRPr sz="1500" kern="1200">
                <a:solidFill>
                  <a:schemeClr val="tx1"/>
                </a:solidFill>
                <a:latin typeface="+mn-lt"/>
                <a:ea typeface="+mn-ea"/>
                <a:cs typeface="+mn-cs"/>
              </a:defRPr>
            </a:lvl1pPr>
            <a:lvl2pPr marL="389616" algn="l" defTabSz="779233" rtl="0" eaLnBrk="1" latinLnBrk="0" hangingPunct="1">
              <a:defRPr sz="1500" kern="1200">
                <a:solidFill>
                  <a:schemeClr val="tx1"/>
                </a:solidFill>
                <a:latin typeface="+mn-lt"/>
                <a:ea typeface="+mn-ea"/>
                <a:cs typeface="+mn-cs"/>
              </a:defRPr>
            </a:lvl2pPr>
            <a:lvl3pPr marL="779233" algn="l" defTabSz="779233" rtl="0" eaLnBrk="1" latinLnBrk="0" hangingPunct="1">
              <a:defRPr sz="1500" kern="1200">
                <a:solidFill>
                  <a:schemeClr val="tx1"/>
                </a:solidFill>
                <a:latin typeface="+mn-lt"/>
                <a:ea typeface="+mn-ea"/>
                <a:cs typeface="+mn-cs"/>
              </a:defRPr>
            </a:lvl3pPr>
            <a:lvl4pPr marL="1168849" algn="l" defTabSz="779233" rtl="0" eaLnBrk="1" latinLnBrk="0" hangingPunct="1">
              <a:defRPr sz="1500" kern="1200">
                <a:solidFill>
                  <a:schemeClr val="tx1"/>
                </a:solidFill>
                <a:latin typeface="+mn-lt"/>
                <a:ea typeface="+mn-ea"/>
                <a:cs typeface="+mn-cs"/>
              </a:defRPr>
            </a:lvl4pPr>
            <a:lvl5pPr marL="1558464" algn="l" defTabSz="779233" rtl="0" eaLnBrk="1" latinLnBrk="0" hangingPunct="1">
              <a:defRPr sz="1500" kern="1200">
                <a:solidFill>
                  <a:schemeClr val="tx1"/>
                </a:solidFill>
                <a:latin typeface="+mn-lt"/>
                <a:ea typeface="+mn-ea"/>
                <a:cs typeface="+mn-cs"/>
              </a:defRPr>
            </a:lvl5pPr>
            <a:lvl6pPr marL="1948080" algn="l" defTabSz="779233" rtl="0" eaLnBrk="1" latinLnBrk="0" hangingPunct="1">
              <a:defRPr sz="1500" kern="1200">
                <a:solidFill>
                  <a:schemeClr val="tx1"/>
                </a:solidFill>
                <a:latin typeface="+mn-lt"/>
                <a:ea typeface="+mn-ea"/>
                <a:cs typeface="+mn-cs"/>
              </a:defRPr>
            </a:lvl6pPr>
            <a:lvl7pPr marL="2337697" algn="l" defTabSz="779233" rtl="0" eaLnBrk="1" latinLnBrk="0" hangingPunct="1">
              <a:defRPr sz="1500" kern="1200">
                <a:solidFill>
                  <a:schemeClr val="tx1"/>
                </a:solidFill>
                <a:latin typeface="+mn-lt"/>
                <a:ea typeface="+mn-ea"/>
                <a:cs typeface="+mn-cs"/>
              </a:defRPr>
            </a:lvl7pPr>
            <a:lvl8pPr marL="2727313" algn="l" defTabSz="779233" rtl="0" eaLnBrk="1" latinLnBrk="0" hangingPunct="1">
              <a:defRPr sz="1500" kern="1200">
                <a:solidFill>
                  <a:schemeClr val="tx1"/>
                </a:solidFill>
                <a:latin typeface="+mn-lt"/>
                <a:ea typeface="+mn-ea"/>
                <a:cs typeface="+mn-cs"/>
              </a:defRPr>
            </a:lvl8pPr>
            <a:lvl9pPr marL="3116929" algn="l" defTabSz="779233" rtl="0" eaLnBrk="1" latinLnBrk="0" hangingPunct="1">
              <a:defRPr sz="1500" kern="1200">
                <a:solidFill>
                  <a:schemeClr val="tx1"/>
                </a:solidFill>
                <a:latin typeface="+mn-lt"/>
                <a:ea typeface="+mn-ea"/>
                <a:cs typeface="+mn-cs"/>
              </a:defRPr>
            </a:lvl9pPr>
          </a:lstStyle>
          <a:p>
            <a:pPr algn="r"/>
            <a:fld id="{7C8D6F1B-0912-4E83-AA89-4880E3586760}" type="slidenum">
              <a:rPr lang="en-GB" sz="1000" smtClean="0">
                <a:solidFill>
                  <a:schemeClr val="tx1">
                    <a:lumMod val="85000"/>
                    <a:lumOff val="15000"/>
                  </a:schemeClr>
                </a:solidFill>
              </a:rPr>
              <a:pPr algn="r"/>
              <a:t>‹#›</a:t>
            </a:fld>
            <a:endParaRPr lang="en-GB" sz="1000" dirty="0">
              <a:solidFill>
                <a:schemeClr val="tx1">
                  <a:lumMod val="85000"/>
                  <a:lumOff val="15000"/>
                </a:schemeClr>
              </a:solidFill>
            </a:endParaRPr>
          </a:p>
        </p:txBody>
      </p:sp>
    </p:spTree>
    <p:extLst>
      <p:ext uri="{BB962C8B-B14F-4D97-AF65-F5344CB8AC3E}">
        <p14:creationId xmlns:p14="http://schemas.microsoft.com/office/powerpoint/2010/main" val="1657099324"/>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50" r:id="rId3"/>
    <p:sldLayoutId id="2147483652" r:id="rId4"/>
    <p:sldLayoutId id="2147483661" r:id="rId5"/>
    <p:sldLayoutId id="2147483662" r:id="rId6"/>
  </p:sldLayoutIdLst>
  <p:hf hdr="0" dt="0"/>
  <p:txStyles>
    <p:titleStyle>
      <a:lvl1pPr algn="ctr" defTabSz="685783" rtl="0" eaLnBrk="1" latinLnBrk="0" hangingPunct="1">
        <a:spcBef>
          <a:spcPct val="0"/>
        </a:spcBef>
        <a:buNone/>
        <a:defRPr sz="28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emf"/><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9.wmf"/><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https://doi.org/10.1140/epjst/e2020-000127-8" TargetMode="External"/><Relationship Id="rId5" Type="http://schemas.openxmlformats.org/officeDocument/2006/relationships/image" Target="../media/image24.png"/><Relationship Id="rId4" Type="http://schemas.openxmlformats.org/officeDocument/2006/relationships/image" Target="../media/image23.tiff"/></Relationships>
</file>

<file path=ppt/slides/_rels/slide5.xml.rels><?xml version="1.0" encoding="UTF-8" standalone="yes"?>
<Relationships xmlns="http://schemas.openxmlformats.org/package/2006/relationships"><Relationship Id="rId3" Type="http://schemas.openxmlformats.org/officeDocument/2006/relationships/hyperlink" Target="https://doi.org/10.1088/1367-2630/abcc62"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088/1367-2630/abcc62"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977" y="2337026"/>
            <a:ext cx="8964488" cy="699559"/>
          </a:xfrm>
        </p:spPr>
        <p:txBody>
          <a:bodyPr>
            <a:noAutofit/>
          </a:bodyPr>
          <a:lstStyle/>
          <a:p>
            <a:pPr algn="ctr"/>
            <a:r>
              <a:rPr lang="en-GB" sz="2400" dirty="0"/>
              <a:t>LASER DEVELOPMENT STRATEGY TOWARDS THE EUPRAXIA 2nd SITE</a:t>
            </a:r>
            <a:endParaRPr lang="it-IT" sz="2400" dirty="0"/>
          </a:p>
        </p:txBody>
      </p:sp>
      <p:sp>
        <p:nvSpPr>
          <p:cNvPr id="4" name="Subtitle 3"/>
          <p:cNvSpPr>
            <a:spLocks noGrp="1"/>
          </p:cNvSpPr>
          <p:nvPr>
            <p:ph type="subTitle" idx="1"/>
          </p:nvPr>
        </p:nvSpPr>
        <p:spPr>
          <a:xfrm>
            <a:off x="251520" y="2948340"/>
            <a:ext cx="5562618" cy="415498"/>
          </a:xfrm>
        </p:spPr>
        <p:txBody>
          <a:bodyPr>
            <a:noAutofit/>
          </a:bodyPr>
          <a:lstStyle/>
          <a:p>
            <a:r>
              <a:rPr lang="en-GB" sz="1500" b="1" dirty="0"/>
              <a:t>Leonida Antonio GIZZI (CNR, Pisa, Italy)</a:t>
            </a:r>
          </a:p>
        </p:txBody>
      </p:sp>
      <p:sp>
        <p:nvSpPr>
          <p:cNvPr id="5" name="TextBox 4"/>
          <p:cNvSpPr txBox="1"/>
          <p:nvPr/>
        </p:nvSpPr>
        <p:spPr>
          <a:xfrm>
            <a:off x="4946113" y="4515966"/>
            <a:ext cx="3146311" cy="415498"/>
          </a:xfrm>
          <a:prstGeom prst="rect">
            <a:avLst/>
          </a:prstGeom>
          <a:noFill/>
        </p:spPr>
        <p:txBody>
          <a:bodyPr wrap="none" lIns="91438" tIns="45719" rIns="91438" bIns="45719" rtlCol="0">
            <a:spAutoFit/>
          </a:bodyPr>
          <a:lstStyle/>
          <a:p>
            <a:r>
              <a:rPr lang="en-US" sz="2100" b="1" dirty="0">
                <a:solidFill>
                  <a:schemeClr val="bg1"/>
                </a:solidFill>
                <a:effectLst>
                  <a:glow rad="152400">
                    <a:srgbClr val="3A437E">
                      <a:alpha val="75000"/>
                    </a:srgbClr>
                  </a:glow>
                </a:effectLst>
              </a:rPr>
              <a:t>http://</a:t>
            </a:r>
            <a:r>
              <a:rPr lang="en-US" sz="2100" b="1" dirty="0" err="1">
                <a:solidFill>
                  <a:schemeClr val="bg1"/>
                </a:solidFill>
                <a:effectLst>
                  <a:glow rad="152400">
                    <a:srgbClr val="3A437E">
                      <a:alpha val="75000"/>
                    </a:srgbClr>
                  </a:glow>
                </a:effectLst>
              </a:rPr>
              <a:t>eupraxia-project.eu</a:t>
            </a:r>
            <a:endParaRPr lang="en-US" sz="2100" b="1" dirty="0">
              <a:solidFill>
                <a:schemeClr val="bg1"/>
              </a:solidFill>
              <a:effectLst>
                <a:glow rad="152400">
                  <a:srgbClr val="3A437E">
                    <a:alpha val="75000"/>
                  </a:srgbClr>
                </a:glow>
              </a:effectLst>
            </a:endParaRPr>
          </a:p>
        </p:txBody>
      </p:sp>
      <p:sp>
        <p:nvSpPr>
          <p:cNvPr id="3" name="CasellaDiTesto 2"/>
          <p:cNvSpPr txBox="1"/>
          <p:nvPr/>
        </p:nvSpPr>
        <p:spPr>
          <a:xfrm>
            <a:off x="2576220" y="1458506"/>
            <a:ext cx="5677475" cy="584773"/>
          </a:xfrm>
          <a:prstGeom prst="rect">
            <a:avLst/>
          </a:prstGeom>
          <a:noFill/>
        </p:spPr>
        <p:txBody>
          <a:bodyPr wrap="square" lIns="91438" tIns="45719" rIns="91438" bIns="45719" rtlCol="0">
            <a:spAutoFit/>
          </a:bodyPr>
          <a:lstStyle/>
          <a:p>
            <a:r>
              <a:rPr lang="en-GB" sz="1600" b="1" dirty="0">
                <a:solidFill>
                  <a:srgbClr val="FFFF00"/>
                </a:solidFill>
              </a:rPr>
              <a:t>EuPRAXIA Advanced Photon Sources Introductory Meeting</a:t>
            </a:r>
          </a:p>
          <a:p>
            <a:r>
              <a:rPr lang="en-GB" sz="1600" dirty="0">
                <a:solidFill>
                  <a:srgbClr val="FFFF00"/>
                </a:solidFill>
              </a:rPr>
              <a:t>Monday Jun 27, 2022, 9:15 AM → 5:00 PM, LNF, Frascati, Italy</a:t>
            </a:r>
          </a:p>
        </p:txBody>
      </p:sp>
      <p:grpSp>
        <p:nvGrpSpPr>
          <p:cNvPr id="9" name="Group 8">
            <a:extLst>
              <a:ext uri="{FF2B5EF4-FFF2-40B4-BE49-F238E27FC236}">
                <a16:creationId xmlns:a16="http://schemas.microsoft.com/office/drawing/2014/main" id="{3CB7A756-6661-5FA4-DEB4-76DBDE900E6A}"/>
              </a:ext>
            </a:extLst>
          </p:cNvPr>
          <p:cNvGrpSpPr/>
          <p:nvPr/>
        </p:nvGrpSpPr>
        <p:grpSpPr>
          <a:xfrm>
            <a:off x="2554759" y="504439"/>
            <a:ext cx="3095671" cy="565330"/>
            <a:chOff x="2570355" y="576732"/>
            <a:chExt cx="3095671" cy="565330"/>
          </a:xfrm>
        </p:grpSpPr>
        <p:pic>
          <p:nvPicPr>
            <p:cNvPr id="6" name="Immagine 11"/>
            <p:cNvPicPr>
              <a:picLocks noChangeAspect="1"/>
            </p:cNvPicPr>
            <p:nvPr/>
          </p:nvPicPr>
          <p:blipFill>
            <a:blip r:embed="rId2"/>
            <a:stretch>
              <a:fillRect/>
            </a:stretch>
          </p:blipFill>
          <p:spPr>
            <a:xfrm>
              <a:off x="5105174" y="581210"/>
              <a:ext cx="560852" cy="560852"/>
            </a:xfrm>
            <a:prstGeom prst="rect">
              <a:avLst/>
            </a:prstGeom>
          </p:spPr>
        </p:pic>
        <p:pic>
          <p:nvPicPr>
            <p:cNvPr id="7" name="Picture 1"/>
            <p:cNvPicPr>
              <a:picLocks noChangeAspect="1"/>
            </p:cNvPicPr>
            <p:nvPr/>
          </p:nvPicPr>
          <p:blipFill>
            <a:blip r:embed="rId3">
              <a:extLst>
                <a:ext uri="{BEBA8EAE-BF5A-486C-A8C5-ECC9F3942E4B}">
                  <a14:imgProps xmlns:a14="http://schemas.microsoft.com/office/drawing/2010/main">
                    <a14:imgLayer r:embed="rId4">
                      <a14:imgEffect>
                        <a14:saturation sat="265000"/>
                      </a14:imgEffect>
                      <a14:imgEffect>
                        <a14:brightnessContrast bright="54000" contrast="31000"/>
                      </a14:imgEffect>
                    </a14:imgLayer>
                  </a14:imgProps>
                </a:ext>
              </a:extLst>
            </a:blip>
            <a:stretch>
              <a:fillRect/>
            </a:stretch>
          </p:blipFill>
          <p:spPr>
            <a:xfrm>
              <a:off x="2570355" y="576732"/>
              <a:ext cx="2501530" cy="562847"/>
            </a:xfrm>
            <a:prstGeom prst="rect">
              <a:avLst/>
            </a:prstGeom>
          </p:spPr>
        </p:pic>
        <p:sp>
          <p:nvSpPr>
            <p:cNvPr id="8" name="Rectangle 7">
              <a:extLst>
                <a:ext uri="{FF2B5EF4-FFF2-40B4-BE49-F238E27FC236}">
                  <a16:creationId xmlns:a16="http://schemas.microsoft.com/office/drawing/2014/main" id="{896DF67B-6DE7-EA65-8C42-07C079EEC33F}"/>
                </a:ext>
              </a:extLst>
            </p:cNvPr>
            <p:cNvSpPr/>
            <p:nvPr/>
          </p:nvSpPr>
          <p:spPr>
            <a:xfrm>
              <a:off x="2570355" y="576732"/>
              <a:ext cx="3095671" cy="562847"/>
            </a:xfrm>
            <a:prstGeom prst="rect">
              <a:avLst/>
            </a:prstGeom>
            <a:no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grpSp>
    </p:spTree>
    <p:extLst>
      <p:ext uri="{BB962C8B-B14F-4D97-AF65-F5344CB8AC3E}">
        <p14:creationId xmlns:p14="http://schemas.microsoft.com/office/powerpoint/2010/main" val="212637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33187"/>
            <a:ext cx="4988540" cy="666524"/>
          </a:xfrm>
        </p:spPr>
        <p:txBody>
          <a:bodyPr>
            <a:normAutofit/>
          </a:bodyPr>
          <a:lstStyle/>
          <a:p>
            <a:r>
              <a:rPr lang="en-US" sz="2400" b="1" dirty="0"/>
              <a:t>GENERAL ARCHITECTURE</a:t>
            </a:r>
          </a:p>
        </p:txBody>
      </p:sp>
      <p:pic>
        <p:nvPicPr>
          <p:cNvPr id="5" name="Picture 191"/>
          <p:cNvPicPr/>
          <p:nvPr/>
        </p:nvPicPr>
        <p:blipFill>
          <a:blip r:embed="rId3" cstate="print">
            <a:clrChange>
              <a:clrFrom>
                <a:srgbClr val="FFFFFF"/>
              </a:clrFrom>
              <a:clrTo>
                <a:srgbClr val="FFFFFF">
                  <a:alpha val="0"/>
                </a:srgbClr>
              </a:clrTo>
            </a:clrChange>
          </a:blip>
          <a:stretch>
            <a:fillRect/>
          </a:stretch>
        </p:blipFill>
        <p:spPr>
          <a:xfrm>
            <a:off x="251520" y="1059582"/>
            <a:ext cx="4320540" cy="2992279"/>
          </a:xfrm>
          <a:prstGeom prst="rect">
            <a:avLst/>
          </a:prstGeom>
        </p:spPr>
      </p:pic>
      <p:sp>
        <p:nvSpPr>
          <p:cNvPr id="8" name="Segnaposto contenuto 4"/>
          <p:cNvSpPr>
            <a:spLocks noGrp="1"/>
          </p:cNvSpPr>
          <p:nvPr>
            <p:ph idx="1"/>
          </p:nvPr>
        </p:nvSpPr>
        <p:spPr>
          <a:xfrm>
            <a:off x="4860032" y="1737156"/>
            <a:ext cx="4176464" cy="1599642"/>
          </a:xfrm>
        </p:spPr>
        <p:txBody>
          <a:bodyPr>
            <a:noAutofit/>
          </a:bodyPr>
          <a:lstStyle/>
          <a:p>
            <a:pPr>
              <a:buNone/>
            </a:pPr>
            <a:r>
              <a:rPr lang="it-IT" sz="2000" b="1" dirty="0" err="1"/>
              <a:t>Modularity</a:t>
            </a:r>
            <a:r>
              <a:rPr lang="it-IT" sz="2000" b="1" dirty="0"/>
              <a:t> of </a:t>
            </a:r>
            <a:r>
              <a:rPr lang="it-IT" sz="2000" b="1" dirty="0" err="1"/>
              <a:t>amplification</a:t>
            </a:r>
            <a:r>
              <a:rPr lang="it-IT" sz="2000" b="1" dirty="0"/>
              <a:t> </a:t>
            </a:r>
            <a:r>
              <a:rPr lang="it-IT" sz="2000" b="1" dirty="0" err="1"/>
              <a:t>stages</a:t>
            </a:r>
            <a:r>
              <a:rPr lang="it-IT" sz="2000" b="1" dirty="0"/>
              <a:t>:  </a:t>
            </a:r>
            <a:r>
              <a:rPr lang="it-IT" sz="1100" dirty="0"/>
              <a:t>	</a:t>
            </a:r>
          </a:p>
          <a:p>
            <a:pPr>
              <a:buNone/>
            </a:pPr>
            <a:r>
              <a:rPr lang="it-IT" sz="1100" dirty="0"/>
              <a:t>LPI 150 </a:t>
            </a:r>
            <a:r>
              <a:rPr lang="it-IT" sz="1100" dirty="0" err="1"/>
              <a:t>MeV</a:t>
            </a:r>
            <a:r>
              <a:rPr lang="it-IT" sz="1100" dirty="0"/>
              <a:t> 	</a:t>
            </a:r>
            <a:r>
              <a:rPr lang="it-IT" sz="1100" dirty="0">
                <a:sym typeface="Symbol"/>
              </a:rPr>
              <a:t> 	Laser</a:t>
            </a:r>
            <a:r>
              <a:rPr lang="it-IT" sz="1100" dirty="0"/>
              <a:t>1	</a:t>
            </a:r>
          </a:p>
          <a:p>
            <a:pPr>
              <a:buNone/>
            </a:pPr>
            <a:r>
              <a:rPr lang="it-IT" sz="1100" dirty="0"/>
              <a:t>LPI 1 </a:t>
            </a:r>
            <a:r>
              <a:rPr lang="it-IT" sz="1100" dirty="0" err="1"/>
              <a:t>GeV</a:t>
            </a:r>
            <a:r>
              <a:rPr lang="it-IT" sz="1100" dirty="0"/>
              <a:t>		</a:t>
            </a:r>
            <a:r>
              <a:rPr lang="it-IT" sz="1100" dirty="0">
                <a:sym typeface="Symbol"/>
              </a:rPr>
              <a:t> 	Laser1 + Laser2	</a:t>
            </a:r>
          </a:p>
          <a:p>
            <a:pPr>
              <a:buNone/>
            </a:pPr>
            <a:r>
              <a:rPr lang="it-IT" sz="1100" dirty="0"/>
              <a:t>LPA 5 </a:t>
            </a:r>
            <a:r>
              <a:rPr lang="it-IT" sz="1100" dirty="0" err="1"/>
              <a:t>GeV</a:t>
            </a:r>
            <a:r>
              <a:rPr lang="it-IT" sz="1100" dirty="0"/>
              <a:t>		</a:t>
            </a:r>
            <a:r>
              <a:rPr lang="it-IT" sz="1100" dirty="0">
                <a:sym typeface="Symbol"/>
              </a:rPr>
              <a:t> 	Laser1 + Laser2 + Laser3</a:t>
            </a:r>
          </a:p>
          <a:p>
            <a:pPr>
              <a:buNone/>
            </a:pPr>
            <a:r>
              <a:rPr lang="it-IT" sz="1100" dirty="0">
                <a:sym typeface="Symbol"/>
              </a:rPr>
              <a:t>					</a:t>
            </a:r>
          </a:p>
          <a:p>
            <a:r>
              <a:rPr lang="it-IT" sz="1100" dirty="0" err="1">
                <a:sym typeface="Symbol"/>
              </a:rPr>
              <a:t>adjustments</a:t>
            </a:r>
            <a:r>
              <a:rPr lang="it-IT" sz="1100" dirty="0">
                <a:sym typeface="Symbol"/>
              </a:rPr>
              <a:t> on </a:t>
            </a:r>
            <a:r>
              <a:rPr lang="it-IT" sz="1100" dirty="0" err="1">
                <a:sym typeface="Symbol"/>
              </a:rPr>
              <a:t>pulse</a:t>
            </a:r>
            <a:r>
              <a:rPr lang="it-IT" sz="1100" dirty="0">
                <a:sym typeface="Symbol"/>
              </a:rPr>
              <a:t> </a:t>
            </a:r>
            <a:r>
              <a:rPr lang="it-IT" sz="1100" dirty="0" err="1">
                <a:sym typeface="Symbol"/>
              </a:rPr>
              <a:t>duration</a:t>
            </a:r>
            <a:r>
              <a:rPr lang="it-IT" sz="1100" dirty="0">
                <a:sym typeface="Symbol"/>
              </a:rPr>
              <a:t>/</a:t>
            </a:r>
            <a:r>
              <a:rPr lang="it-IT" sz="1100" dirty="0" err="1">
                <a:sym typeface="Symbol"/>
              </a:rPr>
              <a:t>bandwidth</a:t>
            </a:r>
            <a:endParaRPr lang="it-IT" sz="1100" dirty="0">
              <a:sym typeface="Symbol"/>
            </a:endParaRPr>
          </a:p>
          <a:p>
            <a:r>
              <a:rPr lang="it-IT" sz="1100" dirty="0" err="1">
                <a:sym typeface="Symbol"/>
              </a:rPr>
              <a:t>Synchronization</a:t>
            </a:r>
            <a:r>
              <a:rPr lang="it-IT" sz="1100" dirty="0">
                <a:sym typeface="Symbol"/>
              </a:rPr>
              <a:t>:  common master </a:t>
            </a:r>
            <a:r>
              <a:rPr lang="it-IT" sz="1100" dirty="0" err="1">
                <a:sym typeface="Symbol"/>
              </a:rPr>
              <a:t>oscillator</a:t>
            </a:r>
            <a:r>
              <a:rPr lang="it-IT" sz="1100" dirty="0">
                <a:sym typeface="Symbol"/>
              </a:rPr>
              <a:t> </a:t>
            </a:r>
          </a:p>
          <a:p>
            <a:r>
              <a:rPr lang="it-IT" sz="1100" dirty="0" err="1">
                <a:sym typeface="Symbol"/>
              </a:rPr>
              <a:t>Pulse</a:t>
            </a:r>
            <a:r>
              <a:rPr lang="it-IT" sz="1100" dirty="0">
                <a:sym typeface="Symbol"/>
              </a:rPr>
              <a:t> </a:t>
            </a:r>
            <a:r>
              <a:rPr lang="it-IT" sz="1100" dirty="0" err="1">
                <a:sym typeface="Symbol"/>
              </a:rPr>
              <a:t>duration</a:t>
            </a:r>
            <a:r>
              <a:rPr lang="it-IT" sz="1100" dirty="0">
                <a:sym typeface="Symbol"/>
              </a:rPr>
              <a:t>/</a:t>
            </a:r>
            <a:r>
              <a:rPr lang="it-IT" sz="1100" dirty="0" err="1">
                <a:sym typeface="Symbol"/>
              </a:rPr>
              <a:t>wavelength</a:t>
            </a:r>
            <a:r>
              <a:rPr lang="it-IT" sz="1100" dirty="0">
                <a:sym typeface="Symbol"/>
              </a:rPr>
              <a:t> </a:t>
            </a:r>
            <a:r>
              <a:rPr lang="it-IT" sz="1100" dirty="0" err="1">
                <a:sym typeface="Symbol"/>
              </a:rPr>
              <a:t>tailoring</a:t>
            </a:r>
            <a:r>
              <a:rPr lang="it-IT" sz="1100" dirty="0">
                <a:sym typeface="Symbol"/>
              </a:rPr>
              <a:t> : separate </a:t>
            </a:r>
            <a:r>
              <a:rPr lang="it-IT" sz="1100" dirty="0" err="1">
                <a:sym typeface="Symbol"/>
              </a:rPr>
              <a:t>front</a:t>
            </a:r>
            <a:r>
              <a:rPr lang="it-IT" sz="1100" dirty="0">
                <a:sym typeface="Symbol"/>
              </a:rPr>
              <a:t> end</a:t>
            </a:r>
          </a:p>
          <a:p>
            <a:r>
              <a:rPr lang="it-IT" sz="1100" dirty="0" err="1">
                <a:sym typeface="Symbol"/>
              </a:rPr>
              <a:t>Scalability</a:t>
            </a:r>
            <a:r>
              <a:rPr lang="it-IT" sz="1100" dirty="0">
                <a:sym typeface="Symbol"/>
              </a:rPr>
              <a:t>: </a:t>
            </a:r>
            <a:r>
              <a:rPr lang="it-IT" sz="1100" dirty="0" err="1">
                <a:sym typeface="Symbol"/>
              </a:rPr>
              <a:t>possibility</a:t>
            </a:r>
            <a:r>
              <a:rPr lang="it-IT" sz="1100" dirty="0">
                <a:sym typeface="Symbol"/>
              </a:rPr>
              <a:t> to upgrade from P0 to P1 performance </a:t>
            </a:r>
            <a:r>
              <a:rPr lang="it-IT" sz="1100" dirty="0" err="1">
                <a:sym typeface="Symbol"/>
              </a:rPr>
              <a:t>levels</a:t>
            </a:r>
            <a:r>
              <a:rPr lang="it-IT" sz="1100" dirty="0">
                <a:sym typeface="Symbol"/>
              </a:rPr>
              <a:t> </a:t>
            </a:r>
            <a:r>
              <a:rPr lang="it-IT" sz="1100" dirty="0" err="1">
                <a:sym typeface="Symbol"/>
              </a:rPr>
              <a:t>without</a:t>
            </a:r>
            <a:r>
              <a:rPr lang="it-IT" sz="1100" dirty="0">
                <a:sym typeface="Symbol"/>
              </a:rPr>
              <a:t> a major </a:t>
            </a:r>
            <a:r>
              <a:rPr lang="it-IT" sz="1100" dirty="0" err="1">
                <a:sym typeface="Symbol"/>
              </a:rPr>
              <a:t>changes</a:t>
            </a:r>
            <a:endParaRPr lang="it-IT" sz="1100" dirty="0">
              <a:sym typeface="Symbol"/>
            </a:endParaRPr>
          </a:p>
          <a:p>
            <a:pPr>
              <a:buNone/>
            </a:pPr>
            <a:endParaRPr lang="it-IT" sz="1100" dirty="0"/>
          </a:p>
        </p:txBody>
      </p:sp>
      <p:sp>
        <p:nvSpPr>
          <p:cNvPr id="6" name="CasellaDiTesto 5"/>
          <p:cNvSpPr txBox="1"/>
          <p:nvPr/>
        </p:nvSpPr>
        <p:spPr>
          <a:xfrm>
            <a:off x="490122" y="3826702"/>
            <a:ext cx="918841" cy="265457"/>
          </a:xfrm>
          <a:prstGeom prst="rect">
            <a:avLst/>
          </a:prstGeom>
          <a:solidFill>
            <a:schemeClr val="bg1"/>
          </a:solidFill>
        </p:spPr>
        <p:txBody>
          <a:bodyPr wrap="none" rtlCol="0">
            <a:spAutoFit/>
          </a:bodyPr>
          <a:lstStyle/>
          <a:p>
            <a:r>
              <a:rPr lang="it-IT" sz="1125" dirty="0"/>
              <a:t>LPI 150 </a:t>
            </a:r>
            <a:r>
              <a:rPr lang="it-IT" sz="1125" dirty="0" err="1"/>
              <a:t>MeV</a:t>
            </a:r>
            <a:endParaRPr lang="it-IT" sz="1125" dirty="0"/>
          </a:p>
        </p:txBody>
      </p:sp>
      <p:sp>
        <p:nvSpPr>
          <p:cNvPr id="7" name="CasellaDiTesto 6"/>
          <p:cNvSpPr txBox="1"/>
          <p:nvPr/>
        </p:nvSpPr>
        <p:spPr>
          <a:xfrm>
            <a:off x="1704559" y="3840990"/>
            <a:ext cx="739305" cy="265457"/>
          </a:xfrm>
          <a:prstGeom prst="rect">
            <a:avLst/>
          </a:prstGeom>
          <a:solidFill>
            <a:schemeClr val="bg1"/>
          </a:solidFill>
        </p:spPr>
        <p:txBody>
          <a:bodyPr wrap="none" rtlCol="0">
            <a:spAutoFit/>
          </a:bodyPr>
          <a:lstStyle/>
          <a:p>
            <a:r>
              <a:rPr lang="it-IT" sz="1125" dirty="0"/>
              <a:t>LPI 1 </a:t>
            </a:r>
            <a:r>
              <a:rPr lang="it-IT" sz="1125" dirty="0" err="1"/>
              <a:t>GeV</a:t>
            </a:r>
            <a:endParaRPr lang="it-IT" sz="1125" dirty="0"/>
          </a:p>
        </p:txBody>
      </p:sp>
      <p:sp>
        <p:nvSpPr>
          <p:cNvPr id="9" name="CasellaDiTesto 8"/>
          <p:cNvSpPr txBox="1"/>
          <p:nvPr/>
        </p:nvSpPr>
        <p:spPr>
          <a:xfrm>
            <a:off x="3133309" y="3826702"/>
            <a:ext cx="785793" cy="265457"/>
          </a:xfrm>
          <a:prstGeom prst="rect">
            <a:avLst/>
          </a:prstGeom>
          <a:solidFill>
            <a:schemeClr val="bg1"/>
          </a:solidFill>
        </p:spPr>
        <p:txBody>
          <a:bodyPr wrap="none" rtlCol="0">
            <a:spAutoFit/>
          </a:bodyPr>
          <a:lstStyle/>
          <a:p>
            <a:r>
              <a:rPr lang="it-IT" sz="1125" dirty="0"/>
              <a:t>LPA 5 </a:t>
            </a:r>
            <a:r>
              <a:rPr lang="it-IT" sz="1125" dirty="0" err="1"/>
              <a:t>GeV</a:t>
            </a:r>
            <a:endParaRPr lang="it-IT" sz="1125" dirty="0"/>
          </a:p>
        </p:txBody>
      </p:sp>
      <p:sp>
        <p:nvSpPr>
          <p:cNvPr id="10" name="CasellaDiTesto 9"/>
          <p:cNvSpPr txBox="1"/>
          <p:nvPr/>
        </p:nvSpPr>
        <p:spPr>
          <a:xfrm>
            <a:off x="747299" y="1858600"/>
            <a:ext cx="330244" cy="126322"/>
          </a:xfrm>
          <a:prstGeom prst="rect">
            <a:avLst/>
          </a:prstGeom>
          <a:solidFill>
            <a:srgbClr val="C45D08"/>
          </a:solidFill>
        </p:spPr>
        <p:txBody>
          <a:bodyPr wrap="none" lIns="27000" tIns="5400" rIns="27000" bIns="5400" rtlCol="0">
            <a:spAutoFit/>
          </a:bodyPr>
          <a:lstStyle/>
          <a:p>
            <a:r>
              <a:rPr lang="it-IT" sz="750" dirty="0">
                <a:solidFill>
                  <a:schemeClr val="bg1"/>
                </a:solidFill>
              </a:rPr>
              <a:t>Laser 1</a:t>
            </a:r>
          </a:p>
        </p:txBody>
      </p:sp>
      <p:sp>
        <p:nvSpPr>
          <p:cNvPr id="11" name="CasellaDiTesto 10"/>
          <p:cNvSpPr txBox="1"/>
          <p:nvPr/>
        </p:nvSpPr>
        <p:spPr>
          <a:xfrm>
            <a:off x="1936761" y="1737156"/>
            <a:ext cx="330244" cy="126322"/>
          </a:xfrm>
          <a:prstGeom prst="rect">
            <a:avLst/>
          </a:prstGeom>
          <a:solidFill>
            <a:srgbClr val="C45D08"/>
          </a:solidFill>
        </p:spPr>
        <p:txBody>
          <a:bodyPr wrap="none" lIns="27000" tIns="5400" rIns="27000" bIns="5400" rtlCol="0">
            <a:spAutoFit/>
          </a:bodyPr>
          <a:lstStyle/>
          <a:p>
            <a:r>
              <a:rPr lang="it-IT" sz="750" dirty="0">
                <a:solidFill>
                  <a:schemeClr val="bg1"/>
                </a:solidFill>
              </a:rPr>
              <a:t>Laser 1</a:t>
            </a:r>
          </a:p>
        </p:txBody>
      </p:sp>
      <p:sp>
        <p:nvSpPr>
          <p:cNvPr id="12" name="CasellaDiTesto 11"/>
          <p:cNvSpPr txBox="1"/>
          <p:nvPr/>
        </p:nvSpPr>
        <p:spPr>
          <a:xfrm>
            <a:off x="3397664" y="1472837"/>
            <a:ext cx="330244" cy="126322"/>
          </a:xfrm>
          <a:prstGeom prst="rect">
            <a:avLst/>
          </a:prstGeom>
          <a:solidFill>
            <a:srgbClr val="C45D08"/>
          </a:solidFill>
        </p:spPr>
        <p:txBody>
          <a:bodyPr wrap="none" lIns="27000" tIns="5400" rIns="27000" bIns="5400" rtlCol="0">
            <a:spAutoFit/>
          </a:bodyPr>
          <a:lstStyle/>
          <a:p>
            <a:r>
              <a:rPr lang="it-IT" sz="750" dirty="0">
                <a:solidFill>
                  <a:schemeClr val="bg1"/>
                </a:solidFill>
              </a:rPr>
              <a:t>Laser 1</a:t>
            </a:r>
          </a:p>
        </p:txBody>
      </p:sp>
      <p:sp>
        <p:nvSpPr>
          <p:cNvPr id="13" name="CasellaDiTesto 12"/>
          <p:cNvSpPr txBox="1"/>
          <p:nvPr/>
        </p:nvSpPr>
        <p:spPr>
          <a:xfrm>
            <a:off x="1933189" y="2108631"/>
            <a:ext cx="330244" cy="126322"/>
          </a:xfrm>
          <a:prstGeom prst="rect">
            <a:avLst/>
          </a:prstGeom>
          <a:solidFill>
            <a:srgbClr val="C45D08"/>
          </a:solidFill>
        </p:spPr>
        <p:txBody>
          <a:bodyPr wrap="none" lIns="27000" tIns="5400" rIns="27000" bIns="5400" rtlCol="0">
            <a:spAutoFit/>
          </a:bodyPr>
          <a:lstStyle/>
          <a:p>
            <a:r>
              <a:rPr lang="it-IT" sz="750" dirty="0">
                <a:solidFill>
                  <a:schemeClr val="bg1"/>
                </a:solidFill>
              </a:rPr>
              <a:t>Laser 2</a:t>
            </a:r>
          </a:p>
        </p:txBody>
      </p:sp>
      <p:sp>
        <p:nvSpPr>
          <p:cNvPr id="14" name="CasellaDiTesto 13"/>
          <p:cNvSpPr txBox="1"/>
          <p:nvPr/>
        </p:nvSpPr>
        <p:spPr>
          <a:xfrm>
            <a:off x="3390516" y="1930037"/>
            <a:ext cx="330244" cy="126322"/>
          </a:xfrm>
          <a:prstGeom prst="rect">
            <a:avLst/>
          </a:prstGeom>
          <a:solidFill>
            <a:srgbClr val="C45D08"/>
          </a:solidFill>
        </p:spPr>
        <p:txBody>
          <a:bodyPr wrap="none" lIns="27000" tIns="5400" rIns="27000" bIns="5400" rtlCol="0">
            <a:spAutoFit/>
          </a:bodyPr>
          <a:lstStyle/>
          <a:p>
            <a:r>
              <a:rPr lang="it-IT" sz="750" dirty="0">
                <a:solidFill>
                  <a:schemeClr val="bg1"/>
                </a:solidFill>
              </a:rPr>
              <a:t>Laser 2</a:t>
            </a:r>
          </a:p>
        </p:txBody>
      </p:sp>
      <p:sp>
        <p:nvSpPr>
          <p:cNvPr id="15" name="CasellaDiTesto 14"/>
          <p:cNvSpPr txBox="1"/>
          <p:nvPr/>
        </p:nvSpPr>
        <p:spPr>
          <a:xfrm>
            <a:off x="3397658" y="2301512"/>
            <a:ext cx="330244" cy="126322"/>
          </a:xfrm>
          <a:prstGeom prst="rect">
            <a:avLst/>
          </a:prstGeom>
          <a:solidFill>
            <a:srgbClr val="C45D08"/>
          </a:solidFill>
        </p:spPr>
        <p:txBody>
          <a:bodyPr wrap="none" lIns="27000" tIns="5400" rIns="27000" bIns="5400" rtlCol="0">
            <a:spAutoFit/>
          </a:bodyPr>
          <a:lstStyle/>
          <a:p>
            <a:r>
              <a:rPr lang="it-IT" sz="750" dirty="0">
                <a:solidFill>
                  <a:schemeClr val="bg1"/>
                </a:solidFill>
              </a:rPr>
              <a:t>Laser 3</a:t>
            </a:r>
          </a:p>
        </p:txBody>
      </p:sp>
    </p:spTree>
    <p:extLst>
      <p:ext uri="{BB962C8B-B14F-4D97-AF65-F5344CB8AC3E}">
        <p14:creationId xmlns:p14="http://schemas.microsoft.com/office/powerpoint/2010/main" val="3643891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0770" y="-33434"/>
            <a:ext cx="4988540" cy="595010"/>
          </a:xfrm>
        </p:spPr>
        <p:txBody>
          <a:bodyPr>
            <a:normAutofit/>
          </a:bodyPr>
          <a:lstStyle/>
          <a:p>
            <a:r>
              <a:rPr lang="en-US" sz="2100" b="1" dirty="0"/>
              <a:t>AMPLIFIERS MODULAR ARCHITECTURE</a:t>
            </a:r>
          </a:p>
        </p:txBody>
      </p:sp>
      <p:sp>
        <p:nvSpPr>
          <p:cNvPr id="7" name="CasellaDiTesto 6"/>
          <p:cNvSpPr txBox="1"/>
          <p:nvPr/>
        </p:nvSpPr>
        <p:spPr>
          <a:xfrm>
            <a:off x="905019" y="4137925"/>
            <a:ext cx="6264696" cy="957955"/>
          </a:xfrm>
          <a:prstGeom prst="rect">
            <a:avLst/>
          </a:prstGeom>
          <a:noFill/>
        </p:spPr>
        <p:txBody>
          <a:bodyPr wrap="square" rtlCol="0">
            <a:spAutoFit/>
          </a:bodyPr>
          <a:lstStyle/>
          <a:p>
            <a:r>
              <a:rPr lang="it-IT" sz="1125" dirty="0"/>
              <a:t>Three </a:t>
            </a:r>
            <a:r>
              <a:rPr lang="it-IT" sz="1125" dirty="0" err="1"/>
              <a:t>main</a:t>
            </a:r>
            <a:r>
              <a:rPr lang="it-IT" sz="1125" dirty="0"/>
              <a:t> </a:t>
            </a:r>
            <a:r>
              <a:rPr lang="it-IT" sz="1125" dirty="0" err="1"/>
              <a:t>modules</a:t>
            </a:r>
            <a:r>
              <a:rPr lang="it-IT" sz="1125" dirty="0"/>
              <a:t>: LASER1, LASER2, LASER3</a:t>
            </a:r>
          </a:p>
          <a:p>
            <a:r>
              <a:rPr lang="it-IT" sz="1125" dirty="0"/>
              <a:t>LASER1: stand-alone </a:t>
            </a:r>
            <a:r>
              <a:rPr lang="it-IT" sz="1125" dirty="0" err="1"/>
              <a:t>for</a:t>
            </a:r>
            <a:r>
              <a:rPr lang="it-IT" sz="1125" dirty="0"/>
              <a:t> LPI 150 </a:t>
            </a:r>
            <a:r>
              <a:rPr lang="it-IT" sz="1125" dirty="0" err="1"/>
              <a:t>MeV</a:t>
            </a:r>
            <a:endParaRPr lang="it-IT" sz="1125" dirty="0"/>
          </a:p>
          <a:p>
            <a:r>
              <a:rPr lang="it-IT" sz="1125" dirty="0"/>
              <a:t>LASER2: output stage </a:t>
            </a:r>
            <a:r>
              <a:rPr lang="it-IT" sz="1125" dirty="0" err="1"/>
              <a:t>for</a:t>
            </a:r>
            <a:r>
              <a:rPr lang="it-IT" sz="1125" dirty="0"/>
              <a:t> LPI 1 </a:t>
            </a:r>
            <a:r>
              <a:rPr lang="it-IT" sz="1125" dirty="0" err="1"/>
              <a:t>GeV</a:t>
            </a:r>
            <a:r>
              <a:rPr lang="it-IT" sz="1125" dirty="0"/>
              <a:t>, </a:t>
            </a:r>
            <a:r>
              <a:rPr lang="it-IT" sz="1125" dirty="0" err="1"/>
              <a:t>second</a:t>
            </a:r>
            <a:r>
              <a:rPr lang="it-IT" sz="1125" dirty="0"/>
              <a:t> stage </a:t>
            </a:r>
            <a:r>
              <a:rPr lang="it-IT" sz="1125" dirty="0" err="1"/>
              <a:t>for</a:t>
            </a:r>
            <a:r>
              <a:rPr lang="it-IT" sz="1125" dirty="0"/>
              <a:t> LPA 5GeV</a:t>
            </a:r>
          </a:p>
          <a:p>
            <a:r>
              <a:rPr lang="it-IT" sz="1125" dirty="0"/>
              <a:t>LASER3: high </a:t>
            </a:r>
            <a:r>
              <a:rPr lang="it-IT" sz="1125" dirty="0" err="1"/>
              <a:t>energy</a:t>
            </a:r>
            <a:r>
              <a:rPr lang="it-IT" sz="1125" dirty="0"/>
              <a:t> stage </a:t>
            </a:r>
            <a:r>
              <a:rPr lang="it-IT" sz="1125" dirty="0" err="1"/>
              <a:t>for</a:t>
            </a:r>
            <a:r>
              <a:rPr lang="it-IT" sz="1125" dirty="0"/>
              <a:t> LPA 5GeV</a:t>
            </a:r>
          </a:p>
          <a:p>
            <a:r>
              <a:rPr lang="it-IT" sz="1125" dirty="0" err="1"/>
              <a:t>Two</a:t>
            </a:r>
            <a:r>
              <a:rPr lang="it-IT" sz="1125" dirty="0"/>
              <a:t> </a:t>
            </a:r>
            <a:r>
              <a:rPr lang="it-IT" sz="1125" dirty="0" err="1"/>
              <a:t>levels</a:t>
            </a:r>
            <a:r>
              <a:rPr lang="it-IT" sz="1125" dirty="0"/>
              <a:t> </a:t>
            </a:r>
            <a:r>
              <a:rPr lang="it-IT" sz="1125" dirty="0" err="1"/>
              <a:t>of</a:t>
            </a:r>
            <a:r>
              <a:rPr lang="it-IT" sz="1125" dirty="0"/>
              <a:t>  performance : P0 and P1</a:t>
            </a:r>
          </a:p>
        </p:txBody>
      </p:sp>
      <p:sp>
        <p:nvSpPr>
          <p:cNvPr id="8" name="Text Box 3"/>
          <p:cNvSpPr txBox="1">
            <a:spLocks noChangeArrowheads="1"/>
          </p:cNvSpPr>
          <p:nvPr/>
        </p:nvSpPr>
        <p:spPr bwMode="auto">
          <a:xfrm>
            <a:off x="1528491" y="987574"/>
            <a:ext cx="1359668" cy="369332"/>
          </a:xfrm>
          <a:prstGeom prst="rect">
            <a:avLst/>
          </a:prstGeom>
          <a:noFill/>
          <a:ln w="9525">
            <a:noFill/>
            <a:miter lim="800000"/>
            <a:headEnd/>
            <a:tailEnd/>
          </a:ln>
          <a:effectLst/>
        </p:spPr>
        <p:txBody>
          <a:bodyPr wrap="none">
            <a:spAutoFit/>
          </a:bodyPr>
          <a:lstStyle/>
          <a:p>
            <a:r>
              <a:rPr lang="it-IT" sz="1800"/>
              <a:t>LPI 150 MeV</a:t>
            </a:r>
          </a:p>
        </p:txBody>
      </p:sp>
      <p:sp>
        <p:nvSpPr>
          <p:cNvPr id="9" name="AutoShape 4"/>
          <p:cNvSpPr>
            <a:spLocks noChangeArrowheads="1"/>
          </p:cNvSpPr>
          <p:nvPr/>
        </p:nvSpPr>
        <p:spPr bwMode="auto">
          <a:xfrm>
            <a:off x="1150348" y="1502018"/>
            <a:ext cx="262574" cy="102889"/>
          </a:xfrm>
          <a:prstGeom prst="rightArrow">
            <a:avLst>
              <a:gd name="adj1" fmla="val 50000"/>
              <a:gd name="adj2" fmla="val 78022"/>
            </a:avLst>
          </a:prstGeom>
          <a:solidFill>
            <a:srgbClr val="FF0000"/>
          </a:solidFill>
          <a:ln w="9525">
            <a:solidFill>
              <a:schemeClr val="tx1"/>
            </a:solidFill>
            <a:miter lim="800000"/>
            <a:headEnd/>
            <a:tailEnd/>
          </a:ln>
          <a:effectLst/>
        </p:spPr>
        <p:txBody>
          <a:bodyPr wrap="none" anchor="ctr"/>
          <a:lstStyle/>
          <a:p>
            <a:endParaRPr lang="it-IT" sz="1125"/>
          </a:p>
        </p:txBody>
      </p:sp>
      <p:sp>
        <p:nvSpPr>
          <p:cNvPr id="10" name="Text Box 5"/>
          <p:cNvSpPr txBox="1">
            <a:spLocks noChangeArrowheads="1"/>
          </p:cNvSpPr>
          <p:nvPr/>
        </p:nvSpPr>
        <p:spPr bwMode="auto">
          <a:xfrm>
            <a:off x="688995" y="1211442"/>
            <a:ext cx="545488" cy="830997"/>
          </a:xfrm>
          <a:prstGeom prst="rect">
            <a:avLst/>
          </a:prstGeom>
          <a:noFill/>
          <a:ln w="9525">
            <a:noFill/>
            <a:miter lim="800000"/>
            <a:headEnd/>
            <a:tailEnd/>
          </a:ln>
          <a:effectLst/>
        </p:spPr>
        <p:txBody>
          <a:bodyPr>
            <a:spAutoFit/>
          </a:bodyPr>
          <a:lstStyle/>
          <a:p>
            <a:r>
              <a:rPr lang="it-IT" sz="1200" dirty="0"/>
              <a:t>From the </a:t>
            </a:r>
          </a:p>
          <a:p>
            <a:r>
              <a:rPr lang="it-IT" sz="1200" dirty="0"/>
              <a:t>front end</a:t>
            </a:r>
          </a:p>
        </p:txBody>
      </p:sp>
      <p:sp>
        <p:nvSpPr>
          <p:cNvPr id="11" name="Text Box 6"/>
          <p:cNvSpPr txBox="1">
            <a:spLocks noChangeArrowheads="1"/>
          </p:cNvSpPr>
          <p:nvPr/>
        </p:nvSpPr>
        <p:spPr bwMode="auto">
          <a:xfrm>
            <a:off x="1402752" y="1297371"/>
            <a:ext cx="1384059" cy="369332"/>
          </a:xfrm>
          <a:prstGeom prst="rect">
            <a:avLst/>
          </a:prstGeom>
          <a:solidFill>
            <a:srgbClr val="FF9900"/>
          </a:solidFill>
          <a:ln w="9525">
            <a:noFill/>
            <a:miter lim="800000"/>
            <a:headEnd/>
            <a:tailEnd/>
          </a:ln>
          <a:effectLst/>
        </p:spPr>
        <p:txBody>
          <a:bodyPr>
            <a:spAutoFit/>
          </a:bodyPr>
          <a:lstStyle/>
          <a:p>
            <a:pPr algn="ctr"/>
            <a:r>
              <a:rPr lang="it-IT" sz="900" b="1" u="sng" dirty="0"/>
              <a:t>LASER1</a:t>
            </a:r>
          </a:p>
          <a:p>
            <a:pPr algn="ctr"/>
            <a:r>
              <a:rPr lang="it-IT" sz="900" dirty="0" err="1"/>
              <a:t>E</a:t>
            </a:r>
            <a:r>
              <a:rPr lang="it-IT" sz="900" baseline="-25000" dirty="0" err="1"/>
              <a:t>out</a:t>
            </a:r>
            <a:r>
              <a:rPr lang="it-IT" sz="900" baseline="-25000" dirty="0"/>
              <a:t> </a:t>
            </a:r>
            <a:r>
              <a:rPr lang="it-IT" sz="900" dirty="0"/>
              <a:t>8.8 J (P0) / 12.5 J (P1)</a:t>
            </a:r>
          </a:p>
        </p:txBody>
      </p:sp>
      <p:sp>
        <p:nvSpPr>
          <p:cNvPr id="12" name="AutoShape 7"/>
          <p:cNvSpPr>
            <a:spLocks noChangeArrowheads="1"/>
          </p:cNvSpPr>
          <p:nvPr/>
        </p:nvSpPr>
        <p:spPr bwMode="auto">
          <a:xfrm>
            <a:off x="2828416" y="1365616"/>
            <a:ext cx="299556" cy="256657"/>
          </a:xfrm>
          <a:prstGeom prst="rightArrow">
            <a:avLst>
              <a:gd name="adj1" fmla="val 50000"/>
              <a:gd name="adj2" fmla="val 35683"/>
            </a:avLst>
          </a:prstGeom>
          <a:solidFill>
            <a:srgbClr val="FF0000"/>
          </a:solidFill>
          <a:ln w="9525">
            <a:solidFill>
              <a:schemeClr val="tx1"/>
            </a:solidFill>
            <a:miter lim="800000"/>
            <a:headEnd/>
            <a:tailEnd/>
          </a:ln>
          <a:effectLst/>
        </p:spPr>
        <p:txBody>
          <a:bodyPr wrap="none" anchor="ctr"/>
          <a:lstStyle/>
          <a:p>
            <a:endParaRPr lang="it-IT" sz="1125"/>
          </a:p>
        </p:txBody>
      </p:sp>
      <p:sp>
        <p:nvSpPr>
          <p:cNvPr id="13" name="Text Box 8"/>
          <p:cNvSpPr txBox="1">
            <a:spLocks noChangeArrowheads="1"/>
          </p:cNvSpPr>
          <p:nvPr/>
        </p:nvSpPr>
        <p:spPr bwMode="auto">
          <a:xfrm>
            <a:off x="3067497" y="1275836"/>
            <a:ext cx="918841" cy="461665"/>
          </a:xfrm>
          <a:prstGeom prst="rect">
            <a:avLst/>
          </a:prstGeom>
          <a:noFill/>
          <a:ln w="9525">
            <a:noFill/>
            <a:miter lim="800000"/>
            <a:headEnd/>
            <a:tailEnd/>
          </a:ln>
          <a:effectLst/>
        </p:spPr>
        <p:txBody>
          <a:bodyPr wrap="none">
            <a:spAutoFit/>
          </a:bodyPr>
          <a:lstStyle/>
          <a:p>
            <a:pPr algn="ctr"/>
            <a:r>
              <a:rPr lang="it-IT" sz="1200" dirty="0" err="1"/>
              <a:t>To</a:t>
            </a:r>
            <a:r>
              <a:rPr lang="it-IT" sz="1200" dirty="0"/>
              <a:t> the </a:t>
            </a:r>
          </a:p>
          <a:p>
            <a:pPr algn="ctr"/>
            <a:r>
              <a:rPr lang="it-IT" sz="1200" dirty="0" err="1"/>
              <a:t>compressor</a:t>
            </a:r>
            <a:endParaRPr lang="it-IT" sz="1200" dirty="0"/>
          </a:p>
        </p:txBody>
      </p:sp>
      <p:sp>
        <p:nvSpPr>
          <p:cNvPr id="14" name="Text Box 9"/>
          <p:cNvSpPr txBox="1">
            <a:spLocks noChangeArrowheads="1"/>
          </p:cNvSpPr>
          <p:nvPr/>
        </p:nvSpPr>
        <p:spPr bwMode="auto">
          <a:xfrm>
            <a:off x="2451198" y="2023952"/>
            <a:ext cx="1021433" cy="369332"/>
          </a:xfrm>
          <a:prstGeom prst="rect">
            <a:avLst/>
          </a:prstGeom>
          <a:noFill/>
          <a:ln w="9525">
            <a:noFill/>
            <a:miter lim="800000"/>
            <a:headEnd/>
            <a:tailEnd/>
          </a:ln>
          <a:effectLst/>
        </p:spPr>
        <p:txBody>
          <a:bodyPr wrap="none">
            <a:spAutoFit/>
          </a:bodyPr>
          <a:lstStyle/>
          <a:p>
            <a:r>
              <a:rPr lang="it-IT" sz="1800"/>
              <a:t>LPI 1GeV</a:t>
            </a:r>
          </a:p>
        </p:txBody>
      </p:sp>
      <p:sp>
        <p:nvSpPr>
          <p:cNvPr id="15" name="AutoShape 10"/>
          <p:cNvSpPr>
            <a:spLocks noChangeArrowheads="1"/>
          </p:cNvSpPr>
          <p:nvPr/>
        </p:nvSpPr>
        <p:spPr bwMode="auto">
          <a:xfrm>
            <a:off x="1121043" y="2463738"/>
            <a:ext cx="262574" cy="102889"/>
          </a:xfrm>
          <a:prstGeom prst="rightArrow">
            <a:avLst>
              <a:gd name="adj1" fmla="val 50000"/>
              <a:gd name="adj2" fmla="val 78022"/>
            </a:avLst>
          </a:prstGeom>
          <a:solidFill>
            <a:srgbClr val="FF0000"/>
          </a:solidFill>
          <a:ln w="9525">
            <a:solidFill>
              <a:schemeClr val="tx1"/>
            </a:solidFill>
            <a:miter lim="800000"/>
            <a:headEnd/>
            <a:tailEnd/>
          </a:ln>
          <a:effectLst/>
        </p:spPr>
        <p:txBody>
          <a:bodyPr wrap="none" anchor="ctr"/>
          <a:lstStyle/>
          <a:p>
            <a:endParaRPr lang="it-IT" sz="1125"/>
          </a:p>
        </p:txBody>
      </p:sp>
      <p:sp>
        <p:nvSpPr>
          <p:cNvPr id="16" name="Text Box 11"/>
          <p:cNvSpPr txBox="1">
            <a:spLocks noChangeArrowheads="1"/>
          </p:cNvSpPr>
          <p:nvPr/>
        </p:nvSpPr>
        <p:spPr bwMode="auto">
          <a:xfrm>
            <a:off x="3013623" y="2339402"/>
            <a:ext cx="1509799" cy="369332"/>
          </a:xfrm>
          <a:prstGeom prst="rect">
            <a:avLst/>
          </a:prstGeom>
          <a:solidFill>
            <a:srgbClr val="FF9900"/>
          </a:solidFill>
          <a:ln w="9525">
            <a:noFill/>
            <a:miter lim="800000"/>
            <a:headEnd/>
            <a:tailEnd/>
          </a:ln>
          <a:effectLst/>
        </p:spPr>
        <p:txBody>
          <a:bodyPr>
            <a:spAutoFit/>
          </a:bodyPr>
          <a:lstStyle/>
          <a:p>
            <a:pPr algn="ctr"/>
            <a:r>
              <a:rPr lang="it-IT" sz="900" b="1" u="sng" dirty="0"/>
              <a:t>LASER2</a:t>
            </a:r>
          </a:p>
          <a:p>
            <a:pPr algn="ctr"/>
            <a:r>
              <a:rPr lang="it-IT" sz="900" dirty="0" err="1"/>
              <a:t>E</a:t>
            </a:r>
            <a:r>
              <a:rPr lang="it-IT" sz="900" baseline="-25000" dirty="0" err="1"/>
              <a:t>out</a:t>
            </a:r>
            <a:r>
              <a:rPr lang="it-IT" sz="900" dirty="0"/>
              <a:t> 18.8 J (P0) / 37.5 J (P1)</a:t>
            </a:r>
          </a:p>
        </p:txBody>
      </p:sp>
      <p:sp>
        <p:nvSpPr>
          <p:cNvPr id="17" name="AutoShape 12"/>
          <p:cNvSpPr>
            <a:spLocks noChangeArrowheads="1"/>
          </p:cNvSpPr>
          <p:nvPr/>
        </p:nvSpPr>
        <p:spPr bwMode="auto">
          <a:xfrm>
            <a:off x="4577427" y="2298469"/>
            <a:ext cx="299556" cy="435299"/>
          </a:xfrm>
          <a:prstGeom prst="right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it-IT" sz="1125"/>
          </a:p>
        </p:txBody>
      </p:sp>
      <p:sp>
        <p:nvSpPr>
          <p:cNvPr id="18" name="AutoShape 13"/>
          <p:cNvSpPr>
            <a:spLocks noChangeArrowheads="1"/>
          </p:cNvSpPr>
          <p:nvPr/>
        </p:nvSpPr>
        <p:spPr bwMode="auto">
          <a:xfrm>
            <a:off x="2805303" y="2409732"/>
            <a:ext cx="148853" cy="256657"/>
          </a:xfrm>
          <a:prstGeom prst="right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it-IT" sz="1125"/>
          </a:p>
        </p:txBody>
      </p:sp>
      <p:sp>
        <p:nvSpPr>
          <p:cNvPr id="19" name="Text Box 14"/>
          <p:cNvSpPr txBox="1">
            <a:spLocks noChangeArrowheads="1"/>
          </p:cNvSpPr>
          <p:nvPr/>
        </p:nvSpPr>
        <p:spPr bwMode="auto">
          <a:xfrm>
            <a:off x="3224126" y="3057804"/>
            <a:ext cx="1079911" cy="369332"/>
          </a:xfrm>
          <a:prstGeom prst="rect">
            <a:avLst/>
          </a:prstGeom>
          <a:noFill/>
          <a:ln w="9525">
            <a:noFill/>
            <a:miter lim="800000"/>
            <a:headEnd/>
            <a:tailEnd/>
          </a:ln>
          <a:effectLst/>
        </p:spPr>
        <p:txBody>
          <a:bodyPr wrap="none">
            <a:spAutoFit/>
          </a:bodyPr>
          <a:lstStyle/>
          <a:p>
            <a:r>
              <a:rPr lang="it-IT" sz="1800"/>
              <a:t>LPA 5GeV</a:t>
            </a:r>
          </a:p>
        </p:txBody>
      </p:sp>
      <p:sp>
        <p:nvSpPr>
          <p:cNvPr id="20" name="Text Box 15"/>
          <p:cNvSpPr txBox="1">
            <a:spLocks noChangeArrowheads="1"/>
          </p:cNvSpPr>
          <p:nvPr/>
        </p:nvSpPr>
        <p:spPr bwMode="auto">
          <a:xfrm>
            <a:off x="1402752" y="3381840"/>
            <a:ext cx="1383135" cy="369332"/>
          </a:xfrm>
          <a:prstGeom prst="rect">
            <a:avLst/>
          </a:prstGeom>
          <a:solidFill>
            <a:srgbClr val="FF9900"/>
          </a:solidFill>
          <a:ln w="9525">
            <a:noFill/>
            <a:miter lim="800000"/>
            <a:headEnd/>
            <a:tailEnd/>
          </a:ln>
          <a:effectLst/>
        </p:spPr>
        <p:txBody>
          <a:bodyPr>
            <a:spAutoFit/>
          </a:bodyPr>
          <a:lstStyle/>
          <a:p>
            <a:pPr algn="ctr"/>
            <a:r>
              <a:rPr lang="it-IT" sz="900" b="1" u="sng" dirty="0"/>
              <a:t>LASER1</a:t>
            </a:r>
          </a:p>
          <a:p>
            <a:pPr algn="ctr"/>
            <a:r>
              <a:rPr lang="it-IT" sz="900" dirty="0" err="1"/>
              <a:t>E</a:t>
            </a:r>
            <a:r>
              <a:rPr lang="it-IT" sz="900" baseline="-25000" dirty="0" err="1"/>
              <a:t>out</a:t>
            </a:r>
            <a:r>
              <a:rPr lang="it-IT" sz="900" baseline="-25000" dirty="0"/>
              <a:t> </a:t>
            </a:r>
            <a:r>
              <a:rPr lang="it-IT" sz="900" dirty="0"/>
              <a:t>8.8 J (P0) / 12.5 J (P1)</a:t>
            </a:r>
          </a:p>
        </p:txBody>
      </p:sp>
      <p:sp>
        <p:nvSpPr>
          <p:cNvPr id="21" name="AutoShape 16"/>
          <p:cNvSpPr>
            <a:spLocks noChangeArrowheads="1"/>
          </p:cNvSpPr>
          <p:nvPr/>
        </p:nvSpPr>
        <p:spPr bwMode="auto">
          <a:xfrm>
            <a:off x="1085970" y="3532358"/>
            <a:ext cx="262574" cy="102889"/>
          </a:xfrm>
          <a:prstGeom prst="rightArrow">
            <a:avLst>
              <a:gd name="adj1" fmla="val 50000"/>
              <a:gd name="adj2" fmla="val 78022"/>
            </a:avLst>
          </a:prstGeom>
          <a:solidFill>
            <a:srgbClr val="FF0000"/>
          </a:solidFill>
          <a:ln w="9525">
            <a:solidFill>
              <a:schemeClr val="tx1"/>
            </a:solidFill>
            <a:miter lim="800000"/>
            <a:headEnd/>
            <a:tailEnd/>
          </a:ln>
          <a:effectLst/>
        </p:spPr>
        <p:txBody>
          <a:bodyPr wrap="none" anchor="ctr"/>
          <a:lstStyle/>
          <a:p>
            <a:endParaRPr lang="it-IT" sz="1125"/>
          </a:p>
        </p:txBody>
      </p:sp>
      <p:sp>
        <p:nvSpPr>
          <p:cNvPr id="22" name="Text Box 17"/>
          <p:cNvSpPr txBox="1">
            <a:spLocks noChangeArrowheads="1"/>
          </p:cNvSpPr>
          <p:nvPr/>
        </p:nvSpPr>
        <p:spPr bwMode="auto">
          <a:xfrm>
            <a:off x="2954156" y="3383430"/>
            <a:ext cx="1509799" cy="369332"/>
          </a:xfrm>
          <a:prstGeom prst="rect">
            <a:avLst/>
          </a:prstGeom>
          <a:solidFill>
            <a:srgbClr val="FF9900"/>
          </a:solidFill>
          <a:ln w="9525">
            <a:noFill/>
            <a:miter lim="800000"/>
            <a:headEnd/>
            <a:tailEnd/>
          </a:ln>
          <a:effectLst/>
        </p:spPr>
        <p:txBody>
          <a:bodyPr>
            <a:spAutoFit/>
          </a:bodyPr>
          <a:lstStyle/>
          <a:p>
            <a:pPr algn="ctr"/>
            <a:r>
              <a:rPr lang="it-IT" sz="900" b="1" u="sng" dirty="0"/>
              <a:t>LASER2</a:t>
            </a:r>
          </a:p>
          <a:p>
            <a:pPr algn="ctr"/>
            <a:r>
              <a:rPr lang="it-IT" sz="900" dirty="0" err="1"/>
              <a:t>E</a:t>
            </a:r>
            <a:r>
              <a:rPr lang="it-IT" sz="900" baseline="-25000" dirty="0" err="1"/>
              <a:t>out</a:t>
            </a:r>
            <a:r>
              <a:rPr lang="it-IT" sz="900" baseline="-25000" dirty="0"/>
              <a:t> </a:t>
            </a:r>
            <a:r>
              <a:rPr lang="it-IT" sz="900" dirty="0"/>
              <a:t>18.8 J (P0) / 37.5 J (P1)</a:t>
            </a:r>
          </a:p>
        </p:txBody>
      </p:sp>
      <p:sp>
        <p:nvSpPr>
          <p:cNvPr id="23" name="AutoShape 18"/>
          <p:cNvSpPr>
            <a:spLocks noChangeArrowheads="1"/>
          </p:cNvSpPr>
          <p:nvPr/>
        </p:nvSpPr>
        <p:spPr bwMode="auto">
          <a:xfrm>
            <a:off x="4500937" y="3381840"/>
            <a:ext cx="299556" cy="378042"/>
          </a:xfrm>
          <a:prstGeom prst="right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it-IT" sz="1125"/>
          </a:p>
        </p:txBody>
      </p:sp>
      <p:sp>
        <p:nvSpPr>
          <p:cNvPr id="24" name="AutoShape 19"/>
          <p:cNvSpPr>
            <a:spLocks noChangeArrowheads="1"/>
          </p:cNvSpPr>
          <p:nvPr/>
        </p:nvSpPr>
        <p:spPr bwMode="auto">
          <a:xfrm>
            <a:off x="2804378" y="3449220"/>
            <a:ext cx="148853" cy="256657"/>
          </a:xfrm>
          <a:prstGeom prst="rightArrow">
            <a:avLst>
              <a:gd name="adj1" fmla="val 50000"/>
              <a:gd name="adj2" fmla="val 25000"/>
            </a:avLst>
          </a:prstGeom>
          <a:solidFill>
            <a:srgbClr val="FF0000"/>
          </a:solidFill>
          <a:ln w="9525">
            <a:solidFill>
              <a:schemeClr val="tx1"/>
            </a:solidFill>
            <a:miter lim="800000"/>
            <a:headEnd/>
            <a:tailEnd/>
          </a:ln>
          <a:effectLst/>
        </p:spPr>
        <p:txBody>
          <a:bodyPr wrap="none" anchor="ctr"/>
          <a:lstStyle/>
          <a:p>
            <a:endParaRPr lang="it-IT" sz="1125"/>
          </a:p>
        </p:txBody>
      </p:sp>
      <p:sp>
        <p:nvSpPr>
          <p:cNvPr id="25" name="Text Box 20"/>
          <p:cNvSpPr txBox="1">
            <a:spLocks noChangeArrowheads="1"/>
          </p:cNvSpPr>
          <p:nvPr/>
        </p:nvSpPr>
        <p:spPr bwMode="auto">
          <a:xfrm>
            <a:off x="4832852" y="3394736"/>
            <a:ext cx="1467269" cy="369332"/>
          </a:xfrm>
          <a:prstGeom prst="rect">
            <a:avLst/>
          </a:prstGeom>
          <a:solidFill>
            <a:srgbClr val="FF9900"/>
          </a:solidFill>
          <a:ln w="9525">
            <a:noFill/>
            <a:miter lim="800000"/>
            <a:headEnd/>
            <a:tailEnd/>
          </a:ln>
          <a:effectLst/>
        </p:spPr>
        <p:txBody>
          <a:bodyPr>
            <a:spAutoFit/>
          </a:bodyPr>
          <a:lstStyle/>
          <a:p>
            <a:pPr algn="ctr"/>
            <a:r>
              <a:rPr lang="it-IT" sz="900" b="1" u="sng" dirty="0"/>
              <a:t>LASER3</a:t>
            </a:r>
          </a:p>
          <a:p>
            <a:pPr algn="ctr"/>
            <a:r>
              <a:rPr lang="it-IT" sz="900" dirty="0" err="1"/>
              <a:t>E</a:t>
            </a:r>
            <a:r>
              <a:rPr lang="it-IT" sz="900" baseline="-25000" dirty="0" err="1"/>
              <a:t>out</a:t>
            </a:r>
            <a:r>
              <a:rPr lang="it-IT" sz="900" baseline="-25000" dirty="0"/>
              <a:t> </a:t>
            </a:r>
            <a:r>
              <a:rPr lang="it-IT" sz="900" dirty="0"/>
              <a:t> 62.5 J (P0) / 125 J (P1)</a:t>
            </a:r>
          </a:p>
        </p:txBody>
      </p:sp>
      <p:sp>
        <p:nvSpPr>
          <p:cNvPr id="26" name="AutoShape 21"/>
          <p:cNvSpPr>
            <a:spLocks noChangeArrowheads="1"/>
          </p:cNvSpPr>
          <p:nvPr/>
        </p:nvSpPr>
        <p:spPr bwMode="auto">
          <a:xfrm>
            <a:off x="6323235" y="3347250"/>
            <a:ext cx="299556" cy="466639"/>
          </a:xfrm>
          <a:prstGeom prst="rightArrow">
            <a:avLst>
              <a:gd name="adj1" fmla="val 74593"/>
              <a:gd name="adj2" fmla="val 41977"/>
            </a:avLst>
          </a:prstGeom>
          <a:solidFill>
            <a:srgbClr val="FF0000"/>
          </a:solidFill>
          <a:ln w="9525">
            <a:solidFill>
              <a:schemeClr val="tx1"/>
            </a:solidFill>
            <a:miter lim="800000"/>
            <a:headEnd/>
            <a:tailEnd/>
          </a:ln>
          <a:effectLst/>
        </p:spPr>
        <p:txBody>
          <a:bodyPr wrap="none" anchor="ctr"/>
          <a:lstStyle/>
          <a:p>
            <a:endParaRPr lang="it-IT" sz="1125"/>
          </a:p>
        </p:txBody>
      </p:sp>
      <p:sp>
        <p:nvSpPr>
          <p:cNvPr id="27" name="Text Box 22"/>
          <p:cNvSpPr txBox="1">
            <a:spLocks noChangeArrowheads="1"/>
          </p:cNvSpPr>
          <p:nvPr/>
        </p:nvSpPr>
        <p:spPr bwMode="auto">
          <a:xfrm>
            <a:off x="1402752" y="2348447"/>
            <a:ext cx="1384059" cy="369332"/>
          </a:xfrm>
          <a:prstGeom prst="rect">
            <a:avLst/>
          </a:prstGeom>
          <a:solidFill>
            <a:srgbClr val="FF9900"/>
          </a:solidFill>
          <a:ln w="9525">
            <a:noFill/>
            <a:miter lim="800000"/>
            <a:headEnd/>
            <a:tailEnd/>
          </a:ln>
          <a:effectLst/>
        </p:spPr>
        <p:txBody>
          <a:bodyPr>
            <a:spAutoFit/>
          </a:bodyPr>
          <a:lstStyle/>
          <a:p>
            <a:pPr algn="ctr"/>
            <a:r>
              <a:rPr lang="it-IT" sz="900" b="1" u="sng" dirty="0"/>
              <a:t>LASER1</a:t>
            </a:r>
          </a:p>
          <a:p>
            <a:pPr algn="ctr"/>
            <a:r>
              <a:rPr lang="it-IT" sz="900" dirty="0" err="1"/>
              <a:t>E</a:t>
            </a:r>
            <a:r>
              <a:rPr lang="it-IT" sz="900" baseline="-25000" dirty="0" err="1"/>
              <a:t>out</a:t>
            </a:r>
            <a:r>
              <a:rPr lang="it-IT" sz="900" baseline="-25000" dirty="0"/>
              <a:t> </a:t>
            </a:r>
            <a:r>
              <a:rPr lang="it-IT" sz="900" dirty="0"/>
              <a:t>8.8 J (P0) / 12.5 J (P1</a:t>
            </a:r>
          </a:p>
        </p:txBody>
      </p:sp>
      <p:sp>
        <p:nvSpPr>
          <p:cNvPr id="28" name="Text Box 23"/>
          <p:cNvSpPr txBox="1">
            <a:spLocks noChangeArrowheads="1"/>
          </p:cNvSpPr>
          <p:nvPr/>
        </p:nvSpPr>
        <p:spPr bwMode="auto">
          <a:xfrm>
            <a:off x="683568" y="2085696"/>
            <a:ext cx="545488" cy="830997"/>
          </a:xfrm>
          <a:prstGeom prst="rect">
            <a:avLst/>
          </a:prstGeom>
          <a:noFill/>
          <a:ln w="9525">
            <a:noFill/>
            <a:miter lim="800000"/>
            <a:headEnd/>
            <a:tailEnd/>
          </a:ln>
          <a:effectLst/>
        </p:spPr>
        <p:txBody>
          <a:bodyPr>
            <a:spAutoFit/>
          </a:bodyPr>
          <a:lstStyle/>
          <a:p>
            <a:r>
              <a:rPr lang="it-IT" sz="1200" dirty="0" err="1"/>
              <a:t>From</a:t>
            </a:r>
            <a:r>
              <a:rPr lang="it-IT" sz="1200" dirty="0"/>
              <a:t> the </a:t>
            </a:r>
          </a:p>
          <a:p>
            <a:r>
              <a:rPr lang="it-IT" sz="1200" dirty="0" err="1"/>
              <a:t>front</a:t>
            </a:r>
            <a:r>
              <a:rPr lang="it-IT" sz="1200" dirty="0"/>
              <a:t> end</a:t>
            </a:r>
          </a:p>
        </p:txBody>
      </p:sp>
      <p:sp>
        <p:nvSpPr>
          <p:cNvPr id="29" name="Text Box 24"/>
          <p:cNvSpPr txBox="1">
            <a:spLocks noChangeArrowheads="1"/>
          </p:cNvSpPr>
          <p:nvPr/>
        </p:nvSpPr>
        <p:spPr bwMode="auto">
          <a:xfrm>
            <a:off x="688995" y="3219822"/>
            <a:ext cx="545488" cy="830997"/>
          </a:xfrm>
          <a:prstGeom prst="rect">
            <a:avLst/>
          </a:prstGeom>
          <a:noFill/>
          <a:ln w="9525">
            <a:noFill/>
            <a:miter lim="800000"/>
            <a:headEnd/>
            <a:tailEnd/>
          </a:ln>
          <a:effectLst/>
        </p:spPr>
        <p:txBody>
          <a:bodyPr>
            <a:spAutoFit/>
          </a:bodyPr>
          <a:lstStyle/>
          <a:p>
            <a:r>
              <a:rPr lang="it-IT" sz="1200"/>
              <a:t>From the </a:t>
            </a:r>
          </a:p>
          <a:p>
            <a:r>
              <a:rPr lang="it-IT" sz="1200"/>
              <a:t>front end</a:t>
            </a:r>
          </a:p>
        </p:txBody>
      </p:sp>
      <p:sp>
        <p:nvSpPr>
          <p:cNvPr id="30" name="Text Box 25"/>
          <p:cNvSpPr txBox="1">
            <a:spLocks noChangeArrowheads="1"/>
          </p:cNvSpPr>
          <p:nvPr/>
        </p:nvSpPr>
        <p:spPr bwMode="auto">
          <a:xfrm>
            <a:off x="4778602" y="2264551"/>
            <a:ext cx="918841" cy="461665"/>
          </a:xfrm>
          <a:prstGeom prst="rect">
            <a:avLst/>
          </a:prstGeom>
          <a:noFill/>
          <a:ln w="9525">
            <a:noFill/>
            <a:miter lim="800000"/>
            <a:headEnd/>
            <a:tailEnd/>
          </a:ln>
          <a:effectLst/>
        </p:spPr>
        <p:txBody>
          <a:bodyPr wrap="none">
            <a:spAutoFit/>
          </a:bodyPr>
          <a:lstStyle/>
          <a:p>
            <a:pPr algn="ctr"/>
            <a:r>
              <a:rPr lang="it-IT" sz="1200" dirty="0" err="1"/>
              <a:t>To</a:t>
            </a:r>
            <a:r>
              <a:rPr lang="it-IT" sz="1200" dirty="0"/>
              <a:t> the </a:t>
            </a:r>
          </a:p>
          <a:p>
            <a:pPr algn="ctr"/>
            <a:r>
              <a:rPr lang="it-IT" sz="1200" dirty="0" err="1"/>
              <a:t>compressor</a:t>
            </a:r>
            <a:endParaRPr lang="it-IT" sz="1200" dirty="0"/>
          </a:p>
        </p:txBody>
      </p:sp>
      <p:sp>
        <p:nvSpPr>
          <p:cNvPr id="31" name="Text Box 26"/>
          <p:cNvSpPr txBox="1">
            <a:spLocks noChangeArrowheads="1"/>
          </p:cNvSpPr>
          <p:nvPr/>
        </p:nvSpPr>
        <p:spPr bwMode="auto">
          <a:xfrm>
            <a:off x="6533123" y="3381840"/>
            <a:ext cx="918841" cy="461665"/>
          </a:xfrm>
          <a:prstGeom prst="rect">
            <a:avLst/>
          </a:prstGeom>
          <a:noFill/>
          <a:ln w="9525">
            <a:noFill/>
            <a:miter lim="800000"/>
            <a:headEnd/>
            <a:tailEnd/>
          </a:ln>
          <a:effectLst/>
        </p:spPr>
        <p:txBody>
          <a:bodyPr wrap="none">
            <a:spAutoFit/>
          </a:bodyPr>
          <a:lstStyle/>
          <a:p>
            <a:pPr algn="ctr"/>
            <a:r>
              <a:rPr lang="it-IT" sz="1200" dirty="0" err="1"/>
              <a:t>To</a:t>
            </a:r>
            <a:r>
              <a:rPr lang="it-IT" sz="1200" dirty="0"/>
              <a:t> the </a:t>
            </a:r>
          </a:p>
          <a:p>
            <a:pPr algn="ctr"/>
            <a:r>
              <a:rPr lang="it-IT" sz="1200" dirty="0" err="1"/>
              <a:t>compressor</a:t>
            </a:r>
            <a:endParaRPr lang="it-IT" sz="1200" dirty="0"/>
          </a:p>
        </p:txBody>
      </p:sp>
      <p:sp>
        <p:nvSpPr>
          <p:cNvPr id="32" name="Rettangolo 31"/>
          <p:cNvSpPr/>
          <p:nvPr/>
        </p:nvSpPr>
        <p:spPr>
          <a:xfrm>
            <a:off x="1201964" y="1635647"/>
            <a:ext cx="1933543" cy="276999"/>
          </a:xfrm>
          <a:prstGeom prst="rect">
            <a:avLst/>
          </a:prstGeom>
        </p:spPr>
        <p:txBody>
          <a:bodyPr wrap="none">
            <a:spAutoFit/>
          </a:bodyPr>
          <a:lstStyle/>
          <a:p>
            <a:pPr algn="ctr"/>
            <a:r>
              <a:rPr lang="it-IT" sz="1200" dirty="0" err="1"/>
              <a:t>E</a:t>
            </a:r>
            <a:r>
              <a:rPr lang="it-IT" sz="1200" baseline="-25000" dirty="0" err="1"/>
              <a:t>pump</a:t>
            </a:r>
            <a:r>
              <a:rPr lang="it-IT" sz="1200" dirty="0"/>
              <a:t>: 19.2J (P0)/ 25.7 J (P1)</a:t>
            </a:r>
          </a:p>
        </p:txBody>
      </p:sp>
      <p:sp>
        <p:nvSpPr>
          <p:cNvPr id="33" name="Rettangolo 32"/>
          <p:cNvSpPr/>
          <p:nvPr/>
        </p:nvSpPr>
        <p:spPr>
          <a:xfrm>
            <a:off x="2768929" y="2733769"/>
            <a:ext cx="1933543" cy="276999"/>
          </a:xfrm>
          <a:prstGeom prst="rect">
            <a:avLst/>
          </a:prstGeom>
        </p:spPr>
        <p:txBody>
          <a:bodyPr wrap="none">
            <a:spAutoFit/>
          </a:bodyPr>
          <a:lstStyle/>
          <a:p>
            <a:pPr algn="ctr"/>
            <a:r>
              <a:rPr lang="it-IT" sz="1200" dirty="0" err="1"/>
              <a:t>E</a:t>
            </a:r>
            <a:r>
              <a:rPr lang="it-IT" sz="1200" baseline="-25000" dirty="0" err="1"/>
              <a:t>pump</a:t>
            </a:r>
            <a:r>
              <a:rPr lang="it-IT" sz="1200" dirty="0"/>
              <a:t>: 37.2J (P0)/ 65.2 J (P1)</a:t>
            </a:r>
          </a:p>
        </p:txBody>
      </p:sp>
      <p:sp>
        <p:nvSpPr>
          <p:cNvPr id="34" name="Rettangolo 33"/>
          <p:cNvSpPr/>
          <p:nvPr/>
        </p:nvSpPr>
        <p:spPr>
          <a:xfrm>
            <a:off x="4492313" y="3759883"/>
            <a:ext cx="1856598" cy="276999"/>
          </a:xfrm>
          <a:prstGeom prst="rect">
            <a:avLst/>
          </a:prstGeom>
        </p:spPr>
        <p:txBody>
          <a:bodyPr wrap="none">
            <a:spAutoFit/>
          </a:bodyPr>
          <a:lstStyle/>
          <a:p>
            <a:pPr algn="ctr"/>
            <a:r>
              <a:rPr lang="it-IT" sz="1200" dirty="0" err="1"/>
              <a:t>E</a:t>
            </a:r>
            <a:r>
              <a:rPr lang="it-IT" sz="1200" baseline="-25000" dirty="0" err="1"/>
              <a:t>pump</a:t>
            </a:r>
            <a:r>
              <a:rPr lang="it-IT" sz="1200" dirty="0"/>
              <a:t>: 105J (P0)/ 197 J (P1)</a:t>
            </a:r>
          </a:p>
        </p:txBody>
      </p:sp>
      <p:sp>
        <p:nvSpPr>
          <p:cNvPr id="35" name="TextBox 34">
            <a:extLst>
              <a:ext uri="{FF2B5EF4-FFF2-40B4-BE49-F238E27FC236}">
                <a16:creationId xmlns:a16="http://schemas.microsoft.com/office/drawing/2014/main" id="{E9F4A3F3-67E8-775C-0C3E-0E3026171484}"/>
              </a:ext>
            </a:extLst>
          </p:cNvPr>
          <p:cNvSpPr txBox="1"/>
          <p:nvPr/>
        </p:nvSpPr>
        <p:spPr>
          <a:xfrm>
            <a:off x="2791176" y="577566"/>
            <a:ext cx="4650258" cy="338554"/>
          </a:xfrm>
          <a:prstGeom prst="rect">
            <a:avLst/>
          </a:prstGeom>
          <a:noFill/>
        </p:spPr>
        <p:txBody>
          <a:bodyPr wrap="square">
            <a:spAutoFit/>
          </a:bodyPr>
          <a:lstStyle/>
          <a:p>
            <a:r>
              <a:rPr lang="en-US" sz="1600" b="1" dirty="0"/>
              <a:t>Foreseen I/O energy and pump requirements</a:t>
            </a:r>
            <a:endParaRPr lang="en-IT" dirty="0"/>
          </a:p>
        </p:txBody>
      </p:sp>
    </p:spTree>
    <p:extLst>
      <p:ext uri="{BB962C8B-B14F-4D97-AF65-F5344CB8AC3E}">
        <p14:creationId xmlns:p14="http://schemas.microsoft.com/office/powerpoint/2010/main" val="3643891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57754" y="87474"/>
            <a:ext cx="4933793" cy="380292"/>
          </a:xfrm>
        </p:spPr>
        <p:txBody>
          <a:bodyPr>
            <a:noAutofit/>
          </a:bodyPr>
          <a:lstStyle/>
          <a:p>
            <a:r>
              <a:rPr lang="it-IT" sz="2700" b="1" dirty="0">
                <a:solidFill>
                  <a:schemeClr val="accent1">
                    <a:lumMod val="75000"/>
                  </a:schemeClr>
                </a:solidFill>
              </a:rPr>
              <a:t>Open </a:t>
            </a:r>
            <a:r>
              <a:rPr lang="it-IT" sz="2700" b="1" dirty="0" err="1">
                <a:solidFill>
                  <a:schemeClr val="accent1">
                    <a:lumMod val="75000"/>
                  </a:schemeClr>
                </a:solidFill>
              </a:rPr>
              <a:t>issue</a:t>
            </a:r>
            <a:r>
              <a:rPr lang="it-IT" sz="2700" b="1" dirty="0">
                <a:solidFill>
                  <a:schemeClr val="accent1">
                    <a:lumMod val="75000"/>
                  </a:schemeClr>
                </a:solidFill>
              </a:rPr>
              <a:t> 1: </a:t>
            </a:r>
            <a:r>
              <a:rPr lang="it-IT" sz="2700" b="1" dirty="0" err="1">
                <a:solidFill>
                  <a:schemeClr val="accent1">
                    <a:lumMod val="75000"/>
                  </a:schemeClr>
                </a:solidFill>
              </a:rPr>
              <a:t>Transport</a:t>
            </a:r>
            <a:r>
              <a:rPr lang="it-IT" sz="2700" b="1" dirty="0">
                <a:solidFill>
                  <a:schemeClr val="accent1">
                    <a:lumMod val="75000"/>
                  </a:schemeClr>
                </a:solidFill>
              </a:rPr>
              <a:t> to target</a:t>
            </a:r>
            <a:endParaRPr lang="en-GB" sz="2700" b="1" dirty="0">
              <a:solidFill>
                <a:schemeClr val="accent1">
                  <a:lumMod val="75000"/>
                </a:schemeClr>
              </a:solidFill>
            </a:endParaRPr>
          </a:p>
        </p:txBody>
      </p:sp>
      <p:pic>
        <p:nvPicPr>
          <p:cNvPr id="44" name="Image 31"/>
          <p:cNvPicPr/>
          <p:nvPr/>
        </p:nvPicPr>
        <p:blipFill>
          <a:blip r:embed="rId2">
            <a:extLst>
              <a:ext uri="{28A0092B-C50C-407E-A947-70E740481C1C}">
                <a14:useLocalDpi xmlns:a14="http://schemas.microsoft.com/office/drawing/2010/main" val="0"/>
              </a:ext>
            </a:extLst>
          </a:blip>
          <a:srcRect/>
          <a:stretch>
            <a:fillRect/>
          </a:stretch>
        </p:blipFill>
        <p:spPr bwMode="auto">
          <a:xfrm>
            <a:off x="1187700" y="1557004"/>
            <a:ext cx="4479118" cy="926602"/>
          </a:xfrm>
          <a:prstGeom prst="rect">
            <a:avLst/>
          </a:prstGeom>
          <a:noFill/>
        </p:spPr>
      </p:pic>
      <p:sp>
        <p:nvSpPr>
          <p:cNvPr id="14" name="TextBox 13"/>
          <p:cNvSpPr txBox="1"/>
          <p:nvPr/>
        </p:nvSpPr>
        <p:spPr>
          <a:xfrm>
            <a:off x="1313676" y="712319"/>
            <a:ext cx="6264696" cy="646331"/>
          </a:xfrm>
          <a:prstGeom prst="rect">
            <a:avLst/>
          </a:prstGeom>
          <a:noFill/>
        </p:spPr>
        <p:txBody>
          <a:bodyPr wrap="square" rtlCol="0">
            <a:spAutoFit/>
          </a:bodyPr>
          <a:lstStyle/>
          <a:p>
            <a:r>
              <a:rPr lang="en-US" sz="1800" b="1" dirty="0"/>
              <a:t>Main challenges: large optics, </a:t>
            </a:r>
            <a:r>
              <a:rPr lang="en-US" sz="1800" b="1" dirty="0">
                <a:solidFill>
                  <a:srgbClr val="FF0000"/>
                </a:solidFill>
              </a:rPr>
              <a:t>mechanical stability</a:t>
            </a:r>
            <a:r>
              <a:rPr lang="en-US" sz="1800" b="1" dirty="0"/>
              <a:t>,  beam quality control, pointing stability</a:t>
            </a:r>
          </a:p>
        </p:txBody>
      </p:sp>
      <p:pic>
        <p:nvPicPr>
          <p:cNvPr id="46" name="Image 18"/>
          <p:cNvPicPr/>
          <p:nvPr/>
        </p:nvPicPr>
        <p:blipFill rotWithShape="1">
          <a:blip r:embed="rId3">
            <a:extLst>
              <a:ext uri="{28A0092B-C50C-407E-A947-70E740481C1C}">
                <a14:useLocalDpi xmlns:a14="http://schemas.microsoft.com/office/drawing/2010/main" val="0"/>
              </a:ext>
            </a:extLst>
          </a:blip>
          <a:srcRect t="8000" b="7200"/>
          <a:stretch/>
        </p:blipFill>
        <p:spPr bwMode="auto">
          <a:xfrm>
            <a:off x="6084168" y="1713769"/>
            <a:ext cx="2178875" cy="622647"/>
          </a:xfrm>
          <a:prstGeom prst="rect">
            <a:avLst/>
          </a:prstGeom>
          <a:noFill/>
          <a:ln>
            <a:noFill/>
          </a:ln>
          <a:extLst>
            <a:ext uri="{53640926-AAD7-44d8-BBD7-CCE9431645EC}">
              <a14:shadowObscured xmlns="" xmlns:a14="http://schemas.microsoft.com/office/drawing/2010/main"/>
            </a:ext>
          </a:extLst>
        </p:spPr>
      </p:pic>
      <p:sp>
        <p:nvSpPr>
          <p:cNvPr id="2" name="TextBox 1">
            <a:extLst>
              <a:ext uri="{FF2B5EF4-FFF2-40B4-BE49-F238E27FC236}">
                <a16:creationId xmlns:a16="http://schemas.microsoft.com/office/drawing/2014/main" id="{7542CCEC-451E-A705-A5FE-0D213E22717B}"/>
              </a:ext>
            </a:extLst>
          </p:cNvPr>
          <p:cNvSpPr txBox="1"/>
          <p:nvPr/>
        </p:nvSpPr>
        <p:spPr>
          <a:xfrm>
            <a:off x="683568" y="4676580"/>
            <a:ext cx="3962944" cy="323165"/>
          </a:xfrm>
          <a:prstGeom prst="rect">
            <a:avLst/>
          </a:prstGeom>
          <a:noFill/>
        </p:spPr>
        <p:txBody>
          <a:bodyPr wrap="none" rtlCol="0">
            <a:spAutoFit/>
          </a:bodyPr>
          <a:lstStyle/>
          <a:p>
            <a:r>
              <a:rPr lang="en-IT" dirty="0">
                <a:highlight>
                  <a:srgbClr val="FFFF00"/>
                </a:highlight>
              </a:rPr>
              <a:t>Addressed in the “CREATE” development project</a:t>
            </a:r>
          </a:p>
        </p:txBody>
      </p:sp>
      <p:pic>
        <p:nvPicPr>
          <p:cNvPr id="3" name="Picture 2">
            <a:extLst>
              <a:ext uri="{FF2B5EF4-FFF2-40B4-BE49-F238E27FC236}">
                <a16:creationId xmlns:a16="http://schemas.microsoft.com/office/drawing/2014/main" id="{3B9040B7-A18B-2C32-153D-7D665441D492}"/>
              </a:ext>
            </a:extLst>
          </p:cNvPr>
          <p:cNvPicPr>
            <a:picLocks noChangeAspect="1"/>
          </p:cNvPicPr>
          <p:nvPr/>
        </p:nvPicPr>
        <p:blipFill>
          <a:blip r:embed="rId4"/>
          <a:stretch>
            <a:fillRect/>
          </a:stretch>
        </p:blipFill>
        <p:spPr>
          <a:xfrm>
            <a:off x="1728192" y="2571750"/>
            <a:ext cx="4355976" cy="1949015"/>
          </a:xfrm>
          <a:prstGeom prst="rect">
            <a:avLst/>
          </a:prstGeom>
        </p:spPr>
      </p:pic>
      <p:sp>
        <p:nvSpPr>
          <p:cNvPr id="4" name="TextBox 3">
            <a:extLst>
              <a:ext uri="{FF2B5EF4-FFF2-40B4-BE49-F238E27FC236}">
                <a16:creationId xmlns:a16="http://schemas.microsoft.com/office/drawing/2014/main" id="{097100CD-878A-810D-F4F9-5F33326F9EB8}"/>
              </a:ext>
            </a:extLst>
          </p:cNvPr>
          <p:cNvSpPr txBox="1"/>
          <p:nvPr/>
        </p:nvSpPr>
        <p:spPr>
          <a:xfrm>
            <a:off x="6455476" y="3219822"/>
            <a:ext cx="2245791" cy="784830"/>
          </a:xfrm>
          <a:prstGeom prst="rect">
            <a:avLst/>
          </a:prstGeom>
          <a:noFill/>
        </p:spPr>
        <p:txBody>
          <a:bodyPr wrap="square" rtlCol="0">
            <a:spAutoFit/>
          </a:bodyPr>
          <a:lstStyle/>
          <a:p>
            <a:r>
              <a:rPr lang="en-IT" dirty="0"/>
              <a:t>Currently under investigation at Apollon </a:t>
            </a:r>
          </a:p>
          <a:p>
            <a:r>
              <a:rPr lang="en-IT" dirty="0"/>
              <a:t>(F. Mathieu)</a:t>
            </a:r>
          </a:p>
        </p:txBody>
      </p:sp>
    </p:spTree>
    <p:extLst>
      <p:ext uri="{BB962C8B-B14F-4D97-AF65-F5344CB8AC3E}">
        <p14:creationId xmlns:p14="http://schemas.microsoft.com/office/powerpoint/2010/main" val="554813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9287" y="-128550"/>
            <a:ext cx="6801106" cy="857250"/>
          </a:xfrm>
        </p:spPr>
        <p:txBody>
          <a:bodyPr>
            <a:normAutofit fontScale="90000"/>
          </a:bodyPr>
          <a:lstStyle/>
          <a:p>
            <a:r>
              <a:rPr lang="en-US" sz="2800" b="1" dirty="0">
                <a:latin typeface="HP Simplified Light" panose="020B0404020204020204" pitchFamily="34" charset="0"/>
              </a:rPr>
              <a:t>Open Issue 2: Compressor grating technology</a:t>
            </a:r>
          </a:p>
        </p:txBody>
      </p:sp>
      <p:sp>
        <p:nvSpPr>
          <p:cNvPr id="70" name="Text Box 32"/>
          <p:cNvSpPr txBox="1">
            <a:spLocks noChangeArrowheads="1"/>
          </p:cNvSpPr>
          <p:nvPr/>
        </p:nvSpPr>
        <p:spPr bwMode="auto">
          <a:xfrm>
            <a:off x="387310" y="645915"/>
            <a:ext cx="8369380"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altLang="en-US" sz="1600" b="1" dirty="0">
                <a:latin typeface="HP Simplified Light" panose="020B0406020204020204" pitchFamily="34" charset="0"/>
                <a:cs typeface="Arial" pitchFamily="34" charset="0"/>
              </a:rPr>
              <a:t>Different technologies under evaluation to address main issues with higher repetition rate</a:t>
            </a:r>
          </a:p>
        </p:txBody>
      </p:sp>
      <p:pic>
        <p:nvPicPr>
          <p:cNvPr id="71" name="Image 36"/>
          <p:cNvPicPr>
            <a:picLocks noChangeAspect="1"/>
          </p:cNvPicPr>
          <p:nvPr/>
        </p:nvPicPr>
        <p:blipFill>
          <a:blip r:embed="rId3" cstate="print"/>
          <a:stretch>
            <a:fillRect/>
          </a:stretch>
        </p:blipFill>
        <p:spPr>
          <a:xfrm>
            <a:off x="857250" y="1131590"/>
            <a:ext cx="5625234" cy="3727812"/>
          </a:xfrm>
          <a:prstGeom prst="rect">
            <a:avLst/>
          </a:prstGeom>
        </p:spPr>
      </p:pic>
      <p:sp>
        <p:nvSpPr>
          <p:cNvPr id="3" name="TextBox 2">
            <a:extLst>
              <a:ext uri="{FF2B5EF4-FFF2-40B4-BE49-F238E27FC236}">
                <a16:creationId xmlns:a16="http://schemas.microsoft.com/office/drawing/2014/main" id="{799D2908-9835-84A9-A7B3-78ED3D3D655E}"/>
              </a:ext>
            </a:extLst>
          </p:cNvPr>
          <p:cNvSpPr txBox="1"/>
          <p:nvPr/>
        </p:nvSpPr>
        <p:spPr>
          <a:xfrm>
            <a:off x="6514193" y="4083918"/>
            <a:ext cx="2409996" cy="553998"/>
          </a:xfrm>
          <a:prstGeom prst="rect">
            <a:avLst/>
          </a:prstGeom>
          <a:noFill/>
        </p:spPr>
        <p:txBody>
          <a:bodyPr wrap="square" rtlCol="0">
            <a:spAutoFit/>
          </a:bodyPr>
          <a:lstStyle/>
          <a:p>
            <a:r>
              <a:rPr lang="en-IT" dirty="0">
                <a:highlight>
                  <a:srgbClr val="FFFF00"/>
                </a:highlight>
              </a:rPr>
              <a:t>Addressed in the “CREATE” development project</a:t>
            </a:r>
          </a:p>
        </p:txBody>
      </p:sp>
      <p:sp>
        <p:nvSpPr>
          <p:cNvPr id="5" name="TextBox 4">
            <a:extLst>
              <a:ext uri="{FF2B5EF4-FFF2-40B4-BE49-F238E27FC236}">
                <a16:creationId xmlns:a16="http://schemas.microsoft.com/office/drawing/2014/main" id="{E1902604-1419-CF59-6113-D172B3927168}"/>
              </a:ext>
            </a:extLst>
          </p:cNvPr>
          <p:cNvSpPr txBox="1"/>
          <p:nvPr/>
        </p:nvSpPr>
        <p:spPr>
          <a:xfrm>
            <a:off x="6681692" y="1131590"/>
            <a:ext cx="2074997" cy="2800767"/>
          </a:xfrm>
          <a:prstGeom prst="rect">
            <a:avLst/>
          </a:prstGeom>
          <a:noFill/>
        </p:spPr>
        <p:txBody>
          <a:bodyPr wrap="square">
            <a:spAutoFit/>
          </a:bodyPr>
          <a:lstStyle/>
          <a:p>
            <a:r>
              <a:rPr lang="en-GB" altLang="en-US" sz="1600" dirty="0">
                <a:latin typeface="HP Simplified Light" panose="020B0406020204020204" pitchFamily="34" charset="0"/>
                <a:cs typeface="Arial" pitchFamily="34" charset="0"/>
              </a:rPr>
              <a:t>Strategy includes:</a:t>
            </a:r>
          </a:p>
          <a:p>
            <a:pPr marL="285750" indent="-285750">
              <a:buFont typeface="Arial" panose="020B0604020202020204" pitchFamily="34" charset="0"/>
              <a:buChar char="•"/>
            </a:pPr>
            <a:r>
              <a:rPr lang="en-GB" altLang="en-US" sz="1600" dirty="0">
                <a:latin typeface="HP Simplified Light" panose="020B0406020204020204" pitchFamily="34" charset="0"/>
                <a:cs typeface="Arial" pitchFamily="34" charset="0"/>
              </a:rPr>
              <a:t> </a:t>
            </a:r>
            <a:r>
              <a:rPr lang="en-GB" altLang="en-US" sz="1600" b="1" dirty="0">
                <a:solidFill>
                  <a:srgbClr val="FF0000"/>
                </a:solidFill>
                <a:latin typeface="HP Simplified Light" panose="020B0406020204020204" pitchFamily="34" charset="0"/>
                <a:cs typeface="Arial" pitchFamily="34" charset="0"/>
              </a:rPr>
              <a:t>reduction</a:t>
            </a:r>
            <a:r>
              <a:rPr lang="en-GB" altLang="en-US" sz="1600" dirty="0">
                <a:latin typeface="HP Simplified Light" panose="020B0406020204020204" pitchFamily="34" charset="0"/>
                <a:cs typeface="Arial" pitchFamily="34" charset="0"/>
              </a:rPr>
              <a:t> of the thermal load at high average power</a:t>
            </a:r>
          </a:p>
          <a:p>
            <a:pPr marL="285750" indent="-285750">
              <a:buFont typeface="Arial" panose="020B0604020202020204" pitchFamily="34" charset="0"/>
              <a:buChar char="•"/>
            </a:pPr>
            <a:r>
              <a:rPr lang="en-GB" altLang="en-US" sz="1600" dirty="0">
                <a:latin typeface="HP Simplified Light" panose="020B0406020204020204" pitchFamily="34" charset="0"/>
                <a:cs typeface="Arial" pitchFamily="34" charset="0"/>
              </a:rPr>
              <a:t> </a:t>
            </a:r>
            <a:r>
              <a:rPr lang="en-GB" altLang="en-US" sz="1600" b="1" dirty="0">
                <a:solidFill>
                  <a:srgbClr val="FF0000"/>
                </a:solidFill>
                <a:latin typeface="HP Simplified Light" panose="020B0406020204020204" pitchFamily="34" charset="0"/>
                <a:cs typeface="Arial" pitchFamily="34" charset="0"/>
              </a:rPr>
              <a:t>cooling</a:t>
            </a:r>
            <a:r>
              <a:rPr lang="en-GB" altLang="en-US" sz="1600" dirty="0">
                <a:latin typeface="HP Simplified Light" panose="020B0406020204020204" pitchFamily="34" charset="0"/>
                <a:cs typeface="Arial" pitchFamily="34" charset="0"/>
              </a:rPr>
              <a:t> of residual heat and </a:t>
            </a:r>
          </a:p>
          <a:p>
            <a:pPr marL="285750" indent="-285750">
              <a:buFont typeface="Arial" panose="020B0604020202020204" pitchFamily="34" charset="0"/>
              <a:buChar char="•"/>
            </a:pPr>
            <a:r>
              <a:rPr lang="en-GB" altLang="en-US" sz="1600" b="1" dirty="0">
                <a:solidFill>
                  <a:srgbClr val="FF0000"/>
                </a:solidFill>
                <a:latin typeface="HP Simplified Light" panose="020B0406020204020204" pitchFamily="34" charset="0"/>
                <a:cs typeface="Arial" pitchFamily="34" charset="0"/>
              </a:rPr>
              <a:t>control</a:t>
            </a:r>
            <a:r>
              <a:rPr lang="en-GB" altLang="en-US" sz="1600" dirty="0">
                <a:solidFill>
                  <a:srgbClr val="FF0000"/>
                </a:solidFill>
                <a:latin typeface="HP Simplified Light" panose="020B0406020204020204" pitchFamily="34" charset="0"/>
                <a:cs typeface="Arial" pitchFamily="34" charset="0"/>
              </a:rPr>
              <a:t> </a:t>
            </a:r>
            <a:r>
              <a:rPr lang="en-GB" altLang="en-US" sz="1600" dirty="0">
                <a:latin typeface="HP Simplified Light" panose="020B0406020204020204" pitchFamily="34" charset="0"/>
                <a:cs typeface="Arial" pitchFamily="34" charset="0"/>
              </a:rPr>
              <a:t>of thermal effects on compression quality.</a:t>
            </a:r>
            <a:endParaRPr lang="en-IT" dirty="0"/>
          </a:p>
        </p:txBody>
      </p:sp>
    </p:spTree>
    <p:extLst>
      <p:ext uri="{BB962C8B-B14F-4D97-AF65-F5344CB8AC3E}">
        <p14:creationId xmlns:p14="http://schemas.microsoft.com/office/powerpoint/2010/main" val="3202736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1907" y="-128550"/>
            <a:ext cx="6794509" cy="857250"/>
          </a:xfrm>
        </p:spPr>
        <p:txBody>
          <a:bodyPr>
            <a:noAutofit/>
          </a:bodyPr>
          <a:lstStyle/>
          <a:p>
            <a:r>
              <a:rPr lang="en-US" sz="2000" b="1" dirty="0">
                <a:latin typeface="+mn-lt"/>
              </a:rPr>
              <a:t>Open issue 3: THERMAL MANAGEMENT </a:t>
            </a:r>
            <a:r>
              <a:rPr lang="en-US" sz="2000" b="1" dirty="0" err="1">
                <a:latin typeface="+mn-lt"/>
              </a:rPr>
              <a:t>iN</a:t>
            </a:r>
            <a:r>
              <a:rPr lang="en-US" sz="2000" b="1" dirty="0">
                <a:latin typeface="+mn-lt"/>
              </a:rPr>
              <a:t> AMPLIFIER HEADS</a:t>
            </a:r>
            <a:endParaRPr lang="en-US" sz="2000" b="1" dirty="0"/>
          </a:p>
        </p:txBody>
      </p:sp>
      <p:grpSp>
        <p:nvGrpSpPr>
          <p:cNvPr id="3" name="Gruppo 2"/>
          <p:cNvGrpSpPr>
            <a:grpSpLocks noChangeAspect="1"/>
          </p:cNvGrpSpPr>
          <p:nvPr/>
        </p:nvGrpSpPr>
        <p:grpSpPr>
          <a:xfrm>
            <a:off x="1143000" y="1131269"/>
            <a:ext cx="3026151" cy="1253293"/>
            <a:chOff x="179512" y="1484784"/>
            <a:chExt cx="9157803" cy="3792743"/>
          </a:xfrm>
        </p:grpSpPr>
        <p:cxnSp>
          <p:nvCxnSpPr>
            <p:cNvPr id="4" name="Straight Connector 10"/>
            <p:cNvCxnSpPr/>
            <p:nvPr/>
          </p:nvCxnSpPr>
          <p:spPr>
            <a:xfrm>
              <a:off x="683568" y="1700808"/>
              <a:ext cx="5491718" cy="2547283"/>
            </a:xfrm>
            <a:prstGeom prst="line">
              <a:avLst/>
            </a:prstGeom>
            <a:ln>
              <a:solidFill>
                <a:schemeClr val="accent2">
                  <a:alpha val="10000"/>
                </a:schemeClr>
              </a:solidFill>
            </a:ln>
            <a:effectLst>
              <a:glow rad="228600">
                <a:schemeClr val="accent2">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sp>
          <p:nvSpPr>
            <p:cNvPr id="5" name="Chevron 76"/>
            <p:cNvSpPr/>
            <p:nvPr/>
          </p:nvSpPr>
          <p:spPr>
            <a:xfrm rot="1466022">
              <a:off x="762273" y="1805293"/>
              <a:ext cx="537402" cy="148735"/>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675"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6" name="Straight Connector 18"/>
            <p:cNvCxnSpPr/>
            <p:nvPr/>
          </p:nvCxnSpPr>
          <p:spPr>
            <a:xfrm rot="5400000" flipH="1">
              <a:off x="5313578" y="3345604"/>
              <a:ext cx="1792690" cy="69273"/>
            </a:xfrm>
            <a:prstGeom prst="line">
              <a:avLst/>
            </a:prstGeom>
            <a:ln>
              <a:solidFill>
                <a:schemeClr val="accent2">
                  <a:alpha val="10000"/>
                </a:schemeClr>
              </a:solidFill>
            </a:ln>
            <a:effectLst>
              <a:glow rad="228600">
                <a:schemeClr val="accent2">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7" name="Straight Connector 19"/>
            <p:cNvCxnSpPr/>
            <p:nvPr/>
          </p:nvCxnSpPr>
          <p:spPr>
            <a:xfrm flipH="1">
              <a:off x="2066926" y="3529013"/>
              <a:ext cx="2024062" cy="919162"/>
            </a:xfrm>
            <a:prstGeom prst="line">
              <a:avLst/>
            </a:prstGeom>
            <a:ln>
              <a:solidFill>
                <a:schemeClr val="accent2">
                  <a:alpha val="10000"/>
                </a:schemeClr>
              </a:solidFill>
            </a:ln>
            <a:effectLst>
              <a:glow rad="228600">
                <a:schemeClr val="accent2">
                  <a:satMod val="175000"/>
                  <a:alpha val="40000"/>
                </a:schemeClr>
              </a:glow>
              <a:outerShdw blurRad="40000" dist="23000" dir="5400000" rotWithShape="0">
                <a:srgbClr val="000000">
                  <a:alpha val="35000"/>
                </a:srgbClr>
              </a:outerShdw>
            </a:effectLst>
            <a:scene3d>
              <a:camera prst="orthographicFront">
                <a:rot lat="0" lon="2400000" rev="0"/>
              </a:camera>
              <a:lightRig rig="threePt" dir="t"/>
            </a:scene3d>
          </p:spPr>
          <p:style>
            <a:lnRef idx="3">
              <a:schemeClr val="accent2"/>
            </a:lnRef>
            <a:fillRef idx="0">
              <a:schemeClr val="accent2"/>
            </a:fillRef>
            <a:effectRef idx="2">
              <a:schemeClr val="accent2"/>
            </a:effectRef>
            <a:fontRef idx="minor">
              <a:schemeClr val="tx1"/>
            </a:fontRef>
          </p:style>
        </p:cxnSp>
        <p:cxnSp>
          <p:nvCxnSpPr>
            <p:cNvPr id="8" name="Straight Connector 22"/>
            <p:cNvCxnSpPr/>
            <p:nvPr/>
          </p:nvCxnSpPr>
          <p:spPr>
            <a:xfrm rot="5400000" flipV="1">
              <a:off x="6138191" y="2303477"/>
              <a:ext cx="189021" cy="207819"/>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24"/>
            <p:cNvCxnSpPr/>
            <p:nvPr/>
          </p:nvCxnSpPr>
          <p:spPr>
            <a:xfrm rot="5400000">
              <a:off x="6218404" y="4319701"/>
              <a:ext cx="189021" cy="207819"/>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26"/>
            <p:cNvCxnSpPr/>
            <p:nvPr/>
          </p:nvCxnSpPr>
          <p:spPr>
            <a:xfrm rot="5400000" flipV="1">
              <a:off x="2105743" y="4391709"/>
              <a:ext cx="189021" cy="207819"/>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28"/>
            <p:cNvCxnSpPr/>
            <p:nvPr/>
          </p:nvCxnSpPr>
          <p:spPr>
            <a:xfrm rot="5400000" flipH="1">
              <a:off x="1568280" y="3709399"/>
              <a:ext cx="1386154" cy="69273"/>
            </a:xfrm>
            <a:prstGeom prst="line">
              <a:avLst/>
            </a:prstGeom>
            <a:ln>
              <a:solidFill>
                <a:srgbClr val="FF0000">
                  <a:alpha val="10000"/>
                </a:srgbClr>
              </a:solidFill>
            </a:ln>
            <a:effectLst>
              <a:glow rad="228600">
                <a:schemeClr val="accent2">
                  <a:satMod val="175000"/>
                  <a:alpha val="40000"/>
                </a:schemeClr>
              </a:glow>
              <a:outerShdw blurRad="40000" dist="23000" dir="5400000"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cxnSp>
        <p:cxnSp>
          <p:nvCxnSpPr>
            <p:cNvPr id="12" name="Straight Connector 30"/>
            <p:cNvCxnSpPr>
              <a:endCxn id="57" idx="2"/>
            </p:cNvCxnSpPr>
            <p:nvPr/>
          </p:nvCxnSpPr>
          <p:spPr>
            <a:xfrm>
              <a:off x="2226721" y="3050958"/>
              <a:ext cx="1631174" cy="385047"/>
            </a:xfrm>
            <a:prstGeom prst="line">
              <a:avLst/>
            </a:prstGeom>
            <a:ln>
              <a:solidFill>
                <a:schemeClr val="accent2">
                  <a:alpha val="10000"/>
                </a:schemeClr>
              </a:solidFill>
            </a:ln>
            <a:effectLst>
              <a:glow rad="228600">
                <a:schemeClr val="accent2">
                  <a:satMod val="175000"/>
                  <a:alpha val="40000"/>
                </a:schemeClr>
              </a:glow>
              <a:outerShdw blurRad="40000" dist="23000" dir="5400000" rotWithShape="0">
                <a:srgbClr val="000000">
                  <a:alpha val="35000"/>
                </a:srgbClr>
              </a:outerShdw>
            </a:effectLst>
            <a:scene3d>
              <a:camera prst="orthographicFront">
                <a:rot lat="600000" lon="0" rev="0"/>
              </a:camera>
              <a:lightRig rig="threePt" dir="t"/>
            </a:scene3d>
          </p:spPr>
          <p:style>
            <a:lnRef idx="3">
              <a:schemeClr val="accent2"/>
            </a:lnRef>
            <a:fillRef idx="0">
              <a:schemeClr val="accent2"/>
            </a:fillRef>
            <a:effectRef idx="2">
              <a:schemeClr val="accent2"/>
            </a:effectRef>
            <a:fontRef idx="minor">
              <a:schemeClr val="tx1"/>
            </a:fontRef>
          </p:style>
        </p:cxnSp>
        <p:cxnSp>
          <p:nvCxnSpPr>
            <p:cNvPr id="13" name="Straight Connector 34"/>
            <p:cNvCxnSpPr/>
            <p:nvPr/>
          </p:nvCxnSpPr>
          <p:spPr>
            <a:xfrm rot="5400000">
              <a:off x="2033735" y="2879541"/>
              <a:ext cx="189021" cy="207819"/>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43"/>
            <p:cNvCxnSpPr/>
            <p:nvPr/>
          </p:nvCxnSpPr>
          <p:spPr>
            <a:xfrm rot="5400000">
              <a:off x="3482689" y="453391"/>
              <a:ext cx="1575175" cy="5888212"/>
            </a:xfrm>
            <a:prstGeom prst="line">
              <a:avLst/>
            </a:prstGeom>
            <a:ln>
              <a:solidFill>
                <a:schemeClr val="accent3">
                  <a:alpha val="10000"/>
                </a:schemeClr>
              </a:solidFill>
            </a:ln>
            <a:effectLst>
              <a:glow rad="228600">
                <a:schemeClr val="accent3">
                  <a:satMod val="175000"/>
                  <a:alpha val="40000"/>
                </a:schemeClr>
              </a:glow>
              <a:outerShdw dir="21540000" sx="101000" sy="101000" rotWithShape="0">
                <a:srgbClr val="92D050"/>
              </a:outerShdw>
            </a:effectLst>
          </p:spPr>
          <p:style>
            <a:lnRef idx="3">
              <a:schemeClr val="accent3"/>
            </a:lnRef>
            <a:fillRef idx="0">
              <a:schemeClr val="accent3"/>
            </a:fillRef>
            <a:effectRef idx="2">
              <a:schemeClr val="accent3"/>
            </a:effectRef>
            <a:fontRef idx="minor">
              <a:schemeClr val="tx1"/>
            </a:fontRef>
          </p:style>
        </p:cxnSp>
        <p:cxnSp>
          <p:nvCxnSpPr>
            <p:cNvPr id="15" name="Straight Connector 54"/>
            <p:cNvCxnSpPr/>
            <p:nvPr/>
          </p:nvCxnSpPr>
          <p:spPr>
            <a:xfrm rot="5400000" flipH="1">
              <a:off x="3394444" y="352614"/>
              <a:ext cx="1890210" cy="6026758"/>
            </a:xfrm>
            <a:prstGeom prst="line">
              <a:avLst/>
            </a:prstGeom>
            <a:ln>
              <a:solidFill>
                <a:schemeClr val="accent3">
                  <a:alpha val="10000"/>
                </a:schemeClr>
              </a:solidFill>
            </a:ln>
            <a:effectLst>
              <a:glow rad="1397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16" name="Straight Connector 59"/>
            <p:cNvCxnSpPr/>
            <p:nvPr/>
          </p:nvCxnSpPr>
          <p:spPr>
            <a:xfrm flipH="1">
              <a:off x="7380312" y="4221088"/>
              <a:ext cx="72008" cy="288032"/>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68"/>
            <p:cNvCxnSpPr/>
            <p:nvPr/>
          </p:nvCxnSpPr>
          <p:spPr>
            <a:xfrm rot="5400000" flipV="1">
              <a:off x="1130883" y="4178818"/>
              <a:ext cx="252028" cy="138546"/>
            </a:xfrm>
            <a:prstGeom prst="line">
              <a:avLst/>
            </a:prstGeom>
          </p:spPr>
          <p:style>
            <a:lnRef idx="3">
              <a:schemeClr val="dk1"/>
            </a:lnRef>
            <a:fillRef idx="0">
              <a:schemeClr val="dk1"/>
            </a:fillRef>
            <a:effectRef idx="2">
              <a:schemeClr val="dk1"/>
            </a:effectRef>
            <a:fontRef idx="minor">
              <a:schemeClr val="tx1"/>
            </a:fontRef>
          </p:style>
        </p:cxnSp>
        <p:sp>
          <p:nvSpPr>
            <p:cNvPr id="18" name="Chevron 77"/>
            <p:cNvSpPr/>
            <p:nvPr/>
          </p:nvSpPr>
          <p:spPr>
            <a:xfrm rot="16200000">
              <a:off x="5977912" y="3349367"/>
              <a:ext cx="488792" cy="144000"/>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525"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9" name="Chevron 78"/>
            <p:cNvSpPr/>
            <p:nvPr/>
          </p:nvSpPr>
          <p:spPr>
            <a:xfrm rot="9245647">
              <a:off x="5552857" y="2547700"/>
              <a:ext cx="537402" cy="144541"/>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525"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0" name="Chevron 79"/>
            <p:cNvSpPr/>
            <p:nvPr/>
          </p:nvSpPr>
          <p:spPr>
            <a:xfrm rot="16200000">
              <a:off x="2006196" y="3454238"/>
              <a:ext cx="441049" cy="138546"/>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675"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1" name="Chevron 81"/>
            <p:cNvSpPr/>
            <p:nvPr/>
          </p:nvSpPr>
          <p:spPr>
            <a:xfrm rot="11810315">
              <a:off x="6803362" y="4157763"/>
              <a:ext cx="537402" cy="148735"/>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675"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2" name="Chevron 82"/>
            <p:cNvSpPr/>
            <p:nvPr/>
          </p:nvSpPr>
          <p:spPr>
            <a:xfrm rot="9790506">
              <a:off x="6767851" y="2566479"/>
              <a:ext cx="537402" cy="148735"/>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675"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3" name="Chevron 83"/>
            <p:cNvSpPr/>
            <p:nvPr/>
          </p:nvSpPr>
          <p:spPr>
            <a:xfrm rot="9165660">
              <a:off x="2573425" y="4074182"/>
              <a:ext cx="537402" cy="13967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525"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4" name="Chevron 120"/>
            <p:cNvSpPr/>
            <p:nvPr/>
          </p:nvSpPr>
          <p:spPr>
            <a:xfrm rot="790294">
              <a:off x="2652572" y="3100714"/>
              <a:ext cx="537402" cy="148735"/>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525"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5" name="Chevron 81"/>
            <p:cNvSpPr/>
            <p:nvPr/>
          </p:nvSpPr>
          <p:spPr>
            <a:xfrm rot="900000">
              <a:off x="1332865" y="2423499"/>
              <a:ext cx="537402" cy="148735"/>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675"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6" name="Chevron 81"/>
            <p:cNvSpPr/>
            <p:nvPr/>
          </p:nvSpPr>
          <p:spPr>
            <a:xfrm rot="20381357">
              <a:off x="1333813" y="4057706"/>
              <a:ext cx="537402" cy="148735"/>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675"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7" name="CasellaDiTesto 33"/>
            <p:cNvSpPr txBox="1"/>
            <p:nvPr/>
          </p:nvSpPr>
          <p:spPr>
            <a:xfrm>
              <a:off x="179512" y="2348879"/>
              <a:ext cx="1558156" cy="52391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525" dirty="0" err="1"/>
                <a:t>Pump</a:t>
              </a:r>
              <a:r>
                <a:rPr lang="it-IT" sz="525" dirty="0"/>
                <a:t> </a:t>
              </a:r>
              <a:r>
                <a:rPr lang="it-IT" sz="525" dirty="0" err="1"/>
                <a:t>beam</a:t>
              </a:r>
              <a:endParaRPr lang="it-IT" sz="525" dirty="0"/>
            </a:p>
          </p:txBody>
        </p:sp>
        <p:sp>
          <p:nvSpPr>
            <p:cNvPr id="28" name="CasellaDiTesto 37"/>
            <p:cNvSpPr txBox="1"/>
            <p:nvPr/>
          </p:nvSpPr>
          <p:spPr>
            <a:xfrm>
              <a:off x="395536" y="4365103"/>
              <a:ext cx="1873473" cy="768406"/>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525" dirty="0" err="1"/>
                <a:t>Pump</a:t>
              </a:r>
              <a:r>
                <a:rPr lang="it-IT" sz="525" dirty="0"/>
                <a:t> </a:t>
              </a:r>
              <a:r>
                <a:rPr lang="it-IT" sz="525" dirty="0" err="1"/>
                <a:t>recycling</a:t>
              </a:r>
              <a:r>
                <a:rPr lang="it-IT" sz="525" dirty="0"/>
                <a:t> </a:t>
              </a:r>
            </a:p>
            <a:p>
              <a:r>
                <a:rPr lang="it-IT" sz="525" dirty="0" err="1"/>
                <a:t>mirror</a:t>
              </a:r>
              <a:endParaRPr lang="it-IT" sz="525" dirty="0"/>
            </a:p>
          </p:txBody>
        </p:sp>
        <p:sp>
          <p:nvSpPr>
            <p:cNvPr id="29" name="CasellaDiTesto 38"/>
            <p:cNvSpPr txBox="1"/>
            <p:nvPr/>
          </p:nvSpPr>
          <p:spPr>
            <a:xfrm>
              <a:off x="6876256" y="4509121"/>
              <a:ext cx="1883175" cy="768406"/>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525" dirty="0" err="1"/>
                <a:t>Pump</a:t>
              </a:r>
              <a:r>
                <a:rPr lang="it-IT" sz="525" dirty="0"/>
                <a:t> </a:t>
              </a:r>
            </a:p>
            <a:p>
              <a:r>
                <a:rPr lang="it-IT" sz="525" dirty="0" err="1"/>
                <a:t>recycling</a:t>
              </a:r>
              <a:r>
                <a:rPr lang="it-IT" sz="525" dirty="0"/>
                <a:t> </a:t>
              </a:r>
              <a:r>
                <a:rPr lang="it-IT" sz="525" dirty="0" err="1"/>
                <a:t>mirror</a:t>
              </a:r>
              <a:endParaRPr lang="it-IT" sz="525" dirty="0"/>
            </a:p>
          </p:txBody>
        </p:sp>
        <p:sp>
          <p:nvSpPr>
            <p:cNvPr id="30" name="CasellaDiTesto 39"/>
            <p:cNvSpPr txBox="1"/>
            <p:nvPr/>
          </p:nvSpPr>
          <p:spPr>
            <a:xfrm>
              <a:off x="2877503" y="2151597"/>
              <a:ext cx="1533901" cy="768406"/>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525" dirty="0"/>
                <a:t>Ti:</a:t>
              </a:r>
              <a:r>
                <a:rPr lang="it-IT" sz="525" dirty="0" err="1"/>
                <a:t>Sapphire</a:t>
              </a:r>
              <a:r>
                <a:rPr lang="it-IT" sz="525" dirty="0"/>
                <a:t> </a:t>
              </a:r>
            </a:p>
            <a:p>
              <a:pPr algn="ctr"/>
              <a:r>
                <a:rPr lang="it-IT" sz="525" dirty="0" err="1"/>
                <a:t>crystals</a:t>
              </a:r>
              <a:endParaRPr lang="it-IT" sz="525" dirty="0"/>
            </a:p>
          </p:txBody>
        </p:sp>
        <p:sp>
          <p:nvSpPr>
            <p:cNvPr id="31" name="CasellaDiTesto 41"/>
            <p:cNvSpPr txBox="1"/>
            <p:nvPr/>
          </p:nvSpPr>
          <p:spPr>
            <a:xfrm>
              <a:off x="1043607" y="1484784"/>
              <a:ext cx="1514497" cy="52391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525" dirty="0"/>
                <a:t>Input </a:t>
              </a:r>
              <a:r>
                <a:rPr lang="it-IT" sz="525" dirty="0" err="1"/>
                <a:t>beam</a:t>
              </a:r>
              <a:endParaRPr lang="it-IT" sz="525" dirty="0"/>
            </a:p>
          </p:txBody>
        </p:sp>
        <p:sp>
          <p:nvSpPr>
            <p:cNvPr id="32" name="CasellaDiTesto 44"/>
            <p:cNvSpPr txBox="1"/>
            <p:nvPr/>
          </p:nvSpPr>
          <p:spPr>
            <a:xfrm>
              <a:off x="7740351" y="3645022"/>
              <a:ext cx="1596964" cy="52391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525" dirty="0" err="1"/>
                <a:t>Ouput</a:t>
              </a:r>
              <a:r>
                <a:rPr lang="it-IT" sz="525" dirty="0"/>
                <a:t> </a:t>
              </a:r>
              <a:r>
                <a:rPr lang="it-IT" sz="525" dirty="0" err="1"/>
                <a:t>beam</a:t>
              </a:r>
              <a:endParaRPr lang="it-IT" sz="525" dirty="0"/>
            </a:p>
          </p:txBody>
        </p:sp>
        <p:sp>
          <p:nvSpPr>
            <p:cNvPr id="33" name="Chevron 76"/>
            <p:cNvSpPr/>
            <p:nvPr/>
          </p:nvSpPr>
          <p:spPr>
            <a:xfrm rot="659169">
              <a:off x="7963074" y="4216079"/>
              <a:ext cx="537402" cy="148735"/>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t-IT" sz="675"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4" name="CasellaDiTesto 46"/>
            <p:cNvSpPr txBox="1"/>
            <p:nvPr/>
          </p:nvSpPr>
          <p:spPr>
            <a:xfrm>
              <a:off x="1577829" y="4639221"/>
              <a:ext cx="1829814" cy="52391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525" dirty="0" err="1"/>
                <a:t>Steering</a:t>
              </a:r>
              <a:r>
                <a:rPr lang="it-IT" sz="525" dirty="0"/>
                <a:t> </a:t>
              </a:r>
              <a:r>
                <a:rPr lang="it-IT" sz="525" dirty="0" err="1"/>
                <a:t>mirror</a:t>
              </a:r>
              <a:endParaRPr lang="it-IT" sz="525" dirty="0"/>
            </a:p>
          </p:txBody>
        </p:sp>
        <p:sp>
          <p:nvSpPr>
            <p:cNvPr id="35" name="CasellaDiTesto 47"/>
            <p:cNvSpPr txBox="1"/>
            <p:nvPr/>
          </p:nvSpPr>
          <p:spPr>
            <a:xfrm>
              <a:off x="5619569" y="4562385"/>
              <a:ext cx="1829814" cy="52391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525" dirty="0" err="1"/>
                <a:t>Steering</a:t>
              </a:r>
              <a:r>
                <a:rPr lang="it-IT" sz="525" dirty="0"/>
                <a:t> </a:t>
              </a:r>
              <a:r>
                <a:rPr lang="it-IT" sz="525" dirty="0" err="1"/>
                <a:t>mirror</a:t>
              </a:r>
              <a:endParaRPr lang="it-IT" sz="525" dirty="0"/>
            </a:p>
          </p:txBody>
        </p:sp>
        <p:sp>
          <p:nvSpPr>
            <p:cNvPr id="36" name="CasellaDiTesto 48"/>
            <p:cNvSpPr txBox="1"/>
            <p:nvPr/>
          </p:nvSpPr>
          <p:spPr>
            <a:xfrm>
              <a:off x="5148065" y="1988841"/>
              <a:ext cx="1829814" cy="52391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525" dirty="0" err="1"/>
                <a:t>Steering</a:t>
              </a:r>
              <a:r>
                <a:rPr lang="it-IT" sz="525" dirty="0"/>
                <a:t> </a:t>
              </a:r>
              <a:r>
                <a:rPr lang="it-IT" sz="525" dirty="0" err="1"/>
                <a:t>mirror</a:t>
              </a:r>
              <a:endParaRPr lang="it-IT" sz="525" dirty="0"/>
            </a:p>
          </p:txBody>
        </p:sp>
        <p:sp>
          <p:nvSpPr>
            <p:cNvPr id="37" name="CasellaDiTesto 49"/>
            <p:cNvSpPr txBox="1"/>
            <p:nvPr/>
          </p:nvSpPr>
          <p:spPr>
            <a:xfrm>
              <a:off x="683569" y="3121226"/>
              <a:ext cx="1829814" cy="523912"/>
            </a:xfrm>
            <a:prstGeom prst="rect">
              <a:avLst/>
            </a:prstGeom>
            <a:noFill/>
          </p:spPr>
          <p:txBody>
            <a:bodyPr wrap="non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525" dirty="0" err="1"/>
                <a:t>Steering</a:t>
              </a:r>
              <a:r>
                <a:rPr lang="it-IT" sz="525" dirty="0"/>
                <a:t> </a:t>
              </a:r>
              <a:r>
                <a:rPr lang="it-IT" sz="525" dirty="0" err="1"/>
                <a:t>mirror</a:t>
              </a:r>
              <a:endParaRPr lang="it-IT" sz="525" dirty="0"/>
            </a:p>
          </p:txBody>
        </p:sp>
        <p:grpSp>
          <p:nvGrpSpPr>
            <p:cNvPr id="38" name="Gruppo 37"/>
            <p:cNvGrpSpPr/>
            <p:nvPr/>
          </p:nvGrpSpPr>
          <p:grpSpPr>
            <a:xfrm>
              <a:off x="2886307" y="1811339"/>
              <a:ext cx="3145104" cy="3243094"/>
              <a:chOff x="-4568593" y="-1655761"/>
              <a:chExt cx="3145104" cy="3243094"/>
            </a:xfrm>
          </p:grpSpPr>
          <p:grpSp>
            <p:nvGrpSpPr>
              <p:cNvPr id="43" name="Group 11"/>
              <p:cNvGrpSpPr>
                <a:grpSpLocks/>
              </p:cNvGrpSpPr>
              <p:nvPr/>
            </p:nvGrpSpPr>
            <p:grpSpPr bwMode="auto">
              <a:xfrm>
                <a:off x="-3785110" y="-667259"/>
                <a:ext cx="844396" cy="1272328"/>
                <a:chOff x="1882" y="1752"/>
                <a:chExt cx="817" cy="1134"/>
              </a:xfrm>
            </p:grpSpPr>
            <p:sp>
              <p:nvSpPr>
                <p:cNvPr id="56" name="Oval 12"/>
                <p:cNvSpPr>
                  <a:spLocks noChangeArrowheads="1"/>
                </p:cNvSpPr>
                <p:nvPr/>
              </p:nvSpPr>
              <p:spPr bwMode="auto">
                <a:xfrm>
                  <a:off x="1882" y="1752"/>
                  <a:ext cx="499" cy="1134"/>
                </a:xfrm>
                <a:prstGeom prst="ellipse">
                  <a:avLst/>
                </a:prstGeom>
                <a:solidFill>
                  <a:srgbClr val="CCFFFF">
                    <a:alpha val="20000"/>
                  </a:srgbClr>
                </a:solidFill>
                <a:ln w="9525">
                  <a:round/>
                  <a:headEnd/>
                  <a:tailEnd/>
                </a:ln>
                <a:effectLst/>
                <a:scene3d>
                  <a:camera prst="legacyPerspectiveFront">
                    <a:rot lat="300000" lon="18300000" rev="0"/>
                  </a:camera>
                  <a:lightRig rig="legacyFlat4" dir="t"/>
                </a:scene3d>
                <a:sp3d extrusionH="49200" prstMaterial="legacyMatte">
                  <a:bevelT w="13500" h="13500" prst="angle"/>
                  <a:bevelB w="13500" h="13500" prst="angle"/>
                  <a:extrusionClr>
                    <a:srgbClr val="CCFFFF"/>
                  </a:extrusionClr>
                </a:sp3d>
              </p:spPr>
              <p:txBody>
                <a:bodyPr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525"/>
                </a:p>
              </p:txBody>
            </p:sp>
            <p:sp>
              <p:nvSpPr>
                <p:cNvPr id="57" name="Oval 13"/>
                <p:cNvSpPr>
                  <a:spLocks noChangeArrowheads="1"/>
                </p:cNvSpPr>
                <p:nvPr/>
              </p:nvSpPr>
              <p:spPr bwMode="auto">
                <a:xfrm>
                  <a:off x="2064" y="1752"/>
                  <a:ext cx="499" cy="1134"/>
                </a:xfrm>
                <a:prstGeom prst="ellipse">
                  <a:avLst/>
                </a:prstGeom>
                <a:solidFill>
                  <a:schemeClr val="bg2"/>
                </a:solidFill>
                <a:ln w="9525">
                  <a:round/>
                  <a:headEnd/>
                  <a:tailEnd/>
                </a:ln>
                <a:effectLst/>
                <a:scene3d>
                  <a:camera prst="legacyPerspectiveFront">
                    <a:rot lat="300000" lon="18300000" rev="0"/>
                  </a:camera>
                  <a:lightRig rig="legacyFlat4" dir="t"/>
                </a:scene3d>
                <a:sp3d extrusionH="176200" prstMaterial="legacyMatte">
                  <a:bevelT w="13500" h="13500" prst="angle"/>
                  <a:bevelB w="13500" h="13500" prst="angle"/>
                  <a:extrusionClr>
                    <a:schemeClr val="bg2"/>
                  </a:extrusionClr>
                </a:sp3d>
              </p:spPr>
              <p:txBody>
                <a:bodyPr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525"/>
                </a:p>
              </p:txBody>
            </p:sp>
            <p:sp>
              <p:nvSpPr>
                <p:cNvPr id="58" name="Oval 14"/>
                <p:cNvSpPr>
                  <a:spLocks noChangeArrowheads="1"/>
                </p:cNvSpPr>
                <p:nvPr/>
              </p:nvSpPr>
              <p:spPr bwMode="auto">
                <a:xfrm>
                  <a:off x="2215" y="1918"/>
                  <a:ext cx="181" cy="771"/>
                </a:xfrm>
                <a:prstGeom prst="ellipse">
                  <a:avLst/>
                </a:prstGeom>
                <a:solidFill>
                  <a:srgbClr val="FF99CC"/>
                </a:solidFill>
                <a:ln w="9525">
                  <a:solidFill>
                    <a:schemeClr val="tx1"/>
                  </a:solidFill>
                  <a:round/>
                  <a:headEnd/>
                  <a:tailEnd/>
                </a:ln>
                <a:effectLst/>
              </p:spPr>
              <p:txBody>
                <a:bodyPr wrap="none"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525"/>
                </a:p>
              </p:txBody>
            </p:sp>
            <p:sp>
              <p:nvSpPr>
                <p:cNvPr id="59" name="Oval 15"/>
                <p:cNvSpPr>
                  <a:spLocks noChangeArrowheads="1"/>
                </p:cNvSpPr>
                <p:nvPr/>
              </p:nvSpPr>
              <p:spPr bwMode="auto">
                <a:xfrm>
                  <a:off x="2200" y="1752"/>
                  <a:ext cx="499" cy="1134"/>
                </a:xfrm>
                <a:prstGeom prst="ellipse">
                  <a:avLst/>
                </a:prstGeom>
                <a:solidFill>
                  <a:srgbClr val="CCFFFF">
                    <a:alpha val="20000"/>
                  </a:srgbClr>
                </a:solidFill>
                <a:ln w="9525">
                  <a:round/>
                  <a:headEnd/>
                  <a:tailEnd/>
                </a:ln>
                <a:effectLst/>
                <a:scene3d>
                  <a:camera prst="legacyPerspectiveFront">
                    <a:rot lat="300000" lon="18300000" rev="0"/>
                  </a:camera>
                  <a:lightRig rig="legacyFlat4" dir="t"/>
                </a:scene3d>
                <a:sp3d extrusionH="49200" prstMaterial="legacyMatte">
                  <a:bevelT w="13500" h="13500" prst="angle"/>
                  <a:bevelB w="13500" h="13500" prst="angle"/>
                  <a:extrusionClr>
                    <a:srgbClr val="CCFFFF"/>
                  </a:extrusionClr>
                </a:sp3d>
              </p:spPr>
              <p:txBody>
                <a:bodyPr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525"/>
                </a:p>
              </p:txBody>
            </p:sp>
          </p:grpSp>
          <p:sp>
            <p:nvSpPr>
              <p:cNvPr id="44" name="AutoShape 17"/>
              <p:cNvSpPr>
                <a:spLocks noChangeArrowheads="1"/>
              </p:cNvSpPr>
              <p:nvPr/>
            </p:nvSpPr>
            <p:spPr bwMode="auto">
              <a:xfrm>
                <a:off x="-3551063" y="-1328918"/>
                <a:ext cx="610352" cy="661659"/>
              </a:xfrm>
              <a:prstGeom prst="downArrow">
                <a:avLst>
                  <a:gd name="adj1" fmla="val 50000"/>
                  <a:gd name="adj2" fmla="val 25611"/>
                </a:avLst>
              </a:prstGeom>
              <a:solidFill>
                <a:srgbClr val="00FFFF"/>
              </a:solidFill>
              <a:ln w="9525">
                <a:miter lim="800000"/>
                <a:headEnd/>
                <a:tailEnd/>
              </a:ln>
              <a:effectLst/>
              <a:scene3d>
                <a:camera prst="legacyObliqueTopLeft">
                  <a:rot lat="0" lon="18300000" rev="0"/>
                </a:camera>
                <a:lightRig rig="legacyFlat3" dir="t"/>
              </a:scene3d>
              <a:sp3d extrusionH="49200" prstMaterial="legacyMatte">
                <a:bevelT w="13500" h="13500" prst="angle"/>
                <a:bevelB w="13500" h="13500" prst="angle"/>
                <a:extrusionClr>
                  <a:srgbClr val="00FFFF"/>
                </a:extrusionClr>
              </a:sp3d>
            </p:spPr>
            <p:txBody>
              <a:bodyPr vert="eaVert"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525"/>
              </a:p>
            </p:txBody>
          </p:sp>
          <p:sp>
            <p:nvSpPr>
              <p:cNvPr id="45" name="AutoShape 18"/>
              <p:cNvSpPr>
                <a:spLocks noChangeArrowheads="1"/>
              </p:cNvSpPr>
              <p:nvPr/>
            </p:nvSpPr>
            <p:spPr bwMode="auto">
              <a:xfrm flipH="1" flipV="1">
                <a:off x="-3217496" y="605069"/>
                <a:ext cx="610352" cy="661659"/>
              </a:xfrm>
              <a:prstGeom prst="downArrow">
                <a:avLst>
                  <a:gd name="adj1" fmla="val 50000"/>
                  <a:gd name="adj2" fmla="val 25611"/>
                </a:avLst>
              </a:prstGeom>
              <a:solidFill>
                <a:srgbClr val="00FFFF"/>
              </a:solidFill>
              <a:ln w="9525">
                <a:miter lim="800000"/>
                <a:headEnd/>
                <a:tailEnd/>
              </a:ln>
              <a:effectLst/>
              <a:scene3d>
                <a:camera prst="legacyObliqueTopLeft">
                  <a:rot lat="0" lon="18300000" rev="0"/>
                </a:camera>
                <a:lightRig rig="legacyFlat3" dir="t"/>
              </a:scene3d>
              <a:sp3d extrusionH="49200" prstMaterial="legacyMatte">
                <a:bevelT w="13500" h="13500" prst="angle"/>
                <a:bevelB w="13500" h="13500" prst="angle"/>
                <a:extrusionClr>
                  <a:srgbClr val="00FFFF"/>
                </a:extrusionClr>
              </a:sp3d>
            </p:spPr>
            <p:txBody>
              <a:bodyPr vert="eaVert"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525"/>
              </a:p>
            </p:txBody>
          </p:sp>
          <p:sp>
            <p:nvSpPr>
              <p:cNvPr id="46" name="AutoShape 19"/>
              <p:cNvSpPr>
                <a:spLocks noChangeArrowheads="1"/>
              </p:cNvSpPr>
              <p:nvPr/>
            </p:nvSpPr>
            <p:spPr bwMode="auto">
              <a:xfrm flipH="1" flipV="1">
                <a:off x="-3785108" y="605069"/>
                <a:ext cx="609205" cy="661659"/>
              </a:xfrm>
              <a:prstGeom prst="downArrow">
                <a:avLst>
                  <a:gd name="adj1" fmla="val 50000"/>
                  <a:gd name="adj2" fmla="val 25659"/>
                </a:avLst>
              </a:prstGeom>
              <a:solidFill>
                <a:srgbClr val="00FFFF"/>
              </a:solidFill>
              <a:ln w="9525">
                <a:miter lim="800000"/>
                <a:headEnd/>
                <a:tailEnd/>
              </a:ln>
              <a:effectLst/>
              <a:scene3d>
                <a:camera prst="legacyObliqueTopLeft">
                  <a:rot lat="0" lon="18300000" rev="0"/>
                </a:camera>
                <a:lightRig rig="legacyFlat3" dir="t"/>
              </a:scene3d>
              <a:sp3d extrusionH="49200" prstMaterial="legacyMatte">
                <a:bevelT w="13500" h="13500" prst="angle"/>
                <a:bevelB w="13500" h="13500" prst="angle"/>
                <a:extrusionClr>
                  <a:srgbClr val="00FFFF"/>
                </a:extrusionClr>
              </a:sp3d>
            </p:spPr>
            <p:txBody>
              <a:bodyPr vert="eaVert"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525"/>
              </a:p>
            </p:txBody>
          </p:sp>
          <p:sp>
            <p:nvSpPr>
              <p:cNvPr id="47" name="Text Box 29"/>
              <p:cNvSpPr txBox="1">
                <a:spLocks noChangeArrowheads="1"/>
              </p:cNvSpPr>
              <p:nvPr/>
            </p:nvSpPr>
            <p:spPr bwMode="auto">
              <a:xfrm>
                <a:off x="-4568593" y="1063422"/>
                <a:ext cx="1485391" cy="523911"/>
              </a:xfrm>
              <a:prstGeom prst="rect">
                <a:avLst/>
              </a:prstGeom>
              <a:noFill/>
              <a:ln w="9525">
                <a:noFill/>
                <a:miter lim="800000"/>
                <a:headEnd/>
                <a:tailEnd/>
              </a:ln>
              <a:effectLst/>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525" dirty="0"/>
                  <a:t>Water flow</a:t>
                </a:r>
              </a:p>
            </p:txBody>
          </p:sp>
          <p:sp>
            <p:nvSpPr>
              <p:cNvPr id="48" name="Text Box 31"/>
              <p:cNvSpPr txBox="1">
                <a:spLocks noChangeArrowheads="1"/>
              </p:cNvSpPr>
              <p:nvPr/>
            </p:nvSpPr>
            <p:spPr bwMode="auto">
              <a:xfrm>
                <a:off x="-3584263" y="-1655761"/>
                <a:ext cx="1485391" cy="523912"/>
              </a:xfrm>
              <a:prstGeom prst="rect">
                <a:avLst/>
              </a:prstGeom>
              <a:noFill/>
              <a:ln w="9525">
                <a:noFill/>
                <a:miter lim="800000"/>
                <a:headEnd/>
                <a:tailEnd/>
              </a:ln>
              <a:effectLst/>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525" dirty="0"/>
                  <a:t>Water flow</a:t>
                </a:r>
              </a:p>
            </p:txBody>
          </p:sp>
          <p:sp>
            <p:nvSpPr>
              <p:cNvPr id="49" name="Text Box 36"/>
              <p:cNvSpPr txBox="1">
                <a:spLocks noChangeArrowheads="1"/>
              </p:cNvSpPr>
              <p:nvPr/>
            </p:nvSpPr>
            <p:spPr bwMode="auto">
              <a:xfrm>
                <a:off x="-4160268" y="503089"/>
                <a:ext cx="1252541" cy="523912"/>
              </a:xfrm>
              <a:prstGeom prst="rect">
                <a:avLst/>
              </a:prstGeom>
              <a:noFill/>
              <a:ln w="9525">
                <a:noFill/>
                <a:miter lim="800000"/>
                <a:headEnd/>
                <a:tailEnd/>
              </a:ln>
              <a:effectLst/>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525"/>
                  <a:t>Window</a:t>
                </a:r>
              </a:p>
            </p:txBody>
          </p:sp>
          <p:sp>
            <p:nvSpPr>
              <p:cNvPr id="50" name="Oval 7"/>
              <p:cNvSpPr>
                <a:spLocks noChangeArrowheads="1"/>
              </p:cNvSpPr>
              <p:nvPr/>
            </p:nvSpPr>
            <p:spPr bwMode="auto">
              <a:xfrm>
                <a:off x="-3232337" y="-667259"/>
                <a:ext cx="516434" cy="1272328"/>
              </a:xfrm>
              <a:prstGeom prst="ellipse">
                <a:avLst/>
              </a:prstGeom>
              <a:solidFill>
                <a:schemeClr val="bg2"/>
              </a:solidFill>
              <a:ln w="9525">
                <a:round/>
                <a:headEnd/>
                <a:tailEnd/>
              </a:ln>
              <a:effectLst/>
              <a:scene3d>
                <a:camera prst="legacyPerspectiveFront">
                  <a:rot lat="300000" lon="18300000" rev="0"/>
                </a:camera>
                <a:lightRig rig="legacyFlat4" dir="t"/>
              </a:scene3d>
              <a:sp3d extrusionH="176200" prstMaterial="legacyMatte">
                <a:bevelT w="13500" h="13500" prst="angle"/>
                <a:bevelB w="13500" h="13500" prst="angle"/>
                <a:extrusionClr>
                  <a:schemeClr val="bg2"/>
                </a:extrusionClr>
              </a:sp3d>
            </p:spPr>
            <p:txBody>
              <a:bodyPr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525"/>
              </a:p>
            </p:txBody>
          </p:sp>
          <p:sp>
            <p:nvSpPr>
              <p:cNvPr id="51" name="Oval 5"/>
              <p:cNvSpPr>
                <a:spLocks noChangeArrowheads="1"/>
              </p:cNvSpPr>
              <p:nvPr/>
            </p:nvSpPr>
            <p:spPr bwMode="auto">
              <a:xfrm>
                <a:off x="-3076061" y="-481010"/>
                <a:ext cx="187324" cy="865048"/>
              </a:xfrm>
              <a:prstGeom prst="ellipse">
                <a:avLst/>
              </a:prstGeom>
              <a:solidFill>
                <a:srgbClr val="FF99CC"/>
              </a:solidFill>
              <a:ln w="9525">
                <a:solidFill>
                  <a:schemeClr val="tx1"/>
                </a:solidFill>
                <a:round/>
                <a:headEnd/>
                <a:tailEnd/>
              </a:ln>
              <a:effectLst/>
            </p:spPr>
            <p:txBody>
              <a:bodyPr wrap="none"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525"/>
              </a:p>
            </p:txBody>
          </p:sp>
          <p:sp>
            <p:nvSpPr>
              <p:cNvPr id="52" name="Oval 8"/>
              <p:cNvSpPr>
                <a:spLocks noChangeArrowheads="1"/>
              </p:cNvSpPr>
              <p:nvPr/>
            </p:nvSpPr>
            <p:spPr bwMode="auto">
              <a:xfrm>
                <a:off x="-3091585" y="-667259"/>
                <a:ext cx="516434" cy="1272328"/>
              </a:xfrm>
              <a:prstGeom prst="ellipse">
                <a:avLst/>
              </a:prstGeom>
              <a:solidFill>
                <a:srgbClr val="CCFFFF">
                  <a:alpha val="20000"/>
                </a:srgbClr>
              </a:solidFill>
              <a:ln w="9525">
                <a:round/>
                <a:headEnd/>
                <a:tailEnd/>
              </a:ln>
              <a:effectLst/>
              <a:scene3d>
                <a:camera prst="legacyPerspectiveFront">
                  <a:rot lat="300000" lon="18300000" rev="0"/>
                </a:camera>
                <a:lightRig rig="legacyFlat4" dir="t"/>
              </a:scene3d>
              <a:sp3d extrusionH="49200" prstMaterial="legacyMatte">
                <a:bevelT w="13500" h="13500" prst="angle"/>
                <a:bevelB w="13500" h="13500" prst="angle"/>
                <a:extrusionClr>
                  <a:srgbClr val="CCFFFF"/>
                </a:extrusionClr>
              </a:sp3d>
            </p:spPr>
            <p:txBody>
              <a:bodyPr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525"/>
              </a:p>
            </p:txBody>
          </p:sp>
          <p:sp>
            <p:nvSpPr>
              <p:cNvPr id="53" name="AutoShape 16"/>
              <p:cNvSpPr>
                <a:spLocks noChangeArrowheads="1"/>
              </p:cNvSpPr>
              <p:nvPr/>
            </p:nvSpPr>
            <p:spPr bwMode="auto">
              <a:xfrm>
                <a:off x="-3397642" y="-1328918"/>
                <a:ext cx="609205" cy="661659"/>
              </a:xfrm>
              <a:prstGeom prst="downArrow">
                <a:avLst>
                  <a:gd name="adj1" fmla="val 50000"/>
                  <a:gd name="adj2" fmla="val 25659"/>
                </a:avLst>
              </a:prstGeom>
              <a:solidFill>
                <a:srgbClr val="00FFFF"/>
              </a:solidFill>
              <a:ln w="9525">
                <a:miter lim="800000"/>
                <a:headEnd/>
                <a:tailEnd/>
              </a:ln>
              <a:effectLst/>
              <a:scene3d>
                <a:camera prst="legacyObliqueTopLeft">
                  <a:rot lat="0" lon="18300000" rev="0"/>
                </a:camera>
                <a:lightRig rig="legacyFlat3" dir="t"/>
              </a:scene3d>
              <a:sp3d extrusionH="49200" prstMaterial="legacyMatte">
                <a:bevelT w="13500" h="13500" prst="angle"/>
                <a:bevelB w="13500" h="13500" prst="angle"/>
                <a:extrusionClr>
                  <a:srgbClr val="00FFFF"/>
                </a:extrusionClr>
              </a:sp3d>
            </p:spPr>
            <p:txBody>
              <a:bodyPr vert="eaVert" wrap="none" anchor="ctr">
                <a:flatTx/>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t-IT" sz="525"/>
              </a:p>
            </p:txBody>
          </p:sp>
          <p:sp>
            <p:nvSpPr>
              <p:cNvPr id="54" name="Text Box 30"/>
              <p:cNvSpPr txBox="1">
                <a:spLocks noChangeArrowheads="1"/>
              </p:cNvSpPr>
              <p:nvPr/>
            </p:nvSpPr>
            <p:spPr bwMode="auto">
              <a:xfrm>
                <a:off x="-2908880" y="1038022"/>
                <a:ext cx="1485391" cy="523912"/>
              </a:xfrm>
              <a:prstGeom prst="rect">
                <a:avLst/>
              </a:prstGeom>
              <a:noFill/>
              <a:ln w="9525">
                <a:noFill/>
                <a:miter lim="800000"/>
                <a:headEnd/>
                <a:tailEnd/>
              </a:ln>
              <a:effectLst/>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525" dirty="0"/>
                  <a:t>Water flow</a:t>
                </a:r>
              </a:p>
            </p:txBody>
          </p:sp>
          <p:sp>
            <p:nvSpPr>
              <p:cNvPr id="55" name="Text Box 35"/>
              <p:cNvSpPr txBox="1">
                <a:spLocks noChangeArrowheads="1"/>
              </p:cNvSpPr>
              <p:nvPr/>
            </p:nvSpPr>
            <p:spPr bwMode="auto">
              <a:xfrm>
                <a:off x="-2856974" y="511968"/>
                <a:ext cx="1252541" cy="523912"/>
              </a:xfrm>
              <a:prstGeom prst="rect">
                <a:avLst/>
              </a:prstGeom>
              <a:noFill/>
              <a:ln w="9525">
                <a:noFill/>
                <a:miter lim="800000"/>
                <a:headEnd/>
                <a:tailEnd/>
              </a:ln>
              <a:effectLst/>
            </p:spPr>
            <p:txBody>
              <a:bodyPr wrap="non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525" dirty="0" err="1"/>
                  <a:t>Window</a:t>
                </a:r>
                <a:endParaRPr lang="it-IT" sz="525" dirty="0"/>
              </a:p>
            </p:txBody>
          </p:sp>
        </p:grpSp>
        <p:cxnSp>
          <p:nvCxnSpPr>
            <p:cNvPr id="39" name="Straight Connector 30"/>
            <p:cNvCxnSpPr/>
            <p:nvPr/>
          </p:nvCxnSpPr>
          <p:spPr>
            <a:xfrm>
              <a:off x="4536489" y="3506680"/>
              <a:ext cx="4220361" cy="938818"/>
            </a:xfrm>
            <a:prstGeom prst="line">
              <a:avLst/>
            </a:prstGeom>
            <a:ln>
              <a:solidFill>
                <a:schemeClr val="accent2">
                  <a:alpha val="10000"/>
                </a:schemeClr>
              </a:solidFill>
            </a:ln>
            <a:effectLst>
              <a:glow rad="228600">
                <a:schemeClr val="accent2">
                  <a:satMod val="175000"/>
                  <a:alpha val="40000"/>
                </a:schemeClr>
              </a:glow>
              <a:outerShdw blurRad="40000" dist="23000" dir="5400000" rotWithShape="0">
                <a:srgbClr val="000000">
                  <a:alpha val="35000"/>
                </a:srgbClr>
              </a:outerShdw>
            </a:effectLst>
            <a:scene3d>
              <a:camera prst="orthographicFront">
                <a:rot lat="600000" lon="0" rev="0"/>
              </a:camera>
              <a:lightRig rig="threePt" dir="t"/>
            </a:scene3d>
          </p:spPr>
          <p:style>
            <a:lnRef idx="3">
              <a:schemeClr val="accent2"/>
            </a:lnRef>
            <a:fillRef idx="0">
              <a:schemeClr val="accent2"/>
            </a:fillRef>
            <a:effectRef idx="2">
              <a:schemeClr val="accent2"/>
            </a:effectRef>
            <a:fontRef idx="minor">
              <a:schemeClr val="tx1"/>
            </a:fontRef>
          </p:style>
        </p:cxnSp>
        <p:cxnSp>
          <p:nvCxnSpPr>
            <p:cNvPr id="40" name="Straight Connector 19"/>
            <p:cNvCxnSpPr>
              <a:endCxn id="50" idx="2"/>
            </p:cNvCxnSpPr>
            <p:nvPr/>
          </p:nvCxnSpPr>
          <p:spPr>
            <a:xfrm flipH="1">
              <a:off x="4222563" y="2557463"/>
              <a:ext cx="2178238" cy="878542"/>
            </a:xfrm>
            <a:prstGeom prst="line">
              <a:avLst/>
            </a:prstGeom>
            <a:ln>
              <a:solidFill>
                <a:schemeClr val="accent2">
                  <a:alpha val="10000"/>
                </a:schemeClr>
              </a:solidFill>
            </a:ln>
            <a:effectLst>
              <a:glow rad="228600">
                <a:schemeClr val="accent2">
                  <a:satMod val="175000"/>
                  <a:alpha val="40000"/>
                </a:schemeClr>
              </a:glow>
              <a:outerShdw blurRad="40000" dist="23000" dir="5400000" rotWithShape="0">
                <a:srgbClr val="000000">
                  <a:alpha val="35000"/>
                </a:srgbClr>
              </a:outerShdw>
            </a:effectLst>
            <a:scene3d>
              <a:camera prst="orthographicFront">
                <a:rot lat="0" lon="2400000" rev="0"/>
              </a:camera>
              <a:lightRig rig="threePt" dir="t"/>
            </a:scene3d>
          </p:spPr>
          <p:style>
            <a:lnRef idx="3">
              <a:schemeClr val="accent2"/>
            </a:lnRef>
            <a:fillRef idx="0">
              <a:schemeClr val="accent2"/>
            </a:fillRef>
            <a:effectRef idx="2">
              <a:schemeClr val="accent2"/>
            </a:effectRef>
            <a:fontRef idx="minor">
              <a:schemeClr val="tx1"/>
            </a:fontRef>
          </p:style>
        </p:cxnSp>
        <p:cxnSp>
          <p:nvCxnSpPr>
            <p:cNvPr id="41" name="Connettore 2 40"/>
            <p:cNvCxnSpPr>
              <a:stCxn id="30" idx="2"/>
              <a:endCxn id="57" idx="1"/>
            </p:cNvCxnSpPr>
            <p:nvPr/>
          </p:nvCxnSpPr>
          <p:spPr>
            <a:xfrm>
              <a:off x="3644454" y="2920003"/>
              <a:ext cx="288968" cy="66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Connettore 2 41"/>
            <p:cNvCxnSpPr>
              <a:stCxn id="30" idx="2"/>
              <a:endCxn id="50" idx="1"/>
            </p:cNvCxnSpPr>
            <p:nvPr/>
          </p:nvCxnSpPr>
          <p:spPr>
            <a:xfrm>
              <a:off x="3644454" y="2920003"/>
              <a:ext cx="653740" cy="66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60" name="CasellaDiTesto 59"/>
          <p:cNvSpPr txBox="1"/>
          <p:nvPr/>
        </p:nvSpPr>
        <p:spPr>
          <a:xfrm>
            <a:off x="2996082" y="529662"/>
            <a:ext cx="3270704" cy="461665"/>
          </a:xfrm>
          <a:prstGeom prst="rect">
            <a:avLst/>
          </a:prstGeom>
          <a:noFill/>
        </p:spPr>
        <p:txBody>
          <a:bodyPr wrap="none" rtlCol="0">
            <a:spAutoFit/>
          </a:bodyPr>
          <a:lstStyle/>
          <a:p>
            <a:r>
              <a:rPr lang="it-IT" sz="2400" b="1" dirty="0"/>
              <a:t>Critical design </a:t>
            </a:r>
            <a:r>
              <a:rPr lang="it-IT" sz="2400" b="1" dirty="0" err="1"/>
              <a:t>crossroad</a:t>
            </a:r>
            <a:endParaRPr lang="it-IT" sz="2400" b="1" dirty="0"/>
          </a:p>
        </p:txBody>
      </p:sp>
      <p:sp>
        <p:nvSpPr>
          <p:cNvPr id="61" name="CasellaDiTesto 60"/>
          <p:cNvSpPr txBox="1"/>
          <p:nvPr/>
        </p:nvSpPr>
        <p:spPr>
          <a:xfrm>
            <a:off x="1925706" y="969251"/>
            <a:ext cx="1657954" cy="276999"/>
          </a:xfrm>
          <a:prstGeom prst="rect">
            <a:avLst/>
          </a:prstGeom>
          <a:noFill/>
        </p:spPr>
        <p:txBody>
          <a:bodyPr wrap="none" rtlCol="0">
            <a:spAutoFit/>
          </a:bodyPr>
          <a:lstStyle/>
          <a:p>
            <a:r>
              <a:rPr lang="it-IT" sz="1200" dirty="0" err="1"/>
              <a:t>Multipass</a:t>
            </a:r>
            <a:r>
              <a:rPr lang="it-IT" sz="1200" dirty="0"/>
              <a:t> </a:t>
            </a:r>
            <a:r>
              <a:rPr lang="it-IT" sz="1200" dirty="0" err="1"/>
              <a:t>transmission</a:t>
            </a:r>
            <a:r>
              <a:rPr lang="it-IT" sz="1200" dirty="0"/>
              <a:t> </a:t>
            </a:r>
          </a:p>
        </p:txBody>
      </p:sp>
      <p:grpSp>
        <p:nvGrpSpPr>
          <p:cNvPr id="62" name="Gruppo 61"/>
          <p:cNvGrpSpPr/>
          <p:nvPr/>
        </p:nvGrpSpPr>
        <p:grpSpPr>
          <a:xfrm>
            <a:off x="5549564" y="1036988"/>
            <a:ext cx="1894237" cy="1527217"/>
            <a:chOff x="209147" y="3194673"/>
            <a:chExt cx="3967090" cy="3298651"/>
          </a:xfrm>
        </p:grpSpPr>
        <p:sp>
          <p:nvSpPr>
            <p:cNvPr id="63" name="Oval 123"/>
            <p:cNvSpPr/>
            <p:nvPr/>
          </p:nvSpPr>
          <p:spPr>
            <a:xfrm>
              <a:off x="1429234" y="4937100"/>
              <a:ext cx="1263166" cy="1057300"/>
            </a:xfrm>
            <a:prstGeom prst="ellipse">
              <a:avLst/>
            </a:prstGeom>
            <a:solidFill>
              <a:schemeClr val="tx1">
                <a:lumMod val="65000"/>
                <a:lumOff val="35000"/>
                <a:alpha val="88000"/>
              </a:schemeClr>
            </a:solidFill>
            <a:ln w="34925">
              <a:solidFill>
                <a:srgbClr val="FFFFFF"/>
              </a:solidFill>
            </a:ln>
            <a:effectLst>
              <a:glow rad="63500">
                <a:schemeClr val="accent4">
                  <a:satMod val="175000"/>
                  <a:alpha val="40000"/>
                </a:schemeClr>
              </a:glow>
            </a:effectLst>
            <a:scene3d>
              <a:camera prst="perspectiveFront" fov="7200000">
                <a:rot lat="17435194" lon="19824091" rev="1800000"/>
              </a:camera>
              <a:lightRig rig="glow" dir="t"/>
            </a:scene3d>
            <a:sp3d extrusionH="38100" prstMaterial="clear">
              <a:bevelT w="6350" h="0" prst="softRound"/>
              <a:bevelB w="38100" h="0" prst="softRound"/>
              <a:extrusionClr>
                <a:schemeClr val="tx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788"/>
            </a:p>
          </p:txBody>
        </p:sp>
        <p:sp>
          <p:nvSpPr>
            <p:cNvPr id="64" name="Ovale 63"/>
            <p:cNvSpPr/>
            <p:nvPr/>
          </p:nvSpPr>
          <p:spPr>
            <a:xfrm>
              <a:off x="1614488" y="5371306"/>
              <a:ext cx="89899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788"/>
            </a:p>
          </p:txBody>
        </p:sp>
        <p:sp>
          <p:nvSpPr>
            <p:cNvPr id="65" name="CasellaDiTesto 64"/>
            <p:cNvSpPr txBox="1"/>
            <p:nvPr/>
          </p:nvSpPr>
          <p:spPr>
            <a:xfrm>
              <a:off x="2185302" y="3194673"/>
              <a:ext cx="1306607" cy="423792"/>
            </a:xfrm>
            <a:prstGeom prst="rect">
              <a:avLst/>
            </a:prstGeom>
            <a:noFill/>
          </p:spPr>
          <p:txBody>
            <a:bodyPr wrap="none" rtlCol="0">
              <a:spAutoFit/>
            </a:bodyPr>
            <a:lstStyle/>
            <a:p>
              <a:r>
                <a:rPr lang="it-IT" sz="675" dirty="0" err="1"/>
                <a:t>Ouput</a:t>
              </a:r>
              <a:r>
                <a:rPr lang="it-IT" sz="675" dirty="0"/>
                <a:t> </a:t>
              </a:r>
              <a:r>
                <a:rPr lang="it-IT" sz="675" dirty="0" err="1"/>
                <a:t>beam</a:t>
              </a:r>
              <a:endParaRPr lang="it-IT" sz="675" dirty="0"/>
            </a:p>
          </p:txBody>
        </p:sp>
        <p:sp>
          <p:nvSpPr>
            <p:cNvPr id="66" name="CasellaDiTesto 65"/>
            <p:cNvSpPr txBox="1"/>
            <p:nvPr/>
          </p:nvSpPr>
          <p:spPr>
            <a:xfrm>
              <a:off x="1231900" y="5845174"/>
              <a:ext cx="1726254" cy="648150"/>
            </a:xfrm>
            <a:prstGeom prst="rect">
              <a:avLst/>
            </a:prstGeom>
            <a:noFill/>
          </p:spPr>
          <p:txBody>
            <a:bodyPr wrap="none" rtlCol="0">
              <a:spAutoFit/>
            </a:bodyPr>
            <a:lstStyle/>
            <a:p>
              <a:r>
                <a:rPr lang="it-IT" sz="675" dirty="0" err="1"/>
                <a:t>Reflective</a:t>
              </a:r>
              <a:r>
                <a:rPr lang="it-IT" sz="675" dirty="0"/>
                <a:t>  </a:t>
              </a:r>
              <a:r>
                <a:rPr lang="it-IT" sz="675" dirty="0" err="1"/>
                <a:t>coating</a:t>
              </a:r>
              <a:endParaRPr lang="it-IT" sz="675" dirty="0"/>
            </a:p>
            <a:p>
              <a:r>
                <a:rPr lang="it-IT" sz="675" dirty="0"/>
                <a:t> (</a:t>
              </a:r>
              <a:r>
                <a:rPr lang="it-IT" sz="675" dirty="0" err="1"/>
                <a:t>cooled</a:t>
              </a:r>
              <a:r>
                <a:rPr lang="it-IT" sz="675" dirty="0"/>
                <a:t> side)</a:t>
              </a:r>
            </a:p>
          </p:txBody>
        </p:sp>
        <p:sp>
          <p:nvSpPr>
            <p:cNvPr id="67" name="CasellaDiTesto 66"/>
            <p:cNvSpPr txBox="1"/>
            <p:nvPr/>
          </p:nvSpPr>
          <p:spPr>
            <a:xfrm>
              <a:off x="2920412" y="4637482"/>
              <a:ext cx="1061535" cy="423792"/>
            </a:xfrm>
            <a:prstGeom prst="rect">
              <a:avLst/>
            </a:prstGeom>
            <a:noFill/>
          </p:spPr>
          <p:txBody>
            <a:bodyPr wrap="none" rtlCol="0">
              <a:spAutoFit/>
            </a:bodyPr>
            <a:lstStyle/>
            <a:p>
              <a:r>
                <a:rPr lang="it-IT" sz="675" dirty="0" err="1"/>
                <a:t>Absorber</a:t>
              </a:r>
              <a:endParaRPr lang="it-IT" sz="675" dirty="0"/>
            </a:p>
          </p:txBody>
        </p:sp>
        <p:cxnSp>
          <p:nvCxnSpPr>
            <p:cNvPr id="68" name="Connettore 2 67"/>
            <p:cNvCxnSpPr/>
            <p:nvPr/>
          </p:nvCxnSpPr>
          <p:spPr>
            <a:xfrm flipH="1">
              <a:off x="2585683" y="4853928"/>
              <a:ext cx="279401"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9" name="AutoShape 19"/>
            <p:cNvSpPr>
              <a:spLocks noChangeArrowheads="1"/>
            </p:cNvSpPr>
            <p:nvPr/>
          </p:nvSpPr>
          <p:spPr bwMode="auto">
            <a:xfrm rot="3567544" flipH="1" flipV="1">
              <a:off x="2330450" y="5146675"/>
              <a:ext cx="842962" cy="865187"/>
            </a:xfrm>
            <a:prstGeom prst="downArrow">
              <a:avLst>
                <a:gd name="adj1" fmla="val 47492"/>
                <a:gd name="adj2" fmla="val 28266"/>
              </a:avLst>
            </a:prstGeom>
            <a:solidFill>
              <a:srgbClr val="00FFFF"/>
            </a:solidFill>
            <a:ln w="9525">
              <a:miter lim="800000"/>
              <a:headEnd/>
              <a:tailEnd/>
            </a:ln>
            <a:effectLst/>
            <a:scene3d>
              <a:camera prst="legacyObliqueTopLeft">
                <a:rot lat="4632309" lon="18993150" rev="19048772"/>
              </a:camera>
              <a:lightRig rig="legacyFlat3" dir="t"/>
            </a:scene3d>
            <a:sp3d extrusionH="49200" prstMaterial="legacyMatte">
              <a:bevelT w="13500" h="0" prst="angle"/>
              <a:bevelB w="12700" h="0" prst="angle"/>
              <a:extrusionClr>
                <a:srgbClr val="00FFFF"/>
              </a:extrusionClr>
            </a:sp3d>
          </p:spPr>
          <p:txBody>
            <a:bodyPr vert="eaVert" wrap="none" anchor="ctr">
              <a:flatTx/>
            </a:bodyPr>
            <a:lstStyle/>
            <a:p>
              <a:endParaRPr lang="it-IT" sz="788"/>
            </a:p>
          </p:txBody>
        </p:sp>
        <p:sp>
          <p:nvSpPr>
            <p:cNvPr id="70" name="AutoShape 19"/>
            <p:cNvSpPr>
              <a:spLocks noChangeArrowheads="1"/>
            </p:cNvSpPr>
            <p:nvPr/>
          </p:nvSpPr>
          <p:spPr bwMode="auto">
            <a:xfrm rot="3567544" flipH="1" flipV="1">
              <a:off x="812800" y="5127625"/>
              <a:ext cx="842962" cy="865187"/>
            </a:xfrm>
            <a:prstGeom prst="downArrow">
              <a:avLst>
                <a:gd name="adj1" fmla="val 47492"/>
                <a:gd name="adj2" fmla="val 28266"/>
              </a:avLst>
            </a:prstGeom>
            <a:solidFill>
              <a:srgbClr val="00FFFF"/>
            </a:solidFill>
            <a:ln w="9525">
              <a:miter lim="800000"/>
              <a:headEnd/>
              <a:tailEnd/>
            </a:ln>
            <a:effectLst/>
            <a:scene3d>
              <a:camera prst="legacyObliqueTopLeft">
                <a:rot lat="4632309" lon="18993150" rev="19048772"/>
              </a:camera>
              <a:lightRig rig="legacyFlat3" dir="t"/>
            </a:scene3d>
            <a:sp3d extrusionH="49200" prstMaterial="legacyMatte">
              <a:bevelT w="13500" h="0" prst="angle"/>
              <a:bevelB w="12700" h="0" prst="angle"/>
              <a:extrusionClr>
                <a:srgbClr val="00FFFF"/>
              </a:extrusionClr>
            </a:sp3d>
          </p:spPr>
          <p:txBody>
            <a:bodyPr vert="eaVert" wrap="none" anchor="ctr">
              <a:flatTx/>
            </a:bodyPr>
            <a:lstStyle/>
            <a:p>
              <a:endParaRPr lang="it-IT" sz="788"/>
            </a:p>
          </p:txBody>
        </p:sp>
        <p:sp>
          <p:nvSpPr>
            <p:cNvPr id="71" name="Oval 123"/>
            <p:cNvSpPr/>
            <p:nvPr/>
          </p:nvSpPr>
          <p:spPr>
            <a:xfrm>
              <a:off x="1613384" y="4867250"/>
              <a:ext cx="900100" cy="937904"/>
            </a:xfrm>
            <a:prstGeom prst="ellipse">
              <a:avLst/>
            </a:prstGeom>
            <a:solidFill>
              <a:srgbClr val="B80EAC">
                <a:alpha val="43922"/>
              </a:srgbClr>
            </a:solidFill>
            <a:ln w="34925">
              <a:solidFill>
                <a:srgbClr val="FFFFFF"/>
              </a:solidFill>
            </a:ln>
            <a:effectLst>
              <a:glow rad="63500">
                <a:schemeClr val="accent4">
                  <a:satMod val="175000"/>
                  <a:alpha val="40000"/>
                </a:schemeClr>
              </a:glow>
            </a:effectLst>
            <a:scene3d>
              <a:camera prst="perspectiveFront" fov="7200000">
                <a:rot lat="17188399" lon="19283667" rev="2350156"/>
              </a:camera>
              <a:lightRig rig="glow" dir="t"/>
            </a:scene3d>
            <a:sp3d extrusionH="38100" contourW="63500" prstMaterial="clear">
              <a:bevelT w="38100" h="38100" prst="softRound"/>
              <a:bevelB w="38100" h="381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788"/>
            </a:p>
          </p:txBody>
        </p:sp>
        <p:sp>
          <p:nvSpPr>
            <p:cNvPr id="72" name="CasellaDiTesto 71"/>
            <p:cNvSpPr txBox="1"/>
            <p:nvPr/>
          </p:nvSpPr>
          <p:spPr>
            <a:xfrm>
              <a:off x="209147" y="5481972"/>
              <a:ext cx="1289821" cy="423792"/>
            </a:xfrm>
            <a:prstGeom prst="rect">
              <a:avLst/>
            </a:prstGeom>
            <a:noFill/>
          </p:spPr>
          <p:txBody>
            <a:bodyPr wrap="none" rtlCol="0">
              <a:spAutoFit/>
            </a:bodyPr>
            <a:lstStyle/>
            <a:p>
              <a:r>
                <a:rPr lang="it-IT" sz="675" dirty="0" err="1"/>
                <a:t>Cooling</a:t>
              </a:r>
              <a:r>
                <a:rPr lang="it-IT" sz="675" dirty="0"/>
                <a:t> flow</a:t>
              </a:r>
            </a:p>
          </p:txBody>
        </p:sp>
        <p:cxnSp>
          <p:nvCxnSpPr>
            <p:cNvPr id="73" name="Connettore 2 72"/>
            <p:cNvCxnSpPr>
              <a:endCxn id="64" idx="4"/>
            </p:cNvCxnSpPr>
            <p:nvPr/>
          </p:nvCxnSpPr>
          <p:spPr>
            <a:xfrm flipH="1" flipV="1">
              <a:off x="2063986" y="5587330"/>
              <a:ext cx="44214" cy="318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4" name="CasellaDiTesto 73"/>
            <p:cNvSpPr txBox="1"/>
            <p:nvPr/>
          </p:nvSpPr>
          <p:spPr>
            <a:xfrm>
              <a:off x="2704698" y="5558174"/>
              <a:ext cx="1289821" cy="423792"/>
            </a:xfrm>
            <a:prstGeom prst="rect">
              <a:avLst/>
            </a:prstGeom>
            <a:noFill/>
          </p:spPr>
          <p:txBody>
            <a:bodyPr wrap="none" rtlCol="0">
              <a:spAutoFit/>
            </a:bodyPr>
            <a:lstStyle/>
            <a:p>
              <a:r>
                <a:rPr lang="it-IT" sz="675" dirty="0" err="1"/>
                <a:t>Cooling</a:t>
              </a:r>
              <a:r>
                <a:rPr lang="it-IT" sz="675" dirty="0"/>
                <a:t> flow</a:t>
              </a:r>
            </a:p>
          </p:txBody>
        </p:sp>
        <p:sp>
          <p:nvSpPr>
            <p:cNvPr id="75" name="Oval 123"/>
            <p:cNvSpPr/>
            <p:nvPr/>
          </p:nvSpPr>
          <p:spPr>
            <a:xfrm rot="14172063">
              <a:off x="2785105" y="3820116"/>
              <a:ext cx="329156" cy="234316"/>
            </a:xfrm>
            <a:prstGeom prst="ellipse">
              <a:avLst/>
            </a:prstGeom>
            <a:solidFill>
              <a:schemeClr val="tx2">
                <a:lumMod val="40000"/>
                <a:lumOff val="60000"/>
                <a:alpha val="44000"/>
              </a:schemeClr>
            </a:solidFill>
            <a:ln w="34925">
              <a:solidFill>
                <a:srgbClr val="FFFFFF"/>
              </a:solidFill>
            </a:ln>
            <a:effectLst>
              <a:glow rad="63500">
                <a:schemeClr val="accent1">
                  <a:satMod val="175000"/>
                  <a:alpha val="40000"/>
                </a:schemeClr>
              </a:glow>
            </a:effectLst>
            <a:scene3d>
              <a:camera prst="perspectiveFront" fov="7200000">
                <a:rot lat="17188399" lon="19283667" rev="2350156"/>
              </a:camera>
              <a:lightRig rig="glow" dir="t"/>
            </a:scene3d>
            <a:sp3d extrusionH="38100" contourW="38100" prstMaterial="clear">
              <a:bevelT w="38100" h="38100" prst="softRound"/>
              <a:bevelB w="38100" h="38100" prst="softRound"/>
              <a:extrusionClr>
                <a:srgbClr val="00B0F0"/>
              </a:extrusionClr>
              <a:contourClr>
                <a:schemeClr val="tx1">
                  <a:lumMod val="85000"/>
                  <a:lumOff val="1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788"/>
            </a:p>
          </p:txBody>
        </p:sp>
        <p:cxnSp>
          <p:nvCxnSpPr>
            <p:cNvPr id="76" name="Straight Connector 54"/>
            <p:cNvCxnSpPr/>
            <p:nvPr/>
          </p:nvCxnSpPr>
          <p:spPr>
            <a:xfrm flipH="1" flipV="1">
              <a:off x="1088440" y="3969329"/>
              <a:ext cx="933450" cy="1381125"/>
            </a:xfrm>
            <a:prstGeom prst="line">
              <a:avLst/>
            </a:prstGeom>
            <a:ln>
              <a:solidFill>
                <a:schemeClr val="accent3">
                  <a:alpha val="10000"/>
                </a:schemeClr>
              </a:solidFill>
            </a:ln>
            <a:effectLst>
              <a:glow rad="1397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
          <p:nvSpPr>
            <p:cNvPr id="77" name="Chevron 83"/>
            <p:cNvSpPr/>
            <p:nvPr/>
          </p:nvSpPr>
          <p:spPr>
            <a:xfrm rot="4825917">
              <a:off x="1590439" y="4007276"/>
              <a:ext cx="537402" cy="13967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sz="788"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8" name="CasellaDiTesto 77"/>
            <p:cNvSpPr txBox="1"/>
            <p:nvPr/>
          </p:nvSpPr>
          <p:spPr>
            <a:xfrm>
              <a:off x="764185" y="3237826"/>
              <a:ext cx="1232750" cy="423792"/>
            </a:xfrm>
            <a:prstGeom prst="rect">
              <a:avLst/>
            </a:prstGeom>
            <a:noFill/>
          </p:spPr>
          <p:txBody>
            <a:bodyPr wrap="none" rtlCol="0">
              <a:spAutoFit/>
            </a:bodyPr>
            <a:lstStyle/>
            <a:p>
              <a:r>
                <a:rPr lang="it-IT" sz="675" dirty="0"/>
                <a:t>Input </a:t>
              </a:r>
              <a:r>
                <a:rPr lang="it-IT" sz="675" dirty="0" err="1"/>
                <a:t>beam</a:t>
              </a:r>
              <a:endParaRPr lang="it-IT" sz="675" dirty="0"/>
            </a:p>
          </p:txBody>
        </p:sp>
        <p:sp>
          <p:nvSpPr>
            <p:cNvPr id="79" name="Chevron 76"/>
            <p:cNvSpPr/>
            <p:nvPr/>
          </p:nvSpPr>
          <p:spPr>
            <a:xfrm rot="16762764">
              <a:off x="2005059" y="3935619"/>
              <a:ext cx="537402" cy="148735"/>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it-IT" sz="788"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0" name="CasellaDiTesto 79"/>
            <p:cNvSpPr txBox="1"/>
            <p:nvPr/>
          </p:nvSpPr>
          <p:spPr>
            <a:xfrm>
              <a:off x="3101273" y="3708699"/>
              <a:ext cx="1074964" cy="872511"/>
            </a:xfrm>
            <a:prstGeom prst="rect">
              <a:avLst/>
            </a:prstGeom>
            <a:noFill/>
          </p:spPr>
          <p:txBody>
            <a:bodyPr wrap="none" rtlCol="0">
              <a:spAutoFit/>
            </a:bodyPr>
            <a:lstStyle/>
            <a:p>
              <a:r>
                <a:rPr lang="it-IT" sz="675" dirty="0" err="1"/>
                <a:t>Pump</a:t>
              </a:r>
              <a:r>
                <a:rPr lang="it-IT" sz="675" dirty="0"/>
                <a:t> </a:t>
              </a:r>
            </a:p>
            <a:p>
              <a:r>
                <a:rPr lang="it-IT" sz="675" dirty="0" err="1"/>
                <a:t>recycling</a:t>
              </a:r>
              <a:r>
                <a:rPr lang="it-IT" sz="675" dirty="0"/>
                <a:t> </a:t>
              </a:r>
            </a:p>
            <a:p>
              <a:r>
                <a:rPr lang="it-IT" sz="675" dirty="0" err="1"/>
                <a:t>mirrors</a:t>
              </a:r>
              <a:endParaRPr lang="it-IT" sz="675" dirty="0"/>
            </a:p>
          </p:txBody>
        </p:sp>
        <p:cxnSp>
          <p:nvCxnSpPr>
            <p:cNvPr id="81" name="Straight Connector 54"/>
            <p:cNvCxnSpPr/>
            <p:nvPr/>
          </p:nvCxnSpPr>
          <p:spPr>
            <a:xfrm flipV="1">
              <a:off x="2040943" y="3969329"/>
              <a:ext cx="895347" cy="1381128"/>
            </a:xfrm>
            <a:prstGeom prst="line">
              <a:avLst/>
            </a:prstGeom>
            <a:ln>
              <a:solidFill>
                <a:schemeClr val="accent3">
                  <a:alpha val="10000"/>
                </a:schemeClr>
              </a:solidFill>
            </a:ln>
            <a:effectLst>
              <a:glow rad="1397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82" name="Straight Connector 54"/>
            <p:cNvCxnSpPr/>
            <p:nvPr/>
          </p:nvCxnSpPr>
          <p:spPr>
            <a:xfrm>
              <a:off x="2660065" y="3912179"/>
              <a:ext cx="323850" cy="47626"/>
            </a:xfrm>
            <a:prstGeom prst="line">
              <a:avLst/>
            </a:prstGeom>
            <a:ln>
              <a:solidFill>
                <a:schemeClr val="accent3">
                  <a:alpha val="10000"/>
                </a:schemeClr>
              </a:solidFill>
            </a:ln>
            <a:effectLst>
              <a:glow rad="1397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83" name="Straight Connector 54"/>
            <p:cNvCxnSpPr/>
            <p:nvPr/>
          </p:nvCxnSpPr>
          <p:spPr>
            <a:xfrm flipV="1">
              <a:off x="2059990" y="3921704"/>
              <a:ext cx="619125" cy="1381125"/>
            </a:xfrm>
            <a:prstGeom prst="line">
              <a:avLst/>
            </a:prstGeom>
            <a:ln>
              <a:solidFill>
                <a:schemeClr val="accent3">
                  <a:alpha val="10000"/>
                </a:schemeClr>
              </a:solidFill>
            </a:ln>
            <a:effectLst>
              <a:glow rad="1397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84" name="Straight Connector 54"/>
            <p:cNvCxnSpPr/>
            <p:nvPr/>
          </p:nvCxnSpPr>
          <p:spPr>
            <a:xfrm flipH="1" flipV="1">
              <a:off x="1498016" y="3969330"/>
              <a:ext cx="504824" cy="1362074"/>
            </a:xfrm>
            <a:prstGeom prst="line">
              <a:avLst/>
            </a:prstGeom>
            <a:ln>
              <a:solidFill>
                <a:schemeClr val="accent3">
                  <a:alpha val="10000"/>
                </a:schemeClr>
              </a:solidFill>
            </a:ln>
            <a:effectLst>
              <a:glow rad="139700">
                <a:schemeClr val="accent3">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85" name="Straight Connector 19"/>
            <p:cNvCxnSpPr/>
            <p:nvPr/>
          </p:nvCxnSpPr>
          <p:spPr>
            <a:xfrm>
              <a:off x="1757894" y="3659568"/>
              <a:ext cx="296416" cy="1592560"/>
            </a:xfrm>
            <a:prstGeom prst="line">
              <a:avLst/>
            </a:prstGeom>
            <a:ln>
              <a:solidFill>
                <a:schemeClr val="accent2">
                  <a:alpha val="10000"/>
                </a:schemeClr>
              </a:solidFill>
            </a:ln>
            <a:effectLst>
              <a:glow rad="228600">
                <a:schemeClr val="accent2">
                  <a:satMod val="175000"/>
                  <a:alpha val="40000"/>
                </a:schemeClr>
              </a:glow>
              <a:outerShdw blurRad="40000" dist="23000" dir="5400000" rotWithShape="0">
                <a:srgbClr val="000000">
                  <a:alpha val="35000"/>
                </a:srgbClr>
              </a:outerShdw>
            </a:effectLst>
            <a:scene3d>
              <a:camera prst="orthographicFront">
                <a:rot lat="0" lon="2400000" rev="0"/>
              </a:camera>
              <a:lightRig rig="threePt" dir="t"/>
            </a:scene3d>
          </p:spPr>
          <p:style>
            <a:lnRef idx="3">
              <a:schemeClr val="accent2"/>
            </a:lnRef>
            <a:fillRef idx="0">
              <a:schemeClr val="accent2"/>
            </a:fillRef>
            <a:effectRef idx="2">
              <a:schemeClr val="accent2"/>
            </a:effectRef>
            <a:fontRef idx="minor">
              <a:schemeClr val="tx1"/>
            </a:fontRef>
          </p:style>
        </p:cxnSp>
        <p:cxnSp>
          <p:nvCxnSpPr>
            <p:cNvPr id="86" name="Straight Connector 19"/>
            <p:cNvCxnSpPr/>
            <p:nvPr/>
          </p:nvCxnSpPr>
          <p:spPr>
            <a:xfrm flipH="1">
              <a:off x="1973918" y="3659568"/>
              <a:ext cx="432048" cy="1656184"/>
            </a:xfrm>
            <a:prstGeom prst="line">
              <a:avLst/>
            </a:prstGeom>
            <a:ln>
              <a:solidFill>
                <a:schemeClr val="accent2">
                  <a:alpha val="10000"/>
                </a:schemeClr>
              </a:solidFill>
            </a:ln>
            <a:effectLst>
              <a:glow rad="228600">
                <a:schemeClr val="accent2">
                  <a:satMod val="175000"/>
                  <a:alpha val="40000"/>
                </a:schemeClr>
              </a:glow>
              <a:outerShdw blurRad="40000" dist="23000" dir="5400000" rotWithShape="0">
                <a:srgbClr val="000000">
                  <a:alpha val="35000"/>
                </a:srgbClr>
              </a:outerShdw>
            </a:effectLst>
            <a:scene3d>
              <a:camera prst="orthographicFront">
                <a:rot lat="0" lon="2400000" rev="0"/>
              </a:camera>
              <a:lightRig rig="threePt" dir="t"/>
            </a:scene3d>
          </p:spPr>
          <p:style>
            <a:lnRef idx="3">
              <a:schemeClr val="accent2"/>
            </a:lnRef>
            <a:fillRef idx="0">
              <a:schemeClr val="accent2"/>
            </a:fillRef>
            <a:effectRef idx="2">
              <a:schemeClr val="accent2"/>
            </a:effectRef>
            <a:fontRef idx="minor">
              <a:schemeClr val="tx1"/>
            </a:fontRef>
          </p:style>
        </p:cxnSp>
        <p:cxnSp>
          <p:nvCxnSpPr>
            <p:cNvPr id="87" name="Connettore 2 86"/>
            <p:cNvCxnSpPr/>
            <p:nvPr/>
          </p:nvCxnSpPr>
          <p:spPr>
            <a:xfrm>
              <a:off x="1117015" y="4131254"/>
              <a:ext cx="266700" cy="35242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8" name="Connettore 2 87"/>
            <p:cNvCxnSpPr/>
            <p:nvPr/>
          </p:nvCxnSpPr>
          <p:spPr>
            <a:xfrm flipH="1" flipV="1">
              <a:off x="1183691" y="4074105"/>
              <a:ext cx="257174" cy="37147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89" name="Gruppo 104"/>
            <p:cNvGrpSpPr/>
            <p:nvPr/>
          </p:nvGrpSpPr>
          <p:grpSpPr>
            <a:xfrm rot="861620">
              <a:off x="1412290" y="3997906"/>
              <a:ext cx="323850" cy="409574"/>
              <a:chOff x="4248150" y="4829176"/>
              <a:chExt cx="323850" cy="409574"/>
            </a:xfrm>
          </p:grpSpPr>
          <p:cxnSp>
            <p:nvCxnSpPr>
              <p:cNvPr id="100" name="Connettore 2 99"/>
              <p:cNvCxnSpPr/>
              <p:nvPr/>
            </p:nvCxnSpPr>
            <p:spPr>
              <a:xfrm>
                <a:off x="4248150" y="4886325"/>
                <a:ext cx="266700" cy="35242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1" name="Connettore 2 100"/>
              <p:cNvCxnSpPr/>
              <p:nvPr/>
            </p:nvCxnSpPr>
            <p:spPr>
              <a:xfrm flipH="1" flipV="1">
                <a:off x="4314826" y="4829176"/>
                <a:ext cx="257174" cy="37147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90" name="Gruppo 105"/>
            <p:cNvGrpSpPr/>
            <p:nvPr/>
          </p:nvGrpSpPr>
          <p:grpSpPr>
            <a:xfrm rot="3835472">
              <a:off x="2574340" y="4083630"/>
              <a:ext cx="323850" cy="409574"/>
              <a:chOff x="4248150" y="4829176"/>
              <a:chExt cx="323850" cy="409574"/>
            </a:xfrm>
          </p:grpSpPr>
          <p:cxnSp>
            <p:nvCxnSpPr>
              <p:cNvPr id="98" name="Connettore 2 97"/>
              <p:cNvCxnSpPr/>
              <p:nvPr/>
            </p:nvCxnSpPr>
            <p:spPr>
              <a:xfrm>
                <a:off x="4248150" y="4886325"/>
                <a:ext cx="266700" cy="35242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9" name="Connettore 2 98"/>
              <p:cNvCxnSpPr/>
              <p:nvPr/>
            </p:nvCxnSpPr>
            <p:spPr>
              <a:xfrm flipH="1" flipV="1">
                <a:off x="4314826" y="4829176"/>
                <a:ext cx="257174" cy="37147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grpSp>
          <p:nvGrpSpPr>
            <p:cNvPr id="91" name="Gruppo 108"/>
            <p:cNvGrpSpPr/>
            <p:nvPr/>
          </p:nvGrpSpPr>
          <p:grpSpPr>
            <a:xfrm rot="3835472">
              <a:off x="2402890" y="3988380"/>
              <a:ext cx="323850" cy="409574"/>
              <a:chOff x="4248150" y="4829176"/>
              <a:chExt cx="323850" cy="409574"/>
            </a:xfrm>
          </p:grpSpPr>
          <p:cxnSp>
            <p:nvCxnSpPr>
              <p:cNvPr id="96" name="Connettore 2 95"/>
              <p:cNvCxnSpPr/>
              <p:nvPr/>
            </p:nvCxnSpPr>
            <p:spPr>
              <a:xfrm>
                <a:off x="4248150" y="4886325"/>
                <a:ext cx="266700" cy="35242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7" name="Connettore 2 96"/>
              <p:cNvCxnSpPr/>
              <p:nvPr/>
            </p:nvCxnSpPr>
            <p:spPr>
              <a:xfrm flipH="1" flipV="1">
                <a:off x="4314826" y="4829176"/>
                <a:ext cx="257174" cy="37147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92" name="CasellaDiTesto 91"/>
            <p:cNvSpPr txBox="1"/>
            <p:nvPr/>
          </p:nvSpPr>
          <p:spPr>
            <a:xfrm>
              <a:off x="516941" y="4169354"/>
              <a:ext cx="853391" cy="648150"/>
            </a:xfrm>
            <a:prstGeom prst="rect">
              <a:avLst/>
            </a:prstGeom>
            <a:noFill/>
          </p:spPr>
          <p:txBody>
            <a:bodyPr wrap="none" rtlCol="0">
              <a:spAutoFit/>
            </a:bodyPr>
            <a:lstStyle/>
            <a:p>
              <a:r>
                <a:rPr lang="it-IT" sz="675" dirty="0" err="1"/>
                <a:t>Pump</a:t>
              </a:r>
              <a:r>
                <a:rPr lang="it-IT" sz="675" dirty="0"/>
                <a:t> </a:t>
              </a:r>
            </a:p>
            <a:p>
              <a:r>
                <a:rPr lang="it-IT" sz="675" dirty="0" err="1"/>
                <a:t>beam</a:t>
              </a:r>
              <a:endParaRPr lang="it-IT" sz="675" dirty="0"/>
            </a:p>
          </p:txBody>
        </p:sp>
        <p:sp>
          <p:nvSpPr>
            <p:cNvPr id="93" name="Oval 123"/>
            <p:cNvSpPr/>
            <p:nvPr/>
          </p:nvSpPr>
          <p:spPr>
            <a:xfrm rot="9059864">
              <a:off x="2526597" y="3743511"/>
              <a:ext cx="336904" cy="234316"/>
            </a:xfrm>
            <a:prstGeom prst="ellipse">
              <a:avLst/>
            </a:prstGeom>
            <a:solidFill>
              <a:schemeClr val="tx2">
                <a:lumMod val="40000"/>
                <a:lumOff val="60000"/>
                <a:alpha val="44000"/>
              </a:schemeClr>
            </a:solidFill>
            <a:ln w="34925">
              <a:solidFill>
                <a:srgbClr val="FFFFFF"/>
              </a:solidFill>
            </a:ln>
            <a:effectLst>
              <a:glow rad="63500">
                <a:schemeClr val="accent1">
                  <a:satMod val="175000"/>
                  <a:alpha val="40000"/>
                </a:schemeClr>
              </a:glow>
            </a:effectLst>
            <a:scene3d>
              <a:camera prst="perspectiveFront" fov="7200000">
                <a:rot lat="17188399" lon="19283667" rev="2350156"/>
              </a:camera>
              <a:lightRig rig="glow" dir="t"/>
            </a:scene3d>
            <a:sp3d extrusionH="38100" contourW="38100" prstMaterial="clear">
              <a:bevelT w="38100" h="38100" prst="softRound"/>
              <a:bevelB w="38100" h="38100" prst="softRound"/>
              <a:extrusionClr>
                <a:srgbClr val="00B0F0"/>
              </a:extrusionClr>
              <a:contourClr>
                <a:schemeClr val="tx1">
                  <a:lumMod val="85000"/>
                  <a:lumOff val="1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788"/>
            </a:p>
          </p:txBody>
        </p:sp>
        <p:sp>
          <p:nvSpPr>
            <p:cNvPr id="94" name="Oval 123"/>
            <p:cNvSpPr/>
            <p:nvPr/>
          </p:nvSpPr>
          <p:spPr>
            <a:xfrm rot="9549926">
              <a:off x="1299777" y="3842571"/>
              <a:ext cx="336904" cy="234316"/>
            </a:xfrm>
            <a:prstGeom prst="ellipse">
              <a:avLst/>
            </a:prstGeom>
            <a:solidFill>
              <a:schemeClr val="tx2">
                <a:lumMod val="40000"/>
                <a:lumOff val="60000"/>
                <a:alpha val="44000"/>
              </a:schemeClr>
            </a:solidFill>
            <a:ln w="34925">
              <a:solidFill>
                <a:srgbClr val="FFFFFF"/>
              </a:solidFill>
            </a:ln>
            <a:effectLst>
              <a:glow rad="63500">
                <a:schemeClr val="accent1">
                  <a:satMod val="175000"/>
                  <a:alpha val="40000"/>
                </a:schemeClr>
              </a:glow>
            </a:effectLst>
            <a:scene3d>
              <a:camera prst="perspectiveFront" fov="7200000">
                <a:rot lat="17188399" lon="19283667" rev="2350156"/>
              </a:camera>
              <a:lightRig rig="glow" dir="t"/>
            </a:scene3d>
            <a:sp3d extrusionH="38100" contourW="38100" prstMaterial="clear">
              <a:bevelT w="38100" h="38100" prst="softRound"/>
              <a:bevelB w="38100" h="38100" prst="softRound"/>
              <a:extrusionClr>
                <a:srgbClr val="00B0F0"/>
              </a:extrusionClr>
              <a:contourClr>
                <a:schemeClr val="tx1">
                  <a:lumMod val="85000"/>
                  <a:lumOff val="1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788"/>
            </a:p>
          </p:txBody>
        </p:sp>
        <p:sp>
          <p:nvSpPr>
            <p:cNvPr id="95" name="CasellaDiTesto 94"/>
            <p:cNvSpPr txBox="1"/>
            <p:nvPr/>
          </p:nvSpPr>
          <p:spPr>
            <a:xfrm>
              <a:off x="449649" y="4940327"/>
              <a:ext cx="1512317" cy="648150"/>
            </a:xfrm>
            <a:prstGeom prst="rect">
              <a:avLst/>
            </a:prstGeom>
            <a:noFill/>
          </p:spPr>
          <p:txBody>
            <a:bodyPr wrap="square" rtlCol="0">
              <a:spAutoFit/>
            </a:bodyPr>
            <a:lstStyle/>
            <a:p>
              <a:pPr algn="ctr"/>
              <a:r>
                <a:rPr lang="it-IT" sz="675" dirty="0"/>
                <a:t>Ti:</a:t>
              </a:r>
              <a:r>
                <a:rPr lang="it-IT" sz="675" dirty="0" err="1"/>
                <a:t>Sapphire</a:t>
              </a:r>
              <a:r>
                <a:rPr lang="it-IT" sz="675" dirty="0"/>
                <a:t> </a:t>
              </a:r>
            </a:p>
            <a:p>
              <a:pPr algn="ctr"/>
              <a:r>
                <a:rPr lang="it-IT" sz="675" dirty="0" err="1"/>
                <a:t>crystal</a:t>
              </a:r>
              <a:endParaRPr lang="it-IT" sz="675" dirty="0"/>
            </a:p>
          </p:txBody>
        </p:sp>
      </p:grpSp>
      <p:sp>
        <p:nvSpPr>
          <p:cNvPr id="102" name="CasellaDiTesto 101"/>
          <p:cNvSpPr txBox="1"/>
          <p:nvPr/>
        </p:nvSpPr>
        <p:spPr>
          <a:xfrm>
            <a:off x="5873380" y="820966"/>
            <a:ext cx="1463862" cy="276999"/>
          </a:xfrm>
          <a:prstGeom prst="rect">
            <a:avLst/>
          </a:prstGeom>
          <a:noFill/>
        </p:spPr>
        <p:txBody>
          <a:bodyPr wrap="none" rtlCol="0">
            <a:spAutoFit/>
          </a:bodyPr>
          <a:lstStyle/>
          <a:p>
            <a:r>
              <a:rPr lang="it-IT" sz="1200" dirty="0" err="1"/>
              <a:t>Multipass</a:t>
            </a:r>
            <a:r>
              <a:rPr lang="it-IT" sz="1200" dirty="0"/>
              <a:t> </a:t>
            </a:r>
            <a:r>
              <a:rPr lang="it-IT" sz="1200" dirty="0" err="1"/>
              <a:t>reflection</a:t>
            </a:r>
            <a:r>
              <a:rPr lang="it-IT" sz="1200" dirty="0"/>
              <a:t> </a:t>
            </a:r>
          </a:p>
        </p:txBody>
      </p:sp>
      <p:sp>
        <p:nvSpPr>
          <p:cNvPr id="103" name="CasellaDiTesto 102"/>
          <p:cNvSpPr txBox="1"/>
          <p:nvPr/>
        </p:nvSpPr>
        <p:spPr>
          <a:xfrm>
            <a:off x="1119396" y="2399684"/>
            <a:ext cx="3308919" cy="1546577"/>
          </a:xfrm>
          <a:prstGeom prst="rect">
            <a:avLst/>
          </a:prstGeom>
          <a:noFill/>
        </p:spPr>
        <p:txBody>
          <a:bodyPr wrap="none" rtlCol="0">
            <a:spAutoFit/>
          </a:bodyPr>
          <a:lstStyle/>
          <a:p>
            <a:pPr algn="ctr"/>
            <a:r>
              <a:rPr lang="it-IT" sz="1050" u="sng" dirty="0" err="1"/>
              <a:t>Pro’s</a:t>
            </a:r>
            <a:endParaRPr lang="it-IT" sz="1050" u="sng" dirty="0"/>
          </a:p>
          <a:p>
            <a:pPr>
              <a:buFontTx/>
              <a:buChar char="-"/>
            </a:pPr>
            <a:r>
              <a:rPr lang="it-IT" sz="1050" dirty="0"/>
              <a:t> </a:t>
            </a:r>
            <a:r>
              <a:rPr lang="it-IT" sz="1050" dirty="0" err="1"/>
              <a:t>Simpler</a:t>
            </a:r>
            <a:r>
              <a:rPr lang="it-IT" sz="1050" dirty="0"/>
              <a:t> </a:t>
            </a:r>
            <a:r>
              <a:rPr lang="it-IT" sz="1050" dirty="0" err="1"/>
              <a:t>scheme</a:t>
            </a:r>
            <a:r>
              <a:rPr lang="it-IT" sz="1050" dirty="0"/>
              <a:t> (up </a:t>
            </a:r>
            <a:r>
              <a:rPr lang="it-IT" sz="1050" dirty="0" err="1"/>
              <a:t>to</a:t>
            </a:r>
            <a:r>
              <a:rPr lang="it-IT" sz="1050" dirty="0"/>
              <a:t> 2 </a:t>
            </a:r>
            <a:r>
              <a:rPr lang="it-IT" sz="1050" dirty="0" err="1"/>
              <a:t>sub-crystals</a:t>
            </a:r>
            <a:r>
              <a:rPr lang="it-IT" sz="1050" dirty="0"/>
              <a:t>, single </a:t>
            </a:r>
            <a:r>
              <a:rPr lang="it-IT" sz="1050" dirty="0" err="1"/>
              <a:t>pump</a:t>
            </a:r>
            <a:r>
              <a:rPr lang="it-IT" sz="1050" dirty="0"/>
              <a:t> </a:t>
            </a:r>
            <a:r>
              <a:rPr lang="it-IT" sz="1050" dirty="0" err="1"/>
              <a:t>path</a:t>
            </a:r>
            <a:r>
              <a:rPr lang="it-IT" sz="1050" dirty="0"/>
              <a:t>)</a:t>
            </a:r>
          </a:p>
          <a:p>
            <a:pPr>
              <a:buFontTx/>
              <a:buChar char="-"/>
            </a:pPr>
            <a:r>
              <a:rPr lang="it-IT" sz="1050" dirty="0"/>
              <a:t> </a:t>
            </a:r>
            <a:r>
              <a:rPr lang="it-IT" sz="1050" dirty="0" err="1"/>
              <a:t>Broader</a:t>
            </a:r>
            <a:r>
              <a:rPr lang="it-IT" sz="1050" dirty="0"/>
              <a:t> </a:t>
            </a:r>
            <a:r>
              <a:rPr lang="it-IT" sz="1050" dirty="0" err="1"/>
              <a:t>cooling</a:t>
            </a:r>
            <a:r>
              <a:rPr lang="it-IT" sz="1050" dirty="0"/>
              <a:t> </a:t>
            </a:r>
            <a:r>
              <a:rPr lang="it-IT" sz="1050" dirty="0" err="1"/>
              <a:t>surface</a:t>
            </a:r>
            <a:r>
              <a:rPr lang="it-IT" sz="1050" dirty="0"/>
              <a:t> </a:t>
            </a:r>
            <a:r>
              <a:rPr lang="it-IT" sz="1050" dirty="0" err="1"/>
              <a:t>available</a:t>
            </a:r>
            <a:endParaRPr lang="it-IT" sz="1050" dirty="0"/>
          </a:p>
          <a:p>
            <a:pPr>
              <a:buFontTx/>
              <a:buChar char="-"/>
            </a:pPr>
            <a:r>
              <a:rPr lang="it-IT" sz="1050" dirty="0"/>
              <a:t> </a:t>
            </a:r>
            <a:r>
              <a:rPr lang="it-IT" sz="1050" dirty="0" err="1"/>
              <a:t>Less</a:t>
            </a:r>
            <a:r>
              <a:rPr lang="it-IT" sz="1050" dirty="0"/>
              <a:t> sensitive </a:t>
            </a:r>
            <a:r>
              <a:rPr lang="it-IT" sz="1050" dirty="0" err="1"/>
              <a:t>to</a:t>
            </a:r>
            <a:r>
              <a:rPr lang="it-IT" sz="1050" dirty="0"/>
              <a:t> </a:t>
            </a:r>
            <a:r>
              <a:rPr lang="it-IT" sz="1050" dirty="0" err="1"/>
              <a:t>mechanical</a:t>
            </a:r>
            <a:r>
              <a:rPr lang="it-IT" sz="1050" dirty="0"/>
              <a:t> </a:t>
            </a:r>
            <a:r>
              <a:rPr lang="it-IT" sz="1050" dirty="0" err="1"/>
              <a:t>vibrations</a:t>
            </a:r>
            <a:endParaRPr lang="it-IT" sz="1050" dirty="0"/>
          </a:p>
          <a:p>
            <a:pPr>
              <a:buFontTx/>
              <a:buChar char="-"/>
            </a:pPr>
            <a:r>
              <a:rPr lang="it-IT" sz="1050" dirty="0"/>
              <a:t> </a:t>
            </a:r>
            <a:r>
              <a:rPr lang="it-IT" sz="1050" dirty="0" err="1"/>
              <a:t>Less</a:t>
            </a:r>
            <a:r>
              <a:rPr lang="it-IT" sz="1050" dirty="0"/>
              <a:t> sensitive </a:t>
            </a:r>
            <a:r>
              <a:rPr lang="it-IT" sz="1050" dirty="0" err="1"/>
              <a:t>to</a:t>
            </a:r>
            <a:r>
              <a:rPr lang="it-IT" sz="1050" dirty="0"/>
              <a:t> </a:t>
            </a:r>
            <a:r>
              <a:rPr lang="it-IT" sz="1050" dirty="0" err="1"/>
              <a:t>parasitic</a:t>
            </a:r>
            <a:r>
              <a:rPr lang="it-IT" sz="1050" dirty="0"/>
              <a:t> </a:t>
            </a:r>
            <a:r>
              <a:rPr lang="it-IT" sz="1050" dirty="0" err="1"/>
              <a:t>reflections</a:t>
            </a:r>
            <a:r>
              <a:rPr lang="it-IT" sz="1050" dirty="0"/>
              <a:t> (</a:t>
            </a:r>
            <a:r>
              <a:rPr lang="it-IT" sz="1050" dirty="0" err="1"/>
              <a:t>contrast</a:t>
            </a:r>
            <a:r>
              <a:rPr lang="it-IT" sz="1050" dirty="0"/>
              <a:t> </a:t>
            </a:r>
            <a:r>
              <a:rPr lang="it-IT" sz="1050" dirty="0" err="1"/>
              <a:t>issues</a:t>
            </a:r>
            <a:r>
              <a:rPr lang="it-IT" sz="1050" dirty="0"/>
              <a:t>)</a:t>
            </a:r>
          </a:p>
          <a:p>
            <a:pPr>
              <a:buFontTx/>
              <a:buChar char="-"/>
            </a:pPr>
            <a:endParaRPr lang="it-IT" sz="1050" dirty="0"/>
          </a:p>
          <a:p>
            <a:pPr algn="ctr"/>
            <a:r>
              <a:rPr lang="it-IT" sz="1050" u="sng" dirty="0" err="1"/>
              <a:t>Con’s</a:t>
            </a:r>
            <a:endParaRPr lang="it-IT" sz="1050" u="sng" dirty="0"/>
          </a:p>
          <a:p>
            <a:pPr>
              <a:buFontTx/>
              <a:buChar char="-"/>
            </a:pPr>
            <a:r>
              <a:rPr lang="it-IT" sz="1050" b="1" dirty="0"/>
              <a:t> </a:t>
            </a:r>
            <a:r>
              <a:rPr lang="it-IT" sz="1050" b="1" dirty="0" err="1"/>
              <a:t>Aberrations</a:t>
            </a:r>
            <a:r>
              <a:rPr lang="it-IT" sz="1050" b="1" dirty="0"/>
              <a:t> </a:t>
            </a:r>
            <a:r>
              <a:rPr lang="it-IT" sz="1050" b="1" dirty="0" err="1"/>
              <a:t>from</a:t>
            </a:r>
            <a:r>
              <a:rPr lang="it-IT" sz="1050" b="1" dirty="0"/>
              <a:t> </a:t>
            </a:r>
            <a:r>
              <a:rPr lang="it-IT" sz="1050" b="1" dirty="0" err="1"/>
              <a:t>fluid</a:t>
            </a:r>
            <a:r>
              <a:rPr lang="it-IT" sz="1050" b="1" dirty="0"/>
              <a:t> </a:t>
            </a:r>
            <a:r>
              <a:rPr lang="it-IT" sz="1050" b="1" dirty="0" err="1"/>
              <a:t>turbulences</a:t>
            </a:r>
            <a:endParaRPr lang="it-IT" sz="1050" b="1" dirty="0"/>
          </a:p>
          <a:p>
            <a:pPr>
              <a:buFontTx/>
              <a:buChar char="-"/>
            </a:pPr>
            <a:r>
              <a:rPr lang="it-IT" sz="1050" b="1" dirty="0"/>
              <a:t> </a:t>
            </a:r>
            <a:r>
              <a:rPr lang="it-IT" sz="1050" b="1" dirty="0" err="1"/>
              <a:t>Very</a:t>
            </a:r>
            <a:r>
              <a:rPr lang="it-IT" sz="1050" b="1" dirty="0"/>
              <a:t> </a:t>
            </a:r>
            <a:r>
              <a:rPr lang="it-IT" sz="1050" b="1" dirty="0" err="1"/>
              <a:t>critical</a:t>
            </a:r>
            <a:r>
              <a:rPr lang="it-IT" sz="1050" b="1" dirty="0"/>
              <a:t> design </a:t>
            </a:r>
            <a:r>
              <a:rPr lang="it-IT" sz="1050" b="1" dirty="0" err="1"/>
              <a:t>of</a:t>
            </a:r>
            <a:r>
              <a:rPr lang="it-IT" sz="1050" b="1" dirty="0"/>
              <a:t> the </a:t>
            </a:r>
            <a:r>
              <a:rPr lang="it-IT" sz="1050" b="1" dirty="0" err="1"/>
              <a:t>fluid</a:t>
            </a:r>
            <a:r>
              <a:rPr lang="it-IT" sz="1050" b="1" dirty="0"/>
              <a:t> </a:t>
            </a:r>
            <a:r>
              <a:rPr lang="it-IT" sz="1050" b="1" dirty="0" err="1"/>
              <a:t>ducts</a:t>
            </a:r>
            <a:endParaRPr lang="it-IT" sz="1050" b="1" dirty="0"/>
          </a:p>
        </p:txBody>
      </p:sp>
      <p:sp>
        <p:nvSpPr>
          <p:cNvPr id="137" name="CasellaDiTesto 136"/>
          <p:cNvSpPr txBox="1"/>
          <p:nvPr/>
        </p:nvSpPr>
        <p:spPr>
          <a:xfrm>
            <a:off x="4533273" y="2531169"/>
            <a:ext cx="3653131" cy="1546577"/>
          </a:xfrm>
          <a:prstGeom prst="rect">
            <a:avLst/>
          </a:prstGeom>
          <a:noFill/>
        </p:spPr>
        <p:txBody>
          <a:bodyPr wrap="square" rtlCol="0">
            <a:spAutoFit/>
          </a:bodyPr>
          <a:lstStyle/>
          <a:p>
            <a:pPr algn="ctr"/>
            <a:r>
              <a:rPr lang="it-IT" sz="1050" u="sng" dirty="0" err="1"/>
              <a:t>Pro’s</a:t>
            </a:r>
            <a:endParaRPr lang="it-IT" sz="1050" u="sng" dirty="0"/>
          </a:p>
          <a:p>
            <a:pPr>
              <a:buFontTx/>
              <a:buChar char="-"/>
            </a:pPr>
            <a:r>
              <a:rPr lang="it-IT" sz="1050" dirty="0"/>
              <a:t>  </a:t>
            </a:r>
            <a:r>
              <a:rPr lang="it-IT" sz="1050" b="1" dirty="0"/>
              <a:t>No </a:t>
            </a:r>
            <a:r>
              <a:rPr lang="it-IT" sz="1050" b="1" dirty="0" err="1"/>
              <a:t>aberration</a:t>
            </a:r>
            <a:r>
              <a:rPr lang="it-IT" sz="1050" b="1" dirty="0"/>
              <a:t> </a:t>
            </a:r>
            <a:r>
              <a:rPr lang="it-IT" sz="1050" b="1" dirty="0" err="1"/>
              <a:t>from</a:t>
            </a:r>
            <a:r>
              <a:rPr lang="it-IT" sz="1050" b="1" dirty="0"/>
              <a:t> </a:t>
            </a:r>
            <a:r>
              <a:rPr lang="it-IT" sz="1050" b="1" dirty="0" err="1"/>
              <a:t>cooling</a:t>
            </a:r>
            <a:r>
              <a:rPr lang="it-IT" sz="1050" b="1" dirty="0"/>
              <a:t> </a:t>
            </a:r>
            <a:r>
              <a:rPr lang="it-IT" sz="1050" b="1" dirty="0" err="1"/>
              <a:t>fluid</a:t>
            </a:r>
            <a:endParaRPr lang="it-IT" sz="1050" b="1" dirty="0"/>
          </a:p>
          <a:p>
            <a:pPr>
              <a:buFontTx/>
              <a:buChar char="-"/>
            </a:pPr>
            <a:r>
              <a:rPr lang="it-IT" sz="1050" dirty="0"/>
              <a:t>  </a:t>
            </a:r>
            <a:r>
              <a:rPr lang="it-IT" sz="1050" dirty="0" err="1"/>
              <a:t>Modularity</a:t>
            </a:r>
            <a:endParaRPr lang="it-IT" sz="1050" dirty="0"/>
          </a:p>
          <a:p>
            <a:pPr>
              <a:buFontTx/>
              <a:buChar char="-"/>
            </a:pPr>
            <a:endParaRPr lang="it-IT" sz="1050" dirty="0"/>
          </a:p>
          <a:p>
            <a:pPr algn="ctr"/>
            <a:r>
              <a:rPr lang="it-IT" sz="1050" u="sng" dirty="0" err="1"/>
              <a:t>Con’s</a:t>
            </a:r>
            <a:endParaRPr lang="it-IT" sz="1050" u="sng" dirty="0"/>
          </a:p>
          <a:p>
            <a:pPr>
              <a:buFontTx/>
              <a:buChar char="-"/>
            </a:pPr>
            <a:r>
              <a:rPr lang="it-IT" sz="1050" dirty="0"/>
              <a:t> </a:t>
            </a:r>
            <a:r>
              <a:rPr lang="it-IT" sz="1050" dirty="0" err="1"/>
              <a:t>Less</a:t>
            </a:r>
            <a:r>
              <a:rPr lang="it-IT" sz="1050" dirty="0"/>
              <a:t> </a:t>
            </a:r>
            <a:r>
              <a:rPr lang="it-IT" sz="1050" dirty="0" err="1"/>
              <a:t>cooling</a:t>
            </a:r>
            <a:r>
              <a:rPr lang="it-IT" sz="1050" dirty="0"/>
              <a:t> </a:t>
            </a:r>
            <a:r>
              <a:rPr lang="it-IT" sz="1050" dirty="0" err="1"/>
              <a:t>capability</a:t>
            </a:r>
            <a:endParaRPr lang="it-IT" sz="1050" dirty="0"/>
          </a:p>
          <a:p>
            <a:pPr>
              <a:buFontTx/>
              <a:buChar char="-"/>
            </a:pPr>
            <a:r>
              <a:rPr lang="it-IT" sz="1050" dirty="0"/>
              <a:t> More </a:t>
            </a:r>
            <a:r>
              <a:rPr lang="it-IT" sz="1050" dirty="0" err="1"/>
              <a:t>complex</a:t>
            </a:r>
            <a:r>
              <a:rPr lang="it-IT" sz="1050" dirty="0"/>
              <a:t> set-up (up </a:t>
            </a:r>
            <a:r>
              <a:rPr lang="it-IT" sz="1050" dirty="0" err="1"/>
              <a:t>to</a:t>
            </a:r>
            <a:r>
              <a:rPr lang="it-IT" sz="1050" dirty="0"/>
              <a:t> 3 </a:t>
            </a:r>
            <a:r>
              <a:rPr lang="it-IT" sz="1050" dirty="0" err="1"/>
              <a:t>units</a:t>
            </a:r>
            <a:r>
              <a:rPr lang="it-IT" sz="1050" dirty="0"/>
              <a:t> </a:t>
            </a:r>
            <a:r>
              <a:rPr lang="it-IT" sz="1050" dirty="0" err="1"/>
              <a:t>required</a:t>
            </a:r>
            <a:r>
              <a:rPr lang="it-IT" sz="1050" dirty="0"/>
              <a:t> , </a:t>
            </a:r>
            <a:r>
              <a:rPr lang="it-IT" sz="1050" dirty="0" err="1"/>
              <a:t>pump</a:t>
            </a:r>
            <a:r>
              <a:rPr lang="it-IT" sz="1050" dirty="0"/>
              <a:t> </a:t>
            </a:r>
            <a:r>
              <a:rPr lang="it-IT" sz="1050" dirty="0" err="1"/>
              <a:t>splitting</a:t>
            </a:r>
            <a:r>
              <a:rPr lang="it-IT" sz="1050" dirty="0"/>
              <a:t>)</a:t>
            </a:r>
          </a:p>
          <a:p>
            <a:pPr>
              <a:buFontTx/>
              <a:buChar char="-"/>
            </a:pPr>
            <a:r>
              <a:rPr lang="it-IT" sz="1050" dirty="0"/>
              <a:t> More sensitive to </a:t>
            </a:r>
            <a:r>
              <a:rPr lang="it-IT" sz="1050" dirty="0" err="1"/>
              <a:t>mechanical</a:t>
            </a:r>
            <a:r>
              <a:rPr lang="it-IT" sz="1050" dirty="0"/>
              <a:t> </a:t>
            </a:r>
            <a:r>
              <a:rPr lang="it-IT" sz="1050" dirty="0" err="1"/>
              <a:t>vibrations</a:t>
            </a:r>
            <a:r>
              <a:rPr lang="it-IT" sz="1050" dirty="0"/>
              <a:t> </a:t>
            </a:r>
          </a:p>
          <a:p>
            <a:pPr>
              <a:buFontTx/>
              <a:buChar char="-"/>
            </a:pPr>
            <a:r>
              <a:rPr lang="it-IT" sz="1050" dirty="0"/>
              <a:t> </a:t>
            </a:r>
            <a:r>
              <a:rPr lang="it-IT" sz="1050" dirty="0" err="1"/>
              <a:t>Possible</a:t>
            </a:r>
            <a:r>
              <a:rPr lang="it-IT" sz="1050" dirty="0"/>
              <a:t> </a:t>
            </a:r>
            <a:r>
              <a:rPr lang="it-IT" sz="1050" dirty="0" err="1"/>
              <a:t>issues</a:t>
            </a:r>
            <a:r>
              <a:rPr lang="it-IT" sz="1050" dirty="0"/>
              <a:t> </a:t>
            </a:r>
            <a:r>
              <a:rPr lang="it-IT" sz="1050" dirty="0" err="1"/>
              <a:t>from</a:t>
            </a:r>
            <a:r>
              <a:rPr lang="it-IT" sz="1050" dirty="0"/>
              <a:t> </a:t>
            </a:r>
            <a:r>
              <a:rPr lang="it-IT" sz="1050" dirty="0" err="1"/>
              <a:t>parasitic</a:t>
            </a:r>
            <a:r>
              <a:rPr lang="it-IT" sz="1050" dirty="0"/>
              <a:t> </a:t>
            </a:r>
            <a:r>
              <a:rPr lang="it-IT" sz="1050" dirty="0" err="1"/>
              <a:t>reflections</a:t>
            </a:r>
            <a:r>
              <a:rPr lang="it-IT" sz="1050" dirty="0"/>
              <a:t> (</a:t>
            </a:r>
            <a:r>
              <a:rPr lang="it-IT" sz="1050" dirty="0" err="1"/>
              <a:t>pulse</a:t>
            </a:r>
            <a:r>
              <a:rPr lang="it-IT" sz="1050" dirty="0"/>
              <a:t> </a:t>
            </a:r>
            <a:r>
              <a:rPr lang="it-IT" sz="1050" dirty="0" err="1"/>
              <a:t>contrast</a:t>
            </a:r>
            <a:r>
              <a:rPr lang="it-IT" sz="1050" dirty="0"/>
              <a:t>)</a:t>
            </a:r>
          </a:p>
        </p:txBody>
      </p:sp>
      <p:sp>
        <p:nvSpPr>
          <p:cNvPr id="139" name="CasellaDiTesto 138"/>
          <p:cNvSpPr txBox="1"/>
          <p:nvPr/>
        </p:nvSpPr>
        <p:spPr>
          <a:xfrm>
            <a:off x="47976" y="4068927"/>
            <a:ext cx="6376248" cy="830997"/>
          </a:xfrm>
          <a:prstGeom prst="rect">
            <a:avLst/>
          </a:prstGeom>
          <a:noFill/>
        </p:spPr>
        <p:txBody>
          <a:bodyPr wrap="square" rtlCol="0">
            <a:spAutoFit/>
          </a:bodyPr>
          <a:lstStyle/>
          <a:p>
            <a:r>
              <a:rPr lang="it-IT" sz="1200" dirty="0"/>
              <a:t>Preliminary design: </a:t>
            </a:r>
            <a:r>
              <a:rPr lang="it-IT" sz="1200" dirty="0" err="1"/>
              <a:t>equivalent</a:t>
            </a:r>
            <a:r>
              <a:rPr lang="it-IT" sz="1200" dirty="0"/>
              <a:t> </a:t>
            </a:r>
            <a:r>
              <a:rPr lang="it-IT" sz="1200" dirty="0" err="1"/>
              <a:t>perfomances</a:t>
            </a:r>
            <a:r>
              <a:rPr lang="it-IT" sz="1200" dirty="0"/>
              <a:t> from </a:t>
            </a:r>
            <a:r>
              <a:rPr lang="it-IT" sz="1200" dirty="0" err="1"/>
              <a:t>simulations</a:t>
            </a:r>
            <a:endParaRPr lang="it-IT" sz="1200" dirty="0"/>
          </a:p>
          <a:p>
            <a:r>
              <a:rPr lang="it-IT" sz="1200" dirty="0" err="1"/>
              <a:t>Critical</a:t>
            </a:r>
            <a:r>
              <a:rPr lang="it-IT" sz="1200" dirty="0"/>
              <a:t> </a:t>
            </a:r>
            <a:r>
              <a:rPr lang="it-IT" sz="1200" dirty="0" err="1"/>
              <a:t>aspects</a:t>
            </a:r>
            <a:r>
              <a:rPr lang="it-IT" sz="1200" dirty="0"/>
              <a:t> (i.e. </a:t>
            </a:r>
            <a:r>
              <a:rPr lang="it-IT" sz="1200" dirty="0" err="1"/>
              <a:t>optical</a:t>
            </a:r>
            <a:r>
              <a:rPr lang="it-IT" sz="1200" dirty="0"/>
              <a:t> </a:t>
            </a:r>
            <a:r>
              <a:rPr lang="it-IT" sz="1200" dirty="0" err="1"/>
              <a:t>aberrations</a:t>
            </a:r>
            <a:r>
              <a:rPr lang="it-IT" sz="1200" dirty="0"/>
              <a:t> </a:t>
            </a:r>
            <a:r>
              <a:rPr lang="it-IT" sz="1200" dirty="0" err="1"/>
              <a:t>from</a:t>
            </a:r>
            <a:r>
              <a:rPr lang="it-IT" sz="1200" dirty="0"/>
              <a:t> </a:t>
            </a:r>
            <a:r>
              <a:rPr lang="it-IT" sz="1200" dirty="0" err="1"/>
              <a:t>cooling</a:t>
            </a:r>
            <a:r>
              <a:rPr lang="it-IT" sz="1200" dirty="0"/>
              <a:t> </a:t>
            </a:r>
            <a:r>
              <a:rPr lang="it-IT" sz="1200" dirty="0" err="1"/>
              <a:t>fluid</a:t>
            </a:r>
            <a:r>
              <a:rPr lang="it-IT" sz="1200" dirty="0"/>
              <a:t>) </a:t>
            </a:r>
            <a:r>
              <a:rPr lang="it-IT" sz="1200" dirty="0" err="1"/>
              <a:t>beyond</a:t>
            </a:r>
            <a:r>
              <a:rPr lang="it-IT" sz="1200" dirty="0"/>
              <a:t> </a:t>
            </a:r>
            <a:r>
              <a:rPr lang="it-IT" sz="1200" dirty="0" err="1"/>
              <a:t>numerical</a:t>
            </a:r>
            <a:r>
              <a:rPr lang="it-IT" sz="1200" dirty="0"/>
              <a:t> </a:t>
            </a:r>
            <a:r>
              <a:rPr lang="it-IT" sz="1200" dirty="0" err="1"/>
              <a:t>simulations</a:t>
            </a:r>
            <a:r>
              <a:rPr lang="it-IT" sz="1200" dirty="0"/>
              <a:t> </a:t>
            </a:r>
            <a:r>
              <a:rPr lang="it-IT" sz="1200" dirty="0" err="1"/>
              <a:t>capabilities</a:t>
            </a:r>
            <a:endParaRPr lang="it-IT" sz="1200" dirty="0"/>
          </a:p>
          <a:p>
            <a:r>
              <a:rPr lang="it-IT" sz="1200" dirty="0" err="1">
                <a:highlight>
                  <a:srgbClr val="FFFF00"/>
                </a:highlight>
              </a:rPr>
              <a:t>Dedicated</a:t>
            </a:r>
            <a:r>
              <a:rPr lang="it-IT" sz="1200" dirty="0">
                <a:highlight>
                  <a:srgbClr val="FFFF00"/>
                </a:highlight>
              </a:rPr>
              <a:t> </a:t>
            </a:r>
            <a:r>
              <a:rPr lang="it-IT" sz="1200" dirty="0" err="1">
                <a:highlight>
                  <a:srgbClr val="FFFF00"/>
                </a:highlight>
              </a:rPr>
              <a:t>experimental</a:t>
            </a:r>
            <a:r>
              <a:rPr lang="it-IT" sz="1200" dirty="0">
                <a:highlight>
                  <a:srgbClr val="FFFF00"/>
                </a:highlight>
              </a:rPr>
              <a:t> </a:t>
            </a:r>
            <a:r>
              <a:rPr lang="it-IT" sz="1200" dirty="0" err="1">
                <a:highlight>
                  <a:srgbClr val="FFFF00"/>
                </a:highlight>
              </a:rPr>
              <a:t>development</a:t>
            </a:r>
            <a:r>
              <a:rPr lang="it-IT" sz="1200" dirty="0">
                <a:highlight>
                  <a:srgbClr val="FFFF00"/>
                </a:highlight>
              </a:rPr>
              <a:t> (i.e. </a:t>
            </a:r>
            <a:r>
              <a:rPr lang="it-IT" sz="1200" dirty="0" err="1">
                <a:highlight>
                  <a:srgbClr val="FFFF00"/>
                </a:highlight>
              </a:rPr>
              <a:t>realization</a:t>
            </a:r>
            <a:r>
              <a:rPr lang="it-IT" sz="1200" dirty="0">
                <a:highlight>
                  <a:srgbClr val="FFFF00"/>
                </a:highlight>
              </a:rPr>
              <a:t> and testing of small scale pilot devices) </a:t>
            </a:r>
            <a:r>
              <a:rPr lang="it-IT" sz="1200" dirty="0" err="1">
                <a:highlight>
                  <a:srgbClr val="FFFF00"/>
                </a:highlight>
              </a:rPr>
              <a:t>is</a:t>
            </a:r>
            <a:r>
              <a:rPr lang="it-IT" sz="1200" dirty="0">
                <a:highlight>
                  <a:srgbClr val="FFFF00"/>
                </a:highlight>
              </a:rPr>
              <a:t> </a:t>
            </a:r>
            <a:r>
              <a:rPr lang="it-IT" sz="1200" dirty="0" err="1">
                <a:highlight>
                  <a:srgbClr val="FFFF00"/>
                </a:highlight>
              </a:rPr>
              <a:t>required</a:t>
            </a:r>
            <a:r>
              <a:rPr lang="it-IT" sz="1200" dirty="0">
                <a:highlight>
                  <a:srgbClr val="FFFF00"/>
                </a:highlight>
              </a:rPr>
              <a:t> to </a:t>
            </a:r>
            <a:r>
              <a:rPr lang="it-IT" sz="1200" dirty="0" err="1">
                <a:highlight>
                  <a:srgbClr val="FFFF00"/>
                </a:highlight>
              </a:rPr>
              <a:t>address</a:t>
            </a:r>
            <a:r>
              <a:rPr lang="it-IT" sz="1200" dirty="0">
                <a:highlight>
                  <a:srgbClr val="FFFF00"/>
                </a:highlight>
              </a:rPr>
              <a:t> </a:t>
            </a:r>
            <a:r>
              <a:rPr lang="it-IT" sz="1200" dirty="0" err="1">
                <a:highlight>
                  <a:srgbClr val="FFFF00"/>
                </a:highlight>
              </a:rPr>
              <a:t>this</a:t>
            </a:r>
            <a:r>
              <a:rPr lang="it-IT" sz="1200" dirty="0">
                <a:highlight>
                  <a:srgbClr val="FFFF00"/>
                </a:highlight>
              </a:rPr>
              <a:t> design </a:t>
            </a:r>
            <a:r>
              <a:rPr lang="it-IT" sz="1200" dirty="0" err="1">
                <a:highlight>
                  <a:srgbClr val="FFFF00"/>
                </a:highlight>
              </a:rPr>
              <a:t>choice</a:t>
            </a:r>
            <a:r>
              <a:rPr lang="it-IT" sz="1200" dirty="0">
                <a:highlight>
                  <a:srgbClr val="FFFF00"/>
                </a:highlight>
              </a:rPr>
              <a:t> </a:t>
            </a:r>
          </a:p>
        </p:txBody>
      </p:sp>
      <p:sp>
        <p:nvSpPr>
          <p:cNvPr id="106" name="TextBox 105">
            <a:extLst>
              <a:ext uri="{FF2B5EF4-FFF2-40B4-BE49-F238E27FC236}">
                <a16:creationId xmlns:a16="http://schemas.microsoft.com/office/drawing/2014/main" id="{A17C96B4-5046-2EDA-4F56-D8EB15D1D479}"/>
              </a:ext>
            </a:extLst>
          </p:cNvPr>
          <p:cNvSpPr txBox="1"/>
          <p:nvPr/>
        </p:nvSpPr>
        <p:spPr>
          <a:xfrm>
            <a:off x="6514193" y="4083918"/>
            <a:ext cx="2409996" cy="553998"/>
          </a:xfrm>
          <a:prstGeom prst="rect">
            <a:avLst/>
          </a:prstGeom>
          <a:noFill/>
        </p:spPr>
        <p:txBody>
          <a:bodyPr wrap="square" rtlCol="0">
            <a:spAutoFit/>
          </a:bodyPr>
          <a:lstStyle/>
          <a:p>
            <a:r>
              <a:rPr lang="en-IT" dirty="0">
                <a:highlight>
                  <a:srgbClr val="FFFF00"/>
                </a:highlight>
              </a:rPr>
              <a:t>Addressed in the “CREATE” development project</a:t>
            </a:r>
          </a:p>
        </p:txBody>
      </p:sp>
    </p:spTree>
    <p:extLst>
      <p:ext uri="{BB962C8B-B14F-4D97-AF65-F5344CB8AC3E}">
        <p14:creationId xmlns:p14="http://schemas.microsoft.com/office/powerpoint/2010/main" val="3643891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128550"/>
            <a:ext cx="4988540" cy="857250"/>
          </a:xfrm>
        </p:spPr>
        <p:txBody>
          <a:bodyPr>
            <a:normAutofit/>
          </a:bodyPr>
          <a:lstStyle/>
          <a:p>
            <a:r>
              <a:rPr lang="en-US" sz="2100" b="1" dirty="0">
                <a:latin typeface="HP Simplified Light" panose="020B0404020204020204" pitchFamily="34" charset="0"/>
              </a:rPr>
              <a:t>TDR issue: FLUID-DYNAMICS SIMULATIONS</a:t>
            </a:r>
          </a:p>
        </p:txBody>
      </p:sp>
      <p:sp>
        <p:nvSpPr>
          <p:cNvPr id="81" name="CasellaDiTesto 80"/>
          <p:cNvSpPr txBox="1"/>
          <p:nvPr/>
        </p:nvSpPr>
        <p:spPr>
          <a:xfrm>
            <a:off x="1334530" y="611660"/>
            <a:ext cx="5314275" cy="1384995"/>
          </a:xfrm>
          <a:prstGeom prst="rect">
            <a:avLst/>
          </a:prstGeom>
          <a:noFill/>
        </p:spPr>
        <p:txBody>
          <a:bodyPr wrap="none" rtlCol="0">
            <a:spAutoFit/>
          </a:bodyPr>
          <a:lstStyle/>
          <a:p>
            <a:r>
              <a:rPr lang="it-IT" sz="1200" b="1" dirty="0"/>
              <a:t>Water </a:t>
            </a:r>
            <a:r>
              <a:rPr lang="it-IT" sz="1200" b="1" dirty="0" err="1"/>
              <a:t>cooling</a:t>
            </a:r>
            <a:r>
              <a:rPr lang="it-IT" sz="1200" b="1" dirty="0"/>
              <a:t> of disk </a:t>
            </a:r>
            <a:r>
              <a:rPr lang="it-IT" sz="1200" b="1" dirty="0" err="1"/>
              <a:t>amplifiers</a:t>
            </a:r>
            <a:r>
              <a:rPr lang="it-IT" sz="1200" b="1" dirty="0"/>
              <a:t>: </a:t>
            </a:r>
            <a:r>
              <a:rPr lang="it-IT" sz="1200" b="1" dirty="0" err="1"/>
              <a:t>modelling</a:t>
            </a:r>
            <a:r>
              <a:rPr lang="it-IT" sz="1200" b="1" dirty="0"/>
              <a:t> </a:t>
            </a:r>
            <a:r>
              <a:rPr lang="it-IT" sz="1200" b="1" dirty="0" err="1"/>
              <a:t>physics</a:t>
            </a:r>
            <a:endParaRPr lang="it-IT" sz="1200" b="1" dirty="0"/>
          </a:p>
          <a:p>
            <a:pPr>
              <a:buFontTx/>
              <a:buChar char="-"/>
            </a:pPr>
            <a:r>
              <a:rPr lang="it-IT" sz="1200" dirty="0"/>
              <a:t> </a:t>
            </a:r>
            <a:r>
              <a:rPr lang="it-IT" sz="1200" dirty="0" err="1"/>
              <a:t>Simulation</a:t>
            </a:r>
            <a:r>
              <a:rPr lang="it-IT" sz="1200" dirty="0"/>
              <a:t> software: COMSOL </a:t>
            </a:r>
            <a:r>
              <a:rPr lang="it-IT" sz="1200" dirty="0" err="1"/>
              <a:t>multiphysics</a:t>
            </a:r>
            <a:r>
              <a:rPr lang="it-IT" sz="1200" dirty="0"/>
              <a:t> (ver. 4.2 and 5.2)</a:t>
            </a:r>
          </a:p>
          <a:p>
            <a:pPr>
              <a:buFontTx/>
              <a:buChar char="-"/>
            </a:pPr>
            <a:r>
              <a:rPr lang="it-IT" sz="1200" dirty="0"/>
              <a:t> Finite </a:t>
            </a:r>
            <a:r>
              <a:rPr lang="it-IT" sz="1200" dirty="0" err="1"/>
              <a:t>Element</a:t>
            </a:r>
            <a:r>
              <a:rPr lang="it-IT" sz="1200" dirty="0"/>
              <a:t> </a:t>
            </a:r>
            <a:r>
              <a:rPr lang="it-IT" sz="1200" dirty="0" err="1"/>
              <a:t>Analysis</a:t>
            </a:r>
            <a:r>
              <a:rPr lang="it-IT" sz="1200" dirty="0"/>
              <a:t> </a:t>
            </a:r>
            <a:r>
              <a:rPr lang="it-IT" sz="1200" dirty="0" err="1"/>
              <a:t>approach</a:t>
            </a:r>
            <a:endParaRPr lang="it-IT" sz="1200" dirty="0"/>
          </a:p>
          <a:p>
            <a:pPr>
              <a:buFontTx/>
              <a:buChar char="-"/>
            </a:pPr>
            <a:r>
              <a:rPr lang="it-IT" sz="1200" dirty="0"/>
              <a:t> N</a:t>
            </a:r>
            <a:r>
              <a:rPr lang="en-US" sz="1200" dirty="0" err="1"/>
              <a:t>umerical</a:t>
            </a:r>
            <a:r>
              <a:rPr lang="en-US" sz="1200" dirty="0"/>
              <a:t> solution of the </a:t>
            </a:r>
            <a:r>
              <a:rPr lang="en-US" sz="1200" dirty="0" err="1"/>
              <a:t>Navier</a:t>
            </a:r>
            <a:r>
              <a:rPr lang="en-US" sz="1200" dirty="0"/>
              <a:t>-Stokes equations for mass and energy transport</a:t>
            </a:r>
          </a:p>
          <a:p>
            <a:pPr>
              <a:buFontTx/>
              <a:buChar char="-"/>
            </a:pPr>
            <a:r>
              <a:rPr lang="en-US" sz="1200" dirty="0"/>
              <a:t> Low Reynolds k-ε solution method</a:t>
            </a:r>
          </a:p>
          <a:p>
            <a:pPr>
              <a:buFontTx/>
              <a:buChar char="-"/>
            </a:pPr>
            <a:r>
              <a:rPr lang="en-US" sz="1200" dirty="0"/>
              <a:t> Thermal coupling with boundary layer at the channel walls (heated </a:t>
            </a:r>
            <a:r>
              <a:rPr lang="en-US" sz="1200" dirty="0" err="1"/>
              <a:t>Ti:Sa</a:t>
            </a:r>
            <a:r>
              <a:rPr lang="en-US" sz="1200" dirty="0"/>
              <a:t> crystal)</a:t>
            </a:r>
          </a:p>
          <a:p>
            <a:pPr>
              <a:buFontTx/>
              <a:buChar char="-"/>
            </a:pPr>
            <a:r>
              <a:rPr lang="en-US" sz="1200" dirty="0"/>
              <a:t> Time-averaged simulation (i.e. time-dependent turbulences not </a:t>
            </a:r>
            <a:r>
              <a:rPr lang="en-US" sz="1200" dirty="0" err="1"/>
              <a:t>modelled</a:t>
            </a:r>
            <a:r>
              <a:rPr lang="en-US" sz="1200" dirty="0"/>
              <a:t>)</a:t>
            </a:r>
            <a:endParaRPr lang="it-IT" sz="1200" dirty="0"/>
          </a:p>
        </p:txBody>
      </p:sp>
      <p:grpSp>
        <p:nvGrpSpPr>
          <p:cNvPr id="3" name="Gruppo 30"/>
          <p:cNvGrpSpPr/>
          <p:nvPr/>
        </p:nvGrpSpPr>
        <p:grpSpPr>
          <a:xfrm>
            <a:off x="1143000" y="2072761"/>
            <a:ext cx="4033054" cy="1112109"/>
            <a:chOff x="165141" y="1334529"/>
            <a:chExt cx="8978859" cy="2487829"/>
          </a:xfrm>
        </p:grpSpPr>
        <p:pic>
          <p:nvPicPr>
            <p:cNvPr id="32" name="image21.png"/>
            <p:cNvPicPr/>
            <p:nvPr/>
          </p:nvPicPr>
          <p:blipFill>
            <a:blip r:embed="rId3" cstate="print"/>
            <a:srcRect/>
            <a:stretch>
              <a:fillRect/>
            </a:stretch>
          </p:blipFill>
          <p:spPr>
            <a:xfrm>
              <a:off x="165141" y="1371098"/>
              <a:ext cx="5816209" cy="2451260"/>
            </a:xfrm>
            <a:prstGeom prst="rect">
              <a:avLst/>
            </a:prstGeom>
            <a:ln/>
          </p:spPr>
        </p:pic>
        <p:sp>
          <p:nvSpPr>
            <p:cNvPr id="33" name="CasellaDiTesto 32"/>
            <p:cNvSpPr txBox="1"/>
            <p:nvPr/>
          </p:nvSpPr>
          <p:spPr>
            <a:xfrm>
              <a:off x="6203092" y="1334529"/>
              <a:ext cx="2630915" cy="464742"/>
            </a:xfrm>
            <a:prstGeom prst="rect">
              <a:avLst/>
            </a:prstGeom>
            <a:solidFill>
              <a:schemeClr val="bg1"/>
            </a:solidFill>
          </p:spPr>
          <p:txBody>
            <a:bodyPr wrap="none" rtlCol="0">
              <a:spAutoFit/>
            </a:bodyPr>
            <a:lstStyle/>
            <a:p>
              <a:r>
                <a:rPr lang="it-IT" sz="750" dirty="0"/>
                <a:t>Temperature </a:t>
              </a:r>
              <a:r>
                <a:rPr lang="it-IT" sz="750" dirty="0" err="1"/>
                <a:t>distribution</a:t>
              </a:r>
              <a:endParaRPr lang="it-IT" sz="750" dirty="0"/>
            </a:p>
          </p:txBody>
        </p:sp>
        <p:sp>
          <p:nvSpPr>
            <p:cNvPr id="34" name="CasellaDiTesto 33"/>
            <p:cNvSpPr txBox="1"/>
            <p:nvPr/>
          </p:nvSpPr>
          <p:spPr>
            <a:xfrm>
              <a:off x="1620839" y="1371599"/>
              <a:ext cx="3176942" cy="464742"/>
            </a:xfrm>
            <a:prstGeom prst="rect">
              <a:avLst/>
            </a:prstGeom>
            <a:solidFill>
              <a:schemeClr val="bg1"/>
            </a:solidFill>
          </p:spPr>
          <p:txBody>
            <a:bodyPr wrap="none" rtlCol="0">
              <a:spAutoFit/>
            </a:bodyPr>
            <a:lstStyle/>
            <a:p>
              <a:r>
                <a:rPr lang="it-IT" sz="750" dirty="0" err="1"/>
                <a:t>Velocity</a:t>
              </a:r>
              <a:r>
                <a:rPr lang="it-IT" sz="750" dirty="0"/>
                <a:t> </a:t>
              </a:r>
              <a:r>
                <a:rPr lang="it-IT" sz="750" dirty="0" err="1"/>
                <a:t>magnitude</a:t>
              </a:r>
              <a:r>
                <a:rPr lang="it-IT" sz="750" dirty="0"/>
                <a:t> </a:t>
              </a:r>
              <a:r>
                <a:rPr lang="it-IT" sz="750" dirty="0" err="1"/>
                <a:t>distribution</a:t>
              </a:r>
              <a:endParaRPr lang="it-IT" sz="750" dirty="0"/>
            </a:p>
          </p:txBody>
        </p:sp>
        <p:grpSp>
          <p:nvGrpSpPr>
            <p:cNvPr id="4" name="Gruppo 24"/>
            <p:cNvGrpSpPr/>
            <p:nvPr/>
          </p:nvGrpSpPr>
          <p:grpSpPr>
            <a:xfrm>
              <a:off x="2425161" y="1608184"/>
              <a:ext cx="6718839" cy="1982304"/>
              <a:chOff x="2425161" y="1608184"/>
              <a:chExt cx="6718839" cy="1982304"/>
            </a:xfrm>
          </p:grpSpPr>
          <p:cxnSp>
            <p:nvCxnSpPr>
              <p:cNvPr id="36" name="Connettore 2 35"/>
              <p:cNvCxnSpPr/>
              <p:nvPr/>
            </p:nvCxnSpPr>
            <p:spPr>
              <a:xfrm>
                <a:off x="2700338" y="2664002"/>
                <a:ext cx="904875"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7" name="CasellaDiTesto 36"/>
              <p:cNvSpPr txBox="1"/>
              <p:nvPr/>
            </p:nvSpPr>
            <p:spPr>
              <a:xfrm>
                <a:off x="2425161" y="2233436"/>
                <a:ext cx="1686616" cy="619657"/>
              </a:xfrm>
              <a:prstGeom prst="rect">
                <a:avLst/>
              </a:prstGeom>
              <a:noFill/>
            </p:spPr>
            <p:txBody>
              <a:bodyPr wrap="square" rtlCol="0">
                <a:spAutoFit/>
              </a:bodyPr>
              <a:lstStyle/>
              <a:p>
                <a:r>
                  <a:rPr lang="it-IT" sz="600" dirty="0"/>
                  <a:t>Water flow direction</a:t>
                </a:r>
              </a:p>
            </p:txBody>
          </p:sp>
          <p:pic>
            <p:nvPicPr>
              <p:cNvPr id="38" name="Picture 2"/>
              <p:cNvPicPr>
                <a:picLocks noChangeAspect="1" noChangeArrowheads="1"/>
              </p:cNvPicPr>
              <p:nvPr/>
            </p:nvPicPr>
            <p:blipFill>
              <a:blip r:embed="rId4" cstate="print"/>
              <a:srcRect/>
              <a:stretch>
                <a:fillRect/>
              </a:stretch>
            </p:blipFill>
            <p:spPr bwMode="auto">
              <a:xfrm>
                <a:off x="5704466" y="1608184"/>
                <a:ext cx="3439534" cy="1982304"/>
              </a:xfrm>
              <a:prstGeom prst="rect">
                <a:avLst/>
              </a:prstGeom>
              <a:noFill/>
              <a:ln w="9525">
                <a:noFill/>
                <a:miter lim="800000"/>
                <a:headEnd/>
                <a:tailEnd/>
              </a:ln>
            </p:spPr>
          </p:pic>
          <p:sp>
            <p:nvSpPr>
              <p:cNvPr id="39" name="Rettangolo 38"/>
              <p:cNvSpPr/>
              <p:nvPr/>
            </p:nvSpPr>
            <p:spPr>
              <a:xfrm>
                <a:off x="4085968" y="2512541"/>
                <a:ext cx="724929" cy="329513"/>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750"/>
              </a:p>
            </p:txBody>
          </p:sp>
          <p:cxnSp>
            <p:nvCxnSpPr>
              <p:cNvPr id="40" name="Connettore 1 39"/>
              <p:cNvCxnSpPr/>
              <p:nvPr/>
            </p:nvCxnSpPr>
            <p:spPr>
              <a:xfrm flipV="1">
                <a:off x="4819135" y="1729946"/>
                <a:ext cx="1013254" cy="774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ttore 1 40"/>
              <p:cNvCxnSpPr/>
              <p:nvPr/>
            </p:nvCxnSpPr>
            <p:spPr>
              <a:xfrm>
                <a:off x="4810897" y="2858530"/>
                <a:ext cx="1013254" cy="667265"/>
              </a:xfrm>
              <a:prstGeom prst="line">
                <a:avLst/>
              </a:prstGeom>
            </p:spPr>
            <p:style>
              <a:lnRef idx="1">
                <a:schemeClr val="accent1"/>
              </a:lnRef>
              <a:fillRef idx="0">
                <a:schemeClr val="accent1"/>
              </a:fillRef>
              <a:effectRef idx="0">
                <a:schemeClr val="accent1"/>
              </a:effectRef>
              <a:fontRef idx="minor">
                <a:schemeClr val="tx1"/>
              </a:fontRef>
            </p:style>
          </p:cxnSp>
          <p:sp>
            <p:nvSpPr>
              <p:cNvPr id="42" name="CasellaDiTesto 41"/>
              <p:cNvSpPr txBox="1"/>
              <p:nvPr/>
            </p:nvSpPr>
            <p:spPr>
              <a:xfrm>
                <a:off x="8930866" y="1771392"/>
                <a:ext cx="160598" cy="129095"/>
              </a:xfrm>
              <a:prstGeom prst="rect">
                <a:avLst/>
              </a:prstGeom>
              <a:solidFill>
                <a:schemeClr val="bg1"/>
              </a:solidFill>
            </p:spPr>
            <p:txBody>
              <a:bodyPr wrap="none" lIns="0" tIns="0" rIns="0" bIns="0" rtlCol="0">
                <a:spAutoFit/>
              </a:bodyPr>
              <a:lstStyle/>
              <a:p>
                <a:r>
                  <a:rPr lang="it-IT" sz="375" dirty="0"/>
                  <a:t>292</a:t>
                </a:r>
              </a:p>
            </p:txBody>
          </p:sp>
          <p:sp>
            <p:nvSpPr>
              <p:cNvPr id="43" name="CasellaDiTesto 42"/>
              <p:cNvSpPr txBox="1"/>
              <p:nvPr/>
            </p:nvSpPr>
            <p:spPr>
              <a:xfrm>
                <a:off x="8934038" y="2142865"/>
                <a:ext cx="160598" cy="129095"/>
              </a:xfrm>
              <a:prstGeom prst="rect">
                <a:avLst/>
              </a:prstGeom>
              <a:solidFill>
                <a:schemeClr val="bg1"/>
              </a:solidFill>
            </p:spPr>
            <p:txBody>
              <a:bodyPr wrap="none" lIns="0" tIns="0" rIns="0" bIns="0" rtlCol="0">
                <a:spAutoFit/>
              </a:bodyPr>
              <a:lstStyle/>
              <a:p>
                <a:r>
                  <a:rPr lang="it-IT" sz="375" dirty="0"/>
                  <a:t>291</a:t>
                </a:r>
              </a:p>
            </p:txBody>
          </p:sp>
          <p:sp>
            <p:nvSpPr>
              <p:cNvPr id="44" name="CasellaDiTesto 43"/>
              <p:cNvSpPr txBox="1"/>
              <p:nvPr/>
            </p:nvSpPr>
            <p:spPr>
              <a:xfrm>
                <a:off x="8930866" y="2511167"/>
                <a:ext cx="160598" cy="129095"/>
              </a:xfrm>
              <a:prstGeom prst="rect">
                <a:avLst/>
              </a:prstGeom>
              <a:solidFill>
                <a:schemeClr val="bg1"/>
              </a:solidFill>
            </p:spPr>
            <p:txBody>
              <a:bodyPr wrap="none" lIns="0" tIns="0" rIns="0" bIns="0" rtlCol="0">
                <a:spAutoFit/>
              </a:bodyPr>
              <a:lstStyle/>
              <a:p>
                <a:r>
                  <a:rPr lang="it-IT" sz="375" dirty="0"/>
                  <a:t>290</a:t>
                </a:r>
              </a:p>
            </p:txBody>
          </p:sp>
          <p:sp>
            <p:nvSpPr>
              <p:cNvPr id="45" name="CasellaDiTesto 44"/>
              <p:cNvSpPr txBox="1"/>
              <p:nvPr/>
            </p:nvSpPr>
            <p:spPr>
              <a:xfrm>
                <a:off x="8940390" y="2847718"/>
                <a:ext cx="160598" cy="129095"/>
              </a:xfrm>
              <a:prstGeom prst="rect">
                <a:avLst/>
              </a:prstGeom>
              <a:solidFill>
                <a:schemeClr val="bg1"/>
              </a:solidFill>
            </p:spPr>
            <p:txBody>
              <a:bodyPr wrap="none" lIns="0" tIns="0" rIns="0" bIns="0" rtlCol="0">
                <a:spAutoFit/>
              </a:bodyPr>
              <a:lstStyle/>
              <a:p>
                <a:r>
                  <a:rPr lang="it-IT" sz="375" dirty="0"/>
                  <a:t>289</a:t>
                </a:r>
              </a:p>
            </p:txBody>
          </p:sp>
          <p:sp>
            <p:nvSpPr>
              <p:cNvPr id="46" name="CasellaDiTesto 45"/>
              <p:cNvSpPr txBox="1"/>
              <p:nvPr/>
            </p:nvSpPr>
            <p:spPr>
              <a:xfrm>
                <a:off x="8937215" y="3238242"/>
                <a:ext cx="160598" cy="129095"/>
              </a:xfrm>
              <a:prstGeom prst="rect">
                <a:avLst/>
              </a:prstGeom>
              <a:solidFill>
                <a:schemeClr val="bg1"/>
              </a:solidFill>
            </p:spPr>
            <p:txBody>
              <a:bodyPr wrap="none" lIns="0" tIns="0" rIns="0" bIns="0" rtlCol="0">
                <a:spAutoFit/>
              </a:bodyPr>
              <a:lstStyle/>
              <a:p>
                <a:r>
                  <a:rPr lang="it-IT" sz="375" dirty="0"/>
                  <a:t>288</a:t>
                </a:r>
              </a:p>
            </p:txBody>
          </p:sp>
        </p:grpSp>
      </p:grpSp>
      <p:sp>
        <p:nvSpPr>
          <p:cNvPr id="47" name="CasellaDiTesto 46"/>
          <p:cNvSpPr txBox="1"/>
          <p:nvPr/>
        </p:nvSpPr>
        <p:spPr>
          <a:xfrm>
            <a:off x="5323950" y="2032828"/>
            <a:ext cx="3208490" cy="1200329"/>
          </a:xfrm>
          <a:prstGeom prst="rect">
            <a:avLst/>
          </a:prstGeom>
          <a:noFill/>
        </p:spPr>
        <p:txBody>
          <a:bodyPr wrap="square" rtlCol="0">
            <a:spAutoFit/>
          </a:bodyPr>
          <a:lstStyle/>
          <a:p>
            <a:r>
              <a:rPr lang="it-IT" sz="900" dirty="0" err="1"/>
              <a:t>Example</a:t>
            </a:r>
            <a:r>
              <a:rPr lang="it-IT" sz="900" dirty="0"/>
              <a:t>: </a:t>
            </a:r>
          </a:p>
          <a:p>
            <a:pPr>
              <a:buFontTx/>
              <a:buChar char="-"/>
            </a:pPr>
            <a:r>
              <a:rPr lang="it-IT" sz="900" dirty="0"/>
              <a:t> </a:t>
            </a:r>
            <a:r>
              <a:rPr lang="it-IT" sz="900" dirty="0" err="1"/>
              <a:t>channel</a:t>
            </a:r>
            <a:r>
              <a:rPr lang="it-IT" sz="900" dirty="0"/>
              <a:t> </a:t>
            </a:r>
            <a:r>
              <a:rPr lang="it-IT" sz="900" dirty="0" err="1"/>
              <a:t>thickness</a:t>
            </a:r>
            <a:r>
              <a:rPr lang="it-IT" sz="900" dirty="0"/>
              <a:t> 5 mm, </a:t>
            </a:r>
            <a:r>
              <a:rPr lang="it-IT" sz="900" dirty="0" err="1"/>
              <a:t>flat</a:t>
            </a:r>
            <a:r>
              <a:rPr lang="it-IT" sz="900" dirty="0"/>
              <a:t> </a:t>
            </a:r>
            <a:r>
              <a:rPr lang="it-IT" sz="900" dirty="0" err="1"/>
              <a:t>channel</a:t>
            </a:r>
            <a:r>
              <a:rPr lang="it-IT" sz="900" dirty="0"/>
              <a:t> </a:t>
            </a:r>
            <a:r>
              <a:rPr lang="it-IT" sz="900" dirty="0" err="1"/>
              <a:t>walls</a:t>
            </a:r>
            <a:endParaRPr lang="it-IT" sz="900" dirty="0"/>
          </a:p>
          <a:p>
            <a:pPr>
              <a:buFontTx/>
              <a:buChar char="-"/>
            </a:pPr>
            <a:r>
              <a:rPr lang="it-IT" sz="900" dirty="0"/>
              <a:t> </a:t>
            </a:r>
            <a:r>
              <a:rPr lang="it-IT" sz="900" dirty="0" err="1"/>
              <a:t>inlet</a:t>
            </a:r>
            <a:r>
              <a:rPr lang="it-IT" sz="900" dirty="0"/>
              <a:t> flow </a:t>
            </a:r>
            <a:r>
              <a:rPr lang="it-IT" sz="900" dirty="0" err="1"/>
              <a:t>speed</a:t>
            </a:r>
            <a:r>
              <a:rPr lang="it-IT" sz="900" dirty="0"/>
              <a:t> 6 m/sec, </a:t>
            </a:r>
          </a:p>
          <a:p>
            <a:pPr>
              <a:buFontTx/>
              <a:buChar char="-"/>
            </a:pPr>
            <a:r>
              <a:rPr lang="it-IT" sz="900" dirty="0"/>
              <a:t> </a:t>
            </a:r>
            <a:r>
              <a:rPr lang="it-IT" sz="900" dirty="0" err="1"/>
              <a:t>heat</a:t>
            </a:r>
            <a:r>
              <a:rPr lang="it-IT" sz="900" dirty="0"/>
              <a:t> input 25 </a:t>
            </a:r>
            <a:r>
              <a:rPr lang="it-IT" sz="900" dirty="0" err="1"/>
              <a:t>W</a:t>
            </a:r>
            <a:r>
              <a:rPr lang="it-IT" sz="900" dirty="0"/>
              <a:t>/cm</a:t>
            </a:r>
            <a:r>
              <a:rPr lang="it-IT" sz="900" baseline="30000" dirty="0"/>
              <a:t>2</a:t>
            </a:r>
            <a:r>
              <a:rPr lang="it-IT" sz="900" dirty="0"/>
              <a:t> (AMP3 at P1 performance </a:t>
            </a:r>
            <a:r>
              <a:rPr lang="it-IT" sz="900" dirty="0" err="1"/>
              <a:t>level</a:t>
            </a:r>
            <a:r>
              <a:rPr lang="it-IT" sz="900" dirty="0"/>
              <a:t>)</a:t>
            </a:r>
          </a:p>
          <a:p>
            <a:pPr>
              <a:buFontTx/>
              <a:buChar char="-"/>
            </a:pPr>
            <a:r>
              <a:rPr lang="it-IT" sz="900" dirty="0"/>
              <a:t> </a:t>
            </a:r>
            <a:r>
              <a:rPr lang="it-IT" sz="900" dirty="0" err="1"/>
              <a:t>heated</a:t>
            </a:r>
            <a:r>
              <a:rPr lang="it-IT" sz="900" dirty="0"/>
              <a:t> </a:t>
            </a:r>
            <a:r>
              <a:rPr lang="it-IT" sz="900" dirty="0" err="1"/>
              <a:t>length</a:t>
            </a:r>
            <a:r>
              <a:rPr lang="it-IT" sz="900" dirty="0"/>
              <a:t> 160 mm (AMP3 </a:t>
            </a:r>
            <a:r>
              <a:rPr lang="it-IT" sz="900" dirty="0" err="1"/>
              <a:t>pump</a:t>
            </a:r>
            <a:r>
              <a:rPr lang="it-IT" sz="900" dirty="0"/>
              <a:t> </a:t>
            </a:r>
            <a:r>
              <a:rPr lang="it-IT" sz="900" dirty="0" err="1"/>
              <a:t>beam</a:t>
            </a:r>
            <a:r>
              <a:rPr lang="it-IT" sz="900" dirty="0"/>
              <a:t> </a:t>
            </a:r>
            <a:r>
              <a:rPr lang="it-IT" sz="900" dirty="0">
                <a:sym typeface="Symbol"/>
              </a:rPr>
              <a:t></a:t>
            </a:r>
            <a:r>
              <a:rPr lang="it-IT" sz="900" dirty="0"/>
              <a:t>);</a:t>
            </a:r>
          </a:p>
          <a:p>
            <a:pPr>
              <a:buFontTx/>
              <a:buChar char="-"/>
            </a:pPr>
            <a:r>
              <a:rPr lang="it-IT" sz="900" dirty="0"/>
              <a:t> temperature </a:t>
            </a:r>
            <a:r>
              <a:rPr lang="it-IT" sz="900" dirty="0" err="1"/>
              <a:t>dependence</a:t>
            </a:r>
            <a:r>
              <a:rPr lang="it-IT" sz="900" dirty="0"/>
              <a:t> </a:t>
            </a:r>
            <a:r>
              <a:rPr lang="it-IT" sz="900" dirty="0" err="1"/>
              <a:t>of</a:t>
            </a:r>
            <a:r>
              <a:rPr lang="it-IT" sz="900" dirty="0"/>
              <a:t> water </a:t>
            </a:r>
            <a:r>
              <a:rPr lang="it-IT" sz="900" dirty="0" err="1"/>
              <a:t>properties</a:t>
            </a:r>
            <a:endParaRPr lang="it-IT" sz="900" dirty="0"/>
          </a:p>
          <a:p>
            <a:pPr>
              <a:buFontTx/>
              <a:buChar char="-"/>
            </a:pPr>
            <a:r>
              <a:rPr lang="it-IT" sz="900" dirty="0"/>
              <a:t> water input temperature 15 °C</a:t>
            </a:r>
          </a:p>
          <a:p>
            <a:pPr>
              <a:buFontTx/>
              <a:buChar char="-"/>
            </a:pPr>
            <a:r>
              <a:rPr lang="it-IT" sz="900" dirty="0"/>
              <a:t> </a:t>
            </a:r>
            <a:r>
              <a:rPr lang="it-IT" sz="900" dirty="0" err="1"/>
              <a:t>mesh</a:t>
            </a:r>
            <a:r>
              <a:rPr lang="it-IT" sz="900" dirty="0"/>
              <a:t> </a:t>
            </a:r>
            <a:r>
              <a:rPr lang="it-IT" sz="900" dirty="0">
                <a:sym typeface="Symbol"/>
              </a:rPr>
              <a:t> 128000 </a:t>
            </a:r>
            <a:r>
              <a:rPr lang="it-IT" sz="900" dirty="0" err="1">
                <a:sym typeface="Symbol"/>
              </a:rPr>
              <a:t>elements</a:t>
            </a:r>
            <a:endParaRPr lang="it-IT" sz="900" dirty="0"/>
          </a:p>
        </p:txBody>
      </p:sp>
      <p:pic>
        <p:nvPicPr>
          <p:cNvPr id="48" name="image6.png"/>
          <p:cNvPicPr/>
          <p:nvPr/>
        </p:nvPicPr>
        <p:blipFill>
          <a:blip r:embed="rId5" cstate="print"/>
          <a:srcRect/>
          <a:stretch>
            <a:fillRect/>
          </a:stretch>
        </p:blipFill>
        <p:spPr>
          <a:xfrm>
            <a:off x="1963094" y="3269716"/>
            <a:ext cx="2502171" cy="1373579"/>
          </a:xfrm>
          <a:prstGeom prst="rect">
            <a:avLst/>
          </a:prstGeom>
          <a:ln/>
        </p:spPr>
      </p:pic>
      <p:sp>
        <p:nvSpPr>
          <p:cNvPr id="49" name="CasellaDiTesto 48"/>
          <p:cNvSpPr txBox="1"/>
          <p:nvPr/>
        </p:nvSpPr>
        <p:spPr>
          <a:xfrm>
            <a:off x="1143000" y="4658752"/>
            <a:ext cx="3045940" cy="507831"/>
          </a:xfrm>
          <a:prstGeom prst="rect">
            <a:avLst/>
          </a:prstGeom>
          <a:noFill/>
        </p:spPr>
        <p:txBody>
          <a:bodyPr wrap="square" rtlCol="0">
            <a:spAutoFit/>
          </a:bodyPr>
          <a:lstStyle/>
          <a:p>
            <a:r>
              <a:rPr lang="it-IT" sz="900" dirty="0"/>
              <a:t>Temperature </a:t>
            </a:r>
            <a:r>
              <a:rPr lang="it-IT" sz="900" dirty="0" err="1"/>
              <a:t>of</a:t>
            </a:r>
            <a:r>
              <a:rPr lang="it-IT" sz="900" dirty="0"/>
              <a:t> Ti:Sa </a:t>
            </a:r>
            <a:r>
              <a:rPr lang="it-IT" sz="900" dirty="0" err="1"/>
              <a:t>surface</a:t>
            </a:r>
            <a:r>
              <a:rPr lang="it-IT" sz="900" dirty="0"/>
              <a:t> at </a:t>
            </a:r>
            <a:r>
              <a:rPr lang="it-IT" sz="900" dirty="0" err="1"/>
              <a:t>different</a:t>
            </a:r>
            <a:r>
              <a:rPr lang="it-IT" sz="900" dirty="0"/>
              <a:t> </a:t>
            </a:r>
            <a:r>
              <a:rPr lang="it-IT" sz="900" dirty="0" err="1"/>
              <a:t>inlet</a:t>
            </a:r>
            <a:r>
              <a:rPr lang="it-IT" sz="900" dirty="0"/>
              <a:t> flow </a:t>
            </a:r>
            <a:r>
              <a:rPr lang="it-IT" sz="900" dirty="0" err="1"/>
              <a:t>speed</a:t>
            </a:r>
            <a:endParaRPr lang="it-IT" sz="900" dirty="0"/>
          </a:p>
          <a:p>
            <a:r>
              <a:rPr lang="it-IT" sz="900" dirty="0"/>
              <a:t>Water </a:t>
            </a:r>
            <a:r>
              <a:rPr lang="it-IT" sz="900" dirty="0" err="1"/>
              <a:t>inlet</a:t>
            </a:r>
            <a:r>
              <a:rPr lang="it-IT" sz="900" dirty="0"/>
              <a:t> temperature 15°C (288.15 K)</a:t>
            </a:r>
          </a:p>
          <a:p>
            <a:r>
              <a:rPr lang="it-IT" sz="900" dirty="0" err="1"/>
              <a:t>Heat</a:t>
            </a:r>
            <a:r>
              <a:rPr lang="it-IT" sz="900" dirty="0"/>
              <a:t> input 25 W/cm2, </a:t>
            </a:r>
            <a:r>
              <a:rPr lang="it-IT" sz="900" dirty="0" err="1"/>
              <a:t>Channel</a:t>
            </a:r>
            <a:r>
              <a:rPr lang="it-IT" sz="900" dirty="0"/>
              <a:t> </a:t>
            </a:r>
            <a:r>
              <a:rPr lang="it-IT" sz="900" dirty="0" err="1"/>
              <a:t>heigth</a:t>
            </a:r>
            <a:r>
              <a:rPr lang="it-IT" sz="900" dirty="0"/>
              <a:t> 5 mm</a:t>
            </a:r>
          </a:p>
        </p:txBody>
      </p:sp>
      <p:pic>
        <p:nvPicPr>
          <p:cNvPr id="50" name="image8.png"/>
          <p:cNvPicPr/>
          <p:nvPr/>
        </p:nvPicPr>
        <p:blipFill>
          <a:blip r:embed="rId6" cstate="print"/>
          <a:srcRect/>
          <a:stretch>
            <a:fillRect/>
          </a:stretch>
        </p:blipFill>
        <p:spPr>
          <a:xfrm>
            <a:off x="5323945" y="3290015"/>
            <a:ext cx="1939844" cy="1377892"/>
          </a:xfrm>
          <a:prstGeom prst="rect">
            <a:avLst/>
          </a:prstGeom>
          <a:ln/>
        </p:spPr>
      </p:pic>
      <p:sp>
        <p:nvSpPr>
          <p:cNvPr id="51" name="CasellaDiTesto 50"/>
          <p:cNvSpPr txBox="1"/>
          <p:nvPr/>
        </p:nvSpPr>
        <p:spPr>
          <a:xfrm>
            <a:off x="4606152" y="4658752"/>
            <a:ext cx="3045940" cy="507831"/>
          </a:xfrm>
          <a:prstGeom prst="rect">
            <a:avLst/>
          </a:prstGeom>
          <a:noFill/>
        </p:spPr>
        <p:txBody>
          <a:bodyPr wrap="square" rtlCol="0">
            <a:spAutoFit/>
          </a:bodyPr>
          <a:lstStyle/>
          <a:p>
            <a:r>
              <a:rPr lang="it-IT" sz="900" dirty="0" err="1"/>
              <a:t>Effective</a:t>
            </a:r>
            <a:r>
              <a:rPr lang="it-IT" sz="900" dirty="0"/>
              <a:t> film </a:t>
            </a:r>
            <a:r>
              <a:rPr lang="it-IT" sz="900" dirty="0" err="1"/>
              <a:t>coefficient</a:t>
            </a:r>
            <a:r>
              <a:rPr lang="it-IT" sz="900" dirty="0"/>
              <a:t> (</a:t>
            </a:r>
            <a:r>
              <a:rPr lang="it-IT" sz="900" dirty="0" err="1"/>
              <a:t>heat</a:t>
            </a:r>
            <a:r>
              <a:rPr lang="it-IT" sz="900" dirty="0"/>
              <a:t> </a:t>
            </a:r>
            <a:r>
              <a:rPr lang="it-IT" sz="900" dirty="0" err="1"/>
              <a:t>exchange</a:t>
            </a:r>
            <a:r>
              <a:rPr lang="it-IT" sz="900" dirty="0"/>
              <a:t> </a:t>
            </a:r>
            <a:r>
              <a:rPr lang="it-IT" sz="900" dirty="0" err="1"/>
              <a:t>coefficient</a:t>
            </a:r>
            <a:r>
              <a:rPr lang="it-IT" sz="900" dirty="0"/>
              <a:t> </a:t>
            </a:r>
            <a:r>
              <a:rPr lang="it-IT" sz="900" dirty="0" err="1"/>
              <a:t>between</a:t>
            </a:r>
            <a:r>
              <a:rPr lang="it-IT" sz="900" dirty="0"/>
              <a:t> water and </a:t>
            </a:r>
            <a:r>
              <a:rPr lang="it-IT" sz="900" dirty="0" err="1"/>
              <a:t>heated</a:t>
            </a:r>
            <a:r>
              <a:rPr lang="it-IT" sz="900" dirty="0"/>
              <a:t> </a:t>
            </a:r>
            <a:r>
              <a:rPr lang="it-IT" sz="900" dirty="0" err="1"/>
              <a:t>wall</a:t>
            </a:r>
            <a:r>
              <a:rPr lang="it-IT" sz="900" dirty="0"/>
              <a:t> </a:t>
            </a:r>
            <a:r>
              <a:rPr lang="it-IT" sz="900" dirty="0" err="1"/>
              <a:t>for</a:t>
            </a:r>
            <a:r>
              <a:rPr lang="it-IT" sz="900" dirty="0"/>
              <a:t> </a:t>
            </a:r>
            <a:r>
              <a:rPr lang="it-IT" sz="900" dirty="0" err="1"/>
              <a:t>different</a:t>
            </a:r>
            <a:r>
              <a:rPr lang="it-IT" sz="900" dirty="0"/>
              <a:t> flow </a:t>
            </a:r>
            <a:r>
              <a:rPr lang="it-IT" sz="900" dirty="0" err="1"/>
              <a:t>speed</a:t>
            </a:r>
            <a:r>
              <a:rPr lang="it-IT" sz="900" dirty="0"/>
              <a:t> and </a:t>
            </a:r>
            <a:r>
              <a:rPr lang="it-IT" sz="900" dirty="0" err="1"/>
              <a:t>heat</a:t>
            </a:r>
            <a:r>
              <a:rPr lang="it-IT" sz="900" dirty="0"/>
              <a:t> input </a:t>
            </a:r>
            <a:r>
              <a:rPr lang="it-IT" sz="900" dirty="0" err="1"/>
              <a:t>levels</a:t>
            </a:r>
            <a:endParaRPr lang="it-IT" sz="900" dirty="0"/>
          </a:p>
        </p:txBody>
      </p:sp>
    </p:spTree>
    <p:extLst>
      <p:ext uri="{BB962C8B-B14F-4D97-AF65-F5344CB8AC3E}">
        <p14:creationId xmlns:p14="http://schemas.microsoft.com/office/powerpoint/2010/main" val="3643891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246" y="-114493"/>
            <a:ext cx="5904656" cy="857250"/>
          </a:xfrm>
        </p:spPr>
        <p:txBody>
          <a:bodyPr>
            <a:normAutofit/>
          </a:bodyPr>
          <a:lstStyle/>
          <a:p>
            <a:r>
              <a:rPr lang="en-US" sz="2100" b="1" dirty="0">
                <a:latin typeface="HP Simplified Light" panose="020B0404020204020204" pitchFamily="34" charset="0"/>
              </a:rPr>
              <a:t>TDR issue: THERMOMECHANICAL SIMULATIONS</a:t>
            </a:r>
          </a:p>
        </p:txBody>
      </p:sp>
      <p:sp>
        <p:nvSpPr>
          <p:cNvPr id="3" name="CasellaDiTesto 2"/>
          <p:cNvSpPr txBox="1"/>
          <p:nvPr/>
        </p:nvSpPr>
        <p:spPr>
          <a:xfrm rot="16200000">
            <a:off x="1341617" y="2584132"/>
            <a:ext cx="3603679" cy="338554"/>
          </a:xfrm>
          <a:prstGeom prst="rect">
            <a:avLst/>
          </a:prstGeom>
          <a:noFill/>
        </p:spPr>
        <p:txBody>
          <a:bodyPr wrap="none" rtlCol="0">
            <a:spAutoFit/>
          </a:bodyPr>
          <a:lstStyle/>
          <a:p>
            <a:r>
              <a:rPr lang="it-IT" sz="1600" b="1" dirty="0" err="1"/>
              <a:t>Modelling</a:t>
            </a:r>
            <a:r>
              <a:rPr lang="it-IT" sz="1600" b="1" dirty="0"/>
              <a:t>: Finite </a:t>
            </a:r>
            <a:r>
              <a:rPr lang="it-IT" sz="1600" b="1" dirty="0" err="1"/>
              <a:t>Element</a:t>
            </a:r>
            <a:r>
              <a:rPr lang="it-IT" sz="1600" b="1" dirty="0"/>
              <a:t> </a:t>
            </a:r>
            <a:r>
              <a:rPr lang="it-IT" sz="1600" b="1" dirty="0" err="1"/>
              <a:t>Analysis</a:t>
            </a:r>
            <a:r>
              <a:rPr lang="it-IT" sz="1600" b="1" dirty="0"/>
              <a:t> (FEA)</a:t>
            </a:r>
          </a:p>
        </p:txBody>
      </p:sp>
      <p:sp>
        <p:nvSpPr>
          <p:cNvPr id="4" name="CasellaDiTesto 3"/>
          <p:cNvSpPr txBox="1"/>
          <p:nvPr/>
        </p:nvSpPr>
        <p:spPr>
          <a:xfrm>
            <a:off x="686274" y="627534"/>
            <a:ext cx="1665841" cy="265457"/>
          </a:xfrm>
          <a:prstGeom prst="rect">
            <a:avLst/>
          </a:prstGeom>
          <a:noFill/>
        </p:spPr>
        <p:txBody>
          <a:bodyPr wrap="none" rtlCol="0">
            <a:spAutoFit/>
          </a:bodyPr>
          <a:lstStyle/>
          <a:p>
            <a:r>
              <a:rPr lang="it-IT" sz="1125" dirty="0"/>
              <a:t>Temperature </a:t>
            </a:r>
            <a:r>
              <a:rPr lang="it-IT" sz="1125" dirty="0" err="1"/>
              <a:t>distribution</a:t>
            </a:r>
            <a:endParaRPr lang="it-IT" sz="1125" dirty="0"/>
          </a:p>
        </p:txBody>
      </p:sp>
      <p:pic>
        <p:nvPicPr>
          <p:cNvPr id="2050" name="Picture 2"/>
          <p:cNvPicPr>
            <a:picLocks noChangeAspect="1" noChangeArrowheads="1"/>
          </p:cNvPicPr>
          <p:nvPr/>
        </p:nvPicPr>
        <p:blipFill>
          <a:blip r:embed="rId3" cstate="print"/>
          <a:srcRect/>
          <a:stretch>
            <a:fillRect/>
          </a:stretch>
        </p:blipFill>
        <p:spPr bwMode="auto">
          <a:xfrm>
            <a:off x="3599892" y="789552"/>
            <a:ext cx="1899716" cy="1343575"/>
          </a:xfrm>
          <a:prstGeom prst="rect">
            <a:avLst/>
          </a:prstGeom>
          <a:noFill/>
          <a:ln w="9525">
            <a:noFill/>
            <a:miter lim="800000"/>
            <a:headEnd/>
            <a:tailEnd/>
          </a:ln>
        </p:spPr>
      </p:pic>
      <p:sp>
        <p:nvSpPr>
          <p:cNvPr id="7" name="CasellaDiTesto 6"/>
          <p:cNvSpPr txBox="1"/>
          <p:nvPr/>
        </p:nvSpPr>
        <p:spPr>
          <a:xfrm>
            <a:off x="551640" y="951570"/>
            <a:ext cx="2348880" cy="900246"/>
          </a:xfrm>
          <a:prstGeom prst="rect">
            <a:avLst/>
          </a:prstGeom>
          <a:noFill/>
        </p:spPr>
        <p:txBody>
          <a:bodyPr wrap="square" rtlCol="0">
            <a:spAutoFit/>
          </a:bodyPr>
          <a:lstStyle/>
          <a:p>
            <a:r>
              <a:rPr lang="it-IT" sz="1050" dirty="0"/>
              <a:t>Temperature </a:t>
            </a:r>
            <a:r>
              <a:rPr lang="it-IT" sz="1050" dirty="0" err="1"/>
              <a:t>distribution</a:t>
            </a:r>
            <a:r>
              <a:rPr lang="it-IT" sz="1050" dirty="0"/>
              <a:t> </a:t>
            </a:r>
            <a:r>
              <a:rPr lang="it-IT" sz="1050" dirty="0" err="1"/>
              <a:t>for</a:t>
            </a:r>
            <a:r>
              <a:rPr lang="it-IT" sz="1050" dirty="0"/>
              <a:t> AMP3 </a:t>
            </a:r>
            <a:r>
              <a:rPr lang="it-IT" sz="1050" dirty="0" err="1"/>
              <a:t>transmission</a:t>
            </a:r>
            <a:r>
              <a:rPr lang="it-IT" sz="1050" dirty="0"/>
              <a:t> disk (</a:t>
            </a:r>
            <a:r>
              <a:rPr lang="it-IT" sz="1050" dirty="0" err="1"/>
              <a:t>left</a:t>
            </a:r>
            <a:r>
              <a:rPr lang="it-IT" sz="1050" dirty="0"/>
              <a:t>, 1.6 cm </a:t>
            </a:r>
            <a:r>
              <a:rPr lang="it-IT" sz="1050" dirty="0" err="1"/>
              <a:t>thickness</a:t>
            </a:r>
            <a:r>
              <a:rPr lang="it-IT" sz="1050" dirty="0"/>
              <a:t>) and AMP3 </a:t>
            </a:r>
            <a:r>
              <a:rPr lang="it-IT" sz="1050" dirty="0" err="1"/>
              <a:t>reflection</a:t>
            </a:r>
            <a:r>
              <a:rPr lang="it-IT" sz="1050" dirty="0"/>
              <a:t> disk (right 1.3 cm </a:t>
            </a:r>
            <a:r>
              <a:rPr lang="it-IT" sz="1050" dirty="0" err="1"/>
              <a:t>thickness</a:t>
            </a:r>
            <a:r>
              <a:rPr lang="it-IT" sz="1050" dirty="0"/>
              <a:t>) at P1 </a:t>
            </a:r>
            <a:r>
              <a:rPr lang="it-IT" sz="1050" dirty="0" err="1"/>
              <a:t>pump</a:t>
            </a:r>
            <a:r>
              <a:rPr lang="it-IT" sz="1050" dirty="0"/>
              <a:t> </a:t>
            </a:r>
            <a:r>
              <a:rPr lang="it-IT" sz="1050" dirty="0" err="1"/>
              <a:t>level</a:t>
            </a:r>
            <a:endParaRPr lang="it-IT" sz="1050" dirty="0"/>
          </a:p>
        </p:txBody>
      </p:sp>
      <p:pic>
        <p:nvPicPr>
          <p:cNvPr id="1026" name="Picture 2"/>
          <p:cNvPicPr>
            <a:picLocks noChangeAspect="1" noChangeArrowheads="1"/>
          </p:cNvPicPr>
          <p:nvPr/>
        </p:nvPicPr>
        <p:blipFill>
          <a:blip r:embed="rId4" cstate="print"/>
          <a:srcRect/>
          <a:stretch>
            <a:fillRect/>
          </a:stretch>
        </p:blipFill>
        <p:spPr bwMode="auto">
          <a:xfrm>
            <a:off x="3599892" y="2247714"/>
            <a:ext cx="1915684" cy="1350000"/>
          </a:xfrm>
          <a:prstGeom prst="rect">
            <a:avLst/>
          </a:prstGeom>
          <a:noFill/>
          <a:ln w="9525">
            <a:noFill/>
            <a:miter lim="800000"/>
            <a:headEnd/>
            <a:tailEnd/>
          </a:ln>
        </p:spPr>
      </p:pic>
      <p:sp>
        <p:nvSpPr>
          <p:cNvPr id="10" name="CasellaDiTesto 9"/>
          <p:cNvSpPr txBox="1"/>
          <p:nvPr/>
        </p:nvSpPr>
        <p:spPr>
          <a:xfrm>
            <a:off x="686274" y="2085696"/>
            <a:ext cx="1641796" cy="265457"/>
          </a:xfrm>
          <a:prstGeom prst="rect">
            <a:avLst/>
          </a:prstGeom>
          <a:noFill/>
        </p:spPr>
        <p:txBody>
          <a:bodyPr wrap="none" rtlCol="0">
            <a:spAutoFit/>
          </a:bodyPr>
          <a:lstStyle/>
          <a:p>
            <a:r>
              <a:rPr lang="it-IT" sz="1125" dirty="0" err="1"/>
              <a:t>Deformation</a:t>
            </a:r>
            <a:r>
              <a:rPr lang="it-IT" sz="1125" dirty="0"/>
              <a:t> </a:t>
            </a:r>
            <a:r>
              <a:rPr lang="it-IT" sz="1125" dirty="0" err="1"/>
              <a:t>distribution</a:t>
            </a:r>
            <a:endParaRPr lang="it-IT" sz="1125" dirty="0"/>
          </a:p>
        </p:txBody>
      </p:sp>
      <p:sp>
        <p:nvSpPr>
          <p:cNvPr id="11" name="CasellaDiTesto 10"/>
          <p:cNvSpPr txBox="1"/>
          <p:nvPr/>
        </p:nvSpPr>
        <p:spPr>
          <a:xfrm>
            <a:off x="551640" y="2409732"/>
            <a:ext cx="2240868" cy="900246"/>
          </a:xfrm>
          <a:prstGeom prst="rect">
            <a:avLst/>
          </a:prstGeom>
          <a:noFill/>
        </p:spPr>
        <p:txBody>
          <a:bodyPr wrap="square" rtlCol="0">
            <a:spAutoFit/>
          </a:bodyPr>
          <a:lstStyle/>
          <a:p>
            <a:r>
              <a:rPr lang="it-IT" sz="1050" dirty="0" err="1"/>
              <a:t>Axial</a:t>
            </a:r>
            <a:r>
              <a:rPr lang="it-IT" sz="1050" dirty="0"/>
              <a:t> </a:t>
            </a:r>
            <a:r>
              <a:rPr lang="it-IT" sz="1050" dirty="0" err="1"/>
              <a:t>displacement</a:t>
            </a:r>
            <a:r>
              <a:rPr lang="it-IT" sz="1050" dirty="0"/>
              <a:t> </a:t>
            </a:r>
            <a:r>
              <a:rPr lang="it-IT" sz="1050" dirty="0" err="1"/>
              <a:t>distribution</a:t>
            </a:r>
            <a:r>
              <a:rPr lang="it-IT" sz="1050" dirty="0"/>
              <a:t> (mm) </a:t>
            </a:r>
            <a:r>
              <a:rPr lang="it-IT" sz="1050" dirty="0" err="1"/>
              <a:t>for</a:t>
            </a:r>
            <a:r>
              <a:rPr lang="it-IT" sz="1050" dirty="0"/>
              <a:t> AMP3 </a:t>
            </a:r>
            <a:r>
              <a:rPr lang="it-IT" sz="1050" dirty="0" err="1"/>
              <a:t>transmission</a:t>
            </a:r>
            <a:r>
              <a:rPr lang="it-IT" sz="1050" dirty="0"/>
              <a:t> disk (</a:t>
            </a:r>
            <a:r>
              <a:rPr lang="it-IT" sz="1050" dirty="0" err="1"/>
              <a:t>left</a:t>
            </a:r>
            <a:r>
              <a:rPr lang="it-IT" sz="1050" dirty="0"/>
              <a:t>, 1.6 cm </a:t>
            </a:r>
            <a:r>
              <a:rPr lang="it-IT" sz="1050" dirty="0" err="1"/>
              <a:t>thickness</a:t>
            </a:r>
            <a:r>
              <a:rPr lang="it-IT" sz="1050" dirty="0"/>
              <a:t>) and AMP3 </a:t>
            </a:r>
            <a:r>
              <a:rPr lang="it-IT" sz="1050" dirty="0" err="1"/>
              <a:t>reflection</a:t>
            </a:r>
            <a:r>
              <a:rPr lang="it-IT" sz="1050" dirty="0"/>
              <a:t> disk (right 0.8 cm </a:t>
            </a:r>
            <a:r>
              <a:rPr lang="it-IT" sz="1050" dirty="0" err="1"/>
              <a:t>thickness</a:t>
            </a:r>
            <a:r>
              <a:rPr lang="it-IT" sz="1050" dirty="0"/>
              <a:t>) at P1 </a:t>
            </a:r>
            <a:r>
              <a:rPr lang="it-IT" sz="1050" dirty="0" err="1"/>
              <a:t>pump</a:t>
            </a:r>
            <a:r>
              <a:rPr lang="it-IT" sz="1050" dirty="0"/>
              <a:t> </a:t>
            </a:r>
            <a:r>
              <a:rPr lang="it-IT" sz="1050" dirty="0" err="1"/>
              <a:t>level</a:t>
            </a:r>
            <a:endParaRPr lang="it-IT" sz="1050" dirty="0"/>
          </a:p>
        </p:txBody>
      </p:sp>
      <p:pic>
        <p:nvPicPr>
          <p:cNvPr id="1028" name="Picture 4"/>
          <p:cNvPicPr>
            <a:picLocks noChangeAspect="1" noChangeArrowheads="1"/>
          </p:cNvPicPr>
          <p:nvPr/>
        </p:nvPicPr>
        <p:blipFill>
          <a:blip r:embed="rId5" cstate="print"/>
          <a:srcRect/>
          <a:stretch>
            <a:fillRect/>
          </a:stretch>
        </p:blipFill>
        <p:spPr bwMode="auto">
          <a:xfrm>
            <a:off x="5652120" y="2270696"/>
            <a:ext cx="1968195" cy="1350000"/>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3599892" y="3759882"/>
            <a:ext cx="1920671" cy="1242138"/>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cstate="print"/>
          <a:srcRect/>
          <a:stretch>
            <a:fillRect/>
          </a:stretch>
        </p:blipFill>
        <p:spPr bwMode="auto">
          <a:xfrm>
            <a:off x="5713516" y="3705877"/>
            <a:ext cx="1990832" cy="1316231"/>
          </a:xfrm>
          <a:prstGeom prst="rect">
            <a:avLst/>
          </a:prstGeom>
          <a:noFill/>
          <a:ln w="9525">
            <a:noFill/>
            <a:miter lim="800000"/>
            <a:headEnd/>
            <a:tailEnd/>
          </a:ln>
          <a:effectLst/>
        </p:spPr>
      </p:pic>
      <p:sp>
        <p:nvSpPr>
          <p:cNvPr id="17" name="CasellaDiTesto 16"/>
          <p:cNvSpPr txBox="1"/>
          <p:nvPr/>
        </p:nvSpPr>
        <p:spPr>
          <a:xfrm>
            <a:off x="686275" y="3543858"/>
            <a:ext cx="1907895" cy="265457"/>
          </a:xfrm>
          <a:prstGeom prst="rect">
            <a:avLst/>
          </a:prstGeom>
          <a:noFill/>
        </p:spPr>
        <p:txBody>
          <a:bodyPr wrap="none" rtlCol="0">
            <a:spAutoFit/>
          </a:bodyPr>
          <a:lstStyle/>
          <a:p>
            <a:r>
              <a:rPr lang="it-IT" sz="1125" dirty="0" err="1"/>
              <a:t>Optical</a:t>
            </a:r>
            <a:r>
              <a:rPr lang="it-IT" sz="1125" dirty="0"/>
              <a:t> </a:t>
            </a:r>
            <a:r>
              <a:rPr lang="it-IT" sz="1125" dirty="0" err="1"/>
              <a:t>path</a:t>
            </a:r>
            <a:r>
              <a:rPr lang="it-IT" sz="1125" dirty="0"/>
              <a:t> </a:t>
            </a:r>
            <a:r>
              <a:rPr lang="it-IT" sz="1125" dirty="0" err="1"/>
              <a:t>difference</a:t>
            </a:r>
            <a:r>
              <a:rPr lang="it-IT" sz="1125" dirty="0"/>
              <a:t> (OPD)</a:t>
            </a:r>
          </a:p>
        </p:txBody>
      </p:sp>
      <p:sp>
        <p:nvSpPr>
          <p:cNvPr id="18" name="CasellaDiTesto 17"/>
          <p:cNvSpPr txBox="1"/>
          <p:nvPr/>
        </p:nvSpPr>
        <p:spPr>
          <a:xfrm>
            <a:off x="551640" y="3867894"/>
            <a:ext cx="2240868" cy="1061829"/>
          </a:xfrm>
          <a:prstGeom prst="rect">
            <a:avLst/>
          </a:prstGeom>
          <a:noFill/>
        </p:spPr>
        <p:txBody>
          <a:bodyPr wrap="square" rtlCol="0">
            <a:spAutoFit/>
          </a:bodyPr>
          <a:lstStyle/>
          <a:p>
            <a:r>
              <a:rPr lang="it-IT" sz="1050" dirty="0"/>
              <a:t>OPD in </a:t>
            </a:r>
            <a:r>
              <a:rPr lang="it-IT" sz="1050" dirty="0" err="1"/>
              <a:t>microns</a:t>
            </a:r>
            <a:r>
              <a:rPr lang="it-IT" sz="1050" dirty="0"/>
              <a:t> </a:t>
            </a:r>
            <a:r>
              <a:rPr lang="it-IT" sz="1050" dirty="0" err="1"/>
              <a:t>resulting</a:t>
            </a:r>
            <a:r>
              <a:rPr lang="it-IT" sz="1050" dirty="0"/>
              <a:t> </a:t>
            </a:r>
            <a:r>
              <a:rPr lang="it-IT" sz="1050" dirty="0" err="1"/>
              <a:t>from</a:t>
            </a:r>
            <a:r>
              <a:rPr lang="it-IT" sz="1050" dirty="0"/>
              <a:t> </a:t>
            </a:r>
            <a:r>
              <a:rPr lang="it-IT" sz="1050" dirty="0" err="1"/>
              <a:t>thermal</a:t>
            </a:r>
            <a:r>
              <a:rPr lang="it-IT" sz="1050" dirty="0"/>
              <a:t> </a:t>
            </a:r>
            <a:r>
              <a:rPr lang="it-IT" sz="1050" dirty="0" err="1"/>
              <a:t>expansion</a:t>
            </a:r>
            <a:r>
              <a:rPr lang="it-IT" sz="1050" dirty="0"/>
              <a:t> and </a:t>
            </a:r>
            <a:r>
              <a:rPr lang="it-IT" sz="1050" dirty="0" err="1"/>
              <a:t>thermooptic</a:t>
            </a:r>
            <a:r>
              <a:rPr lang="it-IT" sz="1050" dirty="0"/>
              <a:t> </a:t>
            </a:r>
            <a:r>
              <a:rPr lang="it-IT" sz="1050" dirty="0" err="1"/>
              <a:t>effect</a:t>
            </a:r>
            <a:r>
              <a:rPr lang="it-IT" sz="1050" dirty="0"/>
              <a:t>. </a:t>
            </a:r>
            <a:r>
              <a:rPr lang="it-IT" sz="1050" dirty="0" err="1"/>
              <a:t>Parabolic</a:t>
            </a:r>
            <a:r>
              <a:rPr lang="it-IT" sz="1050" dirty="0"/>
              <a:t> </a:t>
            </a:r>
            <a:r>
              <a:rPr lang="it-IT" sz="1050" dirty="0" err="1"/>
              <a:t>fit</a:t>
            </a:r>
            <a:r>
              <a:rPr lang="it-IT" sz="1050" dirty="0"/>
              <a:t> and </a:t>
            </a:r>
            <a:r>
              <a:rPr lang="it-IT" sz="1050" dirty="0" err="1"/>
              <a:t>higher</a:t>
            </a:r>
            <a:r>
              <a:rPr lang="it-IT" sz="1050" dirty="0"/>
              <a:t> </a:t>
            </a:r>
            <a:r>
              <a:rPr lang="it-IT" sz="1050" dirty="0" err="1"/>
              <a:t>order</a:t>
            </a:r>
            <a:r>
              <a:rPr lang="it-IT" sz="1050" dirty="0"/>
              <a:t> </a:t>
            </a:r>
            <a:r>
              <a:rPr lang="it-IT" sz="1050" dirty="0" err="1"/>
              <a:t>aberrations</a:t>
            </a:r>
            <a:r>
              <a:rPr lang="it-IT" sz="1050" dirty="0"/>
              <a:t> </a:t>
            </a:r>
            <a:r>
              <a:rPr lang="it-IT" sz="1050" dirty="0" err="1"/>
              <a:t>also</a:t>
            </a:r>
            <a:r>
              <a:rPr lang="it-IT" sz="1050" dirty="0"/>
              <a:t> </a:t>
            </a:r>
            <a:r>
              <a:rPr lang="it-IT" sz="1050" dirty="0" err="1"/>
              <a:t>shown</a:t>
            </a:r>
            <a:r>
              <a:rPr lang="it-IT" sz="1050" dirty="0"/>
              <a:t>. </a:t>
            </a:r>
            <a:r>
              <a:rPr lang="it-IT" sz="1050" dirty="0" err="1"/>
              <a:t>Left</a:t>
            </a:r>
            <a:r>
              <a:rPr lang="it-IT" sz="1050" dirty="0"/>
              <a:t>: AMP3 </a:t>
            </a:r>
            <a:r>
              <a:rPr lang="it-IT" sz="1050" dirty="0" err="1"/>
              <a:t>transmission</a:t>
            </a:r>
            <a:r>
              <a:rPr lang="it-IT" sz="1050" dirty="0"/>
              <a:t> disk; right AMP3 </a:t>
            </a:r>
            <a:r>
              <a:rPr lang="it-IT" sz="1050" dirty="0" err="1"/>
              <a:t>reflection</a:t>
            </a:r>
            <a:r>
              <a:rPr lang="it-IT" sz="1050" dirty="0"/>
              <a:t> disk at P1 </a:t>
            </a:r>
            <a:r>
              <a:rPr lang="it-IT" sz="1050" dirty="0" err="1"/>
              <a:t>pump</a:t>
            </a:r>
            <a:r>
              <a:rPr lang="it-IT" sz="1050" dirty="0"/>
              <a:t> </a:t>
            </a:r>
            <a:r>
              <a:rPr lang="it-IT" sz="1050" dirty="0" err="1"/>
              <a:t>level</a:t>
            </a:r>
            <a:endParaRPr lang="it-IT" sz="1050" dirty="0"/>
          </a:p>
        </p:txBody>
      </p:sp>
      <p:pic>
        <p:nvPicPr>
          <p:cNvPr id="16" name="Picture 2"/>
          <p:cNvPicPr>
            <a:picLocks noChangeAspect="1" noChangeArrowheads="1"/>
          </p:cNvPicPr>
          <p:nvPr/>
        </p:nvPicPr>
        <p:blipFill>
          <a:blip r:embed="rId8" cstate="print"/>
          <a:srcRect b="5119"/>
          <a:stretch>
            <a:fillRect/>
          </a:stretch>
        </p:blipFill>
        <p:spPr bwMode="auto">
          <a:xfrm>
            <a:off x="5647038" y="788593"/>
            <a:ext cx="1977081" cy="1349126"/>
          </a:xfrm>
          <a:prstGeom prst="rect">
            <a:avLst/>
          </a:prstGeom>
          <a:noFill/>
          <a:ln w="9525">
            <a:noFill/>
            <a:miter lim="800000"/>
            <a:headEnd/>
            <a:tailEnd/>
          </a:ln>
        </p:spPr>
      </p:pic>
      <p:sp>
        <p:nvSpPr>
          <p:cNvPr id="19" name="CasellaDiTesto 18"/>
          <p:cNvSpPr txBox="1"/>
          <p:nvPr/>
        </p:nvSpPr>
        <p:spPr>
          <a:xfrm>
            <a:off x="4392827" y="1890584"/>
            <a:ext cx="1053494" cy="265457"/>
          </a:xfrm>
          <a:prstGeom prst="rect">
            <a:avLst/>
          </a:prstGeom>
          <a:noFill/>
        </p:spPr>
        <p:txBody>
          <a:bodyPr wrap="none" rtlCol="0">
            <a:spAutoFit/>
          </a:bodyPr>
          <a:lstStyle/>
          <a:p>
            <a:r>
              <a:rPr lang="it-IT" sz="1125" dirty="0" err="1">
                <a:solidFill>
                  <a:schemeClr val="bg1">
                    <a:lumMod val="95000"/>
                  </a:schemeClr>
                </a:solidFill>
              </a:rPr>
              <a:t>Peak</a:t>
            </a:r>
            <a:r>
              <a:rPr lang="it-IT" sz="1125" dirty="0">
                <a:solidFill>
                  <a:schemeClr val="bg1">
                    <a:lumMod val="95000"/>
                  </a:schemeClr>
                </a:solidFill>
              </a:rPr>
              <a:t> T: 40.8 °C</a:t>
            </a:r>
          </a:p>
        </p:txBody>
      </p:sp>
      <p:sp>
        <p:nvSpPr>
          <p:cNvPr id="20" name="CasellaDiTesto 19"/>
          <p:cNvSpPr txBox="1"/>
          <p:nvPr/>
        </p:nvSpPr>
        <p:spPr>
          <a:xfrm>
            <a:off x="6397711" y="1856603"/>
            <a:ext cx="1053494" cy="265457"/>
          </a:xfrm>
          <a:prstGeom prst="rect">
            <a:avLst/>
          </a:prstGeom>
          <a:noFill/>
        </p:spPr>
        <p:txBody>
          <a:bodyPr wrap="none" rtlCol="0">
            <a:spAutoFit/>
          </a:bodyPr>
          <a:lstStyle/>
          <a:p>
            <a:r>
              <a:rPr lang="it-IT" sz="1125" dirty="0" err="1">
                <a:solidFill>
                  <a:schemeClr val="bg1">
                    <a:lumMod val="95000"/>
                  </a:schemeClr>
                </a:solidFill>
              </a:rPr>
              <a:t>Peak</a:t>
            </a:r>
            <a:r>
              <a:rPr lang="it-IT" sz="1125" dirty="0">
                <a:solidFill>
                  <a:schemeClr val="bg1">
                    <a:lumMod val="95000"/>
                  </a:schemeClr>
                </a:solidFill>
              </a:rPr>
              <a:t> T: 89.5 °C</a:t>
            </a:r>
          </a:p>
        </p:txBody>
      </p:sp>
      <p:sp>
        <p:nvSpPr>
          <p:cNvPr id="5" name="TextBox 4">
            <a:extLst>
              <a:ext uri="{FF2B5EF4-FFF2-40B4-BE49-F238E27FC236}">
                <a16:creationId xmlns:a16="http://schemas.microsoft.com/office/drawing/2014/main" id="{9E3458F1-B192-C4D0-CF26-9DFBA6F61156}"/>
              </a:ext>
            </a:extLst>
          </p:cNvPr>
          <p:cNvSpPr txBox="1"/>
          <p:nvPr/>
        </p:nvSpPr>
        <p:spPr>
          <a:xfrm>
            <a:off x="7754477" y="2212719"/>
            <a:ext cx="1279637" cy="1384995"/>
          </a:xfrm>
          <a:prstGeom prst="rect">
            <a:avLst/>
          </a:prstGeom>
          <a:noFill/>
        </p:spPr>
        <p:txBody>
          <a:bodyPr wrap="square" rtlCol="0">
            <a:spAutoFit/>
          </a:bodyPr>
          <a:lstStyle/>
          <a:p>
            <a:r>
              <a:rPr lang="en-US" sz="1400" b="1" dirty="0"/>
              <a:t>Phase modification requires Adaptive Optics compensation</a:t>
            </a:r>
            <a:endParaRPr lang="x-none" sz="1400" b="1" dirty="0"/>
          </a:p>
        </p:txBody>
      </p:sp>
    </p:spTree>
    <p:extLst>
      <p:ext uri="{BB962C8B-B14F-4D97-AF65-F5344CB8AC3E}">
        <p14:creationId xmlns:p14="http://schemas.microsoft.com/office/powerpoint/2010/main" val="3643891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652" y="-128550"/>
            <a:ext cx="6244708" cy="857250"/>
          </a:xfrm>
        </p:spPr>
        <p:txBody>
          <a:bodyPr>
            <a:normAutofit/>
          </a:bodyPr>
          <a:lstStyle/>
          <a:p>
            <a:r>
              <a:rPr lang="en-US" sz="2400" b="1" dirty="0">
                <a:latin typeface="HP Simplified Light" panose="020B0404020204020204" pitchFamily="34" charset="0"/>
              </a:rPr>
              <a:t>TDR Issue: PUMP SOURCES TECHNOLOGY</a:t>
            </a:r>
          </a:p>
        </p:txBody>
      </p:sp>
      <p:sp>
        <p:nvSpPr>
          <p:cNvPr id="17" name="Rettangolo 16"/>
          <p:cNvSpPr/>
          <p:nvPr/>
        </p:nvSpPr>
        <p:spPr>
          <a:xfrm>
            <a:off x="1739898" y="627535"/>
            <a:ext cx="6360493" cy="2154436"/>
          </a:xfrm>
          <a:prstGeom prst="rect">
            <a:avLst/>
          </a:prstGeom>
        </p:spPr>
        <p:txBody>
          <a:bodyPr wrap="square">
            <a:spAutoFit/>
          </a:bodyPr>
          <a:lstStyle/>
          <a:p>
            <a:r>
              <a:rPr lang="en-US" sz="1400" b="1" dirty="0"/>
              <a:t>P0 performance level</a:t>
            </a:r>
          </a:p>
          <a:p>
            <a:r>
              <a:rPr lang="en-US" sz="1200" i="1" dirty="0"/>
              <a:t>Issue: 	P0 operation regime has a pulse repetition rate of 20 Hz. </a:t>
            </a:r>
          </a:p>
          <a:p>
            <a:r>
              <a:rPr lang="en-US" sz="1200" i="1" dirty="0"/>
              <a:t>	The two available pump sources have a repetition rate of only 10 Hz. </a:t>
            </a:r>
          </a:p>
          <a:p>
            <a:r>
              <a:rPr lang="en-US" sz="1200" dirty="0"/>
              <a:t>To circumvent this problem (until higher rep rate devices are developed) we considered to use two (or two sets) of pump sources and shot them interleaved, so that repetition rate of the pump pulses arriving to the amplifiers id effectively doubled. </a:t>
            </a:r>
          </a:p>
          <a:p>
            <a:endParaRPr lang="en-US" sz="1200" dirty="0"/>
          </a:p>
          <a:p>
            <a:r>
              <a:rPr lang="en-US" sz="1200" i="1" dirty="0"/>
              <a:t>Issue: 	Pump energies higher than about 60 J (as needed by the AMP3 module) require 	more than a single pump source. </a:t>
            </a:r>
          </a:p>
          <a:p>
            <a:r>
              <a:rPr lang="en-US" sz="1200" dirty="0"/>
              <a:t>This calls for specific arrangements to multiplex the input from several pump units to the amplification crystals.</a:t>
            </a:r>
          </a:p>
        </p:txBody>
      </p:sp>
      <p:sp>
        <p:nvSpPr>
          <p:cNvPr id="18" name="Rettangolo 17"/>
          <p:cNvSpPr/>
          <p:nvPr/>
        </p:nvSpPr>
        <p:spPr>
          <a:xfrm>
            <a:off x="1419225" y="2841780"/>
            <a:ext cx="6483350" cy="1785104"/>
          </a:xfrm>
          <a:prstGeom prst="rect">
            <a:avLst/>
          </a:prstGeom>
        </p:spPr>
        <p:txBody>
          <a:bodyPr wrap="square">
            <a:spAutoFit/>
          </a:bodyPr>
          <a:lstStyle/>
          <a:p>
            <a:r>
              <a:rPr lang="en-US" sz="1400" b="1" dirty="0"/>
              <a:t>P1 performance level</a:t>
            </a:r>
          </a:p>
          <a:p>
            <a:pPr marL="672704" indent="-672704"/>
            <a:r>
              <a:rPr lang="en-US" sz="1200" i="1" dirty="0"/>
              <a:t>Issue:  	P1 operation regime considers a pulse repetition rate of 100 Hz, along with higher energies than P0. </a:t>
            </a:r>
            <a:r>
              <a:rPr lang="en-US" sz="1200" i="1" dirty="0">
                <a:highlight>
                  <a:srgbClr val="FFFF00"/>
                </a:highlight>
              </a:rPr>
              <a:t>Currently no solutions for pump sources </a:t>
            </a:r>
            <a:r>
              <a:rPr lang="en-US" sz="1200" i="1" dirty="0"/>
              <a:t>are available to meet these requirements. </a:t>
            </a:r>
          </a:p>
          <a:p>
            <a:r>
              <a:rPr lang="en-US" sz="1200" dirty="0"/>
              <a:t>Speculatively, we have considered the availability of a system similar to Amplitude P60 but operating at 50 Hz (conversion to diode laser pumping of the </a:t>
            </a:r>
            <a:r>
              <a:rPr lang="en-US" sz="1200" dirty="0" err="1"/>
              <a:t>flashlamp</a:t>
            </a:r>
            <a:r>
              <a:rPr lang="en-US" sz="1200" dirty="0"/>
              <a:t> pumped P60) with the same output energy of 60 J/pulse in the green. </a:t>
            </a:r>
          </a:p>
          <a:p>
            <a:r>
              <a:rPr lang="en-US" sz="1200" dirty="0"/>
              <a:t>Again, reaching </a:t>
            </a:r>
            <a:r>
              <a:rPr lang="en-US" sz="1200" dirty="0">
                <a:highlight>
                  <a:srgbClr val="FFFF00"/>
                </a:highlight>
              </a:rPr>
              <a:t>100 Hz requires the time interleaving of a pair of twin sources</a:t>
            </a:r>
            <a:r>
              <a:rPr lang="en-US" sz="1200" dirty="0"/>
              <a:t>. This analysis did not include the </a:t>
            </a:r>
            <a:r>
              <a:rPr lang="en-US" sz="1200" dirty="0" err="1"/>
              <a:t>DiPOLE</a:t>
            </a:r>
            <a:r>
              <a:rPr lang="en-US" sz="1200" dirty="0"/>
              <a:t> 100 system, as no developments are currently planned toward a high energy, high rep rate system.</a:t>
            </a:r>
            <a:endParaRPr lang="it-IT" sz="1200" dirty="0"/>
          </a:p>
        </p:txBody>
      </p:sp>
      <p:sp>
        <p:nvSpPr>
          <p:cNvPr id="3" name="TextBox 2">
            <a:extLst>
              <a:ext uri="{FF2B5EF4-FFF2-40B4-BE49-F238E27FC236}">
                <a16:creationId xmlns:a16="http://schemas.microsoft.com/office/drawing/2014/main" id="{AD0D5979-BAF3-E5A3-612C-F93CEA5C0BD3}"/>
              </a:ext>
            </a:extLst>
          </p:cNvPr>
          <p:cNvSpPr txBox="1"/>
          <p:nvPr/>
        </p:nvSpPr>
        <p:spPr>
          <a:xfrm rot="16200000">
            <a:off x="-430961" y="2620388"/>
            <a:ext cx="2625975" cy="323165"/>
          </a:xfrm>
          <a:prstGeom prst="rect">
            <a:avLst/>
          </a:prstGeom>
          <a:noFill/>
        </p:spPr>
        <p:txBody>
          <a:bodyPr wrap="none" rtlCol="0">
            <a:spAutoFit/>
          </a:bodyPr>
          <a:lstStyle/>
          <a:p>
            <a:r>
              <a:rPr lang="en-IT" dirty="0">
                <a:highlight>
                  <a:srgbClr val="FFFF00"/>
                </a:highlight>
              </a:rPr>
              <a:t>PUMP SOURCE DIMENSIONING</a:t>
            </a:r>
          </a:p>
        </p:txBody>
      </p:sp>
    </p:spTree>
    <p:extLst>
      <p:ext uri="{BB962C8B-B14F-4D97-AF65-F5344CB8AC3E}">
        <p14:creationId xmlns:p14="http://schemas.microsoft.com/office/powerpoint/2010/main" val="3643891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572" y="-128550"/>
            <a:ext cx="7684868" cy="857250"/>
          </a:xfrm>
        </p:spPr>
        <p:txBody>
          <a:bodyPr>
            <a:normAutofit/>
          </a:bodyPr>
          <a:lstStyle/>
          <a:p>
            <a:r>
              <a:rPr lang="en-US" sz="2400" b="1" dirty="0">
                <a:latin typeface="HP Simplified Light" panose="020B0404020204020204" pitchFamily="34" charset="0"/>
              </a:rPr>
              <a:t>TDR Issue: PUMP SOURCES TECHNOLOGY</a:t>
            </a:r>
          </a:p>
        </p:txBody>
      </p:sp>
      <p:pic>
        <p:nvPicPr>
          <p:cNvPr id="11" name="Immagine 10"/>
          <p:cNvPicPr/>
          <p:nvPr/>
        </p:nvPicPr>
        <p:blipFill>
          <a:blip r:embed="rId3" cstate="print">
            <a:extLst>
              <a:ext uri="{28A0092B-C50C-407E-A947-70E740481C1C}">
                <a14:useLocalDpi xmlns:a14="http://schemas.microsoft.com/office/drawing/2010/main" val="0"/>
              </a:ext>
            </a:extLst>
          </a:blip>
          <a:srcRect r="51959"/>
          <a:stretch>
            <a:fillRect/>
          </a:stretch>
        </p:blipFill>
        <p:spPr>
          <a:xfrm>
            <a:off x="1521042" y="789552"/>
            <a:ext cx="3266982" cy="2106234"/>
          </a:xfrm>
          <a:prstGeom prst="rect">
            <a:avLst/>
          </a:prstGeom>
        </p:spPr>
      </p:pic>
      <p:sp>
        <p:nvSpPr>
          <p:cNvPr id="12" name="CasellaDiTesto 11"/>
          <p:cNvSpPr txBox="1"/>
          <p:nvPr/>
        </p:nvSpPr>
        <p:spPr>
          <a:xfrm>
            <a:off x="4788024" y="951570"/>
            <a:ext cx="3212976" cy="830997"/>
          </a:xfrm>
          <a:prstGeom prst="rect">
            <a:avLst/>
          </a:prstGeom>
          <a:noFill/>
        </p:spPr>
        <p:txBody>
          <a:bodyPr wrap="square" rtlCol="0">
            <a:spAutoFit/>
          </a:bodyPr>
          <a:lstStyle/>
          <a:p>
            <a:r>
              <a:rPr lang="it-IT" sz="1200" dirty="0" err="1"/>
              <a:t>Cryogenically</a:t>
            </a:r>
            <a:r>
              <a:rPr lang="it-IT" sz="1200" dirty="0"/>
              <a:t> </a:t>
            </a:r>
            <a:r>
              <a:rPr lang="it-IT" sz="1200" dirty="0" err="1"/>
              <a:t>operated</a:t>
            </a:r>
            <a:r>
              <a:rPr lang="it-IT" sz="1200" dirty="0"/>
              <a:t> </a:t>
            </a:r>
            <a:r>
              <a:rPr lang="it-IT" sz="1200" dirty="0" err="1"/>
              <a:t>Yb</a:t>
            </a:r>
            <a:r>
              <a:rPr lang="it-IT" sz="1200" dirty="0"/>
              <a:t>:YAG, </a:t>
            </a:r>
            <a:r>
              <a:rPr lang="it-IT" sz="1200" dirty="0" err="1"/>
              <a:t>diode</a:t>
            </a:r>
            <a:r>
              <a:rPr lang="it-IT" sz="1200" dirty="0"/>
              <a:t> </a:t>
            </a:r>
            <a:r>
              <a:rPr lang="it-IT" sz="1200" dirty="0" err="1"/>
              <a:t>pumped</a:t>
            </a:r>
            <a:endParaRPr lang="it-IT" sz="1200" dirty="0"/>
          </a:p>
          <a:p>
            <a:r>
              <a:rPr lang="it-IT" sz="1200" dirty="0"/>
              <a:t>100J @1030 </a:t>
            </a:r>
            <a:r>
              <a:rPr lang="it-IT" sz="1200" dirty="0" err="1"/>
              <a:t>nm</a:t>
            </a:r>
            <a:r>
              <a:rPr lang="it-IT" sz="1200" dirty="0"/>
              <a:t> , 10 Hz </a:t>
            </a:r>
            <a:r>
              <a:rPr lang="it-IT" sz="1200" dirty="0" err="1"/>
              <a:t>demonstrated</a:t>
            </a:r>
            <a:endParaRPr lang="it-IT" sz="1200" dirty="0"/>
          </a:p>
          <a:p>
            <a:r>
              <a:rPr lang="it-IT" sz="1200" dirty="0"/>
              <a:t>Energy </a:t>
            </a:r>
            <a:r>
              <a:rPr lang="it-IT" sz="1200" dirty="0" err="1"/>
              <a:t>stabilty</a:t>
            </a:r>
            <a:r>
              <a:rPr lang="it-IT" sz="1200" dirty="0"/>
              <a:t> 1% RMS (</a:t>
            </a:r>
            <a:r>
              <a:rPr lang="it-IT" sz="1200" dirty="0" err="1"/>
              <a:t>few</a:t>
            </a:r>
            <a:r>
              <a:rPr lang="it-IT" sz="1200" dirty="0"/>
              <a:t> </a:t>
            </a:r>
            <a:r>
              <a:rPr lang="it-IT" sz="1200" dirty="0" err="1"/>
              <a:t>hours</a:t>
            </a:r>
            <a:r>
              <a:rPr lang="it-IT" sz="1200" dirty="0"/>
              <a:t> </a:t>
            </a:r>
            <a:r>
              <a:rPr lang="it-IT" sz="1200" dirty="0" err="1"/>
              <a:t>of</a:t>
            </a:r>
            <a:r>
              <a:rPr lang="it-IT" sz="1200" dirty="0"/>
              <a:t> </a:t>
            </a:r>
            <a:r>
              <a:rPr lang="it-IT" sz="1200" dirty="0" err="1"/>
              <a:t>operation</a:t>
            </a:r>
            <a:r>
              <a:rPr lang="it-IT" sz="1200" dirty="0"/>
              <a:t>)</a:t>
            </a:r>
          </a:p>
          <a:p>
            <a:r>
              <a:rPr lang="it-IT" sz="1200" dirty="0"/>
              <a:t>60 J SHG @ 515 </a:t>
            </a:r>
            <a:r>
              <a:rPr lang="it-IT" sz="1200" dirty="0" err="1"/>
              <a:t>nm</a:t>
            </a:r>
            <a:r>
              <a:rPr lang="it-IT" sz="1200" dirty="0"/>
              <a:t>, 10 Hz </a:t>
            </a:r>
            <a:r>
              <a:rPr lang="it-IT" sz="1200" dirty="0" err="1"/>
              <a:t>expected</a:t>
            </a:r>
            <a:endParaRPr lang="it-IT" sz="1200" dirty="0"/>
          </a:p>
        </p:txBody>
      </p:sp>
      <p:sp>
        <p:nvSpPr>
          <p:cNvPr id="15" name="CasellaDiTesto 14"/>
          <p:cNvSpPr txBox="1"/>
          <p:nvPr/>
        </p:nvSpPr>
        <p:spPr>
          <a:xfrm>
            <a:off x="3977934" y="573528"/>
            <a:ext cx="1899944" cy="369332"/>
          </a:xfrm>
          <a:prstGeom prst="rect">
            <a:avLst/>
          </a:prstGeom>
          <a:noFill/>
        </p:spPr>
        <p:txBody>
          <a:bodyPr wrap="none" rtlCol="0">
            <a:spAutoFit/>
          </a:bodyPr>
          <a:lstStyle/>
          <a:p>
            <a:r>
              <a:rPr lang="it-IT" sz="1800" dirty="0" err="1"/>
              <a:t>DiPOLE</a:t>
            </a:r>
            <a:r>
              <a:rPr lang="it-IT" sz="1800" dirty="0"/>
              <a:t> 100 (STCF)</a:t>
            </a:r>
          </a:p>
        </p:txBody>
      </p:sp>
      <p:sp>
        <p:nvSpPr>
          <p:cNvPr id="10" name="CasellaDiTesto 9"/>
          <p:cNvSpPr txBox="1"/>
          <p:nvPr/>
        </p:nvSpPr>
        <p:spPr>
          <a:xfrm>
            <a:off x="4842030" y="1815666"/>
            <a:ext cx="1998222" cy="830997"/>
          </a:xfrm>
          <a:prstGeom prst="rect">
            <a:avLst/>
          </a:prstGeom>
          <a:noFill/>
        </p:spPr>
        <p:txBody>
          <a:bodyPr wrap="square" rtlCol="0">
            <a:spAutoFit/>
          </a:bodyPr>
          <a:lstStyle/>
          <a:p>
            <a:r>
              <a:rPr lang="it-IT" sz="1200" dirty="0" err="1"/>
              <a:t>Possible</a:t>
            </a:r>
            <a:r>
              <a:rPr lang="it-IT" sz="1200" dirty="0"/>
              <a:t> </a:t>
            </a:r>
            <a:r>
              <a:rPr lang="it-IT" sz="1200" dirty="0" err="1"/>
              <a:t>upgrades</a:t>
            </a:r>
            <a:r>
              <a:rPr lang="it-IT" sz="1200" dirty="0"/>
              <a:t> include:</a:t>
            </a:r>
          </a:p>
          <a:p>
            <a:pPr>
              <a:buFontTx/>
              <a:buChar char="-"/>
            </a:pPr>
            <a:r>
              <a:rPr lang="it-IT" sz="1200" dirty="0"/>
              <a:t>  IR Output </a:t>
            </a:r>
            <a:r>
              <a:rPr lang="it-IT" sz="1200" dirty="0" err="1"/>
              <a:t>energy</a:t>
            </a:r>
            <a:r>
              <a:rPr lang="it-IT" sz="1200" dirty="0"/>
              <a:t> 150 J</a:t>
            </a:r>
          </a:p>
          <a:p>
            <a:pPr>
              <a:buFontTx/>
              <a:buChar char="-"/>
            </a:pPr>
            <a:r>
              <a:rPr lang="it-IT" sz="1200" dirty="0"/>
              <a:t>  </a:t>
            </a:r>
            <a:r>
              <a:rPr lang="it-IT" sz="1200" b="1" dirty="0"/>
              <a:t>SHG output  &gt; 100 J</a:t>
            </a:r>
          </a:p>
          <a:p>
            <a:pPr>
              <a:buFontTx/>
              <a:buChar char="-"/>
            </a:pPr>
            <a:r>
              <a:rPr lang="it-IT" sz="1200" b="1" dirty="0"/>
              <a:t>  PRF 100 Hz @ 10 J</a:t>
            </a:r>
          </a:p>
        </p:txBody>
      </p:sp>
      <p:pic>
        <p:nvPicPr>
          <p:cNvPr id="13" name="Immagine 12"/>
          <p:cNvPicPr/>
          <p:nvPr/>
        </p:nvPicPr>
        <p:blipFill>
          <a:blip r:embed="rId4" cstate="print">
            <a:extLst>
              <a:ext uri="{28A0092B-C50C-407E-A947-70E740481C1C}">
                <a14:useLocalDpi xmlns:a14="http://schemas.microsoft.com/office/drawing/2010/main" val="0"/>
              </a:ext>
            </a:extLst>
          </a:blip>
          <a:srcRect r="45045"/>
          <a:stretch>
            <a:fillRect/>
          </a:stretch>
        </p:blipFill>
        <p:spPr>
          <a:xfrm>
            <a:off x="1331640" y="3165816"/>
            <a:ext cx="3294366" cy="1512168"/>
          </a:xfrm>
          <a:prstGeom prst="rect">
            <a:avLst/>
          </a:prstGeom>
        </p:spPr>
      </p:pic>
      <p:sp>
        <p:nvSpPr>
          <p:cNvPr id="14" name="CasellaDiTesto 13"/>
          <p:cNvSpPr txBox="1"/>
          <p:nvPr/>
        </p:nvSpPr>
        <p:spPr>
          <a:xfrm>
            <a:off x="4626006" y="3042925"/>
            <a:ext cx="3374994" cy="2123658"/>
          </a:xfrm>
          <a:prstGeom prst="rect">
            <a:avLst/>
          </a:prstGeom>
          <a:noFill/>
        </p:spPr>
        <p:txBody>
          <a:bodyPr wrap="square" rtlCol="0">
            <a:spAutoFit/>
          </a:bodyPr>
          <a:lstStyle/>
          <a:p>
            <a:r>
              <a:rPr lang="it-IT" sz="1200" dirty="0" err="1"/>
              <a:t>Nd</a:t>
            </a:r>
            <a:r>
              <a:rPr lang="it-IT" sz="1200" dirty="0"/>
              <a:t>:YAG Disk </a:t>
            </a:r>
            <a:r>
              <a:rPr lang="it-IT" sz="1200" dirty="0" err="1"/>
              <a:t>Amplifier</a:t>
            </a:r>
            <a:r>
              <a:rPr lang="it-IT" sz="1200" dirty="0"/>
              <a:t> </a:t>
            </a:r>
            <a:r>
              <a:rPr lang="it-IT" sz="1200" dirty="0" err="1"/>
              <a:t>Heads</a:t>
            </a:r>
            <a:r>
              <a:rPr lang="it-IT" sz="1200" dirty="0"/>
              <a:t> (DAH), </a:t>
            </a:r>
            <a:r>
              <a:rPr lang="it-IT" sz="1200" dirty="0" err="1"/>
              <a:t>liquid</a:t>
            </a:r>
            <a:r>
              <a:rPr lang="it-IT" sz="1200" dirty="0"/>
              <a:t> </a:t>
            </a:r>
            <a:r>
              <a:rPr lang="it-IT" sz="1200" dirty="0" err="1"/>
              <a:t>cooled</a:t>
            </a:r>
            <a:r>
              <a:rPr lang="it-IT" sz="1200" dirty="0"/>
              <a:t>.</a:t>
            </a:r>
          </a:p>
          <a:p>
            <a:r>
              <a:rPr lang="it-IT" sz="1200" dirty="0" err="1"/>
              <a:t>Current</a:t>
            </a:r>
            <a:r>
              <a:rPr lang="it-IT" sz="1200" dirty="0"/>
              <a:t> design: </a:t>
            </a:r>
            <a:r>
              <a:rPr lang="it-IT" sz="1200" dirty="0" err="1"/>
              <a:t>flashlamp</a:t>
            </a:r>
            <a:r>
              <a:rPr lang="it-IT" sz="1200" dirty="0"/>
              <a:t> </a:t>
            </a:r>
            <a:r>
              <a:rPr lang="it-IT" sz="1200" dirty="0" err="1"/>
              <a:t>pumping</a:t>
            </a:r>
            <a:endParaRPr lang="it-IT" sz="1200" dirty="0"/>
          </a:p>
          <a:p>
            <a:r>
              <a:rPr lang="it-IT" sz="1200" dirty="0" err="1"/>
              <a:t>Scalable</a:t>
            </a:r>
            <a:r>
              <a:rPr lang="it-IT" sz="1200" dirty="0"/>
              <a:t> design (n. </a:t>
            </a:r>
            <a:r>
              <a:rPr lang="it-IT" sz="1200" dirty="0" err="1"/>
              <a:t>of</a:t>
            </a:r>
            <a:r>
              <a:rPr lang="it-IT" sz="1200" dirty="0"/>
              <a:t> DAH </a:t>
            </a:r>
            <a:r>
              <a:rPr lang="it-IT" sz="1200" dirty="0" err="1"/>
              <a:t>units</a:t>
            </a:r>
            <a:r>
              <a:rPr lang="it-IT" sz="1200" dirty="0"/>
              <a:t>): P20, P30…</a:t>
            </a:r>
          </a:p>
          <a:p>
            <a:endParaRPr lang="it-IT" sz="1200" dirty="0"/>
          </a:p>
          <a:p>
            <a:r>
              <a:rPr lang="it-IT" sz="1200" dirty="0"/>
              <a:t>Design </a:t>
            </a:r>
            <a:r>
              <a:rPr lang="it-IT" sz="1200" dirty="0" err="1"/>
              <a:t>specificatons</a:t>
            </a:r>
            <a:r>
              <a:rPr lang="it-IT" sz="1200" dirty="0"/>
              <a:t> (6 DAH): </a:t>
            </a:r>
          </a:p>
          <a:p>
            <a:r>
              <a:rPr lang="it-IT" sz="1200" dirty="0"/>
              <a:t>~80 J @ 1064 </a:t>
            </a:r>
            <a:r>
              <a:rPr lang="it-IT" sz="1200" dirty="0" err="1"/>
              <a:t>nm</a:t>
            </a:r>
            <a:r>
              <a:rPr lang="it-IT" sz="1200" dirty="0"/>
              <a:t>, 10 Hz</a:t>
            </a:r>
          </a:p>
          <a:p>
            <a:r>
              <a:rPr lang="it-IT" sz="1200" dirty="0"/>
              <a:t>60 J @ 532 </a:t>
            </a:r>
            <a:r>
              <a:rPr lang="it-IT" sz="1200" dirty="0" err="1"/>
              <a:t>nm</a:t>
            </a:r>
            <a:r>
              <a:rPr lang="it-IT" sz="1200" dirty="0"/>
              <a:t>, 10 Hz</a:t>
            </a:r>
          </a:p>
          <a:p>
            <a:endParaRPr lang="it-IT" sz="1200" dirty="0"/>
          </a:p>
          <a:p>
            <a:r>
              <a:rPr lang="it-IT" sz="1200" dirty="0" err="1"/>
              <a:t>Possible</a:t>
            </a:r>
            <a:r>
              <a:rPr lang="it-IT" sz="1200" dirty="0"/>
              <a:t> </a:t>
            </a:r>
            <a:r>
              <a:rPr lang="it-IT" sz="1200" dirty="0" err="1"/>
              <a:t>developments</a:t>
            </a:r>
            <a:endParaRPr lang="it-IT" sz="1200" dirty="0"/>
          </a:p>
          <a:p>
            <a:r>
              <a:rPr lang="it-IT" sz="1200" dirty="0"/>
              <a:t>- </a:t>
            </a:r>
            <a:r>
              <a:rPr lang="it-IT" sz="1200" dirty="0" err="1"/>
              <a:t>Diode</a:t>
            </a:r>
            <a:r>
              <a:rPr lang="it-IT" sz="1200" dirty="0"/>
              <a:t> </a:t>
            </a:r>
            <a:r>
              <a:rPr lang="it-IT" sz="1200" dirty="0" err="1"/>
              <a:t>pumping</a:t>
            </a:r>
            <a:endParaRPr lang="it-IT" sz="1200" dirty="0"/>
          </a:p>
          <a:p>
            <a:r>
              <a:rPr lang="it-IT" sz="1200" dirty="0"/>
              <a:t>- </a:t>
            </a:r>
            <a:r>
              <a:rPr lang="it-IT" sz="1200" b="1" dirty="0"/>
              <a:t>50 Hz </a:t>
            </a:r>
            <a:r>
              <a:rPr lang="it-IT" sz="1200" b="1" dirty="0" err="1"/>
              <a:t>rep</a:t>
            </a:r>
            <a:r>
              <a:rPr lang="it-IT" sz="1200" b="1" dirty="0"/>
              <a:t>  rate</a:t>
            </a:r>
          </a:p>
        </p:txBody>
      </p:sp>
      <p:sp>
        <p:nvSpPr>
          <p:cNvPr id="20" name="CasellaDiTesto 19"/>
          <p:cNvSpPr txBox="1"/>
          <p:nvPr/>
        </p:nvSpPr>
        <p:spPr>
          <a:xfrm>
            <a:off x="3379858" y="2744219"/>
            <a:ext cx="2870338" cy="369332"/>
          </a:xfrm>
          <a:prstGeom prst="rect">
            <a:avLst/>
          </a:prstGeom>
          <a:noFill/>
        </p:spPr>
        <p:txBody>
          <a:bodyPr wrap="none" rtlCol="0">
            <a:spAutoFit/>
          </a:bodyPr>
          <a:lstStyle/>
          <a:p>
            <a:r>
              <a:rPr lang="it-IT" sz="1800" dirty="0"/>
              <a:t>P-60 </a:t>
            </a:r>
            <a:r>
              <a:rPr lang="it-IT" sz="1800" dirty="0" err="1"/>
              <a:t>technology</a:t>
            </a:r>
            <a:r>
              <a:rPr lang="it-IT" sz="1800" dirty="0"/>
              <a:t> (</a:t>
            </a:r>
            <a:r>
              <a:rPr lang="it-IT" sz="1800" dirty="0" err="1"/>
              <a:t>Amplitude</a:t>
            </a:r>
            <a:r>
              <a:rPr lang="it-IT" sz="1800" dirty="0"/>
              <a:t>)</a:t>
            </a:r>
          </a:p>
        </p:txBody>
      </p:sp>
    </p:spTree>
    <p:extLst>
      <p:ext uri="{BB962C8B-B14F-4D97-AF65-F5344CB8AC3E}">
        <p14:creationId xmlns:p14="http://schemas.microsoft.com/office/powerpoint/2010/main" val="3643891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22025" y="-164554"/>
            <a:ext cx="6795400" cy="828092"/>
          </a:xfrm>
        </p:spPr>
        <p:txBody>
          <a:bodyPr>
            <a:noAutofit/>
          </a:bodyPr>
          <a:lstStyle/>
          <a:p>
            <a:r>
              <a:rPr lang="en-US" sz="2700" b="1" dirty="0"/>
              <a:t>Needed Development: Diode lasers</a:t>
            </a:r>
          </a:p>
        </p:txBody>
      </p:sp>
      <p:pic>
        <p:nvPicPr>
          <p:cNvPr id="6" name="Picture 5"/>
          <p:cNvPicPr>
            <a:picLocks noChangeAspect="1"/>
          </p:cNvPicPr>
          <p:nvPr/>
        </p:nvPicPr>
        <p:blipFill>
          <a:blip r:embed="rId3"/>
          <a:stretch>
            <a:fillRect/>
          </a:stretch>
        </p:blipFill>
        <p:spPr>
          <a:xfrm>
            <a:off x="566201" y="641481"/>
            <a:ext cx="6624736" cy="4165369"/>
          </a:xfrm>
          <a:prstGeom prst="rect">
            <a:avLst/>
          </a:prstGeom>
        </p:spPr>
      </p:pic>
      <p:sp>
        <p:nvSpPr>
          <p:cNvPr id="3" name="TextBox 2">
            <a:extLst>
              <a:ext uri="{FF2B5EF4-FFF2-40B4-BE49-F238E27FC236}">
                <a16:creationId xmlns:a16="http://schemas.microsoft.com/office/drawing/2014/main" id="{058F7E8B-5C6C-A60D-A644-153E9577F950}"/>
              </a:ext>
            </a:extLst>
          </p:cNvPr>
          <p:cNvSpPr txBox="1"/>
          <p:nvPr/>
        </p:nvSpPr>
        <p:spPr>
          <a:xfrm>
            <a:off x="6876256" y="843558"/>
            <a:ext cx="1946239" cy="784830"/>
          </a:xfrm>
          <a:prstGeom prst="rect">
            <a:avLst/>
          </a:prstGeom>
          <a:noFill/>
        </p:spPr>
        <p:txBody>
          <a:bodyPr wrap="square" rtlCol="0">
            <a:spAutoFit/>
          </a:bodyPr>
          <a:lstStyle/>
          <a:p>
            <a:r>
              <a:rPr lang="en-IT" dirty="0">
                <a:highlight>
                  <a:srgbClr val="FFFF00"/>
                </a:highlight>
              </a:rPr>
              <a:t>Addressed in the “CREATE” development project</a:t>
            </a:r>
          </a:p>
        </p:txBody>
      </p:sp>
    </p:spTree>
    <p:extLst>
      <p:ext uri="{BB962C8B-B14F-4D97-AF65-F5344CB8AC3E}">
        <p14:creationId xmlns:p14="http://schemas.microsoft.com/office/powerpoint/2010/main" val="2086879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solidFill>
                  <a:schemeClr val="tx1"/>
                </a:solidFill>
              </a:rPr>
              <a:t>Outline</a:t>
            </a:r>
          </a:p>
        </p:txBody>
      </p:sp>
      <p:sp>
        <p:nvSpPr>
          <p:cNvPr id="3" name="CasellaDiTesto 2"/>
          <p:cNvSpPr txBox="1"/>
          <p:nvPr/>
        </p:nvSpPr>
        <p:spPr>
          <a:xfrm>
            <a:off x="1403648" y="1203598"/>
            <a:ext cx="4329002" cy="3077764"/>
          </a:xfrm>
          <a:prstGeom prst="rect">
            <a:avLst/>
          </a:prstGeom>
          <a:noFill/>
        </p:spPr>
        <p:txBody>
          <a:bodyPr wrap="none" lIns="91438" tIns="45719" rIns="91438" bIns="45719" rtlCol="0">
            <a:spAutoFit/>
          </a:bodyPr>
          <a:lstStyle/>
          <a:p>
            <a:pPr marL="285743" indent="-285743">
              <a:spcAft>
                <a:spcPts val="1200"/>
              </a:spcAft>
              <a:buFont typeface="Arial"/>
              <a:buChar char="•"/>
            </a:pPr>
            <a:r>
              <a:rPr lang="it-IT" sz="2400" b="1" dirty="0"/>
              <a:t>EuPRAXIA laser </a:t>
            </a:r>
            <a:r>
              <a:rPr lang="it-IT" sz="2400" b="1" dirty="0" err="1"/>
              <a:t>requirements</a:t>
            </a:r>
            <a:endParaRPr lang="it-IT" sz="2400" b="1" dirty="0"/>
          </a:p>
          <a:p>
            <a:pPr marL="285743" indent="-285743">
              <a:spcAft>
                <a:spcPts val="1200"/>
              </a:spcAft>
              <a:buFont typeface="Arial"/>
              <a:buChar char="•"/>
            </a:pPr>
            <a:r>
              <a:rPr lang="it-IT" sz="2400" b="1" dirty="0"/>
              <a:t>Overall layout</a:t>
            </a:r>
          </a:p>
          <a:p>
            <a:pPr marL="285743" indent="-285743">
              <a:spcAft>
                <a:spcPts val="1200"/>
              </a:spcAft>
              <a:buFont typeface="Arial"/>
              <a:buChar char="•"/>
            </a:pPr>
            <a:r>
              <a:rPr lang="it-IT" sz="2400" b="1" dirty="0"/>
              <a:t>Thermal management options</a:t>
            </a:r>
          </a:p>
          <a:p>
            <a:pPr marL="285743" indent="-285743">
              <a:spcAft>
                <a:spcPts val="1200"/>
              </a:spcAft>
              <a:buFont typeface="Arial"/>
              <a:buChar char="•"/>
            </a:pPr>
            <a:r>
              <a:rPr lang="it-IT" sz="2400" b="1" dirty="0" err="1"/>
              <a:t>Modelling</a:t>
            </a:r>
            <a:endParaRPr lang="it-IT" sz="2400" b="1" dirty="0"/>
          </a:p>
          <a:p>
            <a:pPr marL="285743" indent="-285743">
              <a:spcAft>
                <a:spcPts val="1200"/>
              </a:spcAft>
              <a:buFont typeface="Arial"/>
              <a:buChar char="•"/>
            </a:pPr>
            <a:r>
              <a:rPr lang="it-IT" sz="2400" b="1" dirty="0"/>
              <a:t>Pump </a:t>
            </a:r>
            <a:r>
              <a:rPr lang="it-IT" sz="2400" b="1" dirty="0" err="1"/>
              <a:t>lasers</a:t>
            </a:r>
            <a:endParaRPr lang="it-IT" sz="2400" b="1" dirty="0"/>
          </a:p>
          <a:p>
            <a:pPr marL="285743" indent="-285743">
              <a:spcAft>
                <a:spcPts val="1200"/>
              </a:spcAft>
              <a:buFont typeface="Arial"/>
              <a:buChar char="•"/>
            </a:pPr>
            <a:r>
              <a:rPr lang="it-IT" sz="2400" b="1" dirty="0" err="1"/>
              <a:t>Summary</a:t>
            </a:r>
            <a:endParaRPr lang="it-IT" sz="2400" b="1" dirty="0"/>
          </a:p>
        </p:txBody>
      </p:sp>
    </p:spTree>
    <p:extLst>
      <p:ext uri="{BB962C8B-B14F-4D97-AF65-F5344CB8AC3E}">
        <p14:creationId xmlns:p14="http://schemas.microsoft.com/office/powerpoint/2010/main" val="1943524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41480"/>
            <a:ext cx="6696744" cy="342038"/>
          </a:xfrm>
        </p:spPr>
        <p:txBody>
          <a:bodyPr>
            <a:normAutofit fontScale="90000"/>
          </a:bodyPr>
          <a:lstStyle/>
          <a:p>
            <a:r>
              <a:rPr lang="en-US" sz="2100" b="1" dirty="0">
                <a:latin typeface="HP Simplified Light" panose="020B0404020204020204" pitchFamily="34" charset="0"/>
              </a:rPr>
              <a:t>MAIN OUTPUTS OF THE EUPRAXIA DESIGN STUDY FOR PP&amp;TDR</a:t>
            </a:r>
          </a:p>
        </p:txBody>
      </p:sp>
      <p:sp>
        <p:nvSpPr>
          <p:cNvPr id="5" name="CasellaDiTesto 4"/>
          <p:cNvSpPr txBox="1"/>
          <p:nvPr/>
        </p:nvSpPr>
        <p:spPr>
          <a:xfrm>
            <a:off x="179512" y="915566"/>
            <a:ext cx="8568952" cy="3693319"/>
          </a:xfrm>
          <a:prstGeom prst="rect">
            <a:avLst/>
          </a:prstGeom>
          <a:noFill/>
        </p:spPr>
        <p:txBody>
          <a:bodyPr wrap="square" rtlCol="0">
            <a:spAutoFit/>
          </a:bodyPr>
          <a:lstStyle/>
          <a:p>
            <a:pPr marL="285750" indent="-285750">
              <a:buFont typeface="Arial" panose="020B0604020202020204" pitchFamily="34" charset="0"/>
              <a:buChar char="•"/>
            </a:pPr>
            <a:r>
              <a:rPr lang="it-IT" sz="1800" b="1" dirty="0"/>
              <a:t> </a:t>
            </a:r>
            <a:r>
              <a:rPr lang="it-IT" sz="1800" b="1" dirty="0" err="1"/>
              <a:t>Requirements</a:t>
            </a:r>
            <a:r>
              <a:rPr lang="it-IT" sz="1800" b="1" dirty="0"/>
              <a:t> on energy, </a:t>
            </a:r>
            <a:r>
              <a:rPr lang="it-IT" sz="1800" b="1" dirty="0" err="1"/>
              <a:t>pulse</a:t>
            </a:r>
            <a:r>
              <a:rPr lang="it-IT" sz="1800" b="1" dirty="0"/>
              <a:t> duration, </a:t>
            </a:r>
            <a:r>
              <a:rPr lang="it-IT" sz="1800" b="1" dirty="0" err="1"/>
              <a:t>stability</a:t>
            </a:r>
            <a:r>
              <a:rPr lang="it-IT" sz="1800" b="1" dirty="0"/>
              <a:t> </a:t>
            </a:r>
            <a:r>
              <a:rPr lang="it-IT" sz="1800" b="1" dirty="0" err="1"/>
              <a:t>etc</a:t>
            </a:r>
            <a:r>
              <a:rPr lang="it-IT" sz="1800" b="1" dirty="0"/>
              <a:t> set by the LPA working point</a:t>
            </a:r>
          </a:p>
          <a:p>
            <a:pPr marL="285750" indent="-285750">
              <a:buFont typeface="Arial" panose="020B0604020202020204" pitchFamily="34" charset="0"/>
              <a:buChar char="•"/>
            </a:pPr>
            <a:r>
              <a:rPr lang="it-IT" sz="1800" b="1" dirty="0"/>
              <a:t> Design </a:t>
            </a:r>
            <a:r>
              <a:rPr lang="it-IT" sz="1800" b="1" dirty="0" err="1"/>
              <a:t>based</a:t>
            </a:r>
            <a:r>
              <a:rPr lang="it-IT" sz="1800" b="1" dirty="0"/>
              <a:t> on CPA in Ti:Sapphire, </a:t>
            </a:r>
            <a:r>
              <a:rPr lang="it-IT" sz="1800" b="1" dirty="0" err="1"/>
              <a:t>dictated</a:t>
            </a:r>
            <a:r>
              <a:rPr lang="it-IT" sz="1800" b="1" dirty="0"/>
              <a:t> by </a:t>
            </a:r>
            <a:r>
              <a:rPr lang="it-IT" sz="1800" b="1" dirty="0" err="1"/>
              <a:t>requirements</a:t>
            </a:r>
            <a:r>
              <a:rPr lang="it-IT" sz="1800" b="1" dirty="0"/>
              <a:t> vs. time scale</a:t>
            </a:r>
          </a:p>
          <a:p>
            <a:pPr marL="285750" indent="-285750">
              <a:buFont typeface="Arial" panose="020B0604020202020204" pitchFamily="34" charset="0"/>
              <a:buChar char="•"/>
            </a:pPr>
            <a:r>
              <a:rPr lang="it-IT" sz="1800" b="1" dirty="0"/>
              <a:t> Thermal management </a:t>
            </a:r>
            <a:r>
              <a:rPr lang="it-IT" sz="1800" b="1" dirty="0" err="1"/>
              <a:t>issues</a:t>
            </a:r>
            <a:r>
              <a:rPr lang="it-IT" sz="1800" b="1" dirty="0"/>
              <a:t> to be </a:t>
            </a:r>
            <a:r>
              <a:rPr lang="it-IT" sz="1800" b="1" dirty="0" err="1"/>
              <a:t>addressed</a:t>
            </a:r>
            <a:r>
              <a:rPr lang="it-IT" sz="1800" b="1" dirty="0"/>
              <a:t> by </a:t>
            </a:r>
            <a:r>
              <a:rPr lang="it-IT" sz="1800" b="1" dirty="0" err="1"/>
              <a:t>means</a:t>
            </a:r>
            <a:r>
              <a:rPr lang="it-IT" sz="1800" b="1" dirty="0"/>
              <a:t> of </a:t>
            </a:r>
            <a:r>
              <a:rPr lang="it-IT" sz="1800" b="1" dirty="0" err="1"/>
              <a:t>liquid</a:t>
            </a:r>
            <a:r>
              <a:rPr lang="it-IT" sz="1800" b="1" dirty="0"/>
              <a:t> </a:t>
            </a:r>
            <a:r>
              <a:rPr lang="it-IT" sz="1800" b="1" dirty="0" err="1"/>
              <a:t>cooling</a:t>
            </a:r>
            <a:r>
              <a:rPr lang="it-IT" sz="1800" b="1" dirty="0"/>
              <a:t> </a:t>
            </a:r>
          </a:p>
          <a:p>
            <a:pPr marL="285750" indent="-285750">
              <a:buFont typeface="Arial" panose="020B0604020202020204" pitchFamily="34" charset="0"/>
              <a:buChar char="•"/>
            </a:pPr>
            <a:r>
              <a:rPr lang="it-IT" sz="1800" b="1" dirty="0"/>
              <a:t> </a:t>
            </a:r>
            <a:r>
              <a:rPr lang="it-IT" sz="1800" b="1" dirty="0" err="1"/>
              <a:t>Main</a:t>
            </a:r>
            <a:r>
              <a:rPr lang="it-IT" sz="1800" b="1" dirty="0"/>
              <a:t> </a:t>
            </a:r>
            <a:r>
              <a:rPr lang="it-IT" sz="1800" b="1" dirty="0" err="1"/>
              <a:t>developments</a:t>
            </a:r>
            <a:r>
              <a:rPr lang="it-IT" sz="1800" b="1" dirty="0"/>
              <a:t> </a:t>
            </a:r>
            <a:r>
              <a:rPr lang="it-IT" sz="1800" b="1" dirty="0" err="1"/>
              <a:t>required</a:t>
            </a:r>
            <a:r>
              <a:rPr lang="it-IT" sz="1800" b="1" dirty="0"/>
              <a:t>: </a:t>
            </a:r>
          </a:p>
          <a:p>
            <a:pPr marL="675366" lvl="1" indent="-285750">
              <a:buFont typeface="Arial" panose="020B0604020202020204" pitchFamily="34" charset="0"/>
              <a:buChar char="•"/>
            </a:pPr>
            <a:r>
              <a:rPr lang="en-US" sz="1800" b="1" dirty="0"/>
              <a:t>Prototyping of Ti:Sa amplifiers: </a:t>
            </a:r>
            <a:r>
              <a:rPr lang="it-IT" sz="1800" b="1" dirty="0" err="1"/>
              <a:t>fluid</a:t>
            </a:r>
            <a:r>
              <a:rPr lang="it-IT" sz="1800" b="1" dirty="0"/>
              <a:t> </a:t>
            </a:r>
            <a:r>
              <a:rPr lang="it-IT" sz="1800" b="1" dirty="0" err="1"/>
              <a:t>cooling</a:t>
            </a:r>
            <a:r>
              <a:rPr lang="it-IT" sz="1800" b="1" dirty="0"/>
              <a:t> (</a:t>
            </a:r>
            <a:r>
              <a:rPr lang="it-IT" sz="1800" b="1" dirty="0" err="1"/>
              <a:t>choice</a:t>
            </a:r>
            <a:r>
              <a:rPr lang="it-IT" sz="1800" b="1" dirty="0"/>
              <a:t> </a:t>
            </a:r>
            <a:r>
              <a:rPr lang="it-IT" sz="1800" b="1" dirty="0" err="1"/>
              <a:t>between</a:t>
            </a:r>
            <a:r>
              <a:rPr lang="it-IT" sz="1800" b="1" dirty="0"/>
              <a:t> </a:t>
            </a:r>
            <a:r>
              <a:rPr lang="it-IT" sz="1800" b="1" dirty="0" err="1"/>
              <a:t>reflection</a:t>
            </a:r>
            <a:r>
              <a:rPr lang="it-IT" sz="1800" b="1" dirty="0"/>
              <a:t>/transmission </a:t>
            </a:r>
            <a:r>
              <a:rPr lang="it-IT" sz="1800" b="1" dirty="0" err="1"/>
              <a:t>amplifier</a:t>
            </a:r>
            <a:r>
              <a:rPr lang="it-IT" sz="1800" b="1" dirty="0"/>
              <a:t>): </a:t>
            </a:r>
            <a:r>
              <a:rPr lang="it-IT" sz="1800" b="1" dirty="0" err="1"/>
              <a:t>possibly</a:t>
            </a:r>
            <a:r>
              <a:rPr lang="it-IT" sz="1800" b="1" dirty="0"/>
              <a:t> by </a:t>
            </a:r>
            <a:r>
              <a:rPr lang="it-IT" sz="1800" b="1" dirty="0" err="1"/>
              <a:t>means</a:t>
            </a:r>
            <a:r>
              <a:rPr lang="it-IT" sz="1800" b="1" dirty="0"/>
              <a:t> of pilot devices</a:t>
            </a:r>
            <a:endParaRPr lang="en-US" sz="1800" b="1" dirty="0"/>
          </a:p>
          <a:p>
            <a:pPr marL="285750" indent="-285750">
              <a:buFont typeface="Arial" panose="020B0604020202020204" pitchFamily="34" charset="0"/>
              <a:buChar char="•"/>
            </a:pPr>
            <a:r>
              <a:rPr lang="en-US" sz="1800" b="1" dirty="0"/>
              <a:t>Addressing 100 Hz pump lasers developments</a:t>
            </a:r>
          </a:p>
          <a:p>
            <a:pPr marL="285750" indent="-285750">
              <a:buFont typeface="Arial" panose="020B0604020202020204" pitchFamily="34" charset="0"/>
              <a:buChar char="•"/>
            </a:pPr>
            <a:r>
              <a:rPr lang="en-US" sz="1800" b="1" dirty="0"/>
              <a:t>Thermal management of compressor gratings</a:t>
            </a:r>
          </a:p>
          <a:p>
            <a:pPr marL="285750" indent="-285750">
              <a:buFont typeface="Arial" panose="020B0604020202020204" pitchFamily="34" charset="0"/>
              <a:buChar char="•"/>
            </a:pPr>
            <a:r>
              <a:rPr lang="en-US" sz="1800" b="1" dirty="0"/>
              <a:t>Stability (pointing &amp; more) and active control	</a:t>
            </a:r>
          </a:p>
          <a:p>
            <a:pPr marL="285750" indent="-285750">
              <a:buFont typeface="Arial" panose="020B0604020202020204" pitchFamily="34" charset="0"/>
              <a:buChar char="•"/>
            </a:pPr>
            <a:r>
              <a:rPr lang="en-US" sz="1800" b="1" dirty="0"/>
              <a:t>Driver pulse temporal shaping and synchronization</a:t>
            </a:r>
          </a:p>
          <a:p>
            <a:pPr marL="285750" indent="-285750">
              <a:buFont typeface="Arial" panose="020B0604020202020204" pitchFamily="34" charset="0"/>
              <a:buChar char="•"/>
            </a:pPr>
            <a:r>
              <a:rPr lang="en-US" sz="1800" b="1" dirty="0"/>
              <a:t>Construction</a:t>
            </a:r>
          </a:p>
          <a:p>
            <a:pPr marL="285750" indent="-285750">
              <a:buFont typeface="Arial" panose="020B0604020202020204" pitchFamily="34" charset="0"/>
              <a:buChar char="•"/>
            </a:pPr>
            <a:r>
              <a:rPr lang="en-US" sz="1800" b="1" dirty="0"/>
              <a:t>Integration Issues</a:t>
            </a:r>
          </a:p>
          <a:p>
            <a:pPr lvl="1">
              <a:buFontTx/>
              <a:buChar char="-"/>
            </a:pPr>
            <a:endParaRPr lang="it-IT" sz="1800" dirty="0"/>
          </a:p>
        </p:txBody>
      </p:sp>
      <p:sp>
        <p:nvSpPr>
          <p:cNvPr id="3" name="TextBox 2">
            <a:extLst>
              <a:ext uri="{FF2B5EF4-FFF2-40B4-BE49-F238E27FC236}">
                <a16:creationId xmlns:a16="http://schemas.microsoft.com/office/drawing/2014/main" id="{C83E0D30-8350-91FB-A9B8-A9ECA12FB1B5}"/>
              </a:ext>
            </a:extLst>
          </p:cNvPr>
          <p:cNvSpPr txBox="1"/>
          <p:nvPr/>
        </p:nvSpPr>
        <p:spPr>
          <a:xfrm>
            <a:off x="3779912" y="4066351"/>
            <a:ext cx="3804631" cy="553998"/>
          </a:xfrm>
          <a:prstGeom prst="rect">
            <a:avLst/>
          </a:prstGeom>
          <a:noFill/>
        </p:spPr>
        <p:txBody>
          <a:bodyPr wrap="none" rtlCol="0">
            <a:spAutoFit/>
          </a:bodyPr>
          <a:lstStyle/>
          <a:p>
            <a:r>
              <a:rPr lang="en-IT" dirty="0">
                <a:highlight>
                  <a:srgbClr val="FFFF00"/>
                </a:highlight>
              </a:rPr>
              <a:t>Workpackage 12 of Preparatory Phase project:</a:t>
            </a:r>
          </a:p>
          <a:p>
            <a:endParaRPr lang="en-IT" dirty="0">
              <a:highlight>
                <a:srgbClr val="FFFF00"/>
              </a:highlight>
            </a:endParaRPr>
          </a:p>
        </p:txBody>
      </p:sp>
      <p:sp>
        <p:nvSpPr>
          <p:cNvPr id="7" name="TextBox 6">
            <a:extLst>
              <a:ext uri="{FF2B5EF4-FFF2-40B4-BE49-F238E27FC236}">
                <a16:creationId xmlns:a16="http://schemas.microsoft.com/office/drawing/2014/main" id="{B3173826-B053-1A62-65E2-A99E34191DA5}"/>
              </a:ext>
            </a:extLst>
          </p:cNvPr>
          <p:cNvSpPr txBox="1"/>
          <p:nvPr/>
        </p:nvSpPr>
        <p:spPr>
          <a:xfrm>
            <a:off x="3356814" y="4343350"/>
            <a:ext cx="4650826" cy="323165"/>
          </a:xfrm>
          <a:prstGeom prst="rect">
            <a:avLst/>
          </a:prstGeom>
          <a:noFill/>
        </p:spPr>
        <p:txBody>
          <a:bodyPr wrap="square">
            <a:spAutoFit/>
          </a:bodyPr>
          <a:lstStyle/>
          <a:p>
            <a:r>
              <a:rPr lang="en-IT" b="1" dirty="0">
                <a:highlight>
                  <a:srgbClr val="FFFF00"/>
                </a:highlight>
              </a:rPr>
              <a:t>WP12 - Laser Technology and Liaison to Industry 2 - CNR</a:t>
            </a:r>
          </a:p>
        </p:txBody>
      </p:sp>
    </p:spTree>
    <p:extLst>
      <p:ext uri="{BB962C8B-B14F-4D97-AF65-F5344CB8AC3E}">
        <p14:creationId xmlns:p14="http://schemas.microsoft.com/office/powerpoint/2010/main" val="3643891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41480"/>
            <a:ext cx="6210690" cy="342038"/>
          </a:xfrm>
        </p:spPr>
        <p:txBody>
          <a:bodyPr>
            <a:normAutofit fontScale="90000"/>
          </a:bodyPr>
          <a:lstStyle/>
          <a:p>
            <a:r>
              <a:rPr lang="en-US" sz="2100" b="1" dirty="0">
                <a:latin typeface="HP Simplified Light" panose="020B0404020204020204" pitchFamily="34" charset="0"/>
              </a:rPr>
              <a:t>The end</a:t>
            </a:r>
          </a:p>
        </p:txBody>
      </p:sp>
      <p:sp>
        <p:nvSpPr>
          <p:cNvPr id="3" name="TextBox 2">
            <a:extLst>
              <a:ext uri="{FF2B5EF4-FFF2-40B4-BE49-F238E27FC236}">
                <a16:creationId xmlns:a16="http://schemas.microsoft.com/office/drawing/2014/main" id="{AED7BCE2-B475-40AB-EA63-7409A3D89149}"/>
              </a:ext>
            </a:extLst>
          </p:cNvPr>
          <p:cNvSpPr txBox="1"/>
          <p:nvPr/>
        </p:nvSpPr>
        <p:spPr>
          <a:xfrm>
            <a:off x="6444208" y="2410167"/>
            <a:ext cx="1372940" cy="400110"/>
          </a:xfrm>
          <a:prstGeom prst="rect">
            <a:avLst/>
          </a:prstGeom>
          <a:noFill/>
        </p:spPr>
        <p:txBody>
          <a:bodyPr wrap="none" rtlCol="0">
            <a:spAutoFit/>
          </a:bodyPr>
          <a:lstStyle/>
          <a:p>
            <a:r>
              <a:rPr lang="en-IT" sz="2000" b="1" dirty="0"/>
              <a:t>Thank you!</a:t>
            </a:r>
          </a:p>
        </p:txBody>
      </p:sp>
      <p:pic>
        <p:nvPicPr>
          <p:cNvPr id="8" name="Picture 2" descr="SFRI_eu on Twitter: &amp;quot;#ΕSFRI welcomes 11 new #ResearchInfrastruct">
            <a:extLst>
              <a:ext uri="{FF2B5EF4-FFF2-40B4-BE49-F238E27FC236}">
                <a16:creationId xmlns:a16="http://schemas.microsoft.com/office/drawing/2014/main" id="{7A0D05E2-D501-3B58-04A0-2C73A775C0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47614"/>
            <a:ext cx="4571088" cy="2392203"/>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Immagine 2">
            <a:extLst>
              <a:ext uri="{FF2B5EF4-FFF2-40B4-BE49-F238E27FC236}">
                <a16:creationId xmlns:a16="http://schemas.microsoft.com/office/drawing/2014/main" id="{8A7820C6-560F-FFBC-BF12-FE2D8C0BAFAD}"/>
              </a:ext>
            </a:extLst>
          </p:cNvPr>
          <p:cNvPicPr>
            <a:picLocks noChangeAspect="1"/>
          </p:cNvPicPr>
          <p:nvPr/>
        </p:nvPicPr>
        <p:blipFill>
          <a:blip r:embed="rId4"/>
          <a:stretch>
            <a:fillRect/>
          </a:stretch>
        </p:blipFill>
        <p:spPr>
          <a:xfrm>
            <a:off x="4435376" y="2839717"/>
            <a:ext cx="1278732" cy="1800200"/>
          </a:xfrm>
          <a:prstGeom prst="rect">
            <a:avLst/>
          </a:prstGeom>
        </p:spPr>
      </p:pic>
    </p:spTree>
    <p:extLst>
      <p:ext uri="{BB962C8B-B14F-4D97-AF65-F5344CB8AC3E}">
        <p14:creationId xmlns:p14="http://schemas.microsoft.com/office/powerpoint/2010/main" val="3054635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solidFill>
                  <a:schemeClr val="tx1"/>
                </a:solidFill>
              </a:rPr>
              <a:t>Overview</a:t>
            </a:r>
          </a:p>
        </p:txBody>
      </p:sp>
      <p:pic>
        <p:nvPicPr>
          <p:cNvPr id="6" name="Picture 5">
            <a:extLst>
              <a:ext uri="{FF2B5EF4-FFF2-40B4-BE49-F238E27FC236}">
                <a16:creationId xmlns:a16="http://schemas.microsoft.com/office/drawing/2014/main" id="{FEE11E0C-BBD6-E791-7B57-C4F3CECC3F03}"/>
              </a:ext>
            </a:extLst>
          </p:cNvPr>
          <p:cNvPicPr>
            <a:picLocks noChangeAspect="1"/>
          </p:cNvPicPr>
          <p:nvPr/>
        </p:nvPicPr>
        <p:blipFill rotWithShape="1">
          <a:blip r:embed="rId2"/>
          <a:srcRect l="10185" r="4093"/>
          <a:stretch/>
        </p:blipFill>
        <p:spPr>
          <a:xfrm>
            <a:off x="3464218" y="1848569"/>
            <a:ext cx="5067211" cy="3271690"/>
          </a:xfrm>
          <a:prstGeom prst="rect">
            <a:avLst/>
          </a:prstGeom>
        </p:spPr>
      </p:pic>
      <p:sp>
        <p:nvSpPr>
          <p:cNvPr id="13" name="TextBox 12">
            <a:extLst>
              <a:ext uri="{FF2B5EF4-FFF2-40B4-BE49-F238E27FC236}">
                <a16:creationId xmlns:a16="http://schemas.microsoft.com/office/drawing/2014/main" id="{B123ABAF-701C-3392-8E75-329511910750}"/>
              </a:ext>
            </a:extLst>
          </p:cNvPr>
          <p:cNvSpPr txBox="1"/>
          <p:nvPr/>
        </p:nvSpPr>
        <p:spPr>
          <a:xfrm>
            <a:off x="6905253" y="740669"/>
            <a:ext cx="1944216" cy="1107996"/>
          </a:xfrm>
          <a:prstGeom prst="rect">
            <a:avLst/>
          </a:prstGeom>
          <a:solidFill>
            <a:schemeClr val="accent2">
              <a:alpha val="27000"/>
            </a:schemeClr>
          </a:solidFill>
        </p:spPr>
        <p:txBody>
          <a:bodyPr wrap="square">
            <a:spAutoFit/>
          </a:bodyPr>
          <a:lstStyle/>
          <a:p>
            <a:pPr marL="171450" indent="-171450">
              <a:buFont typeface="Arial" panose="020B0604020202020204" pitchFamily="34" charset="0"/>
              <a:buChar char="•"/>
            </a:pPr>
            <a:r>
              <a:rPr lang="en-IT" sz="1100" b="1" dirty="0">
                <a:solidFill>
                  <a:srgbClr val="1201F5"/>
                </a:solidFill>
              </a:rPr>
              <a:t>EuPRAXIA</a:t>
            </a:r>
          </a:p>
          <a:p>
            <a:pPr marL="171450" indent="-171450">
              <a:buFont typeface="Arial" panose="020B0604020202020204" pitchFamily="34" charset="0"/>
              <a:buChar char="•"/>
            </a:pPr>
            <a:r>
              <a:rPr lang="en-IT" sz="1100" dirty="0">
                <a:solidFill>
                  <a:srgbClr val="1201F5"/>
                </a:solidFill>
              </a:rPr>
              <a:t>PW class, </a:t>
            </a:r>
          </a:p>
          <a:p>
            <a:pPr marL="171450" indent="-171450">
              <a:buFont typeface="Arial" panose="020B0604020202020204" pitchFamily="34" charset="0"/>
              <a:buChar char="•"/>
            </a:pPr>
            <a:r>
              <a:rPr lang="en-IT" sz="1100" dirty="0">
                <a:solidFill>
                  <a:srgbClr val="1201F5"/>
                </a:solidFill>
              </a:rPr>
              <a:t>100 Hz repetition rate, </a:t>
            </a:r>
          </a:p>
          <a:p>
            <a:pPr marL="171450" indent="-171450">
              <a:buFont typeface="Arial" panose="020B0604020202020204" pitchFamily="34" charset="0"/>
              <a:buChar char="•"/>
            </a:pPr>
            <a:r>
              <a:rPr lang="en-IT" sz="1100" dirty="0">
                <a:solidFill>
                  <a:srgbClr val="1201F5"/>
                </a:solidFill>
              </a:rPr>
              <a:t>multi kW average power, </a:t>
            </a:r>
          </a:p>
          <a:p>
            <a:pPr marL="171450" indent="-171450">
              <a:buFont typeface="Arial" panose="020B0604020202020204" pitchFamily="34" charset="0"/>
              <a:buChar char="•"/>
            </a:pPr>
            <a:r>
              <a:rPr lang="en-IT" sz="1100" dirty="0">
                <a:solidFill>
                  <a:srgbClr val="1201F5"/>
                </a:solidFill>
              </a:rPr>
              <a:t>diode pumped </a:t>
            </a:r>
          </a:p>
          <a:p>
            <a:pPr marL="171450" indent="-171450">
              <a:buFont typeface="Arial" panose="020B0604020202020204" pitchFamily="34" charset="0"/>
              <a:buChar char="•"/>
            </a:pPr>
            <a:r>
              <a:rPr lang="en-GB" sz="1100" dirty="0">
                <a:solidFill>
                  <a:srgbClr val="1201F5"/>
                </a:solidFill>
              </a:rPr>
              <a:t>F</a:t>
            </a:r>
            <a:r>
              <a:rPr lang="en-IT" sz="1100" dirty="0">
                <a:solidFill>
                  <a:srgbClr val="1201F5"/>
                </a:solidFill>
              </a:rPr>
              <a:t>ull therma load transport</a:t>
            </a:r>
          </a:p>
        </p:txBody>
      </p:sp>
      <p:sp>
        <p:nvSpPr>
          <p:cNvPr id="14" name="TextBox 13">
            <a:extLst>
              <a:ext uri="{FF2B5EF4-FFF2-40B4-BE49-F238E27FC236}">
                <a16:creationId xmlns:a16="http://schemas.microsoft.com/office/drawing/2014/main" id="{8A537EAA-B49B-1340-6A40-A3F07301833B}"/>
              </a:ext>
            </a:extLst>
          </p:cNvPr>
          <p:cNvSpPr txBox="1"/>
          <p:nvPr/>
        </p:nvSpPr>
        <p:spPr>
          <a:xfrm>
            <a:off x="9028386" y="3279228"/>
            <a:ext cx="184731" cy="323165"/>
          </a:xfrm>
          <a:prstGeom prst="rect">
            <a:avLst/>
          </a:prstGeom>
          <a:noFill/>
        </p:spPr>
        <p:txBody>
          <a:bodyPr wrap="none" rtlCol="0">
            <a:spAutoFit/>
          </a:bodyPr>
          <a:lstStyle/>
          <a:p>
            <a:endParaRPr lang="en-IT" dirty="0"/>
          </a:p>
        </p:txBody>
      </p:sp>
      <p:sp>
        <p:nvSpPr>
          <p:cNvPr id="16" name="TextBox 15">
            <a:extLst>
              <a:ext uri="{FF2B5EF4-FFF2-40B4-BE49-F238E27FC236}">
                <a16:creationId xmlns:a16="http://schemas.microsoft.com/office/drawing/2014/main" id="{55FE4552-9DC7-0037-329D-A5D19D0F7218}"/>
              </a:ext>
            </a:extLst>
          </p:cNvPr>
          <p:cNvSpPr txBox="1"/>
          <p:nvPr/>
        </p:nvSpPr>
        <p:spPr>
          <a:xfrm>
            <a:off x="3923928" y="2725230"/>
            <a:ext cx="2246586" cy="1107996"/>
          </a:xfrm>
          <a:prstGeom prst="rect">
            <a:avLst/>
          </a:prstGeom>
          <a:solidFill>
            <a:schemeClr val="accent5">
              <a:lumMod val="75000"/>
              <a:alpha val="56230"/>
            </a:schemeClr>
          </a:solidFill>
        </p:spPr>
        <p:txBody>
          <a:bodyPr wrap="square">
            <a:spAutoFit/>
          </a:bodyPr>
          <a:lstStyle/>
          <a:p>
            <a:pPr marL="171450" indent="-171450">
              <a:buFont typeface="Arial" panose="020B0604020202020204" pitchFamily="34" charset="0"/>
              <a:buChar char="•"/>
            </a:pPr>
            <a:r>
              <a:rPr lang="en-US" sz="1100" b="1" dirty="0" err="1">
                <a:solidFill>
                  <a:schemeClr val="tx1">
                    <a:lumMod val="75000"/>
                    <a:lumOff val="25000"/>
                  </a:schemeClr>
                </a:solidFill>
              </a:rPr>
              <a:t>EuAPS</a:t>
            </a:r>
            <a:endParaRPr lang="en-US" sz="1100" b="1" dirty="0">
              <a:solidFill>
                <a:schemeClr val="tx1">
                  <a:lumMod val="75000"/>
                  <a:lumOff val="25000"/>
                </a:schemeClr>
              </a:solidFill>
            </a:endParaRPr>
          </a:p>
          <a:p>
            <a:pPr marL="171450" indent="-171450">
              <a:buFont typeface="Arial" panose="020B0604020202020204" pitchFamily="34" charset="0"/>
              <a:buChar char="•"/>
            </a:pPr>
            <a:r>
              <a:rPr lang="en-US" sz="1100" dirty="0">
                <a:solidFill>
                  <a:schemeClr val="tx1">
                    <a:lumMod val="75000"/>
                    <a:lumOff val="25000"/>
                  </a:schemeClr>
                </a:solidFill>
              </a:rPr>
              <a:t>30 TW peak power</a:t>
            </a:r>
          </a:p>
          <a:p>
            <a:pPr marL="171450" indent="-171450">
              <a:buFont typeface="Arial" panose="020B0604020202020204" pitchFamily="34" charset="0"/>
              <a:buChar char="•"/>
            </a:pPr>
            <a:r>
              <a:rPr lang="en-US" sz="1100" dirty="0">
                <a:solidFill>
                  <a:schemeClr val="tx1">
                    <a:lumMod val="75000"/>
                    <a:lumOff val="25000"/>
                  </a:schemeClr>
                </a:solidFill>
              </a:rPr>
              <a:t>100 Hz repetition rate</a:t>
            </a:r>
          </a:p>
          <a:p>
            <a:pPr marL="171450" indent="-171450">
              <a:buFont typeface="Arial" panose="020B0604020202020204" pitchFamily="34" charset="0"/>
              <a:buChar char="•"/>
            </a:pPr>
            <a:r>
              <a:rPr lang="en-US" sz="1100" dirty="0">
                <a:solidFill>
                  <a:schemeClr val="tx1">
                    <a:lumMod val="75000"/>
                    <a:lumOff val="25000"/>
                  </a:schemeClr>
                </a:solidFill>
              </a:rPr>
              <a:t>100 W average power</a:t>
            </a:r>
          </a:p>
          <a:p>
            <a:pPr marL="171450" indent="-171450">
              <a:buFont typeface="Arial" panose="020B0604020202020204" pitchFamily="34" charset="0"/>
              <a:buChar char="•"/>
            </a:pPr>
            <a:r>
              <a:rPr lang="en-US" sz="1100" dirty="0">
                <a:solidFill>
                  <a:schemeClr val="tx1">
                    <a:lumMod val="75000"/>
                    <a:lumOff val="25000"/>
                  </a:schemeClr>
                </a:solidFill>
              </a:rPr>
              <a:t>Diode pumped</a:t>
            </a:r>
          </a:p>
          <a:p>
            <a:pPr marL="171450" indent="-171450">
              <a:buFont typeface="Arial" panose="020B0604020202020204" pitchFamily="34" charset="0"/>
              <a:buChar char="•"/>
            </a:pPr>
            <a:r>
              <a:rPr lang="en-US" sz="1100" dirty="0">
                <a:solidFill>
                  <a:schemeClr val="tx1">
                    <a:lumMod val="75000"/>
                    <a:lumOff val="25000"/>
                  </a:schemeClr>
                </a:solidFill>
              </a:rPr>
              <a:t>Thermal load effects</a:t>
            </a:r>
            <a:endParaRPr lang="en-IT" sz="1100" dirty="0">
              <a:solidFill>
                <a:schemeClr val="tx1">
                  <a:lumMod val="75000"/>
                  <a:lumOff val="25000"/>
                </a:schemeClr>
              </a:solidFill>
            </a:endParaRPr>
          </a:p>
        </p:txBody>
      </p:sp>
      <p:sp>
        <p:nvSpPr>
          <p:cNvPr id="18" name="TextBox 17">
            <a:extLst>
              <a:ext uri="{FF2B5EF4-FFF2-40B4-BE49-F238E27FC236}">
                <a16:creationId xmlns:a16="http://schemas.microsoft.com/office/drawing/2014/main" id="{D64748F0-B472-473D-1957-5DEF77FF9C9C}"/>
              </a:ext>
            </a:extLst>
          </p:cNvPr>
          <p:cNvSpPr txBox="1"/>
          <p:nvPr/>
        </p:nvSpPr>
        <p:spPr>
          <a:xfrm>
            <a:off x="539552" y="3939902"/>
            <a:ext cx="2606626" cy="1107996"/>
          </a:xfrm>
          <a:prstGeom prst="rect">
            <a:avLst/>
          </a:prstGeom>
          <a:solidFill>
            <a:srgbClr val="92D050">
              <a:alpha val="32000"/>
            </a:srgbClr>
          </a:solidFill>
        </p:spPr>
        <p:txBody>
          <a:bodyPr wrap="square">
            <a:spAutoFit/>
          </a:bodyPr>
          <a:lstStyle/>
          <a:p>
            <a:pPr marL="171450" indent="-171450">
              <a:buFont typeface="Arial" panose="020B0604020202020204" pitchFamily="34" charset="0"/>
              <a:buChar char="•"/>
            </a:pPr>
            <a:r>
              <a:rPr lang="en-IT" sz="1100" b="1" dirty="0">
                <a:solidFill>
                  <a:srgbClr val="0070C0"/>
                </a:solidFill>
              </a:rPr>
              <a:t>CURRENT</a:t>
            </a:r>
          </a:p>
          <a:p>
            <a:pPr marL="171450" indent="-171450">
              <a:buFont typeface="Arial" panose="020B0604020202020204" pitchFamily="34" charset="0"/>
              <a:buChar char="•"/>
            </a:pPr>
            <a:r>
              <a:rPr lang="en-IT" sz="1100" b="1" dirty="0">
                <a:solidFill>
                  <a:srgbClr val="0070C0"/>
                </a:solidFill>
              </a:rPr>
              <a:t>PW class, </a:t>
            </a:r>
          </a:p>
          <a:p>
            <a:pPr marL="171450" indent="-171450">
              <a:buFont typeface="Arial" panose="020B0604020202020204" pitchFamily="34" charset="0"/>
              <a:buChar char="•"/>
            </a:pPr>
            <a:r>
              <a:rPr lang="en-IT" sz="1100" b="1" dirty="0">
                <a:solidFill>
                  <a:srgbClr val="0070C0"/>
                </a:solidFill>
              </a:rPr>
              <a:t>Hz repetition rate, </a:t>
            </a:r>
          </a:p>
          <a:p>
            <a:pPr marL="171450" indent="-171450">
              <a:buFont typeface="Arial" panose="020B0604020202020204" pitchFamily="34" charset="0"/>
              <a:buChar char="•"/>
            </a:pPr>
            <a:r>
              <a:rPr lang="en-IT" sz="1100" b="1" dirty="0">
                <a:solidFill>
                  <a:srgbClr val="0070C0"/>
                </a:solidFill>
              </a:rPr>
              <a:t>≈10 W average power</a:t>
            </a:r>
          </a:p>
          <a:p>
            <a:pPr marL="171450" indent="-171450">
              <a:buFont typeface="Arial" panose="020B0604020202020204" pitchFamily="34" charset="0"/>
              <a:buChar char="•"/>
            </a:pPr>
            <a:r>
              <a:rPr lang="en-IT" sz="1100" b="1" dirty="0">
                <a:solidFill>
                  <a:srgbClr val="0070C0"/>
                </a:solidFill>
              </a:rPr>
              <a:t>flashlamp pumped </a:t>
            </a:r>
          </a:p>
          <a:p>
            <a:pPr marL="171450" indent="-171450">
              <a:buFont typeface="Arial" panose="020B0604020202020204" pitchFamily="34" charset="0"/>
              <a:buChar char="•"/>
            </a:pPr>
            <a:r>
              <a:rPr lang="en-GB" sz="1100" b="1" dirty="0">
                <a:solidFill>
                  <a:srgbClr val="0070C0"/>
                </a:solidFill>
              </a:rPr>
              <a:t>N</a:t>
            </a:r>
            <a:r>
              <a:rPr lang="en-IT" sz="1100" b="1" dirty="0">
                <a:solidFill>
                  <a:srgbClr val="0070C0"/>
                </a:solidFill>
              </a:rPr>
              <a:t>o thermal load transport</a:t>
            </a:r>
          </a:p>
        </p:txBody>
      </p:sp>
      <p:sp>
        <p:nvSpPr>
          <p:cNvPr id="19" name="TextBox 18">
            <a:extLst>
              <a:ext uri="{FF2B5EF4-FFF2-40B4-BE49-F238E27FC236}">
                <a16:creationId xmlns:a16="http://schemas.microsoft.com/office/drawing/2014/main" id="{B8A0EB95-ED6C-299A-513D-85E6D6E96505}"/>
              </a:ext>
            </a:extLst>
          </p:cNvPr>
          <p:cNvSpPr txBox="1"/>
          <p:nvPr/>
        </p:nvSpPr>
        <p:spPr>
          <a:xfrm>
            <a:off x="-28600" y="562004"/>
            <a:ext cx="7046475" cy="1384995"/>
          </a:xfrm>
          <a:prstGeom prst="rect">
            <a:avLst/>
          </a:prstGeom>
          <a:noFill/>
        </p:spPr>
        <p:txBody>
          <a:bodyPr wrap="square" rtlCol="0">
            <a:spAutoFit/>
          </a:bodyPr>
          <a:lstStyle/>
          <a:p>
            <a:r>
              <a:rPr lang="en-IT" sz="2800" b="1" dirty="0"/>
              <a:t>Eupraxia laser development is aimed at delivering more efficient, kW class PW laser driver for plasma acceleration at &gt;100 Hz rate</a:t>
            </a:r>
          </a:p>
        </p:txBody>
      </p:sp>
    </p:spTree>
    <p:extLst>
      <p:ext uri="{BB962C8B-B14F-4D97-AF65-F5344CB8AC3E}">
        <p14:creationId xmlns:p14="http://schemas.microsoft.com/office/powerpoint/2010/main" val="2158528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The EuPRAXIA Project</a:t>
            </a:r>
          </a:p>
        </p:txBody>
      </p:sp>
      <p:pic>
        <p:nvPicPr>
          <p:cNvPr id="1026" name="Picture 2" descr="SFRI_eu on Twitter: &amp;quot;#ΕSFRI welcomes 11 new #ResearchInfrastru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47614"/>
            <a:ext cx="4571088" cy="2392203"/>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395536" y="3651870"/>
            <a:ext cx="3267075" cy="1400175"/>
          </a:xfrm>
          <a:prstGeom prst="rect">
            <a:avLst/>
          </a:prstGeom>
        </p:spPr>
      </p:pic>
      <p:pic>
        <p:nvPicPr>
          <p:cNvPr id="3" name="Immagine 2"/>
          <p:cNvPicPr>
            <a:picLocks noChangeAspect="1"/>
          </p:cNvPicPr>
          <p:nvPr/>
        </p:nvPicPr>
        <p:blipFill>
          <a:blip r:embed="rId5"/>
          <a:stretch>
            <a:fillRect/>
          </a:stretch>
        </p:blipFill>
        <p:spPr>
          <a:xfrm>
            <a:off x="4435376" y="2839717"/>
            <a:ext cx="1278732" cy="1800200"/>
          </a:xfrm>
          <a:prstGeom prst="rect">
            <a:avLst/>
          </a:prstGeom>
        </p:spPr>
      </p:pic>
      <p:sp>
        <p:nvSpPr>
          <p:cNvPr id="4" name="TextBox 3">
            <a:extLst>
              <a:ext uri="{FF2B5EF4-FFF2-40B4-BE49-F238E27FC236}">
                <a16:creationId xmlns:a16="http://schemas.microsoft.com/office/drawing/2014/main" id="{44DB7B21-CEA6-EA63-A9A2-700C53C6CDF2}"/>
              </a:ext>
            </a:extLst>
          </p:cNvPr>
          <p:cNvSpPr txBox="1"/>
          <p:nvPr/>
        </p:nvSpPr>
        <p:spPr>
          <a:xfrm>
            <a:off x="395536" y="622632"/>
            <a:ext cx="8291265" cy="553998"/>
          </a:xfrm>
          <a:prstGeom prst="rect">
            <a:avLst/>
          </a:prstGeom>
          <a:noFill/>
        </p:spPr>
        <p:txBody>
          <a:bodyPr wrap="square" rtlCol="0">
            <a:spAutoFit/>
          </a:bodyPr>
          <a:lstStyle/>
          <a:p>
            <a:pPr algn="ctr"/>
            <a:r>
              <a:rPr lang="en-IT" dirty="0"/>
              <a:t>With the inclusion in ESFRI and the approval of the Preparatory Phase Project, </a:t>
            </a:r>
            <a:r>
              <a:rPr lang="en-IT" b="1" dirty="0">
                <a:solidFill>
                  <a:srgbClr val="FF0000"/>
                </a:solidFill>
              </a:rPr>
              <a:t>EuPRAXIA must rapidly move from the conceptual design to a </a:t>
            </a:r>
            <a:r>
              <a:rPr lang="en-IT" b="1" u="sng" dirty="0">
                <a:solidFill>
                  <a:srgbClr val="FF0000"/>
                </a:solidFill>
              </a:rPr>
              <a:t>viable</a:t>
            </a:r>
            <a:r>
              <a:rPr lang="en-IT" b="1" dirty="0">
                <a:solidFill>
                  <a:srgbClr val="FF0000"/>
                </a:solidFill>
              </a:rPr>
              <a:t> technical design of the laser driver</a:t>
            </a:r>
            <a:r>
              <a:rPr lang="en-IT" dirty="0"/>
              <a:t>.</a:t>
            </a:r>
          </a:p>
        </p:txBody>
      </p:sp>
      <p:sp>
        <p:nvSpPr>
          <p:cNvPr id="6" name="TextBox 5">
            <a:extLst>
              <a:ext uri="{FF2B5EF4-FFF2-40B4-BE49-F238E27FC236}">
                <a16:creationId xmlns:a16="http://schemas.microsoft.com/office/drawing/2014/main" id="{23D509F8-7FFA-8C00-E032-7699802253BC}"/>
              </a:ext>
            </a:extLst>
          </p:cNvPr>
          <p:cNvSpPr txBox="1"/>
          <p:nvPr/>
        </p:nvSpPr>
        <p:spPr>
          <a:xfrm>
            <a:off x="5748211" y="1250714"/>
            <a:ext cx="3147828" cy="3508653"/>
          </a:xfrm>
          <a:prstGeom prst="rect">
            <a:avLst/>
          </a:prstGeom>
          <a:noFill/>
        </p:spPr>
        <p:txBody>
          <a:bodyPr wrap="square" rtlCol="0">
            <a:spAutoFit/>
          </a:bodyPr>
          <a:lstStyle/>
          <a:p>
            <a:r>
              <a:rPr lang="en-GB" sz="600" i="0" dirty="0">
                <a:solidFill>
                  <a:srgbClr val="000000"/>
                </a:solidFill>
                <a:effectLst/>
              </a:rPr>
              <a:t>R. W. </a:t>
            </a:r>
            <a:r>
              <a:rPr lang="en-GB" sz="600" i="0" dirty="0" err="1">
                <a:solidFill>
                  <a:srgbClr val="000000"/>
                </a:solidFill>
                <a:effectLst/>
              </a:rPr>
              <a:t>Assmann</a:t>
            </a:r>
            <a:r>
              <a:rPr lang="en-GB" sz="600" i="0" dirty="0">
                <a:solidFill>
                  <a:srgbClr val="000000"/>
                </a:solidFill>
                <a:effectLst/>
              </a:rPr>
              <a:t>, M. K. </a:t>
            </a:r>
            <a:r>
              <a:rPr lang="en-GB" sz="600" i="0" dirty="0" err="1">
                <a:solidFill>
                  <a:srgbClr val="000000"/>
                </a:solidFill>
                <a:effectLst/>
              </a:rPr>
              <a:t>Weikum</a:t>
            </a:r>
            <a:r>
              <a:rPr lang="en-GB" sz="600" i="0" dirty="0">
                <a:solidFill>
                  <a:srgbClr val="000000"/>
                </a:solidFill>
                <a:effectLst/>
              </a:rPr>
              <a:t>, T. Akhter, D. </a:t>
            </a:r>
            <a:r>
              <a:rPr lang="en-GB" sz="600" i="0" dirty="0" err="1">
                <a:solidFill>
                  <a:srgbClr val="000000"/>
                </a:solidFill>
                <a:effectLst/>
              </a:rPr>
              <a:t>Alesini</a:t>
            </a:r>
            <a:r>
              <a:rPr lang="en-GB" sz="600" i="0" dirty="0">
                <a:solidFill>
                  <a:srgbClr val="000000"/>
                </a:solidFill>
                <a:effectLst/>
              </a:rPr>
              <a:t>, A. S. </a:t>
            </a:r>
            <a:r>
              <a:rPr lang="en-GB" sz="600" i="0" dirty="0" err="1">
                <a:solidFill>
                  <a:srgbClr val="000000"/>
                </a:solidFill>
                <a:effectLst/>
              </a:rPr>
              <a:t>Alexandrova</a:t>
            </a:r>
            <a:r>
              <a:rPr lang="en-GB" sz="600" i="0" dirty="0">
                <a:solidFill>
                  <a:srgbClr val="000000"/>
                </a:solidFill>
                <a:effectLst/>
              </a:rPr>
              <a:t>, M. P. </a:t>
            </a:r>
            <a:r>
              <a:rPr lang="en-GB" sz="600" i="0" dirty="0" err="1">
                <a:solidFill>
                  <a:srgbClr val="000000"/>
                </a:solidFill>
                <a:effectLst/>
              </a:rPr>
              <a:t>Anania</a:t>
            </a:r>
            <a:r>
              <a:rPr lang="en-GB" sz="600" i="0" dirty="0">
                <a:solidFill>
                  <a:srgbClr val="000000"/>
                </a:solidFill>
                <a:effectLst/>
              </a:rPr>
              <a:t>, N. E. Andreev, I. </a:t>
            </a:r>
            <a:r>
              <a:rPr lang="en-GB" sz="600" i="0" dirty="0" err="1">
                <a:solidFill>
                  <a:srgbClr val="000000"/>
                </a:solidFill>
                <a:effectLst/>
              </a:rPr>
              <a:t>Andriyash</a:t>
            </a:r>
            <a:r>
              <a:rPr lang="en-GB" sz="600" i="0" dirty="0">
                <a:solidFill>
                  <a:srgbClr val="000000"/>
                </a:solidFill>
                <a:effectLst/>
              </a:rPr>
              <a:t>, M. </a:t>
            </a:r>
            <a:r>
              <a:rPr lang="en-GB" sz="600" i="0" dirty="0" err="1">
                <a:solidFill>
                  <a:srgbClr val="000000"/>
                </a:solidFill>
                <a:effectLst/>
              </a:rPr>
              <a:t>Artioli</a:t>
            </a:r>
            <a:r>
              <a:rPr lang="en-GB" sz="600" i="0" dirty="0">
                <a:solidFill>
                  <a:srgbClr val="000000"/>
                </a:solidFill>
                <a:effectLst/>
              </a:rPr>
              <a:t>, A. </a:t>
            </a:r>
            <a:r>
              <a:rPr lang="en-GB" sz="600" i="0" dirty="0" err="1">
                <a:solidFill>
                  <a:srgbClr val="000000"/>
                </a:solidFill>
                <a:effectLst/>
              </a:rPr>
              <a:t>Aschikhin</a:t>
            </a:r>
            <a:r>
              <a:rPr lang="en-GB" sz="600" i="0" dirty="0">
                <a:solidFill>
                  <a:srgbClr val="000000"/>
                </a:solidFill>
                <a:effectLst/>
              </a:rPr>
              <a:t>, T. </a:t>
            </a:r>
            <a:r>
              <a:rPr lang="en-GB" sz="600" i="0" dirty="0" err="1">
                <a:solidFill>
                  <a:srgbClr val="000000"/>
                </a:solidFill>
                <a:effectLst/>
              </a:rPr>
              <a:t>Audet</a:t>
            </a:r>
            <a:r>
              <a:rPr lang="en-GB" sz="600" i="0" dirty="0">
                <a:solidFill>
                  <a:srgbClr val="000000"/>
                </a:solidFill>
                <a:effectLst/>
              </a:rPr>
              <a:t>, A. </a:t>
            </a:r>
            <a:r>
              <a:rPr lang="en-GB" sz="600" i="0" dirty="0" err="1">
                <a:solidFill>
                  <a:srgbClr val="000000"/>
                </a:solidFill>
                <a:effectLst/>
              </a:rPr>
              <a:t>Bacci</a:t>
            </a:r>
            <a:r>
              <a:rPr lang="en-GB" sz="600" i="0" dirty="0">
                <a:solidFill>
                  <a:srgbClr val="000000"/>
                </a:solidFill>
                <a:effectLst/>
              </a:rPr>
              <a:t>, I. F. </a:t>
            </a:r>
            <a:r>
              <a:rPr lang="en-GB" sz="600" i="0" dirty="0" err="1">
                <a:solidFill>
                  <a:srgbClr val="000000"/>
                </a:solidFill>
                <a:effectLst/>
              </a:rPr>
              <a:t>Barna</a:t>
            </a:r>
            <a:r>
              <a:rPr lang="en-GB" sz="600" i="0" dirty="0">
                <a:solidFill>
                  <a:srgbClr val="000000"/>
                </a:solidFill>
                <a:effectLst/>
              </a:rPr>
              <a:t>, S. </a:t>
            </a:r>
            <a:r>
              <a:rPr lang="en-GB" sz="600" i="0" dirty="0" err="1">
                <a:solidFill>
                  <a:srgbClr val="000000"/>
                </a:solidFill>
                <a:effectLst/>
              </a:rPr>
              <a:t>Bartocci</a:t>
            </a:r>
            <a:r>
              <a:rPr lang="en-GB" sz="600" i="0" dirty="0">
                <a:solidFill>
                  <a:srgbClr val="000000"/>
                </a:solidFill>
                <a:effectLst/>
              </a:rPr>
              <a:t>, A. </a:t>
            </a:r>
            <a:r>
              <a:rPr lang="en-GB" sz="600" i="0" dirty="0" err="1">
                <a:solidFill>
                  <a:srgbClr val="000000"/>
                </a:solidFill>
                <a:effectLst/>
              </a:rPr>
              <a:t>Bayramian</a:t>
            </a:r>
            <a:r>
              <a:rPr lang="en-GB" sz="600" i="0" dirty="0">
                <a:solidFill>
                  <a:srgbClr val="000000"/>
                </a:solidFill>
                <a:effectLst/>
              </a:rPr>
              <a:t>, A. Beaton, A. Beck, M. </a:t>
            </a:r>
            <a:r>
              <a:rPr lang="en-GB" sz="600" i="0" dirty="0" err="1">
                <a:solidFill>
                  <a:srgbClr val="000000"/>
                </a:solidFill>
                <a:effectLst/>
              </a:rPr>
              <a:t>Bellaveglia</a:t>
            </a:r>
            <a:r>
              <a:rPr lang="en-GB" sz="600" i="0" dirty="0">
                <a:solidFill>
                  <a:srgbClr val="000000"/>
                </a:solidFill>
                <a:effectLst/>
              </a:rPr>
              <a:t>, A. </a:t>
            </a:r>
            <a:r>
              <a:rPr lang="en-GB" sz="600" i="0" dirty="0" err="1">
                <a:solidFill>
                  <a:srgbClr val="000000"/>
                </a:solidFill>
                <a:effectLst/>
              </a:rPr>
              <a:t>Beluze</a:t>
            </a:r>
            <a:r>
              <a:rPr lang="en-GB" sz="600" i="0" dirty="0">
                <a:solidFill>
                  <a:srgbClr val="000000"/>
                </a:solidFill>
                <a:effectLst/>
              </a:rPr>
              <a:t>, A. Bernhard, A. </a:t>
            </a:r>
            <a:r>
              <a:rPr lang="en-GB" sz="600" i="0" dirty="0" err="1">
                <a:solidFill>
                  <a:srgbClr val="000000"/>
                </a:solidFill>
                <a:effectLst/>
              </a:rPr>
              <a:t>Biagioni</a:t>
            </a:r>
            <a:r>
              <a:rPr lang="en-GB" sz="600" i="0" dirty="0">
                <a:solidFill>
                  <a:srgbClr val="000000"/>
                </a:solidFill>
                <a:effectLst/>
              </a:rPr>
              <a:t>, S. </a:t>
            </a:r>
            <a:r>
              <a:rPr lang="en-GB" sz="600" i="0" dirty="0" err="1">
                <a:solidFill>
                  <a:srgbClr val="000000"/>
                </a:solidFill>
                <a:effectLst/>
              </a:rPr>
              <a:t>Bielawski</a:t>
            </a:r>
            <a:r>
              <a:rPr lang="en-GB" sz="600" i="0" dirty="0">
                <a:solidFill>
                  <a:srgbClr val="000000"/>
                </a:solidFill>
                <a:effectLst/>
              </a:rPr>
              <a:t>, F. G. </a:t>
            </a:r>
            <a:r>
              <a:rPr lang="en-GB" sz="600" i="0" dirty="0" err="1">
                <a:solidFill>
                  <a:srgbClr val="000000"/>
                </a:solidFill>
                <a:effectLst/>
              </a:rPr>
              <a:t>Bisesto</a:t>
            </a:r>
            <a:r>
              <a:rPr lang="en-GB" sz="600" i="0" dirty="0">
                <a:solidFill>
                  <a:srgbClr val="000000"/>
                </a:solidFill>
                <a:effectLst/>
              </a:rPr>
              <a:t>, A. </a:t>
            </a:r>
            <a:r>
              <a:rPr lang="en-GB" sz="600" i="0" dirty="0" err="1">
                <a:solidFill>
                  <a:srgbClr val="000000"/>
                </a:solidFill>
                <a:effectLst/>
              </a:rPr>
              <a:t>Bonatto</a:t>
            </a:r>
            <a:r>
              <a:rPr lang="en-GB" sz="600" i="0" dirty="0">
                <a:solidFill>
                  <a:srgbClr val="000000"/>
                </a:solidFill>
                <a:effectLst/>
              </a:rPr>
              <a:t>, L. Boulton, </a:t>
            </a:r>
            <a:r>
              <a:rPr lang="en-GB" sz="600" b="1" i="0" dirty="0">
                <a:solidFill>
                  <a:srgbClr val="000000"/>
                </a:solidFill>
                <a:effectLst/>
              </a:rPr>
              <a:t>F. Brandi</a:t>
            </a:r>
            <a:r>
              <a:rPr lang="en-GB" sz="600" i="0" dirty="0">
                <a:solidFill>
                  <a:srgbClr val="000000"/>
                </a:solidFill>
                <a:effectLst/>
              </a:rPr>
              <a:t>, R. Brinkmann, F. </a:t>
            </a:r>
            <a:r>
              <a:rPr lang="en-GB" sz="600" i="0" dirty="0" err="1">
                <a:solidFill>
                  <a:srgbClr val="000000"/>
                </a:solidFill>
                <a:effectLst/>
              </a:rPr>
              <a:t>Briquez</a:t>
            </a:r>
            <a:r>
              <a:rPr lang="en-GB" sz="600" i="0" dirty="0">
                <a:solidFill>
                  <a:srgbClr val="000000"/>
                </a:solidFill>
                <a:effectLst/>
              </a:rPr>
              <a:t>, F. </a:t>
            </a:r>
            <a:r>
              <a:rPr lang="en-GB" sz="600" i="0" dirty="0" err="1">
                <a:solidFill>
                  <a:srgbClr val="000000"/>
                </a:solidFill>
                <a:effectLst/>
              </a:rPr>
              <a:t>Brottier</a:t>
            </a:r>
            <a:r>
              <a:rPr lang="en-GB" sz="600" i="0" dirty="0">
                <a:solidFill>
                  <a:srgbClr val="000000"/>
                </a:solidFill>
                <a:effectLst/>
              </a:rPr>
              <a:t>, E. </a:t>
            </a:r>
            <a:r>
              <a:rPr lang="en-GB" sz="600" i="0" dirty="0" err="1">
                <a:solidFill>
                  <a:srgbClr val="000000"/>
                </a:solidFill>
                <a:effectLst/>
              </a:rPr>
              <a:t>Bründermann</a:t>
            </a:r>
            <a:r>
              <a:rPr lang="en-GB" sz="600" i="0" dirty="0">
                <a:solidFill>
                  <a:srgbClr val="000000"/>
                </a:solidFill>
                <a:effectLst/>
              </a:rPr>
              <a:t>, M. </a:t>
            </a:r>
            <a:r>
              <a:rPr lang="en-GB" sz="600" i="0" dirty="0" err="1">
                <a:solidFill>
                  <a:srgbClr val="000000"/>
                </a:solidFill>
                <a:effectLst/>
              </a:rPr>
              <a:t>Büscher</a:t>
            </a:r>
            <a:r>
              <a:rPr lang="en-GB" sz="600" i="0" dirty="0">
                <a:solidFill>
                  <a:srgbClr val="000000"/>
                </a:solidFill>
                <a:effectLst/>
              </a:rPr>
              <a:t>, B. </a:t>
            </a:r>
            <a:r>
              <a:rPr lang="en-GB" sz="600" i="0" dirty="0" err="1">
                <a:solidFill>
                  <a:srgbClr val="000000"/>
                </a:solidFill>
                <a:effectLst/>
              </a:rPr>
              <a:t>Buonomo</a:t>
            </a:r>
            <a:r>
              <a:rPr lang="en-GB" sz="600" i="0" dirty="0">
                <a:solidFill>
                  <a:srgbClr val="000000"/>
                </a:solidFill>
                <a:effectLst/>
              </a:rPr>
              <a:t>, M. H. Bussmann, </a:t>
            </a:r>
            <a:r>
              <a:rPr lang="en-GB" sz="600" b="1" i="0" dirty="0">
                <a:solidFill>
                  <a:srgbClr val="000000"/>
                </a:solidFill>
                <a:effectLst/>
              </a:rPr>
              <a:t>G. </a:t>
            </a:r>
            <a:r>
              <a:rPr lang="en-GB" sz="600" b="1" i="0" dirty="0" err="1">
                <a:solidFill>
                  <a:srgbClr val="000000"/>
                </a:solidFill>
                <a:effectLst/>
              </a:rPr>
              <a:t>Bussolino</a:t>
            </a:r>
            <a:r>
              <a:rPr lang="en-GB" sz="600" i="0" dirty="0">
                <a:solidFill>
                  <a:srgbClr val="000000"/>
                </a:solidFill>
                <a:effectLst/>
              </a:rPr>
              <a:t>, P. Campana, S. </a:t>
            </a:r>
            <a:r>
              <a:rPr lang="en-GB" sz="600" i="0" dirty="0" err="1">
                <a:solidFill>
                  <a:srgbClr val="000000"/>
                </a:solidFill>
                <a:effectLst/>
              </a:rPr>
              <a:t>Cantarella</a:t>
            </a:r>
            <a:r>
              <a:rPr lang="en-GB" sz="600" i="0" dirty="0">
                <a:solidFill>
                  <a:srgbClr val="000000"/>
                </a:solidFill>
                <a:effectLst/>
              </a:rPr>
              <a:t>, K. </a:t>
            </a:r>
            <a:r>
              <a:rPr lang="en-GB" sz="600" i="0" dirty="0" err="1">
                <a:solidFill>
                  <a:srgbClr val="000000"/>
                </a:solidFill>
                <a:effectLst/>
              </a:rPr>
              <a:t>Cassou</a:t>
            </a:r>
            <a:r>
              <a:rPr lang="en-GB" sz="600" i="0" dirty="0">
                <a:solidFill>
                  <a:srgbClr val="000000"/>
                </a:solidFill>
                <a:effectLst/>
              </a:rPr>
              <a:t>, A. </a:t>
            </a:r>
            <a:r>
              <a:rPr lang="en-GB" sz="600" i="0" dirty="0" err="1">
                <a:solidFill>
                  <a:srgbClr val="000000"/>
                </a:solidFill>
                <a:effectLst/>
              </a:rPr>
              <a:t>Chancé</a:t>
            </a:r>
            <a:r>
              <a:rPr lang="en-GB" sz="600" i="0" dirty="0">
                <a:solidFill>
                  <a:srgbClr val="000000"/>
                </a:solidFill>
                <a:effectLst/>
              </a:rPr>
              <a:t>, M. Chen, E. </a:t>
            </a:r>
            <a:r>
              <a:rPr lang="en-GB" sz="600" i="0" dirty="0" err="1">
                <a:solidFill>
                  <a:srgbClr val="000000"/>
                </a:solidFill>
                <a:effectLst/>
              </a:rPr>
              <a:t>Chiadroni</a:t>
            </a:r>
            <a:r>
              <a:rPr lang="en-GB" sz="600" i="0" dirty="0">
                <a:solidFill>
                  <a:srgbClr val="000000"/>
                </a:solidFill>
                <a:effectLst/>
              </a:rPr>
              <a:t>, A. </a:t>
            </a:r>
            <a:r>
              <a:rPr lang="en-GB" sz="600" i="0" dirty="0" err="1">
                <a:solidFill>
                  <a:srgbClr val="000000"/>
                </a:solidFill>
                <a:effectLst/>
              </a:rPr>
              <a:t>Cianchi</a:t>
            </a:r>
            <a:r>
              <a:rPr lang="en-GB" sz="600" i="0" dirty="0">
                <a:solidFill>
                  <a:srgbClr val="000000"/>
                </a:solidFill>
                <a:effectLst/>
              </a:rPr>
              <a:t>, F. </a:t>
            </a:r>
            <a:r>
              <a:rPr lang="en-GB" sz="600" i="0" dirty="0" err="1">
                <a:solidFill>
                  <a:srgbClr val="000000"/>
                </a:solidFill>
                <a:effectLst/>
              </a:rPr>
              <a:t>Cioeta</a:t>
            </a:r>
            <a:r>
              <a:rPr lang="en-GB" sz="600" i="0" dirty="0">
                <a:solidFill>
                  <a:srgbClr val="000000"/>
                </a:solidFill>
                <a:effectLst/>
              </a:rPr>
              <a:t>, J. A. Clarke, J. M. Cole, G. Costa, M. -E. </a:t>
            </a:r>
            <a:r>
              <a:rPr lang="en-GB" sz="600" i="0" dirty="0" err="1">
                <a:solidFill>
                  <a:srgbClr val="000000"/>
                </a:solidFill>
                <a:effectLst/>
              </a:rPr>
              <a:t>Couprie</a:t>
            </a:r>
            <a:r>
              <a:rPr lang="en-GB" sz="600" i="0" dirty="0">
                <a:solidFill>
                  <a:srgbClr val="000000"/>
                </a:solidFill>
                <a:effectLst/>
              </a:rPr>
              <a:t>, J. Cowley, M. </a:t>
            </a:r>
            <a:r>
              <a:rPr lang="en-GB" sz="600" i="0" dirty="0" err="1">
                <a:solidFill>
                  <a:srgbClr val="000000"/>
                </a:solidFill>
                <a:effectLst/>
              </a:rPr>
              <a:t>Croia</a:t>
            </a:r>
            <a:r>
              <a:rPr lang="en-GB" sz="600" i="0" dirty="0">
                <a:solidFill>
                  <a:srgbClr val="000000"/>
                </a:solidFill>
                <a:effectLst/>
              </a:rPr>
              <a:t>, B. Cros, P. A. Crump, R. D’Arcy, G. </a:t>
            </a:r>
            <a:r>
              <a:rPr lang="en-GB" sz="600" i="0" dirty="0" err="1">
                <a:solidFill>
                  <a:srgbClr val="000000"/>
                </a:solidFill>
                <a:effectLst/>
              </a:rPr>
              <a:t>Dattoli</a:t>
            </a:r>
            <a:r>
              <a:rPr lang="en-GB" sz="600" i="0" dirty="0">
                <a:solidFill>
                  <a:srgbClr val="000000"/>
                </a:solidFill>
                <a:effectLst/>
              </a:rPr>
              <a:t>, A. Del </a:t>
            </a:r>
            <a:r>
              <a:rPr lang="en-GB" sz="600" i="0" dirty="0" err="1">
                <a:solidFill>
                  <a:srgbClr val="000000"/>
                </a:solidFill>
                <a:effectLst/>
              </a:rPr>
              <a:t>Dotto</a:t>
            </a:r>
            <a:r>
              <a:rPr lang="en-GB" sz="600" i="0" dirty="0">
                <a:solidFill>
                  <a:srgbClr val="000000"/>
                </a:solidFill>
                <a:effectLst/>
              </a:rPr>
              <a:t>, N. </a:t>
            </a:r>
            <a:r>
              <a:rPr lang="en-GB" sz="600" i="0" dirty="0" err="1">
                <a:solidFill>
                  <a:srgbClr val="000000"/>
                </a:solidFill>
                <a:effectLst/>
              </a:rPr>
              <a:t>Delerue</a:t>
            </a:r>
            <a:r>
              <a:rPr lang="en-GB" sz="600" i="0" dirty="0">
                <a:solidFill>
                  <a:srgbClr val="000000"/>
                </a:solidFill>
                <a:effectLst/>
              </a:rPr>
              <a:t>, M. Del Franco, P. </a:t>
            </a:r>
            <a:r>
              <a:rPr lang="en-GB" sz="600" i="0" dirty="0" err="1">
                <a:solidFill>
                  <a:srgbClr val="000000"/>
                </a:solidFill>
                <a:effectLst/>
              </a:rPr>
              <a:t>Delinikolas</a:t>
            </a:r>
            <a:r>
              <a:rPr lang="en-GB" sz="600" i="0" dirty="0">
                <a:solidFill>
                  <a:srgbClr val="000000"/>
                </a:solidFill>
                <a:effectLst/>
              </a:rPr>
              <a:t>, S. De Nicola, J. M. Dias, D. Di </a:t>
            </a:r>
            <a:r>
              <a:rPr lang="en-GB" sz="600" i="0" dirty="0" err="1">
                <a:solidFill>
                  <a:srgbClr val="000000"/>
                </a:solidFill>
                <a:effectLst/>
              </a:rPr>
              <a:t>Giovenale</a:t>
            </a:r>
            <a:r>
              <a:rPr lang="en-GB" sz="600" i="0" dirty="0">
                <a:solidFill>
                  <a:srgbClr val="000000"/>
                </a:solidFill>
                <a:effectLst/>
              </a:rPr>
              <a:t>, M. Diomede, E. Di Pasquale, G. Di </a:t>
            </a:r>
            <a:r>
              <a:rPr lang="en-GB" sz="600" i="0" dirty="0" err="1">
                <a:solidFill>
                  <a:srgbClr val="000000"/>
                </a:solidFill>
                <a:effectLst/>
              </a:rPr>
              <a:t>Pirro</a:t>
            </a:r>
            <a:r>
              <a:rPr lang="en-GB" sz="600" i="0" dirty="0">
                <a:solidFill>
                  <a:srgbClr val="000000"/>
                </a:solidFill>
                <a:effectLst/>
              </a:rPr>
              <a:t>, G. Di </a:t>
            </a:r>
            <a:r>
              <a:rPr lang="en-GB" sz="600" i="0" dirty="0" err="1">
                <a:solidFill>
                  <a:srgbClr val="000000"/>
                </a:solidFill>
                <a:effectLst/>
              </a:rPr>
              <a:t>Raddo</a:t>
            </a:r>
            <a:r>
              <a:rPr lang="en-GB" sz="600" i="0" dirty="0">
                <a:solidFill>
                  <a:srgbClr val="000000"/>
                </a:solidFill>
                <a:effectLst/>
              </a:rPr>
              <a:t>, U. </a:t>
            </a:r>
            <a:r>
              <a:rPr lang="en-GB" sz="600" i="0" dirty="0" err="1">
                <a:solidFill>
                  <a:srgbClr val="000000"/>
                </a:solidFill>
                <a:effectLst/>
              </a:rPr>
              <a:t>Dorda</a:t>
            </a:r>
            <a:r>
              <a:rPr lang="en-GB" sz="600" i="0" dirty="0">
                <a:solidFill>
                  <a:srgbClr val="000000"/>
                </a:solidFill>
                <a:effectLst/>
              </a:rPr>
              <a:t>, A. C. Erlandson, K. </a:t>
            </a:r>
            <a:r>
              <a:rPr lang="en-GB" sz="600" i="0" dirty="0" err="1">
                <a:solidFill>
                  <a:srgbClr val="000000"/>
                </a:solidFill>
                <a:effectLst/>
              </a:rPr>
              <a:t>Ertel</a:t>
            </a:r>
            <a:r>
              <a:rPr lang="en-GB" sz="600" i="0" dirty="0">
                <a:solidFill>
                  <a:srgbClr val="000000"/>
                </a:solidFill>
                <a:effectLst/>
              </a:rPr>
              <a:t>, A. Esposito, F. </a:t>
            </a:r>
            <a:r>
              <a:rPr lang="en-GB" sz="600" i="0" dirty="0" err="1">
                <a:solidFill>
                  <a:srgbClr val="000000"/>
                </a:solidFill>
                <a:effectLst/>
              </a:rPr>
              <a:t>Falcoz</a:t>
            </a:r>
            <a:r>
              <a:rPr lang="en-GB" sz="600" i="0" dirty="0">
                <a:solidFill>
                  <a:srgbClr val="000000"/>
                </a:solidFill>
                <a:effectLst/>
              </a:rPr>
              <a:t>, A. </a:t>
            </a:r>
            <a:r>
              <a:rPr lang="en-GB" sz="600" i="0" dirty="0" err="1">
                <a:solidFill>
                  <a:srgbClr val="000000"/>
                </a:solidFill>
                <a:effectLst/>
              </a:rPr>
              <a:t>Falone</a:t>
            </a:r>
            <a:r>
              <a:rPr lang="en-GB" sz="600" i="0" dirty="0">
                <a:solidFill>
                  <a:srgbClr val="000000"/>
                </a:solidFill>
                <a:effectLst/>
              </a:rPr>
              <a:t>, R. Fedele, A. </a:t>
            </a:r>
            <a:r>
              <a:rPr lang="en-GB" sz="600" i="0" dirty="0" err="1">
                <a:solidFill>
                  <a:srgbClr val="000000"/>
                </a:solidFill>
                <a:effectLst/>
              </a:rPr>
              <a:t>Ferran</a:t>
            </a:r>
            <a:r>
              <a:rPr lang="en-GB" sz="600" i="0" dirty="0">
                <a:solidFill>
                  <a:srgbClr val="000000"/>
                </a:solidFill>
                <a:effectLst/>
              </a:rPr>
              <a:t> </a:t>
            </a:r>
            <a:r>
              <a:rPr lang="en-GB" sz="600" i="0" dirty="0" err="1">
                <a:solidFill>
                  <a:srgbClr val="000000"/>
                </a:solidFill>
                <a:effectLst/>
              </a:rPr>
              <a:t>Pousa</a:t>
            </a:r>
            <a:r>
              <a:rPr lang="en-GB" sz="600" i="0" dirty="0">
                <a:solidFill>
                  <a:srgbClr val="000000"/>
                </a:solidFill>
                <a:effectLst/>
              </a:rPr>
              <a:t>, M. </a:t>
            </a:r>
            <a:r>
              <a:rPr lang="en-GB" sz="600" i="0" dirty="0" err="1">
                <a:solidFill>
                  <a:srgbClr val="000000"/>
                </a:solidFill>
                <a:effectLst/>
              </a:rPr>
              <a:t>Ferrario</a:t>
            </a:r>
            <a:r>
              <a:rPr lang="en-GB" sz="600" i="0" dirty="0">
                <a:solidFill>
                  <a:srgbClr val="000000"/>
                </a:solidFill>
                <a:effectLst/>
              </a:rPr>
              <a:t>, F. </a:t>
            </a:r>
            <a:r>
              <a:rPr lang="en-GB" sz="600" i="0" dirty="0" err="1">
                <a:solidFill>
                  <a:srgbClr val="000000"/>
                </a:solidFill>
                <a:effectLst/>
              </a:rPr>
              <a:t>Filippi</a:t>
            </a:r>
            <a:r>
              <a:rPr lang="en-GB" sz="600" i="0" dirty="0">
                <a:solidFill>
                  <a:srgbClr val="000000"/>
                </a:solidFill>
                <a:effectLst/>
              </a:rPr>
              <a:t>, J. </a:t>
            </a:r>
            <a:r>
              <a:rPr lang="en-GB" sz="600" i="0" dirty="0" err="1">
                <a:solidFill>
                  <a:srgbClr val="000000"/>
                </a:solidFill>
                <a:effectLst/>
              </a:rPr>
              <a:t>Fils</a:t>
            </a:r>
            <a:r>
              <a:rPr lang="en-GB" sz="600" i="0" dirty="0">
                <a:solidFill>
                  <a:srgbClr val="000000"/>
                </a:solidFill>
                <a:effectLst/>
              </a:rPr>
              <a:t>, G. Fiore, R. </a:t>
            </a:r>
            <a:r>
              <a:rPr lang="en-GB" sz="600" i="0" dirty="0" err="1">
                <a:solidFill>
                  <a:srgbClr val="000000"/>
                </a:solidFill>
                <a:effectLst/>
              </a:rPr>
              <a:t>Fiorito</a:t>
            </a:r>
            <a:r>
              <a:rPr lang="en-GB" sz="600" i="0" dirty="0">
                <a:solidFill>
                  <a:srgbClr val="000000"/>
                </a:solidFill>
                <a:effectLst/>
              </a:rPr>
              <a:t>, R. A. Fonseca, G. </a:t>
            </a:r>
            <a:r>
              <a:rPr lang="en-GB" sz="600" i="0" dirty="0" err="1">
                <a:solidFill>
                  <a:srgbClr val="000000"/>
                </a:solidFill>
                <a:effectLst/>
              </a:rPr>
              <a:t>Franzini</a:t>
            </a:r>
            <a:r>
              <a:rPr lang="en-GB" sz="600" i="0" dirty="0">
                <a:solidFill>
                  <a:srgbClr val="000000"/>
                </a:solidFill>
                <a:effectLst/>
              </a:rPr>
              <a:t>, M. </a:t>
            </a:r>
            <a:r>
              <a:rPr lang="en-GB" sz="600" i="0" dirty="0" err="1">
                <a:solidFill>
                  <a:srgbClr val="000000"/>
                </a:solidFill>
                <a:effectLst/>
              </a:rPr>
              <a:t>Galimberti</a:t>
            </a:r>
            <a:r>
              <a:rPr lang="en-GB" sz="600" i="0" dirty="0">
                <a:solidFill>
                  <a:srgbClr val="000000"/>
                </a:solidFill>
                <a:effectLst/>
              </a:rPr>
              <a:t>, A. Gallo, T. C. Galvin, A. </a:t>
            </a:r>
            <a:r>
              <a:rPr lang="en-GB" sz="600" i="0" dirty="0" err="1">
                <a:solidFill>
                  <a:srgbClr val="000000"/>
                </a:solidFill>
                <a:effectLst/>
              </a:rPr>
              <a:t>Ghaith</a:t>
            </a:r>
            <a:r>
              <a:rPr lang="en-GB" sz="600" i="0" dirty="0">
                <a:solidFill>
                  <a:srgbClr val="000000"/>
                </a:solidFill>
                <a:effectLst/>
              </a:rPr>
              <a:t>, A. Ghigo, D. </a:t>
            </a:r>
            <a:r>
              <a:rPr lang="en-GB" sz="600" i="0" dirty="0" err="1">
                <a:solidFill>
                  <a:srgbClr val="000000"/>
                </a:solidFill>
                <a:effectLst/>
              </a:rPr>
              <a:t>Giove</a:t>
            </a:r>
            <a:r>
              <a:rPr lang="en-GB" sz="600" i="0" dirty="0">
                <a:solidFill>
                  <a:srgbClr val="000000"/>
                </a:solidFill>
                <a:effectLst/>
              </a:rPr>
              <a:t>, A. </a:t>
            </a:r>
            <a:r>
              <a:rPr lang="en-GB" sz="600" i="0" dirty="0" err="1">
                <a:solidFill>
                  <a:srgbClr val="000000"/>
                </a:solidFill>
                <a:effectLst/>
              </a:rPr>
              <a:t>Giribono</a:t>
            </a:r>
            <a:r>
              <a:rPr lang="en-GB" sz="600" i="0" dirty="0">
                <a:solidFill>
                  <a:srgbClr val="000000"/>
                </a:solidFill>
                <a:effectLst/>
              </a:rPr>
              <a:t>, </a:t>
            </a:r>
            <a:r>
              <a:rPr lang="en-GB" sz="600" b="1" i="0" dirty="0">
                <a:solidFill>
                  <a:srgbClr val="000000"/>
                </a:solidFill>
                <a:effectLst/>
              </a:rPr>
              <a:t>L. A. Gizzi</a:t>
            </a:r>
            <a:r>
              <a:rPr lang="en-GB" sz="600" i="0" dirty="0">
                <a:solidFill>
                  <a:srgbClr val="000000"/>
                </a:solidFill>
                <a:effectLst/>
              </a:rPr>
              <a:t>, F. J. </a:t>
            </a:r>
            <a:r>
              <a:rPr lang="en-GB" sz="600" i="0" dirty="0" err="1">
                <a:solidFill>
                  <a:srgbClr val="000000"/>
                </a:solidFill>
                <a:effectLst/>
              </a:rPr>
              <a:t>Grüner</a:t>
            </a:r>
            <a:r>
              <a:rPr lang="en-GB" sz="600" i="0" dirty="0">
                <a:solidFill>
                  <a:srgbClr val="000000"/>
                </a:solidFill>
                <a:effectLst/>
              </a:rPr>
              <a:t>, A. F. Habib, C. Haefner, T. Heinemann, A. Helm, B. </a:t>
            </a:r>
            <a:r>
              <a:rPr lang="en-GB" sz="600" i="0" dirty="0" err="1">
                <a:solidFill>
                  <a:srgbClr val="000000"/>
                </a:solidFill>
                <a:effectLst/>
              </a:rPr>
              <a:t>Hidding</a:t>
            </a:r>
            <a:r>
              <a:rPr lang="en-GB" sz="600" i="0" dirty="0">
                <a:solidFill>
                  <a:srgbClr val="000000"/>
                </a:solidFill>
                <a:effectLst/>
              </a:rPr>
              <a:t>, B. J. Holzer, S. M. Hooker, T. </a:t>
            </a:r>
            <a:r>
              <a:rPr lang="en-GB" sz="600" i="0" dirty="0" err="1">
                <a:solidFill>
                  <a:srgbClr val="000000"/>
                </a:solidFill>
                <a:effectLst/>
              </a:rPr>
              <a:t>Hosokai</a:t>
            </a:r>
            <a:r>
              <a:rPr lang="en-GB" sz="600" i="0" dirty="0">
                <a:solidFill>
                  <a:srgbClr val="000000"/>
                </a:solidFill>
                <a:effectLst/>
              </a:rPr>
              <a:t>, M. </a:t>
            </a:r>
            <a:r>
              <a:rPr lang="en-GB" sz="600" i="0" dirty="0" err="1">
                <a:solidFill>
                  <a:srgbClr val="000000"/>
                </a:solidFill>
                <a:effectLst/>
              </a:rPr>
              <a:t>Hübner</a:t>
            </a:r>
            <a:r>
              <a:rPr lang="en-GB" sz="600" i="0" dirty="0">
                <a:solidFill>
                  <a:srgbClr val="000000"/>
                </a:solidFill>
                <a:effectLst/>
              </a:rPr>
              <a:t>, M. </a:t>
            </a:r>
            <a:r>
              <a:rPr lang="en-GB" sz="600" i="0" dirty="0" err="1">
                <a:solidFill>
                  <a:srgbClr val="000000"/>
                </a:solidFill>
                <a:effectLst/>
              </a:rPr>
              <a:t>Ibison</a:t>
            </a:r>
            <a:r>
              <a:rPr lang="en-GB" sz="600" i="0" dirty="0">
                <a:solidFill>
                  <a:srgbClr val="000000"/>
                </a:solidFill>
                <a:effectLst/>
              </a:rPr>
              <a:t>, S. </a:t>
            </a:r>
            <a:r>
              <a:rPr lang="en-GB" sz="600" i="0" dirty="0" err="1">
                <a:solidFill>
                  <a:srgbClr val="000000"/>
                </a:solidFill>
                <a:effectLst/>
              </a:rPr>
              <a:t>Incremona</a:t>
            </a:r>
            <a:r>
              <a:rPr lang="en-GB" sz="600" i="0" dirty="0">
                <a:solidFill>
                  <a:srgbClr val="000000"/>
                </a:solidFill>
                <a:effectLst/>
              </a:rPr>
              <a:t>, A. </a:t>
            </a:r>
            <a:r>
              <a:rPr lang="en-GB" sz="600" i="0" dirty="0" err="1">
                <a:solidFill>
                  <a:srgbClr val="000000"/>
                </a:solidFill>
                <a:effectLst/>
              </a:rPr>
              <a:t>Irman</a:t>
            </a:r>
            <a:r>
              <a:rPr lang="en-GB" sz="600" i="0" dirty="0">
                <a:solidFill>
                  <a:srgbClr val="000000"/>
                </a:solidFill>
                <a:effectLst/>
              </a:rPr>
              <a:t>, F. </a:t>
            </a:r>
            <a:r>
              <a:rPr lang="en-GB" sz="600" i="0" dirty="0" err="1">
                <a:solidFill>
                  <a:srgbClr val="000000"/>
                </a:solidFill>
                <a:effectLst/>
              </a:rPr>
              <a:t>Iungo</a:t>
            </a:r>
            <a:r>
              <a:rPr lang="en-GB" sz="600" i="0" dirty="0">
                <a:solidFill>
                  <a:srgbClr val="000000"/>
                </a:solidFill>
                <a:effectLst/>
              </a:rPr>
              <a:t>, F. J. </a:t>
            </a:r>
            <a:r>
              <a:rPr lang="en-GB" sz="600" i="0" dirty="0" err="1">
                <a:solidFill>
                  <a:srgbClr val="000000"/>
                </a:solidFill>
                <a:effectLst/>
              </a:rPr>
              <a:t>Jafarinia</a:t>
            </a:r>
            <a:r>
              <a:rPr lang="en-GB" sz="600" i="0" dirty="0">
                <a:solidFill>
                  <a:srgbClr val="000000"/>
                </a:solidFill>
                <a:effectLst/>
              </a:rPr>
              <a:t>, O. Jakobsson, D. A. </a:t>
            </a:r>
            <a:r>
              <a:rPr lang="en-GB" sz="600" i="0" dirty="0" err="1">
                <a:solidFill>
                  <a:srgbClr val="000000"/>
                </a:solidFill>
                <a:effectLst/>
              </a:rPr>
              <a:t>Jaroszynski</a:t>
            </a:r>
            <a:r>
              <a:rPr lang="en-GB" sz="600" i="0" dirty="0">
                <a:solidFill>
                  <a:srgbClr val="000000"/>
                </a:solidFill>
                <a:effectLst/>
              </a:rPr>
              <a:t>, S. </a:t>
            </a:r>
            <a:r>
              <a:rPr lang="en-GB" sz="600" i="0" dirty="0" err="1">
                <a:solidFill>
                  <a:srgbClr val="000000"/>
                </a:solidFill>
                <a:effectLst/>
              </a:rPr>
              <a:t>Jaster</a:t>
            </a:r>
            <a:r>
              <a:rPr lang="en-GB" sz="600" i="0" dirty="0">
                <a:solidFill>
                  <a:srgbClr val="000000"/>
                </a:solidFill>
                <a:effectLst/>
              </a:rPr>
              <a:t>-Merz, C. Joshi, M. Kaluza, M. </a:t>
            </a:r>
            <a:r>
              <a:rPr lang="en-GB" sz="600" i="0" dirty="0" err="1">
                <a:solidFill>
                  <a:srgbClr val="000000"/>
                </a:solidFill>
                <a:effectLst/>
              </a:rPr>
              <a:t>Kando</a:t>
            </a:r>
            <a:r>
              <a:rPr lang="en-GB" sz="600" i="0" dirty="0">
                <a:solidFill>
                  <a:srgbClr val="000000"/>
                </a:solidFill>
                <a:effectLst/>
              </a:rPr>
              <a:t>, O. S. Karger, S. </a:t>
            </a:r>
            <a:r>
              <a:rPr lang="en-GB" sz="600" i="0" dirty="0" err="1">
                <a:solidFill>
                  <a:srgbClr val="000000"/>
                </a:solidFill>
                <a:effectLst/>
              </a:rPr>
              <a:t>Karsch</a:t>
            </a:r>
            <a:r>
              <a:rPr lang="en-GB" sz="600" i="0" dirty="0">
                <a:solidFill>
                  <a:srgbClr val="000000"/>
                </a:solidFill>
                <a:effectLst/>
              </a:rPr>
              <a:t>, E. Khazanov, D. </a:t>
            </a:r>
            <a:r>
              <a:rPr lang="en-GB" sz="600" i="0" dirty="0" err="1">
                <a:solidFill>
                  <a:srgbClr val="000000"/>
                </a:solidFill>
                <a:effectLst/>
              </a:rPr>
              <a:t>Khikhlukha</a:t>
            </a:r>
            <a:r>
              <a:rPr lang="en-GB" sz="600" i="0" dirty="0">
                <a:solidFill>
                  <a:srgbClr val="000000"/>
                </a:solidFill>
                <a:effectLst/>
              </a:rPr>
              <a:t>, M. </a:t>
            </a:r>
            <a:r>
              <a:rPr lang="en-GB" sz="600" i="0" dirty="0" err="1">
                <a:solidFill>
                  <a:srgbClr val="000000"/>
                </a:solidFill>
                <a:effectLst/>
              </a:rPr>
              <a:t>Kirchen</a:t>
            </a:r>
            <a:r>
              <a:rPr lang="en-GB" sz="600" i="0" dirty="0">
                <a:solidFill>
                  <a:srgbClr val="000000"/>
                </a:solidFill>
                <a:effectLst/>
              </a:rPr>
              <a:t>, G. Kirwan, C. </a:t>
            </a:r>
            <a:r>
              <a:rPr lang="en-GB" sz="600" i="0" dirty="0" err="1">
                <a:solidFill>
                  <a:srgbClr val="000000"/>
                </a:solidFill>
                <a:effectLst/>
              </a:rPr>
              <a:t>Kitégi</a:t>
            </a:r>
            <a:r>
              <a:rPr lang="en-GB" sz="600" i="0" dirty="0">
                <a:solidFill>
                  <a:srgbClr val="000000"/>
                </a:solidFill>
                <a:effectLst/>
              </a:rPr>
              <a:t>, A. </a:t>
            </a:r>
            <a:r>
              <a:rPr lang="en-GB" sz="600" i="0" dirty="0" err="1">
                <a:solidFill>
                  <a:srgbClr val="000000"/>
                </a:solidFill>
                <a:effectLst/>
              </a:rPr>
              <a:t>Knetsch</a:t>
            </a:r>
            <a:r>
              <a:rPr lang="en-GB" sz="600" i="0" dirty="0">
                <a:solidFill>
                  <a:srgbClr val="000000"/>
                </a:solidFill>
                <a:effectLst/>
              </a:rPr>
              <a:t>, D. </a:t>
            </a:r>
            <a:r>
              <a:rPr lang="en-GB" sz="600" i="0" dirty="0" err="1">
                <a:solidFill>
                  <a:srgbClr val="000000"/>
                </a:solidFill>
                <a:effectLst/>
              </a:rPr>
              <a:t>Kocon</a:t>
            </a:r>
            <a:r>
              <a:rPr lang="en-GB" sz="600" i="0" dirty="0">
                <a:solidFill>
                  <a:srgbClr val="000000"/>
                </a:solidFill>
                <a:effectLst/>
              </a:rPr>
              <a:t>, </a:t>
            </a:r>
            <a:r>
              <a:rPr lang="en-GB" sz="600" b="1" i="0" dirty="0">
                <a:solidFill>
                  <a:srgbClr val="000000"/>
                </a:solidFill>
                <a:effectLst/>
              </a:rPr>
              <a:t>P. Koester</a:t>
            </a:r>
            <a:r>
              <a:rPr lang="en-GB" sz="600" i="0" dirty="0">
                <a:solidFill>
                  <a:srgbClr val="000000"/>
                </a:solidFill>
                <a:effectLst/>
              </a:rPr>
              <a:t>, O. S. </a:t>
            </a:r>
            <a:r>
              <a:rPr lang="en-GB" sz="600" i="0" dirty="0" err="1">
                <a:solidFill>
                  <a:srgbClr val="000000"/>
                </a:solidFill>
                <a:effectLst/>
              </a:rPr>
              <a:t>Kononenko</a:t>
            </a:r>
            <a:r>
              <a:rPr lang="en-GB" sz="600" i="0" dirty="0">
                <a:solidFill>
                  <a:srgbClr val="000000"/>
                </a:solidFill>
                <a:effectLst/>
              </a:rPr>
              <a:t>, G. Korn, I. </a:t>
            </a:r>
            <a:r>
              <a:rPr lang="en-GB" sz="600" i="0" dirty="0" err="1">
                <a:solidFill>
                  <a:srgbClr val="000000"/>
                </a:solidFill>
                <a:effectLst/>
              </a:rPr>
              <a:t>Kostyukov</a:t>
            </a:r>
            <a:r>
              <a:rPr lang="en-GB" sz="600" i="0" dirty="0">
                <a:solidFill>
                  <a:srgbClr val="000000"/>
                </a:solidFill>
                <a:effectLst/>
              </a:rPr>
              <a:t>, K. O. </a:t>
            </a:r>
            <a:r>
              <a:rPr lang="en-GB" sz="600" i="0" dirty="0" err="1">
                <a:solidFill>
                  <a:srgbClr val="000000"/>
                </a:solidFill>
                <a:effectLst/>
              </a:rPr>
              <a:t>Kruchinin</a:t>
            </a:r>
            <a:r>
              <a:rPr lang="en-GB" sz="600" i="0" dirty="0">
                <a:solidFill>
                  <a:srgbClr val="000000"/>
                </a:solidFill>
                <a:effectLst/>
              </a:rPr>
              <a:t>, </a:t>
            </a:r>
            <a:r>
              <a:rPr lang="en-GB" sz="600" b="1" i="0" dirty="0">
                <a:solidFill>
                  <a:srgbClr val="000000"/>
                </a:solidFill>
                <a:effectLst/>
              </a:rPr>
              <a:t>L. </a:t>
            </a:r>
            <a:r>
              <a:rPr lang="en-GB" sz="600" b="1" i="0" dirty="0" err="1">
                <a:solidFill>
                  <a:srgbClr val="000000"/>
                </a:solidFill>
                <a:effectLst/>
              </a:rPr>
              <a:t>Labate</a:t>
            </a:r>
            <a:r>
              <a:rPr lang="en-GB" sz="600" i="0" dirty="0">
                <a:solidFill>
                  <a:srgbClr val="000000"/>
                </a:solidFill>
                <a:effectLst/>
              </a:rPr>
              <a:t>, C. Le Blanc, C. Lechner, P. Lee, W. </a:t>
            </a:r>
            <a:r>
              <a:rPr lang="en-GB" sz="600" i="0" dirty="0" err="1">
                <a:solidFill>
                  <a:srgbClr val="000000"/>
                </a:solidFill>
                <a:effectLst/>
              </a:rPr>
              <a:t>Leemans</a:t>
            </a:r>
            <a:r>
              <a:rPr lang="en-GB" sz="600" i="0" dirty="0">
                <a:solidFill>
                  <a:srgbClr val="000000"/>
                </a:solidFill>
                <a:effectLst/>
              </a:rPr>
              <a:t>, A. </a:t>
            </a:r>
            <a:r>
              <a:rPr lang="en-GB" sz="600" i="0" dirty="0" err="1">
                <a:solidFill>
                  <a:srgbClr val="000000"/>
                </a:solidFill>
                <a:effectLst/>
              </a:rPr>
              <a:t>Lehrach</a:t>
            </a:r>
            <a:r>
              <a:rPr lang="en-GB" sz="600" i="0" dirty="0">
                <a:solidFill>
                  <a:srgbClr val="000000"/>
                </a:solidFill>
                <a:effectLst/>
              </a:rPr>
              <a:t>, X. Li, Y. Li, V. </a:t>
            </a:r>
            <a:r>
              <a:rPr lang="en-GB" sz="600" i="0" dirty="0" err="1">
                <a:solidFill>
                  <a:srgbClr val="000000"/>
                </a:solidFill>
                <a:effectLst/>
              </a:rPr>
              <a:t>Libov</a:t>
            </a:r>
            <a:r>
              <a:rPr lang="en-GB" sz="600" i="0" dirty="0">
                <a:solidFill>
                  <a:srgbClr val="000000"/>
                </a:solidFill>
                <a:effectLst/>
              </a:rPr>
              <a:t>, A. </a:t>
            </a:r>
            <a:r>
              <a:rPr lang="en-GB" sz="600" i="0" dirty="0" err="1">
                <a:solidFill>
                  <a:srgbClr val="000000"/>
                </a:solidFill>
                <a:effectLst/>
              </a:rPr>
              <a:t>Lifschitz</a:t>
            </a:r>
            <a:r>
              <a:rPr lang="en-GB" sz="600" i="0" dirty="0">
                <a:solidFill>
                  <a:srgbClr val="000000"/>
                </a:solidFill>
                <a:effectLst/>
              </a:rPr>
              <a:t>, C. A. </a:t>
            </a:r>
            <a:r>
              <a:rPr lang="en-GB" sz="600" i="0" dirty="0" err="1">
                <a:solidFill>
                  <a:srgbClr val="000000"/>
                </a:solidFill>
                <a:effectLst/>
              </a:rPr>
              <a:t>Lindstrøm</a:t>
            </a:r>
            <a:r>
              <a:rPr lang="en-GB" sz="600" i="0" dirty="0">
                <a:solidFill>
                  <a:srgbClr val="000000"/>
                </a:solidFill>
                <a:effectLst/>
              </a:rPr>
              <a:t>, V. Litvinenko, W. Lu, O. </a:t>
            </a:r>
            <a:r>
              <a:rPr lang="en-GB" sz="600" i="0" dirty="0" err="1">
                <a:solidFill>
                  <a:srgbClr val="000000"/>
                </a:solidFill>
                <a:effectLst/>
              </a:rPr>
              <a:t>Lundh</a:t>
            </a:r>
            <a:r>
              <a:rPr lang="en-GB" sz="600" i="0" dirty="0">
                <a:solidFill>
                  <a:srgbClr val="000000"/>
                </a:solidFill>
                <a:effectLst/>
              </a:rPr>
              <a:t>, A. R. Maier, V. Malka, G. G. Manahan, S. P. D. Mangles, A. </a:t>
            </a:r>
            <a:r>
              <a:rPr lang="en-GB" sz="600" i="0" dirty="0" err="1">
                <a:solidFill>
                  <a:srgbClr val="000000"/>
                </a:solidFill>
                <a:effectLst/>
              </a:rPr>
              <a:t>Marcelli</a:t>
            </a:r>
            <a:r>
              <a:rPr lang="en-GB" sz="600" i="0" dirty="0">
                <a:solidFill>
                  <a:srgbClr val="000000"/>
                </a:solidFill>
                <a:effectLst/>
              </a:rPr>
              <a:t>, B. Marchetti, O. </a:t>
            </a:r>
            <a:r>
              <a:rPr lang="en-GB" sz="600" i="0" dirty="0" err="1">
                <a:solidFill>
                  <a:srgbClr val="000000"/>
                </a:solidFill>
                <a:effectLst/>
              </a:rPr>
              <a:t>Marcouillé</a:t>
            </a:r>
            <a:r>
              <a:rPr lang="en-GB" sz="600" i="0" dirty="0">
                <a:solidFill>
                  <a:srgbClr val="000000"/>
                </a:solidFill>
                <a:effectLst/>
              </a:rPr>
              <a:t>, A. </a:t>
            </a:r>
            <a:r>
              <a:rPr lang="en-GB" sz="600" i="0" dirty="0" err="1">
                <a:solidFill>
                  <a:srgbClr val="000000"/>
                </a:solidFill>
                <a:effectLst/>
              </a:rPr>
              <a:t>Marocchino</a:t>
            </a:r>
            <a:r>
              <a:rPr lang="en-GB" sz="600" i="0" dirty="0">
                <a:solidFill>
                  <a:srgbClr val="000000"/>
                </a:solidFill>
                <a:effectLst/>
              </a:rPr>
              <a:t>, F. Marteau, A. Martinez de la Ossa, J. L. Martins, P. D. Mason, F. Massimo, F. Mathieu, G. Maynard, Z. </a:t>
            </a:r>
            <a:r>
              <a:rPr lang="en-GB" sz="600" i="0" dirty="0" err="1">
                <a:solidFill>
                  <a:srgbClr val="000000"/>
                </a:solidFill>
                <a:effectLst/>
              </a:rPr>
              <a:t>Mazzotta</a:t>
            </a:r>
            <a:r>
              <a:rPr lang="en-GB" sz="600" i="0" dirty="0">
                <a:solidFill>
                  <a:srgbClr val="000000"/>
                </a:solidFill>
                <a:effectLst/>
              </a:rPr>
              <a:t>, S. Mironov, A. Y. </a:t>
            </a:r>
            <a:r>
              <a:rPr lang="en-GB" sz="600" i="0" dirty="0" err="1">
                <a:solidFill>
                  <a:srgbClr val="000000"/>
                </a:solidFill>
                <a:effectLst/>
              </a:rPr>
              <a:t>Molodozhentsev</a:t>
            </a:r>
            <a:r>
              <a:rPr lang="en-GB" sz="600" i="0" dirty="0">
                <a:solidFill>
                  <a:srgbClr val="000000"/>
                </a:solidFill>
                <a:effectLst/>
              </a:rPr>
              <a:t>, S. </a:t>
            </a:r>
            <a:r>
              <a:rPr lang="en-GB" sz="600" i="0" dirty="0" err="1">
                <a:solidFill>
                  <a:srgbClr val="000000"/>
                </a:solidFill>
                <a:effectLst/>
              </a:rPr>
              <a:t>Morante</a:t>
            </a:r>
            <a:r>
              <a:rPr lang="en-GB" sz="600" i="0" dirty="0">
                <a:solidFill>
                  <a:srgbClr val="000000"/>
                </a:solidFill>
                <a:effectLst/>
              </a:rPr>
              <a:t>, A. </a:t>
            </a:r>
            <a:r>
              <a:rPr lang="en-GB" sz="600" i="0" dirty="0" err="1">
                <a:solidFill>
                  <a:srgbClr val="000000"/>
                </a:solidFill>
                <a:effectLst/>
              </a:rPr>
              <a:t>Mosnier</a:t>
            </a:r>
            <a:r>
              <a:rPr lang="en-GB" sz="600" i="0" dirty="0">
                <a:solidFill>
                  <a:srgbClr val="000000"/>
                </a:solidFill>
                <a:effectLst/>
              </a:rPr>
              <a:t>, A. </a:t>
            </a:r>
            <a:r>
              <a:rPr lang="en-GB" sz="600" i="0" dirty="0" err="1">
                <a:solidFill>
                  <a:srgbClr val="000000"/>
                </a:solidFill>
                <a:effectLst/>
              </a:rPr>
              <a:t>Mostacci</a:t>
            </a:r>
            <a:r>
              <a:rPr lang="en-GB" sz="600" i="0" dirty="0">
                <a:solidFill>
                  <a:srgbClr val="000000"/>
                </a:solidFill>
                <a:effectLst/>
              </a:rPr>
              <a:t>, A. -S. Müller, C. D. Murphy, Z. </a:t>
            </a:r>
            <a:r>
              <a:rPr lang="en-GB" sz="600" i="0" dirty="0" err="1">
                <a:solidFill>
                  <a:srgbClr val="000000"/>
                </a:solidFill>
                <a:effectLst/>
              </a:rPr>
              <a:t>Najmudin</a:t>
            </a:r>
            <a:r>
              <a:rPr lang="en-GB" sz="600" i="0" dirty="0">
                <a:solidFill>
                  <a:srgbClr val="000000"/>
                </a:solidFill>
                <a:effectLst/>
              </a:rPr>
              <a:t>, P. A. P. Nghiem, F. Nguyen, P. </a:t>
            </a:r>
            <a:r>
              <a:rPr lang="en-GB" sz="600" i="0" dirty="0" err="1">
                <a:solidFill>
                  <a:srgbClr val="000000"/>
                </a:solidFill>
                <a:effectLst/>
              </a:rPr>
              <a:t>Niknejadi</a:t>
            </a:r>
            <a:r>
              <a:rPr lang="en-GB" sz="600" i="0" dirty="0">
                <a:solidFill>
                  <a:srgbClr val="000000"/>
                </a:solidFill>
                <a:effectLst/>
              </a:rPr>
              <a:t>, A. Nutter, J. </a:t>
            </a:r>
            <a:r>
              <a:rPr lang="en-GB" sz="600" i="0" dirty="0" err="1">
                <a:solidFill>
                  <a:srgbClr val="000000"/>
                </a:solidFill>
                <a:effectLst/>
              </a:rPr>
              <a:t>Osterhoff</a:t>
            </a:r>
            <a:r>
              <a:rPr lang="en-GB" sz="600" i="0" dirty="0">
                <a:solidFill>
                  <a:srgbClr val="000000"/>
                </a:solidFill>
                <a:effectLst/>
              </a:rPr>
              <a:t>, D. </a:t>
            </a:r>
            <a:r>
              <a:rPr lang="en-GB" sz="600" i="0" dirty="0" err="1">
                <a:solidFill>
                  <a:srgbClr val="000000"/>
                </a:solidFill>
                <a:effectLst/>
              </a:rPr>
              <a:t>Oumbarek</a:t>
            </a:r>
            <a:r>
              <a:rPr lang="en-GB" sz="600" i="0" dirty="0">
                <a:solidFill>
                  <a:srgbClr val="000000"/>
                </a:solidFill>
                <a:effectLst/>
              </a:rPr>
              <a:t> Espinos, J. -L. Paillard, D. N. Papadopoulos, B. Patrizi, R. </a:t>
            </a:r>
            <a:r>
              <a:rPr lang="en-GB" sz="600" i="0" dirty="0" err="1">
                <a:solidFill>
                  <a:srgbClr val="000000"/>
                </a:solidFill>
                <a:effectLst/>
              </a:rPr>
              <a:t>Pattathil</a:t>
            </a:r>
            <a:r>
              <a:rPr lang="en-GB" sz="600" i="0" dirty="0">
                <a:solidFill>
                  <a:srgbClr val="000000"/>
                </a:solidFill>
                <a:effectLst/>
              </a:rPr>
              <a:t>, L. Pellegrino, A. </a:t>
            </a:r>
            <a:r>
              <a:rPr lang="en-GB" sz="600" i="0" dirty="0" err="1">
                <a:solidFill>
                  <a:srgbClr val="000000"/>
                </a:solidFill>
                <a:effectLst/>
              </a:rPr>
              <a:t>Petralia</a:t>
            </a:r>
            <a:r>
              <a:rPr lang="en-GB" sz="600" i="0" dirty="0">
                <a:solidFill>
                  <a:srgbClr val="000000"/>
                </a:solidFill>
                <a:effectLst/>
              </a:rPr>
              <a:t>, V. Petrillo, L. Piersanti, M. A. </a:t>
            </a:r>
            <a:r>
              <a:rPr lang="en-GB" sz="600" i="0" dirty="0" err="1">
                <a:solidFill>
                  <a:srgbClr val="000000"/>
                </a:solidFill>
                <a:effectLst/>
              </a:rPr>
              <a:t>Pocsai</a:t>
            </a:r>
            <a:r>
              <a:rPr lang="en-GB" sz="600" i="0" dirty="0">
                <a:solidFill>
                  <a:srgbClr val="000000"/>
                </a:solidFill>
                <a:effectLst/>
              </a:rPr>
              <a:t>, K. </a:t>
            </a:r>
            <a:r>
              <a:rPr lang="en-GB" sz="600" i="0" dirty="0" err="1">
                <a:solidFill>
                  <a:srgbClr val="000000"/>
                </a:solidFill>
                <a:effectLst/>
              </a:rPr>
              <a:t>Poder</a:t>
            </a:r>
            <a:r>
              <a:rPr lang="en-GB" sz="600" i="0" dirty="0">
                <a:solidFill>
                  <a:srgbClr val="000000"/>
                </a:solidFill>
                <a:effectLst/>
              </a:rPr>
              <a:t>, R. </a:t>
            </a:r>
            <a:r>
              <a:rPr lang="en-GB" sz="600" i="0" dirty="0" err="1">
                <a:solidFill>
                  <a:srgbClr val="000000"/>
                </a:solidFill>
                <a:effectLst/>
              </a:rPr>
              <a:t>Pompili</a:t>
            </a:r>
            <a:r>
              <a:rPr lang="en-GB" sz="600" i="0" dirty="0">
                <a:solidFill>
                  <a:srgbClr val="000000"/>
                </a:solidFill>
                <a:effectLst/>
              </a:rPr>
              <a:t>, L. </a:t>
            </a:r>
            <a:r>
              <a:rPr lang="en-GB" sz="600" i="0" dirty="0" err="1">
                <a:solidFill>
                  <a:srgbClr val="000000"/>
                </a:solidFill>
                <a:effectLst/>
              </a:rPr>
              <a:t>Pribyl</a:t>
            </a:r>
            <a:r>
              <a:rPr lang="en-GB" sz="600" i="0" dirty="0">
                <a:solidFill>
                  <a:srgbClr val="000000"/>
                </a:solidFill>
                <a:effectLst/>
              </a:rPr>
              <a:t>, D. </a:t>
            </a:r>
            <a:r>
              <a:rPr lang="en-GB" sz="600" i="0" dirty="0" err="1">
                <a:solidFill>
                  <a:srgbClr val="000000"/>
                </a:solidFill>
                <a:effectLst/>
              </a:rPr>
              <a:t>Pugacheva</a:t>
            </a:r>
            <a:r>
              <a:rPr lang="en-GB" sz="600" i="0" dirty="0">
                <a:solidFill>
                  <a:srgbClr val="000000"/>
                </a:solidFill>
                <a:effectLst/>
              </a:rPr>
              <a:t>, B. A. Reagan, J. </a:t>
            </a:r>
            <a:r>
              <a:rPr lang="en-GB" sz="600" i="0" dirty="0" err="1">
                <a:solidFill>
                  <a:srgbClr val="000000"/>
                </a:solidFill>
                <a:effectLst/>
              </a:rPr>
              <a:t>Resta</a:t>
            </a:r>
            <a:r>
              <a:rPr lang="en-GB" sz="600" i="0" dirty="0">
                <a:solidFill>
                  <a:srgbClr val="000000"/>
                </a:solidFill>
                <a:effectLst/>
              </a:rPr>
              <a:t>-Lopez, R. Ricci, S. Romeo, M. Rossetti Conti, A. R. Rossi, R. </a:t>
            </a:r>
            <a:r>
              <a:rPr lang="en-GB" sz="600" i="0" dirty="0" err="1">
                <a:solidFill>
                  <a:srgbClr val="000000"/>
                </a:solidFill>
                <a:effectLst/>
              </a:rPr>
              <a:t>Rossmanith</a:t>
            </a:r>
            <a:r>
              <a:rPr lang="en-GB" sz="600" i="0" dirty="0">
                <a:solidFill>
                  <a:srgbClr val="000000"/>
                </a:solidFill>
                <a:effectLst/>
              </a:rPr>
              <a:t>, U. Rotundo, E. Roussel, L. </a:t>
            </a:r>
            <a:r>
              <a:rPr lang="en-GB" sz="600" i="0" dirty="0" err="1">
                <a:solidFill>
                  <a:srgbClr val="000000"/>
                </a:solidFill>
                <a:effectLst/>
              </a:rPr>
              <a:t>Sabbatini</a:t>
            </a:r>
            <a:r>
              <a:rPr lang="en-GB" sz="600" i="0" dirty="0">
                <a:solidFill>
                  <a:srgbClr val="000000"/>
                </a:solidFill>
                <a:effectLst/>
              </a:rPr>
              <a:t>, P. Santangelo, G. </a:t>
            </a:r>
            <a:r>
              <a:rPr lang="en-GB" sz="600" i="0" dirty="0" err="1">
                <a:solidFill>
                  <a:srgbClr val="000000"/>
                </a:solidFill>
                <a:effectLst/>
              </a:rPr>
              <a:t>Sarri</a:t>
            </a:r>
            <a:r>
              <a:rPr lang="en-GB" sz="600" i="0" dirty="0">
                <a:solidFill>
                  <a:srgbClr val="000000"/>
                </a:solidFill>
                <a:effectLst/>
              </a:rPr>
              <a:t>, L. Schaper, P. </a:t>
            </a:r>
            <a:r>
              <a:rPr lang="en-GB" sz="600" i="0" dirty="0" err="1">
                <a:solidFill>
                  <a:srgbClr val="000000"/>
                </a:solidFill>
                <a:effectLst/>
              </a:rPr>
              <a:t>Scherkl</a:t>
            </a:r>
            <a:r>
              <a:rPr lang="en-GB" sz="600" i="0" dirty="0">
                <a:solidFill>
                  <a:srgbClr val="000000"/>
                </a:solidFill>
                <a:effectLst/>
              </a:rPr>
              <a:t>, U. Schramm, C. B. Schroeder, J. </a:t>
            </a:r>
            <a:r>
              <a:rPr lang="en-GB" sz="600" i="0" dirty="0" err="1">
                <a:solidFill>
                  <a:srgbClr val="000000"/>
                </a:solidFill>
                <a:effectLst/>
              </a:rPr>
              <a:t>Scifo</a:t>
            </a:r>
            <a:r>
              <a:rPr lang="en-GB" sz="600" i="0" dirty="0">
                <a:solidFill>
                  <a:srgbClr val="000000"/>
                </a:solidFill>
                <a:effectLst/>
              </a:rPr>
              <a:t>, L. Serafini, G. Sharma, Z. M. Sheng, V. </a:t>
            </a:r>
            <a:r>
              <a:rPr lang="en-GB" sz="600" i="0" dirty="0" err="1">
                <a:solidFill>
                  <a:srgbClr val="000000"/>
                </a:solidFill>
                <a:effectLst/>
              </a:rPr>
              <a:t>Shpakov</a:t>
            </a:r>
            <a:r>
              <a:rPr lang="en-GB" sz="600" i="0" dirty="0">
                <a:solidFill>
                  <a:srgbClr val="000000"/>
                </a:solidFill>
                <a:effectLst/>
              </a:rPr>
              <a:t>, C. W. Siders, L. O. Silva, T. Silva, C. Simon, C. Simon-</a:t>
            </a:r>
            <a:r>
              <a:rPr lang="en-GB" sz="600" i="0" dirty="0" err="1">
                <a:solidFill>
                  <a:srgbClr val="000000"/>
                </a:solidFill>
                <a:effectLst/>
              </a:rPr>
              <a:t>Boisson</a:t>
            </a:r>
            <a:r>
              <a:rPr lang="en-GB" sz="600" i="0" dirty="0">
                <a:solidFill>
                  <a:srgbClr val="000000"/>
                </a:solidFill>
                <a:effectLst/>
              </a:rPr>
              <a:t>, U. Sinha, E. Sistrunk, A. </a:t>
            </a:r>
            <a:r>
              <a:rPr lang="en-GB" sz="600" i="0" dirty="0" err="1">
                <a:solidFill>
                  <a:srgbClr val="000000"/>
                </a:solidFill>
                <a:effectLst/>
              </a:rPr>
              <a:t>Specka</a:t>
            </a:r>
            <a:r>
              <a:rPr lang="en-GB" sz="600" i="0" dirty="0">
                <a:solidFill>
                  <a:srgbClr val="000000"/>
                </a:solidFill>
                <a:effectLst/>
              </a:rPr>
              <a:t>, T. M. </a:t>
            </a:r>
            <a:r>
              <a:rPr lang="en-GB" sz="600" i="0" dirty="0" err="1">
                <a:solidFill>
                  <a:srgbClr val="000000"/>
                </a:solidFill>
                <a:effectLst/>
              </a:rPr>
              <a:t>Spinka</a:t>
            </a:r>
            <a:r>
              <a:rPr lang="en-GB" sz="600" i="0" dirty="0">
                <a:solidFill>
                  <a:srgbClr val="000000"/>
                </a:solidFill>
                <a:effectLst/>
              </a:rPr>
              <a:t>, A. </a:t>
            </a:r>
            <a:r>
              <a:rPr lang="en-GB" sz="600" i="0" dirty="0" err="1">
                <a:solidFill>
                  <a:srgbClr val="000000"/>
                </a:solidFill>
                <a:effectLst/>
              </a:rPr>
              <a:t>Stecchi</a:t>
            </a:r>
            <a:r>
              <a:rPr lang="en-GB" sz="600" i="0" dirty="0">
                <a:solidFill>
                  <a:srgbClr val="000000"/>
                </a:solidFill>
                <a:effectLst/>
              </a:rPr>
              <a:t>, A. Stella, F. </a:t>
            </a:r>
            <a:r>
              <a:rPr lang="en-GB" sz="600" i="0" dirty="0" err="1">
                <a:solidFill>
                  <a:srgbClr val="000000"/>
                </a:solidFill>
                <a:effectLst/>
              </a:rPr>
              <a:t>Stellato</a:t>
            </a:r>
            <a:r>
              <a:rPr lang="en-GB" sz="600" i="0" dirty="0">
                <a:solidFill>
                  <a:srgbClr val="000000"/>
                </a:solidFill>
                <a:effectLst/>
              </a:rPr>
              <a:t>, M. J. V. Streeter, A. Sutherland, E. N. </a:t>
            </a:r>
            <a:r>
              <a:rPr lang="en-GB" sz="600" i="0" dirty="0" err="1">
                <a:solidFill>
                  <a:srgbClr val="000000"/>
                </a:solidFill>
                <a:effectLst/>
              </a:rPr>
              <a:t>Svystun</a:t>
            </a:r>
            <a:r>
              <a:rPr lang="en-GB" sz="600" i="0" dirty="0">
                <a:solidFill>
                  <a:srgbClr val="000000"/>
                </a:solidFill>
                <a:effectLst/>
              </a:rPr>
              <a:t>, D. Symes, C. </a:t>
            </a:r>
            <a:r>
              <a:rPr lang="en-GB" sz="600" i="0" dirty="0" err="1">
                <a:solidFill>
                  <a:srgbClr val="000000"/>
                </a:solidFill>
                <a:effectLst/>
              </a:rPr>
              <a:t>Szwaj</a:t>
            </a:r>
            <a:r>
              <a:rPr lang="en-GB" sz="600" i="0" dirty="0">
                <a:solidFill>
                  <a:srgbClr val="000000"/>
                </a:solidFill>
                <a:effectLst/>
              </a:rPr>
              <a:t>, G. E. Tauscher, D. </a:t>
            </a:r>
            <a:r>
              <a:rPr lang="en-GB" sz="600" i="0" dirty="0" err="1">
                <a:solidFill>
                  <a:srgbClr val="000000"/>
                </a:solidFill>
                <a:effectLst/>
              </a:rPr>
              <a:t>Terzani</a:t>
            </a:r>
            <a:r>
              <a:rPr lang="en-GB" sz="600" i="0" dirty="0">
                <a:solidFill>
                  <a:srgbClr val="000000"/>
                </a:solidFill>
                <a:effectLst/>
              </a:rPr>
              <a:t>, G. </a:t>
            </a:r>
            <a:r>
              <a:rPr lang="en-GB" sz="600" i="0" dirty="0" err="1">
                <a:solidFill>
                  <a:srgbClr val="000000"/>
                </a:solidFill>
                <a:effectLst/>
              </a:rPr>
              <a:t>Toci</a:t>
            </a:r>
            <a:r>
              <a:rPr lang="en-GB" sz="600" i="0" dirty="0">
                <a:solidFill>
                  <a:srgbClr val="000000"/>
                </a:solidFill>
                <a:effectLst/>
              </a:rPr>
              <a:t>, </a:t>
            </a:r>
            <a:r>
              <a:rPr lang="en-GB" sz="600" b="1" i="0" dirty="0">
                <a:solidFill>
                  <a:srgbClr val="000000"/>
                </a:solidFill>
                <a:effectLst/>
              </a:rPr>
              <a:t>P. Tomassin</a:t>
            </a:r>
            <a:r>
              <a:rPr lang="en-GB" sz="600" i="0" dirty="0">
                <a:solidFill>
                  <a:srgbClr val="000000"/>
                </a:solidFill>
                <a:effectLst/>
              </a:rPr>
              <a:t>i, R. Torres, D. Ullmann, C. </a:t>
            </a:r>
            <a:r>
              <a:rPr lang="en-GB" sz="600" i="0" dirty="0" err="1">
                <a:solidFill>
                  <a:srgbClr val="000000"/>
                </a:solidFill>
                <a:effectLst/>
              </a:rPr>
              <a:t>Vaccarezza</a:t>
            </a:r>
            <a:r>
              <a:rPr lang="en-GB" sz="600" i="0" dirty="0">
                <a:solidFill>
                  <a:srgbClr val="000000"/>
                </a:solidFill>
                <a:effectLst/>
              </a:rPr>
              <a:t>, M. </a:t>
            </a:r>
            <a:r>
              <a:rPr lang="en-GB" sz="600" i="0" dirty="0" err="1">
                <a:solidFill>
                  <a:srgbClr val="000000"/>
                </a:solidFill>
                <a:effectLst/>
              </a:rPr>
              <a:t>Valléau</a:t>
            </a:r>
            <a:r>
              <a:rPr lang="en-GB" sz="600" i="0" dirty="0">
                <a:solidFill>
                  <a:srgbClr val="000000"/>
                </a:solidFill>
                <a:effectLst/>
              </a:rPr>
              <a:t>, M. </a:t>
            </a:r>
            <a:r>
              <a:rPr lang="en-GB" sz="600" i="0" dirty="0" err="1">
                <a:solidFill>
                  <a:srgbClr val="000000"/>
                </a:solidFill>
                <a:effectLst/>
              </a:rPr>
              <a:t>Vannini</a:t>
            </a:r>
            <a:r>
              <a:rPr lang="en-GB" sz="600" i="0" dirty="0">
                <a:solidFill>
                  <a:srgbClr val="000000"/>
                </a:solidFill>
                <a:effectLst/>
              </a:rPr>
              <a:t>, A. </a:t>
            </a:r>
            <a:r>
              <a:rPr lang="en-GB" sz="600" i="0" dirty="0" err="1">
                <a:solidFill>
                  <a:srgbClr val="000000"/>
                </a:solidFill>
                <a:effectLst/>
              </a:rPr>
              <a:t>Vannozzi</a:t>
            </a:r>
            <a:r>
              <a:rPr lang="en-GB" sz="600" i="0" dirty="0">
                <a:solidFill>
                  <a:srgbClr val="000000"/>
                </a:solidFill>
                <a:effectLst/>
              </a:rPr>
              <a:t>, S. </a:t>
            </a:r>
            <a:r>
              <a:rPr lang="en-GB" sz="600" i="0" dirty="0" err="1">
                <a:solidFill>
                  <a:srgbClr val="000000"/>
                </a:solidFill>
                <a:effectLst/>
              </a:rPr>
              <a:t>Vescovi</a:t>
            </a:r>
            <a:r>
              <a:rPr lang="en-GB" sz="600" i="0" dirty="0">
                <a:solidFill>
                  <a:srgbClr val="000000"/>
                </a:solidFill>
                <a:effectLst/>
              </a:rPr>
              <a:t>, J. M. Vieira, F. Villa, C. -G. </a:t>
            </a:r>
            <a:r>
              <a:rPr lang="en-GB" sz="600" i="0" dirty="0" err="1">
                <a:solidFill>
                  <a:srgbClr val="000000"/>
                </a:solidFill>
                <a:effectLst/>
              </a:rPr>
              <a:t>Wahlström</a:t>
            </a:r>
            <a:r>
              <a:rPr lang="en-GB" sz="600" i="0" dirty="0">
                <a:solidFill>
                  <a:srgbClr val="000000"/>
                </a:solidFill>
                <a:effectLst/>
              </a:rPr>
              <a:t>, R. Walczak, P. A. Walker, K. Wang, A. Welsch, C. P. Welsch, S. M. Weng, S. M. Wiggins, J. Wolfenden, G. Xia, M. </a:t>
            </a:r>
            <a:r>
              <a:rPr lang="en-GB" sz="600" i="0" dirty="0" err="1">
                <a:solidFill>
                  <a:srgbClr val="000000"/>
                </a:solidFill>
                <a:effectLst/>
              </a:rPr>
              <a:t>Yabashi</a:t>
            </a:r>
            <a:r>
              <a:rPr lang="en-GB" sz="600" i="0" dirty="0">
                <a:solidFill>
                  <a:srgbClr val="000000"/>
                </a:solidFill>
                <a:effectLst/>
              </a:rPr>
              <a:t>, H. Zhang, Y. Zhao, J. Zhu &amp; A. </a:t>
            </a:r>
            <a:r>
              <a:rPr lang="en-GB" sz="600" i="0" dirty="0" err="1">
                <a:solidFill>
                  <a:srgbClr val="000000"/>
                </a:solidFill>
                <a:effectLst/>
              </a:rPr>
              <a:t>Zigler</a:t>
            </a:r>
            <a:r>
              <a:rPr lang="en-GB" sz="600" i="0" dirty="0">
                <a:solidFill>
                  <a:srgbClr val="000000"/>
                </a:solidFill>
                <a:effectLst/>
              </a:rPr>
              <a:t> </a:t>
            </a:r>
            <a:br>
              <a:rPr lang="en-GB" sz="600" dirty="0">
                <a:effectLst/>
              </a:rPr>
            </a:br>
            <a:r>
              <a:rPr lang="en-GB" sz="600" dirty="0">
                <a:effectLst/>
              </a:rPr>
              <a:t>EuPRAXIA Conceptual Design Report</a:t>
            </a:r>
            <a:br>
              <a:rPr lang="en-GB" sz="600" dirty="0">
                <a:effectLst/>
              </a:rPr>
            </a:br>
            <a:r>
              <a:rPr lang="en-GB" sz="600" dirty="0">
                <a:effectLst/>
              </a:rPr>
              <a:t>The European Physical Journal Special Topics </a:t>
            </a:r>
            <a:r>
              <a:rPr lang="en-GB" sz="600" b="1" dirty="0">
                <a:effectLst/>
              </a:rPr>
              <a:t>229</a:t>
            </a:r>
            <a:r>
              <a:rPr lang="en-GB" sz="600" dirty="0">
                <a:effectLst/>
              </a:rPr>
              <a:t>, 3675–4284 (2020); </a:t>
            </a:r>
            <a:r>
              <a:rPr lang="en-GB" sz="600" dirty="0">
                <a:effectLst/>
                <a:hlinkClick r:id="rId6"/>
              </a:rPr>
              <a:t>https://doi.org/10.1140/epjst/e2020-000127-8</a:t>
            </a:r>
            <a:endParaRPr lang="en-GB" sz="600" dirty="0"/>
          </a:p>
          <a:p>
            <a:endParaRPr lang="en-IT" sz="600" dirty="0"/>
          </a:p>
        </p:txBody>
      </p:sp>
    </p:spTree>
    <p:extLst>
      <p:ext uri="{BB962C8B-B14F-4D97-AF65-F5344CB8AC3E}">
        <p14:creationId xmlns:p14="http://schemas.microsoft.com/office/powerpoint/2010/main" val="2424119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What laser driver specs for future LPA </a:t>
            </a:r>
          </a:p>
        </p:txBody>
      </p:sp>
      <p:sp>
        <p:nvSpPr>
          <p:cNvPr id="3" name="Content Placeholder 2"/>
          <p:cNvSpPr>
            <a:spLocks noGrp="1"/>
          </p:cNvSpPr>
          <p:nvPr>
            <p:ph idx="1"/>
          </p:nvPr>
        </p:nvSpPr>
        <p:spPr>
          <a:xfrm>
            <a:off x="647819" y="2035052"/>
            <a:ext cx="7777776" cy="2076965"/>
          </a:xfrm>
        </p:spPr>
        <p:txBody>
          <a:bodyPr>
            <a:normAutofit fontScale="92500"/>
          </a:bodyPr>
          <a:lstStyle/>
          <a:p>
            <a:pPr marL="0" indent="0">
              <a:buNone/>
            </a:pPr>
            <a:r>
              <a:rPr lang="it-IT" b="1" dirty="0" err="1"/>
              <a:t>Pillars</a:t>
            </a:r>
            <a:r>
              <a:rPr lang="it-IT" b="1" dirty="0"/>
              <a:t> for a STRATEGY for laser drivers for plasma </a:t>
            </a:r>
            <a:r>
              <a:rPr lang="it-IT" b="1" dirty="0" err="1"/>
              <a:t>accelerators</a:t>
            </a:r>
            <a:r>
              <a:rPr lang="it-IT" b="1" dirty="0"/>
              <a:t>:</a:t>
            </a:r>
            <a:endParaRPr lang="it-IT" dirty="0"/>
          </a:p>
          <a:p>
            <a:r>
              <a:rPr lang="it-IT" dirty="0"/>
              <a:t>	</a:t>
            </a:r>
            <a:r>
              <a:rPr lang="it-IT" dirty="0" err="1"/>
              <a:t>Ultrashort</a:t>
            </a:r>
            <a:r>
              <a:rPr lang="it-IT" dirty="0"/>
              <a:t> </a:t>
            </a:r>
            <a:r>
              <a:rPr lang="it-IT" dirty="0" err="1"/>
              <a:t>pulses</a:t>
            </a:r>
            <a:r>
              <a:rPr lang="it-IT" dirty="0"/>
              <a:t> (large </a:t>
            </a:r>
            <a:r>
              <a:rPr lang="it-IT" dirty="0" err="1"/>
              <a:t>bandwidth</a:t>
            </a:r>
            <a:r>
              <a:rPr lang="it-IT" dirty="0"/>
              <a:t> &lt;50 fs)</a:t>
            </a:r>
          </a:p>
          <a:p>
            <a:r>
              <a:rPr lang="it-IT" dirty="0"/>
              <a:t>	High Repetition rate (20/100 Hz – 15 kHz)</a:t>
            </a:r>
          </a:p>
          <a:p>
            <a:r>
              <a:rPr lang="it-IT" dirty="0"/>
              <a:t>	High </a:t>
            </a:r>
            <a:r>
              <a:rPr lang="it-IT" dirty="0" err="1"/>
              <a:t>average</a:t>
            </a:r>
            <a:r>
              <a:rPr lang="it-IT" dirty="0"/>
              <a:t> </a:t>
            </a:r>
            <a:r>
              <a:rPr lang="it-IT" dirty="0" err="1"/>
              <a:t>power</a:t>
            </a:r>
            <a:r>
              <a:rPr lang="it-IT" dirty="0"/>
              <a:t> (kW -10 kW)</a:t>
            </a:r>
          </a:p>
          <a:p>
            <a:r>
              <a:rPr lang="it-IT" dirty="0"/>
              <a:t>	High </a:t>
            </a:r>
            <a:r>
              <a:rPr lang="it-IT" dirty="0" err="1"/>
              <a:t>wall</a:t>
            </a:r>
            <a:r>
              <a:rPr lang="it-IT" dirty="0"/>
              <a:t>-plug </a:t>
            </a:r>
            <a:r>
              <a:rPr lang="it-IT" dirty="0" err="1"/>
              <a:t>efficiency</a:t>
            </a:r>
            <a:r>
              <a:rPr lang="it-IT" dirty="0"/>
              <a:t> (&gt;1%-30%) </a:t>
            </a:r>
          </a:p>
        </p:txBody>
      </p:sp>
      <p:sp>
        <p:nvSpPr>
          <p:cNvPr id="4" name="CasellaDiTesto 3"/>
          <p:cNvSpPr txBox="1"/>
          <p:nvPr/>
        </p:nvSpPr>
        <p:spPr>
          <a:xfrm>
            <a:off x="1547664" y="4697622"/>
            <a:ext cx="6589644" cy="346249"/>
          </a:xfrm>
          <a:prstGeom prst="rect">
            <a:avLst/>
          </a:prstGeom>
          <a:noFill/>
        </p:spPr>
        <p:txBody>
          <a:bodyPr wrap="square" lIns="68579" tIns="34289" rIns="68579" bIns="34289" rtlCol="0">
            <a:spAutoFit/>
          </a:bodyPr>
          <a:lstStyle/>
          <a:p>
            <a:r>
              <a:rPr lang="it-IT" sz="900" dirty="0"/>
              <a:t>L.A Gizzi, </a:t>
            </a:r>
            <a:r>
              <a:rPr lang="it-IT" sz="900" dirty="0" err="1"/>
              <a:t>F</a:t>
            </a:r>
            <a:r>
              <a:rPr lang="it-IT" sz="900" dirty="0"/>
              <a:t>. Mathieu, P. Mason,  </a:t>
            </a:r>
            <a:r>
              <a:rPr lang="it-IT" sz="900" dirty="0" err="1"/>
              <a:t>P</a:t>
            </a:r>
            <a:r>
              <a:rPr lang="it-IT" sz="900" dirty="0"/>
              <a:t> </a:t>
            </a:r>
            <a:r>
              <a:rPr lang="it-IT" sz="900" dirty="0" err="1"/>
              <a:t>P</a:t>
            </a:r>
            <a:r>
              <a:rPr lang="it-IT" sz="900" dirty="0"/>
              <a:t> </a:t>
            </a:r>
            <a:r>
              <a:rPr lang="it-IT" sz="900" dirty="0" err="1"/>
              <a:t>Rajeev</a:t>
            </a:r>
            <a:r>
              <a:rPr lang="it-IT" sz="900" dirty="0"/>
              <a:t>, </a:t>
            </a:r>
            <a:r>
              <a:rPr lang="it-IT" sz="900" i="1" dirty="0"/>
              <a:t>Laser drivers for Plasma Accelerators</a:t>
            </a:r>
            <a:r>
              <a:rPr lang="it-IT" sz="900" dirty="0"/>
              <a:t>, in </a:t>
            </a:r>
            <a:r>
              <a:rPr lang="it-IT" sz="900" dirty="0" err="1"/>
              <a:t>Félicie</a:t>
            </a:r>
            <a:r>
              <a:rPr lang="it-IT" sz="900" dirty="0"/>
              <a:t> Albert et al, </a:t>
            </a:r>
            <a:r>
              <a:rPr lang="it-IT" sz="900" i="1" dirty="0"/>
              <a:t>2020 </a:t>
            </a:r>
            <a:r>
              <a:rPr lang="it-IT" sz="900" i="1" dirty="0" err="1"/>
              <a:t>roadmap</a:t>
            </a:r>
            <a:r>
              <a:rPr lang="it-IT" sz="900" i="1" dirty="0"/>
              <a:t> on plasma </a:t>
            </a:r>
            <a:r>
              <a:rPr lang="it-IT" sz="900" i="1" dirty="0" err="1"/>
              <a:t>accelerators</a:t>
            </a:r>
            <a:r>
              <a:rPr lang="it-IT" sz="900" dirty="0"/>
              <a:t>,  2021 New </a:t>
            </a:r>
            <a:r>
              <a:rPr lang="it-IT" sz="900" dirty="0" err="1"/>
              <a:t>J</a:t>
            </a:r>
            <a:r>
              <a:rPr lang="it-IT" sz="900" dirty="0"/>
              <a:t>. </a:t>
            </a:r>
            <a:r>
              <a:rPr lang="it-IT" sz="900" dirty="0" err="1"/>
              <a:t>Phys</a:t>
            </a:r>
            <a:r>
              <a:rPr lang="it-IT" sz="900" dirty="0"/>
              <a:t>. 23 031101, </a:t>
            </a:r>
            <a:r>
              <a:rPr lang="mr-IN" sz="900" dirty="0">
                <a:hlinkClick r:id="rId3"/>
              </a:rPr>
              <a:t>https://doi.org/10.1088/1367-2630/abcc62</a:t>
            </a:r>
            <a:endParaRPr lang="mr-IN" dirty="0"/>
          </a:p>
        </p:txBody>
      </p:sp>
      <p:sp>
        <p:nvSpPr>
          <p:cNvPr id="9" name="Rectangle 8"/>
          <p:cNvSpPr/>
          <p:nvPr/>
        </p:nvSpPr>
        <p:spPr>
          <a:xfrm>
            <a:off x="647818" y="1098730"/>
            <a:ext cx="7974632" cy="715580"/>
          </a:xfrm>
          <a:prstGeom prst="rect">
            <a:avLst/>
          </a:prstGeom>
        </p:spPr>
        <p:txBody>
          <a:bodyPr wrap="square" lIns="68579" tIns="34289" rIns="68579" bIns="34289">
            <a:spAutoFit/>
          </a:bodyPr>
          <a:lstStyle/>
          <a:p>
            <a:r>
              <a:rPr lang="it-IT" sz="2100" b="1" dirty="0" err="1"/>
              <a:t>Rapidly</a:t>
            </a:r>
            <a:r>
              <a:rPr lang="it-IT" sz="2100" b="1" dirty="0"/>
              <a:t> </a:t>
            </a:r>
            <a:r>
              <a:rPr lang="it-IT" sz="2100" b="1" dirty="0" err="1"/>
              <a:t>evolving</a:t>
            </a:r>
            <a:r>
              <a:rPr lang="it-IT" sz="2100" b="1" dirty="0"/>
              <a:t> scenario for laser </a:t>
            </a:r>
            <a:r>
              <a:rPr lang="it-IT" sz="2100" b="1" dirty="0" err="1"/>
              <a:t>technologies</a:t>
            </a:r>
            <a:r>
              <a:rPr lang="it-IT" sz="2100" b="1" dirty="0"/>
              <a:t> </a:t>
            </a:r>
            <a:r>
              <a:rPr lang="it-IT" sz="2100" b="1" dirty="0" err="1"/>
              <a:t>relevant</a:t>
            </a:r>
            <a:r>
              <a:rPr lang="it-IT" sz="2100" b="1" dirty="0"/>
              <a:t> for plasma </a:t>
            </a:r>
            <a:r>
              <a:rPr lang="it-IT" sz="2100" b="1" dirty="0" err="1"/>
              <a:t>acceleration</a:t>
            </a:r>
            <a:r>
              <a:rPr lang="it-IT" sz="2100" b="1" dirty="0"/>
              <a:t> </a:t>
            </a:r>
            <a:r>
              <a:rPr lang="it-IT" sz="2100" b="1" dirty="0" err="1"/>
              <a:t>towards</a:t>
            </a:r>
            <a:r>
              <a:rPr lang="it-IT" sz="2100" b="1" dirty="0"/>
              <a:t> multi-stage </a:t>
            </a:r>
            <a:r>
              <a:rPr lang="it-IT" sz="2100" b="1" dirty="0" err="1"/>
              <a:t>accelerators</a:t>
            </a:r>
            <a:r>
              <a:rPr lang="it-IT" sz="2100" b="1" dirty="0"/>
              <a:t> design:</a:t>
            </a:r>
          </a:p>
        </p:txBody>
      </p:sp>
    </p:spTree>
    <p:extLst>
      <p:ext uri="{BB962C8B-B14F-4D97-AF65-F5344CB8AC3E}">
        <p14:creationId xmlns:p14="http://schemas.microsoft.com/office/powerpoint/2010/main" val="217515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479540" y="0"/>
            <a:ext cx="4060728" cy="584775"/>
          </a:xfrm>
          <a:prstGeom prst="rect">
            <a:avLst/>
          </a:prstGeom>
          <a:noFill/>
        </p:spPr>
        <p:txBody>
          <a:bodyPr wrap="none" rtlCol="0">
            <a:spAutoFit/>
          </a:bodyPr>
          <a:lstStyle/>
          <a:p>
            <a:pPr algn="ctr"/>
            <a:r>
              <a:rPr lang="it-IT" sz="3200" b="1" dirty="0"/>
              <a:t>EuPRAXIA in a </a:t>
            </a:r>
            <a:r>
              <a:rPr lang="it-IT" sz="3200" b="1" dirty="0" err="1"/>
              <a:t>nutshell</a:t>
            </a:r>
            <a:endParaRPr lang="it-IT" sz="3200" b="1" dirty="0"/>
          </a:p>
        </p:txBody>
      </p:sp>
      <p:sp>
        <p:nvSpPr>
          <p:cNvPr id="5" name="Rectangle 4"/>
          <p:cNvSpPr/>
          <p:nvPr/>
        </p:nvSpPr>
        <p:spPr>
          <a:xfrm>
            <a:off x="251520" y="771550"/>
            <a:ext cx="8640960" cy="3970318"/>
          </a:xfrm>
          <a:prstGeom prst="rect">
            <a:avLst/>
          </a:prstGeom>
        </p:spPr>
        <p:txBody>
          <a:bodyPr wrap="square">
            <a:spAutoFit/>
          </a:bodyPr>
          <a:lstStyle/>
          <a:p>
            <a:pPr marL="285750" indent="-285750">
              <a:spcAft>
                <a:spcPts val="1800"/>
              </a:spcAft>
              <a:buFont typeface="Arial" charset="0"/>
              <a:buChar char="•"/>
            </a:pPr>
            <a:r>
              <a:rPr lang="en-US" sz="1600" dirty="0"/>
              <a:t>The EuPRAXIA project aims at the construction of an </a:t>
            </a:r>
            <a:r>
              <a:rPr lang="en-US" sz="1600" b="1" u="sng" dirty="0"/>
              <a:t>innovative compact electron accelerator </a:t>
            </a:r>
            <a:r>
              <a:rPr lang="en-US" sz="1600" dirty="0"/>
              <a:t>using laser- and electron-beam-driven plasma wakefield acceleration;</a:t>
            </a:r>
          </a:p>
          <a:p>
            <a:pPr marL="285750" indent="-285750">
              <a:spcAft>
                <a:spcPts val="1800"/>
              </a:spcAft>
              <a:buFont typeface="Arial" charset="0"/>
              <a:buChar char="•"/>
            </a:pPr>
            <a:r>
              <a:rPr lang="en-US" sz="1600" dirty="0"/>
              <a:t>EuPRAXIA foresees the implementation of a </a:t>
            </a:r>
            <a:r>
              <a:rPr lang="en-US" sz="1600" b="1" dirty="0"/>
              <a:t>laser wakefield accelerator </a:t>
            </a:r>
            <a:r>
              <a:rPr lang="en-US" sz="1600" dirty="0"/>
              <a:t>(LWFA) at the 1-5 GeV target energy and a repetition rate of 20-100 Hz, requiring the most advanced and robust ultrashort pulse laser technologies available to date;</a:t>
            </a:r>
          </a:p>
          <a:p>
            <a:pPr marL="285750" indent="-285750">
              <a:spcAft>
                <a:spcPts val="1800"/>
              </a:spcAft>
              <a:buFont typeface="Arial" charset="0"/>
              <a:buChar char="•"/>
            </a:pPr>
            <a:r>
              <a:rPr lang="en-US" sz="1600" dirty="0"/>
              <a:t>The </a:t>
            </a:r>
            <a:r>
              <a:rPr lang="en-US" sz="1600" b="1" dirty="0"/>
              <a:t>Design Study project </a:t>
            </a:r>
            <a:r>
              <a:rPr lang="en-US" sz="1600" dirty="0"/>
              <a:t>was carried out initially by 16 laboratories and universities from 5 EU member states within the European Union’s Horizon 2020 </a:t>
            </a:r>
            <a:r>
              <a:rPr lang="en-US" sz="1600" dirty="0" err="1"/>
              <a:t>programme</a:t>
            </a:r>
            <a:r>
              <a:rPr lang="en-US" sz="1600" dirty="0"/>
              <a:t>;</a:t>
            </a:r>
          </a:p>
          <a:p>
            <a:pPr marL="285750" indent="-285750">
              <a:spcAft>
                <a:spcPts val="1800"/>
              </a:spcAft>
              <a:buFont typeface="Arial" charset="0"/>
              <a:buChar char="•"/>
            </a:pPr>
            <a:r>
              <a:rPr lang="en-US" sz="1600" dirty="0"/>
              <a:t>A </a:t>
            </a:r>
            <a:r>
              <a:rPr lang="en-US" sz="1600" b="1" dirty="0"/>
              <a:t>Conceptual Design Study </a:t>
            </a:r>
            <a:r>
              <a:rPr lang="en-US" sz="1600" dirty="0"/>
              <a:t>has addressed the development of a ultrashort pulse laser system (pulse durations in the range of tens of fs) and energies up to 100 joules, yielding a PW scale peak power, targeting a repetition rate of up to 100 Hz, a performance never achieved so far</a:t>
            </a:r>
          </a:p>
          <a:p>
            <a:pPr marL="285750" indent="-285750">
              <a:spcAft>
                <a:spcPts val="1800"/>
              </a:spcAft>
              <a:buFont typeface="Arial" charset="0"/>
              <a:buChar char="•"/>
            </a:pPr>
            <a:r>
              <a:rPr lang="en-US" sz="1600" dirty="0"/>
              <a:t>EuPRAXIA was included in the </a:t>
            </a:r>
            <a:r>
              <a:rPr lang="en-US" sz="1600" b="1" dirty="0"/>
              <a:t>ESFRI Roadmap (2021); the</a:t>
            </a:r>
            <a:r>
              <a:rPr lang="en-US" sz="1600" dirty="0"/>
              <a:t> </a:t>
            </a:r>
            <a:r>
              <a:rPr lang="en-US" sz="1600" b="1" dirty="0"/>
              <a:t>Preparatory Phase project </a:t>
            </a:r>
            <a:r>
              <a:rPr lang="en-US" sz="1600" dirty="0"/>
              <a:t>was recently approved (2022); a MSCA project for PhD was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329959" y="63902"/>
            <a:ext cx="6599067" cy="419617"/>
          </a:xfrm>
        </p:spPr>
        <p:txBody>
          <a:bodyPr>
            <a:noAutofit/>
          </a:bodyPr>
          <a:lstStyle/>
          <a:p>
            <a:r>
              <a:rPr lang="en-GB" sz="2000" b="1" dirty="0"/>
              <a:t>Roadmap on LPA Laser Driver tech for EuPRAXIA 2</a:t>
            </a:r>
            <a:r>
              <a:rPr lang="en-GB" sz="2000" b="1" baseline="30000" dirty="0"/>
              <a:t>nd</a:t>
            </a:r>
            <a:r>
              <a:rPr lang="en-GB" sz="2000" b="1" dirty="0"/>
              <a:t> </a:t>
            </a:r>
            <a:r>
              <a:rPr lang="en-GB" sz="2000" b="1" dirty="0" err="1"/>
              <a:t>SIte</a:t>
            </a:r>
            <a:endParaRPr lang="en-GB" sz="2000" b="1" dirty="0"/>
          </a:p>
        </p:txBody>
      </p:sp>
      <p:sp>
        <p:nvSpPr>
          <p:cNvPr id="11" name="CasellaDiTesto 10"/>
          <p:cNvSpPr txBox="1"/>
          <p:nvPr/>
        </p:nvSpPr>
        <p:spPr>
          <a:xfrm>
            <a:off x="737574" y="699293"/>
            <a:ext cx="6532554" cy="323163"/>
          </a:xfrm>
          <a:prstGeom prst="rect">
            <a:avLst/>
          </a:prstGeom>
          <a:noFill/>
        </p:spPr>
        <p:txBody>
          <a:bodyPr wrap="none" lIns="91436" tIns="45718" rIns="91436" bIns="45718" rtlCol="0">
            <a:spAutoFit/>
          </a:bodyPr>
          <a:lstStyle/>
          <a:p>
            <a:r>
              <a:rPr lang="en-GB" b="1" spc="-100" dirty="0"/>
              <a:t>Laser-driven plasma acceleration needs </a:t>
            </a:r>
            <a:r>
              <a:rPr lang="en-GB" b="1" spc="-100" dirty="0" err="1"/>
              <a:t>ultrashort</a:t>
            </a:r>
            <a:r>
              <a:rPr lang="en-GB" b="1" spc="-100" dirty="0"/>
              <a:t>, high power lasers with </a:t>
            </a:r>
            <a:r>
              <a:rPr lang="en-GB" b="1" u="sng" spc="-100" dirty="0"/>
              <a:t>high average power</a:t>
            </a:r>
          </a:p>
        </p:txBody>
      </p:sp>
      <p:sp>
        <p:nvSpPr>
          <p:cNvPr id="14" name="CasellaDiTesto 13"/>
          <p:cNvSpPr txBox="1"/>
          <p:nvPr/>
        </p:nvSpPr>
        <p:spPr>
          <a:xfrm>
            <a:off x="3558293" y="2903577"/>
            <a:ext cx="184662" cy="328396"/>
          </a:xfrm>
          <a:prstGeom prst="rect">
            <a:avLst/>
          </a:prstGeom>
          <a:noFill/>
        </p:spPr>
        <p:txBody>
          <a:bodyPr wrap="none" lIns="91436" tIns="45718" rIns="91436" bIns="45718" rtlCol="0">
            <a:spAutoFit/>
          </a:bodyPr>
          <a:lstStyle/>
          <a:p>
            <a:endParaRPr lang="en-GB"/>
          </a:p>
        </p:txBody>
      </p:sp>
      <p:sp>
        <p:nvSpPr>
          <p:cNvPr id="8" name="TextBox 7"/>
          <p:cNvSpPr txBox="1"/>
          <p:nvPr/>
        </p:nvSpPr>
        <p:spPr>
          <a:xfrm>
            <a:off x="403819" y="1295824"/>
            <a:ext cx="5286028" cy="2057792"/>
          </a:xfrm>
          <a:prstGeom prst="rect">
            <a:avLst/>
          </a:prstGeom>
          <a:noFill/>
        </p:spPr>
        <p:txBody>
          <a:bodyPr wrap="square" lIns="91436" tIns="45718" rIns="91436" bIns="45718" rtlCol="0">
            <a:spAutoFit/>
          </a:bodyPr>
          <a:lstStyle/>
          <a:p>
            <a:pPr marL="171442" indent="-171442">
              <a:buFont typeface="Arial" charset="0"/>
              <a:buChar char="•"/>
            </a:pPr>
            <a:r>
              <a:rPr lang="en-GB" b="1" dirty="0"/>
              <a:t>Current technology: ≈ </a:t>
            </a:r>
            <a:r>
              <a:rPr lang="en-GB" b="1" dirty="0">
                <a:solidFill>
                  <a:srgbClr val="C00000"/>
                </a:solidFill>
              </a:rPr>
              <a:t>Ti:Sa technology, pumped by flash-lamp pumped lasers</a:t>
            </a:r>
          </a:p>
          <a:p>
            <a:pPr marL="628619" lvl="1" indent="-171442">
              <a:spcAft>
                <a:spcPts val="600"/>
              </a:spcAft>
              <a:buFont typeface="Arial" charset="0"/>
              <a:buChar char="•"/>
            </a:pPr>
            <a:r>
              <a:rPr lang="en-GB" dirty="0"/>
              <a:t>Robust, reliable industrial technology</a:t>
            </a:r>
          </a:p>
          <a:p>
            <a:pPr marL="171442" indent="-171442">
              <a:buFont typeface="Arial" charset="0"/>
              <a:buChar char="•"/>
            </a:pPr>
            <a:r>
              <a:rPr lang="en-GB" b="1" dirty="0"/>
              <a:t>Mature technology: ≈ </a:t>
            </a:r>
            <a:r>
              <a:rPr lang="en-GB" b="1" dirty="0">
                <a:solidFill>
                  <a:srgbClr val="C00000"/>
                </a:solidFill>
              </a:rPr>
              <a:t>Ti:Sa technology, pumped by diode-pumped lasers</a:t>
            </a:r>
          </a:p>
          <a:p>
            <a:pPr marL="628619" lvl="1" indent="-171442">
              <a:buFont typeface="Arial" charset="0"/>
              <a:buChar char="•"/>
            </a:pPr>
            <a:r>
              <a:rPr lang="en-GB" dirty="0"/>
              <a:t>Strong R&amp;D effort in place (</a:t>
            </a:r>
            <a:r>
              <a:rPr lang="en-GB" dirty="0" err="1"/>
              <a:t>e.g</a:t>
            </a:r>
            <a:r>
              <a:rPr lang="en-GB" dirty="0"/>
              <a:t> HAPLS@ELI)</a:t>
            </a:r>
          </a:p>
          <a:p>
            <a:pPr marL="628619" lvl="1" indent="-171442">
              <a:buFont typeface="Arial" charset="0"/>
              <a:buChar char="•"/>
            </a:pPr>
            <a:r>
              <a:rPr lang="en-GB" dirty="0"/>
              <a:t>≈ 3-5 years to go to first industrial LWFA demonstrator (e.g. </a:t>
            </a:r>
            <a:r>
              <a:rPr lang="en-GB" dirty="0" err="1"/>
              <a:t>Eupraxia</a:t>
            </a:r>
            <a:r>
              <a:rPr lang="en-GB" dirty="0"/>
              <a:t>) [1]</a:t>
            </a:r>
          </a:p>
        </p:txBody>
      </p:sp>
      <p:sp>
        <p:nvSpPr>
          <p:cNvPr id="26" name="Rectangle 25"/>
          <p:cNvSpPr/>
          <p:nvPr/>
        </p:nvSpPr>
        <p:spPr>
          <a:xfrm>
            <a:off x="412145" y="3329026"/>
            <a:ext cx="7751687" cy="923327"/>
          </a:xfrm>
          <a:prstGeom prst="rect">
            <a:avLst/>
          </a:prstGeom>
        </p:spPr>
        <p:txBody>
          <a:bodyPr wrap="square" lIns="91436" tIns="45718" rIns="91436" bIns="45718">
            <a:spAutoFit/>
          </a:bodyPr>
          <a:lstStyle/>
          <a:p>
            <a:pPr marL="171442" indent="-171442">
              <a:buFont typeface="Arial" charset="0"/>
              <a:buChar char="•"/>
            </a:pPr>
            <a:r>
              <a:rPr lang="en-GB" b="1" dirty="0"/>
              <a:t>Beyond </a:t>
            </a:r>
            <a:r>
              <a:rPr lang="en-GB" b="1" dirty="0" err="1"/>
              <a:t>TiSA</a:t>
            </a:r>
            <a:r>
              <a:rPr lang="en-GB" b="1" dirty="0"/>
              <a:t>: targeting </a:t>
            </a:r>
            <a:r>
              <a:rPr lang="en-GB" b="1" dirty="0">
                <a:solidFill>
                  <a:srgbClr val="FF0000"/>
                </a:solidFill>
              </a:rPr>
              <a:t>higher wall-plug efficiency and rep. rate, kHz and beyond, stability, control (space, time, spectral)</a:t>
            </a:r>
            <a:r>
              <a:rPr lang="en-GB" dirty="0"/>
              <a:t>;</a:t>
            </a:r>
          </a:p>
          <a:p>
            <a:pPr marL="628619" lvl="1" indent="-171442">
              <a:buFont typeface="Arial" charset="0"/>
              <a:buChar char="•"/>
            </a:pPr>
            <a:r>
              <a:rPr lang="en-GB" sz="1200" b="1" dirty="0"/>
              <a:t>5-10 </a:t>
            </a:r>
            <a:r>
              <a:rPr lang="en-GB" sz="1200" b="1" dirty="0" err="1"/>
              <a:t>yrs</a:t>
            </a:r>
            <a:r>
              <a:rPr lang="en-GB" sz="1200" b="1" dirty="0"/>
              <a:t> for first efficient</a:t>
            </a:r>
            <a:r>
              <a:rPr lang="en-GB" sz="1200" dirty="0"/>
              <a:t>, multi-kW-scale demonstrator,</a:t>
            </a:r>
          </a:p>
          <a:p>
            <a:pPr marL="628619" lvl="1" indent="-171442">
              <a:buFont typeface="Arial" charset="0"/>
              <a:buChar char="•"/>
            </a:pPr>
            <a:r>
              <a:rPr lang="en-GB" sz="1200" dirty="0"/>
              <a:t>A strategy is needed to steer effort in the LPA laser driver direction: LASPLA</a:t>
            </a:r>
          </a:p>
        </p:txBody>
      </p:sp>
      <p:pic>
        <p:nvPicPr>
          <p:cNvPr id="16" name="Immagine 15"/>
          <p:cNvPicPr>
            <a:picLocks noChangeAspect="1"/>
          </p:cNvPicPr>
          <p:nvPr/>
        </p:nvPicPr>
        <p:blipFill>
          <a:blip r:embed="rId2"/>
          <a:stretch>
            <a:fillRect/>
          </a:stretch>
        </p:blipFill>
        <p:spPr>
          <a:xfrm>
            <a:off x="6614703" y="4882961"/>
            <a:ext cx="620364" cy="266364"/>
          </a:xfrm>
          <a:prstGeom prst="rect">
            <a:avLst/>
          </a:prstGeom>
        </p:spPr>
      </p:pic>
      <p:sp>
        <p:nvSpPr>
          <p:cNvPr id="5" name="Rectangle 4"/>
          <p:cNvSpPr/>
          <p:nvPr/>
        </p:nvSpPr>
        <p:spPr>
          <a:xfrm>
            <a:off x="2" y="4770331"/>
            <a:ext cx="7602053" cy="369332"/>
          </a:xfrm>
          <a:prstGeom prst="rect">
            <a:avLst/>
          </a:prstGeom>
        </p:spPr>
        <p:txBody>
          <a:bodyPr wrap="square" lIns="91436" tIns="45718" rIns="91436" bIns="45718">
            <a:spAutoFit/>
          </a:bodyPr>
          <a:lstStyle/>
          <a:p>
            <a:r>
              <a:rPr lang="en-US" sz="900" dirty="0">
                <a:solidFill>
                  <a:srgbClr val="000000"/>
                </a:solidFill>
              </a:rPr>
              <a:t>[1] </a:t>
            </a:r>
            <a:r>
              <a:rPr lang="en-GB" sz="800" dirty="0">
                <a:cs typeface="Times Roman"/>
              </a:rPr>
              <a:t>R. </a:t>
            </a:r>
            <a:r>
              <a:rPr lang="en-GB" sz="800" dirty="0" err="1">
                <a:cs typeface="Times Roman"/>
              </a:rPr>
              <a:t>Assmann</a:t>
            </a:r>
            <a:r>
              <a:rPr lang="en-GB" sz="800" dirty="0">
                <a:cs typeface="Times Roman"/>
              </a:rPr>
              <a:t> et al., </a:t>
            </a:r>
            <a:r>
              <a:rPr lang="en-GB" sz="800" dirty="0" err="1">
                <a:cs typeface="Times Roman"/>
              </a:rPr>
              <a:t>EuPRAXIA</a:t>
            </a:r>
            <a:r>
              <a:rPr lang="en-GB" sz="800" dirty="0">
                <a:cs typeface="Times Roman"/>
              </a:rPr>
              <a:t> Conceptual Design Report, The European Physical Journal Special Topics </a:t>
            </a:r>
            <a:r>
              <a:rPr lang="en-GB" sz="800" b="1" dirty="0">
                <a:cs typeface="Times Roman"/>
              </a:rPr>
              <a:t>229</a:t>
            </a:r>
            <a:r>
              <a:rPr lang="en-GB" sz="800" dirty="0">
                <a:cs typeface="Times Roman"/>
              </a:rPr>
              <a:t>, 3675–4284 (2020)</a:t>
            </a:r>
          </a:p>
          <a:p>
            <a:r>
              <a:rPr lang="en-US" sz="900" dirty="0"/>
              <a:t>[2] C. Danson et al., </a:t>
            </a:r>
            <a:r>
              <a:rPr lang="en-US" sz="900" dirty="0" err="1"/>
              <a:t>Petawatt</a:t>
            </a:r>
            <a:r>
              <a:rPr lang="en-US" sz="900" dirty="0"/>
              <a:t> and </a:t>
            </a:r>
            <a:r>
              <a:rPr lang="en-US" sz="900" dirty="0" err="1"/>
              <a:t>exawatt</a:t>
            </a:r>
            <a:r>
              <a:rPr lang="en-US" sz="900" dirty="0"/>
              <a:t> class lasers worldwide High Power Laser Sci. and Eng. </a:t>
            </a:r>
            <a:r>
              <a:rPr lang="en-US" sz="900" b="1" dirty="0"/>
              <a:t>7</a:t>
            </a:r>
            <a:r>
              <a:rPr lang="en-US" sz="900" dirty="0"/>
              <a:t>, e54 (2019)</a:t>
            </a:r>
          </a:p>
        </p:txBody>
      </p:sp>
      <p:pic>
        <p:nvPicPr>
          <p:cNvPr id="6" name="Immagine 5"/>
          <p:cNvPicPr>
            <a:picLocks noChangeAspect="1"/>
          </p:cNvPicPr>
          <p:nvPr/>
        </p:nvPicPr>
        <p:blipFill>
          <a:blip r:embed="rId3"/>
          <a:stretch>
            <a:fillRect/>
          </a:stretch>
        </p:blipFill>
        <p:spPr>
          <a:xfrm>
            <a:off x="5580113" y="1131591"/>
            <a:ext cx="3315196" cy="2095616"/>
          </a:xfrm>
          <a:prstGeom prst="rect">
            <a:avLst/>
          </a:prstGeom>
        </p:spPr>
      </p:pic>
      <p:sp>
        <p:nvSpPr>
          <p:cNvPr id="3" name="Rectangle 2">
            <a:extLst>
              <a:ext uri="{FF2B5EF4-FFF2-40B4-BE49-F238E27FC236}">
                <a16:creationId xmlns:a16="http://schemas.microsoft.com/office/drawing/2014/main" id="{031706F2-F66A-22F2-3C7B-BA62B28195E6}"/>
              </a:ext>
            </a:extLst>
          </p:cNvPr>
          <p:cNvSpPr/>
          <p:nvPr/>
        </p:nvSpPr>
        <p:spPr>
          <a:xfrm>
            <a:off x="251520" y="2067694"/>
            <a:ext cx="5328593" cy="1261332"/>
          </a:xfrm>
          <a:prstGeom prst="rect">
            <a:avLst/>
          </a:prstGeom>
          <a:noFill/>
          <a:ln w="539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cxnSp>
        <p:nvCxnSpPr>
          <p:cNvPr id="7" name="Straight Arrow Connector 6">
            <a:extLst>
              <a:ext uri="{FF2B5EF4-FFF2-40B4-BE49-F238E27FC236}">
                <a16:creationId xmlns:a16="http://schemas.microsoft.com/office/drawing/2014/main" id="{00BA09A0-19E7-141F-597E-8B16EAD795C6}"/>
              </a:ext>
            </a:extLst>
          </p:cNvPr>
          <p:cNvCxnSpPr/>
          <p:nvPr/>
        </p:nvCxnSpPr>
        <p:spPr>
          <a:xfrm>
            <a:off x="5580113" y="3329026"/>
            <a:ext cx="1080119" cy="682883"/>
          </a:xfrm>
          <a:prstGeom prst="straightConnector1">
            <a:avLst/>
          </a:prstGeom>
          <a:ln w="444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8F84BC1-971E-B382-3A31-9FE2CD281AB8}"/>
              </a:ext>
            </a:extLst>
          </p:cNvPr>
          <p:cNvSpPr txBox="1"/>
          <p:nvPr/>
        </p:nvSpPr>
        <p:spPr>
          <a:xfrm>
            <a:off x="6660232" y="4011909"/>
            <a:ext cx="2071623" cy="553998"/>
          </a:xfrm>
          <a:prstGeom prst="rect">
            <a:avLst/>
          </a:prstGeom>
          <a:noFill/>
          <a:ln w="50800">
            <a:solidFill>
              <a:srgbClr val="FFC000"/>
            </a:solidFill>
          </a:ln>
        </p:spPr>
        <p:txBody>
          <a:bodyPr wrap="square" rtlCol="0">
            <a:spAutoFit/>
          </a:bodyPr>
          <a:lstStyle/>
          <a:p>
            <a:r>
              <a:rPr lang="en-GB" dirty="0"/>
              <a:t>A</a:t>
            </a:r>
            <a:r>
              <a:rPr lang="en-IT" dirty="0"/>
              <a:t>ddressed by EuAPS 100 Hz laser system </a:t>
            </a:r>
          </a:p>
        </p:txBody>
      </p:sp>
    </p:spTree>
    <p:extLst>
      <p:ext uri="{BB962C8B-B14F-4D97-AF65-F5344CB8AC3E}">
        <p14:creationId xmlns:p14="http://schemas.microsoft.com/office/powerpoint/2010/main" val="89751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213" y="1"/>
            <a:ext cx="8147248" cy="555525"/>
          </a:xfrm>
        </p:spPr>
        <p:txBody>
          <a:bodyPr>
            <a:normAutofit/>
          </a:bodyPr>
          <a:lstStyle/>
          <a:p>
            <a:r>
              <a:rPr lang="en-GB" sz="2400" b="1" dirty="0"/>
              <a:t>Other options under development for high efficiency</a:t>
            </a:r>
          </a:p>
        </p:txBody>
      </p:sp>
      <p:sp>
        <p:nvSpPr>
          <p:cNvPr id="3" name="Content Placeholder 2"/>
          <p:cNvSpPr>
            <a:spLocks noGrp="1"/>
          </p:cNvSpPr>
          <p:nvPr>
            <p:ph idx="1"/>
          </p:nvPr>
        </p:nvSpPr>
        <p:spPr>
          <a:xfrm>
            <a:off x="395536" y="555526"/>
            <a:ext cx="8208912" cy="3528392"/>
          </a:xfrm>
        </p:spPr>
        <p:txBody>
          <a:bodyPr>
            <a:noAutofit/>
          </a:bodyPr>
          <a:lstStyle/>
          <a:p>
            <a:endParaRPr lang="en-GB" sz="1600" b="1" dirty="0"/>
          </a:p>
          <a:p>
            <a:r>
              <a:rPr lang="en-GB" sz="1600" b="1" dirty="0"/>
              <a:t>Fiber laser technology </a:t>
            </a:r>
            <a:r>
              <a:rPr lang="en-GB" sz="1600" dirty="0"/>
              <a:t>offers the best WPE &gt;50% in CW mode and coherent combination is being developed (FSU Jena-Fraunhofer IOF and Ecole Polytechnique-Thales in France). </a:t>
            </a:r>
          </a:p>
          <a:p>
            <a:pPr lvl="1"/>
            <a:r>
              <a:rPr lang="en-GB" sz="1400" dirty="0"/>
              <a:t>Suited for moderate energy per pulse/high rep-rate (10s of kHz); </a:t>
            </a:r>
          </a:p>
          <a:p>
            <a:pPr lvl="1"/>
            <a:r>
              <a:rPr lang="en-GB" sz="1200" dirty="0"/>
              <a:t>Now 96 </a:t>
            </a:r>
            <a:r>
              <a:rPr lang="en-GB" sz="1200" dirty="0" err="1"/>
              <a:t>fibers</a:t>
            </a:r>
            <a:r>
              <a:rPr lang="en-GB" sz="1200" dirty="0"/>
              <a:t> delivering 23 mJ and 674 W in a 235 fs pulse</a:t>
            </a:r>
          </a:p>
          <a:p>
            <a:pPr marL="342891" lvl="1" indent="0">
              <a:buNone/>
            </a:pPr>
            <a:endParaRPr lang="en-GB" sz="1050" dirty="0"/>
          </a:p>
          <a:p>
            <a:r>
              <a:rPr lang="en-GB" sz="1600" b="1" dirty="0"/>
              <a:t>Direct Chirped Pulse Amplification </a:t>
            </a:r>
            <a:r>
              <a:rPr lang="en-GB" sz="1600" dirty="0"/>
              <a:t>with lasing media pumped directly by diodes is ideal for higher efficiency and higher rep-rate; </a:t>
            </a:r>
          </a:p>
          <a:p>
            <a:pPr lvl="1"/>
            <a:r>
              <a:rPr lang="en-GB" sz="1400" dirty="0"/>
              <a:t>several materials under consideration, Yb:CaF2,  Tm:YLF, </a:t>
            </a:r>
            <a:r>
              <a:rPr lang="en-GB" sz="1400" b="1" dirty="0">
                <a:highlight>
                  <a:srgbClr val="FFFF00"/>
                </a:highlight>
              </a:rPr>
              <a:t>Tm:Lu2O3 (Pisa)</a:t>
            </a:r>
            <a:r>
              <a:rPr lang="en-GB" sz="1400" dirty="0"/>
              <a:t> </a:t>
            </a:r>
            <a:r>
              <a:rPr lang="mr-IN" sz="1400" dirty="0"/>
              <a:t>…</a:t>
            </a:r>
            <a:endParaRPr lang="en-US" sz="1400" dirty="0"/>
          </a:p>
          <a:p>
            <a:pPr lvl="1"/>
            <a:r>
              <a:rPr lang="en-US" sz="1400" dirty="0"/>
              <a:t>PENELOPE (Jena) 150 J, 1 Hz, at 1030 nm</a:t>
            </a:r>
          </a:p>
          <a:p>
            <a:pPr lvl="1"/>
            <a:r>
              <a:rPr lang="en-US" sz="1400" dirty="0"/>
              <a:t>Available ps </a:t>
            </a:r>
            <a:r>
              <a:rPr lang="en-US" sz="1400" dirty="0">
                <a:highlight>
                  <a:srgbClr val="FFFF00"/>
                </a:highlight>
              </a:rPr>
              <a:t>kW thin disk lasers using plasma modulation (Oxford</a:t>
            </a:r>
            <a:r>
              <a:rPr lang="en-US" sz="1400" baseline="30000" dirty="0">
                <a:highlight>
                  <a:srgbClr val="FFFF00"/>
                </a:highlight>
              </a:rPr>
              <a:t>2</a:t>
            </a:r>
            <a:r>
              <a:rPr lang="en-US" sz="1400" dirty="0">
                <a:highlight>
                  <a:srgbClr val="FFFF00"/>
                </a:highlight>
              </a:rPr>
              <a:t>) </a:t>
            </a:r>
          </a:p>
          <a:p>
            <a:pPr lvl="1"/>
            <a:endParaRPr lang="en-GB" sz="1400" dirty="0"/>
          </a:p>
          <a:p>
            <a:r>
              <a:rPr lang="en-GB" sz="1600" b="1" dirty="0"/>
              <a:t>OPCPA </a:t>
            </a:r>
            <a:r>
              <a:rPr lang="en-GB" sz="1600" dirty="0"/>
              <a:t>optical parametric amplification within large-aperture (LBO) crystals;</a:t>
            </a:r>
          </a:p>
          <a:p>
            <a:pPr lvl="1"/>
            <a:r>
              <a:rPr lang="en-GB" sz="1400" dirty="0"/>
              <a:t>ELI-Beamlines facility, L1 ALLEGRA (100 mJ at 1 kHz) and L2 AMOS (100 TW, 2 to 5 J between 10 and 50 Hz), and the </a:t>
            </a:r>
            <a:r>
              <a:rPr lang="en-GB" sz="1400" dirty="0" err="1"/>
              <a:t>Shenguang</a:t>
            </a:r>
            <a:r>
              <a:rPr lang="en-GB" sz="1400" dirty="0"/>
              <a:t> II Multi-PW beamline(SIOM, China) </a:t>
            </a:r>
            <a:r>
              <a:rPr lang="mr-IN" sz="1400" dirty="0"/>
              <a:t>…</a:t>
            </a:r>
            <a:endParaRPr lang="en-GB" sz="1400" dirty="0"/>
          </a:p>
        </p:txBody>
      </p:sp>
      <p:sp>
        <p:nvSpPr>
          <p:cNvPr id="4" name="CasellaDiTesto 3"/>
          <p:cNvSpPr txBox="1"/>
          <p:nvPr/>
        </p:nvSpPr>
        <p:spPr>
          <a:xfrm>
            <a:off x="323528" y="4654508"/>
            <a:ext cx="6589644" cy="484746"/>
          </a:xfrm>
          <a:prstGeom prst="rect">
            <a:avLst/>
          </a:prstGeom>
          <a:noFill/>
        </p:spPr>
        <p:txBody>
          <a:bodyPr wrap="square" lIns="68579" tIns="34289" rIns="68579" bIns="34289" rtlCol="0">
            <a:spAutoFit/>
          </a:bodyPr>
          <a:lstStyle/>
          <a:p>
            <a:pPr marL="228600" indent="-228600">
              <a:buFont typeface="+mj-lt"/>
              <a:buAutoNum type="arabicPeriod"/>
            </a:pPr>
            <a:r>
              <a:rPr lang="it-IT" sz="900" dirty="0"/>
              <a:t>L.A Gizzi, </a:t>
            </a:r>
            <a:r>
              <a:rPr lang="it-IT" sz="900" dirty="0" err="1"/>
              <a:t>F</a:t>
            </a:r>
            <a:r>
              <a:rPr lang="it-IT" sz="900" dirty="0"/>
              <a:t>. Mathieu, P. Mason,  </a:t>
            </a:r>
            <a:r>
              <a:rPr lang="it-IT" sz="900" dirty="0" err="1"/>
              <a:t>P</a:t>
            </a:r>
            <a:r>
              <a:rPr lang="it-IT" sz="900" dirty="0"/>
              <a:t> </a:t>
            </a:r>
            <a:r>
              <a:rPr lang="it-IT" sz="900" dirty="0" err="1"/>
              <a:t>P</a:t>
            </a:r>
            <a:r>
              <a:rPr lang="it-IT" sz="900" dirty="0"/>
              <a:t> </a:t>
            </a:r>
            <a:r>
              <a:rPr lang="it-IT" sz="900" dirty="0" err="1"/>
              <a:t>Rajeev</a:t>
            </a:r>
            <a:r>
              <a:rPr lang="it-IT" sz="900" dirty="0"/>
              <a:t>, </a:t>
            </a:r>
            <a:r>
              <a:rPr lang="it-IT" sz="900" i="1" dirty="0"/>
              <a:t>Laser drivers for Plasma Accelerators</a:t>
            </a:r>
            <a:r>
              <a:rPr lang="it-IT" sz="900" dirty="0"/>
              <a:t>, in </a:t>
            </a:r>
            <a:r>
              <a:rPr lang="it-IT" sz="900" dirty="0" err="1"/>
              <a:t>Félicie</a:t>
            </a:r>
            <a:r>
              <a:rPr lang="it-IT" sz="900" dirty="0"/>
              <a:t> Albert et al, </a:t>
            </a:r>
            <a:r>
              <a:rPr lang="it-IT" sz="900" i="1" dirty="0"/>
              <a:t>2020 </a:t>
            </a:r>
            <a:r>
              <a:rPr lang="it-IT" sz="900" i="1" dirty="0" err="1"/>
              <a:t>roadmap</a:t>
            </a:r>
            <a:r>
              <a:rPr lang="it-IT" sz="900" i="1" dirty="0"/>
              <a:t> on plasma </a:t>
            </a:r>
            <a:r>
              <a:rPr lang="it-IT" sz="900" i="1" dirty="0" err="1"/>
              <a:t>accelerators</a:t>
            </a:r>
            <a:r>
              <a:rPr lang="it-IT" sz="900" dirty="0"/>
              <a:t>,  2021 New </a:t>
            </a:r>
            <a:r>
              <a:rPr lang="it-IT" sz="900" dirty="0" err="1"/>
              <a:t>J</a:t>
            </a:r>
            <a:r>
              <a:rPr lang="it-IT" sz="900" dirty="0"/>
              <a:t>. </a:t>
            </a:r>
            <a:r>
              <a:rPr lang="it-IT" sz="900" dirty="0" err="1"/>
              <a:t>Phys</a:t>
            </a:r>
            <a:r>
              <a:rPr lang="it-IT" sz="900" dirty="0"/>
              <a:t>. 23 031101, </a:t>
            </a:r>
            <a:r>
              <a:rPr lang="mr-IN" sz="900" dirty="0">
                <a:hlinkClick r:id="rId3"/>
              </a:rPr>
              <a:t>https://doi.org/10.1088/1367-2630/abcc62</a:t>
            </a:r>
            <a:r>
              <a:rPr lang="en-US" sz="900" dirty="0"/>
              <a:t>; </a:t>
            </a:r>
          </a:p>
          <a:p>
            <a:pPr marL="228600" indent="-228600">
              <a:buFont typeface="+mj-lt"/>
              <a:buAutoNum type="arabicPeriod"/>
            </a:pPr>
            <a:r>
              <a:rPr lang="en-US" sz="900" dirty="0"/>
              <a:t>O. </a:t>
            </a:r>
            <a:r>
              <a:rPr lang="en-US" sz="900" dirty="0" err="1"/>
              <a:t>Jakobsson</a:t>
            </a:r>
            <a:r>
              <a:rPr lang="en-US" sz="900" dirty="0"/>
              <a:t>, S. M. Hooker and R. </a:t>
            </a:r>
            <a:r>
              <a:rPr lang="en-US" sz="900" dirty="0" err="1"/>
              <a:t>Walczak</a:t>
            </a:r>
            <a:r>
              <a:rPr lang="en-US" sz="900" dirty="0"/>
              <a:t>, PRL, 2021</a:t>
            </a:r>
          </a:p>
        </p:txBody>
      </p:sp>
      <p:sp>
        <p:nvSpPr>
          <p:cNvPr id="5" name="Rectangle 4">
            <a:extLst>
              <a:ext uri="{FF2B5EF4-FFF2-40B4-BE49-F238E27FC236}">
                <a16:creationId xmlns:a16="http://schemas.microsoft.com/office/drawing/2014/main" id="{85EDE5F6-AA8D-C075-4BDD-E085086AD7EB}"/>
              </a:ext>
            </a:extLst>
          </p:cNvPr>
          <p:cNvSpPr/>
          <p:nvPr/>
        </p:nvSpPr>
        <p:spPr>
          <a:xfrm>
            <a:off x="683568" y="3579862"/>
            <a:ext cx="7819742" cy="864096"/>
          </a:xfrm>
          <a:prstGeom prst="rect">
            <a:avLst/>
          </a:prstGeom>
          <a:noFill/>
          <a:ln w="539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cxnSp>
        <p:nvCxnSpPr>
          <p:cNvPr id="6" name="Straight Arrow Connector 5">
            <a:extLst>
              <a:ext uri="{FF2B5EF4-FFF2-40B4-BE49-F238E27FC236}">
                <a16:creationId xmlns:a16="http://schemas.microsoft.com/office/drawing/2014/main" id="{4C59B943-82DD-6A72-916D-E0E18C082DE0}"/>
              </a:ext>
            </a:extLst>
          </p:cNvPr>
          <p:cNvCxnSpPr>
            <a:cxnSpLocks/>
          </p:cNvCxnSpPr>
          <p:nvPr/>
        </p:nvCxnSpPr>
        <p:spPr>
          <a:xfrm flipH="1" flipV="1">
            <a:off x="8028384" y="3075806"/>
            <a:ext cx="474926" cy="504056"/>
          </a:xfrm>
          <a:prstGeom prst="straightConnector1">
            <a:avLst/>
          </a:prstGeom>
          <a:ln w="444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454C2EF-4B91-92D8-D580-33ED8BFA700C}"/>
              </a:ext>
            </a:extLst>
          </p:cNvPr>
          <p:cNvSpPr txBox="1"/>
          <p:nvPr/>
        </p:nvSpPr>
        <p:spPr>
          <a:xfrm>
            <a:off x="6449834" y="2530308"/>
            <a:ext cx="2154614" cy="553998"/>
          </a:xfrm>
          <a:prstGeom prst="rect">
            <a:avLst/>
          </a:prstGeom>
          <a:noFill/>
          <a:ln w="50800">
            <a:solidFill>
              <a:srgbClr val="FFC000"/>
            </a:solidFill>
          </a:ln>
        </p:spPr>
        <p:txBody>
          <a:bodyPr wrap="square" rtlCol="0">
            <a:spAutoFit/>
          </a:bodyPr>
          <a:lstStyle/>
          <a:p>
            <a:r>
              <a:rPr lang="en-GB" dirty="0"/>
              <a:t>A</a:t>
            </a:r>
            <a:r>
              <a:rPr lang="en-IT" dirty="0"/>
              <a:t>ddressed by “CREATE” proposal (H2020)</a:t>
            </a:r>
          </a:p>
        </p:txBody>
      </p:sp>
    </p:spTree>
    <p:extLst>
      <p:ext uri="{BB962C8B-B14F-4D97-AF65-F5344CB8AC3E}">
        <p14:creationId xmlns:p14="http://schemas.microsoft.com/office/powerpoint/2010/main" val="42259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5" y="18227"/>
            <a:ext cx="6192690" cy="510902"/>
          </a:xfrm>
        </p:spPr>
        <p:txBody>
          <a:bodyPr>
            <a:normAutofit/>
          </a:bodyPr>
          <a:lstStyle/>
          <a:p>
            <a:r>
              <a:rPr lang="it-IT" sz="2400" b="1" dirty="0"/>
              <a:t>RATIONALE OF LASER DRIVER DESIGN STUDY</a:t>
            </a:r>
            <a:endParaRPr lang="en-US" sz="2400" b="1" dirty="0">
              <a:latin typeface="HP Simplified Light" panose="020B0404020204020204" pitchFamily="34" charset="0"/>
            </a:endParaRPr>
          </a:p>
        </p:txBody>
      </p:sp>
      <p:sp>
        <p:nvSpPr>
          <p:cNvPr id="7" name="Rectangle 1"/>
          <p:cNvSpPr>
            <a:spLocks noChangeArrowheads="1"/>
          </p:cNvSpPr>
          <p:nvPr/>
        </p:nvSpPr>
        <p:spPr bwMode="auto">
          <a:xfrm>
            <a:off x="1314643" y="3069856"/>
            <a:ext cx="6514715" cy="1792798"/>
          </a:xfrm>
          <a:prstGeom prst="rect">
            <a:avLst/>
          </a:prstGeom>
          <a:solidFill>
            <a:schemeClr val="tx2">
              <a:lumMod val="60000"/>
              <a:lumOff val="40000"/>
            </a:schemeClr>
          </a:solid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fontAlgn="base">
              <a:spcBef>
                <a:spcPct val="0"/>
              </a:spcBef>
              <a:spcAft>
                <a:spcPct val="0"/>
              </a:spcAft>
            </a:pPr>
            <a:r>
              <a:rPr lang="en-GB" sz="1400" b="1" dirty="0">
                <a:solidFill>
                  <a:schemeClr val="bg1"/>
                </a:solidFill>
                <a:latin typeface="Calibri" pitchFamily="34" charset="0"/>
                <a:ea typeface="Times New Roman" pitchFamily="18" charset="0"/>
                <a:cs typeface="Times New Roman" pitchFamily="18" charset="0"/>
              </a:rPr>
              <a:t>Three laser systems envisaged, to drive three stages:</a:t>
            </a:r>
          </a:p>
          <a:p>
            <a:pPr defTabSz="685800" fontAlgn="base">
              <a:spcBef>
                <a:spcPct val="0"/>
              </a:spcBef>
              <a:spcAft>
                <a:spcPct val="0"/>
              </a:spcAft>
              <a:buFontTx/>
              <a:buChar char="-"/>
            </a:pPr>
            <a:r>
              <a:rPr lang="en-GB" sz="1400" dirty="0">
                <a:solidFill>
                  <a:schemeClr val="bg1"/>
                </a:solidFill>
                <a:latin typeface="Calibri" pitchFamily="34" charset="0"/>
                <a:ea typeface="Times New Roman" pitchFamily="18" charset="0"/>
                <a:cs typeface="Times New Roman" pitchFamily="18" charset="0"/>
              </a:rPr>
              <a:t> Laser Plasma Injector at 150 </a:t>
            </a:r>
            <a:r>
              <a:rPr lang="en-GB" sz="1400" dirty="0" err="1">
                <a:solidFill>
                  <a:schemeClr val="bg1"/>
                </a:solidFill>
                <a:latin typeface="Calibri" pitchFamily="34" charset="0"/>
                <a:ea typeface="Times New Roman" pitchFamily="18" charset="0"/>
                <a:cs typeface="Times New Roman" pitchFamily="18" charset="0"/>
              </a:rPr>
              <a:t>MeV</a:t>
            </a:r>
            <a:r>
              <a:rPr lang="en-GB" sz="1400" dirty="0">
                <a:solidFill>
                  <a:schemeClr val="bg1"/>
                </a:solidFill>
                <a:latin typeface="Calibri" pitchFamily="34" charset="0"/>
                <a:ea typeface="Times New Roman" pitchFamily="18" charset="0"/>
                <a:cs typeface="Times New Roman" pitchFamily="18" charset="0"/>
              </a:rPr>
              <a:t> (LPI 150MeV)</a:t>
            </a:r>
            <a:br>
              <a:rPr lang="en-GB" sz="1400" dirty="0">
                <a:solidFill>
                  <a:schemeClr val="bg1"/>
                </a:solidFill>
                <a:latin typeface="Calibri" pitchFamily="34" charset="0"/>
                <a:ea typeface="Times New Roman" pitchFamily="18" charset="0"/>
                <a:cs typeface="Times New Roman" pitchFamily="18" charset="0"/>
              </a:rPr>
            </a:br>
            <a:r>
              <a:rPr lang="en-GB" sz="1400" dirty="0">
                <a:solidFill>
                  <a:schemeClr val="bg1"/>
                </a:solidFill>
                <a:latin typeface="Calibri" pitchFamily="34" charset="0"/>
                <a:ea typeface="Times New Roman" pitchFamily="18" charset="0"/>
                <a:cs typeface="Times New Roman" pitchFamily="18" charset="0"/>
              </a:rPr>
              <a:t>- Laser Plasma Injector/Accelerator at 1 </a:t>
            </a:r>
            <a:r>
              <a:rPr lang="en-GB" sz="1400" dirty="0" err="1">
                <a:solidFill>
                  <a:schemeClr val="bg1"/>
                </a:solidFill>
                <a:latin typeface="Calibri" pitchFamily="34" charset="0"/>
                <a:ea typeface="Times New Roman" pitchFamily="18" charset="0"/>
                <a:cs typeface="Times New Roman" pitchFamily="18" charset="0"/>
              </a:rPr>
              <a:t>GeV</a:t>
            </a:r>
            <a:r>
              <a:rPr lang="en-GB" sz="1400" dirty="0">
                <a:solidFill>
                  <a:schemeClr val="bg1"/>
                </a:solidFill>
                <a:latin typeface="Calibri" pitchFamily="34" charset="0"/>
                <a:ea typeface="Times New Roman" pitchFamily="18" charset="0"/>
                <a:cs typeface="Times New Roman" pitchFamily="18" charset="0"/>
              </a:rPr>
              <a:t> (LPI 1GeV)</a:t>
            </a:r>
            <a:br>
              <a:rPr lang="en-GB" sz="1400" dirty="0">
                <a:solidFill>
                  <a:schemeClr val="bg1"/>
                </a:solidFill>
                <a:latin typeface="Calibri" pitchFamily="34" charset="0"/>
                <a:ea typeface="Times New Roman" pitchFamily="18" charset="0"/>
                <a:cs typeface="Times New Roman" pitchFamily="18" charset="0"/>
              </a:rPr>
            </a:br>
            <a:r>
              <a:rPr lang="en-GB" sz="1400" dirty="0">
                <a:solidFill>
                  <a:schemeClr val="bg1"/>
                </a:solidFill>
                <a:latin typeface="Calibri" pitchFamily="34" charset="0"/>
                <a:ea typeface="Times New Roman" pitchFamily="18" charset="0"/>
                <a:cs typeface="Times New Roman" pitchFamily="18" charset="0"/>
              </a:rPr>
              <a:t>- Laser Plasma Accelerator at 5 </a:t>
            </a:r>
            <a:r>
              <a:rPr lang="en-GB" sz="1400" dirty="0" err="1">
                <a:solidFill>
                  <a:schemeClr val="bg1"/>
                </a:solidFill>
                <a:latin typeface="Calibri" pitchFamily="34" charset="0"/>
                <a:ea typeface="Times New Roman" pitchFamily="18" charset="0"/>
                <a:cs typeface="Times New Roman" pitchFamily="18" charset="0"/>
              </a:rPr>
              <a:t>GeV</a:t>
            </a:r>
            <a:r>
              <a:rPr lang="en-GB" sz="1400" dirty="0">
                <a:solidFill>
                  <a:schemeClr val="bg1"/>
                </a:solidFill>
                <a:latin typeface="Calibri" pitchFamily="34" charset="0"/>
                <a:ea typeface="Times New Roman" pitchFamily="18" charset="0"/>
                <a:cs typeface="Times New Roman" pitchFamily="18" charset="0"/>
              </a:rPr>
              <a:t> (LPA 5GeV)</a:t>
            </a:r>
          </a:p>
          <a:p>
            <a:pPr defTabSz="685800" fontAlgn="base">
              <a:spcBef>
                <a:spcPct val="0"/>
              </a:spcBef>
              <a:spcAft>
                <a:spcPct val="0"/>
              </a:spcAft>
              <a:buFontTx/>
              <a:buChar char="-"/>
            </a:pPr>
            <a:endParaRPr lang="en-GB" sz="1400" dirty="0">
              <a:solidFill>
                <a:schemeClr val="bg1"/>
              </a:solidFill>
              <a:latin typeface="Calibri" pitchFamily="34" charset="0"/>
              <a:cs typeface="Times New Roman" pitchFamily="18" charset="0"/>
            </a:endParaRPr>
          </a:p>
          <a:p>
            <a:pPr defTabSz="685800" fontAlgn="base">
              <a:spcBef>
                <a:spcPct val="0"/>
              </a:spcBef>
              <a:spcAft>
                <a:spcPct val="0"/>
              </a:spcAft>
            </a:pPr>
            <a:r>
              <a:rPr lang="en-GB" sz="1400" b="1" dirty="0">
                <a:solidFill>
                  <a:schemeClr val="bg1"/>
                </a:solidFill>
                <a:latin typeface="Calibri" pitchFamily="34" charset="0"/>
                <a:cs typeface="Times New Roman" pitchFamily="18" charset="0"/>
              </a:rPr>
              <a:t>For each system, two levels of performances considered:</a:t>
            </a:r>
          </a:p>
          <a:p>
            <a:pPr defTabSz="685800" fontAlgn="base">
              <a:spcBef>
                <a:spcPct val="0"/>
              </a:spcBef>
              <a:spcAft>
                <a:spcPct val="0"/>
              </a:spcAft>
            </a:pPr>
            <a:r>
              <a:rPr lang="en-GB" sz="1400" dirty="0">
                <a:solidFill>
                  <a:schemeClr val="bg1"/>
                </a:solidFill>
                <a:latin typeface="Calibri" pitchFamily="34" charset="0"/>
                <a:cs typeface="Times New Roman" pitchFamily="18" charset="0"/>
              </a:rPr>
              <a:t>P0: low energy, 20 Hz rep rate</a:t>
            </a:r>
          </a:p>
          <a:p>
            <a:pPr defTabSz="685800" fontAlgn="base">
              <a:spcBef>
                <a:spcPct val="0"/>
              </a:spcBef>
              <a:spcAft>
                <a:spcPct val="0"/>
              </a:spcAft>
            </a:pPr>
            <a:r>
              <a:rPr lang="en-GB" sz="1400" dirty="0">
                <a:solidFill>
                  <a:schemeClr val="bg1"/>
                </a:solidFill>
                <a:latin typeface="Calibri" pitchFamily="34" charset="0"/>
                <a:cs typeface="Times New Roman" pitchFamily="18" charset="0"/>
              </a:rPr>
              <a:t>P1: high energy, 100 Hz rep rate</a:t>
            </a:r>
            <a:endParaRPr lang="en-GB" sz="2400" dirty="0">
              <a:solidFill>
                <a:schemeClr val="bg1"/>
              </a:solidFill>
              <a:latin typeface="Arial" pitchFamily="34" charset="0"/>
              <a:cs typeface="Arial" pitchFamily="34" charset="0"/>
            </a:endParaRPr>
          </a:p>
        </p:txBody>
      </p:sp>
      <p:sp>
        <p:nvSpPr>
          <p:cNvPr id="5" name="CasellaDiTesto 4"/>
          <p:cNvSpPr txBox="1"/>
          <p:nvPr/>
        </p:nvSpPr>
        <p:spPr>
          <a:xfrm>
            <a:off x="107504" y="728700"/>
            <a:ext cx="8658962" cy="2292935"/>
          </a:xfrm>
          <a:prstGeom prst="rect">
            <a:avLst/>
          </a:prstGeom>
          <a:noFill/>
        </p:spPr>
        <p:txBody>
          <a:bodyPr wrap="square" rtlCol="0">
            <a:spAutoFit/>
          </a:bodyPr>
          <a:lstStyle/>
          <a:p>
            <a:pPr marL="285750" indent="-285750">
              <a:spcAft>
                <a:spcPts val="600"/>
              </a:spcAft>
              <a:buFont typeface="Arial" charset="0"/>
              <a:buChar char="•"/>
            </a:pPr>
            <a:r>
              <a:rPr lang="it-IT" sz="1600" dirty="0"/>
              <a:t>In the EuPRAXIA project, </a:t>
            </a:r>
            <a:r>
              <a:rPr lang="it-IT" sz="1600" b="1" dirty="0" err="1"/>
              <a:t>several</a:t>
            </a:r>
            <a:r>
              <a:rPr lang="it-IT" sz="1600" b="1" dirty="0"/>
              <a:t> alternative </a:t>
            </a:r>
            <a:r>
              <a:rPr lang="it-IT" sz="1600" b="1" dirty="0" err="1"/>
              <a:t>technological</a:t>
            </a:r>
            <a:r>
              <a:rPr lang="it-IT" sz="1600" b="1" dirty="0"/>
              <a:t> </a:t>
            </a:r>
            <a:r>
              <a:rPr lang="it-IT" sz="1600" b="1" dirty="0" err="1"/>
              <a:t>approaches</a:t>
            </a:r>
            <a:r>
              <a:rPr lang="it-IT" sz="1600" b="1" dirty="0"/>
              <a:t> </a:t>
            </a:r>
            <a:r>
              <a:rPr lang="it-IT" sz="1600" b="1" dirty="0" err="1"/>
              <a:t>were</a:t>
            </a:r>
            <a:r>
              <a:rPr lang="it-IT" sz="1600" b="1" dirty="0"/>
              <a:t> </a:t>
            </a:r>
            <a:r>
              <a:rPr lang="it-IT" sz="1600" b="1" dirty="0" err="1"/>
              <a:t>considered</a:t>
            </a:r>
            <a:r>
              <a:rPr lang="it-IT" sz="1600" b="1" dirty="0"/>
              <a:t> </a:t>
            </a:r>
            <a:r>
              <a:rPr lang="it-IT" sz="1600" dirty="0"/>
              <a:t>and down-</a:t>
            </a:r>
            <a:r>
              <a:rPr lang="it-IT" sz="1600" dirty="0" err="1"/>
              <a:t>selected</a:t>
            </a:r>
            <a:r>
              <a:rPr lang="it-IT" sz="1600" dirty="0"/>
              <a:t>, to </a:t>
            </a:r>
            <a:r>
              <a:rPr lang="it-IT" sz="1600" dirty="0" err="1"/>
              <a:t>provide</a:t>
            </a:r>
            <a:r>
              <a:rPr lang="it-IT" sz="1600" dirty="0"/>
              <a:t>  the </a:t>
            </a:r>
            <a:r>
              <a:rPr lang="it-IT" sz="1600" dirty="0" err="1"/>
              <a:t>required</a:t>
            </a:r>
            <a:r>
              <a:rPr lang="it-IT" sz="1600" dirty="0"/>
              <a:t> laser driver performances.</a:t>
            </a:r>
          </a:p>
          <a:p>
            <a:pPr marL="285750" indent="-285750">
              <a:spcAft>
                <a:spcPts val="600"/>
              </a:spcAft>
              <a:buFont typeface="Arial" charset="0"/>
              <a:buChar char="•"/>
            </a:pPr>
            <a:r>
              <a:rPr lang="it-IT" sz="1600" dirty="0" err="1"/>
              <a:t>We</a:t>
            </a:r>
            <a:r>
              <a:rPr lang="it-IT" sz="1600" dirty="0"/>
              <a:t> </a:t>
            </a:r>
            <a:r>
              <a:rPr lang="it-IT" sz="1600" dirty="0" err="1"/>
              <a:t>based</a:t>
            </a:r>
            <a:r>
              <a:rPr lang="it-IT" sz="1600" dirty="0"/>
              <a:t> the design </a:t>
            </a:r>
            <a:r>
              <a:rPr lang="it-IT" sz="1600" dirty="0" err="1"/>
              <a:t>primarily</a:t>
            </a:r>
            <a:r>
              <a:rPr lang="it-IT" sz="1600" dirty="0"/>
              <a:t> on </a:t>
            </a:r>
            <a:r>
              <a:rPr lang="it-IT" sz="1600" b="1" dirty="0" err="1"/>
              <a:t>Chirped</a:t>
            </a:r>
            <a:r>
              <a:rPr lang="it-IT" sz="1600" b="1" dirty="0"/>
              <a:t> </a:t>
            </a:r>
            <a:r>
              <a:rPr lang="it-IT" sz="1600" b="1" dirty="0" err="1"/>
              <a:t>Pulse</a:t>
            </a:r>
            <a:r>
              <a:rPr lang="it-IT" sz="1600" b="1" dirty="0"/>
              <a:t> </a:t>
            </a:r>
            <a:r>
              <a:rPr lang="it-IT" sz="1600" b="1" dirty="0" err="1"/>
              <a:t>Amplification</a:t>
            </a:r>
            <a:r>
              <a:rPr lang="it-IT" sz="1600" b="1" dirty="0"/>
              <a:t> (CPA) in Ti:Sapphire</a:t>
            </a:r>
            <a:r>
              <a:rPr lang="it-IT" sz="1600" dirty="0"/>
              <a:t>, </a:t>
            </a:r>
            <a:r>
              <a:rPr lang="it-IT" sz="1600" dirty="0" err="1"/>
              <a:t>pumped</a:t>
            </a:r>
            <a:r>
              <a:rPr lang="it-IT" sz="1600" dirty="0"/>
              <a:t> by </a:t>
            </a:r>
            <a:r>
              <a:rPr lang="it-IT" sz="1600" dirty="0" err="1"/>
              <a:t>all-solid</a:t>
            </a:r>
            <a:r>
              <a:rPr lang="it-IT" sz="1600" dirty="0"/>
              <a:t> state green </a:t>
            </a:r>
            <a:r>
              <a:rPr lang="it-IT" sz="1600" dirty="0" err="1"/>
              <a:t>lasers</a:t>
            </a:r>
            <a:r>
              <a:rPr lang="it-IT" sz="1600" dirty="0"/>
              <a:t> (i.e. </a:t>
            </a:r>
            <a:r>
              <a:rPr lang="it-IT" sz="1600" dirty="0" err="1"/>
              <a:t>diode</a:t>
            </a:r>
            <a:r>
              <a:rPr lang="it-IT" sz="1600" dirty="0"/>
              <a:t> </a:t>
            </a:r>
            <a:r>
              <a:rPr lang="it-IT" sz="1600" dirty="0" err="1"/>
              <a:t>pumped</a:t>
            </a:r>
            <a:r>
              <a:rPr lang="it-IT" sz="1600" dirty="0"/>
              <a:t>, </a:t>
            </a:r>
            <a:r>
              <a:rPr lang="it-IT" sz="1600" dirty="0" err="1"/>
              <a:t>frequency</a:t>
            </a:r>
            <a:r>
              <a:rPr lang="it-IT" sz="1600" dirty="0"/>
              <a:t> </a:t>
            </a:r>
            <a:r>
              <a:rPr lang="it-IT" sz="1600" dirty="0" err="1"/>
              <a:t>doubled</a:t>
            </a:r>
            <a:r>
              <a:rPr lang="it-IT" sz="1600" dirty="0"/>
              <a:t> Yb or Nd </a:t>
            </a:r>
            <a:r>
              <a:rPr lang="it-IT" sz="1600" dirty="0" err="1"/>
              <a:t>lasers</a:t>
            </a:r>
            <a:r>
              <a:rPr lang="it-IT" sz="1600" dirty="0"/>
              <a:t>)</a:t>
            </a:r>
          </a:p>
          <a:p>
            <a:pPr marL="285750" indent="-285750">
              <a:spcAft>
                <a:spcPts val="600"/>
              </a:spcAft>
              <a:buFont typeface="Arial" charset="0"/>
              <a:buChar char="•"/>
            </a:pPr>
            <a:r>
              <a:rPr lang="it-IT" sz="1600" b="1" dirty="0"/>
              <a:t>Thermal management </a:t>
            </a:r>
            <a:r>
              <a:rPr lang="it-IT" sz="1600" dirty="0" err="1"/>
              <a:t>related</a:t>
            </a:r>
            <a:r>
              <a:rPr lang="it-IT" sz="1600" dirty="0"/>
              <a:t> to the </a:t>
            </a:r>
            <a:r>
              <a:rPr lang="it-IT" sz="1600" dirty="0" err="1"/>
              <a:t>handling</a:t>
            </a:r>
            <a:r>
              <a:rPr lang="it-IT" sz="1600" dirty="0"/>
              <a:t> of high </a:t>
            </a:r>
            <a:r>
              <a:rPr lang="it-IT" sz="1600" dirty="0" err="1"/>
              <a:t>pump</a:t>
            </a:r>
            <a:r>
              <a:rPr lang="it-IT" sz="1600" dirty="0"/>
              <a:t> </a:t>
            </a:r>
            <a:r>
              <a:rPr lang="it-IT" sz="1600" dirty="0" err="1"/>
              <a:t>average</a:t>
            </a:r>
            <a:r>
              <a:rPr lang="it-IT" sz="1600" dirty="0"/>
              <a:t> </a:t>
            </a:r>
            <a:r>
              <a:rPr lang="it-IT" sz="1600" dirty="0" err="1"/>
              <a:t>power</a:t>
            </a:r>
            <a:r>
              <a:rPr lang="it-IT" sz="1600" dirty="0"/>
              <a:t> </a:t>
            </a:r>
            <a:r>
              <a:rPr lang="it-IT" sz="1600" dirty="0" err="1"/>
              <a:t>was</a:t>
            </a:r>
            <a:r>
              <a:rPr lang="it-IT" sz="1600" dirty="0"/>
              <a:t> the </a:t>
            </a:r>
            <a:r>
              <a:rPr lang="it-IT" sz="1600" dirty="0" err="1"/>
              <a:t>most</a:t>
            </a:r>
            <a:r>
              <a:rPr lang="it-IT" sz="1600" dirty="0"/>
              <a:t> </a:t>
            </a:r>
            <a:r>
              <a:rPr lang="it-IT" sz="1600" dirty="0" err="1"/>
              <a:t>complex</a:t>
            </a:r>
            <a:r>
              <a:rPr lang="it-IT" sz="1600" dirty="0"/>
              <a:t> </a:t>
            </a:r>
            <a:r>
              <a:rPr lang="it-IT" sz="1600" dirty="0" err="1"/>
              <a:t>aspect</a:t>
            </a:r>
            <a:r>
              <a:rPr lang="it-IT" sz="1600" dirty="0"/>
              <a:t> in the design, </a:t>
            </a:r>
            <a:r>
              <a:rPr lang="it-IT" sz="1600" dirty="0" err="1"/>
              <a:t>requiring</a:t>
            </a:r>
            <a:r>
              <a:rPr lang="it-IT" sz="1600" dirty="0"/>
              <a:t> out-of-the-box </a:t>
            </a:r>
            <a:r>
              <a:rPr lang="it-IT" sz="1600" dirty="0" err="1"/>
              <a:t>thinking</a:t>
            </a:r>
            <a:r>
              <a:rPr lang="it-IT" sz="1600" dirty="0"/>
              <a:t> and </a:t>
            </a:r>
            <a:r>
              <a:rPr lang="it-IT" sz="1600" dirty="0" err="1"/>
              <a:t>original</a:t>
            </a:r>
            <a:r>
              <a:rPr lang="it-IT" sz="1600" dirty="0"/>
              <a:t> </a:t>
            </a:r>
            <a:r>
              <a:rPr lang="it-IT" sz="1600" dirty="0" err="1"/>
              <a:t>solutions</a:t>
            </a:r>
            <a:endParaRPr lang="it-IT" sz="1600" dirty="0"/>
          </a:p>
          <a:p>
            <a:pPr marL="285750" indent="-285750">
              <a:spcAft>
                <a:spcPts val="600"/>
              </a:spcAft>
              <a:buFont typeface="Arial" charset="0"/>
              <a:buChar char="•"/>
            </a:pPr>
            <a:r>
              <a:rPr lang="it-IT" sz="1600" b="1" dirty="0" err="1"/>
              <a:t>Optimization</a:t>
            </a:r>
            <a:r>
              <a:rPr lang="it-IT" sz="1600" b="1" dirty="0"/>
              <a:t> </a:t>
            </a:r>
            <a:r>
              <a:rPr lang="it-IT" sz="1600" b="1" dirty="0" err="1"/>
              <a:t>of</a:t>
            </a:r>
            <a:r>
              <a:rPr lang="it-IT" sz="1600" b="1" dirty="0"/>
              <a:t> </a:t>
            </a:r>
            <a:r>
              <a:rPr lang="it-IT" sz="1600" b="1" dirty="0" err="1"/>
              <a:t>energy</a:t>
            </a:r>
            <a:r>
              <a:rPr lang="it-IT" sz="1600" b="1" dirty="0"/>
              <a:t> </a:t>
            </a:r>
            <a:r>
              <a:rPr lang="it-IT" sz="1600" b="1" dirty="0" err="1"/>
              <a:t>extraction</a:t>
            </a:r>
            <a:r>
              <a:rPr lang="it-IT" sz="1600" b="1" dirty="0"/>
              <a:t> </a:t>
            </a:r>
            <a:r>
              <a:rPr lang="it-IT" sz="1600" dirty="0" err="1"/>
              <a:t>was</a:t>
            </a:r>
            <a:r>
              <a:rPr lang="it-IT" sz="1600" dirty="0"/>
              <a:t> </a:t>
            </a:r>
            <a:r>
              <a:rPr lang="it-IT" sz="1600" dirty="0" err="1"/>
              <a:t>also</a:t>
            </a:r>
            <a:r>
              <a:rPr lang="it-IT" sz="1600" dirty="0"/>
              <a:t> </a:t>
            </a:r>
            <a:r>
              <a:rPr lang="it-IT" sz="1600" dirty="0" err="1"/>
              <a:t>an</a:t>
            </a:r>
            <a:r>
              <a:rPr lang="it-IT" sz="1600" dirty="0"/>
              <a:t> </a:t>
            </a:r>
            <a:r>
              <a:rPr lang="it-IT" sz="1600" dirty="0" err="1"/>
              <a:t>issue</a:t>
            </a:r>
            <a:r>
              <a:rPr lang="it-IT" sz="1600" dirty="0"/>
              <a:t>,  </a:t>
            </a:r>
            <a:r>
              <a:rPr lang="it-IT" sz="1600" dirty="0" err="1"/>
              <a:t>aimed</a:t>
            </a:r>
            <a:r>
              <a:rPr lang="it-IT" sz="1600" dirty="0"/>
              <a:t> </a:t>
            </a:r>
            <a:r>
              <a:rPr lang="it-IT" sz="1600" dirty="0" err="1"/>
              <a:t>to</a:t>
            </a:r>
            <a:r>
              <a:rPr lang="it-IT" sz="1600" dirty="0"/>
              <a:t> reduce </a:t>
            </a:r>
            <a:r>
              <a:rPr lang="it-IT" sz="1600" dirty="0" err="1"/>
              <a:t>pump</a:t>
            </a:r>
            <a:r>
              <a:rPr lang="it-IT" sz="1600" dirty="0"/>
              <a:t> </a:t>
            </a:r>
            <a:r>
              <a:rPr lang="it-IT" sz="1600" dirty="0" err="1"/>
              <a:t>energy</a:t>
            </a:r>
            <a:r>
              <a:rPr lang="it-IT" sz="1600" dirty="0"/>
              <a:t> </a:t>
            </a:r>
            <a:r>
              <a:rPr lang="it-IT" sz="1600" dirty="0" err="1"/>
              <a:t>requirements</a:t>
            </a:r>
            <a:r>
              <a:rPr lang="it-IT" sz="1600" dirty="0"/>
              <a:t> and </a:t>
            </a:r>
            <a:r>
              <a:rPr lang="it-IT" sz="1600" dirty="0" err="1"/>
              <a:t>waste</a:t>
            </a:r>
            <a:r>
              <a:rPr lang="it-IT" sz="1600" dirty="0"/>
              <a:t> </a:t>
            </a:r>
            <a:r>
              <a:rPr lang="it-IT" sz="1600" dirty="0" err="1"/>
              <a:t>heat</a:t>
            </a:r>
            <a:r>
              <a:rPr lang="it-IT" sz="1600" dirty="0"/>
              <a:t> production.</a:t>
            </a:r>
          </a:p>
        </p:txBody>
      </p:sp>
    </p:spTree>
    <p:extLst>
      <p:ext uri="{BB962C8B-B14F-4D97-AF65-F5344CB8AC3E}">
        <p14:creationId xmlns:p14="http://schemas.microsoft.com/office/powerpoint/2010/main" val="3643891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12789</TotalTime>
  <Words>3779</Words>
  <Application>Microsoft Macintosh PowerPoint</Application>
  <PresentationFormat>On-screen Show (16:9)</PresentationFormat>
  <Paragraphs>321</Paragraphs>
  <Slides>21</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Narrow</vt:lpstr>
      <vt:lpstr>Calibri</vt:lpstr>
      <vt:lpstr>HP Simplified Light</vt:lpstr>
      <vt:lpstr>Office Theme</vt:lpstr>
      <vt:lpstr>LASER DEVELOPMENT STRATEGY TOWARDS THE EUPRAXIA 2nd SITE</vt:lpstr>
      <vt:lpstr>Outline</vt:lpstr>
      <vt:lpstr>Overview</vt:lpstr>
      <vt:lpstr>The EuPRAXIA Project</vt:lpstr>
      <vt:lpstr>What laser driver specs for future LPA </vt:lpstr>
      <vt:lpstr>PowerPoint Presentation</vt:lpstr>
      <vt:lpstr>Roadmap on LPA Laser Driver tech for EuPRAXIA 2nd SIte</vt:lpstr>
      <vt:lpstr>Other options under development for high efficiency</vt:lpstr>
      <vt:lpstr>RATIONALE OF LASER DRIVER DESIGN STUDY</vt:lpstr>
      <vt:lpstr>GENERAL ARCHITECTURE</vt:lpstr>
      <vt:lpstr>AMPLIFIERS MODULAR ARCHITECTURE</vt:lpstr>
      <vt:lpstr>Open issue 1: Transport to target</vt:lpstr>
      <vt:lpstr>Open Issue 2: Compressor grating technology</vt:lpstr>
      <vt:lpstr>Open issue 3: THERMAL MANAGEMENT iN AMPLIFIER HEADS</vt:lpstr>
      <vt:lpstr>TDR issue: FLUID-DYNAMICS SIMULATIONS</vt:lpstr>
      <vt:lpstr>TDR issue: THERMOMECHANICAL SIMULATIONS</vt:lpstr>
      <vt:lpstr>TDR Issue: PUMP SOURCES TECHNOLOGY</vt:lpstr>
      <vt:lpstr>TDR Issue: PUMP SOURCES TECHNOLOGY</vt:lpstr>
      <vt:lpstr>Needed Development: Diode lasers</vt:lpstr>
      <vt:lpstr>MAIN OUTPUTS OF THE EUPRAXIA DESIGN STUDY FOR PP&amp;TDR</vt:lpstr>
      <vt:lpstr>The end</vt:lpstr>
    </vt:vector>
  </TitlesOfParts>
  <Manager/>
  <Company>CNR, Pisa, Italy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Leonida A. Gizzi</dc:creator>
  <cp:keywords/>
  <dc:description/>
  <cp:lastModifiedBy>Leo Gizzi</cp:lastModifiedBy>
  <cp:revision>760</cp:revision>
  <cp:lastPrinted>2017-11-21T08:28:54Z</cp:lastPrinted>
  <dcterms:created xsi:type="dcterms:W3CDTF">2016-07-20T12:43:59Z</dcterms:created>
  <dcterms:modified xsi:type="dcterms:W3CDTF">2022-06-27T07:10:31Z</dcterms:modified>
  <cp:category/>
</cp:coreProperties>
</file>