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5B9-611B-4ECC-AF65-1BA4F9E3FB30}" type="datetimeFigureOut">
              <a:rPr lang="it-IT" smtClean="0"/>
              <a:t>22/06/2022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E71A-7DB0-45D7-A30C-57757C0D3655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5B9-611B-4ECC-AF65-1BA4F9E3FB30}" type="datetimeFigureOut">
              <a:rPr lang="it-IT" smtClean="0"/>
              <a:t>22/06/2022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E71A-7DB0-45D7-A30C-57757C0D3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5B9-611B-4ECC-AF65-1BA4F9E3FB30}" type="datetimeFigureOut">
              <a:rPr lang="it-IT" smtClean="0"/>
              <a:t>22/06/2022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E71A-7DB0-45D7-A30C-57757C0D3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5B9-611B-4ECC-AF65-1BA4F9E3FB30}" type="datetimeFigureOut">
              <a:rPr lang="it-IT" smtClean="0"/>
              <a:t>22/06/2022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E71A-7DB0-45D7-A30C-57757C0D3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5B9-611B-4ECC-AF65-1BA4F9E3FB30}" type="datetimeFigureOut">
              <a:rPr lang="it-IT" smtClean="0"/>
              <a:t>22/06/2022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E71A-7DB0-45D7-A30C-57757C0D3655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5B9-611B-4ECC-AF65-1BA4F9E3FB30}" type="datetimeFigureOut">
              <a:rPr lang="it-IT" smtClean="0"/>
              <a:t>22/06/2022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E71A-7DB0-45D7-A30C-57757C0D3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5B9-611B-4ECC-AF65-1BA4F9E3FB30}" type="datetimeFigureOut">
              <a:rPr lang="it-IT" smtClean="0"/>
              <a:t>22/06/2022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E71A-7DB0-45D7-A30C-57757C0D3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5B9-611B-4ECC-AF65-1BA4F9E3FB30}" type="datetimeFigureOut">
              <a:rPr lang="it-IT" smtClean="0"/>
              <a:t>22/06/2022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E71A-7DB0-45D7-A30C-57757C0D3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5B9-611B-4ECC-AF65-1BA4F9E3FB30}" type="datetimeFigureOut">
              <a:rPr lang="it-IT" smtClean="0"/>
              <a:t>22/06/2022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E71A-7DB0-45D7-A30C-57757C0D3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5B9-611B-4ECC-AF65-1BA4F9E3FB30}" type="datetimeFigureOut">
              <a:rPr lang="it-IT" smtClean="0"/>
              <a:t>22/06/2022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E71A-7DB0-45D7-A30C-57757C0D3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5B9-611B-4ECC-AF65-1BA4F9E3FB30}" type="datetimeFigureOut">
              <a:rPr lang="it-IT" smtClean="0"/>
              <a:t>22/06/2022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BCE71A-7DB0-45D7-A30C-57757C0D3655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2BF5B9-611B-4ECC-AF65-1BA4F9E3FB30}" type="datetimeFigureOut">
              <a:rPr lang="it-IT" smtClean="0"/>
              <a:t>22/06/2022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BCE71A-7DB0-45D7-A30C-57757C0D3655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WP1 Status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Perugia 22/06/2022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General</a:t>
            </a:r>
            <a:r>
              <a:rPr lang="it-IT" dirty="0" smtClean="0"/>
              <a:t> News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P-i-n </a:t>
            </a:r>
            <a:r>
              <a:rPr lang="it-IT" dirty="0" err="1" smtClean="0"/>
              <a:t>devices</a:t>
            </a:r>
            <a:r>
              <a:rPr lang="it-IT" dirty="0" smtClean="0"/>
              <a:t> on </a:t>
            </a:r>
            <a:r>
              <a:rPr lang="it-IT" dirty="0" err="1" smtClean="0"/>
              <a:t>Kapton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Nicolas </a:t>
            </a:r>
            <a:r>
              <a:rPr lang="it-IT" dirty="0" err="1" smtClean="0"/>
              <a:t>arrived</a:t>
            </a:r>
            <a:r>
              <a:rPr lang="it-IT" dirty="0" smtClean="0"/>
              <a:t> </a:t>
            </a:r>
            <a:r>
              <a:rPr lang="it-IT" dirty="0" err="1" smtClean="0"/>
              <a:t>both</a:t>
            </a:r>
            <a:r>
              <a:rPr lang="it-IT" dirty="0" smtClean="0"/>
              <a:t> in Perugia and in </a:t>
            </a:r>
            <a:r>
              <a:rPr lang="it-IT" dirty="0" err="1" smtClean="0"/>
              <a:t>Wollongong</a:t>
            </a:r>
            <a:r>
              <a:rPr lang="it-IT" dirty="0" smtClean="0"/>
              <a:t> in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batches</a:t>
            </a:r>
            <a:endParaRPr lang="it-IT" dirty="0" smtClean="0"/>
          </a:p>
          <a:p>
            <a:pPr lvl="1"/>
            <a:r>
              <a:rPr lang="it-IT" dirty="0" smtClean="0"/>
              <a:t>First </a:t>
            </a:r>
            <a:r>
              <a:rPr lang="it-IT" dirty="0" err="1" smtClean="0"/>
              <a:t>batch</a:t>
            </a:r>
            <a:r>
              <a:rPr lang="it-IT" dirty="0" smtClean="0"/>
              <a:t> </a:t>
            </a:r>
            <a:r>
              <a:rPr lang="it-IT" dirty="0" err="1" smtClean="0"/>
              <a:t>tested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I/V </a:t>
            </a:r>
            <a:r>
              <a:rPr lang="it-IT" dirty="0" err="1" smtClean="0"/>
              <a:t>had</a:t>
            </a:r>
            <a:r>
              <a:rPr lang="it-IT" dirty="0" smtClean="0"/>
              <a:t> no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current</a:t>
            </a:r>
            <a:r>
              <a:rPr lang="it-IT" dirty="0" smtClean="0"/>
              <a:t>, some </a:t>
            </a:r>
            <a:r>
              <a:rPr lang="it-IT" dirty="0" err="1" smtClean="0"/>
              <a:t>channel</a:t>
            </a:r>
            <a:r>
              <a:rPr lang="it-IT" dirty="0" smtClean="0"/>
              <a:t> </a:t>
            </a:r>
            <a:r>
              <a:rPr lang="it-IT" dirty="0" err="1" smtClean="0"/>
              <a:t>did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passed</a:t>
            </a:r>
            <a:r>
              <a:rPr lang="it-IT" dirty="0" smtClean="0"/>
              <a:t> the “</a:t>
            </a:r>
            <a:r>
              <a:rPr lang="it-IT" dirty="0" err="1" smtClean="0"/>
              <a:t>photovoltaic</a:t>
            </a:r>
            <a:r>
              <a:rPr lang="it-IT" dirty="0" smtClean="0"/>
              <a:t> test”</a:t>
            </a:r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batch</a:t>
            </a:r>
            <a:r>
              <a:rPr lang="it-IT" dirty="0" smtClean="0"/>
              <a:t> ok </a:t>
            </a:r>
            <a:r>
              <a:rPr lang="it-IT" dirty="0" err="1" smtClean="0"/>
              <a:t>from</a:t>
            </a:r>
            <a:r>
              <a:rPr lang="it-IT" dirty="0" smtClean="0"/>
              <a:t> I/V and PV test</a:t>
            </a:r>
          </a:p>
          <a:p>
            <a:pPr lvl="1"/>
            <a:r>
              <a:rPr lang="it-IT" dirty="0" smtClean="0"/>
              <a:t>The </a:t>
            </a:r>
            <a:r>
              <a:rPr lang="it-IT" dirty="0" err="1" smtClean="0"/>
              <a:t>devices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tested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bondability</a:t>
            </a:r>
            <a:r>
              <a:rPr lang="it-IT" dirty="0" smtClean="0"/>
              <a:t> </a:t>
            </a:r>
            <a:r>
              <a:rPr lang="it-IT" dirty="0" err="1" smtClean="0"/>
              <a:t>yielding</a:t>
            </a:r>
            <a:r>
              <a:rPr lang="it-IT" dirty="0" smtClean="0"/>
              <a:t> negative </a:t>
            </a:r>
            <a:r>
              <a:rPr lang="it-IT" dirty="0" err="1" smtClean="0"/>
              <a:t>results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Good</a:t>
            </a:r>
            <a:r>
              <a:rPr lang="it-IT" dirty="0" smtClean="0"/>
              <a:t> news 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sputtering</a:t>
            </a:r>
            <a:r>
              <a:rPr lang="it-IT" dirty="0" smtClean="0"/>
              <a:t> </a:t>
            </a:r>
            <a:r>
              <a:rPr lang="it-IT" dirty="0" err="1" smtClean="0"/>
              <a:t>deposition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some </a:t>
            </a:r>
            <a:r>
              <a:rPr lang="it-IT" dirty="0" err="1" smtClean="0"/>
              <a:t>samples</a:t>
            </a:r>
            <a:r>
              <a:rPr lang="it-IT" dirty="0" smtClean="0"/>
              <a:t> </a:t>
            </a:r>
            <a:r>
              <a:rPr lang="it-IT" dirty="0" err="1" smtClean="0"/>
              <a:t>reached</a:t>
            </a:r>
            <a:r>
              <a:rPr lang="it-IT" dirty="0" smtClean="0"/>
              <a:t> 10</a:t>
            </a:r>
            <a:r>
              <a:rPr lang="it-IT" baseline="30000" dirty="0" smtClean="0"/>
              <a:t>10</a:t>
            </a:r>
            <a:r>
              <a:rPr lang="it-IT" dirty="0" smtClean="0"/>
              <a:t> </a:t>
            </a:r>
            <a:r>
              <a:rPr lang="el-GR" dirty="0" smtClean="0"/>
              <a:t>Ω</a:t>
            </a:r>
            <a:r>
              <a:rPr lang="it-IT" dirty="0" smtClean="0"/>
              <a:t> cm </a:t>
            </a:r>
            <a:r>
              <a:rPr lang="it-IT" dirty="0" err="1" smtClean="0"/>
              <a:t>resistivity</a:t>
            </a:r>
            <a:endParaRPr lang="it-IT" dirty="0" smtClean="0"/>
          </a:p>
          <a:p>
            <a:pPr lvl="1"/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I/V </a:t>
            </a:r>
            <a:r>
              <a:rPr lang="it-IT" dirty="0" err="1" smtClean="0"/>
              <a:t>characteristics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 p-i-n </a:t>
            </a:r>
            <a:r>
              <a:rPr lang="it-IT" dirty="0" err="1" smtClean="0"/>
              <a:t>diode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5589811" cy="431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9">
            <a:extLst>
              <a:ext uri="{FF2B5EF4-FFF2-40B4-BE49-F238E27FC236}">
                <a16:creationId xmlns="" xmlns:a16="http://schemas.microsoft.com/office/drawing/2014/main" id="{DBC58363-AA78-4BE9-A1C0-A5507B2EB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925614"/>
              </p:ext>
            </p:extLst>
          </p:nvPr>
        </p:nvGraphicFramePr>
        <p:xfrm>
          <a:off x="0" y="1916832"/>
          <a:ext cx="769595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22">
                  <a:extLst>
                    <a:ext uri="{9D8B030D-6E8A-4147-A177-3AD203B41FA5}">
                      <a16:colId xmlns="" xmlns:a16="http://schemas.microsoft.com/office/drawing/2014/main" val="1968501544"/>
                    </a:ext>
                  </a:extLst>
                </a:gridCol>
                <a:gridCol w="952298">
                  <a:extLst>
                    <a:ext uri="{9D8B030D-6E8A-4147-A177-3AD203B41FA5}">
                      <a16:colId xmlns="" xmlns:a16="http://schemas.microsoft.com/office/drawing/2014/main" val="385449146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69632084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1229182407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08529197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4205562256"/>
                    </a:ext>
                  </a:extLst>
                </a:gridCol>
                <a:gridCol w="1323754">
                  <a:extLst>
                    <a:ext uri="{9D8B030D-6E8A-4147-A177-3AD203B41FA5}">
                      <a16:colId xmlns="" xmlns:a16="http://schemas.microsoft.com/office/drawing/2014/main" val="3003789028"/>
                    </a:ext>
                  </a:extLst>
                </a:gridCol>
              </a:tblGrid>
              <a:tr h="53155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H</a:t>
                      </a:r>
                      <a:r>
                        <a:rPr lang="it-IT" baseline="-25000" dirty="0"/>
                        <a:t>2</a:t>
                      </a:r>
                      <a:r>
                        <a:rPr lang="it-IT" dirty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Ar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P</a:t>
                      </a:r>
                      <a:r>
                        <a:rPr lang="it-IT" baseline="-25000" dirty="0" err="1"/>
                        <a:t>sputtering</a:t>
                      </a:r>
                      <a:r>
                        <a:rPr lang="it-IT" dirty="0"/>
                        <a:t> (</a:t>
                      </a:r>
                      <a:r>
                        <a:rPr lang="it-IT" dirty="0" err="1"/>
                        <a:t>mTorr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Power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Thickness</a:t>
                      </a:r>
                      <a:r>
                        <a:rPr lang="it-IT" dirty="0"/>
                        <a:t>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Resistivity</a:t>
                      </a:r>
                      <a:r>
                        <a:rPr lang="it-IT" dirty="0"/>
                        <a:t> </a:t>
                      </a:r>
                      <a:r>
                        <a:rPr lang="it-IT" dirty="0">
                          <a:latin typeface="Symbol" panose="05050102010706020507" pitchFamily="18" charset="2"/>
                        </a:rPr>
                        <a:t>(</a:t>
                      </a:r>
                      <a:r>
                        <a:rPr lang="it-IT" dirty="0" err="1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it-IT" dirty="0" err="1"/>
                        <a:t>cm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9958521"/>
                  </a:ext>
                </a:extLst>
              </a:tr>
              <a:tr h="30796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# 461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2747218"/>
                  </a:ext>
                </a:extLst>
              </a:tr>
              <a:tr h="30796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# 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737817"/>
                  </a:ext>
                </a:extLst>
              </a:tr>
              <a:tr h="30796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# 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106227"/>
                  </a:ext>
                </a:extLst>
              </a:tr>
              <a:tr h="30796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# 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374262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B0E6B99-AF65-7542-8CC3-EA890B1473D9}"/>
              </a:ext>
            </a:extLst>
          </p:cNvPr>
          <p:cNvSpPr txBox="1"/>
          <p:nvPr/>
        </p:nvSpPr>
        <p:spPr>
          <a:xfrm>
            <a:off x="735290" y="405353"/>
            <a:ext cx="7581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err="1"/>
              <a:t>June</a:t>
            </a:r>
            <a:r>
              <a:rPr lang="it-IT" sz="2800" i="1" dirty="0"/>
              <a:t> 2022</a:t>
            </a:r>
          </a:p>
          <a:p>
            <a:r>
              <a:rPr lang="it-IT" sz="2800" dirty="0"/>
              <a:t>Preliminary </a:t>
            </a:r>
            <a:r>
              <a:rPr lang="it-IT" sz="2800" dirty="0" err="1"/>
              <a:t>sputtering</a:t>
            </a:r>
            <a:r>
              <a:rPr lang="it-IT" sz="2800" dirty="0"/>
              <a:t> </a:t>
            </a:r>
            <a:r>
              <a:rPr lang="it-IT" sz="2800" dirty="0" err="1"/>
              <a:t>deposition</a:t>
            </a:r>
            <a:r>
              <a:rPr lang="it-IT" sz="2800" dirty="0"/>
              <a:t> of </a:t>
            </a:r>
            <a:r>
              <a:rPr lang="it-IT" sz="2800" dirty="0" err="1"/>
              <a:t>a-Si:H</a:t>
            </a:r>
            <a:endParaRPr lang="it-IT" sz="2800" dirty="0"/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0B7004DC-020B-B662-A605-032F78A59666}"/>
              </a:ext>
            </a:extLst>
          </p:cNvPr>
          <p:cNvSpPr txBox="1"/>
          <p:nvPr/>
        </p:nvSpPr>
        <p:spPr>
          <a:xfrm>
            <a:off x="8028384" y="2564904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First Trial</a:t>
            </a:r>
          </a:p>
        </p:txBody>
      </p:sp>
      <p:cxnSp>
        <p:nvCxnSpPr>
          <p:cNvPr id="6" name="Straight Arrow Connector 6">
            <a:extLst>
              <a:ext uri="{FF2B5EF4-FFF2-40B4-BE49-F238E27FC236}">
                <a16:creationId xmlns="" xmlns:a16="http://schemas.microsoft.com/office/drawing/2014/main" id="{19FE7C15-E51E-0E8A-E87B-D331AAA35D5B}"/>
              </a:ext>
            </a:extLst>
          </p:cNvPr>
          <p:cNvCxnSpPr/>
          <p:nvPr/>
        </p:nvCxnSpPr>
        <p:spPr>
          <a:xfrm>
            <a:off x="7668344" y="2780928"/>
            <a:ext cx="295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37A625FD-E503-ED69-E66C-980CDD755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21565"/>
            <a:ext cx="1508897" cy="26837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2F30DCBF-7F31-453A-B958-2F4AC29B09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7276" y="260648"/>
            <a:ext cx="4640580" cy="355854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B070F79B-5092-4A3F-8FF5-DD25EF0750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212976"/>
            <a:ext cx="4640580" cy="355854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EC031B7-717C-234F-AB61-AB199B3249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260648"/>
            <a:ext cx="4640580" cy="355854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26B6BE52-B7D0-DB47-FDA2-16731DBEDA6D}"/>
              </a:ext>
            </a:extLst>
          </p:cNvPr>
          <p:cNvSpPr txBox="1"/>
          <p:nvPr/>
        </p:nvSpPr>
        <p:spPr>
          <a:xfrm>
            <a:off x="7812360" y="4437112"/>
            <a:ext cx="108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7,5 </a:t>
            </a:r>
            <a:r>
              <a:rPr lang="it-IT" dirty="0" err="1"/>
              <a:t>mTorr</a:t>
            </a:r>
            <a:endParaRPr lang="it-IT" dirty="0"/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C2D71CAE-3DFC-F9BC-44D7-4B5B65D4C72B}"/>
              </a:ext>
            </a:extLst>
          </p:cNvPr>
          <p:cNvSpPr txBox="1"/>
          <p:nvPr/>
        </p:nvSpPr>
        <p:spPr>
          <a:xfrm>
            <a:off x="3839305" y="769890"/>
            <a:ext cx="108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 </a:t>
            </a:r>
            <a:r>
              <a:rPr lang="it-IT" dirty="0" err="1"/>
              <a:t>mTorr</a:t>
            </a:r>
            <a:endParaRPr lang="it-IT" dirty="0"/>
          </a:p>
        </p:txBody>
      </p:sp>
      <p:sp>
        <p:nvSpPr>
          <p:cNvPr id="7" name="TextBox 9">
            <a:extLst>
              <a:ext uri="{FF2B5EF4-FFF2-40B4-BE49-F238E27FC236}">
                <a16:creationId xmlns="" xmlns:a16="http://schemas.microsoft.com/office/drawing/2014/main" id="{1CFA22FC-B823-24B1-8BE8-749E334AE989}"/>
              </a:ext>
            </a:extLst>
          </p:cNvPr>
          <p:cNvSpPr txBox="1"/>
          <p:nvPr/>
        </p:nvSpPr>
        <p:spPr>
          <a:xfrm>
            <a:off x="7596336" y="620688"/>
            <a:ext cx="108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 </a:t>
            </a:r>
            <a:r>
              <a:rPr lang="it-IT" dirty="0" err="1"/>
              <a:t>mTorr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DF0D9211-2FDC-2047-8298-70EDB48E0901}"/>
              </a:ext>
            </a:extLst>
          </p:cNvPr>
          <p:cNvSpPr txBox="1"/>
          <p:nvPr/>
        </p:nvSpPr>
        <p:spPr>
          <a:xfrm>
            <a:off x="179512" y="188640"/>
            <a:ext cx="4656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Transmission</a:t>
            </a:r>
            <a:r>
              <a:rPr lang="it-IT" sz="2400" b="1" dirty="0"/>
              <a:t> Electron </a:t>
            </a:r>
            <a:r>
              <a:rPr lang="it-IT" sz="2400" b="1" dirty="0" err="1"/>
              <a:t>Microscopy</a:t>
            </a:r>
            <a:r>
              <a:rPr lang="it-IT" sz="2400" b="1" dirty="0"/>
              <a:t> </a:t>
            </a:r>
            <a:r>
              <a:rPr lang="it-IT" sz="2400" b="1" dirty="0" err="1"/>
              <a:t>Investigation</a:t>
            </a:r>
            <a:endParaRPr lang="it-IT" sz="2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70566754-890F-4944-BF1F-2A379C4B7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6763" y="1704638"/>
            <a:ext cx="6907237" cy="515336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84B7D5E8-A2F3-7440-B500-3AE56D393A40}"/>
              </a:ext>
            </a:extLst>
          </p:cNvPr>
          <p:cNvSpPr txBox="1"/>
          <p:nvPr/>
        </p:nvSpPr>
        <p:spPr>
          <a:xfrm>
            <a:off x="2339752" y="119675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 # 465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156</Words>
  <Application>Microsoft Office PowerPoint</Application>
  <PresentationFormat>Presentazione su schermo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Equinozio</vt:lpstr>
      <vt:lpstr>WP1 Status</vt:lpstr>
      <vt:lpstr>General News</vt:lpstr>
      <vt:lpstr>I/V characteristics of a p-i-n diode </vt:lpstr>
      <vt:lpstr>Diapositiva 4</vt:lpstr>
      <vt:lpstr>Diapositiva 5</vt:lpstr>
      <vt:lpstr>Diapositiva 6</vt:lpstr>
    </vt:vector>
  </TitlesOfParts>
  <Company>INFN Sezione di Perugia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 Status</dc:title>
  <dc:creator>Mauro Menichelli</dc:creator>
  <cp:lastModifiedBy>Mauro Menichelli</cp:lastModifiedBy>
  <cp:revision>2</cp:revision>
  <dcterms:created xsi:type="dcterms:W3CDTF">2022-06-22T06:35:47Z</dcterms:created>
  <dcterms:modified xsi:type="dcterms:W3CDTF">2022-06-22T06:56:23Z</dcterms:modified>
</cp:coreProperties>
</file>