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02" r:id="rId2"/>
    <p:sldId id="257" r:id="rId3"/>
    <p:sldId id="490" r:id="rId4"/>
    <p:sldId id="594" r:id="rId5"/>
    <p:sldId id="592" r:id="rId6"/>
    <p:sldId id="519" r:id="rId7"/>
    <p:sldId id="520" r:id="rId8"/>
    <p:sldId id="424" r:id="rId9"/>
    <p:sldId id="495" r:id="rId10"/>
    <p:sldId id="531" r:id="rId11"/>
    <p:sldId id="542" r:id="rId12"/>
    <p:sldId id="507" r:id="rId13"/>
    <p:sldId id="508" r:id="rId14"/>
    <p:sldId id="598" r:id="rId15"/>
    <p:sldId id="503" r:id="rId16"/>
    <p:sldId id="595" r:id="rId17"/>
    <p:sldId id="596" r:id="rId18"/>
    <p:sldId id="518" r:id="rId19"/>
    <p:sldId id="600" r:id="rId20"/>
    <p:sldId id="540" r:id="rId21"/>
    <p:sldId id="538" r:id="rId22"/>
    <p:sldId id="521" r:id="rId23"/>
    <p:sldId id="523" r:id="rId24"/>
    <p:sldId id="524" r:id="rId25"/>
    <p:sldId id="525" r:id="rId26"/>
    <p:sldId id="526" r:id="rId27"/>
    <p:sldId id="522" r:id="rId28"/>
    <p:sldId id="527" r:id="rId29"/>
    <p:sldId id="529" r:id="rId30"/>
    <p:sldId id="541" r:id="rId31"/>
    <p:sldId id="536" r:id="rId32"/>
  </p:sldIdLst>
  <p:sldSz cx="9144000" cy="6858000" type="screen4x3"/>
  <p:notesSz cx="7099300" cy="102362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99"/>
    <a:srgbClr val="000099"/>
    <a:srgbClr val="0000FF"/>
    <a:srgbClr val="FF9900"/>
    <a:srgbClr val="33CCCC"/>
    <a:srgbClr val="006600"/>
    <a:srgbClr val="3366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6" autoAdjust="0"/>
    <p:restoredTop sz="91825" autoAdjust="0"/>
  </p:normalViewPr>
  <p:slideViewPr>
    <p:cSldViewPr>
      <p:cViewPr>
        <p:scale>
          <a:sx n="81" d="100"/>
          <a:sy n="81" d="100"/>
        </p:scale>
        <p:origin x="-1960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18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EDIDAS\Sound_Emission_Board\Medidas_tarjeta_18_02_20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A=1</c:v>
          </c:tx>
          <c:xVal>
            <c:numRef>
              <c:f>Hoja1!$A$17:$A$29</c:f>
              <c:numCache>
                <c:formatCode>General</c:formatCode>
                <c:ptCount val="13"/>
                <c:pt idx="0">
                  <c:v>18.0</c:v>
                </c:pt>
                <c:pt idx="1">
                  <c:v>20.0</c:v>
                </c:pt>
                <c:pt idx="2">
                  <c:v>22.0</c:v>
                </c:pt>
                <c:pt idx="3">
                  <c:v>24.0</c:v>
                </c:pt>
                <c:pt idx="4">
                  <c:v>26.0</c:v>
                </c:pt>
                <c:pt idx="5">
                  <c:v>28.0</c:v>
                </c:pt>
                <c:pt idx="6">
                  <c:v>30.0</c:v>
                </c:pt>
                <c:pt idx="7">
                  <c:v>32.0</c:v>
                </c:pt>
                <c:pt idx="8">
                  <c:v>34.0</c:v>
                </c:pt>
                <c:pt idx="9">
                  <c:v>36.0</c:v>
                </c:pt>
                <c:pt idx="10">
                  <c:v>38.0</c:v>
                </c:pt>
                <c:pt idx="11">
                  <c:v>40.0</c:v>
                </c:pt>
                <c:pt idx="12">
                  <c:v>42.0</c:v>
                </c:pt>
              </c:numCache>
            </c:numRef>
          </c:xVal>
          <c:yVal>
            <c:numRef>
              <c:f>Hoja1!$G$17:$G$29</c:f>
              <c:numCache>
                <c:formatCode>General</c:formatCode>
                <c:ptCount val="13"/>
                <c:pt idx="0">
                  <c:v>160.0148670177417</c:v>
                </c:pt>
                <c:pt idx="1">
                  <c:v>161.0514997831997</c:v>
                </c:pt>
                <c:pt idx="2">
                  <c:v>162.9897000433602</c:v>
                </c:pt>
                <c:pt idx="3">
                  <c:v>166.4534254116061</c:v>
                </c:pt>
                <c:pt idx="4">
                  <c:v>168.9230038485908</c:v>
                </c:pt>
                <c:pt idx="5">
                  <c:v>168.6557246174315</c:v>
                </c:pt>
                <c:pt idx="6">
                  <c:v>168.8348214704902</c:v>
                </c:pt>
                <c:pt idx="7">
                  <c:v>170.521239184491</c:v>
                </c:pt>
                <c:pt idx="8">
                  <c:v>170.1483969833697</c:v>
                </c:pt>
                <c:pt idx="9">
                  <c:v>169.2670444507434</c:v>
                </c:pt>
                <c:pt idx="10">
                  <c:v>169.1823033918782</c:v>
                </c:pt>
                <c:pt idx="11">
                  <c:v>169.2035662902267</c:v>
                </c:pt>
                <c:pt idx="12">
                  <c:v>168.3331346114206</c:v>
                </c:pt>
              </c:numCache>
            </c:numRef>
          </c:yVal>
          <c:smooth val="1"/>
        </c:ser>
        <c:ser>
          <c:idx val="1"/>
          <c:order val="1"/>
          <c:tx>
            <c:v>A=0.5</c:v>
          </c:tx>
          <c:xVal>
            <c:numRef>
              <c:f>Hoja1!$A$35:$A$47</c:f>
              <c:numCache>
                <c:formatCode>General</c:formatCode>
                <c:ptCount val="13"/>
                <c:pt idx="0">
                  <c:v>18.0</c:v>
                </c:pt>
                <c:pt idx="1">
                  <c:v>20.0</c:v>
                </c:pt>
                <c:pt idx="2">
                  <c:v>22.0</c:v>
                </c:pt>
                <c:pt idx="3">
                  <c:v>24.0</c:v>
                </c:pt>
                <c:pt idx="4">
                  <c:v>26.0</c:v>
                </c:pt>
                <c:pt idx="5">
                  <c:v>28.0</c:v>
                </c:pt>
                <c:pt idx="6">
                  <c:v>30.0</c:v>
                </c:pt>
                <c:pt idx="7">
                  <c:v>32.0</c:v>
                </c:pt>
                <c:pt idx="8">
                  <c:v>34.0</c:v>
                </c:pt>
                <c:pt idx="9">
                  <c:v>36.0</c:v>
                </c:pt>
                <c:pt idx="10">
                  <c:v>38.0</c:v>
                </c:pt>
                <c:pt idx="11">
                  <c:v>40.0</c:v>
                </c:pt>
                <c:pt idx="12">
                  <c:v>42.0</c:v>
                </c:pt>
              </c:numCache>
            </c:numRef>
          </c:xVal>
          <c:yVal>
            <c:numRef>
              <c:f>Hoja1!$G$35:$G$47</c:f>
              <c:numCache>
                <c:formatCode>General</c:formatCode>
                <c:ptCount val="13"/>
                <c:pt idx="0">
                  <c:v>155.4546858513181</c:v>
                </c:pt>
                <c:pt idx="1">
                  <c:v>157.055527605734</c:v>
                </c:pt>
                <c:pt idx="2">
                  <c:v>158.0306689997481</c:v>
                </c:pt>
                <c:pt idx="3">
                  <c:v>161.7800850957325</c:v>
                </c:pt>
                <c:pt idx="4">
                  <c:v>161.1594004209336</c:v>
                </c:pt>
                <c:pt idx="5">
                  <c:v>160.4909253111943</c:v>
                </c:pt>
                <c:pt idx="6">
                  <c:v>163.6581751530996</c:v>
                </c:pt>
                <c:pt idx="7">
                  <c:v>164.2036568504325</c:v>
                </c:pt>
                <c:pt idx="8">
                  <c:v>164.2788598278983</c:v>
                </c:pt>
                <c:pt idx="9">
                  <c:v>163.8175537465243</c:v>
                </c:pt>
                <c:pt idx="10">
                  <c:v>164.3534172782841</c:v>
                </c:pt>
                <c:pt idx="11">
                  <c:v>164.3534172782841</c:v>
                </c:pt>
                <c:pt idx="12">
                  <c:v>164.7168966568548</c:v>
                </c:pt>
              </c:numCache>
            </c:numRef>
          </c:yVal>
          <c:smooth val="1"/>
        </c:ser>
        <c:ser>
          <c:idx val="2"/>
          <c:order val="2"/>
          <c:tx>
            <c:v>A=0.28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Hoja1!$A$54:$A$66</c:f>
              <c:numCache>
                <c:formatCode>General</c:formatCode>
                <c:ptCount val="13"/>
                <c:pt idx="0">
                  <c:v>18.0</c:v>
                </c:pt>
                <c:pt idx="1">
                  <c:v>20.0</c:v>
                </c:pt>
                <c:pt idx="2">
                  <c:v>22.0</c:v>
                </c:pt>
                <c:pt idx="3">
                  <c:v>24.0</c:v>
                </c:pt>
                <c:pt idx="4">
                  <c:v>26.0</c:v>
                </c:pt>
                <c:pt idx="5">
                  <c:v>28.0</c:v>
                </c:pt>
                <c:pt idx="6">
                  <c:v>30.0</c:v>
                </c:pt>
                <c:pt idx="7">
                  <c:v>32.0</c:v>
                </c:pt>
                <c:pt idx="8">
                  <c:v>34.0</c:v>
                </c:pt>
                <c:pt idx="9">
                  <c:v>36.0</c:v>
                </c:pt>
                <c:pt idx="10">
                  <c:v>38.0</c:v>
                </c:pt>
                <c:pt idx="11">
                  <c:v>40.0</c:v>
                </c:pt>
                <c:pt idx="12">
                  <c:v>42.0</c:v>
                </c:pt>
              </c:numCache>
            </c:numRef>
          </c:xVal>
          <c:yVal>
            <c:numRef>
              <c:f>Hoja1!$G$54:$G$66</c:f>
              <c:numCache>
                <c:formatCode>General</c:formatCode>
                <c:ptCount val="13"/>
                <c:pt idx="0">
                  <c:v>155.0308998699195</c:v>
                </c:pt>
                <c:pt idx="1">
                  <c:v>157.1411035653185</c:v>
                </c:pt>
                <c:pt idx="2">
                  <c:v>158.1071971568101</c:v>
                </c:pt>
                <c:pt idx="3">
                  <c:v>160.136349971986</c:v>
                </c:pt>
                <c:pt idx="4">
                  <c:v>161.5780785576465</c:v>
                </c:pt>
                <c:pt idx="5">
                  <c:v>162.1705278897821</c:v>
                </c:pt>
                <c:pt idx="6">
                  <c:v>163.0761275190135</c:v>
                </c:pt>
                <c:pt idx="7">
                  <c:v>162.9897000433602</c:v>
                </c:pt>
                <c:pt idx="8">
                  <c:v>163.4958173486562</c:v>
                </c:pt>
                <c:pt idx="9">
                  <c:v>163.2464445374637</c:v>
                </c:pt>
                <c:pt idx="10">
                  <c:v>162.5441721491366</c:v>
                </c:pt>
                <c:pt idx="11">
                  <c:v>163.3303668293358</c:v>
                </c:pt>
                <c:pt idx="12">
                  <c:v>162.2654565902714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0073016"/>
        <c:axId val="520075432"/>
      </c:scatterChart>
      <c:valAx>
        <c:axId val="520073016"/>
        <c:scaling>
          <c:orientation val="minMax"/>
          <c:max val="44.0"/>
          <c:min val="16.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s-ES" sz="1200"/>
                  <a:t>Frequency</a:t>
                </a:r>
                <a:r>
                  <a:rPr lang="es-ES" sz="1200" baseline="0"/>
                  <a:t> [kHz]</a:t>
                </a:r>
                <a:endParaRPr lang="es-E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520075432"/>
        <c:crosses val="autoZero"/>
        <c:crossBetween val="midCat"/>
        <c:majorUnit val="2.0"/>
      </c:valAx>
      <c:valAx>
        <c:axId val="5200754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b="1" i="0" baseline="0" dirty="0" smtClean="0"/>
                  <a:t>TVR (</a:t>
                </a:r>
                <a:r>
                  <a:rPr lang="es-ES" sz="1200" b="1" i="0" baseline="0" dirty="0"/>
                  <a:t>dB re 1uPa @ 1m)</a:t>
                </a:r>
                <a:endParaRPr lang="es-ES" sz="1200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 dirty="0"/>
              </a:p>
            </c:rich>
          </c:tx>
          <c:layout>
            <c:manualLayout>
              <c:xMode val="edge"/>
              <c:yMode val="edge"/>
              <c:x val="0.0255516840882695"/>
              <c:y val="0.14244278675691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520073016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GB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GB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50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GB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50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BB7AD79C-9184-4D3F-9C6C-7D027C89D50B}" type="slidenum">
              <a:rPr lang="en-GB"/>
              <a:pPr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518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  <a:p>
            <a:pPr eaLnBrk="1" hangingPunct="1">
              <a:spcBef>
                <a:spcPct val="0"/>
              </a:spcBef>
            </a:pPr>
            <a:r>
              <a:rPr lang="es-ES" smtClean="0"/>
              <a:t> </a:t>
            </a:r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645199-DA91-42C5-BF74-E213FE20ACF7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492433-1BB2-3A4B-BAFC-F870DD0F9EF0}" type="slidenum">
              <a:rPr lang="en-GB"/>
              <a:pPr eaLnBrk="1" hangingPunct="1"/>
              <a:t>18</a:t>
            </a:fld>
            <a:endParaRPr lang="en-GB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E5F398-1C14-7C41-AB7D-D7F3A67BB176}" type="slidenum">
              <a:rPr lang="en-GB"/>
              <a:pPr eaLnBrk="1" hangingPunct="1"/>
              <a:t>20</a:t>
            </a:fld>
            <a:endParaRPr lang="en-GB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C75267-3E71-344F-835F-8C80A930A31D}" type="slidenum">
              <a:rPr lang="en-GB"/>
              <a:pPr eaLnBrk="1" hangingPunct="1"/>
              <a:t>21</a:t>
            </a:fld>
            <a:endParaRPr lang="en-GB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91C9E-6B54-CA4F-AF5D-2ADA3847333C}" type="slidenum">
              <a:rPr lang="en-GB"/>
              <a:pPr eaLnBrk="1" hangingPunct="1"/>
              <a:t>29</a:t>
            </a:fld>
            <a:endParaRPr lang="en-GB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AFDF0D-037B-CE47-A4EC-61AA24A86821}" type="slidenum">
              <a:rPr lang="en-GB"/>
              <a:pPr eaLnBrk="1" hangingPunct="1"/>
              <a:t>30</a:t>
            </a:fld>
            <a:endParaRPr lang="en-GB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27384"/>
            <a:ext cx="9144000" cy="457200"/>
          </a:xfrm>
          <a:prstGeom prst="rect">
            <a:avLst/>
          </a:prstGeom>
          <a:gradFill rotWithShape="0">
            <a:gsLst>
              <a:gs pos="0">
                <a:srgbClr val="000099">
                  <a:gamma/>
                  <a:shade val="46275"/>
                  <a:invGamma/>
                </a:srgbClr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smtClean="0"/>
              <a:t>Click to edit Master title style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524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657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D26FE5-ABA7-466D-B82E-46A9210A4CC2}" type="datetimeFigureOut">
              <a:rPr lang="es-ES" smtClean="0"/>
              <a:t>5/25/11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F74E3E-6FB9-4C8D-BA04-D8C6981CD278}" type="slidenum">
              <a:rPr lang="es-ES" smtClean="0"/>
              <a:t>‹n.›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19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457200"/>
          </a:xfrm>
          <a:prstGeom prst="rect">
            <a:avLst/>
          </a:prstGeom>
          <a:gradFill rotWithShape="0">
            <a:gsLst>
              <a:gs pos="0">
                <a:srgbClr val="000099">
                  <a:gamma/>
                  <a:shade val="46275"/>
                  <a:invGamma/>
                </a:srgbClr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457200"/>
          </a:xfrm>
          <a:prstGeom prst="rect">
            <a:avLst/>
          </a:prstGeom>
          <a:gradFill rotWithShape="0">
            <a:gsLst>
              <a:gs pos="0">
                <a:srgbClr val="000099">
                  <a:gamma/>
                  <a:shade val="46275"/>
                  <a:invGamma/>
                </a:srgbClr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24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0" y="6530975"/>
            <a:ext cx="9144000" cy="338554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b="1" dirty="0">
                <a:solidFill>
                  <a:schemeClr val="bg1"/>
                </a:solidFill>
              </a:rPr>
              <a:t>Giorgio Riccobene          </a:t>
            </a:r>
            <a:r>
              <a:rPr lang="it-IT" b="1" dirty="0" smtClean="0">
                <a:solidFill>
                  <a:schemeClr val="bg1"/>
                </a:solidFill>
              </a:rPr>
              <a:t>LNS				</a:t>
            </a:r>
            <a:r>
              <a:rPr lang="it-IT" b="1" baseline="0" dirty="0" smtClean="0">
                <a:solidFill>
                  <a:schemeClr val="bg1"/>
                </a:solidFill>
              </a:rPr>
              <a:t>               </a:t>
            </a:r>
            <a:r>
              <a:rPr lang="it-IT" sz="1600" baseline="0" dirty="0" smtClean="0">
                <a:solidFill>
                  <a:schemeClr val="bg1"/>
                </a:solidFill>
              </a:rPr>
              <a:t>RICAP</a:t>
            </a:r>
            <a:r>
              <a:rPr lang="it-IT" sz="1400" b="1" i="1" baseline="0" dirty="0" smtClean="0">
                <a:solidFill>
                  <a:schemeClr val="bg1"/>
                </a:solidFill>
              </a:rPr>
              <a:t>- Rome, </a:t>
            </a:r>
            <a:r>
              <a:rPr lang="it-IT" sz="1400" b="1" i="1" baseline="0" dirty="0" err="1" smtClean="0">
                <a:solidFill>
                  <a:schemeClr val="bg1"/>
                </a:solidFill>
              </a:rPr>
              <a:t>May</a:t>
            </a:r>
            <a:r>
              <a:rPr lang="it-IT" sz="1400" b="1" i="1" baseline="0" dirty="0" smtClean="0">
                <a:solidFill>
                  <a:schemeClr val="bg1"/>
                </a:solidFill>
              </a:rPr>
              <a:t> 25-27  2011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pic>
        <p:nvPicPr>
          <p:cNvPr id="1035" name="Picture 11" descr="INFN-LNS"/>
          <p:cNvPicPr>
            <a:picLocks noChangeAspect="1" noChangeArrowheads="1"/>
          </p:cNvPicPr>
          <p:nvPr/>
        </p:nvPicPr>
        <p:blipFill>
          <a:blip r:embed="rId14" cstate="print"/>
          <a:srcRect b="25031"/>
          <a:stretch>
            <a:fillRect/>
          </a:stretch>
        </p:blipFill>
        <p:spPr bwMode="auto">
          <a:xfrm>
            <a:off x="1819275" y="6537325"/>
            <a:ext cx="3143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 b="1">
          <a:solidFill>
            <a:srgbClr val="0000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rgbClr val="0000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b="1">
          <a:solidFill>
            <a:srgbClr val="0000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33.png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jpeg"/><Relationship Id="rId8" Type="http://schemas.openxmlformats.org/officeDocument/2006/relationships/image" Target="../media/image44.png"/><Relationship Id="rId9" Type="http://schemas.openxmlformats.org/officeDocument/2006/relationships/image" Target="../media/image45.jpeg"/><Relationship Id="rId10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chart" Target="../charts/chart1.xml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5" Type="http://schemas.openxmlformats.org/officeDocument/2006/relationships/image" Target="../media/image71.jpeg"/><Relationship Id="rId6" Type="http://schemas.openxmlformats.org/officeDocument/2006/relationships/image" Target="../media/image72.pn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6" Type="http://schemas.openxmlformats.org/officeDocument/2006/relationships/image" Target="../media/image7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jpeg"/><Relationship Id="rId6" Type="http://schemas.openxmlformats.org/officeDocument/2006/relationships/image" Target="../media/image41.jpeg"/><Relationship Id="rId7" Type="http://schemas.openxmlformats.org/officeDocument/2006/relationships/image" Target="../media/image80.png"/><Relationship Id="rId8" Type="http://schemas.openxmlformats.org/officeDocument/2006/relationships/image" Target="../media/image81.jpe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emf"/><Relationship Id="rId3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28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28.pn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5" Type="http://schemas.openxmlformats.org/officeDocument/2006/relationships/image" Target="../media/image21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28.png"/><Relationship Id="rId9" Type="http://schemas.openxmlformats.org/officeDocument/2006/relationships/image" Target="../media/image97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28.png"/><Relationship Id="rId9" Type="http://schemas.openxmlformats.org/officeDocument/2006/relationships/image" Target="../media/image90.png"/><Relationship Id="rId10" Type="http://schemas.openxmlformats.org/officeDocument/2006/relationships/image" Target="../media/image22.png"/><Relationship Id="rId11" Type="http://schemas.openxmlformats.org/officeDocument/2006/relationships/image" Target="../media/image97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Relationship Id="rId3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83.png"/><Relationship Id="rId9" Type="http://schemas.openxmlformats.org/officeDocument/2006/relationships/image" Target="../media/image113.png"/><Relationship Id="rId10" Type="http://schemas.openxmlformats.org/officeDocument/2006/relationships/image" Target="../media/image114.png"/><Relationship Id="rId11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gi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57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7339" name="Text Box 11"/>
          <p:cNvSpPr txBox="1">
            <a:spLocks noChangeArrowheads="1"/>
          </p:cNvSpPr>
          <p:nvPr/>
        </p:nvSpPr>
        <p:spPr bwMode="auto">
          <a:xfrm>
            <a:off x="3707904" y="6093296"/>
            <a:ext cx="4464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it-IT" sz="2400" b="1" dirty="0">
                <a:solidFill>
                  <a:schemeClr val="bg1">
                    <a:lumMod val="65000"/>
                  </a:schemeClr>
                </a:solidFill>
              </a:rPr>
              <a:t>Giorgio </a:t>
            </a:r>
            <a:r>
              <a:rPr lang="it-IT" sz="2400" b="1" dirty="0" smtClean="0">
                <a:solidFill>
                  <a:schemeClr val="bg1">
                    <a:lumMod val="65000"/>
                  </a:schemeClr>
                </a:solidFill>
              </a:rPr>
              <a:t>Riccobene INFN</a:t>
            </a:r>
            <a:r>
              <a:rPr lang="it-IT" sz="2400" b="1" dirty="0">
                <a:solidFill>
                  <a:schemeClr val="bg1">
                    <a:lumMod val="65000"/>
                  </a:schemeClr>
                </a:solidFill>
              </a:rPr>
              <a:t>-LNS</a:t>
            </a:r>
            <a:endParaRPr lang="en-GB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7340" name="Text Box 12"/>
          <p:cNvSpPr txBox="1">
            <a:spLocks noChangeArrowheads="1"/>
          </p:cNvSpPr>
          <p:nvPr/>
        </p:nvSpPr>
        <p:spPr bwMode="auto">
          <a:xfrm>
            <a:off x="115849" y="2354104"/>
            <a:ext cx="902815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4400" b="1" dirty="0" err="1" smtClean="0">
                <a:solidFill>
                  <a:schemeClr val="bg1"/>
                </a:solidFill>
              </a:rPr>
              <a:t>Towards</a:t>
            </a:r>
            <a:r>
              <a:rPr lang="it-IT" sz="4400" b="1" dirty="0" smtClean="0">
                <a:solidFill>
                  <a:schemeClr val="bg1"/>
                </a:solidFill>
              </a:rPr>
              <a:t> </a:t>
            </a:r>
            <a:r>
              <a:rPr lang="it-IT" sz="4400" b="1" dirty="0" err="1" smtClean="0">
                <a:solidFill>
                  <a:schemeClr val="bg1"/>
                </a:solidFill>
              </a:rPr>
              <a:t>acoustic</a:t>
            </a:r>
            <a:r>
              <a:rPr lang="it-IT" sz="4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sz="4400" b="1" dirty="0" smtClean="0">
                <a:solidFill>
                  <a:schemeClr val="bg1"/>
                </a:solidFill>
              </a:rPr>
              <a:t>UHE </a:t>
            </a:r>
            <a:r>
              <a:rPr lang="it-IT" sz="4400" b="1" dirty="0">
                <a:solidFill>
                  <a:schemeClr val="bg1"/>
                </a:solidFill>
              </a:rPr>
              <a:t>neutrino </a:t>
            </a:r>
            <a:r>
              <a:rPr lang="it-IT" sz="4400" b="1" dirty="0" err="1">
                <a:solidFill>
                  <a:schemeClr val="bg1"/>
                </a:solidFill>
              </a:rPr>
              <a:t>detection</a:t>
            </a:r>
            <a:r>
              <a:rPr lang="it-IT" sz="4400" b="1" dirty="0">
                <a:solidFill>
                  <a:schemeClr val="bg1"/>
                </a:solidFill>
              </a:rPr>
              <a:t> </a:t>
            </a:r>
            <a:endParaRPr lang="it-IT" sz="4400" b="1" dirty="0" smtClean="0">
              <a:solidFill>
                <a:schemeClr val="bg1"/>
              </a:solidFill>
            </a:endParaRPr>
          </a:p>
          <a:p>
            <a:r>
              <a:rPr lang="it-IT" sz="4400" b="1" dirty="0" smtClean="0">
                <a:solidFill>
                  <a:schemeClr val="bg1"/>
                </a:solidFill>
              </a:rPr>
              <a:t>in the </a:t>
            </a:r>
            <a:r>
              <a:rPr lang="it-IT" sz="4400" b="1" dirty="0" err="1" smtClean="0">
                <a:solidFill>
                  <a:schemeClr val="bg1"/>
                </a:solidFill>
              </a:rPr>
              <a:t>Mediterranean</a:t>
            </a:r>
            <a:r>
              <a:rPr lang="it-IT" sz="4400" b="1" dirty="0" smtClean="0">
                <a:solidFill>
                  <a:schemeClr val="bg1"/>
                </a:solidFill>
              </a:rPr>
              <a:t> </a:t>
            </a:r>
            <a:r>
              <a:rPr lang="it-IT" sz="4400" b="1" dirty="0">
                <a:solidFill>
                  <a:schemeClr val="bg1"/>
                </a:solidFill>
              </a:rPr>
              <a:t>Sea</a:t>
            </a:r>
          </a:p>
        </p:txBody>
      </p:sp>
      <p:pic>
        <p:nvPicPr>
          <p:cNvPr id="9" name="Picture 11" descr="INFN-LN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031"/>
          <a:stretch>
            <a:fillRect/>
          </a:stretch>
        </p:blipFill>
        <p:spPr bwMode="auto">
          <a:xfrm>
            <a:off x="8316416" y="5877272"/>
            <a:ext cx="685483" cy="5908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" name="Immagine 1" descr="intestazion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768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dirty="0" err="1" smtClean="0"/>
              <a:t>Novel</a:t>
            </a:r>
            <a:r>
              <a:rPr lang="it-IT" dirty="0" smtClean="0"/>
              <a:t> </a:t>
            </a:r>
            <a:r>
              <a:rPr lang="it-IT" dirty="0" err="1" smtClean="0"/>
              <a:t>deep</a:t>
            </a:r>
            <a:r>
              <a:rPr lang="it-IT" dirty="0" smtClean="0"/>
              <a:t> </a:t>
            </a:r>
            <a:r>
              <a:rPr lang="it-IT" dirty="0" err="1" smtClean="0"/>
              <a:t>sea</a:t>
            </a:r>
            <a:r>
              <a:rPr lang="it-IT" dirty="0" smtClean="0"/>
              <a:t> calibrated hydrophones</a:t>
            </a:r>
            <a:endParaRPr lang="it-IT" dirty="0"/>
          </a:p>
        </p:txBody>
      </p:sp>
      <p:pic>
        <p:nvPicPr>
          <p:cNvPr id="77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1285861"/>
            <a:ext cx="4500594" cy="259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2" name="Rectangle 10"/>
          <p:cNvSpPr>
            <a:spLocks noChangeArrowheads="1"/>
          </p:cNvSpPr>
          <p:nvPr/>
        </p:nvSpPr>
        <p:spPr bwMode="auto">
          <a:xfrm>
            <a:off x="357158" y="476672"/>
            <a:ext cx="878684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i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SMID hydrophones and preamps (+ 38 dB gain)</a:t>
            </a:r>
          </a:p>
          <a:p>
            <a:pPr>
              <a:defRPr/>
            </a:pPr>
            <a:r>
              <a:rPr lang="it-IT" sz="1600" b="1" i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Sensitivity and pressure calibration measured and certified by NATO – URC (La Spezia) </a:t>
            </a:r>
          </a:p>
        </p:txBody>
      </p:sp>
      <p:pic>
        <p:nvPicPr>
          <p:cNvPr id="1165" name="Picture 116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5" t="3978" r="26278"/>
          <a:stretch>
            <a:fillRect/>
          </a:stretch>
        </p:blipFill>
        <p:spPr bwMode="auto">
          <a:xfrm>
            <a:off x="560072" y="3987209"/>
            <a:ext cx="2571768" cy="246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" name="TextBox 1166"/>
          <p:cNvSpPr txBox="1"/>
          <p:nvPr/>
        </p:nvSpPr>
        <p:spPr>
          <a:xfrm>
            <a:off x="2500298" y="5303696"/>
            <a:ext cx="14654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latin typeface="Arial" pitchFamily="34" charset="0"/>
                <a:cs typeface="Arial" pitchFamily="34" charset="0"/>
              </a:rPr>
              <a:t>Radiation lobe </a:t>
            </a:r>
          </a:p>
          <a:p>
            <a:r>
              <a:rPr lang="it-IT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 kHz</a:t>
            </a:r>
          </a:p>
          <a:p>
            <a:r>
              <a:rPr lang="it-IT" sz="1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 kHz</a:t>
            </a:r>
            <a:endParaRPr lang="it-IT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457" y="1285860"/>
            <a:ext cx="291222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6" name="TextBox 1175"/>
          <p:cNvSpPr txBox="1"/>
          <p:nvPr/>
        </p:nvSpPr>
        <p:spPr>
          <a:xfrm>
            <a:off x="214282" y="3286124"/>
            <a:ext cx="356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b="1" dirty="0" smtClean="0"/>
              <a:t>Hydrophone + preamplifier moulded in deep sea cable  7.5 m length</a:t>
            </a:r>
            <a:endParaRPr lang="it-IT" b="1" dirty="0"/>
          </a:p>
        </p:txBody>
      </p:sp>
      <p:sp>
        <p:nvSpPr>
          <p:cNvPr id="1177" name="Rectangle 5"/>
          <p:cNvSpPr>
            <a:spLocks noChangeArrowheads="1"/>
          </p:cNvSpPr>
          <p:nvPr/>
        </p:nvSpPr>
        <p:spPr bwMode="auto">
          <a:xfrm>
            <a:off x="4572000" y="1357298"/>
            <a:ext cx="3643313" cy="523220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Hydrophone sensitivity calibrated at </a:t>
            </a:r>
            <a:r>
              <a:rPr lang="en-US" sz="1400" b="1" i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NATO - URC </a:t>
            </a:r>
            <a:r>
              <a:rPr lang="en-US" sz="1400" b="1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(40 hydrophones)   </a:t>
            </a:r>
          </a:p>
        </p:txBody>
      </p:sp>
      <p:sp>
        <p:nvSpPr>
          <p:cNvPr id="1178" name="Rectangle 1177"/>
          <p:cNvSpPr/>
          <p:nvPr/>
        </p:nvSpPr>
        <p:spPr>
          <a:xfrm>
            <a:off x="4643438" y="3214686"/>
            <a:ext cx="2706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Measured differences ≤ ±2 dB</a:t>
            </a:r>
            <a:endParaRPr lang="it-IT" sz="1400" b="1" i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929066"/>
            <a:ext cx="451063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0" name="Rectangle 5"/>
          <p:cNvSpPr>
            <a:spLocks noChangeArrowheads="1"/>
          </p:cNvSpPr>
          <p:nvPr/>
        </p:nvSpPr>
        <p:spPr bwMode="auto">
          <a:xfrm>
            <a:off x="4572000" y="4000504"/>
            <a:ext cx="3429024" cy="738664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Relative Hydrophone sensitivity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variation with hydrostatic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pressure at 20 kHz</a:t>
            </a:r>
          </a:p>
        </p:txBody>
      </p:sp>
      <p:sp>
        <p:nvSpPr>
          <p:cNvPr id="1181" name="TextBox 1180"/>
          <p:cNvSpPr txBox="1"/>
          <p:nvPr/>
        </p:nvSpPr>
        <p:spPr>
          <a:xfrm>
            <a:off x="6786578" y="4655588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latin typeface="Arial" pitchFamily="34" charset="0"/>
                <a:cs typeface="Arial" pitchFamily="34" charset="0"/>
              </a:rPr>
              <a:t>300 Bar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2" name="TextBox 1181"/>
          <p:cNvSpPr txBox="1"/>
          <p:nvPr/>
        </p:nvSpPr>
        <p:spPr>
          <a:xfrm>
            <a:off x="7885633" y="4643446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latin typeface="Arial" pitchFamily="34" charset="0"/>
                <a:cs typeface="Arial" pitchFamily="34" charset="0"/>
              </a:rPr>
              <a:t>400 Bar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3" name="Rectangle 1182"/>
          <p:cNvSpPr/>
          <p:nvPr/>
        </p:nvSpPr>
        <p:spPr>
          <a:xfrm>
            <a:off x="4857752" y="5643578"/>
            <a:ext cx="25971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Measured variations ≤ ±1 dB</a:t>
            </a:r>
            <a:endParaRPr lang="it-IT" sz="1400" b="1" i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0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b="0" dirty="0" err="1" smtClean="0">
                <a:latin typeface="Arial" charset="0"/>
              </a:rPr>
              <a:t>Acoustic</a:t>
            </a:r>
            <a:r>
              <a:rPr lang="it-IT" b="0" dirty="0">
                <a:latin typeface="Arial" charset="0"/>
              </a:rPr>
              <a:t> </a:t>
            </a:r>
            <a:r>
              <a:rPr lang="it-IT" b="0" dirty="0" smtClean="0">
                <a:latin typeface="Arial" charset="0"/>
              </a:rPr>
              <a:t>data </a:t>
            </a:r>
            <a:r>
              <a:rPr lang="it-IT" b="0" dirty="0" err="1" smtClean="0">
                <a:latin typeface="Arial" charset="0"/>
              </a:rPr>
              <a:t>chain</a:t>
            </a:r>
            <a:r>
              <a:rPr lang="it-IT" b="0" dirty="0" smtClean="0">
                <a:latin typeface="Arial" charset="0"/>
              </a:rPr>
              <a:t> </a:t>
            </a:r>
            <a:r>
              <a:rPr lang="it-IT" b="0" dirty="0" err="1" smtClean="0">
                <a:latin typeface="Arial" charset="0"/>
              </a:rPr>
              <a:t>onboard</a:t>
            </a:r>
            <a:r>
              <a:rPr lang="it-IT" b="0" dirty="0" smtClean="0">
                <a:latin typeface="Arial" charset="0"/>
              </a:rPr>
              <a:t> </a:t>
            </a:r>
            <a:r>
              <a:rPr lang="it-IT" b="0" dirty="0" smtClean="0">
                <a:latin typeface="Arial" charset="0"/>
              </a:rPr>
              <a:t>NEMO </a:t>
            </a:r>
            <a:r>
              <a:rPr lang="it-IT" b="0" dirty="0" err="1" smtClean="0">
                <a:latin typeface="Arial" charset="0"/>
              </a:rPr>
              <a:t>phase</a:t>
            </a:r>
            <a:r>
              <a:rPr lang="it-IT" b="0" dirty="0" smtClean="0">
                <a:latin typeface="Arial" charset="0"/>
              </a:rPr>
              <a:t> II</a:t>
            </a:r>
            <a:endParaRPr lang="it-IT" b="0" dirty="0">
              <a:latin typeface="Arial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9388" y="981075"/>
            <a:ext cx="8843962" cy="28797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8100000" algn="ctr" rotWithShape="0">
              <a:srgbClr val="000099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it-IT" sz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796" name="AutoShape 5"/>
          <p:cNvSpPr>
            <a:spLocks noChangeArrowheads="1"/>
          </p:cNvSpPr>
          <p:nvPr/>
        </p:nvSpPr>
        <p:spPr bwMode="auto">
          <a:xfrm rot="-5400000">
            <a:off x="394494" y="1413669"/>
            <a:ext cx="215900" cy="503238"/>
          </a:xfrm>
          <a:prstGeom prst="can">
            <a:avLst>
              <a:gd name="adj" fmla="val 58272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 b="1">
              <a:cs typeface="Arial" charset="0"/>
            </a:endParaRP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 rot="-5400000">
            <a:off x="394494" y="1845469"/>
            <a:ext cx="215900" cy="503238"/>
          </a:xfrm>
          <a:prstGeom prst="can">
            <a:avLst>
              <a:gd name="adj" fmla="val 58272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 b="1">
              <a:cs typeface="Arial" charset="0"/>
            </a:endParaRPr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1187450" y="1557338"/>
            <a:ext cx="1008063" cy="6477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  <a:cs typeface="Arial" charset="0"/>
              </a:rPr>
              <a:t>ADC</a:t>
            </a:r>
          </a:p>
          <a:p>
            <a:pPr algn="ctr"/>
            <a:r>
              <a:rPr lang="it-IT" sz="1200" b="1" dirty="0" smtClean="0">
                <a:solidFill>
                  <a:schemeClr val="bg1"/>
                </a:solidFill>
                <a:cs typeface="Arial" charset="0"/>
              </a:rPr>
              <a:t>192 kHz</a:t>
            </a:r>
          </a:p>
          <a:p>
            <a:pPr algn="ctr"/>
            <a:r>
              <a:rPr lang="it-IT" sz="1200" b="1" dirty="0" smtClean="0">
                <a:solidFill>
                  <a:schemeClr val="bg1"/>
                </a:solidFill>
                <a:cs typeface="Arial" charset="0"/>
              </a:rPr>
              <a:t>24 bits</a:t>
            </a:r>
            <a:endParaRPr lang="it-IT" sz="12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2411413" y="1484313"/>
            <a:ext cx="1944687" cy="792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200" b="1">
                <a:solidFill>
                  <a:schemeClr val="bg1"/>
                </a:solidFill>
                <a:cs typeface="Arial" charset="0"/>
              </a:rPr>
              <a:t>Storey Control Module</a:t>
            </a:r>
          </a:p>
          <a:p>
            <a:pPr algn="ctr"/>
            <a:r>
              <a:rPr lang="it-IT" sz="1200" b="1">
                <a:solidFill>
                  <a:srgbClr val="FFFF00"/>
                </a:solidFill>
                <a:cs typeface="Arial" charset="0"/>
              </a:rPr>
              <a:t>Adds GPS Time</a:t>
            </a:r>
          </a:p>
          <a:p>
            <a:pPr algn="ctr"/>
            <a:r>
              <a:rPr lang="it-IT" sz="1200" b="1">
                <a:solidFill>
                  <a:srgbClr val="FFFF00"/>
                </a:solidFill>
                <a:cs typeface="Arial" charset="0"/>
              </a:rPr>
              <a:t>Sends Acou-data to shore</a:t>
            </a:r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4714875" y="2182813"/>
            <a:ext cx="1944688" cy="7921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200" b="1">
                <a:cs typeface="Arial" charset="0"/>
              </a:rPr>
              <a:t>On-Shore</a:t>
            </a:r>
          </a:p>
          <a:p>
            <a:pPr algn="ctr"/>
            <a:r>
              <a:rPr lang="it-IT" sz="1200" b="1">
                <a:cs typeface="Arial" charset="0"/>
              </a:rPr>
              <a:t>Storey Control Module</a:t>
            </a:r>
          </a:p>
          <a:p>
            <a:pPr algn="ctr"/>
            <a:r>
              <a:rPr lang="it-IT" sz="1200" b="1">
                <a:solidFill>
                  <a:srgbClr val="FFFF00"/>
                </a:solidFill>
                <a:cs typeface="Arial" charset="0"/>
              </a:rPr>
              <a:t>Data Parsing</a:t>
            </a:r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7200900" y="1843088"/>
            <a:ext cx="1728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>
                <a:cs typeface="Arial" charset="0"/>
              </a:rPr>
              <a:t>Optical data</a:t>
            </a:r>
            <a:endParaRPr lang="en-US" sz="1200" b="1">
              <a:cs typeface="Arial" charset="0"/>
            </a:endParaRPr>
          </a:p>
        </p:txBody>
      </p:sp>
      <p:grpSp>
        <p:nvGrpSpPr>
          <p:cNvPr id="33802" name="Group 385"/>
          <p:cNvGrpSpPr>
            <a:grpSpLocks noChangeAspect="1"/>
          </p:cNvGrpSpPr>
          <p:nvPr/>
        </p:nvGrpSpPr>
        <p:grpSpPr bwMode="auto">
          <a:xfrm>
            <a:off x="7643813" y="2492375"/>
            <a:ext cx="1320800" cy="885825"/>
            <a:chOff x="4746" y="2902"/>
            <a:chExt cx="832" cy="558"/>
          </a:xfrm>
        </p:grpSpPr>
        <p:sp>
          <p:nvSpPr>
            <p:cNvPr id="34282" name="AutoShape 386"/>
            <p:cNvSpPr>
              <a:spLocks noChangeAspect="1" noChangeArrowheads="1" noTextEdit="1"/>
            </p:cNvSpPr>
            <p:nvPr/>
          </p:nvSpPr>
          <p:spPr bwMode="auto">
            <a:xfrm>
              <a:off x="4746" y="2902"/>
              <a:ext cx="832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34283" name="Group 387"/>
            <p:cNvGrpSpPr>
              <a:grpSpLocks/>
            </p:cNvGrpSpPr>
            <p:nvPr/>
          </p:nvGrpSpPr>
          <p:grpSpPr bwMode="auto">
            <a:xfrm>
              <a:off x="4751" y="2913"/>
              <a:ext cx="822" cy="539"/>
              <a:chOff x="4751" y="2913"/>
              <a:chExt cx="822" cy="539"/>
            </a:xfrm>
          </p:grpSpPr>
          <p:sp>
            <p:nvSpPr>
              <p:cNvPr id="34455" name="Freeform 388"/>
              <p:cNvSpPr>
                <a:spLocks/>
              </p:cNvSpPr>
              <p:nvPr/>
            </p:nvSpPr>
            <p:spPr bwMode="auto">
              <a:xfrm>
                <a:off x="5043" y="3246"/>
                <a:ext cx="109" cy="24"/>
              </a:xfrm>
              <a:custGeom>
                <a:avLst/>
                <a:gdLst>
                  <a:gd name="T0" fmla="*/ 0 w 109"/>
                  <a:gd name="T1" fmla="*/ 0 h 49"/>
                  <a:gd name="T2" fmla="*/ 0 w 109"/>
                  <a:gd name="T3" fmla="*/ 0 h 49"/>
                  <a:gd name="T4" fmla="*/ 109 w 109"/>
                  <a:gd name="T5" fmla="*/ 24 h 49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49"/>
                  <a:gd name="T11" fmla="*/ 109 w 109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49">
                    <a:moveTo>
                      <a:pt x="0" y="0"/>
                    </a:moveTo>
                    <a:lnTo>
                      <a:pt x="0" y="0"/>
                    </a:lnTo>
                    <a:lnTo>
                      <a:pt x="109" y="4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56" name="Freeform 389"/>
              <p:cNvSpPr>
                <a:spLocks/>
              </p:cNvSpPr>
              <p:nvPr/>
            </p:nvSpPr>
            <p:spPr bwMode="auto">
              <a:xfrm>
                <a:off x="5043" y="3233"/>
                <a:ext cx="1" cy="13"/>
              </a:xfrm>
              <a:custGeom>
                <a:avLst/>
                <a:gdLst>
                  <a:gd name="T0" fmla="*/ 0 w 1"/>
                  <a:gd name="T1" fmla="*/ 0 h 26"/>
                  <a:gd name="T2" fmla="*/ 0 w 1"/>
                  <a:gd name="T3" fmla="*/ 12 h 26"/>
                  <a:gd name="T4" fmla="*/ 0 w 1"/>
                  <a:gd name="T5" fmla="*/ 13 h 2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6"/>
                  <a:gd name="T11" fmla="*/ 1 w 1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6">
                    <a:moveTo>
                      <a:pt x="0" y="0"/>
                    </a:moveTo>
                    <a:lnTo>
                      <a:pt x="0" y="24"/>
                    </a:lnTo>
                    <a:lnTo>
                      <a:pt x="0" y="2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57" name="Freeform 390"/>
              <p:cNvSpPr>
                <a:spLocks/>
              </p:cNvSpPr>
              <p:nvPr/>
            </p:nvSpPr>
            <p:spPr bwMode="auto">
              <a:xfrm>
                <a:off x="5039" y="3246"/>
                <a:ext cx="4" cy="1"/>
              </a:xfrm>
              <a:custGeom>
                <a:avLst/>
                <a:gdLst>
                  <a:gd name="T0" fmla="*/ 0 w 4"/>
                  <a:gd name="T1" fmla="*/ 1 h 2"/>
                  <a:gd name="T2" fmla="*/ 0 w 4"/>
                  <a:gd name="T3" fmla="*/ 0 h 2"/>
                  <a:gd name="T4" fmla="*/ 3 w 4"/>
                  <a:gd name="T5" fmla="*/ 0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58" name="Freeform 391"/>
              <p:cNvSpPr>
                <a:spLocks/>
              </p:cNvSpPr>
              <p:nvPr/>
            </p:nvSpPr>
            <p:spPr bwMode="auto">
              <a:xfrm>
                <a:off x="5163" y="3266"/>
                <a:ext cx="9" cy="4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4 h 9"/>
                  <a:gd name="T4" fmla="*/ 0 w 9"/>
                  <a:gd name="T5" fmla="*/ 4 h 9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9"/>
                  <a:gd name="T11" fmla="*/ 9 w 9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9">
                    <a:moveTo>
                      <a:pt x="9" y="0"/>
                    </a:move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59" name="Freeform 392"/>
              <p:cNvSpPr>
                <a:spLocks/>
              </p:cNvSpPr>
              <p:nvPr/>
            </p:nvSpPr>
            <p:spPr bwMode="auto">
              <a:xfrm>
                <a:off x="5125" y="3190"/>
                <a:ext cx="103" cy="16"/>
              </a:xfrm>
              <a:custGeom>
                <a:avLst/>
                <a:gdLst>
                  <a:gd name="T0" fmla="*/ 103 w 103"/>
                  <a:gd name="T1" fmla="*/ 12 h 33"/>
                  <a:gd name="T2" fmla="*/ 94 w 103"/>
                  <a:gd name="T3" fmla="*/ 14 h 33"/>
                  <a:gd name="T4" fmla="*/ 82 w 103"/>
                  <a:gd name="T5" fmla="*/ 15 h 33"/>
                  <a:gd name="T6" fmla="*/ 68 w 103"/>
                  <a:gd name="T7" fmla="*/ 16 h 33"/>
                  <a:gd name="T8" fmla="*/ 52 w 103"/>
                  <a:gd name="T9" fmla="*/ 16 h 33"/>
                  <a:gd name="T10" fmla="*/ 37 w 103"/>
                  <a:gd name="T11" fmla="*/ 15 h 33"/>
                  <a:gd name="T12" fmla="*/ 24 w 103"/>
                  <a:gd name="T13" fmla="*/ 13 h 33"/>
                  <a:gd name="T14" fmla="*/ 12 w 103"/>
                  <a:gd name="T15" fmla="*/ 10 h 33"/>
                  <a:gd name="T16" fmla="*/ 5 w 103"/>
                  <a:gd name="T17" fmla="*/ 7 h 33"/>
                  <a:gd name="T18" fmla="*/ 0 w 103"/>
                  <a:gd name="T19" fmla="*/ 3 h 33"/>
                  <a:gd name="T20" fmla="*/ 0 w 103"/>
                  <a:gd name="T21" fmla="*/ 0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33"/>
                  <a:gd name="T35" fmla="*/ 103 w 103"/>
                  <a:gd name="T36" fmla="*/ 33 h 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33">
                    <a:moveTo>
                      <a:pt x="103" y="24"/>
                    </a:moveTo>
                    <a:lnTo>
                      <a:pt x="94" y="28"/>
                    </a:lnTo>
                    <a:lnTo>
                      <a:pt x="82" y="31"/>
                    </a:lnTo>
                    <a:lnTo>
                      <a:pt x="68" y="33"/>
                    </a:lnTo>
                    <a:lnTo>
                      <a:pt x="52" y="33"/>
                    </a:lnTo>
                    <a:lnTo>
                      <a:pt x="37" y="31"/>
                    </a:lnTo>
                    <a:lnTo>
                      <a:pt x="24" y="26"/>
                    </a:lnTo>
                    <a:lnTo>
                      <a:pt x="12" y="21"/>
                    </a:lnTo>
                    <a:lnTo>
                      <a:pt x="5" y="14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0" name="Freeform 393"/>
              <p:cNvSpPr>
                <a:spLocks/>
              </p:cNvSpPr>
              <p:nvPr/>
            </p:nvSpPr>
            <p:spPr bwMode="auto">
              <a:xfrm>
                <a:off x="5151" y="3333"/>
                <a:ext cx="101" cy="71"/>
              </a:xfrm>
              <a:custGeom>
                <a:avLst/>
                <a:gdLst>
                  <a:gd name="T0" fmla="*/ 101 w 101"/>
                  <a:gd name="T1" fmla="*/ 0 h 142"/>
                  <a:gd name="T2" fmla="*/ 101 w 101"/>
                  <a:gd name="T3" fmla="*/ 0 h 142"/>
                  <a:gd name="T4" fmla="*/ 0 w 101"/>
                  <a:gd name="T5" fmla="*/ 71 h 142"/>
                  <a:gd name="T6" fmla="*/ 0 w 101"/>
                  <a:gd name="T7" fmla="*/ 71 h 1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"/>
                  <a:gd name="T13" fmla="*/ 0 h 142"/>
                  <a:gd name="T14" fmla="*/ 101 w 101"/>
                  <a:gd name="T15" fmla="*/ 142 h 1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" h="142">
                    <a:moveTo>
                      <a:pt x="101" y="0"/>
                    </a:moveTo>
                    <a:lnTo>
                      <a:pt x="101" y="0"/>
                    </a:lnTo>
                    <a:lnTo>
                      <a:pt x="0" y="14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1" name="Freeform 394"/>
              <p:cNvSpPr>
                <a:spLocks/>
              </p:cNvSpPr>
              <p:nvPr/>
            </p:nvSpPr>
            <p:spPr bwMode="auto">
              <a:xfrm>
                <a:off x="5151" y="3404"/>
                <a:ext cx="1" cy="17"/>
              </a:xfrm>
              <a:custGeom>
                <a:avLst/>
                <a:gdLst>
                  <a:gd name="T0" fmla="*/ 0 w 1"/>
                  <a:gd name="T1" fmla="*/ 0 h 35"/>
                  <a:gd name="T2" fmla="*/ 0 w 1"/>
                  <a:gd name="T3" fmla="*/ 0 h 35"/>
                  <a:gd name="T4" fmla="*/ 0 w 1"/>
                  <a:gd name="T5" fmla="*/ 16 h 35"/>
                  <a:gd name="T6" fmla="*/ 0 w 1"/>
                  <a:gd name="T7" fmla="*/ 17 h 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35"/>
                  <a:gd name="T14" fmla="*/ 1 w 1"/>
                  <a:gd name="T15" fmla="*/ 35 h 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35">
                    <a:moveTo>
                      <a:pt x="0" y="0"/>
                    </a:moveTo>
                    <a:lnTo>
                      <a:pt x="0" y="1"/>
                    </a:lnTo>
                    <a:lnTo>
                      <a:pt x="0" y="33"/>
                    </a:lnTo>
                    <a:lnTo>
                      <a:pt x="0" y="3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2" name="Freeform 395"/>
              <p:cNvSpPr>
                <a:spLocks/>
              </p:cNvSpPr>
              <p:nvPr/>
            </p:nvSpPr>
            <p:spPr bwMode="auto">
              <a:xfrm>
                <a:off x="4751" y="3291"/>
                <a:ext cx="400" cy="113"/>
              </a:xfrm>
              <a:custGeom>
                <a:avLst/>
                <a:gdLst>
                  <a:gd name="T0" fmla="*/ 400 w 400"/>
                  <a:gd name="T1" fmla="*/ 113 h 227"/>
                  <a:gd name="T2" fmla="*/ 399 w 400"/>
                  <a:gd name="T3" fmla="*/ 113 h 227"/>
                  <a:gd name="T4" fmla="*/ 1 w 400"/>
                  <a:gd name="T5" fmla="*/ 0 h 227"/>
                  <a:gd name="T6" fmla="*/ 0 w 400"/>
                  <a:gd name="T7" fmla="*/ 0 h 2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"/>
                  <a:gd name="T13" fmla="*/ 0 h 227"/>
                  <a:gd name="T14" fmla="*/ 400 w 400"/>
                  <a:gd name="T15" fmla="*/ 227 h 2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" h="227">
                    <a:moveTo>
                      <a:pt x="400" y="227"/>
                    </a:moveTo>
                    <a:lnTo>
                      <a:pt x="399" y="22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3" name="Line 396"/>
              <p:cNvSpPr>
                <a:spLocks noChangeShapeType="1"/>
              </p:cNvSpPr>
              <p:nvPr/>
            </p:nvSpPr>
            <p:spPr bwMode="auto">
              <a:xfrm flipH="1">
                <a:off x="5456" y="3361"/>
                <a:ext cx="8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4" name="Freeform 397"/>
              <p:cNvSpPr>
                <a:spLocks/>
              </p:cNvSpPr>
              <p:nvPr/>
            </p:nvSpPr>
            <p:spPr bwMode="auto">
              <a:xfrm>
                <a:off x="5224" y="3310"/>
                <a:ext cx="8" cy="8"/>
              </a:xfrm>
              <a:custGeom>
                <a:avLst/>
                <a:gdLst>
                  <a:gd name="T0" fmla="*/ 0 w 8"/>
                  <a:gd name="T1" fmla="*/ 2 h 16"/>
                  <a:gd name="T2" fmla="*/ 1 w 8"/>
                  <a:gd name="T3" fmla="*/ 0 h 16"/>
                  <a:gd name="T4" fmla="*/ 4 w 8"/>
                  <a:gd name="T5" fmla="*/ 0 h 16"/>
                  <a:gd name="T6" fmla="*/ 7 w 8"/>
                  <a:gd name="T7" fmla="*/ 1 h 16"/>
                  <a:gd name="T8" fmla="*/ 8 w 8"/>
                  <a:gd name="T9" fmla="*/ 5 h 16"/>
                  <a:gd name="T10" fmla="*/ 7 w 8"/>
                  <a:gd name="T11" fmla="*/ 8 h 16"/>
                  <a:gd name="T12" fmla="*/ 4 w 8"/>
                  <a:gd name="T13" fmla="*/ 8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6"/>
                  <a:gd name="T23" fmla="*/ 8 w 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6">
                    <a:moveTo>
                      <a:pt x="0" y="5"/>
                    </a:move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lnTo>
                      <a:pt x="8" y="10"/>
                    </a:lnTo>
                    <a:lnTo>
                      <a:pt x="7" y="16"/>
                    </a:lnTo>
                    <a:lnTo>
                      <a:pt x="4" y="1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5" name="Freeform 398"/>
              <p:cNvSpPr>
                <a:spLocks/>
              </p:cNvSpPr>
              <p:nvPr/>
            </p:nvSpPr>
            <p:spPr bwMode="auto">
              <a:xfrm>
                <a:off x="5455" y="3350"/>
                <a:ext cx="32" cy="8"/>
              </a:xfrm>
              <a:custGeom>
                <a:avLst/>
                <a:gdLst>
                  <a:gd name="T0" fmla="*/ 32 w 32"/>
                  <a:gd name="T1" fmla="*/ 0 h 15"/>
                  <a:gd name="T2" fmla="*/ 25 w 32"/>
                  <a:gd name="T3" fmla="*/ 3 h 15"/>
                  <a:gd name="T4" fmla="*/ 12 w 32"/>
                  <a:gd name="T5" fmla="*/ 4 h 15"/>
                  <a:gd name="T6" fmla="*/ 1 w 32"/>
                  <a:gd name="T7" fmla="*/ 7 h 15"/>
                  <a:gd name="T8" fmla="*/ 0 w 32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15"/>
                  <a:gd name="T17" fmla="*/ 32 w 32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15">
                    <a:moveTo>
                      <a:pt x="32" y="0"/>
                    </a:moveTo>
                    <a:lnTo>
                      <a:pt x="25" y="5"/>
                    </a:lnTo>
                    <a:lnTo>
                      <a:pt x="12" y="8"/>
                    </a:lnTo>
                    <a:lnTo>
                      <a:pt x="1" y="14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6" name="Freeform 399"/>
              <p:cNvSpPr>
                <a:spLocks/>
              </p:cNvSpPr>
              <p:nvPr/>
            </p:nvSpPr>
            <p:spPr bwMode="auto">
              <a:xfrm>
                <a:off x="5453" y="3354"/>
                <a:ext cx="12" cy="3"/>
              </a:xfrm>
              <a:custGeom>
                <a:avLst/>
                <a:gdLst>
                  <a:gd name="T0" fmla="*/ 12 w 12"/>
                  <a:gd name="T1" fmla="*/ 0 h 7"/>
                  <a:gd name="T2" fmla="*/ 2 w 12"/>
                  <a:gd name="T3" fmla="*/ 2 h 7"/>
                  <a:gd name="T4" fmla="*/ 0 w 12"/>
                  <a:gd name="T5" fmla="*/ 3 h 7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7"/>
                  <a:gd name="T11" fmla="*/ 12 w 1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7">
                    <a:moveTo>
                      <a:pt x="12" y="0"/>
                    </a:moveTo>
                    <a:lnTo>
                      <a:pt x="2" y="5"/>
                    </a:lnTo>
                    <a:lnTo>
                      <a:pt x="0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7" name="Line 400"/>
              <p:cNvSpPr>
                <a:spLocks noChangeShapeType="1"/>
              </p:cNvSpPr>
              <p:nvPr/>
            </p:nvSpPr>
            <p:spPr bwMode="auto">
              <a:xfrm flipH="1">
                <a:off x="5467" y="3355"/>
                <a:ext cx="13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8" name="Freeform 401"/>
              <p:cNvSpPr>
                <a:spLocks/>
              </p:cNvSpPr>
              <p:nvPr/>
            </p:nvSpPr>
            <p:spPr bwMode="auto">
              <a:xfrm>
                <a:off x="5478" y="3344"/>
                <a:ext cx="7" cy="8"/>
              </a:xfrm>
              <a:custGeom>
                <a:avLst/>
                <a:gdLst>
                  <a:gd name="T0" fmla="*/ 0 w 7"/>
                  <a:gd name="T1" fmla="*/ 8 h 16"/>
                  <a:gd name="T2" fmla="*/ 7 w 7"/>
                  <a:gd name="T3" fmla="*/ 5 h 16"/>
                  <a:gd name="T4" fmla="*/ 5 w 7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6"/>
                  <a:gd name="T11" fmla="*/ 7 w 7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6">
                    <a:moveTo>
                      <a:pt x="0" y="16"/>
                    </a:moveTo>
                    <a:lnTo>
                      <a:pt x="7" y="1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9" name="Freeform 402"/>
              <p:cNvSpPr>
                <a:spLocks/>
              </p:cNvSpPr>
              <p:nvPr/>
            </p:nvSpPr>
            <p:spPr bwMode="auto">
              <a:xfrm>
                <a:off x="5252" y="3332"/>
                <a:ext cx="231" cy="17"/>
              </a:xfrm>
              <a:custGeom>
                <a:avLst/>
                <a:gdLst>
                  <a:gd name="T0" fmla="*/ 0 w 231"/>
                  <a:gd name="T1" fmla="*/ 11 h 35"/>
                  <a:gd name="T2" fmla="*/ 36 w 231"/>
                  <a:gd name="T3" fmla="*/ 13 h 35"/>
                  <a:gd name="T4" fmla="*/ 73 w 231"/>
                  <a:gd name="T5" fmla="*/ 9 h 35"/>
                  <a:gd name="T6" fmla="*/ 90 w 231"/>
                  <a:gd name="T7" fmla="*/ 6 h 35"/>
                  <a:gd name="T8" fmla="*/ 136 w 231"/>
                  <a:gd name="T9" fmla="*/ 1 h 35"/>
                  <a:gd name="T10" fmla="*/ 162 w 231"/>
                  <a:gd name="T11" fmla="*/ 0 h 35"/>
                  <a:gd name="T12" fmla="*/ 178 w 231"/>
                  <a:gd name="T13" fmla="*/ 0 h 35"/>
                  <a:gd name="T14" fmla="*/ 196 w 231"/>
                  <a:gd name="T15" fmla="*/ 1 h 35"/>
                  <a:gd name="T16" fmla="*/ 213 w 231"/>
                  <a:gd name="T17" fmla="*/ 6 h 35"/>
                  <a:gd name="T18" fmla="*/ 230 w 231"/>
                  <a:gd name="T19" fmla="*/ 13 h 35"/>
                  <a:gd name="T20" fmla="*/ 231 w 231"/>
                  <a:gd name="T21" fmla="*/ 17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1"/>
                  <a:gd name="T34" fmla="*/ 0 h 35"/>
                  <a:gd name="T35" fmla="*/ 231 w 231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1" h="35">
                    <a:moveTo>
                      <a:pt x="0" y="23"/>
                    </a:moveTo>
                    <a:lnTo>
                      <a:pt x="36" y="26"/>
                    </a:lnTo>
                    <a:lnTo>
                      <a:pt x="73" y="19"/>
                    </a:lnTo>
                    <a:lnTo>
                      <a:pt x="90" y="12"/>
                    </a:lnTo>
                    <a:lnTo>
                      <a:pt x="136" y="3"/>
                    </a:lnTo>
                    <a:lnTo>
                      <a:pt x="162" y="0"/>
                    </a:lnTo>
                    <a:lnTo>
                      <a:pt x="178" y="0"/>
                    </a:lnTo>
                    <a:lnTo>
                      <a:pt x="196" y="3"/>
                    </a:lnTo>
                    <a:lnTo>
                      <a:pt x="213" y="12"/>
                    </a:lnTo>
                    <a:lnTo>
                      <a:pt x="230" y="26"/>
                    </a:lnTo>
                    <a:lnTo>
                      <a:pt x="231" y="3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0" name="Freeform 403"/>
              <p:cNvSpPr>
                <a:spLocks/>
              </p:cNvSpPr>
              <p:nvPr/>
            </p:nvSpPr>
            <p:spPr bwMode="auto">
              <a:xfrm>
                <a:off x="5252" y="3334"/>
                <a:ext cx="229" cy="13"/>
              </a:xfrm>
              <a:custGeom>
                <a:avLst/>
                <a:gdLst>
                  <a:gd name="T0" fmla="*/ 0 w 229"/>
                  <a:gd name="T1" fmla="*/ 11 h 27"/>
                  <a:gd name="T2" fmla="*/ 36 w 229"/>
                  <a:gd name="T3" fmla="*/ 13 h 27"/>
                  <a:gd name="T4" fmla="*/ 72 w 229"/>
                  <a:gd name="T5" fmla="*/ 9 h 27"/>
                  <a:gd name="T6" fmla="*/ 90 w 229"/>
                  <a:gd name="T7" fmla="*/ 6 h 27"/>
                  <a:gd name="T8" fmla="*/ 136 w 229"/>
                  <a:gd name="T9" fmla="*/ 1 h 27"/>
                  <a:gd name="T10" fmla="*/ 162 w 229"/>
                  <a:gd name="T11" fmla="*/ 0 h 27"/>
                  <a:gd name="T12" fmla="*/ 178 w 229"/>
                  <a:gd name="T13" fmla="*/ 0 h 27"/>
                  <a:gd name="T14" fmla="*/ 195 w 229"/>
                  <a:gd name="T15" fmla="*/ 2 h 27"/>
                  <a:gd name="T16" fmla="*/ 213 w 229"/>
                  <a:gd name="T17" fmla="*/ 6 h 27"/>
                  <a:gd name="T18" fmla="*/ 229 w 229"/>
                  <a:gd name="T19" fmla="*/ 13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9"/>
                  <a:gd name="T31" fmla="*/ 0 h 27"/>
                  <a:gd name="T32" fmla="*/ 229 w 229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9" h="27">
                    <a:moveTo>
                      <a:pt x="0" y="23"/>
                    </a:moveTo>
                    <a:lnTo>
                      <a:pt x="36" y="27"/>
                    </a:lnTo>
                    <a:lnTo>
                      <a:pt x="72" y="18"/>
                    </a:lnTo>
                    <a:lnTo>
                      <a:pt x="90" y="13"/>
                    </a:lnTo>
                    <a:lnTo>
                      <a:pt x="136" y="2"/>
                    </a:lnTo>
                    <a:lnTo>
                      <a:pt x="162" y="0"/>
                    </a:lnTo>
                    <a:lnTo>
                      <a:pt x="178" y="0"/>
                    </a:lnTo>
                    <a:lnTo>
                      <a:pt x="195" y="4"/>
                    </a:lnTo>
                    <a:lnTo>
                      <a:pt x="213" y="13"/>
                    </a:lnTo>
                    <a:lnTo>
                      <a:pt x="229" y="2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1" name="Freeform 404"/>
              <p:cNvSpPr>
                <a:spLocks/>
              </p:cNvSpPr>
              <p:nvPr/>
            </p:nvSpPr>
            <p:spPr bwMode="auto">
              <a:xfrm>
                <a:off x="4892" y="3223"/>
                <a:ext cx="44" cy="12"/>
              </a:xfrm>
              <a:custGeom>
                <a:avLst/>
                <a:gdLst>
                  <a:gd name="T0" fmla="*/ 44 w 44"/>
                  <a:gd name="T1" fmla="*/ 0 h 25"/>
                  <a:gd name="T2" fmla="*/ 43 w 44"/>
                  <a:gd name="T3" fmla="*/ 0 h 25"/>
                  <a:gd name="T4" fmla="*/ 0 w 44"/>
                  <a:gd name="T5" fmla="*/ 12 h 25"/>
                  <a:gd name="T6" fmla="*/ 0 60000 65536"/>
                  <a:gd name="T7" fmla="*/ 0 60000 65536"/>
                  <a:gd name="T8" fmla="*/ 0 60000 65536"/>
                  <a:gd name="T9" fmla="*/ 0 w 44"/>
                  <a:gd name="T10" fmla="*/ 0 h 25"/>
                  <a:gd name="T11" fmla="*/ 44 w 44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" h="25">
                    <a:moveTo>
                      <a:pt x="44" y="0"/>
                    </a:moveTo>
                    <a:lnTo>
                      <a:pt x="43" y="0"/>
                    </a:lnTo>
                    <a:lnTo>
                      <a:pt x="0" y="2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2" name="Line 405"/>
              <p:cNvSpPr>
                <a:spLocks noChangeShapeType="1"/>
              </p:cNvSpPr>
              <p:nvPr/>
            </p:nvSpPr>
            <p:spPr bwMode="auto">
              <a:xfrm flipV="1">
                <a:off x="4883" y="3234"/>
                <a:ext cx="8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3" name="Freeform 406"/>
              <p:cNvSpPr>
                <a:spLocks/>
              </p:cNvSpPr>
              <p:nvPr/>
            </p:nvSpPr>
            <p:spPr bwMode="auto">
              <a:xfrm>
                <a:off x="4884" y="3222"/>
                <a:ext cx="52" cy="20"/>
              </a:xfrm>
              <a:custGeom>
                <a:avLst/>
                <a:gdLst>
                  <a:gd name="T0" fmla="*/ 52 w 52"/>
                  <a:gd name="T1" fmla="*/ 0 h 41"/>
                  <a:gd name="T2" fmla="*/ 51 w 52"/>
                  <a:gd name="T3" fmla="*/ 0 h 41"/>
                  <a:gd name="T4" fmla="*/ 8 w 52"/>
                  <a:gd name="T5" fmla="*/ 12 h 41"/>
                  <a:gd name="T6" fmla="*/ 0 w 52"/>
                  <a:gd name="T7" fmla="*/ 2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1"/>
                  <a:gd name="T14" fmla="*/ 52 w 52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1">
                    <a:moveTo>
                      <a:pt x="52" y="0"/>
                    </a:moveTo>
                    <a:lnTo>
                      <a:pt x="51" y="0"/>
                    </a:lnTo>
                    <a:lnTo>
                      <a:pt x="8" y="25"/>
                    </a:lnTo>
                    <a:lnTo>
                      <a:pt x="0" y="4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4" name="Freeform 407"/>
              <p:cNvSpPr>
                <a:spLocks/>
              </p:cNvSpPr>
              <p:nvPr/>
            </p:nvSpPr>
            <p:spPr bwMode="auto">
              <a:xfrm>
                <a:off x="4936" y="3249"/>
                <a:ext cx="342" cy="82"/>
              </a:xfrm>
              <a:custGeom>
                <a:avLst/>
                <a:gdLst>
                  <a:gd name="T0" fmla="*/ 342 w 342"/>
                  <a:gd name="T1" fmla="*/ 21 h 165"/>
                  <a:gd name="T2" fmla="*/ 342 w 342"/>
                  <a:gd name="T3" fmla="*/ 21 h 165"/>
                  <a:gd name="T4" fmla="*/ 340 w 342"/>
                  <a:gd name="T5" fmla="*/ 47 h 165"/>
                  <a:gd name="T6" fmla="*/ 337 w 342"/>
                  <a:gd name="T7" fmla="*/ 81 h 165"/>
                  <a:gd name="T8" fmla="*/ 337 w 342"/>
                  <a:gd name="T9" fmla="*/ 82 h 165"/>
                  <a:gd name="T10" fmla="*/ 336 w 342"/>
                  <a:gd name="T11" fmla="*/ 81 h 165"/>
                  <a:gd name="T12" fmla="*/ 315 w 342"/>
                  <a:gd name="T13" fmla="*/ 76 h 165"/>
                  <a:gd name="T14" fmla="*/ 225 w 342"/>
                  <a:gd name="T15" fmla="*/ 55 h 165"/>
                  <a:gd name="T16" fmla="*/ 214 w 342"/>
                  <a:gd name="T17" fmla="*/ 52 h 165"/>
                  <a:gd name="T18" fmla="*/ 102 w 342"/>
                  <a:gd name="T19" fmla="*/ 24 h 165"/>
                  <a:gd name="T20" fmla="*/ 0 w 342"/>
                  <a:gd name="T21" fmla="*/ 0 h 165"/>
                  <a:gd name="T22" fmla="*/ 0 w 342"/>
                  <a:gd name="T23" fmla="*/ 0 h 1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2"/>
                  <a:gd name="T37" fmla="*/ 0 h 165"/>
                  <a:gd name="T38" fmla="*/ 342 w 342"/>
                  <a:gd name="T39" fmla="*/ 165 h 1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2" h="165">
                    <a:moveTo>
                      <a:pt x="342" y="42"/>
                    </a:moveTo>
                    <a:lnTo>
                      <a:pt x="342" y="42"/>
                    </a:lnTo>
                    <a:lnTo>
                      <a:pt x="340" y="95"/>
                    </a:lnTo>
                    <a:lnTo>
                      <a:pt x="337" y="163"/>
                    </a:lnTo>
                    <a:lnTo>
                      <a:pt x="337" y="165"/>
                    </a:lnTo>
                    <a:lnTo>
                      <a:pt x="336" y="163"/>
                    </a:lnTo>
                    <a:lnTo>
                      <a:pt x="315" y="153"/>
                    </a:lnTo>
                    <a:lnTo>
                      <a:pt x="225" y="111"/>
                    </a:lnTo>
                    <a:lnTo>
                      <a:pt x="214" y="104"/>
                    </a:lnTo>
                    <a:lnTo>
                      <a:pt x="102" y="4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5" name="Freeform 408"/>
              <p:cNvSpPr>
                <a:spLocks/>
              </p:cNvSpPr>
              <p:nvPr/>
            </p:nvSpPr>
            <p:spPr bwMode="auto">
              <a:xfrm>
                <a:off x="4936" y="3194"/>
                <a:ext cx="342" cy="76"/>
              </a:xfrm>
              <a:custGeom>
                <a:avLst/>
                <a:gdLst>
                  <a:gd name="T0" fmla="*/ 0 w 342"/>
                  <a:gd name="T1" fmla="*/ 0 h 151"/>
                  <a:gd name="T2" fmla="*/ 1 w 342"/>
                  <a:gd name="T3" fmla="*/ 1 h 151"/>
                  <a:gd name="T4" fmla="*/ 103 w 342"/>
                  <a:gd name="T5" fmla="*/ 23 h 151"/>
                  <a:gd name="T6" fmla="*/ 217 w 342"/>
                  <a:gd name="T7" fmla="*/ 48 h 151"/>
                  <a:gd name="T8" fmla="*/ 228 w 342"/>
                  <a:gd name="T9" fmla="*/ 50 h 151"/>
                  <a:gd name="T10" fmla="*/ 320 w 342"/>
                  <a:gd name="T11" fmla="*/ 71 h 151"/>
                  <a:gd name="T12" fmla="*/ 342 w 342"/>
                  <a:gd name="T13" fmla="*/ 75 h 151"/>
                  <a:gd name="T14" fmla="*/ 342 w 342"/>
                  <a:gd name="T15" fmla="*/ 76 h 1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2"/>
                  <a:gd name="T25" fmla="*/ 0 h 151"/>
                  <a:gd name="T26" fmla="*/ 342 w 342"/>
                  <a:gd name="T27" fmla="*/ 151 h 15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2" h="151">
                    <a:moveTo>
                      <a:pt x="0" y="0"/>
                    </a:moveTo>
                    <a:lnTo>
                      <a:pt x="1" y="2"/>
                    </a:lnTo>
                    <a:lnTo>
                      <a:pt x="103" y="46"/>
                    </a:lnTo>
                    <a:lnTo>
                      <a:pt x="217" y="95"/>
                    </a:lnTo>
                    <a:lnTo>
                      <a:pt x="228" y="100"/>
                    </a:lnTo>
                    <a:lnTo>
                      <a:pt x="320" y="141"/>
                    </a:lnTo>
                    <a:lnTo>
                      <a:pt x="342" y="149"/>
                    </a:lnTo>
                    <a:lnTo>
                      <a:pt x="342" y="15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6" name="Freeform 409"/>
              <p:cNvSpPr>
                <a:spLocks/>
              </p:cNvSpPr>
              <p:nvPr/>
            </p:nvSpPr>
            <p:spPr bwMode="auto">
              <a:xfrm>
                <a:off x="5278" y="3192"/>
                <a:ext cx="164" cy="78"/>
              </a:xfrm>
              <a:custGeom>
                <a:avLst/>
                <a:gdLst>
                  <a:gd name="T0" fmla="*/ 0 w 164"/>
                  <a:gd name="T1" fmla="*/ 78 h 156"/>
                  <a:gd name="T2" fmla="*/ 1 w 164"/>
                  <a:gd name="T3" fmla="*/ 77 h 156"/>
                  <a:gd name="T4" fmla="*/ 163 w 164"/>
                  <a:gd name="T5" fmla="*/ 0 h 156"/>
                  <a:gd name="T6" fmla="*/ 164 w 164"/>
                  <a:gd name="T7" fmla="*/ 0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4"/>
                  <a:gd name="T13" fmla="*/ 0 h 156"/>
                  <a:gd name="T14" fmla="*/ 164 w 16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4" h="156">
                    <a:moveTo>
                      <a:pt x="0" y="156"/>
                    </a:moveTo>
                    <a:lnTo>
                      <a:pt x="1" y="154"/>
                    </a:lnTo>
                    <a:lnTo>
                      <a:pt x="163" y="0"/>
                    </a:lnTo>
                    <a:lnTo>
                      <a:pt x="1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7" name="Freeform 410"/>
              <p:cNvSpPr>
                <a:spLocks/>
              </p:cNvSpPr>
              <p:nvPr/>
            </p:nvSpPr>
            <p:spPr bwMode="auto">
              <a:xfrm>
                <a:off x="5039" y="3232"/>
                <a:ext cx="113" cy="40"/>
              </a:xfrm>
              <a:custGeom>
                <a:avLst/>
                <a:gdLst>
                  <a:gd name="T0" fmla="*/ 0 w 113"/>
                  <a:gd name="T1" fmla="*/ 0 h 80"/>
                  <a:gd name="T2" fmla="*/ 0 w 113"/>
                  <a:gd name="T3" fmla="*/ 0 h 80"/>
                  <a:gd name="T4" fmla="*/ 0 w 113"/>
                  <a:gd name="T5" fmla="*/ 14 h 80"/>
                  <a:gd name="T6" fmla="*/ 0 w 113"/>
                  <a:gd name="T7" fmla="*/ 15 h 80"/>
                  <a:gd name="T8" fmla="*/ 0 w 113"/>
                  <a:gd name="T9" fmla="*/ 15 h 80"/>
                  <a:gd name="T10" fmla="*/ 112 w 113"/>
                  <a:gd name="T11" fmla="*/ 40 h 80"/>
                  <a:gd name="T12" fmla="*/ 113 w 113"/>
                  <a:gd name="T13" fmla="*/ 4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3"/>
                  <a:gd name="T22" fmla="*/ 0 h 80"/>
                  <a:gd name="T23" fmla="*/ 113 w 113"/>
                  <a:gd name="T24" fmla="*/ 80 h 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3" h="80">
                    <a:moveTo>
                      <a:pt x="0" y="0"/>
                    </a:moveTo>
                    <a:lnTo>
                      <a:pt x="0" y="0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112" y="80"/>
                    </a:lnTo>
                    <a:lnTo>
                      <a:pt x="113" y="8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8" name="Freeform 411"/>
              <p:cNvSpPr>
                <a:spLocks/>
              </p:cNvSpPr>
              <p:nvPr/>
            </p:nvSpPr>
            <p:spPr bwMode="auto">
              <a:xfrm>
                <a:off x="5163" y="3264"/>
                <a:ext cx="91" cy="27"/>
              </a:xfrm>
              <a:custGeom>
                <a:avLst/>
                <a:gdLst>
                  <a:gd name="T0" fmla="*/ 91 w 91"/>
                  <a:gd name="T1" fmla="*/ 27 h 52"/>
                  <a:gd name="T2" fmla="*/ 90 w 91"/>
                  <a:gd name="T3" fmla="*/ 27 h 52"/>
                  <a:gd name="T4" fmla="*/ 1 w 91"/>
                  <a:gd name="T5" fmla="*/ 6 h 52"/>
                  <a:gd name="T6" fmla="*/ 0 w 91"/>
                  <a:gd name="T7" fmla="*/ 6 h 52"/>
                  <a:gd name="T8" fmla="*/ 0 w 91"/>
                  <a:gd name="T9" fmla="*/ 5 h 52"/>
                  <a:gd name="T10" fmla="*/ 0 w 91"/>
                  <a:gd name="T11" fmla="*/ 1 h 52"/>
                  <a:gd name="T12" fmla="*/ 0 w 91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52"/>
                  <a:gd name="T23" fmla="*/ 91 w 91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52">
                    <a:moveTo>
                      <a:pt x="91" y="52"/>
                    </a:moveTo>
                    <a:lnTo>
                      <a:pt x="90" y="5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9" name="Freeform 412"/>
              <p:cNvSpPr>
                <a:spLocks/>
              </p:cNvSpPr>
              <p:nvPr/>
            </p:nvSpPr>
            <p:spPr bwMode="auto">
              <a:xfrm>
                <a:off x="5259" y="3385"/>
                <a:ext cx="314" cy="67"/>
              </a:xfrm>
              <a:custGeom>
                <a:avLst/>
                <a:gdLst>
                  <a:gd name="T0" fmla="*/ 0 w 314"/>
                  <a:gd name="T1" fmla="*/ 3 h 133"/>
                  <a:gd name="T2" fmla="*/ 1 w 314"/>
                  <a:gd name="T3" fmla="*/ 4 h 133"/>
                  <a:gd name="T4" fmla="*/ 3 w 314"/>
                  <a:gd name="T5" fmla="*/ 5 h 133"/>
                  <a:gd name="T6" fmla="*/ 233 w 314"/>
                  <a:gd name="T7" fmla="*/ 67 h 133"/>
                  <a:gd name="T8" fmla="*/ 238 w 314"/>
                  <a:gd name="T9" fmla="*/ 67 h 133"/>
                  <a:gd name="T10" fmla="*/ 242 w 314"/>
                  <a:gd name="T11" fmla="*/ 67 h 133"/>
                  <a:gd name="T12" fmla="*/ 245 w 314"/>
                  <a:gd name="T13" fmla="*/ 66 h 133"/>
                  <a:gd name="T14" fmla="*/ 314 w 314"/>
                  <a:gd name="T15" fmla="*/ 0 h 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4"/>
                  <a:gd name="T25" fmla="*/ 0 h 133"/>
                  <a:gd name="T26" fmla="*/ 314 w 314"/>
                  <a:gd name="T27" fmla="*/ 133 h 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4" h="133">
                    <a:moveTo>
                      <a:pt x="0" y="5"/>
                    </a:moveTo>
                    <a:lnTo>
                      <a:pt x="1" y="7"/>
                    </a:lnTo>
                    <a:lnTo>
                      <a:pt x="3" y="10"/>
                    </a:lnTo>
                    <a:lnTo>
                      <a:pt x="233" y="133"/>
                    </a:lnTo>
                    <a:lnTo>
                      <a:pt x="238" y="133"/>
                    </a:lnTo>
                    <a:lnTo>
                      <a:pt x="242" y="133"/>
                    </a:lnTo>
                    <a:lnTo>
                      <a:pt x="245" y="131"/>
                    </a:lnTo>
                    <a:lnTo>
                      <a:pt x="31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0" name="Freeform 413"/>
              <p:cNvSpPr>
                <a:spLocks/>
              </p:cNvSpPr>
              <p:nvPr/>
            </p:nvSpPr>
            <p:spPr bwMode="auto">
              <a:xfrm>
                <a:off x="5236" y="3197"/>
                <a:ext cx="1" cy="7"/>
              </a:xfrm>
              <a:custGeom>
                <a:avLst/>
                <a:gdLst>
                  <a:gd name="T0" fmla="*/ 0 w 1"/>
                  <a:gd name="T1" fmla="*/ 7 h 14"/>
                  <a:gd name="T2" fmla="*/ 0 w 1"/>
                  <a:gd name="T3" fmla="*/ 6 h 14"/>
                  <a:gd name="T4" fmla="*/ 0 w 1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4"/>
                  <a:gd name="T11" fmla="*/ 1 w 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4">
                    <a:moveTo>
                      <a:pt x="0" y="1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1" name="Freeform 414"/>
              <p:cNvSpPr>
                <a:spLocks/>
              </p:cNvSpPr>
              <p:nvPr/>
            </p:nvSpPr>
            <p:spPr bwMode="auto">
              <a:xfrm>
                <a:off x="5261" y="2930"/>
                <a:ext cx="68" cy="8"/>
              </a:xfrm>
              <a:custGeom>
                <a:avLst/>
                <a:gdLst>
                  <a:gd name="T0" fmla="*/ 68 w 68"/>
                  <a:gd name="T1" fmla="*/ 0 h 16"/>
                  <a:gd name="T2" fmla="*/ 68 w 68"/>
                  <a:gd name="T3" fmla="*/ 0 h 16"/>
                  <a:gd name="T4" fmla="*/ 12 w 68"/>
                  <a:gd name="T5" fmla="*/ 6 h 16"/>
                  <a:gd name="T6" fmla="*/ 10 w 68"/>
                  <a:gd name="T7" fmla="*/ 6 h 16"/>
                  <a:gd name="T8" fmla="*/ 0 w 68"/>
                  <a:gd name="T9" fmla="*/ 8 h 16"/>
                  <a:gd name="T10" fmla="*/ 0 w 6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"/>
                  <a:gd name="T19" fmla="*/ 0 h 16"/>
                  <a:gd name="T20" fmla="*/ 68 w 6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" h="16">
                    <a:moveTo>
                      <a:pt x="68" y="0"/>
                    </a:moveTo>
                    <a:lnTo>
                      <a:pt x="68" y="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0" y="1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2" name="Freeform 415"/>
              <p:cNvSpPr>
                <a:spLocks/>
              </p:cNvSpPr>
              <p:nvPr/>
            </p:nvSpPr>
            <p:spPr bwMode="auto">
              <a:xfrm>
                <a:off x="5224" y="3177"/>
                <a:ext cx="1" cy="16"/>
              </a:xfrm>
              <a:custGeom>
                <a:avLst/>
                <a:gdLst>
                  <a:gd name="T0" fmla="*/ 0 w 1"/>
                  <a:gd name="T1" fmla="*/ 16 h 32"/>
                  <a:gd name="T2" fmla="*/ 0 w 1"/>
                  <a:gd name="T3" fmla="*/ 15 h 32"/>
                  <a:gd name="T4" fmla="*/ 1 w 1"/>
                  <a:gd name="T5" fmla="*/ 0 h 32"/>
                  <a:gd name="T6" fmla="*/ 1 w 1"/>
                  <a:gd name="T7" fmla="*/ 0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32"/>
                  <a:gd name="T14" fmla="*/ 1 w 1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32">
                    <a:moveTo>
                      <a:pt x="0" y="32"/>
                    </a:moveTo>
                    <a:lnTo>
                      <a:pt x="0" y="30"/>
                    </a:lnTo>
                    <a:lnTo>
                      <a:pt x="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3" name="Freeform 416"/>
              <p:cNvSpPr>
                <a:spLocks/>
              </p:cNvSpPr>
              <p:nvPr/>
            </p:nvSpPr>
            <p:spPr bwMode="auto">
              <a:xfrm>
                <a:off x="5234" y="3190"/>
                <a:ext cx="1" cy="8"/>
              </a:xfrm>
              <a:custGeom>
                <a:avLst/>
                <a:gdLst>
                  <a:gd name="T0" fmla="*/ 1 w 1"/>
                  <a:gd name="T1" fmla="*/ 8 h 15"/>
                  <a:gd name="T2" fmla="*/ 1 w 1"/>
                  <a:gd name="T3" fmla="*/ 7 h 15"/>
                  <a:gd name="T4" fmla="*/ 0 w 1"/>
                  <a:gd name="T5" fmla="*/ 0 h 15"/>
                  <a:gd name="T6" fmla="*/ 0 w 1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5"/>
                  <a:gd name="T14" fmla="*/ 1 w 1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5">
                    <a:moveTo>
                      <a:pt x="1" y="15"/>
                    </a:moveTo>
                    <a:lnTo>
                      <a:pt x="1" y="14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4" name="Freeform 417"/>
              <p:cNvSpPr>
                <a:spLocks/>
              </p:cNvSpPr>
              <p:nvPr/>
            </p:nvSpPr>
            <p:spPr bwMode="auto">
              <a:xfrm>
                <a:off x="5244" y="2938"/>
                <a:ext cx="17" cy="243"/>
              </a:xfrm>
              <a:custGeom>
                <a:avLst/>
                <a:gdLst>
                  <a:gd name="T0" fmla="*/ 17 w 17"/>
                  <a:gd name="T1" fmla="*/ 0 h 486"/>
                  <a:gd name="T2" fmla="*/ 16 w 17"/>
                  <a:gd name="T3" fmla="*/ 1 h 486"/>
                  <a:gd name="T4" fmla="*/ 0 w 17"/>
                  <a:gd name="T5" fmla="*/ 242 h 486"/>
                  <a:gd name="T6" fmla="*/ 0 w 17"/>
                  <a:gd name="T7" fmla="*/ 243 h 4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486"/>
                  <a:gd name="T14" fmla="*/ 17 w 17"/>
                  <a:gd name="T15" fmla="*/ 486 h 4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486">
                    <a:moveTo>
                      <a:pt x="17" y="0"/>
                    </a:moveTo>
                    <a:lnTo>
                      <a:pt x="16" y="2"/>
                    </a:lnTo>
                    <a:lnTo>
                      <a:pt x="0" y="484"/>
                    </a:lnTo>
                    <a:lnTo>
                      <a:pt x="0" y="48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5" name="Freeform 418"/>
              <p:cNvSpPr>
                <a:spLocks/>
              </p:cNvSpPr>
              <p:nvPr/>
            </p:nvSpPr>
            <p:spPr bwMode="auto">
              <a:xfrm>
                <a:off x="4985" y="2913"/>
                <a:ext cx="276" cy="25"/>
              </a:xfrm>
              <a:custGeom>
                <a:avLst/>
                <a:gdLst>
                  <a:gd name="T0" fmla="*/ 0 w 276"/>
                  <a:gd name="T1" fmla="*/ 0 h 51"/>
                  <a:gd name="T2" fmla="*/ 0 w 276"/>
                  <a:gd name="T3" fmla="*/ 0 h 51"/>
                  <a:gd name="T4" fmla="*/ 275 w 276"/>
                  <a:gd name="T5" fmla="*/ 25 h 51"/>
                  <a:gd name="T6" fmla="*/ 276 w 276"/>
                  <a:gd name="T7" fmla="*/ 25 h 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6"/>
                  <a:gd name="T13" fmla="*/ 0 h 51"/>
                  <a:gd name="T14" fmla="*/ 276 w 276"/>
                  <a:gd name="T15" fmla="*/ 51 h 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6" h="51">
                    <a:moveTo>
                      <a:pt x="0" y="0"/>
                    </a:moveTo>
                    <a:lnTo>
                      <a:pt x="0" y="0"/>
                    </a:lnTo>
                    <a:lnTo>
                      <a:pt x="275" y="51"/>
                    </a:lnTo>
                    <a:lnTo>
                      <a:pt x="276" y="5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6" name="Freeform 419"/>
              <p:cNvSpPr>
                <a:spLocks/>
              </p:cNvSpPr>
              <p:nvPr/>
            </p:nvSpPr>
            <p:spPr bwMode="auto">
              <a:xfrm>
                <a:off x="5066" y="3186"/>
                <a:ext cx="229" cy="37"/>
              </a:xfrm>
              <a:custGeom>
                <a:avLst/>
                <a:gdLst>
                  <a:gd name="T0" fmla="*/ 0 w 229"/>
                  <a:gd name="T1" fmla="*/ 0 h 73"/>
                  <a:gd name="T2" fmla="*/ 0 w 229"/>
                  <a:gd name="T3" fmla="*/ 8 h 73"/>
                  <a:gd name="T4" fmla="*/ 8 w 229"/>
                  <a:gd name="T5" fmla="*/ 16 h 73"/>
                  <a:gd name="T6" fmla="*/ 25 w 229"/>
                  <a:gd name="T7" fmla="*/ 23 h 73"/>
                  <a:gd name="T8" fmla="*/ 47 w 229"/>
                  <a:gd name="T9" fmla="*/ 29 h 73"/>
                  <a:gd name="T10" fmla="*/ 76 w 229"/>
                  <a:gd name="T11" fmla="*/ 33 h 73"/>
                  <a:gd name="T12" fmla="*/ 108 w 229"/>
                  <a:gd name="T13" fmla="*/ 36 h 73"/>
                  <a:gd name="T14" fmla="*/ 140 w 229"/>
                  <a:gd name="T15" fmla="*/ 37 h 73"/>
                  <a:gd name="T16" fmla="*/ 170 w 229"/>
                  <a:gd name="T17" fmla="*/ 35 h 73"/>
                  <a:gd name="T18" fmla="*/ 195 w 229"/>
                  <a:gd name="T19" fmla="*/ 31 h 73"/>
                  <a:gd name="T20" fmla="*/ 215 w 229"/>
                  <a:gd name="T21" fmla="*/ 25 h 73"/>
                  <a:gd name="T22" fmla="*/ 226 w 229"/>
                  <a:gd name="T23" fmla="*/ 18 h 73"/>
                  <a:gd name="T24" fmla="*/ 229 w 229"/>
                  <a:gd name="T25" fmla="*/ 11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9"/>
                  <a:gd name="T40" fmla="*/ 0 h 73"/>
                  <a:gd name="T41" fmla="*/ 229 w 229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9" h="73">
                    <a:moveTo>
                      <a:pt x="0" y="0"/>
                    </a:moveTo>
                    <a:lnTo>
                      <a:pt x="0" y="15"/>
                    </a:lnTo>
                    <a:lnTo>
                      <a:pt x="8" y="31"/>
                    </a:lnTo>
                    <a:lnTo>
                      <a:pt x="25" y="45"/>
                    </a:lnTo>
                    <a:lnTo>
                      <a:pt x="47" y="57"/>
                    </a:lnTo>
                    <a:lnTo>
                      <a:pt x="76" y="66"/>
                    </a:lnTo>
                    <a:lnTo>
                      <a:pt x="108" y="71"/>
                    </a:lnTo>
                    <a:lnTo>
                      <a:pt x="140" y="73"/>
                    </a:lnTo>
                    <a:lnTo>
                      <a:pt x="170" y="70"/>
                    </a:lnTo>
                    <a:lnTo>
                      <a:pt x="195" y="61"/>
                    </a:lnTo>
                    <a:lnTo>
                      <a:pt x="215" y="50"/>
                    </a:lnTo>
                    <a:lnTo>
                      <a:pt x="226" y="36"/>
                    </a:lnTo>
                    <a:lnTo>
                      <a:pt x="229" y="2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7" name="Freeform 420"/>
              <p:cNvSpPr>
                <a:spLocks/>
              </p:cNvSpPr>
              <p:nvPr/>
            </p:nvSpPr>
            <p:spPr bwMode="auto">
              <a:xfrm>
                <a:off x="5126" y="3185"/>
                <a:ext cx="80" cy="14"/>
              </a:xfrm>
              <a:custGeom>
                <a:avLst/>
                <a:gdLst>
                  <a:gd name="T0" fmla="*/ 80 w 80"/>
                  <a:gd name="T1" fmla="*/ 13 h 28"/>
                  <a:gd name="T2" fmla="*/ 67 w 80"/>
                  <a:gd name="T3" fmla="*/ 14 h 28"/>
                  <a:gd name="T4" fmla="*/ 51 w 80"/>
                  <a:gd name="T5" fmla="*/ 14 h 28"/>
                  <a:gd name="T6" fmla="*/ 37 w 80"/>
                  <a:gd name="T7" fmla="*/ 13 h 28"/>
                  <a:gd name="T8" fmla="*/ 24 w 80"/>
                  <a:gd name="T9" fmla="*/ 11 h 28"/>
                  <a:gd name="T10" fmla="*/ 12 w 80"/>
                  <a:gd name="T11" fmla="*/ 8 h 28"/>
                  <a:gd name="T12" fmla="*/ 4 w 80"/>
                  <a:gd name="T13" fmla="*/ 5 h 28"/>
                  <a:gd name="T14" fmla="*/ 0 w 80"/>
                  <a:gd name="T15" fmla="*/ 1 h 28"/>
                  <a:gd name="T16" fmla="*/ 0 w 80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28"/>
                  <a:gd name="T29" fmla="*/ 80 w 80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28">
                    <a:moveTo>
                      <a:pt x="80" y="26"/>
                    </a:moveTo>
                    <a:lnTo>
                      <a:pt x="67" y="28"/>
                    </a:lnTo>
                    <a:lnTo>
                      <a:pt x="51" y="28"/>
                    </a:lnTo>
                    <a:lnTo>
                      <a:pt x="37" y="25"/>
                    </a:lnTo>
                    <a:lnTo>
                      <a:pt x="24" y="21"/>
                    </a:lnTo>
                    <a:lnTo>
                      <a:pt x="12" y="16"/>
                    </a:lnTo>
                    <a:lnTo>
                      <a:pt x="4" y="9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8" name="Freeform 421"/>
              <p:cNvSpPr>
                <a:spLocks/>
              </p:cNvSpPr>
              <p:nvPr/>
            </p:nvSpPr>
            <p:spPr bwMode="auto">
              <a:xfrm>
                <a:off x="4982" y="3340"/>
                <a:ext cx="18" cy="5"/>
              </a:xfrm>
              <a:custGeom>
                <a:avLst/>
                <a:gdLst>
                  <a:gd name="T0" fmla="*/ 18 w 18"/>
                  <a:gd name="T1" fmla="*/ 5 h 10"/>
                  <a:gd name="T2" fmla="*/ 17 w 18"/>
                  <a:gd name="T3" fmla="*/ 4 h 10"/>
                  <a:gd name="T4" fmla="*/ 1 w 18"/>
                  <a:gd name="T5" fmla="*/ 0 h 10"/>
                  <a:gd name="T6" fmla="*/ 0 w 18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0"/>
                  <a:gd name="T14" fmla="*/ 18 w 18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0">
                    <a:moveTo>
                      <a:pt x="18" y="10"/>
                    </a:moveTo>
                    <a:lnTo>
                      <a:pt x="17" y="8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9" name="Freeform 422"/>
              <p:cNvSpPr>
                <a:spLocks/>
              </p:cNvSpPr>
              <p:nvPr/>
            </p:nvSpPr>
            <p:spPr bwMode="auto">
              <a:xfrm>
                <a:off x="5000" y="3339"/>
                <a:ext cx="10" cy="6"/>
              </a:xfrm>
              <a:custGeom>
                <a:avLst/>
                <a:gdLst>
                  <a:gd name="T0" fmla="*/ 10 w 10"/>
                  <a:gd name="T1" fmla="*/ 0 h 12"/>
                  <a:gd name="T2" fmla="*/ 9 w 10"/>
                  <a:gd name="T3" fmla="*/ 1 h 12"/>
                  <a:gd name="T4" fmla="*/ 1 w 10"/>
                  <a:gd name="T5" fmla="*/ 5 h 12"/>
                  <a:gd name="T6" fmla="*/ 0 w 10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9" y="2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0" name="Freeform 423"/>
              <p:cNvSpPr>
                <a:spLocks/>
              </p:cNvSpPr>
              <p:nvPr/>
            </p:nvSpPr>
            <p:spPr bwMode="auto">
              <a:xfrm>
                <a:off x="4792" y="3287"/>
                <a:ext cx="3" cy="10"/>
              </a:xfrm>
              <a:custGeom>
                <a:avLst/>
                <a:gdLst>
                  <a:gd name="T0" fmla="*/ 3 w 3"/>
                  <a:gd name="T1" fmla="*/ 1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1" name="Freeform 424"/>
              <p:cNvSpPr>
                <a:spLocks/>
              </p:cNvSpPr>
              <p:nvPr/>
            </p:nvSpPr>
            <p:spPr bwMode="auto">
              <a:xfrm>
                <a:off x="4778" y="3283"/>
                <a:ext cx="14" cy="4"/>
              </a:xfrm>
              <a:custGeom>
                <a:avLst/>
                <a:gdLst>
                  <a:gd name="T0" fmla="*/ 14 w 14"/>
                  <a:gd name="T1" fmla="*/ 4 h 8"/>
                  <a:gd name="T2" fmla="*/ 14 w 14"/>
                  <a:gd name="T3" fmla="*/ 4 h 8"/>
                  <a:gd name="T4" fmla="*/ 1 w 14"/>
                  <a:gd name="T5" fmla="*/ 0 h 8"/>
                  <a:gd name="T6" fmla="*/ 0 w 1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8"/>
                  <a:gd name="T14" fmla="*/ 14 w 14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8">
                    <a:moveTo>
                      <a:pt x="14" y="8"/>
                    </a:moveTo>
                    <a:lnTo>
                      <a:pt x="14" y="8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2" name="Freeform 425"/>
              <p:cNvSpPr>
                <a:spLocks/>
              </p:cNvSpPr>
              <p:nvPr/>
            </p:nvSpPr>
            <p:spPr bwMode="auto">
              <a:xfrm>
                <a:off x="4792" y="3282"/>
                <a:ext cx="12" cy="5"/>
              </a:xfrm>
              <a:custGeom>
                <a:avLst/>
                <a:gdLst>
                  <a:gd name="T0" fmla="*/ 12 w 12"/>
                  <a:gd name="T1" fmla="*/ 0 h 10"/>
                  <a:gd name="T2" fmla="*/ 11 w 12"/>
                  <a:gd name="T3" fmla="*/ 1 h 10"/>
                  <a:gd name="T4" fmla="*/ 1 w 12"/>
                  <a:gd name="T5" fmla="*/ 5 h 10"/>
                  <a:gd name="T6" fmla="*/ 0 w 12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0"/>
                  <a:gd name="T14" fmla="*/ 12 w 1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0">
                    <a:moveTo>
                      <a:pt x="12" y="0"/>
                    </a:moveTo>
                    <a:lnTo>
                      <a:pt x="11" y="2"/>
                    </a:lnTo>
                    <a:lnTo>
                      <a:pt x="1" y="9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3" name="Freeform 426"/>
              <p:cNvSpPr>
                <a:spLocks/>
              </p:cNvSpPr>
              <p:nvPr/>
            </p:nvSpPr>
            <p:spPr bwMode="auto">
              <a:xfrm>
                <a:off x="4914" y="3295"/>
                <a:ext cx="11" cy="5"/>
              </a:xfrm>
              <a:custGeom>
                <a:avLst/>
                <a:gdLst>
                  <a:gd name="T0" fmla="*/ 0 w 11"/>
                  <a:gd name="T1" fmla="*/ 5 h 11"/>
                  <a:gd name="T2" fmla="*/ 1 w 11"/>
                  <a:gd name="T3" fmla="*/ 4 h 11"/>
                  <a:gd name="T4" fmla="*/ 10 w 11"/>
                  <a:gd name="T5" fmla="*/ 0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lnTo>
                      <a:pt x="1" y="9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4" name="Freeform 427"/>
              <p:cNvSpPr>
                <a:spLocks/>
              </p:cNvSpPr>
              <p:nvPr/>
            </p:nvSpPr>
            <p:spPr bwMode="auto">
              <a:xfrm>
                <a:off x="4903" y="3297"/>
                <a:ext cx="11" cy="3"/>
              </a:xfrm>
              <a:custGeom>
                <a:avLst/>
                <a:gdLst>
                  <a:gd name="T0" fmla="*/ 11 w 11"/>
                  <a:gd name="T1" fmla="*/ 3 h 7"/>
                  <a:gd name="T2" fmla="*/ 11 w 11"/>
                  <a:gd name="T3" fmla="*/ 3 h 7"/>
                  <a:gd name="T4" fmla="*/ 0 w 11"/>
                  <a:gd name="T5" fmla="*/ 0 h 7"/>
                  <a:gd name="T6" fmla="*/ 0 w 11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11" y="7"/>
                    </a:moveTo>
                    <a:lnTo>
                      <a:pt x="11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5" name="Freeform 428"/>
              <p:cNvSpPr>
                <a:spLocks/>
              </p:cNvSpPr>
              <p:nvPr/>
            </p:nvSpPr>
            <p:spPr bwMode="auto">
              <a:xfrm>
                <a:off x="4930" y="3299"/>
                <a:ext cx="10" cy="5"/>
              </a:xfrm>
              <a:custGeom>
                <a:avLst/>
                <a:gdLst>
                  <a:gd name="T0" fmla="*/ 0 w 10"/>
                  <a:gd name="T1" fmla="*/ 5 h 9"/>
                  <a:gd name="T2" fmla="*/ 1 w 10"/>
                  <a:gd name="T3" fmla="*/ 5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6" name="Freeform 429"/>
              <p:cNvSpPr>
                <a:spLocks/>
              </p:cNvSpPr>
              <p:nvPr/>
            </p:nvSpPr>
            <p:spPr bwMode="auto">
              <a:xfrm>
                <a:off x="4918" y="3301"/>
                <a:ext cx="12" cy="3"/>
              </a:xfrm>
              <a:custGeom>
                <a:avLst/>
                <a:gdLst>
                  <a:gd name="T0" fmla="*/ 12 w 12"/>
                  <a:gd name="T1" fmla="*/ 3 h 6"/>
                  <a:gd name="T2" fmla="*/ 11 w 12"/>
                  <a:gd name="T3" fmla="*/ 3 h 6"/>
                  <a:gd name="T4" fmla="*/ 0 w 12"/>
                  <a:gd name="T5" fmla="*/ 0 h 6"/>
                  <a:gd name="T6" fmla="*/ 0 w 1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6"/>
                    </a:moveTo>
                    <a:lnTo>
                      <a:pt x="11" y="6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7" name="Freeform 430"/>
              <p:cNvSpPr>
                <a:spLocks/>
              </p:cNvSpPr>
              <p:nvPr/>
            </p:nvSpPr>
            <p:spPr bwMode="auto">
              <a:xfrm>
                <a:off x="4884" y="3287"/>
                <a:ext cx="11" cy="5"/>
              </a:xfrm>
              <a:custGeom>
                <a:avLst/>
                <a:gdLst>
                  <a:gd name="T0" fmla="*/ 0 w 11"/>
                  <a:gd name="T1" fmla="*/ 5 h 9"/>
                  <a:gd name="T2" fmla="*/ 0 w 11"/>
                  <a:gd name="T3" fmla="*/ 5 h 9"/>
                  <a:gd name="T4" fmla="*/ 10 w 11"/>
                  <a:gd name="T5" fmla="*/ 0 h 9"/>
                  <a:gd name="T6" fmla="*/ 11 w 1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0" y="9"/>
                    </a:moveTo>
                    <a:lnTo>
                      <a:pt x="0" y="9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8" name="Freeform 431"/>
              <p:cNvSpPr>
                <a:spLocks/>
              </p:cNvSpPr>
              <p:nvPr/>
            </p:nvSpPr>
            <p:spPr bwMode="auto">
              <a:xfrm>
                <a:off x="4873" y="3289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0 w 11"/>
                  <a:gd name="T3" fmla="*/ 3 h 5"/>
                  <a:gd name="T4" fmla="*/ 0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9" name="Freeform 432"/>
              <p:cNvSpPr>
                <a:spLocks/>
              </p:cNvSpPr>
              <p:nvPr/>
            </p:nvSpPr>
            <p:spPr bwMode="auto">
              <a:xfrm>
                <a:off x="4899" y="3292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1 w 10"/>
                  <a:gd name="T3" fmla="*/ 4 h 9"/>
                  <a:gd name="T4" fmla="*/ 10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0" name="Freeform 433"/>
              <p:cNvSpPr>
                <a:spLocks/>
              </p:cNvSpPr>
              <p:nvPr/>
            </p:nvSpPr>
            <p:spPr bwMode="auto">
              <a:xfrm>
                <a:off x="4887" y="3293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2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2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1" name="Freeform 434"/>
              <p:cNvSpPr>
                <a:spLocks/>
              </p:cNvSpPr>
              <p:nvPr/>
            </p:nvSpPr>
            <p:spPr bwMode="auto">
              <a:xfrm>
                <a:off x="4923" y="3307"/>
                <a:ext cx="10" cy="5"/>
              </a:xfrm>
              <a:custGeom>
                <a:avLst/>
                <a:gdLst>
                  <a:gd name="T0" fmla="*/ 0 w 10"/>
                  <a:gd name="T1" fmla="*/ 5 h 8"/>
                  <a:gd name="T2" fmla="*/ 0 w 10"/>
                  <a:gd name="T3" fmla="*/ 5 h 8"/>
                  <a:gd name="T4" fmla="*/ 9 w 10"/>
                  <a:gd name="T5" fmla="*/ 0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0" y="8"/>
                    </a:moveTo>
                    <a:lnTo>
                      <a:pt x="0" y="8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2" name="Freeform 435"/>
              <p:cNvSpPr>
                <a:spLocks/>
              </p:cNvSpPr>
              <p:nvPr/>
            </p:nvSpPr>
            <p:spPr bwMode="auto">
              <a:xfrm>
                <a:off x="4910" y="3309"/>
                <a:ext cx="13" cy="3"/>
              </a:xfrm>
              <a:custGeom>
                <a:avLst/>
                <a:gdLst>
                  <a:gd name="T0" fmla="*/ 13 w 13"/>
                  <a:gd name="T1" fmla="*/ 3 h 5"/>
                  <a:gd name="T2" fmla="*/ 11 w 13"/>
                  <a:gd name="T3" fmla="*/ 3 h 5"/>
                  <a:gd name="T4" fmla="*/ 1 w 13"/>
                  <a:gd name="T5" fmla="*/ 0 h 5"/>
                  <a:gd name="T6" fmla="*/ 0 w 13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13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3" name="Freeform 436"/>
              <p:cNvSpPr>
                <a:spLocks/>
              </p:cNvSpPr>
              <p:nvPr/>
            </p:nvSpPr>
            <p:spPr bwMode="auto">
              <a:xfrm>
                <a:off x="4907" y="3303"/>
                <a:ext cx="10" cy="5"/>
              </a:xfrm>
              <a:custGeom>
                <a:avLst/>
                <a:gdLst>
                  <a:gd name="T0" fmla="*/ 0 w 10"/>
                  <a:gd name="T1" fmla="*/ 5 h 10"/>
                  <a:gd name="T2" fmla="*/ 0 w 10"/>
                  <a:gd name="T3" fmla="*/ 5 h 10"/>
                  <a:gd name="T4" fmla="*/ 9 w 10"/>
                  <a:gd name="T5" fmla="*/ 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4" name="Freeform 437"/>
              <p:cNvSpPr>
                <a:spLocks/>
              </p:cNvSpPr>
              <p:nvPr/>
            </p:nvSpPr>
            <p:spPr bwMode="auto">
              <a:xfrm>
                <a:off x="4895" y="3305"/>
                <a:ext cx="12" cy="3"/>
              </a:xfrm>
              <a:custGeom>
                <a:avLst/>
                <a:gdLst>
                  <a:gd name="T0" fmla="*/ 12 w 12"/>
                  <a:gd name="T1" fmla="*/ 3 h 7"/>
                  <a:gd name="T2" fmla="*/ 11 w 12"/>
                  <a:gd name="T3" fmla="*/ 3 h 7"/>
                  <a:gd name="T4" fmla="*/ 1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1" y="6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5" name="Freeform 438"/>
              <p:cNvSpPr>
                <a:spLocks/>
              </p:cNvSpPr>
              <p:nvPr/>
            </p:nvSpPr>
            <p:spPr bwMode="auto">
              <a:xfrm>
                <a:off x="4892" y="3299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0 w 10"/>
                  <a:gd name="T3" fmla="*/ 4 h 11"/>
                  <a:gd name="T4" fmla="*/ 9 w 10"/>
                  <a:gd name="T5" fmla="*/ 0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6" name="Freeform 439"/>
              <p:cNvSpPr>
                <a:spLocks/>
              </p:cNvSpPr>
              <p:nvPr/>
            </p:nvSpPr>
            <p:spPr bwMode="auto">
              <a:xfrm>
                <a:off x="4879" y="3300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2 w 13"/>
                  <a:gd name="T3" fmla="*/ 4 h 7"/>
                  <a:gd name="T4" fmla="*/ 1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7" name="Freeform 440"/>
              <p:cNvSpPr>
                <a:spLocks/>
              </p:cNvSpPr>
              <p:nvPr/>
            </p:nvSpPr>
            <p:spPr bwMode="auto">
              <a:xfrm>
                <a:off x="4876" y="3295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1 w 10"/>
                  <a:gd name="T3" fmla="*/ 4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8" name="Freeform 441"/>
              <p:cNvSpPr>
                <a:spLocks/>
              </p:cNvSpPr>
              <p:nvPr/>
            </p:nvSpPr>
            <p:spPr bwMode="auto">
              <a:xfrm>
                <a:off x="4865" y="3296"/>
                <a:ext cx="11" cy="3"/>
              </a:xfrm>
              <a:custGeom>
                <a:avLst/>
                <a:gdLst>
                  <a:gd name="T0" fmla="*/ 11 w 11"/>
                  <a:gd name="T1" fmla="*/ 3 h 7"/>
                  <a:gd name="T2" fmla="*/ 10 w 11"/>
                  <a:gd name="T3" fmla="*/ 3 h 7"/>
                  <a:gd name="T4" fmla="*/ 0 w 11"/>
                  <a:gd name="T5" fmla="*/ 1 h 7"/>
                  <a:gd name="T6" fmla="*/ 0 w 11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11" y="7"/>
                    </a:moveTo>
                    <a:lnTo>
                      <a:pt x="10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9" name="Freeform 442"/>
              <p:cNvSpPr>
                <a:spLocks/>
              </p:cNvSpPr>
              <p:nvPr/>
            </p:nvSpPr>
            <p:spPr bwMode="auto">
              <a:xfrm>
                <a:off x="4940" y="3321"/>
                <a:ext cx="10" cy="7"/>
              </a:xfrm>
              <a:custGeom>
                <a:avLst/>
                <a:gdLst>
                  <a:gd name="T0" fmla="*/ 10 w 10"/>
                  <a:gd name="T1" fmla="*/ 0 h 12"/>
                  <a:gd name="T2" fmla="*/ 10 w 10"/>
                  <a:gd name="T3" fmla="*/ 1 h 12"/>
                  <a:gd name="T4" fmla="*/ 1 w 10"/>
                  <a:gd name="T5" fmla="*/ 6 h 12"/>
                  <a:gd name="T6" fmla="*/ 0 w 10"/>
                  <a:gd name="T7" fmla="*/ 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10" y="2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0" name="Freeform 443"/>
              <p:cNvSpPr>
                <a:spLocks/>
              </p:cNvSpPr>
              <p:nvPr/>
            </p:nvSpPr>
            <p:spPr bwMode="auto">
              <a:xfrm>
                <a:off x="4832" y="3297"/>
                <a:ext cx="108" cy="31"/>
              </a:xfrm>
              <a:custGeom>
                <a:avLst/>
                <a:gdLst>
                  <a:gd name="T0" fmla="*/ 0 w 108"/>
                  <a:gd name="T1" fmla="*/ 0 h 61"/>
                  <a:gd name="T2" fmla="*/ 1 w 108"/>
                  <a:gd name="T3" fmla="*/ 0 h 61"/>
                  <a:gd name="T4" fmla="*/ 108 w 108"/>
                  <a:gd name="T5" fmla="*/ 30 h 61"/>
                  <a:gd name="T6" fmla="*/ 108 w 108"/>
                  <a:gd name="T7" fmla="*/ 31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61"/>
                  <a:gd name="T14" fmla="*/ 108 w 108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61">
                    <a:moveTo>
                      <a:pt x="0" y="0"/>
                    </a:moveTo>
                    <a:lnTo>
                      <a:pt x="1" y="0"/>
                    </a:lnTo>
                    <a:lnTo>
                      <a:pt x="108" y="59"/>
                    </a:lnTo>
                    <a:lnTo>
                      <a:pt x="108" y="6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1" name="Freeform 444"/>
              <p:cNvSpPr>
                <a:spLocks/>
              </p:cNvSpPr>
              <p:nvPr/>
            </p:nvSpPr>
            <p:spPr bwMode="auto">
              <a:xfrm>
                <a:off x="4861" y="3291"/>
                <a:ext cx="11" cy="4"/>
              </a:xfrm>
              <a:custGeom>
                <a:avLst/>
                <a:gdLst>
                  <a:gd name="T0" fmla="*/ 0 w 11"/>
                  <a:gd name="T1" fmla="*/ 4 h 9"/>
                  <a:gd name="T2" fmla="*/ 1 w 11"/>
                  <a:gd name="T3" fmla="*/ 4 h 9"/>
                  <a:gd name="T4" fmla="*/ 10 w 11"/>
                  <a:gd name="T5" fmla="*/ 0 h 9"/>
                  <a:gd name="T6" fmla="*/ 11 w 1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0" y="9"/>
                    </a:moveTo>
                    <a:lnTo>
                      <a:pt x="1" y="9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2" name="Freeform 445"/>
              <p:cNvSpPr>
                <a:spLocks/>
              </p:cNvSpPr>
              <p:nvPr/>
            </p:nvSpPr>
            <p:spPr bwMode="auto">
              <a:xfrm>
                <a:off x="4849" y="3292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2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2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3" name="Freeform 446"/>
              <p:cNvSpPr>
                <a:spLocks/>
              </p:cNvSpPr>
              <p:nvPr/>
            </p:nvSpPr>
            <p:spPr bwMode="auto">
              <a:xfrm>
                <a:off x="4869" y="3284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1 w 10"/>
                  <a:gd name="T3" fmla="*/ 4 h 9"/>
                  <a:gd name="T4" fmla="*/ 10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4" name="Freeform 447"/>
              <p:cNvSpPr>
                <a:spLocks/>
              </p:cNvSpPr>
              <p:nvPr/>
            </p:nvSpPr>
            <p:spPr bwMode="auto">
              <a:xfrm>
                <a:off x="4859" y="3285"/>
                <a:ext cx="10" cy="3"/>
              </a:xfrm>
              <a:custGeom>
                <a:avLst/>
                <a:gdLst>
                  <a:gd name="T0" fmla="*/ 10 w 10"/>
                  <a:gd name="T1" fmla="*/ 3 h 5"/>
                  <a:gd name="T2" fmla="*/ 10 w 10"/>
                  <a:gd name="T3" fmla="*/ 3 h 5"/>
                  <a:gd name="T4" fmla="*/ 0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5" name="Freeform 448"/>
              <p:cNvSpPr>
                <a:spLocks/>
              </p:cNvSpPr>
              <p:nvPr/>
            </p:nvSpPr>
            <p:spPr bwMode="auto">
              <a:xfrm>
                <a:off x="4816" y="3278"/>
                <a:ext cx="11" cy="6"/>
              </a:xfrm>
              <a:custGeom>
                <a:avLst/>
                <a:gdLst>
                  <a:gd name="T0" fmla="*/ 0 w 11"/>
                  <a:gd name="T1" fmla="*/ 6 h 10"/>
                  <a:gd name="T2" fmla="*/ 0 w 11"/>
                  <a:gd name="T3" fmla="*/ 5 h 10"/>
                  <a:gd name="T4" fmla="*/ 9 w 11"/>
                  <a:gd name="T5" fmla="*/ 1 h 10"/>
                  <a:gd name="T6" fmla="*/ 11 w 11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0"/>
                  <a:gd name="T14" fmla="*/ 11 w 11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0">
                    <a:moveTo>
                      <a:pt x="0" y="10"/>
                    </a:moveTo>
                    <a:lnTo>
                      <a:pt x="0" y="9"/>
                    </a:lnTo>
                    <a:lnTo>
                      <a:pt x="9" y="2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6" name="Freeform 449"/>
              <p:cNvSpPr>
                <a:spLocks/>
              </p:cNvSpPr>
              <p:nvPr/>
            </p:nvSpPr>
            <p:spPr bwMode="auto">
              <a:xfrm>
                <a:off x="4795" y="3278"/>
                <a:ext cx="21" cy="6"/>
              </a:xfrm>
              <a:custGeom>
                <a:avLst/>
                <a:gdLst>
                  <a:gd name="T0" fmla="*/ 21 w 21"/>
                  <a:gd name="T1" fmla="*/ 6 h 12"/>
                  <a:gd name="T2" fmla="*/ 20 w 21"/>
                  <a:gd name="T3" fmla="*/ 6 h 12"/>
                  <a:gd name="T4" fmla="*/ 0 w 21"/>
                  <a:gd name="T5" fmla="*/ 0 h 12"/>
                  <a:gd name="T6" fmla="*/ 0 w 21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2"/>
                  <a:gd name="T14" fmla="*/ 21 w 21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2">
                    <a:moveTo>
                      <a:pt x="21" y="12"/>
                    </a:move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7" name="Freeform 450"/>
              <p:cNvSpPr>
                <a:spLocks/>
              </p:cNvSpPr>
              <p:nvPr/>
            </p:nvSpPr>
            <p:spPr bwMode="auto">
              <a:xfrm>
                <a:off x="4840" y="3276"/>
                <a:ext cx="10" cy="4"/>
              </a:xfrm>
              <a:custGeom>
                <a:avLst/>
                <a:gdLst>
                  <a:gd name="T0" fmla="*/ 0 w 10"/>
                  <a:gd name="T1" fmla="*/ 4 h 8"/>
                  <a:gd name="T2" fmla="*/ 1 w 10"/>
                  <a:gd name="T3" fmla="*/ 4 h 8"/>
                  <a:gd name="T4" fmla="*/ 10 w 10"/>
                  <a:gd name="T5" fmla="*/ 0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0" y="8"/>
                    </a:moveTo>
                    <a:lnTo>
                      <a:pt x="1" y="8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8" name="Freeform 451"/>
              <p:cNvSpPr>
                <a:spLocks/>
              </p:cNvSpPr>
              <p:nvPr/>
            </p:nvSpPr>
            <p:spPr bwMode="auto">
              <a:xfrm>
                <a:off x="4830" y="3278"/>
                <a:ext cx="10" cy="2"/>
              </a:xfrm>
              <a:custGeom>
                <a:avLst/>
                <a:gdLst>
                  <a:gd name="T0" fmla="*/ 10 w 10"/>
                  <a:gd name="T1" fmla="*/ 2 h 5"/>
                  <a:gd name="T2" fmla="*/ 10 w 10"/>
                  <a:gd name="T3" fmla="*/ 2 h 5"/>
                  <a:gd name="T4" fmla="*/ 0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9" name="Freeform 452"/>
              <p:cNvSpPr>
                <a:spLocks/>
              </p:cNvSpPr>
              <p:nvPr/>
            </p:nvSpPr>
            <p:spPr bwMode="auto">
              <a:xfrm>
                <a:off x="4854" y="3279"/>
                <a:ext cx="11" cy="5"/>
              </a:xfrm>
              <a:custGeom>
                <a:avLst/>
                <a:gdLst>
                  <a:gd name="T0" fmla="*/ 0 w 11"/>
                  <a:gd name="T1" fmla="*/ 5 h 8"/>
                  <a:gd name="T2" fmla="*/ 1 w 11"/>
                  <a:gd name="T3" fmla="*/ 5 h 8"/>
                  <a:gd name="T4" fmla="*/ 11 w 11"/>
                  <a:gd name="T5" fmla="*/ 1 h 8"/>
                  <a:gd name="T6" fmla="*/ 11 w 1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8"/>
                  <a:gd name="T14" fmla="*/ 11 w 1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8">
                    <a:moveTo>
                      <a:pt x="0" y="8"/>
                    </a:moveTo>
                    <a:lnTo>
                      <a:pt x="1" y="8"/>
                    </a:lnTo>
                    <a:lnTo>
                      <a:pt x="11" y="1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0" name="Freeform 453"/>
              <p:cNvSpPr>
                <a:spLocks/>
              </p:cNvSpPr>
              <p:nvPr/>
            </p:nvSpPr>
            <p:spPr bwMode="auto">
              <a:xfrm>
                <a:off x="4844" y="3281"/>
                <a:ext cx="10" cy="3"/>
              </a:xfrm>
              <a:custGeom>
                <a:avLst/>
                <a:gdLst>
                  <a:gd name="T0" fmla="*/ 10 w 10"/>
                  <a:gd name="T1" fmla="*/ 3 h 5"/>
                  <a:gd name="T2" fmla="*/ 10 w 10"/>
                  <a:gd name="T3" fmla="*/ 3 h 5"/>
                  <a:gd name="T4" fmla="*/ 0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1" name="Freeform 454"/>
              <p:cNvSpPr>
                <a:spLocks/>
              </p:cNvSpPr>
              <p:nvPr/>
            </p:nvSpPr>
            <p:spPr bwMode="auto">
              <a:xfrm>
                <a:off x="4812" y="3292"/>
                <a:ext cx="15" cy="4"/>
              </a:xfrm>
              <a:custGeom>
                <a:avLst/>
                <a:gdLst>
                  <a:gd name="T0" fmla="*/ 15 w 15"/>
                  <a:gd name="T1" fmla="*/ 4 h 9"/>
                  <a:gd name="T2" fmla="*/ 15 w 15"/>
                  <a:gd name="T3" fmla="*/ 4 h 9"/>
                  <a:gd name="T4" fmla="*/ 0 w 15"/>
                  <a:gd name="T5" fmla="*/ 1 h 9"/>
                  <a:gd name="T6" fmla="*/ 0 w 1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15" y="9"/>
                    </a:moveTo>
                    <a:lnTo>
                      <a:pt x="15" y="9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2" name="Freeform 455"/>
              <p:cNvSpPr>
                <a:spLocks/>
              </p:cNvSpPr>
              <p:nvPr/>
            </p:nvSpPr>
            <p:spPr bwMode="auto">
              <a:xfrm>
                <a:off x="4827" y="3292"/>
                <a:ext cx="11" cy="4"/>
              </a:xfrm>
              <a:custGeom>
                <a:avLst/>
                <a:gdLst>
                  <a:gd name="T0" fmla="*/ 11 w 11"/>
                  <a:gd name="T1" fmla="*/ 0 h 9"/>
                  <a:gd name="T2" fmla="*/ 10 w 11"/>
                  <a:gd name="T3" fmla="*/ 0 h 9"/>
                  <a:gd name="T4" fmla="*/ 1 w 11"/>
                  <a:gd name="T5" fmla="*/ 4 h 9"/>
                  <a:gd name="T6" fmla="*/ 0 w 11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11" y="0"/>
                    </a:moveTo>
                    <a:lnTo>
                      <a:pt x="10" y="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3" name="Freeform 456"/>
              <p:cNvSpPr>
                <a:spLocks/>
              </p:cNvSpPr>
              <p:nvPr/>
            </p:nvSpPr>
            <p:spPr bwMode="auto">
              <a:xfrm>
                <a:off x="4832" y="3283"/>
                <a:ext cx="10" cy="4"/>
              </a:xfrm>
              <a:custGeom>
                <a:avLst/>
                <a:gdLst>
                  <a:gd name="T0" fmla="*/ 0 w 10"/>
                  <a:gd name="T1" fmla="*/ 4 h 8"/>
                  <a:gd name="T2" fmla="*/ 0 w 10"/>
                  <a:gd name="T3" fmla="*/ 4 h 8"/>
                  <a:gd name="T4" fmla="*/ 9 w 10"/>
                  <a:gd name="T5" fmla="*/ 0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0" y="8"/>
                    </a:moveTo>
                    <a:lnTo>
                      <a:pt x="0" y="8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4" name="Freeform 457"/>
              <p:cNvSpPr>
                <a:spLocks/>
              </p:cNvSpPr>
              <p:nvPr/>
            </p:nvSpPr>
            <p:spPr bwMode="auto">
              <a:xfrm>
                <a:off x="4820" y="3285"/>
                <a:ext cx="12" cy="2"/>
              </a:xfrm>
              <a:custGeom>
                <a:avLst/>
                <a:gdLst>
                  <a:gd name="T0" fmla="*/ 12 w 12"/>
                  <a:gd name="T1" fmla="*/ 2 h 5"/>
                  <a:gd name="T2" fmla="*/ 11 w 12"/>
                  <a:gd name="T3" fmla="*/ 2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5" name="Freeform 458"/>
              <p:cNvSpPr>
                <a:spLocks/>
              </p:cNvSpPr>
              <p:nvPr/>
            </p:nvSpPr>
            <p:spPr bwMode="auto">
              <a:xfrm>
                <a:off x="4846" y="3287"/>
                <a:ext cx="10" cy="5"/>
              </a:xfrm>
              <a:custGeom>
                <a:avLst/>
                <a:gdLst>
                  <a:gd name="T0" fmla="*/ 0 w 10"/>
                  <a:gd name="T1" fmla="*/ 5 h 9"/>
                  <a:gd name="T2" fmla="*/ 1 w 10"/>
                  <a:gd name="T3" fmla="*/ 5 h 9"/>
                  <a:gd name="T4" fmla="*/ 10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6" name="Freeform 459"/>
              <p:cNvSpPr>
                <a:spLocks/>
              </p:cNvSpPr>
              <p:nvPr/>
            </p:nvSpPr>
            <p:spPr bwMode="auto">
              <a:xfrm>
                <a:off x="4835" y="3289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0 w 11"/>
                  <a:gd name="T3" fmla="*/ 3 h 5"/>
                  <a:gd name="T4" fmla="*/ 1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0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7" name="Freeform 460"/>
              <p:cNvSpPr>
                <a:spLocks/>
              </p:cNvSpPr>
              <p:nvPr/>
            </p:nvSpPr>
            <p:spPr bwMode="auto">
              <a:xfrm>
                <a:off x="4825" y="3271"/>
                <a:ext cx="11" cy="5"/>
              </a:xfrm>
              <a:custGeom>
                <a:avLst/>
                <a:gdLst>
                  <a:gd name="T0" fmla="*/ 0 w 11"/>
                  <a:gd name="T1" fmla="*/ 5 h 9"/>
                  <a:gd name="T2" fmla="*/ 2 w 11"/>
                  <a:gd name="T3" fmla="*/ 5 h 9"/>
                  <a:gd name="T4" fmla="*/ 11 w 11"/>
                  <a:gd name="T5" fmla="*/ 0 h 9"/>
                  <a:gd name="T6" fmla="*/ 11 w 1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0" y="9"/>
                    </a:moveTo>
                    <a:lnTo>
                      <a:pt x="2" y="9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8" name="Freeform 461"/>
              <p:cNvSpPr>
                <a:spLocks/>
              </p:cNvSpPr>
              <p:nvPr/>
            </p:nvSpPr>
            <p:spPr bwMode="auto">
              <a:xfrm>
                <a:off x="4808" y="3271"/>
                <a:ext cx="17" cy="5"/>
              </a:xfrm>
              <a:custGeom>
                <a:avLst/>
                <a:gdLst>
                  <a:gd name="T0" fmla="*/ 17 w 17"/>
                  <a:gd name="T1" fmla="*/ 5 h 9"/>
                  <a:gd name="T2" fmla="*/ 17 w 17"/>
                  <a:gd name="T3" fmla="*/ 5 h 9"/>
                  <a:gd name="T4" fmla="*/ 0 w 17"/>
                  <a:gd name="T5" fmla="*/ 0 h 9"/>
                  <a:gd name="T6" fmla="*/ 0 w 1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9"/>
                  <a:gd name="T14" fmla="*/ 17 w 1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9">
                    <a:moveTo>
                      <a:pt x="17" y="9"/>
                    </a:moveTo>
                    <a:lnTo>
                      <a:pt x="17" y="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9" name="Freeform 462"/>
              <p:cNvSpPr>
                <a:spLocks/>
              </p:cNvSpPr>
              <p:nvPr/>
            </p:nvSpPr>
            <p:spPr bwMode="auto">
              <a:xfrm>
                <a:off x="4833" y="3260"/>
                <a:ext cx="10" cy="3"/>
              </a:xfrm>
              <a:custGeom>
                <a:avLst/>
                <a:gdLst>
                  <a:gd name="T0" fmla="*/ 10 w 10"/>
                  <a:gd name="T1" fmla="*/ 3 h 5"/>
                  <a:gd name="T2" fmla="*/ 10 w 10"/>
                  <a:gd name="T3" fmla="*/ 3 h 5"/>
                  <a:gd name="T4" fmla="*/ 1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0" name="Freeform 463"/>
              <p:cNvSpPr>
                <a:spLocks/>
              </p:cNvSpPr>
              <p:nvPr/>
            </p:nvSpPr>
            <p:spPr bwMode="auto">
              <a:xfrm>
                <a:off x="4843" y="3258"/>
                <a:ext cx="10" cy="5"/>
              </a:xfrm>
              <a:custGeom>
                <a:avLst/>
                <a:gdLst>
                  <a:gd name="T0" fmla="*/ 10 w 10"/>
                  <a:gd name="T1" fmla="*/ 0 h 9"/>
                  <a:gd name="T2" fmla="*/ 10 w 10"/>
                  <a:gd name="T3" fmla="*/ 0 h 9"/>
                  <a:gd name="T4" fmla="*/ 1 w 10"/>
                  <a:gd name="T5" fmla="*/ 5 h 9"/>
                  <a:gd name="T6" fmla="*/ 0 w 10"/>
                  <a:gd name="T7" fmla="*/ 5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10" y="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1" name="Freeform 464"/>
              <p:cNvSpPr>
                <a:spLocks/>
              </p:cNvSpPr>
              <p:nvPr/>
            </p:nvSpPr>
            <p:spPr bwMode="auto">
              <a:xfrm>
                <a:off x="4835" y="3264"/>
                <a:ext cx="10" cy="5"/>
              </a:xfrm>
              <a:custGeom>
                <a:avLst/>
                <a:gdLst>
                  <a:gd name="T0" fmla="*/ 0 w 10"/>
                  <a:gd name="T1" fmla="*/ 5 h 8"/>
                  <a:gd name="T2" fmla="*/ 1 w 10"/>
                  <a:gd name="T3" fmla="*/ 5 h 8"/>
                  <a:gd name="T4" fmla="*/ 9 w 10"/>
                  <a:gd name="T5" fmla="*/ 1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0" y="8"/>
                    </a:moveTo>
                    <a:lnTo>
                      <a:pt x="1" y="8"/>
                    </a:lnTo>
                    <a:lnTo>
                      <a:pt x="9" y="1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2" name="Freeform 465"/>
              <p:cNvSpPr>
                <a:spLocks/>
              </p:cNvSpPr>
              <p:nvPr/>
            </p:nvSpPr>
            <p:spPr bwMode="auto">
              <a:xfrm>
                <a:off x="4820" y="3265"/>
                <a:ext cx="15" cy="4"/>
              </a:xfrm>
              <a:custGeom>
                <a:avLst/>
                <a:gdLst>
                  <a:gd name="T0" fmla="*/ 15 w 15"/>
                  <a:gd name="T1" fmla="*/ 4 h 7"/>
                  <a:gd name="T2" fmla="*/ 15 w 15"/>
                  <a:gd name="T3" fmla="*/ 4 h 7"/>
                  <a:gd name="T4" fmla="*/ 1 w 15"/>
                  <a:gd name="T5" fmla="*/ 0 h 7"/>
                  <a:gd name="T6" fmla="*/ 0 w 15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7"/>
                  <a:gd name="T14" fmla="*/ 15 w 1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7">
                    <a:moveTo>
                      <a:pt x="15" y="7"/>
                    </a:moveTo>
                    <a:lnTo>
                      <a:pt x="15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3" name="Freeform 466"/>
              <p:cNvSpPr>
                <a:spLocks/>
              </p:cNvSpPr>
              <p:nvPr/>
            </p:nvSpPr>
            <p:spPr bwMode="auto">
              <a:xfrm>
                <a:off x="4846" y="3263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0 w 11"/>
                  <a:gd name="T3" fmla="*/ 3 h 5"/>
                  <a:gd name="T4" fmla="*/ 1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0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4" name="Freeform 467"/>
              <p:cNvSpPr>
                <a:spLocks/>
              </p:cNvSpPr>
              <p:nvPr/>
            </p:nvSpPr>
            <p:spPr bwMode="auto">
              <a:xfrm>
                <a:off x="4857" y="3262"/>
                <a:ext cx="10" cy="4"/>
              </a:xfrm>
              <a:custGeom>
                <a:avLst/>
                <a:gdLst>
                  <a:gd name="T0" fmla="*/ 10 w 10"/>
                  <a:gd name="T1" fmla="*/ 0 h 9"/>
                  <a:gd name="T2" fmla="*/ 10 w 10"/>
                  <a:gd name="T3" fmla="*/ 0 h 9"/>
                  <a:gd name="T4" fmla="*/ 0 w 10"/>
                  <a:gd name="T5" fmla="*/ 4 h 9"/>
                  <a:gd name="T6" fmla="*/ 0 w 10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5" name="Freeform 468"/>
              <p:cNvSpPr>
                <a:spLocks/>
              </p:cNvSpPr>
              <p:nvPr/>
            </p:nvSpPr>
            <p:spPr bwMode="auto">
              <a:xfrm>
                <a:off x="4849" y="3269"/>
                <a:ext cx="11" cy="4"/>
              </a:xfrm>
              <a:custGeom>
                <a:avLst/>
                <a:gdLst>
                  <a:gd name="T0" fmla="*/ 11 w 11"/>
                  <a:gd name="T1" fmla="*/ 0 h 9"/>
                  <a:gd name="T2" fmla="*/ 10 w 11"/>
                  <a:gd name="T3" fmla="*/ 0 h 9"/>
                  <a:gd name="T4" fmla="*/ 0 w 11"/>
                  <a:gd name="T5" fmla="*/ 4 h 9"/>
                  <a:gd name="T6" fmla="*/ 0 w 11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11" y="0"/>
                    </a:move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6" name="Freeform 469"/>
              <p:cNvSpPr>
                <a:spLocks/>
              </p:cNvSpPr>
              <p:nvPr/>
            </p:nvSpPr>
            <p:spPr bwMode="auto">
              <a:xfrm>
                <a:off x="4838" y="3270"/>
                <a:ext cx="11" cy="3"/>
              </a:xfrm>
              <a:custGeom>
                <a:avLst/>
                <a:gdLst>
                  <a:gd name="T0" fmla="*/ 0 w 11"/>
                  <a:gd name="T1" fmla="*/ 0 h 5"/>
                  <a:gd name="T2" fmla="*/ 1 w 11"/>
                  <a:gd name="T3" fmla="*/ 0 h 5"/>
                  <a:gd name="T4" fmla="*/ 10 w 11"/>
                  <a:gd name="T5" fmla="*/ 3 h 5"/>
                  <a:gd name="T6" fmla="*/ 11 w 11"/>
                  <a:gd name="T7" fmla="*/ 3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0" y="0"/>
                    </a:moveTo>
                    <a:lnTo>
                      <a:pt x="1" y="0"/>
                    </a:lnTo>
                    <a:lnTo>
                      <a:pt x="10" y="5"/>
                    </a:lnTo>
                    <a:lnTo>
                      <a:pt x="11" y="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7" name="Freeform 470"/>
              <p:cNvSpPr>
                <a:spLocks/>
              </p:cNvSpPr>
              <p:nvPr/>
            </p:nvSpPr>
            <p:spPr bwMode="auto">
              <a:xfrm>
                <a:off x="4861" y="3267"/>
                <a:ext cx="10" cy="3"/>
              </a:xfrm>
              <a:custGeom>
                <a:avLst/>
                <a:gdLst>
                  <a:gd name="T0" fmla="*/ 10 w 10"/>
                  <a:gd name="T1" fmla="*/ 3 h 5"/>
                  <a:gd name="T2" fmla="*/ 10 w 10"/>
                  <a:gd name="T3" fmla="*/ 3 h 5"/>
                  <a:gd name="T4" fmla="*/ 0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8" name="Freeform 471"/>
              <p:cNvSpPr>
                <a:spLocks/>
              </p:cNvSpPr>
              <p:nvPr/>
            </p:nvSpPr>
            <p:spPr bwMode="auto">
              <a:xfrm>
                <a:off x="4871" y="3265"/>
                <a:ext cx="10" cy="5"/>
              </a:xfrm>
              <a:custGeom>
                <a:avLst/>
                <a:gdLst>
                  <a:gd name="T0" fmla="*/ 10 w 10"/>
                  <a:gd name="T1" fmla="*/ 0 h 9"/>
                  <a:gd name="T2" fmla="*/ 9 w 10"/>
                  <a:gd name="T3" fmla="*/ 1 h 9"/>
                  <a:gd name="T4" fmla="*/ 1 w 10"/>
                  <a:gd name="T5" fmla="*/ 5 h 9"/>
                  <a:gd name="T6" fmla="*/ 0 w 10"/>
                  <a:gd name="T7" fmla="*/ 5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9" y="2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9" name="Freeform 472"/>
              <p:cNvSpPr>
                <a:spLocks/>
              </p:cNvSpPr>
              <p:nvPr/>
            </p:nvSpPr>
            <p:spPr bwMode="auto">
              <a:xfrm>
                <a:off x="4864" y="3272"/>
                <a:ext cx="9" cy="5"/>
              </a:xfrm>
              <a:custGeom>
                <a:avLst/>
                <a:gdLst>
                  <a:gd name="T0" fmla="*/ 0 w 9"/>
                  <a:gd name="T1" fmla="*/ 5 h 9"/>
                  <a:gd name="T2" fmla="*/ 0 w 9"/>
                  <a:gd name="T3" fmla="*/ 5 h 9"/>
                  <a:gd name="T4" fmla="*/ 9 w 9"/>
                  <a:gd name="T5" fmla="*/ 0 h 9"/>
                  <a:gd name="T6" fmla="*/ 9 w 9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9"/>
                  <a:gd name="T14" fmla="*/ 9 w 9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9">
                    <a:moveTo>
                      <a:pt x="0" y="9"/>
                    </a:moveTo>
                    <a:lnTo>
                      <a:pt x="0" y="9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0" name="Freeform 473"/>
              <p:cNvSpPr>
                <a:spLocks/>
              </p:cNvSpPr>
              <p:nvPr/>
            </p:nvSpPr>
            <p:spPr bwMode="auto">
              <a:xfrm>
                <a:off x="4852" y="3274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1 w 12"/>
                  <a:gd name="T3" fmla="*/ 3 h 5"/>
                  <a:gd name="T4" fmla="*/ 0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1" name="Freeform 474"/>
              <p:cNvSpPr>
                <a:spLocks/>
              </p:cNvSpPr>
              <p:nvPr/>
            </p:nvSpPr>
            <p:spPr bwMode="auto">
              <a:xfrm>
                <a:off x="4875" y="3270"/>
                <a:ext cx="10" cy="4"/>
              </a:xfrm>
              <a:custGeom>
                <a:avLst/>
                <a:gdLst>
                  <a:gd name="T0" fmla="*/ 10 w 10"/>
                  <a:gd name="T1" fmla="*/ 4 h 7"/>
                  <a:gd name="T2" fmla="*/ 10 w 10"/>
                  <a:gd name="T3" fmla="*/ 3 h 7"/>
                  <a:gd name="T4" fmla="*/ 0 w 10"/>
                  <a:gd name="T5" fmla="*/ 0 h 7"/>
                  <a:gd name="T6" fmla="*/ 0 w 10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7"/>
                  <a:gd name="T14" fmla="*/ 10 w 10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7">
                    <a:moveTo>
                      <a:pt x="10" y="7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2" name="Freeform 475"/>
              <p:cNvSpPr>
                <a:spLocks/>
              </p:cNvSpPr>
              <p:nvPr/>
            </p:nvSpPr>
            <p:spPr bwMode="auto">
              <a:xfrm>
                <a:off x="4885" y="3269"/>
                <a:ext cx="11" cy="5"/>
              </a:xfrm>
              <a:custGeom>
                <a:avLst/>
                <a:gdLst>
                  <a:gd name="T0" fmla="*/ 11 w 11"/>
                  <a:gd name="T1" fmla="*/ 0 h 11"/>
                  <a:gd name="T2" fmla="*/ 10 w 11"/>
                  <a:gd name="T3" fmla="*/ 1 h 11"/>
                  <a:gd name="T4" fmla="*/ 1 w 11"/>
                  <a:gd name="T5" fmla="*/ 4 h 11"/>
                  <a:gd name="T6" fmla="*/ 0 w 11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11" y="0"/>
                    </a:moveTo>
                    <a:lnTo>
                      <a:pt x="10" y="2"/>
                    </a:lnTo>
                    <a:lnTo>
                      <a:pt x="1" y="9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3" name="Freeform 476"/>
              <p:cNvSpPr>
                <a:spLocks/>
              </p:cNvSpPr>
              <p:nvPr/>
            </p:nvSpPr>
            <p:spPr bwMode="auto">
              <a:xfrm>
                <a:off x="4878" y="3276"/>
                <a:ext cx="9" cy="5"/>
              </a:xfrm>
              <a:custGeom>
                <a:avLst/>
                <a:gdLst>
                  <a:gd name="T0" fmla="*/ 9 w 9"/>
                  <a:gd name="T1" fmla="*/ 0 h 10"/>
                  <a:gd name="T2" fmla="*/ 9 w 9"/>
                  <a:gd name="T3" fmla="*/ 1 h 10"/>
                  <a:gd name="T4" fmla="*/ 0 w 9"/>
                  <a:gd name="T5" fmla="*/ 4 h 10"/>
                  <a:gd name="T6" fmla="*/ 0 w 9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9" y="1"/>
                    </a:lnTo>
                    <a:lnTo>
                      <a:pt x="0" y="8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4" name="Freeform 477"/>
              <p:cNvSpPr>
                <a:spLocks/>
              </p:cNvSpPr>
              <p:nvPr/>
            </p:nvSpPr>
            <p:spPr bwMode="auto">
              <a:xfrm>
                <a:off x="4867" y="3278"/>
                <a:ext cx="11" cy="3"/>
              </a:xfrm>
              <a:custGeom>
                <a:avLst/>
                <a:gdLst>
                  <a:gd name="T0" fmla="*/ 0 w 11"/>
                  <a:gd name="T1" fmla="*/ 0 h 7"/>
                  <a:gd name="T2" fmla="*/ 0 w 11"/>
                  <a:gd name="T3" fmla="*/ 0 h 7"/>
                  <a:gd name="T4" fmla="*/ 10 w 11"/>
                  <a:gd name="T5" fmla="*/ 2 h 7"/>
                  <a:gd name="T6" fmla="*/ 11 w 11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0" y="0"/>
                    </a:moveTo>
                    <a:lnTo>
                      <a:pt x="0" y="0"/>
                    </a:lnTo>
                    <a:lnTo>
                      <a:pt x="10" y="5"/>
                    </a:lnTo>
                    <a:lnTo>
                      <a:pt x="11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5" name="Freeform 478"/>
              <p:cNvSpPr>
                <a:spLocks/>
              </p:cNvSpPr>
              <p:nvPr/>
            </p:nvSpPr>
            <p:spPr bwMode="auto">
              <a:xfrm>
                <a:off x="4888" y="3275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2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2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6" name="Freeform 479"/>
              <p:cNvSpPr>
                <a:spLocks/>
              </p:cNvSpPr>
              <p:nvPr/>
            </p:nvSpPr>
            <p:spPr bwMode="auto">
              <a:xfrm>
                <a:off x="4900" y="3273"/>
                <a:ext cx="10" cy="5"/>
              </a:xfrm>
              <a:custGeom>
                <a:avLst/>
                <a:gdLst>
                  <a:gd name="T0" fmla="*/ 10 w 10"/>
                  <a:gd name="T1" fmla="*/ 0 h 9"/>
                  <a:gd name="T2" fmla="*/ 9 w 10"/>
                  <a:gd name="T3" fmla="*/ 0 h 9"/>
                  <a:gd name="T4" fmla="*/ 1 w 10"/>
                  <a:gd name="T5" fmla="*/ 5 h 9"/>
                  <a:gd name="T6" fmla="*/ 0 w 10"/>
                  <a:gd name="T7" fmla="*/ 5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9" y="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7" name="Freeform 480"/>
              <p:cNvSpPr>
                <a:spLocks/>
              </p:cNvSpPr>
              <p:nvPr/>
            </p:nvSpPr>
            <p:spPr bwMode="auto">
              <a:xfrm>
                <a:off x="4893" y="3280"/>
                <a:ext cx="10" cy="5"/>
              </a:xfrm>
              <a:custGeom>
                <a:avLst/>
                <a:gdLst>
                  <a:gd name="T0" fmla="*/ 0 w 10"/>
                  <a:gd name="T1" fmla="*/ 5 h 9"/>
                  <a:gd name="T2" fmla="*/ 0 w 10"/>
                  <a:gd name="T3" fmla="*/ 5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8" name="Freeform 481"/>
              <p:cNvSpPr>
                <a:spLocks/>
              </p:cNvSpPr>
              <p:nvPr/>
            </p:nvSpPr>
            <p:spPr bwMode="auto">
              <a:xfrm>
                <a:off x="4881" y="3282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1 w 12"/>
                  <a:gd name="T3" fmla="*/ 3 h 5"/>
                  <a:gd name="T4" fmla="*/ 0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9" name="Freeform 482"/>
              <p:cNvSpPr>
                <a:spLocks/>
              </p:cNvSpPr>
              <p:nvPr/>
            </p:nvSpPr>
            <p:spPr bwMode="auto">
              <a:xfrm>
                <a:off x="4904" y="3278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0 w 11"/>
                  <a:gd name="T3" fmla="*/ 3 h 5"/>
                  <a:gd name="T4" fmla="*/ 0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0" name="Freeform 483"/>
              <p:cNvSpPr>
                <a:spLocks/>
              </p:cNvSpPr>
              <p:nvPr/>
            </p:nvSpPr>
            <p:spPr bwMode="auto">
              <a:xfrm>
                <a:off x="4915" y="3277"/>
                <a:ext cx="10" cy="4"/>
              </a:xfrm>
              <a:custGeom>
                <a:avLst/>
                <a:gdLst>
                  <a:gd name="T0" fmla="*/ 10 w 10"/>
                  <a:gd name="T1" fmla="*/ 0 h 9"/>
                  <a:gd name="T2" fmla="*/ 10 w 10"/>
                  <a:gd name="T3" fmla="*/ 0 h 9"/>
                  <a:gd name="T4" fmla="*/ 0 w 10"/>
                  <a:gd name="T5" fmla="*/ 4 h 9"/>
                  <a:gd name="T6" fmla="*/ 0 w 10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1" name="Freeform 484"/>
              <p:cNvSpPr>
                <a:spLocks/>
              </p:cNvSpPr>
              <p:nvPr/>
            </p:nvSpPr>
            <p:spPr bwMode="auto">
              <a:xfrm>
                <a:off x="4907" y="3284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1 w 10"/>
                  <a:gd name="T3" fmla="*/ 4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2" name="Freeform 485"/>
              <p:cNvSpPr>
                <a:spLocks/>
              </p:cNvSpPr>
              <p:nvPr/>
            </p:nvSpPr>
            <p:spPr bwMode="auto">
              <a:xfrm>
                <a:off x="4896" y="3285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1 w 11"/>
                  <a:gd name="T3" fmla="*/ 3 h 5"/>
                  <a:gd name="T4" fmla="*/ 1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3" name="Freeform 486"/>
              <p:cNvSpPr>
                <a:spLocks/>
              </p:cNvSpPr>
              <p:nvPr/>
            </p:nvSpPr>
            <p:spPr bwMode="auto">
              <a:xfrm>
                <a:off x="4930" y="3280"/>
                <a:ext cx="10" cy="5"/>
              </a:xfrm>
              <a:custGeom>
                <a:avLst/>
                <a:gdLst>
                  <a:gd name="T0" fmla="*/ 10 w 10"/>
                  <a:gd name="T1" fmla="*/ 0 h 11"/>
                  <a:gd name="T2" fmla="*/ 9 w 10"/>
                  <a:gd name="T3" fmla="*/ 1 h 11"/>
                  <a:gd name="T4" fmla="*/ 1 w 10"/>
                  <a:gd name="T5" fmla="*/ 4 h 11"/>
                  <a:gd name="T6" fmla="*/ 0 w 10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10" y="0"/>
                    </a:moveTo>
                    <a:lnTo>
                      <a:pt x="9" y="2"/>
                    </a:lnTo>
                    <a:lnTo>
                      <a:pt x="1" y="9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4" name="Freeform 487"/>
              <p:cNvSpPr>
                <a:spLocks/>
              </p:cNvSpPr>
              <p:nvPr/>
            </p:nvSpPr>
            <p:spPr bwMode="auto">
              <a:xfrm>
                <a:off x="4918" y="3282"/>
                <a:ext cx="12" cy="3"/>
              </a:xfrm>
              <a:custGeom>
                <a:avLst/>
                <a:gdLst>
                  <a:gd name="T0" fmla="*/ 0 w 12"/>
                  <a:gd name="T1" fmla="*/ 0 h 7"/>
                  <a:gd name="T2" fmla="*/ 1 w 12"/>
                  <a:gd name="T3" fmla="*/ 0 h 7"/>
                  <a:gd name="T4" fmla="*/ 12 w 12"/>
                  <a:gd name="T5" fmla="*/ 2 h 7"/>
                  <a:gd name="T6" fmla="*/ 12 w 12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0" y="0"/>
                    </a:moveTo>
                    <a:lnTo>
                      <a:pt x="1" y="0"/>
                    </a:lnTo>
                    <a:lnTo>
                      <a:pt x="12" y="5"/>
                    </a:lnTo>
                    <a:lnTo>
                      <a:pt x="12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5" name="Freeform 488"/>
              <p:cNvSpPr>
                <a:spLocks/>
              </p:cNvSpPr>
              <p:nvPr/>
            </p:nvSpPr>
            <p:spPr bwMode="auto">
              <a:xfrm>
                <a:off x="4923" y="3288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0 w 10"/>
                  <a:gd name="T3" fmla="*/ 4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6" name="Freeform 489"/>
              <p:cNvSpPr>
                <a:spLocks/>
              </p:cNvSpPr>
              <p:nvPr/>
            </p:nvSpPr>
            <p:spPr bwMode="auto">
              <a:xfrm>
                <a:off x="4911" y="3290"/>
                <a:ext cx="12" cy="2"/>
              </a:xfrm>
              <a:custGeom>
                <a:avLst/>
                <a:gdLst>
                  <a:gd name="T0" fmla="*/ 12 w 12"/>
                  <a:gd name="T1" fmla="*/ 2 h 5"/>
                  <a:gd name="T2" fmla="*/ 10 w 12"/>
                  <a:gd name="T3" fmla="*/ 2 h 5"/>
                  <a:gd name="T4" fmla="*/ 0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7" name="Freeform 490"/>
              <p:cNvSpPr>
                <a:spLocks/>
              </p:cNvSpPr>
              <p:nvPr/>
            </p:nvSpPr>
            <p:spPr bwMode="auto">
              <a:xfrm>
                <a:off x="4933" y="3286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1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8" name="Freeform 491"/>
              <p:cNvSpPr>
                <a:spLocks/>
              </p:cNvSpPr>
              <p:nvPr/>
            </p:nvSpPr>
            <p:spPr bwMode="auto">
              <a:xfrm>
                <a:off x="4945" y="3285"/>
                <a:ext cx="10" cy="4"/>
              </a:xfrm>
              <a:custGeom>
                <a:avLst/>
                <a:gdLst>
                  <a:gd name="T0" fmla="*/ 10 w 10"/>
                  <a:gd name="T1" fmla="*/ 0 h 9"/>
                  <a:gd name="T2" fmla="*/ 10 w 10"/>
                  <a:gd name="T3" fmla="*/ 0 h 9"/>
                  <a:gd name="T4" fmla="*/ 0 w 10"/>
                  <a:gd name="T5" fmla="*/ 4 h 9"/>
                  <a:gd name="T6" fmla="*/ 0 w 10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9" name="Freeform 492"/>
              <p:cNvSpPr>
                <a:spLocks/>
              </p:cNvSpPr>
              <p:nvPr/>
            </p:nvSpPr>
            <p:spPr bwMode="auto">
              <a:xfrm>
                <a:off x="4938" y="3292"/>
                <a:ext cx="9" cy="5"/>
              </a:xfrm>
              <a:custGeom>
                <a:avLst/>
                <a:gdLst>
                  <a:gd name="T0" fmla="*/ 0 w 9"/>
                  <a:gd name="T1" fmla="*/ 5 h 11"/>
                  <a:gd name="T2" fmla="*/ 0 w 9"/>
                  <a:gd name="T3" fmla="*/ 4 h 11"/>
                  <a:gd name="T4" fmla="*/ 9 w 9"/>
                  <a:gd name="T5" fmla="*/ 0 h 11"/>
                  <a:gd name="T6" fmla="*/ 9 w 9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0" y="11"/>
                    </a:moveTo>
                    <a:lnTo>
                      <a:pt x="0" y="9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0" name="Freeform 493"/>
              <p:cNvSpPr>
                <a:spLocks/>
              </p:cNvSpPr>
              <p:nvPr/>
            </p:nvSpPr>
            <p:spPr bwMode="auto">
              <a:xfrm>
                <a:off x="4926" y="3293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1 w 12"/>
                  <a:gd name="T3" fmla="*/ 3 h 7"/>
                  <a:gd name="T4" fmla="*/ 1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1" name="Freeform 494"/>
              <p:cNvSpPr>
                <a:spLocks/>
              </p:cNvSpPr>
              <p:nvPr/>
            </p:nvSpPr>
            <p:spPr bwMode="auto">
              <a:xfrm>
                <a:off x="4961" y="3288"/>
                <a:ext cx="9" cy="5"/>
              </a:xfrm>
              <a:custGeom>
                <a:avLst/>
                <a:gdLst>
                  <a:gd name="T0" fmla="*/ 9 w 9"/>
                  <a:gd name="T1" fmla="*/ 0 h 11"/>
                  <a:gd name="T2" fmla="*/ 8 w 9"/>
                  <a:gd name="T3" fmla="*/ 1 h 11"/>
                  <a:gd name="T4" fmla="*/ 0 w 9"/>
                  <a:gd name="T5" fmla="*/ 4 h 11"/>
                  <a:gd name="T6" fmla="*/ 0 w 9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9" y="0"/>
                    </a:moveTo>
                    <a:lnTo>
                      <a:pt x="8" y="2"/>
                    </a:lnTo>
                    <a:lnTo>
                      <a:pt x="0" y="9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2" name="Freeform 495"/>
              <p:cNvSpPr>
                <a:spLocks/>
              </p:cNvSpPr>
              <p:nvPr/>
            </p:nvSpPr>
            <p:spPr bwMode="auto">
              <a:xfrm>
                <a:off x="4948" y="3290"/>
                <a:ext cx="13" cy="3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0 h 7"/>
                  <a:gd name="T4" fmla="*/ 12 w 13"/>
                  <a:gd name="T5" fmla="*/ 2 h 7"/>
                  <a:gd name="T6" fmla="*/ 13 w 13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0" y="0"/>
                    </a:moveTo>
                    <a:lnTo>
                      <a:pt x="1" y="0"/>
                    </a:lnTo>
                    <a:lnTo>
                      <a:pt x="12" y="5"/>
                    </a:lnTo>
                    <a:lnTo>
                      <a:pt x="13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3" name="Freeform 496"/>
              <p:cNvSpPr>
                <a:spLocks/>
              </p:cNvSpPr>
              <p:nvPr/>
            </p:nvSpPr>
            <p:spPr bwMode="auto">
              <a:xfrm>
                <a:off x="4964" y="3294"/>
                <a:ext cx="12" cy="3"/>
              </a:xfrm>
              <a:custGeom>
                <a:avLst/>
                <a:gdLst>
                  <a:gd name="T0" fmla="*/ 12 w 12"/>
                  <a:gd name="T1" fmla="*/ 3 h 6"/>
                  <a:gd name="T2" fmla="*/ 11 w 12"/>
                  <a:gd name="T3" fmla="*/ 3 h 6"/>
                  <a:gd name="T4" fmla="*/ 1 w 12"/>
                  <a:gd name="T5" fmla="*/ 0 h 6"/>
                  <a:gd name="T6" fmla="*/ 0 w 1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6"/>
                    </a:moveTo>
                    <a:lnTo>
                      <a:pt x="11" y="6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4" name="Freeform 497"/>
              <p:cNvSpPr>
                <a:spLocks/>
              </p:cNvSpPr>
              <p:nvPr/>
            </p:nvSpPr>
            <p:spPr bwMode="auto">
              <a:xfrm>
                <a:off x="4976" y="3292"/>
                <a:ext cx="9" cy="5"/>
              </a:xfrm>
              <a:custGeom>
                <a:avLst/>
                <a:gdLst>
                  <a:gd name="T0" fmla="*/ 9 w 9"/>
                  <a:gd name="T1" fmla="*/ 0 h 9"/>
                  <a:gd name="T2" fmla="*/ 8 w 9"/>
                  <a:gd name="T3" fmla="*/ 0 h 9"/>
                  <a:gd name="T4" fmla="*/ 0 w 9"/>
                  <a:gd name="T5" fmla="*/ 5 h 9"/>
                  <a:gd name="T6" fmla="*/ 0 w 9"/>
                  <a:gd name="T7" fmla="*/ 5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9"/>
                  <a:gd name="T14" fmla="*/ 9 w 9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9">
                    <a:moveTo>
                      <a:pt x="9" y="0"/>
                    </a:moveTo>
                    <a:lnTo>
                      <a:pt x="8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5" name="Freeform 498"/>
              <p:cNvSpPr>
                <a:spLocks/>
              </p:cNvSpPr>
              <p:nvPr/>
            </p:nvSpPr>
            <p:spPr bwMode="auto">
              <a:xfrm>
                <a:off x="4953" y="3296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0 w 10"/>
                  <a:gd name="T3" fmla="*/ 4 h 9"/>
                  <a:gd name="T4" fmla="*/ 10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6" name="Freeform 499"/>
              <p:cNvSpPr>
                <a:spLocks/>
              </p:cNvSpPr>
              <p:nvPr/>
            </p:nvSpPr>
            <p:spPr bwMode="auto">
              <a:xfrm>
                <a:off x="4941" y="3298"/>
                <a:ext cx="12" cy="2"/>
              </a:xfrm>
              <a:custGeom>
                <a:avLst/>
                <a:gdLst>
                  <a:gd name="T0" fmla="*/ 12 w 12"/>
                  <a:gd name="T1" fmla="*/ 2 h 6"/>
                  <a:gd name="T2" fmla="*/ 11 w 12"/>
                  <a:gd name="T3" fmla="*/ 2 h 6"/>
                  <a:gd name="T4" fmla="*/ 1 w 12"/>
                  <a:gd name="T5" fmla="*/ 0 h 6"/>
                  <a:gd name="T6" fmla="*/ 0 w 1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6"/>
                    </a:moveTo>
                    <a:lnTo>
                      <a:pt x="11" y="6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7" name="Freeform 500"/>
              <p:cNvSpPr>
                <a:spLocks/>
              </p:cNvSpPr>
              <p:nvPr/>
            </p:nvSpPr>
            <p:spPr bwMode="auto">
              <a:xfrm>
                <a:off x="4969" y="3299"/>
                <a:ext cx="9" cy="6"/>
              </a:xfrm>
              <a:custGeom>
                <a:avLst/>
                <a:gdLst>
                  <a:gd name="T0" fmla="*/ 9 w 9"/>
                  <a:gd name="T1" fmla="*/ 0 h 10"/>
                  <a:gd name="T2" fmla="*/ 9 w 9"/>
                  <a:gd name="T3" fmla="*/ 1 h 10"/>
                  <a:gd name="T4" fmla="*/ 1 w 9"/>
                  <a:gd name="T5" fmla="*/ 6 h 10"/>
                  <a:gd name="T6" fmla="*/ 0 w 9"/>
                  <a:gd name="T7" fmla="*/ 6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9" y="2"/>
                    </a:lnTo>
                    <a:lnTo>
                      <a:pt x="1" y="1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8" name="Freeform 501"/>
              <p:cNvSpPr>
                <a:spLocks/>
              </p:cNvSpPr>
              <p:nvPr/>
            </p:nvSpPr>
            <p:spPr bwMode="auto">
              <a:xfrm>
                <a:off x="4957" y="3301"/>
                <a:ext cx="12" cy="4"/>
              </a:xfrm>
              <a:custGeom>
                <a:avLst/>
                <a:gdLst>
                  <a:gd name="T0" fmla="*/ 0 w 12"/>
                  <a:gd name="T1" fmla="*/ 0 h 7"/>
                  <a:gd name="T2" fmla="*/ 1 w 12"/>
                  <a:gd name="T3" fmla="*/ 1 h 7"/>
                  <a:gd name="T4" fmla="*/ 11 w 12"/>
                  <a:gd name="T5" fmla="*/ 4 h 7"/>
                  <a:gd name="T6" fmla="*/ 12 w 12"/>
                  <a:gd name="T7" fmla="*/ 4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0" y="0"/>
                    </a:moveTo>
                    <a:lnTo>
                      <a:pt x="1" y="2"/>
                    </a:lnTo>
                    <a:lnTo>
                      <a:pt x="11" y="7"/>
                    </a:lnTo>
                    <a:lnTo>
                      <a:pt x="12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9" name="Freeform 502"/>
              <p:cNvSpPr>
                <a:spLocks/>
              </p:cNvSpPr>
              <p:nvPr/>
            </p:nvSpPr>
            <p:spPr bwMode="auto">
              <a:xfrm>
                <a:off x="4945" y="3304"/>
                <a:ext cx="11" cy="4"/>
              </a:xfrm>
              <a:custGeom>
                <a:avLst/>
                <a:gdLst>
                  <a:gd name="T0" fmla="*/ 0 w 11"/>
                  <a:gd name="T1" fmla="*/ 4 h 8"/>
                  <a:gd name="T2" fmla="*/ 1 w 11"/>
                  <a:gd name="T3" fmla="*/ 4 h 8"/>
                  <a:gd name="T4" fmla="*/ 10 w 11"/>
                  <a:gd name="T5" fmla="*/ 0 h 8"/>
                  <a:gd name="T6" fmla="*/ 11 w 1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8"/>
                  <a:gd name="T14" fmla="*/ 11 w 1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8">
                    <a:moveTo>
                      <a:pt x="0" y="8"/>
                    </a:moveTo>
                    <a:lnTo>
                      <a:pt x="1" y="8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0" name="Freeform 503"/>
              <p:cNvSpPr>
                <a:spLocks/>
              </p:cNvSpPr>
              <p:nvPr/>
            </p:nvSpPr>
            <p:spPr bwMode="auto">
              <a:xfrm>
                <a:off x="4934" y="3306"/>
                <a:ext cx="11" cy="2"/>
              </a:xfrm>
              <a:custGeom>
                <a:avLst/>
                <a:gdLst>
                  <a:gd name="T0" fmla="*/ 11 w 11"/>
                  <a:gd name="T1" fmla="*/ 2 h 5"/>
                  <a:gd name="T2" fmla="*/ 11 w 11"/>
                  <a:gd name="T3" fmla="*/ 2 h 5"/>
                  <a:gd name="T4" fmla="*/ 0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1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1" name="Freeform 504"/>
              <p:cNvSpPr>
                <a:spLocks/>
              </p:cNvSpPr>
              <p:nvPr/>
            </p:nvSpPr>
            <p:spPr bwMode="auto">
              <a:xfrm>
                <a:off x="4938" y="3311"/>
                <a:ext cx="10" cy="5"/>
              </a:xfrm>
              <a:custGeom>
                <a:avLst/>
                <a:gdLst>
                  <a:gd name="T0" fmla="*/ 0 w 10"/>
                  <a:gd name="T1" fmla="*/ 5 h 10"/>
                  <a:gd name="T2" fmla="*/ 1 w 10"/>
                  <a:gd name="T3" fmla="*/ 5 h 10"/>
                  <a:gd name="T4" fmla="*/ 9 w 10"/>
                  <a:gd name="T5" fmla="*/ 1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1" y="10"/>
                    </a:lnTo>
                    <a:lnTo>
                      <a:pt x="9" y="1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2" name="Freeform 505"/>
              <p:cNvSpPr>
                <a:spLocks/>
              </p:cNvSpPr>
              <p:nvPr/>
            </p:nvSpPr>
            <p:spPr bwMode="auto">
              <a:xfrm>
                <a:off x="4926" y="3313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1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3" name="Freeform 506"/>
              <p:cNvSpPr>
                <a:spLocks/>
              </p:cNvSpPr>
              <p:nvPr/>
            </p:nvSpPr>
            <p:spPr bwMode="auto">
              <a:xfrm>
                <a:off x="4955" y="3315"/>
                <a:ext cx="9" cy="6"/>
              </a:xfrm>
              <a:custGeom>
                <a:avLst/>
                <a:gdLst>
                  <a:gd name="T0" fmla="*/ 0 w 9"/>
                  <a:gd name="T1" fmla="*/ 6 h 11"/>
                  <a:gd name="T2" fmla="*/ 0 w 9"/>
                  <a:gd name="T3" fmla="*/ 6 h 11"/>
                  <a:gd name="T4" fmla="*/ 9 w 9"/>
                  <a:gd name="T5" fmla="*/ 1 h 11"/>
                  <a:gd name="T6" fmla="*/ 9 w 9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0" y="11"/>
                    </a:moveTo>
                    <a:lnTo>
                      <a:pt x="0" y="11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4" name="Freeform 507"/>
              <p:cNvSpPr>
                <a:spLocks/>
              </p:cNvSpPr>
              <p:nvPr/>
            </p:nvSpPr>
            <p:spPr bwMode="auto">
              <a:xfrm>
                <a:off x="4942" y="3317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1 w 13"/>
                  <a:gd name="T3" fmla="*/ 4 h 7"/>
                  <a:gd name="T4" fmla="*/ 0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1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5" name="Freeform 508"/>
              <p:cNvSpPr>
                <a:spLocks/>
              </p:cNvSpPr>
              <p:nvPr/>
            </p:nvSpPr>
            <p:spPr bwMode="auto">
              <a:xfrm>
                <a:off x="4962" y="3307"/>
                <a:ext cx="9" cy="6"/>
              </a:xfrm>
              <a:custGeom>
                <a:avLst/>
                <a:gdLst>
                  <a:gd name="T0" fmla="*/ 0 w 9"/>
                  <a:gd name="T1" fmla="*/ 6 h 10"/>
                  <a:gd name="T2" fmla="*/ 0 w 9"/>
                  <a:gd name="T3" fmla="*/ 6 h 10"/>
                  <a:gd name="T4" fmla="*/ 9 w 9"/>
                  <a:gd name="T5" fmla="*/ 1 h 10"/>
                  <a:gd name="T6" fmla="*/ 9 w 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0" y="10"/>
                    </a:moveTo>
                    <a:lnTo>
                      <a:pt x="0" y="10"/>
                    </a:lnTo>
                    <a:lnTo>
                      <a:pt x="9" y="1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6" name="Freeform 509"/>
              <p:cNvSpPr>
                <a:spLocks/>
              </p:cNvSpPr>
              <p:nvPr/>
            </p:nvSpPr>
            <p:spPr bwMode="auto">
              <a:xfrm>
                <a:off x="4949" y="3309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2 w 13"/>
                  <a:gd name="T3" fmla="*/ 4 h 7"/>
                  <a:gd name="T4" fmla="*/ 0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7" name="Freeform 510"/>
              <p:cNvSpPr>
                <a:spLocks/>
              </p:cNvSpPr>
              <p:nvPr/>
            </p:nvSpPr>
            <p:spPr bwMode="auto">
              <a:xfrm>
                <a:off x="4977" y="3312"/>
                <a:ext cx="11" cy="5"/>
              </a:xfrm>
              <a:custGeom>
                <a:avLst/>
                <a:gdLst>
                  <a:gd name="T0" fmla="*/ 0 w 11"/>
                  <a:gd name="T1" fmla="*/ 5 h 11"/>
                  <a:gd name="T2" fmla="*/ 1 w 11"/>
                  <a:gd name="T3" fmla="*/ 5 h 11"/>
                  <a:gd name="T4" fmla="*/ 10 w 11"/>
                  <a:gd name="T5" fmla="*/ 0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lnTo>
                      <a:pt x="1" y="11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8" name="Freeform 511"/>
              <p:cNvSpPr>
                <a:spLocks/>
              </p:cNvSpPr>
              <p:nvPr/>
            </p:nvSpPr>
            <p:spPr bwMode="auto">
              <a:xfrm>
                <a:off x="4965" y="3313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2 w 12"/>
                  <a:gd name="T3" fmla="*/ 4 h 7"/>
                  <a:gd name="T4" fmla="*/ 1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2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9" name="Freeform 512"/>
              <p:cNvSpPr>
                <a:spLocks/>
              </p:cNvSpPr>
              <p:nvPr/>
            </p:nvSpPr>
            <p:spPr bwMode="auto">
              <a:xfrm>
                <a:off x="4992" y="3296"/>
                <a:ext cx="9" cy="5"/>
              </a:xfrm>
              <a:custGeom>
                <a:avLst/>
                <a:gdLst>
                  <a:gd name="T0" fmla="*/ 0 w 9"/>
                  <a:gd name="T1" fmla="*/ 5 h 10"/>
                  <a:gd name="T2" fmla="*/ 1 w 9"/>
                  <a:gd name="T3" fmla="*/ 5 h 10"/>
                  <a:gd name="T4" fmla="*/ 9 w 9"/>
                  <a:gd name="T5" fmla="*/ 1 h 10"/>
                  <a:gd name="T6" fmla="*/ 9 w 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0" y="10"/>
                    </a:moveTo>
                    <a:lnTo>
                      <a:pt x="1" y="10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0" name="Freeform 513"/>
              <p:cNvSpPr>
                <a:spLocks/>
              </p:cNvSpPr>
              <p:nvPr/>
            </p:nvSpPr>
            <p:spPr bwMode="auto">
              <a:xfrm>
                <a:off x="4979" y="3298"/>
                <a:ext cx="13" cy="3"/>
              </a:xfrm>
              <a:custGeom>
                <a:avLst/>
                <a:gdLst>
                  <a:gd name="T0" fmla="*/ 13 w 13"/>
                  <a:gd name="T1" fmla="*/ 3 h 7"/>
                  <a:gd name="T2" fmla="*/ 12 w 13"/>
                  <a:gd name="T3" fmla="*/ 3 h 7"/>
                  <a:gd name="T4" fmla="*/ 1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1" name="Freeform 514"/>
              <p:cNvSpPr>
                <a:spLocks/>
              </p:cNvSpPr>
              <p:nvPr/>
            </p:nvSpPr>
            <p:spPr bwMode="auto">
              <a:xfrm>
                <a:off x="4984" y="3304"/>
                <a:ext cx="11" cy="5"/>
              </a:xfrm>
              <a:custGeom>
                <a:avLst/>
                <a:gdLst>
                  <a:gd name="T0" fmla="*/ 11 w 11"/>
                  <a:gd name="T1" fmla="*/ 0 h 10"/>
                  <a:gd name="T2" fmla="*/ 10 w 11"/>
                  <a:gd name="T3" fmla="*/ 0 h 10"/>
                  <a:gd name="T4" fmla="*/ 1 w 11"/>
                  <a:gd name="T5" fmla="*/ 4 h 10"/>
                  <a:gd name="T6" fmla="*/ 0 w 11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0"/>
                  <a:gd name="T14" fmla="*/ 11 w 11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0">
                    <a:moveTo>
                      <a:pt x="11" y="0"/>
                    </a:moveTo>
                    <a:lnTo>
                      <a:pt x="10" y="0"/>
                    </a:lnTo>
                    <a:lnTo>
                      <a:pt x="1" y="8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2" name="Freeform 515"/>
              <p:cNvSpPr>
                <a:spLocks/>
              </p:cNvSpPr>
              <p:nvPr/>
            </p:nvSpPr>
            <p:spPr bwMode="auto">
              <a:xfrm>
                <a:off x="4973" y="3306"/>
                <a:ext cx="11" cy="3"/>
              </a:xfrm>
              <a:custGeom>
                <a:avLst/>
                <a:gdLst>
                  <a:gd name="T0" fmla="*/ 0 w 11"/>
                  <a:gd name="T1" fmla="*/ 0 h 7"/>
                  <a:gd name="T2" fmla="*/ 0 w 11"/>
                  <a:gd name="T3" fmla="*/ 0 h 7"/>
                  <a:gd name="T4" fmla="*/ 11 w 11"/>
                  <a:gd name="T5" fmla="*/ 3 h 7"/>
                  <a:gd name="T6" fmla="*/ 11 w 11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0" y="0"/>
                    </a:moveTo>
                    <a:lnTo>
                      <a:pt x="0" y="0"/>
                    </a:lnTo>
                    <a:lnTo>
                      <a:pt x="11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3" name="Freeform 516"/>
              <p:cNvSpPr>
                <a:spLocks/>
              </p:cNvSpPr>
              <p:nvPr/>
            </p:nvSpPr>
            <p:spPr bwMode="auto">
              <a:xfrm>
                <a:off x="5008" y="3300"/>
                <a:ext cx="9" cy="6"/>
              </a:xfrm>
              <a:custGeom>
                <a:avLst/>
                <a:gdLst>
                  <a:gd name="T0" fmla="*/ 0 w 9"/>
                  <a:gd name="T1" fmla="*/ 6 h 10"/>
                  <a:gd name="T2" fmla="*/ 0 w 9"/>
                  <a:gd name="T3" fmla="*/ 5 h 10"/>
                  <a:gd name="T4" fmla="*/ 8 w 9"/>
                  <a:gd name="T5" fmla="*/ 0 h 10"/>
                  <a:gd name="T6" fmla="*/ 9 w 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0" y="1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4" name="Freeform 517"/>
              <p:cNvSpPr>
                <a:spLocks/>
              </p:cNvSpPr>
              <p:nvPr/>
            </p:nvSpPr>
            <p:spPr bwMode="auto">
              <a:xfrm>
                <a:off x="4996" y="3302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1 w 12"/>
                  <a:gd name="T3" fmla="*/ 4 h 7"/>
                  <a:gd name="T4" fmla="*/ 0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1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5" name="Freeform 518"/>
              <p:cNvSpPr>
                <a:spLocks/>
              </p:cNvSpPr>
              <p:nvPr/>
            </p:nvSpPr>
            <p:spPr bwMode="auto">
              <a:xfrm>
                <a:off x="5001" y="3308"/>
                <a:ext cx="9" cy="5"/>
              </a:xfrm>
              <a:custGeom>
                <a:avLst/>
                <a:gdLst>
                  <a:gd name="T0" fmla="*/ 9 w 9"/>
                  <a:gd name="T1" fmla="*/ 0 h 11"/>
                  <a:gd name="T2" fmla="*/ 9 w 9"/>
                  <a:gd name="T3" fmla="*/ 0 h 11"/>
                  <a:gd name="T4" fmla="*/ 1 w 9"/>
                  <a:gd name="T5" fmla="*/ 4 h 11"/>
                  <a:gd name="T6" fmla="*/ 0 w 9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9" y="0"/>
                    </a:moveTo>
                    <a:lnTo>
                      <a:pt x="9" y="0"/>
                    </a:lnTo>
                    <a:lnTo>
                      <a:pt x="1" y="9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6" name="Freeform 519"/>
              <p:cNvSpPr>
                <a:spLocks/>
              </p:cNvSpPr>
              <p:nvPr/>
            </p:nvSpPr>
            <p:spPr bwMode="auto">
              <a:xfrm>
                <a:off x="4989" y="3310"/>
                <a:ext cx="12" cy="3"/>
              </a:xfrm>
              <a:custGeom>
                <a:avLst/>
                <a:gdLst>
                  <a:gd name="T0" fmla="*/ 0 w 12"/>
                  <a:gd name="T1" fmla="*/ 0 h 7"/>
                  <a:gd name="T2" fmla="*/ 1 w 12"/>
                  <a:gd name="T3" fmla="*/ 0 h 7"/>
                  <a:gd name="T4" fmla="*/ 11 w 12"/>
                  <a:gd name="T5" fmla="*/ 2 h 7"/>
                  <a:gd name="T6" fmla="*/ 12 w 12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0" y="0"/>
                    </a:moveTo>
                    <a:lnTo>
                      <a:pt x="1" y="0"/>
                    </a:lnTo>
                    <a:lnTo>
                      <a:pt x="11" y="5"/>
                    </a:lnTo>
                    <a:lnTo>
                      <a:pt x="12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7" name="Freeform 520"/>
              <p:cNvSpPr>
                <a:spLocks/>
              </p:cNvSpPr>
              <p:nvPr/>
            </p:nvSpPr>
            <p:spPr bwMode="auto">
              <a:xfrm>
                <a:off x="5024" y="3305"/>
                <a:ext cx="9" cy="4"/>
              </a:xfrm>
              <a:custGeom>
                <a:avLst/>
                <a:gdLst>
                  <a:gd name="T0" fmla="*/ 9 w 9"/>
                  <a:gd name="T1" fmla="*/ 0 h 9"/>
                  <a:gd name="T2" fmla="*/ 9 w 9"/>
                  <a:gd name="T3" fmla="*/ 0 h 9"/>
                  <a:gd name="T4" fmla="*/ 1 w 9"/>
                  <a:gd name="T5" fmla="*/ 4 h 9"/>
                  <a:gd name="T6" fmla="*/ 0 w 9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9"/>
                  <a:gd name="T14" fmla="*/ 9 w 9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9">
                    <a:moveTo>
                      <a:pt x="9" y="0"/>
                    </a:moveTo>
                    <a:lnTo>
                      <a:pt x="9" y="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8" name="Freeform 521"/>
              <p:cNvSpPr>
                <a:spLocks/>
              </p:cNvSpPr>
              <p:nvPr/>
            </p:nvSpPr>
            <p:spPr bwMode="auto">
              <a:xfrm>
                <a:off x="5011" y="3306"/>
                <a:ext cx="13" cy="3"/>
              </a:xfrm>
              <a:custGeom>
                <a:avLst/>
                <a:gdLst>
                  <a:gd name="T0" fmla="*/ 0 w 13"/>
                  <a:gd name="T1" fmla="*/ 0 h 5"/>
                  <a:gd name="T2" fmla="*/ 1 w 13"/>
                  <a:gd name="T3" fmla="*/ 0 h 5"/>
                  <a:gd name="T4" fmla="*/ 13 w 13"/>
                  <a:gd name="T5" fmla="*/ 3 h 5"/>
                  <a:gd name="T6" fmla="*/ 13 w 13"/>
                  <a:gd name="T7" fmla="*/ 3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0" y="0"/>
                    </a:moveTo>
                    <a:lnTo>
                      <a:pt x="1" y="0"/>
                    </a:lnTo>
                    <a:lnTo>
                      <a:pt x="13" y="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9" name="Freeform 522"/>
              <p:cNvSpPr>
                <a:spLocks/>
              </p:cNvSpPr>
              <p:nvPr/>
            </p:nvSpPr>
            <p:spPr bwMode="auto">
              <a:xfrm>
                <a:off x="5049" y="3311"/>
                <a:ext cx="10" cy="5"/>
              </a:xfrm>
              <a:custGeom>
                <a:avLst/>
                <a:gdLst>
                  <a:gd name="T0" fmla="*/ 0 w 10"/>
                  <a:gd name="T1" fmla="*/ 5 h 10"/>
                  <a:gd name="T2" fmla="*/ 2 w 10"/>
                  <a:gd name="T3" fmla="*/ 5 h 10"/>
                  <a:gd name="T4" fmla="*/ 10 w 10"/>
                  <a:gd name="T5" fmla="*/ 1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2" y="10"/>
                    </a:lnTo>
                    <a:lnTo>
                      <a:pt x="10" y="1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0" name="Freeform 523"/>
              <p:cNvSpPr>
                <a:spLocks/>
              </p:cNvSpPr>
              <p:nvPr/>
            </p:nvSpPr>
            <p:spPr bwMode="auto">
              <a:xfrm>
                <a:off x="5029" y="3311"/>
                <a:ext cx="20" cy="5"/>
              </a:xfrm>
              <a:custGeom>
                <a:avLst/>
                <a:gdLst>
                  <a:gd name="T0" fmla="*/ 20 w 20"/>
                  <a:gd name="T1" fmla="*/ 5 h 10"/>
                  <a:gd name="T2" fmla="*/ 20 w 20"/>
                  <a:gd name="T3" fmla="*/ 5 h 10"/>
                  <a:gd name="T4" fmla="*/ 1 w 20"/>
                  <a:gd name="T5" fmla="*/ 0 h 10"/>
                  <a:gd name="T6" fmla="*/ 0 w 2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0"/>
                  <a:gd name="T14" fmla="*/ 20 w 2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0">
                    <a:moveTo>
                      <a:pt x="20" y="10"/>
                    </a:moveTo>
                    <a:lnTo>
                      <a:pt x="20" y="1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1" name="Freeform 524"/>
              <p:cNvSpPr>
                <a:spLocks/>
              </p:cNvSpPr>
              <p:nvPr/>
            </p:nvSpPr>
            <p:spPr bwMode="auto">
              <a:xfrm>
                <a:off x="5022" y="3319"/>
                <a:ext cx="17" cy="4"/>
              </a:xfrm>
              <a:custGeom>
                <a:avLst/>
                <a:gdLst>
                  <a:gd name="T0" fmla="*/ 17 w 17"/>
                  <a:gd name="T1" fmla="*/ 4 h 9"/>
                  <a:gd name="T2" fmla="*/ 16 w 17"/>
                  <a:gd name="T3" fmla="*/ 4 h 9"/>
                  <a:gd name="T4" fmla="*/ 1 w 17"/>
                  <a:gd name="T5" fmla="*/ 0 h 9"/>
                  <a:gd name="T6" fmla="*/ 0 w 1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9"/>
                  <a:gd name="T14" fmla="*/ 17 w 1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9">
                    <a:moveTo>
                      <a:pt x="17" y="9"/>
                    </a:moveTo>
                    <a:lnTo>
                      <a:pt x="16" y="9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2" name="Freeform 525"/>
              <p:cNvSpPr>
                <a:spLocks/>
              </p:cNvSpPr>
              <p:nvPr/>
            </p:nvSpPr>
            <p:spPr bwMode="auto">
              <a:xfrm>
                <a:off x="5039" y="3318"/>
                <a:ext cx="9" cy="5"/>
              </a:xfrm>
              <a:custGeom>
                <a:avLst/>
                <a:gdLst>
                  <a:gd name="T0" fmla="*/ 9 w 9"/>
                  <a:gd name="T1" fmla="*/ 0 h 10"/>
                  <a:gd name="T2" fmla="*/ 9 w 9"/>
                  <a:gd name="T3" fmla="*/ 0 h 10"/>
                  <a:gd name="T4" fmla="*/ 0 w 9"/>
                  <a:gd name="T5" fmla="*/ 5 h 10"/>
                  <a:gd name="T6" fmla="*/ 0 w 9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9" y="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3" name="Freeform 526"/>
              <p:cNvSpPr>
                <a:spLocks/>
              </p:cNvSpPr>
              <p:nvPr/>
            </p:nvSpPr>
            <p:spPr bwMode="auto">
              <a:xfrm>
                <a:off x="5017" y="3313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2 w 10"/>
                  <a:gd name="T3" fmla="*/ 4 h 11"/>
                  <a:gd name="T4" fmla="*/ 10 w 10"/>
                  <a:gd name="T5" fmla="*/ 0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2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4" name="Freeform 527"/>
              <p:cNvSpPr>
                <a:spLocks/>
              </p:cNvSpPr>
              <p:nvPr/>
            </p:nvSpPr>
            <p:spPr bwMode="auto">
              <a:xfrm>
                <a:off x="5005" y="3314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1 w 12"/>
                  <a:gd name="T3" fmla="*/ 3 h 7"/>
                  <a:gd name="T4" fmla="*/ 0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1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5" name="Freeform 528"/>
              <p:cNvSpPr>
                <a:spLocks/>
              </p:cNvSpPr>
              <p:nvPr/>
            </p:nvSpPr>
            <p:spPr bwMode="auto">
              <a:xfrm>
                <a:off x="5026" y="3324"/>
                <a:ext cx="9" cy="5"/>
              </a:xfrm>
              <a:custGeom>
                <a:avLst/>
                <a:gdLst>
                  <a:gd name="T0" fmla="*/ 0 w 9"/>
                  <a:gd name="T1" fmla="*/ 5 h 11"/>
                  <a:gd name="T2" fmla="*/ 0 w 9"/>
                  <a:gd name="T3" fmla="*/ 5 h 11"/>
                  <a:gd name="T4" fmla="*/ 8 w 9"/>
                  <a:gd name="T5" fmla="*/ 1 h 11"/>
                  <a:gd name="T6" fmla="*/ 9 w 9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0" y="11"/>
                    </a:moveTo>
                    <a:lnTo>
                      <a:pt x="0" y="11"/>
                    </a:lnTo>
                    <a:lnTo>
                      <a:pt x="8" y="2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6" name="Freeform 529"/>
              <p:cNvSpPr>
                <a:spLocks/>
              </p:cNvSpPr>
              <p:nvPr/>
            </p:nvSpPr>
            <p:spPr bwMode="auto">
              <a:xfrm>
                <a:off x="5000" y="3323"/>
                <a:ext cx="26" cy="6"/>
              </a:xfrm>
              <a:custGeom>
                <a:avLst/>
                <a:gdLst>
                  <a:gd name="T0" fmla="*/ 26 w 26"/>
                  <a:gd name="T1" fmla="*/ 6 h 13"/>
                  <a:gd name="T2" fmla="*/ 25 w 26"/>
                  <a:gd name="T3" fmla="*/ 6 h 13"/>
                  <a:gd name="T4" fmla="*/ 0 w 26"/>
                  <a:gd name="T5" fmla="*/ 0 h 13"/>
                  <a:gd name="T6" fmla="*/ 0 w 26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3"/>
                  <a:gd name="T14" fmla="*/ 26 w 26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3">
                    <a:moveTo>
                      <a:pt x="26" y="13"/>
                    </a:moveTo>
                    <a:lnTo>
                      <a:pt x="25" y="13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7" name="Freeform 530"/>
              <p:cNvSpPr>
                <a:spLocks/>
              </p:cNvSpPr>
              <p:nvPr/>
            </p:nvSpPr>
            <p:spPr bwMode="auto">
              <a:xfrm>
                <a:off x="4994" y="3316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1 w 10"/>
                  <a:gd name="T3" fmla="*/ 5 h 11"/>
                  <a:gd name="T4" fmla="*/ 9 w 10"/>
                  <a:gd name="T5" fmla="*/ 0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1" y="11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8" name="Freeform 531"/>
              <p:cNvSpPr>
                <a:spLocks/>
              </p:cNvSpPr>
              <p:nvPr/>
            </p:nvSpPr>
            <p:spPr bwMode="auto">
              <a:xfrm>
                <a:off x="4981" y="3318"/>
                <a:ext cx="13" cy="3"/>
              </a:xfrm>
              <a:custGeom>
                <a:avLst/>
                <a:gdLst>
                  <a:gd name="T0" fmla="*/ 13 w 13"/>
                  <a:gd name="T1" fmla="*/ 3 h 7"/>
                  <a:gd name="T2" fmla="*/ 12 w 13"/>
                  <a:gd name="T3" fmla="*/ 3 h 7"/>
                  <a:gd name="T4" fmla="*/ 1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9" name="Freeform 532"/>
              <p:cNvSpPr>
                <a:spLocks/>
              </p:cNvSpPr>
              <p:nvPr/>
            </p:nvSpPr>
            <p:spPr bwMode="auto">
              <a:xfrm>
                <a:off x="5009" y="3331"/>
                <a:ext cx="11" cy="5"/>
              </a:xfrm>
              <a:custGeom>
                <a:avLst/>
                <a:gdLst>
                  <a:gd name="T0" fmla="*/ 0 w 11"/>
                  <a:gd name="T1" fmla="*/ 5 h 11"/>
                  <a:gd name="T2" fmla="*/ 1 w 11"/>
                  <a:gd name="T3" fmla="*/ 5 h 11"/>
                  <a:gd name="T4" fmla="*/ 10 w 11"/>
                  <a:gd name="T5" fmla="*/ 0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lnTo>
                      <a:pt x="1" y="11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0" name="Freeform 533"/>
              <p:cNvSpPr>
                <a:spLocks/>
              </p:cNvSpPr>
              <p:nvPr/>
            </p:nvSpPr>
            <p:spPr bwMode="auto">
              <a:xfrm>
                <a:off x="4975" y="3328"/>
                <a:ext cx="34" cy="8"/>
              </a:xfrm>
              <a:custGeom>
                <a:avLst/>
                <a:gdLst>
                  <a:gd name="T0" fmla="*/ 34 w 34"/>
                  <a:gd name="T1" fmla="*/ 8 h 18"/>
                  <a:gd name="T2" fmla="*/ 34 w 34"/>
                  <a:gd name="T3" fmla="*/ 8 h 18"/>
                  <a:gd name="T4" fmla="*/ 1 w 34"/>
                  <a:gd name="T5" fmla="*/ 0 h 18"/>
                  <a:gd name="T6" fmla="*/ 0 w 34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18"/>
                  <a:gd name="T14" fmla="*/ 34 w 3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18">
                    <a:moveTo>
                      <a:pt x="34" y="18"/>
                    </a:moveTo>
                    <a:lnTo>
                      <a:pt x="34" y="18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1" name="Freeform 534"/>
              <p:cNvSpPr>
                <a:spLocks/>
              </p:cNvSpPr>
              <p:nvPr/>
            </p:nvSpPr>
            <p:spPr bwMode="auto">
              <a:xfrm>
                <a:off x="4962" y="3328"/>
                <a:ext cx="10" cy="6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9 w 10"/>
                  <a:gd name="T5" fmla="*/ 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0" y="10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2" name="Freeform 535"/>
              <p:cNvSpPr>
                <a:spLocks/>
              </p:cNvSpPr>
              <p:nvPr/>
            </p:nvSpPr>
            <p:spPr bwMode="auto">
              <a:xfrm>
                <a:off x="4945" y="3329"/>
                <a:ext cx="17" cy="5"/>
              </a:xfrm>
              <a:custGeom>
                <a:avLst/>
                <a:gdLst>
                  <a:gd name="T0" fmla="*/ 17 w 17"/>
                  <a:gd name="T1" fmla="*/ 5 h 8"/>
                  <a:gd name="T2" fmla="*/ 16 w 17"/>
                  <a:gd name="T3" fmla="*/ 5 h 8"/>
                  <a:gd name="T4" fmla="*/ 0 w 17"/>
                  <a:gd name="T5" fmla="*/ 0 h 8"/>
                  <a:gd name="T6" fmla="*/ 0 w 17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8"/>
                  <a:gd name="T14" fmla="*/ 17 w 17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8">
                    <a:moveTo>
                      <a:pt x="17" y="8"/>
                    </a:moveTo>
                    <a:lnTo>
                      <a:pt x="16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3" name="Freeform 536"/>
              <p:cNvSpPr>
                <a:spLocks/>
              </p:cNvSpPr>
              <p:nvPr/>
            </p:nvSpPr>
            <p:spPr bwMode="auto">
              <a:xfrm>
                <a:off x="4970" y="3320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1 w 10"/>
                  <a:gd name="T3" fmla="*/ 5 h 11"/>
                  <a:gd name="T4" fmla="*/ 9 w 10"/>
                  <a:gd name="T5" fmla="*/ 1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1" y="11"/>
                    </a:lnTo>
                    <a:lnTo>
                      <a:pt x="9" y="2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4" name="Freeform 537"/>
              <p:cNvSpPr>
                <a:spLocks/>
              </p:cNvSpPr>
              <p:nvPr/>
            </p:nvSpPr>
            <p:spPr bwMode="auto">
              <a:xfrm>
                <a:off x="4958" y="3321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2 w 12"/>
                  <a:gd name="T3" fmla="*/ 4 h 7"/>
                  <a:gd name="T4" fmla="*/ 1 w 12"/>
                  <a:gd name="T5" fmla="*/ 1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2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5" name="Freeform 538"/>
              <p:cNvSpPr>
                <a:spLocks/>
              </p:cNvSpPr>
              <p:nvPr/>
            </p:nvSpPr>
            <p:spPr bwMode="auto">
              <a:xfrm>
                <a:off x="5062" y="3324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1 w 10"/>
                  <a:gd name="T3" fmla="*/ 5 h 11"/>
                  <a:gd name="T4" fmla="*/ 9 w 10"/>
                  <a:gd name="T5" fmla="*/ 0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1" y="11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6" name="Freeform 539"/>
              <p:cNvSpPr>
                <a:spLocks/>
              </p:cNvSpPr>
              <p:nvPr/>
            </p:nvSpPr>
            <p:spPr bwMode="auto">
              <a:xfrm>
                <a:off x="5049" y="3326"/>
                <a:ext cx="13" cy="3"/>
              </a:xfrm>
              <a:custGeom>
                <a:avLst/>
                <a:gdLst>
                  <a:gd name="T0" fmla="*/ 13 w 13"/>
                  <a:gd name="T1" fmla="*/ 3 h 7"/>
                  <a:gd name="T2" fmla="*/ 13 w 13"/>
                  <a:gd name="T3" fmla="*/ 3 h 7"/>
                  <a:gd name="T4" fmla="*/ 0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7" name="Freeform 540"/>
              <p:cNvSpPr>
                <a:spLocks/>
              </p:cNvSpPr>
              <p:nvPr/>
            </p:nvSpPr>
            <p:spPr bwMode="auto">
              <a:xfrm>
                <a:off x="5079" y="3328"/>
                <a:ext cx="10" cy="6"/>
              </a:xfrm>
              <a:custGeom>
                <a:avLst/>
                <a:gdLst>
                  <a:gd name="T0" fmla="*/ 0 w 10"/>
                  <a:gd name="T1" fmla="*/ 6 h 10"/>
                  <a:gd name="T2" fmla="*/ 1 w 10"/>
                  <a:gd name="T3" fmla="*/ 6 h 10"/>
                  <a:gd name="T4" fmla="*/ 10 w 10"/>
                  <a:gd name="T5" fmla="*/ 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1" y="1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8" name="Freeform 541"/>
              <p:cNvSpPr>
                <a:spLocks/>
              </p:cNvSpPr>
              <p:nvPr/>
            </p:nvSpPr>
            <p:spPr bwMode="auto">
              <a:xfrm>
                <a:off x="5066" y="3330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3 w 13"/>
                  <a:gd name="T3" fmla="*/ 4 h 7"/>
                  <a:gd name="T4" fmla="*/ 1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3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9" name="Freeform 542"/>
              <p:cNvSpPr>
                <a:spLocks/>
              </p:cNvSpPr>
              <p:nvPr/>
            </p:nvSpPr>
            <p:spPr bwMode="auto">
              <a:xfrm>
                <a:off x="5084" y="3335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3 w 13"/>
                  <a:gd name="T3" fmla="*/ 3 h 7"/>
                  <a:gd name="T4" fmla="*/ 1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3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0" name="Freeform 543"/>
              <p:cNvSpPr>
                <a:spLocks/>
              </p:cNvSpPr>
              <p:nvPr/>
            </p:nvSpPr>
            <p:spPr bwMode="auto">
              <a:xfrm>
                <a:off x="5097" y="3333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1 h 12"/>
                  <a:gd name="T4" fmla="*/ 1 w 9"/>
                  <a:gd name="T5" fmla="*/ 5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9" y="1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1" name="Freeform 544"/>
              <p:cNvSpPr>
                <a:spLocks/>
              </p:cNvSpPr>
              <p:nvPr/>
            </p:nvSpPr>
            <p:spPr bwMode="auto">
              <a:xfrm>
                <a:off x="5096" y="3328"/>
                <a:ext cx="13" cy="3"/>
              </a:xfrm>
              <a:custGeom>
                <a:avLst/>
                <a:gdLst>
                  <a:gd name="T0" fmla="*/ 13 w 13"/>
                  <a:gd name="T1" fmla="*/ 3 h 7"/>
                  <a:gd name="T2" fmla="*/ 12 w 13"/>
                  <a:gd name="T3" fmla="*/ 3 h 7"/>
                  <a:gd name="T4" fmla="*/ 0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2" name="Freeform 545"/>
              <p:cNvSpPr>
                <a:spLocks/>
              </p:cNvSpPr>
              <p:nvPr/>
            </p:nvSpPr>
            <p:spPr bwMode="auto">
              <a:xfrm>
                <a:off x="5109" y="3326"/>
                <a:ext cx="9" cy="5"/>
              </a:xfrm>
              <a:custGeom>
                <a:avLst/>
                <a:gdLst>
                  <a:gd name="T0" fmla="*/ 9 w 9"/>
                  <a:gd name="T1" fmla="*/ 0 h 10"/>
                  <a:gd name="T2" fmla="*/ 9 w 9"/>
                  <a:gd name="T3" fmla="*/ 1 h 10"/>
                  <a:gd name="T4" fmla="*/ 0 w 9"/>
                  <a:gd name="T5" fmla="*/ 5 h 10"/>
                  <a:gd name="T6" fmla="*/ 0 w 9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9" y="1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3" name="Freeform 546"/>
              <p:cNvSpPr>
                <a:spLocks/>
              </p:cNvSpPr>
              <p:nvPr/>
            </p:nvSpPr>
            <p:spPr bwMode="auto">
              <a:xfrm>
                <a:off x="5078" y="3323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1 w 14"/>
                  <a:gd name="T5" fmla="*/ 1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4" name="Freeform 547"/>
              <p:cNvSpPr>
                <a:spLocks/>
              </p:cNvSpPr>
              <p:nvPr/>
            </p:nvSpPr>
            <p:spPr bwMode="auto">
              <a:xfrm>
                <a:off x="5092" y="3321"/>
                <a:ext cx="9" cy="6"/>
              </a:xfrm>
              <a:custGeom>
                <a:avLst/>
                <a:gdLst>
                  <a:gd name="T0" fmla="*/ 9 w 9"/>
                  <a:gd name="T1" fmla="*/ 0 h 10"/>
                  <a:gd name="T2" fmla="*/ 8 w 9"/>
                  <a:gd name="T3" fmla="*/ 1 h 10"/>
                  <a:gd name="T4" fmla="*/ 0 w 9"/>
                  <a:gd name="T5" fmla="*/ 6 h 10"/>
                  <a:gd name="T6" fmla="*/ 0 w 9"/>
                  <a:gd name="T7" fmla="*/ 6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8" y="2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5" name="Freeform 548"/>
              <p:cNvSpPr>
                <a:spLocks/>
              </p:cNvSpPr>
              <p:nvPr/>
            </p:nvSpPr>
            <p:spPr bwMode="auto">
              <a:xfrm>
                <a:off x="5074" y="3317"/>
                <a:ext cx="10" cy="5"/>
              </a:xfrm>
              <a:custGeom>
                <a:avLst/>
                <a:gdLst>
                  <a:gd name="T0" fmla="*/ 10 w 10"/>
                  <a:gd name="T1" fmla="*/ 0 h 11"/>
                  <a:gd name="T2" fmla="*/ 10 w 10"/>
                  <a:gd name="T3" fmla="*/ 1 h 11"/>
                  <a:gd name="T4" fmla="*/ 1 w 10"/>
                  <a:gd name="T5" fmla="*/ 5 h 11"/>
                  <a:gd name="T6" fmla="*/ 0 w 10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10" y="0"/>
                    </a:moveTo>
                    <a:lnTo>
                      <a:pt x="10" y="2"/>
                    </a:lnTo>
                    <a:lnTo>
                      <a:pt x="1" y="11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6" name="Freeform 549"/>
              <p:cNvSpPr>
                <a:spLocks/>
              </p:cNvSpPr>
              <p:nvPr/>
            </p:nvSpPr>
            <p:spPr bwMode="auto">
              <a:xfrm>
                <a:off x="5062" y="3319"/>
                <a:ext cx="12" cy="3"/>
              </a:xfrm>
              <a:custGeom>
                <a:avLst/>
                <a:gdLst>
                  <a:gd name="T0" fmla="*/ 0 w 12"/>
                  <a:gd name="T1" fmla="*/ 0 h 8"/>
                  <a:gd name="T2" fmla="*/ 0 w 12"/>
                  <a:gd name="T3" fmla="*/ 1 h 8"/>
                  <a:gd name="T4" fmla="*/ 12 w 12"/>
                  <a:gd name="T5" fmla="*/ 3 h 8"/>
                  <a:gd name="T6" fmla="*/ 12 w 12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8"/>
                  <a:gd name="T14" fmla="*/ 12 w 12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8">
                    <a:moveTo>
                      <a:pt x="0" y="0"/>
                    </a:moveTo>
                    <a:lnTo>
                      <a:pt x="0" y="2"/>
                    </a:lnTo>
                    <a:lnTo>
                      <a:pt x="12" y="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7" name="Freeform 550"/>
              <p:cNvSpPr>
                <a:spLocks/>
              </p:cNvSpPr>
              <p:nvPr/>
            </p:nvSpPr>
            <p:spPr bwMode="auto">
              <a:xfrm>
                <a:off x="5011" y="3348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8" name="Freeform 551"/>
              <p:cNvSpPr>
                <a:spLocks/>
              </p:cNvSpPr>
              <p:nvPr/>
            </p:nvSpPr>
            <p:spPr bwMode="auto">
              <a:xfrm>
                <a:off x="5025" y="3345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1 h 12"/>
                  <a:gd name="T4" fmla="*/ 0 w 9"/>
                  <a:gd name="T5" fmla="*/ 6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9" y="2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9" name="Freeform 552"/>
              <p:cNvSpPr>
                <a:spLocks/>
              </p:cNvSpPr>
              <p:nvPr/>
            </p:nvSpPr>
            <p:spPr bwMode="auto">
              <a:xfrm>
                <a:off x="5046" y="3357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0" name="Freeform 553"/>
              <p:cNvSpPr>
                <a:spLocks/>
              </p:cNvSpPr>
              <p:nvPr/>
            </p:nvSpPr>
            <p:spPr bwMode="auto">
              <a:xfrm>
                <a:off x="5060" y="3355"/>
                <a:ext cx="10" cy="6"/>
              </a:xfrm>
              <a:custGeom>
                <a:avLst/>
                <a:gdLst>
                  <a:gd name="T0" fmla="*/ 10 w 10"/>
                  <a:gd name="T1" fmla="*/ 0 h 13"/>
                  <a:gd name="T2" fmla="*/ 9 w 10"/>
                  <a:gd name="T3" fmla="*/ 1 h 13"/>
                  <a:gd name="T4" fmla="*/ 1 w 10"/>
                  <a:gd name="T5" fmla="*/ 6 h 13"/>
                  <a:gd name="T6" fmla="*/ 0 w 10"/>
                  <a:gd name="T7" fmla="*/ 6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3"/>
                  <a:gd name="T14" fmla="*/ 10 w 10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3">
                    <a:moveTo>
                      <a:pt x="10" y="0"/>
                    </a:moveTo>
                    <a:lnTo>
                      <a:pt x="9" y="2"/>
                    </a:lnTo>
                    <a:lnTo>
                      <a:pt x="1" y="13"/>
                    </a:lnTo>
                    <a:lnTo>
                      <a:pt x="0" y="13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1" name="Freeform 554"/>
              <p:cNvSpPr>
                <a:spLocks/>
              </p:cNvSpPr>
              <p:nvPr/>
            </p:nvSpPr>
            <p:spPr bwMode="auto">
              <a:xfrm>
                <a:off x="5041" y="3345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2" name="Freeform 555"/>
              <p:cNvSpPr>
                <a:spLocks/>
              </p:cNvSpPr>
              <p:nvPr/>
            </p:nvSpPr>
            <p:spPr bwMode="auto">
              <a:xfrm>
                <a:off x="5055" y="3342"/>
                <a:ext cx="10" cy="7"/>
              </a:xfrm>
              <a:custGeom>
                <a:avLst/>
                <a:gdLst>
                  <a:gd name="T0" fmla="*/ 10 w 10"/>
                  <a:gd name="T1" fmla="*/ 0 h 12"/>
                  <a:gd name="T2" fmla="*/ 9 w 10"/>
                  <a:gd name="T3" fmla="*/ 1 h 12"/>
                  <a:gd name="T4" fmla="*/ 1 w 10"/>
                  <a:gd name="T5" fmla="*/ 7 h 12"/>
                  <a:gd name="T6" fmla="*/ 0 w 10"/>
                  <a:gd name="T7" fmla="*/ 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9" y="2"/>
                    </a:lnTo>
                    <a:lnTo>
                      <a:pt x="1" y="12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3" name="Freeform 556"/>
              <p:cNvSpPr>
                <a:spLocks/>
              </p:cNvSpPr>
              <p:nvPr/>
            </p:nvSpPr>
            <p:spPr bwMode="auto">
              <a:xfrm>
                <a:off x="5029" y="3352"/>
                <a:ext cx="13" cy="4"/>
              </a:xfrm>
              <a:custGeom>
                <a:avLst/>
                <a:gdLst>
                  <a:gd name="T0" fmla="*/ 13 w 13"/>
                  <a:gd name="T1" fmla="*/ 4 h 9"/>
                  <a:gd name="T2" fmla="*/ 12 w 13"/>
                  <a:gd name="T3" fmla="*/ 3 h 9"/>
                  <a:gd name="T4" fmla="*/ 0 w 13"/>
                  <a:gd name="T5" fmla="*/ 0 h 9"/>
                  <a:gd name="T6" fmla="*/ 0 w 13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9"/>
                  <a:gd name="T14" fmla="*/ 13 w 1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9">
                    <a:moveTo>
                      <a:pt x="13" y="9"/>
                    </a:moveTo>
                    <a:lnTo>
                      <a:pt x="12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4" name="Freeform 557"/>
              <p:cNvSpPr>
                <a:spLocks/>
              </p:cNvSpPr>
              <p:nvPr/>
            </p:nvSpPr>
            <p:spPr bwMode="auto">
              <a:xfrm>
                <a:off x="5042" y="3350"/>
                <a:ext cx="10" cy="6"/>
              </a:xfrm>
              <a:custGeom>
                <a:avLst/>
                <a:gdLst>
                  <a:gd name="T0" fmla="*/ 10 w 10"/>
                  <a:gd name="T1" fmla="*/ 0 h 12"/>
                  <a:gd name="T2" fmla="*/ 10 w 10"/>
                  <a:gd name="T3" fmla="*/ 0 h 12"/>
                  <a:gd name="T4" fmla="*/ 0 w 10"/>
                  <a:gd name="T5" fmla="*/ 5 h 12"/>
                  <a:gd name="T6" fmla="*/ 0 w 10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10" y="0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5" name="Freeform 558"/>
              <p:cNvSpPr>
                <a:spLocks/>
              </p:cNvSpPr>
              <p:nvPr/>
            </p:nvSpPr>
            <p:spPr bwMode="auto">
              <a:xfrm>
                <a:off x="5120" y="3366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6" name="Freeform 559"/>
              <p:cNvSpPr>
                <a:spLocks/>
              </p:cNvSpPr>
              <p:nvPr/>
            </p:nvSpPr>
            <p:spPr bwMode="auto">
              <a:xfrm>
                <a:off x="5134" y="3364"/>
                <a:ext cx="9" cy="6"/>
              </a:xfrm>
              <a:custGeom>
                <a:avLst/>
                <a:gdLst>
                  <a:gd name="T0" fmla="*/ 9 w 9"/>
                  <a:gd name="T1" fmla="*/ 0 h 10"/>
                  <a:gd name="T2" fmla="*/ 8 w 9"/>
                  <a:gd name="T3" fmla="*/ 0 h 10"/>
                  <a:gd name="T4" fmla="*/ 0 w 9"/>
                  <a:gd name="T5" fmla="*/ 6 h 10"/>
                  <a:gd name="T6" fmla="*/ 0 w 9"/>
                  <a:gd name="T7" fmla="*/ 6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8" y="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7" name="Freeform 560"/>
              <p:cNvSpPr>
                <a:spLocks/>
              </p:cNvSpPr>
              <p:nvPr/>
            </p:nvSpPr>
            <p:spPr bwMode="auto">
              <a:xfrm>
                <a:off x="5131" y="3358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4 w 14"/>
                  <a:gd name="T3" fmla="*/ 4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4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8" name="Freeform 561"/>
              <p:cNvSpPr>
                <a:spLocks/>
              </p:cNvSpPr>
              <p:nvPr/>
            </p:nvSpPr>
            <p:spPr bwMode="auto">
              <a:xfrm>
                <a:off x="5145" y="3356"/>
                <a:ext cx="10" cy="6"/>
              </a:xfrm>
              <a:custGeom>
                <a:avLst/>
                <a:gdLst>
                  <a:gd name="T0" fmla="*/ 10 w 10"/>
                  <a:gd name="T1" fmla="*/ 0 h 10"/>
                  <a:gd name="T2" fmla="*/ 10 w 10"/>
                  <a:gd name="T3" fmla="*/ 0 h 10"/>
                  <a:gd name="T4" fmla="*/ 2 w 10"/>
                  <a:gd name="T5" fmla="*/ 6 h 10"/>
                  <a:gd name="T6" fmla="*/ 0 w 10"/>
                  <a:gd name="T7" fmla="*/ 6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10" y="0"/>
                    </a:moveTo>
                    <a:lnTo>
                      <a:pt x="10" y="0"/>
                    </a:lnTo>
                    <a:lnTo>
                      <a:pt x="2" y="1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9" name="Freeform 562"/>
              <p:cNvSpPr>
                <a:spLocks/>
              </p:cNvSpPr>
              <p:nvPr/>
            </p:nvSpPr>
            <p:spPr bwMode="auto">
              <a:xfrm>
                <a:off x="5143" y="3350"/>
                <a:ext cx="15" cy="5"/>
              </a:xfrm>
              <a:custGeom>
                <a:avLst/>
                <a:gdLst>
                  <a:gd name="T0" fmla="*/ 15 w 15"/>
                  <a:gd name="T1" fmla="*/ 5 h 8"/>
                  <a:gd name="T2" fmla="*/ 14 w 15"/>
                  <a:gd name="T3" fmla="*/ 4 h 8"/>
                  <a:gd name="T4" fmla="*/ 1 w 15"/>
                  <a:gd name="T5" fmla="*/ 1 h 8"/>
                  <a:gd name="T6" fmla="*/ 0 w 1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8"/>
                  <a:gd name="T14" fmla="*/ 15 w 1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8">
                    <a:moveTo>
                      <a:pt x="15" y="8"/>
                    </a:moveTo>
                    <a:lnTo>
                      <a:pt x="14" y="7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0" name="Freeform 563"/>
              <p:cNvSpPr>
                <a:spLocks/>
              </p:cNvSpPr>
              <p:nvPr/>
            </p:nvSpPr>
            <p:spPr bwMode="auto">
              <a:xfrm>
                <a:off x="5158" y="3349"/>
                <a:ext cx="8" cy="6"/>
              </a:xfrm>
              <a:custGeom>
                <a:avLst/>
                <a:gdLst>
                  <a:gd name="T0" fmla="*/ 8 w 8"/>
                  <a:gd name="T1" fmla="*/ 0 h 12"/>
                  <a:gd name="T2" fmla="*/ 8 w 8"/>
                  <a:gd name="T3" fmla="*/ 0 h 12"/>
                  <a:gd name="T4" fmla="*/ 0 w 8"/>
                  <a:gd name="T5" fmla="*/ 6 h 12"/>
                  <a:gd name="T6" fmla="*/ 0 w 8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2"/>
                  <a:gd name="T14" fmla="*/ 8 w 8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1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1" name="Freeform 564"/>
              <p:cNvSpPr>
                <a:spLocks/>
              </p:cNvSpPr>
              <p:nvPr/>
            </p:nvSpPr>
            <p:spPr bwMode="auto">
              <a:xfrm>
                <a:off x="5155" y="3343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2" name="Freeform 565"/>
              <p:cNvSpPr>
                <a:spLocks/>
              </p:cNvSpPr>
              <p:nvPr/>
            </p:nvSpPr>
            <p:spPr bwMode="auto">
              <a:xfrm>
                <a:off x="5169" y="3342"/>
                <a:ext cx="8" cy="5"/>
              </a:xfrm>
              <a:custGeom>
                <a:avLst/>
                <a:gdLst>
                  <a:gd name="T0" fmla="*/ 8 w 8"/>
                  <a:gd name="T1" fmla="*/ 0 h 11"/>
                  <a:gd name="T2" fmla="*/ 8 w 8"/>
                  <a:gd name="T3" fmla="*/ 0 h 11"/>
                  <a:gd name="T4" fmla="*/ 0 w 8"/>
                  <a:gd name="T5" fmla="*/ 5 h 11"/>
                  <a:gd name="T6" fmla="*/ 0 w 8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1"/>
                  <a:gd name="T14" fmla="*/ 8 w 8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1">
                    <a:moveTo>
                      <a:pt x="8" y="0"/>
                    </a:moveTo>
                    <a:lnTo>
                      <a:pt x="8" y="0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3" name="Freeform 566"/>
              <p:cNvSpPr>
                <a:spLocks/>
              </p:cNvSpPr>
              <p:nvPr/>
            </p:nvSpPr>
            <p:spPr bwMode="auto">
              <a:xfrm>
                <a:off x="5173" y="3348"/>
                <a:ext cx="15" cy="4"/>
              </a:xfrm>
              <a:custGeom>
                <a:avLst/>
                <a:gdLst>
                  <a:gd name="T0" fmla="*/ 15 w 15"/>
                  <a:gd name="T1" fmla="*/ 4 h 9"/>
                  <a:gd name="T2" fmla="*/ 14 w 15"/>
                  <a:gd name="T3" fmla="*/ 3 h 9"/>
                  <a:gd name="T4" fmla="*/ 1 w 15"/>
                  <a:gd name="T5" fmla="*/ 1 h 9"/>
                  <a:gd name="T6" fmla="*/ 0 w 1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15" y="9"/>
                    </a:moveTo>
                    <a:lnTo>
                      <a:pt x="14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4" name="Freeform 567"/>
              <p:cNvSpPr>
                <a:spLocks/>
              </p:cNvSpPr>
              <p:nvPr/>
            </p:nvSpPr>
            <p:spPr bwMode="auto">
              <a:xfrm>
                <a:off x="5188" y="3346"/>
                <a:ext cx="8" cy="6"/>
              </a:xfrm>
              <a:custGeom>
                <a:avLst/>
                <a:gdLst>
                  <a:gd name="T0" fmla="*/ 8 w 8"/>
                  <a:gd name="T1" fmla="*/ 0 h 12"/>
                  <a:gd name="T2" fmla="*/ 8 w 8"/>
                  <a:gd name="T3" fmla="*/ 0 h 12"/>
                  <a:gd name="T4" fmla="*/ 0 w 8"/>
                  <a:gd name="T5" fmla="*/ 5 h 12"/>
                  <a:gd name="T6" fmla="*/ 0 w 8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2"/>
                  <a:gd name="T14" fmla="*/ 8 w 8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5" name="Freeform 568"/>
              <p:cNvSpPr>
                <a:spLocks/>
              </p:cNvSpPr>
              <p:nvPr/>
            </p:nvSpPr>
            <p:spPr bwMode="auto">
              <a:xfrm>
                <a:off x="5152" y="3363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6" name="Freeform 569"/>
              <p:cNvSpPr>
                <a:spLocks/>
              </p:cNvSpPr>
              <p:nvPr/>
            </p:nvSpPr>
            <p:spPr bwMode="auto">
              <a:xfrm>
                <a:off x="5166" y="3355"/>
                <a:ext cx="18" cy="11"/>
              </a:xfrm>
              <a:custGeom>
                <a:avLst/>
                <a:gdLst>
                  <a:gd name="T0" fmla="*/ 18 w 18"/>
                  <a:gd name="T1" fmla="*/ 0 h 23"/>
                  <a:gd name="T2" fmla="*/ 18 w 18"/>
                  <a:gd name="T3" fmla="*/ 0 h 23"/>
                  <a:gd name="T4" fmla="*/ 0 w 18"/>
                  <a:gd name="T5" fmla="*/ 11 h 23"/>
                  <a:gd name="T6" fmla="*/ 0 w 18"/>
                  <a:gd name="T7" fmla="*/ 11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23"/>
                  <a:gd name="T14" fmla="*/ 18 w 18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23">
                    <a:moveTo>
                      <a:pt x="18" y="0"/>
                    </a:moveTo>
                    <a:lnTo>
                      <a:pt x="18" y="0"/>
                    </a:lnTo>
                    <a:lnTo>
                      <a:pt x="0" y="23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7" name="Freeform 570"/>
              <p:cNvSpPr>
                <a:spLocks/>
              </p:cNvSpPr>
              <p:nvPr/>
            </p:nvSpPr>
            <p:spPr bwMode="auto">
              <a:xfrm>
                <a:off x="5127" y="3378"/>
                <a:ext cx="15" cy="5"/>
              </a:xfrm>
              <a:custGeom>
                <a:avLst/>
                <a:gdLst>
                  <a:gd name="T0" fmla="*/ 15 w 15"/>
                  <a:gd name="T1" fmla="*/ 5 h 9"/>
                  <a:gd name="T2" fmla="*/ 14 w 15"/>
                  <a:gd name="T3" fmla="*/ 4 h 9"/>
                  <a:gd name="T4" fmla="*/ 1 w 15"/>
                  <a:gd name="T5" fmla="*/ 0 h 9"/>
                  <a:gd name="T6" fmla="*/ 0 w 1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15" y="9"/>
                    </a:moveTo>
                    <a:lnTo>
                      <a:pt x="14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8" name="Freeform 571"/>
              <p:cNvSpPr>
                <a:spLocks/>
              </p:cNvSpPr>
              <p:nvPr/>
            </p:nvSpPr>
            <p:spPr bwMode="auto">
              <a:xfrm>
                <a:off x="5142" y="3370"/>
                <a:ext cx="19" cy="13"/>
              </a:xfrm>
              <a:custGeom>
                <a:avLst/>
                <a:gdLst>
                  <a:gd name="T0" fmla="*/ 19 w 19"/>
                  <a:gd name="T1" fmla="*/ 0 h 27"/>
                  <a:gd name="T2" fmla="*/ 18 w 19"/>
                  <a:gd name="T3" fmla="*/ 1 h 27"/>
                  <a:gd name="T4" fmla="*/ 0 w 19"/>
                  <a:gd name="T5" fmla="*/ 12 h 27"/>
                  <a:gd name="T6" fmla="*/ 0 w 19"/>
                  <a:gd name="T7" fmla="*/ 13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7"/>
                  <a:gd name="T14" fmla="*/ 19 w 19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7">
                    <a:moveTo>
                      <a:pt x="19" y="0"/>
                    </a:moveTo>
                    <a:lnTo>
                      <a:pt x="18" y="2"/>
                    </a:lnTo>
                    <a:lnTo>
                      <a:pt x="0" y="25"/>
                    </a:lnTo>
                    <a:lnTo>
                      <a:pt x="0" y="2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9" name="Freeform 572"/>
              <p:cNvSpPr>
                <a:spLocks/>
              </p:cNvSpPr>
              <p:nvPr/>
            </p:nvSpPr>
            <p:spPr bwMode="auto">
              <a:xfrm>
                <a:off x="5107" y="3374"/>
                <a:ext cx="15" cy="4"/>
              </a:xfrm>
              <a:custGeom>
                <a:avLst/>
                <a:gdLst>
                  <a:gd name="T0" fmla="*/ 15 w 15"/>
                  <a:gd name="T1" fmla="*/ 4 h 9"/>
                  <a:gd name="T2" fmla="*/ 14 w 15"/>
                  <a:gd name="T3" fmla="*/ 3 h 9"/>
                  <a:gd name="T4" fmla="*/ 0 w 15"/>
                  <a:gd name="T5" fmla="*/ 0 h 9"/>
                  <a:gd name="T6" fmla="*/ 0 w 1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15" y="9"/>
                    </a:moveTo>
                    <a:lnTo>
                      <a:pt x="14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0" name="Freeform 573"/>
              <p:cNvSpPr>
                <a:spLocks/>
              </p:cNvSpPr>
              <p:nvPr/>
            </p:nvSpPr>
            <p:spPr bwMode="auto">
              <a:xfrm>
                <a:off x="5122" y="3372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8 w 9"/>
                  <a:gd name="T3" fmla="*/ 0 h 12"/>
                  <a:gd name="T4" fmla="*/ 0 w 9"/>
                  <a:gd name="T5" fmla="*/ 5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8" y="0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1" name="Freeform 574"/>
              <p:cNvSpPr>
                <a:spLocks/>
              </p:cNvSpPr>
              <p:nvPr/>
            </p:nvSpPr>
            <p:spPr bwMode="auto">
              <a:xfrm>
                <a:off x="5095" y="3349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2" name="Freeform 575"/>
              <p:cNvSpPr>
                <a:spLocks/>
              </p:cNvSpPr>
              <p:nvPr/>
            </p:nvSpPr>
            <p:spPr bwMode="auto">
              <a:xfrm>
                <a:off x="5109" y="3347"/>
                <a:ext cx="10" cy="5"/>
              </a:xfrm>
              <a:custGeom>
                <a:avLst/>
                <a:gdLst>
                  <a:gd name="T0" fmla="*/ 10 w 10"/>
                  <a:gd name="T1" fmla="*/ 0 h 10"/>
                  <a:gd name="T2" fmla="*/ 9 w 10"/>
                  <a:gd name="T3" fmla="*/ 0 h 10"/>
                  <a:gd name="T4" fmla="*/ 0 w 10"/>
                  <a:gd name="T5" fmla="*/ 5 h 10"/>
                  <a:gd name="T6" fmla="*/ 0 w 10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10" y="0"/>
                    </a:moveTo>
                    <a:lnTo>
                      <a:pt x="9" y="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3" name="Freeform 576"/>
              <p:cNvSpPr>
                <a:spLocks/>
              </p:cNvSpPr>
              <p:nvPr/>
            </p:nvSpPr>
            <p:spPr bwMode="auto">
              <a:xfrm>
                <a:off x="5107" y="3342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4 w 14"/>
                  <a:gd name="T3" fmla="*/ 3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4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4" name="Freeform 577"/>
              <p:cNvSpPr>
                <a:spLocks/>
              </p:cNvSpPr>
              <p:nvPr/>
            </p:nvSpPr>
            <p:spPr bwMode="auto">
              <a:xfrm>
                <a:off x="5121" y="3339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1 h 12"/>
                  <a:gd name="T4" fmla="*/ 1 w 9"/>
                  <a:gd name="T5" fmla="*/ 5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9" y="2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5" name="Freeform 578"/>
              <p:cNvSpPr>
                <a:spLocks/>
              </p:cNvSpPr>
              <p:nvPr/>
            </p:nvSpPr>
            <p:spPr bwMode="auto">
              <a:xfrm>
                <a:off x="5133" y="3332"/>
                <a:ext cx="8" cy="5"/>
              </a:xfrm>
              <a:custGeom>
                <a:avLst/>
                <a:gdLst>
                  <a:gd name="T0" fmla="*/ 8 w 8"/>
                  <a:gd name="T1" fmla="*/ 0 h 10"/>
                  <a:gd name="T2" fmla="*/ 8 w 8"/>
                  <a:gd name="T3" fmla="*/ 1 h 10"/>
                  <a:gd name="T4" fmla="*/ 0 w 8"/>
                  <a:gd name="T5" fmla="*/ 5 h 10"/>
                  <a:gd name="T6" fmla="*/ 0 w 8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0"/>
                  <a:gd name="T14" fmla="*/ 8 w 8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0">
                    <a:moveTo>
                      <a:pt x="8" y="0"/>
                    </a:moveTo>
                    <a:lnTo>
                      <a:pt x="8" y="2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6" name="Freeform 579"/>
              <p:cNvSpPr>
                <a:spLocks/>
              </p:cNvSpPr>
              <p:nvPr/>
            </p:nvSpPr>
            <p:spPr bwMode="auto">
              <a:xfrm>
                <a:off x="5119" y="3334"/>
                <a:ext cx="14" cy="3"/>
              </a:xfrm>
              <a:custGeom>
                <a:avLst/>
                <a:gdLst>
                  <a:gd name="T0" fmla="*/ 0 w 14"/>
                  <a:gd name="T1" fmla="*/ 0 h 7"/>
                  <a:gd name="T2" fmla="*/ 1 w 14"/>
                  <a:gd name="T3" fmla="*/ 1 h 7"/>
                  <a:gd name="T4" fmla="*/ 13 w 14"/>
                  <a:gd name="T5" fmla="*/ 3 h 7"/>
                  <a:gd name="T6" fmla="*/ 14 w 14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0" y="0"/>
                    </a:moveTo>
                    <a:lnTo>
                      <a:pt x="1" y="2"/>
                    </a:lnTo>
                    <a:lnTo>
                      <a:pt x="13" y="7"/>
                    </a:lnTo>
                    <a:lnTo>
                      <a:pt x="14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7" name="Freeform 580"/>
              <p:cNvSpPr>
                <a:spLocks/>
              </p:cNvSpPr>
              <p:nvPr/>
            </p:nvSpPr>
            <p:spPr bwMode="auto">
              <a:xfrm>
                <a:off x="5137" y="3339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8" name="Freeform 581"/>
              <p:cNvSpPr>
                <a:spLocks/>
              </p:cNvSpPr>
              <p:nvPr/>
            </p:nvSpPr>
            <p:spPr bwMode="auto">
              <a:xfrm>
                <a:off x="5151" y="3336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8 w 9"/>
                  <a:gd name="T3" fmla="*/ 1 h 12"/>
                  <a:gd name="T4" fmla="*/ 1 w 9"/>
                  <a:gd name="T5" fmla="*/ 5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8" y="1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9" name="Freeform 582"/>
              <p:cNvSpPr>
                <a:spLocks/>
              </p:cNvSpPr>
              <p:nvPr/>
            </p:nvSpPr>
            <p:spPr bwMode="auto">
              <a:xfrm>
                <a:off x="5125" y="3346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50" name="Freeform 583"/>
              <p:cNvSpPr>
                <a:spLocks/>
              </p:cNvSpPr>
              <p:nvPr/>
            </p:nvSpPr>
            <p:spPr bwMode="auto">
              <a:xfrm>
                <a:off x="5139" y="3344"/>
                <a:ext cx="9" cy="5"/>
              </a:xfrm>
              <a:custGeom>
                <a:avLst/>
                <a:gdLst>
                  <a:gd name="T0" fmla="*/ 9 w 9"/>
                  <a:gd name="T1" fmla="*/ 0 h 11"/>
                  <a:gd name="T2" fmla="*/ 9 w 9"/>
                  <a:gd name="T3" fmla="*/ 0 h 11"/>
                  <a:gd name="T4" fmla="*/ 0 w 9"/>
                  <a:gd name="T5" fmla="*/ 5 h 11"/>
                  <a:gd name="T6" fmla="*/ 0 w 9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9" y="0"/>
                    </a:moveTo>
                    <a:lnTo>
                      <a:pt x="9" y="0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51" name="Freeform 584"/>
              <p:cNvSpPr>
                <a:spLocks/>
              </p:cNvSpPr>
              <p:nvPr/>
            </p:nvSpPr>
            <p:spPr bwMode="auto">
              <a:xfrm>
                <a:off x="5113" y="3354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4 w 14"/>
                  <a:gd name="T3" fmla="*/ 3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4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52" name="Freeform 585"/>
              <p:cNvSpPr>
                <a:spLocks/>
              </p:cNvSpPr>
              <p:nvPr/>
            </p:nvSpPr>
            <p:spPr bwMode="auto">
              <a:xfrm>
                <a:off x="5127" y="3351"/>
                <a:ext cx="9" cy="6"/>
              </a:xfrm>
              <a:custGeom>
                <a:avLst/>
                <a:gdLst>
                  <a:gd name="T0" fmla="*/ 9 w 9"/>
                  <a:gd name="T1" fmla="*/ 0 h 13"/>
                  <a:gd name="T2" fmla="*/ 9 w 9"/>
                  <a:gd name="T3" fmla="*/ 1 h 13"/>
                  <a:gd name="T4" fmla="*/ 1 w 9"/>
                  <a:gd name="T5" fmla="*/ 5 h 13"/>
                  <a:gd name="T6" fmla="*/ 0 w 9"/>
                  <a:gd name="T7" fmla="*/ 6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3"/>
                  <a:gd name="T14" fmla="*/ 9 w 9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3">
                    <a:moveTo>
                      <a:pt x="9" y="0"/>
                    </a:moveTo>
                    <a:lnTo>
                      <a:pt x="9" y="2"/>
                    </a:lnTo>
                    <a:lnTo>
                      <a:pt x="1" y="11"/>
                    </a:lnTo>
                    <a:lnTo>
                      <a:pt x="0" y="13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53" name="Freeform 586"/>
              <p:cNvSpPr>
                <a:spLocks/>
              </p:cNvSpPr>
              <p:nvPr/>
            </p:nvSpPr>
            <p:spPr bwMode="auto">
              <a:xfrm>
                <a:off x="5101" y="3361"/>
                <a:ext cx="15" cy="4"/>
              </a:xfrm>
              <a:custGeom>
                <a:avLst/>
                <a:gdLst>
                  <a:gd name="T0" fmla="*/ 15 w 15"/>
                  <a:gd name="T1" fmla="*/ 4 h 8"/>
                  <a:gd name="T2" fmla="*/ 14 w 15"/>
                  <a:gd name="T3" fmla="*/ 3 h 8"/>
                  <a:gd name="T4" fmla="*/ 1 w 15"/>
                  <a:gd name="T5" fmla="*/ 0 h 8"/>
                  <a:gd name="T6" fmla="*/ 0 w 1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8"/>
                  <a:gd name="T14" fmla="*/ 15 w 1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8">
                    <a:moveTo>
                      <a:pt x="15" y="8"/>
                    </a:moveTo>
                    <a:lnTo>
                      <a:pt x="14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54" name="Freeform 587"/>
              <p:cNvSpPr>
                <a:spLocks/>
              </p:cNvSpPr>
              <p:nvPr/>
            </p:nvSpPr>
            <p:spPr bwMode="auto">
              <a:xfrm>
                <a:off x="5116" y="3359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8 w 9"/>
                  <a:gd name="T3" fmla="*/ 0 h 12"/>
                  <a:gd name="T4" fmla="*/ 0 w 9"/>
                  <a:gd name="T5" fmla="*/ 6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8" y="0"/>
                    </a:lnTo>
                    <a:lnTo>
                      <a:pt x="0" y="11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34284" name="Freeform 588"/>
            <p:cNvSpPr>
              <a:spLocks/>
            </p:cNvSpPr>
            <p:nvPr/>
          </p:nvSpPr>
          <p:spPr bwMode="auto">
            <a:xfrm>
              <a:off x="5083" y="3356"/>
              <a:ext cx="14" cy="4"/>
            </a:xfrm>
            <a:custGeom>
              <a:avLst/>
              <a:gdLst>
                <a:gd name="T0" fmla="*/ 14 w 14"/>
                <a:gd name="T1" fmla="*/ 4 h 7"/>
                <a:gd name="T2" fmla="*/ 13 w 14"/>
                <a:gd name="T3" fmla="*/ 4 h 7"/>
                <a:gd name="T4" fmla="*/ 1 w 14"/>
                <a:gd name="T5" fmla="*/ 0 h 7"/>
                <a:gd name="T6" fmla="*/ 0 w 14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7"/>
                <a:gd name="T14" fmla="*/ 14 w 14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7">
                  <a:moveTo>
                    <a:pt x="14" y="7"/>
                  </a:moveTo>
                  <a:lnTo>
                    <a:pt x="13" y="7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85" name="Freeform 589"/>
            <p:cNvSpPr>
              <a:spLocks/>
            </p:cNvSpPr>
            <p:nvPr/>
          </p:nvSpPr>
          <p:spPr bwMode="auto">
            <a:xfrm>
              <a:off x="5097" y="3354"/>
              <a:ext cx="9" cy="6"/>
            </a:xfrm>
            <a:custGeom>
              <a:avLst/>
              <a:gdLst>
                <a:gd name="T0" fmla="*/ 9 w 9"/>
                <a:gd name="T1" fmla="*/ 0 h 12"/>
                <a:gd name="T2" fmla="*/ 8 w 9"/>
                <a:gd name="T3" fmla="*/ 1 h 12"/>
                <a:gd name="T4" fmla="*/ 0 w 9"/>
                <a:gd name="T5" fmla="*/ 6 h 12"/>
                <a:gd name="T6" fmla="*/ 0 w 9"/>
                <a:gd name="T7" fmla="*/ 6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2"/>
                <a:gd name="T14" fmla="*/ 9 w 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2">
                  <a:moveTo>
                    <a:pt x="9" y="0"/>
                  </a:moveTo>
                  <a:lnTo>
                    <a:pt x="8" y="1"/>
                  </a:lnTo>
                  <a:lnTo>
                    <a:pt x="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86" name="Freeform 590"/>
            <p:cNvSpPr>
              <a:spLocks/>
            </p:cNvSpPr>
            <p:nvPr/>
          </p:nvSpPr>
          <p:spPr bwMode="auto">
            <a:xfrm>
              <a:off x="5100" y="3372"/>
              <a:ext cx="3" cy="12"/>
            </a:xfrm>
            <a:custGeom>
              <a:avLst/>
              <a:gdLst>
                <a:gd name="T0" fmla="*/ 3 w 3"/>
                <a:gd name="T1" fmla="*/ 12 h 22"/>
                <a:gd name="T2" fmla="*/ 1 w 3"/>
                <a:gd name="T3" fmla="*/ 1 h 22"/>
                <a:gd name="T4" fmla="*/ 0 w 3"/>
                <a:gd name="T5" fmla="*/ 0 h 22"/>
                <a:gd name="T6" fmla="*/ 0 60000 65536"/>
                <a:gd name="T7" fmla="*/ 0 60000 65536"/>
                <a:gd name="T8" fmla="*/ 0 60000 65536"/>
                <a:gd name="T9" fmla="*/ 0 w 3"/>
                <a:gd name="T10" fmla="*/ 0 h 22"/>
                <a:gd name="T11" fmla="*/ 3 w 3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2">
                  <a:moveTo>
                    <a:pt x="3" y="22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87" name="Freeform 591"/>
            <p:cNvSpPr>
              <a:spLocks/>
            </p:cNvSpPr>
            <p:nvPr/>
          </p:nvSpPr>
          <p:spPr bwMode="auto">
            <a:xfrm>
              <a:off x="5072" y="3364"/>
              <a:ext cx="28" cy="8"/>
            </a:xfrm>
            <a:custGeom>
              <a:avLst/>
              <a:gdLst>
                <a:gd name="T0" fmla="*/ 28 w 28"/>
                <a:gd name="T1" fmla="*/ 8 h 16"/>
                <a:gd name="T2" fmla="*/ 28 w 28"/>
                <a:gd name="T3" fmla="*/ 8 h 16"/>
                <a:gd name="T4" fmla="*/ 1 w 28"/>
                <a:gd name="T5" fmla="*/ 0 h 16"/>
                <a:gd name="T6" fmla="*/ 0 w 28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6"/>
                <a:gd name="T14" fmla="*/ 28 w 2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6">
                  <a:moveTo>
                    <a:pt x="28" y="16"/>
                  </a:moveTo>
                  <a:lnTo>
                    <a:pt x="28" y="16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88" name="Freeform 592"/>
            <p:cNvSpPr>
              <a:spLocks/>
            </p:cNvSpPr>
            <p:nvPr/>
          </p:nvSpPr>
          <p:spPr bwMode="auto">
            <a:xfrm>
              <a:off x="5100" y="3366"/>
              <a:ext cx="10" cy="6"/>
            </a:xfrm>
            <a:custGeom>
              <a:avLst/>
              <a:gdLst>
                <a:gd name="T0" fmla="*/ 10 w 10"/>
                <a:gd name="T1" fmla="*/ 0 h 13"/>
                <a:gd name="T2" fmla="*/ 9 w 10"/>
                <a:gd name="T3" fmla="*/ 0 h 13"/>
                <a:gd name="T4" fmla="*/ 1 w 10"/>
                <a:gd name="T5" fmla="*/ 6 h 13"/>
                <a:gd name="T6" fmla="*/ 0 w 10"/>
                <a:gd name="T7" fmla="*/ 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3"/>
                <a:gd name="T14" fmla="*/ 10 w 10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3">
                  <a:moveTo>
                    <a:pt x="10" y="0"/>
                  </a:moveTo>
                  <a:lnTo>
                    <a:pt x="9" y="0"/>
                  </a:lnTo>
                  <a:lnTo>
                    <a:pt x="1" y="13"/>
                  </a:lnTo>
                  <a:lnTo>
                    <a:pt x="0" y="1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89" name="Freeform 593"/>
            <p:cNvSpPr>
              <a:spLocks/>
            </p:cNvSpPr>
            <p:nvPr/>
          </p:nvSpPr>
          <p:spPr bwMode="auto">
            <a:xfrm>
              <a:off x="5085" y="3306"/>
              <a:ext cx="13" cy="3"/>
            </a:xfrm>
            <a:custGeom>
              <a:avLst/>
              <a:gdLst>
                <a:gd name="T0" fmla="*/ 13 w 13"/>
                <a:gd name="T1" fmla="*/ 3 h 7"/>
                <a:gd name="T2" fmla="*/ 12 w 13"/>
                <a:gd name="T3" fmla="*/ 3 h 7"/>
                <a:gd name="T4" fmla="*/ 1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2" y="7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0" name="Freeform 594"/>
            <p:cNvSpPr>
              <a:spLocks/>
            </p:cNvSpPr>
            <p:nvPr/>
          </p:nvSpPr>
          <p:spPr bwMode="auto">
            <a:xfrm>
              <a:off x="5098" y="3304"/>
              <a:ext cx="8" cy="5"/>
            </a:xfrm>
            <a:custGeom>
              <a:avLst/>
              <a:gdLst>
                <a:gd name="T0" fmla="*/ 8 w 8"/>
                <a:gd name="T1" fmla="*/ 0 h 10"/>
                <a:gd name="T2" fmla="*/ 8 w 8"/>
                <a:gd name="T3" fmla="*/ 0 h 10"/>
                <a:gd name="T4" fmla="*/ 0 w 8"/>
                <a:gd name="T5" fmla="*/ 4 h 10"/>
                <a:gd name="T6" fmla="*/ 0 w 8"/>
                <a:gd name="T7" fmla="*/ 5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0"/>
                <a:gd name="T14" fmla="*/ 8 w 8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0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1" name="Freeform 595"/>
            <p:cNvSpPr>
              <a:spLocks/>
            </p:cNvSpPr>
            <p:nvPr/>
          </p:nvSpPr>
          <p:spPr bwMode="auto">
            <a:xfrm>
              <a:off x="5102" y="3310"/>
              <a:ext cx="13" cy="3"/>
            </a:xfrm>
            <a:custGeom>
              <a:avLst/>
              <a:gdLst>
                <a:gd name="T0" fmla="*/ 13 w 13"/>
                <a:gd name="T1" fmla="*/ 3 h 7"/>
                <a:gd name="T2" fmla="*/ 13 w 13"/>
                <a:gd name="T3" fmla="*/ 2 h 7"/>
                <a:gd name="T4" fmla="*/ 0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3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2" name="Freeform 596"/>
            <p:cNvSpPr>
              <a:spLocks/>
            </p:cNvSpPr>
            <p:nvPr/>
          </p:nvSpPr>
          <p:spPr bwMode="auto">
            <a:xfrm>
              <a:off x="5115" y="3308"/>
              <a:ext cx="9" cy="5"/>
            </a:xfrm>
            <a:custGeom>
              <a:avLst/>
              <a:gdLst>
                <a:gd name="T0" fmla="*/ 9 w 9"/>
                <a:gd name="T1" fmla="*/ 0 h 11"/>
                <a:gd name="T2" fmla="*/ 8 w 9"/>
                <a:gd name="T3" fmla="*/ 0 h 11"/>
                <a:gd name="T4" fmla="*/ 1 w 9"/>
                <a:gd name="T5" fmla="*/ 4 h 11"/>
                <a:gd name="T6" fmla="*/ 0 w 9"/>
                <a:gd name="T7" fmla="*/ 5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1"/>
                <a:gd name="T14" fmla="*/ 9 w 9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1">
                  <a:moveTo>
                    <a:pt x="9" y="0"/>
                  </a:moveTo>
                  <a:lnTo>
                    <a:pt x="8" y="0"/>
                  </a:lnTo>
                  <a:lnTo>
                    <a:pt x="1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3" name="Freeform 597"/>
            <p:cNvSpPr>
              <a:spLocks/>
            </p:cNvSpPr>
            <p:nvPr/>
          </p:nvSpPr>
          <p:spPr bwMode="auto">
            <a:xfrm>
              <a:off x="5119" y="3314"/>
              <a:ext cx="13" cy="4"/>
            </a:xfrm>
            <a:custGeom>
              <a:avLst/>
              <a:gdLst>
                <a:gd name="T0" fmla="*/ 13 w 13"/>
                <a:gd name="T1" fmla="*/ 4 h 7"/>
                <a:gd name="T2" fmla="*/ 12 w 13"/>
                <a:gd name="T3" fmla="*/ 3 h 7"/>
                <a:gd name="T4" fmla="*/ 1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2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4" name="Freeform 598"/>
            <p:cNvSpPr>
              <a:spLocks/>
            </p:cNvSpPr>
            <p:nvPr/>
          </p:nvSpPr>
          <p:spPr bwMode="auto">
            <a:xfrm>
              <a:off x="5132" y="3318"/>
              <a:ext cx="1" cy="10"/>
            </a:xfrm>
            <a:custGeom>
              <a:avLst/>
              <a:gdLst>
                <a:gd name="T0" fmla="*/ 0 w 1"/>
                <a:gd name="T1" fmla="*/ 0 h 19"/>
                <a:gd name="T2" fmla="*/ 0 w 1"/>
                <a:gd name="T3" fmla="*/ 0 h 19"/>
                <a:gd name="T4" fmla="*/ 1 w 1"/>
                <a:gd name="T5" fmla="*/ 10 h 19"/>
                <a:gd name="T6" fmla="*/ 0 60000 65536"/>
                <a:gd name="T7" fmla="*/ 0 60000 65536"/>
                <a:gd name="T8" fmla="*/ 0 60000 65536"/>
                <a:gd name="T9" fmla="*/ 0 w 1"/>
                <a:gd name="T10" fmla="*/ 0 h 19"/>
                <a:gd name="T11" fmla="*/ 1 w 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">
                  <a:moveTo>
                    <a:pt x="0" y="0"/>
                  </a:moveTo>
                  <a:lnTo>
                    <a:pt x="0" y="0"/>
                  </a:lnTo>
                  <a:lnTo>
                    <a:pt x="1" y="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5" name="Freeform 599"/>
            <p:cNvSpPr>
              <a:spLocks/>
            </p:cNvSpPr>
            <p:nvPr/>
          </p:nvSpPr>
          <p:spPr bwMode="auto">
            <a:xfrm>
              <a:off x="5132" y="3313"/>
              <a:ext cx="8" cy="5"/>
            </a:xfrm>
            <a:custGeom>
              <a:avLst/>
              <a:gdLst>
                <a:gd name="T0" fmla="*/ 8 w 8"/>
                <a:gd name="T1" fmla="*/ 0 h 11"/>
                <a:gd name="T2" fmla="*/ 8 w 8"/>
                <a:gd name="T3" fmla="*/ 0 h 11"/>
                <a:gd name="T4" fmla="*/ 0 w 8"/>
                <a:gd name="T5" fmla="*/ 4 h 11"/>
                <a:gd name="T6" fmla="*/ 0 w 8"/>
                <a:gd name="T7" fmla="*/ 5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1"/>
                <a:gd name="T14" fmla="*/ 8 w 8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1">
                  <a:moveTo>
                    <a:pt x="8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6" name="Freeform 600"/>
            <p:cNvSpPr>
              <a:spLocks/>
            </p:cNvSpPr>
            <p:nvPr/>
          </p:nvSpPr>
          <p:spPr bwMode="auto">
            <a:xfrm>
              <a:off x="5014" y="3288"/>
              <a:ext cx="13" cy="4"/>
            </a:xfrm>
            <a:custGeom>
              <a:avLst/>
              <a:gdLst>
                <a:gd name="T0" fmla="*/ 13 w 13"/>
                <a:gd name="T1" fmla="*/ 4 h 7"/>
                <a:gd name="T2" fmla="*/ 13 w 13"/>
                <a:gd name="T3" fmla="*/ 3 h 7"/>
                <a:gd name="T4" fmla="*/ 1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3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7" name="Freeform 601"/>
            <p:cNvSpPr>
              <a:spLocks/>
            </p:cNvSpPr>
            <p:nvPr/>
          </p:nvSpPr>
          <p:spPr bwMode="auto">
            <a:xfrm>
              <a:off x="5027" y="3286"/>
              <a:ext cx="9" cy="6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0 h 10"/>
                <a:gd name="T4" fmla="*/ 1 w 9"/>
                <a:gd name="T5" fmla="*/ 5 h 10"/>
                <a:gd name="T6" fmla="*/ 0 w 9"/>
                <a:gd name="T7" fmla="*/ 6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0"/>
                <a:gd name="T14" fmla="*/ 9 w 9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0">
                  <a:moveTo>
                    <a:pt x="9" y="0"/>
                  </a:moveTo>
                  <a:lnTo>
                    <a:pt x="9" y="0"/>
                  </a:lnTo>
                  <a:lnTo>
                    <a:pt x="1" y="8"/>
                  </a:lnTo>
                  <a:lnTo>
                    <a:pt x="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8" name="Freeform 602"/>
            <p:cNvSpPr>
              <a:spLocks/>
            </p:cNvSpPr>
            <p:nvPr/>
          </p:nvSpPr>
          <p:spPr bwMode="auto">
            <a:xfrm>
              <a:off x="5043" y="3291"/>
              <a:ext cx="9" cy="4"/>
            </a:xfrm>
            <a:custGeom>
              <a:avLst/>
              <a:gdLst>
                <a:gd name="T0" fmla="*/ 0 w 9"/>
                <a:gd name="T1" fmla="*/ 4 h 9"/>
                <a:gd name="T2" fmla="*/ 0 w 9"/>
                <a:gd name="T3" fmla="*/ 4 h 9"/>
                <a:gd name="T4" fmla="*/ 9 w 9"/>
                <a:gd name="T5" fmla="*/ 0 h 9"/>
                <a:gd name="T6" fmla="*/ 9 w 9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9"/>
                  </a:moveTo>
                  <a:lnTo>
                    <a:pt x="0" y="9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299" name="Freeform 603"/>
            <p:cNvSpPr>
              <a:spLocks/>
            </p:cNvSpPr>
            <p:nvPr/>
          </p:nvSpPr>
          <p:spPr bwMode="auto">
            <a:xfrm>
              <a:off x="5031" y="3292"/>
              <a:ext cx="12" cy="3"/>
            </a:xfrm>
            <a:custGeom>
              <a:avLst/>
              <a:gdLst>
                <a:gd name="T0" fmla="*/ 12 w 12"/>
                <a:gd name="T1" fmla="*/ 3 h 5"/>
                <a:gd name="T2" fmla="*/ 11 w 12"/>
                <a:gd name="T3" fmla="*/ 3 h 5"/>
                <a:gd name="T4" fmla="*/ 0 w 12"/>
                <a:gd name="T5" fmla="*/ 0 h 5"/>
                <a:gd name="T6" fmla="*/ 0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12" y="5"/>
                  </a:moveTo>
                  <a:lnTo>
                    <a:pt x="11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0" name="Freeform 604"/>
            <p:cNvSpPr>
              <a:spLocks/>
            </p:cNvSpPr>
            <p:nvPr/>
          </p:nvSpPr>
          <p:spPr bwMode="auto">
            <a:xfrm>
              <a:off x="5059" y="3294"/>
              <a:ext cx="9" cy="5"/>
            </a:xfrm>
            <a:custGeom>
              <a:avLst/>
              <a:gdLst>
                <a:gd name="T0" fmla="*/ 0 w 9"/>
                <a:gd name="T1" fmla="*/ 5 h 11"/>
                <a:gd name="T2" fmla="*/ 1 w 9"/>
                <a:gd name="T3" fmla="*/ 4 h 11"/>
                <a:gd name="T4" fmla="*/ 9 w 9"/>
                <a:gd name="T5" fmla="*/ 1 h 11"/>
                <a:gd name="T6" fmla="*/ 9 w 9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1"/>
                <a:gd name="T14" fmla="*/ 9 w 9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1">
                  <a:moveTo>
                    <a:pt x="0" y="11"/>
                  </a:moveTo>
                  <a:lnTo>
                    <a:pt x="1" y="9"/>
                  </a:lnTo>
                  <a:lnTo>
                    <a:pt x="9" y="2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1" name="Freeform 605"/>
            <p:cNvSpPr>
              <a:spLocks/>
            </p:cNvSpPr>
            <p:nvPr/>
          </p:nvSpPr>
          <p:spPr bwMode="auto">
            <a:xfrm>
              <a:off x="5046" y="3296"/>
              <a:ext cx="13" cy="3"/>
            </a:xfrm>
            <a:custGeom>
              <a:avLst/>
              <a:gdLst>
                <a:gd name="T0" fmla="*/ 13 w 13"/>
                <a:gd name="T1" fmla="*/ 3 h 7"/>
                <a:gd name="T2" fmla="*/ 13 w 13"/>
                <a:gd name="T3" fmla="*/ 3 h 7"/>
                <a:gd name="T4" fmla="*/ 1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3" y="7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2" name="Freeform 606"/>
            <p:cNvSpPr>
              <a:spLocks/>
            </p:cNvSpPr>
            <p:nvPr/>
          </p:nvSpPr>
          <p:spPr bwMode="auto">
            <a:xfrm>
              <a:off x="5063" y="3300"/>
              <a:ext cx="12" cy="3"/>
            </a:xfrm>
            <a:custGeom>
              <a:avLst/>
              <a:gdLst>
                <a:gd name="T0" fmla="*/ 12 w 12"/>
                <a:gd name="T1" fmla="*/ 3 h 5"/>
                <a:gd name="T2" fmla="*/ 12 w 12"/>
                <a:gd name="T3" fmla="*/ 3 h 5"/>
                <a:gd name="T4" fmla="*/ 1 w 12"/>
                <a:gd name="T5" fmla="*/ 0 h 5"/>
                <a:gd name="T6" fmla="*/ 0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12" y="5"/>
                  </a:moveTo>
                  <a:lnTo>
                    <a:pt x="12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3" name="Freeform 607"/>
            <p:cNvSpPr>
              <a:spLocks/>
            </p:cNvSpPr>
            <p:nvPr/>
          </p:nvSpPr>
          <p:spPr bwMode="auto">
            <a:xfrm>
              <a:off x="5075" y="3299"/>
              <a:ext cx="10" cy="4"/>
            </a:xfrm>
            <a:custGeom>
              <a:avLst/>
              <a:gdLst>
                <a:gd name="T0" fmla="*/ 10 w 10"/>
                <a:gd name="T1" fmla="*/ 0 h 9"/>
                <a:gd name="T2" fmla="*/ 9 w 10"/>
                <a:gd name="T3" fmla="*/ 0 h 9"/>
                <a:gd name="T4" fmla="*/ 1 w 10"/>
                <a:gd name="T5" fmla="*/ 4 h 9"/>
                <a:gd name="T6" fmla="*/ 0 w 10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9"/>
                <a:gd name="T14" fmla="*/ 10 w 1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9">
                  <a:moveTo>
                    <a:pt x="10" y="0"/>
                  </a:moveTo>
                  <a:lnTo>
                    <a:pt x="9" y="0"/>
                  </a:lnTo>
                  <a:lnTo>
                    <a:pt x="1" y="9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4" name="Freeform 608"/>
            <p:cNvSpPr>
              <a:spLocks/>
            </p:cNvSpPr>
            <p:nvPr/>
          </p:nvSpPr>
          <p:spPr bwMode="auto">
            <a:xfrm>
              <a:off x="4961" y="3270"/>
              <a:ext cx="9" cy="4"/>
            </a:xfrm>
            <a:custGeom>
              <a:avLst/>
              <a:gdLst>
                <a:gd name="T0" fmla="*/ 0 w 9"/>
                <a:gd name="T1" fmla="*/ 4 h 9"/>
                <a:gd name="T2" fmla="*/ 0 w 9"/>
                <a:gd name="T3" fmla="*/ 4 h 9"/>
                <a:gd name="T4" fmla="*/ 8 w 9"/>
                <a:gd name="T5" fmla="*/ 1 h 9"/>
                <a:gd name="T6" fmla="*/ 9 w 9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9"/>
                  </a:moveTo>
                  <a:lnTo>
                    <a:pt x="0" y="9"/>
                  </a:lnTo>
                  <a:lnTo>
                    <a:pt x="8" y="2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5" name="Freeform 609"/>
            <p:cNvSpPr>
              <a:spLocks/>
            </p:cNvSpPr>
            <p:nvPr/>
          </p:nvSpPr>
          <p:spPr bwMode="auto">
            <a:xfrm>
              <a:off x="4948" y="3271"/>
              <a:ext cx="13" cy="3"/>
            </a:xfrm>
            <a:custGeom>
              <a:avLst/>
              <a:gdLst>
                <a:gd name="T0" fmla="*/ 13 w 13"/>
                <a:gd name="T1" fmla="*/ 3 h 5"/>
                <a:gd name="T2" fmla="*/ 12 w 13"/>
                <a:gd name="T3" fmla="*/ 3 h 5"/>
                <a:gd name="T4" fmla="*/ 1 w 13"/>
                <a:gd name="T5" fmla="*/ 0 h 5"/>
                <a:gd name="T6" fmla="*/ 0 w 13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5"/>
                <a:gd name="T14" fmla="*/ 13 w 1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5">
                  <a:moveTo>
                    <a:pt x="13" y="5"/>
                  </a:moveTo>
                  <a:lnTo>
                    <a:pt x="12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6" name="Freeform 610"/>
            <p:cNvSpPr>
              <a:spLocks/>
            </p:cNvSpPr>
            <p:nvPr/>
          </p:nvSpPr>
          <p:spPr bwMode="auto">
            <a:xfrm>
              <a:off x="4964" y="3275"/>
              <a:ext cx="11" cy="3"/>
            </a:xfrm>
            <a:custGeom>
              <a:avLst/>
              <a:gdLst>
                <a:gd name="T0" fmla="*/ 11 w 11"/>
                <a:gd name="T1" fmla="*/ 3 h 7"/>
                <a:gd name="T2" fmla="*/ 11 w 11"/>
                <a:gd name="T3" fmla="*/ 3 h 7"/>
                <a:gd name="T4" fmla="*/ 0 w 11"/>
                <a:gd name="T5" fmla="*/ 1 h 7"/>
                <a:gd name="T6" fmla="*/ 0 w 11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7"/>
                <a:gd name="T14" fmla="*/ 11 w 11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7">
                  <a:moveTo>
                    <a:pt x="11" y="7"/>
                  </a:moveTo>
                  <a:lnTo>
                    <a:pt x="11" y="7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7" name="Freeform 611"/>
            <p:cNvSpPr>
              <a:spLocks/>
            </p:cNvSpPr>
            <p:nvPr/>
          </p:nvSpPr>
          <p:spPr bwMode="auto">
            <a:xfrm>
              <a:off x="4975" y="3274"/>
              <a:ext cx="9" cy="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1 w 9"/>
                <a:gd name="T5" fmla="*/ 3 h 9"/>
                <a:gd name="T6" fmla="*/ 0 w 9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8" name="Freeform 612"/>
            <p:cNvSpPr>
              <a:spLocks/>
            </p:cNvSpPr>
            <p:nvPr/>
          </p:nvSpPr>
          <p:spPr bwMode="auto">
            <a:xfrm>
              <a:off x="4991" y="3278"/>
              <a:ext cx="9" cy="4"/>
            </a:xfrm>
            <a:custGeom>
              <a:avLst/>
              <a:gdLst>
                <a:gd name="T0" fmla="*/ 0 w 9"/>
                <a:gd name="T1" fmla="*/ 4 h 9"/>
                <a:gd name="T2" fmla="*/ 0 w 9"/>
                <a:gd name="T3" fmla="*/ 4 h 9"/>
                <a:gd name="T4" fmla="*/ 8 w 9"/>
                <a:gd name="T5" fmla="*/ 0 h 9"/>
                <a:gd name="T6" fmla="*/ 9 w 9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9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09" name="Freeform 613"/>
            <p:cNvSpPr>
              <a:spLocks/>
            </p:cNvSpPr>
            <p:nvPr/>
          </p:nvSpPr>
          <p:spPr bwMode="auto">
            <a:xfrm>
              <a:off x="4979" y="3279"/>
              <a:ext cx="12" cy="3"/>
            </a:xfrm>
            <a:custGeom>
              <a:avLst/>
              <a:gdLst>
                <a:gd name="T0" fmla="*/ 12 w 12"/>
                <a:gd name="T1" fmla="*/ 3 h 5"/>
                <a:gd name="T2" fmla="*/ 11 w 12"/>
                <a:gd name="T3" fmla="*/ 3 h 5"/>
                <a:gd name="T4" fmla="*/ 0 w 12"/>
                <a:gd name="T5" fmla="*/ 0 h 5"/>
                <a:gd name="T6" fmla="*/ 0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12" y="5"/>
                  </a:moveTo>
                  <a:lnTo>
                    <a:pt x="11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0" name="Freeform 614"/>
            <p:cNvSpPr>
              <a:spLocks/>
            </p:cNvSpPr>
            <p:nvPr/>
          </p:nvSpPr>
          <p:spPr bwMode="auto">
            <a:xfrm>
              <a:off x="4994" y="3283"/>
              <a:ext cx="12" cy="3"/>
            </a:xfrm>
            <a:custGeom>
              <a:avLst/>
              <a:gdLst>
                <a:gd name="T0" fmla="*/ 12 w 12"/>
                <a:gd name="T1" fmla="*/ 3 h 7"/>
                <a:gd name="T2" fmla="*/ 11 w 12"/>
                <a:gd name="T3" fmla="*/ 2 h 7"/>
                <a:gd name="T4" fmla="*/ 1 w 12"/>
                <a:gd name="T5" fmla="*/ 0 h 7"/>
                <a:gd name="T6" fmla="*/ 0 w 1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"/>
                <a:gd name="T14" fmla="*/ 12 w 1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">
                  <a:moveTo>
                    <a:pt x="12" y="7"/>
                  </a:moveTo>
                  <a:lnTo>
                    <a:pt x="11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1" name="Freeform 615"/>
            <p:cNvSpPr>
              <a:spLocks/>
            </p:cNvSpPr>
            <p:nvPr/>
          </p:nvSpPr>
          <p:spPr bwMode="auto">
            <a:xfrm>
              <a:off x="5006" y="3281"/>
              <a:ext cx="9" cy="5"/>
            </a:xfrm>
            <a:custGeom>
              <a:avLst/>
              <a:gdLst>
                <a:gd name="T0" fmla="*/ 9 w 9"/>
                <a:gd name="T1" fmla="*/ 0 h 11"/>
                <a:gd name="T2" fmla="*/ 8 w 9"/>
                <a:gd name="T3" fmla="*/ 1 h 11"/>
                <a:gd name="T4" fmla="*/ 0 w 9"/>
                <a:gd name="T5" fmla="*/ 4 h 11"/>
                <a:gd name="T6" fmla="*/ 0 w 9"/>
                <a:gd name="T7" fmla="*/ 5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1"/>
                <a:gd name="T14" fmla="*/ 9 w 9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1">
                  <a:moveTo>
                    <a:pt x="9" y="0"/>
                  </a:moveTo>
                  <a:lnTo>
                    <a:pt x="8" y="2"/>
                  </a:lnTo>
                  <a:lnTo>
                    <a:pt x="0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2" name="Freeform 616"/>
            <p:cNvSpPr>
              <a:spLocks/>
            </p:cNvSpPr>
            <p:nvPr/>
          </p:nvSpPr>
          <p:spPr bwMode="auto">
            <a:xfrm>
              <a:off x="4886" y="3256"/>
              <a:ext cx="11" cy="2"/>
            </a:xfrm>
            <a:custGeom>
              <a:avLst/>
              <a:gdLst>
                <a:gd name="T0" fmla="*/ 11 w 11"/>
                <a:gd name="T1" fmla="*/ 2 h 5"/>
                <a:gd name="T2" fmla="*/ 11 w 11"/>
                <a:gd name="T3" fmla="*/ 2 h 5"/>
                <a:gd name="T4" fmla="*/ 0 w 11"/>
                <a:gd name="T5" fmla="*/ 0 h 5"/>
                <a:gd name="T6" fmla="*/ 0 w 1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5"/>
                <a:gd name="T14" fmla="*/ 11 w 1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5">
                  <a:moveTo>
                    <a:pt x="11" y="5"/>
                  </a:moveTo>
                  <a:lnTo>
                    <a:pt x="11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3" name="Freeform 617"/>
            <p:cNvSpPr>
              <a:spLocks/>
            </p:cNvSpPr>
            <p:nvPr/>
          </p:nvSpPr>
          <p:spPr bwMode="auto">
            <a:xfrm>
              <a:off x="4897" y="3255"/>
              <a:ext cx="10" cy="3"/>
            </a:xfrm>
            <a:custGeom>
              <a:avLst/>
              <a:gdLst>
                <a:gd name="T0" fmla="*/ 10 w 10"/>
                <a:gd name="T1" fmla="*/ 0 h 7"/>
                <a:gd name="T2" fmla="*/ 9 w 10"/>
                <a:gd name="T3" fmla="*/ 0 h 7"/>
                <a:gd name="T4" fmla="*/ 1 w 10"/>
                <a:gd name="T5" fmla="*/ 3 h 7"/>
                <a:gd name="T6" fmla="*/ 0 w 10"/>
                <a:gd name="T7" fmla="*/ 3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10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4" name="Freeform 618"/>
            <p:cNvSpPr>
              <a:spLocks/>
            </p:cNvSpPr>
            <p:nvPr/>
          </p:nvSpPr>
          <p:spPr bwMode="auto">
            <a:xfrm>
              <a:off x="4911" y="3258"/>
              <a:ext cx="9" cy="4"/>
            </a:xfrm>
            <a:custGeom>
              <a:avLst/>
              <a:gdLst>
                <a:gd name="T0" fmla="*/ 0 w 9"/>
                <a:gd name="T1" fmla="*/ 4 h 7"/>
                <a:gd name="T2" fmla="*/ 1 w 9"/>
                <a:gd name="T3" fmla="*/ 4 h 7"/>
                <a:gd name="T4" fmla="*/ 9 w 9"/>
                <a:gd name="T5" fmla="*/ 0 h 7"/>
                <a:gd name="T6" fmla="*/ 9 w 9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7"/>
                <a:gd name="T14" fmla="*/ 9 w 9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7">
                  <a:moveTo>
                    <a:pt x="0" y="7"/>
                  </a:moveTo>
                  <a:lnTo>
                    <a:pt x="1" y="7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5" name="Freeform 619"/>
            <p:cNvSpPr>
              <a:spLocks/>
            </p:cNvSpPr>
            <p:nvPr/>
          </p:nvSpPr>
          <p:spPr bwMode="auto">
            <a:xfrm>
              <a:off x="4901" y="3259"/>
              <a:ext cx="10" cy="3"/>
            </a:xfrm>
            <a:custGeom>
              <a:avLst/>
              <a:gdLst>
                <a:gd name="T0" fmla="*/ 10 w 10"/>
                <a:gd name="T1" fmla="*/ 3 h 5"/>
                <a:gd name="T2" fmla="*/ 10 w 10"/>
                <a:gd name="T3" fmla="*/ 3 h 5"/>
                <a:gd name="T4" fmla="*/ 0 w 10"/>
                <a:gd name="T5" fmla="*/ 0 h 5"/>
                <a:gd name="T6" fmla="*/ 0 w 10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5"/>
                <a:gd name="T14" fmla="*/ 10 w 1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6" name="Freeform 620"/>
            <p:cNvSpPr>
              <a:spLocks/>
            </p:cNvSpPr>
            <p:nvPr/>
          </p:nvSpPr>
          <p:spPr bwMode="auto">
            <a:xfrm>
              <a:off x="4926" y="3266"/>
              <a:ext cx="1" cy="9"/>
            </a:xfrm>
            <a:custGeom>
              <a:avLst/>
              <a:gdLst>
                <a:gd name="T0" fmla="*/ 1 w 1"/>
                <a:gd name="T1" fmla="*/ 9 h 18"/>
                <a:gd name="T2" fmla="*/ 0 w 1"/>
                <a:gd name="T3" fmla="*/ 0 h 18"/>
                <a:gd name="T4" fmla="*/ 0 w 1"/>
                <a:gd name="T5" fmla="*/ 0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1" y="18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7" name="Freeform 621"/>
            <p:cNvSpPr>
              <a:spLocks/>
            </p:cNvSpPr>
            <p:nvPr/>
          </p:nvSpPr>
          <p:spPr bwMode="auto">
            <a:xfrm>
              <a:off x="4914" y="3263"/>
              <a:ext cx="12" cy="3"/>
            </a:xfrm>
            <a:custGeom>
              <a:avLst/>
              <a:gdLst>
                <a:gd name="T0" fmla="*/ 12 w 12"/>
                <a:gd name="T1" fmla="*/ 3 h 7"/>
                <a:gd name="T2" fmla="*/ 12 w 12"/>
                <a:gd name="T3" fmla="*/ 2 h 7"/>
                <a:gd name="T4" fmla="*/ 1 w 12"/>
                <a:gd name="T5" fmla="*/ 1 h 7"/>
                <a:gd name="T6" fmla="*/ 0 w 1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"/>
                <a:gd name="T14" fmla="*/ 12 w 1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">
                  <a:moveTo>
                    <a:pt x="12" y="7"/>
                  </a:moveTo>
                  <a:lnTo>
                    <a:pt x="12" y="5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8" name="Freeform 622"/>
            <p:cNvSpPr>
              <a:spLocks/>
            </p:cNvSpPr>
            <p:nvPr/>
          </p:nvSpPr>
          <p:spPr bwMode="auto">
            <a:xfrm>
              <a:off x="4926" y="3262"/>
              <a:ext cx="9" cy="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1 w 9"/>
                <a:gd name="T5" fmla="*/ 3 h 9"/>
                <a:gd name="T6" fmla="*/ 0 w 9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19" name="Freeform 623"/>
            <p:cNvSpPr>
              <a:spLocks/>
            </p:cNvSpPr>
            <p:nvPr/>
          </p:nvSpPr>
          <p:spPr bwMode="auto">
            <a:xfrm>
              <a:off x="4929" y="3267"/>
              <a:ext cx="11" cy="3"/>
            </a:xfrm>
            <a:custGeom>
              <a:avLst/>
              <a:gdLst>
                <a:gd name="T0" fmla="*/ 11 w 11"/>
                <a:gd name="T1" fmla="*/ 3 h 5"/>
                <a:gd name="T2" fmla="*/ 11 w 11"/>
                <a:gd name="T3" fmla="*/ 3 h 5"/>
                <a:gd name="T4" fmla="*/ 1 w 11"/>
                <a:gd name="T5" fmla="*/ 0 h 5"/>
                <a:gd name="T6" fmla="*/ 0 w 1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5"/>
                <a:gd name="T14" fmla="*/ 11 w 1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5">
                  <a:moveTo>
                    <a:pt x="11" y="5"/>
                  </a:moveTo>
                  <a:lnTo>
                    <a:pt x="11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0" name="Freeform 624"/>
            <p:cNvSpPr>
              <a:spLocks/>
            </p:cNvSpPr>
            <p:nvPr/>
          </p:nvSpPr>
          <p:spPr bwMode="auto">
            <a:xfrm>
              <a:off x="4940" y="3265"/>
              <a:ext cx="9" cy="5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1 w 9"/>
                <a:gd name="T5" fmla="*/ 4 h 9"/>
                <a:gd name="T6" fmla="*/ 0 w 9"/>
                <a:gd name="T7" fmla="*/ 5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1" name="Freeform 625"/>
            <p:cNvSpPr>
              <a:spLocks/>
            </p:cNvSpPr>
            <p:nvPr/>
          </p:nvSpPr>
          <p:spPr bwMode="auto">
            <a:xfrm>
              <a:off x="4859" y="3249"/>
              <a:ext cx="10" cy="2"/>
            </a:xfrm>
            <a:custGeom>
              <a:avLst/>
              <a:gdLst>
                <a:gd name="T0" fmla="*/ 10 w 10"/>
                <a:gd name="T1" fmla="*/ 2 h 5"/>
                <a:gd name="T2" fmla="*/ 10 w 10"/>
                <a:gd name="T3" fmla="*/ 2 h 5"/>
                <a:gd name="T4" fmla="*/ 1 w 10"/>
                <a:gd name="T5" fmla="*/ 0 h 5"/>
                <a:gd name="T6" fmla="*/ 0 w 10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5"/>
                <a:gd name="T14" fmla="*/ 10 w 1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2" name="Freeform 626"/>
            <p:cNvSpPr>
              <a:spLocks/>
            </p:cNvSpPr>
            <p:nvPr/>
          </p:nvSpPr>
          <p:spPr bwMode="auto">
            <a:xfrm>
              <a:off x="4869" y="3248"/>
              <a:ext cx="10" cy="3"/>
            </a:xfrm>
            <a:custGeom>
              <a:avLst/>
              <a:gdLst>
                <a:gd name="T0" fmla="*/ 10 w 10"/>
                <a:gd name="T1" fmla="*/ 0 h 7"/>
                <a:gd name="T2" fmla="*/ 9 w 10"/>
                <a:gd name="T3" fmla="*/ 0 h 7"/>
                <a:gd name="T4" fmla="*/ 1 w 10"/>
                <a:gd name="T5" fmla="*/ 3 h 7"/>
                <a:gd name="T6" fmla="*/ 0 w 10"/>
                <a:gd name="T7" fmla="*/ 3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10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3" name="Freeform 627"/>
            <p:cNvSpPr>
              <a:spLocks/>
            </p:cNvSpPr>
            <p:nvPr/>
          </p:nvSpPr>
          <p:spPr bwMode="auto">
            <a:xfrm>
              <a:off x="4751" y="2906"/>
              <a:ext cx="822" cy="550"/>
            </a:xfrm>
            <a:custGeom>
              <a:avLst/>
              <a:gdLst>
                <a:gd name="T0" fmla="*/ 121 w 822"/>
                <a:gd name="T1" fmla="*/ 334 h 1098"/>
                <a:gd name="T2" fmla="*/ 131 w 822"/>
                <a:gd name="T3" fmla="*/ 336 h 1098"/>
                <a:gd name="T4" fmla="*/ 183 w 822"/>
                <a:gd name="T5" fmla="*/ 316 h 1098"/>
                <a:gd name="T6" fmla="*/ 185 w 822"/>
                <a:gd name="T7" fmla="*/ 289 h 1098"/>
                <a:gd name="T8" fmla="*/ 291 w 822"/>
                <a:gd name="T9" fmla="*/ 259 h 1098"/>
                <a:gd name="T10" fmla="*/ 266 w 822"/>
                <a:gd name="T11" fmla="*/ 254 h 1098"/>
                <a:gd name="T12" fmla="*/ 258 w 822"/>
                <a:gd name="T13" fmla="*/ 248 h 1098"/>
                <a:gd name="T14" fmla="*/ 246 w 822"/>
                <a:gd name="T15" fmla="*/ 243 h 1098"/>
                <a:gd name="T16" fmla="*/ 246 w 822"/>
                <a:gd name="T17" fmla="*/ 229 h 1098"/>
                <a:gd name="T18" fmla="*/ 230 w 822"/>
                <a:gd name="T19" fmla="*/ 226 h 1098"/>
                <a:gd name="T20" fmla="*/ 234 w 822"/>
                <a:gd name="T21" fmla="*/ 7 h 1098"/>
                <a:gd name="T22" fmla="*/ 246 w 822"/>
                <a:gd name="T23" fmla="*/ 5 h 1098"/>
                <a:gd name="T24" fmla="*/ 308 w 822"/>
                <a:gd name="T25" fmla="*/ 0 h 1098"/>
                <a:gd name="T26" fmla="*/ 578 w 822"/>
                <a:gd name="T27" fmla="*/ 24 h 1098"/>
                <a:gd name="T28" fmla="*/ 588 w 822"/>
                <a:gd name="T29" fmla="*/ 60 h 1098"/>
                <a:gd name="T30" fmla="*/ 586 w 822"/>
                <a:gd name="T31" fmla="*/ 65 h 1098"/>
                <a:gd name="T32" fmla="*/ 611 w 822"/>
                <a:gd name="T33" fmla="*/ 68 h 1098"/>
                <a:gd name="T34" fmla="*/ 618 w 822"/>
                <a:gd name="T35" fmla="*/ 76 h 1098"/>
                <a:gd name="T36" fmla="*/ 609 w 822"/>
                <a:gd name="T37" fmla="*/ 181 h 1098"/>
                <a:gd name="T38" fmla="*/ 580 w 822"/>
                <a:gd name="T39" fmla="*/ 243 h 1098"/>
                <a:gd name="T40" fmla="*/ 576 w 822"/>
                <a:gd name="T41" fmla="*/ 247 h 1098"/>
                <a:gd name="T42" fmla="*/ 572 w 822"/>
                <a:gd name="T43" fmla="*/ 260 h 1098"/>
                <a:gd name="T44" fmla="*/ 690 w 822"/>
                <a:gd name="T45" fmla="*/ 285 h 1098"/>
                <a:gd name="T46" fmla="*/ 688 w 822"/>
                <a:gd name="T47" fmla="*/ 307 h 1098"/>
                <a:gd name="T48" fmla="*/ 685 w 822"/>
                <a:gd name="T49" fmla="*/ 336 h 1098"/>
                <a:gd name="T50" fmla="*/ 521 w 822"/>
                <a:gd name="T51" fmla="*/ 425 h 1098"/>
                <a:gd name="T52" fmla="*/ 515 w 822"/>
                <a:gd name="T53" fmla="*/ 426 h 1098"/>
                <a:gd name="T54" fmla="*/ 403 w 822"/>
                <a:gd name="T55" fmla="*/ 398 h 1098"/>
                <a:gd name="T56" fmla="*/ 194 w 822"/>
                <a:gd name="T57" fmla="*/ 348 h 1098"/>
                <a:gd name="T58" fmla="*/ 185 w 822"/>
                <a:gd name="T59" fmla="*/ 343 h 1098"/>
                <a:gd name="T60" fmla="*/ 183 w 822"/>
                <a:gd name="T61" fmla="*/ 318 h 1098"/>
                <a:gd name="T62" fmla="*/ 501 w 822"/>
                <a:gd name="T63" fmla="*/ 427 h 1098"/>
                <a:gd name="T64" fmla="*/ 501 w 822"/>
                <a:gd name="T65" fmla="*/ 437 h 1098"/>
                <a:gd name="T66" fmla="*/ 590 w 822"/>
                <a:gd name="T67" fmla="*/ 431 h 1098"/>
                <a:gd name="T68" fmla="*/ 604 w 822"/>
                <a:gd name="T69" fmla="*/ 425 h 1098"/>
                <a:gd name="T70" fmla="*/ 637 w 822"/>
                <a:gd name="T71" fmla="*/ 426 h 1098"/>
                <a:gd name="T72" fmla="*/ 697 w 822"/>
                <a:gd name="T73" fmla="*/ 427 h 1098"/>
                <a:gd name="T74" fmla="*/ 722 w 822"/>
                <a:gd name="T75" fmla="*/ 434 h 1098"/>
                <a:gd name="T76" fmla="*/ 736 w 822"/>
                <a:gd name="T77" fmla="*/ 445 h 1098"/>
                <a:gd name="T78" fmla="*/ 727 w 822"/>
                <a:gd name="T79" fmla="*/ 449 h 1098"/>
                <a:gd name="T80" fmla="*/ 713 w 822"/>
                <a:gd name="T81" fmla="*/ 451 h 1098"/>
                <a:gd name="T82" fmla="*/ 822 w 822"/>
                <a:gd name="T83" fmla="*/ 478 h 1098"/>
                <a:gd name="T84" fmla="*/ 821 w 822"/>
                <a:gd name="T85" fmla="*/ 481 h 1098"/>
                <a:gd name="T86" fmla="*/ 750 w 822"/>
                <a:gd name="T87" fmla="*/ 550 h 1098"/>
                <a:gd name="T88" fmla="*/ 511 w 822"/>
                <a:gd name="T89" fmla="*/ 488 h 1098"/>
                <a:gd name="T90" fmla="*/ 508 w 822"/>
                <a:gd name="T91" fmla="*/ 484 h 1098"/>
                <a:gd name="T92" fmla="*/ 509 w 822"/>
                <a:gd name="T93" fmla="*/ 481 h 1098"/>
                <a:gd name="T94" fmla="*/ 537 w 822"/>
                <a:gd name="T95" fmla="*/ 441 h 1098"/>
                <a:gd name="T96" fmla="*/ 501 w 822"/>
                <a:gd name="T97" fmla="*/ 443 h 1098"/>
                <a:gd name="T98" fmla="*/ 483 w 822"/>
                <a:gd name="T99" fmla="*/ 461 h 1098"/>
                <a:gd name="T100" fmla="*/ 441 w 822"/>
                <a:gd name="T101" fmla="*/ 486 h 1098"/>
                <a:gd name="T102" fmla="*/ 399 w 822"/>
                <a:gd name="T103" fmla="*/ 516 h 1098"/>
                <a:gd name="T104" fmla="*/ 391 w 822"/>
                <a:gd name="T105" fmla="*/ 513 h 1098"/>
                <a:gd name="T106" fmla="*/ 6 w 822"/>
                <a:gd name="T107" fmla="*/ 401 h 1098"/>
                <a:gd name="T108" fmla="*/ 2 w 822"/>
                <a:gd name="T109" fmla="*/ 399 h 109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22"/>
                <a:gd name="T166" fmla="*/ 0 h 1098"/>
                <a:gd name="T167" fmla="*/ 822 w 822"/>
                <a:gd name="T168" fmla="*/ 1098 h 109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22" h="1098">
                  <a:moveTo>
                    <a:pt x="0" y="768"/>
                  </a:moveTo>
                  <a:lnTo>
                    <a:pt x="1" y="767"/>
                  </a:lnTo>
                  <a:lnTo>
                    <a:pt x="121" y="667"/>
                  </a:lnTo>
                  <a:lnTo>
                    <a:pt x="122" y="667"/>
                  </a:lnTo>
                  <a:lnTo>
                    <a:pt x="131" y="670"/>
                  </a:lnTo>
                  <a:lnTo>
                    <a:pt x="138" y="654"/>
                  </a:lnTo>
                  <a:lnTo>
                    <a:pt x="140" y="654"/>
                  </a:lnTo>
                  <a:lnTo>
                    <a:pt x="183" y="630"/>
                  </a:lnTo>
                  <a:lnTo>
                    <a:pt x="185" y="630"/>
                  </a:lnTo>
                  <a:lnTo>
                    <a:pt x="185" y="623"/>
                  </a:lnTo>
                  <a:lnTo>
                    <a:pt x="185" y="577"/>
                  </a:lnTo>
                  <a:lnTo>
                    <a:pt x="185" y="575"/>
                  </a:lnTo>
                  <a:lnTo>
                    <a:pt x="186" y="575"/>
                  </a:lnTo>
                  <a:lnTo>
                    <a:pt x="291" y="517"/>
                  </a:lnTo>
                  <a:lnTo>
                    <a:pt x="266" y="509"/>
                  </a:lnTo>
                  <a:lnTo>
                    <a:pt x="266" y="507"/>
                  </a:lnTo>
                  <a:lnTo>
                    <a:pt x="266" y="496"/>
                  </a:lnTo>
                  <a:lnTo>
                    <a:pt x="258" y="495"/>
                  </a:lnTo>
                  <a:lnTo>
                    <a:pt x="258" y="493"/>
                  </a:lnTo>
                  <a:lnTo>
                    <a:pt x="257" y="489"/>
                  </a:lnTo>
                  <a:lnTo>
                    <a:pt x="246" y="486"/>
                  </a:lnTo>
                  <a:lnTo>
                    <a:pt x="246" y="484"/>
                  </a:lnTo>
                  <a:lnTo>
                    <a:pt x="246" y="458"/>
                  </a:lnTo>
                  <a:lnTo>
                    <a:pt x="246" y="456"/>
                  </a:lnTo>
                  <a:lnTo>
                    <a:pt x="245" y="456"/>
                  </a:lnTo>
                  <a:lnTo>
                    <a:pt x="230" y="451"/>
                  </a:lnTo>
                  <a:lnTo>
                    <a:pt x="230" y="449"/>
                  </a:lnTo>
                  <a:lnTo>
                    <a:pt x="234" y="14"/>
                  </a:lnTo>
                  <a:lnTo>
                    <a:pt x="234" y="12"/>
                  </a:lnTo>
                  <a:lnTo>
                    <a:pt x="246" y="10"/>
                  </a:lnTo>
                  <a:lnTo>
                    <a:pt x="248" y="10"/>
                  </a:lnTo>
                  <a:lnTo>
                    <a:pt x="308" y="0"/>
                  </a:lnTo>
                  <a:lnTo>
                    <a:pt x="309" y="0"/>
                  </a:lnTo>
                  <a:lnTo>
                    <a:pt x="578" y="47"/>
                  </a:lnTo>
                  <a:lnTo>
                    <a:pt x="577" y="73"/>
                  </a:lnTo>
                  <a:lnTo>
                    <a:pt x="588" y="119"/>
                  </a:lnTo>
                  <a:lnTo>
                    <a:pt x="588" y="121"/>
                  </a:lnTo>
                  <a:lnTo>
                    <a:pt x="586" y="130"/>
                  </a:lnTo>
                  <a:lnTo>
                    <a:pt x="610" y="133"/>
                  </a:lnTo>
                  <a:lnTo>
                    <a:pt x="611" y="135"/>
                  </a:lnTo>
                  <a:lnTo>
                    <a:pt x="618" y="151"/>
                  </a:lnTo>
                  <a:lnTo>
                    <a:pt x="618" y="152"/>
                  </a:lnTo>
                  <a:lnTo>
                    <a:pt x="609" y="359"/>
                  </a:lnTo>
                  <a:lnTo>
                    <a:pt x="609" y="361"/>
                  </a:lnTo>
                  <a:lnTo>
                    <a:pt x="602" y="372"/>
                  </a:lnTo>
                  <a:lnTo>
                    <a:pt x="592" y="386"/>
                  </a:lnTo>
                  <a:lnTo>
                    <a:pt x="580" y="486"/>
                  </a:lnTo>
                  <a:lnTo>
                    <a:pt x="579" y="488"/>
                  </a:lnTo>
                  <a:lnTo>
                    <a:pt x="576" y="493"/>
                  </a:lnTo>
                  <a:lnTo>
                    <a:pt x="572" y="517"/>
                  </a:lnTo>
                  <a:lnTo>
                    <a:pt x="572" y="519"/>
                  </a:lnTo>
                  <a:lnTo>
                    <a:pt x="568" y="526"/>
                  </a:lnTo>
                  <a:lnTo>
                    <a:pt x="631" y="549"/>
                  </a:lnTo>
                  <a:lnTo>
                    <a:pt x="690" y="568"/>
                  </a:lnTo>
                  <a:lnTo>
                    <a:pt x="691" y="570"/>
                  </a:lnTo>
                  <a:lnTo>
                    <a:pt x="688" y="612"/>
                  </a:lnTo>
                  <a:lnTo>
                    <a:pt x="685" y="668"/>
                  </a:lnTo>
                  <a:lnTo>
                    <a:pt x="685" y="670"/>
                  </a:lnTo>
                  <a:lnTo>
                    <a:pt x="522" y="847"/>
                  </a:lnTo>
                  <a:lnTo>
                    <a:pt x="522" y="849"/>
                  </a:lnTo>
                  <a:lnTo>
                    <a:pt x="521" y="849"/>
                  </a:lnTo>
                  <a:lnTo>
                    <a:pt x="516" y="851"/>
                  </a:lnTo>
                  <a:lnTo>
                    <a:pt x="515" y="851"/>
                  </a:lnTo>
                  <a:lnTo>
                    <a:pt x="504" y="844"/>
                  </a:lnTo>
                  <a:lnTo>
                    <a:pt x="414" y="800"/>
                  </a:lnTo>
                  <a:lnTo>
                    <a:pt x="403" y="795"/>
                  </a:lnTo>
                  <a:lnTo>
                    <a:pt x="291" y="740"/>
                  </a:lnTo>
                  <a:lnTo>
                    <a:pt x="195" y="695"/>
                  </a:lnTo>
                  <a:lnTo>
                    <a:pt x="194" y="695"/>
                  </a:lnTo>
                  <a:lnTo>
                    <a:pt x="194" y="693"/>
                  </a:lnTo>
                  <a:lnTo>
                    <a:pt x="185" y="684"/>
                  </a:lnTo>
                  <a:lnTo>
                    <a:pt x="185" y="682"/>
                  </a:lnTo>
                  <a:lnTo>
                    <a:pt x="185" y="633"/>
                  </a:lnTo>
                  <a:lnTo>
                    <a:pt x="183" y="635"/>
                  </a:lnTo>
                  <a:lnTo>
                    <a:pt x="141" y="658"/>
                  </a:lnTo>
                  <a:lnTo>
                    <a:pt x="134" y="672"/>
                  </a:lnTo>
                  <a:lnTo>
                    <a:pt x="501" y="853"/>
                  </a:lnTo>
                  <a:lnTo>
                    <a:pt x="501" y="854"/>
                  </a:lnTo>
                  <a:lnTo>
                    <a:pt x="501" y="872"/>
                  </a:lnTo>
                  <a:lnTo>
                    <a:pt x="537" y="875"/>
                  </a:lnTo>
                  <a:lnTo>
                    <a:pt x="573" y="867"/>
                  </a:lnTo>
                  <a:lnTo>
                    <a:pt x="590" y="861"/>
                  </a:lnTo>
                  <a:lnTo>
                    <a:pt x="598" y="851"/>
                  </a:lnTo>
                  <a:lnTo>
                    <a:pt x="601" y="851"/>
                  </a:lnTo>
                  <a:lnTo>
                    <a:pt x="604" y="849"/>
                  </a:lnTo>
                  <a:lnTo>
                    <a:pt x="607" y="851"/>
                  </a:lnTo>
                  <a:lnTo>
                    <a:pt x="617" y="856"/>
                  </a:lnTo>
                  <a:lnTo>
                    <a:pt x="637" y="851"/>
                  </a:lnTo>
                  <a:lnTo>
                    <a:pt x="662" y="849"/>
                  </a:lnTo>
                  <a:lnTo>
                    <a:pt x="679" y="849"/>
                  </a:lnTo>
                  <a:lnTo>
                    <a:pt x="697" y="853"/>
                  </a:lnTo>
                  <a:lnTo>
                    <a:pt x="716" y="861"/>
                  </a:lnTo>
                  <a:lnTo>
                    <a:pt x="717" y="861"/>
                  </a:lnTo>
                  <a:lnTo>
                    <a:pt x="722" y="867"/>
                  </a:lnTo>
                  <a:lnTo>
                    <a:pt x="732" y="875"/>
                  </a:lnTo>
                  <a:lnTo>
                    <a:pt x="733" y="877"/>
                  </a:lnTo>
                  <a:lnTo>
                    <a:pt x="736" y="888"/>
                  </a:lnTo>
                  <a:lnTo>
                    <a:pt x="736" y="889"/>
                  </a:lnTo>
                  <a:lnTo>
                    <a:pt x="729" y="896"/>
                  </a:lnTo>
                  <a:lnTo>
                    <a:pt x="727" y="896"/>
                  </a:lnTo>
                  <a:lnTo>
                    <a:pt x="716" y="900"/>
                  </a:lnTo>
                  <a:lnTo>
                    <a:pt x="714" y="900"/>
                  </a:lnTo>
                  <a:lnTo>
                    <a:pt x="713" y="900"/>
                  </a:lnTo>
                  <a:lnTo>
                    <a:pt x="817" y="949"/>
                  </a:lnTo>
                  <a:lnTo>
                    <a:pt x="820" y="951"/>
                  </a:lnTo>
                  <a:lnTo>
                    <a:pt x="822" y="954"/>
                  </a:lnTo>
                  <a:lnTo>
                    <a:pt x="822" y="958"/>
                  </a:lnTo>
                  <a:lnTo>
                    <a:pt x="821" y="961"/>
                  </a:lnTo>
                  <a:lnTo>
                    <a:pt x="821" y="963"/>
                  </a:lnTo>
                  <a:lnTo>
                    <a:pt x="753" y="1096"/>
                  </a:lnTo>
                  <a:lnTo>
                    <a:pt x="750" y="1098"/>
                  </a:lnTo>
                  <a:lnTo>
                    <a:pt x="745" y="1098"/>
                  </a:lnTo>
                  <a:lnTo>
                    <a:pt x="741" y="1098"/>
                  </a:lnTo>
                  <a:lnTo>
                    <a:pt x="511" y="974"/>
                  </a:lnTo>
                  <a:lnTo>
                    <a:pt x="509" y="972"/>
                  </a:lnTo>
                  <a:lnTo>
                    <a:pt x="508" y="968"/>
                  </a:lnTo>
                  <a:lnTo>
                    <a:pt x="508" y="967"/>
                  </a:lnTo>
                  <a:lnTo>
                    <a:pt x="508" y="963"/>
                  </a:lnTo>
                  <a:lnTo>
                    <a:pt x="509" y="960"/>
                  </a:lnTo>
                  <a:lnTo>
                    <a:pt x="583" y="870"/>
                  </a:lnTo>
                  <a:lnTo>
                    <a:pt x="573" y="874"/>
                  </a:lnTo>
                  <a:lnTo>
                    <a:pt x="537" y="881"/>
                  </a:lnTo>
                  <a:lnTo>
                    <a:pt x="501" y="877"/>
                  </a:lnTo>
                  <a:lnTo>
                    <a:pt x="501" y="882"/>
                  </a:lnTo>
                  <a:lnTo>
                    <a:pt x="501" y="884"/>
                  </a:lnTo>
                  <a:lnTo>
                    <a:pt x="485" y="907"/>
                  </a:lnTo>
                  <a:lnTo>
                    <a:pt x="483" y="921"/>
                  </a:lnTo>
                  <a:lnTo>
                    <a:pt x="483" y="923"/>
                  </a:lnTo>
                  <a:lnTo>
                    <a:pt x="441" y="970"/>
                  </a:lnTo>
                  <a:lnTo>
                    <a:pt x="401" y="1028"/>
                  </a:lnTo>
                  <a:lnTo>
                    <a:pt x="400" y="1030"/>
                  </a:lnTo>
                  <a:lnTo>
                    <a:pt x="399" y="1030"/>
                  </a:lnTo>
                  <a:lnTo>
                    <a:pt x="393" y="1026"/>
                  </a:lnTo>
                  <a:lnTo>
                    <a:pt x="392" y="1025"/>
                  </a:lnTo>
                  <a:lnTo>
                    <a:pt x="391" y="1025"/>
                  </a:lnTo>
                  <a:lnTo>
                    <a:pt x="8" y="802"/>
                  </a:lnTo>
                  <a:lnTo>
                    <a:pt x="7" y="800"/>
                  </a:lnTo>
                  <a:lnTo>
                    <a:pt x="6" y="800"/>
                  </a:lnTo>
                  <a:lnTo>
                    <a:pt x="3" y="798"/>
                  </a:lnTo>
                  <a:lnTo>
                    <a:pt x="2" y="798"/>
                  </a:lnTo>
                  <a:lnTo>
                    <a:pt x="2" y="796"/>
                  </a:lnTo>
                  <a:lnTo>
                    <a:pt x="0" y="76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4" name="Freeform 628"/>
            <p:cNvSpPr>
              <a:spLocks/>
            </p:cNvSpPr>
            <p:nvPr/>
          </p:nvSpPr>
          <p:spPr bwMode="auto">
            <a:xfrm>
              <a:off x="5377" y="3351"/>
              <a:ext cx="90" cy="54"/>
            </a:xfrm>
            <a:custGeom>
              <a:avLst/>
              <a:gdLst>
                <a:gd name="T0" fmla="*/ 87 w 90"/>
                <a:gd name="T1" fmla="*/ 6 h 107"/>
                <a:gd name="T2" fmla="*/ 80 w 90"/>
                <a:gd name="T3" fmla="*/ 7 h 107"/>
                <a:gd name="T4" fmla="*/ 87 w 90"/>
                <a:gd name="T5" fmla="*/ 10 h 107"/>
                <a:gd name="T6" fmla="*/ 90 w 90"/>
                <a:gd name="T7" fmla="*/ 12 h 107"/>
                <a:gd name="T8" fmla="*/ 88 w 90"/>
                <a:gd name="T9" fmla="*/ 22 h 107"/>
                <a:gd name="T10" fmla="*/ 80 w 90"/>
                <a:gd name="T11" fmla="*/ 36 h 107"/>
                <a:gd name="T12" fmla="*/ 71 w 90"/>
                <a:gd name="T13" fmla="*/ 46 h 107"/>
                <a:gd name="T14" fmla="*/ 58 w 90"/>
                <a:gd name="T15" fmla="*/ 53 h 107"/>
                <a:gd name="T16" fmla="*/ 40 w 90"/>
                <a:gd name="T17" fmla="*/ 54 h 107"/>
                <a:gd name="T18" fmla="*/ 20 w 90"/>
                <a:gd name="T19" fmla="*/ 51 h 107"/>
                <a:gd name="T20" fmla="*/ 6 w 90"/>
                <a:gd name="T21" fmla="*/ 45 h 107"/>
                <a:gd name="T22" fmla="*/ 0 w 90"/>
                <a:gd name="T23" fmla="*/ 38 h 107"/>
                <a:gd name="T24" fmla="*/ 1 w 90"/>
                <a:gd name="T25" fmla="*/ 28 h 107"/>
                <a:gd name="T26" fmla="*/ 7 w 90"/>
                <a:gd name="T27" fmla="*/ 20 h 107"/>
                <a:gd name="T28" fmla="*/ 10 w 90"/>
                <a:gd name="T29" fmla="*/ 17 h 107"/>
                <a:gd name="T30" fmla="*/ 24 w 90"/>
                <a:gd name="T31" fmla="*/ 10 h 107"/>
                <a:gd name="T32" fmla="*/ 46 w 90"/>
                <a:gd name="T33" fmla="*/ 0 h 107"/>
                <a:gd name="T34" fmla="*/ 58 w 90"/>
                <a:gd name="T35" fmla="*/ 2 h 107"/>
                <a:gd name="T36" fmla="*/ 68 w 90"/>
                <a:gd name="T37" fmla="*/ 4 h 107"/>
                <a:gd name="T38" fmla="*/ 75 w 90"/>
                <a:gd name="T39" fmla="*/ 7 h 107"/>
                <a:gd name="T40" fmla="*/ 76 w 90"/>
                <a:gd name="T41" fmla="*/ 6 h 107"/>
                <a:gd name="T42" fmla="*/ 81 w 90"/>
                <a:gd name="T43" fmla="*/ 5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07"/>
                <a:gd name="T68" fmla="*/ 90 w 90"/>
                <a:gd name="T69" fmla="*/ 107 h 10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07">
                  <a:moveTo>
                    <a:pt x="87" y="11"/>
                  </a:moveTo>
                  <a:lnTo>
                    <a:pt x="80" y="14"/>
                  </a:lnTo>
                  <a:lnTo>
                    <a:pt x="87" y="20"/>
                  </a:lnTo>
                  <a:lnTo>
                    <a:pt x="90" y="23"/>
                  </a:lnTo>
                  <a:lnTo>
                    <a:pt x="88" y="44"/>
                  </a:lnTo>
                  <a:lnTo>
                    <a:pt x="80" y="72"/>
                  </a:lnTo>
                  <a:lnTo>
                    <a:pt x="71" y="92"/>
                  </a:lnTo>
                  <a:lnTo>
                    <a:pt x="58" y="106"/>
                  </a:lnTo>
                  <a:lnTo>
                    <a:pt x="40" y="107"/>
                  </a:lnTo>
                  <a:lnTo>
                    <a:pt x="20" y="102"/>
                  </a:lnTo>
                  <a:lnTo>
                    <a:pt x="6" y="90"/>
                  </a:lnTo>
                  <a:lnTo>
                    <a:pt x="0" y="76"/>
                  </a:lnTo>
                  <a:lnTo>
                    <a:pt x="1" y="55"/>
                  </a:lnTo>
                  <a:lnTo>
                    <a:pt x="7" y="39"/>
                  </a:lnTo>
                  <a:lnTo>
                    <a:pt x="10" y="34"/>
                  </a:lnTo>
                  <a:lnTo>
                    <a:pt x="24" y="20"/>
                  </a:lnTo>
                  <a:lnTo>
                    <a:pt x="46" y="0"/>
                  </a:lnTo>
                  <a:lnTo>
                    <a:pt x="58" y="4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6" y="11"/>
                  </a:lnTo>
                  <a:lnTo>
                    <a:pt x="81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5" name="Freeform 629"/>
            <p:cNvSpPr>
              <a:spLocks/>
            </p:cNvSpPr>
            <p:nvPr/>
          </p:nvSpPr>
          <p:spPr bwMode="auto">
            <a:xfrm>
              <a:off x="5452" y="3357"/>
              <a:ext cx="5" cy="1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1 h 1"/>
                <a:gd name="T4" fmla="*/ 5 w 5"/>
                <a:gd name="T5" fmla="*/ 1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6" name="Freeform 630"/>
            <p:cNvSpPr>
              <a:spLocks/>
            </p:cNvSpPr>
            <p:nvPr/>
          </p:nvSpPr>
          <p:spPr bwMode="auto">
            <a:xfrm>
              <a:off x="5224" y="3307"/>
              <a:ext cx="8" cy="12"/>
            </a:xfrm>
            <a:custGeom>
              <a:avLst/>
              <a:gdLst>
                <a:gd name="T0" fmla="*/ 8 w 8"/>
                <a:gd name="T1" fmla="*/ 11 h 22"/>
                <a:gd name="T2" fmla="*/ 5 w 8"/>
                <a:gd name="T3" fmla="*/ 12 h 22"/>
                <a:gd name="T4" fmla="*/ 4 w 8"/>
                <a:gd name="T5" fmla="*/ 11 h 22"/>
                <a:gd name="T6" fmla="*/ 1 w 8"/>
                <a:gd name="T7" fmla="*/ 9 h 22"/>
                <a:gd name="T8" fmla="*/ 0 w 8"/>
                <a:gd name="T9" fmla="*/ 5 h 22"/>
                <a:gd name="T10" fmla="*/ 0 w 8"/>
                <a:gd name="T11" fmla="*/ 5 h 22"/>
                <a:gd name="T12" fmla="*/ 1 w 8"/>
                <a:gd name="T13" fmla="*/ 2 h 22"/>
                <a:gd name="T14" fmla="*/ 5 w 8"/>
                <a:gd name="T15" fmla="*/ 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22"/>
                <a:gd name="T26" fmla="*/ 8 w 8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22">
                  <a:moveTo>
                    <a:pt x="8" y="21"/>
                  </a:moveTo>
                  <a:lnTo>
                    <a:pt x="5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7" name="Freeform 631"/>
            <p:cNvSpPr>
              <a:spLocks/>
            </p:cNvSpPr>
            <p:nvPr/>
          </p:nvSpPr>
          <p:spPr bwMode="auto">
            <a:xfrm>
              <a:off x="5377" y="3334"/>
              <a:ext cx="106" cy="22"/>
            </a:xfrm>
            <a:custGeom>
              <a:avLst/>
              <a:gdLst>
                <a:gd name="T0" fmla="*/ 81 w 106"/>
                <a:gd name="T1" fmla="*/ 22 h 44"/>
                <a:gd name="T2" fmla="*/ 86 w 106"/>
                <a:gd name="T3" fmla="*/ 21 h 44"/>
                <a:gd name="T4" fmla="*/ 88 w 106"/>
                <a:gd name="T5" fmla="*/ 21 h 44"/>
                <a:gd name="T6" fmla="*/ 100 w 106"/>
                <a:gd name="T7" fmla="*/ 19 h 44"/>
                <a:gd name="T8" fmla="*/ 106 w 106"/>
                <a:gd name="T9" fmla="*/ 17 h 44"/>
                <a:gd name="T10" fmla="*/ 104 w 106"/>
                <a:gd name="T11" fmla="*/ 13 h 44"/>
                <a:gd name="T12" fmla="*/ 104 w 106"/>
                <a:gd name="T13" fmla="*/ 13 h 44"/>
                <a:gd name="T14" fmla="*/ 97 w 106"/>
                <a:gd name="T15" fmla="*/ 10 h 44"/>
                <a:gd name="T16" fmla="*/ 97 w 106"/>
                <a:gd name="T17" fmla="*/ 10 h 44"/>
                <a:gd name="T18" fmla="*/ 90 w 106"/>
                <a:gd name="T19" fmla="*/ 6 h 44"/>
                <a:gd name="T20" fmla="*/ 88 w 106"/>
                <a:gd name="T21" fmla="*/ 6 h 44"/>
                <a:gd name="T22" fmla="*/ 71 w 106"/>
                <a:gd name="T23" fmla="*/ 2 h 44"/>
                <a:gd name="T24" fmla="*/ 53 w 106"/>
                <a:gd name="T25" fmla="*/ 0 h 44"/>
                <a:gd name="T26" fmla="*/ 36 w 106"/>
                <a:gd name="T27" fmla="*/ 0 h 44"/>
                <a:gd name="T28" fmla="*/ 11 w 106"/>
                <a:gd name="T29" fmla="*/ 1 h 44"/>
                <a:gd name="T30" fmla="*/ 0 w 106"/>
                <a:gd name="T31" fmla="*/ 3 h 44"/>
                <a:gd name="T32" fmla="*/ 81 w 106"/>
                <a:gd name="T33" fmla="*/ 22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6"/>
                <a:gd name="T52" fmla="*/ 0 h 44"/>
                <a:gd name="T53" fmla="*/ 106 w 106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6" h="44">
                  <a:moveTo>
                    <a:pt x="81" y="44"/>
                  </a:moveTo>
                  <a:lnTo>
                    <a:pt x="86" y="41"/>
                  </a:lnTo>
                  <a:lnTo>
                    <a:pt x="88" y="41"/>
                  </a:lnTo>
                  <a:lnTo>
                    <a:pt x="100" y="37"/>
                  </a:lnTo>
                  <a:lnTo>
                    <a:pt x="106" y="34"/>
                  </a:lnTo>
                  <a:lnTo>
                    <a:pt x="104" y="27"/>
                  </a:lnTo>
                  <a:lnTo>
                    <a:pt x="97" y="20"/>
                  </a:lnTo>
                  <a:lnTo>
                    <a:pt x="90" y="13"/>
                  </a:lnTo>
                  <a:lnTo>
                    <a:pt x="88" y="13"/>
                  </a:lnTo>
                  <a:lnTo>
                    <a:pt x="71" y="4"/>
                  </a:lnTo>
                  <a:lnTo>
                    <a:pt x="53" y="0"/>
                  </a:lnTo>
                  <a:lnTo>
                    <a:pt x="36" y="0"/>
                  </a:lnTo>
                  <a:lnTo>
                    <a:pt x="11" y="2"/>
                  </a:lnTo>
                  <a:lnTo>
                    <a:pt x="0" y="6"/>
                  </a:lnTo>
                  <a:lnTo>
                    <a:pt x="81" y="4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8" name="Freeform 632"/>
            <p:cNvSpPr>
              <a:spLocks/>
            </p:cNvSpPr>
            <p:nvPr/>
          </p:nvSpPr>
          <p:spPr bwMode="auto">
            <a:xfrm>
              <a:off x="5334" y="3337"/>
              <a:ext cx="30" cy="5"/>
            </a:xfrm>
            <a:custGeom>
              <a:avLst/>
              <a:gdLst>
                <a:gd name="T0" fmla="*/ 30 w 30"/>
                <a:gd name="T1" fmla="*/ 0 h 9"/>
                <a:gd name="T2" fmla="*/ 7 w 30"/>
                <a:gd name="T3" fmla="*/ 3 h 9"/>
                <a:gd name="T4" fmla="*/ 0 w 30"/>
                <a:gd name="T5" fmla="*/ 5 h 9"/>
                <a:gd name="T6" fmla="*/ 0 60000 65536"/>
                <a:gd name="T7" fmla="*/ 0 60000 65536"/>
                <a:gd name="T8" fmla="*/ 0 60000 65536"/>
                <a:gd name="T9" fmla="*/ 0 w 30"/>
                <a:gd name="T10" fmla="*/ 0 h 9"/>
                <a:gd name="T11" fmla="*/ 30 w 3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9">
                  <a:moveTo>
                    <a:pt x="30" y="0"/>
                  </a:moveTo>
                  <a:lnTo>
                    <a:pt x="7" y="6"/>
                  </a:lnTo>
                  <a:lnTo>
                    <a:pt x="0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29" name="Freeform 633"/>
            <p:cNvSpPr>
              <a:spLocks/>
            </p:cNvSpPr>
            <p:nvPr/>
          </p:nvSpPr>
          <p:spPr bwMode="auto">
            <a:xfrm>
              <a:off x="5341" y="3335"/>
              <a:ext cx="27" cy="2"/>
            </a:xfrm>
            <a:custGeom>
              <a:avLst/>
              <a:gdLst>
                <a:gd name="T0" fmla="*/ 0 w 27"/>
                <a:gd name="T1" fmla="*/ 2 h 5"/>
                <a:gd name="T2" fmla="*/ 1 w 27"/>
                <a:gd name="T3" fmla="*/ 2 h 5"/>
                <a:gd name="T4" fmla="*/ 27 w 27"/>
                <a:gd name="T5" fmla="*/ 0 h 5"/>
                <a:gd name="T6" fmla="*/ 0 60000 65536"/>
                <a:gd name="T7" fmla="*/ 0 60000 65536"/>
                <a:gd name="T8" fmla="*/ 0 60000 65536"/>
                <a:gd name="T9" fmla="*/ 0 w 27"/>
                <a:gd name="T10" fmla="*/ 0 h 5"/>
                <a:gd name="T11" fmla="*/ 27 w 27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">
                  <a:moveTo>
                    <a:pt x="0" y="5"/>
                  </a:moveTo>
                  <a:lnTo>
                    <a:pt x="1" y="5"/>
                  </a:lnTo>
                  <a:lnTo>
                    <a:pt x="2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0" name="Freeform 634"/>
            <p:cNvSpPr>
              <a:spLocks/>
            </p:cNvSpPr>
            <p:nvPr/>
          </p:nvSpPr>
          <p:spPr bwMode="auto">
            <a:xfrm>
              <a:off x="5039" y="3232"/>
              <a:ext cx="113" cy="40"/>
            </a:xfrm>
            <a:custGeom>
              <a:avLst/>
              <a:gdLst>
                <a:gd name="T0" fmla="*/ 113 w 113"/>
                <a:gd name="T1" fmla="*/ 40 h 80"/>
                <a:gd name="T2" fmla="*/ 113 w 113"/>
                <a:gd name="T3" fmla="*/ 40 h 80"/>
                <a:gd name="T4" fmla="*/ 113 w 113"/>
                <a:gd name="T5" fmla="*/ 25 h 80"/>
                <a:gd name="T6" fmla="*/ 113 w 113"/>
                <a:gd name="T7" fmla="*/ 25 h 80"/>
                <a:gd name="T8" fmla="*/ 113 w 113"/>
                <a:gd name="T9" fmla="*/ 25 h 80"/>
                <a:gd name="T10" fmla="*/ 1 w 113"/>
                <a:gd name="T11" fmla="*/ 0 h 80"/>
                <a:gd name="T12" fmla="*/ 0 w 113"/>
                <a:gd name="T13" fmla="*/ 0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80"/>
                <a:gd name="T23" fmla="*/ 113 w 113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80">
                  <a:moveTo>
                    <a:pt x="113" y="80"/>
                  </a:moveTo>
                  <a:lnTo>
                    <a:pt x="113" y="80"/>
                  </a:lnTo>
                  <a:lnTo>
                    <a:pt x="113" y="5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1" name="Freeform 635"/>
            <p:cNvSpPr>
              <a:spLocks/>
            </p:cNvSpPr>
            <p:nvPr/>
          </p:nvSpPr>
          <p:spPr bwMode="auto">
            <a:xfrm>
              <a:off x="5163" y="3264"/>
              <a:ext cx="91" cy="27"/>
            </a:xfrm>
            <a:custGeom>
              <a:avLst/>
              <a:gdLst>
                <a:gd name="T0" fmla="*/ 91 w 91"/>
                <a:gd name="T1" fmla="*/ 27 h 52"/>
                <a:gd name="T2" fmla="*/ 91 w 91"/>
                <a:gd name="T3" fmla="*/ 27 h 52"/>
                <a:gd name="T4" fmla="*/ 91 w 91"/>
                <a:gd name="T5" fmla="*/ 22 h 52"/>
                <a:gd name="T6" fmla="*/ 91 w 91"/>
                <a:gd name="T7" fmla="*/ 22 h 52"/>
                <a:gd name="T8" fmla="*/ 90 w 91"/>
                <a:gd name="T9" fmla="*/ 21 h 52"/>
                <a:gd name="T10" fmla="*/ 1 w 91"/>
                <a:gd name="T11" fmla="*/ 0 h 52"/>
                <a:gd name="T12" fmla="*/ 0 w 91"/>
                <a:gd name="T13" fmla="*/ 0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52"/>
                <a:gd name="T23" fmla="*/ 91 w 91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52">
                  <a:moveTo>
                    <a:pt x="91" y="52"/>
                  </a:moveTo>
                  <a:lnTo>
                    <a:pt x="91" y="52"/>
                  </a:lnTo>
                  <a:lnTo>
                    <a:pt x="91" y="42"/>
                  </a:lnTo>
                  <a:lnTo>
                    <a:pt x="90" y="4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2" name="Freeform 636"/>
            <p:cNvSpPr>
              <a:spLocks/>
            </p:cNvSpPr>
            <p:nvPr/>
          </p:nvSpPr>
          <p:spPr bwMode="auto">
            <a:xfrm>
              <a:off x="5225" y="3154"/>
              <a:ext cx="87" cy="27"/>
            </a:xfrm>
            <a:custGeom>
              <a:avLst/>
              <a:gdLst>
                <a:gd name="T0" fmla="*/ 87 w 87"/>
                <a:gd name="T1" fmla="*/ 0 h 54"/>
                <a:gd name="T2" fmla="*/ 86 w 87"/>
                <a:gd name="T3" fmla="*/ 7 h 54"/>
                <a:gd name="T4" fmla="*/ 86 w 87"/>
                <a:gd name="T5" fmla="*/ 9 h 54"/>
                <a:gd name="T6" fmla="*/ 86 w 87"/>
                <a:gd name="T7" fmla="*/ 9 h 54"/>
                <a:gd name="T8" fmla="*/ 31 w 87"/>
                <a:gd name="T9" fmla="*/ 24 h 54"/>
                <a:gd name="T10" fmla="*/ 29 w 87"/>
                <a:gd name="T11" fmla="*/ 25 h 54"/>
                <a:gd name="T12" fmla="*/ 20 w 87"/>
                <a:gd name="T13" fmla="*/ 27 h 54"/>
                <a:gd name="T14" fmla="*/ 19 w 87"/>
                <a:gd name="T15" fmla="*/ 27 h 54"/>
                <a:gd name="T16" fmla="*/ 19 w 87"/>
                <a:gd name="T17" fmla="*/ 27 h 54"/>
                <a:gd name="T18" fmla="*/ 0 w 87"/>
                <a:gd name="T19" fmla="*/ 24 h 54"/>
                <a:gd name="T20" fmla="*/ 0 w 87"/>
                <a:gd name="T21" fmla="*/ 24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7"/>
                <a:gd name="T34" fmla="*/ 0 h 54"/>
                <a:gd name="T35" fmla="*/ 87 w 87"/>
                <a:gd name="T36" fmla="*/ 54 h 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7" h="54">
                  <a:moveTo>
                    <a:pt x="87" y="0"/>
                  </a:moveTo>
                  <a:lnTo>
                    <a:pt x="86" y="15"/>
                  </a:lnTo>
                  <a:lnTo>
                    <a:pt x="86" y="17"/>
                  </a:lnTo>
                  <a:lnTo>
                    <a:pt x="31" y="47"/>
                  </a:lnTo>
                  <a:lnTo>
                    <a:pt x="29" y="49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0" y="4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3" name="Freeform 637"/>
            <p:cNvSpPr>
              <a:spLocks/>
            </p:cNvSpPr>
            <p:nvPr/>
          </p:nvSpPr>
          <p:spPr bwMode="auto">
            <a:xfrm>
              <a:off x="5312" y="3099"/>
              <a:ext cx="31" cy="55"/>
            </a:xfrm>
            <a:custGeom>
              <a:avLst/>
              <a:gdLst>
                <a:gd name="T0" fmla="*/ 31 w 31"/>
                <a:gd name="T1" fmla="*/ 0 h 109"/>
                <a:gd name="T2" fmla="*/ 14 w 31"/>
                <a:gd name="T3" fmla="*/ 12 h 109"/>
                <a:gd name="T4" fmla="*/ 13 w 31"/>
                <a:gd name="T5" fmla="*/ 26 h 109"/>
                <a:gd name="T6" fmla="*/ 13 w 31"/>
                <a:gd name="T7" fmla="*/ 26 h 109"/>
                <a:gd name="T8" fmla="*/ 13 w 31"/>
                <a:gd name="T9" fmla="*/ 26 h 109"/>
                <a:gd name="T10" fmla="*/ 0 w 31"/>
                <a:gd name="T11" fmla="*/ 55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09"/>
                <a:gd name="T20" fmla="*/ 31 w 31"/>
                <a:gd name="T21" fmla="*/ 109 h 1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09">
                  <a:moveTo>
                    <a:pt x="31" y="0"/>
                  </a:moveTo>
                  <a:lnTo>
                    <a:pt x="14" y="24"/>
                  </a:lnTo>
                  <a:lnTo>
                    <a:pt x="13" y="51"/>
                  </a:lnTo>
                  <a:lnTo>
                    <a:pt x="13" y="52"/>
                  </a:lnTo>
                  <a:lnTo>
                    <a:pt x="0" y="10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4" name="Freeform 638"/>
            <p:cNvSpPr>
              <a:spLocks/>
            </p:cNvSpPr>
            <p:nvPr/>
          </p:nvSpPr>
          <p:spPr bwMode="auto">
            <a:xfrm>
              <a:off x="5017" y="3153"/>
              <a:ext cx="310" cy="45"/>
            </a:xfrm>
            <a:custGeom>
              <a:avLst/>
              <a:gdLst>
                <a:gd name="T0" fmla="*/ 310 w 310"/>
                <a:gd name="T1" fmla="*/ 0 h 89"/>
                <a:gd name="T2" fmla="*/ 297 w 310"/>
                <a:gd name="T3" fmla="*/ 11 h 89"/>
                <a:gd name="T4" fmla="*/ 293 w 310"/>
                <a:gd name="T5" fmla="*/ 15 h 89"/>
                <a:gd name="T6" fmla="*/ 275 w 310"/>
                <a:gd name="T7" fmla="*/ 31 h 89"/>
                <a:gd name="T8" fmla="*/ 275 w 310"/>
                <a:gd name="T9" fmla="*/ 31 h 89"/>
                <a:gd name="T10" fmla="*/ 275 w 310"/>
                <a:gd name="T11" fmla="*/ 32 h 89"/>
                <a:gd name="T12" fmla="*/ 273 w 310"/>
                <a:gd name="T13" fmla="*/ 33 h 89"/>
                <a:gd name="T14" fmla="*/ 218 w 310"/>
                <a:gd name="T15" fmla="*/ 45 h 89"/>
                <a:gd name="T16" fmla="*/ 218 w 310"/>
                <a:gd name="T17" fmla="*/ 45 h 89"/>
                <a:gd name="T18" fmla="*/ 217 w 310"/>
                <a:gd name="T19" fmla="*/ 45 h 89"/>
                <a:gd name="T20" fmla="*/ 0 w 310"/>
                <a:gd name="T21" fmla="*/ 2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89"/>
                <a:gd name="T35" fmla="*/ 310 w 310"/>
                <a:gd name="T36" fmla="*/ 89 h 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89">
                  <a:moveTo>
                    <a:pt x="310" y="0"/>
                  </a:moveTo>
                  <a:lnTo>
                    <a:pt x="297" y="21"/>
                  </a:lnTo>
                  <a:lnTo>
                    <a:pt x="293" y="30"/>
                  </a:lnTo>
                  <a:lnTo>
                    <a:pt x="275" y="61"/>
                  </a:lnTo>
                  <a:lnTo>
                    <a:pt x="275" y="63"/>
                  </a:lnTo>
                  <a:lnTo>
                    <a:pt x="273" y="65"/>
                  </a:lnTo>
                  <a:lnTo>
                    <a:pt x="218" y="89"/>
                  </a:lnTo>
                  <a:lnTo>
                    <a:pt x="217" y="89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5" name="Freeform 639"/>
            <p:cNvSpPr>
              <a:spLocks/>
            </p:cNvSpPr>
            <p:nvPr/>
          </p:nvSpPr>
          <p:spPr bwMode="auto">
            <a:xfrm>
              <a:off x="5008" y="3151"/>
              <a:ext cx="226" cy="42"/>
            </a:xfrm>
            <a:custGeom>
              <a:avLst/>
              <a:gdLst>
                <a:gd name="T0" fmla="*/ 226 w 226"/>
                <a:gd name="T1" fmla="*/ 39 h 85"/>
                <a:gd name="T2" fmla="*/ 225 w 226"/>
                <a:gd name="T3" fmla="*/ 39 h 85"/>
                <a:gd name="T4" fmla="*/ 216 w 226"/>
                <a:gd name="T5" fmla="*/ 41 h 85"/>
                <a:gd name="T6" fmla="*/ 216 w 226"/>
                <a:gd name="T7" fmla="*/ 42 h 85"/>
                <a:gd name="T8" fmla="*/ 215 w 226"/>
                <a:gd name="T9" fmla="*/ 41 h 85"/>
                <a:gd name="T10" fmla="*/ 0 w 226"/>
                <a:gd name="T11" fmla="*/ 0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6"/>
                <a:gd name="T19" fmla="*/ 0 h 85"/>
                <a:gd name="T20" fmla="*/ 226 w 226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6" h="85">
                  <a:moveTo>
                    <a:pt x="226" y="78"/>
                  </a:moveTo>
                  <a:lnTo>
                    <a:pt x="225" y="78"/>
                  </a:lnTo>
                  <a:lnTo>
                    <a:pt x="216" y="83"/>
                  </a:lnTo>
                  <a:lnTo>
                    <a:pt x="216" y="85"/>
                  </a:lnTo>
                  <a:lnTo>
                    <a:pt x="215" y="8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6" name="Freeform 640"/>
            <p:cNvSpPr>
              <a:spLocks/>
            </p:cNvSpPr>
            <p:nvPr/>
          </p:nvSpPr>
          <p:spPr bwMode="auto">
            <a:xfrm>
              <a:off x="5111" y="3179"/>
              <a:ext cx="179" cy="25"/>
            </a:xfrm>
            <a:custGeom>
              <a:avLst/>
              <a:gdLst>
                <a:gd name="T0" fmla="*/ 179 w 179"/>
                <a:gd name="T1" fmla="*/ 12 h 50"/>
                <a:gd name="T2" fmla="*/ 177 w 179"/>
                <a:gd name="T3" fmla="*/ 13 h 50"/>
                <a:gd name="T4" fmla="*/ 175 w 179"/>
                <a:gd name="T5" fmla="*/ 13 h 50"/>
                <a:gd name="T6" fmla="*/ 125 w 179"/>
                <a:gd name="T7" fmla="*/ 25 h 50"/>
                <a:gd name="T8" fmla="*/ 125 w 179"/>
                <a:gd name="T9" fmla="*/ 25 h 50"/>
                <a:gd name="T10" fmla="*/ 124 w 179"/>
                <a:gd name="T11" fmla="*/ 24 h 50"/>
                <a:gd name="T12" fmla="*/ 0 w 17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9"/>
                <a:gd name="T22" fmla="*/ 0 h 50"/>
                <a:gd name="T23" fmla="*/ 179 w 17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9" h="50">
                  <a:moveTo>
                    <a:pt x="179" y="23"/>
                  </a:moveTo>
                  <a:lnTo>
                    <a:pt x="177" y="25"/>
                  </a:lnTo>
                  <a:lnTo>
                    <a:pt x="175" y="27"/>
                  </a:lnTo>
                  <a:lnTo>
                    <a:pt x="125" y="50"/>
                  </a:lnTo>
                  <a:lnTo>
                    <a:pt x="124" y="4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7" name="Freeform 641"/>
            <p:cNvSpPr>
              <a:spLocks/>
            </p:cNvSpPr>
            <p:nvPr/>
          </p:nvSpPr>
          <p:spPr bwMode="auto">
            <a:xfrm>
              <a:off x="5042" y="3165"/>
              <a:ext cx="277" cy="66"/>
            </a:xfrm>
            <a:custGeom>
              <a:avLst/>
              <a:gdLst>
                <a:gd name="T0" fmla="*/ 277 w 277"/>
                <a:gd name="T1" fmla="*/ 4 h 132"/>
                <a:gd name="T2" fmla="*/ 268 w 277"/>
                <a:gd name="T3" fmla="*/ 12 h 132"/>
                <a:gd name="T4" fmla="*/ 263 w 277"/>
                <a:gd name="T5" fmla="*/ 17 h 132"/>
                <a:gd name="T6" fmla="*/ 248 w 277"/>
                <a:gd name="T7" fmla="*/ 25 h 132"/>
                <a:gd name="T8" fmla="*/ 253 w 277"/>
                <a:gd name="T9" fmla="*/ 33 h 132"/>
                <a:gd name="T10" fmla="*/ 253 w 277"/>
                <a:gd name="T11" fmla="*/ 33 h 132"/>
                <a:gd name="T12" fmla="*/ 252 w 277"/>
                <a:gd name="T13" fmla="*/ 39 h 132"/>
                <a:gd name="T14" fmla="*/ 252 w 277"/>
                <a:gd name="T15" fmla="*/ 40 h 132"/>
                <a:gd name="T16" fmla="*/ 249 w 277"/>
                <a:gd name="T17" fmla="*/ 47 h 132"/>
                <a:gd name="T18" fmla="*/ 238 w 277"/>
                <a:gd name="T19" fmla="*/ 54 h 132"/>
                <a:gd name="T20" fmla="*/ 219 w 277"/>
                <a:gd name="T21" fmla="*/ 60 h 132"/>
                <a:gd name="T22" fmla="*/ 193 w 277"/>
                <a:gd name="T23" fmla="*/ 65 h 132"/>
                <a:gd name="T24" fmla="*/ 163 w 277"/>
                <a:gd name="T25" fmla="*/ 66 h 132"/>
                <a:gd name="T26" fmla="*/ 131 w 277"/>
                <a:gd name="T27" fmla="*/ 66 h 132"/>
                <a:gd name="T28" fmla="*/ 99 w 277"/>
                <a:gd name="T29" fmla="*/ 63 h 132"/>
                <a:gd name="T30" fmla="*/ 71 w 277"/>
                <a:gd name="T31" fmla="*/ 58 h 132"/>
                <a:gd name="T32" fmla="*/ 48 w 277"/>
                <a:gd name="T33" fmla="*/ 52 h 132"/>
                <a:gd name="T34" fmla="*/ 32 w 277"/>
                <a:gd name="T35" fmla="*/ 45 h 132"/>
                <a:gd name="T36" fmla="*/ 24 w 277"/>
                <a:gd name="T37" fmla="*/ 37 h 132"/>
                <a:gd name="T38" fmla="*/ 24 w 277"/>
                <a:gd name="T39" fmla="*/ 29 h 132"/>
                <a:gd name="T40" fmla="*/ 24 w 277"/>
                <a:gd name="T41" fmla="*/ 28 h 132"/>
                <a:gd name="T42" fmla="*/ 24 w 277"/>
                <a:gd name="T43" fmla="*/ 22 h 132"/>
                <a:gd name="T44" fmla="*/ 24 w 277"/>
                <a:gd name="T45" fmla="*/ 21 h 132"/>
                <a:gd name="T46" fmla="*/ 32 w 277"/>
                <a:gd name="T47" fmla="*/ 15 h 132"/>
                <a:gd name="T48" fmla="*/ 46 w 277"/>
                <a:gd name="T49" fmla="*/ 9 h 132"/>
                <a:gd name="T50" fmla="*/ 0 w 277"/>
                <a:gd name="T51" fmla="*/ 0 h 1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7"/>
                <a:gd name="T79" fmla="*/ 0 h 132"/>
                <a:gd name="T80" fmla="*/ 277 w 277"/>
                <a:gd name="T81" fmla="*/ 132 h 13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7" h="132">
                  <a:moveTo>
                    <a:pt x="277" y="9"/>
                  </a:moveTo>
                  <a:lnTo>
                    <a:pt x="268" y="25"/>
                  </a:lnTo>
                  <a:lnTo>
                    <a:pt x="263" y="34"/>
                  </a:lnTo>
                  <a:lnTo>
                    <a:pt x="248" y="51"/>
                  </a:lnTo>
                  <a:lnTo>
                    <a:pt x="253" y="65"/>
                  </a:lnTo>
                  <a:lnTo>
                    <a:pt x="253" y="67"/>
                  </a:lnTo>
                  <a:lnTo>
                    <a:pt x="252" y="79"/>
                  </a:lnTo>
                  <a:lnTo>
                    <a:pt x="252" y="81"/>
                  </a:lnTo>
                  <a:lnTo>
                    <a:pt x="249" y="95"/>
                  </a:lnTo>
                  <a:lnTo>
                    <a:pt x="238" y="109"/>
                  </a:lnTo>
                  <a:lnTo>
                    <a:pt x="219" y="120"/>
                  </a:lnTo>
                  <a:lnTo>
                    <a:pt x="193" y="129"/>
                  </a:lnTo>
                  <a:lnTo>
                    <a:pt x="163" y="132"/>
                  </a:lnTo>
                  <a:lnTo>
                    <a:pt x="131" y="132"/>
                  </a:lnTo>
                  <a:lnTo>
                    <a:pt x="99" y="127"/>
                  </a:lnTo>
                  <a:lnTo>
                    <a:pt x="71" y="116"/>
                  </a:lnTo>
                  <a:lnTo>
                    <a:pt x="48" y="104"/>
                  </a:lnTo>
                  <a:lnTo>
                    <a:pt x="32" y="90"/>
                  </a:lnTo>
                  <a:lnTo>
                    <a:pt x="24" y="74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44"/>
                  </a:lnTo>
                  <a:lnTo>
                    <a:pt x="24" y="43"/>
                  </a:lnTo>
                  <a:lnTo>
                    <a:pt x="32" y="30"/>
                  </a:lnTo>
                  <a:lnTo>
                    <a:pt x="46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8" name="Freeform 642"/>
            <p:cNvSpPr>
              <a:spLocks/>
            </p:cNvSpPr>
            <p:nvPr/>
          </p:nvSpPr>
          <p:spPr bwMode="auto">
            <a:xfrm>
              <a:off x="5125" y="3185"/>
              <a:ext cx="27" cy="7"/>
            </a:xfrm>
            <a:custGeom>
              <a:avLst/>
              <a:gdLst>
                <a:gd name="T0" fmla="*/ 27 w 27"/>
                <a:gd name="T1" fmla="*/ 7 h 14"/>
                <a:gd name="T2" fmla="*/ 15 w 27"/>
                <a:gd name="T3" fmla="*/ 5 h 14"/>
                <a:gd name="T4" fmla="*/ 5 w 27"/>
                <a:gd name="T5" fmla="*/ 2 h 14"/>
                <a:gd name="T6" fmla="*/ 0 w 27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4"/>
                <a:gd name="T14" fmla="*/ 27 w 27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4">
                  <a:moveTo>
                    <a:pt x="27" y="14"/>
                  </a:moveTo>
                  <a:lnTo>
                    <a:pt x="15" y="9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39" name="Freeform 643"/>
            <p:cNvSpPr>
              <a:spLocks/>
            </p:cNvSpPr>
            <p:nvPr/>
          </p:nvSpPr>
          <p:spPr bwMode="auto">
            <a:xfrm>
              <a:off x="5088" y="3174"/>
              <a:ext cx="37" cy="11"/>
            </a:xfrm>
            <a:custGeom>
              <a:avLst/>
              <a:gdLst>
                <a:gd name="T0" fmla="*/ 37 w 37"/>
                <a:gd name="T1" fmla="*/ 11 h 21"/>
                <a:gd name="T2" fmla="*/ 29 w 37"/>
                <a:gd name="T3" fmla="*/ 7 h 21"/>
                <a:gd name="T4" fmla="*/ 23 w 37"/>
                <a:gd name="T5" fmla="*/ 5 h 21"/>
                <a:gd name="T6" fmla="*/ 23 w 37"/>
                <a:gd name="T7" fmla="*/ 5 h 21"/>
                <a:gd name="T8" fmla="*/ 0 w 3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1"/>
                <a:gd name="T17" fmla="*/ 37 w 3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1">
                  <a:moveTo>
                    <a:pt x="37" y="21"/>
                  </a:moveTo>
                  <a:lnTo>
                    <a:pt x="29" y="14"/>
                  </a:lnTo>
                  <a:lnTo>
                    <a:pt x="23" y="1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0" name="Freeform 644"/>
            <p:cNvSpPr>
              <a:spLocks/>
            </p:cNvSpPr>
            <p:nvPr/>
          </p:nvSpPr>
          <p:spPr bwMode="auto">
            <a:xfrm>
              <a:off x="5125" y="3185"/>
              <a:ext cx="1" cy="5"/>
            </a:xfrm>
            <a:custGeom>
              <a:avLst/>
              <a:gdLst>
                <a:gd name="T0" fmla="*/ 0 w 1"/>
                <a:gd name="T1" fmla="*/ 5 h 11"/>
                <a:gd name="T2" fmla="*/ 0 w 1"/>
                <a:gd name="T3" fmla="*/ 4 h 11"/>
                <a:gd name="T4" fmla="*/ 0 w 1"/>
                <a:gd name="T5" fmla="*/ 0 h 11"/>
                <a:gd name="T6" fmla="*/ 0 60000 65536"/>
                <a:gd name="T7" fmla="*/ 0 60000 65536"/>
                <a:gd name="T8" fmla="*/ 0 60000 65536"/>
                <a:gd name="T9" fmla="*/ 0 w 1"/>
                <a:gd name="T10" fmla="*/ 0 h 11"/>
                <a:gd name="T11" fmla="*/ 1 w 1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1">
                  <a:moveTo>
                    <a:pt x="0" y="11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1" name="Freeform 645"/>
            <p:cNvSpPr>
              <a:spLocks/>
            </p:cNvSpPr>
            <p:nvPr/>
          </p:nvSpPr>
          <p:spPr bwMode="auto">
            <a:xfrm>
              <a:off x="4982" y="3335"/>
              <a:ext cx="28" cy="6"/>
            </a:xfrm>
            <a:custGeom>
              <a:avLst/>
              <a:gdLst>
                <a:gd name="T0" fmla="*/ 0 w 28"/>
                <a:gd name="T1" fmla="*/ 6 h 12"/>
                <a:gd name="T2" fmla="*/ 0 w 28"/>
                <a:gd name="T3" fmla="*/ 6 h 12"/>
                <a:gd name="T4" fmla="*/ 1 w 28"/>
                <a:gd name="T5" fmla="*/ 6 h 12"/>
                <a:gd name="T6" fmla="*/ 11 w 28"/>
                <a:gd name="T7" fmla="*/ 0 h 12"/>
                <a:gd name="T8" fmla="*/ 11 w 28"/>
                <a:gd name="T9" fmla="*/ 0 h 12"/>
                <a:gd name="T10" fmla="*/ 12 w 28"/>
                <a:gd name="T11" fmla="*/ 0 h 12"/>
                <a:gd name="T12" fmla="*/ 27 w 28"/>
                <a:gd name="T13" fmla="*/ 5 h 12"/>
                <a:gd name="T14" fmla="*/ 28 w 28"/>
                <a:gd name="T15" fmla="*/ 5 h 12"/>
                <a:gd name="T16" fmla="*/ 28 w 28"/>
                <a:gd name="T17" fmla="*/ 6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2"/>
                <a:gd name="T29" fmla="*/ 28 w 2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2"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1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2" name="Freeform 646"/>
            <p:cNvSpPr>
              <a:spLocks/>
            </p:cNvSpPr>
            <p:nvPr/>
          </p:nvSpPr>
          <p:spPr bwMode="auto">
            <a:xfrm>
              <a:off x="4778" y="3278"/>
              <a:ext cx="26" cy="6"/>
            </a:xfrm>
            <a:custGeom>
              <a:avLst/>
              <a:gdLst>
                <a:gd name="T0" fmla="*/ 0 w 26"/>
                <a:gd name="T1" fmla="*/ 6 h 10"/>
                <a:gd name="T2" fmla="*/ 0 w 26"/>
                <a:gd name="T3" fmla="*/ 5 h 10"/>
                <a:gd name="T4" fmla="*/ 1 w 26"/>
                <a:gd name="T5" fmla="*/ 5 h 10"/>
                <a:gd name="T6" fmla="*/ 10 w 26"/>
                <a:gd name="T7" fmla="*/ 0 h 10"/>
                <a:gd name="T8" fmla="*/ 11 w 26"/>
                <a:gd name="T9" fmla="*/ 0 h 10"/>
                <a:gd name="T10" fmla="*/ 12 w 26"/>
                <a:gd name="T11" fmla="*/ 0 h 10"/>
                <a:gd name="T12" fmla="*/ 25 w 26"/>
                <a:gd name="T13" fmla="*/ 4 h 10"/>
                <a:gd name="T14" fmla="*/ 26 w 26"/>
                <a:gd name="T15" fmla="*/ 4 h 10"/>
                <a:gd name="T16" fmla="*/ 26 w 26"/>
                <a:gd name="T17" fmla="*/ 5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0"/>
                <a:gd name="T29" fmla="*/ 26 w 26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0">
                  <a:moveTo>
                    <a:pt x="0" y="1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3" name="Freeform 647"/>
            <p:cNvSpPr>
              <a:spLocks/>
            </p:cNvSpPr>
            <p:nvPr/>
          </p:nvSpPr>
          <p:spPr bwMode="auto">
            <a:xfrm>
              <a:off x="4902" y="3292"/>
              <a:ext cx="23" cy="7"/>
            </a:xfrm>
            <a:custGeom>
              <a:avLst/>
              <a:gdLst>
                <a:gd name="T0" fmla="*/ 0 w 23"/>
                <a:gd name="T1" fmla="*/ 7 h 14"/>
                <a:gd name="T2" fmla="*/ 1 w 23"/>
                <a:gd name="T3" fmla="*/ 5 h 14"/>
                <a:gd name="T4" fmla="*/ 1 w 23"/>
                <a:gd name="T5" fmla="*/ 5 h 14"/>
                <a:gd name="T6" fmla="*/ 1 w 23"/>
                <a:gd name="T7" fmla="*/ 5 h 14"/>
                <a:gd name="T8" fmla="*/ 10 w 23"/>
                <a:gd name="T9" fmla="*/ 0 h 14"/>
                <a:gd name="T10" fmla="*/ 11 w 23"/>
                <a:gd name="T11" fmla="*/ 0 h 14"/>
                <a:gd name="T12" fmla="*/ 11 w 23"/>
                <a:gd name="T13" fmla="*/ 0 h 14"/>
                <a:gd name="T14" fmla="*/ 22 w 23"/>
                <a:gd name="T15" fmla="*/ 3 h 14"/>
                <a:gd name="T16" fmla="*/ 23 w 23"/>
                <a:gd name="T17" fmla="*/ 3 h 14"/>
                <a:gd name="T18" fmla="*/ 23 w 23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4"/>
                <a:gd name="T32" fmla="*/ 23 w 2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4">
                  <a:moveTo>
                    <a:pt x="0" y="14"/>
                  </a:moveTo>
                  <a:lnTo>
                    <a:pt x="1" y="10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4" name="Freeform 648"/>
            <p:cNvSpPr>
              <a:spLocks/>
            </p:cNvSpPr>
            <p:nvPr/>
          </p:nvSpPr>
          <p:spPr bwMode="auto">
            <a:xfrm>
              <a:off x="4835" y="3291"/>
              <a:ext cx="144" cy="14"/>
            </a:xfrm>
            <a:custGeom>
              <a:avLst/>
              <a:gdLst>
                <a:gd name="T0" fmla="*/ 0 w 144"/>
                <a:gd name="T1" fmla="*/ 0 h 28"/>
                <a:gd name="T2" fmla="*/ 2 w 144"/>
                <a:gd name="T3" fmla="*/ 1 h 28"/>
                <a:gd name="T4" fmla="*/ 3 w 144"/>
                <a:gd name="T5" fmla="*/ 1 h 28"/>
                <a:gd name="T6" fmla="*/ 3 w 144"/>
                <a:gd name="T7" fmla="*/ 1 h 28"/>
                <a:gd name="T8" fmla="*/ 4 w 144"/>
                <a:gd name="T9" fmla="*/ 4 h 28"/>
                <a:gd name="T10" fmla="*/ 7 w 144"/>
                <a:gd name="T11" fmla="*/ 2 h 28"/>
                <a:gd name="T12" fmla="*/ 8 w 144"/>
                <a:gd name="T13" fmla="*/ 2 h 28"/>
                <a:gd name="T14" fmla="*/ 8 w 144"/>
                <a:gd name="T15" fmla="*/ 2 h 28"/>
                <a:gd name="T16" fmla="*/ 14 w 144"/>
                <a:gd name="T17" fmla="*/ 4 h 28"/>
                <a:gd name="T18" fmla="*/ 29 w 144"/>
                <a:gd name="T19" fmla="*/ 7 h 28"/>
                <a:gd name="T20" fmla="*/ 30 w 144"/>
                <a:gd name="T21" fmla="*/ 7 h 28"/>
                <a:gd name="T22" fmla="*/ 30 w 144"/>
                <a:gd name="T23" fmla="*/ 6 h 28"/>
                <a:gd name="T24" fmla="*/ 30 w 144"/>
                <a:gd name="T25" fmla="*/ 6 h 28"/>
                <a:gd name="T26" fmla="*/ 39 w 144"/>
                <a:gd name="T27" fmla="*/ 1 h 28"/>
                <a:gd name="T28" fmla="*/ 40 w 144"/>
                <a:gd name="T29" fmla="*/ 1 h 28"/>
                <a:gd name="T30" fmla="*/ 41 w 144"/>
                <a:gd name="T31" fmla="*/ 1 h 28"/>
                <a:gd name="T32" fmla="*/ 50 w 144"/>
                <a:gd name="T33" fmla="*/ 4 h 28"/>
                <a:gd name="T34" fmla="*/ 51 w 144"/>
                <a:gd name="T35" fmla="*/ 5 h 28"/>
                <a:gd name="T36" fmla="*/ 51 w 144"/>
                <a:gd name="T37" fmla="*/ 5 h 28"/>
                <a:gd name="T38" fmla="*/ 52 w 144"/>
                <a:gd name="T39" fmla="*/ 6 h 28"/>
                <a:gd name="T40" fmla="*/ 52 w 144"/>
                <a:gd name="T41" fmla="*/ 7 h 28"/>
                <a:gd name="T42" fmla="*/ 54 w 144"/>
                <a:gd name="T43" fmla="*/ 6 h 28"/>
                <a:gd name="T44" fmla="*/ 54 w 144"/>
                <a:gd name="T45" fmla="*/ 6 h 28"/>
                <a:gd name="T46" fmla="*/ 56 w 144"/>
                <a:gd name="T47" fmla="*/ 6 h 28"/>
                <a:gd name="T48" fmla="*/ 66 w 144"/>
                <a:gd name="T49" fmla="*/ 8 h 28"/>
                <a:gd name="T50" fmla="*/ 67 w 144"/>
                <a:gd name="T51" fmla="*/ 8 h 28"/>
                <a:gd name="T52" fmla="*/ 67 w 144"/>
                <a:gd name="T53" fmla="*/ 9 h 28"/>
                <a:gd name="T54" fmla="*/ 67 w 144"/>
                <a:gd name="T55" fmla="*/ 9 h 28"/>
                <a:gd name="T56" fmla="*/ 68 w 144"/>
                <a:gd name="T57" fmla="*/ 11 h 28"/>
                <a:gd name="T58" fmla="*/ 70 w 144"/>
                <a:gd name="T59" fmla="*/ 10 h 28"/>
                <a:gd name="T60" fmla="*/ 70 w 144"/>
                <a:gd name="T61" fmla="*/ 9 h 28"/>
                <a:gd name="T62" fmla="*/ 71 w 144"/>
                <a:gd name="T63" fmla="*/ 9 h 28"/>
                <a:gd name="T64" fmla="*/ 81 w 144"/>
                <a:gd name="T65" fmla="*/ 13 h 28"/>
                <a:gd name="T66" fmla="*/ 82 w 144"/>
                <a:gd name="T67" fmla="*/ 13 h 28"/>
                <a:gd name="T68" fmla="*/ 82 w 144"/>
                <a:gd name="T69" fmla="*/ 14 h 28"/>
                <a:gd name="T70" fmla="*/ 82 w 144"/>
                <a:gd name="T71" fmla="*/ 14 h 28"/>
                <a:gd name="T72" fmla="*/ 82 w 144"/>
                <a:gd name="T73" fmla="*/ 12 h 28"/>
                <a:gd name="T74" fmla="*/ 83 w 144"/>
                <a:gd name="T75" fmla="*/ 11 h 28"/>
                <a:gd name="T76" fmla="*/ 83 w 144"/>
                <a:gd name="T77" fmla="*/ 11 h 28"/>
                <a:gd name="T78" fmla="*/ 93 w 144"/>
                <a:gd name="T79" fmla="*/ 7 h 28"/>
                <a:gd name="T80" fmla="*/ 93 w 144"/>
                <a:gd name="T81" fmla="*/ 6 h 28"/>
                <a:gd name="T82" fmla="*/ 94 w 144"/>
                <a:gd name="T83" fmla="*/ 6 h 28"/>
                <a:gd name="T84" fmla="*/ 104 w 144"/>
                <a:gd name="T85" fmla="*/ 9 h 28"/>
                <a:gd name="T86" fmla="*/ 105 w 144"/>
                <a:gd name="T87" fmla="*/ 9 h 28"/>
                <a:gd name="T88" fmla="*/ 105 w 144"/>
                <a:gd name="T89" fmla="*/ 10 h 28"/>
                <a:gd name="T90" fmla="*/ 105 w 144"/>
                <a:gd name="T91" fmla="*/ 11 h 28"/>
                <a:gd name="T92" fmla="*/ 106 w 144"/>
                <a:gd name="T93" fmla="*/ 11 h 28"/>
                <a:gd name="T94" fmla="*/ 108 w 144"/>
                <a:gd name="T95" fmla="*/ 10 h 28"/>
                <a:gd name="T96" fmla="*/ 108 w 144"/>
                <a:gd name="T97" fmla="*/ 10 h 28"/>
                <a:gd name="T98" fmla="*/ 109 w 144"/>
                <a:gd name="T99" fmla="*/ 10 h 28"/>
                <a:gd name="T100" fmla="*/ 120 w 144"/>
                <a:gd name="T101" fmla="*/ 13 h 28"/>
                <a:gd name="T102" fmla="*/ 121 w 144"/>
                <a:gd name="T103" fmla="*/ 14 h 28"/>
                <a:gd name="T104" fmla="*/ 121 w 144"/>
                <a:gd name="T105" fmla="*/ 14 h 28"/>
                <a:gd name="T106" fmla="*/ 122 w 144"/>
                <a:gd name="T107" fmla="*/ 14 h 28"/>
                <a:gd name="T108" fmla="*/ 122 w 144"/>
                <a:gd name="T109" fmla="*/ 12 h 28"/>
                <a:gd name="T110" fmla="*/ 122 w 144"/>
                <a:gd name="T111" fmla="*/ 11 h 28"/>
                <a:gd name="T112" fmla="*/ 123 w 144"/>
                <a:gd name="T113" fmla="*/ 11 h 28"/>
                <a:gd name="T114" fmla="*/ 131 w 144"/>
                <a:gd name="T115" fmla="*/ 7 h 28"/>
                <a:gd name="T116" fmla="*/ 132 w 144"/>
                <a:gd name="T117" fmla="*/ 7 h 28"/>
                <a:gd name="T118" fmla="*/ 132 w 144"/>
                <a:gd name="T119" fmla="*/ 7 h 28"/>
                <a:gd name="T120" fmla="*/ 143 w 144"/>
                <a:gd name="T121" fmla="*/ 9 h 28"/>
                <a:gd name="T122" fmla="*/ 143 w 144"/>
                <a:gd name="T123" fmla="*/ 9 h 28"/>
                <a:gd name="T124" fmla="*/ 144 w 144"/>
                <a:gd name="T125" fmla="*/ 10 h 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"/>
                <a:gd name="T190" fmla="*/ 0 h 28"/>
                <a:gd name="T191" fmla="*/ 144 w 144"/>
                <a:gd name="T192" fmla="*/ 28 h 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" h="28">
                  <a:moveTo>
                    <a:pt x="0" y="0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4" y="7"/>
                  </a:lnTo>
                  <a:lnTo>
                    <a:pt x="7" y="4"/>
                  </a:lnTo>
                  <a:lnTo>
                    <a:pt x="8" y="4"/>
                  </a:lnTo>
                  <a:lnTo>
                    <a:pt x="14" y="7"/>
                  </a:lnTo>
                  <a:lnTo>
                    <a:pt x="29" y="14"/>
                  </a:lnTo>
                  <a:lnTo>
                    <a:pt x="30" y="13"/>
                  </a:lnTo>
                  <a:lnTo>
                    <a:pt x="30" y="11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50" y="7"/>
                  </a:lnTo>
                  <a:lnTo>
                    <a:pt x="51" y="9"/>
                  </a:lnTo>
                  <a:lnTo>
                    <a:pt x="52" y="11"/>
                  </a:lnTo>
                  <a:lnTo>
                    <a:pt x="52" y="13"/>
                  </a:lnTo>
                  <a:lnTo>
                    <a:pt x="54" y="11"/>
                  </a:lnTo>
                  <a:lnTo>
                    <a:pt x="56" y="11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67" y="18"/>
                  </a:lnTo>
                  <a:lnTo>
                    <a:pt x="68" y="21"/>
                  </a:lnTo>
                  <a:lnTo>
                    <a:pt x="70" y="20"/>
                  </a:lnTo>
                  <a:lnTo>
                    <a:pt x="70" y="18"/>
                  </a:lnTo>
                  <a:lnTo>
                    <a:pt x="71" y="18"/>
                  </a:lnTo>
                  <a:lnTo>
                    <a:pt x="81" y="25"/>
                  </a:lnTo>
                  <a:lnTo>
                    <a:pt x="82" y="25"/>
                  </a:lnTo>
                  <a:lnTo>
                    <a:pt x="82" y="27"/>
                  </a:lnTo>
                  <a:lnTo>
                    <a:pt x="82" y="23"/>
                  </a:lnTo>
                  <a:lnTo>
                    <a:pt x="83" y="21"/>
                  </a:lnTo>
                  <a:lnTo>
                    <a:pt x="93" y="13"/>
                  </a:lnTo>
                  <a:lnTo>
                    <a:pt x="93" y="11"/>
                  </a:lnTo>
                  <a:lnTo>
                    <a:pt x="94" y="11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1"/>
                  </a:lnTo>
                  <a:lnTo>
                    <a:pt x="108" y="20"/>
                  </a:lnTo>
                  <a:lnTo>
                    <a:pt x="109" y="20"/>
                  </a:lnTo>
                  <a:lnTo>
                    <a:pt x="120" y="25"/>
                  </a:lnTo>
                  <a:lnTo>
                    <a:pt x="121" y="27"/>
                  </a:lnTo>
                  <a:lnTo>
                    <a:pt x="122" y="28"/>
                  </a:lnTo>
                  <a:lnTo>
                    <a:pt x="122" y="23"/>
                  </a:lnTo>
                  <a:lnTo>
                    <a:pt x="122" y="21"/>
                  </a:lnTo>
                  <a:lnTo>
                    <a:pt x="123" y="21"/>
                  </a:lnTo>
                  <a:lnTo>
                    <a:pt x="131" y="13"/>
                  </a:lnTo>
                  <a:lnTo>
                    <a:pt x="132" y="13"/>
                  </a:lnTo>
                  <a:lnTo>
                    <a:pt x="143" y="18"/>
                  </a:lnTo>
                  <a:lnTo>
                    <a:pt x="144" y="2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5" name="Freeform 649"/>
            <p:cNvSpPr>
              <a:spLocks/>
            </p:cNvSpPr>
            <p:nvPr/>
          </p:nvSpPr>
          <p:spPr bwMode="auto">
            <a:xfrm>
              <a:off x="4873" y="3285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0 w 22"/>
                <a:gd name="T5" fmla="*/ 4 h 11"/>
                <a:gd name="T6" fmla="*/ 9 w 22"/>
                <a:gd name="T7" fmla="*/ 0 h 11"/>
                <a:gd name="T8" fmla="*/ 10 w 22"/>
                <a:gd name="T9" fmla="*/ 0 h 11"/>
                <a:gd name="T10" fmla="*/ 10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6" name="Freeform 650"/>
            <p:cNvSpPr>
              <a:spLocks/>
            </p:cNvSpPr>
            <p:nvPr/>
          </p:nvSpPr>
          <p:spPr bwMode="auto">
            <a:xfrm>
              <a:off x="4887" y="3288"/>
              <a:ext cx="22" cy="8"/>
            </a:xfrm>
            <a:custGeom>
              <a:avLst/>
              <a:gdLst>
                <a:gd name="T0" fmla="*/ 0 w 22"/>
                <a:gd name="T1" fmla="*/ 8 h 16"/>
                <a:gd name="T2" fmla="*/ 0 w 22"/>
                <a:gd name="T3" fmla="*/ 5 h 16"/>
                <a:gd name="T4" fmla="*/ 0 w 22"/>
                <a:gd name="T5" fmla="*/ 5 h 16"/>
                <a:gd name="T6" fmla="*/ 1 w 22"/>
                <a:gd name="T7" fmla="*/ 4 h 16"/>
                <a:gd name="T8" fmla="*/ 10 w 22"/>
                <a:gd name="T9" fmla="*/ 0 h 16"/>
                <a:gd name="T10" fmla="*/ 11 w 22"/>
                <a:gd name="T11" fmla="*/ 0 h 16"/>
                <a:gd name="T12" fmla="*/ 12 w 22"/>
                <a:gd name="T13" fmla="*/ 0 h 16"/>
                <a:gd name="T14" fmla="*/ 22 w 22"/>
                <a:gd name="T15" fmla="*/ 2 h 16"/>
                <a:gd name="T16" fmla="*/ 22 w 22"/>
                <a:gd name="T17" fmla="*/ 3 h 16"/>
                <a:gd name="T18" fmla="*/ 22 w 22"/>
                <a:gd name="T19" fmla="*/ 3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6"/>
                <a:gd name="T32" fmla="*/ 22 w 22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6">
                  <a:moveTo>
                    <a:pt x="0" y="16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7" name="Freeform 651"/>
            <p:cNvSpPr>
              <a:spLocks/>
            </p:cNvSpPr>
            <p:nvPr/>
          </p:nvSpPr>
          <p:spPr bwMode="auto">
            <a:xfrm>
              <a:off x="4917" y="3304"/>
              <a:ext cx="16" cy="3"/>
            </a:xfrm>
            <a:custGeom>
              <a:avLst/>
              <a:gdLst>
                <a:gd name="T0" fmla="*/ 0 w 16"/>
                <a:gd name="T1" fmla="*/ 0 h 7"/>
                <a:gd name="T2" fmla="*/ 2 w 16"/>
                <a:gd name="T3" fmla="*/ 0 h 7"/>
                <a:gd name="T4" fmla="*/ 3 w 16"/>
                <a:gd name="T5" fmla="*/ 0 h 7"/>
                <a:gd name="T6" fmla="*/ 4 w 16"/>
                <a:gd name="T7" fmla="*/ 0 h 7"/>
                <a:gd name="T8" fmla="*/ 15 w 16"/>
                <a:gd name="T9" fmla="*/ 2 h 7"/>
                <a:gd name="T10" fmla="*/ 16 w 16"/>
                <a:gd name="T11" fmla="*/ 3 h 7"/>
                <a:gd name="T12" fmla="*/ 16 w 16"/>
                <a:gd name="T13" fmla="*/ 3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7"/>
                <a:gd name="T23" fmla="*/ 16 w 16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7">
                  <a:moveTo>
                    <a:pt x="0" y="1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15" y="5"/>
                  </a:lnTo>
                  <a:lnTo>
                    <a:pt x="16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8" name="Freeform 652"/>
            <p:cNvSpPr>
              <a:spLocks/>
            </p:cNvSpPr>
            <p:nvPr/>
          </p:nvSpPr>
          <p:spPr bwMode="auto">
            <a:xfrm>
              <a:off x="4910" y="3305"/>
              <a:ext cx="7" cy="4"/>
            </a:xfrm>
            <a:custGeom>
              <a:avLst/>
              <a:gdLst>
                <a:gd name="T0" fmla="*/ 0 w 7"/>
                <a:gd name="T1" fmla="*/ 4 h 9"/>
                <a:gd name="T2" fmla="*/ 0 w 7"/>
                <a:gd name="T3" fmla="*/ 4 h 9"/>
                <a:gd name="T4" fmla="*/ 1 w 7"/>
                <a:gd name="T5" fmla="*/ 3 h 9"/>
                <a:gd name="T6" fmla="*/ 7 w 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9"/>
                <a:gd name="T14" fmla="*/ 7 w 7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49" name="Freeform 653"/>
            <p:cNvSpPr>
              <a:spLocks/>
            </p:cNvSpPr>
            <p:nvPr/>
          </p:nvSpPr>
          <p:spPr bwMode="auto">
            <a:xfrm>
              <a:off x="4895" y="3301"/>
              <a:ext cx="8" cy="5"/>
            </a:xfrm>
            <a:custGeom>
              <a:avLst/>
              <a:gdLst>
                <a:gd name="T0" fmla="*/ 0 w 8"/>
                <a:gd name="T1" fmla="*/ 5 h 9"/>
                <a:gd name="T2" fmla="*/ 0 w 8"/>
                <a:gd name="T3" fmla="*/ 4 h 9"/>
                <a:gd name="T4" fmla="*/ 1 w 8"/>
                <a:gd name="T5" fmla="*/ 4 h 9"/>
                <a:gd name="T6" fmla="*/ 8 w 8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"/>
                <a:gd name="T14" fmla="*/ 8 w 8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0" name="Freeform 654"/>
            <p:cNvSpPr>
              <a:spLocks/>
            </p:cNvSpPr>
            <p:nvPr/>
          </p:nvSpPr>
          <p:spPr bwMode="auto">
            <a:xfrm>
              <a:off x="4879" y="3297"/>
              <a:ext cx="8" cy="4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3 h 8"/>
                <a:gd name="T4" fmla="*/ 1 w 8"/>
                <a:gd name="T5" fmla="*/ 3 h 8"/>
                <a:gd name="T6" fmla="*/ 8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1" name="Freeform 655"/>
            <p:cNvSpPr>
              <a:spLocks/>
            </p:cNvSpPr>
            <p:nvPr/>
          </p:nvSpPr>
          <p:spPr bwMode="auto">
            <a:xfrm>
              <a:off x="4864" y="3298"/>
              <a:ext cx="87" cy="24"/>
            </a:xfrm>
            <a:custGeom>
              <a:avLst/>
              <a:gdLst>
                <a:gd name="T0" fmla="*/ 0 w 87"/>
                <a:gd name="T1" fmla="*/ 0 h 50"/>
                <a:gd name="T2" fmla="*/ 86 w 87"/>
                <a:gd name="T3" fmla="*/ 23 h 50"/>
                <a:gd name="T4" fmla="*/ 86 w 87"/>
                <a:gd name="T5" fmla="*/ 23 h 50"/>
                <a:gd name="T6" fmla="*/ 87 w 87"/>
                <a:gd name="T7" fmla="*/ 24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50"/>
                <a:gd name="T14" fmla="*/ 87 w 87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50">
                  <a:moveTo>
                    <a:pt x="0" y="0"/>
                  </a:moveTo>
                  <a:lnTo>
                    <a:pt x="86" y="48"/>
                  </a:lnTo>
                  <a:lnTo>
                    <a:pt x="87" y="5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2" name="Freeform 656"/>
            <p:cNvSpPr>
              <a:spLocks/>
            </p:cNvSpPr>
            <p:nvPr/>
          </p:nvSpPr>
          <p:spPr bwMode="auto">
            <a:xfrm>
              <a:off x="4832" y="3294"/>
              <a:ext cx="7" cy="4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3 h 7"/>
                <a:gd name="T4" fmla="*/ 1 w 7"/>
                <a:gd name="T5" fmla="*/ 3 h 7"/>
                <a:gd name="T6" fmla="*/ 7 w 7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7"/>
                <a:gd name="T14" fmla="*/ 7 w 7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3" name="Freeform 657"/>
            <p:cNvSpPr>
              <a:spLocks/>
            </p:cNvSpPr>
            <p:nvPr/>
          </p:nvSpPr>
          <p:spPr bwMode="auto">
            <a:xfrm>
              <a:off x="4849" y="3287"/>
              <a:ext cx="23" cy="7"/>
            </a:xfrm>
            <a:custGeom>
              <a:avLst/>
              <a:gdLst>
                <a:gd name="T0" fmla="*/ 0 w 23"/>
                <a:gd name="T1" fmla="*/ 7 h 14"/>
                <a:gd name="T2" fmla="*/ 0 w 23"/>
                <a:gd name="T3" fmla="*/ 7 h 14"/>
                <a:gd name="T4" fmla="*/ 0 w 23"/>
                <a:gd name="T5" fmla="*/ 6 h 14"/>
                <a:gd name="T6" fmla="*/ 1 w 23"/>
                <a:gd name="T7" fmla="*/ 6 h 14"/>
                <a:gd name="T8" fmla="*/ 11 w 23"/>
                <a:gd name="T9" fmla="*/ 1 h 14"/>
                <a:gd name="T10" fmla="*/ 12 w 23"/>
                <a:gd name="T11" fmla="*/ 0 h 14"/>
                <a:gd name="T12" fmla="*/ 12 w 23"/>
                <a:gd name="T13" fmla="*/ 1 h 14"/>
                <a:gd name="T14" fmla="*/ 22 w 23"/>
                <a:gd name="T15" fmla="*/ 4 h 14"/>
                <a:gd name="T16" fmla="*/ 23 w 23"/>
                <a:gd name="T17" fmla="*/ 4 h 14"/>
                <a:gd name="T18" fmla="*/ 23 w 23"/>
                <a:gd name="T19" fmla="*/ 5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4"/>
                <a:gd name="T32" fmla="*/ 23 w 2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4">
                  <a:moveTo>
                    <a:pt x="0" y="14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4" name="Freeform 658"/>
            <p:cNvSpPr>
              <a:spLocks/>
            </p:cNvSpPr>
            <p:nvPr/>
          </p:nvSpPr>
          <p:spPr bwMode="auto">
            <a:xfrm>
              <a:off x="4857" y="3280"/>
              <a:ext cx="23" cy="5"/>
            </a:xfrm>
            <a:custGeom>
              <a:avLst/>
              <a:gdLst>
                <a:gd name="T0" fmla="*/ 0 w 23"/>
                <a:gd name="T1" fmla="*/ 5 h 11"/>
                <a:gd name="T2" fmla="*/ 2 w 23"/>
                <a:gd name="T3" fmla="*/ 5 h 11"/>
                <a:gd name="T4" fmla="*/ 2 w 23"/>
                <a:gd name="T5" fmla="*/ 4 h 11"/>
                <a:gd name="T6" fmla="*/ 11 w 23"/>
                <a:gd name="T7" fmla="*/ 1 h 11"/>
                <a:gd name="T8" fmla="*/ 12 w 23"/>
                <a:gd name="T9" fmla="*/ 0 h 11"/>
                <a:gd name="T10" fmla="*/ 12 w 23"/>
                <a:gd name="T11" fmla="*/ 0 h 11"/>
                <a:gd name="T12" fmla="*/ 22 w 23"/>
                <a:gd name="T13" fmla="*/ 3 h 11"/>
                <a:gd name="T14" fmla="*/ 22 w 23"/>
                <a:gd name="T15" fmla="*/ 3 h 11"/>
                <a:gd name="T16" fmla="*/ 23 w 23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1"/>
                <a:gd name="T29" fmla="*/ 23 w 2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1">
                  <a:moveTo>
                    <a:pt x="0" y="11"/>
                  </a:moveTo>
                  <a:lnTo>
                    <a:pt x="2" y="11"/>
                  </a:lnTo>
                  <a:lnTo>
                    <a:pt x="2" y="9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5" name="Freeform 659"/>
            <p:cNvSpPr>
              <a:spLocks/>
            </p:cNvSpPr>
            <p:nvPr/>
          </p:nvSpPr>
          <p:spPr bwMode="auto">
            <a:xfrm>
              <a:off x="4793" y="3273"/>
              <a:ext cx="34" cy="6"/>
            </a:xfrm>
            <a:custGeom>
              <a:avLst/>
              <a:gdLst>
                <a:gd name="T0" fmla="*/ 0 w 34"/>
                <a:gd name="T1" fmla="*/ 4 h 13"/>
                <a:gd name="T2" fmla="*/ 2 w 34"/>
                <a:gd name="T3" fmla="*/ 4 h 13"/>
                <a:gd name="T4" fmla="*/ 2 w 34"/>
                <a:gd name="T5" fmla="*/ 4 h 13"/>
                <a:gd name="T6" fmla="*/ 11 w 34"/>
                <a:gd name="T7" fmla="*/ 0 h 13"/>
                <a:gd name="T8" fmla="*/ 12 w 34"/>
                <a:gd name="T9" fmla="*/ 0 h 13"/>
                <a:gd name="T10" fmla="*/ 13 w 34"/>
                <a:gd name="T11" fmla="*/ 0 h 13"/>
                <a:gd name="T12" fmla="*/ 32 w 34"/>
                <a:gd name="T13" fmla="*/ 5 h 13"/>
                <a:gd name="T14" fmla="*/ 34 w 34"/>
                <a:gd name="T15" fmla="*/ 5 h 13"/>
                <a:gd name="T16" fmla="*/ 34 w 34"/>
                <a:gd name="T17" fmla="*/ 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13"/>
                <a:gd name="T29" fmla="*/ 34 w 3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13">
                  <a:moveTo>
                    <a:pt x="0" y="9"/>
                  </a:moveTo>
                  <a:lnTo>
                    <a:pt x="2" y="9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34" y="11"/>
                  </a:lnTo>
                  <a:lnTo>
                    <a:pt x="34" y="1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6" name="Freeform 660"/>
            <p:cNvSpPr>
              <a:spLocks/>
            </p:cNvSpPr>
            <p:nvPr/>
          </p:nvSpPr>
          <p:spPr bwMode="auto">
            <a:xfrm>
              <a:off x="4830" y="3273"/>
              <a:ext cx="21" cy="5"/>
            </a:xfrm>
            <a:custGeom>
              <a:avLst/>
              <a:gdLst>
                <a:gd name="T0" fmla="*/ 0 w 21"/>
                <a:gd name="T1" fmla="*/ 5 h 9"/>
                <a:gd name="T2" fmla="*/ 0 w 21"/>
                <a:gd name="T3" fmla="*/ 5 h 9"/>
                <a:gd name="T4" fmla="*/ 0 w 21"/>
                <a:gd name="T5" fmla="*/ 4 h 9"/>
                <a:gd name="T6" fmla="*/ 9 w 21"/>
                <a:gd name="T7" fmla="*/ 0 h 9"/>
                <a:gd name="T8" fmla="*/ 10 w 21"/>
                <a:gd name="T9" fmla="*/ 0 h 9"/>
                <a:gd name="T10" fmla="*/ 10 w 21"/>
                <a:gd name="T11" fmla="*/ 0 h 9"/>
                <a:gd name="T12" fmla="*/ 20 w 21"/>
                <a:gd name="T13" fmla="*/ 3 h 9"/>
                <a:gd name="T14" fmla="*/ 20 w 21"/>
                <a:gd name="T15" fmla="*/ 3 h 9"/>
                <a:gd name="T16" fmla="*/ 21 w 21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9"/>
                <a:gd name="T29" fmla="*/ 21 w 2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9">
                  <a:moveTo>
                    <a:pt x="0" y="9"/>
                  </a:moveTo>
                  <a:lnTo>
                    <a:pt x="0" y="9"/>
                  </a:lnTo>
                  <a:lnTo>
                    <a:pt x="0" y="7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6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7" name="Freeform 661"/>
            <p:cNvSpPr>
              <a:spLocks/>
            </p:cNvSpPr>
            <p:nvPr/>
          </p:nvSpPr>
          <p:spPr bwMode="auto">
            <a:xfrm>
              <a:off x="4843" y="3277"/>
              <a:ext cx="23" cy="5"/>
            </a:xfrm>
            <a:custGeom>
              <a:avLst/>
              <a:gdLst>
                <a:gd name="T0" fmla="*/ 0 w 23"/>
                <a:gd name="T1" fmla="*/ 5 h 11"/>
                <a:gd name="T2" fmla="*/ 1 w 23"/>
                <a:gd name="T3" fmla="*/ 4 h 11"/>
                <a:gd name="T4" fmla="*/ 1 w 23"/>
                <a:gd name="T5" fmla="*/ 4 h 11"/>
                <a:gd name="T6" fmla="*/ 10 w 23"/>
                <a:gd name="T7" fmla="*/ 0 h 11"/>
                <a:gd name="T8" fmla="*/ 11 w 23"/>
                <a:gd name="T9" fmla="*/ 0 h 11"/>
                <a:gd name="T10" fmla="*/ 11 w 23"/>
                <a:gd name="T11" fmla="*/ 0 h 11"/>
                <a:gd name="T12" fmla="*/ 22 w 23"/>
                <a:gd name="T13" fmla="*/ 3 h 11"/>
                <a:gd name="T14" fmla="*/ 22 w 23"/>
                <a:gd name="T15" fmla="*/ 3 h 11"/>
                <a:gd name="T16" fmla="*/ 23 w 23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1"/>
                <a:gd name="T29" fmla="*/ 23 w 2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1">
                  <a:moveTo>
                    <a:pt x="0" y="11"/>
                  </a:move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6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8" name="Freeform 662"/>
            <p:cNvSpPr>
              <a:spLocks/>
            </p:cNvSpPr>
            <p:nvPr/>
          </p:nvSpPr>
          <p:spPr bwMode="auto">
            <a:xfrm>
              <a:off x="4810" y="3287"/>
              <a:ext cx="25" cy="13"/>
            </a:xfrm>
            <a:custGeom>
              <a:avLst/>
              <a:gdLst>
                <a:gd name="T0" fmla="*/ 0 w 25"/>
                <a:gd name="T1" fmla="*/ 13 h 27"/>
                <a:gd name="T2" fmla="*/ 2 w 25"/>
                <a:gd name="T3" fmla="*/ 5 h 27"/>
                <a:gd name="T4" fmla="*/ 2 w 25"/>
                <a:gd name="T5" fmla="*/ 4 h 27"/>
                <a:gd name="T6" fmla="*/ 2 w 25"/>
                <a:gd name="T7" fmla="*/ 4 h 27"/>
                <a:gd name="T8" fmla="*/ 12 w 25"/>
                <a:gd name="T9" fmla="*/ 0 h 27"/>
                <a:gd name="T10" fmla="*/ 12 w 25"/>
                <a:gd name="T11" fmla="*/ 0 h 27"/>
                <a:gd name="T12" fmla="*/ 13 w 25"/>
                <a:gd name="T13" fmla="*/ 0 h 27"/>
                <a:gd name="T14" fmla="*/ 25 w 25"/>
                <a:gd name="T15" fmla="*/ 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7"/>
                <a:gd name="T26" fmla="*/ 25 w 25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7">
                  <a:moveTo>
                    <a:pt x="0" y="27"/>
                  </a:moveTo>
                  <a:lnTo>
                    <a:pt x="2" y="11"/>
                  </a:lnTo>
                  <a:lnTo>
                    <a:pt x="2" y="9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25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59" name="Freeform 663"/>
            <p:cNvSpPr>
              <a:spLocks/>
            </p:cNvSpPr>
            <p:nvPr/>
          </p:nvSpPr>
          <p:spPr bwMode="auto">
            <a:xfrm>
              <a:off x="4820" y="3280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11 w 22"/>
                <a:gd name="T7" fmla="*/ 0 h 11"/>
                <a:gd name="T8" fmla="*/ 11 w 22"/>
                <a:gd name="T9" fmla="*/ 0 h 11"/>
                <a:gd name="T10" fmla="*/ 12 w 22"/>
                <a:gd name="T11" fmla="*/ 0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0" name="Freeform 664"/>
            <p:cNvSpPr>
              <a:spLocks/>
            </p:cNvSpPr>
            <p:nvPr/>
          </p:nvSpPr>
          <p:spPr bwMode="auto">
            <a:xfrm>
              <a:off x="4835" y="3284"/>
              <a:ext cx="21" cy="7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6 h 14"/>
                <a:gd name="T4" fmla="*/ 0 w 21"/>
                <a:gd name="T5" fmla="*/ 6 h 14"/>
                <a:gd name="T6" fmla="*/ 1 w 21"/>
                <a:gd name="T7" fmla="*/ 5 h 14"/>
                <a:gd name="T8" fmla="*/ 10 w 21"/>
                <a:gd name="T9" fmla="*/ 0 h 14"/>
                <a:gd name="T10" fmla="*/ 10 w 21"/>
                <a:gd name="T11" fmla="*/ 0 h 14"/>
                <a:gd name="T12" fmla="*/ 11 w 21"/>
                <a:gd name="T13" fmla="*/ 0 h 14"/>
                <a:gd name="T14" fmla="*/ 21 w 21"/>
                <a:gd name="T15" fmla="*/ 3 h 14"/>
                <a:gd name="T16" fmla="*/ 21 w 21"/>
                <a:gd name="T17" fmla="*/ 4 h 14"/>
                <a:gd name="T18" fmla="*/ 21 w 21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4"/>
                <a:gd name="T32" fmla="*/ 21 w 2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4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6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1" name="Freeform 665"/>
            <p:cNvSpPr>
              <a:spLocks/>
            </p:cNvSpPr>
            <p:nvPr/>
          </p:nvSpPr>
          <p:spPr bwMode="auto">
            <a:xfrm>
              <a:off x="4808" y="3267"/>
              <a:ext cx="28" cy="5"/>
            </a:xfrm>
            <a:custGeom>
              <a:avLst/>
              <a:gdLst>
                <a:gd name="T0" fmla="*/ 0 w 28"/>
                <a:gd name="T1" fmla="*/ 5 h 10"/>
                <a:gd name="T2" fmla="*/ 0 w 28"/>
                <a:gd name="T3" fmla="*/ 5 h 10"/>
                <a:gd name="T4" fmla="*/ 0 w 28"/>
                <a:gd name="T5" fmla="*/ 5 h 10"/>
                <a:gd name="T6" fmla="*/ 9 w 28"/>
                <a:gd name="T7" fmla="*/ 0 h 10"/>
                <a:gd name="T8" fmla="*/ 10 w 28"/>
                <a:gd name="T9" fmla="*/ 0 h 10"/>
                <a:gd name="T10" fmla="*/ 10 w 28"/>
                <a:gd name="T11" fmla="*/ 0 h 10"/>
                <a:gd name="T12" fmla="*/ 28 w 28"/>
                <a:gd name="T13" fmla="*/ 5 h 10"/>
                <a:gd name="T14" fmla="*/ 28 w 28"/>
                <a:gd name="T15" fmla="*/ 5 h 10"/>
                <a:gd name="T16" fmla="*/ 28 w 28"/>
                <a:gd name="T17" fmla="*/ 5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0"/>
                <a:gd name="T29" fmla="*/ 28 w 28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0">
                  <a:moveTo>
                    <a:pt x="0" y="9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8" y="9"/>
                  </a:lnTo>
                  <a:lnTo>
                    <a:pt x="28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2" name="Freeform 666"/>
            <p:cNvSpPr>
              <a:spLocks/>
            </p:cNvSpPr>
            <p:nvPr/>
          </p:nvSpPr>
          <p:spPr bwMode="auto">
            <a:xfrm>
              <a:off x="4833" y="3256"/>
              <a:ext cx="20" cy="4"/>
            </a:xfrm>
            <a:custGeom>
              <a:avLst/>
              <a:gdLst>
                <a:gd name="T0" fmla="*/ 0 w 20"/>
                <a:gd name="T1" fmla="*/ 4 h 9"/>
                <a:gd name="T2" fmla="*/ 0 w 20"/>
                <a:gd name="T3" fmla="*/ 4 h 9"/>
                <a:gd name="T4" fmla="*/ 1 w 20"/>
                <a:gd name="T5" fmla="*/ 3 h 9"/>
                <a:gd name="T6" fmla="*/ 9 w 20"/>
                <a:gd name="T7" fmla="*/ 0 h 9"/>
                <a:gd name="T8" fmla="*/ 10 w 20"/>
                <a:gd name="T9" fmla="*/ 0 h 9"/>
                <a:gd name="T10" fmla="*/ 10 w 20"/>
                <a:gd name="T11" fmla="*/ 0 h 9"/>
                <a:gd name="T12" fmla="*/ 20 w 20"/>
                <a:gd name="T13" fmla="*/ 2 h 9"/>
                <a:gd name="T14" fmla="*/ 20 w 20"/>
                <a:gd name="T15" fmla="*/ 2 h 9"/>
                <a:gd name="T16" fmla="*/ 20 w 20"/>
                <a:gd name="T17" fmla="*/ 3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9"/>
                <a:gd name="T29" fmla="*/ 20 w 20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5"/>
                  </a:lnTo>
                  <a:lnTo>
                    <a:pt x="20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3" name="Freeform 667"/>
            <p:cNvSpPr>
              <a:spLocks/>
            </p:cNvSpPr>
            <p:nvPr/>
          </p:nvSpPr>
          <p:spPr bwMode="auto">
            <a:xfrm>
              <a:off x="4820" y="3261"/>
              <a:ext cx="25" cy="5"/>
            </a:xfrm>
            <a:custGeom>
              <a:avLst/>
              <a:gdLst>
                <a:gd name="T0" fmla="*/ 0 w 25"/>
                <a:gd name="T1" fmla="*/ 5 h 10"/>
                <a:gd name="T2" fmla="*/ 0 w 25"/>
                <a:gd name="T3" fmla="*/ 4 h 10"/>
                <a:gd name="T4" fmla="*/ 1 w 25"/>
                <a:gd name="T5" fmla="*/ 4 h 10"/>
                <a:gd name="T6" fmla="*/ 11 w 25"/>
                <a:gd name="T7" fmla="*/ 0 h 10"/>
                <a:gd name="T8" fmla="*/ 11 w 25"/>
                <a:gd name="T9" fmla="*/ 0 h 10"/>
                <a:gd name="T10" fmla="*/ 12 w 25"/>
                <a:gd name="T11" fmla="*/ 0 h 10"/>
                <a:gd name="T12" fmla="*/ 24 w 25"/>
                <a:gd name="T13" fmla="*/ 3 h 10"/>
                <a:gd name="T14" fmla="*/ 25 w 25"/>
                <a:gd name="T15" fmla="*/ 3 h 10"/>
                <a:gd name="T16" fmla="*/ 25 w 25"/>
                <a:gd name="T17" fmla="*/ 4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0"/>
                <a:gd name="T29" fmla="*/ 25 w 25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0">
                  <a:moveTo>
                    <a:pt x="0" y="10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4" name="Freeform 668"/>
            <p:cNvSpPr>
              <a:spLocks/>
            </p:cNvSpPr>
            <p:nvPr/>
          </p:nvSpPr>
          <p:spPr bwMode="auto">
            <a:xfrm>
              <a:off x="4846" y="3259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0 w 21"/>
                <a:gd name="T3" fmla="*/ 4 h 11"/>
                <a:gd name="T4" fmla="*/ 1 w 21"/>
                <a:gd name="T5" fmla="*/ 4 h 11"/>
                <a:gd name="T6" fmla="*/ 9 w 21"/>
                <a:gd name="T7" fmla="*/ 0 h 11"/>
                <a:gd name="T8" fmla="*/ 10 w 21"/>
                <a:gd name="T9" fmla="*/ 0 h 11"/>
                <a:gd name="T10" fmla="*/ 10 w 21"/>
                <a:gd name="T11" fmla="*/ 0 h 11"/>
                <a:gd name="T12" fmla="*/ 21 w 21"/>
                <a:gd name="T13" fmla="*/ 2 h 11"/>
                <a:gd name="T14" fmla="*/ 21 w 21"/>
                <a:gd name="T15" fmla="*/ 2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5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5" name="Freeform 669"/>
            <p:cNvSpPr>
              <a:spLocks/>
            </p:cNvSpPr>
            <p:nvPr/>
          </p:nvSpPr>
          <p:spPr bwMode="auto">
            <a:xfrm>
              <a:off x="4838" y="3266"/>
              <a:ext cx="22" cy="4"/>
            </a:xfrm>
            <a:custGeom>
              <a:avLst/>
              <a:gdLst>
                <a:gd name="T0" fmla="*/ 0 w 22"/>
                <a:gd name="T1" fmla="*/ 4 h 9"/>
                <a:gd name="T2" fmla="*/ 0 w 22"/>
                <a:gd name="T3" fmla="*/ 4 h 9"/>
                <a:gd name="T4" fmla="*/ 1 w 22"/>
                <a:gd name="T5" fmla="*/ 3 h 9"/>
                <a:gd name="T6" fmla="*/ 10 w 22"/>
                <a:gd name="T7" fmla="*/ 0 h 9"/>
                <a:gd name="T8" fmla="*/ 10 w 22"/>
                <a:gd name="T9" fmla="*/ 0 h 9"/>
                <a:gd name="T10" fmla="*/ 11 w 22"/>
                <a:gd name="T11" fmla="*/ 0 h 9"/>
                <a:gd name="T12" fmla="*/ 21 w 22"/>
                <a:gd name="T13" fmla="*/ 2 h 9"/>
                <a:gd name="T14" fmla="*/ 22 w 22"/>
                <a:gd name="T15" fmla="*/ 2 h 9"/>
                <a:gd name="T16" fmla="*/ 22 w 22"/>
                <a:gd name="T17" fmla="*/ 3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9"/>
                <a:gd name="T29" fmla="*/ 22 w 2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6" name="Freeform 670"/>
            <p:cNvSpPr>
              <a:spLocks/>
            </p:cNvSpPr>
            <p:nvPr/>
          </p:nvSpPr>
          <p:spPr bwMode="auto">
            <a:xfrm>
              <a:off x="4861" y="3263"/>
              <a:ext cx="20" cy="5"/>
            </a:xfrm>
            <a:custGeom>
              <a:avLst/>
              <a:gdLst>
                <a:gd name="T0" fmla="*/ 0 w 20"/>
                <a:gd name="T1" fmla="*/ 5 h 11"/>
                <a:gd name="T2" fmla="*/ 0 w 20"/>
                <a:gd name="T3" fmla="*/ 4 h 11"/>
                <a:gd name="T4" fmla="*/ 0 w 20"/>
                <a:gd name="T5" fmla="*/ 4 h 11"/>
                <a:gd name="T6" fmla="*/ 9 w 20"/>
                <a:gd name="T7" fmla="*/ 0 h 11"/>
                <a:gd name="T8" fmla="*/ 9 w 20"/>
                <a:gd name="T9" fmla="*/ 0 h 11"/>
                <a:gd name="T10" fmla="*/ 10 w 20"/>
                <a:gd name="T11" fmla="*/ 0 h 11"/>
                <a:gd name="T12" fmla="*/ 19 w 20"/>
                <a:gd name="T13" fmla="*/ 2 h 11"/>
                <a:gd name="T14" fmla="*/ 20 w 20"/>
                <a:gd name="T15" fmla="*/ 2 h 11"/>
                <a:gd name="T16" fmla="*/ 20 w 20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1"/>
                <a:gd name="T29" fmla="*/ 20 w 2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1">
                  <a:moveTo>
                    <a:pt x="0" y="11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7" name="Freeform 671"/>
            <p:cNvSpPr>
              <a:spLocks/>
            </p:cNvSpPr>
            <p:nvPr/>
          </p:nvSpPr>
          <p:spPr bwMode="auto">
            <a:xfrm>
              <a:off x="4852" y="3270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0 w 22"/>
                <a:gd name="T5" fmla="*/ 4 h 11"/>
                <a:gd name="T6" fmla="*/ 10 w 22"/>
                <a:gd name="T7" fmla="*/ 0 h 11"/>
                <a:gd name="T8" fmla="*/ 11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1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8" name="Freeform 672"/>
            <p:cNvSpPr>
              <a:spLocks/>
            </p:cNvSpPr>
            <p:nvPr/>
          </p:nvSpPr>
          <p:spPr bwMode="auto">
            <a:xfrm>
              <a:off x="4874" y="3266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1 w 22"/>
                <a:gd name="T3" fmla="*/ 4 h 11"/>
                <a:gd name="T4" fmla="*/ 1 w 22"/>
                <a:gd name="T5" fmla="*/ 4 h 11"/>
                <a:gd name="T6" fmla="*/ 10 w 22"/>
                <a:gd name="T7" fmla="*/ 1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1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69" name="Freeform 673"/>
            <p:cNvSpPr>
              <a:spLocks/>
            </p:cNvSpPr>
            <p:nvPr/>
          </p:nvSpPr>
          <p:spPr bwMode="auto">
            <a:xfrm>
              <a:off x="4867" y="3273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0 w 21"/>
                <a:gd name="T3" fmla="*/ 4 h 11"/>
                <a:gd name="T4" fmla="*/ 0 w 21"/>
                <a:gd name="T5" fmla="*/ 4 h 11"/>
                <a:gd name="T6" fmla="*/ 9 w 21"/>
                <a:gd name="T7" fmla="*/ 0 h 11"/>
                <a:gd name="T8" fmla="*/ 10 w 21"/>
                <a:gd name="T9" fmla="*/ 0 h 11"/>
                <a:gd name="T10" fmla="*/ 10 w 21"/>
                <a:gd name="T11" fmla="*/ 0 h 11"/>
                <a:gd name="T12" fmla="*/ 20 w 21"/>
                <a:gd name="T13" fmla="*/ 3 h 11"/>
                <a:gd name="T14" fmla="*/ 20 w 21"/>
                <a:gd name="T15" fmla="*/ 3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6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0" name="Freeform 674"/>
            <p:cNvSpPr>
              <a:spLocks/>
            </p:cNvSpPr>
            <p:nvPr/>
          </p:nvSpPr>
          <p:spPr bwMode="auto">
            <a:xfrm>
              <a:off x="4888" y="3270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1 w 22"/>
                <a:gd name="T5" fmla="*/ 4 h 11"/>
                <a:gd name="T6" fmla="*/ 11 w 22"/>
                <a:gd name="T7" fmla="*/ 1 h 11"/>
                <a:gd name="T8" fmla="*/ 11 w 22"/>
                <a:gd name="T9" fmla="*/ 0 h 11"/>
                <a:gd name="T10" fmla="*/ 12 w 22"/>
                <a:gd name="T11" fmla="*/ 1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1" name="Freeform 675"/>
            <p:cNvSpPr>
              <a:spLocks/>
            </p:cNvSpPr>
            <p:nvPr/>
          </p:nvSpPr>
          <p:spPr bwMode="auto">
            <a:xfrm>
              <a:off x="4881" y="3277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0 w 22"/>
                <a:gd name="T5" fmla="*/ 4 h 11"/>
                <a:gd name="T6" fmla="*/ 10 w 22"/>
                <a:gd name="T7" fmla="*/ 1 h 11"/>
                <a:gd name="T8" fmla="*/ 11 w 22"/>
                <a:gd name="T9" fmla="*/ 0 h 11"/>
                <a:gd name="T10" fmla="*/ 11 w 22"/>
                <a:gd name="T11" fmla="*/ 1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0" y="9"/>
                  </a:lnTo>
                  <a:lnTo>
                    <a:pt x="10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21" y="7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2" name="Freeform 676"/>
            <p:cNvSpPr>
              <a:spLocks/>
            </p:cNvSpPr>
            <p:nvPr/>
          </p:nvSpPr>
          <p:spPr bwMode="auto">
            <a:xfrm>
              <a:off x="4903" y="3274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1 w 22"/>
                <a:gd name="T3" fmla="*/ 4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2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3" name="Freeform 677"/>
            <p:cNvSpPr>
              <a:spLocks/>
            </p:cNvSpPr>
            <p:nvPr/>
          </p:nvSpPr>
          <p:spPr bwMode="auto">
            <a:xfrm>
              <a:off x="4896" y="3281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0 w 21"/>
                <a:gd name="T3" fmla="*/ 4 h 11"/>
                <a:gd name="T4" fmla="*/ 1 w 21"/>
                <a:gd name="T5" fmla="*/ 4 h 11"/>
                <a:gd name="T6" fmla="*/ 9 w 21"/>
                <a:gd name="T7" fmla="*/ 0 h 11"/>
                <a:gd name="T8" fmla="*/ 10 w 21"/>
                <a:gd name="T9" fmla="*/ 0 h 11"/>
                <a:gd name="T10" fmla="*/ 10 w 21"/>
                <a:gd name="T11" fmla="*/ 0 h 11"/>
                <a:gd name="T12" fmla="*/ 20 w 21"/>
                <a:gd name="T13" fmla="*/ 2 h 11"/>
                <a:gd name="T14" fmla="*/ 21 w 21"/>
                <a:gd name="T15" fmla="*/ 2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4" name="Freeform 678"/>
            <p:cNvSpPr>
              <a:spLocks/>
            </p:cNvSpPr>
            <p:nvPr/>
          </p:nvSpPr>
          <p:spPr bwMode="auto">
            <a:xfrm>
              <a:off x="4918" y="3278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5" name="Freeform 679"/>
            <p:cNvSpPr>
              <a:spLocks/>
            </p:cNvSpPr>
            <p:nvPr/>
          </p:nvSpPr>
          <p:spPr bwMode="auto">
            <a:xfrm>
              <a:off x="4911" y="3285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0 w 22"/>
                <a:gd name="T5" fmla="*/ 4 h 11"/>
                <a:gd name="T6" fmla="*/ 9 w 22"/>
                <a:gd name="T7" fmla="*/ 0 h 11"/>
                <a:gd name="T8" fmla="*/ 9 w 22"/>
                <a:gd name="T9" fmla="*/ 0 h 11"/>
                <a:gd name="T10" fmla="*/ 10 w 22"/>
                <a:gd name="T11" fmla="*/ 0 h 11"/>
                <a:gd name="T12" fmla="*/ 21 w 22"/>
                <a:gd name="T13" fmla="*/ 2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6" name="Freeform 680"/>
            <p:cNvSpPr>
              <a:spLocks/>
            </p:cNvSpPr>
            <p:nvPr/>
          </p:nvSpPr>
          <p:spPr bwMode="auto">
            <a:xfrm>
              <a:off x="4933" y="3281"/>
              <a:ext cx="23" cy="5"/>
            </a:xfrm>
            <a:custGeom>
              <a:avLst/>
              <a:gdLst>
                <a:gd name="T0" fmla="*/ 0 w 23"/>
                <a:gd name="T1" fmla="*/ 5 h 11"/>
                <a:gd name="T2" fmla="*/ 0 w 23"/>
                <a:gd name="T3" fmla="*/ 5 h 11"/>
                <a:gd name="T4" fmla="*/ 1 w 23"/>
                <a:gd name="T5" fmla="*/ 4 h 11"/>
                <a:gd name="T6" fmla="*/ 9 w 23"/>
                <a:gd name="T7" fmla="*/ 1 h 11"/>
                <a:gd name="T8" fmla="*/ 10 w 23"/>
                <a:gd name="T9" fmla="*/ 0 h 11"/>
                <a:gd name="T10" fmla="*/ 10 w 23"/>
                <a:gd name="T11" fmla="*/ 1 h 11"/>
                <a:gd name="T12" fmla="*/ 22 w 23"/>
                <a:gd name="T13" fmla="*/ 3 h 11"/>
                <a:gd name="T14" fmla="*/ 22 w 23"/>
                <a:gd name="T15" fmla="*/ 3 h 11"/>
                <a:gd name="T16" fmla="*/ 22 w 23"/>
                <a:gd name="T17" fmla="*/ 3 h 11"/>
                <a:gd name="T18" fmla="*/ 23 w 23"/>
                <a:gd name="T19" fmla="*/ 5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1"/>
                <a:gd name="T32" fmla="*/ 23 w 23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1">
                  <a:moveTo>
                    <a:pt x="0" y="11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22" y="7"/>
                  </a:lnTo>
                  <a:lnTo>
                    <a:pt x="23" y="1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7" name="Freeform 681"/>
            <p:cNvSpPr>
              <a:spLocks/>
            </p:cNvSpPr>
            <p:nvPr/>
          </p:nvSpPr>
          <p:spPr bwMode="auto">
            <a:xfrm>
              <a:off x="4926" y="3289"/>
              <a:ext cx="22" cy="5"/>
            </a:xfrm>
            <a:custGeom>
              <a:avLst/>
              <a:gdLst>
                <a:gd name="T0" fmla="*/ 0 w 22"/>
                <a:gd name="T1" fmla="*/ 5 h 10"/>
                <a:gd name="T2" fmla="*/ 0 w 22"/>
                <a:gd name="T3" fmla="*/ 5 h 10"/>
                <a:gd name="T4" fmla="*/ 1 w 22"/>
                <a:gd name="T5" fmla="*/ 5 h 10"/>
                <a:gd name="T6" fmla="*/ 9 w 22"/>
                <a:gd name="T7" fmla="*/ 0 h 10"/>
                <a:gd name="T8" fmla="*/ 10 w 22"/>
                <a:gd name="T9" fmla="*/ 0 h 10"/>
                <a:gd name="T10" fmla="*/ 11 w 22"/>
                <a:gd name="T11" fmla="*/ 0 h 10"/>
                <a:gd name="T12" fmla="*/ 21 w 22"/>
                <a:gd name="T13" fmla="*/ 3 h 10"/>
                <a:gd name="T14" fmla="*/ 21 w 22"/>
                <a:gd name="T15" fmla="*/ 3 h 10"/>
                <a:gd name="T16" fmla="*/ 22 w 22"/>
                <a:gd name="T17" fmla="*/ 3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0"/>
                <a:gd name="T29" fmla="*/ 22 w 2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0">
                  <a:moveTo>
                    <a:pt x="0" y="1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8" name="Freeform 682"/>
            <p:cNvSpPr>
              <a:spLocks/>
            </p:cNvSpPr>
            <p:nvPr/>
          </p:nvSpPr>
          <p:spPr bwMode="auto">
            <a:xfrm>
              <a:off x="4956" y="3285"/>
              <a:ext cx="14" cy="4"/>
            </a:xfrm>
            <a:custGeom>
              <a:avLst/>
              <a:gdLst>
                <a:gd name="T0" fmla="*/ 0 w 14"/>
                <a:gd name="T1" fmla="*/ 1 h 7"/>
                <a:gd name="T2" fmla="*/ 2 w 14"/>
                <a:gd name="T3" fmla="*/ 0 h 7"/>
                <a:gd name="T4" fmla="*/ 3 w 14"/>
                <a:gd name="T5" fmla="*/ 0 h 7"/>
                <a:gd name="T6" fmla="*/ 3 w 14"/>
                <a:gd name="T7" fmla="*/ 0 h 7"/>
                <a:gd name="T8" fmla="*/ 13 w 14"/>
                <a:gd name="T9" fmla="*/ 3 h 7"/>
                <a:gd name="T10" fmla="*/ 14 w 14"/>
                <a:gd name="T11" fmla="*/ 3 h 7"/>
                <a:gd name="T12" fmla="*/ 14 w 14"/>
                <a:gd name="T13" fmla="*/ 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0" y="2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79" name="Freeform 683"/>
            <p:cNvSpPr>
              <a:spLocks/>
            </p:cNvSpPr>
            <p:nvPr/>
          </p:nvSpPr>
          <p:spPr bwMode="auto">
            <a:xfrm>
              <a:off x="4948" y="3286"/>
              <a:ext cx="8" cy="5"/>
            </a:xfrm>
            <a:custGeom>
              <a:avLst/>
              <a:gdLst>
                <a:gd name="T0" fmla="*/ 0 w 8"/>
                <a:gd name="T1" fmla="*/ 5 h 8"/>
                <a:gd name="T2" fmla="*/ 0 w 8"/>
                <a:gd name="T3" fmla="*/ 4 h 8"/>
                <a:gd name="T4" fmla="*/ 1 w 8"/>
                <a:gd name="T5" fmla="*/ 4 h 8"/>
                <a:gd name="T6" fmla="*/ 8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0" name="Freeform 684"/>
            <p:cNvSpPr>
              <a:spLocks/>
            </p:cNvSpPr>
            <p:nvPr/>
          </p:nvSpPr>
          <p:spPr bwMode="auto">
            <a:xfrm>
              <a:off x="4964" y="3289"/>
              <a:ext cx="21" cy="5"/>
            </a:xfrm>
            <a:custGeom>
              <a:avLst/>
              <a:gdLst>
                <a:gd name="T0" fmla="*/ 0 w 21"/>
                <a:gd name="T1" fmla="*/ 5 h 10"/>
                <a:gd name="T2" fmla="*/ 0 w 21"/>
                <a:gd name="T3" fmla="*/ 5 h 10"/>
                <a:gd name="T4" fmla="*/ 1 w 21"/>
                <a:gd name="T5" fmla="*/ 5 h 10"/>
                <a:gd name="T6" fmla="*/ 9 w 21"/>
                <a:gd name="T7" fmla="*/ 1 h 10"/>
                <a:gd name="T8" fmla="*/ 9 w 21"/>
                <a:gd name="T9" fmla="*/ 0 h 10"/>
                <a:gd name="T10" fmla="*/ 10 w 21"/>
                <a:gd name="T11" fmla="*/ 0 h 10"/>
                <a:gd name="T12" fmla="*/ 20 w 21"/>
                <a:gd name="T13" fmla="*/ 3 h 10"/>
                <a:gd name="T14" fmla="*/ 21 w 21"/>
                <a:gd name="T15" fmla="*/ 3 h 10"/>
                <a:gd name="T16" fmla="*/ 21 w 21"/>
                <a:gd name="T17" fmla="*/ 3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0"/>
                <a:gd name="T29" fmla="*/ 21 w 21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0">
                  <a:moveTo>
                    <a:pt x="0" y="10"/>
                  </a:moveTo>
                  <a:lnTo>
                    <a:pt x="0" y="10"/>
                  </a:lnTo>
                  <a:lnTo>
                    <a:pt x="1" y="9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7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1" name="Freeform 685"/>
            <p:cNvSpPr>
              <a:spLocks/>
            </p:cNvSpPr>
            <p:nvPr/>
          </p:nvSpPr>
          <p:spPr bwMode="auto">
            <a:xfrm>
              <a:off x="4940" y="3292"/>
              <a:ext cx="23" cy="9"/>
            </a:xfrm>
            <a:custGeom>
              <a:avLst/>
              <a:gdLst>
                <a:gd name="T0" fmla="*/ 0 w 23"/>
                <a:gd name="T1" fmla="*/ 9 h 17"/>
                <a:gd name="T2" fmla="*/ 1 w 23"/>
                <a:gd name="T3" fmla="*/ 5 h 17"/>
                <a:gd name="T4" fmla="*/ 1 w 23"/>
                <a:gd name="T5" fmla="*/ 5 h 17"/>
                <a:gd name="T6" fmla="*/ 2 w 23"/>
                <a:gd name="T7" fmla="*/ 5 h 17"/>
                <a:gd name="T8" fmla="*/ 10 w 23"/>
                <a:gd name="T9" fmla="*/ 1 h 17"/>
                <a:gd name="T10" fmla="*/ 11 w 23"/>
                <a:gd name="T11" fmla="*/ 0 h 17"/>
                <a:gd name="T12" fmla="*/ 11 w 23"/>
                <a:gd name="T13" fmla="*/ 0 h 17"/>
                <a:gd name="T14" fmla="*/ 23 w 23"/>
                <a:gd name="T15" fmla="*/ 4 h 17"/>
                <a:gd name="T16" fmla="*/ 23 w 23"/>
                <a:gd name="T17" fmla="*/ 4 h 17"/>
                <a:gd name="T18" fmla="*/ 23 w 23"/>
                <a:gd name="T19" fmla="*/ 4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7"/>
                <a:gd name="T32" fmla="*/ 23 w 2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7">
                  <a:moveTo>
                    <a:pt x="0" y="17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10" y="2"/>
                  </a:lnTo>
                  <a:lnTo>
                    <a:pt x="11" y="0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2" name="Freeform 686"/>
            <p:cNvSpPr>
              <a:spLocks/>
            </p:cNvSpPr>
            <p:nvPr/>
          </p:nvSpPr>
          <p:spPr bwMode="auto">
            <a:xfrm>
              <a:off x="4933" y="3301"/>
              <a:ext cx="8" cy="5"/>
            </a:xfrm>
            <a:custGeom>
              <a:avLst/>
              <a:gdLst>
                <a:gd name="T0" fmla="*/ 0 w 8"/>
                <a:gd name="T1" fmla="*/ 5 h 9"/>
                <a:gd name="T2" fmla="*/ 1 w 8"/>
                <a:gd name="T3" fmla="*/ 5 h 9"/>
                <a:gd name="T4" fmla="*/ 1 w 8"/>
                <a:gd name="T5" fmla="*/ 4 h 9"/>
                <a:gd name="T6" fmla="*/ 8 w 8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"/>
                <a:gd name="T14" fmla="*/ 8 w 8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">
                  <a:moveTo>
                    <a:pt x="0" y="9"/>
                  </a:moveTo>
                  <a:lnTo>
                    <a:pt x="1" y="9"/>
                  </a:lnTo>
                  <a:lnTo>
                    <a:pt x="1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3" name="Freeform 687"/>
            <p:cNvSpPr>
              <a:spLocks/>
            </p:cNvSpPr>
            <p:nvPr/>
          </p:nvSpPr>
          <p:spPr bwMode="auto">
            <a:xfrm>
              <a:off x="4926" y="3308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4" name="Freeform 688"/>
            <p:cNvSpPr>
              <a:spLocks/>
            </p:cNvSpPr>
            <p:nvPr/>
          </p:nvSpPr>
          <p:spPr bwMode="auto">
            <a:xfrm>
              <a:off x="4941" y="3313"/>
              <a:ext cx="24" cy="5"/>
            </a:xfrm>
            <a:custGeom>
              <a:avLst/>
              <a:gdLst>
                <a:gd name="T0" fmla="*/ 0 w 24"/>
                <a:gd name="T1" fmla="*/ 5 h 11"/>
                <a:gd name="T2" fmla="*/ 1 w 24"/>
                <a:gd name="T3" fmla="*/ 4 h 11"/>
                <a:gd name="T4" fmla="*/ 1 w 24"/>
                <a:gd name="T5" fmla="*/ 4 h 11"/>
                <a:gd name="T6" fmla="*/ 10 w 24"/>
                <a:gd name="T7" fmla="*/ 0 h 11"/>
                <a:gd name="T8" fmla="*/ 10 w 24"/>
                <a:gd name="T9" fmla="*/ 0 h 11"/>
                <a:gd name="T10" fmla="*/ 11 w 24"/>
                <a:gd name="T11" fmla="*/ 0 h 11"/>
                <a:gd name="T12" fmla="*/ 23 w 24"/>
                <a:gd name="T13" fmla="*/ 2 h 11"/>
                <a:gd name="T14" fmla="*/ 23 w 24"/>
                <a:gd name="T15" fmla="*/ 2 h 11"/>
                <a:gd name="T16" fmla="*/ 24 w 24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1"/>
                <a:gd name="T29" fmla="*/ 24 w 2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1">
                  <a:moveTo>
                    <a:pt x="0" y="11"/>
                  </a:move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3" y="5"/>
                  </a:lnTo>
                  <a:lnTo>
                    <a:pt x="24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5" name="Freeform 689"/>
            <p:cNvSpPr>
              <a:spLocks/>
            </p:cNvSpPr>
            <p:nvPr/>
          </p:nvSpPr>
          <p:spPr bwMode="auto">
            <a:xfrm>
              <a:off x="4957" y="3302"/>
              <a:ext cx="22" cy="7"/>
            </a:xfrm>
            <a:custGeom>
              <a:avLst/>
              <a:gdLst>
                <a:gd name="T0" fmla="*/ 0 w 22"/>
                <a:gd name="T1" fmla="*/ 3 h 14"/>
                <a:gd name="T2" fmla="*/ 0 w 22"/>
                <a:gd name="T3" fmla="*/ 4 h 14"/>
                <a:gd name="T4" fmla="*/ 2 w 22"/>
                <a:gd name="T5" fmla="*/ 3 h 14"/>
                <a:gd name="T6" fmla="*/ 2 w 22"/>
                <a:gd name="T7" fmla="*/ 3 h 14"/>
                <a:gd name="T8" fmla="*/ 3 w 22"/>
                <a:gd name="T9" fmla="*/ 3 h 14"/>
                <a:gd name="T10" fmla="*/ 14 w 22"/>
                <a:gd name="T11" fmla="*/ 6 h 14"/>
                <a:gd name="T12" fmla="*/ 14 w 22"/>
                <a:gd name="T13" fmla="*/ 6 h 14"/>
                <a:gd name="T14" fmla="*/ 15 w 22"/>
                <a:gd name="T15" fmla="*/ 6 h 14"/>
                <a:gd name="T16" fmla="*/ 15 w 22"/>
                <a:gd name="T17" fmla="*/ 7 h 14"/>
                <a:gd name="T18" fmla="*/ 15 w 22"/>
                <a:gd name="T19" fmla="*/ 5 h 14"/>
                <a:gd name="T20" fmla="*/ 16 w 22"/>
                <a:gd name="T21" fmla="*/ 4 h 14"/>
                <a:gd name="T22" fmla="*/ 16 w 22"/>
                <a:gd name="T23" fmla="*/ 4 h 14"/>
                <a:gd name="T24" fmla="*/ 22 w 22"/>
                <a:gd name="T25" fmla="*/ 0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4"/>
                <a:gd name="T41" fmla="*/ 22 w 22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4">
                  <a:moveTo>
                    <a:pt x="0" y="5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5"/>
                  </a:lnTo>
                  <a:lnTo>
                    <a:pt x="14" y="11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5" y="9"/>
                  </a:lnTo>
                  <a:lnTo>
                    <a:pt x="16" y="7"/>
                  </a:lnTo>
                  <a:lnTo>
                    <a:pt x="2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6" name="Freeform 690"/>
            <p:cNvSpPr>
              <a:spLocks/>
            </p:cNvSpPr>
            <p:nvPr/>
          </p:nvSpPr>
          <p:spPr bwMode="auto">
            <a:xfrm>
              <a:off x="4949" y="3306"/>
              <a:ext cx="8" cy="4"/>
            </a:xfrm>
            <a:custGeom>
              <a:avLst/>
              <a:gdLst>
                <a:gd name="T0" fmla="*/ 0 w 8"/>
                <a:gd name="T1" fmla="*/ 4 h 9"/>
                <a:gd name="T2" fmla="*/ 0 w 8"/>
                <a:gd name="T3" fmla="*/ 3 h 9"/>
                <a:gd name="T4" fmla="*/ 0 w 8"/>
                <a:gd name="T5" fmla="*/ 3 h 9"/>
                <a:gd name="T6" fmla="*/ 8 w 8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"/>
                <a:gd name="T14" fmla="*/ 8 w 8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">
                  <a:moveTo>
                    <a:pt x="0" y="9"/>
                  </a:moveTo>
                  <a:lnTo>
                    <a:pt x="0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7" name="Freeform 691"/>
            <p:cNvSpPr>
              <a:spLocks/>
            </p:cNvSpPr>
            <p:nvPr/>
          </p:nvSpPr>
          <p:spPr bwMode="auto">
            <a:xfrm>
              <a:off x="4972" y="3308"/>
              <a:ext cx="16" cy="5"/>
            </a:xfrm>
            <a:custGeom>
              <a:avLst/>
              <a:gdLst>
                <a:gd name="T0" fmla="*/ 0 w 16"/>
                <a:gd name="T1" fmla="*/ 2 h 9"/>
                <a:gd name="T2" fmla="*/ 2 w 16"/>
                <a:gd name="T3" fmla="*/ 1 h 9"/>
                <a:gd name="T4" fmla="*/ 3 w 16"/>
                <a:gd name="T5" fmla="*/ 0 h 9"/>
                <a:gd name="T6" fmla="*/ 3 w 16"/>
                <a:gd name="T7" fmla="*/ 1 h 9"/>
                <a:gd name="T8" fmla="*/ 15 w 16"/>
                <a:gd name="T9" fmla="*/ 4 h 9"/>
                <a:gd name="T10" fmla="*/ 16 w 16"/>
                <a:gd name="T11" fmla="*/ 4 h 9"/>
                <a:gd name="T12" fmla="*/ 16 w 16"/>
                <a:gd name="T13" fmla="*/ 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9"/>
                <a:gd name="T23" fmla="*/ 16 w 1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9">
                  <a:moveTo>
                    <a:pt x="0" y="4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8" name="Freeform 692"/>
            <p:cNvSpPr>
              <a:spLocks/>
            </p:cNvSpPr>
            <p:nvPr/>
          </p:nvSpPr>
          <p:spPr bwMode="auto">
            <a:xfrm>
              <a:off x="4965" y="3310"/>
              <a:ext cx="7" cy="4"/>
            </a:xfrm>
            <a:custGeom>
              <a:avLst/>
              <a:gdLst>
                <a:gd name="T0" fmla="*/ 0 w 7"/>
                <a:gd name="T1" fmla="*/ 4 h 9"/>
                <a:gd name="T2" fmla="*/ 0 w 7"/>
                <a:gd name="T3" fmla="*/ 3 h 9"/>
                <a:gd name="T4" fmla="*/ 1 w 7"/>
                <a:gd name="T5" fmla="*/ 3 h 9"/>
                <a:gd name="T6" fmla="*/ 7 w 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9"/>
                <a:gd name="T14" fmla="*/ 7 w 7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89" name="Freeform 693"/>
            <p:cNvSpPr>
              <a:spLocks/>
            </p:cNvSpPr>
            <p:nvPr/>
          </p:nvSpPr>
          <p:spPr bwMode="auto">
            <a:xfrm>
              <a:off x="4979" y="3293"/>
              <a:ext cx="22" cy="7"/>
            </a:xfrm>
            <a:custGeom>
              <a:avLst/>
              <a:gdLst>
                <a:gd name="T0" fmla="*/ 0 w 22"/>
                <a:gd name="T1" fmla="*/ 7 h 14"/>
                <a:gd name="T2" fmla="*/ 0 w 22"/>
                <a:gd name="T3" fmla="*/ 5 h 14"/>
                <a:gd name="T4" fmla="*/ 0 w 22"/>
                <a:gd name="T5" fmla="*/ 4 h 14"/>
                <a:gd name="T6" fmla="*/ 1 w 22"/>
                <a:gd name="T7" fmla="*/ 4 h 14"/>
                <a:gd name="T8" fmla="*/ 10 w 22"/>
                <a:gd name="T9" fmla="*/ 0 h 14"/>
                <a:gd name="T10" fmla="*/ 11 w 22"/>
                <a:gd name="T11" fmla="*/ 0 h 14"/>
                <a:gd name="T12" fmla="*/ 11 w 22"/>
                <a:gd name="T13" fmla="*/ 0 h 14"/>
                <a:gd name="T14" fmla="*/ 22 w 22"/>
                <a:gd name="T15" fmla="*/ 3 h 14"/>
                <a:gd name="T16" fmla="*/ 22 w 22"/>
                <a:gd name="T17" fmla="*/ 3 h 14"/>
                <a:gd name="T18" fmla="*/ 22 w 22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4"/>
                <a:gd name="T32" fmla="*/ 22 w 2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4">
                  <a:moveTo>
                    <a:pt x="0" y="14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1" y="8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0" name="Freeform 694"/>
            <p:cNvSpPr>
              <a:spLocks/>
            </p:cNvSpPr>
            <p:nvPr/>
          </p:nvSpPr>
          <p:spPr bwMode="auto">
            <a:xfrm>
              <a:off x="4979" y="3300"/>
              <a:ext cx="16" cy="5"/>
            </a:xfrm>
            <a:custGeom>
              <a:avLst/>
              <a:gdLst>
                <a:gd name="T0" fmla="*/ 0 w 16"/>
                <a:gd name="T1" fmla="*/ 2 h 8"/>
                <a:gd name="T2" fmla="*/ 2 w 16"/>
                <a:gd name="T3" fmla="*/ 1 h 8"/>
                <a:gd name="T4" fmla="*/ 3 w 16"/>
                <a:gd name="T5" fmla="*/ 0 h 8"/>
                <a:gd name="T6" fmla="*/ 4 w 16"/>
                <a:gd name="T7" fmla="*/ 1 h 8"/>
                <a:gd name="T8" fmla="*/ 15 w 16"/>
                <a:gd name="T9" fmla="*/ 4 h 8"/>
                <a:gd name="T10" fmla="*/ 16 w 16"/>
                <a:gd name="T11" fmla="*/ 4 h 8"/>
                <a:gd name="T12" fmla="*/ 16 w 16"/>
                <a:gd name="T13" fmla="*/ 5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8"/>
                <a:gd name="T23" fmla="*/ 16 w 1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8">
                  <a:moveTo>
                    <a:pt x="0" y="3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1" name="Freeform 695"/>
            <p:cNvSpPr>
              <a:spLocks/>
            </p:cNvSpPr>
            <p:nvPr/>
          </p:nvSpPr>
          <p:spPr bwMode="auto">
            <a:xfrm>
              <a:off x="4995" y="3297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1 w 22"/>
                <a:gd name="T3" fmla="*/ 5 h 12"/>
                <a:gd name="T4" fmla="*/ 1 w 22"/>
                <a:gd name="T5" fmla="*/ 5 h 12"/>
                <a:gd name="T6" fmla="*/ 9 w 22"/>
                <a:gd name="T7" fmla="*/ 1 h 12"/>
                <a:gd name="T8" fmla="*/ 10 w 22"/>
                <a:gd name="T9" fmla="*/ 0 h 12"/>
                <a:gd name="T10" fmla="*/ 10 w 22"/>
                <a:gd name="T11" fmla="*/ 1 h 12"/>
                <a:gd name="T12" fmla="*/ 21 w 22"/>
                <a:gd name="T13" fmla="*/ 3 h 12"/>
                <a:gd name="T14" fmla="*/ 22 w 22"/>
                <a:gd name="T15" fmla="*/ 3 h 12"/>
                <a:gd name="T16" fmla="*/ 22 w 22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1" y="10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2" name="Freeform 696"/>
            <p:cNvSpPr>
              <a:spLocks/>
            </p:cNvSpPr>
            <p:nvPr/>
          </p:nvSpPr>
          <p:spPr bwMode="auto">
            <a:xfrm>
              <a:off x="4989" y="3305"/>
              <a:ext cx="22" cy="6"/>
            </a:xfrm>
            <a:custGeom>
              <a:avLst/>
              <a:gdLst>
                <a:gd name="T0" fmla="*/ 0 w 22"/>
                <a:gd name="T1" fmla="*/ 6 h 13"/>
                <a:gd name="T2" fmla="*/ 0 w 22"/>
                <a:gd name="T3" fmla="*/ 5 h 13"/>
                <a:gd name="T4" fmla="*/ 1 w 22"/>
                <a:gd name="T5" fmla="*/ 5 h 13"/>
                <a:gd name="T6" fmla="*/ 9 w 22"/>
                <a:gd name="T7" fmla="*/ 1 h 13"/>
                <a:gd name="T8" fmla="*/ 9 w 22"/>
                <a:gd name="T9" fmla="*/ 0 h 13"/>
                <a:gd name="T10" fmla="*/ 10 w 22"/>
                <a:gd name="T11" fmla="*/ 0 h 13"/>
                <a:gd name="T12" fmla="*/ 21 w 22"/>
                <a:gd name="T13" fmla="*/ 3 h 13"/>
                <a:gd name="T14" fmla="*/ 21 w 22"/>
                <a:gd name="T15" fmla="*/ 3 h 13"/>
                <a:gd name="T16" fmla="*/ 22 w 22"/>
                <a:gd name="T17" fmla="*/ 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3"/>
                <a:gd name="T29" fmla="*/ 22 w 2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3">
                  <a:moveTo>
                    <a:pt x="0" y="13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7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3" name="Freeform 697"/>
            <p:cNvSpPr>
              <a:spLocks/>
            </p:cNvSpPr>
            <p:nvPr/>
          </p:nvSpPr>
          <p:spPr bwMode="auto">
            <a:xfrm>
              <a:off x="5011" y="3306"/>
              <a:ext cx="74" cy="14"/>
            </a:xfrm>
            <a:custGeom>
              <a:avLst/>
              <a:gdLst>
                <a:gd name="T0" fmla="*/ 0 w 74"/>
                <a:gd name="T1" fmla="*/ 3 h 28"/>
                <a:gd name="T2" fmla="*/ 0 w 74"/>
                <a:gd name="T3" fmla="*/ 4 h 28"/>
                <a:gd name="T4" fmla="*/ 0 w 74"/>
                <a:gd name="T5" fmla="*/ 6 h 28"/>
                <a:gd name="T6" fmla="*/ 3 w 74"/>
                <a:gd name="T7" fmla="*/ 4 h 28"/>
                <a:gd name="T8" fmla="*/ 3 w 74"/>
                <a:gd name="T9" fmla="*/ 4 h 28"/>
                <a:gd name="T10" fmla="*/ 4 w 74"/>
                <a:gd name="T11" fmla="*/ 4 h 28"/>
                <a:gd name="T12" fmla="*/ 16 w 74"/>
                <a:gd name="T13" fmla="*/ 7 h 28"/>
                <a:gd name="T14" fmla="*/ 16 w 74"/>
                <a:gd name="T15" fmla="*/ 7 h 28"/>
                <a:gd name="T16" fmla="*/ 16 w 74"/>
                <a:gd name="T17" fmla="*/ 7 h 28"/>
                <a:gd name="T18" fmla="*/ 17 w 74"/>
                <a:gd name="T19" fmla="*/ 8 h 28"/>
                <a:gd name="T20" fmla="*/ 18 w 74"/>
                <a:gd name="T21" fmla="*/ 6 h 28"/>
                <a:gd name="T22" fmla="*/ 18 w 74"/>
                <a:gd name="T23" fmla="*/ 6 h 28"/>
                <a:gd name="T24" fmla="*/ 18 w 74"/>
                <a:gd name="T25" fmla="*/ 6 h 28"/>
                <a:gd name="T26" fmla="*/ 26 w 74"/>
                <a:gd name="T27" fmla="*/ 1 h 28"/>
                <a:gd name="T28" fmla="*/ 27 w 74"/>
                <a:gd name="T29" fmla="*/ 0 h 28"/>
                <a:gd name="T30" fmla="*/ 28 w 74"/>
                <a:gd name="T31" fmla="*/ 0 h 28"/>
                <a:gd name="T32" fmla="*/ 48 w 74"/>
                <a:gd name="T33" fmla="*/ 6 h 28"/>
                <a:gd name="T34" fmla="*/ 48 w 74"/>
                <a:gd name="T35" fmla="*/ 6 h 28"/>
                <a:gd name="T36" fmla="*/ 49 w 74"/>
                <a:gd name="T37" fmla="*/ 6 h 28"/>
                <a:gd name="T38" fmla="*/ 52 w 74"/>
                <a:gd name="T39" fmla="*/ 13 h 28"/>
                <a:gd name="T40" fmla="*/ 59 w 74"/>
                <a:gd name="T41" fmla="*/ 9 h 28"/>
                <a:gd name="T42" fmla="*/ 59 w 74"/>
                <a:gd name="T43" fmla="*/ 8 h 28"/>
                <a:gd name="T44" fmla="*/ 60 w 74"/>
                <a:gd name="T45" fmla="*/ 9 h 28"/>
                <a:gd name="T46" fmla="*/ 72 w 74"/>
                <a:gd name="T47" fmla="*/ 12 h 28"/>
                <a:gd name="T48" fmla="*/ 73 w 74"/>
                <a:gd name="T49" fmla="*/ 12 h 28"/>
                <a:gd name="T50" fmla="*/ 73 w 74"/>
                <a:gd name="T51" fmla="*/ 13 h 28"/>
                <a:gd name="T52" fmla="*/ 74 w 74"/>
                <a:gd name="T53" fmla="*/ 14 h 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4"/>
                <a:gd name="T82" fmla="*/ 0 h 28"/>
                <a:gd name="T83" fmla="*/ 74 w 74"/>
                <a:gd name="T84" fmla="*/ 28 h 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4" h="28">
                  <a:moveTo>
                    <a:pt x="0" y="5"/>
                  </a:moveTo>
                  <a:lnTo>
                    <a:pt x="0" y="7"/>
                  </a:lnTo>
                  <a:lnTo>
                    <a:pt x="0" y="11"/>
                  </a:lnTo>
                  <a:lnTo>
                    <a:pt x="3" y="7"/>
                  </a:lnTo>
                  <a:lnTo>
                    <a:pt x="4" y="7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52" y="25"/>
                  </a:lnTo>
                  <a:lnTo>
                    <a:pt x="59" y="18"/>
                  </a:lnTo>
                  <a:lnTo>
                    <a:pt x="59" y="16"/>
                  </a:lnTo>
                  <a:lnTo>
                    <a:pt x="60" y="18"/>
                  </a:lnTo>
                  <a:lnTo>
                    <a:pt x="72" y="23"/>
                  </a:lnTo>
                  <a:lnTo>
                    <a:pt x="73" y="23"/>
                  </a:lnTo>
                  <a:lnTo>
                    <a:pt x="73" y="25"/>
                  </a:lnTo>
                  <a:lnTo>
                    <a:pt x="74" y="2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4" name="Freeform 698"/>
            <p:cNvSpPr>
              <a:spLocks/>
            </p:cNvSpPr>
            <p:nvPr/>
          </p:nvSpPr>
          <p:spPr bwMode="auto">
            <a:xfrm>
              <a:off x="5011" y="3301"/>
              <a:ext cx="23" cy="7"/>
            </a:xfrm>
            <a:custGeom>
              <a:avLst/>
              <a:gdLst>
                <a:gd name="T0" fmla="*/ 0 w 23"/>
                <a:gd name="T1" fmla="*/ 7 h 14"/>
                <a:gd name="T2" fmla="*/ 0 w 23"/>
                <a:gd name="T3" fmla="*/ 7 h 14"/>
                <a:gd name="T4" fmla="*/ 0 w 23"/>
                <a:gd name="T5" fmla="*/ 6 h 14"/>
                <a:gd name="T6" fmla="*/ 1 w 23"/>
                <a:gd name="T7" fmla="*/ 5 h 14"/>
                <a:gd name="T8" fmla="*/ 10 w 23"/>
                <a:gd name="T9" fmla="*/ 0 h 14"/>
                <a:gd name="T10" fmla="*/ 10 w 23"/>
                <a:gd name="T11" fmla="*/ 0 h 14"/>
                <a:gd name="T12" fmla="*/ 11 w 23"/>
                <a:gd name="T13" fmla="*/ 0 h 14"/>
                <a:gd name="T14" fmla="*/ 22 w 23"/>
                <a:gd name="T15" fmla="*/ 4 h 14"/>
                <a:gd name="T16" fmla="*/ 22 w 23"/>
                <a:gd name="T17" fmla="*/ 4 h 14"/>
                <a:gd name="T18" fmla="*/ 23 w 23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4"/>
                <a:gd name="T32" fmla="*/ 23 w 2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4">
                  <a:moveTo>
                    <a:pt x="0" y="14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7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5" name="Freeform 699"/>
            <p:cNvSpPr>
              <a:spLocks/>
            </p:cNvSpPr>
            <p:nvPr/>
          </p:nvSpPr>
          <p:spPr bwMode="auto">
            <a:xfrm>
              <a:off x="5028" y="3313"/>
              <a:ext cx="20" cy="6"/>
            </a:xfrm>
            <a:custGeom>
              <a:avLst/>
              <a:gdLst>
                <a:gd name="T0" fmla="*/ 0 w 20"/>
                <a:gd name="T1" fmla="*/ 2 h 10"/>
                <a:gd name="T2" fmla="*/ 3 w 20"/>
                <a:gd name="T3" fmla="*/ 0 h 10"/>
                <a:gd name="T4" fmla="*/ 4 w 20"/>
                <a:gd name="T5" fmla="*/ 0 h 10"/>
                <a:gd name="T6" fmla="*/ 4 w 20"/>
                <a:gd name="T7" fmla="*/ 0 h 10"/>
                <a:gd name="T8" fmla="*/ 19 w 20"/>
                <a:gd name="T9" fmla="*/ 5 h 10"/>
                <a:gd name="T10" fmla="*/ 20 w 20"/>
                <a:gd name="T11" fmla="*/ 5 h 10"/>
                <a:gd name="T12" fmla="*/ 20 w 20"/>
                <a:gd name="T13" fmla="*/ 6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0"/>
                <a:gd name="T23" fmla="*/ 20 w 20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0">
                  <a:moveTo>
                    <a:pt x="0" y="3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6" name="Freeform 700"/>
            <p:cNvSpPr>
              <a:spLocks/>
            </p:cNvSpPr>
            <p:nvPr/>
          </p:nvSpPr>
          <p:spPr bwMode="auto">
            <a:xfrm>
              <a:off x="5022" y="3315"/>
              <a:ext cx="6" cy="5"/>
            </a:xfrm>
            <a:custGeom>
              <a:avLst/>
              <a:gdLst>
                <a:gd name="T0" fmla="*/ 0 w 6"/>
                <a:gd name="T1" fmla="*/ 5 h 9"/>
                <a:gd name="T2" fmla="*/ 0 w 6"/>
                <a:gd name="T3" fmla="*/ 4 h 9"/>
                <a:gd name="T4" fmla="*/ 1 w 6"/>
                <a:gd name="T5" fmla="*/ 4 h 9"/>
                <a:gd name="T6" fmla="*/ 6 w 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9"/>
                <a:gd name="T14" fmla="*/ 6 w 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7" name="Freeform 701"/>
            <p:cNvSpPr>
              <a:spLocks/>
            </p:cNvSpPr>
            <p:nvPr/>
          </p:nvSpPr>
          <p:spPr bwMode="auto">
            <a:xfrm>
              <a:off x="5004" y="3311"/>
              <a:ext cx="7" cy="6"/>
            </a:xfrm>
            <a:custGeom>
              <a:avLst/>
              <a:gdLst>
                <a:gd name="T0" fmla="*/ 0 w 7"/>
                <a:gd name="T1" fmla="*/ 6 h 12"/>
                <a:gd name="T2" fmla="*/ 1 w 7"/>
                <a:gd name="T3" fmla="*/ 4 h 12"/>
                <a:gd name="T4" fmla="*/ 1 w 7"/>
                <a:gd name="T5" fmla="*/ 3 h 12"/>
                <a:gd name="T6" fmla="*/ 1 w 7"/>
                <a:gd name="T7" fmla="*/ 3 h 12"/>
                <a:gd name="T8" fmla="*/ 7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0" y="12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8" name="Freeform 702"/>
            <p:cNvSpPr>
              <a:spLocks/>
            </p:cNvSpPr>
            <p:nvPr/>
          </p:nvSpPr>
          <p:spPr bwMode="auto">
            <a:xfrm>
              <a:off x="5005" y="3318"/>
              <a:ext cx="30" cy="7"/>
            </a:xfrm>
            <a:custGeom>
              <a:avLst/>
              <a:gdLst>
                <a:gd name="T0" fmla="*/ 0 w 30"/>
                <a:gd name="T1" fmla="*/ 2 h 14"/>
                <a:gd name="T2" fmla="*/ 4 w 30"/>
                <a:gd name="T3" fmla="*/ 0 h 14"/>
                <a:gd name="T4" fmla="*/ 4 w 30"/>
                <a:gd name="T5" fmla="*/ 0 h 14"/>
                <a:gd name="T6" fmla="*/ 5 w 30"/>
                <a:gd name="T7" fmla="*/ 0 h 14"/>
                <a:gd name="T8" fmla="*/ 29 w 30"/>
                <a:gd name="T9" fmla="*/ 6 h 14"/>
                <a:gd name="T10" fmla="*/ 30 w 30"/>
                <a:gd name="T11" fmla="*/ 6 h 14"/>
                <a:gd name="T12" fmla="*/ 30 w 30"/>
                <a:gd name="T13" fmla="*/ 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14"/>
                <a:gd name="T23" fmla="*/ 30 w 30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14">
                  <a:moveTo>
                    <a:pt x="0" y="3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29" y="12"/>
                  </a:lnTo>
                  <a:lnTo>
                    <a:pt x="30" y="12"/>
                  </a:lnTo>
                  <a:lnTo>
                    <a:pt x="30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399" name="Freeform 703"/>
            <p:cNvSpPr>
              <a:spLocks/>
            </p:cNvSpPr>
            <p:nvPr/>
          </p:nvSpPr>
          <p:spPr bwMode="auto">
            <a:xfrm>
              <a:off x="4999" y="3320"/>
              <a:ext cx="6" cy="3"/>
            </a:xfrm>
            <a:custGeom>
              <a:avLst/>
              <a:gdLst>
                <a:gd name="T0" fmla="*/ 0 w 6"/>
                <a:gd name="T1" fmla="*/ 3 h 7"/>
                <a:gd name="T2" fmla="*/ 1 w 6"/>
                <a:gd name="T3" fmla="*/ 3 h 7"/>
                <a:gd name="T4" fmla="*/ 1 w 6"/>
                <a:gd name="T5" fmla="*/ 3 h 7"/>
                <a:gd name="T6" fmla="*/ 6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0" y="7"/>
                  </a:moveTo>
                  <a:lnTo>
                    <a:pt x="1" y="7"/>
                  </a:lnTo>
                  <a:lnTo>
                    <a:pt x="1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0" name="Freeform 704"/>
            <p:cNvSpPr>
              <a:spLocks/>
            </p:cNvSpPr>
            <p:nvPr/>
          </p:nvSpPr>
          <p:spPr bwMode="auto">
            <a:xfrm>
              <a:off x="4981" y="3313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6 h 12"/>
                <a:gd name="T4" fmla="*/ 0 w 23"/>
                <a:gd name="T5" fmla="*/ 6 h 12"/>
                <a:gd name="T6" fmla="*/ 10 w 23"/>
                <a:gd name="T7" fmla="*/ 1 h 12"/>
                <a:gd name="T8" fmla="*/ 10 w 23"/>
                <a:gd name="T9" fmla="*/ 0 h 12"/>
                <a:gd name="T10" fmla="*/ 11 w 23"/>
                <a:gd name="T11" fmla="*/ 0 h 12"/>
                <a:gd name="T12" fmla="*/ 22 w 23"/>
                <a:gd name="T13" fmla="*/ 3 h 12"/>
                <a:gd name="T14" fmla="*/ 23 w 23"/>
                <a:gd name="T15" fmla="*/ 3 h 12"/>
                <a:gd name="T16" fmla="*/ 23 w 23"/>
                <a:gd name="T17" fmla="*/ 5 h 12"/>
                <a:gd name="T18" fmla="*/ 23 w 23"/>
                <a:gd name="T19" fmla="*/ 5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2"/>
                <a:gd name="T32" fmla="*/ 23 w 23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2">
                  <a:moveTo>
                    <a:pt x="0" y="12"/>
                  </a:moveTo>
                  <a:lnTo>
                    <a:pt x="0" y="11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1" name="Freeform 705"/>
            <p:cNvSpPr>
              <a:spLocks/>
            </p:cNvSpPr>
            <p:nvPr/>
          </p:nvSpPr>
          <p:spPr bwMode="auto">
            <a:xfrm>
              <a:off x="4975" y="3321"/>
              <a:ext cx="45" cy="11"/>
            </a:xfrm>
            <a:custGeom>
              <a:avLst/>
              <a:gdLst>
                <a:gd name="T0" fmla="*/ 0 w 45"/>
                <a:gd name="T1" fmla="*/ 6 h 21"/>
                <a:gd name="T2" fmla="*/ 0 w 45"/>
                <a:gd name="T3" fmla="*/ 6 h 21"/>
                <a:gd name="T4" fmla="*/ 1 w 45"/>
                <a:gd name="T5" fmla="*/ 5 h 21"/>
                <a:gd name="T6" fmla="*/ 9 w 45"/>
                <a:gd name="T7" fmla="*/ 1 h 21"/>
                <a:gd name="T8" fmla="*/ 10 w 45"/>
                <a:gd name="T9" fmla="*/ 0 h 21"/>
                <a:gd name="T10" fmla="*/ 12 w 45"/>
                <a:gd name="T11" fmla="*/ 1 h 21"/>
                <a:gd name="T12" fmla="*/ 44 w 45"/>
                <a:gd name="T13" fmla="*/ 10 h 21"/>
                <a:gd name="T14" fmla="*/ 45 w 45"/>
                <a:gd name="T15" fmla="*/ 10 h 21"/>
                <a:gd name="T16" fmla="*/ 45 w 45"/>
                <a:gd name="T17" fmla="*/ 1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21"/>
                <a:gd name="T29" fmla="*/ 45 w 45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21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5" y="2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2" name="Freeform 706"/>
            <p:cNvSpPr>
              <a:spLocks/>
            </p:cNvSpPr>
            <p:nvPr/>
          </p:nvSpPr>
          <p:spPr bwMode="auto">
            <a:xfrm>
              <a:off x="4944" y="3324"/>
              <a:ext cx="28" cy="5"/>
            </a:xfrm>
            <a:custGeom>
              <a:avLst/>
              <a:gdLst>
                <a:gd name="T0" fmla="*/ 0 w 28"/>
                <a:gd name="T1" fmla="*/ 5 h 11"/>
                <a:gd name="T2" fmla="*/ 1 w 28"/>
                <a:gd name="T3" fmla="*/ 5 h 11"/>
                <a:gd name="T4" fmla="*/ 1 w 28"/>
                <a:gd name="T5" fmla="*/ 4 h 11"/>
                <a:gd name="T6" fmla="*/ 11 w 28"/>
                <a:gd name="T7" fmla="*/ 0 h 11"/>
                <a:gd name="T8" fmla="*/ 12 w 28"/>
                <a:gd name="T9" fmla="*/ 0 h 11"/>
                <a:gd name="T10" fmla="*/ 12 w 28"/>
                <a:gd name="T11" fmla="*/ 0 h 11"/>
                <a:gd name="T12" fmla="*/ 27 w 28"/>
                <a:gd name="T13" fmla="*/ 4 h 11"/>
                <a:gd name="T14" fmla="*/ 28 w 28"/>
                <a:gd name="T15" fmla="*/ 4 h 11"/>
                <a:gd name="T16" fmla="*/ 28 w 28"/>
                <a:gd name="T17" fmla="*/ 5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1"/>
                <a:gd name="T29" fmla="*/ 28 w 2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1">
                  <a:moveTo>
                    <a:pt x="0" y="11"/>
                  </a:moveTo>
                  <a:lnTo>
                    <a:pt x="1" y="11"/>
                  </a:lnTo>
                  <a:lnTo>
                    <a:pt x="1" y="9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1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3" name="Freeform 707"/>
            <p:cNvSpPr>
              <a:spLocks/>
            </p:cNvSpPr>
            <p:nvPr/>
          </p:nvSpPr>
          <p:spPr bwMode="auto">
            <a:xfrm>
              <a:off x="4958" y="3317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9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4" name="Freeform 708"/>
            <p:cNvSpPr>
              <a:spLocks/>
            </p:cNvSpPr>
            <p:nvPr/>
          </p:nvSpPr>
          <p:spPr bwMode="auto">
            <a:xfrm>
              <a:off x="5049" y="3321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6 h 12"/>
                <a:gd name="T4" fmla="*/ 0 w 23"/>
                <a:gd name="T5" fmla="*/ 6 h 12"/>
                <a:gd name="T6" fmla="*/ 9 w 23"/>
                <a:gd name="T7" fmla="*/ 0 h 12"/>
                <a:gd name="T8" fmla="*/ 10 w 23"/>
                <a:gd name="T9" fmla="*/ 0 h 12"/>
                <a:gd name="T10" fmla="*/ 11 w 23"/>
                <a:gd name="T11" fmla="*/ 0 h 12"/>
                <a:gd name="T12" fmla="*/ 22 w 23"/>
                <a:gd name="T13" fmla="*/ 3 h 12"/>
                <a:gd name="T14" fmla="*/ 23 w 23"/>
                <a:gd name="T15" fmla="*/ 3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5" name="Freeform 709"/>
            <p:cNvSpPr>
              <a:spLocks/>
            </p:cNvSpPr>
            <p:nvPr/>
          </p:nvSpPr>
          <p:spPr bwMode="auto">
            <a:xfrm>
              <a:off x="5066" y="3325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5 h 12"/>
                <a:gd name="T4" fmla="*/ 1 w 23"/>
                <a:gd name="T5" fmla="*/ 5 h 12"/>
                <a:gd name="T6" fmla="*/ 9 w 23"/>
                <a:gd name="T7" fmla="*/ 1 h 12"/>
                <a:gd name="T8" fmla="*/ 9 w 23"/>
                <a:gd name="T9" fmla="*/ 0 h 12"/>
                <a:gd name="T10" fmla="*/ 10 w 23"/>
                <a:gd name="T11" fmla="*/ 0 h 12"/>
                <a:gd name="T12" fmla="*/ 22 w 23"/>
                <a:gd name="T13" fmla="*/ 3 h 12"/>
                <a:gd name="T14" fmla="*/ 23 w 23"/>
                <a:gd name="T15" fmla="*/ 3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6" name="Freeform 710"/>
            <p:cNvSpPr>
              <a:spLocks/>
            </p:cNvSpPr>
            <p:nvPr/>
          </p:nvSpPr>
          <p:spPr bwMode="auto">
            <a:xfrm>
              <a:off x="5084" y="3329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0 w 22"/>
                <a:gd name="T3" fmla="*/ 6 h 12"/>
                <a:gd name="T4" fmla="*/ 1 w 22"/>
                <a:gd name="T5" fmla="*/ 5 h 12"/>
                <a:gd name="T6" fmla="*/ 9 w 22"/>
                <a:gd name="T7" fmla="*/ 1 h 12"/>
                <a:gd name="T8" fmla="*/ 9 w 22"/>
                <a:gd name="T9" fmla="*/ 0 h 12"/>
                <a:gd name="T10" fmla="*/ 10 w 22"/>
                <a:gd name="T11" fmla="*/ 1 h 12"/>
                <a:gd name="T12" fmla="*/ 21 w 22"/>
                <a:gd name="T13" fmla="*/ 3 h 12"/>
                <a:gd name="T14" fmla="*/ 22 w 22"/>
                <a:gd name="T15" fmla="*/ 3 h 12"/>
                <a:gd name="T16" fmla="*/ 22 w 22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7" name="Freeform 711"/>
            <p:cNvSpPr>
              <a:spLocks/>
            </p:cNvSpPr>
            <p:nvPr/>
          </p:nvSpPr>
          <p:spPr bwMode="auto">
            <a:xfrm>
              <a:off x="5096" y="3322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5 h 12"/>
                <a:gd name="T4" fmla="*/ 0 w 23"/>
                <a:gd name="T5" fmla="*/ 5 h 12"/>
                <a:gd name="T6" fmla="*/ 8 w 23"/>
                <a:gd name="T7" fmla="*/ 1 h 12"/>
                <a:gd name="T8" fmla="*/ 8 w 23"/>
                <a:gd name="T9" fmla="*/ 0 h 12"/>
                <a:gd name="T10" fmla="*/ 9 w 23"/>
                <a:gd name="T11" fmla="*/ 1 h 12"/>
                <a:gd name="T12" fmla="*/ 22 w 23"/>
                <a:gd name="T13" fmla="*/ 3 h 12"/>
                <a:gd name="T14" fmla="*/ 22 w 23"/>
                <a:gd name="T15" fmla="*/ 3 h 12"/>
                <a:gd name="T16" fmla="*/ 23 w 23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0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22" y="7"/>
                  </a:lnTo>
                  <a:lnTo>
                    <a:pt x="23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8" name="Freeform 712"/>
            <p:cNvSpPr>
              <a:spLocks/>
            </p:cNvSpPr>
            <p:nvPr/>
          </p:nvSpPr>
          <p:spPr bwMode="auto">
            <a:xfrm>
              <a:off x="5085" y="3318"/>
              <a:ext cx="16" cy="4"/>
            </a:xfrm>
            <a:custGeom>
              <a:avLst/>
              <a:gdLst>
                <a:gd name="T0" fmla="*/ 0 w 16"/>
                <a:gd name="T1" fmla="*/ 1 h 9"/>
                <a:gd name="T2" fmla="*/ 2 w 16"/>
                <a:gd name="T3" fmla="*/ 0 h 9"/>
                <a:gd name="T4" fmla="*/ 3 w 16"/>
                <a:gd name="T5" fmla="*/ 0 h 9"/>
                <a:gd name="T6" fmla="*/ 4 w 16"/>
                <a:gd name="T7" fmla="*/ 0 h 9"/>
                <a:gd name="T8" fmla="*/ 15 w 16"/>
                <a:gd name="T9" fmla="*/ 3 h 9"/>
                <a:gd name="T10" fmla="*/ 16 w 16"/>
                <a:gd name="T11" fmla="*/ 3 h 9"/>
                <a:gd name="T12" fmla="*/ 16 w 16"/>
                <a:gd name="T13" fmla="*/ 4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9"/>
                <a:gd name="T23" fmla="*/ 16 w 1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9">
                  <a:moveTo>
                    <a:pt x="0" y="3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09" name="Freeform 713"/>
            <p:cNvSpPr>
              <a:spLocks/>
            </p:cNvSpPr>
            <p:nvPr/>
          </p:nvSpPr>
          <p:spPr bwMode="auto">
            <a:xfrm>
              <a:off x="5078" y="3320"/>
              <a:ext cx="7" cy="4"/>
            </a:xfrm>
            <a:custGeom>
              <a:avLst/>
              <a:gdLst>
                <a:gd name="T0" fmla="*/ 0 w 7"/>
                <a:gd name="T1" fmla="*/ 4 h 9"/>
                <a:gd name="T2" fmla="*/ 0 w 7"/>
                <a:gd name="T3" fmla="*/ 3 h 9"/>
                <a:gd name="T4" fmla="*/ 1 w 7"/>
                <a:gd name="T5" fmla="*/ 3 h 9"/>
                <a:gd name="T6" fmla="*/ 7 w 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9"/>
                <a:gd name="T14" fmla="*/ 7 w 7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0" name="Freeform 714"/>
            <p:cNvSpPr>
              <a:spLocks/>
            </p:cNvSpPr>
            <p:nvPr/>
          </p:nvSpPr>
          <p:spPr bwMode="auto">
            <a:xfrm>
              <a:off x="5011" y="3342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0 w 24"/>
                <a:gd name="T5" fmla="*/ 6 h 12"/>
                <a:gd name="T6" fmla="*/ 10 w 24"/>
                <a:gd name="T7" fmla="*/ 1 h 12"/>
                <a:gd name="T8" fmla="*/ 10 w 24"/>
                <a:gd name="T9" fmla="*/ 0 h 12"/>
                <a:gd name="T10" fmla="*/ 11 w 24"/>
                <a:gd name="T11" fmla="*/ 0 h 12"/>
                <a:gd name="T12" fmla="*/ 23 w 24"/>
                <a:gd name="T13" fmla="*/ 3 h 12"/>
                <a:gd name="T14" fmla="*/ 23 w 24"/>
                <a:gd name="T15" fmla="*/ 3 h 12"/>
                <a:gd name="T16" fmla="*/ 24 w 24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0" y="12"/>
                  </a:lnTo>
                  <a:lnTo>
                    <a:pt x="0" y="11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2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1" name="Freeform 715"/>
            <p:cNvSpPr>
              <a:spLocks/>
            </p:cNvSpPr>
            <p:nvPr/>
          </p:nvSpPr>
          <p:spPr bwMode="auto">
            <a:xfrm>
              <a:off x="5046" y="3351"/>
              <a:ext cx="27" cy="12"/>
            </a:xfrm>
            <a:custGeom>
              <a:avLst/>
              <a:gdLst>
                <a:gd name="T0" fmla="*/ 0 w 27"/>
                <a:gd name="T1" fmla="*/ 7 h 25"/>
                <a:gd name="T2" fmla="*/ 0 w 27"/>
                <a:gd name="T3" fmla="*/ 6 h 25"/>
                <a:gd name="T4" fmla="*/ 0 w 27"/>
                <a:gd name="T5" fmla="*/ 5 h 25"/>
                <a:gd name="T6" fmla="*/ 10 w 27"/>
                <a:gd name="T7" fmla="*/ 1 h 25"/>
                <a:gd name="T8" fmla="*/ 10 w 27"/>
                <a:gd name="T9" fmla="*/ 0 h 25"/>
                <a:gd name="T10" fmla="*/ 11 w 27"/>
                <a:gd name="T11" fmla="*/ 0 h 25"/>
                <a:gd name="T12" fmla="*/ 23 w 27"/>
                <a:gd name="T13" fmla="*/ 3 h 25"/>
                <a:gd name="T14" fmla="*/ 24 w 27"/>
                <a:gd name="T15" fmla="*/ 3 h 25"/>
                <a:gd name="T16" fmla="*/ 24 w 27"/>
                <a:gd name="T17" fmla="*/ 4 h 25"/>
                <a:gd name="T18" fmla="*/ 27 w 27"/>
                <a:gd name="T19" fmla="*/ 12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5"/>
                <a:gd name="T32" fmla="*/ 27 w 27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5">
                  <a:moveTo>
                    <a:pt x="0" y="14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7" y="2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2" name="Freeform 716"/>
            <p:cNvSpPr>
              <a:spLocks/>
            </p:cNvSpPr>
            <p:nvPr/>
          </p:nvSpPr>
          <p:spPr bwMode="auto">
            <a:xfrm>
              <a:off x="5041" y="3339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1 w 24"/>
                <a:gd name="T5" fmla="*/ 5 h 12"/>
                <a:gd name="T6" fmla="*/ 10 w 24"/>
                <a:gd name="T7" fmla="*/ 1 h 12"/>
                <a:gd name="T8" fmla="*/ 11 w 24"/>
                <a:gd name="T9" fmla="*/ 0 h 12"/>
                <a:gd name="T10" fmla="*/ 11 w 24"/>
                <a:gd name="T11" fmla="*/ 1 h 12"/>
                <a:gd name="T12" fmla="*/ 23 w 24"/>
                <a:gd name="T13" fmla="*/ 3 h 12"/>
                <a:gd name="T14" fmla="*/ 24 w 24"/>
                <a:gd name="T15" fmla="*/ 3 h 12"/>
                <a:gd name="T16" fmla="*/ 24 w 24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0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3" name="Freeform 717"/>
            <p:cNvSpPr>
              <a:spLocks/>
            </p:cNvSpPr>
            <p:nvPr/>
          </p:nvSpPr>
          <p:spPr bwMode="auto">
            <a:xfrm>
              <a:off x="5028" y="3347"/>
              <a:ext cx="25" cy="6"/>
            </a:xfrm>
            <a:custGeom>
              <a:avLst/>
              <a:gdLst>
                <a:gd name="T0" fmla="*/ 0 w 25"/>
                <a:gd name="T1" fmla="*/ 6 h 12"/>
                <a:gd name="T2" fmla="*/ 1 w 25"/>
                <a:gd name="T3" fmla="*/ 5 h 12"/>
                <a:gd name="T4" fmla="*/ 1 w 25"/>
                <a:gd name="T5" fmla="*/ 5 h 12"/>
                <a:gd name="T6" fmla="*/ 10 w 25"/>
                <a:gd name="T7" fmla="*/ 0 h 12"/>
                <a:gd name="T8" fmla="*/ 10 w 25"/>
                <a:gd name="T9" fmla="*/ 0 h 12"/>
                <a:gd name="T10" fmla="*/ 11 w 25"/>
                <a:gd name="T11" fmla="*/ 0 h 12"/>
                <a:gd name="T12" fmla="*/ 24 w 25"/>
                <a:gd name="T13" fmla="*/ 3 h 12"/>
                <a:gd name="T14" fmla="*/ 24 w 25"/>
                <a:gd name="T15" fmla="*/ 3 h 12"/>
                <a:gd name="T16" fmla="*/ 25 w 25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2"/>
                <a:gd name="T29" fmla="*/ 25 w 2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2">
                  <a:moveTo>
                    <a:pt x="0" y="12"/>
                  </a:moveTo>
                  <a:lnTo>
                    <a:pt x="1" y="1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4" y="7"/>
                  </a:lnTo>
                  <a:lnTo>
                    <a:pt x="25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4" name="Freeform 718"/>
            <p:cNvSpPr>
              <a:spLocks/>
            </p:cNvSpPr>
            <p:nvPr/>
          </p:nvSpPr>
          <p:spPr bwMode="auto">
            <a:xfrm>
              <a:off x="5120" y="3360"/>
              <a:ext cx="23" cy="7"/>
            </a:xfrm>
            <a:custGeom>
              <a:avLst/>
              <a:gdLst>
                <a:gd name="T0" fmla="*/ 0 w 23"/>
                <a:gd name="T1" fmla="*/ 7 h 14"/>
                <a:gd name="T2" fmla="*/ 0 w 23"/>
                <a:gd name="T3" fmla="*/ 6 h 14"/>
                <a:gd name="T4" fmla="*/ 0 w 23"/>
                <a:gd name="T5" fmla="*/ 6 h 14"/>
                <a:gd name="T6" fmla="*/ 8 w 23"/>
                <a:gd name="T7" fmla="*/ 1 h 14"/>
                <a:gd name="T8" fmla="*/ 9 w 23"/>
                <a:gd name="T9" fmla="*/ 0 h 14"/>
                <a:gd name="T10" fmla="*/ 9 w 23"/>
                <a:gd name="T11" fmla="*/ 0 h 14"/>
                <a:gd name="T12" fmla="*/ 22 w 23"/>
                <a:gd name="T13" fmla="*/ 4 h 14"/>
                <a:gd name="T14" fmla="*/ 23 w 23"/>
                <a:gd name="T15" fmla="*/ 5 h 14"/>
                <a:gd name="T16" fmla="*/ 23 w 23"/>
                <a:gd name="T17" fmla="*/ 5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4"/>
                <a:gd name="T29" fmla="*/ 23 w 2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4">
                  <a:moveTo>
                    <a:pt x="0" y="14"/>
                  </a:moveTo>
                  <a:lnTo>
                    <a:pt x="0" y="12"/>
                  </a:lnTo>
                  <a:lnTo>
                    <a:pt x="8" y="2"/>
                  </a:lnTo>
                  <a:lnTo>
                    <a:pt x="9" y="0"/>
                  </a:lnTo>
                  <a:lnTo>
                    <a:pt x="22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5" name="Freeform 719"/>
            <p:cNvSpPr>
              <a:spLocks/>
            </p:cNvSpPr>
            <p:nvPr/>
          </p:nvSpPr>
          <p:spPr bwMode="auto">
            <a:xfrm>
              <a:off x="5131" y="3352"/>
              <a:ext cx="24" cy="7"/>
            </a:xfrm>
            <a:custGeom>
              <a:avLst/>
              <a:gdLst>
                <a:gd name="T0" fmla="*/ 0 w 24"/>
                <a:gd name="T1" fmla="*/ 7 h 14"/>
                <a:gd name="T2" fmla="*/ 0 w 24"/>
                <a:gd name="T3" fmla="*/ 6 h 14"/>
                <a:gd name="T4" fmla="*/ 1 w 24"/>
                <a:gd name="T5" fmla="*/ 6 h 14"/>
                <a:gd name="T6" fmla="*/ 9 w 24"/>
                <a:gd name="T7" fmla="*/ 1 h 14"/>
                <a:gd name="T8" fmla="*/ 9 w 24"/>
                <a:gd name="T9" fmla="*/ 0 h 14"/>
                <a:gd name="T10" fmla="*/ 10 w 24"/>
                <a:gd name="T11" fmla="*/ 1 h 14"/>
                <a:gd name="T12" fmla="*/ 23 w 24"/>
                <a:gd name="T13" fmla="*/ 5 h 14"/>
                <a:gd name="T14" fmla="*/ 24 w 24"/>
                <a:gd name="T15" fmla="*/ 5 h 14"/>
                <a:gd name="T16" fmla="*/ 24 w 24"/>
                <a:gd name="T17" fmla="*/ 5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4"/>
                <a:gd name="T29" fmla="*/ 24 w 2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4">
                  <a:moveTo>
                    <a:pt x="0" y="14"/>
                  </a:moveTo>
                  <a:lnTo>
                    <a:pt x="0" y="12"/>
                  </a:lnTo>
                  <a:lnTo>
                    <a:pt x="1" y="1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2"/>
                  </a:lnTo>
                  <a:lnTo>
                    <a:pt x="23" y="9"/>
                  </a:lnTo>
                  <a:lnTo>
                    <a:pt x="2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6" name="Freeform 720"/>
            <p:cNvSpPr>
              <a:spLocks/>
            </p:cNvSpPr>
            <p:nvPr/>
          </p:nvSpPr>
          <p:spPr bwMode="auto">
            <a:xfrm>
              <a:off x="5143" y="3345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6 h 12"/>
                <a:gd name="T4" fmla="*/ 0 w 23"/>
                <a:gd name="T5" fmla="*/ 6 h 12"/>
                <a:gd name="T6" fmla="*/ 9 w 23"/>
                <a:gd name="T7" fmla="*/ 0 h 12"/>
                <a:gd name="T8" fmla="*/ 10 w 23"/>
                <a:gd name="T9" fmla="*/ 0 h 12"/>
                <a:gd name="T10" fmla="*/ 10 w 23"/>
                <a:gd name="T11" fmla="*/ 0 h 12"/>
                <a:gd name="T12" fmla="*/ 23 w 23"/>
                <a:gd name="T13" fmla="*/ 3 h 12"/>
                <a:gd name="T14" fmla="*/ 23 w 23"/>
                <a:gd name="T15" fmla="*/ 3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7" name="Freeform 721"/>
            <p:cNvSpPr>
              <a:spLocks/>
            </p:cNvSpPr>
            <p:nvPr/>
          </p:nvSpPr>
          <p:spPr bwMode="auto">
            <a:xfrm>
              <a:off x="5155" y="3338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0 w 22"/>
                <a:gd name="T3" fmla="*/ 6 h 12"/>
                <a:gd name="T4" fmla="*/ 1 w 22"/>
                <a:gd name="T5" fmla="*/ 6 h 12"/>
                <a:gd name="T6" fmla="*/ 8 w 22"/>
                <a:gd name="T7" fmla="*/ 0 h 12"/>
                <a:gd name="T8" fmla="*/ 9 w 22"/>
                <a:gd name="T9" fmla="*/ 0 h 12"/>
                <a:gd name="T10" fmla="*/ 9 w 22"/>
                <a:gd name="T11" fmla="*/ 0 h 12"/>
                <a:gd name="T12" fmla="*/ 21 w 22"/>
                <a:gd name="T13" fmla="*/ 3 h 12"/>
                <a:gd name="T14" fmla="*/ 22 w 22"/>
                <a:gd name="T15" fmla="*/ 3 h 12"/>
                <a:gd name="T16" fmla="*/ 22 w 22"/>
                <a:gd name="T17" fmla="*/ 3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8" y="0"/>
                  </a:lnTo>
                  <a:lnTo>
                    <a:pt x="9" y="0"/>
                  </a:lnTo>
                  <a:lnTo>
                    <a:pt x="21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8" name="Freeform 722"/>
            <p:cNvSpPr>
              <a:spLocks/>
            </p:cNvSpPr>
            <p:nvPr/>
          </p:nvSpPr>
          <p:spPr bwMode="auto">
            <a:xfrm>
              <a:off x="5173" y="3342"/>
              <a:ext cx="23" cy="7"/>
            </a:xfrm>
            <a:custGeom>
              <a:avLst/>
              <a:gdLst>
                <a:gd name="T0" fmla="*/ 0 w 23"/>
                <a:gd name="T1" fmla="*/ 7 h 12"/>
                <a:gd name="T2" fmla="*/ 0 w 23"/>
                <a:gd name="T3" fmla="*/ 6 h 12"/>
                <a:gd name="T4" fmla="*/ 0 w 23"/>
                <a:gd name="T5" fmla="*/ 6 h 12"/>
                <a:gd name="T6" fmla="*/ 9 w 23"/>
                <a:gd name="T7" fmla="*/ 0 h 12"/>
                <a:gd name="T8" fmla="*/ 9 w 23"/>
                <a:gd name="T9" fmla="*/ 0 h 12"/>
                <a:gd name="T10" fmla="*/ 10 w 23"/>
                <a:gd name="T11" fmla="*/ 0 h 12"/>
                <a:gd name="T12" fmla="*/ 22 w 23"/>
                <a:gd name="T13" fmla="*/ 4 h 12"/>
                <a:gd name="T14" fmla="*/ 23 w 23"/>
                <a:gd name="T15" fmla="*/ 4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19" name="Freeform 723"/>
            <p:cNvSpPr>
              <a:spLocks/>
            </p:cNvSpPr>
            <p:nvPr/>
          </p:nvSpPr>
          <p:spPr bwMode="auto">
            <a:xfrm>
              <a:off x="5152" y="3350"/>
              <a:ext cx="32" cy="13"/>
            </a:xfrm>
            <a:custGeom>
              <a:avLst/>
              <a:gdLst>
                <a:gd name="T0" fmla="*/ 0 w 32"/>
                <a:gd name="T1" fmla="*/ 13 h 26"/>
                <a:gd name="T2" fmla="*/ 0 w 32"/>
                <a:gd name="T3" fmla="*/ 12 h 26"/>
                <a:gd name="T4" fmla="*/ 0 w 32"/>
                <a:gd name="T5" fmla="*/ 11 h 26"/>
                <a:gd name="T6" fmla="*/ 8 w 32"/>
                <a:gd name="T7" fmla="*/ 6 h 26"/>
                <a:gd name="T8" fmla="*/ 9 w 32"/>
                <a:gd name="T9" fmla="*/ 6 h 26"/>
                <a:gd name="T10" fmla="*/ 9 w 32"/>
                <a:gd name="T11" fmla="*/ 6 h 26"/>
                <a:gd name="T12" fmla="*/ 17 w 32"/>
                <a:gd name="T13" fmla="*/ 1 h 26"/>
                <a:gd name="T14" fmla="*/ 17 w 32"/>
                <a:gd name="T15" fmla="*/ 0 h 26"/>
                <a:gd name="T16" fmla="*/ 18 w 32"/>
                <a:gd name="T17" fmla="*/ 1 h 26"/>
                <a:gd name="T18" fmla="*/ 31 w 32"/>
                <a:gd name="T19" fmla="*/ 3 h 26"/>
                <a:gd name="T20" fmla="*/ 32 w 32"/>
                <a:gd name="T21" fmla="*/ 4 h 26"/>
                <a:gd name="T22" fmla="*/ 32 w 32"/>
                <a:gd name="T23" fmla="*/ 4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6"/>
                <a:gd name="T38" fmla="*/ 32 w 32"/>
                <a:gd name="T39" fmla="*/ 26 h 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6">
                  <a:moveTo>
                    <a:pt x="0" y="26"/>
                  </a:moveTo>
                  <a:lnTo>
                    <a:pt x="0" y="24"/>
                  </a:lnTo>
                  <a:lnTo>
                    <a:pt x="0" y="2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8" y="1"/>
                  </a:lnTo>
                  <a:lnTo>
                    <a:pt x="31" y="7"/>
                  </a:lnTo>
                  <a:lnTo>
                    <a:pt x="3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0" name="Freeform 724"/>
            <p:cNvSpPr>
              <a:spLocks/>
            </p:cNvSpPr>
            <p:nvPr/>
          </p:nvSpPr>
          <p:spPr bwMode="auto">
            <a:xfrm>
              <a:off x="5127" y="3366"/>
              <a:ext cx="34" cy="13"/>
            </a:xfrm>
            <a:custGeom>
              <a:avLst/>
              <a:gdLst>
                <a:gd name="T0" fmla="*/ 0 w 34"/>
                <a:gd name="T1" fmla="*/ 13 h 27"/>
                <a:gd name="T2" fmla="*/ 0 w 34"/>
                <a:gd name="T3" fmla="*/ 12 h 27"/>
                <a:gd name="T4" fmla="*/ 1 w 34"/>
                <a:gd name="T5" fmla="*/ 12 h 27"/>
                <a:gd name="T6" fmla="*/ 9 w 34"/>
                <a:gd name="T7" fmla="*/ 6 h 27"/>
                <a:gd name="T8" fmla="*/ 10 w 34"/>
                <a:gd name="T9" fmla="*/ 6 h 27"/>
                <a:gd name="T10" fmla="*/ 10 w 34"/>
                <a:gd name="T11" fmla="*/ 5 h 27"/>
                <a:gd name="T12" fmla="*/ 18 w 34"/>
                <a:gd name="T13" fmla="*/ 0 h 27"/>
                <a:gd name="T14" fmla="*/ 20 w 34"/>
                <a:gd name="T15" fmla="*/ 0 h 27"/>
                <a:gd name="T16" fmla="*/ 20 w 34"/>
                <a:gd name="T17" fmla="*/ 0 h 27"/>
                <a:gd name="T18" fmla="*/ 33 w 34"/>
                <a:gd name="T19" fmla="*/ 3 h 27"/>
                <a:gd name="T20" fmla="*/ 34 w 34"/>
                <a:gd name="T21" fmla="*/ 3 h 27"/>
                <a:gd name="T22" fmla="*/ 34 w 34"/>
                <a:gd name="T23" fmla="*/ 4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27"/>
                <a:gd name="T38" fmla="*/ 34 w 34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27">
                  <a:moveTo>
                    <a:pt x="0" y="27"/>
                  </a:moveTo>
                  <a:lnTo>
                    <a:pt x="0" y="25"/>
                  </a:lnTo>
                  <a:lnTo>
                    <a:pt x="1" y="25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1" name="Freeform 725"/>
            <p:cNvSpPr>
              <a:spLocks/>
            </p:cNvSpPr>
            <p:nvPr/>
          </p:nvSpPr>
          <p:spPr bwMode="auto">
            <a:xfrm>
              <a:off x="5104" y="3368"/>
              <a:ext cx="27" cy="16"/>
            </a:xfrm>
            <a:custGeom>
              <a:avLst/>
              <a:gdLst>
                <a:gd name="T0" fmla="*/ 0 w 27"/>
                <a:gd name="T1" fmla="*/ 16 h 31"/>
                <a:gd name="T2" fmla="*/ 3 w 27"/>
                <a:gd name="T3" fmla="*/ 7 h 31"/>
                <a:gd name="T4" fmla="*/ 3 w 27"/>
                <a:gd name="T5" fmla="*/ 6 h 31"/>
                <a:gd name="T6" fmla="*/ 3 w 27"/>
                <a:gd name="T7" fmla="*/ 6 h 31"/>
                <a:gd name="T8" fmla="*/ 12 w 27"/>
                <a:gd name="T9" fmla="*/ 0 h 31"/>
                <a:gd name="T10" fmla="*/ 13 w 27"/>
                <a:gd name="T11" fmla="*/ 0 h 31"/>
                <a:gd name="T12" fmla="*/ 14 w 27"/>
                <a:gd name="T13" fmla="*/ 0 h 31"/>
                <a:gd name="T14" fmla="*/ 26 w 27"/>
                <a:gd name="T15" fmla="*/ 4 h 31"/>
                <a:gd name="T16" fmla="*/ 27 w 27"/>
                <a:gd name="T17" fmla="*/ 5 h 31"/>
                <a:gd name="T18" fmla="*/ 27 w 27"/>
                <a:gd name="T19" fmla="*/ 5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31"/>
                <a:gd name="T32" fmla="*/ 27 w 27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31">
                  <a:moveTo>
                    <a:pt x="0" y="31"/>
                  </a:moveTo>
                  <a:lnTo>
                    <a:pt x="3" y="14"/>
                  </a:lnTo>
                  <a:lnTo>
                    <a:pt x="3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26" y="7"/>
                  </a:lnTo>
                  <a:lnTo>
                    <a:pt x="27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2" name="Freeform 726"/>
            <p:cNvSpPr>
              <a:spLocks/>
            </p:cNvSpPr>
            <p:nvPr/>
          </p:nvSpPr>
          <p:spPr bwMode="auto">
            <a:xfrm>
              <a:off x="5095" y="3343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5 h 12"/>
                <a:gd name="T4" fmla="*/ 1 w 24"/>
                <a:gd name="T5" fmla="*/ 5 h 12"/>
                <a:gd name="T6" fmla="*/ 9 w 24"/>
                <a:gd name="T7" fmla="*/ 0 h 12"/>
                <a:gd name="T8" fmla="*/ 9 w 24"/>
                <a:gd name="T9" fmla="*/ 0 h 12"/>
                <a:gd name="T10" fmla="*/ 10 w 24"/>
                <a:gd name="T11" fmla="*/ 0 h 12"/>
                <a:gd name="T12" fmla="*/ 23 w 24"/>
                <a:gd name="T13" fmla="*/ 3 h 12"/>
                <a:gd name="T14" fmla="*/ 24 w 24"/>
                <a:gd name="T15" fmla="*/ 3 h 12"/>
                <a:gd name="T16" fmla="*/ 24 w 24"/>
                <a:gd name="T17" fmla="*/ 3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3" y="5"/>
                  </a:lnTo>
                  <a:lnTo>
                    <a:pt x="24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3" name="Freeform 727"/>
            <p:cNvSpPr>
              <a:spLocks/>
            </p:cNvSpPr>
            <p:nvPr/>
          </p:nvSpPr>
          <p:spPr bwMode="auto">
            <a:xfrm>
              <a:off x="5107" y="3335"/>
              <a:ext cx="23" cy="7"/>
            </a:xfrm>
            <a:custGeom>
              <a:avLst/>
              <a:gdLst>
                <a:gd name="T0" fmla="*/ 0 w 23"/>
                <a:gd name="T1" fmla="*/ 7 h 12"/>
                <a:gd name="T2" fmla="*/ 0 w 23"/>
                <a:gd name="T3" fmla="*/ 7 h 12"/>
                <a:gd name="T4" fmla="*/ 0 w 23"/>
                <a:gd name="T5" fmla="*/ 6 h 12"/>
                <a:gd name="T6" fmla="*/ 9 w 23"/>
                <a:gd name="T7" fmla="*/ 1 h 12"/>
                <a:gd name="T8" fmla="*/ 10 w 23"/>
                <a:gd name="T9" fmla="*/ 0 h 12"/>
                <a:gd name="T10" fmla="*/ 10 w 23"/>
                <a:gd name="T11" fmla="*/ 0 h 12"/>
                <a:gd name="T12" fmla="*/ 22 w 23"/>
                <a:gd name="T13" fmla="*/ 4 h 12"/>
                <a:gd name="T14" fmla="*/ 23 w 23"/>
                <a:gd name="T15" fmla="*/ 4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4" name="Freeform 728"/>
            <p:cNvSpPr>
              <a:spLocks/>
            </p:cNvSpPr>
            <p:nvPr/>
          </p:nvSpPr>
          <p:spPr bwMode="auto">
            <a:xfrm>
              <a:off x="5119" y="3328"/>
              <a:ext cx="22" cy="7"/>
            </a:xfrm>
            <a:custGeom>
              <a:avLst/>
              <a:gdLst>
                <a:gd name="T0" fmla="*/ 0 w 22"/>
                <a:gd name="T1" fmla="*/ 7 h 12"/>
                <a:gd name="T2" fmla="*/ 0 w 22"/>
                <a:gd name="T3" fmla="*/ 6 h 12"/>
                <a:gd name="T4" fmla="*/ 1 w 22"/>
                <a:gd name="T5" fmla="*/ 6 h 12"/>
                <a:gd name="T6" fmla="*/ 8 w 22"/>
                <a:gd name="T7" fmla="*/ 1 h 12"/>
                <a:gd name="T8" fmla="*/ 9 w 22"/>
                <a:gd name="T9" fmla="*/ 0 h 12"/>
                <a:gd name="T10" fmla="*/ 10 w 22"/>
                <a:gd name="T11" fmla="*/ 0 h 12"/>
                <a:gd name="T12" fmla="*/ 21 w 22"/>
                <a:gd name="T13" fmla="*/ 4 h 12"/>
                <a:gd name="T14" fmla="*/ 22 w 22"/>
                <a:gd name="T15" fmla="*/ 4 h 12"/>
                <a:gd name="T16" fmla="*/ 22 w 22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8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5" name="Freeform 729"/>
            <p:cNvSpPr>
              <a:spLocks/>
            </p:cNvSpPr>
            <p:nvPr/>
          </p:nvSpPr>
          <p:spPr bwMode="auto">
            <a:xfrm>
              <a:off x="5136" y="3333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1 w 24"/>
                <a:gd name="T3" fmla="*/ 6 h 12"/>
                <a:gd name="T4" fmla="*/ 1 w 24"/>
                <a:gd name="T5" fmla="*/ 5 h 12"/>
                <a:gd name="T6" fmla="*/ 9 w 24"/>
                <a:gd name="T7" fmla="*/ 1 h 12"/>
                <a:gd name="T8" fmla="*/ 9 w 24"/>
                <a:gd name="T9" fmla="*/ 0 h 12"/>
                <a:gd name="T10" fmla="*/ 11 w 24"/>
                <a:gd name="T11" fmla="*/ 1 h 12"/>
                <a:gd name="T12" fmla="*/ 23 w 24"/>
                <a:gd name="T13" fmla="*/ 3 h 12"/>
                <a:gd name="T14" fmla="*/ 24 w 24"/>
                <a:gd name="T15" fmla="*/ 3 h 12"/>
                <a:gd name="T16" fmla="*/ 24 w 24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9" y="1"/>
                  </a:lnTo>
                  <a:lnTo>
                    <a:pt x="9" y="0"/>
                  </a:lnTo>
                  <a:lnTo>
                    <a:pt x="11" y="1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6" name="Freeform 730"/>
            <p:cNvSpPr>
              <a:spLocks/>
            </p:cNvSpPr>
            <p:nvPr/>
          </p:nvSpPr>
          <p:spPr bwMode="auto">
            <a:xfrm>
              <a:off x="5125" y="3341"/>
              <a:ext cx="24" cy="6"/>
            </a:xfrm>
            <a:custGeom>
              <a:avLst/>
              <a:gdLst>
                <a:gd name="T0" fmla="*/ 0 w 24"/>
                <a:gd name="T1" fmla="*/ 6 h 13"/>
                <a:gd name="T2" fmla="*/ 0 w 24"/>
                <a:gd name="T3" fmla="*/ 5 h 13"/>
                <a:gd name="T4" fmla="*/ 1 w 24"/>
                <a:gd name="T5" fmla="*/ 5 h 13"/>
                <a:gd name="T6" fmla="*/ 9 w 24"/>
                <a:gd name="T7" fmla="*/ 0 h 13"/>
                <a:gd name="T8" fmla="*/ 9 w 24"/>
                <a:gd name="T9" fmla="*/ 0 h 13"/>
                <a:gd name="T10" fmla="*/ 10 w 24"/>
                <a:gd name="T11" fmla="*/ 0 h 13"/>
                <a:gd name="T12" fmla="*/ 23 w 24"/>
                <a:gd name="T13" fmla="*/ 3 h 13"/>
                <a:gd name="T14" fmla="*/ 23 w 24"/>
                <a:gd name="T15" fmla="*/ 3 h 13"/>
                <a:gd name="T16" fmla="*/ 24 w 24"/>
                <a:gd name="T17" fmla="*/ 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3"/>
                <a:gd name="T29" fmla="*/ 24 w 2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3">
                  <a:moveTo>
                    <a:pt x="0" y="13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7" name="Freeform 731"/>
            <p:cNvSpPr>
              <a:spLocks/>
            </p:cNvSpPr>
            <p:nvPr/>
          </p:nvSpPr>
          <p:spPr bwMode="auto">
            <a:xfrm>
              <a:off x="5113" y="3348"/>
              <a:ext cx="23" cy="6"/>
            </a:xfrm>
            <a:custGeom>
              <a:avLst/>
              <a:gdLst>
                <a:gd name="T0" fmla="*/ 0 w 23"/>
                <a:gd name="T1" fmla="*/ 6 h 13"/>
                <a:gd name="T2" fmla="*/ 0 w 23"/>
                <a:gd name="T3" fmla="*/ 6 h 13"/>
                <a:gd name="T4" fmla="*/ 0 w 23"/>
                <a:gd name="T5" fmla="*/ 5 h 13"/>
                <a:gd name="T6" fmla="*/ 9 w 23"/>
                <a:gd name="T7" fmla="*/ 0 h 13"/>
                <a:gd name="T8" fmla="*/ 10 w 23"/>
                <a:gd name="T9" fmla="*/ 0 h 13"/>
                <a:gd name="T10" fmla="*/ 10 w 23"/>
                <a:gd name="T11" fmla="*/ 0 h 13"/>
                <a:gd name="T12" fmla="*/ 22 w 23"/>
                <a:gd name="T13" fmla="*/ 3 h 13"/>
                <a:gd name="T14" fmla="*/ 23 w 23"/>
                <a:gd name="T15" fmla="*/ 3 h 13"/>
                <a:gd name="T16" fmla="*/ 23 w 23"/>
                <a:gd name="T17" fmla="*/ 4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3"/>
                <a:gd name="T29" fmla="*/ 23 w 2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3">
                  <a:moveTo>
                    <a:pt x="0" y="13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8" name="Freeform 732"/>
            <p:cNvSpPr>
              <a:spLocks/>
            </p:cNvSpPr>
            <p:nvPr/>
          </p:nvSpPr>
          <p:spPr bwMode="auto">
            <a:xfrm>
              <a:off x="5101" y="3356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0 w 24"/>
                <a:gd name="T5" fmla="*/ 6 h 12"/>
                <a:gd name="T6" fmla="*/ 8 w 24"/>
                <a:gd name="T7" fmla="*/ 0 h 12"/>
                <a:gd name="T8" fmla="*/ 9 w 24"/>
                <a:gd name="T9" fmla="*/ 0 h 12"/>
                <a:gd name="T10" fmla="*/ 10 w 24"/>
                <a:gd name="T11" fmla="*/ 0 h 12"/>
                <a:gd name="T12" fmla="*/ 23 w 24"/>
                <a:gd name="T13" fmla="*/ 3 h 12"/>
                <a:gd name="T14" fmla="*/ 24 w 24"/>
                <a:gd name="T15" fmla="*/ 3 h 12"/>
                <a:gd name="T16" fmla="*/ 24 w 24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0" y="1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29" name="Freeform 733"/>
            <p:cNvSpPr>
              <a:spLocks/>
            </p:cNvSpPr>
            <p:nvPr/>
          </p:nvSpPr>
          <p:spPr bwMode="auto">
            <a:xfrm>
              <a:off x="5083" y="3350"/>
              <a:ext cx="23" cy="8"/>
            </a:xfrm>
            <a:custGeom>
              <a:avLst/>
              <a:gdLst>
                <a:gd name="T0" fmla="*/ 0 w 23"/>
                <a:gd name="T1" fmla="*/ 8 h 15"/>
                <a:gd name="T2" fmla="*/ 0 w 23"/>
                <a:gd name="T3" fmla="*/ 6 h 15"/>
                <a:gd name="T4" fmla="*/ 0 w 23"/>
                <a:gd name="T5" fmla="*/ 6 h 15"/>
                <a:gd name="T6" fmla="*/ 1 w 23"/>
                <a:gd name="T7" fmla="*/ 5 h 15"/>
                <a:gd name="T8" fmla="*/ 9 w 23"/>
                <a:gd name="T9" fmla="*/ 0 h 15"/>
                <a:gd name="T10" fmla="*/ 9 w 23"/>
                <a:gd name="T11" fmla="*/ 0 h 15"/>
                <a:gd name="T12" fmla="*/ 10 w 23"/>
                <a:gd name="T13" fmla="*/ 0 h 15"/>
                <a:gd name="T14" fmla="*/ 22 w 23"/>
                <a:gd name="T15" fmla="*/ 4 h 15"/>
                <a:gd name="T16" fmla="*/ 23 w 23"/>
                <a:gd name="T17" fmla="*/ 4 h 15"/>
                <a:gd name="T18" fmla="*/ 23 w 23"/>
                <a:gd name="T19" fmla="*/ 4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5"/>
                <a:gd name="T32" fmla="*/ 23 w 2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5">
                  <a:moveTo>
                    <a:pt x="0" y="15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0" name="Freeform 734"/>
            <p:cNvSpPr>
              <a:spLocks/>
            </p:cNvSpPr>
            <p:nvPr/>
          </p:nvSpPr>
          <p:spPr bwMode="auto">
            <a:xfrm>
              <a:off x="5083" y="3358"/>
              <a:ext cx="27" cy="9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1 h 18"/>
                <a:gd name="T4" fmla="*/ 12 w 27"/>
                <a:gd name="T5" fmla="*/ 3 h 18"/>
                <a:gd name="T6" fmla="*/ 13 w 27"/>
                <a:gd name="T7" fmla="*/ 5 h 18"/>
                <a:gd name="T8" fmla="*/ 14 w 27"/>
                <a:gd name="T9" fmla="*/ 5 h 18"/>
                <a:gd name="T10" fmla="*/ 26 w 27"/>
                <a:gd name="T11" fmla="*/ 8 h 18"/>
                <a:gd name="T12" fmla="*/ 27 w 27"/>
                <a:gd name="T13" fmla="*/ 8 h 18"/>
                <a:gd name="T14" fmla="*/ 27 w 27"/>
                <a:gd name="T15" fmla="*/ 9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8"/>
                <a:gd name="T26" fmla="*/ 27 w 2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8">
                  <a:moveTo>
                    <a:pt x="0" y="0"/>
                  </a:moveTo>
                  <a:lnTo>
                    <a:pt x="0" y="2"/>
                  </a:lnTo>
                  <a:lnTo>
                    <a:pt x="12" y="7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1" name="Freeform 735"/>
            <p:cNvSpPr>
              <a:spLocks/>
            </p:cNvSpPr>
            <p:nvPr/>
          </p:nvSpPr>
          <p:spPr bwMode="auto">
            <a:xfrm>
              <a:off x="5073" y="3358"/>
              <a:ext cx="10" cy="5"/>
            </a:xfrm>
            <a:custGeom>
              <a:avLst/>
              <a:gdLst>
                <a:gd name="T0" fmla="*/ 0 w 10"/>
                <a:gd name="T1" fmla="*/ 5 h 11"/>
                <a:gd name="T2" fmla="*/ 8 w 10"/>
                <a:gd name="T3" fmla="*/ 1 h 11"/>
                <a:gd name="T4" fmla="*/ 8 w 10"/>
                <a:gd name="T5" fmla="*/ 0 h 11"/>
                <a:gd name="T6" fmla="*/ 10 w 10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1"/>
                <a:gd name="T14" fmla="*/ 10 w 10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1">
                  <a:moveTo>
                    <a:pt x="0" y="11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2" name="Freeform 736"/>
            <p:cNvSpPr>
              <a:spLocks/>
            </p:cNvSpPr>
            <p:nvPr/>
          </p:nvSpPr>
          <p:spPr bwMode="auto">
            <a:xfrm>
              <a:off x="5085" y="3300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0 w 22"/>
                <a:gd name="T3" fmla="*/ 5 h 12"/>
                <a:gd name="T4" fmla="*/ 1 w 22"/>
                <a:gd name="T5" fmla="*/ 5 h 12"/>
                <a:gd name="T6" fmla="*/ 8 w 22"/>
                <a:gd name="T7" fmla="*/ 1 h 12"/>
                <a:gd name="T8" fmla="*/ 9 w 22"/>
                <a:gd name="T9" fmla="*/ 0 h 12"/>
                <a:gd name="T10" fmla="*/ 10 w 22"/>
                <a:gd name="T11" fmla="*/ 1 h 12"/>
                <a:gd name="T12" fmla="*/ 21 w 22"/>
                <a:gd name="T13" fmla="*/ 3 h 12"/>
                <a:gd name="T14" fmla="*/ 21 w 22"/>
                <a:gd name="T15" fmla="*/ 3 h 12"/>
                <a:gd name="T16" fmla="*/ 22 w 22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1" y="7"/>
                  </a:lnTo>
                  <a:lnTo>
                    <a:pt x="2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3" name="Freeform 737"/>
            <p:cNvSpPr>
              <a:spLocks/>
            </p:cNvSpPr>
            <p:nvPr/>
          </p:nvSpPr>
          <p:spPr bwMode="auto">
            <a:xfrm>
              <a:off x="5101" y="3305"/>
              <a:ext cx="23" cy="6"/>
            </a:xfrm>
            <a:custGeom>
              <a:avLst/>
              <a:gdLst>
                <a:gd name="T0" fmla="*/ 0 w 23"/>
                <a:gd name="T1" fmla="*/ 6 h 13"/>
                <a:gd name="T2" fmla="*/ 1 w 23"/>
                <a:gd name="T3" fmla="*/ 5 h 13"/>
                <a:gd name="T4" fmla="*/ 1 w 23"/>
                <a:gd name="T5" fmla="*/ 5 h 13"/>
                <a:gd name="T6" fmla="*/ 9 w 23"/>
                <a:gd name="T7" fmla="*/ 0 h 13"/>
                <a:gd name="T8" fmla="*/ 9 w 23"/>
                <a:gd name="T9" fmla="*/ 0 h 13"/>
                <a:gd name="T10" fmla="*/ 10 w 23"/>
                <a:gd name="T11" fmla="*/ 0 h 13"/>
                <a:gd name="T12" fmla="*/ 22 w 23"/>
                <a:gd name="T13" fmla="*/ 3 h 13"/>
                <a:gd name="T14" fmla="*/ 23 w 23"/>
                <a:gd name="T15" fmla="*/ 3 h 13"/>
                <a:gd name="T16" fmla="*/ 23 w 23"/>
                <a:gd name="T17" fmla="*/ 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3"/>
                <a:gd name="T29" fmla="*/ 23 w 2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3">
                  <a:moveTo>
                    <a:pt x="0" y="13"/>
                  </a:moveTo>
                  <a:lnTo>
                    <a:pt x="1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4" name="Freeform 738"/>
            <p:cNvSpPr>
              <a:spLocks/>
            </p:cNvSpPr>
            <p:nvPr/>
          </p:nvSpPr>
          <p:spPr bwMode="auto">
            <a:xfrm>
              <a:off x="5117" y="3309"/>
              <a:ext cx="23" cy="14"/>
            </a:xfrm>
            <a:custGeom>
              <a:avLst/>
              <a:gdLst>
                <a:gd name="T0" fmla="*/ 0 w 23"/>
                <a:gd name="T1" fmla="*/ 14 h 28"/>
                <a:gd name="T2" fmla="*/ 2 w 23"/>
                <a:gd name="T3" fmla="*/ 6 h 28"/>
                <a:gd name="T4" fmla="*/ 2 w 23"/>
                <a:gd name="T5" fmla="*/ 6 h 28"/>
                <a:gd name="T6" fmla="*/ 3 w 23"/>
                <a:gd name="T7" fmla="*/ 5 h 28"/>
                <a:gd name="T8" fmla="*/ 10 w 23"/>
                <a:gd name="T9" fmla="*/ 0 h 28"/>
                <a:gd name="T10" fmla="*/ 10 w 23"/>
                <a:gd name="T11" fmla="*/ 0 h 28"/>
                <a:gd name="T12" fmla="*/ 11 w 23"/>
                <a:gd name="T13" fmla="*/ 0 h 28"/>
                <a:gd name="T14" fmla="*/ 23 w 23"/>
                <a:gd name="T15" fmla="*/ 3 h 28"/>
                <a:gd name="T16" fmla="*/ 23 w 23"/>
                <a:gd name="T17" fmla="*/ 4 h 28"/>
                <a:gd name="T18" fmla="*/ 23 w 23"/>
                <a:gd name="T19" fmla="*/ 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8"/>
                <a:gd name="T32" fmla="*/ 23 w 2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8">
                  <a:moveTo>
                    <a:pt x="0" y="28"/>
                  </a:moveTo>
                  <a:lnTo>
                    <a:pt x="2" y="11"/>
                  </a:lnTo>
                  <a:lnTo>
                    <a:pt x="3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3" y="5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5" name="Freeform 739"/>
            <p:cNvSpPr>
              <a:spLocks/>
            </p:cNvSpPr>
            <p:nvPr/>
          </p:nvSpPr>
          <p:spPr bwMode="auto">
            <a:xfrm>
              <a:off x="5014" y="3284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6" name="Freeform 740"/>
            <p:cNvSpPr>
              <a:spLocks/>
            </p:cNvSpPr>
            <p:nvPr/>
          </p:nvSpPr>
          <p:spPr bwMode="auto">
            <a:xfrm>
              <a:off x="5031" y="3287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0 w 22"/>
                <a:gd name="T5" fmla="*/ 4 h 11"/>
                <a:gd name="T6" fmla="*/ 8 w 22"/>
                <a:gd name="T7" fmla="*/ 1 h 11"/>
                <a:gd name="T8" fmla="*/ 9 w 22"/>
                <a:gd name="T9" fmla="*/ 0 h 11"/>
                <a:gd name="T10" fmla="*/ 9 w 22"/>
                <a:gd name="T11" fmla="*/ 0 h 11"/>
                <a:gd name="T12" fmla="*/ 21 w 22"/>
                <a:gd name="T13" fmla="*/ 3 h 11"/>
                <a:gd name="T14" fmla="*/ 21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0" y="9"/>
                  </a:lnTo>
                  <a:lnTo>
                    <a:pt x="8" y="2"/>
                  </a:lnTo>
                  <a:lnTo>
                    <a:pt x="9" y="0"/>
                  </a:lnTo>
                  <a:lnTo>
                    <a:pt x="21" y="7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7" name="Freeform 741"/>
            <p:cNvSpPr>
              <a:spLocks/>
            </p:cNvSpPr>
            <p:nvPr/>
          </p:nvSpPr>
          <p:spPr bwMode="auto">
            <a:xfrm>
              <a:off x="5046" y="3292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8" name="Freeform 742"/>
            <p:cNvSpPr>
              <a:spLocks/>
            </p:cNvSpPr>
            <p:nvPr/>
          </p:nvSpPr>
          <p:spPr bwMode="auto">
            <a:xfrm>
              <a:off x="5063" y="3295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0 w 22"/>
                <a:gd name="T3" fmla="*/ 6 h 12"/>
                <a:gd name="T4" fmla="*/ 1 w 22"/>
                <a:gd name="T5" fmla="*/ 6 h 12"/>
                <a:gd name="T6" fmla="*/ 8 w 22"/>
                <a:gd name="T7" fmla="*/ 1 h 12"/>
                <a:gd name="T8" fmla="*/ 9 w 22"/>
                <a:gd name="T9" fmla="*/ 0 h 12"/>
                <a:gd name="T10" fmla="*/ 9 w 22"/>
                <a:gd name="T11" fmla="*/ 1 h 12"/>
                <a:gd name="T12" fmla="*/ 21 w 22"/>
                <a:gd name="T13" fmla="*/ 3 h 12"/>
                <a:gd name="T14" fmla="*/ 22 w 22"/>
                <a:gd name="T15" fmla="*/ 3 h 12"/>
                <a:gd name="T16" fmla="*/ 22 w 22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8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39" name="Freeform 743"/>
            <p:cNvSpPr>
              <a:spLocks/>
            </p:cNvSpPr>
            <p:nvPr/>
          </p:nvSpPr>
          <p:spPr bwMode="auto">
            <a:xfrm>
              <a:off x="4948" y="3267"/>
              <a:ext cx="22" cy="5"/>
            </a:xfrm>
            <a:custGeom>
              <a:avLst/>
              <a:gdLst>
                <a:gd name="T0" fmla="*/ 0 w 22"/>
                <a:gd name="T1" fmla="*/ 5 h 10"/>
                <a:gd name="T2" fmla="*/ 0 w 22"/>
                <a:gd name="T3" fmla="*/ 5 h 10"/>
                <a:gd name="T4" fmla="*/ 1 w 22"/>
                <a:gd name="T5" fmla="*/ 5 h 10"/>
                <a:gd name="T6" fmla="*/ 10 w 22"/>
                <a:gd name="T7" fmla="*/ 0 h 10"/>
                <a:gd name="T8" fmla="*/ 11 w 22"/>
                <a:gd name="T9" fmla="*/ 0 h 10"/>
                <a:gd name="T10" fmla="*/ 11 w 22"/>
                <a:gd name="T11" fmla="*/ 0 h 10"/>
                <a:gd name="T12" fmla="*/ 21 w 22"/>
                <a:gd name="T13" fmla="*/ 3 h 10"/>
                <a:gd name="T14" fmla="*/ 22 w 22"/>
                <a:gd name="T15" fmla="*/ 3 h 10"/>
                <a:gd name="T16" fmla="*/ 22 w 22"/>
                <a:gd name="T17" fmla="*/ 3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0"/>
                <a:gd name="T29" fmla="*/ 22 w 2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0">
                  <a:moveTo>
                    <a:pt x="0" y="1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0" name="Freeform 744"/>
            <p:cNvSpPr>
              <a:spLocks/>
            </p:cNvSpPr>
            <p:nvPr/>
          </p:nvSpPr>
          <p:spPr bwMode="auto">
            <a:xfrm>
              <a:off x="4964" y="3270"/>
              <a:ext cx="20" cy="6"/>
            </a:xfrm>
            <a:custGeom>
              <a:avLst/>
              <a:gdLst>
                <a:gd name="T0" fmla="*/ 0 w 20"/>
                <a:gd name="T1" fmla="*/ 6 h 11"/>
                <a:gd name="T2" fmla="*/ 0 w 20"/>
                <a:gd name="T3" fmla="*/ 5 h 11"/>
                <a:gd name="T4" fmla="*/ 0 w 20"/>
                <a:gd name="T5" fmla="*/ 5 h 11"/>
                <a:gd name="T6" fmla="*/ 8 w 20"/>
                <a:gd name="T7" fmla="*/ 1 h 11"/>
                <a:gd name="T8" fmla="*/ 9 w 20"/>
                <a:gd name="T9" fmla="*/ 0 h 11"/>
                <a:gd name="T10" fmla="*/ 9 w 20"/>
                <a:gd name="T11" fmla="*/ 0 h 11"/>
                <a:gd name="T12" fmla="*/ 20 w 20"/>
                <a:gd name="T13" fmla="*/ 3 h 11"/>
                <a:gd name="T14" fmla="*/ 20 w 20"/>
                <a:gd name="T15" fmla="*/ 4 h 11"/>
                <a:gd name="T16" fmla="*/ 20 w 20"/>
                <a:gd name="T17" fmla="*/ 4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1"/>
                <a:gd name="T29" fmla="*/ 20 w 2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1">
                  <a:moveTo>
                    <a:pt x="0" y="11"/>
                  </a:moveTo>
                  <a:lnTo>
                    <a:pt x="0" y="9"/>
                  </a:lnTo>
                  <a:lnTo>
                    <a:pt x="8" y="2"/>
                  </a:lnTo>
                  <a:lnTo>
                    <a:pt x="9" y="0"/>
                  </a:lnTo>
                  <a:lnTo>
                    <a:pt x="20" y="5"/>
                  </a:lnTo>
                  <a:lnTo>
                    <a:pt x="20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1" name="Freeform 745"/>
            <p:cNvSpPr>
              <a:spLocks/>
            </p:cNvSpPr>
            <p:nvPr/>
          </p:nvSpPr>
          <p:spPr bwMode="auto">
            <a:xfrm>
              <a:off x="4978" y="3275"/>
              <a:ext cx="22" cy="4"/>
            </a:xfrm>
            <a:custGeom>
              <a:avLst/>
              <a:gdLst>
                <a:gd name="T0" fmla="*/ 0 w 22"/>
                <a:gd name="T1" fmla="*/ 4 h 9"/>
                <a:gd name="T2" fmla="*/ 1 w 22"/>
                <a:gd name="T3" fmla="*/ 4 h 9"/>
                <a:gd name="T4" fmla="*/ 1 w 22"/>
                <a:gd name="T5" fmla="*/ 3 h 9"/>
                <a:gd name="T6" fmla="*/ 10 w 22"/>
                <a:gd name="T7" fmla="*/ 0 h 9"/>
                <a:gd name="T8" fmla="*/ 10 w 22"/>
                <a:gd name="T9" fmla="*/ 0 h 9"/>
                <a:gd name="T10" fmla="*/ 11 w 22"/>
                <a:gd name="T11" fmla="*/ 0 h 9"/>
                <a:gd name="T12" fmla="*/ 21 w 22"/>
                <a:gd name="T13" fmla="*/ 2 h 9"/>
                <a:gd name="T14" fmla="*/ 22 w 22"/>
                <a:gd name="T15" fmla="*/ 2 h 9"/>
                <a:gd name="T16" fmla="*/ 22 w 22"/>
                <a:gd name="T17" fmla="*/ 3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9"/>
                <a:gd name="T29" fmla="*/ 22 w 2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9">
                  <a:moveTo>
                    <a:pt x="0" y="9"/>
                  </a:moveTo>
                  <a:lnTo>
                    <a:pt x="1" y="9"/>
                  </a:lnTo>
                  <a:lnTo>
                    <a:pt x="1" y="7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2" name="Freeform 746"/>
            <p:cNvSpPr>
              <a:spLocks/>
            </p:cNvSpPr>
            <p:nvPr/>
          </p:nvSpPr>
          <p:spPr bwMode="auto">
            <a:xfrm>
              <a:off x="4994" y="3278"/>
              <a:ext cx="21" cy="6"/>
            </a:xfrm>
            <a:custGeom>
              <a:avLst/>
              <a:gdLst>
                <a:gd name="T0" fmla="*/ 0 w 21"/>
                <a:gd name="T1" fmla="*/ 6 h 10"/>
                <a:gd name="T2" fmla="*/ 0 w 21"/>
                <a:gd name="T3" fmla="*/ 5 h 10"/>
                <a:gd name="T4" fmla="*/ 1 w 21"/>
                <a:gd name="T5" fmla="*/ 5 h 10"/>
                <a:gd name="T6" fmla="*/ 9 w 21"/>
                <a:gd name="T7" fmla="*/ 0 h 10"/>
                <a:gd name="T8" fmla="*/ 9 w 21"/>
                <a:gd name="T9" fmla="*/ 0 h 10"/>
                <a:gd name="T10" fmla="*/ 10 w 21"/>
                <a:gd name="T11" fmla="*/ 0 h 10"/>
                <a:gd name="T12" fmla="*/ 20 w 21"/>
                <a:gd name="T13" fmla="*/ 3 h 10"/>
                <a:gd name="T14" fmla="*/ 21 w 21"/>
                <a:gd name="T15" fmla="*/ 3 h 10"/>
                <a:gd name="T16" fmla="*/ 21 w 21"/>
                <a:gd name="T17" fmla="*/ 4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0"/>
                <a:gd name="T29" fmla="*/ 21 w 21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0">
                  <a:moveTo>
                    <a:pt x="0" y="1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3" name="Freeform 747"/>
            <p:cNvSpPr>
              <a:spLocks/>
            </p:cNvSpPr>
            <p:nvPr/>
          </p:nvSpPr>
          <p:spPr bwMode="auto">
            <a:xfrm>
              <a:off x="4886" y="3251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0 w 21"/>
                <a:gd name="T3" fmla="*/ 4 h 11"/>
                <a:gd name="T4" fmla="*/ 0 w 21"/>
                <a:gd name="T5" fmla="*/ 4 h 11"/>
                <a:gd name="T6" fmla="*/ 10 w 21"/>
                <a:gd name="T7" fmla="*/ 1 h 11"/>
                <a:gd name="T8" fmla="*/ 10 w 21"/>
                <a:gd name="T9" fmla="*/ 0 h 11"/>
                <a:gd name="T10" fmla="*/ 11 w 21"/>
                <a:gd name="T11" fmla="*/ 1 h 11"/>
                <a:gd name="T12" fmla="*/ 20 w 21"/>
                <a:gd name="T13" fmla="*/ 3 h 11"/>
                <a:gd name="T14" fmla="*/ 21 w 21"/>
                <a:gd name="T15" fmla="*/ 3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0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20" y="6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4" name="Freeform 748"/>
            <p:cNvSpPr>
              <a:spLocks/>
            </p:cNvSpPr>
            <p:nvPr/>
          </p:nvSpPr>
          <p:spPr bwMode="auto">
            <a:xfrm>
              <a:off x="4900" y="3255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1 w 21"/>
                <a:gd name="T3" fmla="*/ 4 h 11"/>
                <a:gd name="T4" fmla="*/ 1 w 21"/>
                <a:gd name="T5" fmla="*/ 4 h 11"/>
                <a:gd name="T6" fmla="*/ 9 w 21"/>
                <a:gd name="T7" fmla="*/ 1 h 11"/>
                <a:gd name="T8" fmla="*/ 10 w 21"/>
                <a:gd name="T9" fmla="*/ 0 h 11"/>
                <a:gd name="T10" fmla="*/ 10 w 21"/>
                <a:gd name="T11" fmla="*/ 1 h 11"/>
                <a:gd name="T12" fmla="*/ 20 w 21"/>
                <a:gd name="T13" fmla="*/ 3 h 11"/>
                <a:gd name="T14" fmla="*/ 20 w 21"/>
                <a:gd name="T15" fmla="*/ 3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1" y="9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5" name="Freeform 749"/>
            <p:cNvSpPr>
              <a:spLocks/>
            </p:cNvSpPr>
            <p:nvPr/>
          </p:nvSpPr>
          <p:spPr bwMode="auto">
            <a:xfrm>
              <a:off x="4913" y="3258"/>
              <a:ext cx="23" cy="13"/>
            </a:xfrm>
            <a:custGeom>
              <a:avLst/>
              <a:gdLst>
                <a:gd name="T0" fmla="*/ 0 w 23"/>
                <a:gd name="T1" fmla="*/ 13 h 27"/>
                <a:gd name="T2" fmla="*/ 1 w 23"/>
                <a:gd name="T3" fmla="*/ 5 h 27"/>
                <a:gd name="T4" fmla="*/ 1 w 23"/>
                <a:gd name="T5" fmla="*/ 4 h 27"/>
                <a:gd name="T6" fmla="*/ 2 w 23"/>
                <a:gd name="T7" fmla="*/ 4 h 27"/>
                <a:gd name="T8" fmla="*/ 11 w 23"/>
                <a:gd name="T9" fmla="*/ 1 h 27"/>
                <a:gd name="T10" fmla="*/ 12 w 23"/>
                <a:gd name="T11" fmla="*/ 0 h 27"/>
                <a:gd name="T12" fmla="*/ 12 w 23"/>
                <a:gd name="T13" fmla="*/ 1 h 27"/>
                <a:gd name="T14" fmla="*/ 22 w 23"/>
                <a:gd name="T15" fmla="*/ 3 h 27"/>
                <a:gd name="T16" fmla="*/ 22 w 23"/>
                <a:gd name="T17" fmla="*/ 3 h 27"/>
                <a:gd name="T18" fmla="*/ 23 w 23"/>
                <a:gd name="T19" fmla="*/ 3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7"/>
                <a:gd name="T32" fmla="*/ 23 w 23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7">
                  <a:moveTo>
                    <a:pt x="0" y="27"/>
                  </a:moveTo>
                  <a:lnTo>
                    <a:pt x="1" y="11"/>
                  </a:lnTo>
                  <a:lnTo>
                    <a:pt x="1" y="9"/>
                  </a:lnTo>
                  <a:lnTo>
                    <a:pt x="2" y="9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6" name="Freeform 750"/>
            <p:cNvSpPr>
              <a:spLocks/>
            </p:cNvSpPr>
            <p:nvPr/>
          </p:nvSpPr>
          <p:spPr bwMode="auto">
            <a:xfrm>
              <a:off x="4928" y="3263"/>
              <a:ext cx="22" cy="12"/>
            </a:xfrm>
            <a:custGeom>
              <a:avLst/>
              <a:gdLst>
                <a:gd name="T0" fmla="*/ 0 w 22"/>
                <a:gd name="T1" fmla="*/ 12 h 25"/>
                <a:gd name="T2" fmla="*/ 1 w 22"/>
                <a:gd name="T3" fmla="*/ 4 h 25"/>
                <a:gd name="T4" fmla="*/ 1 w 22"/>
                <a:gd name="T5" fmla="*/ 4 h 25"/>
                <a:gd name="T6" fmla="*/ 2 w 22"/>
                <a:gd name="T7" fmla="*/ 3 h 25"/>
                <a:gd name="T8" fmla="*/ 10 w 22"/>
                <a:gd name="T9" fmla="*/ 0 h 25"/>
                <a:gd name="T10" fmla="*/ 11 w 22"/>
                <a:gd name="T11" fmla="*/ 0 h 25"/>
                <a:gd name="T12" fmla="*/ 11 w 22"/>
                <a:gd name="T13" fmla="*/ 0 h 25"/>
                <a:gd name="T14" fmla="*/ 21 w 22"/>
                <a:gd name="T15" fmla="*/ 2 h 25"/>
                <a:gd name="T16" fmla="*/ 21 w 22"/>
                <a:gd name="T17" fmla="*/ 2 h 25"/>
                <a:gd name="T18" fmla="*/ 22 w 22"/>
                <a:gd name="T19" fmla="*/ 2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25"/>
                <a:gd name="T32" fmla="*/ 22 w 22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25">
                  <a:moveTo>
                    <a:pt x="0" y="25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7" name="Freeform 751"/>
            <p:cNvSpPr>
              <a:spLocks/>
            </p:cNvSpPr>
            <p:nvPr/>
          </p:nvSpPr>
          <p:spPr bwMode="auto">
            <a:xfrm>
              <a:off x="4859" y="3245"/>
              <a:ext cx="20" cy="4"/>
            </a:xfrm>
            <a:custGeom>
              <a:avLst/>
              <a:gdLst>
                <a:gd name="T0" fmla="*/ 0 w 20"/>
                <a:gd name="T1" fmla="*/ 4 h 9"/>
                <a:gd name="T2" fmla="*/ 0 w 20"/>
                <a:gd name="T3" fmla="*/ 3 h 9"/>
                <a:gd name="T4" fmla="*/ 1 w 20"/>
                <a:gd name="T5" fmla="*/ 3 h 9"/>
                <a:gd name="T6" fmla="*/ 9 w 20"/>
                <a:gd name="T7" fmla="*/ 0 h 9"/>
                <a:gd name="T8" fmla="*/ 9 w 20"/>
                <a:gd name="T9" fmla="*/ 0 h 9"/>
                <a:gd name="T10" fmla="*/ 10 w 20"/>
                <a:gd name="T11" fmla="*/ 0 h 9"/>
                <a:gd name="T12" fmla="*/ 19 w 20"/>
                <a:gd name="T13" fmla="*/ 2 h 9"/>
                <a:gd name="T14" fmla="*/ 20 w 20"/>
                <a:gd name="T15" fmla="*/ 2 h 9"/>
                <a:gd name="T16" fmla="*/ 20 w 20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9"/>
                <a:gd name="T29" fmla="*/ 20 w 20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0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8" name="Line 752"/>
            <p:cNvSpPr>
              <a:spLocks noChangeShapeType="1"/>
            </p:cNvSpPr>
            <p:nvPr/>
          </p:nvSpPr>
          <p:spPr bwMode="auto">
            <a:xfrm flipH="1">
              <a:off x="5192" y="3360"/>
              <a:ext cx="44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49" name="Line 753"/>
            <p:cNvSpPr>
              <a:spLocks noChangeShapeType="1"/>
            </p:cNvSpPr>
            <p:nvPr/>
          </p:nvSpPr>
          <p:spPr bwMode="auto">
            <a:xfrm flipH="1">
              <a:off x="5312" y="2943"/>
              <a:ext cx="16" cy="2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50" name="Line 754"/>
            <p:cNvSpPr>
              <a:spLocks noChangeShapeType="1"/>
            </p:cNvSpPr>
            <p:nvPr/>
          </p:nvSpPr>
          <p:spPr bwMode="auto">
            <a:xfrm flipH="1">
              <a:off x="5326" y="2971"/>
              <a:ext cx="11" cy="1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51" name="Line 755"/>
            <p:cNvSpPr>
              <a:spLocks noChangeShapeType="1"/>
            </p:cNvSpPr>
            <p:nvPr/>
          </p:nvSpPr>
          <p:spPr bwMode="auto">
            <a:xfrm>
              <a:off x="4996" y="2926"/>
              <a:ext cx="248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52" name="Line 756"/>
            <p:cNvSpPr>
              <a:spLocks noChangeShapeType="1"/>
            </p:cNvSpPr>
            <p:nvPr/>
          </p:nvSpPr>
          <p:spPr bwMode="auto">
            <a:xfrm>
              <a:off x="4991" y="3120"/>
              <a:ext cx="24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53" name="Line 757"/>
            <p:cNvSpPr>
              <a:spLocks noChangeShapeType="1"/>
            </p:cNvSpPr>
            <p:nvPr/>
          </p:nvSpPr>
          <p:spPr bwMode="auto">
            <a:xfrm flipH="1">
              <a:off x="5231" y="2948"/>
              <a:ext cx="16" cy="2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454" name="Line 758"/>
            <p:cNvSpPr>
              <a:spLocks noChangeShapeType="1"/>
            </p:cNvSpPr>
            <p:nvPr/>
          </p:nvSpPr>
          <p:spPr bwMode="auto">
            <a:xfrm flipH="1">
              <a:off x="4992" y="2927"/>
              <a:ext cx="5" cy="19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3803" name="Group 759"/>
          <p:cNvGrpSpPr>
            <a:grpSpLocks noChangeAspect="1"/>
          </p:cNvGrpSpPr>
          <p:nvPr/>
        </p:nvGrpSpPr>
        <p:grpSpPr bwMode="auto">
          <a:xfrm>
            <a:off x="7667625" y="1031875"/>
            <a:ext cx="1320800" cy="885825"/>
            <a:chOff x="4746" y="2902"/>
            <a:chExt cx="832" cy="558"/>
          </a:xfrm>
        </p:grpSpPr>
        <p:sp>
          <p:nvSpPr>
            <p:cNvPr id="33909" name="AutoShape 760"/>
            <p:cNvSpPr>
              <a:spLocks noChangeAspect="1" noChangeArrowheads="1" noTextEdit="1"/>
            </p:cNvSpPr>
            <p:nvPr/>
          </p:nvSpPr>
          <p:spPr bwMode="auto">
            <a:xfrm>
              <a:off x="4746" y="2902"/>
              <a:ext cx="832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33910" name="Group 761"/>
            <p:cNvGrpSpPr>
              <a:grpSpLocks/>
            </p:cNvGrpSpPr>
            <p:nvPr/>
          </p:nvGrpSpPr>
          <p:grpSpPr bwMode="auto">
            <a:xfrm>
              <a:off x="4751" y="2913"/>
              <a:ext cx="822" cy="539"/>
              <a:chOff x="4751" y="2913"/>
              <a:chExt cx="822" cy="539"/>
            </a:xfrm>
          </p:grpSpPr>
          <p:sp>
            <p:nvSpPr>
              <p:cNvPr id="34082" name="Freeform 762"/>
              <p:cNvSpPr>
                <a:spLocks/>
              </p:cNvSpPr>
              <p:nvPr/>
            </p:nvSpPr>
            <p:spPr bwMode="auto">
              <a:xfrm>
                <a:off x="5043" y="3246"/>
                <a:ext cx="109" cy="24"/>
              </a:xfrm>
              <a:custGeom>
                <a:avLst/>
                <a:gdLst>
                  <a:gd name="T0" fmla="*/ 0 w 109"/>
                  <a:gd name="T1" fmla="*/ 0 h 49"/>
                  <a:gd name="T2" fmla="*/ 0 w 109"/>
                  <a:gd name="T3" fmla="*/ 0 h 49"/>
                  <a:gd name="T4" fmla="*/ 109 w 109"/>
                  <a:gd name="T5" fmla="*/ 24 h 49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49"/>
                  <a:gd name="T11" fmla="*/ 109 w 109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49">
                    <a:moveTo>
                      <a:pt x="0" y="0"/>
                    </a:moveTo>
                    <a:lnTo>
                      <a:pt x="0" y="0"/>
                    </a:lnTo>
                    <a:lnTo>
                      <a:pt x="109" y="4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83" name="Freeform 763"/>
              <p:cNvSpPr>
                <a:spLocks/>
              </p:cNvSpPr>
              <p:nvPr/>
            </p:nvSpPr>
            <p:spPr bwMode="auto">
              <a:xfrm>
                <a:off x="5043" y="3233"/>
                <a:ext cx="1" cy="13"/>
              </a:xfrm>
              <a:custGeom>
                <a:avLst/>
                <a:gdLst>
                  <a:gd name="T0" fmla="*/ 0 w 1"/>
                  <a:gd name="T1" fmla="*/ 0 h 26"/>
                  <a:gd name="T2" fmla="*/ 0 w 1"/>
                  <a:gd name="T3" fmla="*/ 12 h 26"/>
                  <a:gd name="T4" fmla="*/ 0 w 1"/>
                  <a:gd name="T5" fmla="*/ 13 h 2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6"/>
                  <a:gd name="T11" fmla="*/ 1 w 1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6">
                    <a:moveTo>
                      <a:pt x="0" y="0"/>
                    </a:moveTo>
                    <a:lnTo>
                      <a:pt x="0" y="24"/>
                    </a:lnTo>
                    <a:lnTo>
                      <a:pt x="0" y="2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84" name="Freeform 764"/>
              <p:cNvSpPr>
                <a:spLocks/>
              </p:cNvSpPr>
              <p:nvPr/>
            </p:nvSpPr>
            <p:spPr bwMode="auto">
              <a:xfrm>
                <a:off x="5039" y="3246"/>
                <a:ext cx="4" cy="1"/>
              </a:xfrm>
              <a:custGeom>
                <a:avLst/>
                <a:gdLst>
                  <a:gd name="T0" fmla="*/ 0 w 4"/>
                  <a:gd name="T1" fmla="*/ 1 h 2"/>
                  <a:gd name="T2" fmla="*/ 0 w 4"/>
                  <a:gd name="T3" fmla="*/ 0 h 2"/>
                  <a:gd name="T4" fmla="*/ 3 w 4"/>
                  <a:gd name="T5" fmla="*/ 0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85" name="Freeform 765"/>
              <p:cNvSpPr>
                <a:spLocks/>
              </p:cNvSpPr>
              <p:nvPr/>
            </p:nvSpPr>
            <p:spPr bwMode="auto">
              <a:xfrm>
                <a:off x="5163" y="3266"/>
                <a:ext cx="9" cy="4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4 h 9"/>
                  <a:gd name="T4" fmla="*/ 0 w 9"/>
                  <a:gd name="T5" fmla="*/ 4 h 9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9"/>
                  <a:gd name="T11" fmla="*/ 9 w 9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9">
                    <a:moveTo>
                      <a:pt x="9" y="0"/>
                    </a:move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86" name="Freeform 766"/>
              <p:cNvSpPr>
                <a:spLocks/>
              </p:cNvSpPr>
              <p:nvPr/>
            </p:nvSpPr>
            <p:spPr bwMode="auto">
              <a:xfrm>
                <a:off x="5125" y="3190"/>
                <a:ext cx="103" cy="16"/>
              </a:xfrm>
              <a:custGeom>
                <a:avLst/>
                <a:gdLst>
                  <a:gd name="T0" fmla="*/ 103 w 103"/>
                  <a:gd name="T1" fmla="*/ 12 h 33"/>
                  <a:gd name="T2" fmla="*/ 94 w 103"/>
                  <a:gd name="T3" fmla="*/ 14 h 33"/>
                  <a:gd name="T4" fmla="*/ 82 w 103"/>
                  <a:gd name="T5" fmla="*/ 15 h 33"/>
                  <a:gd name="T6" fmla="*/ 68 w 103"/>
                  <a:gd name="T7" fmla="*/ 16 h 33"/>
                  <a:gd name="T8" fmla="*/ 52 w 103"/>
                  <a:gd name="T9" fmla="*/ 16 h 33"/>
                  <a:gd name="T10" fmla="*/ 37 w 103"/>
                  <a:gd name="T11" fmla="*/ 15 h 33"/>
                  <a:gd name="T12" fmla="*/ 24 w 103"/>
                  <a:gd name="T13" fmla="*/ 13 h 33"/>
                  <a:gd name="T14" fmla="*/ 12 w 103"/>
                  <a:gd name="T15" fmla="*/ 10 h 33"/>
                  <a:gd name="T16" fmla="*/ 5 w 103"/>
                  <a:gd name="T17" fmla="*/ 7 h 33"/>
                  <a:gd name="T18" fmla="*/ 0 w 103"/>
                  <a:gd name="T19" fmla="*/ 3 h 33"/>
                  <a:gd name="T20" fmla="*/ 0 w 103"/>
                  <a:gd name="T21" fmla="*/ 0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3"/>
                  <a:gd name="T34" fmla="*/ 0 h 33"/>
                  <a:gd name="T35" fmla="*/ 103 w 103"/>
                  <a:gd name="T36" fmla="*/ 33 h 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3" h="33">
                    <a:moveTo>
                      <a:pt x="103" y="24"/>
                    </a:moveTo>
                    <a:lnTo>
                      <a:pt x="94" y="28"/>
                    </a:lnTo>
                    <a:lnTo>
                      <a:pt x="82" y="31"/>
                    </a:lnTo>
                    <a:lnTo>
                      <a:pt x="68" y="33"/>
                    </a:lnTo>
                    <a:lnTo>
                      <a:pt x="52" y="33"/>
                    </a:lnTo>
                    <a:lnTo>
                      <a:pt x="37" y="31"/>
                    </a:lnTo>
                    <a:lnTo>
                      <a:pt x="24" y="26"/>
                    </a:lnTo>
                    <a:lnTo>
                      <a:pt x="12" y="21"/>
                    </a:lnTo>
                    <a:lnTo>
                      <a:pt x="5" y="14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87" name="Freeform 767"/>
              <p:cNvSpPr>
                <a:spLocks/>
              </p:cNvSpPr>
              <p:nvPr/>
            </p:nvSpPr>
            <p:spPr bwMode="auto">
              <a:xfrm>
                <a:off x="5151" y="3333"/>
                <a:ext cx="101" cy="71"/>
              </a:xfrm>
              <a:custGeom>
                <a:avLst/>
                <a:gdLst>
                  <a:gd name="T0" fmla="*/ 101 w 101"/>
                  <a:gd name="T1" fmla="*/ 0 h 142"/>
                  <a:gd name="T2" fmla="*/ 101 w 101"/>
                  <a:gd name="T3" fmla="*/ 0 h 142"/>
                  <a:gd name="T4" fmla="*/ 0 w 101"/>
                  <a:gd name="T5" fmla="*/ 71 h 142"/>
                  <a:gd name="T6" fmla="*/ 0 w 101"/>
                  <a:gd name="T7" fmla="*/ 71 h 1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"/>
                  <a:gd name="T13" fmla="*/ 0 h 142"/>
                  <a:gd name="T14" fmla="*/ 101 w 101"/>
                  <a:gd name="T15" fmla="*/ 142 h 1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" h="142">
                    <a:moveTo>
                      <a:pt x="101" y="0"/>
                    </a:moveTo>
                    <a:lnTo>
                      <a:pt x="101" y="0"/>
                    </a:lnTo>
                    <a:lnTo>
                      <a:pt x="0" y="14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88" name="Freeform 768"/>
              <p:cNvSpPr>
                <a:spLocks/>
              </p:cNvSpPr>
              <p:nvPr/>
            </p:nvSpPr>
            <p:spPr bwMode="auto">
              <a:xfrm>
                <a:off x="5151" y="3404"/>
                <a:ext cx="1" cy="17"/>
              </a:xfrm>
              <a:custGeom>
                <a:avLst/>
                <a:gdLst>
                  <a:gd name="T0" fmla="*/ 0 w 1"/>
                  <a:gd name="T1" fmla="*/ 0 h 35"/>
                  <a:gd name="T2" fmla="*/ 0 w 1"/>
                  <a:gd name="T3" fmla="*/ 0 h 35"/>
                  <a:gd name="T4" fmla="*/ 0 w 1"/>
                  <a:gd name="T5" fmla="*/ 16 h 35"/>
                  <a:gd name="T6" fmla="*/ 0 w 1"/>
                  <a:gd name="T7" fmla="*/ 17 h 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35"/>
                  <a:gd name="T14" fmla="*/ 1 w 1"/>
                  <a:gd name="T15" fmla="*/ 35 h 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35">
                    <a:moveTo>
                      <a:pt x="0" y="0"/>
                    </a:moveTo>
                    <a:lnTo>
                      <a:pt x="0" y="1"/>
                    </a:lnTo>
                    <a:lnTo>
                      <a:pt x="0" y="33"/>
                    </a:lnTo>
                    <a:lnTo>
                      <a:pt x="0" y="3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89" name="Freeform 769"/>
              <p:cNvSpPr>
                <a:spLocks/>
              </p:cNvSpPr>
              <p:nvPr/>
            </p:nvSpPr>
            <p:spPr bwMode="auto">
              <a:xfrm>
                <a:off x="4751" y="3291"/>
                <a:ext cx="400" cy="113"/>
              </a:xfrm>
              <a:custGeom>
                <a:avLst/>
                <a:gdLst>
                  <a:gd name="T0" fmla="*/ 400 w 400"/>
                  <a:gd name="T1" fmla="*/ 113 h 227"/>
                  <a:gd name="T2" fmla="*/ 399 w 400"/>
                  <a:gd name="T3" fmla="*/ 113 h 227"/>
                  <a:gd name="T4" fmla="*/ 1 w 400"/>
                  <a:gd name="T5" fmla="*/ 0 h 227"/>
                  <a:gd name="T6" fmla="*/ 0 w 400"/>
                  <a:gd name="T7" fmla="*/ 0 h 2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"/>
                  <a:gd name="T13" fmla="*/ 0 h 227"/>
                  <a:gd name="T14" fmla="*/ 400 w 400"/>
                  <a:gd name="T15" fmla="*/ 227 h 2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" h="227">
                    <a:moveTo>
                      <a:pt x="400" y="227"/>
                    </a:moveTo>
                    <a:lnTo>
                      <a:pt x="399" y="22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0" name="Line 770"/>
              <p:cNvSpPr>
                <a:spLocks noChangeShapeType="1"/>
              </p:cNvSpPr>
              <p:nvPr/>
            </p:nvSpPr>
            <p:spPr bwMode="auto">
              <a:xfrm flipH="1">
                <a:off x="5456" y="3361"/>
                <a:ext cx="8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1" name="Freeform 771"/>
              <p:cNvSpPr>
                <a:spLocks/>
              </p:cNvSpPr>
              <p:nvPr/>
            </p:nvSpPr>
            <p:spPr bwMode="auto">
              <a:xfrm>
                <a:off x="5224" y="3310"/>
                <a:ext cx="8" cy="8"/>
              </a:xfrm>
              <a:custGeom>
                <a:avLst/>
                <a:gdLst>
                  <a:gd name="T0" fmla="*/ 0 w 8"/>
                  <a:gd name="T1" fmla="*/ 2 h 16"/>
                  <a:gd name="T2" fmla="*/ 1 w 8"/>
                  <a:gd name="T3" fmla="*/ 0 h 16"/>
                  <a:gd name="T4" fmla="*/ 4 w 8"/>
                  <a:gd name="T5" fmla="*/ 0 h 16"/>
                  <a:gd name="T6" fmla="*/ 7 w 8"/>
                  <a:gd name="T7" fmla="*/ 1 h 16"/>
                  <a:gd name="T8" fmla="*/ 8 w 8"/>
                  <a:gd name="T9" fmla="*/ 5 h 16"/>
                  <a:gd name="T10" fmla="*/ 7 w 8"/>
                  <a:gd name="T11" fmla="*/ 8 h 16"/>
                  <a:gd name="T12" fmla="*/ 4 w 8"/>
                  <a:gd name="T13" fmla="*/ 8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6"/>
                  <a:gd name="T23" fmla="*/ 8 w 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6">
                    <a:moveTo>
                      <a:pt x="0" y="5"/>
                    </a:move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lnTo>
                      <a:pt x="8" y="10"/>
                    </a:lnTo>
                    <a:lnTo>
                      <a:pt x="7" y="16"/>
                    </a:lnTo>
                    <a:lnTo>
                      <a:pt x="4" y="1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2" name="Freeform 772"/>
              <p:cNvSpPr>
                <a:spLocks/>
              </p:cNvSpPr>
              <p:nvPr/>
            </p:nvSpPr>
            <p:spPr bwMode="auto">
              <a:xfrm>
                <a:off x="5455" y="3350"/>
                <a:ext cx="32" cy="8"/>
              </a:xfrm>
              <a:custGeom>
                <a:avLst/>
                <a:gdLst>
                  <a:gd name="T0" fmla="*/ 32 w 32"/>
                  <a:gd name="T1" fmla="*/ 0 h 15"/>
                  <a:gd name="T2" fmla="*/ 25 w 32"/>
                  <a:gd name="T3" fmla="*/ 3 h 15"/>
                  <a:gd name="T4" fmla="*/ 12 w 32"/>
                  <a:gd name="T5" fmla="*/ 4 h 15"/>
                  <a:gd name="T6" fmla="*/ 1 w 32"/>
                  <a:gd name="T7" fmla="*/ 7 h 15"/>
                  <a:gd name="T8" fmla="*/ 0 w 32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15"/>
                  <a:gd name="T17" fmla="*/ 32 w 32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15">
                    <a:moveTo>
                      <a:pt x="32" y="0"/>
                    </a:moveTo>
                    <a:lnTo>
                      <a:pt x="25" y="5"/>
                    </a:lnTo>
                    <a:lnTo>
                      <a:pt x="12" y="8"/>
                    </a:lnTo>
                    <a:lnTo>
                      <a:pt x="1" y="14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3" name="Freeform 773"/>
              <p:cNvSpPr>
                <a:spLocks/>
              </p:cNvSpPr>
              <p:nvPr/>
            </p:nvSpPr>
            <p:spPr bwMode="auto">
              <a:xfrm>
                <a:off x="5453" y="3354"/>
                <a:ext cx="12" cy="3"/>
              </a:xfrm>
              <a:custGeom>
                <a:avLst/>
                <a:gdLst>
                  <a:gd name="T0" fmla="*/ 12 w 12"/>
                  <a:gd name="T1" fmla="*/ 0 h 7"/>
                  <a:gd name="T2" fmla="*/ 2 w 12"/>
                  <a:gd name="T3" fmla="*/ 2 h 7"/>
                  <a:gd name="T4" fmla="*/ 0 w 12"/>
                  <a:gd name="T5" fmla="*/ 3 h 7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7"/>
                  <a:gd name="T11" fmla="*/ 12 w 1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7">
                    <a:moveTo>
                      <a:pt x="12" y="0"/>
                    </a:moveTo>
                    <a:lnTo>
                      <a:pt x="2" y="5"/>
                    </a:lnTo>
                    <a:lnTo>
                      <a:pt x="0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4" name="Line 774"/>
              <p:cNvSpPr>
                <a:spLocks noChangeShapeType="1"/>
              </p:cNvSpPr>
              <p:nvPr/>
            </p:nvSpPr>
            <p:spPr bwMode="auto">
              <a:xfrm flipH="1">
                <a:off x="5467" y="3355"/>
                <a:ext cx="13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5" name="Freeform 775"/>
              <p:cNvSpPr>
                <a:spLocks/>
              </p:cNvSpPr>
              <p:nvPr/>
            </p:nvSpPr>
            <p:spPr bwMode="auto">
              <a:xfrm>
                <a:off x="5478" y="3344"/>
                <a:ext cx="7" cy="8"/>
              </a:xfrm>
              <a:custGeom>
                <a:avLst/>
                <a:gdLst>
                  <a:gd name="T0" fmla="*/ 0 w 7"/>
                  <a:gd name="T1" fmla="*/ 8 h 16"/>
                  <a:gd name="T2" fmla="*/ 7 w 7"/>
                  <a:gd name="T3" fmla="*/ 5 h 16"/>
                  <a:gd name="T4" fmla="*/ 5 w 7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6"/>
                  <a:gd name="T11" fmla="*/ 7 w 7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6">
                    <a:moveTo>
                      <a:pt x="0" y="16"/>
                    </a:moveTo>
                    <a:lnTo>
                      <a:pt x="7" y="1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6" name="Freeform 776"/>
              <p:cNvSpPr>
                <a:spLocks/>
              </p:cNvSpPr>
              <p:nvPr/>
            </p:nvSpPr>
            <p:spPr bwMode="auto">
              <a:xfrm>
                <a:off x="5252" y="3332"/>
                <a:ext cx="231" cy="17"/>
              </a:xfrm>
              <a:custGeom>
                <a:avLst/>
                <a:gdLst>
                  <a:gd name="T0" fmla="*/ 0 w 231"/>
                  <a:gd name="T1" fmla="*/ 11 h 35"/>
                  <a:gd name="T2" fmla="*/ 36 w 231"/>
                  <a:gd name="T3" fmla="*/ 13 h 35"/>
                  <a:gd name="T4" fmla="*/ 73 w 231"/>
                  <a:gd name="T5" fmla="*/ 9 h 35"/>
                  <a:gd name="T6" fmla="*/ 90 w 231"/>
                  <a:gd name="T7" fmla="*/ 6 h 35"/>
                  <a:gd name="T8" fmla="*/ 136 w 231"/>
                  <a:gd name="T9" fmla="*/ 1 h 35"/>
                  <a:gd name="T10" fmla="*/ 162 w 231"/>
                  <a:gd name="T11" fmla="*/ 0 h 35"/>
                  <a:gd name="T12" fmla="*/ 178 w 231"/>
                  <a:gd name="T13" fmla="*/ 0 h 35"/>
                  <a:gd name="T14" fmla="*/ 196 w 231"/>
                  <a:gd name="T15" fmla="*/ 1 h 35"/>
                  <a:gd name="T16" fmla="*/ 213 w 231"/>
                  <a:gd name="T17" fmla="*/ 6 h 35"/>
                  <a:gd name="T18" fmla="*/ 230 w 231"/>
                  <a:gd name="T19" fmla="*/ 13 h 35"/>
                  <a:gd name="T20" fmla="*/ 231 w 231"/>
                  <a:gd name="T21" fmla="*/ 17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1"/>
                  <a:gd name="T34" fmla="*/ 0 h 35"/>
                  <a:gd name="T35" fmla="*/ 231 w 231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1" h="35">
                    <a:moveTo>
                      <a:pt x="0" y="23"/>
                    </a:moveTo>
                    <a:lnTo>
                      <a:pt x="36" y="26"/>
                    </a:lnTo>
                    <a:lnTo>
                      <a:pt x="73" y="19"/>
                    </a:lnTo>
                    <a:lnTo>
                      <a:pt x="90" y="12"/>
                    </a:lnTo>
                    <a:lnTo>
                      <a:pt x="136" y="3"/>
                    </a:lnTo>
                    <a:lnTo>
                      <a:pt x="162" y="0"/>
                    </a:lnTo>
                    <a:lnTo>
                      <a:pt x="178" y="0"/>
                    </a:lnTo>
                    <a:lnTo>
                      <a:pt x="196" y="3"/>
                    </a:lnTo>
                    <a:lnTo>
                      <a:pt x="213" y="12"/>
                    </a:lnTo>
                    <a:lnTo>
                      <a:pt x="230" y="26"/>
                    </a:lnTo>
                    <a:lnTo>
                      <a:pt x="231" y="3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7" name="Freeform 777"/>
              <p:cNvSpPr>
                <a:spLocks/>
              </p:cNvSpPr>
              <p:nvPr/>
            </p:nvSpPr>
            <p:spPr bwMode="auto">
              <a:xfrm>
                <a:off x="5252" y="3334"/>
                <a:ext cx="229" cy="13"/>
              </a:xfrm>
              <a:custGeom>
                <a:avLst/>
                <a:gdLst>
                  <a:gd name="T0" fmla="*/ 0 w 229"/>
                  <a:gd name="T1" fmla="*/ 11 h 27"/>
                  <a:gd name="T2" fmla="*/ 36 w 229"/>
                  <a:gd name="T3" fmla="*/ 13 h 27"/>
                  <a:gd name="T4" fmla="*/ 72 w 229"/>
                  <a:gd name="T5" fmla="*/ 9 h 27"/>
                  <a:gd name="T6" fmla="*/ 90 w 229"/>
                  <a:gd name="T7" fmla="*/ 6 h 27"/>
                  <a:gd name="T8" fmla="*/ 136 w 229"/>
                  <a:gd name="T9" fmla="*/ 1 h 27"/>
                  <a:gd name="T10" fmla="*/ 162 w 229"/>
                  <a:gd name="T11" fmla="*/ 0 h 27"/>
                  <a:gd name="T12" fmla="*/ 178 w 229"/>
                  <a:gd name="T13" fmla="*/ 0 h 27"/>
                  <a:gd name="T14" fmla="*/ 195 w 229"/>
                  <a:gd name="T15" fmla="*/ 2 h 27"/>
                  <a:gd name="T16" fmla="*/ 213 w 229"/>
                  <a:gd name="T17" fmla="*/ 6 h 27"/>
                  <a:gd name="T18" fmla="*/ 229 w 229"/>
                  <a:gd name="T19" fmla="*/ 13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9"/>
                  <a:gd name="T31" fmla="*/ 0 h 27"/>
                  <a:gd name="T32" fmla="*/ 229 w 229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9" h="27">
                    <a:moveTo>
                      <a:pt x="0" y="23"/>
                    </a:moveTo>
                    <a:lnTo>
                      <a:pt x="36" y="27"/>
                    </a:lnTo>
                    <a:lnTo>
                      <a:pt x="72" y="18"/>
                    </a:lnTo>
                    <a:lnTo>
                      <a:pt x="90" y="13"/>
                    </a:lnTo>
                    <a:lnTo>
                      <a:pt x="136" y="2"/>
                    </a:lnTo>
                    <a:lnTo>
                      <a:pt x="162" y="0"/>
                    </a:lnTo>
                    <a:lnTo>
                      <a:pt x="178" y="0"/>
                    </a:lnTo>
                    <a:lnTo>
                      <a:pt x="195" y="4"/>
                    </a:lnTo>
                    <a:lnTo>
                      <a:pt x="213" y="13"/>
                    </a:lnTo>
                    <a:lnTo>
                      <a:pt x="229" y="2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8" name="Freeform 778"/>
              <p:cNvSpPr>
                <a:spLocks/>
              </p:cNvSpPr>
              <p:nvPr/>
            </p:nvSpPr>
            <p:spPr bwMode="auto">
              <a:xfrm>
                <a:off x="4892" y="3223"/>
                <a:ext cx="44" cy="12"/>
              </a:xfrm>
              <a:custGeom>
                <a:avLst/>
                <a:gdLst>
                  <a:gd name="T0" fmla="*/ 44 w 44"/>
                  <a:gd name="T1" fmla="*/ 0 h 25"/>
                  <a:gd name="T2" fmla="*/ 43 w 44"/>
                  <a:gd name="T3" fmla="*/ 0 h 25"/>
                  <a:gd name="T4" fmla="*/ 0 w 44"/>
                  <a:gd name="T5" fmla="*/ 12 h 25"/>
                  <a:gd name="T6" fmla="*/ 0 60000 65536"/>
                  <a:gd name="T7" fmla="*/ 0 60000 65536"/>
                  <a:gd name="T8" fmla="*/ 0 60000 65536"/>
                  <a:gd name="T9" fmla="*/ 0 w 44"/>
                  <a:gd name="T10" fmla="*/ 0 h 25"/>
                  <a:gd name="T11" fmla="*/ 44 w 44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" h="25">
                    <a:moveTo>
                      <a:pt x="44" y="0"/>
                    </a:moveTo>
                    <a:lnTo>
                      <a:pt x="43" y="0"/>
                    </a:lnTo>
                    <a:lnTo>
                      <a:pt x="0" y="2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9" name="Line 779"/>
              <p:cNvSpPr>
                <a:spLocks noChangeShapeType="1"/>
              </p:cNvSpPr>
              <p:nvPr/>
            </p:nvSpPr>
            <p:spPr bwMode="auto">
              <a:xfrm flipV="1">
                <a:off x="4883" y="3234"/>
                <a:ext cx="8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0" name="Freeform 780"/>
              <p:cNvSpPr>
                <a:spLocks/>
              </p:cNvSpPr>
              <p:nvPr/>
            </p:nvSpPr>
            <p:spPr bwMode="auto">
              <a:xfrm>
                <a:off x="4884" y="3222"/>
                <a:ext cx="52" cy="20"/>
              </a:xfrm>
              <a:custGeom>
                <a:avLst/>
                <a:gdLst>
                  <a:gd name="T0" fmla="*/ 52 w 52"/>
                  <a:gd name="T1" fmla="*/ 0 h 41"/>
                  <a:gd name="T2" fmla="*/ 51 w 52"/>
                  <a:gd name="T3" fmla="*/ 0 h 41"/>
                  <a:gd name="T4" fmla="*/ 8 w 52"/>
                  <a:gd name="T5" fmla="*/ 12 h 41"/>
                  <a:gd name="T6" fmla="*/ 0 w 52"/>
                  <a:gd name="T7" fmla="*/ 2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1"/>
                  <a:gd name="T14" fmla="*/ 52 w 52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1">
                    <a:moveTo>
                      <a:pt x="52" y="0"/>
                    </a:moveTo>
                    <a:lnTo>
                      <a:pt x="51" y="0"/>
                    </a:lnTo>
                    <a:lnTo>
                      <a:pt x="8" y="25"/>
                    </a:lnTo>
                    <a:lnTo>
                      <a:pt x="0" y="4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1" name="Freeform 781"/>
              <p:cNvSpPr>
                <a:spLocks/>
              </p:cNvSpPr>
              <p:nvPr/>
            </p:nvSpPr>
            <p:spPr bwMode="auto">
              <a:xfrm>
                <a:off x="4936" y="3249"/>
                <a:ext cx="342" cy="82"/>
              </a:xfrm>
              <a:custGeom>
                <a:avLst/>
                <a:gdLst>
                  <a:gd name="T0" fmla="*/ 342 w 342"/>
                  <a:gd name="T1" fmla="*/ 21 h 165"/>
                  <a:gd name="T2" fmla="*/ 342 w 342"/>
                  <a:gd name="T3" fmla="*/ 21 h 165"/>
                  <a:gd name="T4" fmla="*/ 340 w 342"/>
                  <a:gd name="T5" fmla="*/ 47 h 165"/>
                  <a:gd name="T6" fmla="*/ 337 w 342"/>
                  <a:gd name="T7" fmla="*/ 81 h 165"/>
                  <a:gd name="T8" fmla="*/ 337 w 342"/>
                  <a:gd name="T9" fmla="*/ 82 h 165"/>
                  <a:gd name="T10" fmla="*/ 336 w 342"/>
                  <a:gd name="T11" fmla="*/ 81 h 165"/>
                  <a:gd name="T12" fmla="*/ 315 w 342"/>
                  <a:gd name="T13" fmla="*/ 76 h 165"/>
                  <a:gd name="T14" fmla="*/ 225 w 342"/>
                  <a:gd name="T15" fmla="*/ 55 h 165"/>
                  <a:gd name="T16" fmla="*/ 214 w 342"/>
                  <a:gd name="T17" fmla="*/ 52 h 165"/>
                  <a:gd name="T18" fmla="*/ 102 w 342"/>
                  <a:gd name="T19" fmla="*/ 24 h 165"/>
                  <a:gd name="T20" fmla="*/ 0 w 342"/>
                  <a:gd name="T21" fmla="*/ 0 h 165"/>
                  <a:gd name="T22" fmla="*/ 0 w 342"/>
                  <a:gd name="T23" fmla="*/ 0 h 1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2"/>
                  <a:gd name="T37" fmla="*/ 0 h 165"/>
                  <a:gd name="T38" fmla="*/ 342 w 342"/>
                  <a:gd name="T39" fmla="*/ 165 h 1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2" h="165">
                    <a:moveTo>
                      <a:pt x="342" y="42"/>
                    </a:moveTo>
                    <a:lnTo>
                      <a:pt x="342" y="42"/>
                    </a:lnTo>
                    <a:lnTo>
                      <a:pt x="340" y="95"/>
                    </a:lnTo>
                    <a:lnTo>
                      <a:pt x="337" y="163"/>
                    </a:lnTo>
                    <a:lnTo>
                      <a:pt x="337" y="165"/>
                    </a:lnTo>
                    <a:lnTo>
                      <a:pt x="336" y="163"/>
                    </a:lnTo>
                    <a:lnTo>
                      <a:pt x="315" y="153"/>
                    </a:lnTo>
                    <a:lnTo>
                      <a:pt x="225" y="111"/>
                    </a:lnTo>
                    <a:lnTo>
                      <a:pt x="214" y="104"/>
                    </a:lnTo>
                    <a:lnTo>
                      <a:pt x="102" y="4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2" name="Freeform 782"/>
              <p:cNvSpPr>
                <a:spLocks/>
              </p:cNvSpPr>
              <p:nvPr/>
            </p:nvSpPr>
            <p:spPr bwMode="auto">
              <a:xfrm>
                <a:off x="4936" y="3194"/>
                <a:ext cx="342" cy="76"/>
              </a:xfrm>
              <a:custGeom>
                <a:avLst/>
                <a:gdLst>
                  <a:gd name="T0" fmla="*/ 0 w 342"/>
                  <a:gd name="T1" fmla="*/ 0 h 151"/>
                  <a:gd name="T2" fmla="*/ 1 w 342"/>
                  <a:gd name="T3" fmla="*/ 1 h 151"/>
                  <a:gd name="T4" fmla="*/ 103 w 342"/>
                  <a:gd name="T5" fmla="*/ 23 h 151"/>
                  <a:gd name="T6" fmla="*/ 217 w 342"/>
                  <a:gd name="T7" fmla="*/ 48 h 151"/>
                  <a:gd name="T8" fmla="*/ 228 w 342"/>
                  <a:gd name="T9" fmla="*/ 50 h 151"/>
                  <a:gd name="T10" fmla="*/ 320 w 342"/>
                  <a:gd name="T11" fmla="*/ 71 h 151"/>
                  <a:gd name="T12" fmla="*/ 342 w 342"/>
                  <a:gd name="T13" fmla="*/ 75 h 151"/>
                  <a:gd name="T14" fmla="*/ 342 w 342"/>
                  <a:gd name="T15" fmla="*/ 76 h 1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2"/>
                  <a:gd name="T25" fmla="*/ 0 h 151"/>
                  <a:gd name="T26" fmla="*/ 342 w 342"/>
                  <a:gd name="T27" fmla="*/ 151 h 15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2" h="151">
                    <a:moveTo>
                      <a:pt x="0" y="0"/>
                    </a:moveTo>
                    <a:lnTo>
                      <a:pt x="1" y="2"/>
                    </a:lnTo>
                    <a:lnTo>
                      <a:pt x="103" y="46"/>
                    </a:lnTo>
                    <a:lnTo>
                      <a:pt x="217" y="95"/>
                    </a:lnTo>
                    <a:lnTo>
                      <a:pt x="228" y="100"/>
                    </a:lnTo>
                    <a:lnTo>
                      <a:pt x="320" y="141"/>
                    </a:lnTo>
                    <a:lnTo>
                      <a:pt x="342" y="149"/>
                    </a:lnTo>
                    <a:lnTo>
                      <a:pt x="342" y="15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3" name="Freeform 783"/>
              <p:cNvSpPr>
                <a:spLocks/>
              </p:cNvSpPr>
              <p:nvPr/>
            </p:nvSpPr>
            <p:spPr bwMode="auto">
              <a:xfrm>
                <a:off x="5278" y="3192"/>
                <a:ext cx="164" cy="78"/>
              </a:xfrm>
              <a:custGeom>
                <a:avLst/>
                <a:gdLst>
                  <a:gd name="T0" fmla="*/ 0 w 164"/>
                  <a:gd name="T1" fmla="*/ 78 h 156"/>
                  <a:gd name="T2" fmla="*/ 1 w 164"/>
                  <a:gd name="T3" fmla="*/ 77 h 156"/>
                  <a:gd name="T4" fmla="*/ 163 w 164"/>
                  <a:gd name="T5" fmla="*/ 0 h 156"/>
                  <a:gd name="T6" fmla="*/ 164 w 164"/>
                  <a:gd name="T7" fmla="*/ 0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4"/>
                  <a:gd name="T13" fmla="*/ 0 h 156"/>
                  <a:gd name="T14" fmla="*/ 164 w 16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4" h="156">
                    <a:moveTo>
                      <a:pt x="0" y="156"/>
                    </a:moveTo>
                    <a:lnTo>
                      <a:pt x="1" y="154"/>
                    </a:lnTo>
                    <a:lnTo>
                      <a:pt x="163" y="0"/>
                    </a:lnTo>
                    <a:lnTo>
                      <a:pt x="1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4" name="Freeform 784"/>
              <p:cNvSpPr>
                <a:spLocks/>
              </p:cNvSpPr>
              <p:nvPr/>
            </p:nvSpPr>
            <p:spPr bwMode="auto">
              <a:xfrm>
                <a:off x="5039" y="3232"/>
                <a:ext cx="113" cy="40"/>
              </a:xfrm>
              <a:custGeom>
                <a:avLst/>
                <a:gdLst>
                  <a:gd name="T0" fmla="*/ 0 w 113"/>
                  <a:gd name="T1" fmla="*/ 0 h 80"/>
                  <a:gd name="T2" fmla="*/ 0 w 113"/>
                  <a:gd name="T3" fmla="*/ 0 h 80"/>
                  <a:gd name="T4" fmla="*/ 0 w 113"/>
                  <a:gd name="T5" fmla="*/ 14 h 80"/>
                  <a:gd name="T6" fmla="*/ 0 w 113"/>
                  <a:gd name="T7" fmla="*/ 15 h 80"/>
                  <a:gd name="T8" fmla="*/ 0 w 113"/>
                  <a:gd name="T9" fmla="*/ 15 h 80"/>
                  <a:gd name="T10" fmla="*/ 112 w 113"/>
                  <a:gd name="T11" fmla="*/ 40 h 80"/>
                  <a:gd name="T12" fmla="*/ 113 w 113"/>
                  <a:gd name="T13" fmla="*/ 4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3"/>
                  <a:gd name="T22" fmla="*/ 0 h 80"/>
                  <a:gd name="T23" fmla="*/ 113 w 113"/>
                  <a:gd name="T24" fmla="*/ 80 h 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3" h="80">
                    <a:moveTo>
                      <a:pt x="0" y="0"/>
                    </a:moveTo>
                    <a:lnTo>
                      <a:pt x="0" y="0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112" y="80"/>
                    </a:lnTo>
                    <a:lnTo>
                      <a:pt x="113" y="8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5" name="Freeform 785"/>
              <p:cNvSpPr>
                <a:spLocks/>
              </p:cNvSpPr>
              <p:nvPr/>
            </p:nvSpPr>
            <p:spPr bwMode="auto">
              <a:xfrm>
                <a:off x="5163" y="3264"/>
                <a:ext cx="91" cy="27"/>
              </a:xfrm>
              <a:custGeom>
                <a:avLst/>
                <a:gdLst>
                  <a:gd name="T0" fmla="*/ 91 w 91"/>
                  <a:gd name="T1" fmla="*/ 27 h 52"/>
                  <a:gd name="T2" fmla="*/ 90 w 91"/>
                  <a:gd name="T3" fmla="*/ 27 h 52"/>
                  <a:gd name="T4" fmla="*/ 1 w 91"/>
                  <a:gd name="T5" fmla="*/ 6 h 52"/>
                  <a:gd name="T6" fmla="*/ 0 w 91"/>
                  <a:gd name="T7" fmla="*/ 6 h 52"/>
                  <a:gd name="T8" fmla="*/ 0 w 91"/>
                  <a:gd name="T9" fmla="*/ 5 h 52"/>
                  <a:gd name="T10" fmla="*/ 0 w 91"/>
                  <a:gd name="T11" fmla="*/ 1 h 52"/>
                  <a:gd name="T12" fmla="*/ 0 w 91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52"/>
                  <a:gd name="T23" fmla="*/ 91 w 91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52">
                    <a:moveTo>
                      <a:pt x="91" y="52"/>
                    </a:moveTo>
                    <a:lnTo>
                      <a:pt x="90" y="5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6" name="Freeform 786"/>
              <p:cNvSpPr>
                <a:spLocks/>
              </p:cNvSpPr>
              <p:nvPr/>
            </p:nvSpPr>
            <p:spPr bwMode="auto">
              <a:xfrm>
                <a:off x="5259" y="3385"/>
                <a:ext cx="314" cy="67"/>
              </a:xfrm>
              <a:custGeom>
                <a:avLst/>
                <a:gdLst>
                  <a:gd name="T0" fmla="*/ 0 w 314"/>
                  <a:gd name="T1" fmla="*/ 3 h 133"/>
                  <a:gd name="T2" fmla="*/ 1 w 314"/>
                  <a:gd name="T3" fmla="*/ 4 h 133"/>
                  <a:gd name="T4" fmla="*/ 3 w 314"/>
                  <a:gd name="T5" fmla="*/ 5 h 133"/>
                  <a:gd name="T6" fmla="*/ 233 w 314"/>
                  <a:gd name="T7" fmla="*/ 67 h 133"/>
                  <a:gd name="T8" fmla="*/ 238 w 314"/>
                  <a:gd name="T9" fmla="*/ 67 h 133"/>
                  <a:gd name="T10" fmla="*/ 242 w 314"/>
                  <a:gd name="T11" fmla="*/ 67 h 133"/>
                  <a:gd name="T12" fmla="*/ 245 w 314"/>
                  <a:gd name="T13" fmla="*/ 66 h 133"/>
                  <a:gd name="T14" fmla="*/ 314 w 314"/>
                  <a:gd name="T15" fmla="*/ 0 h 1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4"/>
                  <a:gd name="T25" fmla="*/ 0 h 133"/>
                  <a:gd name="T26" fmla="*/ 314 w 314"/>
                  <a:gd name="T27" fmla="*/ 133 h 1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4" h="133">
                    <a:moveTo>
                      <a:pt x="0" y="5"/>
                    </a:moveTo>
                    <a:lnTo>
                      <a:pt x="1" y="7"/>
                    </a:lnTo>
                    <a:lnTo>
                      <a:pt x="3" y="10"/>
                    </a:lnTo>
                    <a:lnTo>
                      <a:pt x="233" y="133"/>
                    </a:lnTo>
                    <a:lnTo>
                      <a:pt x="238" y="133"/>
                    </a:lnTo>
                    <a:lnTo>
                      <a:pt x="242" y="133"/>
                    </a:lnTo>
                    <a:lnTo>
                      <a:pt x="245" y="131"/>
                    </a:lnTo>
                    <a:lnTo>
                      <a:pt x="31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7" name="Freeform 787"/>
              <p:cNvSpPr>
                <a:spLocks/>
              </p:cNvSpPr>
              <p:nvPr/>
            </p:nvSpPr>
            <p:spPr bwMode="auto">
              <a:xfrm>
                <a:off x="5236" y="3197"/>
                <a:ext cx="1" cy="7"/>
              </a:xfrm>
              <a:custGeom>
                <a:avLst/>
                <a:gdLst>
                  <a:gd name="T0" fmla="*/ 0 w 1"/>
                  <a:gd name="T1" fmla="*/ 7 h 14"/>
                  <a:gd name="T2" fmla="*/ 0 w 1"/>
                  <a:gd name="T3" fmla="*/ 6 h 14"/>
                  <a:gd name="T4" fmla="*/ 0 w 1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4"/>
                  <a:gd name="T11" fmla="*/ 1 w 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4">
                    <a:moveTo>
                      <a:pt x="0" y="1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8" name="Freeform 788"/>
              <p:cNvSpPr>
                <a:spLocks/>
              </p:cNvSpPr>
              <p:nvPr/>
            </p:nvSpPr>
            <p:spPr bwMode="auto">
              <a:xfrm>
                <a:off x="5261" y="2930"/>
                <a:ext cx="68" cy="8"/>
              </a:xfrm>
              <a:custGeom>
                <a:avLst/>
                <a:gdLst>
                  <a:gd name="T0" fmla="*/ 68 w 68"/>
                  <a:gd name="T1" fmla="*/ 0 h 16"/>
                  <a:gd name="T2" fmla="*/ 68 w 68"/>
                  <a:gd name="T3" fmla="*/ 0 h 16"/>
                  <a:gd name="T4" fmla="*/ 12 w 68"/>
                  <a:gd name="T5" fmla="*/ 6 h 16"/>
                  <a:gd name="T6" fmla="*/ 10 w 68"/>
                  <a:gd name="T7" fmla="*/ 6 h 16"/>
                  <a:gd name="T8" fmla="*/ 0 w 68"/>
                  <a:gd name="T9" fmla="*/ 8 h 16"/>
                  <a:gd name="T10" fmla="*/ 0 w 6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"/>
                  <a:gd name="T19" fmla="*/ 0 h 16"/>
                  <a:gd name="T20" fmla="*/ 68 w 6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" h="16">
                    <a:moveTo>
                      <a:pt x="68" y="0"/>
                    </a:moveTo>
                    <a:lnTo>
                      <a:pt x="68" y="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0" y="1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9" name="Freeform 789"/>
              <p:cNvSpPr>
                <a:spLocks/>
              </p:cNvSpPr>
              <p:nvPr/>
            </p:nvSpPr>
            <p:spPr bwMode="auto">
              <a:xfrm>
                <a:off x="5224" y="3177"/>
                <a:ext cx="1" cy="16"/>
              </a:xfrm>
              <a:custGeom>
                <a:avLst/>
                <a:gdLst>
                  <a:gd name="T0" fmla="*/ 0 w 1"/>
                  <a:gd name="T1" fmla="*/ 16 h 32"/>
                  <a:gd name="T2" fmla="*/ 0 w 1"/>
                  <a:gd name="T3" fmla="*/ 15 h 32"/>
                  <a:gd name="T4" fmla="*/ 1 w 1"/>
                  <a:gd name="T5" fmla="*/ 0 h 32"/>
                  <a:gd name="T6" fmla="*/ 1 w 1"/>
                  <a:gd name="T7" fmla="*/ 0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32"/>
                  <a:gd name="T14" fmla="*/ 1 w 1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32">
                    <a:moveTo>
                      <a:pt x="0" y="32"/>
                    </a:moveTo>
                    <a:lnTo>
                      <a:pt x="0" y="30"/>
                    </a:lnTo>
                    <a:lnTo>
                      <a:pt x="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0" name="Freeform 790"/>
              <p:cNvSpPr>
                <a:spLocks/>
              </p:cNvSpPr>
              <p:nvPr/>
            </p:nvSpPr>
            <p:spPr bwMode="auto">
              <a:xfrm>
                <a:off x="5234" y="3190"/>
                <a:ext cx="1" cy="8"/>
              </a:xfrm>
              <a:custGeom>
                <a:avLst/>
                <a:gdLst>
                  <a:gd name="T0" fmla="*/ 1 w 1"/>
                  <a:gd name="T1" fmla="*/ 8 h 15"/>
                  <a:gd name="T2" fmla="*/ 1 w 1"/>
                  <a:gd name="T3" fmla="*/ 7 h 15"/>
                  <a:gd name="T4" fmla="*/ 0 w 1"/>
                  <a:gd name="T5" fmla="*/ 0 h 15"/>
                  <a:gd name="T6" fmla="*/ 0 w 1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5"/>
                  <a:gd name="T14" fmla="*/ 1 w 1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5">
                    <a:moveTo>
                      <a:pt x="1" y="15"/>
                    </a:moveTo>
                    <a:lnTo>
                      <a:pt x="1" y="14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1" name="Freeform 791"/>
              <p:cNvSpPr>
                <a:spLocks/>
              </p:cNvSpPr>
              <p:nvPr/>
            </p:nvSpPr>
            <p:spPr bwMode="auto">
              <a:xfrm>
                <a:off x="5244" y="2938"/>
                <a:ext cx="17" cy="243"/>
              </a:xfrm>
              <a:custGeom>
                <a:avLst/>
                <a:gdLst>
                  <a:gd name="T0" fmla="*/ 17 w 17"/>
                  <a:gd name="T1" fmla="*/ 0 h 486"/>
                  <a:gd name="T2" fmla="*/ 16 w 17"/>
                  <a:gd name="T3" fmla="*/ 1 h 486"/>
                  <a:gd name="T4" fmla="*/ 0 w 17"/>
                  <a:gd name="T5" fmla="*/ 242 h 486"/>
                  <a:gd name="T6" fmla="*/ 0 w 17"/>
                  <a:gd name="T7" fmla="*/ 243 h 4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486"/>
                  <a:gd name="T14" fmla="*/ 17 w 17"/>
                  <a:gd name="T15" fmla="*/ 486 h 4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486">
                    <a:moveTo>
                      <a:pt x="17" y="0"/>
                    </a:moveTo>
                    <a:lnTo>
                      <a:pt x="16" y="2"/>
                    </a:lnTo>
                    <a:lnTo>
                      <a:pt x="0" y="484"/>
                    </a:lnTo>
                    <a:lnTo>
                      <a:pt x="0" y="48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2" name="Freeform 792"/>
              <p:cNvSpPr>
                <a:spLocks/>
              </p:cNvSpPr>
              <p:nvPr/>
            </p:nvSpPr>
            <p:spPr bwMode="auto">
              <a:xfrm>
                <a:off x="4985" y="2913"/>
                <a:ext cx="276" cy="25"/>
              </a:xfrm>
              <a:custGeom>
                <a:avLst/>
                <a:gdLst>
                  <a:gd name="T0" fmla="*/ 0 w 276"/>
                  <a:gd name="T1" fmla="*/ 0 h 51"/>
                  <a:gd name="T2" fmla="*/ 0 w 276"/>
                  <a:gd name="T3" fmla="*/ 0 h 51"/>
                  <a:gd name="T4" fmla="*/ 275 w 276"/>
                  <a:gd name="T5" fmla="*/ 25 h 51"/>
                  <a:gd name="T6" fmla="*/ 276 w 276"/>
                  <a:gd name="T7" fmla="*/ 25 h 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6"/>
                  <a:gd name="T13" fmla="*/ 0 h 51"/>
                  <a:gd name="T14" fmla="*/ 276 w 276"/>
                  <a:gd name="T15" fmla="*/ 51 h 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6" h="51">
                    <a:moveTo>
                      <a:pt x="0" y="0"/>
                    </a:moveTo>
                    <a:lnTo>
                      <a:pt x="0" y="0"/>
                    </a:lnTo>
                    <a:lnTo>
                      <a:pt x="275" y="51"/>
                    </a:lnTo>
                    <a:lnTo>
                      <a:pt x="276" y="5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3" name="Freeform 793"/>
              <p:cNvSpPr>
                <a:spLocks/>
              </p:cNvSpPr>
              <p:nvPr/>
            </p:nvSpPr>
            <p:spPr bwMode="auto">
              <a:xfrm>
                <a:off x="5066" y="3186"/>
                <a:ext cx="229" cy="37"/>
              </a:xfrm>
              <a:custGeom>
                <a:avLst/>
                <a:gdLst>
                  <a:gd name="T0" fmla="*/ 0 w 229"/>
                  <a:gd name="T1" fmla="*/ 0 h 73"/>
                  <a:gd name="T2" fmla="*/ 0 w 229"/>
                  <a:gd name="T3" fmla="*/ 8 h 73"/>
                  <a:gd name="T4" fmla="*/ 8 w 229"/>
                  <a:gd name="T5" fmla="*/ 16 h 73"/>
                  <a:gd name="T6" fmla="*/ 25 w 229"/>
                  <a:gd name="T7" fmla="*/ 23 h 73"/>
                  <a:gd name="T8" fmla="*/ 47 w 229"/>
                  <a:gd name="T9" fmla="*/ 29 h 73"/>
                  <a:gd name="T10" fmla="*/ 76 w 229"/>
                  <a:gd name="T11" fmla="*/ 33 h 73"/>
                  <a:gd name="T12" fmla="*/ 108 w 229"/>
                  <a:gd name="T13" fmla="*/ 36 h 73"/>
                  <a:gd name="T14" fmla="*/ 140 w 229"/>
                  <a:gd name="T15" fmla="*/ 37 h 73"/>
                  <a:gd name="T16" fmla="*/ 170 w 229"/>
                  <a:gd name="T17" fmla="*/ 35 h 73"/>
                  <a:gd name="T18" fmla="*/ 195 w 229"/>
                  <a:gd name="T19" fmla="*/ 31 h 73"/>
                  <a:gd name="T20" fmla="*/ 215 w 229"/>
                  <a:gd name="T21" fmla="*/ 25 h 73"/>
                  <a:gd name="T22" fmla="*/ 226 w 229"/>
                  <a:gd name="T23" fmla="*/ 18 h 73"/>
                  <a:gd name="T24" fmla="*/ 229 w 229"/>
                  <a:gd name="T25" fmla="*/ 11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9"/>
                  <a:gd name="T40" fmla="*/ 0 h 73"/>
                  <a:gd name="T41" fmla="*/ 229 w 229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9" h="73">
                    <a:moveTo>
                      <a:pt x="0" y="0"/>
                    </a:moveTo>
                    <a:lnTo>
                      <a:pt x="0" y="15"/>
                    </a:lnTo>
                    <a:lnTo>
                      <a:pt x="8" y="31"/>
                    </a:lnTo>
                    <a:lnTo>
                      <a:pt x="25" y="45"/>
                    </a:lnTo>
                    <a:lnTo>
                      <a:pt x="47" y="57"/>
                    </a:lnTo>
                    <a:lnTo>
                      <a:pt x="76" y="66"/>
                    </a:lnTo>
                    <a:lnTo>
                      <a:pt x="108" y="71"/>
                    </a:lnTo>
                    <a:lnTo>
                      <a:pt x="140" y="73"/>
                    </a:lnTo>
                    <a:lnTo>
                      <a:pt x="170" y="70"/>
                    </a:lnTo>
                    <a:lnTo>
                      <a:pt x="195" y="61"/>
                    </a:lnTo>
                    <a:lnTo>
                      <a:pt x="215" y="50"/>
                    </a:lnTo>
                    <a:lnTo>
                      <a:pt x="226" y="36"/>
                    </a:lnTo>
                    <a:lnTo>
                      <a:pt x="229" y="2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4" name="Freeform 794"/>
              <p:cNvSpPr>
                <a:spLocks/>
              </p:cNvSpPr>
              <p:nvPr/>
            </p:nvSpPr>
            <p:spPr bwMode="auto">
              <a:xfrm>
                <a:off x="5126" y="3185"/>
                <a:ext cx="80" cy="14"/>
              </a:xfrm>
              <a:custGeom>
                <a:avLst/>
                <a:gdLst>
                  <a:gd name="T0" fmla="*/ 80 w 80"/>
                  <a:gd name="T1" fmla="*/ 13 h 28"/>
                  <a:gd name="T2" fmla="*/ 67 w 80"/>
                  <a:gd name="T3" fmla="*/ 14 h 28"/>
                  <a:gd name="T4" fmla="*/ 51 w 80"/>
                  <a:gd name="T5" fmla="*/ 14 h 28"/>
                  <a:gd name="T6" fmla="*/ 37 w 80"/>
                  <a:gd name="T7" fmla="*/ 13 h 28"/>
                  <a:gd name="T8" fmla="*/ 24 w 80"/>
                  <a:gd name="T9" fmla="*/ 11 h 28"/>
                  <a:gd name="T10" fmla="*/ 12 w 80"/>
                  <a:gd name="T11" fmla="*/ 8 h 28"/>
                  <a:gd name="T12" fmla="*/ 4 w 80"/>
                  <a:gd name="T13" fmla="*/ 5 h 28"/>
                  <a:gd name="T14" fmla="*/ 0 w 80"/>
                  <a:gd name="T15" fmla="*/ 1 h 28"/>
                  <a:gd name="T16" fmla="*/ 0 w 80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28"/>
                  <a:gd name="T29" fmla="*/ 80 w 80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28">
                    <a:moveTo>
                      <a:pt x="80" y="26"/>
                    </a:moveTo>
                    <a:lnTo>
                      <a:pt x="67" y="28"/>
                    </a:lnTo>
                    <a:lnTo>
                      <a:pt x="51" y="28"/>
                    </a:lnTo>
                    <a:lnTo>
                      <a:pt x="37" y="25"/>
                    </a:lnTo>
                    <a:lnTo>
                      <a:pt x="24" y="21"/>
                    </a:lnTo>
                    <a:lnTo>
                      <a:pt x="12" y="16"/>
                    </a:lnTo>
                    <a:lnTo>
                      <a:pt x="4" y="9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5" name="Freeform 795"/>
              <p:cNvSpPr>
                <a:spLocks/>
              </p:cNvSpPr>
              <p:nvPr/>
            </p:nvSpPr>
            <p:spPr bwMode="auto">
              <a:xfrm>
                <a:off x="4982" y="3340"/>
                <a:ext cx="18" cy="5"/>
              </a:xfrm>
              <a:custGeom>
                <a:avLst/>
                <a:gdLst>
                  <a:gd name="T0" fmla="*/ 18 w 18"/>
                  <a:gd name="T1" fmla="*/ 5 h 10"/>
                  <a:gd name="T2" fmla="*/ 17 w 18"/>
                  <a:gd name="T3" fmla="*/ 4 h 10"/>
                  <a:gd name="T4" fmla="*/ 1 w 18"/>
                  <a:gd name="T5" fmla="*/ 0 h 10"/>
                  <a:gd name="T6" fmla="*/ 0 w 18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0"/>
                  <a:gd name="T14" fmla="*/ 18 w 18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0">
                    <a:moveTo>
                      <a:pt x="18" y="10"/>
                    </a:moveTo>
                    <a:lnTo>
                      <a:pt x="17" y="8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6" name="Freeform 796"/>
              <p:cNvSpPr>
                <a:spLocks/>
              </p:cNvSpPr>
              <p:nvPr/>
            </p:nvSpPr>
            <p:spPr bwMode="auto">
              <a:xfrm>
                <a:off x="5000" y="3339"/>
                <a:ext cx="10" cy="6"/>
              </a:xfrm>
              <a:custGeom>
                <a:avLst/>
                <a:gdLst>
                  <a:gd name="T0" fmla="*/ 10 w 10"/>
                  <a:gd name="T1" fmla="*/ 0 h 12"/>
                  <a:gd name="T2" fmla="*/ 9 w 10"/>
                  <a:gd name="T3" fmla="*/ 1 h 12"/>
                  <a:gd name="T4" fmla="*/ 1 w 10"/>
                  <a:gd name="T5" fmla="*/ 5 h 12"/>
                  <a:gd name="T6" fmla="*/ 0 w 10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9" y="2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7" name="Freeform 797"/>
              <p:cNvSpPr>
                <a:spLocks/>
              </p:cNvSpPr>
              <p:nvPr/>
            </p:nvSpPr>
            <p:spPr bwMode="auto">
              <a:xfrm>
                <a:off x="4792" y="3287"/>
                <a:ext cx="3" cy="10"/>
              </a:xfrm>
              <a:custGeom>
                <a:avLst/>
                <a:gdLst>
                  <a:gd name="T0" fmla="*/ 3 w 3"/>
                  <a:gd name="T1" fmla="*/ 10 h 20"/>
                  <a:gd name="T2" fmla="*/ 0 w 3"/>
                  <a:gd name="T3" fmla="*/ 0 h 20"/>
                  <a:gd name="T4" fmla="*/ 0 w 3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0"/>
                  <a:gd name="T11" fmla="*/ 3 w 3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0">
                    <a:moveTo>
                      <a:pt x="3" y="20"/>
                    </a:move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8" name="Freeform 798"/>
              <p:cNvSpPr>
                <a:spLocks/>
              </p:cNvSpPr>
              <p:nvPr/>
            </p:nvSpPr>
            <p:spPr bwMode="auto">
              <a:xfrm>
                <a:off x="4778" y="3283"/>
                <a:ext cx="14" cy="4"/>
              </a:xfrm>
              <a:custGeom>
                <a:avLst/>
                <a:gdLst>
                  <a:gd name="T0" fmla="*/ 14 w 14"/>
                  <a:gd name="T1" fmla="*/ 4 h 8"/>
                  <a:gd name="T2" fmla="*/ 14 w 14"/>
                  <a:gd name="T3" fmla="*/ 4 h 8"/>
                  <a:gd name="T4" fmla="*/ 1 w 14"/>
                  <a:gd name="T5" fmla="*/ 0 h 8"/>
                  <a:gd name="T6" fmla="*/ 0 w 1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8"/>
                  <a:gd name="T14" fmla="*/ 14 w 14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8">
                    <a:moveTo>
                      <a:pt x="14" y="8"/>
                    </a:moveTo>
                    <a:lnTo>
                      <a:pt x="14" y="8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9" name="Freeform 799"/>
              <p:cNvSpPr>
                <a:spLocks/>
              </p:cNvSpPr>
              <p:nvPr/>
            </p:nvSpPr>
            <p:spPr bwMode="auto">
              <a:xfrm>
                <a:off x="4792" y="3282"/>
                <a:ext cx="12" cy="5"/>
              </a:xfrm>
              <a:custGeom>
                <a:avLst/>
                <a:gdLst>
                  <a:gd name="T0" fmla="*/ 12 w 12"/>
                  <a:gd name="T1" fmla="*/ 0 h 10"/>
                  <a:gd name="T2" fmla="*/ 11 w 12"/>
                  <a:gd name="T3" fmla="*/ 1 h 10"/>
                  <a:gd name="T4" fmla="*/ 1 w 12"/>
                  <a:gd name="T5" fmla="*/ 5 h 10"/>
                  <a:gd name="T6" fmla="*/ 0 w 12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0"/>
                  <a:gd name="T14" fmla="*/ 12 w 1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0">
                    <a:moveTo>
                      <a:pt x="12" y="0"/>
                    </a:moveTo>
                    <a:lnTo>
                      <a:pt x="11" y="2"/>
                    </a:lnTo>
                    <a:lnTo>
                      <a:pt x="1" y="9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0" name="Freeform 800"/>
              <p:cNvSpPr>
                <a:spLocks/>
              </p:cNvSpPr>
              <p:nvPr/>
            </p:nvSpPr>
            <p:spPr bwMode="auto">
              <a:xfrm>
                <a:off x="4914" y="3295"/>
                <a:ext cx="11" cy="5"/>
              </a:xfrm>
              <a:custGeom>
                <a:avLst/>
                <a:gdLst>
                  <a:gd name="T0" fmla="*/ 0 w 11"/>
                  <a:gd name="T1" fmla="*/ 5 h 11"/>
                  <a:gd name="T2" fmla="*/ 1 w 11"/>
                  <a:gd name="T3" fmla="*/ 4 h 11"/>
                  <a:gd name="T4" fmla="*/ 10 w 11"/>
                  <a:gd name="T5" fmla="*/ 0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lnTo>
                      <a:pt x="1" y="9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1" name="Freeform 801"/>
              <p:cNvSpPr>
                <a:spLocks/>
              </p:cNvSpPr>
              <p:nvPr/>
            </p:nvSpPr>
            <p:spPr bwMode="auto">
              <a:xfrm>
                <a:off x="4903" y="3297"/>
                <a:ext cx="11" cy="3"/>
              </a:xfrm>
              <a:custGeom>
                <a:avLst/>
                <a:gdLst>
                  <a:gd name="T0" fmla="*/ 11 w 11"/>
                  <a:gd name="T1" fmla="*/ 3 h 7"/>
                  <a:gd name="T2" fmla="*/ 11 w 11"/>
                  <a:gd name="T3" fmla="*/ 3 h 7"/>
                  <a:gd name="T4" fmla="*/ 0 w 11"/>
                  <a:gd name="T5" fmla="*/ 0 h 7"/>
                  <a:gd name="T6" fmla="*/ 0 w 11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11" y="7"/>
                    </a:moveTo>
                    <a:lnTo>
                      <a:pt x="11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2" name="Freeform 802"/>
              <p:cNvSpPr>
                <a:spLocks/>
              </p:cNvSpPr>
              <p:nvPr/>
            </p:nvSpPr>
            <p:spPr bwMode="auto">
              <a:xfrm>
                <a:off x="4930" y="3299"/>
                <a:ext cx="10" cy="5"/>
              </a:xfrm>
              <a:custGeom>
                <a:avLst/>
                <a:gdLst>
                  <a:gd name="T0" fmla="*/ 0 w 10"/>
                  <a:gd name="T1" fmla="*/ 5 h 9"/>
                  <a:gd name="T2" fmla="*/ 1 w 10"/>
                  <a:gd name="T3" fmla="*/ 5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3" name="Freeform 803"/>
              <p:cNvSpPr>
                <a:spLocks/>
              </p:cNvSpPr>
              <p:nvPr/>
            </p:nvSpPr>
            <p:spPr bwMode="auto">
              <a:xfrm>
                <a:off x="4918" y="3301"/>
                <a:ext cx="12" cy="3"/>
              </a:xfrm>
              <a:custGeom>
                <a:avLst/>
                <a:gdLst>
                  <a:gd name="T0" fmla="*/ 12 w 12"/>
                  <a:gd name="T1" fmla="*/ 3 h 6"/>
                  <a:gd name="T2" fmla="*/ 11 w 12"/>
                  <a:gd name="T3" fmla="*/ 3 h 6"/>
                  <a:gd name="T4" fmla="*/ 0 w 12"/>
                  <a:gd name="T5" fmla="*/ 0 h 6"/>
                  <a:gd name="T6" fmla="*/ 0 w 1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6"/>
                    </a:moveTo>
                    <a:lnTo>
                      <a:pt x="11" y="6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4" name="Freeform 804"/>
              <p:cNvSpPr>
                <a:spLocks/>
              </p:cNvSpPr>
              <p:nvPr/>
            </p:nvSpPr>
            <p:spPr bwMode="auto">
              <a:xfrm>
                <a:off x="4884" y="3287"/>
                <a:ext cx="11" cy="5"/>
              </a:xfrm>
              <a:custGeom>
                <a:avLst/>
                <a:gdLst>
                  <a:gd name="T0" fmla="*/ 0 w 11"/>
                  <a:gd name="T1" fmla="*/ 5 h 9"/>
                  <a:gd name="T2" fmla="*/ 0 w 11"/>
                  <a:gd name="T3" fmla="*/ 5 h 9"/>
                  <a:gd name="T4" fmla="*/ 10 w 11"/>
                  <a:gd name="T5" fmla="*/ 0 h 9"/>
                  <a:gd name="T6" fmla="*/ 11 w 1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0" y="9"/>
                    </a:moveTo>
                    <a:lnTo>
                      <a:pt x="0" y="9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5" name="Freeform 805"/>
              <p:cNvSpPr>
                <a:spLocks/>
              </p:cNvSpPr>
              <p:nvPr/>
            </p:nvSpPr>
            <p:spPr bwMode="auto">
              <a:xfrm>
                <a:off x="4873" y="3289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0 w 11"/>
                  <a:gd name="T3" fmla="*/ 3 h 5"/>
                  <a:gd name="T4" fmla="*/ 0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6" name="Freeform 806"/>
              <p:cNvSpPr>
                <a:spLocks/>
              </p:cNvSpPr>
              <p:nvPr/>
            </p:nvSpPr>
            <p:spPr bwMode="auto">
              <a:xfrm>
                <a:off x="4899" y="3292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1 w 10"/>
                  <a:gd name="T3" fmla="*/ 4 h 9"/>
                  <a:gd name="T4" fmla="*/ 10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7" name="Freeform 807"/>
              <p:cNvSpPr>
                <a:spLocks/>
              </p:cNvSpPr>
              <p:nvPr/>
            </p:nvSpPr>
            <p:spPr bwMode="auto">
              <a:xfrm>
                <a:off x="4887" y="3293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2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2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8" name="Freeform 808"/>
              <p:cNvSpPr>
                <a:spLocks/>
              </p:cNvSpPr>
              <p:nvPr/>
            </p:nvSpPr>
            <p:spPr bwMode="auto">
              <a:xfrm>
                <a:off x="4923" y="3307"/>
                <a:ext cx="10" cy="5"/>
              </a:xfrm>
              <a:custGeom>
                <a:avLst/>
                <a:gdLst>
                  <a:gd name="T0" fmla="*/ 0 w 10"/>
                  <a:gd name="T1" fmla="*/ 5 h 8"/>
                  <a:gd name="T2" fmla="*/ 0 w 10"/>
                  <a:gd name="T3" fmla="*/ 5 h 8"/>
                  <a:gd name="T4" fmla="*/ 9 w 10"/>
                  <a:gd name="T5" fmla="*/ 0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0" y="8"/>
                    </a:moveTo>
                    <a:lnTo>
                      <a:pt x="0" y="8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9" name="Freeform 809"/>
              <p:cNvSpPr>
                <a:spLocks/>
              </p:cNvSpPr>
              <p:nvPr/>
            </p:nvSpPr>
            <p:spPr bwMode="auto">
              <a:xfrm>
                <a:off x="4910" y="3309"/>
                <a:ext cx="13" cy="3"/>
              </a:xfrm>
              <a:custGeom>
                <a:avLst/>
                <a:gdLst>
                  <a:gd name="T0" fmla="*/ 13 w 13"/>
                  <a:gd name="T1" fmla="*/ 3 h 5"/>
                  <a:gd name="T2" fmla="*/ 11 w 13"/>
                  <a:gd name="T3" fmla="*/ 3 h 5"/>
                  <a:gd name="T4" fmla="*/ 1 w 13"/>
                  <a:gd name="T5" fmla="*/ 0 h 5"/>
                  <a:gd name="T6" fmla="*/ 0 w 13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13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0" name="Freeform 810"/>
              <p:cNvSpPr>
                <a:spLocks/>
              </p:cNvSpPr>
              <p:nvPr/>
            </p:nvSpPr>
            <p:spPr bwMode="auto">
              <a:xfrm>
                <a:off x="4907" y="3303"/>
                <a:ext cx="10" cy="5"/>
              </a:xfrm>
              <a:custGeom>
                <a:avLst/>
                <a:gdLst>
                  <a:gd name="T0" fmla="*/ 0 w 10"/>
                  <a:gd name="T1" fmla="*/ 5 h 10"/>
                  <a:gd name="T2" fmla="*/ 0 w 10"/>
                  <a:gd name="T3" fmla="*/ 5 h 10"/>
                  <a:gd name="T4" fmla="*/ 9 w 10"/>
                  <a:gd name="T5" fmla="*/ 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1" name="Freeform 811"/>
              <p:cNvSpPr>
                <a:spLocks/>
              </p:cNvSpPr>
              <p:nvPr/>
            </p:nvSpPr>
            <p:spPr bwMode="auto">
              <a:xfrm>
                <a:off x="4895" y="3305"/>
                <a:ext cx="12" cy="3"/>
              </a:xfrm>
              <a:custGeom>
                <a:avLst/>
                <a:gdLst>
                  <a:gd name="T0" fmla="*/ 12 w 12"/>
                  <a:gd name="T1" fmla="*/ 3 h 7"/>
                  <a:gd name="T2" fmla="*/ 11 w 12"/>
                  <a:gd name="T3" fmla="*/ 3 h 7"/>
                  <a:gd name="T4" fmla="*/ 1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1" y="6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2" name="Freeform 812"/>
              <p:cNvSpPr>
                <a:spLocks/>
              </p:cNvSpPr>
              <p:nvPr/>
            </p:nvSpPr>
            <p:spPr bwMode="auto">
              <a:xfrm>
                <a:off x="4892" y="3299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0 w 10"/>
                  <a:gd name="T3" fmla="*/ 4 h 11"/>
                  <a:gd name="T4" fmla="*/ 9 w 10"/>
                  <a:gd name="T5" fmla="*/ 0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3" name="Freeform 813"/>
              <p:cNvSpPr>
                <a:spLocks/>
              </p:cNvSpPr>
              <p:nvPr/>
            </p:nvSpPr>
            <p:spPr bwMode="auto">
              <a:xfrm>
                <a:off x="4879" y="3300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2 w 13"/>
                  <a:gd name="T3" fmla="*/ 4 h 7"/>
                  <a:gd name="T4" fmla="*/ 1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4" name="Freeform 814"/>
              <p:cNvSpPr>
                <a:spLocks/>
              </p:cNvSpPr>
              <p:nvPr/>
            </p:nvSpPr>
            <p:spPr bwMode="auto">
              <a:xfrm>
                <a:off x="4876" y="3295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1 w 10"/>
                  <a:gd name="T3" fmla="*/ 4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5" name="Freeform 815"/>
              <p:cNvSpPr>
                <a:spLocks/>
              </p:cNvSpPr>
              <p:nvPr/>
            </p:nvSpPr>
            <p:spPr bwMode="auto">
              <a:xfrm>
                <a:off x="4865" y="3296"/>
                <a:ext cx="11" cy="3"/>
              </a:xfrm>
              <a:custGeom>
                <a:avLst/>
                <a:gdLst>
                  <a:gd name="T0" fmla="*/ 11 w 11"/>
                  <a:gd name="T1" fmla="*/ 3 h 7"/>
                  <a:gd name="T2" fmla="*/ 10 w 11"/>
                  <a:gd name="T3" fmla="*/ 3 h 7"/>
                  <a:gd name="T4" fmla="*/ 0 w 11"/>
                  <a:gd name="T5" fmla="*/ 1 h 7"/>
                  <a:gd name="T6" fmla="*/ 0 w 11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11" y="7"/>
                    </a:moveTo>
                    <a:lnTo>
                      <a:pt x="10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6" name="Freeform 816"/>
              <p:cNvSpPr>
                <a:spLocks/>
              </p:cNvSpPr>
              <p:nvPr/>
            </p:nvSpPr>
            <p:spPr bwMode="auto">
              <a:xfrm>
                <a:off x="4940" y="3321"/>
                <a:ext cx="10" cy="7"/>
              </a:xfrm>
              <a:custGeom>
                <a:avLst/>
                <a:gdLst>
                  <a:gd name="T0" fmla="*/ 10 w 10"/>
                  <a:gd name="T1" fmla="*/ 0 h 12"/>
                  <a:gd name="T2" fmla="*/ 10 w 10"/>
                  <a:gd name="T3" fmla="*/ 1 h 12"/>
                  <a:gd name="T4" fmla="*/ 1 w 10"/>
                  <a:gd name="T5" fmla="*/ 6 h 12"/>
                  <a:gd name="T6" fmla="*/ 0 w 10"/>
                  <a:gd name="T7" fmla="*/ 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10" y="2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7" name="Freeform 817"/>
              <p:cNvSpPr>
                <a:spLocks/>
              </p:cNvSpPr>
              <p:nvPr/>
            </p:nvSpPr>
            <p:spPr bwMode="auto">
              <a:xfrm>
                <a:off x="4832" y="3297"/>
                <a:ext cx="108" cy="31"/>
              </a:xfrm>
              <a:custGeom>
                <a:avLst/>
                <a:gdLst>
                  <a:gd name="T0" fmla="*/ 0 w 108"/>
                  <a:gd name="T1" fmla="*/ 0 h 61"/>
                  <a:gd name="T2" fmla="*/ 1 w 108"/>
                  <a:gd name="T3" fmla="*/ 0 h 61"/>
                  <a:gd name="T4" fmla="*/ 108 w 108"/>
                  <a:gd name="T5" fmla="*/ 30 h 61"/>
                  <a:gd name="T6" fmla="*/ 108 w 108"/>
                  <a:gd name="T7" fmla="*/ 31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61"/>
                  <a:gd name="T14" fmla="*/ 108 w 108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61">
                    <a:moveTo>
                      <a:pt x="0" y="0"/>
                    </a:moveTo>
                    <a:lnTo>
                      <a:pt x="1" y="0"/>
                    </a:lnTo>
                    <a:lnTo>
                      <a:pt x="108" y="59"/>
                    </a:lnTo>
                    <a:lnTo>
                      <a:pt x="108" y="6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8" name="Freeform 818"/>
              <p:cNvSpPr>
                <a:spLocks/>
              </p:cNvSpPr>
              <p:nvPr/>
            </p:nvSpPr>
            <p:spPr bwMode="auto">
              <a:xfrm>
                <a:off x="4861" y="3291"/>
                <a:ext cx="11" cy="4"/>
              </a:xfrm>
              <a:custGeom>
                <a:avLst/>
                <a:gdLst>
                  <a:gd name="T0" fmla="*/ 0 w 11"/>
                  <a:gd name="T1" fmla="*/ 4 h 9"/>
                  <a:gd name="T2" fmla="*/ 1 w 11"/>
                  <a:gd name="T3" fmla="*/ 4 h 9"/>
                  <a:gd name="T4" fmla="*/ 10 w 11"/>
                  <a:gd name="T5" fmla="*/ 0 h 9"/>
                  <a:gd name="T6" fmla="*/ 11 w 1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0" y="9"/>
                    </a:moveTo>
                    <a:lnTo>
                      <a:pt x="1" y="9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9" name="Freeform 819"/>
              <p:cNvSpPr>
                <a:spLocks/>
              </p:cNvSpPr>
              <p:nvPr/>
            </p:nvSpPr>
            <p:spPr bwMode="auto">
              <a:xfrm>
                <a:off x="4849" y="3292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2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2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0" name="Freeform 820"/>
              <p:cNvSpPr>
                <a:spLocks/>
              </p:cNvSpPr>
              <p:nvPr/>
            </p:nvSpPr>
            <p:spPr bwMode="auto">
              <a:xfrm>
                <a:off x="4869" y="3284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1 w 10"/>
                  <a:gd name="T3" fmla="*/ 4 h 9"/>
                  <a:gd name="T4" fmla="*/ 10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1" name="Freeform 821"/>
              <p:cNvSpPr>
                <a:spLocks/>
              </p:cNvSpPr>
              <p:nvPr/>
            </p:nvSpPr>
            <p:spPr bwMode="auto">
              <a:xfrm>
                <a:off x="4859" y="3285"/>
                <a:ext cx="10" cy="3"/>
              </a:xfrm>
              <a:custGeom>
                <a:avLst/>
                <a:gdLst>
                  <a:gd name="T0" fmla="*/ 10 w 10"/>
                  <a:gd name="T1" fmla="*/ 3 h 5"/>
                  <a:gd name="T2" fmla="*/ 10 w 10"/>
                  <a:gd name="T3" fmla="*/ 3 h 5"/>
                  <a:gd name="T4" fmla="*/ 0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2" name="Freeform 822"/>
              <p:cNvSpPr>
                <a:spLocks/>
              </p:cNvSpPr>
              <p:nvPr/>
            </p:nvSpPr>
            <p:spPr bwMode="auto">
              <a:xfrm>
                <a:off x="4816" y="3278"/>
                <a:ext cx="11" cy="6"/>
              </a:xfrm>
              <a:custGeom>
                <a:avLst/>
                <a:gdLst>
                  <a:gd name="T0" fmla="*/ 0 w 11"/>
                  <a:gd name="T1" fmla="*/ 6 h 10"/>
                  <a:gd name="T2" fmla="*/ 0 w 11"/>
                  <a:gd name="T3" fmla="*/ 5 h 10"/>
                  <a:gd name="T4" fmla="*/ 9 w 11"/>
                  <a:gd name="T5" fmla="*/ 1 h 10"/>
                  <a:gd name="T6" fmla="*/ 11 w 11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0"/>
                  <a:gd name="T14" fmla="*/ 11 w 11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0">
                    <a:moveTo>
                      <a:pt x="0" y="10"/>
                    </a:moveTo>
                    <a:lnTo>
                      <a:pt x="0" y="9"/>
                    </a:lnTo>
                    <a:lnTo>
                      <a:pt x="9" y="2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3" name="Freeform 823"/>
              <p:cNvSpPr>
                <a:spLocks/>
              </p:cNvSpPr>
              <p:nvPr/>
            </p:nvSpPr>
            <p:spPr bwMode="auto">
              <a:xfrm>
                <a:off x="4795" y="3278"/>
                <a:ext cx="21" cy="6"/>
              </a:xfrm>
              <a:custGeom>
                <a:avLst/>
                <a:gdLst>
                  <a:gd name="T0" fmla="*/ 21 w 21"/>
                  <a:gd name="T1" fmla="*/ 6 h 12"/>
                  <a:gd name="T2" fmla="*/ 20 w 21"/>
                  <a:gd name="T3" fmla="*/ 6 h 12"/>
                  <a:gd name="T4" fmla="*/ 0 w 21"/>
                  <a:gd name="T5" fmla="*/ 0 h 12"/>
                  <a:gd name="T6" fmla="*/ 0 w 21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2"/>
                  <a:gd name="T14" fmla="*/ 21 w 21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2">
                    <a:moveTo>
                      <a:pt x="21" y="12"/>
                    </a:move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4" name="Freeform 824"/>
              <p:cNvSpPr>
                <a:spLocks/>
              </p:cNvSpPr>
              <p:nvPr/>
            </p:nvSpPr>
            <p:spPr bwMode="auto">
              <a:xfrm>
                <a:off x="4840" y="3276"/>
                <a:ext cx="10" cy="4"/>
              </a:xfrm>
              <a:custGeom>
                <a:avLst/>
                <a:gdLst>
                  <a:gd name="T0" fmla="*/ 0 w 10"/>
                  <a:gd name="T1" fmla="*/ 4 h 8"/>
                  <a:gd name="T2" fmla="*/ 1 w 10"/>
                  <a:gd name="T3" fmla="*/ 4 h 8"/>
                  <a:gd name="T4" fmla="*/ 10 w 10"/>
                  <a:gd name="T5" fmla="*/ 0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0" y="8"/>
                    </a:moveTo>
                    <a:lnTo>
                      <a:pt x="1" y="8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5" name="Freeform 825"/>
              <p:cNvSpPr>
                <a:spLocks/>
              </p:cNvSpPr>
              <p:nvPr/>
            </p:nvSpPr>
            <p:spPr bwMode="auto">
              <a:xfrm>
                <a:off x="4830" y="3278"/>
                <a:ext cx="10" cy="2"/>
              </a:xfrm>
              <a:custGeom>
                <a:avLst/>
                <a:gdLst>
                  <a:gd name="T0" fmla="*/ 10 w 10"/>
                  <a:gd name="T1" fmla="*/ 2 h 5"/>
                  <a:gd name="T2" fmla="*/ 10 w 10"/>
                  <a:gd name="T3" fmla="*/ 2 h 5"/>
                  <a:gd name="T4" fmla="*/ 0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6" name="Freeform 826"/>
              <p:cNvSpPr>
                <a:spLocks/>
              </p:cNvSpPr>
              <p:nvPr/>
            </p:nvSpPr>
            <p:spPr bwMode="auto">
              <a:xfrm>
                <a:off x="4854" y="3279"/>
                <a:ext cx="11" cy="5"/>
              </a:xfrm>
              <a:custGeom>
                <a:avLst/>
                <a:gdLst>
                  <a:gd name="T0" fmla="*/ 0 w 11"/>
                  <a:gd name="T1" fmla="*/ 5 h 8"/>
                  <a:gd name="T2" fmla="*/ 1 w 11"/>
                  <a:gd name="T3" fmla="*/ 5 h 8"/>
                  <a:gd name="T4" fmla="*/ 11 w 11"/>
                  <a:gd name="T5" fmla="*/ 1 h 8"/>
                  <a:gd name="T6" fmla="*/ 11 w 1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8"/>
                  <a:gd name="T14" fmla="*/ 11 w 1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8">
                    <a:moveTo>
                      <a:pt x="0" y="8"/>
                    </a:moveTo>
                    <a:lnTo>
                      <a:pt x="1" y="8"/>
                    </a:lnTo>
                    <a:lnTo>
                      <a:pt x="11" y="1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7" name="Freeform 827"/>
              <p:cNvSpPr>
                <a:spLocks/>
              </p:cNvSpPr>
              <p:nvPr/>
            </p:nvSpPr>
            <p:spPr bwMode="auto">
              <a:xfrm>
                <a:off x="4844" y="3281"/>
                <a:ext cx="10" cy="3"/>
              </a:xfrm>
              <a:custGeom>
                <a:avLst/>
                <a:gdLst>
                  <a:gd name="T0" fmla="*/ 10 w 10"/>
                  <a:gd name="T1" fmla="*/ 3 h 5"/>
                  <a:gd name="T2" fmla="*/ 10 w 10"/>
                  <a:gd name="T3" fmla="*/ 3 h 5"/>
                  <a:gd name="T4" fmla="*/ 0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8" name="Freeform 828"/>
              <p:cNvSpPr>
                <a:spLocks/>
              </p:cNvSpPr>
              <p:nvPr/>
            </p:nvSpPr>
            <p:spPr bwMode="auto">
              <a:xfrm>
                <a:off x="4812" y="3292"/>
                <a:ext cx="15" cy="4"/>
              </a:xfrm>
              <a:custGeom>
                <a:avLst/>
                <a:gdLst>
                  <a:gd name="T0" fmla="*/ 15 w 15"/>
                  <a:gd name="T1" fmla="*/ 4 h 9"/>
                  <a:gd name="T2" fmla="*/ 15 w 15"/>
                  <a:gd name="T3" fmla="*/ 4 h 9"/>
                  <a:gd name="T4" fmla="*/ 0 w 15"/>
                  <a:gd name="T5" fmla="*/ 1 h 9"/>
                  <a:gd name="T6" fmla="*/ 0 w 1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15" y="9"/>
                    </a:moveTo>
                    <a:lnTo>
                      <a:pt x="15" y="9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9" name="Freeform 829"/>
              <p:cNvSpPr>
                <a:spLocks/>
              </p:cNvSpPr>
              <p:nvPr/>
            </p:nvSpPr>
            <p:spPr bwMode="auto">
              <a:xfrm>
                <a:off x="4827" y="3292"/>
                <a:ext cx="11" cy="4"/>
              </a:xfrm>
              <a:custGeom>
                <a:avLst/>
                <a:gdLst>
                  <a:gd name="T0" fmla="*/ 11 w 11"/>
                  <a:gd name="T1" fmla="*/ 0 h 9"/>
                  <a:gd name="T2" fmla="*/ 10 w 11"/>
                  <a:gd name="T3" fmla="*/ 0 h 9"/>
                  <a:gd name="T4" fmla="*/ 1 w 11"/>
                  <a:gd name="T5" fmla="*/ 4 h 9"/>
                  <a:gd name="T6" fmla="*/ 0 w 11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11" y="0"/>
                    </a:moveTo>
                    <a:lnTo>
                      <a:pt x="10" y="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0" name="Freeform 830"/>
              <p:cNvSpPr>
                <a:spLocks/>
              </p:cNvSpPr>
              <p:nvPr/>
            </p:nvSpPr>
            <p:spPr bwMode="auto">
              <a:xfrm>
                <a:off x="4832" y="3283"/>
                <a:ext cx="10" cy="4"/>
              </a:xfrm>
              <a:custGeom>
                <a:avLst/>
                <a:gdLst>
                  <a:gd name="T0" fmla="*/ 0 w 10"/>
                  <a:gd name="T1" fmla="*/ 4 h 8"/>
                  <a:gd name="T2" fmla="*/ 0 w 10"/>
                  <a:gd name="T3" fmla="*/ 4 h 8"/>
                  <a:gd name="T4" fmla="*/ 9 w 10"/>
                  <a:gd name="T5" fmla="*/ 0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0" y="8"/>
                    </a:moveTo>
                    <a:lnTo>
                      <a:pt x="0" y="8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1" name="Freeform 831"/>
              <p:cNvSpPr>
                <a:spLocks/>
              </p:cNvSpPr>
              <p:nvPr/>
            </p:nvSpPr>
            <p:spPr bwMode="auto">
              <a:xfrm>
                <a:off x="4820" y="3285"/>
                <a:ext cx="12" cy="2"/>
              </a:xfrm>
              <a:custGeom>
                <a:avLst/>
                <a:gdLst>
                  <a:gd name="T0" fmla="*/ 12 w 12"/>
                  <a:gd name="T1" fmla="*/ 2 h 5"/>
                  <a:gd name="T2" fmla="*/ 11 w 12"/>
                  <a:gd name="T3" fmla="*/ 2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2" name="Freeform 832"/>
              <p:cNvSpPr>
                <a:spLocks/>
              </p:cNvSpPr>
              <p:nvPr/>
            </p:nvSpPr>
            <p:spPr bwMode="auto">
              <a:xfrm>
                <a:off x="4846" y="3287"/>
                <a:ext cx="10" cy="5"/>
              </a:xfrm>
              <a:custGeom>
                <a:avLst/>
                <a:gdLst>
                  <a:gd name="T0" fmla="*/ 0 w 10"/>
                  <a:gd name="T1" fmla="*/ 5 h 9"/>
                  <a:gd name="T2" fmla="*/ 1 w 10"/>
                  <a:gd name="T3" fmla="*/ 5 h 9"/>
                  <a:gd name="T4" fmla="*/ 10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3" name="Freeform 833"/>
              <p:cNvSpPr>
                <a:spLocks/>
              </p:cNvSpPr>
              <p:nvPr/>
            </p:nvSpPr>
            <p:spPr bwMode="auto">
              <a:xfrm>
                <a:off x="4835" y="3289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0 w 11"/>
                  <a:gd name="T3" fmla="*/ 3 h 5"/>
                  <a:gd name="T4" fmla="*/ 1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0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4" name="Freeform 834"/>
              <p:cNvSpPr>
                <a:spLocks/>
              </p:cNvSpPr>
              <p:nvPr/>
            </p:nvSpPr>
            <p:spPr bwMode="auto">
              <a:xfrm>
                <a:off x="4825" y="3271"/>
                <a:ext cx="11" cy="5"/>
              </a:xfrm>
              <a:custGeom>
                <a:avLst/>
                <a:gdLst>
                  <a:gd name="T0" fmla="*/ 0 w 11"/>
                  <a:gd name="T1" fmla="*/ 5 h 9"/>
                  <a:gd name="T2" fmla="*/ 2 w 11"/>
                  <a:gd name="T3" fmla="*/ 5 h 9"/>
                  <a:gd name="T4" fmla="*/ 11 w 11"/>
                  <a:gd name="T5" fmla="*/ 0 h 9"/>
                  <a:gd name="T6" fmla="*/ 11 w 1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0" y="9"/>
                    </a:moveTo>
                    <a:lnTo>
                      <a:pt x="2" y="9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5" name="Freeform 835"/>
              <p:cNvSpPr>
                <a:spLocks/>
              </p:cNvSpPr>
              <p:nvPr/>
            </p:nvSpPr>
            <p:spPr bwMode="auto">
              <a:xfrm>
                <a:off x="4808" y="3271"/>
                <a:ext cx="17" cy="5"/>
              </a:xfrm>
              <a:custGeom>
                <a:avLst/>
                <a:gdLst>
                  <a:gd name="T0" fmla="*/ 17 w 17"/>
                  <a:gd name="T1" fmla="*/ 5 h 9"/>
                  <a:gd name="T2" fmla="*/ 17 w 17"/>
                  <a:gd name="T3" fmla="*/ 5 h 9"/>
                  <a:gd name="T4" fmla="*/ 0 w 17"/>
                  <a:gd name="T5" fmla="*/ 0 h 9"/>
                  <a:gd name="T6" fmla="*/ 0 w 1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9"/>
                  <a:gd name="T14" fmla="*/ 17 w 1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9">
                    <a:moveTo>
                      <a:pt x="17" y="9"/>
                    </a:moveTo>
                    <a:lnTo>
                      <a:pt x="17" y="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6" name="Freeform 836"/>
              <p:cNvSpPr>
                <a:spLocks/>
              </p:cNvSpPr>
              <p:nvPr/>
            </p:nvSpPr>
            <p:spPr bwMode="auto">
              <a:xfrm>
                <a:off x="4833" y="3260"/>
                <a:ext cx="10" cy="3"/>
              </a:xfrm>
              <a:custGeom>
                <a:avLst/>
                <a:gdLst>
                  <a:gd name="T0" fmla="*/ 10 w 10"/>
                  <a:gd name="T1" fmla="*/ 3 h 5"/>
                  <a:gd name="T2" fmla="*/ 10 w 10"/>
                  <a:gd name="T3" fmla="*/ 3 h 5"/>
                  <a:gd name="T4" fmla="*/ 1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7" name="Freeform 837"/>
              <p:cNvSpPr>
                <a:spLocks/>
              </p:cNvSpPr>
              <p:nvPr/>
            </p:nvSpPr>
            <p:spPr bwMode="auto">
              <a:xfrm>
                <a:off x="4843" y="3258"/>
                <a:ext cx="10" cy="5"/>
              </a:xfrm>
              <a:custGeom>
                <a:avLst/>
                <a:gdLst>
                  <a:gd name="T0" fmla="*/ 10 w 10"/>
                  <a:gd name="T1" fmla="*/ 0 h 9"/>
                  <a:gd name="T2" fmla="*/ 10 w 10"/>
                  <a:gd name="T3" fmla="*/ 0 h 9"/>
                  <a:gd name="T4" fmla="*/ 1 w 10"/>
                  <a:gd name="T5" fmla="*/ 5 h 9"/>
                  <a:gd name="T6" fmla="*/ 0 w 10"/>
                  <a:gd name="T7" fmla="*/ 5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10" y="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8" name="Freeform 838"/>
              <p:cNvSpPr>
                <a:spLocks/>
              </p:cNvSpPr>
              <p:nvPr/>
            </p:nvSpPr>
            <p:spPr bwMode="auto">
              <a:xfrm>
                <a:off x="4835" y="3264"/>
                <a:ext cx="10" cy="5"/>
              </a:xfrm>
              <a:custGeom>
                <a:avLst/>
                <a:gdLst>
                  <a:gd name="T0" fmla="*/ 0 w 10"/>
                  <a:gd name="T1" fmla="*/ 5 h 8"/>
                  <a:gd name="T2" fmla="*/ 1 w 10"/>
                  <a:gd name="T3" fmla="*/ 5 h 8"/>
                  <a:gd name="T4" fmla="*/ 9 w 10"/>
                  <a:gd name="T5" fmla="*/ 1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0" y="8"/>
                    </a:moveTo>
                    <a:lnTo>
                      <a:pt x="1" y="8"/>
                    </a:lnTo>
                    <a:lnTo>
                      <a:pt x="9" y="1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9" name="Freeform 839"/>
              <p:cNvSpPr>
                <a:spLocks/>
              </p:cNvSpPr>
              <p:nvPr/>
            </p:nvSpPr>
            <p:spPr bwMode="auto">
              <a:xfrm>
                <a:off x="4820" y="3265"/>
                <a:ext cx="15" cy="4"/>
              </a:xfrm>
              <a:custGeom>
                <a:avLst/>
                <a:gdLst>
                  <a:gd name="T0" fmla="*/ 15 w 15"/>
                  <a:gd name="T1" fmla="*/ 4 h 7"/>
                  <a:gd name="T2" fmla="*/ 15 w 15"/>
                  <a:gd name="T3" fmla="*/ 4 h 7"/>
                  <a:gd name="T4" fmla="*/ 1 w 15"/>
                  <a:gd name="T5" fmla="*/ 0 h 7"/>
                  <a:gd name="T6" fmla="*/ 0 w 15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7"/>
                  <a:gd name="T14" fmla="*/ 15 w 1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7">
                    <a:moveTo>
                      <a:pt x="15" y="7"/>
                    </a:moveTo>
                    <a:lnTo>
                      <a:pt x="15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0" name="Freeform 840"/>
              <p:cNvSpPr>
                <a:spLocks/>
              </p:cNvSpPr>
              <p:nvPr/>
            </p:nvSpPr>
            <p:spPr bwMode="auto">
              <a:xfrm>
                <a:off x="4846" y="3263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0 w 11"/>
                  <a:gd name="T3" fmla="*/ 3 h 5"/>
                  <a:gd name="T4" fmla="*/ 1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0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1" name="Freeform 841"/>
              <p:cNvSpPr>
                <a:spLocks/>
              </p:cNvSpPr>
              <p:nvPr/>
            </p:nvSpPr>
            <p:spPr bwMode="auto">
              <a:xfrm>
                <a:off x="4857" y="3262"/>
                <a:ext cx="10" cy="4"/>
              </a:xfrm>
              <a:custGeom>
                <a:avLst/>
                <a:gdLst>
                  <a:gd name="T0" fmla="*/ 10 w 10"/>
                  <a:gd name="T1" fmla="*/ 0 h 9"/>
                  <a:gd name="T2" fmla="*/ 10 w 10"/>
                  <a:gd name="T3" fmla="*/ 0 h 9"/>
                  <a:gd name="T4" fmla="*/ 0 w 10"/>
                  <a:gd name="T5" fmla="*/ 4 h 9"/>
                  <a:gd name="T6" fmla="*/ 0 w 10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2" name="Freeform 842"/>
              <p:cNvSpPr>
                <a:spLocks/>
              </p:cNvSpPr>
              <p:nvPr/>
            </p:nvSpPr>
            <p:spPr bwMode="auto">
              <a:xfrm>
                <a:off x="4849" y="3269"/>
                <a:ext cx="11" cy="4"/>
              </a:xfrm>
              <a:custGeom>
                <a:avLst/>
                <a:gdLst>
                  <a:gd name="T0" fmla="*/ 11 w 11"/>
                  <a:gd name="T1" fmla="*/ 0 h 9"/>
                  <a:gd name="T2" fmla="*/ 10 w 11"/>
                  <a:gd name="T3" fmla="*/ 0 h 9"/>
                  <a:gd name="T4" fmla="*/ 0 w 11"/>
                  <a:gd name="T5" fmla="*/ 4 h 9"/>
                  <a:gd name="T6" fmla="*/ 0 w 11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9"/>
                  <a:gd name="T14" fmla="*/ 11 w 1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9">
                    <a:moveTo>
                      <a:pt x="11" y="0"/>
                    </a:move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3" name="Freeform 843"/>
              <p:cNvSpPr>
                <a:spLocks/>
              </p:cNvSpPr>
              <p:nvPr/>
            </p:nvSpPr>
            <p:spPr bwMode="auto">
              <a:xfrm>
                <a:off x="4838" y="3270"/>
                <a:ext cx="11" cy="3"/>
              </a:xfrm>
              <a:custGeom>
                <a:avLst/>
                <a:gdLst>
                  <a:gd name="T0" fmla="*/ 0 w 11"/>
                  <a:gd name="T1" fmla="*/ 0 h 5"/>
                  <a:gd name="T2" fmla="*/ 1 w 11"/>
                  <a:gd name="T3" fmla="*/ 0 h 5"/>
                  <a:gd name="T4" fmla="*/ 10 w 11"/>
                  <a:gd name="T5" fmla="*/ 3 h 5"/>
                  <a:gd name="T6" fmla="*/ 11 w 11"/>
                  <a:gd name="T7" fmla="*/ 3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0" y="0"/>
                    </a:moveTo>
                    <a:lnTo>
                      <a:pt x="1" y="0"/>
                    </a:lnTo>
                    <a:lnTo>
                      <a:pt x="10" y="5"/>
                    </a:lnTo>
                    <a:lnTo>
                      <a:pt x="11" y="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4" name="Freeform 844"/>
              <p:cNvSpPr>
                <a:spLocks/>
              </p:cNvSpPr>
              <p:nvPr/>
            </p:nvSpPr>
            <p:spPr bwMode="auto">
              <a:xfrm>
                <a:off x="4861" y="3267"/>
                <a:ext cx="10" cy="3"/>
              </a:xfrm>
              <a:custGeom>
                <a:avLst/>
                <a:gdLst>
                  <a:gd name="T0" fmla="*/ 10 w 10"/>
                  <a:gd name="T1" fmla="*/ 3 h 5"/>
                  <a:gd name="T2" fmla="*/ 10 w 10"/>
                  <a:gd name="T3" fmla="*/ 3 h 5"/>
                  <a:gd name="T4" fmla="*/ 0 w 10"/>
                  <a:gd name="T5" fmla="*/ 0 h 5"/>
                  <a:gd name="T6" fmla="*/ 0 w 1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10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5" name="Freeform 845"/>
              <p:cNvSpPr>
                <a:spLocks/>
              </p:cNvSpPr>
              <p:nvPr/>
            </p:nvSpPr>
            <p:spPr bwMode="auto">
              <a:xfrm>
                <a:off x="4871" y="3265"/>
                <a:ext cx="10" cy="5"/>
              </a:xfrm>
              <a:custGeom>
                <a:avLst/>
                <a:gdLst>
                  <a:gd name="T0" fmla="*/ 10 w 10"/>
                  <a:gd name="T1" fmla="*/ 0 h 9"/>
                  <a:gd name="T2" fmla="*/ 9 w 10"/>
                  <a:gd name="T3" fmla="*/ 1 h 9"/>
                  <a:gd name="T4" fmla="*/ 1 w 10"/>
                  <a:gd name="T5" fmla="*/ 5 h 9"/>
                  <a:gd name="T6" fmla="*/ 0 w 10"/>
                  <a:gd name="T7" fmla="*/ 5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9" y="2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6" name="Freeform 846"/>
              <p:cNvSpPr>
                <a:spLocks/>
              </p:cNvSpPr>
              <p:nvPr/>
            </p:nvSpPr>
            <p:spPr bwMode="auto">
              <a:xfrm>
                <a:off x="4864" y="3272"/>
                <a:ext cx="9" cy="5"/>
              </a:xfrm>
              <a:custGeom>
                <a:avLst/>
                <a:gdLst>
                  <a:gd name="T0" fmla="*/ 0 w 9"/>
                  <a:gd name="T1" fmla="*/ 5 h 9"/>
                  <a:gd name="T2" fmla="*/ 0 w 9"/>
                  <a:gd name="T3" fmla="*/ 5 h 9"/>
                  <a:gd name="T4" fmla="*/ 9 w 9"/>
                  <a:gd name="T5" fmla="*/ 0 h 9"/>
                  <a:gd name="T6" fmla="*/ 9 w 9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9"/>
                  <a:gd name="T14" fmla="*/ 9 w 9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9">
                    <a:moveTo>
                      <a:pt x="0" y="9"/>
                    </a:moveTo>
                    <a:lnTo>
                      <a:pt x="0" y="9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7" name="Freeform 847"/>
              <p:cNvSpPr>
                <a:spLocks/>
              </p:cNvSpPr>
              <p:nvPr/>
            </p:nvSpPr>
            <p:spPr bwMode="auto">
              <a:xfrm>
                <a:off x="4852" y="3274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1 w 12"/>
                  <a:gd name="T3" fmla="*/ 3 h 5"/>
                  <a:gd name="T4" fmla="*/ 0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8" name="Freeform 848"/>
              <p:cNvSpPr>
                <a:spLocks/>
              </p:cNvSpPr>
              <p:nvPr/>
            </p:nvSpPr>
            <p:spPr bwMode="auto">
              <a:xfrm>
                <a:off x="4875" y="3270"/>
                <a:ext cx="10" cy="4"/>
              </a:xfrm>
              <a:custGeom>
                <a:avLst/>
                <a:gdLst>
                  <a:gd name="T0" fmla="*/ 10 w 10"/>
                  <a:gd name="T1" fmla="*/ 4 h 7"/>
                  <a:gd name="T2" fmla="*/ 10 w 10"/>
                  <a:gd name="T3" fmla="*/ 3 h 7"/>
                  <a:gd name="T4" fmla="*/ 0 w 10"/>
                  <a:gd name="T5" fmla="*/ 0 h 7"/>
                  <a:gd name="T6" fmla="*/ 0 w 10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7"/>
                  <a:gd name="T14" fmla="*/ 10 w 10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7">
                    <a:moveTo>
                      <a:pt x="10" y="7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9" name="Freeform 849"/>
              <p:cNvSpPr>
                <a:spLocks/>
              </p:cNvSpPr>
              <p:nvPr/>
            </p:nvSpPr>
            <p:spPr bwMode="auto">
              <a:xfrm>
                <a:off x="4885" y="3269"/>
                <a:ext cx="11" cy="5"/>
              </a:xfrm>
              <a:custGeom>
                <a:avLst/>
                <a:gdLst>
                  <a:gd name="T0" fmla="*/ 11 w 11"/>
                  <a:gd name="T1" fmla="*/ 0 h 11"/>
                  <a:gd name="T2" fmla="*/ 10 w 11"/>
                  <a:gd name="T3" fmla="*/ 1 h 11"/>
                  <a:gd name="T4" fmla="*/ 1 w 11"/>
                  <a:gd name="T5" fmla="*/ 4 h 11"/>
                  <a:gd name="T6" fmla="*/ 0 w 11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11" y="0"/>
                    </a:moveTo>
                    <a:lnTo>
                      <a:pt x="10" y="2"/>
                    </a:lnTo>
                    <a:lnTo>
                      <a:pt x="1" y="9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0" name="Freeform 850"/>
              <p:cNvSpPr>
                <a:spLocks/>
              </p:cNvSpPr>
              <p:nvPr/>
            </p:nvSpPr>
            <p:spPr bwMode="auto">
              <a:xfrm>
                <a:off x="4878" y="3276"/>
                <a:ext cx="9" cy="5"/>
              </a:xfrm>
              <a:custGeom>
                <a:avLst/>
                <a:gdLst>
                  <a:gd name="T0" fmla="*/ 9 w 9"/>
                  <a:gd name="T1" fmla="*/ 0 h 10"/>
                  <a:gd name="T2" fmla="*/ 9 w 9"/>
                  <a:gd name="T3" fmla="*/ 1 h 10"/>
                  <a:gd name="T4" fmla="*/ 0 w 9"/>
                  <a:gd name="T5" fmla="*/ 4 h 10"/>
                  <a:gd name="T6" fmla="*/ 0 w 9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9" y="1"/>
                    </a:lnTo>
                    <a:lnTo>
                      <a:pt x="0" y="8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1" name="Freeform 851"/>
              <p:cNvSpPr>
                <a:spLocks/>
              </p:cNvSpPr>
              <p:nvPr/>
            </p:nvSpPr>
            <p:spPr bwMode="auto">
              <a:xfrm>
                <a:off x="4867" y="3278"/>
                <a:ext cx="11" cy="3"/>
              </a:xfrm>
              <a:custGeom>
                <a:avLst/>
                <a:gdLst>
                  <a:gd name="T0" fmla="*/ 0 w 11"/>
                  <a:gd name="T1" fmla="*/ 0 h 7"/>
                  <a:gd name="T2" fmla="*/ 0 w 11"/>
                  <a:gd name="T3" fmla="*/ 0 h 7"/>
                  <a:gd name="T4" fmla="*/ 10 w 11"/>
                  <a:gd name="T5" fmla="*/ 2 h 7"/>
                  <a:gd name="T6" fmla="*/ 11 w 11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0" y="0"/>
                    </a:moveTo>
                    <a:lnTo>
                      <a:pt x="0" y="0"/>
                    </a:lnTo>
                    <a:lnTo>
                      <a:pt x="10" y="5"/>
                    </a:lnTo>
                    <a:lnTo>
                      <a:pt x="11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2" name="Freeform 852"/>
              <p:cNvSpPr>
                <a:spLocks/>
              </p:cNvSpPr>
              <p:nvPr/>
            </p:nvSpPr>
            <p:spPr bwMode="auto">
              <a:xfrm>
                <a:off x="4888" y="3275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2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2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3" name="Freeform 853"/>
              <p:cNvSpPr>
                <a:spLocks/>
              </p:cNvSpPr>
              <p:nvPr/>
            </p:nvSpPr>
            <p:spPr bwMode="auto">
              <a:xfrm>
                <a:off x="4900" y="3273"/>
                <a:ext cx="10" cy="5"/>
              </a:xfrm>
              <a:custGeom>
                <a:avLst/>
                <a:gdLst>
                  <a:gd name="T0" fmla="*/ 10 w 10"/>
                  <a:gd name="T1" fmla="*/ 0 h 9"/>
                  <a:gd name="T2" fmla="*/ 9 w 10"/>
                  <a:gd name="T3" fmla="*/ 0 h 9"/>
                  <a:gd name="T4" fmla="*/ 1 w 10"/>
                  <a:gd name="T5" fmla="*/ 5 h 9"/>
                  <a:gd name="T6" fmla="*/ 0 w 10"/>
                  <a:gd name="T7" fmla="*/ 5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9" y="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4" name="Freeform 854"/>
              <p:cNvSpPr>
                <a:spLocks/>
              </p:cNvSpPr>
              <p:nvPr/>
            </p:nvSpPr>
            <p:spPr bwMode="auto">
              <a:xfrm>
                <a:off x="4893" y="3280"/>
                <a:ext cx="10" cy="5"/>
              </a:xfrm>
              <a:custGeom>
                <a:avLst/>
                <a:gdLst>
                  <a:gd name="T0" fmla="*/ 0 w 10"/>
                  <a:gd name="T1" fmla="*/ 5 h 9"/>
                  <a:gd name="T2" fmla="*/ 0 w 10"/>
                  <a:gd name="T3" fmla="*/ 5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5" name="Freeform 855"/>
              <p:cNvSpPr>
                <a:spLocks/>
              </p:cNvSpPr>
              <p:nvPr/>
            </p:nvSpPr>
            <p:spPr bwMode="auto">
              <a:xfrm>
                <a:off x="4881" y="3282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1 w 12"/>
                  <a:gd name="T3" fmla="*/ 3 h 5"/>
                  <a:gd name="T4" fmla="*/ 0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6" name="Freeform 856"/>
              <p:cNvSpPr>
                <a:spLocks/>
              </p:cNvSpPr>
              <p:nvPr/>
            </p:nvSpPr>
            <p:spPr bwMode="auto">
              <a:xfrm>
                <a:off x="4904" y="3278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0 w 11"/>
                  <a:gd name="T3" fmla="*/ 3 h 5"/>
                  <a:gd name="T4" fmla="*/ 0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7" name="Freeform 857"/>
              <p:cNvSpPr>
                <a:spLocks/>
              </p:cNvSpPr>
              <p:nvPr/>
            </p:nvSpPr>
            <p:spPr bwMode="auto">
              <a:xfrm>
                <a:off x="4915" y="3277"/>
                <a:ext cx="10" cy="4"/>
              </a:xfrm>
              <a:custGeom>
                <a:avLst/>
                <a:gdLst>
                  <a:gd name="T0" fmla="*/ 10 w 10"/>
                  <a:gd name="T1" fmla="*/ 0 h 9"/>
                  <a:gd name="T2" fmla="*/ 10 w 10"/>
                  <a:gd name="T3" fmla="*/ 0 h 9"/>
                  <a:gd name="T4" fmla="*/ 0 w 10"/>
                  <a:gd name="T5" fmla="*/ 4 h 9"/>
                  <a:gd name="T6" fmla="*/ 0 w 10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8" name="Freeform 858"/>
              <p:cNvSpPr>
                <a:spLocks/>
              </p:cNvSpPr>
              <p:nvPr/>
            </p:nvSpPr>
            <p:spPr bwMode="auto">
              <a:xfrm>
                <a:off x="4907" y="3284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1 w 10"/>
                  <a:gd name="T3" fmla="*/ 4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1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9" name="Freeform 859"/>
              <p:cNvSpPr>
                <a:spLocks/>
              </p:cNvSpPr>
              <p:nvPr/>
            </p:nvSpPr>
            <p:spPr bwMode="auto">
              <a:xfrm>
                <a:off x="4896" y="3285"/>
                <a:ext cx="11" cy="3"/>
              </a:xfrm>
              <a:custGeom>
                <a:avLst/>
                <a:gdLst>
                  <a:gd name="T0" fmla="*/ 11 w 11"/>
                  <a:gd name="T1" fmla="*/ 3 h 5"/>
                  <a:gd name="T2" fmla="*/ 11 w 11"/>
                  <a:gd name="T3" fmla="*/ 3 h 5"/>
                  <a:gd name="T4" fmla="*/ 1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0" name="Freeform 860"/>
              <p:cNvSpPr>
                <a:spLocks/>
              </p:cNvSpPr>
              <p:nvPr/>
            </p:nvSpPr>
            <p:spPr bwMode="auto">
              <a:xfrm>
                <a:off x="4930" y="3280"/>
                <a:ext cx="10" cy="5"/>
              </a:xfrm>
              <a:custGeom>
                <a:avLst/>
                <a:gdLst>
                  <a:gd name="T0" fmla="*/ 10 w 10"/>
                  <a:gd name="T1" fmla="*/ 0 h 11"/>
                  <a:gd name="T2" fmla="*/ 9 w 10"/>
                  <a:gd name="T3" fmla="*/ 1 h 11"/>
                  <a:gd name="T4" fmla="*/ 1 w 10"/>
                  <a:gd name="T5" fmla="*/ 4 h 11"/>
                  <a:gd name="T6" fmla="*/ 0 w 10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10" y="0"/>
                    </a:moveTo>
                    <a:lnTo>
                      <a:pt x="9" y="2"/>
                    </a:lnTo>
                    <a:lnTo>
                      <a:pt x="1" y="9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1" name="Freeform 861"/>
              <p:cNvSpPr>
                <a:spLocks/>
              </p:cNvSpPr>
              <p:nvPr/>
            </p:nvSpPr>
            <p:spPr bwMode="auto">
              <a:xfrm>
                <a:off x="4918" y="3282"/>
                <a:ext cx="12" cy="3"/>
              </a:xfrm>
              <a:custGeom>
                <a:avLst/>
                <a:gdLst>
                  <a:gd name="T0" fmla="*/ 0 w 12"/>
                  <a:gd name="T1" fmla="*/ 0 h 7"/>
                  <a:gd name="T2" fmla="*/ 1 w 12"/>
                  <a:gd name="T3" fmla="*/ 0 h 7"/>
                  <a:gd name="T4" fmla="*/ 12 w 12"/>
                  <a:gd name="T5" fmla="*/ 2 h 7"/>
                  <a:gd name="T6" fmla="*/ 12 w 12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0" y="0"/>
                    </a:moveTo>
                    <a:lnTo>
                      <a:pt x="1" y="0"/>
                    </a:lnTo>
                    <a:lnTo>
                      <a:pt x="12" y="5"/>
                    </a:lnTo>
                    <a:lnTo>
                      <a:pt x="12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2" name="Freeform 862"/>
              <p:cNvSpPr>
                <a:spLocks/>
              </p:cNvSpPr>
              <p:nvPr/>
            </p:nvSpPr>
            <p:spPr bwMode="auto">
              <a:xfrm>
                <a:off x="4923" y="3288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0 w 10"/>
                  <a:gd name="T3" fmla="*/ 4 h 9"/>
                  <a:gd name="T4" fmla="*/ 9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3" name="Freeform 863"/>
              <p:cNvSpPr>
                <a:spLocks/>
              </p:cNvSpPr>
              <p:nvPr/>
            </p:nvSpPr>
            <p:spPr bwMode="auto">
              <a:xfrm>
                <a:off x="4911" y="3290"/>
                <a:ext cx="12" cy="2"/>
              </a:xfrm>
              <a:custGeom>
                <a:avLst/>
                <a:gdLst>
                  <a:gd name="T0" fmla="*/ 12 w 12"/>
                  <a:gd name="T1" fmla="*/ 2 h 5"/>
                  <a:gd name="T2" fmla="*/ 10 w 12"/>
                  <a:gd name="T3" fmla="*/ 2 h 5"/>
                  <a:gd name="T4" fmla="*/ 0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4" name="Freeform 864"/>
              <p:cNvSpPr>
                <a:spLocks/>
              </p:cNvSpPr>
              <p:nvPr/>
            </p:nvSpPr>
            <p:spPr bwMode="auto">
              <a:xfrm>
                <a:off x="4933" y="3286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1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5" name="Freeform 865"/>
              <p:cNvSpPr>
                <a:spLocks/>
              </p:cNvSpPr>
              <p:nvPr/>
            </p:nvSpPr>
            <p:spPr bwMode="auto">
              <a:xfrm>
                <a:off x="4945" y="3285"/>
                <a:ext cx="10" cy="4"/>
              </a:xfrm>
              <a:custGeom>
                <a:avLst/>
                <a:gdLst>
                  <a:gd name="T0" fmla="*/ 10 w 10"/>
                  <a:gd name="T1" fmla="*/ 0 h 9"/>
                  <a:gd name="T2" fmla="*/ 10 w 10"/>
                  <a:gd name="T3" fmla="*/ 0 h 9"/>
                  <a:gd name="T4" fmla="*/ 0 w 10"/>
                  <a:gd name="T5" fmla="*/ 4 h 9"/>
                  <a:gd name="T6" fmla="*/ 0 w 10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10" y="0"/>
                    </a:move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6" name="Freeform 866"/>
              <p:cNvSpPr>
                <a:spLocks/>
              </p:cNvSpPr>
              <p:nvPr/>
            </p:nvSpPr>
            <p:spPr bwMode="auto">
              <a:xfrm>
                <a:off x="4938" y="3292"/>
                <a:ext cx="9" cy="5"/>
              </a:xfrm>
              <a:custGeom>
                <a:avLst/>
                <a:gdLst>
                  <a:gd name="T0" fmla="*/ 0 w 9"/>
                  <a:gd name="T1" fmla="*/ 5 h 11"/>
                  <a:gd name="T2" fmla="*/ 0 w 9"/>
                  <a:gd name="T3" fmla="*/ 4 h 11"/>
                  <a:gd name="T4" fmla="*/ 9 w 9"/>
                  <a:gd name="T5" fmla="*/ 0 h 11"/>
                  <a:gd name="T6" fmla="*/ 9 w 9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0" y="11"/>
                    </a:moveTo>
                    <a:lnTo>
                      <a:pt x="0" y="9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7" name="Freeform 867"/>
              <p:cNvSpPr>
                <a:spLocks/>
              </p:cNvSpPr>
              <p:nvPr/>
            </p:nvSpPr>
            <p:spPr bwMode="auto">
              <a:xfrm>
                <a:off x="4926" y="3293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1 w 12"/>
                  <a:gd name="T3" fmla="*/ 3 h 7"/>
                  <a:gd name="T4" fmla="*/ 1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8" name="Freeform 868"/>
              <p:cNvSpPr>
                <a:spLocks/>
              </p:cNvSpPr>
              <p:nvPr/>
            </p:nvSpPr>
            <p:spPr bwMode="auto">
              <a:xfrm>
                <a:off x="4961" y="3288"/>
                <a:ext cx="9" cy="5"/>
              </a:xfrm>
              <a:custGeom>
                <a:avLst/>
                <a:gdLst>
                  <a:gd name="T0" fmla="*/ 9 w 9"/>
                  <a:gd name="T1" fmla="*/ 0 h 11"/>
                  <a:gd name="T2" fmla="*/ 8 w 9"/>
                  <a:gd name="T3" fmla="*/ 1 h 11"/>
                  <a:gd name="T4" fmla="*/ 0 w 9"/>
                  <a:gd name="T5" fmla="*/ 4 h 11"/>
                  <a:gd name="T6" fmla="*/ 0 w 9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9" y="0"/>
                    </a:moveTo>
                    <a:lnTo>
                      <a:pt x="8" y="2"/>
                    </a:lnTo>
                    <a:lnTo>
                      <a:pt x="0" y="9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9" name="Freeform 869"/>
              <p:cNvSpPr>
                <a:spLocks/>
              </p:cNvSpPr>
              <p:nvPr/>
            </p:nvSpPr>
            <p:spPr bwMode="auto">
              <a:xfrm>
                <a:off x="4948" y="3290"/>
                <a:ext cx="13" cy="3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0 h 7"/>
                  <a:gd name="T4" fmla="*/ 12 w 13"/>
                  <a:gd name="T5" fmla="*/ 2 h 7"/>
                  <a:gd name="T6" fmla="*/ 13 w 13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0" y="0"/>
                    </a:moveTo>
                    <a:lnTo>
                      <a:pt x="1" y="0"/>
                    </a:lnTo>
                    <a:lnTo>
                      <a:pt x="12" y="5"/>
                    </a:lnTo>
                    <a:lnTo>
                      <a:pt x="13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0" name="Freeform 870"/>
              <p:cNvSpPr>
                <a:spLocks/>
              </p:cNvSpPr>
              <p:nvPr/>
            </p:nvSpPr>
            <p:spPr bwMode="auto">
              <a:xfrm>
                <a:off x="4964" y="3294"/>
                <a:ext cx="12" cy="3"/>
              </a:xfrm>
              <a:custGeom>
                <a:avLst/>
                <a:gdLst>
                  <a:gd name="T0" fmla="*/ 12 w 12"/>
                  <a:gd name="T1" fmla="*/ 3 h 6"/>
                  <a:gd name="T2" fmla="*/ 11 w 12"/>
                  <a:gd name="T3" fmla="*/ 3 h 6"/>
                  <a:gd name="T4" fmla="*/ 1 w 12"/>
                  <a:gd name="T5" fmla="*/ 0 h 6"/>
                  <a:gd name="T6" fmla="*/ 0 w 1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6"/>
                    </a:moveTo>
                    <a:lnTo>
                      <a:pt x="11" y="6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1" name="Freeform 871"/>
              <p:cNvSpPr>
                <a:spLocks/>
              </p:cNvSpPr>
              <p:nvPr/>
            </p:nvSpPr>
            <p:spPr bwMode="auto">
              <a:xfrm>
                <a:off x="4976" y="3292"/>
                <a:ext cx="9" cy="5"/>
              </a:xfrm>
              <a:custGeom>
                <a:avLst/>
                <a:gdLst>
                  <a:gd name="T0" fmla="*/ 9 w 9"/>
                  <a:gd name="T1" fmla="*/ 0 h 9"/>
                  <a:gd name="T2" fmla="*/ 8 w 9"/>
                  <a:gd name="T3" fmla="*/ 0 h 9"/>
                  <a:gd name="T4" fmla="*/ 0 w 9"/>
                  <a:gd name="T5" fmla="*/ 5 h 9"/>
                  <a:gd name="T6" fmla="*/ 0 w 9"/>
                  <a:gd name="T7" fmla="*/ 5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9"/>
                  <a:gd name="T14" fmla="*/ 9 w 9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9">
                    <a:moveTo>
                      <a:pt x="9" y="0"/>
                    </a:moveTo>
                    <a:lnTo>
                      <a:pt x="8" y="0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2" name="Freeform 872"/>
              <p:cNvSpPr>
                <a:spLocks/>
              </p:cNvSpPr>
              <p:nvPr/>
            </p:nvSpPr>
            <p:spPr bwMode="auto">
              <a:xfrm>
                <a:off x="4953" y="3296"/>
                <a:ext cx="10" cy="4"/>
              </a:xfrm>
              <a:custGeom>
                <a:avLst/>
                <a:gdLst>
                  <a:gd name="T0" fmla="*/ 0 w 10"/>
                  <a:gd name="T1" fmla="*/ 4 h 9"/>
                  <a:gd name="T2" fmla="*/ 0 w 10"/>
                  <a:gd name="T3" fmla="*/ 4 h 9"/>
                  <a:gd name="T4" fmla="*/ 10 w 10"/>
                  <a:gd name="T5" fmla="*/ 0 h 9"/>
                  <a:gd name="T6" fmla="*/ 10 w 1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3" name="Freeform 873"/>
              <p:cNvSpPr>
                <a:spLocks/>
              </p:cNvSpPr>
              <p:nvPr/>
            </p:nvSpPr>
            <p:spPr bwMode="auto">
              <a:xfrm>
                <a:off x="4941" y="3298"/>
                <a:ext cx="12" cy="2"/>
              </a:xfrm>
              <a:custGeom>
                <a:avLst/>
                <a:gdLst>
                  <a:gd name="T0" fmla="*/ 12 w 12"/>
                  <a:gd name="T1" fmla="*/ 2 h 6"/>
                  <a:gd name="T2" fmla="*/ 11 w 12"/>
                  <a:gd name="T3" fmla="*/ 2 h 6"/>
                  <a:gd name="T4" fmla="*/ 1 w 12"/>
                  <a:gd name="T5" fmla="*/ 0 h 6"/>
                  <a:gd name="T6" fmla="*/ 0 w 1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6"/>
                    </a:moveTo>
                    <a:lnTo>
                      <a:pt x="11" y="6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4" name="Freeform 874"/>
              <p:cNvSpPr>
                <a:spLocks/>
              </p:cNvSpPr>
              <p:nvPr/>
            </p:nvSpPr>
            <p:spPr bwMode="auto">
              <a:xfrm>
                <a:off x="4969" y="3299"/>
                <a:ext cx="9" cy="6"/>
              </a:xfrm>
              <a:custGeom>
                <a:avLst/>
                <a:gdLst>
                  <a:gd name="T0" fmla="*/ 9 w 9"/>
                  <a:gd name="T1" fmla="*/ 0 h 10"/>
                  <a:gd name="T2" fmla="*/ 9 w 9"/>
                  <a:gd name="T3" fmla="*/ 1 h 10"/>
                  <a:gd name="T4" fmla="*/ 1 w 9"/>
                  <a:gd name="T5" fmla="*/ 6 h 10"/>
                  <a:gd name="T6" fmla="*/ 0 w 9"/>
                  <a:gd name="T7" fmla="*/ 6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9" y="2"/>
                    </a:lnTo>
                    <a:lnTo>
                      <a:pt x="1" y="1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5" name="Freeform 875"/>
              <p:cNvSpPr>
                <a:spLocks/>
              </p:cNvSpPr>
              <p:nvPr/>
            </p:nvSpPr>
            <p:spPr bwMode="auto">
              <a:xfrm>
                <a:off x="4957" y="3301"/>
                <a:ext cx="12" cy="4"/>
              </a:xfrm>
              <a:custGeom>
                <a:avLst/>
                <a:gdLst>
                  <a:gd name="T0" fmla="*/ 0 w 12"/>
                  <a:gd name="T1" fmla="*/ 0 h 7"/>
                  <a:gd name="T2" fmla="*/ 1 w 12"/>
                  <a:gd name="T3" fmla="*/ 1 h 7"/>
                  <a:gd name="T4" fmla="*/ 11 w 12"/>
                  <a:gd name="T5" fmla="*/ 4 h 7"/>
                  <a:gd name="T6" fmla="*/ 12 w 12"/>
                  <a:gd name="T7" fmla="*/ 4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0" y="0"/>
                    </a:moveTo>
                    <a:lnTo>
                      <a:pt x="1" y="2"/>
                    </a:lnTo>
                    <a:lnTo>
                      <a:pt x="11" y="7"/>
                    </a:lnTo>
                    <a:lnTo>
                      <a:pt x="12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6" name="Freeform 876"/>
              <p:cNvSpPr>
                <a:spLocks/>
              </p:cNvSpPr>
              <p:nvPr/>
            </p:nvSpPr>
            <p:spPr bwMode="auto">
              <a:xfrm>
                <a:off x="4945" y="3304"/>
                <a:ext cx="11" cy="4"/>
              </a:xfrm>
              <a:custGeom>
                <a:avLst/>
                <a:gdLst>
                  <a:gd name="T0" fmla="*/ 0 w 11"/>
                  <a:gd name="T1" fmla="*/ 4 h 8"/>
                  <a:gd name="T2" fmla="*/ 1 w 11"/>
                  <a:gd name="T3" fmla="*/ 4 h 8"/>
                  <a:gd name="T4" fmla="*/ 10 w 11"/>
                  <a:gd name="T5" fmla="*/ 0 h 8"/>
                  <a:gd name="T6" fmla="*/ 11 w 1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8"/>
                  <a:gd name="T14" fmla="*/ 11 w 1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8">
                    <a:moveTo>
                      <a:pt x="0" y="8"/>
                    </a:moveTo>
                    <a:lnTo>
                      <a:pt x="1" y="8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7" name="Freeform 877"/>
              <p:cNvSpPr>
                <a:spLocks/>
              </p:cNvSpPr>
              <p:nvPr/>
            </p:nvSpPr>
            <p:spPr bwMode="auto">
              <a:xfrm>
                <a:off x="4934" y="3306"/>
                <a:ext cx="11" cy="2"/>
              </a:xfrm>
              <a:custGeom>
                <a:avLst/>
                <a:gdLst>
                  <a:gd name="T0" fmla="*/ 11 w 11"/>
                  <a:gd name="T1" fmla="*/ 2 h 5"/>
                  <a:gd name="T2" fmla="*/ 11 w 11"/>
                  <a:gd name="T3" fmla="*/ 2 h 5"/>
                  <a:gd name="T4" fmla="*/ 0 w 11"/>
                  <a:gd name="T5" fmla="*/ 0 h 5"/>
                  <a:gd name="T6" fmla="*/ 0 w 11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5"/>
                  <a:gd name="T14" fmla="*/ 11 w 11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5">
                    <a:moveTo>
                      <a:pt x="11" y="5"/>
                    </a:moveTo>
                    <a:lnTo>
                      <a:pt x="11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8" name="Freeform 878"/>
              <p:cNvSpPr>
                <a:spLocks/>
              </p:cNvSpPr>
              <p:nvPr/>
            </p:nvSpPr>
            <p:spPr bwMode="auto">
              <a:xfrm>
                <a:off x="4938" y="3311"/>
                <a:ext cx="10" cy="5"/>
              </a:xfrm>
              <a:custGeom>
                <a:avLst/>
                <a:gdLst>
                  <a:gd name="T0" fmla="*/ 0 w 10"/>
                  <a:gd name="T1" fmla="*/ 5 h 10"/>
                  <a:gd name="T2" fmla="*/ 1 w 10"/>
                  <a:gd name="T3" fmla="*/ 5 h 10"/>
                  <a:gd name="T4" fmla="*/ 9 w 10"/>
                  <a:gd name="T5" fmla="*/ 1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1" y="10"/>
                    </a:lnTo>
                    <a:lnTo>
                      <a:pt x="9" y="1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9" name="Freeform 879"/>
              <p:cNvSpPr>
                <a:spLocks/>
              </p:cNvSpPr>
              <p:nvPr/>
            </p:nvSpPr>
            <p:spPr bwMode="auto">
              <a:xfrm>
                <a:off x="4926" y="3313"/>
                <a:ext cx="12" cy="3"/>
              </a:xfrm>
              <a:custGeom>
                <a:avLst/>
                <a:gdLst>
                  <a:gd name="T0" fmla="*/ 12 w 12"/>
                  <a:gd name="T1" fmla="*/ 3 h 5"/>
                  <a:gd name="T2" fmla="*/ 11 w 12"/>
                  <a:gd name="T3" fmla="*/ 3 h 5"/>
                  <a:gd name="T4" fmla="*/ 1 w 12"/>
                  <a:gd name="T5" fmla="*/ 0 h 5"/>
                  <a:gd name="T6" fmla="*/ 0 w 1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5"/>
                  <a:gd name="T14" fmla="*/ 12 w 1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5">
                    <a:moveTo>
                      <a:pt x="12" y="5"/>
                    </a:moveTo>
                    <a:lnTo>
                      <a:pt x="11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0" name="Freeform 880"/>
              <p:cNvSpPr>
                <a:spLocks/>
              </p:cNvSpPr>
              <p:nvPr/>
            </p:nvSpPr>
            <p:spPr bwMode="auto">
              <a:xfrm>
                <a:off x="4955" y="3315"/>
                <a:ext cx="9" cy="6"/>
              </a:xfrm>
              <a:custGeom>
                <a:avLst/>
                <a:gdLst>
                  <a:gd name="T0" fmla="*/ 0 w 9"/>
                  <a:gd name="T1" fmla="*/ 6 h 11"/>
                  <a:gd name="T2" fmla="*/ 0 w 9"/>
                  <a:gd name="T3" fmla="*/ 6 h 11"/>
                  <a:gd name="T4" fmla="*/ 9 w 9"/>
                  <a:gd name="T5" fmla="*/ 1 h 11"/>
                  <a:gd name="T6" fmla="*/ 9 w 9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0" y="11"/>
                    </a:moveTo>
                    <a:lnTo>
                      <a:pt x="0" y="11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1" name="Freeform 881"/>
              <p:cNvSpPr>
                <a:spLocks/>
              </p:cNvSpPr>
              <p:nvPr/>
            </p:nvSpPr>
            <p:spPr bwMode="auto">
              <a:xfrm>
                <a:off x="4942" y="3317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1 w 13"/>
                  <a:gd name="T3" fmla="*/ 4 h 7"/>
                  <a:gd name="T4" fmla="*/ 0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1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2" name="Freeform 882"/>
              <p:cNvSpPr>
                <a:spLocks/>
              </p:cNvSpPr>
              <p:nvPr/>
            </p:nvSpPr>
            <p:spPr bwMode="auto">
              <a:xfrm>
                <a:off x="4962" y="3307"/>
                <a:ext cx="9" cy="6"/>
              </a:xfrm>
              <a:custGeom>
                <a:avLst/>
                <a:gdLst>
                  <a:gd name="T0" fmla="*/ 0 w 9"/>
                  <a:gd name="T1" fmla="*/ 6 h 10"/>
                  <a:gd name="T2" fmla="*/ 0 w 9"/>
                  <a:gd name="T3" fmla="*/ 6 h 10"/>
                  <a:gd name="T4" fmla="*/ 9 w 9"/>
                  <a:gd name="T5" fmla="*/ 1 h 10"/>
                  <a:gd name="T6" fmla="*/ 9 w 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0" y="10"/>
                    </a:moveTo>
                    <a:lnTo>
                      <a:pt x="0" y="10"/>
                    </a:lnTo>
                    <a:lnTo>
                      <a:pt x="9" y="1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" name="Freeform 883"/>
              <p:cNvSpPr>
                <a:spLocks/>
              </p:cNvSpPr>
              <p:nvPr/>
            </p:nvSpPr>
            <p:spPr bwMode="auto">
              <a:xfrm>
                <a:off x="4949" y="3309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2 w 13"/>
                  <a:gd name="T3" fmla="*/ 4 h 7"/>
                  <a:gd name="T4" fmla="*/ 0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" name="Freeform 884"/>
              <p:cNvSpPr>
                <a:spLocks/>
              </p:cNvSpPr>
              <p:nvPr/>
            </p:nvSpPr>
            <p:spPr bwMode="auto">
              <a:xfrm>
                <a:off x="4977" y="3312"/>
                <a:ext cx="11" cy="5"/>
              </a:xfrm>
              <a:custGeom>
                <a:avLst/>
                <a:gdLst>
                  <a:gd name="T0" fmla="*/ 0 w 11"/>
                  <a:gd name="T1" fmla="*/ 5 h 11"/>
                  <a:gd name="T2" fmla="*/ 1 w 11"/>
                  <a:gd name="T3" fmla="*/ 5 h 11"/>
                  <a:gd name="T4" fmla="*/ 10 w 11"/>
                  <a:gd name="T5" fmla="*/ 0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lnTo>
                      <a:pt x="1" y="11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" name="Freeform 885"/>
              <p:cNvSpPr>
                <a:spLocks/>
              </p:cNvSpPr>
              <p:nvPr/>
            </p:nvSpPr>
            <p:spPr bwMode="auto">
              <a:xfrm>
                <a:off x="4965" y="3313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2 w 12"/>
                  <a:gd name="T3" fmla="*/ 4 h 7"/>
                  <a:gd name="T4" fmla="*/ 1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2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" name="Freeform 886"/>
              <p:cNvSpPr>
                <a:spLocks/>
              </p:cNvSpPr>
              <p:nvPr/>
            </p:nvSpPr>
            <p:spPr bwMode="auto">
              <a:xfrm>
                <a:off x="4992" y="3296"/>
                <a:ext cx="9" cy="5"/>
              </a:xfrm>
              <a:custGeom>
                <a:avLst/>
                <a:gdLst>
                  <a:gd name="T0" fmla="*/ 0 w 9"/>
                  <a:gd name="T1" fmla="*/ 5 h 10"/>
                  <a:gd name="T2" fmla="*/ 1 w 9"/>
                  <a:gd name="T3" fmla="*/ 5 h 10"/>
                  <a:gd name="T4" fmla="*/ 9 w 9"/>
                  <a:gd name="T5" fmla="*/ 1 h 10"/>
                  <a:gd name="T6" fmla="*/ 9 w 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0" y="10"/>
                    </a:moveTo>
                    <a:lnTo>
                      <a:pt x="1" y="10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7" name="Freeform 887"/>
              <p:cNvSpPr>
                <a:spLocks/>
              </p:cNvSpPr>
              <p:nvPr/>
            </p:nvSpPr>
            <p:spPr bwMode="auto">
              <a:xfrm>
                <a:off x="4979" y="3298"/>
                <a:ext cx="13" cy="3"/>
              </a:xfrm>
              <a:custGeom>
                <a:avLst/>
                <a:gdLst>
                  <a:gd name="T0" fmla="*/ 13 w 13"/>
                  <a:gd name="T1" fmla="*/ 3 h 7"/>
                  <a:gd name="T2" fmla="*/ 12 w 13"/>
                  <a:gd name="T3" fmla="*/ 3 h 7"/>
                  <a:gd name="T4" fmla="*/ 1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8" name="Freeform 888"/>
              <p:cNvSpPr>
                <a:spLocks/>
              </p:cNvSpPr>
              <p:nvPr/>
            </p:nvSpPr>
            <p:spPr bwMode="auto">
              <a:xfrm>
                <a:off x="4984" y="3304"/>
                <a:ext cx="11" cy="5"/>
              </a:xfrm>
              <a:custGeom>
                <a:avLst/>
                <a:gdLst>
                  <a:gd name="T0" fmla="*/ 11 w 11"/>
                  <a:gd name="T1" fmla="*/ 0 h 10"/>
                  <a:gd name="T2" fmla="*/ 10 w 11"/>
                  <a:gd name="T3" fmla="*/ 0 h 10"/>
                  <a:gd name="T4" fmla="*/ 1 w 11"/>
                  <a:gd name="T5" fmla="*/ 4 h 10"/>
                  <a:gd name="T6" fmla="*/ 0 w 11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0"/>
                  <a:gd name="T14" fmla="*/ 11 w 11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0">
                    <a:moveTo>
                      <a:pt x="11" y="0"/>
                    </a:moveTo>
                    <a:lnTo>
                      <a:pt x="10" y="0"/>
                    </a:lnTo>
                    <a:lnTo>
                      <a:pt x="1" y="8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9" name="Freeform 889"/>
              <p:cNvSpPr>
                <a:spLocks/>
              </p:cNvSpPr>
              <p:nvPr/>
            </p:nvSpPr>
            <p:spPr bwMode="auto">
              <a:xfrm>
                <a:off x="4973" y="3306"/>
                <a:ext cx="11" cy="3"/>
              </a:xfrm>
              <a:custGeom>
                <a:avLst/>
                <a:gdLst>
                  <a:gd name="T0" fmla="*/ 0 w 11"/>
                  <a:gd name="T1" fmla="*/ 0 h 7"/>
                  <a:gd name="T2" fmla="*/ 0 w 11"/>
                  <a:gd name="T3" fmla="*/ 0 h 7"/>
                  <a:gd name="T4" fmla="*/ 11 w 11"/>
                  <a:gd name="T5" fmla="*/ 3 h 7"/>
                  <a:gd name="T6" fmla="*/ 11 w 11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0" y="0"/>
                    </a:moveTo>
                    <a:lnTo>
                      <a:pt x="0" y="0"/>
                    </a:lnTo>
                    <a:lnTo>
                      <a:pt x="11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0" name="Freeform 890"/>
              <p:cNvSpPr>
                <a:spLocks/>
              </p:cNvSpPr>
              <p:nvPr/>
            </p:nvSpPr>
            <p:spPr bwMode="auto">
              <a:xfrm>
                <a:off x="5008" y="3300"/>
                <a:ext cx="9" cy="6"/>
              </a:xfrm>
              <a:custGeom>
                <a:avLst/>
                <a:gdLst>
                  <a:gd name="T0" fmla="*/ 0 w 9"/>
                  <a:gd name="T1" fmla="*/ 6 h 10"/>
                  <a:gd name="T2" fmla="*/ 0 w 9"/>
                  <a:gd name="T3" fmla="*/ 5 h 10"/>
                  <a:gd name="T4" fmla="*/ 8 w 9"/>
                  <a:gd name="T5" fmla="*/ 0 h 10"/>
                  <a:gd name="T6" fmla="*/ 9 w 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0" y="1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1" name="Freeform 891"/>
              <p:cNvSpPr>
                <a:spLocks/>
              </p:cNvSpPr>
              <p:nvPr/>
            </p:nvSpPr>
            <p:spPr bwMode="auto">
              <a:xfrm>
                <a:off x="4996" y="3302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1 w 12"/>
                  <a:gd name="T3" fmla="*/ 4 h 7"/>
                  <a:gd name="T4" fmla="*/ 0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1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2" name="Freeform 892"/>
              <p:cNvSpPr>
                <a:spLocks/>
              </p:cNvSpPr>
              <p:nvPr/>
            </p:nvSpPr>
            <p:spPr bwMode="auto">
              <a:xfrm>
                <a:off x="5001" y="3308"/>
                <a:ext cx="9" cy="5"/>
              </a:xfrm>
              <a:custGeom>
                <a:avLst/>
                <a:gdLst>
                  <a:gd name="T0" fmla="*/ 9 w 9"/>
                  <a:gd name="T1" fmla="*/ 0 h 11"/>
                  <a:gd name="T2" fmla="*/ 9 w 9"/>
                  <a:gd name="T3" fmla="*/ 0 h 11"/>
                  <a:gd name="T4" fmla="*/ 1 w 9"/>
                  <a:gd name="T5" fmla="*/ 4 h 11"/>
                  <a:gd name="T6" fmla="*/ 0 w 9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9" y="0"/>
                    </a:moveTo>
                    <a:lnTo>
                      <a:pt x="9" y="0"/>
                    </a:lnTo>
                    <a:lnTo>
                      <a:pt x="1" y="9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3" name="Freeform 893"/>
              <p:cNvSpPr>
                <a:spLocks/>
              </p:cNvSpPr>
              <p:nvPr/>
            </p:nvSpPr>
            <p:spPr bwMode="auto">
              <a:xfrm>
                <a:off x="4989" y="3310"/>
                <a:ext cx="12" cy="3"/>
              </a:xfrm>
              <a:custGeom>
                <a:avLst/>
                <a:gdLst>
                  <a:gd name="T0" fmla="*/ 0 w 12"/>
                  <a:gd name="T1" fmla="*/ 0 h 7"/>
                  <a:gd name="T2" fmla="*/ 1 w 12"/>
                  <a:gd name="T3" fmla="*/ 0 h 7"/>
                  <a:gd name="T4" fmla="*/ 11 w 12"/>
                  <a:gd name="T5" fmla="*/ 2 h 7"/>
                  <a:gd name="T6" fmla="*/ 12 w 12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0" y="0"/>
                    </a:moveTo>
                    <a:lnTo>
                      <a:pt x="1" y="0"/>
                    </a:lnTo>
                    <a:lnTo>
                      <a:pt x="11" y="5"/>
                    </a:lnTo>
                    <a:lnTo>
                      <a:pt x="12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4" name="Freeform 894"/>
              <p:cNvSpPr>
                <a:spLocks/>
              </p:cNvSpPr>
              <p:nvPr/>
            </p:nvSpPr>
            <p:spPr bwMode="auto">
              <a:xfrm>
                <a:off x="5024" y="3305"/>
                <a:ext cx="9" cy="4"/>
              </a:xfrm>
              <a:custGeom>
                <a:avLst/>
                <a:gdLst>
                  <a:gd name="T0" fmla="*/ 9 w 9"/>
                  <a:gd name="T1" fmla="*/ 0 h 9"/>
                  <a:gd name="T2" fmla="*/ 9 w 9"/>
                  <a:gd name="T3" fmla="*/ 0 h 9"/>
                  <a:gd name="T4" fmla="*/ 1 w 9"/>
                  <a:gd name="T5" fmla="*/ 4 h 9"/>
                  <a:gd name="T6" fmla="*/ 0 w 9"/>
                  <a:gd name="T7" fmla="*/ 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9"/>
                  <a:gd name="T14" fmla="*/ 9 w 9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9">
                    <a:moveTo>
                      <a:pt x="9" y="0"/>
                    </a:moveTo>
                    <a:lnTo>
                      <a:pt x="9" y="0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5" name="Freeform 895"/>
              <p:cNvSpPr>
                <a:spLocks/>
              </p:cNvSpPr>
              <p:nvPr/>
            </p:nvSpPr>
            <p:spPr bwMode="auto">
              <a:xfrm>
                <a:off x="5011" y="3306"/>
                <a:ext cx="13" cy="3"/>
              </a:xfrm>
              <a:custGeom>
                <a:avLst/>
                <a:gdLst>
                  <a:gd name="T0" fmla="*/ 0 w 13"/>
                  <a:gd name="T1" fmla="*/ 0 h 5"/>
                  <a:gd name="T2" fmla="*/ 1 w 13"/>
                  <a:gd name="T3" fmla="*/ 0 h 5"/>
                  <a:gd name="T4" fmla="*/ 13 w 13"/>
                  <a:gd name="T5" fmla="*/ 3 h 5"/>
                  <a:gd name="T6" fmla="*/ 13 w 13"/>
                  <a:gd name="T7" fmla="*/ 3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0" y="0"/>
                    </a:moveTo>
                    <a:lnTo>
                      <a:pt x="1" y="0"/>
                    </a:lnTo>
                    <a:lnTo>
                      <a:pt x="13" y="5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6" name="Freeform 896"/>
              <p:cNvSpPr>
                <a:spLocks/>
              </p:cNvSpPr>
              <p:nvPr/>
            </p:nvSpPr>
            <p:spPr bwMode="auto">
              <a:xfrm>
                <a:off x="5049" y="3311"/>
                <a:ext cx="10" cy="5"/>
              </a:xfrm>
              <a:custGeom>
                <a:avLst/>
                <a:gdLst>
                  <a:gd name="T0" fmla="*/ 0 w 10"/>
                  <a:gd name="T1" fmla="*/ 5 h 10"/>
                  <a:gd name="T2" fmla="*/ 2 w 10"/>
                  <a:gd name="T3" fmla="*/ 5 h 10"/>
                  <a:gd name="T4" fmla="*/ 10 w 10"/>
                  <a:gd name="T5" fmla="*/ 1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2" y="10"/>
                    </a:lnTo>
                    <a:lnTo>
                      <a:pt x="10" y="1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7" name="Freeform 897"/>
              <p:cNvSpPr>
                <a:spLocks/>
              </p:cNvSpPr>
              <p:nvPr/>
            </p:nvSpPr>
            <p:spPr bwMode="auto">
              <a:xfrm>
                <a:off x="5029" y="3311"/>
                <a:ext cx="20" cy="5"/>
              </a:xfrm>
              <a:custGeom>
                <a:avLst/>
                <a:gdLst>
                  <a:gd name="T0" fmla="*/ 20 w 20"/>
                  <a:gd name="T1" fmla="*/ 5 h 10"/>
                  <a:gd name="T2" fmla="*/ 20 w 20"/>
                  <a:gd name="T3" fmla="*/ 5 h 10"/>
                  <a:gd name="T4" fmla="*/ 1 w 20"/>
                  <a:gd name="T5" fmla="*/ 0 h 10"/>
                  <a:gd name="T6" fmla="*/ 0 w 2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0"/>
                  <a:gd name="T14" fmla="*/ 20 w 2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0">
                    <a:moveTo>
                      <a:pt x="20" y="10"/>
                    </a:moveTo>
                    <a:lnTo>
                      <a:pt x="20" y="1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8" name="Freeform 898"/>
              <p:cNvSpPr>
                <a:spLocks/>
              </p:cNvSpPr>
              <p:nvPr/>
            </p:nvSpPr>
            <p:spPr bwMode="auto">
              <a:xfrm>
                <a:off x="5022" y="3319"/>
                <a:ext cx="17" cy="4"/>
              </a:xfrm>
              <a:custGeom>
                <a:avLst/>
                <a:gdLst>
                  <a:gd name="T0" fmla="*/ 17 w 17"/>
                  <a:gd name="T1" fmla="*/ 4 h 9"/>
                  <a:gd name="T2" fmla="*/ 16 w 17"/>
                  <a:gd name="T3" fmla="*/ 4 h 9"/>
                  <a:gd name="T4" fmla="*/ 1 w 17"/>
                  <a:gd name="T5" fmla="*/ 0 h 9"/>
                  <a:gd name="T6" fmla="*/ 0 w 1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9"/>
                  <a:gd name="T14" fmla="*/ 17 w 1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9">
                    <a:moveTo>
                      <a:pt x="17" y="9"/>
                    </a:moveTo>
                    <a:lnTo>
                      <a:pt x="16" y="9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9" name="Freeform 899"/>
              <p:cNvSpPr>
                <a:spLocks/>
              </p:cNvSpPr>
              <p:nvPr/>
            </p:nvSpPr>
            <p:spPr bwMode="auto">
              <a:xfrm>
                <a:off x="5039" y="3318"/>
                <a:ext cx="9" cy="5"/>
              </a:xfrm>
              <a:custGeom>
                <a:avLst/>
                <a:gdLst>
                  <a:gd name="T0" fmla="*/ 9 w 9"/>
                  <a:gd name="T1" fmla="*/ 0 h 10"/>
                  <a:gd name="T2" fmla="*/ 9 w 9"/>
                  <a:gd name="T3" fmla="*/ 0 h 10"/>
                  <a:gd name="T4" fmla="*/ 0 w 9"/>
                  <a:gd name="T5" fmla="*/ 5 h 10"/>
                  <a:gd name="T6" fmla="*/ 0 w 9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9" y="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0" name="Freeform 900"/>
              <p:cNvSpPr>
                <a:spLocks/>
              </p:cNvSpPr>
              <p:nvPr/>
            </p:nvSpPr>
            <p:spPr bwMode="auto">
              <a:xfrm>
                <a:off x="5017" y="3313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2 w 10"/>
                  <a:gd name="T3" fmla="*/ 4 h 11"/>
                  <a:gd name="T4" fmla="*/ 10 w 10"/>
                  <a:gd name="T5" fmla="*/ 0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2" y="9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1" name="Freeform 901"/>
              <p:cNvSpPr>
                <a:spLocks/>
              </p:cNvSpPr>
              <p:nvPr/>
            </p:nvSpPr>
            <p:spPr bwMode="auto">
              <a:xfrm>
                <a:off x="5005" y="3314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1 w 12"/>
                  <a:gd name="T3" fmla="*/ 3 h 7"/>
                  <a:gd name="T4" fmla="*/ 0 w 12"/>
                  <a:gd name="T5" fmla="*/ 0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1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2" name="Freeform 902"/>
              <p:cNvSpPr>
                <a:spLocks/>
              </p:cNvSpPr>
              <p:nvPr/>
            </p:nvSpPr>
            <p:spPr bwMode="auto">
              <a:xfrm>
                <a:off x="5026" y="3324"/>
                <a:ext cx="9" cy="5"/>
              </a:xfrm>
              <a:custGeom>
                <a:avLst/>
                <a:gdLst>
                  <a:gd name="T0" fmla="*/ 0 w 9"/>
                  <a:gd name="T1" fmla="*/ 5 h 11"/>
                  <a:gd name="T2" fmla="*/ 0 w 9"/>
                  <a:gd name="T3" fmla="*/ 5 h 11"/>
                  <a:gd name="T4" fmla="*/ 8 w 9"/>
                  <a:gd name="T5" fmla="*/ 1 h 11"/>
                  <a:gd name="T6" fmla="*/ 9 w 9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0" y="11"/>
                    </a:moveTo>
                    <a:lnTo>
                      <a:pt x="0" y="11"/>
                    </a:lnTo>
                    <a:lnTo>
                      <a:pt x="8" y="2"/>
                    </a:lnTo>
                    <a:lnTo>
                      <a:pt x="9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3" name="Freeform 903"/>
              <p:cNvSpPr>
                <a:spLocks/>
              </p:cNvSpPr>
              <p:nvPr/>
            </p:nvSpPr>
            <p:spPr bwMode="auto">
              <a:xfrm>
                <a:off x="5000" y="3323"/>
                <a:ext cx="26" cy="6"/>
              </a:xfrm>
              <a:custGeom>
                <a:avLst/>
                <a:gdLst>
                  <a:gd name="T0" fmla="*/ 26 w 26"/>
                  <a:gd name="T1" fmla="*/ 6 h 13"/>
                  <a:gd name="T2" fmla="*/ 25 w 26"/>
                  <a:gd name="T3" fmla="*/ 6 h 13"/>
                  <a:gd name="T4" fmla="*/ 0 w 26"/>
                  <a:gd name="T5" fmla="*/ 0 h 13"/>
                  <a:gd name="T6" fmla="*/ 0 w 26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3"/>
                  <a:gd name="T14" fmla="*/ 26 w 26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3">
                    <a:moveTo>
                      <a:pt x="26" y="13"/>
                    </a:moveTo>
                    <a:lnTo>
                      <a:pt x="25" y="13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4" name="Freeform 904"/>
              <p:cNvSpPr>
                <a:spLocks/>
              </p:cNvSpPr>
              <p:nvPr/>
            </p:nvSpPr>
            <p:spPr bwMode="auto">
              <a:xfrm>
                <a:off x="4994" y="3316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1 w 10"/>
                  <a:gd name="T3" fmla="*/ 5 h 11"/>
                  <a:gd name="T4" fmla="*/ 9 w 10"/>
                  <a:gd name="T5" fmla="*/ 0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1" y="11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5" name="Freeform 905"/>
              <p:cNvSpPr>
                <a:spLocks/>
              </p:cNvSpPr>
              <p:nvPr/>
            </p:nvSpPr>
            <p:spPr bwMode="auto">
              <a:xfrm>
                <a:off x="4981" y="3318"/>
                <a:ext cx="13" cy="3"/>
              </a:xfrm>
              <a:custGeom>
                <a:avLst/>
                <a:gdLst>
                  <a:gd name="T0" fmla="*/ 13 w 13"/>
                  <a:gd name="T1" fmla="*/ 3 h 7"/>
                  <a:gd name="T2" fmla="*/ 12 w 13"/>
                  <a:gd name="T3" fmla="*/ 3 h 7"/>
                  <a:gd name="T4" fmla="*/ 1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6" name="Freeform 906"/>
              <p:cNvSpPr>
                <a:spLocks/>
              </p:cNvSpPr>
              <p:nvPr/>
            </p:nvSpPr>
            <p:spPr bwMode="auto">
              <a:xfrm>
                <a:off x="5009" y="3331"/>
                <a:ext cx="11" cy="5"/>
              </a:xfrm>
              <a:custGeom>
                <a:avLst/>
                <a:gdLst>
                  <a:gd name="T0" fmla="*/ 0 w 11"/>
                  <a:gd name="T1" fmla="*/ 5 h 11"/>
                  <a:gd name="T2" fmla="*/ 1 w 11"/>
                  <a:gd name="T3" fmla="*/ 5 h 11"/>
                  <a:gd name="T4" fmla="*/ 10 w 11"/>
                  <a:gd name="T5" fmla="*/ 0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lnTo>
                      <a:pt x="1" y="11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7" name="Freeform 907"/>
              <p:cNvSpPr>
                <a:spLocks/>
              </p:cNvSpPr>
              <p:nvPr/>
            </p:nvSpPr>
            <p:spPr bwMode="auto">
              <a:xfrm>
                <a:off x="4975" y="3328"/>
                <a:ext cx="34" cy="8"/>
              </a:xfrm>
              <a:custGeom>
                <a:avLst/>
                <a:gdLst>
                  <a:gd name="T0" fmla="*/ 34 w 34"/>
                  <a:gd name="T1" fmla="*/ 8 h 18"/>
                  <a:gd name="T2" fmla="*/ 34 w 34"/>
                  <a:gd name="T3" fmla="*/ 8 h 18"/>
                  <a:gd name="T4" fmla="*/ 1 w 34"/>
                  <a:gd name="T5" fmla="*/ 0 h 18"/>
                  <a:gd name="T6" fmla="*/ 0 w 34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18"/>
                  <a:gd name="T14" fmla="*/ 34 w 3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18">
                    <a:moveTo>
                      <a:pt x="34" y="18"/>
                    </a:moveTo>
                    <a:lnTo>
                      <a:pt x="34" y="18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8" name="Freeform 908"/>
              <p:cNvSpPr>
                <a:spLocks/>
              </p:cNvSpPr>
              <p:nvPr/>
            </p:nvSpPr>
            <p:spPr bwMode="auto">
              <a:xfrm>
                <a:off x="4962" y="3328"/>
                <a:ext cx="10" cy="6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9 w 10"/>
                  <a:gd name="T5" fmla="*/ 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0" y="10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9" name="Freeform 909"/>
              <p:cNvSpPr>
                <a:spLocks/>
              </p:cNvSpPr>
              <p:nvPr/>
            </p:nvSpPr>
            <p:spPr bwMode="auto">
              <a:xfrm>
                <a:off x="4945" y="3329"/>
                <a:ext cx="17" cy="5"/>
              </a:xfrm>
              <a:custGeom>
                <a:avLst/>
                <a:gdLst>
                  <a:gd name="T0" fmla="*/ 17 w 17"/>
                  <a:gd name="T1" fmla="*/ 5 h 8"/>
                  <a:gd name="T2" fmla="*/ 16 w 17"/>
                  <a:gd name="T3" fmla="*/ 5 h 8"/>
                  <a:gd name="T4" fmla="*/ 0 w 17"/>
                  <a:gd name="T5" fmla="*/ 0 h 8"/>
                  <a:gd name="T6" fmla="*/ 0 w 17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8"/>
                  <a:gd name="T14" fmla="*/ 17 w 17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8">
                    <a:moveTo>
                      <a:pt x="17" y="8"/>
                    </a:moveTo>
                    <a:lnTo>
                      <a:pt x="16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0" name="Freeform 910"/>
              <p:cNvSpPr>
                <a:spLocks/>
              </p:cNvSpPr>
              <p:nvPr/>
            </p:nvSpPr>
            <p:spPr bwMode="auto">
              <a:xfrm>
                <a:off x="4970" y="3320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1 w 10"/>
                  <a:gd name="T3" fmla="*/ 5 h 11"/>
                  <a:gd name="T4" fmla="*/ 9 w 10"/>
                  <a:gd name="T5" fmla="*/ 1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1" y="11"/>
                    </a:lnTo>
                    <a:lnTo>
                      <a:pt x="9" y="2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1" name="Freeform 911"/>
              <p:cNvSpPr>
                <a:spLocks/>
              </p:cNvSpPr>
              <p:nvPr/>
            </p:nvSpPr>
            <p:spPr bwMode="auto">
              <a:xfrm>
                <a:off x="4958" y="3321"/>
                <a:ext cx="12" cy="4"/>
              </a:xfrm>
              <a:custGeom>
                <a:avLst/>
                <a:gdLst>
                  <a:gd name="T0" fmla="*/ 12 w 12"/>
                  <a:gd name="T1" fmla="*/ 4 h 7"/>
                  <a:gd name="T2" fmla="*/ 12 w 12"/>
                  <a:gd name="T3" fmla="*/ 4 h 7"/>
                  <a:gd name="T4" fmla="*/ 1 w 12"/>
                  <a:gd name="T5" fmla="*/ 1 h 7"/>
                  <a:gd name="T6" fmla="*/ 0 w 1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7"/>
                  <a:gd name="T14" fmla="*/ 12 w 1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7">
                    <a:moveTo>
                      <a:pt x="12" y="7"/>
                    </a:moveTo>
                    <a:lnTo>
                      <a:pt x="12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2" name="Freeform 912"/>
              <p:cNvSpPr>
                <a:spLocks/>
              </p:cNvSpPr>
              <p:nvPr/>
            </p:nvSpPr>
            <p:spPr bwMode="auto">
              <a:xfrm>
                <a:off x="5062" y="3324"/>
                <a:ext cx="10" cy="5"/>
              </a:xfrm>
              <a:custGeom>
                <a:avLst/>
                <a:gdLst>
                  <a:gd name="T0" fmla="*/ 0 w 10"/>
                  <a:gd name="T1" fmla="*/ 5 h 11"/>
                  <a:gd name="T2" fmla="*/ 1 w 10"/>
                  <a:gd name="T3" fmla="*/ 5 h 11"/>
                  <a:gd name="T4" fmla="*/ 9 w 10"/>
                  <a:gd name="T5" fmla="*/ 0 h 11"/>
                  <a:gd name="T6" fmla="*/ 10 w 10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0" y="11"/>
                    </a:moveTo>
                    <a:lnTo>
                      <a:pt x="1" y="11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3" name="Freeform 913"/>
              <p:cNvSpPr>
                <a:spLocks/>
              </p:cNvSpPr>
              <p:nvPr/>
            </p:nvSpPr>
            <p:spPr bwMode="auto">
              <a:xfrm>
                <a:off x="5049" y="3326"/>
                <a:ext cx="13" cy="3"/>
              </a:xfrm>
              <a:custGeom>
                <a:avLst/>
                <a:gdLst>
                  <a:gd name="T0" fmla="*/ 13 w 13"/>
                  <a:gd name="T1" fmla="*/ 3 h 7"/>
                  <a:gd name="T2" fmla="*/ 13 w 13"/>
                  <a:gd name="T3" fmla="*/ 3 h 7"/>
                  <a:gd name="T4" fmla="*/ 0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4" name="Freeform 914"/>
              <p:cNvSpPr>
                <a:spLocks/>
              </p:cNvSpPr>
              <p:nvPr/>
            </p:nvSpPr>
            <p:spPr bwMode="auto">
              <a:xfrm>
                <a:off x="5079" y="3328"/>
                <a:ext cx="10" cy="6"/>
              </a:xfrm>
              <a:custGeom>
                <a:avLst/>
                <a:gdLst>
                  <a:gd name="T0" fmla="*/ 0 w 10"/>
                  <a:gd name="T1" fmla="*/ 6 h 10"/>
                  <a:gd name="T2" fmla="*/ 1 w 10"/>
                  <a:gd name="T3" fmla="*/ 6 h 10"/>
                  <a:gd name="T4" fmla="*/ 10 w 10"/>
                  <a:gd name="T5" fmla="*/ 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0" y="10"/>
                    </a:moveTo>
                    <a:lnTo>
                      <a:pt x="1" y="10"/>
                    </a:lnTo>
                    <a:lnTo>
                      <a:pt x="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5" name="Freeform 915"/>
              <p:cNvSpPr>
                <a:spLocks/>
              </p:cNvSpPr>
              <p:nvPr/>
            </p:nvSpPr>
            <p:spPr bwMode="auto">
              <a:xfrm>
                <a:off x="5066" y="3330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3 w 13"/>
                  <a:gd name="T3" fmla="*/ 4 h 7"/>
                  <a:gd name="T4" fmla="*/ 1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3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6" name="Freeform 916"/>
              <p:cNvSpPr>
                <a:spLocks/>
              </p:cNvSpPr>
              <p:nvPr/>
            </p:nvSpPr>
            <p:spPr bwMode="auto">
              <a:xfrm>
                <a:off x="5084" y="3335"/>
                <a:ext cx="13" cy="4"/>
              </a:xfrm>
              <a:custGeom>
                <a:avLst/>
                <a:gdLst>
                  <a:gd name="T0" fmla="*/ 13 w 13"/>
                  <a:gd name="T1" fmla="*/ 4 h 7"/>
                  <a:gd name="T2" fmla="*/ 13 w 13"/>
                  <a:gd name="T3" fmla="*/ 3 h 7"/>
                  <a:gd name="T4" fmla="*/ 1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3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7" name="Freeform 917"/>
              <p:cNvSpPr>
                <a:spLocks/>
              </p:cNvSpPr>
              <p:nvPr/>
            </p:nvSpPr>
            <p:spPr bwMode="auto">
              <a:xfrm>
                <a:off x="5097" y="3333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1 h 12"/>
                  <a:gd name="T4" fmla="*/ 1 w 9"/>
                  <a:gd name="T5" fmla="*/ 5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9" y="1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8" name="Freeform 918"/>
              <p:cNvSpPr>
                <a:spLocks/>
              </p:cNvSpPr>
              <p:nvPr/>
            </p:nvSpPr>
            <p:spPr bwMode="auto">
              <a:xfrm>
                <a:off x="5096" y="3328"/>
                <a:ext cx="13" cy="3"/>
              </a:xfrm>
              <a:custGeom>
                <a:avLst/>
                <a:gdLst>
                  <a:gd name="T0" fmla="*/ 13 w 13"/>
                  <a:gd name="T1" fmla="*/ 3 h 7"/>
                  <a:gd name="T2" fmla="*/ 12 w 13"/>
                  <a:gd name="T3" fmla="*/ 3 h 7"/>
                  <a:gd name="T4" fmla="*/ 0 w 13"/>
                  <a:gd name="T5" fmla="*/ 1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2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9" name="Freeform 919"/>
              <p:cNvSpPr>
                <a:spLocks/>
              </p:cNvSpPr>
              <p:nvPr/>
            </p:nvSpPr>
            <p:spPr bwMode="auto">
              <a:xfrm>
                <a:off x="5109" y="3326"/>
                <a:ext cx="9" cy="5"/>
              </a:xfrm>
              <a:custGeom>
                <a:avLst/>
                <a:gdLst>
                  <a:gd name="T0" fmla="*/ 9 w 9"/>
                  <a:gd name="T1" fmla="*/ 0 h 10"/>
                  <a:gd name="T2" fmla="*/ 9 w 9"/>
                  <a:gd name="T3" fmla="*/ 1 h 10"/>
                  <a:gd name="T4" fmla="*/ 0 w 9"/>
                  <a:gd name="T5" fmla="*/ 5 h 10"/>
                  <a:gd name="T6" fmla="*/ 0 w 9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9" y="1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0" name="Freeform 920"/>
              <p:cNvSpPr>
                <a:spLocks/>
              </p:cNvSpPr>
              <p:nvPr/>
            </p:nvSpPr>
            <p:spPr bwMode="auto">
              <a:xfrm>
                <a:off x="5078" y="3323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1 w 14"/>
                  <a:gd name="T5" fmla="*/ 1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1" name="Freeform 921"/>
              <p:cNvSpPr>
                <a:spLocks/>
              </p:cNvSpPr>
              <p:nvPr/>
            </p:nvSpPr>
            <p:spPr bwMode="auto">
              <a:xfrm>
                <a:off x="5092" y="3321"/>
                <a:ext cx="9" cy="6"/>
              </a:xfrm>
              <a:custGeom>
                <a:avLst/>
                <a:gdLst>
                  <a:gd name="T0" fmla="*/ 9 w 9"/>
                  <a:gd name="T1" fmla="*/ 0 h 10"/>
                  <a:gd name="T2" fmla="*/ 8 w 9"/>
                  <a:gd name="T3" fmla="*/ 1 h 10"/>
                  <a:gd name="T4" fmla="*/ 0 w 9"/>
                  <a:gd name="T5" fmla="*/ 6 h 10"/>
                  <a:gd name="T6" fmla="*/ 0 w 9"/>
                  <a:gd name="T7" fmla="*/ 6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8" y="2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2" name="Freeform 922"/>
              <p:cNvSpPr>
                <a:spLocks/>
              </p:cNvSpPr>
              <p:nvPr/>
            </p:nvSpPr>
            <p:spPr bwMode="auto">
              <a:xfrm>
                <a:off x="5074" y="3317"/>
                <a:ext cx="10" cy="5"/>
              </a:xfrm>
              <a:custGeom>
                <a:avLst/>
                <a:gdLst>
                  <a:gd name="T0" fmla="*/ 10 w 10"/>
                  <a:gd name="T1" fmla="*/ 0 h 11"/>
                  <a:gd name="T2" fmla="*/ 10 w 10"/>
                  <a:gd name="T3" fmla="*/ 1 h 11"/>
                  <a:gd name="T4" fmla="*/ 1 w 10"/>
                  <a:gd name="T5" fmla="*/ 5 h 11"/>
                  <a:gd name="T6" fmla="*/ 0 w 10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1"/>
                  <a:gd name="T14" fmla="*/ 10 w 10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1">
                    <a:moveTo>
                      <a:pt x="10" y="0"/>
                    </a:moveTo>
                    <a:lnTo>
                      <a:pt x="10" y="2"/>
                    </a:lnTo>
                    <a:lnTo>
                      <a:pt x="1" y="11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3" name="Freeform 923"/>
              <p:cNvSpPr>
                <a:spLocks/>
              </p:cNvSpPr>
              <p:nvPr/>
            </p:nvSpPr>
            <p:spPr bwMode="auto">
              <a:xfrm>
                <a:off x="5062" y="3319"/>
                <a:ext cx="12" cy="3"/>
              </a:xfrm>
              <a:custGeom>
                <a:avLst/>
                <a:gdLst>
                  <a:gd name="T0" fmla="*/ 0 w 12"/>
                  <a:gd name="T1" fmla="*/ 0 h 8"/>
                  <a:gd name="T2" fmla="*/ 0 w 12"/>
                  <a:gd name="T3" fmla="*/ 1 h 8"/>
                  <a:gd name="T4" fmla="*/ 12 w 12"/>
                  <a:gd name="T5" fmla="*/ 3 h 8"/>
                  <a:gd name="T6" fmla="*/ 12 w 12"/>
                  <a:gd name="T7" fmla="*/ 3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8"/>
                  <a:gd name="T14" fmla="*/ 12 w 12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8">
                    <a:moveTo>
                      <a:pt x="0" y="0"/>
                    </a:moveTo>
                    <a:lnTo>
                      <a:pt x="0" y="2"/>
                    </a:lnTo>
                    <a:lnTo>
                      <a:pt x="12" y="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4" name="Freeform 924"/>
              <p:cNvSpPr>
                <a:spLocks/>
              </p:cNvSpPr>
              <p:nvPr/>
            </p:nvSpPr>
            <p:spPr bwMode="auto">
              <a:xfrm>
                <a:off x="5011" y="3348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5" name="Freeform 925"/>
              <p:cNvSpPr>
                <a:spLocks/>
              </p:cNvSpPr>
              <p:nvPr/>
            </p:nvSpPr>
            <p:spPr bwMode="auto">
              <a:xfrm>
                <a:off x="5025" y="3345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1 h 12"/>
                  <a:gd name="T4" fmla="*/ 0 w 9"/>
                  <a:gd name="T5" fmla="*/ 6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9" y="2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6" name="Freeform 926"/>
              <p:cNvSpPr>
                <a:spLocks/>
              </p:cNvSpPr>
              <p:nvPr/>
            </p:nvSpPr>
            <p:spPr bwMode="auto">
              <a:xfrm>
                <a:off x="5046" y="3357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7" name="Freeform 927"/>
              <p:cNvSpPr>
                <a:spLocks/>
              </p:cNvSpPr>
              <p:nvPr/>
            </p:nvSpPr>
            <p:spPr bwMode="auto">
              <a:xfrm>
                <a:off x="5060" y="3355"/>
                <a:ext cx="10" cy="6"/>
              </a:xfrm>
              <a:custGeom>
                <a:avLst/>
                <a:gdLst>
                  <a:gd name="T0" fmla="*/ 10 w 10"/>
                  <a:gd name="T1" fmla="*/ 0 h 13"/>
                  <a:gd name="T2" fmla="*/ 9 w 10"/>
                  <a:gd name="T3" fmla="*/ 1 h 13"/>
                  <a:gd name="T4" fmla="*/ 1 w 10"/>
                  <a:gd name="T5" fmla="*/ 6 h 13"/>
                  <a:gd name="T6" fmla="*/ 0 w 10"/>
                  <a:gd name="T7" fmla="*/ 6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3"/>
                  <a:gd name="T14" fmla="*/ 10 w 10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3">
                    <a:moveTo>
                      <a:pt x="10" y="0"/>
                    </a:moveTo>
                    <a:lnTo>
                      <a:pt x="9" y="2"/>
                    </a:lnTo>
                    <a:lnTo>
                      <a:pt x="1" y="13"/>
                    </a:lnTo>
                    <a:lnTo>
                      <a:pt x="0" y="13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8" name="Freeform 928"/>
              <p:cNvSpPr>
                <a:spLocks/>
              </p:cNvSpPr>
              <p:nvPr/>
            </p:nvSpPr>
            <p:spPr bwMode="auto">
              <a:xfrm>
                <a:off x="5041" y="3345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9" name="Freeform 929"/>
              <p:cNvSpPr>
                <a:spLocks/>
              </p:cNvSpPr>
              <p:nvPr/>
            </p:nvSpPr>
            <p:spPr bwMode="auto">
              <a:xfrm>
                <a:off x="5055" y="3342"/>
                <a:ext cx="10" cy="7"/>
              </a:xfrm>
              <a:custGeom>
                <a:avLst/>
                <a:gdLst>
                  <a:gd name="T0" fmla="*/ 10 w 10"/>
                  <a:gd name="T1" fmla="*/ 0 h 12"/>
                  <a:gd name="T2" fmla="*/ 9 w 10"/>
                  <a:gd name="T3" fmla="*/ 1 h 12"/>
                  <a:gd name="T4" fmla="*/ 1 w 10"/>
                  <a:gd name="T5" fmla="*/ 7 h 12"/>
                  <a:gd name="T6" fmla="*/ 0 w 10"/>
                  <a:gd name="T7" fmla="*/ 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9" y="2"/>
                    </a:lnTo>
                    <a:lnTo>
                      <a:pt x="1" y="12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0" name="Freeform 930"/>
              <p:cNvSpPr>
                <a:spLocks/>
              </p:cNvSpPr>
              <p:nvPr/>
            </p:nvSpPr>
            <p:spPr bwMode="auto">
              <a:xfrm>
                <a:off x="5029" y="3352"/>
                <a:ext cx="13" cy="4"/>
              </a:xfrm>
              <a:custGeom>
                <a:avLst/>
                <a:gdLst>
                  <a:gd name="T0" fmla="*/ 13 w 13"/>
                  <a:gd name="T1" fmla="*/ 4 h 9"/>
                  <a:gd name="T2" fmla="*/ 12 w 13"/>
                  <a:gd name="T3" fmla="*/ 3 h 9"/>
                  <a:gd name="T4" fmla="*/ 0 w 13"/>
                  <a:gd name="T5" fmla="*/ 0 h 9"/>
                  <a:gd name="T6" fmla="*/ 0 w 13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9"/>
                  <a:gd name="T14" fmla="*/ 13 w 1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9">
                    <a:moveTo>
                      <a:pt x="13" y="9"/>
                    </a:moveTo>
                    <a:lnTo>
                      <a:pt x="12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1" name="Freeform 931"/>
              <p:cNvSpPr>
                <a:spLocks/>
              </p:cNvSpPr>
              <p:nvPr/>
            </p:nvSpPr>
            <p:spPr bwMode="auto">
              <a:xfrm>
                <a:off x="5042" y="3350"/>
                <a:ext cx="10" cy="6"/>
              </a:xfrm>
              <a:custGeom>
                <a:avLst/>
                <a:gdLst>
                  <a:gd name="T0" fmla="*/ 10 w 10"/>
                  <a:gd name="T1" fmla="*/ 0 h 12"/>
                  <a:gd name="T2" fmla="*/ 10 w 10"/>
                  <a:gd name="T3" fmla="*/ 0 h 12"/>
                  <a:gd name="T4" fmla="*/ 0 w 10"/>
                  <a:gd name="T5" fmla="*/ 5 h 12"/>
                  <a:gd name="T6" fmla="*/ 0 w 10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2"/>
                  <a:gd name="T14" fmla="*/ 10 w 1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2">
                    <a:moveTo>
                      <a:pt x="10" y="0"/>
                    </a:moveTo>
                    <a:lnTo>
                      <a:pt x="10" y="0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2" name="Freeform 932"/>
              <p:cNvSpPr>
                <a:spLocks/>
              </p:cNvSpPr>
              <p:nvPr/>
            </p:nvSpPr>
            <p:spPr bwMode="auto">
              <a:xfrm>
                <a:off x="5120" y="3366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3" name="Freeform 933"/>
              <p:cNvSpPr>
                <a:spLocks/>
              </p:cNvSpPr>
              <p:nvPr/>
            </p:nvSpPr>
            <p:spPr bwMode="auto">
              <a:xfrm>
                <a:off x="5134" y="3364"/>
                <a:ext cx="9" cy="6"/>
              </a:xfrm>
              <a:custGeom>
                <a:avLst/>
                <a:gdLst>
                  <a:gd name="T0" fmla="*/ 9 w 9"/>
                  <a:gd name="T1" fmla="*/ 0 h 10"/>
                  <a:gd name="T2" fmla="*/ 8 w 9"/>
                  <a:gd name="T3" fmla="*/ 0 h 10"/>
                  <a:gd name="T4" fmla="*/ 0 w 9"/>
                  <a:gd name="T5" fmla="*/ 6 h 10"/>
                  <a:gd name="T6" fmla="*/ 0 w 9"/>
                  <a:gd name="T7" fmla="*/ 6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8" y="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4" name="Freeform 934"/>
              <p:cNvSpPr>
                <a:spLocks/>
              </p:cNvSpPr>
              <p:nvPr/>
            </p:nvSpPr>
            <p:spPr bwMode="auto">
              <a:xfrm>
                <a:off x="5131" y="3358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4 w 14"/>
                  <a:gd name="T3" fmla="*/ 4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4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5" name="Freeform 935"/>
              <p:cNvSpPr>
                <a:spLocks/>
              </p:cNvSpPr>
              <p:nvPr/>
            </p:nvSpPr>
            <p:spPr bwMode="auto">
              <a:xfrm>
                <a:off x="5145" y="3356"/>
                <a:ext cx="10" cy="6"/>
              </a:xfrm>
              <a:custGeom>
                <a:avLst/>
                <a:gdLst>
                  <a:gd name="T0" fmla="*/ 10 w 10"/>
                  <a:gd name="T1" fmla="*/ 0 h 10"/>
                  <a:gd name="T2" fmla="*/ 10 w 10"/>
                  <a:gd name="T3" fmla="*/ 0 h 10"/>
                  <a:gd name="T4" fmla="*/ 2 w 10"/>
                  <a:gd name="T5" fmla="*/ 6 h 10"/>
                  <a:gd name="T6" fmla="*/ 0 w 10"/>
                  <a:gd name="T7" fmla="*/ 6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10" y="0"/>
                    </a:moveTo>
                    <a:lnTo>
                      <a:pt x="10" y="0"/>
                    </a:lnTo>
                    <a:lnTo>
                      <a:pt x="2" y="1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6" name="Freeform 936"/>
              <p:cNvSpPr>
                <a:spLocks/>
              </p:cNvSpPr>
              <p:nvPr/>
            </p:nvSpPr>
            <p:spPr bwMode="auto">
              <a:xfrm>
                <a:off x="5143" y="3350"/>
                <a:ext cx="15" cy="5"/>
              </a:xfrm>
              <a:custGeom>
                <a:avLst/>
                <a:gdLst>
                  <a:gd name="T0" fmla="*/ 15 w 15"/>
                  <a:gd name="T1" fmla="*/ 5 h 8"/>
                  <a:gd name="T2" fmla="*/ 14 w 15"/>
                  <a:gd name="T3" fmla="*/ 4 h 8"/>
                  <a:gd name="T4" fmla="*/ 1 w 15"/>
                  <a:gd name="T5" fmla="*/ 1 h 8"/>
                  <a:gd name="T6" fmla="*/ 0 w 1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8"/>
                  <a:gd name="T14" fmla="*/ 15 w 1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8">
                    <a:moveTo>
                      <a:pt x="15" y="8"/>
                    </a:moveTo>
                    <a:lnTo>
                      <a:pt x="14" y="7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7" name="Freeform 937"/>
              <p:cNvSpPr>
                <a:spLocks/>
              </p:cNvSpPr>
              <p:nvPr/>
            </p:nvSpPr>
            <p:spPr bwMode="auto">
              <a:xfrm>
                <a:off x="5158" y="3349"/>
                <a:ext cx="8" cy="6"/>
              </a:xfrm>
              <a:custGeom>
                <a:avLst/>
                <a:gdLst>
                  <a:gd name="T0" fmla="*/ 8 w 8"/>
                  <a:gd name="T1" fmla="*/ 0 h 12"/>
                  <a:gd name="T2" fmla="*/ 8 w 8"/>
                  <a:gd name="T3" fmla="*/ 0 h 12"/>
                  <a:gd name="T4" fmla="*/ 0 w 8"/>
                  <a:gd name="T5" fmla="*/ 6 h 12"/>
                  <a:gd name="T6" fmla="*/ 0 w 8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2"/>
                  <a:gd name="T14" fmla="*/ 8 w 8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1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8" name="Freeform 938"/>
              <p:cNvSpPr>
                <a:spLocks/>
              </p:cNvSpPr>
              <p:nvPr/>
            </p:nvSpPr>
            <p:spPr bwMode="auto">
              <a:xfrm>
                <a:off x="5155" y="3343"/>
                <a:ext cx="14" cy="4"/>
              </a:xfrm>
              <a:custGeom>
                <a:avLst/>
                <a:gdLst>
                  <a:gd name="T0" fmla="*/ 14 w 14"/>
                  <a:gd name="T1" fmla="*/ 4 h 7"/>
                  <a:gd name="T2" fmla="*/ 13 w 14"/>
                  <a:gd name="T3" fmla="*/ 4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9" name="Freeform 939"/>
              <p:cNvSpPr>
                <a:spLocks/>
              </p:cNvSpPr>
              <p:nvPr/>
            </p:nvSpPr>
            <p:spPr bwMode="auto">
              <a:xfrm>
                <a:off x="5169" y="3342"/>
                <a:ext cx="8" cy="5"/>
              </a:xfrm>
              <a:custGeom>
                <a:avLst/>
                <a:gdLst>
                  <a:gd name="T0" fmla="*/ 8 w 8"/>
                  <a:gd name="T1" fmla="*/ 0 h 11"/>
                  <a:gd name="T2" fmla="*/ 8 w 8"/>
                  <a:gd name="T3" fmla="*/ 0 h 11"/>
                  <a:gd name="T4" fmla="*/ 0 w 8"/>
                  <a:gd name="T5" fmla="*/ 5 h 11"/>
                  <a:gd name="T6" fmla="*/ 0 w 8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1"/>
                  <a:gd name="T14" fmla="*/ 8 w 8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1">
                    <a:moveTo>
                      <a:pt x="8" y="0"/>
                    </a:moveTo>
                    <a:lnTo>
                      <a:pt x="8" y="0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0" name="Freeform 940"/>
              <p:cNvSpPr>
                <a:spLocks/>
              </p:cNvSpPr>
              <p:nvPr/>
            </p:nvSpPr>
            <p:spPr bwMode="auto">
              <a:xfrm>
                <a:off x="5173" y="3348"/>
                <a:ext cx="15" cy="4"/>
              </a:xfrm>
              <a:custGeom>
                <a:avLst/>
                <a:gdLst>
                  <a:gd name="T0" fmla="*/ 15 w 15"/>
                  <a:gd name="T1" fmla="*/ 4 h 9"/>
                  <a:gd name="T2" fmla="*/ 14 w 15"/>
                  <a:gd name="T3" fmla="*/ 3 h 9"/>
                  <a:gd name="T4" fmla="*/ 1 w 15"/>
                  <a:gd name="T5" fmla="*/ 1 h 9"/>
                  <a:gd name="T6" fmla="*/ 0 w 1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15" y="9"/>
                    </a:moveTo>
                    <a:lnTo>
                      <a:pt x="14" y="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1" name="Freeform 941"/>
              <p:cNvSpPr>
                <a:spLocks/>
              </p:cNvSpPr>
              <p:nvPr/>
            </p:nvSpPr>
            <p:spPr bwMode="auto">
              <a:xfrm>
                <a:off x="5188" y="3346"/>
                <a:ext cx="8" cy="6"/>
              </a:xfrm>
              <a:custGeom>
                <a:avLst/>
                <a:gdLst>
                  <a:gd name="T0" fmla="*/ 8 w 8"/>
                  <a:gd name="T1" fmla="*/ 0 h 12"/>
                  <a:gd name="T2" fmla="*/ 8 w 8"/>
                  <a:gd name="T3" fmla="*/ 0 h 12"/>
                  <a:gd name="T4" fmla="*/ 0 w 8"/>
                  <a:gd name="T5" fmla="*/ 5 h 12"/>
                  <a:gd name="T6" fmla="*/ 0 w 8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2"/>
                  <a:gd name="T14" fmla="*/ 8 w 8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2" name="Freeform 942"/>
              <p:cNvSpPr>
                <a:spLocks/>
              </p:cNvSpPr>
              <p:nvPr/>
            </p:nvSpPr>
            <p:spPr bwMode="auto">
              <a:xfrm>
                <a:off x="5152" y="3363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3" name="Freeform 943"/>
              <p:cNvSpPr>
                <a:spLocks/>
              </p:cNvSpPr>
              <p:nvPr/>
            </p:nvSpPr>
            <p:spPr bwMode="auto">
              <a:xfrm>
                <a:off x="5166" y="3355"/>
                <a:ext cx="18" cy="11"/>
              </a:xfrm>
              <a:custGeom>
                <a:avLst/>
                <a:gdLst>
                  <a:gd name="T0" fmla="*/ 18 w 18"/>
                  <a:gd name="T1" fmla="*/ 0 h 23"/>
                  <a:gd name="T2" fmla="*/ 18 w 18"/>
                  <a:gd name="T3" fmla="*/ 0 h 23"/>
                  <a:gd name="T4" fmla="*/ 0 w 18"/>
                  <a:gd name="T5" fmla="*/ 11 h 23"/>
                  <a:gd name="T6" fmla="*/ 0 w 18"/>
                  <a:gd name="T7" fmla="*/ 11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23"/>
                  <a:gd name="T14" fmla="*/ 18 w 18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23">
                    <a:moveTo>
                      <a:pt x="18" y="0"/>
                    </a:moveTo>
                    <a:lnTo>
                      <a:pt x="18" y="0"/>
                    </a:lnTo>
                    <a:lnTo>
                      <a:pt x="0" y="23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4" name="Freeform 944"/>
              <p:cNvSpPr>
                <a:spLocks/>
              </p:cNvSpPr>
              <p:nvPr/>
            </p:nvSpPr>
            <p:spPr bwMode="auto">
              <a:xfrm>
                <a:off x="5127" y="3378"/>
                <a:ext cx="15" cy="5"/>
              </a:xfrm>
              <a:custGeom>
                <a:avLst/>
                <a:gdLst>
                  <a:gd name="T0" fmla="*/ 15 w 15"/>
                  <a:gd name="T1" fmla="*/ 5 h 9"/>
                  <a:gd name="T2" fmla="*/ 14 w 15"/>
                  <a:gd name="T3" fmla="*/ 4 h 9"/>
                  <a:gd name="T4" fmla="*/ 1 w 15"/>
                  <a:gd name="T5" fmla="*/ 0 h 9"/>
                  <a:gd name="T6" fmla="*/ 0 w 1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15" y="9"/>
                    </a:moveTo>
                    <a:lnTo>
                      <a:pt x="14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5" name="Freeform 945"/>
              <p:cNvSpPr>
                <a:spLocks/>
              </p:cNvSpPr>
              <p:nvPr/>
            </p:nvSpPr>
            <p:spPr bwMode="auto">
              <a:xfrm>
                <a:off x="5142" y="3370"/>
                <a:ext cx="19" cy="13"/>
              </a:xfrm>
              <a:custGeom>
                <a:avLst/>
                <a:gdLst>
                  <a:gd name="T0" fmla="*/ 19 w 19"/>
                  <a:gd name="T1" fmla="*/ 0 h 27"/>
                  <a:gd name="T2" fmla="*/ 18 w 19"/>
                  <a:gd name="T3" fmla="*/ 1 h 27"/>
                  <a:gd name="T4" fmla="*/ 0 w 19"/>
                  <a:gd name="T5" fmla="*/ 12 h 27"/>
                  <a:gd name="T6" fmla="*/ 0 w 19"/>
                  <a:gd name="T7" fmla="*/ 13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7"/>
                  <a:gd name="T14" fmla="*/ 19 w 19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7">
                    <a:moveTo>
                      <a:pt x="19" y="0"/>
                    </a:moveTo>
                    <a:lnTo>
                      <a:pt x="18" y="2"/>
                    </a:lnTo>
                    <a:lnTo>
                      <a:pt x="0" y="25"/>
                    </a:lnTo>
                    <a:lnTo>
                      <a:pt x="0" y="2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6" name="Freeform 946"/>
              <p:cNvSpPr>
                <a:spLocks/>
              </p:cNvSpPr>
              <p:nvPr/>
            </p:nvSpPr>
            <p:spPr bwMode="auto">
              <a:xfrm>
                <a:off x="5107" y="3374"/>
                <a:ext cx="15" cy="4"/>
              </a:xfrm>
              <a:custGeom>
                <a:avLst/>
                <a:gdLst>
                  <a:gd name="T0" fmla="*/ 15 w 15"/>
                  <a:gd name="T1" fmla="*/ 4 h 9"/>
                  <a:gd name="T2" fmla="*/ 14 w 15"/>
                  <a:gd name="T3" fmla="*/ 3 h 9"/>
                  <a:gd name="T4" fmla="*/ 0 w 15"/>
                  <a:gd name="T5" fmla="*/ 0 h 9"/>
                  <a:gd name="T6" fmla="*/ 0 w 1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15" y="9"/>
                    </a:moveTo>
                    <a:lnTo>
                      <a:pt x="14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7" name="Freeform 947"/>
              <p:cNvSpPr>
                <a:spLocks/>
              </p:cNvSpPr>
              <p:nvPr/>
            </p:nvSpPr>
            <p:spPr bwMode="auto">
              <a:xfrm>
                <a:off x="5122" y="3372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8 w 9"/>
                  <a:gd name="T3" fmla="*/ 0 h 12"/>
                  <a:gd name="T4" fmla="*/ 0 w 9"/>
                  <a:gd name="T5" fmla="*/ 5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8" y="0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8" name="Freeform 948"/>
              <p:cNvSpPr>
                <a:spLocks/>
              </p:cNvSpPr>
              <p:nvPr/>
            </p:nvSpPr>
            <p:spPr bwMode="auto">
              <a:xfrm>
                <a:off x="5095" y="3349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9" name="Freeform 949"/>
              <p:cNvSpPr>
                <a:spLocks/>
              </p:cNvSpPr>
              <p:nvPr/>
            </p:nvSpPr>
            <p:spPr bwMode="auto">
              <a:xfrm>
                <a:off x="5109" y="3347"/>
                <a:ext cx="10" cy="5"/>
              </a:xfrm>
              <a:custGeom>
                <a:avLst/>
                <a:gdLst>
                  <a:gd name="T0" fmla="*/ 10 w 10"/>
                  <a:gd name="T1" fmla="*/ 0 h 10"/>
                  <a:gd name="T2" fmla="*/ 9 w 10"/>
                  <a:gd name="T3" fmla="*/ 0 h 10"/>
                  <a:gd name="T4" fmla="*/ 0 w 10"/>
                  <a:gd name="T5" fmla="*/ 5 h 10"/>
                  <a:gd name="T6" fmla="*/ 0 w 10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10" y="0"/>
                    </a:moveTo>
                    <a:lnTo>
                      <a:pt x="9" y="0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0" name="Freeform 950"/>
              <p:cNvSpPr>
                <a:spLocks/>
              </p:cNvSpPr>
              <p:nvPr/>
            </p:nvSpPr>
            <p:spPr bwMode="auto">
              <a:xfrm>
                <a:off x="5107" y="3342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4 w 14"/>
                  <a:gd name="T3" fmla="*/ 3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4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1" name="Freeform 951"/>
              <p:cNvSpPr>
                <a:spLocks/>
              </p:cNvSpPr>
              <p:nvPr/>
            </p:nvSpPr>
            <p:spPr bwMode="auto">
              <a:xfrm>
                <a:off x="5121" y="3339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1 h 12"/>
                  <a:gd name="T4" fmla="*/ 1 w 9"/>
                  <a:gd name="T5" fmla="*/ 5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9" y="2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2" name="Freeform 952"/>
              <p:cNvSpPr>
                <a:spLocks/>
              </p:cNvSpPr>
              <p:nvPr/>
            </p:nvSpPr>
            <p:spPr bwMode="auto">
              <a:xfrm>
                <a:off x="5133" y="3332"/>
                <a:ext cx="8" cy="5"/>
              </a:xfrm>
              <a:custGeom>
                <a:avLst/>
                <a:gdLst>
                  <a:gd name="T0" fmla="*/ 8 w 8"/>
                  <a:gd name="T1" fmla="*/ 0 h 10"/>
                  <a:gd name="T2" fmla="*/ 8 w 8"/>
                  <a:gd name="T3" fmla="*/ 1 h 10"/>
                  <a:gd name="T4" fmla="*/ 0 w 8"/>
                  <a:gd name="T5" fmla="*/ 5 h 10"/>
                  <a:gd name="T6" fmla="*/ 0 w 8"/>
                  <a:gd name="T7" fmla="*/ 5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0"/>
                  <a:gd name="T14" fmla="*/ 8 w 8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0">
                    <a:moveTo>
                      <a:pt x="8" y="0"/>
                    </a:moveTo>
                    <a:lnTo>
                      <a:pt x="8" y="2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3" name="Freeform 953"/>
              <p:cNvSpPr>
                <a:spLocks/>
              </p:cNvSpPr>
              <p:nvPr/>
            </p:nvSpPr>
            <p:spPr bwMode="auto">
              <a:xfrm>
                <a:off x="5119" y="3334"/>
                <a:ext cx="14" cy="3"/>
              </a:xfrm>
              <a:custGeom>
                <a:avLst/>
                <a:gdLst>
                  <a:gd name="T0" fmla="*/ 0 w 14"/>
                  <a:gd name="T1" fmla="*/ 0 h 7"/>
                  <a:gd name="T2" fmla="*/ 1 w 14"/>
                  <a:gd name="T3" fmla="*/ 1 h 7"/>
                  <a:gd name="T4" fmla="*/ 13 w 14"/>
                  <a:gd name="T5" fmla="*/ 3 h 7"/>
                  <a:gd name="T6" fmla="*/ 14 w 14"/>
                  <a:gd name="T7" fmla="*/ 3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0" y="0"/>
                    </a:moveTo>
                    <a:lnTo>
                      <a:pt x="1" y="2"/>
                    </a:lnTo>
                    <a:lnTo>
                      <a:pt x="13" y="7"/>
                    </a:lnTo>
                    <a:lnTo>
                      <a:pt x="14" y="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4" name="Freeform 954"/>
              <p:cNvSpPr>
                <a:spLocks/>
              </p:cNvSpPr>
              <p:nvPr/>
            </p:nvSpPr>
            <p:spPr bwMode="auto">
              <a:xfrm>
                <a:off x="5137" y="3339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5" name="Freeform 955"/>
              <p:cNvSpPr>
                <a:spLocks/>
              </p:cNvSpPr>
              <p:nvPr/>
            </p:nvSpPr>
            <p:spPr bwMode="auto">
              <a:xfrm>
                <a:off x="5151" y="3336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8 w 9"/>
                  <a:gd name="T3" fmla="*/ 1 h 12"/>
                  <a:gd name="T4" fmla="*/ 1 w 9"/>
                  <a:gd name="T5" fmla="*/ 5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8" y="1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6" name="Freeform 956"/>
              <p:cNvSpPr>
                <a:spLocks/>
              </p:cNvSpPr>
              <p:nvPr/>
            </p:nvSpPr>
            <p:spPr bwMode="auto">
              <a:xfrm>
                <a:off x="5125" y="3346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3 w 14"/>
                  <a:gd name="T3" fmla="*/ 3 h 7"/>
                  <a:gd name="T4" fmla="*/ 1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3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7" name="Freeform 957"/>
              <p:cNvSpPr>
                <a:spLocks/>
              </p:cNvSpPr>
              <p:nvPr/>
            </p:nvSpPr>
            <p:spPr bwMode="auto">
              <a:xfrm>
                <a:off x="5139" y="3344"/>
                <a:ext cx="9" cy="5"/>
              </a:xfrm>
              <a:custGeom>
                <a:avLst/>
                <a:gdLst>
                  <a:gd name="T0" fmla="*/ 9 w 9"/>
                  <a:gd name="T1" fmla="*/ 0 h 11"/>
                  <a:gd name="T2" fmla="*/ 9 w 9"/>
                  <a:gd name="T3" fmla="*/ 0 h 11"/>
                  <a:gd name="T4" fmla="*/ 0 w 9"/>
                  <a:gd name="T5" fmla="*/ 5 h 11"/>
                  <a:gd name="T6" fmla="*/ 0 w 9"/>
                  <a:gd name="T7" fmla="*/ 5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9" y="0"/>
                    </a:moveTo>
                    <a:lnTo>
                      <a:pt x="9" y="0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8" name="Freeform 958"/>
              <p:cNvSpPr>
                <a:spLocks/>
              </p:cNvSpPr>
              <p:nvPr/>
            </p:nvSpPr>
            <p:spPr bwMode="auto">
              <a:xfrm>
                <a:off x="5113" y="3354"/>
                <a:ext cx="14" cy="3"/>
              </a:xfrm>
              <a:custGeom>
                <a:avLst/>
                <a:gdLst>
                  <a:gd name="T0" fmla="*/ 14 w 14"/>
                  <a:gd name="T1" fmla="*/ 3 h 7"/>
                  <a:gd name="T2" fmla="*/ 14 w 14"/>
                  <a:gd name="T3" fmla="*/ 3 h 7"/>
                  <a:gd name="T4" fmla="*/ 0 w 14"/>
                  <a:gd name="T5" fmla="*/ 0 h 7"/>
                  <a:gd name="T6" fmla="*/ 0 w 1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7"/>
                  <a:gd name="T14" fmla="*/ 14 w 1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7">
                    <a:moveTo>
                      <a:pt x="14" y="7"/>
                    </a:moveTo>
                    <a:lnTo>
                      <a:pt x="14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9" name="Freeform 959"/>
              <p:cNvSpPr>
                <a:spLocks/>
              </p:cNvSpPr>
              <p:nvPr/>
            </p:nvSpPr>
            <p:spPr bwMode="auto">
              <a:xfrm>
                <a:off x="5127" y="3351"/>
                <a:ext cx="9" cy="6"/>
              </a:xfrm>
              <a:custGeom>
                <a:avLst/>
                <a:gdLst>
                  <a:gd name="T0" fmla="*/ 9 w 9"/>
                  <a:gd name="T1" fmla="*/ 0 h 13"/>
                  <a:gd name="T2" fmla="*/ 9 w 9"/>
                  <a:gd name="T3" fmla="*/ 1 h 13"/>
                  <a:gd name="T4" fmla="*/ 1 w 9"/>
                  <a:gd name="T5" fmla="*/ 5 h 13"/>
                  <a:gd name="T6" fmla="*/ 0 w 9"/>
                  <a:gd name="T7" fmla="*/ 6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3"/>
                  <a:gd name="T14" fmla="*/ 9 w 9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3">
                    <a:moveTo>
                      <a:pt x="9" y="0"/>
                    </a:moveTo>
                    <a:lnTo>
                      <a:pt x="9" y="2"/>
                    </a:lnTo>
                    <a:lnTo>
                      <a:pt x="1" y="11"/>
                    </a:lnTo>
                    <a:lnTo>
                      <a:pt x="0" y="13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80" name="Freeform 960"/>
              <p:cNvSpPr>
                <a:spLocks/>
              </p:cNvSpPr>
              <p:nvPr/>
            </p:nvSpPr>
            <p:spPr bwMode="auto">
              <a:xfrm>
                <a:off x="5101" y="3361"/>
                <a:ext cx="15" cy="4"/>
              </a:xfrm>
              <a:custGeom>
                <a:avLst/>
                <a:gdLst>
                  <a:gd name="T0" fmla="*/ 15 w 15"/>
                  <a:gd name="T1" fmla="*/ 4 h 8"/>
                  <a:gd name="T2" fmla="*/ 14 w 15"/>
                  <a:gd name="T3" fmla="*/ 3 h 8"/>
                  <a:gd name="T4" fmla="*/ 1 w 15"/>
                  <a:gd name="T5" fmla="*/ 0 h 8"/>
                  <a:gd name="T6" fmla="*/ 0 w 1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8"/>
                  <a:gd name="T14" fmla="*/ 15 w 1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8">
                    <a:moveTo>
                      <a:pt x="15" y="8"/>
                    </a:moveTo>
                    <a:lnTo>
                      <a:pt x="14" y="7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81" name="Freeform 961"/>
              <p:cNvSpPr>
                <a:spLocks/>
              </p:cNvSpPr>
              <p:nvPr/>
            </p:nvSpPr>
            <p:spPr bwMode="auto">
              <a:xfrm>
                <a:off x="5116" y="3359"/>
                <a:ext cx="9" cy="6"/>
              </a:xfrm>
              <a:custGeom>
                <a:avLst/>
                <a:gdLst>
                  <a:gd name="T0" fmla="*/ 9 w 9"/>
                  <a:gd name="T1" fmla="*/ 0 h 12"/>
                  <a:gd name="T2" fmla="*/ 8 w 9"/>
                  <a:gd name="T3" fmla="*/ 0 h 12"/>
                  <a:gd name="T4" fmla="*/ 0 w 9"/>
                  <a:gd name="T5" fmla="*/ 6 h 12"/>
                  <a:gd name="T6" fmla="*/ 0 w 9"/>
                  <a:gd name="T7" fmla="*/ 6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2"/>
                  <a:gd name="T14" fmla="*/ 9 w 9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2">
                    <a:moveTo>
                      <a:pt x="9" y="0"/>
                    </a:moveTo>
                    <a:lnTo>
                      <a:pt x="8" y="0"/>
                    </a:lnTo>
                    <a:lnTo>
                      <a:pt x="0" y="11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33911" name="Freeform 962"/>
            <p:cNvSpPr>
              <a:spLocks/>
            </p:cNvSpPr>
            <p:nvPr/>
          </p:nvSpPr>
          <p:spPr bwMode="auto">
            <a:xfrm>
              <a:off x="5083" y="3356"/>
              <a:ext cx="14" cy="4"/>
            </a:xfrm>
            <a:custGeom>
              <a:avLst/>
              <a:gdLst>
                <a:gd name="T0" fmla="*/ 14 w 14"/>
                <a:gd name="T1" fmla="*/ 4 h 7"/>
                <a:gd name="T2" fmla="*/ 13 w 14"/>
                <a:gd name="T3" fmla="*/ 4 h 7"/>
                <a:gd name="T4" fmla="*/ 1 w 14"/>
                <a:gd name="T5" fmla="*/ 0 h 7"/>
                <a:gd name="T6" fmla="*/ 0 w 14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7"/>
                <a:gd name="T14" fmla="*/ 14 w 14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7">
                  <a:moveTo>
                    <a:pt x="14" y="7"/>
                  </a:moveTo>
                  <a:lnTo>
                    <a:pt x="13" y="7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12" name="Freeform 963"/>
            <p:cNvSpPr>
              <a:spLocks/>
            </p:cNvSpPr>
            <p:nvPr/>
          </p:nvSpPr>
          <p:spPr bwMode="auto">
            <a:xfrm>
              <a:off x="5097" y="3354"/>
              <a:ext cx="9" cy="6"/>
            </a:xfrm>
            <a:custGeom>
              <a:avLst/>
              <a:gdLst>
                <a:gd name="T0" fmla="*/ 9 w 9"/>
                <a:gd name="T1" fmla="*/ 0 h 12"/>
                <a:gd name="T2" fmla="*/ 8 w 9"/>
                <a:gd name="T3" fmla="*/ 1 h 12"/>
                <a:gd name="T4" fmla="*/ 0 w 9"/>
                <a:gd name="T5" fmla="*/ 6 h 12"/>
                <a:gd name="T6" fmla="*/ 0 w 9"/>
                <a:gd name="T7" fmla="*/ 6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2"/>
                <a:gd name="T14" fmla="*/ 9 w 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2">
                  <a:moveTo>
                    <a:pt x="9" y="0"/>
                  </a:moveTo>
                  <a:lnTo>
                    <a:pt x="8" y="1"/>
                  </a:lnTo>
                  <a:lnTo>
                    <a:pt x="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13" name="Freeform 964"/>
            <p:cNvSpPr>
              <a:spLocks/>
            </p:cNvSpPr>
            <p:nvPr/>
          </p:nvSpPr>
          <p:spPr bwMode="auto">
            <a:xfrm>
              <a:off x="5100" y="3372"/>
              <a:ext cx="3" cy="12"/>
            </a:xfrm>
            <a:custGeom>
              <a:avLst/>
              <a:gdLst>
                <a:gd name="T0" fmla="*/ 3 w 3"/>
                <a:gd name="T1" fmla="*/ 12 h 22"/>
                <a:gd name="T2" fmla="*/ 1 w 3"/>
                <a:gd name="T3" fmla="*/ 1 h 22"/>
                <a:gd name="T4" fmla="*/ 0 w 3"/>
                <a:gd name="T5" fmla="*/ 0 h 22"/>
                <a:gd name="T6" fmla="*/ 0 60000 65536"/>
                <a:gd name="T7" fmla="*/ 0 60000 65536"/>
                <a:gd name="T8" fmla="*/ 0 60000 65536"/>
                <a:gd name="T9" fmla="*/ 0 w 3"/>
                <a:gd name="T10" fmla="*/ 0 h 22"/>
                <a:gd name="T11" fmla="*/ 3 w 3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2">
                  <a:moveTo>
                    <a:pt x="3" y="22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14" name="Freeform 965"/>
            <p:cNvSpPr>
              <a:spLocks/>
            </p:cNvSpPr>
            <p:nvPr/>
          </p:nvSpPr>
          <p:spPr bwMode="auto">
            <a:xfrm>
              <a:off x="5072" y="3364"/>
              <a:ext cx="28" cy="8"/>
            </a:xfrm>
            <a:custGeom>
              <a:avLst/>
              <a:gdLst>
                <a:gd name="T0" fmla="*/ 28 w 28"/>
                <a:gd name="T1" fmla="*/ 8 h 16"/>
                <a:gd name="T2" fmla="*/ 28 w 28"/>
                <a:gd name="T3" fmla="*/ 8 h 16"/>
                <a:gd name="T4" fmla="*/ 1 w 28"/>
                <a:gd name="T5" fmla="*/ 0 h 16"/>
                <a:gd name="T6" fmla="*/ 0 w 28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6"/>
                <a:gd name="T14" fmla="*/ 28 w 2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6">
                  <a:moveTo>
                    <a:pt x="28" y="16"/>
                  </a:moveTo>
                  <a:lnTo>
                    <a:pt x="28" y="16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15" name="Freeform 966"/>
            <p:cNvSpPr>
              <a:spLocks/>
            </p:cNvSpPr>
            <p:nvPr/>
          </p:nvSpPr>
          <p:spPr bwMode="auto">
            <a:xfrm>
              <a:off x="5100" y="3366"/>
              <a:ext cx="10" cy="6"/>
            </a:xfrm>
            <a:custGeom>
              <a:avLst/>
              <a:gdLst>
                <a:gd name="T0" fmla="*/ 10 w 10"/>
                <a:gd name="T1" fmla="*/ 0 h 13"/>
                <a:gd name="T2" fmla="*/ 9 w 10"/>
                <a:gd name="T3" fmla="*/ 0 h 13"/>
                <a:gd name="T4" fmla="*/ 1 w 10"/>
                <a:gd name="T5" fmla="*/ 6 h 13"/>
                <a:gd name="T6" fmla="*/ 0 w 10"/>
                <a:gd name="T7" fmla="*/ 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3"/>
                <a:gd name="T14" fmla="*/ 10 w 10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3">
                  <a:moveTo>
                    <a:pt x="10" y="0"/>
                  </a:moveTo>
                  <a:lnTo>
                    <a:pt x="9" y="0"/>
                  </a:lnTo>
                  <a:lnTo>
                    <a:pt x="1" y="13"/>
                  </a:lnTo>
                  <a:lnTo>
                    <a:pt x="0" y="1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16" name="Freeform 967"/>
            <p:cNvSpPr>
              <a:spLocks/>
            </p:cNvSpPr>
            <p:nvPr/>
          </p:nvSpPr>
          <p:spPr bwMode="auto">
            <a:xfrm>
              <a:off x="5085" y="3306"/>
              <a:ext cx="13" cy="3"/>
            </a:xfrm>
            <a:custGeom>
              <a:avLst/>
              <a:gdLst>
                <a:gd name="T0" fmla="*/ 13 w 13"/>
                <a:gd name="T1" fmla="*/ 3 h 7"/>
                <a:gd name="T2" fmla="*/ 12 w 13"/>
                <a:gd name="T3" fmla="*/ 3 h 7"/>
                <a:gd name="T4" fmla="*/ 1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2" y="7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17" name="Freeform 968"/>
            <p:cNvSpPr>
              <a:spLocks/>
            </p:cNvSpPr>
            <p:nvPr/>
          </p:nvSpPr>
          <p:spPr bwMode="auto">
            <a:xfrm>
              <a:off x="5098" y="3304"/>
              <a:ext cx="8" cy="5"/>
            </a:xfrm>
            <a:custGeom>
              <a:avLst/>
              <a:gdLst>
                <a:gd name="T0" fmla="*/ 8 w 8"/>
                <a:gd name="T1" fmla="*/ 0 h 10"/>
                <a:gd name="T2" fmla="*/ 8 w 8"/>
                <a:gd name="T3" fmla="*/ 0 h 10"/>
                <a:gd name="T4" fmla="*/ 0 w 8"/>
                <a:gd name="T5" fmla="*/ 4 h 10"/>
                <a:gd name="T6" fmla="*/ 0 w 8"/>
                <a:gd name="T7" fmla="*/ 5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0"/>
                <a:gd name="T14" fmla="*/ 8 w 8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0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18" name="Freeform 969"/>
            <p:cNvSpPr>
              <a:spLocks/>
            </p:cNvSpPr>
            <p:nvPr/>
          </p:nvSpPr>
          <p:spPr bwMode="auto">
            <a:xfrm>
              <a:off x="5102" y="3310"/>
              <a:ext cx="13" cy="3"/>
            </a:xfrm>
            <a:custGeom>
              <a:avLst/>
              <a:gdLst>
                <a:gd name="T0" fmla="*/ 13 w 13"/>
                <a:gd name="T1" fmla="*/ 3 h 7"/>
                <a:gd name="T2" fmla="*/ 13 w 13"/>
                <a:gd name="T3" fmla="*/ 2 h 7"/>
                <a:gd name="T4" fmla="*/ 0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3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19" name="Freeform 970"/>
            <p:cNvSpPr>
              <a:spLocks/>
            </p:cNvSpPr>
            <p:nvPr/>
          </p:nvSpPr>
          <p:spPr bwMode="auto">
            <a:xfrm>
              <a:off x="5115" y="3308"/>
              <a:ext cx="9" cy="5"/>
            </a:xfrm>
            <a:custGeom>
              <a:avLst/>
              <a:gdLst>
                <a:gd name="T0" fmla="*/ 9 w 9"/>
                <a:gd name="T1" fmla="*/ 0 h 11"/>
                <a:gd name="T2" fmla="*/ 8 w 9"/>
                <a:gd name="T3" fmla="*/ 0 h 11"/>
                <a:gd name="T4" fmla="*/ 1 w 9"/>
                <a:gd name="T5" fmla="*/ 4 h 11"/>
                <a:gd name="T6" fmla="*/ 0 w 9"/>
                <a:gd name="T7" fmla="*/ 5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1"/>
                <a:gd name="T14" fmla="*/ 9 w 9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1">
                  <a:moveTo>
                    <a:pt x="9" y="0"/>
                  </a:moveTo>
                  <a:lnTo>
                    <a:pt x="8" y="0"/>
                  </a:lnTo>
                  <a:lnTo>
                    <a:pt x="1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0" name="Freeform 971"/>
            <p:cNvSpPr>
              <a:spLocks/>
            </p:cNvSpPr>
            <p:nvPr/>
          </p:nvSpPr>
          <p:spPr bwMode="auto">
            <a:xfrm>
              <a:off x="5119" y="3314"/>
              <a:ext cx="13" cy="4"/>
            </a:xfrm>
            <a:custGeom>
              <a:avLst/>
              <a:gdLst>
                <a:gd name="T0" fmla="*/ 13 w 13"/>
                <a:gd name="T1" fmla="*/ 4 h 7"/>
                <a:gd name="T2" fmla="*/ 12 w 13"/>
                <a:gd name="T3" fmla="*/ 3 h 7"/>
                <a:gd name="T4" fmla="*/ 1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2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1" name="Freeform 972"/>
            <p:cNvSpPr>
              <a:spLocks/>
            </p:cNvSpPr>
            <p:nvPr/>
          </p:nvSpPr>
          <p:spPr bwMode="auto">
            <a:xfrm>
              <a:off x="5132" y="3318"/>
              <a:ext cx="1" cy="10"/>
            </a:xfrm>
            <a:custGeom>
              <a:avLst/>
              <a:gdLst>
                <a:gd name="T0" fmla="*/ 0 w 1"/>
                <a:gd name="T1" fmla="*/ 0 h 19"/>
                <a:gd name="T2" fmla="*/ 0 w 1"/>
                <a:gd name="T3" fmla="*/ 0 h 19"/>
                <a:gd name="T4" fmla="*/ 1 w 1"/>
                <a:gd name="T5" fmla="*/ 10 h 19"/>
                <a:gd name="T6" fmla="*/ 0 60000 65536"/>
                <a:gd name="T7" fmla="*/ 0 60000 65536"/>
                <a:gd name="T8" fmla="*/ 0 60000 65536"/>
                <a:gd name="T9" fmla="*/ 0 w 1"/>
                <a:gd name="T10" fmla="*/ 0 h 19"/>
                <a:gd name="T11" fmla="*/ 1 w 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">
                  <a:moveTo>
                    <a:pt x="0" y="0"/>
                  </a:moveTo>
                  <a:lnTo>
                    <a:pt x="0" y="0"/>
                  </a:lnTo>
                  <a:lnTo>
                    <a:pt x="1" y="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2" name="Freeform 973"/>
            <p:cNvSpPr>
              <a:spLocks/>
            </p:cNvSpPr>
            <p:nvPr/>
          </p:nvSpPr>
          <p:spPr bwMode="auto">
            <a:xfrm>
              <a:off x="5132" y="3313"/>
              <a:ext cx="8" cy="5"/>
            </a:xfrm>
            <a:custGeom>
              <a:avLst/>
              <a:gdLst>
                <a:gd name="T0" fmla="*/ 8 w 8"/>
                <a:gd name="T1" fmla="*/ 0 h 11"/>
                <a:gd name="T2" fmla="*/ 8 w 8"/>
                <a:gd name="T3" fmla="*/ 0 h 11"/>
                <a:gd name="T4" fmla="*/ 0 w 8"/>
                <a:gd name="T5" fmla="*/ 4 h 11"/>
                <a:gd name="T6" fmla="*/ 0 w 8"/>
                <a:gd name="T7" fmla="*/ 5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1"/>
                <a:gd name="T14" fmla="*/ 8 w 8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1">
                  <a:moveTo>
                    <a:pt x="8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3" name="Freeform 974"/>
            <p:cNvSpPr>
              <a:spLocks/>
            </p:cNvSpPr>
            <p:nvPr/>
          </p:nvSpPr>
          <p:spPr bwMode="auto">
            <a:xfrm>
              <a:off x="5014" y="3288"/>
              <a:ext cx="13" cy="4"/>
            </a:xfrm>
            <a:custGeom>
              <a:avLst/>
              <a:gdLst>
                <a:gd name="T0" fmla="*/ 13 w 13"/>
                <a:gd name="T1" fmla="*/ 4 h 7"/>
                <a:gd name="T2" fmla="*/ 13 w 13"/>
                <a:gd name="T3" fmla="*/ 3 h 7"/>
                <a:gd name="T4" fmla="*/ 1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3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4" name="Freeform 975"/>
            <p:cNvSpPr>
              <a:spLocks/>
            </p:cNvSpPr>
            <p:nvPr/>
          </p:nvSpPr>
          <p:spPr bwMode="auto">
            <a:xfrm>
              <a:off x="5027" y="3286"/>
              <a:ext cx="9" cy="6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0 h 10"/>
                <a:gd name="T4" fmla="*/ 1 w 9"/>
                <a:gd name="T5" fmla="*/ 5 h 10"/>
                <a:gd name="T6" fmla="*/ 0 w 9"/>
                <a:gd name="T7" fmla="*/ 6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0"/>
                <a:gd name="T14" fmla="*/ 9 w 9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0">
                  <a:moveTo>
                    <a:pt x="9" y="0"/>
                  </a:moveTo>
                  <a:lnTo>
                    <a:pt x="9" y="0"/>
                  </a:lnTo>
                  <a:lnTo>
                    <a:pt x="1" y="8"/>
                  </a:lnTo>
                  <a:lnTo>
                    <a:pt x="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5" name="Freeform 976"/>
            <p:cNvSpPr>
              <a:spLocks/>
            </p:cNvSpPr>
            <p:nvPr/>
          </p:nvSpPr>
          <p:spPr bwMode="auto">
            <a:xfrm>
              <a:off x="5043" y="3291"/>
              <a:ext cx="9" cy="4"/>
            </a:xfrm>
            <a:custGeom>
              <a:avLst/>
              <a:gdLst>
                <a:gd name="T0" fmla="*/ 0 w 9"/>
                <a:gd name="T1" fmla="*/ 4 h 9"/>
                <a:gd name="T2" fmla="*/ 0 w 9"/>
                <a:gd name="T3" fmla="*/ 4 h 9"/>
                <a:gd name="T4" fmla="*/ 9 w 9"/>
                <a:gd name="T5" fmla="*/ 0 h 9"/>
                <a:gd name="T6" fmla="*/ 9 w 9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9"/>
                  </a:moveTo>
                  <a:lnTo>
                    <a:pt x="0" y="9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6" name="Freeform 977"/>
            <p:cNvSpPr>
              <a:spLocks/>
            </p:cNvSpPr>
            <p:nvPr/>
          </p:nvSpPr>
          <p:spPr bwMode="auto">
            <a:xfrm>
              <a:off x="5031" y="3292"/>
              <a:ext cx="12" cy="3"/>
            </a:xfrm>
            <a:custGeom>
              <a:avLst/>
              <a:gdLst>
                <a:gd name="T0" fmla="*/ 12 w 12"/>
                <a:gd name="T1" fmla="*/ 3 h 5"/>
                <a:gd name="T2" fmla="*/ 11 w 12"/>
                <a:gd name="T3" fmla="*/ 3 h 5"/>
                <a:gd name="T4" fmla="*/ 0 w 12"/>
                <a:gd name="T5" fmla="*/ 0 h 5"/>
                <a:gd name="T6" fmla="*/ 0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12" y="5"/>
                  </a:moveTo>
                  <a:lnTo>
                    <a:pt x="11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7" name="Freeform 978"/>
            <p:cNvSpPr>
              <a:spLocks/>
            </p:cNvSpPr>
            <p:nvPr/>
          </p:nvSpPr>
          <p:spPr bwMode="auto">
            <a:xfrm>
              <a:off x="5059" y="3294"/>
              <a:ext cx="9" cy="5"/>
            </a:xfrm>
            <a:custGeom>
              <a:avLst/>
              <a:gdLst>
                <a:gd name="T0" fmla="*/ 0 w 9"/>
                <a:gd name="T1" fmla="*/ 5 h 11"/>
                <a:gd name="T2" fmla="*/ 1 w 9"/>
                <a:gd name="T3" fmla="*/ 4 h 11"/>
                <a:gd name="T4" fmla="*/ 9 w 9"/>
                <a:gd name="T5" fmla="*/ 1 h 11"/>
                <a:gd name="T6" fmla="*/ 9 w 9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1"/>
                <a:gd name="T14" fmla="*/ 9 w 9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1">
                  <a:moveTo>
                    <a:pt x="0" y="11"/>
                  </a:moveTo>
                  <a:lnTo>
                    <a:pt x="1" y="9"/>
                  </a:lnTo>
                  <a:lnTo>
                    <a:pt x="9" y="2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8" name="Freeform 979"/>
            <p:cNvSpPr>
              <a:spLocks/>
            </p:cNvSpPr>
            <p:nvPr/>
          </p:nvSpPr>
          <p:spPr bwMode="auto">
            <a:xfrm>
              <a:off x="5046" y="3296"/>
              <a:ext cx="13" cy="3"/>
            </a:xfrm>
            <a:custGeom>
              <a:avLst/>
              <a:gdLst>
                <a:gd name="T0" fmla="*/ 13 w 13"/>
                <a:gd name="T1" fmla="*/ 3 h 7"/>
                <a:gd name="T2" fmla="*/ 13 w 13"/>
                <a:gd name="T3" fmla="*/ 3 h 7"/>
                <a:gd name="T4" fmla="*/ 1 w 13"/>
                <a:gd name="T5" fmla="*/ 0 h 7"/>
                <a:gd name="T6" fmla="*/ 0 w 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7"/>
                <a:gd name="T14" fmla="*/ 13 w 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7">
                  <a:moveTo>
                    <a:pt x="13" y="7"/>
                  </a:moveTo>
                  <a:lnTo>
                    <a:pt x="13" y="7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29" name="Freeform 980"/>
            <p:cNvSpPr>
              <a:spLocks/>
            </p:cNvSpPr>
            <p:nvPr/>
          </p:nvSpPr>
          <p:spPr bwMode="auto">
            <a:xfrm>
              <a:off x="5063" y="3300"/>
              <a:ext cx="12" cy="3"/>
            </a:xfrm>
            <a:custGeom>
              <a:avLst/>
              <a:gdLst>
                <a:gd name="T0" fmla="*/ 12 w 12"/>
                <a:gd name="T1" fmla="*/ 3 h 5"/>
                <a:gd name="T2" fmla="*/ 12 w 12"/>
                <a:gd name="T3" fmla="*/ 3 h 5"/>
                <a:gd name="T4" fmla="*/ 1 w 12"/>
                <a:gd name="T5" fmla="*/ 0 h 5"/>
                <a:gd name="T6" fmla="*/ 0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12" y="5"/>
                  </a:moveTo>
                  <a:lnTo>
                    <a:pt x="12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0" name="Freeform 981"/>
            <p:cNvSpPr>
              <a:spLocks/>
            </p:cNvSpPr>
            <p:nvPr/>
          </p:nvSpPr>
          <p:spPr bwMode="auto">
            <a:xfrm>
              <a:off x="5075" y="3299"/>
              <a:ext cx="10" cy="4"/>
            </a:xfrm>
            <a:custGeom>
              <a:avLst/>
              <a:gdLst>
                <a:gd name="T0" fmla="*/ 10 w 10"/>
                <a:gd name="T1" fmla="*/ 0 h 9"/>
                <a:gd name="T2" fmla="*/ 9 w 10"/>
                <a:gd name="T3" fmla="*/ 0 h 9"/>
                <a:gd name="T4" fmla="*/ 1 w 10"/>
                <a:gd name="T5" fmla="*/ 4 h 9"/>
                <a:gd name="T6" fmla="*/ 0 w 10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9"/>
                <a:gd name="T14" fmla="*/ 10 w 1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9">
                  <a:moveTo>
                    <a:pt x="10" y="0"/>
                  </a:moveTo>
                  <a:lnTo>
                    <a:pt x="9" y="0"/>
                  </a:lnTo>
                  <a:lnTo>
                    <a:pt x="1" y="9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1" name="Freeform 982"/>
            <p:cNvSpPr>
              <a:spLocks/>
            </p:cNvSpPr>
            <p:nvPr/>
          </p:nvSpPr>
          <p:spPr bwMode="auto">
            <a:xfrm>
              <a:off x="4961" y="3270"/>
              <a:ext cx="9" cy="4"/>
            </a:xfrm>
            <a:custGeom>
              <a:avLst/>
              <a:gdLst>
                <a:gd name="T0" fmla="*/ 0 w 9"/>
                <a:gd name="T1" fmla="*/ 4 h 9"/>
                <a:gd name="T2" fmla="*/ 0 w 9"/>
                <a:gd name="T3" fmla="*/ 4 h 9"/>
                <a:gd name="T4" fmla="*/ 8 w 9"/>
                <a:gd name="T5" fmla="*/ 1 h 9"/>
                <a:gd name="T6" fmla="*/ 9 w 9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9"/>
                  </a:moveTo>
                  <a:lnTo>
                    <a:pt x="0" y="9"/>
                  </a:lnTo>
                  <a:lnTo>
                    <a:pt x="8" y="2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2" name="Freeform 983"/>
            <p:cNvSpPr>
              <a:spLocks/>
            </p:cNvSpPr>
            <p:nvPr/>
          </p:nvSpPr>
          <p:spPr bwMode="auto">
            <a:xfrm>
              <a:off x="4948" y="3271"/>
              <a:ext cx="13" cy="3"/>
            </a:xfrm>
            <a:custGeom>
              <a:avLst/>
              <a:gdLst>
                <a:gd name="T0" fmla="*/ 13 w 13"/>
                <a:gd name="T1" fmla="*/ 3 h 5"/>
                <a:gd name="T2" fmla="*/ 12 w 13"/>
                <a:gd name="T3" fmla="*/ 3 h 5"/>
                <a:gd name="T4" fmla="*/ 1 w 13"/>
                <a:gd name="T5" fmla="*/ 0 h 5"/>
                <a:gd name="T6" fmla="*/ 0 w 13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5"/>
                <a:gd name="T14" fmla="*/ 13 w 1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5">
                  <a:moveTo>
                    <a:pt x="13" y="5"/>
                  </a:moveTo>
                  <a:lnTo>
                    <a:pt x="12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3" name="Freeform 984"/>
            <p:cNvSpPr>
              <a:spLocks/>
            </p:cNvSpPr>
            <p:nvPr/>
          </p:nvSpPr>
          <p:spPr bwMode="auto">
            <a:xfrm>
              <a:off x="4964" y="3275"/>
              <a:ext cx="11" cy="3"/>
            </a:xfrm>
            <a:custGeom>
              <a:avLst/>
              <a:gdLst>
                <a:gd name="T0" fmla="*/ 11 w 11"/>
                <a:gd name="T1" fmla="*/ 3 h 7"/>
                <a:gd name="T2" fmla="*/ 11 w 11"/>
                <a:gd name="T3" fmla="*/ 3 h 7"/>
                <a:gd name="T4" fmla="*/ 0 w 11"/>
                <a:gd name="T5" fmla="*/ 1 h 7"/>
                <a:gd name="T6" fmla="*/ 0 w 11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7"/>
                <a:gd name="T14" fmla="*/ 11 w 11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7">
                  <a:moveTo>
                    <a:pt x="11" y="7"/>
                  </a:moveTo>
                  <a:lnTo>
                    <a:pt x="11" y="7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4" name="Freeform 985"/>
            <p:cNvSpPr>
              <a:spLocks/>
            </p:cNvSpPr>
            <p:nvPr/>
          </p:nvSpPr>
          <p:spPr bwMode="auto">
            <a:xfrm>
              <a:off x="4975" y="3274"/>
              <a:ext cx="9" cy="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1 w 9"/>
                <a:gd name="T5" fmla="*/ 3 h 9"/>
                <a:gd name="T6" fmla="*/ 0 w 9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5" name="Freeform 986"/>
            <p:cNvSpPr>
              <a:spLocks/>
            </p:cNvSpPr>
            <p:nvPr/>
          </p:nvSpPr>
          <p:spPr bwMode="auto">
            <a:xfrm>
              <a:off x="4991" y="3278"/>
              <a:ext cx="9" cy="4"/>
            </a:xfrm>
            <a:custGeom>
              <a:avLst/>
              <a:gdLst>
                <a:gd name="T0" fmla="*/ 0 w 9"/>
                <a:gd name="T1" fmla="*/ 4 h 9"/>
                <a:gd name="T2" fmla="*/ 0 w 9"/>
                <a:gd name="T3" fmla="*/ 4 h 9"/>
                <a:gd name="T4" fmla="*/ 8 w 9"/>
                <a:gd name="T5" fmla="*/ 0 h 9"/>
                <a:gd name="T6" fmla="*/ 9 w 9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9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6" name="Freeform 987"/>
            <p:cNvSpPr>
              <a:spLocks/>
            </p:cNvSpPr>
            <p:nvPr/>
          </p:nvSpPr>
          <p:spPr bwMode="auto">
            <a:xfrm>
              <a:off x="4979" y="3279"/>
              <a:ext cx="12" cy="3"/>
            </a:xfrm>
            <a:custGeom>
              <a:avLst/>
              <a:gdLst>
                <a:gd name="T0" fmla="*/ 12 w 12"/>
                <a:gd name="T1" fmla="*/ 3 h 5"/>
                <a:gd name="T2" fmla="*/ 11 w 12"/>
                <a:gd name="T3" fmla="*/ 3 h 5"/>
                <a:gd name="T4" fmla="*/ 0 w 12"/>
                <a:gd name="T5" fmla="*/ 0 h 5"/>
                <a:gd name="T6" fmla="*/ 0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12" y="5"/>
                  </a:moveTo>
                  <a:lnTo>
                    <a:pt x="11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7" name="Freeform 988"/>
            <p:cNvSpPr>
              <a:spLocks/>
            </p:cNvSpPr>
            <p:nvPr/>
          </p:nvSpPr>
          <p:spPr bwMode="auto">
            <a:xfrm>
              <a:off x="4994" y="3283"/>
              <a:ext cx="12" cy="3"/>
            </a:xfrm>
            <a:custGeom>
              <a:avLst/>
              <a:gdLst>
                <a:gd name="T0" fmla="*/ 12 w 12"/>
                <a:gd name="T1" fmla="*/ 3 h 7"/>
                <a:gd name="T2" fmla="*/ 11 w 12"/>
                <a:gd name="T3" fmla="*/ 2 h 7"/>
                <a:gd name="T4" fmla="*/ 1 w 12"/>
                <a:gd name="T5" fmla="*/ 0 h 7"/>
                <a:gd name="T6" fmla="*/ 0 w 1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"/>
                <a:gd name="T14" fmla="*/ 12 w 1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">
                  <a:moveTo>
                    <a:pt x="12" y="7"/>
                  </a:moveTo>
                  <a:lnTo>
                    <a:pt x="11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8" name="Freeform 989"/>
            <p:cNvSpPr>
              <a:spLocks/>
            </p:cNvSpPr>
            <p:nvPr/>
          </p:nvSpPr>
          <p:spPr bwMode="auto">
            <a:xfrm>
              <a:off x="5006" y="3281"/>
              <a:ext cx="9" cy="5"/>
            </a:xfrm>
            <a:custGeom>
              <a:avLst/>
              <a:gdLst>
                <a:gd name="T0" fmla="*/ 9 w 9"/>
                <a:gd name="T1" fmla="*/ 0 h 11"/>
                <a:gd name="T2" fmla="*/ 8 w 9"/>
                <a:gd name="T3" fmla="*/ 1 h 11"/>
                <a:gd name="T4" fmla="*/ 0 w 9"/>
                <a:gd name="T5" fmla="*/ 4 h 11"/>
                <a:gd name="T6" fmla="*/ 0 w 9"/>
                <a:gd name="T7" fmla="*/ 5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1"/>
                <a:gd name="T14" fmla="*/ 9 w 9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1">
                  <a:moveTo>
                    <a:pt x="9" y="0"/>
                  </a:moveTo>
                  <a:lnTo>
                    <a:pt x="8" y="2"/>
                  </a:lnTo>
                  <a:lnTo>
                    <a:pt x="0" y="9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39" name="Freeform 990"/>
            <p:cNvSpPr>
              <a:spLocks/>
            </p:cNvSpPr>
            <p:nvPr/>
          </p:nvSpPr>
          <p:spPr bwMode="auto">
            <a:xfrm>
              <a:off x="4886" y="3256"/>
              <a:ext cx="11" cy="2"/>
            </a:xfrm>
            <a:custGeom>
              <a:avLst/>
              <a:gdLst>
                <a:gd name="T0" fmla="*/ 11 w 11"/>
                <a:gd name="T1" fmla="*/ 2 h 5"/>
                <a:gd name="T2" fmla="*/ 11 w 11"/>
                <a:gd name="T3" fmla="*/ 2 h 5"/>
                <a:gd name="T4" fmla="*/ 0 w 11"/>
                <a:gd name="T5" fmla="*/ 0 h 5"/>
                <a:gd name="T6" fmla="*/ 0 w 1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5"/>
                <a:gd name="T14" fmla="*/ 11 w 1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5">
                  <a:moveTo>
                    <a:pt x="11" y="5"/>
                  </a:moveTo>
                  <a:lnTo>
                    <a:pt x="11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0" name="Freeform 991"/>
            <p:cNvSpPr>
              <a:spLocks/>
            </p:cNvSpPr>
            <p:nvPr/>
          </p:nvSpPr>
          <p:spPr bwMode="auto">
            <a:xfrm>
              <a:off x="4897" y="3255"/>
              <a:ext cx="10" cy="3"/>
            </a:xfrm>
            <a:custGeom>
              <a:avLst/>
              <a:gdLst>
                <a:gd name="T0" fmla="*/ 10 w 10"/>
                <a:gd name="T1" fmla="*/ 0 h 7"/>
                <a:gd name="T2" fmla="*/ 9 w 10"/>
                <a:gd name="T3" fmla="*/ 0 h 7"/>
                <a:gd name="T4" fmla="*/ 1 w 10"/>
                <a:gd name="T5" fmla="*/ 3 h 7"/>
                <a:gd name="T6" fmla="*/ 0 w 10"/>
                <a:gd name="T7" fmla="*/ 3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10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1" name="Freeform 992"/>
            <p:cNvSpPr>
              <a:spLocks/>
            </p:cNvSpPr>
            <p:nvPr/>
          </p:nvSpPr>
          <p:spPr bwMode="auto">
            <a:xfrm>
              <a:off x="4911" y="3258"/>
              <a:ext cx="9" cy="4"/>
            </a:xfrm>
            <a:custGeom>
              <a:avLst/>
              <a:gdLst>
                <a:gd name="T0" fmla="*/ 0 w 9"/>
                <a:gd name="T1" fmla="*/ 4 h 7"/>
                <a:gd name="T2" fmla="*/ 1 w 9"/>
                <a:gd name="T3" fmla="*/ 4 h 7"/>
                <a:gd name="T4" fmla="*/ 9 w 9"/>
                <a:gd name="T5" fmla="*/ 0 h 7"/>
                <a:gd name="T6" fmla="*/ 9 w 9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7"/>
                <a:gd name="T14" fmla="*/ 9 w 9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7">
                  <a:moveTo>
                    <a:pt x="0" y="7"/>
                  </a:moveTo>
                  <a:lnTo>
                    <a:pt x="1" y="7"/>
                  </a:lnTo>
                  <a:lnTo>
                    <a:pt x="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2" name="Freeform 993"/>
            <p:cNvSpPr>
              <a:spLocks/>
            </p:cNvSpPr>
            <p:nvPr/>
          </p:nvSpPr>
          <p:spPr bwMode="auto">
            <a:xfrm>
              <a:off x="4901" y="3259"/>
              <a:ext cx="10" cy="3"/>
            </a:xfrm>
            <a:custGeom>
              <a:avLst/>
              <a:gdLst>
                <a:gd name="T0" fmla="*/ 10 w 10"/>
                <a:gd name="T1" fmla="*/ 3 h 5"/>
                <a:gd name="T2" fmla="*/ 10 w 10"/>
                <a:gd name="T3" fmla="*/ 3 h 5"/>
                <a:gd name="T4" fmla="*/ 0 w 10"/>
                <a:gd name="T5" fmla="*/ 0 h 5"/>
                <a:gd name="T6" fmla="*/ 0 w 10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5"/>
                <a:gd name="T14" fmla="*/ 10 w 1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3" name="Freeform 994"/>
            <p:cNvSpPr>
              <a:spLocks/>
            </p:cNvSpPr>
            <p:nvPr/>
          </p:nvSpPr>
          <p:spPr bwMode="auto">
            <a:xfrm>
              <a:off x="4926" y="3266"/>
              <a:ext cx="1" cy="9"/>
            </a:xfrm>
            <a:custGeom>
              <a:avLst/>
              <a:gdLst>
                <a:gd name="T0" fmla="*/ 1 w 1"/>
                <a:gd name="T1" fmla="*/ 9 h 18"/>
                <a:gd name="T2" fmla="*/ 0 w 1"/>
                <a:gd name="T3" fmla="*/ 0 h 18"/>
                <a:gd name="T4" fmla="*/ 0 w 1"/>
                <a:gd name="T5" fmla="*/ 0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1" y="18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4" name="Freeform 995"/>
            <p:cNvSpPr>
              <a:spLocks/>
            </p:cNvSpPr>
            <p:nvPr/>
          </p:nvSpPr>
          <p:spPr bwMode="auto">
            <a:xfrm>
              <a:off x="4914" y="3263"/>
              <a:ext cx="12" cy="3"/>
            </a:xfrm>
            <a:custGeom>
              <a:avLst/>
              <a:gdLst>
                <a:gd name="T0" fmla="*/ 12 w 12"/>
                <a:gd name="T1" fmla="*/ 3 h 7"/>
                <a:gd name="T2" fmla="*/ 12 w 12"/>
                <a:gd name="T3" fmla="*/ 2 h 7"/>
                <a:gd name="T4" fmla="*/ 1 w 12"/>
                <a:gd name="T5" fmla="*/ 1 h 7"/>
                <a:gd name="T6" fmla="*/ 0 w 1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"/>
                <a:gd name="T14" fmla="*/ 12 w 1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">
                  <a:moveTo>
                    <a:pt x="12" y="7"/>
                  </a:moveTo>
                  <a:lnTo>
                    <a:pt x="12" y="5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5" name="Freeform 996"/>
            <p:cNvSpPr>
              <a:spLocks/>
            </p:cNvSpPr>
            <p:nvPr/>
          </p:nvSpPr>
          <p:spPr bwMode="auto">
            <a:xfrm>
              <a:off x="4926" y="3262"/>
              <a:ext cx="9" cy="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1 w 9"/>
                <a:gd name="T5" fmla="*/ 3 h 9"/>
                <a:gd name="T6" fmla="*/ 0 w 9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6" name="Freeform 997"/>
            <p:cNvSpPr>
              <a:spLocks/>
            </p:cNvSpPr>
            <p:nvPr/>
          </p:nvSpPr>
          <p:spPr bwMode="auto">
            <a:xfrm>
              <a:off x="4929" y="3267"/>
              <a:ext cx="11" cy="3"/>
            </a:xfrm>
            <a:custGeom>
              <a:avLst/>
              <a:gdLst>
                <a:gd name="T0" fmla="*/ 11 w 11"/>
                <a:gd name="T1" fmla="*/ 3 h 5"/>
                <a:gd name="T2" fmla="*/ 11 w 11"/>
                <a:gd name="T3" fmla="*/ 3 h 5"/>
                <a:gd name="T4" fmla="*/ 1 w 11"/>
                <a:gd name="T5" fmla="*/ 0 h 5"/>
                <a:gd name="T6" fmla="*/ 0 w 1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5"/>
                <a:gd name="T14" fmla="*/ 11 w 1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5">
                  <a:moveTo>
                    <a:pt x="11" y="5"/>
                  </a:moveTo>
                  <a:lnTo>
                    <a:pt x="11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7" name="Freeform 998"/>
            <p:cNvSpPr>
              <a:spLocks/>
            </p:cNvSpPr>
            <p:nvPr/>
          </p:nvSpPr>
          <p:spPr bwMode="auto">
            <a:xfrm>
              <a:off x="4940" y="3265"/>
              <a:ext cx="9" cy="5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1 w 9"/>
                <a:gd name="T5" fmla="*/ 4 h 9"/>
                <a:gd name="T6" fmla="*/ 0 w 9"/>
                <a:gd name="T7" fmla="*/ 5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8" name="Freeform 999"/>
            <p:cNvSpPr>
              <a:spLocks/>
            </p:cNvSpPr>
            <p:nvPr/>
          </p:nvSpPr>
          <p:spPr bwMode="auto">
            <a:xfrm>
              <a:off x="4859" y="3249"/>
              <a:ext cx="10" cy="2"/>
            </a:xfrm>
            <a:custGeom>
              <a:avLst/>
              <a:gdLst>
                <a:gd name="T0" fmla="*/ 10 w 10"/>
                <a:gd name="T1" fmla="*/ 2 h 5"/>
                <a:gd name="T2" fmla="*/ 10 w 10"/>
                <a:gd name="T3" fmla="*/ 2 h 5"/>
                <a:gd name="T4" fmla="*/ 1 w 10"/>
                <a:gd name="T5" fmla="*/ 0 h 5"/>
                <a:gd name="T6" fmla="*/ 0 w 10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5"/>
                <a:gd name="T14" fmla="*/ 10 w 1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49" name="Freeform 1000"/>
            <p:cNvSpPr>
              <a:spLocks/>
            </p:cNvSpPr>
            <p:nvPr/>
          </p:nvSpPr>
          <p:spPr bwMode="auto">
            <a:xfrm>
              <a:off x="4869" y="3248"/>
              <a:ext cx="10" cy="3"/>
            </a:xfrm>
            <a:custGeom>
              <a:avLst/>
              <a:gdLst>
                <a:gd name="T0" fmla="*/ 10 w 10"/>
                <a:gd name="T1" fmla="*/ 0 h 7"/>
                <a:gd name="T2" fmla="*/ 9 w 10"/>
                <a:gd name="T3" fmla="*/ 0 h 7"/>
                <a:gd name="T4" fmla="*/ 1 w 10"/>
                <a:gd name="T5" fmla="*/ 3 h 7"/>
                <a:gd name="T6" fmla="*/ 0 w 10"/>
                <a:gd name="T7" fmla="*/ 3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10" y="0"/>
                  </a:moveTo>
                  <a:lnTo>
                    <a:pt x="9" y="0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0" name="Freeform 1001"/>
            <p:cNvSpPr>
              <a:spLocks/>
            </p:cNvSpPr>
            <p:nvPr/>
          </p:nvSpPr>
          <p:spPr bwMode="auto">
            <a:xfrm>
              <a:off x="4751" y="2906"/>
              <a:ext cx="822" cy="550"/>
            </a:xfrm>
            <a:custGeom>
              <a:avLst/>
              <a:gdLst>
                <a:gd name="T0" fmla="*/ 121 w 822"/>
                <a:gd name="T1" fmla="*/ 334 h 1098"/>
                <a:gd name="T2" fmla="*/ 131 w 822"/>
                <a:gd name="T3" fmla="*/ 336 h 1098"/>
                <a:gd name="T4" fmla="*/ 183 w 822"/>
                <a:gd name="T5" fmla="*/ 316 h 1098"/>
                <a:gd name="T6" fmla="*/ 185 w 822"/>
                <a:gd name="T7" fmla="*/ 289 h 1098"/>
                <a:gd name="T8" fmla="*/ 291 w 822"/>
                <a:gd name="T9" fmla="*/ 259 h 1098"/>
                <a:gd name="T10" fmla="*/ 266 w 822"/>
                <a:gd name="T11" fmla="*/ 254 h 1098"/>
                <a:gd name="T12" fmla="*/ 258 w 822"/>
                <a:gd name="T13" fmla="*/ 248 h 1098"/>
                <a:gd name="T14" fmla="*/ 246 w 822"/>
                <a:gd name="T15" fmla="*/ 243 h 1098"/>
                <a:gd name="T16" fmla="*/ 246 w 822"/>
                <a:gd name="T17" fmla="*/ 229 h 1098"/>
                <a:gd name="T18" fmla="*/ 230 w 822"/>
                <a:gd name="T19" fmla="*/ 226 h 1098"/>
                <a:gd name="T20" fmla="*/ 234 w 822"/>
                <a:gd name="T21" fmla="*/ 7 h 1098"/>
                <a:gd name="T22" fmla="*/ 246 w 822"/>
                <a:gd name="T23" fmla="*/ 5 h 1098"/>
                <a:gd name="T24" fmla="*/ 308 w 822"/>
                <a:gd name="T25" fmla="*/ 0 h 1098"/>
                <a:gd name="T26" fmla="*/ 578 w 822"/>
                <a:gd name="T27" fmla="*/ 24 h 1098"/>
                <a:gd name="T28" fmla="*/ 588 w 822"/>
                <a:gd name="T29" fmla="*/ 60 h 1098"/>
                <a:gd name="T30" fmla="*/ 586 w 822"/>
                <a:gd name="T31" fmla="*/ 65 h 1098"/>
                <a:gd name="T32" fmla="*/ 611 w 822"/>
                <a:gd name="T33" fmla="*/ 68 h 1098"/>
                <a:gd name="T34" fmla="*/ 618 w 822"/>
                <a:gd name="T35" fmla="*/ 76 h 1098"/>
                <a:gd name="T36" fmla="*/ 609 w 822"/>
                <a:gd name="T37" fmla="*/ 181 h 1098"/>
                <a:gd name="T38" fmla="*/ 580 w 822"/>
                <a:gd name="T39" fmla="*/ 243 h 1098"/>
                <a:gd name="T40" fmla="*/ 576 w 822"/>
                <a:gd name="T41" fmla="*/ 247 h 1098"/>
                <a:gd name="T42" fmla="*/ 572 w 822"/>
                <a:gd name="T43" fmla="*/ 260 h 1098"/>
                <a:gd name="T44" fmla="*/ 690 w 822"/>
                <a:gd name="T45" fmla="*/ 285 h 1098"/>
                <a:gd name="T46" fmla="*/ 688 w 822"/>
                <a:gd name="T47" fmla="*/ 307 h 1098"/>
                <a:gd name="T48" fmla="*/ 685 w 822"/>
                <a:gd name="T49" fmla="*/ 336 h 1098"/>
                <a:gd name="T50" fmla="*/ 521 w 822"/>
                <a:gd name="T51" fmla="*/ 425 h 1098"/>
                <a:gd name="T52" fmla="*/ 515 w 822"/>
                <a:gd name="T53" fmla="*/ 426 h 1098"/>
                <a:gd name="T54" fmla="*/ 403 w 822"/>
                <a:gd name="T55" fmla="*/ 398 h 1098"/>
                <a:gd name="T56" fmla="*/ 194 w 822"/>
                <a:gd name="T57" fmla="*/ 348 h 1098"/>
                <a:gd name="T58" fmla="*/ 185 w 822"/>
                <a:gd name="T59" fmla="*/ 343 h 1098"/>
                <a:gd name="T60" fmla="*/ 183 w 822"/>
                <a:gd name="T61" fmla="*/ 318 h 1098"/>
                <a:gd name="T62" fmla="*/ 501 w 822"/>
                <a:gd name="T63" fmla="*/ 427 h 1098"/>
                <a:gd name="T64" fmla="*/ 501 w 822"/>
                <a:gd name="T65" fmla="*/ 437 h 1098"/>
                <a:gd name="T66" fmla="*/ 590 w 822"/>
                <a:gd name="T67" fmla="*/ 431 h 1098"/>
                <a:gd name="T68" fmla="*/ 604 w 822"/>
                <a:gd name="T69" fmla="*/ 425 h 1098"/>
                <a:gd name="T70" fmla="*/ 637 w 822"/>
                <a:gd name="T71" fmla="*/ 426 h 1098"/>
                <a:gd name="T72" fmla="*/ 697 w 822"/>
                <a:gd name="T73" fmla="*/ 427 h 1098"/>
                <a:gd name="T74" fmla="*/ 722 w 822"/>
                <a:gd name="T75" fmla="*/ 434 h 1098"/>
                <a:gd name="T76" fmla="*/ 736 w 822"/>
                <a:gd name="T77" fmla="*/ 445 h 1098"/>
                <a:gd name="T78" fmla="*/ 727 w 822"/>
                <a:gd name="T79" fmla="*/ 449 h 1098"/>
                <a:gd name="T80" fmla="*/ 713 w 822"/>
                <a:gd name="T81" fmla="*/ 451 h 1098"/>
                <a:gd name="T82" fmla="*/ 822 w 822"/>
                <a:gd name="T83" fmla="*/ 478 h 1098"/>
                <a:gd name="T84" fmla="*/ 821 w 822"/>
                <a:gd name="T85" fmla="*/ 481 h 1098"/>
                <a:gd name="T86" fmla="*/ 750 w 822"/>
                <a:gd name="T87" fmla="*/ 550 h 1098"/>
                <a:gd name="T88" fmla="*/ 511 w 822"/>
                <a:gd name="T89" fmla="*/ 488 h 1098"/>
                <a:gd name="T90" fmla="*/ 508 w 822"/>
                <a:gd name="T91" fmla="*/ 484 h 1098"/>
                <a:gd name="T92" fmla="*/ 509 w 822"/>
                <a:gd name="T93" fmla="*/ 481 h 1098"/>
                <a:gd name="T94" fmla="*/ 537 w 822"/>
                <a:gd name="T95" fmla="*/ 441 h 1098"/>
                <a:gd name="T96" fmla="*/ 501 w 822"/>
                <a:gd name="T97" fmla="*/ 443 h 1098"/>
                <a:gd name="T98" fmla="*/ 483 w 822"/>
                <a:gd name="T99" fmla="*/ 461 h 1098"/>
                <a:gd name="T100" fmla="*/ 441 w 822"/>
                <a:gd name="T101" fmla="*/ 486 h 1098"/>
                <a:gd name="T102" fmla="*/ 399 w 822"/>
                <a:gd name="T103" fmla="*/ 516 h 1098"/>
                <a:gd name="T104" fmla="*/ 391 w 822"/>
                <a:gd name="T105" fmla="*/ 513 h 1098"/>
                <a:gd name="T106" fmla="*/ 6 w 822"/>
                <a:gd name="T107" fmla="*/ 401 h 1098"/>
                <a:gd name="T108" fmla="*/ 2 w 822"/>
                <a:gd name="T109" fmla="*/ 399 h 109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22"/>
                <a:gd name="T166" fmla="*/ 0 h 1098"/>
                <a:gd name="T167" fmla="*/ 822 w 822"/>
                <a:gd name="T168" fmla="*/ 1098 h 109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22" h="1098">
                  <a:moveTo>
                    <a:pt x="0" y="768"/>
                  </a:moveTo>
                  <a:lnTo>
                    <a:pt x="1" y="767"/>
                  </a:lnTo>
                  <a:lnTo>
                    <a:pt x="121" y="667"/>
                  </a:lnTo>
                  <a:lnTo>
                    <a:pt x="122" y="667"/>
                  </a:lnTo>
                  <a:lnTo>
                    <a:pt x="131" y="670"/>
                  </a:lnTo>
                  <a:lnTo>
                    <a:pt x="138" y="654"/>
                  </a:lnTo>
                  <a:lnTo>
                    <a:pt x="140" y="654"/>
                  </a:lnTo>
                  <a:lnTo>
                    <a:pt x="183" y="630"/>
                  </a:lnTo>
                  <a:lnTo>
                    <a:pt x="185" y="630"/>
                  </a:lnTo>
                  <a:lnTo>
                    <a:pt x="185" y="623"/>
                  </a:lnTo>
                  <a:lnTo>
                    <a:pt x="185" y="577"/>
                  </a:lnTo>
                  <a:lnTo>
                    <a:pt x="185" y="575"/>
                  </a:lnTo>
                  <a:lnTo>
                    <a:pt x="186" y="575"/>
                  </a:lnTo>
                  <a:lnTo>
                    <a:pt x="291" y="517"/>
                  </a:lnTo>
                  <a:lnTo>
                    <a:pt x="266" y="509"/>
                  </a:lnTo>
                  <a:lnTo>
                    <a:pt x="266" y="507"/>
                  </a:lnTo>
                  <a:lnTo>
                    <a:pt x="266" y="496"/>
                  </a:lnTo>
                  <a:lnTo>
                    <a:pt x="258" y="495"/>
                  </a:lnTo>
                  <a:lnTo>
                    <a:pt x="258" y="493"/>
                  </a:lnTo>
                  <a:lnTo>
                    <a:pt x="257" y="489"/>
                  </a:lnTo>
                  <a:lnTo>
                    <a:pt x="246" y="486"/>
                  </a:lnTo>
                  <a:lnTo>
                    <a:pt x="246" y="484"/>
                  </a:lnTo>
                  <a:lnTo>
                    <a:pt x="246" y="458"/>
                  </a:lnTo>
                  <a:lnTo>
                    <a:pt x="246" y="456"/>
                  </a:lnTo>
                  <a:lnTo>
                    <a:pt x="245" y="456"/>
                  </a:lnTo>
                  <a:lnTo>
                    <a:pt x="230" y="451"/>
                  </a:lnTo>
                  <a:lnTo>
                    <a:pt x="230" y="449"/>
                  </a:lnTo>
                  <a:lnTo>
                    <a:pt x="234" y="14"/>
                  </a:lnTo>
                  <a:lnTo>
                    <a:pt x="234" y="12"/>
                  </a:lnTo>
                  <a:lnTo>
                    <a:pt x="246" y="10"/>
                  </a:lnTo>
                  <a:lnTo>
                    <a:pt x="248" y="10"/>
                  </a:lnTo>
                  <a:lnTo>
                    <a:pt x="308" y="0"/>
                  </a:lnTo>
                  <a:lnTo>
                    <a:pt x="309" y="0"/>
                  </a:lnTo>
                  <a:lnTo>
                    <a:pt x="578" y="47"/>
                  </a:lnTo>
                  <a:lnTo>
                    <a:pt x="577" y="73"/>
                  </a:lnTo>
                  <a:lnTo>
                    <a:pt x="588" y="119"/>
                  </a:lnTo>
                  <a:lnTo>
                    <a:pt x="588" y="121"/>
                  </a:lnTo>
                  <a:lnTo>
                    <a:pt x="586" y="130"/>
                  </a:lnTo>
                  <a:lnTo>
                    <a:pt x="610" y="133"/>
                  </a:lnTo>
                  <a:lnTo>
                    <a:pt x="611" y="135"/>
                  </a:lnTo>
                  <a:lnTo>
                    <a:pt x="618" y="151"/>
                  </a:lnTo>
                  <a:lnTo>
                    <a:pt x="618" y="152"/>
                  </a:lnTo>
                  <a:lnTo>
                    <a:pt x="609" y="359"/>
                  </a:lnTo>
                  <a:lnTo>
                    <a:pt x="609" y="361"/>
                  </a:lnTo>
                  <a:lnTo>
                    <a:pt x="602" y="372"/>
                  </a:lnTo>
                  <a:lnTo>
                    <a:pt x="592" y="386"/>
                  </a:lnTo>
                  <a:lnTo>
                    <a:pt x="580" y="486"/>
                  </a:lnTo>
                  <a:lnTo>
                    <a:pt x="579" y="488"/>
                  </a:lnTo>
                  <a:lnTo>
                    <a:pt x="576" y="493"/>
                  </a:lnTo>
                  <a:lnTo>
                    <a:pt x="572" y="517"/>
                  </a:lnTo>
                  <a:lnTo>
                    <a:pt x="572" y="519"/>
                  </a:lnTo>
                  <a:lnTo>
                    <a:pt x="568" y="526"/>
                  </a:lnTo>
                  <a:lnTo>
                    <a:pt x="631" y="549"/>
                  </a:lnTo>
                  <a:lnTo>
                    <a:pt x="690" y="568"/>
                  </a:lnTo>
                  <a:lnTo>
                    <a:pt x="691" y="570"/>
                  </a:lnTo>
                  <a:lnTo>
                    <a:pt x="688" y="612"/>
                  </a:lnTo>
                  <a:lnTo>
                    <a:pt x="685" y="668"/>
                  </a:lnTo>
                  <a:lnTo>
                    <a:pt x="685" y="670"/>
                  </a:lnTo>
                  <a:lnTo>
                    <a:pt x="522" y="847"/>
                  </a:lnTo>
                  <a:lnTo>
                    <a:pt x="522" y="849"/>
                  </a:lnTo>
                  <a:lnTo>
                    <a:pt x="521" y="849"/>
                  </a:lnTo>
                  <a:lnTo>
                    <a:pt x="516" y="851"/>
                  </a:lnTo>
                  <a:lnTo>
                    <a:pt x="515" y="851"/>
                  </a:lnTo>
                  <a:lnTo>
                    <a:pt x="504" y="844"/>
                  </a:lnTo>
                  <a:lnTo>
                    <a:pt x="414" y="800"/>
                  </a:lnTo>
                  <a:lnTo>
                    <a:pt x="403" y="795"/>
                  </a:lnTo>
                  <a:lnTo>
                    <a:pt x="291" y="740"/>
                  </a:lnTo>
                  <a:lnTo>
                    <a:pt x="195" y="695"/>
                  </a:lnTo>
                  <a:lnTo>
                    <a:pt x="194" y="695"/>
                  </a:lnTo>
                  <a:lnTo>
                    <a:pt x="194" y="693"/>
                  </a:lnTo>
                  <a:lnTo>
                    <a:pt x="185" y="684"/>
                  </a:lnTo>
                  <a:lnTo>
                    <a:pt x="185" y="682"/>
                  </a:lnTo>
                  <a:lnTo>
                    <a:pt x="185" y="633"/>
                  </a:lnTo>
                  <a:lnTo>
                    <a:pt x="183" y="635"/>
                  </a:lnTo>
                  <a:lnTo>
                    <a:pt x="141" y="658"/>
                  </a:lnTo>
                  <a:lnTo>
                    <a:pt x="134" y="672"/>
                  </a:lnTo>
                  <a:lnTo>
                    <a:pt x="501" y="853"/>
                  </a:lnTo>
                  <a:lnTo>
                    <a:pt x="501" y="854"/>
                  </a:lnTo>
                  <a:lnTo>
                    <a:pt x="501" y="872"/>
                  </a:lnTo>
                  <a:lnTo>
                    <a:pt x="537" y="875"/>
                  </a:lnTo>
                  <a:lnTo>
                    <a:pt x="573" y="867"/>
                  </a:lnTo>
                  <a:lnTo>
                    <a:pt x="590" y="861"/>
                  </a:lnTo>
                  <a:lnTo>
                    <a:pt x="598" y="851"/>
                  </a:lnTo>
                  <a:lnTo>
                    <a:pt x="601" y="851"/>
                  </a:lnTo>
                  <a:lnTo>
                    <a:pt x="604" y="849"/>
                  </a:lnTo>
                  <a:lnTo>
                    <a:pt x="607" y="851"/>
                  </a:lnTo>
                  <a:lnTo>
                    <a:pt x="617" y="856"/>
                  </a:lnTo>
                  <a:lnTo>
                    <a:pt x="637" y="851"/>
                  </a:lnTo>
                  <a:lnTo>
                    <a:pt x="662" y="849"/>
                  </a:lnTo>
                  <a:lnTo>
                    <a:pt x="679" y="849"/>
                  </a:lnTo>
                  <a:lnTo>
                    <a:pt x="697" y="853"/>
                  </a:lnTo>
                  <a:lnTo>
                    <a:pt x="716" y="861"/>
                  </a:lnTo>
                  <a:lnTo>
                    <a:pt x="717" y="861"/>
                  </a:lnTo>
                  <a:lnTo>
                    <a:pt x="722" y="867"/>
                  </a:lnTo>
                  <a:lnTo>
                    <a:pt x="732" y="875"/>
                  </a:lnTo>
                  <a:lnTo>
                    <a:pt x="733" y="877"/>
                  </a:lnTo>
                  <a:lnTo>
                    <a:pt x="736" y="888"/>
                  </a:lnTo>
                  <a:lnTo>
                    <a:pt x="736" y="889"/>
                  </a:lnTo>
                  <a:lnTo>
                    <a:pt x="729" y="896"/>
                  </a:lnTo>
                  <a:lnTo>
                    <a:pt x="727" y="896"/>
                  </a:lnTo>
                  <a:lnTo>
                    <a:pt x="716" y="900"/>
                  </a:lnTo>
                  <a:lnTo>
                    <a:pt x="714" y="900"/>
                  </a:lnTo>
                  <a:lnTo>
                    <a:pt x="713" y="900"/>
                  </a:lnTo>
                  <a:lnTo>
                    <a:pt x="817" y="949"/>
                  </a:lnTo>
                  <a:lnTo>
                    <a:pt x="820" y="951"/>
                  </a:lnTo>
                  <a:lnTo>
                    <a:pt x="822" y="954"/>
                  </a:lnTo>
                  <a:lnTo>
                    <a:pt x="822" y="958"/>
                  </a:lnTo>
                  <a:lnTo>
                    <a:pt x="821" y="961"/>
                  </a:lnTo>
                  <a:lnTo>
                    <a:pt x="821" y="963"/>
                  </a:lnTo>
                  <a:lnTo>
                    <a:pt x="753" y="1096"/>
                  </a:lnTo>
                  <a:lnTo>
                    <a:pt x="750" y="1098"/>
                  </a:lnTo>
                  <a:lnTo>
                    <a:pt x="745" y="1098"/>
                  </a:lnTo>
                  <a:lnTo>
                    <a:pt x="741" y="1098"/>
                  </a:lnTo>
                  <a:lnTo>
                    <a:pt x="511" y="974"/>
                  </a:lnTo>
                  <a:lnTo>
                    <a:pt x="509" y="972"/>
                  </a:lnTo>
                  <a:lnTo>
                    <a:pt x="508" y="968"/>
                  </a:lnTo>
                  <a:lnTo>
                    <a:pt x="508" y="967"/>
                  </a:lnTo>
                  <a:lnTo>
                    <a:pt x="508" y="963"/>
                  </a:lnTo>
                  <a:lnTo>
                    <a:pt x="509" y="960"/>
                  </a:lnTo>
                  <a:lnTo>
                    <a:pt x="583" y="870"/>
                  </a:lnTo>
                  <a:lnTo>
                    <a:pt x="573" y="874"/>
                  </a:lnTo>
                  <a:lnTo>
                    <a:pt x="537" y="881"/>
                  </a:lnTo>
                  <a:lnTo>
                    <a:pt x="501" y="877"/>
                  </a:lnTo>
                  <a:lnTo>
                    <a:pt x="501" y="882"/>
                  </a:lnTo>
                  <a:lnTo>
                    <a:pt x="501" y="884"/>
                  </a:lnTo>
                  <a:lnTo>
                    <a:pt x="485" y="907"/>
                  </a:lnTo>
                  <a:lnTo>
                    <a:pt x="483" y="921"/>
                  </a:lnTo>
                  <a:lnTo>
                    <a:pt x="483" y="923"/>
                  </a:lnTo>
                  <a:lnTo>
                    <a:pt x="441" y="970"/>
                  </a:lnTo>
                  <a:lnTo>
                    <a:pt x="401" y="1028"/>
                  </a:lnTo>
                  <a:lnTo>
                    <a:pt x="400" y="1030"/>
                  </a:lnTo>
                  <a:lnTo>
                    <a:pt x="399" y="1030"/>
                  </a:lnTo>
                  <a:lnTo>
                    <a:pt x="393" y="1026"/>
                  </a:lnTo>
                  <a:lnTo>
                    <a:pt x="392" y="1025"/>
                  </a:lnTo>
                  <a:lnTo>
                    <a:pt x="391" y="1025"/>
                  </a:lnTo>
                  <a:lnTo>
                    <a:pt x="8" y="802"/>
                  </a:lnTo>
                  <a:lnTo>
                    <a:pt x="7" y="800"/>
                  </a:lnTo>
                  <a:lnTo>
                    <a:pt x="6" y="800"/>
                  </a:lnTo>
                  <a:lnTo>
                    <a:pt x="3" y="798"/>
                  </a:lnTo>
                  <a:lnTo>
                    <a:pt x="2" y="798"/>
                  </a:lnTo>
                  <a:lnTo>
                    <a:pt x="2" y="796"/>
                  </a:lnTo>
                  <a:lnTo>
                    <a:pt x="0" y="76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1" name="Freeform 1002"/>
            <p:cNvSpPr>
              <a:spLocks/>
            </p:cNvSpPr>
            <p:nvPr/>
          </p:nvSpPr>
          <p:spPr bwMode="auto">
            <a:xfrm>
              <a:off x="5377" y="3351"/>
              <a:ext cx="90" cy="54"/>
            </a:xfrm>
            <a:custGeom>
              <a:avLst/>
              <a:gdLst>
                <a:gd name="T0" fmla="*/ 87 w 90"/>
                <a:gd name="T1" fmla="*/ 6 h 107"/>
                <a:gd name="T2" fmla="*/ 80 w 90"/>
                <a:gd name="T3" fmla="*/ 7 h 107"/>
                <a:gd name="T4" fmla="*/ 87 w 90"/>
                <a:gd name="T5" fmla="*/ 10 h 107"/>
                <a:gd name="T6" fmla="*/ 90 w 90"/>
                <a:gd name="T7" fmla="*/ 12 h 107"/>
                <a:gd name="T8" fmla="*/ 88 w 90"/>
                <a:gd name="T9" fmla="*/ 22 h 107"/>
                <a:gd name="T10" fmla="*/ 80 w 90"/>
                <a:gd name="T11" fmla="*/ 36 h 107"/>
                <a:gd name="T12" fmla="*/ 71 w 90"/>
                <a:gd name="T13" fmla="*/ 46 h 107"/>
                <a:gd name="T14" fmla="*/ 58 w 90"/>
                <a:gd name="T15" fmla="*/ 53 h 107"/>
                <a:gd name="T16" fmla="*/ 40 w 90"/>
                <a:gd name="T17" fmla="*/ 54 h 107"/>
                <a:gd name="T18" fmla="*/ 20 w 90"/>
                <a:gd name="T19" fmla="*/ 51 h 107"/>
                <a:gd name="T20" fmla="*/ 6 w 90"/>
                <a:gd name="T21" fmla="*/ 45 h 107"/>
                <a:gd name="T22" fmla="*/ 0 w 90"/>
                <a:gd name="T23" fmla="*/ 38 h 107"/>
                <a:gd name="T24" fmla="*/ 1 w 90"/>
                <a:gd name="T25" fmla="*/ 28 h 107"/>
                <a:gd name="T26" fmla="*/ 7 w 90"/>
                <a:gd name="T27" fmla="*/ 20 h 107"/>
                <a:gd name="T28" fmla="*/ 10 w 90"/>
                <a:gd name="T29" fmla="*/ 17 h 107"/>
                <a:gd name="T30" fmla="*/ 24 w 90"/>
                <a:gd name="T31" fmla="*/ 10 h 107"/>
                <a:gd name="T32" fmla="*/ 46 w 90"/>
                <a:gd name="T33" fmla="*/ 0 h 107"/>
                <a:gd name="T34" fmla="*/ 58 w 90"/>
                <a:gd name="T35" fmla="*/ 2 h 107"/>
                <a:gd name="T36" fmla="*/ 68 w 90"/>
                <a:gd name="T37" fmla="*/ 4 h 107"/>
                <a:gd name="T38" fmla="*/ 75 w 90"/>
                <a:gd name="T39" fmla="*/ 7 h 107"/>
                <a:gd name="T40" fmla="*/ 76 w 90"/>
                <a:gd name="T41" fmla="*/ 6 h 107"/>
                <a:gd name="T42" fmla="*/ 81 w 90"/>
                <a:gd name="T43" fmla="*/ 5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07"/>
                <a:gd name="T68" fmla="*/ 90 w 90"/>
                <a:gd name="T69" fmla="*/ 107 h 10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07">
                  <a:moveTo>
                    <a:pt x="87" y="11"/>
                  </a:moveTo>
                  <a:lnTo>
                    <a:pt x="80" y="14"/>
                  </a:lnTo>
                  <a:lnTo>
                    <a:pt x="87" y="20"/>
                  </a:lnTo>
                  <a:lnTo>
                    <a:pt x="90" y="23"/>
                  </a:lnTo>
                  <a:lnTo>
                    <a:pt x="88" y="44"/>
                  </a:lnTo>
                  <a:lnTo>
                    <a:pt x="80" y="72"/>
                  </a:lnTo>
                  <a:lnTo>
                    <a:pt x="71" y="92"/>
                  </a:lnTo>
                  <a:lnTo>
                    <a:pt x="58" y="106"/>
                  </a:lnTo>
                  <a:lnTo>
                    <a:pt x="40" y="107"/>
                  </a:lnTo>
                  <a:lnTo>
                    <a:pt x="20" y="102"/>
                  </a:lnTo>
                  <a:lnTo>
                    <a:pt x="6" y="90"/>
                  </a:lnTo>
                  <a:lnTo>
                    <a:pt x="0" y="76"/>
                  </a:lnTo>
                  <a:lnTo>
                    <a:pt x="1" y="55"/>
                  </a:lnTo>
                  <a:lnTo>
                    <a:pt x="7" y="39"/>
                  </a:lnTo>
                  <a:lnTo>
                    <a:pt x="10" y="34"/>
                  </a:lnTo>
                  <a:lnTo>
                    <a:pt x="24" y="20"/>
                  </a:lnTo>
                  <a:lnTo>
                    <a:pt x="46" y="0"/>
                  </a:lnTo>
                  <a:lnTo>
                    <a:pt x="58" y="4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6" y="11"/>
                  </a:lnTo>
                  <a:lnTo>
                    <a:pt x="81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2" name="Freeform 1003"/>
            <p:cNvSpPr>
              <a:spLocks/>
            </p:cNvSpPr>
            <p:nvPr/>
          </p:nvSpPr>
          <p:spPr bwMode="auto">
            <a:xfrm>
              <a:off x="5452" y="3357"/>
              <a:ext cx="5" cy="1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1 h 1"/>
                <a:gd name="T4" fmla="*/ 5 w 5"/>
                <a:gd name="T5" fmla="*/ 1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3" name="Freeform 1004"/>
            <p:cNvSpPr>
              <a:spLocks/>
            </p:cNvSpPr>
            <p:nvPr/>
          </p:nvSpPr>
          <p:spPr bwMode="auto">
            <a:xfrm>
              <a:off x="5224" y="3307"/>
              <a:ext cx="8" cy="12"/>
            </a:xfrm>
            <a:custGeom>
              <a:avLst/>
              <a:gdLst>
                <a:gd name="T0" fmla="*/ 8 w 8"/>
                <a:gd name="T1" fmla="*/ 11 h 22"/>
                <a:gd name="T2" fmla="*/ 5 w 8"/>
                <a:gd name="T3" fmla="*/ 12 h 22"/>
                <a:gd name="T4" fmla="*/ 4 w 8"/>
                <a:gd name="T5" fmla="*/ 11 h 22"/>
                <a:gd name="T6" fmla="*/ 1 w 8"/>
                <a:gd name="T7" fmla="*/ 9 h 22"/>
                <a:gd name="T8" fmla="*/ 0 w 8"/>
                <a:gd name="T9" fmla="*/ 5 h 22"/>
                <a:gd name="T10" fmla="*/ 0 w 8"/>
                <a:gd name="T11" fmla="*/ 5 h 22"/>
                <a:gd name="T12" fmla="*/ 1 w 8"/>
                <a:gd name="T13" fmla="*/ 2 h 22"/>
                <a:gd name="T14" fmla="*/ 5 w 8"/>
                <a:gd name="T15" fmla="*/ 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22"/>
                <a:gd name="T26" fmla="*/ 8 w 8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22">
                  <a:moveTo>
                    <a:pt x="8" y="21"/>
                  </a:moveTo>
                  <a:lnTo>
                    <a:pt x="5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4" name="Freeform 1005"/>
            <p:cNvSpPr>
              <a:spLocks/>
            </p:cNvSpPr>
            <p:nvPr/>
          </p:nvSpPr>
          <p:spPr bwMode="auto">
            <a:xfrm>
              <a:off x="5377" y="3334"/>
              <a:ext cx="106" cy="22"/>
            </a:xfrm>
            <a:custGeom>
              <a:avLst/>
              <a:gdLst>
                <a:gd name="T0" fmla="*/ 81 w 106"/>
                <a:gd name="T1" fmla="*/ 22 h 44"/>
                <a:gd name="T2" fmla="*/ 86 w 106"/>
                <a:gd name="T3" fmla="*/ 21 h 44"/>
                <a:gd name="T4" fmla="*/ 88 w 106"/>
                <a:gd name="T5" fmla="*/ 21 h 44"/>
                <a:gd name="T6" fmla="*/ 100 w 106"/>
                <a:gd name="T7" fmla="*/ 19 h 44"/>
                <a:gd name="T8" fmla="*/ 106 w 106"/>
                <a:gd name="T9" fmla="*/ 17 h 44"/>
                <a:gd name="T10" fmla="*/ 104 w 106"/>
                <a:gd name="T11" fmla="*/ 13 h 44"/>
                <a:gd name="T12" fmla="*/ 104 w 106"/>
                <a:gd name="T13" fmla="*/ 13 h 44"/>
                <a:gd name="T14" fmla="*/ 97 w 106"/>
                <a:gd name="T15" fmla="*/ 10 h 44"/>
                <a:gd name="T16" fmla="*/ 97 w 106"/>
                <a:gd name="T17" fmla="*/ 10 h 44"/>
                <a:gd name="T18" fmla="*/ 90 w 106"/>
                <a:gd name="T19" fmla="*/ 6 h 44"/>
                <a:gd name="T20" fmla="*/ 88 w 106"/>
                <a:gd name="T21" fmla="*/ 6 h 44"/>
                <a:gd name="T22" fmla="*/ 71 w 106"/>
                <a:gd name="T23" fmla="*/ 2 h 44"/>
                <a:gd name="T24" fmla="*/ 53 w 106"/>
                <a:gd name="T25" fmla="*/ 0 h 44"/>
                <a:gd name="T26" fmla="*/ 36 w 106"/>
                <a:gd name="T27" fmla="*/ 0 h 44"/>
                <a:gd name="T28" fmla="*/ 11 w 106"/>
                <a:gd name="T29" fmla="*/ 1 h 44"/>
                <a:gd name="T30" fmla="*/ 0 w 106"/>
                <a:gd name="T31" fmla="*/ 3 h 44"/>
                <a:gd name="T32" fmla="*/ 81 w 106"/>
                <a:gd name="T33" fmla="*/ 22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6"/>
                <a:gd name="T52" fmla="*/ 0 h 44"/>
                <a:gd name="T53" fmla="*/ 106 w 106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6" h="44">
                  <a:moveTo>
                    <a:pt x="81" y="44"/>
                  </a:moveTo>
                  <a:lnTo>
                    <a:pt x="86" y="41"/>
                  </a:lnTo>
                  <a:lnTo>
                    <a:pt x="88" y="41"/>
                  </a:lnTo>
                  <a:lnTo>
                    <a:pt x="100" y="37"/>
                  </a:lnTo>
                  <a:lnTo>
                    <a:pt x="106" y="34"/>
                  </a:lnTo>
                  <a:lnTo>
                    <a:pt x="104" y="27"/>
                  </a:lnTo>
                  <a:lnTo>
                    <a:pt x="97" y="20"/>
                  </a:lnTo>
                  <a:lnTo>
                    <a:pt x="90" y="13"/>
                  </a:lnTo>
                  <a:lnTo>
                    <a:pt x="88" y="13"/>
                  </a:lnTo>
                  <a:lnTo>
                    <a:pt x="71" y="4"/>
                  </a:lnTo>
                  <a:lnTo>
                    <a:pt x="53" y="0"/>
                  </a:lnTo>
                  <a:lnTo>
                    <a:pt x="36" y="0"/>
                  </a:lnTo>
                  <a:lnTo>
                    <a:pt x="11" y="2"/>
                  </a:lnTo>
                  <a:lnTo>
                    <a:pt x="0" y="6"/>
                  </a:lnTo>
                  <a:lnTo>
                    <a:pt x="81" y="4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5" name="Freeform 1006"/>
            <p:cNvSpPr>
              <a:spLocks/>
            </p:cNvSpPr>
            <p:nvPr/>
          </p:nvSpPr>
          <p:spPr bwMode="auto">
            <a:xfrm>
              <a:off x="5334" y="3337"/>
              <a:ext cx="30" cy="5"/>
            </a:xfrm>
            <a:custGeom>
              <a:avLst/>
              <a:gdLst>
                <a:gd name="T0" fmla="*/ 30 w 30"/>
                <a:gd name="T1" fmla="*/ 0 h 9"/>
                <a:gd name="T2" fmla="*/ 7 w 30"/>
                <a:gd name="T3" fmla="*/ 3 h 9"/>
                <a:gd name="T4" fmla="*/ 0 w 30"/>
                <a:gd name="T5" fmla="*/ 5 h 9"/>
                <a:gd name="T6" fmla="*/ 0 60000 65536"/>
                <a:gd name="T7" fmla="*/ 0 60000 65536"/>
                <a:gd name="T8" fmla="*/ 0 60000 65536"/>
                <a:gd name="T9" fmla="*/ 0 w 30"/>
                <a:gd name="T10" fmla="*/ 0 h 9"/>
                <a:gd name="T11" fmla="*/ 30 w 3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9">
                  <a:moveTo>
                    <a:pt x="30" y="0"/>
                  </a:moveTo>
                  <a:lnTo>
                    <a:pt x="7" y="6"/>
                  </a:lnTo>
                  <a:lnTo>
                    <a:pt x="0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6" name="Freeform 1007"/>
            <p:cNvSpPr>
              <a:spLocks/>
            </p:cNvSpPr>
            <p:nvPr/>
          </p:nvSpPr>
          <p:spPr bwMode="auto">
            <a:xfrm>
              <a:off x="5341" y="3335"/>
              <a:ext cx="27" cy="2"/>
            </a:xfrm>
            <a:custGeom>
              <a:avLst/>
              <a:gdLst>
                <a:gd name="T0" fmla="*/ 0 w 27"/>
                <a:gd name="T1" fmla="*/ 2 h 5"/>
                <a:gd name="T2" fmla="*/ 1 w 27"/>
                <a:gd name="T3" fmla="*/ 2 h 5"/>
                <a:gd name="T4" fmla="*/ 27 w 27"/>
                <a:gd name="T5" fmla="*/ 0 h 5"/>
                <a:gd name="T6" fmla="*/ 0 60000 65536"/>
                <a:gd name="T7" fmla="*/ 0 60000 65536"/>
                <a:gd name="T8" fmla="*/ 0 60000 65536"/>
                <a:gd name="T9" fmla="*/ 0 w 27"/>
                <a:gd name="T10" fmla="*/ 0 h 5"/>
                <a:gd name="T11" fmla="*/ 27 w 27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">
                  <a:moveTo>
                    <a:pt x="0" y="5"/>
                  </a:moveTo>
                  <a:lnTo>
                    <a:pt x="1" y="5"/>
                  </a:lnTo>
                  <a:lnTo>
                    <a:pt x="2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7" name="Freeform 1008"/>
            <p:cNvSpPr>
              <a:spLocks/>
            </p:cNvSpPr>
            <p:nvPr/>
          </p:nvSpPr>
          <p:spPr bwMode="auto">
            <a:xfrm>
              <a:off x="5039" y="3232"/>
              <a:ext cx="113" cy="40"/>
            </a:xfrm>
            <a:custGeom>
              <a:avLst/>
              <a:gdLst>
                <a:gd name="T0" fmla="*/ 113 w 113"/>
                <a:gd name="T1" fmla="*/ 40 h 80"/>
                <a:gd name="T2" fmla="*/ 113 w 113"/>
                <a:gd name="T3" fmla="*/ 40 h 80"/>
                <a:gd name="T4" fmla="*/ 113 w 113"/>
                <a:gd name="T5" fmla="*/ 25 h 80"/>
                <a:gd name="T6" fmla="*/ 113 w 113"/>
                <a:gd name="T7" fmla="*/ 25 h 80"/>
                <a:gd name="T8" fmla="*/ 113 w 113"/>
                <a:gd name="T9" fmla="*/ 25 h 80"/>
                <a:gd name="T10" fmla="*/ 1 w 113"/>
                <a:gd name="T11" fmla="*/ 0 h 80"/>
                <a:gd name="T12" fmla="*/ 0 w 113"/>
                <a:gd name="T13" fmla="*/ 0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80"/>
                <a:gd name="T23" fmla="*/ 113 w 113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80">
                  <a:moveTo>
                    <a:pt x="113" y="80"/>
                  </a:moveTo>
                  <a:lnTo>
                    <a:pt x="113" y="80"/>
                  </a:lnTo>
                  <a:lnTo>
                    <a:pt x="113" y="5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8" name="Freeform 1009"/>
            <p:cNvSpPr>
              <a:spLocks/>
            </p:cNvSpPr>
            <p:nvPr/>
          </p:nvSpPr>
          <p:spPr bwMode="auto">
            <a:xfrm>
              <a:off x="5163" y="3264"/>
              <a:ext cx="91" cy="27"/>
            </a:xfrm>
            <a:custGeom>
              <a:avLst/>
              <a:gdLst>
                <a:gd name="T0" fmla="*/ 91 w 91"/>
                <a:gd name="T1" fmla="*/ 27 h 52"/>
                <a:gd name="T2" fmla="*/ 91 w 91"/>
                <a:gd name="T3" fmla="*/ 27 h 52"/>
                <a:gd name="T4" fmla="*/ 91 w 91"/>
                <a:gd name="T5" fmla="*/ 22 h 52"/>
                <a:gd name="T6" fmla="*/ 91 w 91"/>
                <a:gd name="T7" fmla="*/ 22 h 52"/>
                <a:gd name="T8" fmla="*/ 90 w 91"/>
                <a:gd name="T9" fmla="*/ 21 h 52"/>
                <a:gd name="T10" fmla="*/ 1 w 91"/>
                <a:gd name="T11" fmla="*/ 0 h 52"/>
                <a:gd name="T12" fmla="*/ 0 w 91"/>
                <a:gd name="T13" fmla="*/ 0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52"/>
                <a:gd name="T23" fmla="*/ 91 w 91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52">
                  <a:moveTo>
                    <a:pt x="91" y="52"/>
                  </a:moveTo>
                  <a:lnTo>
                    <a:pt x="91" y="52"/>
                  </a:lnTo>
                  <a:lnTo>
                    <a:pt x="91" y="42"/>
                  </a:lnTo>
                  <a:lnTo>
                    <a:pt x="90" y="4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59" name="Freeform 1010"/>
            <p:cNvSpPr>
              <a:spLocks/>
            </p:cNvSpPr>
            <p:nvPr/>
          </p:nvSpPr>
          <p:spPr bwMode="auto">
            <a:xfrm>
              <a:off x="5225" y="3154"/>
              <a:ext cx="87" cy="27"/>
            </a:xfrm>
            <a:custGeom>
              <a:avLst/>
              <a:gdLst>
                <a:gd name="T0" fmla="*/ 87 w 87"/>
                <a:gd name="T1" fmla="*/ 0 h 54"/>
                <a:gd name="T2" fmla="*/ 86 w 87"/>
                <a:gd name="T3" fmla="*/ 7 h 54"/>
                <a:gd name="T4" fmla="*/ 86 w 87"/>
                <a:gd name="T5" fmla="*/ 9 h 54"/>
                <a:gd name="T6" fmla="*/ 86 w 87"/>
                <a:gd name="T7" fmla="*/ 9 h 54"/>
                <a:gd name="T8" fmla="*/ 31 w 87"/>
                <a:gd name="T9" fmla="*/ 24 h 54"/>
                <a:gd name="T10" fmla="*/ 29 w 87"/>
                <a:gd name="T11" fmla="*/ 25 h 54"/>
                <a:gd name="T12" fmla="*/ 20 w 87"/>
                <a:gd name="T13" fmla="*/ 27 h 54"/>
                <a:gd name="T14" fmla="*/ 19 w 87"/>
                <a:gd name="T15" fmla="*/ 27 h 54"/>
                <a:gd name="T16" fmla="*/ 19 w 87"/>
                <a:gd name="T17" fmla="*/ 27 h 54"/>
                <a:gd name="T18" fmla="*/ 0 w 87"/>
                <a:gd name="T19" fmla="*/ 24 h 54"/>
                <a:gd name="T20" fmla="*/ 0 w 87"/>
                <a:gd name="T21" fmla="*/ 24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7"/>
                <a:gd name="T34" fmla="*/ 0 h 54"/>
                <a:gd name="T35" fmla="*/ 87 w 87"/>
                <a:gd name="T36" fmla="*/ 54 h 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7" h="54">
                  <a:moveTo>
                    <a:pt x="87" y="0"/>
                  </a:moveTo>
                  <a:lnTo>
                    <a:pt x="86" y="15"/>
                  </a:lnTo>
                  <a:lnTo>
                    <a:pt x="86" y="17"/>
                  </a:lnTo>
                  <a:lnTo>
                    <a:pt x="31" y="47"/>
                  </a:lnTo>
                  <a:lnTo>
                    <a:pt x="29" y="49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0" y="4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0" name="Freeform 1011"/>
            <p:cNvSpPr>
              <a:spLocks/>
            </p:cNvSpPr>
            <p:nvPr/>
          </p:nvSpPr>
          <p:spPr bwMode="auto">
            <a:xfrm>
              <a:off x="5312" y="3099"/>
              <a:ext cx="31" cy="55"/>
            </a:xfrm>
            <a:custGeom>
              <a:avLst/>
              <a:gdLst>
                <a:gd name="T0" fmla="*/ 31 w 31"/>
                <a:gd name="T1" fmla="*/ 0 h 109"/>
                <a:gd name="T2" fmla="*/ 14 w 31"/>
                <a:gd name="T3" fmla="*/ 12 h 109"/>
                <a:gd name="T4" fmla="*/ 13 w 31"/>
                <a:gd name="T5" fmla="*/ 26 h 109"/>
                <a:gd name="T6" fmla="*/ 13 w 31"/>
                <a:gd name="T7" fmla="*/ 26 h 109"/>
                <a:gd name="T8" fmla="*/ 13 w 31"/>
                <a:gd name="T9" fmla="*/ 26 h 109"/>
                <a:gd name="T10" fmla="*/ 0 w 31"/>
                <a:gd name="T11" fmla="*/ 55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09"/>
                <a:gd name="T20" fmla="*/ 31 w 31"/>
                <a:gd name="T21" fmla="*/ 109 h 1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09">
                  <a:moveTo>
                    <a:pt x="31" y="0"/>
                  </a:moveTo>
                  <a:lnTo>
                    <a:pt x="14" y="24"/>
                  </a:lnTo>
                  <a:lnTo>
                    <a:pt x="13" y="51"/>
                  </a:lnTo>
                  <a:lnTo>
                    <a:pt x="13" y="52"/>
                  </a:lnTo>
                  <a:lnTo>
                    <a:pt x="0" y="10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1" name="Freeform 1012"/>
            <p:cNvSpPr>
              <a:spLocks/>
            </p:cNvSpPr>
            <p:nvPr/>
          </p:nvSpPr>
          <p:spPr bwMode="auto">
            <a:xfrm>
              <a:off x="5017" y="3153"/>
              <a:ext cx="310" cy="45"/>
            </a:xfrm>
            <a:custGeom>
              <a:avLst/>
              <a:gdLst>
                <a:gd name="T0" fmla="*/ 310 w 310"/>
                <a:gd name="T1" fmla="*/ 0 h 89"/>
                <a:gd name="T2" fmla="*/ 297 w 310"/>
                <a:gd name="T3" fmla="*/ 11 h 89"/>
                <a:gd name="T4" fmla="*/ 293 w 310"/>
                <a:gd name="T5" fmla="*/ 15 h 89"/>
                <a:gd name="T6" fmla="*/ 275 w 310"/>
                <a:gd name="T7" fmla="*/ 31 h 89"/>
                <a:gd name="T8" fmla="*/ 275 w 310"/>
                <a:gd name="T9" fmla="*/ 31 h 89"/>
                <a:gd name="T10" fmla="*/ 275 w 310"/>
                <a:gd name="T11" fmla="*/ 32 h 89"/>
                <a:gd name="T12" fmla="*/ 273 w 310"/>
                <a:gd name="T13" fmla="*/ 33 h 89"/>
                <a:gd name="T14" fmla="*/ 218 w 310"/>
                <a:gd name="T15" fmla="*/ 45 h 89"/>
                <a:gd name="T16" fmla="*/ 218 w 310"/>
                <a:gd name="T17" fmla="*/ 45 h 89"/>
                <a:gd name="T18" fmla="*/ 217 w 310"/>
                <a:gd name="T19" fmla="*/ 45 h 89"/>
                <a:gd name="T20" fmla="*/ 0 w 310"/>
                <a:gd name="T21" fmla="*/ 2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89"/>
                <a:gd name="T35" fmla="*/ 310 w 310"/>
                <a:gd name="T36" fmla="*/ 89 h 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89">
                  <a:moveTo>
                    <a:pt x="310" y="0"/>
                  </a:moveTo>
                  <a:lnTo>
                    <a:pt x="297" y="21"/>
                  </a:lnTo>
                  <a:lnTo>
                    <a:pt x="293" y="30"/>
                  </a:lnTo>
                  <a:lnTo>
                    <a:pt x="275" y="61"/>
                  </a:lnTo>
                  <a:lnTo>
                    <a:pt x="275" y="63"/>
                  </a:lnTo>
                  <a:lnTo>
                    <a:pt x="273" y="65"/>
                  </a:lnTo>
                  <a:lnTo>
                    <a:pt x="218" y="89"/>
                  </a:lnTo>
                  <a:lnTo>
                    <a:pt x="217" y="89"/>
                  </a:lnTo>
                  <a:lnTo>
                    <a:pt x="0" y="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2" name="Freeform 1013"/>
            <p:cNvSpPr>
              <a:spLocks/>
            </p:cNvSpPr>
            <p:nvPr/>
          </p:nvSpPr>
          <p:spPr bwMode="auto">
            <a:xfrm>
              <a:off x="5008" y="3151"/>
              <a:ext cx="226" cy="42"/>
            </a:xfrm>
            <a:custGeom>
              <a:avLst/>
              <a:gdLst>
                <a:gd name="T0" fmla="*/ 226 w 226"/>
                <a:gd name="T1" fmla="*/ 39 h 85"/>
                <a:gd name="T2" fmla="*/ 225 w 226"/>
                <a:gd name="T3" fmla="*/ 39 h 85"/>
                <a:gd name="T4" fmla="*/ 216 w 226"/>
                <a:gd name="T5" fmla="*/ 41 h 85"/>
                <a:gd name="T6" fmla="*/ 216 w 226"/>
                <a:gd name="T7" fmla="*/ 42 h 85"/>
                <a:gd name="T8" fmla="*/ 215 w 226"/>
                <a:gd name="T9" fmla="*/ 41 h 85"/>
                <a:gd name="T10" fmla="*/ 0 w 226"/>
                <a:gd name="T11" fmla="*/ 0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6"/>
                <a:gd name="T19" fmla="*/ 0 h 85"/>
                <a:gd name="T20" fmla="*/ 226 w 226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6" h="85">
                  <a:moveTo>
                    <a:pt x="226" y="78"/>
                  </a:moveTo>
                  <a:lnTo>
                    <a:pt x="225" y="78"/>
                  </a:lnTo>
                  <a:lnTo>
                    <a:pt x="216" y="83"/>
                  </a:lnTo>
                  <a:lnTo>
                    <a:pt x="216" y="85"/>
                  </a:lnTo>
                  <a:lnTo>
                    <a:pt x="215" y="8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3" name="Freeform 1014"/>
            <p:cNvSpPr>
              <a:spLocks/>
            </p:cNvSpPr>
            <p:nvPr/>
          </p:nvSpPr>
          <p:spPr bwMode="auto">
            <a:xfrm>
              <a:off x="5111" y="3179"/>
              <a:ext cx="179" cy="25"/>
            </a:xfrm>
            <a:custGeom>
              <a:avLst/>
              <a:gdLst>
                <a:gd name="T0" fmla="*/ 179 w 179"/>
                <a:gd name="T1" fmla="*/ 12 h 50"/>
                <a:gd name="T2" fmla="*/ 177 w 179"/>
                <a:gd name="T3" fmla="*/ 13 h 50"/>
                <a:gd name="T4" fmla="*/ 175 w 179"/>
                <a:gd name="T5" fmla="*/ 13 h 50"/>
                <a:gd name="T6" fmla="*/ 125 w 179"/>
                <a:gd name="T7" fmla="*/ 25 h 50"/>
                <a:gd name="T8" fmla="*/ 125 w 179"/>
                <a:gd name="T9" fmla="*/ 25 h 50"/>
                <a:gd name="T10" fmla="*/ 124 w 179"/>
                <a:gd name="T11" fmla="*/ 24 h 50"/>
                <a:gd name="T12" fmla="*/ 0 w 17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9"/>
                <a:gd name="T22" fmla="*/ 0 h 50"/>
                <a:gd name="T23" fmla="*/ 179 w 17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9" h="50">
                  <a:moveTo>
                    <a:pt x="179" y="23"/>
                  </a:moveTo>
                  <a:lnTo>
                    <a:pt x="177" y="25"/>
                  </a:lnTo>
                  <a:lnTo>
                    <a:pt x="175" y="27"/>
                  </a:lnTo>
                  <a:lnTo>
                    <a:pt x="125" y="50"/>
                  </a:lnTo>
                  <a:lnTo>
                    <a:pt x="124" y="4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4" name="Freeform 1015"/>
            <p:cNvSpPr>
              <a:spLocks/>
            </p:cNvSpPr>
            <p:nvPr/>
          </p:nvSpPr>
          <p:spPr bwMode="auto">
            <a:xfrm>
              <a:off x="5042" y="3165"/>
              <a:ext cx="277" cy="66"/>
            </a:xfrm>
            <a:custGeom>
              <a:avLst/>
              <a:gdLst>
                <a:gd name="T0" fmla="*/ 277 w 277"/>
                <a:gd name="T1" fmla="*/ 4 h 132"/>
                <a:gd name="T2" fmla="*/ 268 w 277"/>
                <a:gd name="T3" fmla="*/ 12 h 132"/>
                <a:gd name="T4" fmla="*/ 263 w 277"/>
                <a:gd name="T5" fmla="*/ 17 h 132"/>
                <a:gd name="T6" fmla="*/ 248 w 277"/>
                <a:gd name="T7" fmla="*/ 25 h 132"/>
                <a:gd name="T8" fmla="*/ 253 w 277"/>
                <a:gd name="T9" fmla="*/ 33 h 132"/>
                <a:gd name="T10" fmla="*/ 253 w 277"/>
                <a:gd name="T11" fmla="*/ 33 h 132"/>
                <a:gd name="T12" fmla="*/ 252 w 277"/>
                <a:gd name="T13" fmla="*/ 39 h 132"/>
                <a:gd name="T14" fmla="*/ 252 w 277"/>
                <a:gd name="T15" fmla="*/ 40 h 132"/>
                <a:gd name="T16" fmla="*/ 249 w 277"/>
                <a:gd name="T17" fmla="*/ 47 h 132"/>
                <a:gd name="T18" fmla="*/ 238 w 277"/>
                <a:gd name="T19" fmla="*/ 54 h 132"/>
                <a:gd name="T20" fmla="*/ 219 w 277"/>
                <a:gd name="T21" fmla="*/ 60 h 132"/>
                <a:gd name="T22" fmla="*/ 193 w 277"/>
                <a:gd name="T23" fmla="*/ 65 h 132"/>
                <a:gd name="T24" fmla="*/ 163 w 277"/>
                <a:gd name="T25" fmla="*/ 66 h 132"/>
                <a:gd name="T26" fmla="*/ 131 w 277"/>
                <a:gd name="T27" fmla="*/ 66 h 132"/>
                <a:gd name="T28" fmla="*/ 99 w 277"/>
                <a:gd name="T29" fmla="*/ 63 h 132"/>
                <a:gd name="T30" fmla="*/ 71 w 277"/>
                <a:gd name="T31" fmla="*/ 58 h 132"/>
                <a:gd name="T32" fmla="*/ 48 w 277"/>
                <a:gd name="T33" fmla="*/ 52 h 132"/>
                <a:gd name="T34" fmla="*/ 32 w 277"/>
                <a:gd name="T35" fmla="*/ 45 h 132"/>
                <a:gd name="T36" fmla="*/ 24 w 277"/>
                <a:gd name="T37" fmla="*/ 37 h 132"/>
                <a:gd name="T38" fmla="*/ 24 w 277"/>
                <a:gd name="T39" fmla="*/ 29 h 132"/>
                <a:gd name="T40" fmla="*/ 24 w 277"/>
                <a:gd name="T41" fmla="*/ 28 h 132"/>
                <a:gd name="T42" fmla="*/ 24 w 277"/>
                <a:gd name="T43" fmla="*/ 22 h 132"/>
                <a:gd name="T44" fmla="*/ 24 w 277"/>
                <a:gd name="T45" fmla="*/ 21 h 132"/>
                <a:gd name="T46" fmla="*/ 32 w 277"/>
                <a:gd name="T47" fmla="*/ 15 h 132"/>
                <a:gd name="T48" fmla="*/ 46 w 277"/>
                <a:gd name="T49" fmla="*/ 9 h 132"/>
                <a:gd name="T50" fmla="*/ 0 w 277"/>
                <a:gd name="T51" fmla="*/ 0 h 1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7"/>
                <a:gd name="T79" fmla="*/ 0 h 132"/>
                <a:gd name="T80" fmla="*/ 277 w 277"/>
                <a:gd name="T81" fmla="*/ 132 h 13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7" h="132">
                  <a:moveTo>
                    <a:pt x="277" y="9"/>
                  </a:moveTo>
                  <a:lnTo>
                    <a:pt x="268" y="25"/>
                  </a:lnTo>
                  <a:lnTo>
                    <a:pt x="263" y="34"/>
                  </a:lnTo>
                  <a:lnTo>
                    <a:pt x="248" y="51"/>
                  </a:lnTo>
                  <a:lnTo>
                    <a:pt x="253" y="65"/>
                  </a:lnTo>
                  <a:lnTo>
                    <a:pt x="253" y="67"/>
                  </a:lnTo>
                  <a:lnTo>
                    <a:pt x="252" y="79"/>
                  </a:lnTo>
                  <a:lnTo>
                    <a:pt x="252" y="81"/>
                  </a:lnTo>
                  <a:lnTo>
                    <a:pt x="249" y="95"/>
                  </a:lnTo>
                  <a:lnTo>
                    <a:pt x="238" y="109"/>
                  </a:lnTo>
                  <a:lnTo>
                    <a:pt x="219" y="120"/>
                  </a:lnTo>
                  <a:lnTo>
                    <a:pt x="193" y="129"/>
                  </a:lnTo>
                  <a:lnTo>
                    <a:pt x="163" y="132"/>
                  </a:lnTo>
                  <a:lnTo>
                    <a:pt x="131" y="132"/>
                  </a:lnTo>
                  <a:lnTo>
                    <a:pt x="99" y="127"/>
                  </a:lnTo>
                  <a:lnTo>
                    <a:pt x="71" y="116"/>
                  </a:lnTo>
                  <a:lnTo>
                    <a:pt x="48" y="104"/>
                  </a:lnTo>
                  <a:lnTo>
                    <a:pt x="32" y="90"/>
                  </a:lnTo>
                  <a:lnTo>
                    <a:pt x="24" y="74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44"/>
                  </a:lnTo>
                  <a:lnTo>
                    <a:pt x="24" y="43"/>
                  </a:lnTo>
                  <a:lnTo>
                    <a:pt x="32" y="30"/>
                  </a:lnTo>
                  <a:lnTo>
                    <a:pt x="46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5" name="Freeform 1016"/>
            <p:cNvSpPr>
              <a:spLocks/>
            </p:cNvSpPr>
            <p:nvPr/>
          </p:nvSpPr>
          <p:spPr bwMode="auto">
            <a:xfrm>
              <a:off x="5125" y="3185"/>
              <a:ext cx="27" cy="7"/>
            </a:xfrm>
            <a:custGeom>
              <a:avLst/>
              <a:gdLst>
                <a:gd name="T0" fmla="*/ 27 w 27"/>
                <a:gd name="T1" fmla="*/ 7 h 14"/>
                <a:gd name="T2" fmla="*/ 15 w 27"/>
                <a:gd name="T3" fmla="*/ 5 h 14"/>
                <a:gd name="T4" fmla="*/ 5 w 27"/>
                <a:gd name="T5" fmla="*/ 2 h 14"/>
                <a:gd name="T6" fmla="*/ 0 w 27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4"/>
                <a:gd name="T14" fmla="*/ 27 w 27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4">
                  <a:moveTo>
                    <a:pt x="27" y="14"/>
                  </a:moveTo>
                  <a:lnTo>
                    <a:pt x="15" y="9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6" name="Freeform 1017"/>
            <p:cNvSpPr>
              <a:spLocks/>
            </p:cNvSpPr>
            <p:nvPr/>
          </p:nvSpPr>
          <p:spPr bwMode="auto">
            <a:xfrm>
              <a:off x="5088" y="3174"/>
              <a:ext cx="37" cy="11"/>
            </a:xfrm>
            <a:custGeom>
              <a:avLst/>
              <a:gdLst>
                <a:gd name="T0" fmla="*/ 37 w 37"/>
                <a:gd name="T1" fmla="*/ 11 h 21"/>
                <a:gd name="T2" fmla="*/ 29 w 37"/>
                <a:gd name="T3" fmla="*/ 7 h 21"/>
                <a:gd name="T4" fmla="*/ 23 w 37"/>
                <a:gd name="T5" fmla="*/ 5 h 21"/>
                <a:gd name="T6" fmla="*/ 23 w 37"/>
                <a:gd name="T7" fmla="*/ 5 h 21"/>
                <a:gd name="T8" fmla="*/ 0 w 3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1"/>
                <a:gd name="T17" fmla="*/ 37 w 3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1">
                  <a:moveTo>
                    <a:pt x="37" y="21"/>
                  </a:moveTo>
                  <a:lnTo>
                    <a:pt x="29" y="14"/>
                  </a:lnTo>
                  <a:lnTo>
                    <a:pt x="23" y="1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7" name="Freeform 1018"/>
            <p:cNvSpPr>
              <a:spLocks/>
            </p:cNvSpPr>
            <p:nvPr/>
          </p:nvSpPr>
          <p:spPr bwMode="auto">
            <a:xfrm>
              <a:off x="5125" y="3185"/>
              <a:ext cx="1" cy="5"/>
            </a:xfrm>
            <a:custGeom>
              <a:avLst/>
              <a:gdLst>
                <a:gd name="T0" fmla="*/ 0 w 1"/>
                <a:gd name="T1" fmla="*/ 5 h 11"/>
                <a:gd name="T2" fmla="*/ 0 w 1"/>
                <a:gd name="T3" fmla="*/ 4 h 11"/>
                <a:gd name="T4" fmla="*/ 0 w 1"/>
                <a:gd name="T5" fmla="*/ 0 h 11"/>
                <a:gd name="T6" fmla="*/ 0 60000 65536"/>
                <a:gd name="T7" fmla="*/ 0 60000 65536"/>
                <a:gd name="T8" fmla="*/ 0 60000 65536"/>
                <a:gd name="T9" fmla="*/ 0 w 1"/>
                <a:gd name="T10" fmla="*/ 0 h 11"/>
                <a:gd name="T11" fmla="*/ 1 w 1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1">
                  <a:moveTo>
                    <a:pt x="0" y="11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8" name="Freeform 1019"/>
            <p:cNvSpPr>
              <a:spLocks/>
            </p:cNvSpPr>
            <p:nvPr/>
          </p:nvSpPr>
          <p:spPr bwMode="auto">
            <a:xfrm>
              <a:off x="4982" y="3335"/>
              <a:ext cx="28" cy="6"/>
            </a:xfrm>
            <a:custGeom>
              <a:avLst/>
              <a:gdLst>
                <a:gd name="T0" fmla="*/ 0 w 28"/>
                <a:gd name="T1" fmla="*/ 6 h 12"/>
                <a:gd name="T2" fmla="*/ 0 w 28"/>
                <a:gd name="T3" fmla="*/ 6 h 12"/>
                <a:gd name="T4" fmla="*/ 1 w 28"/>
                <a:gd name="T5" fmla="*/ 6 h 12"/>
                <a:gd name="T6" fmla="*/ 11 w 28"/>
                <a:gd name="T7" fmla="*/ 0 h 12"/>
                <a:gd name="T8" fmla="*/ 11 w 28"/>
                <a:gd name="T9" fmla="*/ 0 h 12"/>
                <a:gd name="T10" fmla="*/ 12 w 28"/>
                <a:gd name="T11" fmla="*/ 0 h 12"/>
                <a:gd name="T12" fmla="*/ 27 w 28"/>
                <a:gd name="T13" fmla="*/ 5 h 12"/>
                <a:gd name="T14" fmla="*/ 28 w 28"/>
                <a:gd name="T15" fmla="*/ 5 h 12"/>
                <a:gd name="T16" fmla="*/ 28 w 28"/>
                <a:gd name="T17" fmla="*/ 6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2"/>
                <a:gd name="T29" fmla="*/ 28 w 2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2"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1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69" name="Freeform 1020"/>
            <p:cNvSpPr>
              <a:spLocks/>
            </p:cNvSpPr>
            <p:nvPr/>
          </p:nvSpPr>
          <p:spPr bwMode="auto">
            <a:xfrm>
              <a:off x="4778" y="3278"/>
              <a:ext cx="26" cy="6"/>
            </a:xfrm>
            <a:custGeom>
              <a:avLst/>
              <a:gdLst>
                <a:gd name="T0" fmla="*/ 0 w 26"/>
                <a:gd name="T1" fmla="*/ 6 h 10"/>
                <a:gd name="T2" fmla="*/ 0 w 26"/>
                <a:gd name="T3" fmla="*/ 5 h 10"/>
                <a:gd name="T4" fmla="*/ 1 w 26"/>
                <a:gd name="T5" fmla="*/ 5 h 10"/>
                <a:gd name="T6" fmla="*/ 10 w 26"/>
                <a:gd name="T7" fmla="*/ 0 h 10"/>
                <a:gd name="T8" fmla="*/ 11 w 26"/>
                <a:gd name="T9" fmla="*/ 0 h 10"/>
                <a:gd name="T10" fmla="*/ 12 w 26"/>
                <a:gd name="T11" fmla="*/ 0 h 10"/>
                <a:gd name="T12" fmla="*/ 25 w 26"/>
                <a:gd name="T13" fmla="*/ 4 h 10"/>
                <a:gd name="T14" fmla="*/ 26 w 26"/>
                <a:gd name="T15" fmla="*/ 4 h 10"/>
                <a:gd name="T16" fmla="*/ 26 w 26"/>
                <a:gd name="T17" fmla="*/ 5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0"/>
                <a:gd name="T29" fmla="*/ 26 w 26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0">
                  <a:moveTo>
                    <a:pt x="0" y="1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0" name="Freeform 1021"/>
            <p:cNvSpPr>
              <a:spLocks/>
            </p:cNvSpPr>
            <p:nvPr/>
          </p:nvSpPr>
          <p:spPr bwMode="auto">
            <a:xfrm>
              <a:off x="4902" y="3292"/>
              <a:ext cx="23" cy="7"/>
            </a:xfrm>
            <a:custGeom>
              <a:avLst/>
              <a:gdLst>
                <a:gd name="T0" fmla="*/ 0 w 23"/>
                <a:gd name="T1" fmla="*/ 7 h 14"/>
                <a:gd name="T2" fmla="*/ 1 w 23"/>
                <a:gd name="T3" fmla="*/ 5 h 14"/>
                <a:gd name="T4" fmla="*/ 1 w 23"/>
                <a:gd name="T5" fmla="*/ 5 h 14"/>
                <a:gd name="T6" fmla="*/ 1 w 23"/>
                <a:gd name="T7" fmla="*/ 5 h 14"/>
                <a:gd name="T8" fmla="*/ 10 w 23"/>
                <a:gd name="T9" fmla="*/ 0 h 14"/>
                <a:gd name="T10" fmla="*/ 11 w 23"/>
                <a:gd name="T11" fmla="*/ 0 h 14"/>
                <a:gd name="T12" fmla="*/ 11 w 23"/>
                <a:gd name="T13" fmla="*/ 0 h 14"/>
                <a:gd name="T14" fmla="*/ 22 w 23"/>
                <a:gd name="T15" fmla="*/ 3 h 14"/>
                <a:gd name="T16" fmla="*/ 23 w 23"/>
                <a:gd name="T17" fmla="*/ 3 h 14"/>
                <a:gd name="T18" fmla="*/ 23 w 23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4"/>
                <a:gd name="T32" fmla="*/ 23 w 2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4">
                  <a:moveTo>
                    <a:pt x="0" y="14"/>
                  </a:moveTo>
                  <a:lnTo>
                    <a:pt x="1" y="10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1" name="Freeform 1022"/>
            <p:cNvSpPr>
              <a:spLocks/>
            </p:cNvSpPr>
            <p:nvPr/>
          </p:nvSpPr>
          <p:spPr bwMode="auto">
            <a:xfrm>
              <a:off x="4835" y="3291"/>
              <a:ext cx="144" cy="14"/>
            </a:xfrm>
            <a:custGeom>
              <a:avLst/>
              <a:gdLst>
                <a:gd name="T0" fmla="*/ 0 w 144"/>
                <a:gd name="T1" fmla="*/ 0 h 28"/>
                <a:gd name="T2" fmla="*/ 2 w 144"/>
                <a:gd name="T3" fmla="*/ 1 h 28"/>
                <a:gd name="T4" fmla="*/ 3 w 144"/>
                <a:gd name="T5" fmla="*/ 1 h 28"/>
                <a:gd name="T6" fmla="*/ 3 w 144"/>
                <a:gd name="T7" fmla="*/ 1 h 28"/>
                <a:gd name="T8" fmla="*/ 4 w 144"/>
                <a:gd name="T9" fmla="*/ 4 h 28"/>
                <a:gd name="T10" fmla="*/ 7 w 144"/>
                <a:gd name="T11" fmla="*/ 2 h 28"/>
                <a:gd name="T12" fmla="*/ 8 w 144"/>
                <a:gd name="T13" fmla="*/ 2 h 28"/>
                <a:gd name="T14" fmla="*/ 8 w 144"/>
                <a:gd name="T15" fmla="*/ 2 h 28"/>
                <a:gd name="T16" fmla="*/ 14 w 144"/>
                <a:gd name="T17" fmla="*/ 4 h 28"/>
                <a:gd name="T18" fmla="*/ 29 w 144"/>
                <a:gd name="T19" fmla="*/ 7 h 28"/>
                <a:gd name="T20" fmla="*/ 30 w 144"/>
                <a:gd name="T21" fmla="*/ 7 h 28"/>
                <a:gd name="T22" fmla="*/ 30 w 144"/>
                <a:gd name="T23" fmla="*/ 6 h 28"/>
                <a:gd name="T24" fmla="*/ 30 w 144"/>
                <a:gd name="T25" fmla="*/ 6 h 28"/>
                <a:gd name="T26" fmla="*/ 39 w 144"/>
                <a:gd name="T27" fmla="*/ 1 h 28"/>
                <a:gd name="T28" fmla="*/ 40 w 144"/>
                <a:gd name="T29" fmla="*/ 1 h 28"/>
                <a:gd name="T30" fmla="*/ 41 w 144"/>
                <a:gd name="T31" fmla="*/ 1 h 28"/>
                <a:gd name="T32" fmla="*/ 50 w 144"/>
                <a:gd name="T33" fmla="*/ 4 h 28"/>
                <a:gd name="T34" fmla="*/ 51 w 144"/>
                <a:gd name="T35" fmla="*/ 5 h 28"/>
                <a:gd name="T36" fmla="*/ 51 w 144"/>
                <a:gd name="T37" fmla="*/ 5 h 28"/>
                <a:gd name="T38" fmla="*/ 52 w 144"/>
                <a:gd name="T39" fmla="*/ 6 h 28"/>
                <a:gd name="T40" fmla="*/ 52 w 144"/>
                <a:gd name="T41" fmla="*/ 7 h 28"/>
                <a:gd name="T42" fmla="*/ 54 w 144"/>
                <a:gd name="T43" fmla="*/ 6 h 28"/>
                <a:gd name="T44" fmla="*/ 54 w 144"/>
                <a:gd name="T45" fmla="*/ 6 h 28"/>
                <a:gd name="T46" fmla="*/ 56 w 144"/>
                <a:gd name="T47" fmla="*/ 6 h 28"/>
                <a:gd name="T48" fmla="*/ 66 w 144"/>
                <a:gd name="T49" fmla="*/ 8 h 28"/>
                <a:gd name="T50" fmla="*/ 67 w 144"/>
                <a:gd name="T51" fmla="*/ 8 h 28"/>
                <a:gd name="T52" fmla="*/ 67 w 144"/>
                <a:gd name="T53" fmla="*/ 9 h 28"/>
                <a:gd name="T54" fmla="*/ 67 w 144"/>
                <a:gd name="T55" fmla="*/ 9 h 28"/>
                <a:gd name="T56" fmla="*/ 68 w 144"/>
                <a:gd name="T57" fmla="*/ 11 h 28"/>
                <a:gd name="T58" fmla="*/ 70 w 144"/>
                <a:gd name="T59" fmla="*/ 10 h 28"/>
                <a:gd name="T60" fmla="*/ 70 w 144"/>
                <a:gd name="T61" fmla="*/ 9 h 28"/>
                <a:gd name="T62" fmla="*/ 71 w 144"/>
                <a:gd name="T63" fmla="*/ 9 h 28"/>
                <a:gd name="T64" fmla="*/ 81 w 144"/>
                <a:gd name="T65" fmla="*/ 13 h 28"/>
                <a:gd name="T66" fmla="*/ 82 w 144"/>
                <a:gd name="T67" fmla="*/ 13 h 28"/>
                <a:gd name="T68" fmla="*/ 82 w 144"/>
                <a:gd name="T69" fmla="*/ 14 h 28"/>
                <a:gd name="T70" fmla="*/ 82 w 144"/>
                <a:gd name="T71" fmla="*/ 14 h 28"/>
                <a:gd name="T72" fmla="*/ 82 w 144"/>
                <a:gd name="T73" fmla="*/ 12 h 28"/>
                <a:gd name="T74" fmla="*/ 83 w 144"/>
                <a:gd name="T75" fmla="*/ 11 h 28"/>
                <a:gd name="T76" fmla="*/ 83 w 144"/>
                <a:gd name="T77" fmla="*/ 11 h 28"/>
                <a:gd name="T78" fmla="*/ 93 w 144"/>
                <a:gd name="T79" fmla="*/ 7 h 28"/>
                <a:gd name="T80" fmla="*/ 93 w 144"/>
                <a:gd name="T81" fmla="*/ 6 h 28"/>
                <a:gd name="T82" fmla="*/ 94 w 144"/>
                <a:gd name="T83" fmla="*/ 6 h 28"/>
                <a:gd name="T84" fmla="*/ 104 w 144"/>
                <a:gd name="T85" fmla="*/ 9 h 28"/>
                <a:gd name="T86" fmla="*/ 105 w 144"/>
                <a:gd name="T87" fmla="*/ 9 h 28"/>
                <a:gd name="T88" fmla="*/ 105 w 144"/>
                <a:gd name="T89" fmla="*/ 10 h 28"/>
                <a:gd name="T90" fmla="*/ 105 w 144"/>
                <a:gd name="T91" fmla="*/ 11 h 28"/>
                <a:gd name="T92" fmla="*/ 106 w 144"/>
                <a:gd name="T93" fmla="*/ 11 h 28"/>
                <a:gd name="T94" fmla="*/ 108 w 144"/>
                <a:gd name="T95" fmla="*/ 10 h 28"/>
                <a:gd name="T96" fmla="*/ 108 w 144"/>
                <a:gd name="T97" fmla="*/ 10 h 28"/>
                <a:gd name="T98" fmla="*/ 109 w 144"/>
                <a:gd name="T99" fmla="*/ 10 h 28"/>
                <a:gd name="T100" fmla="*/ 120 w 144"/>
                <a:gd name="T101" fmla="*/ 13 h 28"/>
                <a:gd name="T102" fmla="*/ 121 w 144"/>
                <a:gd name="T103" fmla="*/ 14 h 28"/>
                <a:gd name="T104" fmla="*/ 121 w 144"/>
                <a:gd name="T105" fmla="*/ 14 h 28"/>
                <a:gd name="T106" fmla="*/ 122 w 144"/>
                <a:gd name="T107" fmla="*/ 14 h 28"/>
                <a:gd name="T108" fmla="*/ 122 w 144"/>
                <a:gd name="T109" fmla="*/ 12 h 28"/>
                <a:gd name="T110" fmla="*/ 122 w 144"/>
                <a:gd name="T111" fmla="*/ 11 h 28"/>
                <a:gd name="T112" fmla="*/ 123 w 144"/>
                <a:gd name="T113" fmla="*/ 11 h 28"/>
                <a:gd name="T114" fmla="*/ 131 w 144"/>
                <a:gd name="T115" fmla="*/ 7 h 28"/>
                <a:gd name="T116" fmla="*/ 132 w 144"/>
                <a:gd name="T117" fmla="*/ 7 h 28"/>
                <a:gd name="T118" fmla="*/ 132 w 144"/>
                <a:gd name="T119" fmla="*/ 7 h 28"/>
                <a:gd name="T120" fmla="*/ 143 w 144"/>
                <a:gd name="T121" fmla="*/ 9 h 28"/>
                <a:gd name="T122" fmla="*/ 143 w 144"/>
                <a:gd name="T123" fmla="*/ 9 h 28"/>
                <a:gd name="T124" fmla="*/ 144 w 144"/>
                <a:gd name="T125" fmla="*/ 10 h 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"/>
                <a:gd name="T190" fmla="*/ 0 h 28"/>
                <a:gd name="T191" fmla="*/ 144 w 144"/>
                <a:gd name="T192" fmla="*/ 28 h 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" h="28">
                  <a:moveTo>
                    <a:pt x="0" y="0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4" y="7"/>
                  </a:lnTo>
                  <a:lnTo>
                    <a:pt x="7" y="4"/>
                  </a:lnTo>
                  <a:lnTo>
                    <a:pt x="8" y="4"/>
                  </a:lnTo>
                  <a:lnTo>
                    <a:pt x="14" y="7"/>
                  </a:lnTo>
                  <a:lnTo>
                    <a:pt x="29" y="14"/>
                  </a:lnTo>
                  <a:lnTo>
                    <a:pt x="30" y="13"/>
                  </a:lnTo>
                  <a:lnTo>
                    <a:pt x="30" y="11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50" y="7"/>
                  </a:lnTo>
                  <a:lnTo>
                    <a:pt x="51" y="9"/>
                  </a:lnTo>
                  <a:lnTo>
                    <a:pt x="52" y="11"/>
                  </a:lnTo>
                  <a:lnTo>
                    <a:pt x="52" y="13"/>
                  </a:lnTo>
                  <a:lnTo>
                    <a:pt x="54" y="11"/>
                  </a:lnTo>
                  <a:lnTo>
                    <a:pt x="56" y="11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67" y="18"/>
                  </a:lnTo>
                  <a:lnTo>
                    <a:pt x="68" y="21"/>
                  </a:lnTo>
                  <a:lnTo>
                    <a:pt x="70" y="20"/>
                  </a:lnTo>
                  <a:lnTo>
                    <a:pt x="70" y="18"/>
                  </a:lnTo>
                  <a:lnTo>
                    <a:pt x="71" y="18"/>
                  </a:lnTo>
                  <a:lnTo>
                    <a:pt x="81" y="25"/>
                  </a:lnTo>
                  <a:lnTo>
                    <a:pt x="82" y="25"/>
                  </a:lnTo>
                  <a:lnTo>
                    <a:pt x="82" y="27"/>
                  </a:lnTo>
                  <a:lnTo>
                    <a:pt x="82" y="23"/>
                  </a:lnTo>
                  <a:lnTo>
                    <a:pt x="83" y="21"/>
                  </a:lnTo>
                  <a:lnTo>
                    <a:pt x="93" y="13"/>
                  </a:lnTo>
                  <a:lnTo>
                    <a:pt x="93" y="11"/>
                  </a:lnTo>
                  <a:lnTo>
                    <a:pt x="94" y="11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1"/>
                  </a:lnTo>
                  <a:lnTo>
                    <a:pt x="108" y="20"/>
                  </a:lnTo>
                  <a:lnTo>
                    <a:pt x="109" y="20"/>
                  </a:lnTo>
                  <a:lnTo>
                    <a:pt x="120" y="25"/>
                  </a:lnTo>
                  <a:lnTo>
                    <a:pt x="121" y="27"/>
                  </a:lnTo>
                  <a:lnTo>
                    <a:pt x="122" y="28"/>
                  </a:lnTo>
                  <a:lnTo>
                    <a:pt x="122" y="23"/>
                  </a:lnTo>
                  <a:lnTo>
                    <a:pt x="122" y="21"/>
                  </a:lnTo>
                  <a:lnTo>
                    <a:pt x="123" y="21"/>
                  </a:lnTo>
                  <a:lnTo>
                    <a:pt x="131" y="13"/>
                  </a:lnTo>
                  <a:lnTo>
                    <a:pt x="132" y="13"/>
                  </a:lnTo>
                  <a:lnTo>
                    <a:pt x="143" y="18"/>
                  </a:lnTo>
                  <a:lnTo>
                    <a:pt x="144" y="2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2" name="Freeform 1023"/>
            <p:cNvSpPr>
              <a:spLocks/>
            </p:cNvSpPr>
            <p:nvPr/>
          </p:nvSpPr>
          <p:spPr bwMode="auto">
            <a:xfrm>
              <a:off x="4873" y="3285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0 w 22"/>
                <a:gd name="T5" fmla="*/ 4 h 11"/>
                <a:gd name="T6" fmla="*/ 9 w 22"/>
                <a:gd name="T7" fmla="*/ 0 h 11"/>
                <a:gd name="T8" fmla="*/ 10 w 22"/>
                <a:gd name="T9" fmla="*/ 0 h 11"/>
                <a:gd name="T10" fmla="*/ 10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3" name="Freeform 1024"/>
            <p:cNvSpPr>
              <a:spLocks/>
            </p:cNvSpPr>
            <p:nvPr/>
          </p:nvSpPr>
          <p:spPr bwMode="auto">
            <a:xfrm>
              <a:off x="4887" y="3288"/>
              <a:ext cx="22" cy="8"/>
            </a:xfrm>
            <a:custGeom>
              <a:avLst/>
              <a:gdLst>
                <a:gd name="T0" fmla="*/ 0 w 22"/>
                <a:gd name="T1" fmla="*/ 8 h 16"/>
                <a:gd name="T2" fmla="*/ 0 w 22"/>
                <a:gd name="T3" fmla="*/ 5 h 16"/>
                <a:gd name="T4" fmla="*/ 0 w 22"/>
                <a:gd name="T5" fmla="*/ 5 h 16"/>
                <a:gd name="T6" fmla="*/ 1 w 22"/>
                <a:gd name="T7" fmla="*/ 4 h 16"/>
                <a:gd name="T8" fmla="*/ 10 w 22"/>
                <a:gd name="T9" fmla="*/ 0 h 16"/>
                <a:gd name="T10" fmla="*/ 11 w 22"/>
                <a:gd name="T11" fmla="*/ 0 h 16"/>
                <a:gd name="T12" fmla="*/ 12 w 22"/>
                <a:gd name="T13" fmla="*/ 0 h 16"/>
                <a:gd name="T14" fmla="*/ 22 w 22"/>
                <a:gd name="T15" fmla="*/ 2 h 16"/>
                <a:gd name="T16" fmla="*/ 22 w 22"/>
                <a:gd name="T17" fmla="*/ 3 h 16"/>
                <a:gd name="T18" fmla="*/ 22 w 22"/>
                <a:gd name="T19" fmla="*/ 3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6"/>
                <a:gd name="T32" fmla="*/ 22 w 22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6">
                  <a:moveTo>
                    <a:pt x="0" y="16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4" name="Freeform 1025"/>
            <p:cNvSpPr>
              <a:spLocks/>
            </p:cNvSpPr>
            <p:nvPr/>
          </p:nvSpPr>
          <p:spPr bwMode="auto">
            <a:xfrm>
              <a:off x="4917" y="3304"/>
              <a:ext cx="16" cy="3"/>
            </a:xfrm>
            <a:custGeom>
              <a:avLst/>
              <a:gdLst>
                <a:gd name="T0" fmla="*/ 0 w 16"/>
                <a:gd name="T1" fmla="*/ 0 h 7"/>
                <a:gd name="T2" fmla="*/ 2 w 16"/>
                <a:gd name="T3" fmla="*/ 0 h 7"/>
                <a:gd name="T4" fmla="*/ 3 w 16"/>
                <a:gd name="T5" fmla="*/ 0 h 7"/>
                <a:gd name="T6" fmla="*/ 4 w 16"/>
                <a:gd name="T7" fmla="*/ 0 h 7"/>
                <a:gd name="T8" fmla="*/ 15 w 16"/>
                <a:gd name="T9" fmla="*/ 2 h 7"/>
                <a:gd name="T10" fmla="*/ 16 w 16"/>
                <a:gd name="T11" fmla="*/ 3 h 7"/>
                <a:gd name="T12" fmla="*/ 16 w 16"/>
                <a:gd name="T13" fmla="*/ 3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7"/>
                <a:gd name="T23" fmla="*/ 16 w 16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7">
                  <a:moveTo>
                    <a:pt x="0" y="1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15" y="5"/>
                  </a:lnTo>
                  <a:lnTo>
                    <a:pt x="16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5" name="Freeform 1026"/>
            <p:cNvSpPr>
              <a:spLocks/>
            </p:cNvSpPr>
            <p:nvPr/>
          </p:nvSpPr>
          <p:spPr bwMode="auto">
            <a:xfrm>
              <a:off x="4910" y="3305"/>
              <a:ext cx="7" cy="4"/>
            </a:xfrm>
            <a:custGeom>
              <a:avLst/>
              <a:gdLst>
                <a:gd name="T0" fmla="*/ 0 w 7"/>
                <a:gd name="T1" fmla="*/ 4 h 9"/>
                <a:gd name="T2" fmla="*/ 0 w 7"/>
                <a:gd name="T3" fmla="*/ 4 h 9"/>
                <a:gd name="T4" fmla="*/ 1 w 7"/>
                <a:gd name="T5" fmla="*/ 3 h 9"/>
                <a:gd name="T6" fmla="*/ 7 w 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9"/>
                <a:gd name="T14" fmla="*/ 7 w 7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6" name="Freeform 1027"/>
            <p:cNvSpPr>
              <a:spLocks/>
            </p:cNvSpPr>
            <p:nvPr/>
          </p:nvSpPr>
          <p:spPr bwMode="auto">
            <a:xfrm>
              <a:off x="4895" y="3301"/>
              <a:ext cx="8" cy="5"/>
            </a:xfrm>
            <a:custGeom>
              <a:avLst/>
              <a:gdLst>
                <a:gd name="T0" fmla="*/ 0 w 8"/>
                <a:gd name="T1" fmla="*/ 5 h 9"/>
                <a:gd name="T2" fmla="*/ 0 w 8"/>
                <a:gd name="T3" fmla="*/ 4 h 9"/>
                <a:gd name="T4" fmla="*/ 1 w 8"/>
                <a:gd name="T5" fmla="*/ 4 h 9"/>
                <a:gd name="T6" fmla="*/ 8 w 8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"/>
                <a:gd name="T14" fmla="*/ 8 w 8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7" name="Freeform 1028"/>
            <p:cNvSpPr>
              <a:spLocks/>
            </p:cNvSpPr>
            <p:nvPr/>
          </p:nvSpPr>
          <p:spPr bwMode="auto">
            <a:xfrm>
              <a:off x="4879" y="3297"/>
              <a:ext cx="8" cy="4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3 h 8"/>
                <a:gd name="T4" fmla="*/ 1 w 8"/>
                <a:gd name="T5" fmla="*/ 3 h 8"/>
                <a:gd name="T6" fmla="*/ 8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8" name="Freeform 1029"/>
            <p:cNvSpPr>
              <a:spLocks/>
            </p:cNvSpPr>
            <p:nvPr/>
          </p:nvSpPr>
          <p:spPr bwMode="auto">
            <a:xfrm>
              <a:off x="4864" y="3298"/>
              <a:ext cx="87" cy="24"/>
            </a:xfrm>
            <a:custGeom>
              <a:avLst/>
              <a:gdLst>
                <a:gd name="T0" fmla="*/ 0 w 87"/>
                <a:gd name="T1" fmla="*/ 0 h 50"/>
                <a:gd name="T2" fmla="*/ 86 w 87"/>
                <a:gd name="T3" fmla="*/ 23 h 50"/>
                <a:gd name="T4" fmla="*/ 86 w 87"/>
                <a:gd name="T5" fmla="*/ 23 h 50"/>
                <a:gd name="T6" fmla="*/ 87 w 87"/>
                <a:gd name="T7" fmla="*/ 24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50"/>
                <a:gd name="T14" fmla="*/ 87 w 87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50">
                  <a:moveTo>
                    <a:pt x="0" y="0"/>
                  </a:moveTo>
                  <a:lnTo>
                    <a:pt x="86" y="48"/>
                  </a:lnTo>
                  <a:lnTo>
                    <a:pt x="87" y="5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79" name="Freeform 1030"/>
            <p:cNvSpPr>
              <a:spLocks/>
            </p:cNvSpPr>
            <p:nvPr/>
          </p:nvSpPr>
          <p:spPr bwMode="auto">
            <a:xfrm>
              <a:off x="4832" y="3294"/>
              <a:ext cx="7" cy="4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3 h 7"/>
                <a:gd name="T4" fmla="*/ 1 w 7"/>
                <a:gd name="T5" fmla="*/ 3 h 7"/>
                <a:gd name="T6" fmla="*/ 7 w 7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7"/>
                <a:gd name="T14" fmla="*/ 7 w 7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0" name="Freeform 1031"/>
            <p:cNvSpPr>
              <a:spLocks/>
            </p:cNvSpPr>
            <p:nvPr/>
          </p:nvSpPr>
          <p:spPr bwMode="auto">
            <a:xfrm>
              <a:off x="4849" y="3287"/>
              <a:ext cx="23" cy="7"/>
            </a:xfrm>
            <a:custGeom>
              <a:avLst/>
              <a:gdLst>
                <a:gd name="T0" fmla="*/ 0 w 23"/>
                <a:gd name="T1" fmla="*/ 7 h 14"/>
                <a:gd name="T2" fmla="*/ 0 w 23"/>
                <a:gd name="T3" fmla="*/ 7 h 14"/>
                <a:gd name="T4" fmla="*/ 0 w 23"/>
                <a:gd name="T5" fmla="*/ 6 h 14"/>
                <a:gd name="T6" fmla="*/ 1 w 23"/>
                <a:gd name="T7" fmla="*/ 6 h 14"/>
                <a:gd name="T8" fmla="*/ 11 w 23"/>
                <a:gd name="T9" fmla="*/ 1 h 14"/>
                <a:gd name="T10" fmla="*/ 12 w 23"/>
                <a:gd name="T11" fmla="*/ 0 h 14"/>
                <a:gd name="T12" fmla="*/ 12 w 23"/>
                <a:gd name="T13" fmla="*/ 1 h 14"/>
                <a:gd name="T14" fmla="*/ 22 w 23"/>
                <a:gd name="T15" fmla="*/ 4 h 14"/>
                <a:gd name="T16" fmla="*/ 23 w 23"/>
                <a:gd name="T17" fmla="*/ 4 h 14"/>
                <a:gd name="T18" fmla="*/ 23 w 23"/>
                <a:gd name="T19" fmla="*/ 5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4"/>
                <a:gd name="T32" fmla="*/ 23 w 2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4">
                  <a:moveTo>
                    <a:pt x="0" y="14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1" name="Freeform 1032"/>
            <p:cNvSpPr>
              <a:spLocks/>
            </p:cNvSpPr>
            <p:nvPr/>
          </p:nvSpPr>
          <p:spPr bwMode="auto">
            <a:xfrm>
              <a:off x="4857" y="3280"/>
              <a:ext cx="23" cy="5"/>
            </a:xfrm>
            <a:custGeom>
              <a:avLst/>
              <a:gdLst>
                <a:gd name="T0" fmla="*/ 0 w 23"/>
                <a:gd name="T1" fmla="*/ 5 h 11"/>
                <a:gd name="T2" fmla="*/ 2 w 23"/>
                <a:gd name="T3" fmla="*/ 5 h 11"/>
                <a:gd name="T4" fmla="*/ 2 w 23"/>
                <a:gd name="T5" fmla="*/ 4 h 11"/>
                <a:gd name="T6" fmla="*/ 11 w 23"/>
                <a:gd name="T7" fmla="*/ 1 h 11"/>
                <a:gd name="T8" fmla="*/ 12 w 23"/>
                <a:gd name="T9" fmla="*/ 0 h 11"/>
                <a:gd name="T10" fmla="*/ 12 w 23"/>
                <a:gd name="T11" fmla="*/ 0 h 11"/>
                <a:gd name="T12" fmla="*/ 22 w 23"/>
                <a:gd name="T13" fmla="*/ 3 h 11"/>
                <a:gd name="T14" fmla="*/ 22 w 23"/>
                <a:gd name="T15" fmla="*/ 3 h 11"/>
                <a:gd name="T16" fmla="*/ 23 w 23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1"/>
                <a:gd name="T29" fmla="*/ 23 w 2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1">
                  <a:moveTo>
                    <a:pt x="0" y="11"/>
                  </a:moveTo>
                  <a:lnTo>
                    <a:pt x="2" y="11"/>
                  </a:lnTo>
                  <a:lnTo>
                    <a:pt x="2" y="9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2" name="Freeform 1033"/>
            <p:cNvSpPr>
              <a:spLocks/>
            </p:cNvSpPr>
            <p:nvPr/>
          </p:nvSpPr>
          <p:spPr bwMode="auto">
            <a:xfrm>
              <a:off x="4793" y="3273"/>
              <a:ext cx="34" cy="6"/>
            </a:xfrm>
            <a:custGeom>
              <a:avLst/>
              <a:gdLst>
                <a:gd name="T0" fmla="*/ 0 w 34"/>
                <a:gd name="T1" fmla="*/ 4 h 13"/>
                <a:gd name="T2" fmla="*/ 2 w 34"/>
                <a:gd name="T3" fmla="*/ 4 h 13"/>
                <a:gd name="T4" fmla="*/ 2 w 34"/>
                <a:gd name="T5" fmla="*/ 4 h 13"/>
                <a:gd name="T6" fmla="*/ 11 w 34"/>
                <a:gd name="T7" fmla="*/ 0 h 13"/>
                <a:gd name="T8" fmla="*/ 12 w 34"/>
                <a:gd name="T9" fmla="*/ 0 h 13"/>
                <a:gd name="T10" fmla="*/ 13 w 34"/>
                <a:gd name="T11" fmla="*/ 0 h 13"/>
                <a:gd name="T12" fmla="*/ 32 w 34"/>
                <a:gd name="T13" fmla="*/ 5 h 13"/>
                <a:gd name="T14" fmla="*/ 34 w 34"/>
                <a:gd name="T15" fmla="*/ 5 h 13"/>
                <a:gd name="T16" fmla="*/ 34 w 34"/>
                <a:gd name="T17" fmla="*/ 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13"/>
                <a:gd name="T29" fmla="*/ 34 w 3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13">
                  <a:moveTo>
                    <a:pt x="0" y="9"/>
                  </a:moveTo>
                  <a:lnTo>
                    <a:pt x="2" y="9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34" y="11"/>
                  </a:lnTo>
                  <a:lnTo>
                    <a:pt x="34" y="1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3" name="Freeform 1034"/>
            <p:cNvSpPr>
              <a:spLocks/>
            </p:cNvSpPr>
            <p:nvPr/>
          </p:nvSpPr>
          <p:spPr bwMode="auto">
            <a:xfrm>
              <a:off x="4830" y="3273"/>
              <a:ext cx="21" cy="5"/>
            </a:xfrm>
            <a:custGeom>
              <a:avLst/>
              <a:gdLst>
                <a:gd name="T0" fmla="*/ 0 w 21"/>
                <a:gd name="T1" fmla="*/ 5 h 9"/>
                <a:gd name="T2" fmla="*/ 0 w 21"/>
                <a:gd name="T3" fmla="*/ 5 h 9"/>
                <a:gd name="T4" fmla="*/ 0 w 21"/>
                <a:gd name="T5" fmla="*/ 4 h 9"/>
                <a:gd name="T6" fmla="*/ 9 w 21"/>
                <a:gd name="T7" fmla="*/ 0 h 9"/>
                <a:gd name="T8" fmla="*/ 10 w 21"/>
                <a:gd name="T9" fmla="*/ 0 h 9"/>
                <a:gd name="T10" fmla="*/ 10 w 21"/>
                <a:gd name="T11" fmla="*/ 0 h 9"/>
                <a:gd name="T12" fmla="*/ 20 w 21"/>
                <a:gd name="T13" fmla="*/ 3 h 9"/>
                <a:gd name="T14" fmla="*/ 20 w 21"/>
                <a:gd name="T15" fmla="*/ 3 h 9"/>
                <a:gd name="T16" fmla="*/ 21 w 21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9"/>
                <a:gd name="T29" fmla="*/ 21 w 2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9">
                  <a:moveTo>
                    <a:pt x="0" y="9"/>
                  </a:moveTo>
                  <a:lnTo>
                    <a:pt x="0" y="9"/>
                  </a:lnTo>
                  <a:lnTo>
                    <a:pt x="0" y="7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6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4" name="Freeform 1035"/>
            <p:cNvSpPr>
              <a:spLocks/>
            </p:cNvSpPr>
            <p:nvPr/>
          </p:nvSpPr>
          <p:spPr bwMode="auto">
            <a:xfrm>
              <a:off x="4843" y="3277"/>
              <a:ext cx="23" cy="5"/>
            </a:xfrm>
            <a:custGeom>
              <a:avLst/>
              <a:gdLst>
                <a:gd name="T0" fmla="*/ 0 w 23"/>
                <a:gd name="T1" fmla="*/ 5 h 11"/>
                <a:gd name="T2" fmla="*/ 1 w 23"/>
                <a:gd name="T3" fmla="*/ 4 h 11"/>
                <a:gd name="T4" fmla="*/ 1 w 23"/>
                <a:gd name="T5" fmla="*/ 4 h 11"/>
                <a:gd name="T6" fmla="*/ 10 w 23"/>
                <a:gd name="T7" fmla="*/ 0 h 11"/>
                <a:gd name="T8" fmla="*/ 11 w 23"/>
                <a:gd name="T9" fmla="*/ 0 h 11"/>
                <a:gd name="T10" fmla="*/ 11 w 23"/>
                <a:gd name="T11" fmla="*/ 0 h 11"/>
                <a:gd name="T12" fmla="*/ 22 w 23"/>
                <a:gd name="T13" fmla="*/ 3 h 11"/>
                <a:gd name="T14" fmla="*/ 22 w 23"/>
                <a:gd name="T15" fmla="*/ 3 h 11"/>
                <a:gd name="T16" fmla="*/ 23 w 23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1"/>
                <a:gd name="T29" fmla="*/ 23 w 2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1">
                  <a:moveTo>
                    <a:pt x="0" y="11"/>
                  </a:move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6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5" name="Freeform 1036"/>
            <p:cNvSpPr>
              <a:spLocks/>
            </p:cNvSpPr>
            <p:nvPr/>
          </p:nvSpPr>
          <p:spPr bwMode="auto">
            <a:xfrm>
              <a:off x="4810" y="3287"/>
              <a:ext cx="25" cy="13"/>
            </a:xfrm>
            <a:custGeom>
              <a:avLst/>
              <a:gdLst>
                <a:gd name="T0" fmla="*/ 0 w 25"/>
                <a:gd name="T1" fmla="*/ 13 h 27"/>
                <a:gd name="T2" fmla="*/ 2 w 25"/>
                <a:gd name="T3" fmla="*/ 5 h 27"/>
                <a:gd name="T4" fmla="*/ 2 w 25"/>
                <a:gd name="T5" fmla="*/ 4 h 27"/>
                <a:gd name="T6" fmla="*/ 2 w 25"/>
                <a:gd name="T7" fmla="*/ 4 h 27"/>
                <a:gd name="T8" fmla="*/ 12 w 25"/>
                <a:gd name="T9" fmla="*/ 0 h 27"/>
                <a:gd name="T10" fmla="*/ 12 w 25"/>
                <a:gd name="T11" fmla="*/ 0 h 27"/>
                <a:gd name="T12" fmla="*/ 13 w 25"/>
                <a:gd name="T13" fmla="*/ 0 h 27"/>
                <a:gd name="T14" fmla="*/ 25 w 25"/>
                <a:gd name="T15" fmla="*/ 3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7"/>
                <a:gd name="T26" fmla="*/ 25 w 25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7">
                  <a:moveTo>
                    <a:pt x="0" y="27"/>
                  </a:moveTo>
                  <a:lnTo>
                    <a:pt x="2" y="11"/>
                  </a:lnTo>
                  <a:lnTo>
                    <a:pt x="2" y="9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25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6" name="Freeform 1037"/>
            <p:cNvSpPr>
              <a:spLocks/>
            </p:cNvSpPr>
            <p:nvPr/>
          </p:nvSpPr>
          <p:spPr bwMode="auto">
            <a:xfrm>
              <a:off x="4820" y="3280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11 w 22"/>
                <a:gd name="T7" fmla="*/ 0 h 11"/>
                <a:gd name="T8" fmla="*/ 11 w 22"/>
                <a:gd name="T9" fmla="*/ 0 h 11"/>
                <a:gd name="T10" fmla="*/ 12 w 22"/>
                <a:gd name="T11" fmla="*/ 0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7" name="Freeform 1038"/>
            <p:cNvSpPr>
              <a:spLocks/>
            </p:cNvSpPr>
            <p:nvPr/>
          </p:nvSpPr>
          <p:spPr bwMode="auto">
            <a:xfrm>
              <a:off x="4835" y="3284"/>
              <a:ext cx="21" cy="7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6 h 14"/>
                <a:gd name="T4" fmla="*/ 0 w 21"/>
                <a:gd name="T5" fmla="*/ 6 h 14"/>
                <a:gd name="T6" fmla="*/ 1 w 21"/>
                <a:gd name="T7" fmla="*/ 5 h 14"/>
                <a:gd name="T8" fmla="*/ 10 w 21"/>
                <a:gd name="T9" fmla="*/ 0 h 14"/>
                <a:gd name="T10" fmla="*/ 10 w 21"/>
                <a:gd name="T11" fmla="*/ 0 h 14"/>
                <a:gd name="T12" fmla="*/ 11 w 21"/>
                <a:gd name="T13" fmla="*/ 0 h 14"/>
                <a:gd name="T14" fmla="*/ 21 w 21"/>
                <a:gd name="T15" fmla="*/ 3 h 14"/>
                <a:gd name="T16" fmla="*/ 21 w 21"/>
                <a:gd name="T17" fmla="*/ 4 h 14"/>
                <a:gd name="T18" fmla="*/ 21 w 21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4"/>
                <a:gd name="T32" fmla="*/ 21 w 2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4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6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8" name="Freeform 1039"/>
            <p:cNvSpPr>
              <a:spLocks/>
            </p:cNvSpPr>
            <p:nvPr/>
          </p:nvSpPr>
          <p:spPr bwMode="auto">
            <a:xfrm>
              <a:off x="4808" y="3267"/>
              <a:ext cx="28" cy="5"/>
            </a:xfrm>
            <a:custGeom>
              <a:avLst/>
              <a:gdLst>
                <a:gd name="T0" fmla="*/ 0 w 28"/>
                <a:gd name="T1" fmla="*/ 5 h 10"/>
                <a:gd name="T2" fmla="*/ 0 w 28"/>
                <a:gd name="T3" fmla="*/ 5 h 10"/>
                <a:gd name="T4" fmla="*/ 0 w 28"/>
                <a:gd name="T5" fmla="*/ 5 h 10"/>
                <a:gd name="T6" fmla="*/ 9 w 28"/>
                <a:gd name="T7" fmla="*/ 0 h 10"/>
                <a:gd name="T8" fmla="*/ 10 w 28"/>
                <a:gd name="T9" fmla="*/ 0 h 10"/>
                <a:gd name="T10" fmla="*/ 10 w 28"/>
                <a:gd name="T11" fmla="*/ 0 h 10"/>
                <a:gd name="T12" fmla="*/ 28 w 28"/>
                <a:gd name="T13" fmla="*/ 5 h 10"/>
                <a:gd name="T14" fmla="*/ 28 w 28"/>
                <a:gd name="T15" fmla="*/ 5 h 10"/>
                <a:gd name="T16" fmla="*/ 28 w 28"/>
                <a:gd name="T17" fmla="*/ 5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0"/>
                <a:gd name="T29" fmla="*/ 28 w 28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0">
                  <a:moveTo>
                    <a:pt x="0" y="9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8" y="9"/>
                  </a:lnTo>
                  <a:lnTo>
                    <a:pt x="28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89" name="Freeform 1040"/>
            <p:cNvSpPr>
              <a:spLocks/>
            </p:cNvSpPr>
            <p:nvPr/>
          </p:nvSpPr>
          <p:spPr bwMode="auto">
            <a:xfrm>
              <a:off x="4833" y="3256"/>
              <a:ext cx="20" cy="4"/>
            </a:xfrm>
            <a:custGeom>
              <a:avLst/>
              <a:gdLst>
                <a:gd name="T0" fmla="*/ 0 w 20"/>
                <a:gd name="T1" fmla="*/ 4 h 9"/>
                <a:gd name="T2" fmla="*/ 0 w 20"/>
                <a:gd name="T3" fmla="*/ 4 h 9"/>
                <a:gd name="T4" fmla="*/ 1 w 20"/>
                <a:gd name="T5" fmla="*/ 3 h 9"/>
                <a:gd name="T6" fmla="*/ 9 w 20"/>
                <a:gd name="T7" fmla="*/ 0 h 9"/>
                <a:gd name="T8" fmla="*/ 10 w 20"/>
                <a:gd name="T9" fmla="*/ 0 h 9"/>
                <a:gd name="T10" fmla="*/ 10 w 20"/>
                <a:gd name="T11" fmla="*/ 0 h 9"/>
                <a:gd name="T12" fmla="*/ 20 w 20"/>
                <a:gd name="T13" fmla="*/ 2 h 9"/>
                <a:gd name="T14" fmla="*/ 20 w 20"/>
                <a:gd name="T15" fmla="*/ 2 h 9"/>
                <a:gd name="T16" fmla="*/ 20 w 20"/>
                <a:gd name="T17" fmla="*/ 3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9"/>
                <a:gd name="T29" fmla="*/ 20 w 20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5"/>
                  </a:lnTo>
                  <a:lnTo>
                    <a:pt x="20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0" name="Freeform 1041"/>
            <p:cNvSpPr>
              <a:spLocks/>
            </p:cNvSpPr>
            <p:nvPr/>
          </p:nvSpPr>
          <p:spPr bwMode="auto">
            <a:xfrm>
              <a:off x="4820" y="3261"/>
              <a:ext cx="25" cy="5"/>
            </a:xfrm>
            <a:custGeom>
              <a:avLst/>
              <a:gdLst>
                <a:gd name="T0" fmla="*/ 0 w 25"/>
                <a:gd name="T1" fmla="*/ 5 h 10"/>
                <a:gd name="T2" fmla="*/ 0 w 25"/>
                <a:gd name="T3" fmla="*/ 4 h 10"/>
                <a:gd name="T4" fmla="*/ 1 w 25"/>
                <a:gd name="T5" fmla="*/ 4 h 10"/>
                <a:gd name="T6" fmla="*/ 11 w 25"/>
                <a:gd name="T7" fmla="*/ 0 h 10"/>
                <a:gd name="T8" fmla="*/ 11 w 25"/>
                <a:gd name="T9" fmla="*/ 0 h 10"/>
                <a:gd name="T10" fmla="*/ 12 w 25"/>
                <a:gd name="T11" fmla="*/ 0 h 10"/>
                <a:gd name="T12" fmla="*/ 24 w 25"/>
                <a:gd name="T13" fmla="*/ 3 h 10"/>
                <a:gd name="T14" fmla="*/ 25 w 25"/>
                <a:gd name="T15" fmla="*/ 3 h 10"/>
                <a:gd name="T16" fmla="*/ 25 w 25"/>
                <a:gd name="T17" fmla="*/ 4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0"/>
                <a:gd name="T29" fmla="*/ 25 w 25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0">
                  <a:moveTo>
                    <a:pt x="0" y="10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1" name="Freeform 1042"/>
            <p:cNvSpPr>
              <a:spLocks/>
            </p:cNvSpPr>
            <p:nvPr/>
          </p:nvSpPr>
          <p:spPr bwMode="auto">
            <a:xfrm>
              <a:off x="4846" y="3259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0 w 21"/>
                <a:gd name="T3" fmla="*/ 4 h 11"/>
                <a:gd name="T4" fmla="*/ 1 w 21"/>
                <a:gd name="T5" fmla="*/ 4 h 11"/>
                <a:gd name="T6" fmla="*/ 9 w 21"/>
                <a:gd name="T7" fmla="*/ 0 h 11"/>
                <a:gd name="T8" fmla="*/ 10 w 21"/>
                <a:gd name="T9" fmla="*/ 0 h 11"/>
                <a:gd name="T10" fmla="*/ 10 w 21"/>
                <a:gd name="T11" fmla="*/ 0 h 11"/>
                <a:gd name="T12" fmla="*/ 21 w 21"/>
                <a:gd name="T13" fmla="*/ 2 h 11"/>
                <a:gd name="T14" fmla="*/ 21 w 21"/>
                <a:gd name="T15" fmla="*/ 2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5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2" name="Freeform 1043"/>
            <p:cNvSpPr>
              <a:spLocks/>
            </p:cNvSpPr>
            <p:nvPr/>
          </p:nvSpPr>
          <p:spPr bwMode="auto">
            <a:xfrm>
              <a:off x="4838" y="3266"/>
              <a:ext cx="22" cy="4"/>
            </a:xfrm>
            <a:custGeom>
              <a:avLst/>
              <a:gdLst>
                <a:gd name="T0" fmla="*/ 0 w 22"/>
                <a:gd name="T1" fmla="*/ 4 h 9"/>
                <a:gd name="T2" fmla="*/ 0 w 22"/>
                <a:gd name="T3" fmla="*/ 4 h 9"/>
                <a:gd name="T4" fmla="*/ 1 w 22"/>
                <a:gd name="T5" fmla="*/ 3 h 9"/>
                <a:gd name="T6" fmla="*/ 10 w 22"/>
                <a:gd name="T7" fmla="*/ 0 h 9"/>
                <a:gd name="T8" fmla="*/ 10 w 22"/>
                <a:gd name="T9" fmla="*/ 0 h 9"/>
                <a:gd name="T10" fmla="*/ 11 w 22"/>
                <a:gd name="T11" fmla="*/ 0 h 9"/>
                <a:gd name="T12" fmla="*/ 21 w 22"/>
                <a:gd name="T13" fmla="*/ 2 h 9"/>
                <a:gd name="T14" fmla="*/ 22 w 22"/>
                <a:gd name="T15" fmla="*/ 2 h 9"/>
                <a:gd name="T16" fmla="*/ 22 w 22"/>
                <a:gd name="T17" fmla="*/ 3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9"/>
                <a:gd name="T29" fmla="*/ 22 w 2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9">
                  <a:moveTo>
                    <a:pt x="0" y="9"/>
                  </a:moveTo>
                  <a:lnTo>
                    <a:pt x="0" y="9"/>
                  </a:lnTo>
                  <a:lnTo>
                    <a:pt x="1" y="7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3" name="Freeform 1044"/>
            <p:cNvSpPr>
              <a:spLocks/>
            </p:cNvSpPr>
            <p:nvPr/>
          </p:nvSpPr>
          <p:spPr bwMode="auto">
            <a:xfrm>
              <a:off x="4861" y="3263"/>
              <a:ext cx="20" cy="5"/>
            </a:xfrm>
            <a:custGeom>
              <a:avLst/>
              <a:gdLst>
                <a:gd name="T0" fmla="*/ 0 w 20"/>
                <a:gd name="T1" fmla="*/ 5 h 11"/>
                <a:gd name="T2" fmla="*/ 0 w 20"/>
                <a:gd name="T3" fmla="*/ 4 h 11"/>
                <a:gd name="T4" fmla="*/ 0 w 20"/>
                <a:gd name="T5" fmla="*/ 4 h 11"/>
                <a:gd name="T6" fmla="*/ 9 w 20"/>
                <a:gd name="T7" fmla="*/ 0 h 11"/>
                <a:gd name="T8" fmla="*/ 9 w 20"/>
                <a:gd name="T9" fmla="*/ 0 h 11"/>
                <a:gd name="T10" fmla="*/ 10 w 20"/>
                <a:gd name="T11" fmla="*/ 0 h 11"/>
                <a:gd name="T12" fmla="*/ 19 w 20"/>
                <a:gd name="T13" fmla="*/ 2 h 11"/>
                <a:gd name="T14" fmla="*/ 20 w 20"/>
                <a:gd name="T15" fmla="*/ 2 h 11"/>
                <a:gd name="T16" fmla="*/ 20 w 20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1"/>
                <a:gd name="T29" fmla="*/ 20 w 2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1">
                  <a:moveTo>
                    <a:pt x="0" y="11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4" name="Freeform 1045"/>
            <p:cNvSpPr>
              <a:spLocks/>
            </p:cNvSpPr>
            <p:nvPr/>
          </p:nvSpPr>
          <p:spPr bwMode="auto">
            <a:xfrm>
              <a:off x="4852" y="3270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0 w 22"/>
                <a:gd name="T5" fmla="*/ 4 h 11"/>
                <a:gd name="T6" fmla="*/ 10 w 22"/>
                <a:gd name="T7" fmla="*/ 0 h 11"/>
                <a:gd name="T8" fmla="*/ 11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1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5" name="Freeform 1046"/>
            <p:cNvSpPr>
              <a:spLocks/>
            </p:cNvSpPr>
            <p:nvPr/>
          </p:nvSpPr>
          <p:spPr bwMode="auto">
            <a:xfrm>
              <a:off x="4874" y="3266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1 w 22"/>
                <a:gd name="T3" fmla="*/ 4 h 11"/>
                <a:gd name="T4" fmla="*/ 1 w 22"/>
                <a:gd name="T5" fmla="*/ 4 h 11"/>
                <a:gd name="T6" fmla="*/ 10 w 22"/>
                <a:gd name="T7" fmla="*/ 1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1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6" name="Freeform 1047"/>
            <p:cNvSpPr>
              <a:spLocks/>
            </p:cNvSpPr>
            <p:nvPr/>
          </p:nvSpPr>
          <p:spPr bwMode="auto">
            <a:xfrm>
              <a:off x="4867" y="3273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0 w 21"/>
                <a:gd name="T3" fmla="*/ 4 h 11"/>
                <a:gd name="T4" fmla="*/ 0 w 21"/>
                <a:gd name="T5" fmla="*/ 4 h 11"/>
                <a:gd name="T6" fmla="*/ 9 w 21"/>
                <a:gd name="T7" fmla="*/ 0 h 11"/>
                <a:gd name="T8" fmla="*/ 10 w 21"/>
                <a:gd name="T9" fmla="*/ 0 h 11"/>
                <a:gd name="T10" fmla="*/ 10 w 21"/>
                <a:gd name="T11" fmla="*/ 0 h 11"/>
                <a:gd name="T12" fmla="*/ 20 w 21"/>
                <a:gd name="T13" fmla="*/ 3 h 11"/>
                <a:gd name="T14" fmla="*/ 20 w 21"/>
                <a:gd name="T15" fmla="*/ 3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6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7" name="Freeform 1048"/>
            <p:cNvSpPr>
              <a:spLocks/>
            </p:cNvSpPr>
            <p:nvPr/>
          </p:nvSpPr>
          <p:spPr bwMode="auto">
            <a:xfrm>
              <a:off x="4888" y="3270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1 w 22"/>
                <a:gd name="T5" fmla="*/ 4 h 11"/>
                <a:gd name="T6" fmla="*/ 11 w 22"/>
                <a:gd name="T7" fmla="*/ 1 h 11"/>
                <a:gd name="T8" fmla="*/ 11 w 22"/>
                <a:gd name="T9" fmla="*/ 0 h 11"/>
                <a:gd name="T10" fmla="*/ 12 w 22"/>
                <a:gd name="T11" fmla="*/ 1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21" y="7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8" name="Freeform 1049"/>
            <p:cNvSpPr>
              <a:spLocks/>
            </p:cNvSpPr>
            <p:nvPr/>
          </p:nvSpPr>
          <p:spPr bwMode="auto">
            <a:xfrm>
              <a:off x="4881" y="3277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0 w 22"/>
                <a:gd name="T5" fmla="*/ 4 h 11"/>
                <a:gd name="T6" fmla="*/ 10 w 22"/>
                <a:gd name="T7" fmla="*/ 1 h 11"/>
                <a:gd name="T8" fmla="*/ 11 w 22"/>
                <a:gd name="T9" fmla="*/ 0 h 11"/>
                <a:gd name="T10" fmla="*/ 11 w 22"/>
                <a:gd name="T11" fmla="*/ 1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0" y="9"/>
                  </a:lnTo>
                  <a:lnTo>
                    <a:pt x="10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21" y="7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999" name="Freeform 1050"/>
            <p:cNvSpPr>
              <a:spLocks/>
            </p:cNvSpPr>
            <p:nvPr/>
          </p:nvSpPr>
          <p:spPr bwMode="auto">
            <a:xfrm>
              <a:off x="4903" y="3274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1 w 22"/>
                <a:gd name="T3" fmla="*/ 4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2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0" name="Freeform 1051"/>
            <p:cNvSpPr>
              <a:spLocks/>
            </p:cNvSpPr>
            <p:nvPr/>
          </p:nvSpPr>
          <p:spPr bwMode="auto">
            <a:xfrm>
              <a:off x="4896" y="3281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0 w 21"/>
                <a:gd name="T3" fmla="*/ 4 h 11"/>
                <a:gd name="T4" fmla="*/ 1 w 21"/>
                <a:gd name="T5" fmla="*/ 4 h 11"/>
                <a:gd name="T6" fmla="*/ 9 w 21"/>
                <a:gd name="T7" fmla="*/ 0 h 11"/>
                <a:gd name="T8" fmla="*/ 10 w 21"/>
                <a:gd name="T9" fmla="*/ 0 h 11"/>
                <a:gd name="T10" fmla="*/ 10 w 21"/>
                <a:gd name="T11" fmla="*/ 0 h 11"/>
                <a:gd name="T12" fmla="*/ 20 w 21"/>
                <a:gd name="T13" fmla="*/ 2 h 11"/>
                <a:gd name="T14" fmla="*/ 21 w 21"/>
                <a:gd name="T15" fmla="*/ 2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1" name="Freeform 1052"/>
            <p:cNvSpPr>
              <a:spLocks/>
            </p:cNvSpPr>
            <p:nvPr/>
          </p:nvSpPr>
          <p:spPr bwMode="auto">
            <a:xfrm>
              <a:off x="4918" y="3278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2" name="Freeform 1053"/>
            <p:cNvSpPr>
              <a:spLocks/>
            </p:cNvSpPr>
            <p:nvPr/>
          </p:nvSpPr>
          <p:spPr bwMode="auto">
            <a:xfrm>
              <a:off x="4911" y="3285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0 w 22"/>
                <a:gd name="T5" fmla="*/ 4 h 11"/>
                <a:gd name="T6" fmla="*/ 9 w 22"/>
                <a:gd name="T7" fmla="*/ 0 h 11"/>
                <a:gd name="T8" fmla="*/ 9 w 22"/>
                <a:gd name="T9" fmla="*/ 0 h 11"/>
                <a:gd name="T10" fmla="*/ 10 w 22"/>
                <a:gd name="T11" fmla="*/ 0 h 11"/>
                <a:gd name="T12" fmla="*/ 21 w 22"/>
                <a:gd name="T13" fmla="*/ 2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3" name="Freeform 1054"/>
            <p:cNvSpPr>
              <a:spLocks/>
            </p:cNvSpPr>
            <p:nvPr/>
          </p:nvSpPr>
          <p:spPr bwMode="auto">
            <a:xfrm>
              <a:off x="4933" y="3281"/>
              <a:ext cx="23" cy="5"/>
            </a:xfrm>
            <a:custGeom>
              <a:avLst/>
              <a:gdLst>
                <a:gd name="T0" fmla="*/ 0 w 23"/>
                <a:gd name="T1" fmla="*/ 5 h 11"/>
                <a:gd name="T2" fmla="*/ 0 w 23"/>
                <a:gd name="T3" fmla="*/ 5 h 11"/>
                <a:gd name="T4" fmla="*/ 1 w 23"/>
                <a:gd name="T5" fmla="*/ 4 h 11"/>
                <a:gd name="T6" fmla="*/ 9 w 23"/>
                <a:gd name="T7" fmla="*/ 1 h 11"/>
                <a:gd name="T8" fmla="*/ 10 w 23"/>
                <a:gd name="T9" fmla="*/ 0 h 11"/>
                <a:gd name="T10" fmla="*/ 10 w 23"/>
                <a:gd name="T11" fmla="*/ 1 h 11"/>
                <a:gd name="T12" fmla="*/ 22 w 23"/>
                <a:gd name="T13" fmla="*/ 3 h 11"/>
                <a:gd name="T14" fmla="*/ 22 w 23"/>
                <a:gd name="T15" fmla="*/ 3 h 11"/>
                <a:gd name="T16" fmla="*/ 22 w 23"/>
                <a:gd name="T17" fmla="*/ 3 h 11"/>
                <a:gd name="T18" fmla="*/ 23 w 23"/>
                <a:gd name="T19" fmla="*/ 5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1"/>
                <a:gd name="T32" fmla="*/ 23 w 23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1">
                  <a:moveTo>
                    <a:pt x="0" y="11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22" y="7"/>
                  </a:lnTo>
                  <a:lnTo>
                    <a:pt x="23" y="1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4" name="Freeform 1055"/>
            <p:cNvSpPr>
              <a:spLocks/>
            </p:cNvSpPr>
            <p:nvPr/>
          </p:nvSpPr>
          <p:spPr bwMode="auto">
            <a:xfrm>
              <a:off x="4926" y="3289"/>
              <a:ext cx="22" cy="5"/>
            </a:xfrm>
            <a:custGeom>
              <a:avLst/>
              <a:gdLst>
                <a:gd name="T0" fmla="*/ 0 w 22"/>
                <a:gd name="T1" fmla="*/ 5 h 10"/>
                <a:gd name="T2" fmla="*/ 0 w 22"/>
                <a:gd name="T3" fmla="*/ 5 h 10"/>
                <a:gd name="T4" fmla="*/ 1 w 22"/>
                <a:gd name="T5" fmla="*/ 5 h 10"/>
                <a:gd name="T6" fmla="*/ 9 w 22"/>
                <a:gd name="T7" fmla="*/ 0 h 10"/>
                <a:gd name="T8" fmla="*/ 10 w 22"/>
                <a:gd name="T9" fmla="*/ 0 h 10"/>
                <a:gd name="T10" fmla="*/ 11 w 22"/>
                <a:gd name="T11" fmla="*/ 0 h 10"/>
                <a:gd name="T12" fmla="*/ 21 w 22"/>
                <a:gd name="T13" fmla="*/ 3 h 10"/>
                <a:gd name="T14" fmla="*/ 21 w 22"/>
                <a:gd name="T15" fmla="*/ 3 h 10"/>
                <a:gd name="T16" fmla="*/ 22 w 22"/>
                <a:gd name="T17" fmla="*/ 3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0"/>
                <a:gd name="T29" fmla="*/ 22 w 2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0">
                  <a:moveTo>
                    <a:pt x="0" y="1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5" name="Freeform 1056"/>
            <p:cNvSpPr>
              <a:spLocks/>
            </p:cNvSpPr>
            <p:nvPr/>
          </p:nvSpPr>
          <p:spPr bwMode="auto">
            <a:xfrm>
              <a:off x="4956" y="3285"/>
              <a:ext cx="14" cy="4"/>
            </a:xfrm>
            <a:custGeom>
              <a:avLst/>
              <a:gdLst>
                <a:gd name="T0" fmla="*/ 0 w 14"/>
                <a:gd name="T1" fmla="*/ 1 h 7"/>
                <a:gd name="T2" fmla="*/ 2 w 14"/>
                <a:gd name="T3" fmla="*/ 0 h 7"/>
                <a:gd name="T4" fmla="*/ 3 w 14"/>
                <a:gd name="T5" fmla="*/ 0 h 7"/>
                <a:gd name="T6" fmla="*/ 3 w 14"/>
                <a:gd name="T7" fmla="*/ 0 h 7"/>
                <a:gd name="T8" fmla="*/ 13 w 14"/>
                <a:gd name="T9" fmla="*/ 3 h 7"/>
                <a:gd name="T10" fmla="*/ 14 w 14"/>
                <a:gd name="T11" fmla="*/ 3 h 7"/>
                <a:gd name="T12" fmla="*/ 14 w 14"/>
                <a:gd name="T13" fmla="*/ 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0" y="2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6" name="Freeform 1057"/>
            <p:cNvSpPr>
              <a:spLocks/>
            </p:cNvSpPr>
            <p:nvPr/>
          </p:nvSpPr>
          <p:spPr bwMode="auto">
            <a:xfrm>
              <a:off x="4948" y="3286"/>
              <a:ext cx="8" cy="5"/>
            </a:xfrm>
            <a:custGeom>
              <a:avLst/>
              <a:gdLst>
                <a:gd name="T0" fmla="*/ 0 w 8"/>
                <a:gd name="T1" fmla="*/ 5 h 8"/>
                <a:gd name="T2" fmla="*/ 0 w 8"/>
                <a:gd name="T3" fmla="*/ 4 h 8"/>
                <a:gd name="T4" fmla="*/ 1 w 8"/>
                <a:gd name="T5" fmla="*/ 4 h 8"/>
                <a:gd name="T6" fmla="*/ 8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7" name="Freeform 1058"/>
            <p:cNvSpPr>
              <a:spLocks/>
            </p:cNvSpPr>
            <p:nvPr/>
          </p:nvSpPr>
          <p:spPr bwMode="auto">
            <a:xfrm>
              <a:off x="4964" y="3289"/>
              <a:ext cx="21" cy="5"/>
            </a:xfrm>
            <a:custGeom>
              <a:avLst/>
              <a:gdLst>
                <a:gd name="T0" fmla="*/ 0 w 21"/>
                <a:gd name="T1" fmla="*/ 5 h 10"/>
                <a:gd name="T2" fmla="*/ 0 w 21"/>
                <a:gd name="T3" fmla="*/ 5 h 10"/>
                <a:gd name="T4" fmla="*/ 1 w 21"/>
                <a:gd name="T5" fmla="*/ 5 h 10"/>
                <a:gd name="T6" fmla="*/ 9 w 21"/>
                <a:gd name="T7" fmla="*/ 1 h 10"/>
                <a:gd name="T8" fmla="*/ 9 w 21"/>
                <a:gd name="T9" fmla="*/ 0 h 10"/>
                <a:gd name="T10" fmla="*/ 10 w 21"/>
                <a:gd name="T11" fmla="*/ 0 h 10"/>
                <a:gd name="T12" fmla="*/ 20 w 21"/>
                <a:gd name="T13" fmla="*/ 3 h 10"/>
                <a:gd name="T14" fmla="*/ 21 w 21"/>
                <a:gd name="T15" fmla="*/ 3 h 10"/>
                <a:gd name="T16" fmla="*/ 21 w 21"/>
                <a:gd name="T17" fmla="*/ 3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0"/>
                <a:gd name="T29" fmla="*/ 21 w 21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0">
                  <a:moveTo>
                    <a:pt x="0" y="10"/>
                  </a:moveTo>
                  <a:lnTo>
                    <a:pt x="0" y="10"/>
                  </a:lnTo>
                  <a:lnTo>
                    <a:pt x="1" y="9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7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8" name="Freeform 1059"/>
            <p:cNvSpPr>
              <a:spLocks/>
            </p:cNvSpPr>
            <p:nvPr/>
          </p:nvSpPr>
          <p:spPr bwMode="auto">
            <a:xfrm>
              <a:off x="4940" y="3292"/>
              <a:ext cx="23" cy="9"/>
            </a:xfrm>
            <a:custGeom>
              <a:avLst/>
              <a:gdLst>
                <a:gd name="T0" fmla="*/ 0 w 23"/>
                <a:gd name="T1" fmla="*/ 9 h 17"/>
                <a:gd name="T2" fmla="*/ 1 w 23"/>
                <a:gd name="T3" fmla="*/ 5 h 17"/>
                <a:gd name="T4" fmla="*/ 1 w 23"/>
                <a:gd name="T5" fmla="*/ 5 h 17"/>
                <a:gd name="T6" fmla="*/ 2 w 23"/>
                <a:gd name="T7" fmla="*/ 5 h 17"/>
                <a:gd name="T8" fmla="*/ 10 w 23"/>
                <a:gd name="T9" fmla="*/ 1 h 17"/>
                <a:gd name="T10" fmla="*/ 11 w 23"/>
                <a:gd name="T11" fmla="*/ 0 h 17"/>
                <a:gd name="T12" fmla="*/ 11 w 23"/>
                <a:gd name="T13" fmla="*/ 0 h 17"/>
                <a:gd name="T14" fmla="*/ 23 w 23"/>
                <a:gd name="T15" fmla="*/ 4 h 17"/>
                <a:gd name="T16" fmla="*/ 23 w 23"/>
                <a:gd name="T17" fmla="*/ 4 h 17"/>
                <a:gd name="T18" fmla="*/ 23 w 23"/>
                <a:gd name="T19" fmla="*/ 4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7"/>
                <a:gd name="T32" fmla="*/ 23 w 2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7">
                  <a:moveTo>
                    <a:pt x="0" y="17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10" y="2"/>
                  </a:lnTo>
                  <a:lnTo>
                    <a:pt x="11" y="0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09" name="Freeform 1060"/>
            <p:cNvSpPr>
              <a:spLocks/>
            </p:cNvSpPr>
            <p:nvPr/>
          </p:nvSpPr>
          <p:spPr bwMode="auto">
            <a:xfrm>
              <a:off x="4933" y="3301"/>
              <a:ext cx="8" cy="5"/>
            </a:xfrm>
            <a:custGeom>
              <a:avLst/>
              <a:gdLst>
                <a:gd name="T0" fmla="*/ 0 w 8"/>
                <a:gd name="T1" fmla="*/ 5 h 9"/>
                <a:gd name="T2" fmla="*/ 1 w 8"/>
                <a:gd name="T3" fmla="*/ 5 h 9"/>
                <a:gd name="T4" fmla="*/ 1 w 8"/>
                <a:gd name="T5" fmla="*/ 4 h 9"/>
                <a:gd name="T6" fmla="*/ 8 w 8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"/>
                <a:gd name="T14" fmla="*/ 8 w 8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">
                  <a:moveTo>
                    <a:pt x="0" y="9"/>
                  </a:moveTo>
                  <a:lnTo>
                    <a:pt x="1" y="9"/>
                  </a:lnTo>
                  <a:lnTo>
                    <a:pt x="1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0" name="Freeform 1061"/>
            <p:cNvSpPr>
              <a:spLocks/>
            </p:cNvSpPr>
            <p:nvPr/>
          </p:nvSpPr>
          <p:spPr bwMode="auto">
            <a:xfrm>
              <a:off x="4926" y="3308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1" name="Freeform 1062"/>
            <p:cNvSpPr>
              <a:spLocks/>
            </p:cNvSpPr>
            <p:nvPr/>
          </p:nvSpPr>
          <p:spPr bwMode="auto">
            <a:xfrm>
              <a:off x="4941" y="3313"/>
              <a:ext cx="24" cy="5"/>
            </a:xfrm>
            <a:custGeom>
              <a:avLst/>
              <a:gdLst>
                <a:gd name="T0" fmla="*/ 0 w 24"/>
                <a:gd name="T1" fmla="*/ 5 h 11"/>
                <a:gd name="T2" fmla="*/ 1 w 24"/>
                <a:gd name="T3" fmla="*/ 4 h 11"/>
                <a:gd name="T4" fmla="*/ 1 w 24"/>
                <a:gd name="T5" fmla="*/ 4 h 11"/>
                <a:gd name="T6" fmla="*/ 10 w 24"/>
                <a:gd name="T7" fmla="*/ 0 h 11"/>
                <a:gd name="T8" fmla="*/ 10 w 24"/>
                <a:gd name="T9" fmla="*/ 0 h 11"/>
                <a:gd name="T10" fmla="*/ 11 w 24"/>
                <a:gd name="T11" fmla="*/ 0 h 11"/>
                <a:gd name="T12" fmla="*/ 23 w 24"/>
                <a:gd name="T13" fmla="*/ 2 h 11"/>
                <a:gd name="T14" fmla="*/ 23 w 24"/>
                <a:gd name="T15" fmla="*/ 2 h 11"/>
                <a:gd name="T16" fmla="*/ 24 w 24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1"/>
                <a:gd name="T29" fmla="*/ 24 w 2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1">
                  <a:moveTo>
                    <a:pt x="0" y="11"/>
                  </a:move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3" y="5"/>
                  </a:lnTo>
                  <a:lnTo>
                    <a:pt x="24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2" name="Freeform 1063"/>
            <p:cNvSpPr>
              <a:spLocks/>
            </p:cNvSpPr>
            <p:nvPr/>
          </p:nvSpPr>
          <p:spPr bwMode="auto">
            <a:xfrm>
              <a:off x="4957" y="3302"/>
              <a:ext cx="22" cy="7"/>
            </a:xfrm>
            <a:custGeom>
              <a:avLst/>
              <a:gdLst>
                <a:gd name="T0" fmla="*/ 0 w 22"/>
                <a:gd name="T1" fmla="*/ 3 h 14"/>
                <a:gd name="T2" fmla="*/ 0 w 22"/>
                <a:gd name="T3" fmla="*/ 4 h 14"/>
                <a:gd name="T4" fmla="*/ 2 w 22"/>
                <a:gd name="T5" fmla="*/ 3 h 14"/>
                <a:gd name="T6" fmla="*/ 2 w 22"/>
                <a:gd name="T7" fmla="*/ 3 h 14"/>
                <a:gd name="T8" fmla="*/ 3 w 22"/>
                <a:gd name="T9" fmla="*/ 3 h 14"/>
                <a:gd name="T10" fmla="*/ 14 w 22"/>
                <a:gd name="T11" fmla="*/ 6 h 14"/>
                <a:gd name="T12" fmla="*/ 14 w 22"/>
                <a:gd name="T13" fmla="*/ 6 h 14"/>
                <a:gd name="T14" fmla="*/ 15 w 22"/>
                <a:gd name="T15" fmla="*/ 6 h 14"/>
                <a:gd name="T16" fmla="*/ 15 w 22"/>
                <a:gd name="T17" fmla="*/ 7 h 14"/>
                <a:gd name="T18" fmla="*/ 15 w 22"/>
                <a:gd name="T19" fmla="*/ 5 h 14"/>
                <a:gd name="T20" fmla="*/ 16 w 22"/>
                <a:gd name="T21" fmla="*/ 4 h 14"/>
                <a:gd name="T22" fmla="*/ 16 w 22"/>
                <a:gd name="T23" fmla="*/ 4 h 14"/>
                <a:gd name="T24" fmla="*/ 22 w 22"/>
                <a:gd name="T25" fmla="*/ 0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4"/>
                <a:gd name="T41" fmla="*/ 22 w 22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4">
                  <a:moveTo>
                    <a:pt x="0" y="5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5"/>
                  </a:lnTo>
                  <a:lnTo>
                    <a:pt x="14" y="11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5" y="9"/>
                  </a:lnTo>
                  <a:lnTo>
                    <a:pt x="16" y="7"/>
                  </a:lnTo>
                  <a:lnTo>
                    <a:pt x="2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3" name="Freeform 1064"/>
            <p:cNvSpPr>
              <a:spLocks/>
            </p:cNvSpPr>
            <p:nvPr/>
          </p:nvSpPr>
          <p:spPr bwMode="auto">
            <a:xfrm>
              <a:off x="4949" y="3306"/>
              <a:ext cx="8" cy="4"/>
            </a:xfrm>
            <a:custGeom>
              <a:avLst/>
              <a:gdLst>
                <a:gd name="T0" fmla="*/ 0 w 8"/>
                <a:gd name="T1" fmla="*/ 4 h 9"/>
                <a:gd name="T2" fmla="*/ 0 w 8"/>
                <a:gd name="T3" fmla="*/ 3 h 9"/>
                <a:gd name="T4" fmla="*/ 0 w 8"/>
                <a:gd name="T5" fmla="*/ 3 h 9"/>
                <a:gd name="T6" fmla="*/ 8 w 8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"/>
                <a:gd name="T14" fmla="*/ 8 w 8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">
                  <a:moveTo>
                    <a:pt x="0" y="9"/>
                  </a:moveTo>
                  <a:lnTo>
                    <a:pt x="0" y="7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4" name="Freeform 1065"/>
            <p:cNvSpPr>
              <a:spLocks/>
            </p:cNvSpPr>
            <p:nvPr/>
          </p:nvSpPr>
          <p:spPr bwMode="auto">
            <a:xfrm>
              <a:off x="4972" y="3308"/>
              <a:ext cx="16" cy="5"/>
            </a:xfrm>
            <a:custGeom>
              <a:avLst/>
              <a:gdLst>
                <a:gd name="T0" fmla="*/ 0 w 16"/>
                <a:gd name="T1" fmla="*/ 2 h 9"/>
                <a:gd name="T2" fmla="*/ 2 w 16"/>
                <a:gd name="T3" fmla="*/ 1 h 9"/>
                <a:gd name="T4" fmla="*/ 3 w 16"/>
                <a:gd name="T5" fmla="*/ 0 h 9"/>
                <a:gd name="T6" fmla="*/ 3 w 16"/>
                <a:gd name="T7" fmla="*/ 1 h 9"/>
                <a:gd name="T8" fmla="*/ 15 w 16"/>
                <a:gd name="T9" fmla="*/ 4 h 9"/>
                <a:gd name="T10" fmla="*/ 16 w 16"/>
                <a:gd name="T11" fmla="*/ 4 h 9"/>
                <a:gd name="T12" fmla="*/ 16 w 16"/>
                <a:gd name="T13" fmla="*/ 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9"/>
                <a:gd name="T23" fmla="*/ 16 w 1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9">
                  <a:moveTo>
                    <a:pt x="0" y="4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5" name="Freeform 1066"/>
            <p:cNvSpPr>
              <a:spLocks/>
            </p:cNvSpPr>
            <p:nvPr/>
          </p:nvSpPr>
          <p:spPr bwMode="auto">
            <a:xfrm>
              <a:off x="4965" y="3310"/>
              <a:ext cx="7" cy="4"/>
            </a:xfrm>
            <a:custGeom>
              <a:avLst/>
              <a:gdLst>
                <a:gd name="T0" fmla="*/ 0 w 7"/>
                <a:gd name="T1" fmla="*/ 4 h 9"/>
                <a:gd name="T2" fmla="*/ 0 w 7"/>
                <a:gd name="T3" fmla="*/ 3 h 9"/>
                <a:gd name="T4" fmla="*/ 1 w 7"/>
                <a:gd name="T5" fmla="*/ 3 h 9"/>
                <a:gd name="T6" fmla="*/ 7 w 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9"/>
                <a:gd name="T14" fmla="*/ 7 w 7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6" name="Freeform 1067"/>
            <p:cNvSpPr>
              <a:spLocks/>
            </p:cNvSpPr>
            <p:nvPr/>
          </p:nvSpPr>
          <p:spPr bwMode="auto">
            <a:xfrm>
              <a:off x="4979" y="3293"/>
              <a:ext cx="22" cy="7"/>
            </a:xfrm>
            <a:custGeom>
              <a:avLst/>
              <a:gdLst>
                <a:gd name="T0" fmla="*/ 0 w 22"/>
                <a:gd name="T1" fmla="*/ 7 h 14"/>
                <a:gd name="T2" fmla="*/ 0 w 22"/>
                <a:gd name="T3" fmla="*/ 5 h 14"/>
                <a:gd name="T4" fmla="*/ 0 w 22"/>
                <a:gd name="T5" fmla="*/ 4 h 14"/>
                <a:gd name="T6" fmla="*/ 1 w 22"/>
                <a:gd name="T7" fmla="*/ 4 h 14"/>
                <a:gd name="T8" fmla="*/ 10 w 22"/>
                <a:gd name="T9" fmla="*/ 0 h 14"/>
                <a:gd name="T10" fmla="*/ 11 w 22"/>
                <a:gd name="T11" fmla="*/ 0 h 14"/>
                <a:gd name="T12" fmla="*/ 11 w 22"/>
                <a:gd name="T13" fmla="*/ 0 h 14"/>
                <a:gd name="T14" fmla="*/ 22 w 22"/>
                <a:gd name="T15" fmla="*/ 3 h 14"/>
                <a:gd name="T16" fmla="*/ 22 w 22"/>
                <a:gd name="T17" fmla="*/ 3 h 14"/>
                <a:gd name="T18" fmla="*/ 22 w 22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4"/>
                <a:gd name="T32" fmla="*/ 22 w 2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4">
                  <a:moveTo>
                    <a:pt x="0" y="14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1" y="8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7" name="Freeform 1068"/>
            <p:cNvSpPr>
              <a:spLocks/>
            </p:cNvSpPr>
            <p:nvPr/>
          </p:nvSpPr>
          <p:spPr bwMode="auto">
            <a:xfrm>
              <a:off x="4979" y="3300"/>
              <a:ext cx="16" cy="5"/>
            </a:xfrm>
            <a:custGeom>
              <a:avLst/>
              <a:gdLst>
                <a:gd name="T0" fmla="*/ 0 w 16"/>
                <a:gd name="T1" fmla="*/ 2 h 8"/>
                <a:gd name="T2" fmla="*/ 2 w 16"/>
                <a:gd name="T3" fmla="*/ 1 h 8"/>
                <a:gd name="T4" fmla="*/ 3 w 16"/>
                <a:gd name="T5" fmla="*/ 0 h 8"/>
                <a:gd name="T6" fmla="*/ 4 w 16"/>
                <a:gd name="T7" fmla="*/ 1 h 8"/>
                <a:gd name="T8" fmla="*/ 15 w 16"/>
                <a:gd name="T9" fmla="*/ 4 h 8"/>
                <a:gd name="T10" fmla="*/ 16 w 16"/>
                <a:gd name="T11" fmla="*/ 4 h 8"/>
                <a:gd name="T12" fmla="*/ 16 w 16"/>
                <a:gd name="T13" fmla="*/ 5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8"/>
                <a:gd name="T23" fmla="*/ 16 w 1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8">
                  <a:moveTo>
                    <a:pt x="0" y="3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8" name="Freeform 1069"/>
            <p:cNvSpPr>
              <a:spLocks/>
            </p:cNvSpPr>
            <p:nvPr/>
          </p:nvSpPr>
          <p:spPr bwMode="auto">
            <a:xfrm>
              <a:off x="4995" y="3297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1 w 22"/>
                <a:gd name="T3" fmla="*/ 5 h 12"/>
                <a:gd name="T4" fmla="*/ 1 w 22"/>
                <a:gd name="T5" fmla="*/ 5 h 12"/>
                <a:gd name="T6" fmla="*/ 9 w 22"/>
                <a:gd name="T7" fmla="*/ 1 h 12"/>
                <a:gd name="T8" fmla="*/ 10 w 22"/>
                <a:gd name="T9" fmla="*/ 0 h 12"/>
                <a:gd name="T10" fmla="*/ 10 w 22"/>
                <a:gd name="T11" fmla="*/ 1 h 12"/>
                <a:gd name="T12" fmla="*/ 21 w 22"/>
                <a:gd name="T13" fmla="*/ 3 h 12"/>
                <a:gd name="T14" fmla="*/ 22 w 22"/>
                <a:gd name="T15" fmla="*/ 3 h 12"/>
                <a:gd name="T16" fmla="*/ 22 w 22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1" y="10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19" name="Freeform 1070"/>
            <p:cNvSpPr>
              <a:spLocks/>
            </p:cNvSpPr>
            <p:nvPr/>
          </p:nvSpPr>
          <p:spPr bwMode="auto">
            <a:xfrm>
              <a:off x="4989" y="3305"/>
              <a:ext cx="22" cy="6"/>
            </a:xfrm>
            <a:custGeom>
              <a:avLst/>
              <a:gdLst>
                <a:gd name="T0" fmla="*/ 0 w 22"/>
                <a:gd name="T1" fmla="*/ 6 h 13"/>
                <a:gd name="T2" fmla="*/ 0 w 22"/>
                <a:gd name="T3" fmla="*/ 5 h 13"/>
                <a:gd name="T4" fmla="*/ 1 w 22"/>
                <a:gd name="T5" fmla="*/ 5 h 13"/>
                <a:gd name="T6" fmla="*/ 9 w 22"/>
                <a:gd name="T7" fmla="*/ 1 h 13"/>
                <a:gd name="T8" fmla="*/ 9 w 22"/>
                <a:gd name="T9" fmla="*/ 0 h 13"/>
                <a:gd name="T10" fmla="*/ 10 w 22"/>
                <a:gd name="T11" fmla="*/ 0 h 13"/>
                <a:gd name="T12" fmla="*/ 21 w 22"/>
                <a:gd name="T13" fmla="*/ 3 h 13"/>
                <a:gd name="T14" fmla="*/ 21 w 22"/>
                <a:gd name="T15" fmla="*/ 3 h 13"/>
                <a:gd name="T16" fmla="*/ 22 w 22"/>
                <a:gd name="T17" fmla="*/ 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3"/>
                <a:gd name="T29" fmla="*/ 22 w 2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3">
                  <a:moveTo>
                    <a:pt x="0" y="13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7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0" name="Freeform 1071"/>
            <p:cNvSpPr>
              <a:spLocks/>
            </p:cNvSpPr>
            <p:nvPr/>
          </p:nvSpPr>
          <p:spPr bwMode="auto">
            <a:xfrm>
              <a:off x="5011" y="3306"/>
              <a:ext cx="74" cy="14"/>
            </a:xfrm>
            <a:custGeom>
              <a:avLst/>
              <a:gdLst>
                <a:gd name="T0" fmla="*/ 0 w 74"/>
                <a:gd name="T1" fmla="*/ 3 h 28"/>
                <a:gd name="T2" fmla="*/ 0 w 74"/>
                <a:gd name="T3" fmla="*/ 4 h 28"/>
                <a:gd name="T4" fmla="*/ 0 w 74"/>
                <a:gd name="T5" fmla="*/ 6 h 28"/>
                <a:gd name="T6" fmla="*/ 3 w 74"/>
                <a:gd name="T7" fmla="*/ 4 h 28"/>
                <a:gd name="T8" fmla="*/ 3 w 74"/>
                <a:gd name="T9" fmla="*/ 4 h 28"/>
                <a:gd name="T10" fmla="*/ 4 w 74"/>
                <a:gd name="T11" fmla="*/ 4 h 28"/>
                <a:gd name="T12" fmla="*/ 16 w 74"/>
                <a:gd name="T13" fmla="*/ 7 h 28"/>
                <a:gd name="T14" fmla="*/ 16 w 74"/>
                <a:gd name="T15" fmla="*/ 7 h 28"/>
                <a:gd name="T16" fmla="*/ 16 w 74"/>
                <a:gd name="T17" fmla="*/ 7 h 28"/>
                <a:gd name="T18" fmla="*/ 17 w 74"/>
                <a:gd name="T19" fmla="*/ 8 h 28"/>
                <a:gd name="T20" fmla="*/ 18 w 74"/>
                <a:gd name="T21" fmla="*/ 6 h 28"/>
                <a:gd name="T22" fmla="*/ 18 w 74"/>
                <a:gd name="T23" fmla="*/ 6 h 28"/>
                <a:gd name="T24" fmla="*/ 18 w 74"/>
                <a:gd name="T25" fmla="*/ 6 h 28"/>
                <a:gd name="T26" fmla="*/ 26 w 74"/>
                <a:gd name="T27" fmla="*/ 1 h 28"/>
                <a:gd name="T28" fmla="*/ 27 w 74"/>
                <a:gd name="T29" fmla="*/ 0 h 28"/>
                <a:gd name="T30" fmla="*/ 28 w 74"/>
                <a:gd name="T31" fmla="*/ 0 h 28"/>
                <a:gd name="T32" fmla="*/ 48 w 74"/>
                <a:gd name="T33" fmla="*/ 6 h 28"/>
                <a:gd name="T34" fmla="*/ 48 w 74"/>
                <a:gd name="T35" fmla="*/ 6 h 28"/>
                <a:gd name="T36" fmla="*/ 49 w 74"/>
                <a:gd name="T37" fmla="*/ 6 h 28"/>
                <a:gd name="T38" fmla="*/ 52 w 74"/>
                <a:gd name="T39" fmla="*/ 13 h 28"/>
                <a:gd name="T40" fmla="*/ 59 w 74"/>
                <a:gd name="T41" fmla="*/ 9 h 28"/>
                <a:gd name="T42" fmla="*/ 59 w 74"/>
                <a:gd name="T43" fmla="*/ 8 h 28"/>
                <a:gd name="T44" fmla="*/ 60 w 74"/>
                <a:gd name="T45" fmla="*/ 9 h 28"/>
                <a:gd name="T46" fmla="*/ 72 w 74"/>
                <a:gd name="T47" fmla="*/ 12 h 28"/>
                <a:gd name="T48" fmla="*/ 73 w 74"/>
                <a:gd name="T49" fmla="*/ 12 h 28"/>
                <a:gd name="T50" fmla="*/ 73 w 74"/>
                <a:gd name="T51" fmla="*/ 13 h 28"/>
                <a:gd name="T52" fmla="*/ 74 w 74"/>
                <a:gd name="T53" fmla="*/ 14 h 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4"/>
                <a:gd name="T82" fmla="*/ 0 h 28"/>
                <a:gd name="T83" fmla="*/ 74 w 74"/>
                <a:gd name="T84" fmla="*/ 28 h 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4" h="28">
                  <a:moveTo>
                    <a:pt x="0" y="5"/>
                  </a:moveTo>
                  <a:lnTo>
                    <a:pt x="0" y="7"/>
                  </a:lnTo>
                  <a:lnTo>
                    <a:pt x="0" y="11"/>
                  </a:lnTo>
                  <a:lnTo>
                    <a:pt x="3" y="7"/>
                  </a:lnTo>
                  <a:lnTo>
                    <a:pt x="4" y="7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52" y="25"/>
                  </a:lnTo>
                  <a:lnTo>
                    <a:pt x="59" y="18"/>
                  </a:lnTo>
                  <a:lnTo>
                    <a:pt x="59" y="16"/>
                  </a:lnTo>
                  <a:lnTo>
                    <a:pt x="60" y="18"/>
                  </a:lnTo>
                  <a:lnTo>
                    <a:pt x="72" y="23"/>
                  </a:lnTo>
                  <a:lnTo>
                    <a:pt x="73" y="23"/>
                  </a:lnTo>
                  <a:lnTo>
                    <a:pt x="73" y="25"/>
                  </a:lnTo>
                  <a:lnTo>
                    <a:pt x="74" y="2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1" name="Freeform 1072"/>
            <p:cNvSpPr>
              <a:spLocks/>
            </p:cNvSpPr>
            <p:nvPr/>
          </p:nvSpPr>
          <p:spPr bwMode="auto">
            <a:xfrm>
              <a:off x="5011" y="3301"/>
              <a:ext cx="23" cy="7"/>
            </a:xfrm>
            <a:custGeom>
              <a:avLst/>
              <a:gdLst>
                <a:gd name="T0" fmla="*/ 0 w 23"/>
                <a:gd name="T1" fmla="*/ 7 h 14"/>
                <a:gd name="T2" fmla="*/ 0 w 23"/>
                <a:gd name="T3" fmla="*/ 7 h 14"/>
                <a:gd name="T4" fmla="*/ 0 w 23"/>
                <a:gd name="T5" fmla="*/ 6 h 14"/>
                <a:gd name="T6" fmla="*/ 1 w 23"/>
                <a:gd name="T7" fmla="*/ 5 h 14"/>
                <a:gd name="T8" fmla="*/ 10 w 23"/>
                <a:gd name="T9" fmla="*/ 0 h 14"/>
                <a:gd name="T10" fmla="*/ 10 w 23"/>
                <a:gd name="T11" fmla="*/ 0 h 14"/>
                <a:gd name="T12" fmla="*/ 11 w 23"/>
                <a:gd name="T13" fmla="*/ 0 h 14"/>
                <a:gd name="T14" fmla="*/ 22 w 23"/>
                <a:gd name="T15" fmla="*/ 4 h 14"/>
                <a:gd name="T16" fmla="*/ 22 w 23"/>
                <a:gd name="T17" fmla="*/ 4 h 14"/>
                <a:gd name="T18" fmla="*/ 23 w 23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4"/>
                <a:gd name="T32" fmla="*/ 23 w 2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4">
                  <a:moveTo>
                    <a:pt x="0" y="14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7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2" name="Freeform 1073"/>
            <p:cNvSpPr>
              <a:spLocks/>
            </p:cNvSpPr>
            <p:nvPr/>
          </p:nvSpPr>
          <p:spPr bwMode="auto">
            <a:xfrm>
              <a:off x="5028" y="3313"/>
              <a:ext cx="20" cy="6"/>
            </a:xfrm>
            <a:custGeom>
              <a:avLst/>
              <a:gdLst>
                <a:gd name="T0" fmla="*/ 0 w 20"/>
                <a:gd name="T1" fmla="*/ 2 h 10"/>
                <a:gd name="T2" fmla="*/ 3 w 20"/>
                <a:gd name="T3" fmla="*/ 0 h 10"/>
                <a:gd name="T4" fmla="*/ 4 w 20"/>
                <a:gd name="T5" fmla="*/ 0 h 10"/>
                <a:gd name="T6" fmla="*/ 4 w 20"/>
                <a:gd name="T7" fmla="*/ 0 h 10"/>
                <a:gd name="T8" fmla="*/ 19 w 20"/>
                <a:gd name="T9" fmla="*/ 5 h 10"/>
                <a:gd name="T10" fmla="*/ 20 w 20"/>
                <a:gd name="T11" fmla="*/ 5 h 10"/>
                <a:gd name="T12" fmla="*/ 20 w 20"/>
                <a:gd name="T13" fmla="*/ 6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0"/>
                <a:gd name="T23" fmla="*/ 20 w 20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0">
                  <a:moveTo>
                    <a:pt x="0" y="3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3" name="Freeform 1074"/>
            <p:cNvSpPr>
              <a:spLocks/>
            </p:cNvSpPr>
            <p:nvPr/>
          </p:nvSpPr>
          <p:spPr bwMode="auto">
            <a:xfrm>
              <a:off x="5022" y="3315"/>
              <a:ext cx="6" cy="5"/>
            </a:xfrm>
            <a:custGeom>
              <a:avLst/>
              <a:gdLst>
                <a:gd name="T0" fmla="*/ 0 w 6"/>
                <a:gd name="T1" fmla="*/ 5 h 9"/>
                <a:gd name="T2" fmla="*/ 0 w 6"/>
                <a:gd name="T3" fmla="*/ 4 h 9"/>
                <a:gd name="T4" fmla="*/ 1 w 6"/>
                <a:gd name="T5" fmla="*/ 4 h 9"/>
                <a:gd name="T6" fmla="*/ 6 w 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9"/>
                <a:gd name="T14" fmla="*/ 6 w 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4" name="Freeform 1075"/>
            <p:cNvSpPr>
              <a:spLocks/>
            </p:cNvSpPr>
            <p:nvPr/>
          </p:nvSpPr>
          <p:spPr bwMode="auto">
            <a:xfrm>
              <a:off x="5004" y="3311"/>
              <a:ext cx="7" cy="6"/>
            </a:xfrm>
            <a:custGeom>
              <a:avLst/>
              <a:gdLst>
                <a:gd name="T0" fmla="*/ 0 w 7"/>
                <a:gd name="T1" fmla="*/ 6 h 12"/>
                <a:gd name="T2" fmla="*/ 1 w 7"/>
                <a:gd name="T3" fmla="*/ 4 h 12"/>
                <a:gd name="T4" fmla="*/ 1 w 7"/>
                <a:gd name="T5" fmla="*/ 3 h 12"/>
                <a:gd name="T6" fmla="*/ 1 w 7"/>
                <a:gd name="T7" fmla="*/ 3 h 12"/>
                <a:gd name="T8" fmla="*/ 7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0" y="12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5" name="Freeform 1076"/>
            <p:cNvSpPr>
              <a:spLocks/>
            </p:cNvSpPr>
            <p:nvPr/>
          </p:nvSpPr>
          <p:spPr bwMode="auto">
            <a:xfrm>
              <a:off x="5005" y="3318"/>
              <a:ext cx="30" cy="7"/>
            </a:xfrm>
            <a:custGeom>
              <a:avLst/>
              <a:gdLst>
                <a:gd name="T0" fmla="*/ 0 w 30"/>
                <a:gd name="T1" fmla="*/ 2 h 14"/>
                <a:gd name="T2" fmla="*/ 4 w 30"/>
                <a:gd name="T3" fmla="*/ 0 h 14"/>
                <a:gd name="T4" fmla="*/ 4 w 30"/>
                <a:gd name="T5" fmla="*/ 0 h 14"/>
                <a:gd name="T6" fmla="*/ 5 w 30"/>
                <a:gd name="T7" fmla="*/ 0 h 14"/>
                <a:gd name="T8" fmla="*/ 29 w 30"/>
                <a:gd name="T9" fmla="*/ 6 h 14"/>
                <a:gd name="T10" fmla="*/ 30 w 30"/>
                <a:gd name="T11" fmla="*/ 6 h 14"/>
                <a:gd name="T12" fmla="*/ 30 w 30"/>
                <a:gd name="T13" fmla="*/ 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14"/>
                <a:gd name="T23" fmla="*/ 30 w 30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14">
                  <a:moveTo>
                    <a:pt x="0" y="3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29" y="12"/>
                  </a:lnTo>
                  <a:lnTo>
                    <a:pt x="30" y="12"/>
                  </a:lnTo>
                  <a:lnTo>
                    <a:pt x="30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6" name="Freeform 1077"/>
            <p:cNvSpPr>
              <a:spLocks/>
            </p:cNvSpPr>
            <p:nvPr/>
          </p:nvSpPr>
          <p:spPr bwMode="auto">
            <a:xfrm>
              <a:off x="4999" y="3320"/>
              <a:ext cx="6" cy="3"/>
            </a:xfrm>
            <a:custGeom>
              <a:avLst/>
              <a:gdLst>
                <a:gd name="T0" fmla="*/ 0 w 6"/>
                <a:gd name="T1" fmla="*/ 3 h 7"/>
                <a:gd name="T2" fmla="*/ 1 w 6"/>
                <a:gd name="T3" fmla="*/ 3 h 7"/>
                <a:gd name="T4" fmla="*/ 1 w 6"/>
                <a:gd name="T5" fmla="*/ 3 h 7"/>
                <a:gd name="T6" fmla="*/ 6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0" y="7"/>
                  </a:moveTo>
                  <a:lnTo>
                    <a:pt x="1" y="7"/>
                  </a:lnTo>
                  <a:lnTo>
                    <a:pt x="1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7" name="Freeform 1078"/>
            <p:cNvSpPr>
              <a:spLocks/>
            </p:cNvSpPr>
            <p:nvPr/>
          </p:nvSpPr>
          <p:spPr bwMode="auto">
            <a:xfrm>
              <a:off x="4981" y="3313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6 h 12"/>
                <a:gd name="T4" fmla="*/ 0 w 23"/>
                <a:gd name="T5" fmla="*/ 6 h 12"/>
                <a:gd name="T6" fmla="*/ 10 w 23"/>
                <a:gd name="T7" fmla="*/ 1 h 12"/>
                <a:gd name="T8" fmla="*/ 10 w 23"/>
                <a:gd name="T9" fmla="*/ 0 h 12"/>
                <a:gd name="T10" fmla="*/ 11 w 23"/>
                <a:gd name="T11" fmla="*/ 0 h 12"/>
                <a:gd name="T12" fmla="*/ 22 w 23"/>
                <a:gd name="T13" fmla="*/ 3 h 12"/>
                <a:gd name="T14" fmla="*/ 23 w 23"/>
                <a:gd name="T15" fmla="*/ 3 h 12"/>
                <a:gd name="T16" fmla="*/ 23 w 23"/>
                <a:gd name="T17" fmla="*/ 5 h 12"/>
                <a:gd name="T18" fmla="*/ 23 w 23"/>
                <a:gd name="T19" fmla="*/ 5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2"/>
                <a:gd name="T32" fmla="*/ 23 w 23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2">
                  <a:moveTo>
                    <a:pt x="0" y="12"/>
                  </a:moveTo>
                  <a:lnTo>
                    <a:pt x="0" y="11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8" name="Freeform 1079"/>
            <p:cNvSpPr>
              <a:spLocks/>
            </p:cNvSpPr>
            <p:nvPr/>
          </p:nvSpPr>
          <p:spPr bwMode="auto">
            <a:xfrm>
              <a:off x="4975" y="3321"/>
              <a:ext cx="45" cy="11"/>
            </a:xfrm>
            <a:custGeom>
              <a:avLst/>
              <a:gdLst>
                <a:gd name="T0" fmla="*/ 0 w 45"/>
                <a:gd name="T1" fmla="*/ 6 h 21"/>
                <a:gd name="T2" fmla="*/ 0 w 45"/>
                <a:gd name="T3" fmla="*/ 6 h 21"/>
                <a:gd name="T4" fmla="*/ 1 w 45"/>
                <a:gd name="T5" fmla="*/ 5 h 21"/>
                <a:gd name="T6" fmla="*/ 9 w 45"/>
                <a:gd name="T7" fmla="*/ 1 h 21"/>
                <a:gd name="T8" fmla="*/ 10 w 45"/>
                <a:gd name="T9" fmla="*/ 0 h 21"/>
                <a:gd name="T10" fmla="*/ 12 w 45"/>
                <a:gd name="T11" fmla="*/ 1 h 21"/>
                <a:gd name="T12" fmla="*/ 44 w 45"/>
                <a:gd name="T13" fmla="*/ 10 h 21"/>
                <a:gd name="T14" fmla="*/ 45 w 45"/>
                <a:gd name="T15" fmla="*/ 10 h 21"/>
                <a:gd name="T16" fmla="*/ 45 w 45"/>
                <a:gd name="T17" fmla="*/ 1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21"/>
                <a:gd name="T29" fmla="*/ 45 w 45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21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5" y="2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29" name="Freeform 1080"/>
            <p:cNvSpPr>
              <a:spLocks/>
            </p:cNvSpPr>
            <p:nvPr/>
          </p:nvSpPr>
          <p:spPr bwMode="auto">
            <a:xfrm>
              <a:off x="4944" y="3324"/>
              <a:ext cx="28" cy="5"/>
            </a:xfrm>
            <a:custGeom>
              <a:avLst/>
              <a:gdLst>
                <a:gd name="T0" fmla="*/ 0 w 28"/>
                <a:gd name="T1" fmla="*/ 5 h 11"/>
                <a:gd name="T2" fmla="*/ 1 w 28"/>
                <a:gd name="T3" fmla="*/ 5 h 11"/>
                <a:gd name="T4" fmla="*/ 1 w 28"/>
                <a:gd name="T5" fmla="*/ 4 h 11"/>
                <a:gd name="T6" fmla="*/ 11 w 28"/>
                <a:gd name="T7" fmla="*/ 0 h 11"/>
                <a:gd name="T8" fmla="*/ 12 w 28"/>
                <a:gd name="T9" fmla="*/ 0 h 11"/>
                <a:gd name="T10" fmla="*/ 12 w 28"/>
                <a:gd name="T11" fmla="*/ 0 h 11"/>
                <a:gd name="T12" fmla="*/ 27 w 28"/>
                <a:gd name="T13" fmla="*/ 4 h 11"/>
                <a:gd name="T14" fmla="*/ 28 w 28"/>
                <a:gd name="T15" fmla="*/ 4 h 11"/>
                <a:gd name="T16" fmla="*/ 28 w 28"/>
                <a:gd name="T17" fmla="*/ 5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1"/>
                <a:gd name="T29" fmla="*/ 28 w 2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1">
                  <a:moveTo>
                    <a:pt x="0" y="11"/>
                  </a:moveTo>
                  <a:lnTo>
                    <a:pt x="1" y="11"/>
                  </a:lnTo>
                  <a:lnTo>
                    <a:pt x="1" y="9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1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0" name="Freeform 1081"/>
            <p:cNvSpPr>
              <a:spLocks/>
            </p:cNvSpPr>
            <p:nvPr/>
          </p:nvSpPr>
          <p:spPr bwMode="auto">
            <a:xfrm>
              <a:off x="4958" y="3317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9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1" name="Freeform 1082"/>
            <p:cNvSpPr>
              <a:spLocks/>
            </p:cNvSpPr>
            <p:nvPr/>
          </p:nvSpPr>
          <p:spPr bwMode="auto">
            <a:xfrm>
              <a:off x="5049" y="3321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6 h 12"/>
                <a:gd name="T4" fmla="*/ 0 w 23"/>
                <a:gd name="T5" fmla="*/ 6 h 12"/>
                <a:gd name="T6" fmla="*/ 9 w 23"/>
                <a:gd name="T7" fmla="*/ 0 h 12"/>
                <a:gd name="T8" fmla="*/ 10 w 23"/>
                <a:gd name="T9" fmla="*/ 0 h 12"/>
                <a:gd name="T10" fmla="*/ 11 w 23"/>
                <a:gd name="T11" fmla="*/ 0 h 12"/>
                <a:gd name="T12" fmla="*/ 22 w 23"/>
                <a:gd name="T13" fmla="*/ 3 h 12"/>
                <a:gd name="T14" fmla="*/ 23 w 23"/>
                <a:gd name="T15" fmla="*/ 3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2" name="Freeform 1083"/>
            <p:cNvSpPr>
              <a:spLocks/>
            </p:cNvSpPr>
            <p:nvPr/>
          </p:nvSpPr>
          <p:spPr bwMode="auto">
            <a:xfrm>
              <a:off x="5066" y="3325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5 h 12"/>
                <a:gd name="T4" fmla="*/ 1 w 23"/>
                <a:gd name="T5" fmla="*/ 5 h 12"/>
                <a:gd name="T6" fmla="*/ 9 w 23"/>
                <a:gd name="T7" fmla="*/ 1 h 12"/>
                <a:gd name="T8" fmla="*/ 9 w 23"/>
                <a:gd name="T9" fmla="*/ 0 h 12"/>
                <a:gd name="T10" fmla="*/ 10 w 23"/>
                <a:gd name="T11" fmla="*/ 0 h 12"/>
                <a:gd name="T12" fmla="*/ 22 w 23"/>
                <a:gd name="T13" fmla="*/ 3 h 12"/>
                <a:gd name="T14" fmla="*/ 23 w 23"/>
                <a:gd name="T15" fmla="*/ 3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3" name="Freeform 1084"/>
            <p:cNvSpPr>
              <a:spLocks/>
            </p:cNvSpPr>
            <p:nvPr/>
          </p:nvSpPr>
          <p:spPr bwMode="auto">
            <a:xfrm>
              <a:off x="5084" y="3329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0 w 22"/>
                <a:gd name="T3" fmla="*/ 6 h 12"/>
                <a:gd name="T4" fmla="*/ 1 w 22"/>
                <a:gd name="T5" fmla="*/ 5 h 12"/>
                <a:gd name="T6" fmla="*/ 9 w 22"/>
                <a:gd name="T7" fmla="*/ 1 h 12"/>
                <a:gd name="T8" fmla="*/ 9 w 22"/>
                <a:gd name="T9" fmla="*/ 0 h 12"/>
                <a:gd name="T10" fmla="*/ 10 w 22"/>
                <a:gd name="T11" fmla="*/ 1 h 12"/>
                <a:gd name="T12" fmla="*/ 21 w 22"/>
                <a:gd name="T13" fmla="*/ 3 h 12"/>
                <a:gd name="T14" fmla="*/ 22 w 22"/>
                <a:gd name="T15" fmla="*/ 3 h 12"/>
                <a:gd name="T16" fmla="*/ 22 w 22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4" name="Freeform 1085"/>
            <p:cNvSpPr>
              <a:spLocks/>
            </p:cNvSpPr>
            <p:nvPr/>
          </p:nvSpPr>
          <p:spPr bwMode="auto">
            <a:xfrm>
              <a:off x="5096" y="3322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5 h 12"/>
                <a:gd name="T4" fmla="*/ 0 w 23"/>
                <a:gd name="T5" fmla="*/ 5 h 12"/>
                <a:gd name="T6" fmla="*/ 8 w 23"/>
                <a:gd name="T7" fmla="*/ 1 h 12"/>
                <a:gd name="T8" fmla="*/ 8 w 23"/>
                <a:gd name="T9" fmla="*/ 0 h 12"/>
                <a:gd name="T10" fmla="*/ 9 w 23"/>
                <a:gd name="T11" fmla="*/ 1 h 12"/>
                <a:gd name="T12" fmla="*/ 22 w 23"/>
                <a:gd name="T13" fmla="*/ 3 h 12"/>
                <a:gd name="T14" fmla="*/ 22 w 23"/>
                <a:gd name="T15" fmla="*/ 3 h 12"/>
                <a:gd name="T16" fmla="*/ 23 w 23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0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22" y="7"/>
                  </a:lnTo>
                  <a:lnTo>
                    <a:pt x="23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5" name="Freeform 1086"/>
            <p:cNvSpPr>
              <a:spLocks/>
            </p:cNvSpPr>
            <p:nvPr/>
          </p:nvSpPr>
          <p:spPr bwMode="auto">
            <a:xfrm>
              <a:off x="5085" y="3318"/>
              <a:ext cx="16" cy="4"/>
            </a:xfrm>
            <a:custGeom>
              <a:avLst/>
              <a:gdLst>
                <a:gd name="T0" fmla="*/ 0 w 16"/>
                <a:gd name="T1" fmla="*/ 1 h 9"/>
                <a:gd name="T2" fmla="*/ 2 w 16"/>
                <a:gd name="T3" fmla="*/ 0 h 9"/>
                <a:gd name="T4" fmla="*/ 3 w 16"/>
                <a:gd name="T5" fmla="*/ 0 h 9"/>
                <a:gd name="T6" fmla="*/ 4 w 16"/>
                <a:gd name="T7" fmla="*/ 0 h 9"/>
                <a:gd name="T8" fmla="*/ 15 w 16"/>
                <a:gd name="T9" fmla="*/ 3 h 9"/>
                <a:gd name="T10" fmla="*/ 16 w 16"/>
                <a:gd name="T11" fmla="*/ 3 h 9"/>
                <a:gd name="T12" fmla="*/ 16 w 16"/>
                <a:gd name="T13" fmla="*/ 4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9"/>
                <a:gd name="T23" fmla="*/ 16 w 1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9">
                  <a:moveTo>
                    <a:pt x="0" y="3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6" name="Freeform 1087"/>
            <p:cNvSpPr>
              <a:spLocks/>
            </p:cNvSpPr>
            <p:nvPr/>
          </p:nvSpPr>
          <p:spPr bwMode="auto">
            <a:xfrm>
              <a:off x="5078" y="3320"/>
              <a:ext cx="7" cy="4"/>
            </a:xfrm>
            <a:custGeom>
              <a:avLst/>
              <a:gdLst>
                <a:gd name="T0" fmla="*/ 0 w 7"/>
                <a:gd name="T1" fmla="*/ 4 h 9"/>
                <a:gd name="T2" fmla="*/ 0 w 7"/>
                <a:gd name="T3" fmla="*/ 3 h 9"/>
                <a:gd name="T4" fmla="*/ 1 w 7"/>
                <a:gd name="T5" fmla="*/ 3 h 9"/>
                <a:gd name="T6" fmla="*/ 7 w 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9"/>
                <a:gd name="T14" fmla="*/ 7 w 7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7" name="Freeform 1088"/>
            <p:cNvSpPr>
              <a:spLocks/>
            </p:cNvSpPr>
            <p:nvPr/>
          </p:nvSpPr>
          <p:spPr bwMode="auto">
            <a:xfrm>
              <a:off x="5011" y="3342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0 w 24"/>
                <a:gd name="T5" fmla="*/ 6 h 12"/>
                <a:gd name="T6" fmla="*/ 10 w 24"/>
                <a:gd name="T7" fmla="*/ 1 h 12"/>
                <a:gd name="T8" fmla="*/ 10 w 24"/>
                <a:gd name="T9" fmla="*/ 0 h 12"/>
                <a:gd name="T10" fmla="*/ 11 w 24"/>
                <a:gd name="T11" fmla="*/ 0 h 12"/>
                <a:gd name="T12" fmla="*/ 23 w 24"/>
                <a:gd name="T13" fmla="*/ 3 h 12"/>
                <a:gd name="T14" fmla="*/ 23 w 24"/>
                <a:gd name="T15" fmla="*/ 3 h 12"/>
                <a:gd name="T16" fmla="*/ 24 w 24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0" y="12"/>
                  </a:lnTo>
                  <a:lnTo>
                    <a:pt x="0" y="11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2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8" name="Freeform 1089"/>
            <p:cNvSpPr>
              <a:spLocks/>
            </p:cNvSpPr>
            <p:nvPr/>
          </p:nvSpPr>
          <p:spPr bwMode="auto">
            <a:xfrm>
              <a:off x="5046" y="3351"/>
              <a:ext cx="27" cy="12"/>
            </a:xfrm>
            <a:custGeom>
              <a:avLst/>
              <a:gdLst>
                <a:gd name="T0" fmla="*/ 0 w 27"/>
                <a:gd name="T1" fmla="*/ 7 h 25"/>
                <a:gd name="T2" fmla="*/ 0 w 27"/>
                <a:gd name="T3" fmla="*/ 6 h 25"/>
                <a:gd name="T4" fmla="*/ 0 w 27"/>
                <a:gd name="T5" fmla="*/ 5 h 25"/>
                <a:gd name="T6" fmla="*/ 10 w 27"/>
                <a:gd name="T7" fmla="*/ 1 h 25"/>
                <a:gd name="T8" fmla="*/ 10 w 27"/>
                <a:gd name="T9" fmla="*/ 0 h 25"/>
                <a:gd name="T10" fmla="*/ 11 w 27"/>
                <a:gd name="T11" fmla="*/ 0 h 25"/>
                <a:gd name="T12" fmla="*/ 23 w 27"/>
                <a:gd name="T13" fmla="*/ 3 h 25"/>
                <a:gd name="T14" fmla="*/ 24 w 27"/>
                <a:gd name="T15" fmla="*/ 3 h 25"/>
                <a:gd name="T16" fmla="*/ 24 w 27"/>
                <a:gd name="T17" fmla="*/ 4 h 25"/>
                <a:gd name="T18" fmla="*/ 27 w 27"/>
                <a:gd name="T19" fmla="*/ 12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5"/>
                <a:gd name="T32" fmla="*/ 27 w 27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5">
                  <a:moveTo>
                    <a:pt x="0" y="14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7" y="2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39" name="Freeform 1090"/>
            <p:cNvSpPr>
              <a:spLocks/>
            </p:cNvSpPr>
            <p:nvPr/>
          </p:nvSpPr>
          <p:spPr bwMode="auto">
            <a:xfrm>
              <a:off x="5041" y="3339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1 w 24"/>
                <a:gd name="T5" fmla="*/ 5 h 12"/>
                <a:gd name="T6" fmla="*/ 10 w 24"/>
                <a:gd name="T7" fmla="*/ 1 h 12"/>
                <a:gd name="T8" fmla="*/ 11 w 24"/>
                <a:gd name="T9" fmla="*/ 0 h 12"/>
                <a:gd name="T10" fmla="*/ 11 w 24"/>
                <a:gd name="T11" fmla="*/ 1 h 12"/>
                <a:gd name="T12" fmla="*/ 23 w 24"/>
                <a:gd name="T13" fmla="*/ 3 h 12"/>
                <a:gd name="T14" fmla="*/ 24 w 24"/>
                <a:gd name="T15" fmla="*/ 3 h 12"/>
                <a:gd name="T16" fmla="*/ 24 w 24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0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0" name="Freeform 1091"/>
            <p:cNvSpPr>
              <a:spLocks/>
            </p:cNvSpPr>
            <p:nvPr/>
          </p:nvSpPr>
          <p:spPr bwMode="auto">
            <a:xfrm>
              <a:off x="5028" y="3347"/>
              <a:ext cx="25" cy="6"/>
            </a:xfrm>
            <a:custGeom>
              <a:avLst/>
              <a:gdLst>
                <a:gd name="T0" fmla="*/ 0 w 25"/>
                <a:gd name="T1" fmla="*/ 6 h 12"/>
                <a:gd name="T2" fmla="*/ 1 w 25"/>
                <a:gd name="T3" fmla="*/ 5 h 12"/>
                <a:gd name="T4" fmla="*/ 1 w 25"/>
                <a:gd name="T5" fmla="*/ 5 h 12"/>
                <a:gd name="T6" fmla="*/ 10 w 25"/>
                <a:gd name="T7" fmla="*/ 0 h 12"/>
                <a:gd name="T8" fmla="*/ 10 w 25"/>
                <a:gd name="T9" fmla="*/ 0 h 12"/>
                <a:gd name="T10" fmla="*/ 11 w 25"/>
                <a:gd name="T11" fmla="*/ 0 h 12"/>
                <a:gd name="T12" fmla="*/ 24 w 25"/>
                <a:gd name="T13" fmla="*/ 3 h 12"/>
                <a:gd name="T14" fmla="*/ 24 w 25"/>
                <a:gd name="T15" fmla="*/ 3 h 12"/>
                <a:gd name="T16" fmla="*/ 25 w 25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2"/>
                <a:gd name="T29" fmla="*/ 25 w 2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2">
                  <a:moveTo>
                    <a:pt x="0" y="12"/>
                  </a:moveTo>
                  <a:lnTo>
                    <a:pt x="1" y="1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4" y="7"/>
                  </a:lnTo>
                  <a:lnTo>
                    <a:pt x="25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1" name="Freeform 1092"/>
            <p:cNvSpPr>
              <a:spLocks/>
            </p:cNvSpPr>
            <p:nvPr/>
          </p:nvSpPr>
          <p:spPr bwMode="auto">
            <a:xfrm>
              <a:off x="5120" y="3360"/>
              <a:ext cx="23" cy="7"/>
            </a:xfrm>
            <a:custGeom>
              <a:avLst/>
              <a:gdLst>
                <a:gd name="T0" fmla="*/ 0 w 23"/>
                <a:gd name="T1" fmla="*/ 7 h 14"/>
                <a:gd name="T2" fmla="*/ 0 w 23"/>
                <a:gd name="T3" fmla="*/ 6 h 14"/>
                <a:gd name="T4" fmla="*/ 0 w 23"/>
                <a:gd name="T5" fmla="*/ 6 h 14"/>
                <a:gd name="T6" fmla="*/ 8 w 23"/>
                <a:gd name="T7" fmla="*/ 1 h 14"/>
                <a:gd name="T8" fmla="*/ 9 w 23"/>
                <a:gd name="T9" fmla="*/ 0 h 14"/>
                <a:gd name="T10" fmla="*/ 9 w 23"/>
                <a:gd name="T11" fmla="*/ 0 h 14"/>
                <a:gd name="T12" fmla="*/ 22 w 23"/>
                <a:gd name="T13" fmla="*/ 4 h 14"/>
                <a:gd name="T14" fmla="*/ 23 w 23"/>
                <a:gd name="T15" fmla="*/ 5 h 14"/>
                <a:gd name="T16" fmla="*/ 23 w 23"/>
                <a:gd name="T17" fmla="*/ 5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4"/>
                <a:gd name="T29" fmla="*/ 23 w 2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4">
                  <a:moveTo>
                    <a:pt x="0" y="14"/>
                  </a:moveTo>
                  <a:lnTo>
                    <a:pt x="0" y="12"/>
                  </a:lnTo>
                  <a:lnTo>
                    <a:pt x="8" y="2"/>
                  </a:lnTo>
                  <a:lnTo>
                    <a:pt x="9" y="0"/>
                  </a:lnTo>
                  <a:lnTo>
                    <a:pt x="22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2" name="Freeform 1093"/>
            <p:cNvSpPr>
              <a:spLocks/>
            </p:cNvSpPr>
            <p:nvPr/>
          </p:nvSpPr>
          <p:spPr bwMode="auto">
            <a:xfrm>
              <a:off x="5131" y="3352"/>
              <a:ext cx="24" cy="7"/>
            </a:xfrm>
            <a:custGeom>
              <a:avLst/>
              <a:gdLst>
                <a:gd name="T0" fmla="*/ 0 w 24"/>
                <a:gd name="T1" fmla="*/ 7 h 14"/>
                <a:gd name="T2" fmla="*/ 0 w 24"/>
                <a:gd name="T3" fmla="*/ 6 h 14"/>
                <a:gd name="T4" fmla="*/ 1 w 24"/>
                <a:gd name="T5" fmla="*/ 6 h 14"/>
                <a:gd name="T6" fmla="*/ 9 w 24"/>
                <a:gd name="T7" fmla="*/ 1 h 14"/>
                <a:gd name="T8" fmla="*/ 9 w 24"/>
                <a:gd name="T9" fmla="*/ 0 h 14"/>
                <a:gd name="T10" fmla="*/ 10 w 24"/>
                <a:gd name="T11" fmla="*/ 1 h 14"/>
                <a:gd name="T12" fmla="*/ 23 w 24"/>
                <a:gd name="T13" fmla="*/ 5 h 14"/>
                <a:gd name="T14" fmla="*/ 24 w 24"/>
                <a:gd name="T15" fmla="*/ 5 h 14"/>
                <a:gd name="T16" fmla="*/ 24 w 24"/>
                <a:gd name="T17" fmla="*/ 5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4"/>
                <a:gd name="T29" fmla="*/ 24 w 2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4">
                  <a:moveTo>
                    <a:pt x="0" y="14"/>
                  </a:moveTo>
                  <a:lnTo>
                    <a:pt x="0" y="12"/>
                  </a:lnTo>
                  <a:lnTo>
                    <a:pt x="1" y="1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2"/>
                  </a:lnTo>
                  <a:lnTo>
                    <a:pt x="23" y="9"/>
                  </a:lnTo>
                  <a:lnTo>
                    <a:pt x="2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3" name="Freeform 1094"/>
            <p:cNvSpPr>
              <a:spLocks/>
            </p:cNvSpPr>
            <p:nvPr/>
          </p:nvSpPr>
          <p:spPr bwMode="auto">
            <a:xfrm>
              <a:off x="5143" y="3345"/>
              <a:ext cx="23" cy="6"/>
            </a:xfrm>
            <a:custGeom>
              <a:avLst/>
              <a:gdLst>
                <a:gd name="T0" fmla="*/ 0 w 23"/>
                <a:gd name="T1" fmla="*/ 6 h 12"/>
                <a:gd name="T2" fmla="*/ 0 w 23"/>
                <a:gd name="T3" fmla="*/ 6 h 12"/>
                <a:gd name="T4" fmla="*/ 0 w 23"/>
                <a:gd name="T5" fmla="*/ 6 h 12"/>
                <a:gd name="T6" fmla="*/ 9 w 23"/>
                <a:gd name="T7" fmla="*/ 0 h 12"/>
                <a:gd name="T8" fmla="*/ 10 w 23"/>
                <a:gd name="T9" fmla="*/ 0 h 12"/>
                <a:gd name="T10" fmla="*/ 10 w 23"/>
                <a:gd name="T11" fmla="*/ 0 h 12"/>
                <a:gd name="T12" fmla="*/ 23 w 23"/>
                <a:gd name="T13" fmla="*/ 3 h 12"/>
                <a:gd name="T14" fmla="*/ 23 w 23"/>
                <a:gd name="T15" fmla="*/ 3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4" name="Freeform 1095"/>
            <p:cNvSpPr>
              <a:spLocks/>
            </p:cNvSpPr>
            <p:nvPr/>
          </p:nvSpPr>
          <p:spPr bwMode="auto">
            <a:xfrm>
              <a:off x="5155" y="3338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0 w 22"/>
                <a:gd name="T3" fmla="*/ 6 h 12"/>
                <a:gd name="T4" fmla="*/ 1 w 22"/>
                <a:gd name="T5" fmla="*/ 6 h 12"/>
                <a:gd name="T6" fmla="*/ 8 w 22"/>
                <a:gd name="T7" fmla="*/ 0 h 12"/>
                <a:gd name="T8" fmla="*/ 9 w 22"/>
                <a:gd name="T9" fmla="*/ 0 h 12"/>
                <a:gd name="T10" fmla="*/ 9 w 22"/>
                <a:gd name="T11" fmla="*/ 0 h 12"/>
                <a:gd name="T12" fmla="*/ 21 w 22"/>
                <a:gd name="T13" fmla="*/ 3 h 12"/>
                <a:gd name="T14" fmla="*/ 22 w 22"/>
                <a:gd name="T15" fmla="*/ 3 h 12"/>
                <a:gd name="T16" fmla="*/ 22 w 22"/>
                <a:gd name="T17" fmla="*/ 3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8" y="0"/>
                  </a:lnTo>
                  <a:lnTo>
                    <a:pt x="9" y="0"/>
                  </a:lnTo>
                  <a:lnTo>
                    <a:pt x="21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5" name="Freeform 1096"/>
            <p:cNvSpPr>
              <a:spLocks/>
            </p:cNvSpPr>
            <p:nvPr/>
          </p:nvSpPr>
          <p:spPr bwMode="auto">
            <a:xfrm>
              <a:off x="5173" y="3342"/>
              <a:ext cx="23" cy="7"/>
            </a:xfrm>
            <a:custGeom>
              <a:avLst/>
              <a:gdLst>
                <a:gd name="T0" fmla="*/ 0 w 23"/>
                <a:gd name="T1" fmla="*/ 7 h 12"/>
                <a:gd name="T2" fmla="*/ 0 w 23"/>
                <a:gd name="T3" fmla="*/ 6 h 12"/>
                <a:gd name="T4" fmla="*/ 0 w 23"/>
                <a:gd name="T5" fmla="*/ 6 h 12"/>
                <a:gd name="T6" fmla="*/ 9 w 23"/>
                <a:gd name="T7" fmla="*/ 0 h 12"/>
                <a:gd name="T8" fmla="*/ 9 w 23"/>
                <a:gd name="T9" fmla="*/ 0 h 12"/>
                <a:gd name="T10" fmla="*/ 10 w 23"/>
                <a:gd name="T11" fmla="*/ 0 h 12"/>
                <a:gd name="T12" fmla="*/ 22 w 23"/>
                <a:gd name="T13" fmla="*/ 4 h 12"/>
                <a:gd name="T14" fmla="*/ 23 w 23"/>
                <a:gd name="T15" fmla="*/ 4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6" name="Freeform 1097"/>
            <p:cNvSpPr>
              <a:spLocks/>
            </p:cNvSpPr>
            <p:nvPr/>
          </p:nvSpPr>
          <p:spPr bwMode="auto">
            <a:xfrm>
              <a:off x="5152" y="3350"/>
              <a:ext cx="32" cy="13"/>
            </a:xfrm>
            <a:custGeom>
              <a:avLst/>
              <a:gdLst>
                <a:gd name="T0" fmla="*/ 0 w 32"/>
                <a:gd name="T1" fmla="*/ 13 h 26"/>
                <a:gd name="T2" fmla="*/ 0 w 32"/>
                <a:gd name="T3" fmla="*/ 12 h 26"/>
                <a:gd name="T4" fmla="*/ 0 w 32"/>
                <a:gd name="T5" fmla="*/ 11 h 26"/>
                <a:gd name="T6" fmla="*/ 8 w 32"/>
                <a:gd name="T7" fmla="*/ 6 h 26"/>
                <a:gd name="T8" fmla="*/ 9 w 32"/>
                <a:gd name="T9" fmla="*/ 6 h 26"/>
                <a:gd name="T10" fmla="*/ 9 w 32"/>
                <a:gd name="T11" fmla="*/ 6 h 26"/>
                <a:gd name="T12" fmla="*/ 17 w 32"/>
                <a:gd name="T13" fmla="*/ 1 h 26"/>
                <a:gd name="T14" fmla="*/ 17 w 32"/>
                <a:gd name="T15" fmla="*/ 0 h 26"/>
                <a:gd name="T16" fmla="*/ 18 w 32"/>
                <a:gd name="T17" fmla="*/ 1 h 26"/>
                <a:gd name="T18" fmla="*/ 31 w 32"/>
                <a:gd name="T19" fmla="*/ 3 h 26"/>
                <a:gd name="T20" fmla="*/ 32 w 32"/>
                <a:gd name="T21" fmla="*/ 4 h 26"/>
                <a:gd name="T22" fmla="*/ 32 w 32"/>
                <a:gd name="T23" fmla="*/ 4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6"/>
                <a:gd name="T38" fmla="*/ 32 w 32"/>
                <a:gd name="T39" fmla="*/ 26 h 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6">
                  <a:moveTo>
                    <a:pt x="0" y="26"/>
                  </a:moveTo>
                  <a:lnTo>
                    <a:pt x="0" y="24"/>
                  </a:lnTo>
                  <a:lnTo>
                    <a:pt x="0" y="2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8" y="1"/>
                  </a:lnTo>
                  <a:lnTo>
                    <a:pt x="31" y="7"/>
                  </a:lnTo>
                  <a:lnTo>
                    <a:pt x="3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7" name="Freeform 1098"/>
            <p:cNvSpPr>
              <a:spLocks/>
            </p:cNvSpPr>
            <p:nvPr/>
          </p:nvSpPr>
          <p:spPr bwMode="auto">
            <a:xfrm>
              <a:off x="5127" y="3366"/>
              <a:ext cx="34" cy="13"/>
            </a:xfrm>
            <a:custGeom>
              <a:avLst/>
              <a:gdLst>
                <a:gd name="T0" fmla="*/ 0 w 34"/>
                <a:gd name="T1" fmla="*/ 13 h 27"/>
                <a:gd name="T2" fmla="*/ 0 w 34"/>
                <a:gd name="T3" fmla="*/ 12 h 27"/>
                <a:gd name="T4" fmla="*/ 1 w 34"/>
                <a:gd name="T5" fmla="*/ 12 h 27"/>
                <a:gd name="T6" fmla="*/ 9 w 34"/>
                <a:gd name="T7" fmla="*/ 6 h 27"/>
                <a:gd name="T8" fmla="*/ 10 w 34"/>
                <a:gd name="T9" fmla="*/ 6 h 27"/>
                <a:gd name="T10" fmla="*/ 10 w 34"/>
                <a:gd name="T11" fmla="*/ 5 h 27"/>
                <a:gd name="T12" fmla="*/ 18 w 34"/>
                <a:gd name="T13" fmla="*/ 0 h 27"/>
                <a:gd name="T14" fmla="*/ 20 w 34"/>
                <a:gd name="T15" fmla="*/ 0 h 27"/>
                <a:gd name="T16" fmla="*/ 20 w 34"/>
                <a:gd name="T17" fmla="*/ 0 h 27"/>
                <a:gd name="T18" fmla="*/ 33 w 34"/>
                <a:gd name="T19" fmla="*/ 3 h 27"/>
                <a:gd name="T20" fmla="*/ 34 w 34"/>
                <a:gd name="T21" fmla="*/ 3 h 27"/>
                <a:gd name="T22" fmla="*/ 34 w 34"/>
                <a:gd name="T23" fmla="*/ 4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27"/>
                <a:gd name="T38" fmla="*/ 34 w 34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27">
                  <a:moveTo>
                    <a:pt x="0" y="27"/>
                  </a:moveTo>
                  <a:lnTo>
                    <a:pt x="0" y="25"/>
                  </a:lnTo>
                  <a:lnTo>
                    <a:pt x="1" y="25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8" name="Freeform 1099"/>
            <p:cNvSpPr>
              <a:spLocks/>
            </p:cNvSpPr>
            <p:nvPr/>
          </p:nvSpPr>
          <p:spPr bwMode="auto">
            <a:xfrm>
              <a:off x="5104" y="3368"/>
              <a:ext cx="27" cy="16"/>
            </a:xfrm>
            <a:custGeom>
              <a:avLst/>
              <a:gdLst>
                <a:gd name="T0" fmla="*/ 0 w 27"/>
                <a:gd name="T1" fmla="*/ 16 h 31"/>
                <a:gd name="T2" fmla="*/ 3 w 27"/>
                <a:gd name="T3" fmla="*/ 7 h 31"/>
                <a:gd name="T4" fmla="*/ 3 w 27"/>
                <a:gd name="T5" fmla="*/ 6 h 31"/>
                <a:gd name="T6" fmla="*/ 3 w 27"/>
                <a:gd name="T7" fmla="*/ 6 h 31"/>
                <a:gd name="T8" fmla="*/ 12 w 27"/>
                <a:gd name="T9" fmla="*/ 0 h 31"/>
                <a:gd name="T10" fmla="*/ 13 w 27"/>
                <a:gd name="T11" fmla="*/ 0 h 31"/>
                <a:gd name="T12" fmla="*/ 14 w 27"/>
                <a:gd name="T13" fmla="*/ 0 h 31"/>
                <a:gd name="T14" fmla="*/ 26 w 27"/>
                <a:gd name="T15" fmla="*/ 4 h 31"/>
                <a:gd name="T16" fmla="*/ 27 w 27"/>
                <a:gd name="T17" fmla="*/ 5 h 31"/>
                <a:gd name="T18" fmla="*/ 27 w 27"/>
                <a:gd name="T19" fmla="*/ 5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31"/>
                <a:gd name="T32" fmla="*/ 27 w 27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31">
                  <a:moveTo>
                    <a:pt x="0" y="31"/>
                  </a:moveTo>
                  <a:lnTo>
                    <a:pt x="3" y="14"/>
                  </a:lnTo>
                  <a:lnTo>
                    <a:pt x="3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26" y="7"/>
                  </a:lnTo>
                  <a:lnTo>
                    <a:pt x="27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49" name="Freeform 1100"/>
            <p:cNvSpPr>
              <a:spLocks/>
            </p:cNvSpPr>
            <p:nvPr/>
          </p:nvSpPr>
          <p:spPr bwMode="auto">
            <a:xfrm>
              <a:off x="5095" y="3343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5 h 12"/>
                <a:gd name="T4" fmla="*/ 1 w 24"/>
                <a:gd name="T5" fmla="*/ 5 h 12"/>
                <a:gd name="T6" fmla="*/ 9 w 24"/>
                <a:gd name="T7" fmla="*/ 0 h 12"/>
                <a:gd name="T8" fmla="*/ 9 w 24"/>
                <a:gd name="T9" fmla="*/ 0 h 12"/>
                <a:gd name="T10" fmla="*/ 10 w 24"/>
                <a:gd name="T11" fmla="*/ 0 h 12"/>
                <a:gd name="T12" fmla="*/ 23 w 24"/>
                <a:gd name="T13" fmla="*/ 3 h 12"/>
                <a:gd name="T14" fmla="*/ 24 w 24"/>
                <a:gd name="T15" fmla="*/ 3 h 12"/>
                <a:gd name="T16" fmla="*/ 24 w 24"/>
                <a:gd name="T17" fmla="*/ 3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3" y="5"/>
                  </a:lnTo>
                  <a:lnTo>
                    <a:pt x="24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0" name="Freeform 1101"/>
            <p:cNvSpPr>
              <a:spLocks/>
            </p:cNvSpPr>
            <p:nvPr/>
          </p:nvSpPr>
          <p:spPr bwMode="auto">
            <a:xfrm>
              <a:off x="5107" y="3335"/>
              <a:ext cx="23" cy="7"/>
            </a:xfrm>
            <a:custGeom>
              <a:avLst/>
              <a:gdLst>
                <a:gd name="T0" fmla="*/ 0 w 23"/>
                <a:gd name="T1" fmla="*/ 7 h 12"/>
                <a:gd name="T2" fmla="*/ 0 w 23"/>
                <a:gd name="T3" fmla="*/ 7 h 12"/>
                <a:gd name="T4" fmla="*/ 0 w 23"/>
                <a:gd name="T5" fmla="*/ 6 h 12"/>
                <a:gd name="T6" fmla="*/ 9 w 23"/>
                <a:gd name="T7" fmla="*/ 1 h 12"/>
                <a:gd name="T8" fmla="*/ 10 w 23"/>
                <a:gd name="T9" fmla="*/ 0 h 12"/>
                <a:gd name="T10" fmla="*/ 10 w 23"/>
                <a:gd name="T11" fmla="*/ 0 h 12"/>
                <a:gd name="T12" fmla="*/ 22 w 23"/>
                <a:gd name="T13" fmla="*/ 4 h 12"/>
                <a:gd name="T14" fmla="*/ 23 w 23"/>
                <a:gd name="T15" fmla="*/ 4 h 12"/>
                <a:gd name="T16" fmla="*/ 23 w 23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2"/>
                <a:gd name="T29" fmla="*/ 23 w 2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2">
                  <a:moveTo>
                    <a:pt x="0" y="12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9" y="2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1" name="Freeform 1102"/>
            <p:cNvSpPr>
              <a:spLocks/>
            </p:cNvSpPr>
            <p:nvPr/>
          </p:nvSpPr>
          <p:spPr bwMode="auto">
            <a:xfrm>
              <a:off x="5119" y="3328"/>
              <a:ext cx="22" cy="7"/>
            </a:xfrm>
            <a:custGeom>
              <a:avLst/>
              <a:gdLst>
                <a:gd name="T0" fmla="*/ 0 w 22"/>
                <a:gd name="T1" fmla="*/ 7 h 12"/>
                <a:gd name="T2" fmla="*/ 0 w 22"/>
                <a:gd name="T3" fmla="*/ 6 h 12"/>
                <a:gd name="T4" fmla="*/ 1 w 22"/>
                <a:gd name="T5" fmla="*/ 6 h 12"/>
                <a:gd name="T6" fmla="*/ 8 w 22"/>
                <a:gd name="T7" fmla="*/ 1 h 12"/>
                <a:gd name="T8" fmla="*/ 9 w 22"/>
                <a:gd name="T9" fmla="*/ 0 h 12"/>
                <a:gd name="T10" fmla="*/ 10 w 22"/>
                <a:gd name="T11" fmla="*/ 0 h 12"/>
                <a:gd name="T12" fmla="*/ 21 w 22"/>
                <a:gd name="T13" fmla="*/ 4 h 12"/>
                <a:gd name="T14" fmla="*/ 22 w 22"/>
                <a:gd name="T15" fmla="*/ 4 h 12"/>
                <a:gd name="T16" fmla="*/ 22 w 22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8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2" name="Freeform 1103"/>
            <p:cNvSpPr>
              <a:spLocks/>
            </p:cNvSpPr>
            <p:nvPr/>
          </p:nvSpPr>
          <p:spPr bwMode="auto">
            <a:xfrm>
              <a:off x="5136" y="3333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1 w 24"/>
                <a:gd name="T3" fmla="*/ 6 h 12"/>
                <a:gd name="T4" fmla="*/ 1 w 24"/>
                <a:gd name="T5" fmla="*/ 5 h 12"/>
                <a:gd name="T6" fmla="*/ 9 w 24"/>
                <a:gd name="T7" fmla="*/ 1 h 12"/>
                <a:gd name="T8" fmla="*/ 9 w 24"/>
                <a:gd name="T9" fmla="*/ 0 h 12"/>
                <a:gd name="T10" fmla="*/ 11 w 24"/>
                <a:gd name="T11" fmla="*/ 1 h 12"/>
                <a:gd name="T12" fmla="*/ 23 w 24"/>
                <a:gd name="T13" fmla="*/ 3 h 12"/>
                <a:gd name="T14" fmla="*/ 24 w 24"/>
                <a:gd name="T15" fmla="*/ 3 h 12"/>
                <a:gd name="T16" fmla="*/ 24 w 24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9" y="1"/>
                  </a:lnTo>
                  <a:lnTo>
                    <a:pt x="9" y="0"/>
                  </a:lnTo>
                  <a:lnTo>
                    <a:pt x="11" y="1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3" name="Freeform 1104"/>
            <p:cNvSpPr>
              <a:spLocks/>
            </p:cNvSpPr>
            <p:nvPr/>
          </p:nvSpPr>
          <p:spPr bwMode="auto">
            <a:xfrm>
              <a:off x="5125" y="3341"/>
              <a:ext cx="24" cy="6"/>
            </a:xfrm>
            <a:custGeom>
              <a:avLst/>
              <a:gdLst>
                <a:gd name="T0" fmla="*/ 0 w 24"/>
                <a:gd name="T1" fmla="*/ 6 h 13"/>
                <a:gd name="T2" fmla="*/ 0 w 24"/>
                <a:gd name="T3" fmla="*/ 5 h 13"/>
                <a:gd name="T4" fmla="*/ 1 w 24"/>
                <a:gd name="T5" fmla="*/ 5 h 13"/>
                <a:gd name="T6" fmla="*/ 9 w 24"/>
                <a:gd name="T7" fmla="*/ 0 h 13"/>
                <a:gd name="T8" fmla="*/ 9 w 24"/>
                <a:gd name="T9" fmla="*/ 0 h 13"/>
                <a:gd name="T10" fmla="*/ 10 w 24"/>
                <a:gd name="T11" fmla="*/ 0 h 13"/>
                <a:gd name="T12" fmla="*/ 23 w 24"/>
                <a:gd name="T13" fmla="*/ 3 h 13"/>
                <a:gd name="T14" fmla="*/ 23 w 24"/>
                <a:gd name="T15" fmla="*/ 3 h 13"/>
                <a:gd name="T16" fmla="*/ 24 w 24"/>
                <a:gd name="T17" fmla="*/ 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3"/>
                <a:gd name="T29" fmla="*/ 24 w 2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3">
                  <a:moveTo>
                    <a:pt x="0" y="13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4" name="Freeform 1105"/>
            <p:cNvSpPr>
              <a:spLocks/>
            </p:cNvSpPr>
            <p:nvPr/>
          </p:nvSpPr>
          <p:spPr bwMode="auto">
            <a:xfrm>
              <a:off x="5113" y="3348"/>
              <a:ext cx="23" cy="6"/>
            </a:xfrm>
            <a:custGeom>
              <a:avLst/>
              <a:gdLst>
                <a:gd name="T0" fmla="*/ 0 w 23"/>
                <a:gd name="T1" fmla="*/ 6 h 13"/>
                <a:gd name="T2" fmla="*/ 0 w 23"/>
                <a:gd name="T3" fmla="*/ 6 h 13"/>
                <a:gd name="T4" fmla="*/ 0 w 23"/>
                <a:gd name="T5" fmla="*/ 5 h 13"/>
                <a:gd name="T6" fmla="*/ 9 w 23"/>
                <a:gd name="T7" fmla="*/ 0 h 13"/>
                <a:gd name="T8" fmla="*/ 10 w 23"/>
                <a:gd name="T9" fmla="*/ 0 h 13"/>
                <a:gd name="T10" fmla="*/ 10 w 23"/>
                <a:gd name="T11" fmla="*/ 0 h 13"/>
                <a:gd name="T12" fmla="*/ 22 w 23"/>
                <a:gd name="T13" fmla="*/ 3 h 13"/>
                <a:gd name="T14" fmla="*/ 23 w 23"/>
                <a:gd name="T15" fmla="*/ 3 h 13"/>
                <a:gd name="T16" fmla="*/ 23 w 23"/>
                <a:gd name="T17" fmla="*/ 4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3"/>
                <a:gd name="T29" fmla="*/ 23 w 2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3">
                  <a:moveTo>
                    <a:pt x="0" y="13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5" name="Freeform 1106"/>
            <p:cNvSpPr>
              <a:spLocks/>
            </p:cNvSpPr>
            <p:nvPr/>
          </p:nvSpPr>
          <p:spPr bwMode="auto">
            <a:xfrm>
              <a:off x="5101" y="3356"/>
              <a:ext cx="24" cy="6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0 w 24"/>
                <a:gd name="T5" fmla="*/ 6 h 12"/>
                <a:gd name="T6" fmla="*/ 8 w 24"/>
                <a:gd name="T7" fmla="*/ 0 h 12"/>
                <a:gd name="T8" fmla="*/ 9 w 24"/>
                <a:gd name="T9" fmla="*/ 0 h 12"/>
                <a:gd name="T10" fmla="*/ 10 w 24"/>
                <a:gd name="T11" fmla="*/ 0 h 12"/>
                <a:gd name="T12" fmla="*/ 23 w 24"/>
                <a:gd name="T13" fmla="*/ 3 h 12"/>
                <a:gd name="T14" fmla="*/ 24 w 24"/>
                <a:gd name="T15" fmla="*/ 3 h 12"/>
                <a:gd name="T16" fmla="*/ 24 w 24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0" y="12"/>
                  </a:moveTo>
                  <a:lnTo>
                    <a:pt x="0" y="1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6" name="Freeform 1107"/>
            <p:cNvSpPr>
              <a:spLocks/>
            </p:cNvSpPr>
            <p:nvPr/>
          </p:nvSpPr>
          <p:spPr bwMode="auto">
            <a:xfrm>
              <a:off x="5083" y="3350"/>
              <a:ext cx="23" cy="8"/>
            </a:xfrm>
            <a:custGeom>
              <a:avLst/>
              <a:gdLst>
                <a:gd name="T0" fmla="*/ 0 w 23"/>
                <a:gd name="T1" fmla="*/ 8 h 15"/>
                <a:gd name="T2" fmla="*/ 0 w 23"/>
                <a:gd name="T3" fmla="*/ 6 h 15"/>
                <a:gd name="T4" fmla="*/ 0 w 23"/>
                <a:gd name="T5" fmla="*/ 6 h 15"/>
                <a:gd name="T6" fmla="*/ 1 w 23"/>
                <a:gd name="T7" fmla="*/ 5 h 15"/>
                <a:gd name="T8" fmla="*/ 9 w 23"/>
                <a:gd name="T9" fmla="*/ 0 h 15"/>
                <a:gd name="T10" fmla="*/ 9 w 23"/>
                <a:gd name="T11" fmla="*/ 0 h 15"/>
                <a:gd name="T12" fmla="*/ 10 w 23"/>
                <a:gd name="T13" fmla="*/ 0 h 15"/>
                <a:gd name="T14" fmla="*/ 22 w 23"/>
                <a:gd name="T15" fmla="*/ 4 h 15"/>
                <a:gd name="T16" fmla="*/ 23 w 23"/>
                <a:gd name="T17" fmla="*/ 4 h 15"/>
                <a:gd name="T18" fmla="*/ 23 w 23"/>
                <a:gd name="T19" fmla="*/ 4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5"/>
                <a:gd name="T32" fmla="*/ 23 w 2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5">
                  <a:moveTo>
                    <a:pt x="0" y="15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7" name="Freeform 1108"/>
            <p:cNvSpPr>
              <a:spLocks/>
            </p:cNvSpPr>
            <p:nvPr/>
          </p:nvSpPr>
          <p:spPr bwMode="auto">
            <a:xfrm>
              <a:off x="5083" y="3358"/>
              <a:ext cx="27" cy="9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1 h 18"/>
                <a:gd name="T4" fmla="*/ 12 w 27"/>
                <a:gd name="T5" fmla="*/ 3 h 18"/>
                <a:gd name="T6" fmla="*/ 13 w 27"/>
                <a:gd name="T7" fmla="*/ 5 h 18"/>
                <a:gd name="T8" fmla="*/ 14 w 27"/>
                <a:gd name="T9" fmla="*/ 5 h 18"/>
                <a:gd name="T10" fmla="*/ 26 w 27"/>
                <a:gd name="T11" fmla="*/ 8 h 18"/>
                <a:gd name="T12" fmla="*/ 27 w 27"/>
                <a:gd name="T13" fmla="*/ 8 h 18"/>
                <a:gd name="T14" fmla="*/ 27 w 27"/>
                <a:gd name="T15" fmla="*/ 9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8"/>
                <a:gd name="T26" fmla="*/ 27 w 2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8">
                  <a:moveTo>
                    <a:pt x="0" y="0"/>
                  </a:moveTo>
                  <a:lnTo>
                    <a:pt x="0" y="2"/>
                  </a:lnTo>
                  <a:lnTo>
                    <a:pt x="12" y="7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8" name="Freeform 1109"/>
            <p:cNvSpPr>
              <a:spLocks/>
            </p:cNvSpPr>
            <p:nvPr/>
          </p:nvSpPr>
          <p:spPr bwMode="auto">
            <a:xfrm>
              <a:off x="5073" y="3358"/>
              <a:ext cx="10" cy="5"/>
            </a:xfrm>
            <a:custGeom>
              <a:avLst/>
              <a:gdLst>
                <a:gd name="T0" fmla="*/ 0 w 10"/>
                <a:gd name="T1" fmla="*/ 5 h 11"/>
                <a:gd name="T2" fmla="*/ 8 w 10"/>
                <a:gd name="T3" fmla="*/ 1 h 11"/>
                <a:gd name="T4" fmla="*/ 8 w 10"/>
                <a:gd name="T5" fmla="*/ 0 h 11"/>
                <a:gd name="T6" fmla="*/ 10 w 10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1"/>
                <a:gd name="T14" fmla="*/ 10 w 10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1">
                  <a:moveTo>
                    <a:pt x="0" y="11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59" name="Freeform 1110"/>
            <p:cNvSpPr>
              <a:spLocks/>
            </p:cNvSpPr>
            <p:nvPr/>
          </p:nvSpPr>
          <p:spPr bwMode="auto">
            <a:xfrm>
              <a:off x="5085" y="3300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0 w 22"/>
                <a:gd name="T3" fmla="*/ 5 h 12"/>
                <a:gd name="T4" fmla="*/ 1 w 22"/>
                <a:gd name="T5" fmla="*/ 5 h 12"/>
                <a:gd name="T6" fmla="*/ 8 w 22"/>
                <a:gd name="T7" fmla="*/ 1 h 12"/>
                <a:gd name="T8" fmla="*/ 9 w 22"/>
                <a:gd name="T9" fmla="*/ 0 h 12"/>
                <a:gd name="T10" fmla="*/ 10 w 22"/>
                <a:gd name="T11" fmla="*/ 1 h 12"/>
                <a:gd name="T12" fmla="*/ 21 w 22"/>
                <a:gd name="T13" fmla="*/ 3 h 12"/>
                <a:gd name="T14" fmla="*/ 21 w 22"/>
                <a:gd name="T15" fmla="*/ 3 h 12"/>
                <a:gd name="T16" fmla="*/ 22 w 22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1" y="7"/>
                  </a:lnTo>
                  <a:lnTo>
                    <a:pt x="2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0" name="Freeform 1111"/>
            <p:cNvSpPr>
              <a:spLocks/>
            </p:cNvSpPr>
            <p:nvPr/>
          </p:nvSpPr>
          <p:spPr bwMode="auto">
            <a:xfrm>
              <a:off x="5101" y="3305"/>
              <a:ext cx="23" cy="6"/>
            </a:xfrm>
            <a:custGeom>
              <a:avLst/>
              <a:gdLst>
                <a:gd name="T0" fmla="*/ 0 w 23"/>
                <a:gd name="T1" fmla="*/ 6 h 13"/>
                <a:gd name="T2" fmla="*/ 1 w 23"/>
                <a:gd name="T3" fmla="*/ 5 h 13"/>
                <a:gd name="T4" fmla="*/ 1 w 23"/>
                <a:gd name="T5" fmla="*/ 5 h 13"/>
                <a:gd name="T6" fmla="*/ 9 w 23"/>
                <a:gd name="T7" fmla="*/ 0 h 13"/>
                <a:gd name="T8" fmla="*/ 9 w 23"/>
                <a:gd name="T9" fmla="*/ 0 h 13"/>
                <a:gd name="T10" fmla="*/ 10 w 23"/>
                <a:gd name="T11" fmla="*/ 0 h 13"/>
                <a:gd name="T12" fmla="*/ 22 w 23"/>
                <a:gd name="T13" fmla="*/ 3 h 13"/>
                <a:gd name="T14" fmla="*/ 23 w 23"/>
                <a:gd name="T15" fmla="*/ 3 h 13"/>
                <a:gd name="T16" fmla="*/ 23 w 23"/>
                <a:gd name="T17" fmla="*/ 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3"/>
                <a:gd name="T29" fmla="*/ 23 w 2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3">
                  <a:moveTo>
                    <a:pt x="0" y="13"/>
                  </a:moveTo>
                  <a:lnTo>
                    <a:pt x="1" y="1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2" y="7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1" name="Freeform 1112"/>
            <p:cNvSpPr>
              <a:spLocks/>
            </p:cNvSpPr>
            <p:nvPr/>
          </p:nvSpPr>
          <p:spPr bwMode="auto">
            <a:xfrm>
              <a:off x="5117" y="3309"/>
              <a:ext cx="23" cy="14"/>
            </a:xfrm>
            <a:custGeom>
              <a:avLst/>
              <a:gdLst>
                <a:gd name="T0" fmla="*/ 0 w 23"/>
                <a:gd name="T1" fmla="*/ 14 h 28"/>
                <a:gd name="T2" fmla="*/ 2 w 23"/>
                <a:gd name="T3" fmla="*/ 6 h 28"/>
                <a:gd name="T4" fmla="*/ 2 w 23"/>
                <a:gd name="T5" fmla="*/ 6 h 28"/>
                <a:gd name="T6" fmla="*/ 3 w 23"/>
                <a:gd name="T7" fmla="*/ 5 h 28"/>
                <a:gd name="T8" fmla="*/ 10 w 23"/>
                <a:gd name="T9" fmla="*/ 0 h 28"/>
                <a:gd name="T10" fmla="*/ 10 w 23"/>
                <a:gd name="T11" fmla="*/ 0 h 28"/>
                <a:gd name="T12" fmla="*/ 11 w 23"/>
                <a:gd name="T13" fmla="*/ 0 h 28"/>
                <a:gd name="T14" fmla="*/ 23 w 23"/>
                <a:gd name="T15" fmla="*/ 3 h 28"/>
                <a:gd name="T16" fmla="*/ 23 w 23"/>
                <a:gd name="T17" fmla="*/ 4 h 28"/>
                <a:gd name="T18" fmla="*/ 23 w 23"/>
                <a:gd name="T19" fmla="*/ 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8"/>
                <a:gd name="T32" fmla="*/ 23 w 2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8">
                  <a:moveTo>
                    <a:pt x="0" y="28"/>
                  </a:moveTo>
                  <a:lnTo>
                    <a:pt x="2" y="11"/>
                  </a:lnTo>
                  <a:lnTo>
                    <a:pt x="3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3" y="5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2" name="Freeform 1113"/>
            <p:cNvSpPr>
              <a:spLocks/>
            </p:cNvSpPr>
            <p:nvPr/>
          </p:nvSpPr>
          <p:spPr bwMode="auto">
            <a:xfrm>
              <a:off x="5014" y="3284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3 h 11"/>
                <a:gd name="T14" fmla="*/ 22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3" name="Freeform 1114"/>
            <p:cNvSpPr>
              <a:spLocks/>
            </p:cNvSpPr>
            <p:nvPr/>
          </p:nvSpPr>
          <p:spPr bwMode="auto">
            <a:xfrm>
              <a:off x="5031" y="3287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5 h 11"/>
                <a:gd name="T4" fmla="*/ 0 w 22"/>
                <a:gd name="T5" fmla="*/ 4 h 11"/>
                <a:gd name="T6" fmla="*/ 8 w 22"/>
                <a:gd name="T7" fmla="*/ 1 h 11"/>
                <a:gd name="T8" fmla="*/ 9 w 22"/>
                <a:gd name="T9" fmla="*/ 0 h 11"/>
                <a:gd name="T10" fmla="*/ 9 w 22"/>
                <a:gd name="T11" fmla="*/ 0 h 11"/>
                <a:gd name="T12" fmla="*/ 21 w 22"/>
                <a:gd name="T13" fmla="*/ 3 h 11"/>
                <a:gd name="T14" fmla="*/ 21 w 22"/>
                <a:gd name="T15" fmla="*/ 3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11"/>
                  </a:lnTo>
                  <a:lnTo>
                    <a:pt x="0" y="9"/>
                  </a:lnTo>
                  <a:lnTo>
                    <a:pt x="8" y="2"/>
                  </a:lnTo>
                  <a:lnTo>
                    <a:pt x="9" y="0"/>
                  </a:lnTo>
                  <a:lnTo>
                    <a:pt x="21" y="7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4" name="Freeform 1115"/>
            <p:cNvSpPr>
              <a:spLocks/>
            </p:cNvSpPr>
            <p:nvPr/>
          </p:nvSpPr>
          <p:spPr bwMode="auto">
            <a:xfrm>
              <a:off x="5046" y="3292"/>
              <a:ext cx="22" cy="5"/>
            </a:xfrm>
            <a:custGeom>
              <a:avLst/>
              <a:gdLst>
                <a:gd name="T0" fmla="*/ 0 w 22"/>
                <a:gd name="T1" fmla="*/ 5 h 11"/>
                <a:gd name="T2" fmla="*/ 0 w 22"/>
                <a:gd name="T3" fmla="*/ 4 h 11"/>
                <a:gd name="T4" fmla="*/ 1 w 22"/>
                <a:gd name="T5" fmla="*/ 4 h 11"/>
                <a:gd name="T6" fmla="*/ 10 w 22"/>
                <a:gd name="T7" fmla="*/ 0 h 11"/>
                <a:gd name="T8" fmla="*/ 10 w 22"/>
                <a:gd name="T9" fmla="*/ 0 h 11"/>
                <a:gd name="T10" fmla="*/ 11 w 22"/>
                <a:gd name="T11" fmla="*/ 0 h 11"/>
                <a:gd name="T12" fmla="*/ 21 w 22"/>
                <a:gd name="T13" fmla="*/ 2 h 11"/>
                <a:gd name="T14" fmla="*/ 22 w 22"/>
                <a:gd name="T15" fmla="*/ 2 h 11"/>
                <a:gd name="T16" fmla="*/ 22 w 22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1"/>
                <a:gd name="T29" fmla="*/ 22 w 2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1">
                  <a:moveTo>
                    <a:pt x="0" y="11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5" name="Freeform 1116"/>
            <p:cNvSpPr>
              <a:spLocks/>
            </p:cNvSpPr>
            <p:nvPr/>
          </p:nvSpPr>
          <p:spPr bwMode="auto">
            <a:xfrm>
              <a:off x="5063" y="3295"/>
              <a:ext cx="22" cy="6"/>
            </a:xfrm>
            <a:custGeom>
              <a:avLst/>
              <a:gdLst>
                <a:gd name="T0" fmla="*/ 0 w 22"/>
                <a:gd name="T1" fmla="*/ 6 h 12"/>
                <a:gd name="T2" fmla="*/ 0 w 22"/>
                <a:gd name="T3" fmla="*/ 6 h 12"/>
                <a:gd name="T4" fmla="*/ 1 w 22"/>
                <a:gd name="T5" fmla="*/ 6 h 12"/>
                <a:gd name="T6" fmla="*/ 8 w 22"/>
                <a:gd name="T7" fmla="*/ 1 h 12"/>
                <a:gd name="T8" fmla="*/ 9 w 22"/>
                <a:gd name="T9" fmla="*/ 0 h 12"/>
                <a:gd name="T10" fmla="*/ 9 w 22"/>
                <a:gd name="T11" fmla="*/ 1 h 12"/>
                <a:gd name="T12" fmla="*/ 21 w 22"/>
                <a:gd name="T13" fmla="*/ 3 h 12"/>
                <a:gd name="T14" fmla="*/ 22 w 22"/>
                <a:gd name="T15" fmla="*/ 3 h 12"/>
                <a:gd name="T16" fmla="*/ 22 w 22"/>
                <a:gd name="T17" fmla="*/ 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8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6" name="Freeform 1117"/>
            <p:cNvSpPr>
              <a:spLocks/>
            </p:cNvSpPr>
            <p:nvPr/>
          </p:nvSpPr>
          <p:spPr bwMode="auto">
            <a:xfrm>
              <a:off x="4948" y="3267"/>
              <a:ext cx="22" cy="5"/>
            </a:xfrm>
            <a:custGeom>
              <a:avLst/>
              <a:gdLst>
                <a:gd name="T0" fmla="*/ 0 w 22"/>
                <a:gd name="T1" fmla="*/ 5 h 10"/>
                <a:gd name="T2" fmla="*/ 0 w 22"/>
                <a:gd name="T3" fmla="*/ 5 h 10"/>
                <a:gd name="T4" fmla="*/ 1 w 22"/>
                <a:gd name="T5" fmla="*/ 5 h 10"/>
                <a:gd name="T6" fmla="*/ 10 w 22"/>
                <a:gd name="T7" fmla="*/ 0 h 10"/>
                <a:gd name="T8" fmla="*/ 11 w 22"/>
                <a:gd name="T9" fmla="*/ 0 h 10"/>
                <a:gd name="T10" fmla="*/ 11 w 22"/>
                <a:gd name="T11" fmla="*/ 0 h 10"/>
                <a:gd name="T12" fmla="*/ 21 w 22"/>
                <a:gd name="T13" fmla="*/ 3 h 10"/>
                <a:gd name="T14" fmla="*/ 22 w 22"/>
                <a:gd name="T15" fmla="*/ 3 h 10"/>
                <a:gd name="T16" fmla="*/ 22 w 22"/>
                <a:gd name="T17" fmla="*/ 3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0"/>
                <a:gd name="T29" fmla="*/ 22 w 2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0">
                  <a:moveTo>
                    <a:pt x="0" y="1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7" name="Freeform 1118"/>
            <p:cNvSpPr>
              <a:spLocks/>
            </p:cNvSpPr>
            <p:nvPr/>
          </p:nvSpPr>
          <p:spPr bwMode="auto">
            <a:xfrm>
              <a:off x="4964" y="3270"/>
              <a:ext cx="20" cy="6"/>
            </a:xfrm>
            <a:custGeom>
              <a:avLst/>
              <a:gdLst>
                <a:gd name="T0" fmla="*/ 0 w 20"/>
                <a:gd name="T1" fmla="*/ 6 h 11"/>
                <a:gd name="T2" fmla="*/ 0 w 20"/>
                <a:gd name="T3" fmla="*/ 5 h 11"/>
                <a:gd name="T4" fmla="*/ 0 w 20"/>
                <a:gd name="T5" fmla="*/ 5 h 11"/>
                <a:gd name="T6" fmla="*/ 8 w 20"/>
                <a:gd name="T7" fmla="*/ 1 h 11"/>
                <a:gd name="T8" fmla="*/ 9 w 20"/>
                <a:gd name="T9" fmla="*/ 0 h 11"/>
                <a:gd name="T10" fmla="*/ 9 w 20"/>
                <a:gd name="T11" fmla="*/ 0 h 11"/>
                <a:gd name="T12" fmla="*/ 20 w 20"/>
                <a:gd name="T13" fmla="*/ 3 h 11"/>
                <a:gd name="T14" fmla="*/ 20 w 20"/>
                <a:gd name="T15" fmla="*/ 4 h 11"/>
                <a:gd name="T16" fmla="*/ 20 w 20"/>
                <a:gd name="T17" fmla="*/ 4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1"/>
                <a:gd name="T29" fmla="*/ 20 w 2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1">
                  <a:moveTo>
                    <a:pt x="0" y="11"/>
                  </a:moveTo>
                  <a:lnTo>
                    <a:pt x="0" y="9"/>
                  </a:lnTo>
                  <a:lnTo>
                    <a:pt x="8" y="2"/>
                  </a:lnTo>
                  <a:lnTo>
                    <a:pt x="9" y="0"/>
                  </a:lnTo>
                  <a:lnTo>
                    <a:pt x="20" y="5"/>
                  </a:lnTo>
                  <a:lnTo>
                    <a:pt x="20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8" name="Freeform 1119"/>
            <p:cNvSpPr>
              <a:spLocks/>
            </p:cNvSpPr>
            <p:nvPr/>
          </p:nvSpPr>
          <p:spPr bwMode="auto">
            <a:xfrm>
              <a:off x="4978" y="3275"/>
              <a:ext cx="22" cy="4"/>
            </a:xfrm>
            <a:custGeom>
              <a:avLst/>
              <a:gdLst>
                <a:gd name="T0" fmla="*/ 0 w 22"/>
                <a:gd name="T1" fmla="*/ 4 h 9"/>
                <a:gd name="T2" fmla="*/ 1 w 22"/>
                <a:gd name="T3" fmla="*/ 4 h 9"/>
                <a:gd name="T4" fmla="*/ 1 w 22"/>
                <a:gd name="T5" fmla="*/ 3 h 9"/>
                <a:gd name="T6" fmla="*/ 10 w 22"/>
                <a:gd name="T7" fmla="*/ 0 h 9"/>
                <a:gd name="T8" fmla="*/ 10 w 22"/>
                <a:gd name="T9" fmla="*/ 0 h 9"/>
                <a:gd name="T10" fmla="*/ 11 w 22"/>
                <a:gd name="T11" fmla="*/ 0 h 9"/>
                <a:gd name="T12" fmla="*/ 21 w 22"/>
                <a:gd name="T13" fmla="*/ 2 h 9"/>
                <a:gd name="T14" fmla="*/ 22 w 22"/>
                <a:gd name="T15" fmla="*/ 2 h 9"/>
                <a:gd name="T16" fmla="*/ 22 w 22"/>
                <a:gd name="T17" fmla="*/ 3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9"/>
                <a:gd name="T29" fmla="*/ 22 w 2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9">
                  <a:moveTo>
                    <a:pt x="0" y="9"/>
                  </a:moveTo>
                  <a:lnTo>
                    <a:pt x="1" y="9"/>
                  </a:lnTo>
                  <a:lnTo>
                    <a:pt x="1" y="7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69" name="Freeform 1120"/>
            <p:cNvSpPr>
              <a:spLocks/>
            </p:cNvSpPr>
            <p:nvPr/>
          </p:nvSpPr>
          <p:spPr bwMode="auto">
            <a:xfrm>
              <a:off x="4994" y="3278"/>
              <a:ext cx="21" cy="6"/>
            </a:xfrm>
            <a:custGeom>
              <a:avLst/>
              <a:gdLst>
                <a:gd name="T0" fmla="*/ 0 w 21"/>
                <a:gd name="T1" fmla="*/ 6 h 10"/>
                <a:gd name="T2" fmla="*/ 0 w 21"/>
                <a:gd name="T3" fmla="*/ 5 h 10"/>
                <a:gd name="T4" fmla="*/ 1 w 21"/>
                <a:gd name="T5" fmla="*/ 5 h 10"/>
                <a:gd name="T6" fmla="*/ 9 w 21"/>
                <a:gd name="T7" fmla="*/ 0 h 10"/>
                <a:gd name="T8" fmla="*/ 9 w 21"/>
                <a:gd name="T9" fmla="*/ 0 h 10"/>
                <a:gd name="T10" fmla="*/ 10 w 21"/>
                <a:gd name="T11" fmla="*/ 0 h 10"/>
                <a:gd name="T12" fmla="*/ 20 w 21"/>
                <a:gd name="T13" fmla="*/ 3 h 10"/>
                <a:gd name="T14" fmla="*/ 21 w 21"/>
                <a:gd name="T15" fmla="*/ 3 h 10"/>
                <a:gd name="T16" fmla="*/ 21 w 21"/>
                <a:gd name="T17" fmla="*/ 4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0"/>
                <a:gd name="T29" fmla="*/ 21 w 21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0">
                  <a:moveTo>
                    <a:pt x="0" y="10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0"/>
                  </a:lnTo>
                  <a:lnTo>
                    <a:pt x="10" y="0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0" name="Freeform 1121"/>
            <p:cNvSpPr>
              <a:spLocks/>
            </p:cNvSpPr>
            <p:nvPr/>
          </p:nvSpPr>
          <p:spPr bwMode="auto">
            <a:xfrm>
              <a:off x="4886" y="3251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0 w 21"/>
                <a:gd name="T3" fmla="*/ 4 h 11"/>
                <a:gd name="T4" fmla="*/ 0 w 21"/>
                <a:gd name="T5" fmla="*/ 4 h 11"/>
                <a:gd name="T6" fmla="*/ 10 w 21"/>
                <a:gd name="T7" fmla="*/ 1 h 11"/>
                <a:gd name="T8" fmla="*/ 10 w 21"/>
                <a:gd name="T9" fmla="*/ 0 h 11"/>
                <a:gd name="T10" fmla="*/ 11 w 21"/>
                <a:gd name="T11" fmla="*/ 1 h 11"/>
                <a:gd name="T12" fmla="*/ 20 w 21"/>
                <a:gd name="T13" fmla="*/ 3 h 11"/>
                <a:gd name="T14" fmla="*/ 21 w 21"/>
                <a:gd name="T15" fmla="*/ 3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0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20" y="6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1" name="Freeform 1122"/>
            <p:cNvSpPr>
              <a:spLocks/>
            </p:cNvSpPr>
            <p:nvPr/>
          </p:nvSpPr>
          <p:spPr bwMode="auto">
            <a:xfrm>
              <a:off x="4900" y="3255"/>
              <a:ext cx="21" cy="5"/>
            </a:xfrm>
            <a:custGeom>
              <a:avLst/>
              <a:gdLst>
                <a:gd name="T0" fmla="*/ 0 w 21"/>
                <a:gd name="T1" fmla="*/ 5 h 11"/>
                <a:gd name="T2" fmla="*/ 1 w 21"/>
                <a:gd name="T3" fmla="*/ 4 h 11"/>
                <a:gd name="T4" fmla="*/ 1 w 21"/>
                <a:gd name="T5" fmla="*/ 4 h 11"/>
                <a:gd name="T6" fmla="*/ 9 w 21"/>
                <a:gd name="T7" fmla="*/ 1 h 11"/>
                <a:gd name="T8" fmla="*/ 10 w 21"/>
                <a:gd name="T9" fmla="*/ 0 h 11"/>
                <a:gd name="T10" fmla="*/ 10 w 21"/>
                <a:gd name="T11" fmla="*/ 1 h 11"/>
                <a:gd name="T12" fmla="*/ 20 w 21"/>
                <a:gd name="T13" fmla="*/ 3 h 11"/>
                <a:gd name="T14" fmla="*/ 20 w 21"/>
                <a:gd name="T15" fmla="*/ 3 h 11"/>
                <a:gd name="T16" fmla="*/ 21 w 21"/>
                <a:gd name="T17" fmla="*/ 3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1"/>
                <a:gd name="T29" fmla="*/ 21 w 2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1">
                  <a:moveTo>
                    <a:pt x="0" y="11"/>
                  </a:moveTo>
                  <a:lnTo>
                    <a:pt x="1" y="9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1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2" name="Freeform 1123"/>
            <p:cNvSpPr>
              <a:spLocks/>
            </p:cNvSpPr>
            <p:nvPr/>
          </p:nvSpPr>
          <p:spPr bwMode="auto">
            <a:xfrm>
              <a:off x="4913" y="3258"/>
              <a:ext cx="23" cy="13"/>
            </a:xfrm>
            <a:custGeom>
              <a:avLst/>
              <a:gdLst>
                <a:gd name="T0" fmla="*/ 0 w 23"/>
                <a:gd name="T1" fmla="*/ 13 h 27"/>
                <a:gd name="T2" fmla="*/ 1 w 23"/>
                <a:gd name="T3" fmla="*/ 5 h 27"/>
                <a:gd name="T4" fmla="*/ 1 w 23"/>
                <a:gd name="T5" fmla="*/ 4 h 27"/>
                <a:gd name="T6" fmla="*/ 2 w 23"/>
                <a:gd name="T7" fmla="*/ 4 h 27"/>
                <a:gd name="T8" fmla="*/ 11 w 23"/>
                <a:gd name="T9" fmla="*/ 1 h 27"/>
                <a:gd name="T10" fmla="*/ 12 w 23"/>
                <a:gd name="T11" fmla="*/ 0 h 27"/>
                <a:gd name="T12" fmla="*/ 12 w 23"/>
                <a:gd name="T13" fmla="*/ 1 h 27"/>
                <a:gd name="T14" fmla="*/ 22 w 23"/>
                <a:gd name="T15" fmla="*/ 3 h 27"/>
                <a:gd name="T16" fmla="*/ 22 w 23"/>
                <a:gd name="T17" fmla="*/ 3 h 27"/>
                <a:gd name="T18" fmla="*/ 23 w 23"/>
                <a:gd name="T19" fmla="*/ 3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7"/>
                <a:gd name="T32" fmla="*/ 23 w 23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7">
                  <a:moveTo>
                    <a:pt x="0" y="27"/>
                  </a:moveTo>
                  <a:lnTo>
                    <a:pt x="1" y="11"/>
                  </a:lnTo>
                  <a:lnTo>
                    <a:pt x="1" y="9"/>
                  </a:lnTo>
                  <a:lnTo>
                    <a:pt x="2" y="9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3" name="Freeform 1124"/>
            <p:cNvSpPr>
              <a:spLocks/>
            </p:cNvSpPr>
            <p:nvPr/>
          </p:nvSpPr>
          <p:spPr bwMode="auto">
            <a:xfrm>
              <a:off x="4928" y="3263"/>
              <a:ext cx="22" cy="12"/>
            </a:xfrm>
            <a:custGeom>
              <a:avLst/>
              <a:gdLst>
                <a:gd name="T0" fmla="*/ 0 w 22"/>
                <a:gd name="T1" fmla="*/ 12 h 25"/>
                <a:gd name="T2" fmla="*/ 1 w 22"/>
                <a:gd name="T3" fmla="*/ 4 h 25"/>
                <a:gd name="T4" fmla="*/ 1 w 22"/>
                <a:gd name="T5" fmla="*/ 4 h 25"/>
                <a:gd name="T6" fmla="*/ 2 w 22"/>
                <a:gd name="T7" fmla="*/ 3 h 25"/>
                <a:gd name="T8" fmla="*/ 10 w 22"/>
                <a:gd name="T9" fmla="*/ 0 h 25"/>
                <a:gd name="T10" fmla="*/ 11 w 22"/>
                <a:gd name="T11" fmla="*/ 0 h 25"/>
                <a:gd name="T12" fmla="*/ 11 w 22"/>
                <a:gd name="T13" fmla="*/ 0 h 25"/>
                <a:gd name="T14" fmla="*/ 21 w 22"/>
                <a:gd name="T15" fmla="*/ 2 h 25"/>
                <a:gd name="T16" fmla="*/ 21 w 22"/>
                <a:gd name="T17" fmla="*/ 2 h 25"/>
                <a:gd name="T18" fmla="*/ 22 w 22"/>
                <a:gd name="T19" fmla="*/ 2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25"/>
                <a:gd name="T32" fmla="*/ 22 w 22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25">
                  <a:moveTo>
                    <a:pt x="0" y="25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21" y="5"/>
                  </a:lnTo>
                  <a:lnTo>
                    <a:pt x="22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4" name="Freeform 1125"/>
            <p:cNvSpPr>
              <a:spLocks/>
            </p:cNvSpPr>
            <p:nvPr/>
          </p:nvSpPr>
          <p:spPr bwMode="auto">
            <a:xfrm>
              <a:off x="4859" y="3245"/>
              <a:ext cx="20" cy="4"/>
            </a:xfrm>
            <a:custGeom>
              <a:avLst/>
              <a:gdLst>
                <a:gd name="T0" fmla="*/ 0 w 20"/>
                <a:gd name="T1" fmla="*/ 4 h 9"/>
                <a:gd name="T2" fmla="*/ 0 w 20"/>
                <a:gd name="T3" fmla="*/ 3 h 9"/>
                <a:gd name="T4" fmla="*/ 1 w 20"/>
                <a:gd name="T5" fmla="*/ 3 h 9"/>
                <a:gd name="T6" fmla="*/ 9 w 20"/>
                <a:gd name="T7" fmla="*/ 0 h 9"/>
                <a:gd name="T8" fmla="*/ 9 w 20"/>
                <a:gd name="T9" fmla="*/ 0 h 9"/>
                <a:gd name="T10" fmla="*/ 10 w 20"/>
                <a:gd name="T11" fmla="*/ 0 h 9"/>
                <a:gd name="T12" fmla="*/ 19 w 20"/>
                <a:gd name="T13" fmla="*/ 2 h 9"/>
                <a:gd name="T14" fmla="*/ 20 w 20"/>
                <a:gd name="T15" fmla="*/ 2 h 9"/>
                <a:gd name="T16" fmla="*/ 20 w 20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9"/>
                <a:gd name="T29" fmla="*/ 20 w 20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9">
                  <a:moveTo>
                    <a:pt x="0" y="9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9" y="4"/>
                  </a:lnTo>
                  <a:lnTo>
                    <a:pt x="20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5" name="Line 1126"/>
            <p:cNvSpPr>
              <a:spLocks noChangeShapeType="1"/>
            </p:cNvSpPr>
            <p:nvPr/>
          </p:nvSpPr>
          <p:spPr bwMode="auto">
            <a:xfrm flipH="1">
              <a:off x="5192" y="3360"/>
              <a:ext cx="44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6" name="Line 1127"/>
            <p:cNvSpPr>
              <a:spLocks noChangeShapeType="1"/>
            </p:cNvSpPr>
            <p:nvPr/>
          </p:nvSpPr>
          <p:spPr bwMode="auto">
            <a:xfrm flipH="1">
              <a:off x="5312" y="2943"/>
              <a:ext cx="16" cy="2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7" name="Line 1128"/>
            <p:cNvSpPr>
              <a:spLocks noChangeShapeType="1"/>
            </p:cNvSpPr>
            <p:nvPr/>
          </p:nvSpPr>
          <p:spPr bwMode="auto">
            <a:xfrm flipH="1">
              <a:off x="5326" y="2971"/>
              <a:ext cx="11" cy="1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8" name="Line 1129"/>
            <p:cNvSpPr>
              <a:spLocks noChangeShapeType="1"/>
            </p:cNvSpPr>
            <p:nvPr/>
          </p:nvSpPr>
          <p:spPr bwMode="auto">
            <a:xfrm>
              <a:off x="4996" y="2926"/>
              <a:ext cx="248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79" name="Line 1130"/>
            <p:cNvSpPr>
              <a:spLocks noChangeShapeType="1"/>
            </p:cNvSpPr>
            <p:nvPr/>
          </p:nvSpPr>
          <p:spPr bwMode="auto">
            <a:xfrm>
              <a:off x="4991" y="3120"/>
              <a:ext cx="24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80" name="Line 1131"/>
            <p:cNvSpPr>
              <a:spLocks noChangeShapeType="1"/>
            </p:cNvSpPr>
            <p:nvPr/>
          </p:nvSpPr>
          <p:spPr bwMode="auto">
            <a:xfrm flipH="1">
              <a:off x="5231" y="2948"/>
              <a:ext cx="16" cy="2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081" name="Line 1132"/>
            <p:cNvSpPr>
              <a:spLocks noChangeShapeType="1"/>
            </p:cNvSpPr>
            <p:nvPr/>
          </p:nvSpPr>
          <p:spPr bwMode="auto">
            <a:xfrm flipH="1">
              <a:off x="4992" y="2927"/>
              <a:ext cx="5" cy="19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51" name="Text Box 1133"/>
          <p:cNvSpPr txBox="1">
            <a:spLocks noChangeArrowheads="1"/>
          </p:cNvSpPr>
          <p:nvPr/>
        </p:nvSpPr>
        <p:spPr bwMode="auto">
          <a:xfrm>
            <a:off x="6156325" y="3284538"/>
            <a:ext cx="1800225" cy="4619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200" b="1" dirty="0">
                <a:latin typeface="Arial" pitchFamily="34" charset="0"/>
                <a:ea typeface="+mn-ea"/>
                <a:cs typeface="Arial" pitchFamily="34" charset="0"/>
              </a:rPr>
              <a:t>Acoustic positioning</a:t>
            </a:r>
          </a:p>
          <a:p>
            <a:pPr>
              <a:defRPr/>
            </a:pPr>
            <a:r>
              <a:rPr lang="it-IT" sz="1200" b="1" dirty="0">
                <a:latin typeface="Arial" pitchFamily="34" charset="0"/>
                <a:ea typeface="+mn-ea"/>
                <a:cs typeface="Arial" pitchFamily="34" charset="0"/>
              </a:rPr>
              <a:t>and bio-acoustics</a:t>
            </a:r>
            <a:endParaRPr lang="en-US" sz="12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805" name="Oval 1135"/>
          <p:cNvSpPr>
            <a:spLocks noChangeArrowheads="1"/>
          </p:cNvSpPr>
          <p:nvPr/>
        </p:nvSpPr>
        <p:spPr bwMode="auto">
          <a:xfrm>
            <a:off x="252413" y="2420938"/>
            <a:ext cx="503237" cy="433387"/>
          </a:xfrm>
          <a:prstGeom prst="ellipse">
            <a:avLst/>
          </a:prstGeom>
          <a:gradFill rotWithShape="1">
            <a:gsLst>
              <a:gs pos="0">
                <a:srgbClr val="E3E3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 b="1">
              <a:cs typeface="Arial" charset="0"/>
            </a:endParaRPr>
          </a:p>
        </p:txBody>
      </p:sp>
      <p:sp>
        <p:nvSpPr>
          <p:cNvPr id="33806" name="Oval 1136"/>
          <p:cNvSpPr>
            <a:spLocks noChangeArrowheads="1"/>
          </p:cNvSpPr>
          <p:nvPr/>
        </p:nvSpPr>
        <p:spPr bwMode="auto">
          <a:xfrm>
            <a:off x="468313" y="2636838"/>
            <a:ext cx="503237" cy="433387"/>
          </a:xfrm>
          <a:prstGeom prst="ellipse">
            <a:avLst/>
          </a:prstGeom>
          <a:gradFill rotWithShape="1">
            <a:gsLst>
              <a:gs pos="0">
                <a:srgbClr val="E3E3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 b="1">
              <a:cs typeface="Arial" charset="0"/>
            </a:endParaRPr>
          </a:p>
        </p:txBody>
      </p:sp>
      <p:sp>
        <p:nvSpPr>
          <p:cNvPr id="33807" name="Oval 1137"/>
          <p:cNvSpPr>
            <a:spLocks noChangeArrowheads="1"/>
          </p:cNvSpPr>
          <p:nvPr/>
        </p:nvSpPr>
        <p:spPr bwMode="auto">
          <a:xfrm>
            <a:off x="684213" y="2852738"/>
            <a:ext cx="503237" cy="433387"/>
          </a:xfrm>
          <a:prstGeom prst="ellipse">
            <a:avLst/>
          </a:prstGeom>
          <a:gradFill rotWithShape="1">
            <a:gsLst>
              <a:gs pos="0">
                <a:srgbClr val="E3E3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 b="1">
              <a:cs typeface="Arial" charset="0"/>
            </a:endParaRPr>
          </a:p>
        </p:txBody>
      </p:sp>
      <p:sp>
        <p:nvSpPr>
          <p:cNvPr id="33808" name="Text Box 1138"/>
          <p:cNvSpPr txBox="1">
            <a:spLocks noChangeArrowheads="1"/>
          </p:cNvSpPr>
          <p:nvPr/>
        </p:nvSpPr>
        <p:spPr bwMode="auto">
          <a:xfrm>
            <a:off x="190500" y="981075"/>
            <a:ext cx="890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>
                <a:cs typeface="Arial" charset="0"/>
              </a:rPr>
              <a:t>Hydros + </a:t>
            </a:r>
          </a:p>
          <a:p>
            <a:pPr eaLnBrk="1" hangingPunct="1"/>
            <a:r>
              <a:rPr lang="it-IT" sz="1200" b="1">
                <a:cs typeface="Arial" charset="0"/>
              </a:rPr>
              <a:t>preamps</a:t>
            </a:r>
          </a:p>
        </p:txBody>
      </p:sp>
      <p:sp>
        <p:nvSpPr>
          <p:cNvPr id="33809" name="Text Box 1139"/>
          <p:cNvSpPr txBox="1">
            <a:spLocks noChangeArrowheads="1"/>
          </p:cNvSpPr>
          <p:nvPr/>
        </p:nvSpPr>
        <p:spPr bwMode="auto">
          <a:xfrm>
            <a:off x="179388" y="3213100"/>
            <a:ext cx="517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>
                <a:cs typeface="Arial" charset="0"/>
              </a:rPr>
              <a:t>OMs</a:t>
            </a:r>
          </a:p>
        </p:txBody>
      </p:sp>
      <p:cxnSp>
        <p:nvCxnSpPr>
          <p:cNvPr id="33810" name="AutoShape 1140"/>
          <p:cNvCxnSpPr>
            <a:cxnSpLocks noChangeShapeType="1"/>
            <a:stCxn id="33820" idx="6"/>
            <a:endCxn id="33799" idx="2"/>
          </p:cNvCxnSpPr>
          <p:nvPr/>
        </p:nvCxnSpPr>
        <p:spPr bwMode="auto">
          <a:xfrm flipV="1">
            <a:off x="1403350" y="2276475"/>
            <a:ext cx="1981200" cy="1009650"/>
          </a:xfrm>
          <a:prstGeom prst="bentConnector2">
            <a:avLst/>
          </a:prstGeom>
          <a:noFill/>
          <a:ln w="9525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1" name="AutoShape 1141"/>
          <p:cNvCxnSpPr>
            <a:cxnSpLocks noChangeShapeType="1"/>
            <a:stCxn id="33807" idx="6"/>
            <a:endCxn id="33799" idx="2"/>
          </p:cNvCxnSpPr>
          <p:nvPr/>
        </p:nvCxnSpPr>
        <p:spPr bwMode="auto">
          <a:xfrm flipV="1">
            <a:off x="1187450" y="2276475"/>
            <a:ext cx="2197100" cy="793750"/>
          </a:xfrm>
          <a:prstGeom prst="bentConnector2">
            <a:avLst/>
          </a:prstGeom>
          <a:noFill/>
          <a:ln w="9525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2" name="AutoShape 1142"/>
          <p:cNvCxnSpPr>
            <a:cxnSpLocks noChangeShapeType="1"/>
            <a:stCxn id="33806" idx="6"/>
            <a:endCxn id="33799" idx="2"/>
          </p:cNvCxnSpPr>
          <p:nvPr/>
        </p:nvCxnSpPr>
        <p:spPr bwMode="auto">
          <a:xfrm flipV="1">
            <a:off x="971550" y="2276475"/>
            <a:ext cx="2413000" cy="577850"/>
          </a:xfrm>
          <a:prstGeom prst="bentConnector2">
            <a:avLst/>
          </a:prstGeom>
          <a:noFill/>
          <a:ln w="9525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3" name="AutoShape 1143"/>
          <p:cNvCxnSpPr>
            <a:cxnSpLocks noChangeShapeType="1"/>
            <a:stCxn id="33805" idx="6"/>
            <a:endCxn id="33799" idx="2"/>
          </p:cNvCxnSpPr>
          <p:nvPr/>
        </p:nvCxnSpPr>
        <p:spPr bwMode="auto">
          <a:xfrm flipV="1">
            <a:off x="755650" y="2276475"/>
            <a:ext cx="2628900" cy="361950"/>
          </a:xfrm>
          <a:prstGeom prst="bentConnector2">
            <a:avLst/>
          </a:prstGeom>
          <a:noFill/>
          <a:ln w="9525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4" name="AutoShape 1144"/>
          <p:cNvCxnSpPr>
            <a:cxnSpLocks noChangeShapeType="1"/>
            <a:stCxn id="33796" idx="3"/>
            <a:endCxn id="33798" idx="1"/>
          </p:cNvCxnSpPr>
          <p:nvPr/>
        </p:nvCxnSpPr>
        <p:spPr bwMode="auto">
          <a:xfrm>
            <a:off x="754063" y="1666875"/>
            <a:ext cx="433387" cy="214313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5" name="AutoShape 1145"/>
          <p:cNvCxnSpPr>
            <a:cxnSpLocks noChangeShapeType="1"/>
            <a:stCxn id="33797" idx="3"/>
            <a:endCxn id="33798" idx="1"/>
          </p:cNvCxnSpPr>
          <p:nvPr/>
        </p:nvCxnSpPr>
        <p:spPr bwMode="auto">
          <a:xfrm flipV="1">
            <a:off x="754063" y="1881188"/>
            <a:ext cx="433387" cy="217487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6" name="AutoShape 1146"/>
          <p:cNvCxnSpPr>
            <a:cxnSpLocks noChangeShapeType="1"/>
            <a:stCxn id="33798" idx="3"/>
            <a:endCxn id="33799" idx="1"/>
          </p:cNvCxnSpPr>
          <p:nvPr/>
        </p:nvCxnSpPr>
        <p:spPr bwMode="auto">
          <a:xfrm>
            <a:off x="2195513" y="1881188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7" name="AutoShape 1148"/>
          <p:cNvCxnSpPr>
            <a:cxnSpLocks noChangeShapeType="1"/>
            <a:stCxn id="33800" idx="3"/>
          </p:cNvCxnSpPr>
          <p:nvPr/>
        </p:nvCxnSpPr>
        <p:spPr bwMode="auto">
          <a:xfrm flipV="1">
            <a:off x="6659563" y="1497013"/>
            <a:ext cx="1309687" cy="1081087"/>
          </a:xfrm>
          <a:prstGeom prst="bentConnector3">
            <a:avLst>
              <a:gd name="adj1" fmla="val 42727"/>
            </a:avLst>
          </a:prstGeom>
          <a:noFill/>
          <a:ln w="9525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8" name="Text Box 1156"/>
          <p:cNvSpPr txBox="1">
            <a:spLocks noChangeArrowheads="1"/>
          </p:cNvSpPr>
          <p:nvPr/>
        </p:nvSpPr>
        <p:spPr bwMode="auto">
          <a:xfrm>
            <a:off x="3643313" y="2565400"/>
            <a:ext cx="827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>
                <a:solidFill>
                  <a:srgbClr val="FF0000"/>
                </a:solidFill>
                <a:cs typeface="Arial" charset="0"/>
              </a:rPr>
              <a:t>optical</a:t>
            </a:r>
          </a:p>
          <a:p>
            <a:pPr eaLnBrk="1" hangingPunct="1"/>
            <a:r>
              <a:rPr lang="it-IT" sz="1200" b="1">
                <a:solidFill>
                  <a:srgbClr val="FF0000"/>
                </a:solidFill>
                <a:cs typeface="Arial" charset="0"/>
              </a:rPr>
              <a:t>fiber link</a:t>
            </a:r>
          </a:p>
        </p:txBody>
      </p:sp>
      <p:cxnSp>
        <p:nvCxnSpPr>
          <p:cNvPr id="33819" name="AutoShape 1157"/>
          <p:cNvCxnSpPr>
            <a:cxnSpLocks noChangeShapeType="1"/>
            <a:stCxn id="33799" idx="3"/>
            <a:endCxn id="33800" idx="1"/>
          </p:cNvCxnSpPr>
          <p:nvPr/>
        </p:nvCxnSpPr>
        <p:spPr bwMode="auto">
          <a:xfrm>
            <a:off x="4356100" y="1879600"/>
            <a:ext cx="358775" cy="6985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0000"/>
            </a:solidFill>
            <a:miter lim="800000"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20" name="Oval 1163"/>
          <p:cNvSpPr>
            <a:spLocks noChangeArrowheads="1"/>
          </p:cNvSpPr>
          <p:nvPr/>
        </p:nvSpPr>
        <p:spPr bwMode="auto">
          <a:xfrm>
            <a:off x="900113" y="3068638"/>
            <a:ext cx="503237" cy="433387"/>
          </a:xfrm>
          <a:prstGeom prst="ellipse">
            <a:avLst/>
          </a:prstGeom>
          <a:gradFill rotWithShape="1">
            <a:gsLst>
              <a:gs pos="0">
                <a:srgbClr val="E3E3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1200" b="1">
              <a:cs typeface="Arial" charset="0"/>
            </a:endParaRPr>
          </a:p>
        </p:txBody>
      </p:sp>
      <p:sp>
        <p:nvSpPr>
          <p:cNvPr id="1171" name="TextBox 1170"/>
          <p:cNvSpPr txBox="1"/>
          <p:nvPr/>
        </p:nvSpPr>
        <p:spPr>
          <a:xfrm>
            <a:off x="207963" y="498475"/>
            <a:ext cx="8828087" cy="3381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b="1" i="1">
                <a:solidFill>
                  <a:schemeClr val="tx2"/>
                </a:solidFill>
                <a:cs typeface="Arial" charset="0"/>
              </a:rPr>
              <a:t>Point to point storey connection , </a:t>
            </a:r>
            <a:r>
              <a:rPr lang="ja-JP" altLang="it-IT" sz="1600" b="1" i="1">
                <a:solidFill>
                  <a:schemeClr val="tx2"/>
                </a:solidFill>
                <a:cs typeface="Arial" charset="0"/>
              </a:rPr>
              <a:t>“</a:t>
            </a:r>
            <a:r>
              <a:rPr lang="it-IT" sz="1600" b="1" i="1">
                <a:solidFill>
                  <a:schemeClr val="tx2"/>
                </a:solidFill>
                <a:cs typeface="Arial" charset="0"/>
              </a:rPr>
              <a:t>All data to shore</a:t>
            </a:r>
            <a:r>
              <a:rPr lang="ja-JP" altLang="it-IT" sz="1600" b="1" i="1">
                <a:solidFill>
                  <a:schemeClr val="tx2"/>
                </a:solidFill>
                <a:cs typeface="Arial" charset="0"/>
              </a:rPr>
              <a:t>”</a:t>
            </a:r>
            <a:r>
              <a:rPr lang="it-IT" sz="1600" b="1" i="1">
                <a:solidFill>
                  <a:schemeClr val="tx2"/>
                </a:solidFill>
                <a:cs typeface="Arial" charset="0"/>
              </a:rPr>
              <a:t> , underwater GPS synchronisation </a:t>
            </a:r>
          </a:p>
        </p:txBody>
      </p:sp>
      <p:sp>
        <p:nvSpPr>
          <p:cNvPr id="1173" name="Text Box 1156"/>
          <p:cNvSpPr txBox="1">
            <a:spLocks noChangeArrowheads="1"/>
          </p:cNvSpPr>
          <p:nvPr/>
        </p:nvSpPr>
        <p:spPr bwMode="auto">
          <a:xfrm>
            <a:off x="6227763" y="1700213"/>
            <a:ext cx="8080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Ethernet</a:t>
            </a:r>
          </a:p>
        </p:txBody>
      </p:sp>
      <p:cxnSp>
        <p:nvCxnSpPr>
          <p:cNvPr id="33823" name="AutoShape 1148"/>
          <p:cNvCxnSpPr>
            <a:cxnSpLocks noChangeShapeType="1"/>
            <a:stCxn id="33800" idx="3"/>
          </p:cNvCxnSpPr>
          <p:nvPr/>
        </p:nvCxnSpPr>
        <p:spPr bwMode="auto">
          <a:xfrm>
            <a:off x="6659563" y="2578100"/>
            <a:ext cx="1374775" cy="260350"/>
          </a:xfrm>
          <a:prstGeom prst="bentConnector4">
            <a:avLst>
              <a:gd name="adj1" fmla="val 37991"/>
              <a:gd name="adj2" fmla="val 87269"/>
            </a:avLst>
          </a:prstGeom>
          <a:noFill/>
          <a:ln w="9525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2" name="Rectangle 1151"/>
          <p:cNvSpPr/>
          <p:nvPr/>
        </p:nvSpPr>
        <p:spPr bwMode="auto">
          <a:xfrm>
            <a:off x="5148263" y="1123950"/>
            <a:ext cx="1079500" cy="360363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it-IT" sz="1400" b="1" dirty="0">
                <a:solidFill>
                  <a:srgbClr val="FFC000"/>
                </a:solidFill>
                <a:latin typeface="Arial" pitchFamily="34" charset="0"/>
                <a:ea typeface="+mn-ea"/>
              </a:rPr>
              <a:t>GPS</a:t>
            </a:r>
          </a:p>
        </p:txBody>
      </p:sp>
      <p:sp>
        <p:nvSpPr>
          <p:cNvPr id="1165" name="Rounded Rectangle 1164"/>
          <p:cNvSpPr/>
          <p:nvPr/>
        </p:nvSpPr>
        <p:spPr>
          <a:xfrm>
            <a:off x="3128963" y="3997325"/>
            <a:ext cx="3514725" cy="2262188"/>
          </a:xfrm>
          <a:prstGeom prst="roundRect">
            <a:avLst>
              <a:gd name="adj" fmla="val 425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  </a:t>
            </a:r>
          </a:p>
        </p:txBody>
      </p:sp>
      <p:pic>
        <p:nvPicPr>
          <p:cNvPr id="33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283075"/>
            <a:ext cx="15414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4" name="Rounded Rectangle 1173"/>
          <p:cNvSpPr/>
          <p:nvPr/>
        </p:nvSpPr>
        <p:spPr>
          <a:xfrm>
            <a:off x="6786563" y="3997325"/>
            <a:ext cx="2286000" cy="2246313"/>
          </a:xfrm>
          <a:prstGeom prst="roundRect">
            <a:avLst>
              <a:gd name="adj" fmla="val 356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33828" name="Picture 1175" descr="ML_T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310"/>
          <a:stretch>
            <a:fillRect/>
          </a:stretch>
        </p:blipFill>
        <p:spPr bwMode="auto">
          <a:xfrm>
            <a:off x="3160713" y="5476875"/>
            <a:ext cx="10858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9" name="Picture 1176" descr="GpsSymetriconXLi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19565" r="1450" b="7971"/>
          <a:stretch>
            <a:fillRect/>
          </a:stretch>
        </p:blipFill>
        <p:spPr bwMode="auto">
          <a:xfrm>
            <a:off x="4786313" y="5140325"/>
            <a:ext cx="17748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0" name="Picture 5" descr="L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2" b="3375"/>
          <a:stretch>
            <a:fillRect/>
          </a:stretch>
        </p:blipFill>
        <p:spPr bwMode="auto">
          <a:xfrm>
            <a:off x="6929438" y="4211638"/>
            <a:ext cx="20002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31" name="Group 9"/>
          <p:cNvGrpSpPr>
            <a:grpSpLocks/>
          </p:cNvGrpSpPr>
          <p:nvPr/>
        </p:nvGrpSpPr>
        <p:grpSpPr bwMode="auto">
          <a:xfrm>
            <a:off x="6972300" y="5438775"/>
            <a:ext cx="571500" cy="539750"/>
            <a:chOff x="4487" y="1409"/>
            <a:chExt cx="422" cy="720"/>
          </a:xfrm>
        </p:grpSpPr>
        <p:grpSp>
          <p:nvGrpSpPr>
            <p:cNvPr id="33888" name="Group 10"/>
            <p:cNvGrpSpPr>
              <a:grpSpLocks/>
            </p:cNvGrpSpPr>
            <p:nvPr/>
          </p:nvGrpSpPr>
          <p:grpSpPr bwMode="auto">
            <a:xfrm>
              <a:off x="4487" y="1409"/>
              <a:ext cx="230" cy="528"/>
              <a:chOff x="1824" y="1056"/>
              <a:chExt cx="230" cy="528"/>
            </a:xfrm>
          </p:grpSpPr>
          <p:sp>
            <p:nvSpPr>
              <p:cNvPr id="33903" name="Rectangle 11"/>
              <p:cNvSpPr>
                <a:spLocks noChangeArrowheads="1"/>
              </p:cNvSpPr>
              <p:nvPr/>
            </p:nvSpPr>
            <p:spPr bwMode="auto">
              <a:xfrm>
                <a:off x="1824" y="1056"/>
                <a:ext cx="230" cy="528"/>
              </a:xfrm>
              <a:prstGeom prst="rect">
                <a:avLst/>
              </a:prstGeom>
              <a:solidFill>
                <a:srgbClr val="BBE0E3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BBE0E3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33904" name="Group 12"/>
              <p:cNvGrpSpPr>
                <a:grpSpLocks/>
              </p:cNvGrpSpPr>
              <p:nvPr/>
            </p:nvGrpSpPr>
            <p:grpSpPr bwMode="auto">
              <a:xfrm>
                <a:off x="1853" y="1104"/>
                <a:ext cx="173" cy="170"/>
                <a:chOff x="1920" y="1536"/>
                <a:chExt cx="173" cy="170"/>
              </a:xfrm>
            </p:grpSpPr>
            <p:sp>
              <p:nvSpPr>
                <p:cNvPr id="33905" name="Rectangle 13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906" name="Rectangle 14"/>
                <p:cNvSpPr>
                  <a:spLocks noChangeArrowheads="1"/>
                </p:cNvSpPr>
                <p:nvPr/>
              </p:nvSpPr>
              <p:spPr bwMode="auto">
                <a:xfrm>
                  <a:off x="1920" y="1634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907" name="Rectangle 15"/>
                <p:cNvSpPr>
                  <a:spLocks noChangeArrowheads="1"/>
                </p:cNvSpPr>
                <p:nvPr/>
              </p:nvSpPr>
              <p:spPr bwMode="auto">
                <a:xfrm>
                  <a:off x="1920" y="1683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908" name="Rectangle 16"/>
                <p:cNvSpPr>
                  <a:spLocks noChangeArrowheads="1"/>
                </p:cNvSpPr>
                <p:nvPr/>
              </p:nvSpPr>
              <p:spPr bwMode="auto">
                <a:xfrm>
                  <a:off x="1920" y="1585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33889" name="Group 17"/>
            <p:cNvGrpSpPr>
              <a:grpSpLocks/>
            </p:cNvGrpSpPr>
            <p:nvPr/>
          </p:nvGrpSpPr>
          <p:grpSpPr bwMode="auto">
            <a:xfrm>
              <a:off x="4583" y="1505"/>
              <a:ext cx="230" cy="528"/>
              <a:chOff x="1824" y="1056"/>
              <a:chExt cx="230" cy="528"/>
            </a:xfrm>
          </p:grpSpPr>
          <p:sp>
            <p:nvSpPr>
              <p:cNvPr id="33897" name="Rectangle 18"/>
              <p:cNvSpPr>
                <a:spLocks noChangeArrowheads="1"/>
              </p:cNvSpPr>
              <p:nvPr/>
            </p:nvSpPr>
            <p:spPr bwMode="auto">
              <a:xfrm>
                <a:off x="1824" y="1056"/>
                <a:ext cx="230" cy="528"/>
              </a:xfrm>
              <a:prstGeom prst="rect">
                <a:avLst/>
              </a:prstGeom>
              <a:solidFill>
                <a:srgbClr val="BBE0E3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BBE0E3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33898" name="Group 1190"/>
              <p:cNvGrpSpPr>
                <a:grpSpLocks/>
              </p:cNvGrpSpPr>
              <p:nvPr/>
            </p:nvGrpSpPr>
            <p:grpSpPr bwMode="auto">
              <a:xfrm>
                <a:off x="1853" y="1104"/>
                <a:ext cx="173" cy="170"/>
                <a:chOff x="1920" y="1536"/>
                <a:chExt cx="173" cy="170"/>
              </a:xfrm>
            </p:grpSpPr>
            <p:sp>
              <p:nvSpPr>
                <p:cNvPr id="33899" name="Rectangle 20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900" name="Rectangle 21"/>
                <p:cNvSpPr>
                  <a:spLocks noChangeArrowheads="1"/>
                </p:cNvSpPr>
                <p:nvPr/>
              </p:nvSpPr>
              <p:spPr bwMode="auto">
                <a:xfrm>
                  <a:off x="1920" y="1634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901" name="Rectangle 22"/>
                <p:cNvSpPr>
                  <a:spLocks noChangeArrowheads="1"/>
                </p:cNvSpPr>
                <p:nvPr/>
              </p:nvSpPr>
              <p:spPr bwMode="auto">
                <a:xfrm>
                  <a:off x="1920" y="1683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902" name="Rectangle 23"/>
                <p:cNvSpPr>
                  <a:spLocks noChangeArrowheads="1"/>
                </p:cNvSpPr>
                <p:nvPr/>
              </p:nvSpPr>
              <p:spPr bwMode="auto">
                <a:xfrm>
                  <a:off x="1920" y="1585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33890" name="Group 24"/>
            <p:cNvGrpSpPr>
              <a:grpSpLocks/>
            </p:cNvGrpSpPr>
            <p:nvPr/>
          </p:nvGrpSpPr>
          <p:grpSpPr bwMode="auto">
            <a:xfrm>
              <a:off x="4679" y="1601"/>
              <a:ext cx="230" cy="528"/>
              <a:chOff x="1824" y="1056"/>
              <a:chExt cx="230" cy="528"/>
            </a:xfrm>
          </p:grpSpPr>
          <p:sp>
            <p:nvSpPr>
              <p:cNvPr id="33891" name="Rectangle 25"/>
              <p:cNvSpPr>
                <a:spLocks noChangeArrowheads="1"/>
              </p:cNvSpPr>
              <p:nvPr/>
            </p:nvSpPr>
            <p:spPr bwMode="auto">
              <a:xfrm>
                <a:off x="1824" y="1056"/>
                <a:ext cx="230" cy="528"/>
              </a:xfrm>
              <a:prstGeom prst="rect">
                <a:avLst/>
              </a:prstGeom>
              <a:solidFill>
                <a:srgbClr val="BBE0E3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BBE0E3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33892" name="Group 26"/>
              <p:cNvGrpSpPr>
                <a:grpSpLocks/>
              </p:cNvGrpSpPr>
              <p:nvPr/>
            </p:nvGrpSpPr>
            <p:grpSpPr bwMode="auto">
              <a:xfrm>
                <a:off x="1853" y="1104"/>
                <a:ext cx="173" cy="170"/>
                <a:chOff x="1920" y="1536"/>
                <a:chExt cx="173" cy="170"/>
              </a:xfrm>
            </p:grpSpPr>
            <p:sp>
              <p:nvSpPr>
                <p:cNvPr id="33893" name="Rectangle 27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94" name="Rectangle 28"/>
                <p:cNvSpPr>
                  <a:spLocks noChangeArrowheads="1"/>
                </p:cNvSpPr>
                <p:nvPr/>
              </p:nvSpPr>
              <p:spPr bwMode="auto">
                <a:xfrm>
                  <a:off x="1920" y="1634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95" name="Rectangle 29"/>
                <p:cNvSpPr>
                  <a:spLocks noChangeArrowheads="1"/>
                </p:cNvSpPr>
                <p:nvPr/>
              </p:nvSpPr>
              <p:spPr bwMode="auto">
                <a:xfrm>
                  <a:off x="1920" y="1683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96" name="Rectangle 30"/>
                <p:cNvSpPr>
                  <a:spLocks noChangeArrowheads="1"/>
                </p:cNvSpPr>
                <p:nvPr/>
              </p:nvSpPr>
              <p:spPr bwMode="auto">
                <a:xfrm>
                  <a:off x="1920" y="1585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3832" name="computr2"/>
          <p:cNvSpPr>
            <a:spLocks noChangeAspect="1" noEditPoints="1" noChangeArrowheads="1"/>
          </p:cNvSpPr>
          <p:nvPr/>
        </p:nvSpPr>
        <p:spPr bwMode="auto">
          <a:xfrm>
            <a:off x="6875463" y="5640388"/>
            <a:ext cx="442912" cy="442912"/>
          </a:xfrm>
          <a:custGeom>
            <a:avLst/>
            <a:gdLst>
              <a:gd name="T0" fmla="*/ 102 w 21600"/>
              <a:gd name="T1" fmla="*/ 0 h 21600"/>
              <a:gd name="T2" fmla="*/ 102 w 21600"/>
              <a:gd name="T3" fmla="*/ 205 h 21600"/>
              <a:gd name="T4" fmla="*/ 164 w 21600"/>
              <a:gd name="T5" fmla="*/ 0 h 21600"/>
              <a:gd name="T6" fmla="*/ 41 w 21600"/>
              <a:gd name="T7" fmla="*/ 0 h 21600"/>
              <a:gd name="T8" fmla="*/ 41 w 21600"/>
              <a:gd name="T9" fmla="*/ 102 h 21600"/>
              <a:gd name="T10" fmla="*/ 164 w 21600"/>
              <a:gd name="T11" fmla="*/ 102 h 21600"/>
              <a:gd name="T12" fmla="*/ 41 w 21600"/>
              <a:gd name="T13" fmla="*/ 61 h 21600"/>
              <a:gd name="T14" fmla="*/ 164 w 21600"/>
              <a:gd name="T15" fmla="*/ 61 h 21600"/>
              <a:gd name="T16" fmla="*/ 164 w 21600"/>
              <a:gd name="T17" fmla="*/ 143 h 21600"/>
              <a:gd name="T18" fmla="*/ 20 w 21600"/>
              <a:gd name="T19" fmla="*/ 143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71 w 21600"/>
              <a:gd name="T31" fmla="*/ 1899 h 21600"/>
              <a:gd name="T32" fmla="*/ 15571 w 21600"/>
              <a:gd name="T33" fmla="*/ 9732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3" name="TextBox 1202"/>
          <p:cNvSpPr txBox="1"/>
          <p:nvPr/>
        </p:nvSpPr>
        <p:spPr>
          <a:xfrm>
            <a:off x="4292600" y="5711825"/>
            <a:ext cx="23510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GPS clock transmission</a:t>
            </a:r>
          </a:p>
          <a:p>
            <a:pPr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Data  parsing/distribution</a:t>
            </a:r>
          </a:p>
        </p:txBody>
      </p:sp>
      <p:sp>
        <p:nvSpPr>
          <p:cNvPr id="1204" name="TextBox 1203"/>
          <p:cNvSpPr txBox="1"/>
          <p:nvPr/>
        </p:nvSpPr>
        <p:spPr>
          <a:xfrm>
            <a:off x="7596188" y="5661025"/>
            <a:ext cx="13366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Main storage </a:t>
            </a:r>
          </a:p>
          <a:p>
            <a:pPr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Analysis</a:t>
            </a:r>
          </a:p>
        </p:txBody>
      </p:sp>
      <p:sp>
        <p:nvSpPr>
          <p:cNvPr id="1205" name="Rectangle 1204"/>
          <p:cNvSpPr/>
          <p:nvPr/>
        </p:nvSpPr>
        <p:spPr>
          <a:xfrm>
            <a:off x="7286625" y="3925888"/>
            <a:ext cx="1139825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INFN-LNS</a:t>
            </a:r>
          </a:p>
        </p:txBody>
      </p:sp>
      <p:sp>
        <p:nvSpPr>
          <p:cNvPr id="1206" name="Rectangle 1205"/>
          <p:cNvSpPr/>
          <p:nvPr/>
        </p:nvSpPr>
        <p:spPr>
          <a:xfrm>
            <a:off x="3662363" y="3925888"/>
            <a:ext cx="2428875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INFN Shore Laboratory</a:t>
            </a:r>
          </a:p>
        </p:txBody>
      </p:sp>
      <p:sp>
        <p:nvSpPr>
          <p:cNvPr id="1207" name="Oval 1206"/>
          <p:cNvSpPr/>
          <p:nvPr/>
        </p:nvSpPr>
        <p:spPr>
          <a:xfrm>
            <a:off x="4786313" y="5497513"/>
            <a:ext cx="71437" cy="714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08" name="Oval 1207"/>
          <p:cNvSpPr/>
          <p:nvPr/>
        </p:nvSpPr>
        <p:spPr>
          <a:xfrm>
            <a:off x="4067175" y="6030913"/>
            <a:ext cx="71438" cy="714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09" name="Oval 1208"/>
          <p:cNvSpPr/>
          <p:nvPr/>
        </p:nvSpPr>
        <p:spPr>
          <a:xfrm>
            <a:off x="8715375" y="442595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10" name="Oval 1209"/>
          <p:cNvSpPr/>
          <p:nvPr/>
        </p:nvSpPr>
        <p:spPr>
          <a:xfrm>
            <a:off x="7429500" y="471170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11" name="Rounded Rectangle 1210"/>
          <p:cNvSpPr/>
          <p:nvPr/>
        </p:nvSpPr>
        <p:spPr>
          <a:xfrm>
            <a:off x="96838" y="3997325"/>
            <a:ext cx="2974975" cy="2278063"/>
          </a:xfrm>
          <a:prstGeom prst="roundRect">
            <a:avLst>
              <a:gd name="adj" fmla="val 425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  </a:t>
            </a:r>
          </a:p>
        </p:txBody>
      </p:sp>
      <p:pic>
        <p:nvPicPr>
          <p:cNvPr id="33842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002088"/>
            <a:ext cx="55086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5426075"/>
            <a:ext cx="1928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4" name="TextBox 1213"/>
          <p:cNvSpPr txBox="1"/>
          <p:nvPr/>
        </p:nvSpPr>
        <p:spPr>
          <a:xfrm>
            <a:off x="714375" y="4283075"/>
            <a:ext cx="2151063" cy="1169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Sensor data acquistion</a:t>
            </a:r>
          </a:p>
          <a:p>
            <a:pPr algn="l"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GPS time stamping</a:t>
            </a:r>
          </a:p>
          <a:p>
            <a:pPr algn="l"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Data transmission</a:t>
            </a:r>
          </a:p>
          <a:p>
            <a:pPr algn="l"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 - fixed latency</a:t>
            </a:r>
          </a:p>
          <a:p>
            <a:pPr algn="l"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 - known optical walk</a:t>
            </a:r>
          </a:p>
        </p:txBody>
      </p:sp>
      <p:sp>
        <p:nvSpPr>
          <p:cNvPr id="1215" name="Rectangle 1214"/>
          <p:cNvSpPr/>
          <p:nvPr/>
        </p:nvSpPr>
        <p:spPr>
          <a:xfrm>
            <a:off x="595313" y="3925888"/>
            <a:ext cx="1997075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Deep Sea Detetcor</a:t>
            </a:r>
          </a:p>
        </p:txBody>
      </p:sp>
      <p:sp>
        <p:nvSpPr>
          <p:cNvPr id="1216" name="Oval 1215"/>
          <p:cNvSpPr/>
          <p:nvPr/>
        </p:nvSpPr>
        <p:spPr>
          <a:xfrm>
            <a:off x="2603500" y="598170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217" name="Shape 84"/>
          <p:cNvCxnSpPr>
            <a:stCxn id="1216" idx="4"/>
            <a:endCxn id="1208" idx="4"/>
          </p:cNvCxnSpPr>
          <p:nvPr/>
        </p:nvCxnSpPr>
        <p:spPr>
          <a:xfrm rot="16200000" flipH="1">
            <a:off x="3346451" y="5345112"/>
            <a:ext cx="49212" cy="1465263"/>
          </a:xfrm>
          <a:prstGeom prst="bentConnector3">
            <a:avLst>
              <a:gd name="adj1" fmla="val 392579"/>
            </a:avLst>
          </a:prstGeom>
          <a:ln w="1905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8" name="Oval 1217"/>
          <p:cNvSpPr/>
          <p:nvPr/>
        </p:nvSpPr>
        <p:spPr>
          <a:xfrm>
            <a:off x="3786188" y="5640388"/>
            <a:ext cx="46037" cy="460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219" name="Shape 1218"/>
          <p:cNvCxnSpPr>
            <a:stCxn id="1218" idx="5"/>
            <a:endCxn id="1207" idx="2"/>
          </p:cNvCxnSpPr>
          <p:nvPr/>
        </p:nvCxnSpPr>
        <p:spPr>
          <a:xfrm rot="5400000" flipH="1" flipV="1">
            <a:off x="4233069" y="5126831"/>
            <a:ext cx="146050" cy="960438"/>
          </a:xfrm>
          <a:prstGeom prst="bentConnector4">
            <a:avLst>
              <a:gd name="adj1" fmla="val 195478"/>
              <a:gd name="adj2" fmla="val 97918"/>
            </a:avLst>
          </a:prstGeom>
          <a:ln w="19050">
            <a:solidFill>
              <a:schemeClr val="bg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0" name="Oval 1219"/>
          <p:cNvSpPr/>
          <p:nvPr/>
        </p:nvSpPr>
        <p:spPr>
          <a:xfrm>
            <a:off x="6013450" y="4783138"/>
            <a:ext cx="71438" cy="714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221" name="Shape 114"/>
          <p:cNvCxnSpPr>
            <a:stCxn id="1220" idx="0"/>
            <a:endCxn id="1210" idx="0"/>
          </p:cNvCxnSpPr>
          <p:nvPr/>
        </p:nvCxnSpPr>
        <p:spPr>
          <a:xfrm rot="5400000" flipH="1" flipV="1">
            <a:off x="6721475" y="4038600"/>
            <a:ext cx="71438" cy="1417638"/>
          </a:xfrm>
          <a:prstGeom prst="bentConnector3">
            <a:avLst>
              <a:gd name="adj1" fmla="val 419998"/>
            </a:avLst>
          </a:prstGeom>
          <a:ln w="1905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52" name="Rectangle 1221"/>
          <p:cNvSpPr>
            <a:spLocks noChangeArrowheads="1"/>
          </p:cNvSpPr>
          <p:nvPr/>
        </p:nvSpPr>
        <p:spPr bwMode="auto">
          <a:xfrm>
            <a:off x="5078413" y="5046663"/>
            <a:ext cx="1350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FFC000"/>
                </a:solidFill>
              </a:rPr>
              <a:t>GPS receiver </a:t>
            </a:r>
            <a:endParaRPr lang="it-IT" sz="1400">
              <a:solidFill>
                <a:srgbClr val="FFC000"/>
              </a:solidFill>
            </a:endParaRPr>
          </a:p>
        </p:txBody>
      </p:sp>
      <p:sp>
        <p:nvSpPr>
          <p:cNvPr id="33853" name="TextBox 1222"/>
          <p:cNvSpPr txBox="1">
            <a:spLocks noChangeArrowheads="1"/>
          </p:cNvSpPr>
          <p:nvPr/>
        </p:nvSpPr>
        <p:spPr bwMode="auto">
          <a:xfrm>
            <a:off x="5014913" y="4141788"/>
            <a:ext cx="1428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/>
              <a:t> Capo Passero</a:t>
            </a:r>
          </a:p>
        </p:txBody>
      </p:sp>
      <p:grpSp>
        <p:nvGrpSpPr>
          <p:cNvPr id="33854" name="Group 9"/>
          <p:cNvGrpSpPr>
            <a:grpSpLocks/>
          </p:cNvGrpSpPr>
          <p:nvPr/>
        </p:nvGrpSpPr>
        <p:grpSpPr bwMode="auto">
          <a:xfrm>
            <a:off x="3203575" y="4286250"/>
            <a:ext cx="571500" cy="541338"/>
            <a:chOff x="4487" y="1409"/>
            <a:chExt cx="422" cy="720"/>
          </a:xfrm>
        </p:grpSpPr>
        <p:grpSp>
          <p:nvGrpSpPr>
            <p:cNvPr id="33867" name="Group 10"/>
            <p:cNvGrpSpPr>
              <a:grpSpLocks/>
            </p:cNvGrpSpPr>
            <p:nvPr/>
          </p:nvGrpSpPr>
          <p:grpSpPr bwMode="auto">
            <a:xfrm>
              <a:off x="4487" y="1409"/>
              <a:ext cx="230" cy="528"/>
              <a:chOff x="1824" y="1056"/>
              <a:chExt cx="230" cy="528"/>
            </a:xfrm>
          </p:grpSpPr>
          <p:sp>
            <p:nvSpPr>
              <p:cNvPr id="33882" name="Rectangle 11"/>
              <p:cNvSpPr>
                <a:spLocks noChangeArrowheads="1"/>
              </p:cNvSpPr>
              <p:nvPr/>
            </p:nvSpPr>
            <p:spPr bwMode="auto">
              <a:xfrm>
                <a:off x="1824" y="1056"/>
                <a:ext cx="230" cy="528"/>
              </a:xfrm>
              <a:prstGeom prst="rect">
                <a:avLst/>
              </a:prstGeom>
              <a:solidFill>
                <a:srgbClr val="BBE0E3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BBE0E3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33883" name="Group 12"/>
              <p:cNvGrpSpPr>
                <a:grpSpLocks/>
              </p:cNvGrpSpPr>
              <p:nvPr/>
            </p:nvGrpSpPr>
            <p:grpSpPr bwMode="auto">
              <a:xfrm>
                <a:off x="1853" y="1104"/>
                <a:ext cx="173" cy="170"/>
                <a:chOff x="1920" y="1536"/>
                <a:chExt cx="173" cy="170"/>
              </a:xfrm>
            </p:grpSpPr>
            <p:sp>
              <p:nvSpPr>
                <p:cNvPr id="33884" name="Rectangle 13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85" name="Rectangle 14"/>
                <p:cNvSpPr>
                  <a:spLocks noChangeArrowheads="1"/>
                </p:cNvSpPr>
                <p:nvPr/>
              </p:nvSpPr>
              <p:spPr bwMode="auto">
                <a:xfrm>
                  <a:off x="1920" y="1634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86" name="Rectangle 15"/>
                <p:cNvSpPr>
                  <a:spLocks noChangeArrowheads="1"/>
                </p:cNvSpPr>
                <p:nvPr/>
              </p:nvSpPr>
              <p:spPr bwMode="auto">
                <a:xfrm>
                  <a:off x="1920" y="1683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87" name="Rectangle 16"/>
                <p:cNvSpPr>
                  <a:spLocks noChangeArrowheads="1"/>
                </p:cNvSpPr>
                <p:nvPr/>
              </p:nvSpPr>
              <p:spPr bwMode="auto">
                <a:xfrm>
                  <a:off x="1920" y="1585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33868" name="Group 17"/>
            <p:cNvGrpSpPr>
              <a:grpSpLocks/>
            </p:cNvGrpSpPr>
            <p:nvPr/>
          </p:nvGrpSpPr>
          <p:grpSpPr bwMode="auto">
            <a:xfrm>
              <a:off x="4583" y="1505"/>
              <a:ext cx="230" cy="528"/>
              <a:chOff x="1824" y="1056"/>
              <a:chExt cx="230" cy="528"/>
            </a:xfrm>
          </p:grpSpPr>
          <p:sp>
            <p:nvSpPr>
              <p:cNvPr id="33876" name="Rectangle 18"/>
              <p:cNvSpPr>
                <a:spLocks noChangeArrowheads="1"/>
              </p:cNvSpPr>
              <p:nvPr/>
            </p:nvSpPr>
            <p:spPr bwMode="auto">
              <a:xfrm>
                <a:off x="1824" y="1056"/>
                <a:ext cx="230" cy="528"/>
              </a:xfrm>
              <a:prstGeom prst="rect">
                <a:avLst/>
              </a:prstGeom>
              <a:solidFill>
                <a:srgbClr val="BBE0E3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BBE0E3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33877" name="Group 1190"/>
              <p:cNvGrpSpPr>
                <a:grpSpLocks/>
              </p:cNvGrpSpPr>
              <p:nvPr/>
            </p:nvGrpSpPr>
            <p:grpSpPr bwMode="auto">
              <a:xfrm>
                <a:off x="1853" y="1104"/>
                <a:ext cx="173" cy="170"/>
                <a:chOff x="1920" y="1536"/>
                <a:chExt cx="173" cy="170"/>
              </a:xfrm>
            </p:grpSpPr>
            <p:sp>
              <p:nvSpPr>
                <p:cNvPr id="33878" name="Rectangle 20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79" name="Rectangle 21"/>
                <p:cNvSpPr>
                  <a:spLocks noChangeArrowheads="1"/>
                </p:cNvSpPr>
                <p:nvPr/>
              </p:nvSpPr>
              <p:spPr bwMode="auto">
                <a:xfrm>
                  <a:off x="1920" y="1634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80" name="Rectangle 22"/>
                <p:cNvSpPr>
                  <a:spLocks noChangeArrowheads="1"/>
                </p:cNvSpPr>
                <p:nvPr/>
              </p:nvSpPr>
              <p:spPr bwMode="auto">
                <a:xfrm>
                  <a:off x="1920" y="1683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81" name="Rectangle 23"/>
                <p:cNvSpPr>
                  <a:spLocks noChangeArrowheads="1"/>
                </p:cNvSpPr>
                <p:nvPr/>
              </p:nvSpPr>
              <p:spPr bwMode="auto">
                <a:xfrm>
                  <a:off x="1920" y="1585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33869" name="Group 24"/>
            <p:cNvGrpSpPr>
              <a:grpSpLocks/>
            </p:cNvGrpSpPr>
            <p:nvPr/>
          </p:nvGrpSpPr>
          <p:grpSpPr bwMode="auto">
            <a:xfrm>
              <a:off x="4679" y="1601"/>
              <a:ext cx="230" cy="528"/>
              <a:chOff x="1824" y="1056"/>
              <a:chExt cx="230" cy="528"/>
            </a:xfrm>
          </p:grpSpPr>
          <p:sp>
            <p:nvSpPr>
              <p:cNvPr id="33870" name="Rectangle 25"/>
              <p:cNvSpPr>
                <a:spLocks noChangeArrowheads="1"/>
              </p:cNvSpPr>
              <p:nvPr/>
            </p:nvSpPr>
            <p:spPr bwMode="auto">
              <a:xfrm>
                <a:off x="1824" y="1056"/>
                <a:ext cx="230" cy="528"/>
              </a:xfrm>
              <a:prstGeom prst="rect">
                <a:avLst/>
              </a:prstGeom>
              <a:solidFill>
                <a:srgbClr val="BBE0E3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BBE0E3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33871" name="Group 26"/>
              <p:cNvGrpSpPr>
                <a:grpSpLocks/>
              </p:cNvGrpSpPr>
              <p:nvPr/>
            </p:nvGrpSpPr>
            <p:grpSpPr bwMode="auto">
              <a:xfrm>
                <a:off x="1853" y="1104"/>
                <a:ext cx="173" cy="170"/>
                <a:chOff x="1920" y="1536"/>
                <a:chExt cx="173" cy="170"/>
              </a:xfrm>
            </p:grpSpPr>
            <p:sp>
              <p:nvSpPr>
                <p:cNvPr id="33872" name="Rectangle 27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73" name="Rectangle 28"/>
                <p:cNvSpPr>
                  <a:spLocks noChangeArrowheads="1"/>
                </p:cNvSpPr>
                <p:nvPr/>
              </p:nvSpPr>
              <p:spPr bwMode="auto">
                <a:xfrm>
                  <a:off x="1920" y="1634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74" name="Rectangle 29"/>
                <p:cNvSpPr>
                  <a:spLocks noChangeArrowheads="1"/>
                </p:cNvSpPr>
                <p:nvPr/>
              </p:nvSpPr>
              <p:spPr bwMode="auto">
                <a:xfrm>
                  <a:off x="1920" y="1683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75" name="Rectangle 30"/>
                <p:cNvSpPr>
                  <a:spLocks noChangeArrowheads="1"/>
                </p:cNvSpPr>
                <p:nvPr/>
              </p:nvSpPr>
              <p:spPr bwMode="auto">
                <a:xfrm>
                  <a:off x="1920" y="1585"/>
                  <a:ext cx="173" cy="23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3855" name="computr2"/>
          <p:cNvSpPr>
            <a:spLocks noChangeAspect="1" noEditPoints="1" noChangeArrowheads="1"/>
          </p:cNvSpPr>
          <p:nvPr/>
        </p:nvSpPr>
        <p:spPr bwMode="auto">
          <a:xfrm>
            <a:off x="3203575" y="4573588"/>
            <a:ext cx="441325" cy="442912"/>
          </a:xfrm>
          <a:custGeom>
            <a:avLst/>
            <a:gdLst>
              <a:gd name="T0" fmla="*/ 102 w 21600"/>
              <a:gd name="T1" fmla="*/ 0 h 21600"/>
              <a:gd name="T2" fmla="*/ 102 w 21600"/>
              <a:gd name="T3" fmla="*/ 205 h 21600"/>
              <a:gd name="T4" fmla="*/ 164 w 21600"/>
              <a:gd name="T5" fmla="*/ 0 h 21600"/>
              <a:gd name="T6" fmla="*/ 41 w 21600"/>
              <a:gd name="T7" fmla="*/ 0 h 21600"/>
              <a:gd name="T8" fmla="*/ 41 w 21600"/>
              <a:gd name="T9" fmla="*/ 102 h 21600"/>
              <a:gd name="T10" fmla="*/ 164 w 21600"/>
              <a:gd name="T11" fmla="*/ 102 h 21600"/>
              <a:gd name="T12" fmla="*/ 41 w 21600"/>
              <a:gd name="T13" fmla="*/ 61 h 21600"/>
              <a:gd name="T14" fmla="*/ 164 w 21600"/>
              <a:gd name="T15" fmla="*/ 61 h 21600"/>
              <a:gd name="T16" fmla="*/ 164 w 21600"/>
              <a:gd name="T17" fmla="*/ 143 h 21600"/>
              <a:gd name="T18" fmla="*/ 20 w 21600"/>
              <a:gd name="T19" fmla="*/ 143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71 w 21600"/>
              <a:gd name="T31" fmla="*/ 1899 h 21600"/>
              <a:gd name="T32" fmla="*/ 15571 w 21600"/>
              <a:gd name="T33" fmla="*/ 9732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48" name="TextBox 1247"/>
          <p:cNvSpPr txBox="1"/>
          <p:nvPr/>
        </p:nvSpPr>
        <p:spPr>
          <a:xfrm>
            <a:off x="3924300" y="4411663"/>
            <a:ext cx="8509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Trigger</a:t>
            </a:r>
          </a:p>
          <a:p>
            <a:pPr>
              <a:defRPr/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Storage</a:t>
            </a:r>
          </a:p>
        </p:txBody>
      </p:sp>
      <p:cxnSp>
        <p:nvCxnSpPr>
          <p:cNvPr id="33859" name="AutoShape 1157"/>
          <p:cNvCxnSpPr>
            <a:cxnSpLocks noChangeShapeType="1"/>
            <a:stCxn id="1152" idx="2"/>
            <a:endCxn id="33800" idx="0"/>
          </p:cNvCxnSpPr>
          <p:nvPr/>
        </p:nvCxnSpPr>
        <p:spPr bwMode="auto">
          <a:xfrm rot="5400000">
            <a:off x="5338763" y="1833563"/>
            <a:ext cx="698500" cy="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0000"/>
            </a:solidFill>
            <a:miter lim="800000"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60" name="Text Box 10"/>
          <p:cNvSpPr txBox="1">
            <a:spLocks noChangeArrowheads="1"/>
          </p:cNvSpPr>
          <p:nvPr/>
        </p:nvSpPr>
        <p:spPr bwMode="auto">
          <a:xfrm>
            <a:off x="7235825" y="2276475"/>
            <a:ext cx="17287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>
                <a:cs typeface="Arial" charset="0"/>
              </a:rPr>
              <a:t>Acoustic data</a:t>
            </a:r>
            <a:endParaRPr lang="en-US" sz="1200" b="1">
              <a:cs typeface="Arial" charset="0"/>
            </a:endParaRPr>
          </a:p>
        </p:txBody>
      </p:sp>
      <p:sp>
        <p:nvSpPr>
          <p:cNvPr id="33861" name="Rectangle 1"/>
          <p:cNvSpPr>
            <a:spLocks noChangeArrowheads="1"/>
          </p:cNvSpPr>
          <p:nvPr/>
        </p:nvSpPr>
        <p:spPr bwMode="auto">
          <a:xfrm>
            <a:off x="4591050" y="6237312"/>
            <a:ext cx="4589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1400" b="1" i="1" dirty="0" err="1">
                <a:solidFill>
                  <a:srgbClr val="222268"/>
                </a:solidFill>
                <a:ea typeface="Calibri" charset="0"/>
                <a:cs typeface="Arial" charset="0"/>
              </a:rPr>
              <a:t>F</a:t>
            </a:r>
            <a:r>
              <a:rPr lang="it-IT" sz="1400" b="1" i="1" dirty="0">
                <a:solidFill>
                  <a:srgbClr val="222268"/>
                </a:solidFill>
                <a:ea typeface="Calibri" charset="0"/>
                <a:cs typeface="Arial" charset="0"/>
              </a:rPr>
              <a:t>. </a:t>
            </a:r>
            <a:r>
              <a:rPr lang="it-IT" sz="1400" b="1" i="1" dirty="0" err="1">
                <a:solidFill>
                  <a:srgbClr val="222268"/>
                </a:solidFill>
                <a:ea typeface="Calibri" charset="0"/>
                <a:cs typeface="Arial" charset="0"/>
              </a:rPr>
              <a:t>Ameli</a:t>
            </a:r>
            <a:r>
              <a:rPr lang="it-IT" sz="1400" b="1" i="1" dirty="0">
                <a:solidFill>
                  <a:srgbClr val="222268"/>
                </a:solidFill>
                <a:ea typeface="Calibri" charset="0"/>
                <a:cs typeface="Arial" charset="0"/>
              </a:rPr>
              <a:t> et al</a:t>
            </a:r>
            <a:r>
              <a:rPr lang="en-GB" sz="1400" b="1" i="1" dirty="0">
                <a:solidFill>
                  <a:srgbClr val="222268"/>
                </a:solidFill>
                <a:ea typeface="Calibri" charset="0"/>
                <a:cs typeface="Arial" charset="0"/>
              </a:rPr>
              <a:t>,  NIM A </a:t>
            </a:r>
            <a:r>
              <a:rPr lang="it-IT" sz="1400" b="1" i="1" dirty="0">
                <a:solidFill>
                  <a:srgbClr val="222268"/>
                </a:solidFill>
                <a:ea typeface="Calibri" charset="0"/>
                <a:cs typeface="Arial" charset="0"/>
              </a:rPr>
              <a:t>doi:10.1016/j.nima.2010.04.130 </a:t>
            </a:r>
            <a:endParaRPr lang="en-GB" sz="1400" b="1" i="1" dirty="0">
              <a:solidFill>
                <a:srgbClr val="222268"/>
              </a:solidFill>
              <a:ea typeface="Calibri" charset="0"/>
              <a:cs typeface="Arial" charset="0"/>
            </a:endParaRPr>
          </a:p>
        </p:txBody>
      </p:sp>
      <p:pic>
        <p:nvPicPr>
          <p:cNvPr id="33862" name="Picture 46" descr="INFN_new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3376613"/>
            <a:ext cx="4365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3" name="Picture 5" descr="Logo_CPPM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284538"/>
            <a:ext cx="360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4" name="Picture 1182" descr="logo_blanc_va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3357563"/>
            <a:ext cx="10350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5" name="Picture 10" descr="KM3NeT_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84538"/>
            <a:ext cx="46831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6" name="Picture 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7"/>
          <a:stretch>
            <a:fillRect/>
          </a:stretch>
        </p:blipFill>
        <p:spPr bwMode="auto">
          <a:xfrm>
            <a:off x="4572000" y="3371850"/>
            <a:ext cx="13684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1" name="Picture 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2" t="4321" r="11824" b="80453"/>
          <a:stretch/>
        </p:blipFill>
        <p:spPr bwMode="auto">
          <a:xfrm>
            <a:off x="1403648" y="3276618"/>
            <a:ext cx="504056" cy="54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61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lot_noise.bmp"/>
          <p:cNvPicPr/>
          <p:nvPr/>
        </p:nvPicPr>
        <p:blipFill>
          <a:blip r:embed="rId2" cstate="print"/>
          <a:srcRect l="5610" t="5010" r="7972" b="2227"/>
          <a:stretch>
            <a:fillRect/>
          </a:stretch>
        </p:blipFill>
        <p:spPr>
          <a:xfrm>
            <a:off x="107504" y="476672"/>
            <a:ext cx="5616624" cy="3240360"/>
          </a:xfrm>
          <a:prstGeom prst="rect">
            <a:avLst/>
          </a:prstGeom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dirty="0" smtClean="0"/>
              <a:t>Test </a:t>
            </a:r>
            <a:r>
              <a:rPr lang="it-IT" dirty="0" err="1" smtClean="0"/>
              <a:t>bench</a:t>
            </a:r>
            <a:r>
              <a:rPr lang="it-IT" dirty="0" smtClean="0"/>
              <a:t> performances</a:t>
            </a:r>
            <a:endParaRPr lang="it-IT" dirty="0"/>
          </a:p>
        </p:txBody>
      </p:sp>
      <p:pic>
        <p:nvPicPr>
          <p:cNvPr id="38" name="Picture 37" descr="latency_plot2.tif"/>
          <p:cNvPicPr>
            <a:picLocks noChangeAspect="1"/>
          </p:cNvPicPr>
          <p:nvPr/>
        </p:nvPicPr>
        <p:blipFill>
          <a:blip r:embed="rId3" cstate="print"/>
          <a:srcRect l="7671" t="5860" r="5901" b="4186"/>
          <a:stretch>
            <a:fillRect/>
          </a:stretch>
        </p:blipFill>
        <p:spPr>
          <a:xfrm>
            <a:off x="4644008" y="3573016"/>
            <a:ext cx="4176464" cy="2880321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4891723" y="3842525"/>
            <a:ext cx="3715729" cy="1262"/>
          </a:xfrm>
          <a:prstGeom prst="straightConnector1">
            <a:avLst/>
          </a:prstGeom>
          <a:ln cmpd="sng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00192" y="3573016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1 µs </a:t>
            </a:r>
            <a:r>
              <a:rPr lang="it-IT" sz="1200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it-IT" sz="1200" b="1" dirty="0" smtClean="0">
                <a:solidFill>
                  <a:srgbClr val="FF0000"/>
                </a:solidFill>
              </a:rPr>
              <a:t>1.5 mm in water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66529" y="2780928"/>
            <a:ext cx="3369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Measured system Latency</a:t>
            </a:r>
            <a:r>
              <a:rPr lang="it-IT" sz="1400" b="1" dirty="0" smtClean="0"/>
              <a:t>  = 166.1 </a:t>
            </a:r>
            <a:r>
              <a:rPr lang="it-IT" b="1" dirty="0" smtClean="0"/>
              <a:t>µ</a:t>
            </a:r>
            <a:r>
              <a:rPr lang="it-IT" sz="1400" b="1" dirty="0" smtClean="0"/>
              <a:t>s</a:t>
            </a:r>
            <a:endParaRPr lang="it-IT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242337" y="5848770"/>
            <a:ext cx="1362111" cy="244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10 kHz &lt; f &lt; 80 kHz</a:t>
            </a:r>
            <a:endParaRPr lang="it-IT" sz="1400" b="1" dirty="0"/>
          </a:p>
        </p:txBody>
      </p:sp>
      <p:sp>
        <p:nvSpPr>
          <p:cNvPr id="43" name="TextBox 42"/>
          <p:cNvSpPr txBox="1"/>
          <p:nvPr/>
        </p:nvSpPr>
        <p:spPr>
          <a:xfrm rot="19570632">
            <a:off x="5109189" y="4546668"/>
            <a:ext cx="3436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72400" y="3140968"/>
            <a:ext cx="820158" cy="244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ym typeface="Symbol"/>
              </a:rPr>
              <a:t> &lt; 10</a:t>
            </a:r>
            <a:r>
              <a:rPr lang="it-IT" sz="1400" b="1" dirty="0" smtClean="0"/>
              <a:t>0 ns</a:t>
            </a:r>
            <a:endParaRPr lang="it-IT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47664" y="3049215"/>
            <a:ext cx="3456384" cy="307777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cs typeface="Arial" pitchFamily="34" charset="0"/>
              </a:rPr>
              <a:t>Measured e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lectronics noise spectrum</a:t>
            </a:r>
            <a:endParaRPr lang="it-IT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3568" y="548680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b="1" i="1" dirty="0" smtClean="0">
                <a:solidFill>
                  <a:srgbClr val="002060"/>
                </a:solidFill>
              </a:rPr>
              <a:t>Assuming transceiver pulse:</a:t>
            </a:r>
          </a:p>
          <a:p>
            <a:pPr algn="l"/>
            <a:r>
              <a:rPr lang="it-IT" b="1" i="1" dirty="0" smtClean="0">
                <a:solidFill>
                  <a:srgbClr val="002060"/>
                </a:solidFill>
              </a:rPr>
              <a:t>f= 32 kHz 	A=180 dB re 1 µPa @ 1m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957255"/>
            <a:ext cx="4392488" cy="199202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 rot="20917712">
            <a:off x="5132682" y="1131328"/>
            <a:ext cx="3813865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See</a:t>
            </a:r>
            <a:r>
              <a:rPr lang="it-I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</a:t>
            </a:r>
            <a:r>
              <a:rPr lang="it-I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it-IT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Simeone’s</a:t>
            </a:r>
            <a:r>
              <a:rPr lang="it-I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talk</a:t>
            </a:r>
          </a:p>
          <a:p>
            <a:pPr algn="ctr"/>
            <a:r>
              <a:rPr lang="it-IT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friday</a:t>
            </a:r>
            <a:endParaRPr lang="it-IT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dirty="0" err="1" smtClean="0"/>
              <a:t>Towards</a:t>
            </a:r>
            <a:r>
              <a:rPr lang="it-IT" dirty="0" smtClean="0"/>
              <a:t> the </a:t>
            </a:r>
            <a:r>
              <a:rPr lang="it-IT" dirty="0" err="1" smtClean="0"/>
              <a:t>synchronised</a:t>
            </a:r>
            <a:r>
              <a:rPr lang="it-IT" dirty="0" smtClean="0"/>
              <a:t> </a:t>
            </a:r>
            <a:r>
              <a:rPr lang="it-IT" dirty="0" err="1" smtClean="0"/>
              <a:t>acoustic</a:t>
            </a:r>
            <a:r>
              <a:rPr lang="it-IT" dirty="0" smtClean="0"/>
              <a:t> Long Base-Line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419872" y="548680"/>
            <a:ext cx="1714513" cy="1000132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 sz="1600" b="1" i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63888" y="620688"/>
            <a:ext cx="1500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SCM </a:t>
            </a:r>
          </a:p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on-shore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99592" y="1459342"/>
            <a:ext cx="2000264" cy="8080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it-IT" sz="1600" b="1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50387" y="1661686"/>
            <a:ext cx="1635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SCM off-shore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43240" y="1857364"/>
            <a:ext cx="1293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>
                <a:latin typeface="Arial" pitchFamily="34" charset="0"/>
                <a:cs typeface="Arial" pitchFamily="34" charset="0"/>
              </a:rPr>
              <a:t>Optical link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721909" y="3071810"/>
            <a:ext cx="1064141" cy="8981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 sz="1600" b="1" i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hape 17"/>
          <p:cNvCxnSpPr>
            <a:stCxn id="14" idx="1"/>
            <a:endCxn id="17" idx="0"/>
          </p:cNvCxnSpPr>
          <p:nvPr/>
        </p:nvCxnSpPr>
        <p:spPr bwMode="auto">
          <a:xfrm rot="10800000" flipH="1" flipV="1">
            <a:off x="899592" y="1863348"/>
            <a:ext cx="1354388" cy="1208461"/>
          </a:xfrm>
          <a:prstGeom prst="bentConnector4">
            <a:avLst>
              <a:gd name="adj1" fmla="val -16878"/>
              <a:gd name="adj2" fmla="val 66716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714480" y="3143248"/>
            <a:ext cx="1096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>
                <a:latin typeface="Arial" pitchFamily="34" charset="0"/>
                <a:cs typeface="Arial" pitchFamily="34" charset="0"/>
              </a:rPr>
              <a:t>Signal</a:t>
            </a:r>
          </a:p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Emission</a:t>
            </a:r>
          </a:p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Board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011181" y="2879708"/>
            <a:ext cx="1000119" cy="9064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it-IT" sz="1600" b="1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2939730" y="4624813"/>
            <a:ext cx="357187" cy="5000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it-IT" sz="1600" b="1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3800436" y="4624813"/>
            <a:ext cx="357187" cy="5000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it-IT" sz="1600" b="1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3146648" y="2987101"/>
            <a:ext cx="776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Acou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Board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2285984" y="4286256"/>
            <a:ext cx="925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preamp</a:t>
            </a: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3934779" y="4286256"/>
            <a:ext cx="925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preamp</a:t>
            </a:r>
          </a:p>
        </p:txBody>
      </p:sp>
      <p:cxnSp>
        <p:nvCxnSpPr>
          <p:cNvPr id="27" name="Elbow Connector 24"/>
          <p:cNvCxnSpPr>
            <a:cxnSpLocks noChangeShapeType="1"/>
            <a:stCxn id="17" idx="2"/>
            <a:endCxn id="36" idx="0"/>
          </p:cNvCxnSpPr>
          <p:nvPr/>
        </p:nvCxnSpPr>
        <p:spPr bwMode="auto">
          <a:xfrm rot="5400000">
            <a:off x="1379571" y="4626292"/>
            <a:ext cx="1530791" cy="218029"/>
          </a:xfrm>
          <a:prstGeom prst="bentConnector3">
            <a:avLst>
              <a:gd name="adj1" fmla="val 50000"/>
            </a:avLst>
          </a:prstGeom>
          <a:noFill/>
          <a:ln w="12700" algn="ctr">
            <a:solidFill>
              <a:schemeClr val="tx2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28" name="Elbow Connector 25"/>
          <p:cNvCxnSpPr>
            <a:cxnSpLocks noChangeShapeType="1"/>
            <a:stCxn id="17" idx="2"/>
            <a:endCxn id="35" idx="0"/>
          </p:cNvCxnSpPr>
          <p:nvPr/>
        </p:nvCxnSpPr>
        <p:spPr bwMode="auto">
          <a:xfrm rot="5400000">
            <a:off x="986662" y="4233383"/>
            <a:ext cx="1530791" cy="1003847"/>
          </a:xfrm>
          <a:prstGeom prst="bentConnector3">
            <a:avLst>
              <a:gd name="adj1" fmla="val 50000"/>
            </a:avLst>
          </a:prstGeom>
          <a:noFill/>
          <a:ln w="12700" algn="ctr">
            <a:solidFill>
              <a:schemeClr val="tx2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29" name="Elbow Connector 31"/>
          <p:cNvCxnSpPr>
            <a:cxnSpLocks noChangeShapeType="1"/>
            <a:stCxn id="21" idx="0"/>
            <a:endCxn id="20" idx="2"/>
          </p:cNvCxnSpPr>
          <p:nvPr/>
        </p:nvCxnSpPr>
        <p:spPr bwMode="auto">
          <a:xfrm rot="5400000" flipH="1" flipV="1">
            <a:off x="2895471" y="4009044"/>
            <a:ext cx="838623" cy="39291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30" name="Elbow Connector 33"/>
          <p:cNvCxnSpPr>
            <a:cxnSpLocks noChangeShapeType="1"/>
            <a:stCxn id="23" idx="0"/>
            <a:endCxn id="20" idx="2"/>
          </p:cNvCxnSpPr>
          <p:nvPr/>
        </p:nvCxnSpPr>
        <p:spPr bwMode="auto">
          <a:xfrm rot="16200000" flipV="1">
            <a:off x="3325825" y="3971607"/>
            <a:ext cx="838623" cy="467789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31" name="Shape 35"/>
          <p:cNvCxnSpPr>
            <a:cxnSpLocks noChangeShapeType="1"/>
            <a:stCxn id="20" idx="0"/>
            <a:endCxn id="14" idx="2"/>
          </p:cNvCxnSpPr>
          <p:nvPr/>
        </p:nvCxnSpPr>
        <p:spPr bwMode="auto">
          <a:xfrm rot="16200000" flipV="1">
            <a:off x="2399307" y="1767773"/>
            <a:ext cx="612352" cy="161151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sp>
        <p:nvSpPr>
          <p:cNvPr id="32" name="TextBox 38"/>
          <p:cNvSpPr txBox="1">
            <a:spLocks noChangeArrowheads="1"/>
          </p:cNvSpPr>
          <p:nvPr/>
        </p:nvSpPr>
        <p:spPr bwMode="auto">
          <a:xfrm>
            <a:off x="928662" y="2357430"/>
            <a:ext cx="945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Trigger </a:t>
            </a:r>
          </a:p>
        </p:txBody>
      </p:sp>
      <p:sp>
        <p:nvSpPr>
          <p:cNvPr id="33" name="TextBox 39"/>
          <p:cNvSpPr txBox="1">
            <a:spLocks noChangeArrowheads="1"/>
          </p:cNvSpPr>
          <p:nvPr/>
        </p:nvSpPr>
        <p:spPr bwMode="auto">
          <a:xfrm>
            <a:off x="395536" y="764704"/>
            <a:ext cx="23850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Time of trigger known </a:t>
            </a:r>
            <a:endParaRPr lang="it-IT" sz="16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(accuracy </a:t>
            </a:r>
            <a:r>
              <a:rPr lang="it-IT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&lt; ns )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85786" y="4214818"/>
            <a:ext cx="13724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Signal to</a:t>
            </a:r>
          </a:p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transmitters</a:t>
            </a:r>
          </a:p>
        </p:txBody>
      </p:sp>
      <p:sp>
        <p:nvSpPr>
          <p:cNvPr id="35" name="Donut 34"/>
          <p:cNvSpPr/>
          <p:nvPr/>
        </p:nvSpPr>
        <p:spPr>
          <a:xfrm>
            <a:off x="1000100" y="5500702"/>
            <a:ext cx="500066" cy="500066"/>
          </a:xfrm>
          <a:prstGeom prst="donu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785918" y="5500702"/>
            <a:ext cx="500066" cy="500066"/>
          </a:xfrm>
          <a:prstGeom prst="donu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37" name="Elbow Connector 33"/>
          <p:cNvCxnSpPr>
            <a:cxnSpLocks noChangeShapeType="1"/>
            <a:stCxn id="36" idx="4"/>
            <a:endCxn id="21" idx="2"/>
          </p:cNvCxnSpPr>
          <p:nvPr/>
        </p:nvCxnSpPr>
        <p:spPr bwMode="auto">
          <a:xfrm rot="5400000" flipH="1" flipV="1">
            <a:off x="2139191" y="5021635"/>
            <a:ext cx="875892" cy="1082373"/>
          </a:xfrm>
          <a:prstGeom prst="bentConnector3">
            <a:avLst>
              <a:gd name="adj1" fmla="val -16609"/>
            </a:avLst>
          </a:prstGeom>
          <a:noFill/>
          <a:ln w="9525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45" name="Elbow Connector 33"/>
          <p:cNvCxnSpPr>
            <a:cxnSpLocks noChangeShapeType="1"/>
            <a:stCxn id="35" idx="4"/>
            <a:endCxn id="23" idx="2"/>
          </p:cNvCxnSpPr>
          <p:nvPr/>
        </p:nvCxnSpPr>
        <p:spPr bwMode="auto">
          <a:xfrm rot="5400000" flipH="1" flipV="1">
            <a:off x="2176635" y="4198373"/>
            <a:ext cx="875892" cy="2728897"/>
          </a:xfrm>
          <a:prstGeom prst="bentConnector3">
            <a:avLst>
              <a:gd name="adj1" fmla="val -32332"/>
            </a:avLst>
          </a:prstGeom>
          <a:noFill/>
          <a:ln w="9525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357290" y="5214950"/>
            <a:ext cx="5822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FFR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20072" y="548680"/>
            <a:ext cx="3747266" cy="3108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b="1" i="1" dirty="0" smtClean="0">
                <a:solidFill>
                  <a:srgbClr val="FF0000"/>
                </a:solidFill>
                <a:cs typeface="Arial" pitchFamily="34" charset="0"/>
              </a:rPr>
              <a:t>SCM on-shore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  <a:cs typeface="Arial" pitchFamily="34" charset="0"/>
              </a:rPr>
              <a:t>Transmits GPS time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  <a:cs typeface="Arial" pitchFamily="34" charset="0"/>
              </a:rPr>
              <a:t>Sends user trigger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  <a:cs typeface="Arial" pitchFamily="34" charset="0"/>
              </a:rPr>
              <a:t>Sends user commands and settings</a:t>
            </a:r>
          </a:p>
          <a:p>
            <a:pPr algn="l"/>
            <a:endParaRPr lang="it-IT" b="1" i="1" dirty="0" smtClean="0">
              <a:cs typeface="Arial" pitchFamily="34" charset="0"/>
            </a:endParaRPr>
          </a:p>
          <a:p>
            <a:pPr algn="l"/>
            <a:r>
              <a:rPr lang="it-IT" b="1" i="1" dirty="0" smtClean="0">
                <a:solidFill>
                  <a:srgbClr val="FF0000"/>
                </a:solidFill>
                <a:cs typeface="Arial" pitchFamily="34" charset="0"/>
              </a:rPr>
              <a:t>SCM off-shore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  <a:cs typeface="Arial" pitchFamily="34" charset="0"/>
              </a:rPr>
              <a:t>Inserts time in acoustics data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  <a:cs typeface="Arial" pitchFamily="34" charset="0"/>
              </a:rPr>
              <a:t>Interfaces commands and trigger to SEB</a:t>
            </a:r>
          </a:p>
          <a:p>
            <a:pPr algn="l"/>
            <a:endParaRPr lang="it-IT" b="1" i="1" dirty="0" smtClean="0"/>
          </a:p>
          <a:p>
            <a:pPr algn="l"/>
            <a:r>
              <a:rPr lang="it-IT" b="1" i="1" dirty="0" smtClean="0">
                <a:solidFill>
                  <a:srgbClr val="FF0000"/>
                </a:solidFill>
              </a:rPr>
              <a:t>Signal Emission Board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</a:rPr>
              <a:t>RS-232 connection from shore allows to: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</a:rPr>
              <a:t>  Set amplitude to emit 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</a:rPr>
              <a:t>  Set frequency to emit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</a:rPr>
              <a:t>  Set repetition rate </a:t>
            </a:r>
            <a:endParaRPr lang="it-IT" b="1" i="1" dirty="0">
              <a:solidFill>
                <a:schemeClr val="tx2"/>
              </a:solidFill>
            </a:endParaRPr>
          </a:p>
        </p:txBody>
      </p:sp>
      <p:sp>
        <p:nvSpPr>
          <p:cNvPr id="48" name="TextBox 38"/>
          <p:cNvSpPr txBox="1">
            <a:spLocks noChangeArrowheads="1"/>
          </p:cNvSpPr>
          <p:nvPr/>
        </p:nvSpPr>
        <p:spPr bwMode="auto">
          <a:xfrm>
            <a:off x="3500430" y="2357430"/>
            <a:ext cx="10406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Digitized</a:t>
            </a:r>
          </a:p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Data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Elbow Connector 48"/>
          <p:cNvCxnSpPr>
            <a:stCxn id="12" idx="1"/>
            <a:endCxn id="14" idx="3"/>
          </p:cNvCxnSpPr>
          <p:nvPr/>
        </p:nvCxnSpPr>
        <p:spPr>
          <a:xfrm rot="10800000" flipV="1">
            <a:off x="2899856" y="1048745"/>
            <a:ext cx="520016" cy="81460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 bwMode="auto">
          <a:xfrm>
            <a:off x="71406" y="3071810"/>
            <a:ext cx="928694" cy="898101"/>
          </a:xfrm>
          <a:prstGeom prst="rect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 sz="1600" b="1" i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86067" y="3098069"/>
            <a:ext cx="9140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Slow</a:t>
            </a:r>
          </a:p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Control</a:t>
            </a:r>
          </a:p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Board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" name="Elbow Connector 51"/>
          <p:cNvCxnSpPr>
            <a:stCxn id="50" idx="3"/>
            <a:endCxn id="17" idx="1"/>
          </p:cNvCxnSpPr>
          <p:nvPr/>
        </p:nvCxnSpPr>
        <p:spPr>
          <a:xfrm>
            <a:off x="1000100" y="3520861"/>
            <a:ext cx="721809" cy="1588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hape 52"/>
          <p:cNvCxnSpPr>
            <a:stCxn id="14" idx="1"/>
            <a:endCxn id="50" idx="0"/>
          </p:cNvCxnSpPr>
          <p:nvPr/>
        </p:nvCxnSpPr>
        <p:spPr bwMode="auto">
          <a:xfrm rot="10800000" flipV="1">
            <a:off x="535754" y="1863348"/>
            <a:ext cx="363839" cy="1208461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38"/>
          <p:cNvSpPr txBox="1">
            <a:spLocks noChangeArrowheads="1"/>
          </p:cNvSpPr>
          <p:nvPr/>
        </p:nvSpPr>
        <p:spPr bwMode="auto">
          <a:xfrm>
            <a:off x="1000100" y="3500438"/>
            <a:ext cx="809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 dirty="0" smtClean="0">
                <a:latin typeface="Arial" pitchFamily="34" charset="0"/>
                <a:cs typeface="Arial" pitchFamily="34" charset="0"/>
              </a:rPr>
              <a:t>RS232</a:t>
            </a:r>
            <a:endParaRPr lang="it-IT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55976" y="4653136"/>
            <a:ext cx="4680520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Transceivers: Sensor X30</a:t>
            </a:r>
          </a:p>
          <a:p>
            <a:pPr algn="l"/>
            <a:endParaRPr lang="it-IT" b="1" dirty="0" smtClean="0">
              <a:solidFill>
                <a:schemeClr val="accent6"/>
              </a:solidFill>
            </a:endParaRPr>
          </a:p>
          <a:p>
            <a:pPr algn="l"/>
            <a:r>
              <a:rPr lang="it-IT" b="1" dirty="0" smtClean="0">
                <a:solidFill>
                  <a:schemeClr val="accent6"/>
                </a:solidFill>
              </a:rPr>
              <a:t>TVR (transmission)	133 dB re uPa/V @ 1m</a:t>
            </a:r>
          </a:p>
          <a:p>
            <a:pPr algn="l"/>
            <a:r>
              <a:rPr lang="it-IT" b="1" dirty="0" smtClean="0">
                <a:solidFill>
                  <a:schemeClr val="accent6"/>
                </a:solidFill>
              </a:rPr>
              <a:t>RVR (reception)	-193 dB re V/uPa @1 m</a:t>
            </a:r>
          </a:p>
          <a:p>
            <a:pPr algn="l"/>
            <a:r>
              <a:rPr lang="it-IT" b="1" dirty="0" smtClean="0">
                <a:solidFill>
                  <a:schemeClr val="accent6"/>
                </a:solidFill>
              </a:rPr>
              <a:t>Frequency range	20 kHz – 40 kHz</a:t>
            </a:r>
          </a:p>
          <a:p>
            <a:pPr algn="l"/>
            <a:r>
              <a:rPr lang="it-IT" b="1" dirty="0" smtClean="0">
                <a:solidFill>
                  <a:schemeClr val="accent6"/>
                </a:solidFill>
              </a:rPr>
              <a:t>Beam pattern	Radial: Omni </a:t>
            </a:r>
          </a:p>
          <a:p>
            <a:pPr algn="l"/>
            <a:r>
              <a:rPr lang="it-IT" b="1" dirty="0" smtClean="0">
                <a:solidFill>
                  <a:schemeClr val="accent6"/>
                </a:solidFill>
              </a:rPr>
              <a:t>		Axial: Toroidal (60°)</a:t>
            </a:r>
          </a:p>
          <a:p>
            <a:pPr algn="l"/>
            <a:r>
              <a:rPr lang="it-IT" b="1" dirty="0" smtClean="0">
                <a:solidFill>
                  <a:schemeClr val="accent6"/>
                </a:solidFill>
              </a:rPr>
              <a:t>Operating Depth 	unlimited </a:t>
            </a:r>
            <a:endParaRPr lang="it-IT" b="1" dirty="0">
              <a:solidFill>
                <a:schemeClr val="accent6"/>
              </a:solidFill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 contrast="30000"/>
          </a:blip>
          <a:srcRect l="7143" b="984"/>
          <a:stretch>
            <a:fillRect/>
          </a:stretch>
        </p:blipFill>
        <p:spPr bwMode="auto">
          <a:xfrm>
            <a:off x="8040004" y="5589240"/>
            <a:ext cx="852476" cy="788827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0" descr="KM3NeT_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4725144"/>
            <a:ext cx="583381" cy="6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7509100" y="4077072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UPV (Spain)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CPPM (France)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77 Imagen" descr="IMG_2726.JPG"/>
          <p:cNvPicPr>
            <a:picLocks noChangeAspect="1"/>
          </p:cNvPicPr>
          <p:nvPr/>
        </p:nvPicPr>
        <p:blipFill>
          <a:blip r:embed="rId3" cstate="print"/>
          <a:srcRect l="27950" t="24800" r="30313" b="31100"/>
          <a:stretch>
            <a:fillRect/>
          </a:stretch>
        </p:blipFill>
        <p:spPr>
          <a:xfrm>
            <a:off x="1259632" y="4479230"/>
            <a:ext cx="2088232" cy="165482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6" name="25 Gráfico"/>
          <p:cNvGraphicFramePr/>
          <p:nvPr>
            <p:extLst>
              <p:ext uri="{D42A27DB-BD31-4B8C-83A1-F6EECF244321}">
                <p14:modId xmlns:p14="http://schemas.microsoft.com/office/powerpoint/2010/main" val="117731279"/>
              </p:ext>
            </p:extLst>
          </p:nvPr>
        </p:nvGraphicFramePr>
        <p:xfrm>
          <a:off x="179512" y="548680"/>
          <a:ext cx="4500220" cy="3225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0" y="-27384"/>
            <a:ext cx="9144000" cy="457200"/>
          </a:xfrm>
          <a:prstGeom prst="rect">
            <a:avLst/>
          </a:prstGeom>
          <a:gradFill rotWithShape="0">
            <a:gsLst>
              <a:gs pos="0">
                <a:srgbClr val="000099">
                  <a:gamma/>
                  <a:shade val="46275"/>
                  <a:invGamma/>
                </a:srgbClr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it-IT" dirty="0" err="1" smtClean="0"/>
              <a:t>Tests</a:t>
            </a:r>
            <a:r>
              <a:rPr lang="it-IT" dirty="0" smtClean="0"/>
              <a:t> of the </a:t>
            </a:r>
            <a:r>
              <a:rPr lang="it-IT" dirty="0" err="1" smtClean="0"/>
              <a:t>acoustic</a:t>
            </a:r>
            <a:r>
              <a:rPr lang="it-IT" dirty="0" smtClean="0"/>
              <a:t> </a:t>
            </a:r>
            <a:r>
              <a:rPr lang="it-IT" dirty="0" err="1" smtClean="0"/>
              <a:t>transceivers</a:t>
            </a:r>
            <a:r>
              <a:rPr lang="it-IT" dirty="0" smtClean="0"/>
              <a:t> and </a:t>
            </a:r>
            <a:r>
              <a:rPr lang="it-IT" dirty="0" err="1" smtClean="0"/>
              <a:t>electronics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84555" y="6114782"/>
            <a:ext cx="2795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000099"/>
                </a:solidFill>
              </a:rPr>
              <a:t>The sound </a:t>
            </a:r>
            <a:r>
              <a:rPr lang="it-IT" sz="1600" b="1" dirty="0" err="1" smtClean="0">
                <a:solidFill>
                  <a:srgbClr val="000099"/>
                </a:solidFill>
              </a:rPr>
              <a:t>emission</a:t>
            </a:r>
            <a:r>
              <a:rPr lang="it-IT" sz="1600" b="1" dirty="0" smtClean="0">
                <a:solidFill>
                  <a:srgbClr val="000099"/>
                </a:solidFill>
              </a:rPr>
              <a:t> </a:t>
            </a:r>
            <a:r>
              <a:rPr lang="it-IT" sz="1600" b="1" dirty="0" err="1" smtClean="0">
                <a:solidFill>
                  <a:srgbClr val="000099"/>
                </a:solidFill>
              </a:rPr>
              <a:t>board</a:t>
            </a:r>
            <a:endParaRPr lang="it-IT" sz="1600" b="1" dirty="0">
              <a:solidFill>
                <a:srgbClr val="000099"/>
              </a:solidFill>
            </a:endParaRPr>
          </a:p>
        </p:txBody>
      </p:sp>
      <p:pic>
        <p:nvPicPr>
          <p:cNvPr id="8" name="4 Imagen" descr="foto 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72" y="3861048"/>
            <a:ext cx="1944216" cy="2491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1" descr="FFT_emisor_788_receptor_530_1_50_200_300_440_Bars_down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60032" y="548680"/>
            <a:ext cx="4283968" cy="324036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36" name="TextBox 518"/>
          <p:cNvSpPr txBox="1"/>
          <p:nvPr/>
        </p:nvSpPr>
        <p:spPr>
          <a:xfrm rot="19570632">
            <a:off x="3803488" y="1100910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Preliminary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39078" y="3780328"/>
            <a:ext cx="29719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2D2DB9"/>
                </a:solidFill>
              </a:rPr>
              <a:t>Test of sound </a:t>
            </a:r>
            <a:r>
              <a:rPr lang="it-IT" sz="1600" b="1" dirty="0" err="1" smtClean="0">
                <a:solidFill>
                  <a:srgbClr val="2D2DB9"/>
                </a:solidFill>
              </a:rPr>
              <a:t>emission</a:t>
            </a:r>
            <a:r>
              <a:rPr lang="it-IT" sz="1600" b="1" dirty="0" smtClean="0">
                <a:solidFill>
                  <a:srgbClr val="2D2DB9"/>
                </a:solidFill>
              </a:rPr>
              <a:t>:</a:t>
            </a:r>
          </a:p>
          <a:p>
            <a:r>
              <a:rPr lang="it-IT" sz="1600" b="1" dirty="0" smtClean="0">
                <a:solidFill>
                  <a:srgbClr val="2D2DB9"/>
                </a:solidFill>
              </a:rPr>
              <a:t>FFR +Sound </a:t>
            </a:r>
            <a:r>
              <a:rPr lang="it-IT" sz="1600" b="1" dirty="0" err="1" smtClean="0">
                <a:solidFill>
                  <a:srgbClr val="2D2DB9"/>
                </a:solidFill>
              </a:rPr>
              <a:t>emission</a:t>
            </a:r>
            <a:r>
              <a:rPr lang="it-IT" sz="1600" b="1" dirty="0" smtClean="0">
                <a:solidFill>
                  <a:srgbClr val="2D2DB9"/>
                </a:solidFill>
              </a:rPr>
              <a:t> </a:t>
            </a:r>
            <a:r>
              <a:rPr lang="it-IT" sz="1600" b="1" dirty="0" err="1" smtClean="0">
                <a:solidFill>
                  <a:srgbClr val="2D2DB9"/>
                </a:solidFill>
              </a:rPr>
              <a:t>board</a:t>
            </a:r>
            <a:endParaRPr lang="it-IT" sz="1600" b="1" dirty="0">
              <a:solidFill>
                <a:srgbClr val="2D2DB9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788024" y="3780328"/>
            <a:ext cx="23762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 err="1">
                <a:solidFill>
                  <a:srgbClr val="2D2DB9"/>
                </a:solidFill>
              </a:rPr>
              <a:t>T</a:t>
            </a:r>
            <a:r>
              <a:rPr lang="it-IT" sz="1600" b="1" dirty="0" err="1" smtClean="0">
                <a:solidFill>
                  <a:srgbClr val="2D2DB9"/>
                </a:solidFill>
              </a:rPr>
              <a:t>ransceiver</a:t>
            </a:r>
            <a:r>
              <a:rPr lang="it-IT" sz="1600" b="1" dirty="0" smtClean="0">
                <a:solidFill>
                  <a:srgbClr val="2D2DB9"/>
                </a:solidFill>
              </a:rPr>
              <a:t> pressure test </a:t>
            </a:r>
            <a:r>
              <a:rPr lang="it-IT" sz="1600" b="1" dirty="0" err="1" smtClean="0">
                <a:solidFill>
                  <a:srgbClr val="2D2DB9"/>
                </a:solidFill>
              </a:rPr>
              <a:t>at</a:t>
            </a:r>
            <a:r>
              <a:rPr lang="it-IT" sz="1600" b="1" dirty="0" smtClean="0">
                <a:solidFill>
                  <a:srgbClr val="2D2DB9"/>
                </a:solidFill>
              </a:rPr>
              <a:t> IFREMER </a:t>
            </a:r>
            <a:r>
              <a:rPr lang="it-IT" sz="1600" b="1" dirty="0">
                <a:solidFill>
                  <a:srgbClr val="2D2DB9"/>
                </a:solidFill>
              </a:rPr>
              <a:t>B</a:t>
            </a:r>
            <a:r>
              <a:rPr lang="it-IT" sz="1600" b="1" dirty="0" smtClean="0">
                <a:solidFill>
                  <a:srgbClr val="2D2DB9"/>
                </a:solidFill>
              </a:rPr>
              <a:t>rest</a:t>
            </a:r>
            <a:endParaRPr lang="it-IT" sz="1600" b="1" dirty="0">
              <a:solidFill>
                <a:srgbClr val="2D2D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dirty="0" smtClean="0"/>
              <a:t>Joint </a:t>
            </a:r>
            <a:r>
              <a:rPr lang="it-IT" dirty="0" err="1" smtClean="0"/>
              <a:t>tests</a:t>
            </a:r>
            <a:r>
              <a:rPr lang="it-IT" dirty="0" smtClean="0"/>
              <a:t>: </a:t>
            </a:r>
            <a:r>
              <a:rPr lang="it-IT" dirty="0" err="1" smtClean="0"/>
              <a:t>transceivers</a:t>
            </a:r>
            <a:r>
              <a:rPr lang="it-IT" dirty="0"/>
              <a:t> </a:t>
            </a:r>
            <a:r>
              <a:rPr lang="it-IT" dirty="0" smtClean="0"/>
              <a:t>and </a:t>
            </a:r>
            <a:r>
              <a:rPr lang="it-IT" dirty="0" err="1" smtClean="0"/>
              <a:t>hydrophones</a:t>
            </a:r>
            <a:endParaRPr lang="it-IT" dirty="0"/>
          </a:p>
        </p:txBody>
      </p:sp>
      <p:pic>
        <p:nvPicPr>
          <p:cNvPr id="13" name="Picture 12" descr="grafico_gandia.tif"/>
          <p:cNvPicPr>
            <a:picLocks noChangeAspect="1"/>
          </p:cNvPicPr>
          <p:nvPr/>
        </p:nvPicPr>
        <p:blipFill>
          <a:blip r:embed="rId2" cstate="print"/>
          <a:srcRect l="7671" t="5010" r="7376" b="2783"/>
          <a:stretch>
            <a:fillRect/>
          </a:stretch>
        </p:blipFill>
        <p:spPr>
          <a:xfrm>
            <a:off x="714348" y="1985420"/>
            <a:ext cx="7767919" cy="4469136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556792"/>
            <a:ext cx="2204715" cy="166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548680"/>
            <a:ext cx="91440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1800" b="1" dirty="0" smtClean="0">
                <a:solidFill>
                  <a:srgbClr val="002060"/>
                </a:solidFill>
              </a:rPr>
              <a:t>Water </a:t>
            </a:r>
            <a:r>
              <a:rPr lang="en-US" sz="1800" b="1" dirty="0">
                <a:solidFill>
                  <a:srgbClr val="002060"/>
                </a:solidFill>
              </a:rPr>
              <a:t>t</a:t>
            </a:r>
            <a:r>
              <a:rPr lang="en-US" sz="1800" b="1" dirty="0" smtClean="0">
                <a:solidFill>
                  <a:srgbClr val="002060"/>
                </a:solidFill>
              </a:rPr>
              <a:t>ank tests at university of Valencia (</a:t>
            </a:r>
            <a:r>
              <a:rPr lang="en-US" sz="1800" b="1" dirty="0" err="1" smtClean="0">
                <a:solidFill>
                  <a:srgbClr val="002060"/>
                </a:solidFill>
              </a:rPr>
              <a:t>Gandi</a:t>
            </a:r>
            <a:r>
              <a:rPr lang="en-US" sz="1800" b="1" dirty="0" err="1" smtClean="0">
                <a:solidFill>
                  <a:srgbClr val="002060"/>
                </a:solidFill>
              </a:rPr>
              <a:t>a</a:t>
            </a:r>
            <a:r>
              <a:rPr lang="en-US" sz="1800" b="1" dirty="0" smtClean="0">
                <a:solidFill>
                  <a:srgbClr val="002060"/>
                </a:solidFill>
              </a:rPr>
              <a:t>):</a:t>
            </a:r>
          </a:p>
          <a:p>
            <a:pPr algn="l"/>
            <a:r>
              <a:rPr lang="en-US" sz="1800" b="1" dirty="0" smtClean="0">
                <a:solidFill>
                  <a:srgbClr val="002060"/>
                </a:solidFill>
              </a:rPr>
              <a:t>Hydrophones SMID, Transceiver FFR</a:t>
            </a:r>
            <a:endParaRPr lang="en-US" sz="1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002060"/>
                </a:solidFill>
              </a:rPr>
              <a:t>Signal </a:t>
            </a:r>
            <a:r>
              <a:rPr lang="en-US" sz="1800" b="1" dirty="0" smtClean="0">
                <a:solidFill>
                  <a:srgbClr val="002060"/>
                </a:solidFill>
              </a:rPr>
              <a:t>emitted by the Sound emission board:  30 µs (1 cycle)  | f= 32 kHz |A </a:t>
            </a:r>
            <a:r>
              <a:rPr lang="en-US" sz="1800" b="1" dirty="0" smtClean="0">
                <a:solidFill>
                  <a:srgbClr val="002060"/>
                </a:solidFill>
                <a:sym typeface="Symbol"/>
              </a:rPr>
              <a:t></a:t>
            </a:r>
            <a:r>
              <a:rPr lang="en-US" sz="1800" b="1" dirty="0" smtClean="0">
                <a:solidFill>
                  <a:srgbClr val="002060"/>
                </a:solidFill>
              </a:rPr>
              <a:t> 10 </a:t>
            </a:r>
            <a:r>
              <a:rPr lang="en-US" sz="1800" b="1" dirty="0" err="1" smtClean="0">
                <a:solidFill>
                  <a:srgbClr val="002060"/>
                </a:solidFill>
              </a:rPr>
              <a:t>V</a:t>
            </a:r>
            <a:r>
              <a:rPr lang="en-US" sz="1800" b="1" baseline="-25000" dirty="0" err="1" smtClean="0">
                <a:solidFill>
                  <a:srgbClr val="002060"/>
                </a:solidFill>
              </a:rPr>
              <a:t>p</a:t>
            </a:r>
            <a:endParaRPr lang="it-IT" sz="1800" dirty="0" smtClean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00958" y="2914114"/>
            <a:ext cx="357190" cy="35719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 16"/>
          <p:cNvSpPr/>
          <p:nvPr/>
        </p:nvSpPr>
        <p:spPr>
          <a:xfrm>
            <a:off x="8001024" y="2628362"/>
            <a:ext cx="357190" cy="357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rot="10800000" flipV="1">
            <a:off x="5715010" y="3092708"/>
            <a:ext cx="1785948" cy="464347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3"/>
          </p:cNvCxnSpPr>
          <p:nvPr/>
        </p:nvCxnSpPr>
        <p:spPr>
          <a:xfrm rot="5400000">
            <a:off x="7250925" y="2826087"/>
            <a:ext cx="695252" cy="90956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28794" y="2199734"/>
            <a:ext cx="131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trigger time</a:t>
            </a:r>
            <a:endParaRPr lang="it-IT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835696" y="5128692"/>
            <a:ext cx="2643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e.m.  pulse </a:t>
            </a:r>
          </a:p>
          <a:p>
            <a:r>
              <a:rPr lang="it-IT" b="1" dirty="0" smtClean="0"/>
              <a:t>on H1 and on H2 at </a:t>
            </a:r>
          </a:p>
          <a:p>
            <a:r>
              <a:rPr lang="it-IT" b="1" dirty="0" smtClean="0"/>
              <a:t>166.1 +7.5 = 173.6  µs</a:t>
            </a:r>
            <a:endParaRPr lang="it-IT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143240" y="4414312"/>
            <a:ext cx="928694" cy="78581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2"/>
          </p:cNvCxnSpPr>
          <p:nvPr/>
        </p:nvCxnSpPr>
        <p:spPr>
          <a:xfrm rot="5400000">
            <a:off x="1334146" y="3092277"/>
            <a:ext cx="1773808" cy="727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43372" y="2128296"/>
            <a:ext cx="213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acoustic pulse on H1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(about 15 cm)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43636" y="5200130"/>
            <a:ext cx="213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acoustic pulse on H2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(about 30 cm)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26" name="Picture 10" descr="KM3NeT_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9932" y="3717032"/>
            <a:ext cx="583381" cy="6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rot="19570632">
            <a:off x="2316815" y="3231062"/>
            <a:ext cx="2396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AM_sensor_schematic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"/>
          <a:stretch/>
        </p:blipFill>
        <p:spPr bwMode="auto">
          <a:xfrm>
            <a:off x="5292080" y="3656301"/>
            <a:ext cx="3212801" cy="258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Opto</a:t>
            </a:r>
            <a:r>
              <a:rPr lang="en-US" dirty="0" smtClean="0">
                <a:latin typeface="Arial" charset="0"/>
              </a:rPr>
              <a:t> Acoustic modules for NEMO phase II and KM3NeT</a:t>
            </a:r>
            <a:endParaRPr lang="en-US" dirty="0">
              <a:latin typeface="Arial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6672"/>
            <a:ext cx="9144000" cy="129614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Arial" charset="0"/>
              </a:rPr>
              <a:t>Adopt design of </a:t>
            </a:r>
            <a:r>
              <a:rPr lang="en-US" sz="1800" b="1" dirty="0">
                <a:latin typeface="Arial" charset="0"/>
              </a:rPr>
              <a:t>A</a:t>
            </a:r>
            <a:r>
              <a:rPr lang="en-US" sz="1800" dirty="0">
                <a:latin typeface="Arial" charset="0"/>
              </a:rPr>
              <a:t>coustic </a:t>
            </a:r>
            <a:r>
              <a:rPr lang="en-US" sz="1800" b="1" dirty="0">
                <a:latin typeface="Arial" charset="0"/>
              </a:rPr>
              <a:t>M</a:t>
            </a:r>
            <a:r>
              <a:rPr lang="en-US" sz="1800" dirty="0">
                <a:latin typeface="Arial" charset="0"/>
              </a:rPr>
              <a:t>odule</a:t>
            </a:r>
            <a:r>
              <a:rPr lang="en-US" sz="1800" b="1" dirty="0">
                <a:latin typeface="Arial" charset="0"/>
              </a:rPr>
              <a:t>s</a:t>
            </a:r>
            <a:r>
              <a:rPr lang="en-US" sz="1800" dirty="0">
                <a:latin typeface="Arial" charset="0"/>
              </a:rPr>
              <a:t> (</a:t>
            </a:r>
            <a:r>
              <a:rPr lang="en-US" sz="1800" b="1" dirty="0">
                <a:latin typeface="Arial" charset="0"/>
              </a:rPr>
              <a:t>AMs</a:t>
            </a:r>
            <a:r>
              <a:rPr lang="en-US" sz="1800" dirty="0">
                <a:latin typeface="Arial" charset="0"/>
              </a:rPr>
              <a:t>), used successfully in AMADEUS as part of ANTARES</a:t>
            </a:r>
          </a:p>
          <a:p>
            <a:pPr marL="0" indent="0">
              <a:buNone/>
            </a:pPr>
            <a:r>
              <a:rPr lang="en-US" sz="1800" dirty="0">
                <a:latin typeface="Arial" charset="0"/>
              </a:rPr>
              <a:t>Design allows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for integration of acoustic sensors into pressure housing of photo sensors to form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pto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coustical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odule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OAMs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latin typeface="Arial" charset="0"/>
            </a:endParaRP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r="13890"/>
          <a:stretch>
            <a:fillRect/>
          </a:stretch>
        </p:blipFill>
        <p:spPr bwMode="auto">
          <a:xfrm>
            <a:off x="179512" y="1997619"/>
            <a:ext cx="1800200" cy="41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5" name="Text Box 2"/>
          <p:cNvSpPr txBox="1">
            <a:spLocks noChangeArrowheads="1"/>
          </p:cNvSpPr>
          <p:nvPr/>
        </p:nvSpPr>
        <p:spPr bwMode="auto">
          <a:xfrm>
            <a:off x="2051720" y="2780928"/>
            <a:ext cx="2952328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1000"/>
              </a:spcBef>
            </a:pPr>
            <a:r>
              <a:rPr lang="en-GB" sz="1600" dirty="0" err="1">
                <a:solidFill>
                  <a:srgbClr val="000000"/>
                </a:solidFill>
              </a:rPr>
              <a:t>Piezo</a:t>
            </a:r>
            <a:r>
              <a:rPr lang="en-GB" sz="1600" dirty="0">
                <a:solidFill>
                  <a:srgbClr val="000000"/>
                </a:solidFill>
              </a:rPr>
              <a:t> sensor + preamplifier</a:t>
            </a:r>
          </a:p>
        </p:txBody>
      </p:sp>
      <p:pic>
        <p:nvPicPr>
          <p:cNvPr id="71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03155"/>
            <a:ext cx="2384508" cy="23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7" name="Line 6"/>
          <p:cNvSpPr>
            <a:spLocks noChangeShapeType="1"/>
          </p:cNvSpPr>
          <p:nvPr/>
        </p:nvSpPr>
        <p:spPr bwMode="auto">
          <a:xfrm>
            <a:off x="2483768" y="3212976"/>
            <a:ext cx="285906" cy="1503964"/>
          </a:xfrm>
          <a:prstGeom prst="line">
            <a:avLst/>
          </a:prstGeom>
          <a:noFill/>
          <a:ln w="4572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3" name="Picture 9" descr="IMAG0289.jpg"/>
          <p:cNvPicPr>
            <a:picLocks noChangeAspect="1"/>
          </p:cNvPicPr>
          <p:nvPr/>
        </p:nvPicPr>
        <p:blipFill rotWithShape="1">
          <a:blip r:embed="rId5">
            <a:lum bright="10000" contrast="10000"/>
          </a:blip>
          <a:srcRect l="34445" t="27350" r="36333" b="34478"/>
          <a:stretch/>
        </p:blipFill>
        <p:spPr>
          <a:xfrm rot="16200000">
            <a:off x="7667208" y="2105206"/>
            <a:ext cx="1341637" cy="110890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rot="5400000">
            <a:off x="7503499" y="2737307"/>
            <a:ext cx="914400" cy="1588"/>
          </a:xfrm>
          <a:prstGeom prst="straightConnector1">
            <a:avLst/>
          </a:prstGeom>
          <a:ln>
            <a:solidFill>
              <a:srgbClr val="0033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7229107" y="2585431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30mm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8071179" y="3284985"/>
            <a:ext cx="610394" cy="1588"/>
          </a:xfrm>
          <a:prstGeom prst="straightConnector1">
            <a:avLst/>
          </a:prstGeom>
          <a:ln>
            <a:solidFill>
              <a:srgbClr val="0033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8"/>
          <p:cNvSpPr txBox="1"/>
          <p:nvPr/>
        </p:nvSpPr>
        <p:spPr>
          <a:xfrm>
            <a:off x="7927589" y="3284985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21mm</a:t>
            </a:r>
            <a:endParaRPr lang="en-GB" dirty="0"/>
          </a:p>
        </p:txBody>
      </p:sp>
      <p:sp>
        <p:nvSpPr>
          <p:cNvPr id="18" name="TextBox 19"/>
          <p:cNvSpPr txBox="1"/>
          <p:nvPr/>
        </p:nvSpPr>
        <p:spPr>
          <a:xfrm>
            <a:off x="5580112" y="2043425"/>
            <a:ext cx="2304256" cy="1169551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GB" dirty="0" err="1" smtClean="0"/>
              <a:t>Aluminum</a:t>
            </a:r>
            <a:r>
              <a:rPr lang="en-GB" dirty="0" smtClean="0"/>
              <a:t> tube:</a:t>
            </a:r>
          </a:p>
          <a:p>
            <a:pPr algn="l"/>
            <a:r>
              <a:rPr lang="en-GB" dirty="0" err="1" smtClean="0"/>
              <a:t>Piezo</a:t>
            </a:r>
            <a:r>
              <a:rPr lang="en-GB" dirty="0" smtClean="0"/>
              <a:t> + preamplifier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Mechanical container</a:t>
            </a:r>
          </a:p>
          <a:p>
            <a:pPr algn="l"/>
            <a:r>
              <a:rPr lang="en-GB" dirty="0" smtClean="0"/>
              <a:t>shielding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2" t="4321" r="11824" b="80453"/>
          <a:stretch/>
        </p:blipFill>
        <p:spPr bwMode="auto">
          <a:xfrm>
            <a:off x="8176993" y="5373216"/>
            <a:ext cx="959555" cy="104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797501" y="1700808"/>
            <a:ext cx="1199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ECAP </a:t>
            </a:r>
            <a:r>
              <a:rPr lang="it-IT" b="1" dirty="0" err="1" smtClean="0"/>
              <a:t>Piezo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6508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en-US" dirty="0" err="1">
                <a:latin typeface="Arial" charset="0"/>
              </a:rPr>
              <a:t>Opto</a:t>
            </a:r>
            <a:r>
              <a:rPr lang="en-US" dirty="0">
                <a:latin typeface="Arial" charset="0"/>
              </a:rPr>
              <a:t> Acoustic modules for NEMO phase </a:t>
            </a:r>
            <a:r>
              <a:rPr lang="en-US" dirty="0" smtClean="0">
                <a:latin typeface="Arial" charset="0"/>
              </a:rPr>
              <a:t>II</a:t>
            </a:r>
            <a:endParaRPr lang="en-US" dirty="0">
              <a:latin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0566"/>
          <a:stretch/>
        </p:blipFill>
        <p:spPr>
          <a:xfrm>
            <a:off x="35496" y="764704"/>
            <a:ext cx="3672408" cy="297973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5855" y="548680"/>
            <a:ext cx="5868145" cy="4060604"/>
          </a:xfrm>
          <a:prstGeom prst="rect">
            <a:avLst/>
          </a:prstGeom>
        </p:spPr>
      </p:pic>
      <p:pic>
        <p:nvPicPr>
          <p:cNvPr id="20" name="Picture 20" descr="accept_corrected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r="10037"/>
          <a:stretch/>
        </p:blipFill>
        <p:spPr bwMode="auto">
          <a:xfrm>
            <a:off x="62250" y="3789040"/>
            <a:ext cx="31340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506241" y="3767114"/>
            <a:ext cx="1689495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cceptance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± 70°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404664"/>
            <a:ext cx="3203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OAM layout </a:t>
            </a:r>
            <a:r>
              <a:rPr lang="it-IT" sz="1600" dirty="0" smtClean="0"/>
              <a:t>for </a:t>
            </a:r>
            <a:r>
              <a:rPr lang="it-IT" sz="1600" dirty="0" smtClean="0"/>
              <a:t>the </a:t>
            </a:r>
            <a:r>
              <a:rPr lang="it-IT" sz="1600" dirty="0" err="1" smtClean="0"/>
              <a:t>tower</a:t>
            </a:r>
            <a:endParaRPr lang="it-IT" sz="1600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5076056" y="2132856"/>
            <a:ext cx="1661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Piezo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inside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OAM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932040" y="692696"/>
            <a:ext cx="23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>
                <a:solidFill>
                  <a:srgbClr val="FFFF00"/>
                </a:solidFill>
              </a:rPr>
              <a:t>Noise</a:t>
            </a:r>
            <a:r>
              <a:rPr lang="it-IT" sz="1800" dirty="0" smtClean="0">
                <a:solidFill>
                  <a:srgbClr val="FFFF00"/>
                </a:solidFill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</a:rPr>
              <a:t>floor</a:t>
            </a:r>
            <a:r>
              <a:rPr lang="it-IT" sz="1800" dirty="0" smtClean="0">
                <a:solidFill>
                  <a:srgbClr val="FFFF00"/>
                </a:solidFill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</a:rPr>
              <a:t>spectrum</a:t>
            </a:r>
            <a:endParaRPr lang="it-IT" sz="1800" dirty="0">
              <a:solidFill>
                <a:srgbClr val="FFFF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076056" y="4149080"/>
            <a:ext cx="1133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hydrophone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4725144"/>
            <a:ext cx="2088232" cy="162224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95536" y="6165304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Test with </a:t>
            </a:r>
            <a:r>
              <a:rPr lang="it-IT" dirty="0" err="1" smtClean="0"/>
              <a:t>empty</a:t>
            </a:r>
            <a:r>
              <a:rPr lang="it-IT" dirty="0" smtClean="0"/>
              <a:t> </a:t>
            </a:r>
            <a:r>
              <a:rPr lang="it-IT" dirty="0" err="1" smtClean="0"/>
              <a:t>glass</a:t>
            </a:r>
            <a:r>
              <a:rPr lang="it-IT" dirty="0" smtClean="0"/>
              <a:t> </a:t>
            </a:r>
            <a:r>
              <a:rPr lang="it-IT" dirty="0" err="1" smtClean="0"/>
              <a:t>sphere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576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476" r="-998"/>
          <a:stretch>
            <a:fillRect/>
          </a:stretch>
        </p:blipFill>
        <p:spPr bwMode="auto">
          <a:xfrm>
            <a:off x="107950" y="3090068"/>
            <a:ext cx="4400550" cy="2643188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21816"/>
            <a:ext cx="4405313" cy="18430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Box 29"/>
          <p:cNvSpPr txBox="1">
            <a:spLocks noChangeArrowheads="1"/>
          </p:cNvSpPr>
          <p:nvPr/>
        </p:nvSpPr>
        <p:spPr bwMode="auto">
          <a:xfrm>
            <a:off x="179388" y="751979"/>
            <a:ext cx="4321175" cy="306387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3399"/>
                </a:solidFill>
                <a:cs typeface="Arial" charset="0"/>
              </a:rPr>
              <a:t>Shore Laboratory in Capo Passero harbour</a:t>
            </a: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609601"/>
          </a:xfrm>
        </p:spPr>
        <p:txBody>
          <a:bodyPr/>
          <a:lstStyle/>
          <a:p>
            <a:r>
              <a:rPr lang="en-GB" sz="2800" b="0" dirty="0">
                <a:latin typeface="Arial Unicode MS" charset="0"/>
              </a:rPr>
              <a:t>The Capo </a:t>
            </a:r>
            <a:r>
              <a:rPr lang="en-GB" sz="2800" b="0" dirty="0" err="1" smtClean="0">
                <a:latin typeface="Arial Unicode MS" charset="0"/>
              </a:rPr>
              <a:t>Passero</a:t>
            </a:r>
            <a:r>
              <a:rPr lang="en-GB" sz="2800" b="0" dirty="0" smtClean="0">
                <a:latin typeface="Arial Unicode MS" charset="0"/>
              </a:rPr>
              <a:t> Infrastructure</a:t>
            </a:r>
            <a:endParaRPr lang="en-GB" sz="2800" b="0" dirty="0">
              <a:latin typeface="Arial Unicode MS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4630738" y="549275"/>
            <a:ext cx="4405312" cy="255454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1600" b="1" i="1" dirty="0" err="1">
                <a:solidFill>
                  <a:srgbClr val="0000FF"/>
                </a:solidFill>
                <a:cs typeface="Arial" charset="0"/>
              </a:rPr>
              <a:t>S</a:t>
            </a:r>
            <a:r>
              <a:rPr lang="it-IT" sz="1600" b="1" i="1" dirty="0" err="1" smtClean="0">
                <a:solidFill>
                  <a:srgbClr val="0000FF"/>
                </a:solidFill>
                <a:cs typeface="Arial" charset="0"/>
              </a:rPr>
              <a:t>uitable</a:t>
            </a:r>
            <a:r>
              <a:rPr lang="it-IT" sz="1600" b="1" i="1" dirty="0" smtClean="0">
                <a:solidFill>
                  <a:srgbClr val="0000FF"/>
                </a:solidFill>
                <a:cs typeface="Arial" charset="0"/>
              </a:rPr>
              <a:t> for KM3NeT and EMSO </a:t>
            </a:r>
            <a:endParaRPr lang="it-IT" sz="1600" b="1" i="1" dirty="0">
              <a:solidFill>
                <a:srgbClr val="0000FF"/>
              </a:solidFill>
              <a:cs typeface="Arial" charset="0"/>
            </a:endParaRPr>
          </a:p>
          <a:p>
            <a:pPr algn="just"/>
            <a:r>
              <a:rPr lang="it-IT" sz="1600" b="1" i="1" dirty="0" err="1">
                <a:solidFill>
                  <a:srgbClr val="0000FF"/>
                </a:solidFill>
                <a:cs typeface="Arial" charset="0"/>
              </a:rPr>
              <a:t>Shore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t-IT" sz="1600" b="1" i="1" dirty="0" err="1" smtClean="0">
                <a:solidFill>
                  <a:srgbClr val="0000FF"/>
                </a:solidFill>
                <a:cs typeface="Arial" charset="0"/>
              </a:rPr>
              <a:t>laboratory</a:t>
            </a:r>
            <a:endParaRPr lang="it-IT" sz="1600" b="1" i="1" dirty="0" smtClean="0">
              <a:solidFill>
                <a:srgbClr val="0000FF"/>
              </a:solidFill>
              <a:cs typeface="Arial" charset="0"/>
            </a:endParaRPr>
          </a:p>
          <a:p>
            <a:pPr algn="just"/>
            <a:endParaRPr lang="it-IT" sz="1600" b="1" i="1" dirty="0">
              <a:solidFill>
                <a:srgbClr val="0000FF"/>
              </a:solidFill>
              <a:cs typeface="Arial" charset="0"/>
            </a:endParaRPr>
          </a:p>
          <a:p>
            <a:pPr algn="just"/>
            <a:r>
              <a:rPr lang="it-IT" sz="1600" b="1" i="1" dirty="0" err="1">
                <a:solidFill>
                  <a:srgbClr val="0000FF"/>
                </a:solidFill>
                <a:cs typeface="Arial" charset="0"/>
              </a:rPr>
              <a:t>Power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t-IT" sz="1600" b="1" i="1" dirty="0" err="1">
                <a:solidFill>
                  <a:srgbClr val="0000FF"/>
                </a:solidFill>
                <a:cs typeface="Arial" charset="0"/>
              </a:rPr>
              <a:t>supplier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 10 </a:t>
            </a:r>
            <a:r>
              <a:rPr lang="it-IT" sz="1600" b="1" i="1" dirty="0" err="1">
                <a:solidFill>
                  <a:srgbClr val="0000FF"/>
                </a:solidFill>
                <a:cs typeface="Arial" charset="0"/>
              </a:rPr>
              <a:t>kV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 - 50 kW</a:t>
            </a:r>
          </a:p>
          <a:p>
            <a:pPr algn="just"/>
            <a:r>
              <a:rPr lang="it-IT" sz="1600" b="1" i="1" dirty="0" smtClean="0">
                <a:solidFill>
                  <a:srgbClr val="0000FF"/>
                </a:solidFill>
                <a:cs typeface="Arial" charset="0"/>
              </a:rPr>
              <a:t>Optical fibre link 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to LNS </a:t>
            </a:r>
            <a:r>
              <a:rPr lang="it-IT" sz="1600" b="1" i="1" dirty="0" smtClean="0">
                <a:solidFill>
                  <a:srgbClr val="0000FF"/>
                </a:solidFill>
                <a:cs typeface="Arial" charset="0"/>
              </a:rPr>
              <a:t>(end 2011)</a:t>
            </a:r>
            <a:endParaRPr lang="it-IT" sz="1600" b="1" i="1" dirty="0">
              <a:solidFill>
                <a:srgbClr val="0000FF"/>
              </a:solidFill>
              <a:cs typeface="Arial" charset="0"/>
            </a:endParaRPr>
          </a:p>
          <a:p>
            <a:pPr algn="just"/>
            <a:endParaRPr lang="it-IT" sz="1600" b="1" i="1" dirty="0" smtClean="0">
              <a:solidFill>
                <a:srgbClr val="0000FF"/>
              </a:solidFill>
              <a:cs typeface="Arial" charset="0"/>
            </a:endParaRPr>
          </a:p>
          <a:p>
            <a:pPr algn="just"/>
            <a:r>
              <a:rPr lang="it-IT" sz="1600" b="1" i="1" dirty="0" smtClean="0">
                <a:solidFill>
                  <a:srgbClr val="0000FF"/>
                </a:solidFill>
                <a:cs typeface="Arial" charset="0"/>
              </a:rPr>
              <a:t>Submarine </a:t>
            </a:r>
            <a:r>
              <a:rPr lang="it-IT" sz="1600" b="1" i="1" dirty="0" err="1" smtClean="0">
                <a:solidFill>
                  <a:srgbClr val="0000FF"/>
                </a:solidFill>
                <a:cs typeface="Arial" charset="0"/>
              </a:rPr>
              <a:t>cable</a:t>
            </a:r>
            <a:r>
              <a:rPr lang="it-IT" sz="1600" b="1" i="1" dirty="0" smtClean="0">
                <a:solidFill>
                  <a:srgbClr val="0000FF"/>
                </a:solidFill>
                <a:cs typeface="Arial" charset="0"/>
              </a:rPr>
              <a:t>:</a:t>
            </a:r>
            <a:endParaRPr lang="it-IT" sz="1600" b="1" i="1" dirty="0">
              <a:solidFill>
                <a:srgbClr val="0000FF"/>
              </a:solidFill>
              <a:cs typeface="Arial" charset="0"/>
            </a:endParaRPr>
          </a:p>
          <a:p>
            <a:pPr algn="just"/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100 km - 20 </a:t>
            </a:r>
            <a:r>
              <a:rPr lang="it-IT" sz="1600" b="1" i="1" dirty="0" err="1">
                <a:solidFill>
                  <a:srgbClr val="0000FF"/>
                </a:solidFill>
                <a:cs typeface="Arial" charset="0"/>
              </a:rPr>
              <a:t>fibres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, DC-</a:t>
            </a:r>
            <a:r>
              <a:rPr lang="it-IT" sz="1600" b="1" i="1" dirty="0" err="1">
                <a:solidFill>
                  <a:srgbClr val="0000FF"/>
                </a:solidFill>
                <a:cs typeface="Arial" charset="0"/>
              </a:rPr>
              <a:t>sea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t-IT" sz="1600" b="1" i="1" dirty="0" err="1">
                <a:solidFill>
                  <a:srgbClr val="0000FF"/>
                </a:solidFill>
                <a:cs typeface="Arial" charset="0"/>
              </a:rPr>
              <a:t>return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 </a:t>
            </a:r>
          </a:p>
          <a:p>
            <a:pPr algn="just"/>
            <a:r>
              <a:rPr lang="it-IT" sz="1600" b="1" i="1" dirty="0" smtClean="0">
                <a:solidFill>
                  <a:srgbClr val="0000FF"/>
                </a:solidFill>
                <a:cs typeface="Arial" charset="0"/>
              </a:rPr>
              <a:t>DC</a:t>
            </a:r>
            <a:r>
              <a:rPr lang="it-IT" sz="1600" b="1" i="1" dirty="0">
                <a:solidFill>
                  <a:srgbClr val="0000FF"/>
                </a:solidFill>
                <a:cs typeface="Arial" charset="0"/>
              </a:rPr>
              <a:t>/DC Converter 10 kV-375 </a:t>
            </a:r>
            <a:r>
              <a:rPr lang="it-IT" sz="1600" b="1" i="1" dirty="0" smtClean="0">
                <a:solidFill>
                  <a:srgbClr val="0000FF"/>
                </a:solidFill>
                <a:cs typeface="Arial" charset="0"/>
              </a:rPr>
              <a:t>V 10 kW</a:t>
            </a:r>
            <a:endParaRPr lang="it-IT" sz="1600" b="1" i="1" dirty="0">
              <a:solidFill>
                <a:srgbClr val="0000FF"/>
              </a:solidFill>
              <a:cs typeface="Arial" charset="0"/>
            </a:endParaRPr>
          </a:p>
          <a:p>
            <a:pPr algn="just"/>
            <a:r>
              <a:rPr lang="en-US" sz="1600" b="1" i="1" dirty="0" smtClean="0">
                <a:solidFill>
                  <a:srgbClr val="0000FF"/>
                </a:solidFill>
                <a:cs typeface="Arial" charset="0"/>
              </a:rPr>
              <a:t>3 </a:t>
            </a:r>
            <a:r>
              <a:rPr lang="en-US" sz="1600" b="1" i="1" dirty="0">
                <a:solidFill>
                  <a:srgbClr val="0000FF"/>
                </a:solidFill>
                <a:cs typeface="Arial" charset="0"/>
              </a:rPr>
              <a:t>ROV </a:t>
            </a:r>
            <a:r>
              <a:rPr lang="en-US" sz="1600" b="1" i="1" dirty="0" err="1">
                <a:solidFill>
                  <a:srgbClr val="0000FF"/>
                </a:solidFill>
                <a:cs typeface="Arial" charset="0"/>
              </a:rPr>
              <a:t>e.o</a:t>
            </a:r>
            <a:r>
              <a:rPr lang="en-US" sz="1600" b="1" i="1" dirty="0">
                <a:solidFill>
                  <a:srgbClr val="0000FF"/>
                </a:solidFill>
                <a:cs typeface="Arial" charset="0"/>
              </a:rPr>
              <a:t>. output connectors</a:t>
            </a:r>
          </a:p>
        </p:txBody>
      </p:sp>
      <p:sp>
        <p:nvSpPr>
          <p:cNvPr id="47" name="Oval 46"/>
          <p:cNvSpPr/>
          <p:nvPr/>
        </p:nvSpPr>
        <p:spPr>
          <a:xfrm>
            <a:off x="2465388" y="4701381"/>
            <a:ext cx="71437" cy="71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173038" y="5123656"/>
            <a:ext cx="3862387" cy="58578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0000"/>
                </a:solidFill>
                <a:cs typeface="Arial" charset="0"/>
              </a:rPr>
              <a:t>The Capo Passero Site lies on a flat and wide plateau</a:t>
            </a:r>
            <a:endParaRPr lang="en-US" sz="16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201" name="Text Box 15"/>
          <p:cNvSpPr txBox="1">
            <a:spLocks noChangeArrowheads="1"/>
          </p:cNvSpPr>
          <p:nvPr/>
        </p:nvSpPr>
        <p:spPr bwMode="auto">
          <a:xfrm>
            <a:off x="1679575" y="4344193"/>
            <a:ext cx="809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i="1">
                <a:solidFill>
                  <a:schemeClr val="bg1"/>
                </a:solidFill>
                <a:cs typeface="Arial" charset="0"/>
              </a:rPr>
              <a:t>CP Site</a:t>
            </a:r>
            <a:endParaRPr lang="en-US" sz="1400" b="1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4016" y="6021288"/>
            <a:ext cx="8892480" cy="369332"/>
          </a:xfrm>
          <a:prstGeom prst="rect">
            <a:avLst/>
          </a:prstGeom>
          <a:solidFill>
            <a:srgbClr val="D9D9D9"/>
          </a:solidFill>
          <a:ln w="9525">
            <a:solidFill>
              <a:srgbClr val="2D2D8A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Will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</a:rPr>
              <a:t>host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: A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NTARES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mini-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line, NEMO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Phase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 II - SMO, KM3NeT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Prototype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 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+mn-ea"/>
            </a:endParaRPr>
          </a:p>
        </p:txBody>
      </p:sp>
      <p:pic>
        <p:nvPicPr>
          <p:cNvPr id="13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 b="12726"/>
          <a:stretch>
            <a:fillRect/>
          </a:stretch>
        </p:blipFill>
        <p:spPr bwMode="auto">
          <a:xfrm>
            <a:off x="5076056" y="3501007"/>
            <a:ext cx="3160715" cy="232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67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Design of acoustic sensors and electronics for KM3NeT</a:t>
            </a:r>
            <a:endParaRPr lang="en-US" dirty="0">
              <a:latin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2897" y="476672"/>
            <a:ext cx="800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6"/>
                </a:solidFill>
              </a:rPr>
              <a:t>Multi PMT option </a:t>
            </a:r>
            <a:r>
              <a:rPr lang="it-IT" sz="2000" dirty="0" err="1" smtClean="0">
                <a:solidFill>
                  <a:schemeClr val="accent6"/>
                </a:solidFill>
              </a:rPr>
              <a:t>adopted</a:t>
            </a:r>
            <a:r>
              <a:rPr lang="it-IT" sz="2000" dirty="0" smtClean="0">
                <a:solidFill>
                  <a:schemeClr val="accent6"/>
                </a:solidFill>
              </a:rPr>
              <a:t> for KM3NeT: DOM (Digital Optical </a:t>
            </a:r>
            <a:r>
              <a:rPr lang="it-IT" sz="2000" dirty="0" err="1" smtClean="0">
                <a:solidFill>
                  <a:schemeClr val="accent6"/>
                </a:solidFill>
              </a:rPr>
              <a:t>Module</a:t>
            </a:r>
            <a:r>
              <a:rPr lang="it-IT" sz="2000" dirty="0" smtClean="0">
                <a:solidFill>
                  <a:schemeClr val="accent6"/>
                </a:solidFill>
              </a:rPr>
              <a:t>)</a:t>
            </a:r>
            <a:endParaRPr lang="it-IT" sz="2000" dirty="0">
              <a:solidFill>
                <a:schemeClr val="accent6"/>
              </a:solidFill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339330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322947"/>
            <a:ext cx="2361105" cy="23261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26372" y="2966716"/>
            <a:ext cx="4392488" cy="1428624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29417" t="16827" r="9218" b="10355"/>
          <a:stretch/>
        </p:blipFill>
        <p:spPr bwMode="auto">
          <a:xfrm rot="16200000" flipV="1">
            <a:off x="4113515" y="3815478"/>
            <a:ext cx="178106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/>
          <a:srcRect l="21094" t="32512"/>
          <a:stretch/>
        </p:blipFill>
        <p:spPr>
          <a:xfrm>
            <a:off x="251520" y="3861048"/>
            <a:ext cx="2808312" cy="2191714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691680" y="98072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/>
              <a:t>DOM:Multi</a:t>
            </a:r>
            <a:r>
              <a:rPr lang="it-IT" sz="1800" b="1" dirty="0" smtClean="0"/>
              <a:t> PMT</a:t>
            </a:r>
            <a:endParaRPr lang="it-IT" sz="1800" b="1" dirty="0"/>
          </a:p>
        </p:txBody>
      </p:sp>
      <p:sp>
        <p:nvSpPr>
          <p:cNvPr id="19" name="Rettangolo 18"/>
          <p:cNvSpPr/>
          <p:nvPr/>
        </p:nvSpPr>
        <p:spPr bwMode="auto">
          <a:xfrm>
            <a:off x="4644008" y="1250939"/>
            <a:ext cx="1440160" cy="9361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4" name="Connettore 4 23"/>
          <p:cNvCxnSpPr>
            <a:stCxn id="19" idx="2"/>
            <a:endCxn id="22" idx="3"/>
          </p:cNvCxnSpPr>
          <p:nvPr/>
        </p:nvCxnSpPr>
        <p:spPr bwMode="auto">
          <a:xfrm rot="5400000">
            <a:off x="4419073" y="2772018"/>
            <a:ext cx="1529991" cy="36004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CasellaDiTesto 26"/>
          <p:cNvSpPr txBox="1"/>
          <p:nvPr/>
        </p:nvSpPr>
        <p:spPr>
          <a:xfrm>
            <a:off x="3902374" y="908720"/>
            <a:ext cx="239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/>
              <a:t>Central </a:t>
            </a:r>
            <a:r>
              <a:rPr lang="it-IT" sz="1800" b="1" dirty="0" err="1" smtClean="0"/>
              <a:t>Logic</a:t>
            </a:r>
            <a:r>
              <a:rPr lang="it-IT" sz="1800" b="1" dirty="0" smtClean="0"/>
              <a:t> Board</a:t>
            </a:r>
            <a:endParaRPr lang="it-IT" sz="18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3851920" y="5517232"/>
            <a:ext cx="237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/>
              <a:t>Acoustic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Mezzanine</a:t>
            </a:r>
            <a:endParaRPr lang="it-IT" sz="1800" b="1" dirty="0"/>
          </a:p>
        </p:txBody>
      </p:sp>
      <p:cxnSp>
        <p:nvCxnSpPr>
          <p:cNvPr id="31" name="Connettore 4 30"/>
          <p:cNvCxnSpPr>
            <a:endCxn id="13" idx="3"/>
          </p:cNvCxnSpPr>
          <p:nvPr/>
        </p:nvCxnSpPr>
        <p:spPr bwMode="auto">
          <a:xfrm rot="10800000">
            <a:off x="3059832" y="4956906"/>
            <a:ext cx="1728192" cy="41631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Connettore 4 35"/>
          <p:cNvCxnSpPr/>
          <p:nvPr/>
        </p:nvCxnSpPr>
        <p:spPr bwMode="auto">
          <a:xfrm>
            <a:off x="5220072" y="5373216"/>
            <a:ext cx="2520280" cy="4320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CasellaDiTesto 41"/>
          <p:cNvSpPr txBox="1"/>
          <p:nvPr/>
        </p:nvSpPr>
        <p:spPr>
          <a:xfrm>
            <a:off x="318670" y="6021288"/>
            <a:ext cx="253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/>
              <a:t>Piezo</a:t>
            </a:r>
            <a:r>
              <a:rPr lang="it-IT" sz="1800" b="1" dirty="0" smtClean="0"/>
              <a:t> inside the DOM</a:t>
            </a:r>
            <a:endParaRPr lang="it-IT" sz="1800" b="1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6588224" y="5949280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/>
              <a:t>Hydrophone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outside</a:t>
            </a:r>
            <a:r>
              <a:rPr lang="it-IT" sz="1800" b="1" dirty="0" smtClean="0"/>
              <a:t> </a:t>
            </a:r>
          </a:p>
          <a:p>
            <a:r>
              <a:rPr lang="it-IT" sz="1800" b="1" dirty="0" smtClean="0"/>
              <a:t>the DOM</a:t>
            </a:r>
            <a:endParaRPr lang="it-IT" sz="1800" b="1" dirty="0"/>
          </a:p>
        </p:txBody>
      </p:sp>
      <p:pic>
        <p:nvPicPr>
          <p:cNvPr id="20" name="Picture 10" descr="KM3NeT_log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5877272"/>
            <a:ext cx="583381" cy="6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68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AutoShape 289"/>
          <p:cNvSpPr>
            <a:spLocks noChangeArrowheads="1"/>
          </p:cNvSpPr>
          <p:nvPr/>
        </p:nvSpPr>
        <p:spPr bwMode="auto">
          <a:xfrm flipH="1" flipV="1">
            <a:off x="6134100" y="828675"/>
            <a:ext cx="2943225" cy="5686425"/>
          </a:xfrm>
          <a:prstGeom prst="cube">
            <a:avLst>
              <a:gd name="adj" fmla="val 4736"/>
            </a:avLst>
          </a:prstGeom>
          <a:solidFill>
            <a:srgbClr val="FFFF00">
              <a:alpha val="50000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360" name="AutoShape 288"/>
          <p:cNvSpPr>
            <a:spLocks noChangeArrowheads="1"/>
          </p:cNvSpPr>
          <p:nvPr/>
        </p:nvSpPr>
        <p:spPr bwMode="auto">
          <a:xfrm flipH="1" flipV="1">
            <a:off x="3276600" y="838200"/>
            <a:ext cx="2847975" cy="5676900"/>
          </a:xfrm>
          <a:prstGeom prst="cube">
            <a:avLst>
              <a:gd name="adj" fmla="val 4736"/>
            </a:avLst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359" name="AutoShape 287"/>
          <p:cNvSpPr>
            <a:spLocks noChangeArrowheads="1"/>
          </p:cNvSpPr>
          <p:nvPr/>
        </p:nvSpPr>
        <p:spPr bwMode="auto">
          <a:xfrm flipH="1" flipV="1">
            <a:off x="36513" y="881063"/>
            <a:ext cx="3213100" cy="5619750"/>
          </a:xfrm>
          <a:prstGeom prst="cube">
            <a:avLst>
              <a:gd name="adj" fmla="val 4366"/>
            </a:avLst>
          </a:pr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263" name="Group 191"/>
          <p:cNvGrpSpPr>
            <a:grpSpLocks/>
          </p:cNvGrpSpPr>
          <p:nvPr/>
        </p:nvGrpSpPr>
        <p:grpSpPr bwMode="auto">
          <a:xfrm>
            <a:off x="6980238" y="1438275"/>
            <a:ext cx="1981200" cy="1752600"/>
            <a:chOff x="384" y="1104"/>
            <a:chExt cx="1248" cy="1104"/>
          </a:xfrm>
        </p:grpSpPr>
        <p:grpSp>
          <p:nvGrpSpPr>
            <p:cNvPr id="3264" name="Group 192"/>
            <p:cNvGrpSpPr>
              <a:grpSpLocks/>
            </p:cNvGrpSpPr>
            <p:nvPr/>
          </p:nvGrpSpPr>
          <p:grpSpPr bwMode="auto">
            <a:xfrm>
              <a:off x="384" y="1104"/>
              <a:ext cx="1248" cy="528"/>
              <a:chOff x="384" y="1104"/>
              <a:chExt cx="1248" cy="528"/>
            </a:xfrm>
          </p:grpSpPr>
          <p:sp>
            <p:nvSpPr>
              <p:cNvPr id="3265" name="Oval 193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66" name="Oval 194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67" name="Oval 195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68" name="Oval 196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69" name="Oval 197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0" name="Oval 198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1" name="Oval 199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2" name="Oval 200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3" name="Oval 201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4" name="Oval 202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5" name="Oval 203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6" name="Oval 204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7" name="Oval 205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8" name="Oval 206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9" name="Oval 207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0" name="Oval 208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1" name="Oval 209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2" name="Oval 210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3" name="Oval 211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4" name="Oval 212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5" name="Oval 213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6" name="Oval 214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7" name="Oval 215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88" name="Oval 216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289" name="Group 217"/>
            <p:cNvGrpSpPr>
              <a:grpSpLocks/>
            </p:cNvGrpSpPr>
            <p:nvPr/>
          </p:nvGrpSpPr>
          <p:grpSpPr bwMode="auto">
            <a:xfrm>
              <a:off x="384" y="1392"/>
              <a:ext cx="1248" cy="528"/>
              <a:chOff x="384" y="1104"/>
              <a:chExt cx="1248" cy="528"/>
            </a:xfrm>
          </p:grpSpPr>
          <p:sp>
            <p:nvSpPr>
              <p:cNvPr id="3290" name="Oval 218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1" name="Oval 219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2" name="Oval 220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3" name="Oval 221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4" name="Oval 222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5" name="Oval 223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6" name="Oval 224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7" name="Oval 225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8" name="Oval 226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99" name="Oval 227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0" name="Oval 228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1" name="Oval 229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2" name="Oval 230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3" name="Oval 231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4" name="Oval 232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5" name="Oval 233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6" name="Oval 234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7" name="Oval 235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8" name="Oval 236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9" name="Oval 237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10" name="Oval 238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11" name="Oval 239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12" name="Oval 240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13" name="Oval 241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314" name="Group 242"/>
            <p:cNvGrpSpPr>
              <a:grpSpLocks/>
            </p:cNvGrpSpPr>
            <p:nvPr/>
          </p:nvGrpSpPr>
          <p:grpSpPr bwMode="auto">
            <a:xfrm>
              <a:off x="384" y="1680"/>
              <a:ext cx="1248" cy="528"/>
              <a:chOff x="384" y="1104"/>
              <a:chExt cx="1248" cy="528"/>
            </a:xfrm>
          </p:grpSpPr>
          <p:sp>
            <p:nvSpPr>
              <p:cNvPr id="3315" name="Oval 243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16" name="Oval 244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17" name="Oval 245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18" name="Oval 246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19" name="Oval 247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0" name="Oval 248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1" name="Oval 249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2" name="Oval 250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3" name="Oval 251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4" name="Oval 252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5" name="Oval 253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6" name="Oval 254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7" name="Oval 255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8" name="Oval 256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29" name="Oval 257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0" name="Oval 258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1" name="Oval 259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2" name="Oval 260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3" name="Oval 261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4" name="Oval 262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5" name="Oval 263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6" name="Oval 264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7" name="Oval 265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38" name="Oval 266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Large Area Detectors for HE neutrinos</a:t>
            </a:r>
            <a:endParaRPr lang="en-GB"/>
          </a:p>
        </p:txBody>
      </p:sp>
      <p:grpSp>
        <p:nvGrpSpPr>
          <p:cNvPr id="3163" name="Group 91"/>
          <p:cNvGrpSpPr>
            <a:grpSpLocks/>
          </p:cNvGrpSpPr>
          <p:nvPr/>
        </p:nvGrpSpPr>
        <p:grpSpPr bwMode="auto">
          <a:xfrm>
            <a:off x="582613" y="1490663"/>
            <a:ext cx="1981200" cy="1752600"/>
            <a:chOff x="384" y="1104"/>
            <a:chExt cx="1248" cy="1104"/>
          </a:xfrm>
        </p:grpSpPr>
        <p:grpSp>
          <p:nvGrpSpPr>
            <p:cNvPr id="3112" name="Group 40"/>
            <p:cNvGrpSpPr>
              <a:grpSpLocks/>
            </p:cNvGrpSpPr>
            <p:nvPr/>
          </p:nvGrpSpPr>
          <p:grpSpPr bwMode="auto">
            <a:xfrm>
              <a:off x="384" y="1104"/>
              <a:ext cx="1248" cy="528"/>
              <a:chOff x="384" y="1104"/>
              <a:chExt cx="1248" cy="528"/>
            </a:xfrm>
          </p:grpSpPr>
          <p:sp>
            <p:nvSpPr>
              <p:cNvPr id="3076" name="Oval 4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7" name="Oval 5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8" name="Oval 6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9" name="Oval 7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0" name="Oval 8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1" name="Oval 9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2" name="Oval 10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3" name="Oval 11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4" name="Oval 12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5" name="Oval 13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6" name="Oval 14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1" name="Oval 19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2" name="Oval 20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3" name="Oval 21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4" name="Oval 22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5" name="Oval 23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6" name="Oval 24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7" name="Oval 25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8" name="Oval 26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99" name="Oval 27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113" name="Group 41"/>
            <p:cNvGrpSpPr>
              <a:grpSpLocks/>
            </p:cNvGrpSpPr>
            <p:nvPr/>
          </p:nvGrpSpPr>
          <p:grpSpPr bwMode="auto">
            <a:xfrm>
              <a:off x="384" y="1392"/>
              <a:ext cx="1248" cy="528"/>
              <a:chOff x="384" y="1104"/>
              <a:chExt cx="1248" cy="528"/>
            </a:xfrm>
          </p:grpSpPr>
          <p:sp>
            <p:nvSpPr>
              <p:cNvPr id="3114" name="Oval 42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15" name="Oval 43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16" name="Oval 44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17" name="Oval 45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18" name="Oval 46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19" name="Oval 47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0" name="Oval 4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1" name="Oval 49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2" name="Oval 50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3" name="Oval 51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4" name="Oval 52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6" name="Oval 54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7" name="Oval 55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8" name="Oval 56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29" name="Oval 57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30" name="Oval 58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31" name="Oval 59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32" name="Oval 60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33" name="Oval 61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34" name="Oval 62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35" name="Oval 63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36" name="Oval 64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37" name="Oval 65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138" name="Group 66"/>
            <p:cNvGrpSpPr>
              <a:grpSpLocks/>
            </p:cNvGrpSpPr>
            <p:nvPr/>
          </p:nvGrpSpPr>
          <p:grpSpPr bwMode="auto">
            <a:xfrm>
              <a:off x="384" y="1680"/>
              <a:ext cx="1248" cy="528"/>
              <a:chOff x="384" y="1104"/>
              <a:chExt cx="1248" cy="528"/>
            </a:xfrm>
          </p:grpSpPr>
          <p:sp>
            <p:nvSpPr>
              <p:cNvPr id="3139" name="Oval 67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0" name="Oval 68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1" name="Oval 69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2" name="Oval 70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3" name="Oval 71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4" name="Oval 72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5" name="Oval 7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6" name="Oval 74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7" name="Oval 75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8" name="Oval 76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49" name="Oval 77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0" name="Oval 78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1" name="Oval 79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2" name="Oval 80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3" name="Oval 81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4" name="Oval 82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5" name="Oval 83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6" name="Oval 84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7" name="Oval 85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8" name="Oval 86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59" name="Oval 87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0" name="Oval 88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1" name="Oval 89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2" name="Oval 90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3164" name="Text Box 92"/>
          <p:cNvSpPr txBox="1">
            <a:spLocks noChangeArrowheads="1"/>
          </p:cNvSpPr>
          <p:nvPr/>
        </p:nvSpPr>
        <p:spPr bwMode="auto">
          <a:xfrm>
            <a:off x="573088" y="838200"/>
            <a:ext cx="187166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it-IT" b="1"/>
              <a:t>Optical Detection</a:t>
            </a:r>
          </a:p>
          <a:p>
            <a:pPr>
              <a:lnSpc>
                <a:spcPct val="125000"/>
              </a:lnSpc>
            </a:pPr>
            <a:r>
              <a:rPr lang="it-IT" b="1"/>
              <a:t>(ICECUBE-KM3NeT)</a:t>
            </a:r>
          </a:p>
        </p:txBody>
      </p:sp>
      <p:sp>
        <p:nvSpPr>
          <p:cNvPr id="3165" name="Rectangle 93"/>
          <p:cNvSpPr>
            <a:spLocks noChangeArrowheads="1"/>
          </p:cNvSpPr>
          <p:nvPr/>
        </p:nvSpPr>
        <p:spPr bwMode="auto">
          <a:xfrm>
            <a:off x="201613" y="3838575"/>
            <a:ext cx="3081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5000"/>
              </a:lnSpc>
            </a:pPr>
            <a:r>
              <a:rPr lang="it-IT" dirty="0"/>
              <a:t>Medium:  Seawater, Polar Ice</a:t>
            </a:r>
          </a:p>
          <a:p>
            <a:pPr algn="l">
              <a:lnSpc>
                <a:spcPct val="115000"/>
              </a:lnSpc>
            </a:pPr>
            <a:endParaRPr lang="it-IT" dirty="0"/>
          </a:p>
          <a:p>
            <a:pPr algn="l">
              <a:lnSpc>
                <a:spcPct val="115000"/>
              </a:lnSpc>
            </a:pPr>
            <a:r>
              <a:rPr lang="it-IT" b="1" dirty="0">
                <a:sym typeface="Symbol" pitchFamily="18" charset="2"/>
              </a:rPr>
              <a:t></a:t>
            </a:r>
            <a:r>
              <a:rPr lang="it-IT" b="1" baseline="-25000" dirty="0">
                <a:sym typeface="Symbol" pitchFamily="18" charset="2"/>
              </a:rPr>
              <a:t></a:t>
            </a:r>
            <a:r>
              <a:rPr lang="it-IT" dirty="0"/>
              <a:t> (throughgoing and contained)</a:t>
            </a:r>
          </a:p>
          <a:p>
            <a:pPr algn="l">
              <a:lnSpc>
                <a:spcPct val="115000"/>
              </a:lnSpc>
            </a:pPr>
            <a:r>
              <a:rPr lang="it-IT" b="1" dirty="0">
                <a:sym typeface="Symbol" pitchFamily="18" charset="2"/>
              </a:rPr>
              <a:t></a:t>
            </a:r>
            <a:r>
              <a:rPr lang="it-IT" b="1" baseline="-25000" dirty="0">
                <a:sym typeface="Symbol" pitchFamily="18" charset="2"/>
              </a:rPr>
              <a:t>e,</a:t>
            </a:r>
            <a:r>
              <a:rPr lang="it-IT" dirty="0"/>
              <a:t> (contained cascades)</a:t>
            </a:r>
          </a:p>
          <a:p>
            <a:pPr algn="l">
              <a:lnSpc>
                <a:spcPct val="115000"/>
              </a:lnSpc>
            </a:pPr>
            <a:endParaRPr lang="it-IT" dirty="0"/>
          </a:p>
          <a:p>
            <a:pPr algn="l">
              <a:lnSpc>
                <a:spcPct val="115000"/>
              </a:lnSpc>
            </a:pPr>
            <a:r>
              <a:rPr lang="it-IT" dirty="0"/>
              <a:t>Carrier: Cherenkov Light (UV-visible)</a:t>
            </a:r>
          </a:p>
          <a:p>
            <a:pPr algn="l" eaLnBrk="0" hangingPunct="0">
              <a:lnSpc>
                <a:spcPct val="115000"/>
              </a:lnSpc>
            </a:pPr>
            <a:r>
              <a:rPr lang="it-IT" dirty="0"/>
              <a:t>Attenuation length: 100 m</a:t>
            </a:r>
          </a:p>
          <a:p>
            <a:pPr algn="l" eaLnBrk="0" hangingPunct="0">
              <a:lnSpc>
                <a:spcPct val="115000"/>
              </a:lnSpc>
            </a:pPr>
            <a:endParaRPr lang="it-IT" dirty="0"/>
          </a:p>
          <a:p>
            <a:pPr algn="l">
              <a:lnSpc>
                <a:spcPct val="115000"/>
              </a:lnSpc>
            </a:pPr>
            <a:r>
              <a:rPr lang="it-IT" dirty="0"/>
              <a:t>Sensor: PMTs</a:t>
            </a:r>
          </a:p>
          <a:p>
            <a:pPr algn="l">
              <a:lnSpc>
                <a:spcPct val="115000"/>
              </a:lnSpc>
            </a:pPr>
            <a:r>
              <a:rPr lang="it-IT" dirty="0"/>
              <a:t>Instrumented Volume: 1 km</a:t>
            </a:r>
            <a:r>
              <a:rPr lang="it-IT" baseline="30000" dirty="0"/>
              <a:t>3</a:t>
            </a:r>
            <a:endParaRPr lang="en-GB" baseline="30000" dirty="0"/>
          </a:p>
        </p:txBody>
      </p:sp>
      <p:grpSp>
        <p:nvGrpSpPr>
          <p:cNvPr id="3172" name="Group 100"/>
          <p:cNvGrpSpPr>
            <a:grpSpLocks/>
          </p:cNvGrpSpPr>
          <p:nvPr/>
        </p:nvGrpSpPr>
        <p:grpSpPr bwMode="auto">
          <a:xfrm>
            <a:off x="3702050" y="1447800"/>
            <a:ext cx="1981200" cy="1752600"/>
            <a:chOff x="384" y="1104"/>
            <a:chExt cx="1248" cy="1104"/>
          </a:xfrm>
        </p:grpSpPr>
        <p:grpSp>
          <p:nvGrpSpPr>
            <p:cNvPr id="3173" name="Group 101"/>
            <p:cNvGrpSpPr>
              <a:grpSpLocks/>
            </p:cNvGrpSpPr>
            <p:nvPr/>
          </p:nvGrpSpPr>
          <p:grpSpPr bwMode="auto">
            <a:xfrm>
              <a:off x="384" y="1104"/>
              <a:ext cx="1248" cy="528"/>
              <a:chOff x="384" y="1104"/>
              <a:chExt cx="1248" cy="528"/>
            </a:xfrm>
          </p:grpSpPr>
          <p:sp>
            <p:nvSpPr>
              <p:cNvPr id="3174" name="Oval 102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5" name="Oval 103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6" name="Oval 104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7" name="Oval 105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8" name="Oval 106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9" name="Oval 107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0" name="Oval 10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1" name="Oval 109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2" name="Oval 110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3" name="Oval 111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4" name="Oval 112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5" name="Oval 113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6" name="Oval 114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7" name="Oval 115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8" name="Oval 116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89" name="Oval 117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90" name="Oval 118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91" name="Oval 119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92" name="Oval 120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93" name="Oval 121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94" name="Oval 122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95" name="Oval 123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96" name="Oval 124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97" name="Oval 125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198" name="Group 126"/>
            <p:cNvGrpSpPr>
              <a:grpSpLocks/>
            </p:cNvGrpSpPr>
            <p:nvPr/>
          </p:nvGrpSpPr>
          <p:grpSpPr bwMode="auto">
            <a:xfrm>
              <a:off x="384" y="1392"/>
              <a:ext cx="1248" cy="528"/>
              <a:chOff x="384" y="1104"/>
              <a:chExt cx="1248" cy="528"/>
            </a:xfrm>
          </p:grpSpPr>
          <p:sp>
            <p:nvSpPr>
              <p:cNvPr id="3199" name="Oval 127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0" name="Oval 128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1" name="Oval 129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2" name="Oval 130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3" name="Oval 131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4" name="Oval 132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5" name="Oval 13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6" name="Oval 134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7" name="Oval 135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8" name="Oval 136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09" name="Oval 137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0" name="Oval 138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1" name="Oval 139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2" name="Oval 140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3" name="Oval 141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4" name="Oval 142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5" name="Oval 143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6" name="Oval 144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7" name="Oval 145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8" name="Oval 146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19" name="Oval 147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20" name="Oval 148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21" name="Oval 149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22" name="Oval 150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223" name="Group 151"/>
            <p:cNvGrpSpPr>
              <a:grpSpLocks/>
            </p:cNvGrpSpPr>
            <p:nvPr/>
          </p:nvGrpSpPr>
          <p:grpSpPr bwMode="auto">
            <a:xfrm>
              <a:off x="384" y="1680"/>
              <a:ext cx="1248" cy="528"/>
              <a:chOff x="384" y="1104"/>
              <a:chExt cx="1248" cy="528"/>
            </a:xfrm>
          </p:grpSpPr>
          <p:sp>
            <p:nvSpPr>
              <p:cNvPr id="3224" name="Oval 152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25" name="Oval 153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26" name="Oval 154"/>
              <p:cNvSpPr>
                <a:spLocks noChangeArrowheads="1"/>
              </p:cNvSpPr>
              <p:nvPr/>
            </p:nvSpPr>
            <p:spPr bwMode="auto">
              <a:xfrm>
                <a:off x="57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27" name="Oval 155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28" name="Oval 156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29" name="Oval 157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0" name="Oval 15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1" name="Oval 159"/>
              <p:cNvSpPr>
                <a:spLocks noChangeArrowheads="1"/>
              </p:cNvSpPr>
              <p:nvPr/>
            </p:nvSpPr>
            <p:spPr bwMode="auto">
              <a:xfrm>
                <a:off x="72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2" name="Oval 160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3" name="Oval 161"/>
              <p:cNvSpPr>
                <a:spLocks noChangeArrowheads="1"/>
              </p:cNvSpPr>
              <p:nvPr/>
            </p:nvSpPr>
            <p:spPr bwMode="auto">
              <a:xfrm>
                <a:off x="91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4" name="Oval 162"/>
              <p:cNvSpPr>
                <a:spLocks noChangeArrowheads="1"/>
              </p:cNvSpPr>
              <p:nvPr/>
            </p:nvSpPr>
            <p:spPr bwMode="auto">
              <a:xfrm>
                <a:off x="100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5" name="Oval 163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6" name="Oval 164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7" name="Oval 165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8" name="Oval 166"/>
              <p:cNvSpPr>
                <a:spLocks noChangeArrowheads="1"/>
              </p:cNvSpPr>
              <p:nvPr/>
            </p:nvSpPr>
            <p:spPr bwMode="auto">
              <a:xfrm>
                <a:off x="105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39" name="Oval 167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40" name="Oval 168"/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41" name="Oval 169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42" name="Oval 170"/>
              <p:cNvSpPr>
                <a:spLocks noChangeArrowheads="1"/>
              </p:cNvSpPr>
              <p:nvPr/>
            </p:nvSpPr>
            <p:spPr bwMode="auto">
              <a:xfrm>
                <a:off x="1104" y="110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43" name="Oval 171"/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44" name="Oval 172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45" name="Oval 173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46" name="Oval 174"/>
              <p:cNvSpPr>
                <a:spLocks noChangeArrowheads="1"/>
              </p:cNvSpPr>
              <p:nvPr/>
            </p:nvSpPr>
            <p:spPr bwMode="auto">
              <a:xfrm>
                <a:off x="1488" y="1488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47" name="Oval 175"/>
              <p:cNvSpPr>
                <a:spLocks noChangeArrowheads="1"/>
              </p:cNvSpPr>
              <p:nvPr/>
            </p:nvSpPr>
            <p:spPr bwMode="auto">
              <a:xfrm>
                <a:off x="1584" y="1584"/>
                <a:ext cx="48" cy="48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3248" name="Text Box 176"/>
          <p:cNvSpPr txBox="1">
            <a:spLocks noChangeArrowheads="1"/>
          </p:cNvSpPr>
          <p:nvPr/>
        </p:nvSpPr>
        <p:spPr bwMode="auto">
          <a:xfrm>
            <a:off x="3560052" y="795338"/>
            <a:ext cx="213661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it-IT" b="1" dirty="0"/>
              <a:t>Radio Detection</a:t>
            </a:r>
          </a:p>
          <a:p>
            <a:pPr>
              <a:lnSpc>
                <a:spcPct val="125000"/>
              </a:lnSpc>
            </a:pPr>
            <a:r>
              <a:rPr lang="it-IT" b="1" dirty="0" smtClean="0"/>
              <a:t>(RICE, ARIANNA, ARA)</a:t>
            </a:r>
            <a:endParaRPr lang="it-IT" b="1" dirty="0"/>
          </a:p>
        </p:txBody>
      </p:sp>
      <p:sp>
        <p:nvSpPr>
          <p:cNvPr id="3253" name="Rectangle 181"/>
          <p:cNvSpPr>
            <a:spLocks noChangeArrowheads="1"/>
          </p:cNvSpPr>
          <p:nvPr/>
        </p:nvSpPr>
        <p:spPr bwMode="auto">
          <a:xfrm>
            <a:off x="3448050" y="3860800"/>
            <a:ext cx="26479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5000"/>
              </a:lnSpc>
            </a:pPr>
            <a:r>
              <a:rPr lang="it-IT"/>
              <a:t>Medium:  Salt domes, Polar Ice</a:t>
            </a:r>
          </a:p>
          <a:p>
            <a:pPr algn="l">
              <a:lnSpc>
                <a:spcPct val="115000"/>
              </a:lnSpc>
            </a:pPr>
            <a:endParaRPr lang="it-IT"/>
          </a:p>
          <a:p>
            <a:pPr algn="l">
              <a:lnSpc>
                <a:spcPct val="115000"/>
              </a:lnSpc>
            </a:pPr>
            <a:r>
              <a:rPr lang="it-IT" b="1">
                <a:sym typeface="Symbol" pitchFamily="18" charset="2"/>
              </a:rPr>
              <a:t></a:t>
            </a:r>
            <a:r>
              <a:rPr lang="it-IT"/>
              <a:t> (cascades)</a:t>
            </a:r>
          </a:p>
          <a:p>
            <a:pPr algn="l">
              <a:lnSpc>
                <a:spcPct val="115000"/>
              </a:lnSpc>
            </a:pPr>
            <a:endParaRPr lang="it-IT"/>
          </a:p>
          <a:p>
            <a:pPr algn="l">
              <a:lnSpc>
                <a:spcPct val="115000"/>
              </a:lnSpc>
            </a:pPr>
            <a:r>
              <a:rPr lang="it-IT"/>
              <a:t>Carrier: Cherenkov Radio</a:t>
            </a:r>
          </a:p>
          <a:p>
            <a:pPr algn="l">
              <a:lnSpc>
                <a:spcPct val="115000"/>
              </a:lnSpc>
            </a:pPr>
            <a:r>
              <a:rPr lang="it-IT"/>
              <a:t>Attenuation length: 1 km</a:t>
            </a:r>
          </a:p>
          <a:p>
            <a:pPr algn="l">
              <a:lnSpc>
                <a:spcPct val="115000"/>
              </a:lnSpc>
            </a:pPr>
            <a:endParaRPr lang="it-IT"/>
          </a:p>
          <a:p>
            <a:pPr algn="l">
              <a:lnSpc>
                <a:spcPct val="115000"/>
              </a:lnSpc>
            </a:pPr>
            <a:r>
              <a:rPr lang="it-IT"/>
              <a:t>Sensors: Antennas</a:t>
            </a:r>
          </a:p>
          <a:p>
            <a:pPr algn="l">
              <a:lnSpc>
                <a:spcPct val="115000"/>
              </a:lnSpc>
            </a:pPr>
            <a:r>
              <a:rPr lang="it-IT"/>
              <a:t>Instrumented Volume: &gt;1 km</a:t>
            </a:r>
            <a:r>
              <a:rPr lang="it-IT" baseline="30000"/>
              <a:t>3</a:t>
            </a:r>
          </a:p>
        </p:txBody>
      </p:sp>
      <p:grpSp>
        <p:nvGrpSpPr>
          <p:cNvPr id="3376" name="Group 304"/>
          <p:cNvGrpSpPr>
            <a:grpSpLocks/>
          </p:cNvGrpSpPr>
          <p:nvPr/>
        </p:nvGrpSpPr>
        <p:grpSpPr bwMode="auto">
          <a:xfrm>
            <a:off x="277813" y="2462213"/>
            <a:ext cx="1763712" cy="1047750"/>
            <a:chOff x="192" y="1380"/>
            <a:chExt cx="1111" cy="660"/>
          </a:xfrm>
        </p:grpSpPr>
        <p:sp>
          <p:nvSpPr>
            <p:cNvPr id="3166" name="Line 94"/>
            <p:cNvSpPr>
              <a:spLocks noChangeShapeType="1"/>
            </p:cNvSpPr>
            <p:nvPr/>
          </p:nvSpPr>
          <p:spPr bwMode="auto">
            <a:xfrm flipV="1">
              <a:off x="624" y="1392"/>
              <a:ext cx="576" cy="432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168" name="Line 96"/>
            <p:cNvSpPr>
              <a:spLocks noChangeShapeType="1"/>
            </p:cNvSpPr>
            <p:nvPr/>
          </p:nvSpPr>
          <p:spPr bwMode="auto">
            <a:xfrm flipV="1">
              <a:off x="348" y="1824"/>
              <a:ext cx="276" cy="2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171" name="AutoShape 99"/>
            <p:cNvSpPr>
              <a:spLocks noChangeArrowheads="1"/>
            </p:cNvSpPr>
            <p:nvPr/>
          </p:nvSpPr>
          <p:spPr bwMode="auto">
            <a:xfrm rot="-10267603">
              <a:off x="469" y="1380"/>
              <a:ext cx="624" cy="624"/>
            </a:xfrm>
            <a:prstGeom prst="rtTriangle">
              <a:avLst/>
            </a:prstGeom>
            <a:solidFill>
              <a:srgbClr val="6600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54" name="Rectangle 182"/>
            <p:cNvSpPr>
              <a:spLocks noChangeArrowheads="1"/>
            </p:cNvSpPr>
            <p:nvPr/>
          </p:nvSpPr>
          <p:spPr bwMode="auto">
            <a:xfrm>
              <a:off x="192" y="1776"/>
              <a:ext cx="2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 sz="1800" b="1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r>
                <a:rPr lang="it-IT" sz="1800" b="1" baseline="-25000">
                  <a:solidFill>
                    <a:srgbClr val="FF0000"/>
                  </a:solidFill>
                  <a:sym typeface="Symbol" pitchFamily="18" charset="2"/>
                </a:rPr>
                <a:t></a:t>
              </a:r>
              <a:endParaRPr lang="en-GB" sz="1800" b="1" baseline="-2500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3255" name="Rectangle 183"/>
            <p:cNvSpPr>
              <a:spLocks noChangeArrowheads="1"/>
            </p:cNvSpPr>
            <p:nvPr/>
          </p:nvSpPr>
          <p:spPr bwMode="auto">
            <a:xfrm>
              <a:off x="1104" y="1392"/>
              <a:ext cx="1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 sz="1800" b="1">
                  <a:solidFill>
                    <a:srgbClr val="000099"/>
                  </a:solidFill>
                  <a:sym typeface="Symbol" pitchFamily="18" charset="2"/>
                </a:rPr>
                <a:t></a:t>
              </a:r>
              <a:endParaRPr lang="en-GB" sz="1800" b="1">
                <a:solidFill>
                  <a:srgbClr val="000099"/>
                </a:solidFill>
                <a:sym typeface="Symbol" pitchFamily="18" charset="2"/>
              </a:endParaRPr>
            </a:p>
          </p:txBody>
        </p:sp>
      </p:grpSp>
      <p:sp>
        <p:nvSpPr>
          <p:cNvPr id="3262" name="Rectangle 190"/>
          <p:cNvSpPr>
            <a:spLocks noChangeArrowheads="1"/>
          </p:cNvSpPr>
          <p:nvPr/>
        </p:nvSpPr>
        <p:spPr bwMode="auto">
          <a:xfrm>
            <a:off x="6276975" y="3838575"/>
            <a:ext cx="2790825" cy="25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</a:pPr>
            <a:r>
              <a:rPr lang="it-IT" dirty="0"/>
              <a:t>Medium:  Seawater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, Polar Ice, Salt Domes</a:t>
            </a:r>
          </a:p>
          <a:p>
            <a:pPr algn="l">
              <a:lnSpc>
                <a:spcPct val="115000"/>
              </a:lnSpc>
            </a:pPr>
            <a:endParaRPr lang="it-IT" dirty="0"/>
          </a:p>
          <a:p>
            <a:pPr algn="l">
              <a:lnSpc>
                <a:spcPct val="115000"/>
              </a:lnSpc>
            </a:pPr>
            <a:r>
              <a:rPr lang="it-IT" b="1" dirty="0">
                <a:sym typeface="Symbol" pitchFamily="18" charset="2"/>
              </a:rPr>
              <a:t></a:t>
            </a:r>
            <a:r>
              <a:rPr lang="it-IT" dirty="0"/>
              <a:t> (cascades)</a:t>
            </a:r>
          </a:p>
          <a:p>
            <a:pPr algn="l">
              <a:lnSpc>
                <a:spcPct val="115000"/>
              </a:lnSpc>
            </a:pPr>
            <a:endParaRPr lang="it-IT" dirty="0"/>
          </a:p>
          <a:p>
            <a:pPr algn="l">
              <a:lnSpc>
                <a:spcPct val="115000"/>
              </a:lnSpc>
            </a:pPr>
            <a:r>
              <a:rPr lang="it-IT" dirty="0"/>
              <a:t>Carrier: Sound waves (tens kHz)</a:t>
            </a:r>
          </a:p>
          <a:p>
            <a:pPr algn="l">
              <a:lnSpc>
                <a:spcPct val="115000"/>
              </a:lnSpc>
            </a:pPr>
            <a:r>
              <a:rPr lang="it-IT" dirty="0"/>
              <a:t>Attenuation length: </a:t>
            </a:r>
            <a:r>
              <a:rPr lang="en-US" dirty="0">
                <a:sym typeface="Symbol" pitchFamily="18" charset="2"/>
              </a:rPr>
              <a:t></a:t>
            </a:r>
            <a:r>
              <a:rPr lang="it-IT" dirty="0"/>
              <a:t> 10 km</a:t>
            </a:r>
          </a:p>
          <a:p>
            <a:pPr algn="l">
              <a:lnSpc>
                <a:spcPct val="115000"/>
              </a:lnSpc>
            </a:pPr>
            <a:endParaRPr lang="it-IT" dirty="0"/>
          </a:p>
          <a:p>
            <a:pPr algn="l">
              <a:lnSpc>
                <a:spcPct val="115000"/>
              </a:lnSpc>
            </a:pPr>
            <a:r>
              <a:rPr lang="it-IT" dirty="0" smtClean="0"/>
              <a:t>Hydro-phones</a:t>
            </a:r>
            <a:endParaRPr lang="it-IT" dirty="0"/>
          </a:p>
          <a:p>
            <a:pPr algn="l">
              <a:lnSpc>
                <a:spcPct val="115000"/>
              </a:lnSpc>
            </a:pPr>
            <a:r>
              <a:rPr lang="it-IT" dirty="0"/>
              <a:t>Instrumented Volume: &gt;100 km</a:t>
            </a:r>
            <a:r>
              <a:rPr lang="it-IT" baseline="30000" dirty="0"/>
              <a:t>3</a:t>
            </a:r>
          </a:p>
        </p:txBody>
      </p:sp>
      <p:sp>
        <p:nvSpPr>
          <p:cNvPr id="3339" name="Text Box 267"/>
          <p:cNvSpPr txBox="1">
            <a:spLocks noChangeArrowheads="1"/>
          </p:cNvSpPr>
          <p:nvPr/>
        </p:nvSpPr>
        <p:spPr bwMode="auto">
          <a:xfrm>
            <a:off x="6859588" y="785813"/>
            <a:ext cx="178752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it-IT" b="1"/>
              <a:t>Acoustic Detection</a:t>
            </a:r>
          </a:p>
          <a:p>
            <a:pPr>
              <a:lnSpc>
                <a:spcPct val="125000"/>
              </a:lnSpc>
            </a:pPr>
            <a:r>
              <a:rPr lang="it-IT" b="1"/>
              <a:t>(Prototypes)</a:t>
            </a:r>
          </a:p>
        </p:txBody>
      </p:sp>
      <p:grpSp>
        <p:nvGrpSpPr>
          <p:cNvPr id="3375" name="Group 303"/>
          <p:cNvGrpSpPr>
            <a:grpSpLocks/>
          </p:cNvGrpSpPr>
          <p:nvPr/>
        </p:nvGrpSpPr>
        <p:grpSpPr bwMode="auto">
          <a:xfrm>
            <a:off x="3644900" y="1609725"/>
            <a:ext cx="1984375" cy="2066925"/>
            <a:chOff x="2302" y="870"/>
            <a:chExt cx="1250" cy="1302"/>
          </a:xfrm>
        </p:grpSpPr>
        <p:sp>
          <p:nvSpPr>
            <p:cNvPr id="3251" name="Line 179"/>
            <p:cNvSpPr>
              <a:spLocks noChangeShapeType="1"/>
            </p:cNvSpPr>
            <p:nvPr/>
          </p:nvSpPr>
          <p:spPr bwMode="auto">
            <a:xfrm flipV="1">
              <a:off x="2302" y="1584"/>
              <a:ext cx="578" cy="4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257" name="AutoShape 185"/>
            <p:cNvSpPr>
              <a:spLocks noChangeArrowheads="1"/>
            </p:cNvSpPr>
            <p:nvPr/>
          </p:nvSpPr>
          <p:spPr bwMode="auto">
            <a:xfrm rot="2955355">
              <a:off x="2319" y="1395"/>
              <a:ext cx="1302" cy="252"/>
            </a:xfrm>
            <a:prstGeom prst="triangle">
              <a:avLst>
                <a:gd name="adj" fmla="val 50000"/>
              </a:avLst>
            </a:prstGeom>
            <a:solidFill>
              <a:srgbClr val="33CC33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50" name="Line 178"/>
            <p:cNvSpPr>
              <a:spLocks noChangeShapeType="1"/>
            </p:cNvSpPr>
            <p:nvPr/>
          </p:nvSpPr>
          <p:spPr bwMode="auto">
            <a:xfrm flipV="1">
              <a:off x="2875" y="1441"/>
              <a:ext cx="212" cy="147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256" name="Rectangle 184"/>
            <p:cNvSpPr>
              <a:spLocks noChangeArrowheads="1"/>
            </p:cNvSpPr>
            <p:nvPr/>
          </p:nvSpPr>
          <p:spPr bwMode="auto">
            <a:xfrm>
              <a:off x="2834" y="1152"/>
              <a:ext cx="7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>
                  <a:sym typeface="Symbol" pitchFamily="18" charset="2"/>
                </a:rPr>
                <a:t>em cascade</a:t>
              </a:r>
              <a:endParaRPr lang="en-GB">
                <a:sym typeface="Symbol" pitchFamily="18" charset="2"/>
              </a:endParaRPr>
            </a:p>
          </p:txBody>
        </p:sp>
        <p:sp>
          <p:nvSpPr>
            <p:cNvPr id="3345" name="Rectangle 273"/>
            <p:cNvSpPr>
              <a:spLocks noChangeArrowheads="1"/>
            </p:cNvSpPr>
            <p:nvPr/>
          </p:nvSpPr>
          <p:spPr bwMode="auto">
            <a:xfrm>
              <a:off x="2400" y="1844"/>
              <a:ext cx="244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it-IT" sz="1800" b="1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r>
                <a:rPr lang="it-IT" sz="1800" b="1" baseline="-25000">
                  <a:solidFill>
                    <a:srgbClr val="FF0000"/>
                  </a:solidFill>
                  <a:sym typeface="Symbol" pitchFamily="18" charset="2"/>
                </a:rPr>
                <a:t>e</a:t>
              </a:r>
              <a:endParaRPr lang="en-GB" sz="1800" b="1" baseline="-25000">
                <a:solidFill>
                  <a:srgbClr val="FF0000"/>
                </a:solidFill>
                <a:sym typeface="Symbol" pitchFamily="18" charset="2"/>
              </a:endParaRPr>
            </a:p>
          </p:txBody>
        </p:sp>
      </p:grpSp>
      <p:grpSp>
        <p:nvGrpSpPr>
          <p:cNvPr id="3377" name="Group 305"/>
          <p:cNvGrpSpPr>
            <a:grpSpLocks/>
          </p:cNvGrpSpPr>
          <p:nvPr/>
        </p:nvGrpSpPr>
        <p:grpSpPr bwMode="auto">
          <a:xfrm>
            <a:off x="6232525" y="1971675"/>
            <a:ext cx="2073275" cy="1752600"/>
            <a:chOff x="3811" y="1104"/>
            <a:chExt cx="1306" cy="1104"/>
          </a:xfrm>
        </p:grpSpPr>
        <p:sp>
          <p:nvSpPr>
            <p:cNvPr id="3351" name="Rectangle 279"/>
            <p:cNvSpPr>
              <a:spLocks noChangeArrowheads="1"/>
            </p:cNvSpPr>
            <p:nvPr/>
          </p:nvSpPr>
          <p:spPr bwMode="auto">
            <a:xfrm>
              <a:off x="4368" y="2016"/>
              <a:ext cx="7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>
                  <a:sym typeface="Symbol" pitchFamily="18" charset="2"/>
                </a:rPr>
                <a:t>em  cascade</a:t>
              </a:r>
              <a:endParaRPr lang="en-GB">
                <a:sym typeface="Symbol" pitchFamily="18" charset="2"/>
              </a:endParaRPr>
            </a:p>
          </p:txBody>
        </p:sp>
        <p:sp>
          <p:nvSpPr>
            <p:cNvPr id="3343" name="Rectangle 271"/>
            <p:cNvSpPr>
              <a:spLocks noChangeArrowheads="1"/>
            </p:cNvSpPr>
            <p:nvPr/>
          </p:nvSpPr>
          <p:spPr bwMode="auto">
            <a:xfrm>
              <a:off x="3984" y="1104"/>
              <a:ext cx="1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 sz="1800" b="1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endParaRPr lang="en-GB" sz="1800" b="1" baseline="-2500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3352" name="Rectangle 280"/>
            <p:cNvSpPr>
              <a:spLocks noChangeArrowheads="1"/>
            </p:cNvSpPr>
            <p:nvPr/>
          </p:nvSpPr>
          <p:spPr bwMode="auto">
            <a:xfrm>
              <a:off x="3888" y="1776"/>
              <a:ext cx="4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 sz="1200" b="1">
                  <a:sym typeface="Symbol" pitchFamily="18" charset="2"/>
                </a:rPr>
                <a:t>hadron </a:t>
              </a:r>
            </a:p>
            <a:p>
              <a:pPr algn="l"/>
              <a:r>
                <a:rPr lang="it-IT" sz="1200" b="1">
                  <a:sym typeface="Symbol" pitchFamily="18" charset="2"/>
                </a:rPr>
                <a:t>cascade</a:t>
              </a:r>
              <a:endParaRPr lang="en-GB" sz="1200" b="1">
                <a:sym typeface="Symbol" pitchFamily="18" charset="2"/>
              </a:endParaRPr>
            </a:p>
          </p:txBody>
        </p:sp>
        <p:sp>
          <p:nvSpPr>
            <p:cNvPr id="3368" name="Line 296"/>
            <p:cNvSpPr>
              <a:spLocks noChangeShapeType="1"/>
            </p:cNvSpPr>
            <p:nvPr/>
          </p:nvSpPr>
          <p:spPr bwMode="auto">
            <a:xfrm rot="-676800">
              <a:off x="4200" y="1179"/>
              <a:ext cx="78" cy="16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70" name="Line 298"/>
            <p:cNvSpPr>
              <a:spLocks noChangeShapeType="1"/>
            </p:cNvSpPr>
            <p:nvPr/>
          </p:nvSpPr>
          <p:spPr bwMode="auto">
            <a:xfrm rot="-676800">
              <a:off x="4594" y="1631"/>
              <a:ext cx="179" cy="372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71" name="Line 299"/>
            <p:cNvSpPr>
              <a:spLocks noChangeShapeType="1"/>
            </p:cNvSpPr>
            <p:nvPr/>
          </p:nvSpPr>
          <p:spPr bwMode="auto">
            <a:xfrm rot="-676800">
              <a:off x="4420" y="1440"/>
              <a:ext cx="135" cy="273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72" name="AutoShape 300"/>
            <p:cNvSpPr>
              <a:spLocks noChangeArrowheads="1"/>
            </p:cNvSpPr>
            <p:nvPr/>
          </p:nvSpPr>
          <p:spPr bwMode="auto">
            <a:xfrm rot="-1983998" flipH="1" flipV="1">
              <a:off x="4382" y="1746"/>
              <a:ext cx="636" cy="169"/>
            </a:xfrm>
            <a:custGeom>
              <a:avLst/>
              <a:gdLst>
                <a:gd name="G0" fmla="+- 3561 0 0"/>
                <a:gd name="G1" fmla="+- 21600 0 3561"/>
                <a:gd name="G2" fmla="+- 21600 0 356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561" y="10800"/>
                  </a:moveTo>
                  <a:cubicBezTo>
                    <a:pt x="3561" y="14798"/>
                    <a:pt x="6802" y="18039"/>
                    <a:pt x="10800" y="18039"/>
                  </a:cubicBezTo>
                  <a:cubicBezTo>
                    <a:pt x="14798" y="18039"/>
                    <a:pt x="18039" y="14798"/>
                    <a:pt x="18039" y="10800"/>
                  </a:cubicBezTo>
                  <a:cubicBezTo>
                    <a:pt x="18039" y="6802"/>
                    <a:pt x="14798" y="3561"/>
                    <a:pt x="10800" y="3561"/>
                  </a:cubicBezTo>
                  <a:cubicBezTo>
                    <a:pt x="6802" y="3561"/>
                    <a:pt x="3561" y="6802"/>
                    <a:pt x="3561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33CC33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73" name="Line 301"/>
            <p:cNvSpPr>
              <a:spLocks noChangeShapeType="1"/>
            </p:cNvSpPr>
            <p:nvPr/>
          </p:nvSpPr>
          <p:spPr bwMode="auto">
            <a:xfrm rot="-676800">
              <a:off x="4702" y="1805"/>
              <a:ext cx="101" cy="198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69" name="AutoShape 297"/>
            <p:cNvSpPr>
              <a:spLocks noChangeArrowheads="1"/>
            </p:cNvSpPr>
            <p:nvPr/>
          </p:nvSpPr>
          <p:spPr bwMode="auto">
            <a:xfrm rot="-1983998" flipH="1" flipV="1">
              <a:off x="3811" y="1346"/>
              <a:ext cx="1152" cy="240"/>
            </a:xfrm>
            <a:custGeom>
              <a:avLst/>
              <a:gdLst>
                <a:gd name="G0" fmla="+- 3561 0 0"/>
                <a:gd name="G1" fmla="+- 21600 0 3561"/>
                <a:gd name="G2" fmla="+- 21600 0 356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561" y="10800"/>
                  </a:moveTo>
                  <a:cubicBezTo>
                    <a:pt x="3561" y="14798"/>
                    <a:pt x="6802" y="18039"/>
                    <a:pt x="10800" y="18039"/>
                  </a:cubicBezTo>
                  <a:cubicBezTo>
                    <a:pt x="14798" y="18039"/>
                    <a:pt x="18039" y="14798"/>
                    <a:pt x="18039" y="10800"/>
                  </a:cubicBezTo>
                  <a:cubicBezTo>
                    <a:pt x="18039" y="6802"/>
                    <a:pt x="14798" y="3561"/>
                    <a:pt x="10800" y="3561"/>
                  </a:cubicBezTo>
                  <a:cubicBezTo>
                    <a:pt x="6802" y="3561"/>
                    <a:pt x="3561" y="6802"/>
                    <a:pt x="3561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99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67" name="Line 295"/>
            <p:cNvSpPr>
              <a:spLocks noChangeShapeType="1"/>
            </p:cNvSpPr>
            <p:nvPr/>
          </p:nvSpPr>
          <p:spPr bwMode="auto">
            <a:xfrm rot="-676800">
              <a:off x="4317" y="1325"/>
              <a:ext cx="103" cy="196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378" name="AutoShape 306"/>
          <p:cNvSpPr>
            <a:spLocks noChangeArrowheads="1"/>
          </p:cNvSpPr>
          <p:nvPr/>
        </p:nvSpPr>
        <p:spPr bwMode="auto">
          <a:xfrm>
            <a:off x="76200" y="493713"/>
            <a:ext cx="8991600" cy="304800"/>
          </a:xfrm>
          <a:prstGeom prst="chevron">
            <a:avLst>
              <a:gd name="adj" fmla="val 39606"/>
            </a:avLst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it-IT" sz="1800" b="1">
                <a:solidFill>
                  <a:srgbClr val="CC3300"/>
                </a:solidFill>
              </a:rPr>
              <a:t>1 TeV                    	    </a:t>
            </a:r>
            <a:r>
              <a:rPr lang="it-IT" sz="1800" b="1">
                <a:solidFill>
                  <a:srgbClr val="FFFF00"/>
                </a:solidFill>
              </a:rPr>
              <a:t>100 PeV</a:t>
            </a:r>
            <a:r>
              <a:rPr lang="it-IT" sz="1800" b="1">
                <a:solidFill>
                  <a:srgbClr val="CC3300"/>
                </a:solidFill>
              </a:rPr>
              <a:t>  </a:t>
            </a:r>
            <a:r>
              <a:rPr lang="it-IT" sz="1800" b="1">
                <a:solidFill>
                  <a:srgbClr val="FFFF00"/>
                </a:solidFill>
              </a:rPr>
              <a:t>   	 			       1000 ZeV</a:t>
            </a:r>
            <a:endParaRPr lang="en-GB" sz="18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0326"/>
            <a:ext cx="9144000" cy="753022"/>
          </a:xfrm>
        </p:spPr>
        <p:txBody>
          <a:bodyPr/>
          <a:lstStyle/>
          <a:p>
            <a:r>
              <a:rPr lang="en-GB" sz="2800" b="0">
                <a:latin typeface="Arial Unicode MS" charset="0"/>
              </a:rPr>
              <a:t>KM3NeT and EMSO</a:t>
            </a:r>
          </a:p>
        </p:txBody>
      </p:sp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76672"/>
            <a:ext cx="7929563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4075113" y="3729038"/>
            <a:ext cx="1000125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4718050" y="4371975"/>
            <a:ext cx="1000125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Oval 14"/>
          <p:cNvSpPr/>
          <p:nvPr/>
        </p:nvSpPr>
        <p:spPr>
          <a:xfrm>
            <a:off x="5795963" y="4581525"/>
            <a:ext cx="1079500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6152" name="Picture 6" descr="KM3NeT_logo_web_no_shad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61025"/>
            <a:ext cx="863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57" descr="emso logo final 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732463"/>
            <a:ext cx="21605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732463"/>
            <a:ext cx="23987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07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"/>
          <a:stretch>
            <a:fillRect/>
          </a:stretch>
        </p:blipFill>
        <p:spPr bwMode="auto">
          <a:xfrm>
            <a:off x="0" y="404813"/>
            <a:ext cx="9144000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789040"/>
            <a:ext cx="1371459" cy="2636912"/>
          </a:xfrm>
          <a:prstGeom prst="rect">
            <a:avLst/>
          </a:prstGeom>
        </p:spPr>
      </p:pic>
      <p:pic>
        <p:nvPicPr>
          <p:cNvPr id="4" name="Immagine 3" descr="P223024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3131840" cy="2348880"/>
          </a:xfrm>
          <a:prstGeom prst="rect">
            <a:avLst/>
          </a:prstGeom>
        </p:spPr>
      </p:pic>
      <p:pic>
        <p:nvPicPr>
          <p:cNvPr id="31747" name="Picture 5" descr="L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9103"/>
            <a:ext cx="2346325" cy="17033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Box 42"/>
          <p:cNvSpPr txBox="1">
            <a:spLocks noChangeArrowheads="1"/>
          </p:cNvSpPr>
          <p:nvPr/>
        </p:nvSpPr>
        <p:spPr bwMode="auto">
          <a:xfrm>
            <a:off x="107504" y="5373216"/>
            <a:ext cx="2620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LNS Test Site </a:t>
            </a:r>
            <a:r>
              <a:rPr lang="it-IT" sz="1600" b="1" dirty="0" err="1">
                <a:solidFill>
                  <a:srgbClr val="002060"/>
                </a:solidFill>
                <a:cs typeface="Arial" charset="0"/>
              </a:rPr>
              <a:t>Laboratory</a:t>
            </a:r>
            <a:endParaRPr lang="it-IT" sz="1600" b="1" dirty="0">
              <a:solidFill>
                <a:srgbClr val="002060"/>
              </a:solidFill>
              <a:cs typeface="Arial" charset="0"/>
            </a:endParaRPr>
          </a:p>
          <a:p>
            <a:pPr eaLnBrk="1" hangingPunct="1"/>
            <a:r>
              <a:rPr lang="it-IT" sz="1600" b="1" dirty="0" err="1">
                <a:solidFill>
                  <a:srgbClr val="002060"/>
                </a:solidFill>
                <a:cs typeface="Arial" charset="0"/>
              </a:rPr>
              <a:t>at</a:t>
            </a:r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 the </a:t>
            </a:r>
            <a:r>
              <a:rPr lang="it-IT" sz="1600" b="1" dirty="0" err="1">
                <a:solidFill>
                  <a:srgbClr val="002060"/>
                </a:solidFill>
                <a:cs typeface="Arial" charset="0"/>
              </a:rPr>
              <a:t>port</a:t>
            </a:r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 of Catania</a:t>
            </a:r>
          </a:p>
        </p:txBody>
      </p:sp>
      <p:sp>
        <p:nvSpPr>
          <p:cNvPr id="31749" name="TextBox 43"/>
          <p:cNvSpPr txBox="1">
            <a:spLocks noChangeArrowheads="1"/>
          </p:cNvSpPr>
          <p:nvPr/>
        </p:nvSpPr>
        <p:spPr bwMode="auto">
          <a:xfrm>
            <a:off x="251520" y="1355253"/>
            <a:ext cx="2143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002060"/>
                </a:solidFill>
                <a:cs typeface="Arial" charset="0"/>
              </a:rPr>
              <a:t>LNS-INFN Catania</a:t>
            </a:r>
          </a:p>
        </p:txBody>
      </p:sp>
      <p:sp>
        <p:nvSpPr>
          <p:cNvPr id="31750" name="Rectangle 44"/>
          <p:cNvSpPr>
            <a:spLocks noChangeArrowheads="1"/>
          </p:cNvSpPr>
          <p:nvPr/>
        </p:nvSpPr>
        <p:spPr bwMode="auto">
          <a:xfrm>
            <a:off x="394395" y="3460278"/>
            <a:ext cx="1500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 b="1">
                <a:solidFill>
                  <a:srgbClr val="FF0000"/>
                </a:solidFill>
                <a:cs typeface="Arial" charset="0"/>
              </a:rPr>
              <a:t>Internet Radio Link</a:t>
            </a:r>
            <a:endParaRPr lang="it-IT" sz="1600" b="1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680520" y="3700463"/>
            <a:ext cx="214312" cy="214312"/>
          </a:xfrm>
          <a:prstGeom prst="ellipse">
            <a:avLst/>
          </a:prstGeom>
          <a:solidFill>
            <a:srgbClr val="FFC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47" name="Elbow Connector 46"/>
          <p:cNvCxnSpPr>
            <a:endCxn id="46" idx="2"/>
          </p:cNvCxnSpPr>
          <p:nvPr/>
        </p:nvCxnSpPr>
        <p:spPr>
          <a:xfrm flipV="1">
            <a:off x="2555778" y="3807619"/>
            <a:ext cx="1124742" cy="1061541"/>
          </a:xfrm>
          <a:prstGeom prst="bentConnector3">
            <a:avLst>
              <a:gd name="adj1" fmla="val 50000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Rectangle 49"/>
          <p:cNvSpPr>
            <a:spLocks noChangeArrowheads="1"/>
          </p:cNvSpPr>
          <p:nvPr/>
        </p:nvSpPr>
        <p:spPr bwMode="auto">
          <a:xfrm>
            <a:off x="4427984" y="5949280"/>
            <a:ext cx="1928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Test Site South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2274"/>
            <a:ext cx="1873919" cy="147316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TextBox 55"/>
          <p:cNvSpPr txBox="1">
            <a:spLocks noChangeArrowheads="1"/>
          </p:cNvSpPr>
          <p:nvPr/>
        </p:nvSpPr>
        <p:spPr bwMode="auto">
          <a:xfrm rot="2378977">
            <a:off x="3819525" y="4013200"/>
            <a:ext cx="652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5 km</a:t>
            </a:r>
          </a:p>
        </p:txBody>
      </p:sp>
      <p:cxnSp>
        <p:nvCxnSpPr>
          <p:cNvPr id="60" name="Straight Arrow Connector 59"/>
          <p:cNvCxnSpPr>
            <a:stCxn id="46" idx="5"/>
          </p:cNvCxnSpPr>
          <p:nvPr/>
        </p:nvCxnSpPr>
        <p:spPr>
          <a:xfrm rot="16200000" flipH="1">
            <a:off x="3978969" y="3767138"/>
            <a:ext cx="557213" cy="788988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7" name="Picture 82" descr="DSCN06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5" b="13841"/>
          <a:stretch>
            <a:fillRect/>
          </a:stretch>
        </p:blipFill>
        <p:spPr bwMode="auto">
          <a:xfrm>
            <a:off x="251520" y="4069878"/>
            <a:ext cx="2305050" cy="13033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Lightning Bolt 61"/>
          <p:cNvSpPr/>
          <p:nvPr/>
        </p:nvSpPr>
        <p:spPr>
          <a:xfrm flipH="1" flipV="1">
            <a:off x="1608833" y="3025303"/>
            <a:ext cx="500062" cy="1285875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59" name="TextBox 63"/>
          <p:cNvSpPr txBox="1">
            <a:spLocks noChangeArrowheads="1"/>
          </p:cNvSpPr>
          <p:nvPr/>
        </p:nvSpPr>
        <p:spPr bwMode="auto">
          <a:xfrm>
            <a:off x="2770882" y="3862388"/>
            <a:ext cx="766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20 km</a:t>
            </a:r>
          </a:p>
        </p:txBody>
      </p:sp>
      <p:sp>
        <p:nvSpPr>
          <p:cNvPr id="31760" name="Rectangle 68"/>
          <p:cNvSpPr>
            <a:spLocks noChangeArrowheads="1"/>
          </p:cNvSpPr>
          <p:nvPr/>
        </p:nvSpPr>
        <p:spPr bwMode="auto">
          <a:xfrm>
            <a:off x="4644008" y="1340768"/>
            <a:ext cx="1785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Test Site North</a:t>
            </a:r>
          </a:p>
        </p:txBody>
      </p:sp>
      <p:sp>
        <p:nvSpPr>
          <p:cNvPr id="31761" name="TextBox 69"/>
          <p:cNvSpPr txBox="1">
            <a:spLocks noChangeArrowheads="1"/>
          </p:cNvSpPr>
          <p:nvPr/>
        </p:nvSpPr>
        <p:spPr bwMode="auto">
          <a:xfrm rot="-2472713">
            <a:off x="3792538" y="3097213"/>
            <a:ext cx="652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5 km</a:t>
            </a:r>
          </a:p>
        </p:txBody>
      </p:sp>
      <p:cxnSp>
        <p:nvCxnSpPr>
          <p:cNvPr id="71" name="Straight Arrow Connector 70"/>
          <p:cNvCxnSpPr>
            <a:stCxn id="46" idx="7"/>
          </p:cNvCxnSpPr>
          <p:nvPr/>
        </p:nvCxnSpPr>
        <p:spPr>
          <a:xfrm rot="5400000" flipH="1" flipV="1">
            <a:off x="3952776" y="3147219"/>
            <a:ext cx="495300" cy="674688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4" name="Titolo 1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428626"/>
          </a:xfrm>
        </p:spPr>
        <p:txBody>
          <a:bodyPr/>
          <a:lstStyle/>
          <a:p>
            <a:r>
              <a:rPr lang="it-IT" sz="2600" b="0" dirty="0" err="1" smtClean="0">
                <a:latin typeface="Arial" charset="0"/>
              </a:rPr>
              <a:t>Acoustic</a:t>
            </a:r>
            <a:r>
              <a:rPr lang="it-IT" sz="2600" b="0" dirty="0" smtClean="0">
                <a:latin typeface="Arial" charset="0"/>
              </a:rPr>
              <a:t> detectors </a:t>
            </a:r>
            <a:r>
              <a:rPr lang="it-IT" sz="2600" b="0" dirty="0" err="1" smtClean="0">
                <a:latin typeface="Arial" charset="0"/>
              </a:rPr>
              <a:t>at</a:t>
            </a:r>
            <a:r>
              <a:rPr lang="it-IT" sz="2600" b="0" dirty="0" smtClean="0">
                <a:latin typeface="Arial" charset="0"/>
              </a:rPr>
              <a:t> the INFN-LNS Catania </a:t>
            </a:r>
            <a:r>
              <a:rPr lang="it-IT" sz="2600" b="0" dirty="0" err="1">
                <a:latin typeface="Arial" charset="0"/>
              </a:rPr>
              <a:t>I</a:t>
            </a:r>
            <a:r>
              <a:rPr lang="it-IT" sz="2600" b="0" dirty="0" err="1" smtClean="0">
                <a:latin typeface="Arial" charset="0"/>
              </a:rPr>
              <a:t>nfrastructure</a:t>
            </a:r>
            <a:endParaRPr lang="it-IT" sz="2600" b="0" dirty="0">
              <a:latin typeface="Arial" charset="0"/>
            </a:endParaRPr>
          </a:p>
        </p:txBody>
      </p:sp>
      <p:sp>
        <p:nvSpPr>
          <p:cNvPr id="31771" name="Rectangle 48"/>
          <p:cNvSpPr>
            <a:spLocks noChangeArrowheads="1"/>
          </p:cNvSpPr>
          <p:nvPr/>
        </p:nvSpPr>
        <p:spPr bwMode="auto">
          <a:xfrm>
            <a:off x="4357563" y="4437187"/>
            <a:ext cx="1357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 b="1" dirty="0">
                <a:solidFill>
                  <a:srgbClr val="FFFF00"/>
                </a:solidFill>
                <a:cs typeface="Arial" charset="0"/>
              </a:rPr>
              <a:t>NEMO JB</a:t>
            </a:r>
          </a:p>
        </p:txBody>
      </p:sp>
      <p:sp>
        <p:nvSpPr>
          <p:cNvPr id="31772" name="TextBox 32"/>
          <p:cNvSpPr txBox="1">
            <a:spLocks noChangeArrowheads="1"/>
          </p:cNvSpPr>
          <p:nvPr/>
        </p:nvSpPr>
        <p:spPr bwMode="auto">
          <a:xfrm>
            <a:off x="35497" y="488866"/>
            <a:ext cx="8928992" cy="707886"/>
          </a:xfrm>
          <a:prstGeom prst="rect">
            <a:avLst/>
          </a:prstGeom>
          <a:solidFill>
            <a:srgbClr val="DCE6F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it-IT" sz="2000" b="1" dirty="0" err="1" smtClean="0">
                <a:solidFill>
                  <a:srgbClr val="C0504D"/>
                </a:solidFill>
              </a:rPr>
              <a:t>Two</a:t>
            </a:r>
            <a:r>
              <a:rPr lang="it-IT" sz="2000" b="1" dirty="0" smtClean="0">
                <a:solidFill>
                  <a:srgbClr val="C0504D"/>
                </a:solidFill>
              </a:rPr>
              <a:t> </a:t>
            </a:r>
            <a:r>
              <a:rPr lang="it-IT" sz="2000" b="1" dirty="0" err="1" smtClean="0">
                <a:solidFill>
                  <a:srgbClr val="C0504D"/>
                </a:solidFill>
              </a:rPr>
              <a:t>observatories</a:t>
            </a:r>
            <a:r>
              <a:rPr lang="it-IT" sz="2000" b="1" dirty="0">
                <a:solidFill>
                  <a:srgbClr val="C0504D"/>
                </a:solidFill>
              </a:rPr>
              <a:t> </a:t>
            </a:r>
            <a:r>
              <a:rPr lang="it-IT" sz="2000" b="1" dirty="0" smtClean="0">
                <a:solidFill>
                  <a:srgbClr val="C0504D"/>
                </a:solidFill>
              </a:rPr>
              <a:t>with </a:t>
            </a:r>
            <a:r>
              <a:rPr lang="it-IT" sz="2000" b="1" dirty="0" err="1" smtClean="0">
                <a:solidFill>
                  <a:srgbClr val="C0504D"/>
                </a:solidFill>
              </a:rPr>
              <a:t>sensors</a:t>
            </a:r>
            <a:r>
              <a:rPr lang="it-IT" sz="2000" b="1" dirty="0" smtClean="0">
                <a:solidFill>
                  <a:srgbClr val="C0504D"/>
                </a:solidFill>
              </a:rPr>
              <a:t> for </a:t>
            </a:r>
            <a:r>
              <a:rPr lang="it-IT" sz="2000" b="1" dirty="0" err="1">
                <a:solidFill>
                  <a:srgbClr val="C0504D"/>
                </a:solidFill>
              </a:rPr>
              <a:t>b</a:t>
            </a:r>
            <a:r>
              <a:rPr lang="it-IT" sz="2000" b="1" dirty="0" err="1" smtClean="0">
                <a:solidFill>
                  <a:srgbClr val="C0504D"/>
                </a:solidFill>
              </a:rPr>
              <a:t>ioacoustics</a:t>
            </a:r>
            <a:r>
              <a:rPr lang="it-IT" sz="2000" b="1" dirty="0" smtClean="0">
                <a:solidFill>
                  <a:srgbClr val="C0504D"/>
                </a:solidFill>
              </a:rPr>
              <a:t>, </a:t>
            </a:r>
            <a:r>
              <a:rPr lang="it-IT" sz="2000" b="1" dirty="0" err="1" smtClean="0">
                <a:solidFill>
                  <a:srgbClr val="C0504D"/>
                </a:solidFill>
              </a:rPr>
              <a:t>ocean</a:t>
            </a:r>
            <a:r>
              <a:rPr lang="it-IT" sz="2000" b="1" dirty="0" smtClean="0">
                <a:solidFill>
                  <a:srgbClr val="C0504D"/>
                </a:solidFill>
              </a:rPr>
              <a:t> </a:t>
            </a:r>
            <a:r>
              <a:rPr lang="it-IT" sz="2000" b="1" dirty="0" err="1" smtClean="0">
                <a:solidFill>
                  <a:srgbClr val="C0504D"/>
                </a:solidFill>
              </a:rPr>
              <a:t>monitoring</a:t>
            </a:r>
            <a:r>
              <a:rPr lang="it-IT" sz="2000" b="1" dirty="0" smtClean="0">
                <a:solidFill>
                  <a:srgbClr val="C0504D"/>
                </a:solidFill>
              </a:rPr>
              <a:t>, </a:t>
            </a:r>
            <a:r>
              <a:rPr lang="it-IT" sz="2000" b="1" dirty="0" err="1" smtClean="0">
                <a:solidFill>
                  <a:srgbClr val="C0504D"/>
                </a:solidFill>
              </a:rPr>
              <a:t>geohazards</a:t>
            </a:r>
            <a:r>
              <a:rPr lang="it-IT" sz="2000" b="1" dirty="0" smtClean="0">
                <a:solidFill>
                  <a:srgbClr val="C0504D"/>
                </a:solidFill>
              </a:rPr>
              <a:t> re ready for </a:t>
            </a:r>
            <a:r>
              <a:rPr lang="it-IT" sz="2000" b="1" dirty="0" err="1" smtClean="0">
                <a:solidFill>
                  <a:srgbClr val="C0504D"/>
                </a:solidFill>
              </a:rPr>
              <a:t>deployment</a:t>
            </a:r>
            <a:endParaRPr lang="it-IT" sz="2000" b="1" dirty="0">
              <a:solidFill>
                <a:srgbClr val="C0504D"/>
              </a:solidFill>
            </a:endParaRPr>
          </a:p>
        </p:txBody>
      </p:sp>
      <p:pic>
        <p:nvPicPr>
          <p:cNvPr id="31773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165850"/>
            <a:ext cx="376238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11" descr="INFN-LN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1"/>
          <a:stretch>
            <a:fillRect/>
          </a:stretch>
        </p:blipFill>
        <p:spPr bwMode="auto">
          <a:xfrm>
            <a:off x="3995738" y="6165850"/>
            <a:ext cx="3746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748209" y="1844824"/>
            <a:ext cx="14323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/>
              <a:t>4 </a:t>
            </a:r>
            <a:r>
              <a:rPr lang="it-IT" dirty="0" err="1" smtClean="0"/>
              <a:t>hydrophones</a:t>
            </a:r>
            <a:endParaRPr lang="it-IT" dirty="0" smtClean="0"/>
          </a:p>
          <a:p>
            <a:pPr algn="l"/>
            <a:r>
              <a:rPr lang="it-IT" dirty="0" smtClean="0"/>
              <a:t>CTD</a:t>
            </a:r>
          </a:p>
          <a:p>
            <a:pPr algn="l"/>
            <a:r>
              <a:rPr lang="it-IT" dirty="0" err="1" smtClean="0"/>
              <a:t>Seismometer</a:t>
            </a:r>
            <a:endParaRPr lang="it-IT" dirty="0" smtClean="0"/>
          </a:p>
          <a:p>
            <a:pPr algn="l"/>
            <a:r>
              <a:rPr lang="it-IT" dirty="0" err="1" smtClean="0"/>
              <a:t>Magnetometers</a:t>
            </a:r>
            <a:endParaRPr lang="it-IT" dirty="0" smtClean="0"/>
          </a:p>
          <a:p>
            <a:pPr algn="l"/>
            <a:r>
              <a:rPr lang="it-IT" dirty="0" smtClean="0"/>
              <a:t>ADCP</a:t>
            </a:r>
          </a:p>
          <a:p>
            <a:pPr algn="l"/>
            <a:r>
              <a:rPr lang="it-IT" dirty="0"/>
              <a:t>p</a:t>
            </a:r>
            <a:r>
              <a:rPr lang="it-IT" dirty="0" smtClean="0"/>
              <a:t>ressure </a:t>
            </a:r>
            <a:r>
              <a:rPr lang="it-IT" dirty="0" err="1" smtClean="0"/>
              <a:t>gauge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7809314" y="5517232"/>
            <a:ext cx="13725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it-IT" dirty="0"/>
              <a:t>4 </a:t>
            </a:r>
            <a:r>
              <a:rPr lang="it-IT" dirty="0" err="1" smtClean="0"/>
              <a:t>hydrophones</a:t>
            </a:r>
            <a:endParaRPr lang="it-IT" dirty="0"/>
          </a:p>
          <a:p>
            <a:pPr algn="l"/>
            <a:r>
              <a:rPr lang="it-IT" dirty="0" smtClean="0"/>
              <a:t>GPS </a:t>
            </a:r>
          </a:p>
          <a:p>
            <a:pPr algn="l"/>
            <a:r>
              <a:rPr lang="it-IT" dirty="0" smtClean="0"/>
              <a:t>time- </a:t>
            </a:r>
            <a:r>
              <a:rPr lang="it-IT" dirty="0" err="1" smtClean="0"/>
              <a:t>stamp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986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/>
          <a:stretch>
            <a:fillRect/>
          </a:stretch>
        </p:blipFill>
        <p:spPr bwMode="auto">
          <a:xfrm>
            <a:off x="157163" y="3933825"/>
            <a:ext cx="87503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4" descr="sperm-whale.jpg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4787900" y="1257300"/>
            <a:ext cx="3965575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1438"/>
            <a:ext cx="9144000" cy="620713"/>
          </a:xfrm>
        </p:spPr>
        <p:txBody>
          <a:bodyPr/>
          <a:lstStyle/>
          <a:p>
            <a:r>
              <a:rPr lang="it-IT" sz="2800" b="0" dirty="0">
                <a:latin typeface="Arial" charset="0"/>
              </a:rPr>
              <a:t>NEMO-O</a:t>
            </a:r>
            <a:r>
              <a:rPr lang="it-IT" sz="2800" b="0" dirty="0">
                <a:latin typeface="Arial" charset="0"/>
                <a:sym typeface="Symbol" charset="0"/>
              </a:rPr>
              <a:t></a:t>
            </a:r>
            <a:r>
              <a:rPr lang="it-IT" sz="2800" b="0" dirty="0" smtClean="0">
                <a:latin typeface="Arial" charset="0"/>
              </a:rPr>
              <a:t>DE </a:t>
            </a:r>
            <a:r>
              <a:rPr lang="it-IT" sz="2800" b="0" dirty="0" err="1" smtClean="0">
                <a:latin typeface="Arial" charset="0"/>
              </a:rPr>
              <a:t>hydrophones</a:t>
            </a:r>
            <a:r>
              <a:rPr lang="it-IT" sz="2800" b="0" dirty="0" smtClean="0">
                <a:latin typeface="Arial" charset="0"/>
              </a:rPr>
              <a:t> the </a:t>
            </a:r>
            <a:r>
              <a:rPr lang="it-IT" sz="2800" b="0" dirty="0" err="1">
                <a:latin typeface="Arial" charset="0"/>
              </a:rPr>
              <a:t>sperm-whales</a:t>
            </a:r>
            <a:r>
              <a:rPr lang="it-IT" sz="2800" b="0" dirty="0">
                <a:latin typeface="Arial" charset="0"/>
              </a:rPr>
              <a:t> !</a:t>
            </a: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14300" y="1268413"/>
            <a:ext cx="4313238" cy="2554287"/>
          </a:xfrm>
          <a:prstGeom prst="rect">
            <a:avLst/>
          </a:prstGeom>
          <a:solidFill>
            <a:srgbClr val="E6E6E6"/>
          </a:solidFill>
          <a:ln w="9525">
            <a:solidFill>
              <a:srgbClr val="222268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+mn-ea"/>
                <a:cs typeface="Arial" charset="0"/>
              </a:rPr>
              <a:t>Very good news from O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+mn-ea"/>
                <a:cs typeface="Arial" charset="0"/>
                <a:sym typeface="Symbol" pitchFamily="18" charset="2"/>
              </a:rPr>
              <a:t>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+mn-ea"/>
                <a:cs typeface="Arial" charset="0"/>
              </a:rPr>
              <a:t>DE:</a:t>
            </a:r>
          </a:p>
          <a:p>
            <a:pPr>
              <a:defRPr/>
            </a:pPr>
            <a:endParaRPr lang="it-IT" sz="2000" b="1" dirty="0">
              <a:solidFill>
                <a:schemeClr val="accent6">
                  <a:lumMod val="75000"/>
                </a:schemeClr>
              </a:solidFill>
              <a:ea typeface="+mn-ea"/>
              <a:cs typeface="Arial" charset="0"/>
            </a:endParaRPr>
          </a:p>
          <a:p>
            <a:pPr>
              <a:defRPr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+mn-ea"/>
                <a:cs typeface="Arial" charset="0"/>
              </a:rPr>
              <a:t>Almost daily detection of </a:t>
            </a:r>
          </a:p>
          <a:p>
            <a:pPr>
              <a:defRPr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+mn-ea"/>
                <a:cs typeface="Arial" charset="0"/>
              </a:rPr>
              <a:t>sperm-whales</a:t>
            </a:r>
          </a:p>
          <a:p>
            <a:pPr>
              <a:defRPr/>
            </a:pPr>
            <a:endParaRPr lang="it-IT" sz="2000" b="1" dirty="0">
              <a:solidFill>
                <a:schemeClr val="accent6">
                  <a:lumMod val="75000"/>
                </a:schemeClr>
              </a:solidFill>
              <a:ea typeface="+mn-ea"/>
              <a:cs typeface="Arial" charset="0"/>
            </a:endParaRPr>
          </a:p>
          <a:p>
            <a:pPr>
              <a:defRPr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+mn-ea"/>
                <a:cs typeface="Arial" charset="0"/>
              </a:rPr>
              <a:t>The major environmental agencies declared that sperm-whales were declining in the area</a:t>
            </a:r>
          </a:p>
        </p:txBody>
      </p:sp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827088" y="5732463"/>
            <a:ext cx="7777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Estimated population of sperm-whales (units of 1000)  from 1700 to 2000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5076825" y="3357563"/>
            <a:ext cx="3641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 i="1">
                <a:solidFill>
                  <a:schemeClr val="bg1"/>
                </a:solidFill>
              </a:rPr>
              <a:t>N. Nosengo, G. Pavan and G. Riccobene,  Nature 462 (2009), 560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1125" y="548680"/>
            <a:ext cx="8637588" cy="646331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r>
              <a:rPr lang="it-IT" sz="1800" b="1">
                <a:solidFill>
                  <a:srgbClr val="161645"/>
                </a:solidFill>
              </a:rPr>
              <a:t>Dolphins and sperm-whales</a:t>
            </a:r>
            <a:r>
              <a:rPr lang="ja-JP" altLang="it-IT" sz="1800" b="1">
                <a:solidFill>
                  <a:srgbClr val="161645"/>
                </a:solidFill>
              </a:rPr>
              <a:t>’</a:t>
            </a:r>
            <a:r>
              <a:rPr lang="it-IT" sz="1800" b="1">
                <a:solidFill>
                  <a:srgbClr val="161645"/>
                </a:solidFill>
              </a:rPr>
              <a:t> sounds detected almost daily. </a:t>
            </a:r>
          </a:p>
          <a:p>
            <a:r>
              <a:rPr lang="it-IT" sz="1800" b="1">
                <a:solidFill>
                  <a:srgbClr val="161645"/>
                </a:solidFill>
              </a:rPr>
              <a:t>Optimal SNR in deep sea. Optimal sampling frequency and sensitivity.</a:t>
            </a: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042048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sz="2800" b="0">
                <a:latin typeface="Arial" charset="0"/>
              </a:rPr>
              <a:t>Sperm-whales</a:t>
            </a:r>
            <a:r>
              <a:rPr lang="ja-JP" altLang="it-IT" sz="2800" b="0">
                <a:latin typeface="Arial" charset="0"/>
              </a:rPr>
              <a:t>’</a:t>
            </a:r>
            <a:r>
              <a:rPr lang="it-IT" sz="2800" b="0">
                <a:latin typeface="Arial" charset="0"/>
              </a:rPr>
              <a:t> tracking</a:t>
            </a:r>
          </a:p>
        </p:txBody>
      </p:sp>
      <p:pic>
        <p:nvPicPr>
          <p:cNvPr id="27651" name="Picture 38" descr="fig13_ClickTD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r="7130" b="1633"/>
          <a:stretch>
            <a:fillRect/>
          </a:stretch>
        </p:blipFill>
        <p:spPr bwMode="auto">
          <a:xfrm>
            <a:off x="4738688" y="820738"/>
            <a:ext cx="4370387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6"/>
          <p:cNvSpPr txBox="1">
            <a:spLocks noChangeArrowheads="1"/>
          </p:cNvSpPr>
          <p:nvPr/>
        </p:nvSpPr>
        <p:spPr bwMode="auto">
          <a:xfrm>
            <a:off x="6443663" y="404813"/>
            <a:ext cx="219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0000FF"/>
                </a:solidFill>
              </a:rPr>
              <a:t>Sperm-whale click</a:t>
            </a:r>
          </a:p>
        </p:txBody>
      </p:sp>
      <p:pic>
        <p:nvPicPr>
          <p:cNvPr id="27653" name="Picture 31" descr="wSpec dati_fondo106_cut_32bitFloat at 00005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8453" r="17711"/>
          <a:stretch>
            <a:fillRect/>
          </a:stretch>
        </p:blipFill>
        <p:spPr bwMode="auto">
          <a:xfrm>
            <a:off x="93663" y="476250"/>
            <a:ext cx="4586287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34"/>
          <p:cNvSpPr>
            <a:spLocks noChangeArrowheads="1"/>
          </p:cNvSpPr>
          <p:nvPr/>
        </p:nvSpPr>
        <p:spPr bwMode="auto">
          <a:xfrm>
            <a:off x="-4763" y="3141663"/>
            <a:ext cx="9148763" cy="39052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en-US" b="1">
                <a:solidFill>
                  <a:srgbClr val="000066"/>
                </a:solidFill>
                <a:sym typeface="Wingdings" charset="0"/>
              </a:rPr>
              <a:t>Wave direction reconstruction through TDoA on 4 hydrophones  source tracking     </a:t>
            </a:r>
          </a:p>
        </p:txBody>
      </p:sp>
      <p:cxnSp>
        <p:nvCxnSpPr>
          <p:cNvPr id="27655" name="Straight Arrow Connector 36"/>
          <p:cNvCxnSpPr>
            <a:cxnSpLocks noChangeShapeType="1"/>
          </p:cNvCxnSpPr>
          <p:nvPr/>
        </p:nvCxnSpPr>
        <p:spPr bwMode="auto">
          <a:xfrm>
            <a:off x="1008063" y="1125538"/>
            <a:ext cx="4384675" cy="86518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3933825"/>
            <a:ext cx="26701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721100"/>
            <a:ext cx="36226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43663" y="3660775"/>
            <a:ext cx="2601912" cy="2620963"/>
          </a:xfrm>
          <a:prstGeom prst="rect">
            <a:avLst/>
          </a:prstGeom>
          <a:solidFill>
            <a:srgbClr val="F2F2F2"/>
          </a:solidFill>
          <a:ln w="9525">
            <a:solidFill>
              <a:srgbClr val="2D2D8A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36000" tIns="36000" rIns="36000" bIns="36000">
            <a:spAutoFit/>
          </a:bodyPr>
          <a:lstStyle/>
          <a:p>
            <a:pPr eaLnBrk="0" hangingPunct="0">
              <a:lnSpc>
                <a:spcPct val="115000"/>
              </a:lnSpc>
              <a:defRPr/>
            </a:pPr>
            <a:r>
              <a:rPr lang="en-US" sz="1600" b="1" dirty="0">
                <a:solidFill>
                  <a:srgbClr val="000066"/>
                </a:solidFill>
                <a:latin typeface="Arial" pitchFamily="34" charset="0"/>
                <a:ea typeface="+mn-ea"/>
              </a:rPr>
              <a:t>Limited size of the O</a:t>
            </a:r>
            <a:r>
              <a:rPr lang="en-US" sz="1600" b="1" dirty="0">
                <a:solidFill>
                  <a:srgbClr val="000066"/>
                </a:solidFill>
                <a:latin typeface="Arial" pitchFamily="34" charset="0"/>
                <a:ea typeface="+mn-ea"/>
                <a:sym typeface="Symbol"/>
              </a:rPr>
              <a:t></a:t>
            </a:r>
            <a:r>
              <a:rPr lang="en-US" sz="1600" b="1" dirty="0">
                <a:solidFill>
                  <a:srgbClr val="000066"/>
                </a:solidFill>
                <a:latin typeface="Arial" pitchFamily="34" charset="0"/>
                <a:ea typeface="+mn-ea"/>
              </a:rPr>
              <a:t>DE detector permits to measure wave source direction in plane wave approximation.</a:t>
            </a:r>
          </a:p>
          <a:p>
            <a:pPr eaLnBrk="0" hangingPunct="0">
              <a:lnSpc>
                <a:spcPct val="115000"/>
              </a:lnSpc>
              <a:defRPr/>
            </a:pPr>
            <a:endParaRPr lang="en-US" sz="1600" b="1" dirty="0">
              <a:solidFill>
                <a:srgbClr val="000066"/>
              </a:solidFill>
              <a:latin typeface="Arial" pitchFamily="34" charset="0"/>
              <a:ea typeface="+mn-ea"/>
            </a:endParaRPr>
          </a:p>
          <a:p>
            <a:pPr eaLnBrk="0" hangingPunct="0">
              <a:lnSpc>
                <a:spcPct val="115000"/>
              </a:lnSpc>
              <a:defRPr/>
            </a:pPr>
            <a:r>
              <a:rPr lang="en-US" sz="1600" b="1" dirty="0">
                <a:solidFill>
                  <a:srgbClr val="000066"/>
                </a:solidFill>
                <a:latin typeface="Arial" pitchFamily="34" charset="0"/>
                <a:ea typeface="+mn-ea"/>
              </a:rPr>
              <a:t>Surface reflection permits determination of source position.</a:t>
            </a:r>
          </a:p>
        </p:txBody>
      </p:sp>
      <p:pic>
        <p:nvPicPr>
          <p:cNvPr id="27659" name="Picture 12" descr="Logo2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092825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092825"/>
            <a:ext cx="576262" cy="247650"/>
          </a:xfrm>
          <a:prstGeom prst="rect">
            <a:avLst/>
          </a:prstGeom>
          <a:noFill/>
          <a:ln w="936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20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5597" r="4195" b="6998"/>
          <a:stretch>
            <a:fillRect/>
          </a:stretch>
        </p:blipFill>
        <p:spPr bwMode="auto">
          <a:xfrm>
            <a:off x="4446588" y="899393"/>
            <a:ext cx="4697412" cy="449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893"/>
            <a:ext cx="39243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40918"/>
            <a:ext cx="39592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sz="2800" b="0">
                <a:latin typeface="Arial" charset="0"/>
              </a:rPr>
              <a:t>Improved algorithms for tracking sperm-whales</a:t>
            </a: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5476875" y="332656"/>
            <a:ext cx="45640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912813" y="5276131"/>
            <a:ext cx="167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7262813" y="4857031"/>
            <a:ext cx="167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1" name="Rectangle 12"/>
          <p:cNvSpPr>
            <a:spLocks noChangeArrowheads="1"/>
          </p:cNvSpPr>
          <p:nvPr/>
        </p:nvSpPr>
        <p:spPr bwMode="auto">
          <a:xfrm>
            <a:off x="7500938" y="1285156"/>
            <a:ext cx="13255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3" name="Text Box 17"/>
          <p:cNvSpPr txBox="1">
            <a:spLocks noChangeArrowheads="1"/>
          </p:cNvSpPr>
          <p:nvPr/>
        </p:nvSpPr>
        <p:spPr bwMode="auto">
          <a:xfrm>
            <a:off x="611188" y="4812581"/>
            <a:ext cx="32067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>
                <a:solidFill>
                  <a:srgbClr val="FFFF00"/>
                </a:solidFill>
                <a:cs typeface="DejaVu Sans" charset="0"/>
              </a:rPr>
              <a:t>Correct speed </a:t>
            </a:r>
            <a:r>
              <a:rPr lang="fr-FR" b="1">
                <a:solidFill>
                  <a:srgbClr val="FFFF00"/>
                </a:solidFill>
                <a:cs typeface="DejaVu Sans" charset="0"/>
                <a:sym typeface="Symbol" charset="0"/>
              </a:rPr>
              <a:t></a:t>
            </a:r>
            <a:r>
              <a:rPr lang="fr-FR" b="1">
                <a:solidFill>
                  <a:srgbClr val="FFFF00"/>
                </a:solidFill>
                <a:cs typeface="DejaVu Sans" charset="0"/>
              </a:rPr>
              <a:t> 10 km/h</a:t>
            </a:r>
          </a:p>
        </p:txBody>
      </p:sp>
      <p:sp>
        <p:nvSpPr>
          <p:cNvPr id="28684" name="Line 23"/>
          <p:cNvSpPr>
            <a:spLocks noChangeShapeType="1"/>
          </p:cNvSpPr>
          <p:nvPr/>
        </p:nvSpPr>
        <p:spPr bwMode="auto">
          <a:xfrm flipV="1">
            <a:off x="2554288" y="3763243"/>
            <a:ext cx="2979737" cy="962025"/>
          </a:xfrm>
          <a:prstGeom prst="line">
            <a:avLst/>
          </a:prstGeom>
          <a:noFill/>
          <a:ln w="28575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85" name="Text Box 24"/>
          <p:cNvSpPr txBox="1">
            <a:spLocks noChangeArrowheads="1"/>
          </p:cNvSpPr>
          <p:nvPr/>
        </p:nvSpPr>
        <p:spPr bwMode="auto">
          <a:xfrm>
            <a:off x="4810125" y="1034331"/>
            <a:ext cx="23431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i="1">
                <a:solidFill>
                  <a:srgbClr val="000066"/>
                </a:solidFill>
                <a:cs typeface="DejaVu Sans" charset="0"/>
              </a:rPr>
              <a:t>Dive profile</a:t>
            </a:r>
          </a:p>
        </p:txBody>
      </p:sp>
      <p:sp>
        <p:nvSpPr>
          <p:cNvPr id="28686" name="Rectangle 2"/>
          <p:cNvSpPr>
            <a:spLocks noChangeArrowheads="1"/>
          </p:cNvSpPr>
          <p:nvPr/>
        </p:nvSpPr>
        <p:spPr bwMode="auto">
          <a:xfrm>
            <a:off x="82550" y="5604743"/>
            <a:ext cx="5281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9112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sz="1600" b="1" i="1">
                <a:solidFill>
                  <a:srgbClr val="000066"/>
                </a:solidFill>
                <a:cs typeface="DejaVu Sans" charset="0"/>
              </a:rPr>
              <a:t>F. Bénard, H. Glotin and P. Giraudet 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sz="1600" b="1" i="1">
                <a:solidFill>
                  <a:srgbClr val="000066"/>
                </a:solidFill>
                <a:cs typeface="DejaVu Sans" charset="0"/>
              </a:rPr>
              <a:t>UMR CNRS LSIS – Univ. du Sud Toulon Var</a:t>
            </a:r>
          </a:p>
        </p:txBody>
      </p:sp>
      <p:sp>
        <p:nvSpPr>
          <p:cNvPr id="28687" name="Line 23"/>
          <p:cNvSpPr>
            <a:spLocks noChangeShapeType="1"/>
          </p:cNvSpPr>
          <p:nvPr/>
        </p:nvSpPr>
        <p:spPr bwMode="auto">
          <a:xfrm flipV="1">
            <a:off x="2190750" y="1716956"/>
            <a:ext cx="220663" cy="2851150"/>
          </a:xfrm>
          <a:prstGeom prst="line">
            <a:avLst/>
          </a:prstGeom>
          <a:noFill/>
          <a:ln w="28575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88" name="Text Box 10"/>
          <p:cNvSpPr txBox="1">
            <a:spLocks noChangeArrowheads="1"/>
          </p:cNvSpPr>
          <p:nvPr/>
        </p:nvSpPr>
        <p:spPr bwMode="auto">
          <a:xfrm rot="-5400000">
            <a:off x="3651250" y="1556619"/>
            <a:ext cx="11572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b="1">
                <a:solidFill>
                  <a:srgbClr val="000000"/>
                </a:solidFill>
                <a:cs typeface="DejaVu Sans" charset="0"/>
              </a:rPr>
              <a:t>Depth (m)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6121400" y="5339631"/>
            <a:ext cx="11572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b="1">
                <a:solidFill>
                  <a:srgbClr val="000000"/>
                </a:solidFill>
                <a:cs typeface="DejaVu Sans" charset="0"/>
              </a:rPr>
              <a:t>Time (s)</a:t>
            </a:r>
          </a:p>
        </p:txBody>
      </p:sp>
      <p:pic>
        <p:nvPicPr>
          <p:cNvPr id="2869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5703168"/>
            <a:ext cx="15160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5685706"/>
            <a:ext cx="6905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62" descr="Logo2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5868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35868"/>
            <a:ext cx="576263" cy="247650"/>
          </a:xfrm>
          <a:prstGeom prst="rect">
            <a:avLst/>
          </a:prstGeom>
          <a:noFill/>
          <a:ln w="936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4" name="Rectangle 64"/>
          <p:cNvSpPr>
            <a:spLocks noChangeArrowheads="1"/>
          </p:cNvSpPr>
          <p:nvPr/>
        </p:nvSpPr>
        <p:spPr bwMode="auto">
          <a:xfrm>
            <a:off x="323850" y="5172943"/>
            <a:ext cx="3938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sz="1400" b="1" i="1">
                <a:solidFill>
                  <a:schemeClr val="bg1"/>
                </a:solidFill>
                <a:cs typeface="DejaVu Sans" charset="0"/>
              </a:rPr>
              <a:t>F. Bénard et al., J. Appl, Aco. 71 (2010), 994</a:t>
            </a:r>
          </a:p>
        </p:txBody>
      </p:sp>
      <p:sp>
        <p:nvSpPr>
          <p:cNvPr id="28695" name="Rectangle 22"/>
          <p:cNvSpPr>
            <a:spLocks noChangeArrowheads="1"/>
          </p:cNvSpPr>
          <p:nvPr/>
        </p:nvSpPr>
        <p:spPr bwMode="auto">
          <a:xfrm>
            <a:off x="4716463" y="4525243"/>
            <a:ext cx="3311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b="1" i="1">
                <a:solidFill>
                  <a:srgbClr val="000066"/>
                </a:solidFill>
                <a:cs typeface="DejaVu Sans" charset="0"/>
              </a:rPr>
              <a:t>F. Bénard, H.Glotin and P. Giraudet, Appl. Acoust. 71 (2010), 994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182806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6941" r="1286" b="2669"/>
          <a:stretch>
            <a:fillRect/>
          </a:stretch>
        </p:blipFill>
        <p:spPr bwMode="auto">
          <a:xfrm>
            <a:off x="468313" y="1125538"/>
            <a:ext cx="8675687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sz="2800" b="0">
                <a:latin typeface="Arial" charset="0"/>
              </a:rPr>
              <a:t>Improved algorithms for tracking sperm-whales</a:t>
            </a:r>
          </a:p>
        </p:txBody>
      </p:sp>
      <p:pic>
        <p:nvPicPr>
          <p:cNvPr id="29700" name="Picture 6" descr="LogoOn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341438"/>
            <a:ext cx="571500" cy="2444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5476875" y="604838"/>
            <a:ext cx="45640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702" name="Text Box 10"/>
          <p:cNvSpPr txBox="1">
            <a:spLocks noChangeArrowheads="1"/>
          </p:cNvSpPr>
          <p:nvPr/>
        </p:nvSpPr>
        <p:spPr bwMode="auto">
          <a:xfrm rot="-5400000">
            <a:off x="-234156" y="2820194"/>
            <a:ext cx="11572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b="1">
                <a:solidFill>
                  <a:srgbClr val="000000"/>
                </a:solidFill>
                <a:cs typeface="DejaVu Sans" charset="0"/>
              </a:rPr>
              <a:t>Depth (m)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95250" y="498475"/>
            <a:ext cx="8907463" cy="4159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222268"/>
            </a:solidFill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15</a:t>
            </a:r>
            <a:r>
              <a:rPr lang="fr-FR" b="1" baseline="33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th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august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 2005  15:00,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two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sperm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whales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 are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diving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together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at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 -1000 m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DejaVu Sans" charset="0"/>
                <a:cs typeface="DejaVu Sans" charset="0"/>
              </a:rPr>
              <a:t>depth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DejaVu Sans" charset="0"/>
              <a:cs typeface="DejaVu Sans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endParaRPr lang="fr-FR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250825" y="908050"/>
            <a:ext cx="680402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i="1">
                <a:solidFill>
                  <a:srgbClr val="222268"/>
                </a:solidFill>
                <a:cs typeface="DejaVu Sans" charset="0"/>
              </a:rPr>
              <a:t>Demo available at http://glotin.univ-tln.fr</a:t>
            </a:r>
          </a:p>
        </p:txBody>
      </p:sp>
      <p:pic>
        <p:nvPicPr>
          <p:cNvPr id="2970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5975350"/>
            <a:ext cx="15160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949950"/>
            <a:ext cx="6445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2"/>
          <p:cNvSpPr>
            <a:spLocks noChangeArrowheads="1"/>
          </p:cNvSpPr>
          <p:nvPr/>
        </p:nvSpPr>
        <p:spPr bwMode="auto">
          <a:xfrm>
            <a:off x="82550" y="5876925"/>
            <a:ext cx="5281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9112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sz="1600" b="1" i="1">
                <a:solidFill>
                  <a:srgbClr val="000066"/>
                </a:solidFill>
                <a:cs typeface="DejaVu Sans" charset="0"/>
              </a:rPr>
              <a:t>F. Bénard, H.Glotin and P. Giraudet 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sz="1600" b="1" i="1">
                <a:solidFill>
                  <a:srgbClr val="000066"/>
                </a:solidFill>
                <a:cs typeface="DejaVu Sans" charset="0"/>
              </a:rPr>
              <a:t>UMR CNRS LSIS – Univ. du Sud Toulon Var</a:t>
            </a:r>
          </a:p>
        </p:txBody>
      </p:sp>
      <p:pic>
        <p:nvPicPr>
          <p:cNvPr id="29708" name="Picture 45" descr="Logo2s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981075"/>
            <a:ext cx="1152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_macrocephalus_3anima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5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81075"/>
            <a:ext cx="34575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sz="2800" b="0">
                <a:latin typeface="Arial" charset="0"/>
              </a:rPr>
              <a:t>Sperm-whales</a:t>
            </a:r>
            <a:r>
              <a:rPr lang="ja-JP" altLang="it-IT" sz="2800" b="0">
                <a:latin typeface="Arial" charset="0"/>
              </a:rPr>
              <a:t>’</a:t>
            </a:r>
            <a:r>
              <a:rPr lang="it-IT" sz="2800" b="0">
                <a:latin typeface="Arial" charset="0"/>
              </a:rPr>
              <a:t> click analysis: size of the animals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51275"/>
            <a:ext cx="439261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31"/>
          <p:cNvSpPr txBox="1">
            <a:spLocks noChangeArrowheads="1"/>
          </p:cNvSpPr>
          <p:nvPr/>
        </p:nvSpPr>
        <p:spPr bwMode="auto">
          <a:xfrm>
            <a:off x="1908175" y="6165850"/>
            <a:ext cx="1111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P2-P1 (ms)</a:t>
            </a:r>
          </a:p>
        </p:txBody>
      </p:sp>
      <p:sp>
        <p:nvSpPr>
          <p:cNvPr id="30726" name="TextBox 33"/>
          <p:cNvSpPr txBox="1">
            <a:spLocks noChangeArrowheads="1"/>
          </p:cNvSpPr>
          <p:nvPr/>
        </p:nvSpPr>
        <p:spPr bwMode="auto">
          <a:xfrm rot="-5400000">
            <a:off x="-533400" y="4833938"/>
            <a:ext cx="1476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Total Length (m)</a:t>
            </a:r>
          </a:p>
        </p:txBody>
      </p:sp>
      <p:pic>
        <p:nvPicPr>
          <p:cNvPr id="30727" name="Immagin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2428"/>
          <a:stretch>
            <a:fillRect/>
          </a:stretch>
        </p:blipFill>
        <p:spPr bwMode="auto">
          <a:xfrm>
            <a:off x="152400" y="1044575"/>
            <a:ext cx="49244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19" descr="sperm whale distribuzione globale.jpg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22700"/>
            <a:ext cx="4213225" cy="24860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44463" y="2927350"/>
            <a:ext cx="5326062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107763" dir="8100000" algn="ctr" rotWithShape="0">
              <a:srgbClr val="FF99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600">
                <a:solidFill>
                  <a:srgbClr val="000066"/>
                </a:solidFill>
              </a:rPr>
              <a:t>Head  = 3.41 </a:t>
            </a:r>
            <a:r>
              <a:rPr lang="en-GB" sz="1600">
                <a:solidFill>
                  <a:srgbClr val="000066"/>
                </a:solidFill>
              </a:rPr>
              <a:t>± 0.05 m </a:t>
            </a:r>
            <a:r>
              <a:rPr lang="en-GB" sz="1600">
                <a:solidFill>
                  <a:srgbClr val="000066"/>
                </a:solidFill>
                <a:sym typeface="Wingdings" charset="0"/>
              </a:rPr>
              <a:t> Total length</a:t>
            </a:r>
            <a:r>
              <a:rPr lang="en-GB" sz="1600">
                <a:solidFill>
                  <a:srgbClr val="000066"/>
                </a:solidFill>
              </a:rPr>
              <a:t> = </a:t>
            </a:r>
            <a:r>
              <a:rPr lang="it-IT" sz="1600">
                <a:solidFill>
                  <a:srgbClr val="000066"/>
                </a:solidFill>
              </a:rPr>
              <a:t>9.72÷10.50 m</a:t>
            </a:r>
          </a:p>
          <a:p>
            <a:r>
              <a:rPr lang="it-IT" sz="1600">
                <a:solidFill>
                  <a:srgbClr val="000066"/>
                </a:solidFill>
              </a:rPr>
              <a:t>Young male or female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088" y="4005263"/>
            <a:ext cx="29559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About 50 animals identified</a:t>
            </a:r>
          </a:p>
        </p:txBody>
      </p:sp>
      <p:sp>
        <p:nvSpPr>
          <p:cNvPr id="30732" name="TextBox 11"/>
          <p:cNvSpPr txBox="1">
            <a:spLocks noChangeArrowheads="1"/>
          </p:cNvSpPr>
          <p:nvPr/>
        </p:nvSpPr>
        <p:spPr bwMode="auto">
          <a:xfrm>
            <a:off x="2771775" y="2411413"/>
            <a:ext cx="229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/>
              <a:t>IPI = head(m) * c</a:t>
            </a:r>
            <a:r>
              <a:rPr lang="it-IT" i="1" baseline="-25000"/>
              <a:t>s </a:t>
            </a:r>
            <a:r>
              <a:rPr lang="it-IT" i="1"/>
              <a:t>/ 2</a:t>
            </a:r>
          </a:p>
        </p:txBody>
      </p:sp>
      <p:sp>
        <p:nvSpPr>
          <p:cNvPr id="30733" name="TextBox 12"/>
          <p:cNvSpPr txBox="1">
            <a:spLocks noChangeArrowheads="1"/>
          </p:cNvSpPr>
          <p:nvPr/>
        </p:nvSpPr>
        <p:spPr bwMode="auto">
          <a:xfrm>
            <a:off x="-36513" y="476250"/>
            <a:ext cx="9161463" cy="36988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Measurement of Inter-Pulse-Interval permits to determine of the size of the sperm whale </a:t>
            </a:r>
          </a:p>
        </p:txBody>
      </p:sp>
      <p:sp>
        <p:nvSpPr>
          <p:cNvPr id="14" name="Oval 13"/>
          <p:cNvSpPr/>
          <p:nvPr/>
        </p:nvSpPr>
        <p:spPr>
          <a:xfrm>
            <a:off x="611188" y="530066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Oval 16"/>
          <p:cNvSpPr/>
          <p:nvPr/>
        </p:nvSpPr>
        <p:spPr>
          <a:xfrm rot="20401766">
            <a:off x="1438275" y="4633913"/>
            <a:ext cx="2500313" cy="4873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36" name="TextBox 17"/>
          <p:cNvSpPr txBox="1">
            <a:spLocks noChangeArrowheads="1"/>
          </p:cNvSpPr>
          <p:nvPr/>
        </p:nvSpPr>
        <p:spPr bwMode="auto">
          <a:xfrm>
            <a:off x="1258888" y="5516563"/>
            <a:ext cx="92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youngs</a:t>
            </a:r>
          </a:p>
        </p:txBody>
      </p:sp>
      <p:sp>
        <p:nvSpPr>
          <p:cNvPr id="30737" name="TextBox 18"/>
          <p:cNvSpPr txBox="1">
            <a:spLocks noChangeArrowheads="1"/>
          </p:cNvSpPr>
          <p:nvPr/>
        </p:nvSpPr>
        <p:spPr bwMode="auto">
          <a:xfrm>
            <a:off x="2700338" y="5084763"/>
            <a:ext cx="99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females</a:t>
            </a:r>
          </a:p>
        </p:txBody>
      </p:sp>
      <p:sp>
        <p:nvSpPr>
          <p:cNvPr id="20" name="Oval 19"/>
          <p:cNvSpPr/>
          <p:nvPr/>
        </p:nvSpPr>
        <p:spPr>
          <a:xfrm>
            <a:off x="3924300" y="4076700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39" name="TextBox 20"/>
          <p:cNvSpPr txBox="1">
            <a:spLocks noChangeArrowheads="1"/>
          </p:cNvSpPr>
          <p:nvPr/>
        </p:nvSpPr>
        <p:spPr bwMode="auto">
          <a:xfrm>
            <a:off x="3851275" y="4581525"/>
            <a:ext cx="80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males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10800000">
            <a:off x="6194425" y="1435100"/>
            <a:ext cx="11525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1" name="Rectangle 32"/>
          <p:cNvSpPr>
            <a:spLocks noChangeArrowheads="1"/>
          </p:cNvSpPr>
          <p:nvPr/>
        </p:nvSpPr>
        <p:spPr bwMode="auto">
          <a:xfrm>
            <a:off x="6119813" y="1079500"/>
            <a:ext cx="404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000066"/>
                </a:solidFill>
              </a:rPr>
              <a:t>P1</a:t>
            </a:r>
            <a:endParaRPr lang="it-IT" sz="1400"/>
          </a:p>
        </p:txBody>
      </p:sp>
      <p:sp>
        <p:nvSpPr>
          <p:cNvPr id="30742" name="Rectangle 34"/>
          <p:cNvSpPr>
            <a:spLocks noChangeArrowheads="1"/>
          </p:cNvSpPr>
          <p:nvPr/>
        </p:nvSpPr>
        <p:spPr bwMode="auto">
          <a:xfrm>
            <a:off x="7235825" y="1104900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000066"/>
                </a:solidFill>
              </a:rPr>
              <a:t>P2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80938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675313" y="661988"/>
            <a:ext cx="3421062" cy="5143500"/>
          </a:xfrm>
          <a:prstGeom prst="rect">
            <a:avLst/>
          </a:prstGeom>
          <a:ln w="3175">
            <a:solidFill>
              <a:srgbClr val="2222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052513"/>
            <a:ext cx="3173413" cy="19319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(reg clix 3+)dati_fondo_20060709_151500_4CH_1X_3232 at 0002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"/>
          <a:stretch>
            <a:fillRect/>
          </a:stretch>
        </p:blipFill>
        <p:spPr bwMode="auto">
          <a:xfrm>
            <a:off x="34925" y="647700"/>
            <a:ext cx="55800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sz="2800" b="0">
                <a:latin typeface="Arial" charset="0"/>
              </a:rPr>
              <a:t>Sperm-whales</a:t>
            </a:r>
            <a:r>
              <a:rPr lang="ja-JP" altLang="it-IT" sz="2800" b="0">
                <a:latin typeface="Arial" charset="0"/>
              </a:rPr>
              <a:t>’</a:t>
            </a:r>
            <a:r>
              <a:rPr lang="it-IT" sz="2800" b="0">
                <a:latin typeface="Arial" charset="0"/>
              </a:rPr>
              <a:t> typical sounds and population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503238" y="757238"/>
            <a:ext cx="4537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altLang="ja-JP" sz="1600" b="1">
                <a:solidFill>
                  <a:srgbClr val="FFFF00"/>
                </a:solidFill>
                <a:cs typeface="ＭＳ Ｐゴシック" charset="0"/>
              </a:rPr>
              <a:t>“regular clicks” (3 sperm whales)</a:t>
            </a:r>
          </a:p>
        </p:txBody>
      </p:sp>
      <p:pic>
        <p:nvPicPr>
          <p:cNvPr id="25607" name="Picture 5" descr="(coda3+1)dati_fondo_20061114_215000_4CH_1X_3200 at 0000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/>
          <a:stretch>
            <a:fillRect/>
          </a:stretch>
        </p:blipFill>
        <p:spPr bwMode="auto">
          <a:xfrm>
            <a:off x="34925" y="3181350"/>
            <a:ext cx="5580063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13"/>
          <p:cNvSpPr>
            <a:spLocks noChangeArrowheads="1"/>
          </p:cNvSpPr>
          <p:nvPr/>
        </p:nvSpPr>
        <p:spPr bwMode="auto">
          <a:xfrm>
            <a:off x="606425" y="3400425"/>
            <a:ext cx="2273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ja-JP" sz="1600" b="1">
                <a:solidFill>
                  <a:srgbClr val="FFFF00"/>
                </a:solidFill>
                <a:cs typeface="ＭＳ Ｐゴシック" charset="0"/>
              </a:rPr>
              <a:t>coda (1 sperm whale)</a:t>
            </a:r>
            <a:endParaRPr lang="it-IT" sz="1600" b="1">
              <a:solidFill>
                <a:srgbClr val="FFFF00"/>
              </a:solidFill>
            </a:endParaRPr>
          </a:p>
        </p:txBody>
      </p:sp>
      <p:sp>
        <p:nvSpPr>
          <p:cNvPr id="25609" name="TextBox 14"/>
          <p:cNvSpPr txBox="1">
            <a:spLocks noChangeArrowheads="1"/>
          </p:cNvSpPr>
          <p:nvPr/>
        </p:nvSpPr>
        <p:spPr bwMode="auto">
          <a:xfrm>
            <a:off x="539750" y="1812925"/>
            <a:ext cx="3870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FF00"/>
                </a:solidFill>
              </a:rPr>
              <a:t>Hunting,  exploration, communication</a:t>
            </a:r>
          </a:p>
        </p:txBody>
      </p:sp>
      <p:sp>
        <p:nvSpPr>
          <p:cNvPr id="25610" name="Rectangle 15"/>
          <p:cNvSpPr>
            <a:spLocks noChangeArrowheads="1"/>
          </p:cNvSpPr>
          <p:nvPr/>
        </p:nvSpPr>
        <p:spPr bwMode="auto">
          <a:xfrm>
            <a:off x="461963" y="4333875"/>
            <a:ext cx="3695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ja-JP" sz="1600" b="1">
                <a:solidFill>
                  <a:srgbClr val="FFFF00"/>
                </a:solidFill>
                <a:cs typeface="ＭＳ Ｐゴシック" charset="0"/>
              </a:rPr>
              <a:t>communication</a:t>
            </a:r>
          </a:p>
          <a:p>
            <a:r>
              <a:rPr lang="it-IT" altLang="ja-JP" sz="1600" b="1">
                <a:solidFill>
                  <a:srgbClr val="FFFF00"/>
                </a:solidFill>
                <a:cs typeface="ＭＳ Ｐゴシック" charset="0"/>
              </a:rPr>
              <a:t>“3+1” Mediterranean </a:t>
            </a:r>
            <a:r>
              <a:rPr lang="it-IT" altLang="ja-JP" sz="1600" b="1" i="1">
                <a:solidFill>
                  <a:srgbClr val="FFFF00"/>
                </a:solidFill>
                <a:cs typeface="ＭＳ Ｐゴシック" charset="0"/>
              </a:rPr>
              <a:t>dialect </a:t>
            </a:r>
            <a:r>
              <a:rPr lang="it-IT" altLang="ja-JP" sz="1600" b="1">
                <a:solidFill>
                  <a:srgbClr val="FFFF00"/>
                </a:solidFill>
                <a:cs typeface="ＭＳ Ｐゴシック" charset="0"/>
              </a:rPr>
              <a:t>? (54%)</a:t>
            </a:r>
          </a:p>
          <a:p>
            <a:r>
              <a:rPr lang="ja-JP" altLang="it-IT" sz="1600" b="1">
                <a:solidFill>
                  <a:srgbClr val="FFFF00"/>
                </a:solidFill>
                <a:cs typeface="ＭＳ Ｐゴシック" charset="0"/>
              </a:rPr>
              <a:t>“</a:t>
            </a:r>
            <a:r>
              <a:rPr lang="it-IT" sz="1600" b="1">
                <a:solidFill>
                  <a:srgbClr val="FFFF00"/>
                </a:solidFill>
                <a:cs typeface="ＭＳ Ｐゴシック" charset="0"/>
              </a:rPr>
              <a:t>2+1</a:t>
            </a:r>
            <a:r>
              <a:rPr lang="ja-JP" altLang="it-IT" sz="1600" b="1">
                <a:solidFill>
                  <a:srgbClr val="FFFF00"/>
                </a:solidFill>
                <a:cs typeface="ＭＳ Ｐゴシック" charset="0"/>
              </a:rPr>
              <a:t>”</a:t>
            </a:r>
            <a:r>
              <a:rPr lang="it-IT" sz="1600" b="1">
                <a:solidFill>
                  <a:srgbClr val="FFFF00"/>
                </a:solidFill>
                <a:cs typeface="ＭＳ Ｐゴシック" charset="0"/>
              </a:rPr>
              <a:t> Atlantic ? (43%)</a:t>
            </a:r>
            <a:endParaRPr lang="it-IT" sz="1600" b="1">
              <a:solidFill>
                <a:srgbClr val="FFFF00"/>
              </a:solidFill>
            </a:endParaRPr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395288" y="5877431"/>
            <a:ext cx="8353425" cy="584776"/>
          </a:xfrm>
          <a:prstGeom prst="rect">
            <a:avLst/>
          </a:prstGeom>
          <a:solidFill>
            <a:srgbClr val="D9D9D9"/>
          </a:solidFill>
          <a:ln w="9525">
            <a:solidFill>
              <a:srgbClr val="2D2D8A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Most of the detected sperm-whales transit the area of the Gulf of Catania towards or from the Messina Strait. 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+mn-ea"/>
            </a:endParaRPr>
          </a:p>
        </p:txBody>
      </p:sp>
      <p:pic>
        <p:nvPicPr>
          <p:cNvPr id="25612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09988"/>
            <a:ext cx="2952750" cy="17351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Box 22"/>
          <p:cNvSpPr txBox="1">
            <a:spLocks noChangeArrowheads="1"/>
          </p:cNvSpPr>
          <p:nvPr/>
        </p:nvSpPr>
        <p:spPr bwMode="auto">
          <a:xfrm>
            <a:off x="6472238" y="692150"/>
            <a:ext cx="2041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/>
              <a:t>Seasonal presence</a:t>
            </a:r>
          </a:p>
        </p:txBody>
      </p:sp>
      <p:sp>
        <p:nvSpPr>
          <p:cNvPr id="25614" name="TextBox 23"/>
          <p:cNvSpPr txBox="1">
            <a:spLocks noChangeArrowheads="1"/>
          </p:cNvSpPr>
          <p:nvPr/>
        </p:nvSpPr>
        <p:spPr bwMode="auto">
          <a:xfrm>
            <a:off x="5969000" y="3213100"/>
            <a:ext cx="2995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b="1"/>
              <a:t>Sperm-whales</a:t>
            </a:r>
            <a:r>
              <a:rPr lang="ja-JP" altLang="it-IT" sz="1600" b="1"/>
              <a:t>’</a:t>
            </a:r>
            <a:r>
              <a:rPr lang="it-IT" sz="1600" b="1"/>
              <a:t> groups dimensions</a:t>
            </a:r>
          </a:p>
        </p:txBody>
      </p:sp>
      <p:pic>
        <p:nvPicPr>
          <p:cNvPr id="25615" name="Picture 16" descr="Logo2s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45125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445125"/>
            <a:ext cx="576263" cy="246063"/>
          </a:xfrm>
          <a:prstGeom prst="rect">
            <a:avLst/>
          </a:prstGeom>
          <a:noFill/>
          <a:ln w="936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7" name="Rectangle 18"/>
          <p:cNvSpPr>
            <a:spLocks noChangeArrowheads="1"/>
          </p:cNvSpPr>
          <p:nvPr/>
        </p:nvSpPr>
        <p:spPr bwMode="auto">
          <a:xfrm>
            <a:off x="1116013" y="404813"/>
            <a:ext cx="8027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 b="1" i="1"/>
              <a:t>G. Pavan et al., Proc. IE meeting on IT-based detection of bioacoustical patterns (2008), 7</a:t>
            </a:r>
          </a:p>
        </p:txBody>
      </p:sp>
      <p:pic>
        <p:nvPicPr>
          <p:cNvPr id="21" name="Picture 5" descr="logunipv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004048" y="2348880"/>
            <a:ext cx="504056" cy="482938"/>
          </a:xfrm>
          <a:prstGeom prst="rect">
            <a:avLst/>
          </a:prstGeom>
          <a:noFill/>
        </p:spPr>
      </p:pic>
      <p:sp>
        <p:nvSpPr>
          <p:cNvPr id="25619" name="TextBox 21"/>
          <p:cNvSpPr txBox="1">
            <a:spLocks noChangeArrowheads="1"/>
          </p:cNvSpPr>
          <p:nvPr/>
        </p:nvSpPr>
        <p:spPr bwMode="auto">
          <a:xfrm>
            <a:off x="4895850" y="2801938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0000"/>
                </a:solidFill>
              </a:rPr>
              <a:t>CIBRA</a:t>
            </a:r>
          </a:p>
        </p:txBody>
      </p:sp>
      <p:pic>
        <p:nvPicPr>
          <p:cNvPr id="3" name="P_macrocephalus_cod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23928" y="33569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7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sz="2600" b="0">
                <a:latin typeface="Arial" charset="0"/>
              </a:rPr>
              <a:t>Noise spectrum correlation with ships and biological sources</a:t>
            </a:r>
          </a:p>
        </p:txBody>
      </p:sp>
      <p:pic>
        <p:nvPicPr>
          <p:cNvPr id="23555" name="Picture 11" descr="AverageSPD_perHour_2005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6299" r="7553" b="4199"/>
          <a:stretch>
            <a:fillRect/>
          </a:stretch>
        </p:blipFill>
        <p:spPr bwMode="auto">
          <a:xfrm>
            <a:off x="179388" y="620713"/>
            <a:ext cx="46132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detezione_delf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b="3780"/>
          <a:stretch>
            <a:fillRect/>
          </a:stretch>
        </p:blipFill>
        <p:spPr bwMode="auto">
          <a:xfrm>
            <a:off x="4960938" y="3622675"/>
            <a:ext cx="418306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38" name="Text Box 14"/>
          <p:cNvSpPr txBox="1">
            <a:spLocks noChangeArrowheads="1"/>
          </p:cNvSpPr>
          <p:nvPr/>
        </p:nvSpPr>
        <p:spPr bwMode="auto">
          <a:xfrm>
            <a:off x="250825" y="4430713"/>
            <a:ext cx="4249738" cy="19399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it-IT" sz="1600" b="1">
                <a:solidFill>
                  <a:srgbClr val="000066"/>
                </a:solidFill>
                <a:latin typeface="Arial" pitchFamily="34" charset="0"/>
                <a:ea typeface="+mn-ea"/>
              </a:rPr>
              <a:t>Independent CIBRA analysis:</a:t>
            </a:r>
          </a:p>
          <a:p>
            <a:pPr algn="just">
              <a:lnSpc>
                <a:spcPct val="125000"/>
              </a:lnSpc>
              <a:defRPr/>
            </a:pPr>
            <a:r>
              <a:rPr lang="it-IT" sz="1600" b="1">
                <a:solidFill>
                  <a:srgbClr val="000066"/>
                </a:solidFill>
                <a:latin typeface="Arial" pitchFamily="34" charset="0"/>
                <a:ea typeface="+mn-ea"/>
              </a:rPr>
              <a:t>Number of dolphins detected during day and night.</a:t>
            </a:r>
          </a:p>
          <a:p>
            <a:pPr algn="just">
              <a:lnSpc>
                <a:spcPct val="125000"/>
              </a:lnSpc>
              <a:defRPr/>
            </a:pPr>
            <a:r>
              <a:rPr lang="it-IT" sz="1600" b="1">
                <a:solidFill>
                  <a:srgbClr val="000066"/>
                </a:solidFill>
                <a:latin typeface="Arial" pitchFamily="34" charset="0"/>
                <a:ea typeface="+mn-ea"/>
              </a:rPr>
              <a:t>Night is the hunting time for dolphins</a:t>
            </a:r>
          </a:p>
          <a:p>
            <a:pPr algn="just">
              <a:lnSpc>
                <a:spcPct val="125000"/>
              </a:lnSpc>
              <a:defRPr/>
            </a:pPr>
            <a:r>
              <a:rPr lang="it-IT" sz="1600" b="1">
                <a:solidFill>
                  <a:srgbClr val="000066"/>
                </a:solidFill>
                <a:latin typeface="Arial" pitchFamily="34" charset="0"/>
                <a:ea typeface="+mn-ea"/>
              </a:rPr>
              <a:t>They emit both echolocalization clicks (&gt;20 kHz) and whistles.</a:t>
            </a:r>
            <a:endParaRPr lang="it-IT" sz="1600">
              <a:solidFill>
                <a:srgbClr val="000066"/>
              </a:solidFill>
              <a:latin typeface="Arial" pitchFamily="34" charset="0"/>
              <a:ea typeface="+mn-ea"/>
            </a:endParaRPr>
          </a:p>
        </p:txBody>
      </p: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5075238" y="792163"/>
            <a:ext cx="3889375" cy="16335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it-IT" sz="1600" b="1">
                <a:solidFill>
                  <a:srgbClr val="000066"/>
                </a:solidFill>
                <a:latin typeface="Arial" pitchFamily="34" charset="0"/>
                <a:ea typeface="+mn-ea"/>
              </a:rPr>
              <a:t>In the spectral region between 20 and 40 kHz we observe a day-night effect with upto 50% variations. </a:t>
            </a:r>
          </a:p>
          <a:p>
            <a:pPr algn="just">
              <a:lnSpc>
                <a:spcPct val="125000"/>
              </a:lnSpc>
              <a:defRPr/>
            </a:pPr>
            <a:r>
              <a:rPr lang="it-IT" sz="1600" b="1">
                <a:solidFill>
                  <a:srgbClr val="000066"/>
                </a:solidFill>
                <a:latin typeface="Arial" pitchFamily="34" charset="0"/>
                <a:ea typeface="+mn-ea"/>
              </a:rPr>
              <a:t>In this region dolphins give a strong contribution to noise</a:t>
            </a:r>
          </a:p>
        </p:txBody>
      </p:sp>
      <p:sp>
        <p:nvSpPr>
          <p:cNvPr id="23559" name="Text Box 16"/>
          <p:cNvSpPr txBox="1">
            <a:spLocks noChangeArrowheads="1"/>
          </p:cNvSpPr>
          <p:nvPr/>
        </p:nvSpPr>
        <p:spPr bwMode="auto">
          <a:xfrm rot="-5400000">
            <a:off x="-134144" y="2158206"/>
            <a:ext cx="50006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kHz</a:t>
            </a:r>
          </a:p>
        </p:txBody>
      </p:sp>
      <p:sp>
        <p:nvSpPr>
          <p:cNvPr id="23560" name="Text Box 17"/>
          <p:cNvSpPr txBox="1">
            <a:spLocks noChangeArrowheads="1"/>
          </p:cNvSpPr>
          <p:nvPr/>
        </p:nvSpPr>
        <p:spPr bwMode="auto">
          <a:xfrm rot="5400000" flipH="1">
            <a:off x="4658519" y="2261394"/>
            <a:ext cx="420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dB</a:t>
            </a:r>
          </a:p>
        </p:txBody>
      </p:sp>
      <p:sp>
        <p:nvSpPr>
          <p:cNvPr id="23561" name="Text Box 18"/>
          <p:cNvSpPr txBox="1">
            <a:spLocks noChangeArrowheads="1"/>
          </p:cNvSpPr>
          <p:nvPr/>
        </p:nvSpPr>
        <p:spPr bwMode="auto">
          <a:xfrm>
            <a:off x="5292725" y="3429000"/>
            <a:ext cx="627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000066"/>
                </a:solidFill>
              </a:rPr>
              <a:t>00/06</a:t>
            </a:r>
          </a:p>
        </p:txBody>
      </p:sp>
      <p:sp>
        <p:nvSpPr>
          <p:cNvPr id="23562" name="Text Box 19"/>
          <p:cNvSpPr txBox="1">
            <a:spLocks noChangeArrowheads="1"/>
          </p:cNvSpPr>
          <p:nvPr/>
        </p:nvSpPr>
        <p:spPr bwMode="auto">
          <a:xfrm>
            <a:off x="8172450" y="3716338"/>
            <a:ext cx="627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000066"/>
                </a:solidFill>
              </a:rPr>
              <a:t>19/23</a:t>
            </a:r>
          </a:p>
        </p:txBody>
      </p:sp>
      <p:sp>
        <p:nvSpPr>
          <p:cNvPr id="23563" name="Text Box 20"/>
          <p:cNvSpPr txBox="1">
            <a:spLocks noChangeArrowheads="1"/>
          </p:cNvSpPr>
          <p:nvPr/>
        </p:nvSpPr>
        <p:spPr bwMode="auto">
          <a:xfrm>
            <a:off x="6824663" y="5211763"/>
            <a:ext cx="627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9900"/>
                </a:solidFill>
              </a:rPr>
              <a:t>07/12</a:t>
            </a:r>
          </a:p>
        </p:txBody>
      </p:sp>
      <p:sp>
        <p:nvSpPr>
          <p:cNvPr id="23564" name="Text Box 21"/>
          <p:cNvSpPr txBox="1">
            <a:spLocks noChangeArrowheads="1"/>
          </p:cNvSpPr>
          <p:nvPr/>
        </p:nvSpPr>
        <p:spPr bwMode="auto">
          <a:xfrm>
            <a:off x="7832725" y="5645150"/>
            <a:ext cx="627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9900"/>
                </a:solidFill>
              </a:rPr>
              <a:t>13/18</a:t>
            </a:r>
          </a:p>
        </p:txBody>
      </p:sp>
      <p:sp>
        <p:nvSpPr>
          <p:cNvPr id="23565" name="Text Box 22"/>
          <p:cNvSpPr txBox="1">
            <a:spLocks noChangeArrowheads="1"/>
          </p:cNvSpPr>
          <p:nvPr/>
        </p:nvSpPr>
        <p:spPr bwMode="auto">
          <a:xfrm rot="-5400000">
            <a:off x="3825081" y="4950619"/>
            <a:ext cx="2052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Dolphin detection rate</a:t>
            </a:r>
          </a:p>
        </p:txBody>
      </p:sp>
      <p:sp>
        <p:nvSpPr>
          <p:cNvPr id="23566" name="WordArt 23"/>
          <p:cNvSpPr>
            <a:spLocks noChangeArrowheads="1" noChangeShapeType="1" noTextEdit="1"/>
          </p:cNvSpPr>
          <p:nvPr/>
        </p:nvSpPr>
        <p:spPr bwMode="auto">
          <a:xfrm>
            <a:off x="5940425" y="2636838"/>
            <a:ext cx="2449513" cy="5873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769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Preliminary</a:t>
            </a:r>
          </a:p>
        </p:txBody>
      </p:sp>
      <p:sp>
        <p:nvSpPr>
          <p:cNvPr id="23567" name="Text Box 24"/>
          <p:cNvSpPr txBox="1">
            <a:spLocks noChangeArrowheads="1"/>
          </p:cNvSpPr>
          <p:nvPr/>
        </p:nvSpPr>
        <p:spPr bwMode="auto">
          <a:xfrm>
            <a:off x="395288" y="692150"/>
            <a:ext cx="195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chemeClr val="bg1"/>
                </a:solidFill>
              </a:rPr>
              <a:t>September 2005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2951957" y="3320256"/>
            <a:ext cx="647700" cy="4333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9" name="TextBox 18"/>
          <p:cNvSpPr txBox="1">
            <a:spLocks noChangeArrowheads="1"/>
          </p:cNvSpPr>
          <p:nvPr/>
        </p:nvSpPr>
        <p:spPr bwMode="auto">
          <a:xfrm>
            <a:off x="2195513" y="2565400"/>
            <a:ext cx="1852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/>
              <a:t>Catania-Naples</a:t>
            </a:r>
          </a:p>
          <a:p>
            <a:pPr algn="ctr" eaLnBrk="1" hangingPunct="1"/>
            <a:r>
              <a:rPr lang="it-IT" b="1"/>
              <a:t>ferry</a:t>
            </a:r>
          </a:p>
        </p:txBody>
      </p:sp>
    </p:spTree>
    <p:extLst>
      <p:ext uri="{BB962C8B-B14F-4D97-AF65-F5344CB8AC3E}">
        <p14:creationId xmlns:p14="http://schemas.microsoft.com/office/powerpoint/2010/main" val="223709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0" y="-57150"/>
            <a:ext cx="9144000" cy="52387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0" dirty="0" smtClean="0">
                <a:cs typeface="Arial" charset="0"/>
              </a:rPr>
              <a:t>Geo-hazard: t</a:t>
            </a:r>
            <a:r>
              <a:rPr lang="en-GB" sz="2800" b="0" dirty="0" smtClean="0">
                <a:ea typeface="+mj-ea"/>
                <a:cs typeface="Arial" charset="0"/>
              </a:rPr>
              <a:t>owards tsunami early warning systems</a:t>
            </a: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Arial" charset="0"/>
            </a:endParaRPr>
          </a:p>
        </p:txBody>
      </p:sp>
      <p:pic>
        <p:nvPicPr>
          <p:cNvPr id="10" name="Picture 26" descr="Sn1 da R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4165600"/>
            <a:ext cx="2906712" cy="21812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</p:pic>
      <p:pic>
        <p:nvPicPr>
          <p:cNvPr id="14" name="Picture 218" descr="Copia%20di%20AAAAAA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587" y="1916832"/>
            <a:ext cx="1889125" cy="15113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</p:pic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1835150" y="549275"/>
            <a:ext cx="7237413" cy="830263"/>
          </a:xfrm>
          <a:prstGeom prst="rect">
            <a:avLst/>
          </a:prstGeom>
          <a:solidFill>
            <a:srgbClr val="DAEDEF"/>
          </a:solidFill>
          <a:ln w="9525">
            <a:solidFill>
              <a:srgbClr val="222268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chemeClr val="accent2"/>
                </a:solidFill>
                <a:latin typeface="Arial" pitchFamily="34" charset="0"/>
                <a:ea typeface="+mn-ea"/>
              </a:rPr>
              <a:t>- Monitoring of volcanic and seismic activity in Sicily</a:t>
            </a:r>
          </a:p>
          <a:p>
            <a:pPr>
              <a:defRPr/>
            </a:pPr>
            <a:r>
              <a:rPr lang="it-IT" sz="2400" dirty="0">
                <a:solidFill>
                  <a:schemeClr val="accent2"/>
                </a:solidFill>
                <a:latin typeface="Arial" pitchFamily="34" charset="0"/>
                <a:ea typeface="+mn-ea"/>
              </a:rPr>
              <a:t>- Development  of Tsunami early warning systems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2251" r="1775" b="2251"/>
          <a:stretch>
            <a:fillRect/>
          </a:stretch>
        </p:blipFill>
        <p:spPr bwMode="auto">
          <a:xfrm>
            <a:off x="107504" y="534988"/>
            <a:ext cx="1584325" cy="1238250"/>
          </a:xfrm>
          <a:prstGeom prst="rect">
            <a:avLst/>
          </a:prstGeom>
          <a:noFill/>
          <a:ln w="9525">
            <a:solidFill>
              <a:srgbClr val="222268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40"/>
          <p:cNvSpPr txBox="1">
            <a:spLocks noChangeArrowheads="1"/>
          </p:cNvSpPr>
          <p:nvPr/>
        </p:nvSpPr>
        <p:spPr bwMode="auto">
          <a:xfrm>
            <a:off x="5460925" y="4200525"/>
            <a:ext cx="1765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i="1">
                <a:solidFill>
                  <a:schemeClr val="bg1"/>
                </a:solidFill>
              </a:rPr>
              <a:t>SN1 Connection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07" y="1550006"/>
            <a:ext cx="3095773" cy="2323494"/>
          </a:xfrm>
          <a:prstGeom prst="rect">
            <a:avLst/>
          </a:prstGeom>
          <a:noFill/>
          <a:ln w="9525">
            <a:solidFill>
              <a:srgbClr val="222268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429000"/>
            <a:ext cx="40005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INFN-LNS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1"/>
          <a:stretch>
            <a:fillRect/>
          </a:stretch>
        </p:blipFill>
        <p:spPr bwMode="auto">
          <a:xfrm>
            <a:off x="8177213" y="342900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3429000"/>
            <a:ext cx="363537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63" y="1628800"/>
            <a:ext cx="1662449" cy="216103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62" y="1628800"/>
            <a:ext cx="1428750" cy="2160587"/>
          </a:xfrm>
          <a:prstGeom prst="rect">
            <a:avLst/>
          </a:prstGeom>
          <a:noFill/>
          <a:ln w="9525">
            <a:solidFill>
              <a:srgbClr val="222268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4016" y="386104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hangingPunct="1">
              <a:buFont typeface="Arial" charset="0"/>
              <a:buChar char="•"/>
            </a:pPr>
            <a:r>
              <a:rPr lang="it-IT" sz="1600" dirty="0">
                <a:solidFill>
                  <a:srgbClr val="000066"/>
                </a:solidFill>
              </a:rPr>
              <a:t>3-axis broadband </a:t>
            </a:r>
            <a:r>
              <a:rPr lang="it-IT" sz="1600" dirty="0" err="1">
                <a:solidFill>
                  <a:srgbClr val="000066"/>
                </a:solidFill>
              </a:rPr>
              <a:t>seismometer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 err="1">
                <a:solidFill>
                  <a:srgbClr val="000066"/>
                </a:solidFill>
              </a:rPr>
              <a:t>Low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  <a:r>
              <a:rPr lang="it-IT" sz="1600" dirty="0" err="1">
                <a:solidFill>
                  <a:srgbClr val="000066"/>
                </a:solidFill>
              </a:rPr>
              <a:t>frequency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  <a:r>
              <a:rPr lang="it-IT" sz="1600" dirty="0" err="1">
                <a:solidFill>
                  <a:srgbClr val="000066"/>
                </a:solidFill>
              </a:rPr>
              <a:t>hydrophone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>
                <a:solidFill>
                  <a:srgbClr val="000066"/>
                </a:solidFill>
              </a:rPr>
              <a:t>3 </a:t>
            </a:r>
            <a:r>
              <a:rPr lang="it-IT" sz="1600" dirty="0" err="1">
                <a:solidFill>
                  <a:srgbClr val="000066"/>
                </a:solidFill>
              </a:rPr>
              <a:t>axis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  <a:r>
              <a:rPr lang="it-IT" sz="1600" dirty="0" err="1">
                <a:solidFill>
                  <a:srgbClr val="000066"/>
                </a:solidFill>
              </a:rPr>
              <a:t>accelerometer</a:t>
            </a:r>
            <a:r>
              <a:rPr lang="it-IT" sz="1600" dirty="0">
                <a:solidFill>
                  <a:srgbClr val="000066"/>
                </a:solidFill>
              </a:rPr>
              <a:t> and </a:t>
            </a:r>
            <a:r>
              <a:rPr lang="it-IT" sz="1600" dirty="0" err="1">
                <a:solidFill>
                  <a:srgbClr val="000066"/>
                </a:solidFill>
              </a:rPr>
              <a:t>gyro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>
                <a:solidFill>
                  <a:srgbClr val="000066"/>
                </a:solidFill>
              </a:rPr>
              <a:t>Absolute pressure </a:t>
            </a:r>
            <a:r>
              <a:rPr lang="it-IT" sz="1600" dirty="0" err="1">
                <a:solidFill>
                  <a:srgbClr val="000066"/>
                </a:solidFill>
              </a:rPr>
              <a:t>gauge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 err="1">
                <a:solidFill>
                  <a:srgbClr val="000066"/>
                </a:solidFill>
              </a:rPr>
              <a:t>Differential</a:t>
            </a:r>
            <a:r>
              <a:rPr lang="it-IT" sz="1600" dirty="0">
                <a:solidFill>
                  <a:srgbClr val="000066"/>
                </a:solidFill>
              </a:rPr>
              <a:t> pressure </a:t>
            </a:r>
            <a:r>
              <a:rPr lang="it-IT" sz="1600" dirty="0" err="1">
                <a:solidFill>
                  <a:srgbClr val="000066"/>
                </a:solidFill>
              </a:rPr>
              <a:t>gauge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>
                <a:solidFill>
                  <a:srgbClr val="000066"/>
                </a:solidFill>
              </a:rPr>
              <a:t>Scalar and </a:t>
            </a:r>
            <a:r>
              <a:rPr lang="it-IT" sz="1600" dirty="0" err="1">
                <a:solidFill>
                  <a:srgbClr val="000066"/>
                </a:solidFill>
              </a:rPr>
              <a:t>vectoria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  <a:r>
              <a:rPr lang="it-IT" sz="1600" dirty="0" err="1">
                <a:solidFill>
                  <a:srgbClr val="000066"/>
                </a:solidFill>
              </a:rPr>
              <a:t>magnetometer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>
                <a:solidFill>
                  <a:srgbClr val="000066"/>
                </a:solidFill>
              </a:rPr>
              <a:t>Single </a:t>
            </a:r>
            <a:r>
              <a:rPr lang="it-IT" sz="1600" dirty="0" err="1">
                <a:solidFill>
                  <a:srgbClr val="000066"/>
                </a:solidFill>
              </a:rPr>
              <a:t>point</a:t>
            </a:r>
            <a:r>
              <a:rPr lang="it-IT" sz="1600" dirty="0">
                <a:solidFill>
                  <a:srgbClr val="000066"/>
                </a:solidFill>
              </a:rPr>
              <a:t> 3-axis </a:t>
            </a:r>
            <a:r>
              <a:rPr lang="it-IT" sz="1600" dirty="0" err="1">
                <a:solidFill>
                  <a:srgbClr val="000066"/>
                </a:solidFill>
              </a:rPr>
              <a:t>current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  <a:r>
              <a:rPr lang="it-IT" sz="1600" dirty="0" err="1">
                <a:solidFill>
                  <a:srgbClr val="000066"/>
                </a:solidFill>
              </a:rPr>
              <a:t>meters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 err="1">
                <a:solidFill>
                  <a:srgbClr val="000066"/>
                </a:solidFill>
              </a:rPr>
              <a:t>Acoustic</a:t>
            </a:r>
            <a:r>
              <a:rPr lang="it-IT" sz="1600" dirty="0">
                <a:solidFill>
                  <a:srgbClr val="000066"/>
                </a:solidFill>
              </a:rPr>
              <a:t> doppler </a:t>
            </a:r>
            <a:r>
              <a:rPr lang="it-IT" sz="1600" dirty="0" err="1">
                <a:solidFill>
                  <a:srgbClr val="000066"/>
                </a:solidFill>
              </a:rPr>
              <a:t>current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  <a:r>
              <a:rPr lang="it-IT" sz="1600" dirty="0" err="1">
                <a:solidFill>
                  <a:srgbClr val="000066"/>
                </a:solidFill>
              </a:rPr>
              <a:t>profiler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 err="1">
                <a:solidFill>
                  <a:srgbClr val="000066"/>
                </a:solidFill>
              </a:rPr>
              <a:t>Conductivity</a:t>
            </a:r>
            <a:r>
              <a:rPr lang="it-IT" sz="1600" dirty="0">
                <a:solidFill>
                  <a:srgbClr val="000066"/>
                </a:solidFill>
              </a:rPr>
              <a:t>, temperature and </a:t>
            </a:r>
            <a:r>
              <a:rPr lang="it-IT" sz="1600" dirty="0" err="1">
                <a:solidFill>
                  <a:srgbClr val="000066"/>
                </a:solidFill>
              </a:rPr>
              <a:t>depth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  <a:r>
              <a:rPr lang="it-IT" sz="1600" dirty="0" err="1">
                <a:solidFill>
                  <a:srgbClr val="000066"/>
                </a:solidFill>
              </a:rPr>
              <a:t>meter</a:t>
            </a:r>
            <a:endParaRPr lang="it-IT" sz="1600" dirty="0">
              <a:solidFill>
                <a:srgbClr val="000066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it-IT" sz="1600" dirty="0">
                <a:solidFill>
                  <a:srgbClr val="000066"/>
                </a:solidFill>
              </a:rPr>
              <a:t>4 large </a:t>
            </a:r>
            <a:r>
              <a:rPr lang="it-IT" sz="1600" dirty="0" err="1">
                <a:solidFill>
                  <a:srgbClr val="000066"/>
                </a:solidFill>
              </a:rPr>
              <a:t>bandwidth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  <a:r>
              <a:rPr lang="it-IT" sz="1600" dirty="0" err="1">
                <a:solidFill>
                  <a:srgbClr val="000066"/>
                </a:solidFill>
              </a:rPr>
              <a:t>hydrophones</a:t>
            </a:r>
            <a:r>
              <a:rPr lang="it-IT" sz="1600" dirty="0">
                <a:solidFill>
                  <a:srgbClr val="00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40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90" name="Rectangle 34"/>
          <p:cNvSpPr>
            <a:spLocks noChangeArrowheads="1"/>
          </p:cNvSpPr>
          <p:nvPr/>
        </p:nvSpPr>
        <p:spPr bwMode="auto">
          <a:xfrm>
            <a:off x="4572000" y="508000"/>
            <a:ext cx="4392613" cy="58007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8100000" algn="ctr" rotWithShape="0">
              <a:srgbClr val="000099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198689" name="Rectangle 33"/>
          <p:cNvSpPr>
            <a:spLocks noChangeArrowheads="1"/>
          </p:cNvSpPr>
          <p:nvPr/>
        </p:nvSpPr>
        <p:spPr bwMode="auto">
          <a:xfrm>
            <a:off x="152400" y="508000"/>
            <a:ext cx="4275138" cy="58007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8100000" algn="ctr" rotWithShape="0">
              <a:srgbClr val="000099"/>
            </a:outerShdw>
          </a:effectLst>
        </p:spPr>
        <p:txBody>
          <a:bodyPr wrap="none" anchor="ctr"/>
          <a:lstStyle/>
          <a:p>
            <a:endParaRPr lang="it-IT" dirty="0"/>
          </a:p>
        </p:txBody>
      </p:sp>
      <p:pic>
        <p:nvPicPr>
          <p:cNvPr id="198688" name="Picture 32" descr="Sensitivit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2041525"/>
            <a:ext cx="4176712" cy="2682875"/>
          </a:xfrm>
          <a:prstGeom prst="rect">
            <a:avLst/>
          </a:prstGeom>
          <a:noFill/>
        </p:spPr>
      </p:pic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dirty="0"/>
              <a:t>Acoustic </a:t>
            </a:r>
            <a:r>
              <a:rPr lang="it-IT" dirty="0" smtClean="0"/>
              <a:t>detectors expected sensitivity</a:t>
            </a:r>
            <a:endParaRPr lang="it-IT" dirty="0"/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4787900" y="1039813"/>
            <a:ext cx="4105275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</a:pPr>
            <a:r>
              <a:rPr lang="it-IT" sz="1600" b="1" dirty="0">
                <a:solidFill>
                  <a:srgbClr val="FF0000"/>
                </a:solidFill>
              </a:rPr>
              <a:t>1100 hydros in 1 </a:t>
            </a:r>
            <a:r>
              <a:rPr lang="it-IT" sz="1600" b="1" dirty="0" smtClean="0">
                <a:solidFill>
                  <a:srgbClr val="FF0000"/>
                </a:solidFill>
              </a:rPr>
              <a:t>km</a:t>
            </a:r>
            <a:r>
              <a:rPr lang="it-IT" sz="1600" b="1" baseline="30000" dirty="0" smtClean="0">
                <a:solidFill>
                  <a:srgbClr val="FF0000"/>
                </a:solidFill>
              </a:rPr>
              <a:t>3</a:t>
            </a:r>
          </a:p>
          <a:p>
            <a:pPr algn="l">
              <a:lnSpc>
                <a:spcPct val="115000"/>
              </a:lnSpc>
            </a:pPr>
            <a:r>
              <a:rPr lang="it-IT" sz="1600" b="1" dirty="0" smtClean="0">
                <a:solidFill>
                  <a:srgbClr val="FF0000"/>
                </a:solidFill>
              </a:rPr>
              <a:t>Vertical arrays of hydrophones</a:t>
            </a:r>
          </a:p>
        </p:txBody>
      </p:sp>
      <p:sp>
        <p:nvSpPr>
          <p:cNvPr id="198687" name="Text Box 31"/>
          <p:cNvSpPr txBox="1">
            <a:spLocks noChangeArrowheads="1"/>
          </p:cNvSpPr>
          <p:nvPr/>
        </p:nvSpPr>
        <p:spPr bwMode="auto">
          <a:xfrm>
            <a:off x="569913" y="4908550"/>
            <a:ext cx="31083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1500 </a:t>
            </a:r>
            <a:r>
              <a:rPr lang="en-GB" sz="1600" b="1" dirty="0" smtClean="0">
                <a:solidFill>
                  <a:srgbClr val="FF0000"/>
                </a:solidFill>
              </a:rPr>
              <a:t>km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3</a:t>
            </a:r>
            <a:r>
              <a:rPr lang="en-GB" sz="1600" b="1" dirty="0" smtClean="0">
                <a:solidFill>
                  <a:srgbClr val="FF0000"/>
                </a:solidFill>
              </a:rPr>
              <a:t>, </a:t>
            </a:r>
            <a:r>
              <a:rPr lang="en-GB" sz="1600" b="1" dirty="0">
                <a:solidFill>
                  <a:srgbClr val="FF0000"/>
                </a:solidFill>
              </a:rPr>
              <a:t>200 </a:t>
            </a:r>
            <a:r>
              <a:rPr lang="en-GB" sz="1600" b="1" dirty="0" err="1">
                <a:solidFill>
                  <a:srgbClr val="FF0000"/>
                </a:solidFill>
              </a:rPr>
              <a:t>hydros</a:t>
            </a:r>
            <a:r>
              <a:rPr lang="en-GB" sz="1600" b="1" dirty="0">
                <a:solidFill>
                  <a:srgbClr val="FF0000"/>
                </a:solidFill>
              </a:rPr>
              <a:t> per km</a:t>
            </a:r>
            <a:r>
              <a:rPr lang="en-GB" sz="1600" b="1" baseline="30000" dirty="0">
                <a:solidFill>
                  <a:srgbClr val="FF0000"/>
                </a:solidFill>
              </a:rPr>
              <a:t>3</a:t>
            </a:r>
            <a:endParaRPr lang="en-GB" sz="1600" b="1" dirty="0">
              <a:solidFill>
                <a:srgbClr val="FF0000"/>
              </a:solidFill>
            </a:endParaRPr>
          </a:p>
          <a:p>
            <a:pPr algn="l"/>
            <a:r>
              <a:rPr lang="en-GB" sz="1600" b="1" dirty="0">
                <a:solidFill>
                  <a:srgbClr val="000066"/>
                </a:solidFill>
              </a:rPr>
              <a:t>5 years</a:t>
            </a:r>
          </a:p>
          <a:p>
            <a:pPr algn="l"/>
            <a:r>
              <a:rPr lang="en-GB" sz="1600" b="1" dirty="0">
                <a:solidFill>
                  <a:srgbClr val="000066"/>
                </a:solidFill>
              </a:rPr>
              <a:t>threshold 5 </a:t>
            </a:r>
            <a:r>
              <a:rPr lang="en-GB" sz="1600" b="1" dirty="0" err="1">
                <a:solidFill>
                  <a:srgbClr val="000066"/>
                </a:solidFill>
              </a:rPr>
              <a:t>mPa</a:t>
            </a:r>
            <a:r>
              <a:rPr lang="en-GB" sz="1600" b="1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198692" name="Rectangle 36"/>
          <p:cNvSpPr>
            <a:spLocks noChangeArrowheads="1"/>
          </p:cNvSpPr>
          <p:nvPr/>
        </p:nvSpPr>
        <p:spPr bwMode="auto">
          <a:xfrm>
            <a:off x="4573588" y="5900738"/>
            <a:ext cx="4246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it-IT" sz="1600" b="1">
                <a:solidFill>
                  <a:srgbClr val="000066"/>
                </a:solidFill>
              </a:rPr>
              <a:t>A “complementary” km</a:t>
            </a:r>
            <a:r>
              <a:rPr lang="it-IT" sz="1600" b="1" baseline="30000">
                <a:solidFill>
                  <a:srgbClr val="000066"/>
                </a:solidFill>
              </a:rPr>
              <a:t>3</a:t>
            </a:r>
            <a:r>
              <a:rPr lang="it-IT" sz="1600" b="1">
                <a:solidFill>
                  <a:srgbClr val="000066"/>
                </a:solidFill>
              </a:rPr>
              <a:t>-scale detector ?</a:t>
            </a:r>
          </a:p>
        </p:txBody>
      </p:sp>
      <p:sp>
        <p:nvSpPr>
          <p:cNvPr id="198693" name="Line 37"/>
          <p:cNvSpPr>
            <a:spLocks noChangeShapeType="1"/>
          </p:cNvSpPr>
          <p:nvPr/>
        </p:nvSpPr>
        <p:spPr bwMode="auto">
          <a:xfrm flipH="1">
            <a:off x="6588125" y="2133600"/>
            <a:ext cx="71438" cy="1366838"/>
          </a:xfrm>
          <a:prstGeom prst="line">
            <a:avLst/>
          </a:prstGeom>
          <a:noFill/>
          <a:ln w="38100">
            <a:solidFill>
              <a:srgbClr val="00CC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98694" name="Rectangle 38"/>
          <p:cNvSpPr>
            <a:spLocks noChangeArrowheads="1"/>
          </p:cNvSpPr>
          <p:nvPr/>
        </p:nvSpPr>
        <p:spPr bwMode="auto">
          <a:xfrm>
            <a:off x="4714876" y="5500702"/>
            <a:ext cx="2717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600" b="1" dirty="0">
                <a:solidFill>
                  <a:srgbClr val="000066"/>
                </a:solidFill>
              </a:rPr>
              <a:t>10 years, threshold 5 </a:t>
            </a:r>
            <a:r>
              <a:rPr lang="it-IT" sz="1600" b="1" dirty="0" smtClean="0">
                <a:solidFill>
                  <a:srgbClr val="000066"/>
                </a:solidFill>
              </a:rPr>
              <a:t>mPa</a:t>
            </a:r>
            <a:endParaRPr lang="it-IT" sz="1600" b="1" dirty="0">
              <a:solidFill>
                <a:srgbClr val="000066"/>
              </a:solidFill>
            </a:endParaRPr>
          </a:p>
        </p:txBody>
      </p:sp>
      <p:sp>
        <p:nvSpPr>
          <p:cNvPr id="198695" name="Line 39"/>
          <p:cNvSpPr>
            <a:spLocks noChangeShapeType="1"/>
          </p:cNvSpPr>
          <p:nvPr/>
        </p:nvSpPr>
        <p:spPr bwMode="auto">
          <a:xfrm flipV="1">
            <a:off x="5429256" y="4292600"/>
            <a:ext cx="1014407" cy="1279540"/>
          </a:xfrm>
          <a:prstGeom prst="line">
            <a:avLst/>
          </a:prstGeom>
          <a:noFill/>
          <a:ln w="38100">
            <a:solidFill>
              <a:srgbClr val="00CC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98696" name="Text Box 40"/>
          <p:cNvSpPr txBox="1">
            <a:spLocks noChangeArrowheads="1"/>
          </p:cNvSpPr>
          <p:nvPr/>
        </p:nvSpPr>
        <p:spPr bwMode="auto">
          <a:xfrm>
            <a:off x="6229350" y="4719638"/>
            <a:ext cx="2663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it-IT" sz="1600" b="1" dirty="0" smtClean="0">
                <a:solidFill>
                  <a:schemeClr val="accent2"/>
                </a:solidFill>
              </a:rPr>
              <a:t>5 </a:t>
            </a:r>
            <a:r>
              <a:rPr lang="it-IT" sz="1600" b="1" dirty="0">
                <a:solidFill>
                  <a:schemeClr val="accent2"/>
                </a:solidFill>
              </a:rPr>
              <a:t>years, 15 mPa, 95% CL</a:t>
            </a:r>
          </a:p>
        </p:txBody>
      </p:sp>
      <p:sp>
        <p:nvSpPr>
          <p:cNvPr id="198697" name="Line 41"/>
          <p:cNvSpPr>
            <a:spLocks noChangeShapeType="1"/>
          </p:cNvSpPr>
          <p:nvPr/>
        </p:nvSpPr>
        <p:spPr bwMode="auto">
          <a:xfrm flipH="1" flipV="1">
            <a:off x="7164388" y="3860800"/>
            <a:ext cx="287337" cy="9366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860032" y="1772816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it-IT" sz="1600" b="1" dirty="0">
                <a:solidFill>
                  <a:srgbClr val="000066"/>
                </a:solidFill>
              </a:rPr>
              <a:t>1 year, threshold 35 </a:t>
            </a:r>
            <a:r>
              <a:rPr lang="it-IT" sz="1600" b="1" dirty="0" smtClean="0">
                <a:solidFill>
                  <a:srgbClr val="000066"/>
                </a:solidFill>
              </a:rPr>
              <a:t>mPa</a:t>
            </a:r>
            <a:endParaRPr lang="it-IT" sz="1600" b="1" dirty="0">
              <a:solidFill>
                <a:srgbClr val="000066"/>
              </a:solidFill>
            </a:endParaRPr>
          </a:p>
        </p:txBody>
      </p:sp>
      <p:pic>
        <p:nvPicPr>
          <p:cNvPr id="198701" name="Picture 45"/>
          <p:cNvPicPr>
            <a:picLocks noChangeAspect="1" noChangeArrowheads="1"/>
          </p:cNvPicPr>
          <p:nvPr/>
        </p:nvPicPr>
        <p:blipFill>
          <a:blip r:embed="rId3" cstate="print"/>
          <a:srcRect l="4744" t="2841" r="6641"/>
          <a:stretch>
            <a:fillRect/>
          </a:stretch>
        </p:blipFill>
        <p:spPr bwMode="auto">
          <a:xfrm>
            <a:off x="250825" y="1773238"/>
            <a:ext cx="4103688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8702" name="Text Box 46"/>
          <p:cNvSpPr txBox="1">
            <a:spLocks noChangeArrowheads="1"/>
          </p:cNvSpPr>
          <p:nvPr/>
        </p:nvSpPr>
        <p:spPr bwMode="auto">
          <a:xfrm>
            <a:off x="827088" y="1916113"/>
            <a:ext cx="974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200" b="1">
                <a:solidFill>
                  <a:srgbClr val="FF3399"/>
                </a:solidFill>
              </a:rPr>
              <a:t>Acoustics</a:t>
            </a:r>
          </a:p>
          <a:p>
            <a:pPr algn="l"/>
            <a:r>
              <a:rPr lang="it-IT" sz="1200" b="1">
                <a:solidFill>
                  <a:srgbClr val="FF3399"/>
                </a:solidFill>
              </a:rPr>
              <a:t>.. with cuts</a:t>
            </a:r>
          </a:p>
          <a:p>
            <a:pPr algn="l"/>
            <a:r>
              <a:rPr lang="it-IT" sz="1200" b="1">
                <a:solidFill>
                  <a:srgbClr val="FF3399"/>
                </a:solidFill>
              </a:rPr>
              <a:t>- No cuts</a:t>
            </a:r>
          </a:p>
        </p:txBody>
      </p:sp>
      <p:sp>
        <p:nvSpPr>
          <p:cNvPr id="198703" name="Line 47"/>
          <p:cNvSpPr>
            <a:spLocks noChangeShapeType="1"/>
          </p:cNvSpPr>
          <p:nvPr/>
        </p:nvSpPr>
        <p:spPr bwMode="auto">
          <a:xfrm>
            <a:off x="1619250" y="2492375"/>
            <a:ext cx="1368425" cy="865188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285720" y="1000108"/>
            <a:ext cx="4105275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</a:pPr>
            <a:r>
              <a:rPr lang="it-IT" sz="1600" b="1" dirty="0" smtClean="0">
                <a:solidFill>
                  <a:srgbClr val="FF0000"/>
                </a:solidFill>
              </a:rPr>
              <a:t>Largely spaced detectors for UHE neutrino detection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0100" y="571480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Standard approach</a:t>
            </a:r>
            <a:endParaRPr lang="it-IT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899337" y="571480"/>
            <a:ext cx="3775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Possible KM3 complementarity </a:t>
            </a:r>
            <a:endParaRPr lang="it-IT" sz="2000" dirty="0"/>
          </a:p>
        </p:txBody>
      </p:sp>
      <p:sp>
        <p:nvSpPr>
          <p:cNvPr id="2" name="Rettangolo 1"/>
          <p:cNvSpPr/>
          <p:nvPr/>
        </p:nvSpPr>
        <p:spPr>
          <a:xfrm>
            <a:off x="167103" y="5805264"/>
            <a:ext cx="4326826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CC99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See</a:t>
            </a:r>
            <a:r>
              <a:rPr lang="it-IT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Rolf</a:t>
            </a:r>
            <a:r>
              <a:rPr lang="it-IT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Nahnhauer’s</a:t>
            </a:r>
            <a:r>
              <a:rPr lang="it-IT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talk </a:t>
            </a:r>
            <a:r>
              <a:rPr lang="it-IT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tomorrow</a:t>
            </a:r>
            <a:endParaRPr lang="it-IT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500438"/>
            <a:ext cx="9144000" cy="305276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8435" name="Picture 9" descr="041226TsunamiAnimation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24175"/>
            <a:ext cx="2843212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0" y="438150"/>
            <a:ext cx="9144000" cy="3062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571500"/>
            <a:ext cx="50673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/>
          <a:stretch>
            <a:fillRect/>
          </a:stretch>
        </p:blipFill>
        <p:spPr bwMode="auto">
          <a:xfrm>
            <a:off x="107950" y="549275"/>
            <a:ext cx="35274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/>
          <a:stretch>
            <a:fillRect/>
          </a:stretch>
        </p:blipFill>
        <p:spPr bwMode="auto">
          <a:xfrm>
            <a:off x="142875" y="3573463"/>
            <a:ext cx="33242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84663" y="3141663"/>
            <a:ext cx="4859337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Peloponnesus (Greece, Feb. 14, 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2008)</a:t>
            </a:r>
            <a:endParaRPr lang="it-IT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3938" y="6165850"/>
            <a:ext cx="3095625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Sumatra (March 28, 2005)</a:t>
            </a:r>
            <a:endParaRPr lang="it-IT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+mn-ea"/>
            </a:endParaRPr>
          </a:p>
        </p:txBody>
      </p:sp>
      <p:sp>
        <p:nvSpPr>
          <p:cNvPr id="13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0" y="-57150"/>
            <a:ext cx="9144000" cy="52387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0" dirty="0" smtClean="0">
                <a:ea typeface="+mj-ea"/>
                <a:cs typeface="Arial" charset="0"/>
              </a:rPr>
              <a:t>Acoustic waves: towards tsunami early warning systems</a:t>
            </a: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950" y="3141663"/>
            <a:ext cx="3887788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Papua New Guinea (Nov. 7, 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</a:rPr>
              <a:t>2006)</a:t>
            </a:r>
            <a:endParaRPr lang="it-IT" sz="1600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+mn-ea"/>
            </a:endParaRPr>
          </a:p>
        </p:txBody>
      </p:sp>
      <p:sp>
        <p:nvSpPr>
          <p:cNvPr id="18444" name="Rectangle 16"/>
          <p:cNvSpPr>
            <a:spLocks noChangeArrowheads="1"/>
          </p:cNvSpPr>
          <p:nvPr/>
        </p:nvSpPr>
        <p:spPr bwMode="auto">
          <a:xfrm>
            <a:off x="2532063" y="1101725"/>
            <a:ext cx="955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FF0000"/>
                </a:solidFill>
              </a:rPr>
              <a:t>MW=6.6</a:t>
            </a:r>
            <a:endParaRPr lang="it-IT" sz="1600">
              <a:solidFill>
                <a:srgbClr val="FF0000"/>
              </a:solidFill>
            </a:endParaRPr>
          </a:p>
        </p:txBody>
      </p:sp>
      <p:sp>
        <p:nvSpPr>
          <p:cNvPr id="18445" name="Rectangle 17"/>
          <p:cNvSpPr>
            <a:spLocks noChangeArrowheads="1"/>
          </p:cNvSpPr>
          <p:nvPr/>
        </p:nvSpPr>
        <p:spPr bwMode="auto">
          <a:xfrm>
            <a:off x="5435600" y="1844675"/>
            <a:ext cx="1117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 b="1">
                <a:solidFill>
                  <a:srgbClr val="FF0000"/>
                </a:solidFill>
              </a:rPr>
              <a:t>MW=6.9</a:t>
            </a:r>
            <a:endParaRPr lang="it-IT" sz="1600">
              <a:solidFill>
                <a:srgbClr val="FF0000"/>
              </a:solidFill>
            </a:endParaRPr>
          </a:p>
        </p:txBody>
      </p:sp>
      <p:sp>
        <p:nvSpPr>
          <p:cNvPr id="18446" name="Rectangle 18"/>
          <p:cNvSpPr>
            <a:spLocks noChangeArrowheads="1"/>
          </p:cNvSpPr>
          <p:nvPr/>
        </p:nvSpPr>
        <p:spPr bwMode="auto">
          <a:xfrm>
            <a:off x="7885113" y="1916113"/>
            <a:ext cx="95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FF0000"/>
                </a:solidFill>
              </a:rPr>
              <a:t>MW=6.2</a:t>
            </a:r>
            <a:endParaRPr lang="it-IT" sz="1600">
              <a:solidFill>
                <a:srgbClr val="FF0000"/>
              </a:solidFill>
            </a:endParaRPr>
          </a:p>
        </p:txBody>
      </p:sp>
      <p:sp>
        <p:nvSpPr>
          <p:cNvPr id="18447" name="Rectangle 19"/>
          <p:cNvSpPr>
            <a:spLocks noChangeArrowheads="1"/>
          </p:cNvSpPr>
          <p:nvPr/>
        </p:nvSpPr>
        <p:spPr bwMode="auto">
          <a:xfrm>
            <a:off x="2087563" y="4365625"/>
            <a:ext cx="1012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FF0000"/>
                </a:solidFill>
              </a:rPr>
              <a:t>MW=8.6 </a:t>
            </a:r>
            <a:endParaRPr lang="it-IT" sz="16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1250" y="3644900"/>
            <a:ext cx="295275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</a:rPr>
              <a:t>Multiparameteric observatory for early detection of tsunamigenic events:</a:t>
            </a:r>
          </a:p>
          <a:p>
            <a:pPr algn="l">
              <a:defRPr/>
            </a:pPr>
            <a:endParaRPr lang="it-IT" b="1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ea typeface="+mn-ea"/>
            </a:endParaRPr>
          </a:p>
          <a:p>
            <a:pPr algn="l">
              <a:defRPr/>
            </a:pPr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</a:rPr>
              <a:t>- Seismic waves</a:t>
            </a:r>
          </a:p>
          <a:p>
            <a:pPr algn="l">
              <a:defRPr/>
            </a:pPr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</a:rPr>
              <a:t>- Magnetic field change</a:t>
            </a:r>
          </a:p>
          <a:p>
            <a:pPr algn="l">
              <a:defRPr/>
            </a:pPr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</a:rPr>
              <a:t>- </a:t>
            </a:r>
            <a:r>
              <a:rPr lang="it-IT" b="1" dirty="0">
                <a:solidFill>
                  <a:srgbClr val="FF0000"/>
                </a:solidFill>
                <a:latin typeface="Arial" pitchFamily="34" charset="0"/>
                <a:ea typeface="+mn-ea"/>
              </a:rPr>
              <a:t>Low </a:t>
            </a:r>
            <a:r>
              <a:rPr lang="it-IT" b="1" i="1" dirty="0">
                <a:solidFill>
                  <a:srgbClr val="FF0000"/>
                </a:solidFill>
                <a:latin typeface="Arial" pitchFamily="34" charset="0"/>
                <a:ea typeface="+mn-ea"/>
              </a:rPr>
              <a:t>f </a:t>
            </a:r>
            <a:r>
              <a:rPr lang="it-IT" b="1" dirty="0">
                <a:solidFill>
                  <a:srgbClr val="FF0000"/>
                </a:solidFill>
                <a:latin typeface="Arial" pitchFamily="34" charset="0"/>
                <a:ea typeface="+mn-ea"/>
              </a:rPr>
              <a:t>sound waves</a:t>
            </a:r>
          </a:p>
          <a:p>
            <a:pPr algn="l">
              <a:defRPr/>
            </a:pPr>
            <a:r>
              <a:rPr lang="it-IT" dirty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18449" name="TextBox 21"/>
          <p:cNvSpPr txBox="1">
            <a:spLocks noChangeArrowheads="1"/>
          </p:cNvSpPr>
          <p:nvPr/>
        </p:nvSpPr>
        <p:spPr bwMode="auto">
          <a:xfrm>
            <a:off x="3708400" y="5589588"/>
            <a:ext cx="2543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Tsunamy early warning</a:t>
            </a:r>
          </a:p>
        </p:txBody>
      </p:sp>
    </p:spTree>
    <p:extLst>
      <p:ext uri="{BB962C8B-B14F-4D97-AF65-F5344CB8AC3E}">
        <p14:creationId xmlns:p14="http://schemas.microsoft.com/office/powerpoint/2010/main" val="63701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1846" y="465915"/>
            <a:ext cx="8937415" cy="3251117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dirty="0" err="1" smtClean="0"/>
              <a:t>Conlcusions</a:t>
            </a:r>
            <a:endParaRPr lang="it-IT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-36572" y="476672"/>
            <a:ext cx="9001060" cy="31393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3037" algn="l">
              <a:defRPr/>
            </a:pP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Mediterranean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roups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have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run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experimental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test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towards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acoustic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neutrino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detection</a:t>
            </a:r>
            <a:endParaRPr lang="it-IT" sz="18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3037" algn="l">
              <a:defRPr/>
            </a:pPr>
            <a:endParaRPr lang="it-IT" sz="18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3037" algn="l">
              <a:defRPr/>
            </a:pP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Technological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R&amp;D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advanced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state.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Deep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sea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tests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will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run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soon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173037" algn="l">
              <a:defRPr/>
            </a:pPr>
            <a:endParaRPr lang="it-IT" sz="18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3037" algn="l">
              <a:defRPr/>
            </a:pP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Efforts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are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converging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in the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framework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of KM3NeT: </a:t>
            </a:r>
            <a:r>
              <a:rPr lang="it-IT" sz="18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coustic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positioning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, neutrino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detection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tests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, Earth and Sea science</a:t>
            </a:r>
          </a:p>
          <a:p>
            <a:pPr marL="173037" algn="l">
              <a:defRPr/>
            </a:pPr>
            <a:endParaRPr lang="it-IT" sz="18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3037" algn="l">
              <a:defRPr/>
            </a:pP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Dedicated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Acoustic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JRA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have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been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submitted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within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the HEAP-MM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request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to EU</a:t>
            </a:r>
          </a:p>
          <a:p>
            <a:pPr marL="173037" algn="l">
              <a:defRPr/>
            </a:pP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thanks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to L. Thompson and K. Graf for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coordination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!)</a:t>
            </a:r>
          </a:p>
          <a:p>
            <a:pPr marL="173037" algn="l">
              <a:defRPr/>
            </a:pPr>
            <a:endParaRPr lang="it-IT" sz="1800" i="1" dirty="0">
              <a:solidFill>
                <a:schemeClr val="accent6">
                  <a:lumMod val="75000"/>
                </a:schemeClr>
              </a:solidFill>
            </a:endParaRPr>
          </a:p>
          <a:p>
            <a:pPr marL="173037" algn="l">
              <a:defRPr/>
            </a:pP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Strong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interaction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with EMSO and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other</a:t>
            </a:r>
            <a:r>
              <a:rPr lang="it-IT" sz="18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multidisciplinary</a:t>
            </a:r>
            <a:r>
              <a:rPr lang="it-IT" sz="1800" i="1" dirty="0" smtClean="0">
                <a:solidFill>
                  <a:schemeClr val="accent6">
                    <a:lumMod val="75000"/>
                  </a:schemeClr>
                </a:solidFill>
              </a:rPr>
              <a:t> science </a:t>
            </a:r>
            <a:r>
              <a:rPr lang="it-IT" sz="1800" i="1" dirty="0" err="1" smtClean="0">
                <a:solidFill>
                  <a:schemeClr val="accent6">
                    <a:lumMod val="75000"/>
                  </a:schemeClr>
                </a:solidFill>
              </a:rPr>
              <a:t>groups</a:t>
            </a:r>
            <a:endParaRPr lang="it-IT" sz="18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583" r="392" b="1167"/>
          <a:stretch>
            <a:fillRect/>
          </a:stretch>
        </p:blipFill>
        <p:spPr bwMode="auto">
          <a:xfrm>
            <a:off x="1733835" y="3892364"/>
            <a:ext cx="4710373" cy="261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88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it-IT" dirty="0" smtClean="0"/>
              <a:t>R&amp;D on </a:t>
            </a:r>
            <a:r>
              <a:rPr lang="it-IT" dirty="0" err="1" smtClean="0"/>
              <a:t>acoustic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in ANTARES: AMADEUS </a:t>
            </a:r>
            <a:endParaRPr lang="it-IT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566313" y="1571619"/>
            <a:ext cx="5817286" cy="4929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6079205" y="3192243"/>
            <a:ext cx="121507" cy="26015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1534608" y="4913870"/>
            <a:ext cx="122759" cy="258626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344595" y="1859322"/>
            <a:ext cx="745324" cy="13222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344595" y="1850140"/>
            <a:ext cx="757851" cy="130384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27" name="Group 21"/>
          <p:cNvGrpSpPr>
            <a:grpSpLocks/>
          </p:cNvGrpSpPr>
          <p:nvPr/>
        </p:nvGrpSpPr>
        <p:grpSpPr bwMode="auto">
          <a:xfrm>
            <a:off x="6685485" y="2609186"/>
            <a:ext cx="815473" cy="1404847"/>
            <a:chOff x="4768" y="1321"/>
            <a:chExt cx="587" cy="937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4">
              <a:lum bright="10000" contrast="10000"/>
            </a:blip>
            <a:srcRect/>
            <a:stretch>
              <a:fillRect/>
            </a:stretch>
          </p:blipFill>
          <p:spPr bwMode="auto">
            <a:xfrm>
              <a:off x="4768" y="1321"/>
              <a:ext cx="587" cy="9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4775" y="1335"/>
              <a:ext cx="561" cy="90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49263">
                <a:lnSpc>
                  <a:spcPct val="9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cxnSp>
        <p:nvCxnSpPr>
          <p:cNvPr id="30" name="Straight Connector 13"/>
          <p:cNvCxnSpPr>
            <a:cxnSpLocks noChangeShapeType="1"/>
          </p:cNvCxnSpPr>
          <p:nvPr/>
        </p:nvCxnSpPr>
        <p:spPr bwMode="auto">
          <a:xfrm rot="5400000" flipH="1">
            <a:off x="6336401" y="3245872"/>
            <a:ext cx="561632" cy="953263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31" name="Straight Connector 16"/>
          <p:cNvCxnSpPr>
            <a:cxnSpLocks noChangeShapeType="1"/>
            <a:endCxn id="23" idx="0"/>
          </p:cNvCxnSpPr>
          <p:nvPr/>
        </p:nvCxnSpPr>
        <p:spPr bwMode="auto">
          <a:xfrm rot="10800000" flipV="1">
            <a:off x="6140585" y="2664278"/>
            <a:ext cx="787914" cy="518783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555903" y="2430136"/>
            <a:ext cx="122759" cy="25862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9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33" name="Straight Connector 20"/>
          <p:cNvCxnSpPr>
            <a:cxnSpLocks noChangeShapeType="1"/>
            <a:stCxn id="32" idx="4"/>
          </p:cNvCxnSpPr>
          <p:nvPr/>
        </p:nvCxnSpPr>
        <p:spPr bwMode="auto">
          <a:xfrm rot="5400000">
            <a:off x="1021535" y="2524569"/>
            <a:ext cx="422372" cy="769124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34" name="Straight Connector 24"/>
          <p:cNvCxnSpPr>
            <a:cxnSpLocks noChangeShapeType="1"/>
            <a:stCxn id="32" idx="0"/>
          </p:cNvCxnSpPr>
          <p:nvPr/>
        </p:nvCxnSpPr>
        <p:spPr bwMode="auto">
          <a:xfrm rot="16200000" flipV="1">
            <a:off x="1019461" y="1823132"/>
            <a:ext cx="486646" cy="708997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939602" y="4070655"/>
            <a:ext cx="454710" cy="15961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 l="11491" t="65340" r="74696" b="20662"/>
          <a:stretch>
            <a:fillRect/>
          </a:stretch>
        </p:blipFill>
        <p:spPr bwMode="auto">
          <a:xfrm>
            <a:off x="285720" y="4209916"/>
            <a:ext cx="775388" cy="15272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" name="Oval 23"/>
          <p:cNvSpPr>
            <a:spLocks noChangeArrowheads="1"/>
          </p:cNvSpPr>
          <p:nvPr/>
        </p:nvSpPr>
        <p:spPr bwMode="auto">
          <a:xfrm>
            <a:off x="286973" y="4209916"/>
            <a:ext cx="766619" cy="1527274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cxnSp>
        <p:nvCxnSpPr>
          <p:cNvPr id="38" name="Straight Connector 20"/>
          <p:cNvCxnSpPr>
            <a:cxnSpLocks noChangeShapeType="1"/>
            <a:stCxn id="24" idx="4"/>
          </p:cNvCxnSpPr>
          <p:nvPr/>
        </p:nvCxnSpPr>
        <p:spPr bwMode="auto">
          <a:xfrm rot="5400000">
            <a:off x="1000240" y="5008301"/>
            <a:ext cx="422372" cy="769124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39" name="Straight Connector 24"/>
          <p:cNvCxnSpPr>
            <a:cxnSpLocks noChangeShapeType="1"/>
            <a:stCxn id="24" idx="0"/>
          </p:cNvCxnSpPr>
          <p:nvPr/>
        </p:nvCxnSpPr>
        <p:spPr bwMode="auto">
          <a:xfrm rot="16200000" flipV="1">
            <a:off x="998166" y="4306866"/>
            <a:ext cx="486646" cy="708997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6"/>
          <a:srcRect b="15271"/>
          <a:stretch>
            <a:fillRect/>
          </a:stretch>
        </p:blipFill>
        <p:spPr bwMode="auto">
          <a:xfrm>
            <a:off x="5796136" y="4498870"/>
            <a:ext cx="2955471" cy="180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13 CuadroTexto"/>
          <p:cNvSpPr txBox="1">
            <a:spLocks noChangeArrowheads="1"/>
          </p:cNvSpPr>
          <p:nvPr/>
        </p:nvSpPr>
        <p:spPr bwMode="auto">
          <a:xfrm>
            <a:off x="0" y="428604"/>
            <a:ext cx="8858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l">
              <a:buFont typeface="Arial" charset="0"/>
              <a:buChar char="•"/>
            </a:pPr>
            <a:r>
              <a:rPr lang="en-GB" sz="1800" b="1" dirty="0" smtClean="0">
                <a:solidFill>
                  <a:srgbClr val="7030A0"/>
                </a:solidFill>
                <a:latin typeface="+mj-lt"/>
              </a:rPr>
              <a:t>AMADEUS </a:t>
            </a:r>
            <a:r>
              <a:rPr lang="en-GB" sz="1800" b="1" dirty="0">
                <a:solidFill>
                  <a:srgbClr val="7030A0"/>
                </a:solidFill>
                <a:latin typeface="+mj-lt"/>
              </a:rPr>
              <a:t>comprises </a:t>
            </a:r>
            <a:r>
              <a:rPr lang="en-GB" sz="1800" b="1" dirty="0" smtClean="0">
                <a:solidFill>
                  <a:srgbClr val="7030A0"/>
                </a:solidFill>
                <a:latin typeface="+mj-lt"/>
              </a:rPr>
              <a:t>36 </a:t>
            </a:r>
            <a:r>
              <a:rPr lang="en-GB" sz="1800" b="1" dirty="0">
                <a:solidFill>
                  <a:srgbClr val="7030A0"/>
                </a:solidFill>
                <a:latin typeface="+mj-lt"/>
              </a:rPr>
              <a:t>hydrophones on </a:t>
            </a:r>
            <a:r>
              <a:rPr lang="en-GB" sz="1800" b="1" dirty="0" smtClean="0">
                <a:solidFill>
                  <a:srgbClr val="7030A0"/>
                </a:solidFill>
                <a:latin typeface="+mj-lt"/>
              </a:rPr>
              <a:t>two lines of ANTARES</a:t>
            </a:r>
            <a:endParaRPr lang="en-GB" sz="1800" b="1" dirty="0">
              <a:solidFill>
                <a:srgbClr val="7030A0"/>
              </a:solidFill>
              <a:latin typeface="+mj-lt"/>
            </a:endParaRPr>
          </a:p>
          <a:p>
            <a:pPr marL="177800" indent="-177800" algn="l">
              <a:buFont typeface="Arial" charset="0"/>
              <a:buChar char="•"/>
            </a:pPr>
            <a:r>
              <a:rPr lang="en-GB" sz="1800" b="1" dirty="0" smtClean="0">
                <a:solidFill>
                  <a:srgbClr val="7030A0"/>
                </a:solidFill>
                <a:latin typeface="+mj-lt"/>
              </a:rPr>
              <a:t>A </a:t>
            </a:r>
            <a:r>
              <a:rPr lang="en-GB" sz="1800" b="1" dirty="0">
                <a:solidFill>
                  <a:srgbClr val="7030A0"/>
                </a:solidFill>
                <a:latin typeface="+mj-lt"/>
              </a:rPr>
              <a:t>test bench to study the feasibility of a large acoustic UHE neutrino detector </a:t>
            </a:r>
          </a:p>
          <a:p>
            <a:pPr marL="177800" indent="-177800" algn="l">
              <a:buFont typeface="Arial" charset="0"/>
              <a:buChar char="•"/>
            </a:pPr>
            <a:r>
              <a:rPr lang="en-GB" sz="1800" b="1" dirty="0" smtClean="0">
                <a:solidFill>
                  <a:srgbClr val="7030A0"/>
                </a:solidFill>
                <a:latin typeface="+mj-lt"/>
              </a:rPr>
              <a:t>Study </a:t>
            </a:r>
            <a:r>
              <a:rPr lang="en-GB" sz="1800" b="1" dirty="0">
                <a:solidFill>
                  <a:srgbClr val="7030A0"/>
                </a:solidFill>
                <a:latin typeface="+mj-lt"/>
              </a:rPr>
              <a:t>of acoustic environment and backgrounds</a:t>
            </a:r>
          </a:p>
          <a:p>
            <a:pPr marL="177800" indent="-177800" algn="l">
              <a:buFont typeface="Arial" charset="0"/>
              <a:buChar char="•"/>
            </a:pPr>
            <a:r>
              <a:rPr lang="en-GB" sz="1800" b="1" dirty="0" smtClean="0">
                <a:solidFill>
                  <a:srgbClr val="7030A0"/>
                </a:solidFill>
                <a:latin typeface="+mj-lt"/>
              </a:rPr>
              <a:t>Methods </a:t>
            </a:r>
            <a:r>
              <a:rPr lang="en-GB" sz="1800" b="1" dirty="0">
                <a:solidFill>
                  <a:srgbClr val="7030A0"/>
                </a:solidFill>
                <a:latin typeface="+mj-lt"/>
              </a:rPr>
              <a:t>to reconstruct direction</a:t>
            </a:r>
          </a:p>
        </p:txBody>
      </p:sp>
      <p:pic>
        <p:nvPicPr>
          <p:cNvPr id="42" name="Picture 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2" t="4321" r="11824" b="80453"/>
          <a:stretch/>
        </p:blipFill>
        <p:spPr bwMode="auto">
          <a:xfrm>
            <a:off x="8160684" y="1268760"/>
            <a:ext cx="959555" cy="104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4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dirty="0" smtClean="0"/>
              <a:t>R&amp;D on </a:t>
            </a:r>
            <a:r>
              <a:rPr lang="it-IT" dirty="0" err="1" smtClean="0"/>
              <a:t>acoustic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in ANTARES: AMADEUS</a:t>
            </a:r>
            <a:endParaRPr lang="it-IT" dirty="0"/>
          </a:p>
        </p:txBody>
      </p:sp>
      <p:sp>
        <p:nvSpPr>
          <p:cNvPr id="35" name="Text Box 1"/>
          <p:cNvSpPr txBox="1">
            <a:spLocks noChangeArrowheads="1"/>
          </p:cNvSpPr>
          <p:nvPr/>
        </p:nvSpPr>
        <p:spPr bwMode="auto">
          <a:xfrm>
            <a:off x="1334591" y="404664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2775"/>
              </a:lnSpc>
              <a:buClr>
                <a:srgbClr val="003366"/>
              </a:buClr>
            </a:pPr>
            <a:r>
              <a:rPr lang="en-GB" sz="1800" b="1" dirty="0">
                <a:solidFill>
                  <a:srgbClr val="003366"/>
                </a:solidFill>
              </a:rPr>
              <a:t>Setup of Acoustic Storey with Hydrophones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r="14856"/>
          <a:stretch>
            <a:fillRect/>
          </a:stretch>
        </p:blipFill>
        <p:spPr bwMode="auto">
          <a:xfrm>
            <a:off x="251520" y="836712"/>
            <a:ext cx="1152128" cy="262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836713"/>
            <a:ext cx="1017281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1907704" y="2780928"/>
            <a:ext cx="1728192" cy="525401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>
                <a:solidFill>
                  <a:srgbClr val="000000"/>
                </a:solidFill>
              </a:rPr>
              <a:t>Titanium cylinder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with electronics</a:t>
            </a:r>
          </a:p>
        </p:txBody>
      </p:sp>
      <p:sp>
        <p:nvSpPr>
          <p:cNvPr id="40" name="Line 5"/>
          <p:cNvSpPr>
            <a:spLocks noChangeShapeType="1"/>
          </p:cNvSpPr>
          <p:nvPr/>
        </p:nvSpPr>
        <p:spPr bwMode="auto">
          <a:xfrm flipV="1">
            <a:off x="3635896" y="2708920"/>
            <a:ext cx="2448272" cy="360040"/>
          </a:xfrm>
          <a:prstGeom prst="line">
            <a:avLst/>
          </a:prstGeom>
          <a:noFill/>
          <a:ln w="38160">
            <a:solidFill>
              <a:srgbClr val="99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" name="Line 6"/>
          <p:cNvSpPr>
            <a:spLocks noChangeShapeType="1"/>
          </p:cNvSpPr>
          <p:nvPr/>
        </p:nvSpPr>
        <p:spPr bwMode="auto">
          <a:xfrm flipH="1" flipV="1">
            <a:off x="755576" y="2564904"/>
            <a:ext cx="1152128" cy="360040"/>
          </a:xfrm>
          <a:prstGeom prst="line">
            <a:avLst/>
          </a:prstGeom>
          <a:noFill/>
          <a:ln w="38160">
            <a:solidFill>
              <a:srgbClr val="99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 flipH="1">
            <a:off x="1115616" y="1268760"/>
            <a:ext cx="781050" cy="474663"/>
          </a:xfrm>
          <a:prstGeom prst="line">
            <a:avLst/>
          </a:prstGeom>
          <a:noFill/>
          <a:ln w="38160">
            <a:solidFill>
              <a:srgbClr val="99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6012160" y="1916832"/>
            <a:ext cx="864096" cy="792088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 flipH="1">
            <a:off x="6948264" y="1844824"/>
            <a:ext cx="648072" cy="288032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7380312" y="908720"/>
            <a:ext cx="1584176" cy="1171732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</a:rPr>
              <a:t>3 custom designed Acoustic ADC </a:t>
            </a:r>
            <a:r>
              <a:rPr lang="en-GB" dirty="0" smtClean="0">
                <a:solidFill>
                  <a:srgbClr val="000000"/>
                </a:solidFill>
              </a:rPr>
              <a:t>boards 16bit </a:t>
            </a:r>
            <a:r>
              <a:rPr lang="en-GB" dirty="0">
                <a:solidFill>
                  <a:srgbClr val="000000"/>
                </a:solidFill>
              </a:rPr>
              <a:t>@ 250kHz</a:t>
            </a:r>
          </a:p>
        </p:txBody>
      </p:sp>
      <p:grpSp>
        <p:nvGrpSpPr>
          <p:cNvPr id="46" name="Group 11"/>
          <p:cNvGrpSpPr>
            <a:grpSpLocks/>
          </p:cNvGrpSpPr>
          <p:nvPr/>
        </p:nvGrpSpPr>
        <p:grpSpPr bwMode="auto">
          <a:xfrm>
            <a:off x="4067943" y="836960"/>
            <a:ext cx="1433100" cy="1871960"/>
            <a:chOff x="3061" y="1046"/>
            <a:chExt cx="1015" cy="1743"/>
          </a:xfrm>
        </p:grpSpPr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046"/>
              <a:ext cx="998" cy="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8" name="Line 13"/>
            <p:cNvSpPr>
              <a:spLocks noChangeShapeType="1"/>
            </p:cNvSpPr>
            <p:nvPr/>
          </p:nvSpPr>
          <p:spPr bwMode="auto">
            <a:xfrm>
              <a:off x="3826" y="1320"/>
              <a:ext cx="1" cy="816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" name="Text Box 14"/>
            <p:cNvSpPr txBox="1">
              <a:spLocks noChangeArrowheads="1"/>
            </p:cNvSpPr>
            <p:nvPr/>
          </p:nvSpPr>
          <p:spPr bwMode="auto">
            <a:xfrm rot="5400000">
              <a:off x="3582" y="1529"/>
              <a:ext cx="748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GB" sz="1600" dirty="0">
                  <a:solidFill>
                    <a:srgbClr val="000000"/>
                  </a:solidFill>
                </a:rPr>
                <a:t>~10cm</a:t>
              </a:r>
            </a:p>
          </p:txBody>
        </p:sp>
      </p:grpSp>
      <p:sp>
        <p:nvSpPr>
          <p:cNvPr id="50" name="Line 15"/>
          <p:cNvSpPr>
            <a:spLocks noChangeShapeType="1"/>
          </p:cNvSpPr>
          <p:nvPr/>
        </p:nvSpPr>
        <p:spPr bwMode="auto">
          <a:xfrm flipV="1">
            <a:off x="3728542" y="1988840"/>
            <a:ext cx="843458" cy="395585"/>
          </a:xfrm>
          <a:prstGeom prst="line">
            <a:avLst/>
          </a:prstGeom>
          <a:noFill/>
          <a:ln w="38160">
            <a:solidFill>
              <a:srgbClr val="99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1907679" y="908720"/>
            <a:ext cx="2087563" cy="1694952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000" b="1" u="sng" dirty="0">
                <a:solidFill>
                  <a:srgbClr val="000000"/>
                </a:solidFill>
              </a:rPr>
              <a:t>Hydrophone:</a:t>
            </a:r>
            <a:br>
              <a:rPr lang="en-GB" sz="2000" b="1" u="sng" dirty="0">
                <a:solidFill>
                  <a:srgbClr val="000000"/>
                </a:solidFill>
              </a:rPr>
            </a:br>
            <a:r>
              <a:rPr lang="en-GB" dirty="0" err="1">
                <a:solidFill>
                  <a:srgbClr val="000000"/>
                </a:solidFill>
              </a:rPr>
              <a:t>Piezo</a:t>
            </a:r>
            <a:r>
              <a:rPr lang="en-GB" dirty="0">
                <a:solidFill>
                  <a:srgbClr val="000000"/>
                </a:solidFill>
              </a:rPr>
              <a:t> sensor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>with pre-amplifier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>and band pass filter in </a:t>
            </a:r>
            <a:r>
              <a:rPr lang="en-GB" dirty="0" smtClean="0">
                <a:solidFill>
                  <a:srgbClr val="000000"/>
                </a:solidFill>
              </a:rPr>
              <a:t>PU coating</a:t>
            </a:r>
            <a:endParaRPr lang="en-GB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dirty="0" smtClean="0">
                <a:solidFill>
                  <a:schemeClr val="tx1"/>
                </a:solidFill>
              </a:rPr>
              <a:t>Typical </a:t>
            </a:r>
            <a:r>
              <a:rPr lang="en-GB" dirty="0">
                <a:solidFill>
                  <a:schemeClr val="tx1"/>
                </a:solidFill>
              </a:rPr>
              <a:t>sensitivity: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 -145 dB re 1V/</a:t>
            </a:r>
            <a:r>
              <a:rPr lang="en-GB" dirty="0">
                <a:solidFill>
                  <a:schemeClr val="tx1"/>
                </a:solidFill>
                <a:sym typeface="Symbol" charset="0"/>
              </a:rPr>
              <a:t>Pa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168352" cy="26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118990" y="3697372"/>
            <a:ext cx="3059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b="1"/>
              <a:t>0</a:t>
            </a:r>
            <a:r>
              <a:rPr lang="en-US" sz="1200" b="1" baseline="30000"/>
              <a:t>o</a:t>
            </a:r>
            <a:endParaRPr lang="de-DE" sz="1200" b="1" baseline="3000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017572" y="4619041"/>
            <a:ext cx="6049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b="1" dirty="0"/>
              <a:t>90</a:t>
            </a:r>
            <a:r>
              <a:rPr lang="en-US" sz="1200" b="1" baseline="30000" dirty="0"/>
              <a:t>o</a:t>
            </a:r>
            <a:endParaRPr lang="de-DE" sz="1200" b="1" baseline="30000" dirty="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098223" y="4641397"/>
            <a:ext cx="4800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b="1"/>
              <a:t>-90</a:t>
            </a:r>
            <a:r>
              <a:rPr lang="en-US" sz="1200" b="1" baseline="30000"/>
              <a:t>o</a:t>
            </a:r>
            <a:endParaRPr lang="de-DE" sz="1200" b="1" baseline="30000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1796693" y="4527585"/>
            <a:ext cx="872606" cy="506054"/>
          </a:xfrm>
          <a:prstGeom prst="line">
            <a:avLst/>
          </a:prstGeom>
          <a:noFill/>
          <a:ln w="25400">
            <a:solidFill>
              <a:srgbClr val="FF3D3D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1203090" y="4204442"/>
            <a:ext cx="4800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b="1">
                <a:solidFill>
                  <a:srgbClr val="FF3D3D"/>
                </a:solidFill>
              </a:rPr>
              <a:t>-60</a:t>
            </a:r>
            <a:r>
              <a:rPr lang="en-US" sz="1200" b="1" baseline="30000">
                <a:solidFill>
                  <a:srgbClr val="FF3D3D"/>
                </a:solidFill>
              </a:rPr>
              <a:t>o</a:t>
            </a:r>
            <a:endParaRPr lang="de-DE" sz="1200" b="1" baseline="30000">
              <a:solidFill>
                <a:srgbClr val="FF3D3D"/>
              </a:solidFill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2853056" y="5116966"/>
            <a:ext cx="6254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3D3D"/>
                </a:solidFill>
              </a:rPr>
              <a:t>120</a:t>
            </a:r>
            <a:r>
              <a:rPr lang="en-US" sz="1200" b="1" baseline="30000" dirty="0">
                <a:solidFill>
                  <a:srgbClr val="FF3D3D"/>
                </a:solidFill>
              </a:rPr>
              <a:t>o</a:t>
            </a:r>
            <a:endParaRPr lang="de-DE" sz="1200" b="1" baseline="30000" dirty="0">
              <a:solidFill>
                <a:srgbClr val="FF3D3D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536504" cy="295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2672562" y="3356992"/>
            <a:ext cx="463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>
                <a:solidFill>
                  <a:schemeClr val="accent6"/>
                </a:solidFill>
              </a:rPr>
              <a:t>Reconstruted</a:t>
            </a:r>
            <a:r>
              <a:rPr lang="it-IT" sz="1800" b="1" dirty="0" smtClean="0">
                <a:solidFill>
                  <a:schemeClr val="accent6"/>
                </a:solidFill>
              </a:rPr>
              <a:t> </a:t>
            </a:r>
            <a:r>
              <a:rPr lang="it-IT" sz="1800" b="1" dirty="0" err="1" smtClean="0">
                <a:solidFill>
                  <a:schemeClr val="accent6"/>
                </a:solidFill>
              </a:rPr>
              <a:t>acoustic</a:t>
            </a:r>
            <a:r>
              <a:rPr lang="it-IT" sz="1800" b="1" dirty="0" smtClean="0">
                <a:solidFill>
                  <a:schemeClr val="accent6"/>
                </a:solidFill>
              </a:rPr>
              <a:t> </a:t>
            </a:r>
            <a:r>
              <a:rPr lang="it-IT" sz="1800" b="1" dirty="0" err="1" smtClean="0">
                <a:solidFill>
                  <a:schemeClr val="accent6"/>
                </a:solidFill>
              </a:rPr>
              <a:t>pulses</a:t>
            </a:r>
            <a:r>
              <a:rPr lang="it-IT" sz="1800" b="1" dirty="0" smtClean="0">
                <a:solidFill>
                  <a:schemeClr val="accent6"/>
                </a:solidFill>
              </a:rPr>
              <a:t> </a:t>
            </a:r>
            <a:r>
              <a:rPr lang="it-IT" sz="1800" b="1" dirty="0" err="1" smtClean="0">
                <a:solidFill>
                  <a:schemeClr val="accent6"/>
                </a:solidFill>
              </a:rPr>
              <a:t>directions</a:t>
            </a:r>
            <a:endParaRPr lang="it-IT" sz="1800" b="1" dirty="0">
              <a:solidFill>
                <a:schemeClr val="accent6"/>
              </a:solidFill>
            </a:endParaRPr>
          </a:p>
        </p:txBody>
      </p:sp>
      <p:sp>
        <p:nvSpPr>
          <p:cNvPr id="28" name="Ovale 27"/>
          <p:cNvSpPr/>
          <p:nvPr/>
        </p:nvSpPr>
        <p:spPr bwMode="auto">
          <a:xfrm>
            <a:off x="6012160" y="5805264"/>
            <a:ext cx="864096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991794" y="5641588"/>
            <a:ext cx="115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Ferry </a:t>
            </a:r>
            <a:r>
              <a:rPr lang="it-IT" dirty="0" err="1" smtClean="0">
                <a:solidFill>
                  <a:srgbClr val="FFFFFF"/>
                </a:solidFill>
              </a:rPr>
              <a:t>routes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5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60" name="Rectangle 40"/>
          <p:cNvSpPr>
            <a:spLocks noChangeArrowheads="1"/>
          </p:cNvSpPr>
          <p:nvPr/>
        </p:nvSpPr>
        <p:spPr bwMode="auto">
          <a:xfrm>
            <a:off x="127000" y="3943350"/>
            <a:ext cx="8902700" cy="24479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8100000" algn="ctr" rotWithShape="0">
              <a:srgbClr val="000099"/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 sz="1600" dirty="0">
              <a:latin typeface="Arial" pitchFamily="34" charset="0"/>
              <a:ea typeface="+mn-ea"/>
            </a:endParaRPr>
          </a:p>
        </p:txBody>
      </p:sp>
      <p:sp>
        <p:nvSpPr>
          <p:cNvPr id="209959" name="Rectangle 39"/>
          <p:cNvSpPr>
            <a:spLocks noChangeArrowheads="1"/>
          </p:cNvSpPr>
          <p:nvPr/>
        </p:nvSpPr>
        <p:spPr bwMode="auto">
          <a:xfrm>
            <a:off x="179388" y="511175"/>
            <a:ext cx="8843962" cy="32861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8100000" algn="ctr" rotWithShape="0">
              <a:srgbClr val="000099"/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 sz="1600">
              <a:latin typeface="Arial" pitchFamily="34" charset="0"/>
              <a:ea typeface="+mn-ea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b="0" dirty="0">
                <a:latin typeface="Arial" charset="0"/>
              </a:rPr>
              <a:t>NEMO-O</a:t>
            </a:r>
            <a:r>
              <a:rPr lang="it-IT" b="0" dirty="0">
                <a:latin typeface="Arial" charset="0"/>
                <a:sym typeface="Symbol" charset="0"/>
              </a:rPr>
              <a:t></a:t>
            </a:r>
            <a:r>
              <a:rPr lang="it-IT" b="0" dirty="0">
                <a:latin typeface="Arial" charset="0"/>
              </a:rPr>
              <a:t>DE: Ocean </a:t>
            </a:r>
            <a:r>
              <a:rPr lang="it-IT" b="0" dirty="0" err="1">
                <a:latin typeface="Arial" charset="0"/>
              </a:rPr>
              <a:t>noise</a:t>
            </a:r>
            <a:r>
              <a:rPr lang="it-IT" b="0" dirty="0">
                <a:latin typeface="Arial" charset="0"/>
              </a:rPr>
              <a:t> </a:t>
            </a:r>
            <a:r>
              <a:rPr lang="it-IT" b="0" dirty="0" err="1">
                <a:latin typeface="Arial" charset="0"/>
              </a:rPr>
              <a:t>Detection</a:t>
            </a:r>
            <a:r>
              <a:rPr lang="it-IT" b="0" dirty="0">
                <a:latin typeface="Arial" charset="0"/>
              </a:rPr>
              <a:t> Experiment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20688"/>
            <a:ext cx="2392363" cy="28082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4" descr="LogoO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857476"/>
            <a:ext cx="10080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27"/>
          <p:cNvSpPr>
            <a:spLocks noChangeArrowheads="1"/>
          </p:cNvSpPr>
          <p:nvPr/>
        </p:nvSpPr>
        <p:spPr bwMode="auto">
          <a:xfrm>
            <a:off x="214313" y="4000500"/>
            <a:ext cx="881538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5000"/>
              </a:lnSpc>
            </a:pPr>
            <a:r>
              <a:rPr lang="it-IT" sz="1600" b="1" dirty="0" err="1">
                <a:solidFill>
                  <a:srgbClr val="000066"/>
                </a:solidFill>
              </a:rPr>
              <a:t>Thetrahedral</a:t>
            </a:r>
            <a:r>
              <a:rPr lang="it-IT" sz="1600" b="1" dirty="0">
                <a:solidFill>
                  <a:srgbClr val="000066"/>
                </a:solidFill>
              </a:rPr>
              <a:t> antenna (1m </a:t>
            </a:r>
            <a:r>
              <a:rPr lang="it-IT" sz="1600" b="1" dirty="0" err="1">
                <a:solidFill>
                  <a:srgbClr val="000066"/>
                </a:solidFill>
              </a:rPr>
              <a:t>size</a:t>
            </a:r>
            <a:r>
              <a:rPr lang="it-IT" sz="1600" b="1" dirty="0">
                <a:solidFill>
                  <a:srgbClr val="000066"/>
                </a:solidFill>
              </a:rPr>
              <a:t>): </a:t>
            </a:r>
          </a:p>
          <a:p>
            <a:pPr algn="l" eaLnBrk="0" hangingPunct="0">
              <a:lnSpc>
                <a:spcPct val="115000"/>
              </a:lnSpc>
            </a:pPr>
            <a:r>
              <a:rPr lang="it-IT" sz="1600" b="1" dirty="0">
                <a:solidFill>
                  <a:srgbClr val="000066"/>
                </a:solidFill>
              </a:rPr>
              <a:t>4 </a:t>
            </a:r>
            <a:r>
              <a:rPr lang="it-IT" sz="1600" b="1" dirty="0" err="1">
                <a:solidFill>
                  <a:srgbClr val="000066"/>
                </a:solidFill>
              </a:rPr>
              <a:t>Reson</a:t>
            </a:r>
            <a:r>
              <a:rPr lang="it-IT" sz="1600" b="1" dirty="0">
                <a:solidFill>
                  <a:srgbClr val="000066"/>
                </a:solidFill>
              </a:rPr>
              <a:t> TC4042 </a:t>
            </a:r>
            <a:r>
              <a:rPr lang="it-IT" sz="1600" b="1" dirty="0" err="1">
                <a:solidFill>
                  <a:srgbClr val="000066"/>
                </a:solidFill>
              </a:rPr>
              <a:t>hydrophones</a:t>
            </a:r>
            <a:r>
              <a:rPr lang="it-IT" sz="1600" b="1" dirty="0">
                <a:solidFill>
                  <a:srgbClr val="000066"/>
                </a:solidFill>
              </a:rPr>
              <a:t> (special production for 2500 m </a:t>
            </a:r>
            <a:r>
              <a:rPr lang="it-IT" sz="1600" b="1" dirty="0" err="1">
                <a:solidFill>
                  <a:srgbClr val="000066"/>
                </a:solidFill>
              </a:rPr>
              <a:t>depth</a:t>
            </a:r>
            <a:r>
              <a:rPr lang="it-IT" sz="1600" b="1" dirty="0">
                <a:solidFill>
                  <a:srgbClr val="000066"/>
                </a:solidFill>
              </a:rPr>
              <a:t>).</a:t>
            </a:r>
          </a:p>
          <a:p>
            <a:pPr algn="l" eaLnBrk="0" hangingPunct="0">
              <a:lnSpc>
                <a:spcPct val="115000"/>
              </a:lnSpc>
            </a:pPr>
            <a:r>
              <a:rPr lang="it-IT" sz="1600" b="1" dirty="0" err="1">
                <a:solidFill>
                  <a:srgbClr val="FF0000"/>
                </a:solidFill>
              </a:rPr>
              <a:t>Low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cost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professional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FF0000"/>
                </a:solidFill>
              </a:rPr>
              <a:t>audio </a:t>
            </a:r>
            <a:r>
              <a:rPr lang="it-IT" sz="1600" b="1" dirty="0" err="1">
                <a:solidFill>
                  <a:srgbClr val="FF0000"/>
                </a:solidFill>
              </a:rPr>
              <a:t>electronics</a:t>
            </a:r>
            <a:r>
              <a:rPr lang="it-IT" sz="1600" b="1" dirty="0">
                <a:solidFill>
                  <a:srgbClr val="000066"/>
                </a:solidFill>
              </a:rPr>
              <a:t> (96 kHz, 24 bit </a:t>
            </a:r>
            <a:r>
              <a:rPr lang="it-IT" sz="1600" b="1" dirty="0" err="1">
                <a:solidFill>
                  <a:srgbClr val="000066"/>
                </a:solidFill>
              </a:rPr>
              <a:t>sampling</a:t>
            </a:r>
            <a:r>
              <a:rPr lang="it-IT" sz="1600" b="1" dirty="0">
                <a:solidFill>
                  <a:srgbClr val="000066"/>
                </a:solidFill>
              </a:rPr>
              <a:t>, </a:t>
            </a:r>
            <a:r>
              <a:rPr lang="it-IT" sz="1600" b="1" dirty="0">
                <a:solidFill>
                  <a:srgbClr val="000066"/>
                </a:solidFill>
                <a:sym typeface="Symbol" charset="0"/>
              </a:rPr>
              <a:t></a:t>
            </a:r>
            <a:r>
              <a:rPr lang="it-IT" sz="1600" b="1" dirty="0">
                <a:solidFill>
                  <a:srgbClr val="000066"/>
                </a:solidFill>
              </a:rPr>
              <a:t>)</a:t>
            </a:r>
          </a:p>
          <a:p>
            <a:pPr algn="l" eaLnBrk="0" hangingPunct="0">
              <a:lnSpc>
                <a:spcPct val="115000"/>
              </a:lnSpc>
            </a:pPr>
            <a:r>
              <a:rPr lang="it-IT" sz="1600" b="1" dirty="0" err="1">
                <a:solidFill>
                  <a:srgbClr val="FF0000"/>
                </a:solidFill>
              </a:rPr>
              <a:t>Hydrophones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synchronised</a:t>
            </a:r>
            <a:r>
              <a:rPr lang="it-IT" sz="1600" b="1" dirty="0">
                <a:solidFill>
                  <a:srgbClr val="FF0000"/>
                </a:solidFill>
              </a:rPr>
              <a:t> and </a:t>
            </a:r>
            <a:r>
              <a:rPr lang="it-IT" sz="1600" b="1" dirty="0" err="1">
                <a:solidFill>
                  <a:srgbClr val="FF0000"/>
                </a:solidFill>
              </a:rPr>
              <a:t>phased</a:t>
            </a:r>
            <a:r>
              <a:rPr lang="it-IT" sz="1600" b="1" dirty="0">
                <a:solidFill>
                  <a:srgbClr val="FF0000"/>
                </a:solidFill>
              </a:rPr>
              <a:t>.</a:t>
            </a:r>
          </a:p>
          <a:p>
            <a:pPr algn="l" eaLnBrk="0" hangingPunct="0">
              <a:lnSpc>
                <a:spcPct val="115000"/>
              </a:lnSpc>
            </a:pPr>
            <a:r>
              <a:rPr lang="it-IT" sz="1600" b="1" dirty="0">
                <a:solidFill>
                  <a:srgbClr val="000066"/>
                </a:solidFill>
              </a:rPr>
              <a:t>On-line </a:t>
            </a:r>
            <a:r>
              <a:rPr lang="it-IT" sz="1600" b="1" dirty="0" err="1">
                <a:solidFill>
                  <a:srgbClr val="000066"/>
                </a:solidFill>
              </a:rPr>
              <a:t>monitoring</a:t>
            </a:r>
            <a:r>
              <a:rPr lang="it-IT" sz="1600" b="1" dirty="0">
                <a:solidFill>
                  <a:srgbClr val="000066"/>
                </a:solidFill>
              </a:rPr>
              <a:t> and </a:t>
            </a:r>
            <a:r>
              <a:rPr lang="it-IT" sz="1600" b="1" dirty="0" err="1">
                <a:solidFill>
                  <a:srgbClr val="000066"/>
                </a:solidFill>
              </a:rPr>
              <a:t>recording</a:t>
            </a:r>
            <a:r>
              <a:rPr lang="it-IT" sz="1600" b="1" dirty="0">
                <a:solidFill>
                  <a:srgbClr val="000066"/>
                </a:solidFill>
              </a:rPr>
              <a:t> on </a:t>
            </a:r>
            <a:r>
              <a:rPr lang="it-IT" sz="1600" b="1" dirty="0" err="1">
                <a:solidFill>
                  <a:srgbClr val="000066"/>
                </a:solidFill>
              </a:rPr>
              <a:t>shore</a:t>
            </a:r>
            <a:r>
              <a:rPr lang="it-IT" sz="1600" b="1" dirty="0">
                <a:solidFill>
                  <a:srgbClr val="000066"/>
                </a:solidFill>
              </a:rPr>
              <a:t>. </a:t>
            </a:r>
            <a:r>
              <a:rPr lang="it-IT" sz="1600" b="1" dirty="0" err="1">
                <a:solidFill>
                  <a:srgbClr val="000066"/>
                </a:solidFill>
              </a:rPr>
              <a:t>Recording</a:t>
            </a:r>
            <a:r>
              <a:rPr lang="it-IT" sz="1600" b="1" dirty="0">
                <a:solidFill>
                  <a:srgbClr val="000066"/>
                </a:solidFill>
              </a:rPr>
              <a:t> 5</a:t>
            </a:r>
            <a:r>
              <a:rPr lang="ja-JP" altLang="it-IT" sz="1600" b="1" dirty="0">
                <a:solidFill>
                  <a:srgbClr val="000066"/>
                </a:solidFill>
              </a:rPr>
              <a:t>’</a:t>
            </a:r>
            <a:r>
              <a:rPr lang="it-IT" sz="1600" b="1" dirty="0">
                <a:solidFill>
                  <a:srgbClr val="000066"/>
                </a:solidFill>
              </a:rPr>
              <a:t> </a:t>
            </a:r>
            <a:r>
              <a:rPr lang="it-IT" sz="1600" b="1" dirty="0" err="1">
                <a:solidFill>
                  <a:srgbClr val="000066"/>
                </a:solidFill>
              </a:rPr>
              <a:t>every</a:t>
            </a:r>
            <a:r>
              <a:rPr lang="it-IT" sz="1600" b="1" dirty="0">
                <a:solidFill>
                  <a:srgbClr val="000066"/>
                </a:solidFill>
              </a:rPr>
              <a:t> hour</a:t>
            </a:r>
          </a:p>
          <a:p>
            <a:pPr algn="l" eaLnBrk="0" hangingPunct="0">
              <a:lnSpc>
                <a:spcPct val="115000"/>
              </a:lnSpc>
            </a:pPr>
            <a:r>
              <a:rPr lang="it-IT" sz="1600" b="1" dirty="0">
                <a:solidFill>
                  <a:srgbClr val="000066"/>
                </a:solidFill>
              </a:rPr>
              <a:t>Data </a:t>
            </a:r>
            <a:r>
              <a:rPr lang="it-IT" sz="1600" b="1" dirty="0" err="1">
                <a:solidFill>
                  <a:srgbClr val="000066"/>
                </a:solidFill>
              </a:rPr>
              <a:t>taking</a:t>
            </a:r>
            <a:r>
              <a:rPr lang="it-IT" sz="1600" b="1" dirty="0">
                <a:solidFill>
                  <a:srgbClr val="000066"/>
                </a:solidFill>
              </a:rPr>
              <a:t> from </a:t>
            </a:r>
            <a:r>
              <a:rPr lang="it-IT" sz="1600" b="1" dirty="0" err="1">
                <a:solidFill>
                  <a:srgbClr val="FF0000"/>
                </a:solidFill>
              </a:rPr>
              <a:t>Jan</a:t>
            </a:r>
            <a:r>
              <a:rPr lang="it-IT" sz="1600" b="1" dirty="0">
                <a:solidFill>
                  <a:srgbClr val="FF0000"/>
                </a:solidFill>
              </a:rPr>
              <a:t>. 2005 to </a:t>
            </a:r>
            <a:r>
              <a:rPr lang="it-IT" sz="1600" b="1" dirty="0" err="1">
                <a:solidFill>
                  <a:srgbClr val="FF0000"/>
                </a:solidFill>
              </a:rPr>
              <a:t>Nov</a:t>
            </a:r>
            <a:r>
              <a:rPr lang="it-IT" sz="1600" b="1" dirty="0">
                <a:solidFill>
                  <a:srgbClr val="FF0000"/>
                </a:solidFill>
              </a:rPr>
              <a:t>. 2006 </a:t>
            </a:r>
            <a:r>
              <a:rPr lang="it-IT" sz="1600" b="1" dirty="0">
                <a:solidFill>
                  <a:srgbClr val="000066"/>
                </a:solidFill>
              </a:rPr>
              <a:t>(</a:t>
            </a:r>
            <a:r>
              <a:rPr lang="it-IT" sz="1600" b="1" dirty="0" err="1">
                <a:solidFill>
                  <a:srgbClr val="000066"/>
                </a:solidFill>
              </a:rPr>
              <a:t>when</a:t>
            </a:r>
            <a:r>
              <a:rPr lang="it-IT" sz="1600" b="1" dirty="0">
                <a:solidFill>
                  <a:srgbClr val="000066"/>
                </a:solidFill>
              </a:rPr>
              <a:t> NEMO </a:t>
            </a:r>
            <a:r>
              <a:rPr lang="it-IT" sz="1600" b="1" dirty="0" err="1">
                <a:solidFill>
                  <a:srgbClr val="000066"/>
                </a:solidFill>
              </a:rPr>
              <a:t>Phase</a:t>
            </a:r>
            <a:r>
              <a:rPr lang="it-IT" sz="1600" b="1" dirty="0">
                <a:solidFill>
                  <a:srgbClr val="000066"/>
                </a:solidFill>
              </a:rPr>
              <a:t> 1 </a:t>
            </a:r>
            <a:r>
              <a:rPr lang="it-IT" sz="1600" b="1" dirty="0" err="1">
                <a:solidFill>
                  <a:srgbClr val="000066"/>
                </a:solidFill>
              </a:rPr>
              <a:t>was</a:t>
            </a:r>
            <a:r>
              <a:rPr lang="it-IT" sz="1600" b="1" dirty="0">
                <a:solidFill>
                  <a:srgbClr val="000066"/>
                </a:solidFill>
              </a:rPr>
              <a:t> </a:t>
            </a:r>
            <a:r>
              <a:rPr lang="it-IT" sz="1600" b="1" dirty="0" err="1">
                <a:solidFill>
                  <a:srgbClr val="000066"/>
                </a:solidFill>
              </a:rPr>
              <a:t>deployed</a:t>
            </a:r>
            <a:r>
              <a:rPr lang="it-IT" sz="1600" b="1" dirty="0">
                <a:solidFill>
                  <a:srgbClr val="000066"/>
                </a:solidFill>
              </a:rPr>
              <a:t>).</a:t>
            </a:r>
          </a:p>
          <a:p>
            <a:pPr algn="l" eaLnBrk="0" hangingPunct="0">
              <a:lnSpc>
                <a:spcPct val="115000"/>
              </a:lnSpc>
            </a:pPr>
            <a:r>
              <a:rPr lang="it-IT" sz="1600" b="1" dirty="0">
                <a:solidFill>
                  <a:srgbClr val="000066"/>
                </a:solidFill>
              </a:rPr>
              <a:t>Sea </a:t>
            </a:r>
            <a:r>
              <a:rPr lang="it-IT" sz="1600" b="1" dirty="0" err="1">
                <a:solidFill>
                  <a:srgbClr val="000066"/>
                </a:solidFill>
              </a:rPr>
              <a:t>Noise</a:t>
            </a:r>
            <a:r>
              <a:rPr lang="it-IT" sz="1600" b="1" dirty="0">
                <a:solidFill>
                  <a:srgbClr val="000066"/>
                </a:solidFill>
              </a:rPr>
              <a:t> </a:t>
            </a:r>
            <a:r>
              <a:rPr lang="it-IT" sz="1600" b="1" dirty="0" err="1">
                <a:solidFill>
                  <a:srgbClr val="000066"/>
                </a:solidFill>
              </a:rPr>
              <a:t>measurement</a:t>
            </a:r>
            <a:r>
              <a:rPr lang="it-IT" sz="1600" b="1" dirty="0">
                <a:solidFill>
                  <a:srgbClr val="000066"/>
                </a:solidFill>
              </a:rPr>
              <a:t> and </a:t>
            </a:r>
            <a:r>
              <a:rPr lang="it-IT" sz="1600" b="1" dirty="0" err="1">
                <a:solidFill>
                  <a:srgbClr val="000066"/>
                </a:solidFill>
              </a:rPr>
              <a:t>modelling</a:t>
            </a:r>
            <a:r>
              <a:rPr lang="it-IT" sz="1600" b="1" dirty="0">
                <a:solidFill>
                  <a:srgbClr val="000066"/>
                </a:solidFill>
              </a:rPr>
              <a:t> (</a:t>
            </a:r>
            <a:r>
              <a:rPr lang="it-IT" sz="1600" b="1" dirty="0" err="1">
                <a:solidFill>
                  <a:srgbClr val="000066"/>
                </a:solidFill>
              </a:rPr>
              <a:t>presently</a:t>
            </a:r>
            <a:r>
              <a:rPr lang="it-IT" sz="1600" b="1" dirty="0">
                <a:solidFill>
                  <a:srgbClr val="000066"/>
                </a:solidFill>
              </a:rPr>
              <a:t> under </a:t>
            </a:r>
            <a:r>
              <a:rPr lang="it-IT" sz="1600" b="1" dirty="0" err="1">
                <a:solidFill>
                  <a:srgbClr val="000066"/>
                </a:solidFill>
              </a:rPr>
              <a:t>study</a:t>
            </a:r>
            <a:r>
              <a:rPr lang="it-IT" sz="1600" b="1" dirty="0">
                <a:solidFill>
                  <a:srgbClr val="000066"/>
                </a:solidFill>
              </a:rPr>
              <a:t>)</a:t>
            </a:r>
          </a:p>
          <a:p>
            <a:pPr algn="l" eaLnBrk="0" hangingPunct="0">
              <a:lnSpc>
                <a:spcPct val="115000"/>
              </a:lnSpc>
            </a:pPr>
            <a:r>
              <a:rPr lang="it-IT" sz="1600" b="1" dirty="0" err="1">
                <a:solidFill>
                  <a:srgbClr val="FF0000"/>
                </a:solidFill>
              </a:rPr>
              <a:t>Bioacoustics</a:t>
            </a:r>
            <a:r>
              <a:rPr lang="it-IT" sz="1600" b="1" dirty="0">
                <a:solidFill>
                  <a:srgbClr val="FF0000"/>
                </a:solidFill>
              </a:rPr>
              <a:t>: </a:t>
            </a:r>
            <a:r>
              <a:rPr lang="it-IT" sz="1600" b="1" dirty="0" err="1">
                <a:solidFill>
                  <a:srgbClr val="FF0000"/>
                </a:solidFill>
              </a:rPr>
              <a:t>study</a:t>
            </a:r>
            <a:r>
              <a:rPr lang="it-IT" sz="1600" b="1" dirty="0">
                <a:solidFill>
                  <a:srgbClr val="FF0000"/>
                </a:solidFill>
              </a:rPr>
              <a:t> of </a:t>
            </a:r>
            <a:r>
              <a:rPr lang="it-IT" sz="1600" b="1" dirty="0" err="1">
                <a:solidFill>
                  <a:srgbClr val="FF0000"/>
                </a:solidFill>
              </a:rPr>
              <a:t>sperm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whales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population</a:t>
            </a:r>
            <a:r>
              <a:rPr lang="it-IT" sz="1600" b="1" dirty="0">
                <a:solidFill>
                  <a:srgbClr val="FF0000"/>
                </a:solidFill>
              </a:rPr>
              <a:t> in the East </a:t>
            </a:r>
            <a:r>
              <a:rPr lang="it-IT" sz="1600" b="1" dirty="0" err="1">
                <a:solidFill>
                  <a:srgbClr val="FF0000"/>
                </a:solidFill>
              </a:rPr>
              <a:t>Med</a:t>
            </a:r>
            <a:r>
              <a:rPr lang="it-IT" sz="1600" b="1" dirty="0">
                <a:solidFill>
                  <a:srgbClr val="FF0000"/>
                </a:solidFill>
              </a:rPr>
              <a:t> Sea </a:t>
            </a:r>
          </a:p>
        </p:txBody>
      </p:sp>
      <p:pic>
        <p:nvPicPr>
          <p:cNvPr id="215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42976"/>
            <a:ext cx="2557463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DSCF08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r="2768" b="11073"/>
          <a:stretch>
            <a:fillRect/>
          </a:stretch>
        </p:blipFill>
        <p:spPr bwMode="auto">
          <a:xfrm>
            <a:off x="2857500" y="1071538"/>
            <a:ext cx="3405188" cy="23574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Box 34"/>
          <p:cNvSpPr txBox="1">
            <a:spLocks noChangeArrowheads="1"/>
          </p:cNvSpPr>
          <p:nvPr/>
        </p:nvSpPr>
        <p:spPr bwMode="auto">
          <a:xfrm>
            <a:off x="2857500" y="500063"/>
            <a:ext cx="600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1600" b="1">
                <a:solidFill>
                  <a:srgbClr val="FF0000"/>
                </a:solidFill>
              </a:rPr>
              <a:t>First experiment to perform long-term measurement and monitoring of the  acoustic background @ 2000 m depth</a:t>
            </a:r>
          </a:p>
        </p:txBody>
      </p:sp>
      <p:pic>
        <p:nvPicPr>
          <p:cNvPr id="13" name="Picture 6" descr="LogoOn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5825" y="4293096"/>
            <a:ext cx="1511300" cy="6477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14" name="Picture 5" descr="logunipv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390991" y="5567440"/>
            <a:ext cx="504056" cy="482938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rot="10800000" flipV="1">
            <a:off x="1619250" y="2062138"/>
            <a:ext cx="2520950" cy="142875"/>
          </a:xfrm>
          <a:prstGeom prst="straightConnector1">
            <a:avLst/>
          </a:prstGeom>
          <a:ln w="381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8281988" y="6021388"/>
            <a:ext cx="754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0000"/>
                </a:solidFill>
              </a:rPr>
              <a:t>CIBRA</a:t>
            </a:r>
          </a:p>
        </p:txBody>
      </p:sp>
      <p:pic>
        <p:nvPicPr>
          <p:cNvPr id="21520" name="Picture 22" descr="INFN_new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5600700"/>
            <a:ext cx="5048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8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8" descr="Histos_band_no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5742" r="7428" b="2609"/>
          <a:stretch>
            <a:fillRect/>
          </a:stretch>
        </p:blipFill>
        <p:spPr bwMode="auto">
          <a:xfrm>
            <a:off x="4500563" y="3500438"/>
            <a:ext cx="4584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843" name="Rectangle 27"/>
          <p:cNvSpPr>
            <a:spLocks noChangeArrowheads="1"/>
          </p:cNvSpPr>
          <p:nvPr/>
        </p:nvSpPr>
        <p:spPr bwMode="auto">
          <a:xfrm>
            <a:off x="179388" y="5300663"/>
            <a:ext cx="4249737" cy="7207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Arial" pitchFamily="34" charset="0"/>
              <a:ea typeface="+mn-ea"/>
            </a:endParaRPr>
          </a:p>
        </p:txBody>
      </p:sp>
      <p:pic>
        <p:nvPicPr>
          <p:cNvPr id="22532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t="5330" r="7999" b="5330"/>
          <a:stretch>
            <a:fillRect/>
          </a:stretch>
        </p:blipFill>
        <p:spPr bwMode="auto">
          <a:xfrm>
            <a:off x="34925" y="1323975"/>
            <a:ext cx="44465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sz="2800" b="0" dirty="0">
                <a:latin typeface="Arial" charset="0"/>
              </a:rPr>
              <a:t>NEMO-O</a:t>
            </a:r>
            <a:r>
              <a:rPr lang="it-IT" sz="2800" b="0" dirty="0">
                <a:latin typeface="Arial" charset="0"/>
                <a:sym typeface="Symbol" charset="0"/>
              </a:rPr>
              <a:t></a:t>
            </a:r>
            <a:r>
              <a:rPr lang="it-IT" sz="2800" b="0" dirty="0">
                <a:latin typeface="Arial" charset="0"/>
              </a:rPr>
              <a:t>DE: </a:t>
            </a:r>
            <a:r>
              <a:rPr lang="it-IT" sz="2800" b="0" dirty="0" err="1" smtClean="0">
                <a:latin typeface="Arial" charset="0"/>
              </a:rPr>
              <a:t>acoustic</a:t>
            </a:r>
            <a:r>
              <a:rPr lang="it-IT" sz="2800" b="0" dirty="0" smtClean="0">
                <a:latin typeface="Arial" charset="0"/>
              </a:rPr>
              <a:t> </a:t>
            </a:r>
            <a:r>
              <a:rPr lang="it-IT" sz="2800" b="0" dirty="0" err="1">
                <a:latin typeface="Arial" charset="0"/>
              </a:rPr>
              <a:t>noise</a:t>
            </a:r>
            <a:r>
              <a:rPr lang="it-IT" sz="2800" b="0" dirty="0">
                <a:latin typeface="Arial" charset="0"/>
              </a:rPr>
              <a:t> </a:t>
            </a:r>
            <a:r>
              <a:rPr lang="it-IT" sz="2800" b="0" dirty="0" err="1">
                <a:latin typeface="Arial" charset="0"/>
              </a:rPr>
              <a:t>spectrum</a:t>
            </a:r>
            <a:r>
              <a:rPr lang="it-IT" sz="2800" b="0" dirty="0">
                <a:latin typeface="Arial" charset="0"/>
              </a:rPr>
              <a:t> in </a:t>
            </a:r>
            <a:r>
              <a:rPr lang="it-IT" sz="2800" b="0" dirty="0" err="1">
                <a:latin typeface="Arial" charset="0"/>
              </a:rPr>
              <a:t>deep-sea</a:t>
            </a:r>
            <a:endParaRPr lang="it-IT" sz="2800" b="0" dirty="0">
              <a:latin typeface="Arial" charset="0"/>
            </a:endParaRPr>
          </a:p>
        </p:txBody>
      </p:sp>
      <p:sp>
        <p:nvSpPr>
          <p:cNvPr id="22534" name="Text Box 15"/>
          <p:cNvSpPr txBox="1">
            <a:spLocks noChangeArrowheads="1"/>
          </p:cNvSpPr>
          <p:nvPr/>
        </p:nvSpPr>
        <p:spPr bwMode="auto">
          <a:xfrm>
            <a:off x="434975" y="1539875"/>
            <a:ext cx="392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</a:rPr>
              <a:t>Average acoustic noise 2005-2006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/>
        </p:nvSpPr>
        <p:spPr bwMode="auto">
          <a:xfrm>
            <a:off x="1333500" y="3825875"/>
            <a:ext cx="1130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Sea State 2</a:t>
            </a:r>
          </a:p>
        </p:txBody>
      </p:sp>
      <p:sp>
        <p:nvSpPr>
          <p:cNvPr id="22536" name="Text Box 17"/>
          <p:cNvSpPr txBox="1">
            <a:spLocks noChangeArrowheads="1"/>
          </p:cNvSpPr>
          <p:nvPr/>
        </p:nvSpPr>
        <p:spPr bwMode="auto">
          <a:xfrm>
            <a:off x="1333500" y="4313238"/>
            <a:ext cx="1130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Sea State 0</a:t>
            </a:r>
          </a:p>
        </p:txBody>
      </p:sp>
      <p:sp>
        <p:nvSpPr>
          <p:cNvPr id="22537" name="Text Box 25"/>
          <p:cNvSpPr txBox="1">
            <a:spLocks noChangeArrowheads="1"/>
          </p:cNvSpPr>
          <p:nvPr/>
        </p:nvSpPr>
        <p:spPr bwMode="auto">
          <a:xfrm>
            <a:off x="309563" y="5300663"/>
            <a:ext cx="4046537" cy="5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it-IT" dirty="0">
                <a:solidFill>
                  <a:srgbClr val="000066"/>
                </a:solidFill>
              </a:rPr>
              <a:t>The </a:t>
            </a:r>
            <a:r>
              <a:rPr lang="it-IT" dirty="0" err="1">
                <a:solidFill>
                  <a:srgbClr val="000066"/>
                </a:solidFill>
              </a:rPr>
              <a:t>average</a:t>
            </a:r>
            <a:r>
              <a:rPr lang="it-IT" dirty="0">
                <a:solidFill>
                  <a:srgbClr val="000066"/>
                </a:solidFill>
              </a:rPr>
              <a:t> </a:t>
            </a:r>
            <a:r>
              <a:rPr lang="it-IT" dirty="0" err="1">
                <a:solidFill>
                  <a:srgbClr val="000066"/>
                </a:solidFill>
              </a:rPr>
              <a:t>noise</a:t>
            </a:r>
            <a:r>
              <a:rPr lang="it-IT" dirty="0">
                <a:solidFill>
                  <a:srgbClr val="000066"/>
                </a:solidFill>
              </a:rPr>
              <a:t> in the [20:43] kHz band </a:t>
            </a:r>
            <a:r>
              <a:rPr lang="it-IT" dirty="0" err="1">
                <a:solidFill>
                  <a:srgbClr val="000066"/>
                </a:solidFill>
              </a:rPr>
              <a:t>is</a:t>
            </a:r>
            <a:r>
              <a:rPr lang="it-IT" dirty="0">
                <a:solidFill>
                  <a:srgbClr val="000066"/>
                </a:solidFill>
              </a:rPr>
              <a:t> </a:t>
            </a:r>
            <a:endParaRPr lang="it-IT" dirty="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115000"/>
              </a:lnSpc>
            </a:pPr>
            <a:r>
              <a:rPr lang="it-IT" dirty="0" smtClean="0">
                <a:solidFill>
                  <a:srgbClr val="FF0000"/>
                </a:solidFill>
              </a:rPr>
              <a:t>5.4 </a:t>
            </a:r>
            <a:r>
              <a:rPr lang="it-IT" dirty="0">
                <a:solidFill>
                  <a:srgbClr val="FF0000"/>
                </a:solidFill>
              </a:rPr>
              <a:t>± 2.2</a:t>
            </a:r>
            <a:r>
              <a:rPr lang="it-IT" baseline="-25000" dirty="0">
                <a:solidFill>
                  <a:srgbClr val="FF0000"/>
                </a:solidFill>
              </a:rPr>
              <a:t>stat</a:t>
            </a:r>
            <a:r>
              <a:rPr lang="it-IT" dirty="0">
                <a:solidFill>
                  <a:srgbClr val="FF0000"/>
                </a:solidFill>
              </a:rPr>
              <a:t> ± 0.3</a:t>
            </a:r>
            <a:r>
              <a:rPr lang="it-IT" baseline="-25000" dirty="0">
                <a:solidFill>
                  <a:srgbClr val="FF0000"/>
                </a:solidFill>
              </a:rPr>
              <a:t>syst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mPa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18840" name="Text Box 24"/>
          <p:cNvSpPr txBox="1">
            <a:spLocks noChangeArrowheads="1"/>
          </p:cNvSpPr>
          <p:nvPr/>
        </p:nvSpPr>
        <p:spPr bwMode="auto">
          <a:xfrm>
            <a:off x="4643438" y="1341438"/>
            <a:ext cx="4262437" cy="1785104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defRPr/>
            </a:pP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The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average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SPD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is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close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to SS2, with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increase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at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low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frequency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probably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due to diffuse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anthropogenic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noise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.</a:t>
            </a:r>
          </a:p>
          <a:p>
            <a:pPr algn="l">
              <a:lnSpc>
                <a:spcPct val="115000"/>
              </a:lnSpc>
              <a:defRPr/>
            </a:pP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Peaks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are due to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pingers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and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shipping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instrumentations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continuosly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</a:t>
            </a:r>
            <a:r>
              <a:rPr lang="it-IT" sz="1600" dirty="0" err="1">
                <a:solidFill>
                  <a:srgbClr val="000066"/>
                </a:solidFill>
                <a:latin typeface="Arial" pitchFamily="34" charset="0"/>
                <a:ea typeface="+mn-ea"/>
              </a:rPr>
              <a:t>present</a:t>
            </a: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 in the area.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3025" y="550863"/>
            <a:ext cx="9036050" cy="584776"/>
          </a:xfrm>
          <a:prstGeom prst="rect">
            <a:avLst/>
          </a:prstGeom>
          <a:solidFill>
            <a:srgbClr val="CCFFCC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1600" dirty="0">
                <a:solidFill>
                  <a:srgbClr val="000066"/>
                </a:solidFill>
                <a:latin typeface="Arial" pitchFamily="34" charset="0"/>
                <a:ea typeface="+mn-ea"/>
              </a:rPr>
              <a:t>Study of acoustic background level and its variation as a function of time (due to weather, seismic, biological and anthopogenic sources). </a:t>
            </a:r>
            <a:endParaRPr lang="en-US" sz="1600" dirty="0">
              <a:solidFill>
                <a:srgbClr val="000066"/>
              </a:solidFill>
              <a:latin typeface="Arial" pitchFamily="34" charset="0"/>
              <a:ea typeface="+mn-ea"/>
            </a:endParaRPr>
          </a:p>
        </p:txBody>
      </p:sp>
      <p:sp>
        <p:nvSpPr>
          <p:cNvPr id="22540" name="Rectangle 11"/>
          <p:cNvSpPr>
            <a:spLocks noChangeArrowheads="1"/>
          </p:cNvSpPr>
          <p:nvPr/>
        </p:nvSpPr>
        <p:spPr bwMode="auto">
          <a:xfrm>
            <a:off x="323850" y="6165850"/>
            <a:ext cx="3938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sz="1400" b="1" i="1">
                <a:solidFill>
                  <a:srgbClr val="222268"/>
                </a:solidFill>
                <a:cs typeface="DejaVu Sans" charset="0"/>
              </a:rPr>
              <a:t>G. Riccobene et al., NIM-A 604 (2009), S149</a:t>
            </a:r>
          </a:p>
        </p:txBody>
      </p:sp>
    </p:spTree>
    <p:extLst>
      <p:ext uri="{BB962C8B-B14F-4D97-AF65-F5344CB8AC3E}">
        <p14:creationId xmlns:p14="http://schemas.microsoft.com/office/powerpoint/2010/main" val="10365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215900" y="3140968"/>
            <a:ext cx="86360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Use acoustic positioning systems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sz="2000" dirty="0" err="1" smtClean="0"/>
              <a:t>Acoustic</a:t>
            </a:r>
            <a:r>
              <a:rPr lang="it-IT" sz="2000" dirty="0"/>
              <a:t> </a:t>
            </a:r>
            <a:r>
              <a:rPr lang="it-IT" sz="2000" dirty="0" err="1" smtClean="0"/>
              <a:t>positioning</a:t>
            </a:r>
            <a:r>
              <a:rPr lang="it-IT" sz="2000" dirty="0" smtClean="0"/>
              <a:t> for KM3NeT: an </a:t>
            </a:r>
            <a:r>
              <a:rPr lang="it-IT" sz="2000" dirty="0" err="1" smtClean="0"/>
              <a:t>opportinity</a:t>
            </a:r>
            <a:r>
              <a:rPr lang="it-IT" sz="2000" dirty="0" smtClean="0"/>
              <a:t> for </a:t>
            </a:r>
            <a:r>
              <a:rPr lang="it-IT" sz="2000" dirty="0" err="1" smtClean="0"/>
              <a:t>acoustics</a:t>
            </a:r>
            <a:r>
              <a:rPr lang="it-IT" sz="2000" dirty="0" smtClean="0"/>
              <a:t> </a:t>
            </a:r>
            <a:r>
              <a:rPr lang="it-IT" sz="2000" dirty="0" err="1" smtClean="0"/>
              <a:t>detection</a:t>
            </a:r>
            <a:endParaRPr lang="it-IT" sz="2000" dirty="0"/>
          </a:p>
        </p:txBody>
      </p:sp>
      <p:sp>
        <p:nvSpPr>
          <p:cNvPr id="45" name="Rectangle 44"/>
          <p:cNvSpPr/>
          <p:nvPr/>
        </p:nvSpPr>
        <p:spPr>
          <a:xfrm>
            <a:off x="214282" y="500042"/>
            <a:ext cx="8643998" cy="26457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lvl="0" indent="-342900" algn="l" fontAlgn="auto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it-IT" b="1" i="1" dirty="0" smtClean="0">
                <a:solidFill>
                  <a:schemeClr val="accent6"/>
                </a:solidFill>
              </a:rPr>
              <a:t>The </a:t>
            </a:r>
            <a:r>
              <a:rPr lang="it-IT" b="1" i="1" dirty="0" smtClean="0">
                <a:solidFill>
                  <a:srgbClr val="FF0000"/>
                </a:solidFill>
              </a:rPr>
              <a:t>detector positioning system </a:t>
            </a:r>
            <a:r>
              <a:rPr lang="it-IT" b="1" i="1" dirty="0" smtClean="0">
                <a:solidFill>
                  <a:schemeClr val="accent6"/>
                </a:solidFill>
              </a:rPr>
              <a:t>is a mandatory subsystem for the detector providing:</a:t>
            </a:r>
          </a:p>
          <a:p>
            <a:pPr marL="266700" lvl="0" indent="-266700" algn="l" fontAlgn="auto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AutoNum type="arabicParenR"/>
              <a:defRPr/>
            </a:pPr>
            <a:r>
              <a:rPr lang="it-IT" b="1" i="1" dirty="0" smtClean="0">
                <a:solidFill>
                  <a:srgbClr val="FF0000"/>
                </a:solidFill>
              </a:rPr>
              <a:t>Guide during the deployment </a:t>
            </a:r>
            <a:r>
              <a:rPr lang="it-IT" b="1" i="1" dirty="0" smtClean="0">
                <a:solidFill>
                  <a:schemeClr val="accent6"/>
                </a:solidFill>
              </a:rPr>
              <a:t>of the telescope  structures and infrastructures</a:t>
            </a:r>
          </a:p>
          <a:p>
            <a:pPr marL="266700" lvl="0" indent="-266700" algn="l" fontAlgn="auto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AutoNum type="arabicParenR"/>
              <a:defRPr/>
            </a:pPr>
            <a:r>
              <a:rPr lang="it-IT" b="1" i="1" dirty="0" smtClean="0">
                <a:solidFill>
                  <a:srgbClr val="FF0000"/>
                </a:solidFill>
              </a:rPr>
              <a:t>Optical module position during the telescope operation </a:t>
            </a:r>
            <a:r>
              <a:rPr lang="it-IT" b="1" i="1" dirty="0" smtClean="0">
                <a:solidFill>
                  <a:schemeClr val="accent6"/>
                </a:solidFill>
              </a:rPr>
              <a:t>for muon track reconstruction</a:t>
            </a:r>
          </a:p>
          <a:p>
            <a:pPr marL="800100" lvl="1" indent="-342900" algn="l">
              <a:lnSpc>
                <a:spcPct val="115000"/>
              </a:lnSpc>
              <a:spcBef>
                <a:spcPct val="20000"/>
              </a:spcBef>
            </a:pPr>
            <a:r>
              <a:rPr lang="it-IT" b="1" i="1" dirty="0" smtClean="0">
                <a:solidFill>
                  <a:srgbClr val="FF0000"/>
                </a:solidFill>
              </a:rPr>
              <a:t>Requirements: </a:t>
            </a:r>
          </a:p>
          <a:p>
            <a:pPr marL="444500" lvl="1" indent="-177800" algn="l">
              <a:lnSpc>
                <a:spcPct val="115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b="1" i="1" dirty="0" smtClean="0">
                <a:solidFill>
                  <a:schemeClr val="accent6"/>
                </a:solidFill>
              </a:rPr>
              <a:t>relative positioning accuracy: &lt;20 cm (less than PMT diametre)</a:t>
            </a:r>
          </a:p>
          <a:p>
            <a:pPr marL="444500" lvl="1" indent="-177800" algn="l">
              <a:lnSpc>
                <a:spcPct val="115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b="1" i="1" dirty="0" smtClean="0">
                <a:solidFill>
                  <a:schemeClr val="accent6"/>
                </a:solidFill>
              </a:rPr>
              <a:t>absolute positioning accuracy: </a:t>
            </a:r>
            <a:r>
              <a:rPr lang="it-IT" b="1" i="1" dirty="0" smtClean="0">
                <a:solidFill>
                  <a:schemeClr val="accent6"/>
                </a:solidFill>
                <a:sym typeface="Symbol"/>
              </a:rPr>
              <a:t>&lt;</a:t>
            </a:r>
            <a:r>
              <a:rPr lang="it-IT" b="1" i="1" dirty="0" smtClean="0">
                <a:solidFill>
                  <a:schemeClr val="accent6"/>
                </a:solidFill>
              </a:rPr>
              <a:t>1 m to optimize pointing resolution</a:t>
            </a:r>
          </a:p>
          <a:p>
            <a:pPr marL="444500" lvl="1" indent="-177800" algn="l">
              <a:lnSpc>
                <a:spcPct val="115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b="1" i="1" dirty="0" smtClean="0">
                <a:solidFill>
                  <a:schemeClr val="accent6"/>
                </a:solidFill>
              </a:rPr>
              <a:t>no interference with the optical detectors</a:t>
            </a:r>
          </a:p>
          <a:p>
            <a:pPr marL="444500" lvl="1" indent="-177800" algn="l">
              <a:lnSpc>
                <a:spcPct val="115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b="1" i="1" dirty="0" smtClean="0">
                <a:solidFill>
                  <a:schemeClr val="accent6"/>
                </a:solidFill>
              </a:rPr>
              <a:t>easy installation </a:t>
            </a:r>
          </a:p>
          <a:p>
            <a:pPr marL="444500" lvl="1" indent="-177800" algn="l">
              <a:lnSpc>
                <a:spcPct val="115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b="1" i="1" dirty="0" smtClean="0">
                <a:solidFill>
                  <a:schemeClr val="accent6"/>
                </a:solidFill>
              </a:rPr>
              <a:t>data acquisition/transmission system compliant with KM3NeT electronics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14282" y="3511268"/>
            <a:ext cx="8643998" cy="12858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b="1" i="1" dirty="0" smtClean="0">
                <a:solidFill>
                  <a:srgbClr val="FF0000"/>
                </a:solidFill>
              </a:rPr>
              <a:t>Key elements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b="1" i="1" dirty="0" smtClean="0">
                <a:solidFill>
                  <a:schemeClr val="accent6"/>
                </a:solidFill>
              </a:rPr>
              <a:t>Auto-calibrating Long Baseline of acoustic transceivers anchored in known and fixed positions.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b="1" i="1" dirty="0" smtClean="0">
                <a:solidFill>
                  <a:schemeClr val="accent6"/>
                </a:solidFill>
              </a:rPr>
              <a:t>Array of acoustic sensors (hydrophones) moving with the Detection Unit mechanical structure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b="1" i="1" dirty="0" smtClean="0">
                <a:solidFill>
                  <a:schemeClr val="accent6"/>
                </a:solidFill>
              </a:rPr>
              <a:t>Auxiliary devices: compasses, CTD , sound celerimeters, current metres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b="1" i="1" dirty="0" smtClean="0">
                <a:solidFill>
                  <a:schemeClr val="accent6"/>
                </a:solidFill>
              </a:rPr>
              <a:t>Data analysis system on-shore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71600" y="4941168"/>
            <a:ext cx="3254417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it-IT" b="1" i="1" dirty="0" smtClean="0">
                <a:solidFill>
                  <a:srgbClr val="006600"/>
                </a:solidFill>
              </a:rPr>
              <a:t>Hydrophone position calculation</a:t>
            </a:r>
          </a:p>
          <a:p>
            <a:pPr algn="l"/>
            <a:endParaRPr lang="it-IT" b="1" i="1" dirty="0" smtClean="0">
              <a:solidFill>
                <a:srgbClr val="006600"/>
              </a:solidFill>
            </a:endParaRPr>
          </a:p>
          <a:p>
            <a:pPr algn="l"/>
            <a:r>
              <a:rPr lang="it-IT" b="1" i="1" dirty="0" smtClean="0">
                <a:solidFill>
                  <a:schemeClr val="tx2"/>
                </a:solidFill>
              </a:rPr>
              <a:t>TDoA (Time Difference of Arrival)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</a:rPr>
              <a:t>      T</a:t>
            </a:r>
            <a:r>
              <a:rPr lang="it-IT" b="1" i="1" baseline="30000" dirty="0" smtClean="0">
                <a:solidFill>
                  <a:schemeClr val="tx2"/>
                </a:solidFill>
              </a:rPr>
              <a:t>Emit</a:t>
            </a:r>
            <a:r>
              <a:rPr lang="it-IT" b="1" i="1" dirty="0" smtClean="0">
                <a:solidFill>
                  <a:schemeClr val="tx2"/>
                </a:solidFill>
              </a:rPr>
              <a:t>(LBL) – T</a:t>
            </a:r>
            <a:r>
              <a:rPr lang="it-IT" b="1" i="1" baseline="30000" dirty="0" smtClean="0">
                <a:solidFill>
                  <a:schemeClr val="tx2"/>
                </a:solidFill>
              </a:rPr>
              <a:t>Receive</a:t>
            </a:r>
            <a:r>
              <a:rPr lang="it-IT" b="1" i="1" dirty="0" smtClean="0">
                <a:solidFill>
                  <a:schemeClr val="tx2"/>
                </a:solidFill>
              </a:rPr>
              <a:t>(Hydrophone)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it-IT" b="1" i="1" dirty="0" smtClean="0">
                <a:solidFill>
                  <a:schemeClr val="tx2"/>
                </a:solidFill>
              </a:rPr>
              <a:t>Geometrical Triangulation  </a:t>
            </a:r>
            <a:endParaRPr lang="it-IT" b="1" i="1" dirty="0">
              <a:solidFill>
                <a:schemeClr val="tx2"/>
              </a:solidFill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5072066" y="4773331"/>
            <a:ext cx="3388366" cy="1680005"/>
            <a:chOff x="4545394" y="3214686"/>
            <a:chExt cx="5027266" cy="3227677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4965"/>
            <a:stretch>
              <a:fillRect/>
            </a:stretch>
          </p:blipFill>
          <p:spPr bwMode="auto">
            <a:xfrm>
              <a:off x="5706993" y="3686913"/>
              <a:ext cx="3500462" cy="2139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381"/>
            <a:stretch>
              <a:fillRect/>
            </a:stretch>
          </p:blipFill>
          <p:spPr bwMode="auto">
            <a:xfrm>
              <a:off x="5385431" y="4313510"/>
              <a:ext cx="3500462" cy="2128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381"/>
            <a:stretch>
              <a:fillRect/>
            </a:stretch>
          </p:blipFill>
          <p:spPr bwMode="auto">
            <a:xfrm>
              <a:off x="6072198" y="3492303"/>
              <a:ext cx="3500462" cy="2128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381" b="4573"/>
            <a:stretch>
              <a:fillRect/>
            </a:stretch>
          </p:blipFill>
          <p:spPr bwMode="auto">
            <a:xfrm>
              <a:off x="4688270" y="4288847"/>
              <a:ext cx="3500462" cy="201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7" name="Oval 56"/>
            <p:cNvSpPr/>
            <p:nvPr/>
          </p:nvSpPr>
          <p:spPr>
            <a:xfrm>
              <a:off x="8072462" y="4000504"/>
              <a:ext cx="71438" cy="714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7742885" y="5259576"/>
              <a:ext cx="71438" cy="714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5528307" y="5902518"/>
              <a:ext cx="71438" cy="714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4857752" y="5857892"/>
              <a:ext cx="71438" cy="714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39399" y="5589279"/>
              <a:ext cx="1330429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C00000"/>
                  </a:solidFill>
                </a:rPr>
                <a:t>LBL </a:t>
              </a:r>
            </a:p>
            <a:p>
              <a:r>
                <a:rPr lang="it-IT" b="1" dirty="0" smtClean="0">
                  <a:solidFill>
                    <a:srgbClr val="C00000"/>
                  </a:solidFill>
                </a:rPr>
                <a:t>transceivers</a:t>
              </a:r>
              <a:endParaRPr lang="it-IT" b="1" dirty="0">
                <a:solidFill>
                  <a:srgbClr val="C0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flipH="1">
              <a:off x="7276944" y="3214686"/>
              <a:ext cx="1565622" cy="81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Detection Unit</a:t>
              </a:r>
              <a:endParaRPr lang="it-IT" b="1" dirty="0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rot="5400000">
              <a:off x="4750595" y="4750603"/>
              <a:ext cx="1214446" cy="8572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>
              <a:off x="5089480" y="5106129"/>
              <a:ext cx="1234416" cy="2691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5857884" y="4643446"/>
              <a:ext cx="1857388" cy="6429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5803665" y="4071942"/>
              <a:ext cx="2197359" cy="539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5786446" y="4572008"/>
              <a:ext cx="71438" cy="7143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2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flipH="1">
              <a:off x="4545394" y="4099543"/>
              <a:ext cx="2035826" cy="59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tx2"/>
                  </a:solidFill>
                </a:rPr>
                <a:t>Hydrophone</a:t>
              </a:r>
              <a:endParaRPr lang="it-IT" b="1" dirty="0">
                <a:solidFill>
                  <a:schemeClr val="tx2"/>
                </a:solidFill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5616964" y="5357826"/>
              <a:ext cx="1928826" cy="571504"/>
            </a:xfrm>
            <a:prstGeom prst="straightConnector1">
              <a:avLst/>
            </a:prstGeom>
            <a:ln w="12700" cmpd="sng">
              <a:solidFill>
                <a:srgbClr val="C00000"/>
              </a:solidFill>
              <a:prstDash val="sysDash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 flipH="1" flipV="1">
              <a:off x="7414300" y="4532231"/>
              <a:ext cx="1071570" cy="285752"/>
            </a:xfrm>
            <a:prstGeom prst="straightConnector1">
              <a:avLst/>
            </a:prstGeom>
            <a:ln w="12700" cmpd="sng">
              <a:solidFill>
                <a:srgbClr val="C00000"/>
              </a:solidFill>
              <a:prstDash val="sysDash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974022" y="5929330"/>
              <a:ext cx="500066" cy="1588"/>
            </a:xfrm>
            <a:prstGeom prst="straightConnector1">
              <a:avLst/>
            </a:prstGeom>
            <a:ln w="12700" cmpd="sng">
              <a:solidFill>
                <a:srgbClr val="C00000"/>
              </a:solidFill>
              <a:prstDash val="sysDash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4974022" y="5286388"/>
              <a:ext cx="2643206" cy="571504"/>
            </a:xfrm>
            <a:prstGeom prst="straightConnector1">
              <a:avLst/>
            </a:prstGeom>
            <a:ln w="12700" cmpd="sng">
              <a:solidFill>
                <a:srgbClr val="C00000"/>
              </a:solidFill>
              <a:prstDash val="sysDash"/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Picture 10" descr="KM3NeT_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5013176"/>
            <a:ext cx="511373" cy="52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3" descr="Logo2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805264"/>
            <a:ext cx="1403648" cy="335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/>
          <p:cNvGrpSpPr/>
          <p:nvPr/>
        </p:nvGrpSpPr>
        <p:grpSpPr>
          <a:xfrm>
            <a:off x="6012160" y="404664"/>
            <a:ext cx="3132457" cy="5904656"/>
            <a:chOff x="899592" y="1948437"/>
            <a:chExt cx="2528267" cy="4909563"/>
          </a:xfrm>
        </p:grpSpPr>
        <p:pic>
          <p:nvPicPr>
            <p:cNvPr id="25" name="Immagine 24" descr="torre16.t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41"/>
            <a:stretch/>
          </p:blipFill>
          <p:spPr>
            <a:xfrm>
              <a:off x="899592" y="2794000"/>
              <a:ext cx="2528267" cy="4064000"/>
            </a:xfrm>
            <a:prstGeom prst="rect">
              <a:avLst/>
            </a:prstGeom>
          </p:spPr>
        </p:pic>
        <p:pic>
          <p:nvPicPr>
            <p:cNvPr id="26" name="Immagine 25" descr="torre16.t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214"/>
            <a:stretch/>
          </p:blipFill>
          <p:spPr>
            <a:xfrm>
              <a:off x="899592" y="1948437"/>
              <a:ext cx="2528267" cy="2865718"/>
            </a:xfrm>
            <a:prstGeom prst="rect">
              <a:avLst/>
            </a:prstGeom>
          </p:spPr>
        </p:pic>
      </p:grp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/>
          <a:lstStyle/>
          <a:p>
            <a:r>
              <a:rPr lang="it-IT" dirty="0" smtClean="0"/>
              <a:t>Acoustic detectors on the NEMO phase 2 tower</a:t>
            </a:r>
            <a:endParaRPr lang="it-IT" dirty="0"/>
          </a:p>
        </p:txBody>
      </p:sp>
      <p:sp>
        <p:nvSpPr>
          <p:cNvPr id="210961" name="Text Box 17"/>
          <p:cNvSpPr txBox="1">
            <a:spLocks noChangeArrowheads="1"/>
          </p:cNvSpPr>
          <p:nvPr/>
        </p:nvSpPr>
        <p:spPr bwMode="auto">
          <a:xfrm>
            <a:off x="7164288" y="548680"/>
            <a:ext cx="137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 dirty="0"/>
              <a:t>2 </a:t>
            </a:r>
            <a:r>
              <a:rPr lang="it-IT" b="1" dirty="0" err="1" smtClean="0"/>
              <a:t>PMTs</a:t>
            </a:r>
            <a:endParaRPr lang="it-IT" b="1" dirty="0"/>
          </a:p>
          <a:p>
            <a:pPr algn="l"/>
            <a:r>
              <a:rPr lang="it-IT" b="1" dirty="0" smtClean="0"/>
              <a:t>1 </a:t>
            </a:r>
            <a:r>
              <a:rPr lang="it-IT" b="1" dirty="0"/>
              <a:t>hydrophone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07504" y="548680"/>
            <a:ext cx="6192688" cy="10223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8100000" algn="ctr" rotWithShape="0">
              <a:srgbClr val="000099"/>
            </a:outerShdw>
          </a:effectLst>
        </p:spPr>
        <p:txBody>
          <a:bodyPr wrap="none" anchor="ctr"/>
          <a:lstStyle/>
          <a:p>
            <a:endParaRPr lang="it-IT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79512" y="548680"/>
            <a:ext cx="6911230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</a:rPr>
              <a:t>Installation 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</a:rPr>
              <a:t>and operation of a 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</a:rPr>
              <a:t>NEMO tower 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</a:rPr>
              <a:t>in Capo Passero</a:t>
            </a:r>
          </a:p>
          <a:p>
            <a:pPr algn="l">
              <a:lnSpc>
                <a:spcPct val="115000"/>
              </a:lnSpc>
            </a:pP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</a:rPr>
              <a:t>8 floors: 32 Optical Modules. Bar </a:t>
            </a:r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</a:rPr>
              <a:t>length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</a:rPr>
              <a:t> m.</a:t>
            </a:r>
          </a:p>
          <a:p>
            <a:pPr algn="l">
              <a:lnSpc>
                <a:spcPct val="115000"/>
              </a:lnSpc>
            </a:pP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</a:rPr>
              <a:t>Deployment 2011</a:t>
            </a:r>
            <a:endParaRPr lang="it-IT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07504" y="1625540"/>
            <a:ext cx="6300192" cy="489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it-IT" sz="1600" b="1" dirty="0" smtClean="0">
                <a:solidFill>
                  <a:srgbClr val="FF0000"/>
                </a:solidFill>
              </a:rPr>
              <a:t>18 </a:t>
            </a:r>
            <a:r>
              <a:rPr lang="it-IT" sz="1600" b="1" dirty="0" err="1">
                <a:solidFill>
                  <a:srgbClr val="FF0000"/>
                </a:solidFill>
              </a:rPr>
              <a:t>hydrophones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 for </a:t>
            </a:r>
            <a:r>
              <a:rPr lang="it-IT" sz="1600" b="1" dirty="0" err="1" smtClean="0">
                <a:solidFill>
                  <a:srgbClr val="FF0000"/>
                </a:solidFill>
              </a:rPr>
              <a:t>acoustic</a:t>
            </a:r>
            <a:r>
              <a:rPr lang="it-IT" sz="16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</a:rPr>
              <a:t>positioning</a:t>
            </a:r>
            <a:r>
              <a:rPr lang="it-IT" sz="1600" b="1" dirty="0" smtClean="0">
                <a:solidFill>
                  <a:srgbClr val="FF0000"/>
                </a:solidFill>
              </a:rPr>
              <a:t> (NEMO </a:t>
            </a:r>
            <a:r>
              <a:rPr lang="it-IT" sz="1600" b="1" dirty="0" err="1" smtClean="0">
                <a:solidFill>
                  <a:srgbClr val="FF0000"/>
                </a:solidFill>
              </a:rPr>
              <a:t>phase</a:t>
            </a:r>
            <a:r>
              <a:rPr lang="it-IT" sz="1600" b="1" dirty="0" smtClean="0">
                <a:solidFill>
                  <a:srgbClr val="FF0000"/>
                </a:solidFill>
              </a:rPr>
              <a:t> II)</a:t>
            </a:r>
          </a:p>
          <a:p>
            <a:pPr algn="l">
              <a:lnSpc>
                <a:spcPct val="115000"/>
              </a:lnSpc>
            </a:pPr>
            <a:r>
              <a:rPr lang="it-IT" sz="1600" b="1" dirty="0" smtClean="0">
                <a:solidFill>
                  <a:srgbClr val="FF0000"/>
                </a:solidFill>
              </a:rPr>
              <a:t>and </a:t>
            </a:r>
            <a:r>
              <a:rPr lang="it-IT" sz="1600" b="1" dirty="0" err="1" smtClean="0">
                <a:solidFill>
                  <a:srgbClr val="FF0000"/>
                </a:solidFill>
              </a:rPr>
              <a:t>multidisciplinary</a:t>
            </a:r>
            <a:r>
              <a:rPr lang="it-IT" sz="1600" b="1" dirty="0" smtClean="0">
                <a:solidFill>
                  <a:srgbClr val="FF0000"/>
                </a:solidFill>
              </a:rPr>
              <a:t> science (SMO – FIRB MIUR)</a:t>
            </a:r>
            <a:endParaRPr lang="it-IT" sz="1600" b="1" dirty="0" smtClean="0">
              <a:solidFill>
                <a:srgbClr val="000066"/>
              </a:solidFill>
            </a:endParaRPr>
          </a:p>
          <a:p>
            <a:pPr marL="0" lvl="1" algn="l">
              <a:lnSpc>
                <a:spcPct val="115000"/>
              </a:lnSpc>
              <a:buFont typeface="Wingdings" pitchFamily="2" charset="2"/>
              <a:buNone/>
            </a:pPr>
            <a:endParaRPr lang="it-IT" sz="1600" b="1" dirty="0" smtClean="0">
              <a:solidFill>
                <a:srgbClr val="FF0000"/>
              </a:solidFill>
            </a:endParaRPr>
          </a:p>
          <a:p>
            <a:pPr marL="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smtClean="0">
                <a:solidFill>
                  <a:srgbClr val="FF0000"/>
                </a:solidFill>
              </a:rPr>
              <a:t>New technology:</a:t>
            </a:r>
          </a:p>
          <a:p>
            <a:pPr marL="17780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smtClean="0">
                <a:solidFill>
                  <a:srgbClr val="002060"/>
                </a:solidFill>
              </a:rPr>
              <a:t>New high pressure-calibrated </a:t>
            </a:r>
            <a:r>
              <a:rPr lang="it-IT" sz="1600" b="1" dirty="0" err="1" smtClean="0">
                <a:solidFill>
                  <a:srgbClr val="002060"/>
                </a:solidFill>
              </a:rPr>
              <a:t>hydrophones</a:t>
            </a:r>
            <a:r>
              <a:rPr lang="it-IT" sz="1600" b="1" dirty="0" smtClean="0">
                <a:solidFill>
                  <a:srgbClr val="002060"/>
                </a:solidFill>
              </a:rPr>
              <a:t> </a:t>
            </a:r>
          </a:p>
          <a:p>
            <a:pPr marL="17780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smtClean="0">
                <a:solidFill>
                  <a:srgbClr val="002060"/>
                </a:solidFill>
              </a:rPr>
              <a:t>(in collaboration with SMID and NATO)</a:t>
            </a:r>
          </a:p>
          <a:p>
            <a:pPr marL="17780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smtClean="0">
                <a:solidFill>
                  <a:srgbClr val="002060"/>
                </a:solidFill>
              </a:rPr>
              <a:t>New front-end electronics</a:t>
            </a:r>
          </a:p>
          <a:p>
            <a:pPr marL="17780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smtClean="0">
                <a:solidFill>
                  <a:srgbClr val="002060"/>
                </a:solidFill>
              </a:rPr>
              <a:t>Syncronization with the detector Master clock</a:t>
            </a:r>
          </a:p>
          <a:p>
            <a:pPr marL="17780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err="1" smtClean="0">
                <a:solidFill>
                  <a:srgbClr val="002060"/>
                </a:solidFill>
              </a:rPr>
              <a:t>Underwater</a:t>
            </a:r>
            <a:r>
              <a:rPr lang="it-IT" sz="1600" b="1" dirty="0" smtClean="0">
                <a:solidFill>
                  <a:srgbClr val="002060"/>
                </a:solidFill>
              </a:rPr>
              <a:t> GPS time </a:t>
            </a:r>
            <a:r>
              <a:rPr lang="it-IT" sz="1600" b="1" dirty="0" err="1" smtClean="0">
                <a:solidFill>
                  <a:srgbClr val="002060"/>
                </a:solidFill>
              </a:rPr>
              <a:t>stamp</a:t>
            </a:r>
            <a:endParaRPr lang="it-IT" sz="1600" b="1" dirty="0" smtClean="0">
              <a:solidFill>
                <a:srgbClr val="002060"/>
              </a:solidFill>
            </a:endParaRPr>
          </a:p>
          <a:p>
            <a:pPr marL="177800" lvl="1" algn="l">
              <a:lnSpc>
                <a:spcPct val="115000"/>
              </a:lnSpc>
              <a:buFont typeface="Wingdings" pitchFamily="2" charset="2"/>
              <a:buNone/>
            </a:pPr>
            <a:endParaRPr lang="it-IT" sz="1600" b="1" dirty="0" smtClean="0">
              <a:solidFill>
                <a:srgbClr val="002060"/>
              </a:solidFill>
            </a:endParaRPr>
          </a:p>
          <a:p>
            <a:pPr marL="17780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smtClean="0">
                <a:solidFill>
                  <a:srgbClr val="002060"/>
                </a:solidFill>
              </a:rPr>
              <a:t>2 Opto-</a:t>
            </a:r>
            <a:r>
              <a:rPr lang="it-IT" sz="1600" b="1" dirty="0" err="1" smtClean="0">
                <a:solidFill>
                  <a:srgbClr val="002060"/>
                </a:solidFill>
              </a:rPr>
              <a:t>Acoustic</a:t>
            </a:r>
            <a:r>
              <a:rPr lang="it-IT" sz="1600" b="1" dirty="0" smtClean="0">
                <a:solidFill>
                  <a:srgbClr val="002060"/>
                </a:solidFill>
              </a:rPr>
              <a:t> </a:t>
            </a:r>
            <a:r>
              <a:rPr lang="it-IT" sz="1600" b="1" dirty="0" err="1" smtClean="0">
                <a:solidFill>
                  <a:srgbClr val="002060"/>
                </a:solidFill>
              </a:rPr>
              <a:t>modules</a:t>
            </a:r>
            <a:r>
              <a:rPr lang="it-IT" sz="1600" b="1" dirty="0" smtClean="0">
                <a:solidFill>
                  <a:srgbClr val="002060"/>
                </a:solidFill>
              </a:rPr>
              <a:t> (ECAP)</a:t>
            </a:r>
          </a:p>
          <a:p>
            <a:pPr marL="17780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smtClean="0">
                <a:solidFill>
                  <a:srgbClr val="002060"/>
                </a:solidFill>
              </a:rPr>
              <a:t>2 Free </a:t>
            </a:r>
            <a:r>
              <a:rPr lang="it-IT" sz="1600" b="1" dirty="0" err="1" smtClean="0">
                <a:solidFill>
                  <a:srgbClr val="002060"/>
                </a:solidFill>
              </a:rPr>
              <a:t>Flooded</a:t>
            </a:r>
            <a:r>
              <a:rPr lang="it-IT" sz="1600" b="1" dirty="0" smtClean="0">
                <a:solidFill>
                  <a:srgbClr val="002060"/>
                </a:solidFill>
              </a:rPr>
              <a:t> Ring </a:t>
            </a:r>
            <a:r>
              <a:rPr lang="it-IT" sz="1600" b="1" dirty="0" err="1" smtClean="0">
                <a:solidFill>
                  <a:srgbClr val="002060"/>
                </a:solidFill>
              </a:rPr>
              <a:t>hydrophones</a:t>
            </a:r>
            <a:r>
              <a:rPr lang="it-IT" sz="1600" b="1" dirty="0" smtClean="0">
                <a:solidFill>
                  <a:srgbClr val="002060"/>
                </a:solidFill>
              </a:rPr>
              <a:t> (UPV-CPPM)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marL="0" lvl="1" algn="l">
              <a:lnSpc>
                <a:spcPct val="115000"/>
              </a:lnSpc>
              <a:buFont typeface="Wingdings" pitchFamily="2" charset="2"/>
              <a:buNone/>
            </a:pPr>
            <a:r>
              <a:rPr lang="it-IT" sz="1600" b="1" dirty="0" err="1">
                <a:solidFill>
                  <a:srgbClr val="FF0000"/>
                </a:solidFill>
              </a:rPr>
              <a:t>All</a:t>
            </a:r>
            <a:r>
              <a:rPr lang="it-IT" sz="1600" b="1" dirty="0">
                <a:solidFill>
                  <a:srgbClr val="FF0000"/>
                </a:solidFill>
              </a:rPr>
              <a:t> data to </a:t>
            </a:r>
            <a:r>
              <a:rPr lang="it-IT" sz="1600" b="1" dirty="0" err="1">
                <a:solidFill>
                  <a:srgbClr val="FF0000"/>
                </a:solidFill>
              </a:rPr>
              <a:t>shore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endParaRPr lang="it-IT" sz="1600" b="1" dirty="0">
              <a:solidFill>
                <a:srgbClr val="FF0000"/>
              </a:solidFill>
              <a:sym typeface="Wingdings" pitchFamily="2" charset="2"/>
            </a:endParaRPr>
          </a:p>
          <a:p>
            <a:pPr marL="0" lvl="1" algn="l">
              <a:lnSpc>
                <a:spcPct val="115000"/>
              </a:lnSpc>
            </a:pPr>
            <a:r>
              <a:rPr lang="it-IT" sz="1600" b="1" dirty="0" err="1">
                <a:solidFill>
                  <a:srgbClr val="FF0000"/>
                </a:solidFill>
                <a:sym typeface="Wingdings" pitchFamily="2" charset="2"/>
              </a:rPr>
              <a:t>Expected</a:t>
            </a:r>
            <a:r>
              <a:rPr lang="it-IT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sym typeface="Wingdings" pitchFamily="2" charset="2"/>
              </a:rPr>
              <a:t>overall</a:t>
            </a:r>
            <a:r>
              <a:rPr lang="it-IT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sym typeface="Wingdings" pitchFamily="2" charset="2"/>
              </a:rPr>
              <a:t>resolution</a:t>
            </a:r>
            <a:r>
              <a:rPr lang="it-IT" sz="1600" b="1" dirty="0">
                <a:solidFill>
                  <a:srgbClr val="FF0000"/>
                </a:solidFill>
                <a:sym typeface="Wingdings" pitchFamily="2" charset="2"/>
              </a:rPr>
              <a:t> for </a:t>
            </a:r>
            <a:r>
              <a:rPr lang="it-IT" sz="1600" b="1" dirty="0" err="1">
                <a:solidFill>
                  <a:srgbClr val="FF0000"/>
                </a:solidFill>
                <a:sym typeface="Wingdings" pitchFamily="2" charset="2"/>
              </a:rPr>
              <a:t>positioning</a:t>
            </a:r>
            <a:r>
              <a:rPr lang="it-IT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sym typeface="Wingdings" pitchFamily="2" charset="2"/>
              </a:rPr>
              <a:t>few</a:t>
            </a:r>
            <a:r>
              <a:rPr lang="it-IT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cm</a:t>
            </a:r>
            <a:endParaRPr lang="it-IT" sz="1600" b="1" dirty="0" smtClean="0">
              <a:solidFill>
                <a:schemeClr val="accent6">
                  <a:lumMod val="50000"/>
                </a:schemeClr>
              </a:solidFill>
              <a:sym typeface="Wingdings" pitchFamily="2" charset="2"/>
            </a:endParaRPr>
          </a:p>
          <a:p>
            <a:pPr marL="0" lvl="1" algn="l">
              <a:lnSpc>
                <a:spcPct val="115000"/>
              </a:lnSpc>
            </a:pPr>
            <a:endParaRPr lang="it-IT" sz="1600" b="1" dirty="0" smtClean="0">
              <a:solidFill>
                <a:schemeClr val="accent6">
                  <a:lumMod val="50000"/>
                </a:schemeClr>
              </a:solidFill>
              <a:sym typeface="Wingdings" pitchFamily="2" charset="2"/>
            </a:endParaRPr>
          </a:p>
          <a:p>
            <a:pPr marL="0" lvl="1" algn="l">
              <a:lnSpc>
                <a:spcPct val="115000"/>
              </a:lnSpc>
            </a:pPr>
            <a:r>
              <a:rPr lang="it-IT" sz="1600" b="1" dirty="0" err="1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Multidisciplinary</a:t>
            </a:r>
            <a:r>
              <a:rPr lang="it-IT" sz="1600" b="1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science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(SMO)</a:t>
            </a:r>
          </a:p>
          <a:p>
            <a:pPr marL="0" lvl="1" algn="l">
              <a:lnSpc>
                <a:spcPct val="115000"/>
              </a:lnSpc>
            </a:pPr>
            <a:r>
              <a:rPr lang="it-IT" sz="1600" b="1" dirty="0" err="1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Tests</a:t>
            </a:r>
            <a:r>
              <a:rPr lang="it-IT" sz="1600" b="1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for neutrino </a:t>
            </a:r>
            <a:r>
              <a:rPr lang="it-IT" sz="1600" b="1" dirty="0" err="1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acoustic</a:t>
            </a:r>
            <a:r>
              <a:rPr lang="it-IT" sz="1600" b="1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it-IT" sz="1600" b="1" dirty="0" err="1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detection</a:t>
            </a:r>
            <a:r>
              <a:rPr lang="it-IT" sz="1600" b="1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(SMO)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8803903" y="2574876"/>
            <a:ext cx="0" cy="2889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 rot="-5400000">
            <a:off x="8390359" y="2562969"/>
            <a:ext cx="588963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>
                <a:solidFill>
                  <a:srgbClr val="000066"/>
                </a:solidFill>
              </a:rPr>
              <a:t>40 m</a:t>
            </a:r>
          </a:p>
        </p:txBody>
      </p:sp>
      <p:pic>
        <p:nvPicPr>
          <p:cNvPr id="2" name="Immagine 1" descr="roma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85" y="5733256"/>
            <a:ext cx="757831" cy="456188"/>
          </a:xfrm>
          <a:prstGeom prst="rect">
            <a:avLst/>
          </a:prstGeom>
        </p:spPr>
      </p:pic>
      <p:pic>
        <p:nvPicPr>
          <p:cNvPr id="3" name="Immagine 2" descr="inf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12" y="5733256"/>
            <a:ext cx="944116" cy="599439"/>
          </a:xfrm>
          <a:prstGeom prst="rect">
            <a:avLst/>
          </a:prstGeom>
        </p:spPr>
      </p:pic>
      <p:pic>
        <p:nvPicPr>
          <p:cNvPr id="4" name="Immagine 3" descr="roma1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805264"/>
            <a:ext cx="1201980" cy="36004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7"/>
          <a:stretch>
            <a:fillRect/>
          </a:stretch>
        </p:blipFill>
        <p:spPr bwMode="auto">
          <a:xfrm>
            <a:off x="4716016" y="2492896"/>
            <a:ext cx="13684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7649</TotalTime>
  <Words>2463</Words>
  <Application>Microsoft Macintosh PowerPoint</Application>
  <PresentationFormat>Presentazione su schermo (4:3)</PresentationFormat>
  <Paragraphs>478</Paragraphs>
  <Slides>31</Slides>
  <Notes>6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Default Design</vt:lpstr>
      <vt:lpstr>Presentazione di PowerPoint</vt:lpstr>
      <vt:lpstr>Large Area Detectors for HE neutrinos</vt:lpstr>
      <vt:lpstr>Acoustic detectors expected sensitivity</vt:lpstr>
      <vt:lpstr>R&amp;D on acoustic detection in ANTARES: AMADEUS </vt:lpstr>
      <vt:lpstr>R&amp;D on acoustic detection in ANTARES: AMADEUS</vt:lpstr>
      <vt:lpstr>NEMO-ODE: Ocean noise Detection Experiment</vt:lpstr>
      <vt:lpstr>NEMO-ODE: acoustic noise spectrum in deep-sea</vt:lpstr>
      <vt:lpstr>Acoustic positioning for KM3NeT: an opportinity for acoustics detection</vt:lpstr>
      <vt:lpstr>Acoustic detectors on the NEMO phase 2 tower</vt:lpstr>
      <vt:lpstr>Novel deep sea calibrated hydrophones</vt:lpstr>
      <vt:lpstr>Acoustic data chain onboard NEMO phase II</vt:lpstr>
      <vt:lpstr>Test bench performances</vt:lpstr>
      <vt:lpstr>Towards the synchronised acoustic Long Base-Line</vt:lpstr>
      <vt:lpstr>Presentazione di PowerPoint</vt:lpstr>
      <vt:lpstr>Joint tests: transceivers and hydrophones</vt:lpstr>
      <vt:lpstr>Opto Acoustic modules for NEMO phase II and KM3NeT</vt:lpstr>
      <vt:lpstr>Opto Acoustic modules for NEMO phase II</vt:lpstr>
      <vt:lpstr>The Capo Passero Infrastructure</vt:lpstr>
      <vt:lpstr>Design of acoustic sensors and electronics for KM3NeT</vt:lpstr>
      <vt:lpstr>KM3NeT and EMSO</vt:lpstr>
      <vt:lpstr>Acoustic detectors at the INFN-LNS Catania Infrastructure</vt:lpstr>
      <vt:lpstr>NEMO-ODE hydrophones the sperm-whales !</vt:lpstr>
      <vt:lpstr>Sperm-whales’ tracking</vt:lpstr>
      <vt:lpstr>Improved algorithms for tracking sperm-whales</vt:lpstr>
      <vt:lpstr>Improved algorithms for tracking sperm-whales</vt:lpstr>
      <vt:lpstr>Sperm-whales’ click analysis: size of the animals</vt:lpstr>
      <vt:lpstr>Sperm-whales’ typical sounds and population</vt:lpstr>
      <vt:lpstr>Noise spectrum correlation with ships and biological sources</vt:lpstr>
      <vt:lpstr>Geo-hazard: towards tsunami early warning systems</vt:lpstr>
      <vt:lpstr>Acoustic waves: towards tsunami early warning systems</vt:lpstr>
      <vt:lpstr>Conlcusions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riccobene</dc:creator>
  <cp:lastModifiedBy>Giorgio Riccobene</cp:lastModifiedBy>
  <cp:revision>675</cp:revision>
  <cp:lastPrinted>2011-05-24T10:56:04Z</cp:lastPrinted>
  <dcterms:created xsi:type="dcterms:W3CDTF">2008-05-14T19:50:51Z</dcterms:created>
  <dcterms:modified xsi:type="dcterms:W3CDTF">2011-05-25T08:32:11Z</dcterms:modified>
</cp:coreProperties>
</file>