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5" r:id="rId2"/>
    <p:sldId id="284" r:id="rId3"/>
    <p:sldId id="321" r:id="rId4"/>
    <p:sldId id="299" r:id="rId5"/>
    <p:sldId id="292" r:id="rId6"/>
    <p:sldId id="322" r:id="rId7"/>
    <p:sldId id="302" r:id="rId8"/>
    <p:sldId id="336" r:id="rId9"/>
    <p:sldId id="328" r:id="rId10"/>
    <p:sldId id="329" r:id="rId11"/>
    <p:sldId id="324" r:id="rId12"/>
    <p:sldId id="326" r:id="rId13"/>
    <p:sldId id="330" r:id="rId14"/>
    <p:sldId id="298" r:id="rId15"/>
    <p:sldId id="314" r:id="rId16"/>
    <p:sldId id="293" r:id="rId17"/>
    <p:sldId id="335" r:id="rId18"/>
    <p:sldId id="316" r:id="rId19"/>
    <p:sldId id="337" r:id="rId20"/>
    <p:sldId id="291" r:id="rId21"/>
    <p:sldId id="332" r:id="rId22"/>
    <p:sldId id="333" r:id="rId23"/>
    <p:sldId id="334" r:id="rId24"/>
    <p:sldId id="313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F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CEECF-50FF-EA4B-823E-BD1DB8C6435D}" type="datetimeFigureOut">
              <a:rPr lang="it-IT" smtClean="0"/>
              <a:pPr/>
              <a:t>16/05/2011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1CD2-B712-BF4A-8BBF-D8DF0DF3163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7CC94-0217-AD41-A939-D0BE3A9F9153}" type="datetimeFigureOut">
              <a:rPr lang="it-IT" smtClean="0"/>
              <a:pPr/>
              <a:t>16/05/2011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22A8D-ADF5-004E-996A-FC004BAE439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22A8D-ADF5-004E-996A-FC004BAE439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5381E-4989-49D6-8E12-2DB36DA4482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0B4A6F-167C-4C66-BA2E-A6CDBD3BC00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105C1-7F0E-472F-BEAA-79A2F69FE69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8A65B-B3BC-46AF-844B-4FEF342280F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58E6A-D5EB-448C-93CE-7542056B247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F9148-B3C3-4357-8A82-A7073E27D41A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4B9299-D3CD-4CAE-9F6C-1520B3784EE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CA421-C416-48AD-82DB-3751F23DECDD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2F39A-726D-43F7-BE43-ED7DE1A4C583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tango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tango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olo isosce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olo isosce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olo isosce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7224312" y="6356350"/>
            <a:ext cx="1465535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2898647" y="6356350"/>
            <a:ext cx="4325665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RICAP 2011 - Roma, May 26 2011</a:t>
            </a:r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446AF6-DE2C-9F44-8F3C-45CA1A9D81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Connettore 1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ttore 1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isosce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Documento_di_Microsoft_Office_Word_97_-_20031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Overview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b="1" dirty="0" smtClean="0"/>
              <a:t>KM3NeT</a:t>
            </a:r>
            <a:r>
              <a:rPr lang="it-IT" dirty="0" smtClean="0"/>
              <a:t> project:</a:t>
            </a:r>
            <a:br>
              <a:rPr lang="it-IT" dirty="0" smtClean="0"/>
            </a:br>
            <a:r>
              <a:rPr lang="en-US" dirty="0" smtClean="0"/>
              <a:t>an underwater multi‐km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detector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219200" y="4988985"/>
            <a:ext cx="6858000" cy="791973"/>
          </a:xfrm>
        </p:spPr>
        <p:txBody>
          <a:bodyPr>
            <a:normAutofit/>
          </a:bodyPr>
          <a:lstStyle/>
          <a:p>
            <a:r>
              <a:rPr lang="it-IT" b="1" dirty="0" smtClean="0"/>
              <a:t>M. Spurio</a:t>
            </a:r>
          </a:p>
          <a:p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Bologna and INFN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414212" y="5916423"/>
            <a:ext cx="337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RICAP 2011 - Roma, May 26 2011</a:t>
            </a:r>
            <a:endParaRPr lang="it-IT" dirty="0"/>
          </a:p>
        </p:txBody>
      </p:sp>
      <p:pic>
        <p:nvPicPr>
          <p:cNvPr id="7" name="Immagine 6" descr="KM3NeT_logo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25" y="968375"/>
            <a:ext cx="1730734" cy="179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solidFill>
                  <a:schemeClr val="tx2"/>
                </a:solidFill>
                <a:ea typeface="ＭＳ Ｐゴシック" pitchFamily="34" charset="-128"/>
              </a:rPr>
              <a:t>DOMTOWER - </a:t>
            </a:r>
            <a:r>
              <a:rPr lang="it-IT" dirty="0" err="1" smtClean="0">
                <a:solidFill>
                  <a:schemeClr val="tx2"/>
                </a:solidFill>
                <a:ea typeface="ＭＳ Ｐゴシック" pitchFamily="34" charset="-128"/>
              </a:rPr>
              <a:t>Prototype–</a:t>
            </a:r>
            <a:r>
              <a:rPr lang="it-IT" dirty="0" smtClean="0">
                <a:solidFill>
                  <a:schemeClr val="tx2"/>
                </a:solidFill>
                <a:ea typeface="ＭＳ Ｐゴシック" pitchFamily="34" charset="-128"/>
              </a:rPr>
              <a:t> Packaging -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0962" name="Segnaposto contenuto 2"/>
          <p:cNvSpPr>
            <a:spLocks noGrp="1"/>
          </p:cNvSpPr>
          <p:nvPr>
            <p:ph sz="quarter" idx="1"/>
          </p:nvPr>
        </p:nvSpPr>
        <p:spPr>
          <a:xfrm>
            <a:off x="4665376" y="1219200"/>
            <a:ext cx="4021423" cy="493712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Very compact packaging 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  <a:sym typeface="Wingdings" pitchFamily="2" charset="2"/>
              </a:rPr>
              <a:t>i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ntegration in several production sites and transport on  trucks, “easy” to be deployed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12648" y="6518578"/>
            <a:ext cx="1981200" cy="365760"/>
          </a:xfrm>
        </p:spPr>
        <p:txBody>
          <a:bodyPr/>
          <a:lstStyle/>
          <a:p>
            <a:pPr>
              <a:defRPr/>
            </a:pPr>
            <a:fld id="{F271A815-1B89-4912-8AF5-D700B416E308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849313" y="1082675"/>
            <a:ext cx="7780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cs typeface="Arial" pitchFamily="34" charset="0"/>
            </a:endParaRPr>
          </a:p>
          <a:p>
            <a:endParaRPr lang="en-US">
              <a:cs typeface="Arial" pitchFamily="34" charset="0"/>
            </a:endParaRPr>
          </a:p>
          <a:p>
            <a:endParaRPr lang="en-US">
              <a:cs typeface="Arial" pitchFamily="34" charset="0"/>
            </a:endParaRPr>
          </a:p>
        </p:txBody>
      </p:sp>
      <p:pic>
        <p:nvPicPr>
          <p:cNvPr id="40965" name="Picture 9" descr="C:\Documents and Settings\ed.TBB-F7A2C5ED213\Mijn documenten\090311\vori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377" y="2988763"/>
            <a:ext cx="383381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0" y="1697341"/>
            <a:ext cx="3657600" cy="6397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</a:t>
            </a: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Dombar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4" y="1221553"/>
            <a:ext cx="3124798" cy="197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ombar 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777" y="3427954"/>
            <a:ext cx="2133600" cy="134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0"/>
          <p:cNvCxnSpPr/>
          <p:nvPr/>
        </p:nvCxnSpPr>
        <p:spPr>
          <a:xfrm flipH="1">
            <a:off x="2590800" y="1583597"/>
            <a:ext cx="528577" cy="26825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2"/>
          <p:cNvCxnSpPr/>
          <p:nvPr/>
        </p:nvCxnSpPr>
        <p:spPr>
          <a:xfrm flipH="1" flipV="1">
            <a:off x="1295400" y="2492860"/>
            <a:ext cx="1295400" cy="1773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4"/>
          <p:cNvCxnSpPr/>
          <p:nvPr/>
        </p:nvCxnSpPr>
        <p:spPr>
          <a:xfrm flipV="1">
            <a:off x="1143000" y="1583597"/>
            <a:ext cx="1976377" cy="1996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143000" y="2492860"/>
            <a:ext cx="0" cy="10874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Dombar 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47" y="5126108"/>
            <a:ext cx="1374311" cy="86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9"/>
          <p:cNvCxnSpPr/>
          <p:nvPr/>
        </p:nvCxnSpPr>
        <p:spPr>
          <a:xfrm flipH="1">
            <a:off x="1447800" y="4418554"/>
            <a:ext cx="1043858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21"/>
          <p:cNvCxnSpPr/>
          <p:nvPr/>
        </p:nvCxnSpPr>
        <p:spPr>
          <a:xfrm flipV="1">
            <a:off x="2362200" y="4418554"/>
            <a:ext cx="129458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3"/>
          <p:cNvCxnSpPr/>
          <p:nvPr/>
        </p:nvCxnSpPr>
        <p:spPr>
          <a:xfrm flipH="1" flipV="1">
            <a:off x="1117347" y="3580354"/>
            <a:ext cx="330453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5"/>
          <p:cNvCxnSpPr/>
          <p:nvPr/>
        </p:nvCxnSpPr>
        <p:spPr>
          <a:xfrm flipH="1" flipV="1">
            <a:off x="1143000" y="3580354"/>
            <a:ext cx="1219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7"/>
          <p:cNvSpPr/>
          <p:nvPr/>
        </p:nvSpPr>
        <p:spPr>
          <a:xfrm>
            <a:off x="2855088" y="1221553"/>
            <a:ext cx="606201" cy="606201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orme libre 32"/>
          <p:cNvSpPr/>
          <p:nvPr/>
        </p:nvSpPr>
        <p:spPr>
          <a:xfrm>
            <a:off x="2588424" y="1640630"/>
            <a:ext cx="513591" cy="2604304"/>
          </a:xfrm>
          <a:custGeom>
            <a:avLst/>
            <a:gdLst>
              <a:gd name="connsiteX0" fmla="*/ 513591 w 513591"/>
              <a:gd name="connsiteY0" fmla="*/ 0 h 2604304"/>
              <a:gd name="connsiteX1" fmla="*/ 328396 w 513591"/>
              <a:gd name="connsiteY1" fmla="*/ 381965 h 2604304"/>
              <a:gd name="connsiteX2" fmla="*/ 282098 w 513591"/>
              <a:gd name="connsiteY2" fmla="*/ 648182 h 2604304"/>
              <a:gd name="connsiteX3" fmla="*/ 282098 w 513591"/>
              <a:gd name="connsiteY3" fmla="*/ 914400 h 2604304"/>
              <a:gd name="connsiteX4" fmla="*/ 374695 w 513591"/>
              <a:gd name="connsiteY4" fmla="*/ 1273215 h 2604304"/>
              <a:gd name="connsiteX5" fmla="*/ 305247 w 513591"/>
              <a:gd name="connsiteY5" fmla="*/ 1574157 h 2604304"/>
              <a:gd name="connsiteX6" fmla="*/ 258948 w 513591"/>
              <a:gd name="connsiteY6" fmla="*/ 1782501 h 2604304"/>
              <a:gd name="connsiteX7" fmla="*/ 108477 w 513591"/>
              <a:gd name="connsiteY7" fmla="*/ 1944547 h 2604304"/>
              <a:gd name="connsiteX8" fmla="*/ 4305 w 513591"/>
              <a:gd name="connsiteY8" fmla="*/ 2152891 h 2604304"/>
              <a:gd name="connsiteX9" fmla="*/ 4305 w 513591"/>
              <a:gd name="connsiteY9" fmla="*/ 2604304 h 260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591" h="2604304">
                <a:moveTo>
                  <a:pt x="513591" y="0"/>
                </a:moveTo>
                <a:cubicBezTo>
                  <a:pt x="440284" y="136967"/>
                  <a:pt x="366978" y="273935"/>
                  <a:pt x="328396" y="381965"/>
                </a:cubicBezTo>
                <a:cubicBezTo>
                  <a:pt x="289814" y="489995"/>
                  <a:pt x="289814" y="559443"/>
                  <a:pt x="282098" y="648182"/>
                </a:cubicBezTo>
                <a:cubicBezTo>
                  <a:pt x="274382" y="736921"/>
                  <a:pt x="266665" y="810228"/>
                  <a:pt x="282098" y="914400"/>
                </a:cubicBezTo>
                <a:cubicBezTo>
                  <a:pt x="297531" y="1018572"/>
                  <a:pt x="370837" y="1163256"/>
                  <a:pt x="374695" y="1273215"/>
                </a:cubicBezTo>
                <a:cubicBezTo>
                  <a:pt x="378553" y="1383174"/>
                  <a:pt x="324538" y="1489276"/>
                  <a:pt x="305247" y="1574157"/>
                </a:cubicBezTo>
                <a:cubicBezTo>
                  <a:pt x="285956" y="1659038"/>
                  <a:pt x="291743" y="1720769"/>
                  <a:pt x="258948" y="1782501"/>
                </a:cubicBezTo>
                <a:cubicBezTo>
                  <a:pt x="226153" y="1844233"/>
                  <a:pt x="150917" y="1882815"/>
                  <a:pt x="108477" y="1944547"/>
                </a:cubicBezTo>
                <a:cubicBezTo>
                  <a:pt x="66037" y="2006279"/>
                  <a:pt x="21667" y="2042932"/>
                  <a:pt x="4305" y="2152891"/>
                </a:cubicBezTo>
                <a:cubicBezTo>
                  <a:pt x="-13057" y="2262851"/>
                  <a:pt x="29383" y="2465408"/>
                  <a:pt x="4305" y="260430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orme libre 33"/>
          <p:cNvSpPr/>
          <p:nvPr/>
        </p:nvSpPr>
        <p:spPr>
          <a:xfrm>
            <a:off x="1099595" y="2531881"/>
            <a:ext cx="124657" cy="983848"/>
          </a:xfrm>
          <a:custGeom>
            <a:avLst/>
            <a:gdLst>
              <a:gd name="connsiteX0" fmla="*/ 23149 w 124657"/>
              <a:gd name="connsiteY0" fmla="*/ 983848 h 983848"/>
              <a:gd name="connsiteX1" fmla="*/ 115747 w 124657"/>
              <a:gd name="connsiteY1" fmla="*/ 729205 h 983848"/>
              <a:gd name="connsiteX2" fmla="*/ 115747 w 124657"/>
              <a:gd name="connsiteY2" fmla="*/ 486136 h 983848"/>
              <a:gd name="connsiteX3" fmla="*/ 69448 w 124657"/>
              <a:gd name="connsiteY3" fmla="*/ 416688 h 983848"/>
              <a:gd name="connsiteX4" fmla="*/ 57873 w 124657"/>
              <a:gd name="connsiteY4" fmla="*/ 266217 h 983848"/>
              <a:gd name="connsiteX5" fmla="*/ 0 w 124657"/>
              <a:gd name="connsiteY5" fmla="*/ 0 h 983848"/>
              <a:gd name="connsiteX6" fmla="*/ 0 w 124657"/>
              <a:gd name="connsiteY6" fmla="*/ 0 h 9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57" h="983848">
                <a:moveTo>
                  <a:pt x="23149" y="983848"/>
                </a:moveTo>
                <a:cubicBezTo>
                  <a:pt x="61731" y="898002"/>
                  <a:pt x="100314" y="812157"/>
                  <a:pt x="115747" y="729205"/>
                </a:cubicBezTo>
                <a:cubicBezTo>
                  <a:pt x="131180" y="646253"/>
                  <a:pt x="123464" y="538222"/>
                  <a:pt x="115747" y="486136"/>
                </a:cubicBezTo>
                <a:cubicBezTo>
                  <a:pt x="108031" y="434050"/>
                  <a:pt x="79094" y="453341"/>
                  <a:pt x="69448" y="416688"/>
                </a:cubicBezTo>
                <a:cubicBezTo>
                  <a:pt x="59802" y="380035"/>
                  <a:pt x="69448" y="335665"/>
                  <a:pt x="57873" y="266217"/>
                </a:cubicBezTo>
                <a:cubicBezTo>
                  <a:pt x="46298" y="19676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à coins arrondis 36"/>
          <p:cNvSpPr/>
          <p:nvPr/>
        </p:nvSpPr>
        <p:spPr>
          <a:xfrm>
            <a:off x="3381013" y="2698759"/>
            <a:ext cx="1284364" cy="452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B</a:t>
            </a:r>
            <a:r>
              <a:rPr lang="en-GB" sz="2000" dirty="0" smtClean="0"/>
              <a:t>ackbone</a:t>
            </a:r>
            <a:endParaRPr lang="en-GB" sz="2000" dirty="0"/>
          </a:p>
        </p:txBody>
      </p:sp>
      <p:sp>
        <p:nvSpPr>
          <p:cNvPr id="27" name="Rectangle à coins arrondis 37"/>
          <p:cNvSpPr/>
          <p:nvPr/>
        </p:nvSpPr>
        <p:spPr>
          <a:xfrm>
            <a:off x="852001" y="1183040"/>
            <a:ext cx="1200576" cy="579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Storey</a:t>
            </a:r>
            <a:br>
              <a:rPr lang="en-GB" sz="2000" dirty="0" smtClean="0"/>
            </a:br>
            <a:r>
              <a:rPr lang="en-GB" sz="2000" dirty="0" smtClean="0"/>
              <a:t>6 m long</a:t>
            </a:r>
            <a:endParaRPr lang="en-GB" sz="2000" dirty="0"/>
          </a:p>
        </p:txBody>
      </p:sp>
      <p:cxnSp>
        <p:nvCxnSpPr>
          <p:cNvPr id="28" name="Connecteur droit avec flèche 40"/>
          <p:cNvCxnSpPr/>
          <p:nvPr/>
        </p:nvCxnSpPr>
        <p:spPr>
          <a:xfrm>
            <a:off x="685800" y="3580354"/>
            <a:ext cx="0" cy="22098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41"/>
          <p:cNvSpPr/>
          <p:nvPr/>
        </p:nvSpPr>
        <p:spPr>
          <a:xfrm>
            <a:off x="121841" y="4716587"/>
            <a:ext cx="1330448" cy="666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 </a:t>
            </a:r>
            <a:r>
              <a:rPr lang="en-GB" sz="2000" dirty="0" smtClean="0"/>
              <a:t>storeys</a:t>
            </a:r>
            <a:r>
              <a:rPr lang="en-GB" dirty="0" smtClean="0"/>
              <a:t> @ 40 m</a:t>
            </a:r>
            <a:endParaRPr lang="en-GB" dirty="0"/>
          </a:p>
        </p:txBody>
      </p:sp>
      <p:sp>
        <p:nvSpPr>
          <p:cNvPr id="30" name="Cube 43"/>
          <p:cNvSpPr/>
          <p:nvPr/>
        </p:nvSpPr>
        <p:spPr>
          <a:xfrm>
            <a:off x="1600200" y="6323554"/>
            <a:ext cx="762000" cy="2286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à coins arrondis 44"/>
          <p:cNvSpPr/>
          <p:nvPr/>
        </p:nvSpPr>
        <p:spPr>
          <a:xfrm>
            <a:off x="53024" y="6240313"/>
            <a:ext cx="1200576" cy="452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Anchor</a:t>
            </a:r>
            <a:endParaRPr lang="en-GB" sz="2400" dirty="0"/>
          </a:p>
        </p:txBody>
      </p:sp>
      <p:cxnSp>
        <p:nvCxnSpPr>
          <p:cNvPr id="32" name="Connecteur droit avec flèche 48"/>
          <p:cNvCxnSpPr>
            <a:stCxn id="26" idx="1"/>
            <a:endCxn id="24" idx="4"/>
          </p:cNvCxnSpPr>
          <p:nvPr/>
        </p:nvCxnSpPr>
        <p:spPr>
          <a:xfrm flipH="1" flipV="1">
            <a:off x="2963119" y="2913845"/>
            <a:ext cx="417894" cy="110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51"/>
          <p:cNvCxnSpPr/>
          <p:nvPr/>
        </p:nvCxnSpPr>
        <p:spPr>
          <a:xfrm flipH="1">
            <a:off x="1447800" y="1762427"/>
            <a:ext cx="4489" cy="2939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53"/>
          <p:cNvCxnSpPr>
            <a:stCxn id="31" idx="3"/>
            <a:endCxn id="30" idx="2"/>
          </p:cNvCxnSpPr>
          <p:nvPr/>
        </p:nvCxnSpPr>
        <p:spPr>
          <a:xfrm>
            <a:off x="1253600" y="6466429"/>
            <a:ext cx="346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55"/>
          <p:cNvCxnSpPr>
            <a:endCxn id="30" idx="0"/>
          </p:cNvCxnSpPr>
          <p:nvPr/>
        </p:nvCxnSpPr>
        <p:spPr>
          <a:xfrm flipH="1">
            <a:off x="2009775" y="5180554"/>
            <a:ext cx="417154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57"/>
          <p:cNvCxnSpPr>
            <a:endCxn id="30" idx="0"/>
          </p:cNvCxnSpPr>
          <p:nvPr/>
        </p:nvCxnSpPr>
        <p:spPr>
          <a:xfrm>
            <a:off x="1452289" y="5790154"/>
            <a:ext cx="557486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 descr="KM3NeT_logo_we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tx2"/>
                </a:solidFill>
                <a:ea typeface="ＭＳ Ｐゴシック" pitchFamily="34" charset="-128"/>
              </a:rPr>
              <a:t>OpticalModule - Multi-PMT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0D4AE-599A-4EE2-B27D-2EDE5CF08918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31747" name="Titolo 1"/>
          <p:cNvSpPr txBox="1"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/>
            <a:endParaRPr lang="it-IT" sz="320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9" name="Segnaposto numero diapositiva 4"/>
          <p:cNvSpPr txBox="1">
            <a:spLocks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0E490F2-2503-4B77-9494-018279E8EAB8}" type="slidenum">
              <a:rPr lang="it-IT" sz="140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pPr>
                <a:defRPr/>
              </a:pPr>
              <a:t>11</a:t>
            </a:fld>
            <a:endParaRPr lang="it-IT" sz="140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66699" y="1346200"/>
            <a:ext cx="86855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charset="2"/>
              <a:buChar char="Ø"/>
              <a:defRPr/>
            </a:pPr>
            <a:r>
              <a:rPr lang="en-US" sz="22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31 x  3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” PMTs inside a 17” glass 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sphere with 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31 bases (total 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~140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mW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)</a:t>
            </a:r>
          </a:p>
          <a:p>
            <a:pPr marL="179388" indent="-179388">
              <a:buFont typeface="Wingdings" charset="2"/>
              <a:buChar char="Ø"/>
              <a:defRPr/>
            </a:pPr>
            <a:r>
              <a:rPr lang="en-US" sz="2200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First 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full prototype under test </a:t>
            </a:r>
            <a:endParaRPr lang="en-US" sz="2200" dirty="0" smtClean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2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Single </a:t>
            </a:r>
            <a:r>
              <a:rPr lang="en-US" sz="2200" dirty="0" err="1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vs</a:t>
            </a:r>
            <a:r>
              <a:rPr lang="en-US" sz="22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multi-photon hit separation</a:t>
            </a:r>
            <a:endParaRPr lang="it-IT" sz="2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66700" y="2853800"/>
            <a:ext cx="49984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 3" charset="2"/>
              <a:buChar char=""/>
              <a:defRPr/>
            </a:pPr>
            <a:r>
              <a:rPr lang="en-US" sz="2000" kern="0" dirty="0" smtClean="0">
                <a:solidFill>
                  <a:schemeClr val="tx2"/>
                </a:solidFill>
                <a:ea typeface="Comic Sans MS" charset="0"/>
                <a:cs typeface="Comic Sans MS" charset="0"/>
              </a:rPr>
              <a:t>Multi-PMT Optical Module</a:t>
            </a:r>
          </a:p>
          <a:p>
            <a:pPr lvl="2">
              <a:buFont typeface="Wingdings 3" charset="2"/>
              <a:buChar char=""/>
              <a:defRPr/>
            </a:pPr>
            <a:r>
              <a:rPr lang="en-US" sz="2000" i="1" dirty="0" smtClean="0">
                <a:solidFill>
                  <a:schemeClr val="tx2"/>
                </a:solidFill>
              </a:rPr>
              <a:t>PRO</a:t>
            </a:r>
            <a:r>
              <a:rPr lang="en-US" sz="2000" i="1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2000" i="1" dirty="0" smtClean="0">
                <a:solidFill>
                  <a:schemeClr val="tx2"/>
                </a:solidFill>
              </a:rPr>
              <a:t> Single </a:t>
            </a:r>
            <a:r>
              <a:rPr lang="en-US" sz="2000" i="1" dirty="0" err="1" smtClean="0">
                <a:solidFill>
                  <a:schemeClr val="tx2"/>
                </a:solidFill>
              </a:rPr>
              <a:t>vs</a:t>
            </a:r>
            <a:r>
              <a:rPr lang="en-US" sz="2000" i="1" dirty="0" smtClean="0">
                <a:solidFill>
                  <a:schemeClr val="tx2"/>
                </a:solidFill>
              </a:rPr>
              <a:t> multi-photon hit separation, better background rejection</a:t>
            </a:r>
            <a:endParaRPr lang="en-US" sz="2000" i="1" kern="0" dirty="0" smtClean="0">
              <a:solidFill>
                <a:schemeClr val="tx2"/>
              </a:solidFill>
              <a:ea typeface="Comic Sans MS" charset="0"/>
              <a:cs typeface="Comic Sans MS" charset="0"/>
            </a:endParaRPr>
          </a:p>
          <a:p>
            <a:pPr lvl="2">
              <a:buFont typeface="Wingdings 3" charset="2"/>
              <a:buChar char=""/>
              <a:defRPr/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Larger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photocatode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area per OM</a:t>
            </a:r>
          </a:p>
          <a:p>
            <a:pPr lvl="2">
              <a:buFont typeface="Wingdings 3" charset="2"/>
              <a:buChar char=""/>
              <a:defRPr/>
            </a:pPr>
            <a:r>
              <a:rPr lang="en-US" sz="2000" i="1" kern="0" dirty="0" smtClean="0">
                <a:solidFill>
                  <a:schemeClr val="tx2"/>
                </a:solidFill>
                <a:ea typeface="Comic Sans MS" charset="0"/>
                <a:cs typeface="Comic Sans MS" charset="0"/>
              </a:rPr>
              <a:t>Test plan for validation of technology ongoing</a:t>
            </a:r>
          </a:p>
          <a:p>
            <a:pPr lvl="1">
              <a:buFont typeface="Wingdings 3" charset="2"/>
              <a:buChar char=""/>
              <a:defRPr/>
            </a:pPr>
            <a:r>
              <a:rPr lang="en-US" sz="2000" kern="0" dirty="0" smtClean="0">
                <a:solidFill>
                  <a:schemeClr val="tx2"/>
                </a:solidFill>
                <a:ea typeface="Comic Sans MS" charset="0"/>
                <a:cs typeface="Comic Sans MS" charset="0"/>
              </a:rPr>
              <a:t>Deployment of first DU prototype planned beginning 2012</a:t>
            </a:r>
            <a:endParaRPr lang="en-US" sz="2800" dirty="0" smtClean="0">
              <a:solidFill>
                <a:schemeClr val="accent1"/>
              </a:solidFill>
              <a:ea typeface="Comic Sans MS" charset="0"/>
              <a:cs typeface="Comic Sans MS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410" y="2559050"/>
            <a:ext cx="3120390" cy="314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KM3NeT_logo_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Data Network and data </a:t>
            </a:r>
            <a:r>
              <a:rPr lang="it-IT" dirty="0" err="1" smtClean="0">
                <a:ea typeface="ＭＳ Ｐゴシック" pitchFamily="34" charset="-128"/>
              </a:rPr>
              <a:t>transmission</a:t>
            </a:r>
            <a:endParaRPr lang="it-IT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5842" name="Segnaposto contenuto 2"/>
          <p:cNvSpPr>
            <a:spLocks noGrp="1"/>
          </p:cNvSpPr>
          <p:nvPr>
            <p:ph sz="quarter" idx="1"/>
          </p:nvPr>
        </p:nvSpPr>
        <p:spPr>
          <a:xfrm>
            <a:off x="4645741" y="1143000"/>
            <a:ext cx="4336026" cy="5213350"/>
          </a:xfrm>
          <a:ln w="31750" cap="flat" algn="ctr">
            <a:solidFill>
              <a:srgbClr val="548DC4"/>
            </a:solidFill>
            <a:headEnd type="none" w="med" len="med"/>
            <a:tailEnd type="none" w="med" len="med"/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“All data to shore” concept (no trigger undersea)</a:t>
            </a: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  <a:ea typeface="ＭＳ Ｐゴシック" pitchFamily="34" charset="-128"/>
              </a:rPr>
              <a:t>Data transport on optical fibers (data, slow control)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Optical point-to-point connection to shore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DWDM technique 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minimize numbers of fibers</a:t>
            </a:r>
          </a:p>
          <a:p>
            <a:pPr lvl="0">
              <a:defRPr/>
            </a:pPr>
            <a:r>
              <a:rPr lang="it-IT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ＭＳ Ｐゴシック" charset="-128"/>
              </a:rPr>
              <a:t>Structure</a:t>
            </a:r>
            <a:endParaRPr lang="it-IT" sz="2400" dirty="0" smtClean="0">
              <a:solidFill>
                <a:schemeClr val="tx1">
                  <a:lumMod val="75000"/>
                  <a:lumOff val="25000"/>
                </a:schemeClr>
              </a:solidFill>
              <a:cs typeface="ＭＳ Ｐゴシック" charset="-128"/>
            </a:endParaRPr>
          </a:p>
          <a:p>
            <a:pPr marL="548958" lvl="1">
              <a:defRPr/>
            </a:pP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Hierarchical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topology</a:t>
            </a: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8958" lvl="1">
              <a:defRPr/>
            </a:pP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Primary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Secondary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Junction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Boxes</a:t>
            </a: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8958" lvl="1">
              <a:defRPr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Commercial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electro-optical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data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cables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connectors</a:t>
            </a: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8958" lvl="1">
              <a:defRPr/>
            </a:pP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Intallation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ROV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839B4-546E-4B14-BDAB-503C61BC16E6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RICAP 2011 - Roma, May 26 2011</a:t>
            </a:r>
            <a:endParaRPr lang="it-IT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6799" y="1706563"/>
            <a:ext cx="4524375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>
              <a:latin typeface="Gill Sans MT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7924" y="1706563"/>
            <a:ext cx="30908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7F110E"/>
                </a:solidFill>
                <a:latin typeface="Gill Sans MT" charset="0"/>
              </a:rPr>
              <a:t>Star-like geometry for 127 DU</a:t>
            </a:r>
          </a:p>
          <a:p>
            <a:r>
              <a:rPr lang="en-US" sz="1600" b="1" dirty="0">
                <a:solidFill>
                  <a:srgbClr val="7F110E"/>
                </a:solidFill>
                <a:latin typeface="Gill Sans MT" charset="0"/>
              </a:rPr>
              <a:t>1 detector “building block”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18724" y="2379663"/>
          <a:ext cx="4200525" cy="3313112"/>
        </p:xfrm>
        <a:graphic>
          <a:graphicData uri="http://schemas.openxmlformats.org/presentationml/2006/ole">
            <p:oleObj spid="_x0000_s90114" name="Documento" r:id="rId4" imgW="5263896" imgH="4151376" progId="Word.Document.8">
              <p:embed/>
            </p:oleObj>
          </a:graphicData>
        </a:graphic>
      </p:graphicFrame>
      <p:pic>
        <p:nvPicPr>
          <p:cNvPr id="13" name="Immagine 12" descr="KM3NeT_logo_w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ea typeface="ＭＳ Ｐゴシック" pitchFamily="34" charset="-128"/>
              </a:rPr>
              <a:t>KM3NeT performance </a:t>
            </a:r>
          </a:p>
        </p:txBody>
      </p:sp>
      <p:pic>
        <p:nvPicPr>
          <p:cNvPr id="43010" name="Segnaposto contenuto 22" descr="PSF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2433"/>
          <a:stretch>
            <a:fillRect/>
          </a:stretch>
        </p:blipFill>
        <p:spPr>
          <a:xfrm>
            <a:off x="4076700" y="2401888"/>
            <a:ext cx="4710113" cy="3152775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029E6-55E2-467B-8D92-7FE7CA00FF19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pic>
        <p:nvPicPr>
          <p:cNvPr id="43012" name="Immagine 4" descr="fig6-7-aeff.bmp"/>
          <p:cNvPicPr>
            <a:picLocks noChangeAspect="1"/>
          </p:cNvPicPr>
          <p:nvPr/>
        </p:nvPicPr>
        <p:blipFill>
          <a:blip r:embed="rId3"/>
          <a:srcRect l="2985" r="5968"/>
          <a:stretch>
            <a:fillRect/>
          </a:stretch>
        </p:blipFill>
        <p:spPr bwMode="auto">
          <a:xfrm>
            <a:off x="415925" y="2359025"/>
            <a:ext cx="38814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1739900" y="3937000"/>
            <a:ext cx="3086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mbria" pitchFamily="18" charset="0"/>
                <a:ea typeface="MS Gothic" pitchFamily="49" charset="-128"/>
              </a:rPr>
              <a:t>Quality Cuts applied (</a:t>
            </a:r>
            <a:r>
              <a:rPr lang="en-US" sz="1400" dirty="0" smtClean="0">
                <a:latin typeface="Cambria" pitchFamily="18" charset="0"/>
                <a:ea typeface="MS Gothic" pitchFamily="49" charset="-128"/>
              </a:rPr>
              <a:t>median 0.2</a:t>
            </a:r>
            <a:r>
              <a:rPr lang="en-US" sz="1400" dirty="0">
                <a:latin typeface="Cambria" pitchFamily="18" charset="0"/>
                <a:ea typeface="MS Gothic" pitchFamily="49" charset="-128"/>
              </a:rPr>
              <a:t>°@30TeV)  </a:t>
            </a:r>
          </a:p>
          <a:p>
            <a:r>
              <a:rPr lang="en-US" sz="1400" dirty="0">
                <a:solidFill>
                  <a:srgbClr val="FF0000"/>
                </a:solidFill>
                <a:latin typeface="Cambria" pitchFamily="18" charset="0"/>
              </a:rPr>
              <a:t>Quality Cuts optimized for</a:t>
            </a:r>
          </a:p>
          <a:p>
            <a:r>
              <a:rPr lang="en-US" sz="1400" dirty="0">
                <a:solidFill>
                  <a:srgbClr val="FF0000"/>
                </a:solidFill>
                <a:latin typeface="Cambria" pitchFamily="18" charset="0"/>
              </a:rPr>
              <a:t>Point-like sensitivity E</a:t>
            </a:r>
            <a:r>
              <a:rPr lang="en-US" sz="1400" baseline="30000" dirty="0">
                <a:solidFill>
                  <a:srgbClr val="FF0000"/>
                </a:solidFill>
                <a:latin typeface="Cambria" pitchFamily="18" charset="0"/>
              </a:rPr>
              <a:t>-2</a:t>
            </a:r>
          </a:p>
        </p:txBody>
      </p:sp>
      <p:sp>
        <p:nvSpPr>
          <p:cNvPr id="11" name="CasellaDiTesto 14"/>
          <p:cNvSpPr txBox="1">
            <a:spLocks noChangeArrowheads="1"/>
          </p:cNvSpPr>
          <p:nvPr/>
        </p:nvSpPr>
        <p:spPr bwMode="auto">
          <a:xfrm>
            <a:off x="1981200" y="3581400"/>
            <a:ext cx="187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8000"/>
                </a:solidFill>
                <a:latin typeface="+mn-lt"/>
                <a:ea typeface="Comic Sans MS" charset="0"/>
                <a:cs typeface="Comic Sans MS" charset="0"/>
              </a:rPr>
              <a:t>Up-going neutrinos</a:t>
            </a:r>
          </a:p>
        </p:txBody>
      </p:sp>
      <p:sp>
        <p:nvSpPr>
          <p:cNvPr id="12" name="CasellaDiTesto 15"/>
          <p:cNvSpPr txBox="1">
            <a:spLocks noChangeArrowheads="1"/>
          </p:cNvSpPr>
          <p:nvPr/>
        </p:nvSpPr>
        <p:spPr bwMode="auto">
          <a:xfrm>
            <a:off x="6197600" y="4064000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DW</a:t>
            </a:r>
            <a:r>
              <a:rPr lang="en-US" sz="2000" baseline="-25000" dirty="0" err="1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n-m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  <a:ea typeface="Comic Sans MS" charset="0"/>
                <a:cs typeface="Comic Sans MS" charset="0"/>
              </a:rPr>
              <a:t>rec</a:t>
            </a:r>
            <a:endParaRPr lang="en-US" sz="2000" dirty="0">
              <a:solidFill>
                <a:srgbClr val="FF0000"/>
              </a:solidFill>
              <a:latin typeface="+mn-lt"/>
              <a:ea typeface="Comic Sans MS" charset="0"/>
              <a:cs typeface="Comic Sans MS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6019800" y="53340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943600" y="5791200"/>
            <a:ext cx="1219200" cy="1588"/>
          </a:xfrm>
          <a:prstGeom prst="line">
            <a:avLst/>
          </a:prstGeom>
          <a:ln w="25400" cap="flat" cmpd="sng" algn="ctr">
            <a:solidFill>
              <a:srgbClr val="8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18" name="CasellaDiTesto 18"/>
          <p:cNvSpPr txBox="1">
            <a:spLocks noChangeArrowheads="1"/>
          </p:cNvSpPr>
          <p:nvPr/>
        </p:nvSpPr>
        <p:spPr bwMode="auto">
          <a:xfrm>
            <a:off x="5410200" y="5791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Symbol" pitchFamily="18" charset="2"/>
              </a:rPr>
              <a:t>n</a:t>
            </a:r>
          </a:p>
        </p:txBody>
      </p:sp>
      <p:sp>
        <p:nvSpPr>
          <p:cNvPr id="43019" name="CasellaDiTesto 19"/>
          <p:cNvSpPr txBox="1">
            <a:spLocks noChangeArrowheads="1"/>
          </p:cNvSpPr>
          <p:nvPr/>
        </p:nvSpPr>
        <p:spPr bwMode="auto">
          <a:xfrm>
            <a:off x="6096000" y="5257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43020" name="CasellaDiTesto 21"/>
          <p:cNvSpPr txBox="1">
            <a:spLocks noChangeArrowheads="1"/>
          </p:cNvSpPr>
          <p:nvPr/>
        </p:nvSpPr>
        <p:spPr bwMode="auto">
          <a:xfrm>
            <a:off x="6553200" y="5410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Symbol" pitchFamily="18" charset="2"/>
              </a:rPr>
              <a:t>q </a:t>
            </a:r>
            <a:r>
              <a:rPr lang="it-IT" baseline="-25000">
                <a:latin typeface="Symbol" pitchFamily="18" charset="2"/>
              </a:rPr>
              <a:t>n-m</a:t>
            </a:r>
          </a:p>
        </p:txBody>
      </p:sp>
      <p:sp>
        <p:nvSpPr>
          <p:cNvPr id="19" name="Esplosione 1 18"/>
          <p:cNvSpPr/>
          <p:nvPr/>
        </p:nvSpPr>
        <p:spPr>
          <a:xfrm>
            <a:off x="5867400" y="5676900"/>
            <a:ext cx="228600" cy="2286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0" name="Connettore 2 19"/>
          <p:cNvCxnSpPr/>
          <p:nvPr/>
        </p:nvCxnSpPr>
        <p:spPr>
          <a:xfrm>
            <a:off x="5029200" y="5791200"/>
            <a:ext cx="9906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68300" y="1155700"/>
            <a:ext cx="8559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>
                <a:solidFill>
                  <a:schemeClr val="tx2"/>
                </a:solidFill>
                <a:latin typeface="Cambria" pitchFamily="18" charset="0"/>
              </a:rPr>
              <a:t>Results for “full detector” i.e. 310 DU (154x2 blocks), each DU  made of 20 storeys</a:t>
            </a:r>
          </a:p>
          <a:p>
            <a:pPr>
              <a:buFont typeface="Wingdings" pitchFamily="2" charset="2"/>
              <a:buChar char="Ø"/>
            </a:pPr>
            <a:r>
              <a:rPr lang="en-US" sz="2200">
                <a:solidFill>
                  <a:schemeClr val="tx2"/>
                </a:solidFill>
                <a:latin typeface="Cambria" pitchFamily="18" charset="0"/>
              </a:rPr>
              <a:t>Total budget about 220M€  </a:t>
            </a:r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pic>
        <p:nvPicPr>
          <p:cNvPr id="22" name="Immagine 21" descr="KM3NeT_logo_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Cambria" charset="0"/>
              </a:rPr>
              <a:t>Sensitivity</a:t>
            </a:r>
            <a:r>
              <a:rPr lang="it-IT" dirty="0" smtClean="0">
                <a:latin typeface="Cambria" charset="0"/>
              </a:rPr>
              <a:t> and </a:t>
            </a:r>
            <a:r>
              <a:rPr lang="it-IT" dirty="0" err="1" smtClean="0">
                <a:latin typeface="Cambria" charset="0"/>
              </a:rPr>
              <a:t>discovery</a:t>
            </a:r>
            <a:r>
              <a:rPr lang="it-IT" dirty="0" smtClean="0">
                <a:latin typeface="Cambria" charset="0"/>
              </a:rPr>
              <a:t> </a:t>
            </a:r>
            <a:r>
              <a:rPr lang="it-IT" dirty="0" err="1" smtClean="0">
                <a:latin typeface="Cambria" charset="0"/>
              </a:rPr>
              <a:t>potential</a:t>
            </a:r>
            <a:endParaRPr lang="it-IT" dirty="0"/>
          </a:p>
        </p:txBody>
      </p:sp>
      <p:pic>
        <p:nvPicPr>
          <p:cNvPr id="4" name="Picture 4" descr="fig6-10-disc_dec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825486"/>
            <a:ext cx="4608512" cy="331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50975" y="3398838"/>
            <a:ext cx="135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binned method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17813" y="2606675"/>
            <a:ext cx="155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unbinned method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62793" y="4955451"/>
            <a:ext cx="60657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 </a:t>
            </a:r>
            <a:r>
              <a:rPr lang="en-US" sz="1400" b="1" dirty="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rPr>
              <a:t>|</a:t>
            </a:r>
            <a:r>
              <a:rPr lang="en-US" sz="1400" dirty="0">
                <a:latin typeface="Comic Sans MS" charset="0"/>
                <a:ea typeface="Arial" charset="0"/>
                <a:cs typeface="Arial" charset="0"/>
              </a:rPr>
              <a:t> </a:t>
            </a:r>
            <a:r>
              <a:rPr lang="en-US" sz="1400" dirty="0" smtClean="0">
                <a:latin typeface="Comic Sans MS" charset="0"/>
                <a:ea typeface="Arial" charset="0"/>
                <a:cs typeface="Arial" charset="0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Observed </a:t>
            </a:r>
            <a:r>
              <a:rPr lang="en-US" sz="1400" dirty="0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Galactic </a:t>
            </a:r>
            <a:r>
              <a:rPr lang="en-US" sz="1400" dirty="0" err="1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TeV</a:t>
            </a:r>
            <a:r>
              <a:rPr lang="en-US" sz="1400" dirty="0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-</a:t>
            </a:r>
            <a:r>
              <a:rPr lang="en-US" sz="1400" dirty="0">
                <a:solidFill>
                  <a:srgbClr val="FF0000"/>
                </a:solidFill>
                <a:latin typeface="Cambria"/>
                <a:ea typeface="Symbol" charset="2"/>
                <a:cs typeface="Cambria"/>
              </a:rPr>
              <a:t>g</a:t>
            </a:r>
            <a:r>
              <a:rPr lang="en-US" sz="1400" dirty="0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 sources (SNR, unidentified, </a:t>
            </a:r>
            <a:r>
              <a:rPr lang="en-US" sz="1400" dirty="0" err="1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microquazars</a:t>
            </a:r>
            <a:r>
              <a:rPr lang="en-US" sz="1400" dirty="0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) </a:t>
            </a:r>
          </a:p>
          <a:p>
            <a:r>
              <a:rPr lang="en-US" sz="1400" dirty="0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F. </a:t>
            </a:r>
            <a:r>
              <a:rPr lang="en-US" sz="1400" dirty="0" err="1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Aharonian</a:t>
            </a:r>
            <a:r>
              <a:rPr lang="en-US" sz="1400" dirty="0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 et al. Rep. </a:t>
            </a:r>
            <a:r>
              <a:rPr lang="en-US" sz="1400" dirty="0" err="1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Prog</a:t>
            </a:r>
            <a:r>
              <a:rPr lang="en-US" sz="1400" dirty="0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. Phys. (2008)</a:t>
            </a:r>
          </a:p>
          <a:p>
            <a:r>
              <a:rPr lang="en-US" sz="1400" dirty="0" err="1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Abdo</a:t>
            </a:r>
            <a:r>
              <a:rPr lang="en-US" sz="1400" dirty="0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 et al., MILAGRO, </a:t>
            </a:r>
            <a:r>
              <a:rPr lang="en-US" sz="1400" dirty="0" err="1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Astrophys</a:t>
            </a:r>
            <a:r>
              <a:rPr lang="en-US" sz="1400" dirty="0">
                <a:solidFill>
                  <a:srgbClr val="FF0000"/>
                </a:solidFill>
                <a:latin typeface="Cambria"/>
                <a:ea typeface="Comic Sans MS" charset="0"/>
                <a:cs typeface="Cambria"/>
              </a:rPr>
              <a:t>. J. 658 L33-L36 (2007)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Cambria"/>
                <a:ea typeface="Comic Sans MS" charset="0"/>
                <a:cs typeface="Cambria"/>
                <a:sym typeface="Wingdings" charset="2"/>
              </a:rPr>
              <a:t></a:t>
            </a:r>
            <a:r>
              <a:rPr lang="en-US" sz="1400" dirty="0">
                <a:solidFill>
                  <a:srgbClr val="0000FF"/>
                </a:solidFill>
                <a:latin typeface="Cambria"/>
                <a:ea typeface="Comic Sans MS" charset="0"/>
                <a:cs typeface="Cambria"/>
                <a:sym typeface="Wingdings" charset="2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ambria"/>
                <a:ea typeface="Comic Sans MS" charset="0"/>
                <a:cs typeface="Cambria"/>
              </a:rPr>
              <a:t>Galactic Centre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37012" y="1323260"/>
            <a:ext cx="7861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+mn-lt"/>
              </a:rPr>
              <a:t>Sensitivity and discovery fluxes for point like sources with</a:t>
            </a:r>
            <a:r>
              <a:rPr lang="en-US" sz="2200" dirty="0" smtClean="0">
                <a:solidFill>
                  <a:schemeClr val="tx2"/>
                </a:solidFill>
                <a:latin typeface="+mn-lt"/>
              </a:rPr>
              <a:t> E</a:t>
            </a:r>
            <a:r>
              <a:rPr lang="en-US" sz="2200" baseline="30000" dirty="0">
                <a:solidFill>
                  <a:schemeClr val="tx2"/>
                </a:solidFill>
                <a:latin typeface="+mn-lt"/>
              </a:rPr>
              <a:t>-2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spectrum for 1 year of observation time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08000" y="5880319"/>
            <a:ext cx="797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chemeClr val="tx2"/>
                </a:solidFill>
                <a:latin typeface="+mn-lt"/>
              </a:rPr>
              <a:t>Sensitivity</a:t>
            </a: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 and </a:t>
            </a:r>
            <a:r>
              <a:rPr lang="it-IT" sz="2000" dirty="0" err="1" smtClean="0">
                <a:solidFill>
                  <a:schemeClr val="tx2"/>
                </a:solidFill>
                <a:latin typeface="+mn-lt"/>
              </a:rPr>
              <a:t>discovery</a:t>
            </a: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  <a:latin typeface="+mn-lt"/>
              </a:rPr>
              <a:t>potential</a:t>
            </a: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  <a:latin typeface="+mn-lt"/>
              </a:rPr>
              <a:t>will</a:t>
            </a: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  <a:latin typeface="+mn-lt"/>
              </a:rPr>
              <a:t>improve</a:t>
            </a: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  <a:latin typeface="+mn-lt"/>
              </a:rPr>
              <a:t>with</a:t>
            </a: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  <a:latin typeface="+mn-lt"/>
              </a:rPr>
              <a:t>unbinned</a:t>
            </a: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000" dirty="0" err="1" smtClean="0">
                <a:solidFill>
                  <a:schemeClr val="tx2"/>
                </a:solidFill>
                <a:latin typeface="+mn-lt"/>
              </a:rPr>
              <a:t>analysis</a:t>
            </a:r>
            <a:endParaRPr lang="it-IT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590800" y="19589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RICAP 2011 - Roma, May 26 2011</a:t>
            </a:r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574028" y="2386122"/>
            <a:ext cx="32750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 pitchFamily="18" charset="0"/>
                <a:ea typeface="Comic Sans MS" pitchFamily="66" charset="0"/>
                <a:cs typeface="Cambria" pitchFamily="18" charset="0"/>
              </a:rPr>
              <a:t>KM3NeT sensitivity 90%CL</a:t>
            </a:r>
          </a:p>
          <a:p>
            <a:r>
              <a:rPr lang="en-US" sz="2000" dirty="0">
                <a:solidFill>
                  <a:srgbClr val="FF0000"/>
                </a:solidFill>
                <a:latin typeface="Cambria" pitchFamily="18" charset="0"/>
                <a:ea typeface="Comic Sans MS" pitchFamily="66" charset="0"/>
                <a:cs typeface="Cambria" pitchFamily="18" charset="0"/>
              </a:rPr>
              <a:t>KM3NeT discovery 5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  <a:ea typeface="Comic Sans MS" pitchFamily="66" charset="0"/>
                <a:cs typeface="Symbol" pitchFamily="18" charset="2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  <a:ea typeface="Comic Sans MS" pitchFamily="66" charset="0"/>
                <a:cs typeface="Cambria" pitchFamily="18" charset="0"/>
              </a:rPr>
              <a:t> 50%</a:t>
            </a:r>
          </a:p>
          <a:p>
            <a:r>
              <a:rPr lang="en-US" sz="2000" dirty="0" err="1">
                <a:solidFill>
                  <a:schemeClr val="tx2"/>
                </a:solidFill>
                <a:latin typeface="Cambria" pitchFamily="18" charset="0"/>
                <a:ea typeface="Comic Sans MS" pitchFamily="66" charset="0"/>
                <a:cs typeface="Cambria" pitchFamily="18" charset="0"/>
              </a:rPr>
              <a:t>IceCube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ea typeface="Comic Sans MS" pitchFamily="66" charset="0"/>
                <a:cs typeface="Cambria" pitchFamily="18" charset="0"/>
              </a:rPr>
              <a:t> sensitivity 90%CL</a:t>
            </a:r>
          </a:p>
          <a:p>
            <a:r>
              <a:rPr lang="en-US" sz="2000" dirty="0" err="1">
                <a:solidFill>
                  <a:schemeClr val="tx2"/>
                </a:solidFill>
                <a:latin typeface="Cambria" pitchFamily="18" charset="0"/>
                <a:ea typeface="Comic Sans MS" pitchFamily="66" charset="0"/>
                <a:cs typeface="Cambria" pitchFamily="18" charset="0"/>
              </a:rPr>
              <a:t>IceCube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ea typeface="Comic Sans MS" pitchFamily="66" charset="0"/>
                <a:cs typeface="Cambria" pitchFamily="18" charset="0"/>
              </a:rPr>
              <a:t> discovery 5</a:t>
            </a:r>
            <a:r>
              <a:rPr lang="en-US" sz="2000" dirty="0">
                <a:solidFill>
                  <a:schemeClr val="tx2"/>
                </a:solidFill>
                <a:latin typeface="Symbol" pitchFamily="18" charset="2"/>
                <a:ea typeface="Comic Sans MS" pitchFamily="66" charset="0"/>
                <a:cs typeface="Symbol" pitchFamily="18" charset="2"/>
              </a:rPr>
              <a:t>s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ea typeface="Comic Sans MS" pitchFamily="66" charset="0"/>
                <a:cs typeface="Cambria" pitchFamily="18" charset="0"/>
              </a:rPr>
              <a:t> 50% 2.5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ea typeface="Arial" pitchFamily="34" charset="0"/>
                <a:cs typeface="Cambria" pitchFamily="18" charset="0"/>
              </a:rPr>
              <a:t>÷3.5 above sensitivity flux. (extrapolation from </a:t>
            </a:r>
            <a:r>
              <a:rPr lang="en-US" sz="2000" dirty="0" err="1">
                <a:solidFill>
                  <a:schemeClr val="tx2"/>
                </a:solidFill>
                <a:latin typeface="Cambria" pitchFamily="18" charset="0"/>
                <a:ea typeface="Arial" pitchFamily="34" charset="0"/>
                <a:cs typeface="Cambria" pitchFamily="18" charset="0"/>
              </a:rPr>
              <a:t>IceCube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ea typeface="Arial" pitchFamily="34" charset="0"/>
                <a:cs typeface="Cambria" pitchFamily="18" charset="0"/>
              </a:rPr>
              <a:t> 40 </a:t>
            </a: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Arial" pitchFamily="34" charset="0"/>
                <a:cs typeface="Cambria" pitchFamily="18" charset="0"/>
              </a:rPr>
              <a:t>string)</a:t>
            </a:r>
            <a:endParaRPr lang="en-US" sz="2000" dirty="0">
              <a:solidFill>
                <a:schemeClr val="tx2"/>
              </a:solidFill>
              <a:latin typeface="Cambria" pitchFamily="18" charset="0"/>
              <a:ea typeface="Arial" pitchFamily="34" charset="0"/>
              <a:cs typeface="Cambria" pitchFamily="18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997765" y="2530584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4997765" y="290052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4997765" y="321760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5069203" y="3455733"/>
            <a:ext cx="360362" cy="1428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" name="Immagine 19" descr="KM3NeT_logo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the </a:t>
            </a:r>
            <a:r>
              <a:rPr lang="it-IT" dirty="0" err="1" smtClean="0"/>
              <a:t>Preparatory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412956" y="1219200"/>
            <a:ext cx="7844076" cy="4937760"/>
          </a:xfrm>
        </p:spPr>
        <p:txBody>
          <a:bodyPr>
            <a:normAutofit/>
          </a:bodyPr>
          <a:lstStyle/>
          <a:p>
            <a:r>
              <a:rPr lang="en-US" sz="2400" smtClean="0"/>
              <a:t>Following</a:t>
            </a:r>
            <a:r>
              <a:rPr lang="en-US" sz="2400" smtClean="0"/>
              <a:t> the convergence on the technology for the detection unit the collaboration is presently strongly engaged in the </a:t>
            </a:r>
            <a:r>
              <a:rPr lang="en-US" sz="2400" b="1" smtClean="0"/>
              <a:t>construction of a pre-production model </a:t>
            </a:r>
            <a:r>
              <a:rPr lang="en-US" sz="2400" smtClean="0"/>
              <a:t>of the detection </a:t>
            </a:r>
            <a:r>
              <a:rPr lang="en-US" sz="2400" smtClean="0"/>
              <a:t>unit</a:t>
            </a:r>
            <a:endParaRPr lang="en-US" sz="2400" smtClean="0"/>
          </a:p>
          <a:p>
            <a:r>
              <a:rPr lang="en-US" sz="2400" smtClean="0"/>
              <a:t>One mechanically complete DU with some active OMs  and related </a:t>
            </a:r>
            <a:r>
              <a:rPr lang="en-US" sz="2400" smtClean="0"/>
              <a:t>electronics</a:t>
            </a:r>
            <a:endParaRPr lang="en-US" sz="2400" smtClean="0"/>
          </a:p>
          <a:p>
            <a:r>
              <a:rPr lang="en-US" sz="2400" smtClean="0"/>
              <a:t>Need for an organizational structure to manage the post-PP </a:t>
            </a:r>
            <a:r>
              <a:rPr lang="en-US" sz="2400" smtClean="0"/>
              <a:t>phase</a:t>
            </a:r>
            <a:endParaRPr lang="en-US" sz="2400" smtClean="0"/>
          </a:p>
          <a:p>
            <a:r>
              <a:rPr lang="en-US" sz="2400" smtClean="0"/>
              <a:t>A Memorandum of Understanding </a:t>
            </a:r>
            <a:r>
              <a:rPr lang="en-US" sz="2400" smtClean="0"/>
              <a:t>(MoU</a:t>
            </a:r>
            <a:r>
              <a:rPr lang="en-US" sz="2400" smtClean="0"/>
              <a:t>) is in </a:t>
            </a:r>
            <a:r>
              <a:rPr lang="en-US" sz="2400" smtClean="0"/>
              <a:t>preparation</a:t>
            </a:r>
            <a:endParaRPr lang="en-US" sz="2400" smtClean="0"/>
          </a:p>
          <a:p>
            <a:r>
              <a:rPr lang="en-US" sz="2400" smtClean="0"/>
              <a:t>MoU must be a step further in the collaboration building process and not just a way to continue R&amp;D </a:t>
            </a:r>
            <a:r>
              <a:rPr lang="en-US" sz="2400" smtClean="0"/>
              <a:t>activities</a:t>
            </a:r>
            <a:endParaRPr lang="en-US" sz="2400" smtClean="0"/>
          </a:p>
          <a:p>
            <a:endParaRPr lang="en-US" sz="2400" smtClean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pic>
        <p:nvPicPr>
          <p:cNvPr id="8" name="Immagine 7" descr="KM3NeT_logo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  <p:grpSp>
        <p:nvGrpSpPr>
          <p:cNvPr id="9" name="Groupe 13"/>
          <p:cNvGrpSpPr/>
          <p:nvPr/>
        </p:nvGrpSpPr>
        <p:grpSpPr>
          <a:xfrm>
            <a:off x="7911527" y="1180149"/>
            <a:ext cx="1028701" cy="3233574"/>
            <a:chOff x="498344" y="2313117"/>
            <a:chExt cx="1028701" cy="3233574"/>
          </a:xfrm>
        </p:grpSpPr>
        <p:grpSp>
          <p:nvGrpSpPr>
            <p:cNvPr id="12" name="Groupe 10"/>
            <p:cNvGrpSpPr/>
            <p:nvPr/>
          </p:nvGrpSpPr>
          <p:grpSpPr>
            <a:xfrm>
              <a:off x="498344" y="2313117"/>
              <a:ext cx="1028701" cy="1716352"/>
              <a:chOff x="501388" y="2313117"/>
              <a:chExt cx="1028701" cy="1716352"/>
            </a:xfrm>
          </p:grpSpPr>
          <p:pic>
            <p:nvPicPr>
              <p:cNvPr id="26" name="Picture 3" descr="\\Dapdc5\stolar\My Documents\KM3NeT\FP7\WP BC (ASC meetings)\MeetingASC 28March2011\DOMbar-storey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84690">
                <a:off x="501388" y="2313117"/>
                <a:ext cx="1028701" cy="6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Groupe 8"/>
              <p:cNvGrpSpPr/>
              <p:nvPr/>
            </p:nvGrpSpPr>
            <p:grpSpPr>
              <a:xfrm>
                <a:off x="501388" y="2488329"/>
                <a:ext cx="1028701" cy="1236340"/>
                <a:chOff x="501388" y="2488329"/>
                <a:chExt cx="1028701" cy="1236340"/>
              </a:xfrm>
            </p:grpSpPr>
            <p:pic>
              <p:nvPicPr>
                <p:cNvPr id="30" name="Picture 3" descr="\\Dapdc5\stolar\My Documents\KM3NeT\FP7\WP BC (ASC meetings)\MeetingASC 28March2011\DOMbar-storey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15310" flipH="1">
                  <a:off x="501388" y="2488329"/>
                  <a:ext cx="1028701" cy="649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3" descr="\\Dapdc5\stolar\My Documents\KM3NeT\FP7\WP BC (ASC meetings)\MeetingASC 28March2011\DOMbar-storey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784690">
                  <a:off x="501388" y="2617917"/>
                  <a:ext cx="1028701" cy="649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3" descr="\\Dapdc5\stolar\My Documents\KM3NeT\FP7\WP BC (ASC meetings)\MeetingASC 28March2011\DOMbar-storey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15310" flipH="1">
                  <a:off x="501388" y="2770317"/>
                  <a:ext cx="1028701" cy="649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3" descr="\\Dapdc5\stolar\My Documents\KM3NeT\FP7\WP BC (ASC meetings)\MeetingASC 28March2011\DOMbar-storey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784690">
                  <a:off x="501388" y="2922717"/>
                  <a:ext cx="1028701" cy="649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3" descr="\\Dapdc5\stolar\My Documents\KM3NeT\FP7\WP BC (ASC meetings)\MeetingASC 28March2011\DOMbar-storey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15310" flipH="1">
                  <a:off x="501388" y="3075117"/>
                  <a:ext cx="1028701" cy="649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8" name="Picture 3" descr="\\Dapdc5\stolar\My Documents\KM3NeT\FP7\WP BC (ASC meetings)\MeetingASC 28March2011\DOMbar-storey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84690">
                <a:off x="501388" y="3227517"/>
                <a:ext cx="1028701" cy="6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\\Dapdc5\stolar\My Documents\KM3NeT\FP7\WP BC (ASC meetings)\MeetingASC 28March2011\DOMbar-storey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15310" flipH="1">
                <a:off x="501388" y="3379917"/>
                <a:ext cx="1028701" cy="6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e 55"/>
            <p:cNvGrpSpPr/>
            <p:nvPr/>
          </p:nvGrpSpPr>
          <p:grpSpPr>
            <a:xfrm>
              <a:off x="498344" y="3508327"/>
              <a:ext cx="1028701" cy="1716352"/>
              <a:chOff x="501388" y="2313117"/>
              <a:chExt cx="1028701" cy="1716352"/>
            </a:xfrm>
          </p:grpSpPr>
          <p:pic>
            <p:nvPicPr>
              <p:cNvPr id="17" name="Picture 3" descr="\\Dapdc5\stolar\My Documents\KM3NeT\FP7\WP BC (ASC meetings)\MeetingASC 28March2011\DOMbar-storey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84690">
                <a:off x="501388" y="2313117"/>
                <a:ext cx="1028701" cy="6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e 62"/>
              <p:cNvGrpSpPr/>
              <p:nvPr/>
            </p:nvGrpSpPr>
            <p:grpSpPr>
              <a:xfrm>
                <a:off x="501388" y="2488329"/>
                <a:ext cx="1028701" cy="1236340"/>
                <a:chOff x="501388" y="2488329"/>
                <a:chExt cx="1028701" cy="1236340"/>
              </a:xfrm>
            </p:grpSpPr>
            <p:pic>
              <p:nvPicPr>
                <p:cNvPr id="21" name="Picture 3" descr="\\Dapdc5\stolar\My Documents\KM3NeT\FP7\WP BC (ASC meetings)\MeetingASC 28March2011\DOMbar-storey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15310" flipH="1">
                  <a:off x="501388" y="2488329"/>
                  <a:ext cx="1028701" cy="649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3" descr="\\Dapdc5\stolar\My Documents\KM3NeT\FP7\WP BC (ASC meetings)\MeetingASC 28March2011\DOMbar-storey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784690">
                  <a:off x="501388" y="2617917"/>
                  <a:ext cx="1028701" cy="649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3" descr="\\Dapdc5\stolar\My Documents\KM3NeT\FP7\WP BC (ASC meetings)\MeetingASC 28March2011\DOMbar-storey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15310" flipH="1">
                  <a:off x="501388" y="2770317"/>
                  <a:ext cx="1028701" cy="649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3" descr="\\Dapdc5\stolar\My Documents\KM3NeT\FP7\WP BC (ASC meetings)\MeetingASC 28March2011\DOMbar-storey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9784690">
                  <a:off x="501388" y="2922717"/>
                  <a:ext cx="1028701" cy="649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3" descr="\\Dapdc5\stolar\My Documents\KM3NeT\FP7\WP BC (ASC meetings)\MeetingASC 28March2011\DOMbar-storey.g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15310" flipH="1">
                  <a:off x="501388" y="3075117"/>
                  <a:ext cx="1028701" cy="6495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9" name="Picture 3" descr="\\Dapdc5\stolar\My Documents\KM3NeT\FP7\WP BC (ASC meetings)\MeetingASC 28March2011\DOMbar-storey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84690">
                <a:off x="501388" y="3227517"/>
                <a:ext cx="1028701" cy="6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" descr="\\Dapdc5\stolar\My Documents\KM3NeT\FP7\WP BC (ASC meetings)\MeetingASC 28March2011\DOMbar-storey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15310" flipH="1">
                <a:off x="501388" y="3379917"/>
                <a:ext cx="1028701" cy="6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e 12"/>
            <p:cNvGrpSpPr/>
            <p:nvPr/>
          </p:nvGrpSpPr>
          <p:grpSpPr>
            <a:xfrm>
              <a:off x="498344" y="4721927"/>
              <a:ext cx="1028701" cy="824764"/>
              <a:chOff x="-999392" y="2726351"/>
              <a:chExt cx="1028701" cy="824764"/>
            </a:xfrm>
          </p:grpSpPr>
          <p:pic>
            <p:nvPicPr>
              <p:cNvPr id="15" name="Picture 3" descr="\\Dapdc5\stolar\My Documents\KM3NeT\FP7\WP BC (ASC meetings)\MeetingASC 28March2011\DOMbar-storey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784690">
                <a:off x="-999392" y="2726351"/>
                <a:ext cx="1028701" cy="6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\\Dapdc5\stolar\My Documents\KM3NeT\FP7\WP BC (ASC meetings)\MeetingASC 28March2011\DOMbar-storey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15310" flipH="1">
                <a:off x="-999392" y="2901563"/>
                <a:ext cx="1028701" cy="649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Candidate </a:t>
            </a:r>
            <a:r>
              <a:rPr lang="it-IT" dirty="0" err="1" smtClean="0"/>
              <a:t>sites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294967295"/>
          </p:nvPr>
        </p:nvSpPr>
        <p:spPr>
          <a:xfrm>
            <a:off x="5741986" y="1216152"/>
            <a:ext cx="2931859" cy="4937760"/>
          </a:xfrm>
          <a:prstGeom prst="rect">
            <a:avLst/>
          </a:prstGeom>
        </p:spPr>
        <p:txBody>
          <a:bodyPr/>
          <a:lstStyle/>
          <a:p>
            <a:r>
              <a:rPr lang="it-IT" sz="2000" dirty="0" smtClean="0"/>
              <a:t>Three candidate </a:t>
            </a:r>
            <a:r>
              <a:rPr lang="it-IT" sz="2000" dirty="0" err="1" smtClean="0"/>
              <a:t>sites</a:t>
            </a:r>
            <a:endParaRPr lang="it-IT" sz="2000" dirty="0" smtClean="0"/>
          </a:p>
          <a:p>
            <a:pPr lvl="1"/>
            <a:r>
              <a:rPr lang="it-IT" sz="1800" dirty="0" err="1" smtClean="0"/>
              <a:t>Toulon</a:t>
            </a:r>
            <a:r>
              <a:rPr lang="it-IT" sz="1800" dirty="0" smtClean="0"/>
              <a:t> (France)</a:t>
            </a:r>
          </a:p>
          <a:p>
            <a:pPr lvl="1"/>
            <a:r>
              <a:rPr lang="it-IT" sz="1800" dirty="0" smtClean="0"/>
              <a:t>Capo Passero (Italy)</a:t>
            </a:r>
          </a:p>
          <a:p>
            <a:pPr lvl="1"/>
            <a:r>
              <a:rPr lang="it-IT" sz="1800" dirty="0" err="1" smtClean="0"/>
              <a:t>Pylos</a:t>
            </a:r>
            <a:r>
              <a:rPr lang="it-IT" sz="1800" dirty="0" smtClean="0"/>
              <a:t> (</a:t>
            </a:r>
            <a:r>
              <a:rPr lang="it-IT" sz="1800" dirty="0" err="1" smtClean="0"/>
              <a:t>Greece</a:t>
            </a:r>
            <a:r>
              <a:rPr lang="it-IT" sz="1800" dirty="0" smtClean="0"/>
              <a:t>)</a:t>
            </a:r>
          </a:p>
          <a:p>
            <a:r>
              <a:rPr lang="it-IT" sz="2000" dirty="0" err="1" smtClean="0"/>
              <a:t>Long-term</a:t>
            </a:r>
            <a:r>
              <a:rPr lang="it-IT" sz="2000" dirty="0" smtClean="0"/>
              <a:t> site </a:t>
            </a:r>
            <a:r>
              <a:rPr lang="it-IT" sz="2000" dirty="0" err="1" smtClean="0"/>
              <a:t>characterization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measurements</a:t>
            </a:r>
            <a:r>
              <a:rPr lang="it-IT" sz="2000" dirty="0" smtClean="0"/>
              <a:t> </a:t>
            </a:r>
            <a:r>
              <a:rPr lang="it-IT" sz="2000" dirty="0" err="1" smtClean="0"/>
              <a:t>performed</a:t>
            </a:r>
            <a:endParaRPr lang="it-IT" sz="2000" dirty="0" smtClean="0"/>
          </a:p>
          <a:p>
            <a:r>
              <a:rPr lang="it-IT" sz="2000" dirty="0" smtClean="0"/>
              <a:t>Site </a:t>
            </a:r>
            <a:r>
              <a:rPr lang="it-IT" sz="2000" dirty="0" err="1" smtClean="0"/>
              <a:t>decision</a:t>
            </a:r>
            <a:r>
              <a:rPr lang="it-IT" sz="2000" dirty="0" smtClean="0"/>
              <a:t> </a:t>
            </a:r>
            <a:r>
              <a:rPr lang="it-IT" sz="2000" dirty="0" err="1" smtClean="0"/>
              <a:t>requires</a:t>
            </a:r>
            <a:r>
              <a:rPr lang="it-IT" sz="2000" dirty="0" smtClean="0"/>
              <a:t> </a:t>
            </a:r>
            <a:r>
              <a:rPr lang="it-IT" sz="2000" dirty="0" err="1" smtClean="0"/>
              <a:t>scientific</a:t>
            </a:r>
            <a:r>
              <a:rPr lang="it-IT" sz="2000" dirty="0" smtClean="0"/>
              <a:t>, </a:t>
            </a:r>
            <a:r>
              <a:rPr lang="it-IT" sz="2000" dirty="0" err="1" smtClean="0"/>
              <a:t>technological</a:t>
            </a:r>
            <a:r>
              <a:rPr lang="it-IT" sz="2000" dirty="0" smtClean="0"/>
              <a:t> and </a:t>
            </a:r>
            <a:r>
              <a:rPr lang="it-IT" sz="2000" dirty="0" err="1" smtClean="0"/>
              <a:t>political</a:t>
            </a:r>
            <a:r>
              <a:rPr lang="it-IT" sz="2000" dirty="0" smtClean="0"/>
              <a:t> input</a:t>
            </a:r>
            <a:endParaRPr lang="it-IT" dirty="0" smtClean="0"/>
          </a:p>
          <a:p>
            <a:r>
              <a:rPr lang="it-IT" sz="2000" dirty="0" smtClean="0"/>
              <a:t>Connection 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funding</a:t>
            </a:r>
            <a:r>
              <a:rPr lang="it-IT" sz="2000" dirty="0" smtClean="0"/>
              <a:t> </a:t>
            </a:r>
            <a:r>
              <a:rPr lang="it-IT" sz="2000" dirty="0" err="1" smtClean="0"/>
              <a:t>opportunities</a:t>
            </a:r>
            <a:endParaRPr lang="it-IT" sz="2000" dirty="0" smtClean="0"/>
          </a:p>
        </p:txBody>
      </p:sp>
      <p:pic>
        <p:nvPicPr>
          <p:cNvPr id="9" name="Picture 3" descr="Si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6152"/>
            <a:ext cx="5284787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pic>
        <p:nvPicPr>
          <p:cNvPr id="10" name="Immagine 9" descr="KM3NeT_logo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ea typeface="ＭＳ Ｐゴシック" pitchFamily="34" charset="-128"/>
              </a:rPr>
              <a:t>Project Timeline</a:t>
            </a:r>
          </a:p>
        </p:txBody>
      </p:sp>
      <p:sp>
        <p:nvSpPr>
          <p:cNvPr id="52226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D3889-BF5D-4C18-8D83-0C854226E5EC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pic>
        <p:nvPicPr>
          <p:cNvPr id="52228" name="Immagin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2038350"/>
            <a:ext cx="64389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311400" y="4953000"/>
            <a:ext cx="4800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n-lt"/>
                <a:ea typeface="ＭＳ Ｐゴシック" charset="-128"/>
                <a:cs typeface="ＭＳ Ｐゴシック" charset="-128"/>
              </a:rPr>
              <a:t>Construction Phase can start in 2012 depending on funding…</a:t>
            </a:r>
            <a:endParaRPr lang="en-US" sz="20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pic>
        <p:nvPicPr>
          <p:cNvPr id="10" name="Immagine 9" descr="KM3NeT_logo_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24273" y="1229290"/>
            <a:ext cx="846557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ＭＳ Ｐゴシック" pitchFamily="34" charset="-128"/>
              </a:rPr>
              <a:t> KM3NeT will cover most of </a:t>
            </a:r>
            <a:r>
              <a:rPr lang="en-US" sz="2400" dirty="0" smtClean="0">
                <a:latin typeface="Symbol" pitchFamily="18" charset="2"/>
                <a:ea typeface="ＭＳ Ｐゴシック" pitchFamily="34" charset="-128"/>
              </a:rPr>
              <a:t>n </a:t>
            </a:r>
            <a:r>
              <a:rPr lang="en-US" sz="2400" dirty="0" smtClean="0">
                <a:ea typeface="ＭＳ Ｐゴシック" pitchFamily="34" charset="-128"/>
              </a:rPr>
              <a:t>sky with unprecedented sensitivity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sz="2400" dirty="0" smtClean="0">
                <a:ea typeface="ＭＳ Ｐゴシック" pitchFamily="34" charset="-128"/>
              </a:rPr>
              <a:t>Promising Galactic Candidate </a:t>
            </a:r>
            <a:r>
              <a:rPr lang="en-US" sz="2400" dirty="0" smtClean="0">
                <a:latin typeface="Symbol" pitchFamily="18" charset="2"/>
                <a:ea typeface="ＭＳ Ｐゴシック" pitchFamily="34" charset="-128"/>
              </a:rPr>
              <a:t>n </a:t>
            </a:r>
            <a:r>
              <a:rPr lang="en-US" sz="2400" dirty="0" smtClean="0">
                <a:ea typeface="ＭＳ Ｐゴシック" pitchFamily="34" charset="-128"/>
              </a:rPr>
              <a:t>Sources</a:t>
            </a:r>
            <a:endParaRPr lang="en-US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ＭＳ Ｐゴシック" pitchFamily="34" charset="-128"/>
              </a:rPr>
              <a:t>KM3NeT-Preparatory </a:t>
            </a:r>
            <a:r>
              <a:rPr lang="en-US" sz="2400" dirty="0" smtClean="0">
                <a:ea typeface="ＭＳ Ｐゴシック" pitchFamily="34" charset="-128"/>
              </a:rPr>
              <a:t>Phase ongoing </a:t>
            </a:r>
            <a:r>
              <a:rPr lang="en-US" sz="24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 smtClean="0">
                <a:ea typeface="ＭＳ Ｐゴシック" pitchFamily="34" charset="-128"/>
              </a:rPr>
              <a:t>Final </a:t>
            </a:r>
            <a:r>
              <a:rPr lang="en-US" sz="2400" dirty="0" smtClean="0">
                <a:ea typeface="ＭＳ Ｐゴシック" pitchFamily="34" charset="-128"/>
              </a:rPr>
              <a:t>design and prototyping activities in progress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/>
              <a:t>The essential stage with the definition of the technology reached</a:t>
            </a:r>
            <a:endParaRPr lang="en-US" sz="2400" dirty="0" smtClean="0">
              <a:ea typeface="ＭＳ Ｐゴシック" pitchFamily="34" charset="-128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ＭＳ Ｐゴシック" pitchFamily="34" charset="-128"/>
              </a:rPr>
              <a:t>Major impact also on the deep-sea sciences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ea typeface="ＭＳ Ｐゴシック" pitchFamily="34" charset="-128"/>
              </a:rPr>
              <a:t>Technological solutions developed by KM3NeT provide a unique opportunity for deep-sea sciences allowing long-term, </a:t>
            </a:r>
            <a:r>
              <a:rPr lang="en-US" sz="2000" dirty="0" err="1" smtClean="0">
                <a:ea typeface="ＭＳ Ｐゴシック" pitchFamily="34" charset="-128"/>
              </a:rPr>
              <a:t>realtime</a:t>
            </a:r>
            <a:r>
              <a:rPr lang="en-US" sz="2000" dirty="0" smtClean="0">
                <a:ea typeface="ＭＳ Ｐゴシック" pitchFamily="34" charset="-128"/>
              </a:rPr>
              <a:t> data taking.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ea typeface="ＭＳ Ｐゴシック" pitchFamily="34" charset="-128"/>
              </a:rPr>
              <a:t>Collaboration with INGV, IFREMER and HCMR already active at the Catania, Toulon and </a:t>
            </a:r>
            <a:r>
              <a:rPr lang="en-US" sz="2000" dirty="0" err="1" smtClean="0">
                <a:ea typeface="ＭＳ Ｐゴシック" pitchFamily="34" charset="-128"/>
              </a:rPr>
              <a:t>Pylos</a:t>
            </a:r>
            <a:r>
              <a:rPr lang="en-US" sz="2000" dirty="0" smtClean="0">
                <a:ea typeface="ＭＳ Ｐゴシック" pitchFamily="34" charset="-128"/>
              </a:rPr>
              <a:t> sites respectively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ea typeface="ＭＳ Ｐゴシック" pitchFamily="34" charset="-128"/>
              </a:rPr>
              <a:t>MOU after KM3NeT-Preparatory Phase with Prototype Implementation Experiment program</a:t>
            </a:r>
          </a:p>
        </p:txBody>
      </p:sp>
      <p:pic>
        <p:nvPicPr>
          <p:cNvPr id="7" name="Immagine 6" descr="KM3NeT_logo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Spares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brief</a:t>
            </a:r>
            <a:r>
              <a:rPr lang="it-IT" dirty="0" smtClean="0"/>
              <a:t> </a:t>
            </a:r>
            <a:r>
              <a:rPr lang="it-IT" dirty="0" err="1" smtClean="0"/>
              <a:t>history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KM3NeT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4461" y="1219200"/>
            <a:ext cx="8495071" cy="4937760"/>
          </a:xfrm>
        </p:spPr>
        <p:txBody>
          <a:bodyPr>
            <a:noAutofit/>
          </a:bodyPr>
          <a:lstStyle/>
          <a:p>
            <a:r>
              <a:rPr lang="en-US" sz="2200" dirty="0" smtClean="0"/>
              <a:t>Objective: design and build a </a:t>
            </a:r>
            <a:r>
              <a:rPr lang="en-US" sz="2200" b="1" dirty="0" smtClean="0"/>
              <a:t>deep-sea research infrastructure </a:t>
            </a:r>
            <a:r>
              <a:rPr lang="en-US" sz="2200" dirty="0" smtClean="0"/>
              <a:t>in the </a:t>
            </a:r>
            <a:r>
              <a:rPr lang="en-US" sz="2200" b="1" dirty="0" smtClean="0"/>
              <a:t>Mediterranean Sea </a:t>
            </a:r>
            <a:r>
              <a:rPr lang="en-US" sz="2200" dirty="0" smtClean="0"/>
              <a:t>hosting a multi-km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neutrino telescope and scientific nodes for long- term, continuous measurements in earth and marine scientific research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KM3NeT consortium consists of 40 European institutes and 10 </a:t>
            </a:r>
            <a:r>
              <a:rPr lang="en-US" sz="2200" dirty="0" smtClean="0">
                <a:solidFill>
                  <a:schemeClr val="tx2"/>
                </a:solidFill>
              </a:rPr>
              <a:t>countries, </a:t>
            </a:r>
            <a:r>
              <a:rPr lang="en-US" sz="2200" dirty="0" smtClean="0">
                <a:solidFill>
                  <a:schemeClr val="tx2"/>
                </a:solidFill>
              </a:rPr>
              <a:t>including those in </a:t>
            </a:r>
            <a:r>
              <a:rPr lang="en-US" sz="2200" dirty="0" err="1" smtClean="0">
                <a:solidFill>
                  <a:schemeClr val="tx2"/>
                </a:solidFill>
              </a:rPr>
              <a:t>Antares</a:t>
            </a:r>
            <a:r>
              <a:rPr lang="en-US" sz="2200" dirty="0" smtClean="0">
                <a:solidFill>
                  <a:schemeClr val="tx2"/>
                </a:solidFill>
              </a:rPr>
              <a:t>, </a:t>
            </a:r>
            <a:r>
              <a:rPr lang="en-US" sz="2200" dirty="0" err="1" smtClean="0">
                <a:solidFill>
                  <a:schemeClr val="tx2"/>
                </a:solidFill>
              </a:rPr>
              <a:t>Nemo</a:t>
            </a:r>
            <a:r>
              <a:rPr lang="en-US" sz="2200" dirty="0" smtClean="0">
                <a:solidFill>
                  <a:schemeClr val="tx2"/>
                </a:solidFill>
              </a:rPr>
              <a:t> and Nestor.</a:t>
            </a:r>
            <a:endParaRPr lang="en-US" sz="2200" dirty="0" smtClean="0"/>
          </a:p>
          <a:p>
            <a:r>
              <a:rPr lang="en-US" sz="2200" dirty="0" smtClean="0"/>
              <a:t>Started in 2006 with the </a:t>
            </a:r>
            <a:r>
              <a:rPr lang="en-US" sz="2200" b="1" dirty="0" smtClean="0"/>
              <a:t>Design Study </a:t>
            </a:r>
            <a:r>
              <a:rPr lang="en-US" sz="2200" dirty="0" smtClean="0"/>
              <a:t>project co-funded under the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EC Framework </a:t>
            </a:r>
            <a:r>
              <a:rPr lang="en-US" sz="2200" dirty="0" err="1" smtClean="0"/>
              <a:t>Programme</a:t>
            </a:r>
            <a:r>
              <a:rPr lang="en-US" sz="2200" dirty="0" smtClean="0"/>
              <a:t> (concluded in 2009)</a:t>
            </a:r>
          </a:p>
          <a:p>
            <a:pPr lvl="1"/>
            <a:r>
              <a:rPr lang="it-IT" sz="2100" dirty="0" err="1" smtClean="0"/>
              <a:t>Technical</a:t>
            </a:r>
            <a:r>
              <a:rPr lang="it-IT" sz="2100" dirty="0" smtClean="0"/>
              <a:t> Design Report </a:t>
            </a:r>
            <a:r>
              <a:rPr lang="en-US" sz="2000" u="sng" dirty="0" smtClean="0">
                <a:solidFill>
                  <a:srgbClr val="0070C0"/>
                </a:solidFill>
                <a:cs typeface="Cambria"/>
              </a:rPr>
              <a:t>http://www.km3net.org/KM3NeT-TDR.pdf </a:t>
            </a:r>
            <a:endParaRPr lang="en-US" sz="1900" u="sng" dirty="0" smtClean="0">
              <a:solidFill>
                <a:srgbClr val="0070C0"/>
              </a:solidFill>
            </a:endParaRPr>
          </a:p>
          <a:p>
            <a:r>
              <a:rPr lang="en-US" sz="2200" dirty="0" smtClean="0"/>
              <a:t>KM3NeT Research Infrastructure was included in the roadmap  of the European Strategy Forum of Research Infrastructures (ESFRI)</a:t>
            </a:r>
          </a:p>
          <a:p>
            <a:r>
              <a:rPr lang="en-US" sz="2200" b="1" dirty="0" smtClean="0"/>
              <a:t>Preparatory Phase</a:t>
            </a:r>
            <a:r>
              <a:rPr lang="en-US" sz="2200" dirty="0" smtClean="0"/>
              <a:t>, co-funded under the 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EC Framework </a:t>
            </a:r>
            <a:r>
              <a:rPr lang="en-US" sz="2200" dirty="0" err="1" smtClean="0"/>
              <a:t>Programme</a:t>
            </a:r>
            <a:r>
              <a:rPr lang="en-US" sz="2200" dirty="0" smtClean="0"/>
              <a:t>,  started in march 2008 and will conclude in </a:t>
            </a:r>
            <a:r>
              <a:rPr lang="en-US" sz="2200" dirty="0" err="1" smtClean="0"/>
              <a:t>february</a:t>
            </a:r>
            <a:r>
              <a:rPr lang="en-US" sz="2200" dirty="0" smtClean="0"/>
              <a:t> 2012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pic>
        <p:nvPicPr>
          <p:cNvPr id="7" name="Immagine 6" descr="KM3NeT_logo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KM3NeT </a:t>
            </a:r>
            <a:r>
              <a:rPr lang="en-US" b="1" dirty="0" smtClean="0"/>
              <a:t>Technical Design Report</a:t>
            </a:r>
            <a:endParaRPr lang="en-US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469900" indent="-46990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b="1" dirty="0" smtClean="0">
                <a:ea typeface="+mn-ea"/>
                <a:cs typeface="+mn-cs"/>
              </a:rPr>
              <a:t>Technical design</a:t>
            </a:r>
            <a:br>
              <a:rPr lang="en-GB" sz="2400" b="1" dirty="0" smtClean="0">
                <a:ea typeface="+mn-ea"/>
                <a:cs typeface="+mn-cs"/>
              </a:rPr>
            </a:br>
            <a:r>
              <a:rPr lang="en-GB" sz="2400" u="sng" dirty="0" smtClean="0">
                <a:ea typeface="+mn-ea"/>
                <a:cs typeface="+mn-cs"/>
              </a:rPr>
              <a:t>Objective</a:t>
            </a:r>
            <a:r>
              <a:rPr lang="en-GB" sz="2400" dirty="0" smtClean="0">
                <a:ea typeface="+mn-ea"/>
                <a:cs typeface="+mn-cs"/>
              </a:rPr>
              <a:t>: Support 3D-array of </a:t>
            </a:r>
            <a:r>
              <a:rPr lang="en-GB" sz="2400" dirty="0" err="1" smtClean="0">
                <a:ea typeface="+mn-ea"/>
                <a:cs typeface="+mn-cs"/>
              </a:rPr>
              <a:t>photodetectors</a:t>
            </a:r>
            <a:r>
              <a:rPr lang="en-GB" sz="2400" dirty="0" smtClean="0">
                <a:ea typeface="+mn-ea"/>
                <a:cs typeface="+mn-cs"/>
              </a:rPr>
              <a:t> and</a:t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sz="2400" dirty="0" smtClean="0">
                <a:ea typeface="+mn-ea"/>
                <a:cs typeface="+mn-cs"/>
              </a:rPr>
              <a:t>connect them to shore (data, power, slow control)</a:t>
            </a:r>
          </a:p>
          <a:p>
            <a:pPr marL="908050" lvl="1" indent="-436563" fontAlgn="auto">
              <a:spcBef>
                <a:spcPts val="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ea typeface="+mn-ea"/>
              </a:rPr>
              <a:t>Optical Modules</a:t>
            </a:r>
          </a:p>
          <a:p>
            <a:pPr marL="908050" lvl="1" indent="-436563" fontAlgn="auto">
              <a:spcBef>
                <a:spcPts val="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ea typeface="+mn-ea"/>
              </a:rPr>
              <a:t>Front-end electronics &amp; readout</a:t>
            </a:r>
          </a:p>
          <a:p>
            <a:pPr marL="908050" lvl="1" indent="-436563" fontAlgn="auto">
              <a:spcBef>
                <a:spcPts val="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ea typeface="+mn-ea"/>
              </a:rPr>
              <a:t>Readout, data acquisition, data transport</a:t>
            </a:r>
          </a:p>
          <a:p>
            <a:pPr marL="908050" lvl="1" indent="-436563" fontAlgn="auto">
              <a:spcBef>
                <a:spcPts val="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ea typeface="+mn-ea"/>
              </a:rPr>
              <a:t>Mechanical structures, backbone cable</a:t>
            </a:r>
          </a:p>
          <a:p>
            <a:pPr marL="908050" lvl="1" indent="-436563" fontAlgn="auto">
              <a:spcBef>
                <a:spcPts val="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ea typeface="+mn-ea"/>
              </a:rPr>
              <a:t>General deployment strategy</a:t>
            </a:r>
          </a:p>
          <a:p>
            <a:pPr marL="908050" lvl="1" indent="-436563" fontAlgn="auto">
              <a:spcBef>
                <a:spcPts val="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ea typeface="+mn-ea"/>
              </a:rPr>
              <a:t>Sea-bed network: cables, junction boxes</a:t>
            </a:r>
          </a:p>
          <a:p>
            <a:pPr marL="908050" lvl="1" indent="-436563" fontAlgn="auto">
              <a:spcBef>
                <a:spcPts val="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ea typeface="+mn-ea"/>
              </a:rPr>
              <a:t>Calibration devices</a:t>
            </a:r>
          </a:p>
          <a:p>
            <a:pPr marL="908050" lvl="1" indent="-436563" fontAlgn="auto">
              <a:spcBef>
                <a:spcPts val="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ea typeface="+mn-ea"/>
              </a:rPr>
              <a:t>Shore infrastructure</a:t>
            </a:r>
          </a:p>
          <a:p>
            <a:pPr marL="908050" lvl="1" indent="-436563" fontAlgn="auto">
              <a:spcBef>
                <a:spcPts val="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ea typeface="+mn-ea"/>
              </a:rPr>
              <a:t>Assembly, transport, logistics</a:t>
            </a:r>
          </a:p>
          <a:p>
            <a:pPr marL="908050" lvl="1" indent="-436563" fontAlgn="auto">
              <a:spcBef>
                <a:spcPts val="3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GB" sz="1800" dirty="0" smtClean="0">
                <a:ea typeface="+mn-ea"/>
              </a:rPr>
              <a:t>Risk analysis and quality control</a:t>
            </a:r>
            <a:endParaRPr lang="it-IT" sz="1800" dirty="0">
              <a:ea typeface="+mn-e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77013" y="2463800"/>
            <a:ext cx="2109787" cy="1708150"/>
          </a:xfrm>
          <a:prstGeom prst="rect">
            <a:avLst/>
          </a:prstGeom>
          <a:gradFill rotWithShape="1">
            <a:gsLst>
              <a:gs pos="0">
                <a:srgbClr val="C9CDE2"/>
              </a:gs>
              <a:gs pos="30000">
                <a:srgbClr val="B1B7D7"/>
              </a:gs>
              <a:gs pos="45000">
                <a:srgbClr val="A8B0D3"/>
              </a:gs>
              <a:gs pos="55000">
                <a:srgbClr val="A8B0D3"/>
              </a:gs>
              <a:gs pos="73000">
                <a:srgbClr val="B1B7D7"/>
              </a:gs>
              <a:gs pos="100000">
                <a:srgbClr val="C9CDE2"/>
              </a:gs>
            </a:gsLst>
            <a:lin ang="9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6940" dir="5400000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charset="2"/>
              <a:buNone/>
              <a:defRPr/>
            </a:pPr>
            <a:r>
              <a:rPr lang="en-GB" sz="2000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Design rationale</a:t>
            </a:r>
            <a: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fontAlgn="auto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charset="2"/>
              <a:buNone/>
              <a:defRPr/>
            </a:pPr>
            <a: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Cost-effective</a:t>
            </a:r>
            <a:b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Reliable</a:t>
            </a:r>
            <a:b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Producible</a:t>
            </a:r>
            <a:b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Easy to deploy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32400" y="4368800"/>
            <a:ext cx="3454400" cy="971550"/>
          </a:xfrm>
          <a:prstGeom prst="rect">
            <a:avLst/>
          </a:prstGeom>
          <a:gradFill rotWithShape="1">
            <a:gsLst>
              <a:gs pos="0">
                <a:srgbClr val="F8FEC2"/>
              </a:gs>
              <a:gs pos="30000">
                <a:srgbClr val="F7FFA7"/>
              </a:gs>
              <a:gs pos="45000">
                <a:srgbClr val="F6FF9D"/>
              </a:gs>
              <a:gs pos="55000">
                <a:srgbClr val="F6FF9D"/>
              </a:gs>
              <a:gs pos="73000">
                <a:srgbClr val="F7FFA7"/>
              </a:gs>
              <a:gs pos="100000">
                <a:srgbClr val="F8FEC2"/>
              </a:gs>
            </a:gsLst>
            <a:lin ang="900000" scaled="1"/>
          </a:gradFill>
          <a:ln w="9525">
            <a:solidFill>
              <a:srgbClr val="D2DA7A"/>
            </a:solidFill>
            <a:miter lim="800000"/>
            <a:headEnd/>
            <a:tailEnd/>
          </a:ln>
          <a:effectLst>
            <a:outerShdw blurRad="38100" dist="26940" dir="5400000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charset="2"/>
              <a:buNone/>
              <a:defRPr/>
            </a:pPr>
            <a:r>
              <a:rPr lang="en-GB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Builds on the experience gained with ANTARES, NEMO and NESTOR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0375" y="5578539"/>
            <a:ext cx="8229600" cy="6796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fontAlgn="auto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Font typeface="Wingdings" charset="2"/>
              <a:buNone/>
              <a:defRPr/>
            </a:pPr>
            <a:r>
              <a:rPr lang="en-GB" sz="2000" dirty="0" smtClean="0"/>
              <a:t>Described in the KM3NeT Technical Design Report</a:t>
            </a:r>
            <a:br>
              <a:rPr lang="en-GB" sz="2000" dirty="0" smtClean="0"/>
            </a:br>
            <a:r>
              <a:rPr lang="it-IT" sz="2000" dirty="0" smtClean="0"/>
              <a:t>http://www.km3net.org/KM3NeT-TDR.pdf</a:t>
            </a:r>
            <a:endParaRPr lang="en-GB" sz="20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kern="0" dirty="0" smtClean="0">
                <a:solidFill>
                  <a:schemeClr val="tx2"/>
                </a:solidFill>
              </a:rPr>
              <a:t>Galactic Candidate </a:t>
            </a:r>
            <a:r>
              <a:rPr lang="en-US" kern="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n</a:t>
            </a:r>
            <a:r>
              <a:rPr lang="en-US" kern="0" dirty="0" smtClean="0">
                <a:solidFill>
                  <a:schemeClr val="tx2"/>
                </a:solidFill>
              </a:rPr>
              <a:t> Sources – </a:t>
            </a:r>
            <a:r>
              <a:rPr lang="en-US" kern="0" dirty="0" err="1" smtClean="0">
                <a:solidFill>
                  <a:schemeClr val="tx2"/>
                </a:solidFill>
              </a:rPr>
              <a:t>SNRs</a:t>
            </a:r>
            <a:r>
              <a:rPr lang="en-US" kern="0" dirty="0" smtClean="0">
                <a:solidFill>
                  <a:schemeClr val="tx2"/>
                </a:solidFill>
              </a:rPr>
              <a:t> -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082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5270500" cy="3708400"/>
          </a:xfrm>
          <a:ln w="12700" cap="flat" algn="ctr">
            <a:solidFill>
              <a:srgbClr val="FF0000"/>
            </a:solidFill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Origin of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CosmicRays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=&gt; SNR paradigm, hints from VHE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  <a:ea typeface="ＭＳ Ｐゴシック" pitchFamily="34" charset="-128"/>
              </a:rPr>
              <a:t>g 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but no conclusive evidence about CR acceleration RXJ1713-39.43 and Vela JR best candidates</a:t>
            </a:r>
          </a:p>
        </p:txBody>
      </p:sp>
      <p:pic>
        <p:nvPicPr>
          <p:cNvPr id="4608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389" y="3424238"/>
            <a:ext cx="26844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1713map_hess_f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3" y="3163888"/>
            <a:ext cx="23193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CasellaDiTesto 14"/>
          <p:cNvSpPr txBox="1">
            <a:spLocks noChangeArrowheads="1"/>
          </p:cNvSpPr>
          <p:nvPr/>
        </p:nvSpPr>
        <p:spPr bwMode="auto">
          <a:xfrm>
            <a:off x="6184900" y="1727200"/>
            <a:ext cx="2654300" cy="4247317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RXJ1713-39.43</a:t>
            </a:r>
          </a:p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IF hadronic mechanisms =&gt;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n 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spectrum can be calculated from VHE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g 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spectrum (solid red line </a:t>
            </a:r>
            <a:r>
              <a:rPr lang="en-US" dirty="0" err="1" smtClean="0">
                <a:solidFill>
                  <a:schemeClr val="tx2"/>
                </a:solidFill>
                <a:latin typeface="Cambria" pitchFamily="18" charset="0"/>
              </a:rPr>
              <a:t>Vissani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</a:p>
          <a:p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mbria" pitchFamily="18" charset="0"/>
              </a:rPr>
              <a:t>Observation at 5</a:t>
            </a:r>
            <a:r>
              <a:rPr lang="en-US" dirty="0" smtClean="0">
                <a:solidFill>
                  <a:srgbClr val="008000"/>
                </a:solidFill>
                <a:latin typeface="Symbol" pitchFamily="18" charset="2"/>
              </a:rPr>
              <a:t>s </a:t>
            </a:r>
            <a:r>
              <a:rPr lang="en-US" dirty="0" smtClean="0">
                <a:solidFill>
                  <a:srgbClr val="008000"/>
                </a:solidFill>
                <a:latin typeface="Cambria" pitchFamily="18" charset="0"/>
              </a:rPr>
              <a:t>within about 5ys with KM3NeT</a:t>
            </a:r>
            <a:endParaRPr lang="en-US" dirty="0">
              <a:solidFill>
                <a:srgbClr val="008000"/>
              </a:solidFill>
              <a:latin typeface="Cambria" pitchFamily="18" charset="0"/>
            </a:endParaRPr>
          </a:p>
        </p:txBody>
      </p:sp>
      <p:sp>
        <p:nvSpPr>
          <p:cNvPr id="46086" name="CasellaDiTesto 10"/>
          <p:cNvSpPr txBox="1">
            <a:spLocks noChangeArrowheads="1"/>
          </p:cNvSpPr>
          <p:nvPr/>
        </p:nvSpPr>
        <p:spPr bwMode="auto">
          <a:xfrm>
            <a:off x="969963" y="4557713"/>
            <a:ext cx="18907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2"/>
                </a:solidFill>
              </a:rPr>
              <a:t>Hess RXJ1713-39.43</a:t>
            </a:r>
          </a:p>
        </p:txBody>
      </p:sp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5"/>
          <a:srcRect l="2895" t="5414"/>
          <a:stretch>
            <a:fillRect/>
          </a:stretch>
        </p:blipFill>
        <p:spPr bwMode="auto">
          <a:xfrm>
            <a:off x="3603625" y="2938463"/>
            <a:ext cx="204470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Fermi LAT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 Observation – Fermi Bubbles - 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8130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320800"/>
            <a:ext cx="8229600" cy="4937125"/>
          </a:xfrm>
          <a:ln w="12700" cap="flat" algn="ctr">
            <a:solidFill>
              <a:srgbClr val="548DC4"/>
            </a:solidFill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From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Meng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Su, Tracy R.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Slatyer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, Douglas P.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Finkbeiner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 Astrophys.J.724:1044-1082,2010</a:t>
            </a:r>
          </a:p>
          <a:p>
            <a:pPr eaLnBrk="1" hangingPunct="1">
              <a:buFont typeface="Wingdings 3" pitchFamily="18" charset="2"/>
              <a:buNone/>
            </a:pPr>
            <a:endParaRPr lang="it-IT" dirty="0" smtClean="0">
              <a:ea typeface="ＭＳ Ｐゴシック" pitchFamily="34" charset="-128"/>
            </a:endParaRP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032000"/>
            <a:ext cx="47879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558800" y="5535613"/>
            <a:ext cx="4940300" cy="6461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Large </a:t>
            </a:r>
            <a:r>
              <a:rPr lang="en-US" dirty="0"/>
              <a:t>extension (50°lat. 40° long.)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no spatial variation in the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spectrum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/>
          <a:srcRect l="13995" r="15266" b="13805"/>
          <a:stretch>
            <a:fillRect/>
          </a:stretch>
        </p:blipFill>
        <p:spPr bwMode="auto">
          <a:xfrm>
            <a:off x="5675313" y="1917700"/>
            <a:ext cx="285908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z="2800" dirty="0" smtClean="0">
                <a:solidFill>
                  <a:schemeClr val="tx2"/>
                </a:solidFill>
                <a:ea typeface="ＭＳ Ｐゴシック" pitchFamily="34" charset="-128"/>
              </a:rPr>
              <a:t>Fermi </a:t>
            </a:r>
            <a:r>
              <a:rPr lang="it-IT" sz="2800" dirty="0" err="1" smtClean="0">
                <a:solidFill>
                  <a:schemeClr val="tx2"/>
                </a:solidFill>
                <a:ea typeface="ＭＳ Ｐゴシック" pitchFamily="34" charset="-128"/>
              </a:rPr>
              <a:t>Bubbles</a:t>
            </a:r>
            <a:r>
              <a:rPr lang="it-IT" sz="2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a typeface="ＭＳ Ｐゴシック" pitchFamily="34" charset="-128"/>
              </a:rPr>
              <a:t>Discovery</a:t>
            </a:r>
            <a:r>
              <a:rPr lang="it-IT" sz="2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a typeface="ＭＳ Ｐゴシック" pitchFamily="34" charset="-128"/>
              </a:rPr>
              <a:t>potential</a:t>
            </a:r>
            <a:r>
              <a:rPr lang="it-IT" sz="2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a typeface="ＭＳ Ｐゴシック" pitchFamily="34" charset="-128"/>
              </a:rPr>
              <a:t>Preliminary</a:t>
            </a:r>
            <a:r>
              <a:rPr lang="it-IT" sz="28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a typeface="ＭＳ Ｐゴシック" pitchFamily="34" charset="-128"/>
              </a:rPr>
              <a:t>calculations</a:t>
            </a:r>
            <a:r>
              <a:rPr lang="it-IT" sz="2800" dirty="0" smtClean="0">
                <a:solidFill>
                  <a:schemeClr val="tx2"/>
                </a:solidFill>
                <a:ea typeface="ＭＳ Ｐゴシック" pitchFamily="34" charset="-128"/>
              </a:rPr>
              <a:t> (154 DU)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F534A-CC97-4D31-B5D2-15D8594992DA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pic>
        <p:nvPicPr>
          <p:cNvPr id="50179" name="Immagine 7" descr="disc_years_E2cutoff100TeV.gif"/>
          <p:cNvPicPr>
            <a:picLocks noChangeAspect="1"/>
          </p:cNvPicPr>
          <p:nvPr/>
        </p:nvPicPr>
        <p:blipFill>
          <a:blip r:embed="rId3"/>
          <a:srcRect l="1781" r="8012"/>
          <a:stretch>
            <a:fillRect/>
          </a:stretch>
        </p:blipFill>
        <p:spPr bwMode="auto">
          <a:xfrm>
            <a:off x="4460875" y="2695575"/>
            <a:ext cx="4021138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Segnaposto contenuto 9"/>
          <p:cNvSpPr>
            <a:spLocks noGrp="1"/>
          </p:cNvSpPr>
          <p:nvPr>
            <p:ph sz="quarter" idx="1"/>
          </p:nvPr>
        </p:nvSpPr>
        <p:spPr>
          <a:xfrm>
            <a:off x="508000" y="1270000"/>
            <a:ext cx="8229600" cy="50482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34" charset="-128"/>
              </a:rPr>
              <a:t>“… extended </a:t>
            </a:r>
            <a:r>
              <a:rPr lang="en-US" sz="2000" dirty="0" err="1" smtClean="0">
                <a:ea typeface="ＭＳ Ｐゴシック" pitchFamily="34" charset="-128"/>
              </a:rPr>
              <a:t>TeV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smtClean="0"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sz="2000" dirty="0" smtClean="0">
                <a:ea typeface="ＭＳ Ｐゴシック" pitchFamily="34" charset="-128"/>
              </a:rPr>
              <a:t> radiation surrounding the Galactic nucleus on similar size scales to the bubbles up to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f = </a:t>
            </a:r>
            <a:r>
              <a:rPr lang="en-US" sz="2000" dirty="0" smtClean="0">
                <a:solidFill>
                  <a:srgbClr val="FF3300"/>
                </a:solidFill>
                <a:ea typeface="ＭＳ Ｐゴシック" pitchFamily="34" charset="-128"/>
              </a:rPr>
              <a:t>E</a:t>
            </a:r>
            <a:r>
              <a:rPr lang="en-US" sz="2000" baseline="30000" dirty="0" smtClean="0">
                <a:solidFill>
                  <a:srgbClr val="FF3300"/>
                </a:solidFill>
                <a:ea typeface="ＭＳ Ｐゴシック" pitchFamily="34" charset="-128"/>
              </a:rPr>
              <a:t>-2</a:t>
            </a:r>
            <a:r>
              <a:rPr lang="en-US" sz="2000" dirty="0" smtClean="0">
                <a:solidFill>
                  <a:srgbClr val="FF3300"/>
                </a:solidFill>
                <a:ea typeface="ＭＳ Ｐゴシック" pitchFamily="34" charset="-128"/>
              </a:rPr>
              <a:t>F</a:t>
            </a:r>
            <a:r>
              <a:rPr lang="en-US" sz="2000" baseline="-25000" dirty="0" smtClean="0">
                <a:solidFill>
                  <a:srgbClr val="FF3300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sz="2000" dirty="0" smtClean="0">
                <a:solidFill>
                  <a:srgbClr val="FF3300"/>
                </a:solidFill>
                <a:ea typeface="ＭＳ Ｐゴシック" pitchFamily="34" charset="-128"/>
              </a:rPr>
              <a:t>(</a:t>
            </a:r>
            <a:r>
              <a:rPr lang="en-US" sz="2000" dirty="0" err="1" smtClean="0">
                <a:solidFill>
                  <a:srgbClr val="FF3300"/>
                </a:solidFill>
                <a:ea typeface="ＭＳ Ｐゴシック" pitchFamily="34" charset="-128"/>
              </a:rPr>
              <a:t>TeV</a:t>
            </a:r>
            <a:r>
              <a:rPr lang="en-US" sz="2000" dirty="0" smtClean="0">
                <a:solidFill>
                  <a:srgbClr val="FF3300"/>
                </a:solidFill>
                <a:ea typeface="ＭＳ Ｐゴシック" pitchFamily="34" charset="-128"/>
              </a:rPr>
              <a:t>) </a:t>
            </a:r>
            <a:r>
              <a:rPr lang="en-US" sz="2000" dirty="0" smtClean="0">
                <a:solidFill>
                  <a:srgbClr val="FF3300"/>
                </a:solidFill>
                <a:ea typeface="ＭＳ Ｐゴシック" pitchFamily="34" charset="-128"/>
                <a:cs typeface="Arial" pitchFamily="34" charset="0"/>
              </a:rPr>
              <a:t>~</a:t>
            </a:r>
            <a:r>
              <a:rPr lang="en-US" sz="2000" dirty="0" smtClean="0">
                <a:solidFill>
                  <a:srgbClr val="FF3300"/>
                </a:solidFill>
                <a:ea typeface="ＭＳ Ｐゴシック" pitchFamily="34" charset="-128"/>
              </a:rPr>
              <a:t>10</a:t>
            </a:r>
            <a:r>
              <a:rPr lang="en-US" sz="2000" baseline="30000" dirty="0" smtClean="0">
                <a:solidFill>
                  <a:srgbClr val="FF3300"/>
                </a:solidFill>
                <a:ea typeface="ＭＳ Ｐゴシック" pitchFamily="34" charset="-128"/>
              </a:rPr>
              <a:t>-9</a:t>
            </a:r>
            <a:r>
              <a:rPr lang="en-US" sz="2000" dirty="0" smtClean="0">
                <a:solidFill>
                  <a:srgbClr val="FF3300"/>
                </a:solidFill>
                <a:ea typeface="ＭＳ Ｐゴシック" pitchFamily="34" charset="-128"/>
              </a:rPr>
              <a:t>TeV cm</a:t>
            </a:r>
            <a:r>
              <a:rPr lang="en-US" sz="2000" baseline="30000" dirty="0" smtClean="0">
                <a:solidFill>
                  <a:srgbClr val="FF3300"/>
                </a:solidFill>
                <a:ea typeface="ＭＳ Ｐゴシック" pitchFamily="34" charset="-128"/>
              </a:rPr>
              <a:t>-1</a:t>
            </a:r>
            <a:r>
              <a:rPr lang="en-US" sz="2000" dirty="0" smtClean="0">
                <a:solidFill>
                  <a:srgbClr val="FF3300"/>
                </a:solidFill>
                <a:ea typeface="ＭＳ Ｐゴシック" pitchFamily="34" charset="-128"/>
              </a:rPr>
              <a:t> s</a:t>
            </a:r>
            <a:r>
              <a:rPr lang="en-US" sz="2000" baseline="30000" dirty="0" smtClean="0">
                <a:solidFill>
                  <a:srgbClr val="FF3300"/>
                </a:solidFill>
                <a:ea typeface="ＭＳ Ｐゴシック" pitchFamily="34" charset="-128"/>
              </a:rPr>
              <a:t>-1</a:t>
            </a:r>
            <a:r>
              <a:rPr lang="en-US" sz="2000" dirty="0" smtClean="0">
                <a:solidFill>
                  <a:srgbClr val="FF3300"/>
                </a:solidFill>
                <a:ea typeface="ＭＳ Ｐゴシック" pitchFamily="34" charset="-128"/>
              </a:rPr>
              <a:t> sr</a:t>
            </a:r>
            <a:r>
              <a:rPr lang="en-US" sz="2000" baseline="30000" dirty="0" smtClean="0">
                <a:solidFill>
                  <a:srgbClr val="FF3300"/>
                </a:solidFill>
                <a:ea typeface="ＭＳ Ｐゴシック" pitchFamily="34" charset="-128"/>
              </a:rPr>
              <a:t>-1</a:t>
            </a:r>
            <a:r>
              <a:rPr lang="en-US" sz="2000" dirty="0" smtClean="0">
                <a:ea typeface="ＭＳ Ｐゴシック" pitchFamily="34" charset="-128"/>
              </a:rPr>
              <a:t>...” </a:t>
            </a:r>
            <a:r>
              <a:rPr lang="en-US" sz="1800" dirty="0" smtClean="0">
                <a:ea typeface="ＭＳ Ｐゴシック" pitchFamily="34" charset="-128"/>
              </a:rPr>
              <a:t>M. Crocker and F. </a:t>
            </a:r>
            <a:r>
              <a:rPr lang="en-US" sz="1800" dirty="0" err="1" smtClean="0">
                <a:ea typeface="ＭＳ Ｐゴシック" pitchFamily="34" charset="-128"/>
              </a:rPr>
              <a:t>Haronian</a:t>
            </a:r>
            <a:r>
              <a:rPr lang="en-US" sz="1800" dirty="0" smtClean="0">
                <a:ea typeface="ＭＳ Ｐゴシック" pitchFamily="34" charset="-128"/>
              </a:rPr>
              <a:t> PRL106(2011)11102 </a:t>
            </a: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ea typeface="ＭＳ Ｐゴシック" pitchFamily="34" charset="-128"/>
              </a:rPr>
              <a:t>“back envelope” estimate of  </a:t>
            </a:r>
            <a:r>
              <a:rPr lang="en-US" sz="18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n</a:t>
            </a:r>
            <a:r>
              <a:rPr lang="en-US" sz="1800" dirty="0" smtClean="0">
                <a:solidFill>
                  <a:srgbClr val="008000"/>
                </a:solidFill>
                <a:ea typeface="ＭＳ Ｐゴシック" pitchFamily="34" charset="-128"/>
              </a:rPr>
              <a:t> flux if </a:t>
            </a:r>
            <a:r>
              <a:rPr lang="en-US" sz="1800" dirty="0" smtClean="0">
                <a:solidFill>
                  <a:srgbClr val="008000"/>
                </a:solidFill>
                <a:latin typeface="Symbol" pitchFamily="18" charset="2"/>
                <a:ea typeface="ＭＳ Ｐゴシック" pitchFamily="34" charset="-128"/>
              </a:rPr>
              <a:t>g</a:t>
            </a:r>
            <a:r>
              <a:rPr lang="en-US" sz="1800" dirty="0" smtClean="0">
                <a:solidFill>
                  <a:srgbClr val="008000"/>
                </a:solidFill>
                <a:ea typeface="ＭＳ Ｐゴシック" pitchFamily="34" charset="-128"/>
              </a:rPr>
              <a:t>=2 proton spectrum and 1 </a:t>
            </a:r>
            <a:r>
              <a:rPr lang="en-US" sz="1800" dirty="0" err="1" smtClean="0">
                <a:solidFill>
                  <a:srgbClr val="008000"/>
                </a:solidFill>
                <a:ea typeface="ＭＳ Ｐゴシック" pitchFamily="34" charset="-128"/>
              </a:rPr>
              <a:t>PeV</a:t>
            </a:r>
            <a:r>
              <a:rPr lang="en-US" sz="1800" dirty="0" smtClean="0">
                <a:solidFill>
                  <a:srgbClr val="008000"/>
                </a:solidFill>
                <a:ea typeface="ＭＳ Ｐゴシック" pitchFamily="34" charset="-128"/>
              </a:rPr>
              <a:t> cut-off assumed</a:t>
            </a:r>
          </a:p>
          <a:p>
            <a:pPr eaLnBrk="1" hangingPunct="1">
              <a:buFont typeface="Wingdings 3" pitchFamily="18" charset="2"/>
              <a:buNone/>
            </a:pPr>
            <a:endParaRPr lang="it-IT" sz="2000" dirty="0" smtClean="0">
              <a:ea typeface="ＭＳ Ｐゴシック" pitchFamily="34" charset="-128"/>
            </a:endParaRPr>
          </a:p>
        </p:txBody>
      </p:sp>
      <p:sp>
        <p:nvSpPr>
          <p:cNvPr id="14" name="Freccia destra con strisce 13"/>
          <p:cNvSpPr/>
          <p:nvPr/>
        </p:nvSpPr>
        <p:spPr>
          <a:xfrm>
            <a:off x="4826000" y="3531617"/>
            <a:ext cx="1157400" cy="137431"/>
          </a:xfrm>
          <a:prstGeom prst="stripedRightArrow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50184" name="Picture 5" descr="equatorial_simulated"/>
          <p:cNvPicPr>
            <a:picLocks noChangeAspect="1" noChangeArrowheads="1"/>
          </p:cNvPicPr>
          <p:nvPr/>
        </p:nvPicPr>
        <p:blipFill>
          <a:blip r:embed="rId4"/>
          <a:srcRect l="2963" t="8672" r="47401"/>
          <a:stretch>
            <a:fillRect/>
          </a:stretch>
        </p:blipFill>
        <p:spPr bwMode="auto">
          <a:xfrm>
            <a:off x="1130300" y="3082925"/>
            <a:ext cx="31369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Funding</a:t>
            </a:r>
            <a:r>
              <a:rPr lang="it-IT" dirty="0" smtClean="0"/>
              <a:t> </a:t>
            </a:r>
            <a:r>
              <a:rPr lang="it-IT" dirty="0" err="1" smtClean="0"/>
              <a:t>opportunities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Funding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presently</a:t>
            </a:r>
            <a:r>
              <a:rPr lang="it-IT" dirty="0" smtClean="0"/>
              <a:t> the major </a:t>
            </a:r>
            <a:r>
              <a:rPr lang="it-IT" dirty="0" err="1" smtClean="0"/>
              <a:t>problem</a:t>
            </a:r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err="1" smtClean="0"/>
              <a:t>issue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followed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ASC</a:t>
            </a:r>
          </a:p>
          <a:p>
            <a:r>
              <a:rPr lang="it-IT" dirty="0" smtClean="0"/>
              <a:t>Some </a:t>
            </a:r>
            <a:r>
              <a:rPr lang="it-IT" dirty="0" err="1" smtClean="0"/>
              <a:t>funds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KM3NeT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allocated</a:t>
            </a:r>
            <a:r>
              <a:rPr lang="it-IT" dirty="0" smtClean="0"/>
              <a:t> in France (15 </a:t>
            </a:r>
            <a:r>
              <a:rPr lang="it-IT" dirty="0" err="1" smtClean="0"/>
              <a:t>M€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possibility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8</a:t>
            </a:r>
            <a:r>
              <a:rPr lang="it-IT" dirty="0" smtClean="0"/>
              <a:t> </a:t>
            </a:r>
            <a:r>
              <a:rPr lang="it-IT" dirty="0" err="1" smtClean="0"/>
              <a:t>M€</a:t>
            </a:r>
            <a:r>
              <a:rPr lang="it-IT" dirty="0" smtClean="0"/>
              <a:t>) and The </a:t>
            </a:r>
            <a:r>
              <a:rPr lang="it-IT" dirty="0" err="1" smtClean="0"/>
              <a:t>Netherlands</a:t>
            </a:r>
            <a:r>
              <a:rPr lang="it-IT" dirty="0" smtClean="0"/>
              <a:t> (8.8 </a:t>
            </a:r>
            <a:r>
              <a:rPr lang="it-IT" dirty="0" err="1" smtClean="0"/>
              <a:t>M€</a:t>
            </a:r>
            <a:r>
              <a:rPr lang="it-IT" dirty="0" smtClean="0"/>
              <a:t>)</a:t>
            </a:r>
          </a:p>
          <a:p>
            <a:r>
              <a:rPr lang="it-IT" dirty="0" smtClean="0"/>
              <a:t>Some </a:t>
            </a:r>
            <a:r>
              <a:rPr lang="it-IT" dirty="0" err="1" smtClean="0"/>
              <a:t>funds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come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r>
              <a:rPr lang="it-IT" dirty="0" smtClean="0"/>
              <a:t>: Romania (2.5 </a:t>
            </a:r>
            <a:r>
              <a:rPr lang="it-IT" dirty="0" err="1" smtClean="0"/>
              <a:t>M€</a:t>
            </a:r>
            <a:r>
              <a:rPr lang="it-IT" dirty="0" smtClean="0"/>
              <a:t>), </a:t>
            </a:r>
            <a:r>
              <a:rPr lang="it-IT" dirty="0" err="1" smtClean="0"/>
              <a:t>Spain</a:t>
            </a:r>
            <a:r>
              <a:rPr lang="it-IT" dirty="0" smtClean="0"/>
              <a:t> (</a:t>
            </a:r>
            <a:r>
              <a:rPr lang="it-IT" dirty="0" err="1" smtClean="0"/>
              <a:t>1</a:t>
            </a:r>
            <a:r>
              <a:rPr lang="it-IT" dirty="0" smtClean="0"/>
              <a:t> </a:t>
            </a:r>
            <a:r>
              <a:rPr lang="it-IT" dirty="0" err="1" smtClean="0"/>
              <a:t>M€</a:t>
            </a:r>
            <a:r>
              <a:rPr lang="it-IT" dirty="0" smtClean="0"/>
              <a:t>)</a:t>
            </a:r>
          </a:p>
          <a:p>
            <a:r>
              <a:rPr lang="it-IT" dirty="0" smtClean="0"/>
              <a:t>Major </a:t>
            </a:r>
            <a:r>
              <a:rPr lang="it-IT" dirty="0" err="1" smtClean="0"/>
              <a:t>funding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come </a:t>
            </a:r>
            <a:r>
              <a:rPr lang="it-IT" dirty="0" err="1" smtClean="0"/>
              <a:t>from</a:t>
            </a:r>
            <a:r>
              <a:rPr lang="it-IT" dirty="0" smtClean="0"/>
              <a:t> EU </a:t>
            </a:r>
            <a:r>
              <a:rPr lang="it-IT" dirty="0" err="1" smtClean="0"/>
              <a:t>structural</a:t>
            </a:r>
            <a:r>
              <a:rPr lang="it-IT" dirty="0" smtClean="0"/>
              <a:t> </a:t>
            </a:r>
            <a:r>
              <a:rPr lang="it-IT" dirty="0" err="1" smtClean="0"/>
              <a:t>funds</a:t>
            </a:r>
            <a:endParaRPr lang="it-IT" dirty="0" smtClean="0"/>
          </a:p>
          <a:p>
            <a:pPr lvl="1"/>
            <a:r>
              <a:rPr lang="it-IT" dirty="0" smtClean="0"/>
              <a:t>An </a:t>
            </a:r>
            <a:r>
              <a:rPr lang="it-IT" dirty="0" err="1" smtClean="0"/>
              <a:t>action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access</a:t>
            </a:r>
            <a:r>
              <a:rPr lang="it-IT" dirty="0" smtClean="0"/>
              <a:t>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funds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under way in Italy </a:t>
            </a:r>
            <a:r>
              <a:rPr lang="it-IT" dirty="0" err="1" smtClean="0"/>
              <a:t>for</a:t>
            </a:r>
            <a:r>
              <a:rPr lang="it-IT" dirty="0" smtClean="0"/>
              <a:t> a total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approximately</a:t>
            </a:r>
            <a:r>
              <a:rPr lang="it-IT" dirty="0" smtClean="0"/>
              <a:t> 45 </a:t>
            </a:r>
            <a:r>
              <a:rPr lang="it-IT" dirty="0" err="1" smtClean="0"/>
              <a:t>M€</a:t>
            </a:r>
            <a:endParaRPr lang="it-IT" dirty="0" smtClean="0"/>
          </a:p>
          <a:p>
            <a:pPr lvl="1"/>
            <a:r>
              <a:rPr lang="it-IT" dirty="0" smtClean="0"/>
              <a:t>50 </a:t>
            </a:r>
            <a:r>
              <a:rPr lang="it-IT" dirty="0" err="1" smtClean="0"/>
              <a:t>M€</a:t>
            </a:r>
            <a:r>
              <a:rPr lang="it-IT" dirty="0" smtClean="0"/>
              <a:t> </a:t>
            </a:r>
            <a:r>
              <a:rPr lang="it-IT" dirty="0" err="1" smtClean="0"/>
              <a:t>allocated</a:t>
            </a:r>
            <a:r>
              <a:rPr lang="it-IT" dirty="0" smtClean="0"/>
              <a:t> in </a:t>
            </a:r>
            <a:r>
              <a:rPr lang="it-IT" dirty="0" err="1" smtClean="0"/>
              <a:t>Greece</a:t>
            </a:r>
            <a:endParaRPr lang="it-IT" dirty="0" smtClean="0"/>
          </a:p>
          <a:p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structural</a:t>
            </a:r>
            <a:r>
              <a:rPr lang="it-IT" dirty="0" smtClean="0"/>
              <a:t> </a:t>
            </a:r>
            <a:r>
              <a:rPr lang="it-IT" dirty="0" err="1" smtClean="0"/>
              <a:t>funds</a:t>
            </a:r>
            <a:r>
              <a:rPr lang="it-IT" dirty="0" smtClean="0"/>
              <a:t> are “site”</a:t>
            </a:r>
            <a:r>
              <a:rPr lang="it-IT" dirty="0" err="1" smtClean="0"/>
              <a:t>-linked</a:t>
            </a:r>
            <a:endParaRPr lang="it-IT" dirty="0" smtClean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 smtClean="0">
                <a:ea typeface="ＭＳ Ｐゴシック" pitchFamily="34" charset="-128"/>
              </a:rPr>
              <a:t>Physics</a:t>
            </a:r>
            <a:r>
              <a:rPr lang="it-IT" dirty="0" smtClean="0">
                <a:ea typeface="ＭＳ Ｐゴシック" pitchFamily="34" charset="-128"/>
              </a:rPr>
              <a:t> Case and </a:t>
            </a:r>
            <a:r>
              <a:rPr lang="it-IT" dirty="0" err="1" smtClean="0">
                <a:ea typeface="ＭＳ Ｐゴシック" pitchFamily="34" charset="-128"/>
              </a:rPr>
              <a:t>Main</a:t>
            </a:r>
            <a:r>
              <a:rPr lang="it-IT" dirty="0" smtClean="0">
                <a:ea typeface="ＭＳ Ｐゴシック" pitchFamily="34" charset="-128"/>
              </a:rPr>
              <a:t> </a:t>
            </a:r>
            <a:r>
              <a:rPr lang="it-IT" dirty="0" err="1" smtClean="0">
                <a:ea typeface="ＭＳ Ｐゴシック" pitchFamily="34" charset="-128"/>
              </a:rPr>
              <a:t>objectives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17413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C4BFC-5C2A-409C-8108-ACA3BE832A13}" type="slidenum">
              <a:rPr lang="it-IT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94700" cy="4937125"/>
          </a:xfrm>
          <a:ln w="31750" cap="flat" algn="ctr">
            <a:solidFill>
              <a:srgbClr val="1E3C98"/>
            </a:solidFill>
            <a:headEnd type="none" w="med" len="med"/>
            <a:tailEnd type="none" w="med" len="med"/>
          </a:ln>
        </p:spPr>
        <p:txBody>
          <a:bodyPr>
            <a:normAutofit lnSpcReduction="10000"/>
          </a:bodyPr>
          <a:lstStyle/>
          <a:p>
            <a:pPr marL="469900" indent="-469900" eaLnBrk="1" hangingPunct="1">
              <a:buFont typeface="Wingdings 3" charset="2"/>
              <a:buChar char=""/>
              <a:defRPr/>
            </a:pPr>
            <a:r>
              <a:rPr lang="en-GB" sz="2400" dirty="0" smtClean="0">
                <a:solidFill>
                  <a:schemeClr val="tx2"/>
                </a:solidFill>
                <a:cs typeface="Cambria"/>
              </a:rPr>
              <a:t>Origin of Cosmic Rays and Astrophysical </a:t>
            </a:r>
            <a:r>
              <a:rPr lang="en-GB" sz="24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n</a:t>
            </a:r>
            <a:r>
              <a:rPr lang="en-GB" sz="2400" dirty="0" smtClean="0">
                <a:solidFill>
                  <a:schemeClr val="tx2"/>
                </a:solidFill>
                <a:cs typeface="Cambria"/>
              </a:rPr>
              <a:t> sources</a:t>
            </a:r>
          </a:p>
          <a:p>
            <a:pPr marL="908050" lvl="1" indent="-436563">
              <a:buClr>
                <a:schemeClr val="accent1"/>
              </a:buClr>
              <a:buFont typeface="Wingdings 3" charset="2"/>
              <a:buChar char=""/>
              <a:defRPr/>
            </a:pPr>
            <a:r>
              <a:rPr lang="en-GB" sz="2000" dirty="0" smtClean="0">
                <a:solidFill>
                  <a:schemeClr val="tx2"/>
                </a:solidFill>
                <a:cs typeface="Cambria"/>
              </a:rPr>
              <a:t>Galactic Candidate </a:t>
            </a:r>
            <a:r>
              <a:rPr lang="en-GB" sz="2000" dirty="0" smtClean="0">
                <a:solidFill>
                  <a:schemeClr val="tx2"/>
                </a:solidFill>
                <a:latin typeface="Symbol"/>
                <a:cs typeface="Cambria"/>
              </a:rPr>
              <a:t>n</a:t>
            </a:r>
            <a:r>
              <a:rPr lang="en-GB" sz="2000" dirty="0" smtClean="0">
                <a:solidFill>
                  <a:schemeClr val="tx2"/>
                </a:solidFill>
                <a:cs typeface="Cambria"/>
              </a:rPr>
              <a:t> Sources (SNRs, </a:t>
            </a:r>
            <a:r>
              <a:rPr lang="en-GB" sz="2000" dirty="0" err="1" smtClean="0">
                <a:solidFill>
                  <a:schemeClr val="tx2"/>
                </a:solidFill>
                <a:cs typeface="Cambria"/>
              </a:rPr>
              <a:t>microquasar</a:t>
            </a:r>
            <a:r>
              <a:rPr lang="en-GB" sz="2000" dirty="0" smtClean="0">
                <a:cs typeface="Cambria"/>
              </a:rPr>
              <a:t>, Fermi Bubbles,…)</a:t>
            </a:r>
            <a:endParaRPr lang="en-GB" sz="2000" dirty="0" smtClean="0">
              <a:solidFill>
                <a:schemeClr val="tx2"/>
              </a:solidFill>
              <a:cs typeface="Cambria"/>
            </a:endParaRPr>
          </a:p>
          <a:p>
            <a:pPr marL="908050" lvl="1" indent="-436563" eaLnBrk="1" hangingPunct="1">
              <a:buClr>
                <a:schemeClr val="accent1"/>
              </a:buClr>
              <a:buFont typeface="Wingdings 3" charset="2"/>
              <a:buChar char=""/>
              <a:defRPr/>
            </a:pPr>
            <a:r>
              <a:rPr lang="en-GB" sz="2000" dirty="0" smtClean="0">
                <a:solidFill>
                  <a:schemeClr val="tx2"/>
                </a:solidFill>
                <a:cs typeface="Cambria"/>
              </a:rPr>
              <a:t>Extragalactic Candidate </a:t>
            </a:r>
            <a:r>
              <a:rPr lang="en-GB" sz="2000" dirty="0" err="1" smtClean="0">
                <a:solidFill>
                  <a:schemeClr val="tx2"/>
                </a:solidFill>
                <a:latin typeface="Symbol"/>
                <a:cs typeface="Cambria"/>
              </a:rPr>
              <a:t>n</a:t>
            </a:r>
            <a:r>
              <a:rPr lang="en-GB" sz="2000" dirty="0" smtClean="0">
                <a:solidFill>
                  <a:schemeClr val="tx2"/>
                </a:solidFill>
                <a:cs typeface="Cambria"/>
              </a:rPr>
              <a:t> Sources </a:t>
            </a:r>
            <a:r>
              <a:rPr lang="en-US" sz="2000" kern="0" dirty="0" smtClean="0">
                <a:solidFill>
                  <a:schemeClr val="tx2"/>
                </a:solidFill>
              </a:rPr>
              <a:t>(AGN, GRB, …)</a:t>
            </a:r>
          </a:p>
          <a:p>
            <a:pPr marL="908050" lvl="1" indent="-436563" eaLnBrk="1" hangingPunct="1">
              <a:buClr>
                <a:schemeClr val="accent1"/>
              </a:buClr>
              <a:buFont typeface="Wingdings 3" charset="2"/>
              <a:buChar char=""/>
              <a:defRPr/>
            </a:pPr>
            <a:r>
              <a:rPr lang="en-GB" sz="2000" dirty="0" smtClean="0">
                <a:solidFill>
                  <a:schemeClr val="tx2"/>
                </a:solidFill>
                <a:cs typeface="Cambria"/>
                <a:sym typeface="Wingdings" charset="2"/>
              </a:rPr>
              <a:t>Telescope </a:t>
            </a:r>
            <a:r>
              <a:rPr lang="en-GB" sz="2000" dirty="0" smtClean="0">
                <a:solidFill>
                  <a:schemeClr val="tx2"/>
                </a:solidFill>
                <a:cs typeface="Cambria"/>
              </a:rPr>
              <a:t>optimisation</a:t>
            </a:r>
            <a:r>
              <a:rPr lang="it-IT" sz="2000" dirty="0" smtClean="0">
                <a:solidFill>
                  <a:schemeClr val="tx2"/>
                </a:solidFill>
                <a:cs typeface="Cambria"/>
                <a:sym typeface="Wingdings" charset="2"/>
              </a:rPr>
              <a:t> </a:t>
            </a:r>
            <a:r>
              <a:rPr lang="en-GB" sz="2000" dirty="0" smtClean="0">
                <a:solidFill>
                  <a:schemeClr val="tx2"/>
                </a:solidFill>
                <a:cs typeface="Cambria"/>
              </a:rPr>
              <a:t>“point sources” energy range 1 TeV-1 </a:t>
            </a:r>
            <a:r>
              <a:rPr lang="en-GB" sz="2000" dirty="0" err="1" smtClean="0">
                <a:solidFill>
                  <a:schemeClr val="tx2"/>
                </a:solidFill>
                <a:cs typeface="Cambria"/>
              </a:rPr>
              <a:t>PeV</a:t>
            </a:r>
            <a:endParaRPr lang="en-GB" sz="2000" dirty="0" smtClean="0">
              <a:solidFill>
                <a:schemeClr val="tx2"/>
              </a:solidFill>
              <a:cs typeface="Cambria"/>
            </a:endParaRPr>
          </a:p>
          <a:p>
            <a:pPr marL="469900" lvl="0" indent="-469900">
              <a:buClr>
                <a:srgbClr val="727CA3"/>
              </a:buClr>
              <a:buFont typeface="Wingdings 3" charset="2"/>
              <a:buChar char=""/>
              <a:defRPr/>
            </a:pPr>
            <a:r>
              <a:rPr lang="en-GB" sz="2400" dirty="0" smtClean="0">
                <a:solidFill>
                  <a:srgbClr val="464653"/>
                </a:solidFill>
                <a:cs typeface="Cambria"/>
              </a:rPr>
              <a:t>Diffuse neutrino fluxes</a:t>
            </a:r>
          </a:p>
          <a:p>
            <a:pPr marL="469900" lvl="0" indent="-469900">
              <a:buClr>
                <a:srgbClr val="727CA3"/>
              </a:buClr>
              <a:buFont typeface="Wingdings 3" charset="2"/>
              <a:buChar char=""/>
              <a:defRPr/>
            </a:pPr>
            <a:r>
              <a:rPr lang="en-GB" sz="2400" dirty="0" smtClean="0">
                <a:solidFill>
                  <a:srgbClr val="464653"/>
                </a:solidFill>
                <a:cs typeface="Cambria"/>
              </a:rPr>
              <a:t>Other  items:  </a:t>
            </a:r>
            <a:r>
              <a:rPr lang="en-GB" sz="2100" dirty="0" smtClean="0"/>
              <a:t>Dark Matter, Neutrino particle physics, Exotics (Magnetic Monopoles, Lorentz invariance violation, </a:t>
            </a:r>
            <a:r>
              <a:rPr lang="en-GB" sz="2100" dirty="0" smtClean="0"/>
              <a:t>…)</a:t>
            </a:r>
            <a:endParaRPr lang="en-GB" sz="2000" dirty="0" smtClean="0">
              <a:solidFill>
                <a:schemeClr val="tx2"/>
              </a:solidFill>
              <a:cs typeface="Cambria"/>
            </a:endParaRPr>
          </a:p>
          <a:p>
            <a:pPr marL="469900" indent="-469900">
              <a:buFont typeface="Wingdings 3" charset="2"/>
              <a:buChar char=""/>
              <a:defRPr/>
            </a:pPr>
            <a:endParaRPr lang="en-GB" sz="2400" dirty="0" smtClean="0">
              <a:solidFill>
                <a:schemeClr val="tx2"/>
              </a:solidFill>
              <a:cs typeface="Cambria"/>
            </a:endParaRPr>
          </a:p>
          <a:p>
            <a:pPr marL="469900" indent="-469900">
              <a:buFont typeface="Wingdings 3" charset="2"/>
              <a:buChar char=""/>
              <a:defRPr/>
            </a:pPr>
            <a:r>
              <a:rPr lang="en-GB" sz="2400" dirty="0" smtClean="0">
                <a:solidFill>
                  <a:schemeClr val="tx2"/>
                </a:solidFill>
                <a:cs typeface="Cambria"/>
              </a:rPr>
              <a:t>Cabled </a:t>
            </a:r>
            <a:r>
              <a:rPr lang="en-GB" sz="2400" dirty="0" smtClean="0">
                <a:solidFill>
                  <a:schemeClr val="tx2"/>
                </a:solidFill>
                <a:cs typeface="Cambria"/>
              </a:rPr>
              <a:t>platform for deep-sea </a:t>
            </a:r>
            <a:r>
              <a:rPr lang="en-GB" sz="2400" dirty="0" smtClean="0">
                <a:solidFill>
                  <a:schemeClr val="tx2"/>
                </a:solidFill>
                <a:cs typeface="Cambria"/>
              </a:rPr>
              <a:t>research, marine sciences </a:t>
            </a:r>
            <a:r>
              <a:rPr lang="en-GB" sz="1800" dirty="0" smtClean="0">
                <a:solidFill>
                  <a:schemeClr val="tx2"/>
                </a:solidFill>
                <a:cs typeface="Cambria"/>
              </a:rPr>
              <a:t>(not covered in the talk)</a:t>
            </a:r>
            <a:endParaRPr lang="en-GB" sz="2400" dirty="0" smtClean="0">
              <a:solidFill>
                <a:schemeClr val="tx2"/>
              </a:solidFill>
              <a:cs typeface="Cambria"/>
            </a:endParaRPr>
          </a:p>
          <a:p>
            <a:pPr marL="469900" indent="-469900" eaLnBrk="1" hangingPunct="1">
              <a:buFont typeface="Wingdings 3" charset="2"/>
              <a:buChar char=""/>
              <a:defRPr/>
            </a:pPr>
            <a:r>
              <a:rPr lang="en-GB" sz="2400" u="sng" dirty="0" smtClean="0">
                <a:solidFill>
                  <a:schemeClr val="tx2"/>
                </a:solidFill>
                <a:cs typeface="Cambria"/>
              </a:rPr>
              <a:t>Implementation </a:t>
            </a:r>
            <a:r>
              <a:rPr lang="en-GB" sz="2400" u="sng" dirty="0" smtClean="0">
                <a:solidFill>
                  <a:schemeClr val="tx2"/>
                </a:solidFill>
                <a:cs typeface="Cambria"/>
              </a:rPr>
              <a:t>requirements</a:t>
            </a:r>
            <a:endParaRPr lang="en-GB" sz="2400" dirty="0" smtClean="0">
              <a:solidFill>
                <a:schemeClr val="tx2"/>
              </a:solidFill>
              <a:cs typeface="Cambria"/>
            </a:endParaRPr>
          </a:p>
          <a:p>
            <a:pPr marL="908050" lvl="1" indent="-436563" eaLnBrk="1" hangingPunct="1">
              <a:buClr>
                <a:schemeClr val="accent1"/>
              </a:buClr>
              <a:buFont typeface="Wingdings 3" charset="2"/>
              <a:buChar char=""/>
              <a:defRPr/>
            </a:pPr>
            <a:r>
              <a:rPr lang="en-GB" sz="2000" dirty="0">
                <a:solidFill>
                  <a:schemeClr val="tx2"/>
                </a:solidFill>
                <a:cs typeface="Cambria"/>
              </a:rPr>
              <a:t>Construction time </a:t>
            </a:r>
            <a:r>
              <a:rPr lang="en-GB" sz="2000" dirty="0">
                <a:solidFill>
                  <a:schemeClr val="tx2"/>
                </a:solidFill>
                <a:ea typeface="Arial" charset="0"/>
                <a:cs typeface="Cambria"/>
              </a:rPr>
              <a:t>≤</a:t>
            </a:r>
            <a:r>
              <a:rPr lang="en-GB" sz="2000" dirty="0">
                <a:solidFill>
                  <a:schemeClr val="tx2"/>
                </a:solidFill>
                <a:cs typeface="Cambria"/>
              </a:rPr>
              <a:t>5 years</a:t>
            </a:r>
          </a:p>
          <a:p>
            <a:pPr marL="908050" lvl="1" indent="-436563" eaLnBrk="1" hangingPunct="1">
              <a:buClr>
                <a:schemeClr val="accent1"/>
              </a:buClr>
              <a:buFont typeface="Wingdings 3" charset="2"/>
              <a:buChar char=""/>
              <a:defRPr/>
            </a:pPr>
            <a:r>
              <a:rPr lang="en-GB" sz="2000" dirty="0">
                <a:solidFill>
                  <a:schemeClr val="tx2"/>
                </a:solidFill>
                <a:cs typeface="Cambria"/>
              </a:rPr>
              <a:t>Operation over at least 10 years without “major maintenance</a:t>
            </a:r>
            <a:r>
              <a:rPr lang="en-GB" sz="2000" dirty="0" smtClean="0">
                <a:solidFill>
                  <a:schemeClr val="tx2"/>
                </a:solidFill>
                <a:cs typeface="Cambria"/>
              </a:rPr>
              <a:t>”</a:t>
            </a:r>
          </a:p>
          <a:p>
            <a:pPr marL="908050" lvl="1" indent="-436563" eaLnBrk="1" hangingPunct="1">
              <a:buClr>
                <a:schemeClr val="accent1"/>
              </a:buClr>
              <a:buFont typeface="Wingdings 3" charset="2"/>
              <a:buChar char=""/>
              <a:defRPr/>
            </a:pPr>
            <a:endParaRPr lang="en-GB" sz="2000" dirty="0" smtClean="0">
              <a:solidFill>
                <a:schemeClr val="tx2"/>
              </a:solidFill>
              <a:cs typeface="Cambria"/>
            </a:endParaRPr>
          </a:p>
          <a:p>
            <a:pPr marL="469900" indent="-469900" eaLnBrk="1" hangingPunct="1">
              <a:buFont typeface="Wingdings 3" charset="2"/>
              <a:buChar char=""/>
              <a:defRPr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pic>
        <p:nvPicPr>
          <p:cNvPr id="8" name="Immagine 7" descr="KM3NeT_logo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KM3NeT </a:t>
            </a:r>
            <a:r>
              <a:rPr lang="it-IT" dirty="0" err="1" smtClean="0"/>
              <a:t>sky</a:t>
            </a:r>
            <a:r>
              <a:rPr lang="it-IT" dirty="0" smtClean="0"/>
              <a:t> </a:t>
            </a:r>
            <a:r>
              <a:rPr lang="it-IT" dirty="0" err="1" smtClean="0"/>
              <a:t>view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6505"/>
          <a:stretch>
            <a:fillRect/>
          </a:stretch>
        </p:blipFill>
        <p:spPr bwMode="auto">
          <a:xfrm>
            <a:off x="1835150" y="1268413"/>
            <a:ext cx="6948488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0" y="3505200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&gt;75%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40200" y="3429000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&gt;25%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8001" y="5589588"/>
            <a:ext cx="8191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chemeClr val="tx2"/>
              </a:buClr>
              <a:buFont typeface="Wingdings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KM3NeT </a:t>
            </a:r>
            <a:r>
              <a:rPr lang="en-US" dirty="0" smtClean="0">
                <a:solidFill>
                  <a:schemeClr val="tx2"/>
                </a:solidFill>
              </a:rPr>
              <a:t>observes a large part of the sky (</a:t>
            </a:r>
            <a:r>
              <a:rPr lang="en-US" dirty="0" smtClean="0">
                <a:solidFill>
                  <a:schemeClr val="tx2"/>
                </a:solidFill>
                <a:ea typeface="Arial" charset="0"/>
                <a:cs typeface="Arial" charset="0"/>
              </a:rPr>
              <a:t>~3.5</a:t>
            </a:r>
            <a:r>
              <a:rPr lang="en-US" dirty="0" smtClean="0">
                <a:solidFill>
                  <a:schemeClr val="tx2"/>
                </a:solidFill>
                <a:latin typeface="Symbol" charset="2"/>
                <a:ea typeface="Arial" charset="0"/>
                <a:cs typeface="Symbol" charset="2"/>
              </a:rPr>
              <a:t>p</a:t>
            </a:r>
            <a:r>
              <a:rPr lang="en-US" dirty="0" smtClean="0">
                <a:solidFill>
                  <a:schemeClr val="tx2"/>
                </a:solidFill>
                <a:ea typeface="Arial" charset="0"/>
                <a:cs typeface="Arial" charset="0"/>
              </a:rPr>
              <a:t>)</a:t>
            </a:r>
          </a:p>
          <a:p>
            <a:pPr>
              <a:buClr>
                <a:schemeClr val="tx2"/>
              </a:buClr>
              <a:buFont typeface="Wingdings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KM3NeT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complements the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IceCube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field of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view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0688" y="1914525"/>
            <a:ext cx="39243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</a:pP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</a:rPr>
              <a:t/>
            </a:r>
            <a:br>
              <a:rPr lang="en-GB" sz="2000" dirty="0" smtClean="0">
                <a:solidFill>
                  <a:schemeClr val="tx2"/>
                </a:solidFill>
                <a:latin typeface="+mn-lt"/>
                <a:cs typeface="Cambria"/>
              </a:rPr>
            </a:br>
            <a:endParaRPr lang="en-GB" sz="2000" dirty="0" smtClean="0">
              <a:solidFill>
                <a:schemeClr val="tx2"/>
              </a:solidFill>
              <a:latin typeface="+mn-lt"/>
              <a:cs typeface="Cambria"/>
            </a:endParaRPr>
          </a:p>
          <a:p>
            <a:pPr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</a:pPr>
            <a:endParaRPr lang="en-GB" sz="2000" dirty="0" smtClean="0">
              <a:solidFill>
                <a:schemeClr val="tx2"/>
              </a:solidFill>
              <a:cs typeface="Cambria"/>
            </a:endParaRPr>
          </a:p>
          <a:p>
            <a:pPr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</a:pPr>
            <a:r>
              <a:rPr lang="en-GB" sz="2000" dirty="0" smtClean="0">
                <a:solidFill>
                  <a:schemeClr val="tx2"/>
                </a:solidFill>
                <a:cs typeface="Cambria"/>
              </a:rPr>
              <a:t>Up-going </a:t>
            </a:r>
            <a:r>
              <a:rPr lang="en-GB" sz="2000" dirty="0" smtClean="0">
                <a:solidFill>
                  <a:schemeClr val="tx2"/>
                </a:solidFill>
                <a:cs typeface="Cambria"/>
              </a:rPr>
              <a:t>neutrinos </a:t>
            </a:r>
            <a:r>
              <a:rPr lang="en-GB" sz="2000" dirty="0" smtClean="0">
                <a:solidFill>
                  <a:schemeClr val="tx2"/>
                </a:solidFill>
                <a:cs typeface="Cambria"/>
              </a:rPr>
              <a:t>: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</a:rPr>
              <a:t/>
            </a:r>
            <a:br>
              <a:rPr lang="en-GB" sz="2000" dirty="0" smtClean="0">
                <a:solidFill>
                  <a:schemeClr val="tx2"/>
                </a:solidFill>
                <a:latin typeface="+mn-lt"/>
                <a:cs typeface="Cambria"/>
              </a:rPr>
            </a:b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100% visibility 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up to</a:t>
            </a:r>
          </a:p>
          <a:p>
            <a:pPr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</a:pP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about 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cs typeface="Symbol" charset="2"/>
                <a:sym typeface="Wingdings" charset="2"/>
              </a:rPr>
              <a:t>δ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= -50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cs typeface="Cambria"/>
                <a:sym typeface="Wingdings" charset="2"/>
              </a:rPr>
              <a:t>° in the</a:t>
            </a:r>
            <a:r>
              <a:rPr lang="en-GB" sz="2000" dirty="0" smtClean="0">
                <a:solidFill>
                  <a:schemeClr val="tx2"/>
                </a:solidFill>
                <a:cs typeface="Cambria"/>
              </a:rPr>
              <a:t> </a:t>
            </a:r>
            <a:endParaRPr lang="en-GB" sz="2000" dirty="0" smtClean="0">
              <a:solidFill>
                <a:schemeClr val="tx2"/>
              </a:solidFill>
              <a:cs typeface="Cambria"/>
            </a:endParaRPr>
          </a:p>
          <a:p>
            <a:pPr>
              <a:spcBef>
                <a:spcPct val="15000"/>
              </a:spcBef>
              <a:spcAft>
                <a:spcPct val="10000"/>
              </a:spcAft>
              <a:buClr>
                <a:srgbClr val="F42A2C"/>
              </a:buClr>
            </a:pPr>
            <a:r>
              <a:rPr lang="en-GB" sz="2000" dirty="0" smtClean="0">
                <a:solidFill>
                  <a:schemeClr val="tx2"/>
                </a:solidFill>
                <a:cs typeface="Cambria"/>
              </a:rPr>
              <a:t>Mediterranean Sea </a:t>
            </a:r>
            <a:endParaRPr lang="en-GB" sz="2000" dirty="0" smtClean="0">
              <a:solidFill>
                <a:schemeClr val="tx2"/>
              </a:solidFill>
              <a:latin typeface="+mn-lt"/>
              <a:cs typeface="Cambria"/>
              <a:sym typeface="Wingdings" charset="2"/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pic>
        <p:nvPicPr>
          <p:cNvPr id="12" name="Immagine 11" descr="KM3NeT_logo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  <p:sp>
        <p:nvSpPr>
          <p:cNvPr id="13" name="Callout 2 12"/>
          <p:cNvSpPr/>
          <p:nvPr/>
        </p:nvSpPr>
        <p:spPr>
          <a:xfrm>
            <a:off x="2374405" y="1301877"/>
            <a:ext cx="1048484" cy="612648"/>
          </a:xfrm>
          <a:prstGeom prst="borderCallout2">
            <a:avLst>
              <a:gd name="adj1" fmla="val 42631"/>
              <a:gd name="adj2" fmla="val 106667"/>
              <a:gd name="adj3" fmla="val 9215"/>
              <a:gd name="adj4" fmla="val 153225"/>
              <a:gd name="adj5" fmla="val 44476"/>
              <a:gd name="adj6" fmla="val 224694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Symbol" pitchFamily="18" charset="2"/>
              </a:rPr>
              <a:t>g</a:t>
            </a:r>
            <a:r>
              <a:rPr lang="it-IT" dirty="0" err="1" smtClean="0"/>
              <a:t>-ray</a:t>
            </a:r>
            <a:r>
              <a:rPr lang="it-IT" dirty="0" smtClean="0"/>
              <a:t> </a:t>
            </a:r>
            <a:r>
              <a:rPr lang="it-IT" dirty="0" err="1" smtClean="0"/>
              <a:t>sky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Design </a:t>
            </a:r>
            <a:r>
              <a:rPr lang="it-IT" b="1" dirty="0" err="1" smtClean="0"/>
              <a:t>Study</a:t>
            </a:r>
            <a:r>
              <a:rPr lang="it-IT" b="1" dirty="0" smtClean="0"/>
              <a:t> </a:t>
            </a:r>
            <a:r>
              <a:rPr lang="it-IT" dirty="0" err="1" smtClean="0"/>
              <a:t>conclusions</a:t>
            </a:r>
            <a:r>
              <a:rPr lang="it-IT" dirty="0" smtClean="0"/>
              <a:t>: the </a:t>
            </a:r>
            <a:r>
              <a:rPr lang="it-IT" b="1" dirty="0" smtClean="0"/>
              <a:t>TDR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77072" cy="4937760"/>
          </a:xfrm>
        </p:spPr>
        <p:txBody>
          <a:bodyPr/>
          <a:lstStyle/>
          <a:p>
            <a:pPr marL="469900" indent="-469900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/>
              <a:t>Construction is possible with viable </a:t>
            </a:r>
            <a:r>
              <a:rPr lang="en-GB" sz="2400" dirty="0" smtClean="0"/>
              <a:t>technologies: </a:t>
            </a:r>
            <a:r>
              <a:rPr lang="en-GB" sz="2400" dirty="0" smtClean="0">
                <a:solidFill>
                  <a:schemeClr val="dk1"/>
                </a:solidFill>
              </a:rPr>
              <a:t>experience </a:t>
            </a:r>
            <a:r>
              <a:rPr lang="en-GB" sz="2400" dirty="0" smtClean="0">
                <a:solidFill>
                  <a:schemeClr val="dk1"/>
                </a:solidFill>
              </a:rPr>
              <a:t>gained with ANTARES, NEMO and NESTOR</a:t>
            </a:r>
            <a:endParaRPr lang="en-GB" sz="2400" dirty="0" smtClean="0"/>
          </a:p>
          <a:p>
            <a:pPr marL="469900" indent="-469900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~</a:t>
            </a:r>
            <a:r>
              <a:rPr lang="en-GB" sz="2400" dirty="0" smtClean="0"/>
              <a:t>300 </a:t>
            </a:r>
            <a:r>
              <a:rPr lang="en-GB" sz="2400" dirty="0" smtClean="0"/>
              <a:t>detection units needed to achieve the required sensitivity</a:t>
            </a:r>
          </a:p>
          <a:p>
            <a:pPr marL="469900" indent="-469900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/>
              <a:t>Full KM3NeT </a:t>
            </a:r>
            <a:r>
              <a:rPr lang="en-GB" sz="2400" dirty="0" smtClean="0"/>
              <a:t>can be </a:t>
            </a:r>
            <a:r>
              <a:rPr lang="en-GB" sz="2400" dirty="0" smtClean="0"/>
              <a:t>built in independent “building blocks”</a:t>
            </a:r>
          </a:p>
          <a:p>
            <a:pPr marL="469900" indent="-469900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/>
              <a:t>Overall investment ~</a:t>
            </a:r>
            <a:r>
              <a:rPr lang="en-GB" sz="2400" b="1" dirty="0" smtClean="0"/>
              <a:t>200-250 </a:t>
            </a:r>
            <a:r>
              <a:rPr lang="en-GB" sz="2400" b="1" dirty="0" smtClean="0"/>
              <a:t>M€</a:t>
            </a:r>
          </a:p>
          <a:p>
            <a:pPr marL="469900" indent="-469900">
              <a:lnSpc>
                <a:spcPct val="90000"/>
              </a:lnSpc>
              <a:spcAft>
                <a:spcPts val="600"/>
              </a:spcAft>
            </a:pPr>
            <a:r>
              <a:rPr lang="en-GB" sz="2400" dirty="0" smtClean="0"/>
              <a:t>Operational </a:t>
            </a:r>
            <a:r>
              <a:rPr lang="en-GB" sz="2400" dirty="0" smtClean="0"/>
              <a:t>costs 4-6 M€ per year including electricity, maintenance, computing, data centre and management</a:t>
            </a:r>
          </a:p>
          <a:p>
            <a:pPr marL="469900" indent="-469900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Simulations indicate that local 3D OM arrangement resolve ambiguities in the reconstruction of the </a:t>
            </a:r>
            <a:r>
              <a:rPr lang="en-US" sz="2400" dirty="0" err="1" smtClean="0">
                <a:solidFill>
                  <a:srgbClr val="FF0000"/>
                </a:solidFill>
              </a:rPr>
              <a:t>azimuthal</a:t>
            </a:r>
            <a:r>
              <a:rPr lang="en-US" sz="2400" dirty="0" smtClean="0">
                <a:solidFill>
                  <a:srgbClr val="FF0000"/>
                </a:solidFill>
              </a:rPr>
              <a:t> angle</a:t>
            </a:r>
          </a:p>
          <a:p>
            <a:pPr marL="469900" indent="-469900">
              <a:lnSpc>
                <a:spcPct val="90000"/>
              </a:lnSpc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5152064"/>
            <a:ext cx="6296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KM3NeT_logo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31800" y="1219200"/>
            <a:ext cx="8445500" cy="5030788"/>
          </a:xfrm>
          <a:ln w="31750" cap="flat" algn="ctr">
            <a:solidFill>
              <a:srgbClr val="548DC4"/>
            </a:solidFill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Clr>
                <a:schemeClr val="bg2"/>
              </a:buClr>
            </a:pP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AE916-B1AC-4003-B37D-D91DFCC9E65B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26628" name="Immagine 3"/>
          <p:cNvPicPr>
            <a:picLocks noChangeAspect="1"/>
          </p:cNvPicPr>
          <p:nvPr/>
        </p:nvPicPr>
        <p:blipFill>
          <a:blip r:embed="rId3"/>
          <a:srcRect l="1521"/>
          <a:stretch>
            <a:fillRect/>
          </a:stretch>
        </p:blipFill>
        <p:spPr bwMode="auto">
          <a:xfrm>
            <a:off x="522288" y="1168400"/>
            <a:ext cx="66913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CasellaDiTesto 5"/>
          <p:cNvSpPr txBox="1">
            <a:spLocks noChangeArrowheads="1"/>
          </p:cNvSpPr>
          <p:nvPr/>
        </p:nvSpPr>
        <p:spPr bwMode="auto">
          <a:xfrm>
            <a:off x="520700" y="4779963"/>
            <a:ext cx="2100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Primary Junction box</a:t>
            </a:r>
          </a:p>
        </p:txBody>
      </p:sp>
      <p:sp>
        <p:nvSpPr>
          <p:cNvPr id="26630" name="CasellaDiTesto 6"/>
          <p:cNvSpPr txBox="1">
            <a:spLocks noChangeArrowheads="1"/>
          </p:cNvSpPr>
          <p:nvPr/>
        </p:nvSpPr>
        <p:spPr bwMode="auto">
          <a:xfrm>
            <a:off x="4051300" y="4805363"/>
            <a:ext cx="259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Secondary Junction boxes</a:t>
            </a: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2659063" y="4945063"/>
            <a:ext cx="261937" cy="17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0800000">
            <a:off x="3784600" y="4800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3" name="CasellaDiTesto 15"/>
          <p:cNvSpPr txBox="1">
            <a:spLocks noChangeArrowheads="1"/>
          </p:cNvSpPr>
          <p:nvPr/>
        </p:nvSpPr>
        <p:spPr bwMode="auto">
          <a:xfrm>
            <a:off x="5842000" y="38020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Detection Units</a:t>
            </a:r>
          </a:p>
        </p:txBody>
      </p:sp>
      <p:cxnSp>
        <p:nvCxnSpPr>
          <p:cNvPr id="14" name="Connettore 2 13"/>
          <p:cNvCxnSpPr/>
          <p:nvPr/>
        </p:nvCxnSpPr>
        <p:spPr>
          <a:xfrm rot="16200000" flipV="1">
            <a:off x="6007100" y="3327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5" name="CasellaDiTesto 6"/>
          <p:cNvSpPr txBox="1">
            <a:spLocks noChangeArrowheads="1"/>
          </p:cNvSpPr>
          <p:nvPr/>
        </p:nvSpPr>
        <p:spPr bwMode="auto">
          <a:xfrm>
            <a:off x="3771900" y="5072063"/>
            <a:ext cx="205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Electro-optical cable</a:t>
            </a:r>
          </a:p>
        </p:txBody>
      </p:sp>
      <p:cxnSp>
        <p:nvCxnSpPr>
          <p:cNvPr id="16" name="Connettore 2 15"/>
          <p:cNvCxnSpPr/>
          <p:nvPr/>
        </p:nvCxnSpPr>
        <p:spPr>
          <a:xfrm rot="10800000">
            <a:off x="3429000" y="50292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7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2044700"/>
            <a:ext cx="2413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CasellaDiTesto 17"/>
          <p:cNvSpPr txBox="1">
            <a:spLocks noChangeArrowheads="1"/>
          </p:cNvSpPr>
          <p:nvPr/>
        </p:nvSpPr>
        <p:spPr bwMode="auto">
          <a:xfrm>
            <a:off x="469900" y="5326063"/>
            <a:ext cx="82670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Optical Module (OM)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= pressure resistant/tight sphere containing PMTs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Detection Unit (DU) </a:t>
            </a:r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= mechanical structure holding OMs, environmental sensors,</a:t>
            </a:r>
          </a:p>
          <a:p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                                             electronics,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…   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DU is the building block of the telescope</a:t>
            </a: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451600" y="1574800"/>
            <a:ext cx="2198688" cy="2092325"/>
          </a:xfrm>
          <a:prstGeom prst="rect">
            <a:avLst/>
          </a:prstGeom>
          <a:solidFill>
            <a:schemeClr val="bg1"/>
          </a:solidFill>
          <a:ln w="34925" cap="flat" cmpd="sng" algn="ctr">
            <a:solidFill>
              <a:srgbClr val="2851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>
              <a:buClr>
                <a:srgbClr val="660066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KM3NeT in numbers</a:t>
            </a:r>
          </a:p>
          <a:p>
            <a:pPr>
              <a:buClr>
                <a:srgbClr val="660066"/>
              </a:buClr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(full detector)</a:t>
            </a:r>
          </a:p>
          <a:p>
            <a:pPr>
              <a:buClr>
                <a:srgbClr val="660066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~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300 DU</a:t>
            </a:r>
          </a:p>
          <a:p>
            <a:pPr>
              <a:buClr>
                <a:srgbClr val="660066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20 storey/DU</a:t>
            </a:r>
          </a:p>
          <a:p>
            <a:pPr>
              <a:buClr>
                <a:srgbClr val="660066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~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40m storey spacing</a:t>
            </a:r>
          </a:p>
          <a:p>
            <a:pPr>
              <a:buClr>
                <a:srgbClr val="660066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~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1 km DU height</a:t>
            </a:r>
          </a:p>
          <a:p>
            <a:pPr>
              <a:buClr>
                <a:srgbClr val="660066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~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180m DU distance</a:t>
            </a:r>
          </a:p>
          <a:p>
            <a:pPr>
              <a:buClr>
                <a:srgbClr val="660066"/>
              </a:buClr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~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5 km</a:t>
            </a:r>
            <a:r>
              <a:rPr lang="en-US" sz="1600" baseline="30000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3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volume</a:t>
            </a:r>
            <a:endParaRPr lang="en-US" sz="16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420688" y="177800"/>
            <a:ext cx="8229600" cy="990600"/>
          </a:xfrm>
        </p:spPr>
        <p:txBody>
          <a:bodyPr>
            <a:normAutofit/>
          </a:bodyPr>
          <a:lstStyle/>
          <a:p>
            <a:pPr lvl="0"/>
            <a:r>
              <a:rPr lang="it-IT" dirty="0" err="1" smtClean="0"/>
              <a:t>Schematic</a:t>
            </a:r>
            <a:r>
              <a:rPr lang="it-IT" dirty="0" smtClean="0"/>
              <a:t> </a:t>
            </a:r>
            <a:r>
              <a:rPr lang="it-IT" dirty="0" err="1" smtClean="0"/>
              <a:t>view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KM3NeT</a:t>
            </a:r>
            <a:endParaRPr lang="it-IT" dirty="0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pic>
        <p:nvPicPr>
          <p:cNvPr id="23" name="Immagine 22" descr="KM3NeT_logo_w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err="1" smtClean="0"/>
              <a:t>From</a:t>
            </a:r>
            <a:r>
              <a:rPr lang="it-IT" dirty="0" smtClean="0"/>
              <a:t> the </a:t>
            </a:r>
            <a:r>
              <a:rPr lang="it-IT" b="1" dirty="0" smtClean="0"/>
              <a:t>Design </a:t>
            </a:r>
            <a:r>
              <a:rPr lang="it-IT" b="1" dirty="0" err="1" smtClean="0"/>
              <a:t>Study</a:t>
            </a:r>
            <a:r>
              <a:rPr lang="it-IT" b="1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the </a:t>
            </a:r>
            <a:r>
              <a:rPr lang="it-IT" b="1" dirty="0" err="1" smtClean="0"/>
              <a:t>Preparatory</a:t>
            </a:r>
            <a:r>
              <a:rPr lang="it-IT" b="1" dirty="0" smtClean="0"/>
              <a:t> </a:t>
            </a:r>
            <a:r>
              <a:rPr lang="it-IT" b="1" dirty="0" err="1" smtClean="0"/>
              <a:t>Phase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4153" y="1172496"/>
            <a:ext cx="8232647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the Design Study the process</a:t>
            </a:r>
            <a:r>
              <a:rPr lang="en-US" sz="2400" b="1" dirty="0" smtClean="0"/>
              <a:t> </a:t>
            </a:r>
            <a:r>
              <a:rPr lang="en-US" sz="2400" dirty="0" smtClean="0"/>
              <a:t>towards</a:t>
            </a:r>
            <a:r>
              <a:rPr lang="en-US" sz="2400" b="1" dirty="0" smtClean="0"/>
              <a:t> </a:t>
            </a:r>
            <a:r>
              <a:rPr lang="en-US" sz="2400" b="1" dirty="0" smtClean="0"/>
              <a:t>technological </a:t>
            </a:r>
            <a:r>
              <a:rPr lang="en-US" sz="2400" b="1" dirty="0" smtClean="0"/>
              <a:t>convergence and definition of a common solution </a:t>
            </a:r>
            <a:r>
              <a:rPr lang="en-US" sz="2400" dirty="0" smtClean="0"/>
              <a:t>started with the </a:t>
            </a:r>
            <a:r>
              <a:rPr lang="en-US" sz="2400" b="1" dirty="0" smtClean="0"/>
              <a:t>Preparatory Phase </a:t>
            </a:r>
            <a:r>
              <a:rPr lang="en-US" sz="2400" dirty="0" smtClean="0"/>
              <a:t>project:</a:t>
            </a:r>
            <a:endParaRPr lang="en-US" sz="2400" dirty="0" smtClean="0"/>
          </a:p>
          <a:p>
            <a:pPr lvl="1"/>
            <a:r>
              <a:rPr lang="en-GB" sz="2000" dirty="0" smtClean="0"/>
              <a:t>to facilitate the political convergence process in matters of site selection, legal and governance issues and financial arrangements</a:t>
            </a:r>
            <a:endParaRPr lang="it-IT" sz="2000" dirty="0" smtClean="0"/>
          </a:p>
          <a:p>
            <a:pPr lvl="1"/>
            <a:r>
              <a:rPr lang="en-GB" sz="2000" dirty="0" smtClean="0"/>
              <a:t>to choose the appropriate legal form and governance model</a:t>
            </a:r>
            <a:endParaRPr lang="it-IT" sz="2000" dirty="0" smtClean="0"/>
          </a:p>
          <a:p>
            <a:pPr lvl="1"/>
            <a:r>
              <a:rPr lang="en-GB" sz="2000" dirty="0" smtClean="0"/>
              <a:t>to compare the physics performance, technological implications and time-scale issues related to different options for the </a:t>
            </a:r>
            <a:r>
              <a:rPr lang="en-GB" sz="2000" dirty="0" smtClean="0"/>
              <a:t>construction</a:t>
            </a:r>
            <a:endParaRPr lang="en-GB" sz="2000" dirty="0" smtClean="0"/>
          </a:p>
          <a:p>
            <a:r>
              <a:rPr lang="en-US" sz="2400" dirty="0" smtClean="0"/>
              <a:t>Now </a:t>
            </a:r>
            <a:r>
              <a:rPr lang="en-US" sz="2400" dirty="0" smtClean="0"/>
              <a:t>a </a:t>
            </a:r>
            <a:r>
              <a:rPr lang="en-US" sz="2400" b="1" dirty="0" smtClean="0"/>
              <a:t>unique design </a:t>
            </a:r>
            <a:r>
              <a:rPr lang="en-US" sz="2400" dirty="0" smtClean="0"/>
              <a:t>defined in almost all its aspects</a:t>
            </a:r>
          </a:p>
          <a:p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description of production‐models (PM) preparation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RICAP 2011 - Roma, May 26 2011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541" y="4919232"/>
            <a:ext cx="6470571" cy="153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KM3NeT_logo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54327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a typeface="ＭＳ Ｐゴシック" pitchFamily="34" charset="-128"/>
              </a:rPr>
              <a:t>Detection Unit- </a:t>
            </a:r>
            <a:r>
              <a:rPr lang="en-US" dirty="0" smtClean="0">
                <a:ea typeface="ＭＳ Ｐゴシック" pitchFamily="34" charset="-128"/>
              </a:rPr>
              <a:t>Flexible Mechanical Tower Prototype and validation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57200" y="2921000"/>
            <a:ext cx="4013200" cy="3295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5"/>
          <p:cNvSpPr>
            <a:spLocks noGrp="1"/>
          </p:cNvSpPr>
          <p:nvPr>
            <p:ph sz="quarter" idx="1"/>
          </p:nvPr>
        </p:nvSpPr>
        <p:spPr>
          <a:xfrm>
            <a:off x="457200" y="1257300"/>
            <a:ext cx="8229600" cy="4772025"/>
          </a:xfrm>
        </p:spPr>
        <p:txBody>
          <a:bodyPr/>
          <a:lstStyle/>
          <a:p>
            <a:pPr marL="469900" indent="-469900">
              <a:lnSpc>
                <a:spcPct val="90000"/>
              </a:lnSpc>
              <a:spcAft>
                <a:spcPts val="0"/>
              </a:spcAft>
            </a:pPr>
            <a:r>
              <a:rPr lang="en-GB" sz="2000" dirty="0" smtClean="0"/>
              <a:t>Compact package – deployment – self-unfurling</a:t>
            </a:r>
          </a:p>
          <a:p>
            <a:pPr marL="908050" lvl="1" indent="-436563">
              <a:spcBef>
                <a:spcPts val="0"/>
              </a:spcBef>
            </a:pPr>
            <a:r>
              <a:rPr lang="en-GB" sz="1800" dirty="0"/>
              <a:t>Eases logistics</a:t>
            </a:r>
            <a:r>
              <a:rPr lang="en-GB" sz="1800" dirty="0" smtClean="0"/>
              <a:t> (</a:t>
            </a:r>
            <a:r>
              <a:rPr lang="en-GB" sz="1800" dirty="0"/>
              <a:t>in particular in case of several assembly lines)</a:t>
            </a:r>
          </a:p>
          <a:p>
            <a:pPr marL="908050" lvl="1" indent="-436563">
              <a:spcBef>
                <a:spcPts val="0"/>
              </a:spcBef>
            </a:pPr>
            <a:r>
              <a:rPr lang="en-GB" sz="1800" dirty="0"/>
              <a:t>Speeds up and eases deployment</a:t>
            </a:r>
            <a:r>
              <a:rPr lang="en-GB" sz="1800" dirty="0" smtClean="0"/>
              <a:t>;</a:t>
            </a:r>
          </a:p>
          <a:p>
            <a:pPr marL="908050" lvl="1" indent="-436563">
              <a:spcBef>
                <a:spcPts val="0"/>
              </a:spcBef>
            </a:pPr>
            <a:r>
              <a:rPr lang="en-GB" sz="1800" dirty="0"/>
              <a:t>Self-unfurling concepts need to be thoroughly tested and verified</a:t>
            </a:r>
          </a:p>
          <a:p>
            <a:pPr marL="469900" indent="-469900">
              <a:spcAft>
                <a:spcPts val="0"/>
              </a:spcAft>
            </a:pPr>
            <a:r>
              <a:rPr lang="en-GB" sz="2000" dirty="0"/>
              <a:t>Connection to seabed network by </a:t>
            </a:r>
            <a:r>
              <a:rPr lang="en-GB" sz="2000" dirty="0" smtClean="0"/>
              <a:t>Remotely Operated Vehicle (ROV)</a:t>
            </a:r>
            <a:endParaRPr lang="en-GB" sz="2000" dirty="0"/>
          </a:p>
        </p:txBody>
      </p:sp>
      <p:pic>
        <p:nvPicPr>
          <p:cNvPr id="6" name="Picture 10" descr="MVI_0133c"/>
          <p:cNvPicPr>
            <a:picLocks noChangeAspect="1" noChangeArrowheads="1"/>
          </p:cNvPicPr>
          <p:nvPr/>
        </p:nvPicPr>
        <p:blipFill>
          <a:blip r:embed="rId2"/>
          <a:srcRect l="7086" r="7086"/>
          <a:stretch>
            <a:fillRect/>
          </a:stretch>
        </p:blipFill>
        <p:spPr bwMode="auto">
          <a:xfrm>
            <a:off x="765175" y="3068638"/>
            <a:ext cx="3330238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676775" y="2921000"/>
            <a:ext cx="4013200" cy="3295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 l="1446" t="1461" r="1446" b="1461"/>
          <a:stretch>
            <a:fillRect/>
          </a:stretch>
        </p:blipFill>
        <p:spPr bwMode="auto">
          <a:xfrm>
            <a:off x="5693842" y="3001623"/>
            <a:ext cx="1990363" cy="229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65175" y="5367923"/>
            <a:ext cx="2676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The packed flexible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tower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851400" y="5291723"/>
            <a:ext cx="3835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Spherical deployment structure for string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with multi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PMT OM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57200" y="5791200"/>
            <a:ext cx="4013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Successful deployment test in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Feb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2010 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676776" y="5806559"/>
            <a:ext cx="4013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Successful deployment test in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Dec 2009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6AF6-DE2C-9F44-8F3C-45CA1A9D81AB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 dirty="0"/>
          </a:p>
        </p:txBody>
      </p:sp>
      <p:pic>
        <p:nvPicPr>
          <p:cNvPr id="15" name="Immagine 14" descr="KM3NeT_logo_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>
          <a:xfrm>
            <a:off x="250825" y="5365750"/>
            <a:ext cx="8229600" cy="990600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chemeClr val="tx2"/>
                </a:solidFill>
                <a:ea typeface="ＭＳ Ｐゴシック" pitchFamily="34" charset="-128"/>
              </a:rPr>
              <a:t>DOMBAR </a:t>
            </a:r>
            <a:r>
              <a:rPr lang="it-IT" dirty="0" err="1" smtClean="0">
                <a:solidFill>
                  <a:schemeClr val="tx2"/>
                </a:solidFill>
                <a:ea typeface="ＭＳ Ｐゴシック" pitchFamily="34" charset="-128"/>
              </a:rPr>
              <a:t>Prototype–Storey</a:t>
            </a:r>
            <a:r>
              <a:rPr lang="it-IT" dirty="0" smtClean="0">
                <a:solidFill>
                  <a:schemeClr val="tx2"/>
                </a:solidFill>
                <a:ea typeface="ＭＳ Ｐゴシック" pitchFamily="34" charset="-128"/>
              </a:rPr>
              <a:t> -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75016-FA82-423C-AD93-2FADEA451CC3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50825" y="1149350"/>
            <a:ext cx="8588375" cy="4435475"/>
            <a:chOff x="251520" y="1149243"/>
            <a:chExt cx="8587680" cy="4435946"/>
          </a:xfrm>
        </p:grpSpPr>
        <p:pic>
          <p:nvPicPr>
            <p:cNvPr id="39944" name="Picture 3" descr="Dombar 2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2200" y="1149243"/>
              <a:ext cx="6477000" cy="4093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4"/>
            <p:cNvCxnSpPr/>
            <p:nvPr/>
          </p:nvCxnSpPr>
          <p:spPr>
            <a:xfrm flipV="1">
              <a:off x="3489758" y="2003409"/>
              <a:ext cx="5136734" cy="35817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46" name="TextBox 5"/>
            <p:cNvSpPr txBox="1">
              <a:spLocks noChangeArrowheads="1"/>
            </p:cNvSpPr>
            <p:nvPr/>
          </p:nvSpPr>
          <p:spPr bwMode="auto">
            <a:xfrm rot="-2128976">
              <a:off x="6175591" y="3497405"/>
              <a:ext cx="565104" cy="36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 m</a:t>
              </a:r>
            </a:p>
          </p:txBody>
        </p:sp>
        <p:cxnSp>
          <p:nvCxnSpPr>
            <p:cNvPr id="14" name="Straight Arrow Connector 6"/>
            <p:cNvCxnSpPr/>
            <p:nvPr/>
          </p:nvCxnSpPr>
          <p:spPr>
            <a:xfrm flipV="1">
              <a:off x="495975" y="3916550"/>
              <a:ext cx="2117554" cy="158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7"/>
            <p:cNvCxnSpPr/>
            <p:nvPr/>
          </p:nvCxnSpPr>
          <p:spPr>
            <a:xfrm flipV="1">
              <a:off x="488039" y="4427779"/>
              <a:ext cx="1942943" cy="142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8"/>
            <p:cNvCxnSpPr/>
            <p:nvPr/>
          </p:nvCxnSpPr>
          <p:spPr>
            <a:xfrm rot="16200000" flipH="1">
              <a:off x="4011167" y="2891749"/>
              <a:ext cx="442960" cy="419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"/>
            <p:cNvCxnSpPr/>
            <p:nvPr/>
          </p:nvCxnSpPr>
          <p:spPr>
            <a:xfrm rot="10800000">
              <a:off x="480102" y="2871864"/>
              <a:ext cx="3550951" cy="7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0"/>
            <p:cNvCxnSpPr/>
            <p:nvPr/>
          </p:nvCxnSpPr>
          <p:spPr>
            <a:xfrm rot="16200000" flipH="1">
              <a:off x="4850094" y="2457522"/>
              <a:ext cx="441372" cy="419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1"/>
            <p:cNvCxnSpPr/>
            <p:nvPr/>
          </p:nvCxnSpPr>
          <p:spPr>
            <a:xfrm rot="10800000">
              <a:off x="526136" y="2446369"/>
              <a:ext cx="43430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2"/>
            <p:cNvCxnSpPr/>
            <p:nvPr/>
          </p:nvCxnSpPr>
          <p:spPr>
            <a:xfrm rot="16200000" flipH="1">
              <a:off x="5666003" y="2038378"/>
              <a:ext cx="441372" cy="419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3"/>
            <p:cNvCxnSpPr/>
            <p:nvPr/>
          </p:nvCxnSpPr>
          <p:spPr>
            <a:xfrm rot="10800000">
              <a:off x="526136" y="2027224"/>
              <a:ext cx="51589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14"/>
            <p:cNvCxnSpPr/>
            <p:nvPr/>
          </p:nvCxnSpPr>
          <p:spPr>
            <a:xfrm rot="16200000" flipH="1">
              <a:off x="4606432" y="3425206"/>
              <a:ext cx="442960" cy="419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5"/>
            <p:cNvCxnSpPr/>
            <p:nvPr/>
          </p:nvCxnSpPr>
          <p:spPr>
            <a:xfrm rot="10800000">
              <a:off x="495975" y="3413258"/>
              <a:ext cx="41287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57" name="TextBox 16"/>
            <p:cNvSpPr txBox="1">
              <a:spLocks noChangeArrowheads="1"/>
            </p:cNvSpPr>
            <p:nvPr/>
          </p:nvSpPr>
          <p:spPr bwMode="auto">
            <a:xfrm>
              <a:off x="373380" y="3101340"/>
              <a:ext cx="29671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Mechanical Cable Connection</a:t>
              </a:r>
            </a:p>
          </p:txBody>
        </p:sp>
        <p:sp>
          <p:nvSpPr>
            <p:cNvPr id="39958" name="TextBox 17"/>
            <p:cNvSpPr txBox="1">
              <a:spLocks noChangeArrowheads="1"/>
            </p:cNvSpPr>
            <p:nvPr/>
          </p:nvSpPr>
          <p:spPr bwMode="auto">
            <a:xfrm>
              <a:off x="406169" y="2575560"/>
              <a:ext cx="22148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Rope &amp; Cable Storage</a:t>
              </a:r>
            </a:p>
          </p:txBody>
        </p:sp>
        <p:sp>
          <p:nvSpPr>
            <p:cNvPr id="39959" name="TextBox 18"/>
            <p:cNvSpPr txBox="1">
              <a:spLocks noChangeArrowheads="1"/>
            </p:cNvSpPr>
            <p:nvPr/>
          </p:nvSpPr>
          <p:spPr bwMode="auto">
            <a:xfrm>
              <a:off x="411480" y="2156460"/>
              <a:ext cx="14277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Rope Storage</a:t>
              </a:r>
            </a:p>
          </p:txBody>
        </p:sp>
        <p:sp>
          <p:nvSpPr>
            <p:cNvPr id="39960" name="TextBox 19"/>
            <p:cNvSpPr txBox="1">
              <a:spLocks noChangeArrowheads="1"/>
            </p:cNvSpPr>
            <p:nvPr/>
          </p:nvSpPr>
          <p:spPr bwMode="auto">
            <a:xfrm>
              <a:off x="419100" y="1737360"/>
              <a:ext cx="11449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Bar Frame</a:t>
              </a:r>
            </a:p>
          </p:txBody>
        </p:sp>
        <p:sp>
          <p:nvSpPr>
            <p:cNvPr id="39961" name="TextBox 20"/>
            <p:cNvSpPr txBox="1">
              <a:spLocks noChangeArrowheads="1"/>
            </p:cNvSpPr>
            <p:nvPr/>
          </p:nvSpPr>
          <p:spPr bwMode="auto">
            <a:xfrm>
              <a:off x="388620" y="3611880"/>
              <a:ext cx="16308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Optical Module</a:t>
              </a:r>
            </a:p>
          </p:txBody>
        </p:sp>
        <p:sp>
          <p:nvSpPr>
            <p:cNvPr id="39962" name="TextBox 21"/>
            <p:cNvSpPr txBox="1">
              <a:spLocks noChangeArrowheads="1"/>
            </p:cNvSpPr>
            <p:nvPr/>
          </p:nvSpPr>
          <p:spPr bwMode="auto">
            <a:xfrm>
              <a:off x="251520" y="4122947"/>
              <a:ext cx="2292164" cy="366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Mechanical Interface</a:t>
              </a:r>
            </a:p>
          </p:txBody>
        </p:sp>
      </p:grpSp>
      <p:sp>
        <p:nvSpPr>
          <p:cNvPr id="39941" name="Espace réservé de la date 5"/>
          <p:cNvSpPr txBox="1">
            <a:spLocks noGrp="1"/>
          </p:cNvSpPr>
          <p:nvPr/>
        </p:nvSpPr>
        <p:spPr bwMode="auto">
          <a:xfrm>
            <a:off x="457200" y="5975350"/>
            <a:ext cx="1331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14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708024" y="418461"/>
            <a:ext cx="8131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 3" charset="2"/>
              <a:buChar char=""/>
              <a:defRPr/>
            </a:pPr>
            <a:r>
              <a:rPr lang="en-US" sz="2400" dirty="0" smtClean="0">
                <a:solidFill>
                  <a:schemeClr val="tx2"/>
                </a:solidFill>
                <a:ea typeface="Comic Sans MS" charset="0"/>
                <a:cs typeface="Comic Sans MS" charset="0"/>
              </a:rPr>
              <a:t>DOMTOWER: 20 storey (DOMBAR), 40 m spacing</a:t>
            </a:r>
          </a:p>
          <a:p>
            <a:pPr lvl="1">
              <a:buFont typeface="Wingdings 3" charset="2"/>
              <a:buChar char=""/>
              <a:defRPr/>
            </a:pPr>
            <a:r>
              <a:rPr lang="en-US" sz="2400" kern="0" dirty="0" smtClean="0">
                <a:solidFill>
                  <a:schemeClr val="tx2"/>
                </a:solidFill>
                <a:ea typeface="Comic Sans MS" charset="0"/>
                <a:cs typeface="Comic Sans MS" charset="0"/>
              </a:rPr>
              <a:t>DOMBAR 6 m long with 2 multi-PMT OM (DOM)</a:t>
            </a:r>
          </a:p>
        </p:txBody>
      </p:sp>
      <p:sp>
        <p:nvSpPr>
          <p:cNvPr id="29" name="Segnaposto data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M.Spurio</a:t>
            </a:r>
            <a:endParaRPr lang="it-IT"/>
          </a:p>
        </p:txBody>
      </p:sp>
      <p:sp>
        <p:nvSpPr>
          <p:cNvPr id="30" name="Segnaposto piè di pagina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RICAP 2011 - Roma, May 26 2011</a:t>
            </a:r>
            <a:endParaRPr lang="it-IT"/>
          </a:p>
        </p:txBody>
      </p:sp>
      <p:pic>
        <p:nvPicPr>
          <p:cNvPr id="31" name="Immagine 30" descr="KM3NeT_logo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27" y="310007"/>
            <a:ext cx="778320" cy="8055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Origine.thmx</Template>
  <TotalTime>4545</TotalTime>
  <Words>1749</Words>
  <Application>Microsoft Office PowerPoint</Application>
  <PresentationFormat>Presentazione su schermo (4:3)</PresentationFormat>
  <Paragraphs>288</Paragraphs>
  <Slides>24</Slides>
  <Notes>10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Origine</vt:lpstr>
      <vt:lpstr>Documento</vt:lpstr>
      <vt:lpstr>Overview of the KM3NeT project: an underwater multi‐km3 n detector</vt:lpstr>
      <vt:lpstr>A brief history of KM3NeT</vt:lpstr>
      <vt:lpstr>Physics Case and Main objectives</vt:lpstr>
      <vt:lpstr>The KM3NeT sky view</vt:lpstr>
      <vt:lpstr>Design Study conclusions: the TDR</vt:lpstr>
      <vt:lpstr>Schematic view of KM3NeT</vt:lpstr>
      <vt:lpstr>From the Design Study to the Preparatory Phase</vt:lpstr>
      <vt:lpstr>Detection Unit- Flexible Mechanical Tower Prototype and validation</vt:lpstr>
      <vt:lpstr>DOMBAR Prototype–Storey -</vt:lpstr>
      <vt:lpstr>DOMTOWER - Prototype– Packaging -</vt:lpstr>
      <vt:lpstr>OpticalModule - Multi-PMT</vt:lpstr>
      <vt:lpstr>Data Network and data transmission</vt:lpstr>
      <vt:lpstr>KM3NeT performance </vt:lpstr>
      <vt:lpstr>Sensitivity and discovery potential</vt:lpstr>
      <vt:lpstr>What after the Preparatory Phase?</vt:lpstr>
      <vt:lpstr>Candidate sites</vt:lpstr>
      <vt:lpstr>Project Timeline</vt:lpstr>
      <vt:lpstr>Conclusions</vt:lpstr>
      <vt:lpstr>Spares</vt:lpstr>
      <vt:lpstr>The KM3NeT Technical Design Report</vt:lpstr>
      <vt:lpstr>Galactic Candidate n Sources – SNRs -</vt:lpstr>
      <vt:lpstr>Fermi LAT Observation – Fermi Bubbles - </vt:lpstr>
      <vt:lpstr>Fermi Bubbles Discovery potential Preliminary calculations (154 DU)  </vt:lpstr>
      <vt:lpstr>Funding opportunities</vt:lpstr>
    </vt:vector>
  </TitlesOfParts>
  <Company>INFN-LNS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Paolo Piattelli</dc:creator>
  <cp:lastModifiedBy>maurizio</cp:lastModifiedBy>
  <cp:revision>115</cp:revision>
  <dcterms:created xsi:type="dcterms:W3CDTF">2011-03-30T12:43:57Z</dcterms:created>
  <dcterms:modified xsi:type="dcterms:W3CDTF">2011-05-16T07:43:56Z</dcterms:modified>
</cp:coreProperties>
</file>