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62" r:id="rId2"/>
    <p:sldId id="281" r:id="rId3"/>
    <p:sldId id="257" r:id="rId4"/>
    <p:sldId id="363" r:id="rId5"/>
    <p:sldId id="386" r:id="rId6"/>
    <p:sldId id="359" r:id="rId7"/>
    <p:sldId id="328" r:id="rId8"/>
    <p:sldId id="319" r:id="rId9"/>
    <p:sldId id="344" r:id="rId10"/>
    <p:sldId id="379" r:id="rId11"/>
    <p:sldId id="283" r:id="rId12"/>
    <p:sldId id="286" r:id="rId13"/>
    <p:sldId id="318" r:id="rId14"/>
    <p:sldId id="345" r:id="rId15"/>
    <p:sldId id="320" r:id="rId16"/>
    <p:sldId id="290" r:id="rId17"/>
    <p:sldId id="346" r:id="rId18"/>
    <p:sldId id="342" r:id="rId19"/>
    <p:sldId id="375" r:id="rId20"/>
    <p:sldId id="373" r:id="rId21"/>
    <p:sldId id="267" r:id="rId22"/>
    <p:sldId id="264" r:id="rId23"/>
    <p:sldId id="378" r:id="rId24"/>
    <p:sldId id="384" r:id="rId25"/>
    <p:sldId id="380" r:id="rId26"/>
    <p:sldId id="383" r:id="rId27"/>
    <p:sldId id="385" r:id="rId28"/>
    <p:sldId id="337" r:id="rId29"/>
    <p:sldId id="355" r:id="rId30"/>
    <p:sldId id="351" r:id="rId31"/>
    <p:sldId id="315" r:id="rId32"/>
    <p:sldId id="369" r:id="rId33"/>
    <p:sldId id="366" r:id="rId34"/>
    <p:sldId id="368" r:id="rId35"/>
    <p:sldId id="367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FFCCFF"/>
    <a:srgbClr val="FF0000"/>
    <a:srgbClr val="DDDDDD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C1BE5-B61C-7C40-BF5A-7AD7A040D0F6}" type="datetimeFigureOut">
              <a:rPr lang="en-US" smtClean="0"/>
              <a:t>5/21/11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123C8-9AF5-5D4B-8C4A-BC066E9B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06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A5FAC2BF-D245-124A-8285-0DD6E9247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6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8C6BE-34D1-6E4A-9926-D5E0FB38B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3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C83FB-3F93-094B-BEE2-C5A95B496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0E04E-04C0-AF4C-BE06-AB11085E5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FBAB7-D9A8-CB4A-A576-E09339213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7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53A28-42F0-DD4F-AFB8-E819923402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C9959-F76F-6345-8A6A-899E09695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B2D2B-A7CD-034A-892D-C47357193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5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BDEFA-B163-8847-97FF-68FF8731E5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8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EBD7D-BBB5-BC46-A6B7-F13BB973A2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9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53256-59A0-F443-932C-16F918A2EC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9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1E6FE-9252-EC43-AE86-733683ADC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6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/>
              <a:t>Tom Gaisser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E40D6A2-8109-344B-8743-F52CDC867B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Relationship Id="rId3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wmf"/><Relationship Id="rId3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hyperlink" Target="http://www.ucd.ie/math-phy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wmf"/><Relationship Id="rId3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003.2961" TargetMode="External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005.296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wmf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2.wmf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microsoft.com/office/2007/relationships/media" Target="file://localhost/Users/tomgaisser/talks/RICAP-11/IC40_Cascade_logCharge.avi" TargetMode="External"/><Relationship Id="rId2" Type="http://schemas.openxmlformats.org/officeDocument/2006/relationships/video" Target="file://localhost/Users/tomgaisser/talks/RICAP-11/IC40_Cascade_logCharge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38AB-F55B-9F40-859E-05041E0093B9}" type="slidenum">
              <a:rPr lang="en-US"/>
              <a:pPr/>
              <a:t>1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Astrophysical neutrino results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553200" cy="2133600"/>
          </a:xfrm>
        </p:spPr>
        <p:txBody>
          <a:bodyPr/>
          <a:lstStyle/>
          <a:p>
            <a:r>
              <a:rPr lang="en-US" dirty="0" smtClean="0"/>
              <a:t>--overview and comments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rgbClr val="0000FF"/>
                </a:solidFill>
              </a:rPr>
              <a:t>(Neutrino telescope session tomorrow includes</a:t>
            </a:r>
          </a:p>
          <a:p>
            <a:r>
              <a:rPr lang="en-US" sz="2400" dirty="0" err="1" smtClean="0">
                <a:solidFill>
                  <a:srgbClr val="0000FF"/>
                </a:solidFill>
              </a:rPr>
              <a:t>IceCube</a:t>
            </a:r>
            <a:r>
              <a:rPr lang="en-US" sz="2400" dirty="0" smtClean="0">
                <a:solidFill>
                  <a:srgbClr val="0000FF"/>
                </a:solidFill>
              </a:rPr>
              <a:t>, Antares, Baikal-GVD, KM3NeT)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8CD9-0479-3A46-AE52-FE24082377D7}" type="slidenum">
              <a:rPr lang="en-US"/>
              <a:pPr/>
              <a:t>10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3581400" cy="1858962"/>
          </a:xfrm>
        </p:spPr>
        <p:txBody>
          <a:bodyPr/>
          <a:lstStyle/>
          <a:p>
            <a:r>
              <a:rPr lang="en-US" sz="4000" dirty="0"/>
              <a:t>IC-79 events illuminate deep core</a:t>
            </a:r>
          </a:p>
        </p:txBody>
      </p:sp>
      <p:pic>
        <p:nvPicPr>
          <p:cNvPr id="129027" name="Picture 3" descr="deep_core_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90537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096000" y="228600"/>
            <a:ext cx="27590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~100 PeV primary cosmic ray</a:t>
            </a:r>
          </a:p>
          <a:p>
            <a:endParaRPr lang="en-US" sz="2400"/>
          </a:p>
          <a:p>
            <a:r>
              <a:rPr lang="en-US" sz="2400"/>
              <a:t>~ 300 muons in deep IceCube</a:t>
            </a:r>
          </a:p>
        </p:txBody>
      </p:sp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017837"/>
            <a:ext cx="2771775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IceCube</a:t>
            </a:r>
            <a:r>
              <a:rPr lang="en-US" dirty="0" smtClean="0"/>
              <a:t> Deep Core talk by Ty </a:t>
            </a:r>
            <a:r>
              <a:rPr lang="en-US" dirty="0" err="1" smtClean="0"/>
              <a:t>DeYoung</a:t>
            </a:r>
            <a:r>
              <a:rPr lang="en-US" dirty="0" smtClean="0"/>
              <a:t> in afternoon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7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D77-D9A1-2F45-AB2A-031961082979}" type="slidenum">
              <a:rPr lang="en-US"/>
              <a:pPr/>
              <a:t>11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5791200" cy="914400"/>
          </a:xfrm>
        </p:spPr>
        <p:txBody>
          <a:bodyPr/>
          <a:lstStyle/>
          <a:p>
            <a:r>
              <a:rPr lang="en-US" dirty="0"/>
              <a:t>Detecting neutrinos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4525963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dirty="0"/>
              <a:t>Rate = Neutrino flux</a:t>
            </a:r>
          </a:p>
          <a:p>
            <a:pPr lvl="1">
              <a:spcBef>
                <a:spcPct val="5000"/>
              </a:spcBef>
              <a:buFontTx/>
              <a:buNone/>
            </a:pPr>
            <a:r>
              <a:rPr lang="en-US" dirty="0"/>
              <a:t>x Absorption in Earth</a:t>
            </a:r>
          </a:p>
          <a:p>
            <a:pPr lvl="1">
              <a:spcBef>
                <a:spcPct val="5000"/>
              </a:spcBef>
              <a:buFontTx/>
              <a:buNone/>
            </a:pPr>
            <a:r>
              <a:rPr lang="en-US" dirty="0"/>
              <a:t> x Neutrino cross section</a:t>
            </a:r>
          </a:p>
          <a:p>
            <a:pPr lvl="1">
              <a:spcBef>
                <a:spcPct val="5000"/>
              </a:spcBef>
              <a:buFontTx/>
              <a:buNone/>
            </a:pPr>
            <a:r>
              <a:rPr lang="en-US" dirty="0"/>
              <a:t> x Size of detector</a:t>
            </a:r>
          </a:p>
          <a:p>
            <a:pPr lvl="1">
              <a:spcBef>
                <a:spcPct val="5000"/>
              </a:spcBef>
              <a:buFontTx/>
              <a:buNone/>
            </a:pPr>
            <a:r>
              <a:rPr lang="en-US" dirty="0"/>
              <a:t> x Range of </a:t>
            </a:r>
            <a:r>
              <a:rPr lang="en-US" dirty="0" err="1"/>
              <a:t>muon</a:t>
            </a:r>
            <a:r>
              <a:rPr lang="en-US" dirty="0"/>
              <a:t> (for </a:t>
            </a:r>
            <a:r>
              <a:rPr lang="en-US" dirty="0">
                <a:latin typeface="Symbol" charset="0"/>
              </a:rPr>
              <a:t>n</a:t>
            </a:r>
            <a:r>
              <a:rPr lang="en-US" baseline="-25000" dirty="0">
                <a:latin typeface="Symbol" charset="0"/>
              </a:rPr>
              <a:t>m</a:t>
            </a:r>
            <a:r>
              <a:rPr lang="en-US" dirty="0"/>
              <a:t>)</a:t>
            </a:r>
          </a:p>
          <a:p>
            <a:pPr>
              <a:spcBef>
                <a:spcPct val="10000"/>
              </a:spcBef>
            </a:pPr>
            <a:r>
              <a:rPr lang="en-US" dirty="0"/>
              <a:t>Range favors </a:t>
            </a:r>
            <a:r>
              <a:rPr lang="en-US" dirty="0">
                <a:latin typeface="Symbol" charset="0"/>
              </a:rPr>
              <a:t>n</a:t>
            </a:r>
            <a:r>
              <a:rPr lang="en-US" baseline="-25000" dirty="0">
                <a:latin typeface="Symbol" charset="0"/>
              </a:rPr>
              <a:t>m</a:t>
            </a:r>
          </a:p>
          <a:p>
            <a:pPr lvl="1">
              <a:spcBef>
                <a:spcPct val="10000"/>
              </a:spcBef>
            </a:pPr>
            <a:r>
              <a:rPr lang="en-US" dirty="0"/>
              <a:t>~4 to 15 </a:t>
            </a:r>
            <a:r>
              <a:rPr lang="en-US" dirty="0" err="1"/>
              <a:t>km.w.e</a:t>
            </a:r>
            <a:r>
              <a:rPr lang="en-US" dirty="0"/>
              <a:t>. for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US" dirty="0"/>
              <a:t>E</a:t>
            </a:r>
            <a:r>
              <a:rPr lang="en-US" baseline="-25000" dirty="0">
                <a:latin typeface="Symbol" charset="0"/>
              </a:rPr>
              <a:t>n</a:t>
            </a:r>
            <a:r>
              <a:rPr lang="en-US" dirty="0"/>
              <a:t> ~ 10 to 1000 </a:t>
            </a:r>
            <a:r>
              <a:rPr lang="en-US" dirty="0" err="1"/>
              <a:t>TeV</a:t>
            </a:r>
            <a:endParaRPr lang="en-US" dirty="0"/>
          </a:p>
          <a:p>
            <a:pPr lvl="1">
              <a:spcBef>
                <a:spcPct val="10000"/>
              </a:spcBef>
            </a:pP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257800" y="44196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Probability to detect </a:t>
            </a:r>
            <a:r>
              <a:rPr lang="en-US" b="1">
                <a:latin typeface="Symbol" charset="0"/>
              </a:rPr>
              <a:t>n</a:t>
            </a:r>
            <a:r>
              <a:rPr lang="en-US" b="1" baseline="-25000">
                <a:latin typeface="Symbol" charset="0"/>
              </a:rPr>
              <a:t>m</a:t>
            </a:r>
            <a:r>
              <a:rPr lang="en-US" b="1"/>
              <a:t>-induced </a:t>
            </a:r>
            <a:r>
              <a:rPr lang="en-US" b="1">
                <a:latin typeface="Symbol" charset="0"/>
              </a:rPr>
              <a:t>m</a:t>
            </a:r>
          </a:p>
        </p:txBody>
      </p: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4953000" y="990600"/>
            <a:ext cx="4114800" cy="3397250"/>
            <a:chOff x="3120" y="624"/>
            <a:chExt cx="2592" cy="2140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624"/>
              <a:ext cx="2592" cy="2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4700" y="1612"/>
              <a:ext cx="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For threshold</a:t>
              </a:r>
            </a:p>
            <a:p>
              <a:r>
                <a:rPr lang="en-US"/>
                <a:t>E</a:t>
              </a:r>
              <a:r>
                <a:rPr lang="en-US" baseline="-25000">
                  <a:latin typeface="Symbol" charset="0"/>
                </a:rPr>
                <a:t>m</a:t>
              </a:r>
              <a:r>
                <a:rPr lang="en-US"/>
                <a:t> &gt; 1 TeV</a:t>
              </a:r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 flipH="1">
              <a:off x="4272" y="1776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5" descr="Ae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7" y="5032375"/>
            <a:ext cx="7116763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P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1"/>
            <a:ext cx="3200400" cy="6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2007_1_1_1200_MSG1_16_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10200" y="914401"/>
            <a:ext cx="3200400" cy="3200400"/>
          </a:xfrm>
          <a:prstGeom prst="rect">
            <a:avLst/>
          </a:prstGeom>
        </p:spPr>
      </p:pic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58FB-9B2D-C442-BB0E-BDA4DB14601E}" type="slidenum">
              <a:rPr lang="en-US"/>
              <a:pPr/>
              <a:t>12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6553200" cy="1066800"/>
          </a:xfrm>
        </p:spPr>
        <p:txBody>
          <a:bodyPr/>
          <a:lstStyle/>
          <a:p>
            <a:r>
              <a:rPr lang="en-US" sz="4000"/>
              <a:t>Atmospheric </a:t>
            </a:r>
            <a:r>
              <a:rPr lang="en-US" sz="4000">
                <a:latin typeface="Symbol" charset="0"/>
              </a:rPr>
              <a:t>n</a:t>
            </a:r>
            <a:r>
              <a:rPr lang="en-US" sz="4000"/>
              <a:t> in IceCube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6950074" y="900112"/>
            <a:ext cx="1889126" cy="2909888"/>
          </a:xfrm>
          <a:prstGeom prst="line">
            <a:avLst/>
          </a:prstGeom>
          <a:noFill/>
          <a:ln w="28575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>
            <a:off x="5257800" y="900112"/>
            <a:ext cx="1692275" cy="2986087"/>
          </a:xfrm>
          <a:prstGeom prst="line">
            <a:avLst/>
          </a:prstGeom>
          <a:noFill/>
          <a:ln w="28575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6950075" y="900113"/>
            <a:ext cx="1828800" cy="1066800"/>
          </a:xfrm>
          <a:prstGeom prst="line">
            <a:avLst/>
          </a:prstGeom>
          <a:noFill/>
          <a:ln w="28575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>
            <a:off x="5121275" y="900113"/>
            <a:ext cx="1828800" cy="1143000"/>
          </a:xfrm>
          <a:prstGeom prst="line">
            <a:avLst/>
          </a:prstGeom>
          <a:noFill/>
          <a:ln w="28575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5045075" y="900113"/>
            <a:ext cx="3886200" cy="0"/>
          </a:xfrm>
          <a:prstGeom prst="line">
            <a:avLst/>
          </a:prstGeom>
          <a:noFill/>
          <a:ln w="28575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073275" y="1057275"/>
            <a:ext cx="3090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Zone 1, </a:t>
            </a:r>
            <a:r>
              <a:rPr lang="en-US">
                <a:latin typeface="Script MT Bold" charset="0"/>
              </a:rPr>
              <a:t>l</a:t>
            </a:r>
            <a:r>
              <a:rPr lang="en-US"/>
              <a:t>: -30 to -90 ; 3.14 sr</a:t>
            </a:r>
          </a:p>
          <a:p>
            <a:r>
              <a:rPr lang="en-US"/>
              <a:t>Zenith: 90 &lt; </a:t>
            </a:r>
            <a:r>
              <a:rPr lang="en-US">
                <a:latin typeface="Symbol" charset="0"/>
              </a:rPr>
              <a:t>q</a:t>
            </a:r>
            <a:r>
              <a:rPr lang="en-US"/>
              <a:t> &lt; 120</a:t>
            </a:r>
            <a:r>
              <a:rPr lang="en-US" baseline="30000"/>
              <a:t>o</a:t>
            </a:r>
          </a:p>
          <a:p>
            <a:r>
              <a:rPr lang="en-US"/>
              <a:t>(40% of Zone 1 is over the</a:t>
            </a:r>
          </a:p>
          <a:p>
            <a:r>
              <a:rPr lang="en-US"/>
              <a:t>Antarctic continent)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981200" y="2389188"/>
            <a:ext cx="3084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Zone 2, </a:t>
            </a:r>
            <a:r>
              <a:rPr lang="en-US">
                <a:latin typeface="Script MT Bold" charset="0"/>
              </a:rPr>
              <a:t>l</a:t>
            </a:r>
            <a:r>
              <a:rPr lang="en-US"/>
              <a:t>: -30 to +30; 2.30 sr</a:t>
            </a:r>
          </a:p>
          <a:p>
            <a:r>
              <a:rPr lang="en-US"/>
              <a:t>Zenith 120 &lt; </a:t>
            </a:r>
            <a:r>
              <a:rPr lang="en-US">
                <a:latin typeface="Symbol" charset="0"/>
              </a:rPr>
              <a:t>q</a:t>
            </a:r>
            <a:r>
              <a:rPr lang="en-US"/>
              <a:t> &lt; 150</a:t>
            </a:r>
            <a:r>
              <a:rPr lang="en-US" baseline="30000"/>
              <a:t>o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349875" y="4105275"/>
            <a:ext cx="3205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Zone 3, </a:t>
            </a:r>
            <a:r>
              <a:rPr lang="en-US">
                <a:latin typeface="Script MT Bold" charset="0"/>
              </a:rPr>
              <a:t>l</a:t>
            </a:r>
            <a:r>
              <a:rPr lang="en-US"/>
              <a:t>: +30 to +90,  0.84 sr</a:t>
            </a:r>
          </a:p>
          <a:p>
            <a:r>
              <a:rPr lang="en-US"/>
              <a:t>Zenith: 150 &lt; </a:t>
            </a:r>
            <a:r>
              <a:rPr lang="en-US">
                <a:latin typeface="Symbol" charset="0"/>
              </a:rPr>
              <a:t>q</a:t>
            </a:r>
            <a:r>
              <a:rPr lang="en-US"/>
              <a:t> &lt; 180</a:t>
            </a:r>
            <a:r>
              <a:rPr lang="en-US" baseline="30000"/>
              <a:t>o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705600" y="4572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S.P.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65125" y="3962400"/>
            <a:ext cx="29876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Note: 43% of Zone 1 is in declination -65</a:t>
            </a:r>
            <a:r>
              <a:rPr lang="en-US" baseline="30000"/>
              <a:t>o</a:t>
            </a:r>
            <a:r>
              <a:rPr lang="en-US"/>
              <a:t> &lt; </a:t>
            </a:r>
            <a:r>
              <a:rPr lang="en-US">
                <a:latin typeface="Symbol" charset="0"/>
              </a:rPr>
              <a:t>d</a:t>
            </a:r>
            <a:r>
              <a:rPr lang="en-US"/>
              <a:t> &lt; -90</a:t>
            </a:r>
            <a:r>
              <a:rPr lang="en-US" baseline="30000"/>
              <a:t>o</a:t>
            </a:r>
            <a:r>
              <a:rPr lang="en-US"/>
              <a:t> --over Antarctica.  Contains</a:t>
            </a:r>
          </a:p>
          <a:p>
            <a:r>
              <a:rPr lang="en-US"/>
              <a:t>~25% of IceCube </a:t>
            </a:r>
            <a:r>
              <a:rPr lang="en-US">
                <a:latin typeface="Symbol" charset="0"/>
              </a:rPr>
              <a:t>n</a:t>
            </a:r>
            <a:r>
              <a:rPr lang="en-US" baseline="-25000">
                <a:latin typeface="Symbol" charset="0"/>
              </a:rPr>
              <a:t>m</a:t>
            </a:r>
            <a:r>
              <a:rPr lang="en-US"/>
              <a:t>.</a:t>
            </a:r>
          </a:p>
          <a:p>
            <a:r>
              <a:rPr lang="en-US"/>
              <a:t>Seasonal temperature like</a:t>
            </a:r>
          </a:p>
          <a:p>
            <a:r>
              <a:rPr lang="en-US"/>
              <a:t>South Pole: </a:t>
            </a:r>
            <a:r>
              <a:rPr lang="en-US">
                <a:latin typeface="Symbol" charset="0"/>
              </a:rPr>
              <a:t>d</a:t>
            </a:r>
            <a:r>
              <a:rPr lang="en-US"/>
              <a:t>T ~ </a:t>
            </a:r>
            <a:r>
              <a:rPr lang="en-US">
                <a:cs typeface="Arial" charset="0"/>
              </a:rPr>
              <a:t>± 7.5%,</a:t>
            </a:r>
          </a:p>
          <a:p>
            <a:r>
              <a:rPr lang="en-US">
                <a:latin typeface="Symbol" charset="0"/>
                <a:cs typeface="Arial" charset="0"/>
              </a:rPr>
              <a:t>a</a:t>
            </a:r>
            <a:r>
              <a:rPr lang="en-US" baseline="-25000">
                <a:cs typeface="Arial" charset="0"/>
              </a:rPr>
              <a:t>T</a:t>
            </a:r>
            <a:r>
              <a:rPr lang="en-US">
                <a:cs typeface="Arial" charset="0"/>
              </a:rPr>
              <a:t> ~ 0.54 </a:t>
            </a:r>
            <a:r>
              <a:rPr lang="en-US">
                <a:cs typeface="Arial" charset="0"/>
                <a:sym typeface="Wingdings" charset="0"/>
              </a:rPr>
              <a:t> </a:t>
            </a:r>
            <a:r>
              <a:rPr lang="en-US">
                <a:latin typeface="Symbol" charset="0"/>
                <a:cs typeface="Arial" charset="0"/>
                <a:sym typeface="Wingdings" charset="0"/>
              </a:rPr>
              <a:t>d</a:t>
            </a:r>
            <a:r>
              <a:rPr lang="en-US">
                <a:cs typeface="Arial" charset="0"/>
                <a:sym typeface="Wingdings" charset="0"/>
              </a:rPr>
              <a:t>Rate ~ ± 4%</a:t>
            </a:r>
            <a:endParaRPr lang="en-US">
              <a:cs typeface="Arial" charset="0"/>
            </a:endParaRPr>
          </a:p>
        </p:txBody>
      </p:sp>
      <p:grpSp>
        <p:nvGrpSpPr>
          <p:cNvPr id="48151" name="Group 23"/>
          <p:cNvGrpSpPr>
            <a:grpSpLocks/>
          </p:cNvGrpSpPr>
          <p:nvPr/>
        </p:nvGrpSpPr>
        <p:grpSpPr bwMode="auto">
          <a:xfrm>
            <a:off x="6070600" y="1143000"/>
            <a:ext cx="2921000" cy="5183188"/>
            <a:chOff x="3824" y="720"/>
            <a:chExt cx="1840" cy="3265"/>
          </a:xfrm>
        </p:grpSpPr>
        <p:sp>
          <p:nvSpPr>
            <p:cNvPr id="48147" name="Freeform 19"/>
            <p:cNvSpPr>
              <a:spLocks/>
            </p:cNvSpPr>
            <p:nvPr/>
          </p:nvSpPr>
          <p:spPr bwMode="auto">
            <a:xfrm>
              <a:off x="3824" y="2208"/>
              <a:ext cx="1712" cy="1536"/>
            </a:xfrm>
            <a:custGeom>
              <a:avLst/>
              <a:gdLst>
                <a:gd name="T0" fmla="*/ 16 w 1712"/>
                <a:gd name="T1" fmla="*/ 1536 h 1536"/>
                <a:gd name="T2" fmla="*/ 16 w 1712"/>
                <a:gd name="T3" fmla="*/ 1440 h 1536"/>
                <a:gd name="T4" fmla="*/ 112 w 1712"/>
                <a:gd name="T5" fmla="*/ 1200 h 1536"/>
                <a:gd name="T6" fmla="*/ 400 w 1712"/>
                <a:gd name="T7" fmla="*/ 1104 h 1536"/>
                <a:gd name="T8" fmla="*/ 784 w 1712"/>
                <a:gd name="T9" fmla="*/ 1056 h 1536"/>
                <a:gd name="T10" fmla="*/ 1312 w 1712"/>
                <a:gd name="T11" fmla="*/ 1056 h 1536"/>
                <a:gd name="T12" fmla="*/ 1600 w 1712"/>
                <a:gd name="T13" fmla="*/ 816 h 1536"/>
                <a:gd name="T14" fmla="*/ 1696 w 1712"/>
                <a:gd name="T15" fmla="*/ 528 h 1536"/>
                <a:gd name="T16" fmla="*/ 1504 w 1712"/>
                <a:gd name="T17" fmla="*/ 288 h 1536"/>
                <a:gd name="T18" fmla="*/ 1264 w 1712"/>
                <a:gd name="T19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2" h="1536">
                  <a:moveTo>
                    <a:pt x="16" y="1536"/>
                  </a:moveTo>
                  <a:cubicBezTo>
                    <a:pt x="8" y="1516"/>
                    <a:pt x="0" y="1496"/>
                    <a:pt x="16" y="1440"/>
                  </a:cubicBezTo>
                  <a:cubicBezTo>
                    <a:pt x="32" y="1384"/>
                    <a:pt x="48" y="1256"/>
                    <a:pt x="112" y="1200"/>
                  </a:cubicBezTo>
                  <a:cubicBezTo>
                    <a:pt x="176" y="1144"/>
                    <a:pt x="288" y="1128"/>
                    <a:pt x="400" y="1104"/>
                  </a:cubicBezTo>
                  <a:cubicBezTo>
                    <a:pt x="512" y="1080"/>
                    <a:pt x="632" y="1064"/>
                    <a:pt x="784" y="1056"/>
                  </a:cubicBezTo>
                  <a:cubicBezTo>
                    <a:pt x="936" y="1048"/>
                    <a:pt x="1176" y="1096"/>
                    <a:pt x="1312" y="1056"/>
                  </a:cubicBezTo>
                  <a:cubicBezTo>
                    <a:pt x="1448" y="1016"/>
                    <a:pt x="1536" y="904"/>
                    <a:pt x="1600" y="816"/>
                  </a:cubicBezTo>
                  <a:cubicBezTo>
                    <a:pt x="1664" y="728"/>
                    <a:pt x="1712" y="616"/>
                    <a:pt x="1696" y="528"/>
                  </a:cubicBezTo>
                  <a:cubicBezTo>
                    <a:pt x="1680" y="440"/>
                    <a:pt x="1576" y="376"/>
                    <a:pt x="1504" y="288"/>
                  </a:cubicBezTo>
                  <a:cubicBezTo>
                    <a:pt x="1432" y="200"/>
                    <a:pt x="1348" y="100"/>
                    <a:pt x="1264" y="0"/>
                  </a:cubicBezTo>
                </a:path>
              </a:pathLst>
            </a:custGeom>
            <a:noFill/>
            <a:ln w="19050" cmpd="sng">
              <a:solidFill>
                <a:srgbClr val="008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 flipH="1" flipV="1">
              <a:off x="4416" y="864"/>
              <a:ext cx="672" cy="13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Text Box 21"/>
            <p:cNvSpPr txBox="1">
              <a:spLocks noChangeArrowheads="1"/>
            </p:cNvSpPr>
            <p:nvPr/>
          </p:nvSpPr>
          <p:spPr bwMode="auto">
            <a:xfrm>
              <a:off x="3878" y="3408"/>
              <a:ext cx="178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Cosmic ray produces </a:t>
              </a:r>
              <a:r>
                <a:rPr lang="en-US" b="1">
                  <a:solidFill>
                    <a:srgbClr val="FF0000"/>
                  </a:solidFill>
                  <a:latin typeface="Symbol" charset="0"/>
                </a:rPr>
                <a:t>n</a:t>
              </a:r>
              <a:r>
                <a:rPr lang="en-US"/>
                <a:t> in atmosphere that puts a </a:t>
              </a:r>
              <a:r>
                <a:rPr lang="en-US" b="1">
                  <a:solidFill>
                    <a:schemeClr val="accent2"/>
                  </a:solidFill>
                </a:rPr>
                <a:t>muon</a:t>
              </a:r>
              <a:r>
                <a:rPr lang="en-US"/>
                <a:t> into the detector</a:t>
              </a:r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 flipH="1" flipV="1">
              <a:off x="4368" y="720"/>
              <a:ext cx="48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815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443413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9D52-7F74-6C41-BABB-CE5344A7A84E}" type="slidenum">
              <a:rPr lang="en-US"/>
              <a:pPr/>
              <a:t>13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Cuts and event reconstruction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495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40-string IceCube:</a:t>
            </a:r>
          </a:p>
          <a:p>
            <a:pPr lvl="1">
              <a:lnSpc>
                <a:spcPct val="90000"/>
              </a:lnSpc>
            </a:pPr>
            <a:r>
              <a:rPr lang="en-US"/>
              <a:t>375 days livetime in 08/09 @ 1 kHz  =3.3x10</a:t>
            </a:r>
            <a:r>
              <a:rPr lang="en-US" baseline="30000"/>
              <a:t>10</a:t>
            </a:r>
            <a:r>
              <a:rPr lang="en-US"/>
              <a:t> triggers, 99.9999% muons</a:t>
            </a:r>
          </a:p>
          <a:p>
            <a:pPr lvl="1">
              <a:lnSpc>
                <a:spcPct val="90000"/>
              </a:lnSpc>
            </a:pPr>
            <a:r>
              <a:rPr lang="en-US"/>
              <a:t>8 x 10</a:t>
            </a:r>
            <a:r>
              <a:rPr lang="en-US" baseline="30000"/>
              <a:t>8</a:t>
            </a:r>
            <a:r>
              <a:rPr lang="en-US"/>
              <a:t> filtered &amp; sent over satellite from S.P.</a:t>
            </a:r>
          </a:p>
          <a:p>
            <a:pPr lvl="1">
              <a:lnSpc>
                <a:spcPct val="90000"/>
              </a:lnSpc>
            </a:pPr>
            <a:r>
              <a:rPr lang="en-US"/>
              <a:t>Quality cuts  applied to get ~14,000 upward </a:t>
            </a:r>
            <a:r>
              <a:rPr lang="en-US">
                <a:latin typeface="Symbol" charset="0"/>
              </a:rPr>
              <a:t>n</a:t>
            </a:r>
            <a:r>
              <a:rPr lang="en-US" baseline="-25000">
                <a:latin typeface="Symbol" charset="0"/>
              </a:rPr>
              <a:t>m </a:t>
            </a:r>
            <a:r>
              <a:rPr lang="en-US"/>
              <a:t>induced muons</a:t>
            </a:r>
          </a:p>
        </p:txBody>
      </p:sp>
      <p:pic>
        <p:nvPicPr>
          <p:cNvPr id="108548" name="Picture 3" descr="mfratioFINA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4958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4953000" y="4891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5013325" y="4151313"/>
            <a:ext cx="3978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All-sky plot of muons in IceCube-22 from 2007 (P. Berghaus, IceCube, ISVHECRI-2008 arxiv.org/abs/0902.0021)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486400" y="2855913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Upward </a:t>
            </a:r>
          </a:p>
          <a:p>
            <a:r>
              <a:rPr lang="en-US"/>
              <a:t> </a:t>
            </a:r>
            <a:r>
              <a:rPr lang="en-US">
                <a:latin typeface="Symbol" charset="0"/>
              </a:rPr>
              <a:t>n</a:t>
            </a:r>
            <a:r>
              <a:rPr lang="en-US" baseline="-25000">
                <a:latin typeface="Symbol" charset="0"/>
              </a:rPr>
              <a:t>m</a:t>
            </a:r>
            <a:r>
              <a:rPr lang="en-US"/>
              <a:t> </a:t>
            </a:r>
            <a:r>
              <a:rPr lang="en-US">
                <a:sym typeface="Wingdings" charset="0"/>
              </a:rPr>
              <a:t> </a:t>
            </a:r>
            <a:r>
              <a:rPr lang="en-US">
                <a:latin typeface="Symbol" charset="0"/>
                <a:sym typeface="Wingdings" charset="0"/>
              </a:rPr>
              <a:t>m</a:t>
            </a:r>
            <a:endParaRPr lang="en-US">
              <a:latin typeface="Symbol" charset="0"/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7527925" y="2855913"/>
            <a:ext cx="138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Downward atmos. </a:t>
            </a:r>
            <a:r>
              <a:rPr lang="en-US">
                <a:latin typeface="Symbol" charset="0"/>
              </a:rPr>
              <a:t>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4303-5B7E-554A-B2F9-E89E306560FC}" type="slidenum">
              <a:rPr lang="en-US"/>
              <a:pPr/>
              <a:t>14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Atmospheric </a:t>
            </a:r>
            <a:r>
              <a:rPr lang="en-US">
                <a:latin typeface="Symbol" charset="0"/>
              </a:rPr>
              <a:t>n</a:t>
            </a:r>
            <a:r>
              <a:rPr lang="en-US" baseline="-25000">
                <a:latin typeface="Symbol" charset="0"/>
              </a:rPr>
              <a:t>m </a:t>
            </a:r>
            <a:r>
              <a:rPr lang="en-US"/>
              <a:t>with IceCube-40</a:t>
            </a:r>
          </a:p>
        </p:txBody>
      </p:sp>
      <p:grpSp>
        <p:nvGrpSpPr>
          <p:cNvPr id="153604" name="Group 4"/>
          <p:cNvGrpSpPr>
            <a:grpSpLocks/>
          </p:cNvGrpSpPr>
          <p:nvPr/>
        </p:nvGrpSpPr>
        <p:grpSpPr bwMode="auto">
          <a:xfrm>
            <a:off x="2895600" y="1447800"/>
            <a:ext cx="6248400" cy="4343400"/>
            <a:chOff x="960" y="624"/>
            <a:chExt cx="4176" cy="2832"/>
          </a:xfrm>
        </p:grpSpPr>
        <p:grpSp>
          <p:nvGrpSpPr>
            <p:cNvPr id="153605" name="Group 5"/>
            <p:cNvGrpSpPr>
              <a:grpSpLocks/>
            </p:cNvGrpSpPr>
            <p:nvPr/>
          </p:nvGrpSpPr>
          <p:grpSpPr bwMode="auto">
            <a:xfrm>
              <a:off x="960" y="624"/>
              <a:ext cx="4176" cy="2832"/>
              <a:chOff x="672" y="624"/>
              <a:chExt cx="4176" cy="2832"/>
            </a:xfrm>
          </p:grpSpPr>
          <p:pic>
            <p:nvPicPr>
              <p:cNvPr id="153606" name="Picture 6" descr="AtmoFluxE3Lines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624"/>
                <a:ext cx="4176" cy="2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607" name="Text Box 7"/>
              <p:cNvSpPr txBox="1">
                <a:spLocks noChangeArrowheads="1"/>
              </p:cNvSpPr>
              <p:nvPr/>
            </p:nvSpPr>
            <p:spPr bwMode="auto">
              <a:xfrm>
                <a:off x="2914" y="1031"/>
                <a:ext cx="123" cy="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  <a:p>
                <a:endParaRPr lang="en-US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3608" name="Text Box 8"/>
            <p:cNvSpPr txBox="1">
              <a:spLocks noChangeArrowheads="1"/>
            </p:cNvSpPr>
            <p:nvPr/>
          </p:nvSpPr>
          <p:spPr bwMode="auto">
            <a:xfrm>
              <a:off x="1872" y="2899"/>
              <a:ext cx="201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PHYSICAL REVIEW D 83, 012001 (2011)</a:t>
              </a:r>
            </a:p>
          </p:txBody>
        </p:sp>
        <p:sp>
          <p:nvSpPr>
            <p:cNvPr id="153609" name="Text Box 9"/>
            <p:cNvSpPr txBox="1">
              <a:spLocks noChangeArrowheads="1"/>
            </p:cNvSpPr>
            <p:nvPr/>
          </p:nvSpPr>
          <p:spPr bwMode="auto">
            <a:xfrm>
              <a:off x="3350" y="2613"/>
              <a:ext cx="891" cy="18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arXiv:1104.5187</a:t>
              </a:r>
            </a:p>
          </p:txBody>
        </p:sp>
        <p:sp>
          <p:nvSpPr>
            <p:cNvPr id="153610" name="Text Box 10"/>
            <p:cNvSpPr txBox="1">
              <a:spLocks noChangeArrowheads="1"/>
            </p:cNvSpPr>
            <p:nvPr/>
          </p:nvSpPr>
          <p:spPr bwMode="auto">
            <a:xfrm>
              <a:off x="1788" y="2064"/>
              <a:ext cx="161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Phys. Rev. D 79, 102005 (2009)</a:t>
              </a:r>
              <a:r>
                <a:rPr lang="en-US"/>
                <a:t> </a:t>
              </a:r>
            </a:p>
          </p:txBody>
        </p:sp>
      </p:grp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288925" y="10779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228600" y="1092200"/>
            <a:ext cx="2667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400"/>
              <a:t>Two analyses: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2000"/>
              <a:t>Unfolding 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lang="en-US" sz="2000"/>
              <a:t>Forward folding as a by-product of a search for diffuse astrophysical </a:t>
            </a:r>
            <a:r>
              <a:rPr lang="en-US" sz="2000">
                <a:latin typeface="Symbol" charset="0"/>
              </a:rPr>
              <a:t>n</a:t>
            </a:r>
          </a:p>
          <a:p>
            <a:pPr>
              <a:lnSpc>
                <a:spcPct val="130000"/>
              </a:lnSpc>
            </a:pPr>
            <a:r>
              <a:rPr lang="en-US" sz="2000"/>
              <a:t>Look in detail at 2</a:t>
            </a:r>
          </a:p>
          <a:p>
            <a:pPr>
              <a:lnSpc>
                <a:spcPct val="13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812968"/>
            <a:ext cx="3956050" cy="2768432"/>
          </a:xfrm>
          <a:prstGeom prst="rect">
            <a:avLst/>
          </a:prstGeom>
        </p:spPr>
      </p:pic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917E-F7D7-EF42-81BC-571514419186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/>
              <a:t>Measurement of </a:t>
            </a:r>
            <a:r>
              <a:rPr lang="en-US">
                <a:latin typeface="Symbol" charset="0"/>
              </a:rPr>
              <a:t>n</a:t>
            </a:r>
            <a:r>
              <a:rPr lang="en-US" baseline="-25000">
                <a:latin typeface="Symbol" charset="0"/>
              </a:rPr>
              <a:t>m</a:t>
            </a:r>
            <a:r>
              <a:rPr lang="en-US"/>
              <a:t>-induced </a:t>
            </a:r>
            <a:r>
              <a:rPr lang="en-US">
                <a:latin typeface="Symbol" charset="0"/>
              </a:rPr>
              <a:t>m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4495800" cy="5562600"/>
          </a:xfrm>
        </p:spPr>
        <p:txBody>
          <a:bodyPr/>
          <a:lstStyle/>
          <a:p>
            <a:r>
              <a:rPr lang="en-US" sz="2800" dirty="0"/>
              <a:t>Fit 3 components:</a:t>
            </a:r>
          </a:p>
          <a:p>
            <a:pPr lvl="1"/>
            <a:r>
              <a:rPr lang="en-US" sz="2400" dirty="0"/>
              <a:t>Atmospheric </a:t>
            </a:r>
            <a:r>
              <a:rPr lang="en-US" sz="2400" dirty="0">
                <a:latin typeface="Symbol" charset="0"/>
              </a:rPr>
              <a:t>n</a:t>
            </a:r>
            <a:r>
              <a:rPr lang="en-US" sz="2400" dirty="0"/>
              <a:t> from K</a:t>
            </a:r>
            <a:r>
              <a:rPr lang="en-US" sz="2400" baseline="30000" dirty="0"/>
              <a:t>±</a:t>
            </a:r>
            <a:r>
              <a:rPr lang="en-US" sz="2400" dirty="0"/>
              <a:t> and </a:t>
            </a:r>
            <a:r>
              <a:rPr lang="en-US" sz="2400" dirty="0">
                <a:latin typeface="Symbol" charset="0"/>
              </a:rPr>
              <a:t>p</a:t>
            </a:r>
            <a:r>
              <a:rPr lang="en-US" sz="2400" baseline="30000" dirty="0" smtClean="0"/>
              <a:t>±  </a:t>
            </a:r>
            <a:r>
              <a:rPr lang="en-US" sz="2400" dirty="0" smtClean="0"/>
              <a:t>(0.3 – 85 </a:t>
            </a:r>
            <a:r>
              <a:rPr lang="en-US" sz="2400" dirty="0" err="1" smtClean="0"/>
              <a:t>TeV</a:t>
            </a:r>
            <a:r>
              <a:rPr lang="en-US" sz="2400" dirty="0" smtClean="0"/>
              <a:t>)</a:t>
            </a:r>
            <a:endParaRPr lang="en-US" sz="2400" baseline="30000" dirty="0"/>
          </a:p>
          <a:p>
            <a:pPr lvl="2"/>
            <a:r>
              <a:rPr lang="en-US" sz="2000" dirty="0"/>
              <a:t>Use Honda 2007 to 10 </a:t>
            </a:r>
            <a:r>
              <a:rPr lang="en-US" sz="2000" dirty="0" err="1"/>
              <a:t>TeV</a:t>
            </a:r>
            <a:endParaRPr lang="en-US" sz="2000" dirty="0"/>
          </a:p>
          <a:p>
            <a:pPr lvl="2"/>
            <a:r>
              <a:rPr lang="en-US" sz="2000" dirty="0"/>
              <a:t>+ power-law extrapolation</a:t>
            </a:r>
          </a:p>
          <a:p>
            <a:pPr lvl="2"/>
            <a:r>
              <a:rPr lang="en-US" sz="2000" dirty="0"/>
              <a:t> ~  cos</a:t>
            </a:r>
            <a:r>
              <a:rPr lang="en-US" sz="2000" baseline="30000" dirty="0"/>
              <a:t>-1</a:t>
            </a:r>
            <a:r>
              <a:rPr lang="en-US" sz="2000" dirty="0"/>
              <a:t> (</a:t>
            </a:r>
            <a:r>
              <a:rPr lang="en-US" sz="2000" dirty="0">
                <a:latin typeface="Symbol" charset="0"/>
              </a:rPr>
              <a:t>q</a:t>
            </a:r>
            <a:r>
              <a:rPr lang="en-US" sz="2000" dirty="0"/>
              <a:t>)</a:t>
            </a:r>
          </a:p>
          <a:p>
            <a:pPr lvl="1"/>
            <a:r>
              <a:rPr lang="en-US" sz="2400" dirty="0"/>
              <a:t>Prompt </a:t>
            </a:r>
            <a:r>
              <a:rPr lang="en-US" sz="2400" dirty="0" smtClean="0">
                <a:latin typeface="Symbol" charset="0"/>
              </a:rPr>
              <a:t>n </a:t>
            </a:r>
            <a:r>
              <a:rPr lang="en-US" sz="2400" dirty="0" smtClean="0"/>
              <a:t>( 10 – 600 </a:t>
            </a:r>
            <a:r>
              <a:rPr lang="en-US" sz="2400" dirty="0" err="1" smtClean="0"/>
              <a:t>TeV</a:t>
            </a:r>
            <a:r>
              <a:rPr lang="en-US" sz="2400" dirty="0" smtClean="0"/>
              <a:t> )</a:t>
            </a:r>
            <a:endParaRPr lang="en-US" sz="2400" dirty="0">
              <a:latin typeface="Symbol" charset="0"/>
            </a:endParaRPr>
          </a:p>
          <a:p>
            <a:pPr lvl="2"/>
            <a:r>
              <a:rPr lang="en-US" sz="2000" dirty="0"/>
              <a:t>Harder spectrum to &gt; 10</a:t>
            </a:r>
            <a:r>
              <a:rPr lang="en-US" sz="2000" baseline="30000" dirty="0"/>
              <a:t>7</a:t>
            </a:r>
            <a:r>
              <a:rPr lang="en-US" sz="2000" dirty="0"/>
              <a:t> </a:t>
            </a:r>
            <a:r>
              <a:rPr lang="en-US" sz="2000" dirty="0" err="1"/>
              <a:t>GeV</a:t>
            </a:r>
            <a:r>
              <a:rPr lang="en-US" sz="2000" dirty="0"/>
              <a:t> (~E</a:t>
            </a:r>
            <a:r>
              <a:rPr lang="en-US" sz="2000" baseline="30000" dirty="0"/>
              <a:t>-2.7</a:t>
            </a:r>
            <a:r>
              <a:rPr lang="en-US" sz="2000" dirty="0"/>
              <a:t>), isotropic</a:t>
            </a:r>
          </a:p>
          <a:p>
            <a:pPr lvl="1"/>
            <a:r>
              <a:rPr lang="en-US" sz="2400" dirty="0"/>
              <a:t>Astrophysical </a:t>
            </a:r>
            <a:r>
              <a:rPr lang="en-US" sz="2400" dirty="0">
                <a:latin typeface="Symbol" charset="0"/>
              </a:rPr>
              <a:t>n</a:t>
            </a:r>
          </a:p>
          <a:p>
            <a:pPr lvl="2"/>
            <a:r>
              <a:rPr lang="en-US" sz="2000" dirty="0"/>
              <a:t>Isotropic, with E</a:t>
            </a:r>
            <a:r>
              <a:rPr lang="en-US" sz="2000" baseline="30000" dirty="0"/>
              <a:t>-2</a:t>
            </a:r>
            <a:r>
              <a:rPr lang="en-US" sz="2000" dirty="0"/>
              <a:t> spectrum </a:t>
            </a:r>
            <a:r>
              <a:rPr lang="en-US" sz="2000" dirty="0" smtClean="0"/>
              <a:t>assumed (35 – 7000 </a:t>
            </a:r>
            <a:r>
              <a:rPr lang="en-US" sz="2000" dirty="0" err="1" smtClean="0"/>
              <a:t>TeV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400" dirty="0"/>
              <a:t>Note different response for </a:t>
            </a:r>
            <a:r>
              <a:rPr lang="en-US" sz="2400" dirty="0" err="1"/>
              <a:t>astro</a:t>
            </a:r>
            <a:r>
              <a:rPr lang="en-US" sz="2400" dirty="0"/>
              <a:t>. </a:t>
            </a:r>
            <a:r>
              <a:rPr lang="en-US" sz="2400" dirty="0">
                <a:latin typeface="Symbol" charset="0"/>
              </a:rPr>
              <a:t>n</a:t>
            </a:r>
            <a:r>
              <a:rPr lang="en-US" sz="2400" dirty="0"/>
              <a:t> </a:t>
            </a:r>
            <a:r>
              <a:rPr lang="en-US" sz="2400" i="1" dirty="0" err="1"/>
              <a:t>vs</a:t>
            </a:r>
            <a:r>
              <a:rPr lang="en-US" sz="2400" dirty="0"/>
              <a:t> atmos. </a:t>
            </a:r>
            <a:r>
              <a:rPr lang="en-US" sz="2400" dirty="0">
                <a:latin typeface="Symbol" charset="0"/>
              </a:rPr>
              <a:t>n</a:t>
            </a:r>
          </a:p>
          <a:p>
            <a:pPr lvl="2"/>
            <a:endParaRPr lang="en-US" sz="2000" dirty="0"/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6019800" y="762000"/>
            <a:ext cx="1370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>
                <a:latin typeface="Symbol" charset="0"/>
              </a:rPr>
              <a:t> p</a:t>
            </a:r>
            <a:r>
              <a:rPr lang="en-US" sz="1400" i="1" dirty="0"/>
              <a:t> and K-decay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7854950" y="2743200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Prompt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7751763" y="2133600"/>
            <a:ext cx="1239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Astrophysical</a:t>
            </a:r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 flipH="1">
            <a:off x="6477000" y="1066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8" name="Line 16"/>
          <p:cNvSpPr>
            <a:spLocks noChangeShapeType="1"/>
          </p:cNvSpPr>
          <p:nvPr/>
        </p:nvSpPr>
        <p:spPr bwMode="auto">
          <a:xfrm flipH="1">
            <a:off x="6781800" y="49530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2" name="Group 20"/>
          <p:cNvGrpSpPr>
            <a:grpSpLocks/>
          </p:cNvGrpSpPr>
          <p:nvPr/>
        </p:nvGrpSpPr>
        <p:grpSpPr bwMode="auto">
          <a:xfrm>
            <a:off x="4876800" y="3505200"/>
            <a:ext cx="4191000" cy="2819400"/>
            <a:chOff x="3120" y="480"/>
            <a:chExt cx="2640" cy="1776"/>
          </a:xfrm>
        </p:grpSpPr>
        <p:sp>
          <p:nvSpPr>
            <p:cNvPr id="110599" name="Text Box 7"/>
            <p:cNvSpPr txBox="1">
              <a:spLocks noChangeArrowheads="1"/>
            </p:cNvSpPr>
            <p:nvPr/>
          </p:nvSpPr>
          <p:spPr bwMode="auto">
            <a:xfrm rot="16200000">
              <a:off x="2358" y="1290"/>
              <a:ext cx="17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Neutrino energy at production</a:t>
              </a:r>
            </a:p>
          </p:txBody>
        </p:sp>
        <p:grpSp>
          <p:nvGrpSpPr>
            <p:cNvPr id="110610" name="Group 18"/>
            <p:cNvGrpSpPr>
              <a:grpSpLocks/>
            </p:cNvGrpSpPr>
            <p:nvPr/>
          </p:nvGrpSpPr>
          <p:grpSpPr bwMode="auto">
            <a:xfrm>
              <a:off x="3360" y="480"/>
              <a:ext cx="2400" cy="1776"/>
              <a:chOff x="3360" y="240"/>
              <a:chExt cx="2400" cy="1776"/>
            </a:xfrm>
          </p:grpSpPr>
          <p:pic>
            <p:nvPicPr>
              <p:cNvPr id="110609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40"/>
                <a:ext cx="2400" cy="1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10598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4083" y="1427"/>
                <a:ext cx="250" cy="9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/>
              <a:p>
                <a:r>
                  <a:rPr lang="en-US" sz="1400" b="1"/>
                  <a:t>Measured dE/dX</a:t>
                </a:r>
              </a:p>
            </p:txBody>
          </p:sp>
        </p:grpSp>
      </p:grpSp>
      <p:sp>
        <p:nvSpPr>
          <p:cNvPr id="110613" name="Line 21"/>
          <p:cNvSpPr>
            <a:spLocks noChangeShapeType="1"/>
          </p:cNvSpPr>
          <p:nvPr/>
        </p:nvSpPr>
        <p:spPr bwMode="auto">
          <a:xfrm flipV="1">
            <a:off x="4419600" y="50292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F853-5402-2B49-99E1-BCD014F09231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4000"/>
              <a:t>Results of likelihood fit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93713" y="5181600"/>
            <a:ext cx="83454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000" dirty="0"/>
              <a:t>Consistent with only K, </a:t>
            </a:r>
            <a:r>
              <a:rPr lang="en-US" sz="2000" dirty="0">
                <a:latin typeface="Symbol" charset="0"/>
              </a:rPr>
              <a:t>p</a:t>
            </a:r>
            <a:r>
              <a:rPr lang="en-US" sz="2000" dirty="0"/>
              <a:t> atmospheric </a:t>
            </a:r>
            <a:r>
              <a:rPr lang="en-US" sz="2000" dirty="0">
                <a:latin typeface="Symbol" charset="0"/>
              </a:rPr>
              <a:t>n</a:t>
            </a:r>
            <a:r>
              <a:rPr lang="en-US" sz="2000" dirty="0"/>
              <a:t> to 100 </a:t>
            </a:r>
            <a:r>
              <a:rPr lang="en-US" sz="2000" dirty="0" err="1"/>
              <a:t>TeV</a:t>
            </a: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Charm component not yet seen;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intrinsic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charm in doubt? </a:t>
            </a:r>
          </a:p>
          <a:p>
            <a:pPr>
              <a:buFontTx/>
              <a:buChar char="•"/>
            </a:pPr>
            <a:r>
              <a:rPr lang="en-US" sz="2000" dirty="0"/>
              <a:t> No astrophysical neutrinos seen yet</a:t>
            </a:r>
          </a:p>
        </p:txBody>
      </p: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1219200" y="914400"/>
            <a:ext cx="7162800" cy="4140200"/>
            <a:chOff x="576" y="704"/>
            <a:chExt cx="4608" cy="2632"/>
          </a:xfrm>
        </p:grpSpPr>
        <p:pic>
          <p:nvPicPr>
            <p:cNvPr id="5735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704"/>
              <a:ext cx="4498" cy="2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3736" y="2160"/>
              <a:ext cx="144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IceCube </a:t>
              </a:r>
              <a:r>
                <a:rPr lang="en-US" b="1">
                  <a:solidFill>
                    <a:srgbClr val="FF0000"/>
                  </a:solidFill>
                </a:rPr>
                <a:t>preliminary</a:t>
              </a:r>
            </a:p>
          </p:txBody>
        </p:sp>
        <p:pic>
          <p:nvPicPr>
            <p:cNvPr id="5735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756"/>
              <a:ext cx="2216" cy="1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6E64-6065-6243-8489-D2F197B09AFD}" type="slidenum">
              <a:rPr lang="en-US"/>
              <a:pPr/>
              <a:t>17</a:t>
            </a:fld>
            <a:endParaRPr lang="en-US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3325"/>
            <a:ext cx="68564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/>
              <a:t>IceCube </a:t>
            </a:r>
            <a:r>
              <a:rPr lang="en-US" sz="4000">
                <a:latin typeface="Symbol" charset="0"/>
              </a:rPr>
              <a:t>n</a:t>
            </a:r>
            <a:r>
              <a:rPr lang="en-US" sz="4000" baseline="-25000">
                <a:latin typeface="Symbol" charset="0"/>
              </a:rPr>
              <a:t>m</a:t>
            </a:r>
            <a:r>
              <a:rPr lang="en-US" sz="4000"/>
              <a:t>: measurements &amp; limits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819400" y="5867400"/>
            <a:ext cx="2125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Plot: Sean Grullon, UW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152400" y="4572000"/>
            <a:ext cx="1905000" cy="6771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/>
              <a:t>IceCube</a:t>
            </a:r>
            <a:r>
              <a:rPr lang="en-US" sz="2000" b="1" dirty="0"/>
              <a:t> 40 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dirty="0" smtClean="0"/>
              <a:t>arXiv:1104.5187</a:t>
            </a:r>
            <a:endParaRPr lang="en-US" dirty="0"/>
          </a:p>
        </p:txBody>
      </p:sp>
      <p:sp>
        <p:nvSpPr>
          <p:cNvPr id="154630" name="Line 6"/>
          <p:cNvSpPr>
            <a:spLocks noChangeShapeType="1"/>
          </p:cNvSpPr>
          <p:nvPr/>
        </p:nvSpPr>
        <p:spPr bwMode="auto">
          <a:xfrm flipV="1">
            <a:off x="1524000" y="4648200"/>
            <a:ext cx="3200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212725" y="3008313"/>
            <a:ext cx="13112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Waxman</a:t>
            </a:r>
          </a:p>
          <a:p>
            <a:r>
              <a:rPr lang="en-US" b="1"/>
              <a:t>-Bahcall    Limit</a:t>
            </a:r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>
            <a:off x="1447800" y="3429000"/>
            <a:ext cx="2590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624-0ECB-414A-BA36-CBF96551F712}" type="slidenum">
              <a:rPr lang="en-US"/>
              <a:pPr/>
              <a:t>18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715962"/>
          </a:xfrm>
        </p:spPr>
        <p:txBody>
          <a:bodyPr/>
          <a:lstStyle/>
          <a:p>
            <a:r>
              <a:rPr lang="en-US" sz="4000" dirty="0"/>
              <a:t>Comments on </a:t>
            </a:r>
            <a:r>
              <a:rPr lang="en-US" sz="4000" dirty="0" smtClean="0"/>
              <a:t>diffuse </a:t>
            </a:r>
            <a:r>
              <a:rPr lang="en-US" sz="4000" dirty="0">
                <a:latin typeface="Symbol" charset="0"/>
              </a:rPr>
              <a:t>n</a:t>
            </a:r>
            <a:r>
              <a:rPr lang="en-US" sz="4000" dirty="0"/>
              <a:t> results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Input to analysis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Specific spectrum assumed for atmospheric </a:t>
            </a:r>
            <a:r>
              <a:rPr lang="en-US" sz="2000">
                <a:latin typeface="Symbol" charset="0"/>
              </a:rPr>
              <a:t>n </a:t>
            </a:r>
            <a:r>
              <a:rPr lang="en-US" sz="2000"/>
              <a:t>from decay of </a:t>
            </a:r>
            <a:r>
              <a:rPr lang="en-US" sz="2000">
                <a:latin typeface="Symbol" charset="0"/>
              </a:rPr>
              <a:t>p</a:t>
            </a:r>
            <a:r>
              <a:rPr lang="en-US" sz="2000"/>
              <a:t> and K (</a:t>
            </a:r>
            <a:r>
              <a:rPr lang="en-US" sz="1400"/>
              <a:t>Honda et al., PR D75:043006,2007</a:t>
            </a:r>
            <a:r>
              <a:rPr lang="en-US" sz="2000"/>
              <a:t>)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Extrapolate with power law for E</a:t>
            </a:r>
            <a:r>
              <a:rPr lang="en-US" sz="1800" baseline="-25000">
                <a:latin typeface="Symbol" charset="0"/>
              </a:rPr>
              <a:t>n</a:t>
            </a:r>
            <a:r>
              <a:rPr lang="en-US" sz="1800"/>
              <a:t> &gt; 10 TeV up to 10 PeV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For prompt </a:t>
            </a:r>
            <a:r>
              <a:rPr lang="en-US" sz="2000">
                <a:latin typeface="Symbol" charset="0"/>
              </a:rPr>
              <a:t>n</a:t>
            </a:r>
            <a:r>
              <a:rPr lang="en-US" sz="2000"/>
              <a:t> use </a:t>
            </a:r>
            <a:r>
              <a:rPr lang="en-US" sz="1800"/>
              <a:t>Enberg et al.. PR D 78, 043005, 2008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Overall normalization fitted for each component with a single fitted slope for both components</a:t>
            </a:r>
          </a:p>
          <a:p>
            <a:pPr>
              <a:lnSpc>
                <a:spcPct val="90000"/>
              </a:lnSpc>
            </a:pPr>
            <a:r>
              <a:rPr lang="en-US" sz="2400"/>
              <a:t>Limitations of this analysis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Limits depend on simple power-law extension of conventional atmospheric </a:t>
            </a:r>
            <a:r>
              <a:rPr lang="en-US" sz="2000">
                <a:latin typeface="Symbol" charset="0"/>
              </a:rPr>
              <a:t>n</a:t>
            </a:r>
            <a:r>
              <a:rPr lang="en-US" sz="2000" baseline="-25000">
                <a:latin typeface="Symbol" charset="0"/>
              </a:rPr>
              <a:t>m</a:t>
            </a:r>
            <a:r>
              <a:rPr lang="en-US" sz="2000"/>
              <a:t> to E</a:t>
            </a:r>
            <a:r>
              <a:rPr lang="en-US" sz="2000" baseline="-25000">
                <a:latin typeface="Symbol" charset="0"/>
              </a:rPr>
              <a:t>n</a:t>
            </a:r>
            <a:r>
              <a:rPr lang="en-US" sz="2000"/>
              <a:t> &gt; PeV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Neutrino spectrum must steepen to some extent above 100 TeV to reflect the knee in the primary spectrum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Bounds on prompt and astrophysical </a:t>
            </a:r>
            <a:r>
              <a:rPr lang="en-US" sz="2000">
                <a:latin typeface="Symbol" charset="0"/>
              </a:rPr>
              <a:t>n</a:t>
            </a:r>
            <a:r>
              <a:rPr lang="en-US" sz="2000"/>
              <a:t> will be relaxed to some extent with a more realistic assumption for shape of atmospheric </a:t>
            </a:r>
            <a:r>
              <a:rPr lang="en-US" sz="2000">
                <a:latin typeface="Symbol" charset="0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Recent calculation extends calculation of </a:t>
            </a:r>
            <a:r>
              <a:rPr lang="en-US" sz="2000">
                <a:latin typeface="Symbol" charset="0"/>
              </a:rPr>
              <a:t>n</a:t>
            </a:r>
            <a:r>
              <a:rPr lang="en-US" sz="2000" baseline="-25000">
                <a:latin typeface="Symbol" charset="0"/>
              </a:rPr>
              <a:t>m</a:t>
            </a:r>
            <a:r>
              <a:rPr lang="en-US" sz="2000"/>
              <a:t> to &gt; PeV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Illana, Lipari, Masip, Meloni, Astropart. Phys. 34 (2011) 663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9049-45BA-B14B-95E7-5C94EF4A1BD5}" type="slidenum">
              <a:rPr lang="en-US"/>
              <a:pPr/>
              <a:t>19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Limits from point </a:t>
            </a:r>
            <a:r>
              <a:rPr lang="en-US" dirty="0" err="1" smtClean="0"/>
              <a:t>src</a:t>
            </a:r>
            <a:r>
              <a:rPr lang="en-US" dirty="0" smtClean="0"/>
              <a:t> searches</a:t>
            </a:r>
            <a:endParaRPr lang="en-US" dirty="0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57200" y="5562600"/>
            <a:ext cx="83820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/>
              <a:t>Note: IceCube energy threshold is set very high for Southern sources</a:t>
            </a:r>
          </a:p>
          <a:p>
            <a:r>
              <a:rPr lang="en-US"/>
              <a:t> </a:t>
            </a:r>
            <a:r>
              <a:rPr lang="en-US" b="1"/>
              <a:t>to reduce background of atmospheric muons.  Antares is complementary.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114800" y="1676400"/>
            <a:ext cx="141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762000" y="914400"/>
            <a:ext cx="4593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/>
              <a:t>IceCube</a:t>
            </a:r>
            <a:r>
              <a:rPr lang="en-US" sz="2400" dirty="0"/>
              <a:t> 40, </a:t>
            </a:r>
            <a:r>
              <a:rPr lang="en-US" sz="2400" dirty="0" err="1"/>
              <a:t>Ap.J</a:t>
            </a:r>
            <a:r>
              <a:rPr lang="en-US" sz="2400" dirty="0"/>
              <a:t>. 732 (2011) 18</a:t>
            </a:r>
          </a:p>
        </p:txBody>
      </p:sp>
      <p:grpSp>
        <p:nvGrpSpPr>
          <p:cNvPr id="78863" name="Group 15"/>
          <p:cNvGrpSpPr>
            <a:grpSpLocks/>
          </p:cNvGrpSpPr>
          <p:nvPr/>
        </p:nvGrpSpPr>
        <p:grpSpPr bwMode="auto">
          <a:xfrm>
            <a:off x="76200" y="1447800"/>
            <a:ext cx="5791200" cy="3962400"/>
            <a:chOff x="2016" y="816"/>
            <a:chExt cx="3648" cy="2496"/>
          </a:xfrm>
        </p:grpSpPr>
        <p:pic>
          <p:nvPicPr>
            <p:cNvPr id="78855" name="Picture 7" descr="ForPaper_Sensitivity_10kNuMu_NoNuTau_FC_15sigUnc_figcon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816"/>
              <a:ext cx="3648" cy="24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3120" y="3120"/>
              <a:ext cx="192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MGRO J1908+06</a:t>
              </a:r>
            </a:p>
          </p:txBody>
        </p:sp>
        <p:sp>
          <p:nvSpPr>
            <p:cNvPr id="78861" name="Line 13"/>
            <p:cNvSpPr>
              <a:spLocks noChangeShapeType="1"/>
            </p:cNvSpPr>
            <p:nvPr/>
          </p:nvSpPr>
          <p:spPr bwMode="auto">
            <a:xfrm flipV="1">
              <a:off x="4080" y="26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986" y="2692756"/>
            <a:ext cx="3583014" cy="2371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86600" y="1371600"/>
            <a:ext cx="1878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IceCube-59</a:t>
            </a:r>
          </a:p>
          <a:p>
            <a:r>
              <a:rPr lang="en-US" dirty="0"/>
              <a:t> </a:t>
            </a:r>
            <a:r>
              <a:rPr lang="en-US" dirty="0" smtClean="0"/>
              <a:t>add </a:t>
            </a:r>
            <a:r>
              <a:rPr lang="en-US" dirty="0" err="1" smtClean="0"/>
              <a:t>IceTop</a:t>
            </a:r>
            <a:r>
              <a:rPr lang="en-US" dirty="0" smtClean="0"/>
              <a:t> veto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7239000" y="4038600"/>
            <a:ext cx="9144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8001000" y="2133600"/>
            <a:ext cx="6858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210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B339-6B1C-3C4D-8B3F-71131246CF36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Motivation and history  (since 1960)</a:t>
            </a:r>
          </a:p>
          <a:p>
            <a:r>
              <a:rPr lang="en-US" dirty="0"/>
              <a:t>Effective area and event reconstruction</a:t>
            </a:r>
          </a:p>
          <a:p>
            <a:r>
              <a:rPr lang="en-US" dirty="0"/>
              <a:t>Atmospheric neutrinos</a:t>
            </a:r>
          </a:p>
          <a:p>
            <a:r>
              <a:rPr lang="en-US" dirty="0"/>
              <a:t>New limits on astrophysical neutrinos</a:t>
            </a:r>
          </a:p>
          <a:p>
            <a:r>
              <a:rPr lang="en-US" dirty="0"/>
              <a:t>Implications for models of sources</a:t>
            </a:r>
          </a:p>
          <a:p>
            <a:r>
              <a:rPr lang="en-US" dirty="0" smtClean="0"/>
              <a:t>Search for </a:t>
            </a:r>
            <a:r>
              <a:rPr lang="en-US" dirty="0" err="1" smtClean="0"/>
              <a:t>cosmogenic</a:t>
            </a:r>
            <a:r>
              <a:rPr lang="en-US" dirty="0" smtClean="0"/>
              <a:t> neutrinos</a:t>
            </a:r>
            <a:endParaRPr lang="en-US" dirty="0"/>
          </a:p>
          <a:p>
            <a:r>
              <a:rPr lang="en-US" dirty="0"/>
              <a:t>Status and future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D9F1-BC33-6B43-9FA0-FE47B46A81E6}" type="slidenum">
              <a:rPr lang="en-US"/>
              <a:pPr/>
              <a:t>20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38138"/>
            <a:ext cx="8899525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108325" y="387350"/>
            <a:ext cx="578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chemeClr val="accent2"/>
                </a:solidFill>
              </a:rPr>
              <a:t>in Galactic coordinates</a:t>
            </a:r>
            <a:r>
              <a:rPr lang="en-US"/>
              <a:t> </a:t>
            </a:r>
            <a:r>
              <a:rPr lang="en-US" b="1"/>
              <a:t>(Gisela Anton, </a:t>
            </a:r>
            <a:r>
              <a:rPr lang="en-US" b="1">
                <a:latin typeface="Symbol" charset="0"/>
              </a:rPr>
              <a:t>n</a:t>
            </a:r>
            <a:r>
              <a:rPr lang="en-US" b="1"/>
              <a:t>-2010)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52400" y="954088"/>
            <a:ext cx="3913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Northern detector has more</a:t>
            </a:r>
          </a:p>
          <a:p>
            <a:r>
              <a:rPr lang="en-US" sz="2400"/>
              <a:t>Galactic sources in F.O.V.</a:t>
            </a:r>
          </a:p>
        </p:txBody>
      </p:sp>
    </p:spTree>
    <p:extLst>
      <p:ext uri="{BB962C8B-B14F-4D97-AF65-F5344CB8AC3E}">
        <p14:creationId xmlns:p14="http://schemas.microsoft.com/office/powerpoint/2010/main" val="411165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2EA0-CF53-6844-A990-5D54DAF8644A}" type="slidenum">
              <a:rPr lang="en-US"/>
              <a:pPr/>
              <a:t>21</a:t>
            </a:fld>
            <a:endParaRPr lang="en-US"/>
          </a:p>
        </p:txBody>
      </p:sp>
      <p:pic>
        <p:nvPicPr>
          <p:cNvPr id="18434" name="Picture 2" descr="science-279-fromFrankRie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86400" cy="838200"/>
          </a:xfrm>
        </p:spPr>
        <p:txBody>
          <a:bodyPr/>
          <a:lstStyle/>
          <a:p>
            <a:r>
              <a:rPr lang="en-US"/>
              <a:t>Generic model I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CR acceleration occurs in jets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AGN or GRB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Abundant target material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Most models assume photo-production: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p + </a:t>
            </a:r>
            <a:r>
              <a:rPr lang="en-US" sz="2000" dirty="0">
                <a:latin typeface="Symbol" charset="0"/>
              </a:rPr>
              <a:t>g</a:t>
            </a:r>
            <a:r>
              <a:rPr lang="en-US" sz="2000" dirty="0"/>
              <a:t> </a:t>
            </a:r>
            <a:r>
              <a:rPr lang="en-US" sz="2000" dirty="0">
                <a:sym typeface="Wingdings" charset="0"/>
              </a:rPr>
              <a:t> </a:t>
            </a:r>
            <a:r>
              <a:rPr lang="en-US" sz="2000" dirty="0">
                <a:latin typeface="Symbol" charset="0"/>
                <a:sym typeface="Wingdings" charset="0"/>
              </a:rPr>
              <a:t>D</a:t>
            </a:r>
            <a:r>
              <a:rPr lang="en-US" sz="2000" baseline="30000" dirty="0">
                <a:sym typeface="Wingdings" charset="0"/>
              </a:rPr>
              <a:t>+ </a:t>
            </a:r>
            <a:r>
              <a:rPr lang="en-US" sz="2000" dirty="0">
                <a:sym typeface="Wingdings" charset="0"/>
              </a:rPr>
              <a:t> p + </a:t>
            </a:r>
            <a:r>
              <a:rPr lang="en-US" sz="2000" dirty="0">
                <a:latin typeface="Symbol" charset="0"/>
                <a:sym typeface="Wingdings" charset="0"/>
              </a:rPr>
              <a:t>p</a:t>
            </a:r>
            <a:r>
              <a:rPr lang="en-US" sz="2000" baseline="30000" dirty="0">
                <a:sym typeface="Wingdings" charset="0"/>
              </a:rPr>
              <a:t>0 </a:t>
            </a:r>
            <a:r>
              <a:rPr lang="en-US" sz="2000" dirty="0">
                <a:sym typeface="Wingdings" charset="0"/>
              </a:rPr>
              <a:t> p + </a:t>
            </a:r>
            <a:r>
              <a:rPr lang="en-US" sz="2000" dirty="0">
                <a:latin typeface="Symbol" charset="0"/>
                <a:sym typeface="Wingdings" charset="0"/>
              </a:rPr>
              <a:t>g g</a:t>
            </a:r>
            <a:endParaRPr lang="en-US" sz="2000" dirty="0">
              <a:sym typeface="Wingdings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 p + </a:t>
            </a:r>
            <a:r>
              <a:rPr lang="en-US" sz="2000" dirty="0">
                <a:latin typeface="Symbol" charset="0"/>
              </a:rPr>
              <a:t>g</a:t>
            </a:r>
            <a:r>
              <a:rPr lang="en-US" sz="2000" dirty="0"/>
              <a:t> </a:t>
            </a:r>
            <a:r>
              <a:rPr lang="en-US" sz="2000" dirty="0">
                <a:sym typeface="Wingdings" charset="0"/>
              </a:rPr>
              <a:t> </a:t>
            </a:r>
            <a:r>
              <a:rPr lang="en-US" sz="2000" dirty="0">
                <a:latin typeface="Symbol" charset="0"/>
                <a:sym typeface="Wingdings" charset="0"/>
              </a:rPr>
              <a:t>D</a:t>
            </a:r>
            <a:r>
              <a:rPr lang="en-US" sz="2000" baseline="30000" dirty="0">
                <a:sym typeface="Wingdings" charset="0"/>
              </a:rPr>
              <a:t>+ </a:t>
            </a:r>
            <a:r>
              <a:rPr lang="en-US" sz="2000" dirty="0">
                <a:sym typeface="Wingdings" charset="0"/>
              </a:rPr>
              <a:t> n + </a:t>
            </a:r>
            <a:r>
              <a:rPr lang="en-US" sz="2000" dirty="0">
                <a:latin typeface="Symbol" charset="0"/>
                <a:sym typeface="Wingdings" charset="0"/>
              </a:rPr>
              <a:t>p</a:t>
            </a:r>
            <a:r>
              <a:rPr lang="en-US" sz="2000" baseline="30000" dirty="0">
                <a:latin typeface="Symbol" charset="0"/>
                <a:sym typeface="Wingdings" charset="0"/>
              </a:rPr>
              <a:t>+</a:t>
            </a:r>
            <a:r>
              <a:rPr lang="en-US" sz="2000" baseline="30000" dirty="0">
                <a:sym typeface="Wingdings" charset="0"/>
              </a:rPr>
              <a:t> </a:t>
            </a:r>
            <a:r>
              <a:rPr lang="en-US" sz="2000" dirty="0">
                <a:sym typeface="Wingdings" charset="0"/>
              </a:rPr>
              <a:t> n + </a:t>
            </a:r>
            <a:r>
              <a:rPr lang="en-US" sz="2000" dirty="0">
                <a:latin typeface="Symbol" charset="0"/>
                <a:sym typeface="Wingdings" charset="0"/>
              </a:rPr>
              <a:t>m</a:t>
            </a:r>
            <a:r>
              <a:rPr lang="en-US" sz="2000" dirty="0">
                <a:sym typeface="Wingdings" charset="0"/>
              </a:rPr>
              <a:t> + </a:t>
            </a:r>
            <a:r>
              <a:rPr lang="en-US" sz="2000" dirty="0">
                <a:latin typeface="Symbol" charset="0"/>
                <a:sym typeface="Wingdings" charset="0"/>
              </a:rPr>
              <a:t>n</a:t>
            </a:r>
            <a:endParaRPr lang="en-US" sz="2000" dirty="0">
              <a:latin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Ideal case ( ~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Waxman-</a:t>
            </a:r>
            <a:r>
              <a:rPr lang="en-US" sz="2800" dirty="0" err="1"/>
              <a:t>Bahcall</a:t>
            </a:r>
            <a:r>
              <a:rPr lang="en-US" sz="2800" dirty="0"/>
              <a:t> limit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Strong magnetic fields retain protons in jets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Neutrons escape, decay to protons &amp; become UHECR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A50021"/>
                </a:solidFill>
              </a:rPr>
              <a:t>Extra-galactic cosmic rays observed as </a:t>
            </a:r>
            <a:r>
              <a:rPr lang="en-US" sz="2400" dirty="0" smtClean="0">
                <a:solidFill>
                  <a:srgbClr val="A50021"/>
                </a:solidFill>
              </a:rPr>
              <a:t>protons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Energy </a:t>
            </a:r>
            <a:r>
              <a:rPr lang="en-US" sz="2400" dirty="0"/>
              <a:t>content in neutrinos </a:t>
            </a:r>
            <a:r>
              <a:rPr lang="en-US" sz="2400" b="1" dirty="0"/>
              <a:t>≈</a:t>
            </a:r>
            <a:r>
              <a:rPr lang="en-US" sz="2400" dirty="0"/>
              <a:t> energy in </a:t>
            </a:r>
            <a:r>
              <a:rPr lang="en-US" sz="2400" dirty="0" smtClean="0"/>
              <a:t>UHECR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This picture disfavored as limits go below W-B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867400" y="2895600"/>
            <a:ext cx="2949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charset="0"/>
                <a:hlinkClick r:id="rId3"/>
              </a:rPr>
              <a:t>http://www.ucd.ie/math-phy</a:t>
            </a:r>
            <a:endParaRPr lang="en-US" sz="1400" b="1">
              <a:latin typeface="Courier New" charset="0"/>
            </a:endParaRPr>
          </a:p>
          <a:p>
            <a:r>
              <a:rPr lang="en-US" sz="1400" b="1">
                <a:solidFill>
                  <a:srgbClr val="000099"/>
                </a:solidFill>
                <a:latin typeface="Courier New" charset="0"/>
              </a:rPr>
              <a:t>/rieger/science.gif</a:t>
            </a:r>
          </a:p>
          <a:p>
            <a:endParaRPr lang="en-US" b="1">
              <a:latin typeface="Courier New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537325" y="3581400"/>
            <a:ext cx="27368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  <a:latin typeface="Courier New" charset="0"/>
              </a:rPr>
              <a:t>Waxman, Bahcall, PRD 59,</a:t>
            </a:r>
          </a:p>
          <a:p>
            <a:r>
              <a:rPr lang="en-US" sz="1400">
                <a:solidFill>
                  <a:srgbClr val="000099"/>
                </a:solidFill>
                <a:latin typeface="Courier New" charset="0"/>
              </a:rPr>
              <a:t>023002 (1998).  Also</a:t>
            </a:r>
          </a:p>
          <a:p>
            <a:r>
              <a:rPr lang="en-US" sz="1400">
                <a:solidFill>
                  <a:srgbClr val="000099"/>
                </a:solidFill>
                <a:latin typeface="Courier New" charset="0"/>
              </a:rPr>
              <a:t>TKG astro-ph/9707283v1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A881-92FB-654B-A9C6-702C9E7F00C7}" type="slidenum">
              <a:rPr lang="en-US"/>
              <a:pPr/>
              <a:t>22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5486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000"/>
              <a:t>Generic model II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2819400"/>
          </a:xfrm>
        </p:spPr>
        <p:txBody>
          <a:bodyPr/>
          <a:lstStyle/>
          <a:p>
            <a:r>
              <a:rPr lang="en-US" sz="2800"/>
              <a:t>UHECR are accelerated in external shocks analogous to SNR</a:t>
            </a:r>
          </a:p>
          <a:p>
            <a:pPr lvl="1"/>
            <a:r>
              <a:rPr lang="en-US" sz="1800"/>
              <a:t>See E.G. Berezhko, 0809.0734 &amp; 0905.4785</a:t>
            </a:r>
            <a:endParaRPr lang="en-US" sz="2400"/>
          </a:p>
          <a:p>
            <a:pPr lvl="1"/>
            <a:r>
              <a:rPr lang="en-US" sz="2400">
                <a:solidFill>
                  <a:srgbClr val="A50021"/>
                </a:solidFill>
              </a:rPr>
              <a:t>mixed composition (accelerate whatever is there)</a:t>
            </a:r>
          </a:p>
          <a:p>
            <a:pPr lvl="1"/>
            <a:r>
              <a:rPr lang="en-US" sz="2400"/>
              <a:t>Low density of target material</a:t>
            </a:r>
          </a:p>
          <a:p>
            <a:pPr lvl="1">
              <a:buFontTx/>
              <a:buNone/>
            </a:pPr>
            <a:r>
              <a:rPr lang="en-US" sz="2400">
                <a:sym typeface="Wingdings" charset="0"/>
              </a:rPr>
              <a:t>  </a:t>
            </a:r>
            <a:r>
              <a:rPr lang="en-US" sz="2400"/>
              <a:t>lower level of neutrino production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95400" y="5943600"/>
            <a:ext cx="7315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ourier New" charset="0"/>
              </a:rPr>
              <a:t>Diagram from A.Ferrari, Ann Revs A&amp;A 36 (1998) 539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370C-1424-B442-8A28-04CA83BBBE88}" type="slidenum">
              <a:rPr lang="en-US"/>
              <a:pPr/>
              <a:t>23</a:t>
            </a:fld>
            <a:endParaRPr lang="en-US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046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457200" y="76200"/>
            <a:ext cx="2667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All-particle spectrum modeled with 3 populations &amp; 5 groups of nuclei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title"/>
          </p:nvPr>
        </p:nvSpPr>
        <p:spPr>
          <a:xfrm>
            <a:off x="4876800" y="0"/>
            <a:ext cx="4267200" cy="1981200"/>
          </a:xfrm>
        </p:spPr>
        <p:txBody>
          <a:bodyPr/>
          <a:lstStyle/>
          <a:p>
            <a:r>
              <a:rPr lang="en-US" sz="3600" dirty="0"/>
              <a:t>Primary spectrum</a:t>
            </a:r>
            <a:br>
              <a:rPr lang="en-US" sz="3600" dirty="0"/>
            </a:br>
            <a:r>
              <a:rPr lang="en-US" sz="3600" dirty="0"/>
              <a:t>&amp; </a:t>
            </a:r>
            <a:r>
              <a:rPr lang="en-US" sz="3600" dirty="0" smtClean="0"/>
              <a:t>composition:</a:t>
            </a:r>
            <a:r>
              <a:rPr lang="en-US" sz="3600" dirty="0" smtClean="0">
                <a:sym typeface="Wingdings"/>
              </a:rPr>
              <a:t> expectations for </a:t>
            </a:r>
            <a:br>
              <a:rPr lang="en-US" sz="3600" dirty="0" smtClean="0">
                <a:sym typeface="Wingdings"/>
              </a:rPr>
            </a:br>
            <a:r>
              <a:rPr lang="en-US" sz="3600" dirty="0" smtClean="0">
                <a:sym typeface="Wingdings"/>
              </a:rPr>
              <a:t>&gt; 100 </a:t>
            </a:r>
            <a:r>
              <a:rPr lang="en-US" sz="3600" dirty="0" err="1">
                <a:sym typeface="Wingdings"/>
              </a:rPr>
              <a:t>T</a:t>
            </a:r>
            <a:r>
              <a:rPr lang="en-US" sz="3600" dirty="0" err="1" smtClean="0">
                <a:sym typeface="Wingdings"/>
              </a:rPr>
              <a:t>eV</a:t>
            </a:r>
            <a:r>
              <a:rPr lang="en-US" sz="3600" dirty="0" smtClean="0">
                <a:sym typeface="Wingdings"/>
              </a:rPr>
              <a:t> </a:t>
            </a:r>
            <a:r>
              <a:rPr lang="en-US" sz="3600" dirty="0" smtClean="0">
                <a:latin typeface="Symbol" charset="2"/>
                <a:cs typeface="Symbol" charset="2"/>
                <a:sym typeface="Wingdings"/>
              </a:rPr>
              <a:t>n</a:t>
            </a:r>
            <a:endParaRPr lang="en-US" sz="3600" dirty="0">
              <a:latin typeface="Symbol" charset="2"/>
              <a:cs typeface="Symbol" charset="2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2133600"/>
            <a:ext cx="4343400" cy="4441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4572000"/>
            <a:ext cx="2096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 composition</a:t>
            </a:r>
          </a:p>
          <a:p>
            <a:r>
              <a:rPr lang="en-US" dirty="0" smtClean="0">
                <a:sym typeface="Wingdings"/>
              </a:rPr>
              <a:t> Fewer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n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5334000"/>
            <a:ext cx="1974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Extra-galactic = p</a:t>
            </a:r>
          </a:p>
          <a:p>
            <a:r>
              <a:rPr lang="en-US" dirty="0" smtClean="0">
                <a:sym typeface="Wingdings"/>
              </a:rPr>
              <a:t> More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n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16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D561-AB48-7746-8AC0-C8813D5B8066}" type="slidenum">
              <a:rPr lang="en-US"/>
              <a:pPr/>
              <a:t>24</a:t>
            </a:fld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924800" cy="1143000"/>
          </a:xfrm>
        </p:spPr>
        <p:txBody>
          <a:bodyPr/>
          <a:lstStyle/>
          <a:p>
            <a:r>
              <a:rPr lang="en-US" dirty="0" err="1" smtClean="0"/>
              <a:t>Cosmogenic</a:t>
            </a:r>
            <a:r>
              <a:rPr lang="en-US" dirty="0" smtClean="0"/>
              <a:t> (GZK) neutrinos</a:t>
            </a:r>
            <a:endParaRPr lang="en-US" dirty="0"/>
          </a:p>
        </p:txBody>
      </p:sp>
      <p:sp>
        <p:nvSpPr>
          <p:cNvPr id="9524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029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Cosmogenic</a:t>
            </a:r>
            <a:r>
              <a:rPr lang="en-US" sz="2800" dirty="0"/>
              <a:t> </a:t>
            </a:r>
            <a:r>
              <a:rPr lang="en-US" sz="2800" dirty="0">
                <a:latin typeface="Symbol" charset="0"/>
              </a:rPr>
              <a:t>n</a:t>
            </a:r>
            <a:r>
              <a:rPr lang="en-US" sz="2800" dirty="0"/>
              <a:t> from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Intensity depends on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Spectrum at sources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Evolution of sources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Composition of UHECR (Heavy nuclei give less </a:t>
            </a:r>
            <a:r>
              <a:rPr lang="en-US" sz="2400" dirty="0">
                <a:latin typeface="Symbol" charset="0"/>
              </a:rPr>
              <a:t>n</a:t>
            </a:r>
            <a:r>
              <a:rPr lang="en-US" sz="2400" dirty="0"/>
              <a:t>)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Third flight of ANITA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Optimized for UHECR as well as GZK </a:t>
            </a:r>
            <a:r>
              <a:rPr lang="en-US" sz="2400" dirty="0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/>
              <a:t>, 2011/12 ?</a:t>
            </a:r>
            <a:endParaRPr lang="en-US" sz="2400" dirty="0"/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6990467" y="5486400"/>
            <a:ext cx="1848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dirty="0"/>
              <a:t>arXiv:</a:t>
            </a:r>
            <a:r>
              <a:rPr lang="en-US" dirty="0" smtClean="0"/>
              <a:t>1011.5004 </a:t>
            </a:r>
            <a:endParaRPr lang="en-US" dirty="0"/>
          </a:p>
        </p:txBody>
      </p:sp>
      <p:pic>
        <p:nvPicPr>
          <p:cNvPr id="2" name="Picture 1" descr="newLimit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4267200" cy="4267200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2057400"/>
            <a:ext cx="3414713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28052" y="5410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ANITA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165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B3DF-F3E7-8040-A43B-F5C9887B34CD}" type="slidenum">
              <a:rPr lang="en-US"/>
              <a:pPr/>
              <a:t>25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Radio Detection of neutrinos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2400"/>
            <a:ext cx="3589338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286000" y="5729288"/>
            <a:ext cx="327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/>
              <a:t> </a:t>
            </a:r>
            <a:r>
              <a:rPr lang="en-US">
                <a:hlinkClick r:id="rId3" tooltip="Abstract"/>
              </a:rPr>
              <a:t>http://arxiv.org/abs/1003.2961</a:t>
            </a:r>
            <a:endParaRPr lang="en-US"/>
          </a:p>
        </p:txBody>
      </p:sp>
      <p:grpSp>
        <p:nvGrpSpPr>
          <p:cNvPr id="97294" name="Group 14"/>
          <p:cNvGrpSpPr>
            <a:grpSpLocks/>
          </p:cNvGrpSpPr>
          <p:nvPr/>
        </p:nvGrpSpPr>
        <p:grpSpPr bwMode="auto">
          <a:xfrm>
            <a:off x="4419600" y="1077913"/>
            <a:ext cx="4641850" cy="5086350"/>
            <a:chOff x="2784" y="679"/>
            <a:chExt cx="2924" cy="3204"/>
          </a:xfrm>
        </p:grpSpPr>
        <p:pic>
          <p:nvPicPr>
            <p:cNvPr id="9728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679"/>
              <a:ext cx="2856" cy="2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3696" y="3479"/>
              <a:ext cx="20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Vpol:1 </a:t>
              </a:r>
              <a:r>
                <a:rPr lang="en-US" b="1" dirty="0"/>
                <a:t>neutrino </a:t>
              </a:r>
              <a:r>
                <a:rPr lang="en-US" b="1" dirty="0" smtClean="0"/>
                <a:t>candidate</a:t>
              </a:r>
              <a:r>
                <a:rPr lang="en-US" dirty="0" smtClean="0"/>
                <a:t>;</a:t>
              </a:r>
              <a:endParaRPr lang="en-US" dirty="0"/>
            </a:p>
            <a:p>
              <a:r>
                <a:rPr lang="en-US" dirty="0"/>
                <a:t>HPol:3 &gt; 10</a:t>
              </a:r>
              <a:r>
                <a:rPr lang="en-US" baseline="30000" dirty="0"/>
                <a:t>19</a:t>
              </a:r>
              <a:r>
                <a:rPr lang="en-US" dirty="0"/>
                <a:t> </a:t>
              </a:r>
              <a:r>
                <a:rPr lang="en-US" dirty="0" err="1"/>
                <a:t>eV</a:t>
              </a:r>
              <a:r>
                <a:rPr lang="en-US" dirty="0"/>
                <a:t> </a:t>
              </a:r>
              <a:r>
                <a:rPr lang="en-US" dirty="0" err="1"/>
                <a:t>cosmics</a:t>
              </a:r>
              <a:endParaRPr lang="en-US" dirty="0"/>
            </a:p>
          </p:txBody>
        </p:sp>
      </p:grp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365125" y="838200"/>
            <a:ext cx="346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ANITA-II over Antarctica</a:t>
            </a:r>
          </a:p>
        </p:txBody>
      </p:sp>
    </p:spTree>
    <p:extLst>
      <p:ext uri="{BB962C8B-B14F-4D97-AF65-F5344CB8AC3E}">
        <p14:creationId xmlns:p14="http://schemas.microsoft.com/office/powerpoint/2010/main" val="272988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9AAF-C383-5F48-A6CC-CA6B36768D12}" type="slidenum">
              <a:rPr lang="en-US"/>
              <a:pPr/>
              <a:t>26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EeV </a:t>
            </a:r>
            <a:r>
              <a:rPr lang="en-US" sz="4000">
                <a:latin typeface="Symbol" charset="0"/>
              </a:rPr>
              <a:t>n</a:t>
            </a:r>
            <a:r>
              <a:rPr lang="en-US" sz="4000" baseline="-25000">
                <a:latin typeface="Symbol" charset="0"/>
              </a:rPr>
              <a:t>t</a:t>
            </a:r>
            <a:r>
              <a:rPr lang="en-US" sz="4000">
                <a:latin typeface="Symbol" charset="0"/>
              </a:rPr>
              <a:t> </a:t>
            </a:r>
            <a:r>
              <a:rPr lang="en-US" sz="4000"/>
              <a:t>detection with Auger et al.</a:t>
            </a:r>
            <a:endParaRPr lang="en-US" sz="4000">
              <a:latin typeface="Symbol" charset="0"/>
            </a:endParaRP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475"/>
            <a:ext cx="86296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5029200" y="2514600"/>
            <a:ext cx="3902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D. Gora</a:t>
            </a:r>
          </a:p>
          <a:p>
            <a:r>
              <a:rPr lang="en-US" sz="2400"/>
              <a:t>&lt;~ 1 GZK </a:t>
            </a:r>
            <a:r>
              <a:rPr lang="en-US" sz="2400">
                <a:latin typeface="Symbol" charset="0"/>
              </a:rPr>
              <a:t>n</a:t>
            </a:r>
            <a:r>
              <a:rPr lang="en-US" sz="2400" baseline="-25000">
                <a:latin typeface="Symbol" charset="0"/>
              </a:rPr>
              <a:t>t</a:t>
            </a:r>
            <a:r>
              <a:rPr lang="en-US" sz="2400"/>
              <a:t> / year in Auger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1524000" y="5715000"/>
            <a:ext cx="7088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Symbol" charset="0"/>
              </a:rPr>
              <a:t>G</a:t>
            </a:r>
            <a:r>
              <a:rPr lang="en-US" sz="2000"/>
              <a:t>c</a:t>
            </a:r>
            <a:r>
              <a:rPr lang="en-US" sz="2000">
                <a:latin typeface="Symbol" charset="0"/>
              </a:rPr>
              <a:t>t</a:t>
            </a:r>
            <a:r>
              <a:rPr lang="en-US" sz="2000"/>
              <a:t> ~ 100 km for E</a:t>
            </a:r>
            <a:r>
              <a:rPr lang="en-US" sz="2000" baseline="-25000">
                <a:latin typeface="Symbol" charset="0"/>
              </a:rPr>
              <a:t>t</a:t>
            </a:r>
            <a:r>
              <a:rPr lang="en-US" sz="2000"/>
              <a:t> ~ 2 x 10</a:t>
            </a:r>
            <a:r>
              <a:rPr lang="en-US" sz="2000" baseline="30000"/>
              <a:t>18</a:t>
            </a:r>
            <a:r>
              <a:rPr lang="en-US" sz="2000"/>
              <a:t> eV followed by </a:t>
            </a:r>
            <a:r>
              <a:rPr lang="en-US" sz="2000">
                <a:latin typeface="Symbol" charset="0"/>
              </a:rPr>
              <a:t>t</a:t>
            </a:r>
            <a:r>
              <a:rPr lang="en-US" sz="2000"/>
              <a:t>-decay shower</a:t>
            </a:r>
          </a:p>
          <a:p>
            <a:r>
              <a:rPr lang="en-US" sz="2000"/>
              <a:t>                                                        T. Weiler, D. Fargion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0" y="1930400"/>
            <a:ext cx="5346700" cy="317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1566446"/>
            <a:ext cx="2294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PRD 79 (2009) 102001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48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FC4E-2D63-C84F-A547-26EA9DE4D63C}" type="slidenum">
              <a:rPr lang="en-US"/>
              <a:pPr/>
              <a:t>27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limits </a:t>
            </a:r>
            <a:r>
              <a:rPr lang="en-US" dirty="0"/>
              <a:t>on </a:t>
            </a:r>
            <a:r>
              <a:rPr lang="en-US" dirty="0" err="1"/>
              <a:t>cosmogenic</a:t>
            </a:r>
            <a:r>
              <a:rPr lang="en-US" dirty="0"/>
              <a:t> </a:t>
            </a:r>
            <a:r>
              <a:rPr lang="en-US" dirty="0">
                <a:latin typeface="Symbol" charset="2"/>
                <a:cs typeface="Symbol" charset="2"/>
              </a:rPr>
              <a:t>n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34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GZK </a:t>
            </a:r>
            <a:r>
              <a:rPr lang="en-US" sz="2800" dirty="0"/>
              <a:t>search looks for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Very bright events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Near the horizon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with compact initial burst of light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Range of sensitivity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PeV</a:t>
            </a:r>
            <a:r>
              <a:rPr lang="en-US" sz="2400" dirty="0"/>
              <a:t> – </a:t>
            </a:r>
            <a:r>
              <a:rPr lang="en-US" sz="2400" dirty="0" err="1"/>
              <a:t>EeV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Complementary to diffuse </a:t>
            </a:r>
            <a:r>
              <a:rPr lang="en-US" sz="2400" dirty="0">
                <a:latin typeface="Symbol" charset="0"/>
              </a:rPr>
              <a:t>n</a:t>
            </a:r>
            <a:r>
              <a:rPr lang="en-US" sz="2400" baseline="-25000" dirty="0">
                <a:latin typeface="Symbol" charset="0"/>
              </a:rPr>
              <a:t>m</a:t>
            </a:r>
            <a:r>
              <a:rPr lang="en-US" sz="2400" dirty="0"/>
              <a:t> search that starts by </a:t>
            </a:r>
            <a:r>
              <a:rPr lang="en-US" sz="2400" dirty="0" smtClean="0"/>
              <a:t>measuring </a:t>
            </a:r>
            <a:r>
              <a:rPr lang="en-US" sz="2400" dirty="0"/>
              <a:t>atmospheric </a:t>
            </a:r>
            <a:r>
              <a:rPr lang="en-US" sz="2400" dirty="0" smtClean="0">
                <a:latin typeface="Symbol" charset="0"/>
              </a:rPr>
              <a:t>n</a:t>
            </a:r>
            <a:r>
              <a:rPr lang="en-US" sz="2400" baseline="-25000" dirty="0" smtClean="0">
                <a:latin typeface="Symbol" charset="0"/>
              </a:rPr>
              <a:t>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Model 6 (Fermi max): expect 0.4 events</a:t>
            </a:r>
            <a:endParaRPr lang="en-US" sz="2400" dirty="0"/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495800" y="1295400"/>
            <a:ext cx="3709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IceCube-40 </a:t>
            </a:r>
            <a:r>
              <a:rPr lang="en-US" sz="2000" dirty="0" smtClean="0"/>
              <a:t>arXiv:1103.4250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4495800" y="5791200"/>
            <a:ext cx="456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All-flavor limits assuming </a:t>
            </a:r>
            <a:r>
              <a:rPr lang="en-US" sz="2000" b="1">
                <a:latin typeface="Symbol" charset="0"/>
              </a:rPr>
              <a:t>n</a:t>
            </a:r>
            <a:r>
              <a:rPr lang="en-US" sz="2000" b="1" baseline="-25000">
                <a:latin typeface="Symbol" charset="0"/>
              </a:rPr>
              <a:t>m</a:t>
            </a:r>
            <a:r>
              <a:rPr lang="en-US" sz="2000" b="1"/>
              <a:t> ~ </a:t>
            </a:r>
            <a:r>
              <a:rPr lang="en-US" sz="2000" b="1">
                <a:latin typeface="Symbol" charset="0"/>
              </a:rPr>
              <a:t>n</a:t>
            </a:r>
            <a:r>
              <a:rPr lang="en-US" sz="2000" b="1" baseline="-25000">
                <a:latin typeface="Symbol" charset="0"/>
              </a:rPr>
              <a:t>t</a:t>
            </a:r>
            <a:r>
              <a:rPr lang="en-US" sz="2000" b="1"/>
              <a:t> ~ </a:t>
            </a:r>
            <a:r>
              <a:rPr lang="en-US" sz="2000" b="1">
                <a:latin typeface="Symbol" charset="0"/>
              </a:rPr>
              <a:t>n</a:t>
            </a:r>
            <a:r>
              <a:rPr lang="en-US" sz="2000" b="1" baseline="-25000"/>
              <a:t>e</a:t>
            </a:r>
          </a:p>
        </p:txBody>
      </p:sp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67" y="1828800"/>
            <a:ext cx="5055933" cy="39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0EBD-6534-7147-8992-3293901D6F73}" type="slidenum">
              <a:rPr lang="en-US"/>
              <a:pPr/>
              <a:t>28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science with IceCube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525963"/>
          </a:xfrm>
        </p:spPr>
        <p:txBody>
          <a:bodyPr/>
          <a:lstStyle/>
          <a:p>
            <a:r>
              <a:rPr lang="en-US" sz="2800"/>
              <a:t>Cosmic-ray physics</a:t>
            </a:r>
          </a:p>
          <a:p>
            <a:pPr lvl="1"/>
            <a:r>
              <a:rPr lang="en-US" sz="2400"/>
              <a:t>Composition/spectrum with IceCube/IceTop</a:t>
            </a:r>
          </a:p>
          <a:p>
            <a:pPr lvl="1"/>
            <a:r>
              <a:rPr lang="en-US" sz="2400"/>
              <a:t>Cosmic-ray anisotropy with 5 x 10</a:t>
            </a:r>
            <a:r>
              <a:rPr lang="en-US" sz="2400" baseline="30000"/>
              <a:t>10</a:t>
            </a:r>
            <a:r>
              <a:rPr lang="en-US" sz="2400"/>
              <a:t> </a:t>
            </a:r>
            <a:r>
              <a:rPr lang="en-US" sz="2400">
                <a:latin typeface="Symbol" charset="0"/>
              </a:rPr>
              <a:t>m</a:t>
            </a:r>
            <a:r>
              <a:rPr lang="en-US" sz="2400"/>
              <a:t>/yr (</a:t>
            </a:r>
            <a:r>
              <a:rPr lang="en-US" sz="2000">
                <a:hlinkClick r:id="rId2" tooltip="Abstract"/>
              </a:rPr>
              <a:t>arXiv:1005.2960</a:t>
            </a:r>
            <a:r>
              <a:rPr lang="en-US" sz="2000"/>
              <a:t> Ap. J. Letters in press</a:t>
            </a:r>
            <a:r>
              <a:rPr lang="en-US"/>
              <a:t>)</a:t>
            </a:r>
            <a:endParaRPr lang="en-US" sz="2000"/>
          </a:p>
          <a:p>
            <a:r>
              <a:rPr lang="en-US" sz="2800"/>
              <a:t>Monitoring stream</a:t>
            </a:r>
          </a:p>
          <a:p>
            <a:pPr lvl="1"/>
            <a:r>
              <a:rPr lang="en-US" sz="2400"/>
              <a:t>Galactic SN </a:t>
            </a:r>
            <a:r>
              <a:rPr lang="en-US" sz="2400">
                <a:latin typeface="Symbol" charset="0"/>
              </a:rPr>
              <a:t>n</a:t>
            </a:r>
            <a:r>
              <a:rPr lang="en-US" sz="2400"/>
              <a:t> will manifest as sharp increase in background counting rate of 5000 DOMs</a:t>
            </a:r>
          </a:p>
          <a:p>
            <a:pPr lvl="1"/>
            <a:r>
              <a:rPr lang="en-US" sz="2400"/>
              <a:t>Detect solar particle events as increase in IceTop DOM rates (</a:t>
            </a:r>
            <a:r>
              <a:rPr lang="en-US" sz="1800"/>
              <a:t>2008 </a:t>
            </a:r>
            <a:r>
              <a:rPr lang="en-US" sz="1800" i="1"/>
              <a:t>ApJ</a:t>
            </a:r>
            <a:r>
              <a:rPr lang="en-US" sz="1800"/>
              <a:t> </a:t>
            </a:r>
            <a:r>
              <a:rPr lang="en-US" sz="1800" b="1"/>
              <a:t>689</a:t>
            </a:r>
            <a:r>
              <a:rPr lang="en-US" sz="1800"/>
              <a:t> L65</a:t>
            </a:r>
            <a:r>
              <a:rPr lang="en-US"/>
              <a:t> </a:t>
            </a:r>
            <a:r>
              <a:rPr lang="en-US" sz="2400"/>
              <a:t> )</a:t>
            </a:r>
          </a:p>
          <a:p>
            <a:r>
              <a:rPr lang="en-US" sz="2800"/>
              <a:t>Neutrino alerts to optical follow-up (ROTSE, et al.)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8EE1-27FC-3747-9F8E-1D2514EDCA0F}" type="slidenum">
              <a:rPr lang="en-US"/>
              <a:pPr/>
              <a:t>29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Cosmic-ray physics with IceCube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5943600" cy="4525963"/>
          </a:xfrm>
        </p:spPr>
        <p:txBody>
          <a:bodyPr/>
          <a:lstStyle/>
          <a:p>
            <a:r>
              <a:rPr lang="en-US" sz="2800"/>
              <a:t>IceCube sees cosmic ray events from all directions</a:t>
            </a:r>
          </a:p>
          <a:p>
            <a:pPr lvl="1"/>
            <a:r>
              <a:rPr lang="en-US" sz="2400"/>
              <a:t>30,000 atmospheric </a:t>
            </a:r>
            <a:r>
              <a:rPr lang="en-US" sz="2400">
                <a:latin typeface="Symbol" charset="0"/>
              </a:rPr>
              <a:t>n</a:t>
            </a:r>
            <a:r>
              <a:rPr lang="en-US" sz="2400"/>
              <a:t>/year</a:t>
            </a:r>
          </a:p>
          <a:p>
            <a:pPr lvl="1"/>
            <a:r>
              <a:rPr lang="en-US" sz="2400"/>
              <a:t>100 billion atmospheric </a:t>
            </a:r>
            <a:r>
              <a:rPr lang="en-US" sz="2400">
                <a:latin typeface="Symbol" charset="0"/>
              </a:rPr>
              <a:t>m</a:t>
            </a:r>
            <a:r>
              <a:rPr lang="en-US" sz="2400"/>
              <a:t>/year</a:t>
            </a:r>
          </a:p>
          <a:p>
            <a:pPr lvl="1"/>
            <a:r>
              <a:rPr lang="en-US" sz="2400"/>
              <a:t>1 billion air showers/yr in IceTop</a:t>
            </a:r>
          </a:p>
          <a:p>
            <a:pPr lvl="1"/>
            <a:r>
              <a:rPr lang="en-US" sz="2400"/>
              <a:t>~10% in coincidence with deep IceCube</a:t>
            </a:r>
          </a:p>
          <a:p>
            <a:r>
              <a:rPr lang="en-US" sz="2800"/>
              <a:t>Spectrum/composition:</a:t>
            </a:r>
          </a:p>
          <a:p>
            <a:pPr lvl="1"/>
            <a:r>
              <a:rPr lang="en-US" sz="2400"/>
              <a:t>TeV to EeV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1600200"/>
            <a:ext cx="19399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C33-8206-D342-AC79-9EC70EEBA11F}" type="slidenum">
              <a:rPr lang="en-US"/>
              <a:pPr/>
              <a:t>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32194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sz="4000"/>
              <a:t>Detecting neutrinos in H</a:t>
            </a:r>
            <a:r>
              <a:rPr lang="en-US" sz="4000" baseline="-25000"/>
              <a:t>2</a:t>
            </a:r>
            <a:r>
              <a:rPr lang="en-US" sz="4000"/>
              <a:t>0</a:t>
            </a:r>
            <a:br>
              <a:rPr lang="en-US" sz="4000"/>
            </a:br>
            <a:r>
              <a:rPr lang="en-US" sz="2400" i="1"/>
              <a:t>Proposed by Greisen, Reines, Markov in 1960</a:t>
            </a:r>
            <a:endParaRPr lang="en-US" sz="4000" i="1"/>
          </a:p>
        </p:txBody>
      </p:sp>
      <p:pic>
        <p:nvPicPr>
          <p:cNvPr id="6148" name="Picture 4" descr="sn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1681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sk_buil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429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858000" y="51958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ANTARES</a:t>
            </a:r>
            <a:endParaRPr lang="en-US" sz="1400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810000" y="5334000"/>
            <a:ext cx="2241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IceCube in 2008-09</a:t>
            </a:r>
          </a:p>
          <a:p>
            <a:r>
              <a:rPr lang="en-US" b="1"/>
              <a:t> with 40 strings &amp; </a:t>
            </a:r>
          </a:p>
          <a:p>
            <a:r>
              <a:rPr lang="en-US" b="1"/>
              <a:t> 40 IceTop stations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990600" y="52943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SNO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28600" y="38862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Super-K</a:t>
            </a:r>
          </a:p>
        </p:txBody>
      </p:sp>
      <p:pic>
        <p:nvPicPr>
          <p:cNvPr id="6159" name="Picture 15" descr="antares_pu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5275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388225" y="990600"/>
            <a:ext cx="17557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Heritage</a:t>
            </a:r>
            <a:r>
              <a:rPr lang="en-US" sz="2000"/>
              <a:t>:</a:t>
            </a:r>
          </a:p>
          <a:p>
            <a:pPr>
              <a:buFontTx/>
              <a:buChar char="•"/>
            </a:pPr>
            <a:r>
              <a:rPr lang="en-US" sz="2000"/>
              <a:t> DUMAND</a:t>
            </a:r>
          </a:p>
          <a:p>
            <a:pPr>
              <a:buFontTx/>
              <a:buChar char="•"/>
            </a:pPr>
            <a:r>
              <a:rPr lang="en-US" sz="2000"/>
              <a:t> IMB</a:t>
            </a:r>
          </a:p>
          <a:p>
            <a:pPr>
              <a:buFontTx/>
              <a:buChar char="•"/>
            </a:pPr>
            <a:r>
              <a:rPr lang="en-US" sz="2000"/>
              <a:t> Kamiokande</a:t>
            </a:r>
          </a:p>
          <a:p>
            <a:pPr>
              <a:buFontTx/>
              <a:buChar char="•"/>
            </a:pPr>
            <a:r>
              <a:rPr lang="en-US" sz="2000"/>
              <a:t> Baikal</a:t>
            </a:r>
          </a:p>
          <a:p>
            <a:pPr>
              <a:buFontTx/>
              <a:buChar char="•"/>
            </a:pPr>
            <a:r>
              <a:rPr lang="en-US" sz="2000"/>
              <a:t> AMANDA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308725" y="5522913"/>
            <a:ext cx="28352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All use Cherenkov light from charged products of </a:t>
            </a:r>
            <a:r>
              <a:rPr lang="en-US" b="1">
                <a:solidFill>
                  <a:srgbClr val="FF0000"/>
                </a:solidFill>
                <a:latin typeface="Symbol" charset="0"/>
              </a:rPr>
              <a:t>n</a:t>
            </a:r>
            <a:r>
              <a:rPr lang="en-US" b="1">
                <a:solidFill>
                  <a:srgbClr val="FF0000"/>
                </a:solidFill>
              </a:rPr>
              <a:t> interactions 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638800" y="179705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IceTop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 rot="16200000">
            <a:off x="4937918" y="3894932"/>
            <a:ext cx="1084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/>
              <a:t>AMANDA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CA82-395A-304B-AFEC-93CBCAD10D54}" type="slidenum">
              <a:rPr lang="en-US"/>
              <a:pPr/>
              <a:t>30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Status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830763"/>
          </a:xfrm>
        </p:spPr>
        <p:txBody>
          <a:bodyPr/>
          <a:lstStyle/>
          <a:p>
            <a:r>
              <a:rPr lang="en-US" sz="2800" dirty="0"/>
              <a:t>Atmos. </a:t>
            </a:r>
            <a:r>
              <a:rPr lang="en-US" sz="2800" dirty="0">
                <a:latin typeface="Symbol" charset="0"/>
              </a:rPr>
              <a:t>n</a:t>
            </a:r>
            <a:r>
              <a:rPr lang="en-US" sz="2800" dirty="0"/>
              <a:t> spectrum extended to 100 </a:t>
            </a:r>
            <a:r>
              <a:rPr lang="en-US" sz="2800" dirty="0" err="1"/>
              <a:t>TeV</a:t>
            </a:r>
            <a:endParaRPr lang="en-US" sz="2800" dirty="0"/>
          </a:p>
          <a:p>
            <a:pPr lvl="1"/>
            <a:r>
              <a:rPr lang="en-US" sz="2400" dirty="0"/>
              <a:t>Models with intrinsic charm (e.g. RQPM) disfavored</a:t>
            </a:r>
          </a:p>
          <a:p>
            <a:pPr lvl="1"/>
            <a:r>
              <a:rPr lang="en-US" sz="2400" dirty="0"/>
              <a:t>New analysis underway with bigger detector </a:t>
            </a:r>
          </a:p>
          <a:p>
            <a:pPr lvl="2"/>
            <a:r>
              <a:rPr lang="en-US" sz="2000" dirty="0"/>
              <a:t>Will use more realistic shape for atmospheric </a:t>
            </a:r>
            <a:r>
              <a:rPr lang="en-US" sz="2000" dirty="0">
                <a:latin typeface="Symbol" charset="0"/>
              </a:rPr>
              <a:t>n</a:t>
            </a:r>
          </a:p>
          <a:p>
            <a:pPr lvl="2"/>
            <a:r>
              <a:rPr lang="en-US" sz="2000" dirty="0"/>
              <a:t>Will look at angular dependence to discriminate prompt </a:t>
            </a:r>
            <a:r>
              <a:rPr lang="en-US" sz="2000" dirty="0">
                <a:latin typeface="Symbol" charset="0"/>
              </a:rPr>
              <a:t>n</a:t>
            </a:r>
          </a:p>
          <a:p>
            <a:r>
              <a:rPr lang="en-US" sz="2800" dirty="0"/>
              <a:t>Limit on an isotropic contribution of high-energy </a:t>
            </a:r>
            <a:r>
              <a:rPr lang="en-US" sz="2800" dirty="0" smtClean="0"/>
              <a:t>neutrinos are </a:t>
            </a:r>
            <a:r>
              <a:rPr lang="en-US" sz="2800" dirty="0" smtClean="0"/>
              <a:t>testing the</a:t>
            </a:r>
            <a:r>
              <a:rPr lang="en-US" sz="2800" dirty="0" smtClean="0"/>
              <a:t> </a:t>
            </a:r>
            <a:r>
              <a:rPr lang="en-US" sz="2800" dirty="0"/>
              <a:t>W-B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bound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 lvl="1"/>
            <a:r>
              <a:rPr lang="en-US" sz="2400" dirty="0"/>
              <a:t>Models with energy parity between UHECR and neutrinos are disfavored (</a:t>
            </a:r>
            <a:r>
              <a:rPr lang="en-US" sz="1600" b="1" dirty="0"/>
              <a:t>e.g. </a:t>
            </a:r>
            <a:r>
              <a:rPr lang="en-US" sz="1600" b="1" dirty="0" err="1"/>
              <a:t>Ahlers</a:t>
            </a:r>
            <a:r>
              <a:rPr lang="en-US" sz="1600" b="1" dirty="0"/>
              <a:t> et al., PR D79, 083009, 2009</a:t>
            </a:r>
            <a:r>
              <a:rPr lang="en-US" sz="2400" dirty="0"/>
              <a:t>) </a:t>
            </a:r>
          </a:p>
          <a:p>
            <a:pPr lvl="1"/>
            <a:r>
              <a:rPr lang="en-US" sz="2400" dirty="0" smtClean="0"/>
              <a:t>Or </a:t>
            </a:r>
            <a:r>
              <a:rPr lang="en-US" sz="2400" dirty="0" err="1" smtClean="0"/>
              <a:t>IceCube</a:t>
            </a:r>
            <a:r>
              <a:rPr lang="en-US" sz="2400" dirty="0" smtClean="0"/>
              <a:t> should see the signal soon!</a:t>
            </a:r>
            <a:endParaRPr lang="en-US" sz="2400" dirty="0"/>
          </a:p>
          <a:p>
            <a:r>
              <a:rPr lang="en-US" sz="2800" dirty="0"/>
              <a:t>No point sources yet with 0.5 km</a:t>
            </a:r>
            <a:r>
              <a:rPr lang="en-US" sz="2800" baseline="30000" dirty="0"/>
              <a:t>3</a:t>
            </a:r>
            <a:r>
              <a:rPr lang="en-US" sz="2800" dirty="0"/>
              <a:t>yr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C1B4-8327-B64B-AB1E-08D914807EE4}" type="slidenum">
              <a:rPr lang="en-US"/>
              <a:pPr/>
              <a:t>31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Future projects at South Pole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Acceptance  and sensitivity of </a:t>
            </a:r>
            <a:r>
              <a:rPr lang="en-US" sz="2400" dirty="0" err="1"/>
              <a:t>IceCube</a:t>
            </a:r>
            <a:r>
              <a:rPr lang="en-US" sz="2400" dirty="0"/>
              <a:t> will increase rapidly as new analyses use full detector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Larger acceptance needed to measure </a:t>
            </a:r>
            <a:r>
              <a:rPr lang="en-US" sz="2400" dirty="0" err="1"/>
              <a:t>cosmogenic</a:t>
            </a:r>
            <a:r>
              <a:rPr lang="en-US" sz="2400" dirty="0"/>
              <a:t> (GZK) neutrinos in </a:t>
            </a:r>
            <a:r>
              <a:rPr lang="en-US" sz="2400" dirty="0" err="1"/>
              <a:t>EeV</a:t>
            </a:r>
            <a:r>
              <a:rPr lang="en-US" sz="2400" dirty="0"/>
              <a:t> range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ARA (</a:t>
            </a:r>
            <a:r>
              <a:rPr lang="en-US" sz="2400" dirty="0" err="1"/>
              <a:t>Askaryan</a:t>
            </a:r>
            <a:r>
              <a:rPr lang="en-US" sz="2400" dirty="0"/>
              <a:t> Radio Array) for higher energy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First test deployment next to </a:t>
            </a:r>
            <a:r>
              <a:rPr lang="en-US" sz="2000" dirty="0" err="1"/>
              <a:t>IceCube</a:t>
            </a:r>
            <a:r>
              <a:rPr lang="en-US" sz="2000" dirty="0"/>
              <a:t> in January, 2011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Aims for greater sensitivity than ANITA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Beyond Deep Core for lower energy (~</a:t>
            </a:r>
            <a:r>
              <a:rPr lang="en-US" sz="2400" dirty="0" err="1"/>
              <a:t>GeV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Proposed expansion of present Deep Core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Talk by Ty </a:t>
            </a:r>
            <a:r>
              <a:rPr lang="en-US" sz="2000" dirty="0" err="1"/>
              <a:t>DeYoung</a:t>
            </a:r>
            <a:r>
              <a:rPr lang="en-US" sz="2000" dirty="0"/>
              <a:t>, May </a:t>
            </a:r>
            <a:r>
              <a:rPr lang="en-US" sz="2000" dirty="0" smtClean="0"/>
              <a:t>25 </a:t>
            </a:r>
            <a:r>
              <a:rPr lang="en-US" sz="2000" dirty="0"/>
              <a:t>afternoon session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Dark Matter Ice – two pilot scintillators deployed at 2500 m in </a:t>
            </a:r>
            <a:r>
              <a:rPr lang="en-US" sz="2400" dirty="0" err="1"/>
              <a:t>IceCube</a:t>
            </a:r>
            <a:r>
              <a:rPr lang="en-US" sz="2400" dirty="0"/>
              <a:t> </a:t>
            </a:r>
            <a:r>
              <a:rPr lang="en-US" sz="2400" smtClean="0"/>
              <a:t>holes in </a:t>
            </a:r>
            <a:r>
              <a:rPr lang="en-US" sz="2400" dirty="0"/>
              <a:t>December, 2010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Seasonal variation of background opposite to DAMA,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Seasonal </a:t>
            </a:r>
            <a:r>
              <a:rPr lang="en-US" sz="2000" dirty="0" err="1"/>
              <a:t>vatriation</a:t>
            </a:r>
            <a:r>
              <a:rPr lang="en-US" sz="2000" dirty="0"/>
              <a:t> of DM signal universal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521B-1864-AB43-B55C-0B31EC7BBDC8}" type="slidenum">
              <a:rPr lang="en-US"/>
              <a:pPr/>
              <a:t>32</a:t>
            </a:fld>
            <a:endParaRPr lang="en-US"/>
          </a:p>
        </p:txBody>
      </p:sp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04800"/>
            <a:ext cx="9078913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724400" cy="1066800"/>
          </a:xfrm>
        </p:spPr>
        <p:txBody>
          <a:bodyPr/>
          <a:lstStyle/>
          <a:p>
            <a:r>
              <a:rPr lang="en-US" dirty="0" smtClean="0"/>
              <a:t>DM-</a:t>
            </a:r>
            <a:r>
              <a:rPr lang="en-US" dirty="0"/>
              <a:t>Ice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5F8E-4D72-1542-A79F-61F724680595}" type="slidenum">
              <a:rPr lang="en-US"/>
              <a:pPr/>
              <a:t>33</a:t>
            </a:fld>
            <a:endParaRPr lang="en-US"/>
          </a:p>
        </p:txBody>
      </p:sp>
      <p:pic>
        <p:nvPicPr>
          <p:cNvPr id="181252" name="Picture 4" descr="Station-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898525" y="4913313"/>
            <a:ext cx="236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IceCube drill in action</a:t>
            </a:r>
          </a:p>
          <a:p>
            <a:r>
              <a:rPr lang="en-US"/>
              <a:t>December, 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705C-4941-D344-B95B-0A3C91B1CC13}" type="slidenum">
              <a:rPr lang="en-US"/>
              <a:pPr/>
              <a:t>34</a:t>
            </a:fld>
            <a:endParaRPr lang="en-US"/>
          </a:p>
        </p:txBody>
      </p:sp>
      <p:pic>
        <p:nvPicPr>
          <p:cNvPr id="183298" name="Picture 2" descr="STA_04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0C35-E6DC-9A46-B4E5-0DB801A280D3}" type="slidenum">
              <a:rPr lang="en-US"/>
              <a:pPr/>
              <a:t>35</a:t>
            </a:fld>
            <a:endParaRPr lang="en-US"/>
          </a:p>
        </p:txBody>
      </p:sp>
      <p:pic>
        <p:nvPicPr>
          <p:cNvPr id="182277" name="Picture 5" descr="Drill-in-storage-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88"/>
            <a:ext cx="7620000" cy="61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1127125" y="36513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IceCube drill in storage</a:t>
            </a:r>
          </a:p>
          <a:p>
            <a:r>
              <a:rPr lang="en-US"/>
              <a:t>January,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77D9-B7BD-3A4A-A7EB-1BF9654573B9}" type="slidenum">
              <a:rPr lang="en-US"/>
              <a:pPr/>
              <a:t>4</a:t>
            </a:fld>
            <a:endParaRPr lang="en-US"/>
          </a:p>
        </p:txBody>
      </p:sp>
      <p:pic>
        <p:nvPicPr>
          <p:cNvPr id="17818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3875"/>
            <a:ext cx="48672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Symbol" charset="0"/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662363" y="44418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660033"/>
              </a:solidFill>
              <a:latin typeface="Palatino" charset="0"/>
            </a:endParaRP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191000" cy="944563"/>
          </a:xfrm>
        </p:spPr>
        <p:txBody>
          <a:bodyPr/>
          <a:lstStyle/>
          <a:p>
            <a:r>
              <a:rPr lang="en-US" sz="4000"/>
              <a:t>Cosmic-ray connection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3962400" cy="4525963"/>
          </a:xfrm>
        </p:spPr>
        <p:txBody>
          <a:bodyPr/>
          <a:lstStyle/>
          <a:p>
            <a:r>
              <a:rPr lang="en-US" sz="2400"/>
              <a:t>Galactic</a:t>
            </a:r>
            <a:r>
              <a:rPr lang="en-US"/>
              <a:t> </a:t>
            </a:r>
            <a:r>
              <a:rPr lang="en-US" sz="2400"/>
              <a:t>SNR can accelerate particles into nearby molecular clouds</a:t>
            </a:r>
          </a:p>
          <a:p>
            <a:r>
              <a:rPr lang="en-US" sz="2400"/>
              <a:t>Extra-galactic jets (in AGN or GRB) may share power between c.r. &amp; </a:t>
            </a:r>
            <a:r>
              <a:rPr lang="en-US" sz="2400">
                <a:latin typeface="Symbol" charset="0"/>
              </a:rPr>
              <a:t>n</a:t>
            </a:r>
          </a:p>
          <a:p>
            <a:r>
              <a:rPr lang="en-US" sz="2400"/>
              <a:t>Expect a few TeV </a:t>
            </a:r>
            <a:r>
              <a:rPr lang="en-US" sz="2400">
                <a:latin typeface="Symbol" charset="0"/>
              </a:rPr>
              <a:t>n</a:t>
            </a:r>
            <a:r>
              <a:rPr lang="en-US" sz="2400"/>
              <a:t>/yr in a gigaton detector in hadronic scenarios</a:t>
            </a:r>
          </a:p>
          <a:p>
            <a:r>
              <a:rPr lang="en-US" sz="2400"/>
              <a:t>Sets km</a:t>
            </a:r>
            <a:r>
              <a:rPr lang="en-US" sz="2400" baseline="30000"/>
              <a:t>3</a:t>
            </a:r>
            <a:r>
              <a:rPr lang="en-US" sz="2400"/>
              <a:t> scale for HE neutrino astronomy</a:t>
            </a:r>
          </a:p>
        </p:txBody>
      </p:sp>
      <p:grpSp>
        <p:nvGrpSpPr>
          <p:cNvPr id="178183" name="Group 7"/>
          <p:cNvGrpSpPr>
            <a:grpSpLocks/>
          </p:cNvGrpSpPr>
          <p:nvPr/>
        </p:nvGrpSpPr>
        <p:grpSpPr bwMode="auto">
          <a:xfrm>
            <a:off x="5715000" y="1828800"/>
            <a:ext cx="2362200" cy="3352800"/>
            <a:chOff x="3120" y="1152"/>
            <a:chExt cx="1488" cy="2112"/>
          </a:xfrm>
        </p:grpSpPr>
        <p:sp>
          <p:nvSpPr>
            <p:cNvPr id="178184" name="Freeform 8"/>
            <p:cNvSpPr>
              <a:spLocks/>
            </p:cNvSpPr>
            <p:nvPr/>
          </p:nvSpPr>
          <p:spPr bwMode="auto">
            <a:xfrm>
              <a:off x="3120" y="1152"/>
              <a:ext cx="1488" cy="2112"/>
            </a:xfrm>
            <a:custGeom>
              <a:avLst/>
              <a:gdLst>
                <a:gd name="T0" fmla="*/ 0 w 1392"/>
                <a:gd name="T1" fmla="*/ 0 h 1968"/>
                <a:gd name="T2" fmla="*/ 768 w 1392"/>
                <a:gd name="T3" fmla="*/ 672 h 1968"/>
                <a:gd name="T4" fmla="*/ 816 w 1392"/>
                <a:gd name="T5" fmla="*/ 720 h 1968"/>
                <a:gd name="T6" fmla="*/ 1248 w 1392"/>
                <a:gd name="T7" fmla="*/ 1344 h 1968"/>
                <a:gd name="T8" fmla="*/ 1392 w 1392"/>
                <a:gd name="T9" fmla="*/ 19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2" h="1968">
                  <a:moveTo>
                    <a:pt x="0" y="0"/>
                  </a:moveTo>
                  <a:cubicBezTo>
                    <a:pt x="316" y="276"/>
                    <a:pt x="632" y="552"/>
                    <a:pt x="768" y="672"/>
                  </a:cubicBezTo>
                  <a:cubicBezTo>
                    <a:pt x="904" y="792"/>
                    <a:pt x="736" y="608"/>
                    <a:pt x="816" y="720"/>
                  </a:cubicBezTo>
                  <a:cubicBezTo>
                    <a:pt x="896" y="832"/>
                    <a:pt x="1152" y="1136"/>
                    <a:pt x="1248" y="1344"/>
                  </a:cubicBezTo>
                  <a:cubicBezTo>
                    <a:pt x="1344" y="1552"/>
                    <a:pt x="1368" y="1760"/>
                    <a:pt x="1392" y="196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85" name="Text Box 9"/>
            <p:cNvSpPr txBox="1">
              <a:spLocks noChangeArrowheads="1"/>
            </p:cNvSpPr>
            <p:nvPr/>
          </p:nvSpPr>
          <p:spPr bwMode="auto">
            <a:xfrm>
              <a:off x="3312" y="201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charset="0"/>
                </a:rPr>
                <a:t>Galactic</a:t>
              </a:r>
            </a:p>
          </p:txBody>
        </p:sp>
      </p:grpSp>
      <p:grpSp>
        <p:nvGrpSpPr>
          <p:cNvPr id="178186" name="Group 10"/>
          <p:cNvGrpSpPr>
            <a:grpSpLocks/>
          </p:cNvGrpSpPr>
          <p:nvPr/>
        </p:nvGrpSpPr>
        <p:grpSpPr bwMode="auto">
          <a:xfrm>
            <a:off x="6683375" y="3962400"/>
            <a:ext cx="2384425" cy="1566863"/>
            <a:chOff x="3744" y="2496"/>
            <a:chExt cx="1502" cy="987"/>
          </a:xfrm>
        </p:grpSpPr>
        <p:sp>
          <p:nvSpPr>
            <p:cNvPr id="178187" name="Freeform 11"/>
            <p:cNvSpPr>
              <a:spLocks/>
            </p:cNvSpPr>
            <p:nvPr/>
          </p:nvSpPr>
          <p:spPr bwMode="auto">
            <a:xfrm>
              <a:off x="3744" y="2496"/>
              <a:ext cx="1200" cy="816"/>
            </a:xfrm>
            <a:custGeom>
              <a:avLst/>
              <a:gdLst>
                <a:gd name="T0" fmla="*/ 0 w 1200"/>
                <a:gd name="T1" fmla="*/ 0 h 816"/>
                <a:gd name="T2" fmla="*/ 672 w 1200"/>
                <a:gd name="T3" fmla="*/ 288 h 816"/>
                <a:gd name="T4" fmla="*/ 912 w 1200"/>
                <a:gd name="T5" fmla="*/ 480 h 816"/>
                <a:gd name="T6" fmla="*/ 1200 w 1200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816">
                  <a:moveTo>
                    <a:pt x="0" y="0"/>
                  </a:moveTo>
                  <a:cubicBezTo>
                    <a:pt x="260" y="104"/>
                    <a:pt x="520" y="208"/>
                    <a:pt x="672" y="288"/>
                  </a:cubicBezTo>
                  <a:cubicBezTo>
                    <a:pt x="824" y="368"/>
                    <a:pt x="824" y="392"/>
                    <a:pt x="912" y="480"/>
                  </a:cubicBezTo>
                  <a:cubicBezTo>
                    <a:pt x="1000" y="568"/>
                    <a:pt x="1100" y="692"/>
                    <a:pt x="1200" y="816"/>
                  </a:cubicBezTo>
                </a:path>
              </a:pathLst>
            </a:custGeom>
            <a:noFill/>
            <a:ln w="5715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88" name="Text Box 12"/>
            <p:cNvSpPr txBox="1">
              <a:spLocks noChangeArrowheads="1"/>
            </p:cNvSpPr>
            <p:nvPr/>
          </p:nvSpPr>
          <p:spPr bwMode="auto">
            <a:xfrm>
              <a:off x="3926" y="3252"/>
              <a:ext cx="13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FF"/>
                  </a:solidFill>
                  <a:latin typeface="Courier New" charset="0"/>
                </a:rPr>
                <a:t>Extra-Galactic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2743200"/>
          </a:xfrm>
          <a:prstGeom prst="rect">
            <a:avLst/>
          </a:prstGeom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2E6-162C-FC4F-AF47-C038506AA5E7}" type="slidenum">
              <a:rPr lang="en-US"/>
              <a:pPr/>
              <a:t>5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High-energy Neutrino telescopes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228600" y="4724400"/>
            <a:ext cx="8647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Large volume--coarse instrumentation--high energy (&gt; </a:t>
            </a:r>
            <a:r>
              <a:rPr lang="en-US" sz="2400" dirty="0" err="1"/>
              <a:t>TeV</a:t>
            </a:r>
            <a:r>
              <a:rPr lang="en-US" sz="2400" dirty="0"/>
              <a:t>)</a:t>
            </a:r>
          </a:p>
          <a:p>
            <a:r>
              <a:rPr lang="en-US" sz="2400" dirty="0"/>
              <a:t> </a:t>
            </a:r>
            <a:r>
              <a:rPr lang="en-US" sz="2000" dirty="0"/>
              <a:t>as compared to Super-K with 40% photo-cathode</a:t>
            </a:r>
            <a:r>
              <a:rPr lang="en-US" sz="2400" dirty="0"/>
              <a:t> over 0.05 </a:t>
            </a:r>
            <a:r>
              <a:rPr lang="en-US" sz="2400" dirty="0" err="1"/>
              <a:t>Mton</a:t>
            </a:r>
            <a:endParaRPr lang="en-US" sz="2400" dirty="0"/>
          </a:p>
          <a:p>
            <a:r>
              <a:rPr lang="en-US" sz="2400" dirty="0"/>
              <a:t> = 4 x 10</a:t>
            </a:r>
            <a:r>
              <a:rPr lang="en-US" sz="2400" baseline="30000" dirty="0"/>
              <a:t>5</a:t>
            </a:r>
            <a:r>
              <a:rPr lang="en-US" sz="2400" dirty="0"/>
              <a:t> cm</a:t>
            </a:r>
            <a:r>
              <a:rPr lang="en-US" sz="2400" baseline="30000" dirty="0"/>
              <a:t>2</a:t>
            </a:r>
            <a:r>
              <a:rPr lang="en-US" sz="2400" dirty="0"/>
              <a:t> / </a:t>
            </a:r>
            <a:r>
              <a:rPr lang="en-US" sz="2400" dirty="0" err="1"/>
              <a:t>kT</a:t>
            </a:r>
            <a:r>
              <a:rPr lang="en-US" sz="2400" dirty="0"/>
              <a:t> compared to 50 for Antares &amp; 2 for </a:t>
            </a:r>
            <a:r>
              <a:rPr lang="en-US" sz="2400" dirty="0" err="1"/>
              <a:t>IceCube</a:t>
            </a:r>
            <a:endParaRPr lang="en-US" sz="2400" dirty="0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2133600"/>
            <a:ext cx="8991600" cy="228600"/>
          </a:xfrm>
          <a:prstGeom prst="rect">
            <a:avLst/>
          </a:prstGeom>
          <a:solidFill>
            <a:srgbClr val="FF0000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0" y="2590800"/>
            <a:ext cx="9067800" cy="533400"/>
          </a:xfrm>
          <a:prstGeom prst="rect">
            <a:avLst/>
          </a:prstGeom>
          <a:solidFill>
            <a:srgbClr val="FF0000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9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A318-1B28-9249-B717-0311F1A3D725}" type="slidenum">
              <a:rPr lang="en-US"/>
              <a:pPr/>
              <a:t>6</a:t>
            </a:fld>
            <a:endParaRPr lang="en-US"/>
          </a:p>
        </p:txBody>
      </p:sp>
      <p:pic>
        <p:nvPicPr>
          <p:cNvPr id="174082" name="Picture 2" descr="ArrayNoIceJan2011_BlackBk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013"/>
            <a:ext cx="8305800" cy="599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6019800" y="457200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IceTop </a:t>
            </a:r>
          </a:p>
          <a:p>
            <a:r>
              <a:rPr lang="en-US" b="1">
                <a:solidFill>
                  <a:schemeClr val="bg1"/>
                </a:solidFill>
              </a:rPr>
              <a:t> 81 stations, 324 DOMs</a:t>
            </a:r>
          </a:p>
        </p:txBody>
      </p:sp>
      <p:sp>
        <p:nvSpPr>
          <p:cNvPr id="174084" name="AutoShape 4"/>
          <p:cNvSpPr>
            <a:spLocks/>
          </p:cNvSpPr>
          <p:nvPr/>
        </p:nvSpPr>
        <p:spPr bwMode="auto">
          <a:xfrm>
            <a:off x="5486400" y="3200400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6003925" y="3541713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IceCube</a:t>
            </a:r>
          </a:p>
          <a:p>
            <a:r>
              <a:rPr lang="en-US" b="1">
                <a:solidFill>
                  <a:schemeClr val="bg1"/>
                </a:solidFill>
              </a:rPr>
              <a:t> 86 strings, 5160 DOMS</a:t>
            </a:r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2438400" y="3733800"/>
            <a:ext cx="19050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7" name="Line 7"/>
          <p:cNvSpPr>
            <a:spLocks noChangeShapeType="1"/>
          </p:cNvSpPr>
          <p:nvPr/>
        </p:nvSpPr>
        <p:spPr bwMode="auto">
          <a:xfrm flipV="1">
            <a:off x="2438400" y="3505200"/>
            <a:ext cx="19050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1066800" y="3352800"/>
            <a:ext cx="1263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DeepCore</a:t>
            </a:r>
          </a:p>
          <a:p>
            <a:r>
              <a:rPr lang="en-US" b="1">
                <a:solidFill>
                  <a:schemeClr val="bg1"/>
                </a:solidFill>
              </a:rPr>
              <a:t> 8 strings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669925" y="669925"/>
            <a:ext cx="1668463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2004-05    1     1</a:t>
            </a:r>
          </a:p>
          <a:p>
            <a:r>
              <a:rPr lang="en-US" sz="1600" b="1">
                <a:solidFill>
                  <a:schemeClr val="bg1"/>
                </a:solidFill>
              </a:rPr>
              <a:t>2005-06    8     9</a:t>
            </a:r>
          </a:p>
          <a:p>
            <a:r>
              <a:rPr lang="en-US" sz="1600" b="1">
                <a:solidFill>
                  <a:schemeClr val="bg1"/>
                </a:solidFill>
              </a:rPr>
              <a:t>2006-07  13   22</a:t>
            </a:r>
          </a:p>
          <a:p>
            <a:r>
              <a:rPr lang="en-US" sz="1600" b="1">
                <a:solidFill>
                  <a:schemeClr val="bg1"/>
                </a:solidFill>
              </a:rPr>
              <a:t>2007-08  18   40</a:t>
            </a:r>
          </a:p>
          <a:p>
            <a:r>
              <a:rPr lang="en-US" sz="1600" b="1">
                <a:solidFill>
                  <a:schemeClr val="bg1"/>
                </a:solidFill>
              </a:rPr>
              <a:t>2008-09  19   59</a:t>
            </a:r>
          </a:p>
          <a:p>
            <a:r>
              <a:rPr lang="en-US" sz="1600" b="1">
                <a:solidFill>
                  <a:schemeClr val="bg1"/>
                </a:solidFill>
              </a:rPr>
              <a:t>2009-10  20   79</a:t>
            </a:r>
          </a:p>
          <a:p>
            <a:r>
              <a:rPr lang="en-US" sz="1600" b="1">
                <a:solidFill>
                  <a:schemeClr val="bg1"/>
                </a:solidFill>
              </a:rPr>
              <a:t>2010 11   7    86</a:t>
            </a:r>
            <a:endParaRPr lang="en-US" sz="1600"/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2667000" y="4967288"/>
            <a:ext cx="381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IceCube construction complete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9" grpId="0"/>
      <p:bldP spid="1740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3541-FBCE-C94D-B040-7A0B163FA940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sz="4000"/>
              <a:t>IceCube Digital Optical Module and deployment</a:t>
            </a: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3300"/>
            <a:ext cx="3843338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447800"/>
            <a:ext cx="31019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3909" name="Line 5"/>
          <p:cNvSpPr>
            <a:spLocks noChangeShapeType="1"/>
          </p:cNvSpPr>
          <p:nvPr/>
        </p:nvSpPr>
        <p:spPr bwMode="auto">
          <a:xfrm flipH="1">
            <a:off x="2209800" y="19050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609600" y="1981200"/>
            <a:ext cx="838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 flipV="1">
            <a:off x="1143000" y="48006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36525" y="1644650"/>
            <a:ext cx="1989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LED Flasher board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2803525" y="172085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HV board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57200" y="5851525"/>
            <a:ext cx="418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Main board for digitizing &amp; time stamping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0DE4-B8CD-994E-8062-4AC1C351F264}" type="slidenum">
              <a:rPr lang="en-US"/>
              <a:pPr/>
              <a:t>8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/>
              <a:t>High-energy events in IceCube-40</a:t>
            </a:r>
          </a:p>
        </p:txBody>
      </p:sp>
      <p:pic>
        <p:nvPicPr>
          <p:cNvPr id="109571" name="Picture 3" descr="bignu_ic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648200" cy="44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34000" y="5368925"/>
            <a:ext cx="358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~</a:t>
            </a:r>
            <a:r>
              <a:rPr lang="en-US" b="1"/>
              <a:t>100 TeV</a:t>
            </a:r>
            <a:r>
              <a:rPr lang="en-US"/>
              <a:t> </a:t>
            </a:r>
            <a:r>
              <a:rPr lang="en-US" sz="2400">
                <a:latin typeface="Symbol" charset="0"/>
              </a:rPr>
              <a:t>n</a:t>
            </a:r>
            <a:r>
              <a:rPr lang="en-US" sz="2400" baseline="-25000">
                <a:latin typeface="Symbol" charset="0"/>
              </a:rPr>
              <a:t>m</a:t>
            </a:r>
            <a:r>
              <a:rPr lang="en-US" sz="2400"/>
              <a:t> induced muon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65125" y="1143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~ EeV air shower</a:t>
            </a: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43815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 25-05-2011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44E2-17AB-9345-9B20-318656635ED0}" type="slidenum">
              <a:rPr lang="en-US"/>
              <a:pPr/>
              <a:t>9</a:t>
            </a:fld>
            <a:endParaRPr 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/>
              <a:t>More events</a:t>
            </a:r>
          </a:p>
        </p:txBody>
      </p:sp>
      <p:pic>
        <p:nvPicPr>
          <p:cNvPr id="1515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371600"/>
            <a:ext cx="40068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5178425" y="5421313"/>
            <a:ext cx="3736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 cascade event, candidate for </a:t>
            </a:r>
          </a:p>
          <a:p>
            <a:r>
              <a:rPr lang="en-US" sz="2000"/>
              <a:t> a high energy </a:t>
            </a:r>
            <a:r>
              <a:rPr lang="en-US" sz="2000" b="1">
                <a:latin typeface="Symbol" charset="0"/>
              </a:rPr>
              <a:t>n</a:t>
            </a:r>
            <a:r>
              <a:rPr lang="en-US" sz="2000" b="1" baseline="-25000"/>
              <a:t>e</a:t>
            </a:r>
            <a:r>
              <a:rPr lang="en-US" sz="2000" baseline="-25000"/>
              <a:t> </a:t>
            </a:r>
            <a:r>
              <a:rPr lang="en-US" sz="2000"/>
              <a:t>~50 TeV</a:t>
            </a:r>
            <a:endParaRPr lang="en-US" sz="2000" baseline="-25000"/>
          </a:p>
        </p:txBody>
      </p:sp>
      <p:pic>
        <p:nvPicPr>
          <p:cNvPr id="151565" name="IC40_Cascade_logCharge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509587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6" name="Picture 14" descr="Cascade0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09587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1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1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56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156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</TotalTime>
  <Words>2182</Words>
  <Application>Microsoft Macintosh PowerPoint</Application>
  <PresentationFormat>On-screen Show (4:3)</PresentationFormat>
  <Paragraphs>378</Paragraphs>
  <Slides>35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Astrophysical neutrino results</vt:lpstr>
      <vt:lpstr>Outline</vt:lpstr>
      <vt:lpstr>Detecting neutrinos in H20 Proposed by Greisen, Reines, Markov in 1960</vt:lpstr>
      <vt:lpstr>Cosmic-ray connection</vt:lpstr>
      <vt:lpstr>High-energy Neutrino telescopes</vt:lpstr>
      <vt:lpstr>PowerPoint Presentation</vt:lpstr>
      <vt:lpstr>IceCube Digital Optical Module and deployment</vt:lpstr>
      <vt:lpstr>High-energy events in IceCube-40</vt:lpstr>
      <vt:lpstr>More events</vt:lpstr>
      <vt:lpstr>IC-79 events illuminate deep core</vt:lpstr>
      <vt:lpstr>Detecting neutrinos</vt:lpstr>
      <vt:lpstr>Atmospheric n in IceCube</vt:lpstr>
      <vt:lpstr>Cuts and event reconstruction</vt:lpstr>
      <vt:lpstr>Atmospheric nm with IceCube-40</vt:lpstr>
      <vt:lpstr>Measurement of nm-induced m</vt:lpstr>
      <vt:lpstr>Results of likelihood fit</vt:lpstr>
      <vt:lpstr>IceCube nm: measurements &amp; limits</vt:lpstr>
      <vt:lpstr>Comments on diffuse n results</vt:lpstr>
      <vt:lpstr>Limits from point src searches</vt:lpstr>
      <vt:lpstr>PowerPoint Presentation</vt:lpstr>
      <vt:lpstr>Generic model I</vt:lpstr>
      <vt:lpstr>Generic model II</vt:lpstr>
      <vt:lpstr>Primary spectrum &amp; composition: expectations for  &gt; 100 TeV n</vt:lpstr>
      <vt:lpstr>Cosmogenic (GZK) neutrinos</vt:lpstr>
      <vt:lpstr>Radio Detection of neutrinos</vt:lpstr>
      <vt:lpstr>EeV nt detection with Auger et al.</vt:lpstr>
      <vt:lpstr>IceCube limits on cosmogenic n</vt:lpstr>
      <vt:lpstr>Related science with IceCube</vt:lpstr>
      <vt:lpstr>Cosmic-ray physics with IceCube</vt:lpstr>
      <vt:lpstr>Status</vt:lpstr>
      <vt:lpstr>Future projects at South Pole</vt:lpstr>
      <vt:lpstr>DM-Ice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Tom Gaisser</cp:lastModifiedBy>
  <cp:revision>218</cp:revision>
  <cp:lastPrinted>2011-05-15T20:41:22Z</cp:lastPrinted>
  <dcterms:created xsi:type="dcterms:W3CDTF">1601-01-01T00:00:00Z</dcterms:created>
  <dcterms:modified xsi:type="dcterms:W3CDTF">2011-05-21T08:05:12Z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