
<file path=[Content_Types].xml><?xml version="1.0" encoding="utf-8"?>
<Types xmlns="http://schemas.openxmlformats.org/package/2006/content-types">
  <Default Extension="png" ContentType="image/png"/>
  <Default Extension="mp3" ContentType="audio/mp3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77" r:id="rId3"/>
    <p:sldId id="259" r:id="rId4"/>
    <p:sldId id="260" r:id="rId5"/>
    <p:sldId id="261" r:id="rId6"/>
    <p:sldId id="258" r:id="rId7"/>
    <p:sldId id="264" r:id="rId8"/>
    <p:sldId id="263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8" r:id="rId18"/>
    <p:sldId id="282" r:id="rId19"/>
    <p:sldId id="288" r:id="rId20"/>
    <p:sldId id="292" r:id="rId21"/>
    <p:sldId id="290" r:id="rId22"/>
    <p:sldId id="289" r:id="rId23"/>
    <p:sldId id="291" r:id="rId24"/>
    <p:sldId id="293" r:id="rId25"/>
    <p:sldId id="294" r:id="rId26"/>
    <p:sldId id="283" r:id="rId27"/>
    <p:sldId id="284" r:id="rId28"/>
    <p:sldId id="295" r:id="rId29"/>
    <p:sldId id="285" r:id="rId30"/>
  </p:sldIdLst>
  <p:sldSz cx="9144000" cy="6858000" type="screen4x3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5" autoAdjust="0"/>
    <p:restoredTop sz="94660"/>
  </p:normalViewPr>
  <p:slideViewPr>
    <p:cSldViewPr showGuides="1">
      <p:cViewPr>
        <p:scale>
          <a:sx n="90" d="100"/>
          <a:sy n="90" d="100"/>
        </p:scale>
        <p:origin x="-210" y="-348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8935ED4-FAAE-4EF7-B518-B98D07E1E70D}" type="datetimeFigureOut">
              <a:rPr lang="de-DE" smtClean="0"/>
              <a:t>24.05.2011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5B37DB-F122-40B0-9289-8BE4DA5EF23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90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fld id="{04408490-DB6D-4291-A3B4-E2B228C67ECF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1423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95860-C48C-49CA-89CA-D4B84D480B3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3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7E673-4E41-4FFD-A086-B5FC5F55E7B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8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C0D70-8B19-4AAA-A379-2705CB3E500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35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425" y="6453188"/>
            <a:ext cx="2601913" cy="2794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794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2450" y="6524625"/>
            <a:ext cx="2133600" cy="206375"/>
          </a:xfrm>
        </p:spPr>
        <p:txBody>
          <a:bodyPr/>
          <a:lstStyle>
            <a:lvl1pPr>
              <a:defRPr/>
            </a:lvl1pPr>
          </a:lstStyle>
          <a:p>
            <a:fld id="{7CA78C7F-03E1-4B2C-BFE3-2E1D2B9AFB1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8425" y="6453188"/>
            <a:ext cx="2601913" cy="2794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794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2450" y="6524625"/>
            <a:ext cx="2133600" cy="206375"/>
          </a:xfrm>
        </p:spPr>
        <p:txBody>
          <a:bodyPr/>
          <a:lstStyle>
            <a:lvl1pPr>
              <a:defRPr/>
            </a:lvl1pPr>
          </a:lstStyle>
          <a:p>
            <a:fld id="{0CD8AF86-3C0C-4F1D-A5FA-DF26D87BC4C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06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8425" y="6453188"/>
            <a:ext cx="2601913" cy="2794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794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02450" y="6524625"/>
            <a:ext cx="2133600" cy="206375"/>
          </a:xfrm>
        </p:spPr>
        <p:txBody>
          <a:bodyPr/>
          <a:lstStyle>
            <a:lvl1pPr>
              <a:defRPr/>
            </a:lvl1pPr>
          </a:lstStyle>
          <a:p>
            <a:fld id="{DC1F84A9-98EC-43A0-8047-654D13F5371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5CA01-D2D2-4713-96EF-2A5914E7B9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E59D1-0F59-4437-B615-E8F56596A93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5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202D-6019-4640-8074-8DFAE06CDF3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17988-8715-4D0E-9E4F-616E4CC7545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7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71201-3F5F-42B3-A284-22457391C5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8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90B5F-FEE4-458B-916D-152CC0E9A6F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08EEF-FF4F-4F00-B281-FC087E1A02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2FAB-03FA-483B-8694-EDE5F68726E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8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8425" y="6453188"/>
            <a:ext cx="260191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524625"/>
            <a:ext cx="2133600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D853D5-8C56-4AD8-9CDA-C4DDCC0183C6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432" name="Picture 8" descr="BG-Kopf-bg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063" y="-360363"/>
            <a:ext cx="10652126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0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jpe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4.wmf"/><Relationship Id="rId14" Type="http://schemas.openxmlformats.org/officeDocument/2006/relationships/image" Target="../media/image1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video" Target="DSCN1373.mov" TargetMode="Externa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3.png"/><Relationship Id="rId3" Type="http://schemas.openxmlformats.org/officeDocument/2006/relationships/image" Target="../media/image146.png"/><Relationship Id="rId7" Type="http://schemas.openxmlformats.org/officeDocument/2006/relationships/image" Target="../media/image145.wmf"/><Relationship Id="rId12" Type="http://schemas.openxmlformats.org/officeDocument/2006/relationships/image" Target="../media/image1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1.jpeg"/><Relationship Id="rId5" Type="http://schemas.openxmlformats.org/officeDocument/2006/relationships/image" Target="../media/image148.png"/><Relationship Id="rId10" Type="http://schemas.openxmlformats.org/officeDocument/2006/relationships/image" Target="../media/image1500.png"/><Relationship Id="rId4" Type="http://schemas.openxmlformats.org/officeDocument/2006/relationships/image" Target="../media/image147.png"/><Relationship Id="rId9" Type="http://schemas.openxmlformats.org/officeDocument/2006/relationships/image" Target="../media/image150.png"/><Relationship Id="rId1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://www.picassoexperiment.ca/experiment.php" TargetMode="External"/><Relationship Id="rId5" Type="http://schemas.openxmlformats.org/officeDocument/2006/relationships/hyperlink" Target="http://en.wikipedia.org/wiki/Bubble_chamber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B3F1-B341-48CD-9A92-644190B3892A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259632" y="1772816"/>
            <a:ext cx="6601487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00"/>
                </a:solidFill>
              </a:rPr>
              <a:t>A</a:t>
            </a:r>
            <a:r>
              <a:rPr lang="en-US" sz="3200" b="1" dirty="0" smtClean="0">
                <a:solidFill>
                  <a:srgbClr val="003300"/>
                </a:solidFill>
              </a:rPr>
              <a:t>coustic detection </a:t>
            </a:r>
            <a:r>
              <a:rPr lang="en-US" sz="3200" b="1" dirty="0">
                <a:solidFill>
                  <a:srgbClr val="003300"/>
                </a:solidFill>
              </a:rPr>
              <a:t/>
            </a:r>
            <a:br>
              <a:rPr lang="en-US" sz="3200" b="1" dirty="0">
                <a:solidFill>
                  <a:srgbClr val="003300"/>
                </a:solidFill>
              </a:rPr>
            </a:br>
            <a:r>
              <a:rPr lang="en-US" sz="3200" b="1" dirty="0">
                <a:solidFill>
                  <a:srgbClr val="003300"/>
                </a:solidFill>
              </a:rPr>
              <a:t> </a:t>
            </a:r>
            <a:r>
              <a:rPr lang="en-US" sz="3200" b="1" dirty="0" smtClean="0">
                <a:solidFill>
                  <a:srgbClr val="003300"/>
                </a:solidFill>
              </a:rPr>
              <a:t>of ultra-high energetic neutrinos</a:t>
            </a:r>
            <a:endParaRPr lang="en-US" sz="3200" b="1" dirty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3300"/>
                </a:solidFill>
              </a:rPr>
              <a:t>- a snap-shot 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00"/>
                </a:solidFill>
              </a:rPr>
              <a:t>R</a:t>
            </a:r>
            <a:r>
              <a:rPr lang="en-US" sz="2400" b="1" dirty="0">
                <a:solidFill>
                  <a:srgbClr val="003300"/>
                </a:solidFill>
              </a:rPr>
              <a:t>. </a:t>
            </a:r>
            <a:r>
              <a:rPr lang="en-US" sz="2400" b="1" dirty="0" err="1">
                <a:solidFill>
                  <a:srgbClr val="003300"/>
                </a:solidFill>
              </a:rPr>
              <a:t>Nahnhauer</a:t>
            </a:r>
            <a:endParaRPr lang="en-US" sz="2400" b="1" dirty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DESY</a:t>
            </a:r>
            <a:endParaRPr lang="en-GB" sz="24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86485"/>
            <a:ext cx="2895600" cy="279400"/>
          </a:xfrm>
        </p:spPr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7084" y="25460"/>
            <a:ext cx="5616575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Soon new data from AAL ? </a:t>
            </a:r>
            <a:endParaRPr lang="en-GB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61" y="692696"/>
            <a:ext cx="3160571" cy="24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4" y="272118"/>
            <a:ext cx="1488122" cy="11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2276"/>
            <a:ext cx="2088232" cy="130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847638"/>
            <a:ext cx="42576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3" y="3340344"/>
            <a:ext cx="3159559" cy="217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9861" y="5673536"/>
            <a:ext cx="3735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</a:t>
            </a:r>
            <a:r>
              <a:rPr lang="en-US" sz="1600" b="1" dirty="0" smtClean="0"/>
              <a:t>ater measurements done</a:t>
            </a:r>
          </a:p>
          <a:p>
            <a:r>
              <a:rPr lang="en-US" sz="1600" b="1" dirty="0"/>
              <a:t>t</a:t>
            </a:r>
            <a:r>
              <a:rPr lang="en-US" sz="1600" b="1" dirty="0" smtClean="0"/>
              <a:t>ank freezing started end of March, needs about 60 days</a:t>
            </a:r>
            <a:endParaRPr lang="de-DE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692696"/>
            <a:ext cx="3327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3399"/>
                </a:solidFill>
              </a:rPr>
              <a:t>D. </a:t>
            </a:r>
            <a:r>
              <a:rPr lang="en-US" sz="1400" b="1" dirty="0" err="1" smtClean="0">
                <a:solidFill>
                  <a:srgbClr val="FF3399"/>
                </a:solidFill>
              </a:rPr>
              <a:t>Heinen</a:t>
            </a:r>
            <a:r>
              <a:rPr lang="en-US" sz="1400" b="1" dirty="0" smtClean="0">
                <a:solidFill>
                  <a:srgbClr val="FF3399"/>
                </a:solidFill>
              </a:rPr>
              <a:t>, </a:t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>
                <a:solidFill>
                  <a:srgbClr val="FF3399"/>
                </a:solidFill>
              </a:rPr>
              <a:t>talk at German DPG ,April 2011</a:t>
            </a:r>
            <a:endParaRPr lang="de-DE" sz="1400" b="1" dirty="0">
              <a:solidFill>
                <a:srgbClr val="FF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1642160"/>
            <a:ext cx="19442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</a:t>
            </a:r>
            <a:r>
              <a:rPr lang="en-US" sz="1600" b="1" dirty="0" smtClean="0"/>
              <a:t>xcellent laser monitoring</a:t>
            </a:r>
            <a:endParaRPr lang="de-DE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06314" y="3717032"/>
            <a:ext cx="14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2191" y="25460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/>
              <a:t>Piezo</a:t>
            </a:r>
            <a:r>
              <a:rPr lang="en-US" sz="2800" b="1" dirty="0"/>
              <a:t>-</a:t>
            </a:r>
            <a:r>
              <a:rPr lang="en-US" sz="2800" b="1" dirty="0" smtClean="0"/>
              <a:t>ceramic based acoustic sensors  </a:t>
            </a:r>
            <a:endParaRPr lang="en-GB" sz="2800" b="1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2541283" y="1413339"/>
            <a:ext cx="1493207" cy="2015661"/>
            <a:chOff x="3061" y="1162"/>
            <a:chExt cx="1020" cy="1743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162"/>
              <a:ext cx="998" cy="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826" y="1320"/>
              <a:ext cx="1" cy="81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 rot="5400000">
              <a:off x="3657" y="1525"/>
              <a:ext cx="5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l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GB" sz="2000">
                  <a:solidFill>
                    <a:srgbClr val="000000"/>
                  </a:solidFill>
                </a:rPr>
                <a:t>~10cm</a:t>
              </a:r>
            </a:p>
          </p:txBody>
        </p:sp>
      </p:grp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722715" y="4241719"/>
            <a:ext cx="2155139" cy="771623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en-GB" sz="12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200" b="1" dirty="0">
                <a:solidFill>
                  <a:schemeClr val="tx1"/>
                </a:solidFill>
              </a:rPr>
              <a:t>Typical sensitivity</a:t>
            </a:r>
            <a:r>
              <a:rPr lang="en-GB" sz="1200" b="1" dirty="0" smtClean="0">
                <a:solidFill>
                  <a:schemeClr val="tx1"/>
                </a:solidFill>
              </a:rPr>
              <a:t>:</a:t>
            </a:r>
          </a:p>
          <a:p>
            <a:pPr eaLnBrk="1" hangingPunct="1">
              <a:lnSpc>
                <a:spcPct val="100000"/>
              </a:lnSpc>
            </a:pPr>
            <a:r>
              <a:rPr lang="en-GB" sz="800" b="1" dirty="0">
                <a:solidFill>
                  <a:schemeClr val="tx1"/>
                </a:solidFill>
              </a:rPr>
              <a:t/>
            </a:r>
            <a:br>
              <a:rPr lang="en-GB" sz="800" b="1" dirty="0">
                <a:solidFill>
                  <a:schemeClr val="tx1"/>
                </a:solidFill>
              </a:rPr>
            </a:br>
            <a:r>
              <a:rPr lang="en-GB" sz="1200" b="1" dirty="0">
                <a:solidFill>
                  <a:schemeClr val="tx1"/>
                </a:solidFill>
              </a:rPr>
              <a:t> </a:t>
            </a:r>
            <a:r>
              <a:rPr lang="en-GB" sz="1200" b="1" dirty="0" smtClean="0">
                <a:solidFill>
                  <a:schemeClr val="tx1"/>
                </a:solidFill>
              </a:rPr>
              <a:t>-190 </a:t>
            </a:r>
            <a:r>
              <a:rPr lang="en-GB" sz="1200" b="1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GB" sz="1200" b="1" dirty="0" smtClean="0">
                <a:solidFill>
                  <a:schemeClr val="tx1"/>
                </a:solidFill>
              </a:rPr>
              <a:t>  -110 </a:t>
            </a:r>
            <a:r>
              <a:rPr lang="en-GB" sz="1200" b="1" dirty="0">
                <a:solidFill>
                  <a:schemeClr val="tx1"/>
                </a:solidFill>
              </a:rPr>
              <a:t>dB re 1V/</a:t>
            </a:r>
            <a:r>
              <a:rPr lang="en-GB" sz="1200" b="1" dirty="0">
                <a:solidFill>
                  <a:schemeClr val="tx1"/>
                </a:solidFill>
                <a:sym typeface="Symbol" pitchFamily="18" charset="2"/>
              </a:rPr>
              <a:t>Pa</a:t>
            </a:r>
            <a:endParaRPr lang="en-GB" sz="1200" b="1" dirty="0">
              <a:solidFill>
                <a:srgbClr val="000000"/>
              </a:solidFill>
            </a:endParaRPr>
          </a:p>
        </p:txBody>
      </p:sp>
      <p:pic>
        <p:nvPicPr>
          <p:cNvPr id="11" name="Picture 5" descr="Фото0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7" y="3043730"/>
            <a:ext cx="953863" cy="222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46" y="1345779"/>
            <a:ext cx="1253694" cy="123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20" y="1345779"/>
            <a:ext cx="991043" cy="129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3568" y="867738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ommercial production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5292080" y="867738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dirty="0" smtClean="0"/>
              <a:t>ome made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66708"/>
            <a:ext cx="1482188" cy="149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36" y="5445224"/>
            <a:ext cx="1878381" cy="82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6486236" y="3717032"/>
            <a:ext cx="2364476" cy="1798569"/>
            <a:chOff x="657" y="572"/>
            <a:chExt cx="4310" cy="3368"/>
          </a:xfrm>
        </p:grpSpPr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069"/>
              <a:ext cx="2268" cy="1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13" descr="AMANDAKugel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572"/>
              <a:ext cx="2267" cy="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14" descr="GlassBal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572"/>
              <a:ext cx="1951" cy="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" name="Picture 15" descr="IronBall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251"/>
              <a:ext cx="1951" cy="1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5" descr="C:\WINDOWS\Profiles\riccobene\Desktop\acoustic\idrofoni\TC403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r="15388"/>
          <a:stretch>
            <a:fillRect/>
          </a:stretch>
        </p:blipFill>
        <p:spPr bwMode="auto">
          <a:xfrm>
            <a:off x="661132" y="1345779"/>
            <a:ext cx="1589636" cy="162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7478" y="1413339"/>
            <a:ext cx="136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ONDE: RESON</a:t>
            </a:r>
            <a:endParaRPr lang="de-DE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588658" y="3055269"/>
            <a:ext cx="13662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AMADEUS: HTI</a:t>
            </a:r>
            <a:endParaRPr lang="de-DE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62191" y="3566844"/>
            <a:ext cx="14361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BAIKAL: H2020C</a:t>
            </a:r>
            <a:endParaRPr lang="de-DE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7544" y="570850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Special cases: military applications</a:t>
            </a:r>
          </a:p>
          <a:p>
            <a:r>
              <a:rPr lang="en-US" sz="1400" b="1" dirty="0" smtClean="0"/>
              <a:t>	RONA – ACORNE</a:t>
            </a:r>
          </a:p>
          <a:p>
            <a:r>
              <a:rPr lang="en-US" sz="1400" b="1" dirty="0" smtClean="0"/>
              <a:t>	AUTEC - SAUND</a:t>
            </a:r>
            <a:endParaRPr lang="de-DE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626208" y="2815395"/>
            <a:ext cx="17453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AMADEUS: Erlangen</a:t>
            </a:r>
            <a:endParaRPr lang="de-DE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17026" y="3698712"/>
            <a:ext cx="13662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SPATS:  DESY</a:t>
            </a:r>
            <a:endParaRPr lang="de-DE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108351" y="6170165"/>
            <a:ext cx="15834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HADES: Wuppertal </a:t>
            </a:r>
            <a:endParaRPr lang="de-DE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81453" y="2740967"/>
            <a:ext cx="256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3399"/>
                </a:solidFill>
              </a:rPr>
              <a:t>J.A.Aguilar</a:t>
            </a:r>
            <a:r>
              <a:rPr lang="en-US" sz="1200" b="1" dirty="0" smtClean="0">
                <a:solidFill>
                  <a:srgbClr val="FF3399"/>
                </a:solidFill>
              </a:rPr>
              <a:t> et al.,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 NIMA 626-627(2011) 128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41442" y="3879766"/>
            <a:ext cx="256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N. </a:t>
            </a:r>
            <a:r>
              <a:rPr lang="en-US" sz="1200" b="1" dirty="0" err="1" smtClean="0">
                <a:solidFill>
                  <a:srgbClr val="FF3399"/>
                </a:solidFill>
              </a:rPr>
              <a:t>Budnev</a:t>
            </a:r>
            <a:r>
              <a:rPr lang="en-US" sz="1200" b="1" dirty="0" smtClean="0">
                <a:solidFill>
                  <a:srgbClr val="FF3399"/>
                </a:solidFill>
              </a:rPr>
              <a:t> talk at  ARENA2010,</a:t>
            </a:r>
            <a:endParaRPr lang="de-DE" sz="1200" b="1" dirty="0">
              <a:solidFill>
                <a:srgbClr val="FF3399"/>
              </a:solidFill>
            </a:endParaRPr>
          </a:p>
        </p:txBody>
      </p:sp>
      <p:pic>
        <p:nvPicPr>
          <p:cNvPr id="35" name="Picture 3" descr="Экспедиция_2007 08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4719" y="4183618"/>
            <a:ext cx="1423939" cy="10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852136" y="5104816"/>
            <a:ext cx="921213" cy="4574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" b="1" dirty="0"/>
              <a:t>Sound </a:t>
            </a:r>
          </a:p>
          <a:p>
            <a:pPr algn="ctr"/>
            <a:r>
              <a:rPr lang="en-US" sz="1000" b="1" dirty="0"/>
              <a:t>a</a:t>
            </a:r>
            <a:r>
              <a:rPr lang="en-US" sz="1000" b="1" dirty="0" smtClean="0"/>
              <a:t>bsorb. </a:t>
            </a:r>
            <a:r>
              <a:rPr lang="en-US" sz="1000" b="1" dirty="0"/>
              <a:t>hats</a:t>
            </a:r>
            <a:endParaRPr lang="ru-RU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922025" y="5661248"/>
            <a:ext cx="164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Y. </a:t>
            </a:r>
            <a:r>
              <a:rPr lang="en-US" sz="1200" b="1" dirty="0" err="1" smtClean="0">
                <a:solidFill>
                  <a:srgbClr val="FF3399"/>
                </a:solidFill>
              </a:rPr>
              <a:t>Abdou</a:t>
            </a:r>
            <a:r>
              <a:rPr lang="en-US" sz="1200" b="1" dirty="0" smtClean="0">
                <a:solidFill>
                  <a:srgbClr val="FF3399"/>
                </a:solidFill>
              </a:rPr>
              <a:t> et al., 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err="1" smtClean="0">
                <a:solidFill>
                  <a:srgbClr val="FF3399"/>
                </a:solidFill>
              </a:rPr>
              <a:t>arXiv</a:t>
            </a:r>
            <a:r>
              <a:rPr lang="en-US" sz="1200" b="1" dirty="0" smtClean="0">
                <a:solidFill>
                  <a:srgbClr val="FF3399"/>
                </a:solidFill>
              </a:rPr>
              <a:t>: 1105.4339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submitted to NIMA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1600" y="2732104"/>
            <a:ext cx="256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G. </a:t>
            </a:r>
            <a:r>
              <a:rPr lang="en-US" sz="1200" b="1" dirty="0" err="1" smtClean="0">
                <a:solidFill>
                  <a:srgbClr val="FF3399"/>
                </a:solidFill>
              </a:rPr>
              <a:t>Riccobene</a:t>
            </a:r>
            <a:r>
              <a:rPr lang="en-US" sz="1200" b="1" dirty="0" smtClean="0">
                <a:solidFill>
                  <a:srgbClr val="FF3399"/>
                </a:solidFill>
              </a:rPr>
              <a:t> 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talk at  ARENA2005,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92164" y="4397270"/>
            <a:ext cx="256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S. </a:t>
            </a:r>
            <a:r>
              <a:rPr lang="en-US" sz="1200" b="1" dirty="0" err="1" smtClean="0">
                <a:solidFill>
                  <a:srgbClr val="FF3399"/>
                </a:solidFill>
              </a:rPr>
              <a:t>Böser</a:t>
            </a:r>
            <a:r>
              <a:rPr lang="en-US" sz="1200" b="1" dirty="0" smtClean="0">
                <a:solidFill>
                  <a:srgbClr val="FF3399"/>
                </a:solidFill>
              </a:rPr>
              <a:t> talk at  ARENA2005,</a:t>
            </a:r>
            <a:endParaRPr lang="de-DE" sz="1200" b="1" dirty="0">
              <a:solidFill>
                <a:srgbClr val="FF33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51" y="1323644"/>
            <a:ext cx="1868347" cy="128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2191" y="-99392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“New“ sensor ideas </a:t>
            </a:r>
            <a:endParaRPr lang="en-GB" sz="2800" b="1" dirty="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178912" y="548680"/>
            <a:ext cx="864156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fibre</a:t>
            </a:r>
            <a:r>
              <a:rPr lang="en-US" sz="2000" b="1" dirty="0" smtClean="0"/>
              <a:t> </a:t>
            </a:r>
            <a:r>
              <a:rPr lang="en-US" sz="2000" b="1" dirty="0"/>
              <a:t>acoustic </a:t>
            </a:r>
            <a:r>
              <a:rPr lang="en-US" sz="2000" b="1" dirty="0" smtClean="0"/>
              <a:t>sensors – first ideas go back more than 30 years</a:t>
            </a:r>
            <a:endParaRPr lang="en-US" b="1" dirty="0"/>
          </a:p>
        </p:txBody>
      </p:sp>
      <p:pic>
        <p:nvPicPr>
          <p:cNvPr id="7" name="Picture 14" descr="dbr_f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2" y="1126182"/>
            <a:ext cx="3959225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78912" y="2843644"/>
            <a:ext cx="4536504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pressure wave on </a:t>
            </a:r>
            <a:r>
              <a:rPr lang="en-US" sz="1400" b="1" dirty="0" err="1"/>
              <a:t>fibre</a:t>
            </a:r>
            <a:r>
              <a:rPr lang="en-US" sz="1400" b="1" dirty="0"/>
              <a:t> </a:t>
            </a:r>
            <a:r>
              <a:rPr lang="en-US" sz="1400" b="1" dirty="0" smtClean="0"/>
              <a:t>:</a:t>
            </a:r>
            <a:br>
              <a:rPr lang="en-US" sz="1400" b="1" dirty="0" smtClean="0"/>
            </a:br>
            <a:r>
              <a:rPr lang="en-US" sz="1400" b="1" dirty="0" smtClean="0">
                <a:sym typeface="Wingdings" pitchFamily="2" charset="2"/>
              </a:rPr>
              <a:t> </a:t>
            </a:r>
            <a:r>
              <a:rPr lang="en-US" sz="1400" b="1" dirty="0">
                <a:sym typeface="Wingdings" pitchFamily="2" charset="2"/>
              </a:rPr>
              <a:t>modulation of cavity size, </a:t>
            </a:r>
            <a:r>
              <a:rPr lang="en-US" sz="1400" b="1" dirty="0" smtClean="0">
                <a:sym typeface="Wingdings" pitchFamily="2" charset="2"/>
              </a:rPr>
              <a:t>leading </a:t>
            </a:r>
            <a:r>
              <a:rPr lang="en-US" sz="1400" b="1" dirty="0">
                <a:sym typeface="Wingdings" pitchFamily="2" charset="2"/>
              </a:rPr>
              <a:t>to </a:t>
            </a:r>
            <a:r>
              <a:rPr lang="en-US" sz="1400" b="1" dirty="0" smtClean="0">
                <a:sym typeface="Wingdings" pitchFamily="2" charset="2"/>
              </a:rPr>
              <a:t>modulation</a:t>
            </a:r>
            <a:br>
              <a:rPr lang="en-US" sz="1400" b="1" dirty="0" smtClean="0">
                <a:sym typeface="Wingdings" pitchFamily="2" charset="2"/>
              </a:rPr>
            </a:br>
            <a:r>
              <a:rPr lang="en-US" sz="1400" b="1" dirty="0" smtClean="0">
                <a:sym typeface="Wingdings" pitchFamily="2" charset="2"/>
              </a:rPr>
              <a:t>     of </a:t>
            </a:r>
            <a:r>
              <a:rPr lang="en-US" sz="1400" b="1" dirty="0">
                <a:sym typeface="Wingdings" pitchFamily="2" charset="2"/>
              </a:rPr>
              <a:t>laser wavelength </a:t>
            </a:r>
            <a:r>
              <a:rPr lang="en-US" sz="1400" b="1" dirty="0" smtClean="0">
                <a:sym typeface="Wingdings" pitchFamily="2" charset="2"/>
              </a:rPr>
              <a:t>detectable</a:t>
            </a:r>
            <a:r>
              <a:rPr lang="en-US" sz="1400" b="1" dirty="0">
                <a:sym typeface="Wingdings" pitchFamily="2" charset="2"/>
              </a:rPr>
              <a:t> </a:t>
            </a:r>
            <a:r>
              <a:rPr lang="en-US" sz="1400" b="1" dirty="0" smtClean="0">
                <a:sym typeface="Wingdings" pitchFamily="2" charset="2"/>
              </a:rPr>
              <a:t>by </a:t>
            </a:r>
            <a:r>
              <a:rPr lang="en-US" sz="1400" b="1" dirty="0">
                <a:sym typeface="Wingdings" pitchFamily="2" charset="2"/>
              </a:rPr>
              <a:t>interferometer</a:t>
            </a:r>
          </a:p>
        </p:txBody>
      </p:sp>
      <p:pic>
        <p:nvPicPr>
          <p:cNvPr id="11" name="Picture 10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196752"/>
            <a:ext cx="3816425" cy="241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16115" y="141277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3399"/>
                </a:solidFill>
              </a:rPr>
              <a:t>C.Trono</a:t>
            </a:r>
            <a:r>
              <a:rPr lang="en-US" sz="1200" b="1" dirty="0" smtClean="0">
                <a:solidFill>
                  <a:srgbClr val="FF3399"/>
                </a:solidFill>
              </a:rPr>
              <a:t> talk at ARENA2005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912" y="3645024"/>
            <a:ext cx="871356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Proven to work at static pressure of 35 </a:t>
            </a:r>
            <a:r>
              <a:rPr lang="en-US" sz="1400" b="1" dirty="0" err="1" smtClean="0"/>
              <a:t>MPa</a:t>
            </a:r>
            <a:r>
              <a:rPr lang="de-DE" sz="1400" b="1" dirty="0" smtClean="0"/>
              <a:t> (3500 m </a:t>
            </a:r>
            <a:r>
              <a:rPr lang="de-DE" sz="1400" b="1" dirty="0" err="1" smtClean="0"/>
              <a:t>depth</a:t>
            </a:r>
            <a:r>
              <a:rPr lang="de-DE" sz="1400" b="1" dirty="0" smtClean="0"/>
              <a:t>) </a:t>
            </a:r>
            <a:r>
              <a:rPr lang="de-DE" sz="1400" b="1" dirty="0" err="1" smtClean="0"/>
              <a:t>with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higher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sensitivity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then</a:t>
            </a:r>
            <a:r>
              <a:rPr lang="de-DE" sz="1400" b="1" dirty="0" smtClean="0"/>
              <a:t> PZT </a:t>
            </a:r>
            <a:r>
              <a:rPr lang="de-DE" sz="1400" b="1" dirty="0" err="1" smtClean="0"/>
              <a:t>devices</a:t>
            </a:r>
            <a:endParaRPr lang="de-DE" sz="1400" b="1" dirty="0" smtClean="0"/>
          </a:p>
          <a:p>
            <a:r>
              <a:rPr lang="en-US" sz="1200" b="1" dirty="0" smtClean="0">
                <a:solidFill>
                  <a:srgbClr val="FF3399"/>
                </a:solidFill>
              </a:rPr>
              <a:t>P.E. </a:t>
            </a:r>
            <a:r>
              <a:rPr lang="en-US" sz="1200" b="1" dirty="0" err="1" smtClean="0">
                <a:solidFill>
                  <a:srgbClr val="FF3399"/>
                </a:solidFill>
              </a:rPr>
              <a:t>Bagnoli</a:t>
            </a:r>
            <a:r>
              <a:rPr lang="en-US" sz="1200" b="1" dirty="0" smtClean="0">
                <a:solidFill>
                  <a:srgbClr val="FF3399"/>
                </a:solidFill>
              </a:rPr>
              <a:t> et al.,  NIMA 567(2006) 515, E. </a:t>
            </a:r>
            <a:r>
              <a:rPr lang="en-US" sz="1200" b="1" dirty="0" err="1" smtClean="0">
                <a:solidFill>
                  <a:srgbClr val="FF3399"/>
                </a:solidFill>
              </a:rPr>
              <a:t>Maccione</a:t>
            </a:r>
            <a:r>
              <a:rPr lang="en-US" sz="1200" b="1" dirty="0" smtClean="0">
                <a:solidFill>
                  <a:srgbClr val="FF3399"/>
                </a:solidFill>
              </a:rPr>
              <a:t> et </a:t>
            </a:r>
            <a:r>
              <a:rPr lang="en-US" sz="1200" b="1" dirty="0" err="1" smtClean="0">
                <a:solidFill>
                  <a:srgbClr val="FF3399"/>
                </a:solidFill>
              </a:rPr>
              <a:t>al.,NIMA</a:t>
            </a:r>
            <a:r>
              <a:rPr lang="en-US" sz="1200" b="1" dirty="0" smtClean="0">
                <a:solidFill>
                  <a:srgbClr val="FF3399"/>
                </a:solidFill>
              </a:rPr>
              <a:t> 572 (2007) 490, </a:t>
            </a:r>
          </a:p>
          <a:p>
            <a:r>
              <a:rPr lang="en-US" sz="1200" b="1" dirty="0" err="1" smtClean="0">
                <a:solidFill>
                  <a:srgbClr val="FF3399"/>
                </a:solidFill>
              </a:rPr>
              <a:t>A.Cotrufo</a:t>
            </a:r>
            <a:r>
              <a:rPr lang="en-US" sz="1200" b="1" dirty="0" smtClean="0">
                <a:solidFill>
                  <a:srgbClr val="FF3399"/>
                </a:solidFill>
              </a:rPr>
              <a:t> et al. NIMA 604 (2009) 219     </a:t>
            </a:r>
            <a:r>
              <a:rPr lang="en-US" sz="1200" b="1" dirty="0" smtClean="0"/>
              <a:t>(fiber wrapped on a mandrel)</a:t>
            </a:r>
            <a:endParaRPr lang="en-US" sz="1200" b="1" dirty="0"/>
          </a:p>
          <a:p>
            <a:r>
              <a:rPr lang="en-US" sz="1400" b="1" dirty="0" smtClean="0"/>
              <a:t>For other recent publications see e.g.: </a:t>
            </a:r>
          </a:p>
          <a:p>
            <a:r>
              <a:rPr lang="en-US" sz="1200" b="1" dirty="0" smtClean="0">
                <a:solidFill>
                  <a:srgbClr val="FF3399"/>
                </a:solidFill>
              </a:rPr>
              <a:t>J. Wang et al., Optoelectronic letters V3 No 4 (2007) </a:t>
            </a:r>
            <a:r>
              <a:rPr lang="en-US" sz="1200" b="1" dirty="0" err="1" smtClean="0">
                <a:solidFill>
                  <a:srgbClr val="FF3399"/>
                </a:solidFill>
              </a:rPr>
              <a:t>doi</a:t>
            </a:r>
            <a:r>
              <a:rPr lang="en-US" sz="1200" b="1" dirty="0" smtClean="0">
                <a:solidFill>
                  <a:srgbClr val="FF3399"/>
                </a:solidFill>
              </a:rPr>
              <a:t>: 10.1007/s11801-007-6169-1</a:t>
            </a:r>
          </a:p>
          <a:p>
            <a:r>
              <a:rPr lang="en-US" sz="1200" b="1" dirty="0" smtClean="0">
                <a:solidFill>
                  <a:srgbClr val="FF3399"/>
                </a:solidFill>
              </a:rPr>
              <a:t>S. Goodman et al., Proc. SPIE V 7004 (2008), </a:t>
            </a:r>
            <a:r>
              <a:rPr lang="en-US" sz="1200" b="1" dirty="0" err="1" smtClean="0">
                <a:solidFill>
                  <a:srgbClr val="FF3399"/>
                </a:solidFill>
              </a:rPr>
              <a:t>doi</a:t>
            </a:r>
            <a:r>
              <a:rPr lang="en-US" sz="1200" b="1" dirty="0" smtClean="0">
                <a:solidFill>
                  <a:srgbClr val="FF3399"/>
                </a:solidFill>
              </a:rPr>
              <a:t>: 10.1117/12.785937</a:t>
            </a:r>
            <a:endParaRPr lang="en-US" sz="1200" b="1" dirty="0">
              <a:solidFill>
                <a:srgbClr val="FF3399"/>
              </a:solidFill>
            </a:endParaRPr>
          </a:p>
          <a:p>
            <a:r>
              <a:rPr lang="en-US" sz="1200" b="1" dirty="0" err="1" smtClean="0">
                <a:solidFill>
                  <a:srgbClr val="FF3399"/>
                </a:solidFill>
              </a:rPr>
              <a:t>B.Guan</a:t>
            </a:r>
            <a:r>
              <a:rPr lang="en-US" sz="1200" b="1" dirty="0" smtClean="0">
                <a:solidFill>
                  <a:srgbClr val="FF3399"/>
                </a:solidFill>
              </a:rPr>
              <a:t> et al. , Optics Express </a:t>
            </a:r>
            <a:r>
              <a:rPr lang="en-US" sz="1200" b="1" dirty="0" err="1" smtClean="0">
                <a:solidFill>
                  <a:srgbClr val="FF3399"/>
                </a:solidFill>
              </a:rPr>
              <a:t>Vol</a:t>
            </a:r>
            <a:r>
              <a:rPr lang="en-US" sz="1200" b="1" dirty="0" smtClean="0">
                <a:solidFill>
                  <a:srgbClr val="FF3399"/>
                </a:solidFill>
              </a:rPr>
              <a:t> 17 No.22 (2009)19544 and references therein</a:t>
            </a:r>
          </a:p>
          <a:p>
            <a:endParaRPr lang="en-US" sz="1200" b="1" dirty="0" smtClean="0">
              <a:solidFill>
                <a:srgbClr val="FF33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37145"/>
            <a:ext cx="3124676" cy="1216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2" y="5276240"/>
            <a:ext cx="1907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Another approach: use intensity variations instead of phase modulation</a:t>
            </a:r>
            <a:endParaRPr lang="de-DE" sz="1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48" y="5445224"/>
            <a:ext cx="3526432" cy="87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 bwMode="auto">
          <a:xfrm>
            <a:off x="5400092" y="5517232"/>
            <a:ext cx="32403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161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2191" y="25460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/>
              <a:t>Piezo</a:t>
            </a:r>
            <a:r>
              <a:rPr lang="en-US" sz="2800" b="1" dirty="0" smtClean="0"/>
              <a:t>-foils as acoustic sensors  </a:t>
            </a:r>
            <a:endParaRPr lang="en-GB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9839"/>
            <a:ext cx="2152378" cy="1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262438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8" y="2433727"/>
            <a:ext cx="2736304" cy="199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7"/>
          <p:cNvSpPr txBox="1"/>
          <p:nvPr/>
        </p:nvSpPr>
        <p:spPr>
          <a:xfrm>
            <a:off x="2434447" y="743387"/>
            <a:ext cx="1933543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>
              <a:defRPr/>
            </a:pPr>
            <a:endParaRPr lang="de-DE" sz="600" b="1" dirty="0" smtClean="0"/>
          </a:p>
          <a:p>
            <a:pPr algn="l">
              <a:defRPr/>
            </a:pPr>
            <a:r>
              <a:rPr lang="de-DE" sz="1400" b="1" dirty="0" smtClean="0"/>
              <a:t>a- </a:t>
            </a:r>
            <a:r>
              <a:rPr lang="de-DE" sz="1400" b="1" dirty="0"/>
              <a:t>PVDF </a:t>
            </a:r>
            <a:r>
              <a:rPr lang="de-DE" sz="1400" b="1" dirty="0" err="1" smtClean="0"/>
              <a:t>foil</a:t>
            </a:r>
            <a:endParaRPr lang="de-DE" sz="1400" b="1" dirty="0"/>
          </a:p>
          <a:p>
            <a:pPr algn="l">
              <a:defRPr/>
            </a:pPr>
            <a:r>
              <a:rPr lang="de-DE" sz="1400" b="1" dirty="0"/>
              <a:t>b- </a:t>
            </a:r>
            <a:r>
              <a:rPr lang="de-DE" sz="1400" b="1" dirty="0" err="1"/>
              <a:t>Electrical</a:t>
            </a:r>
            <a:r>
              <a:rPr lang="de-DE" sz="1400" b="1" dirty="0"/>
              <a:t> </a:t>
            </a:r>
            <a:r>
              <a:rPr lang="de-DE" sz="1400" b="1" dirty="0" err="1"/>
              <a:t>contact</a:t>
            </a:r>
            <a:r>
              <a:rPr lang="de-DE" sz="1400" b="1" dirty="0"/>
              <a:t> </a:t>
            </a:r>
            <a:r>
              <a:rPr lang="de-DE" sz="1400" b="1" dirty="0" smtClean="0"/>
              <a:t/>
            </a:r>
            <a:br>
              <a:rPr lang="de-DE" sz="1400" b="1" dirty="0" smtClean="0"/>
            </a:br>
            <a:r>
              <a:rPr lang="de-DE" sz="1400" b="1" dirty="0" smtClean="0"/>
              <a:t>    (</a:t>
            </a:r>
            <a:r>
              <a:rPr lang="de-DE" sz="1400" b="1" dirty="0" err="1"/>
              <a:t>Copper</a:t>
            </a:r>
            <a:r>
              <a:rPr lang="de-DE" sz="1400" b="1" dirty="0"/>
              <a:t> </a:t>
            </a:r>
            <a:r>
              <a:rPr lang="de-DE" sz="1400" b="1" dirty="0" err="1"/>
              <a:t>tape</a:t>
            </a:r>
            <a:r>
              <a:rPr lang="de-DE" sz="1400" b="1" dirty="0"/>
              <a:t> + </a:t>
            </a:r>
            <a:r>
              <a:rPr lang="de-DE" sz="1400" b="1" dirty="0" smtClean="0"/>
              <a:t/>
            </a:r>
            <a:br>
              <a:rPr lang="de-DE" sz="1400" b="1" dirty="0" smtClean="0"/>
            </a:br>
            <a:r>
              <a:rPr lang="de-DE" sz="1400" b="1" dirty="0" smtClean="0"/>
              <a:t>           </a:t>
            </a:r>
            <a:r>
              <a:rPr lang="de-DE" sz="1400" b="1" dirty="0" err="1" smtClean="0"/>
              <a:t>Silver</a:t>
            </a:r>
            <a:r>
              <a:rPr lang="de-DE" sz="1400" b="1" dirty="0" smtClean="0"/>
              <a:t> </a:t>
            </a:r>
            <a:r>
              <a:rPr lang="de-DE" sz="1400" b="1" dirty="0" err="1"/>
              <a:t>glue</a:t>
            </a:r>
            <a:r>
              <a:rPr lang="de-DE" sz="1400" b="1" dirty="0"/>
              <a:t>)</a:t>
            </a:r>
          </a:p>
          <a:p>
            <a:pPr algn="l">
              <a:defRPr/>
            </a:pPr>
            <a:r>
              <a:rPr lang="de-DE" sz="1400" b="1" dirty="0"/>
              <a:t>c- </a:t>
            </a:r>
            <a:r>
              <a:rPr lang="de-DE" sz="1400" b="1" dirty="0" err="1"/>
              <a:t>Preamplifier</a:t>
            </a:r>
            <a:endParaRPr lang="de-DE" sz="1400" b="1" dirty="0"/>
          </a:p>
          <a:p>
            <a:pPr algn="l">
              <a:defRPr/>
            </a:pPr>
            <a:r>
              <a:rPr lang="de-DE" sz="1400" b="1" dirty="0"/>
              <a:t>d &amp; e - PVC </a:t>
            </a:r>
            <a:r>
              <a:rPr lang="de-DE" sz="1400" b="1" dirty="0" smtClean="0"/>
              <a:t>Support</a:t>
            </a:r>
          </a:p>
          <a:p>
            <a:pPr algn="l">
              <a:defRPr/>
            </a:pPr>
            <a:endParaRPr lang="de-DE" sz="400" b="1" dirty="0"/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05" y="3282088"/>
            <a:ext cx="4594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e 20"/>
          <p:cNvSpPr>
            <a:spLocks noChangeArrowheads="1"/>
          </p:cNvSpPr>
          <p:nvPr/>
        </p:nvSpPr>
        <p:spPr bwMode="auto">
          <a:xfrm>
            <a:off x="5543834" y="3380305"/>
            <a:ext cx="396318" cy="2280943"/>
          </a:xfrm>
          <a:prstGeom prst="ellipse">
            <a:avLst/>
          </a:prstGeom>
          <a:noFill/>
          <a:ln w="952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5940152" y="3573016"/>
            <a:ext cx="17700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200" dirty="0" smtClean="0">
                <a:solidFill>
                  <a:srgbClr val="FF0000"/>
                </a:solidFill>
              </a:rPr>
              <a:t>Thermo-</a:t>
            </a:r>
            <a:r>
              <a:rPr lang="de-DE" sz="1200" dirty="0" err="1" smtClean="0">
                <a:solidFill>
                  <a:srgbClr val="FF0000"/>
                </a:solidFill>
              </a:rPr>
              <a:t>acoustic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signal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" name="ZoneTexte 13"/>
          <p:cNvSpPr txBox="1">
            <a:spLocks noChangeArrowheads="1"/>
          </p:cNvSpPr>
          <p:nvPr/>
        </p:nvSpPr>
        <p:spPr bwMode="auto">
          <a:xfrm>
            <a:off x="6328295" y="5229200"/>
            <a:ext cx="94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200" dirty="0" err="1">
                <a:solidFill>
                  <a:srgbClr val="009900"/>
                </a:solidFill>
              </a:rPr>
              <a:t>Reflections</a:t>
            </a:r>
            <a:endParaRPr lang="de-DE" sz="1200" dirty="0">
              <a:solidFill>
                <a:srgbClr val="009900"/>
              </a:solidFill>
            </a:endParaRPr>
          </a:p>
        </p:txBody>
      </p:sp>
      <p:sp>
        <p:nvSpPr>
          <p:cNvPr id="20" name="ZoneTexte 31"/>
          <p:cNvSpPr txBox="1">
            <a:spLocks noChangeArrowheads="1"/>
          </p:cNvSpPr>
          <p:nvPr/>
        </p:nvSpPr>
        <p:spPr bwMode="auto">
          <a:xfrm>
            <a:off x="267058" y="5648486"/>
            <a:ext cx="55098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b="1" dirty="0"/>
              <a:t>Clean bipolar </a:t>
            </a:r>
            <a:r>
              <a:rPr lang="de-DE" sz="1400" b="1" dirty="0" err="1"/>
              <a:t>signal</a:t>
            </a:r>
            <a:r>
              <a:rPr lang="de-DE" sz="1400" b="1" dirty="0"/>
              <a:t> (</a:t>
            </a:r>
            <a:r>
              <a:rPr lang="de-DE" sz="1400" b="1" dirty="0" smtClean="0"/>
              <a:t>thermo-</a:t>
            </a:r>
            <a:r>
              <a:rPr lang="de-DE" sz="1400" b="1" dirty="0" err="1" smtClean="0"/>
              <a:t>acoustic</a:t>
            </a:r>
            <a:r>
              <a:rPr lang="de-DE" sz="1400" b="1" dirty="0" smtClean="0"/>
              <a:t>)</a:t>
            </a:r>
          </a:p>
          <a:p>
            <a:r>
              <a:rPr lang="de-DE" sz="1400" b="1" dirty="0"/>
              <a:t>Nice </a:t>
            </a:r>
            <a:r>
              <a:rPr lang="de-DE" sz="1400" b="1" dirty="0" err="1"/>
              <a:t>separation</a:t>
            </a:r>
            <a:r>
              <a:rPr lang="de-DE" sz="1400" b="1" dirty="0"/>
              <a:t> </a:t>
            </a:r>
            <a:r>
              <a:rPr lang="de-DE" sz="1400" b="1" dirty="0" err="1"/>
              <a:t>between</a:t>
            </a:r>
            <a:r>
              <a:rPr lang="de-DE" sz="1400" b="1" dirty="0"/>
              <a:t> </a:t>
            </a:r>
            <a:r>
              <a:rPr lang="de-DE" sz="1400" b="1" dirty="0" err="1"/>
              <a:t>direct</a:t>
            </a:r>
            <a:r>
              <a:rPr lang="de-DE" sz="1400" b="1" dirty="0"/>
              <a:t> </a:t>
            </a:r>
            <a:r>
              <a:rPr lang="de-DE" sz="1400" b="1" dirty="0" err="1"/>
              <a:t>signal</a:t>
            </a:r>
            <a:r>
              <a:rPr lang="de-DE" sz="1400" b="1" dirty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</a:t>
            </a:r>
            <a:r>
              <a:rPr lang="de-DE" sz="1400" b="1" dirty="0" err="1" smtClean="0"/>
              <a:t>reflections</a:t>
            </a:r>
            <a:endParaRPr lang="de-DE" sz="1400" b="1" dirty="0" smtClean="0"/>
          </a:p>
          <a:p>
            <a:r>
              <a:rPr lang="de-DE" sz="1400" b="1" dirty="0" err="1"/>
              <a:t>Frequency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bipolar </a:t>
            </a:r>
            <a:r>
              <a:rPr lang="de-DE" sz="1400" b="1" dirty="0" err="1"/>
              <a:t>signal</a:t>
            </a:r>
            <a:r>
              <a:rPr lang="de-DE" sz="1400" b="1" dirty="0"/>
              <a:t> </a:t>
            </a:r>
            <a:r>
              <a:rPr lang="de-DE" sz="1400" b="1" dirty="0" err="1"/>
              <a:t>related</a:t>
            </a:r>
            <a:r>
              <a:rPr lang="de-DE" sz="1400" b="1" dirty="0"/>
              <a:t> </a:t>
            </a:r>
            <a:r>
              <a:rPr lang="de-DE" sz="1400" b="1" dirty="0" err="1"/>
              <a:t>to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</a:t>
            </a:r>
            <a:r>
              <a:rPr lang="de-DE" sz="1400" b="1" dirty="0" err="1"/>
              <a:t>laser</a:t>
            </a:r>
            <a:r>
              <a:rPr lang="de-DE" sz="1400" b="1" dirty="0"/>
              <a:t> beam </a:t>
            </a:r>
            <a:r>
              <a:rPr lang="de-DE" sz="1400" b="1" dirty="0" err="1" smtClean="0"/>
              <a:t>width</a:t>
            </a:r>
            <a:endParaRPr lang="de-DE" sz="1400" b="1" dirty="0"/>
          </a:p>
        </p:txBody>
      </p:sp>
      <p:pic>
        <p:nvPicPr>
          <p:cNvPr id="21" name="Image 18" descr="MS_AufbauTA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/>
          <a:stretch>
            <a:fillRect/>
          </a:stretch>
        </p:blipFill>
        <p:spPr bwMode="auto">
          <a:xfrm>
            <a:off x="2446108" y="4647650"/>
            <a:ext cx="1483503" cy="100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464765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Test with laser </a:t>
            </a:r>
            <a:br>
              <a:rPr lang="en-US" sz="1400" b="1" dirty="0" smtClean="0"/>
            </a:br>
            <a:r>
              <a:rPr lang="en-US" sz="1400" b="1" dirty="0" smtClean="0"/>
              <a:t>in water tank    </a:t>
            </a:r>
            <a:r>
              <a:rPr lang="en-US" sz="1400" b="1" dirty="0" smtClean="0">
                <a:sym typeface="Wingdings" pitchFamily="2" charset="2"/>
              </a:rPr>
              <a:t></a:t>
            </a:r>
            <a:endParaRPr lang="en-US" sz="1400" b="1" dirty="0" smtClean="0"/>
          </a:p>
          <a:p>
            <a:r>
              <a:rPr lang="en-US" sz="1400" b="1" dirty="0" smtClean="0"/>
              <a:t>Will be tested </a:t>
            </a:r>
            <a:br>
              <a:rPr lang="en-US" sz="1400" b="1" dirty="0" smtClean="0"/>
            </a:br>
            <a:r>
              <a:rPr lang="en-US" sz="1400" b="1" dirty="0" smtClean="0"/>
              <a:t>in ice next</a:t>
            </a:r>
            <a:endParaRPr lang="de-DE" sz="1400" b="1" dirty="0"/>
          </a:p>
        </p:txBody>
      </p:sp>
      <p:sp>
        <p:nvSpPr>
          <p:cNvPr id="22" name="TextBox 21"/>
          <p:cNvSpPr txBox="1"/>
          <p:nvPr/>
        </p:nvSpPr>
        <p:spPr>
          <a:xfrm rot="20375920">
            <a:off x="7337759" y="5044534"/>
            <a:ext cx="14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2191" y="-99392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Acoustic transmitter   </a:t>
            </a:r>
            <a:endParaRPr lang="en-GB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7" y="1268760"/>
            <a:ext cx="1359054" cy="172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58" y="1340768"/>
            <a:ext cx="2295192" cy="8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97" y="952873"/>
            <a:ext cx="1368152" cy="126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87" y="952873"/>
            <a:ext cx="1602007" cy="12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6" descr="Copy of img_90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9357" r="29112" b="9357"/>
          <a:stretch>
            <a:fillRect/>
          </a:stretch>
        </p:blipFill>
        <p:spPr bwMode="auto">
          <a:xfrm>
            <a:off x="3829294" y="3182606"/>
            <a:ext cx="886724" cy="18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281230" y="4504123"/>
            <a:ext cx="1060380" cy="1100098"/>
            <a:chOff x="553" y="961"/>
            <a:chExt cx="1415" cy="1317"/>
          </a:xfrm>
        </p:grpSpPr>
        <p:pic>
          <p:nvPicPr>
            <p:cNvPr id="16" name="Picture 5" descr="IMG_179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961"/>
              <a:ext cx="1360" cy="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53" y="1961"/>
              <a:ext cx="19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</a:pPr>
              <a:endParaRPr lang="en-US" sz="1400">
                <a:solidFill>
                  <a:schemeClr val="hlink"/>
                </a:solidFill>
              </a:endParaRPr>
            </a:p>
          </p:txBody>
        </p:sp>
      </p:grpSp>
      <p:pic>
        <p:nvPicPr>
          <p:cNvPr id="18" name="Picture 4" descr="071216_0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/>
          <a:stretch>
            <a:fillRect/>
          </a:stretch>
        </p:blipFill>
        <p:spPr bwMode="auto">
          <a:xfrm>
            <a:off x="2635072" y="3212977"/>
            <a:ext cx="1088410" cy="17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590" y="728869"/>
            <a:ext cx="3738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Saund</a:t>
            </a:r>
            <a:r>
              <a:rPr lang="en-US" b="1" dirty="0" smtClean="0"/>
              <a:t> I calibration sources</a:t>
            </a:r>
            <a:endParaRPr lang="de-D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63626" y="2348880"/>
            <a:ext cx="23005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21 events per light bulb</a:t>
            </a:r>
            <a:endParaRPr lang="de-DE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4997" y="2348880"/>
            <a:ext cx="32521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measure energy and location</a:t>
            </a:r>
            <a:endParaRPr lang="de-DE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36296" y="775035"/>
            <a:ext cx="1728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3399"/>
                </a:solidFill>
              </a:rPr>
              <a:t>J.Vandenbroucke</a:t>
            </a:r>
            <a:r>
              <a:rPr lang="en-US" sz="1200" b="1" dirty="0" smtClean="0">
                <a:solidFill>
                  <a:srgbClr val="FF3399"/>
                </a:solidFill>
              </a:rPr>
              <a:t> at Stanford Acoustic </a:t>
            </a:r>
            <a:r>
              <a:rPr lang="en-US" sz="1200" b="1" dirty="0" err="1" smtClean="0">
                <a:solidFill>
                  <a:srgbClr val="FF3399"/>
                </a:solidFill>
              </a:rPr>
              <a:t>Miniworkshop</a:t>
            </a:r>
            <a:r>
              <a:rPr lang="en-US" sz="1200" b="1" dirty="0" smtClean="0">
                <a:solidFill>
                  <a:srgbClr val="FF3399"/>
                </a:solidFill>
              </a:rPr>
              <a:t> ,2003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521" y="3244334"/>
            <a:ext cx="235817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SPATS transmitter:</a:t>
            </a:r>
            <a:br>
              <a:rPr lang="en-US" b="1" dirty="0" smtClean="0"/>
            </a:br>
            <a:r>
              <a:rPr lang="en-US" sz="1400" b="1" dirty="0" smtClean="0"/>
              <a:t>measure sound speed,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ound attenuation length,</a:t>
            </a:r>
          </a:p>
          <a:p>
            <a:r>
              <a:rPr lang="en-US" sz="1400" b="1" dirty="0"/>
              <a:t>p</a:t>
            </a:r>
            <a:r>
              <a:rPr lang="en-US" sz="1400" b="1" dirty="0" smtClean="0"/>
              <a:t>roduced shear waves </a:t>
            </a:r>
            <a:endParaRPr lang="de-DE" sz="1400" b="1" dirty="0"/>
          </a:p>
        </p:txBody>
      </p:sp>
      <p:pic>
        <p:nvPicPr>
          <p:cNvPr id="24" name="Picture 7" descr="IMG_66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8524"/>
            <a:ext cx="1525320" cy="10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591" y="5589240"/>
            <a:ext cx="156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wn production</a:t>
            </a:r>
            <a:br>
              <a:rPr lang="en-US" sz="1200" b="1" dirty="0" smtClean="0"/>
            </a:br>
            <a:r>
              <a:rPr lang="en-US" sz="1200" b="1" dirty="0" smtClean="0"/>
              <a:t>used in ice</a:t>
            </a:r>
            <a:endParaRPr lang="de-DE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1560" y="6021288"/>
            <a:ext cx="261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3399"/>
                </a:solidFill>
              </a:rPr>
              <a:t>R</a:t>
            </a:r>
            <a:r>
              <a:rPr lang="en-US" sz="1200" b="1" dirty="0" smtClean="0">
                <a:solidFill>
                  <a:srgbClr val="FF3399"/>
                </a:solidFill>
              </a:rPr>
              <a:t>. </a:t>
            </a:r>
            <a:r>
              <a:rPr lang="en-US" sz="1200" b="1" dirty="0" err="1" smtClean="0">
                <a:solidFill>
                  <a:srgbClr val="FF3399"/>
                </a:solidFill>
              </a:rPr>
              <a:t>Abbasi</a:t>
            </a:r>
            <a:r>
              <a:rPr lang="en-US" sz="1200" b="1" dirty="0" smtClean="0">
                <a:solidFill>
                  <a:srgbClr val="FF3399"/>
                </a:solidFill>
              </a:rPr>
              <a:t> et al., APP 33(2010)277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>
                <a:solidFill>
                  <a:srgbClr val="FF3399"/>
                </a:solidFill>
              </a:rPr>
              <a:t>R. </a:t>
            </a:r>
            <a:r>
              <a:rPr lang="en-US" sz="1200" b="1" dirty="0" err="1" smtClean="0">
                <a:solidFill>
                  <a:srgbClr val="FF3399"/>
                </a:solidFill>
              </a:rPr>
              <a:t>Abbasi</a:t>
            </a:r>
            <a:r>
              <a:rPr lang="en-US" sz="1200" b="1" dirty="0" smtClean="0">
                <a:solidFill>
                  <a:srgbClr val="FF3399"/>
                </a:solidFill>
              </a:rPr>
              <a:t> </a:t>
            </a:r>
            <a:r>
              <a:rPr lang="en-US" sz="1200" b="1" dirty="0">
                <a:solidFill>
                  <a:srgbClr val="FF3399"/>
                </a:solidFill>
              </a:rPr>
              <a:t>et al</a:t>
            </a:r>
            <a:r>
              <a:rPr lang="en-US" sz="1200" b="1" dirty="0" smtClean="0">
                <a:solidFill>
                  <a:srgbClr val="FF3399"/>
                </a:solidFill>
              </a:rPr>
              <a:t>., APP 34(2011)382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4516757" y="3182606"/>
            <a:ext cx="199259" cy="9367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85184"/>
            <a:ext cx="1498586" cy="115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475656" y="558924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commercial ITC1001</a:t>
            </a:r>
            <a:br>
              <a:rPr lang="en-US" sz="1200" b="1" dirty="0" smtClean="0"/>
            </a:br>
            <a:r>
              <a:rPr lang="en-US" sz="1200" b="1" dirty="0" smtClean="0"/>
              <a:t>use in water filled holes</a:t>
            </a:r>
            <a:endParaRPr lang="de-DE" sz="1200" b="1" dirty="0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899360" y="5157192"/>
            <a:ext cx="168584" cy="93674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4189097" y="5200145"/>
            <a:ext cx="167118" cy="92283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TextBox 20"/>
          <p:cNvSpPr txBox="1"/>
          <p:nvPr/>
        </p:nvSpPr>
        <p:spPr>
          <a:xfrm>
            <a:off x="5379337" y="2990779"/>
            <a:ext cx="3066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Position monitoring   </a:t>
            </a:r>
            <a:endParaRPr lang="de-D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46450" y="3449801"/>
            <a:ext cx="4118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Problem for all deep water optical neutrino telescopes</a:t>
            </a:r>
          </a:p>
          <a:p>
            <a:r>
              <a:rPr lang="en-US" sz="1200" b="1" dirty="0" smtClean="0"/>
              <a:t>Solution : fix strong acoustic transmitters at known positions of the sea bed, add hydrophones to optical strings, ping every 1-2 minutes, triangulate pulses</a:t>
            </a:r>
            <a:endParaRPr lang="de-DE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22" y="4395689"/>
            <a:ext cx="1737987" cy="126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86719" y="4423505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Example: ANTARES</a:t>
            </a:r>
            <a:br>
              <a:rPr lang="en-US" sz="1200" b="1" dirty="0" smtClean="0"/>
            </a:br>
            <a:r>
              <a:rPr lang="en-US" sz="1200" b="1" dirty="0" smtClean="0"/>
              <a:t>precision &lt; 10 cm</a:t>
            </a:r>
          </a:p>
          <a:p>
            <a:r>
              <a:rPr lang="en-US" sz="1200" b="1" dirty="0" smtClean="0">
                <a:solidFill>
                  <a:srgbClr val="FF3399"/>
                </a:solidFill>
              </a:rPr>
              <a:t>M. </a:t>
            </a:r>
            <a:r>
              <a:rPr lang="en-US" sz="1200" b="1" dirty="0" err="1" smtClean="0">
                <a:solidFill>
                  <a:srgbClr val="FF3399"/>
                </a:solidFill>
              </a:rPr>
              <a:t>Ardid</a:t>
            </a:r>
            <a:r>
              <a:rPr lang="en-US" sz="1200" b="1" dirty="0" smtClean="0">
                <a:solidFill>
                  <a:srgbClr val="FF3399"/>
                </a:solidFill>
              </a:rPr>
              <a:t>, </a:t>
            </a:r>
          </a:p>
          <a:p>
            <a:r>
              <a:rPr lang="en-US" sz="1200" b="1" dirty="0" smtClean="0">
                <a:solidFill>
                  <a:srgbClr val="FF3399"/>
                </a:solidFill>
              </a:rPr>
              <a:t>NIMA 602(2009)174</a:t>
            </a:r>
            <a:endParaRPr lang="de-DE" sz="1200" b="1" dirty="0">
              <a:solidFill>
                <a:srgbClr val="FF3399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09" y="5313212"/>
            <a:ext cx="2118619" cy="115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04047" y="5744289"/>
            <a:ext cx="160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R&amp;D for KM3NeT </a:t>
            </a:r>
            <a:r>
              <a:rPr lang="en-US" sz="1200" b="1" dirty="0" smtClean="0">
                <a:sym typeface="Wingdings" pitchFamily="2" charset="2"/>
              </a:rPr>
              <a:t></a:t>
            </a:r>
            <a:endParaRPr lang="en-US" sz="1200" b="1" dirty="0" smtClean="0"/>
          </a:p>
          <a:p>
            <a:r>
              <a:rPr lang="en-US" sz="1200" b="1" dirty="0" err="1" smtClean="0">
                <a:solidFill>
                  <a:srgbClr val="FF3399"/>
                </a:solidFill>
              </a:rPr>
              <a:t>F.Ameli</a:t>
            </a:r>
            <a:r>
              <a:rPr lang="en-US" sz="1200" b="1" dirty="0" smtClean="0">
                <a:solidFill>
                  <a:srgbClr val="FF3399"/>
                </a:solidFill>
              </a:rPr>
              <a:t> et al.,</a:t>
            </a:r>
          </a:p>
          <a:p>
            <a:r>
              <a:rPr lang="en-US" sz="1200" b="1" dirty="0" smtClean="0">
                <a:solidFill>
                  <a:srgbClr val="FF3399"/>
                </a:solidFill>
              </a:rPr>
              <a:t>NIMA 626(2011)211</a:t>
            </a:r>
            <a:endParaRPr lang="de-DE" sz="12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2191" y="25460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Acoustic transmitters for bipolar signals  </a:t>
            </a:r>
            <a:endParaRPr lang="en-GB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40194"/>
            <a:ext cx="1738154" cy="9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3" y="2205157"/>
            <a:ext cx="1507739" cy="115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81" y="2185087"/>
            <a:ext cx="1494262" cy="117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851" y="893619"/>
            <a:ext cx="360040" cy="203132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</a:t>
            </a:r>
          </a:p>
          <a:p>
            <a:r>
              <a:rPr lang="en-US" b="1" dirty="0" smtClean="0"/>
              <a:t>E</a:t>
            </a:r>
          </a:p>
          <a:p>
            <a:r>
              <a:rPr lang="en-US" b="1" dirty="0" smtClean="0"/>
              <a:t>T</a:t>
            </a:r>
          </a:p>
          <a:p>
            <a:r>
              <a:rPr lang="en-US" b="1" dirty="0" smtClean="0"/>
              <a:t>H</a:t>
            </a:r>
          </a:p>
          <a:p>
            <a:r>
              <a:rPr lang="en-US" b="1" dirty="0" smtClean="0"/>
              <a:t>O</a:t>
            </a:r>
          </a:p>
          <a:p>
            <a:r>
              <a:rPr lang="en-US" b="1" dirty="0" smtClean="0"/>
              <a:t>D</a:t>
            </a:r>
          </a:p>
          <a:p>
            <a:r>
              <a:rPr lang="en-US" b="1" dirty="0"/>
              <a:t>1</a:t>
            </a:r>
            <a:endParaRPr lang="de-DE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3904928"/>
            <a:ext cx="360040" cy="203132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</a:t>
            </a:r>
          </a:p>
          <a:p>
            <a:r>
              <a:rPr lang="en-US" b="1" dirty="0" smtClean="0"/>
              <a:t>E</a:t>
            </a:r>
          </a:p>
          <a:p>
            <a:r>
              <a:rPr lang="en-US" b="1" dirty="0" smtClean="0"/>
              <a:t>T</a:t>
            </a:r>
          </a:p>
          <a:p>
            <a:r>
              <a:rPr lang="en-US" b="1" dirty="0" smtClean="0"/>
              <a:t>H</a:t>
            </a:r>
          </a:p>
          <a:p>
            <a:r>
              <a:rPr lang="en-US" b="1" dirty="0" smtClean="0"/>
              <a:t>O</a:t>
            </a:r>
          </a:p>
          <a:p>
            <a:r>
              <a:rPr lang="en-US" b="1" dirty="0" smtClean="0"/>
              <a:t>D</a:t>
            </a:r>
          </a:p>
          <a:p>
            <a:r>
              <a:rPr lang="en-US" b="1" dirty="0" smtClean="0"/>
              <a:t>2</a:t>
            </a:r>
            <a:endParaRPr lang="de-DE" b="1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79512" y="3429000"/>
            <a:ext cx="885698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899592" y="683404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ACORNE</a:t>
            </a:r>
            <a:endParaRPr lang="de-D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47" y="2531813"/>
            <a:ext cx="1069677" cy="82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35087" y="1313359"/>
            <a:ext cx="21600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Take into account transfer </a:t>
            </a:r>
            <a:br>
              <a:rPr lang="en-US" sz="1200" b="1" dirty="0" smtClean="0"/>
            </a:br>
            <a:r>
              <a:rPr lang="en-US" sz="1200" b="1" dirty="0" smtClean="0"/>
              <a:t>function between emitted </a:t>
            </a:r>
          </a:p>
          <a:p>
            <a:r>
              <a:rPr lang="en-US" sz="1200" b="1" dirty="0" smtClean="0"/>
              <a:t>and received signal</a:t>
            </a:r>
            <a:endParaRPr lang="de-DE" sz="1200" b="1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63" y="683404"/>
            <a:ext cx="2922299" cy="2673588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60233" y="2276872"/>
            <a:ext cx="172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For a bipolar pancake</a:t>
            </a:r>
            <a:br>
              <a:rPr lang="en-US" sz="1000" b="1" dirty="0" smtClean="0"/>
            </a:br>
            <a:r>
              <a:rPr lang="en-US" sz="1000" b="1" dirty="0" smtClean="0"/>
              <a:t> &gt; 5 hydrophones needed</a:t>
            </a:r>
            <a:endParaRPr lang="de-DE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70703" y="653224"/>
            <a:ext cx="19811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FF3399"/>
                </a:solidFill>
              </a:rPr>
              <a:t>S.Danaher</a:t>
            </a:r>
            <a:r>
              <a:rPr lang="en-US" sz="1000" b="1" dirty="0" smtClean="0">
                <a:solidFill>
                  <a:srgbClr val="FF3399"/>
                </a:solidFill>
              </a:rPr>
              <a:t>, ARENA2010,</a:t>
            </a:r>
          </a:p>
          <a:p>
            <a:r>
              <a:rPr lang="en-US" sz="1000" b="1" dirty="0" smtClean="0">
                <a:solidFill>
                  <a:srgbClr val="FF3399"/>
                </a:solidFill>
              </a:rPr>
              <a:t>doi:10.1016/j.nima2010.11.142</a:t>
            </a:r>
            <a:endParaRPr lang="de-DE" sz="1000" b="1" dirty="0">
              <a:solidFill>
                <a:srgbClr val="FF3399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2771800" y="2348880"/>
            <a:ext cx="6480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968802" y="3789040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Valencia</a:t>
            </a:r>
            <a:endParaRPr lang="de-DE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95092" y="3789040"/>
            <a:ext cx="19811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FF3399"/>
                </a:solidFill>
              </a:rPr>
              <a:t>M.Bou-Cabo</a:t>
            </a:r>
            <a:r>
              <a:rPr lang="en-US" sz="1000" b="1" dirty="0" smtClean="0">
                <a:solidFill>
                  <a:srgbClr val="FF3399"/>
                </a:solidFill>
              </a:rPr>
              <a:t>, ARENA2010,</a:t>
            </a:r>
          </a:p>
          <a:p>
            <a:r>
              <a:rPr lang="en-US" sz="1000" b="1" dirty="0" smtClean="0">
                <a:solidFill>
                  <a:srgbClr val="FF3399"/>
                </a:solidFill>
              </a:rPr>
              <a:t>doi:10.1016/j.nima2010.11.139</a:t>
            </a:r>
            <a:endParaRPr lang="de-DE" sz="1000" b="1" dirty="0">
              <a:solidFill>
                <a:srgbClr val="FF33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5013" y="4293990"/>
            <a:ext cx="21600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Use parametric acoustic sources (non-linear effect)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2" y="4920590"/>
            <a:ext cx="1637611" cy="15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76" y="4920590"/>
            <a:ext cx="1880408" cy="147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31" y="3573016"/>
            <a:ext cx="2221179" cy="171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10" y="5457615"/>
            <a:ext cx="2333452" cy="102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237462" y="4016056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At distances </a:t>
            </a:r>
            <a:br>
              <a:rPr lang="en-US" sz="1200" b="1" dirty="0" smtClean="0"/>
            </a:br>
            <a:r>
              <a:rPr lang="en-US" sz="1200" b="1" dirty="0" smtClean="0"/>
              <a:t>&gt; O(100 m) the</a:t>
            </a:r>
            <a:br>
              <a:rPr lang="en-US" sz="1200" b="1" dirty="0" smtClean="0"/>
            </a:br>
            <a:r>
              <a:rPr lang="en-US" sz="1200" b="1" dirty="0" smtClean="0"/>
              <a:t>bipolar pulse</a:t>
            </a:r>
            <a:br>
              <a:rPr lang="en-US" sz="1200" b="1" dirty="0" smtClean="0"/>
            </a:br>
            <a:r>
              <a:rPr lang="en-US" sz="1200" b="1" dirty="0" smtClean="0"/>
              <a:t>is dominant </a:t>
            </a:r>
            <a:endParaRPr lang="de-DE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76234" y="561308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ym typeface="Symbol"/>
              </a:rPr>
              <a:t>build 1 pancake:</a:t>
            </a:r>
          </a:p>
          <a:p>
            <a:r>
              <a:rPr lang="en-US" sz="1200" b="1" dirty="0" smtClean="0">
                <a:sym typeface="Symbol"/>
              </a:rPr>
              <a:t>3 transducers with 20 cm separation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20292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2191" y="25460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Sensor calibration for use in water  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6374" y="908720"/>
            <a:ext cx="504056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Example:  AMADEUS sensors lab calibration</a:t>
            </a:r>
            <a:endParaRPr lang="en-GB" sz="1600" b="1" dirty="0"/>
          </a:p>
          <a:p>
            <a:r>
              <a:rPr lang="en-US" sz="800" b="1" dirty="0" smtClean="0"/>
              <a:t/>
            </a:r>
            <a:br>
              <a:rPr lang="en-US" sz="800" b="1" dirty="0" smtClean="0"/>
            </a:br>
            <a:r>
              <a:rPr lang="en-GB" sz="1600" b="1" dirty="0"/>
              <a:t>Sensitivity measured with calibrated </a:t>
            </a:r>
            <a:r>
              <a:rPr lang="en-GB" sz="1600" b="1" dirty="0" smtClean="0"/>
              <a:t>hydrophone</a:t>
            </a:r>
            <a:r>
              <a:rPr lang="en-GB" sz="1600" b="1" dirty="0"/>
              <a:t>, </a:t>
            </a:r>
            <a:endParaRPr lang="en-GB" sz="1600" b="1" dirty="0" smtClean="0"/>
          </a:p>
          <a:p>
            <a:r>
              <a:rPr lang="en-GB" sz="1600" b="1" dirty="0" smtClean="0"/>
              <a:t>confirmed </a:t>
            </a:r>
            <a:r>
              <a:rPr lang="en-GB" sz="1600" b="1" dirty="0"/>
              <a:t>with reciprocity </a:t>
            </a:r>
            <a:r>
              <a:rPr lang="en-GB" sz="1600" b="1" dirty="0" smtClean="0"/>
              <a:t>method</a:t>
            </a:r>
            <a:br>
              <a:rPr lang="en-GB" sz="1600" b="1" dirty="0" smtClean="0"/>
            </a:br>
            <a:r>
              <a:rPr lang="en-US" sz="1600" b="1" dirty="0">
                <a:solidFill>
                  <a:srgbClr val="000000"/>
                </a:solidFill>
              </a:rPr>
              <a:t>In-situ calibrations and application of  </a:t>
            </a:r>
            <a:r>
              <a:rPr lang="en-GB" sz="1600" b="1" dirty="0">
                <a:solidFill>
                  <a:srgbClr val="000000"/>
                </a:solidFill>
              </a:rPr>
              <a:t>“fake</a:t>
            </a:r>
            <a:br>
              <a:rPr lang="en-GB" sz="1600" b="1" dirty="0">
                <a:solidFill>
                  <a:srgbClr val="000000"/>
                </a:solidFill>
              </a:rPr>
            </a:br>
            <a:r>
              <a:rPr lang="en-GB" sz="1600" b="1" dirty="0">
                <a:solidFill>
                  <a:srgbClr val="000000"/>
                </a:solidFill>
              </a:rPr>
              <a:t>neutrino source” planned</a:t>
            </a:r>
            <a:r>
              <a:rPr lang="en-US" sz="1600" b="1" dirty="0">
                <a:solidFill>
                  <a:srgbClr val="000000"/>
                </a:solidFill>
              </a:rPr>
              <a:t> for September </a:t>
            </a:r>
            <a:r>
              <a:rPr lang="en-US" sz="1600" b="1" dirty="0" smtClean="0">
                <a:solidFill>
                  <a:srgbClr val="000000"/>
                </a:solidFill>
              </a:rPr>
              <a:t>2011</a:t>
            </a:r>
            <a:endParaRPr lang="de-DE" sz="1600" b="1" dirty="0">
              <a:solidFill>
                <a:srgbClr val="000000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05" y="910678"/>
            <a:ext cx="3351209" cy="2889184"/>
          </a:xfrm>
          <a:prstGeom prst="rect">
            <a:avLst/>
          </a:prstGeom>
          <a:noFill/>
          <a:ln w="9398">
            <a:solidFill>
              <a:srgbClr val="4591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2044244" cy="20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0" y="2492896"/>
            <a:ext cx="1431859" cy="21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115678" y="2564904"/>
            <a:ext cx="1713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b="1" dirty="0">
                <a:solidFill>
                  <a:schemeClr val="tx1"/>
                </a:solidFill>
                <a:sym typeface="Symbol" pitchFamily="18" charset="2"/>
              </a:rPr>
              <a:t></a:t>
            </a:r>
            <a:r>
              <a:rPr lang="en-GB" sz="1400" b="1" dirty="0">
                <a:solidFill>
                  <a:schemeClr val="tx1"/>
                </a:solidFill>
              </a:rPr>
              <a:t> - </a:t>
            </a:r>
            <a:r>
              <a:rPr lang="en-GB" sz="1400" b="1" dirty="0" err="1">
                <a:solidFill>
                  <a:schemeClr val="tx1"/>
                </a:solidFill>
              </a:rPr>
              <a:t>freq</a:t>
            </a:r>
            <a:r>
              <a:rPr lang="en-GB" sz="1400" b="1" dirty="0">
                <a:solidFill>
                  <a:schemeClr val="tx1"/>
                </a:solidFill>
              </a:rPr>
              <a:t> sensitivity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952" y="40770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ym typeface="Symbol" pitchFamily="18" charset="2"/>
              </a:rPr>
              <a:t>/</a:t>
            </a:r>
            <a:r>
              <a:rPr lang="en-GB" sz="1200" b="1" dirty="0" err="1" smtClean="0">
                <a:sym typeface="Symbol" pitchFamily="18" charset="2"/>
              </a:rPr>
              <a:t>deg</a:t>
            </a:r>
            <a:endParaRPr lang="de-DE" sz="1200" dirty="0"/>
          </a:p>
        </p:txBody>
      </p:sp>
      <p:sp>
        <p:nvSpPr>
          <p:cNvPr id="23" name="Rectangle 22"/>
          <p:cNvSpPr/>
          <p:nvPr/>
        </p:nvSpPr>
        <p:spPr>
          <a:xfrm>
            <a:off x="5364088" y="4149080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ym typeface="Symbol" pitchFamily="18" charset="2"/>
              </a:rPr>
              <a:t>f/kHz</a:t>
            </a:r>
            <a:endParaRPr lang="de-DE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076849" y="382165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R. </a:t>
            </a:r>
            <a:r>
              <a:rPr lang="en-US" sz="1200" b="1" dirty="0" err="1" smtClean="0">
                <a:solidFill>
                  <a:srgbClr val="FF3399"/>
                </a:solidFill>
              </a:rPr>
              <a:t>Lahmann</a:t>
            </a:r>
            <a:r>
              <a:rPr lang="en-US" sz="1200" b="1" dirty="0" smtClean="0">
                <a:solidFill>
                  <a:srgbClr val="FF3399"/>
                </a:solidFill>
              </a:rPr>
              <a:t>, 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talk at ARENA2008</a:t>
            </a:r>
            <a:endParaRPr lang="de-DE" sz="1200" b="1" dirty="0">
              <a:solidFill>
                <a:srgbClr val="FF3399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861048"/>
            <a:ext cx="907569" cy="4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5144"/>
            <a:ext cx="5937567" cy="151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0" y="4725144"/>
            <a:ext cx="1954661" cy="150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79512" y="5097958"/>
            <a:ext cx="375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</a:p>
          <a:p>
            <a:r>
              <a:rPr lang="en-US" b="1" dirty="0" smtClean="0"/>
              <a:t>U</a:t>
            </a:r>
          </a:p>
          <a:p>
            <a:r>
              <a:rPr lang="en-US" b="1" dirty="0"/>
              <a:t>T</a:t>
            </a:r>
            <a:endParaRPr lang="de-DE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707329" y="6303577"/>
            <a:ext cx="277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G. </a:t>
            </a:r>
            <a:r>
              <a:rPr lang="en-US" sz="1200" b="1" dirty="0" err="1" smtClean="0">
                <a:solidFill>
                  <a:srgbClr val="FF3399"/>
                </a:solidFill>
              </a:rPr>
              <a:t>Riccobene</a:t>
            </a:r>
            <a:r>
              <a:rPr lang="en-US" sz="1200" b="1" dirty="0" smtClean="0">
                <a:solidFill>
                  <a:srgbClr val="FF3399"/>
                </a:solidFill>
              </a:rPr>
              <a:t>, talk at DESY 2009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16639" y="5304715"/>
            <a:ext cx="1632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Sensitvity</a:t>
            </a:r>
            <a:r>
              <a:rPr lang="en-US" sz="1000" b="1" dirty="0" smtClean="0"/>
              <a:t>  variation, dB</a:t>
            </a:r>
            <a:endParaRPr lang="de-DE" sz="1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71600" y="5589240"/>
            <a:ext cx="367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-2</a:t>
            </a:r>
            <a:endParaRPr lang="de-DE" sz="1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75931" y="6207115"/>
            <a:ext cx="39972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100</a:t>
            </a:r>
            <a:endParaRPr lang="de-DE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084043" y="6207115"/>
            <a:ext cx="39972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3</a:t>
            </a:r>
            <a:r>
              <a:rPr lang="en-US" sz="1000" b="1" dirty="0" smtClean="0"/>
              <a:t>00</a:t>
            </a:r>
            <a:endParaRPr lang="de-DE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259632" y="630932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Pressure,Bar</a:t>
            </a:r>
            <a:endParaRPr lang="de-DE" sz="1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64536" y="5013176"/>
            <a:ext cx="367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 smtClean="0"/>
              <a:t>2</a:t>
            </a:r>
            <a:endParaRPr lang="de-DE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089312" y="4229348"/>
            <a:ext cx="256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3399"/>
                </a:solidFill>
              </a:rPr>
              <a:t>J.A.Aguilar</a:t>
            </a:r>
            <a:r>
              <a:rPr lang="en-US" sz="1200" b="1" dirty="0" smtClean="0">
                <a:solidFill>
                  <a:srgbClr val="FF3399"/>
                </a:solidFill>
              </a:rPr>
              <a:t> et al.,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 NIMA 626-627(2011) 128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3501008"/>
            <a:ext cx="4675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10</a:t>
            </a:r>
            <a:endParaRPr lang="de-DE" sz="1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972643" y="4204019"/>
            <a:ext cx="4675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100</a:t>
            </a:r>
            <a:endParaRPr lang="de-DE" sz="1000" b="1" dirty="0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2488046"/>
            <a:ext cx="2049094" cy="204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1907704" y="2564904"/>
            <a:ext cx="1697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b="1" dirty="0">
                <a:solidFill>
                  <a:schemeClr val="tx1"/>
                </a:solidFill>
                <a:sym typeface="Symbol" pitchFamily="18" charset="2"/>
              </a:rPr>
              <a:t></a:t>
            </a:r>
            <a:r>
              <a:rPr lang="en-GB" sz="1400" b="1" dirty="0">
                <a:solidFill>
                  <a:schemeClr val="tx1"/>
                </a:solidFill>
              </a:rPr>
              <a:t> - </a:t>
            </a:r>
            <a:r>
              <a:rPr lang="en-GB" sz="1400" b="1" dirty="0" err="1">
                <a:solidFill>
                  <a:schemeClr val="tx1"/>
                </a:solidFill>
              </a:rPr>
              <a:t>freq</a:t>
            </a:r>
            <a:r>
              <a:rPr lang="en-GB" sz="1400" b="1" dirty="0">
                <a:solidFill>
                  <a:schemeClr val="tx1"/>
                </a:solidFill>
              </a:rPr>
              <a:t> sensitivity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57644" y="4262899"/>
            <a:ext cx="4675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100</a:t>
            </a:r>
            <a:endParaRPr lang="de-DE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419872" y="3429000"/>
            <a:ext cx="4675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10</a:t>
            </a:r>
            <a:endParaRPr lang="de-DE" sz="1000" b="1" dirty="0"/>
          </a:p>
        </p:txBody>
      </p:sp>
      <p:sp>
        <p:nvSpPr>
          <p:cNvPr id="44" name="Rectangle 43"/>
          <p:cNvSpPr/>
          <p:nvPr/>
        </p:nvSpPr>
        <p:spPr>
          <a:xfrm>
            <a:off x="3203848" y="422108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ym typeface="Symbol" pitchFamily="18" charset="2"/>
              </a:rPr>
              <a:t>f/kHz</a:t>
            </a:r>
            <a:endParaRPr lang="de-DE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2123728" y="40770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ym typeface="Symbol" pitchFamily="18" charset="2"/>
              </a:rPr>
              <a:t>/</a:t>
            </a:r>
            <a:r>
              <a:rPr lang="en-GB" sz="1200" b="1" dirty="0" err="1" smtClean="0">
                <a:sym typeface="Symbol" pitchFamily="18" charset="2"/>
              </a:rPr>
              <a:t>deg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528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9012" y="25460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Sensor calibration for use in ice  </a:t>
            </a:r>
            <a:endParaRPr lang="en-GB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44995"/>
            <a:ext cx="2763017" cy="179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764704"/>
            <a:ext cx="84516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real application: calibrate at -50</a:t>
            </a:r>
            <a:r>
              <a:rPr lang="en-US" b="1" dirty="0" smtClean="0">
                <a:sym typeface="Symbol"/>
              </a:rPr>
              <a:t> C, at 50 </a:t>
            </a:r>
            <a:r>
              <a:rPr lang="en-US" b="1" dirty="0" err="1" smtClean="0">
                <a:sym typeface="Symbol"/>
              </a:rPr>
              <a:t>MPa</a:t>
            </a:r>
            <a:r>
              <a:rPr lang="en-US" b="1" dirty="0" smtClean="0">
                <a:sym typeface="Symbol"/>
              </a:rPr>
              <a:t>, in ice </a:t>
            </a:r>
            <a:r>
              <a:rPr lang="en-US" b="1" dirty="0" smtClean="0">
                <a:sym typeface="Wingdings" pitchFamily="2" charset="2"/>
              </a:rPr>
              <a:t> hard to achieve</a:t>
            </a:r>
            <a:endParaRPr lang="de-DE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541691"/>
            <a:ext cx="360040" cy="203132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</a:p>
          <a:p>
            <a:r>
              <a:rPr lang="en-US" b="1" dirty="0" smtClean="0"/>
              <a:t>PPROX</a:t>
            </a:r>
          </a:p>
          <a:p>
            <a:r>
              <a:rPr lang="en-US" b="1" dirty="0"/>
              <a:t>1</a:t>
            </a:r>
            <a:endParaRPr lang="de-D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3290" y="4061971"/>
            <a:ext cx="360040" cy="203132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</a:p>
          <a:p>
            <a:r>
              <a:rPr lang="en-US" b="1" dirty="0" smtClean="0"/>
              <a:t>PPROX</a:t>
            </a:r>
          </a:p>
          <a:p>
            <a:r>
              <a:rPr lang="en-US" b="1" dirty="0"/>
              <a:t>2</a:t>
            </a:r>
            <a:endParaRPr lang="de-DE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9" y="1368372"/>
            <a:ext cx="3756075" cy="167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1720" y="152320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Calbrate</a:t>
            </a:r>
            <a:r>
              <a:rPr lang="en-US" sz="1200" b="1" dirty="0"/>
              <a:t> in water at 0</a:t>
            </a:r>
            <a:r>
              <a:rPr lang="en-US" sz="1200" b="1" dirty="0">
                <a:sym typeface="Symbol"/>
              </a:rPr>
              <a:t>  </a:t>
            </a:r>
            <a:r>
              <a:rPr lang="en-US" sz="1200" b="1" dirty="0" smtClean="0">
                <a:sym typeface="Symbol"/>
              </a:rPr>
              <a:t>C</a:t>
            </a:r>
            <a:endParaRPr lang="en-US" sz="1200" b="1" dirty="0">
              <a:sym typeface="Symbol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8372"/>
            <a:ext cx="2127284" cy="167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53" y="1373866"/>
            <a:ext cx="2104240" cy="167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60032" y="2343363"/>
            <a:ext cx="167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ym typeface="Symbol"/>
              </a:rPr>
              <a:t>Study pressure dep.</a:t>
            </a:r>
            <a:r>
              <a:rPr lang="en-US" sz="1200" b="1" dirty="0">
                <a:sym typeface="Symbol"/>
              </a:rPr>
              <a:t> </a:t>
            </a:r>
            <a:r>
              <a:rPr lang="en-US" sz="1200" b="1" dirty="0" smtClean="0">
                <a:sym typeface="Symbol"/>
              </a:rPr>
              <a:t/>
            </a:r>
            <a:br>
              <a:rPr lang="en-US" sz="1200" b="1" dirty="0" smtClean="0">
                <a:sym typeface="Symbol"/>
              </a:rPr>
            </a:br>
            <a:r>
              <a:rPr lang="en-US" sz="1200" b="1" dirty="0" smtClean="0">
                <a:sym typeface="Symbol"/>
              </a:rPr>
              <a:t>at room temp.</a:t>
            </a:r>
            <a:endParaRPr lang="en-US" sz="1200" b="1" dirty="0">
              <a:sym typeface="Symbo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9829" y="2326520"/>
            <a:ext cx="170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ym typeface="Symbol"/>
              </a:rPr>
              <a:t>Study in air</a:t>
            </a:r>
            <a:br>
              <a:rPr lang="en-US" sz="1200" b="1" dirty="0" smtClean="0">
                <a:sym typeface="Symbol"/>
              </a:rPr>
            </a:br>
            <a:r>
              <a:rPr lang="en-US" sz="1200" b="1" dirty="0" smtClean="0">
                <a:sym typeface="Symbol"/>
              </a:rPr>
              <a:t> temperature dep.</a:t>
            </a:r>
            <a:endParaRPr lang="en-US" sz="1200" b="1" dirty="0">
              <a:sym typeface="Symbo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879" y="3049796"/>
            <a:ext cx="396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3399"/>
                </a:solidFill>
              </a:rPr>
              <a:t>Y. </a:t>
            </a:r>
            <a:r>
              <a:rPr lang="en-US" sz="1400" b="1" dirty="0" err="1">
                <a:solidFill>
                  <a:srgbClr val="FF3399"/>
                </a:solidFill>
              </a:rPr>
              <a:t>Abdou</a:t>
            </a:r>
            <a:r>
              <a:rPr lang="en-US" sz="1400" b="1" dirty="0">
                <a:solidFill>
                  <a:srgbClr val="FF3399"/>
                </a:solidFill>
              </a:rPr>
              <a:t> et al., </a:t>
            </a:r>
            <a:r>
              <a:rPr lang="en-US" sz="1400" b="1" dirty="0" err="1" smtClean="0">
                <a:solidFill>
                  <a:srgbClr val="FF3399"/>
                </a:solidFill>
              </a:rPr>
              <a:t>arXiv</a:t>
            </a:r>
            <a:r>
              <a:rPr lang="en-US" sz="1400" b="1">
                <a:solidFill>
                  <a:srgbClr val="FF3399"/>
                </a:solidFill>
              </a:rPr>
              <a:t>: </a:t>
            </a:r>
            <a:r>
              <a:rPr lang="en-US" sz="1400" b="1" smtClean="0">
                <a:solidFill>
                  <a:srgbClr val="FF3399"/>
                </a:solidFill>
              </a:rPr>
              <a:t>1105.4339,</a:t>
            </a:r>
            <a:r>
              <a:rPr lang="en-US" sz="1400" b="1" dirty="0" smtClean="0">
                <a:solidFill>
                  <a:srgbClr val="FF3399"/>
                </a:solidFill>
              </a:rPr>
              <a:t/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>
                <a:solidFill>
                  <a:srgbClr val="FF3399"/>
                </a:solidFill>
              </a:rPr>
              <a:t> </a:t>
            </a:r>
            <a:r>
              <a:rPr lang="en-US" sz="1400" b="1" dirty="0" err="1" smtClean="0">
                <a:solidFill>
                  <a:srgbClr val="FF3399"/>
                </a:solidFill>
              </a:rPr>
              <a:t>subm</a:t>
            </a:r>
            <a:r>
              <a:rPr lang="en-US" sz="1400" b="1" dirty="0" smtClean="0">
                <a:solidFill>
                  <a:srgbClr val="FF3399"/>
                </a:solidFill>
              </a:rPr>
              <a:t>. </a:t>
            </a:r>
            <a:r>
              <a:rPr lang="en-US" sz="1400" b="1" dirty="0">
                <a:solidFill>
                  <a:srgbClr val="FF3399"/>
                </a:solidFill>
              </a:rPr>
              <a:t>to </a:t>
            </a:r>
            <a:r>
              <a:rPr lang="en-US" sz="1400" b="1" dirty="0" smtClean="0">
                <a:solidFill>
                  <a:srgbClr val="FF3399"/>
                </a:solidFill>
              </a:rPr>
              <a:t>NIMA</a:t>
            </a:r>
            <a:endParaRPr lang="de-DE" sz="1400" b="1" dirty="0">
              <a:solidFill>
                <a:srgbClr val="FF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3140967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&lt;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ice</a:t>
            </a:r>
            <a:r>
              <a:rPr lang="en-US" sz="1400" b="1" dirty="0" smtClean="0"/>
              <a:t>&gt;</a:t>
            </a:r>
            <a:r>
              <a:rPr lang="en-US" sz="1400" b="1" baseline="30000" dirty="0" smtClean="0"/>
              <a:t>SPATS(15-50kHz)</a:t>
            </a:r>
            <a:r>
              <a:rPr lang="en-US" sz="1400" b="1" dirty="0" smtClean="0"/>
              <a:t> = 4.2 </a:t>
            </a:r>
            <a:r>
              <a:rPr lang="en-US" sz="1400" b="1" dirty="0" smtClean="0">
                <a:sym typeface="Symbol"/>
              </a:rPr>
              <a:t>1.6 V/Pa</a:t>
            </a:r>
            <a:endParaRPr lang="de-DE" sz="140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062191" y="1988840"/>
            <a:ext cx="1853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022330" y="24731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&lt;S</a:t>
            </a:r>
            <a:r>
              <a:rPr lang="en-US" sz="1400" b="1" baseline="-25000" dirty="0" smtClean="0"/>
              <a:t>H2O</a:t>
            </a:r>
            <a:r>
              <a:rPr lang="en-US" sz="1400" b="1" dirty="0" smtClean="0"/>
              <a:t>&gt;</a:t>
            </a:r>
            <a:r>
              <a:rPr lang="en-US" sz="1400" b="1" baseline="30000" dirty="0" smtClean="0"/>
              <a:t>SPATS(10-50kHz)</a:t>
            </a:r>
            <a:r>
              <a:rPr lang="en-US" sz="1400" b="1" dirty="0" smtClean="0"/>
              <a:t> = 2.8 </a:t>
            </a:r>
            <a:r>
              <a:rPr lang="en-US" sz="1400" b="1" dirty="0" smtClean="0">
                <a:sym typeface="Symbol"/>
              </a:rPr>
              <a:t>0.8 V/Pa</a:t>
            </a:r>
            <a:endParaRPr lang="de-DE" sz="14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8" y="4005064"/>
            <a:ext cx="1336442" cy="94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1" y="5462690"/>
            <a:ext cx="1103736" cy="77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51720" y="4212763"/>
            <a:ext cx="194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Perform reciprocity calibration for AAL transmitters   </a:t>
            </a:r>
            <a:br>
              <a:rPr lang="en-US" sz="1400" b="1" dirty="0" smtClean="0"/>
            </a:br>
            <a:r>
              <a:rPr lang="en-US" sz="1400" b="1" dirty="0" smtClean="0"/>
              <a:t>Do for SPATS3</a:t>
            </a:r>
          </a:p>
          <a:p>
            <a:r>
              <a:rPr lang="en-US" sz="1400" b="1" dirty="0" smtClean="0"/>
              <a:t>- reciprocity cal.</a:t>
            </a:r>
          </a:p>
          <a:p>
            <a:r>
              <a:rPr lang="en-US" sz="1400" b="1" dirty="0" smtClean="0"/>
              <a:t>- hybrid cal.</a:t>
            </a:r>
            <a:br>
              <a:rPr lang="en-US" sz="1400" b="1" dirty="0" smtClean="0"/>
            </a:br>
            <a:r>
              <a:rPr lang="en-US" sz="1400" b="1" dirty="0" smtClean="0"/>
              <a:t>  (use calibrated</a:t>
            </a:r>
            <a:br>
              <a:rPr lang="en-US" sz="1400" b="1" dirty="0" smtClean="0"/>
            </a:br>
            <a:r>
              <a:rPr lang="en-US" sz="1400" b="1" dirty="0" smtClean="0"/>
              <a:t>  transmitter)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1631" y="510648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SPATS3</a:t>
            </a:r>
            <a:endParaRPr lang="de-DE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13438" y="5718807"/>
            <a:ext cx="261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Preliminary results consistent with</a:t>
            </a:r>
            <a:r>
              <a:rPr lang="en-US" sz="1600" b="1" dirty="0"/>
              <a:t> </a:t>
            </a:r>
            <a:r>
              <a:rPr lang="en-US" sz="1600" b="1" dirty="0" smtClean="0"/>
              <a:t>approx1</a:t>
            </a:r>
            <a:endParaRPr lang="de-DE" sz="1600" b="1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5024"/>
            <a:ext cx="1947575" cy="133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013176"/>
            <a:ext cx="1947575" cy="14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 bwMode="auto">
          <a:xfrm flipH="1" flipV="1">
            <a:off x="5220072" y="4061972"/>
            <a:ext cx="1728192" cy="16529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5436096" y="5517232"/>
            <a:ext cx="1263188" cy="201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 rot="19967347">
            <a:off x="4633715" y="4805449"/>
            <a:ext cx="246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09012" y="25460"/>
            <a:ext cx="7163388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Recent experimental test sites </a:t>
            </a:r>
            <a:endParaRPr lang="en-GB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9" y="3129169"/>
            <a:ext cx="1560486" cy="150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05" y="4725144"/>
            <a:ext cx="1728192" cy="152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2582697"/>
            <a:ext cx="1409700" cy="16557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" name="Picture 10" descr="Spatz_Font_gruen_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26" y="5132556"/>
            <a:ext cx="1279114" cy="12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On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81272"/>
            <a:ext cx="1422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378348"/>
              </p:ext>
            </p:extLst>
          </p:nvPr>
        </p:nvGraphicFramePr>
        <p:xfrm>
          <a:off x="1525779" y="812347"/>
          <a:ext cx="1370012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r:id="rId8" imgW="1459003" imgH="1525682" progId="">
                  <p:embed/>
                </p:oleObj>
              </mc:Choice>
              <mc:Fallback>
                <p:oleObj r:id="rId8" imgW="1459003" imgH="1525682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779" y="812347"/>
                        <a:ext cx="1370012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19" y="1008789"/>
            <a:ext cx="1466572" cy="69015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85" y="2460471"/>
            <a:ext cx="1624920" cy="13702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91" y="3524085"/>
            <a:ext cx="17526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1" y="4278664"/>
            <a:ext cx="1222282" cy="91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44" y="692796"/>
            <a:ext cx="1464221" cy="20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932132"/>
            <a:ext cx="1301130" cy="130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80112" y="6083424"/>
            <a:ext cx="288032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dirty="0" smtClean="0">
                <a:solidFill>
                  <a:schemeClr val="bg1"/>
                </a:solidFill>
              </a:rPr>
              <a:t>x</a:t>
            </a:r>
            <a:endParaRPr lang="de-DE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RICAP11, Rome</a:t>
            </a:r>
            <a:endParaRPr lang="en-GB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BC20-1FB2-46FA-B31E-E9A2AC1ABAC6}" type="slidenum">
              <a:rPr lang="en-GB"/>
              <a:pPr/>
              <a:t>19</a:t>
            </a:fld>
            <a:endParaRPr lang="en-GB"/>
          </a:p>
        </p:txBody>
      </p:sp>
      <p:pic>
        <p:nvPicPr>
          <p:cNvPr id="70662" name="Picture 6" descr="bartol_vandenbroucke_11_0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09" y="1635523"/>
            <a:ext cx="1694476" cy="1361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61923" y="1635522"/>
            <a:ext cx="15113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SAUND I</a:t>
            </a:r>
            <a:br>
              <a:rPr lang="en-US" b="1" dirty="0"/>
            </a:br>
            <a:r>
              <a:rPr lang="en-US" b="1" dirty="0" smtClean="0"/>
              <a:t>15 km</a:t>
            </a:r>
            <a:r>
              <a:rPr lang="en-US" b="1" baseline="30000" dirty="0"/>
              <a:t>3</a:t>
            </a:r>
            <a:endParaRPr lang="en-GB" b="1" baseline="30000" dirty="0"/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6000641" y="1667271"/>
            <a:ext cx="26638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b="1" dirty="0">
                <a:solidFill>
                  <a:srgbClr val="CC0099"/>
                </a:solidFill>
              </a:rPr>
              <a:t>J. </a:t>
            </a:r>
            <a:r>
              <a:rPr lang="en-US" sz="1400" b="1" dirty="0" err="1">
                <a:solidFill>
                  <a:srgbClr val="CC0099"/>
                </a:solidFill>
              </a:rPr>
              <a:t>Vandenbroucke</a:t>
            </a:r>
            <a:r>
              <a:rPr lang="en-US" sz="1400" b="1" dirty="0">
                <a:solidFill>
                  <a:srgbClr val="CC0099"/>
                </a:solidFill>
              </a:rPr>
              <a:t> et al.,</a:t>
            </a:r>
            <a:br>
              <a:rPr lang="en-US" sz="1400" b="1" dirty="0">
                <a:solidFill>
                  <a:srgbClr val="CC0099"/>
                </a:solidFill>
              </a:rPr>
            </a:br>
            <a:r>
              <a:rPr lang="en-GB" sz="1400" b="1" dirty="0" err="1">
                <a:solidFill>
                  <a:srgbClr val="CC0066"/>
                </a:solidFill>
              </a:rPr>
              <a:t>Astrophys.J</a:t>
            </a:r>
            <a:r>
              <a:rPr lang="en-GB" sz="1400" b="1" dirty="0">
                <a:solidFill>
                  <a:srgbClr val="CC0066"/>
                </a:solidFill>
              </a:rPr>
              <a:t>. 621 (2005) 301</a:t>
            </a:r>
            <a:endParaRPr lang="en-US" sz="1400" b="1" dirty="0">
              <a:solidFill>
                <a:srgbClr val="CC0066"/>
              </a:solidFill>
            </a:endParaRP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611188" y="260350"/>
            <a:ext cx="7850187" cy="579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AUTEC </a:t>
            </a:r>
            <a:r>
              <a:rPr lang="en-US" sz="3200" b="1" dirty="0"/>
              <a:t>- SAUND</a:t>
            </a:r>
            <a:endParaRPr lang="en-GB" dirty="0"/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395288" y="1074222"/>
            <a:ext cx="5689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dirty="0"/>
              <a:t>Study of Acoustic </a:t>
            </a:r>
            <a:r>
              <a:rPr lang="en-US" sz="1600" b="1" dirty="0" smtClean="0"/>
              <a:t>Ultrahigh-energy </a:t>
            </a:r>
            <a:r>
              <a:rPr lang="en-US" sz="1600" b="1" dirty="0"/>
              <a:t>Neutrino Detection</a:t>
            </a:r>
            <a:endParaRPr lang="en-GB" sz="1600" b="1" dirty="0"/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358102" y="2266702"/>
            <a:ext cx="1511300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b="1" dirty="0"/>
              <a:t>  Data taking:</a:t>
            </a:r>
            <a:br>
              <a:rPr lang="en-US" sz="1400" b="1" dirty="0"/>
            </a:br>
            <a:r>
              <a:rPr lang="en-US" sz="1400" b="1" dirty="0"/>
              <a:t>  65 *10</a:t>
            </a:r>
            <a:r>
              <a:rPr lang="en-US" sz="1400" b="1" baseline="30000" dirty="0"/>
              <a:t>6</a:t>
            </a:r>
            <a:r>
              <a:rPr lang="en-US" sz="1400" b="1" dirty="0"/>
              <a:t> </a:t>
            </a:r>
            <a:r>
              <a:rPr lang="en-US" sz="1400" b="1" dirty="0" smtClean="0"/>
              <a:t>trigger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/>
              <a:t>  in 195 days </a:t>
            </a:r>
            <a:endParaRPr lang="en-GB" sz="1400" dirty="0"/>
          </a:p>
        </p:txBody>
      </p:sp>
      <p:pic>
        <p:nvPicPr>
          <p:cNvPr id="7068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67" y="2524919"/>
            <a:ext cx="2905125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6083216" y="3723709"/>
            <a:ext cx="24492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200" b="1" dirty="0" smtClean="0">
                <a:solidFill>
                  <a:srgbClr val="CC0066"/>
                </a:solidFill>
              </a:rPr>
              <a:t> </a:t>
            </a:r>
            <a:r>
              <a:rPr lang="en-GB" sz="1200" b="1" dirty="0">
                <a:solidFill>
                  <a:srgbClr val="CC0066"/>
                </a:solidFill>
              </a:rPr>
              <a:t>N. </a:t>
            </a:r>
            <a:r>
              <a:rPr lang="en-GB" sz="1200" b="1" dirty="0" err="1">
                <a:solidFill>
                  <a:srgbClr val="CC0066"/>
                </a:solidFill>
              </a:rPr>
              <a:t>Kurahashi</a:t>
            </a:r>
            <a:r>
              <a:rPr lang="en-GB" sz="1200" b="1" dirty="0">
                <a:solidFill>
                  <a:srgbClr val="CC0066"/>
                </a:solidFill>
              </a:rPr>
              <a:t>, G. </a:t>
            </a:r>
            <a:r>
              <a:rPr lang="en-GB" sz="1200" b="1" dirty="0" err="1">
                <a:solidFill>
                  <a:srgbClr val="CC0066"/>
                </a:solidFill>
              </a:rPr>
              <a:t>Gratta</a:t>
            </a:r>
            <a:r>
              <a:rPr lang="en-GB" sz="1200" b="1" dirty="0">
                <a:solidFill>
                  <a:srgbClr val="CC0066"/>
                </a:solidFill>
              </a:rPr>
              <a:t/>
            </a:r>
            <a:br>
              <a:rPr lang="en-GB" sz="1200" b="1" dirty="0">
                <a:solidFill>
                  <a:srgbClr val="CC0066"/>
                </a:solidFill>
              </a:rPr>
            </a:br>
            <a:r>
              <a:rPr lang="en-GB" sz="1200" b="1" dirty="0">
                <a:solidFill>
                  <a:srgbClr val="CC0066"/>
                </a:solidFill>
              </a:rPr>
              <a:t>Phys. Rev. D 78, 092001 (2008)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2" y="3225170"/>
            <a:ext cx="2550220" cy="322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323528" y="5611887"/>
            <a:ext cx="1511300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ts val="3000"/>
              </a:spcBef>
            </a:pPr>
            <a:r>
              <a:rPr lang="en-US" b="1" dirty="0" smtClean="0"/>
              <a:t>SAUND </a:t>
            </a:r>
            <a:r>
              <a:rPr lang="en-US" b="1" dirty="0"/>
              <a:t>II</a:t>
            </a:r>
            <a:br>
              <a:rPr lang="en-US" b="1" dirty="0"/>
            </a:br>
            <a:r>
              <a:rPr lang="en-US" b="1" dirty="0" smtClean="0"/>
              <a:t>1500 km</a:t>
            </a:r>
            <a:r>
              <a:rPr lang="en-US" b="1" baseline="30000" dirty="0" smtClean="0"/>
              <a:t>3</a:t>
            </a:r>
          </a:p>
          <a:p>
            <a:pPr>
              <a:spcBef>
                <a:spcPct val="50000"/>
              </a:spcBef>
            </a:pPr>
            <a:endParaRPr lang="en-GB" sz="800" b="1" baseline="30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67" y="4529705"/>
            <a:ext cx="2888689" cy="225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140944" y="1635522"/>
            <a:ext cx="172720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first </a:t>
            </a:r>
            <a:r>
              <a:rPr lang="en-US" sz="1600" b="1" dirty="0">
                <a:solidFill>
                  <a:srgbClr val="FF0000"/>
                </a:solidFill>
              </a:rPr>
              <a:t>flux limit 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from acoustics</a:t>
            </a:r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165345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ym typeface="Wingdings" pitchFamily="2" charset="2"/>
              </a:rPr>
              <a:t></a:t>
            </a:r>
            <a:endParaRPr lang="de-DE" sz="2800" b="1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923928" y="3194392"/>
            <a:ext cx="1584176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400" b="1" dirty="0"/>
              <a:t>  Data taking:</a:t>
            </a:r>
            <a:br>
              <a:rPr lang="en-US" sz="1400" b="1" dirty="0"/>
            </a:br>
            <a:r>
              <a:rPr lang="en-US" sz="1400" b="1" dirty="0"/>
              <a:t>  </a:t>
            </a:r>
            <a:r>
              <a:rPr lang="en-US" sz="1400" b="1" dirty="0" smtClean="0"/>
              <a:t>328 </a:t>
            </a:r>
            <a:r>
              <a:rPr lang="en-US" sz="1400" b="1" dirty="0"/>
              <a:t>*10</a:t>
            </a:r>
            <a:r>
              <a:rPr lang="en-US" sz="1400" b="1" baseline="30000" dirty="0"/>
              <a:t>6</a:t>
            </a:r>
            <a:r>
              <a:rPr lang="en-US" sz="1400" b="1" dirty="0"/>
              <a:t> </a:t>
            </a:r>
            <a:r>
              <a:rPr lang="en-US" sz="1400" b="1" dirty="0" smtClean="0"/>
              <a:t>trigger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/>
              <a:t>  in </a:t>
            </a:r>
            <a:r>
              <a:rPr lang="en-US" sz="1400" b="1" dirty="0" smtClean="0"/>
              <a:t>~130 </a:t>
            </a:r>
            <a:r>
              <a:rPr lang="en-US" sz="1400" b="1" dirty="0"/>
              <a:t>days </a:t>
            </a:r>
            <a:endParaRPr lang="en-GB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20" y="4872252"/>
            <a:ext cx="2521000" cy="157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120" y="3924170"/>
            <a:ext cx="226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Two events after all cuts (one example below)</a:t>
            </a:r>
            <a:endParaRPr lang="de-DE" sz="1400" b="1" dirty="0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3131840" y="4394830"/>
            <a:ext cx="24492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200" b="1" dirty="0" smtClean="0">
                <a:solidFill>
                  <a:srgbClr val="CC0066"/>
                </a:solidFill>
              </a:rPr>
              <a:t> </a:t>
            </a:r>
            <a:r>
              <a:rPr lang="en-GB" sz="1200" b="1" dirty="0">
                <a:solidFill>
                  <a:srgbClr val="CC0066"/>
                </a:solidFill>
              </a:rPr>
              <a:t>N. </a:t>
            </a:r>
            <a:r>
              <a:rPr lang="en-GB" sz="1200" b="1" dirty="0" err="1" smtClean="0">
                <a:solidFill>
                  <a:srgbClr val="CC0066"/>
                </a:solidFill>
              </a:rPr>
              <a:t>Kurahashi</a:t>
            </a:r>
            <a:r>
              <a:rPr lang="en-GB" sz="1200" b="1" dirty="0">
                <a:solidFill>
                  <a:srgbClr val="CC0066"/>
                </a:solidFill>
              </a:rPr>
              <a:t> </a:t>
            </a:r>
            <a:r>
              <a:rPr lang="en-GB" sz="1200" b="1" dirty="0" smtClean="0">
                <a:solidFill>
                  <a:srgbClr val="CC0066"/>
                </a:solidFill>
              </a:rPr>
              <a:t>et al.,</a:t>
            </a:r>
            <a:r>
              <a:rPr lang="en-GB" sz="1200" b="1" dirty="0">
                <a:solidFill>
                  <a:srgbClr val="CC0066"/>
                </a:solidFill>
              </a:rPr>
              <a:t/>
            </a:r>
            <a:br>
              <a:rPr lang="en-GB" sz="1200" b="1" dirty="0">
                <a:solidFill>
                  <a:srgbClr val="CC0066"/>
                </a:solidFill>
              </a:rPr>
            </a:br>
            <a:r>
              <a:rPr lang="en-GB" sz="1200" b="1" dirty="0">
                <a:solidFill>
                  <a:srgbClr val="CC0066"/>
                </a:solidFill>
              </a:rPr>
              <a:t>Phys. Rev. D </a:t>
            </a:r>
            <a:r>
              <a:rPr lang="en-GB" sz="1200" b="1" dirty="0" smtClean="0">
                <a:solidFill>
                  <a:srgbClr val="CC0066"/>
                </a:solidFill>
              </a:rPr>
              <a:t>82, 073006 </a:t>
            </a:r>
            <a:r>
              <a:rPr lang="en-GB" sz="1200" b="1" dirty="0">
                <a:solidFill>
                  <a:srgbClr val="CC0066"/>
                </a:solidFill>
              </a:rPr>
              <a:t>(</a:t>
            </a:r>
            <a:r>
              <a:rPr lang="en-GB" sz="1200" b="1" dirty="0" smtClean="0">
                <a:solidFill>
                  <a:srgbClr val="CC0066"/>
                </a:solidFill>
              </a:rPr>
              <a:t>2010)</a:t>
            </a:r>
            <a:endParaRPr lang="en-GB" sz="12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41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 rot="-1879040">
            <a:off x="4640263" y="3263900"/>
            <a:ext cx="290512" cy="909638"/>
          </a:xfrm>
          <a:prstGeom prst="ellipse">
            <a:avLst/>
          </a:prstGeom>
          <a:solidFill>
            <a:srgbClr val="DC2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 rot="-2083711">
            <a:off x="4427538" y="3141663"/>
            <a:ext cx="250825" cy="295275"/>
          </a:xfrm>
          <a:prstGeom prst="irregularSeal2">
            <a:avLst/>
          </a:prstGeom>
          <a:solidFill>
            <a:srgbClr val="E6E6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rot="-2083711">
            <a:off x="4284663" y="2636838"/>
            <a:ext cx="1587" cy="639762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rot="19516289" flipH="1">
            <a:off x="5364163" y="3141663"/>
            <a:ext cx="228600" cy="3576637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 rot="-2083711">
            <a:off x="4067175" y="5005388"/>
            <a:ext cx="3105150" cy="511175"/>
          </a:xfrm>
          <a:prstGeom prst="ellips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rot="19516289" flipH="1">
            <a:off x="3910013" y="4678363"/>
            <a:ext cx="1566862" cy="1008062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rot="-2083711">
            <a:off x="5289550" y="3806825"/>
            <a:ext cx="1431925" cy="104140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4105" name="Group 9"/>
          <p:cNvGrpSpPr>
            <a:grpSpLocks/>
          </p:cNvGrpSpPr>
          <p:nvPr/>
        </p:nvGrpSpPr>
        <p:grpSpPr bwMode="auto">
          <a:xfrm>
            <a:off x="2484438" y="2565400"/>
            <a:ext cx="5926138" cy="2622550"/>
            <a:chOff x="1047" y="1603"/>
            <a:chExt cx="3733" cy="1652"/>
          </a:xfrm>
        </p:grpSpPr>
        <p:sp>
          <p:nvSpPr>
            <p:cNvPr id="4134" name="Text Box 10"/>
            <p:cNvSpPr txBox="1">
              <a:spLocks noChangeArrowheads="1"/>
            </p:cNvSpPr>
            <p:nvPr/>
          </p:nvSpPr>
          <p:spPr bwMode="auto">
            <a:xfrm>
              <a:off x="3740" y="2382"/>
              <a:ext cx="1040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CC0000"/>
                  </a:solidFill>
                  <a:ea typeface="ＭＳ Ｐゴシック" pitchFamily="-128" charset="-128"/>
                </a:rPr>
                <a:t>radio lobe</a:t>
              </a:r>
              <a:endParaRPr lang="en-GB" b="1" dirty="0"/>
            </a:p>
          </p:txBody>
        </p:sp>
        <p:sp>
          <p:nvSpPr>
            <p:cNvPr id="4135" name="Oval 11"/>
            <p:cNvSpPr>
              <a:spLocks noChangeArrowheads="1"/>
            </p:cNvSpPr>
            <p:nvPr/>
          </p:nvSpPr>
          <p:spPr bwMode="auto">
            <a:xfrm rot="-2083711">
              <a:off x="1096" y="2572"/>
              <a:ext cx="3296" cy="501"/>
            </a:xfrm>
            <a:prstGeom prst="ellips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36" name="Line 12"/>
            <p:cNvSpPr>
              <a:spLocks noChangeShapeType="1"/>
            </p:cNvSpPr>
            <p:nvPr/>
          </p:nvSpPr>
          <p:spPr bwMode="auto">
            <a:xfrm rot="19516289" flipH="1">
              <a:off x="1047" y="2503"/>
              <a:ext cx="1666" cy="75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7" name="Line 13"/>
            <p:cNvSpPr>
              <a:spLocks noChangeShapeType="1"/>
            </p:cNvSpPr>
            <p:nvPr/>
          </p:nvSpPr>
          <p:spPr bwMode="auto">
            <a:xfrm rot="-2083711">
              <a:off x="2433" y="1603"/>
              <a:ext cx="1484" cy="75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106" name="Group 14"/>
          <p:cNvGrpSpPr>
            <a:grpSpLocks/>
          </p:cNvGrpSpPr>
          <p:nvPr/>
        </p:nvGrpSpPr>
        <p:grpSpPr bwMode="auto">
          <a:xfrm>
            <a:off x="1619250" y="1989138"/>
            <a:ext cx="8132763" cy="3443287"/>
            <a:chOff x="372" y="1087"/>
            <a:chExt cx="5123" cy="2169"/>
          </a:xfrm>
        </p:grpSpPr>
        <p:sp>
          <p:nvSpPr>
            <p:cNvPr id="4127" name="Text Box 15"/>
            <p:cNvSpPr txBox="1">
              <a:spLocks noChangeArrowheads="1"/>
            </p:cNvSpPr>
            <p:nvPr/>
          </p:nvSpPr>
          <p:spPr bwMode="auto">
            <a:xfrm>
              <a:off x="4175" y="1285"/>
              <a:ext cx="1320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b="1" dirty="0" err="1">
                  <a:solidFill>
                    <a:srgbClr val="355E00"/>
                  </a:solidFill>
                  <a:ea typeface="ＭＳ Ｐゴシック" pitchFamily="-128" charset="-128"/>
                </a:rPr>
                <a:t>sound</a:t>
              </a:r>
              <a:r>
                <a:rPr lang="de-DE" b="1" dirty="0">
                  <a:solidFill>
                    <a:srgbClr val="355E00"/>
                  </a:solidFill>
                  <a:ea typeface="ＭＳ Ｐゴシック" pitchFamily="-128" charset="-128"/>
                </a:rPr>
                <a:t> </a:t>
              </a:r>
              <a:r>
                <a:rPr lang="de-DE" b="1" dirty="0" err="1">
                  <a:solidFill>
                    <a:srgbClr val="355E00"/>
                  </a:solidFill>
                  <a:ea typeface="ＭＳ Ｐゴシック" pitchFamily="-128" charset="-128"/>
                </a:rPr>
                <a:t>disk</a:t>
              </a:r>
              <a:endParaRPr lang="en-GB" b="1" dirty="0"/>
            </a:p>
          </p:txBody>
        </p:sp>
        <p:sp>
          <p:nvSpPr>
            <p:cNvPr id="4128" name="Freeform 16"/>
            <p:cNvSpPr>
              <a:spLocks noChangeArrowheads="1"/>
            </p:cNvSpPr>
            <p:nvPr/>
          </p:nvSpPr>
          <p:spPr bwMode="auto">
            <a:xfrm rot="-2083711">
              <a:off x="943" y="2202"/>
              <a:ext cx="1579" cy="862"/>
            </a:xfrm>
            <a:custGeom>
              <a:avLst/>
              <a:gdLst>
                <a:gd name="T0" fmla="*/ 51 w 8726"/>
                <a:gd name="T1" fmla="*/ 6 h 4818"/>
                <a:gd name="T2" fmla="*/ 43 w 8726"/>
                <a:gd name="T3" fmla="*/ 3 h 4818"/>
                <a:gd name="T4" fmla="*/ 35 w 8726"/>
                <a:gd name="T5" fmla="*/ 1 h 4818"/>
                <a:gd name="T6" fmla="*/ 27 w 8726"/>
                <a:gd name="T7" fmla="*/ 0 h 4818"/>
                <a:gd name="T8" fmla="*/ 21 w 8726"/>
                <a:gd name="T9" fmla="*/ 0 h 4818"/>
                <a:gd name="T10" fmla="*/ 14 w 8726"/>
                <a:gd name="T11" fmla="*/ 1 h 4818"/>
                <a:gd name="T12" fmla="*/ 9 w 8726"/>
                <a:gd name="T13" fmla="*/ 2 h 4818"/>
                <a:gd name="T14" fmla="*/ 5 w 8726"/>
                <a:gd name="T15" fmla="*/ 4 h 4818"/>
                <a:gd name="T16" fmla="*/ 3 w 8726"/>
                <a:gd name="T17" fmla="*/ 6 h 4818"/>
                <a:gd name="T18" fmla="*/ 1 w 8726"/>
                <a:gd name="T19" fmla="*/ 9 h 4818"/>
                <a:gd name="T20" fmla="*/ 0 w 8726"/>
                <a:gd name="T21" fmla="*/ 12 h 4818"/>
                <a:gd name="T22" fmla="*/ 0 w 8726"/>
                <a:gd name="T23" fmla="*/ 14 h 4818"/>
                <a:gd name="T24" fmla="*/ 0 w 8726"/>
                <a:gd name="T25" fmla="*/ 16 h 4818"/>
                <a:gd name="T26" fmla="*/ 1 w 8726"/>
                <a:gd name="T27" fmla="*/ 18 h 4818"/>
                <a:gd name="T28" fmla="*/ 2 w 8726"/>
                <a:gd name="T29" fmla="*/ 20 h 4818"/>
                <a:gd name="T30" fmla="*/ 4 w 8726"/>
                <a:gd name="T31" fmla="*/ 23 h 4818"/>
                <a:gd name="T32" fmla="*/ 8 w 8726"/>
                <a:gd name="T33" fmla="*/ 25 h 4818"/>
                <a:gd name="T34" fmla="*/ 14 w 8726"/>
                <a:gd name="T35" fmla="*/ 27 h 4818"/>
                <a:gd name="T36" fmla="*/ 19 w 8726"/>
                <a:gd name="T37" fmla="*/ 27 h 4818"/>
                <a:gd name="T38" fmla="*/ 21 w 8726"/>
                <a:gd name="T39" fmla="*/ 28 h 4818"/>
                <a:gd name="T40" fmla="*/ 27 w 8726"/>
                <a:gd name="T41" fmla="*/ 27 h 4818"/>
                <a:gd name="T42" fmla="*/ 33 w 8726"/>
                <a:gd name="T43" fmla="*/ 27 h 4818"/>
                <a:gd name="T44" fmla="*/ 40 w 8726"/>
                <a:gd name="T45" fmla="*/ 25 h 4818"/>
                <a:gd name="T46" fmla="*/ 44 w 8726"/>
                <a:gd name="T47" fmla="*/ 24 h 4818"/>
                <a:gd name="T48" fmla="*/ 48 w 8726"/>
                <a:gd name="T49" fmla="*/ 23 h 4818"/>
                <a:gd name="T50" fmla="*/ 52 w 8726"/>
                <a:gd name="T51" fmla="*/ 22 h 48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726" h="4818">
                  <a:moveTo>
                    <a:pt x="8659" y="1010"/>
                  </a:moveTo>
                  <a:lnTo>
                    <a:pt x="7242" y="539"/>
                  </a:lnTo>
                  <a:lnTo>
                    <a:pt x="5896" y="202"/>
                  </a:lnTo>
                  <a:lnTo>
                    <a:pt x="4514" y="0"/>
                  </a:lnTo>
                  <a:lnTo>
                    <a:pt x="3469" y="0"/>
                  </a:lnTo>
                  <a:lnTo>
                    <a:pt x="2289" y="100"/>
                  </a:lnTo>
                  <a:lnTo>
                    <a:pt x="1448" y="336"/>
                  </a:lnTo>
                  <a:lnTo>
                    <a:pt x="909" y="639"/>
                  </a:lnTo>
                  <a:lnTo>
                    <a:pt x="471" y="1044"/>
                  </a:lnTo>
                  <a:lnTo>
                    <a:pt x="167" y="1617"/>
                  </a:lnTo>
                  <a:lnTo>
                    <a:pt x="33" y="2123"/>
                  </a:lnTo>
                  <a:lnTo>
                    <a:pt x="0" y="2458"/>
                  </a:lnTo>
                  <a:lnTo>
                    <a:pt x="33" y="2762"/>
                  </a:lnTo>
                  <a:lnTo>
                    <a:pt x="134" y="3166"/>
                  </a:lnTo>
                  <a:lnTo>
                    <a:pt x="302" y="3470"/>
                  </a:lnTo>
                  <a:lnTo>
                    <a:pt x="706" y="3975"/>
                  </a:lnTo>
                  <a:lnTo>
                    <a:pt x="1313" y="4413"/>
                  </a:lnTo>
                  <a:lnTo>
                    <a:pt x="2424" y="4750"/>
                  </a:lnTo>
                  <a:lnTo>
                    <a:pt x="3268" y="4784"/>
                  </a:lnTo>
                  <a:lnTo>
                    <a:pt x="3604" y="4817"/>
                  </a:lnTo>
                  <a:lnTo>
                    <a:pt x="4548" y="4750"/>
                  </a:lnTo>
                  <a:lnTo>
                    <a:pt x="5626" y="4649"/>
                  </a:lnTo>
                  <a:lnTo>
                    <a:pt x="6805" y="4346"/>
                  </a:lnTo>
                  <a:lnTo>
                    <a:pt x="7411" y="4177"/>
                  </a:lnTo>
                  <a:lnTo>
                    <a:pt x="8153" y="3942"/>
                  </a:lnTo>
                  <a:lnTo>
                    <a:pt x="8725" y="3773"/>
                  </a:lnTo>
                </a:path>
              </a:pathLst>
            </a:custGeom>
            <a:noFill/>
            <a:ln w="36000">
              <a:solidFill>
                <a:srgbClr val="7DA64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9" name="Freeform 17"/>
            <p:cNvSpPr>
              <a:spLocks noChangeArrowheads="1"/>
            </p:cNvSpPr>
            <p:nvPr/>
          </p:nvSpPr>
          <p:spPr bwMode="auto">
            <a:xfrm rot="-2083711">
              <a:off x="2269" y="1280"/>
              <a:ext cx="1581" cy="862"/>
            </a:xfrm>
            <a:custGeom>
              <a:avLst/>
              <a:gdLst>
                <a:gd name="T0" fmla="*/ 0 w 8727"/>
                <a:gd name="T1" fmla="*/ 6 h 4818"/>
                <a:gd name="T2" fmla="*/ 9 w 8727"/>
                <a:gd name="T3" fmla="*/ 3 h 4818"/>
                <a:gd name="T4" fmla="*/ 17 w 8727"/>
                <a:gd name="T5" fmla="*/ 1 h 4818"/>
                <a:gd name="T6" fmla="*/ 25 w 8727"/>
                <a:gd name="T7" fmla="*/ 0 h 4818"/>
                <a:gd name="T8" fmla="*/ 31 w 8727"/>
                <a:gd name="T9" fmla="*/ 0 h 4818"/>
                <a:gd name="T10" fmla="*/ 38 w 8727"/>
                <a:gd name="T11" fmla="*/ 1 h 4818"/>
                <a:gd name="T12" fmla="*/ 43 w 8727"/>
                <a:gd name="T13" fmla="*/ 2 h 4818"/>
                <a:gd name="T14" fmla="*/ 47 w 8727"/>
                <a:gd name="T15" fmla="*/ 4 h 4818"/>
                <a:gd name="T16" fmla="*/ 49 w 8727"/>
                <a:gd name="T17" fmla="*/ 6 h 4818"/>
                <a:gd name="T18" fmla="*/ 51 w 8727"/>
                <a:gd name="T19" fmla="*/ 9 h 4818"/>
                <a:gd name="T20" fmla="*/ 52 w 8727"/>
                <a:gd name="T21" fmla="*/ 12 h 4818"/>
                <a:gd name="T22" fmla="*/ 52 w 8727"/>
                <a:gd name="T23" fmla="*/ 14 h 4818"/>
                <a:gd name="T24" fmla="*/ 52 w 8727"/>
                <a:gd name="T25" fmla="*/ 16 h 4818"/>
                <a:gd name="T26" fmla="*/ 51 w 8727"/>
                <a:gd name="T27" fmla="*/ 18 h 4818"/>
                <a:gd name="T28" fmla="*/ 50 w 8727"/>
                <a:gd name="T29" fmla="*/ 20 h 4818"/>
                <a:gd name="T30" fmla="*/ 48 w 8727"/>
                <a:gd name="T31" fmla="*/ 23 h 4818"/>
                <a:gd name="T32" fmla="*/ 44 w 8727"/>
                <a:gd name="T33" fmla="*/ 25 h 4818"/>
                <a:gd name="T34" fmla="*/ 38 w 8727"/>
                <a:gd name="T35" fmla="*/ 27 h 4818"/>
                <a:gd name="T36" fmla="*/ 32 w 8727"/>
                <a:gd name="T37" fmla="*/ 27 h 4818"/>
                <a:gd name="T38" fmla="*/ 30 w 8727"/>
                <a:gd name="T39" fmla="*/ 28 h 4818"/>
                <a:gd name="T40" fmla="*/ 25 w 8727"/>
                <a:gd name="T41" fmla="*/ 27 h 4818"/>
                <a:gd name="T42" fmla="*/ 18 w 8727"/>
                <a:gd name="T43" fmla="*/ 27 h 4818"/>
                <a:gd name="T44" fmla="*/ 11 w 8727"/>
                <a:gd name="T45" fmla="*/ 25 h 4818"/>
                <a:gd name="T46" fmla="*/ 8 w 8727"/>
                <a:gd name="T47" fmla="*/ 24 h 4818"/>
                <a:gd name="T48" fmla="*/ 3 w 8727"/>
                <a:gd name="T49" fmla="*/ 23 h 4818"/>
                <a:gd name="T50" fmla="*/ 0 w 8727"/>
                <a:gd name="T51" fmla="*/ 22 h 48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727" h="4818">
                  <a:moveTo>
                    <a:pt x="67" y="1010"/>
                  </a:moveTo>
                  <a:lnTo>
                    <a:pt x="1483" y="539"/>
                  </a:lnTo>
                  <a:lnTo>
                    <a:pt x="2829" y="201"/>
                  </a:lnTo>
                  <a:lnTo>
                    <a:pt x="4212" y="0"/>
                  </a:lnTo>
                  <a:lnTo>
                    <a:pt x="5256" y="0"/>
                  </a:lnTo>
                  <a:lnTo>
                    <a:pt x="6434" y="100"/>
                  </a:lnTo>
                  <a:lnTo>
                    <a:pt x="7278" y="336"/>
                  </a:lnTo>
                  <a:lnTo>
                    <a:pt x="7817" y="640"/>
                  </a:lnTo>
                  <a:lnTo>
                    <a:pt x="8254" y="1044"/>
                  </a:lnTo>
                  <a:lnTo>
                    <a:pt x="8557" y="1617"/>
                  </a:lnTo>
                  <a:lnTo>
                    <a:pt x="8692" y="2122"/>
                  </a:lnTo>
                  <a:lnTo>
                    <a:pt x="8726" y="2458"/>
                  </a:lnTo>
                  <a:lnTo>
                    <a:pt x="8692" y="2762"/>
                  </a:lnTo>
                  <a:lnTo>
                    <a:pt x="8591" y="3166"/>
                  </a:lnTo>
                  <a:lnTo>
                    <a:pt x="8423" y="3470"/>
                  </a:lnTo>
                  <a:lnTo>
                    <a:pt x="8017" y="3975"/>
                  </a:lnTo>
                  <a:lnTo>
                    <a:pt x="7413" y="4413"/>
                  </a:lnTo>
                  <a:lnTo>
                    <a:pt x="6300" y="4750"/>
                  </a:lnTo>
                  <a:lnTo>
                    <a:pt x="5457" y="4783"/>
                  </a:lnTo>
                  <a:lnTo>
                    <a:pt x="5121" y="4817"/>
                  </a:lnTo>
                  <a:lnTo>
                    <a:pt x="4177" y="4750"/>
                  </a:lnTo>
                  <a:lnTo>
                    <a:pt x="3099" y="4648"/>
                  </a:lnTo>
                  <a:lnTo>
                    <a:pt x="1920" y="4346"/>
                  </a:lnTo>
                  <a:lnTo>
                    <a:pt x="1314" y="4177"/>
                  </a:lnTo>
                  <a:lnTo>
                    <a:pt x="572" y="3942"/>
                  </a:lnTo>
                  <a:lnTo>
                    <a:pt x="0" y="3773"/>
                  </a:lnTo>
                </a:path>
              </a:pathLst>
            </a:custGeom>
            <a:noFill/>
            <a:ln w="36000">
              <a:solidFill>
                <a:srgbClr val="7DA64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0" name="Freeform 18"/>
            <p:cNvSpPr>
              <a:spLocks noChangeArrowheads="1"/>
            </p:cNvSpPr>
            <p:nvPr/>
          </p:nvSpPr>
          <p:spPr bwMode="auto">
            <a:xfrm rot="-2083711">
              <a:off x="1322" y="2245"/>
              <a:ext cx="1147" cy="549"/>
            </a:xfrm>
            <a:custGeom>
              <a:avLst/>
              <a:gdLst>
                <a:gd name="T0" fmla="*/ 38 w 6336"/>
                <a:gd name="T1" fmla="*/ 3 h 3068"/>
                <a:gd name="T2" fmla="*/ 33 w 6336"/>
                <a:gd name="T3" fmla="*/ 2 h 3068"/>
                <a:gd name="T4" fmla="*/ 29 w 6336"/>
                <a:gd name="T5" fmla="*/ 1 h 3068"/>
                <a:gd name="T6" fmla="*/ 25 w 6336"/>
                <a:gd name="T7" fmla="*/ 0 h 3068"/>
                <a:gd name="T8" fmla="*/ 23 w 6336"/>
                <a:gd name="T9" fmla="*/ 0 h 3068"/>
                <a:gd name="T10" fmla="*/ 19 w 6336"/>
                <a:gd name="T11" fmla="*/ 0 h 3068"/>
                <a:gd name="T12" fmla="*/ 15 w 6336"/>
                <a:gd name="T13" fmla="*/ 1 h 3068"/>
                <a:gd name="T14" fmla="*/ 10 w 6336"/>
                <a:gd name="T15" fmla="*/ 1 h 3068"/>
                <a:gd name="T16" fmla="*/ 6 w 6336"/>
                <a:gd name="T17" fmla="*/ 2 h 3068"/>
                <a:gd name="T18" fmla="*/ 3 w 6336"/>
                <a:gd name="T19" fmla="*/ 4 h 3068"/>
                <a:gd name="T20" fmla="*/ 1 w 6336"/>
                <a:gd name="T21" fmla="*/ 6 h 3068"/>
                <a:gd name="T22" fmla="*/ 0 w 6336"/>
                <a:gd name="T23" fmla="*/ 8 h 3068"/>
                <a:gd name="T24" fmla="*/ 0 w 6336"/>
                <a:gd name="T25" fmla="*/ 9 h 3068"/>
                <a:gd name="T26" fmla="*/ 0 w 6336"/>
                <a:gd name="T27" fmla="*/ 12 h 3068"/>
                <a:gd name="T28" fmla="*/ 2 w 6336"/>
                <a:gd name="T29" fmla="*/ 14 h 3068"/>
                <a:gd name="T30" fmla="*/ 5 w 6336"/>
                <a:gd name="T31" fmla="*/ 15 h 3068"/>
                <a:gd name="T32" fmla="*/ 9 w 6336"/>
                <a:gd name="T33" fmla="*/ 16 h 3068"/>
                <a:gd name="T34" fmla="*/ 13 w 6336"/>
                <a:gd name="T35" fmla="*/ 17 h 3068"/>
                <a:gd name="T36" fmla="*/ 18 w 6336"/>
                <a:gd name="T37" fmla="*/ 17 h 3068"/>
                <a:gd name="T38" fmla="*/ 23 w 6336"/>
                <a:gd name="T39" fmla="*/ 18 h 3068"/>
                <a:gd name="T40" fmla="*/ 28 w 6336"/>
                <a:gd name="T41" fmla="*/ 17 h 3068"/>
                <a:gd name="T42" fmla="*/ 33 w 6336"/>
                <a:gd name="T43" fmla="*/ 16 h 3068"/>
                <a:gd name="T44" fmla="*/ 37 w 6336"/>
                <a:gd name="T45" fmla="*/ 15 h 3068"/>
                <a:gd name="T46" fmla="*/ 38 w 6336"/>
                <a:gd name="T47" fmla="*/ 15 h 30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336" h="3068">
                  <a:moveTo>
                    <a:pt x="6335" y="505"/>
                  </a:moveTo>
                  <a:lnTo>
                    <a:pt x="5627" y="304"/>
                  </a:lnTo>
                  <a:lnTo>
                    <a:pt x="4920" y="135"/>
                  </a:lnTo>
                  <a:lnTo>
                    <a:pt x="4280" y="34"/>
                  </a:lnTo>
                  <a:lnTo>
                    <a:pt x="3876" y="0"/>
                  </a:lnTo>
                  <a:lnTo>
                    <a:pt x="3168" y="34"/>
                  </a:lnTo>
                  <a:lnTo>
                    <a:pt x="2460" y="101"/>
                  </a:lnTo>
                  <a:lnTo>
                    <a:pt x="1753" y="169"/>
                  </a:lnTo>
                  <a:lnTo>
                    <a:pt x="1079" y="405"/>
                  </a:lnTo>
                  <a:lnTo>
                    <a:pt x="540" y="708"/>
                  </a:lnTo>
                  <a:lnTo>
                    <a:pt x="170" y="1044"/>
                  </a:lnTo>
                  <a:lnTo>
                    <a:pt x="35" y="1314"/>
                  </a:lnTo>
                  <a:lnTo>
                    <a:pt x="0" y="1616"/>
                  </a:lnTo>
                  <a:lnTo>
                    <a:pt x="68" y="2022"/>
                  </a:lnTo>
                  <a:lnTo>
                    <a:pt x="406" y="2359"/>
                  </a:lnTo>
                  <a:lnTo>
                    <a:pt x="776" y="2561"/>
                  </a:lnTo>
                  <a:lnTo>
                    <a:pt x="1417" y="2796"/>
                  </a:lnTo>
                  <a:lnTo>
                    <a:pt x="2157" y="2965"/>
                  </a:lnTo>
                  <a:lnTo>
                    <a:pt x="3068" y="3033"/>
                  </a:lnTo>
                  <a:lnTo>
                    <a:pt x="3876" y="3067"/>
                  </a:lnTo>
                  <a:lnTo>
                    <a:pt x="4753" y="2965"/>
                  </a:lnTo>
                  <a:lnTo>
                    <a:pt x="5492" y="2796"/>
                  </a:lnTo>
                  <a:lnTo>
                    <a:pt x="6200" y="2628"/>
                  </a:lnTo>
                  <a:lnTo>
                    <a:pt x="6335" y="2561"/>
                  </a:lnTo>
                </a:path>
              </a:pathLst>
            </a:custGeom>
            <a:noFill/>
            <a:ln w="36000">
              <a:solidFill>
                <a:srgbClr val="355E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1" name="Freeform 19"/>
            <p:cNvSpPr>
              <a:spLocks noChangeArrowheads="1"/>
            </p:cNvSpPr>
            <p:nvPr/>
          </p:nvSpPr>
          <p:spPr bwMode="auto">
            <a:xfrm rot="-2083711">
              <a:off x="2331" y="1543"/>
              <a:ext cx="1146" cy="549"/>
            </a:xfrm>
            <a:custGeom>
              <a:avLst/>
              <a:gdLst>
                <a:gd name="T0" fmla="*/ 0 w 6335"/>
                <a:gd name="T1" fmla="*/ 3 h 3068"/>
                <a:gd name="T2" fmla="*/ 4 w 6335"/>
                <a:gd name="T3" fmla="*/ 2 h 3068"/>
                <a:gd name="T4" fmla="*/ 8 w 6335"/>
                <a:gd name="T5" fmla="*/ 1 h 3068"/>
                <a:gd name="T6" fmla="*/ 12 w 6335"/>
                <a:gd name="T7" fmla="*/ 0 h 3068"/>
                <a:gd name="T8" fmla="*/ 15 w 6335"/>
                <a:gd name="T9" fmla="*/ 0 h 3068"/>
                <a:gd name="T10" fmla="*/ 19 w 6335"/>
                <a:gd name="T11" fmla="*/ 0 h 3068"/>
                <a:gd name="T12" fmla="*/ 23 w 6335"/>
                <a:gd name="T13" fmla="*/ 1 h 3068"/>
                <a:gd name="T14" fmla="*/ 27 w 6335"/>
                <a:gd name="T15" fmla="*/ 1 h 3068"/>
                <a:gd name="T16" fmla="*/ 31 w 6335"/>
                <a:gd name="T17" fmla="*/ 2 h 3068"/>
                <a:gd name="T18" fmla="*/ 34 w 6335"/>
                <a:gd name="T19" fmla="*/ 4 h 3068"/>
                <a:gd name="T20" fmla="*/ 37 w 6335"/>
                <a:gd name="T21" fmla="*/ 6 h 3068"/>
                <a:gd name="T22" fmla="*/ 37 w 6335"/>
                <a:gd name="T23" fmla="*/ 8 h 3068"/>
                <a:gd name="T24" fmla="*/ 37 w 6335"/>
                <a:gd name="T25" fmla="*/ 9 h 3068"/>
                <a:gd name="T26" fmla="*/ 37 w 6335"/>
                <a:gd name="T27" fmla="*/ 12 h 3068"/>
                <a:gd name="T28" fmla="*/ 35 w 6335"/>
                <a:gd name="T29" fmla="*/ 14 h 3068"/>
                <a:gd name="T30" fmla="*/ 33 w 6335"/>
                <a:gd name="T31" fmla="*/ 15 h 3068"/>
                <a:gd name="T32" fmla="*/ 29 w 6335"/>
                <a:gd name="T33" fmla="*/ 16 h 3068"/>
                <a:gd name="T34" fmla="*/ 25 w 6335"/>
                <a:gd name="T35" fmla="*/ 17 h 3068"/>
                <a:gd name="T36" fmla="*/ 19 w 6335"/>
                <a:gd name="T37" fmla="*/ 17 h 3068"/>
                <a:gd name="T38" fmla="*/ 15 w 6335"/>
                <a:gd name="T39" fmla="*/ 18 h 3068"/>
                <a:gd name="T40" fmla="*/ 9 w 6335"/>
                <a:gd name="T41" fmla="*/ 17 h 3068"/>
                <a:gd name="T42" fmla="*/ 5 w 6335"/>
                <a:gd name="T43" fmla="*/ 16 h 3068"/>
                <a:gd name="T44" fmla="*/ 1 w 6335"/>
                <a:gd name="T45" fmla="*/ 15 h 3068"/>
                <a:gd name="T46" fmla="*/ 0 w 6335"/>
                <a:gd name="T47" fmla="*/ 15 h 30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335" h="3068">
                  <a:moveTo>
                    <a:pt x="0" y="505"/>
                  </a:moveTo>
                  <a:lnTo>
                    <a:pt x="708" y="304"/>
                  </a:lnTo>
                  <a:lnTo>
                    <a:pt x="1415" y="135"/>
                  </a:lnTo>
                  <a:lnTo>
                    <a:pt x="2056" y="34"/>
                  </a:lnTo>
                  <a:lnTo>
                    <a:pt x="2459" y="0"/>
                  </a:lnTo>
                  <a:lnTo>
                    <a:pt x="3167" y="34"/>
                  </a:lnTo>
                  <a:lnTo>
                    <a:pt x="3875" y="101"/>
                  </a:lnTo>
                  <a:lnTo>
                    <a:pt x="4582" y="169"/>
                  </a:lnTo>
                  <a:lnTo>
                    <a:pt x="5256" y="405"/>
                  </a:lnTo>
                  <a:lnTo>
                    <a:pt x="5795" y="708"/>
                  </a:lnTo>
                  <a:lnTo>
                    <a:pt x="6165" y="1044"/>
                  </a:lnTo>
                  <a:lnTo>
                    <a:pt x="6300" y="1314"/>
                  </a:lnTo>
                  <a:lnTo>
                    <a:pt x="6334" y="1616"/>
                  </a:lnTo>
                  <a:lnTo>
                    <a:pt x="6267" y="2022"/>
                  </a:lnTo>
                  <a:lnTo>
                    <a:pt x="5930" y="2359"/>
                  </a:lnTo>
                  <a:lnTo>
                    <a:pt x="5558" y="2561"/>
                  </a:lnTo>
                  <a:lnTo>
                    <a:pt x="4919" y="2796"/>
                  </a:lnTo>
                  <a:lnTo>
                    <a:pt x="4178" y="2965"/>
                  </a:lnTo>
                  <a:lnTo>
                    <a:pt x="3267" y="3033"/>
                  </a:lnTo>
                  <a:lnTo>
                    <a:pt x="2459" y="3067"/>
                  </a:lnTo>
                  <a:lnTo>
                    <a:pt x="1584" y="2965"/>
                  </a:lnTo>
                  <a:lnTo>
                    <a:pt x="843" y="2796"/>
                  </a:lnTo>
                  <a:lnTo>
                    <a:pt x="135" y="2628"/>
                  </a:lnTo>
                  <a:lnTo>
                    <a:pt x="0" y="2561"/>
                  </a:lnTo>
                </a:path>
              </a:pathLst>
            </a:custGeom>
            <a:noFill/>
            <a:ln w="36000">
              <a:solidFill>
                <a:srgbClr val="355E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2" name="Freeform 20"/>
            <p:cNvSpPr>
              <a:spLocks noChangeArrowheads="1"/>
            </p:cNvSpPr>
            <p:nvPr/>
          </p:nvSpPr>
          <p:spPr bwMode="auto">
            <a:xfrm rot="-2083711">
              <a:off x="372" y="2357"/>
              <a:ext cx="2221" cy="899"/>
            </a:xfrm>
            <a:custGeom>
              <a:avLst/>
              <a:gdLst>
                <a:gd name="T0" fmla="*/ 72 w 12264"/>
                <a:gd name="T1" fmla="*/ 6 h 5021"/>
                <a:gd name="T2" fmla="*/ 62 w 12264"/>
                <a:gd name="T3" fmla="*/ 3 h 5021"/>
                <a:gd name="T4" fmla="*/ 52 w 12264"/>
                <a:gd name="T5" fmla="*/ 1 h 5021"/>
                <a:gd name="T6" fmla="*/ 43 w 12264"/>
                <a:gd name="T7" fmla="*/ 0 h 5021"/>
                <a:gd name="T8" fmla="*/ 36 w 12264"/>
                <a:gd name="T9" fmla="*/ 0 h 5021"/>
                <a:gd name="T10" fmla="*/ 30 w 12264"/>
                <a:gd name="T11" fmla="*/ 0 h 5021"/>
                <a:gd name="T12" fmla="*/ 22 w 12264"/>
                <a:gd name="T13" fmla="*/ 0 h 5021"/>
                <a:gd name="T14" fmla="*/ 15 w 12264"/>
                <a:gd name="T15" fmla="*/ 1 h 5021"/>
                <a:gd name="T16" fmla="*/ 12 w 12264"/>
                <a:gd name="T17" fmla="*/ 2 h 5021"/>
                <a:gd name="T18" fmla="*/ 8 w 12264"/>
                <a:gd name="T19" fmla="*/ 3 h 5021"/>
                <a:gd name="T20" fmla="*/ 5 w 12264"/>
                <a:gd name="T21" fmla="*/ 5 h 5021"/>
                <a:gd name="T22" fmla="*/ 2 w 12264"/>
                <a:gd name="T23" fmla="*/ 8 h 5021"/>
                <a:gd name="T24" fmla="*/ 1 w 12264"/>
                <a:gd name="T25" fmla="*/ 11 h 5021"/>
                <a:gd name="T26" fmla="*/ 0 w 12264"/>
                <a:gd name="T27" fmla="*/ 13 h 5021"/>
                <a:gd name="T28" fmla="*/ 0 w 12264"/>
                <a:gd name="T29" fmla="*/ 15 h 5021"/>
                <a:gd name="T30" fmla="*/ 1 w 12264"/>
                <a:gd name="T31" fmla="*/ 17 h 5021"/>
                <a:gd name="T32" fmla="*/ 2 w 12264"/>
                <a:gd name="T33" fmla="*/ 20 h 5021"/>
                <a:gd name="T34" fmla="*/ 4 w 12264"/>
                <a:gd name="T35" fmla="*/ 23 h 5021"/>
                <a:gd name="T36" fmla="*/ 6 w 12264"/>
                <a:gd name="T37" fmla="*/ 25 h 5021"/>
                <a:gd name="T38" fmla="*/ 10 w 12264"/>
                <a:gd name="T39" fmla="*/ 26 h 5021"/>
                <a:gd name="T40" fmla="*/ 16 w 12264"/>
                <a:gd name="T41" fmla="*/ 28 h 5021"/>
                <a:gd name="T42" fmla="*/ 23 w 12264"/>
                <a:gd name="T43" fmla="*/ 28 h 5021"/>
                <a:gd name="T44" fmla="*/ 30 w 12264"/>
                <a:gd name="T45" fmla="*/ 29 h 5021"/>
                <a:gd name="T46" fmla="*/ 38 w 12264"/>
                <a:gd name="T47" fmla="*/ 29 h 5021"/>
                <a:gd name="T48" fmla="*/ 48 w 12264"/>
                <a:gd name="T49" fmla="*/ 28 h 5021"/>
                <a:gd name="T50" fmla="*/ 54 w 12264"/>
                <a:gd name="T51" fmla="*/ 27 h 5021"/>
                <a:gd name="T52" fmla="*/ 61 w 12264"/>
                <a:gd name="T53" fmla="*/ 26 h 5021"/>
                <a:gd name="T54" fmla="*/ 65 w 12264"/>
                <a:gd name="T55" fmla="*/ 25 h 5021"/>
                <a:gd name="T56" fmla="*/ 73 w 12264"/>
                <a:gd name="T57" fmla="*/ 22 h 502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264" h="5021">
                  <a:moveTo>
                    <a:pt x="12196" y="1111"/>
                  </a:moveTo>
                  <a:lnTo>
                    <a:pt x="10444" y="572"/>
                  </a:lnTo>
                  <a:lnTo>
                    <a:pt x="8692" y="168"/>
                  </a:lnTo>
                  <a:lnTo>
                    <a:pt x="7278" y="33"/>
                  </a:lnTo>
                  <a:lnTo>
                    <a:pt x="6132" y="0"/>
                  </a:lnTo>
                  <a:lnTo>
                    <a:pt x="5020" y="0"/>
                  </a:lnTo>
                  <a:lnTo>
                    <a:pt x="3773" y="33"/>
                  </a:lnTo>
                  <a:lnTo>
                    <a:pt x="2459" y="236"/>
                  </a:lnTo>
                  <a:lnTo>
                    <a:pt x="1954" y="404"/>
                  </a:lnTo>
                  <a:lnTo>
                    <a:pt x="1380" y="605"/>
                  </a:lnTo>
                  <a:lnTo>
                    <a:pt x="876" y="909"/>
                  </a:lnTo>
                  <a:lnTo>
                    <a:pt x="404" y="1481"/>
                  </a:lnTo>
                  <a:lnTo>
                    <a:pt x="102" y="1954"/>
                  </a:lnTo>
                  <a:lnTo>
                    <a:pt x="33" y="2290"/>
                  </a:lnTo>
                  <a:lnTo>
                    <a:pt x="0" y="2628"/>
                  </a:lnTo>
                  <a:lnTo>
                    <a:pt x="102" y="2964"/>
                  </a:lnTo>
                  <a:lnTo>
                    <a:pt x="270" y="3437"/>
                  </a:lnTo>
                  <a:lnTo>
                    <a:pt x="674" y="3941"/>
                  </a:lnTo>
                  <a:lnTo>
                    <a:pt x="1078" y="4312"/>
                  </a:lnTo>
                  <a:lnTo>
                    <a:pt x="1685" y="4582"/>
                  </a:lnTo>
                  <a:lnTo>
                    <a:pt x="2694" y="4851"/>
                  </a:lnTo>
                  <a:lnTo>
                    <a:pt x="3908" y="4952"/>
                  </a:lnTo>
                  <a:lnTo>
                    <a:pt x="5020" y="5020"/>
                  </a:lnTo>
                  <a:lnTo>
                    <a:pt x="6401" y="5020"/>
                  </a:lnTo>
                  <a:lnTo>
                    <a:pt x="8051" y="4952"/>
                  </a:lnTo>
                  <a:lnTo>
                    <a:pt x="9063" y="4783"/>
                  </a:lnTo>
                  <a:lnTo>
                    <a:pt x="10242" y="4514"/>
                  </a:lnTo>
                  <a:lnTo>
                    <a:pt x="10983" y="4312"/>
                  </a:lnTo>
                  <a:lnTo>
                    <a:pt x="12263" y="3907"/>
                  </a:lnTo>
                </a:path>
              </a:pathLst>
            </a:custGeom>
            <a:noFill/>
            <a:ln w="36000">
              <a:solidFill>
                <a:srgbClr val="94BD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 rot="-2083711">
              <a:off x="2199" y="1087"/>
              <a:ext cx="2220" cy="898"/>
            </a:xfrm>
            <a:custGeom>
              <a:avLst/>
              <a:gdLst>
                <a:gd name="T0" fmla="*/ 0 w 12264"/>
                <a:gd name="T1" fmla="*/ 6 h 5021"/>
                <a:gd name="T2" fmla="*/ 11 w 12264"/>
                <a:gd name="T3" fmla="*/ 3 h 5021"/>
                <a:gd name="T4" fmla="*/ 21 w 12264"/>
                <a:gd name="T5" fmla="*/ 1 h 5021"/>
                <a:gd name="T6" fmla="*/ 30 w 12264"/>
                <a:gd name="T7" fmla="*/ 0 h 5021"/>
                <a:gd name="T8" fmla="*/ 36 w 12264"/>
                <a:gd name="T9" fmla="*/ 0 h 5021"/>
                <a:gd name="T10" fmla="*/ 43 w 12264"/>
                <a:gd name="T11" fmla="*/ 0 h 5021"/>
                <a:gd name="T12" fmla="*/ 50 w 12264"/>
                <a:gd name="T13" fmla="*/ 0 h 5021"/>
                <a:gd name="T14" fmla="*/ 58 w 12264"/>
                <a:gd name="T15" fmla="*/ 1 h 5021"/>
                <a:gd name="T16" fmla="*/ 61 w 12264"/>
                <a:gd name="T17" fmla="*/ 2 h 5021"/>
                <a:gd name="T18" fmla="*/ 65 w 12264"/>
                <a:gd name="T19" fmla="*/ 3 h 5021"/>
                <a:gd name="T20" fmla="*/ 68 w 12264"/>
                <a:gd name="T21" fmla="*/ 5 h 5021"/>
                <a:gd name="T22" fmla="*/ 70 w 12264"/>
                <a:gd name="T23" fmla="*/ 8 h 5021"/>
                <a:gd name="T24" fmla="*/ 72 w 12264"/>
                <a:gd name="T25" fmla="*/ 11 h 5021"/>
                <a:gd name="T26" fmla="*/ 73 w 12264"/>
                <a:gd name="T27" fmla="*/ 13 h 5021"/>
                <a:gd name="T28" fmla="*/ 73 w 12264"/>
                <a:gd name="T29" fmla="*/ 15 h 5021"/>
                <a:gd name="T30" fmla="*/ 72 w 12264"/>
                <a:gd name="T31" fmla="*/ 17 h 5021"/>
                <a:gd name="T32" fmla="*/ 71 w 12264"/>
                <a:gd name="T33" fmla="*/ 20 h 5021"/>
                <a:gd name="T34" fmla="*/ 69 w 12264"/>
                <a:gd name="T35" fmla="*/ 23 h 5021"/>
                <a:gd name="T36" fmla="*/ 66 w 12264"/>
                <a:gd name="T37" fmla="*/ 25 h 5021"/>
                <a:gd name="T38" fmla="*/ 63 w 12264"/>
                <a:gd name="T39" fmla="*/ 26 h 5021"/>
                <a:gd name="T40" fmla="*/ 57 w 12264"/>
                <a:gd name="T41" fmla="*/ 28 h 5021"/>
                <a:gd name="T42" fmla="*/ 50 w 12264"/>
                <a:gd name="T43" fmla="*/ 28 h 5021"/>
                <a:gd name="T44" fmla="*/ 43 w 12264"/>
                <a:gd name="T45" fmla="*/ 29 h 5021"/>
                <a:gd name="T46" fmla="*/ 35 w 12264"/>
                <a:gd name="T47" fmla="*/ 29 h 5021"/>
                <a:gd name="T48" fmla="*/ 25 w 12264"/>
                <a:gd name="T49" fmla="*/ 28 h 5021"/>
                <a:gd name="T50" fmla="*/ 19 w 12264"/>
                <a:gd name="T51" fmla="*/ 27 h 5021"/>
                <a:gd name="T52" fmla="*/ 12 w 12264"/>
                <a:gd name="T53" fmla="*/ 26 h 5021"/>
                <a:gd name="T54" fmla="*/ 8 w 12264"/>
                <a:gd name="T55" fmla="*/ 25 h 5021"/>
                <a:gd name="T56" fmla="*/ 0 w 12264"/>
                <a:gd name="T57" fmla="*/ 22 h 502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264" h="5021">
                  <a:moveTo>
                    <a:pt x="69" y="1111"/>
                  </a:moveTo>
                  <a:lnTo>
                    <a:pt x="1820" y="572"/>
                  </a:lnTo>
                  <a:lnTo>
                    <a:pt x="3572" y="168"/>
                  </a:lnTo>
                  <a:lnTo>
                    <a:pt x="4987" y="33"/>
                  </a:lnTo>
                  <a:lnTo>
                    <a:pt x="6133" y="0"/>
                  </a:lnTo>
                  <a:lnTo>
                    <a:pt x="7245" y="0"/>
                  </a:lnTo>
                  <a:lnTo>
                    <a:pt x="8491" y="33"/>
                  </a:lnTo>
                  <a:lnTo>
                    <a:pt x="9805" y="236"/>
                  </a:lnTo>
                  <a:lnTo>
                    <a:pt x="10311" y="404"/>
                  </a:lnTo>
                  <a:lnTo>
                    <a:pt x="10883" y="605"/>
                  </a:lnTo>
                  <a:lnTo>
                    <a:pt x="11389" y="909"/>
                  </a:lnTo>
                  <a:lnTo>
                    <a:pt x="11859" y="1481"/>
                  </a:lnTo>
                  <a:lnTo>
                    <a:pt x="12164" y="1954"/>
                  </a:lnTo>
                  <a:lnTo>
                    <a:pt x="12230" y="2290"/>
                  </a:lnTo>
                  <a:lnTo>
                    <a:pt x="12263" y="2628"/>
                  </a:lnTo>
                  <a:lnTo>
                    <a:pt x="12164" y="2964"/>
                  </a:lnTo>
                  <a:lnTo>
                    <a:pt x="11994" y="3437"/>
                  </a:lnTo>
                  <a:lnTo>
                    <a:pt x="11590" y="3941"/>
                  </a:lnTo>
                  <a:lnTo>
                    <a:pt x="11185" y="4312"/>
                  </a:lnTo>
                  <a:lnTo>
                    <a:pt x="10581" y="4582"/>
                  </a:lnTo>
                  <a:lnTo>
                    <a:pt x="9569" y="4851"/>
                  </a:lnTo>
                  <a:lnTo>
                    <a:pt x="8357" y="4952"/>
                  </a:lnTo>
                  <a:lnTo>
                    <a:pt x="7245" y="5020"/>
                  </a:lnTo>
                  <a:lnTo>
                    <a:pt x="5863" y="5020"/>
                  </a:lnTo>
                  <a:lnTo>
                    <a:pt x="4212" y="4952"/>
                  </a:lnTo>
                  <a:lnTo>
                    <a:pt x="3201" y="4783"/>
                  </a:lnTo>
                  <a:lnTo>
                    <a:pt x="2023" y="4514"/>
                  </a:lnTo>
                  <a:lnTo>
                    <a:pt x="1281" y="4312"/>
                  </a:lnTo>
                  <a:lnTo>
                    <a:pt x="0" y="3907"/>
                  </a:lnTo>
                </a:path>
              </a:pathLst>
            </a:custGeom>
            <a:noFill/>
            <a:ln w="36000">
              <a:solidFill>
                <a:srgbClr val="94BD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07" name="Text Box 22"/>
          <p:cNvSpPr txBox="1">
            <a:spLocks noChangeArrowheads="1"/>
          </p:cNvSpPr>
          <p:nvPr/>
        </p:nvSpPr>
        <p:spPr bwMode="auto">
          <a:xfrm rot="-2083711">
            <a:off x="4427538" y="2636838"/>
            <a:ext cx="300037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600">
                <a:solidFill>
                  <a:srgbClr val="000080"/>
                </a:solidFill>
                <a:latin typeface="Symbol" pitchFamily="18" charset="2"/>
                <a:ea typeface="ＭＳ Ｐゴシック" pitchFamily="-128" charset="-128"/>
              </a:rPr>
              <a:t>n</a:t>
            </a:r>
            <a:r>
              <a:rPr lang="en-GB" sz="2600" baseline="-25000">
                <a:solidFill>
                  <a:srgbClr val="000080"/>
                </a:solidFill>
                <a:latin typeface="Symbol" pitchFamily="18" charset="2"/>
                <a:ea typeface="ＭＳ Ｐゴシック" pitchFamily="-128" charset="-128"/>
              </a:rPr>
              <a:t>m</a:t>
            </a:r>
            <a:endParaRPr lang="en-GB"/>
          </a:p>
        </p:txBody>
      </p:sp>
      <p:grpSp>
        <p:nvGrpSpPr>
          <p:cNvPr id="4108" name="Group 23"/>
          <p:cNvGrpSpPr>
            <a:grpSpLocks/>
          </p:cNvGrpSpPr>
          <p:nvPr/>
        </p:nvGrpSpPr>
        <p:grpSpPr bwMode="auto">
          <a:xfrm>
            <a:off x="5292725" y="-892175"/>
            <a:ext cx="5761038" cy="3487738"/>
            <a:chOff x="263" y="992"/>
            <a:chExt cx="3629" cy="2197"/>
          </a:xfrm>
        </p:grpSpPr>
        <p:sp>
          <p:nvSpPr>
            <p:cNvPr id="4119" name="Text Box 24"/>
            <p:cNvSpPr txBox="1">
              <a:spLocks noChangeArrowheads="1"/>
            </p:cNvSpPr>
            <p:nvPr/>
          </p:nvSpPr>
          <p:spPr bwMode="auto">
            <a:xfrm>
              <a:off x="1123" y="2012"/>
              <a:ext cx="129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ea typeface="ＭＳ Ｐゴシック" pitchFamily="-128" charset="-128"/>
                </a:rPr>
                <a:t>t</a:t>
              </a:r>
              <a:endParaRPr lang="en-GB"/>
            </a:p>
          </p:txBody>
        </p:sp>
        <p:sp>
          <p:nvSpPr>
            <p:cNvPr id="4120" name="Freeform 25"/>
            <p:cNvSpPr>
              <a:spLocks noChangeArrowheads="1"/>
            </p:cNvSpPr>
            <p:nvPr/>
          </p:nvSpPr>
          <p:spPr bwMode="auto">
            <a:xfrm>
              <a:off x="499" y="1712"/>
              <a:ext cx="660" cy="278"/>
            </a:xfrm>
            <a:custGeom>
              <a:avLst/>
              <a:gdLst>
                <a:gd name="T0" fmla="*/ 0 w 3645"/>
                <a:gd name="T1" fmla="*/ 4 h 1551"/>
                <a:gd name="T2" fmla="*/ 6 w 3645"/>
                <a:gd name="T3" fmla="*/ 4 h 1551"/>
                <a:gd name="T4" fmla="*/ 6 w 3645"/>
                <a:gd name="T5" fmla="*/ 4 h 1551"/>
                <a:gd name="T6" fmla="*/ 7 w 3645"/>
                <a:gd name="T7" fmla="*/ 4 h 1551"/>
                <a:gd name="T8" fmla="*/ 7 w 3645"/>
                <a:gd name="T9" fmla="*/ 4 h 1551"/>
                <a:gd name="T10" fmla="*/ 7 w 3645"/>
                <a:gd name="T11" fmla="*/ 3 h 1551"/>
                <a:gd name="T12" fmla="*/ 8 w 3645"/>
                <a:gd name="T13" fmla="*/ 1 h 1551"/>
                <a:gd name="T14" fmla="*/ 8 w 3645"/>
                <a:gd name="T15" fmla="*/ 0 h 1551"/>
                <a:gd name="T16" fmla="*/ 9 w 3645"/>
                <a:gd name="T17" fmla="*/ 0 h 1551"/>
                <a:gd name="T18" fmla="*/ 9 w 3645"/>
                <a:gd name="T19" fmla="*/ 0 h 1551"/>
                <a:gd name="T20" fmla="*/ 9 w 3645"/>
                <a:gd name="T21" fmla="*/ 0 h 1551"/>
                <a:gd name="T22" fmla="*/ 10 w 3645"/>
                <a:gd name="T23" fmla="*/ 0 h 1551"/>
                <a:gd name="T24" fmla="*/ 10 w 3645"/>
                <a:gd name="T25" fmla="*/ 1 h 1551"/>
                <a:gd name="T26" fmla="*/ 11 w 3645"/>
                <a:gd name="T27" fmla="*/ 2 h 1551"/>
                <a:gd name="T28" fmla="*/ 12 w 3645"/>
                <a:gd name="T29" fmla="*/ 8 h 1551"/>
                <a:gd name="T30" fmla="*/ 12 w 3645"/>
                <a:gd name="T31" fmla="*/ 8 h 1551"/>
                <a:gd name="T32" fmla="*/ 13 w 3645"/>
                <a:gd name="T33" fmla="*/ 9 h 1551"/>
                <a:gd name="T34" fmla="*/ 13 w 3645"/>
                <a:gd name="T35" fmla="*/ 9 h 1551"/>
                <a:gd name="T36" fmla="*/ 14 w 3645"/>
                <a:gd name="T37" fmla="*/ 9 h 1551"/>
                <a:gd name="T38" fmla="*/ 14 w 3645"/>
                <a:gd name="T39" fmla="*/ 9 h 1551"/>
                <a:gd name="T40" fmla="*/ 14 w 3645"/>
                <a:gd name="T41" fmla="*/ 8 h 1551"/>
                <a:gd name="T42" fmla="*/ 15 w 3645"/>
                <a:gd name="T43" fmla="*/ 5 h 1551"/>
                <a:gd name="T44" fmla="*/ 16 w 3645"/>
                <a:gd name="T45" fmla="*/ 5 h 1551"/>
                <a:gd name="T46" fmla="*/ 16 w 3645"/>
                <a:gd name="T47" fmla="*/ 5 h 1551"/>
                <a:gd name="T48" fmla="*/ 22 w 3645"/>
                <a:gd name="T49" fmla="*/ 5 h 15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45" h="1551">
                  <a:moveTo>
                    <a:pt x="0" y="770"/>
                  </a:moveTo>
                  <a:lnTo>
                    <a:pt x="965" y="770"/>
                  </a:lnTo>
                  <a:lnTo>
                    <a:pt x="1068" y="740"/>
                  </a:lnTo>
                  <a:lnTo>
                    <a:pt x="1139" y="679"/>
                  </a:lnTo>
                  <a:lnTo>
                    <a:pt x="1191" y="626"/>
                  </a:lnTo>
                  <a:lnTo>
                    <a:pt x="1232" y="523"/>
                  </a:lnTo>
                  <a:lnTo>
                    <a:pt x="1324" y="227"/>
                  </a:lnTo>
                  <a:lnTo>
                    <a:pt x="1405" y="51"/>
                  </a:lnTo>
                  <a:lnTo>
                    <a:pt x="1457" y="31"/>
                  </a:lnTo>
                  <a:lnTo>
                    <a:pt x="1529" y="0"/>
                  </a:lnTo>
                  <a:lnTo>
                    <a:pt x="1581" y="0"/>
                  </a:lnTo>
                  <a:lnTo>
                    <a:pt x="1662" y="42"/>
                  </a:lnTo>
                  <a:lnTo>
                    <a:pt x="1735" y="133"/>
                  </a:lnTo>
                  <a:lnTo>
                    <a:pt x="1796" y="288"/>
                  </a:lnTo>
                  <a:lnTo>
                    <a:pt x="2053" y="1376"/>
                  </a:lnTo>
                  <a:lnTo>
                    <a:pt x="2093" y="1458"/>
                  </a:lnTo>
                  <a:lnTo>
                    <a:pt x="2165" y="1509"/>
                  </a:lnTo>
                  <a:lnTo>
                    <a:pt x="2258" y="1550"/>
                  </a:lnTo>
                  <a:lnTo>
                    <a:pt x="2310" y="1550"/>
                  </a:lnTo>
                  <a:lnTo>
                    <a:pt x="2381" y="1509"/>
                  </a:lnTo>
                  <a:lnTo>
                    <a:pt x="2433" y="1437"/>
                  </a:lnTo>
                  <a:lnTo>
                    <a:pt x="2606" y="863"/>
                  </a:lnTo>
                  <a:lnTo>
                    <a:pt x="2648" y="831"/>
                  </a:lnTo>
                  <a:lnTo>
                    <a:pt x="2719" y="811"/>
                  </a:lnTo>
                  <a:lnTo>
                    <a:pt x="3644" y="811"/>
                  </a:lnTo>
                </a:path>
              </a:pathLst>
            </a:custGeom>
            <a:noFill/>
            <a:ln w="360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1" name="Line 26"/>
            <p:cNvSpPr>
              <a:spLocks noChangeShapeType="1"/>
            </p:cNvSpPr>
            <p:nvPr/>
          </p:nvSpPr>
          <p:spPr bwMode="auto">
            <a:xfrm flipH="1">
              <a:off x="393" y="2009"/>
              <a:ext cx="82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2" name="Line 27"/>
            <p:cNvSpPr>
              <a:spLocks noChangeShapeType="1"/>
            </p:cNvSpPr>
            <p:nvPr/>
          </p:nvSpPr>
          <p:spPr bwMode="auto">
            <a:xfrm flipV="1">
              <a:off x="450" y="1675"/>
              <a:ext cx="1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3" name="Text Box 28"/>
            <p:cNvSpPr txBox="1">
              <a:spLocks noChangeArrowheads="1"/>
            </p:cNvSpPr>
            <p:nvPr/>
          </p:nvSpPr>
          <p:spPr bwMode="auto">
            <a:xfrm>
              <a:off x="263" y="1657"/>
              <a:ext cx="162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ea typeface="ＭＳ Ｐゴシック" pitchFamily="-128" charset="-128"/>
                </a:rPr>
                <a:t>p</a:t>
              </a:r>
              <a:endParaRPr lang="en-GB"/>
            </a:p>
          </p:txBody>
        </p:sp>
        <p:pic>
          <p:nvPicPr>
            <p:cNvPr id="4124" name="Picture 29" descr="spats_modu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" y="2151"/>
              <a:ext cx="524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Line 30"/>
            <p:cNvSpPr>
              <a:spLocks noChangeShapeType="1"/>
            </p:cNvSpPr>
            <p:nvPr/>
          </p:nvSpPr>
          <p:spPr bwMode="auto">
            <a:xfrm rot="-2083711">
              <a:off x="2195" y="1045"/>
              <a:ext cx="1697" cy="2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6" name="Text Box 31"/>
            <p:cNvSpPr txBox="1">
              <a:spLocks noChangeArrowheads="1"/>
            </p:cNvSpPr>
            <p:nvPr/>
          </p:nvSpPr>
          <p:spPr bwMode="auto">
            <a:xfrm rot="-2083711">
              <a:off x="2549" y="992"/>
              <a:ext cx="37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ea typeface="ＭＳ Ｐゴシック" pitchFamily="-128" charset="-128"/>
                </a:rPr>
                <a:t>~ km</a:t>
              </a:r>
              <a:endParaRPr lang="en-GB"/>
            </a:p>
          </p:txBody>
        </p:sp>
      </p:grpSp>
      <p:pic>
        <p:nvPicPr>
          <p:cNvPr id="4109" name="Picture 32" descr="ante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344" y="3065710"/>
            <a:ext cx="1258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3" descr="img_020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31323" r="15196" b="27669"/>
          <a:stretch>
            <a:fillRect/>
          </a:stretch>
        </p:blipFill>
        <p:spPr bwMode="auto">
          <a:xfrm>
            <a:off x="4859338" y="5445125"/>
            <a:ext cx="738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Text Box 34"/>
          <p:cNvSpPr txBox="1">
            <a:spLocks noChangeArrowheads="1"/>
          </p:cNvSpPr>
          <p:nvPr/>
        </p:nvSpPr>
        <p:spPr bwMode="auto">
          <a:xfrm rot="-2083711">
            <a:off x="6011863" y="5516563"/>
            <a:ext cx="298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600">
                <a:solidFill>
                  <a:srgbClr val="000080"/>
                </a:solidFill>
                <a:latin typeface="Symbol" pitchFamily="18" charset="2"/>
                <a:ea typeface="ＭＳ Ｐゴシック" pitchFamily="-128" charset="-128"/>
              </a:rPr>
              <a:t>m</a:t>
            </a:r>
            <a:endParaRPr lang="en-GB"/>
          </a:p>
        </p:txBody>
      </p:sp>
      <p:sp>
        <p:nvSpPr>
          <p:cNvPr id="4112" name="Text Box 35"/>
          <p:cNvSpPr txBox="1">
            <a:spLocks noChangeArrowheads="1"/>
          </p:cNvSpPr>
          <p:nvPr/>
        </p:nvSpPr>
        <p:spPr bwMode="auto">
          <a:xfrm>
            <a:off x="6659563" y="5157788"/>
            <a:ext cx="2233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6600CC"/>
                </a:solidFill>
              </a:rPr>
              <a:t>optical light cone</a:t>
            </a:r>
            <a:endParaRPr lang="en-GB" b="1" dirty="0">
              <a:solidFill>
                <a:srgbClr val="6600CC"/>
              </a:solidFill>
            </a:endParaRPr>
          </a:p>
        </p:txBody>
      </p:sp>
      <p:sp>
        <p:nvSpPr>
          <p:cNvPr id="4113" name="Rectangle 36"/>
          <p:cNvSpPr>
            <a:spLocks noChangeArrowheads="1"/>
          </p:cNvSpPr>
          <p:nvPr/>
        </p:nvSpPr>
        <p:spPr bwMode="auto">
          <a:xfrm>
            <a:off x="395288" y="188913"/>
            <a:ext cx="45370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</a:rPr>
              <a:t>The Vision</a:t>
            </a:r>
            <a:endParaRPr lang="en-GB">
              <a:solidFill>
                <a:srgbClr val="FFC000"/>
              </a:solidFill>
            </a:endParaRPr>
          </a:p>
        </p:txBody>
      </p:sp>
      <p:sp>
        <p:nvSpPr>
          <p:cNvPr id="4114" name="Text Box 37"/>
          <p:cNvSpPr txBox="1">
            <a:spLocks noChangeArrowheads="1"/>
          </p:cNvSpPr>
          <p:nvPr/>
        </p:nvSpPr>
        <p:spPr bwMode="auto">
          <a:xfrm>
            <a:off x="395288" y="5805488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FF33CC"/>
                </a:solidFill>
              </a:rPr>
              <a:t>*)  see e.g. </a:t>
            </a:r>
            <a:br>
              <a:rPr lang="en-US" sz="1200" b="1">
                <a:solidFill>
                  <a:srgbClr val="FF33CC"/>
                </a:solidFill>
              </a:rPr>
            </a:br>
            <a:r>
              <a:rPr lang="en-US" sz="1200" b="1">
                <a:solidFill>
                  <a:srgbClr val="FF33CC"/>
                </a:solidFill>
              </a:rPr>
              <a:t>R. Nahnhauer ,ARENA  2010</a:t>
            </a:r>
            <a:endParaRPr lang="en-GB"/>
          </a:p>
        </p:txBody>
      </p:sp>
      <p:sp>
        <p:nvSpPr>
          <p:cNvPr id="4115" name="Text Box 38"/>
          <p:cNvSpPr txBox="1">
            <a:spLocks noChangeArrowheads="1"/>
          </p:cNvSpPr>
          <p:nvPr/>
        </p:nvSpPr>
        <p:spPr bwMode="auto">
          <a:xfrm>
            <a:off x="323850" y="1196975"/>
            <a:ext cx="5327650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66"/>
                </a:solidFill>
              </a:rPr>
              <a:t>Build ~100 km</a:t>
            </a:r>
            <a:r>
              <a:rPr lang="en-US" sz="2400" b="1" baseline="30000">
                <a:solidFill>
                  <a:srgbClr val="000066"/>
                </a:solidFill>
              </a:rPr>
              <a:t>3</a:t>
            </a:r>
            <a:r>
              <a:rPr lang="en-US" sz="2400" b="1">
                <a:solidFill>
                  <a:srgbClr val="000066"/>
                </a:solidFill>
              </a:rPr>
              <a:t> hybrid detector to:</a:t>
            </a:r>
            <a:r>
              <a:rPr lang="en-US" sz="2000" b="1">
                <a:solidFill>
                  <a:srgbClr val="000066"/>
                </a:solidFill>
              </a:rPr>
              <a:t> </a:t>
            </a:r>
          </a:p>
          <a:p>
            <a:pPr eaLnBrk="1" hangingPunct="1"/>
            <a:endParaRPr lang="en-US" sz="1000" b="1">
              <a:solidFill>
                <a:srgbClr val="000066"/>
              </a:solidFill>
            </a:endParaRPr>
          </a:p>
          <a:p>
            <a:pPr eaLnBrk="1" hangingPunct="1"/>
            <a:r>
              <a:rPr lang="en-US" sz="2000" b="1">
                <a:solidFill>
                  <a:srgbClr val="000066"/>
                </a:solidFill>
              </a:rPr>
              <a:t>Confirm GZK cutoff !</a:t>
            </a:r>
          </a:p>
          <a:p>
            <a:pPr eaLnBrk="1" hangingPunct="1"/>
            <a:endParaRPr lang="en-US" sz="1000" b="1">
              <a:solidFill>
                <a:srgbClr val="000066"/>
              </a:solidFill>
            </a:endParaRPr>
          </a:p>
          <a:p>
            <a:pPr eaLnBrk="1" hangingPunct="1"/>
            <a:r>
              <a:rPr lang="en-US" sz="2000" b="1">
                <a:solidFill>
                  <a:srgbClr val="000066"/>
                </a:solidFill>
              </a:rPr>
              <a:t>Do physics with extremely</a:t>
            </a:r>
            <a:br>
              <a:rPr lang="en-US" sz="2000" b="1">
                <a:solidFill>
                  <a:srgbClr val="000066"/>
                </a:solidFill>
              </a:rPr>
            </a:br>
            <a:r>
              <a:rPr lang="en-US" sz="2000" b="1">
                <a:solidFill>
                  <a:srgbClr val="000066"/>
                </a:solidFill>
              </a:rPr>
              <a:t>high energy cosmic neutrinos</a:t>
            </a:r>
            <a:r>
              <a:rPr lang="en-US" sz="2000" b="1" baseline="30000">
                <a:solidFill>
                  <a:srgbClr val="000066"/>
                </a:solidFill>
              </a:rPr>
              <a:t>*)</a:t>
            </a:r>
          </a:p>
          <a:p>
            <a:pPr eaLnBrk="1" hangingPunct="1"/>
            <a:endParaRPr lang="en-US" sz="1000" b="1">
              <a:solidFill>
                <a:srgbClr val="000066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- astrophysics - E &gt; 10</a:t>
            </a:r>
            <a:r>
              <a:rPr lang="en-US" sz="1600" b="1" baseline="30000">
                <a:solidFill>
                  <a:srgbClr val="000066"/>
                </a:solidFill>
              </a:rPr>
              <a:t>16</a:t>
            </a:r>
            <a:r>
              <a:rPr lang="en-US" sz="1600" b="1">
                <a:solidFill>
                  <a:srgbClr val="000066"/>
                </a:solidFill>
              </a:rPr>
              <a:t>eV : 	</a:t>
            </a: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study origin of cosmic rays     -    </a:t>
            </a:r>
            <a:br>
              <a:rPr lang="en-US" sz="1600" b="1">
                <a:solidFill>
                  <a:srgbClr val="000066"/>
                </a:solidFill>
              </a:rPr>
            </a:br>
            <a:r>
              <a:rPr lang="en-US" sz="1600" b="1">
                <a:solidFill>
                  <a:srgbClr val="000066"/>
                </a:solidFill>
              </a:rPr>
              <a:t>(AGN’s, black holes, GZK cutoff, …)</a:t>
            </a:r>
            <a:br>
              <a:rPr lang="en-US" sz="1600" b="1">
                <a:solidFill>
                  <a:srgbClr val="000066"/>
                </a:solidFill>
              </a:rPr>
            </a:br>
            <a:endParaRPr lang="en-US" sz="800" b="1">
              <a:solidFill>
                <a:srgbClr val="000066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- particle physics - E &gt; 10</a:t>
            </a:r>
            <a:r>
              <a:rPr lang="en-US" sz="1600" b="1" baseline="30000">
                <a:solidFill>
                  <a:srgbClr val="000066"/>
                </a:solidFill>
              </a:rPr>
              <a:t>18</a:t>
            </a:r>
            <a:r>
              <a:rPr lang="en-US" sz="1600" b="1">
                <a:solidFill>
                  <a:srgbClr val="000066"/>
                </a:solidFill>
              </a:rPr>
              <a:t>eV :	</a:t>
            </a: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study neutrino cross section   </a:t>
            </a:r>
            <a:br>
              <a:rPr lang="en-US" sz="1600" b="1">
                <a:solidFill>
                  <a:srgbClr val="000066"/>
                </a:solidFill>
              </a:rPr>
            </a:br>
            <a:r>
              <a:rPr lang="en-US" sz="1600" b="1">
                <a:solidFill>
                  <a:srgbClr val="000066"/>
                </a:solidFill>
              </a:rPr>
              <a:t>(sphalerons, mini BH, </a:t>
            </a:r>
            <a:r>
              <a:rPr lang="en-US" sz="1600" b="1">
                <a:solidFill>
                  <a:srgbClr val="000066"/>
                </a:solidFill>
                <a:sym typeface="Symbol" pitchFamily="18" charset="2"/>
              </a:rPr>
              <a:t></a:t>
            </a:r>
            <a:r>
              <a:rPr lang="en-US" sz="1600" b="1" baseline="-25000">
                <a:solidFill>
                  <a:srgbClr val="000066"/>
                </a:solidFill>
              </a:rPr>
              <a:t>strong</a:t>
            </a:r>
            <a:r>
              <a:rPr lang="en-US" sz="1600" b="1">
                <a:solidFill>
                  <a:srgbClr val="000066"/>
                </a:solidFill>
              </a:rPr>
              <a:t>,…)</a:t>
            </a:r>
          </a:p>
          <a:p>
            <a:pPr eaLnBrk="1" hangingPunct="1"/>
            <a:endParaRPr lang="en-US" sz="800" b="1">
              <a:solidFill>
                <a:srgbClr val="000066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- cosmology - E &gt; 10</a:t>
            </a:r>
            <a:r>
              <a:rPr lang="en-US" sz="1600" b="1" baseline="30000">
                <a:solidFill>
                  <a:srgbClr val="000066"/>
                </a:solidFill>
              </a:rPr>
              <a:t>21</a:t>
            </a:r>
            <a:r>
              <a:rPr lang="en-US" sz="1600" b="1">
                <a:solidFill>
                  <a:srgbClr val="000066"/>
                </a:solidFill>
              </a:rPr>
              <a:t>eV : 	</a:t>
            </a: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study relic neutrino </a:t>
            </a: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background radiation 	</a:t>
            </a:r>
          </a:p>
          <a:p>
            <a:pPr eaLnBrk="1" hangingPunct="1"/>
            <a:r>
              <a:rPr lang="en-US" sz="1600" b="1">
                <a:solidFill>
                  <a:srgbClr val="000066"/>
                </a:solidFill>
              </a:rPr>
              <a:t>(</a:t>
            </a:r>
            <a:r>
              <a:rPr lang="en-US" sz="1600" b="1">
                <a:solidFill>
                  <a:srgbClr val="000066"/>
                </a:solidFill>
                <a:sym typeface="Symbol" pitchFamily="18" charset="2"/>
              </a:rPr>
              <a:t></a:t>
            </a:r>
            <a:r>
              <a:rPr lang="en-US" sz="1600" b="1" baseline="-25000">
                <a:solidFill>
                  <a:srgbClr val="000066"/>
                </a:solidFill>
              </a:rPr>
              <a:t>UHE</a:t>
            </a:r>
            <a:r>
              <a:rPr lang="en-US" sz="1600" b="1">
                <a:solidFill>
                  <a:srgbClr val="000066"/>
                </a:solidFill>
              </a:rPr>
              <a:t> absorption at </a:t>
            </a:r>
            <a:r>
              <a:rPr lang="en-US" sz="1600" b="1">
                <a:solidFill>
                  <a:srgbClr val="000066"/>
                </a:solidFill>
                <a:sym typeface="Symbol" pitchFamily="18" charset="2"/>
              </a:rPr>
              <a:t></a:t>
            </a:r>
            <a:r>
              <a:rPr lang="en-US" sz="1600" b="1" baseline="-25000">
                <a:solidFill>
                  <a:srgbClr val="000066"/>
                </a:solidFill>
              </a:rPr>
              <a:t>CBR </a:t>
            </a:r>
            <a:r>
              <a:rPr lang="en-US" sz="1600" b="1">
                <a:solidFill>
                  <a:srgbClr val="000066"/>
                </a:solidFill>
              </a:rPr>
              <a:t>)</a:t>
            </a:r>
          </a:p>
          <a:p>
            <a:pPr eaLnBrk="1" hangingPunct="1"/>
            <a:r>
              <a:rPr lang="en-US" sz="1200" b="1">
                <a:solidFill>
                  <a:srgbClr val="FF33CC"/>
                </a:solidFill>
              </a:rPr>
              <a:t>                                                                        </a:t>
            </a:r>
            <a:endParaRPr lang="en-GB"/>
          </a:p>
        </p:txBody>
      </p:sp>
      <p:sp>
        <p:nvSpPr>
          <p:cNvPr id="4116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May 26, 2011</a:t>
            </a:r>
            <a:endParaRPr lang="en-GB" smtClean="0"/>
          </a:p>
        </p:txBody>
      </p:sp>
      <p:sp>
        <p:nvSpPr>
          <p:cNvPr id="411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mtClean="0"/>
              <a:t>RICAP11, Rome</a:t>
            </a:r>
          </a:p>
        </p:txBody>
      </p:sp>
      <p:sp>
        <p:nvSpPr>
          <p:cNvPr id="41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C9EC36-52EC-4E2A-820D-58DDBD962F3B}" type="slidenum">
              <a:rPr lang="en-GB" smtClean="0"/>
              <a:pPr eaLnBrk="1" hangingPunct="1"/>
              <a:t>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065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RICAP11, Rome</a:t>
            </a: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2035-EC5A-4032-95B8-725FEEC404F0}" type="slidenum">
              <a:rPr lang="en-GB"/>
              <a:pPr/>
              <a:t>20</a:t>
            </a:fld>
            <a:endParaRPr lang="en-GB"/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11188" y="188640"/>
            <a:ext cx="7850187" cy="579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 </a:t>
            </a:r>
            <a:r>
              <a:rPr lang="en-US" sz="3200" b="1" dirty="0" smtClean="0"/>
              <a:t>RONA </a:t>
            </a:r>
            <a:r>
              <a:rPr lang="en-US" sz="3200" b="1" dirty="0"/>
              <a:t>- </a:t>
            </a:r>
            <a:r>
              <a:rPr lang="en-US" sz="3200" b="1" dirty="0" err="1"/>
              <a:t>ACoRNE</a:t>
            </a:r>
            <a:r>
              <a:rPr lang="en-US" sz="3200" b="1" dirty="0"/>
              <a:t> </a:t>
            </a:r>
          </a:p>
        </p:txBody>
      </p:sp>
      <p:pic>
        <p:nvPicPr>
          <p:cNvPr id="72707" name="Picture 3" descr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5123"/>
            <a:ext cx="30956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1" y="3611691"/>
            <a:ext cx="3059112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19651"/>
            <a:ext cx="3055005" cy="22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DSCN1373.mov" descr="DSCN1373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05123"/>
            <a:ext cx="1872208" cy="1404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467544" y="5661248"/>
            <a:ext cx="182063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dirty="0" smtClean="0">
                <a:solidFill>
                  <a:srgbClr val="CC0066"/>
                </a:solidFill>
              </a:rPr>
              <a:t>L</a:t>
            </a:r>
            <a:r>
              <a:rPr lang="en-US" sz="1200" b="1" dirty="0">
                <a:solidFill>
                  <a:srgbClr val="CC0066"/>
                </a:solidFill>
              </a:rPr>
              <a:t>. Thompson, </a:t>
            </a:r>
            <a:r>
              <a:rPr lang="en-US" sz="1200" b="1" dirty="0" smtClean="0">
                <a:solidFill>
                  <a:srgbClr val="CC0066"/>
                </a:solidFill>
              </a:rPr>
              <a:t/>
            </a:r>
            <a:br>
              <a:rPr lang="en-US" sz="1200" b="1" dirty="0" smtClean="0">
                <a:solidFill>
                  <a:srgbClr val="CC0066"/>
                </a:solidFill>
              </a:rPr>
            </a:br>
            <a:r>
              <a:rPr lang="en-US" sz="1200" b="1" dirty="0" smtClean="0">
                <a:solidFill>
                  <a:srgbClr val="CC0066"/>
                </a:solidFill>
              </a:rPr>
              <a:t>ARENA2008</a:t>
            </a:r>
            <a:br>
              <a:rPr lang="en-US" sz="1200" b="1" dirty="0" smtClean="0">
                <a:solidFill>
                  <a:srgbClr val="CC0066"/>
                </a:solidFill>
              </a:rPr>
            </a:br>
            <a:r>
              <a:rPr lang="en-US" sz="1200" b="1" dirty="0" smtClean="0">
                <a:solidFill>
                  <a:srgbClr val="CC0066"/>
                </a:solidFill>
              </a:rPr>
              <a:t>and </a:t>
            </a:r>
            <a:r>
              <a:rPr lang="en-US" sz="1200" b="1" dirty="0">
                <a:solidFill>
                  <a:srgbClr val="CC0066"/>
                </a:solidFill>
              </a:rPr>
              <a:t>S. Bevan, Theses</a:t>
            </a:r>
            <a:endParaRPr lang="en-GB" sz="1200" b="1" dirty="0">
              <a:solidFill>
                <a:srgbClr val="CC0066"/>
              </a:solidFill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08" y="1916832"/>
            <a:ext cx="138624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2807386"/>
            <a:ext cx="19180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Use 8 hydrophones </a:t>
            </a:r>
            <a:br>
              <a:rPr lang="en-US" sz="1400" b="1" dirty="0" smtClean="0"/>
            </a:br>
            <a:r>
              <a:rPr lang="en-US" sz="1400" b="1" dirty="0" smtClean="0"/>
              <a:t>at sea bed</a:t>
            </a:r>
            <a:endParaRPr lang="de-DE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5186" y="3561326"/>
            <a:ext cx="411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Search for primordial black holes</a:t>
            </a:r>
            <a:endParaRPr lang="de-DE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48" y="4024975"/>
            <a:ext cx="2097608" cy="168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4176582"/>
            <a:ext cx="2483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 50 TB of data</a:t>
            </a:r>
          </a:p>
          <a:p>
            <a:r>
              <a:rPr lang="en-US" sz="1400" b="1" dirty="0" smtClean="0"/>
              <a:t>81 trigger survived cuts</a:t>
            </a:r>
          </a:p>
          <a:p>
            <a:r>
              <a:rPr lang="en-US" sz="1400" b="1" dirty="0" smtClean="0"/>
              <a:t>Only two events with </a:t>
            </a:r>
            <a:br>
              <a:rPr lang="en-US" sz="1400" b="1" dirty="0" smtClean="0"/>
            </a:br>
            <a:r>
              <a:rPr lang="en-US" sz="1400" b="1" dirty="0" smtClean="0"/>
              <a:t>“bipolar” waveform</a:t>
            </a:r>
            <a:br>
              <a:rPr lang="en-US" sz="1400" b="1" dirty="0" smtClean="0"/>
            </a:br>
            <a:r>
              <a:rPr lang="en-US" sz="1400" b="1" dirty="0" smtClean="0"/>
              <a:t>(excluded by other reasons)</a:t>
            </a:r>
            <a:endParaRPr lang="de-DE" sz="1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458" y="5373216"/>
            <a:ext cx="1507338" cy="119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8856" y="5863541"/>
            <a:ext cx="243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S. Danaher, ARENA2010, 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doi:10.1016/j.nima.2010.11.075 </a:t>
            </a:r>
            <a:endParaRPr lang="de-DE" sz="12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2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2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RICAP11, Rome</a:t>
            </a:r>
            <a:endParaRPr lang="en-GB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F02C-08C1-4AF6-BBD5-DF1B32D6C3FE}" type="slidenum">
              <a:rPr lang="en-GB"/>
              <a:pPr/>
              <a:t>21</a:t>
            </a:fld>
            <a:endParaRPr lang="en-GB" dirty="0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42988" y="188640"/>
            <a:ext cx="7345362" cy="579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 O</a:t>
            </a:r>
            <a:r>
              <a:rPr lang="en-US" sz="3200" b="1" dirty="0" smtClean="0">
                <a:sym typeface="Symbol"/>
              </a:rPr>
              <a:t></a:t>
            </a:r>
            <a:r>
              <a:rPr lang="en-US" sz="3200" b="1" dirty="0" smtClean="0"/>
              <a:t>DE</a:t>
            </a:r>
            <a:endParaRPr lang="en-GB" b="1" dirty="0"/>
          </a:p>
        </p:txBody>
      </p:sp>
      <p:pic>
        <p:nvPicPr>
          <p:cNvPr id="51207" name="Picture 3" descr="DSCF08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30972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5179"/>
            <a:ext cx="240823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9" name="Text Box 12"/>
          <p:cNvSpPr txBox="1">
            <a:spLocks noChangeArrowheads="1"/>
          </p:cNvSpPr>
          <p:nvPr/>
        </p:nvSpPr>
        <p:spPr bwMode="auto">
          <a:xfrm>
            <a:off x="2051720" y="1212850"/>
            <a:ext cx="388937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600" b="1" dirty="0">
                <a:solidFill>
                  <a:srgbClr val="000066"/>
                </a:solidFill>
              </a:rPr>
              <a:t>Long </a:t>
            </a:r>
            <a:r>
              <a:rPr lang="it-IT" sz="1600" b="1" dirty="0" err="1">
                <a:solidFill>
                  <a:srgbClr val="000066"/>
                </a:solidFill>
              </a:rPr>
              <a:t>term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r>
              <a:rPr lang="it-IT" sz="1600" b="1" dirty="0" err="1">
                <a:solidFill>
                  <a:srgbClr val="000066"/>
                </a:solidFill>
              </a:rPr>
              <a:t>measurements</a:t>
            </a:r>
            <a:r>
              <a:rPr lang="it-IT" sz="1600" b="1" dirty="0">
                <a:solidFill>
                  <a:srgbClr val="000066"/>
                </a:solidFill>
              </a:rPr>
              <a:t> of </a:t>
            </a:r>
            <a:r>
              <a:rPr lang="it-IT" sz="1600" b="1" dirty="0" err="1">
                <a:solidFill>
                  <a:srgbClr val="000066"/>
                </a:solidFill>
              </a:rPr>
              <a:t>acoustic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br>
              <a:rPr lang="it-IT" sz="1600" b="1" dirty="0">
                <a:solidFill>
                  <a:srgbClr val="000066"/>
                </a:solidFill>
              </a:rPr>
            </a:br>
            <a:r>
              <a:rPr lang="it-IT" sz="1600" b="1" dirty="0">
                <a:solidFill>
                  <a:srgbClr val="000066"/>
                </a:solidFill>
              </a:rPr>
              <a:t>background </a:t>
            </a:r>
            <a:r>
              <a:rPr lang="it-IT" sz="1600" b="1" dirty="0" err="1">
                <a:solidFill>
                  <a:srgbClr val="000066"/>
                </a:solidFill>
              </a:rPr>
              <a:t>noise</a:t>
            </a:r>
            <a:r>
              <a:rPr lang="it-IT" sz="1600" b="1" dirty="0">
                <a:solidFill>
                  <a:srgbClr val="000066"/>
                </a:solidFill>
              </a:rPr>
              <a:t> in </a:t>
            </a:r>
            <a:r>
              <a:rPr lang="it-IT" sz="1600" b="1" dirty="0" err="1">
                <a:solidFill>
                  <a:srgbClr val="000066"/>
                </a:solidFill>
              </a:rPr>
              <a:t>very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r>
              <a:rPr lang="it-IT" sz="1600" b="1" dirty="0" err="1">
                <a:solidFill>
                  <a:srgbClr val="000066"/>
                </a:solidFill>
              </a:rPr>
              <a:t>deep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r>
              <a:rPr lang="it-IT" sz="1600" b="1" dirty="0" err="1">
                <a:solidFill>
                  <a:srgbClr val="000066"/>
                </a:solidFill>
              </a:rPr>
              <a:t>sea</a:t>
            </a:r>
            <a:r>
              <a:rPr lang="it-IT" sz="1600" b="1" dirty="0">
                <a:solidFill>
                  <a:srgbClr val="000066"/>
                </a:solidFill>
              </a:rPr>
              <a:t> </a:t>
            </a:r>
            <a:endParaRPr lang="en-GB" sz="1600" b="1" dirty="0"/>
          </a:p>
        </p:txBody>
      </p:sp>
      <p:sp>
        <p:nvSpPr>
          <p:cNvPr id="410660" name="Rectangle 36"/>
          <p:cNvSpPr>
            <a:spLocks noChangeArrowheads="1"/>
          </p:cNvSpPr>
          <p:nvPr/>
        </p:nvSpPr>
        <p:spPr bwMode="auto">
          <a:xfrm>
            <a:off x="251520" y="3644900"/>
            <a:ext cx="6481762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FF99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sz="1400" b="1" dirty="0">
                <a:solidFill>
                  <a:srgbClr val="000066"/>
                </a:solidFill>
              </a:rPr>
              <a:t>4 </a:t>
            </a:r>
            <a:r>
              <a:rPr lang="it-IT" sz="1400" b="1" dirty="0" err="1">
                <a:solidFill>
                  <a:srgbClr val="000066"/>
                </a:solidFill>
              </a:rPr>
              <a:t>hydrophones</a:t>
            </a:r>
            <a:r>
              <a:rPr lang="it-IT" sz="1400" b="1" dirty="0">
                <a:solidFill>
                  <a:srgbClr val="000066"/>
                </a:solidFill>
              </a:rPr>
              <a:t> (10 Hz-40 kHz </a:t>
            </a:r>
            <a:r>
              <a:rPr lang="it-IT" sz="1400" b="1" dirty="0" err="1">
                <a:solidFill>
                  <a:srgbClr val="000066"/>
                </a:solidFill>
              </a:rPr>
              <a:t>bandwidth</a:t>
            </a:r>
            <a:r>
              <a:rPr lang="it-IT" sz="1400" b="1" dirty="0">
                <a:solidFill>
                  <a:srgbClr val="000066"/>
                </a:solidFill>
              </a:rPr>
              <a:t>) </a:t>
            </a:r>
            <a:r>
              <a:rPr lang="it-IT" sz="1400" b="1" dirty="0" err="1">
                <a:solidFill>
                  <a:srgbClr val="FF0000"/>
                </a:solidFill>
              </a:rPr>
              <a:t>synchronized</a:t>
            </a:r>
            <a:r>
              <a:rPr lang="it-IT" sz="1400" b="1" dirty="0">
                <a:solidFill>
                  <a:srgbClr val="000066"/>
                </a:solidFill>
              </a:rPr>
              <a:t>.</a:t>
            </a:r>
          </a:p>
          <a:p>
            <a:pPr algn="l"/>
            <a:r>
              <a:rPr lang="it-IT" sz="1400" b="1" dirty="0" err="1">
                <a:solidFill>
                  <a:srgbClr val="000066"/>
                </a:solidFill>
              </a:rPr>
              <a:t>Acoustic</a:t>
            </a:r>
            <a:r>
              <a:rPr lang="it-IT" sz="1400" b="1" dirty="0">
                <a:solidFill>
                  <a:srgbClr val="000066"/>
                </a:solidFill>
              </a:rPr>
              <a:t> </a:t>
            </a:r>
            <a:r>
              <a:rPr lang="it-IT" sz="1400" b="1" dirty="0" err="1">
                <a:solidFill>
                  <a:srgbClr val="000066"/>
                </a:solidFill>
              </a:rPr>
              <a:t>signal</a:t>
            </a:r>
            <a:r>
              <a:rPr lang="it-IT" sz="1400" b="1" dirty="0">
                <a:solidFill>
                  <a:srgbClr val="000066"/>
                </a:solidFill>
              </a:rPr>
              <a:t> </a:t>
            </a:r>
            <a:r>
              <a:rPr lang="it-IT" sz="1400" b="1" dirty="0" err="1">
                <a:solidFill>
                  <a:srgbClr val="000066"/>
                </a:solidFill>
              </a:rPr>
              <a:t>digitization</a:t>
            </a:r>
            <a:r>
              <a:rPr lang="it-IT" sz="1400" b="1" dirty="0">
                <a:solidFill>
                  <a:srgbClr val="000066"/>
                </a:solidFill>
              </a:rPr>
              <a:t> (24bit@96 kHz) </a:t>
            </a:r>
            <a:r>
              <a:rPr lang="it-IT" sz="1400" b="1" dirty="0" err="1">
                <a:solidFill>
                  <a:srgbClr val="000066"/>
                </a:solidFill>
              </a:rPr>
              <a:t>at</a:t>
            </a:r>
            <a:r>
              <a:rPr lang="it-IT" sz="1400" b="1" dirty="0">
                <a:solidFill>
                  <a:srgbClr val="000066"/>
                </a:solidFill>
              </a:rPr>
              <a:t> </a:t>
            </a:r>
            <a:r>
              <a:rPr lang="it-IT" sz="1400" b="1" dirty="0">
                <a:solidFill>
                  <a:srgbClr val="FF0000"/>
                </a:solidFill>
              </a:rPr>
              <a:t>2000m </a:t>
            </a:r>
            <a:r>
              <a:rPr lang="it-IT" sz="1400" b="1" dirty="0" err="1">
                <a:solidFill>
                  <a:srgbClr val="FF0000"/>
                </a:solidFill>
              </a:rPr>
              <a:t>depth</a:t>
            </a:r>
            <a:r>
              <a:rPr lang="it-IT" sz="1400" b="1" dirty="0">
                <a:solidFill>
                  <a:srgbClr val="000066"/>
                </a:solidFill>
              </a:rPr>
              <a:t>. </a:t>
            </a:r>
          </a:p>
          <a:p>
            <a:pPr algn="l"/>
            <a:r>
              <a:rPr lang="it-IT" sz="1400" b="1" dirty="0">
                <a:solidFill>
                  <a:srgbClr val="000066"/>
                </a:solidFill>
              </a:rPr>
              <a:t>Data </a:t>
            </a:r>
            <a:r>
              <a:rPr lang="it-IT" sz="1400" b="1" dirty="0" err="1">
                <a:solidFill>
                  <a:srgbClr val="000066"/>
                </a:solidFill>
              </a:rPr>
              <a:t>transmission</a:t>
            </a:r>
            <a:r>
              <a:rPr lang="it-IT" sz="1400" b="1" dirty="0">
                <a:solidFill>
                  <a:srgbClr val="000066"/>
                </a:solidFill>
              </a:rPr>
              <a:t> on </a:t>
            </a:r>
            <a:r>
              <a:rPr lang="it-IT" sz="1400" b="1" dirty="0" err="1">
                <a:solidFill>
                  <a:srgbClr val="000066"/>
                </a:solidFill>
              </a:rPr>
              <a:t>optical</a:t>
            </a:r>
            <a:r>
              <a:rPr lang="it-IT" sz="1400" b="1" dirty="0">
                <a:solidFill>
                  <a:srgbClr val="000066"/>
                </a:solidFill>
              </a:rPr>
              <a:t> </a:t>
            </a:r>
            <a:r>
              <a:rPr lang="it-IT" sz="1400" b="1" dirty="0" err="1">
                <a:solidFill>
                  <a:srgbClr val="000066"/>
                </a:solidFill>
              </a:rPr>
              <a:t>fibers</a:t>
            </a:r>
            <a:r>
              <a:rPr lang="it-IT" sz="1400" b="1" dirty="0">
                <a:solidFill>
                  <a:srgbClr val="000066"/>
                </a:solidFill>
              </a:rPr>
              <a:t> </a:t>
            </a:r>
            <a:r>
              <a:rPr lang="it-IT" sz="1400" b="1" dirty="0">
                <a:solidFill>
                  <a:srgbClr val="FF0000"/>
                </a:solidFill>
              </a:rPr>
              <a:t>over 28 km</a:t>
            </a:r>
            <a:r>
              <a:rPr lang="it-IT" sz="1400" b="1" dirty="0">
                <a:solidFill>
                  <a:srgbClr val="000066"/>
                </a:solidFill>
              </a:rPr>
              <a:t>.</a:t>
            </a:r>
          </a:p>
          <a:p>
            <a:pPr algn="l"/>
            <a:r>
              <a:rPr lang="it-IT" sz="1400" b="1" dirty="0">
                <a:solidFill>
                  <a:srgbClr val="000066"/>
                </a:solidFill>
              </a:rPr>
              <a:t>On-line </a:t>
            </a:r>
            <a:r>
              <a:rPr lang="it-IT" sz="1400" b="1" dirty="0" err="1">
                <a:solidFill>
                  <a:srgbClr val="000066"/>
                </a:solidFill>
              </a:rPr>
              <a:t>monitoring</a:t>
            </a:r>
            <a:r>
              <a:rPr lang="it-IT" sz="1400" b="1" dirty="0">
                <a:solidFill>
                  <a:srgbClr val="000066"/>
                </a:solidFill>
              </a:rPr>
              <a:t> and data </a:t>
            </a:r>
            <a:r>
              <a:rPr lang="it-IT" sz="1400" b="1" dirty="0" err="1">
                <a:solidFill>
                  <a:srgbClr val="000066"/>
                </a:solidFill>
              </a:rPr>
              <a:t>recording</a:t>
            </a:r>
            <a:r>
              <a:rPr lang="it-IT" sz="1400" b="1" dirty="0">
                <a:solidFill>
                  <a:srgbClr val="000066"/>
                </a:solidFill>
              </a:rPr>
              <a:t> on </a:t>
            </a:r>
            <a:r>
              <a:rPr lang="it-IT" sz="1400" b="1" dirty="0" err="1">
                <a:solidFill>
                  <a:srgbClr val="000066"/>
                </a:solidFill>
              </a:rPr>
              <a:t>shore</a:t>
            </a:r>
            <a:r>
              <a:rPr lang="it-IT" sz="1400" b="1" dirty="0">
                <a:solidFill>
                  <a:srgbClr val="000066"/>
                </a:solidFill>
              </a:rPr>
              <a:t>. </a:t>
            </a:r>
            <a:br>
              <a:rPr lang="it-IT" sz="1400" b="1" dirty="0">
                <a:solidFill>
                  <a:srgbClr val="000066"/>
                </a:solidFill>
              </a:rPr>
            </a:br>
            <a:r>
              <a:rPr lang="it-IT" sz="1400" b="1" dirty="0" err="1">
                <a:solidFill>
                  <a:srgbClr val="000066"/>
                </a:solidFill>
              </a:rPr>
              <a:t>Recording</a:t>
            </a:r>
            <a:r>
              <a:rPr lang="it-IT" sz="1400" b="1" dirty="0">
                <a:solidFill>
                  <a:srgbClr val="000066"/>
                </a:solidFill>
              </a:rPr>
              <a:t> 5’ </a:t>
            </a:r>
            <a:r>
              <a:rPr lang="it-IT" sz="1400" b="1" dirty="0" err="1">
                <a:solidFill>
                  <a:srgbClr val="000066"/>
                </a:solidFill>
              </a:rPr>
              <a:t>every</a:t>
            </a:r>
            <a:r>
              <a:rPr lang="it-IT" sz="1400" b="1" dirty="0">
                <a:solidFill>
                  <a:srgbClr val="000066"/>
                </a:solidFill>
              </a:rPr>
              <a:t> hour. </a:t>
            </a:r>
          </a:p>
          <a:p>
            <a:pPr algn="l"/>
            <a:r>
              <a:rPr lang="it-IT" sz="1400" b="1" dirty="0">
                <a:solidFill>
                  <a:srgbClr val="000066"/>
                </a:solidFill>
              </a:rPr>
              <a:t>Data </a:t>
            </a:r>
            <a:r>
              <a:rPr lang="it-IT" sz="1400" b="1" dirty="0" err="1">
                <a:solidFill>
                  <a:srgbClr val="000066"/>
                </a:solidFill>
              </a:rPr>
              <a:t>taking</a:t>
            </a:r>
            <a:r>
              <a:rPr lang="it-IT" sz="1400" b="1" dirty="0">
                <a:solidFill>
                  <a:srgbClr val="000066"/>
                </a:solidFill>
              </a:rPr>
              <a:t> from </a:t>
            </a:r>
            <a:r>
              <a:rPr lang="it-IT" sz="1400" b="1" dirty="0" err="1">
                <a:solidFill>
                  <a:srgbClr val="000066"/>
                </a:solidFill>
              </a:rPr>
              <a:t>Jan</a:t>
            </a:r>
            <a:r>
              <a:rPr lang="it-IT" sz="1400" b="1" dirty="0">
                <a:solidFill>
                  <a:srgbClr val="000066"/>
                </a:solidFill>
              </a:rPr>
              <a:t>. 2005 to </a:t>
            </a:r>
            <a:r>
              <a:rPr lang="it-IT" sz="1400" b="1" dirty="0" err="1">
                <a:solidFill>
                  <a:srgbClr val="000066"/>
                </a:solidFill>
              </a:rPr>
              <a:t>Nov</a:t>
            </a:r>
            <a:r>
              <a:rPr lang="it-IT" sz="1400" b="1" dirty="0">
                <a:solidFill>
                  <a:srgbClr val="000066"/>
                </a:solidFill>
              </a:rPr>
              <a:t>. 2006 (NEMO </a:t>
            </a:r>
            <a:r>
              <a:rPr lang="it-IT" sz="1400" b="1" dirty="0" err="1">
                <a:solidFill>
                  <a:srgbClr val="000066"/>
                </a:solidFill>
              </a:rPr>
              <a:t>Phase</a:t>
            </a:r>
            <a:r>
              <a:rPr lang="it-IT" sz="1400" b="1" dirty="0">
                <a:solidFill>
                  <a:srgbClr val="000066"/>
                </a:solidFill>
              </a:rPr>
              <a:t> 1 </a:t>
            </a:r>
            <a:r>
              <a:rPr lang="it-IT" sz="1400" b="1" dirty="0" err="1">
                <a:solidFill>
                  <a:srgbClr val="000066"/>
                </a:solidFill>
              </a:rPr>
              <a:t>deployed</a:t>
            </a:r>
            <a:r>
              <a:rPr lang="it-IT" sz="1400" b="1" dirty="0">
                <a:solidFill>
                  <a:srgbClr val="000066"/>
                </a:solidFill>
              </a:rPr>
              <a:t>).</a:t>
            </a:r>
            <a:endParaRPr lang="en-GB" sz="1400" b="1" dirty="0"/>
          </a:p>
        </p:txBody>
      </p:sp>
      <p:sp>
        <p:nvSpPr>
          <p:cNvPr id="51214" name="Text Box 25"/>
          <p:cNvSpPr txBox="1">
            <a:spLocks noChangeArrowheads="1"/>
          </p:cNvSpPr>
          <p:nvPr/>
        </p:nvSpPr>
        <p:spPr bwMode="auto">
          <a:xfrm>
            <a:off x="6012755" y="3716338"/>
            <a:ext cx="2879725" cy="9159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0066"/>
                </a:solidFill>
              </a:rPr>
              <a:t>The </a:t>
            </a:r>
            <a:r>
              <a:rPr lang="it-IT" b="1" dirty="0" err="1">
                <a:solidFill>
                  <a:srgbClr val="000066"/>
                </a:solidFill>
              </a:rPr>
              <a:t>average</a:t>
            </a:r>
            <a:r>
              <a:rPr lang="it-IT" b="1" dirty="0">
                <a:solidFill>
                  <a:srgbClr val="000066"/>
                </a:solidFill>
              </a:rPr>
              <a:t> </a:t>
            </a:r>
            <a:r>
              <a:rPr lang="it-IT" b="1" dirty="0" err="1">
                <a:solidFill>
                  <a:srgbClr val="000066"/>
                </a:solidFill>
              </a:rPr>
              <a:t>noise</a:t>
            </a:r>
            <a:r>
              <a:rPr lang="it-IT" b="1" dirty="0">
                <a:solidFill>
                  <a:srgbClr val="000066"/>
                </a:solidFill>
              </a:rPr>
              <a:t> in the [20:43] kHz band </a:t>
            </a:r>
            <a:r>
              <a:rPr lang="it-IT" b="1" dirty="0" err="1">
                <a:solidFill>
                  <a:srgbClr val="000066"/>
                </a:solidFill>
              </a:rPr>
              <a:t>is</a:t>
            </a:r>
            <a:r>
              <a:rPr lang="it-IT" b="1" dirty="0">
                <a:solidFill>
                  <a:srgbClr val="000066"/>
                </a:solidFill>
              </a:rPr>
              <a:t> </a:t>
            </a:r>
            <a:br>
              <a:rPr lang="it-IT" b="1" dirty="0">
                <a:solidFill>
                  <a:srgbClr val="000066"/>
                </a:solidFill>
              </a:rPr>
            </a:br>
            <a:r>
              <a:rPr lang="it-IT" b="1" dirty="0">
                <a:solidFill>
                  <a:srgbClr val="000066"/>
                </a:solidFill>
              </a:rPr>
              <a:t>5.4 ± 2.2</a:t>
            </a:r>
            <a:r>
              <a:rPr lang="it-IT" b="1" baseline="-25000" dirty="0">
                <a:solidFill>
                  <a:srgbClr val="000066"/>
                </a:solidFill>
              </a:rPr>
              <a:t>stat</a:t>
            </a:r>
            <a:r>
              <a:rPr lang="it-IT" b="1" dirty="0">
                <a:solidFill>
                  <a:srgbClr val="000066"/>
                </a:solidFill>
              </a:rPr>
              <a:t> ± 0.3</a:t>
            </a:r>
            <a:r>
              <a:rPr lang="it-IT" b="1" baseline="-25000" dirty="0">
                <a:solidFill>
                  <a:srgbClr val="000066"/>
                </a:solidFill>
              </a:rPr>
              <a:t>syst</a:t>
            </a:r>
            <a:r>
              <a:rPr lang="it-IT" b="1" dirty="0">
                <a:solidFill>
                  <a:srgbClr val="000066"/>
                </a:solidFill>
              </a:rPr>
              <a:t> </a:t>
            </a:r>
            <a:r>
              <a:rPr lang="it-IT" b="1" dirty="0" err="1">
                <a:solidFill>
                  <a:srgbClr val="000066"/>
                </a:solidFill>
              </a:rPr>
              <a:t>mPa</a:t>
            </a:r>
            <a:endParaRPr lang="en-GB" b="1" dirty="0"/>
          </a:p>
        </p:txBody>
      </p:sp>
      <p:pic>
        <p:nvPicPr>
          <p:cNvPr id="5121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57788"/>
            <a:ext cx="4514850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165850"/>
            <a:ext cx="22955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42297"/>
            <a:ext cx="32543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219700" y="5084763"/>
            <a:ext cx="2447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Next step:</a:t>
            </a:r>
            <a:endParaRPr lang="en-GB" sz="1400" b="1"/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443662" y="4632325"/>
            <a:ext cx="23749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dirty="0">
                <a:solidFill>
                  <a:srgbClr val="CC0066"/>
                </a:solidFill>
              </a:rPr>
              <a:t>From G. </a:t>
            </a:r>
            <a:r>
              <a:rPr lang="en-US" sz="1200" b="1" dirty="0" err="1">
                <a:solidFill>
                  <a:srgbClr val="CC0066"/>
                </a:solidFill>
              </a:rPr>
              <a:t>Riccobene</a:t>
            </a:r>
            <a:r>
              <a:rPr lang="en-US" sz="1200" b="1" dirty="0">
                <a:solidFill>
                  <a:srgbClr val="CC0066"/>
                </a:solidFill>
              </a:rPr>
              <a:t>:</a:t>
            </a:r>
            <a:br>
              <a:rPr lang="en-US" sz="1200" b="1" dirty="0">
                <a:solidFill>
                  <a:srgbClr val="CC0066"/>
                </a:solidFill>
              </a:rPr>
            </a:br>
            <a:r>
              <a:rPr lang="en-US" sz="1200" b="1" dirty="0">
                <a:solidFill>
                  <a:srgbClr val="CC0066"/>
                </a:solidFill>
              </a:rPr>
              <a:t>ARENA2008, </a:t>
            </a:r>
            <a:r>
              <a:rPr lang="en-US" sz="1200" b="1" dirty="0" smtClean="0">
                <a:solidFill>
                  <a:srgbClr val="CC0066"/>
                </a:solidFill>
              </a:rPr>
              <a:t>VLVNT2009</a:t>
            </a:r>
            <a:br>
              <a:rPr lang="en-US" sz="1200" b="1" dirty="0" smtClean="0">
                <a:solidFill>
                  <a:srgbClr val="CC0066"/>
                </a:solidFill>
              </a:rPr>
            </a:br>
            <a:r>
              <a:rPr lang="en-US" sz="1200" b="1" dirty="0" smtClean="0">
                <a:solidFill>
                  <a:srgbClr val="CC0066"/>
                </a:solidFill>
              </a:rPr>
              <a:t>also: </a:t>
            </a:r>
            <a:r>
              <a:rPr lang="en-US" sz="1200" b="1" dirty="0" err="1" smtClean="0">
                <a:solidFill>
                  <a:srgbClr val="CC0066"/>
                </a:solidFill>
              </a:rPr>
              <a:t>arXiv</a:t>
            </a:r>
            <a:r>
              <a:rPr lang="en-US" sz="1200" b="1" dirty="0" smtClean="0">
                <a:solidFill>
                  <a:srgbClr val="CC0066"/>
                </a:solidFill>
              </a:rPr>
              <a:t>: 0804.2913</a:t>
            </a:r>
            <a:endParaRPr lang="en-GB" sz="1200" b="1" dirty="0">
              <a:solidFill>
                <a:srgbClr val="CC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2725" y="5949280"/>
            <a:ext cx="325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3399"/>
                </a:solidFill>
              </a:rPr>
              <a:t>See also G. </a:t>
            </a:r>
            <a:r>
              <a:rPr lang="en-US" sz="1400" b="1" dirty="0" err="1" smtClean="0">
                <a:solidFill>
                  <a:srgbClr val="FF3399"/>
                </a:solidFill>
              </a:rPr>
              <a:t>Riccobenes</a:t>
            </a:r>
            <a:r>
              <a:rPr lang="en-US" sz="1400" b="1" dirty="0" smtClean="0">
                <a:solidFill>
                  <a:srgbClr val="FF3399"/>
                </a:solidFill>
              </a:rPr>
              <a:t> talk at this conference</a:t>
            </a:r>
            <a:endParaRPr lang="de-DE" sz="1400" b="1" dirty="0">
              <a:solidFill>
                <a:srgbClr val="FF3399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16" y="1526608"/>
            <a:ext cx="2663823" cy="194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8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RICAP11, Rome</a:t>
            </a:r>
            <a:endParaRPr lang="en-GB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6842-4172-438A-9CB4-F181A340F790}" type="slidenum">
              <a:rPr lang="en-GB"/>
              <a:pPr/>
              <a:t>22</a:t>
            </a:fld>
            <a:endParaRPr lang="en-GB" dirty="0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116013" y="116632"/>
            <a:ext cx="7345362" cy="5794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/>
              <a:t>BAIKAL</a:t>
            </a:r>
            <a:endParaRPr lang="en-GB" sz="3200" b="1" dirty="0"/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9" y="1052736"/>
            <a:ext cx="3240088" cy="265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1259632" y="1844824"/>
            <a:ext cx="76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2392019" y="908720"/>
            <a:ext cx="1733550" cy="83099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200" b="1" dirty="0">
                <a:solidFill>
                  <a:srgbClr val="FF0000"/>
                </a:solidFill>
              </a:rPr>
              <a:t>L</a:t>
            </a:r>
            <a:r>
              <a:rPr lang="ru-RU" sz="1200" b="1" dirty="0">
                <a:solidFill>
                  <a:srgbClr val="FF0000"/>
                </a:solidFill>
              </a:rPr>
              <a:t>istening</a:t>
            </a:r>
            <a:r>
              <a:rPr lang="en-US" sz="1200" b="1" dirty="0">
                <a:solidFill>
                  <a:srgbClr val="FF0000"/>
                </a:solidFill>
              </a:rPr>
              <a:t> from top to </a:t>
            </a:r>
            <a:r>
              <a:rPr lang="en-US" sz="1200" b="1" dirty="0" smtClean="0">
                <a:solidFill>
                  <a:srgbClr val="FF0000"/>
                </a:solidFill>
              </a:rPr>
              <a:t>down, </a:t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>prototype </a:t>
            </a:r>
            <a:r>
              <a:rPr lang="en-US" sz="1200" b="1" dirty="0">
                <a:solidFill>
                  <a:srgbClr val="FF0000"/>
                </a:solidFill>
              </a:rPr>
              <a:t>device at</a:t>
            </a:r>
          </a:p>
          <a:p>
            <a:pPr algn="l" eaLnBrk="0" hangingPunct="0"/>
            <a:r>
              <a:rPr lang="en-US" sz="1200" b="1" dirty="0">
                <a:solidFill>
                  <a:srgbClr val="FF0000"/>
                </a:solidFill>
              </a:rPr>
              <a:t>150m depth</a:t>
            </a:r>
            <a:endParaRPr lang="en-GB" sz="1200" baseline="30000" dirty="0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H="1">
            <a:off x="1383956" y="1556916"/>
            <a:ext cx="1008063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439837" y="2023841"/>
            <a:ext cx="2881313" cy="139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buClr>
                <a:schemeClr val="tx1"/>
              </a:buClr>
              <a:buSzPts val="2100"/>
              <a:buFont typeface="Arial" charset="0"/>
              <a:buChar char="•"/>
            </a:pPr>
            <a:r>
              <a:rPr lang="en-US" sz="2100" dirty="0"/>
              <a:t> </a:t>
            </a:r>
            <a:r>
              <a:rPr lang="en-US" sz="1600" b="1" dirty="0"/>
              <a:t>t</a:t>
            </a:r>
            <a:r>
              <a:rPr lang="ru-RU" sz="1600" b="1" dirty="0" smtClean="0"/>
              <a:t>etrahedral</a:t>
            </a:r>
            <a:r>
              <a:rPr lang="en-US" sz="1600" b="1" dirty="0" smtClean="0"/>
              <a:t> </a:t>
            </a:r>
            <a:r>
              <a:rPr lang="en-US" sz="1600" b="1" dirty="0"/>
              <a:t>antenna 1.5m</a:t>
            </a:r>
          </a:p>
          <a:p>
            <a:pPr algn="l" eaLnBrk="0" hangingPunct="0">
              <a:buClr>
                <a:schemeClr val="tx1"/>
              </a:buClr>
              <a:buSzPts val="2100"/>
              <a:buFont typeface="Arial" charset="0"/>
              <a:buChar char="•"/>
            </a:pPr>
            <a:r>
              <a:rPr lang="en-US" sz="1600" b="1" dirty="0"/>
              <a:t> 4 hydrophones </a:t>
            </a:r>
            <a:r>
              <a:rPr lang="en-US" sz="1600" b="1" dirty="0">
                <a:solidFill>
                  <a:schemeClr val="bg2"/>
                </a:solidFill>
              </a:rPr>
              <a:t>H2020C</a:t>
            </a:r>
          </a:p>
          <a:p>
            <a:pPr algn="l" eaLnBrk="0" hangingPunct="0">
              <a:buClr>
                <a:schemeClr val="tx1"/>
              </a:buClr>
              <a:buSzPts val="2100"/>
              <a:buFont typeface="Arial" charset="0"/>
              <a:buChar char="•"/>
            </a:pPr>
            <a:r>
              <a:rPr lang="en-US" sz="1600" b="1" dirty="0"/>
              <a:t> 4-ch, 195kHz, 16-bit  ADC </a:t>
            </a:r>
            <a:endParaRPr lang="en-US" sz="1600" b="1" dirty="0">
              <a:solidFill>
                <a:schemeClr val="bg2"/>
              </a:solidFill>
            </a:endParaRPr>
          </a:p>
          <a:p>
            <a:pPr algn="l" eaLnBrk="0" hangingPunct="0">
              <a:buClr>
                <a:schemeClr val="tx1"/>
              </a:buClr>
              <a:buSzPts val="2100"/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en-US" sz="1600" b="1" dirty="0" smtClean="0"/>
              <a:t>one-plate </a:t>
            </a:r>
            <a:r>
              <a:rPr lang="en-US" sz="1600" b="1" dirty="0"/>
              <a:t>c</a:t>
            </a:r>
            <a:r>
              <a:rPr lang="el-GR" sz="1600" b="1" dirty="0"/>
              <a:t>omputer</a:t>
            </a:r>
            <a:r>
              <a:rPr lang="en-US" sz="1600" b="1" dirty="0"/>
              <a:t> </a:t>
            </a:r>
            <a:endParaRPr lang="en-US" sz="1600" b="1" dirty="0">
              <a:solidFill>
                <a:schemeClr val="bg2"/>
              </a:solidFill>
            </a:endParaRPr>
          </a:p>
          <a:p>
            <a:pPr algn="l" eaLnBrk="0" hangingPunct="0">
              <a:buClr>
                <a:schemeClr val="tx1"/>
              </a:buClr>
              <a:buSzPts val="2100"/>
              <a:buFont typeface="Arial" charset="0"/>
              <a:buChar char="•"/>
            </a:pPr>
            <a:r>
              <a:rPr lang="en-US" sz="1600" b="1" dirty="0"/>
              <a:t> 2 Mbit DSL modem</a:t>
            </a:r>
            <a:endParaRPr lang="en-GB" sz="1600" b="1" baseline="30000" dirty="0"/>
          </a:p>
        </p:txBody>
      </p:sp>
      <p:pic>
        <p:nvPicPr>
          <p:cNvPr id="48140" name="Picture 12" descr="NL_HI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0932"/>
            <a:ext cx="3176587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1763688" y="4797425"/>
            <a:ext cx="1871663" cy="5048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/>
            <a:r>
              <a:rPr lang="en-US" sz="1400" b="1" dirty="0">
                <a:solidFill>
                  <a:srgbClr val="FF0000"/>
                </a:solidFill>
              </a:rPr>
              <a:t>Most of time RMS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of noise is a few </a:t>
            </a:r>
            <a:r>
              <a:rPr lang="en-US" sz="1400" b="1" dirty="0" err="1">
                <a:solidFill>
                  <a:srgbClr val="FF0000"/>
                </a:solidFill>
              </a:rPr>
              <a:t>mPa</a:t>
            </a:r>
            <a:endParaRPr lang="en-GB" sz="1400" baseline="30000" dirty="0"/>
          </a:p>
        </p:txBody>
      </p:sp>
      <p:sp>
        <p:nvSpPr>
          <p:cNvPr id="48142" name="Rectangle 14"/>
          <p:cNvSpPr>
            <a:spLocks noGrp="1"/>
          </p:cNvSpPr>
          <p:nvPr>
            <p:ph type="title"/>
          </p:nvPr>
        </p:nvSpPr>
        <p:spPr bwMode="auto">
          <a:xfrm>
            <a:off x="3428107" y="1566068"/>
            <a:ext cx="2906146" cy="474663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35000"/>
              </a:lnSpc>
            </a:pPr>
            <a:r>
              <a:rPr lang="en-US" sz="1600" b="1" dirty="0"/>
              <a:t>An acoustic detector </a:t>
            </a:r>
            <a:br>
              <a:rPr lang="en-US" sz="1600" b="1" dirty="0"/>
            </a:br>
            <a:r>
              <a:rPr lang="en-US" sz="1600" b="1" dirty="0"/>
              <a:t>for background studies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48143" name="Содержимое 4" descr="botto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43" y="4581525"/>
            <a:ext cx="234632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AutoShape 16"/>
          <p:cNvSpPr>
            <a:spLocks noChangeArrowheads="1"/>
          </p:cNvSpPr>
          <p:nvPr/>
        </p:nvSpPr>
        <p:spPr bwMode="auto">
          <a:xfrm>
            <a:off x="2520157" y="2583491"/>
            <a:ext cx="792162" cy="287337"/>
          </a:xfrm>
          <a:prstGeom prst="wedgeRectCallout">
            <a:avLst>
              <a:gd name="adj1" fmla="val -103106"/>
              <a:gd name="adj2" fmla="val -19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1200" b="1" dirty="0">
                <a:solidFill>
                  <a:srgbClr val="FF0000"/>
                </a:solidFill>
              </a:rPr>
              <a:t>NT-200</a:t>
            </a:r>
            <a:endParaRPr lang="en-GB" sz="1200" baseline="300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737843" y="4076700"/>
            <a:ext cx="2346325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0" hangingPunct="0"/>
            <a:r>
              <a:rPr lang="en-US" sz="1400" b="1" dirty="0">
                <a:latin typeface="Calibri" pitchFamily="34" charset="0"/>
              </a:rPr>
              <a:t>One signal from the </a:t>
            </a:r>
            <a:br>
              <a:rPr lang="en-US" sz="1400" b="1" dirty="0">
                <a:latin typeface="Calibri" pitchFamily="34" charset="0"/>
              </a:rPr>
            </a:br>
            <a:r>
              <a:rPr lang="en-US" sz="1400" b="1" dirty="0">
                <a:latin typeface="Calibri" pitchFamily="34" charset="0"/>
              </a:rPr>
              <a:t>deep layer of the Lake</a:t>
            </a:r>
            <a:endParaRPr lang="en-GB" sz="1400" b="1" baseline="30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37188" y="4581525"/>
            <a:ext cx="142875" cy="28733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/>
            <a:endParaRPr lang="de-DE" baseline="30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Прямоугольник 9"/>
          <p:cNvSpPr/>
          <p:nvPr/>
        </p:nvSpPr>
        <p:spPr>
          <a:xfrm>
            <a:off x="5435600" y="5013325"/>
            <a:ext cx="142875" cy="28733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Прямоугольник 9"/>
          <p:cNvSpPr/>
          <p:nvPr/>
        </p:nvSpPr>
        <p:spPr>
          <a:xfrm>
            <a:off x="5435600" y="5445125"/>
            <a:ext cx="142875" cy="28733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Прямоугольник 9"/>
          <p:cNvSpPr/>
          <p:nvPr/>
        </p:nvSpPr>
        <p:spPr>
          <a:xfrm>
            <a:off x="5076825" y="5949950"/>
            <a:ext cx="142875" cy="28733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3707904" y="3449586"/>
            <a:ext cx="2447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dirty="0">
                <a:solidFill>
                  <a:srgbClr val="CC0066"/>
                </a:solidFill>
              </a:rPr>
              <a:t>From N. </a:t>
            </a:r>
            <a:r>
              <a:rPr lang="en-US" sz="1200" b="1" dirty="0" err="1">
                <a:solidFill>
                  <a:srgbClr val="CC0066"/>
                </a:solidFill>
              </a:rPr>
              <a:t>Budnev</a:t>
            </a:r>
            <a:r>
              <a:rPr lang="en-US" sz="1200" b="1" dirty="0">
                <a:solidFill>
                  <a:srgbClr val="CC0066"/>
                </a:solidFill>
              </a:rPr>
              <a:t>, </a:t>
            </a:r>
            <a:br>
              <a:rPr lang="en-US" sz="1200" b="1" dirty="0">
                <a:solidFill>
                  <a:srgbClr val="CC0066"/>
                </a:solidFill>
              </a:rPr>
            </a:br>
            <a:r>
              <a:rPr lang="en-US" sz="1200" b="1" dirty="0" smtClean="0">
                <a:solidFill>
                  <a:srgbClr val="CC0066"/>
                </a:solidFill>
              </a:rPr>
              <a:t>ARENA 2010,</a:t>
            </a:r>
            <a:r>
              <a:rPr lang="en-US" sz="1200" b="1" dirty="0">
                <a:solidFill>
                  <a:srgbClr val="CC0066"/>
                </a:solidFill>
              </a:rPr>
              <a:t> </a:t>
            </a:r>
            <a:r>
              <a:rPr lang="en-US" sz="1200" b="1" dirty="0" smtClean="0">
                <a:solidFill>
                  <a:srgbClr val="CC0066"/>
                </a:solidFill>
              </a:rPr>
              <a:t/>
            </a:r>
            <a:br>
              <a:rPr lang="en-US" sz="1200" b="1" dirty="0" smtClean="0">
                <a:solidFill>
                  <a:srgbClr val="CC0066"/>
                </a:solidFill>
              </a:rPr>
            </a:br>
            <a:r>
              <a:rPr lang="en-US" sz="1200" b="1" dirty="0" smtClean="0">
                <a:solidFill>
                  <a:srgbClr val="CC0066"/>
                </a:solidFill>
              </a:rPr>
              <a:t>doi:10.1016/j.nima.2010.11.153</a:t>
            </a:r>
            <a:endParaRPr lang="en-GB" sz="1200" b="1" dirty="0">
              <a:solidFill>
                <a:srgbClr val="CC0066"/>
              </a:solidFill>
            </a:endParaRPr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6458144" y="941819"/>
            <a:ext cx="2421561" cy="83099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March 2011</a:t>
            </a:r>
            <a:r>
              <a:rPr lang="en-US" sz="1600" b="1" dirty="0" smtClean="0">
                <a:solidFill>
                  <a:srgbClr val="FF0000"/>
                </a:solidFill>
              </a:rPr>
              <a:t> :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prototype </a:t>
            </a:r>
            <a:r>
              <a:rPr lang="en-US" sz="1600" b="1" dirty="0">
                <a:solidFill>
                  <a:srgbClr val="FF0000"/>
                </a:solidFill>
              </a:rPr>
              <a:t>acoustic </a:t>
            </a:r>
            <a:r>
              <a:rPr lang="en-US" sz="1600" b="1" dirty="0" smtClean="0">
                <a:solidFill>
                  <a:srgbClr val="FF0000"/>
                </a:solidFill>
              </a:rPr>
              <a:t>string </a:t>
            </a:r>
            <a:r>
              <a:rPr lang="en-US" sz="1600" b="1" dirty="0" smtClean="0">
                <a:solidFill>
                  <a:srgbClr val="FF0000"/>
                </a:solidFill>
              </a:rPr>
              <a:t>deployed </a:t>
            </a:r>
            <a:endParaRPr lang="en-GB" sz="1600" dirty="0"/>
          </a:p>
        </p:txBody>
      </p:sp>
      <p:pic>
        <p:nvPicPr>
          <p:cNvPr id="26" name="Picture 7" descr="str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61" y="2060848"/>
            <a:ext cx="8687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44" y="2060848"/>
            <a:ext cx="14351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6458144" y="4365104"/>
            <a:ext cx="1435100" cy="1213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r>
              <a:rPr lang="en-US" sz="1200" b="1" dirty="0">
                <a:solidFill>
                  <a:schemeClr val="tx2"/>
                </a:solidFill>
              </a:rPr>
              <a:t>Antenna with </a:t>
            </a:r>
            <a:r>
              <a:rPr lang="en-US" sz="1200" b="1" dirty="0" smtClean="0">
                <a:solidFill>
                  <a:schemeClr val="tx2"/>
                </a:solidFill>
              </a:rPr>
              <a:t/>
            </a:r>
            <a:br>
              <a:rPr lang="en-US" sz="1200" b="1" dirty="0" smtClean="0">
                <a:solidFill>
                  <a:schemeClr val="tx2"/>
                </a:solidFill>
              </a:rPr>
            </a:br>
            <a:r>
              <a:rPr lang="en-US" sz="1200" b="1" dirty="0" smtClean="0">
                <a:solidFill>
                  <a:schemeClr val="tx2"/>
                </a:solidFill>
              </a:rPr>
              <a:t>4 </a:t>
            </a:r>
            <a:r>
              <a:rPr lang="ru-RU" sz="1200" b="1" dirty="0">
                <a:solidFill>
                  <a:schemeClr val="tx2"/>
                </a:solidFill>
              </a:rPr>
              <a:t>waveguide </a:t>
            </a:r>
            <a:r>
              <a:rPr lang="en-US" sz="1200" b="1" dirty="0" smtClean="0">
                <a:solidFill>
                  <a:schemeClr val="tx2"/>
                </a:solidFill>
              </a:rPr>
              <a:t/>
            </a:r>
            <a:br>
              <a:rPr lang="en-US" sz="1200" b="1" dirty="0" smtClean="0">
                <a:solidFill>
                  <a:schemeClr val="tx2"/>
                </a:solidFill>
              </a:rPr>
            </a:br>
            <a:r>
              <a:rPr lang="en-US" sz="1200" b="1" dirty="0" smtClean="0">
                <a:solidFill>
                  <a:schemeClr val="tx2"/>
                </a:solidFill>
              </a:rPr>
              <a:t>hydrophones</a:t>
            </a:r>
            <a:r>
              <a:rPr lang="en-US" sz="1200" dirty="0">
                <a:solidFill>
                  <a:schemeClr val="tx2"/>
                </a:solidFill>
              </a:rPr>
              <a:t/>
            </a:r>
            <a:br>
              <a:rPr lang="en-US" sz="1200" dirty="0">
                <a:solidFill>
                  <a:schemeClr val="tx2"/>
                </a:solidFill>
              </a:rPr>
            </a:br>
            <a:r>
              <a:rPr lang="en-US" sz="1200" dirty="0">
                <a:solidFill>
                  <a:schemeClr val="tx2"/>
                </a:solidFill>
              </a:rPr>
              <a:t>made in Vladivostok State University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8144" y="5571237"/>
            <a:ext cx="143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Data taking ongoing,</a:t>
            </a:r>
          </a:p>
          <a:p>
            <a:r>
              <a:rPr lang="en-US" sz="1400" b="1" dirty="0"/>
              <a:t>f</a:t>
            </a:r>
            <a:r>
              <a:rPr lang="en-US" sz="1400" b="1" dirty="0" smtClean="0"/>
              <a:t>irst results soon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1904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RICAP11, Rome</a:t>
            </a:r>
            <a:endParaRPr lang="en-GB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3D4C-B64B-4238-9CD8-2D9898F60224}" type="slidenum">
              <a:rPr lang="en-GB"/>
              <a:pPr/>
              <a:t>23</a:t>
            </a:fld>
            <a:endParaRPr lang="en-GB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971550" y="0"/>
            <a:ext cx="7345363" cy="5794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AMADEUS</a:t>
            </a:r>
            <a:endParaRPr lang="en-GB" b="1" dirty="0"/>
          </a:p>
        </p:txBody>
      </p:sp>
      <p:pic>
        <p:nvPicPr>
          <p:cNvPr id="7374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" y="731486"/>
            <a:ext cx="34575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53" name="Rectangle 2"/>
          <p:cNvSpPr>
            <a:spLocks noChangeArrowheads="1"/>
          </p:cNvSpPr>
          <p:nvPr/>
        </p:nvSpPr>
        <p:spPr bwMode="auto">
          <a:xfrm>
            <a:off x="106362" y="3133206"/>
            <a:ext cx="3457575" cy="1114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0825" indent="15875" algn="l">
              <a:spcBef>
                <a:spcPts val="600"/>
              </a:spcBef>
              <a:buClr>
                <a:srgbClr val="003366"/>
              </a:buClr>
              <a:buSzPts val="2400"/>
            </a:pPr>
            <a:r>
              <a:rPr lang="de-DE" sz="1400" b="1" dirty="0"/>
              <a:t>36 </a:t>
            </a:r>
            <a:r>
              <a:rPr lang="de-DE" sz="1400" b="1" dirty="0" err="1"/>
              <a:t>sensors</a:t>
            </a:r>
            <a:r>
              <a:rPr lang="de-DE" sz="1400" b="1" dirty="0"/>
              <a:t> </a:t>
            </a:r>
            <a:r>
              <a:rPr lang="de-DE" sz="1400" b="1" dirty="0" err="1"/>
              <a:t>at</a:t>
            </a:r>
            <a:r>
              <a:rPr lang="de-DE" sz="1400" b="1" dirty="0"/>
              <a:t> 6 </a:t>
            </a:r>
            <a:r>
              <a:rPr lang="de-DE" sz="1400" b="1" dirty="0" err="1"/>
              <a:t>storeys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400" b="1" dirty="0"/>
              <a:t> (1 – 350m </a:t>
            </a:r>
            <a:r>
              <a:rPr lang="de-DE" sz="1400" b="1" dirty="0" err="1"/>
              <a:t>distance</a:t>
            </a:r>
            <a:r>
              <a:rPr lang="de-DE" sz="1400" b="1" dirty="0"/>
              <a:t>, 34 </a:t>
            </a:r>
            <a:r>
              <a:rPr lang="de-DE" sz="1400" b="1" dirty="0" err="1"/>
              <a:t>active</a:t>
            </a:r>
            <a:r>
              <a:rPr lang="de-DE" sz="1400" b="1" dirty="0"/>
              <a:t>)</a:t>
            </a:r>
            <a:br>
              <a:rPr lang="de-DE" sz="1400" b="1" dirty="0"/>
            </a:br>
            <a:r>
              <a:rPr lang="de-DE" sz="1400" b="1" dirty="0"/>
              <a:t>16bit @ 250kSps </a:t>
            </a:r>
            <a:r>
              <a:rPr lang="de-DE" sz="1400" b="1" dirty="0" err="1"/>
              <a:t>sampling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400" b="1" dirty="0"/>
              <a:t>~ -125dB </a:t>
            </a:r>
            <a:r>
              <a:rPr lang="de-DE" sz="1400" b="1" dirty="0" err="1"/>
              <a:t>re</a:t>
            </a:r>
            <a:r>
              <a:rPr lang="de-DE" sz="1400" b="1" dirty="0"/>
              <a:t> 1V/</a:t>
            </a:r>
            <a:r>
              <a:rPr lang="de-DE" sz="1400" b="1" dirty="0" err="1">
                <a:latin typeface="Symbol" pitchFamily="18" charset="2"/>
              </a:rPr>
              <a:t>m</a:t>
            </a:r>
            <a:r>
              <a:rPr lang="de-DE" sz="1400" b="1" dirty="0" err="1"/>
              <a:t>Pa</a:t>
            </a:r>
            <a:r>
              <a:rPr lang="de-DE" sz="1400" b="1" dirty="0"/>
              <a:t> </a:t>
            </a:r>
            <a:r>
              <a:rPr lang="de-DE" sz="1400" b="1" dirty="0" err="1"/>
              <a:t>sensitivity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400" b="1" dirty="0"/>
              <a:t>~85-90% </a:t>
            </a:r>
            <a:r>
              <a:rPr lang="de-DE" sz="1400" b="1" dirty="0" err="1"/>
              <a:t>uptime</a:t>
            </a:r>
            <a:endParaRPr lang="de-DE" sz="1400" b="1" dirty="0"/>
          </a:p>
        </p:txBody>
      </p:sp>
      <p:pic>
        <p:nvPicPr>
          <p:cNvPr id="73757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5" y="4411480"/>
            <a:ext cx="3443131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61" name="Text Box 33"/>
          <p:cNvSpPr txBox="1">
            <a:spLocks noChangeArrowheads="1"/>
          </p:cNvSpPr>
          <p:nvPr/>
        </p:nvSpPr>
        <p:spPr bwMode="auto">
          <a:xfrm>
            <a:off x="6011863" y="6165850"/>
            <a:ext cx="3024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 err="1" smtClean="0">
                <a:solidFill>
                  <a:srgbClr val="CC0066"/>
                </a:solidFill>
              </a:rPr>
              <a:t>R.Lahmann</a:t>
            </a:r>
            <a:r>
              <a:rPr lang="en-US" sz="1400" b="1" dirty="0" smtClean="0">
                <a:solidFill>
                  <a:srgbClr val="CC0066"/>
                </a:solidFill>
              </a:rPr>
              <a:t>,  ARENA2010</a:t>
            </a:r>
            <a:br>
              <a:rPr lang="en-US" sz="1400" b="1" dirty="0" smtClean="0">
                <a:solidFill>
                  <a:srgbClr val="CC0066"/>
                </a:solidFill>
              </a:rPr>
            </a:br>
            <a:r>
              <a:rPr lang="en-US" sz="1400" b="1" dirty="0" smtClean="0">
                <a:solidFill>
                  <a:srgbClr val="CC0066"/>
                </a:solidFill>
              </a:rPr>
              <a:t>doi:10.1016/j.nima.2010.11.157</a:t>
            </a:r>
            <a:endParaRPr lang="en-GB" sz="1400" b="1" dirty="0">
              <a:solidFill>
                <a:srgbClr val="CC0066"/>
              </a:solidFill>
            </a:endParaRPr>
          </a:p>
        </p:txBody>
      </p:sp>
      <p:pic>
        <p:nvPicPr>
          <p:cNvPr id="73762" name="Picture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70835"/>
            <a:ext cx="1800225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63" name="Picture 35" descr="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93452"/>
            <a:ext cx="1655762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4" name="Rectangle 36"/>
          <p:cNvSpPr>
            <a:spLocks noChangeArrowheads="1"/>
          </p:cNvSpPr>
          <p:nvPr/>
        </p:nvSpPr>
        <p:spPr bwMode="auto">
          <a:xfrm>
            <a:off x="4140200" y="2187129"/>
            <a:ext cx="280828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/>
            <a:r>
              <a:rPr lang="de-DE" sz="1400" b="1" dirty="0"/>
              <a:t>Power </a:t>
            </a:r>
            <a:r>
              <a:rPr lang="de-DE" sz="1400" b="1" dirty="0" err="1"/>
              <a:t>Spectral</a:t>
            </a:r>
            <a:r>
              <a:rPr lang="de-DE" sz="1400" b="1" dirty="0"/>
              <a:t> </a:t>
            </a:r>
            <a:r>
              <a:rPr lang="de-DE" sz="1400" b="1" dirty="0" err="1"/>
              <a:t>Density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Noise</a:t>
            </a:r>
            <a:endParaRPr lang="en-GB" sz="1400" b="1" dirty="0"/>
          </a:p>
        </p:txBody>
      </p:sp>
      <p:pic>
        <p:nvPicPr>
          <p:cNvPr id="73765" name="Picture 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30" y="800997"/>
            <a:ext cx="1864246" cy="118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66" name="Text Box 38"/>
          <p:cNvSpPr txBox="1">
            <a:spLocks noChangeArrowheads="1"/>
          </p:cNvSpPr>
          <p:nvPr/>
        </p:nvSpPr>
        <p:spPr bwMode="auto">
          <a:xfrm>
            <a:off x="7308329" y="2077686"/>
            <a:ext cx="1864246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/>
              <a:t>Noise strongly correlated with weather conditions</a:t>
            </a:r>
            <a:endParaRPr lang="en-GB" sz="1400" b="1" dirty="0"/>
          </a:p>
        </p:txBody>
      </p:sp>
      <p:sp>
        <p:nvSpPr>
          <p:cNvPr id="73767" name="Text Box 39"/>
          <p:cNvSpPr txBox="1">
            <a:spLocks noChangeArrowheads="1"/>
          </p:cNvSpPr>
          <p:nvPr/>
        </p:nvSpPr>
        <p:spPr bwMode="auto">
          <a:xfrm>
            <a:off x="179387" y="5841817"/>
            <a:ext cx="43926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/>
              <a:t>Beam forming or time difference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algorithms used, uncertainty </a:t>
            </a:r>
            <a:r>
              <a:rPr lang="en-US" sz="1400" b="1" dirty="0"/>
              <a:t>&lt; 1 degree</a:t>
            </a:r>
            <a:endParaRPr lang="en-GB" sz="1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26" y="2984744"/>
            <a:ext cx="4401496" cy="314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63888" y="2585517"/>
            <a:ext cx="38160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FF3399"/>
                </a:solidFill>
              </a:rPr>
              <a:t>J.A.Aguilar</a:t>
            </a:r>
            <a:r>
              <a:rPr lang="en-US" sz="1400" b="1" dirty="0" smtClean="0">
                <a:solidFill>
                  <a:srgbClr val="FF3399"/>
                </a:solidFill>
              </a:rPr>
              <a:t> et al., NIMA 626-627(2011) 128</a:t>
            </a:r>
            <a:endParaRPr lang="de-DE" sz="1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3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RICAP11, Rome</a:t>
            </a:r>
            <a:endParaRPr lang="en-GB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DB0B-0053-4512-B310-92A7D6385425}" type="slidenum">
              <a:rPr lang="en-GB"/>
              <a:pPr/>
              <a:t>24</a:t>
            </a:fld>
            <a:endParaRPr lang="en-GB"/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042988" y="44624"/>
            <a:ext cx="7345362" cy="579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3200" b="1" dirty="0"/>
              <a:t>SPATS</a:t>
            </a:r>
            <a:endParaRPr lang="en-GB" b="1" dirty="0"/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124821" y="847368"/>
            <a:ext cx="2652637" cy="2183845"/>
            <a:chOff x="56" y="799"/>
            <a:chExt cx="3504" cy="2750"/>
          </a:xfrm>
        </p:grpSpPr>
        <p:grpSp>
          <p:nvGrpSpPr>
            <p:cNvPr id="74757" name="Group 5"/>
            <p:cNvGrpSpPr>
              <a:grpSpLocks/>
            </p:cNvGrpSpPr>
            <p:nvPr/>
          </p:nvGrpSpPr>
          <p:grpSpPr bwMode="auto">
            <a:xfrm>
              <a:off x="56" y="799"/>
              <a:ext cx="3504" cy="2750"/>
              <a:chOff x="56" y="799"/>
              <a:chExt cx="3504" cy="2750"/>
            </a:xfrm>
          </p:grpSpPr>
          <p:pic>
            <p:nvPicPr>
              <p:cNvPr id="74758" name="Picture 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" y="799"/>
                <a:ext cx="3504" cy="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759" name="Rectangle 7"/>
              <p:cNvSpPr>
                <a:spLocks noChangeArrowheads="1"/>
              </p:cNvSpPr>
              <p:nvPr/>
            </p:nvSpPr>
            <p:spPr bwMode="auto">
              <a:xfrm>
                <a:off x="2971" y="1706"/>
                <a:ext cx="317" cy="9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4760" name="Rectangle 8"/>
              <p:cNvSpPr>
                <a:spLocks noChangeArrowheads="1"/>
              </p:cNvSpPr>
              <p:nvPr/>
            </p:nvSpPr>
            <p:spPr bwMode="auto">
              <a:xfrm>
                <a:off x="2693" y="2296"/>
                <a:ext cx="317" cy="9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74761" name="Rectangle 9"/>
            <p:cNvSpPr>
              <a:spLocks noChangeArrowheads="1"/>
            </p:cNvSpPr>
            <p:nvPr/>
          </p:nvSpPr>
          <p:spPr bwMode="auto">
            <a:xfrm>
              <a:off x="1338" y="3113"/>
              <a:ext cx="1179" cy="31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7476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96" y="3789040"/>
            <a:ext cx="1382916" cy="149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76700"/>
            <a:ext cx="10795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4766" name="Object 14"/>
          <p:cNvGraphicFramePr>
            <a:graphicFrameLocks noChangeAspect="1"/>
          </p:cNvGraphicFramePr>
          <p:nvPr/>
        </p:nvGraphicFramePr>
        <p:xfrm>
          <a:off x="2051050" y="5876925"/>
          <a:ext cx="21304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6" imgW="1841400" imgH="457200" progId="Equation.3">
                  <p:embed/>
                </p:oleObj>
              </mc:Choice>
              <mc:Fallback>
                <p:oleObj name="Equation" r:id="rId6" imgW="1841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876925"/>
                        <a:ext cx="213042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67" name="Picture 15" descr="Copy of img_905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9357" r="29112" b="9357"/>
          <a:stretch>
            <a:fillRect/>
          </a:stretch>
        </p:blipFill>
        <p:spPr bwMode="auto">
          <a:xfrm>
            <a:off x="5358828" y="847368"/>
            <a:ext cx="9636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ure 1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1282" r="22910" b="1384"/>
          <a:stretch>
            <a:fillRect/>
          </a:stretch>
        </p:blipFill>
        <p:spPr bwMode="auto">
          <a:xfrm>
            <a:off x="4637125" y="870626"/>
            <a:ext cx="6492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771" name="Text Box 19"/>
              <p:cNvSpPr txBox="1">
                <a:spLocks noChangeArrowheads="1"/>
              </p:cNvSpPr>
              <p:nvPr/>
            </p:nvSpPr>
            <p:spPr bwMode="auto">
              <a:xfrm>
                <a:off x="4680731" y="3644900"/>
                <a:ext cx="1871687" cy="244682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algn="l" defTabSz="12795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 defTabSz="12795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 defTabSz="12795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 defTabSz="12795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 defTabSz="12795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defTabSz="12795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defTabSz="12795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defTabSz="12795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defTabSz="12795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400" b="1" dirty="0" smtClean="0"/>
                  <a:t>Attenuation length: </a:t>
                </a:r>
                <a:endParaRPr lang="en-US" sz="1000" b="1" dirty="0"/>
              </a:p>
              <a:p>
                <a:endParaRPr lang="en-US" sz="1000" dirty="0"/>
              </a:p>
              <a:p>
                <a:endParaRPr lang="en-US" sz="25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 smtClean="0"/>
              </a:p>
              <a:p>
                <a:endParaRPr lang="en-US" sz="1200" b="1" dirty="0" smtClean="0"/>
              </a:p>
              <a:p>
                <a:r>
                  <a:rPr lang="en-US" sz="1200" b="1" dirty="0" smtClean="0"/>
                  <a:t>5 methods:</a:t>
                </a:r>
                <a:r>
                  <a:rPr lang="en-US" sz="1200" b="1" dirty="0" smtClean="0">
                    <a:sym typeface="Symbol"/>
                  </a:rPr>
                  <a:t>=300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  <a:sym typeface="Symbol"/>
                      </a:rPr>
                      <m:t></m:t>
                    </m:r>
                    <m:r>
                      <a:rPr lang="en-US" sz="1200" b="1" i="1" smtClean="0">
                        <a:latin typeface="Cambria Math"/>
                        <a:sym typeface="Symbol"/>
                      </a:rPr>
                      <m:t>𝟔𝟎</m:t>
                    </m:r>
                    <m:r>
                      <a:rPr lang="en-US" sz="1200" b="1" i="1" smtClean="0">
                        <a:latin typeface="Cambria Math"/>
                        <a:sym typeface="Symbol"/>
                      </a:rPr>
                      <m:t> </m:t>
                    </m:r>
                    <m:r>
                      <a:rPr lang="en-US" sz="1200" b="1" i="1" smtClean="0">
                        <a:latin typeface="Cambria Math"/>
                        <a:sym typeface="Symbol"/>
                      </a:rPr>
                      <m:t>𝒎</m:t>
                    </m:r>
                  </m:oMath>
                </a14:m>
                <a:endParaRPr lang="en-US" sz="1200" b="1" dirty="0"/>
              </a:p>
              <a:p>
                <a:r>
                  <a:rPr lang="en-US" sz="1200" b="1" dirty="0" smtClean="0"/>
                  <a:t>No evidence for </a:t>
                </a:r>
                <a:r>
                  <a:rPr lang="en-US" sz="1200" b="1" dirty="0"/>
                  <a:t>depth </a:t>
                </a:r>
                <a:r>
                  <a:rPr lang="en-US" sz="1200" b="1" dirty="0" smtClean="0"/>
                  <a:t>or frequency dep.</a:t>
                </a:r>
                <a:endParaRPr lang="en-GB" sz="1200" dirty="0"/>
              </a:p>
            </p:txBody>
          </p:sp>
        </mc:Choice>
        <mc:Fallback xmlns="">
          <p:sp>
            <p:nvSpPr>
              <p:cNvPr id="74771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731" y="3644900"/>
                <a:ext cx="1871687" cy="2446824"/>
              </a:xfrm>
              <a:prstGeom prst="rect">
                <a:avLst/>
              </a:prstGeom>
              <a:blipFill rotWithShape="1">
                <a:blip r:embed="rId10"/>
                <a:stretch>
                  <a:fillRect l="-977" t="-249" b="-998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772" name="Picture 20" descr="Att-alph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76" y="3944938"/>
            <a:ext cx="1691432" cy="12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6" name="Text Box 24"/>
          <p:cNvSpPr txBox="1">
            <a:spLocks noChangeArrowheads="1"/>
          </p:cNvSpPr>
          <p:nvPr/>
        </p:nvSpPr>
        <p:spPr bwMode="auto">
          <a:xfrm>
            <a:off x="179388" y="3716338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Noise conditions:     </a:t>
            </a:r>
            <a:r>
              <a:rPr lang="en-US" sz="1000" b="1"/>
              <a:t>~ 2 years monitoring</a:t>
            </a:r>
            <a:endParaRPr lang="en-GB"/>
          </a:p>
        </p:txBody>
      </p:sp>
      <p:sp>
        <p:nvSpPr>
          <p:cNvPr id="74777" name="Text Box 25"/>
          <p:cNvSpPr txBox="1">
            <a:spLocks noChangeArrowheads="1"/>
          </p:cNvSpPr>
          <p:nvPr/>
        </p:nvSpPr>
        <p:spPr bwMode="auto">
          <a:xfrm>
            <a:off x="395288" y="4221163"/>
            <a:ext cx="1441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200" b="1" dirty="0"/>
              <a:t>Gaussian, </a:t>
            </a:r>
            <a:r>
              <a:rPr lang="en-US" sz="1200" b="1" dirty="0" smtClean="0"/>
              <a:t>Stable,</a:t>
            </a:r>
          </a:p>
          <a:p>
            <a:pPr algn="l"/>
            <a:r>
              <a:rPr lang="en-US" sz="1200" b="1" dirty="0" smtClean="0"/>
              <a:t>Below 200 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 </a:t>
            </a:r>
            <a:r>
              <a:rPr lang="en-US" sz="1200" b="1" dirty="0" smtClean="0"/>
              <a:t>      ≤ 14 </a:t>
            </a:r>
            <a:r>
              <a:rPr lang="en-US" sz="1200" b="1" dirty="0" err="1"/>
              <a:t>mPa</a:t>
            </a:r>
            <a:endParaRPr lang="en-GB" sz="1200" b="1" dirty="0"/>
          </a:p>
        </p:txBody>
      </p:sp>
      <p:pic>
        <p:nvPicPr>
          <p:cNvPr id="74778" name="Picture 2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13325"/>
            <a:ext cx="15128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2844800" y="882533"/>
            <a:ext cx="1727200" cy="213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/>
              <a:t>4 strings in </a:t>
            </a:r>
            <a:r>
              <a:rPr lang="en-US" sz="1400" b="1" dirty="0" err="1"/>
              <a:t>IceCube</a:t>
            </a:r>
            <a:r>
              <a:rPr lang="en-US" sz="1400" b="1" dirty="0"/>
              <a:t> holes</a:t>
            </a:r>
          </a:p>
          <a:p>
            <a:pPr algn="l">
              <a:spcBef>
                <a:spcPct val="20000"/>
              </a:spcBef>
            </a:pPr>
            <a:r>
              <a:rPr lang="en-US" sz="1400" b="1" dirty="0"/>
              <a:t>instrumented depth:</a:t>
            </a:r>
            <a:br>
              <a:rPr lang="en-US" sz="1400" b="1" dirty="0"/>
            </a:br>
            <a:r>
              <a:rPr lang="en-US" sz="1400" b="1" dirty="0"/>
              <a:t>80 m - 500 m</a:t>
            </a:r>
          </a:p>
          <a:p>
            <a:pPr algn="l">
              <a:spcBef>
                <a:spcPct val="20000"/>
              </a:spcBef>
            </a:pPr>
            <a:r>
              <a:rPr lang="en-US" sz="1400" b="1" dirty="0"/>
              <a:t>per string:</a:t>
            </a:r>
          </a:p>
          <a:p>
            <a:pPr algn="l">
              <a:spcBef>
                <a:spcPct val="20000"/>
              </a:spcBef>
              <a:buSzPct val="114000"/>
              <a:buFont typeface="Trebuchet MS" pitchFamily="34" charset="0"/>
              <a:buNone/>
            </a:pPr>
            <a:r>
              <a:rPr lang="en-US" sz="1400" b="1" dirty="0"/>
              <a:t> 7 stations with</a:t>
            </a:r>
            <a:br>
              <a:rPr lang="en-US" sz="1400" b="1" dirty="0"/>
            </a:br>
            <a:r>
              <a:rPr lang="en-US" sz="1400" b="1" dirty="0"/>
              <a:t>sensors +  transmitters</a:t>
            </a:r>
            <a:endParaRPr lang="en-GB" sz="1400" b="1" dirty="0"/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3718080" y="2432442"/>
            <a:ext cx="107950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4783" name="Text Box 31"/>
          <p:cNvSpPr txBox="1">
            <a:spLocks noChangeArrowheads="1"/>
          </p:cNvSpPr>
          <p:nvPr/>
        </p:nvSpPr>
        <p:spPr bwMode="auto">
          <a:xfrm>
            <a:off x="5358828" y="836712"/>
            <a:ext cx="96361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err="1"/>
              <a:t>pinger</a:t>
            </a:r>
            <a:endParaRPr lang="en-GB" sz="1200" b="1" dirty="0"/>
          </a:p>
        </p:txBody>
      </p:sp>
      <p:sp>
        <p:nvSpPr>
          <p:cNvPr id="74784" name="Text Box 32"/>
          <p:cNvSpPr txBox="1">
            <a:spLocks noChangeArrowheads="1"/>
          </p:cNvSpPr>
          <p:nvPr/>
        </p:nvSpPr>
        <p:spPr bwMode="auto">
          <a:xfrm>
            <a:off x="124821" y="3212976"/>
            <a:ext cx="385245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CC0066"/>
                </a:solidFill>
              </a:rPr>
              <a:t>T. </a:t>
            </a:r>
            <a:r>
              <a:rPr lang="en-US" sz="1200" b="1" dirty="0" err="1" smtClean="0">
                <a:solidFill>
                  <a:srgbClr val="CC0066"/>
                </a:solidFill>
              </a:rPr>
              <a:t>Karg</a:t>
            </a:r>
            <a:r>
              <a:rPr lang="en-US" sz="1200" b="1" dirty="0" smtClean="0">
                <a:solidFill>
                  <a:srgbClr val="CC0066"/>
                </a:solidFill>
              </a:rPr>
              <a:t>, ARENA2010, doi:10.1016/j.nima.2010.10.22 </a:t>
            </a:r>
            <a:br>
              <a:rPr lang="en-US" sz="1200" b="1" dirty="0" smtClean="0">
                <a:solidFill>
                  <a:srgbClr val="CC0066"/>
                </a:solidFill>
              </a:rPr>
            </a:br>
            <a:r>
              <a:rPr lang="en-US" sz="1200" b="1" dirty="0" err="1" smtClean="0">
                <a:solidFill>
                  <a:srgbClr val="CC0066"/>
                </a:solidFill>
              </a:rPr>
              <a:t>D.Tosi</a:t>
            </a:r>
            <a:r>
              <a:rPr lang="en-US" sz="1200" b="1" dirty="0" smtClean="0">
                <a:solidFill>
                  <a:srgbClr val="CC0066"/>
                </a:solidFill>
              </a:rPr>
              <a:t>, TEVPA </a:t>
            </a:r>
            <a:r>
              <a:rPr lang="en-US" sz="1200" b="1" dirty="0">
                <a:solidFill>
                  <a:srgbClr val="CC0066"/>
                </a:solidFill>
              </a:rPr>
              <a:t>2009</a:t>
            </a:r>
            <a:endParaRPr lang="en-GB" sz="1200" b="1" dirty="0">
              <a:solidFill>
                <a:srgbClr val="CC0066"/>
              </a:solidFill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763688" y="3716338"/>
            <a:ext cx="2797124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/>
              <a:t>Sound speed:           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b="1" dirty="0"/>
              <a:t/>
            </a:r>
            <a:br>
              <a:rPr lang="en-US" sz="1000" b="1" dirty="0"/>
            </a:br>
            <a:endParaRPr lang="en-US" sz="1000" b="1" dirty="0"/>
          </a:p>
          <a:p>
            <a:r>
              <a:rPr lang="en-US" sz="1200" b="1" dirty="0"/>
              <a:t>- two combinations </a:t>
            </a:r>
            <a:br>
              <a:rPr lang="en-US" sz="1200" b="1" dirty="0"/>
            </a:br>
            <a:r>
              <a:rPr lang="en-US" sz="1200" b="1" dirty="0"/>
              <a:t>   at 125 m distance</a:t>
            </a:r>
            <a:br>
              <a:rPr lang="en-US" sz="1200" b="1" dirty="0"/>
            </a:br>
            <a:r>
              <a:rPr lang="en-US" sz="1200" b="1" dirty="0"/>
              <a:t>- accuracy  &lt; 1%</a:t>
            </a:r>
            <a:br>
              <a:rPr lang="en-US" sz="1200" b="1" dirty="0"/>
            </a:br>
            <a:r>
              <a:rPr lang="en-US" sz="1200" b="1" dirty="0"/>
              <a:t>- first in situ measurements </a:t>
            </a:r>
            <a:br>
              <a:rPr lang="en-US" sz="1200" b="1" dirty="0"/>
            </a:br>
            <a:r>
              <a:rPr lang="en-US" sz="1200" b="1" dirty="0"/>
              <a:t>  for P and S waves at SP</a:t>
            </a:r>
            <a:endParaRPr lang="en-GB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946900" y="3633925"/>
            <a:ext cx="187357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Transient events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r>
              <a:rPr lang="en-US" sz="1200" b="1" dirty="0" smtClean="0"/>
              <a:t>Only from identified    sources, connected to </a:t>
            </a:r>
            <a:r>
              <a:rPr lang="en-US" sz="1200" b="1" dirty="0" err="1" smtClean="0"/>
              <a:t>IceCube</a:t>
            </a:r>
            <a:r>
              <a:rPr lang="en-US" sz="1200" b="1" dirty="0" smtClean="0"/>
              <a:t> detector construction</a:t>
            </a:r>
          </a:p>
          <a:p>
            <a:endParaRPr lang="de-DE" dirty="0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83" y="3944938"/>
            <a:ext cx="1697105" cy="153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41" y="1252286"/>
            <a:ext cx="2630307" cy="177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7580" y="3279467"/>
            <a:ext cx="34632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See also talk of K. </a:t>
            </a:r>
            <a:r>
              <a:rPr lang="en-US" sz="1200" b="1" dirty="0" err="1" smtClean="0">
                <a:solidFill>
                  <a:srgbClr val="FF3399"/>
                </a:solidFill>
              </a:rPr>
              <a:t>Laihem</a:t>
            </a:r>
            <a:r>
              <a:rPr lang="en-US" sz="1200" b="1" dirty="0" smtClean="0">
                <a:solidFill>
                  <a:srgbClr val="FF3399"/>
                </a:solidFill>
              </a:rPr>
              <a:t> at this conference</a:t>
            </a:r>
            <a:endParaRPr lang="de-DE" sz="12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44" y="836712"/>
            <a:ext cx="5759450" cy="5138738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148064" y="6149181"/>
            <a:ext cx="3706267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400" b="1" dirty="0">
                <a:solidFill>
                  <a:srgbClr val="FF3399"/>
                </a:solidFill>
                <a:cs typeface="DejaVu Sans" pitchFamily="34" charset="0"/>
              </a:rPr>
              <a:t>R</a:t>
            </a:r>
            <a:r>
              <a:rPr lang="de-DE" sz="1400" b="1" dirty="0" smtClean="0">
                <a:solidFill>
                  <a:srgbClr val="FF3399"/>
                </a:solidFill>
                <a:cs typeface="DejaVu Sans" pitchFamily="34" charset="0"/>
              </a:rPr>
              <a:t>. Abbasi et al.,</a:t>
            </a:r>
            <a:r>
              <a:rPr lang="de-DE" sz="1400" b="1" dirty="0" err="1" smtClean="0">
                <a:solidFill>
                  <a:srgbClr val="FF3399"/>
                </a:solidFill>
                <a:cs typeface="DejaVu Sans" pitchFamily="34" charset="0"/>
              </a:rPr>
              <a:t>arXiv:astro-ph</a:t>
            </a:r>
            <a:r>
              <a:rPr lang="de-DE" sz="1400" b="1" dirty="0" smtClean="0">
                <a:solidFill>
                  <a:srgbClr val="FF3399"/>
                </a:solidFill>
                <a:cs typeface="DejaVu Sans" pitchFamily="34" charset="0"/>
              </a:rPr>
              <a:t>/1103.1216</a:t>
            </a:r>
            <a:endParaRPr lang="de-DE" sz="1400" b="1" dirty="0">
              <a:solidFill>
                <a:srgbClr val="FF3399"/>
              </a:solidFill>
              <a:cs typeface="DejaVu Sans" pitchFamily="34" charset="0"/>
            </a:endParaRPr>
          </a:p>
        </p:txBody>
      </p:sp>
      <p:sp>
        <p:nvSpPr>
          <p:cNvPr id="1229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mtClean="0"/>
              <a:t>May 26, 2011</a:t>
            </a:r>
            <a:endParaRPr lang="en-GB" smtClean="0"/>
          </a:p>
        </p:txBody>
      </p:sp>
      <p:sp>
        <p:nvSpPr>
          <p:cNvPr id="1229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mtClean="0"/>
              <a:t>RICAP11, Rome</a:t>
            </a:r>
          </a:p>
        </p:txBody>
      </p:sp>
      <p:sp>
        <p:nvSpPr>
          <p:cNvPr id="12297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76EB91F-93B7-43DE-B6C7-2D206BDE17B2}" type="slidenum">
              <a:rPr lang="en-GB" smtClean="0"/>
              <a:pPr eaLnBrk="1" hangingPunct="1"/>
              <a:t>25</a:t>
            </a:fld>
            <a:endParaRPr lang="en-GB" smtClean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42988" y="44624"/>
            <a:ext cx="7345362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Acoustic neutrino flux limits</a:t>
            </a:r>
            <a:endParaRPr lang="en-GB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707557" y="14847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SPATS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2183" y="2380238"/>
            <a:ext cx="124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SAUND2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0589" y="1516820"/>
            <a:ext cx="126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ACORNE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188688" y="1350335"/>
            <a:ext cx="1393153" cy="809649"/>
          </a:xfrm>
          <a:custGeom>
            <a:avLst/>
            <a:gdLst>
              <a:gd name="connsiteX0" fmla="*/ 0 w 1393153"/>
              <a:gd name="connsiteY0" fmla="*/ 0 h 809649"/>
              <a:gd name="connsiteX1" fmla="*/ 95693 w 1393153"/>
              <a:gd name="connsiteY1" fmla="*/ 191386 h 809649"/>
              <a:gd name="connsiteX2" fmla="*/ 287079 w 1393153"/>
              <a:gd name="connsiteY2" fmla="*/ 350874 h 809649"/>
              <a:gd name="connsiteX3" fmla="*/ 637954 w 1393153"/>
              <a:gd name="connsiteY3" fmla="*/ 584791 h 809649"/>
              <a:gd name="connsiteX4" fmla="*/ 956931 w 1393153"/>
              <a:gd name="connsiteY4" fmla="*/ 744279 h 809649"/>
              <a:gd name="connsiteX5" fmla="*/ 1158949 w 1393153"/>
              <a:gd name="connsiteY5" fmla="*/ 786809 h 809649"/>
              <a:gd name="connsiteX6" fmla="*/ 1382233 w 1393153"/>
              <a:gd name="connsiteY6" fmla="*/ 808074 h 809649"/>
              <a:gd name="connsiteX7" fmla="*/ 1360968 w 1393153"/>
              <a:gd name="connsiteY7" fmla="*/ 808074 h 80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3153" h="809649">
                <a:moveTo>
                  <a:pt x="0" y="0"/>
                </a:moveTo>
                <a:cubicBezTo>
                  <a:pt x="23923" y="66453"/>
                  <a:pt x="47847" y="132907"/>
                  <a:pt x="95693" y="191386"/>
                </a:cubicBezTo>
                <a:cubicBezTo>
                  <a:pt x="143539" y="249865"/>
                  <a:pt x="196702" y="285307"/>
                  <a:pt x="287079" y="350874"/>
                </a:cubicBezTo>
                <a:cubicBezTo>
                  <a:pt x="377456" y="416441"/>
                  <a:pt x="526312" y="519224"/>
                  <a:pt x="637954" y="584791"/>
                </a:cubicBezTo>
                <a:cubicBezTo>
                  <a:pt x="749596" y="650359"/>
                  <a:pt x="870099" y="710609"/>
                  <a:pt x="956931" y="744279"/>
                </a:cubicBezTo>
                <a:cubicBezTo>
                  <a:pt x="1043764" y="777949"/>
                  <a:pt x="1088065" y="776177"/>
                  <a:pt x="1158949" y="786809"/>
                </a:cubicBezTo>
                <a:cubicBezTo>
                  <a:pt x="1229833" y="797441"/>
                  <a:pt x="1348563" y="804530"/>
                  <a:pt x="1382233" y="808074"/>
                </a:cubicBezTo>
                <a:cubicBezTo>
                  <a:pt x="1415903" y="811618"/>
                  <a:pt x="1360968" y="808074"/>
                  <a:pt x="1360968" y="808074"/>
                </a:cubicBezTo>
              </a:path>
            </a:pathLst>
          </a:custGeom>
          <a:ln w="38100"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28930" y="1913860"/>
            <a:ext cx="1244010" cy="1371600"/>
          </a:xfrm>
          <a:custGeom>
            <a:avLst/>
            <a:gdLst>
              <a:gd name="connsiteX0" fmla="*/ 0 w 1244010"/>
              <a:gd name="connsiteY0" fmla="*/ 0 h 1371600"/>
              <a:gd name="connsiteX1" fmla="*/ 212651 w 1244010"/>
              <a:gd name="connsiteY1" fmla="*/ 287080 h 1371600"/>
              <a:gd name="connsiteX2" fmla="*/ 510363 w 1244010"/>
              <a:gd name="connsiteY2" fmla="*/ 616689 h 1371600"/>
              <a:gd name="connsiteX3" fmla="*/ 871870 w 1244010"/>
              <a:gd name="connsiteY3" fmla="*/ 1020726 h 1371600"/>
              <a:gd name="connsiteX4" fmla="*/ 1244010 w 1244010"/>
              <a:gd name="connsiteY4" fmla="*/ 1371600 h 1371600"/>
              <a:gd name="connsiteX5" fmla="*/ 1244010 w 124401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4010" h="1371600">
                <a:moveTo>
                  <a:pt x="0" y="0"/>
                </a:moveTo>
                <a:cubicBezTo>
                  <a:pt x="63795" y="92149"/>
                  <a:pt x="127591" y="184299"/>
                  <a:pt x="212651" y="287080"/>
                </a:cubicBezTo>
                <a:cubicBezTo>
                  <a:pt x="297711" y="389861"/>
                  <a:pt x="510363" y="616689"/>
                  <a:pt x="510363" y="616689"/>
                </a:cubicBezTo>
                <a:cubicBezTo>
                  <a:pt x="620233" y="738963"/>
                  <a:pt x="749596" y="894908"/>
                  <a:pt x="871870" y="1020726"/>
                </a:cubicBezTo>
                <a:cubicBezTo>
                  <a:pt x="994145" y="1146545"/>
                  <a:pt x="1244010" y="1371600"/>
                  <a:pt x="1244010" y="1371600"/>
                </a:cubicBezTo>
                <a:lnTo>
                  <a:pt x="1244010" y="1371600"/>
                </a:lnTo>
              </a:path>
            </a:pathLst>
          </a:custGeom>
          <a:ln w="57150">
            <a:solidFill>
              <a:srgbClr val="0070C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869712" y="1339702"/>
            <a:ext cx="807774" cy="1632688"/>
          </a:xfrm>
          <a:custGeom>
            <a:avLst/>
            <a:gdLst>
              <a:gd name="connsiteX0" fmla="*/ 0 w 807774"/>
              <a:gd name="connsiteY0" fmla="*/ 0 h 1632688"/>
              <a:gd name="connsiteX1" fmla="*/ 148855 w 807774"/>
              <a:gd name="connsiteY1" fmla="*/ 350875 h 1632688"/>
              <a:gd name="connsiteX2" fmla="*/ 287079 w 807774"/>
              <a:gd name="connsiteY2" fmla="*/ 776177 h 1632688"/>
              <a:gd name="connsiteX3" fmla="*/ 478465 w 807774"/>
              <a:gd name="connsiteY3" fmla="*/ 1127051 h 1632688"/>
              <a:gd name="connsiteX4" fmla="*/ 616688 w 807774"/>
              <a:gd name="connsiteY4" fmla="*/ 1392865 h 1632688"/>
              <a:gd name="connsiteX5" fmla="*/ 797441 w 807774"/>
              <a:gd name="connsiteY5" fmla="*/ 1616149 h 1632688"/>
              <a:gd name="connsiteX6" fmla="*/ 786809 w 807774"/>
              <a:gd name="connsiteY6" fmla="*/ 1616149 h 163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774" h="1632688">
                <a:moveTo>
                  <a:pt x="0" y="0"/>
                </a:moveTo>
                <a:cubicBezTo>
                  <a:pt x="50504" y="110756"/>
                  <a:pt x="101009" y="221512"/>
                  <a:pt x="148855" y="350875"/>
                </a:cubicBezTo>
                <a:cubicBezTo>
                  <a:pt x="196701" y="480238"/>
                  <a:pt x="232144" y="646814"/>
                  <a:pt x="287079" y="776177"/>
                </a:cubicBezTo>
                <a:cubicBezTo>
                  <a:pt x="342014" y="905540"/>
                  <a:pt x="423530" y="1024270"/>
                  <a:pt x="478465" y="1127051"/>
                </a:cubicBezTo>
                <a:cubicBezTo>
                  <a:pt x="533400" y="1229832"/>
                  <a:pt x="563525" y="1311349"/>
                  <a:pt x="616688" y="1392865"/>
                </a:cubicBezTo>
                <a:cubicBezTo>
                  <a:pt x="669851" y="1474381"/>
                  <a:pt x="769088" y="1578935"/>
                  <a:pt x="797441" y="1616149"/>
                </a:cubicBezTo>
                <a:cubicBezTo>
                  <a:pt x="825794" y="1653363"/>
                  <a:pt x="786809" y="1616149"/>
                  <a:pt x="786809" y="1616149"/>
                </a:cubicBezTo>
              </a:path>
            </a:pathLst>
          </a:custGeom>
          <a:ln w="762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26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45268" y="44624"/>
            <a:ext cx="7915164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Future: 	Water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17045" y="964506"/>
            <a:ext cx="6909910" cy="5071864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13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2060"/>
                </a:solidFill>
              </a:rPr>
              <a:t>Near term: 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completion of the various feasibility studies 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close cooperation with marine science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prototyping for next step, e.g. sensors, calibration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In-situ calibration and “fake neutrino source”  </a:t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b="1" dirty="0" smtClean="0">
                <a:solidFill>
                  <a:srgbClr val="002060"/>
                </a:solidFill>
              </a:rPr>
              <a:t>(e.g. </a:t>
            </a:r>
            <a:r>
              <a:rPr lang="en-GB" b="1" dirty="0" err="1" smtClean="0">
                <a:solidFill>
                  <a:srgbClr val="002060"/>
                </a:solidFill>
              </a:rPr>
              <a:t>ACoRNE</a:t>
            </a:r>
            <a:r>
              <a:rPr lang="en-GB" b="1" dirty="0" smtClean="0">
                <a:solidFill>
                  <a:srgbClr val="002060"/>
                </a:solidFill>
              </a:rPr>
              <a:t> and ANTARES, BAIKAL)</a:t>
            </a:r>
          </a:p>
          <a:p>
            <a:pPr lvl="1"/>
            <a:endParaRPr lang="en-GB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2060"/>
                </a:solidFill>
              </a:rPr>
              <a:t> Intermediate term: 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scalability and design studies towards a </a:t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b="1" dirty="0" smtClean="0">
                <a:solidFill>
                  <a:srgbClr val="002060"/>
                </a:solidFill>
              </a:rPr>
              <a:t>km</a:t>
            </a:r>
            <a:r>
              <a:rPr lang="en-GB" b="1" baseline="30000" dirty="0" smtClean="0">
                <a:solidFill>
                  <a:srgbClr val="002060"/>
                </a:solidFill>
              </a:rPr>
              <a:t>3</a:t>
            </a:r>
            <a:r>
              <a:rPr lang="en-GB" b="1" dirty="0" smtClean="0">
                <a:solidFill>
                  <a:srgbClr val="002060"/>
                </a:solidFill>
              </a:rPr>
              <a:t>-sized hybrid (acousto-optic) detector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convergence of European acoustic activities</a:t>
            </a:r>
          </a:p>
          <a:p>
            <a:pPr marL="57150" indent="0">
              <a:buNone/>
            </a:pPr>
            <a:endParaRPr lang="en-GB" b="1" dirty="0" smtClean="0">
              <a:solidFill>
                <a:srgbClr val="002060"/>
              </a:solidFill>
            </a:endParaRPr>
          </a:p>
          <a:p>
            <a:pPr marL="57150" indent="0">
              <a:buNone/>
            </a:pPr>
            <a:r>
              <a:rPr lang="en-GB" b="1" dirty="0" smtClean="0">
                <a:solidFill>
                  <a:srgbClr val="002060"/>
                </a:solidFill>
              </a:rPr>
              <a:t>Long term challenges: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handling of varying background levels </a:t>
            </a:r>
            <a:br>
              <a:rPr lang="en-GB" b="1" dirty="0" smtClean="0">
                <a:solidFill>
                  <a:srgbClr val="002060"/>
                </a:solidFill>
              </a:rPr>
            </a:br>
            <a:r>
              <a:rPr lang="en-GB" b="1" dirty="0" smtClean="0">
                <a:solidFill>
                  <a:srgbClr val="002060"/>
                </a:solidFill>
              </a:rPr>
              <a:t>to achieve low energy threshold (&lt;10</a:t>
            </a:r>
            <a:r>
              <a:rPr lang="en-GB" b="1" baseline="30000" dirty="0" smtClean="0">
                <a:solidFill>
                  <a:srgbClr val="002060"/>
                </a:solidFill>
              </a:rPr>
              <a:t>18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</a:rPr>
              <a:t>eV</a:t>
            </a:r>
            <a:r>
              <a:rPr lang="en-GB" b="1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GB" b="1" dirty="0" smtClean="0">
                <a:solidFill>
                  <a:srgbClr val="002060"/>
                </a:solidFill>
              </a:rPr>
              <a:t>large distance deployment</a:t>
            </a:r>
          </a:p>
          <a:p>
            <a:pPr lvl="1"/>
            <a:r>
              <a:rPr lang="en-GB" b="1" dirty="0">
                <a:solidFill>
                  <a:srgbClr val="002060"/>
                </a:solidFill>
              </a:rPr>
              <a:t>h</a:t>
            </a:r>
            <a:r>
              <a:rPr lang="en-GB" b="1" dirty="0" smtClean="0">
                <a:solidFill>
                  <a:srgbClr val="002060"/>
                </a:solidFill>
              </a:rPr>
              <a:t>ybrid option for large scale (&gt; 100 km</a:t>
            </a:r>
            <a:r>
              <a:rPr lang="en-GB" b="1" baseline="30000" dirty="0" smtClean="0">
                <a:solidFill>
                  <a:srgbClr val="002060"/>
                </a:solidFill>
              </a:rPr>
              <a:t>3</a:t>
            </a:r>
            <a:r>
              <a:rPr lang="en-GB" b="1" dirty="0" smtClean="0">
                <a:solidFill>
                  <a:srgbClr val="002060"/>
                </a:solidFill>
              </a:rPr>
              <a:t>) detector</a:t>
            </a:r>
          </a:p>
          <a:p>
            <a:pPr marL="57150" indent="0"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 marL="57150" indent="0"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 marL="57150" indent="0">
              <a:buNone/>
            </a:pPr>
            <a:endParaRPr lang="en-GB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27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42988" y="44624"/>
            <a:ext cx="7345362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Future: 	Ice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8394" y="1124744"/>
            <a:ext cx="8208912" cy="5328592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13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4500" b="1" dirty="0" smtClean="0"/>
              <a:t> </a:t>
            </a:r>
            <a:r>
              <a:rPr lang="en-GB" sz="4500" b="1" dirty="0" smtClean="0">
                <a:solidFill>
                  <a:srgbClr val="002060"/>
                </a:solidFill>
              </a:rPr>
              <a:t>Near term: </a:t>
            </a:r>
          </a:p>
          <a:p>
            <a:pPr lvl="1"/>
            <a:r>
              <a:rPr lang="en-GB" sz="4500" b="1" dirty="0" smtClean="0">
                <a:solidFill>
                  <a:srgbClr val="002060"/>
                </a:solidFill>
              </a:rPr>
              <a:t>completion of the SPATS feasibility study </a:t>
            </a:r>
          </a:p>
          <a:p>
            <a:pPr lvl="1"/>
            <a:r>
              <a:rPr lang="en-GB" sz="4500" b="1" dirty="0">
                <a:solidFill>
                  <a:srgbClr val="002060"/>
                </a:solidFill>
              </a:rPr>
              <a:t>e</a:t>
            </a:r>
            <a:r>
              <a:rPr lang="en-GB" sz="4500" b="1" dirty="0" smtClean="0">
                <a:solidFill>
                  <a:srgbClr val="002060"/>
                </a:solidFill>
              </a:rPr>
              <a:t>xplanation of “low” attenuation length at the South Pole</a:t>
            </a:r>
          </a:p>
          <a:p>
            <a:pPr lvl="1"/>
            <a:r>
              <a:rPr lang="en-GB" sz="4500" b="1" dirty="0" smtClean="0">
                <a:solidFill>
                  <a:srgbClr val="002060"/>
                </a:solidFill>
              </a:rPr>
              <a:t>prototyping for next step, e.g. sensors, calibration</a:t>
            </a:r>
          </a:p>
          <a:p>
            <a:pPr lvl="1"/>
            <a:r>
              <a:rPr lang="en-GB" sz="4500" b="1" dirty="0" smtClean="0">
                <a:solidFill>
                  <a:srgbClr val="002060"/>
                </a:solidFill>
              </a:rPr>
              <a:t>check other locations than South Pole  </a:t>
            </a:r>
          </a:p>
          <a:p>
            <a:pPr lvl="1"/>
            <a:endParaRPr lang="en-GB" sz="45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4500" b="1" dirty="0" smtClean="0">
                <a:solidFill>
                  <a:srgbClr val="002060"/>
                </a:solidFill>
              </a:rPr>
              <a:t> Intermediate term:</a:t>
            </a:r>
          </a:p>
          <a:p>
            <a:pPr marL="0" indent="0">
              <a:buNone/>
            </a:pPr>
            <a:r>
              <a:rPr lang="en-GB" sz="4500" b="1" dirty="0">
                <a:solidFill>
                  <a:srgbClr val="002060"/>
                </a:solidFill>
              </a:rPr>
              <a:t>       </a:t>
            </a:r>
            <a:r>
              <a:rPr lang="en-GB" sz="4500" b="1" dirty="0" smtClean="0">
                <a:solidFill>
                  <a:srgbClr val="002060"/>
                </a:solidFill>
                <a:sym typeface="Symbol"/>
              </a:rPr>
              <a:t></a:t>
            </a:r>
            <a:r>
              <a:rPr lang="en-GB" sz="4500" b="1" dirty="0" smtClean="0">
                <a:solidFill>
                  <a:srgbClr val="002060"/>
                </a:solidFill>
              </a:rPr>
              <a:t>  development of </a:t>
            </a:r>
            <a:r>
              <a:rPr lang="en-GB" sz="4500" b="1" dirty="0">
                <a:solidFill>
                  <a:srgbClr val="002060"/>
                </a:solidFill>
              </a:rPr>
              <a:t>“robotic” drilling and deployment</a:t>
            </a:r>
            <a:br>
              <a:rPr lang="en-GB" sz="4500" b="1" dirty="0">
                <a:solidFill>
                  <a:srgbClr val="002060"/>
                </a:solidFill>
              </a:rPr>
            </a:br>
            <a:r>
              <a:rPr lang="en-GB" sz="4500" b="1" dirty="0">
                <a:solidFill>
                  <a:srgbClr val="002060"/>
                </a:solidFill>
              </a:rPr>
              <a:t>           </a:t>
            </a:r>
            <a:r>
              <a:rPr lang="en-GB" sz="4500" b="1" dirty="0" smtClean="0">
                <a:solidFill>
                  <a:srgbClr val="002060"/>
                </a:solidFill>
              </a:rPr>
              <a:t>(</a:t>
            </a:r>
            <a:r>
              <a:rPr lang="en-GB" sz="4500" b="1" dirty="0">
                <a:solidFill>
                  <a:srgbClr val="002060"/>
                </a:solidFill>
              </a:rPr>
              <a:t>example : </a:t>
            </a:r>
            <a:r>
              <a:rPr lang="en-GB" sz="4500" b="1" dirty="0" err="1">
                <a:solidFill>
                  <a:srgbClr val="002060"/>
                </a:solidFill>
              </a:rPr>
              <a:t>IceMole</a:t>
            </a:r>
            <a:r>
              <a:rPr lang="en-GB" sz="4500" b="1" dirty="0">
                <a:solidFill>
                  <a:srgbClr val="002060"/>
                </a:solidFill>
              </a:rPr>
              <a:t>  </a:t>
            </a:r>
            <a:r>
              <a:rPr lang="en-GB" sz="3000" b="1" dirty="0">
                <a:solidFill>
                  <a:srgbClr val="FF3399"/>
                </a:solidFill>
              </a:rPr>
              <a:t>[K. </a:t>
            </a:r>
            <a:r>
              <a:rPr lang="en-GB" sz="3000" b="1" dirty="0" err="1">
                <a:solidFill>
                  <a:srgbClr val="FF3399"/>
                </a:solidFill>
              </a:rPr>
              <a:t>Laihem</a:t>
            </a:r>
            <a:r>
              <a:rPr lang="en-GB" sz="3000" b="1" dirty="0">
                <a:solidFill>
                  <a:srgbClr val="FF3399"/>
                </a:solidFill>
              </a:rPr>
              <a:t> at this conference</a:t>
            </a:r>
            <a:r>
              <a:rPr lang="en-GB" sz="3000" b="1" dirty="0" smtClean="0">
                <a:solidFill>
                  <a:srgbClr val="FF3399"/>
                </a:solidFill>
              </a:rPr>
              <a:t>]</a:t>
            </a:r>
            <a:r>
              <a:rPr lang="en-GB" sz="4500" b="1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GB" sz="4500" b="1" dirty="0" smtClean="0">
                <a:solidFill>
                  <a:srgbClr val="002060"/>
                </a:solidFill>
              </a:rPr>
              <a:t>build an intermediate size detector in cooperation</a:t>
            </a:r>
          </a:p>
          <a:p>
            <a:pPr marL="457200" lvl="1" indent="0">
              <a:buNone/>
            </a:pPr>
            <a:r>
              <a:rPr lang="en-GB" sz="4500" b="1" dirty="0">
                <a:solidFill>
                  <a:srgbClr val="002060"/>
                </a:solidFill>
              </a:rPr>
              <a:t> </a:t>
            </a:r>
            <a:r>
              <a:rPr lang="en-GB" sz="4500" b="1" dirty="0" smtClean="0">
                <a:solidFill>
                  <a:srgbClr val="002060"/>
                </a:solidFill>
              </a:rPr>
              <a:t>    with a similar size radio detector project </a:t>
            </a:r>
            <a:br>
              <a:rPr lang="en-GB" sz="4500" b="1" dirty="0" smtClean="0">
                <a:solidFill>
                  <a:srgbClr val="002060"/>
                </a:solidFill>
              </a:rPr>
            </a:br>
            <a:r>
              <a:rPr lang="en-GB" sz="4500" b="1" dirty="0" smtClean="0">
                <a:solidFill>
                  <a:srgbClr val="002060"/>
                </a:solidFill>
              </a:rPr>
              <a:t>     (ARA, ARIANNA, new)</a:t>
            </a:r>
          </a:p>
          <a:p>
            <a:pPr lvl="1"/>
            <a:r>
              <a:rPr lang="en-GB" sz="4500" b="1" dirty="0">
                <a:solidFill>
                  <a:srgbClr val="002060"/>
                </a:solidFill>
              </a:rPr>
              <a:t>c</a:t>
            </a:r>
            <a:r>
              <a:rPr lang="en-GB" sz="4500" b="1" dirty="0" smtClean="0">
                <a:solidFill>
                  <a:srgbClr val="002060"/>
                </a:solidFill>
              </a:rPr>
              <a:t>heck offline hybrid detection possibilities</a:t>
            </a:r>
          </a:p>
          <a:p>
            <a:pPr marL="57150" indent="0">
              <a:buNone/>
            </a:pPr>
            <a:endParaRPr lang="en-GB" sz="4500" b="1" dirty="0" smtClean="0">
              <a:solidFill>
                <a:srgbClr val="002060"/>
              </a:solidFill>
            </a:endParaRPr>
          </a:p>
          <a:p>
            <a:pPr marL="57150" indent="0">
              <a:buNone/>
            </a:pPr>
            <a:r>
              <a:rPr lang="en-GB" sz="4500" b="1" dirty="0" smtClean="0">
                <a:solidFill>
                  <a:srgbClr val="002060"/>
                </a:solidFill>
              </a:rPr>
              <a:t>Long term challenges:</a:t>
            </a:r>
          </a:p>
          <a:p>
            <a:pPr lvl="1"/>
            <a:r>
              <a:rPr lang="en-GB" sz="4500" b="1" dirty="0" smtClean="0">
                <a:solidFill>
                  <a:srgbClr val="002060"/>
                </a:solidFill>
              </a:rPr>
              <a:t>handling of background to achieve low energy threshold (&lt;10</a:t>
            </a:r>
            <a:r>
              <a:rPr lang="en-GB" sz="4500" b="1" baseline="30000" dirty="0" smtClean="0">
                <a:solidFill>
                  <a:srgbClr val="002060"/>
                </a:solidFill>
              </a:rPr>
              <a:t>18</a:t>
            </a:r>
            <a:r>
              <a:rPr lang="en-GB" sz="4500" b="1" dirty="0" smtClean="0">
                <a:solidFill>
                  <a:srgbClr val="002060"/>
                </a:solidFill>
              </a:rPr>
              <a:t> </a:t>
            </a:r>
            <a:r>
              <a:rPr lang="en-GB" sz="4500" b="1" dirty="0" err="1" smtClean="0">
                <a:solidFill>
                  <a:srgbClr val="002060"/>
                </a:solidFill>
              </a:rPr>
              <a:t>eV</a:t>
            </a:r>
            <a:r>
              <a:rPr lang="en-GB" sz="4500" b="1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GB" sz="4500" b="1" dirty="0">
                <a:solidFill>
                  <a:srgbClr val="002060"/>
                </a:solidFill>
              </a:rPr>
              <a:t>d</a:t>
            </a:r>
            <a:r>
              <a:rPr lang="en-GB" sz="4500" b="1" dirty="0" smtClean="0">
                <a:solidFill>
                  <a:srgbClr val="002060"/>
                </a:solidFill>
              </a:rPr>
              <a:t>rilling and deployment of/in &gt; 100 deep holes per season</a:t>
            </a:r>
          </a:p>
          <a:p>
            <a:pPr lvl="1"/>
            <a:r>
              <a:rPr lang="en-GB" sz="4500" b="1" dirty="0">
                <a:solidFill>
                  <a:srgbClr val="002060"/>
                </a:solidFill>
              </a:rPr>
              <a:t>p</a:t>
            </a:r>
            <a:r>
              <a:rPr lang="en-GB" sz="4500" b="1" dirty="0" smtClean="0">
                <a:solidFill>
                  <a:srgbClr val="002060"/>
                </a:solidFill>
              </a:rPr>
              <a:t>ower and communication for a &gt; 100 km</a:t>
            </a:r>
            <a:r>
              <a:rPr lang="en-GB" sz="4500" b="1" baseline="30000" dirty="0" smtClean="0">
                <a:solidFill>
                  <a:srgbClr val="002060"/>
                </a:solidFill>
              </a:rPr>
              <a:t>3 </a:t>
            </a:r>
            <a:r>
              <a:rPr lang="en-GB" sz="4500" b="1" dirty="0" smtClean="0">
                <a:solidFill>
                  <a:srgbClr val="002060"/>
                </a:solidFill>
              </a:rPr>
              <a:t>detector in Antarctica</a:t>
            </a:r>
          </a:p>
        </p:txBody>
      </p:sp>
    </p:spTree>
    <p:extLst>
      <p:ext uri="{BB962C8B-B14F-4D97-AF65-F5344CB8AC3E}">
        <p14:creationId xmlns:p14="http://schemas.microsoft.com/office/powerpoint/2010/main" val="24094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28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-27384"/>
            <a:ext cx="8496944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Final Remarks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268" y="692696"/>
            <a:ext cx="229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</a:rPr>
              <a:t>TeV-PeV</a:t>
            </a:r>
            <a:r>
              <a:rPr lang="en-US" b="1" dirty="0" smtClean="0">
                <a:solidFill>
                  <a:srgbClr val="FFC000"/>
                </a:solidFill>
              </a:rPr>
              <a:t> neutrinos</a:t>
            </a:r>
            <a:r>
              <a:rPr lang="en-US" b="1" dirty="0" smtClean="0"/>
              <a:t>:</a:t>
            </a:r>
            <a:endParaRPr lang="de-D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052736"/>
            <a:ext cx="84969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Should exist  </a:t>
            </a:r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   </a:t>
            </a:r>
            <a:r>
              <a:rPr lang="en-US" sz="1600" b="1" dirty="0" smtClean="0">
                <a:solidFill>
                  <a:srgbClr val="002060"/>
                </a:solidFill>
              </a:rPr>
              <a:t>possible sources : SN remnants, GRB’s, AGN’s,  …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Have not been observed until now, why?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	- Present detectors too small? But what is the right size?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</a:rPr>
              <a:t>- Have only optical detection technology working in this energy range 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	- May increase present projects in maximum by factor ~10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</a:rPr>
              <a:t>- What, if there are no such neutrinos? </a:t>
            </a:r>
          </a:p>
          <a:p>
            <a:r>
              <a:rPr lang="en-US" sz="1600" b="1" dirty="0">
                <a:solidFill>
                  <a:srgbClr val="002060"/>
                </a:solidFill>
                <a:sym typeface="Wingdings" pitchFamily="2" charset="2"/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- Would this be a catastrophe for our basics?</a:t>
            </a: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140968"/>
            <a:ext cx="229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EeV</a:t>
            </a:r>
            <a:r>
              <a:rPr lang="en-US" b="1" dirty="0" smtClean="0">
                <a:solidFill>
                  <a:srgbClr val="FF0000"/>
                </a:solidFill>
              </a:rPr>
              <a:t> neutrinos: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3501008"/>
            <a:ext cx="84969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Must exist, otherwise basic physics knowledge has to be revised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 possible sources : GZK-effect, AGN’s, others</a:t>
            </a:r>
          </a:p>
          <a:p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	 have observed &gt;10</a:t>
            </a:r>
            <a:r>
              <a:rPr lang="en-US" sz="1600" b="1" baseline="30000" dirty="0" smtClean="0">
                <a:solidFill>
                  <a:srgbClr val="002060"/>
                </a:solidFill>
                <a:sym typeface="Wingdings" pitchFamily="2" charset="2"/>
              </a:rPr>
              <a:t>19.5</a:t>
            </a:r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sym typeface="Wingdings" pitchFamily="2" charset="2"/>
              </a:rPr>
              <a:t>eV</a:t>
            </a:r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 protons and CMB-photons </a:t>
            </a:r>
          </a:p>
          <a:p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Don’t know frequency of occurrence vs. energy</a:t>
            </a:r>
          </a:p>
          <a:p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Measured limits require 100-1000 km</a:t>
            </a:r>
            <a:r>
              <a:rPr lang="en-US" sz="1600" b="1" baseline="30000" dirty="0" smtClean="0">
                <a:solidFill>
                  <a:srgbClr val="002060"/>
                </a:solidFill>
                <a:sym typeface="Wingdings" pitchFamily="2" charset="2"/>
              </a:rPr>
              <a:t>3</a:t>
            </a:r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 detectors to observe a few such neutrinos</a:t>
            </a:r>
          </a:p>
          <a:p>
            <a:r>
              <a:rPr lang="en-US" sz="1600" b="1" dirty="0" smtClean="0">
                <a:solidFill>
                  <a:srgbClr val="002060"/>
                </a:solidFill>
                <a:sym typeface="Wingdings" pitchFamily="2" charset="2"/>
              </a:rPr>
              <a:t>Presently only radio and acoustic technologies allow to build such detectors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5301208"/>
            <a:ext cx="229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My conclusion:</a:t>
            </a:r>
            <a:endParaRPr lang="de-DE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5385990"/>
            <a:ext cx="6336704" cy="83099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- UHE neutrino search is a top priority topic 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 independent of the results achieved at lower energies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- Go for a hybrid detection concept to get convincing results</a:t>
            </a:r>
            <a:endParaRPr lang="de-DE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29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96369" y="4509120"/>
            <a:ext cx="2808312" cy="584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The End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255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RICAP11, Rome</a:t>
            </a:r>
            <a:endParaRPr lang="en-GB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06C8-252A-4578-9956-778728576C04}" type="slidenum">
              <a:rPr lang="en-GB"/>
              <a:pPr/>
              <a:t>3</a:t>
            </a:fld>
            <a:endParaRPr lang="en-GB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19558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0713"/>
            <a:ext cx="3154363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37795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859338" y="895350"/>
            <a:ext cx="388778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400" b="1" dirty="0"/>
              <a:t>Nobel price 1960:</a:t>
            </a:r>
            <a:br>
              <a:rPr lang="en-GB" sz="1400" b="1" dirty="0"/>
            </a:br>
            <a:r>
              <a:rPr lang="en-GB" sz="1400" b="1" dirty="0"/>
              <a:t>"for the invention of the </a:t>
            </a:r>
            <a:r>
              <a:rPr lang="en-GB" sz="1400" b="1" dirty="0">
                <a:solidFill>
                  <a:srgbClr val="00B0F0"/>
                </a:solidFill>
                <a:hlinkClick r:id="rId5" tooltip="Bubble chamber"/>
              </a:rPr>
              <a:t>bubble chamber</a:t>
            </a:r>
            <a:r>
              <a:rPr lang="en-GB" sz="1400" b="1" dirty="0" smtClean="0"/>
              <a:t>" </a:t>
            </a:r>
            <a:endParaRPr lang="en-GB" sz="1400" b="1" dirty="0"/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21163"/>
            <a:ext cx="53276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2843213" y="4797425"/>
            <a:ext cx="37449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924175"/>
            <a:ext cx="57277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73238"/>
            <a:ext cx="4640262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557338"/>
            <a:ext cx="27368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8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76475"/>
            <a:ext cx="26638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6804025" y="2060575"/>
            <a:ext cx="2232025" cy="639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/>
              <a:t>Hydrodynamic radiation from tracks of ionizing particles in stable liquids</a:t>
            </a:r>
            <a:endParaRPr lang="en-GB" sz="1200" b="1"/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611188" y="5085184"/>
            <a:ext cx="7921625" cy="396875"/>
          </a:xfrm>
          <a:prstGeom prst="rect">
            <a:avLst/>
          </a:prstGeom>
          <a:gradFill flip="none" rotWithShape="0">
            <a:gsLst>
              <a:gs pos="50000">
                <a:schemeClr val="bg1">
                  <a:lumMod val="85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First mentioning of an acoustic particle detection possibility</a:t>
            </a:r>
            <a:endParaRPr lang="en-GB" sz="2000" b="1" dirty="0"/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107950" y="5734050"/>
            <a:ext cx="3816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dirty="0"/>
              <a:t>A modern application: </a:t>
            </a:r>
            <a:br>
              <a:rPr lang="en-US" sz="1600" b="1" dirty="0"/>
            </a:br>
            <a:r>
              <a:rPr lang="en-US" sz="1600" b="1" dirty="0">
                <a:solidFill>
                  <a:srgbClr val="00B0F0"/>
                </a:solidFill>
                <a:hlinkClick r:id="rId11"/>
              </a:rPr>
              <a:t>PICASSO - searching for Dark Matter</a:t>
            </a:r>
            <a:endParaRPr lang="en-GB" sz="1600" b="1" dirty="0">
              <a:solidFill>
                <a:srgbClr val="00B0F0"/>
              </a:solidFill>
            </a:endParaRPr>
          </a:p>
        </p:txBody>
      </p:sp>
      <p:pic>
        <p:nvPicPr>
          <p:cNvPr id="39963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734050"/>
            <a:ext cx="1833563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64" name="Text Box 28"/>
          <p:cNvSpPr txBox="1">
            <a:spLocks noChangeArrowheads="1"/>
          </p:cNvSpPr>
          <p:nvPr/>
        </p:nvSpPr>
        <p:spPr bwMode="auto">
          <a:xfrm>
            <a:off x="3851275" y="5734050"/>
            <a:ext cx="2736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000" b="1"/>
              <a:t>If a dark matter particle hits a nucleus in a tiny superheated droplet,  the atom recoils and deposits its energy in a heat spike, which in turn triggers a phase transition. </a:t>
            </a:r>
          </a:p>
        </p:txBody>
      </p:sp>
    </p:spTree>
    <p:extLst>
      <p:ext uri="{BB962C8B-B14F-4D97-AF65-F5344CB8AC3E}">
        <p14:creationId xmlns:p14="http://schemas.microsoft.com/office/powerpoint/2010/main" val="1945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RICAP11, Rome</a:t>
            </a:r>
            <a:endParaRPr lang="en-GB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8AA6-E037-450D-A7E5-966E698B24F4}" type="slidenum">
              <a:rPr lang="en-GB"/>
              <a:pPr/>
              <a:t>4</a:t>
            </a:fld>
            <a:endParaRPr lang="en-GB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7764462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17070" y="116632"/>
            <a:ext cx="8569325" cy="646331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85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r>
              <a:rPr lang="en-US" sz="2000" b="1" dirty="0" smtClean="0"/>
              <a:t>First </a:t>
            </a:r>
            <a:r>
              <a:rPr lang="en-US" sz="2000" b="1" dirty="0"/>
              <a:t>experimental detection of acoustic particle </a:t>
            </a:r>
            <a:r>
              <a:rPr lang="en-US" sz="2000" b="1" dirty="0" smtClean="0"/>
              <a:t>signals ?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GB" sz="800" dirty="0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324485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2400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41663"/>
            <a:ext cx="1903412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348038" y="4292600"/>
            <a:ext cx="647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1"/>
              <a:t>9</a:t>
            </a:r>
            <a:r>
              <a:rPr lang="en-US" sz="900" b="1"/>
              <a:t> mm</a:t>
            </a:r>
            <a:r>
              <a:rPr lang="en-US" sz="900" b="1" baseline="30000"/>
              <a:t>2</a:t>
            </a:r>
            <a:endParaRPr lang="en-GB" sz="900" b="1" baseline="30000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1619250" y="3716338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468313" y="39338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940425" y="1700213"/>
            <a:ext cx="3095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rgbClr val="CC0066"/>
                </a:solidFill>
              </a:rPr>
              <a:t>Phys. Rev. Lett. 23, V4 (1969)184</a:t>
            </a:r>
            <a:endParaRPr lang="en-GB" sz="1200" b="1">
              <a:solidFill>
                <a:srgbClr val="CC0066"/>
              </a:solidFill>
            </a:endParaRPr>
          </a:p>
        </p:txBody>
      </p:sp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268413"/>
            <a:ext cx="118268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8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52963"/>
            <a:ext cx="6480175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2987675" y="5013325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/>
              <a:t> </a:t>
            </a:r>
            <a:r>
              <a:rPr lang="en-US" sz="1200" b="1">
                <a:solidFill>
                  <a:srgbClr val="CC0066"/>
                </a:solidFill>
              </a:rPr>
              <a:t>V. D. Volovik et al., Sov. JETP Lett. 13 (1971) 390</a:t>
            </a:r>
            <a:endParaRPr lang="en-GB" sz="1200" b="1">
              <a:solidFill>
                <a:srgbClr val="CC0066"/>
              </a:solidFill>
            </a:endParaRPr>
          </a:p>
        </p:txBody>
      </p:sp>
      <p:pic>
        <p:nvPicPr>
          <p:cNvPr id="4098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734050"/>
            <a:ext cx="6784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1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99390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7885113" y="6165850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N</a:t>
            </a:r>
            <a:r>
              <a:rPr lang="en-US" sz="1400" b="1" baseline="-25000"/>
              <a:t>e</a:t>
            </a:r>
            <a:endParaRPr lang="en-GB" sz="1400" b="1" baseline="-25000"/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 rot="16200000">
            <a:off x="6190456" y="4907757"/>
            <a:ext cx="164782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acoustic intensity</a:t>
            </a:r>
            <a:endParaRPr lang="en-GB" sz="1200" b="1"/>
          </a:p>
        </p:txBody>
      </p:sp>
    </p:spTree>
    <p:extLst>
      <p:ext uri="{BB962C8B-B14F-4D97-AF65-F5344CB8AC3E}">
        <p14:creationId xmlns:p14="http://schemas.microsoft.com/office/powerpoint/2010/main" val="5204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26, 2011</a:t>
            </a:r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RICAP11, Rome</a:t>
            </a:r>
            <a:endParaRPr lang="en-GB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F43DD-65B2-4E3C-A898-B1B2E554190D}" type="slidenum">
              <a:rPr lang="en-GB"/>
              <a:pPr/>
              <a:t>5</a:t>
            </a:fld>
            <a:endParaRPr lang="en-GB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692275" y="116632"/>
            <a:ext cx="5616575" cy="519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The Thermo-acoustic Model</a:t>
            </a:r>
            <a:endParaRPr lang="en-GB" sz="2800" b="1" dirty="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27088" y="1196975"/>
            <a:ext cx="7200900" cy="1436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First ideas presented at the 1976 DUMAND workshop independently </a:t>
            </a:r>
            <a:br>
              <a:rPr lang="en-US" sz="1600" b="1"/>
            </a:br>
            <a:r>
              <a:rPr lang="en-US" sz="1600" b="1"/>
              <a:t>by T. Bowen and B.A. Dolgoshein, </a:t>
            </a:r>
            <a:br>
              <a:rPr lang="en-US" sz="1600" b="1"/>
            </a:br>
            <a:r>
              <a:rPr lang="en-US" sz="1600" b="1"/>
              <a:t>Proceedings not accessible (to me) but see:</a:t>
            </a: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CC0066"/>
                </a:solidFill>
              </a:rPr>
              <a:t>G. A. Askaryan and B.Dolgoshein, JETP Lett. 25 (1977) 213</a:t>
            </a:r>
            <a:br>
              <a:rPr lang="en-US" sz="1600" b="1">
                <a:solidFill>
                  <a:srgbClr val="CC0066"/>
                </a:solidFill>
              </a:rPr>
            </a:br>
            <a:r>
              <a:rPr lang="en-US" sz="1600" b="1">
                <a:solidFill>
                  <a:srgbClr val="CC0066"/>
                </a:solidFill>
              </a:rPr>
              <a:t>T.Bowen, Proc. 15</a:t>
            </a:r>
            <a:r>
              <a:rPr lang="en-US" sz="1600" b="1" baseline="30000">
                <a:solidFill>
                  <a:srgbClr val="CC0066"/>
                </a:solidFill>
              </a:rPr>
              <a:t>th</a:t>
            </a:r>
            <a:r>
              <a:rPr lang="en-US" sz="1600" b="1">
                <a:solidFill>
                  <a:srgbClr val="CC0066"/>
                </a:solidFill>
              </a:rPr>
              <a:t> ICRC, Plovdiv, 1977, V6, p. 277</a:t>
            </a:r>
            <a:endParaRPr lang="en-GB" sz="1600" b="1">
              <a:solidFill>
                <a:srgbClr val="CC0066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95288" y="2852738"/>
            <a:ext cx="17716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                          d</a:t>
            </a:r>
            <a:endParaRPr lang="en-GB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97200"/>
            <a:ext cx="20002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dip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97425"/>
            <a:ext cx="1511300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268538" y="3213100"/>
            <a:ext cx="2735262" cy="2932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b="1">
                <a:solidFill>
                  <a:srgbClr val="CC0066"/>
                </a:solidFill>
              </a:rPr>
              <a:t>G.A. Askaryan et al. </a:t>
            </a:r>
            <a:br>
              <a:rPr lang="en-US" sz="1400" b="1">
                <a:solidFill>
                  <a:srgbClr val="CC0066"/>
                </a:solidFill>
              </a:rPr>
            </a:br>
            <a:r>
              <a:rPr lang="en-US" sz="1400" b="1">
                <a:solidFill>
                  <a:srgbClr val="CC0066"/>
                </a:solidFill>
              </a:rPr>
              <a:t>NIM 164(1979) 267</a:t>
            </a:r>
          </a:p>
          <a:p>
            <a:pPr algn="l"/>
            <a:endParaRPr lang="de-DE" sz="800">
              <a:solidFill>
                <a:srgbClr val="CC0066"/>
              </a:solidFill>
            </a:endParaRPr>
          </a:p>
          <a:p>
            <a:pPr algn="l"/>
            <a:r>
              <a:rPr lang="en-US" sz="1400" b="1"/>
              <a:t>In frequency domain :</a:t>
            </a:r>
          </a:p>
          <a:p>
            <a:pPr algn="l"/>
            <a:endParaRPr lang="en-US" sz="800" b="1"/>
          </a:p>
          <a:p>
            <a:pPr>
              <a:spcAft>
                <a:spcPct val="20000"/>
              </a:spcAft>
            </a:pPr>
            <a:r>
              <a:rPr lang="en-US" sz="1400" b="1"/>
              <a:t>P = (k/c</a:t>
            </a:r>
            <a:r>
              <a:rPr lang="en-US" sz="1400" b="1" baseline="-25000"/>
              <a:t>p</a:t>
            </a:r>
            <a:r>
              <a:rPr lang="en-US" sz="1400" b="1"/>
              <a:t>) (E/R) M</a:t>
            </a:r>
          </a:p>
          <a:p>
            <a:r>
              <a:rPr lang="en-US" sz="1400" b="1"/>
              <a:t>   M=(f</a:t>
            </a:r>
            <a:r>
              <a:rPr lang="en-US" sz="1400" b="1" baseline="30000"/>
              <a:t>2</a:t>
            </a:r>
            <a:r>
              <a:rPr lang="en-US" sz="1400" b="1"/>
              <a:t>/2) (sinx/x)</a:t>
            </a:r>
          </a:p>
          <a:p>
            <a:r>
              <a:rPr lang="en-US" sz="1400" b="1"/>
              <a:t>   f=v</a:t>
            </a:r>
            <a:r>
              <a:rPr lang="en-US" sz="1400" b="1" baseline="-25000"/>
              <a:t>s</a:t>
            </a:r>
            <a:r>
              <a:rPr lang="en-US" sz="1400" b="1"/>
              <a:t>/(2d),      x=(</a:t>
            </a:r>
            <a:r>
              <a:rPr lang="en-US" sz="1400" b="1">
                <a:sym typeface="Symbol" pitchFamily="18" charset="2"/>
              </a:rPr>
              <a:t></a:t>
            </a:r>
            <a:r>
              <a:rPr lang="en-US" sz="1400" b="1"/>
              <a:t>L/2d)sin </a:t>
            </a:r>
            <a:r>
              <a:rPr lang="en-US" sz="1400" b="1">
                <a:sym typeface="Symbol" pitchFamily="18" charset="2"/>
              </a:rPr>
              <a:t></a:t>
            </a:r>
            <a:endParaRPr lang="en-US" sz="1400" b="1"/>
          </a:p>
          <a:p>
            <a:endParaRPr lang="en-US" sz="1400" b="1"/>
          </a:p>
          <a:p>
            <a:r>
              <a:rPr lang="en-US" sz="1400" b="1"/>
              <a:t>   k : vol. expans. coefficient </a:t>
            </a:r>
          </a:p>
          <a:p>
            <a:r>
              <a:rPr lang="en-US" sz="1400" b="1"/>
              <a:t>   c</a:t>
            </a:r>
            <a:r>
              <a:rPr lang="en-US" sz="1400" b="1" baseline="-25000"/>
              <a:t>p</a:t>
            </a:r>
            <a:r>
              <a:rPr lang="en-US" sz="1400" b="1"/>
              <a:t>: specific heat</a:t>
            </a:r>
          </a:p>
          <a:p>
            <a:endParaRPr lang="en-US" sz="1400" b="1"/>
          </a:p>
          <a:p>
            <a:r>
              <a:rPr lang="en-US" sz="1400" b="1"/>
              <a:t>   signal shape:</a:t>
            </a:r>
          </a:p>
          <a:p>
            <a:r>
              <a:rPr lang="en-US" sz="1400" b="1"/>
              <a:t>     flat disk, width ~L</a:t>
            </a:r>
            <a:endParaRPr lang="en-GB" sz="1400" b="1"/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292725" y="3213100"/>
            <a:ext cx="3600450" cy="3016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b="1" dirty="0" smtClean="0">
                <a:solidFill>
                  <a:srgbClr val="CC0066"/>
                </a:solidFill>
              </a:rPr>
              <a:t>T. Bowen</a:t>
            </a:r>
            <a:r>
              <a:rPr lang="en-US" sz="1400" b="1" dirty="0">
                <a:solidFill>
                  <a:srgbClr val="CC0066"/>
                </a:solidFill>
              </a:rPr>
              <a:t>:</a:t>
            </a:r>
            <a:br>
              <a:rPr lang="en-US" sz="1400" b="1" dirty="0">
                <a:solidFill>
                  <a:srgbClr val="CC0066"/>
                </a:solidFill>
              </a:rPr>
            </a:br>
            <a:endParaRPr lang="en-US" sz="800" b="1" dirty="0">
              <a:solidFill>
                <a:srgbClr val="CC0066"/>
              </a:solidFill>
            </a:endParaRPr>
          </a:p>
          <a:p>
            <a:pPr algn="l"/>
            <a:r>
              <a:rPr lang="en-US" sz="1400" b="1" dirty="0"/>
              <a:t>In time domain :</a:t>
            </a:r>
          </a:p>
          <a:p>
            <a:pPr algn="l"/>
            <a:endParaRPr lang="en-US" sz="1400" b="1" dirty="0"/>
          </a:p>
          <a:p>
            <a:pPr algn="l"/>
            <a:r>
              <a:rPr lang="en-US" sz="1400" b="1" dirty="0"/>
              <a:t>P = (1/4</a:t>
            </a:r>
            <a:r>
              <a:rPr lang="en-US" sz="1400" b="1" dirty="0">
                <a:sym typeface="Symbol" pitchFamily="18" charset="2"/>
              </a:rPr>
              <a:t></a:t>
            </a:r>
            <a:r>
              <a:rPr lang="en-US" sz="1400" b="1" dirty="0"/>
              <a:t>)(k/</a:t>
            </a:r>
            <a:r>
              <a:rPr lang="en-US" sz="1400" b="1" dirty="0" err="1"/>
              <a:t>c</a:t>
            </a:r>
            <a:r>
              <a:rPr lang="en-US" sz="1400" b="1" baseline="-25000" dirty="0" err="1"/>
              <a:t>p</a:t>
            </a:r>
            <a:r>
              <a:rPr lang="en-US" sz="1400" b="1" dirty="0"/>
              <a:t>) (E/R) </a:t>
            </a:r>
            <a:br>
              <a:rPr lang="en-US" sz="1400" b="1" dirty="0"/>
            </a:br>
            <a:endParaRPr lang="en-US" sz="1400" b="1" dirty="0"/>
          </a:p>
          <a:p>
            <a:pPr algn="l"/>
            <a:endParaRPr lang="en-US" sz="1400" b="1" dirty="0"/>
          </a:p>
          <a:p>
            <a:pPr algn="l"/>
            <a:r>
              <a:rPr lang="en-US" sz="1400" b="1" dirty="0">
                <a:solidFill>
                  <a:srgbClr val="CC0066"/>
                </a:solidFill>
              </a:rPr>
              <a:t>J. Learned, </a:t>
            </a:r>
            <a:br>
              <a:rPr lang="en-US" sz="1400" b="1" dirty="0">
                <a:solidFill>
                  <a:srgbClr val="CC0066"/>
                </a:solidFill>
              </a:rPr>
            </a:br>
            <a:r>
              <a:rPr lang="en-US" sz="1400" b="1" dirty="0" err="1">
                <a:solidFill>
                  <a:srgbClr val="CC0066"/>
                </a:solidFill>
              </a:rPr>
              <a:t>Phys.Rew</a:t>
            </a:r>
            <a:r>
              <a:rPr lang="en-US" sz="1400" b="1" dirty="0">
                <a:solidFill>
                  <a:srgbClr val="CC0066"/>
                </a:solidFill>
              </a:rPr>
              <a:t>. D 19</a:t>
            </a:r>
            <a:br>
              <a:rPr lang="en-US" sz="1400" b="1" dirty="0">
                <a:solidFill>
                  <a:srgbClr val="CC0066"/>
                </a:solidFill>
              </a:rPr>
            </a:br>
            <a:r>
              <a:rPr lang="en-US" sz="1400" b="1" dirty="0">
                <a:solidFill>
                  <a:srgbClr val="CC0066"/>
                </a:solidFill>
              </a:rPr>
              <a:t>(1979) 3293</a:t>
            </a:r>
          </a:p>
          <a:p>
            <a:pPr algn="l"/>
            <a:endParaRPr lang="en-US" sz="1400" b="1" dirty="0">
              <a:solidFill>
                <a:srgbClr val="CC0066"/>
              </a:solidFill>
            </a:endParaRPr>
          </a:p>
          <a:p>
            <a:pPr algn="l"/>
            <a:r>
              <a:rPr lang="en-US" sz="1400" b="1" dirty="0"/>
              <a:t>P = (1/√(5.4</a:t>
            </a:r>
            <a:r>
              <a:rPr lang="en-US" sz="1400" b="1" dirty="0">
                <a:sym typeface="Symbol" pitchFamily="18" charset="2"/>
              </a:rPr>
              <a:t></a:t>
            </a:r>
            <a:r>
              <a:rPr lang="en-US" sz="1400" b="1" dirty="0"/>
              <a:t>) (1/4</a:t>
            </a:r>
            <a:r>
              <a:rPr lang="en-US" sz="1400" b="1" dirty="0">
                <a:sym typeface="Symbol" pitchFamily="18" charset="2"/>
              </a:rPr>
              <a:t></a:t>
            </a:r>
            <a:r>
              <a:rPr lang="en-US" sz="1400" b="1" dirty="0"/>
              <a:t>)(k/</a:t>
            </a:r>
            <a:r>
              <a:rPr lang="en-US" sz="1400" b="1" dirty="0" err="1"/>
              <a:t>c</a:t>
            </a:r>
            <a:r>
              <a:rPr lang="en-US" sz="1400" b="1" baseline="-25000" dirty="0" err="1"/>
              <a:t>p</a:t>
            </a:r>
            <a:r>
              <a:rPr lang="en-US" sz="1400" b="1" dirty="0"/>
              <a:t>) (E/R) (</a:t>
            </a:r>
            <a:r>
              <a:rPr lang="en-US" sz="1400" b="1" dirty="0" err="1"/>
              <a:t>v</a:t>
            </a:r>
            <a:r>
              <a:rPr lang="en-US" sz="1400" b="1" baseline="-25000" dirty="0" err="1"/>
              <a:t>s</a:t>
            </a:r>
            <a:r>
              <a:rPr lang="en-US" sz="1400" b="1" dirty="0"/>
              <a:t>/</a:t>
            </a:r>
            <a:r>
              <a:rPr lang="en-US" sz="1400" b="1" dirty="0">
                <a:sym typeface="Symbol" pitchFamily="18" charset="2"/>
              </a:rPr>
              <a:t></a:t>
            </a:r>
            <a:r>
              <a:rPr lang="en-US" sz="1400" b="1" dirty="0"/>
              <a:t>)</a:t>
            </a:r>
            <a:r>
              <a:rPr lang="en-US" sz="1400" b="1" baseline="30000" dirty="0"/>
              <a:t>2</a:t>
            </a:r>
          </a:p>
          <a:p>
            <a:pPr algn="l"/>
            <a:endParaRPr lang="en-US" sz="1400" b="1" dirty="0"/>
          </a:p>
          <a:p>
            <a:pPr algn="l"/>
            <a:r>
              <a:rPr lang="en-US" sz="1400" b="1" dirty="0">
                <a:sym typeface="Symbol" pitchFamily="18" charset="2"/>
              </a:rPr>
              <a:t></a:t>
            </a:r>
            <a:r>
              <a:rPr lang="en-US" sz="1400" b="1" dirty="0"/>
              <a:t>: Gaussian width of ionization distr.</a:t>
            </a:r>
            <a:endParaRPr lang="en-GB" dirty="0"/>
          </a:p>
        </p:txBody>
      </p:sp>
      <p:pic>
        <p:nvPicPr>
          <p:cNvPr id="41999" name="Picture 15" descr="y01K514C09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213100"/>
            <a:ext cx="1763713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8029575" y="3933825"/>
            <a:ext cx="935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sz="1200" b="1">
                <a:latin typeface="Times New Roman" pitchFamily="18" charset="0"/>
              </a:rPr>
              <a:t>E=10</a:t>
            </a:r>
            <a:r>
              <a:rPr lang="de-DE" sz="1200" b="1" baseline="30000">
                <a:latin typeface="Times New Roman" pitchFamily="18" charset="0"/>
              </a:rPr>
              <a:t>16 </a:t>
            </a:r>
            <a:r>
              <a:rPr lang="de-DE" sz="1200" b="1">
                <a:latin typeface="Times New Roman" pitchFamily="18" charset="0"/>
              </a:rPr>
              <a:t>eV</a:t>
            </a:r>
            <a:br>
              <a:rPr lang="de-DE" sz="1200" b="1">
                <a:latin typeface="Times New Roman" pitchFamily="18" charset="0"/>
              </a:rPr>
            </a:br>
            <a:r>
              <a:rPr lang="de-DE" sz="1200" b="1">
                <a:latin typeface="Times New Roman" pitchFamily="18" charset="0"/>
              </a:rPr>
              <a:t>R=400 m   </a:t>
            </a:r>
            <a:endParaRPr lang="en-GB" sz="1200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V="1">
            <a:off x="6877050" y="4941888"/>
            <a:ext cx="3587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7" y="-1702"/>
            <a:ext cx="3816423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S</a:t>
            </a:r>
            <a:r>
              <a:rPr lang="en-US" sz="2800" b="1" dirty="0" smtClean="0"/>
              <a:t>ignal strength </a:t>
            </a:r>
            <a:r>
              <a:rPr lang="en-US" sz="2800" b="1" dirty="0"/>
              <a:t>:</a:t>
            </a:r>
            <a:endParaRPr lang="en-GB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02" y="0"/>
            <a:ext cx="244900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71400"/>
            <a:ext cx="1694706" cy="98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68" y="3568385"/>
            <a:ext cx="2561714" cy="262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24" y="2465534"/>
            <a:ext cx="3971603" cy="99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980728"/>
            <a:ext cx="3894025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Strongly dependent on:</a:t>
            </a:r>
          </a:p>
          <a:p>
            <a:r>
              <a:rPr lang="en-US" sz="1600" b="1" dirty="0" smtClean="0"/>
              <a:t> - cascade simulation</a:t>
            </a:r>
          </a:p>
          <a:p>
            <a:r>
              <a:rPr lang="en-US" sz="1600" b="1" dirty="0" smtClean="0"/>
              <a:t> - inclusion of LPM-effect</a:t>
            </a:r>
            <a:br>
              <a:rPr lang="en-US" sz="1600" b="1" dirty="0" smtClean="0"/>
            </a:br>
            <a:r>
              <a:rPr lang="en-US" sz="1600" b="1" dirty="0" smtClean="0"/>
              <a:t>   and photo-nuclear reactions</a:t>
            </a:r>
          </a:p>
          <a:p>
            <a:r>
              <a:rPr lang="en-US" sz="1600" b="1" dirty="0" smtClean="0"/>
              <a:t> - attenuation model</a:t>
            </a:r>
            <a:br>
              <a:rPr lang="en-US" sz="1600" b="1" dirty="0" smtClean="0"/>
            </a:br>
            <a:r>
              <a:rPr lang="en-US" sz="1600" b="1" dirty="0" smtClean="0"/>
              <a:t> - matter effects</a:t>
            </a:r>
          </a:p>
          <a:p>
            <a:endParaRPr lang="en-US" sz="800" b="1" dirty="0"/>
          </a:p>
          <a:p>
            <a:r>
              <a:rPr lang="en-US" sz="1600" b="1" dirty="0"/>
              <a:t>For a recent </a:t>
            </a:r>
            <a:r>
              <a:rPr lang="en-US" sz="1600" b="1" dirty="0" smtClean="0"/>
              <a:t> 3D </a:t>
            </a:r>
            <a:r>
              <a:rPr lang="en-US" sz="1600" b="1" dirty="0"/>
              <a:t>CORSIKA simulation see</a:t>
            </a:r>
            <a:r>
              <a:rPr lang="en-US" sz="1600" b="1" dirty="0" smtClean="0"/>
              <a:t>:</a:t>
            </a:r>
            <a:endParaRPr lang="en-US" sz="800" b="1" dirty="0" smtClean="0"/>
          </a:p>
          <a:p>
            <a:r>
              <a:rPr lang="en-US" sz="1200" b="1" dirty="0" smtClean="0">
                <a:solidFill>
                  <a:srgbClr val="FF3399"/>
                </a:solidFill>
              </a:rPr>
              <a:t>	S. Bevan et al. NIMA 607(2009)398 </a:t>
            </a:r>
            <a:endParaRPr lang="de-DE" sz="1200" b="1" dirty="0">
              <a:solidFill>
                <a:srgbClr val="FF3399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44" y="3573016"/>
            <a:ext cx="434739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2699792" y="1124744"/>
            <a:ext cx="3528392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491880" y="1916832"/>
            <a:ext cx="1985422" cy="1048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555776" y="2165668"/>
            <a:ext cx="3672408" cy="21994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51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4968552" cy="4572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800" b="1" dirty="0" smtClean="0"/>
              <a:t>signal strength ~ </a:t>
            </a:r>
            <a:r>
              <a:rPr lang="en-US" sz="1800" b="1" dirty="0" err="1" smtClean="0"/>
              <a:t>Gruneisen</a:t>
            </a:r>
            <a:r>
              <a:rPr lang="en-US" sz="1800" b="1" dirty="0" smtClean="0"/>
              <a:t> parameter </a:t>
            </a:r>
            <a:r>
              <a:rPr lang="en-US" sz="1800" b="1" dirty="0" smtClean="0">
                <a:sym typeface="Symbol" pitchFamily="18" charset="2"/>
              </a:rPr>
              <a:t> </a:t>
            </a:r>
          </a:p>
        </p:txBody>
      </p:sp>
      <p:graphicFrame>
        <p:nvGraphicFramePr>
          <p:cNvPr id="132144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51805"/>
              </p:ext>
            </p:extLst>
          </p:nvPr>
        </p:nvGraphicFramePr>
        <p:xfrm>
          <a:off x="539552" y="1412776"/>
          <a:ext cx="4950482" cy="2743200"/>
        </p:xfrm>
        <a:graphic>
          <a:graphicData uri="http://schemas.openxmlformats.org/drawingml/2006/table">
            <a:tbl>
              <a:tblPr/>
              <a:tblGrid>
                <a:gridCol w="1107569"/>
                <a:gridCol w="1193133"/>
                <a:gridCol w="1587730"/>
                <a:gridCol w="1062050"/>
              </a:tblGrid>
              <a:tr h="193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South Pole 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 (m/s)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1530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3880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4560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k (/K)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25.5e-5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12.5e-5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11.6e-5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C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 (J/kg/K)</a:t>
                      </a:r>
                      <a:endParaRPr kumimoji="0" lang="en-US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1720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839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 = c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k/C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P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0.153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/>
                        </a:rPr>
                        <a:t>f</a:t>
                      </a:r>
                      <a:r>
                        <a:rPr lang="en-US" sz="1400" b="1" i="0" u="none" strike="noStrike" kern="120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/>
                        </a:rPr>
                        <a:t>max</a:t>
                      </a:r>
                      <a:r>
                        <a:rPr lang="en-US" sz="1400" b="1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/>
                        </a:rPr>
                        <a:t> (kHz)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/>
                        </a:rPr>
                        <a:t>7.7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/>
                        </a:rPr>
                        <a:t>20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336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/>
                        </a:rPr>
                        <a:t>42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refraction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moderate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very small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small?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/>
                        </a:rPr>
                        <a:t>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/>
                        </a:rPr>
                        <a:t>att</a:t>
                      </a:r>
                      <a:endParaRPr kumimoji="0" lang="en-US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&gt; 1000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~300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&gt; 100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sym typeface="Symbol" pitchFamily="18" charset="2"/>
                        </a:rPr>
                        <a:t>noise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variable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stable, &lt; 14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mPa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small?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32" name="Rectangle 44"/>
          <p:cNvSpPr>
            <a:spLocks noChangeArrowheads="1"/>
          </p:cNvSpPr>
          <p:nvPr/>
        </p:nvSpPr>
        <p:spPr bwMode="auto">
          <a:xfrm>
            <a:off x="5626510" y="2074915"/>
            <a:ext cx="327983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/>
              <a:t>Ice is the only medium where</a:t>
            </a:r>
            <a:r>
              <a:rPr lang="en-US" b="1" dirty="0"/>
              <a:t> </a:t>
            </a:r>
            <a:r>
              <a:rPr lang="en-US" b="1" dirty="0" smtClean="0"/>
              <a:t>optical, radio and acoustic signals can be used simultaneously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5537" y="-1702"/>
            <a:ext cx="7992887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Target material influence on signal strength </a:t>
            </a:r>
            <a:r>
              <a:rPr lang="en-US" sz="2800" b="1" dirty="0"/>
              <a:t>: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92080" y="1465039"/>
            <a:ext cx="3279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3399"/>
                </a:solidFill>
              </a:rPr>
              <a:t>a</a:t>
            </a:r>
            <a:r>
              <a:rPr lang="en-US" sz="1400" b="1" dirty="0" smtClean="0">
                <a:solidFill>
                  <a:srgbClr val="FF3399"/>
                </a:solidFill>
              </a:rPr>
              <a:t>dapted from B. Price, ARENA2005</a:t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>
                <a:solidFill>
                  <a:srgbClr val="FF3399"/>
                </a:solidFill>
              </a:rPr>
              <a:t>using SPATS results</a:t>
            </a:r>
            <a:endParaRPr lang="de-DE" sz="1400" b="1" dirty="0">
              <a:solidFill>
                <a:srgbClr val="FF3399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84" y="4581128"/>
            <a:ext cx="2962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CA01-D2D2-4713-96EF-2A5914E7B9BC}" type="slidenum">
              <a:rPr lang="en-GB" smtClean="0">
                <a:solidFill>
                  <a:srgbClr val="000000"/>
                </a:solidFill>
              </a:rPr>
              <a:pPr/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9868" y="5632891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3399"/>
                </a:solidFill>
              </a:rPr>
              <a:t>Baikal, 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ICRC 2007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9455" y="4986560"/>
            <a:ext cx="14761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</a:t>
            </a:r>
            <a:r>
              <a:rPr lang="en-US" sz="1400" b="1" baseline="-25000" dirty="0" smtClean="0"/>
              <a:t>ANTARES</a:t>
            </a:r>
            <a:r>
              <a:rPr lang="en-US" sz="1400" b="1" dirty="0" smtClean="0"/>
              <a:t> = 13</a:t>
            </a:r>
            <a:r>
              <a:rPr lang="en-US" sz="1400" b="1" dirty="0" smtClean="0">
                <a:sym typeface="Symbol"/>
              </a:rPr>
              <a:t>C</a:t>
            </a:r>
          </a:p>
          <a:p>
            <a:r>
              <a:rPr lang="en-US" sz="1400" b="1" dirty="0" err="1" smtClean="0"/>
              <a:t>T</a:t>
            </a:r>
            <a:r>
              <a:rPr lang="en-US" sz="1400" b="1" baseline="-25000" dirty="0" err="1" smtClean="0"/>
              <a:t>Baikal</a:t>
            </a:r>
            <a:r>
              <a:rPr lang="en-US" sz="1400" b="1" dirty="0" smtClean="0"/>
              <a:t>     =  </a:t>
            </a:r>
            <a:r>
              <a:rPr lang="en-US" sz="1400" b="1" dirty="0"/>
              <a:t>3</a:t>
            </a:r>
            <a:r>
              <a:rPr lang="en-US" sz="1400" b="1" dirty="0" smtClean="0">
                <a:sym typeface="Symbol"/>
              </a:rPr>
              <a:t>C</a:t>
            </a:r>
          </a:p>
          <a:p>
            <a:endParaRPr lang="en-US" sz="1400" b="1" dirty="0">
              <a:sym typeface="Symbol"/>
            </a:endParaRPr>
          </a:p>
          <a:p>
            <a:r>
              <a:rPr lang="en-US" sz="1400" b="1" dirty="0" smtClean="0">
                <a:sym typeface="Symbol"/>
              </a:rPr>
              <a:t>         </a:t>
            </a:r>
            <a:r>
              <a:rPr lang="en-US" sz="1400" b="1" dirty="0" smtClean="0">
                <a:sym typeface="Wingdings" pitchFamily="2" charset="2"/>
              </a:rPr>
              <a:t></a:t>
            </a:r>
            <a:endParaRPr lang="en-US" sz="1400" b="1" dirty="0">
              <a:sym typeface="Symbol"/>
            </a:endParaRPr>
          </a:p>
          <a:p>
            <a:endParaRPr lang="de-DE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66426" y="4618365"/>
            <a:ext cx="1466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Real signal strength depends strongly on local conditions</a:t>
            </a:r>
            <a:endParaRPr lang="de-DE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270488"/>
            <a:ext cx="2088232" cy="214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115616" y="4366877"/>
            <a:ext cx="432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BUT</a:t>
            </a:r>
            <a:endParaRPr lang="de-DE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97621" y="4270488"/>
            <a:ext cx="1832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3399"/>
                </a:solidFill>
              </a:rPr>
              <a:t>G.Sulak</a:t>
            </a:r>
            <a:r>
              <a:rPr lang="en-US" sz="1200" b="1" dirty="0" smtClean="0">
                <a:solidFill>
                  <a:srgbClr val="FF3399"/>
                </a:solidFill>
              </a:rPr>
              <a:t> et al. </a:t>
            </a:r>
            <a:br>
              <a:rPr lang="en-US" sz="1200" b="1" dirty="0" smtClean="0">
                <a:solidFill>
                  <a:srgbClr val="FF3399"/>
                </a:solidFill>
              </a:rPr>
            </a:br>
            <a:r>
              <a:rPr lang="en-US" sz="1200" b="1" dirty="0" smtClean="0">
                <a:solidFill>
                  <a:srgbClr val="FF3399"/>
                </a:solidFill>
              </a:rPr>
              <a:t>NIMA 161(1979)203</a:t>
            </a:r>
            <a:endParaRPr lang="de-DE" sz="1200" b="1" dirty="0">
              <a:solidFill>
                <a:srgbClr val="FF33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796" y="3557561"/>
            <a:ext cx="2593619" cy="76944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b="1" dirty="0"/>
              <a:t>What about permafrost?</a:t>
            </a:r>
          </a:p>
          <a:p>
            <a:pPr eaLnBrk="0" hangingPunct="0"/>
            <a:r>
              <a:rPr lang="en-US" sz="1400" b="1" dirty="0" smtClean="0">
                <a:solidFill>
                  <a:srgbClr val="FF3399"/>
                </a:solidFill>
              </a:rPr>
              <a:t>R</a:t>
            </a:r>
            <a:r>
              <a:rPr lang="en-US" sz="1400" b="1" dirty="0">
                <a:solidFill>
                  <a:srgbClr val="FF3399"/>
                </a:solidFill>
              </a:rPr>
              <a:t>. </a:t>
            </a:r>
            <a:r>
              <a:rPr lang="en-US" sz="1400" b="1" dirty="0" err="1">
                <a:solidFill>
                  <a:srgbClr val="FF3399"/>
                </a:solidFill>
              </a:rPr>
              <a:t>Nahnhauer</a:t>
            </a:r>
            <a:r>
              <a:rPr lang="en-US" sz="1400" b="1" dirty="0">
                <a:solidFill>
                  <a:srgbClr val="FF3399"/>
                </a:solidFill>
              </a:rPr>
              <a:t> et al.,</a:t>
            </a:r>
          </a:p>
          <a:p>
            <a:pPr eaLnBrk="0" hangingPunct="0"/>
            <a:r>
              <a:rPr lang="en-US" sz="1400" b="1" dirty="0" smtClean="0">
                <a:solidFill>
                  <a:srgbClr val="FF3399"/>
                </a:solidFill>
              </a:rPr>
              <a:t>NIMA </a:t>
            </a:r>
            <a:r>
              <a:rPr lang="en-US" sz="1400" b="1" dirty="0">
                <a:solidFill>
                  <a:srgbClr val="FF3399"/>
                </a:solidFill>
              </a:rPr>
              <a:t>587 (2008) 29  </a:t>
            </a:r>
          </a:p>
        </p:txBody>
      </p:sp>
    </p:spTree>
    <p:extLst>
      <p:ext uri="{BB962C8B-B14F-4D97-AF65-F5344CB8AC3E}">
        <p14:creationId xmlns:p14="http://schemas.microsoft.com/office/powerpoint/2010/main" val="32294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7084" y="-27384"/>
            <a:ext cx="5616575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What do measurements say?</a:t>
            </a:r>
            <a:endParaRPr lang="en-GB" sz="2800" b="1" dirty="0"/>
          </a:p>
        </p:txBody>
      </p:sp>
      <p:pic>
        <p:nvPicPr>
          <p:cNvPr id="6" name="Picture 3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6365"/>
            <a:ext cx="3889375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1114574"/>
            <a:ext cx="44656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b="1" dirty="0" err="1">
                <a:solidFill>
                  <a:srgbClr val="FF3399"/>
                </a:solidFill>
              </a:rPr>
              <a:t>Sulak</a:t>
            </a:r>
            <a:r>
              <a:rPr lang="en-US" sz="1400" b="1" dirty="0">
                <a:solidFill>
                  <a:srgbClr val="FF3399"/>
                </a:solidFill>
              </a:rPr>
              <a:t> et al. NIM 161(1979) 203</a:t>
            </a:r>
            <a:endParaRPr lang="en-GB" sz="1400" b="1" dirty="0">
              <a:solidFill>
                <a:srgbClr val="FF3399"/>
              </a:solidFill>
            </a:endParaRPr>
          </a:p>
          <a:p>
            <a:pPr algn="l"/>
            <a:r>
              <a:rPr lang="de-DE" sz="1400" b="1" dirty="0"/>
              <a:t>BNL:  200 </a:t>
            </a:r>
            <a:r>
              <a:rPr lang="de-DE" sz="1400" b="1" dirty="0" err="1"/>
              <a:t>MeV</a:t>
            </a:r>
            <a:r>
              <a:rPr lang="de-DE" sz="1400" b="1" dirty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28 </a:t>
            </a:r>
            <a:r>
              <a:rPr lang="de-DE" sz="1400" b="1" dirty="0" err="1"/>
              <a:t>GeV</a:t>
            </a:r>
            <a:r>
              <a:rPr lang="de-DE" sz="1400" b="1" dirty="0"/>
              <a:t> </a:t>
            </a:r>
            <a:r>
              <a:rPr lang="de-DE" sz="1400" b="1" dirty="0" err="1"/>
              <a:t>protons</a:t>
            </a:r>
            <a:r>
              <a:rPr lang="de-DE" sz="1400" b="1" dirty="0"/>
              <a:t>, E</a:t>
            </a:r>
            <a:r>
              <a:rPr lang="de-DE" sz="1400" b="1" baseline="-25000" dirty="0"/>
              <a:t>min</a:t>
            </a:r>
            <a:r>
              <a:rPr lang="de-DE" sz="1400" b="1" dirty="0"/>
              <a:t> = 10</a:t>
            </a:r>
            <a:r>
              <a:rPr lang="de-DE" sz="1400" b="1" baseline="30000" dirty="0"/>
              <a:t>20</a:t>
            </a:r>
            <a:r>
              <a:rPr lang="de-DE" sz="1400" b="1" dirty="0"/>
              <a:t> eV  Harvard: 158 </a:t>
            </a:r>
            <a:r>
              <a:rPr lang="de-DE" sz="1400" b="1" dirty="0" err="1"/>
              <a:t>MeV</a:t>
            </a:r>
            <a:r>
              <a:rPr lang="de-DE" sz="1400" b="1" dirty="0"/>
              <a:t> Protons, E</a:t>
            </a:r>
            <a:r>
              <a:rPr lang="de-DE" sz="1400" b="1" baseline="-25000" dirty="0"/>
              <a:t>min</a:t>
            </a:r>
            <a:r>
              <a:rPr lang="de-DE" sz="1400" b="1" dirty="0"/>
              <a:t> = 10</a:t>
            </a:r>
            <a:r>
              <a:rPr lang="de-DE" sz="1400" b="1" baseline="30000" dirty="0"/>
              <a:t>15</a:t>
            </a:r>
            <a:r>
              <a:rPr lang="de-DE" sz="1400" b="1" dirty="0"/>
              <a:t>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755412"/>
            <a:ext cx="4032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Early experimental checks 1979-80</a:t>
            </a:r>
            <a:endParaRPr lang="de-DE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63677"/>
            <a:ext cx="628079" cy="126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1520" y="1988840"/>
            <a:ext cx="41767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>
                <a:solidFill>
                  <a:srgbClr val="CC0066"/>
                </a:solidFill>
              </a:rPr>
              <a:t>P.I. </a:t>
            </a:r>
            <a:r>
              <a:rPr lang="en-US" sz="1400" b="1" dirty="0" err="1">
                <a:solidFill>
                  <a:srgbClr val="CC0066"/>
                </a:solidFill>
              </a:rPr>
              <a:t>Golubnichy</a:t>
            </a:r>
            <a:r>
              <a:rPr lang="en-US" sz="1400" b="1" dirty="0">
                <a:solidFill>
                  <a:srgbClr val="CC0066"/>
                </a:solidFill>
              </a:rPr>
              <a:t> et al. Proc. DUMAND-1979, 148</a:t>
            </a:r>
            <a:br>
              <a:rPr lang="en-US" sz="1400" b="1" dirty="0">
                <a:solidFill>
                  <a:srgbClr val="CC0066"/>
                </a:solidFill>
              </a:rPr>
            </a:br>
            <a:r>
              <a:rPr lang="en-US" sz="1400" b="1" dirty="0"/>
              <a:t>Laser , </a:t>
            </a:r>
            <a:r>
              <a:rPr lang="en-US" sz="1400" b="1" dirty="0">
                <a:sym typeface="Symbol" pitchFamily="18" charset="2"/>
              </a:rPr>
              <a:t>= 1060 m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48742" y="5085184"/>
            <a:ext cx="338296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/>
              <a:t>Other questions studied</a:t>
            </a:r>
            <a:br>
              <a:rPr lang="en-US" sz="1400" b="1" dirty="0"/>
            </a:br>
            <a:r>
              <a:rPr lang="en-US" sz="400" b="1" dirty="0"/>
              <a:t/>
            </a:r>
            <a:br>
              <a:rPr lang="en-US" sz="400" b="1" dirty="0"/>
            </a:br>
            <a:r>
              <a:rPr lang="en-US" sz="1400" b="1" dirty="0"/>
              <a:t>A= f(d),  varying beam diameter</a:t>
            </a:r>
            <a:br>
              <a:rPr lang="en-US" sz="1400" b="1" dirty="0"/>
            </a:br>
            <a:r>
              <a:rPr lang="en-US" sz="1400" b="1" dirty="0"/>
              <a:t>A= f(K/</a:t>
            </a:r>
            <a:r>
              <a:rPr lang="en-US" sz="1400" b="1" dirty="0" err="1"/>
              <a:t>c</a:t>
            </a:r>
            <a:r>
              <a:rPr lang="en-US" sz="1400" b="1" baseline="-25000" dirty="0" err="1"/>
              <a:t>p</a:t>
            </a:r>
            <a:r>
              <a:rPr lang="en-US" sz="1400" b="1" dirty="0"/>
              <a:t>), varying liquids </a:t>
            </a:r>
            <a:br>
              <a:rPr lang="en-US" sz="1400" b="1" dirty="0"/>
            </a:br>
            <a:r>
              <a:rPr lang="en-US" sz="1400" b="1" dirty="0"/>
              <a:t>A=f(R), varying distance</a:t>
            </a:r>
            <a:br>
              <a:rPr lang="en-US" sz="1400" b="1" dirty="0"/>
            </a:br>
            <a:r>
              <a:rPr lang="en-US" sz="1400" b="1" dirty="0"/>
              <a:t>A=f(p), varying static pressure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81935" y="764704"/>
            <a:ext cx="4174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Similar studies from the last decade</a:t>
            </a:r>
            <a:endParaRPr lang="de-DE" b="1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421357" y="4284965"/>
            <a:ext cx="453521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/>
              <a:t>   Conclusions </a:t>
            </a:r>
          </a:p>
          <a:p>
            <a:pPr algn="l">
              <a:spcBef>
                <a:spcPct val="50000"/>
              </a:spcBef>
            </a:pPr>
            <a:r>
              <a:rPr lang="en-US" sz="1400" b="1" dirty="0">
                <a:sym typeface="Wingdings" pitchFamily="2" charset="2"/>
              </a:rPr>
              <a:t>        many Thermo-acoustic Model </a:t>
            </a:r>
            <a:br>
              <a:rPr lang="en-US" sz="1400" b="1" dirty="0">
                <a:sym typeface="Wingdings" pitchFamily="2" charset="2"/>
              </a:rPr>
            </a:br>
            <a:r>
              <a:rPr lang="en-US" sz="1400" b="1" dirty="0">
                <a:sym typeface="Wingdings" pitchFamily="2" charset="2"/>
              </a:rPr>
              <a:t>            predictions confirmed</a:t>
            </a:r>
            <a:br>
              <a:rPr lang="en-US" sz="1400" b="1" dirty="0">
                <a:sym typeface="Wingdings" pitchFamily="2" charset="2"/>
              </a:rPr>
            </a:br>
            <a:r>
              <a:rPr lang="en-US" sz="1400" b="1" dirty="0">
                <a:sym typeface="Wingdings" pitchFamily="2" charset="2"/>
              </a:rPr>
              <a:t>        dominant mechanism is thermal expansion</a:t>
            </a:r>
            <a:br>
              <a:rPr lang="en-US" sz="1400" b="1" dirty="0">
                <a:sym typeface="Wingdings" pitchFamily="2" charset="2"/>
              </a:rPr>
            </a:br>
            <a:r>
              <a:rPr lang="en-US" sz="1400" b="1" dirty="0">
                <a:sym typeface="Wingdings" pitchFamily="2" charset="2"/>
              </a:rPr>
              <a:t>       other contributions (</a:t>
            </a:r>
            <a:r>
              <a:rPr lang="en-US" sz="1400" b="1" dirty="0" err="1">
                <a:sym typeface="Wingdings" pitchFamily="2" charset="2"/>
              </a:rPr>
              <a:t>microbubbles</a:t>
            </a:r>
            <a:r>
              <a:rPr lang="en-US" sz="1400" b="1" dirty="0">
                <a:sym typeface="Wingdings" pitchFamily="2" charset="2"/>
              </a:rPr>
              <a:t>, ???) </a:t>
            </a:r>
            <a:br>
              <a:rPr lang="en-US" sz="1400" b="1" dirty="0">
                <a:sym typeface="Wingdings" pitchFamily="2" charset="2"/>
              </a:rPr>
            </a:br>
            <a:r>
              <a:rPr lang="en-US" sz="1400" b="1" dirty="0">
                <a:sym typeface="Wingdings" pitchFamily="2" charset="2"/>
              </a:rPr>
              <a:t>           can not be </a:t>
            </a:r>
            <a:r>
              <a:rPr lang="en-US" sz="1400" b="1" dirty="0" smtClean="0">
                <a:sym typeface="Wingdings" pitchFamily="2" charset="2"/>
              </a:rPr>
              <a:t>completely excluded</a:t>
            </a: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No comparison of absolute amplitude strength between data and model(s)  available up to now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5976" y="1196752"/>
            <a:ext cx="47386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>
                <a:solidFill>
                  <a:srgbClr val="FF3399"/>
                </a:solidFill>
              </a:rPr>
              <a:t>V.I. </a:t>
            </a:r>
            <a:r>
              <a:rPr lang="de-DE" sz="1400" b="1" dirty="0" err="1">
                <a:solidFill>
                  <a:srgbClr val="FF3399"/>
                </a:solidFill>
              </a:rPr>
              <a:t>Albul</a:t>
            </a:r>
            <a:r>
              <a:rPr lang="de-DE" sz="1400" b="1" dirty="0">
                <a:solidFill>
                  <a:srgbClr val="FF3399"/>
                </a:solidFill>
              </a:rPr>
              <a:t> et al. </a:t>
            </a:r>
            <a:r>
              <a:rPr lang="de-DE" sz="1400" b="1" dirty="0" err="1">
                <a:solidFill>
                  <a:srgbClr val="FF3399"/>
                </a:solidFill>
              </a:rPr>
              <a:t>Instr</a:t>
            </a:r>
            <a:r>
              <a:rPr lang="de-DE" sz="1400" b="1" dirty="0">
                <a:solidFill>
                  <a:srgbClr val="FF3399"/>
                </a:solidFill>
              </a:rPr>
              <a:t>. </a:t>
            </a:r>
            <a:r>
              <a:rPr lang="de-DE" sz="1400" b="1" dirty="0" err="1">
                <a:solidFill>
                  <a:srgbClr val="FF3399"/>
                </a:solidFill>
              </a:rPr>
              <a:t>and</a:t>
            </a:r>
            <a:r>
              <a:rPr lang="de-DE" sz="1400" b="1" dirty="0">
                <a:solidFill>
                  <a:srgbClr val="FF3399"/>
                </a:solidFill>
              </a:rPr>
              <a:t> </a:t>
            </a:r>
            <a:r>
              <a:rPr lang="de-DE" sz="1400" b="1" dirty="0" err="1">
                <a:solidFill>
                  <a:srgbClr val="FF3399"/>
                </a:solidFill>
              </a:rPr>
              <a:t>Exp</a:t>
            </a:r>
            <a:r>
              <a:rPr lang="de-DE" sz="1400" b="1" dirty="0">
                <a:solidFill>
                  <a:srgbClr val="FF3399"/>
                </a:solidFill>
              </a:rPr>
              <a:t>. Techn. 44 (</a:t>
            </a:r>
            <a:r>
              <a:rPr lang="de-DE" sz="1400" b="1" dirty="0" smtClean="0">
                <a:solidFill>
                  <a:srgbClr val="FF3399"/>
                </a:solidFill>
              </a:rPr>
              <a:t>2001)327</a:t>
            </a:r>
            <a:br>
              <a:rPr lang="de-DE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/>
              <a:t>125 Mev+200 MeV, p,H2O, ITEP Moscow</a:t>
            </a:r>
          </a:p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FF3399"/>
                </a:solidFill>
              </a:rPr>
              <a:t>S. </a:t>
            </a:r>
            <a:r>
              <a:rPr lang="en-US" sz="1400" b="1" dirty="0" err="1" smtClean="0">
                <a:solidFill>
                  <a:srgbClr val="FF3399"/>
                </a:solidFill>
              </a:rPr>
              <a:t>Böser</a:t>
            </a:r>
            <a:r>
              <a:rPr lang="en-US" sz="1400" b="1" dirty="0" smtClean="0">
                <a:solidFill>
                  <a:srgbClr val="FF3399"/>
                </a:solidFill>
              </a:rPr>
              <a:t> et al. unpublished </a:t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>
                <a:solidFill>
                  <a:srgbClr val="FF3399"/>
                </a:solidFill>
              </a:rPr>
              <a:t>(Dipl.-Thesis </a:t>
            </a:r>
            <a:r>
              <a:rPr lang="en-US" sz="1400" b="1" dirty="0" err="1" smtClean="0">
                <a:solidFill>
                  <a:srgbClr val="FF3399"/>
                </a:solidFill>
              </a:rPr>
              <a:t>J.Stegmaier</a:t>
            </a:r>
            <a:r>
              <a:rPr lang="en-US" sz="1400" b="1" dirty="0" smtClean="0">
                <a:solidFill>
                  <a:srgbClr val="FF3399"/>
                </a:solidFill>
              </a:rPr>
              <a:t>, Mainz2004)  </a:t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/>
              <a:t>177 MeV, p, ice, TSL Uppsala</a:t>
            </a:r>
          </a:p>
          <a:p>
            <a:pPr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3399"/>
                </a:solidFill>
              </a:rPr>
              <a:t>K.Graf</a:t>
            </a:r>
            <a:r>
              <a:rPr lang="en-US" sz="1400" b="1" dirty="0" smtClean="0">
                <a:solidFill>
                  <a:srgbClr val="FF3399"/>
                </a:solidFill>
              </a:rPr>
              <a:t> et al., </a:t>
            </a:r>
            <a:r>
              <a:rPr lang="en-US" sz="1400" b="1" dirty="0" err="1" smtClean="0">
                <a:solidFill>
                  <a:srgbClr val="FF3399"/>
                </a:solidFill>
              </a:rPr>
              <a:t>Int.J.Mod.Phys</a:t>
            </a:r>
            <a:r>
              <a:rPr lang="en-US" sz="1400" b="1" dirty="0" smtClean="0">
                <a:solidFill>
                  <a:srgbClr val="FF3399"/>
                </a:solidFill>
              </a:rPr>
              <a:t>. A21(2006)127</a:t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/>
              <a:t>177 MeV , p, 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O, TSL Uppsala</a:t>
            </a:r>
            <a:br>
              <a:rPr lang="en-US" sz="1400" b="1" dirty="0" smtClean="0"/>
            </a:br>
            <a:r>
              <a:rPr lang="en-US" sz="1400" b="1" dirty="0" smtClean="0"/>
              <a:t>Laser, 1064 nm, 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O, Erlangen</a:t>
            </a:r>
          </a:p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FF3399"/>
                </a:solidFill>
              </a:rPr>
              <a:t>R. </a:t>
            </a:r>
            <a:r>
              <a:rPr lang="en-US" sz="1400" b="1" dirty="0" err="1" smtClean="0">
                <a:solidFill>
                  <a:srgbClr val="FF3399"/>
                </a:solidFill>
              </a:rPr>
              <a:t>Nahnhauer</a:t>
            </a:r>
            <a:r>
              <a:rPr lang="en-US" sz="1400" b="1" dirty="0" smtClean="0">
                <a:solidFill>
                  <a:srgbClr val="FF3399"/>
                </a:solidFill>
              </a:rPr>
              <a:t> et al., NIMA </a:t>
            </a:r>
            <a:r>
              <a:rPr lang="en-US" sz="1400" b="1" dirty="0">
                <a:solidFill>
                  <a:srgbClr val="FF3399"/>
                </a:solidFill>
              </a:rPr>
              <a:t>587 (2008) 29 </a:t>
            </a:r>
            <a:br>
              <a:rPr lang="en-US" sz="1400" b="1" dirty="0">
                <a:solidFill>
                  <a:srgbClr val="FF3399"/>
                </a:solidFill>
              </a:rPr>
            </a:br>
            <a:r>
              <a:rPr lang="en-US" sz="1400" b="1" dirty="0" smtClean="0"/>
              <a:t>Laser, 1064 nm, “permafrost”, </a:t>
            </a:r>
            <a:r>
              <a:rPr lang="en-US" sz="1400" b="1" dirty="0" err="1" smtClean="0"/>
              <a:t>Zeuthen</a:t>
            </a:r>
            <a:endParaRPr lang="en-US" sz="1400" b="1" dirty="0" smtClean="0"/>
          </a:p>
          <a:p>
            <a:pPr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3399"/>
                </a:solidFill>
              </a:rPr>
              <a:t>G.De</a:t>
            </a:r>
            <a:r>
              <a:rPr lang="en-US" sz="1400" b="1" dirty="0" smtClean="0">
                <a:solidFill>
                  <a:srgbClr val="FF3399"/>
                </a:solidFill>
              </a:rPr>
              <a:t> </a:t>
            </a:r>
            <a:r>
              <a:rPr lang="en-US" sz="1400" b="1" dirty="0" err="1" smtClean="0">
                <a:solidFill>
                  <a:srgbClr val="FF3399"/>
                </a:solidFill>
              </a:rPr>
              <a:t>Bonis</a:t>
            </a:r>
            <a:r>
              <a:rPr lang="en-US" sz="1400" b="1" dirty="0" smtClean="0">
                <a:solidFill>
                  <a:srgbClr val="FF3399"/>
                </a:solidFill>
              </a:rPr>
              <a:t> et </a:t>
            </a:r>
            <a:r>
              <a:rPr lang="en-US" sz="1400" b="1" dirty="0" err="1" smtClean="0">
                <a:solidFill>
                  <a:srgbClr val="FF3399"/>
                </a:solidFill>
              </a:rPr>
              <a:t>al.NIMA</a:t>
            </a:r>
            <a:r>
              <a:rPr lang="en-US" sz="1400" b="1" dirty="0" smtClean="0">
                <a:solidFill>
                  <a:srgbClr val="FF3399"/>
                </a:solidFill>
              </a:rPr>
              <a:t> 604 (2009) 199</a:t>
            </a:r>
            <a:br>
              <a:rPr lang="en-US" sz="1400" b="1" dirty="0" smtClean="0">
                <a:solidFill>
                  <a:srgbClr val="FF3399"/>
                </a:solidFill>
              </a:rPr>
            </a:br>
            <a:r>
              <a:rPr lang="en-US" sz="1400" b="1" dirty="0" smtClean="0"/>
              <a:t>100 MeV+200 MeV, p, H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O, ITEP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6001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May 26, 2011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RICAP11, Rome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0B5F-FEE4-458B-916D-152CC0E9A6FC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7084" y="-27384"/>
            <a:ext cx="5616575" cy="52322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A first relative comparison </a:t>
            </a:r>
            <a:endParaRPr lang="en-GB" sz="2800" b="1" dirty="0"/>
          </a:p>
        </p:txBody>
      </p:sp>
      <p:pic>
        <p:nvPicPr>
          <p:cNvPr id="6" name="Picture 4" descr="C:\WINDOWS\Eigene Dateien\uppsala\IM0012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4" y="1914978"/>
            <a:ext cx="1838672" cy="12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WINDOWS\Eigene Dateien\uppsala\IM0012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" y="1887018"/>
            <a:ext cx="1842148" cy="12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17716" y="1193378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err="1">
                <a:solidFill>
                  <a:srgbClr val="FFCC00"/>
                </a:solidFill>
              </a:rPr>
              <a:t>Ice</a:t>
            </a:r>
            <a:r>
              <a:rPr lang="de-DE" sz="3200" b="1" dirty="0">
                <a:solidFill>
                  <a:srgbClr val="FFCC00"/>
                </a:solidFill>
              </a:rPr>
              <a:t> 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13720" y="1265395"/>
            <a:ext cx="112623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FFCC00"/>
                </a:solidFill>
              </a:rPr>
              <a:t>H</a:t>
            </a:r>
            <a:r>
              <a:rPr lang="de-DE" sz="2400" b="1" baseline="-25000" dirty="0">
                <a:solidFill>
                  <a:srgbClr val="FFCC00"/>
                </a:solidFill>
              </a:rPr>
              <a:t>2</a:t>
            </a:r>
            <a:r>
              <a:rPr lang="de-DE" sz="2400" b="1" dirty="0">
                <a:solidFill>
                  <a:srgbClr val="FFCC00"/>
                </a:solidFill>
              </a:rPr>
              <a:t>O</a:t>
            </a:r>
            <a:r>
              <a:rPr lang="de-DE" sz="3200" b="1" dirty="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9440" y="3100903"/>
            <a:ext cx="22322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>
                <a:solidFill>
                  <a:srgbClr val="FFCC00"/>
                </a:solidFill>
              </a:rPr>
              <a:t>LxBxH</a:t>
            </a:r>
            <a:r>
              <a:rPr lang="de-DE" sz="1400" b="1" dirty="0">
                <a:solidFill>
                  <a:srgbClr val="FFCC00"/>
                </a:solidFill>
              </a:rPr>
              <a:t> = 130x40x27 cm</a:t>
            </a:r>
            <a:r>
              <a:rPr lang="de-DE" sz="1400" b="1" baseline="30000" dirty="0">
                <a:solidFill>
                  <a:srgbClr val="FFCC00"/>
                </a:solidFill>
              </a:rPr>
              <a:t>3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411760" y="3121223"/>
            <a:ext cx="2308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>
                <a:solidFill>
                  <a:srgbClr val="FFCC00"/>
                </a:solidFill>
              </a:rPr>
              <a:t>LxBxH</a:t>
            </a:r>
            <a:r>
              <a:rPr lang="de-DE" sz="1400" b="1" dirty="0">
                <a:solidFill>
                  <a:srgbClr val="FFCC00"/>
                </a:solidFill>
              </a:rPr>
              <a:t> = 135x45x27 cm</a:t>
            </a:r>
            <a:r>
              <a:rPr lang="de-DE" sz="1400" b="1" baseline="30000" dirty="0">
                <a:solidFill>
                  <a:srgbClr val="FFCC00"/>
                </a:solidFill>
              </a:rPr>
              <a:t>3</a:t>
            </a:r>
          </a:p>
        </p:txBody>
      </p:sp>
      <p:pic>
        <p:nvPicPr>
          <p:cNvPr id="12" name="Picture 15" descr="F:\ppt-archive\SigH2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22" y="3532206"/>
            <a:ext cx="1870054" cy="13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F:\ppt-archive\SigIc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0" y="3529294"/>
            <a:ext cx="1872900" cy="13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87210" y="5122133"/>
            <a:ext cx="42847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 dirty="0" smtClean="0">
                <a:sym typeface="Symbol" pitchFamily="18" charset="2"/>
              </a:rPr>
              <a:t>Beam: p,  </a:t>
            </a:r>
            <a:r>
              <a:rPr lang="de-DE" sz="1600" b="1" dirty="0">
                <a:sym typeface="Symbol" pitchFamily="18" charset="2"/>
              </a:rPr>
              <a:t>= 2cm, </a:t>
            </a:r>
            <a:r>
              <a:rPr lang="de-DE" sz="1600" b="1" dirty="0"/>
              <a:t>E = 110 </a:t>
            </a:r>
            <a:r>
              <a:rPr lang="de-DE" sz="1600" b="1" dirty="0" err="1"/>
              <a:t>PeV</a:t>
            </a:r>
            <a:r>
              <a:rPr lang="de-DE" sz="1600" b="1" dirty="0"/>
              <a:t>  R = 40cm</a:t>
            </a:r>
          </a:p>
        </p:txBody>
      </p:sp>
      <p:pic>
        <p:nvPicPr>
          <p:cNvPr id="15" name="Picture 6" descr="F:\ppt-archive\IceProf-neu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795665"/>
            <a:ext cx="2972924" cy="18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ppt-archive\H2OProf-neu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2924944"/>
            <a:ext cx="2991256" cy="190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713271" y="1555114"/>
            <a:ext cx="195456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0000"/>
                </a:solidFill>
                <a:cs typeface="Times New Roman" pitchFamily="18" charset="0"/>
              </a:rPr>
              <a:t>•   R = 42.5 cm</a:t>
            </a:r>
            <a:r>
              <a:rPr lang="de-DE" sz="1200" b="1" dirty="0">
                <a:cs typeface="Times New Roman" pitchFamily="18" charset="0"/>
              </a:rPr>
              <a:t> </a:t>
            </a:r>
            <a:r>
              <a:rPr lang="de-DE" sz="12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</a:t>
            </a:r>
          </a:p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9900"/>
                </a:solidFill>
                <a:cs typeface="Times New Roman" pitchFamily="18" charset="0"/>
              </a:rPr>
              <a:t>•   </a:t>
            </a:r>
            <a:r>
              <a:rPr lang="de-DE" sz="1200" b="1" dirty="0">
                <a:solidFill>
                  <a:srgbClr val="009900"/>
                </a:solidFill>
                <a:cs typeface="Times New Roman" pitchFamily="18" charset="0"/>
              </a:rPr>
              <a:t>R = 77.6 cm </a:t>
            </a:r>
            <a:r>
              <a:rPr lang="de-DE" sz="1200" b="1" dirty="0">
                <a:solidFill>
                  <a:srgbClr val="009900"/>
                </a:solidFill>
                <a:cs typeface="Times New Roman" pitchFamily="18" charset="0"/>
                <a:sym typeface="Symbol" pitchFamily="18" charset="2"/>
              </a:rPr>
              <a:t></a:t>
            </a:r>
            <a:r>
              <a:rPr lang="de-DE" sz="1200" b="1" dirty="0">
                <a:solidFill>
                  <a:srgbClr val="3399FF"/>
                </a:solidFill>
                <a:cs typeface="Times New Roman" pitchFamily="18" charset="0"/>
                <a:sym typeface="Symbol" pitchFamily="18" charset="2"/>
              </a:rPr>
              <a:t>   </a:t>
            </a:r>
            <a:endParaRPr lang="de-DE" sz="1200" b="1" dirty="0">
              <a:solidFill>
                <a:srgbClr val="FFCC00"/>
              </a:solidFill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3399FF"/>
                </a:solidFill>
                <a:cs typeface="Times New Roman" pitchFamily="18" charset="0"/>
              </a:rPr>
              <a:t>•   R = 90 </a:t>
            </a:r>
            <a:r>
              <a:rPr lang="de-DE" sz="1200" b="1" dirty="0" smtClean="0">
                <a:solidFill>
                  <a:srgbClr val="3399FF"/>
                </a:solidFill>
                <a:cs typeface="Times New Roman" pitchFamily="18" charset="0"/>
              </a:rPr>
              <a:t>cm </a:t>
            </a:r>
            <a:r>
              <a:rPr lang="de-DE" sz="1200" b="1" dirty="0" smtClean="0">
                <a:solidFill>
                  <a:srgbClr val="3399FF"/>
                </a:solidFill>
                <a:cs typeface="Times New Roman" pitchFamily="18" charset="0"/>
                <a:sym typeface="Symbol" pitchFamily="18" charset="2"/>
              </a:rPr>
              <a:t> </a:t>
            </a:r>
            <a:r>
              <a:rPr lang="de-DE" sz="2000" b="1" dirty="0">
                <a:solidFill>
                  <a:srgbClr val="3399FF"/>
                </a:solidFill>
                <a:cs typeface="Times New Roman" pitchFamily="18" charset="0"/>
                <a:sym typeface="Symbol" pitchFamily="18" charset="2"/>
              </a:rPr>
              <a:t>	</a:t>
            </a:r>
            <a:endParaRPr lang="de-DE" sz="2000" b="1" dirty="0">
              <a:solidFill>
                <a:srgbClr val="FFCC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596513" y="3953267"/>
            <a:ext cx="13542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0000"/>
                </a:solidFill>
                <a:cs typeface="Times New Roman" pitchFamily="18" charset="0"/>
              </a:rPr>
              <a:t>•   R = 43.5 cm</a:t>
            </a:r>
            <a:r>
              <a:rPr lang="de-DE" sz="1200" b="1" dirty="0">
                <a:cs typeface="Times New Roman" pitchFamily="18" charset="0"/>
              </a:rPr>
              <a:t> </a:t>
            </a:r>
            <a:r>
              <a:rPr lang="de-DE" sz="12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</a:t>
            </a:r>
            <a:r>
              <a:rPr lang="de-DE" sz="1200" b="1" dirty="0" smtClean="0">
                <a:cs typeface="Times New Roman" pitchFamily="18" charset="0"/>
              </a:rPr>
              <a:t>  </a:t>
            </a:r>
            <a:endParaRPr lang="de-DE" sz="1200" b="1" dirty="0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009900"/>
                </a:solidFill>
                <a:cs typeface="Times New Roman" pitchFamily="18" charset="0"/>
              </a:rPr>
              <a:t>•   R = 74.6 cm </a:t>
            </a:r>
            <a:r>
              <a:rPr lang="de-DE" sz="1200" b="1" dirty="0" smtClean="0">
                <a:solidFill>
                  <a:srgbClr val="009900"/>
                </a:solidFill>
                <a:cs typeface="Times New Roman" pitchFamily="18" charset="0"/>
                <a:sym typeface="Symbol" pitchFamily="18" charset="2"/>
              </a:rPr>
              <a:t></a:t>
            </a:r>
            <a:endParaRPr lang="de-DE" sz="1200" b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1491" y="4862993"/>
            <a:ext cx="3024336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  <a:cs typeface="Times New Roman" pitchFamily="18" charset="0"/>
              </a:rPr>
              <a:t>unexpected</a:t>
            </a:r>
            <a:r>
              <a:rPr lang="de-DE" b="1" dirty="0">
                <a:solidFill>
                  <a:srgbClr val="FF0000"/>
                </a:solidFill>
                <a:cs typeface="Times New Roman" pitchFamily="18" charset="0"/>
              </a:rPr>
              <a:t>: 	</a:t>
            </a:r>
          </a:p>
          <a:p>
            <a:endParaRPr lang="de-DE" sz="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de-DE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cs typeface="Times New Roman" pitchFamily="18" charset="0"/>
              </a:rPr>
              <a:t>    S</a:t>
            </a:r>
            <a:r>
              <a:rPr lang="de-DE" sz="2400" b="1" baseline="-25000" dirty="0" smtClean="0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de-DE" sz="2400" b="1" baseline="-400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de-DE" sz="2400" b="1" baseline="-25000" dirty="0" smtClean="0">
                <a:solidFill>
                  <a:srgbClr val="FF0000"/>
                </a:solidFill>
                <a:cs typeface="Times New Roman" pitchFamily="18" charset="0"/>
              </a:rPr>
              <a:t>O </a:t>
            </a:r>
            <a:r>
              <a:rPr lang="de-DE" sz="24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≥   </a:t>
            </a:r>
            <a:r>
              <a:rPr lang="de-DE" sz="2400" b="1" dirty="0" err="1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S</a:t>
            </a:r>
            <a:r>
              <a:rPr lang="de-DE" sz="2400" b="1" baseline="-25000" dirty="0" err="1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ice</a:t>
            </a:r>
            <a:endParaRPr lang="de-DE" sz="2400" b="1" baseline="-25000" dirty="0" smtClean="0">
              <a:solidFill>
                <a:srgbClr val="FF0000"/>
              </a:solidFill>
              <a:cs typeface="Times New Roman" pitchFamily="18" charset="0"/>
              <a:sym typeface="Symbol" pitchFamily="18" charset="2"/>
            </a:endParaRPr>
          </a:p>
          <a:p>
            <a:r>
              <a:rPr lang="de-DE" sz="800" b="1" baseline="-25000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/>
            </a:r>
            <a:br>
              <a:rPr lang="de-DE" sz="800" b="1" baseline="-25000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But several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experimental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uncertainties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 measurement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needs to be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repeated</a:t>
            </a:r>
            <a:endParaRPr lang="de-DE" sz="1600" b="1" baseline="-25000" dirty="0">
              <a:solidFill>
                <a:srgbClr val="FF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006" y="561334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Detectors: First generation </a:t>
            </a:r>
            <a:r>
              <a:rPr lang="en-US" sz="1400" b="1" dirty="0" err="1" smtClean="0"/>
              <a:t>glaciophones</a:t>
            </a:r>
            <a:r>
              <a:rPr lang="en-US" sz="1400" b="1" dirty="0" smtClean="0"/>
              <a:t> </a:t>
            </a:r>
          </a:p>
          <a:p>
            <a:r>
              <a:rPr lang="en-US" sz="1400" b="1" dirty="0" smtClean="0"/>
              <a:t>mounted to 13 inch </a:t>
            </a:r>
            <a:r>
              <a:rPr lang="en-US" sz="1400" b="1" dirty="0" err="1" smtClean="0"/>
              <a:t>IceCube</a:t>
            </a:r>
            <a:r>
              <a:rPr lang="en-US" sz="1400" b="1" dirty="0" smtClean="0"/>
              <a:t> glass half-spheres</a:t>
            </a:r>
            <a:endParaRPr lang="de-DE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61120" y="724738"/>
            <a:ext cx="3312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TSL Uppsala 2003</a:t>
            </a:r>
            <a:r>
              <a:rPr lang="en-US" sz="1400" b="1" dirty="0" smtClean="0">
                <a:solidFill>
                  <a:srgbClr val="FFC000"/>
                </a:solidFill>
              </a:rPr>
              <a:t/>
            </a:r>
            <a:br>
              <a:rPr lang="en-US" sz="1400" b="1" dirty="0" smtClean="0">
                <a:solidFill>
                  <a:srgbClr val="FFC000"/>
                </a:solidFill>
              </a:rPr>
            </a:br>
            <a:r>
              <a:rPr lang="en-US" sz="1400" b="1" dirty="0" smtClean="0">
                <a:solidFill>
                  <a:srgbClr val="FFC000"/>
                </a:solidFill>
              </a:rPr>
              <a:t>               </a:t>
            </a:r>
            <a:r>
              <a:rPr lang="en-US" sz="1400" b="1" dirty="0" smtClean="0">
                <a:solidFill>
                  <a:srgbClr val="FF3399"/>
                </a:solidFill>
              </a:rPr>
              <a:t>S</a:t>
            </a:r>
            <a:r>
              <a:rPr lang="en-US" sz="1400" b="1" dirty="0">
                <a:solidFill>
                  <a:srgbClr val="FF3399"/>
                </a:solidFill>
              </a:rPr>
              <a:t>. </a:t>
            </a:r>
            <a:r>
              <a:rPr lang="en-US" sz="1400" b="1" dirty="0" err="1">
                <a:solidFill>
                  <a:srgbClr val="FF3399"/>
                </a:solidFill>
              </a:rPr>
              <a:t>Böser</a:t>
            </a:r>
            <a:r>
              <a:rPr lang="en-US" sz="1400" b="1" dirty="0">
                <a:solidFill>
                  <a:srgbClr val="FF3399"/>
                </a:solidFill>
              </a:rPr>
              <a:t> et al. unpublished</a:t>
            </a:r>
            <a:endParaRPr lang="de-DE" sz="1400" b="1" dirty="0">
              <a:solidFill>
                <a:srgbClr val="FFC000"/>
              </a:solidFill>
            </a:endParaRPr>
          </a:p>
        </p:txBody>
      </p:sp>
      <p:pic>
        <p:nvPicPr>
          <p:cNvPr id="23" name="proton_e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1603" y="3532206"/>
            <a:ext cx="201594" cy="201594"/>
          </a:xfrm>
          <a:prstGeom prst="rect">
            <a:avLst/>
          </a:prstGeom>
        </p:spPr>
      </p:pic>
      <p:pic>
        <p:nvPicPr>
          <p:cNvPr id="24" name="proton_h2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3013720" y="3532206"/>
            <a:ext cx="201594" cy="2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1822</Words>
  <Application>Microsoft Office PowerPoint</Application>
  <PresentationFormat>On-screen Show (4:3)</PresentationFormat>
  <Paragraphs>557</Paragraphs>
  <Slides>29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acoustic detector  for background studies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Nahnhauer, Rolf</dc:creator>
  <cp:lastModifiedBy>Nahnhauer, Rolf</cp:lastModifiedBy>
  <cp:revision>144</cp:revision>
  <cp:lastPrinted>2011-04-29T11:11:00Z</cp:lastPrinted>
  <dcterms:created xsi:type="dcterms:W3CDTF">2011-04-19T11:55:25Z</dcterms:created>
  <dcterms:modified xsi:type="dcterms:W3CDTF">2011-05-24T12:19:20Z</dcterms:modified>
</cp:coreProperties>
</file>