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86.jpg" ContentType="image/jpg"/>
  <Override PartName="/ppt/media/image87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45"/>
  </p:notesMasterIdLst>
  <p:sldIdLst>
    <p:sldId id="256" r:id="rId2"/>
    <p:sldId id="264" r:id="rId3"/>
    <p:sldId id="286" r:id="rId4"/>
    <p:sldId id="269" r:id="rId5"/>
    <p:sldId id="288" r:id="rId6"/>
    <p:sldId id="289" r:id="rId7"/>
    <p:sldId id="291" r:id="rId8"/>
    <p:sldId id="290" r:id="rId9"/>
    <p:sldId id="292" r:id="rId10"/>
    <p:sldId id="294" r:id="rId11"/>
    <p:sldId id="295" r:id="rId12"/>
    <p:sldId id="296" r:id="rId13"/>
    <p:sldId id="311" r:id="rId14"/>
    <p:sldId id="297" r:id="rId15"/>
    <p:sldId id="307" r:id="rId16"/>
    <p:sldId id="312" r:id="rId17"/>
    <p:sldId id="298" r:id="rId18"/>
    <p:sldId id="299" r:id="rId19"/>
    <p:sldId id="300" r:id="rId20"/>
    <p:sldId id="301" r:id="rId21"/>
    <p:sldId id="302" r:id="rId22"/>
    <p:sldId id="303" r:id="rId23"/>
    <p:sldId id="293" r:id="rId24"/>
    <p:sldId id="309" r:id="rId25"/>
    <p:sldId id="305" r:id="rId26"/>
    <p:sldId id="287" r:id="rId27"/>
    <p:sldId id="268" r:id="rId28"/>
    <p:sldId id="267" r:id="rId29"/>
    <p:sldId id="270" r:id="rId30"/>
    <p:sldId id="272" r:id="rId31"/>
    <p:sldId id="258" r:id="rId32"/>
    <p:sldId id="274" r:id="rId33"/>
    <p:sldId id="282" r:id="rId34"/>
    <p:sldId id="276" r:id="rId35"/>
    <p:sldId id="285" r:id="rId36"/>
    <p:sldId id="278" r:id="rId37"/>
    <p:sldId id="279" r:id="rId38"/>
    <p:sldId id="280" r:id="rId39"/>
    <p:sldId id="281" r:id="rId40"/>
    <p:sldId id="257" r:id="rId41"/>
    <p:sldId id="283" r:id="rId42"/>
    <p:sldId id="306" r:id="rId43"/>
    <p:sldId id="310" r:id="rId44"/>
  </p:sldIdLst>
  <p:sldSz cx="10080625" cy="5670550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86">
          <p15:clr>
            <a:srgbClr val="A4A3A4"/>
          </p15:clr>
        </p15:guide>
        <p15:guide id="2" pos="317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400" y="68"/>
      </p:cViewPr>
      <p:guideLst>
        <p:guide orient="horz" pos="1786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402138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C2A3C2-0308-4D9D-A20F-32F21DA8AB17}" type="datetimeFigureOut">
              <a:rPr lang="en-GB" smtClean="0"/>
              <a:t>21/06/2022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534988" y="754063"/>
            <a:ext cx="6702425" cy="3771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77875" y="4778375"/>
            <a:ext cx="6216650" cy="45259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98C844-6F26-4BAE-A22B-F7EDC5A6E77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2241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8C844-6F26-4BAE-A22B-F7EDC5A6E778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8515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259920" y="147600"/>
            <a:ext cx="9628920" cy="46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2800" b="0" strike="noStrike" spc="26">
              <a:latin typeface="Impact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/>
          </p:nvPr>
        </p:nvSpPr>
        <p:spPr>
          <a:xfrm>
            <a:off x="504000" y="978120"/>
            <a:ext cx="9071640" cy="192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200" b="0" strike="noStrike" spc="-1">
              <a:latin typeface="DejaVu Serif Condensed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/>
          </p:nvPr>
        </p:nvSpPr>
        <p:spPr>
          <a:xfrm>
            <a:off x="504000" y="3083400"/>
            <a:ext cx="9071640" cy="192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200" b="0" strike="noStrike" spc="-1">
              <a:latin typeface="DejaVu Serif Condensed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259920" y="147600"/>
            <a:ext cx="9628920" cy="46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2800" b="0" strike="noStrike" spc="26">
              <a:latin typeface="Impact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/>
          </p:nvPr>
        </p:nvSpPr>
        <p:spPr>
          <a:xfrm>
            <a:off x="504000" y="978120"/>
            <a:ext cx="4426920" cy="192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200" b="0" strike="noStrike" spc="-1">
              <a:latin typeface="DejaVu Serif Condensed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/>
          </p:nvPr>
        </p:nvSpPr>
        <p:spPr>
          <a:xfrm>
            <a:off x="5152680" y="978120"/>
            <a:ext cx="4426920" cy="192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200" b="0" strike="noStrike" spc="-1">
              <a:latin typeface="DejaVu Serif Condensed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/>
          </p:nvPr>
        </p:nvSpPr>
        <p:spPr>
          <a:xfrm>
            <a:off x="504000" y="3083400"/>
            <a:ext cx="4426920" cy="192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200" b="0" strike="noStrike" spc="-1">
              <a:latin typeface="DejaVu Serif Condensed"/>
            </a:endParaRPr>
          </a:p>
        </p:txBody>
      </p:sp>
      <p:sp>
        <p:nvSpPr>
          <p:cNvPr id="43" name="PlaceHolder 5"/>
          <p:cNvSpPr>
            <a:spLocks noGrp="1"/>
          </p:cNvSpPr>
          <p:nvPr>
            <p:ph/>
          </p:nvPr>
        </p:nvSpPr>
        <p:spPr>
          <a:xfrm>
            <a:off x="5152680" y="3083400"/>
            <a:ext cx="4426920" cy="192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200" b="0" strike="noStrike" spc="-1">
              <a:latin typeface="DejaVu Serif Condensed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259920" y="147600"/>
            <a:ext cx="9628920" cy="46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2800" b="0" strike="noStrike" spc="26">
              <a:latin typeface="Impact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504000" y="978120"/>
            <a:ext cx="2920680" cy="192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200" b="0" strike="noStrike" spc="-1">
              <a:latin typeface="DejaVu Serif Condensed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/>
          </p:nvPr>
        </p:nvSpPr>
        <p:spPr>
          <a:xfrm>
            <a:off x="3571200" y="978120"/>
            <a:ext cx="2920680" cy="192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200" b="0" strike="noStrike" spc="-1">
              <a:latin typeface="DejaVu Serif Condensed"/>
            </a:endParaRPr>
          </a:p>
        </p:txBody>
      </p:sp>
      <p:sp>
        <p:nvSpPr>
          <p:cNvPr id="47" name="PlaceHolder 4"/>
          <p:cNvSpPr>
            <a:spLocks noGrp="1"/>
          </p:cNvSpPr>
          <p:nvPr>
            <p:ph/>
          </p:nvPr>
        </p:nvSpPr>
        <p:spPr>
          <a:xfrm>
            <a:off x="6638040" y="978120"/>
            <a:ext cx="2920680" cy="192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200" b="0" strike="noStrike" spc="-1">
              <a:latin typeface="DejaVu Serif Condensed"/>
            </a:endParaRPr>
          </a:p>
        </p:txBody>
      </p:sp>
      <p:sp>
        <p:nvSpPr>
          <p:cNvPr id="48" name="PlaceHolder 5"/>
          <p:cNvSpPr>
            <a:spLocks noGrp="1"/>
          </p:cNvSpPr>
          <p:nvPr>
            <p:ph/>
          </p:nvPr>
        </p:nvSpPr>
        <p:spPr>
          <a:xfrm>
            <a:off x="504000" y="3083400"/>
            <a:ext cx="2920680" cy="192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200" b="0" strike="noStrike" spc="-1">
              <a:latin typeface="DejaVu Serif Condensed"/>
            </a:endParaRPr>
          </a:p>
        </p:txBody>
      </p:sp>
      <p:sp>
        <p:nvSpPr>
          <p:cNvPr id="49" name="PlaceHolder 6"/>
          <p:cNvSpPr>
            <a:spLocks noGrp="1"/>
          </p:cNvSpPr>
          <p:nvPr>
            <p:ph/>
          </p:nvPr>
        </p:nvSpPr>
        <p:spPr>
          <a:xfrm>
            <a:off x="3571200" y="3083400"/>
            <a:ext cx="2920680" cy="192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200" b="0" strike="noStrike" spc="-1">
              <a:latin typeface="DejaVu Serif Condensed"/>
            </a:endParaRPr>
          </a:p>
        </p:txBody>
      </p:sp>
      <p:sp>
        <p:nvSpPr>
          <p:cNvPr id="50" name="PlaceHolder 7"/>
          <p:cNvSpPr>
            <a:spLocks noGrp="1"/>
          </p:cNvSpPr>
          <p:nvPr>
            <p:ph/>
          </p:nvPr>
        </p:nvSpPr>
        <p:spPr>
          <a:xfrm>
            <a:off x="6638040" y="3083400"/>
            <a:ext cx="2920680" cy="192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200" b="0" strike="noStrike" spc="-1">
              <a:latin typeface="DejaVu Serif Condensed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259920" y="147600"/>
            <a:ext cx="9628920" cy="46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2800" b="0" strike="noStrike" spc="26">
              <a:latin typeface="Impact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subTitle"/>
          </p:nvPr>
        </p:nvSpPr>
        <p:spPr>
          <a:xfrm>
            <a:off x="504000" y="978120"/>
            <a:ext cx="9071640" cy="4030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259920" y="147600"/>
            <a:ext cx="9628920" cy="46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2800" b="0" strike="noStrike" spc="26">
              <a:latin typeface="Impact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/>
          </p:nvPr>
        </p:nvSpPr>
        <p:spPr>
          <a:xfrm>
            <a:off x="504000" y="978120"/>
            <a:ext cx="9071640" cy="4030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200" b="0" strike="noStrike" spc="-1">
              <a:latin typeface="DejaVu Serif Condensed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259920" y="147600"/>
            <a:ext cx="9628920" cy="46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2800" b="0" strike="noStrike" spc="26">
              <a:latin typeface="Impact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504000" y="978120"/>
            <a:ext cx="4426920" cy="4030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200" b="0" strike="noStrike" spc="-1">
              <a:latin typeface="DejaVu Serif Condensed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5152680" y="978120"/>
            <a:ext cx="4426920" cy="4030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200" b="0" strike="noStrike" spc="-1">
              <a:latin typeface="DejaVu Serif Condensed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259920" y="147600"/>
            <a:ext cx="9628920" cy="46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2800" b="0" strike="noStrike" spc="26">
              <a:latin typeface="Impact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subTitle"/>
          </p:nvPr>
        </p:nvSpPr>
        <p:spPr>
          <a:xfrm>
            <a:off x="259920" y="147600"/>
            <a:ext cx="9628920" cy="217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259920" y="147600"/>
            <a:ext cx="9628920" cy="46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2800" b="0" strike="noStrike" spc="26">
              <a:latin typeface="Impact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504000" y="978120"/>
            <a:ext cx="4426920" cy="192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200" b="0" strike="noStrike" spc="-1">
              <a:latin typeface="DejaVu Serif Condensed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>
          <a:xfrm>
            <a:off x="5152680" y="978120"/>
            <a:ext cx="4426920" cy="4030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200" b="0" strike="noStrike" spc="-1">
              <a:latin typeface="DejaVu Serif Condensed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/>
          </p:nvPr>
        </p:nvSpPr>
        <p:spPr>
          <a:xfrm>
            <a:off x="504000" y="3083400"/>
            <a:ext cx="4426920" cy="192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200" b="0" strike="noStrike" spc="-1">
              <a:latin typeface="DejaVu Serif Condensed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259920" y="147600"/>
            <a:ext cx="9628920" cy="46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2800" b="0" strike="noStrike" spc="26">
              <a:latin typeface="Impact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/>
          </p:nvPr>
        </p:nvSpPr>
        <p:spPr>
          <a:xfrm>
            <a:off x="504000" y="978120"/>
            <a:ext cx="4426920" cy="4030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200" b="0" strike="noStrike" spc="-1">
              <a:latin typeface="DejaVu Serif Condensed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/>
          </p:nvPr>
        </p:nvSpPr>
        <p:spPr>
          <a:xfrm>
            <a:off x="5152680" y="978120"/>
            <a:ext cx="4426920" cy="192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200" b="0" strike="noStrike" spc="-1">
              <a:latin typeface="DejaVu Serif Condensed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/>
          </p:nvPr>
        </p:nvSpPr>
        <p:spPr>
          <a:xfrm>
            <a:off x="5152680" y="3083400"/>
            <a:ext cx="4426920" cy="192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200" b="0" strike="noStrike" spc="-1">
              <a:latin typeface="DejaVu Serif Condensed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259920" y="147600"/>
            <a:ext cx="9628920" cy="46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2800" b="0" strike="noStrike" spc="26">
              <a:latin typeface="Impact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/>
          </p:nvPr>
        </p:nvSpPr>
        <p:spPr>
          <a:xfrm>
            <a:off x="504000" y="978120"/>
            <a:ext cx="4426920" cy="192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200" b="0" strike="noStrike" spc="-1">
              <a:latin typeface="DejaVu Serif Condensed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/>
          </p:nvPr>
        </p:nvSpPr>
        <p:spPr>
          <a:xfrm>
            <a:off x="5152680" y="978120"/>
            <a:ext cx="4426920" cy="192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200" b="0" strike="noStrike" spc="-1">
              <a:latin typeface="DejaVu Serif Condensed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/>
          </p:nvPr>
        </p:nvSpPr>
        <p:spPr>
          <a:xfrm>
            <a:off x="504000" y="3083400"/>
            <a:ext cx="9071640" cy="192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200" b="0" strike="noStrike" spc="-1">
              <a:latin typeface="DejaVu Serif Condensed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nettore 1 14"/>
          <p:cNvSpPr/>
          <p:nvPr/>
        </p:nvSpPr>
        <p:spPr>
          <a:xfrm flipV="1">
            <a:off x="113040" y="0"/>
            <a:ext cx="0" cy="1097280"/>
          </a:xfrm>
          <a:prstGeom prst="line">
            <a:avLst/>
          </a:prstGeom>
          <a:ln w="18000">
            <a:solidFill>
              <a:srgbClr val="ADD58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259920" y="147600"/>
            <a:ext cx="9628920" cy="46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2800" b="0" strike="noStrike" spc="26">
                <a:latin typeface="Impact"/>
              </a:rPr>
              <a:t>Fai clic per modificare il formato del testo del titolo</a:t>
            </a: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504000" y="978120"/>
            <a:ext cx="9071640" cy="4030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Aft>
                <a:spcPts val="1060"/>
              </a:spcAft>
              <a:buClr>
                <a:srgbClr val="000000"/>
              </a:buClr>
              <a:buSzPct val="75000"/>
              <a:buFont typeface="Wingdings" charset="2"/>
              <a:buChar char=""/>
            </a:pPr>
            <a:r>
              <a:rPr lang="en-US" sz="1200" b="0" strike="noStrike" spc="-1">
                <a:latin typeface="DejaVu Serif Condensed"/>
              </a:rPr>
              <a:t>Fai clic per modificare il formato del testo della struttura</a:t>
            </a:r>
          </a:p>
          <a:p>
            <a:pPr marL="864000" lvl="1" indent="-324000">
              <a:spcAft>
                <a:spcPts val="850"/>
              </a:spcAft>
              <a:buClr>
                <a:srgbClr val="000000"/>
              </a:buClr>
              <a:buSzPct val="75000"/>
              <a:buFont typeface="Wingdings 2" charset="2"/>
              <a:buChar char=""/>
            </a:pPr>
            <a:r>
              <a:rPr lang="en-US" sz="1200" b="0" strike="noStrike" spc="-1">
                <a:latin typeface="DejaVu Serif Condensed"/>
              </a:rPr>
              <a:t>Secondo livello struttura</a:t>
            </a:r>
          </a:p>
          <a:p>
            <a:pPr marL="1296000" lvl="2" indent="-288000">
              <a:spcAft>
                <a:spcPts val="635"/>
              </a:spcAft>
              <a:buClr>
                <a:srgbClr val="000000"/>
              </a:buClr>
              <a:buSzPct val="75000"/>
              <a:buFont typeface="OpenSymbol"/>
              <a:buChar char="▪"/>
            </a:pPr>
            <a:r>
              <a:rPr lang="en-US" sz="1200" b="0" strike="noStrike" spc="-1">
                <a:latin typeface="DejaVu Serif Condensed"/>
              </a:rPr>
              <a:t>Terzo livello struttura</a:t>
            </a:r>
          </a:p>
          <a:p>
            <a:pPr marL="1728000" lvl="3" indent="-216000">
              <a:spcAft>
                <a:spcPts val="422"/>
              </a:spcAft>
              <a:buClr>
                <a:srgbClr val="000000"/>
              </a:buClr>
              <a:buSzPct val="75000"/>
              <a:buFont typeface="OpenSymbol"/>
              <a:buChar char="▫"/>
            </a:pPr>
            <a:r>
              <a:rPr lang="en-US" sz="800" b="0" strike="noStrike" spc="-1">
                <a:latin typeface="DejaVu Serif Condensed"/>
              </a:rPr>
              <a:t>Quarto livello struttura</a:t>
            </a:r>
          </a:p>
          <a:p>
            <a:pPr marL="2160000" lvl="4" indent="-21600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strike="noStrike" spc="-1">
                <a:latin typeface="DejaVu Serif Condensed"/>
              </a:rPr>
              <a:t>Quinto livello struttura</a:t>
            </a:r>
          </a:p>
          <a:p>
            <a:pPr marL="2592000" lvl="5" indent="-21600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strike="noStrike" spc="-1">
                <a:latin typeface="DejaVu Serif Condensed"/>
              </a:rPr>
              <a:t>Sesto livello struttura</a:t>
            </a:r>
          </a:p>
          <a:p>
            <a:pPr marL="3024000" lvl="6" indent="-21600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strike="noStrike" spc="-1">
                <a:latin typeface="DejaVu Serif Condensed"/>
              </a:rPr>
              <a:t>Settimo livello struttura</a:t>
            </a:r>
          </a:p>
        </p:txBody>
      </p:sp>
      <p:sp>
        <p:nvSpPr>
          <p:cNvPr id="3" name="PlaceHolder 3"/>
          <p:cNvSpPr>
            <a:spLocks noGrp="1"/>
          </p:cNvSpPr>
          <p:nvPr>
            <p:ph type="dt"/>
          </p:nvPr>
        </p:nvSpPr>
        <p:spPr>
          <a:xfrm>
            <a:off x="259200" y="5328000"/>
            <a:ext cx="1224000" cy="252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1000" b="0" strike="noStrike" spc="26">
              <a:solidFill>
                <a:srgbClr val="CCCCCC"/>
              </a:solidFill>
              <a:latin typeface="Impact"/>
            </a:endParaRPr>
          </a:p>
        </p:txBody>
      </p:sp>
      <p:sp>
        <p:nvSpPr>
          <p:cNvPr id="4" name="PlaceHolder 4"/>
          <p:cNvSpPr>
            <a:spLocks noGrp="1"/>
          </p:cNvSpPr>
          <p:nvPr>
            <p:ph type="ftr"/>
          </p:nvPr>
        </p:nvSpPr>
        <p:spPr>
          <a:xfrm>
            <a:off x="2520000" y="5328000"/>
            <a:ext cx="5040000" cy="252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algn="ctr"/>
            <a:r>
              <a:rPr lang="en-US" sz="1000" b="0" strike="noStrike" spc="26">
                <a:solidFill>
                  <a:srgbClr val="B2B2B2"/>
                </a:solidFill>
                <a:latin typeface="Impact"/>
              </a:rPr>
              <a:t>G. Bencivenni - LNF - INFN </a:t>
            </a:r>
          </a:p>
        </p:txBody>
      </p:sp>
      <p:sp>
        <p:nvSpPr>
          <p:cNvPr id="5" name="PlaceHolder 5"/>
          <p:cNvSpPr>
            <a:spLocks noGrp="1"/>
          </p:cNvSpPr>
          <p:nvPr>
            <p:ph type="sldNum"/>
          </p:nvPr>
        </p:nvSpPr>
        <p:spPr>
          <a:xfrm>
            <a:off x="8596800" y="5326560"/>
            <a:ext cx="1224000" cy="252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algn="r"/>
            <a:fld id="{352C8887-C801-4124-B81B-0E194108E8C8}" type="slidenum">
              <a:rPr lang="en-US" sz="1000" b="0" strike="noStrike" spc="26">
                <a:solidFill>
                  <a:srgbClr val="CCCCCC"/>
                </a:solidFill>
                <a:latin typeface="Impact"/>
              </a:rPr>
              <a:t>‹N›</a:t>
            </a:fld>
            <a:endParaRPr lang="en-US" sz="1000" b="0" strike="noStrike" spc="26">
              <a:solidFill>
                <a:srgbClr val="B2B2B2"/>
              </a:solidFill>
              <a:latin typeface="Impact"/>
            </a:endParaRPr>
          </a:p>
        </p:txBody>
      </p:sp>
      <p:sp>
        <p:nvSpPr>
          <p:cNvPr id="6" name="Connettore 1 5"/>
          <p:cNvSpPr/>
          <p:nvPr/>
        </p:nvSpPr>
        <p:spPr>
          <a:xfrm flipH="1">
            <a:off x="0" y="146880"/>
            <a:ext cx="1920240" cy="0"/>
          </a:xfrm>
          <a:prstGeom prst="line">
            <a:avLst/>
          </a:prstGeom>
          <a:ln w="36000">
            <a:solidFill>
              <a:srgbClr val="89C765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" name="Rettangolo 6"/>
          <p:cNvSpPr/>
          <p:nvPr/>
        </p:nvSpPr>
        <p:spPr>
          <a:xfrm>
            <a:off x="0" y="0"/>
            <a:ext cx="10080000" cy="91440"/>
          </a:xfrm>
          <a:prstGeom prst="rect">
            <a:avLst/>
          </a:prstGeom>
          <a:solidFill>
            <a:srgbClr val="89C765"/>
          </a:solidFill>
          <a:ln w="18000">
            <a:solidFill>
              <a:srgbClr val="89C765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" name="Connettore 1 7"/>
          <p:cNvSpPr/>
          <p:nvPr/>
        </p:nvSpPr>
        <p:spPr>
          <a:xfrm flipV="1">
            <a:off x="46800" y="0"/>
            <a:ext cx="0" cy="1463040"/>
          </a:xfrm>
          <a:prstGeom prst="line">
            <a:avLst/>
          </a:prstGeom>
          <a:ln w="36000">
            <a:solidFill>
              <a:srgbClr val="ADD58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" name="Connettore 1 8"/>
          <p:cNvSpPr/>
          <p:nvPr/>
        </p:nvSpPr>
        <p:spPr>
          <a:xfrm flipV="1">
            <a:off x="171360" y="0"/>
            <a:ext cx="2880" cy="288000"/>
          </a:xfrm>
          <a:prstGeom prst="line">
            <a:avLst/>
          </a:prstGeom>
          <a:ln w="18000">
            <a:solidFill>
              <a:srgbClr val="ADD58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" name="Connettore 1 9"/>
          <p:cNvSpPr/>
          <p:nvPr/>
        </p:nvSpPr>
        <p:spPr>
          <a:xfrm>
            <a:off x="9967320" y="4572720"/>
            <a:ext cx="0" cy="1097280"/>
          </a:xfrm>
          <a:prstGeom prst="line">
            <a:avLst/>
          </a:prstGeom>
          <a:ln w="18000">
            <a:solidFill>
              <a:srgbClr val="ADD58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" name="Rettangolo 10"/>
          <p:cNvSpPr/>
          <p:nvPr/>
        </p:nvSpPr>
        <p:spPr>
          <a:xfrm>
            <a:off x="0" y="5578560"/>
            <a:ext cx="10080000" cy="91440"/>
          </a:xfrm>
          <a:prstGeom prst="rect">
            <a:avLst/>
          </a:prstGeom>
          <a:solidFill>
            <a:srgbClr val="89C765"/>
          </a:solidFill>
          <a:ln w="18000">
            <a:solidFill>
              <a:srgbClr val="89C765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" name="Connettore 1 11"/>
          <p:cNvSpPr/>
          <p:nvPr/>
        </p:nvSpPr>
        <p:spPr>
          <a:xfrm>
            <a:off x="8159760" y="5524560"/>
            <a:ext cx="1920240" cy="0"/>
          </a:xfrm>
          <a:prstGeom prst="line">
            <a:avLst/>
          </a:prstGeom>
          <a:ln w="36000">
            <a:solidFill>
              <a:srgbClr val="89C765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" name="Connettore 1 12"/>
          <p:cNvSpPr/>
          <p:nvPr/>
        </p:nvSpPr>
        <p:spPr>
          <a:xfrm>
            <a:off x="10033560" y="4206960"/>
            <a:ext cx="0" cy="1463040"/>
          </a:xfrm>
          <a:prstGeom prst="line">
            <a:avLst/>
          </a:prstGeom>
          <a:ln w="36000">
            <a:solidFill>
              <a:srgbClr val="ADD58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" name="Connettore 1 13"/>
          <p:cNvSpPr/>
          <p:nvPr/>
        </p:nvSpPr>
        <p:spPr>
          <a:xfrm flipH="1">
            <a:off x="9906120" y="5382000"/>
            <a:ext cx="2880" cy="288000"/>
          </a:xfrm>
          <a:prstGeom prst="line">
            <a:avLst/>
          </a:prstGeom>
          <a:ln w="18000">
            <a:solidFill>
              <a:srgbClr val="ADD58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10" Type="http://schemas.openxmlformats.org/officeDocument/2006/relationships/image" Target="../media/image47.pn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png"/><Relationship Id="rId4" Type="http://schemas.openxmlformats.org/officeDocument/2006/relationships/image" Target="../media/image5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ttangolo 50"/>
          <p:cNvSpPr/>
          <p:nvPr/>
        </p:nvSpPr>
        <p:spPr>
          <a:xfrm>
            <a:off x="1130400" y="1000440"/>
            <a:ext cx="8949600" cy="1351080"/>
          </a:xfrm>
          <a:prstGeom prst="rect">
            <a:avLst/>
          </a:prstGeom>
          <a:solidFill>
            <a:srgbClr val="89C765"/>
          </a:solidFill>
          <a:ln w="18000">
            <a:solidFill>
              <a:srgbClr val="89C765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1019159" y="1275683"/>
            <a:ext cx="8989465" cy="911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r"/>
            <a:r>
              <a:rPr lang="en-US" sz="3600" dirty="0">
                <a:latin typeface="Impact" pitchFamily="34" charset="0"/>
                <a:ea typeface="Verdana" panose="020B0604030504040204" pitchFamily="34" charset="0"/>
              </a:rPr>
              <a:t>𝜇-RWELL</a:t>
            </a:r>
            <a:r>
              <a:rPr lang="en-US" sz="3600" spc="26" dirty="0">
                <a:latin typeface="Impact"/>
                <a:ea typeface="Verdana" panose="020B0604030504040204" pitchFamily="34" charset="0"/>
              </a:rPr>
              <a:t>s in </a:t>
            </a:r>
            <a:r>
              <a:rPr lang="en-US" sz="3600" spc="26" dirty="0" err="1">
                <a:latin typeface="Impact"/>
                <a:ea typeface="Verdana" panose="020B0604030504040204" pitchFamily="34" charset="0"/>
              </a:rPr>
              <a:t>LHCb</a:t>
            </a:r>
            <a:r>
              <a:rPr lang="en-US" sz="3600" spc="26" dirty="0">
                <a:latin typeface="Impact"/>
                <a:ea typeface="Verdana" panose="020B0604030504040204" pitchFamily="34" charset="0"/>
              </a:rPr>
              <a:t> &amp; Nuclear experiments </a:t>
            </a:r>
            <a:endParaRPr lang="en-US" sz="3600" b="0" strike="noStrike" spc="26" dirty="0">
              <a:latin typeface="Impact"/>
            </a:endParaRPr>
          </a:p>
        </p:txBody>
      </p:sp>
      <p:sp>
        <p:nvSpPr>
          <p:cNvPr id="53" name="CasellaDiTesto 52"/>
          <p:cNvSpPr txBox="1"/>
          <p:nvPr/>
        </p:nvSpPr>
        <p:spPr>
          <a:xfrm>
            <a:off x="4141055" y="4772796"/>
            <a:ext cx="5776715" cy="712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r"/>
            <a:r>
              <a:rPr lang="en-US" spc="-1" dirty="0">
                <a:solidFill>
                  <a:srgbClr val="666666"/>
                </a:solidFill>
                <a:latin typeface="Impact" pitchFamily="34" charset="0"/>
              </a:rPr>
              <a:t>µ-RWELL GM </a:t>
            </a:r>
            <a:r>
              <a:rPr lang="en-US" b="0" strike="noStrike" spc="-1" dirty="0">
                <a:solidFill>
                  <a:srgbClr val="666666"/>
                </a:solidFill>
                <a:latin typeface="Impact" pitchFamily="34" charset="0"/>
              </a:rPr>
              <a:t>21-22</a:t>
            </a:r>
            <a:r>
              <a:rPr lang="en-US" spc="-1" baseline="30000" dirty="0">
                <a:solidFill>
                  <a:srgbClr val="666666"/>
                </a:solidFill>
                <a:latin typeface="Impact" pitchFamily="34" charset="0"/>
              </a:rPr>
              <a:t> </a:t>
            </a:r>
            <a:r>
              <a:rPr lang="en-US" spc="-1" dirty="0">
                <a:solidFill>
                  <a:srgbClr val="666666"/>
                </a:solidFill>
                <a:latin typeface="Impact" pitchFamily="34" charset="0"/>
              </a:rPr>
              <a:t>June</a:t>
            </a:r>
            <a:r>
              <a:rPr lang="en-US" b="0" strike="noStrike" spc="-1" dirty="0">
                <a:solidFill>
                  <a:srgbClr val="666666"/>
                </a:solidFill>
                <a:latin typeface="Impact" pitchFamily="34" charset="0"/>
              </a:rPr>
              <a:t> 2022</a:t>
            </a:r>
            <a:endParaRPr lang="en-US" b="0" strike="noStrike" spc="-1" dirty="0">
              <a:latin typeface="Impact" pitchFamily="34" charset="0"/>
            </a:endParaRPr>
          </a:p>
        </p:txBody>
      </p:sp>
      <p:sp>
        <p:nvSpPr>
          <p:cNvPr id="55" name="Rettangolo 54"/>
          <p:cNvSpPr/>
          <p:nvPr/>
        </p:nvSpPr>
        <p:spPr>
          <a:xfrm>
            <a:off x="0" y="937440"/>
            <a:ext cx="232920" cy="564120"/>
          </a:xfrm>
          <a:prstGeom prst="rect">
            <a:avLst/>
          </a:prstGeom>
          <a:solidFill>
            <a:srgbClr val="FFFFFF"/>
          </a:solidFill>
          <a:ln w="1800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" name="Rettangolo 55"/>
          <p:cNvSpPr/>
          <p:nvPr/>
        </p:nvSpPr>
        <p:spPr>
          <a:xfrm>
            <a:off x="72000" y="829440"/>
            <a:ext cx="232920" cy="220680"/>
          </a:xfrm>
          <a:prstGeom prst="rect">
            <a:avLst/>
          </a:prstGeom>
          <a:solidFill>
            <a:srgbClr val="FFFFFF"/>
          </a:solidFill>
          <a:ln w="1800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" name="Rettangolo 56"/>
          <p:cNvSpPr/>
          <p:nvPr/>
        </p:nvSpPr>
        <p:spPr>
          <a:xfrm>
            <a:off x="0" y="1000440"/>
            <a:ext cx="938520" cy="1351080"/>
          </a:xfrm>
          <a:prstGeom prst="rect">
            <a:avLst/>
          </a:prstGeom>
          <a:solidFill>
            <a:srgbClr val="F58220"/>
          </a:solidFill>
          <a:ln w="18000">
            <a:solidFill>
              <a:srgbClr val="F5822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" name="CasellaDiTesto 57"/>
          <p:cNvSpPr txBox="1"/>
          <p:nvPr/>
        </p:nvSpPr>
        <p:spPr>
          <a:xfrm>
            <a:off x="3398168" y="2886868"/>
            <a:ext cx="6466680" cy="1185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r"/>
            <a:r>
              <a:rPr lang="en-US" sz="2000" dirty="0">
                <a:latin typeface="Impact" pitchFamily="34" charset="0"/>
                <a:ea typeface="Verdana" panose="020B0604030504040204" pitchFamily="34" charset="0"/>
              </a:rPr>
              <a:t>G. Bencivenni</a:t>
            </a:r>
          </a:p>
          <a:p>
            <a:pPr algn="r"/>
            <a:r>
              <a:rPr lang="en-US" sz="2000" dirty="0">
                <a:latin typeface="Impact" pitchFamily="34" charset="0"/>
                <a:ea typeface="Verdana" panose="020B0604030504040204" pitchFamily="34" charset="0"/>
              </a:rPr>
              <a:t>DDG – LNF - INFN</a:t>
            </a:r>
          </a:p>
        </p:txBody>
      </p:sp>
      <p:pic>
        <p:nvPicPr>
          <p:cNvPr id="60" name="Immagine 59"/>
          <p:cNvPicPr/>
          <p:nvPr/>
        </p:nvPicPr>
        <p:blipFill>
          <a:blip r:embed="rId2"/>
          <a:stretch/>
        </p:blipFill>
        <p:spPr>
          <a:xfrm>
            <a:off x="116460" y="4635475"/>
            <a:ext cx="1473120" cy="699840"/>
          </a:xfrm>
          <a:prstGeom prst="rect">
            <a:avLst/>
          </a:prstGeom>
          <a:ln w="18000">
            <a:noFill/>
          </a:ln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84" y="2115195"/>
            <a:ext cx="2592288" cy="145816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503" y="3924854"/>
            <a:ext cx="2880320" cy="162018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245" y="2794556"/>
            <a:ext cx="3401222" cy="191318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7" name="Picture 9">
            <a:extLst>
              <a:ext uri="{FF2B5EF4-FFF2-40B4-BE49-F238E27FC236}">
                <a16:creationId xmlns:a16="http://schemas.microsoft.com/office/drawing/2014/main" id="{54A60B9B-CD05-E554-98DF-C308813FC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85" y="3636596"/>
            <a:ext cx="947947" cy="829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791A8DB3-FAC7-D80D-2AB1-213297594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60" y="121551"/>
            <a:ext cx="9820164" cy="776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952D6C-C817-9893-2CF7-E9BCED31A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Impact" panose="020B0806030902050204" pitchFamily="34" charset="0"/>
              </a:rPr>
              <a:t>The new PEP HR layout</a:t>
            </a:r>
            <a:endParaRPr lang="it-IT" sz="2800" dirty="0"/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164C5279-766A-6C4F-8045-D700E4136D34}"/>
              </a:ext>
            </a:extLst>
          </p:cNvPr>
          <p:cNvSpPr txBox="1"/>
          <p:nvPr/>
        </p:nvSpPr>
        <p:spPr>
          <a:xfrm>
            <a:off x="229439" y="4056443"/>
            <a:ext cx="637374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DejaVu Serif Condensed"/>
              </a:rPr>
              <a:t>PEP: </a:t>
            </a:r>
            <a:r>
              <a:rPr lang="it-IT" b="1" dirty="0" err="1">
                <a:latin typeface="DejaVu Serif Condensed"/>
              </a:rPr>
              <a:t>Patterning</a:t>
            </a:r>
            <a:r>
              <a:rPr lang="it-IT" b="1" dirty="0">
                <a:latin typeface="DejaVu Serif Condensed"/>
              </a:rPr>
              <a:t> – </a:t>
            </a:r>
            <a:r>
              <a:rPr lang="it-IT" b="1" dirty="0" err="1">
                <a:latin typeface="DejaVu Serif Condensed"/>
              </a:rPr>
              <a:t>Etching</a:t>
            </a:r>
            <a:r>
              <a:rPr lang="it-IT" b="1" dirty="0">
                <a:latin typeface="DejaVu Serif Condensed"/>
              </a:rPr>
              <a:t> – </a:t>
            </a:r>
            <a:r>
              <a:rPr lang="it-IT" b="1" dirty="0" err="1">
                <a:latin typeface="DejaVu Serif Condensed"/>
              </a:rPr>
              <a:t>Plating</a:t>
            </a:r>
            <a:endParaRPr lang="it-IT" b="1" dirty="0">
              <a:latin typeface="DejaVu Serif Condense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DejaVu Serif Condensed"/>
              </a:rPr>
              <a:t>Single DLC </a:t>
            </a:r>
            <a:r>
              <a:rPr lang="it-IT" sz="1600" dirty="0" err="1">
                <a:latin typeface="DejaVu Serif Condensed"/>
              </a:rPr>
              <a:t>layer</a:t>
            </a:r>
            <a:endParaRPr lang="it-IT" sz="1600" dirty="0">
              <a:latin typeface="DejaVu Serif Condense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DejaVu Serif Condensed"/>
              </a:rPr>
              <a:t>Grounding from top by </a:t>
            </a:r>
            <a:r>
              <a:rPr lang="it-IT" sz="1600" dirty="0" err="1">
                <a:latin typeface="DejaVu Serif Condensed"/>
              </a:rPr>
              <a:t>kapton</a:t>
            </a:r>
            <a:r>
              <a:rPr lang="it-IT" sz="1600" dirty="0">
                <a:latin typeface="DejaVu Serif Condensed"/>
              </a:rPr>
              <a:t> </a:t>
            </a:r>
            <a:r>
              <a:rPr lang="it-IT" sz="1600" dirty="0" err="1">
                <a:latin typeface="DejaVu Serif Condensed"/>
              </a:rPr>
              <a:t>etching</a:t>
            </a:r>
            <a:r>
              <a:rPr lang="it-IT" sz="1600" dirty="0">
                <a:latin typeface="DejaVu Serif Condensed"/>
              </a:rPr>
              <a:t> and </a:t>
            </a:r>
            <a:r>
              <a:rPr lang="it-IT" sz="1600" dirty="0" err="1">
                <a:latin typeface="DejaVu Serif Condensed"/>
              </a:rPr>
              <a:t>plating</a:t>
            </a:r>
            <a:endParaRPr lang="it-IT" sz="1600" dirty="0">
              <a:latin typeface="DejaVu Serif Condense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DejaVu Serif Condensed"/>
              </a:rPr>
              <a:t>No </a:t>
            </a:r>
            <a:r>
              <a:rPr lang="it-IT" sz="1600" dirty="0" err="1">
                <a:latin typeface="DejaVu Serif Condensed"/>
              </a:rPr>
              <a:t>alignment</a:t>
            </a:r>
            <a:r>
              <a:rPr lang="it-IT" sz="1600" dirty="0">
                <a:latin typeface="DejaVu Serif Condensed"/>
              </a:rPr>
              <a:t> problems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dirty="0">
                <a:latin typeface="DejaVu Serif Condensed"/>
              </a:rPr>
              <a:t>Scalable to large size</a:t>
            </a:r>
          </a:p>
        </p:txBody>
      </p:sp>
      <p:sp>
        <p:nvSpPr>
          <p:cNvPr id="10" name="TextBox 44">
            <a:extLst>
              <a:ext uri="{FF2B5EF4-FFF2-40B4-BE49-F238E27FC236}">
                <a16:creationId xmlns:a16="http://schemas.microsoft.com/office/drawing/2014/main" id="{5AA1440E-2932-32C0-FC87-1E93C98D4414}"/>
              </a:ext>
            </a:extLst>
          </p:cNvPr>
          <p:cNvSpPr txBox="1"/>
          <p:nvPr/>
        </p:nvSpPr>
        <p:spPr>
          <a:xfrm>
            <a:off x="6768504" y="2694161"/>
            <a:ext cx="34365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latin typeface="DejaVu Serif Condensed"/>
              </a:rPr>
              <a:t>DOCA (</a:t>
            </a:r>
            <a:r>
              <a:rPr lang="it-IT" sz="1600" b="1" dirty="0" err="1">
                <a:latin typeface="DejaVu Serif Condensed"/>
              </a:rPr>
              <a:t>Distance</a:t>
            </a:r>
            <a:r>
              <a:rPr lang="it-IT" sz="1600" b="1" dirty="0">
                <a:latin typeface="DejaVu Serif Condensed"/>
              </a:rPr>
              <a:t> of </a:t>
            </a:r>
            <a:r>
              <a:rPr lang="it-IT" sz="1600" b="1" dirty="0" err="1">
                <a:latin typeface="DejaVu Serif Condensed"/>
              </a:rPr>
              <a:t>Closest</a:t>
            </a:r>
            <a:r>
              <a:rPr lang="it-IT" sz="1600" b="1" dirty="0">
                <a:latin typeface="DejaVu Serif Condensed"/>
              </a:rPr>
              <a:t> </a:t>
            </a:r>
            <a:r>
              <a:rPr lang="it-IT" sz="1600" b="1" dirty="0" err="1">
                <a:latin typeface="DejaVu Serif Condensed"/>
              </a:rPr>
              <a:t>Approach</a:t>
            </a:r>
            <a:r>
              <a:rPr lang="it-IT" sz="1600" b="1" dirty="0">
                <a:latin typeface="DejaVu Serif Condensed"/>
              </a:rPr>
              <a:t>): </a:t>
            </a:r>
            <a:r>
              <a:rPr lang="it-IT" sz="1600" dirty="0">
                <a:latin typeface="DejaVu Serif Condensed"/>
              </a:rPr>
              <a:t>minimum </a:t>
            </a:r>
            <a:r>
              <a:rPr lang="it-IT" sz="1600" dirty="0" err="1">
                <a:latin typeface="DejaVu Serif Condensed"/>
              </a:rPr>
              <a:t>distance</a:t>
            </a:r>
            <a:r>
              <a:rPr lang="it-IT" sz="1600" dirty="0">
                <a:latin typeface="DejaVu Serif Condensed"/>
              </a:rPr>
              <a:t> between a grounding line and an </a:t>
            </a:r>
            <a:r>
              <a:rPr lang="it-IT" sz="1600" dirty="0" err="1">
                <a:latin typeface="DejaVu Serif Condensed"/>
              </a:rPr>
              <a:t>amplification</a:t>
            </a:r>
            <a:r>
              <a:rPr lang="it-IT" sz="1600" dirty="0">
                <a:latin typeface="DejaVu Serif Condensed"/>
              </a:rPr>
              <a:t> </a:t>
            </a:r>
            <a:r>
              <a:rPr lang="it-IT" sz="1600" dirty="0" err="1">
                <a:latin typeface="DejaVu Serif Condensed"/>
              </a:rPr>
              <a:t>channel</a:t>
            </a:r>
            <a:endParaRPr lang="en-US" sz="1600" dirty="0">
              <a:latin typeface="DejaVu Serif Condensed"/>
            </a:endParaRPr>
          </a:p>
        </p:txBody>
      </p:sp>
      <p:pic>
        <p:nvPicPr>
          <p:cNvPr id="11" name="Picture 83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C47ACEBF-3825-809A-3960-0ADB22DD69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81959" y="3360141"/>
            <a:ext cx="1478510" cy="2628463"/>
          </a:xfrm>
          <a:prstGeom prst="rect">
            <a:avLst/>
          </a:prstGeom>
        </p:spPr>
      </p:pic>
      <p:sp>
        <p:nvSpPr>
          <p:cNvPr id="13" name="TextBox 1">
            <a:extLst>
              <a:ext uri="{FF2B5EF4-FFF2-40B4-BE49-F238E27FC236}">
                <a16:creationId xmlns:a16="http://schemas.microsoft.com/office/drawing/2014/main" id="{9677987D-5DEB-B4AD-7F29-435C6DD09575}"/>
              </a:ext>
            </a:extLst>
          </p:cNvPr>
          <p:cNvSpPr txBox="1"/>
          <p:nvPr/>
        </p:nvSpPr>
        <p:spPr>
          <a:xfrm>
            <a:off x="7609376" y="4564274"/>
            <a:ext cx="23441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latin typeface="DejaVu Serif Condensed"/>
              </a:rPr>
              <a:t>ACTIVE AREA 30 x 30 cm</a:t>
            </a:r>
            <a:r>
              <a:rPr lang="it-IT" sz="1600" b="1" baseline="30000" dirty="0">
                <a:latin typeface="DejaVu Serif Condensed"/>
              </a:rPr>
              <a:t>2</a:t>
            </a:r>
            <a:endParaRPr lang="en-US" sz="1600" b="1" baseline="30000" dirty="0">
              <a:latin typeface="DejaVu Serif Condensed"/>
            </a:endParaRPr>
          </a:p>
        </p:txBody>
      </p:sp>
      <p:sp>
        <p:nvSpPr>
          <p:cNvPr id="23" name="TextBox 15">
            <a:extLst>
              <a:ext uri="{FF2B5EF4-FFF2-40B4-BE49-F238E27FC236}">
                <a16:creationId xmlns:a16="http://schemas.microsoft.com/office/drawing/2014/main" id="{6BAAD436-D38D-5C9A-6EA2-3B2DA352B897}"/>
              </a:ext>
            </a:extLst>
          </p:cNvPr>
          <p:cNvSpPr txBox="1"/>
          <p:nvPr/>
        </p:nvSpPr>
        <p:spPr>
          <a:xfrm>
            <a:off x="3634250" y="728820"/>
            <a:ext cx="16730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chemeClr val="bg1"/>
                </a:solidFill>
              </a:rPr>
              <a:t>Cathode PCB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2" name="Arrow: Right 86">
            <a:extLst>
              <a:ext uri="{FF2B5EF4-FFF2-40B4-BE49-F238E27FC236}">
                <a16:creationId xmlns:a16="http://schemas.microsoft.com/office/drawing/2014/main" id="{024AB4A4-3A5D-72C4-B9D4-C4EEA339B392}"/>
              </a:ext>
            </a:extLst>
          </p:cNvPr>
          <p:cNvSpPr/>
          <p:nvPr/>
        </p:nvSpPr>
        <p:spPr>
          <a:xfrm>
            <a:off x="3138761" y="5211539"/>
            <a:ext cx="1628193" cy="18553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4" name="Immagine 83">
            <a:extLst>
              <a:ext uri="{FF2B5EF4-FFF2-40B4-BE49-F238E27FC236}">
                <a16:creationId xmlns:a16="http://schemas.microsoft.com/office/drawing/2014/main" id="{EDCEC5B7-E032-EB92-D91F-85067FAB9B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70" y="891059"/>
            <a:ext cx="6571346" cy="2831555"/>
          </a:xfrm>
          <a:prstGeom prst="rect">
            <a:avLst/>
          </a:prstGeom>
        </p:spPr>
      </p:pic>
      <p:grpSp>
        <p:nvGrpSpPr>
          <p:cNvPr id="85" name="Group 36">
            <a:extLst>
              <a:ext uri="{FF2B5EF4-FFF2-40B4-BE49-F238E27FC236}">
                <a16:creationId xmlns:a16="http://schemas.microsoft.com/office/drawing/2014/main" id="{901023D7-D62B-5C20-3BD3-1D9DCF9DE675}"/>
              </a:ext>
            </a:extLst>
          </p:cNvPr>
          <p:cNvGrpSpPr/>
          <p:nvPr/>
        </p:nvGrpSpPr>
        <p:grpSpPr>
          <a:xfrm>
            <a:off x="6840513" y="1011971"/>
            <a:ext cx="3145414" cy="1502689"/>
            <a:chOff x="7690929" y="1475114"/>
            <a:chExt cx="3584518" cy="1642953"/>
          </a:xfrm>
        </p:grpSpPr>
        <p:pic>
          <p:nvPicPr>
            <p:cNvPr id="86" name="Picture 40">
              <a:extLst>
                <a:ext uri="{FF2B5EF4-FFF2-40B4-BE49-F238E27FC236}">
                  <a16:creationId xmlns:a16="http://schemas.microsoft.com/office/drawing/2014/main" id="{6E280269-8334-2903-5E33-1BBBD7DACA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2736"/>
            <a:stretch/>
          </p:blipFill>
          <p:spPr>
            <a:xfrm>
              <a:off x="7690929" y="2022539"/>
              <a:ext cx="3584518" cy="1095528"/>
            </a:xfrm>
            <a:prstGeom prst="rect">
              <a:avLst/>
            </a:prstGeom>
          </p:spPr>
        </p:pic>
        <p:pic>
          <p:nvPicPr>
            <p:cNvPr id="87" name="Picture 42">
              <a:extLst>
                <a:ext uri="{FF2B5EF4-FFF2-40B4-BE49-F238E27FC236}">
                  <a16:creationId xmlns:a16="http://schemas.microsoft.com/office/drawing/2014/main" id="{A97001AC-7AAE-C4E6-3AF1-E61FDD648A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22843"/>
            <a:stretch/>
          </p:blipFill>
          <p:spPr>
            <a:xfrm>
              <a:off x="7712625" y="1475114"/>
              <a:ext cx="3562822" cy="5811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27972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99928ED4-FCB0-7B6B-A81D-EE26A5166AA6}"/>
              </a:ext>
            </a:extLst>
          </p:cNvPr>
          <p:cNvSpPr txBox="1"/>
          <p:nvPr/>
        </p:nvSpPr>
        <p:spPr>
          <a:xfrm>
            <a:off x="120024" y="4995515"/>
            <a:ext cx="9888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latin typeface="DejaVu Serif Condensed"/>
              </a:rPr>
              <a:t>Because of the common </a:t>
            </a:r>
            <a:r>
              <a:rPr lang="it-IT" sz="1600" b="1" dirty="0" err="1">
                <a:latin typeface="DejaVu Serif Condensed"/>
              </a:rPr>
              <a:t>effort</a:t>
            </a:r>
            <a:r>
              <a:rPr lang="it-IT" sz="1600" b="1" dirty="0">
                <a:latin typeface="DejaVu Serif Condensed"/>
              </a:rPr>
              <a:t> in the </a:t>
            </a:r>
            <a:r>
              <a:rPr lang="it-IT" sz="1600" b="1" dirty="0" err="1">
                <a:latin typeface="DejaVu Serif Condensed"/>
              </a:rPr>
              <a:t>scientific</a:t>
            </a:r>
            <a:r>
              <a:rPr lang="it-IT" sz="1600" b="1" dirty="0">
                <a:latin typeface="DejaVu Serif Condensed"/>
              </a:rPr>
              <a:t> community to reduce the F-</a:t>
            </a:r>
            <a:r>
              <a:rPr lang="it-IT" sz="1600" b="1" dirty="0" err="1">
                <a:latin typeface="DejaVu Serif Condensed"/>
              </a:rPr>
              <a:t>based</a:t>
            </a:r>
            <a:r>
              <a:rPr lang="it-IT" sz="1600" b="1" dirty="0">
                <a:latin typeface="DejaVu Serif Condensed"/>
              </a:rPr>
              <a:t> </a:t>
            </a:r>
            <a:r>
              <a:rPr lang="it-IT" sz="1600" b="1" dirty="0" err="1">
                <a:latin typeface="DejaVu Serif Condensed"/>
              </a:rPr>
              <a:t>components</a:t>
            </a:r>
            <a:r>
              <a:rPr lang="it-IT" sz="1600" b="1" dirty="0">
                <a:latin typeface="DejaVu Serif Condensed"/>
              </a:rPr>
              <a:t>, we are </a:t>
            </a:r>
            <a:r>
              <a:rPr lang="it-IT" sz="1600" b="1" dirty="0" err="1">
                <a:latin typeface="DejaVu Serif Condensed"/>
              </a:rPr>
              <a:t>changing</a:t>
            </a:r>
            <a:r>
              <a:rPr lang="it-IT" sz="1600" b="1" dirty="0">
                <a:latin typeface="DejaVu Serif Condensed"/>
              </a:rPr>
              <a:t> the gas </a:t>
            </a:r>
            <a:r>
              <a:rPr lang="it-IT" sz="1600" b="1" dirty="0" err="1">
                <a:latin typeface="DejaVu Serif Condensed"/>
              </a:rPr>
              <a:t>mixture</a:t>
            </a:r>
            <a:r>
              <a:rPr lang="it-IT" sz="1600" b="1" dirty="0">
                <a:latin typeface="DejaVu Serif Condensed"/>
              </a:rPr>
              <a:t> to Ar:CO</a:t>
            </a:r>
            <a:r>
              <a:rPr lang="it-IT" sz="1600" b="1" baseline="-25000" dirty="0">
                <a:latin typeface="DejaVu Serif Condensed"/>
              </a:rPr>
              <a:t>2</a:t>
            </a:r>
            <a:r>
              <a:rPr lang="it-IT" sz="1600" b="1" dirty="0">
                <a:latin typeface="DejaVu Serif Condensed"/>
              </a:rPr>
              <a:t>:iC</a:t>
            </a:r>
            <a:r>
              <a:rPr lang="it-IT" sz="1600" b="1" baseline="-25000" dirty="0">
                <a:latin typeface="DejaVu Serif Condensed"/>
              </a:rPr>
              <a:t>4</a:t>
            </a:r>
            <a:r>
              <a:rPr lang="it-IT" sz="1600" b="1" dirty="0">
                <a:latin typeface="DejaVu Serif Condensed"/>
              </a:rPr>
              <a:t>H</a:t>
            </a:r>
            <a:r>
              <a:rPr lang="it-IT" sz="1600" b="1" baseline="-25000" dirty="0">
                <a:latin typeface="DejaVu Serif Condensed"/>
              </a:rPr>
              <a:t>10 </a:t>
            </a:r>
            <a:r>
              <a:rPr lang="it-IT" sz="1600" b="1" dirty="0">
                <a:latin typeface="DejaVu Serif Condensed"/>
              </a:rPr>
              <a:t>68:30:2 and </a:t>
            </a:r>
            <a:r>
              <a:rPr lang="it-IT" sz="1600" b="1" dirty="0" err="1">
                <a:latin typeface="DejaVu Serif Condensed"/>
              </a:rPr>
              <a:t>starting</a:t>
            </a:r>
            <a:r>
              <a:rPr lang="it-IT" sz="1600" b="1" dirty="0">
                <a:latin typeface="DejaVu Serif Condensed"/>
              </a:rPr>
              <a:t> the </a:t>
            </a:r>
            <a:r>
              <a:rPr lang="it-IT" sz="1600" b="1" dirty="0" err="1">
                <a:latin typeface="DejaVu Serif Condensed"/>
              </a:rPr>
              <a:t>stability</a:t>
            </a:r>
            <a:r>
              <a:rPr lang="it-IT" sz="1600" b="1" dirty="0">
                <a:latin typeface="DejaVu Serif Condensed"/>
              </a:rPr>
              <a:t> </a:t>
            </a:r>
            <a:r>
              <a:rPr lang="it-IT" sz="1600" b="1" dirty="0" err="1">
                <a:latin typeface="DejaVu Serif Condensed"/>
              </a:rPr>
              <a:t>measurement</a:t>
            </a:r>
            <a:endParaRPr lang="en-US" sz="1600" b="1" dirty="0">
              <a:latin typeface="DejaVu Serif Condensed"/>
            </a:endParaRPr>
          </a:p>
        </p:txBody>
      </p:sp>
      <p:pic>
        <p:nvPicPr>
          <p:cNvPr id="7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70ED490C-3F8D-37C3-3B9E-DE11F9CAB4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1" y="675035"/>
            <a:ext cx="5605072" cy="3905334"/>
          </a:xfrm>
          <a:prstGeom prst="rect">
            <a:avLst/>
          </a:prstGeom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88ED4F32-5413-6E57-12F4-598302D0EBFC}"/>
              </a:ext>
            </a:extLst>
          </p:cNvPr>
          <p:cNvGrpSpPr/>
          <p:nvPr/>
        </p:nvGrpSpPr>
        <p:grpSpPr>
          <a:xfrm>
            <a:off x="1155763" y="4506401"/>
            <a:ext cx="5180694" cy="517399"/>
            <a:chOff x="1155763" y="4470116"/>
            <a:chExt cx="5180694" cy="517399"/>
          </a:xfrm>
        </p:grpSpPr>
        <p:cxnSp>
          <p:nvCxnSpPr>
            <p:cNvPr id="8" name="Straight Connector 12">
              <a:extLst>
                <a:ext uri="{FF2B5EF4-FFF2-40B4-BE49-F238E27FC236}">
                  <a16:creationId xmlns:a16="http://schemas.microsoft.com/office/drawing/2014/main" id="{9E9345B4-6A33-1C7C-0B22-0D26261237BB}"/>
                </a:ext>
              </a:extLst>
            </p:cNvPr>
            <p:cNvCxnSpPr>
              <a:cxnSpLocks/>
            </p:cNvCxnSpPr>
            <p:nvPr/>
          </p:nvCxnSpPr>
          <p:spPr>
            <a:xfrm>
              <a:off x="1155763" y="4557572"/>
              <a:ext cx="4338723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13">
              <a:extLst>
                <a:ext uri="{FF2B5EF4-FFF2-40B4-BE49-F238E27FC236}">
                  <a16:creationId xmlns:a16="http://schemas.microsoft.com/office/drawing/2014/main" id="{ADAABB38-1BDA-4DC9-B5B6-992C5709684B}"/>
                </a:ext>
              </a:extLst>
            </p:cNvPr>
            <p:cNvCxnSpPr>
              <a:cxnSpLocks/>
            </p:cNvCxnSpPr>
            <p:nvPr/>
          </p:nvCxnSpPr>
          <p:spPr>
            <a:xfrm>
              <a:off x="1158927" y="4477086"/>
              <a:ext cx="0" cy="864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4">
              <a:extLst>
                <a:ext uri="{FF2B5EF4-FFF2-40B4-BE49-F238E27FC236}">
                  <a16:creationId xmlns:a16="http://schemas.microsoft.com/office/drawing/2014/main" id="{AE655661-60A7-2DDF-1E41-487F670D05CD}"/>
                </a:ext>
              </a:extLst>
            </p:cNvPr>
            <p:cNvCxnSpPr>
              <a:cxnSpLocks/>
            </p:cNvCxnSpPr>
            <p:nvPr/>
          </p:nvCxnSpPr>
          <p:spPr>
            <a:xfrm>
              <a:off x="4405062" y="4470116"/>
              <a:ext cx="0" cy="864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5">
              <a:extLst>
                <a:ext uri="{FF2B5EF4-FFF2-40B4-BE49-F238E27FC236}">
                  <a16:creationId xmlns:a16="http://schemas.microsoft.com/office/drawing/2014/main" id="{93D33C4A-4A10-C8BC-DA4D-1C26204F9F05}"/>
                </a:ext>
              </a:extLst>
            </p:cNvPr>
            <p:cNvCxnSpPr>
              <a:cxnSpLocks/>
            </p:cNvCxnSpPr>
            <p:nvPr/>
          </p:nvCxnSpPr>
          <p:spPr>
            <a:xfrm>
              <a:off x="3317199" y="4477086"/>
              <a:ext cx="0" cy="864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6">
              <a:extLst>
                <a:ext uri="{FF2B5EF4-FFF2-40B4-BE49-F238E27FC236}">
                  <a16:creationId xmlns:a16="http://schemas.microsoft.com/office/drawing/2014/main" id="{4468EB7A-9E5E-94B8-097B-D97022CCC686}"/>
                </a:ext>
              </a:extLst>
            </p:cNvPr>
            <p:cNvCxnSpPr>
              <a:cxnSpLocks/>
            </p:cNvCxnSpPr>
            <p:nvPr/>
          </p:nvCxnSpPr>
          <p:spPr>
            <a:xfrm>
              <a:off x="2240961" y="4477086"/>
              <a:ext cx="0" cy="864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7">
              <a:extLst>
                <a:ext uri="{FF2B5EF4-FFF2-40B4-BE49-F238E27FC236}">
                  <a16:creationId xmlns:a16="http://schemas.microsoft.com/office/drawing/2014/main" id="{BCE2BF06-4569-D94B-B4BC-50E635B0DC67}"/>
                </a:ext>
              </a:extLst>
            </p:cNvPr>
            <p:cNvSpPr txBox="1"/>
            <p:nvPr/>
          </p:nvSpPr>
          <p:spPr>
            <a:xfrm>
              <a:off x="2031974" y="4554058"/>
              <a:ext cx="662309" cy="286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solidFill>
                    <a:srgbClr val="FF0000"/>
                  </a:solidFill>
                </a:rPr>
                <a:t>3·10</a:t>
              </a:r>
              <a:r>
                <a:rPr lang="it-IT" sz="1200" baseline="30000" dirty="0">
                  <a:solidFill>
                    <a:srgbClr val="FF0000"/>
                  </a:solidFill>
                </a:rPr>
                <a:t>5</a:t>
              </a:r>
              <a:endParaRPr lang="en-US" sz="1200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18">
              <a:extLst>
                <a:ext uri="{FF2B5EF4-FFF2-40B4-BE49-F238E27FC236}">
                  <a16:creationId xmlns:a16="http://schemas.microsoft.com/office/drawing/2014/main" id="{9D9ECB04-17CB-786B-292F-229BAADCEC9D}"/>
                </a:ext>
              </a:extLst>
            </p:cNvPr>
            <p:cNvSpPr txBox="1"/>
            <p:nvPr/>
          </p:nvSpPr>
          <p:spPr>
            <a:xfrm>
              <a:off x="3114006" y="4547564"/>
              <a:ext cx="668137" cy="286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solidFill>
                    <a:srgbClr val="FF0000"/>
                  </a:solidFill>
                </a:rPr>
                <a:t>3·10</a:t>
              </a:r>
              <a:r>
                <a:rPr lang="it-IT" sz="1200" baseline="30000" dirty="0">
                  <a:solidFill>
                    <a:srgbClr val="FF0000"/>
                  </a:solidFill>
                </a:rPr>
                <a:t>6</a:t>
              </a:r>
              <a:endParaRPr lang="en-US" sz="1200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15" name="TextBox 19">
              <a:extLst>
                <a:ext uri="{FF2B5EF4-FFF2-40B4-BE49-F238E27FC236}">
                  <a16:creationId xmlns:a16="http://schemas.microsoft.com/office/drawing/2014/main" id="{A2125379-75BE-435C-D002-33BF723580D4}"/>
                </a:ext>
              </a:extLst>
            </p:cNvPr>
            <p:cNvSpPr txBox="1"/>
            <p:nvPr/>
          </p:nvSpPr>
          <p:spPr>
            <a:xfrm>
              <a:off x="4190072" y="4547588"/>
              <a:ext cx="739610" cy="286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solidFill>
                    <a:srgbClr val="FF0000"/>
                  </a:solidFill>
                </a:rPr>
                <a:t>3·10</a:t>
              </a:r>
              <a:r>
                <a:rPr lang="it-IT" sz="1200" baseline="30000" dirty="0">
                  <a:solidFill>
                    <a:srgbClr val="FF0000"/>
                  </a:solidFill>
                </a:rPr>
                <a:t>7</a:t>
              </a:r>
              <a:endParaRPr lang="en-US" sz="1200" baseline="30000" dirty="0">
                <a:solidFill>
                  <a:srgbClr val="FF0000"/>
                </a:solidFill>
              </a:endParaRPr>
            </a:p>
          </p:txBody>
        </p:sp>
        <p:cxnSp>
          <p:nvCxnSpPr>
            <p:cNvPr id="16" name="Straight Connector 20">
              <a:extLst>
                <a:ext uri="{FF2B5EF4-FFF2-40B4-BE49-F238E27FC236}">
                  <a16:creationId xmlns:a16="http://schemas.microsoft.com/office/drawing/2014/main" id="{DA49B13D-27A9-0996-B45D-6C438B227616}"/>
                </a:ext>
              </a:extLst>
            </p:cNvPr>
            <p:cNvCxnSpPr>
              <a:cxnSpLocks/>
            </p:cNvCxnSpPr>
            <p:nvPr/>
          </p:nvCxnSpPr>
          <p:spPr>
            <a:xfrm>
              <a:off x="5494486" y="4480068"/>
              <a:ext cx="0" cy="864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21">
              <a:extLst>
                <a:ext uri="{FF2B5EF4-FFF2-40B4-BE49-F238E27FC236}">
                  <a16:creationId xmlns:a16="http://schemas.microsoft.com/office/drawing/2014/main" id="{92211B0E-AA1C-294D-B74F-3D5718C0A7C2}"/>
                </a:ext>
              </a:extLst>
            </p:cNvPr>
            <p:cNvSpPr txBox="1"/>
            <p:nvPr/>
          </p:nvSpPr>
          <p:spPr>
            <a:xfrm>
              <a:off x="5279497" y="4544952"/>
              <a:ext cx="797725" cy="286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solidFill>
                    <a:srgbClr val="FF0000"/>
                  </a:solidFill>
                </a:rPr>
                <a:t>3·10</a:t>
              </a:r>
              <a:r>
                <a:rPr lang="it-IT" sz="1200" baseline="30000" dirty="0">
                  <a:solidFill>
                    <a:srgbClr val="FF0000"/>
                  </a:solidFill>
                </a:rPr>
                <a:t>8</a:t>
              </a:r>
              <a:endParaRPr lang="en-US" sz="1200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18" name="TextBox 22">
              <a:extLst>
                <a:ext uri="{FF2B5EF4-FFF2-40B4-BE49-F238E27FC236}">
                  <a16:creationId xmlns:a16="http://schemas.microsoft.com/office/drawing/2014/main" id="{1EFAE7C7-ACFA-6ADD-3D98-ADE492309F47}"/>
                </a:ext>
              </a:extLst>
            </p:cNvPr>
            <p:cNvSpPr txBox="1"/>
            <p:nvPr/>
          </p:nvSpPr>
          <p:spPr>
            <a:xfrm>
              <a:off x="4929684" y="4765915"/>
              <a:ext cx="1406773" cy="221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 dirty="0" err="1">
                  <a:solidFill>
                    <a:srgbClr val="FF0000"/>
                  </a:solidFill>
                  <a:latin typeface="DejaVu Serif Condensed"/>
                </a:rPr>
                <a:t>Mip</a:t>
              </a:r>
              <a:r>
                <a:rPr lang="it-IT" sz="1200" b="1" dirty="0">
                  <a:solidFill>
                    <a:srgbClr val="FF0000"/>
                  </a:solidFill>
                  <a:latin typeface="DejaVu Serif Condensed"/>
                </a:rPr>
                <a:t> </a:t>
              </a:r>
              <a:r>
                <a:rPr lang="it-IT" sz="1200" b="1" dirty="0" err="1">
                  <a:solidFill>
                    <a:srgbClr val="FF0000"/>
                  </a:solidFill>
                  <a:latin typeface="DejaVu Serif Condensed"/>
                </a:rPr>
                <a:t>Flux</a:t>
              </a:r>
              <a:r>
                <a:rPr lang="it-IT" sz="1200" b="1" dirty="0">
                  <a:solidFill>
                    <a:srgbClr val="FF0000"/>
                  </a:solidFill>
                  <a:latin typeface="DejaVu Serif Condensed"/>
                </a:rPr>
                <a:t> [Hz/cm</a:t>
              </a:r>
              <a:r>
                <a:rPr lang="it-IT" sz="1200" b="1" baseline="30000" dirty="0">
                  <a:solidFill>
                    <a:srgbClr val="FF0000"/>
                  </a:solidFill>
                  <a:latin typeface="DejaVu Serif Condensed"/>
                </a:rPr>
                <a:t>2</a:t>
              </a:r>
              <a:r>
                <a:rPr lang="it-IT" sz="1200" b="1" dirty="0">
                  <a:solidFill>
                    <a:srgbClr val="FF0000"/>
                  </a:solidFill>
                  <a:latin typeface="DejaVu Serif Condensed"/>
                </a:rPr>
                <a:t>]</a:t>
              </a:r>
              <a:endParaRPr lang="en-US" sz="1200" b="1" dirty="0">
                <a:solidFill>
                  <a:srgbClr val="FF0000"/>
                </a:solidFill>
                <a:latin typeface="DejaVu Serif Condensed"/>
              </a:endParaRPr>
            </a:p>
          </p:txBody>
        </p:sp>
      </p:grpSp>
      <p:sp>
        <p:nvSpPr>
          <p:cNvPr id="5" name="TextBox 6">
            <a:extLst>
              <a:ext uri="{FF2B5EF4-FFF2-40B4-BE49-F238E27FC236}">
                <a16:creationId xmlns:a16="http://schemas.microsoft.com/office/drawing/2014/main" id="{FAEABB1F-3CFE-0507-0E5D-C7B9D052BCE8}"/>
              </a:ext>
            </a:extLst>
          </p:cNvPr>
          <p:cNvSpPr txBox="1"/>
          <p:nvPr/>
        </p:nvSpPr>
        <p:spPr>
          <a:xfrm>
            <a:off x="5688384" y="2143838"/>
            <a:ext cx="41779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latin typeface="DejaVu Serif Condensed"/>
              </a:rPr>
              <a:t>Rate capability </a:t>
            </a:r>
            <a:r>
              <a:rPr lang="it-IT" sz="1600" dirty="0" err="1">
                <a:latin typeface="DejaVu Serif Condensed"/>
              </a:rPr>
              <a:t>defined</a:t>
            </a:r>
            <a:r>
              <a:rPr lang="it-IT" sz="1600" dirty="0">
                <a:latin typeface="DejaVu Serif Condensed"/>
              </a:rPr>
              <a:t> as the rate </a:t>
            </a:r>
            <a:r>
              <a:rPr lang="it-IT" sz="1600" dirty="0" err="1">
                <a:latin typeface="DejaVu Serif Condensed"/>
              </a:rPr>
              <a:t>where</a:t>
            </a:r>
            <a:r>
              <a:rPr lang="it-IT" sz="1600" dirty="0">
                <a:latin typeface="DejaVu Serif Condensed"/>
              </a:rPr>
              <a:t> a 10% of gain drop  </a:t>
            </a:r>
            <a:r>
              <a:rPr lang="it-IT" sz="1600" dirty="0" err="1">
                <a:latin typeface="DejaVu Serif Condensed"/>
              </a:rPr>
              <a:t>is</a:t>
            </a:r>
            <a:r>
              <a:rPr lang="it-IT" sz="1600" dirty="0">
                <a:latin typeface="DejaVu Serif Condensed"/>
              </a:rPr>
              <a:t> </a:t>
            </a:r>
            <a:r>
              <a:rPr lang="it-IT" sz="1600" dirty="0" err="1">
                <a:latin typeface="DejaVu Serif Condensed"/>
              </a:rPr>
              <a:t>observed</a:t>
            </a:r>
            <a:r>
              <a:rPr lang="it-IT" sz="1600" dirty="0">
                <a:latin typeface="DejaVu Serif Condensed"/>
              </a:rPr>
              <a:t>.</a:t>
            </a:r>
          </a:p>
          <a:p>
            <a:r>
              <a:rPr lang="it-IT" sz="1600" dirty="0" err="1">
                <a:latin typeface="DejaVu Serif Condensed"/>
              </a:rPr>
              <a:t>It</a:t>
            </a:r>
            <a:r>
              <a:rPr lang="it-IT" sz="1600" dirty="0">
                <a:latin typeface="DejaVu Serif Condensed"/>
              </a:rPr>
              <a:t> </a:t>
            </a:r>
            <a:r>
              <a:rPr lang="it-IT" sz="1600" dirty="0" err="1">
                <a:latin typeface="DejaVu Serif Condensed"/>
              </a:rPr>
              <a:t>shoudn’t</a:t>
            </a:r>
            <a:r>
              <a:rPr lang="it-IT" sz="1600" dirty="0">
                <a:latin typeface="DejaVu Serif Condensed"/>
              </a:rPr>
              <a:t> </a:t>
            </a:r>
            <a:r>
              <a:rPr lang="it-IT" sz="1600" dirty="0" err="1">
                <a:latin typeface="DejaVu Serif Condensed"/>
              </a:rPr>
              <a:t>affect</a:t>
            </a:r>
            <a:r>
              <a:rPr lang="it-IT" sz="1600" dirty="0">
                <a:latin typeface="DejaVu Serif Condensed"/>
              </a:rPr>
              <a:t> the detection </a:t>
            </a:r>
            <a:r>
              <a:rPr lang="it-IT" sz="1600" dirty="0" err="1">
                <a:latin typeface="DejaVu Serif Condensed"/>
              </a:rPr>
              <a:t>efficiency</a:t>
            </a:r>
            <a:r>
              <a:rPr lang="it-IT" sz="1600" dirty="0">
                <a:latin typeface="DejaVu Serif Condensed"/>
              </a:rPr>
              <a:t> once </a:t>
            </a:r>
            <a:r>
              <a:rPr lang="it-IT" sz="1600" dirty="0" err="1">
                <a:latin typeface="DejaVu Serif Condensed"/>
              </a:rPr>
              <a:t>chosen</a:t>
            </a:r>
            <a:r>
              <a:rPr lang="it-IT" sz="1600" dirty="0">
                <a:latin typeface="DejaVu Serif Condensed"/>
              </a:rPr>
              <a:t> a working point well </a:t>
            </a:r>
            <a:r>
              <a:rPr lang="it-IT" sz="1600" dirty="0" err="1">
                <a:latin typeface="DejaVu Serif Condensed"/>
              </a:rPr>
              <a:t>above</a:t>
            </a:r>
            <a:r>
              <a:rPr lang="it-IT" sz="1600" dirty="0">
                <a:latin typeface="DejaVu Serif Condensed"/>
              </a:rPr>
              <a:t> the </a:t>
            </a:r>
            <a:r>
              <a:rPr lang="it-IT" sz="1600" dirty="0" err="1">
                <a:latin typeface="DejaVu Serif Condensed"/>
              </a:rPr>
              <a:t>efficiency</a:t>
            </a:r>
            <a:r>
              <a:rPr lang="it-IT" sz="1600" dirty="0">
                <a:latin typeface="DejaVu Serif Condensed"/>
              </a:rPr>
              <a:t> </a:t>
            </a:r>
            <a:r>
              <a:rPr lang="it-IT" sz="1600" dirty="0" err="1">
                <a:latin typeface="DejaVu Serif Condensed"/>
              </a:rPr>
              <a:t>knee</a:t>
            </a:r>
            <a:endParaRPr lang="it-IT" sz="1600" dirty="0">
              <a:latin typeface="DejaVu Serif Condensed"/>
            </a:endParaRPr>
          </a:p>
        </p:txBody>
      </p:sp>
      <p:sp>
        <p:nvSpPr>
          <p:cNvPr id="22" name="Titolo 1">
            <a:extLst>
              <a:ext uri="{FF2B5EF4-FFF2-40B4-BE49-F238E27FC236}">
                <a16:creationId xmlns:a16="http://schemas.microsoft.com/office/drawing/2014/main" id="{96E5CB2C-F78B-425E-791E-749A0A717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920" y="147600"/>
            <a:ext cx="9628920" cy="468000"/>
          </a:xfrm>
        </p:spPr>
        <p:txBody>
          <a:bodyPr/>
          <a:lstStyle/>
          <a:p>
            <a:r>
              <a:rPr lang="en-US" sz="2800" dirty="0">
                <a:latin typeface="Impact" panose="020B0806030902050204" pitchFamily="34" charset="0"/>
              </a:rPr>
              <a:t>The PEP performance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3096928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CED139E2-11B9-A01F-6E36-3AE3FA3D75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532" y="1127097"/>
            <a:ext cx="4186297" cy="3021688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C6CEFBD3-C20A-865A-93D1-25C43AB121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67853" y="1035075"/>
            <a:ext cx="4387167" cy="3166677"/>
          </a:xfrm>
          <a:prstGeom prst="rect">
            <a:avLst/>
          </a:prstGeom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EB0023F4-D024-7E48-2510-199537F92680}"/>
              </a:ext>
            </a:extLst>
          </p:cNvPr>
          <p:cNvSpPr txBox="1"/>
          <p:nvPr/>
        </p:nvSpPr>
        <p:spPr>
          <a:xfrm>
            <a:off x="359790" y="4206329"/>
            <a:ext cx="94325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it-IT" sz="1600" dirty="0">
                <a:latin typeface="DejaVu Serif Condensed"/>
              </a:rPr>
              <a:t>A first </a:t>
            </a:r>
            <a:r>
              <a:rPr lang="it-IT" sz="1600" dirty="0" err="1">
                <a:latin typeface="DejaVu Serif Condensed"/>
              </a:rPr>
              <a:t>measurement</a:t>
            </a:r>
            <a:r>
              <a:rPr lang="it-IT" sz="1600" dirty="0">
                <a:latin typeface="DejaVu Serif Condensed"/>
              </a:rPr>
              <a:t> of the time </a:t>
            </a:r>
            <a:r>
              <a:rPr lang="it-IT" sz="1600" dirty="0" err="1">
                <a:latin typeface="DejaVu Serif Condensed"/>
              </a:rPr>
              <a:t>resolution</a:t>
            </a:r>
            <a:r>
              <a:rPr lang="it-IT" sz="1600" dirty="0">
                <a:latin typeface="DejaVu Serif Condensed"/>
              </a:rPr>
              <a:t> has been done </a:t>
            </a:r>
            <a:r>
              <a:rPr lang="it-IT" sz="1600" dirty="0" err="1">
                <a:latin typeface="DejaVu Serif Condensed"/>
              </a:rPr>
              <a:t>at</a:t>
            </a:r>
            <a:r>
              <a:rPr lang="it-IT" sz="1600" dirty="0">
                <a:latin typeface="DejaVu Serif Condensed"/>
              </a:rPr>
              <a:t> H8C CERN - 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DejaVu Serif Condensed"/>
              </a:rPr>
              <a:t>The detectors were </a:t>
            </a:r>
            <a:r>
              <a:rPr lang="it-IT" sz="1600" dirty="0" err="1">
                <a:latin typeface="DejaVu Serif Condensed"/>
              </a:rPr>
              <a:t>operated</a:t>
            </a:r>
            <a:r>
              <a:rPr lang="it-IT" sz="1600" dirty="0">
                <a:latin typeface="DejaVu Serif Condensed"/>
              </a:rPr>
              <a:t> with </a:t>
            </a:r>
            <a:r>
              <a:rPr lang="it-IT" sz="1600" b="1" dirty="0">
                <a:latin typeface="DejaVu Serif Condensed"/>
              </a:rPr>
              <a:t>Ar:CO</a:t>
            </a:r>
            <a:r>
              <a:rPr lang="it-IT" sz="1600" b="1" baseline="-25000" dirty="0">
                <a:latin typeface="DejaVu Serif Condensed"/>
              </a:rPr>
              <a:t>2</a:t>
            </a:r>
            <a:r>
              <a:rPr lang="it-IT" sz="1600" b="1" dirty="0">
                <a:latin typeface="DejaVu Serif Condensed"/>
              </a:rPr>
              <a:t>:CF</a:t>
            </a:r>
            <a:r>
              <a:rPr lang="it-IT" sz="1600" b="1" baseline="-25000" dirty="0">
                <a:latin typeface="DejaVu Serif Condensed"/>
              </a:rPr>
              <a:t>4</a:t>
            </a:r>
            <a:r>
              <a:rPr lang="it-IT" sz="1600" b="1" dirty="0">
                <a:latin typeface="DejaVu Serif Condensed"/>
              </a:rPr>
              <a:t> 45:15:40</a:t>
            </a:r>
            <a:r>
              <a:rPr lang="it-IT" sz="1600" dirty="0">
                <a:latin typeface="DejaVu Serif Condensed"/>
              </a:rPr>
              <a:t> gas </a:t>
            </a:r>
            <a:r>
              <a:rPr lang="it-IT" sz="1600" dirty="0" err="1">
                <a:latin typeface="DejaVu Serif Condensed"/>
              </a:rPr>
              <a:t>mixture</a:t>
            </a:r>
            <a:r>
              <a:rPr lang="it-IT" sz="1600" dirty="0">
                <a:latin typeface="DejaVu Serif Condensed"/>
              </a:rPr>
              <a:t> (the same used by GEM @LHCb) and </a:t>
            </a:r>
            <a:r>
              <a:rPr lang="it-IT" sz="1600" dirty="0" err="1">
                <a:latin typeface="DejaVu Serif Condensed"/>
              </a:rPr>
              <a:t>equipped</a:t>
            </a:r>
            <a:r>
              <a:rPr lang="it-IT" sz="1600" dirty="0">
                <a:latin typeface="DejaVu Serif Condensed"/>
              </a:rPr>
              <a:t> with </a:t>
            </a:r>
            <a:r>
              <a:rPr lang="it-IT" sz="1600" b="1" dirty="0">
                <a:latin typeface="DejaVu Serif Condensed"/>
              </a:rPr>
              <a:t>VFAT2</a:t>
            </a:r>
            <a:r>
              <a:rPr lang="it-IT" sz="1600" dirty="0">
                <a:latin typeface="DejaVu Serif Condensed"/>
              </a:rPr>
              <a:t>. A </a:t>
            </a:r>
            <a:r>
              <a:rPr lang="it-IT" sz="1600" dirty="0" err="1">
                <a:latin typeface="DejaVu Serif Condensed"/>
              </a:rPr>
              <a:t>saturation</a:t>
            </a:r>
            <a:r>
              <a:rPr lang="it-IT" sz="1600" dirty="0">
                <a:latin typeface="DejaVu Serif Condensed"/>
              </a:rPr>
              <a:t> due to FEE </a:t>
            </a:r>
            <a:r>
              <a:rPr lang="it-IT" sz="1600" dirty="0" err="1">
                <a:latin typeface="DejaVu Serif Condensed"/>
              </a:rPr>
              <a:t>is</a:t>
            </a:r>
            <a:r>
              <a:rPr lang="it-IT" sz="1600" dirty="0">
                <a:latin typeface="DejaVu Serif Condensed"/>
              </a:rPr>
              <a:t> </a:t>
            </a:r>
            <a:r>
              <a:rPr lang="it-IT" sz="1600" dirty="0" err="1">
                <a:latin typeface="DejaVu Serif Condensed"/>
              </a:rPr>
              <a:t>visible</a:t>
            </a:r>
            <a:r>
              <a:rPr lang="it-IT" sz="1600" dirty="0">
                <a:latin typeface="DejaVu Serif Condensed"/>
              </a:rPr>
              <a:t> </a:t>
            </a:r>
            <a:r>
              <a:rPr lang="it-IT" sz="1600" dirty="0" err="1">
                <a:latin typeface="DejaVu Serif Condensed"/>
              </a:rPr>
              <a:t>at</a:t>
            </a:r>
            <a:r>
              <a:rPr lang="it-IT" sz="1600" dirty="0">
                <a:latin typeface="DejaVu Serif Condensed"/>
              </a:rPr>
              <a:t> high gain</a:t>
            </a:r>
            <a:endParaRPr lang="en-US" sz="1600" dirty="0">
              <a:latin typeface="DejaVu Serif Condense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DejaVu Serif Condensed"/>
              </a:rPr>
              <a:t>There </a:t>
            </a:r>
            <a:r>
              <a:rPr lang="it-IT" sz="1600" dirty="0" err="1">
                <a:latin typeface="DejaVu Serif Condensed"/>
              </a:rPr>
              <a:t>is</a:t>
            </a:r>
            <a:r>
              <a:rPr lang="it-IT" sz="1600" dirty="0">
                <a:latin typeface="DejaVu Serif Condensed"/>
              </a:rPr>
              <a:t> room to </a:t>
            </a:r>
            <a:r>
              <a:rPr lang="it-IT" sz="1600" dirty="0" err="1">
                <a:latin typeface="DejaVu Serif Condensed"/>
              </a:rPr>
              <a:t>improve</a:t>
            </a:r>
            <a:r>
              <a:rPr lang="it-IT" sz="1600" dirty="0">
                <a:latin typeface="DejaVu Serif Condensed"/>
              </a:rPr>
              <a:t> the </a:t>
            </a:r>
            <a:r>
              <a:rPr lang="it-IT" sz="1600" dirty="0" err="1">
                <a:latin typeface="DejaVu Serif Condensed"/>
              </a:rPr>
              <a:t>resolution</a:t>
            </a:r>
            <a:r>
              <a:rPr lang="it-IT" sz="1600" dirty="0">
                <a:latin typeface="DejaVu Serif Condensed"/>
              </a:rPr>
              <a:t>, </a:t>
            </a:r>
            <a:r>
              <a:rPr lang="it-IT" sz="1600" dirty="0" err="1">
                <a:latin typeface="DejaVu Serif Condensed"/>
              </a:rPr>
              <a:t>improving</a:t>
            </a:r>
            <a:r>
              <a:rPr lang="it-IT" sz="1600" dirty="0">
                <a:latin typeface="DejaVu Serif Condensed"/>
              </a:rPr>
              <a:t> the FEE 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777BCE12-ADAA-9F95-4015-25C008497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920" y="147600"/>
            <a:ext cx="9628920" cy="468000"/>
          </a:xfrm>
        </p:spPr>
        <p:txBody>
          <a:bodyPr/>
          <a:lstStyle/>
          <a:p>
            <a:r>
              <a:rPr lang="en-US" sz="2800" dirty="0">
                <a:latin typeface="Impact" panose="020B0806030902050204" pitchFamily="34" charset="0"/>
              </a:rPr>
              <a:t>Time performance (old measurement)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16728721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B50C4547-6B6E-C479-29D7-9741DFFE5774}"/>
              </a:ext>
            </a:extLst>
          </p:cNvPr>
          <p:cNvSpPr txBox="1">
            <a:spLocks/>
          </p:cNvSpPr>
          <p:nvPr/>
        </p:nvSpPr>
        <p:spPr>
          <a:xfrm>
            <a:off x="215776" y="164055"/>
            <a:ext cx="9628920" cy="46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2800" kern="0" dirty="0">
                <a:solidFill>
                  <a:sysClr val="windowText" lastClr="000000"/>
                </a:solidFill>
                <a:latin typeface="Impact" panose="020B0806030902050204" pitchFamily="34" charset="0"/>
              </a:rPr>
              <a:t>Time performance</a:t>
            </a:r>
            <a:endParaRPr lang="it-IT" sz="2800" kern="0" dirty="0">
              <a:solidFill>
                <a:sysClr val="windowText" lastClr="000000"/>
              </a:solidFill>
            </a:endParaRP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0B3B4368-6A4B-8846-4C9A-541AB90CD371}"/>
              </a:ext>
            </a:extLst>
          </p:cNvPr>
          <p:cNvGrpSpPr/>
          <p:nvPr/>
        </p:nvGrpSpPr>
        <p:grpSpPr>
          <a:xfrm>
            <a:off x="1728986" y="748371"/>
            <a:ext cx="6887424" cy="4663290"/>
            <a:chOff x="1681280" y="764273"/>
            <a:chExt cx="6887424" cy="4663290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C96B2293-F3A0-076F-585B-FBD9E90FC1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4936" y="764273"/>
              <a:ext cx="3203768" cy="2329283"/>
            </a:xfrm>
            <a:prstGeom prst="rect">
              <a:avLst/>
            </a:prstGeom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95BA08FC-471D-0DBC-DEB4-5DC872BC6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1280" y="3098279"/>
              <a:ext cx="3203766" cy="2329282"/>
            </a:xfrm>
            <a:prstGeom prst="rect">
              <a:avLst/>
            </a:prstGeom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970E9A88-966D-F761-2054-A2D84F9FE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4936" y="3098279"/>
              <a:ext cx="3203768" cy="2329284"/>
            </a:xfrm>
            <a:prstGeom prst="rect">
              <a:avLst/>
            </a:prstGeom>
          </p:spPr>
        </p:pic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833C5932-27D5-ED9A-EC97-AE53AB21A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6246" y="764273"/>
              <a:ext cx="3165510" cy="2301468"/>
            </a:xfrm>
            <a:prstGeom prst="rect">
              <a:avLst/>
            </a:prstGeom>
          </p:spPr>
        </p:pic>
        <p:cxnSp>
          <p:nvCxnSpPr>
            <p:cNvPr id="14" name="Connettore diritto 13">
              <a:extLst>
                <a:ext uri="{FF2B5EF4-FFF2-40B4-BE49-F238E27FC236}">
                  <a16:creationId xmlns:a16="http://schemas.microsoft.com/office/drawing/2014/main" id="{6D4483EF-EFD7-922D-713E-DB9D4DB892D9}"/>
                </a:ext>
              </a:extLst>
            </p:cNvPr>
            <p:cNvCxnSpPr/>
            <p:nvPr/>
          </p:nvCxnSpPr>
          <p:spPr>
            <a:xfrm>
              <a:off x="2087984" y="1265613"/>
              <a:ext cx="2592288" cy="0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diritto 14">
              <a:extLst>
                <a:ext uri="{FF2B5EF4-FFF2-40B4-BE49-F238E27FC236}">
                  <a16:creationId xmlns:a16="http://schemas.microsoft.com/office/drawing/2014/main" id="{D58FE6D3-24D3-168F-A9ED-25D569300D1C}"/>
                </a:ext>
              </a:extLst>
            </p:cNvPr>
            <p:cNvCxnSpPr/>
            <p:nvPr/>
          </p:nvCxnSpPr>
          <p:spPr>
            <a:xfrm>
              <a:off x="5760392" y="1272870"/>
              <a:ext cx="2592288" cy="0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diritto 15">
              <a:extLst>
                <a:ext uri="{FF2B5EF4-FFF2-40B4-BE49-F238E27FC236}">
                  <a16:creationId xmlns:a16="http://schemas.microsoft.com/office/drawing/2014/main" id="{6FDD88A2-5A51-BE81-8AE9-5EA96D299362}"/>
                </a:ext>
              </a:extLst>
            </p:cNvPr>
            <p:cNvCxnSpPr/>
            <p:nvPr/>
          </p:nvCxnSpPr>
          <p:spPr>
            <a:xfrm>
              <a:off x="5760395" y="3612849"/>
              <a:ext cx="2592288" cy="0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diritto 16">
              <a:extLst>
                <a:ext uri="{FF2B5EF4-FFF2-40B4-BE49-F238E27FC236}">
                  <a16:creationId xmlns:a16="http://schemas.microsoft.com/office/drawing/2014/main" id="{6D58EC3B-9125-928E-566E-9E66688ECC92}"/>
                </a:ext>
              </a:extLst>
            </p:cNvPr>
            <p:cNvCxnSpPr/>
            <p:nvPr/>
          </p:nvCxnSpPr>
          <p:spPr>
            <a:xfrm>
              <a:off x="2088546" y="3620106"/>
              <a:ext cx="2592288" cy="0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00377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110">
            <a:extLst>
              <a:ext uri="{FF2B5EF4-FFF2-40B4-BE49-F238E27FC236}">
                <a16:creationId xmlns:a16="http://schemas.microsoft.com/office/drawing/2014/main" id="{EAB86F84-5465-BEA1-0E4C-1639F9ADB554}"/>
              </a:ext>
            </a:extLst>
          </p:cNvPr>
          <p:cNvSpPr/>
          <p:nvPr/>
        </p:nvSpPr>
        <p:spPr>
          <a:xfrm>
            <a:off x="575816" y="765874"/>
            <a:ext cx="8942126" cy="1571154"/>
          </a:xfrm>
          <a:prstGeom prst="roundRect">
            <a:avLst>
              <a:gd name="adj" fmla="val 8999"/>
            </a:avLst>
          </a:prstGeom>
          <a:solidFill>
            <a:schemeClr val="accent1">
              <a:alpha val="1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4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A5394F6F-8708-36A3-4872-428E81C232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713" y="819051"/>
            <a:ext cx="808964" cy="808964"/>
          </a:xfrm>
          <a:prstGeom prst="rect">
            <a:avLst/>
          </a:prstGeom>
        </p:spPr>
      </p:pic>
      <p:pic>
        <p:nvPicPr>
          <p:cNvPr id="7" name="Picture 64" descr="Logo, company name&#10;&#10;Description automatically generated">
            <a:extLst>
              <a:ext uri="{FF2B5EF4-FFF2-40B4-BE49-F238E27FC236}">
                <a16:creationId xmlns:a16="http://schemas.microsoft.com/office/drawing/2014/main" id="{34361AFE-A648-9EC1-82F1-FF549A2BAA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740" y="1509144"/>
            <a:ext cx="1226162" cy="771226"/>
          </a:xfrm>
          <a:prstGeom prst="rect">
            <a:avLst/>
          </a:prstGeom>
        </p:spPr>
      </p:pic>
      <p:sp>
        <p:nvSpPr>
          <p:cNvPr id="8" name="Arrow: Right 65">
            <a:extLst>
              <a:ext uri="{FF2B5EF4-FFF2-40B4-BE49-F238E27FC236}">
                <a16:creationId xmlns:a16="http://schemas.microsoft.com/office/drawing/2014/main" id="{8FBF2920-E817-F9CE-6084-EEF28D4C3C2A}"/>
              </a:ext>
            </a:extLst>
          </p:cNvPr>
          <p:cNvSpPr/>
          <p:nvPr/>
        </p:nvSpPr>
        <p:spPr>
          <a:xfrm>
            <a:off x="2985912" y="1849129"/>
            <a:ext cx="4142632" cy="256922"/>
          </a:xfrm>
          <a:prstGeom prst="rightArrow">
            <a:avLst>
              <a:gd name="adj1" fmla="val 55656"/>
              <a:gd name="adj2" fmla="val 64614"/>
            </a:avLst>
          </a:prstGeom>
          <a:solidFill>
            <a:srgbClr val="00B050"/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TextBox 66">
            <a:extLst>
              <a:ext uri="{FF2B5EF4-FFF2-40B4-BE49-F238E27FC236}">
                <a16:creationId xmlns:a16="http://schemas.microsoft.com/office/drawing/2014/main" id="{A60DF0C6-79D7-F8C5-E835-EC0BF0175F92}"/>
              </a:ext>
            </a:extLst>
          </p:cNvPr>
          <p:cNvSpPr txBox="1"/>
          <p:nvPr/>
        </p:nvSpPr>
        <p:spPr>
          <a:xfrm>
            <a:off x="3588433" y="1519386"/>
            <a:ext cx="28200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/>
              <a:t>μ</a:t>
            </a:r>
            <a:r>
              <a:rPr lang="it-IT" sz="1400" b="1" dirty="0"/>
              <a:t>-RWELL </a:t>
            </a:r>
            <a:r>
              <a:rPr lang="it-IT" sz="1400" b="1" dirty="0" err="1"/>
              <a:t>technology</a:t>
            </a:r>
            <a:r>
              <a:rPr lang="it-IT" sz="1400" b="1" dirty="0"/>
              <a:t> transfer</a:t>
            </a:r>
            <a:endParaRPr lang="en-US" sz="1400" b="1" dirty="0"/>
          </a:p>
        </p:txBody>
      </p:sp>
      <p:pic>
        <p:nvPicPr>
          <p:cNvPr id="10" name="Picture 51" descr="A picture containing text, sky, outdoor&#10;&#10;Description automatically generated">
            <a:extLst>
              <a:ext uri="{FF2B5EF4-FFF2-40B4-BE49-F238E27FC236}">
                <a16:creationId xmlns:a16="http://schemas.microsoft.com/office/drawing/2014/main" id="{90CF9B48-802C-BF7D-8942-20DC503553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206" y="4250043"/>
            <a:ext cx="571208" cy="571208"/>
          </a:xfrm>
          <a:prstGeom prst="rect">
            <a:avLst/>
          </a:prstGeom>
        </p:spPr>
      </p:pic>
      <p:sp>
        <p:nvSpPr>
          <p:cNvPr id="11" name="Rectangle 88">
            <a:extLst>
              <a:ext uri="{FF2B5EF4-FFF2-40B4-BE49-F238E27FC236}">
                <a16:creationId xmlns:a16="http://schemas.microsoft.com/office/drawing/2014/main" id="{DDF284F3-4C53-9549-092F-D93ADAEAC76D}"/>
              </a:ext>
            </a:extLst>
          </p:cNvPr>
          <p:cNvSpPr/>
          <p:nvPr/>
        </p:nvSpPr>
        <p:spPr>
          <a:xfrm>
            <a:off x="3161253" y="3072836"/>
            <a:ext cx="2151659" cy="97266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2" name="TextBox 94">
            <a:extLst>
              <a:ext uri="{FF2B5EF4-FFF2-40B4-BE49-F238E27FC236}">
                <a16:creationId xmlns:a16="http://schemas.microsoft.com/office/drawing/2014/main" id="{FC9D9A8C-7120-3E91-1321-3A3ED96F9AB4}"/>
              </a:ext>
            </a:extLst>
          </p:cNvPr>
          <p:cNvSpPr txBox="1"/>
          <p:nvPr/>
        </p:nvSpPr>
        <p:spPr>
          <a:xfrm>
            <a:off x="3142429" y="2721792"/>
            <a:ext cx="2184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/>
              <a:t>DCL </a:t>
            </a:r>
            <a:r>
              <a:rPr lang="it-IT" sz="1400" b="1" dirty="0" err="1"/>
              <a:t>foil</a:t>
            </a:r>
            <a:r>
              <a:rPr lang="it-IT" sz="1400" b="1" dirty="0"/>
              <a:t> production</a:t>
            </a:r>
          </a:p>
        </p:txBody>
      </p:sp>
      <p:sp>
        <p:nvSpPr>
          <p:cNvPr id="13" name="TextBox 95">
            <a:extLst>
              <a:ext uri="{FF2B5EF4-FFF2-40B4-BE49-F238E27FC236}">
                <a16:creationId xmlns:a16="http://schemas.microsoft.com/office/drawing/2014/main" id="{AEF49ADC-D374-DA27-FA4E-7FA762296851}"/>
              </a:ext>
            </a:extLst>
          </p:cNvPr>
          <p:cNvSpPr txBox="1"/>
          <p:nvPr/>
        </p:nvSpPr>
        <p:spPr>
          <a:xfrm>
            <a:off x="3359096" y="4851499"/>
            <a:ext cx="1782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/>
              <a:t>Detector manufacturing</a:t>
            </a:r>
          </a:p>
        </p:txBody>
      </p:sp>
      <p:sp>
        <p:nvSpPr>
          <p:cNvPr id="14" name="Arrow: Bent 96">
            <a:extLst>
              <a:ext uri="{FF2B5EF4-FFF2-40B4-BE49-F238E27FC236}">
                <a16:creationId xmlns:a16="http://schemas.microsoft.com/office/drawing/2014/main" id="{22A5F648-DAB3-A50B-B043-0461E84E7403}"/>
              </a:ext>
            </a:extLst>
          </p:cNvPr>
          <p:cNvSpPr/>
          <p:nvPr/>
        </p:nvSpPr>
        <p:spPr>
          <a:xfrm rot="10800000">
            <a:off x="5117550" y="4489124"/>
            <a:ext cx="2731073" cy="694977"/>
          </a:xfrm>
          <a:prstGeom prst="bentArrow">
            <a:avLst/>
          </a:prstGeom>
          <a:solidFill>
            <a:srgbClr val="00B050"/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5" name="Arrow: Right 98">
            <a:extLst>
              <a:ext uri="{FF2B5EF4-FFF2-40B4-BE49-F238E27FC236}">
                <a16:creationId xmlns:a16="http://schemas.microsoft.com/office/drawing/2014/main" id="{52883C45-0518-F5EF-6DC0-77DF57227E85}"/>
              </a:ext>
            </a:extLst>
          </p:cNvPr>
          <p:cNvSpPr/>
          <p:nvPr/>
        </p:nvSpPr>
        <p:spPr>
          <a:xfrm>
            <a:off x="5383935" y="2996727"/>
            <a:ext cx="782344" cy="244868"/>
          </a:xfrm>
          <a:prstGeom prst="rightArrow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6" name="Arrow: U-Turn 100">
            <a:extLst>
              <a:ext uri="{FF2B5EF4-FFF2-40B4-BE49-F238E27FC236}">
                <a16:creationId xmlns:a16="http://schemas.microsoft.com/office/drawing/2014/main" id="{BEEA5D4D-BC2C-BEE8-BE4A-9FB46A53112E}"/>
              </a:ext>
            </a:extLst>
          </p:cNvPr>
          <p:cNvSpPr/>
          <p:nvPr/>
        </p:nvSpPr>
        <p:spPr>
          <a:xfrm rot="16200000">
            <a:off x="-307108" y="2052123"/>
            <a:ext cx="3687654" cy="2641885"/>
          </a:xfrm>
          <a:prstGeom prst="uturnArrow">
            <a:avLst>
              <a:gd name="adj1" fmla="val 7193"/>
              <a:gd name="adj2" fmla="val 8825"/>
              <a:gd name="adj3" fmla="val 10641"/>
              <a:gd name="adj4" fmla="val 43750"/>
              <a:gd name="adj5" fmla="val 36473"/>
            </a:avLst>
          </a:prstGeom>
          <a:solidFill>
            <a:srgbClr val="00B050"/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7" name="TextBox 102">
            <a:extLst>
              <a:ext uri="{FF2B5EF4-FFF2-40B4-BE49-F238E27FC236}">
                <a16:creationId xmlns:a16="http://schemas.microsoft.com/office/drawing/2014/main" id="{21323E64-5410-EA48-6D45-B483884C95E7}"/>
              </a:ext>
            </a:extLst>
          </p:cNvPr>
          <p:cNvSpPr txBox="1"/>
          <p:nvPr/>
        </p:nvSpPr>
        <p:spPr>
          <a:xfrm>
            <a:off x="5113493" y="4478955"/>
            <a:ext cx="28738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/>
              <a:t>PCB shipping</a:t>
            </a:r>
            <a:endParaRPr lang="en-US" sz="1400" b="1" dirty="0"/>
          </a:p>
        </p:txBody>
      </p:sp>
      <p:sp>
        <p:nvSpPr>
          <p:cNvPr id="18" name="TextBox 103">
            <a:extLst>
              <a:ext uri="{FF2B5EF4-FFF2-40B4-BE49-F238E27FC236}">
                <a16:creationId xmlns:a16="http://schemas.microsoft.com/office/drawing/2014/main" id="{0E560E54-A0AC-FF58-5BAB-98DC6D454D46}"/>
              </a:ext>
            </a:extLst>
          </p:cNvPr>
          <p:cNvSpPr txBox="1"/>
          <p:nvPr/>
        </p:nvSpPr>
        <p:spPr>
          <a:xfrm>
            <a:off x="686769" y="4489126"/>
            <a:ext cx="2634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err="1"/>
              <a:t>Completed</a:t>
            </a:r>
            <a:r>
              <a:rPr lang="it-IT" sz="1400" b="1" dirty="0"/>
              <a:t> μ-RWELL_PCB</a:t>
            </a:r>
          </a:p>
          <a:p>
            <a:r>
              <a:rPr lang="it-IT" sz="1400" b="1" dirty="0"/>
              <a:t>shipping </a:t>
            </a:r>
            <a:endParaRPr lang="en-US" sz="1400" b="1" dirty="0"/>
          </a:p>
        </p:txBody>
      </p:sp>
      <p:pic>
        <p:nvPicPr>
          <p:cNvPr id="19" name="Graphic 105" descr="Factory outline">
            <a:extLst>
              <a:ext uri="{FF2B5EF4-FFF2-40B4-BE49-F238E27FC236}">
                <a16:creationId xmlns:a16="http://schemas.microsoft.com/office/drawing/2014/main" id="{F593F2A1-0CFF-D769-8C16-ADE3E941AA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6338" y="2669440"/>
            <a:ext cx="687003" cy="687003"/>
          </a:xfrm>
          <a:prstGeom prst="rect">
            <a:avLst/>
          </a:prstGeom>
        </p:spPr>
      </p:pic>
      <p:sp>
        <p:nvSpPr>
          <p:cNvPr id="20" name="Arrow: Right 106">
            <a:extLst>
              <a:ext uri="{FF2B5EF4-FFF2-40B4-BE49-F238E27FC236}">
                <a16:creationId xmlns:a16="http://schemas.microsoft.com/office/drawing/2014/main" id="{8C79B2AB-FF88-1F01-337B-B4782E33533C}"/>
              </a:ext>
            </a:extLst>
          </p:cNvPr>
          <p:cNvSpPr/>
          <p:nvPr/>
        </p:nvSpPr>
        <p:spPr>
          <a:xfrm>
            <a:off x="1539718" y="3018434"/>
            <a:ext cx="1486840" cy="244868"/>
          </a:xfrm>
          <a:prstGeom prst="rightArrow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1" name="TextBox 107">
            <a:extLst>
              <a:ext uri="{FF2B5EF4-FFF2-40B4-BE49-F238E27FC236}">
                <a16:creationId xmlns:a16="http://schemas.microsoft.com/office/drawing/2014/main" id="{FA0A41D0-67D1-536A-4A5F-FDC3A5671AA6}"/>
              </a:ext>
            </a:extLst>
          </p:cNvPr>
          <p:cNvSpPr txBox="1"/>
          <p:nvPr/>
        </p:nvSpPr>
        <p:spPr>
          <a:xfrm>
            <a:off x="1295896" y="3271838"/>
            <a:ext cx="1735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/>
              <a:t>DLC </a:t>
            </a:r>
            <a:r>
              <a:rPr lang="it-IT" sz="1400" b="1" dirty="0" err="1"/>
              <a:t>sputtering</a:t>
            </a:r>
            <a:r>
              <a:rPr lang="it-IT" sz="1400" b="1" dirty="0"/>
              <a:t> know-how</a:t>
            </a:r>
            <a:endParaRPr lang="en-US" sz="1400" b="1" dirty="0"/>
          </a:p>
        </p:txBody>
      </p:sp>
      <p:sp>
        <p:nvSpPr>
          <p:cNvPr id="22" name="TextBox 109">
            <a:extLst>
              <a:ext uri="{FF2B5EF4-FFF2-40B4-BE49-F238E27FC236}">
                <a16:creationId xmlns:a16="http://schemas.microsoft.com/office/drawing/2014/main" id="{6EB3EC28-69E6-A491-9E6D-96532AAAC4C3}"/>
              </a:ext>
            </a:extLst>
          </p:cNvPr>
          <p:cNvSpPr txBox="1"/>
          <p:nvPr/>
        </p:nvSpPr>
        <p:spPr>
          <a:xfrm>
            <a:off x="8181305" y="1013671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/>
              <a:t>EU-project </a:t>
            </a:r>
            <a:endParaRPr lang="en-US" sz="1400" b="1" dirty="0"/>
          </a:p>
        </p:txBody>
      </p:sp>
      <p:grpSp>
        <p:nvGrpSpPr>
          <p:cNvPr id="24" name="Group 90">
            <a:extLst>
              <a:ext uri="{FF2B5EF4-FFF2-40B4-BE49-F238E27FC236}">
                <a16:creationId xmlns:a16="http://schemas.microsoft.com/office/drawing/2014/main" id="{FF6B9714-DB77-A07A-6012-B6FC17840827}"/>
              </a:ext>
            </a:extLst>
          </p:cNvPr>
          <p:cNvGrpSpPr/>
          <p:nvPr/>
        </p:nvGrpSpPr>
        <p:grpSpPr>
          <a:xfrm>
            <a:off x="6219999" y="1808875"/>
            <a:ext cx="3770577" cy="2520280"/>
            <a:chOff x="6057155" y="789933"/>
            <a:chExt cx="4760942" cy="4315073"/>
          </a:xfrm>
        </p:grpSpPr>
        <p:pic>
          <p:nvPicPr>
            <p:cNvPr id="25" name="Picture 71" descr="Icon&#10;&#10;Description automatically generated">
              <a:extLst>
                <a:ext uri="{FF2B5EF4-FFF2-40B4-BE49-F238E27FC236}">
                  <a16:creationId xmlns:a16="http://schemas.microsoft.com/office/drawing/2014/main" id="{4A3362FC-EC88-F871-2A77-392C1AB40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3946" y="789933"/>
              <a:ext cx="1499519" cy="578387"/>
            </a:xfrm>
            <a:prstGeom prst="rect">
              <a:avLst/>
            </a:prstGeom>
          </p:spPr>
        </p:pic>
        <p:pic>
          <p:nvPicPr>
            <p:cNvPr id="26" name="Immagine 19">
              <a:extLst>
                <a:ext uri="{FF2B5EF4-FFF2-40B4-BE49-F238E27FC236}">
                  <a16:creationId xmlns:a16="http://schemas.microsoft.com/office/drawing/2014/main" id="{4FFA1F31-B629-79D3-156C-815856A2E6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84" t="12927" r="1478" b="4102"/>
            <a:stretch/>
          </p:blipFill>
          <p:spPr>
            <a:xfrm>
              <a:off x="6264947" y="2750262"/>
              <a:ext cx="2152967" cy="1803719"/>
            </a:xfrm>
            <a:prstGeom prst="rect">
              <a:avLst/>
            </a:prstGeom>
          </p:spPr>
        </p:pic>
        <p:pic>
          <p:nvPicPr>
            <p:cNvPr id="28" name="Immagine 20">
              <a:extLst>
                <a:ext uri="{FF2B5EF4-FFF2-40B4-BE49-F238E27FC236}">
                  <a16:creationId xmlns:a16="http://schemas.microsoft.com/office/drawing/2014/main" id="{B4B5C1B4-DAE0-1CE3-C41C-6751E949CA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5" t="37458" r="10722" b="36697"/>
            <a:stretch/>
          </p:blipFill>
          <p:spPr>
            <a:xfrm>
              <a:off x="8508836" y="2755705"/>
              <a:ext cx="2192127" cy="1803719"/>
            </a:xfrm>
            <a:prstGeom prst="rect">
              <a:avLst/>
            </a:prstGeom>
          </p:spPr>
        </p:pic>
        <p:sp>
          <p:nvSpPr>
            <p:cNvPr id="30" name="Rectangle 86">
              <a:extLst>
                <a:ext uri="{FF2B5EF4-FFF2-40B4-BE49-F238E27FC236}">
                  <a16:creationId xmlns:a16="http://schemas.microsoft.com/office/drawing/2014/main" id="{F144DFD2-117A-3D58-556F-E28FBC459C4E}"/>
                </a:ext>
              </a:extLst>
            </p:cNvPr>
            <p:cNvSpPr/>
            <p:nvPr/>
          </p:nvSpPr>
          <p:spPr>
            <a:xfrm>
              <a:off x="6057155" y="2096644"/>
              <a:ext cx="4760942" cy="3008362"/>
            </a:xfrm>
            <a:prstGeom prst="rect">
              <a:avLst/>
            </a:prstGeom>
            <a:noFill/>
            <a:ln w="22225">
              <a:solidFill>
                <a:srgbClr val="FF7C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1" name="TextBox 75">
              <a:extLst>
                <a:ext uri="{FF2B5EF4-FFF2-40B4-BE49-F238E27FC236}">
                  <a16:creationId xmlns:a16="http://schemas.microsoft.com/office/drawing/2014/main" id="{5E0C103F-06AC-1F08-5B13-75888545220A}"/>
                </a:ext>
              </a:extLst>
            </p:cNvPr>
            <p:cNvSpPr txBox="1"/>
            <p:nvPr/>
          </p:nvSpPr>
          <p:spPr>
            <a:xfrm>
              <a:off x="7140137" y="2096646"/>
              <a:ext cx="2388924" cy="526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b="1" dirty="0"/>
                <a:t>PCB </a:t>
              </a:r>
              <a:r>
                <a:rPr lang="it-IT" sz="1200" b="1" dirty="0"/>
                <a:t>production</a:t>
              </a:r>
              <a:endParaRPr lang="en-US" sz="1400" b="1" dirty="0"/>
            </a:p>
          </p:txBody>
        </p:sp>
      </p:grpSp>
      <p:sp>
        <p:nvSpPr>
          <p:cNvPr id="35" name="TextBox 111">
            <a:extLst>
              <a:ext uri="{FF2B5EF4-FFF2-40B4-BE49-F238E27FC236}">
                <a16:creationId xmlns:a16="http://schemas.microsoft.com/office/drawing/2014/main" id="{68D13D64-8669-97F0-36DF-154C80A91D17}"/>
              </a:ext>
            </a:extLst>
          </p:cNvPr>
          <p:cNvSpPr txBox="1"/>
          <p:nvPr/>
        </p:nvSpPr>
        <p:spPr>
          <a:xfrm>
            <a:off x="1583928" y="1025783"/>
            <a:ext cx="8978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Start</a:t>
            </a:r>
            <a:endParaRPr lang="en-US" b="1" dirty="0"/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D3124647-D5DF-F0CD-1E67-52902642FCA4}"/>
              </a:ext>
            </a:extLst>
          </p:cNvPr>
          <p:cNvSpPr txBox="1"/>
          <p:nvPr/>
        </p:nvSpPr>
        <p:spPr>
          <a:xfrm>
            <a:off x="8082798" y="4545321"/>
            <a:ext cx="1782052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200" b="1" dirty="0"/>
              <a:t>*DLC Magnetron </a:t>
            </a:r>
            <a:r>
              <a:rPr lang="it-IT" sz="1200" b="1" dirty="0" err="1"/>
              <a:t>Sputtering</a:t>
            </a:r>
            <a:r>
              <a:rPr lang="it-IT" sz="1200" b="1" dirty="0"/>
              <a:t> machine</a:t>
            </a:r>
          </a:p>
          <a:p>
            <a:pPr algn="ctr"/>
            <a:r>
              <a:rPr lang="it-IT" sz="1200" b="1" dirty="0"/>
              <a:t>co-</a:t>
            </a:r>
            <a:r>
              <a:rPr lang="it-IT" sz="1200" b="1" dirty="0" err="1"/>
              <a:t>funded</a:t>
            </a:r>
            <a:r>
              <a:rPr lang="it-IT" sz="1200" b="1" dirty="0"/>
              <a:t> by INFN-CSN1</a:t>
            </a:r>
          </a:p>
        </p:txBody>
      </p:sp>
      <p:pic>
        <p:nvPicPr>
          <p:cNvPr id="37" name="Picture 51" descr="A picture containing text, sky, outdoor&#10;&#10;Description automatically generated">
            <a:extLst>
              <a:ext uri="{FF2B5EF4-FFF2-40B4-BE49-F238E27FC236}">
                <a16:creationId xmlns:a16="http://schemas.microsoft.com/office/drawing/2014/main" id="{461ECDC1-7A62-A658-9EC7-A595A386F9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803" y="3318208"/>
            <a:ext cx="571208" cy="571208"/>
          </a:xfrm>
          <a:prstGeom prst="rect">
            <a:avLst/>
          </a:prstGeom>
        </p:spPr>
      </p:pic>
      <p:sp>
        <p:nvSpPr>
          <p:cNvPr id="38" name="Rectangle 88">
            <a:extLst>
              <a:ext uri="{FF2B5EF4-FFF2-40B4-BE49-F238E27FC236}">
                <a16:creationId xmlns:a16="http://schemas.microsoft.com/office/drawing/2014/main" id="{436E5399-DCA5-BA3F-B67E-D1A23464EEE2}"/>
              </a:ext>
            </a:extLst>
          </p:cNvPr>
          <p:cNvSpPr/>
          <p:nvPr/>
        </p:nvSpPr>
        <p:spPr>
          <a:xfrm>
            <a:off x="3457910" y="4129131"/>
            <a:ext cx="1595437" cy="1200723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39" name="Immagine 38">
            <a:extLst>
              <a:ext uri="{FF2B5EF4-FFF2-40B4-BE49-F238E27FC236}">
                <a16:creationId xmlns:a16="http://schemas.microsoft.com/office/drawing/2014/main" id="{7A565EAE-29BE-471A-664E-A946C43E99E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698" y="3320886"/>
            <a:ext cx="893795" cy="560195"/>
          </a:xfrm>
          <a:prstGeom prst="rect">
            <a:avLst/>
          </a:prstGeom>
        </p:spPr>
      </p:pic>
      <p:sp>
        <p:nvSpPr>
          <p:cNvPr id="44" name="Titolo 1">
            <a:extLst>
              <a:ext uri="{FF2B5EF4-FFF2-40B4-BE49-F238E27FC236}">
                <a16:creationId xmlns:a16="http://schemas.microsoft.com/office/drawing/2014/main" id="{5145B437-F0B9-1C2B-DB1A-F806C4A5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920" y="147600"/>
            <a:ext cx="9628920" cy="468000"/>
          </a:xfrm>
        </p:spPr>
        <p:txBody>
          <a:bodyPr/>
          <a:lstStyle/>
          <a:p>
            <a:r>
              <a:rPr lang="en-US" sz="2800" dirty="0">
                <a:latin typeface="Impact" panose="020B0806030902050204" pitchFamily="34" charset="0"/>
              </a:rPr>
              <a:t>Technology transfer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5266599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A984837B-7CB6-8F04-C450-C7932CDBEB8F}"/>
              </a:ext>
            </a:extLst>
          </p:cNvPr>
          <p:cNvSpPr txBox="1">
            <a:spLocks/>
          </p:cNvSpPr>
          <p:nvPr/>
        </p:nvSpPr>
        <p:spPr>
          <a:xfrm>
            <a:off x="235928" y="279043"/>
            <a:ext cx="9628920" cy="46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2800" kern="0" dirty="0">
                <a:solidFill>
                  <a:sysClr val="windowText" lastClr="000000"/>
                </a:solidFill>
                <a:latin typeface="Impact" panose="020B0806030902050204" pitchFamily="34" charset="0"/>
              </a:rPr>
              <a:t>2022 – 2023 tentative plans</a:t>
            </a:r>
            <a:endParaRPr lang="it-IT" sz="2800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1C419A6-1606-195D-09D7-C2127F35C3DC}"/>
              </a:ext>
            </a:extLst>
          </p:cNvPr>
          <p:cNvSpPr txBox="1"/>
          <p:nvPr/>
        </p:nvSpPr>
        <p:spPr>
          <a:xfrm>
            <a:off x="575816" y="1107083"/>
            <a:ext cx="8928992" cy="407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DejaVu Serif Condensed"/>
              </a:rPr>
              <a:t>2022</a:t>
            </a:r>
          </a:p>
          <a:p>
            <a:endParaRPr lang="it-IT" sz="600" b="1" dirty="0">
              <a:latin typeface="DejaVu Serif Condensed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b="1" dirty="0">
                <a:latin typeface="DejaVu Serif Condensed"/>
              </a:rPr>
              <a:t>9/2022</a:t>
            </a:r>
            <a:r>
              <a:rPr lang="it-IT" dirty="0">
                <a:latin typeface="DejaVu Serif Condensed"/>
              </a:rPr>
              <a:t> – </a:t>
            </a:r>
            <a:r>
              <a:rPr lang="it-IT" b="1" dirty="0">
                <a:latin typeface="DejaVu Serif Condensed"/>
              </a:rPr>
              <a:t>delivery 10x10 cm2 PEP-RWELL </a:t>
            </a:r>
            <a:r>
              <a:rPr lang="it-IT" dirty="0" err="1">
                <a:latin typeface="DejaVu Serif Condensed"/>
              </a:rPr>
              <a:t>pad</a:t>
            </a:r>
            <a:r>
              <a:rPr lang="it-IT" b="1" dirty="0">
                <a:latin typeface="DejaVu Serif Condensed"/>
              </a:rPr>
              <a:t> </a:t>
            </a:r>
            <a:r>
              <a:rPr lang="it-IT" dirty="0">
                <a:latin typeface="DejaVu Serif Condensed"/>
              </a:rPr>
              <a:t>layout  (LNF)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b="1" dirty="0">
                <a:latin typeface="DejaVu Serif Condensed"/>
              </a:rPr>
              <a:t>11/2022</a:t>
            </a:r>
            <a:r>
              <a:rPr lang="it-IT" dirty="0">
                <a:latin typeface="DejaVu Serif Condensed"/>
              </a:rPr>
              <a:t> – assembly, </a:t>
            </a:r>
            <a:r>
              <a:rPr lang="it-IT" dirty="0" err="1">
                <a:latin typeface="DejaVu Serif Condensed"/>
              </a:rPr>
              <a:t>characterization</a:t>
            </a:r>
            <a:r>
              <a:rPr lang="it-IT" dirty="0">
                <a:latin typeface="DejaVu Serif Condensed"/>
              </a:rPr>
              <a:t> w/X-ray, </a:t>
            </a:r>
            <a:r>
              <a:rPr lang="it-IT" b="1" dirty="0">
                <a:latin typeface="DejaVu Serif Condensed"/>
              </a:rPr>
              <a:t>long-</a:t>
            </a:r>
            <a:r>
              <a:rPr lang="it-IT" b="1" dirty="0" err="1">
                <a:latin typeface="DejaVu Serif Condensed"/>
              </a:rPr>
              <a:t>term</a:t>
            </a:r>
            <a:r>
              <a:rPr lang="it-IT" b="1" dirty="0">
                <a:latin typeface="DejaVu Serif Condensed"/>
              </a:rPr>
              <a:t> test w/</a:t>
            </a:r>
            <a:r>
              <a:rPr lang="it-IT" b="1" dirty="0" err="1">
                <a:latin typeface="DejaVu Serif Condensed"/>
              </a:rPr>
              <a:t>Xrays</a:t>
            </a:r>
            <a:r>
              <a:rPr lang="it-IT" b="1" dirty="0">
                <a:latin typeface="DejaVu Serif Condensed"/>
              </a:rPr>
              <a:t> </a:t>
            </a:r>
            <a:r>
              <a:rPr lang="it-IT" dirty="0">
                <a:latin typeface="DejaVu Serif Condensed"/>
              </a:rPr>
              <a:t>(LNF)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b="1" dirty="0">
                <a:latin typeface="DejaVu Serif Condensed"/>
              </a:rPr>
              <a:t>11-12/2022</a:t>
            </a:r>
            <a:r>
              <a:rPr lang="it-IT" dirty="0">
                <a:latin typeface="DejaVu Serif Condensed"/>
              </a:rPr>
              <a:t> – </a:t>
            </a:r>
            <a:r>
              <a:rPr lang="it-IT" b="1" dirty="0">
                <a:latin typeface="DejaVu Serif Condensed"/>
              </a:rPr>
              <a:t>FATIC </a:t>
            </a:r>
            <a:r>
              <a:rPr lang="it-IT" b="1" dirty="0" err="1">
                <a:latin typeface="DejaVu Serif Condensed"/>
              </a:rPr>
              <a:t>integration</a:t>
            </a:r>
            <a:r>
              <a:rPr lang="it-IT" b="1" dirty="0">
                <a:latin typeface="DejaVu Serif Condensed"/>
              </a:rPr>
              <a:t> </a:t>
            </a:r>
            <a:r>
              <a:rPr lang="it-IT" dirty="0">
                <a:latin typeface="DejaVu Serif Condensed"/>
              </a:rPr>
              <a:t>&amp; </a:t>
            </a:r>
            <a:r>
              <a:rPr lang="it-IT" dirty="0" err="1">
                <a:latin typeface="DejaVu Serif Condensed"/>
              </a:rPr>
              <a:t>preliminary</a:t>
            </a:r>
            <a:r>
              <a:rPr lang="it-IT" dirty="0">
                <a:latin typeface="DejaVu Serif Condensed"/>
              </a:rPr>
              <a:t> </a:t>
            </a:r>
            <a:r>
              <a:rPr lang="it-IT" b="1" dirty="0">
                <a:latin typeface="DejaVu Serif Condensed"/>
              </a:rPr>
              <a:t>test w/</a:t>
            </a:r>
            <a:r>
              <a:rPr lang="it-IT" b="1" dirty="0" err="1">
                <a:latin typeface="DejaVu Serif Condensed"/>
              </a:rPr>
              <a:t>cosmics</a:t>
            </a:r>
            <a:r>
              <a:rPr lang="it-IT" b="1" dirty="0">
                <a:latin typeface="DejaVu Serif Condensed"/>
              </a:rPr>
              <a:t>  </a:t>
            </a:r>
            <a:r>
              <a:rPr lang="it-IT" dirty="0">
                <a:latin typeface="DejaVu Serif Condensed"/>
              </a:rPr>
              <a:t>(Bari + LNF)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b="1" dirty="0">
                <a:latin typeface="DejaVu Serif Condensed"/>
              </a:rPr>
              <a:t>7/2022</a:t>
            </a:r>
            <a:r>
              <a:rPr lang="it-IT" dirty="0">
                <a:latin typeface="DejaVu Serif Condensed"/>
              </a:rPr>
              <a:t> – </a:t>
            </a:r>
            <a:r>
              <a:rPr lang="it-IT" dirty="0" err="1">
                <a:latin typeface="DejaVu Serif Condensed"/>
              </a:rPr>
              <a:t>discussion</a:t>
            </a:r>
            <a:r>
              <a:rPr lang="it-IT" dirty="0">
                <a:latin typeface="DejaVu Serif Condensed"/>
              </a:rPr>
              <a:t> </a:t>
            </a:r>
            <a:r>
              <a:rPr lang="it-IT" dirty="0" err="1">
                <a:latin typeface="DejaVu Serif Condensed"/>
              </a:rPr>
              <a:t>about</a:t>
            </a:r>
            <a:r>
              <a:rPr lang="it-IT" dirty="0">
                <a:latin typeface="DejaVu Serif Condensed"/>
              </a:rPr>
              <a:t> </a:t>
            </a:r>
            <a:r>
              <a:rPr lang="it-IT" b="1" dirty="0">
                <a:latin typeface="DejaVu Serif Condensed"/>
              </a:rPr>
              <a:t>eco-gas mix test </a:t>
            </a:r>
            <a:r>
              <a:rPr lang="it-IT" dirty="0">
                <a:latin typeface="DejaVu Serif Condensed"/>
              </a:rPr>
              <a:t>with Gas – CERN group (B. Mandelli)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b="1" dirty="0">
                <a:latin typeface="DejaVu Serif Condensed"/>
              </a:rPr>
              <a:t>&gt; 9-10/2022 </a:t>
            </a:r>
            <a:r>
              <a:rPr lang="it-IT" dirty="0">
                <a:latin typeface="DejaVu Serif Condensed"/>
              </a:rPr>
              <a:t>– start </a:t>
            </a:r>
            <a:r>
              <a:rPr lang="it-IT" b="1" dirty="0">
                <a:latin typeface="DejaVu Serif Condensed"/>
              </a:rPr>
              <a:t>eco-gas mix </a:t>
            </a:r>
            <a:r>
              <a:rPr lang="it-IT" b="1" dirty="0" err="1">
                <a:latin typeface="DejaVu Serif Condensed"/>
              </a:rPr>
              <a:t>search</a:t>
            </a:r>
            <a:r>
              <a:rPr lang="it-IT" b="1" dirty="0">
                <a:latin typeface="DejaVu Serif Condensed"/>
              </a:rPr>
              <a:t>/test </a:t>
            </a:r>
            <a:r>
              <a:rPr lang="it-IT" dirty="0">
                <a:latin typeface="DejaVu Serif Condensed"/>
              </a:rPr>
              <a:t>(CERN + ???)</a:t>
            </a:r>
          </a:p>
          <a:p>
            <a:endParaRPr lang="it-IT" sz="900" dirty="0">
              <a:latin typeface="DejaVu Serif Condensed"/>
            </a:endParaRPr>
          </a:p>
          <a:p>
            <a:r>
              <a:rPr lang="it-IT" sz="2000" b="1" dirty="0">
                <a:latin typeface="DejaVu Serif Condensed"/>
              </a:rPr>
              <a:t>2023</a:t>
            </a:r>
          </a:p>
          <a:p>
            <a:endParaRPr lang="it-IT" sz="600" dirty="0">
              <a:latin typeface="DejaVu Serif Condensed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b="1" dirty="0">
                <a:latin typeface="DejaVu Serif Condensed"/>
              </a:rPr>
              <a:t>10/2022 (or 6/2022)</a:t>
            </a:r>
            <a:r>
              <a:rPr lang="it-IT" dirty="0">
                <a:latin typeface="DejaVu Serif Condensed"/>
              </a:rPr>
              <a:t> Test </a:t>
            </a:r>
            <a:r>
              <a:rPr lang="it-IT" dirty="0" err="1">
                <a:latin typeface="DejaVu Serif Condensed"/>
              </a:rPr>
              <a:t>Beam</a:t>
            </a:r>
            <a:r>
              <a:rPr lang="it-IT" dirty="0">
                <a:latin typeface="DejaVu Serif Condensed"/>
              </a:rPr>
              <a:t> of </a:t>
            </a:r>
            <a:r>
              <a:rPr lang="it-IT" b="1" dirty="0">
                <a:latin typeface="DejaVu Serif Condensed"/>
              </a:rPr>
              <a:t>10x10 cm2 PEP-RWELL </a:t>
            </a:r>
            <a:r>
              <a:rPr lang="it-IT" dirty="0" err="1">
                <a:latin typeface="DejaVu Serif Condensed"/>
              </a:rPr>
              <a:t>pad</a:t>
            </a:r>
            <a:r>
              <a:rPr lang="it-IT" b="1" dirty="0">
                <a:latin typeface="DejaVu Serif Condensed"/>
              </a:rPr>
              <a:t> </a:t>
            </a:r>
            <a:r>
              <a:rPr lang="it-IT" dirty="0">
                <a:latin typeface="DejaVu Serif Condensed"/>
              </a:rPr>
              <a:t>layout  (LNF + Bari)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>
                <a:latin typeface="DejaVu Serif Condensed"/>
              </a:rPr>
              <a:t>Design/production of the </a:t>
            </a:r>
            <a:r>
              <a:rPr lang="it-IT" b="1" dirty="0">
                <a:latin typeface="DejaVu Serif Condensed"/>
              </a:rPr>
              <a:t>M2R1 (20x25cm2) PEP-RWELL </a:t>
            </a:r>
            <a:r>
              <a:rPr lang="it-IT" dirty="0" err="1">
                <a:latin typeface="DejaVu Serif Condensed"/>
              </a:rPr>
              <a:t>pad</a:t>
            </a:r>
            <a:r>
              <a:rPr lang="it-IT" dirty="0">
                <a:latin typeface="DejaVu Serif Condensed"/>
              </a:rPr>
              <a:t> layout following </a:t>
            </a:r>
            <a:r>
              <a:rPr lang="it-IT" dirty="0" err="1">
                <a:latin typeface="DejaVu Serif Condensed"/>
              </a:rPr>
              <a:t>results</a:t>
            </a:r>
            <a:r>
              <a:rPr lang="it-IT" dirty="0">
                <a:latin typeface="DejaVu Serif Condensed"/>
              </a:rPr>
              <a:t> on 10x10 cm2 (LNF)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b="1" dirty="0">
                <a:latin typeface="DejaVu Serif Condensed"/>
              </a:rPr>
              <a:t>Electronics</a:t>
            </a:r>
            <a:r>
              <a:rPr lang="it-IT" dirty="0">
                <a:latin typeface="DejaVu Serif Condensed"/>
              </a:rPr>
              <a:t> … (Bari)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b="1" dirty="0">
                <a:latin typeface="DejaVu Serif Condensed"/>
              </a:rPr>
              <a:t>GIF++ </a:t>
            </a:r>
            <a:r>
              <a:rPr lang="it-IT" dirty="0">
                <a:latin typeface="DejaVu Serif Condensed"/>
              </a:rPr>
              <a:t>(? CERN + ???)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it-IT" dirty="0">
              <a:latin typeface="DejaVu Serif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3651889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A984837B-7CB6-8F04-C450-C7932CDBEB8F}"/>
              </a:ext>
            </a:extLst>
          </p:cNvPr>
          <p:cNvSpPr txBox="1">
            <a:spLocks/>
          </p:cNvSpPr>
          <p:nvPr/>
        </p:nvSpPr>
        <p:spPr>
          <a:xfrm>
            <a:off x="235928" y="279043"/>
            <a:ext cx="9628920" cy="46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2800" kern="0" dirty="0">
                <a:solidFill>
                  <a:sysClr val="windowText" lastClr="000000"/>
                </a:solidFill>
                <a:latin typeface="Impact" panose="020B0806030902050204" pitchFamily="34" charset="0"/>
              </a:rPr>
              <a:t>Open Problems/possible solutions (?)</a:t>
            </a:r>
            <a:endParaRPr lang="it-IT" sz="2800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1C419A6-1606-195D-09D7-C2127F35C3DC}"/>
              </a:ext>
            </a:extLst>
          </p:cNvPr>
          <p:cNvSpPr txBox="1"/>
          <p:nvPr/>
        </p:nvSpPr>
        <p:spPr>
          <a:xfrm>
            <a:off x="575816" y="1323107"/>
            <a:ext cx="8928992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400" b="1" dirty="0">
                <a:solidFill>
                  <a:srgbClr val="00B050"/>
                </a:solidFill>
                <a:latin typeface="DejaVu Serif Condensed"/>
              </a:rPr>
              <a:t>CF4 </a:t>
            </a:r>
            <a:r>
              <a:rPr lang="it-IT" sz="1400" b="1" dirty="0" err="1">
                <a:solidFill>
                  <a:srgbClr val="00B050"/>
                </a:solidFill>
                <a:latin typeface="DejaVu Serif Condensed"/>
              </a:rPr>
              <a:t>is</a:t>
            </a:r>
            <a:r>
              <a:rPr lang="it-IT" sz="1400" b="1" dirty="0">
                <a:solidFill>
                  <a:srgbClr val="00B050"/>
                </a:solidFill>
                <a:latin typeface="DejaVu Serif Condensed"/>
              </a:rPr>
              <a:t> </a:t>
            </a:r>
            <a:r>
              <a:rPr lang="it-IT" sz="1400" b="1" dirty="0" err="1">
                <a:solidFill>
                  <a:srgbClr val="00B050"/>
                </a:solidFill>
                <a:latin typeface="DejaVu Serif Condensed"/>
              </a:rPr>
              <a:t>not</a:t>
            </a:r>
            <a:r>
              <a:rPr lang="it-IT" sz="1400" b="1" dirty="0">
                <a:solidFill>
                  <a:srgbClr val="00B050"/>
                </a:solidFill>
                <a:latin typeface="DejaVu Serif Condensed"/>
              </a:rPr>
              <a:t> an eco-gas, </a:t>
            </a:r>
            <a:r>
              <a:rPr lang="it-IT" sz="1400" b="1" dirty="0" err="1">
                <a:solidFill>
                  <a:srgbClr val="00B050"/>
                </a:solidFill>
                <a:latin typeface="DejaVu Serif Condensed"/>
              </a:rPr>
              <a:t>responsible</a:t>
            </a:r>
            <a:r>
              <a:rPr lang="it-IT" sz="1400" b="1" dirty="0">
                <a:solidFill>
                  <a:srgbClr val="00B050"/>
                </a:solidFill>
                <a:latin typeface="DejaVu Serif Condensed"/>
              </a:rPr>
              <a:t> of strong </a:t>
            </a:r>
            <a:r>
              <a:rPr lang="it-IT" sz="1400" b="1" dirty="0" err="1">
                <a:solidFill>
                  <a:srgbClr val="00B050"/>
                </a:solidFill>
                <a:latin typeface="DejaVu Serif Condensed"/>
              </a:rPr>
              <a:t>kapton</a:t>
            </a:r>
            <a:r>
              <a:rPr lang="it-IT" sz="1400" b="1" dirty="0">
                <a:solidFill>
                  <a:srgbClr val="00B050"/>
                </a:solidFill>
                <a:latin typeface="DejaVu Serif Condensed"/>
              </a:rPr>
              <a:t> </a:t>
            </a:r>
            <a:r>
              <a:rPr lang="it-IT" sz="1400" b="1" dirty="0" err="1">
                <a:solidFill>
                  <a:srgbClr val="00B050"/>
                </a:solidFill>
                <a:latin typeface="DejaVu Serif Condensed"/>
              </a:rPr>
              <a:t>etching</a:t>
            </a:r>
            <a:r>
              <a:rPr lang="it-IT" sz="1400" b="1" dirty="0">
                <a:solidFill>
                  <a:srgbClr val="00B050"/>
                </a:solidFill>
                <a:latin typeface="DejaVu Serif Condensed"/>
              </a:rPr>
              <a:t> </a:t>
            </a:r>
            <a:r>
              <a:rPr lang="it-IT" sz="1400" dirty="0" err="1">
                <a:solidFill>
                  <a:srgbClr val="00B050"/>
                </a:solidFill>
                <a:latin typeface="DejaVu Serif Condensed"/>
              </a:rPr>
              <a:t>observed</a:t>
            </a:r>
            <a:r>
              <a:rPr lang="it-IT" sz="1400" dirty="0">
                <a:solidFill>
                  <a:srgbClr val="00B050"/>
                </a:solidFill>
                <a:latin typeface="DejaVu Serif Condensed"/>
              </a:rPr>
              <a:t> on GEM detectors </a:t>
            </a:r>
            <a:r>
              <a:rPr lang="it-IT" sz="1100" dirty="0">
                <a:solidFill>
                  <a:srgbClr val="00B050"/>
                </a:solidFill>
                <a:latin typeface="DejaVu Serif Condensed"/>
              </a:rPr>
              <a:t>(</a:t>
            </a:r>
            <a:r>
              <a:rPr lang="en-US" sz="1100" i="1" dirty="0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STUDY OF ETCHING EFFECTS ON TRIPLE-GEM DETECTORS OPERATED WITH CF</a:t>
            </a:r>
            <a:r>
              <a:rPr lang="en-US" sz="1100" i="1" baseline="-25000" dirty="0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1100" i="1" dirty="0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-BASED GAS MIXTURES, M. Alfonsi et al., IEEE Trans.Nucl.Sci.52 (2005) 2872-2878</a:t>
            </a:r>
            <a:r>
              <a:rPr lang="en-US" sz="1100" dirty="0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it-IT" sz="1100" dirty="0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400" b="1" dirty="0" err="1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Old</a:t>
            </a:r>
            <a:r>
              <a:rPr lang="it-IT" sz="1400" b="1" dirty="0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GEM detectors </a:t>
            </a:r>
            <a:r>
              <a:rPr lang="it-IT" sz="1400" b="1" dirty="0" err="1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at</a:t>
            </a:r>
            <a:r>
              <a:rPr lang="it-IT" sz="1400" b="1" dirty="0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400" b="1" dirty="0" err="1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LHCb</a:t>
            </a:r>
            <a:r>
              <a:rPr lang="it-IT" sz="1400" b="1" dirty="0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400" dirty="0" err="1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will</a:t>
            </a:r>
            <a:r>
              <a:rPr lang="it-IT" sz="1400" dirty="0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be </a:t>
            </a:r>
            <a:r>
              <a:rPr lang="it-IT" sz="1400" b="1" dirty="0" err="1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analysed</a:t>
            </a:r>
            <a:r>
              <a:rPr lang="it-IT" sz="1400" b="1" dirty="0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400" dirty="0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to check for </a:t>
            </a:r>
            <a:r>
              <a:rPr lang="it-IT" sz="1400" b="1" dirty="0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CF4 </a:t>
            </a:r>
            <a:r>
              <a:rPr lang="it-IT" sz="1400" b="1" dirty="0" err="1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etching</a:t>
            </a:r>
            <a:r>
              <a:rPr lang="it-IT" sz="1400" b="1" dirty="0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400" b="1" dirty="0" err="1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effects</a:t>
            </a:r>
            <a:r>
              <a:rPr lang="it-IT" sz="1400" b="1" dirty="0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400" dirty="0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it-IT" sz="1400" dirty="0" err="1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we</a:t>
            </a:r>
            <a:r>
              <a:rPr lang="it-IT" sz="1400" dirty="0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can </a:t>
            </a:r>
            <a:r>
              <a:rPr lang="it-IT" sz="1400" dirty="0" err="1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learn</a:t>
            </a:r>
            <a:r>
              <a:rPr lang="it-IT" sz="1400" dirty="0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from </a:t>
            </a:r>
            <a:r>
              <a:rPr lang="it-IT" sz="1400" dirty="0" err="1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this</a:t>
            </a:r>
            <a:r>
              <a:rPr lang="it-IT" sz="1400" dirty="0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study)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400" b="1" dirty="0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PEP µ-RWELL </a:t>
            </a:r>
            <a:r>
              <a:rPr lang="it-IT" sz="1400" dirty="0" err="1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irradiated</a:t>
            </a:r>
            <a:r>
              <a:rPr lang="it-IT" sz="1400" dirty="0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with X-Rays </a:t>
            </a:r>
            <a:r>
              <a:rPr lang="it-IT" sz="1400" dirty="0" err="1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at</a:t>
            </a:r>
            <a:r>
              <a:rPr lang="it-IT" sz="1400" dirty="0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LNF </a:t>
            </a:r>
            <a:r>
              <a:rPr lang="it-IT" sz="1400" dirty="0" err="1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will</a:t>
            </a:r>
            <a:r>
              <a:rPr lang="it-IT" sz="1400" dirty="0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be </a:t>
            </a:r>
            <a:r>
              <a:rPr lang="it-IT" sz="1400" b="1" dirty="0" err="1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analysed</a:t>
            </a:r>
            <a:r>
              <a:rPr lang="it-IT" sz="1400" b="1" dirty="0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to check for CF4 </a:t>
            </a:r>
            <a:r>
              <a:rPr lang="it-IT" sz="1400" b="1" dirty="0" err="1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etching</a:t>
            </a:r>
            <a:r>
              <a:rPr lang="it-IT" sz="1400" b="1" dirty="0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400" b="1" dirty="0" err="1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effects</a:t>
            </a:r>
            <a:endParaRPr lang="it-IT" sz="1400" b="1" dirty="0">
              <a:solidFill>
                <a:srgbClr val="00B050"/>
              </a:solidFill>
              <a:effectLst/>
              <a:latin typeface="DejaVu Serif Condense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300" b="1" dirty="0">
              <a:solidFill>
                <a:srgbClr val="00B050"/>
              </a:solidFill>
              <a:latin typeface="DejaVu Serif Condense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B050"/>
                </a:solidFill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1400" b="1" dirty="0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co-gas mix for GEM/RWELL (?)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RWELL in </a:t>
            </a:r>
            <a:r>
              <a:rPr lang="en-US" sz="1400" b="1" dirty="0" err="1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LHCb</a:t>
            </a:r>
            <a:r>
              <a:rPr lang="en-US" sz="1400" b="1" dirty="0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(in principle) needs for fast gas mix  (?)</a:t>
            </a:r>
          </a:p>
          <a:p>
            <a:endParaRPr lang="it-IT" sz="400" b="1" dirty="0">
              <a:solidFill>
                <a:srgbClr val="00B050"/>
              </a:solidFill>
              <a:effectLst/>
              <a:latin typeface="DejaVu Serif Condense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400" b="1" dirty="0">
                <a:solidFill>
                  <a:srgbClr val="00B050"/>
                </a:solidFill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it-IT" sz="1400" b="1" dirty="0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ong-</a:t>
            </a:r>
            <a:r>
              <a:rPr lang="it-IT" sz="1400" b="1" dirty="0" err="1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term</a:t>
            </a:r>
            <a:r>
              <a:rPr lang="it-IT" sz="1400" b="1" dirty="0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test of a PEP µ-RWELL </a:t>
            </a:r>
            <a:r>
              <a:rPr lang="it-IT" sz="1400" dirty="0" err="1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irradiated</a:t>
            </a:r>
            <a:r>
              <a:rPr lang="it-IT" sz="1400" dirty="0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with X-Rays </a:t>
            </a:r>
            <a:r>
              <a:rPr lang="it-IT" sz="1400" b="1" dirty="0" err="1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will</a:t>
            </a:r>
            <a:r>
              <a:rPr lang="it-IT" sz="1400" b="1" dirty="0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be </a:t>
            </a:r>
            <a:r>
              <a:rPr lang="it-IT" sz="1400" b="1" dirty="0" err="1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started</a:t>
            </a:r>
            <a:r>
              <a:rPr lang="it-IT" sz="1400" b="1" dirty="0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400" b="1" dirty="0" err="1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soon</a:t>
            </a:r>
            <a:r>
              <a:rPr lang="it-IT" sz="1400" b="1" dirty="0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with Ar/Co2 gas mix </a:t>
            </a:r>
            <a:r>
              <a:rPr lang="it-IT" sz="1400" dirty="0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(no CF4)</a:t>
            </a:r>
          </a:p>
          <a:p>
            <a:endParaRPr lang="it-IT" sz="600" dirty="0">
              <a:latin typeface="DejaVu Serif Condense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400" b="1" dirty="0" err="1">
                <a:solidFill>
                  <a:srgbClr val="0070C0"/>
                </a:solidFill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Defining</a:t>
            </a:r>
            <a:r>
              <a:rPr lang="it-IT" sz="1400" b="1" dirty="0">
                <a:solidFill>
                  <a:srgbClr val="0070C0"/>
                </a:solidFill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a safe assembly/testing procedure: </a:t>
            </a:r>
            <a:r>
              <a:rPr lang="it-IT" sz="1400" b="1" dirty="0" err="1">
                <a:solidFill>
                  <a:srgbClr val="0070C0"/>
                </a:solidFill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DI-washing+electrical</a:t>
            </a:r>
            <a:r>
              <a:rPr lang="it-IT" sz="1400" b="1" dirty="0">
                <a:solidFill>
                  <a:srgbClr val="0070C0"/>
                </a:solidFill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hot-</a:t>
            </a:r>
            <a:r>
              <a:rPr lang="it-IT" sz="1400" b="1" dirty="0" err="1">
                <a:solidFill>
                  <a:srgbClr val="0070C0"/>
                </a:solidFill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cleaning</a:t>
            </a:r>
            <a:r>
              <a:rPr lang="it-IT" sz="1400" b="1" dirty="0">
                <a:solidFill>
                  <a:srgbClr val="0070C0"/>
                </a:solidFill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sz="1400" b="1" dirty="0" err="1">
                <a:solidFill>
                  <a:srgbClr val="0070C0"/>
                </a:solidFill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humidity</a:t>
            </a:r>
            <a:r>
              <a:rPr lang="it-IT" sz="1400" b="1" dirty="0">
                <a:solidFill>
                  <a:srgbClr val="0070C0"/>
                </a:solidFill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control in the gas line, detector </a:t>
            </a:r>
            <a:r>
              <a:rPr lang="it-IT" sz="1400" b="1" dirty="0" err="1">
                <a:solidFill>
                  <a:srgbClr val="0070C0"/>
                </a:solidFill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conditioning</a:t>
            </a:r>
            <a:r>
              <a:rPr lang="it-IT" sz="1400" b="1" dirty="0">
                <a:solidFill>
                  <a:srgbClr val="0070C0"/>
                </a:solidFill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400" dirty="0">
                <a:solidFill>
                  <a:srgbClr val="0070C0"/>
                </a:solidFill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(in </a:t>
            </a:r>
            <a:r>
              <a:rPr lang="it-IT" sz="1400" dirty="0" err="1">
                <a:solidFill>
                  <a:srgbClr val="0070C0"/>
                </a:solidFill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strict</a:t>
            </a:r>
            <a:r>
              <a:rPr lang="it-IT" sz="1400" dirty="0">
                <a:solidFill>
                  <a:srgbClr val="0070C0"/>
                </a:solidFill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400" dirty="0" err="1">
                <a:solidFill>
                  <a:srgbClr val="0070C0"/>
                </a:solidFill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collaboration</a:t>
            </a:r>
            <a:r>
              <a:rPr lang="it-IT" sz="1400" dirty="0">
                <a:solidFill>
                  <a:srgbClr val="0070C0"/>
                </a:solidFill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with Rui)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400" b="1" dirty="0" err="1">
                <a:solidFill>
                  <a:srgbClr val="0070C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Replacing</a:t>
            </a:r>
            <a:r>
              <a:rPr lang="it-IT" sz="1400" b="1" dirty="0">
                <a:solidFill>
                  <a:srgbClr val="0070C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FR4 frames with PEEK frames, </a:t>
            </a:r>
            <a:r>
              <a:rPr lang="it-IT" sz="1400" dirty="0">
                <a:solidFill>
                  <a:srgbClr val="0070C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more </a:t>
            </a:r>
            <a:r>
              <a:rPr lang="it-IT" sz="1400" dirty="0" err="1">
                <a:solidFill>
                  <a:srgbClr val="0070C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expensive</a:t>
            </a:r>
            <a:r>
              <a:rPr lang="it-IT" sz="1400" dirty="0">
                <a:solidFill>
                  <a:srgbClr val="0070C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BUT </a:t>
            </a:r>
            <a:r>
              <a:rPr lang="it-IT" sz="1400" dirty="0" err="1">
                <a:solidFill>
                  <a:srgbClr val="0070C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not</a:t>
            </a:r>
            <a:r>
              <a:rPr lang="it-IT" sz="1400" dirty="0">
                <a:solidFill>
                  <a:srgbClr val="0070C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400" dirty="0" err="1">
                <a:solidFill>
                  <a:srgbClr val="0070C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hygroscopic</a:t>
            </a:r>
            <a:r>
              <a:rPr lang="it-IT" sz="1400" dirty="0">
                <a:solidFill>
                  <a:srgbClr val="0070C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it-IT" sz="1400" dirty="0" err="1">
                <a:solidFill>
                  <a:srgbClr val="0070C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then</a:t>
            </a:r>
            <a:r>
              <a:rPr lang="it-IT" sz="1400" dirty="0">
                <a:solidFill>
                  <a:srgbClr val="0070C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400" dirty="0" err="1">
                <a:solidFill>
                  <a:srgbClr val="0070C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compatible</a:t>
            </a:r>
            <a:r>
              <a:rPr lang="it-IT" sz="1400" dirty="0">
                <a:solidFill>
                  <a:srgbClr val="0070C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with CF4 (</a:t>
            </a:r>
            <a:r>
              <a:rPr lang="it-IT" sz="1400" dirty="0" err="1">
                <a:solidFill>
                  <a:srgbClr val="0070C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eventually</a:t>
            </a:r>
            <a:r>
              <a:rPr lang="it-IT" sz="1400" dirty="0">
                <a:solidFill>
                  <a:srgbClr val="0070C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400" dirty="0" err="1">
                <a:solidFill>
                  <a:srgbClr val="0070C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only</a:t>
            </a:r>
            <a:r>
              <a:rPr lang="it-IT" sz="1400" dirty="0">
                <a:solidFill>
                  <a:srgbClr val="0070C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it-IT" sz="1400" dirty="0" err="1">
                <a:solidFill>
                  <a:srgbClr val="0070C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closed</a:t>
            </a:r>
            <a:r>
              <a:rPr lang="it-IT" sz="1400" dirty="0">
                <a:solidFill>
                  <a:srgbClr val="0070C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mode)</a:t>
            </a:r>
            <a:endParaRPr lang="it-IT" sz="1400" dirty="0">
              <a:latin typeface="DejaVu Serif Condense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400" b="1" dirty="0">
                <a:solidFill>
                  <a:srgbClr val="0070C0"/>
                </a:solidFill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2D </a:t>
            </a:r>
            <a:r>
              <a:rPr lang="it-IT" sz="1400" b="1" dirty="0" err="1">
                <a:solidFill>
                  <a:srgbClr val="0070C0"/>
                </a:solidFill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readout</a:t>
            </a:r>
            <a:r>
              <a:rPr lang="it-IT" sz="1400" b="1" dirty="0">
                <a:solidFill>
                  <a:srgbClr val="0070C0"/>
                </a:solidFill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400" b="1" dirty="0" err="1">
                <a:solidFill>
                  <a:srgbClr val="0070C0"/>
                </a:solidFill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still</a:t>
            </a:r>
            <a:r>
              <a:rPr lang="it-IT" sz="1400" b="1" dirty="0">
                <a:solidFill>
                  <a:srgbClr val="0070C0"/>
                </a:solidFill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to be </a:t>
            </a:r>
            <a:r>
              <a:rPr lang="it-IT" sz="1400" b="1" dirty="0" err="1">
                <a:solidFill>
                  <a:srgbClr val="0070C0"/>
                </a:solidFill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investigated</a:t>
            </a:r>
            <a:r>
              <a:rPr lang="it-IT" sz="1400" b="1" dirty="0">
                <a:solidFill>
                  <a:srgbClr val="0070C0"/>
                </a:solidFill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: 2x1D</a:t>
            </a:r>
            <a:r>
              <a:rPr lang="it-IT" sz="1400" dirty="0">
                <a:solidFill>
                  <a:srgbClr val="0070C0"/>
                </a:solidFill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or </a:t>
            </a:r>
            <a:r>
              <a:rPr lang="it-IT" sz="1400" b="1" dirty="0">
                <a:solidFill>
                  <a:srgbClr val="0070C0"/>
                </a:solidFill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2D w/top </a:t>
            </a:r>
            <a:r>
              <a:rPr lang="it-IT" sz="1400" b="1" dirty="0" err="1">
                <a:solidFill>
                  <a:srgbClr val="0070C0"/>
                </a:solidFill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readout</a:t>
            </a:r>
            <a:r>
              <a:rPr lang="it-IT" sz="1400" b="1" dirty="0">
                <a:solidFill>
                  <a:srgbClr val="0070C0"/>
                </a:solidFill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400" dirty="0">
                <a:solidFill>
                  <a:srgbClr val="0070C0"/>
                </a:solidFill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… </a:t>
            </a:r>
            <a:r>
              <a:rPr lang="it-IT" sz="1400" b="1" dirty="0">
                <a:solidFill>
                  <a:srgbClr val="0070C0"/>
                </a:solidFill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capacitive sharing </a:t>
            </a:r>
            <a:r>
              <a:rPr lang="it-IT" sz="1400" dirty="0">
                <a:solidFill>
                  <a:srgbClr val="0070C0"/>
                </a:solidFill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(by Kondo)</a:t>
            </a:r>
          </a:p>
          <a:p>
            <a:endParaRPr lang="it-IT" sz="600" dirty="0">
              <a:effectLst/>
              <a:latin typeface="DejaVu Serif Condense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400" b="1" dirty="0" err="1"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Apart</a:t>
            </a:r>
            <a:r>
              <a:rPr lang="it-IT" sz="1400" b="1" dirty="0"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APV25 </a:t>
            </a:r>
            <a:r>
              <a:rPr lang="it-IT" sz="1400" dirty="0" err="1"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there</a:t>
            </a:r>
            <a:r>
              <a:rPr lang="it-IT" sz="1400" dirty="0"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400" dirty="0" err="1"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it-IT" sz="1400" dirty="0"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no </a:t>
            </a:r>
            <a:r>
              <a:rPr lang="it-IT" sz="1400" dirty="0" err="1"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other</a:t>
            </a:r>
            <a:r>
              <a:rPr lang="it-IT" sz="1400" dirty="0"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400" b="1" dirty="0"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user-friendly </a:t>
            </a:r>
            <a:r>
              <a:rPr lang="it-IT" sz="1400" b="1" dirty="0" err="1"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electronics</a:t>
            </a:r>
            <a:r>
              <a:rPr lang="it-IT" sz="1400" b="1" dirty="0"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400" dirty="0"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for testing MPGD (</a:t>
            </a:r>
            <a:r>
              <a:rPr lang="it-IT" sz="1400" dirty="0" err="1"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not</a:t>
            </a:r>
            <a:r>
              <a:rPr lang="it-IT" sz="1400" dirty="0"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400" dirty="0" err="1"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only</a:t>
            </a:r>
            <a:r>
              <a:rPr lang="it-IT" sz="1400" dirty="0"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RWELL).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400" dirty="0"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For </a:t>
            </a:r>
            <a:r>
              <a:rPr lang="it-IT" sz="1400" b="1" dirty="0" err="1"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LHCb</a:t>
            </a:r>
            <a:r>
              <a:rPr lang="it-IT" sz="1400" b="1" dirty="0"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the Bari group </a:t>
            </a:r>
            <a:r>
              <a:rPr lang="it-IT" sz="1400" dirty="0" err="1"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it-IT" sz="1400" dirty="0"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400" dirty="0" err="1"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developing</a:t>
            </a:r>
            <a:r>
              <a:rPr lang="it-IT" sz="1400" dirty="0"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a new ASIC, </a:t>
            </a:r>
            <a:r>
              <a:rPr lang="it-IT" sz="1400" b="1" dirty="0"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FATIC</a:t>
            </a:r>
            <a:r>
              <a:rPr lang="it-IT" sz="1400" dirty="0"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it-IT" sz="1400" dirty="0" err="1"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still</a:t>
            </a:r>
            <a:r>
              <a:rPr lang="it-IT" sz="1400" dirty="0"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to be </a:t>
            </a:r>
            <a:r>
              <a:rPr lang="it-IT" sz="1400" dirty="0" err="1"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tested</a:t>
            </a:r>
            <a:r>
              <a:rPr lang="it-IT" sz="1400" dirty="0"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400" dirty="0" err="1"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Other</a:t>
            </a:r>
            <a:r>
              <a:rPr lang="it-IT" sz="1400" dirty="0"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400" dirty="0"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ASIC: </a:t>
            </a:r>
            <a:r>
              <a:rPr lang="it-IT" sz="1400" b="1" dirty="0"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VMM3 (?)</a:t>
            </a:r>
            <a:endParaRPr lang="it-IT" sz="1400" b="1" dirty="0">
              <a:effectLst/>
              <a:latin typeface="DejaVu Serif Condensed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2384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uppo 43">
            <a:extLst>
              <a:ext uri="{FF2B5EF4-FFF2-40B4-BE49-F238E27FC236}">
                <a16:creationId xmlns:a16="http://schemas.microsoft.com/office/drawing/2014/main" id="{AF12066D-7562-8D8A-646C-4A0F9CE151AC}"/>
              </a:ext>
            </a:extLst>
          </p:cNvPr>
          <p:cNvGrpSpPr/>
          <p:nvPr/>
        </p:nvGrpSpPr>
        <p:grpSpPr>
          <a:xfrm>
            <a:off x="818723" y="2466399"/>
            <a:ext cx="8025908" cy="3056551"/>
            <a:chOff x="381257" y="2580855"/>
            <a:chExt cx="11355467" cy="4163304"/>
          </a:xfrm>
        </p:grpSpPr>
        <p:grpSp>
          <p:nvGrpSpPr>
            <p:cNvPr id="5" name="Group 7">
              <a:extLst>
                <a:ext uri="{FF2B5EF4-FFF2-40B4-BE49-F238E27FC236}">
                  <a16:creationId xmlns:a16="http://schemas.microsoft.com/office/drawing/2014/main" id="{A26F7317-C848-C9F8-89D8-5708E3450C71}"/>
                </a:ext>
              </a:extLst>
            </p:cNvPr>
            <p:cNvGrpSpPr/>
            <p:nvPr/>
          </p:nvGrpSpPr>
          <p:grpSpPr>
            <a:xfrm rot="5400000">
              <a:off x="1439783" y="2087164"/>
              <a:ext cx="1818149" cy="3935201"/>
              <a:chOff x="122415" y="2846095"/>
              <a:chExt cx="1818149" cy="3935201"/>
            </a:xfrm>
          </p:grpSpPr>
          <p:pic>
            <p:nvPicPr>
              <p:cNvPr id="6" name="Picture 2">
                <a:extLst>
                  <a:ext uri="{FF2B5EF4-FFF2-40B4-BE49-F238E27FC236}">
                    <a16:creationId xmlns:a16="http://schemas.microsoft.com/office/drawing/2014/main" id="{C779E5EF-56B9-B413-5D1F-AC3F55CCBF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13256" y="2895414"/>
                <a:ext cx="951782" cy="3307942"/>
              </a:xfrm>
              <a:prstGeom prst="rect">
                <a:avLst/>
              </a:prstGeom>
            </p:spPr>
          </p:pic>
          <p:cxnSp>
            <p:nvCxnSpPr>
              <p:cNvPr id="7" name="Straight Connector 18">
                <a:extLst>
                  <a:ext uri="{FF2B5EF4-FFF2-40B4-BE49-F238E27FC236}">
                    <a16:creationId xmlns:a16="http://schemas.microsoft.com/office/drawing/2014/main" id="{1CEC0F3D-527A-19EB-D8DC-D7E65CB05F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3985" y="3314504"/>
                <a:ext cx="522515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" name="Straight Arrow Connector 21">
                <a:extLst>
                  <a:ext uri="{FF2B5EF4-FFF2-40B4-BE49-F238E27FC236}">
                    <a16:creationId xmlns:a16="http://schemas.microsoft.com/office/drawing/2014/main" id="{D76D32C8-D529-BF45-C334-898FB01D48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66338" y="3323656"/>
                <a:ext cx="0" cy="2278793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" name="TextBox 22">
                <a:extLst>
                  <a:ext uri="{FF2B5EF4-FFF2-40B4-BE49-F238E27FC236}">
                    <a16:creationId xmlns:a16="http://schemas.microsoft.com/office/drawing/2014/main" id="{8E5B9D17-F395-8FD7-4962-A97D268868D1}"/>
                  </a:ext>
                </a:extLst>
              </p:cNvPr>
              <p:cNvSpPr txBox="1"/>
              <p:nvPr/>
            </p:nvSpPr>
            <p:spPr>
              <a:xfrm rot="16200000">
                <a:off x="1206338" y="3959014"/>
                <a:ext cx="755778" cy="712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400" b="1" dirty="0">
                    <a:latin typeface="DejaVu Serif Condensed"/>
                  </a:rPr>
                  <a:t>40 cm</a:t>
                </a:r>
                <a:endParaRPr lang="en-US" sz="1400" b="1" dirty="0">
                  <a:latin typeface="DejaVu Serif Condensed"/>
                </a:endParaRPr>
              </a:p>
            </p:txBody>
          </p:sp>
          <p:cxnSp>
            <p:nvCxnSpPr>
              <p:cNvPr id="10" name="Straight Connector 24">
                <a:extLst>
                  <a:ext uri="{FF2B5EF4-FFF2-40B4-BE49-F238E27FC236}">
                    <a16:creationId xmlns:a16="http://schemas.microsoft.com/office/drawing/2014/main" id="{7FFD8AC4-CFC8-D7E4-E588-417CB2E857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6746" y="5602449"/>
                <a:ext cx="0" cy="84435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26">
                <a:extLst>
                  <a:ext uri="{FF2B5EF4-FFF2-40B4-BE49-F238E27FC236}">
                    <a16:creationId xmlns:a16="http://schemas.microsoft.com/office/drawing/2014/main" id="{33D5D7B2-70BA-7385-D144-E529FEE3B3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3985" y="5593297"/>
                <a:ext cx="0" cy="84435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28">
                <a:extLst>
                  <a:ext uri="{FF2B5EF4-FFF2-40B4-BE49-F238E27FC236}">
                    <a16:creationId xmlns:a16="http://schemas.microsoft.com/office/drawing/2014/main" id="{44D8810C-1707-B06C-C171-0EBA18CF5D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6746" y="6342160"/>
                <a:ext cx="317239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3" name="TextBox 29">
                <a:extLst>
                  <a:ext uri="{FF2B5EF4-FFF2-40B4-BE49-F238E27FC236}">
                    <a16:creationId xmlns:a16="http://schemas.microsoft.com/office/drawing/2014/main" id="{0656DECA-09D6-2C29-A3B7-D70C321917EE}"/>
                  </a:ext>
                </a:extLst>
              </p:cNvPr>
              <p:cNvSpPr txBox="1"/>
              <p:nvPr/>
            </p:nvSpPr>
            <p:spPr>
              <a:xfrm>
                <a:off x="406428" y="6345837"/>
                <a:ext cx="752471" cy="4354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400" b="1" dirty="0">
                    <a:latin typeface="DejaVu Serif Condensed"/>
                  </a:rPr>
                  <a:t>5 cm</a:t>
                </a:r>
                <a:endParaRPr lang="en-US" sz="1400" b="1" dirty="0">
                  <a:latin typeface="DejaVu Serif Condensed"/>
                </a:endParaRPr>
              </a:p>
            </p:txBody>
          </p:sp>
          <p:cxnSp>
            <p:nvCxnSpPr>
              <p:cNvPr id="14" name="Straight Connector 41">
                <a:extLst>
                  <a:ext uri="{FF2B5EF4-FFF2-40B4-BE49-F238E27FC236}">
                    <a16:creationId xmlns:a16="http://schemas.microsoft.com/office/drawing/2014/main" id="{D8ACD705-E8C1-8157-95AB-B71B44A903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3985" y="5593297"/>
                <a:ext cx="522515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5" name="Rectangle: Rounded Corners 48">
                <a:extLst>
                  <a:ext uri="{FF2B5EF4-FFF2-40B4-BE49-F238E27FC236}">
                    <a16:creationId xmlns:a16="http://schemas.microsoft.com/office/drawing/2014/main" id="{025535BC-2E79-84AA-A9F5-00278DB701F6}"/>
                  </a:ext>
                </a:extLst>
              </p:cNvPr>
              <p:cNvSpPr/>
              <p:nvPr/>
            </p:nvSpPr>
            <p:spPr>
              <a:xfrm>
                <a:off x="122415" y="2846095"/>
                <a:ext cx="1474807" cy="3850885"/>
              </a:xfrm>
              <a:prstGeom prst="roundRect">
                <a:avLst>
                  <a:gd name="adj" fmla="val 5912"/>
                </a:avLst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>
                  <a:latin typeface="DejaVu Serif Condensed"/>
                </a:endParaRPr>
              </a:p>
            </p:txBody>
          </p:sp>
        </p:grpSp>
        <p:sp>
          <p:nvSpPr>
            <p:cNvPr id="16" name="TextBox 49">
              <a:extLst>
                <a:ext uri="{FF2B5EF4-FFF2-40B4-BE49-F238E27FC236}">
                  <a16:creationId xmlns:a16="http://schemas.microsoft.com/office/drawing/2014/main" id="{F1B37861-5642-48C7-D8DA-5C5474FC1D26}"/>
                </a:ext>
              </a:extLst>
            </p:cNvPr>
            <p:cNvSpPr txBox="1"/>
            <p:nvPr/>
          </p:nvSpPr>
          <p:spPr>
            <a:xfrm>
              <a:off x="3995678" y="3337798"/>
              <a:ext cx="336023" cy="419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latin typeface="DejaVu Serif Condensed"/>
                </a:rPr>
                <a:t>1</a:t>
              </a:r>
              <a:endParaRPr lang="en-US" sz="1400" b="1" dirty="0">
                <a:latin typeface="DejaVu Serif Condensed"/>
              </a:endParaRPr>
            </a:p>
          </p:txBody>
        </p:sp>
        <p:grpSp>
          <p:nvGrpSpPr>
            <p:cNvPr id="17" name="Group 50">
              <a:extLst>
                <a:ext uri="{FF2B5EF4-FFF2-40B4-BE49-F238E27FC236}">
                  <a16:creationId xmlns:a16="http://schemas.microsoft.com/office/drawing/2014/main" id="{A9AF6D0E-90BC-51F0-7BEF-8486A1302841}"/>
                </a:ext>
              </a:extLst>
            </p:cNvPr>
            <p:cNvGrpSpPr/>
            <p:nvPr/>
          </p:nvGrpSpPr>
          <p:grpSpPr>
            <a:xfrm>
              <a:off x="958245" y="4834031"/>
              <a:ext cx="3206945" cy="1910128"/>
              <a:chOff x="1952832" y="2941791"/>
              <a:chExt cx="3206945" cy="1910128"/>
            </a:xfrm>
          </p:grpSpPr>
          <p:pic>
            <p:nvPicPr>
              <p:cNvPr id="18" name="Picture 44">
                <a:extLst>
                  <a:ext uri="{FF2B5EF4-FFF2-40B4-BE49-F238E27FC236}">
                    <a16:creationId xmlns:a16="http://schemas.microsoft.com/office/drawing/2014/main" id="{96D2D040-AD82-6115-9DE2-F3FA98A0BC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93668" y="3137992"/>
                <a:ext cx="3166109" cy="1620619"/>
              </a:xfrm>
              <a:prstGeom prst="rect">
                <a:avLst/>
              </a:prstGeom>
            </p:spPr>
          </p:pic>
          <p:sp>
            <p:nvSpPr>
              <p:cNvPr id="19" name="Rectangle: Rounded Corners 51">
                <a:extLst>
                  <a:ext uri="{FF2B5EF4-FFF2-40B4-BE49-F238E27FC236}">
                    <a16:creationId xmlns:a16="http://schemas.microsoft.com/office/drawing/2014/main" id="{90EB98FE-DDBA-29CE-BC80-C6E1A5A899E7}"/>
                  </a:ext>
                </a:extLst>
              </p:cNvPr>
              <p:cNvSpPr/>
              <p:nvPr/>
            </p:nvSpPr>
            <p:spPr>
              <a:xfrm>
                <a:off x="1952832" y="2964439"/>
                <a:ext cx="3206945" cy="1887480"/>
              </a:xfrm>
              <a:prstGeom prst="roundRect">
                <a:avLst>
                  <a:gd name="adj" fmla="val 5912"/>
                </a:avLst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>
                  <a:latin typeface="DejaVu Serif Condensed"/>
                </a:endParaRPr>
              </a:p>
            </p:txBody>
          </p:sp>
          <p:sp>
            <p:nvSpPr>
              <p:cNvPr id="20" name="TextBox 52">
                <a:extLst>
                  <a:ext uri="{FF2B5EF4-FFF2-40B4-BE49-F238E27FC236}">
                    <a16:creationId xmlns:a16="http://schemas.microsoft.com/office/drawing/2014/main" id="{AC6BA2B2-E4F2-1123-B004-AADEB283BB1D}"/>
                  </a:ext>
                </a:extLst>
              </p:cNvPr>
              <p:cNvSpPr txBox="1"/>
              <p:nvPr/>
            </p:nvSpPr>
            <p:spPr>
              <a:xfrm>
                <a:off x="2009321" y="2941791"/>
                <a:ext cx="358842" cy="427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400" b="1" dirty="0">
                    <a:latin typeface="DejaVu Serif Condensed"/>
                  </a:rPr>
                  <a:t>2</a:t>
                </a:r>
                <a:endParaRPr lang="en-US" sz="1400" b="1" dirty="0">
                  <a:latin typeface="DejaVu Serif Condensed"/>
                </a:endParaRPr>
              </a:p>
            </p:txBody>
          </p:sp>
        </p:grpSp>
        <p:grpSp>
          <p:nvGrpSpPr>
            <p:cNvPr id="21" name="Group 10">
              <a:extLst>
                <a:ext uri="{FF2B5EF4-FFF2-40B4-BE49-F238E27FC236}">
                  <a16:creationId xmlns:a16="http://schemas.microsoft.com/office/drawing/2014/main" id="{2F0B1B7B-D6D7-45D0-2AEB-B054BE0AB19C}"/>
                </a:ext>
              </a:extLst>
            </p:cNvPr>
            <p:cNvGrpSpPr/>
            <p:nvPr/>
          </p:nvGrpSpPr>
          <p:grpSpPr>
            <a:xfrm>
              <a:off x="7625096" y="2580855"/>
              <a:ext cx="1581527" cy="2385711"/>
              <a:chOff x="4225413" y="2566753"/>
              <a:chExt cx="1581527" cy="2385711"/>
            </a:xfrm>
          </p:grpSpPr>
          <p:pic>
            <p:nvPicPr>
              <p:cNvPr id="22" name="Picture 33">
                <a:extLst>
                  <a:ext uri="{FF2B5EF4-FFF2-40B4-BE49-F238E27FC236}">
                    <a16:creationId xmlns:a16="http://schemas.microsoft.com/office/drawing/2014/main" id="{F3A1C4F5-56DF-605A-D598-8891BB5F0CE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656" t="7413" r="19391" b="22649"/>
              <a:stretch/>
            </p:blipFill>
            <p:spPr>
              <a:xfrm>
                <a:off x="4286787" y="2635069"/>
                <a:ext cx="1462860" cy="2238048"/>
              </a:xfrm>
              <a:prstGeom prst="rect">
                <a:avLst/>
              </a:prstGeom>
            </p:spPr>
          </p:pic>
          <p:sp>
            <p:nvSpPr>
              <p:cNvPr id="23" name="TextBox 36">
                <a:extLst>
                  <a:ext uri="{FF2B5EF4-FFF2-40B4-BE49-F238E27FC236}">
                    <a16:creationId xmlns:a16="http://schemas.microsoft.com/office/drawing/2014/main" id="{81577FD5-2E86-7D8E-8E4F-DD461DAAAD2B}"/>
                  </a:ext>
                </a:extLst>
              </p:cNvPr>
              <p:cNvSpPr txBox="1"/>
              <p:nvPr/>
            </p:nvSpPr>
            <p:spPr>
              <a:xfrm>
                <a:off x="4375445" y="2620621"/>
                <a:ext cx="425893" cy="419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t-IT" sz="1400" b="1" dirty="0">
                    <a:latin typeface="DejaVu Serif Condensed"/>
                  </a:rPr>
                  <a:t>3</a:t>
                </a:r>
                <a:endParaRPr lang="en-US" sz="1400" b="1" dirty="0">
                  <a:latin typeface="DejaVu Serif Condensed"/>
                </a:endParaRPr>
              </a:p>
            </p:txBody>
          </p:sp>
          <p:sp>
            <p:nvSpPr>
              <p:cNvPr id="24" name="Rectangle: Rounded Corners 53">
                <a:extLst>
                  <a:ext uri="{FF2B5EF4-FFF2-40B4-BE49-F238E27FC236}">
                    <a16:creationId xmlns:a16="http://schemas.microsoft.com/office/drawing/2014/main" id="{26F3D34A-C3F2-491F-9F58-2B68883AF23E}"/>
                  </a:ext>
                </a:extLst>
              </p:cNvPr>
              <p:cNvSpPr/>
              <p:nvPr/>
            </p:nvSpPr>
            <p:spPr>
              <a:xfrm>
                <a:off x="4225413" y="2566753"/>
                <a:ext cx="1581527" cy="2385711"/>
              </a:xfrm>
              <a:prstGeom prst="roundRect">
                <a:avLst>
                  <a:gd name="adj" fmla="val 5912"/>
                </a:avLst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>
                  <a:latin typeface="DejaVu Serif Condensed"/>
                </a:endParaRPr>
              </a:p>
            </p:txBody>
          </p:sp>
        </p:grpSp>
        <p:grpSp>
          <p:nvGrpSpPr>
            <p:cNvPr id="25" name="Group 5">
              <a:extLst>
                <a:ext uri="{FF2B5EF4-FFF2-40B4-BE49-F238E27FC236}">
                  <a16:creationId xmlns:a16="http://schemas.microsoft.com/office/drawing/2014/main" id="{48B20C1F-E7B1-6667-D7E7-5FA6FE9DA590}"/>
                </a:ext>
              </a:extLst>
            </p:cNvPr>
            <p:cNvGrpSpPr/>
            <p:nvPr/>
          </p:nvGrpSpPr>
          <p:grpSpPr>
            <a:xfrm>
              <a:off x="4540575" y="2663612"/>
              <a:ext cx="2799258" cy="2286769"/>
              <a:chOff x="7532958" y="3468338"/>
              <a:chExt cx="2799258" cy="2286769"/>
            </a:xfrm>
          </p:grpSpPr>
          <p:pic>
            <p:nvPicPr>
              <p:cNvPr id="26" name="Picture 74" descr="A picture containing text, indoor&#10;&#10;Description automatically generated">
                <a:extLst>
                  <a:ext uri="{FF2B5EF4-FFF2-40B4-BE49-F238E27FC236}">
                    <a16:creationId xmlns:a16="http://schemas.microsoft.com/office/drawing/2014/main" id="{4ED7B64B-C979-81D1-DC43-B0FD8CEDD9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9093"/>
              <a:stretch/>
            </p:blipFill>
            <p:spPr>
              <a:xfrm rot="16200000">
                <a:off x="7886064" y="3283533"/>
                <a:ext cx="2097137" cy="2643567"/>
              </a:xfrm>
              <a:prstGeom prst="rect">
                <a:avLst/>
              </a:prstGeom>
            </p:spPr>
          </p:pic>
          <p:sp>
            <p:nvSpPr>
              <p:cNvPr id="27" name="Rectangle: Rounded Corners 78">
                <a:extLst>
                  <a:ext uri="{FF2B5EF4-FFF2-40B4-BE49-F238E27FC236}">
                    <a16:creationId xmlns:a16="http://schemas.microsoft.com/office/drawing/2014/main" id="{5CEEAAC9-69E7-7212-3033-E4D43A59BD33}"/>
                  </a:ext>
                </a:extLst>
              </p:cNvPr>
              <p:cNvSpPr/>
              <p:nvPr/>
            </p:nvSpPr>
            <p:spPr>
              <a:xfrm rot="16200000">
                <a:off x="7789202" y="3212094"/>
                <a:ext cx="2286769" cy="2799258"/>
              </a:xfrm>
              <a:prstGeom prst="roundRect">
                <a:avLst>
                  <a:gd name="adj" fmla="val 4115"/>
                </a:avLst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>
                  <a:latin typeface="DejaVu Serif Condensed"/>
                </a:endParaRPr>
              </a:p>
            </p:txBody>
          </p:sp>
          <p:sp>
            <p:nvSpPr>
              <p:cNvPr id="28" name="TextBox 79">
                <a:extLst>
                  <a:ext uri="{FF2B5EF4-FFF2-40B4-BE49-F238E27FC236}">
                    <a16:creationId xmlns:a16="http://schemas.microsoft.com/office/drawing/2014/main" id="{2E58BD51-867F-8E06-5F5B-7BC0BEB68EDD}"/>
                  </a:ext>
                </a:extLst>
              </p:cNvPr>
              <p:cNvSpPr txBox="1"/>
              <p:nvPr/>
            </p:nvSpPr>
            <p:spPr>
              <a:xfrm>
                <a:off x="7575753" y="3550888"/>
                <a:ext cx="650120" cy="419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t-IT" sz="1400" b="1" dirty="0">
                    <a:latin typeface="DejaVu Serif Condensed"/>
                  </a:rPr>
                  <a:t>2, 4</a:t>
                </a:r>
                <a:endParaRPr lang="en-US" sz="1400" b="1" dirty="0">
                  <a:latin typeface="DejaVu Serif Condensed"/>
                </a:endParaRPr>
              </a:p>
            </p:txBody>
          </p:sp>
        </p:grpSp>
        <p:pic>
          <p:nvPicPr>
            <p:cNvPr id="29" name="Picture 38">
              <a:extLst>
                <a:ext uri="{FF2B5EF4-FFF2-40B4-BE49-F238E27FC236}">
                  <a16:creationId xmlns:a16="http://schemas.microsoft.com/office/drawing/2014/main" id="{00FE76DE-159D-C33F-DEAA-D447A089D1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3412" y="2657477"/>
              <a:ext cx="2209441" cy="2207972"/>
            </a:xfrm>
            <a:prstGeom prst="rect">
              <a:avLst/>
            </a:prstGeom>
          </p:spPr>
        </p:pic>
        <p:sp>
          <p:nvSpPr>
            <p:cNvPr id="30" name="Rectangle: Rounded Corners 42">
              <a:extLst>
                <a:ext uri="{FF2B5EF4-FFF2-40B4-BE49-F238E27FC236}">
                  <a16:creationId xmlns:a16="http://schemas.microsoft.com/office/drawing/2014/main" id="{A756EF00-F121-0043-B3E8-19B535CDF041}"/>
                </a:ext>
              </a:extLst>
            </p:cNvPr>
            <p:cNvSpPr/>
            <p:nvPr/>
          </p:nvSpPr>
          <p:spPr>
            <a:xfrm>
              <a:off x="9351564" y="2596562"/>
              <a:ext cx="2385160" cy="2370004"/>
            </a:xfrm>
            <a:prstGeom prst="roundRect">
              <a:avLst>
                <a:gd name="adj" fmla="val 4115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DejaVu Serif Condensed"/>
              </a:endParaRPr>
            </a:p>
          </p:txBody>
        </p:sp>
        <p:sp>
          <p:nvSpPr>
            <p:cNvPr id="31" name="TextBox 43">
              <a:extLst>
                <a:ext uri="{FF2B5EF4-FFF2-40B4-BE49-F238E27FC236}">
                  <a16:creationId xmlns:a16="http://schemas.microsoft.com/office/drawing/2014/main" id="{B7B6FF8C-ED58-642E-9691-14CD555C66DE}"/>
                </a:ext>
              </a:extLst>
            </p:cNvPr>
            <p:cNvSpPr txBox="1"/>
            <p:nvPr/>
          </p:nvSpPr>
          <p:spPr>
            <a:xfrm>
              <a:off x="11142567" y="4456439"/>
              <a:ext cx="373890" cy="419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latin typeface="DejaVu Serif Condensed"/>
                </a:rPr>
                <a:t>6</a:t>
              </a:r>
              <a:endParaRPr lang="en-US" sz="1400" b="1" dirty="0">
                <a:latin typeface="DejaVu Serif Condensed"/>
              </a:endParaRPr>
            </a:p>
          </p:txBody>
        </p:sp>
        <p:grpSp>
          <p:nvGrpSpPr>
            <p:cNvPr id="32" name="Group 1">
              <a:extLst>
                <a:ext uri="{FF2B5EF4-FFF2-40B4-BE49-F238E27FC236}">
                  <a16:creationId xmlns:a16="http://schemas.microsoft.com/office/drawing/2014/main" id="{0D54296B-1329-E1AE-A555-AF0FC933D8A0}"/>
                </a:ext>
              </a:extLst>
            </p:cNvPr>
            <p:cNvGrpSpPr/>
            <p:nvPr/>
          </p:nvGrpSpPr>
          <p:grpSpPr>
            <a:xfrm>
              <a:off x="4704239" y="5052599"/>
              <a:ext cx="2549111" cy="1535048"/>
              <a:chOff x="2041550" y="5091394"/>
              <a:chExt cx="2549111" cy="1535048"/>
            </a:xfrm>
          </p:grpSpPr>
          <p:pic>
            <p:nvPicPr>
              <p:cNvPr id="33" name="Picture 57" descr="A picture containing indoor, transport, disk brake, gear&#10;&#10;Description automatically generated">
                <a:extLst>
                  <a:ext uri="{FF2B5EF4-FFF2-40B4-BE49-F238E27FC236}">
                    <a16:creationId xmlns:a16="http://schemas.microsoft.com/office/drawing/2014/main" id="{C21F7493-6211-FC05-B8ED-15733997AE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2653420" y="4653008"/>
                <a:ext cx="1338360" cy="2379306"/>
              </a:xfrm>
              <a:prstGeom prst="rect">
                <a:avLst/>
              </a:prstGeom>
            </p:spPr>
          </p:pic>
          <p:sp>
            <p:nvSpPr>
              <p:cNvPr id="34" name="Rectangle: Rounded Corners 63">
                <a:extLst>
                  <a:ext uri="{FF2B5EF4-FFF2-40B4-BE49-F238E27FC236}">
                    <a16:creationId xmlns:a16="http://schemas.microsoft.com/office/drawing/2014/main" id="{86346883-A284-1A86-9FE8-831FDD0B2EE0}"/>
                  </a:ext>
                </a:extLst>
              </p:cNvPr>
              <p:cNvSpPr/>
              <p:nvPr/>
            </p:nvSpPr>
            <p:spPr>
              <a:xfrm>
                <a:off x="2041550" y="5091394"/>
                <a:ext cx="2549111" cy="1535048"/>
              </a:xfrm>
              <a:prstGeom prst="roundRect">
                <a:avLst>
                  <a:gd name="adj" fmla="val 4115"/>
                </a:avLst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>
                  <a:latin typeface="DejaVu Serif Condensed"/>
                </a:endParaRPr>
              </a:p>
            </p:txBody>
          </p:sp>
          <p:sp>
            <p:nvSpPr>
              <p:cNvPr id="35" name="TextBox 64">
                <a:extLst>
                  <a:ext uri="{FF2B5EF4-FFF2-40B4-BE49-F238E27FC236}">
                    <a16:creationId xmlns:a16="http://schemas.microsoft.com/office/drawing/2014/main" id="{1677D9ED-96FB-4DA2-076B-9BE82A73312E}"/>
                  </a:ext>
                </a:extLst>
              </p:cNvPr>
              <p:cNvSpPr txBox="1"/>
              <p:nvPr/>
            </p:nvSpPr>
            <p:spPr>
              <a:xfrm>
                <a:off x="2123297" y="5173480"/>
                <a:ext cx="447502" cy="42742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t-IT" sz="1400" b="1" dirty="0">
                    <a:latin typeface="DejaVu Serif Condensed"/>
                  </a:rPr>
                  <a:t>5</a:t>
                </a:r>
                <a:endParaRPr lang="en-US" sz="1400" b="1" dirty="0">
                  <a:latin typeface="DejaVu Serif Condensed"/>
                </a:endParaRPr>
              </a:p>
            </p:txBody>
          </p:sp>
        </p:grpSp>
        <p:grpSp>
          <p:nvGrpSpPr>
            <p:cNvPr id="36" name="Group 19">
              <a:extLst>
                <a:ext uri="{FF2B5EF4-FFF2-40B4-BE49-F238E27FC236}">
                  <a16:creationId xmlns:a16="http://schemas.microsoft.com/office/drawing/2014/main" id="{E0B0E1E8-4EAA-FE69-5825-48CC9EB887E6}"/>
                </a:ext>
              </a:extLst>
            </p:cNvPr>
            <p:cNvGrpSpPr/>
            <p:nvPr/>
          </p:nvGrpSpPr>
          <p:grpSpPr>
            <a:xfrm>
              <a:off x="7686470" y="5087744"/>
              <a:ext cx="3995446" cy="1478026"/>
              <a:chOff x="7854462" y="5099762"/>
              <a:chExt cx="3995446" cy="1478026"/>
            </a:xfrm>
          </p:grpSpPr>
          <p:pic>
            <p:nvPicPr>
              <p:cNvPr id="37" name="Picture 2">
                <a:extLst>
                  <a:ext uri="{FF2B5EF4-FFF2-40B4-BE49-F238E27FC236}">
                    <a16:creationId xmlns:a16="http://schemas.microsoft.com/office/drawing/2014/main" id="{8C410822-5F8A-2B90-AF5E-4F282C3FE05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80595" y="5208157"/>
                <a:ext cx="857731" cy="8934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65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A775CFED-D664-464A-57B0-6639893D1F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292" t="12790" r="12555" b="13574"/>
              <a:stretch/>
            </p:blipFill>
            <p:spPr>
              <a:xfrm rot="5400000">
                <a:off x="10699581" y="5448952"/>
                <a:ext cx="1051110" cy="1036554"/>
              </a:xfrm>
              <a:prstGeom prst="rect">
                <a:avLst/>
              </a:prstGeom>
            </p:spPr>
          </p:pic>
          <p:pic>
            <p:nvPicPr>
              <p:cNvPr id="39" name="Picture 67" descr="A picture containing table, case, worktable&#10;&#10;Description automatically generated">
                <a:extLst>
                  <a:ext uri="{FF2B5EF4-FFF2-40B4-BE49-F238E27FC236}">
                    <a16:creationId xmlns:a16="http://schemas.microsoft.com/office/drawing/2014/main" id="{3F215D78-02BA-DEB4-2679-84FD0CAC8E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50005" y="5574124"/>
                <a:ext cx="1514743" cy="832253"/>
              </a:xfrm>
              <a:prstGeom prst="rect">
                <a:avLst/>
              </a:prstGeom>
            </p:spPr>
          </p:pic>
          <p:cxnSp>
            <p:nvCxnSpPr>
              <p:cNvPr id="40" name="Straight Arrow Connector 69">
                <a:extLst>
                  <a:ext uri="{FF2B5EF4-FFF2-40B4-BE49-F238E27FC236}">
                    <a16:creationId xmlns:a16="http://schemas.microsoft.com/office/drawing/2014/main" id="{4190D28C-FC8D-4975-0D07-EE54EB3CD59E}"/>
                  </a:ext>
                </a:extLst>
              </p:cNvPr>
              <p:cNvCxnSpPr>
                <a:cxnSpLocks/>
                <a:endCxn id="38" idx="2"/>
              </p:cNvCxnSpPr>
              <p:nvPr/>
            </p:nvCxnSpPr>
            <p:spPr>
              <a:xfrm flipV="1">
                <a:off x="9007331" y="5967229"/>
                <a:ext cx="1699528" cy="14780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71">
                <a:extLst>
                  <a:ext uri="{FF2B5EF4-FFF2-40B4-BE49-F238E27FC236}">
                    <a16:creationId xmlns:a16="http://schemas.microsoft.com/office/drawing/2014/main" id="{C3958B04-A7B8-976F-28E7-98B6845C366B}"/>
                  </a:ext>
                </a:extLst>
              </p:cNvPr>
              <p:cNvCxnSpPr>
                <a:cxnSpLocks/>
                <a:endCxn id="37" idx="1"/>
              </p:cNvCxnSpPr>
              <p:nvPr/>
            </p:nvCxnSpPr>
            <p:spPr>
              <a:xfrm flipV="1">
                <a:off x="8903489" y="5654893"/>
                <a:ext cx="777106" cy="25232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2" name="Rectangle: Rounded Corners 56">
                <a:extLst>
                  <a:ext uri="{FF2B5EF4-FFF2-40B4-BE49-F238E27FC236}">
                    <a16:creationId xmlns:a16="http://schemas.microsoft.com/office/drawing/2014/main" id="{B7C50111-7862-E72F-5497-311AFFB3134F}"/>
                  </a:ext>
                </a:extLst>
              </p:cNvPr>
              <p:cNvSpPr/>
              <p:nvPr/>
            </p:nvSpPr>
            <p:spPr>
              <a:xfrm>
                <a:off x="7854462" y="5099762"/>
                <a:ext cx="3995446" cy="1478026"/>
              </a:xfrm>
              <a:prstGeom prst="roundRect">
                <a:avLst>
                  <a:gd name="adj" fmla="val 4115"/>
                </a:avLst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>
                  <a:latin typeface="DejaVu Serif Condensed"/>
                </a:endParaRPr>
              </a:p>
            </p:txBody>
          </p:sp>
          <p:sp>
            <p:nvSpPr>
              <p:cNvPr id="43" name="TextBox 58">
                <a:extLst>
                  <a:ext uri="{FF2B5EF4-FFF2-40B4-BE49-F238E27FC236}">
                    <a16:creationId xmlns:a16="http://schemas.microsoft.com/office/drawing/2014/main" id="{A6054FC3-782E-C797-89BE-6BC75BEBB068}"/>
                  </a:ext>
                </a:extLst>
              </p:cNvPr>
              <p:cNvSpPr txBox="1"/>
              <p:nvPr/>
            </p:nvSpPr>
            <p:spPr>
              <a:xfrm>
                <a:off x="7973970" y="5183057"/>
                <a:ext cx="395044" cy="419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t-IT" sz="1400" b="1" dirty="0">
                    <a:latin typeface="DejaVu Serif Condensed"/>
                  </a:rPr>
                  <a:t>7</a:t>
                </a:r>
                <a:endParaRPr lang="en-US" sz="1400" b="1" dirty="0">
                  <a:latin typeface="DejaVu Serif Condensed"/>
                </a:endParaRPr>
              </a:p>
            </p:txBody>
          </p:sp>
        </p:grpSp>
      </p:grpSp>
      <p:sp>
        <p:nvSpPr>
          <p:cNvPr id="45" name="TextBox 8">
            <a:extLst>
              <a:ext uri="{FF2B5EF4-FFF2-40B4-BE49-F238E27FC236}">
                <a16:creationId xmlns:a16="http://schemas.microsoft.com/office/drawing/2014/main" id="{39EE6BBF-D19C-1AD1-D028-27D13DBCBCB7}"/>
              </a:ext>
            </a:extLst>
          </p:cNvPr>
          <p:cNvSpPr txBox="1"/>
          <p:nvPr/>
        </p:nvSpPr>
        <p:spPr>
          <a:xfrm>
            <a:off x="216024" y="804530"/>
            <a:ext cx="9504808" cy="1815882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sz="1400" b="1" dirty="0">
                <a:latin typeface="+mn-lt"/>
              </a:rPr>
              <a:t>FCC</a:t>
            </a:r>
            <a:r>
              <a:rPr lang="it-IT" sz="1400" b="1" dirty="0"/>
              <a:t>-</a:t>
            </a:r>
            <a:r>
              <a:rPr lang="it-IT" sz="1400" b="1" dirty="0" err="1">
                <a:latin typeface="+mn-lt"/>
              </a:rPr>
              <a:t>ee</a:t>
            </a:r>
            <a:r>
              <a:rPr lang="it-IT" sz="1400" dirty="0">
                <a:latin typeface="+mn-lt"/>
              </a:rPr>
              <a:t>: the </a:t>
            </a:r>
            <a:r>
              <a:rPr lang="it-IT" sz="1400" dirty="0" err="1">
                <a:latin typeface="+mn-lt"/>
              </a:rPr>
              <a:t>muon</a:t>
            </a:r>
            <a:r>
              <a:rPr lang="it-IT" sz="1400" dirty="0">
                <a:latin typeface="+mn-lt"/>
              </a:rPr>
              <a:t> system of the IDEA </a:t>
            </a:r>
            <a:r>
              <a:rPr lang="it-IT" sz="1400" dirty="0" err="1">
                <a:latin typeface="+mn-lt"/>
              </a:rPr>
              <a:t>apparatus</a:t>
            </a:r>
            <a:r>
              <a:rPr lang="it-IT" sz="1400" dirty="0">
                <a:latin typeface="+mn-lt"/>
              </a:rPr>
              <a:t> for a Future Collider</a:t>
            </a:r>
            <a:endParaRPr lang="it-IT" sz="1400" dirty="0"/>
          </a:p>
          <a:p>
            <a:pPr marL="342900" indent="-342900">
              <a:buFont typeface="+mj-lt"/>
              <a:buAutoNum type="arabicPeriod"/>
            </a:pPr>
            <a:r>
              <a:rPr lang="it-IT" sz="1400" b="1" dirty="0">
                <a:latin typeface="+mn-lt"/>
              </a:rPr>
              <a:t>CLASS12</a:t>
            </a:r>
            <a:r>
              <a:rPr lang="it-IT" sz="1400" dirty="0">
                <a:latin typeface="+mn-lt"/>
              </a:rPr>
              <a:t> </a:t>
            </a:r>
            <a:r>
              <a:rPr lang="it-IT" sz="1400" b="1" dirty="0">
                <a:latin typeface="+mn-lt"/>
              </a:rPr>
              <a:t>@ JLAB: </a:t>
            </a:r>
            <a:r>
              <a:rPr lang="it-IT" sz="1400" dirty="0">
                <a:latin typeface="+mn-lt"/>
              </a:rPr>
              <a:t>the upgrade of the </a:t>
            </a:r>
            <a:r>
              <a:rPr lang="it-IT" sz="1400" dirty="0" err="1">
                <a:latin typeface="+mn-lt"/>
              </a:rPr>
              <a:t>muon</a:t>
            </a:r>
            <a:r>
              <a:rPr lang="it-IT" sz="1400" dirty="0">
                <a:latin typeface="+mn-lt"/>
              </a:rPr>
              <a:t> </a:t>
            </a:r>
            <a:r>
              <a:rPr lang="it-IT" sz="1400" dirty="0" err="1">
                <a:latin typeface="+mn-lt"/>
              </a:rPr>
              <a:t>spectrometer</a:t>
            </a:r>
            <a:r>
              <a:rPr lang="it-IT" sz="1400" dirty="0">
                <a:latin typeface="+mn-lt"/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400" b="1" dirty="0">
                <a:latin typeface="+mn-lt"/>
              </a:rPr>
              <a:t>EURIZON</a:t>
            </a:r>
            <a:r>
              <a:rPr lang="it-IT" sz="1400" dirty="0">
                <a:latin typeface="+mn-lt"/>
              </a:rPr>
              <a:t>:  </a:t>
            </a:r>
            <a:r>
              <a:rPr lang="it-IT" sz="1400" dirty="0"/>
              <a:t>R&amp;D on </a:t>
            </a:r>
            <a:r>
              <a:rPr lang="it-IT" sz="1400" dirty="0">
                <a:latin typeface="+mn-lt"/>
              </a:rPr>
              <a:t>IT </a:t>
            </a:r>
            <a:r>
              <a:rPr lang="it-IT" sz="1400" dirty="0" err="1">
                <a:latin typeface="+mn-lt"/>
              </a:rPr>
              <a:t>based</a:t>
            </a:r>
            <a:r>
              <a:rPr lang="it-IT" sz="1400" dirty="0">
                <a:latin typeface="+mn-lt"/>
              </a:rPr>
              <a:t> on </a:t>
            </a:r>
            <a:r>
              <a:rPr lang="it-IT" sz="1400" dirty="0" err="1">
                <a:latin typeface="+mn-lt"/>
              </a:rPr>
              <a:t>cylindrical</a:t>
            </a:r>
            <a:r>
              <a:rPr lang="it-IT" sz="1400" dirty="0">
                <a:latin typeface="+mn-lt"/>
              </a:rPr>
              <a:t> micro-RWELL for a SCTF</a:t>
            </a:r>
            <a:endParaRPr lang="it-IT" sz="1400" dirty="0"/>
          </a:p>
          <a:p>
            <a:pPr marL="342900" indent="-342900">
              <a:buFont typeface="+mj-lt"/>
              <a:buAutoNum type="arabicPeriod"/>
            </a:pPr>
            <a:r>
              <a:rPr lang="it-IT" sz="1400" b="1" dirty="0"/>
              <a:t>X17 @ </a:t>
            </a:r>
            <a:r>
              <a:rPr lang="it-IT" sz="1400" b="1" dirty="0" err="1"/>
              <a:t>n_TOF</a:t>
            </a:r>
            <a:r>
              <a:rPr lang="it-IT" sz="1400" b="1" dirty="0"/>
              <a:t> EAR2</a:t>
            </a:r>
            <a:r>
              <a:rPr lang="it-IT" sz="1400" dirty="0"/>
              <a:t>: small -TPC for the detection of the X17 </a:t>
            </a:r>
            <a:r>
              <a:rPr lang="it-IT" sz="1400" dirty="0" err="1"/>
              <a:t>boson</a:t>
            </a:r>
            <a:endParaRPr lang="it-IT" sz="1400" dirty="0"/>
          </a:p>
          <a:p>
            <a:pPr marL="342900" indent="-342900">
              <a:buFont typeface="+mj-lt"/>
              <a:buAutoNum type="arabicPeriod"/>
            </a:pPr>
            <a:r>
              <a:rPr lang="it-IT" sz="1400" b="1" dirty="0"/>
              <a:t>UKRI: </a:t>
            </a:r>
            <a:r>
              <a:rPr lang="it-IT" sz="1400" dirty="0" err="1"/>
              <a:t>thermal</a:t>
            </a:r>
            <a:r>
              <a:rPr lang="it-IT" sz="1400" dirty="0"/>
              <a:t> </a:t>
            </a:r>
            <a:r>
              <a:rPr lang="it-IT" sz="1400" dirty="0" err="1"/>
              <a:t>neutron</a:t>
            </a:r>
            <a:r>
              <a:rPr lang="it-IT" sz="1400" dirty="0"/>
              <a:t> detection with </a:t>
            </a:r>
            <a:r>
              <a:rPr lang="it-IT" sz="1400" dirty="0" err="1"/>
              <a:t>pressurized</a:t>
            </a:r>
            <a:r>
              <a:rPr lang="it-IT" sz="1400" dirty="0"/>
              <a:t> </a:t>
            </a:r>
            <a:r>
              <a:rPr lang="it-IT" sz="1400" baseline="30000" dirty="0"/>
              <a:t>3</a:t>
            </a:r>
            <a:r>
              <a:rPr lang="it-IT" sz="1400" dirty="0"/>
              <a:t>He-CF4 gas </a:t>
            </a:r>
            <a:r>
              <a:rPr lang="it-IT" sz="1400" dirty="0" err="1"/>
              <a:t>mixtures</a:t>
            </a:r>
            <a:endParaRPr lang="it-IT" sz="1400" dirty="0"/>
          </a:p>
          <a:p>
            <a:pPr marL="342900" indent="-342900">
              <a:buFont typeface="+mj-lt"/>
              <a:buAutoNum type="arabicPeriod"/>
            </a:pPr>
            <a:r>
              <a:rPr lang="it-IT" sz="1400" b="1" dirty="0"/>
              <a:t>TACTIC @ YORK </a:t>
            </a:r>
            <a:r>
              <a:rPr lang="it-IT" sz="1400" b="1" dirty="0" err="1"/>
              <a:t>Univ</a:t>
            </a:r>
            <a:r>
              <a:rPr lang="it-IT" sz="1400" b="1" dirty="0"/>
              <a:t>.: </a:t>
            </a:r>
            <a:r>
              <a:rPr lang="it-IT" sz="1400" dirty="0" err="1"/>
              <a:t>radial</a:t>
            </a:r>
            <a:r>
              <a:rPr lang="it-IT" sz="1400" dirty="0"/>
              <a:t> TPC for detection of </a:t>
            </a:r>
            <a:r>
              <a:rPr lang="it-IT" sz="1400" dirty="0" err="1"/>
              <a:t>nuclear</a:t>
            </a:r>
            <a:r>
              <a:rPr lang="it-IT" sz="1400" dirty="0"/>
              <a:t> reactions with </a:t>
            </a:r>
            <a:r>
              <a:rPr lang="it-IT" sz="1400" dirty="0" err="1"/>
              <a:t>astrophysical</a:t>
            </a:r>
            <a:r>
              <a:rPr lang="it-IT" sz="1400" dirty="0"/>
              <a:t> </a:t>
            </a:r>
            <a:r>
              <a:rPr lang="it-IT" sz="1400" dirty="0" err="1"/>
              <a:t>significnace</a:t>
            </a:r>
            <a:r>
              <a:rPr lang="it-IT" sz="1400" b="1" dirty="0"/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400" b="1" dirty="0">
                <a:latin typeface="+mn-lt"/>
              </a:rPr>
              <a:t>URANIA-V</a:t>
            </a:r>
            <a:r>
              <a:rPr lang="it-IT" sz="1400" dirty="0">
                <a:latin typeface="+mn-lt"/>
              </a:rPr>
              <a:t>: </a:t>
            </a:r>
            <a:r>
              <a:rPr lang="it-IT" sz="1400" dirty="0" err="1">
                <a:latin typeface="+mn-lt"/>
              </a:rPr>
              <a:t>funded</a:t>
            </a:r>
            <a:r>
              <a:rPr lang="it-IT" sz="1400" dirty="0">
                <a:latin typeface="+mn-lt"/>
              </a:rPr>
              <a:t> by CSN5 for </a:t>
            </a:r>
            <a:r>
              <a:rPr lang="it-IT" sz="1400" dirty="0" err="1">
                <a:latin typeface="+mn-lt"/>
              </a:rPr>
              <a:t>neutron</a:t>
            </a:r>
            <a:r>
              <a:rPr lang="it-IT" sz="1400" dirty="0">
                <a:latin typeface="+mn-lt"/>
              </a:rPr>
              <a:t> </a:t>
            </a:r>
            <a:r>
              <a:rPr lang="it-IT" sz="1400" dirty="0" err="1">
                <a:latin typeface="+mn-lt"/>
              </a:rPr>
              <a:t>detection</a:t>
            </a:r>
            <a:endParaRPr lang="it-IT" sz="1400" dirty="0"/>
          </a:p>
          <a:p>
            <a:pPr marL="342900" indent="-342900">
              <a:buFont typeface="+mj-lt"/>
              <a:buAutoNum type="arabicPeriod"/>
            </a:pPr>
            <a:r>
              <a:rPr lang="it-IT" sz="1400" b="1" dirty="0" err="1">
                <a:latin typeface="+mn-lt"/>
              </a:rPr>
              <a:t>Muon</a:t>
            </a:r>
            <a:r>
              <a:rPr lang="it-IT" sz="1400" b="1" dirty="0">
                <a:latin typeface="+mn-lt"/>
              </a:rPr>
              <a:t> collider:</a:t>
            </a:r>
            <a:r>
              <a:rPr lang="it-IT" sz="1400" dirty="0">
                <a:latin typeface="+mn-lt"/>
              </a:rPr>
              <a:t> </a:t>
            </a:r>
            <a:r>
              <a:rPr lang="it-IT" sz="1400" dirty="0"/>
              <a:t>HCAL R&amp;D</a:t>
            </a:r>
            <a:endParaRPr lang="it-IT" sz="1400" dirty="0">
              <a:latin typeface="+mn-lt"/>
            </a:endParaRPr>
          </a:p>
        </p:txBody>
      </p:sp>
      <p:sp>
        <p:nvSpPr>
          <p:cNvPr id="47" name="Titolo 1">
            <a:extLst>
              <a:ext uri="{FF2B5EF4-FFF2-40B4-BE49-F238E27FC236}">
                <a16:creationId xmlns:a16="http://schemas.microsoft.com/office/drawing/2014/main" id="{01527868-F407-53E4-83E2-E684EC7A8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920" y="147600"/>
            <a:ext cx="9628920" cy="468000"/>
          </a:xfrm>
        </p:spPr>
        <p:txBody>
          <a:bodyPr/>
          <a:lstStyle/>
          <a:p>
            <a:r>
              <a:rPr lang="en-US" sz="2800" spc="-1" dirty="0">
                <a:solidFill>
                  <a:schemeClr val="tx1"/>
                </a:solidFill>
                <a:latin typeface="Impact" pitchFamily="34" charset="0"/>
              </a:rPr>
              <a:t>µ-RWELL in HEP/NP &amp; beyond</a:t>
            </a:r>
            <a:endParaRPr lang="it-IT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0168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4C285BF-8E67-7270-815E-E77E58A7A983}"/>
              </a:ext>
            </a:extLst>
          </p:cNvPr>
          <p:cNvSpPr>
            <a:spLocks noGrp="1"/>
          </p:cNvSpPr>
          <p:nvPr/>
        </p:nvSpPr>
        <p:spPr>
          <a:xfrm>
            <a:off x="287784" y="695176"/>
            <a:ext cx="4959240" cy="3840859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dirty="0">
                <a:latin typeface="DejaVu Serif Condensed"/>
              </a:rPr>
              <a:t>Aim</a:t>
            </a:r>
            <a:endParaRPr lang="en-GB" sz="1800" b="1" dirty="0">
              <a:latin typeface="DejaVu Serif Condensed"/>
            </a:endParaRPr>
          </a:p>
          <a:p>
            <a:r>
              <a:rPr lang="en-GB" sz="1600" dirty="0">
                <a:latin typeface="DejaVu Serif Condensed"/>
              </a:rPr>
              <a:t>Neutron scattering applications</a:t>
            </a:r>
          </a:p>
          <a:p>
            <a:r>
              <a:rPr lang="en-GB" sz="1600" dirty="0">
                <a:latin typeface="DejaVu Serif Condensed"/>
              </a:rPr>
              <a:t>Small area (100x100mm</a:t>
            </a:r>
            <a:r>
              <a:rPr lang="en-GB" sz="1600" baseline="30000" dirty="0">
                <a:latin typeface="DejaVu Serif Condensed"/>
              </a:rPr>
              <a:t>2</a:t>
            </a:r>
            <a:r>
              <a:rPr lang="en-GB" sz="1600" dirty="0">
                <a:latin typeface="DejaVu Serif Condensed"/>
              </a:rPr>
              <a:t>)</a:t>
            </a:r>
          </a:p>
          <a:p>
            <a:r>
              <a:rPr lang="en-GB" sz="1600" dirty="0">
                <a:latin typeface="DejaVu Serif Condensed"/>
              </a:rPr>
              <a:t>High Efficiency(&gt;70% at 25meV)</a:t>
            </a:r>
          </a:p>
          <a:p>
            <a:r>
              <a:rPr lang="en-GB" sz="1600" dirty="0">
                <a:latin typeface="DejaVu Serif Condensed"/>
              </a:rPr>
              <a:t>High Position resolution (&lt;0.5mm FWHM)</a:t>
            </a:r>
          </a:p>
          <a:p>
            <a:r>
              <a:rPr lang="en-GB" sz="1600" dirty="0">
                <a:latin typeface="DejaVu Serif Condensed"/>
              </a:rPr>
              <a:t>Stopping gas to stop the range of the proton and triton of the reaction  </a:t>
            </a:r>
          </a:p>
          <a:p>
            <a:pPr marL="0" indent="0">
              <a:buNone/>
            </a:pPr>
            <a:r>
              <a:rPr lang="en-GB" sz="1600" dirty="0">
                <a:latin typeface="DejaVu Serif Condensed"/>
              </a:rPr>
              <a:t>             </a:t>
            </a:r>
            <a:r>
              <a:rPr lang="en-GB" sz="1600" dirty="0">
                <a:latin typeface="DejaVu Serif Condensed"/>
                <a:cs typeface="Times New Roman" panose="02020603050405020304" pitchFamily="18" charset="0"/>
              </a:rPr>
              <a:t>n + </a:t>
            </a:r>
            <a:r>
              <a:rPr lang="en-GB" sz="1600" baseline="30000" dirty="0">
                <a:latin typeface="DejaVu Serif Condensed"/>
                <a:cs typeface="Times New Roman" panose="02020603050405020304" pitchFamily="18" charset="0"/>
              </a:rPr>
              <a:t>3</a:t>
            </a:r>
            <a:r>
              <a:rPr lang="en-GB" sz="1600" dirty="0">
                <a:latin typeface="DejaVu Serif Condensed"/>
                <a:cs typeface="Times New Roman" panose="02020603050405020304" pitchFamily="18" charset="0"/>
              </a:rPr>
              <a:t>He </a:t>
            </a:r>
            <a:r>
              <a:rPr lang="en-GB" sz="1600" dirty="0">
                <a:latin typeface="DejaVu Serif Condensed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GB" sz="1600" baseline="30000" dirty="0">
                <a:latin typeface="DejaVu Serif Condensed"/>
                <a:cs typeface="Times New Roman" panose="02020603050405020304" pitchFamily="18" charset="0"/>
                <a:sym typeface="Wingdings" panose="05000000000000000000" pitchFamily="2" charset="2"/>
              </a:rPr>
              <a:t>1</a:t>
            </a:r>
            <a:r>
              <a:rPr lang="en-GB" sz="1600" dirty="0">
                <a:latin typeface="DejaVu Serif Condensed"/>
                <a:cs typeface="Times New Roman" panose="02020603050405020304" pitchFamily="18" charset="0"/>
                <a:sym typeface="Wingdings" panose="05000000000000000000" pitchFamily="2" charset="2"/>
              </a:rPr>
              <a:t>H + </a:t>
            </a:r>
            <a:r>
              <a:rPr lang="en-GB" sz="1600" baseline="30000" dirty="0">
                <a:latin typeface="DejaVu Serif Condensed"/>
                <a:cs typeface="Times New Roman" panose="02020603050405020304" pitchFamily="18" charset="0"/>
                <a:sym typeface="Wingdings" panose="05000000000000000000" pitchFamily="2" charset="2"/>
              </a:rPr>
              <a:t>3</a:t>
            </a:r>
            <a:r>
              <a:rPr lang="en-GB" sz="1600" dirty="0">
                <a:latin typeface="DejaVu Serif Condensed"/>
                <a:cs typeface="Times New Roman" panose="02020603050405020304" pitchFamily="18" charset="0"/>
                <a:sym typeface="Wingdings" panose="05000000000000000000" pitchFamily="2" charset="2"/>
              </a:rPr>
              <a:t>H + 770 keV</a:t>
            </a:r>
          </a:p>
          <a:p>
            <a:r>
              <a:rPr lang="en-GB" sz="1600" dirty="0">
                <a:latin typeface="DejaVu Serif Condensed"/>
                <a:cs typeface="Times New Roman" panose="02020603050405020304" pitchFamily="18" charset="0"/>
                <a:sym typeface="Wingdings" panose="05000000000000000000" pitchFamily="2" charset="2"/>
              </a:rPr>
              <a:t>Measurements of the gain with a gas mixture containing 1 bar of </a:t>
            </a:r>
            <a:r>
              <a:rPr lang="en-GB" sz="1600" baseline="30000" dirty="0">
                <a:latin typeface="DejaVu Serif Condensed"/>
                <a:cs typeface="Times New Roman" panose="02020603050405020304" pitchFamily="18" charset="0"/>
                <a:sym typeface="Wingdings" panose="05000000000000000000" pitchFamily="2" charset="2"/>
              </a:rPr>
              <a:t>3</a:t>
            </a:r>
            <a:r>
              <a:rPr lang="en-GB" sz="1600" dirty="0">
                <a:latin typeface="DejaVu Serif Condensed"/>
                <a:cs typeface="Times New Roman" panose="02020603050405020304" pitchFamily="18" charset="0"/>
                <a:sym typeface="Wingdings" panose="05000000000000000000" pitchFamily="2" charset="2"/>
              </a:rPr>
              <a:t>He and 1 to 6 bar of CF</a:t>
            </a:r>
            <a:r>
              <a:rPr lang="en-GB" sz="1600" baseline="-25000" dirty="0">
                <a:latin typeface="DejaVu Serif Condensed"/>
                <a:cs typeface="Times New Roman" panose="02020603050405020304" pitchFamily="18" charset="0"/>
                <a:sym typeface="Wingdings" panose="05000000000000000000" pitchFamily="2" charset="2"/>
              </a:rPr>
              <a:t>4</a:t>
            </a:r>
          </a:p>
          <a:p>
            <a:r>
              <a:rPr lang="en-GB" sz="1600" dirty="0">
                <a:latin typeface="DejaVu Serif Condensed"/>
                <a:cs typeface="Times New Roman" panose="02020603050405020304" pitchFamily="18" charset="0"/>
                <a:sym typeface="Wingdings" panose="05000000000000000000" pitchFamily="2" charset="2"/>
              </a:rPr>
              <a:t>To date only MWPC and MSGC could operate at those gas pressures</a:t>
            </a:r>
            <a:endParaRPr lang="en-GB" sz="1600" dirty="0">
              <a:latin typeface="DejaVu Serif Condensed"/>
              <a:cs typeface="Times New Roman" panose="02020603050405020304" pitchFamily="18" charset="0"/>
            </a:endParaRPr>
          </a:p>
        </p:txBody>
      </p:sp>
      <p:grpSp>
        <p:nvGrpSpPr>
          <p:cNvPr id="6" name="Group 8">
            <a:extLst>
              <a:ext uri="{FF2B5EF4-FFF2-40B4-BE49-F238E27FC236}">
                <a16:creationId xmlns:a16="http://schemas.microsoft.com/office/drawing/2014/main" id="{B8CA9B44-172E-610F-BE2C-6AFAD88702FE}"/>
              </a:ext>
            </a:extLst>
          </p:cNvPr>
          <p:cNvGrpSpPr/>
          <p:nvPr/>
        </p:nvGrpSpPr>
        <p:grpSpPr>
          <a:xfrm>
            <a:off x="5472360" y="617431"/>
            <a:ext cx="4416480" cy="2577885"/>
            <a:chOff x="6624535" y="781643"/>
            <a:chExt cx="4626424" cy="3064546"/>
          </a:xfrm>
        </p:grpSpPr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32B776E9-36ED-9265-EFAD-3B6D48871214}"/>
                </a:ext>
              </a:extLst>
            </p:cNvPr>
            <p:cNvSpPr txBox="1"/>
            <p:nvPr/>
          </p:nvSpPr>
          <p:spPr>
            <a:xfrm>
              <a:off x="6624535" y="781643"/>
              <a:ext cx="4626424" cy="3064546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000" b="1" dirty="0">
                  <a:latin typeface="DejaVu Serif Condensed"/>
                </a:rPr>
                <a:t>Setup</a:t>
              </a:r>
              <a:r>
                <a:rPr lang="en-GB" sz="2000" b="1" dirty="0">
                  <a:solidFill>
                    <a:srgbClr val="00B050"/>
                  </a:solidFill>
                  <a:latin typeface="DejaVu Serif Condensed"/>
                </a:rPr>
                <a:t>	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GB" sz="1600" dirty="0">
                  <a:latin typeface="DejaVu Serif Condensed"/>
                </a:rPr>
                <a:t>50x50 mm2 active area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GB" sz="1600" dirty="0">
                  <a:latin typeface="DejaVu Serif Condensed"/>
                </a:rPr>
                <a:t>Active volume 16mm thick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GB" sz="1600" dirty="0">
                  <a:latin typeface="DejaVu Serif Condensed"/>
                </a:rPr>
                <a:t>Sealed vessel </a:t>
              </a:r>
            </a:p>
            <a:p>
              <a:pPr>
                <a:lnSpc>
                  <a:spcPct val="150000"/>
                </a:lnSpc>
              </a:pPr>
              <a:r>
                <a:rPr lang="en-GB" sz="1600" dirty="0">
                  <a:latin typeface="DejaVu Serif Condensed"/>
                </a:rPr>
                <a:t>     (up to 7bar pressure)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GB" sz="1600" dirty="0">
                  <a:latin typeface="DejaVu Serif Condensed"/>
                </a:rPr>
                <a:t>Neutrons from </a:t>
              </a:r>
              <a:r>
                <a:rPr lang="en-GB" sz="1600" dirty="0" err="1">
                  <a:latin typeface="DejaVu Serif Condensed"/>
                </a:rPr>
                <a:t>AmBe</a:t>
              </a:r>
              <a:r>
                <a:rPr lang="en-GB" sz="1600" dirty="0">
                  <a:latin typeface="DejaVu Serif Condensed"/>
                </a:rPr>
                <a:t> Source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en-GB" sz="1600" dirty="0">
                <a:latin typeface="DejaVu Serif Condensed"/>
              </a:endParaRPr>
            </a:p>
          </p:txBody>
        </p:sp>
        <p:pic>
          <p:nvPicPr>
            <p:cNvPr id="8" name="Picture 15" descr="A picture containing indoor, transport, disk brake, gear&#10;&#10;Description automatically generated">
              <a:extLst>
                <a:ext uri="{FF2B5EF4-FFF2-40B4-BE49-F238E27FC236}">
                  <a16:creationId xmlns:a16="http://schemas.microsoft.com/office/drawing/2014/main" id="{EB1430A2-3D52-A55A-54DB-3CB526026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0612" y="920602"/>
              <a:ext cx="1316487" cy="2497576"/>
            </a:xfrm>
            <a:prstGeom prst="rect">
              <a:avLst/>
            </a:prstGeom>
          </p:spPr>
        </p:pic>
      </p:grpSp>
      <p:pic>
        <p:nvPicPr>
          <p:cNvPr id="9" name="Picture 9" descr="Chart&#10;&#10;Description automatically generated">
            <a:extLst>
              <a:ext uri="{FF2B5EF4-FFF2-40B4-BE49-F238E27FC236}">
                <a16:creationId xmlns:a16="http://schemas.microsoft.com/office/drawing/2014/main" id="{259192CB-FEB2-D5CA-6CF6-BD73BA587E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979" y="3051299"/>
            <a:ext cx="4335869" cy="2324889"/>
          </a:xfrm>
          <a:prstGeom prst="rect">
            <a:avLst/>
          </a:prstGeom>
          <a:ln>
            <a:solidFill>
              <a:schemeClr val="tx2"/>
            </a:solidFill>
          </a:ln>
        </p:spPr>
      </p:pic>
      <p:grpSp>
        <p:nvGrpSpPr>
          <p:cNvPr id="10" name="Group 10">
            <a:extLst>
              <a:ext uri="{FF2B5EF4-FFF2-40B4-BE49-F238E27FC236}">
                <a16:creationId xmlns:a16="http://schemas.microsoft.com/office/drawing/2014/main" id="{29983D68-7FBA-B8AE-7C42-2F2961EA5832}"/>
              </a:ext>
            </a:extLst>
          </p:cNvPr>
          <p:cNvGrpSpPr/>
          <p:nvPr/>
        </p:nvGrpSpPr>
        <p:grpSpPr>
          <a:xfrm>
            <a:off x="1166490" y="4508154"/>
            <a:ext cx="3648338" cy="1063425"/>
            <a:chOff x="1459152" y="5418629"/>
            <a:chExt cx="4390200" cy="1374774"/>
          </a:xfrm>
        </p:grpSpPr>
        <p:pic>
          <p:nvPicPr>
            <p:cNvPr id="11" name="Picture 12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811F1F66-A287-348F-32A3-6D8DCEC83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9152" y="5418629"/>
              <a:ext cx="2665379" cy="1374774"/>
            </a:xfrm>
            <a:prstGeom prst="rect">
              <a:avLst/>
            </a:prstGeom>
            <a:ln>
              <a:noFill/>
            </a:ln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C766CBB-28B0-9345-2DEF-D0BE49B9514D}"/>
                </a:ext>
              </a:extLst>
            </p:cNvPr>
            <p:cNvSpPr txBox="1"/>
            <p:nvPr/>
          </p:nvSpPr>
          <p:spPr>
            <a:xfrm>
              <a:off x="4027254" y="5505852"/>
              <a:ext cx="1822098" cy="12334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b="1" dirty="0">
                  <a:latin typeface="DejaVu Serif Condensed"/>
                </a:rPr>
                <a:t>R. Hafeji</a:t>
              </a:r>
            </a:p>
            <a:p>
              <a:r>
                <a:rPr lang="en-GB" sz="1400" b="1" u="sng" dirty="0">
                  <a:latin typeface="DejaVu Serif Condensed"/>
                </a:rPr>
                <a:t>D. Raspino</a:t>
              </a:r>
            </a:p>
            <a:p>
              <a:r>
                <a:rPr lang="en-GB" sz="1400" b="1" dirty="0">
                  <a:latin typeface="DejaVu Serif Condensed"/>
                </a:rPr>
                <a:t>E.M. Schooneveld</a:t>
              </a:r>
            </a:p>
            <a:p>
              <a:r>
                <a:rPr lang="en-GB" sz="1400" b="1" dirty="0">
                  <a:latin typeface="DejaVu Serif Condensed"/>
                </a:rPr>
                <a:t>N.J. Rhodes</a:t>
              </a:r>
            </a:p>
          </p:txBody>
        </p:sp>
      </p:grpSp>
      <p:sp>
        <p:nvSpPr>
          <p:cNvPr id="14" name="Titolo 1">
            <a:extLst>
              <a:ext uri="{FF2B5EF4-FFF2-40B4-BE49-F238E27FC236}">
                <a16:creationId xmlns:a16="http://schemas.microsoft.com/office/drawing/2014/main" id="{98466BBA-ED3A-E4CA-7F5A-DACAD9544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920" y="147600"/>
            <a:ext cx="9628920" cy="468000"/>
          </a:xfrm>
        </p:spPr>
        <p:txBody>
          <a:bodyPr/>
          <a:lstStyle/>
          <a:p>
            <a:r>
              <a:rPr lang="en-GB" sz="2800" baseline="30000" dirty="0">
                <a:solidFill>
                  <a:schemeClr val="tx1"/>
                </a:solidFill>
                <a:latin typeface="Impact" panose="020B0806030902050204" pitchFamily="34" charset="0"/>
              </a:rPr>
              <a:t>3</a:t>
            </a:r>
            <a:r>
              <a:rPr lang="en-GB" sz="2800" dirty="0">
                <a:solidFill>
                  <a:schemeClr val="tx1"/>
                </a:solidFill>
                <a:latin typeface="Impact" panose="020B0806030902050204" pitchFamily="34" charset="0"/>
              </a:rPr>
              <a:t>He operated </a:t>
            </a:r>
            <a:r>
              <a:rPr lang="en-US" sz="2800" spc="-1" dirty="0">
                <a:solidFill>
                  <a:schemeClr val="tx1"/>
                </a:solidFill>
                <a:latin typeface="Impact" pitchFamily="34" charset="0"/>
              </a:rPr>
              <a:t>µ-RWELL for thermal neutron detection</a:t>
            </a:r>
            <a:endParaRPr lang="it-IT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4125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21CC02F-CFD3-8445-D9EA-0AC2A0D0E2FA}"/>
              </a:ext>
            </a:extLst>
          </p:cNvPr>
          <p:cNvSpPr txBox="1">
            <a:spLocks/>
          </p:cNvSpPr>
          <p:nvPr/>
        </p:nvSpPr>
        <p:spPr>
          <a:xfrm>
            <a:off x="259575" y="617724"/>
            <a:ext cx="6364913" cy="3009639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 lnSpcReduction="10000"/>
          </a:bodyPr>
          <a:lstStyle/>
          <a:p>
            <a:r>
              <a:rPr lang="en-US" sz="1600" b="1" kern="0" dirty="0">
                <a:solidFill>
                  <a:sysClr val="windowText" lastClr="000000"/>
                </a:solidFill>
                <a:latin typeface="DejaVu Serif Condensed"/>
              </a:rPr>
              <a:t>TRIUMF </a:t>
            </a:r>
            <a:r>
              <a:rPr lang="en-US" sz="1600" b="1" kern="0" dirty="0" err="1">
                <a:solidFill>
                  <a:sysClr val="windowText" lastClr="000000"/>
                </a:solidFill>
                <a:latin typeface="DejaVu Serif Condensed"/>
              </a:rPr>
              <a:t>Anular</a:t>
            </a:r>
            <a:r>
              <a:rPr lang="en-US" sz="1600" b="1" kern="0" dirty="0">
                <a:solidFill>
                  <a:sysClr val="windowText" lastClr="000000"/>
                </a:solidFill>
                <a:latin typeface="DejaVu Serif Condensed"/>
              </a:rPr>
              <a:t> Chamber for Tracking and Identification of Charged particles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kern="0" dirty="0">
                <a:solidFill>
                  <a:sysClr val="windowText" lastClr="000000"/>
                </a:solidFill>
                <a:latin typeface="DejaVu Serif Condensed"/>
              </a:rPr>
              <a:t>Active-target detector with cylindrical geometry </a:t>
            </a:r>
            <a:r>
              <a:rPr lang="en-US" sz="1600" kern="0" dirty="0">
                <a:solidFill>
                  <a:sysClr val="windowText" lastClr="000000"/>
                </a:solidFill>
                <a:latin typeface="DejaVu Serif Condensed"/>
              </a:rPr>
              <a:t>to study </a:t>
            </a:r>
            <a:r>
              <a:rPr lang="en-US" sz="1600" b="1" kern="0" dirty="0">
                <a:solidFill>
                  <a:sysClr val="windowText" lastClr="000000"/>
                </a:solidFill>
                <a:latin typeface="DejaVu Serif Condensed"/>
              </a:rPr>
              <a:t>nuclear reactions with astrophysical significance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kern="0" dirty="0">
                <a:solidFill>
                  <a:sysClr val="windowText" lastClr="000000"/>
                </a:solidFill>
                <a:latin typeface="DejaVu Serif Condensed"/>
              </a:rPr>
              <a:t>Aims at efficient small </a:t>
            </a:r>
            <a:r>
              <a:rPr lang="en-US" sz="1600" b="1" kern="0" dirty="0">
                <a:solidFill>
                  <a:sysClr val="windowText" lastClr="000000"/>
                </a:solidFill>
                <a:latin typeface="DejaVu Serif Condensed"/>
              </a:rPr>
              <a:t>reaction cross-section measurements at low 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kern="0" dirty="0">
                <a:solidFill>
                  <a:sysClr val="windowText" lastClr="000000"/>
                </a:solidFill>
                <a:latin typeface="DejaVu Serif Condensed"/>
              </a:rPr>
              <a:t>Exploiting</a:t>
            </a:r>
            <a:r>
              <a:rPr lang="en-US" sz="1600" b="1" kern="0" dirty="0">
                <a:solidFill>
                  <a:sysClr val="windowText" lastClr="000000"/>
                </a:solidFill>
                <a:latin typeface="DejaVu Serif Condensed"/>
              </a:rPr>
              <a:t> μ-RWELLs </a:t>
            </a:r>
            <a:r>
              <a:rPr lang="en-US" sz="1600" kern="0" dirty="0">
                <a:solidFill>
                  <a:sysClr val="windowText" lastClr="000000"/>
                </a:solidFill>
                <a:latin typeface="DejaVu Serif Condensed"/>
              </a:rPr>
              <a:t>in a </a:t>
            </a:r>
            <a:r>
              <a:rPr lang="en-US" sz="1600" b="1" kern="0" dirty="0">
                <a:solidFill>
                  <a:sysClr val="windowText" lastClr="000000"/>
                </a:solidFill>
                <a:latin typeface="DejaVu Serif Condensed"/>
              </a:rPr>
              <a:t>curved cylindrical geometry </a:t>
            </a:r>
            <a:r>
              <a:rPr lang="en-US" sz="1600" kern="0" dirty="0">
                <a:solidFill>
                  <a:sysClr val="windowText" lastClr="000000"/>
                </a:solidFill>
                <a:latin typeface="DejaVu Serif Condensed"/>
              </a:rPr>
              <a:t>for detection of various reactions of interest with a range of energies (tens keV to few MeV)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kern="0" dirty="0">
                <a:solidFill>
                  <a:sysClr val="windowText" lastClr="000000"/>
                </a:solidFill>
                <a:latin typeface="DejaVu Serif Condensed"/>
              </a:rPr>
              <a:t>Length of detection region </a:t>
            </a:r>
            <a:r>
              <a:rPr lang="en-US" sz="1600" kern="0" dirty="0">
                <a:solidFill>
                  <a:sysClr val="windowText" lastClr="000000"/>
                </a:solidFill>
                <a:latin typeface="DejaVu Serif Condensed"/>
              </a:rPr>
              <a:t>(shaded yellow): </a:t>
            </a:r>
            <a:r>
              <a:rPr lang="en-US" sz="1600" b="1" kern="0" dirty="0">
                <a:solidFill>
                  <a:sysClr val="windowText" lastClr="000000"/>
                </a:solidFill>
                <a:latin typeface="DejaVu Serif Condensed"/>
              </a:rPr>
              <a:t>251.9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kern="0" dirty="0">
                <a:solidFill>
                  <a:sysClr val="windowText" lastClr="000000"/>
                </a:solidFill>
                <a:latin typeface="DejaVu Serif Condensed"/>
              </a:rPr>
              <a:t>Radius: 53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kern="0" dirty="0">
                <a:solidFill>
                  <a:sysClr val="windowText" lastClr="000000"/>
                </a:solidFill>
                <a:latin typeface="DejaVu Serif Condensed"/>
              </a:rPr>
              <a:t>μ-RWELLs</a:t>
            </a:r>
            <a:r>
              <a:rPr lang="en-US" sz="1600" kern="0" dirty="0">
                <a:solidFill>
                  <a:sysClr val="windowText" lastClr="000000"/>
                </a:solidFill>
                <a:latin typeface="DejaVu Serif Condensed"/>
              </a:rPr>
              <a:t> are currently installed inside the apparatus and first </a:t>
            </a:r>
            <a:r>
              <a:rPr lang="en-US" sz="1600" b="1" kern="0" dirty="0">
                <a:solidFill>
                  <a:sysClr val="windowText" lastClr="000000"/>
                </a:solidFill>
                <a:latin typeface="DejaVu Serif Condensed"/>
              </a:rPr>
              <a:t>alpha signals </a:t>
            </a:r>
            <a:r>
              <a:rPr lang="en-US" sz="1600" kern="0" dirty="0">
                <a:solidFill>
                  <a:sysClr val="windowText" lastClr="000000"/>
                </a:solidFill>
                <a:latin typeface="DejaVu Serif Condensed"/>
              </a:rPr>
              <a:t>were seen. Future tests with </a:t>
            </a:r>
            <a:r>
              <a:rPr lang="en-US" sz="1600" b="1" kern="0" dirty="0">
                <a:solidFill>
                  <a:sysClr val="windowText" lastClr="000000"/>
                </a:solidFill>
                <a:latin typeface="DejaVu Serif Condensed"/>
              </a:rPr>
              <a:t>reference sources and with a stable beam planned</a:t>
            </a:r>
            <a:endParaRPr lang="en-IN" sz="1600" b="1" kern="0" dirty="0">
              <a:solidFill>
                <a:sysClr val="windowText" lastClr="000000"/>
              </a:solidFill>
              <a:latin typeface="DejaVu Serif Condensed"/>
            </a:endParaRPr>
          </a:p>
        </p:txBody>
      </p:sp>
      <p:pic>
        <p:nvPicPr>
          <p:cNvPr id="6" name="Picture 17">
            <a:extLst>
              <a:ext uri="{FF2B5EF4-FFF2-40B4-BE49-F238E27FC236}">
                <a16:creationId xmlns:a16="http://schemas.microsoft.com/office/drawing/2014/main" id="{3C0B0AE5-4E7D-20F0-B2B6-E947895DB1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4" b="11051"/>
          <a:stretch/>
        </p:blipFill>
        <p:spPr>
          <a:xfrm>
            <a:off x="516173" y="3627363"/>
            <a:ext cx="2200090" cy="1901045"/>
          </a:xfrm>
          <a:prstGeom prst="rect">
            <a:avLst/>
          </a:prstGeom>
        </p:spPr>
      </p:pic>
      <p:pic>
        <p:nvPicPr>
          <p:cNvPr id="7" name="Picture 18">
            <a:extLst>
              <a:ext uri="{FF2B5EF4-FFF2-40B4-BE49-F238E27FC236}">
                <a16:creationId xmlns:a16="http://schemas.microsoft.com/office/drawing/2014/main" id="{40DC9EE6-F5C3-1773-243C-4B2CC1ACE9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056" y="3730850"/>
            <a:ext cx="3972212" cy="1434670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1B83936-2AB3-A6E9-BF9B-55BD53A7B5EF}"/>
              </a:ext>
            </a:extLst>
          </p:cNvPr>
          <p:cNvSpPr txBox="1">
            <a:spLocks/>
          </p:cNvSpPr>
          <p:nvPr/>
        </p:nvSpPr>
        <p:spPr>
          <a:xfrm>
            <a:off x="6768504" y="1652808"/>
            <a:ext cx="3034553" cy="2280875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1600" b="1" kern="0" dirty="0">
                <a:solidFill>
                  <a:sysClr val="windowText" lastClr="000000"/>
                </a:solidFill>
                <a:latin typeface="DejaVu Serif Condensed"/>
              </a:rPr>
              <a:t>TEST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b="1" kern="0" dirty="0">
                <a:solidFill>
                  <a:sysClr val="windowText" lastClr="000000"/>
                </a:solidFill>
                <a:latin typeface="DejaVu Serif Condensed"/>
              </a:rPr>
              <a:t>TPC</a:t>
            </a:r>
            <a:r>
              <a:rPr lang="en-US" sz="1400" kern="0" dirty="0">
                <a:solidFill>
                  <a:sysClr val="windowText" lastClr="000000"/>
                </a:solidFill>
                <a:latin typeface="DejaVu Serif Condensed"/>
              </a:rPr>
              <a:t> with planar geometry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b="1" kern="0" dirty="0">
                <a:solidFill>
                  <a:sysClr val="windowText" lastClr="000000"/>
                </a:solidFill>
                <a:latin typeface="DejaVu Serif Condensed"/>
              </a:rPr>
              <a:t>Test chamber size: 150 mm x 480 mm x 120 mm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b="1" kern="0" dirty="0">
                <a:solidFill>
                  <a:sysClr val="windowText" lastClr="000000"/>
                </a:solidFill>
                <a:latin typeface="DejaVu Serif Condensed"/>
              </a:rPr>
              <a:t>Drift </a:t>
            </a:r>
            <a:r>
              <a:rPr lang="en-US" sz="1400" b="1" kern="0" dirty="0" err="1">
                <a:solidFill>
                  <a:sysClr val="windowText" lastClr="000000"/>
                </a:solidFill>
                <a:latin typeface="DejaVu Serif Condensed"/>
              </a:rPr>
              <a:t>drift</a:t>
            </a:r>
            <a:r>
              <a:rPr lang="en-US" sz="1400" b="1" kern="0" dirty="0">
                <a:solidFill>
                  <a:sysClr val="windowText" lastClr="000000"/>
                </a:solidFill>
                <a:latin typeface="DejaVu Serif Condensed"/>
              </a:rPr>
              <a:t> gap: 30 mm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sysClr val="windowText" lastClr="000000"/>
                </a:solidFill>
                <a:latin typeface="DejaVu Serif Condensed"/>
              </a:rPr>
              <a:t>μ-RWELL active area dimensions: 35 mm x 251.85 mm; μ-RWELL overall dimensions: 336 mm x 80 mm; Foil thickness: 0.2 mm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sysClr val="windowText" lastClr="000000"/>
                </a:solidFill>
                <a:latin typeface="DejaVu Serif Condensed"/>
              </a:rPr>
              <a:t>Anode is segmented into 60 pads of width 4.2 mm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sysClr val="windowText" lastClr="000000"/>
                </a:solidFill>
                <a:latin typeface="DejaVu Serif Condensed"/>
              </a:rPr>
              <a:t>Designed to test MPGDs and electronics for TACTIC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400" kern="0" dirty="0">
              <a:solidFill>
                <a:sysClr val="windowText" lastClr="000000"/>
              </a:solidFill>
              <a:latin typeface="DejaVu Serif Condensed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400" kern="0" dirty="0">
              <a:solidFill>
                <a:sysClr val="windowText" lastClr="000000"/>
              </a:solidFill>
              <a:latin typeface="DejaVu Serif Condensed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N" sz="1400" kern="0" dirty="0">
              <a:solidFill>
                <a:sysClr val="windowText" lastClr="000000"/>
              </a:solidFill>
              <a:latin typeface="DejaVu Serif Condensed"/>
            </a:endParaRPr>
          </a:p>
        </p:txBody>
      </p:sp>
      <p:pic>
        <p:nvPicPr>
          <p:cNvPr id="9" name="Picture 20">
            <a:extLst>
              <a:ext uri="{FF2B5EF4-FFF2-40B4-BE49-F238E27FC236}">
                <a16:creationId xmlns:a16="http://schemas.microsoft.com/office/drawing/2014/main" id="{527670B6-2EB8-E44F-8882-97527FE27A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051" y="4143651"/>
            <a:ext cx="2907780" cy="1355920"/>
          </a:xfrm>
          <a:prstGeom prst="rect">
            <a:avLst/>
          </a:prstGeom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3A9EED14-B047-2226-52F3-16384A7C1205}"/>
              </a:ext>
            </a:extLst>
          </p:cNvPr>
          <p:cNvSpPr/>
          <p:nvPr/>
        </p:nvSpPr>
        <p:spPr>
          <a:xfrm>
            <a:off x="105506" y="670808"/>
            <a:ext cx="6469755" cy="4852142"/>
          </a:xfrm>
          <a:prstGeom prst="rect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DejaVu Serif Condensed"/>
            </a:endParaRPr>
          </a:p>
        </p:txBody>
      </p:sp>
      <p:sp>
        <p:nvSpPr>
          <p:cNvPr id="11" name="Rectangle 21">
            <a:extLst>
              <a:ext uri="{FF2B5EF4-FFF2-40B4-BE49-F238E27FC236}">
                <a16:creationId xmlns:a16="http://schemas.microsoft.com/office/drawing/2014/main" id="{7F6961B6-B3BC-694C-F500-1A7A6B3DB7A6}"/>
              </a:ext>
            </a:extLst>
          </p:cNvPr>
          <p:cNvSpPr/>
          <p:nvPr/>
        </p:nvSpPr>
        <p:spPr>
          <a:xfrm>
            <a:off x="6634089" y="1035075"/>
            <a:ext cx="3265703" cy="4476936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DejaVu Serif Condensed"/>
            </a:endParaRPr>
          </a:p>
        </p:txBody>
      </p:sp>
      <p:sp>
        <p:nvSpPr>
          <p:cNvPr id="12" name="TextBox 22">
            <a:extLst>
              <a:ext uri="{FF2B5EF4-FFF2-40B4-BE49-F238E27FC236}">
                <a16:creationId xmlns:a16="http://schemas.microsoft.com/office/drawing/2014/main" id="{5653BA20-C1DA-E248-BB74-02F5BCC94EB5}"/>
              </a:ext>
            </a:extLst>
          </p:cNvPr>
          <p:cNvSpPr txBox="1"/>
          <p:nvPr/>
        </p:nvSpPr>
        <p:spPr>
          <a:xfrm>
            <a:off x="7128544" y="3854420"/>
            <a:ext cx="2160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latin typeface="DejaVu Serif Condensed"/>
              </a:rPr>
              <a:t>Ar:CO</a:t>
            </a:r>
            <a:r>
              <a:rPr lang="it-IT" sz="1200" b="1" baseline="-25000" dirty="0">
                <a:latin typeface="DejaVu Serif Condensed"/>
              </a:rPr>
              <a:t>2</a:t>
            </a:r>
            <a:r>
              <a:rPr lang="it-IT" sz="1200" b="1" dirty="0">
                <a:latin typeface="DejaVu Serif Condensed"/>
              </a:rPr>
              <a:t>; ~10</a:t>
            </a:r>
            <a:r>
              <a:rPr lang="it-IT" sz="1200" b="1" baseline="30000" dirty="0">
                <a:latin typeface="DejaVu Serif Condensed"/>
              </a:rPr>
              <a:t>3</a:t>
            </a:r>
            <a:r>
              <a:rPr lang="it-IT" sz="1200" b="1" dirty="0">
                <a:latin typeface="DejaVu Serif Condensed"/>
              </a:rPr>
              <a:t> energy </a:t>
            </a:r>
            <a:r>
              <a:rPr lang="it-IT" sz="1200" b="1" dirty="0" err="1">
                <a:latin typeface="DejaVu Serif Condensed"/>
              </a:rPr>
              <a:t>resolution</a:t>
            </a:r>
            <a:endParaRPr lang="en-US" sz="1200" b="1" dirty="0">
              <a:latin typeface="DejaVu Serif Condensed"/>
            </a:endParaRP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A69B0E8D-5578-0848-8E69-FE75FC105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920" y="147600"/>
            <a:ext cx="9628920" cy="468000"/>
          </a:xfrm>
        </p:spPr>
        <p:txBody>
          <a:bodyPr/>
          <a:lstStyle/>
          <a:p>
            <a:r>
              <a:rPr lang="el-GR" sz="2800" spc="-1" dirty="0">
                <a:solidFill>
                  <a:schemeClr val="tx1"/>
                </a:solidFill>
                <a:latin typeface="Impact" pitchFamily="34" charset="0"/>
              </a:rPr>
              <a:t>μ-</a:t>
            </a:r>
            <a:r>
              <a:rPr lang="en-US" sz="2800" spc="-1" dirty="0">
                <a:solidFill>
                  <a:schemeClr val="tx1"/>
                </a:solidFill>
                <a:latin typeface="Impact" pitchFamily="34" charset="0"/>
              </a:rPr>
              <a:t>RWELL for TACTIC (TRIUMF)</a:t>
            </a:r>
            <a:endParaRPr lang="it-IT" sz="2800" dirty="0">
              <a:solidFill>
                <a:schemeClr val="tx1"/>
              </a:solidFill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87DED815-9857-4744-8748-B24EBF2801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4028" y="147600"/>
            <a:ext cx="1781091" cy="83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004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3768" y="183546"/>
            <a:ext cx="9628920" cy="468000"/>
          </a:xfrm>
        </p:spPr>
        <p:txBody>
          <a:bodyPr/>
          <a:lstStyle/>
          <a:p>
            <a:r>
              <a:rPr lang="en-US" sz="2800" dirty="0" err="1">
                <a:latin typeface="Impact" pitchFamily="34" charset="0"/>
                <a:ea typeface="Verdana" pitchFamily="34" charset="0"/>
              </a:rPr>
              <a:t>LHCb</a:t>
            </a:r>
            <a:r>
              <a:rPr lang="en-US" sz="2800" dirty="0">
                <a:latin typeface="Impact" pitchFamily="34" charset="0"/>
                <a:ea typeface="Verdana" pitchFamily="34" charset="0"/>
              </a:rPr>
              <a:t> upgrade II  (Run5 – Run6) </a:t>
            </a:r>
            <a:endParaRPr lang="en-GB" sz="2800" dirty="0"/>
          </a:p>
        </p:txBody>
      </p:sp>
      <p:sp>
        <p:nvSpPr>
          <p:cNvPr id="5" name="CasellaDiTesto 6">
            <a:extLst>
              <a:ext uri="{FF2B5EF4-FFF2-40B4-BE49-F238E27FC236}">
                <a16:creationId xmlns:a16="http://schemas.microsoft.com/office/drawing/2014/main" id="{FC574C51-6A9D-A47E-2C5C-4F12BD9B74E0}"/>
              </a:ext>
            </a:extLst>
          </p:cNvPr>
          <p:cNvSpPr txBox="1"/>
          <p:nvPr/>
        </p:nvSpPr>
        <p:spPr>
          <a:xfrm>
            <a:off x="1007864" y="5204607"/>
            <a:ext cx="2455351" cy="338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DejaVu Serif Condensed"/>
              </a:rPr>
              <a:t>Current</a:t>
            </a:r>
            <a:r>
              <a:rPr lang="it-IT" sz="1600" dirty="0">
                <a:latin typeface="DejaVu Serif Condensed"/>
              </a:rPr>
              <a:t> </a:t>
            </a:r>
            <a:r>
              <a:rPr lang="it-IT" sz="1600" dirty="0" err="1">
                <a:latin typeface="DejaVu Serif Condensed"/>
              </a:rPr>
              <a:t>LHCb</a:t>
            </a:r>
            <a:r>
              <a:rPr lang="it-IT" sz="1600" dirty="0">
                <a:latin typeface="DejaVu Serif Condensed"/>
              </a:rPr>
              <a:t> </a:t>
            </a:r>
            <a:r>
              <a:rPr lang="it-IT" sz="1600" dirty="0" err="1">
                <a:latin typeface="DejaVu Serif Condensed"/>
              </a:rPr>
              <a:t>apparatus</a:t>
            </a:r>
            <a:endParaRPr lang="it-IT" sz="1600" dirty="0">
              <a:latin typeface="DejaVu Serif Condensed"/>
            </a:endParaRPr>
          </a:p>
        </p:txBody>
      </p:sp>
      <p:pic>
        <p:nvPicPr>
          <p:cNvPr id="6" name="Picture 2" descr="Chart&#10;&#10;Description automatically generated">
            <a:extLst>
              <a:ext uri="{FF2B5EF4-FFF2-40B4-BE49-F238E27FC236}">
                <a16:creationId xmlns:a16="http://schemas.microsoft.com/office/drawing/2014/main" id="{0BA6CE88-A02A-9670-B07E-BAFB920DA3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11" b="-1"/>
          <a:stretch/>
        </p:blipFill>
        <p:spPr>
          <a:xfrm>
            <a:off x="5885633" y="3177686"/>
            <a:ext cx="3997800" cy="1998936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AEDA1A7-E5A8-6AC5-982C-11AAB481387F}"/>
              </a:ext>
            </a:extLst>
          </p:cNvPr>
          <p:cNvSpPr txBox="1"/>
          <p:nvPr/>
        </p:nvSpPr>
        <p:spPr>
          <a:xfrm>
            <a:off x="6840512" y="5199965"/>
            <a:ext cx="2734911" cy="347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DejaVu Serif Condensed"/>
              </a:rPr>
              <a:t>Phase-2 upgrade </a:t>
            </a:r>
            <a:r>
              <a:rPr lang="it-IT" sz="1600" dirty="0" err="1">
                <a:latin typeface="DejaVu Serif Condensed"/>
              </a:rPr>
              <a:t>apparatus</a:t>
            </a:r>
            <a:endParaRPr lang="it-IT" sz="1600" dirty="0">
              <a:latin typeface="DejaVu Serif Condensed"/>
            </a:endParaRPr>
          </a:p>
        </p:txBody>
      </p:sp>
      <p:sp>
        <p:nvSpPr>
          <p:cNvPr id="8" name="Arrow: Right 19">
            <a:extLst>
              <a:ext uri="{FF2B5EF4-FFF2-40B4-BE49-F238E27FC236}">
                <a16:creationId xmlns:a16="http://schemas.microsoft.com/office/drawing/2014/main" id="{AD17FCBF-FA61-17A4-075E-CE66A4E43986}"/>
              </a:ext>
            </a:extLst>
          </p:cNvPr>
          <p:cNvSpPr/>
          <p:nvPr/>
        </p:nvSpPr>
        <p:spPr>
          <a:xfrm>
            <a:off x="4752280" y="3961342"/>
            <a:ext cx="1003763" cy="5033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22B0FDE4-D1C9-0E13-883E-9B612B6F50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8" t="1997"/>
          <a:stretch/>
        </p:blipFill>
        <p:spPr>
          <a:xfrm>
            <a:off x="614602" y="3386131"/>
            <a:ext cx="3580391" cy="1653763"/>
          </a:xfrm>
          <a:prstGeom prst="rect">
            <a:avLst/>
          </a:prstGeom>
        </p:spPr>
      </p:pic>
      <p:pic>
        <p:nvPicPr>
          <p:cNvPr id="15" name="Picture 11">
            <a:extLst>
              <a:ext uri="{FF2B5EF4-FFF2-40B4-BE49-F238E27FC236}">
                <a16:creationId xmlns:a16="http://schemas.microsoft.com/office/drawing/2014/main" id="{67036921-6C48-097F-043C-BE7510A0D9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5975" y="675008"/>
            <a:ext cx="6027009" cy="257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8350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D492F110-E4FE-FD36-AD79-2EDE64C40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920" y="147600"/>
            <a:ext cx="9628920" cy="468000"/>
          </a:xfrm>
        </p:spPr>
        <p:txBody>
          <a:bodyPr/>
          <a:lstStyle/>
          <a:p>
            <a:r>
              <a:rPr lang="it-IT" sz="2800" spc="-1" dirty="0">
                <a:solidFill>
                  <a:schemeClr val="tx1"/>
                </a:solidFill>
                <a:latin typeface="Impact" pitchFamily="34" charset="0"/>
              </a:rPr>
              <a:t>Clas12 upgrade @ JLAB</a:t>
            </a:r>
            <a:endParaRPr lang="it-IT" sz="2800" dirty="0">
              <a:solidFill>
                <a:schemeClr val="tx1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9348A22-369B-C385-1916-0F9BD7CB8526}"/>
              </a:ext>
            </a:extLst>
          </p:cNvPr>
          <p:cNvSpPr txBox="1"/>
          <p:nvPr/>
        </p:nvSpPr>
        <p:spPr>
          <a:xfrm>
            <a:off x="302082" y="1251099"/>
            <a:ext cx="5691808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DejaVu Serif Condensed"/>
              </a:rPr>
              <a:t> Upgrade phase I: </a:t>
            </a:r>
            <a:r>
              <a:rPr lang="en-US" dirty="0">
                <a:latin typeface="DejaVu Serif Condensed"/>
              </a:rPr>
              <a:t>increase </a:t>
            </a:r>
            <a:r>
              <a:rPr lang="en-US" b="1" dirty="0">
                <a:latin typeface="DejaVu Serif Condensed"/>
              </a:rPr>
              <a:t>luminosity by a factor 2 </a:t>
            </a:r>
            <a:r>
              <a:rPr lang="en-US" dirty="0">
                <a:latin typeface="DejaVu Serif Condensed"/>
              </a:rPr>
              <a:t>and improve tracking reconstruction efficiency </a:t>
            </a:r>
          </a:p>
          <a:p>
            <a:endParaRPr lang="en-US" sz="700" dirty="0">
              <a:latin typeface="DejaVu Serif Condensed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DejaVu Serif Condensed"/>
              </a:rPr>
              <a:t>Require </a:t>
            </a:r>
            <a:r>
              <a:rPr lang="en-US" b="1" dirty="0">
                <a:latin typeface="DejaVu Serif Condensed"/>
              </a:rPr>
              <a:t>additional fast tracking precision layer in </a:t>
            </a:r>
            <a:r>
              <a:rPr lang="en-US" dirty="0">
                <a:latin typeface="DejaVu Serif Condensed"/>
              </a:rPr>
              <a:t>the </a:t>
            </a:r>
            <a:r>
              <a:rPr lang="en-US" b="1" dirty="0">
                <a:latin typeface="DejaVu Serif Condensed"/>
              </a:rPr>
              <a:t>forward region</a:t>
            </a:r>
            <a:r>
              <a:rPr lang="en-US" dirty="0">
                <a:latin typeface="DejaVu Serif Condensed"/>
              </a:rPr>
              <a:t> to compensate for drift chamber limitation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700" dirty="0">
              <a:latin typeface="DejaVu Serif Condense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DejaVu Serif Condensed"/>
              </a:rPr>
              <a:t> </a:t>
            </a:r>
            <a:r>
              <a:rPr lang="en-US" b="1" dirty="0">
                <a:latin typeface="DejaVu Serif Condensed"/>
              </a:rPr>
              <a:t>Upgrade phase II: </a:t>
            </a:r>
            <a:r>
              <a:rPr lang="en-US" dirty="0">
                <a:latin typeface="DejaVu Serif Condensed"/>
              </a:rPr>
              <a:t>Increase </a:t>
            </a:r>
            <a:r>
              <a:rPr lang="en-US" b="1" dirty="0">
                <a:latin typeface="DejaVu Serif Condensed"/>
              </a:rPr>
              <a:t>luminosity by a factor 10</a:t>
            </a:r>
          </a:p>
          <a:p>
            <a:endParaRPr lang="en-US" sz="700" b="1" dirty="0">
              <a:latin typeface="DejaVu Serif Condensed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DejaVu Serif Condensed"/>
              </a:rPr>
              <a:t>Adding </a:t>
            </a:r>
            <a:r>
              <a:rPr lang="en-US" dirty="0">
                <a:latin typeface="DejaVu Serif Condensed"/>
              </a:rPr>
              <a:t>several layers to the </a:t>
            </a:r>
            <a:r>
              <a:rPr lang="en-US" b="1" dirty="0">
                <a:latin typeface="DejaVu Serif Condensed"/>
              </a:rPr>
              <a:t>forward trackers / or replacing </a:t>
            </a:r>
            <a:r>
              <a:rPr lang="en-US" dirty="0">
                <a:latin typeface="DejaVu Serif Condensed"/>
              </a:rPr>
              <a:t> </a:t>
            </a:r>
            <a:r>
              <a:rPr lang="en-US" b="1" dirty="0">
                <a:latin typeface="DejaVu Serif Condensed"/>
              </a:rPr>
              <a:t>drift chambers by fast trackers </a:t>
            </a:r>
            <a:r>
              <a:rPr lang="en-US" dirty="0">
                <a:latin typeface="DejaVu Serif Condensed"/>
              </a:rPr>
              <a:t>➔ </a:t>
            </a:r>
            <a:r>
              <a:rPr lang="en-US" b="1" dirty="0">
                <a:latin typeface="DejaVu Serif Condensed"/>
              </a:rPr>
              <a:t>MPGD candidate </a:t>
            </a:r>
            <a:r>
              <a:rPr lang="en-US" dirty="0">
                <a:latin typeface="DejaVu Serif Condensed"/>
              </a:rPr>
              <a:t>for large area cost effective capabilities</a:t>
            </a:r>
            <a:endParaRPr lang="it-IT" dirty="0">
              <a:latin typeface="DejaVu Serif Condensed"/>
            </a:endParaRPr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D0CF7F48-3F47-4F01-6BAB-B0608C78AE1E}"/>
              </a:ext>
            </a:extLst>
          </p:cNvPr>
          <p:cNvGrpSpPr/>
          <p:nvPr/>
        </p:nvGrpSpPr>
        <p:grpSpPr>
          <a:xfrm>
            <a:off x="5958818" y="1179091"/>
            <a:ext cx="3906030" cy="3094375"/>
            <a:chOff x="5882409" y="1179091"/>
            <a:chExt cx="3906030" cy="3094375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2580EB95-13C5-C077-1120-B0F1118268E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959250" y="1179091"/>
              <a:ext cx="3829189" cy="3094375"/>
              <a:chOff x="7764487" y="1500094"/>
              <a:chExt cx="3594342" cy="2904594"/>
            </a:xfrm>
          </p:grpSpPr>
          <p:pic>
            <p:nvPicPr>
              <p:cNvPr id="9" name="Picture 5">
                <a:extLst>
                  <a:ext uri="{FF2B5EF4-FFF2-40B4-BE49-F238E27FC236}">
                    <a16:creationId xmlns:a16="http://schemas.microsoft.com/office/drawing/2014/main" id="{9A4670E6-A447-3167-6597-157F195250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764487" y="1661488"/>
                <a:ext cx="3581045" cy="2743200"/>
              </a:xfrm>
              <a:prstGeom prst="rect">
                <a:avLst/>
              </a:prstGeom>
              <a:ln w="38100">
                <a:noFill/>
              </a:ln>
            </p:spPr>
          </p:pic>
          <p:sp>
            <p:nvSpPr>
              <p:cNvPr id="10" name="Right Triangle 6">
                <a:extLst>
                  <a:ext uri="{FF2B5EF4-FFF2-40B4-BE49-F238E27FC236}">
                    <a16:creationId xmlns:a16="http://schemas.microsoft.com/office/drawing/2014/main" id="{189BF3FE-2C4A-32D2-ED4B-A30F837057EC}"/>
                  </a:ext>
                </a:extLst>
              </p:cNvPr>
              <p:cNvSpPr/>
              <p:nvPr/>
            </p:nvSpPr>
            <p:spPr bwMode="auto">
              <a:xfrm rot="11186447">
                <a:off x="10532011" y="1500094"/>
                <a:ext cx="826818" cy="878866"/>
              </a:xfrm>
              <a:prstGeom prst="rtTriangl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dirty="0"/>
              </a:p>
            </p:txBody>
          </p:sp>
        </p:grpSp>
        <p:cxnSp>
          <p:nvCxnSpPr>
            <p:cNvPr id="14" name="Connettore 2 13">
              <a:extLst>
                <a:ext uri="{FF2B5EF4-FFF2-40B4-BE49-F238E27FC236}">
                  <a16:creationId xmlns:a16="http://schemas.microsoft.com/office/drawing/2014/main" id="{BA8B2A97-9155-9F98-78D8-8B647085692E}"/>
                </a:ext>
              </a:extLst>
            </p:cNvPr>
            <p:cNvCxnSpPr/>
            <p:nvPr/>
          </p:nvCxnSpPr>
          <p:spPr>
            <a:xfrm>
              <a:off x="6309129" y="1519201"/>
              <a:ext cx="1261872" cy="812018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AE3B807B-BDB2-389F-4492-CBB1D61AE063}"/>
                </a:ext>
              </a:extLst>
            </p:cNvPr>
            <p:cNvSpPr txBox="1"/>
            <p:nvPr/>
          </p:nvSpPr>
          <p:spPr>
            <a:xfrm>
              <a:off x="5882409" y="1344396"/>
              <a:ext cx="4267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C00000"/>
                  </a:solidFill>
                </a:rPr>
                <a:t>R1</a:t>
              </a:r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44AD3A19-4794-793B-F158-6BA264AF79B1}"/>
                </a:ext>
              </a:extLst>
            </p:cNvPr>
            <p:cNvSpPr txBox="1"/>
            <p:nvPr/>
          </p:nvSpPr>
          <p:spPr>
            <a:xfrm>
              <a:off x="7312785" y="1324502"/>
              <a:ext cx="4267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0432FF"/>
                  </a:solidFill>
                </a:rPr>
                <a:t>R3</a:t>
              </a:r>
            </a:p>
          </p:txBody>
        </p:sp>
        <p:cxnSp>
          <p:nvCxnSpPr>
            <p:cNvPr id="17" name="Connettore 2 16">
              <a:extLst>
                <a:ext uri="{FF2B5EF4-FFF2-40B4-BE49-F238E27FC236}">
                  <a16:creationId xmlns:a16="http://schemas.microsoft.com/office/drawing/2014/main" id="{92A43DBA-9385-57E1-C82A-CDE872ADB5B2}"/>
                </a:ext>
              </a:extLst>
            </p:cNvPr>
            <p:cNvCxnSpPr>
              <a:cxnSpLocks/>
            </p:cNvCxnSpPr>
            <p:nvPr/>
          </p:nvCxnSpPr>
          <p:spPr>
            <a:xfrm>
              <a:off x="7781274" y="1508088"/>
              <a:ext cx="283374" cy="224106"/>
            </a:xfrm>
            <a:prstGeom prst="straightConnector1">
              <a:avLst/>
            </a:prstGeom>
            <a:ln>
              <a:solidFill>
                <a:srgbClr val="0432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F417EC35-524E-0769-C559-AC5E1DA20639}"/>
                </a:ext>
              </a:extLst>
            </p:cNvPr>
            <p:cNvSpPr txBox="1"/>
            <p:nvPr/>
          </p:nvSpPr>
          <p:spPr>
            <a:xfrm>
              <a:off x="6684242" y="1344396"/>
              <a:ext cx="42672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00B050"/>
                  </a:solidFill>
                </a:rPr>
                <a:t>R2</a:t>
              </a:r>
            </a:p>
          </p:txBody>
        </p:sp>
        <p:cxnSp>
          <p:nvCxnSpPr>
            <p:cNvPr id="19" name="Connettore 2 18">
              <a:extLst>
                <a:ext uri="{FF2B5EF4-FFF2-40B4-BE49-F238E27FC236}">
                  <a16:creationId xmlns:a16="http://schemas.microsoft.com/office/drawing/2014/main" id="{D6ADE0FD-9CB6-0B0D-7C54-62193285BD6B}"/>
                </a:ext>
              </a:extLst>
            </p:cNvPr>
            <p:cNvCxnSpPr>
              <a:cxnSpLocks/>
            </p:cNvCxnSpPr>
            <p:nvPr/>
          </p:nvCxnSpPr>
          <p:spPr>
            <a:xfrm>
              <a:off x="7063449" y="1647797"/>
              <a:ext cx="549321" cy="346811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45A1296C-EC2B-1DAB-6D9C-551C8E275427}"/>
              </a:ext>
            </a:extLst>
          </p:cNvPr>
          <p:cNvSpPr txBox="1"/>
          <p:nvPr/>
        </p:nvSpPr>
        <p:spPr>
          <a:xfrm>
            <a:off x="815689" y="4795577"/>
            <a:ext cx="8267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DejaVu Serif Condensed"/>
              </a:rPr>
              <a:t>Main efficiency limitation is due to DC occupancy in R1 (up to 3% at high luminosity) </a:t>
            </a:r>
          </a:p>
        </p:txBody>
      </p:sp>
    </p:spTree>
    <p:extLst>
      <p:ext uri="{BB962C8B-B14F-4D97-AF65-F5344CB8AC3E}">
        <p14:creationId xmlns:p14="http://schemas.microsoft.com/office/powerpoint/2010/main" val="32600954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D492F110-E4FE-FD36-AD79-2EDE64C40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920" y="147600"/>
            <a:ext cx="9628920" cy="468000"/>
          </a:xfrm>
        </p:spPr>
        <p:txBody>
          <a:bodyPr/>
          <a:lstStyle/>
          <a:p>
            <a:r>
              <a:rPr lang="it-IT" sz="2800" spc="-1" dirty="0">
                <a:solidFill>
                  <a:schemeClr val="tx1"/>
                </a:solidFill>
                <a:latin typeface="Impact" pitchFamily="34" charset="0"/>
              </a:rPr>
              <a:t>Clas12 upgrade @ JLAB</a:t>
            </a:r>
            <a:endParaRPr lang="it-IT" sz="2800" dirty="0">
              <a:solidFill>
                <a:schemeClr val="tx1"/>
              </a:solid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99B583B-452F-64C2-38DE-24585AED593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4290" y="1107083"/>
            <a:ext cx="3684613" cy="3612403"/>
          </a:xfrm>
          <a:prstGeom prst="rect">
            <a:avLst/>
          </a:prstGeom>
        </p:spPr>
      </p:pic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C11895D0-AC4A-0E33-C6F3-FAC3E5893367}"/>
              </a:ext>
            </a:extLst>
          </p:cNvPr>
          <p:cNvCxnSpPr>
            <a:cxnSpLocks/>
          </p:cNvCxnSpPr>
          <p:nvPr/>
        </p:nvCxnSpPr>
        <p:spPr>
          <a:xfrm>
            <a:off x="6525153" y="941742"/>
            <a:ext cx="1303641" cy="124546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530AAB4-A062-AA04-36C1-18F6EADC9EB8}"/>
              </a:ext>
            </a:extLst>
          </p:cNvPr>
          <p:cNvSpPr txBox="1"/>
          <p:nvPr/>
        </p:nvSpPr>
        <p:spPr>
          <a:xfrm>
            <a:off x="6135862" y="605739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R1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E5AC77D-031A-A0AA-BEA7-1DC709AA5D65}"/>
              </a:ext>
            </a:extLst>
          </p:cNvPr>
          <p:cNvSpPr txBox="1"/>
          <p:nvPr/>
        </p:nvSpPr>
        <p:spPr>
          <a:xfrm>
            <a:off x="7594567" y="661751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432FF"/>
                </a:solidFill>
              </a:rPr>
              <a:t>R3</a:t>
            </a: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437208D4-681E-59DF-09E0-67A9B8660EBA}"/>
              </a:ext>
            </a:extLst>
          </p:cNvPr>
          <p:cNvCxnSpPr>
            <a:cxnSpLocks/>
          </p:cNvCxnSpPr>
          <p:nvPr/>
        </p:nvCxnSpPr>
        <p:spPr>
          <a:xfrm>
            <a:off x="7997298" y="930629"/>
            <a:ext cx="283374" cy="224106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51780F5-BE99-CA69-9A8E-EB565E90859F}"/>
              </a:ext>
            </a:extLst>
          </p:cNvPr>
          <p:cNvSpPr txBox="1"/>
          <p:nvPr/>
        </p:nvSpPr>
        <p:spPr>
          <a:xfrm>
            <a:off x="6951872" y="668269"/>
            <a:ext cx="60092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B050"/>
                </a:solidFill>
              </a:rPr>
              <a:t>R2</a:t>
            </a:r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A38E9041-4CF1-36CC-CA12-537FC08D51D6}"/>
              </a:ext>
            </a:extLst>
          </p:cNvPr>
          <p:cNvCxnSpPr>
            <a:cxnSpLocks/>
          </p:cNvCxnSpPr>
          <p:nvPr/>
        </p:nvCxnSpPr>
        <p:spPr>
          <a:xfrm>
            <a:off x="7279473" y="1070338"/>
            <a:ext cx="676056" cy="540801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B144E441-C2DF-A7D1-B113-44C60AFF0E92}"/>
                  </a:ext>
                </a:extLst>
              </p:cNvPr>
              <p:cNvSpPr txBox="1"/>
              <p:nvPr/>
            </p:nvSpPr>
            <p:spPr>
              <a:xfrm>
                <a:off x="143504" y="1300455"/>
                <a:ext cx="6808368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>
                    <a:latin typeface="DejaVu Serif Condensed"/>
                  </a:rPr>
                  <a:t>Replace </a:t>
                </a:r>
                <a:r>
                  <a:rPr lang="en-US" dirty="0">
                    <a:latin typeface="DejaVu Serif Condensed"/>
                  </a:rPr>
                  <a:t>tracking planes in </a:t>
                </a:r>
                <a:r>
                  <a:rPr lang="en-US" b="1" dirty="0">
                    <a:latin typeface="DejaVu Serif Condensed"/>
                  </a:rPr>
                  <a:t>DC R1 </a:t>
                </a:r>
                <a:r>
                  <a:rPr lang="en-US" dirty="0">
                    <a:latin typeface="DejaVu Serif Condensed"/>
                  </a:rPr>
                  <a:t>with </a:t>
                </a:r>
                <a:r>
                  <a:rPr lang="en-US" b="1" dirty="0">
                    <a:latin typeface="DejaVu Serif Condensed"/>
                  </a:rPr>
                  <a:t>MPGD</a:t>
                </a:r>
                <a:r>
                  <a:rPr lang="en-US" dirty="0">
                    <a:latin typeface="DejaVu Serif Condensed"/>
                  </a:rPr>
                  <a:t> tracker		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DejaVu Serif Condensed"/>
                </a:endParaRPr>
              </a:p>
              <a:p>
                <a:pPr marL="401638" indent="-401638">
                  <a:buFont typeface="Arial" panose="020B0604020202020204" pitchFamily="34" charset="0"/>
                  <a:buChar char="•"/>
                </a:pPr>
                <a:r>
                  <a:rPr lang="en-US" b="1" dirty="0">
                    <a:latin typeface="DejaVu Serif Condensed"/>
                  </a:rPr>
                  <a:t>DC chambers in R1 </a:t>
                </a:r>
                <a:r>
                  <a:rPr lang="en-US" dirty="0">
                    <a:latin typeface="DejaVu Serif Condensed"/>
                  </a:rPr>
                  <a:t>are made of </a:t>
                </a:r>
                <a:r>
                  <a:rPr lang="en-US" b="1" dirty="0">
                    <a:latin typeface="DejaVu Serif Condensed"/>
                  </a:rPr>
                  <a:t>2 superlayers</a:t>
                </a:r>
                <a:r>
                  <a:rPr lang="en-US" dirty="0">
                    <a:latin typeface="DejaVu Serif Condensed"/>
                  </a:rPr>
                  <a:t>, of </a:t>
                </a:r>
                <a:r>
                  <a:rPr lang="en-US" b="1" dirty="0">
                    <a:latin typeface="DejaVu Serif Condensed"/>
                  </a:rPr>
                  <a:t>6 layers </a:t>
                </a:r>
                <a:r>
                  <a:rPr lang="en-US" dirty="0">
                    <a:latin typeface="DejaVu Serif Condensed"/>
                  </a:rPr>
                  <a:t>each, and should be replaced with </a:t>
                </a:r>
                <a:r>
                  <a:rPr lang="en-US" b="1" dirty="0">
                    <a:latin typeface="DejaVu Serif Condensed"/>
                  </a:rPr>
                  <a:t>6 layers </a:t>
                </a:r>
                <a:r>
                  <a:rPr lang="en-US" dirty="0">
                    <a:latin typeface="DejaVu Serif Condensed"/>
                  </a:rPr>
                  <a:t>of </a:t>
                </a:r>
                <a:r>
                  <a:rPr lang="en-US" b="1" dirty="0">
                    <a:latin typeface="DejaVu Serif Condensed"/>
                  </a:rPr>
                  <a:t>2D 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𝛍</m:t>
                    </m:r>
                    <m:r>
                      <a:rPr lang="it-IT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it-IT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𝐑𝐖𝐄𝐋𝐋</m:t>
                    </m:r>
                  </m:oMath>
                </a14:m>
                <a:endParaRPr lang="en-US" b="1" dirty="0">
                  <a:latin typeface="DejaVu Serif Condensed"/>
                </a:endParaRPr>
              </a:p>
              <a:p>
                <a:endParaRPr lang="en-US" b="1" dirty="0">
                  <a:latin typeface="DejaVu Serif Condensed"/>
                </a:endParaRPr>
              </a:p>
              <a:p>
                <a:pPr marL="401638" indent="-401638">
                  <a:buFont typeface="Arial" panose="020B0604020202020204" pitchFamily="34" charset="0"/>
                  <a:buChar char="•"/>
                </a:pPr>
                <a:r>
                  <a:rPr lang="en-US" b="1" dirty="0">
                    <a:latin typeface="DejaVu Serif Condensed"/>
                  </a:rPr>
                  <a:t>Requirements</a:t>
                </a:r>
              </a:p>
              <a:p>
                <a:pPr marL="401638" indent="-401638">
                  <a:buFont typeface="Arial" panose="020B0604020202020204" pitchFamily="34" charset="0"/>
                  <a:buChar char="•"/>
                </a:pPr>
                <a:endParaRPr lang="en-US" sz="1200" dirty="0">
                  <a:latin typeface="DejaVu Serif Condensed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  <a:latin typeface="DejaVu Serif Condensed"/>
                  </a:rPr>
                  <a:t>	Tracking  resolution: 100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endParaRPr lang="en-US" dirty="0">
                  <a:solidFill>
                    <a:schemeClr val="tx1"/>
                  </a:solidFill>
                  <a:latin typeface="DejaVu Serif Condensed"/>
                  <a:ea typeface="Cambria Math" panose="02040503050406030204" pitchFamily="18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  <a:latin typeface="DejaVu Serif Condensed"/>
                    <a:ea typeface="Cambria Math" panose="02040503050406030204" pitchFamily="18" charset="0"/>
                  </a:rPr>
                  <a:t>    Timing resolution: 10 ns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  <a:latin typeface="DejaVu Serif Condensed"/>
                    <a:ea typeface="Cambria Math" panose="02040503050406030204" pitchFamily="18" charset="0"/>
                  </a:rPr>
                  <a:t>    Rate:  100 </a:t>
                </a:r>
                <a:r>
                  <a:rPr lang="en-US" dirty="0" err="1">
                    <a:solidFill>
                      <a:schemeClr val="tx1"/>
                    </a:solidFill>
                    <a:latin typeface="DejaVu Serif Condensed"/>
                    <a:ea typeface="Cambria Math" panose="02040503050406030204" pitchFamily="18" charset="0"/>
                  </a:rPr>
                  <a:t>KHz</a:t>
                </a:r>
                <a:r>
                  <a:rPr lang="en-US" dirty="0">
                    <a:solidFill>
                      <a:schemeClr val="tx1"/>
                    </a:solidFill>
                    <a:latin typeface="DejaVu Serif Condensed"/>
                    <a:ea typeface="Cambria Math" panose="02040503050406030204" pitchFamily="18" charset="0"/>
                  </a:rPr>
                  <a:t>/cm</a:t>
                </a:r>
                <a:r>
                  <a:rPr lang="en-US" baseline="30000" dirty="0">
                    <a:solidFill>
                      <a:schemeClr val="tx1"/>
                    </a:solidFill>
                    <a:latin typeface="DejaVu Serif Condensed"/>
                    <a:ea typeface="Cambria Math" panose="02040503050406030204" pitchFamily="18" charset="0"/>
                  </a:rPr>
                  <a:t>2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baseline="30000" dirty="0">
                    <a:solidFill>
                      <a:schemeClr val="tx1"/>
                    </a:solidFill>
                    <a:latin typeface="DejaVu Serif Condensed"/>
                    <a:ea typeface="Cambria Math" panose="02040503050406030204" pitchFamily="18" charset="0"/>
                  </a:rPr>
                  <a:t>      </a:t>
                </a:r>
                <a:r>
                  <a:rPr lang="en-US" dirty="0">
                    <a:solidFill>
                      <a:schemeClr val="tx1"/>
                    </a:solidFill>
                    <a:latin typeface="DejaVu Serif Condensed"/>
                    <a:ea typeface="Cambria Math" panose="02040503050406030204" pitchFamily="18" charset="0"/>
                  </a:rPr>
                  <a:t>Low material budget</a:t>
                </a:r>
                <a:endParaRPr lang="en-US" dirty="0">
                  <a:latin typeface="DejaVu Serif Condensed"/>
                </a:endParaRPr>
              </a:p>
            </p:txBody>
          </p:sp>
        </mc:Choice>
        <mc:Fallback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B144E441-C2DF-A7D1-B113-44C60AFF0E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504" y="1300455"/>
                <a:ext cx="6808368" cy="3046988"/>
              </a:xfrm>
              <a:prstGeom prst="rect">
                <a:avLst/>
              </a:prstGeom>
              <a:blipFill>
                <a:blip r:embed="rId3"/>
                <a:stretch>
                  <a:fillRect l="-627" t="-1000" b="-22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649800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D492F110-E4FE-FD36-AD79-2EDE64C40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920" y="147600"/>
            <a:ext cx="9628920" cy="468000"/>
          </a:xfrm>
        </p:spPr>
        <p:txBody>
          <a:bodyPr/>
          <a:lstStyle/>
          <a:p>
            <a:r>
              <a:rPr lang="it-IT" sz="2800" spc="-1" dirty="0">
                <a:solidFill>
                  <a:schemeClr val="tx1"/>
                </a:solidFill>
                <a:latin typeface="Impact" pitchFamily="34" charset="0"/>
              </a:rPr>
              <a:t>Clas12 upgrade @ JLAB</a:t>
            </a:r>
            <a:endParaRPr lang="it-IT" sz="2800" dirty="0">
              <a:solidFill>
                <a:schemeClr val="tx1"/>
              </a:solidFill>
            </a:endParaRP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0F66D9A1-CDF3-8A2C-80AE-3BAA8F02E4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036"/>
          <a:stretch/>
        </p:blipFill>
        <p:spPr>
          <a:xfrm>
            <a:off x="133513" y="1539131"/>
            <a:ext cx="9875351" cy="3312368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3EE281F-2555-2464-4C69-B9E96F1697E5}"/>
              </a:ext>
            </a:extLst>
          </p:cNvPr>
          <p:cNvSpPr txBox="1"/>
          <p:nvPr/>
        </p:nvSpPr>
        <p:spPr>
          <a:xfrm>
            <a:off x="791840" y="963067"/>
            <a:ext cx="26890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latin typeface="DejaVu Serif Condensed"/>
              </a:rPr>
              <a:t>R1 – detector </a:t>
            </a:r>
            <a:r>
              <a:rPr lang="it-IT" sz="2000" b="1" dirty="0" err="1">
                <a:latin typeface="DejaVu Serif Condensed"/>
              </a:rPr>
              <a:t>geometry</a:t>
            </a:r>
            <a:endParaRPr lang="it-IT" sz="2000" b="1" dirty="0">
              <a:latin typeface="DejaVu Serif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131405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10F94B5F-64E6-6271-8E45-5633C971459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162" y="1766059"/>
            <a:ext cx="3910623" cy="2973858"/>
          </a:xfrm>
          <a:prstGeom prst="rect">
            <a:avLst/>
          </a:prstGeom>
        </p:spPr>
      </p:pic>
      <p:pic>
        <p:nvPicPr>
          <p:cNvPr id="6" name="Immagine 5" descr="Immagine che contiene testo, lavagnabianca&#10;&#10;Descrizione generata automaticamente">
            <a:extLst>
              <a:ext uri="{FF2B5EF4-FFF2-40B4-BE49-F238E27FC236}">
                <a16:creationId xmlns:a16="http://schemas.microsoft.com/office/drawing/2014/main" id="{B1BC013E-4FE3-A860-4AD3-8468FE246E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9790" y="2130811"/>
            <a:ext cx="4237736" cy="2836549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4DFF5001-4A33-887A-930D-86AB0B764251}"/>
              </a:ext>
            </a:extLst>
          </p:cNvPr>
          <p:cNvSpPr txBox="1"/>
          <p:nvPr/>
        </p:nvSpPr>
        <p:spPr>
          <a:xfrm>
            <a:off x="397941" y="963067"/>
            <a:ext cx="9457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DejaVu Serif Condensed"/>
              </a:rPr>
              <a:t>2D – readout schemes are being studied in LNF/Rome (synergy w/RDFCC studies)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2F2E85A-E8CA-3B32-2BD5-1D7A79B2F857}"/>
              </a:ext>
            </a:extLst>
          </p:cNvPr>
          <p:cNvSpPr txBox="1"/>
          <p:nvPr/>
        </p:nvSpPr>
        <p:spPr>
          <a:xfrm>
            <a:off x="1199065" y="1510451"/>
            <a:ext cx="293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DejaVu Serif Condensed"/>
              </a:rPr>
              <a:t>2 x 1D </a:t>
            </a:r>
            <a:r>
              <a:rPr lang="en-US" dirty="0">
                <a:latin typeface="DejaVu Serif Condensed"/>
              </a:rPr>
              <a:t>with common cathode</a:t>
            </a:r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EF39C1DC-5B03-7AE9-A54F-4CA84E116EA3}"/>
              </a:ext>
            </a:extLst>
          </p:cNvPr>
          <p:cNvCxnSpPr>
            <a:cxnSpLocks/>
          </p:cNvCxnSpPr>
          <p:nvPr/>
        </p:nvCxnSpPr>
        <p:spPr>
          <a:xfrm>
            <a:off x="1507488" y="1853065"/>
            <a:ext cx="2308688" cy="478154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D45A8CAC-2DCB-C5A9-DC16-99810B1CCE7D}"/>
              </a:ext>
            </a:extLst>
          </p:cNvPr>
          <p:cNvCxnSpPr>
            <a:cxnSpLocks/>
          </p:cNvCxnSpPr>
          <p:nvPr/>
        </p:nvCxnSpPr>
        <p:spPr>
          <a:xfrm>
            <a:off x="1507488" y="1833998"/>
            <a:ext cx="1732624" cy="2225413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3A8D886-C4DB-FD73-4E80-9C82FA2CC732}"/>
              </a:ext>
            </a:extLst>
          </p:cNvPr>
          <p:cNvSpPr txBox="1"/>
          <p:nvPr/>
        </p:nvSpPr>
        <p:spPr>
          <a:xfrm>
            <a:off x="4664059" y="1529788"/>
            <a:ext cx="4840749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latin typeface="DejaVu Serif Condensed"/>
              </a:rPr>
              <a:t>2D readout: </a:t>
            </a:r>
            <a:r>
              <a:rPr lang="en-US" dirty="0">
                <a:latin typeface="DejaVu Serif Condensed"/>
              </a:rPr>
              <a:t>standard X strips on the bottom layer</a:t>
            </a:r>
          </a:p>
          <a:p>
            <a:r>
              <a:rPr lang="en-US" dirty="0">
                <a:latin typeface="DejaVu Serif Condensed"/>
              </a:rPr>
              <a:t>		     Y strips on the top layer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D8E9C6FB-30AA-64CC-FEF7-97ADF4187FE3}"/>
              </a:ext>
            </a:extLst>
          </p:cNvPr>
          <p:cNvSpPr txBox="1">
            <a:spLocks/>
          </p:cNvSpPr>
          <p:nvPr/>
        </p:nvSpPr>
        <p:spPr>
          <a:xfrm>
            <a:off x="215776" y="242987"/>
            <a:ext cx="9628920" cy="46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it-IT" sz="2800" kern="0" spc="-1" dirty="0">
                <a:solidFill>
                  <a:schemeClr val="tx1"/>
                </a:solidFill>
                <a:latin typeface="Impact" pitchFamily="34" charset="0"/>
              </a:rPr>
              <a:t>Clas12 upgrade @ JLAB</a:t>
            </a:r>
            <a:endParaRPr lang="it-IT" sz="2800" kern="0" dirty="0">
              <a:solidFill>
                <a:schemeClr val="tx1"/>
              </a:solidFill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A025FEC-61EC-E5D2-68E6-5D9B93A12F9E}"/>
              </a:ext>
            </a:extLst>
          </p:cNvPr>
          <p:cNvSpPr txBox="1"/>
          <p:nvPr/>
        </p:nvSpPr>
        <p:spPr>
          <a:xfrm>
            <a:off x="575816" y="4971608"/>
            <a:ext cx="8795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DejaVu Serif Condensed"/>
              </a:rPr>
              <a:t>Detectors prototypes  will be tested @ CERN  test beam run in fall 2022</a:t>
            </a:r>
          </a:p>
        </p:txBody>
      </p:sp>
    </p:spTree>
    <p:extLst>
      <p:ext uri="{BB962C8B-B14F-4D97-AF65-F5344CB8AC3E}">
        <p14:creationId xmlns:p14="http://schemas.microsoft.com/office/powerpoint/2010/main" val="26427975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A984837B-7CB6-8F04-C450-C7932CDBEB8F}"/>
              </a:ext>
            </a:extLst>
          </p:cNvPr>
          <p:cNvSpPr txBox="1">
            <a:spLocks/>
          </p:cNvSpPr>
          <p:nvPr/>
        </p:nvSpPr>
        <p:spPr>
          <a:xfrm>
            <a:off x="235928" y="279043"/>
            <a:ext cx="9628920" cy="46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2800" kern="0" dirty="0">
                <a:solidFill>
                  <a:sysClr val="windowText" lastClr="000000"/>
                </a:solidFill>
                <a:latin typeface="Impact" panose="020B0806030902050204" pitchFamily="34" charset="0"/>
              </a:rPr>
              <a:t>2022 – 2023 CLAS12- RM2 tentative plans</a:t>
            </a:r>
            <a:endParaRPr lang="it-IT" sz="2800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1C419A6-1606-195D-09D7-C2127F35C3DC}"/>
              </a:ext>
            </a:extLst>
          </p:cNvPr>
          <p:cNvSpPr txBox="1"/>
          <p:nvPr/>
        </p:nvSpPr>
        <p:spPr>
          <a:xfrm>
            <a:off x="431800" y="1388432"/>
            <a:ext cx="9361040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DejaVu Serif Condensed"/>
              </a:rPr>
              <a:t>2022</a:t>
            </a:r>
          </a:p>
          <a:p>
            <a:endParaRPr lang="it-IT" sz="600" b="1" dirty="0">
              <a:latin typeface="DejaVu Serif Condensed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b="1" dirty="0">
                <a:latin typeface="DejaVu Serif Condensed"/>
              </a:rPr>
              <a:t>7-8/2022</a:t>
            </a:r>
            <a:r>
              <a:rPr lang="it-IT" dirty="0">
                <a:latin typeface="DejaVu Serif Condensed"/>
              </a:rPr>
              <a:t> – delivery </a:t>
            </a:r>
            <a:r>
              <a:rPr lang="it-IT" b="1" dirty="0">
                <a:latin typeface="DejaVu Serif Condensed"/>
              </a:rPr>
              <a:t>10x10 cm2 PEP-RWELL </a:t>
            </a:r>
            <a:r>
              <a:rPr lang="it-IT" dirty="0">
                <a:latin typeface="DejaVu Serif Condensed"/>
              </a:rPr>
              <a:t>1D &amp; 2D w/top </a:t>
            </a:r>
            <a:r>
              <a:rPr lang="it-IT" dirty="0" err="1">
                <a:latin typeface="DejaVu Serif Condensed"/>
              </a:rPr>
              <a:t>readout</a:t>
            </a:r>
            <a:r>
              <a:rPr lang="it-IT" dirty="0">
                <a:latin typeface="DejaVu Serif Condensed"/>
              </a:rPr>
              <a:t> (RM2 + LNF+ Ferrara)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b="1" dirty="0">
                <a:latin typeface="DejaVu Serif Condensed"/>
              </a:rPr>
              <a:t>9/2022</a:t>
            </a:r>
            <a:r>
              <a:rPr lang="it-IT" dirty="0">
                <a:latin typeface="DejaVu Serif Condensed"/>
              </a:rPr>
              <a:t> – </a:t>
            </a:r>
            <a:r>
              <a:rPr lang="it-IT" b="1" dirty="0">
                <a:latin typeface="DejaVu Serif Condensed"/>
              </a:rPr>
              <a:t>assembly, fast </a:t>
            </a:r>
            <a:r>
              <a:rPr lang="it-IT" b="1" dirty="0" err="1">
                <a:latin typeface="DejaVu Serif Condensed"/>
              </a:rPr>
              <a:t>characterization</a:t>
            </a:r>
            <a:r>
              <a:rPr lang="it-IT" b="1" dirty="0">
                <a:latin typeface="DejaVu Serif Condensed"/>
              </a:rPr>
              <a:t> w/X-ray </a:t>
            </a:r>
            <a:r>
              <a:rPr lang="it-IT" dirty="0">
                <a:latin typeface="DejaVu Serif Condensed"/>
              </a:rPr>
              <a:t>(RM2 + LNF + Ferrara)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b="1" dirty="0">
                <a:latin typeface="DejaVu Serif Condensed"/>
              </a:rPr>
              <a:t>10/2022</a:t>
            </a:r>
            <a:r>
              <a:rPr lang="it-IT" dirty="0">
                <a:latin typeface="DejaVu Serif Condensed"/>
              </a:rPr>
              <a:t> – joint </a:t>
            </a:r>
            <a:r>
              <a:rPr lang="it-IT" b="1" dirty="0">
                <a:latin typeface="DejaVu Serif Condensed"/>
              </a:rPr>
              <a:t>test </a:t>
            </a:r>
            <a:r>
              <a:rPr lang="it-IT" b="1" dirty="0" err="1">
                <a:latin typeface="DejaVu Serif Condensed"/>
              </a:rPr>
              <a:t>beam</a:t>
            </a:r>
            <a:r>
              <a:rPr lang="it-IT" b="1" dirty="0">
                <a:latin typeface="DejaVu Serif Condensed"/>
              </a:rPr>
              <a:t> </a:t>
            </a:r>
            <a:r>
              <a:rPr lang="it-IT" b="1" dirty="0" err="1">
                <a:latin typeface="DejaVu Serif Condensed"/>
              </a:rPr>
              <a:t>at</a:t>
            </a:r>
            <a:r>
              <a:rPr lang="it-IT" b="1" dirty="0">
                <a:latin typeface="DejaVu Serif Condensed"/>
              </a:rPr>
              <a:t> CERN  </a:t>
            </a:r>
            <a:r>
              <a:rPr lang="it-IT" dirty="0">
                <a:latin typeface="DejaVu Serif Condensed"/>
              </a:rPr>
              <a:t>(RM2 + LNF + Ferrara)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b="1" dirty="0">
                <a:latin typeface="DejaVu Serif Condensed"/>
              </a:rPr>
              <a:t>&gt; 7/2022 </a:t>
            </a:r>
            <a:r>
              <a:rPr lang="it-IT" dirty="0">
                <a:latin typeface="DejaVu Serif Condensed"/>
              </a:rPr>
              <a:t>– </a:t>
            </a:r>
            <a:r>
              <a:rPr lang="it-IT" b="1" dirty="0">
                <a:latin typeface="DejaVu Serif Condensed"/>
              </a:rPr>
              <a:t>low mass </a:t>
            </a:r>
            <a:r>
              <a:rPr lang="it-IT" b="1" dirty="0" err="1">
                <a:latin typeface="DejaVu Serif Condensed"/>
              </a:rPr>
              <a:t>mechanics</a:t>
            </a:r>
            <a:r>
              <a:rPr lang="it-IT" b="1" dirty="0">
                <a:latin typeface="DejaVu Serif Condensed"/>
              </a:rPr>
              <a:t> </a:t>
            </a:r>
            <a:r>
              <a:rPr lang="it-IT" dirty="0" err="1">
                <a:latin typeface="DejaVu Serif Condensed"/>
              </a:rPr>
              <a:t>simulation</a:t>
            </a:r>
            <a:r>
              <a:rPr lang="it-IT" dirty="0">
                <a:latin typeface="DejaVu Serif Condensed"/>
              </a:rPr>
              <a:t> and </a:t>
            </a:r>
            <a:r>
              <a:rPr lang="it-IT" dirty="0" err="1">
                <a:latin typeface="DejaVu Serif Condensed"/>
              </a:rPr>
              <a:t>mock</a:t>
            </a:r>
            <a:r>
              <a:rPr lang="it-IT" dirty="0">
                <a:latin typeface="DejaVu Serif Condensed"/>
              </a:rPr>
              <a:t>-up </a:t>
            </a:r>
            <a:r>
              <a:rPr lang="it-IT" dirty="0" err="1">
                <a:latin typeface="DejaVu Serif Condensed"/>
              </a:rPr>
              <a:t>construction</a:t>
            </a:r>
            <a:r>
              <a:rPr lang="it-IT" dirty="0">
                <a:latin typeface="DejaVu Serif Condensed"/>
              </a:rPr>
              <a:t> (Ferrara + RM2 + LNF)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b="1" dirty="0">
                <a:latin typeface="DejaVu Serif Condensed"/>
              </a:rPr>
              <a:t>&gt; 7/2022 </a:t>
            </a:r>
            <a:r>
              <a:rPr lang="it-IT" dirty="0">
                <a:latin typeface="DejaVu Serif Condensed"/>
              </a:rPr>
              <a:t>–  </a:t>
            </a:r>
            <a:r>
              <a:rPr lang="it-IT" b="1" dirty="0">
                <a:latin typeface="DejaVu Serif Condensed"/>
              </a:rPr>
              <a:t>0.8 mm pitch strip </a:t>
            </a:r>
            <a:r>
              <a:rPr lang="it-IT" dirty="0" err="1">
                <a:latin typeface="DejaVu Serif Condensed"/>
              </a:rPr>
              <a:t>simulation</a:t>
            </a:r>
            <a:r>
              <a:rPr lang="it-IT" dirty="0">
                <a:latin typeface="DejaVu Serif Condensed"/>
              </a:rPr>
              <a:t> w/2021 data set (RM2 + …)</a:t>
            </a:r>
          </a:p>
          <a:p>
            <a:endParaRPr lang="it-IT" sz="900" dirty="0">
              <a:latin typeface="DejaVu Serif Condensed"/>
            </a:endParaRPr>
          </a:p>
          <a:p>
            <a:r>
              <a:rPr lang="it-IT" sz="2000" b="1" dirty="0">
                <a:latin typeface="DejaVu Serif Condensed"/>
              </a:rPr>
              <a:t>2023</a:t>
            </a:r>
          </a:p>
          <a:p>
            <a:endParaRPr lang="it-IT" sz="600" dirty="0">
              <a:latin typeface="DejaVu Serif Condensed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>
                <a:latin typeface="DejaVu Serif Condensed"/>
              </a:rPr>
              <a:t>Design/production of the </a:t>
            </a:r>
            <a:r>
              <a:rPr lang="it-IT" b="1" dirty="0">
                <a:latin typeface="DejaVu Serif Condensed"/>
              </a:rPr>
              <a:t>50x50cm2 PEP-RWELL 2D </a:t>
            </a:r>
            <a:r>
              <a:rPr lang="it-IT" dirty="0">
                <a:latin typeface="DejaVu Serif Condensed"/>
              </a:rPr>
              <a:t>layout following </a:t>
            </a:r>
            <a:r>
              <a:rPr lang="it-IT" dirty="0" err="1">
                <a:latin typeface="DejaVu Serif Condensed"/>
              </a:rPr>
              <a:t>results</a:t>
            </a:r>
            <a:r>
              <a:rPr lang="it-IT" dirty="0">
                <a:latin typeface="DejaVu Serif Condensed"/>
              </a:rPr>
              <a:t> from 2022 TB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b="1" dirty="0">
                <a:latin typeface="DejaVu Serif Condensed"/>
              </a:rPr>
              <a:t>Test </a:t>
            </a:r>
            <a:r>
              <a:rPr lang="it-IT" b="1" dirty="0" err="1">
                <a:latin typeface="DejaVu Serif Condensed"/>
              </a:rPr>
              <a:t>beam</a:t>
            </a:r>
            <a:r>
              <a:rPr lang="it-IT" b="1" dirty="0">
                <a:latin typeface="DejaVu Serif Condensed"/>
              </a:rPr>
              <a:t> (?)</a:t>
            </a:r>
          </a:p>
        </p:txBody>
      </p:sp>
    </p:spTree>
    <p:extLst>
      <p:ext uri="{BB962C8B-B14F-4D97-AF65-F5344CB8AC3E}">
        <p14:creationId xmlns:p14="http://schemas.microsoft.com/office/powerpoint/2010/main" val="41379604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72" y="603026"/>
            <a:ext cx="7960739" cy="447791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7784" y="2830522"/>
            <a:ext cx="9628920" cy="468000"/>
          </a:xfrm>
        </p:spPr>
        <p:txBody>
          <a:bodyPr/>
          <a:lstStyle/>
          <a:p>
            <a:pPr algn="ctr"/>
            <a:r>
              <a:rPr lang="en-US" sz="3600" b="0" strike="noStrike" spc="26" dirty="0">
                <a:latin typeface="Impact"/>
              </a:rPr>
              <a:t>Spare Slides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69725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952D6C-C817-9893-2CF7-E9BCED31A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>
                <a:latin typeface="Impact" panose="020B0806030902050204" pitchFamily="34" charset="0"/>
              </a:rPr>
              <a:t>LHCb</a:t>
            </a:r>
            <a:r>
              <a:rPr lang="en-US" sz="2800" dirty="0">
                <a:latin typeface="Impact" panose="020B0806030902050204" pitchFamily="34" charset="0"/>
              </a:rPr>
              <a:t> upgrade II  (Run5 – Run6) </a:t>
            </a:r>
            <a:endParaRPr lang="it-IT" sz="28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CEFD614-E69B-1DB7-F1E5-F8E912EF9832}"/>
              </a:ext>
            </a:extLst>
          </p:cNvPr>
          <p:cNvSpPr txBox="1"/>
          <p:nvPr/>
        </p:nvSpPr>
        <p:spPr>
          <a:xfrm>
            <a:off x="431696" y="3869663"/>
            <a:ext cx="8568951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latin typeface="DejaVu Serif Condensed"/>
              </a:rPr>
              <a:t>Detector size &amp; quantity (4 gaps/chamber - redundancy)</a:t>
            </a:r>
          </a:p>
          <a:p>
            <a:endParaRPr lang="en-GB" sz="600" dirty="0">
              <a:latin typeface="DejaVu Serif Condensed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sz="1600" b="1" dirty="0">
                <a:latin typeface="DejaVu Serif Condensed"/>
              </a:rPr>
              <a:t>R1÷R2:    </a:t>
            </a:r>
            <a:r>
              <a:rPr lang="en-GB" sz="1600" b="1" dirty="0">
                <a:latin typeface="DejaVu Serif Condensed"/>
                <a:sym typeface="Wingdings" pitchFamily="2" charset="2"/>
              </a:rPr>
              <a:t>576 detectors,  size 30x25 to 74x31 cm</a:t>
            </a:r>
            <a:r>
              <a:rPr lang="en-GB" sz="1600" b="1" baseline="30000" dirty="0">
                <a:latin typeface="DejaVu Serif Condensed"/>
                <a:sym typeface="Wingdings" pitchFamily="2" charset="2"/>
              </a:rPr>
              <a:t>2</a:t>
            </a:r>
            <a:r>
              <a:rPr lang="en-GB" sz="1600" b="1" dirty="0">
                <a:latin typeface="DejaVu Serif Condensed"/>
                <a:sym typeface="Wingdings" pitchFamily="2" charset="2"/>
              </a:rPr>
              <a:t>,  90 m</a:t>
            </a:r>
            <a:r>
              <a:rPr lang="en-GB" sz="1600" b="1" baseline="30000" dirty="0">
                <a:latin typeface="DejaVu Serif Condensed"/>
                <a:sym typeface="Wingdings" pitchFamily="2" charset="2"/>
              </a:rPr>
              <a:t>2</a:t>
            </a:r>
            <a:r>
              <a:rPr lang="en-GB" sz="1600" b="1" dirty="0">
                <a:latin typeface="DejaVu Serif Condensed"/>
                <a:sym typeface="Wingdings" pitchFamily="2" charset="2"/>
              </a:rPr>
              <a:t> det. -  130 m</a:t>
            </a:r>
            <a:r>
              <a:rPr lang="en-GB" sz="1600" b="1" baseline="30000" dirty="0">
                <a:latin typeface="DejaVu Serif Condensed"/>
                <a:sym typeface="Wingdings" pitchFamily="2" charset="2"/>
              </a:rPr>
              <a:t>2</a:t>
            </a:r>
            <a:r>
              <a:rPr lang="en-GB" sz="1600" b="1" dirty="0">
                <a:latin typeface="DejaVu Serif Condensed"/>
                <a:sym typeface="Wingdings" pitchFamily="2" charset="2"/>
              </a:rPr>
              <a:t>  DLC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600" dirty="0">
                <a:latin typeface="DejaVu Serif Condensed"/>
                <a:sym typeface="Wingdings" pitchFamily="2" charset="2"/>
              </a:rPr>
              <a:t>R3:           768 detectors,  size 120x25 to 149x31 cm</a:t>
            </a:r>
            <a:r>
              <a:rPr lang="en-GB" sz="1600" baseline="30000" dirty="0">
                <a:latin typeface="DejaVu Serif Condensed"/>
                <a:sym typeface="Wingdings" pitchFamily="2" charset="2"/>
              </a:rPr>
              <a:t>2</a:t>
            </a:r>
            <a:r>
              <a:rPr lang="en-GB" sz="1600" dirty="0">
                <a:latin typeface="DejaVu Serif Condensed"/>
                <a:sym typeface="Wingdings" pitchFamily="2" charset="2"/>
              </a:rPr>
              <a:t>,  290m</a:t>
            </a:r>
            <a:r>
              <a:rPr lang="en-GB" sz="1600" baseline="30000" dirty="0">
                <a:latin typeface="DejaVu Serif Condensed"/>
                <a:sym typeface="Wingdings" pitchFamily="2" charset="2"/>
              </a:rPr>
              <a:t>2</a:t>
            </a:r>
            <a:r>
              <a:rPr lang="en-GB" sz="1600" dirty="0">
                <a:latin typeface="DejaVu Serif Condensed"/>
                <a:sym typeface="Wingdings" pitchFamily="2" charset="2"/>
              </a:rPr>
              <a:t> det. - 414 m</a:t>
            </a:r>
            <a:r>
              <a:rPr lang="en-GB" sz="1600" baseline="30000" dirty="0">
                <a:latin typeface="DejaVu Serif Condensed"/>
                <a:sym typeface="Wingdings" pitchFamily="2" charset="2"/>
              </a:rPr>
              <a:t>2</a:t>
            </a:r>
            <a:r>
              <a:rPr lang="en-GB" sz="1600" dirty="0">
                <a:latin typeface="DejaVu Serif Condensed"/>
                <a:sym typeface="Wingdings" pitchFamily="2" charset="2"/>
              </a:rPr>
              <a:t> DLC 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600" dirty="0">
                <a:latin typeface="DejaVu Serif Condensed"/>
                <a:sym typeface="Wingdings" pitchFamily="2" charset="2"/>
              </a:rPr>
              <a:t>R4 :         3072 detectors, size 120x25 to 149x31 cm</a:t>
            </a:r>
            <a:r>
              <a:rPr lang="en-GB" sz="1600" baseline="30000" dirty="0">
                <a:latin typeface="DejaVu Serif Condensed"/>
                <a:sym typeface="Wingdings" pitchFamily="2" charset="2"/>
              </a:rPr>
              <a:t>2</a:t>
            </a:r>
            <a:r>
              <a:rPr lang="en-GB" sz="1600" dirty="0">
                <a:latin typeface="DejaVu Serif Condensed"/>
                <a:sym typeface="Wingdings" pitchFamily="2" charset="2"/>
              </a:rPr>
              <a:t>,  1164 m</a:t>
            </a:r>
            <a:r>
              <a:rPr lang="en-GB" sz="1600" baseline="30000" dirty="0">
                <a:latin typeface="DejaVu Serif Condensed"/>
                <a:sym typeface="Wingdings" pitchFamily="2" charset="2"/>
              </a:rPr>
              <a:t>2</a:t>
            </a:r>
            <a:r>
              <a:rPr lang="en-GB" sz="1600" dirty="0">
                <a:latin typeface="DejaVu Serif Condensed"/>
                <a:sym typeface="Wingdings" pitchFamily="2" charset="2"/>
              </a:rPr>
              <a:t> det. - 1662 m</a:t>
            </a:r>
            <a:r>
              <a:rPr lang="en-GB" sz="1600" baseline="30000" dirty="0">
                <a:latin typeface="DejaVu Serif Condensed"/>
                <a:sym typeface="Wingdings" pitchFamily="2" charset="2"/>
              </a:rPr>
              <a:t>2</a:t>
            </a:r>
            <a:r>
              <a:rPr lang="en-GB" sz="1600" dirty="0">
                <a:latin typeface="DejaVu Serif Condensed"/>
                <a:sym typeface="Wingdings" pitchFamily="2" charset="2"/>
              </a:rPr>
              <a:t> DLC</a:t>
            </a:r>
          </a:p>
        </p:txBody>
      </p:sp>
    </p:spTree>
    <p:extLst>
      <p:ext uri="{BB962C8B-B14F-4D97-AF65-F5344CB8AC3E}">
        <p14:creationId xmlns:p14="http://schemas.microsoft.com/office/powerpoint/2010/main" val="3768495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solidFill>
                  <a:schemeClr val="tx1"/>
                </a:solidFill>
                <a:latin typeface="Impact" pitchFamily="34" charset="0"/>
                <a:ea typeface="Verdana" pitchFamily="34" charset="0"/>
                <a:sym typeface="Wingdings" pitchFamily="2" charset="2"/>
              </a:rPr>
              <a:t>Starting point (2017-2020):  ELTOS </a:t>
            </a:r>
            <a:r>
              <a:rPr lang="en-US" sz="2800" b="1" dirty="0" err="1">
                <a:solidFill>
                  <a:schemeClr val="tx1"/>
                </a:solidFill>
                <a:latin typeface="Impact" pitchFamily="34" charset="0"/>
                <a:ea typeface="Verdana" pitchFamily="34" charset="0"/>
                <a:sym typeface="Wingdings" pitchFamily="2" charset="2"/>
              </a:rPr>
              <a:t>vs</a:t>
            </a:r>
            <a:r>
              <a:rPr lang="en-US" sz="2800" b="1" dirty="0">
                <a:solidFill>
                  <a:schemeClr val="tx1"/>
                </a:solidFill>
                <a:latin typeface="Impact" pitchFamily="34" charset="0"/>
                <a:ea typeface="Verdana" pitchFamily="34" charset="0"/>
                <a:sym typeface="Wingdings" pitchFamily="2" charset="2"/>
              </a:rPr>
              <a:t> CERN </a:t>
            </a:r>
            <a:endParaRPr lang="en-GB" sz="28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43768" y="819051"/>
            <a:ext cx="5112568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latin typeface="Verdana" pitchFamily="34" charset="0"/>
                <a:ea typeface="Verdana" pitchFamily="34" charset="0"/>
              </a:rPr>
              <a:t>DLCed</a:t>
            </a:r>
            <a:r>
              <a:rPr lang="en-US" sz="1600" b="1" dirty="0">
                <a:latin typeface="Verdana" pitchFamily="34" charset="0"/>
                <a:ea typeface="Verdana" pitchFamily="34" charset="0"/>
              </a:rPr>
              <a:t> </a:t>
            </a:r>
            <a:r>
              <a:rPr lang="en-US" sz="1600" b="1" dirty="0" err="1">
                <a:latin typeface="Verdana" pitchFamily="34" charset="0"/>
                <a:ea typeface="Verdana" pitchFamily="34" charset="0"/>
              </a:rPr>
              <a:t>Kapton</a:t>
            </a:r>
            <a:r>
              <a:rPr lang="en-US" sz="1600" b="1" dirty="0">
                <a:latin typeface="Verdana" pitchFamily="34" charset="0"/>
                <a:ea typeface="Verdana" pitchFamily="34" charset="0"/>
              </a:rPr>
              <a:t> foil gluing on PCB</a:t>
            </a:r>
            <a:endParaRPr lang="en-US" sz="1600" dirty="0">
              <a:latin typeface="Verdana" pitchFamily="34" charset="0"/>
              <a:ea typeface="Verdana" pitchFamily="34" charset="0"/>
            </a:endParaRPr>
          </a:p>
          <a:p>
            <a:endParaRPr lang="en-US" sz="700" dirty="0">
              <a:latin typeface="Verdana" pitchFamily="34" charset="0"/>
              <a:ea typeface="Verdana" pitchFamily="34" charset="0"/>
            </a:endParaRPr>
          </a:p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</a:rPr>
              <a:t>The 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</a:rPr>
              <a:t>coupling/gluing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</a:rPr>
              <a:t> is performed through a 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</a:rPr>
              <a:t>106-prepreg foil. Main requirements:</a:t>
            </a:r>
          </a:p>
          <a:p>
            <a:endParaRPr lang="en-US" sz="400" b="1" dirty="0">
              <a:solidFill>
                <a:schemeClr val="tx1">
                  <a:lumMod val="65000"/>
                  <a:lumOff val="35000"/>
                </a:schemeClr>
              </a:solidFill>
              <a:latin typeface="Verdana" pitchFamily="34" charset="0"/>
              <a:ea typeface="Verdan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</a:rPr>
              <a:t>good planarity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</a:rPr>
              <a:t>minimizing the DLC–readout distance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</a:rPr>
              <a:t> (to 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</a:rPr>
              <a:t>maximize the signal amplitude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</a:rPr>
              <a:t>):</a:t>
            </a:r>
          </a:p>
          <a:p>
            <a:pPr marL="628650" lvl="1" indent="-171450">
              <a:buFont typeface="Verdana" pitchFamily="34" charset="0"/>
              <a:buChar char="–"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preliminary 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PCB </a:t>
            </a:r>
            <a:r>
              <a:rPr lang="en-US" sz="1200" b="1" dirty="0" err="1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planarizing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at 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CERN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 + 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prepreg-106</a:t>
            </a:r>
          </a:p>
          <a:p>
            <a:pPr marL="628650" lvl="1" indent="-171450">
              <a:buFont typeface="Verdana" pitchFamily="34" charset="0"/>
              <a:buChar char="–"/>
            </a:pP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</a:rPr>
              <a:t>different approach implemented in the past in </a:t>
            </a:r>
            <a:r>
              <a:rPr lang="en-US" sz="1200" b="1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</a:rPr>
              <a:t>ELTOS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</a:rPr>
              <a:t> with a </a:t>
            </a:r>
            <a:r>
              <a:rPr lang="en-US" sz="1200" b="1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</a:rPr>
              <a:t>double prepreg-106</a:t>
            </a:r>
          </a:p>
        </p:txBody>
      </p:sp>
      <p:grpSp>
        <p:nvGrpSpPr>
          <p:cNvPr id="26" name="Gruppo 25"/>
          <p:cNvGrpSpPr/>
          <p:nvPr/>
        </p:nvGrpSpPr>
        <p:grpSpPr>
          <a:xfrm>
            <a:off x="5051138" y="496160"/>
            <a:ext cx="4957726" cy="2275849"/>
            <a:chOff x="4834867" y="703442"/>
            <a:chExt cx="4957726" cy="2275849"/>
          </a:xfrm>
        </p:grpSpPr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6456" y="1035214"/>
              <a:ext cx="3456137" cy="1944077"/>
            </a:xfrm>
            <a:prstGeom prst="rect">
              <a:avLst/>
            </a:prstGeom>
          </p:spPr>
        </p:pic>
        <p:sp>
          <p:nvSpPr>
            <p:cNvPr id="20" name="CasellaDiTesto 19"/>
            <p:cNvSpPr txBox="1"/>
            <p:nvPr/>
          </p:nvSpPr>
          <p:spPr>
            <a:xfrm>
              <a:off x="5306362" y="1766228"/>
              <a:ext cx="109196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1" dirty="0">
                  <a:latin typeface="Verdana" pitchFamily="34" charset="0"/>
                  <a:ea typeface="Verdana" pitchFamily="34" charset="0"/>
                </a:rPr>
                <a:t>50 um </a:t>
              </a:r>
              <a:r>
                <a:rPr lang="en-GB" sz="900" b="1" dirty="0" err="1">
                  <a:latin typeface="Verdana" pitchFamily="34" charset="0"/>
                  <a:ea typeface="Verdana" pitchFamily="34" charset="0"/>
                </a:rPr>
                <a:t>Kapton</a:t>
              </a:r>
              <a:endParaRPr lang="en-GB" sz="900" b="1" dirty="0">
                <a:latin typeface="Verdana" pitchFamily="34" charset="0"/>
                <a:ea typeface="Verdana" pitchFamily="34" charset="0"/>
              </a:endParaRPr>
            </a:p>
          </p:txBody>
        </p:sp>
        <p:sp>
          <p:nvSpPr>
            <p:cNvPr id="21" name="CasellaDiTesto 20"/>
            <p:cNvSpPr txBox="1"/>
            <p:nvPr/>
          </p:nvSpPr>
          <p:spPr>
            <a:xfrm>
              <a:off x="4834867" y="2074183"/>
              <a:ext cx="164179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1" dirty="0">
                  <a:solidFill>
                    <a:srgbClr val="FF0000"/>
                  </a:solidFill>
                  <a:latin typeface="Verdana" pitchFamily="34" charset="0"/>
                  <a:ea typeface="Verdana" pitchFamily="34" charset="0"/>
                </a:rPr>
                <a:t>48 um 1xprepreg-106</a:t>
              </a:r>
            </a:p>
          </p:txBody>
        </p:sp>
        <p:sp>
          <p:nvSpPr>
            <p:cNvPr id="22" name="CasellaDiTesto 21"/>
            <p:cNvSpPr txBox="1"/>
            <p:nvPr/>
          </p:nvSpPr>
          <p:spPr>
            <a:xfrm>
              <a:off x="5572615" y="1512258"/>
              <a:ext cx="79701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1" dirty="0">
                  <a:latin typeface="Verdana" pitchFamily="34" charset="0"/>
                  <a:ea typeface="Verdana" pitchFamily="34" charset="0"/>
                </a:rPr>
                <a:t>16 um Cu</a:t>
              </a:r>
            </a:p>
          </p:txBody>
        </p:sp>
        <p:sp>
          <p:nvSpPr>
            <p:cNvPr id="23" name="CasellaDiTesto 22"/>
            <p:cNvSpPr txBox="1"/>
            <p:nvPr/>
          </p:nvSpPr>
          <p:spPr>
            <a:xfrm>
              <a:off x="4932879" y="2322477"/>
              <a:ext cx="161935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1" dirty="0">
                  <a:latin typeface="Verdana" pitchFamily="34" charset="0"/>
                  <a:ea typeface="Verdana" pitchFamily="34" charset="0"/>
                </a:rPr>
                <a:t>36 um Cu readout pad</a:t>
              </a:r>
            </a:p>
          </p:txBody>
        </p:sp>
        <p:sp>
          <p:nvSpPr>
            <p:cNvPr id="16" name="CasellaDiTesto 15"/>
            <p:cNvSpPr txBox="1"/>
            <p:nvPr/>
          </p:nvSpPr>
          <p:spPr>
            <a:xfrm>
              <a:off x="6780738" y="703442"/>
              <a:ext cx="26805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>
                      <a:lumMod val="50000"/>
                    </a:schemeClr>
                  </a:solidFill>
                  <a:latin typeface="Verdana" pitchFamily="34" charset="0"/>
                  <a:ea typeface="Verdana" pitchFamily="34" charset="0"/>
                </a:rPr>
                <a:t>Standard CERN stacking </a:t>
              </a:r>
            </a:p>
          </p:txBody>
        </p:sp>
      </p:grpSp>
      <p:grpSp>
        <p:nvGrpSpPr>
          <p:cNvPr id="35" name="Gruppo 34"/>
          <p:cNvGrpSpPr/>
          <p:nvPr/>
        </p:nvGrpSpPr>
        <p:grpSpPr>
          <a:xfrm>
            <a:off x="215776" y="2849753"/>
            <a:ext cx="5284043" cy="2505801"/>
            <a:chOff x="396784" y="2849753"/>
            <a:chExt cx="5284043" cy="2505801"/>
          </a:xfrm>
        </p:grpSpPr>
        <p:grpSp>
          <p:nvGrpSpPr>
            <p:cNvPr id="24" name="Gruppo 23"/>
            <p:cNvGrpSpPr/>
            <p:nvPr/>
          </p:nvGrpSpPr>
          <p:grpSpPr>
            <a:xfrm>
              <a:off x="396784" y="2849753"/>
              <a:ext cx="5284043" cy="2505801"/>
              <a:chOff x="856015" y="2619143"/>
              <a:chExt cx="5284043" cy="2505801"/>
            </a:xfrm>
          </p:grpSpPr>
          <p:pic>
            <p:nvPicPr>
              <p:cNvPr id="7" name="Immagine 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6015" y="3014303"/>
                <a:ext cx="3752249" cy="2110641"/>
              </a:xfrm>
              <a:prstGeom prst="rect">
                <a:avLst/>
              </a:prstGeom>
            </p:spPr>
          </p:pic>
          <p:sp>
            <p:nvSpPr>
              <p:cNvPr id="15" name="CasellaDiTesto 14"/>
              <p:cNvSpPr txBox="1"/>
              <p:nvPr/>
            </p:nvSpPr>
            <p:spPr>
              <a:xfrm>
                <a:off x="4538337" y="3669449"/>
                <a:ext cx="1091966" cy="2308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900" b="1" dirty="0">
                    <a:latin typeface="Verdana" pitchFamily="34" charset="0"/>
                    <a:ea typeface="Verdana" pitchFamily="34" charset="0"/>
                  </a:rPr>
                  <a:t>50 um </a:t>
                </a:r>
                <a:r>
                  <a:rPr lang="en-GB" sz="900" b="1" dirty="0" err="1">
                    <a:latin typeface="Verdana" pitchFamily="34" charset="0"/>
                    <a:ea typeface="Verdana" pitchFamily="34" charset="0"/>
                  </a:rPr>
                  <a:t>Kapton</a:t>
                </a:r>
                <a:endParaRPr lang="en-GB" sz="900" b="1" dirty="0">
                  <a:latin typeface="Verdana" pitchFamily="34" charset="0"/>
                  <a:ea typeface="Verdana" pitchFamily="34" charset="0"/>
                </a:endParaRPr>
              </a:p>
            </p:txBody>
          </p:sp>
          <p:sp>
            <p:nvSpPr>
              <p:cNvPr id="17" name="CasellaDiTesto 16"/>
              <p:cNvSpPr txBox="1"/>
              <p:nvPr/>
            </p:nvSpPr>
            <p:spPr>
              <a:xfrm>
                <a:off x="4538337" y="3892685"/>
                <a:ext cx="1601721" cy="2308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900" b="1" dirty="0">
                    <a:solidFill>
                      <a:srgbClr val="FF0000"/>
                    </a:solidFill>
                    <a:latin typeface="Verdana" pitchFamily="34" charset="0"/>
                    <a:ea typeface="Verdana" pitchFamily="34" charset="0"/>
                  </a:rPr>
                  <a:t>80 um 2xprepreg-106</a:t>
                </a:r>
              </a:p>
            </p:txBody>
          </p:sp>
          <p:sp>
            <p:nvSpPr>
              <p:cNvPr id="18" name="CasellaDiTesto 17"/>
              <p:cNvSpPr txBox="1"/>
              <p:nvPr/>
            </p:nvSpPr>
            <p:spPr>
              <a:xfrm>
                <a:off x="4544742" y="3483347"/>
                <a:ext cx="715260" cy="2308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900" b="1" dirty="0">
                    <a:latin typeface="Verdana" pitchFamily="34" charset="0"/>
                    <a:ea typeface="Verdana" pitchFamily="34" charset="0"/>
                  </a:rPr>
                  <a:t>5 um Cu</a:t>
                </a:r>
              </a:p>
            </p:txBody>
          </p:sp>
          <p:sp>
            <p:nvSpPr>
              <p:cNvPr id="19" name="CasellaDiTesto 18"/>
              <p:cNvSpPr txBox="1"/>
              <p:nvPr/>
            </p:nvSpPr>
            <p:spPr>
              <a:xfrm>
                <a:off x="4538337" y="4131341"/>
                <a:ext cx="1382110" cy="2308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900" b="1" dirty="0">
                    <a:latin typeface="Verdana" pitchFamily="34" charset="0"/>
                    <a:ea typeface="Verdana" pitchFamily="34" charset="0"/>
                  </a:rPr>
                  <a:t>48 um Cu readout</a:t>
                </a:r>
              </a:p>
            </p:txBody>
          </p:sp>
          <p:sp>
            <p:nvSpPr>
              <p:cNvPr id="25" name="CasellaDiTesto 24"/>
              <p:cNvSpPr txBox="1"/>
              <p:nvPr/>
            </p:nvSpPr>
            <p:spPr>
              <a:xfrm>
                <a:off x="1319084" y="2619143"/>
                <a:ext cx="271260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chemeClr val="accent6">
                        <a:lumMod val="75000"/>
                      </a:schemeClr>
                    </a:solidFill>
                    <a:latin typeface="Verdana" pitchFamily="34" charset="0"/>
                    <a:ea typeface="Verdana" pitchFamily="34" charset="0"/>
                  </a:rPr>
                  <a:t>Standard ELTOS stacking</a:t>
                </a:r>
              </a:p>
            </p:txBody>
          </p:sp>
        </p:grpSp>
        <p:sp>
          <p:nvSpPr>
            <p:cNvPr id="28" name="CasellaDiTesto 27"/>
            <p:cNvSpPr txBox="1"/>
            <p:nvPr/>
          </p:nvSpPr>
          <p:spPr>
            <a:xfrm>
              <a:off x="3618197" y="5025743"/>
              <a:ext cx="45878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/>
                <a:t>pad</a:t>
              </a:r>
            </a:p>
          </p:txBody>
        </p:sp>
      </p:grpSp>
      <p:grpSp>
        <p:nvGrpSpPr>
          <p:cNvPr id="36" name="Gruppo 35"/>
          <p:cNvGrpSpPr/>
          <p:nvPr/>
        </p:nvGrpSpPr>
        <p:grpSpPr>
          <a:xfrm>
            <a:off x="5535317" y="2929895"/>
            <a:ext cx="4473547" cy="2425660"/>
            <a:chOff x="5509190" y="2929895"/>
            <a:chExt cx="4473547" cy="2425660"/>
          </a:xfrm>
        </p:grpSpPr>
        <p:grpSp>
          <p:nvGrpSpPr>
            <p:cNvPr id="29" name="Gruppo 28"/>
            <p:cNvGrpSpPr/>
            <p:nvPr/>
          </p:nvGrpSpPr>
          <p:grpSpPr>
            <a:xfrm>
              <a:off x="5509190" y="3253279"/>
              <a:ext cx="4473547" cy="2102276"/>
              <a:chOff x="5554281" y="3051299"/>
              <a:chExt cx="4473547" cy="2102276"/>
            </a:xfrm>
          </p:grpSpPr>
          <p:pic>
            <p:nvPicPr>
              <p:cNvPr id="27" name="Immagine 2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06" t="18976" r="10774"/>
              <a:stretch/>
            </p:blipFill>
            <p:spPr>
              <a:xfrm>
                <a:off x="6502722" y="3051299"/>
                <a:ext cx="3525106" cy="2102276"/>
              </a:xfrm>
              <a:prstGeom prst="rect">
                <a:avLst/>
              </a:prstGeom>
            </p:spPr>
          </p:pic>
          <p:sp>
            <p:nvSpPr>
              <p:cNvPr id="30" name="CasellaDiTesto 29"/>
              <p:cNvSpPr txBox="1"/>
              <p:nvPr/>
            </p:nvSpPr>
            <p:spPr>
              <a:xfrm>
                <a:off x="6544721" y="4823677"/>
                <a:ext cx="518091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200" b="1" dirty="0"/>
                  <a:t>strip</a:t>
                </a:r>
              </a:p>
            </p:txBody>
          </p:sp>
          <p:sp>
            <p:nvSpPr>
              <p:cNvPr id="31" name="CasellaDiTesto 30"/>
              <p:cNvSpPr txBox="1"/>
              <p:nvPr/>
            </p:nvSpPr>
            <p:spPr>
              <a:xfrm>
                <a:off x="5554281" y="3724460"/>
                <a:ext cx="591829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900" b="1" dirty="0">
                    <a:latin typeface="Verdana" pitchFamily="34" charset="0"/>
                    <a:ea typeface="Verdana" pitchFamily="34" charset="0"/>
                  </a:rPr>
                  <a:t>50 um</a:t>
                </a:r>
              </a:p>
            </p:txBody>
          </p:sp>
          <p:sp>
            <p:nvSpPr>
              <p:cNvPr id="32" name="CasellaDiTesto 31"/>
              <p:cNvSpPr txBox="1"/>
              <p:nvPr/>
            </p:nvSpPr>
            <p:spPr>
              <a:xfrm>
                <a:off x="5554281" y="3939947"/>
                <a:ext cx="139653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900" b="1" dirty="0">
                    <a:solidFill>
                      <a:srgbClr val="FF0000"/>
                    </a:solidFill>
                    <a:latin typeface="Verdana" pitchFamily="34" charset="0"/>
                    <a:ea typeface="Verdana" pitchFamily="34" charset="0"/>
                  </a:rPr>
                  <a:t>58 um 2xpre-</a:t>
                </a:r>
                <a:r>
                  <a:rPr lang="en-GB" sz="900" b="1" dirty="0">
                    <a:solidFill>
                      <a:schemeClr val="bg1"/>
                    </a:solidFill>
                    <a:latin typeface="Verdana" pitchFamily="34" charset="0"/>
                    <a:ea typeface="Verdana" pitchFamily="34" charset="0"/>
                  </a:rPr>
                  <a:t>preg</a:t>
                </a:r>
              </a:p>
            </p:txBody>
          </p:sp>
          <p:sp>
            <p:nvSpPr>
              <p:cNvPr id="33" name="CasellaDiTesto 32"/>
              <p:cNvSpPr txBox="1"/>
              <p:nvPr/>
            </p:nvSpPr>
            <p:spPr>
              <a:xfrm>
                <a:off x="5560686" y="3538358"/>
                <a:ext cx="715260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900" b="1" dirty="0">
                    <a:latin typeface="Verdana" pitchFamily="34" charset="0"/>
                    <a:ea typeface="Verdana" pitchFamily="34" charset="0"/>
                  </a:rPr>
                  <a:t>5 um Cu</a:t>
                </a:r>
              </a:p>
            </p:txBody>
          </p:sp>
          <p:sp>
            <p:nvSpPr>
              <p:cNvPr id="34" name="CasellaDiTesto 33"/>
              <p:cNvSpPr txBox="1"/>
              <p:nvPr/>
            </p:nvSpPr>
            <p:spPr>
              <a:xfrm>
                <a:off x="5561863" y="4186352"/>
                <a:ext cx="797013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900" b="1" dirty="0">
                    <a:latin typeface="Verdana" pitchFamily="34" charset="0"/>
                    <a:ea typeface="Verdana" pitchFamily="34" charset="0"/>
                  </a:rPr>
                  <a:t>47 um Cu</a:t>
                </a:r>
              </a:p>
            </p:txBody>
          </p:sp>
        </p:grpSp>
        <p:sp>
          <p:nvSpPr>
            <p:cNvPr id="37" name="CasellaDiTesto 36"/>
            <p:cNvSpPr txBox="1"/>
            <p:nvPr/>
          </p:nvSpPr>
          <p:spPr>
            <a:xfrm>
              <a:off x="6836963" y="2929895"/>
              <a:ext cx="27126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accent6">
                      <a:lumMod val="75000"/>
                    </a:schemeClr>
                  </a:solidFill>
                  <a:latin typeface="Verdana" pitchFamily="34" charset="0"/>
                  <a:ea typeface="Verdana" pitchFamily="34" charset="0"/>
                </a:rPr>
                <a:t>Standard ELTOS stacking</a:t>
              </a:r>
            </a:p>
          </p:txBody>
        </p:sp>
      </p:grpSp>
      <p:sp>
        <p:nvSpPr>
          <p:cNvPr id="39" name="CasellaDiTesto 38"/>
          <p:cNvSpPr txBox="1"/>
          <p:nvPr/>
        </p:nvSpPr>
        <p:spPr>
          <a:xfrm rot="18895916">
            <a:off x="6101610" y="635962"/>
            <a:ext cx="873957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FF0000"/>
                </a:solidFill>
              </a:rPr>
              <a:t>reference</a:t>
            </a:r>
          </a:p>
        </p:txBody>
      </p:sp>
      <p:sp>
        <p:nvSpPr>
          <p:cNvPr id="41" name="CasellaDiTesto 40"/>
          <p:cNvSpPr txBox="1"/>
          <p:nvPr/>
        </p:nvSpPr>
        <p:spPr>
          <a:xfrm rot="1542166">
            <a:off x="3353390" y="2953800"/>
            <a:ext cx="1316386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FF0000"/>
                </a:solidFill>
              </a:rPr>
              <a:t>to be optimized</a:t>
            </a:r>
          </a:p>
        </p:txBody>
      </p:sp>
      <p:sp>
        <p:nvSpPr>
          <p:cNvPr id="42" name="CasellaDiTesto 41"/>
          <p:cNvSpPr txBox="1"/>
          <p:nvPr/>
        </p:nvSpPr>
        <p:spPr>
          <a:xfrm rot="18895916">
            <a:off x="5895445" y="3116009"/>
            <a:ext cx="954107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FF0000"/>
                </a:solidFill>
              </a:rPr>
              <a:t>almost OK</a:t>
            </a:r>
          </a:p>
        </p:txBody>
      </p:sp>
      <p:sp>
        <p:nvSpPr>
          <p:cNvPr id="38" name="CasellaDiTesto 37"/>
          <p:cNvSpPr txBox="1"/>
          <p:nvPr/>
        </p:nvSpPr>
        <p:spPr>
          <a:xfrm>
            <a:off x="6601751" y="2437450"/>
            <a:ext cx="45878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/>
              <a:t>pad</a:t>
            </a:r>
          </a:p>
        </p:txBody>
      </p:sp>
    </p:spTree>
    <p:extLst>
      <p:ext uri="{BB962C8B-B14F-4D97-AF65-F5344CB8AC3E}">
        <p14:creationId xmlns:p14="http://schemas.microsoft.com/office/powerpoint/2010/main" val="36792094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magine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5" t="37458" r="10722" b="36697"/>
          <a:stretch/>
        </p:blipFill>
        <p:spPr>
          <a:xfrm>
            <a:off x="7704608" y="3987403"/>
            <a:ext cx="2214208" cy="1465537"/>
          </a:xfrm>
          <a:prstGeom prst="rect">
            <a:avLst/>
          </a:prstGeom>
        </p:spPr>
      </p:pic>
      <p:sp>
        <p:nvSpPr>
          <p:cNvPr id="4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Impact" pitchFamily="34" charset="0"/>
                <a:ea typeface="Verdana" pitchFamily="34" charset="0"/>
                <a:sym typeface="Wingdings" pitchFamily="2" charset="2"/>
              </a:rPr>
              <a:t>Tests in ELTOS (I)</a:t>
            </a:r>
            <a:endParaRPr lang="en-US" sz="2800" dirty="0">
              <a:solidFill>
                <a:schemeClr val="tx1"/>
              </a:solidFill>
              <a:latin typeface="Impact" pitchFamily="34" charset="0"/>
              <a:ea typeface="Verdana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77991" y="1179091"/>
            <a:ext cx="6441360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1600" b="1" dirty="0">
                <a:latin typeface="Verdana" pitchFamily="34" charset="0"/>
                <a:ea typeface="Verdana" pitchFamily="34" charset="0"/>
              </a:rPr>
              <a:t>DLC patterning</a:t>
            </a:r>
          </a:p>
          <a:p>
            <a:pPr marL="0" lvl="1"/>
            <a:endParaRPr lang="en-US" sz="700" b="1" dirty="0">
              <a:latin typeface="Verdana" pitchFamily="34" charset="0"/>
              <a:ea typeface="Verdan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200" b="1" dirty="0">
                <a:solidFill>
                  <a:srgbClr val="00B050"/>
                </a:solidFill>
                <a:latin typeface="Verdana" pitchFamily="34" charset="0"/>
                <a:ea typeface="Verdana" pitchFamily="34" charset="0"/>
              </a:rPr>
              <a:t>photo-resist </a:t>
            </a:r>
            <a:r>
              <a:rPr lang="en-US" sz="1200" dirty="0">
                <a:solidFill>
                  <a:srgbClr val="00B050"/>
                </a:solidFill>
                <a:latin typeface="Verdana" pitchFamily="34" charset="0"/>
                <a:ea typeface="Verdana" pitchFamily="34" charset="0"/>
              </a:rPr>
              <a:t>application/developing </a:t>
            </a:r>
            <a:r>
              <a:rPr lang="en-US" sz="1200" dirty="0">
                <a:solidFill>
                  <a:srgbClr val="00B050"/>
                </a:solidFill>
                <a:latin typeface="Verdana" pitchFamily="34" charset="0"/>
                <a:ea typeface="Verdana" pitchFamily="34" charset="0"/>
                <a:sym typeface="Symbol"/>
              </a:rPr>
              <a:t></a:t>
            </a:r>
            <a:r>
              <a:rPr lang="en-US" sz="1200" dirty="0">
                <a:solidFill>
                  <a:srgbClr val="00B05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en-US" sz="1200" b="1" dirty="0">
                <a:solidFill>
                  <a:srgbClr val="00B050"/>
                </a:solidFill>
                <a:latin typeface="Verdana" pitchFamily="34" charset="0"/>
                <a:ea typeface="Verdana" pitchFamily="34" charset="0"/>
              </a:rPr>
              <a:t>patterning with brushing-machine</a:t>
            </a:r>
          </a:p>
          <a:p>
            <a:endParaRPr lang="en-US" sz="200" b="1" dirty="0">
              <a:solidFill>
                <a:srgbClr val="00B050"/>
              </a:solidFill>
              <a:latin typeface="Verdana" pitchFamily="34" charset="0"/>
              <a:ea typeface="Verdan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while at CERN a different approach, based on a JET-SCRUBBING-machine, is implemented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197985" y="2605390"/>
            <a:ext cx="5994455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Verdana" pitchFamily="34" charset="0"/>
                <a:ea typeface="Verdana" pitchFamily="34" charset="0"/>
              </a:rPr>
              <a:t>PCB </a:t>
            </a:r>
            <a:r>
              <a:rPr lang="en-US" sz="1600" b="1" dirty="0" err="1">
                <a:latin typeface="Verdana" pitchFamily="34" charset="0"/>
                <a:ea typeface="Verdana" pitchFamily="34" charset="0"/>
              </a:rPr>
              <a:t>planarizing</a:t>
            </a:r>
            <a:endParaRPr lang="en-US" sz="1600" dirty="0">
              <a:latin typeface="Verdana" pitchFamily="34" charset="0"/>
              <a:ea typeface="Verdana" pitchFamily="34" charset="0"/>
            </a:endParaRPr>
          </a:p>
          <a:p>
            <a:endParaRPr lang="en-US" sz="600" dirty="0">
              <a:latin typeface="Verdana" pitchFamily="34" charset="0"/>
              <a:ea typeface="Verdan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200" b="1" dirty="0">
                <a:solidFill>
                  <a:srgbClr val="00B050"/>
                </a:solidFill>
                <a:latin typeface="Verdana" pitchFamily="34" charset="0"/>
                <a:ea typeface="Verdana" pitchFamily="34" charset="0"/>
              </a:rPr>
              <a:t>PCB </a:t>
            </a:r>
            <a:r>
              <a:rPr lang="en-US" sz="1200" b="1" dirty="0" err="1">
                <a:solidFill>
                  <a:srgbClr val="00B050"/>
                </a:solidFill>
                <a:latin typeface="Verdana" pitchFamily="34" charset="0"/>
                <a:ea typeface="Verdana" pitchFamily="34" charset="0"/>
              </a:rPr>
              <a:t>planarizing</a:t>
            </a:r>
            <a:r>
              <a:rPr lang="en-US" sz="1200" b="1" dirty="0">
                <a:solidFill>
                  <a:srgbClr val="00B05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en-US" sz="1200" dirty="0">
                <a:solidFill>
                  <a:srgbClr val="00B050"/>
                </a:solidFill>
                <a:latin typeface="Verdana" pitchFamily="34" charset="0"/>
                <a:ea typeface="Verdana" pitchFamily="34" charset="0"/>
              </a:rPr>
              <a:t>by filling the gap between pads with epoxy resin  </a:t>
            </a:r>
            <a:r>
              <a:rPr lang="en-US" sz="1200" b="1" dirty="0">
                <a:solidFill>
                  <a:srgbClr val="00B050"/>
                </a:solidFill>
                <a:latin typeface="Verdana" pitchFamily="34" charset="0"/>
                <a:ea typeface="Verdana" pitchFamily="34" charset="0"/>
              </a:rPr>
              <a:t>Taiyo THP-100DX1 VF </a:t>
            </a:r>
            <a:r>
              <a:rPr lang="en-US" sz="1200" dirty="0">
                <a:solidFill>
                  <a:srgbClr val="00B050"/>
                </a:solidFill>
                <a:latin typeface="Verdana" pitchFamily="34" charset="0"/>
                <a:ea typeface="Verdana" pitchFamily="34" charset="0"/>
              </a:rPr>
              <a:t>(screen printing) </a:t>
            </a:r>
            <a:r>
              <a:rPr lang="en-US" sz="1200" dirty="0">
                <a:solidFill>
                  <a:srgbClr val="00B050"/>
                </a:solidFill>
                <a:latin typeface="Verdana" pitchFamily="34" charset="0"/>
                <a:ea typeface="Verdana" pitchFamily="34" charset="0"/>
                <a:sym typeface="Symbol"/>
              </a:rPr>
              <a:t></a:t>
            </a:r>
            <a:r>
              <a:rPr lang="en-US" sz="1200" dirty="0">
                <a:solidFill>
                  <a:srgbClr val="00B05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en-US" sz="1200" b="1" dirty="0">
                <a:solidFill>
                  <a:srgbClr val="00B050"/>
                </a:solidFill>
                <a:latin typeface="Verdana" pitchFamily="34" charset="0"/>
                <a:ea typeface="Verdana" pitchFamily="34" charset="0"/>
              </a:rPr>
              <a:t>PEM </a:t>
            </a:r>
            <a:r>
              <a:rPr lang="en-US" sz="1200" b="1" dirty="0" err="1">
                <a:solidFill>
                  <a:srgbClr val="00B050"/>
                </a:solidFill>
                <a:latin typeface="Verdana" pitchFamily="34" charset="0"/>
                <a:ea typeface="Verdana" pitchFamily="34" charset="0"/>
              </a:rPr>
              <a:t>planarizer</a:t>
            </a:r>
            <a:r>
              <a:rPr lang="en-US" sz="1200" b="1" dirty="0">
                <a:solidFill>
                  <a:srgbClr val="00B050"/>
                </a:solidFill>
                <a:latin typeface="Verdana" pitchFamily="34" charset="0"/>
                <a:ea typeface="Verdana" pitchFamily="34" charset="0"/>
              </a:rPr>
              <a:t> (POLA&amp;MASSA)</a:t>
            </a:r>
          </a:p>
          <a:p>
            <a:endParaRPr lang="en-US" sz="500" b="1" dirty="0">
              <a:solidFill>
                <a:srgbClr val="00B050"/>
              </a:solidFill>
              <a:latin typeface="Verdana" pitchFamily="34" charset="0"/>
              <a:ea typeface="Verdana" pitchFamily="34" charset="0"/>
            </a:endParaRPr>
          </a:p>
          <a:p>
            <a:pPr marL="285750" lvl="1" indent="-285750">
              <a:buFont typeface="Arial" pitchFamily="34" charset="0"/>
              <a:buChar char="•"/>
            </a:pP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While at CERN a PCB </a:t>
            </a:r>
            <a:r>
              <a:rPr lang="en-US" sz="1200" b="1" dirty="0" err="1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planarizing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w/early-stripping of suitable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prepreg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 (115°C/15min)</a:t>
            </a:r>
            <a:endParaRPr lang="en-US" sz="1200" b="1" dirty="0">
              <a:solidFill>
                <a:schemeClr val="bg1">
                  <a:lumMod val="50000"/>
                </a:schemeClr>
              </a:solidFill>
              <a:latin typeface="Verdana" pitchFamily="34" charset="0"/>
              <a:ea typeface="Verdana" pitchFamily="34" charset="0"/>
            </a:endParaRPr>
          </a:p>
        </p:txBody>
      </p:sp>
      <p:grpSp>
        <p:nvGrpSpPr>
          <p:cNvPr id="26" name="Gruppo 25"/>
          <p:cNvGrpSpPr/>
          <p:nvPr/>
        </p:nvGrpSpPr>
        <p:grpSpPr>
          <a:xfrm>
            <a:off x="6619351" y="262096"/>
            <a:ext cx="3275725" cy="2861211"/>
            <a:chOff x="6589123" y="374781"/>
            <a:chExt cx="3275725" cy="2861211"/>
          </a:xfrm>
        </p:grpSpPr>
        <p:grpSp>
          <p:nvGrpSpPr>
            <p:cNvPr id="16" name="Gruppo 15"/>
            <p:cNvGrpSpPr/>
            <p:nvPr/>
          </p:nvGrpSpPr>
          <p:grpSpPr>
            <a:xfrm>
              <a:off x="6589123" y="374781"/>
              <a:ext cx="1763557" cy="1475053"/>
              <a:chOff x="6264448" y="317395"/>
              <a:chExt cx="1763557" cy="1475053"/>
            </a:xfrm>
          </p:grpSpPr>
          <p:pic>
            <p:nvPicPr>
              <p:cNvPr id="11" name="Immagine 1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933" r="18993" b="6727"/>
              <a:stretch/>
            </p:blipFill>
            <p:spPr>
              <a:xfrm>
                <a:off x="6264448" y="317395"/>
                <a:ext cx="1763557" cy="1475053"/>
              </a:xfrm>
              <a:prstGeom prst="rect">
                <a:avLst/>
              </a:prstGeom>
            </p:spPr>
          </p:pic>
          <p:sp>
            <p:nvSpPr>
              <p:cNvPr id="13" name="CasellaDiTesto 12"/>
              <p:cNvSpPr txBox="1"/>
              <p:nvPr/>
            </p:nvSpPr>
            <p:spPr>
              <a:xfrm>
                <a:off x="7749578" y="360251"/>
                <a:ext cx="227948" cy="2308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900" dirty="0">
                    <a:latin typeface="Impact" pitchFamily="34" charset="0"/>
                  </a:rPr>
                  <a:t>1</a:t>
                </a:r>
              </a:p>
            </p:txBody>
          </p:sp>
        </p:grpSp>
        <p:grpSp>
          <p:nvGrpSpPr>
            <p:cNvPr id="17" name="Gruppo 16"/>
            <p:cNvGrpSpPr/>
            <p:nvPr/>
          </p:nvGrpSpPr>
          <p:grpSpPr>
            <a:xfrm>
              <a:off x="8147081" y="1175515"/>
              <a:ext cx="1717767" cy="1587309"/>
              <a:chOff x="7948955" y="1539131"/>
              <a:chExt cx="1717767" cy="1587309"/>
            </a:xfrm>
          </p:grpSpPr>
          <p:pic>
            <p:nvPicPr>
              <p:cNvPr id="12" name="Immagine 1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93" t="2521" r="30699" b="16518"/>
              <a:stretch/>
            </p:blipFill>
            <p:spPr>
              <a:xfrm rot="5400000">
                <a:off x="8014184" y="1473902"/>
                <a:ext cx="1587309" cy="1717767"/>
              </a:xfrm>
              <a:prstGeom prst="rect">
                <a:avLst/>
              </a:prstGeom>
            </p:spPr>
          </p:pic>
          <p:sp>
            <p:nvSpPr>
              <p:cNvPr id="14" name="CasellaDiTesto 13"/>
              <p:cNvSpPr txBox="1"/>
              <p:nvPr/>
            </p:nvSpPr>
            <p:spPr>
              <a:xfrm>
                <a:off x="9373206" y="1593099"/>
                <a:ext cx="242374" cy="2308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900" dirty="0">
                    <a:latin typeface="Impact" pitchFamily="34" charset="0"/>
                  </a:rPr>
                  <a:t>2</a:t>
                </a:r>
              </a:p>
            </p:txBody>
          </p:sp>
        </p:grpSp>
        <p:grpSp>
          <p:nvGrpSpPr>
            <p:cNvPr id="18" name="Gruppo 17"/>
            <p:cNvGrpSpPr/>
            <p:nvPr/>
          </p:nvGrpSpPr>
          <p:grpSpPr>
            <a:xfrm>
              <a:off x="6679150" y="1592673"/>
              <a:ext cx="1787318" cy="1643319"/>
              <a:chOff x="6026647" y="1898712"/>
              <a:chExt cx="1805109" cy="1636851"/>
            </a:xfrm>
          </p:grpSpPr>
          <p:pic>
            <p:nvPicPr>
              <p:cNvPr id="9" name="Immagine 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100" t="4346" r="8785"/>
              <a:stretch/>
            </p:blipFill>
            <p:spPr>
              <a:xfrm>
                <a:off x="6026647" y="1898712"/>
                <a:ext cx="1805109" cy="1636851"/>
              </a:xfrm>
              <a:prstGeom prst="rect">
                <a:avLst/>
              </a:prstGeom>
            </p:spPr>
          </p:pic>
          <p:sp>
            <p:nvSpPr>
              <p:cNvPr id="15" name="CasellaDiTesto 14"/>
              <p:cNvSpPr txBox="1"/>
              <p:nvPr/>
            </p:nvSpPr>
            <p:spPr>
              <a:xfrm>
                <a:off x="7477032" y="1956371"/>
                <a:ext cx="245580" cy="2308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900" dirty="0">
                    <a:latin typeface="Impact" pitchFamily="34" charset="0"/>
                  </a:rPr>
                  <a:t>3</a:t>
                </a:r>
              </a:p>
            </p:txBody>
          </p:sp>
        </p:grpSp>
      </p:grpSp>
      <p:grpSp>
        <p:nvGrpSpPr>
          <p:cNvPr id="24" name="Gruppo 23"/>
          <p:cNvGrpSpPr/>
          <p:nvPr/>
        </p:nvGrpSpPr>
        <p:grpSpPr>
          <a:xfrm>
            <a:off x="6347316" y="3217986"/>
            <a:ext cx="2149380" cy="1448504"/>
            <a:chOff x="6203300" y="3339331"/>
            <a:chExt cx="2149380" cy="1448504"/>
          </a:xfrm>
        </p:grpSpPr>
        <p:pic>
          <p:nvPicPr>
            <p:cNvPr id="20" name="Immagine 1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84" t="12927" r="1478" b="4102"/>
            <a:stretch/>
          </p:blipFill>
          <p:spPr>
            <a:xfrm>
              <a:off x="6203300" y="3339331"/>
              <a:ext cx="2149380" cy="1448504"/>
            </a:xfrm>
            <a:prstGeom prst="rect">
              <a:avLst/>
            </a:prstGeom>
          </p:spPr>
        </p:pic>
        <p:sp>
          <p:nvSpPr>
            <p:cNvPr id="22" name="CasellaDiTesto 21"/>
            <p:cNvSpPr txBox="1"/>
            <p:nvPr/>
          </p:nvSpPr>
          <p:spPr>
            <a:xfrm>
              <a:off x="8052724" y="3411339"/>
              <a:ext cx="227948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900" dirty="0">
                  <a:solidFill>
                    <a:srgbClr val="FF0000"/>
                  </a:solidFill>
                  <a:latin typeface="Impact" pitchFamily="34" charset="0"/>
                </a:rPr>
                <a:t>1</a:t>
              </a:r>
            </a:p>
          </p:txBody>
        </p:sp>
      </p:grpSp>
      <p:sp>
        <p:nvSpPr>
          <p:cNvPr id="23" name="CasellaDiTesto 22"/>
          <p:cNvSpPr txBox="1"/>
          <p:nvPr/>
        </p:nvSpPr>
        <p:spPr>
          <a:xfrm>
            <a:off x="9636900" y="4044603"/>
            <a:ext cx="242374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900" dirty="0">
                <a:solidFill>
                  <a:srgbClr val="FF0000"/>
                </a:solidFill>
                <a:latin typeface="Impact" pitchFamily="34" charset="0"/>
              </a:rPr>
              <a:t>2</a:t>
            </a:r>
          </a:p>
        </p:txBody>
      </p:sp>
      <p:grpSp>
        <p:nvGrpSpPr>
          <p:cNvPr id="32" name="Gruppo 31"/>
          <p:cNvGrpSpPr/>
          <p:nvPr/>
        </p:nvGrpSpPr>
        <p:grpSpPr>
          <a:xfrm>
            <a:off x="3456136" y="3935590"/>
            <a:ext cx="2780410" cy="1563981"/>
            <a:chOff x="3456136" y="3843387"/>
            <a:chExt cx="2780410" cy="1563981"/>
          </a:xfrm>
        </p:grpSpPr>
        <p:pic>
          <p:nvPicPr>
            <p:cNvPr id="25" name="Immagine 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6136" y="3843387"/>
              <a:ext cx="2780410" cy="1563981"/>
            </a:xfrm>
            <a:prstGeom prst="rect">
              <a:avLst/>
            </a:prstGeom>
          </p:spPr>
        </p:pic>
        <p:sp>
          <p:nvSpPr>
            <p:cNvPr id="27" name="CasellaDiTesto 26"/>
            <p:cNvSpPr txBox="1"/>
            <p:nvPr/>
          </p:nvSpPr>
          <p:spPr>
            <a:xfrm>
              <a:off x="4459547" y="4090273"/>
              <a:ext cx="553358" cy="26161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50" b="1" dirty="0">
                  <a:solidFill>
                    <a:schemeClr val="bg1"/>
                  </a:solidFill>
                </a:rPr>
                <a:t>24um</a:t>
              </a:r>
            </a:p>
          </p:txBody>
        </p:sp>
        <p:sp>
          <p:nvSpPr>
            <p:cNvPr id="28" name="CasellaDiTesto 27"/>
            <p:cNvSpPr txBox="1"/>
            <p:nvPr/>
          </p:nvSpPr>
          <p:spPr>
            <a:xfrm>
              <a:off x="5446904" y="4192131"/>
              <a:ext cx="537327" cy="25391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50" b="1" dirty="0">
                  <a:solidFill>
                    <a:schemeClr val="bg1"/>
                  </a:solidFill>
                </a:rPr>
                <a:t>29um</a:t>
              </a:r>
            </a:p>
          </p:txBody>
        </p:sp>
        <p:sp>
          <p:nvSpPr>
            <p:cNvPr id="29" name="CasellaDiTesto 28"/>
            <p:cNvSpPr txBox="1"/>
            <p:nvPr/>
          </p:nvSpPr>
          <p:spPr>
            <a:xfrm>
              <a:off x="3566881" y="4196938"/>
              <a:ext cx="537327" cy="25391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50" b="1" dirty="0">
                  <a:solidFill>
                    <a:schemeClr val="bg1"/>
                  </a:solidFill>
                </a:rPr>
                <a:t>28um</a:t>
              </a:r>
            </a:p>
          </p:txBody>
        </p:sp>
      </p:grpSp>
      <p:sp>
        <p:nvSpPr>
          <p:cNvPr id="30" name="CasellaDiTesto 29"/>
          <p:cNvSpPr txBox="1"/>
          <p:nvPr/>
        </p:nvSpPr>
        <p:spPr>
          <a:xfrm>
            <a:off x="503808" y="4464675"/>
            <a:ext cx="2170787" cy="52322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00B050"/>
                </a:solidFill>
                <a:latin typeface="Verdana" pitchFamily="34" charset="0"/>
                <a:ea typeface="Verdana" pitchFamily="34" charset="0"/>
              </a:rPr>
              <a:t>gap filling    24 um</a:t>
            </a:r>
          </a:p>
          <a:p>
            <a:r>
              <a:rPr lang="en-GB" sz="1400" b="1" dirty="0">
                <a:solidFill>
                  <a:srgbClr val="00B050"/>
                </a:solidFill>
                <a:latin typeface="Verdana" pitchFamily="34" charset="0"/>
                <a:ea typeface="Verdana" pitchFamily="34" charset="0"/>
              </a:rPr>
              <a:t>pad	     29 um </a:t>
            </a:r>
          </a:p>
        </p:txBody>
      </p:sp>
      <p:sp>
        <p:nvSpPr>
          <p:cNvPr id="2" name="Freccia a destra 1"/>
          <p:cNvSpPr/>
          <p:nvPr/>
        </p:nvSpPr>
        <p:spPr>
          <a:xfrm>
            <a:off x="2808064" y="4580232"/>
            <a:ext cx="504056" cy="274124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29768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Impact" pitchFamily="34" charset="0"/>
                <a:ea typeface="Verdana" pitchFamily="34" charset="0"/>
                <a:sym typeface="Wingdings" pitchFamily="2" charset="2"/>
              </a:rPr>
              <a:t>Tests in ELTOS (II)</a:t>
            </a:r>
            <a:endParaRPr lang="en-US" sz="2800" dirty="0">
              <a:solidFill>
                <a:schemeClr val="tx1"/>
              </a:solidFill>
              <a:latin typeface="Impact" pitchFamily="34" charset="0"/>
              <a:ea typeface="Verdana" pitchFamily="34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23333" y="1056561"/>
            <a:ext cx="6488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latin typeface="Verdana" pitchFamily="34" charset="0"/>
                <a:ea typeface="Verdana" pitchFamily="34" charset="0"/>
              </a:rPr>
              <a:t>DLCed</a:t>
            </a:r>
            <a:r>
              <a:rPr lang="en-US" sz="1600" b="1" dirty="0">
                <a:latin typeface="Verdana" pitchFamily="34" charset="0"/>
                <a:ea typeface="Verdana" pitchFamily="34" charset="0"/>
              </a:rPr>
              <a:t> </a:t>
            </a:r>
            <a:r>
              <a:rPr lang="en-US" sz="1600" b="1" dirty="0" err="1">
                <a:latin typeface="Verdana" pitchFamily="34" charset="0"/>
                <a:ea typeface="Verdana" pitchFamily="34" charset="0"/>
              </a:rPr>
              <a:t>Kapton</a:t>
            </a:r>
            <a:r>
              <a:rPr lang="en-US" sz="1600" b="1" dirty="0">
                <a:latin typeface="Verdana" pitchFamily="34" charset="0"/>
                <a:ea typeface="Verdana" pitchFamily="34" charset="0"/>
              </a:rPr>
              <a:t> foil gluing on PCB w/pressing machine </a:t>
            </a:r>
            <a:endParaRPr lang="en-US" sz="1600" dirty="0">
              <a:latin typeface="Verdana" pitchFamily="34" charset="0"/>
              <a:ea typeface="Verdana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8" t="13392"/>
          <a:stretch/>
        </p:blipFill>
        <p:spPr>
          <a:xfrm rot="5400000">
            <a:off x="6940012" y="1139002"/>
            <a:ext cx="1960375" cy="158417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36365" y="1773045"/>
            <a:ext cx="2082669" cy="156200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2" t="8521" r="17766" b="4976"/>
          <a:stretch/>
        </p:blipFill>
        <p:spPr>
          <a:xfrm rot="5400000">
            <a:off x="7461787" y="3078097"/>
            <a:ext cx="1986543" cy="1644916"/>
          </a:xfrm>
          <a:prstGeom prst="rect">
            <a:avLst/>
          </a:prstGeom>
        </p:spPr>
      </p:pic>
      <p:grpSp>
        <p:nvGrpSpPr>
          <p:cNvPr id="11" name="Gruppo 10"/>
          <p:cNvGrpSpPr/>
          <p:nvPr/>
        </p:nvGrpSpPr>
        <p:grpSpPr>
          <a:xfrm>
            <a:off x="71760" y="1611139"/>
            <a:ext cx="7356187" cy="1822378"/>
            <a:chOff x="-42708" y="2204864"/>
            <a:chExt cx="10859347" cy="3263545"/>
          </a:xfrm>
        </p:grpSpPr>
        <p:grpSp>
          <p:nvGrpSpPr>
            <p:cNvPr id="12" name="Gruppo 11"/>
            <p:cNvGrpSpPr/>
            <p:nvPr/>
          </p:nvGrpSpPr>
          <p:grpSpPr>
            <a:xfrm>
              <a:off x="-42708" y="2204864"/>
              <a:ext cx="10859347" cy="3263545"/>
              <a:chOff x="56522" y="3275439"/>
              <a:chExt cx="10859347" cy="3263545"/>
            </a:xfrm>
          </p:grpSpPr>
          <p:grpSp>
            <p:nvGrpSpPr>
              <p:cNvPr id="16" name="Gruppo 15"/>
              <p:cNvGrpSpPr/>
              <p:nvPr/>
            </p:nvGrpSpPr>
            <p:grpSpPr>
              <a:xfrm>
                <a:off x="1464024" y="3275439"/>
                <a:ext cx="6852392" cy="3263545"/>
                <a:chOff x="1248000" y="3275439"/>
                <a:chExt cx="6852392" cy="3263545"/>
              </a:xfrm>
            </p:grpSpPr>
            <p:sp>
              <p:nvSpPr>
                <p:cNvPr id="30" name="Rettangolo 29"/>
                <p:cNvSpPr/>
                <p:nvPr/>
              </p:nvSpPr>
              <p:spPr>
                <a:xfrm>
                  <a:off x="2267744" y="5805264"/>
                  <a:ext cx="4824536" cy="288032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800" b="1">
                    <a:latin typeface="Verdana" pitchFamily="34" charset="0"/>
                    <a:ea typeface="Verdana" pitchFamily="34" charset="0"/>
                    <a:cs typeface="Arial" pitchFamily="34" charset="0"/>
                  </a:endParaRPr>
                </a:p>
              </p:txBody>
            </p:sp>
            <p:cxnSp>
              <p:nvCxnSpPr>
                <p:cNvPr id="31" name="Connettore 1 30"/>
                <p:cNvCxnSpPr/>
                <p:nvPr/>
              </p:nvCxnSpPr>
              <p:spPr>
                <a:xfrm>
                  <a:off x="2123728" y="4293096"/>
                  <a:ext cx="5112568" cy="0"/>
                </a:xfrm>
                <a:prstGeom prst="line">
                  <a:avLst/>
                </a:prstGeom>
                <a:ln w="190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Connettore 1 31"/>
                <p:cNvCxnSpPr/>
                <p:nvPr/>
              </p:nvCxnSpPr>
              <p:spPr>
                <a:xfrm>
                  <a:off x="2123728" y="5445224"/>
                  <a:ext cx="5112568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Rettangolo 32"/>
                <p:cNvSpPr/>
                <p:nvPr/>
              </p:nvSpPr>
              <p:spPr>
                <a:xfrm>
                  <a:off x="2267744" y="5013176"/>
                  <a:ext cx="4824536" cy="144016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800" b="1">
                    <a:latin typeface="Verdana" pitchFamily="34" charset="0"/>
                    <a:ea typeface="Verdana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4" name="Rettangolo 33"/>
                <p:cNvSpPr/>
                <p:nvPr/>
              </p:nvSpPr>
              <p:spPr>
                <a:xfrm>
                  <a:off x="2267744" y="4653136"/>
                  <a:ext cx="4824536" cy="144016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800" b="1">
                    <a:latin typeface="Verdana" pitchFamily="34" charset="0"/>
                    <a:ea typeface="Verdana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5" name="Rettangolo 34"/>
                <p:cNvSpPr/>
                <p:nvPr/>
              </p:nvSpPr>
              <p:spPr>
                <a:xfrm>
                  <a:off x="1248000" y="6106936"/>
                  <a:ext cx="6840760" cy="432048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800" b="1">
                    <a:latin typeface="Verdana" pitchFamily="34" charset="0"/>
                    <a:ea typeface="Verdana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6" name="Rettangolo 35"/>
                <p:cNvSpPr/>
                <p:nvPr/>
              </p:nvSpPr>
              <p:spPr>
                <a:xfrm>
                  <a:off x="1259632" y="3275439"/>
                  <a:ext cx="6840760" cy="392771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800" b="1">
                    <a:latin typeface="Verdana" pitchFamily="34" charset="0"/>
                    <a:ea typeface="Verdana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7" name="Rettangolo 36"/>
                <p:cNvSpPr/>
                <p:nvPr/>
              </p:nvSpPr>
              <p:spPr>
                <a:xfrm>
                  <a:off x="2267744" y="3687848"/>
                  <a:ext cx="4824536" cy="288032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800" b="1">
                    <a:latin typeface="Verdana" pitchFamily="34" charset="0"/>
                    <a:ea typeface="Verdana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7" name="CasellaDiTesto 16"/>
              <p:cNvSpPr txBox="1"/>
              <p:nvPr/>
            </p:nvSpPr>
            <p:spPr>
              <a:xfrm>
                <a:off x="179512" y="3275693"/>
                <a:ext cx="1114168" cy="36194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800" b="1" dirty="0">
                    <a:latin typeface="Verdana" pitchFamily="34" charset="0"/>
                    <a:ea typeface="Verdana" pitchFamily="34" charset="0"/>
                    <a:cs typeface="Arial" pitchFamily="34" charset="0"/>
                  </a:rPr>
                  <a:t>Press-top </a:t>
                </a:r>
              </a:p>
            </p:txBody>
          </p:sp>
          <p:sp>
            <p:nvSpPr>
              <p:cNvPr id="18" name="CasellaDiTesto 17"/>
              <p:cNvSpPr txBox="1"/>
              <p:nvPr/>
            </p:nvSpPr>
            <p:spPr>
              <a:xfrm>
                <a:off x="56522" y="6156013"/>
                <a:ext cx="1298252" cy="36194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800" b="1" dirty="0">
                    <a:latin typeface="Verdana" pitchFamily="34" charset="0"/>
                    <a:ea typeface="Verdana" pitchFamily="34" charset="0"/>
                    <a:cs typeface="Arial" pitchFamily="34" charset="0"/>
                  </a:rPr>
                  <a:t>Press-down </a:t>
                </a:r>
              </a:p>
            </p:txBody>
          </p:sp>
          <p:sp>
            <p:nvSpPr>
              <p:cNvPr id="19" name="CasellaDiTesto 18"/>
              <p:cNvSpPr txBox="1"/>
              <p:nvPr/>
            </p:nvSpPr>
            <p:spPr>
              <a:xfrm>
                <a:off x="104817" y="4725144"/>
                <a:ext cx="2025382" cy="36194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800" b="1" dirty="0">
                    <a:latin typeface="Verdana" pitchFamily="34" charset="0"/>
                    <a:ea typeface="Verdana" pitchFamily="34" charset="0"/>
                    <a:cs typeface="Arial" pitchFamily="34" charset="0"/>
                  </a:rPr>
                  <a:t>Stainless steel plates</a:t>
                </a:r>
              </a:p>
            </p:txBody>
          </p:sp>
          <p:sp>
            <p:nvSpPr>
              <p:cNvPr id="20" name="CasellaDiTesto 19"/>
              <p:cNvSpPr txBox="1"/>
              <p:nvPr/>
            </p:nvSpPr>
            <p:spPr>
              <a:xfrm>
                <a:off x="7779636" y="3679897"/>
                <a:ext cx="1475656" cy="36194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800" b="1" dirty="0" err="1">
                    <a:latin typeface="Verdana" pitchFamily="34" charset="0"/>
                    <a:ea typeface="Verdana" pitchFamily="34" charset="0"/>
                    <a:cs typeface="Arial" pitchFamily="34" charset="0"/>
                  </a:rPr>
                  <a:t>pacothane</a:t>
                </a:r>
                <a:endParaRPr lang="en-GB" sz="800" b="1" dirty="0">
                  <a:latin typeface="Verdana" pitchFamily="34" charset="0"/>
                  <a:ea typeface="Verdana" pitchFamily="34" charset="0"/>
                  <a:cs typeface="Arial" pitchFamily="34" charset="0"/>
                </a:endParaRPr>
              </a:p>
            </p:txBody>
          </p:sp>
          <p:sp>
            <p:nvSpPr>
              <p:cNvPr id="21" name="CasellaDiTesto 20"/>
              <p:cNvSpPr txBox="1"/>
              <p:nvPr/>
            </p:nvSpPr>
            <p:spPr>
              <a:xfrm>
                <a:off x="7852468" y="5385157"/>
                <a:ext cx="2727716" cy="38582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800" b="1" dirty="0">
                    <a:latin typeface="Verdana" pitchFamily="34" charset="0"/>
                    <a:ea typeface="Verdana" pitchFamily="34" charset="0"/>
                    <a:cs typeface="Arial" pitchFamily="34" charset="0"/>
                  </a:rPr>
                  <a:t>n.1 </a:t>
                </a:r>
                <a:r>
                  <a:rPr lang="en-GB" sz="800" b="1" dirty="0" err="1">
                    <a:latin typeface="Verdana" pitchFamily="34" charset="0"/>
                    <a:ea typeface="Verdana" pitchFamily="34" charset="0"/>
                    <a:cs typeface="Arial" pitchFamily="34" charset="0"/>
                  </a:rPr>
                  <a:t>Pacoflex</a:t>
                </a:r>
                <a:r>
                  <a:rPr lang="en-GB" sz="800" b="1" dirty="0">
                    <a:latin typeface="Verdana" pitchFamily="34" charset="0"/>
                    <a:ea typeface="Verdana" pitchFamily="34" charset="0"/>
                    <a:cs typeface="Arial" pitchFamily="34" charset="0"/>
                  </a:rPr>
                  <a:t>(1000)–250 um </a:t>
                </a:r>
              </a:p>
            </p:txBody>
          </p:sp>
          <p:sp>
            <p:nvSpPr>
              <p:cNvPr id="22" name="CasellaDiTesto 21"/>
              <p:cNvSpPr txBox="1"/>
              <p:nvPr/>
            </p:nvSpPr>
            <p:spPr>
              <a:xfrm>
                <a:off x="7928500" y="4952476"/>
                <a:ext cx="1240724" cy="36194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800" b="1" dirty="0">
                    <a:latin typeface="Verdana" pitchFamily="34" charset="0"/>
                    <a:ea typeface="Verdana" pitchFamily="34" charset="0"/>
                    <a:cs typeface="Arial" pitchFamily="34" charset="0"/>
                  </a:rPr>
                  <a:t>PCB-1.6mm</a:t>
                </a:r>
              </a:p>
            </p:txBody>
          </p:sp>
          <p:sp>
            <p:nvSpPr>
              <p:cNvPr id="23" name="CasellaDiTesto 22"/>
              <p:cNvSpPr txBox="1"/>
              <p:nvPr/>
            </p:nvSpPr>
            <p:spPr>
              <a:xfrm>
                <a:off x="7767577" y="4546401"/>
                <a:ext cx="3148292" cy="3619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800" b="1" dirty="0">
                    <a:latin typeface="Verdana" pitchFamily="34" charset="0"/>
                    <a:ea typeface="Verdana" pitchFamily="34" charset="0"/>
                    <a:cs typeface="Arial" pitchFamily="34" charset="0"/>
                  </a:rPr>
                  <a:t>n.1 PANASONIC R-1551W tipo106 </a:t>
                </a:r>
              </a:p>
            </p:txBody>
          </p:sp>
          <p:cxnSp>
            <p:nvCxnSpPr>
              <p:cNvPr id="24" name="Connettore 2 23"/>
              <p:cNvCxnSpPr>
                <a:stCxn id="20" idx="1"/>
              </p:cNvCxnSpPr>
              <p:nvPr/>
            </p:nvCxnSpPr>
            <p:spPr>
              <a:xfrm flipH="1">
                <a:off x="7197758" y="3860868"/>
                <a:ext cx="581879" cy="43223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ttore 2 24"/>
              <p:cNvCxnSpPr>
                <a:stCxn id="23" idx="1"/>
              </p:cNvCxnSpPr>
              <p:nvPr/>
            </p:nvCxnSpPr>
            <p:spPr>
              <a:xfrm flipH="1">
                <a:off x="7263525" y="4727371"/>
                <a:ext cx="504054" cy="37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nettore 2 25"/>
              <p:cNvCxnSpPr>
                <a:stCxn id="22" idx="1"/>
                <a:endCxn id="33" idx="3"/>
              </p:cNvCxnSpPr>
              <p:nvPr/>
            </p:nvCxnSpPr>
            <p:spPr>
              <a:xfrm flipH="1" flipV="1">
                <a:off x="7308304" y="5085185"/>
                <a:ext cx="620195" cy="4826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ttore 2 26"/>
              <p:cNvCxnSpPr/>
              <p:nvPr/>
            </p:nvCxnSpPr>
            <p:spPr>
              <a:xfrm flipH="1" flipV="1">
                <a:off x="7455228" y="5445224"/>
                <a:ext cx="357132" cy="5037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ttore 2 27"/>
              <p:cNvCxnSpPr/>
              <p:nvPr/>
            </p:nvCxnSpPr>
            <p:spPr>
              <a:xfrm flipV="1">
                <a:off x="1259632" y="3847408"/>
                <a:ext cx="1224136" cy="84637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ttore 2 28"/>
              <p:cNvCxnSpPr>
                <a:endCxn id="30" idx="1"/>
              </p:cNvCxnSpPr>
              <p:nvPr/>
            </p:nvCxnSpPr>
            <p:spPr>
              <a:xfrm>
                <a:off x="1187624" y="5157192"/>
                <a:ext cx="1296144" cy="79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" name="Connettore 1 12"/>
            <p:cNvCxnSpPr/>
            <p:nvPr/>
          </p:nvCxnSpPr>
          <p:spPr>
            <a:xfrm>
              <a:off x="2349042" y="3536634"/>
              <a:ext cx="4824536" cy="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asellaDiTesto 13"/>
            <p:cNvSpPr txBox="1"/>
            <p:nvPr/>
          </p:nvSpPr>
          <p:spPr>
            <a:xfrm>
              <a:off x="7661404" y="3049324"/>
              <a:ext cx="1840105" cy="36194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 b="1" dirty="0">
                  <a:latin typeface="Verdana" pitchFamily="34" charset="0"/>
                  <a:ea typeface="Verdana" pitchFamily="34" charset="0"/>
                  <a:cs typeface="Arial" pitchFamily="34" charset="0"/>
                </a:rPr>
                <a:t>DLC-</a:t>
              </a:r>
              <a:r>
                <a:rPr lang="en-GB" sz="800" b="1" dirty="0" err="1">
                  <a:latin typeface="Verdana" pitchFamily="34" charset="0"/>
                  <a:ea typeface="Verdana" pitchFamily="34" charset="0"/>
                  <a:cs typeface="Arial" pitchFamily="34" charset="0"/>
                </a:rPr>
                <a:t>Kapton</a:t>
              </a:r>
              <a:r>
                <a:rPr lang="en-GB" sz="800" b="1" dirty="0">
                  <a:latin typeface="Verdana" pitchFamily="34" charset="0"/>
                  <a:ea typeface="Verdana" pitchFamily="34" charset="0"/>
                  <a:cs typeface="Arial" pitchFamily="34" charset="0"/>
                </a:rPr>
                <a:t> foil</a:t>
              </a:r>
            </a:p>
          </p:txBody>
        </p:sp>
        <p:cxnSp>
          <p:nvCxnSpPr>
            <p:cNvPr id="15" name="Connettore 2 14"/>
            <p:cNvCxnSpPr>
              <a:stCxn id="14" idx="1"/>
            </p:cNvCxnSpPr>
            <p:nvPr/>
          </p:nvCxnSpPr>
          <p:spPr>
            <a:xfrm flipH="1">
              <a:off x="7085345" y="3230293"/>
              <a:ext cx="576059" cy="30160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CasellaDiTesto 37"/>
          <p:cNvSpPr txBox="1"/>
          <p:nvPr/>
        </p:nvSpPr>
        <p:spPr>
          <a:xfrm>
            <a:off x="71760" y="3843387"/>
            <a:ext cx="2164375" cy="72327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sz="1200" b="1" dirty="0" err="1">
                <a:latin typeface="Verdana" pitchFamily="34" charset="0"/>
                <a:ea typeface="Verdana" pitchFamily="34" charset="0"/>
              </a:rPr>
              <a:t>Main</a:t>
            </a:r>
            <a:r>
              <a:rPr lang="it-IT" sz="1200" b="1" dirty="0">
                <a:latin typeface="Verdana" pitchFamily="34" charset="0"/>
                <a:ea typeface="Verdana" pitchFamily="34" charset="0"/>
              </a:rPr>
              <a:t> </a:t>
            </a:r>
            <a:r>
              <a:rPr lang="it-IT" sz="1200" b="1" dirty="0" err="1">
                <a:latin typeface="Verdana" pitchFamily="34" charset="0"/>
                <a:ea typeface="Verdana" pitchFamily="34" charset="0"/>
              </a:rPr>
              <a:t>parameters</a:t>
            </a:r>
            <a:r>
              <a:rPr lang="it-IT" sz="1200" b="1" dirty="0">
                <a:latin typeface="Verdana" pitchFamily="34" charset="0"/>
                <a:ea typeface="Verdana" pitchFamily="34" charset="0"/>
              </a:rPr>
              <a:t>:</a:t>
            </a:r>
          </a:p>
          <a:p>
            <a:endParaRPr lang="it-IT" sz="400" b="1" dirty="0">
              <a:latin typeface="Verdana" pitchFamily="34" charset="0"/>
              <a:ea typeface="Verdana" pitchFamily="34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it-IT" sz="1200" b="1" dirty="0">
                <a:latin typeface="Verdana" pitchFamily="34" charset="0"/>
                <a:ea typeface="Verdana" pitchFamily="34" charset="0"/>
              </a:rPr>
              <a:t>pressure 180 N/cm</a:t>
            </a:r>
            <a:r>
              <a:rPr lang="it-IT" sz="1200" b="1" baseline="30000" dirty="0">
                <a:latin typeface="Verdana" pitchFamily="34" charset="0"/>
                <a:ea typeface="Verdana" pitchFamily="34" charset="0"/>
              </a:rPr>
              <a:t>2</a:t>
            </a:r>
            <a:r>
              <a:rPr lang="it-IT" sz="1200" b="1" dirty="0">
                <a:latin typeface="Verdana" pitchFamily="34" charset="0"/>
                <a:ea typeface="Verdana" pitchFamily="34" charset="0"/>
              </a:rPr>
              <a:t>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it-IT" sz="1200" b="1" dirty="0">
                <a:latin typeface="Verdana" pitchFamily="34" charset="0"/>
                <a:ea typeface="Verdana" pitchFamily="34" charset="0"/>
              </a:rPr>
              <a:t>temperature 210°C </a:t>
            </a:r>
          </a:p>
        </p:txBody>
      </p:sp>
      <p:grpSp>
        <p:nvGrpSpPr>
          <p:cNvPr id="70" name="Gruppo 69"/>
          <p:cNvGrpSpPr/>
          <p:nvPr/>
        </p:nvGrpSpPr>
        <p:grpSpPr>
          <a:xfrm>
            <a:off x="2319616" y="3642477"/>
            <a:ext cx="5240976" cy="1728192"/>
            <a:chOff x="2327173" y="3699371"/>
            <a:chExt cx="5240976" cy="1728192"/>
          </a:xfrm>
        </p:grpSpPr>
        <p:pic>
          <p:nvPicPr>
            <p:cNvPr id="40" name="Immagine 3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82" b="12591"/>
            <a:stretch/>
          </p:blipFill>
          <p:spPr>
            <a:xfrm>
              <a:off x="2327173" y="3699371"/>
              <a:ext cx="3453409" cy="1728192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41" name="CasellaDiTesto 40"/>
            <p:cNvSpPr txBox="1"/>
            <p:nvPr/>
          </p:nvSpPr>
          <p:spPr>
            <a:xfrm>
              <a:off x="5972127" y="4128163"/>
              <a:ext cx="1091966" cy="2308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sz="900" b="1" dirty="0">
                  <a:latin typeface="Verdana" pitchFamily="34" charset="0"/>
                  <a:ea typeface="Verdana" pitchFamily="34" charset="0"/>
                </a:rPr>
                <a:t>50 um </a:t>
              </a:r>
              <a:r>
                <a:rPr lang="en-GB" sz="900" b="1" dirty="0" err="1">
                  <a:latin typeface="Verdana" pitchFamily="34" charset="0"/>
                  <a:ea typeface="Verdana" pitchFamily="34" charset="0"/>
                </a:rPr>
                <a:t>Kapton</a:t>
              </a:r>
              <a:endParaRPr lang="en-GB" sz="900" b="1" dirty="0">
                <a:latin typeface="Verdana" pitchFamily="34" charset="0"/>
                <a:ea typeface="Verdana" pitchFamily="34" charset="0"/>
              </a:endParaRPr>
            </a:p>
          </p:txBody>
        </p:sp>
        <p:sp>
          <p:nvSpPr>
            <p:cNvPr id="42" name="CasellaDiTesto 41"/>
            <p:cNvSpPr txBox="1"/>
            <p:nvPr/>
          </p:nvSpPr>
          <p:spPr>
            <a:xfrm>
              <a:off x="5966428" y="4374331"/>
              <a:ext cx="1601721" cy="2308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sz="900" b="1" dirty="0">
                  <a:solidFill>
                    <a:srgbClr val="FF0000"/>
                  </a:solidFill>
                  <a:latin typeface="Verdana" pitchFamily="34" charset="0"/>
                  <a:ea typeface="Verdana" pitchFamily="34" charset="0"/>
                </a:rPr>
                <a:t>55 um 1xprepreg-106</a:t>
              </a:r>
            </a:p>
          </p:txBody>
        </p:sp>
        <p:sp>
          <p:nvSpPr>
            <p:cNvPr id="43" name="CasellaDiTesto 42"/>
            <p:cNvSpPr txBox="1"/>
            <p:nvPr/>
          </p:nvSpPr>
          <p:spPr>
            <a:xfrm>
              <a:off x="5988793" y="3881605"/>
              <a:ext cx="715260" cy="2308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sz="900" b="1" dirty="0">
                  <a:latin typeface="Verdana" pitchFamily="34" charset="0"/>
                  <a:ea typeface="Verdana" pitchFamily="34" charset="0"/>
                </a:rPr>
                <a:t>5 um Cu</a:t>
              </a:r>
            </a:p>
          </p:txBody>
        </p:sp>
        <p:sp>
          <p:nvSpPr>
            <p:cNvPr id="44" name="CasellaDiTesto 43"/>
            <p:cNvSpPr txBox="1"/>
            <p:nvPr/>
          </p:nvSpPr>
          <p:spPr>
            <a:xfrm>
              <a:off x="5979863" y="4628711"/>
              <a:ext cx="1342034" cy="2308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sz="900" b="1" dirty="0">
                  <a:latin typeface="Verdana" pitchFamily="34" charset="0"/>
                  <a:ea typeface="Verdana" pitchFamily="34" charset="0"/>
                </a:rPr>
                <a:t>18 um Cu readout</a:t>
              </a:r>
            </a:p>
          </p:txBody>
        </p:sp>
        <p:cxnSp>
          <p:nvCxnSpPr>
            <p:cNvPr id="54" name="Connettore 1 53"/>
            <p:cNvCxnSpPr/>
            <p:nvPr/>
          </p:nvCxnSpPr>
          <p:spPr>
            <a:xfrm flipV="1">
              <a:off x="5688384" y="4132741"/>
              <a:ext cx="267842" cy="706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ttore 1 55"/>
            <p:cNvCxnSpPr/>
            <p:nvPr/>
          </p:nvCxnSpPr>
          <p:spPr>
            <a:xfrm flipV="1">
              <a:off x="5688384" y="4288921"/>
              <a:ext cx="267842" cy="585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ttore 1 64"/>
            <p:cNvCxnSpPr/>
            <p:nvPr/>
          </p:nvCxnSpPr>
          <p:spPr>
            <a:xfrm>
              <a:off x="5760392" y="4489747"/>
              <a:ext cx="21154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ttore 1 67"/>
            <p:cNvCxnSpPr/>
            <p:nvPr/>
          </p:nvCxnSpPr>
          <p:spPr>
            <a:xfrm>
              <a:off x="5755910" y="4635475"/>
              <a:ext cx="220506" cy="330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CasellaDiTesto 70"/>
          <p:cNvSpPr txBox="1"/>
          <p:nvPr/>
        </p:nvSpPr>
        <p:spPr>
          <a:xfrm>
            <a:off x="5851050" y="4930644"/>
            <a:ext cx="4063136" cy="58477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latin typeface="Verdana" pitchFamily="34" charset="0"/>
                <a:ea typeface="Verdana" pitchFamily="34" charset="0"/>
              </a:rPr>
              <a:t>Good uniformity &amp; DLC–readout distance close to CERN </a:t>
            </a:r>
            <a:r>
              <a:rPr lang="en-GB" sz="1600" b="1" dirty="0" err="1">
                <a:latin typeface="Verdana" pitchFamily="34" charset="0"/>
                <a:ea typeface="Verdana" pitchFamily="34" charset="0"/>
              </a:rPr>
              <a:t>stackout</a:t>
            </a:r>
            <a:r>
              <a:rPr lang="en-GB" sz="1600" b="1" dirty="0">
                <a:latin typeface="Verdana" pitchFamily="34" charset="0"/>
                <a:ea typeface="Verdana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66642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6A9874-50D1-4ED2-43FF-1D2C508C7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>
                <a:latin typeface="Impact" panose="020B0806030902050204" pitchFamily="34" charset="0"/>
              </a:rPr>
              <a:t>LHCb</a:t>
            </a:r>
            <a:r>
              <a:rPr lang="en-US" sz="2800" dirty="0">
                <a:latin typeface="Impact" panose="020B0806030902050204" pitchFamily="34" charset="0"/>
              </a:rPr>
              <a:t> upgrade II  (Run5 – Run6) </a:t>
            </a:r>
            <a:endParaRPr lang="it-IT" sz="2800" dirty="0">
              <a:latin typeface="Impact" panose="020B0806030902050204" pitchFamily="34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FADAF72B-BCC7-E22E-0817-81A99FFD9A54}"/>
              </a:ext>
            </a:extLst>
          </p:cNvPr>
          <p:cNvSpPr/>
          <p:nvPr/>
        </p:nvSpPr>
        <p:spPr>
          <a:xfrm>
            <a:off x="431696" y="1800887"/>
            <a:ext cx="7920632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latin typeface="DejaVu Serif Condensed"/>
              </a:rPr>
              <a:t>Detector r</a:t>
            </a:r>
            <a:r>
              <a:rPr lang="en-US" b="1" dirty="0" err="1">
                <a:latin typeface="DejaVu Serif Condensed"/>
              </a:rPr>
              <a:t>equirements</a:t>
            </a:r>
            <a:r>
              <a:rPr lang="en-US" b="1" dirty="0">
                <a:latin typeface="DejaVu Serif Condensed"/>
              </a:rPr>
              <a:t> Run5 – Run6</a:t>
            </a:r>
            <a:endParaRPr lang="it-IT" b="1" dirty="0">
              <a:latin typeface="DejaVu Serif Condensed"/>
            </a:endParaRPr>
          </a:p>
          <a:p>
            <a:endParaRPr lang="it-IT" sz="500" dirty="0">
              <a:latin typeface="DejaVu Serif Condensed"/>
            </a:endParaRPr>
          </a:p>
          <a:p>
            <a:pPr marL="285750" indent="-285750">
              <a:buSzPct val="100000"/>
              <a:buFont typeface="Arial" pitchFamily="34" charset="0"/>
              <a:buChar char="•"/>
            </a:pPr>
            <a:r>
              <a:rPr lang="it-IT" altLang="it-IT" sz="1600" dirty="0">
                <a:latin typeface="DejaVu Serif Condensed"/>
              </a:rPr>
              <a:t>Rate up to 1 MHz/cm</a:t>
            </a:r>
            <a:r>
              <a:rPr lang="it-IT" altLang="it-IT" sz="1600" baseline="30000" dirty="0">
                <a:latin typeface="DejaVu Serif Condensed"/>
              </a:rPr>
              <a:t>2</a:t>
            </a:r>
            <a:r>
              <a:rPr lang="it-IT" altLang="it-IT" sz="1600" dirty="0">
                <a:latin typeface="DejaVu Serif Condensed"/>
              </a:rPr>
              <a:t> on detector single gap</a:t>
            </a:r>
          </a:p>
          <a:p>
            <a:pPr marL="285750" indent="-285750">
              <a:buSzPct val="100000"/>
              <a:buFont typeface="Arial" pitchFamily="34" charset="0"/>
              <a:buChar char="•"/>
            </a:pPr>
            <a:r>
              <a:rPr lang="it-IT" altLang="it-IT" sz="1600" dirty="0">
                <a:latin typeface="DejaVu Serif Condensed"/>
              </a:rPr>
              <a:t>Rate up to 700 kHz per </a:t>
            </a:r>
            <a:r>
              <a:rPr lang="it-IT" altLang="it-IT" sz="1600" dirty="0" err="1">
                <a:latin typeface="DejaVu Serif Condensed"/>
              </a:rPr>
              <a:t>electronic</a:t>
            </a:r>
            <a:r>
              <a:rPr lang="it-IT" altLang="it-IT" sz="1600" dirty="0">
                <a:latin typeface="DejaVu Serif Condensed"/>
              </a:rPr>
              <a:t> </a:t>
            </a:r>
            <a:r>
              <a:rPr lang="it-IT" altLang="it-IT" sz="1600" dirty="0" err="1">
                <a:latin typeface="DejaVu Serif Condensed"/>
              </a:rPr>
              <a:t>channel</a:t>
            </a:r>
            <a:endParaRPr lang="it-IT" altLang="it-IT" sz="1600" dirty="0">
              <a:latin typeface="DejaVu Serif Condensed"/>
            </a:endParaRPr>
          </a:p>
          <a:p>
            <a:pPr marL="285750" indent="-285750">
              <a:buSzPct val="100000"/>
              <a:buFont typeface="Arial" pitchFamily="34" charset="0"/>
              <a:buChar char="•"/>
            </a:pPr>
            <a:r>
              <a:rPr lang="it-IT" altLang="it-IT" sz="1600" dirty="0" err="1">
                <a:latin typeface="DejaVu Serif Condensed"/>
              </a:rPr>
              <a:t>Max</a:t>
            </a:r>
            <a:r>
              <a:rPr lang="it-IT" altLang="it-IT" sz="1600" dirty="0">
                <a:latin typeface="DejaVu Serif Condensed"/>
              </a:rPr>
              <a:t> input </a:t>
            </a:r>
            <a:r>
              <a:rPr lang="it-IT" altLang="it-IT" sz="1600" dirty="0" err="1">
                <a:latin typeface="DejaVu Serif Condensed"/>
              </a:rPr>
              <a:t>capacitance</a:t>
            </a:r>
            <a:r>
              <a:rPr lang="it-IT" altLang="it-IT" sz="1600" dirty="0">
                <a:latin typeface="DejaVu Serif Condensed"/>
              </a:rPr>
              <a:t> (double gap) ≤ 100 </a:t>
            </a:r>
            <a:r>
              <a:rPr lang="it-IT" altLang="it-IT" sz="1600" dirty="0" err="1">
                <a:latin typeface="DejaVu Serif Condensed"/>
              </a:rPr>
              <a:t>pF</a:t>
            </a:r>
            <a:endParaRPr lang="it-IT" altLang="it-IT" sz="1600" dirty="0">
              <a:latin typeface="DejaVu Serif Condensed"/>
            </a:endParaRPr>
          </a:p>
          <a:p>
            <a:pPr marL="285750" indent="-285750">
              <a:buSzPct val="100000"/>
              <a:buFont typeface="Arial" pitchFamily="34" charset="0"/>
              <a:buChar char="•"/>
            </a:pPr>
            <a:r>
              <a:rPr lang="en-US" altLang="it-IT" sz="1600" dirty="0">
                <a:latin typeface="DejaVu Serif Condensed"/>
              </a:rPr>
              <a:t>Efficiency</a:t>
            </a:r>
            <a:r>
              <a:rPr lang="it-IT" altLang="it-IT" sz="1600" dirty="0">
                <a:latin typeface="DejaVu Serif Condensed"/>
              </a:rPr>
              <a:t>  (double gap) &gt; 95% </a:t>
            </a:r>
            <a:r>
              <a:rPr lang="en-US" altLang="it-IT" sz="1600" dirty="0">
                <a:latin typeface="DejaVu Serif Condensed"/>
              </a:rPr>
              <a:t>within</a:t>
            </a:r>
            <a:r>
              <a:rPr lang="it-IT" altLang="it-IT" sz="1600" dirty="0">
                <a:latin typeface="DejaVu Serif Condensed"/>
              </a:rPr>
              <a:t> a BX (25 ns)  </a:t>
            </a:r>
          </a:p>
          <a:p>
            <a:pPr marL="285750" indent="-285750">
              <a:buSzPct val="100000"/>
              <a:buFont typeface="Arial" pitchFamily="34" charset="0"/>
              <a:buChar char="•"/>
            </a:pPr>
            <a:r>
              <a:rPr lang="it-IT" altLang="it-IT" sz="1600" dirty="0">
                <a:latin typeface="DejaVu Serif Condensed"/>
              </a:rPr>
              <a:t>Long </a:t>
            </a:r>
            <a:r>
              <a:rPr lang="en-US" altLang="it-IT" sz="1600" dirty="0">
                <a:latin typeface="DejaVu Serif Condensed"/>
              </a:rPr>
              <a:t>stability</a:t>
            </a:r>
            <a:r>
              <a:rPr lang="it-IT" altLang="it-IT" sz="1600" dirty="0">
                <a:latin typeface="DejaVu Serif Condensed"/>
              </a:rPr>
              <a:t> up to 1C/cm</a:t>
            </a:r>
            <a:r>
              <a:rPr lang="it-IT" altLang="it-IT" sz="1600" baseline="30000" dirty="0">
                <a:latin typeface="DejaVu Serif Condensed"/>
              </a:rPr>
              <a:t>2</a:t>
            </a:r>
            <a:r>
              <a:rPr lang="it-IT" altLang="it-IT" sz="1600" dirty="0">
                <a:latin typeface="DejaVu Serif Condensed"/>
              </a:rPr>
              <a:t> </a:t>
            </a:r>
            <a:r>
              <a:rPr lang="en-US" altLang="it-IT" sz="1600" dirty="0" err="1">
                <a:latin typeface="DejaVu Serif Condensed"/>
              </a:rPr>
              <a:t>acc</a:t>
            </a:r>
            <a:r>
              <a:rPr lang="it-IT" altLang="it-IT" sz="1600" dirty="0" err="1">
                <a:latin typeface="DejaVu Serif Condensed"/>
              </a:rPr>
              <a:t>umulated</a:t>
            </a:r>
            <a:r>
              <a:rPr lang="it-IT" altLang="it-IT" sz="1600" dirty="0">
                <a:latin typeface="DejaVu Serif Condensed"/>
              </a:rPr>
              <a:t>  </a:t>
            </a:r>
            <a:r>
              <a:rPr lang="en-US" altLang="it-IT" sz="1600" dirty="0">
                <a:latin typeface="DejaVu Serif Condensed"/>
              </a:rPr>
              <a:t>charge</a:t>
            </a:r>
            <a:r>
              <a:rPr lang="it-IT" altLang="it-IT" sz="1600" dirty="0">
                <a:latin typeface="DejaVu Serif Condensed"/>
              </a:rPr>
              <a:t> in 10 y of </a:t>
            </a:r>
            <a:r>
              <a:rPr lang="en-US" altLang="it-IT" sz="1600" dirty="0">
                <a:latin typeface="DejaVu Serif Condensed"/>
              </a:rPr>
              <a:t>operation (M2R1, G=4000)</a:t>
            </a:r>
            <a:r>
              <a:rPr lang="it-IT" altLang="it-IT" sz="1600" dirty="0">
                <a:latin typeface="DejaVu Serif Condensed"/>
              </a:rPr>
              <a:t> </a:t>
            </a:r>
          </a:p>
          <a:p>
            <a:pPr marL="285750" indent="-285750">
              <a:buSzPct val="100000"/>
              <a:buFont typeface="Arial" pitchFamily="34" charset="0"/>
              <a:buChar char="•"/>
            </a:pPr>
            <a:r>
              <a:rPr lang="it-IT" altLang="it-IT" sz="1600" dirty="0">
                <a:latin typeface="DejaVu Serif Condensed"/>
              </a:rPr>
              <a:t>Pad cluster </a:t>
            </a:r>
            <a:r>
              <a:rPr lang="en-US" altLang="it-IT" sz="1600" dirty="0">
                <a:latin typeface="DejaVu Serif Condensed"/>
              </a:rPr>
              <a:t>size</a:t>
            </a:r>
            <a:r>
              <a:rPr lang="it-IT" altLang="it-IT" sz="1600" dirty="0">
                <a:latin typeface="DejaVu Serif Condensed"/>
              </a:rPr>
              <a:t> &lt; 1.2 </a:t>
            </a:r>
          </a:p>
        </p:txBody>
      </p:sp>
      <p:sp>
        <p:nvSpPr>
          <p:cNvPr id="7" name="Rettangolo 4">
            <a:extLst>
              <a:ext uri="{FF2B5EF4-FFF2-40B4-BE49-F238E27FC236}">
                <a16:creationId xmlns:a16="http://schemas.microsoft.com/office/drawing/2014/main" id="{A298DC97-847A-5A14-3C4F-FB68FEC55950}"/>
              </a:ext>
            </a:extLst>
          </p:cNvPr>
          <p:cNvSpPr/>
          <p:nvPr/>
        </p:nvSpPr>
        <p:spPr>
          <a:xfrm>
            <a:off x="290504" y="891059"/>
            <a:ext cx="6478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latin typeface="DejaVu Serif Condensed"/>
              </a:rPr>
              <a:t>The </a:t>
            </a:r>
            <a:r>
              <a:rPr lang="en-GB" sz="1600" dirty="0">
                <a:latin typeface="DejaVu Serif Condensed"/>
              </a:rPr>
              <a:t>Muon</a:t>
            </a:r>
            <a:r>
              <a:rPr lang="it-IT" sz="1600" dirty="0">
                <a:latin typeface="DejaVu Serif Condensed"/>
              </a:rPr>
              <a:t> </a:t>
            </a:r>
            <a:r>
              <a:rPr lang="en-GB" sz="1600" dirty="0">
                <a:latin typeface="DejaVu Serif Condensed"/>
              </a:rPr>
              <a:t>system </a:t>
            </a:r>
            <a:r>
              <a:rPr lang="en-GB" sz="1600" b="1" dirty="0">
                <a:latin typeface="DejaVu Serif Condensed"/>
              </a:rPr>
              <a:t>(MWPC+GEM)</a:t>
            </a:r>
            <a:r>
              <a:rPr lang="en-GB" sz="1600" dirty="0">
                <a:latin typeface="DejaVu Serif Condensed"/>
              </a:rPr>
              <a:t> </a:t>
            </a:r>
            <a:r>
              <a:rPr lang="it-IT" sz="1600" dirty="0">
                <a:latin typeface="DejaVu Serif Condensed"/>
              </a:rPr>
              <a:t>during  </a:t>
            </a:r>
            <a:r>
              <a:rPr lang="it-IT" sz="1600" b="1" dirty="0">
                <a:latin typeface="DejaVu Serif Condensed"/>
              </a:rPr>
              <a:t>Run1 &amp; Run2 </a:t>
            </a:r>
            <a:r>
              <a:rPr lang="it-IT" sz="1600" dirty="0">
                <a:latin typeface="DejaVu Serif Condensed"/>
              </a:rPr>
              <a:t>(</a:t>
            </a:r>
            <a:r>
              <a:rPr lang="it-IT" sz="1600" b="1" dirty="0">
                <a:latin typeface="DejaVu Serif Condensed"/>
              </a:rPr>
              <a:t>1÷4 x 10</a:t>
            </a:r>
            <a:r>
              <a:rPr lang="it-IT" sz="1600" b="1" baseline="30000" dirty="0">
                <a:latin typeface="DejaVu Serif Condensed"/>
              </a:rPr>
              <a:t>32</a:t>
            </a:r>
            <a:r>
              <a:rPr lang="it-IT" sz="1600" b="1" dirty="0">
                <a:latin typeface="DejaVu Serif Condensed"/>
              </a:rPr>
              <a:t> cm</a:t>
            </a:r>
            <a:r>
              <a:rPr lang="it-IT" sz="1600" b="1" baseline="30000" dirty="0">
                <a:latin typeface="DejaVu Serif Condensed"/>
              </a:rPr>
              <a:t>-2</a:t>
            </a:r>
            <a:r>
              <a:rPr lang="it-IT" sz="1600" b="1" dirty="0">
                <a:latin typeface="DejaVu Serif Condensed"/>
              </a:rPr>
              <a:t> s</a:t>
            </a:r>
            <a:r>
              <a:rPr lang="it-IT" sz="1600" b="1" baseline="30000" dirty="0">
                <a:latin typeface="DejaVu Serif Condensed"/>
              </a:rPr>
              <a:t>-1</a:t>
            </a:r>
            <a:r>
              <a:rPr lang="it-IT" sz="1600" dirty="0">
                <a:latin typeface="DejaVu Serif Condensed"/>
              </a:rPr>
              <a:t>)</a:t>
            </a:r>
          </a:p>
          <a:p>
            <a:r>
              <a:rPr lang="it-IT" sz="1600" dirty="0" err="1">
                <a:latin typeface="DejaVu Serif Condensed"/>
                <a:sym typeface="Wingdings" panose="05000000000000000000" pitchFamily="2" charset="2"/>
              </a:rPr>
              <a:t>exhibited</a:t>
            </a:r>
            <a:r>
              <a:rPr lang="it-IT" sz="1600" dirty="0">
                <a:latin typeface="DejaVu Serif Condensed"/>
                <a:sym typeface="Wingdings" panose="05000000000000000000" pitchFamily="2" charset="2"/>
              </a:rPr>
              <a:t> </a:t>
            </a:r>
            <a:r>
              <a:rPr lang="en-US" sz="1600" dirty="0">
                <a:latin typeface="DejaVu Serif Condensed"/>
              </a:rPr>
              <a:t>tracking</a:t>
            </a:r>
            <a:r>
              <a:rPr lang="it-IT" sz="1600" dirty="0">
                <a:latin typeface="DejaVu Serif Condensed"/>
              </a:rPr>
              <a:t> </a:t>
            </a:r>
            <a:r>
              <a:rPr lang="en-US" sz="1600" b="1" dirty="0">
                <a:latin typeface="DejaVu Serif Condensed"/>
              </a:rPr>
              <a:t>inefficiency</a:t>
            </a:r>
            <a:r>
              <a:rPr lang="en-US" sz="1600" dirty="0">
                <a:latin typeface="DejaVu Serif Condensed"/>
              </a:rPr>
              <a:t>,</a:t>
            </a:r>
            <a:r>
              <a:rPr lang="it-IT" sz="1600" dirty="0">
                <a:latin typeface="DejaVu Serif Condensed"/>
              </a:rPr>
              <a:t> from dead time, </a:t>
            </a:r>
            <a:r>
              <a:rPr lang="en-US" sz="1600" b="1" dirty="0">
                <a:latin typeface="DejaVu Serif Condensed"/>
              </a:rPr>
              <a:t>at</a:t>
            </a:r>
            <a:r>
              <a:rPr lang="it-IT" sz="1600" b="1" dirty="0">
                <a:latin typeface="DejaVu Serif Condensed"/>
              </a:rPr>
              <a:t> </a:t>
            </a:r>
            <a:r>
              <a:rPr lang="en-US" sz="1600" b="1" dirty="0">
                <a:latin typeface="DejaVu Serif Condensed"/>
              </a:rPr>
              <a:t>level</a:t>
            </a:r>
            <a:r>
              <a:rPr lang="it-IT" sz="1600" b="1" dirty="0">
                <a:latin typeface="DejaVu Serif Condensed"/>
              </a:rPr>
              <a:t> of 1% in Run1</a:t>
            </a:r>
          </a:p>
          <a:p>
            <a:r>
              <a:rPr lang="it-IT" sz="1600" b="1" dirty="0">
                <a:latin typeface="DejaVu Serif Condensed"/>
              </a:rPr>
              <a:t> and 2% in Run2</a:t>
            </a:r>
            <a:endParaRPr lang="it-IT" sz="1600" dirty="0">
              <a:latin typeface="DejaVu Serif Condensed"/>
            </a:endParaRPr>
          </a:p>
        </p:txBody>
      </p:sp>
      <p:grpSp>
        <p:nvGrpSpPr>
          <p:cNvPr id="8" name="Group 1">
            <a:extLst>
              <a:ext uri="{FF2B5EF4-FFF2-40B4-BE49-F238E27FC236}">
                <a16:creationId xmlns:a16="http://schemas.microsoft.com/office/drawing/2014/main" id="{AEBF9D96-3173-458D-33D3-2368D4693E3C}"/>
              </a:ext>
            </a:extLst>
          </p:cNvPr>
          <p:cNvGrpSpPr/>
          <p:nvPr/>
        </p:nvGrpSpPr>
        <p:grpSpPr>
          <a:xfrm>
            <a:off x="6984528" y="771174"/>
            <a:ext cx="3004849" cy="2129304"/>
            <a:chOff x="8037410" y="3520762"/>
            <a:chExt cx="3398981" cy="2365189"/>
          </a:xfrm>
        </p:grpSpPr>
        <p:pic>
          <p:nvPicPr>
            <p:cNvPr id="9" name="Picture 5" descr="Table&#10;&#10;Description automatically generated">
              <a:extLst>
                <a:ext uri="{FF2B5EF4-FFF2-40B4-BE49-F238E27FC236}">
                  <a16:creationId xmlns:a16="http://schemas.microsoft.com/office/drawing/2014/main" id="{89F1A14A-9982-8A65-7301-838CE16FF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7410" y="3520762"/>
              <a:ext cx="3398981" cy="2365189"/>
            </a:xfrm>
            <a:prstGeom prst="rect">
              <a:avLst/>
            </a:prstGeom>
          </p:spPr>
        </p:pic>
        <p:sp>
          <p:nvSpPr>
            <p:cNvPr id="10" name="Rectangle 4">
              <a:extLst>
                <a:ext uri="{FF2B5EF4-FFF2-40B4-BE49-F238E27FC236}">
                  <a16:creationId xmlns:a16="http://schemas.microsoft.com/office/drawing/2014/main" id="{0E9C6BFB-4A63-6580-38EF-AF2A8D50894B}"/>
                </a:ext>
              </a:extLst>
            </p:cNvPr>
            <p:cNvSpPr/>
            <p:nvPr/>
          </p:nvSpPr>
          <p:spPr>
            <a:xfrm>
              <a:off x="8607581" y="3747052"/>
              <a:ext cx="2663393" cy="417443"/>
            </a:xfrm>
            <a:prstGeom prst="rect">
              <a:avLst/>
            </a:prstGeom>
            <a:noFill/>
            <a:ln w="412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4">
            <a:extLst>
              <a:ext uri="{FF2B5EF4-FFF2-40B4-BE49-F238E27FC236}">
                <a16:creationId xmlns:a16="http://schemas.microsoft.com/office/drawing/2014/main" id="{EC1D6AE1-D16B-31CB-F7D0-B313132EE67F}"/>
              </a:ext>
            </a:extLst>
          </p:cNvPr>
          <p:cNvSpPr/>
          <p:nvPr/>
        </p:nvSpPr>
        <p:spPr>
          <a:xfrm>
            <a:off x="7506872" y="2099424"/>
            <a:ext cx="2354557" cy="375811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ccia a destra 11">
            <a:extLst>
              <a:ext uri="{FF2B5EF4-FFF2-40B4-BE49-F238E27FC236}">
                <a16:creationId xmlns:a16="http://schemas.microsoft.com/office/drawing/2014/main" id="{0B8B8157-73BB-8762-51B3-6B1A78839CF1}"/>
              </a:ext>
            </a:extLst>
          </p:cNvPr>
          <p:cNvSpPr/>
          <p:nvPr/>
        </p:nvSpPr>
        <p:spPr>
          <a:xfrm rot="10800000">
            <a:off x="6480472" y="4310881"/>
            <a:ext cx="576064" cy="14401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EAFC595-EF2D-6AB4-9903-8D1CED16B08B}"/>
              </a:ext>
            </a:extLst>
          </p:cNvPr>
          <p:cNvSpPr txBox="1"/>
          <p:nvPr/>
        </p:nvSpPr>
        <p:spPr>
          <a:xfrm>
            <a:off x="7104535" y="3907148"/>
            <a:ext cx="2184249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latin typeface="DejaVu Serif Condensed"/>
              </a:rPr>
              <a:t>Proposed solution:</a:t>
            </a:r>
          </a:p>
          <a:p>
            <a:r>
              <a:rPr lang="en-GB" b="1" dirty="0">
                <a:latin typeface="DejaVu Serif Condensed"/>
              </a:rPr>
              <a:t>µ-RWELL technology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A177554-9DC9-94BE-D1DB-39ABD5DC64B3}"/>
              </a:ext>
            </a:extLst>
          </p:cNvPr>
          <p:cNvSpPr txBox="1"/>
          <p:nvPr/>
        </p:nvSpPr>
        <p:spPr>
          <a:xfrm>
            <a:off x="431696" y="3834099"/>
            <a:ext cx="6043655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latin typeface="DejaVu Serif Condensed"/>
              </a:rPr>
              <a:t>Detector size &amp; quantity (4 gaps/chamber - redundancy)</a:t>
            </a:r>
          </a:p>
          <a:p>
            <a:endParaRPr lang="en-GB" sz="600" dirty="0">
              <a:latin typeface="DejaVu Serif Condensed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sz="1600" b="1" dirty="0">
                <a:latin typeface="DejaVu Serif Condensed"/>
              </a:rPr>
              <a:t>R1÷R2:    </a:t>
            </a:r>
            <a:r>
              <a:rPr lang="en-GB" sz="1600" b="1" dirty="0">
                <a:latin typeface="DejaVu Serif Condensed"/>
                <a:sym typeface="Wingdings" pitchFamily="2" charset="2"/>
              </a:rPr>
              <a:t>576 detectors,  size 30x25 to 74x31 cm</a:t>
            </a:r>
            <a:r>
              <a:rPr lang="en-GB" sz="1600" b="1" baseline="30000" dirty="0">
                <a:latin typeface="DejaVu Serif Condensed"/>
                <a:sym typeface="Wingdings" pitchFamily="2" charset="2"/>
              </a:rPr>
              <a:t>2</a:t>
            </a:r>
            <a:r>
              <a:rPr lang="en-GB" sz="1600" b="1" dirty="0">
                <a:latin typeface="DejaVu Serif Condensed"/>
                <a:sym typeface="Wingdings" pitchFamily="2" charset="2"/>
              </a:rPr>
              <a:t>,  90 m</a:t>
            </a:r>
            <a:r>
              <a:rPr lang="en-GB" sz="1600" b="1" baseline="30000" dirty="0">
                <a:latin typeface="DejaVu Serif Condensed"/>
                <a:sym typeface="Wingdings" pitchFamily="2" charset="2"/>
              </a:rPr>
              <a:t>2</a:t>
            </a:r>
            <a:r>
              <a:rPr lang="en-GB" sz="1600" b="1" dirty="0">
                <a:latin typeface="DejaVu Serif Condensed"/>
                <a:sym typeface="Wingdings" pitchFamily="2" charset="2"/>
              </a:rPr>
              <a:t> det.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600" dirty="0">
                <a:latin typeface="DejaVu Serif Condensed"/>
                <a:sym typeface="Wingdings" pitchFamily="2" charset="2"/>
              </a:rPr>
              <a:t>R3:           768 detectors,  </a:t>
            </a:r>
            <a:r>
              <a:rPr lang="en-GB" sz="1600" dirty="0" err="1">
                <a:latin typeface="DejaVu Serif Condensed"/>
                <a:sym typeface="Wingdings" pitchFamily="2" charset="2"/>
              </a:rPr>
              <a:t>siz</a:t>
            </a:r>
            <a:r>
              <a:rPr lang="en-GB" sz="1600" dirty="0">
                <a:latin typeface="DejaVu Serif Condensed"/>
                <a:sym typeface="Wingdings" pitchFamily="2" charset="2"/>
              </a:rPr>
              <a:t> 120x25 to 149x31 cm</a:t>
            </a:r>
            <a:r>
              <a:rPr lang="en-GB" sz="1600" baseline="30000" dirty="0">
                <a:latin typeface="DejaVu Serif Condensed"/>
                <a:sym typeface="Wingdings" pitchFamily="2" charset="2"/>
              </a:rPr>
              <a:t>2</a:t>
            </a:r>
            <a:r>
              <a:rPr lang="en-GB" sz="1600" dirty="0">
                <a:latin typeface="DejaVu Serif Condensed"/>
                <a:sym typeface="Wingdings" pitchFamily="2" charset="2"/>
              </a:rPr>
              <a:t>,  290m</a:t>
            </a:r>
            <a:r>
              <a:rPr lang="en-GB" sz="1600" baseline="30000" dirty="0">
                <a:latin typeface="DejaVu Serif Condensed"/>
                <a:sym typeface="Wingdings" pitchFamily="2" charset="2"/>
              </a:rPr>
              <a:t>2</a:t>
            </a:r>
            <a:r>
              <a:rPr lang="en-GB" sz="1600" dirty="0">
                <a:latin typeface="DejaVu Serif Condensed"/>
                <a:sym typeface="Wingdings" pitchFamily="2" charset="2"/>
              </a:rPr>
              <a:t> det.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600" dirty="0">
                <a:latin typeface="DejaVu Serif Condensed"/>
                <a:sym typeface="Wingdings" pitchFamily="2" charset="2"/>
              </a:rPr>
              <a:t>R4 :         3072 detectors, size 120x25 to 149x31 cm</a:t>
            </a:r>
            <a:r>
              <a:rPr lang="en-GB" sz="1600" baseline="30000" dirty="0">
                <a:latin typeface="DejaVu Serif Condensed"/>
                <a:sym typeface="Wingdings" pitchFamily="2" charset="2"/>
              </a:rPr>
              <a:t>2</a:t>
            </a:r>
            <a:r>
              <a:rPr lang="en-GB" sz="1600" dirty="0">
                <a:latin typeface="DejaVu Serif Condensed"/>
                <a:sym typeface="Wingdings" pitchFamily="2" charset="2"/>
              </a:rPr>
              <a:t>,  1164 m</a:t>
            </a:r>
            <a:r>
              <a:rPr lang="en-GB" sz="1600" baseline="30000" dirty="0">
                <a:latin typeface="DejaVu Serif Condensed"/>
                <a:sym typeface="Wingdings" pitchFamily="2" charset="2"/>
              </a:rPr>
              <a:t>2</a:t>
            </a:r>
            <a:r>
              <a:rPr lang="en-GB" sz="1600" dirty="0">
                <a:latin typeface="DejaVu Serif Condensed"/>
                <a:sym typeface="Wingdings" pitchFamily="2" charset="2"/>
              </a:rPr>
              <a:t> det. 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A9EA300-E7D0-C111-E12F-AAFD96082349}"/>
              </a:ext>
            </a:extLst>
          </p:cNvPr>
          <p:cNvSpPr txBox="1"/>
          <p:nvPr/>
        </p:nvSpPr>
        <p:spPr>
          <a:xfrm>
            <a:off x="7128544" y="4635475"/>
            <a:ext cx="1800200" cy="9233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latin typeface="DejaVu Serif Condensed"/>
              </a:rPr>
              <a:t>Under discussion the replacing of part of R3</a:t>
            </a:r>
          </a:p>
        </p:txBody>
      </p:sp>
    </p:spTree>
    <p:extLst>
      <p:ext uri="{BB962C8B-B14F-4D97-AF65-F5344CB8AC3E}">
        <p14:creationId xmlns:p14="http://schemas.microsoft.com/office/powerpoint/2010/main" val="8921504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solidFill>
                  <a:schemeClr val="tx1"/>
                </a:solidFill>
                <a:latin typeface="Impact" pitchFamily="34" charset="0"/>
                <a:ea typeface="Verdana" pitchFamily="34" charset="0"/>
                <a:sym typeface="Wingdings" pitchFamily="2" charset="2"/>
              </a:rPr>
              <a:t>R&amp;D on the PEP high rate layout</a:t>
            </a:r>
            <a:endParaRPr lang="en-GB" sz="28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7" r="12917"/>
          <a:stretch/>
        </p:blipFill>
        <p:spPr>
          <a:xfrm>
            <a:off x="5400352" y="3898746"/>
            <a:ext cx="2561704" cy="1672833"/>
          </a:xfrm>
          <a:prstGeom prst="rect">
            <a:avLst/>
          </a:prstGeom>
          <a:effectLst>
            <a:softEdge rad="317500"/>
          </a:effectLst>
        </p:spPr>
      </p:pic>
      <p:grpSp>
        <p:nvGrpSpPr>
          <p:cNvPr id="5" name="Gruppo 4"/>
          <p:cNvGrpSpPr/>
          <p:nvPr/>
        </p:nvGrpSpPr>
        <p:grpSpPr>
          <a:xfrm>
            <a:off x="6769230" y="963067"/>
            <a:ext cx="3252532" cy="1457372"/>
            <a:chOff x="893633" y="3888675"/>
            <a:chExt cx="3868766" cy="1800200"/>
          </a:xfrm>
        </p:grpSpPr>
        <p:sp>
          <p:nvSpPr>
            <p:cNvPr id="6" name="CasellaDiTesto 5"/>
            <p:cNvSpPr txBox="1"/>
            <p:nvPr/>
          </p:nvSpPr>
          <p:spPr>
            <a:xfrm>
              <a:off x="1268831" y="3933056"/>
              <a:ext cx="3049214" cy="3041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bg1">
                      <a:lumMod val="50000"/>
                    </a:schemeClr>
                  </a:solidFill>
                  <a:latin typeface="Verdana" pitchFamily="34" charset="0"/>
                  <a:ea typeface="Verdana" pitchFamily="34" charset="0"/>
                </a:rPr>
                <a:t>PEP – Patterning-Etching-Plating</a:t>
              </a:r>
            </a:p>
          </p:txBody>
        </p:sp>
        <p:sp>
          <p:nvSpPr>
            <p:cNvPr id="7" name="CasellaDiTesto 6"/>
            <p:cNvSpPr txBox="1"/>
            <p:nvPr/>
          </p:nvSpPr>
          <p:spPr>
            <a:xfrm>
              <a:off x="1126554" y="5343056"/>
              <a:ext cx="3441997" cy="3041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00" b="1" dirty="0">
                  <a:solidFill>
                    <a:schemeClr val="bg1">
                      <a:lumMod val="50000"/>
                    </a:schemeClr>
                  </a:solidFill>
                  <a:latin typeface="Verdana" pitchFamily="34" charset="0"/>
                  <a:ea typeface="Verdana" pitchFamily="34" charset="0"/>
                </a:rPr>
                <a:t>grid-like DLC grounding </a:t>
              </a:r>
              <a:r>
                <a:rPr lang="en-GB" sz="1000" dirty="0">
                  <a:solidFill>
                    <a:schemeClr val="bg1">
                      <a:lumMod val="50000"/>
                    </a:schemeClr>
                  </a:solidFill>
                  <a:latin typeface="Verdana" pitchFamily="34" charset="0"/>
                  <a:ea typeface="Verdana" pitchFamily="34" charset="0"/>
                </a:rPr>
                <a:t>from </a:t>
              </a:r>
              <a:r>
                <a:rPr lang="en-GB" sz="1000" b="1" dirty="0">
                  <a:solidFill>
                    <a:schemeClr val="bg1">
                      <a:lumMod val="50000"/>
                    </a:schemeClr>
                  </a:solidFill>
                  <a:latin typeface="Verdana" pitchFamily="34" charset="0"/>
                  <a:ea typeface="Verdana" pitchFamily="34" charset="0"/>
                </a:rPr>
                <a:t>Cu-top</a:t>
              </a:r>
              <a:r>
                <a:rPr lang="en-GB" sz="1000" dirty="0">
                  <a:solidFill>
                    <a:schemeClr val="bg1">
                      <a:lumMod val="50000"/>
                    </a:schemeClr>
                  </a:solidFill>
                  <a:latin typeface="Verdana" pitchFamily="34" charset="0"/>
                  <a:ea typeface="Verdana" pitchFamily="34" charset="0"/>
                </a:rPr>
                <a:t> </a:t>
              </a:r>
            </a:p>
          </p:txBody>
        </p:sp>
        <p:sp>
          <p:nvSpPr>
            <p:cNvPr id="8" name="Rettangolo arrotondato 7"/>
            <p:cNvSpPr/>
            <p:nvPr/>
          </p:nvSpPr>
          <p:spPr>
            <a:xfrm>
              <a:off x="893633" y="3888675"/>
              <a:ext cx="3868766" cy="1800200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00"/>
            </a:p>
          </p:txBody>
        </p:sp>
        <p:grpSp>
          <p:nvGrpSpPr>
            <p:cNvPr id="9" name="Gruppo 8"/>
            <p:cNvGrpSpPr/>
            <p:nvPr/>
          </p:nvGrpSpPr>
          <p:grpSpPr>
            <a:xfrm>
              <a:off x="1187624" y="4286243"/>
              <a:ext cx="3341668" cy="966707"/>
              <a:chOff x="5495516" y="4250618"/>
              <a:chExt cx="3341668" cy="966707"/>
            </a:xfrm>
          </p:grpSpPr>
          <p:sp>
            <p:nvSpPr>
              <p:cNvPr id="10" name="Rettangolo 9"/>
              <p:cNvSpPr/>
              <p:nvPr/>
            </p:nvSpPr>
            <p:spPr>
              <a:xfrm>
                <a:off x="5508104" y="4593302"/>
                <a:ext cx="3319853" cy="360040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100"/>
              </a:p>
            </p:txBody>
          </p:sp>
          <p:sp>
            <p:nvSpPr>
              <p:cNvPr id="11" name="Rettangolo 10"/>
              <p:cNvSpPr/>
              <p:nvPr/>
            </p:nvSpPr>
            <p:spPr>
              <a:xfrm>
                <a:off x="5508104" y="4773402"/>
                <a:ext cx="3319853" cy="36004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100"/>
              </a:p>
            </p:txBody>
          </p:sp>
          <p:sp>
            <p:nvSpPr>
              <p:cNvPr id="12" name="Rettangolo 11"/>
              <p:cNvSpPr/>
              <p:nvPr/>
            </p:nvSpPr>
            <p:spPr>
              <a:xfrm>
                <a:off x="5505041" y="4857285"/>
                <a:ext cx="3319853" cy="36004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100"/>
              </a:p>
            </p:txBody>
          </p:sp>
          <p:sp>
            <p:nvSpPr>
              <p:cNvPr id="13" name="Rettangolo 12"/>
              <p:cNvSpPr/>
              <p:nvPr/>
            </p:nvSpPr>
            <p:spPr>
              <a:xfrm>
                <a:off x="5505041" y="4293096"/>
                <a:ext cx="3319853" cy="261389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100"/>
              </a:p>
            </p:txBody>
          </p:sp>
          <p:cxnSp>
            <p:nvCxnSpPr>
              <p:cNvPr id="14" name="Connettore 1 13"/>
              <p:cNvCxnSpPr/>
              <p:nvPr/>
            </p:nvCxnSpPr>
            <p:spPr>
              <a:xfrm>
                <a:off x="5505041" y="4571419"/>
                <a:ext cx="3319853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rapezio 14"/>
              <p:cNvSpPr/>
              <p:nvPr/>
            </p:nvSpPr>
            <p:spPr>
              <a:xfrm rot="10800000">
                <a:off x="5650093" y="4286622"/>
                <a:ext cx="303179" cy="252028"/>
              </a:xfrm>
              <a:prstGeom prst="trapezoid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100"/>
              </a:p>
            </p:txBody>
          </p:sp>
          <p:sp>
            <p:nvSpPr>
              <p:cNvPr id="16" name="Trapezio 15"/>
              <p:cNvSpPr/>
              <p:nvPr/>
            </p:nvSpPr>
            <p:spPr>
              <a:xfrm rot="10800000">
                <a:off x="6160599" y="4288758"/>
                <a:ext cx="303179" cy="252028"/>
              </a:xfrm>
              <a:prstGeom prst="trapezoid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100"/>
              </a:p>
            </p:txBody>
          </p:sp>
          <p:sp>
            <p:nvSpPr>
              <p:cNvPr id="17" name="Trapezio 16"/>
              <p:cNvSpPr/>
              <p:nvPr/>
            </p:nvSpPr>
            <p:spPr>
              <a:xfrm rot="10800000">
                <a:off x="8377699" y="4288758"/>
                <a:ext cx="303179" cy="252028"/>
              </a:xfrm>
              <a:prstGeom prst="trapezoid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100"/>
              </a:p>
            </p:txBody>
          </p:sp>
          <p:sp>
            <p:nvSpPr>
              <p:cNvPr id="18" name="Trapezio 17"/>
              <p:cNvSpPr/>
              <p:nvPr/>
            </p:nvSpPr>
            <p:spPr>
              <a:xfrm rot="10800000">
                <a:off x="7907511" y="4286622"/>
                <a:ext cx="303179" cy="252028"/>
              </a:xfrm>
              <a:prstGeom prst="trapezoid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100"/>
              </a:p>
            </p:txBody>
          </p:sp>
          <p:sp>
            <p:nvSpPr>
              <p:cNvPr id="19" name="Trapezio 18"/>
              <p:cNvSpPr/>
              <p:nvPr/>
            </p:nvSpPr>
            <p:spPr>
              <a:xfrm rot="10800000">
                <a:off x="6981903" y="4286616"/>
                <a:ext cx="474839" cy="252028"/>
              </a:xfrm>
              <a:prstGeom prst="trapezoid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100"/>
              </a:p>
            </p:txBody>
          </p:sp>
          <p:grpSp>
            <p:nvGrpSpPr>
              <p:cNvPr id="20" name="Gruppo 19"/>
              <p:cNvGrpSpPr/>
              <p:nvPr/>
            </p:nvGrpSpPr>
            <p:grpSpPr>
              <a:xfrm>
                <a:off x="5572659" y="4840073"/>
                <a:ext cx="3176819" cy="0"/>
                <a:chOff x="5572659" y="4840073"/>
                <a:chExt cx="3176819" cy="0"/>
              </a:xfrm>
            </p:grpSpPr>
            <p:cxnSp>
              <p:nvCxnSpPr>
                <p:cNvPr id="32" name="Connettore 1 31"/>
                <p:cNvCxnSpPr/>
                <p:nvPr/>
              </p:nvCxnSpPr>
              <p:spPr>
                <a:xfrm>
                  <a:off x="5572659" y="4840073"/>
                  <a:ext cx="648072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Connettore 1 32"/>
                <p:cNvCxnSpPr/>
                <p:nvPr/>
              </p:nvCxnSpPr>
              <p:spPr>
                <a:xfrm>
                  <a:off x="7300851" y="4840073"/>
                  <a:ext cx="648072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Connettore 1 33"/>
                <p:cNvCxnSpPr/>
                <p:nvPr/>
              </p:nvCxnSpPr>
              <p:spPr>
                <a:xfrm>
                  <a:off x="8101406" y="4840073"/>
                  <a:ext cx="648072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Connettore 1 34"/>
                <p:cNvCxnSpPr/>
                <p:nvPr/>
              </p:nvCxnSpPr>
              <p:spPr>
                <a:xfrm>
                  <a:off x="6436755" y="4840073"/>
                  <a:ext cx="648072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1" name="Connettore 1 20"/>
              <p:cNvCxnSpPr/>
              <p:nvPr/>
            </p:nvCxnSpPr>
            <p:spPr>
              <a:xfrm>
                <a:off x="6463778" y="4284486"/>
                <a:ext cx="200876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nettore 1 21"/>
              <p:cNvCxnSpPr/>
              <p:nvPr/>
            </p:nvCxnSpPr>
            <p:spPr>
              <a:xfrm>
                <a:off x="7744774" y="4284486"/>
                <a:ext cx="162736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ttore 1 22"/>
              <p:cNvCxnSpPr/>
              <p:nvPr/>
            </p:nvCxnSpPr>
            <p:spPr>
              <a:xfrm>
                <a:off x="5953272" y="4276019"/>
                <a:ext cx="207326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ttore 1 23"/>
              <p:cNvCxnSpPr/>
              <p:nvPr/>
            </p:nvCxnSpPr>
            <p:spPr>
              <a:xfrm>
                <a:off x="5495516" y="4270728"/>
                <a:ext cx="139465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ttore 1 24"/>
              <p:cNvCxnSpPr/>
              <p:nvPr/>
            </p:nvCxnSpPr>
            <p:spPr>
              <a:xfrm>
                <a:off x="7465250" y="4278136"/>
                <a:ext cx="720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nettore 1 25"/>
              <p:cNvCxnSpPr/>
              <p:nvPr/>
            </p:nvCxnSpPr>
            <p:spPr>
              <a:xfrm>
                <a:off x="6899728" y="4276018"/>
                <a:ext cx="720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ttore 1 26"/>
              <p:cNvCxnSpPr/>
              <p:nvPr/>
            </p:nvCxnSpPr>
            <p:spPr>
              <a:xfrm>
                <a:off x="6971736" y="4250618"/>
                <a:ext cx="52958" cy="304786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ttore 1 27"/>
              <p:cNvCxnSpPr/>
              <p:nvPr/>
            </p:nvCxnSpPr>
            <p:spPr>
              <a:xfrm flipH="1">
                <a:off x="7385348" y="4250618"/>
                <a:ext cx="79902" cy="304786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ttore 1 28"/>
              <p:cNvCxnSpPr/>
              <p:nvPr/>
            </p:nvCxnSpPr>
            <p:spPr>
              <a:xfrm>
                <a:off x="7024694" y="4530771"/>
                <a:ext cx="360654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nettore 1 29"/>
              <p:cNvCxnSpPr/>
              <p:nvPr/>
            </p:nvCxnSpPr>
            <p:spPr>
              <a:xfrm>
                <a:off x="8227885" y="4275198"/>
                <a:ext cx="139340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nettore 1 30"/>
              <p:cNvCxnSpPr/>
              <p:nvPr/>
            </p:nvCxnSpPr>
            <p:spPr>
              <a:xfrm>
                <a:off x="8697844" y="4275198"/>
                <a:ext cx="139340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CasellaDiTesto 36"/>
          <p:cNvSpPr txBox="1"/>
          <p:nvPr/>
        </p:nvSpPr>
        <p:spPr>
          <a:xfrm>
            <a:off x="376474" y="1055977"/>
            <a:ext cx="6248014" cy="380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In the framework of the </a:t>
            </a:r>
            <a:r>
              <a:rPr lang="en-US" sz="1400" b="1" dirty="0" err="1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LHCb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 phase-2 upgrade, in strict collaboration with CERN (</a:t>
            </a:r>
            <a:r>
              <a:rPr lang="en-US" sz="1400" b="1" dirty="0" err="1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Rui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), we are developing the PEP (Patterning-Etching-Plating) high-rate layout.</a:t>
            </a:r>
          </a:p>
          <a:p>
            <a:endParaRPr lang="en-US" sz="800" b="1" dirty="0">
              <a:solidFill>
                <a:schemeClr val="bg1">
                  <a:lumMod val="50000"/>
                </a:schemeClr>
              </a:solidFill>
              <a:latin typeface="Verdana" pitchFamily="34" charset="0"/>
              <a:ea typeface="Verdana" pitchFamily="34" charset="0"/>
            </a:endParaRPr>
          </a:p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Similarly to the previous SG layout the PEP is based on a grid-like DLC grounding:</a:t>
            </a:r>
          </a:p>
          <a:p>
            <a:endParaRPr lang="en-US" sz="800" b="1" dirty="0">
              <a:solidFill>
                <a:schemeClr val="bg1">
                  <a:lumMod val="50000"/>
                </a:schemeClr>
              </a:solidFill>
              <a:latin typeface="Verdana" pitchFamily="34" charset="0"/>
              <a:ea typeface="Verdan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in the SG layout the conductive grid was patterned by etching a Cu-layer deposited onto the DLC film</a:t>
            </a:r>
          </a:p>
          <a:p>
            <a:endParaRPr lang="en-US" sz="600" b="1" dirty="0">
              <a:solidFill>
                <a:schemeClr val="bg1">
                  <a:lumMod val="50000"/>
                </a:schemeClr>
              </a:solidFill>
              <a:latin typeface="Verdana" pitchFamily="34" charset="0"/>
              <a:ea typeface="Verdan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in the PEP the conductive grid is </a:t>
            </a:r>
            <a:r>
              <a:rPr lang="en-US" sz="1400" b="1" i="1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Patterned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 on the Cu top layer of the </a:t>
            </a:r>
            <a:r>
              <a:rPr lang="en-US" sz="1400" b="1" dirty="0" err="1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kapton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 foil, connected with the underlying DLC by means a dense blind-</a:t>
            </a:r>
            <a:r>
              <a:rPr lang="en-US" sz="1400" b="1" dirty="0" err="1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vias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 first  </a:t>
            </a:r>
            <a:r>
              <a:rPr lang="en-US" sz="1400" b="1" i="1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Etched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 then </a:t>
            </a:r>
            <a:r>
              <a:rPr lang="en-US" sz="1400" b="1" i="1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Plated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. In this way the DLC is grounded from the top </a:t>
            </a:r>
          </a:p>
          <a:p>
            <a:endParaRPr lang="en-US" sz="900" b="1" dirty="0">
              <a:solidFill>
                <a:schemeClr val="bg1">
                  <a:lumMod val="50000"/>
                </a:schemeClr>
              </a:solidFill>
              <a:latin typeface="Verdana" pitchFamily="34" charset="0"/>
              <a:ea typeface="Verdana" pitchFamily="34" charset="0"/>
            </a:endParaRPr>
          </a:p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Advantages: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no Cu deposition on DLC is required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No fine alignment problem between bottom and top </a:t>
            </a:r>
          </a:p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     is required</a:t>
            </a:r>
          </a:p>
        </p:txBody>
      </p:sp>
      <p:pic>
        <p:nvPicPr>
          <p:cNvPr id="38" name="Immagine 3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9" t="18504"/>
          <a:stretch/>
        </p:blipFill>
        <p:spPr>
          <a:xfrm>
            <a:off x="6870740" y="2331219"/>
            <a:ext cx="3061806" cy="166153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9" name="Immagine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528" y="3771379"/>
            <a:ext cx="2977151" cy="1674647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4192619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259920" y="147600"/>
            <a:ext cx="9628920" cy="46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2800" b="0" strike="noStrike" spc="26" dirty="0">
                <a:latin typeface="Impact"/>
              </a:rPr>
              <a:t>PEP-1 layout</a:t>
            </a:r>
          </a:p>
        </p:txBody>
      </p:sp>
      <p:pic>
        <p:nvPicPr>
          <p:cNvPr id="106" name="Immagine 105"/>
          <p:cNvPicPr/>
          <p:nvPr/>
        </p:nvPicPr>
        <p:blipFill rotWithShape="1">
          <a:blip r:embed="rId2"/>
          <a:srcRect t="24941"/>
          <a:stretch/>
        </p:blipFill>
        <p:spPr>
          <a:xfrm>
            <a:off x="863848" y="2270805"/>
            <a:ext cx="2880320" cy="2674237"/>
          </a:xfrm>
          <a:prstGeom prst="rect">
            <a:avLst/>
          </a:prstGeom>
          <a:ln w="18000">
            <a:noFill/>
          </a:ln>
        </p:spPr>
      </p:pic>
      <p:grpSp>
        <p:nvGrpSpPr>
          <p:cNvPr id="8" name="Gruppo 7"/>
          <p:cNvGrpSpPr/>
          <p:nvPr/>
        </p:nvGrpSpPr>
        <p:grpSpPr>
          <a:xfrm>
            <a:off x="4597920" y="1100667"/>
            <a:ext cx="5097240" cy="3822840"/>
            <a:chOff x="4597920" y="1035075"/>
            <a:chExt cx="5097240" cy="3822840"/>
          </a:xfrm>
        </p:grpSpPr>
        <p:pic>
          <p:nvPicPr>
            <p:cNvPr id="107" name="Immagine 106"/>
            <p:cNvPicPr/>
            <p:nvPr/>
          </p:nvPicPr>
          <p:blipFill>
            <a:blip r:embed="rId3"/>
            <a:stretch/>
          </p:blipFill>
          <p:spPr>
            <a:xfrm>
              <a:off x="4597920" y="1035075"/>
              <a:ext cx="5097240" cy="3822840"/>
            </a:xfrm>
            <a:prstGeom prst="rect">
              <a:avLst/>
            </a:prstGeom>
            <a:ln w="18000">
              <a:noFill/>
            </a:ln>
          </p:spPr>
        </p:pic>
        <p:cxnSp>
          <p:nvCxnSpPr>
            <p:cNvPr id="3" name="Connettore 2 2"/>
            <p:cNvCxnSpPr/>
            <p:nvPr/>
          </p:nvCxnSpPr>
          <p:spPr>
            <a:xfrm>
              <a:off x="5510145" y="2043187"/>
              <a:ext cx="1296144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Connettore 2 4"/>
            <p:cNvCxnSpPr/>
            <p:nvPr/>
          </p:nvCxnSpPr>
          <p:spPr>
            <a:xfrm>
              <a:off x="5256336" y="2475235"/>
              <a:ext cx="0" cy="1656184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CasellaDiTesto 5"/>
            <p:cNvSpPr txBox="1"/>
            <p:nvPr/>
          </p:nvSpPr>
          <p:spPr>
            <a:xfrm>
              <a:off x="5888643" y="1716851"/>
              <a:ext cx="591829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000" b="1" dirty="0">
                  <a:solidFill>
                    <a:srgbClr val="FF0000"/>
                  </a:solidFill>
                  <a:latin typeface="Verdana" pitchFamily="34" charset="0"/>
                  <a:ea typeface="Verdana" pitchFamily="34" charset="0"/>
                </a:rPr>
                <a:t>6 mm</a:t>
              </a:r>
            </a:p>
          </p:txBody>
        </p:sp>
        <p:sp>
          <p:nvSpPr>
            <p:cNvPr id="10" name="CasellaDiTesto 9"/>
            <p:cNvSpPr txBox="1"/>
            <p:nvPr/>
          </p:nvSpPr>
          <p:spPr>
            <a:xfrm rot="16200000">
              <a:off x="4752280" y="3123307"/>
              <a:ext cx="591829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000" b="1" dirty="0">
                  <a:solidFill>
                    <a:srgbClr val="FF0000"/>
                  </a:solidFill>
                  <a:latin typeface="Verdana" pitchFamily="34" charset="0"/>
                  <a:ea typeface="Verdana" pitchFamily="34" charset="0"/>
                </a:rPr>
                <a:t>8 mm</a:t>
              </a:r>
            </a:p>
          </p:txBody>
        </p:sp>
      </p:grpSp>
      <p:sp>
        <p:nvSpPr>
          <p:cNvPr id="7" name="CasellaDiTesto 6"/>
          <p:cNvSpPr txBox="1"/>
          <p:nvPr/>
        </p:nvSpPr>
        <p:spPr>
          <a:xfrm>
            <a:off x="364964" y="1091843"/>
            <a:ext cx="41661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Verdana" pitchFamily="34" charset="0"/>
                <a:ea typeface="Verdana" pitchFamily="34" charset="0"/>
              </a:rPr>
              <a:t>A first high rate PEP prototype, developed for </a:t>
            </a:r>
            <a:r>
              <a:rPr lang="en-GB" sz="1400" b="1" dirty="0" err="1">
                <a:latin typeface="Verdana" pitchFamily="34" charset="0"/>
                <a:ea typeface="Verdana" pitchFamily="34" charset="0"/>
              </a:rPr>
              <a:t>LHCb</a:t>
            </a:r>
            <a:r>
              <a:rPr lang="en-GB" sz="1400" b="1" dirty="0">
                <a:latin typeface="Verdana" pitchFamily="34" charset="0"/>
                <a:ea typeface="Verdana" pitchFamily="34" charset="0"/>
              </a:rPr>
              <a:t>, has been realized and it has been extensively  tested  (layout </a:t>
            </a:r>
            <a:r>
              <a:rPr lang="en-GB" sz="1400" b="1" dirty="0" err="1">
                <a:latin typeface="Verdana" pitchFamily="34" charset="0"/>
                <a:ea typeface="Verdana" pitchFamily="34" charset="0"/>
              </a:rPr>
              <a:t>optmization</a:t>
            </a:r>
            <a:r>
              <a:rPr lang="en-GB" sz="1400" b="1" dirty="0">
                <a:latin typeface="Verdana" pitchFamily="34" charset="0"/>
                <a:ea typeface="Verdana" pitchFamily="34" charset="0"/>
              </a:rPr>
              <a:t> in progress)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solidFill>
                  <a:schemeClr val="tx1"/>
                </a:solidFill>
                <a:latin typeface="Impact" pitchFamily="34" charset="0"/>
                <a:ea typeface="Verdana" pitchFamily="34" charset="0"/>
                <a:sym typeface="Wingdings" pitchFamily="2" charset="2"/>
              </a:rPr>
              <a:t>PEP-1  layout performance</a:t>
            </a:r>
            <a:endParaRPr lang="en-GB" sz="28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24" y="1012404"/>
            <a:ext cx="4259764" cy="309704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287784" y="4180756"/>
            <a:ext cx="489320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400" b="1" dirty="0">
                <a:latin typeface="Verdana" pitchFamily="34" charset="0"/>
                <a:ea typeface="Verdana" pitchFamily="34" charset="0"/>
              </a:rPr>
              <a:t>The rate capability has been measured by irradiating the detector with 5,9 X-ray with </a:t>
            </a:r>
            <a:r>
              <a:rPr lang="en-GB" sz="1400" b="1" dirty="0" err="1">
                <a:latin typeface="Verdana" pitchFamily="34" charset="0"/>
                <a:ea typeface="Verdana" pitchFamily="34" charset="0"/>
              </a:rPr>
              <a:t>Pb</a:t>
            </a:r>
            <a:r>
              <a:rPr lang="en-GB" sz="1400" b="1" dirty="0">
                <a:latin typeface="Verdana" pitchFamily="34" charset="0"/>
                <a:ea typeface="Verdana" pitchFamily="34" charset="0"/>
              </a:rPr>
              <a:t> collimators with different spot size. The diameter of collimators was larger than the DLC ground pitch. </a:t>
            </a:r>
            <a:r>
              <a:rPr lang="en-GB" sz="1400" b="1" dirty="0" err="1">
                <a:latin typeface="Verdana" pitchFamily="34" charset="0"/>
                <a:ea typeface="Verdana" pitchFamily="34" charset="0"/>
              </a:rPr>
              <a:t>RC</a:t>
            </a:r>
            <a:r>
              <a:rPr lang="en-GB" sz="1400" b="1" baseline="-25000" dirty="0" err="1">
                <a:latin typeface="Verdana" pitchFamily="34" charset="0"/>
                <a:ea typeface="Verdana" pitchFamily="34" charset="0"/>
              </a:rPr>
              <a:t>mip</a:t>
            </a:r>
            <a:r>
              <a:rPr lang="en-GB" sz="1400" b="1" dirty="0">
                <a:latin typeface="Verdana" pitchFamily="34" charset="0"/>
                <a:ea typeface="Verdana" pitchFamily="34" charset="0"/>
              </a:rPr>
              <a:t> &gt; 10 MHz/cm</a:t>
            </a:r>
            <a:r>
              <a:rPr lang="en-GB" sz="1400" b="1" baseline="30000" dirty="0">
                <a:latin typeface="Verdana" pitchFamily="34" charset="0"/>
                <a:ea typeface="Verdana" pitchFamily="34" charset="0"/>
              </a:rPr>
              <a:t>2</a:t>
            </a:r>
            <a:r>
              <a:rPr lang="en-GB" sz="1400" b="1" dirty="0">
                <a:latin typeface="Verdana" pitchFamily="34" charset="0"/>
                <a:ea typeface="Verdana" pitchFamily="34" charset="0"/>
              </a:rPr>
              <a:t>.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5328344" y="4180756"/>
            <a:ext cx="460826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400" b="1" dirty="0">
                <a:latin typeface="Verdana" pitchFamily="34" charset="0"/>
                <a:ea typeface="Verdana" pitchFamily="34" charset="0"/>
              </a:rPr>
              <a:t>A long-term X-ray irradiation is on-going: the current of the detector electrodes (</a:t>
            </a:r>
            <a:r>
              <a:rPr lang="en-GB" sz="1400" b="1" dirty="0" err="1">
                <a:latin typeface="Verdana" pitchFamily="34" charset="0"/>
                <a:ea typeface="Verdana" pitchFamily="34" charset="0"/>
              </a:rPr>
              <a:t>Itop</a:t>
            </a:r>
            <a:r>
              <a:rPr lang="en-GB" sz="1400" b="1" dirty="0">
                <a:latin typeface="Verdana" pitchFamily="34" charset="0"/>
                <a:ea typeface="Verdana" pitchFamily="34" charset="0"/>
              </a:rPr>
              <a:t>, </a:t>
            </a:r>
            <a:r>
              <a:rPr lang="en-GB" sz="1400" b="1" dirty="0" err="1">
                <a:latin typeface="Verdana" pitchFamily="34" charset="0"/>
                <a:ea typeface="Verdana" pitchFamily="34" charset="0"/>
              </a:rPr>
              <a:t>Icat</a:t>
            </a:r>
            <a:r>
              <a:rPr lang="en-GB" sz="1400" b="1" dirty="0">
                <a:latin typeface="Verdana" pitchFamily="34" charset="0"/>
                <a:ea typeface="Verdana" pitchFamily="34" charset="0"/>
              </a:rPr>
              <a:t>) as well as ambient parameters (T, P, RH) are constantly monitored.</a:t>
            </a:r>
          </a:p>
          <a:p>
            <a:pPr algn="just"/>
            <a:r>
              <a:rPr lang="en-US" sz="1600" b="1" spc="-1" dirty="0" err="1">
                <a:latin typeface="DejaVu Serif Condensed"/>
              </a:rPr>
              <a:t>Q</a:t>
            </a:r>
            <a:r>
              <a:rPr lang="en-US" sz="1600" b="1" spc="-1" baseline="-25000" dirty="0" err="1">
                <a:latin typeface="DejaVu Serif Condensed"/>
              </a:rPr>
              <a:t>int</a:t>
            </a:r>
            <a:r>
              <a:rPr lang="en-US" sz="1600" b="1" spc="-1" baseline="-25000" dirty="0">
                <a:latin typeface="DejaVu Serif Condensed"/>
              </a:rPr>
              <a:t>. </a:t>
            </a:r>
            <a:r>
              <a:rPr lang="en-US" sz="1600" b="1" spc="-1" dirty="0">
                <a:latin typeface="DejaVu Serif Condensed"/>
                <a:sym typeface="Symbol"/>
              </a:rPr>
              <a:t> 100mC over all the test period.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017" y="1080120"/>
            <a:ext cx="4097807" cy="297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1768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0" strike="noStrike" spc="26" dirty="0">
                <a:latin typeface="Impact"/>
              </a:rPr>
              <a:t>PEP-2 layout (geometry optimization)</a:t>
            </a:r>
            <a:endParaRPr lang="en-GB" sz="28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0" t="1176" r="26296" b="1429"/>
          <a:stretch/>
        </p:blipFill>
        <p:spPr>
          <a:xfrm>
            <a:off x="1079872" y="3051299"/>
            <a:ext cx="2339796" cy="2418971"/>
          </a:xfrm>
          <a:prstGeom prst="rect">
            <a:avLst/>
          </a:prstGeom>
        </p:spPr>
      </p:pic>
      <p:grpSp>
        <p:nvGrpSpPr>
          <p:cNvPr id="4" name="Gruppo 3"/>
          <p:cNvGrpSpPr/>
          <p:nvPr/>
        </p:nvGrpSpPr>
        <p:grpSpPr>
          <a:xfrm>
            <a:off x="4271084" y="1003957"/>
            <a:ext cx="5616624" cy="4419596"/>
            <a:chOff x="3960192" y="963067"/>
            <a:chExt cx="5804843" cy="4563612"/>
          </a:xfrm>
        </p:grpSpPr>
        <p:grpSp>
          <p:nvGrpSpPr>
            <p:cNvPr id="5" name="Gruppo 4"/>
            <p:cNvGrpSpPr/>
            <p:nvPr/>
          </p:nvGrpSpPr>
          <p:grpSpPr>
            <a:xfrm>
              <a:off x="4088392" y="963067"/>
              <a:ext cx="5676643" cy="4116008"/>
              <a:chOff x="3960192" y="675035"/>
              <a:chExt cx="5752820" cy="4257341"/>
            </a:xfrm>
          </p:grpSpPr>
          <p:pic>
            <p:nvPicPr>
              <p:cNvPr id="7" name="Picture 3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818" t="9798" b="3036"/>
              <a:stretch/>
            </p:blipFill>
            <p:spPr bwMode="auto">
              <a:xfrm>
                <a:off x="4104208" y="738226"/>
                <a:ext cx="5608804" cy="4194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Rettangolo 7"/>
              <p:cNvSpPr/>
              <p:nvPr/>
            </p:nvSpPr>
            <p:spPr>
              <a:xfrm>
                <a:off x="3960192" y="675035"/>
                <a:ext cx="504056" cy="26642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6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08" t="87069" r="70588"/>
            <a:stretch/>
          </p:blipFill>
          <p:spPr bwMode="auto">
            <a:xfrm>
              <a:off x="3960192" y="4904509"/>
              <a:ext cx="1775901" cy="622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8" r="23742"/>
          <a:stretch/>
        </p:blipFill>
        <p:spPr>
          <a:xfrm>
            <a:off x="317894" y="971200"/>
            <a:ext cx="2324389" cy="2396935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9" r="25319"/>
          <a:stretch/>
        </p:blipFill>
        <p:spPr>
          <a:xfrm>
            <a:off x="2736056" y="971200"/>
            <a:ext cx="2218276" cy="238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9457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>
                <a:solidFill>
                  <a:schemeClr val="tx1"/>
                </a:solidFill>
                <a:latin typeface="Impact" pitchFamily="34" charset="0"/>
                <a:ea typeface="Verdana" pitchFamily="34" charset="0"/>
                <a:sym typeface="Wingdings" pitchFamily="2" charset="2"/>
              </a:rPr>
              <a:t>2D – readout layouts</a:t>
            </a:r>
            <a:endParaRPr lang="en-GB" sz="2800" dirty="0"/>
          </a:p>
        </p:txBody>
      </p:sp>
      <p:grpSp>
        <p:nvGrpSpPr>
          <p:cNvPr id="7" name="Gruppo 6"/>
          <p:cNvGrpSpPr/>
          <p:nvPr/>
        </p:nvGrpSpPr>
        <p:grpSpPr>
          <a:xfrm>
            <a:off x="3686791" y="2403227"/>
            <a:ext cx="3137700" cy="2380284"/>
            <a:chOff x="3990844" y="2645248"/>
            <a:chExt cx="3137700" cy="2380284"/>
          </a:xfrm>
        </p:grpSpPr>
        <p:pic>
          <p:nvPicPr>
            <p:cNvPr id="3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90844" y="2645248"/>
              <a:ext cx="2504259" cy="2380284"/>
            </a:xfrm>
            <a:prstGeom prst="rect">
              <a:avLst/>
            </a:prstGeom>
          </p:spPr>
        </p:pic>
        <p:sp>
          <p:nvSpPr>
            <p:cNvPr id="4" name="object 13"/>
            <p:cNvSpPr txBox="1"/>
            <p:nvPr/>
          </p:nvSpPr>
          <p:spPr>
            <a:xfrm>
              <a:off x="6505986" y="2646602"/>
              <a:ext cx="605556" cy="146537"/>
            </a:xfrm>
            <a:prstGeom prst="rect">
              <a:avLst/>
            </a:prstGeom>
          </p:spPr>
          <p:txBody>
            <a:bodyPr vert="horz" wrap="square" lIns="0" tIns="7960" rIns="0" bIns="0" rtlCol="0">
              <a:spAutoFit/>
            </a:bodyPr>
            <a:lstStyle/>
            <a:p>
              <a:pPr marL="6368">
                <a:spcBef>
                  <a:spcPts val="63"/>
                </a:spcBef>
              </a:pPr>
              <a:r>
                <a:rPr sz="900" b="1" spc="5" dirty="0">
                  <a:solidFill>
                    <a:srgbClr val="FF2600"/>
                  </a:solidFill>
                  <a:latin typeface="Verdana" pitchFamily="34" charset="0"/>
                  <a:ea typeface="Verdana" pitchFamily="34" charset="0"/>
                  <a:cs typeface="Arial"/>
                </a:rPr>
                <a:t>y</a:t>
              </a:r>
              <a:r>
                <a:rPr sz="900" b="1" spc="-28" dirty="0">
                  <a:solidFill>
                    <a:srgbClr val="FF2600"/>
                  </a:solidFill>
                  <a:latin typeface="Verdana" pitchFamily="34" charset="0"/>
                  <a:ea typeface="Verdana" pitchFamily="34" charset="0"/>
                  <a:cs typeface="Arial"/>
                </a:rPr>
                <a:t> </a:t>
              </a:r>
              <a:r>
                <a:rPr sz="900" b="1" spc="3" dirty="0">
                  <a:solidFill>
                    <a:srgbClr val="FF2600"/>
                  </a:solidFill>
                  <a:latin typeface="Verdana" pitchFamily="34" charset="0"/>
                  <a:ea typeface="Verdana" pitchFamily="34" charset="0"/>
                  <a:cs typeface="Arial"/>
                </a:rPr>
                <a:t>strip</a:t>
              </a:r>
              <a:endParaRPr sz="900" b="1" dirty="0">
                <a:latin typeface="Verdana" pitchFamily="34" charset="0"/>
                <a:ea typeface="Verdana" pitchFamily="34" charset="0"/>
                <a:cs typeface="Arial"/>
              </a:endParaRPr>
            </a:p>
          </p:txBody>
        </p:sp>
        <p:sp>
          <p:nvSpPr>
            <p:cNvPr id="5" name="object 14"/>
            <p:cNvSpPr txBox="1"/>
            <p:nvPr/>
          </p:nvSpPr>
          <p:spPr>
            <a:xfrm>
              <a:off x="6522988" y="4845662"/>
              <a:ext cx="605556" cy="146537"/>
            </a:xfrm>
            <a:prstGeom prst="rect">
              <a:avLst/>
            </a:prstGeom>
          </p:spPr>
          <p:txBody>
            <a:bodyPr vert="horz" wrap="square" lIns="0" tIns="7960" rIns="0" bIns="0" rtlCol="0">
              <a:spAutoFit/>
            </a:bodyPr>
            <a:lstStyle/>
            <a:p>
              <a:pPr marL="6368">
                <a:spcBef>
                  <a:spcPts val="63"/>
                </a:spcBef>
              </a:pPr>
              <a:r>
                <a:rPr sz="900" b="1" spc="5" dirty="0">
                  <a:solidFill>
                    <a:srgbClr val="FF2600"/>
                  </a:solidFill>
                  <a:latin typeface="Verdana" pitchFamily="34" charset="0"/>
                  <a:ea typeface="Verdana" pitchFamily="34" charset="0"/>
                  <a:cs typeface="Arial"/>
                </a:rPr>
                <a:t>x</a:t>
              </a:r>
              <a:r>
                <a:rPr sz="900" b="1" spc="-28" dirty="0">
                  <a:solidFill>
                    <a:srgbClr val="FF2600"/>
                  </a:solidFill>
                  <a:latin typeface="Verdana" pitchFamily="34" charset="0"/>
                  <a:ea typeface="Verdana" pitchFamily="34" charset="0"/>
                  <a:cs typeface="Arial"/>
                </a:rPr>
                <a:t> </a:t>
              </a:r>
              <a:r>
                <a:rPr sz="900" b="1" spc="3" dirty="0">
                  <a:solidFill>
                    <a:srgbClr val="FF2600"/>
                  </a:solidFill>
                  <a:latin typeface="Verdana" pitchFamily="34" charset="0"/>
                  <a:ea typeface="Verdana" pitchFamily="34" charset="0"/>
                  <a:cs typeface="Arial"/>
                </a:rPr>
                <a:t>strip</a:t>
              </a:r>
              <a:endParaRPr sz="900" b="1" dirty="0">
                <a:latin typeface="Verdana" pitchFamily="34" charset="0"/>
                <a:ea typeface="Verdana" pitchFamily="34" charset="0"/>
                <a:cs typeface="Arial"/>
              </a:endParaRPr>
            </a:p>
          </p:txBody>
        </p:sp>
      </p:grpSp>
      <p:grpSp>
        <p:nvGrpSpPr>
          <p:cNvPr id="12" name="Gruppo 11"/>
          <p:cNvGrpSpPr/>
          <p:nvPr/>
        </p:nvGrpSpPr>
        <p:grpSpPr>
          <a:xfrm>
            <a:off x="6803419" y="3028205"/>
            <a:ext cx="3205445" cy="1766734"/>
            <a:chOff x="6552480" y="2979291"/>
            <a:chExt cx="3205445" cy="1766734"/>
          </a:xfrm>
        </p:grpSpPr>
        <p:pic>
          <p:nvPicPr>
            <p:cNvPr id="8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52480" y="2979291"/>
              <a:ext cx="2701205" cy="1766734"/>
            </a:xfrm>
            <a:prstGeom prst="rect">
              <a:avLst/>
            </a:prstGeom>
          </p:spPr>
        </p:pic>
        <p:sp>
          <p:nvSpPr>
            <p:cNvPr id="9" name="object 16"/>
            <p:cNvSpPr txBox="1"/>
            <p:nvPr/>
          </p:nvSpPr>
          <p:spPr>
            <a:xfrm>
              <a:off x="9233410" y="4044759"/>
              <a:ext cx="487422" cy="146537"/>
            </a:xfrm>
            <a:prstGeom prst="rect">
              <a:avLst/>
            </a:prstGeom>
          </p:spPr>
          <p:txBody>
            <a:bodyPr vert="horz" wrap="square" lIns="0" tIns="7960" rIns="0" bIns="0" rtlCol="0">
              <a:spAutoFit/>
            </a:bodyPr>
            <a:lstStyle/>
            <a:p>
              <a:pPr marL="6368">
                <a:spcBef>
                  <a:spcPts val="63"/>
                </a:spcBef>
              </a:pPr>
              <a:r>
                <a:rPr sz="900" b="1" spc="5" dirty="0">
                  <a:solidFill>
                    <a:srgbClr val="FF2600"/>
                  </a:solidFill>
                  <a:latin typeface="Verdana" pitchFamily="34" charset="0"/>
                  <a:ea typeface="Verdana" pitchFamily="34" charset="0"/>
                  <a:cs typeface="Arial"/>
                </a:rPr>
                <a:t>y</a:t>
              </a:r>
              <a:r>
                <a:rPr sz="900" b="1" spc="-28" dirty="0">
                  <a:solidFill>
                    <a:srgbClr val="FF2600"/>
                  </a:solidFill>
                  <a:latin typeface="Verdana" pitchFamily="34" charset="0"/>
                  <a:ea typeface="Verdana" pitchFamily="34" charset="0"/>
                  <a:cs typeface="Arial"/>
                </a:rPr>
                <a:t> </a:t>
              </a:r>
              <a:r>
                <a:rPr sz="900" b="1" spc="3" dirty="0">
                  <a:solidFill>
                    <a:srgbClr val="FF2600"/>
                  </a:solidFill>
                  <a:latin typeface="Verdana" pitchFamily="34" charset="0"/>
                  <a:ea typeface="Verdana" pitchFamily="34" charset="0"/>
                  <a:cs typeface="Arial"/>
                </a:rPr>
                <a:t>strip</a:t>
              </a:r>
              <a:endParaRPr sz="900" b="1" dirty="0">
                <a:latin typeface="Verdana" pitchFamily="34" charset="0"/>
                <a:ea typeface="Verdana" pitchFamily="34" charset="0"/>
                <a:cs typeface="Arial"/>
              </a:endParaRPr>
            </a:p>
          </p:txBody>
        </p:sp>
        <p:sp>
          <p:nvSpPr>
            <p:cNvPr id="10" name="object 17"/>
            <p:cNvSpPr txBox="1"/>
            <p:nvPr/>
          </p:nvSpPr>
          <p:spPr>
            <a:xfrm>
              <a:off x="9270503" y="4542102"/>
              <a:ext cx="487422" cy="146537"/>
            </a:xfrm>
            <a:prstGeom prst="rect">
              <a:avLst/>
            </a:prstGeom>
          </p:spPr>
          <p:txBody>
            <a:bodyPr vert="horz" wrap="square" lIns="0" tIns="7960" rIns="0" bIns="0" rtlCol="0">
              <a:spAutoFit/>
            </a:bodyPr>
            <a:lstStyle/>
            <a:p>
              <a:pPr marL="6368">
                <a:spcBef>
                  <a:spcPts val="63"/>
                </a:spcBef>
              </a:pPr>
              <a:r>
                <a:rPr sz="900" b="1" spc="5" dirty="0">
                  <a:solidFill>
                    <a:srgbClr val="FF2600"/>
                  </a:solidFill>
                  <a:latin typeface="Verdana" pitchFamily="34" charset="0"/>
                  <a:ea typeface="Verdana" pitchFamily="34" charset="0"/>
                  <a:cs typeface="Arial"/>
                </a:rPr>
                <a:t>x</a:t>
              </a:r>
              <a:r>
                <a:rPr sz="900" b="1" spc="-28" dirty="0">
                  <a:solidFill>
                    <a:srgbClr val="FF2600"/>
                  </a:solidFill>
                  <a:latin typeface="Verdana" pitchFamily="34" charset="0"/>
                  <a:ea typeface="Verdana" pitchFamily="34" charset="0"/>
                  <a:cs typeface="Arial"/>
                </a:rPr>
                <a:t> </a:t>
              </a:r>
              <a:r>
                <a:rPr sz="900" b="1" spc="3" dirty="0">
                  <a:solidFill>
                    <a:srgbClr val="FF2600"/>
                  </a:solidFill>
                  <a:latin typeface="Verdana" pitchFamily="34" charset="0"/>
                  <a:ea typeface="Verdana" pitchFamily="34" charset="0"/>
                  <a:cs typeface="Arial"/>
                </a:rPr>
                <a:t>strip</a:t>
              </a:r>
              <a:endParaRPr sz="900" b="1">
                <a:latin typeface="Verdana" pitchFamily="34" charset="0"/>
                <a:ea typeface="Verdana" pitchFamily="34" charset="0"/>
                <a:cs typeface="Arial"/>
              </a:endParaRPr>
            </a:p>
          </p:txBody>
        </p:sp>
      </p:grpSp>
      <p:grpSp>
        <p:nvGrpSpPr>
          <p:cNvPr id="15" name="Gruppo 14"/>
          <p:cNvGrpSpPr/>
          <p:nvPr/>
        </p:nvGrpSpPr>
        <p:grpSpPr>
          <a:xfrm>
            <a:off x="215776" y="3000715"/>
            <a:ext cx="3280891" cy="1821715"/>
            <a:chOff x="535285" y="3238151"/>
            <a:chExt cx="3280891" cy="1821715"/>
          </a:xfrm>
        </p:grpSpPr>
        <p:pic>
          <p:nvPicPr>
            <p:cNvPr id="13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5285" y="3238151"/>
              <a:ext cx="2689932" cy="1821715"/>
            </a:xfrm>
            <a:prstGeom prst="rect">
              <a:avLst/>
            </a:prstGeom>
          </p:spPr>
        </p:pic>
        <p:sp>
          <p:nvSpPr>
            <p:cNvPr id="14" name="object 11"/>
            <p:cNvSpPr txBox="1"/>
            <p:nvPr/>
          </p:nvSpPr>
          <p:spPr>
            <a:xfrm>
              <a:off x="3276041" y="4580369"/>
              <a:ext cx="540135" cy="322566"/>
            </a:xfrm>
            <a:prstGeom prst="rect">
              <a:avLst/>
            </a:prstGeom>
          </p:spPr>
          <p:txBody>
            <a:bodyPr vert="horz" wrap="square" lIns="0" tIns="14646" rIns="0" bIns="0" rtlCol="0">
              <a:spAutoFit/>
            </a:bodyPr>
            <a:lstStyle/>
            <a:p>
              <a:pPr marL="6368" marR="2547">
                <a:lnSpc>
                  <a:spcPts val="1158"/>
                </a:lnSpc>
                <a:spcBef>
                  <a:spcPts val="115"/>
                </a:spcBef>
              </a:pPr>
              <a:r>
                <a:rPr sz="900" b="1" spc="5" dirty="0">
                  <a:solidFill>
                    <a:srgbClr val="FF2600"/>
                  </a:solidFill>
                  <a:latin typeface="Verdana" pitchFamily="34" charset="0"/>
                  <a:ea typeface="Verdana" pitchFamily="34" charset="0"/>
                  <a:cs typeface="Arial"/>
                </a:rPr>
                <a:t>x</a:t>
              </a:r>
              <a:r>
                <a:rPr sz="900" b="1" spc="-33" dirty="0">
                  <a:solidFill>
                    <a:srgbClr val="FF2600"/>
                  </a:solidFill>
                  <a:latin typeface="Verdana" pitchFamily="34" charset="0"/>
                  <a:ea typeface="Verdana" pitchFamily="34" charset="0"/>
                  <a:cs typeface="Arial"/>
                </a:rPr>
                <a:t> </a:t>
              </a:r>
              <a:r>
                <a:rPr sz="900" b="1" spc="3" dirty="0">
                  <a:solidFill>
                    <a:srgbClr val="FF2600"/>
                  </a:solidFill>
                  <a:latin typeface="Verdana" pitchFamily="34" charset="0"/>
                  <a:ea typeface="Verdana" pitchFamily="34" charset="0"/>
                  <a:cs typeface="Arial"/>
                </a:rPr>
                <a:t>strip </a:t>
              </a:r>
              <a:r>
                <a:rPr sz="900" b="1" spc="-266" dirty="0">
                  <a:solidFill>
                    <a:srgbClr val="FF2600"/>
                  </a:solidFill>
                  <a:latin typeface="Verdana" pitchFamily="34" charset="0"/>
                  <a:ea typeface="Verdana" pitchFamily="34" charset="0"/>
                  <a:cs typeface="Arial"/>
                </a:rPr>
                <a:t> </a:t>
              </a:r>
              <a:r>
                <a:rPr sz="900" b="1" spc="5" dirty="0">
                  <a:solidFill>
                    <a:srgbClr val="FF2600"/>
                  </a:solidFill>
                  <a:latin typeface="Verdana" pitchFamily="34" charset="0"/>
                  <a:ea typeface="Verdana" pitchFamily="34" charset="0"/>
                  <a:cs typeface="Arial"/>
                </a:rPr>
                <a:t>y</a:t>
              </a:r>
              <a:r>
                <a:rPr sz="900" b="1" spc="-33" dirty="0">
                  <a:solidFill>
                    <a:srgbClr val="FF2600"/>
                  </a:solidFill>
                  <a:latin typeface="Verdana" pitchFamily="34" charset="0"/>
                  <a:ea typeface="Verdana" pitchFamily="34" charset="0"/>
                  <a:cs typeface="Arial"/>
                </a:rPr>
                <a:t> </a:t>
              </a:r>
              <a:r>
                <a:rPr sz="900" b="1" spc="3" dirty="0">
                  <a:solidFill>
                    <a:srgbClr val="FF2600"/>
                  </a:solidFill>
                  <a:latin typeface="Verdana" pitchFamily="34" charset="0"/>
                  <a:ea typeface="Verdana" pitchFamily="34" charset="0"/>
                  <a:cs typeface="Arial"/>
                </a:rPr>
                <a:t>strip</a:t>
              </a:r>
              <a:endParaRPr sz="900" b="1" dirty="0">
                <a:latin typeface="Verdana" pitchFamily="34" charset="0"/>
                <a:ea typeface="Verdana" pitchFamily="34" charset="0"/>
                <a:cs typeface="Arial"/>
              </a:endParaRPr>
            </a:p>
          </p:txBody>
        </p:sp>
      </p:grpSp>
      <p:sp>
        <p:nvSpPr>
          <p:cNvPr id="18" name="object 3"/>
          <p:cNvSpPr txBox="1"/>
          <p:nvPr/>
        </p:nvSpPr>
        <p:spPr>
          <a:xfrm>
            <a:off x="193105" y="1448384"/>
            <a:ext cx="3096344" cy="1303907"/>
          </a:xfrm>
          <a:prstGeom prst="rect">
            <a:avLst/>
          </a:prstGeom>
        </p:spPr>
        <p:txBody>
          <a:bodyPr vert="horz" wrap="square" lIns="0" tIns="8597" rIns="0" bIns="0" rtlCol="0">
            <a:spAutoFit/>
          </a:bodyPr>
          <a:lstStyle/>
          <a:p>
            <a:pPr marL="6368">
              <a:spcBef>
                <a:spcPts val="68"/>
              </a:spcBef>
            </a:pPr>
            <a:r>
              <a:rPr lang="it-IT" sz="1400" b="1" spc="10" dirty="0">
                <a:latin typeface="Verdana" pitchFamily="34" charset="0"/>
                <a:ea typeface="Verdana" pitchFamily="34" charset="0"/>
                <a:cs typeface="Arial"/>
              </a:rPr>
              <a:t>PCB_</a:t>
            </a:r>
            <a:r>
              <a:rPr sz="1400" b="1" spc="10" dirty="0">
                <a:latin typeface="Verdana" pitchFamily="34" charset="0"/>
                <a:ea typeface="Verdana" pitchFamily="34" charset="0"/>
                <a:cs typeface="Arial"/>
              </a:rPr>
              <a:t>RWELL</a:t>
            </a:r>
            <a:r>
              <a:rPr sz="1400" b="1" dirty="0">
                <a:latin typeface="Verdana" pitchFamily="34" charset="0"/>
                <a:ea typeface="Verdana" pitchFamily="34" charset="0"/>
                <a:cs typeface="Arial"/>
              </a:rPr>
              <a:t> </a:t>
            </a:r>
            <a:r>
              <a:rPr sz="1400" b="1" spc="15" dirty="0">
                <a:latin typeface="Verdana" pitchFamily="34" charset="0"/>
                <a:ea typeface="Verdana" pitchFamily="34" charset="0"/>
                <a:cs typeface="Arial"/>
              </a:rPr>
              <a:t>w</a:t>
            </a:r>
            <a:r>
              <a:rPr lang="it-IT" sz="1400" b="1" spc="15" dirty="0">
                <a:latin typeface="Verdana" pitchFamily="34" charset="0"/>
                <a:ea typeface="Verdana" pitchFamily="34" charset="0"/>
                <a:cs typeface="Arial"/>
              </a:rPr>
              <a:t>/</a:t>
            </a:r>
            <a:r>
              <a:rPr sz="1400" b="1" spc="23" dirty="0">
                <a:latin typeface="Verdana" pitchFamily="34" charset="0"/>
                <a:ea typeface="Verdana" pitchFamily="34" charset="0"/>
                <a:cs typeface="Arial"/>
              </a:rPr>
              <a:t>2D</a:t>
            </a:r>
            <a:r>
              <a:rPr sz="1400" b="1" dirty="0">
                <a:latin typeface="Verdana" pitchFamily="34" charset="0"/>
                <a:ea typeface="Verdana" pitchFamily="34" charset="0"/>
                <a:cs typeface="Arial"/>
              </a:rPr>
              <a:t> </a:t>
            </a:r>
            <a:r>
              <a:rPr sz="1400" b="1" spc="13" dirty="0">
                <a:latin typeface="Verdana" pitchFamily="34" charset="0"/>
                <a:ea typeface="Verdana" pitchFamily="34" charset="0"/>
                <a:cs typeface="Arial"/>
              </a:rPr>
              <a:t>readout</a:t>
            </a:r>
            <a:endParaRPr lang="it-IT" sz="1400" b="1" spc="13" dirty="0">
              <a:latin typeface="Verdana" pitchFamily="34" charset="0"/>
              <a:ea typeface="Verdana" pitchFamily="34" charset="0"/>
              <a:cs typeface="Arial"/>
            </a:endParaRPr>
          </a:p>
          <a:p>
            <a:pPr marL="6368">
              <a:spcBef>
                <a:spcPts val="68"/>
              </a:spcBef>
            </a:pPr>
            <a:endParaRPr lang="it-IT" sz="600" b="1" spc="13" dirty="0">
              <a:latin typeface="Verdana" pitchFamily="34" charset="0"/>
              <a:ea typeface="Verdana" pitchFamily="34" charset="0"/>
              <a:cs typeface="Arial"/>
            </a:endParaRPr>
          </a:p>
          <a:p>
            <a:pPr marL="177818" indent="-171450">
              <a:spcBef>
                <a:spcPts val="68"/>
              </a:spcBef>
              <a:buFont typeface="Arial" pitchFamily="34" charset="0"/>
              <a:buChar char="•"/>
            </a:pPr>
            <a:r>
              <a:rPr lang="en-US" sz="1200" b="1" dirty="0">
                <a:latin typeface="Verdana" pitchFamily="34" charset="0"/>
                <a:ea typeface="Verdana" pitchFamily="34" charset="0"/>
                <a:cs typeface="Arial"/>
              </a:rPr>
              <a:t>X-Y signal pick-up equalization</a:t>
            </a:r>
          </a:p>
          <a:p>
            <a:pPr marL="177818" indent="-171450">
              <a:spcBef>
                <a:spcPts val="68"/>
              </a:spcBef>
              <a:buFont typeface="Arial" pitchFamily="34" charset="0"/>
              <a:buChar char="•"/>
            </a:pPr>
            <a:r>
              <a:rPr lang="en-US" sz="1200" b="1" dirty="0">
                <a:latin typeface="Verdana" pitchFamily="34" charset="0"/>
                <a:ea typeface="Verdana" pitchFamily="34" charset="0"/>
                <a:cs typeface="Arial"/>
              </a:rPr>
              <a:t>DLC-readout distance to be minimized</a:t>
            </a:r>
          </a:p>
          <a:p>
            <a:pPr marL="177818" indent="-171450">
              <a:spcBef>
                <a:spcPts val="68"/>
              </a:spcBef>
              <a:buFont typeface="Arial" pitchFamily="34" charset="0"/>
              <a:buChar char="•"/>
            </a:pPr>
            <a:r>
              <a:rPr lang="en-US" sz="1200" b="1" dirty="0">
                <a:latin typeface="Verdana" pitchFamily="34" charset="0"/>
                <a:ea typeface="Verdana" pitchFamily="34" charset="0"/>
                <a:cs typeface="Arial"/>
              </a:rPr>
              <a:t>higher gain (2x) </a:t>
            </a:r>
            <a:r>
              <a:rPr lang="en-US" sz="1200" b="1" dirty="0" err="1">
                <a:latin typeface="Verdana" pitchFamily="34" charset="0"/>
                <a:ea typeface="Verdana" pitchFamily="34" charset="0"/>
                <a:cs typeface="Arial"/>
              </a:rPr>
              <a:t>wrt</a:t>
            </a:r>
            <a:r>
              <a:rPr lang="en-US" sz="1200" b="1" dirty="0">
                <a:latin typeface="Verdana" pitchFamily="34" charset="0"/>
                <a:ea typeface="Verdana" pitchFamily="34" charset="0"/>
                <a:cs typeface="Arial"/>
              </a:rPr>
              <a:t> 1D-RWELL</a:t>
            </a:r>
            <a:endParaRPr lang="en-US" sz="700" b="1" dirty="0">
              <a:latin typeface="Verdana" pitchFamily="34" charset="0"/>
              <a:ea typeface="Verdana" pitchFamily="34" charset="0"/>
              <a:cs typeface="Arial"/>
            </a:endParaRPr>
          </a:p>
          <a:p>
            <a:pPr marL="177818" indent="-171450">
              <a:spcBef>
                <a:spcPts val="68"/>
              </a:spcBef>
              <a:buFont typeface="Arial" pitchFamily="34" charset="0"/>
              <a:buChar char="•"/>
            </a:pPr>
            <a:r>
              <a:rPr lang="en-US" sz="1200" b="1" dirty="0">
                <a:latin typeface="Verdana" pitchFamily="34" charset="0"/>
                <a:ea typeface="Verdana" pitchFamily="34" charset="0"/>
                <a:cs typeface="Arial"/>
              </a:rPr>
              <a:t>more complex PCB manufacturing</a:t>
            </a:r>
          </a:p>
        </p:txBody>
      </p:sp>
      <p:sp>
        <p:nvSpPr>
          <p:cNvPr id="21" name="object 6"/>
          <p:cNvSpPr txBox="1"/>
          <p:nvPr/>
        </p:nvSpPr>
        <p:spPr>
          <a:xfrm>
            <a:off x="3471940" y="891059"/>
            <a:ext cx="3224185" cy="1488573"/>
          </a:xfrm>
          <a:prstGeom prst="rect">
            <a:avLst/>
          </a:prstGeom>
        </p:spPr>
        <p:txBody>
          <a:bodyPr vert="horz" wrap="square" lIns="0" tIns="8597" rIns="0" bIns="0" rtlCol="0">
            <a:spAutoFit/>
          </a:bodyPr>
          <a:lstStyle/>
          <a:p>
            <a:pPr>
              <a:spcBef>
                <a:spcPts val="68"/>
              </a:spcBef>
            </a:pPr>
            <a:r>
              <a:rPr sz="1400" b="1" spc="10" dirty="0">
                <a:latin typeface="Verdana" pitchFamily="34" charset="0"/>
                <a:ea typeface="Verdana" pitchFamily="34" charset="0"/>
                <a:cs typeface="Arial"/>
              </a:rPr>
              <a:t>2</a:t>
            </a:r>
            <a:r>
              <a:rPr lang="it-IT" sz="1400" b="1" spc="-3" dirty="0">
                <a:latin typeface="Verdana" pitchFamily="34" charset="0"/>
                <a:ea typeface="Verdana" pitchFamily="34" charset="0"/>
                <a:cs typeface="Arial"/>
              </a:rPr>
              <a:t>-</a:t>
            </a:r>
            <a:r>
              <a:rPr sz="1400" b="1" spc="23" dirty="0">
                <a:latin typeface="Verdana" pitchFamily="34" charset="0"/>
                <a:ea typeface="Verdana" pitchFamily="34" charset="0"/>
                <a:cs typeface="Arial"/>
              </a:rPr>
              <a:t>stacked</a:t>
            </a:r>
            <a:r>
              <a:rPr sz="1400" b="1" spc="-3" dirty="0">
                <a:latin typeface="Verdana" pitchFamily="34" charset="0"/>
                <a:ea typeface="Verdana" pitchFamily="34" charset="0"/>
                <a:cs typeface="Arial"/>
              </a:rPr>
              <a:t> </a:t>
            </a:r>
            <a:r>
              <a:rPr sz="1400" b="1" spc="23" dirty="0">
                <a:latin typeface="Verdana" pitchFamily="34" charset="0"/>
                <a:ea typeface="Verdana" pitchFamily="34" charset="0"/>
                <a:cs typeface="Arial"/>
              </a:rPr>
              <a:t>1D</a:t>
            </a:r>
            <a:r>
              <a:rPr lang="it-IT" sz="1400" b="1" dirty="0">
                <a:latin typeface="Verdana" pitchFamily="34" charset="0"/>
                <a:ea typeface="Verdana" pitchFamily="34" charset="0"/>
                <a:cs typeface="Arial"/>
              </a:rPr>
              <a:t>-</a:t>
            </a:r>
            <a:r>
              <a:rPr sz="1400" b="1" spc="10" dirty="0">
                <a:latin typeface="Verdana" pitchFamily="34" charset="0"/>
                <a:ea typeface="Verdana" pitchFamily="34" charset="0"/>
                <a:cs typeface="Arial"/>
              </a:rPr>
              <a:t>RWELL</a:t>
            </a:r>
            <a:endParaRPr lang="it-IT" sz="1400" b="1" spc="10" dirty="0">
              <a:latin typeface="Verdana" pitchFamily="34" charset="0"/>
              <a:ea typeface="Verdana" pitchFamily="34" charset="0"/>
              <a:cs typeface="Arial"/>
            </a:endParaRPr>
          </a:p>
          <a:p>
            <a:pPr>
              <a:spcBef>
                <a:spcPts val="68"/>
              </a:spcBef>
            </a:pPr>
            <a:endParaRPr lang="it-IT" sz="600" b="1" spc="10" dirty="0">
              <a:latin typeface="Verdana" pitchFamily="34" charset="0"/>
              <a:ea typeface="Verdana" pitchFamily="34" charset="0"/>
              <a:cs typeface="Arial"/>
            </a:endParaRPr>
          </a:p>
          <a:p>
            <a:pPr marL="285750" indent="-285750">
              <a:spcBef>
                <a:spcPts val="68"/>
              </a:spcBef>
              <a:buFont typeface="Arial" pitchFamily="34" charset="0"/>
              <a:buChar char="•"/>
            </a:pPr>
            <a:r>
              <a:rPr lang="en-US" sz="1200" b="1" dirty="0">
                <a:latin typeface="Verdana" pitchFamily="34" charset="0"/>
                <a:ea typeface="Verdana" pitchFamily="34" charset="0"/>
                <a:cs typeface="Arial"/>
              </a:rPr>
              <a:t>common light cathode</a:t>
            </a:r>
          </a:p>
          <a:p>
            <a:pPr marL="285750" indent="-285750">
              <a:spcBef>
                <a:spcPts val="68"/>
              </a:spcBef>
              <a:buFont typeface="Arial" pitchFamily="34" charset="0"/>
              <a:buChar char="•"/>
            </a:pPr>
            <a:r>
              <a:rPr lang="en-US" sz="1200" b="1" dirty="0">
                <a:latin typeface="Verdana" pitchFamily="34" charset="0"/>
                <a:ea typeface="Verdana" pitchFamily="34" charset="0"/>
                <a:cs typeface="Arial"/>
              </a:rPr>
              <a:t>easy PCB construction</a:t>
            </a:r>
          </a:p>
          <a:p>
            <a:pPr marL="285750" indent="-285750">
              <a:spcBef>
                <a:spcPts val="68"/>
              </a:spcBef>
              <a:buFont typeface="Arial" pitchFamily="34" charset="0"/>
              <a:buChar char="•"/>
            </a:pPr>
            <a:r>
              <a:rPr lang="en-US" sz="1200" b="1" dirty="0">
                <a:latin typeface="Verdana" pitchFamily="34" charset="0"/>
                <a:ea typeface="Verdana" pitchFamily="34" charset="0"/>
                <a:cs typeface="Arial"/>
              </a:rPr>
              <a:t>No high gain required</a:t>
            </a:r>
          </a:p>
          <a:p>
            <a:pPr marL="285750" indent="-285750">
              <a:spcBef>
                <a:spcPts val="68"/>
              </a:spcBef>
              <a:buFont typeface="Arial" pitchFamily="34" charset="0"/>
              <a:buChar char="•"/>
            </a:pPr>
            <a:r>
              <a:rPr lang="en-US" sz="1200" b="1" dirty="0">
                <a:latin typeface="Verdana" pitchFamily="34" charset="0"/>
                <a:ea typeface="Verdana" pitchFamily="34" charset="0"/>
                <a:cs typeface="Arial"/>
              </a:rPr>
              <a:t>relatively small increase of material budget (0.6% </a:t>
            </a:r>
            <a:r>
              <a:rPr lang="en-US" sz="1200" b="1" dirty="0" err="1">
                <a:latin typeface="Verdana" pitchFamily="34" charset="0"/>
                <a:ea typeface="Verdana" pitchFamily="34" charset="0"/>
                <a:cs typeface="Arial"/>
              </a:rPr>
              <a:t>wrt</a:t>
            </a:r>
            <a:r>
              <a:rPr lang="en-US" sz="1200" b="1" dirty="0">
                <a:latin typeface="Verdana" pitchFamily="34" charset="0"/>
                <a:ea typeface="Verdana" pitchFamily="34" charset="0"/>
                <a:cs typeface="Arial"/>
              </a:rPr>
              <a:t> 0.5% X0)</a:t>
            </a:r>
          </a:p>
        </p:txBody>
      </p:sp>
      <p:sp>
        <p:nvSpPr>
          <p:cNvPr id="22" name="object 7"/>
          <p:cNvSpPr txBox="1"/>
          <p:nvPr/>
        </p:nvSpPr>
        <p:spPr>
          <a:xfrm>
            <a:off x="6852134" y="1448384"/>
            <a:ext cx="3112517" cy="1202012"/>
          </a:xfrm>
          <a:prstGeom prst="rect">
            <a:avLst/>
          </a:prstGeom>
        </p:spPr>
        <p:txBody>
          <a:bodyPr vert="horz" wrap="square" lIns="0" tIns="5731" rIns="0" bIns="0" rtlCol="0">
            <a:spAutoFit/>
          </a:bodyPr>
          <a:lstStyle/>
          <a:p>
            <a:pPr marL="121306" marR="2547" indent="-115257">
              <a:lnSpc>
                <a:spcPct val="131500"/>
              </a:lnSpc>
              <a:spcBef>
                <a:spcPts val="45"/>
              </a:spcBef>
            </a:pPr>
            <a:r>
              <a:rPr lang="it-IT" sz="1400" b="1" spc="10" dirty="0">
                <a:latin typeface="Verdana" pitchFamily="34" charset="0"/>
                <a:ea typeface="Verdana" pitchFamily="34" charset="0"/>
                <a:cs typeface="Arial"/>
              </a:rPr>
              <a:t>PCB_RWELL w/</a:t>
            </a:r>
            <a:r>
              <a:rPr lang="it-IT" sz="1400" b="1" spc="10" dirty="0" err="1">
                <a:latin typeface="Verdana" pitchFamily="34" charset="0"/>
                <a:ea typeface="Verdana" pitchFamily="34" charset="0"/>
                <a:cs typeface="Arial"/>
              </a:rPr>
              <a:t>segmented</a:t>
            </a:r>
            <a:r>
              <a:rPr lang="it-IT" sz="1400" b="1" spc="10" dirty="0">
                <a:latin typeface="Verdana" pitchFamily="34" charset="0"/>
                <a:ea typeface="Verdana" pitchFamily="34" charset="0"/>
                <a:cs typeface="Arial"/>
              </a:rPr>
              <a:t> top</a:t>
            </a:r>
          </a:p>
          <a:p>
            <a:pPr marL="121306" marR="2547" indent="-115257">
              <a:lnSpc>
                <a:spcPct val="131500"/>
              </a:lnSpc>
              <a:spcBef>
                <a:spcPts val="45"/>
              </a:spcBef>
            </a:pPr>
            <a:endParaRPr lang="it-IT" sz="600" b="1" spc="15" dirty="0">
              <a:latin typeface="Verdana" pitchFamily="34" charset="0"/>
              <a:ea typeface="Verdana" pitchFamily="34" charset="0"/>
              <a:cs typeface="Arial"/>
            </a:endParaRPr>
          </a:p>
          <a:p>
            <a:pPr marL="291799" marR="2547" indent="-285750">
              <a:spcBef>
                <a:spcPts val="45"/>
              </a:spcBef>
              <a:buFont typeface="Arial" pitchFamily="34" charset="0"/>
              <a:buChar char="•"/>
            </a:pPr>
            <a:r>
              <a:rPr lang="en-US" sz="1200" b="1" spc="-25" dirty="0">
                <a:latin typeface="Verdana" pitchFamily="34" charset="0"/>
                <a:ea typeface="Verdana" pitchFamily="34" charset="0"/>
                <a:cs typeface="Arial"/>
              </a:rPr>
              <a:t>HV</a:t>
            </a:r>
            <a:r>
              <a:rPr lang="en-US" sz="1200" b="1" spc="-8" dirty="0">
                <a:latin typeface="Verdana" pitchFamily="34" charset="0"/>
                <a:ea typeface="Verdana" pitchFamily="34" charset="0"/>
                <a:cs typeface="Arial"/>
              </a:rPr>
              <a:t> </a:t>
            </a:r>
            <a:r>
              <a:rPr lang="en-US" sz="1200" b="1" spc="20" dirty="0">
                <a:latin typeface="Verdana" pitchFamily="34" charset="0"/>
                <a:ea typeface="Verdana" pitchFamily="34" charset="0"/>
                <a:cs typeface="Arial"/>
              </a:rPr>
              <a:t>on</a:t>
            </a:r>
            <a:r>
              <a:rPr lang="en-US" sz="1200" b="1" spc="-5" dirty="0">
                <a:latin typeface="Verdana" pitchFamily="34" charset="0"/>
                <a:ea typeface="Verdana" pitchFamily="34" charset="0"/>
                <a:cs typeface="Arial"/>
              </a:rPr>
              <a:t> </a:t>
            </a:r>
            <a:r>
              <a:rPr lang="en-US" sz="1200" b="1" spc="3" dirty="0">
                <a:latin typeface="Verdana" pitchFamily="34" charset="0"/>
                <a:ea typeface="Verdana" pitchFamily="34" charset="0"/>
                <a:cs typeface="Arial"/>
              </a:rPr>
              <a:t>DLC, safer insulation required</a:t>
            </a:r>
            <a:endParaRPr lang="en-US" sz="1200" b="1" dirty="0">
              <a:latin typeface="Verdana" pitchFamily="34" charset="0"/>
              <a:ea typeface="Verdana" pitchFamily="34" charset="0"/>
              <a:cs typeface="Arial"/>
            </a:endParaRPr>
          </a:p>
          <a:p>
            <a:pPr marL="292118" indent="-285750">
              <a:spcBef>
                <a:spcPts val="160"/>
              </a:spcBef>
              <a:buFont typeface="Arial" pitchFamily="34" charset="0"/>
              <a:buChar char="•"/>
            </a:pPr>
            <a:r>
              <a:rPr lang="en-US" sz="1200" b="1" spc="-20" dirty="0">
                <a:latin typeface="Verdana" pitchFamily="34" charset="0"/>
                <a:ea typeface="Verdana" pitchFamily="34" charset="0"/>
                <a:cs typeface="Arial"/>
              </a:rPr>
              <a:t>TOP</a:t>
            </a:r>
            <a:r>
              <a:rPr lang="en-US" sz="1200" b="1" spc="-13" dirty="0">
                <a:latin typeface="Verdana" pitchFamily="34" charset="0"/>
                <a:ea typeface="Verdana" pitchFamily="34" charset="0"/>
                <a:cs typeface="Arial"/>
              </a:rPr>
              <a:t> </a:t>
            </a:r>
            <a:r>
              <a:rPr lang="en-US" sz="1200" b="1" spc="43" dirty="0">
                <a:latin typeface="Verdana" pitchFamily="34" charset="0"/>
                <a:ea typeface="Verdana" pitchFamily="34" charset="0"/>
                <a:cs typeface="Arial"/>
              </a:rPr>
              <a:t>to</a:t>
            </a:r>
            <a:r>
              <a:rPr lang="en-US" sz="1200" b="1" spc="-10" dirty="0">
                <a:latin typeface="Verdana" pitchFamily="34" charset="0"/>
                <a:ea typeface="Verdana" pitchFamily="34" charset="0"/>
                <a:cs typeface="Arial"/>
              </a:rPr>
              <a:t> </a:t>
            </a:r>
            <a:r>
              <a:rPr lang="en-US" sz="1200" b="1" spc="20" dirty="0">
                <a:latin typeface="Verdana" pitchFamily="34" charset="0"/>
                <a:ea typeface="Verdana" pitchFamily="34" charset="0"/>
                <a:cs typeface="Arial"/>
              </a:rPr>
              <a:t>ground</a:t>
            </a:r>
          </a:p>
          <a:p>
            <a:pPr marL="292118" indent="-285750">
              <a:spcBef>
                <a:spcPts val="160"/>
              </a:spcBef>
              <a:buFont typeface="Arial" pitchFamily="34" charset="0"/>
              <a:buChar char="•"/>
            </a:pPr>
            <a:r>
              <a:rPr lang="en-US" sz="1200" b="1" spc="18" dirty="0">
                <a:latin typeface="Verdana" pitchFamily="34" charset="0"/>
                <a:ea typeface="Verdana" pitchFamily="34" charset="0"/>
                <a:cs typeface="Arial"/>
              </a:rPr>
              <a:t>No high gain required</a:t>
            </a:r>
            <a:endParaRPr lang="en-US" sz="1200" b="1" dirty="0">
              <a:latin typeface="Verdana" pitchFamily="34" charset="0"/>
              <a:ea typeface="Verdana" pitchFamily="34" charset="0"/>
              <a:cs typeface="Arial"/>
            </a:endParaRPr>
          </a:p>
        </p:txBody>
      </p:sp>
      <p:sp>
        <p:nvSpPr>
          <p:cNvPr id="23" name="object 8"/>
          <p:cNvSpPr txBox="1"/>
          <p:nvPr/>
        </p:nvSpPr>
        <p:spPr>
          <a:xfrm>
            <a:off x="7587300" y="1410599"/>
            <a:ext cx="1120738" cy="227059"/>
          </a:xfrm>
          <a:prstGeom prst="rect">
            <a:avLst/>
          </a:prstGeom>
        </p:spPr>
        <p:txBody>
          <a:bodyPr vert="horz" wrap="square" lIns="0" tIns="26108" rIns="0" bIns="0" rtlCol="0">
            <a:spAutoFit/>
          </a:bodyPr>
          <a:lstStyle/>
          <a:p>
            <a:pPr marL="6368">
              <a:spcBef>
                <a:spcPts val="160"/>
              </a:spcBef>
            </a:pPr>
            <a:endParaRPr sz="1304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7643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solidFill>
                  <a:schemeClr val="tx1"/>
                </a:solidFill>
                <a:latin typeface="Impact" pitchFamily="34" charset="0"/>
                <a:ea typeface="Verdana" pitchFamily="34" charset="0"/>
                <a:sym typeface="Wingdings" pitchFamily="2" charset="2"/>
              </a:rPr>
              <a:t>2D – readout layouts study</a:t>
            </a:r>
            <a:endParaRPr lang="en-GB" sz="2800" dirty="0"/>
          </a:p>
        </p:txBody>
      </p:sp>
      <p:grpSp>
        <p:nvGrpSpPr>
          <p:cNvPr id="7" name="Gruppo 6"/>
          <p:cNvGrpSpPr/>
          <p:nvPr/>
        </p:nvGrpSpPr>
        <p:grpSpPr>
          <a:xfrm>
            <a:off x="3686791" y="2403227"/>
            <a:ext cx="3137700" cy="2380284"/>
            <a:chOff x="3990844" y="2645248"/>
            <a:chExt cx="3137700" cy="2380284"/>
          </a:xfrm>
        </p:grpSpPr>
        <p:pic>
          <p:nvPicPr>
            <p:cNvPr id="3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90844" y="2645248"/>
              <a:ext cx="2504259" cy="2380284"/>
            </a:xfrm>
            <a:prstGeom prst="rect">
              <a:avLst/>
            </a:prstGeom>
          </p:spPr>
        </p:pic>
        <p:sp>
          <p:nvSpPr>
            <p:cNvPr id="4" name="object 13"/>
            <p:cNvSpPr txBox="1"/>
            <p:nvPr/>
          </p:nvSpPr>
          <p:spPr>
            <a:xfrm>
              <a:off x="6505986" y="2646602"/>
              <a:ext cx="605556" cy="146537"/>
            </a:xfrm>
            <a:prstGeom prst="rect">
              <a:avLst/>
            </a:prstGeom>
          </p:spPr>
          <p:txBody>
            <a:bodyPr vert="horz" wrap="square" lIns="0" tIns="7960" rIns="0" bIns="0" rtlCol="0">
              <a:spAutoFit/>
            </a:bodyPr>
            <a:lstStyle/>
            <a:p>
              <a:pPr marL="6368">
                <a:spcBef>
                  <a:spcPts val="63"/>
                </a:spcBef>
              </a:pPr>
              <a:r>
                <a:rPr sz="900" b="1" spc="5" dirty="0">
                  <a:solidFill>
                    <a:srgbClr val="FF2600"/>
                  </a:solidFill>
                  <a:latin typeface="Verdana" pitchFamily="34" charset="0"/>
                  <a:ea typeface="Verdana" pitchFamily="34" charset="0"/>
                  <a:cs typeface="Arial"/>
                </a:rPr>
                <a:t>y</a:t>
              </a:r>
              <a:r>
                <a:rPr sz="900" b="1" spc="-28" dirty="0">
                  <a:solidFill>
                    <a:srgbClr val="FF2600"/>
                  </a:solidFill>
                  <a:latin typeface="Verdana" pitchFamily="34" charset="0"/>
                  <a:ea typeface="Verdana" pitchFamily="34" charset="0"/>
                  <a:cs typeface="Arial"/>
                </a:rPr>
                <a:t> </a:t>
              </a:r>
              <a:r>
                <a:rPr sz="900" b="1" spc="3" dirty="0">
                  <a:solidFill>
                    <a:srgbClr val="FF2600"/>
                  </a:solidFill>
                  <a:latin typeface="Verdana" pitchFamily="34" charset="0"/>
                  <a:ea typeface="Verdana" pitchFamily="34" charset="0"/>
                  <a:cs typeface="Arial"/>
                </a:rPr>
                <a:t>strip</a:t>
              </a:r>
              <a:endParaRPr sz="900" b="1" dirty="0">
                <a:latin typeface="Verdana" pitchFamily="34" charset="0"/>
                <a:ea typeface="Verdana" pitchFamily="34" charset="0"/>
                <a:cs typeface="Arial"/>
              </a:endParaRPr>
            </a:p>
          </p:txBody>
        </p:sp>
        <p:sp>
          <p:nvSpPr>
            <p:cNvPr id="5" name="object 14"/>
            <p:cNvSpPr txBox="1"/>
            <p:nvPr/>
          </p:nvSpPr>
          <p:spPr>
            <a:xfrm>
              <a:off x="6522988" y="4845662"/>
              <a:ext cx="605556" cy="146537"/>
            </a:xfrm>
            <a:prstGeom prst="rect">
              <a:avLst/>
            </a:prstGeom>
          </p:spPr>
          <p:txBody>
            <a:bodyPr vert="horz" wrap="square" lIns="0" tIns="7960" rIns="0" bIns="0" rtlCol="0">
              <a:spAutoFit/>
            </a:bodyPr>
            <a:lstStyle/>
            <a:p>
              <a:pPr marL="6368">
                <a:spcBef>
                  <a:spcPts val="63"/>
                </a:spcBef>
              </a:pPr>
              <a:r>
                <a:rPr sz="900" b="1" spc="5" dirty="0">
                  <a:solidFill>
                    <a:srgbClr val="FF2600"/>
                  </a:solidFill>
                  <a:latin typeface="Verdana" pitchFamily="34" charset="0"/>
                  <a:ea typeface="Verdana" pitchFamily="34" charset="0"/>
                  <a:cs typeface="Arial"/>
                </a:rPr>
                <a:t>x</a:t>
              </a:r>
              <a:r>
                <a:rPr sz="900" b="1" spc="-28" dirty="0">
                  <a:solidFill>
                    <a:srgbClr val="FF2600"/>
                  </a:solidFill>
                  <a:latin typeface="Verdana" pitchFamily="34" charset="0"/>
                  <a:ea typeface="Verdana" pitchFamily="34" charset="0"/>
                  <a:cs typeface="Arial"/>
                </a:rPr>
                <a:t> </a:t>
              </a:r>
              <a:r>
                <a:rPr sz="900" b="1" spc="3" dirty="0">
                  <a:solidFill>
                    <a:srgbClr val="FF2600"/>
                  </a:solidFill>
                  <a:latin typeface="Verdana" pitchFamily="34" charset="0"/>
                  <a:ea typeface="Verdana" pitchFamily="34" charset="0"/>
                  <a:cs typeface="Arial"/>
                </a:rPr>
                <a:t>strip</a:t>
              </a:r>
              <a:endParaRPr sz="900" b="1" dirty="0">
                <a:latin typeface="Verdana" pitchFamily="34" charset="0"/>
                <a:ea typeface="Verdana" pitchFamily="34" charset="0"/>
                <a:cs typeface="Arial"/>
              </a:endParaRPr>
            </a:p>
          </p:txBody>
        </p:sp>
      </p:grpSp>
      <p:grpSp>
        <p:nvGrpSpPr>
          <p:cNvPr id="12" name="Gruppo 11"/>
          <p:cNvGrpSpPr/>
          <p:nvPr/>
        </p:nvGrpSpPr>
        <p:grpSpPr>
          <a:xfrm>
            <a:off x="6803419" y="3028205"/>
            <a:ext cx="3205445" cy="1766734"/>
            <a:chOff x="6552480" y="2979291"/>
            <a:chExt cx="3205445" cy="1766734"/>
          </a:xfrm>
        </p:grpSpPr>
        <p:pic>
          <p:nvPicPr>
            <p:cNvPr id="8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52480" y="2979291"/>
              <a:ext cx="2701205" cy="1766734"/>
            </a:xfrm>
            <a:prstGeom prst="rect">
              <a:avLst/>
            </a:prstGeom>
          </p:spPr>
        </p:pic>
        <p:sp>
          <p:nvSpPr>
            <p:cNvPr id="9" name="object 16"/>
            <p:cNvSpPr txBox="1"/>
            <p:nvPr/>
          </p:nvSpPr>
          <p:spPr>
            <a:xfrm>
              <a:off x="9233410" y="4044759"/>
              <a:ext cx="487422" cy="146537"/>
            </a:xfrm>
            <a:prstGeom prst="rect">
              <a:avLst/>
            </a:prstGeom>
          </p:spPr>
          <p:txBody>
            <a:bodyPr vert="horz" wrap="square" lIns="0" tIns="7960" rIns="0" bIns="0" rtlCol="0">
              <a:spAutoFit/>
            </a:bodyPr>
            <a:lstStyle/>
            <a:p>
              <a:pPr marL="6368">
                <a:spcBef>
                  <a:spcPts val="63"/>
                </a:spcBef>
              </a:pPr>
              <a:r>
                <a:rPr sz="900" b="1" spc="5" dirty="0">
                  <a:solidFill>
                    <a:srgbClr val="FF2600"/>
                  </a:solidFill>
                  <a:latin typeface="Verdana" pitchFamily="34" charset="0"/>
                  <a:ea typeface="Verdana" pitchFamily="34" charset="0"/>
                  <a:cs typeface="Arial"/>
                </a:rPr>
                <a:t>y</a:t>
              </a:r>
              <a:r>
                <a:rPr sz="900" b="1" spc="-28" dirty="0">
                  <a:solidFill>
                    <a:srgbClr val="FF2600"/>
                  </a:solidFill>
                  <a:latin typeface="Verdana" pitchFamily="34" charset="0"/>
                  <a:ea typeface="Verdana" pitchFamily="34" charset="0"/>
                  <a:cs typeface="Arial"/>
                </a:rPr>
                <a:t> </a:t>
              </a:r>
              <a:r>
                <a:rPr sz="900" b="1" spc="3" dirty="0">
                  <a:solidFill>
                    <a:srgbClr val="FF2600"/>
                  </a:solidFill>
                  <a:latin typeface="Verdana" pitchFamily="34" charset="0"/>
                  <a:ea typeface="Verdana" pitchFamily="34" charset="0"/>
                  <a:cs typeface="Arial"/>
                </a:rPr>
                <a:t>strip</a:t>
              </a:r>
              <a:endParaRPr sz="900" b="1" dirty="0">
                <a:latin typeface="Verdana" pitchFamily="34" charset="0"/>
                <a:ea typeface="Verdana" pitchFamily="34" charset="0"/>
                <a:cs typeface="Arial"/>
              </a:endParaRPr>
            </a:p>
          </p:txBody>
        </p:sp>
        <p:sp>
          <p:nvSpPr>
            <p:cNvPr id="10" name="object 17"/>
            <p:cNvSpPr txBox="1"/>
            <p:nvPr/>
          </p:nvSpPr>
          <p:spPr>
            <a:xfrm>
              <a:off x="9270503" y="4542102"/>
              <a:ext cx="487422" cy="146537"/>
            </a:xfrm>
            <a:prstGeom prst="rect">
              <a:avLst/>
            </a:prstGeom>
          </p:spPr>
          <p:txBody>
            <a:bodyPr vert="horz" wrap="square" lIns="0" tIns="7960" rIns="0" bIns="0" rtlCol="0">
              <a:spAutoFit/>
            </a:bodyPr>
            <a:lstStyle/>
            <a:p>
              <a:pPr marL="6368">
                <a:spcBef>
                  <a:spcPts val="63"/>
                </a:spcBef>
              </a:pPr>
              <a:r>
                <a:rPr sz="900" b="1" spc="5" dirty="0">
                  <a:solidFill>
                    <a:srgbClr val="FF2600"/>
                  </a:solidFill>
                  <a:latin typeface="Verdana" pitchFamily="34" charset="0"/>
                  <a:ea typeface="Verdana" pitchFamily="34" charset="0"/>
                  <a:cs typeface="Arial"/>
                </a:rPr>
                <a:t>x</a:t>
              </a:r>
              <a:r>
                <a:rPr sz="900" b="1" spc="-28" dirty="0">
                  <a:solidFill>
                    <a:srgbClr val="FF2600"/>
                  </a:solidFill>
                  <a:latin typeface="Verdana" pitchFamily="34" charset="0"/>
                  <a:ea typeface="Verdana" pitchFamily="34" charset="0"/>
                  <a:cs typeface="Arial"/>
                </a:rPr>
                <a:t> </a:t>
              </a:r>
              <a:r>
                <a:rPr sz="900" b="1" spc="3" dirty="0">
                  <a:solidFill>
                    <a:srgbClr val="FF2600"/>
                  </a:solidFill>
                  <a:latin typeface="Verdana" pitchFamily="34" charset="0"/>
                  <a:ea typeface="Verdana" pitchFamily="34" charset="0"/>
                  <a:cs typeface="Arial"/>
                </a:rPr>
                <a:t>strip</a:t>
              </a:r>
              <a:endParaRPr sz="900" b="1">
                <a:latin typeface="Verdana" pitchFamily="34" charset="0"/>
                <a:ea typeface="Verdana" pitchFamily="34" charset="0"/>
                <a:cs typeface="Arial"/>
              </a:endParaRPr>
            </a:p>
          </p:txBody>
        </p:sp>
      </p:grpSp>
      <p:grpSp>
        <p:nvGrpSpPr>
          <p:cNvPr id="15" name="Gruppo 14"/>
          <p:cNvGrpSpPr/>
          <p:nvPr/>
        </p:nvGrpSpPr>
        <p:grpSpPr>
          <a:xfrm>
            <a:off x="215776" y="3000715"/>
            <a:ext cx="3280891" cy="1821715"/>
            <a:chOff x="535285" y="3238151"/>
            <a:chExt cx="3280891" cy="1821715"/>
          </a:xfrm>
        </p:grpSpPr>
        <p:pic>
          <p:nvPicPr>
            <p:cNvPr id="13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5285" y="3238151"/>
              <a:ext cx="2689932" cy="1821715"/>
            </a:xfrm>
            <a:prstGeom prst="rect">
              <a:avLst/>
            </a:prstGeom>
          </p:spPr>
        </p:pic>
        <p:sp>
          <p:nvSpPr>
            <p:cNvPr id="14" name="object 11"/>
            <p:cNvSpPr txBox="1"/>
            <p:nvPr/>
          </p:nvSpPr>
          <p:spPr>
            <a:xfrm>
              <a:off x="3276041" y="4580369"/>
              <a:ext cx="540135" cy="322566"/>
            </a:xfrm>
            <a:prstGeom prst="rect">
              <a:avLst/>
            </a:prstGeom>
          </p:spPr>
          <p:txBody>
            <a:bodyPr vert="horz" wrap="square" lIns="0" tIns="14646" rIns="0" bIns="0" rtlCol="0">
              <a:spAutoFit/>
            </a:bodyPr>
            <a:lstStyle/>
            <a:p>
              <a:pPr marL="6368" marR="2547">
                <a:lnSpc>
                  <a:spcPts val="1158"/>
                </a:lnSpc>
                <a:spcBef>
                  <a:spcPts val="115"/>
                </a:spcBef>
              </a:pPr>
              <a:r>
                <a:rPr sz="900" b="1" spc="5" dirty="0">
                  <a:solidFill>
                    <a:srgbClr val="FF2600"/>
                  </a:solidFill>
                  <a:latin typeface="Verdana" pitchFamily="34" charset="0"/>
                  <a:ea typeface="Verdana" pitchFamily="34" charset="0"/>
                  <a:cs typeface="Arial"/>
                </a:rPr>
                <a:t>x</a:t>
              </a:r>
              <a:r>
                <a:rPr sz="900" b="1" spc="-33" dirty="0">
                  <a:solidFill>
                    <a:srgbClr val="FF2600"/>
                  </a:solidFill>
                  <a:latin typeface="Verdana" pitchFamily="34" charset="0"/>
                  <a:ea typeface="Verdana" pitchFamily="34" charset="0"/>
                  <a:cs typeface="Arial"/>
                </a:rPr>
                <a:t> </a:t>
              </a:r>
              <a:r>
                <a:rPr sz="900" b="1" spc="3" dirty="0">
                  <a:solidFill>
                    <a:srgbClr val="FF2600"/>
                  </a:solidFill>
                  <a:latin typeface="Verdana" pitchFamily="34" charset="0"/>
                  <a:ea typeface="Verdana" pitchFamily="34" charset="0"/>
                  <a:cs typeface="Arial"/>
                </a:rPr>
                <a:t>strip </a:t>
              </a:r>
              <a:r>
                <a:rPr sz="900" b="1" spc="-266" dirty="0">
                  <a:solidFill>
                    <a:srgbClr val="FF2600"/>
                  </a:solidFill>
                  <a:latin typeface="Verdana" pitchFamily="34" charset="0"/>
                  <a:ea typeface="Verdana" pitchFamily="34" charset="0"/>
                  <a:cs typeface="Arial"/>
                </a:rPr>
                <a:t> </a:t>
              </a:r>
              <a:r>
                <a:rPr sz="900" b="1" spc="5" dirty="0">
                  <a:solidFill>
                    <a:srgbClr val="FF2600"/>
                  </a:solidFill>
                  <a:latin typeface="Verdana" pitchFamily="34" charset="0"/>
                  <a:ea typeface="Verdana" pitchFamily="34" charset="0"/>
                  <a:cs typeface="Arial"/>
                </a:rPr>
                <a:t>y</a:t>
              </a:r>
              <a:r>
                <a:rPr sz="900" b="1" spc="-33" dirty="0">
                  <a:solidFill>
                    <a:srgbClr val="FF2600"/>
                  </a:solidFill>
                  <a:latin typeface="Verdana" pitchFamily="34" charset="0"/>
                  <a:ea typeface="Verdana" pitchFamily="34" charset="0"/>
                  <a:cs typeface="Arial"/>
                </a:rPr>
                <a:t> </a:t>
              </a:r>
              <a:r>
                <a:rPr sz="900" b="1" spc="3" dirty="0">
                  <a:solidFill>
                    <a:srgbClr val="FF2600"/>
                  </a:solidFill>
                  <a:latin typeface="Verdana" pitchFamily="34" charset="0"/>
                  <a:ea typeface="Verdana" pitchFamily="34" charset="0"/>
                  <a:cs typeface="Arial"/>
                </a:rPr>
                <a:t>strip</a:t>
              </a:r>
              <a:endParaRPr sz="900" b="1" dirty="0">
                <a:latin typeface="Verdana" pitchFamily="34" charset="0"/>
                <a:ea typeface="Verdana" pitchFamily="34" charset="0"/>
                <a:cs typeface="Arial"/>
              </a:endParaRPr>
            </a:p>
          </p:txBody>
        </p:sp>
      </p:grpSp>
      <p:sp>
        <p:nvSpPr>
          <p:cNvPr id="18" name="object 3"/>
          <p:cNvSpPr txBox="1"/>
          <p:nvPr/>
        </p:nvSpPr>
        <p:spPr>
          <a:xfrm>
            <a:off x="193105" y="1448384"/>
            <a:ext cx="3096344" cy="1303907"/>
          </a:xfrm>
          <a:prstGeom prst="rect">
            <a:avLst/>
          </a:prstGeom>
        </p:spPr>
        <p:txBody>
          <a:bodyPr vert="horz" wrap="square" lIns="0" tIns="8597" rIns="0" bIns="0" rtlCol="0">
            <a:spAutoFit/>
          </a:bodyPr>
          <a:lstStyle/>
          <a:p>
            <a:pPr marL="6368">
              <a:spcBef>
                <a:spcPts val="68"/>
              </a:spcBef>
            </a:pPr>
            <a:r>
              <a:rPr lang="it-IT" sz="1400" b="1" spc="10" dirty="0">
                <a:latin typeface="Verdana" pitchFamily="34" charset="0"/>
                <a:ea typeface="Verdana" pitchFamily="34" charset="0"/>
                <a:cs typeface="Arial"/>
              </a:rPr>
              <a:t>PCB_</a:t>
            </a:r>
            <a:r>
              <a:rPr sz="1400" b="1" spc="10" dirty="0">
                <a:latin typeface="Verdana" pitchFamily="34" charset="0"/>
                <a:ea typeface="Verdana" pitchFamily="34" charset="0"/>
                <a:cs typeface="Arial"/>
              </a:rPr>
              <a:t>RWELL</a:t>
            </a:r>
            <a:r>
              <a:rPr sz="1400" b="1" dirty="0">
                <a:latin typeface="Verdana" pitchFamily="34" charset="0"/>
                <a:ea typeface="Verdana" pitchFamily="34" charset="0"/>
                <a:cs typeface="Arial"/>
              </a:rPr>
              <a:t> </a:t>
            </a:r>
            <a:r>
              <a:rPr sz="1400" b="1" spc="15" dirty="0">
                <a:latin typeface="Verdana" pitchFamily="34" charset="0"/>
                <a:ea typeface="Verdana" pitchFamily="34" charset="0"/>
                <a:cs typeface="Arial"/>
              </a:rPr>
              <a:t>w</a:t>
            </a:r>
            <a:r>
              <a:rPr lang="it-IT" sz="1400" b="1" spc="15" dirty="0">
                <a:latin typeface="Verdana" pitchFamily="34" charset="0"/>
                <a:ea typeface="Verdana" pitchFamily="34" charset="0"/>
                <a:cs typeface="Arial"/>
              </a:rPr>
              <a:t>/</a:t>
            </a:r>
            <a:r>
              <a:rPr sz="1400" b="1" spc="23" dirty="0">
                <a:latin typeface="Verdana" pitchFamily="34" charset="0"/>
                <a:ea typeface="Verdana" pitchFamily="34" charset="0"/>
                <a:cs typeface="Arial"/>
              </a:rPr>
              <a:t>2D</a:t>
            </a:r>
            <a:r>
              <a:rPr sz="1400" b="1" dirty="0">
                <a:latin typeface="Verdana" pitchFamily="34" charset="0"/>
                <a:ea typeface="Verdana" pitchFamily="34" charset="0"/>
                <a:cs typeface="Arial"/>
              </a:rPr>
              <a:t> </a:t>
            </a:r>
            <a:r>
              <a:rPr sz="1400" b="1" spc="13" dirty="0">
                <a:latin typeface="Verdana" pitchFamily="34" charset="0"/>
                <a:ea typeface="Verdana" pitchFamily="34" charset="0"/>
                <a:cs typeface="Arial"/>
              </a:rPr>
              <a:t>readout</a:t>
            </a:r>
            <a:endParaRPr lang="it-IT" sz="1400" b="1" spc="13" dirty="0">
              <a:latin typeface="Verdana" pitchFamily="34" charset="0"/>
              <a:ea typeface="Verdana" pitchFamily="34" charset="0"/>
              <a:cs typeface="Arial"/>
            </a:endParaRPr>
          </a:p>
          <a:p>
            <a:pPr marL="6368">
              <a:spcBef>
                <a:spcPts val="68"/>
              </a:spcBef>
            </a:pPr>
            <a:endParaRPr lang="it-IT" sz="600" b="1" spc="13" dirty="0">
              <a:latin typeface="Verdana" pitchFamily="34" charset="0"/>
              <a:ea typeface="Verdana" pitchFamily="34" charset="0"/>
              <a:cs typeface="Arial"/>
            </a:endParaRPr>
          </a:p>
          <a:p>
            <a:pPr marL="177818" indent="-171450">
              <a:spcBef>
                <a:spcPts val="68"/>
              </a:spcBef>
              <a:buFont typeface="Arial" pitchFamily="34" charset="0"/>
              <a:buChar char="•"/>
            </a:pPr>
            <a:r>
              <a:rPr lang="en-US" sz="1200" b="1" dirty="0">
                <a:latin typeface="Verdana" pitchFamily="34" charset="0"/>
                <a:ea typeface="Verdana" pitchFamily="34" charset="0"/>
                <a:cs typeface="Arial"/>
              </a:rPr>
              <a:t>higher gain (2x) </a:t>
            </a:r>
            <a:r>
              <a:rPr lang="en-US" sz="1200" b="1" dirty="0" err="1">
                <a:latin typeface="Verdana" pitchFamily="34" charset="0"/>
                <a:ea typeface="Verdana" pitchFamily="34" charset="0"/>
                <a:cs typeface="Arial"/>
              </a:rPr>
              <a:t>wrt</a:t>
            </a:r>
            <a:r>
              <a:rPr lang="en-US" sz="1200" b="1" dirty="0">
                <a:latin typeface="Verdana" pitchFamily="34" charset="0"/>
                <a:ea typeface="Verdana" pitchFamily="34" charset="0"/>
                <a:cs typeface="Arial"/>
              </a:rPr>
              <a:t> 1D-RWELL</a:t>
            </a:r>
            <a:endParaRPr lang="en-US" sz="700" b="1" dirty="0">
              <a:latin typeface="Verdana" pitchFamily="34" charset="0"/>
              <a:ea typeface="Verdana" pitchFamily="34" charset="0"/>
              <a:cs typeface="Arial"/>
            </a:endParaRPr>
          </a:p>
          <a:p>
            <a:pPr marL="177818" indent="-171450">
              <a:spcBef>
                <a:spcPts val="68"/>
              </a:spcBef>
              <a:buFont typeface="Arial" pitchFamily="34" charset="0"/>
              <a:buChar char="•"/>
            </a:pPr>
            <a:r>
              <a:rPr lang="en-US" sz="1200" b="1" dirty="0">
                <a:latin typeface="Verdana" pitchFamily="34" charset="0"/>
                <a:ea typeface="Verdana" pitchFamily="34" charset="0"/>
                <a:cs typeface="Arial"/>
              </a:rPr>
              <a:t>more complex PCB manufacturing</a:t>
            </a:r>
          </a:p>
          <a:p>
            <a:pPr marL="177818" indent="-171450">
              <a:spcBef>
                <a:spcPts val="68"/>
              </a:spcBef>
              <a:buFont typeface="Arial" pitchFamily="34" charset="0"/>
              <a:buChar char="•"/>
            </a:pPr>
            <a:r>
              <a:rPr lang="en-US" sz="1200" b="1" dirty="0">
                <a:latin typeface="Verdana" pitchFamily="34" charset="0"/>
                <a:ea typeface="Verdana" pitchFamily="34" charset="0"/>
                <a:cs typeface="Arial"/>
              </a:rPr>
              <a:t>X-Y signal pick-up equalization</a:t>
            </a:r>
          </a:p>
          <a:p>
            <a:pPr marL="177818" indent="-171450">
              <a:spcBef>
                <a:spcPts val="68"/>
              </a:spcBef>
              <a:buFont typeface="Arial" pitchFamily="34" charset="0"/>
              <a:buChar char="•"/>
            </a:pPr>
            <a:r>
              <a:rPr lang="en-US" sz="1200" b="1" dirty="0">
                <a:latin typeface="Verdana" pitchFamily="34" charset="0"/>
                <a:ea typeface="Verdana" pitchFamily="34" charset="0"/>
                <a:cs typeface="Arial"/>
              </a:rPr>
              <a:t>DLC-readout distance to be minimized</a:t>
            </a:r>
          </a:p>
        </p:txBody>
      </p:sp>
      <p:sp>
        <p:nvSpPr>
          <p:cNvPr id="21" name="object 6"/>
          <p:cNvSpPr txBox="1"/>
          <p:nvPr/>
        </p:nvSpPr>
        <p:spPr>
          <a:xfrm>
            <a:off x="3471940" y="966392"/>
            <a:ext cx="3224185" cy="1119241"/>
          </a:xfrm>
          <a:prstGeom prst="rect">
            <a:avLst/>
          </a:prstGeom>
        </p:spPr>
        <p:txBody>
          <a:bodyPr vert="horz" wrap="square" lIns="0" tIns="8597" rIns="0" bIns="0" rtlCol="0">
            <a:spAutoFit/>
          </a:bodyPr>
          <a:lstStyle/>
          <a:p>
            <a:pPr>
              <a:spcBef>
                <a:spcPts val="68"/>
              </a:spcBef>
            </a:pPr>
            <a:r>
              <a:rPr sz="1400" b="1" spc="10" dirty="0">
                <a:latin typeface="Verdana" pitchFamily="34" charset="0"/>
                <a:ea typeface="Verdana" pitchFamily="34" charset="0"/>
                <a:cs typeface="Arial"/>
              </a:rPr>
              <a:t>2</a:t>
            </a:r>
            <a:r>
              <a:rPr lang="it-IT" sz="1400" b="1" spc="-3" dirty="0">
                <a:latin typeface="Verdana" pitchFamily="34" charset="0"/>
                <a:ea typeface="Verdana" pitchFamily="34" charset="0"/>
                <a:cs typeface="Arial"/>
              </a:rPr>
              <a:t>-</a:t>
            </a:r>
            <a:r>
              <a:rPr sz="1400" b="1" spc="23" dirty="0">
                <a:latin typeface="Verdana" pitchFamily="34" charset="0"/>
                <a:ea typeface="Verdana" pitchFamily="34" charset="0"/>
                <a:cs typeface="Arial"/>
              </a:rPr>
              <a:t>stacked</a:t>
            </a:r>
            <a:r>
              <a:rPr sz="1400" b="1" spc="-3" dirty="0">
                <a:latin typeface="Verdana" pitchFamily="34" charset="0"/>
                <a:ea typeface="Verdana" pitchFamily="34" charset="0"/>
                <a:cs typeface="Arial"/>
              </a:rPr>
              <a:t> </a:t>
            </a:r>
            <a:r>
              <a:rPr sz="1400" b="1" spc="23" dirty="0">
                <a:latin typeface="Verdana" pitchFamily="34" charset="0"/>
                <a:ea typeface="Verdana" pitchFamily="34" charset="0"/>
                <a:cs typeface="Arial"/>
              </a:rPr>
              <a:t>1D</a:t>
            </a:r>
            <a:r>
              <a:rPr lang="it-IT" sz="1400" b="1" dirty="0">
                <a:latin typeface="Verdana" pitchFamily="34" charset="0"/>
                <a:ea typeface="Verdana" pitchFamily="34" charset="0"/>
                <a:cs typeface="Arial"/>
              </a:rPr>
              <a:t>-</a:t>
            </a:r>
            <a:r>
              <a:rPr sz="1400" b="1" spc="10" dirty="0">
                <a:latin typeface="Verdana" pitchFamily="34" charset="0"/>
                <a:ea typeface="Verdana" pitchFamily="34" charset="0"/>
                <a:cs typeface="Arial"/>
              </a:rPr>
              <a:t>RWELL</a:t>
            </a:r>
            <a:endParaRPr lang="it-IT" sz="1400" b="1" spc="10" dirty="0">
              <a:latin typeface="Verdana" pitchFamily="34" charset="0"/>
              <a:ea typeface="Verdana" pitchFamily="34" charset="0"/>
              <a:cs typeface="Arial"/>
            </a:endParaRPr>
          </a:p>
          <a:p>
            <a:pPr>
              <a:spcBef>
                <a:spcPts val="68"/>
              </a:spcBef>
            </a:pPr>
            <a:endParaRPr lang="it-IT" sz="600" b="1" spc="10" dirty="0">
              <a:latin typeface="Verdana" pitchFamily="34" charset="0"/>
              <a:ea typeface="Verdana" pitchFamily="34" charset="0"/>
              <a:cs typeface="Arial"/>
            </a:endParaRPr>
          </a:p>
          <a:p>
            <a:pPr marL="285750" indent="-285750">
              <a:spcBef>
                <a:spcPts val="68"/>
              </a:spcBef>
              <a:buFont typeface="Arial" pitchFamily="34" charset="0"/>
              <a:buChar char="•"/>
            </a:pPr>
            <a:r>
              <a:rPr lang="en-US" sz="1200" b="1" dirty="0">
                <a:latin typeface="Verdana" pitchFamily="34" charset="0"/>
                <a:ea typeface="Verdana" pitchFamily="34" charset="0"/>
                <a:cs typeface="Arial"/>
              </a:rPr>
              <a:t>common light cathode</a:t>
            </a:r>
          </a:p>
          <a:p>
            <a:pPr marL="285750" indent="-285750">
              <a:spcBef>
                <a:spcPts val="68"/>
              </a:spcBef>
              <a:buFont typeface="Arial" pitchFamily="34" charset="0"/>
              <a:buChar char="•"/>
            </a:pPr>
            <a:r>
              <a:rPr lang="en-US" sz="1200" b="1" dirty="0">
                <a:latin typeface="Verdana" pitchFamily="34" charset="0"/>
                <a:ea typeface="Verdana" pitchFamily="34" charset="0"/>
                <a:cs typeface="Arial"/>
              </a:rPr>
              <a:t>easy PCB construction</a:t>
            </a:r>
          </a:p>
          <a:p>
            <a:pPr marL="285750" indent="-285750">
              <a:spcBef>
                <a:spcPts val="68"/>
              </a:spcBef>
              <a:buFont typeface="Arial" pitchFamily="34" charset="0"/>
              <a:buChar char="•"/>
            </a:pPr>
            <a:r>
              <a:rPr lang="en-US" sz="1200" b="1" dirty="0">
                <a:latin typeface="Verdana" pitchFamily="34" charset="0"/>
                <a:ea typeface="Verdana" pitchFamily="34" charset="0"/>
                <a:cs typeface="Arial"/>
              </a:rPr>
              <a:t>No high gain required</a:t>
            </a:r>
          </a:p>
          <a:p>
            <a:pPr marL="285750" indent="-285750">
              <a:spcBef>
                <a:spcPts val="68"/>
              </a:spcBef>
              <a:buFont typeface="Arial" pitchFamily="34" charset="0"/>
              <a:buChar char="•"/>
            </a:pPr>
            <a:r>
              <a:rPr lang="en-US" sz="1200" b="1" dirty="0">
                <a:latin typeface="Verdana" pitchFamily="34" charset="0"/>
                <a:ea typeface="Verdana" pitchFamily="34" charset="0"/>
                <a:cs typeface="Arial"/>
              </a:rPr>
              <a:t>small increase of material budget </a:t>
            </a:r>
          </a:p>
        </p:txBody>
      </p:sp>
      <p:sp>
        <p:nvSpPr>
          <p:cNvPr id="22" name="object 7"/>
          <p:cNvSpPr txBox="1"/>
          <p:nvPr/>
        </p:nvSpPr>
        <p:spPr>
          <a:xfrm>
            <a:off x="6852134" y="1448384"/>
            <a:ext cx="3112517" cy="1202012"/>
          </a:xfrm>
          <a:prstGeom prst="rect">
            <a:avLst/>
          </a:prstGeom>
        </p:spPr>
        <p:txBody>
          <a:bodyPr vert="horz" wrap="square" lIns="0" tIns="5731" rIns="0" bIns="0" rtlCol="0">
            <a:spAutoFit/>
          </a:bodyPr>
          <a:lstStyle/>
          <a:p>
            <a:pPr marL="121306" marR="2547" indent="-115257">
              <a:lnSpc>
                <a:spcPct val="131500"/>
              </a:lnSpc>
              <a:spcBef>
                <a:spcPts val="45"/>
              </a:spcBef>
            </a:pPr>
            <a:r>
              <a:rPr lang="it-IT" sz="1400" b="1" spc="10" dirty="0">
                <a:latin typeface="Verdana" pitchFamily="34" charset="0"/>
                <a:ea typeface="Verdana" pitchFamily="34" charset="0"/>
                <a:cs typeface="Arial"/>
              </a:rPr>
              <a:t>PCB_RWELL w/</a:t>
            </a:r>
            <a:r>
              <a:rPr lang="it-IT" sz="1400" b="1" spc="10" dirty="0" err="1">
                <a:latin typeface="Verdana" pitchFamily="34" charset="0"/>
                <a:ea typeface="Verdana" pitchFamily="34" charset="0"/>
                <a:cs typeface="Arial"/>
              </a:rPr>
              <a:t>segmented</a:t>
            </a:r>
            <a:r>
              <a:rPr lang="it-IT" sz="1400" b="1" spc="10" dirty="0">
                <a:latin typeface="Verdana" pitchFamily="34" charset="0"/>
                <a:ea typeface="Verdana" pitchFamily="34" charset="0"/>
                <a:cs typeface="Arial"/>
              </a:rPr>
              <a:t> top</a:t>
            </a:r>
          </a:p>
          <a:p>
            <a:pPr marL="121306" marR="2547" indent="-115257">
              <a:lnSpc>
                <a:spcPct val="131500"/>
              </a:lnSpc>
              <a:spcBef>
                <a:spcPts val="45"/>
              </a:spcBef>
            </a:pPr>
            <a:endParaRPr lang="it-IT" sz="600" b="1" spc="15" dirty="0">
              <a:latin typeface="Verdana" pitchFamily="34" charset="0"/>
              <a:ea typeface="Verdana" pitchFamily="34" charset="0"/>
              <a:cs typeface="Arial"/>
            </a:endParaRPr>
          </a:p>
          <a:p>
            <a:pPr marL="291799" marR="2547" indent="-285750">
              <a:spcBef>
                <a:spcPts val="45"/>
              </a:spcBef>
              <a:buFont typeface="Arial" pitchFamily="34" charset="0"/>
              <a:buChar char="•"/>
            </a:pPr>
            <a:r>
              <a:rPr lang="en-US" sz="1200" b="1" spc="-25" dirty="0">
                <a:latin typeface="Verdana" pitchFamily="34" charset="0"/>
                <a:ea typeface="Verdana" pitchFamily="34" charset="0"/>
                <a:cs typeface="Arial"/>
              </a:rPr>
              <a:t>HV</a:t>
            </a:r>
            <a:r>
              <a:rPr lang="en-US" sz="1200" b="1" spc="-8" dirty="0">
                <a:latin typeface="Verdana" pitchFamily="34" charset="0"/>
                <a:ea typeface="Verdana" pitchFamily="34" charset="0"/>
                <a:cs typeface="Arial"/>
              </a:rPr>
              <a:t> </a:t>
            </a:r>
            <a:r>
              <a:rPr lang="en-US" sz="1200" b="1" spc="20" dirty="0">
                <a:latin typeface="Verdana" pitchFamily="34" charset="0"/>
                <a:ea typeface="Verdana" pitchFamily="34" charset="0"/>
                <a:cs typeface="Arial"/>
              </a:rPr>
              <a:t>on</a:t>
            </a:r>
            <a:r>
              <a:rPr lang="en-US" sz="1200" b="1" spc="-5" dirty="0">
                <a:latin typeface="Verdana" pitchFamily="34" charset="0"/>
                <a:ea typeface="Verdana" pitchFamily="34" charset="0"/>
                <a:cs typeface="Arial"/>
              </a:rPr>
              <a:t> </a:t>
            </a:r>
            <a:r>
              <a:rPr lang="en-US" sz="1200" b="1" spc="3" dirty="0">
                <a:latin typeface="Verdana" pitchFamily="34" charset="0"/>
                <a:ea typeface="Verdana" pitchFamily="34" charset="0"/>
                <a:cs typeface="Arial"/>
              </a:rPr>
              <a:t>DLC, safer insulation required</a:t>
            </a:r>
            <a:endParaRPr lang="en-US" sz="1200" b="1" dirty="0">
              <a:latin typeface="Verdana" pitchFamily="34" charset="0"/>
              <a:ea typeface="Verdana" pitchFamily="34" charset="0"/>
              <a:cs typeface="Arial"/>
            </a:endParaRPr>
          </a:p>
          <a:p>
            <a:pPr marL="292118" indent="-285750">
              <a:spcBef>
                <a:spcPts val="160"/>
              </a:spcBef>
              <a:buFont typeface="Arial" pitchFamily="34" charset="0"/>
              <a:buChar char="•"/>
            </a:pPr>
            <a:r>
              <a:rPr lang="en-US" sz="1200" b="1" spc="-20" dirty="0">
                <a:latin typeface="Verdana" pitchFamily="34" charset="0"/>
                <a:ea typeface="Verdana" pitchFamily="34" charset="0"/>
                <a:cs typeface="Arial"/>
              </a:rPr>
              <a:t>TOP</a:t>
            </a:r>
            <a:r>
              <a:rPr lang="en-US" sz="1200" b="1" spc="-13" dirty="0">
                <a:latin typeface="Verdana" pitchFamily="34" charset="0"/>
                <a:ea typeface="Verdana" pitchFamily="34" charset="0"/>
                <a:cs typeface="Arial"/>
              </a:rPr>
              <a:t> </a:t>
            </a:r>
            <a:r>
              <a:rPr lang="en-US" sz="1200" b="1" spc="43" dirty="0">
                <a:latin typeface="Verdana" pitchFamily="34" charset="0"/>
                <a:ea typeface="Verdana" pitchFamily="34" charset="0"/>
                <a:cs typeface="Arial"/>
              </a:rPr>
              <a:t>to</a:t>
            </a:r>
            <a:r>
              <a:rPr lang="en-US" sz="1200" b="1" spc="-10" dirty="0">
                <a:latin typeface="Verdana" pitchFamily="34" charset="0"/>
                <a:ea typeface="Verdana" pitchFamily="34" charset="0"/>
                <a:cs typeface="Arial"/>
              </a:rPr>
              <a:t> </a:t>
            </a:r>
            <a:r>
              <a:rPr lang="en-US" sz="1200" b="1" spc="20" dirty="0">
                <a:latin typeface="Verdana" pitchFamily="34" charset="0"/>
                <a:ea typeface="Verdana" pitchFamily="34" charset="0"/>
                <a:cs typeface="Arial"/>
              </a:rPr>
              <a:t>ground</a:t>
            </a:r>
          </a:p>
          <a:p>
            <a:pPr marL="292118" indent="-285750">
              <a:spcBef>
                <a:spcPts val="160"/>
              </a:spcBef>
              <a:buFont typeface="Arial" pitchFamily="34" charset="0"/>
              <a:buChar char="•"/>
            </a:pPr>
            <a:r>
              <a:rPr lang="en-US" sz="1200" b="1" spc="18" dirty="0">
                <a:latin typeface="Verdana" pitchFamily="34" charset="0"/>
                <a:ea typeface="Verdana" pitchFamily="34" charset="0"/>
                <a:cs typeface="Arial"/>
              </a:rPr>
              <a:t>No high gain required</a:t>
            </a:r>
            <a:endParaRPr lang="en-US" sz="1200" b="1" dirty="0">
              <a:latin typeface="Verdana" pitchFamily="34" charset="0"/>
              <a:ea typeface="Verdana" pitchFamily="34" charset="0"/>
              <a:cs typeface="Arial"/>
            </a:endParaRPr>
          </a:p>
        </p:txBody>
      </p:sp>
      <p:sp>
        <p:nvSpPr>
          <p:cNvPr id="23" name="object 8"/>
          <p:cNvSpPr txBox="1"/>
          <p:nvPr/>
        </p:nvSpPr>
        <p:spPr>
          <a:xfrm>
            <a:off x="7587300" y="1410599"/>
            <a:ext cx="1120738" cy="227059"/>
          </a:xfrm>
          <a:prstGeom prst="rect">
            <a:avLst/>
          </a:prstGeom>
        </p:spPr>
        <p:txBody>
          <a:bodyPr vert="horz" wrap="square" lIns="0" tIns="26108" rIns="0" bIns="0" rtlCol="0">
            <a:spAutoFit/>
          </a:bodyPr>
          <a:lstStyle/>
          <a:p>
            <a:pPr marL="6368">
              <a:spcBef>
                <a:spcPts val="160"/>
              </a:spcBef>
            </a:pPr>
            <a:endParaRPr sz="1304" dirty="0">
              <a:latin typeface="Arial"/>
              <a:cs typeface="Arial"/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4385941" y="5067523"/>
            <a:ext cx="4626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Impact" pitchFamily="34" charset="0"/>
                <a:ea typeface="Verdana" pitchFamily="34" charset="0"/>
              </a:rPr>
              <a:t>Options investigated for RDFCC &amp; CLAS_12-JLAB </a:t>
            </a:r>
          </a:p>
        </p:txBody>
      </p:sp>
      <p:cxnSp>
        <p:nvCxnSpPr>
          <p:cNvPr id="32" name="Connettore 1 31"/>
          <p:cNvCxnSpPr/>
          <p:nvPr/>
        </p:nvCxnSpPr>
        <p:spPr>
          <a:xfrm>
            <a:off x="215776" y="966392"/>
            <a:ext cx="2880320" cy="44396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1 33"/>
          <p:cNvCxnSpPr/>
          <p:nvPr/>
        </p:nvCxnSpPr>
        <p:spPr>
          <a:xfrm flipH="1">
            <a:off x="215776" y="819051"/>
            <a:ext cx="2592288" cy="44644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14289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>
                <a:latin typeface="Impact" pitchFamily="34" charset="0"/>
              </a:rPr>
              <a:t>Comparison single/double press (LR w/pad readout – 2017 batch)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92" y="891059"/>
            <a:ext cx="3216260" cy="1809146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719602" y="2720850"/>
            <a:ext cx="38010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>
                <a:latin typeface="Verdana" pitchFamily="34" charset="0"/>
                <a:ea typeface="Verdana" pitchFamily="34" charset="0"/>
              </a:rPr>
              <a:t>Single press.  </a:t>
            </a:r>
            <a:r>
              <a:rPr lang="en-GB" sz="1200" b="1" dirty="0" err="1">
                <a:latin typeface="Verdana" pitchFamily="34" charset="0"/>
                <a:ea typeface="Verdana" pitchFamily="34" charset="0"/>
              </a:rPr>
              <a:t>Ampl</a:t>
            </a:r>
            <a:r>
              <a:rPr lang="en-GB" sz="1200" b="1" dirty="0">
                <a:latin typeface="Verdana" pitchFamily="34" charset="0"/>
                <a:ea typeface="Verdana" pitchFamily="34" charset="0"/>
              </a:rPr>
              <a:t>. Hole (ELTOS + </a:t>
            </a:r>
            <a:r>
              <a:rPr lang="en-GB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  <a:ea typeface="Verdana" pitchFamily="34" charset="0"/>
              </a:rPr>
              <a:t>CERN</a:t>
            </a:r>
            <a:r>
              <a:rPr lang="en-GB" sz="1200" b="1" dirty="0">
                <a:latin typeface="Verdana" pitchFamily="34" charset="0"/>
                <a:ea typeface="Verdana" pitchFamily="34" charset="0"/>
              </a:rPr>
              <a:t>)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512" y="891059"/>
            <a:ext cx="3216259" cy="1809146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5365656" y="2713929"/>
            <a:ext cx="3869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>
                <a:latin typeface="Verdana" pitchFamily="34" charset="0"/>
                <a:ea typeface="Verdana" pitchFamily="34" charset="0"/>
              </a:rPr>
              <a:t>Double  press. </a:t>
            </a:r>
            <a:r>
              <a:rPr lang="en-GB" sz="1200" b="1" dirty="0" err="1">
                <a:latin typeface="Verdana" pitchFamily="34" charset="0"/>
                <a:ea typeface="Verdana" pitchFamily="34" charset="0"/>
              </a:rPr>
              <a:t>Ampl</a:t>
            </a:r>
            <a:r>
              <a:rPr lang="en-GB" sz="1200" b="1" dirty="0">
                <a:latin typeface="Verdana" pitchFamily="34" charset="0"/>
                <a:ea typeface="Verdana" pitchFamily="34" charset="0"/>
              </a:rPr>
              <a:t>. Hole (ELTOS + CERN)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107" y="3195314"/>
            <a:ext cx="3209664" cy="1805436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5455623" y="4995514"/>
            <a:ext cx="37401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>
                <a:latin typeface="Verdana" pitchFamily="34" charset="0"/>
                <a:ea typeface="Verdana" pitchFamily="34" charset="0"/>
              </a:rPr>
              <a:t>Double  press.  </a:t>
            </a:r>
            <a:r>
              <a:rPr lang="en-GB" sz="1200" b="1" dirty="0" err="1">
                <a:latin typeface="Verdana" pitchFamily="34" charset="0"/>
                <a:ea typeface="Verdana" pitchFamily="34" charset="0"/>
              </a:rPr>
              <a:t>stackout</a:t>
            </a:r>
            <a:r>
              <a:rPr lang="en-GB" sz="1200" b="1" dirty="0">
                <a:latin typeface="Verdana" pitchFamily="34" charset="0"/>
                <a:ea typeface="Verdana" pitchFamily="34" charset="0"/>
              </a:rPr>
              <a:t> (ELTOS + CERN)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92" y="3195314"/>
            <a:ext cx="3216260" cy="1809147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837423" y="5012018"/>
            <a:ext cx="35654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>
                <a:latin typeface="Verdana" pitchFamily="34" charset="0"/>
                <a:ea typeface="Verdana" pitchFamily="34" charset="0"/>
              </a:rPr>
              <a:t>Single press. </a:t>
            </a:r>
            <a:r>
              <a:rPr lang="en-GB" sz="1200" b="1" dirty="0" err="1">
                <a:latin typeface="Verdana" pitchFamily="34" charset="0"/>
                <a:ea typeface="Verdana" pitchFamily="34" charset="0"/>
              </a:rPr>
              <a:t>stackout</a:t>
            </a:r>
            <a:r>
              <a:rPr lang="en-GB" sz="1200" b="1" dirty="0">
                <a:latin typeface="Verdana" pitchFamily="34" charset="0"/>
                <a:ea typeface="Verdana" pitchFamily="34" charset="0"/>
              </a:rPr>
              <a:t> (ELTOS + </a:t>
            </a:r>
            <a:r>
              <a:rPr lang="en-GB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  <a:ea typeface="Verdana" pitchFamily="34" charset="0"/>
              </a:rPr>
              <a:t>CERN</a:t>
            </a:r>
            <a:r>
              <a:rPr lang="en-GB" sz="1200" b="1" dirty="0">
                <a:latin typeface="Verdana" pitchFamily="34" charset="0"/>
                <a:ea typeface="Verdana" pitchFamily="34" charset="0"/>
              </a:rPr>
              <a:t>)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3083393" y="1102601"/>
            <a:ext cx="550151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800" b="1" dirty="0">
                <a:latin typeface="Verdana" pitchFamily="34" charset="0"/>
                <a:ea typeface="Verdana" pitchFamily="34" charset="0"/>
              </a:rPr>
              <a:t>70 um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3083393" y="1755155"/>
            <a:ext cx="550151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800" b="1" dirty="0">
                <a:latin typeface="Verdana" pitchFamily="34" charset="0"/>
                <a:ea typeface="Verdana" pitchFamily="34" charset="0"/>
              </a:rPr>
              <a:t>32 um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2310263" y="1971179"/>
            <a:ext cx="623890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800" b="1" dirty="0">
                <a:latin typeface="Verdana" pitchFamily="34" charset="0"/>
                <a:ea typeface="Verdana" pitchFamily="34" charset="0"/>
              </a:rPr>
              <a:t>108 um</a:t>
            </a:r>
          </a:p>
        </p:txBody>
      </p:sp>
      <p:cxnSp>
        <p:nvCxnSpPr>
          <p:cNvPr id="15" name="Connettore 2 14"/>
          <p:cNvCxnSpPr/>
          <p:nvPr/>
        </p:nvCxnSpPr>
        <p:spPr>
          <a:xfrm>
            <a:off x="2232000" y="1741082"/>
            <a:ext cx="0" cy="734153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>
            <a:off x="7656782" y="1798486"/>
            <a:ext cx="623890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800" b="1" dirty="0">
                <a:latin typeface="Verdana" pitchFamily="34" charset="0"/>
                <a:ea typeface="Verdana" pitchFamily="34" charset="0"/>
              </a:rPr>
              <a:t>108 um</a:t>
            </a:r>
          </a:p>
        </p:txBody>
      </p:sp>
      <p:cxnSp>
        <p:nvCxnSpPr>
          <p:cNvPr id="18" name="Connettore 2 17"/>
          <p:cNvCxnSpPr/>
          <p:nvPr/>
        </p:nvCxnSpPr>
        <p:spPr>
          <a:xfrm>
            <a:off x="7578520" y="1539131"/>
            <a:ext cx="0" cy="734153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/>
          <p:cNvSpPr txBox="1"/>
          <p:nvPr/>
        </p:nvSpPr>
        <p:spPr>
          <a:xfrm>
            <a:off x="6120432" y="963067"/>
            <a:ext cx="550151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800" b="1" dirty="0">
                <a:latin typeface="Verdana" pitchFamily="34" charset="0"/>
                <a:ea typeface="Verdana" pitchFamily="34" charset="0"/>
              </a:rPr>
              <a:t>77 um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6120432" y="1615621"/>
            <a:ext cx="550151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800" b="1" dirty="0">
                <a:latin typeface="Verdana" pitchFamily="34" charset="0"/>
                <a:ea typeface="Verdana" pitchFamily="34" charset="0"/>
              </a:rPr>
              <a:t>53 um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1046117" y="1133704"/>
            <a:ext cx="659156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800" b="1" dirty="0">
                <a:latin typeface="Verdana" pitchFamily="34" charset="0"/>
                <a:ea typeface="Verdana" pitchFamily="34" charset="0"/>
              </a:rPr>
              <a:t>5 um Cu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8249615" y="963067"/>
            <a:ext cx="659156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800" b="1" dirty="0">
                <a:latin typeface="Verdana" pitchFamily="34" charset="0"/>
                <a:ea typeface="Verdana" pitchFamily="34" charset="0"/>
              </a:rPr>
              <a:t>5 um Cu</a:t>
            </a:r>
          </a:p>
        </p:txBody>
      </p:sp>
    </p:spTree>
    <p:extLst>
      <p:ext uri="{BB962C8B-B14F-4D97-AF65-F5344CB8AC3E}">
        <p14:creationId xmlns:p14="http://schemas.microsoft.com/office/powerpoint/2010/main" val="22310774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>
                <a:latin typeface="Impact" pitchFamily="34" charset="0"/>
              </a:rPr>
              <a:t>Low-rate (RDFCC)  </a:t>
            </a:r>
            <a:r>
              <a:rPr lang="en-GB" sz="2800" dirty="0" err="1">
                <a:latin typeface="Impact" pitchFamily="34" charset="0"/>
              </a:rPr>
              <a:t>vs</a:t>
            </a:r>
            <a:r>
              <a:rPr lang="en-GB" sz="2800" dirty="0">
                <a:latin typeface="Impact" pitchFamily="34" charset="0"/>
              </a:rPr>
              <a:t>  PEP -1 (</a:t>
            </a:r>
            <a:r>
              <a:rPr lang="en-GB" sz="2800" dirty="0" err="1">
                <a:latin typeface="Impact" pitchFamily="34" charset="0"/>
              </a:rPr>
              <a:t>LHCb</a:t>
            </a:r>
            <a:r>
              <a:rPr lang="en-GB" sz="2800" dirty="0">
                <a:latin typeface="Impact" pitchFamily="34" charset="0"/>
              </a:rPr>
              <a:t>)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985704" y="2720850"/>
            <a:ext cx="32688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>
                <a:latin typeface="Verdana" pitchFamily="34" charset="0"/>
                <a:ea typeface="Verdana" pitchFamily="34" charset="0"/>
              </a:rPr>
              <a:t>RDFCC Low-rate </a:t>
            </a:r>
            <a:r>
              <a:rPr lang="en-GB" sz="1200" b="1" dirty="0" err="1">
                <a:latin typeface="Verdana" pitchFamily="34" charset="0"/>
                <a:ea typeface="Verdana" pitchFamily="34" charset="0"/>
              </a:rPr>
              <a:t>Ampl</a:t>
            </a:r>
            <a:r>
              <a:rPr lang="en-GB" sz="1200" b="1" dirty="0">
                <a:latin typeface="Verdana" pitchFamily="34" charset="0"/>
                <a:ea typeface="Verdana" pitchFamily="34" charset="0"/>
              </a:rPr>
              <a:t>. Hole (CERN)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6058152" y="2713929"/>
            <a:ext cx="24849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>
                <a:latin typeface="Verdana" pitchFamily="34" charset="0"/>
                <a:ea typeface="Verdana" pitchFamily="34" charset="0"/>
              </a:rPr>
              <a:t>PEP - 1 </a:t>
            </a:r>
            <a:r>
              <a:rPr lang="en-GB" sz="1200" b="1" dirty="0" err="1">
                <a:latin typeface="Verdana" pitchFamily="34" charset="0"/>
                <a:ea typeface="Verdana" pitchFamily="34" charset="0"/>
              </a:rPr>
              <a:t>Ampl</a:t>
            </a:r>
            <a:r>
              <a:rPr lang="en-GB" sz="1200" b="1" dirty="0">
                <a:latin typeface="Verdana" pitchFamily="34" charset="0"/>
                <a:ea typeface="Verdana" pitchFamily="34" charset="0"/>
              </a:rPr>
              <a:t>. Hole (CERN)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6209836" y="4995514"/>
            <a:ext cx="22317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>
                <a:latin typeface="Verdana" pitchFamily="34" charset="0"/>
                <a:ea typeface="Verdana" pitchFamily="34" charset="0"/>
              </a:rPr>
              <a:t>PEP -1 </a:t>
            </a:r>
            <a:r>
              <a:rPr lang="en-GB" sz="1200" b="1" dirty="0" err="1">
                <a:latin typeface="Verdana" pitchFamily="34" charset="0"/>
                <a:ea typeface="Verdana" pitchFamily="34" charset="0"/>
              </a:rPr>
              <a:t>stackout</a:t>
            </a:r>
            <a:r>
              <a:rPr lang="en-GB" sz="1200" b="1" dirty="0">
                <a:latin typeface="Verdana" pitchFamily="34" charset="0"/>
                <a:ea typeface="Verdana" pitchFamily="34" charset="0"/>
              </a:rPr>
              <a:t> (CERN)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077074" y="5012018"/>
            <a:ext cx="30861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>
                <a:latin typeface="Verdana" pitchFamily="34" charset="0"/>
                <a:ea typeface="Verdana" pitchFamily="34" charset="0"/>
              </a:rPr>
              <a:t>RDFCC Low-rate </a:t>
            </a:r>
            <a:r>
              <a:rPr lang="en-GB" sz="1200" b="1" dirty="0" err="1">
                <a:latin typeface="Verdana" pitchFamily="34" charset="0"/>
                <a:ea typeface="Verdana" pitchFamily="34" charset="0"/>
              </a:rPr>
              <a:t>stackout</a:t>
            </a:r>
            <a:r>
              <a:rPr lang="en-GB" sz="1200" b="1" dirty="0">
                <a:latin typeface="Verdana" pitchFamily="34" charset="0"/>
                <a:ea typeface="Verdana" pitchFamily="34" charset="0"/>
              </a:rPr>
              <a:t> (CERN)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48" y="800741"/>
            <a:ext cx="3401222" cy="1913188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325" y="850079"/>
            <a:ext cx="3401223" cy="1913188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1" b="20812"/>
          <a:stretch/>
        </p:blipFill>
        <p:spPr>
          <a:xfrm>
            <a:off x="910852" y="3114495"/>
            <a:ext cx="3439300" cy="1819690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9" t="18504"/>
          <a:stretch/>
        </p:blipFill>
        <p:spPr>
          <a:xfrm>
            <a:off x="5472360" y="3103817"/>
            <a:ext cx="3353258" cy="1819690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2785784" y="1210323"/>
            <a:ext cx="550151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800" b="1" dirty="0">
                <a:latin typeface="Verdana" pitchFamily="34" charset="0"/>
                <a:ea typeface="Verdana" pitchFamily="34" charset="0"/>
              </a:rPr>
              <a:t>87 um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2785784" y="1980394"/>
            <a:ext cx="550151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800" b="1" dirty="0">
                <a:latin typeface="Verdana" pitchFamily="34" charset="0"/>
                <a:ea typeface="Verdana" pitchFamily="34" charset="0"/>
              </a:rPr>
              <a:t>66 um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1375695" y="1980394"/>
            <a:ext cx="550151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800" b="1" dirty="0">
                <a:latin typeface="Verdana" pitchFamily="34" charset="0"/>
                <a:ea typeface="Verdana" pitchFamily="34" charset="0"/>
              </a:rPr>
              <a:t>40 um</a:t>
            </a:r>
          </a:p>
        </p:txBody>
      </p:sp>
      <p:cxnSp>
        <p:nvCxnSpPr>
          <p:cNvPr id="18" name="Connettore 2 17"/>
          <p:cNvCxnSpPr/>
          <p:nvPr/>
        </p:nvCxnSpPr>
        <p:spPr>
          <a:xfrm>
            <a:off x="2087984" y="1955429"/>
            <a:ext cx="0" cy="260451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/>
          <p:cNvSpPr txBox="1"/>
          <p:nvPr/>
        </p:nvSpPr>
        <p:spPr>
          <a:xfrm>
            <a:off x="1009248" y="1232130"/>
            <a:ext cx="732893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8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</a:rPr>
              <a:t>15 um Cu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6224553" y="1070850"/>
            <a:ext cx="62389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8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</a:rPr>
              <a:t>80 um</a:t>
            </a:r>
          </a:p>
          <a:p>
            <a:pPr algn="ctr"/>
            <a:r>
              <a:rPr lang="en-GB" sz="800" b="1" dirty="0">
                <a:latin typeface="Verdana" pitchFamily="34" charset="0"/>
                <a:ea typeface="Verdana" pitchFamily="34" charset="0"/>
              </a:rPr>
              <a:t>100 um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6268400" y="1952127"/>
            <a:ext cx="550151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800" b="1" dirty="0">
                <a:latin typeface="Verdana" pitchFamily="34" charset="0"/>
                <a:ea typeface="Verdana" pitchFamily="34" charset="0"/>
              </a:rPr>
              <a:t>50 um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7370481" y="2001445"/>
            <a:ext cx="550151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800" b="1" dirty="0">
                <a:latin typeface="Verdana" pitchFamily="34" charset="0"/>
                <a:ea typeface="Verdana" pitchFamily="34" charset="0"/>
              </a:rPr>
              <a:t>52 um</a:t>
            </a:r>
          </a:p>
        </p:txBody>
      </p:sp>
      <p:cxnSp>
        <p:nvCxnSpPr>
          <p:cNvPr id="23" name="Connettore 2 22"/>
          <p:cNvCxnSpPr/>
          <p:nvPr/>
        </p:nvCxnSpPr>
        <p:spPr>
          <a:xfrm>
            <a:off x="7215140" y="1940150"/>
            <a:ext cx="351" cy="323824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sellaDiTesto 23"/>
          <p:cNvSpPr txBox="1"/>
          <p:nvPr/>
        </p:nvSpPr>
        <p:spPr>
          <a:xfrm>
            <a:off x="8101453" y="1106503"/>
            <a:ext cx="732893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8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</a:rPr>
              <a:t>15 um Cu</a:t>
            </a:r>
          </a:p>
        </p:txBody>
      </p:sp>
    </p:spTree>
    <p:extLst>
      <p:ext uri="{BB962C8B-B14F-4D97-AF65-F5344CB8AC3E}">
        <p14:creationId xmlns:p14="http://schemas.microsoft.com/office/powerpoint/2010/main" val="1997005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>
                <a:latin typeface="Impact" pitchFamily="34" charset="0"/>
              </a:rPr>
              <a:t>PEP-0 </a:t>
            </a:r>
            <a:r>
              <a:rPr lang="en-GB" sz="2800" dirty="0" err="1">
                <a:latin typeface="Impact" pitchFamily="34" charset="0"/>
              </a:rPr>
              <a:t>vs</a:t>
            </a:r>
            <a:r>
              <a:rPr lang="en-GB" sz="2800" dirty="0">
                <a:latin typeface="Impact" pitchFamily="34" charset="0"/>
              </a:rPr>
              <a:t> PEP-1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386457" y="2720850"/>
            <a:ext cx="24673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>
                <a:latin typeface="Verdana" pitchFamily="34" charset="0"/>
                <a:ea typeface="Verdana" pitchFamily="34" charset="0"/>
              </a:rPr>
              <a:t>PEP–0  </a:t>
            </a:r>
            <a:r>
              <a:rPr lang="en-GB" sz="1200" b="1" dirty="0" err="1">
                <a:latin typeface="Verdana" pitchFamily="34" charset="0"/>
                <a:ea typeface="Verdana" pitchFamily="34" charset="0"/>
              </a:rPr>
              <a:t>Ampl</a:t>
            </a:r>
            <a:r>
              <a:rPr lang="en-GB" sz="1200" b="1" dirty="0">
                <a:latin typeface="Verdana" pitchFamily="34" charset="0"/>
                <a:ea typeface="Verdana" pitchFamily="34" charset="0"/>
              </a:rPr>
              <a:t>. Hole (CERN)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6084600" y="2713929"/>
            <a:ext cx="24320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>
                <a:latin typeface="Verdana" pitchFamily="34" charset="0"/>
                <a:ea typeface="Verdana" pitchFamily="34" charset="0"/>
              </a:rPr>
              <a:t>PEP-1  </a:t>
            </a:r>
            <a:r>
              <a:rPr lang="en-GB" sz="1200" b="1" dirty="0" err="1">
                <a:latin typeface="Verdana" pitchFamily="34" charset="0"/>
                <a:ea typeface="Verdana" pitchFamily="34" charset="0"/>
              </a:rPr>
              <a:t>Ampl</a:t>
            </a:r>
            <a:r>
              <a:rPr lang="en-GB" sz="1200" b="1" dirty="0">
                <a:latin typeface="Verdana" pitchFamily="34" charset="0"/>
                <a:ea typeface="Verdana" pitchFamily="34" charset="0"/>
              </a:rPr>
              <a:t>. Hole (CERN)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6236282" y="4995514"/>
            <a:ext cx="21788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>
                <a:latin typeface="Verdana" pitchFamily="34" charset="0"/>
                <a:ea typeface="Verdana" pitchFamily="34" charset="0"/>
              </a:rPr>
              <a:t>PEP-1 </a:t>
            </a:r>
            <a:r>
              <a:rPr lang="en-GB" sz="1200" b="1" dirty="0" err="1">
                <a:latin typeface="Verdana" pitchFamily="34" charset="0"/>
                <a:ea typeface="Verdana" pitchFamily="34" charset="0"/>
              </a:rPr>
              <a:t>stackout</a:t>
            </a:r>
            <a:r>
              <a:rPr lang="en-GB" sz="1200" b="1" dirty="0">
                <a:latin typeface="Verdana" pitchFamily="34" charset="0"/>
                <a:ea typeface="Verdana" pitchFamily="34" charset="0"/>
              </a:rPr>
              <a:t> (CERN)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513091" y="5012018"/>
            <a:ext cx="22140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>
                <a:latin typeface="Verdana" pitchFamily="34" charset="0"/>
                <a:ea typeface="Verdana" pitchFamily="34" charset="0"/>
              </a:rPr>
              <a:t>PEP–0 </a:t>
            </a:r>
            <a:r>
              <a:rPr lang="en-GB" sz="1200" b="1" dirty="0" err="1">
                <a:latin typeface="Verdana" pitchFamily="34" charset="0"/>
                <a:ea typeface="Verdana" pitchFamily="34" charset="0"/>
              </a:rPr>
              <a:t>stackout</a:t>
            </a:r>
            <a:r>
              <a:rPr lang="en-GB" sz="1200" b="1" dirty="0">
                <a:latin typeface="Verdana" pitchFamily="34" charset="0"/>
                <a:ea typeface="Verdana" pitchFamily="34" charset="0"/>
              </a:rPr>
              <a:t> (CERN)</a:t>
            </a: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360" y="785287"/>
            <a:ext cx="3401223" cy="1913188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9" t="18504"/>
          <a:stretch/>
        </p:blipFill>
        <p:spPr>
          <a:xfrm>
            <a:off x="5472165" y="3103815"/>
            <a:ext cx="3485950" cy="189169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72" y="817847"/>
            <a:ext cx="3341198" cy="187942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72" y="3132637"/>
            <a:ext cx="3341198" cy="1879424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6224553" y="1070850"/>
            <a:ext cx="62389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8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</a:rPr>
              <a:t>80 um</a:t>
            </a:r>
          </a:p>
          <a:p>
            <a:pPr algn="ctr"/>
            <a:r>
              <a:rPr lang="en-GB" sz="800" b="1" dirty="0">
                <a:latin typeface="Verdana" pitchFamily="34" charset="0"/>
                <a:ea typeface="Verdana" pitchFamily="34" charset="0"/>
              </a:rPr>
              <a:t>100 um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6268400" y="1952127"/>
            <a:ext cx="550151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800" b="1" dirty="0">
                <a:latin typeface="Verdana" pitchFamily="34" charset="0"/>
                <a:ea typeface="Verdana" pitchFamily="34" charset="0"/>
              </a:rPr>
              <a:t>50 um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7370481" y="1956065"/>
            <a:ext cx="550151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800" b="1" dirty="0">
                <a:latin typeface="Verdana" pitchFamily="34" charset="0"/>
                <a:ea typeface="Verdana" pitchFamily="34" charset="0"/>
              </a:rPr>
              <a:t>52 um</a:t>
            </a:r>
          </a:p>
        </p:txBody>
      </p:sp>
      <p:cxnSp>
        <p:nvCxnSpPr>
          <p:cNvPr id="17" name="Connettore 2 16"/>
          <p:cNvCxnSpPr/>
          <p:nvPr/>
        </p:nvCxnSpPr>
        <p:spPr>
          <a:xfrm>
            <a:off x="7215140" y="1894808"/>
            <a:ext cx="351" cy="323824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/>
          <p:cNvSpPr txBox="1"/>
          <p:nvPr/>
        </p:nvSpPr>
        <p:spPr>
          <a:xfrm>
            <a:off x="8101453" y="1106503"/>
            <a:ext cx="732893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8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</a:rPr>
              <a:t>15 um Cu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2438526" y="937226"/>
            <a:ext cx="62389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8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</a:rPr>
              <a:t>88 um</a:t>
            </a:r>
          </a:p>
          <a:p>
            <a:pPr algn="ctr"/>
            <a:r>
              <a:rPr lang="en-GB" sz="800" b="1" dirty="0">
                <a:latin typeface="Verdana" pitchFamily="34" charset="0"/>
                <a:ea typeface="Verdana" pitchFamily="34" charset="0"/>
              </a:rPr>
              <a:t>102 um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2473937" y="1833831"/>
            <a:ext cx="550151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800" b="1" dirty="0">
                <a:latin typeface="Verdana" pitchFamily="34" charset="0"/>
                <a:ea typeface="Verdana" pitchFamily="34" charset="0"/>
              </a:rPr>
              <a:t>55 um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3168104" y="1830141"/>
            <a:ext cx="550151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800" b="1" dirty="0">
                <a:latin typeface="Verdana" pitchFamily="34" charset="0"/>
                <a:ea typeface="Verdana" pitchFamily="34" charset="0"/>
              </a:rPr>
              <a:t>48 um</a:t>
            </a:r>
          </a:p>
        </p:txBody>
      </p:sp>
      <p:cxnSp>
        <p:nvCxnSpPr>
          <p:cNvPr id="22" name="Connettore 2 21"/>
          <p:cNvCxnSpPr/>
          <p:nvPr/>
        </p:nvCxnSpPr>
        <p:spPr>
          <a:xfrm>
            <a:off x="3960192" y="1741881"/>
            <a:ext cx="351" cy="323824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/>
          <p:cNvSpPr txBox="1"/>
          <p:nvPr/>
        </p:nvSpPr>
        <p:spPr>
          <a:xfrm>
            <a:off x="1092943" y="998781"/>
            <a:ext cx="732893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8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</a:rPr>
              <a:t>15 um Cu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1825836" y="3379130"/>
            <a:ext cx="1441420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900" b="1" dirty="0">
                <a:latin typeface="Verdana" pitchFamily="34" charset="0"/>
                <a:ea typeface="Verdana" pitchFamily="34" charset="0"/>
              </a:rPr>
              <a:t>DLC grounding </a:t>
            </a:r>
            <a:r>
              <a:rPr lang="en-GB" sz="900" b="1" dirty="0" err="1">
                <a:latin typeface="Verdana" pitchFamily="34" charset="0"/>
                <a:ea typeface="Verdana" pitchFamily="34" charset="0"/>
              </a:rPr>
              <a:t>vias</a:t>
            </a:r>
            <a:endParaRPr lang="en-GB" sz="900" b="1" dirty="0">
              <a:latin typeface="Verdana" pitchFamily="34" charset="0"/>
              <a:ea typeface="Verdana" pitchFamily="34" charset="0"/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6623228" y="3356459"/>
            <a:ext cx="1441420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900" b="1" dirty="0">
                <a:latin typeface="Verdana" pitchFamily="34" charset="0"/>
                <a:ea typeface="Verdana" pitchFamily="34" charset="0"/>
              </a:rPr>
              <a:t>DLC grounding </a:t>
            </a:r>
            <a:r>
              <a:rPr lang="en-GB" sz="900" b="1" dirty="0" err="1">
                <a:latin typeface="Verdana" pitchFamily="34" charset="0"/>
                <a:ea typeface="Verdana" pitchFamily="34" charset="0"/>
              </a:rPr>
              <a:t>vias</a:t>
            </a:r>
            <a:endParaRPr lang="en-GB" sz="900" b="1" dirty="0">
              <a:latin typeface="Verdana" pitchFamily="34" charset="0"/>
              <a:ea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4475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>
                <a:latin typeface="Impact" pitchFamily="34" charset="0"/>
              </a:rPr>
              <a:t>PEP-1 details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574547" y="2729383"/>
            <a:ext cx="23791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>
                <a:latin typeface="Verdana" pitchFamily="34" charset="0"/>
                <a:ea typeface="Verdana" pitchFamily="34" charset="0"/>
              </a:rPr>
              <a:t>PEP-1 </a:t>
            </a:r>
            <a:r>
              <a:rPr lang="en-GB" sz="1200" b="1" dirty="0" err="1">
                <a:latin typeface="Verdana" pitchFamily="34" charset="0"/>
                <a:ea typeface="Verdana" pitchFamily="34" charset="0"/>
              </a:rPr>
              <a:t>Ampl</a:t>
            </a:r>
            <a:r>
              <a:rPr lang="en-GB" sz="1200" b="1" dirty="0">
                <a:latin typeface="Verdana" pitchFamily="34" charset="0"/>
                <a:ea typeface="Verdana" pitchFamily="34" charset="0"/>
              </a:rPr>
              <a:t>. Hole (CERN)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1699778" y="5010968"/>
            <a:ext cx="21788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>
                <a:latin typeface="Verdana" pitchFamily="34" charset="0"/>
                <a:ea typeface="Verdana" pitchFamily="34" charset="0"/>
              </a:rPr>
              <a:t>PEP-1 </a:t>
            </a:r>
            <a:r>
              <a:rPr lang="en-GB" sz="1200" b="1" dirty="0" err="1">
                <a:latin typeface="Verdana" pitchFamily="34" charset="0"/>
                <a:ea typeface="Verdana" pitchFamily="34" charset="0"/>
              </a:rPr>
              <a:t>stackout</a:t>
            </a:r>
            <a:r>
              <a:rPr lang="en-GB" sz="1200" b="1" dirty="0">
                <a:latin typeface="Verdana" pitchFamily="34" charset="0"/>
                <a:ea typeface="Verdana" pitchFamily="34" charset="0"/>
              </a:rPr>
              <a:t> (CERN)</a:t>
            </a: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56" y="800741"/>
            <a:ext cx="3401223" cy="1913188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9" t="18504"/>
          <a:stretch/>
        </p:blipFill>
        <p:spPr>
          <a:xfrm>
            <a:off x="935856" y="3119270"/>
            <a:ext cx="3485950" cy="189169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392" y="800741"/>
            <a:ext cx="3401222" cy="1913188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5555679" y="2729383"/>
            <a:ext cx="3810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>
                <a:latin typeface="Verdana" pitchFamily="34" charset="0"/>
                <a:ea typeface="Verdana" pitchFamily="34" charset="0"/>
              </a:rPr>
              <a:t>PEP-1 DLC grounding-hole plating (CERN)</a:t>
            </a:r>
          </a:p>
        </p:txBody>
      </p:sp>
    </p:spTree>
    <p:extLst>
      <p:ext uri="{BB962C8B-B14F-4D97-AF65-F5344CB8AC3E}">
        <p14:creationId xmlns:p14="http://schemas.microsoft.com/office/powerpoint/2010/main" val="36481974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Impact" pitchFamily="34" charset="0"/>
                <a:ea typeface="Verdana" pitchFamily="34" charset="0"/>
              </a:rPr>
              <a:t>The </a:t>
            </a:r>
            <a:r>
              <a:rPr lang="el-GR" sz="2800" dirty="0">
                <a:latin typeface="Impact" pitchFamily="34" charset="0"/>
                <a:ea typeface="Verdana" pitchFamily="34" charset="0"/>
              </a:rPr>
              <a:t>μ</a:t>
            </a:r>
            <a:r>
              <a:rPr lang="en-US" sz="2800" dirty="0">
                <a:latin typeface="Impact" pitchFamily="34" charset="0"/>
                <a:ea typeface="Verdana" pitchFamily="34" charset="0"/>
              </a:rPr>
              <a:t>-RWELL</a:t>
            </a:r>
            <a:endParaRPr lang="en-GB" sz="2800" dirty="0"/>
          </a:p>
        </p:txBody>
      </p:sp>
      <p:sp>
        <p:nvSpPr>
          <p:cNvPr id="5" name="object 15">
            <a:extLst>
              <a:ext uri="{FF2B5EF4-FFF2-40B4-BE49-F238E27FC236}">
                <a16:creationId xmlns:a16="http://schemas.microsoft.com/office/drawing/2014/main" id="{EB6FAD43-CA1E-4D60-B68B-22EF55926FCB}"/>
              </a:ext>
            </a:extLst>
          </p:cNvPr>
          <p:cNvSpPr txBox="1"/>
          <p:nvPr/>
        </p:nvSpPr>
        <p:spPr>
          <a:xfrm>
            <a:off x="4937809" y="1251099"/>
            <a:ext cx="4711016" cy="2076080"/>
          </a:xfrm>
          <a:prstGeom prst="rect">
            <a:avLst/>
          </a:prstGeom>
        </p:spPr>
        <p:txBody>
          <a:bodyPr vert="horz" wrap="square" lIns="0" tIns="13651" rIns="0" bIns="0" rtlCol="0">
            <a:spAutoFit/>
          </a:bodyPr>
          <a:lstStyle/>
          <a:p>
            <a:pPr marL="10502" marR="4201" algn="just">
              <a:lnSpc>
                <a:spcPct val="97900"/>
              </a:lnSpc>
              <a:spcBef>
                <a:spcPts val="107"/>
              </a:spcBef>
            </a:pPr>
            <a:r>
              <a:rPr sz="1600" spc="25" dirty="0">
                <a:latin typeface="DejaVu Serif Condensed"/>
                <a:ea typeface="Verdana" pitchFamily="34" charset="0"/>
                <a:cs typeface="Arial" panose="020B0604020202020204" pitchFamily="34" charset="0"/>
              </a:rPr>
              <a:t>The</a:t>
            </a:r>
            <a:r>
              <a:rPr sz="1600" spc="29" dirty="0">
                <a:latin typeface="DejaVu Serif Condensed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sz="1600" b="1" spc="33" dirty="0">
                <a:latin typeface="DejaVu Serif Condensed"/>
                <a:ea typeface="Verdana" pitchFamily="34" charset="0"/>
                <a:cs typeface="Arial" panose="020B0604020202020204" pitchFamily="34" charset="0"/>
              </a:rPr>
              <a:t>μ-RWELL</a:t>
            </a:r>
            <a:r>
              <a:rPr sz="1600" b="1" spc="37" dirty="0">
                <a:latin typeface="DejaVu Serif Condensed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sz="1600" b="1" spc="17" dirty="0">
                <a:latin typeface="DejaVu Serif Condensed"/>
                <a:ea typeface="Verdana" pitchFamily="34" charset="0"/>
                <a:cs typeface="Arial" panose="020B0604020202020204" pitchFamily="34" charset="0"/>
              </a:rPr>
              <a:t>is</a:t>
            </a:r>
            <a:r>
              <a:rPr sz="1600" b="1" spc="21" dirty="0">
                <a:latin typeface="DejaVu Serif Condensed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sz="1600" b="1" spc="45" dirty="0">
                <a:latin typeface="DejaVu Serif Condensed"/>
                <a:ea typeface="Verdana" pitchFamily="34" charset="0"/>
                <a:cs typeface="Arial" panose="020B0604020202020204" pitchFamily="34" charset="0"/>
              </a:rPr>
              <a:t>a</a:t>
            </a:r>
            <a:r>
              <a:rPr lang="it-IT" sz="1600" b="1" spc="50" dirty="0">
                <a:latin typeface="DejaVu Serif Condensed"/>
                <a:ea typeface="Verdana" pitchFamily="34" charset="0"/>
                <a:cs typeface="Arial" panose="020B0604020202020204" pitchFamily="34" charset="0"/>
              </a:rPr>
              <a:t> resistive </a:t>
            </a:r>
            <a:r>
              <a:rPr sz="1600" b="1" spc="37" dirty="0">
                <a:latin typeface="DejaVu Serif Condensed"/>
                <a:ea typeface="Verdana" pitchFamily="34" charset="0"/>
                <a:cs typeface="Arial" panose="020B0604020202020204" pitchFamily="34" charset="0"/>
              </a:rPr>
              <a:t>MPGD </a:t>
            </a:r>
            <a:r>
              <a:rPr sz="1600" b="1" spc="41" dirty="0">
                <a:latin typeface="DejaVu Serif Condensed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sz="1600" spc="21" dirty="0">
                <a:latin typeface="DejaVu Serif Condensed"/>
                <a:ea typeface="Verdana" pitchFamily="34" charset="0"/>
                <a:cs typeface="Arial" panose="020B0604020202020204" pitchFamily="34" charset="0"/>
              </a:rPr>
              <a:t>composed</a:t>
            </a:r>
            <a:r>
              <a:rPr sz="1600" spc="25" dirty="0">
                <a:latin typeface="DejaVu Serif Condensed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sz="1600" spc="12" dirty="0">
                <a:latin typeface="DejaVu Serif Condensed"/>
                <a:ea typeface="Verdana" pitchFamily="34" charset="0"/>
                <a:cs typeface="Arial" panose="020B0604020202020204" pitchFamily="34" charset="0"/>
              </a:rPr>
              <a:t>of</a:t>
            </a:r>
            <a:r>
              <a:rPr sz="1600" spc="17" dirty="0">
                <a:latin typeface="DejaVu Serif Condensed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sz="1600" spc="8" dirty="0">
                <a:latin typeface="DejaVu Serif Condensed"/>
                <a:ea typeface="Verdana" pitchFamily="34" charset="0"/>
                <a:cs typeface="Arial" panose="020B0604020202020204" pitchFamily="34" charset="0"/>
              </a:rPr>
              <a:t>two</a:t>
            </a:r>
            <a:r>
              <a:rPr sz="1600" spc="12" dirty="0">
                <a:latin typeface="DejaVu Serif Condensed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sz="1600" spc="25" dirty="0">
                <a:latin typeface="DejaVu Serif Condensed"/>
                <a:ea typeface="Verdana" pitchFamily="34" charset="0"/>
                <a:cs typeface="Arial" panose="020B0604020202020204" pitchFamily="34" charset="0"/>
              </a:rPr>
              <a:t>elements:</a:t>
            </a:r>
            <a:r>
              <a:rPr sz="1600" spc="29" dirty="0">
                <a:latin typeface="DejaVu Serif Condensed"/>
                <a:ea typeface="Verdana" pitchFamily="34" charset="0"/>
                <a:cs typeface="Arial" panose="020B0604020202020204" pitchFamily="34" charset="0"/>
              </a:rPr>
              <a:t> </a:t>
            </a:r>
            <a:endParaRPr lang="it-IT" sz="1600" spc="29" dirty="0">
              <a:latin typeface="DejaVu Serif Condensed"/>
              <a:ea typeface="Verdana" pitchFamily="34" charset="0"/>
              <a:cs typeface="Arial" panose="020B0604020202020204" pitchFamily="34" charset="0"/>
            </a:endParaRPr>
          </a:p>
          <a:p>
            <a:pPr marL="10502" marR="4201" algn="just">
              <a:lnSpc>
                <a:spcPct val="97900"/>
              </a:lnSpc>
              <a:spcBef>
                <a:spcPts val="107"/>
              </a:spcBef>
            </a:pPr>
            <a:endParaRPr lang="it-IT" sz="1000" spc="29" dirty="0">
              <a:latin typeface="DejaVu Serif Condensed"/>
              <a:ea typeface="Verdana" pitchFamily="34" charset="0"/>
              <a:cs typeface="Arial" panose="020B0604020202020204" pitchFamily="34" charset="0"/>
            </a:endParaRPr>
          </a:p>
          <a:p>
            <a:pPr marL="296252" marR="4201" indent="-285750" algn="just">
              <a:lnSpc>
                <a:spcPct val="97900"/>
              </a:lnSpc>
              <a:spcBef>
                <a:spcPts val="107"/>
              </a:spcBef>
              <a:buFont typeface="Arial" pitchFamily="34" charset="0"/>
              <a:buChar char="•"/>
            </a:pPr>
            <a:r>
              <a:rPr sz="1600" b="1" spc="45" dirty="0">
                <a:latin typeface="DejaVu Serif Condensed"/>
                <a:ea typeface="Verdana" pitchFamily="34" charset="0"/>
                <a:cs typeface="Arial" panose="020B0604020202020204" pitchFamily="34" charset="0"/>
              </a:rPr>
              <a:t>μ-RWELL_PCB</a:t>
            </a:r>
            <a:endParaRPr lang="it-IT" sz="1600" spc="50" dirty="0">
              <a:latin typeface="DejaVu Serif Condensed"/>
              <a:ea typeface="Verdana" pitchFamily="34" charset="0"/>
              <a:cs typeface="Arial" panose="020B0604020202020204" pitchFamily="34" charset="0"/>
            </a:endParaRPr>
          </a:p>
          <a:p>
            <a:pPr marL="296252" marR="4201" indent="-285750" algn="just">
              <a:lnSpc>
                <a:spcPct val="97900"/>
              </a:lnSpc>
              <a:spcBef>
                <a:spcPts val="107"/>
              </a:spcBef>
              <a:buFont typeface="Arial" pitchFamily="34" charset="0"/>
              <a:buChar char="•"/>
            </a:pPr>
            <a:r>
              <a:rPr lang="it-IT" sz="1600" b="1" spc="33" dirty="0">
                <a:latin typeface="DejaVu Serif Condensed"/>
                <a:ea typeface="Verdana" pitchFamily="34" charset="0"/>
                <a:cs typeface="Arial" panose="020B0604020202020204" pitchFamily="34" charset="0"/>
              </a:rPr>
              <a:t>C</a:t>
            </a:r>
            <a:r>
              <a:rPr sz="1600" b="1" spc="33" dirty="0" err="1">
                <a:latin typeface="DejaVu Serif Condensed"/>
                <a:ea typeface="Verdana" pitchFamily="34" charset="0"/>
                <a:cs typeface="Arial" panose="020B0604020202020204" pitchFamily="34" charset="0"/>
              </a:rPr>
              <a:t>athode</a:t>
            </a:r>
            <a:endParaRPr lang="it-IT" sz="1600" b="1" spc="33" dirty="0">
              <a:latin typeface="DejaVu Serif Condensed"/>
              <a:ea typeface="Verdana" pitchFamily="34" charset="0"/>
              <a:cs typeface="Arial" panose="020B0604020202020204" pitchFamily="34" charset="0"/>
            </a:endParaRPr>
          </a:p>
          <a:p>
            <a:pPr marL="10502" marR="4201" algn="just">
              <a:lnSpc>
                <a:spcPct val="97900"/>
              </a:lnSpc>
              <a:spcBef>
                <a:spcPts val="107"/>
              </a:spcBef>
            </a:pPr>
            <a:endParaRPr lang="it-IT" sz="1000" spc="33" dirty="0">
              <a:latin typeface="DejaVu Serif Condensed"/>
              <a:ea typeface="Verdana" pitchFamily="34" charset="0"/>
              <a:cs typeface="Arial" panose="020B0604020202020204" pitchFamily="34" charset="0"/>
            </a:endParaRPr>
          </a:p>
          <a:p>
            <a:pPr marL="10502" marR="4201" algn="just">
              <a:lnSpc>
                <a:spcPct val="97900"/>
              </a:lnSpc>
              <a:spcBef>
                <a:spcPts val="107"/>
              </a:spcBef>
            </a:pPr>
            <a:r>
              <a:rPr sz="1600" b="1" spc="-21" dirty="0">
                <a:latin typeface="DejaVu Serif Condensed"/>
                <a:ea typeface="Verdana" pitchFamily="34" charset="0"/>
                <a:cs typeface="Arial" panose="020B0604020202020204" pitchFamily="34" charset="0"/>
              </a:rPr>
              <a:t>The </a:t>
            </a:r>
            <a:r>
              <a:rPr lang="it-IT" sz="1600" b="1" spc="-21" dirty="0">
                <a:latin typeface="DejaVu Serif Condensed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el-GR" sz="1600" b="1" spc="45" dirty="0">
                <a:latin typeface="DejaVu Serif Condensed"/>
                <a:ea typeface="Verdana" pitchFamily="34" charset="0"/>
                <a:cs typeface="Arial" panose="020B0604020202020204" pitchFamily="34" charset="0"/>
              </a:rPr>
              <a:t>μ</a:t>
            </a:r>
            <a:r>
              <a:rPr lang="it-IT" sz="1600" b="1" spc="-4" dirty="0">
                <a:latin typeface="DejaVu Serif Condensed"/>
                <a:ea typeface="Verdana" pitchFamily="34" charset="0"/>
                <a:cs typeface="Arial" panose="020B0604020202020204" pitchFamily="34" charset="0"/>
              </a:rPr>
              <a:t>RWELL_PCB </a:t>
            </a:r>
            <a:r>
              <a:rPr lang="it-IT" sz="1600" b="1" spc="-4" dirty="0" err="1">
                <a:latin typeface="DejaVu Serif Condensed"/>
                <a:ea typeface="Verdana" pitchFamily="34" charset="0"/>
                <a:cs typeface="Arial" panose="020B0604020202020204" pitchFamily="34" charset="0"/>
              </a:rPr>
              <a:t>is</a:t>
            </a:r>
            <a:r>
              <a:rPr lang="it-IT" sz="1600" b="1" spc="-4" dirty="0">
                <a:latin typeface="DejaVu Serif Condensed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sz="1600" spc="25" dirty="0">
                <a:latin typeface="DejaVu Serif Condensed"/>
                <a:ea typeface="Verdana" pitchFamily="34" charset="0"/>
                <a:cs typeface="Arial" panose="020B0604020202020204" pitchFamily="34" charset="0"/>
              </a:rPr>
              <a:t>realized </a:t>
            </a:r>
            <a:r>
              <a:rPr sz="1600" spc="17" dirty="0">
                <a:latin typeface="DejaVu Serif Condensed"/>
                <a:ea typeface="Verdana" pitchFamily="34" charset="0"/>
                <a:cs typeface="Arial" panose="020B0604020202020204" pitchFamily="34" charset="0"/>
              </a:rPr>
              <a:t>by </a:t>
            </a:r>
            <a:r>
              <a:rPr sz="1600" spc="25" dirty="0">
                <a:latin typeface="DejaVu Serif Condensed"/>
                <a:ea typeface="Verdana" pitchFamily="34" charset="0"/>
                <a:cs typeface="Arial" panose="020B0604020202020204" pitchFamily="34" charset="0"/>
              </a:rPr>
              <a:t>coupling </a:t>
            </a:r>
            <a:r>
              <a:rPr sz="1600" spc="29" dirty="0">
                <a:latin typeface="DejaVu Serif Condensed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it-IT" sz="1600" spc="25" dirty="0">
                <a:latin typeface="DejaVu Serif Condensed"/>
                <a:ea typeface="Verdana" pitchFamily="34" charset="0"/>
                <a:cs typeface="Arial" panose="020B0604020202020204" pitchFamily="34" charset="0"/>
              </a:rPr>
              <a:t>the </a:t>
            </a:r>
            <a:r>
              <a:rPr lang="it-IT" sz="1600" b="1" spc="25" dirty="0">
                <a:latin typeface="DejaVu Serif Condensed"/>
                <a:ea typeface="Verdana" pitchFamily="34" charset="0"/>
                <a:cs typeface="Arial" panose="020B0604020202020204" pitchFamily="34" charset="0"/>
              </a:rPr>
              <a:t>resistive (</a:t>
            </a:r>
            <a:r>
              <a:rPr lang="it-IT" sz="1600" b="1" spc="25" dirty="0" err="1">
                <a:latin typeface="DejaVu Serif Condensed"/>
                <a:ea typeface="Verdana" pitchFamily="34" charset="0"/>
                <a:cs typeface="Arial" panose="020B0604020202020204" pitchFamily="34" charset="0"/>
              </a:rPr>
              <a:t>grounded</a:t>
            </a:r>
            <a:r>
              <a:rPr lang="it-IT" sz="1600" b="1" spc="25" dirty="0">
                <a:latin typeface="DejaVu Serif Condensed"/>
                <a:ea typeface="Verdana" pitchFamily="34" charset="0"/>
                <a:cs typeface="Arial" panose="020B0604020202020204" pitchFamily="34" charset="0"/>
              </a:rPr>
              <a:t>) </a:t>
            </a:r>
            <a:r>
              <a:rPr lang="it-IT" sz="1600" b="1" spc="25" dirty="0" err="1">
                <a:latin typeface="DejaVu Serif Condensed"/>
                <a:ea typeface="Verdana" pitchFamily="34" charset="0"/>
                <a:cs typeface="Arial" panose="020B0604020202020204" pitchFamily="34" charset="0"/>
              </a:rPr>
              <a:t>amplification</a:t>
            </a:r>
            <a:r>
              <a:rPr lang="it-IT" sz="1600" b="1" spc="25" dirty="0">
                <a:latin typeface="DejaVu Serif Condensed"/>
                <a:ea typeface="Verdana" pitchFamily="34" charset="0"/>
                <a:cs typeface="Arial" panose="020B0604020202020204" pitchFamily="34" charset="0"/>
              </a:rPr>
              <a:t> stage </a:t>
            </a:r>
            <a:r>
              <a:rPr lang="it-IT" sz="1600" spc="25" dirty="0">
                <a:latin typeface="DejaVu Serif Condensed"/>
                <a:ea typeface="Verdana" pitchFamily="34" charset="0"/>
                <a:cs typeface="Arial" panose="020B0604020202020204" pitchFamily="34" charset="0"/>
              </a:rPr>
              <a:t>with the </a:t>
            </a:r>
            <a:r>
              <a:rPr lang="it-IT" sz="1600" b="1" spc="25" dirty="0" err="1">
                <a:latin typeface="DejaVu Serif Condensed"/>
                <a:ea typeface="Verdana" pitchFamily="34" charset="0"/>
                <a:cs typeface="Arial" panose="020B0604020202020204" pitchFamily="34" charset="0"/>
              </a:rPr>
              <a:t>readout</a:t>
            </a:r>
            <a:r>
              <a:rPr lang="it-IT" sz="1600" b="1" spc="25" dirty="0">
                <a:latin typeface="DejaVu Serif Condensed"/>
                <a:ea typeface="Verdana" pitchFamily="34" charset="0"/>
                <a:cs typeface="Arial" panose="020B0604020202020204" pitchFamily="34" charset="0"/>
              </a:rPr>
              <a:t> PCB</a:t>
            </a:r>
            <a:r>
              <a:rPr lang="it-IT" sz="1600" spc="25" dirty="0">
                <a:latin typeface="DejaVu Serif Condensed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it-IT" sz="1600" spc="25" dirty="0" err="1">
                <a:latin typeface="DejaVu Serif Condensed"/>
                <a:ea typeface="Verdana" pitchFamily="34" charset="0"/>
                <a:cs typeface="Arial" panose="020B0604020202020204" pitchFamily="34" charset="0"/>
              </a:rPr>
              <a:t>through</a:t>
            </a:r>
            <a:r>
              <a:rPr lang="it-IT" sz="1600" spc="25" dirty="0">
                <a:latin typeface="DejaVu Serif Condensed"/>
                <a:ea typeface="Verdana" pitchFamily="34" charset="0"/>
                <a:cs typeface="Arial" panose="020B0604020202020204" pitchFamily="34" charset="0"/>
              </a:rPr>
              <a:t> a </a:t>
            </a:r>
            <a:r>
              <a:rPr lang="it-IT" sz="1600" spc="25" dirty="0" err="1">
                <a:latin typeface="DejaVu Serif Condensed"/>
                <a:ea typeface="Verdana" pitchFamily="34" charset="0"/>
                <a:cs typeface="Arial" panose="020B0604020202020204" pitchFamily="34" charset="0"/>
              </a:rPr>
              <a:t>thin</a:t>
            </a:r>
            <a:r>
              <a:rPr lang="it-IT" sz="1600" spc="25" dirty="0">
                <a:latin typeface="DejaVu Serif Condensed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it-IT" sz="1600" b="1" spc="25" dirty="0" err="1">
                <a:latin typeface="DejaVu Serif Condensed"/>
                <a:ea typeface="Verdana" pitchFamily="34" charset="0"/>
                <a:cs typeface="Arial" panose="020B0604020202020204" pitchFamily="34" charset="0"/>
              </a:rPr>
              <a:t>prepreg</a:t>
            </a:r>
            <a:r>
              <a:rPr lang="it-IT" sz="1600" b="1" spc="25" dirty="0">
                <a:latin typeface="DejaVu Serif Condensed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it-IT" sz="1600" b="1" spc="25" dirty="0" err="1">
                <a:latin typeface="DejaVu Serif Condensed"/>
                <a:ea typeface="Verdana" pitchFamily="34" charset="0"/>
                <a:cs typeface="Arial" panose="020B0604020202020204" pitchFamily="34" charset="0"/>
              </a:rPr>
              <a:t>foil</a:t>
            </a:r>
            <a:endParaRPr sz="1600" dirty="0">
              <a:latin typeface="DejaVu Serif Condensed"/>
              <a:ea typeface="Verdana" pitchFamily="34" charset="0"/>
              <a:cs typeface="Arial" panose="020B0604020202020204" pitchFamily="34" charset="0"/>
            </a:endParaRPr>
          </a:p>
        </p:txBody>
      </p:sp>
      <p:pic>
        <p:nvPicPr>
          <p:cNvPr id="7" name="object 12">
            <a:extLst>
              <a:ext uri="{FF2B5EF4-FFF2-40B4-BE49-F238E27FC236}">
                <a16:creationId xmlns:a16="http://schemas.microsoft.com/office/drawing/2014/main" id="{C955C88C-A740-43C9-AF4A-A864A54535D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7654" y="1179091"/>
            <a:ext cx="4240717" cy="2275241"/>
          </a:xfrm>
          <a:prstGeom prst="rect">
            <a:avLst/>
          </a:prstGeom>
        </p:spPr>
      </p:pic>
      <p:grpSp>
        <p:nvGrpSpPr>
          <p:cNvPr id="41" name="Gruppo 40"/>
          <p:cNvGrpSpPr/>
          <p:nvPr/>
        </p:nvGrpSpPr>
        <p:grpSpPr>
          <a:xfrm>
            <a:off x="222215" y="2017766"/>
            <a:ext cx="220884" cy="233749"/>
            <a:chOff x="300297" y="1322644"/>
            <a:chExt cx="220884" cy="233749"/>
          </a:xfrm>
        </p:grpSpPr>
        <p:sp>
          <p:nvSpPr>
            <p:cNvPr id="8" name="object 13">
              <a:extLst>
                <a:ext uri="{FF2B5EF4-FFF2-40B4-BE49-F238E27FC236}">
                  <a16:creationId xmlns:a16="http://schemas.microsoft.com/office/drawing/2014/main" id="{0FD63617-E3B1-404D-A7ED-EDF0420BEE55}"/>
                </a:ext>
              </a:extLst>
            </p:cNvPr>
            <p:cNvSpPr/>
            <p:nvPr/>
          </p:nvSpPr>
          <p:spPr>
            <a:xfrm>
              <a:off x="300297" y="1322644"/>
              <a:ext cx="217222" cy="226127"/>
            </a:xfrm>
            <a:custGeom>
              <a:avLst/>
              <a:gdLst/>
              <a:ahLst/>
              <a:cxnLst/>
              <a:rect l="l" t="t" r="r" b="b"/>
              <a:pathLst>
                <a:path w="226060" h="226059">
                  <a:moveTo>
                    <a:pt x="226060" y="0"/>
                  </a:moveTo>
                  <a:lnTo>
                    <a:pt x="0" y="0"/>
                  </a:lnTo>
                  <a:lnTo>
                    <a:pt x="0" y="226059"/>
                  </a:lnTo>
                  <a:lnTo>
                    <a:pt x="113030" y="226059"/>
                  </a:lnTo>
                  <a:lnTo>
                    <a:pt x="226060" y="226059"/>
                  </a:lnTo>
                  <a:lnTo>
                    <a:pt x="226060" y="0"/>
                  </a:lnTo>
                  <a:close/>
                </a:path>
              </a:pathLst>
            </a:custGeom>
            <a:solidFill>
              <a:srgbClr val="F9A519"/>
            </a:solidFill>
          </p:spPr>
          <p:txBody>
            <a:bodyPr wrap="square" lIns="0" tIns="0" rIns="0" bIns="0" rtlCol="0"/>
            <a:lstStyle/>
            <a:p>
              <a:endParaRPr sz="1200">
                <a:latin typeface="Verdana" pitchFamily="34" charset="0"/>
                <a:ea typeface="Verdana" pitchFamily="34" charset="0"/>
              </a:endParaRPr>
            </a:p>
          </p:txBody>
        </p:sp>
        <p:grpSp>
          <p:nvGrpSpPr>
            <p:cNvPr id="9" name="Gruppo 8">
              <a:extLst>
                <a:ext uri="{FF2B5EF4-FFF2-40B4-BE49-F238E27FC236}">
                  <a16:creationId xmlns:a16="http://schemas.microsoft.com/office/drawing/2014/main" id="{C8D1F50A-DEDE-4396-913D-47E6BDA3E022}"/>
                </a:ext>
              </a:extLst>
            </p:cNvPr>
            <p:cNvGrpSpPr/>
            <p:nvPr/>
          </p:nvGrpSpPr>
          <p:grpSpPr>
            <a:xfrm>
              <a:off x="303959" y="1330266"/>
              <a:ext cx="217222" cy="226127"/>
              <a:chOff x="258568" y="2230745"/>
              <a:chExt cx="262710" cy="273479"/>
            </a:xfrm>
          </p:grpSpPr>
          <p:sp>
            <p:nvSpPr>
              <p:cNvPr id="37" name="object 14">
                <a:extLst>
                  <a:ext uri="{FF2B5EF4-FFF2-40B4-BE49-F238E27FC236}">
                    <a16:creationId xmlns:a16="http://schemas.microsoft.com/office/drawing/2014/main" id="{399E6FB4-1BFF-4623-A4B3-B8C82C472E8B}"/>
                  </a:ext>
                </a:extLst>
              </p:cNvPr>
              <p:cNvSpPr/>
              <p:nvPr/>
            </p:nvSpPr>
            <p:spPr>
              <a:xfrm>
                <a:off x="258568" y="2230745"/>
                <a:ext cx="262710" cy="273479"/>
              </a:xfrm>
              <a:custGeom>
                <a:avLst/>
                <a:gdLst/>
                <a:ahLst/>
                <a:cxnLst/>
                <a:rect l="l" t="t" r="r" b="b"/>
                <a:pathLst>
                  <a:path w="226060" h="226059">
                    <a:moveTo>
                      <a:pt x="113030" y="226059"/>
                    </a:moveTo>
                    <a:lnTo>
                      <a:pt x="0" y="226059"/>
                    </a:lnTo>
                    <a:lnTo>
                      <a:pt x="0" y="0"/>
                    </a:lnTo>
                    <a:lnTo>
                      <a:pt x="226060" y="0"/>
                    </a:lnTo>
                    <a:lnTo>
                      <a:pt x="226060" y="226059"/>
                    </a:lnTo>
                    <a:lnTo>
                      <a:pt x="113030" y="226059"/>
                    </a:lnTo>
                    <a:close/>
                  </a:path>
                </a:pathLst>
              </a:custGeom>
              <a:ln w="17970">
                <a:solidFill>
                  <a:srgbClr val="F4811F"/>
                </a:solidFill>
              </a:ln>
            </p:spPr>
            <p:txBody>
              <a:bodyPr wrap="square" lIns="0" tIns="0" rIns="0" bIns="0" rtlCol="0"/>
              <a:lstStyle/>
              <a:p>
                <a:endParaRPr sz="1200">
                  <a:latin typeface="Verdana" pitchFamily="34" charset="0"/>
                  <a:ea typeface="Verdana" pitchFamily="34" charset="0"/>
                </a:endParaRPr>
              </a:p>
            </p:txBody>
          </p:sp>
          <p:sp>
            <p:nvSpPr>
              <p:cNvPr id="38" name="object 17">
                <a:extLst>
                  <a:ext uri="{FF2B5EF4-FFF2-40B4-BE49-F238E27FC236}">
                    <a16:creationId xmlns:a16="http://schemas.microsoft.com/office/drawing/2014/main" id="{A83B852B-0398-460C-B46C-538DEE33BF0D}"/>
                  </a:ext>
                </a:extLst>
              </p:cNvPr>
              <p:cNvSpPr txBox="1"/>
              <p:nvPr/>
            </p:nvSpPr>
            <p:spPr>
              <a:xfrm>
                <a:off x="335931" y="2243074"/>
                <a:ext cx="159398" cy="236159"/>
              </a:xfrm>
              <a:prstGeom prst="rect">
                <a:avLst/>
              </a:prstGeom>
            </p:spPr>
            <p:txBody>
              <a:bodyPr vert="horz" wrap="square" lIns="0" tIns="10501" rIns="0" bIns="0" rtlCol="0">
                <a:spAutoFit/>
              </a:bodyPr>
              <a:lstStyle/>
              <a:p>
                <a:pPr marL="10502">
                  <a:spcBef>
                    <a:spcPts val="83"/>
                  </a:spcBef>
                </a:pPr>
                <a:r>
                  <a:rPr sz="1200" b="1" spc="157" dirty="0">
                    <a:solidFill>
                      <a:srgbClr val="FFFFFF"/>
                    </a:solidFill>
                    <a:latin typeface="Verdana" pitchFamily="34" charset="0"/>
                    <a:ea typeface="Verdana" pitchFamily="34" charset="0"/>
                    <a:cs typeface="Georgia"/>
                  </a:rPr>
                  <a:t>1</a:t>
                </a:r>
                <a:endParaRPr sz="1200" dirty="0">
                  <a:latin typeface="Verdana" pitchFamily="34" charset="0"/>
                  <a:ea typeface="Verdana" pitchFamily="34" charset="0"/>
                  <a:cs typeface="Georgia"/>
                </a:endParaRPr>
              </a:p>
            </p:txBody>
          </p:sp>
        </p:grpSp>
      </p:grpSp>
      <p:grpSp>
        <p:nvGrpSpPr>
          <p:cNvPr id="10" name="Gruppo 9">
            <a:extLst>
              <a:ext uri="{FF2B5EF4-FFF2-40B4-BE49-F238E27FC236}">
                <a16:creationId xmlns:a16="http://schemas.microsoft.com/office/drawing/2014/main" id="{07262C9C-7634-4DFC-9593-51C486372A4F}"/>
              </a:ext>
            </a:extLst>
          </p:cNvPr>
          <p:cNvGrpSpPr/>
          <p:nvPr/>
        </p:nvGrpSpPr>
        <p:grpSpPr>
          <a:xfrm>
            <a:off x="141856" y="2505632"/>
            <a:ext cx="234918" cy="258203"/>
            <a:chOff x="6196244" y="2147011"/>
            <a:chExt cx="284111" cy="312273"/>
          </a:xfrm>
        </p:grpSpPr>
        <p:grpSp>
          <p:nvGrpSpPr>
            <p:cNvPr id="33" name="object 18">
              <a:extLst>
                <a:ext uri="{FF2B5EF4-FFF2-40B4-BE49-F238E27FC236}">
                  <a16:creationId xmlns:a16="http://schemas.microsoft.com/office/drawing/2014/main" id="{BB91197C-951E-49B2-A4CC-8DEC69F85AC4}"/>
                </a:ext>
              </a:extLst>
            </p:cNvPr>
            <p:cNvGrpSpPr/>
            <p:nvPr/>
          </p:nvGrpSpPr>
          <p:grpSpPr>
            <a:xfrm>
              <a:off x="6196244" y="2163527"/>
              <a:ext cx="284111" cy="295757"/>
              <a:chOff x="5387022" y="1705652"/>
              <a:chExt cx="244475" cy="244475"/>
            </a:xfrm>
          </p:grpSpPr>
          <p:sp>
            <p:nvSpPr>
              <p:cNvPr id="35" name="object 19">
                <a:extLst>
                  <a:ext uri="{FF2B5EF4-FFF2-40B4-BE49-F238E27FC236}">
                    <a16:creationId xmlns:a16="http://schemas.microsoft.com/office/drawing/2014/main" id="{9C2273C3-3806-466F-B09B-F97F7F1751CA}"/>
                  </a:ext>
                </a:extLst>
              </p:cNvPr>
              <p:cNvSpPr/>
              <p:nvPr/>
            </p:nvSpPr>
            <p:spPr>
              <a:xfrm>
                <a:off x="5396229" y="1714859"/>
                <a:ext cx="226060" cy="226060"/>
              </a:xfrm>
              <a:custGeom>
                <a:avLst/>
                <a:gdLst/>
                <a:ahLst/>
                <a:cxnLst/>
                <a:rect l="l" t="t" r="r" b="b"/>
                <a:pathLst>
                  <a:path w="226060" h="226060">
                    <a:moveTo>
                      <a:pt x="226060" y="0"/>
                    </a:moveTo>
                    <a:lnTo>
                      <a:pt x="0" y="0"/>
                    </a:lnTo>
                    <a:lnTo>
                      <a:pt x="0" y="226059"/>
                    </a:lnTo>
                    <a:lnTo>
                      <a:pt x="113030" y="226059"/>
                    </a:lnTo>
                    <a:lnTo>
                      <a:pt x="226060" y="226059"/>
                    </a:lnTo>
                    <a:lnTo>
                      <a:pt x="226060" y="0"/>
                    </a:lnTo>
                    <a:close/>
                  </a:path>
                </a:pathLst>
              </a:custGeom>
              <a:solidFill>
                <a:srgbClr val="F9A519"/>
              </a:solidFill>
            </p:spPr>
            <p:txBody>
              <a:bodyPr wrap="square" lIns="0" tIns="0" rIns="0" bIns="0" rtlCol="0"/>
              <a:lstStyle/>
              <a:p>
                <a:endParaRPr sz="1200">
                  <a:latin typeface="Verdana" pitchFamily="34" charset="0"/>
                  <a:ea typeface="Verdana" pitchFamily="34" charset="0"/>
                </a:endParaRPr>
              </a:p>
            </p:txBody>
          </p:sp>
          <p:sp>
            <p:nvSpPr>
              <p:cNvPr id="36" name="object 20">
                <a:extLst>
                  <a:ext uri="{FF2B5EF4-FFF2-40B4-BE49-F238E27FC236}">
                    <a16:creationId xmlns:a16="http://schemas.microsoft.com/office/drawing/2014/main" id="{5000833D-6FA3-47E8-8E4D-B05EFD191C71}"/>
                  </a:ext>
                </a:extLst>
              </p:cNvPr>
              <p:cNvSpPr/>
              <p:nvPr/>
            </p:nvSpPr>
            <p:spPr>
              <a:xfrm>
                <a:off x="5396229" y="1714859"/>
                <a:ext cx="226060" cy="226060"/>
              </a:xfrm>
              <a:custGeom>
                <a:avLst/>
                <a:gdLst/>
                <a:ahLst/>
                <a:cxnLst/>
                <a:rect l="l" t="t" r="r" b="b"/>
                <a:pathLst>
                  <a:path w="226060" h="226060">
                    <a:moveTo>
                      <a:pt x="113030" y="226059"/>
                    </a:moveTo>
                    <a:lnTo>
                      <a:pt x="0" y="226059"/>
                    </a:lnTo>
                    <a:lnTo>
                      <a:pt x="0" y="0"/>
                    </a:lnTo>
                    <a:lnTo>
                      <a:pt x="226060" y="0"/>
                    </a:lnTo>
                    <a:lnTo>
                      <a:pt x="226060" y="226059"/>
                    </a:lnTo>
                    <a:lnTo>
                      <a:pt x="113030" y="226059"/>
                    </a:lnTo>
                    <a:close/>
                  </a:path>
                </a:pathLst>
              </a:custGeom>
              <a:ln w="17970">
                <a:solidFill>
                  <a:srgbClr val="F4811F"/>
                </a:solidFill>
              </a:ln>
            </p:spPr>
            <p:txBody>
              <a:bodyPr wrap="square" lIns="0" tIns="0" rIns="0" bIns="0" rtlCol="0"/>
              <a:lstStyle/>
              <a:p>
                <a:endParaRPr sz="1200">
                  <a:latin typeface="Verdana" pitchFamily="34" charset="0"/>
                  <a:ea typeface="Verdana" pitchFamily="34" charset="0"/>
                </a:endParaRPr>
              </a:p>
            </p:txBody>
          </p:sp>
        </p:grpSp>
        <p:sp>
          <p:nvSpPr>
            <p:cNvPr id="34" name="object 21">
              <a:extLst>
                <a:ext uri="{FF2B5EF4-FFF2-40B4-BE49-F238E27FC236}">
                  <a16:creationId xmlns:a16="http://schemas.microsoft.com/office/drawing/2014/main" id="{272C27EC-606B-4851-B103-0CD6BD9A548B}"/>
                </a:ext>
              </a:extLst>
            </p:cNvPr>
            <p:cNvSpPr txBox="1"/>
            <p:nvPr/>
          </p:nvSpPr>
          <p:spPr>
            <a:xfrm>
              <a:off x="6254171" y="2147011"/>
              <a:ext cx="159397" cy="236160"/>
            </a:xfrm>
            <a:prstGeom prst="rect">
              <a:avLst/>
            </a:prstGeom>
          </p:spPr>
          <p:txBody>
            <a:bodyPr vert="horz" wrap="square" lIns="0" tIns="10501" rIns="0" bIns="0" rtlCol="0">
              <a:spAutoFit/>
            </a:bodyPr>
            <a:lstStyle/>
            <a:p>
              <a:pPr marL="10502">
                <a:spcBef>
                  <a:spcPts val="83"/>
                </a:spcBef>
              </a:pPr>
              <a:r>
                <a:rPr sz="1200" b="1" spc="-4" dirty="0">
                  <a:solidFill>
                    <a:srgbClr val="FFFFFF"/>
                  </a:solidFill>
                  <a:latin typeface="Verdana" pitchFamily="34" charset="0"/>
                  <a:ea typeface="Verdana" pitchFamily="34" charset="0"/>
                  <a:cs typeface="Georgia"/>
                </a:rPr>
                <a:t>2</a:t>
              </a:r>
              <a:endParaRPr sz="1200">
                <a:latin typeface="Verdana" pitchFamily="34" charset="0"/>
                <a:ea typeface="Verdana" pitchFamily="34" charset="0"/>
                <a:cs typeface="Georgia"/>
              </a:endParaRPr>
            </a:p>
          </p:txBody>
        </p:sp>
      </p:grp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F86B4437-09C1-46DB-975C-75398058C344}"/>
              </a:ext>
            </a:extLst>
          </p:cNvPr>
          <p:cNvGrpSpPr/>
          <p:nvPr/>
        </p:nvGrpSpPr>
        <p:grpSpPr>
          <a:xfrm>
            <a:off x="213368" y="3168250"/>
            <a:ext cx="236138" cy="258203"/>
            <a:chOff x="6212479" y="3423759"/>
            <a:chExt cx="285587" cy="312273"/>
          </a:xfrm>
        </p:grpSpPr>
        <p:grpSp>
          <p:nvGrpSpPr>
            <p:cNvPr id="29" name="object 22">
              <a:extLst>
                <a:ext uri="{FF2B5EF4-FFF2-40B4-BE49-F238E27FC236}">
                  <a16:creationId xmlns:a16="http://schemas.microsoft.com/office/drawing/2014/main" id="{9D2BE4E2-B6A6-4D67-9F21-4D4B2BCD589F}"/>
                </a:ext>
              </a:extLst>
            </p:cNvPr>
            <p:cNvGrpSpPr/>
            <p:nvPr/>
          </p:nvGrpSpPr>
          <p:grpSpPr>
            <a:xfrm>
              <a:off x="6212479" y="3440275"/>
              <a:ext cx="285587" cy="295757"/>
              <a:chOff x="5400992" y="2761022"/>
              <a:chExt cx="245745" cy="244475"/>
            </a:xfrm>
          </p:grpSpPr>
          <p:sp>
            <p:nvSpPr>
              <p:cNvPr id="31" name="object 23">
                <a:extLst>
                  <a:ext uri="{FF2B5EF4-FFF2-40B4-BE49-F238E27FC236}">
                    <a16:creationId xmlns:a16="http://schemas.microsoft.com/office/drawing/2014/main" id="{8D2DD4EB-5E64-41DF-A284-DFE30C808B92}"/>
                  </a:ext>
                </a:extLst>
              </p:cNvPr>
              <p:cNvSpPr/>
              <p:nvPr/>
            </p:nvSpPr>
            <p:spPr>
              <a:xfrm>
                <a:off x="5410199" y="2770230"/>
                <a:ext cx="227329" cy="226060"/>
              </a:xfrm>
              <a:custGeom>
                <a:avLst/>
                <a:gdLst/>
                <a:ahLst/>
                <a:cxnLst/>
                <a:rect l="l" t="t" r="r" b="b"/>
                <a:pathLst>
                  <a:path w="227329" h="226060">
                    <a:moveTo>
                      <a:pt x="227329" y="0"/>
                    </a:moveTo>
                    <a:lnTo>
                      <a:pt x="0" y="0"/>
                    </a:lnTo>
                    <a:lnTo>
                      <a:pt x="0" y="226060"/>
                    </a:lnTo>
                    <a:lnTo>
                      <a:pt x="114300" y="226060"/>
                    </a:lnTo>
                    <a:lnTo>
                      <a:pt x="227329" y="226060"/>
                    </a:lnTo>
                    <a:lnTo>
                      <a:pt x="227329" y="0"/>
                    </a:lnTo>
                    <a:close/>
                  </a:path>
                </a:pathLst>
              </a:custGeom>
              <a:solidFill>
                <a:srgbClr val="F9A519"/>
              </a:solidFill>
            </p:spPr>
            <p:txBody>
              <a:bodyPr wrap="square" lIns="0" tIns="0" rIns="0" bIns="0" rtlCol="0"/>
              <a:lstStyle/>
              <a:p>
                <a:endParaRPr sz="1200">
                  <a:latin typeface="Verdana" pitchFamily="34" charset="0"/>
                  <a:ea typeface="Verdana" pitchFamily="34" charset="0"/>
                </a:endParaRPr>
              </a:p>
            </p:txBody>
          </p:sp>
          <p:sp>
            <p:nvSpPr>
              <p:cNvPr id="32" name="object 24">
                <a:extLst>
                  <a:ext uri="{FF2B5EF4-FFF2-40B4-BE49-F238E27FC236}">
                    <a16:creationId xmlns:a16="http://schemas.microsoft.com/office/drawing/2014/main" id="{7EB94AC7-7619-49D7-8DDC-C1724B7CE049}"/>
                  </a:ext>
                </a:extLst>
              </p:cNvPr>
              <p:cNvSpPr/>
              <p:nvPr/>
            </p:nvSpPr>
            <p:spPr>
              <a:xfrm>
                <a:off x="5410199" y="2770230"/>
                <a:ext cx="227329" cy="226060"/>
              </a:xfrm>
              <a:custGeom>
                <a:avLst/>
                <a:gdLst/>
                <a:ahLst/>
                <a:cxnLst/>
                <a:rect l="l" t="t" r="r" b="b"/>
                <a:pathLst>
                  <a:path w="227329" h="226060">
                    <a:moveTo>
                      <a:pt x="114300" y="226060"/>
                    </a:moveTo>
                    <a:lnTo>
                      <a:pt x="0" y="226060"/>
                    </a:lnTo>
                    <a:lnTo>
                      <a:pt x="0" y="0"/>
                    </a:lnTo>
                    <a:lnTo>
                      <a:pt x="227329" y="0"/>
                    </a:lnTo>
                    <a:lnTo>
                      <a:pt x="227329" y="226060"/>
                    </a:lnTo>
                    <a:lnTo>
                      <a:pt x="114300" y="226060"/>
                    </a:lnTo>
                    <a:close/>
                  </a:path>
                </a:pathLst>
              </a:custGeom>
              <a:ln w="17970">
                <a:solidFill>
                  <a:srgbClr val="F4811F"/>
                </a:solidFill>
              </a:ln>
            </p:spPr>
            <p:txBody>
              <a:bodyPr wrap="square" lIns="0" tIns="0" rIns="0" bIns="0" rtlCol="0"/>
              <a:lstStyle/>
              <a:p>
                <a:endParaRPr sz="1200">
                  <a:latin typeface="Verdana" pitchFamily="34" charset="0"/>
                  <a:ea typeface="Verdana" pitchFamily="34" charset="0"/>
                </a:endParaRPr>
              </a:p>
            </p:txBody>
          </p:sp>
        </p:grpSp>
        <p:sp>
          <p:nvSpPr>
            <p:cNvPr id="30" name="object 25">
              <a:extLst>
                <a:ext uri="{FF2B5EF4-FFF2-40B4-BE49-F238E27FC236}">
                  <a16:creationId xmlns:a16="http://schemas.microsoft.com/office/drawing/2014/main" id="{4A5CD91A-284B-4DFF-A094-772FB5EED0A6}"/>
                </a:ext>
              </a:extLst>
            </p:cNvPr>
            <p:cNvSpPr txBox="1"/>
            <p:nvPr/>
          </p:nvSpPr>
          <p:spPr>
            <a:xfrm>
              <a:off x="6271883" y="3423759"/>
              <a:ext cx="159397" cy="236160"/>
            </a:xfrm>
            <a:prstGeom prst="rect">
              <a:avLst/>
            </a:prstGeom>
          </p:spPr>
          <p:txBody>
            <a:bodyPr vert="horz" wrap="square" lIns="0" tIns="10501" rIns="0" bIns="0" rtlCol="0">
              <a:spAutoFit/>
            </a:bodyPr>
            <a:lstStyle/>
            <a:p>
              <a:pPr marL="10502">
                <a:spcBef>
                  <a:spcPts val="83"/>
                </a:spcBef>
              </a:pPr>
              <a:r>
                <a:rPr sz="1200" b="1" dirty="0">
                  <a:solidFill>
                    <a:srgbClr val="FFFFFF"/>
                  </a:solidFill>
                  <a:latin typeface="Verdana" pitchFamily="34" charset="0"/>
                  <a:ea typeface="Verdana" pitchFamily="34" charset="0"/>
                  <a:cs typeface="Georgia"/>
                </a:rPr>
                <a:t>3</a:t>
              </a:r>
              <a:endParaRPr sz="1200" dirty="0">
                <a:latin typeface="Verdana" pitchFamily="34" charset="0"/>
                <a:ea typeface="Verdana" pitchFamily="34" charset="0"/>
                <a:cs typeface="Georgia"/>
              </a:endParaRPr>
            </a:p>
          </p:txBody>
        </p:sp>
      </p:grpSp>
      <p:grpSp>
        <p:nvGrpSpPr>
          <p:cNvPr id="40" name="Gruppo 39"/>
          <p:cNvGrpSpPr/>
          <p:nvPr/>
        </p:nvGrpSpPr>
        <p:grpSpPr>
          <a:xfrm>
            <a:off x="287784" y="3659667"/>
            <a:ext cx="10729192" cy="1438634"/>
            <a:chOff x="553145" y="3610174"/>
            <a:chExt cx="10479113" cy="1438634"/>
          </a:xfrm>
        </p:grpSpPr>
        <p:sp>
          <p:nvSpPr>
            <p:cNvPr id="13" name="object 36">
              <a:extLst>
                <a:ext uri="{FF2B5EF4-FFF2-40B4-BE49-F238E27FC236}">
                  <a16:creationId xmlns:a16="http://schemas.microsoft.com/office/drawing/2014/main" id="{0400B506-5FC1-4B7E-B2F5-35BA7BB60A39}"/>
                </a:ext>
              </a:extLst>
            </p:cNvPr>
            <p:cNvSpPr txBox="1"/>
            <p:nvPr/>
          </p:nvSpPr>
          <p:spPr>
            <a:xfrm>
              <a:off x="885251" y="4121976"/>
              <a:ext cx="10147007" cy="318380"/>
            </a:xfrm>
            <a:prstGeom prst="rect">
              <a:avLst/>
            </a:prstGeom>
          </p:spPr>
          <p:txBody>
            <a:bodyPr vert="horz" wrap="square" lIns="0" tIns="10501" rIns="0" bIns="0" rtlCol="0">
              <a:spAutoFit/>
            </a:bodyPr>
            <a:lstStyle/>
            <a:p>
              <a:pPr marL="10502">
                <a:spcBef>
                  <a:spcPts val="83"/>
                </a:spcBef>
                <a:tabLst>
                  <a:tab pos="454195" algn="l"/>
                  <a:tab pos="1300627" algn="l"/>
                  <a:tab pos="2272028" algn="l"/>
                  <a:tab pos="2686842" algn="l"/>
                </a:tabLst>
              </a:pPr>
              <a:r>
                <a:rPr lang="it-IT" sz="1600" spc="12" dirty="0">
                  <a:latin typeface="DejaVu Serif Condensed"/>
                  <a:ea typeface="Verdana" pitchFamily="34" charset="0"/>
                  <a:cs typeface="Arial" panose="020B0604020202020204" pitchFamily="34" charset="0"/>
                </a:rPr>
                <a:t>a </a:t>
              </a:r>
              <a:r>
                <a:rPr lang="it-IT" sz="1600" b="1" spc="12" dirty="0" err="1">
                  <a:latin typeface="DejaVu Serif Condensed"/>
                  <a:ea typeface="Verdana" pitchFamily="34" charset="0"/>
                  <a:cs typeface="Arial" panose="020B0604020202020204" pitchFamily="34" charset="0"/>
                </a:rPr>
                <a:t>resisitive</a:t>
              </a:r>
              <a:r>
                <a:rPr lang="it-IT" sz="1600" b="1" spc="12" dirty="0">
                  <a:latin typeface="DejaVu Serif Condensed"/>
                  <a:ea typeface="Verdana" pitchFamily="34" charset="0"/>
                  <a:cs typeface="Arial" panose="020B0604020202020204" pitchFamily="34" charset="0"/>
                </a:rPr>
                <a:t> DLC </a:t>
              </a:r>
              <a:r>
                <a:rPr lang="it-IT" sz="1600" spc="12" dirty="0" err="1">
                  <a:latin typeface="DejaVu Serif Condensed"/>
                  <a:ea typeface="Verdana" pitchFamily="34" charset="0"/>
                  <a:cs typeface="Arial" panose="020B0604020202020204" pitchFamily="34" charset="0"/>
                </a:rPr>
                <a:t>layer</a:t>
              </a:r>
              <a:r>
                <a:rPr lang="it-IT" sz="1600" spc="12" baseline="30000" dirty="0">
                  <a:latin typeface="DejaVu Serif Condensed"/>
                  <a:ea typeface="Verdana" pitchFamily="34" charset="0"/>
                  <a:cs typeface="Arial" panose="020B0604020202020204" pitchFamily="34" charset="0"/>
                </a:rPr>
                <a:t>(*)</a:t>
              </a:r>
              <a:r>
                <a:rPr lang="it-IT" sz="1600" spc="12" dirty="0">
                  <a:latin typeface="DejaVu Serif Condensed"/>
                  <a:ea typeface="Verdana" pitchFamily="34" charset="0"/>
                  <a:cs typeface="Arial" panose="020B0604020202020204" pitchFamily="34" charset="0"/>
                </a:rPr>
                <a:t> (Diamond-Like-Carbon), </a:t>
              </a:r>
              <a:r>
                <a:rPr lang="it-IT" sz="1600" spc="-12" dirty="0">
                  <a:latin typeface="DejaVu Serif Condensed"/>
                  <a:ea typeface="Verdana" pitchFamily="34" charset="0"/>
                  <a:cs typeface="Arial" panose="020B0604020202020204" pitchFamily="34" charset="0"/>
                </a:rPr>
                <a:t>with </a:t>
              </a:r>
              <a:r>
                <a:rPr lang="el-GR" sz="1600" b="1" spc="-12" dirty="0">
                  <a:latin typeface="DejaVu Serif Condensed"/>
                  <a:ea typeface="Verdana" pitchFamily="34" charset="0"/>
                  <a:cs typeface="Arial" panose="020B0604020202020204" pitchFamily="34" charset="0"/>
                </a:rPr>
                <a:t>ρ</a:t>
              </a:r>
              <a:r>
                <a:rPr lang="it-IT" sz="1600" b="1" spc="37" dirty="0">
                  <a:latin typeface="DejaVu Serif Condensed"/>
                  <a:ea typeface="Verdana" pitchFamily="34" charset="0"/>
                  <a:cs typeface="Arial" panose="020B0604020202020204" pitchFamily="34" charset="0"/>
                </a:rPr>
                <a:t>~</a:t>
              </a:r>
              <a:r>
                <a:rPr lang="it-IT" sz="1600" b="1" spc="45" dirty="0">
                  <a:latin typeface="DejaVu Serif Condensed"/>
                  <a:ea typeface="Verdana" pitchFamily="34" charset="0"/>
                  <a:cs typeface="Arial" panose="020B0604020202020204" pitchFamily="34" charset="0"/>
                </a:rPr>
                <a:t>40÷100 </a:t>
              </a:r>
              <a:r>
                <a:rPr lang="it-IT" sz="1600" b="1" spc="41" dirty="0">
                  <a:latin typeface="DejaVu Serif Condensed"/>
                  <a:ea typeface="Verdana" pitchFamily="34" charset="0"/>
                  <a:cs typeface="Arial" panose="020B0604020202020204" pitchFamily="34" charset="0"/>
                </a:rPr>
                <a:t>M</a:t>
              </a:r>
              <a:r>
                <a:rPr lang="el-GR" sz="1600" b="1" spc="41" dirty="0">
                  <a:latin typeface="DejaVu Serif Condensed"/>
                  <a:ea typeface="Verdana" pitchFamily="34" charset="0"/>
                  <a:cs typeface="Arial" panose="020B0604020202020204" pitchFamily="34" charset="0"/>
                </a:rPr>
                <a:t>Ω/</a:t>
              </a:r>
              <a:r>
                <a:rPr lang="el-GR" sz="2000" b="1" spc="41" dirty="0">
                  <a:latin typeface="DejaVu Serif Condensed"/>
                  <a:ea typeface="Verdana" pitchFamily="34" charset="0"/>
                  <a:cs typeface="Arial" panose="020B0604020202020204" pitchFamily="34" charset="0"/>
                </a:rPr>
                <a:t>□</a:t>
              </a:r>
              <a:r>
                <a:rPr lang="it-IT" sz="1600" spc="41" dirty="0">
                  <a:latin typeface="DejaVu Serif Condensed"/>
                  <a:ea typeface="Verdana" pitchFamily="34" charset="0"/>
                  <a:cs typeface="Arial" panose="020B0604020202020204" pitchFamily="34" charset="0"/>
                </a:rPr>
                <a:t> </a:t>
              </a:r>
              <a:r>
                <a:rPr lang="it-IT" sz="2000" b="1" spc="41" dirty="0">
                  <a:latin typeface="DejaVu Serif Condensed"/>
                  <a:ea typeface="Verdana" pitchFamily="34" charset="0"/>
                  <a:cs typeface="Arial" panose="020B0604020202020204" pitchFamily="34" charset="0"/>
                </a:rPr>
                <a:t> </a:t>
              </a:r>
            </a:p>
          </p:txBody>
        </p:sp>
        <p:grpSp>
          <p:nvGrpSpPr>
            <p:cNvPr id="15" name="object 26">
              <a:extLst>
                <a:ext uri="{FF2B5EF4-FFF2-40B4-BE49-F238E27FC236}">
                  <a16:creationId xmlns:a16="http://schemas.microsoft.com/office/drawing/2014/main" id="{A111672F-3E0C-4425-85AC-2D1CCFA8A7DA}"/>
                </a:ext>
              </a:extLst>
            </p:cNvPr>
            <p:cNvGrpSpPr/>
            <p:nvPr/>
          </p:nvGrpSpPr>
          <p:grpSpPr>
            <a:xfrm>
              <a:off x="553145" y="3614938"/>
              <a:ext cx="234918" cy="244547"/>
              <a:chOff x="5398452" y="3455712"/>
              <a:chExt cx="244475" cy="244475"/>
            </a:xfrm>
          </p:grpSpPr>
          <p:sp>
            <p:nvSpPr>
              <p:cNvPr id="27" name="object 27">
                <a:extLst>
                  <a:ext uri="{FF2B5EF4-FFF2-40B4-BE49-F238E27FC236}">
                    <a16:creationId xmlns:a16="http://schemas.microsoft.com/office/drawing/2014/main" id="{C3521918-500C-4981-9C7B-084C48CA8F53}"/>
                  </a:ext>
                </a:extLst>
              </p:cNvPr>
              <p:cNvSpPr/>
              <p:nvPr/>
            </p:nvSpPr>
            <p:spPr>
              <a:xfrm>
                <a:off x="5407660" y="3464919"/>
                <a:ext cx="226060" cy="226060"/>
              </a:xfrm>
              <a:custGeom>
                <a:avLst/>
                <a:gdLst/>
                <a:ahLst/>
                <a:cxnLst/>
                <a:rect l="l" t="t" r="r" b="b"/>
                <a:pathLst>
                  <a:path w="226060" h="226060">
                    <a:moveTo>
                      <a:pt x="226060" y="0"/>
                    </a:moveTo>
                    <a:lnTo>
                      <a:pt x="0" y="0"/>
                    </a:lnTo>
                    <a:lnTo>
                      <a:pt x="0" y="226060"/>
                    </a:lnTo>
                    <a:lnTo>
                      <a:pt x="113029" y="226060"/>
                    </a:lnTo>
                    <a:lnTo>
                      <a:pt x="226060" y="226060"/>
                    </a:lnTo>
                    <a:lnTo>
                      <a:pt x="226060" y="0"/>
                    </a:lnTo>
                    <a:close/>
                  </a:path>
                </a:pathLst>
              </a:custGeom>
              <a:solidFill>
                <a:srgbClr val="F9A519"/>
              </a:solidFill>
            </p:spPr>
            <p:txBody>
              <a:bodyPr wrap="square" lIns="0" tIns="0" rIns="0" bIns="0" rtlCol="0"/>
              <a:lstStyle/>
              <a:p>
                <a:endParaRPr sz="1400">
                  <a:latin typeface="DejaVu Serif Condensed"/>
                  <a:ea typeface="Verdana" pitchFamily="34" charset="0"/>
                </a:endParaRPr>
              </a:p>
            </p:txBody>
          </p:sp>
          <p:sp>
            <p:nvSpPr>
              <p:cNvPr id="28" name="object 28">
                <a:extLst>
                  <a:ext uri="{FF2B5EF4-FFF2-40B4-BE49-F238E27FC236}">
                    <a16:creationId xmlns:a16="http://schemas.microsoft.com/office/drawing/2014/main" id="{F8B2B678-CBC6-4160-A566-E9239E124034}"/>
                  </a:ext>
                </a:extLst>
              </p:cNvPr>
              <p:cNvSpPr/>
              <p:nvPr/>
            </p:nvSpPr>
            <p:spPr>
              <a:xfrm>
                <a:off x="5407660" y="3464919"/>
                <a:ext cx="226060" cy="226060"/>
              </a:xfrm>
              <a:custGeom>
                <a:avLst/>
                <a:gdLst/>
                <a:ahLst/>
                <a:cxnLst/>
                <a:rect l="l" t="t" r="r" b="b"/>
                <a:pathLst>
                  <a:path w="226060" h="226060">
                    <a:moveTo>
                      <a:pt x="113029" y="226060"/>
                    </a:moveTo>
                    <a:lnTo>
                      <a:pt x="0" y="226060"/>
                    </a:lnTo>
                    <a:lnTo>
                      <a:pt x="0" y="0"/>
                    </a:lnTo>
                    <a:lnTo>
                      <a:pt x="226060" y="0"/>
                    </a:lnTo>
                    <a:lnTo>
                      <a:pt x="226060" y="226060"/>
                    </a:lnTo>
                    <a:lnTo>
                      <a:pt x="113029" y="226060"/>
                    </a:lnTo>
                    <a:close/>
                  </a:path>
                </a:pathLst>
              </a:custGeom>
              <a:ln w="17970">
                <a:solidFill>
                  <a:srgbClr val="F4811F"/>
                </a:solidFill>
              </a:ln>
            </p:spPr>
            <p:txBody>
              <a:bodyPr wrap="square" lIns="0" tIns="0" rIns="0" bIns="0" rtlCol="0"/>
              <a:lstStyle/>
              <a:p>
                <a:endParaRPr sz="1400">
                  <a:latin typeface="DejaVu Serif Condensed"/>
                  <a:ea typeface="Verdana" pitchFamily="34" charset="0"/>
                </a:endParaRPr>
              </a:p>
            </p:txBody>
          </p:sp>
        </p:grpSp>
        <p:sp>
          <p:nvSpPr>
            <p:cNvPr id="16" name="object 29">
              <a:extLst>
                <a:ext uri="{FF2B5EF4-FFF2-40B4-BE49-F238E27FC236}">
                  <a16:creationId xmlns:a16="http://schemas.microsoft.com/office/drawing/2014/main" id="{74965906-FBF1-4325-9673-393D462ADE87}"/>
                </a:ext>
              </a:extLst>
            </p:cNvPr>
            <p:cNvSpPr txBox="1"/>
            <p:nvPr/>
          </p:nvSpPr>
          <p:spPr>
            <a:xfrm>
              <a:off x="604704" y="3610174"/>
              <a:ext cx="131798" cy="226047"/>
            </a:xfrm>
            <a:prstGeom prst="rect">
              <a:avLst/>
            </a:prstGeom>
          </p:spPr>
          <p:txBody>
            <a:bodyPr vert="horz" wrap="square" lIns="0" tIns="10501" rIns="0" bIns="0" rtlCol="0">
              <a:spAutoFit/>
            </a:bodyPr>
            <a:lstStyle/>
            <a:p>
              <a:pPr marL="10502">
                <a:spcBef>
                  <a:spcPts val="83"/>
                </a:spcBef>
              </a:pPr>
              <a:r>
                <a:rPr sz="1400" b="1" spc="157" dirty="0">
                  <a:solidFill>
                    <a:srgbClr val="FFFFFF"/>
                  </a:solidFill>
                  <a:latin typeface="DejaVu Serif Condensed"/>
                  <a:ea typeface="Verdana" pitchFamily="34" charset="0"/>
                  <a:cs typeface="Georgia"/>
                </a:rPr>
                <a:t>1</a:t>
              </a:r>
              <a:endParaRPr sz="1400">
                <a:latin typeface="DejaVu Serif Condensed"/>
                <a:ea typeface="Verdana" pitchFamily="34" charset="0"/>
                <a:cs typeface="Georgia"/>
              </a:endParaRPr>
            </a:p>
          </p:txBody>
        </p:sp>
        <p:sp>
          <p:nvSpPr>
            <p:cNvPr id="17" name="object 30">
              <a:extLst>
                <a:ext uri="{FF2B5EF4-FFF2-40B4-BE49-F238E27FC236}">
                  <a16:creationId xmlns:a16="http://schemas.microsoft.com/office/drawing/2014/main" id="{D9830C0C-E57F-4DEC-954A-C5B880CAEA4B}"/>
                </a:ext>
              </a:extLst>
            </p:cNvPr>
            <p:cNvSpPr txBox="1"/>
            <p:nvPr/>
          </p:nvSpPr>
          <p:spPr>
            <a:xfrm>
              <a:off x="944257" y="3657591"/>
              <a:ext cx="8962727" cy="180137"/>
            </a:xfrm>
            <a:prstGeom prst="rect">
              <a:avLst/>
            </a:prstGeom>
          </p:spPr>
          <p:txBody>
            <a:bodyPr vert="horz" wrap="square" lIns="0" tIns="10501" rIns="0" bIns="0" rtlCol="0">
              <a:spAutoFit/>
            </a:bodyPr>
            <a:lstStyle/>
            <a:p>
              <a:pPr marL="10502">
                <a:lnSpc>
                  <a:spcPts val="1182"/>
                </a:lnSpc>
                <a:spcBef>
                  <a:spcPts val="83"/>
                </a:spcBef>
                <a:tabLst>
                  <a:tab pos="256765" algn="l"/>
                  <a:tab pos="800749" algn="l"/>
                  <a:tab pos="1536914" algn="l"/>
                  <a:tab pos="2102426" algn="l"/>
                  <a:tab pos="2456331" algn="l"/>
                  <a:tab pos="2985088" algn="l"/>
                </a:tabLst>
              </a:pPr>
              <a:r>
                <a:rPr lang="it-IT" sz="1600" spc="-17" dirty="0">
                  <a:latin typeface="DejaVu Serif Condensed"/>
                  <a:ea typeface="Verdana" pitchFamily="34" charset="0"/>
                  <a:cs typeface="Arial" panose="020B0604020202020204" pitchFamily="34" charset="0"/>
                </a:rPr>
                <a:t>a</a:t>
              </a:r>
              <a:r>
                <a:rPr lang="it-IT" sz="1600" b="1" spc="-17" dirty="0">
                  <a:latin typeface="DejaVu Serif Condensed"/>
                  <a:ea typeface="Verdana" pitchFamily="34" charset="0"/>
                  <a:cs typeface="Arial" panose="020B0604020202020204" pitchFamily="34" charset="0"/>
                </a:rPr>
                <a:t> </a:t>
              </a:r>
              <a:r>
                <a:rPr sz="1600" b="1" spc="-120" dirty="0">
                  <a:latin typeface="DejaVu Serif Condensed"/>
                  <a:ea typeface="Verdana" pitchFamily="34" charset="0"/>
                  <a:cs typeface="Arial" panose="020B0604020202020204" pitchFamily="34" charset="0"/>
                </a:rPr>
                <a:t>W</a:t>
              </a:r>
              <a:r>
                <a:rPr sz="1600" b="1" spc="-33" dirty="0">
                  <a:latin typeface="DejaVu Serif Condensed"/>
                  <a:ea typeface="Verdana" pitchFamily="34" charset="0"/>
                  <a:cs typeface="Arial" panose="020B0604020202020204" pitchFamily="34" charset="0"/>
                </a:rPr>
                <a:t>E</a:t>
              </a:r>
              <a:r>
                <a:rPr sz="1600" b="1" spc="-62" dirty="0">
                  <a:latin typeface="DejaVu Serif Condensed"/>
                  <a:ea typeface="Verdana" pitchFamily="34" charset="0"/>
                  <a:cs typeface="Arial" panose="020B0604020202020204" pitchFamily="34" charset="0"/>
                </a:rPr>
                <a:t>L</a:t>
              </a:r>
              <a:r>
                <a:rPr sz="1600" b="1" spc="-54" dirty="0">
                  <a:latin typeface="DejaVu Serif Condensed"/>
                  <a:ea typeface="Verdana" pitchFamily="34" charset="0"/>
                  <a:cs typeface="Arial" panose="020B0604020202020204" pitchFamily="34" charset="0"/>
                </a:rPr>
                <a:t>L</a:t>
              </a:r>
              <a:r>
                <a:rPr lang="it-IT" sz="1600" b="1" dirty="0">
                  <a:latin typeface="DejaVu Serif Condensed"/>
                  <a:ea typeface="Verdana" pitchFamily="34" charset="0"/>
                  <a:cs typeface="Arial" panose="020B0604020202020204" pitchFamily="34" charset="0"/>
                </a:rPr>
                <a:t> </a:t>
              </a:r>
              <a:r>
                <a:rPr sz="1600" spc="21" dirty="0">
                  <a:latin typeface="DejaVu Serif Condensed"/>
                  <a:ea typeface="Verdana" pitchFamily="34" charset="0"/>
                  <a:cs typeface="Arial" panose="020B0604020202020204" pitchFamily="34" charset="0"/>
                </a:rPr>
                <a:t>p</a:t>
              </a:r>
              <a:r>
                <a:rPr sz="1600" spc="41" dirty="0">
                  <a:latin typeface="DejaVu Serif Condensed"/>
                  <a:ea typeface="Verdana" pitchFamily="34" charset="0"/>
                  <a:cs typeface="Arial" panose="020B0604020202020204" pitchFamily="34" charset="0"/>
                </a:rPr>
                <a:t>a</a:t>
              </a:r>
              <a:r>
                <a:rPr sz="1600" spc="25" dirty="0">
                  <a:latin typeface="DejaVu Serif Condensed"/>
                  <a:ea typeface="Verdana" pitchFamily="34" charset="0"/>
                  <a:cs typeface="Arial" panose="020B0604020202020204" pitchFamily="34" charset="0"/>
                </a:rPr>
                <a:t>t</a:t>
              </a:r>
              <a:r>
                <a:rPr sz="1600" spc="17" dirty="0">
                  <a:latin typeface="DejaVu Serif Condensed"/>
                  <a:ea typeface="Verdana" pitchFamily="34" charset="0"/>
                  <a:cs typeface="Arial" panose="020B0604020202020204" pitchFamily="34" charset="0"/>
                </a:rPr>
                <a:t>t</a:t>
              </a:r>
              <a:r>
                <a:rPr sz="1600" spc="33" dirty="0">
                  <a:latin typeface="DejaVu Serif Condensed"/>
                  <a:ea typeface="Verdana" pitchFamily="34" charset="0"/>
                  <a:cs typeface="Arial" panose="020B0604020202020204" pitchFamily="34" charset="0"/>
                </a:rPr>
                <a:t>e</a:t>
              </a:r>
              <a:r>
                <a:rPr sz="1600" spc="12" dirty="0">
                  <a:latin typeface="DejaVu Serif Condensed"/>
                  <a:ea typeface="Verdana" pitchFamily="34" charset="0"/>
                  <a:cs typeface="Arial" panose="020B0604020202020204" pitchFamily="34" charset="0"/>
                </a:rPr>
                <a:t>r</a:t>
              </a:r>
              <a:r>
                <a:rPr sz="1600" spc="21" dirty="0">
                  <a:latin typeface="DejaVu Serif Condensed"/>
                  <a:ea typeface="Verdana" pitchFamily="34" charset="0"/>
                  <a:cs typeface="Arial" panose="020B0604020202020204" pitchFamily="34" charset="0"/>
                </a:rPr>
                <a:t>n</a:t>
              </a:r>
              <a:r>
                <a:rPr sz="1600" spc="33" dirty="0">
                  <a:latin typeface="DejaVu Serif Condensed"/>
                  <a:ea typeface="Verdana" pitchFamily="34" charset="0"/>
                  <a:cs typeface="Arial" panose="020B0604020202020204" pitchFamily="34" charset="0"/>
                </a:rPr>
                <a:t>e</a:t>
              </a:r>
              <a:r>
                <a:rPr sz="1600" spc="21" dirty="0">
                  <a:latin typeface="DejaVu Serif Condensed"/>
                  <a:ea typeface="Verdana" pitchFamily="34" charset="0"/>
                  <a:cs typeface="Arial" panose="020B0604020202020204" pitchFamily="34" charset="0"/>
                </a:rPr>
                <a:t>d</a:t>
              </a:r>
              <a:r>
                <a:rPr lang="it-IT" sz="1600" dirty="0">
                  <a:latin typeface="DejaVu Serif Condensed"/>
                  <a:ea typeface="Verdana" pitchFamily="34" charset="0"/>
                  <a:cs typeface="Arial" panose="020B0604020202020204" pitchFamily="34" charset="0"/>
                </a:rPr>
                <a:t> </a:t>
              </a:r>
              <a:r>
                <a:rPr sz="1600" b="1" spc="12" dirty="0" err="1">
                  <a:latin typeface="DejaVu Serif Condensed"/>
                  <a:ea typeface="Verdana" pitchFamily="34" charset="0"/>
                  <a:cs typeface="Arial" panose="020B0604020202020204" pitchFamily="34" charset="0"/>
                </a:rPr>
                <a:t>k</a:t>
              </a:r>
              <a:r>
                <a:rPr sz="1600" b="1" spc="41" dirty="0" err="1">
                  <a:latin typeface="DejaVu Serif Condensed"/>
                  <a:ea typeface="Verdana" pitchFamily="34" charset="0"/>
                  <a:cs typeface="Arial" panose="020B0604020202020204" pitchFamily="34" charset="0"/>
                </a:rPr>
                <a:t>a</a:t>
              </a:r>
              <a:r>
                <a:rPr sz="1600" b="1" spc="21" dirty="0" err="1">
                  <a:latin typeface="DejaVu Serif Condensed"/>
                  <a:ea typeface="Verdana" pitchFamily="34" charset="0"/>
                  <a:cs typeface="Arial" panose="020B0604020202020204" pitchFamily="34" charset="0"/>
                </a:rPr>
                <a:t>p</a:t>
              </a:r>
              <a:r>
                <a:rPr sz="1600" b="1" spc="17" dirty="0" err="1">
                  <a:latin typeface="DejaVu Serif Condensed"/>
                  <a:ea typeface="Verdana" pitchFamily="34" charset="0"/>
                  <a:cs typeface="Arial" panose="020B0604020202020204" pitchFamily="34" charset="0"/>
                </a:rPr>
                <a:t>t</a:t>
              </a:r>
              <a:r>
                <a:rPr sz="1600" b="1" spc="8" dirty="0" err="1">
                  <a:latin typeface="DejaVu Serif Condensed"/>
                  <a:ea typeface="Verdana" pitchFamily="34" charset="0"/>
                  <a:cs typeface="Arial" panose="020B0604020202020204" pitchFamily="34" charset="0"/>
                </a:rPr>
                <a:t>o</a:t>
              </a:r>
              <a:r>
                <a:rPr sz="1600" b="1" spc="12" dirty="0" err="1">
                  <a:latin typeface="DejaVu Serif Condensed"/>
                  <a:ea typeface="Verdana" pitchFamily="34" charset="0"/>
                  <a:cs typeface="Arial" panose="020B0604020202020204" pitchFamily="34" charset="0"/>
                </a:rPr>
                <a:t>n</a:t>
              </a:r>
              <a:r>
                <a:rPr lang="it-IT" sz="1600" b="1" dirty="0">
                  <a:latin typeface="DejaVu Serif Condensed"/>
                  <a:ea typeface="Verdana" pitchFamily="34" charset="0"/>
                  <a:cs typeface="Arial" panose="020B0604020202020204" pitchFamily="34" charset="0"/>
                </a:rPr>
                <a:t> </a:t>
              </a:r>
              <a:r>
                <a:rPr sz="1600" b="1" spc="17" dirty="0">
                  <a:latin typeface="DejaVu Serif Condensed"/>
                  <a:ea typeface="Verdana" pitchFamily="34" charset="0"/>
                  <a:cs typeface="Arial" panose="020B0604020202020204" pitchFamily="34" charset="0"/>
                </a:rPr>
                <a:t>fo</a:t>
              </a:r>
              <a:r>
                <a:rPr sz="1600" b="1" spc="8" dirty="0">
                  <a:latin typeface="DejaVu Serif Condensed"/>
                  <a:ea typeface="Verdana" pitchFamily="34" charset="0"/>
                  <a:cs typeface="Arial" panose="020B0604020202020204" pitchFamily="34" charset="0"/>
                </a:rPr>
                <a:t>i</a:t>
              </a:r>
              <a:r>
                <a:rPr sz="1600" b="1" spc="12" dirty="0">
                  <a:latin typeface="DejaVu Serif Condensed"/>
                  <a:ea typeface="Verdana" pitchFamily="34" charset="0"/>
                  <a:cs typeface="Arial" panose="020B0604020202020204" pitchFamily="34" charset="0"/>
                </a:rPr>
                <a:t>l</a:t>
              </a:r>
              <a:r>
                <a:rPr lang="it-IT" sz="1600" b="1" spc="12" dirty="0">
                  <a:latin typeface="DejaVu Serif Condensed"/>
                  <a:ea typeface="Verdana" pitchFamily="34" charset="0"/>
                  <a:cs typeface="Arial" panose="020B0604020202020204" pitchFamily="34" charset="0"/>
                </a:rPr>
                <a:t> </a:t>
              </a:r>
              <a:r>
                <a:rPr lang="it-IT" sz="1600" spc="12" dirty="0">
                  <a:latin typeface="DejaVu Serif Condensed"/>
                  <a:ea typeface="Verdana" pitchFamily="34" charset="0"/>
                  <a:cs typeface="Arial" panose="020B0604020202020204" pitchFamily="34" charset="0"/>
                </a:rPr>
                <a:t>(with a </a:t>
              </a:r>
              <a:r>
                <a:rPr lang="it-IT" sz="1600" b="1" spc="12" dirty="0">
                  <a:latin typeface="DejaVu Serif Condensed"/>
                  <a:ea typeface="Verdana" pitchFamily="34" charset="0"/>
                  <a:cs typeface="Arial" panose="020B0604020202020204" pitchFamily="34" charset="0"/>
                </a:rPr>
                <a:t>Cu-</a:t>
              </a:r>
              <a:r>
                <a:rPr lang="it-IT" sz="1600" b="1" spc="12" dirty="0" err="1">
                  <a:latin typeface="DejaVu Serif Condensed"/>
                  <a:ea typeface="Verdana" pitchFamily="34" charset="0"/>
                  <a:cs typeface="Arial" panose="020B0604020202020204" pitchFamily="34" charset="0"/>
                </a:rPr>
                <a:t>layer</a:t>
              </a:r>
              <a:r>
                <a:rPr lang="it-IT" sz="1600" b="1" spc="12" dirty="0">
                  <a:latin typeface="DejaVu Serif Condensed"/>
                  <a:ea typeface="Verdana" pitchFamily="34" charset="0"/>
                  <a:cs typeface="Arial" panose="020B0604020202020204" pitchFamily="34" charset="0"/>
                </a:rPr>
                <a:t> on the top</a:t>
              </a:r>
              <a:r>
                <a:rPr lang="it-IT" sz="1600" spc="12" dirty="0">
                  <a:latin typeface="DejaVu Serif Condensed"/>
                  <a:ea typeface="Verdana" pitchFamily="34" charset="0"/>
                  <a:cs typeface="Arial" panose="020B0604020202020204" pitchFamily="34" charset="0"/>
                </a:rPr>
                <a:t>)</a:t>
              </a:r>
              <a:r>
                <a:rPr lang="it-IT" sz="1600" dirty="0">
                  <a:latin typeface="DejaVu Serif Condensed"/>
                  <a:ea typeface="Verdana" pitchFamily="34" charset="0"/>
                  <a:cs typeface="Arial" panose="020B0604020202020204" pitchFamily="34" charset="0"/>
                </a:rPr>
                <a:t> </a:t>
              </a:r>
              <a:r>
                <a:rPr sz="1600" spc="50" dirty="0">
                  <a:latin typeface="DejaVu Serif Condensed"/>
                  <a:ea typeface="Verdana" pitchFamily="34" charset="0"/>
                  <a:cs typeface="Arial" panose="020B0604020202020204" pitchFamily="34" charset="0"/>
                </a:rPr>
                <a:t>a</a:t>
              </a:r>
              <a:r>
                <a:rPr sz="1600" spc="58" dirty="0">
                  <a:latin typeface="DejaVu Serif Condensed"/>
                  <a:ea typeface="Verdana" pitchFamily="34" charset="0"/>
                  <a:cs typeface="Arial" panose="020B0604020202020204" pitchFamily="34" charset="0"/>
                </a:rPr>
                <a:t>c</a:t>
              </a:r>
              <a:r>
                <a:rPr sz="1600" spc="17" dirty="0">
                  <a:latin typeface="DejaVu Serif Condensed"/>
                  <a:ea typeface="Verdana" pitchFamily="34" charset="0"/>
                  <a:cs typeface="Arial" panose="020B0604020202020204" pitchFamily="34" charset="0"/>
                </a:rPr>
                <a:t>t</a:t>
              </a:r>
              <a:r>
                <a:rPr lang="it-IT" sz="1600" spc="8" dirty="0">
                  <a:latin typeface="DejaVu Serif Condensed"/>
                  <a:ea typeface="Verdana" pitchFamily="34" charset="0"/>
                  <a:cs typeface="Arial" panose="020B0604020202020204" pitchFamily="34" charset="0"/>
                </a:rPr>
                <a:t>s</a:t>
              </a:r>
              <a:r>
                <a:rPr lang="it-IT" sz="1600" dirty="0">
                  <a:latin typeface="DejaVu Serif Condensed"/>
                  <a:ea typeface="Verdana" pitchFamily="34" charset="0"/>
                  <a:cs typeface="Arial" panose="020B0604020202020204" pitchFamily="34" charset="0"/>
                </a:rPr>
                <a:t> </a:t>
              </a:r>
              <a:r>
                <a:rPr sz="1600" spc="50" dirty="0">
                  <a:latin typeface="DejaVu Serif Condensed"/>
                  <a:ea typeface="Verdana" pitchFamily="34" charset="0"/>
                  <a:cs typeface="Arial" panose="020B0604020202020204" pitchFamily="34" charset="0"/>
                </a:rPr>
                <a:t>a</a:t>
              </a:r>
              <a:r>
                <a:rPr sz="1600" spc="29" dirty="0">
                  <a:latin typeface="DejaVu Serif Condensed"/>
                  <a:ea typeface="Verdana" pitchFamily="34" charset="0"/>
                  <a:cs typeface="Arial" panose="020B0604020202020204" pitchFamily="34" charset="0"/>
                </a:rPr>
                <a:t>s</a:t>
              </a:r>
              <a:r>
                <a:rPr lang="it-IT" sz="1600" dirty="0">
                  <a:latin typeface="DejaVu Serif Condensed"/>
                  <a:ea typeface="Verdana" pitchFamily="34" charset="0"/>
                  <a:cs typeface="Arial" panose="020B0604020202020204" pitchFamily="34" charset="0"/>
                </a:rPr>
                <a:t> </a:t>
              </a:r>
              <a:r>
                <a:rPr sz="1600" b="1" spc="-25" dirty="0">
                  <a:latin typeface="DejaVu Serif Condensed"/>
                  <a:ea typeface="Verdana" pitchFamily="34" charset="0"/>
                  <a:cs typeface="Arial" panose="020B0604020202020204" pitchFamily="34" charset="0"/>
                </a:rPr>
                <a:t>amplification</a:t>
              </a:r>
              <a:r>
                <a:rPr sz="1600" b="1" spc="29" dirty="0">
                  <a:latin typeface="DejaVu Serif Condensed"/>
                  <a:ea typeface="Verdana" pitchFamily="34" charset="0"/>
                  <a:cs typeface="Arial" panose="020B0604020202020204" pitchFamily="34" charset="0"/>
                </a:rPr>
                <a:t> </a:t>
              </a:r>
              <a:r>
                <a:rPr sz="1600" b="1" spc="8" dirty="0">
                  <a:latin typeface="DejaVu Serif Condensed"/>
                  <a:ea typeface="Verdana" pitchFamily="34" charset="0"/>
                  <a:cs typeface="Arial" panose="020B0604020202020204" pitchFamily="34" charset="0"/>
                </a:rPr>
                <a:t>stage</a:t>
              </a:r>
              <a:endParaRPr sz="1600" dirty="0">
                <a:latin typeface="DejaVu Serif Condensed"/>
                <a:ea typeface="Verdana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8" name="object 31">
              <a:extLst>
                <a:ext uri="{FF2B5EF4-FFF2-40B4-BE49-F238E27FC236}">
                  <a16:creationId xmlns:a16="http://schemas.microsoft.com/office/drawing/2014/main" id="{D770E3BD-1DF6-426A-86B3-84C62D778323}"/>
                </a:ext>
              </a:extLst>
            </p:cNvPr>
            <p:cNvGrpSpPr/>
            <p:nvPr/>
          </p:nvGrpSpPr>
          <p:grpSpPr>
            <a:xfrm>
              <a:off x="577340" y="4181108"/>
              <a:ext cx="217222" cy="226132"/>
              <a:chOff x="5407660" y="3915138"/>
              <a:chExt cx="226060" cy="226062"/>
            </a:xfrm>
          </p:grpSpPr>
          <p:sp>
            <p:nvSpPr>
              <p:cNvPr id="25" name="object 32">
                <a:extLst>
                  <a:ext uri="{FF2B5EF4-FFF2-40B4-BE49-F238E27FC236}">
                    <a16:creationId xmlns:a16="http://schemas.microsoft.com/office/drawing/2014/main" id="{18D31A0C-4A08-4D99-AA3D-6737117D4F6B}"/>
                  </a:ext>
                </a:extLst>
              </p:cNvPr>
              <p:cNvSpPr/>
              <p:nvPr/>
            </p:nvSpPr>
            <p:spPr>
              <a:xfrm>
                <a:off x="5407660" y="3915140"/>
                <a:ext cx="226060" cy="226060"/>
              </a:xfrm>
              <a:custGeom>
                <a:avLst/>
                <a:gdLst/>
                <a:ahLst/>
                <a:cxnLst/>
                <a:rect l="l" t="t" r="r" b="b"/>
                <a:pathLst>
                  <a:path w="226060" h="226060">
                    <a:moveTo>
                      <a:pt x="226060" y="0"/>
                    </a:moveTo>
                    <a:lnTo>
                      <a:pt x="0" y="0"/>
                    </a:lnTo>
                    <a:lnTo>
                      <a:pt x="0" y="226059"/>
                    </a:lnTo>
                    <a:lnTo>
                      <a:pt x="113029" y="226059"/>
                    </a:lnTo>
                    <a:lnTo>
                      <a:pt x="226060" y="226059"/>
                    </a:lnTo>
                    <a:lnTo>
                      <a:pt x="226060" y="0"/>
                    </a:lnTo>
                    <a:close/>
                  </a:path>
                </a:pathLst>
              </a:custGeom>
              <a:solidFill>
                <a:srgbClr val="F9A519"/>
              </a:solidFill>
            </p:spPr>
            <p:txBody>
              <a:bodyPr wrap="square" lIns="0" tIns="0" rIns="0" bIns="0" rtlCol="0"/>
              <a:lstStyle/>
              <a:p>
                <a:endParaRPr sz="1400">
                  <a:latin typeface="DejaVu Serif Condensed"/>
                  <a:ea typeface="Verdana" pitchFamily="34" charset="0"/>
                </a:endParaRPr>
              </a:p>
            </p:txBody>
          </p:sp>
          <p:sp>
            <p:nvSpPr>
              <p:cNvPr id="26" name="object 33">
                <a:extLst>
                  <a:ext uri="{FF2B5EF4-FFF2-40B4-BE49-F238E27FC236}">
                    <a16:creationId xmlns:a16="http://schemas.microsoft.com/office/drawing/2014/main" id="{D7DB1ACE-2F03-47F8-B2DF-12D1045D8AD9}"/>
                  </a:ext>
                </a:extLst>
              </p:cNvPr>
              <p:cNvSpPr/>
              <p:nvPr/>
            </p:nvSpPr>
            <p:spPr>
              <a:xfrm>
                <a:off x="5407660" y="3915138"/>
                <a:ext cx="226060" cy="226060"/>
              </a:xfrm>
              <a:custGeom>
                <a:avLst/>
                <a:gdLst/>
                <a:ahLst/>
                <a:cxnLst/>
                <a:rect l="l" t="t" r="r" b="b"/>
                <a:pathLst>
                  <a:path w="226060" h="226060">
                    <a:moveTo>
                      <a:pt x="113029" y="226059"/>
                    </a:moveTo>
                    <a:lnTo>
                      <a:pt x="0" y="226059"/>
                    </a:lnTo>
                    <a:lnTo>
                      <a:pt x="0" y="0"/>
                    </a:lnTo>
                    <a:lnTo>
                      <a:pt x="226060" y="0"/>
                    </a:lnTo>
                    <a:lnTo>
                      <a:pt x="226060" y="226059"/>
                    </a:lnTo>
                    <a:lnTo>
                      <a:pt x="113029" y="226059"/>
                    </a:lnTo>
                    <a:close/>
                  </a:path>
                </a:pathLst>
              </a:custGeom>
              <a:ln w="17970">
                <a:solidFill>
                  <a:srgbClr val="F4811F"/>
                </a:solidFill>
              </a:ln>
            </p:spPr>
            <p:txBody>
              <a:bodyPr wrap="square" lIns="0" tIns="0" rIns="0" bIns="0" rtlCol="0"/>
              <a:lstStyle/>
              <a:p>
                <a:endParaRPr sz="1400">
                  <a:latin typeface="DejaVu Serif Condensed"/>
                  <a:ea typeface="Verdana" pitchFamily="34" charset="0"/>
                </a:endParaRPr>
              </a:p>
            </p:txBody>
          </p:sp>
        </p:grpSp>
        <p:sp>
          <p:nvSpPr>
            <p:cNvPr id="19" name="object 34">
              <a:extLst>
                <a:ext uri="{FF2B5EF4-FFF2-40B4-BE49-F238E27FC236}">
                  <a16:creationId xmlns:a16="http://schemas.microsoft.com/office/drawing/2014/main" id="{0EBCA8EA-07A7-416C-875E-E097728AFB13}"/>
                </a:ext>
              </a:extLst>
            </p:cNvPr>
            <p:cNvSpPr txBox="1"/>
            <p:nvPr/>
          </p:nvSpPr>
          <p:spPr>
            <a:xfrm>
              <a:off x="620059" y="4165801"/>
              <a:ext cx="131798" cy="226047"/>
            </a:xfrm>
            <a:prstGeom prst="rect">
              <a:avLst/>
            </a:prstGeom>
          </p:spPr>
          <p:txBody>
            <a:bodyPr vert="horz" wrap="square" lIns="0" tIns="10501" rIns="0" bIns="0" rtlCol="0">
              <a:spAutoFit/>
            </a:bodyPr>
            <a:lstStyle/>
            <a:p>
              <a:pPr marL="10502">
                <a:spcBef>
                  <a:spcPts val="83"/>
                </a:spcBef>
              </a:pPr>
              <a:r>
                <a:rPr sz="1400" b="1" spc="-4" dirty="0">
                  <a:solidFill>
                    <a:srgbClr val="FFFFFF"/>
                  </a:solidFill>
                  <a:latin typeface="DejaVu Serif Condensed"/>
                  <a:ea typeface="Verdana" pitchFamily="34" charset="0"/>
                  <a:cs typeface="Georgia"/>
                </a:rPr>
                <a:t>2</a:t>
              </a:r>
              <a:endParaRPr sz="1400" dirty="0">
                <a:latin typeface="DejaVu Serif Condensed"/>
                <a:ea typeface="Verdana" pitchFamily="34" charset="0"/>
                <a:cs typeface="Georgia"/>
              </a:endParaRPr>
            </a:p>
          </p:txBody>
        </p:sp>
        <p:grpSp>
          <p:nvGrpSpPr>
            <p:cNvPr id="20" name="object 38">
              <a:extLst>
                <a:ext uri="{FF2B5EF4-FFF2-40B4-BE49-F238E27FC236}">
                  <a16:creationId xmlns:a16="http://schemas.microsoft.com/office/drawing/2014/main" id="{EFD379E6-51A4-4CC0-B332-2B6220ACB3CD}"/>
                </a:ext>
              </a:extLst>
            </p:cNvPr>
            <p:cNvGrpSpPr/>
            <p:nvPr/>
          </p:nvGrpSpPr>
          <p:grpSpPr>
            <a:xfrm>
              <a:off x="575816" y="4769396"/>
              <a:ext cx="217222" cy="236218"/>
              <a:chOff x="5407660" y="4609816"/>
              <a:chExt cx="226060" cy="236148"/>
            </a:xfrm>
          </p:grpSpPr>
          <p:sp>
            <p:nvSpPr>
              <p:cNvPr id="23" name="object 39">
                <a:extLst>
                  <a:ext uri="{FF2B5EF4-FFF2-40B4-BE49-F238E27FC236}">
                    <a16:creationId xmlns:a16="http://schemas.microsoft.com/office/drawing/2014/main" id="{2CBBE536-0A62-4B62-8A68-D1B7A451B034}"/>
                  </a:ext>
                </a:extLst>
              </p:cNvPr>
              <p:cNvSpPr/>
              <p:nvPr/>
            </p:nvSpPr>
            <p:spPr>
              <a:xfrm>
                <a:off x="5407660" y="4609816"/>
                <a:ext cx="226060" cy="226060"/>
              </a:xfrm>
              <a:custGeom>
                <a:avLst/>
                <a:gdLst/>
                <a:ahLst/>
                <a:cxnLst/>
                <a:rect l="l" t="t" r="r" b="b"/>
                <a:pathLst>
                  <a:path w="226060" h="226060">
                    <a:moveTo>
                      <a:pt x="226060" y="0"/>
                    </a:moveTo>
                    <a:lnTo>
                      <a:pt x="0" y="0"/>
                    </a:lnTo>
                    <a:lnTo>
                      <a:pt x="0" y="226059"/>
                    </a:lnTo>
                    <a:lnTo>
                      <a:pt x="113029" y="226059"/>
                    </a:lnTo>
                    <a:lnTo>
                      <a:pt x="226060" y="226059"/>
                    </a:lnTo>
                    <a:lnTo>
                      <a:pt x="226060" y="0"/>
                    </a:lnTo>
                    <a:close/>
                  </a:path>
                </a:pathLst>
              </a:custGeom>
              <a:solidFill>
                <a:srgbClr val="F9A519"/>
              </a:solidFill>
            </p:spPr>
            <p:txBody>
              <a:bodyPr wrap="square" lIns="0" tIns="0" rIns="0" bIns="0" rtlCol="0"/>
              <a:lstStyle/>
              <a:p>
                <a:endParaRPr sz="1400">
                  <a:latin typeface="DejaVu Serif Condensed"/>
                  <a:ea typeface="Verdana" pitchFamily="34" charset="0"/>
                </a:endParaRPr>
              </a:p>
            </p:txBody>
          </p:sp>
          <p:sp>
            <p:nvSpPr>
              <p:cNvPr id="24" name="object 40">
                <a:extLst>
                  <a:ext uri="{FF2B5EF4-FFF2-40B4-BE49-F238E27FC236}">
                    <a16:creationId xmlns:a16="http://schemas.microsoft.com/office/drawing/2014/main" id="{A771E066-7510-4E85-9609-384CF9AF6B96}"/>
                  </a:ext>
                </a:extLst>
              </p:cNvPr>
              <p:cNvSpPr/>
              <p:nvPr/>
            </p:nvSpPr>
            <p:spPr>
              <a:xfrm>
                <a:off x="5407660" y="4619904"/>
                <a:ext cx="226060" cy="226060"/>
              </a:xfrm>
              <a:custGeom>
                <a:avLst/>
                <a:gdLst/>
                <a:ahLst/>
                <a:cxnLst/>
                <a:rect l="l" t="t" r="r" b="b"/>
                <a:pathLst>
                  <a:path w="226060" h="226060">
                    <a:moveTo>
                      <a:pt x="113029" y="226059"/>
                    </a:moveTo>
                    <a:lnTo>
                      <a:pt x="0" y="226059"/>
                    </a:lnTo>
                    <a:lnTo>
                      <a:pt x="0" y="0"/>
                    </a:lnTo>
                    <a:lnTo>
                      <a:pt x="226060" y="0"/>
                    </a:lnTo>
                    <a:lnTo>
                      <a:pt x="226060" y="226059"/>
                    </a:lnTo>
                    <a:lnTo>
                      <a:pt x="113029" y="226059"/>
                    </a:lnTo>
                    <a:close/>
                  </a:path>
                </a:pathLst>
              </a:custGeom>
              <a:ln w="17970">
                <a:solidFill>
                  <a:srgbClr val="F4811F"/>
                </a:solidFill>
              </a:ln>
            </p:spPr>
            <p:txBody>
              <a:bodyPr wrap="square" lIns="0" tIns="0" rIns="0" bIns="0" rtlCol="0"/>
              <a:lstStyle/>
              <a:p>
                <a:endParaRPr sz="1400">
                  <a:latin typeface="DejaVu Serif Condensed"/>
                  <a:ea typeface="Verdana" pitchFamily="34" charset="0"/>
                </a:endParaRPr>
              </a:p>
            </p:txBody>
          </p:sp>
        </p:grpSp>
        <p:sp>
          <p:nvSpPr>
            <p:cNvPr id="21" name="object 41">
              <a:extLst>
                <a:ext uri="{FF2B5EF4-FFF2-40B4-BE49-F238E27FC236}">
                  <a16:creationId xmlns:a16="http://schemas.microsoft.com/office/drawing/2014/main" id="{C243A591-3D85-4CDF-AB3B-A923F04296F6}"/>
                </a:ext>
              </a:extLst>
            </p:cNvPr>
            <p:cNvSpPr txBox="1"/>
            <p:nvPr/>
          </p:nvSpPr>
          <p:spPr>
            <a:xfrm>
              <a:off x="618536" y="4800246"/>
              <a:ext cx="131798" cy="226047"/>
            </a:xfrm>
            <a:prstGeom prst="rect">
              <a:avLst/>
            </a:prstGeom>
          </p:spPr>
          <p:txBody>
            <a:bodyPr vert="horz" wrap="square" lIns="0" tIns="10501" rIns="0" bIns="0" rtlCol="0">
              <a:spAutoFit/>
            </a:bodyPr>
            <a:lstStyle/>
            <a:p>
              <a:pPr marL="10502">
                <a:spcBef>
                  <a:spcPts val="83"/>
                </a:spcBef>
              </a:pPr>
              <a:r>
                <a:rPr sz="1400" b="1" dirty="0">
                  <a:solidFill>
                    <a:srgbClr val="FFFFFF"/>
                  </a:solidFill>
                  <a:latin typeface="DejaVu Serif Condensed"/>
                  <a:ea typeface="Verdana" pitchFamily="34" charset="0"/>
                  <a:cs typeface="Georgia"/>
                </a:rPr>
                <a:t>3</a:t>
              </a:r>
              <a:endParaRPr sz="1400" dirty="0">
                <a:latin typeface="DejaVu Serif Condensed"/>
                <a:ea typeface="Verdana" pitchFamily="34" charset="0"/>
                <a:cs typeface="Georgia"/>
              </a:endParaRPr>
            </a:p>
          </p:txBody>
        </p:sp>
        <p:sp>
          <p:nvSpPr>
            <p:cNvPr id="22" name="object 42">
              <a:extLst>
                <a:ext uri="{FF2B5EF4-FFF2-40B4-BE49-F238E27FC236}">
                  <a16:creationId xmlns:a16="http://schemas.microsoft.com/office/drawing/2014/main" id="{4440EFAD-8C6E-4F17-97BA-C76C8021E489}"/>
                </a:ext>
              </a:extLst>
            </p:cNvPr>
            <p:cNvSpPr txBox="1"/>
            <p:nvPr/>
          </p:nvSpPr>
          <p:spPr>
            <a:xfrm>
              <a:off x="958089" y="4791983"/>
              <a:ext cx="5713733" cy="256825"/>
            </a:xfrm>
            <a:prstGeom prst="rect">
              <a:avLst/>
            </a:prstGeom>
          </p:spPr>
          <p:txBody>
            <a:bodyPr vert="horz" wrap="square" lIns="0" tIns="10501" rIns="0" bIns="0" rtlCol="0">
              <a:spAutoFit/>
            </a:bodyPr>
            <a:lstStyle/>
            <a:p>
              <a:pPr marL="10502">
                <a:spcBef>
                  <a:spcPts val="83"/>
                </a:spcBef>
              </a:pPr>
              <a:r>
                <a:rPr sz="1600" spc="45" dirty="0">
                  <a:latin typeface="DejaVu Serif Condensed"/>
                  <a:ea typeface="Verdana" pitchFamily="34" charset="0"/>
                  <a:cs typeface="Arial" panose="020B0604020202020204" pitchFamily="34" charset="0"/>
                </a:rPr>
                <a:t>a</a:t>
              </a:r>
              <a:r>
                <a:rPr sz="1600" spc="58" dirty="0">
                  <a:latin typeface="DejaVu Serif Condensed"/>
                  <a:ea typeface="Verdana" pitchFamily="34" charset="0"/>
                  <a:cs typeface="Arial" panose="020B0604020202020204" pitchFamily="34" charset="0"/>
                </a:rPr>
                <a:t> </a:t>
              </a:r>
              <a:r>
                <a:rPr sz="1600" spc="25" dirty="0">
                  <a:latin typeface="DejaVu Serif Condensed"/>
                  <a:ea typeface="Verdana" pitchFamily="34" charset="0"/>
                  <a:cs typeface="Arial" panose="020B0604020202020204" pitchFamily="34" charset="0"/>
                </a:rPr>
                <a:t>standard</a:t>
              </a:r>
              <a:r>
                <a:rPr sz="1600" spc="66" dirty="0">
                  <a:latin typeface="DejaVu Serif Condensed"/>
                  <a:ea typeface="Verdana" pitchFamily="34" charset="0"/>
                  <a:cs typeface="Arial" panose="020B0604020202020204" pitchFamily="34" charset="0"/>
                </a:rPr>
                <a:t> </a:t>
              </a:r>
              <a:r>
                <a:rPr sz="1600" b="1" spc="21" dirty="0">
                  <a:latin typeface="DejaVu Serif Condensed"/>
                  <a:ea typeface="Verdana" pitchFamily="34" charset="0"/>
                  <a:cs typeface="Arial" panose="020B0604020202020204" pitchFamily="34" charset="0"/>
                </a:rPr>
                <a:t>readout</a:t>
              </a:r>
              <a:r>
                <a:rPr sz="1600" b="1" spc="58" dirty="0">
                  <a:latin typeface="DejaVu Serif Condensed"/>
                  <a:ea typeface="Verdana" pitchFamily="34" charset="0"/>
                  <a:cs typeface="Arial" panose="020B0604020202020204" pitchFamily="34" charset="0"/>
                </a:rPr>
                <a:t> </a:t>
              </a:r>
              <a:r>
                <a:rPr sz="1600" b="1" spc="70" dirty="0">
                  <a:latin typeface="DejaVu Serif Condensed"/>
                  <a:ea typeface="Verdana" pitchFamily="34" charset="0"/>
                  <a:cs typeface="Arial" panose="020B0604020202020204" pitchFamily="34" charset="0"/>
                </a:rPr>
                <a:t>PCB</a:t>
              </a:r>
              <a:r>
                <a:rPr lang="it-IT" sz="1600" b="1" spc="70" dirty="0">
                  <a:latin typeface="DejaVu Serif Condensed"/>
                  <a:ea typeface="Verdana" pitchFamily="34" charset="0"/>
                  <a:cs typeface="Arial" panose="020B0604020202020204" pitchFamily="34" charset="0"/>
                </a:rPr>
                <a:t> </a:t>
              </a:r>
              <a:r>
                <a:rPr lang="it-IT" sz="1600" spc="70" dirty="0">
                  <a:latin typeface="DejaVu Serif Condensed"/>
                  <a:ea typeface="Verdana" pitchFamily="34" charset="0"/>
                  <a:cs typeface="Arial" panose="020B0604020202020204" pitchFamily="34" charset="0"/>
                </a:rPr>
                <a:t>with </a:t>
              </a:r>
              <a:r>
                <a:rPr lang="it-IT" sz="1600" b="1" spc="70" dirty="0" err="1">
                  <a:latin typeface="DejaVu Serif Condensed"/>
                  <a:ea typeface="Verdana" pitchFamily="34" charset="0"/>
                  <a:cs typeface="Arial" panose="020B0604020202020204" pitchFamily="34" charset="0"/>
                </a:rPr>
                <a:t>pad</a:t>
              </a:r>
              <a:r>
                <a:rPr lang="it-IT" sz="1600" b="1" spc="70" dirty="0">
                  <a:latin typeface="DejaVu Serif Condensed"/>
                  <a:ea typeface="Verdana" pitchFamily="34" charset="0"/>
                  <a:cs typeface="Arial" panose="020B0604020202020204" pitchFamily="34" charset="0"/>
                </a:rPr>
                <a:t>/strip</a:t>
              </a:r>
              <a:r>
                <a:rPr lang="it-IT" sz="1600" spc="70" dirty="0">
                  <a:latin typeface="DejaVu Serif Condensed"/>
                  <a:ea typeface="Verdana" pitchFamily="34" charset="0"/>
                  <a:cs typeface="Arial" panose="020B0604020202020204" pitchFamily="34" charset="0"/>
                </a:rPr>
                <a:t> </a:t>
              </a:r>
              <a:r>
                <a:rPr lang="it-IT" sz="1600" spc="70" dirty="0" err="1">
                  <a:latin typeface="DejaVu Serif Condensed"/>
                  <a:ea typeface="Verdana" pitchFamily="34" charset="0"/>
                  <a:cs typeface="Arial" panose="020B0604020202020204" pitchFamily="34" charset="0"/>
                </a:rPr>
                <a:t>segmentation</a:t>
              </a:r>
              <a:endParaRPr sz="1600" dirty="0">
                <a:latin typeface="DejaVu Serif Condensed"/>
                <a:ea typeface="Verdana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FEC53320-8543-4840-AE94-9B6A8D57DFBB}"/>
              </a:ext>
            </a:extLst>
          </p:cNvPr>
          <p:cNvSpPr txBox="1"/>
          <p:nvPr/>
        </p:nvSpPr>
        <p:spPr>
          <a:xfrm>
            <a:off x="711793" y="5172154"/>
            <a:ext cx="5120607" cy="270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58" baseline="30000" dirty="0"/>
              <a:t>(*) </a:t>
            </a:r>
            <a:r>
              <a:rPr lang="it-IT" sz="1158" dirty="0"/>
              <a:t>DLC </a:t>
            </a:r>
            <a:r>
              <a:rPr lang="it-IT" sz="1158" dirty="0" err="1"/>
              <a:t>foils</a:t>
            </a:r>
            <a:r>
              <a:rPr lang="it-IT" sz="1158" dirty="0"/>
              <a:t> are </a:t>
            </a:r>
            <a:r>
              <a:rPr lang="it-IT" sz="1158" dirty="0" err="1"/>
              <a:t>currently</a:t>
            </a:r>
            <a:r>
              <a:rPr lang="it-IT" sz="1158" dirty="0"/>
              <a:t> </a:t>
            </a:r>
            <a:r>
              <a:rPr lang="it-IT" sz="1158" dirty="0" err="1"/>
              <a:t>provided</a:t>
            </a:r>
            <a:r>
              <a:rPr lang="it-IT" sz="1158" dirty="0"/>
              <a:t> by the Japan Company – </a:t>
            </a:r>
            <a:r>
              <a:rPr lang="it-IT" sz="1158" dirty="0" err="1"/>
              <a:t>BeSputter</a:t>
            </a:r>
            <a:r>
              <a:rPr lang="it-IT" sz="1158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asellaDiTesto 41">
                <a:extLst>
                  <a:ext uri="{FF2B5EF4-FFF2-40B4-BE49-F238E27FC236}">
                    <a16:creationId xmlns:a16="http://schemas.microsoft.com/office/drawing/2014/main" id="{64067419-0597-A7ED-C972-CC9E47C2AE7B}"/>
                  </a:ext>
                </a:extLst>
              </p:cNvPr>
              <p:cNvSpPr txBox="1"/>
              <p:nvPr/>
            </p:nvSpPr>
            <p:spPr>
              <a:xfrm>
                <a:off x="5642664" y="4786920"/>
                <a:ext cx="4200456" cy="36599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it-IT" sz="1400" b="1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/>
                      </a:rPr>
                      <m:t>𝑪</m:t>
                    </m:r>
                    <m:r>
                      <a:rPr lang="it-IT" sz="1400" b="1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/>
                      </a:rPr>
                      <m:t>= </m:t>
                    </m:r>
                    <m:sSub>
                      <m:sSubPr>
                        <m:ctrlPr>
                          <a:rPr lang="it-IT" sz="1400" b="1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1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𝜺</m:t>
                        </m:r>
                      </m:e>
                      <m:sub>
                        <m:r>
                          <a:rPr lang="it-IT" sz="1400" b="1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/>
                          </a:rPr>
                          <m:t>𝟎</m:t>
                        </m:r>
                      </m:sub>
                    </m:sSub>
                    <m:r>
                      <a:rPr lang="it-IT" sz="1400" b="1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/>
                        <a:ea typeface="Cambria Math"/>
                      </a:rPr>
                      <m:t>×</m:t>
                    </m:r>
                    <m:sSub>
                      <m:sSubPr>
                        <m:ctrlPr>
                          <a:rPr lang="it-IT" sz="1400" b="1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it-IT" sz="1400" b="1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𝜺</m:t>
                        </m:r>
                      </m:e>
                      <m:sub>
                        <m:r>
                          <a:rPr lang="it-IT" sz="1400" b="1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𝒓</m:t>
                        </m:r>
                      </m:sub>
                    </m:sSub>
                    <m:r>
                      <a:rPr lang="it-IT" sz="1400" b="1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/>
                        <a:ea typeface="Cambria Math"/>
                      </a:rPr>
                      <m:t>×</m:t>
                    </m:r>
                    <m:box>
                      <m:boxPr>
                        <m:ctrlPr>
                          <a:rPr lang="it-IT" sz="1400" b="1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it-IT" sz="1400" b="1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it-IT" sz="1400" b="1" i="1" smtClean="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it-IT" sz="1400" b="1" i="1" smtClean="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/>
                                    <a:ea typeface="Cambria Math"/>
                                  </a:rPr>
                                  <m:t>𝑺</m:t>
                                </m:r>
                              </m:e>
                              <m:sub>
                                <m:r>
                                  <a:rPr lang="it-IT" sz="1400" b="1" i="1" smtClean="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/>
                                    <a:ea typeface="Cambria Math"/>
                                  </a:rPr>
                                  <m:t>𝒑𝒂𝒅</m:t>
                                </m:r>
                              </m:sub>
                            </m:sSub>
                          </m:num>
                          <m:den>
                            <m:r>
                              <a:rPr lang="it-IT" sz="1400" b="1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/>
                                <a:ea typeface="Cambria Math"/>
                              </a:rPr>
                              <m:t>𝒕</m:t>
                            </m:r>
                          </m:den>
                        </m:f>
                      </m:e>
                    </m:box>
                  </m:oMath>
                </a14:m>
                <a:r>
                  <a:rPr lang="en-GB" sz="1400" b="1" dirty="0">
                    <a:solidFill>
                      <a:schemeClr val="bg1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1400" b="1" i="1" dirty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/>
                        <a:ea typeface="Cambria Math"/>
                      </a:rPr>
                      <m:t>≈</m:t>
                    </m:r>
                    <m:r>
                      <a:rPr lang="it-IT" sz="1400" b="1" i="1" dirty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/>
                        <a:ea typeface="Cambria Math"/>
                      </a:rPr>
                      <m:t>𝟑𝟔</m:t>
                    </m:r>
                    <m:r>
                      <a:rPr lang="it-IT" sz="1400" b="1" i="1" dirty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a:rPr lang="it-IT" sz="1400" b="1" i="1" dirty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/>
                        <a:ea typeface="Cambria Math"/>
                      </a:rPr>
                      <m:t>𝒑𝑭</m:t>
                    </m:r>
                    <m:r>
                      <a:rPr lang="it-IT" sz="1400" b="1" i="1" dirty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/>
                        <a:ea typeface="Cambria Math"/>
                      </a:rPr>
                      <m:t>×</m:t>
                    </m:r>
                    <m:r>
                      <a:rPr lang="it-IT" sz="1400" b="1" i="1" dirty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/>
                        <a:ea typeface="Cambria Math"/>
                      </a:rPr>
                      <m:t>𝑺</m:t>
                    </m:r>
                    <m:d>
                      <m:dPr>
                        <m:ctrlPr>
                          <a:rPr lang="it-IT" sz="1400" b="1" i="1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it-IT" sz="1400" b="1" i="1" dirty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it-IT" sz="1400" b="1" i="1" dirty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/>
                                <a:ea typeface="Cambria Math"/>
                              </a:rPr>
                              <m:t>𝒄𝒎</m:t>
                            </m:r>
                          </m:e>
                          <m:sup>
                            <m:r>
                              <a:rPr lang="it-IT" sz="1400" b="1" i="1" dirty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/>
                                <a:ea typeface="Cambria Math"/>
                              </a:rPr>
                              <m:t>𝟐</m:t>
                            </m:r>
                          </m:sup>
                        </m:sSup>
                      </m:e>
                    </m:d>
                    <m:r>
                      <a:rPr lang="it-IT" sz="1400" b="1" i="1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/>
                        <a:ea typeface="Cambria Math"/>
                      </a:rPr>
                      <m:t> | </m:t>
                    </m:r>
                    <m:r>
                      <a:rPr lang="it-IT" sz="1400" b="1" i="1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/>
                        <a:ea typeface="Cambria Math"/>
                      </a:rPr>
                      <m:t>𝒕</m:t>
                    </m:r>
                    <m:r>
                      <a:rPr lang="it-IT" sz="1400" b="1" i="1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/>
                        <a:ea typeface="Cambria Math"/>
                      </a:rPr>
                      <m:t>≅</m:t>
                    </m:r>
                    <m:r>
                      <a:rPr lang="it-IT" sz="1400" b="1" i="1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/>
                        <a:ea typeface="Cambria Math"/>
                      </a:rPr>
                      <m:t>𝟎</m:t>
                    </m:r>
                    <m:r>
                      <a:rPr lang="it-IT" sz="1400" b="1" i="1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/>
                        <a:ea typeface="Cambria Math"/>
                      </a:rPr>
                      <m:t>.</m:t>
                    </m:r>
                    <m:r>
                      <a:rPr lang="it-IT" sz="1400" b="1" i="1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/>
                        <a:ea typeface="Cambria Math"/>
                      </a:rPr>
                      <m:t>𝟏</m:t>
                    </m:r>
                    <m:r>
                      <a:rPr lang="it-IT" sz="1400" b="1" i="1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a:rPr lang="it-IT" sz="1400" b="1" i="1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/>
                        <a:ea typeface="Cambria Math"/>
                      </a:rPr>
                      <m:t>𝒎𝒎</m:t>
                    </m:r>
                  </m:oMath>
                </a14:m>
                <a:r>
                  <a:rPr lang="en-GB" sz="1400" b="1" dirty="0">
                    <a:solidFill>
                      <a:schemeClr val="bg1">
                        <a:lumMod val="50000"/>
                      </a:schemeClr>
                    </a:solidFill>
                    <a:sym typeface="Wingdings" pitchFamily="2" charset="2"/>
                  </a:rPr>
                  <a:t> </a:t>
                </a:r>
                <a:endParaRPr lang="en-GB" sz="1400" b="1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2" name="CasellaDiTesto 41">
                <a:extLst>
                  <a:ext uri="{FF2B5EF4-FFF2-40B4-BE49-F238E27FC236}">
                    <a16:creationId xmlns:a16="http://schemas.microsoft.com/office/drawing/2014/main" id="{64067419-0597-A7ED-C972-CC9E47C2AE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2664" y="4786920"/>
                <a:ext cx="4200456" cy="3659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00749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259920" y="147600"/>
            <a:ext cx="9628920" cy="46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2800" b="0" strike="noStrike" spc="26" dirty="0">
                <a:latin typeface="Impact"/>
              </a:rPr>
              <a:t>The High Rate μ-RWELL concept</a:t>
            </a:r>
          </a:p>
        </p:txBody>
      </p:sp>
      <p:sp>
        <p:nvSpPr>
          <p:cNvPr id="62" name="Connettore 1 61"/>
          <p:cNvSpPr/>
          <p:nvPr/>
        </p:nvSpPr>
        <p:spPr>
          <a:xfrm>
            <a:off x="952560" y="1254600"/>
            <a:ext cx="0" cy="3672720"/>
          </a:xfrm>
          <a:prstGeom prst="line">
            <a:avLst/>
          </a:prstGeom>
          <a:ln w="180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" name="Connettore 1 62"/>
          <p:cNvSpPr/>
          <p:nvPr/>
        </p:nvSpPr>
        <p:spPr>
          <a:xfrm>
            <a:off x="3976560" y="1254600"/>
            <a:ext cx="0" cy="3672720"/>
          </a:xfrm>
          <a:prstGeom prst="line">
            <a:avLst/>
          </a:prstGeom>
          <a:ln w="180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" name="Connettore 1 63"/>
          <p:cNvSpPr/>
          <p:nvPr/>
        </p:nvSpPr>
        <p:spPr>
          <a:xfrm>
            <a:off x="5668560" y="1254600"/>
            <a:ext cx="0" cy="3672720"/>
          </a:xfrm>
          <a:prstGeom prst="line">
            <a:avLst/>
          </a:prstGeom>
          <a:ln w="180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" name="Connettore 1 64"/>
          <p:cNvSpPr/>
          <p:nvPr/>
        </p:nvSpPr>
        <p:spPr>
          <a:xfrm>
            <a:off x="6172560" y="1254600"/>
            <a:ext cx="0" cy="3672720"/>
          </a:xfrm>
          <a:prstGeom prst="line">
            <a:avLst/>
          </a:prstGeom>
          <a:ln w="180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" name="Connettore 1 65"/>
          <p:cNvSpPr/>
          <p:nvPr/>
        </p:nvSpPr>
        <p:spPr>
          <a:xfrm>
            <a:off x="6676560" y="1254600"/>
            <a:ext cx="0" cy="3672720"/>
          </a:xfrm>
          <a:prstGeom prst="line">
            <a:avLst/>
          </a:prstGeom>
          <a:ln w="180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" name="Connettore 1 66"/>
          <p:cNvSpPr/>
          <p:nvPr/>
        </p:nvSpPr>
        <p:spPr>
          <a:xfrm>
            <a:off x="7180560" y="1254600"/>
            <a:ext cx="0" cy="3672720"/>
          </a:xfrm>
          <a:prstGeom prst="line">
            <a:avLst/>
          </a:prstGeom>
          <a:ln w="180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" name="Connettore 1 67"/>
          <p:cNvSpPr/>
          <p:nvPr/>
        </p:nvSpPr>
        <p:spPr>
          <a:xfrm>
            <a:off x="7684560" y="1254600"/>
            <a:ext cx="0" cy="3672720"/>
          </a:xfrm>
          <a:prstGeom prst="line">
            <a:avLst/>
          </a:prstGeom>
          <a:ln w="180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" name="Connettore 1 68"/>
          <p:cNvSpPr/>
          <p:nvPr/>
        </p:nvSpPr>
        <p:spPr>
          <a:xfrm>
            <a:off x="8188560" y="1254600"/>
            <a:ext cx="0" cy="3672720"/>
          </a:xfrm>
          <a:prstGeom prst="line">
            <a:avLst/>
          </a:prstGeom>
          <a:ln w="180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" name="Connettore 1 69"/>
          <p:cNvSpPr/>
          <p:nvPr/>
        </p:nvSpPr>
        <p:spPr>
          <a:xfrm>
            <a:off x="8692560" y="1254600"/>
            <a:ext cx="0" cy="3672720"/>
          </a:xfrm>
          <a:prstGeom prst="line">
            <a:avLst/>
          </a:prstGeom>
          <a:ln w="180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1" name="Connettore 1 70"/>
          <p:cNvSpPr/>
          <p:nvPr/>
        </p:nvSpPr>
        <p:spPr>
          <a:xfrm>
            <a:off x="952560" y="1254600"/>
            <a:ext cx="3024000" cy="0"/>
          </a:xfrm>
          <a:prstGeom prst="line">
            <a:avLst/>
          </a:prstGeom>
          <a:ln w="180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" name="Connettore 1 71"/>
          <p:cNvSpPr/>
          <p:nvPr/>
        </p:nvSpPr>
        <p:spPr>
          <a:xfrm>
            <a:off x="2464560" y="966600"/>
            <a:ext cx="0" cy="288000"/>
          </a:xfrm>
          <a:prstGeom prst="line">
            <a:avLst/>
          </a:prstGeom>
          <a:ln w="180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" name="CasellaDiTesto 72"/>
          <p:cNvSpPr txBox="1"/>
          <p:nvPr/>
        </p:nvSpPr>
        <p:spPr>
          <a:xfrm>
            <a:off x="2097360" y="726840"/>
            <a:ext cx="719280" cy="268920"/>
          </a:xfrm>
          <a:prstGeom prst="rect">
            <a:avLst/>
          </a:prstGeom>
          <a:noFill/>
          <a:ln w="1800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/>
            <a:r>
              <a:rPr lang="en-US" sz="1200" b="0" strike="noStrike" spc="-1">
                <a:latin typeface="DejaVu Serif Condensed"/>
              </a:rPr>
              <a:t>Ground</a:t>
            </a:r>
          </a:p>
        </p:txBody>
      </p:sp>
      <p:sp>
        <p:nvSpPr>
          <p:cNvPr id="74" name="Connettore 1 73"/>
          <p:cNvSpPr/>
          <p:nvPr/>
        </p:nvSpPr>
        <p:spPr>
          <a:xfrm>
            <a:off x="5668560" y="1259280"/>
            <a:ext cx="3024000" cy="0"/>
          </a:xfrm>
          <a:prstGeom prst="line">
            <a:avLst/>
          </a:prstGeom>
          <a:ln w="180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" name="Connettore 1 74"/>
          <p:cNvSpPr/>
          <p:nvPr/>
        </p:nvSpPr>
        <p:spPr>
          <a:xfrm>
            <a:off x="7180560" y="971280"/>
            <a:ext cx="0" cy="288000"/>
          </a:xfrm>
          <a:prstGeom prst="line">
            <a:avLst/>
          </a:prstGeom>
          <a:ln w="180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" name="CasellaDiTesto 75"/>
          <p:cNvSpPr txBox="1"/>
          <p:nvPr/>
        </p:nvSpPr>
        <p:spPr>
          <a:xfrm>
            <a:off x="6813360" y="731520"/>
            <a:ext cx="719280" cy="268920"/>
          </a:xfrm>
          <a:prstGeom prst="rect">
            <a:avLst/>
          </a:prstGeom>
          <a:noFill/>
          <a:ln w="1800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/>
            <a:r>
              <a:rPr lang="en-US" sz="1200" b="0" strike="noStrike" spc="-1">
                <a:latin typeface="DejaVu Serif Condensed"/>
              </a:rPr>
              <a:t>Ground</a:t>
            </a:r>
          </a:p>
        </p:txBody>
      </p:sp>
      <p:sp>
        <p:nvSpPr>
          <p:cNvPr id="77" name="Rettangolo 76"/>
          <p:cNvSpPr/>
          <p:nvPr/>
        </p:nvSpPr>
        <p:spPr>
          <a:xfrm rot="1566000">
            <a:off x="8189640" y="1135800"/>
            <a:ext cx="947880" cy="226080"/>
          </a:xfrm>
          <a:prstGeom prst="rect">
            <a:avLst/>
          </a:prstGeom>
          <a:solidFill>
            <a:srgbClr val="FAA61A"/>
          </a:solidFill>
          <a:ln w="18000">
            <a:solidFill>
              <a:srgbClr val="F5822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9000" tIns="54000" rIns="99000" bIns="54000" anchor="ctr">
            <a:noAutofit/>
          </a:bodyPr>
          <a:lstStyle/>
          <a:p>
            <a:pPr algn="ctr"/>
            <a:r>
              <a:rPr lang="en-US" sz="1400" b="1" strike="noStrike" spc="-1">
                <a:solidFill>
                  <a:srgbClr val="FFFFFF"/>
                </a:solidFill>
                <a:latin typeface="DejaVu Serif Condensed"/>
              </a:rPr>
              <a:t>High Rate</a:t>
            </a:r>
            <a:endParaRPr lang="en-US" sz="1400" b="0" strike="noStrike" spc="-1">
              <a:latin typeface="DejaVu Serif Condensed"/>
            </a:endParaRPr>
          </a:p>
        </p:txBody>
      </p:sp>
      <p:sp>
        <p:nvSpPr>
          <p:cNvPr id="78" name="Rettangolo 77"/>
          <p:cNvSpPr/>
          <p:nvPr/>
        </p:nvSpPr>
        <p:spPr>
          <a:xfrm rot="1566000">
            <a:off x="3419640" y="1163520"/>
            <a:ext cx="947880" cy="226080"/>
          </a:xfrm>
          <a:prstGeom prst="rect">
            <a:avLst/>
          </a:prstGeom>
          <a:solidFill>
            <a:srgbClr val="FAA61A"/>
          </a:solidFill>
          <a:ln w="18000">
            <a:solidFill>
              <a:srgbClr val="F5822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9000" tIns="54000" rIns="99000" bIns="54000" anchor="ctr">
            <a:noAutofit/>
          </a:bodyPr>
          <a:lstStyle/>
          <a:p>
            <a:pPr algn="ctr"/>
            <a:r>
              <a:rPr lang="en-US" sz="1400" b="1" strike="noStrike" spc="-1">
                <a:solidFill>
                  <a:srgbClr val="FFFFFF"/>
                </a:solidFill>
                <a:latin typeface="DejaVu Serif Condensed"/>
              </a:rPr>
              <a:t>Low Rate</a:t>
            </a:r>
            <a:endParaRPr lang="en-US" sz="1400" b="0" strike="noStrike" spc="-1">
              <a:latin typeface="DejaVu Serif Condensed"/>
            </a:endParaRPr>
          </a:p>
        </p:txBody>
      </p:sp>
      <p:sp>
        <p:nvSpPr>
          <p:cNvPr id="79" name="Ovale 78"/>
          <p:cNvSpPr/>
          <p:nvPr/>
        </p:nvSpPr>
        <p:spPr>
          <a:xfrm>
            <a:off x="1617480" y="2159280"/>
            <a:ext cx="1712880" cy="1651320"/>
          </a:xfrm>
          <a:prstGeom prst="ellipse">
            <a:avLst/>
          </a:prstGeom>
          <a:pattFill prst="wdUpDiag">
            <a:fgClr>
              <a:srgbClr val="F58220"/>
            </a:fgClr>
            <a:bgClr>
              <a:srgbClr val="FFFFFF">
                <a:alpha val="0"/>
              </a:srgbClr>
            </a:bgClr>
          </a:pattFill>
          <a:ln w="18000">
            <a:solidFill>
              <a:srgbClr val="F5822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" name="Ovale 79"/>
          <p:cNvSpPr/>
          <p:nvPr/>
        </p:nvSpPr>
        <p:spPr>
          <a:xfrm>
            <a:off x="6339240" y="2138760"/>
            <a:ext cx="1712880" cy="1651320"/>
          </a:xfrm>
          <a:prstGeom prst="ellipse">
            <a:avLst/>
          </a:prstGeom>
          <a:pattFill prst="wdUpDiag">
            <a:fgClr>
              <a:srgbClr val="F58220"/>
            </a:fgClr>
            <a:bgClr>
              <a:srgbClr val="FFFFFF">
                <a:alpha val="0"/>
              </a:srgbClr>
            </a:bgClr>
          </a:pattFill>
          <a:ln w="18000">
            <a:solidFill>
              <a:srgbClr val="F5822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" name="Connettore 1 80"/>
          <p:cNvSpPr/>
          <p:nvPr/>
        </p:nvSpPr>
        <p:spPr>
          <a:xfrm>
            <a:off x="2508120" y="5037120"/>
            <a:ext cx="1452600" cy="0"/>
          </a:xfrm>
          <a:prstGeom prst="line">
            <a:avLst/>
          </a:prstGeom>
          <a:ln w="1800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just"/>
            <a:r>
              <a:rPr lang="en-US" sz="1100" b="0" strike="noStrike" spc="-1">
                <a:latin typeface="DejaVu Serif Condensed"/>
              </a:rPr>
              <a:t>half active area: </a:t>
            </a:r>
            <a:r>
              <a:rPr lang="en-US" sz="1100" b="0" i="1" strike="noStrike" spc="-1">
                <a:latin typeface="DejaVu Serif Condensed"/>
              </a:rPr>
              <a:t>d</a:t>
            </a:r>
            <a:endParaRPr lang="en-US" sz="1100" b="0" strike="noStrike" spc="-1">
              <a:latin typeface="DejaVu Serif Condensed"/>
            </a:endParaRPr>
          </a:p>
          <a:p>
            <a:pPr algn="just"/>
            <a:endParaRPr lang="en-US" sz="1100" b="0" strike="noStrike" spc="-1">
              <a:latin typeface="DejaVu Serif Condensed"/>
            </a:endParaRPr>
          </a:p>
        </p:txBody>
      </p:sp>
      <p:sp>
        <p:nvSpPr>
          <p:cNvPr id="82" name="Connettore 1 81"/>
          <p:cNvSpPr/>
          <p:nvPr/>
        </p:nvSpPr>
        <p:spPr>
          <a:xfrm flipV="1">
            <a:off x="6928560" y="2419560"/>
            <a:ext cx="233280" cy="273960"/>
          </a:xfrm>
          <a:prstGeom prst="line">
            <a:avLst/>
          </a:prstGeom>
          <a:ln w="1080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" name="Connettore 1 82"/>
          <p:cNvSpPr/>
          <p:nvPr/>
        </p:nvSpPr>
        <p:spPr>
          <a:xfrm flipH="1" flipV="1">
            <a:off x="6710040" y="2422440"/>
            <a:ext cx="233280" cy="273960"/>
          </a:xfrm>
          <a:prstGeom prst="line">
            <a:avLst/>
          </a:prstGeom>
          <a:ln w="1080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" name="Connettore 1 83"/>
          <p:cNvSpPr/>
          <p:nvPr/>
        </p:nvSpPr>
        <p:spPr>
          <a:xfrm flipH="1">
            <a:off x="6712920" y="2676960"/>
            <a:ext cx="233280" cy="273960"/>
          </a:xfrm>
          <a:prstGeom prst="line">
            <a:avLst/>
          </a:prstGeom>
          <a:ln w="1080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" name="Connettore 1 84"/>
          <p:cNvSpPr/>
          <p:nvPr/>
        </p:nvSpPr>
        <p:spPr>
          <a:xfrm>
            <a:off x="6931800" y="2674440"/>
            <a:ext cx="233280" cy="273960"/>
          </a:xfrm>
          <a:prstGeom prst="line">
            <a:avLst/>
          </a:prstGeom>
          <a:ln w="1080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Connettore 1 85"/>
          <p:cNvSpPr/>
          <p:nvPr/>
        </p:nvSpPr>
        <p:spPr>
          <a:xfrm flipV="1">
            <a:off x="7432560" y="2599560"/>
            <a:ext cx="233280" cy="273960"/>
          </a:xfrm>
          <a:prstGeom prst="line">
            <a:avLst/>
          </a:prstGeom>
          <a:ln w="1080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" name="Connettore 1 86"/>
          <p:cNvSpPr/>
          <p:nvPr/>
        </p:nvSpPr>
        <p:spPr>
          <a:xfrm flipH="1" flipV="1">
            <a:off x="7214040" y="2602440"/>
            <a:ext cx="233280" cy="273960"/>
          </a:xfrm>
          <a:prstGeom prst="line">
            <a:avLst/>
          </a:prstGeom>
          <a:ln w="1080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" name="Connettore 1 87"/>
          <p:cNvSpPr/>
          <p:nvPr/>
        </p:nvSpPr>
        <p:spPr>
          <a:xfrm flipH="1">
            <a:off x="7216920" y="2856960"/>
            <a:ext cx="233280" cy="273960"/>
          </a:xfrm>
          <a:prstGeom prst="line">
            <a:avLst/>
          </a:prstGeom>
          <a:ln w="1080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" name="Connettore 1 88"/>
          <p:cNvSpPr/>
          <p:nvPr/>
        </p:nvSpPr>
        <p:spPr>
          <a:xfrm>
            <a:off x="7435800" y="2854440"/>
            <a:ext cx="233280" cy="273960"/>
          </a:xfrm>
          <a:prstGeom prst="line">
            <a:avLst/>
          </a:prstGeom>
          <a:ln w="1080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" name="Connettore 1 89"/>
          <p:cNvSpPr/>
          <p:nvPr/>
        </p:nvSpPr>
        <p:spPr>
          <a:xfrm flipV="1">
            <a:off x="6440040" y="3134160"/>
            <a:ext cx="233280" cy="273960"/>
          </a:xfrm>
          <a:prstGeom prst="line">
            <a:avLst/>
          </a:prstGeom>
          <a:ln w="1080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" name="Connettore 1 90"/>
          <p:cNvSpPr/>
          <p:nvPr/>
        </p:nvSpPr>
        <p:spPr>
          <a:xfrm flipH="1" flipV="1">
            <a:off x="6221520" y="3137040"/>
            <a:ext cx="233280" cy="273960"/>
          </a:xfrm>
          <a:prstGeom prst="line">
            <a:avLst/>
          </a:prstGeom>
          <a:ln w="1080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" name="Connettore 1 91"/>
          <p:cNvSpPr/>
          <p:nvPr/>
        </p:nvSpPr>
        <p:spPr>
          <a:xfrm flipH="1">
            <a:off x="6224400" y="3391560"/>
            <a:ext cx="233280" cy="273960"/>
          </a:xfrm>
          <a:prstGeom prst="line">
            <a:avLst/>
          </a:prstGeom>
          <a:ln w="1080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" name="Connettore 1 92"/>
          <p:cNvSpPr/>
          <p:nvPr/>
        </p:nvSpPr>
        <p:spPr>
          <a:xfrm>
            <a:off x="6443280" y="3389040"/>
            <a:ext cx="233280" cy="273960"/>
          </a:xfrm>
          <a:prstGeom prst="line">
            <a:avLst/>
          </a:prstGeom>
          <a:ln w="1080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" name="Connettore 1 93"/>
          <p:cNvSpPr/>
          <p:nvPr/>
        </p:nvSpPr>
        <p:spPr>
          <a:xfrm flipV="1">
            <a:off x="7932240" y="2745360"/>
            <a:ext cx="233280" cy="273960"/>
          </a:xfrm>
          <a:prstGeom prst="line">
            <a:avLst/>
          </a:prstGeom>
          <a:ln w="1080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" name="Connettore 1 94"/>
          <p:cNvSpPr/>
          <p:nvPr/>
        </p:nvSpPr>
        <p:spPr>
          <a:xfrm flipH="1" flipV="1">
            <a:off x="7713720" y="2748240"/>
            <a:ext cx="233280" cy="273960"/>
          </a:xfrm>
          <a:prstGeom prst="line">
            <a:avLst/>
          </a:prstGeom>
          <a:ln w="1080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" name="Connettore 1 95"/>
          <p:cNvSpPr/>
          <p:nvPr/>
        </p:nvSpPr>
        <p:spPr>
          <a:xfrm flipH="1">
            <a:off x="7716600" y="3002760"/>
            <a:ext cx="233280" cy="273960"/>
          </a:xfrm>
          <a:prstGeom prst="line">
            <a:avLst/>
          </a:prstGeom>
          <a:ln w="1080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" name="Connettore 1 96"/>
          <p:cNvSpPr/>
          <p:nvPr/>
        </p:nvSpPr>
        <p:spPr>
          <a:xfrm>
            <a:off x="7935480" y="3000240"/>
            <a:ext cx="233280" cy="273960"/>
          </a:xfrm>
          <a:prstGeom prst="line">
            <a:avLst/>
          </a:prstGeom>
          <a:ln w="1080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" name="CasellaDiTesto 97"/>
          <p:cNvSpPr txBox="1"/>
          <p:nvPr/>
        </p:nvSpPr>
        <p:spPr>
          <a:xfrm>
            <a:off x="5396400" y="5002920"/>
            <a:ext cx="3741480" cy="287640"/>
          </a:xfrm>
          <a:prstGeom prst="rect">
            <a:avLst/>
          </a:prstGeom>
          <a:noFill/>
          <a:ln w="1800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just"/>
            <a:r>
              <a:rPr lang="en-US" sz="1200" b="0" strike="noStrike" spc="-1">
                <a:latin typeface="DejaVu Serif Condensed"/>
              </a:rPr>
              <a:t>A sort of tassellation with little low rate schemes.</a:t>
            </a:r>
          </a:p>
        </p:txBody>
      </p:sp>
      <p:sp>
        <p:nvSpPr>
          <p:cNvPr id="99" name="Connettore 1 98"/>
          <p:cNvSpPr/>
          <p:nvPr/>
        </p:nvSpPr>
        <p:spPr>
          <a:xfrm>
            <a:off x="2455920" y="3096000"/>
            <a:ext cx="792360" cy="0"/>
          </a:xfrm>
          <a:prstGeom prst="line">
            <a:avLst/>
          </a:prstGeom>
          <a:ln w="1800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just"/>
            <a:r>
              <a:rPr lang="en-US" sz="1100" b="0" strike="noStrike" spc="-1">
                <a:latin typeface="DejaVu Serif Condensed"/>
              </a:rPr>
              <a:t>spot size: </a:t>
            </a:r>
            <a:r>
              <a:rPr lang="en-US" sz="1100" b="0" i="1" strike="noStrike" spc="-1">
                <a:latin typeface="DejaVu Serif Condensed"/>
              </a:rPr>
              <a:t>r</a:t>
            </a:r>
            <a:endParaRPr lang="en-US" sz="1100" b="0" strike="noStrike" spc="-1">
              <a:latin typeface="DejaVu Serif Condensed"/>
            </a:endParaRPr>
          </a:p>
          <a:p>
            <a:pPr algn="just"/>
            <a:endParaRPr lang="en-US" sz="1100" b="0" strike="noStrike" spc="-1">
              <a:latin typeface="DejaVu Serif Condensed"/>
            </a:endParaRPr>
          </a:p>
        </p:txBody>
      </p:sp>
      <p:sp>
        <p:nvSpPr>
          <p:cNvPr id="100" name="Connettore 1 99"/>
          <p:cNvSpPr/>
          <p:nvPr/>
        </p:nvSpPr>
        <p:spPr>
          <a:xfrm flipV="1">
            <a:off x="7448040" y="3444120"/>
            <a:ext cx="233280" cy="273960"/>
          </a:xfrm>
          <a:prstGeom prst="line">
            <a:avLst/>
          </a:prstGeom>
          <a:ln w="1080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1" name="Connettore 1 100"/>
          <p:cNvSpPr/>
          <p:nvPr/>
        </p:nvSpPr>
        <p:spPr>
          <a:xfrm flipH="1" flipV="1">
            <a:off x="7229520" y="3447000"/>
            <a:ext cx="233280" cy="273960"/>
          </a:xfrm>
          <a:prstGeom prst="line">
            <a:avLst/>
          </a:prstGeom>
          <a:ln w="1080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2" name="Connettore 1 101"/>
          <p:cNvSpPr/>
          <p:nvPr/>
        </p:nvSpPr>
        <p:spPr>
          <a:xfrm flipH="1">
            <a:off x="7232400" y="3701520"/>
            <a:ext cx="233280" cy="273960"/>
          </a:xfrm>
          <a:prstGeom prst="line">
            <a:avLst/>
          </a:prstGeom>
          <a:ln w="1080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3" name="Connettore 1 102"/>
          <p:cNvSpPr/>
          <p:nvPr/>
        </p:nvSpPr>
        <p:spPr>
          <a:xfrm>
            <a:off x="7451280" y="3699000"/>
            <a:ext cx="233280" cy="273960"/>
          </a:xfrm>
          <a:prstGeom prst="line">
            <a:avLst/>
          </a:prstGeom>
          <a:ln w="1080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CasellaDiTesto 103"/>
              <p:cNvSpPr txBox="1"/>
              <p:nvPr/>
            </p:nvSpPr>
            <p:spPr>
              <a:xfrm>
                <a:off x="5339160" y="2772720"/>
                <a:ext cx="719640" cy="359640"/>
              </a:xfrm>
              <a:prstGeom prst="rect">
                <a:avLst/>
              </a:prstGeom>
            </p:spPr>
            <p:txBody>
              <a:bodyPr/>
              <a:lstStyle/>
              <a:p>
                <a:endParaRPr/>
              </a:p>
            </p:txBody>
          </p:sp>
        </mc:Choice>
        <mc:Fallback xmlns="" xmlns:p14="http://schemas.microsoft.com/office/powerpoint/2010/main" xmlns:p15="http://schemas.microsoft.com/office/powerpoint/2012/main"/>
      </mc:AlternateContent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rtl="0"/>
            <a:r>
              <a:rPr lang="en-US" sz="2800" dirty="0">
                <a:solidFill>
                  <a:schemeClr val="tx1"/>
                </a:solidFill>
                <a:latin typeface="Impact" pitchFamily="34" charset="0"/>
                <a:cs typeface="Calibri" panose="020F0502020204030204" pitchFamily="34" charset="0"/>
              </a:rPr>
              <a:t>PCB-RWELL w/2D-readout (</a:t>
            </a:r>
            <a:r>
              <a:rPr lang="en-US" sz="2800" dirty="0" err="1">
                <a:solidFill>
                  <a:schemeClr val="tx1"/>
                </a:solidFill>
                <a:latin typeface="Impact" pitchFamily="34" charset="0"/>
                <a:cs typeface="Calibri" panose="020F0502020204030204" pitchFamily="34" charset="0"/>
              </a:rPr>
              <a:t>stackout</a:t>
            </a:r>
            <a:r>
              <a:rPr lang="en-US" sz="2800" dirty="0">
                <a:solidFill>
                  <a:schemeClr val="tx1"/>
                </a:solidFill>
                <a:latin typeface="Impact" pitchFamily="34" charset="0"/>
                <a:cs typeface="Calibri" panose="020F0502020204030204" pitchFamily="34" charset="0"/>
              </a:rPr>
              <a:t> optimization)</a:t>
            </a:r>
            <a:endParaRPr lang="en-GB" sz="2800" dirty="0"/>
          </a:p>
        </p:txBody>
      </p:sp>
      <p:sp>
        <p:nvSpPr>
          <p:cNvPr id="6" name="矩形 51"/>
          <p:cNvSpPr/>
          <p:nvPr/>
        </p:nvSpPr>
        <p:spPr>
          <a:xfrm>
            <a:off x="848340" y="3197056"/>
            <a:ext cx="2565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b="1" dirty="0">
                <a:latin typeface="Verdana" pitchFamily="34" charset="0"/>
                <a:ea typeface="Verdana" pitchFamily="34" charset="0"/>
              </a:rPr>
              <a:t>Top strips: 60um </a:t>
            </a:r>
            <a:r>
              <a:rPr lang="en-US" altLang="zh-CN" sz="1200" dirty="0">
                <a:latin typeface="Verdana" pitchFamily="34" charset="0"/>
                <a:ea typeface="Verdana" pitchFamily="34" charset="0"/>
              </a:rPr>
              <a:t>(</a:t>
            </a:r>
            <a:r>
              <a:rPr lang="en-US" altLang="zh-CN" sz="1200" dirty="0">
                <a:solidFill>
                  <a:srgbClr val="FF0000"/>
                </a:solidFill>
                <a:latin typeface="Verdana" pitchFamily="34" charset="0"/>
                <a:ea typeface="Verdana" pitchFamily="34" charset="0"/>
              </a:rPr>
              <a:t>80</a:t>
            </a:r>
            <a:r>
              <a:rPr lang="en-US" altLang="zh-CN" sz="1200" dirty="0">
                <a:latin typeface="Verdana" pitchFamily="34" charset="0"/>
                <a:ea typeface="Verdana" pitchFamily="34" charset="0"/>
              </a:rPr>
              <a:t>)</a:t>
            </a:r>
          </a:p>
          <a:p>
            <a:r>
              <a:rPr lang="en-US" altLang="zh-CN" sz="1200" b="1" dirty="0">
                <a:latin typeface="Verdana" pitchFamily="34" charset="0"/>
                <a:ea typeface="Verdana" pitchFamily="34" charset="0"/>
              </a:rPr>
              <a:t>Bottom strips: 350um </a:t>
            </a:r>
            <a:r>
              <a:rPr lang="en-US" altLang="zh-CN" sz="1200" dirty="0">
                <a:latin typeface="Verdana" pitchFamily="34" charset="0"/>
                <a:ea typeface="Verdana" pitchFamily="34" charset="0"/>
              </a:rPr>
              <a:t>(</a:t>
            </a:r>
            <a:r>
              <a:rPr lang="en-US" altLang="zh-CN" sz="1200" dirty="0">
                <a:solidFill>
                  <a:srgbClr val="FF0000"/>
                </a:solidFill>
                <a:latin typeface="Verdana" pitchFamily="34" charset="0"/>
                <a:ea typeface="Verdana" pitchFamily="34" charset="0"/>
              </a:rPr>
              <a:t>350</a:t>
            </a:r>
            <a:r>
              <a:rPr lang="en-US" altLang="zh-CN" sz="1200" dirty="0">
                <a:latin typeface="Verdana" pitchFamily="34" charset="0"/>
                <a:ea typeface="Verdana" pitchFamily="34" charset="0"/>
              </a:rPr>
              <a:t>) </a:t>
            </a:r>
          </a:p>
          <a:p>
            <a:r>
              <a:rPr lang="en-US" altLang="zh-CN" sz="1200" b="1" dirty="0">
                <a:latin typeface="Verdana" pitchFamily="34" charset="0"/>
                <a:ea typeface="Verdana" pitchFamily="34" charset="0"/>
              </a:rPr>
              <a:t>Pitch: 400um </a:t>
            </a:r>
            <a:r>
              <a:rPr lang="en-US" altLang="zh-CN" sz="1200" dirty="0">
                <a:latin typeface="Verdana" pitchFamily="34" charset="0"/>
                <a:ea typeface="Verdana" pitchFamily="34" charset="0"/>
              </a:rPr>
              <a:t>(</a:t>
            </a:r>
            <a:r>
              <a:rPr lang="en-US" altLang="zh-CN" sz="1200" dirty="0">
                <a:solidFill>
                  <a:srgbClr val="FF0000"/>
                </a:solidFill>
                <a:latin typeface="Verdana" pitchFamily="34" charset="0"/>
                <a:ea typeface="Verdana" pitchFamily="34" charset="0"/>
              </a:rPr>
              <a:t>400</a:t>
            </a:r>
            <a:r>
              <a:rPr lang="en-US" altLang="zh-CN" sz="1200" dirty="0">
                <a:latin typeface="Verdana" pitchFamily="34" charset="0"/>
                <a:ea typeface="Verdana" pitchFamily="34" charset="0"/>
              </a:rPr>
              <a:t>)</a:t>
            </a:r>
            <a:endParaRPr lang="zh-CN" altLang="en-US" sz="1200" dirty="0">
              <a:latin typeface="Verdana" pitchFamily="34" charset="0"/>
            </a:endParaRPr>
          </a:p>
        </p:txBody>
      </p:sp>
      <p:sp>
        <p:nvSpPr>
          <p:cNvPr id="7" name="文本框 52"/>
          <p:cNvSpPr txBox="1"/>
          <p:nvPr/>
        </p:nvSpPr>
        <p:spPr>
          <a:xfrm>
            <a:off x="848340" y="4001552"/>
            <a:ext cx="3160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latin typeface="Verdana" pitchFamily="34" charset="0"/>
                <a:ea typeface="Verdana" pitchFamily="34" charset="0"/>
              </a:rPr>
              <a:t>Insulator layer between Top &amp; Bottom readout strips: 25um</a:t>
            </a:r>
            <a:r>
              <a:rPr lang="en-US" altLang="zh-CN" sz="1200" dirty="0">
                <a:latin typeface="Verdana" pitchFamily="34" charset="0"/>
                <a:ea typeface="Verdana" pitchFamily="34" charset="0"/>
              </a:rPr>
              <a:t> (</a:t>
            </a:r>
            <a:r>
              <a:rPr lang="en-US" altLang="zh-CN" sz="1200" dirty="0">
                <a:solidFill>
                  <a:srgbClr val="FF0000"/>
                </a:solidFill>
                <a:latin typeface="Verdana" pitchFamily="34" charset="0"/>
                <a:ea typeface="Verdana" pitchFamily="34" charset="0"/>
              </a:rPr>
              <a:t>50</a:t>
            </a:r>
            <a:r>
              <a:rPr lang="en-US" altLang="zh-CN" sz="1200" dirty="0">
                <a:latin typeface="Verdana" pitchFamily="34" charset="0"/>
                <a:ea typeface="Verdana" pitchFamily="34" charset="0"/>
              </a:rPr>
              <a:t>)</a:t>
            </a:r>
          </a:p>
          <a:p>
            <a:r>
              <a:rPr lang="en-US" altLang="zh-CN" sz="1200" dirty="0">
                <a:latin typeface="Verdana" pitchFamily="34" charset="0"/>
                <a:ea typeface="Verdana" pitchFamily="34" charset="0"/>
              </a:rPr>
              <a:t>DLC resistivity: R</a:t>
            </a:r>
            <a:r>
              <a:rPr lang="en-US" altLang="zh-CN" sz="1200" baseline="-25000" dirty="0">
                <a:latin typeface="Verdana" pitchFamily="34" charset="0"/>
                <a:ea typeface="Verdana" pitchFamily="34" charset="0"/>
              </a:rPr>
              <a:t>AB</a:t>
            </a:r>
            <a:r>
              <a:rPr lang="en-US" altLang="zh-CN" sz="1200" dirty="0">
                <a:latin typeface="Verdana" pitchFamily="34" charset="0"/>
                <a:ea typeface="Verdana" pitchFamily="34" charset="0"/>
              </a:rPr>
              <a:t>=40M</a:t>
            </a:r>
            <a:r>
              <a:rPr lang="el-GR" altLang="zh-CN" sz="1200" dirty="0">
                <a:latin typeface="Verdana" pitchFamily="34" charset="0"/>
                <a:ea typeface="Verdana" pitchFamily="34" charset="0"/>
              </a:rPr>
              <a:t>Ω</a:t>
            </a:r>
            <a:endParaRPr lang="zh-CN" altLang="en-US" sz="1200" dirty="0">
              <a:latin typeface="Verdana" pitchFamily="34" charset="0"/>
            </a:endParaRPr>
          </a:p>
        </p:txBody>
      </p:sp>
      <p:sp>
        <p:nvSpPr>
          <p:cNvPr id="8" name="文本框 53"/>
          <p:cNvSpPr txBox="1"/>
          <p:nvPr/>
        </p:nvSpPr>
        <p:spPr>
          <a:xfrm>
            <a:off x="431800" y="4865803"/>
            <a:ext cx="4302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latin typeface="Verdana" pitchFamily="34" charset="0"/>
                <a:ea typeface="Verdana" pitchFamily="34" charset="0"/>
              </a:rPr>
              <a:t>Insulating layer between DLC and readout strip: </a:t>
            </a:r>
          </a:p>
          <a:p>
            <a:r>
              <a:rPr lang="en-US" altLang="zh-CN" sz="1200" dirty="0">
                <a:latin typeface="Verdana" pitchFamily="34" charset="0"/>
                <a:ea typeface="Verdana" pitchFamily="34" charset="0"/>
              </a:rPr>
              <a:t>50um Prepreg+12um Kapton+10um epoxy glue</a:t>
            </a:r>
            <a:endParaRPr lang="zh-CN" altLang="en-US" sz="1200" dirty="0">
              <a:latin typeface="Verdana" pitchFamily="34" charset="0"/>
            </a:endParaRPr>
          </a:p>
        </p:txBody>
      </p:sp>
      <p:grpSp>
        <p:nvGrpSpPr>
          <p:cNvPr id="26" name="Gruppo 25"/>
          <p:cNvGrpSpPr/>
          <p:nvPr/>
        </p:nvGrpSpPr>
        <p:grpSpPr>
          <a:xfrm>
            <a:off x="606760" y="1350404"/>
            <a:ext cx="4433552" cy="1700895"/>
            <a:chOff x="457259" y="1272585"/>
            <a:chExt cx="4433552" cy="1700895"/>
          </a:xfrm>
        </p:grpSpPr>
        <p:sp>
          <p:nvSpPr>
            <p:cNvPr id="9" name="矩形 1"/>
            <p:cNvSpPr/>
            <p:nvPr/>
          </p:nvSpPr>
          <p:spPr>
            <a:xfrm>
              <a:off x="967061" y="1272585"/>
              <a:ext cx="195758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400" b="1" dirty="0">
                  <a:latin typeface="Verdana" pitchFamily="34" charset="0"/>
                  <a:ea typeface="Verdana" pitchFamily="34" charset="0"/>
                </a:rPr>
                <a:t>2D-strip </a:t>
              </a:r>
              <a:r>
                <a:rPr lang="el-GR" altLang="zh-CN" sz="1400" b="1" dirty="0">
                  <a:latin typeface="Verdana" pitchFamily="34" charset="0"/>
                  <a:ea typeface="Verdana" pitchFamily="34" charset="0"/>
                  <a:cs typeface="Calibri" panose="020F0502020204030204" pitchFamily="34" charset="0"/>
                </a:rPr>
                <a:t>μ</a:t>
              </a:r>
              <a:r>
                <a:rPr lang="en-US" altLang="zh-CN" sz="1400" b="1" dirty="0">
                  <a:latin typeface="Verdana" pitchFamily="34" charset="0"/>
                  <a:ea typeface="Verdana" pitchFamily="34" charset="0"/>
                  <a:cs typeface="Calibri" panose="020F0502020204030204" pitchFamily="34" charset="0"/>
                </a:rPr>
                <a:t>RWELL </a:t>
              </a:r>
              <a:endParaRPr lang="zh-CN" altLang="en-US" sz="1400" b="1" dirty="0">
                <a:latin typeface="Verdana" pitchFamily="34" charset="0"/>
              </a:endParaRPr>
            </a:p>
          </p:txBody>
        </p:sp>
        <p:pic>
          <p:nvPicPr>
            <p:cNvPr id="10" name="图片 2">
              <a:extLst>
                <a:ext uri="{FF2B5EF4-FFF2-40B4-BE49-F238E27FC236}">
                  <a16:creationId xmlns:a16="http://schemas.microsoft.com/office/drawing/2014/main" id="{5F9256E2-FCA9-4044-A53B-72F450D81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59" y="1716510"/>
              <a:ext cx="4433552" cy="1256970"/>
            </a:xfrm>
            <a:prstGeom prst="rect">
              <a:avLst/>
            </a:prstGeom>
          </p:spPr>
        </p:pic>
      </p:grpSp>
      <p:grpSp>
        <p:nvGrpSpPr>
          <p:cNvPr id="11" name="组合 55">
            <a:extLst>
              <a:ext uri="{FF2B5EF4-FFF2-40B4-BE49-F238E27FC236}">
                <a16:creationId xmlns:a16="http://schemas.microsoft.com/office/drawing/2014/main" id="{AB4C8A40-3FA2-45E2-820B-E46B73C0B627}"/>
              </a:ext>
            </a:extLst>
          </p:cNvPr>
          <p:cNvGrpSpPr/>
          <p:nvPr/>
        </p:nvGrpSpPr>
        <p:grpSpPr>
          <a:xfrm>
            <a:off x="6118180" y="1611139"/>
            <a:ext cx="3386628" cy="2276959"/>
            <a:chOff x="1114993" y="1504643"/>
            <a:chExt cx="5900001" cy="3139928"/>
          </a:xfrm>
        </p:grpSpPr>
        <p:pic>
          <p:nvPicPr>
            <p:cNvPr id="12" name="图片 56">
              <a:extLst>
                <a:ext uri="{FF2B5EF4-FFF2-40B4-BE49-F238E27FC236}">
                  <a16:creationId xmlns:a16="http://schemas.microsoft.com/office/drawing/2014/main" id="{B9E33243-52E1-4777-8DB9-7FD3EAA417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4993" y="1504643"/>
              <a:ext cx="5900001" cy="3139928"/>
            </a:xfrm>
            <a:prstGeom prst="rect">
              <a:avLst/>
            </a:prstGeom>
          </p:spPr>
        </p:pic>
        <p:sp>
          <p:nvSpPr>
            <p:cNvPr id="13" name="文本框 57">
              <a:extLst>
                <a:ext uri="{FF2B5EF4-FFF2-40B4-BE49-F238E27FC236}">
                  <a16:creationId xmlns:a16="http://schemas.microsoft.com/office/drawing/2014/main" id="{7F3CFED6-0FD6-4136-9E91-27F3C154CC6D}"/>
                </a:ext>
              </a:extLst>
            </p:cNvPr>
            <p:cNvSpPr txBox="1"/>
            <p:nvPr/>
          </p:nvSpPr>
          <p:spPr>
            <a:xfrm>
              <a:off x="3117526" y="1729741"/>
              <a:ext cx="1775459" cy="721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/>
                <a:t>Sector 1</a:t>
              </a:r>
              <a:r>
                <a:rPr lang="zh-CN" altLang="en-US" sz="1400" dirty="0">
                  <a:latin typeface="楷体" panose="02010609060101010101" pitchFamily="49" charset="-122"/>
                  <a:ea typeface="楷体" panose="02010609060101010101" pitchFamily="49" charset="-122"/>
                </a:rPr>
                <a:t>能谱</a:t>
              </a:r>
            </a:p>
          </p:txBody>
        </p:sp>
        <p:sp>
          <p:nvSpPr>
            <p:cNvPr id="14" name="文本框 58">
              <a:extLst>
                <a:ext uri="{FF2B5EF4-FFF2-40B4-BE49-F238E27FC236}">
                  <a16:creationId xmlns:a16="http://schemas.microsoft.com/office/drawing/2014/main" id="{E87882D9-CA3F-418E-9A6F-EB2ED627BAD3}"/>
                </a:ext>
              </a:extLst>
            </p:cNvPr>
            <p:cNvSpPr txBox="1"/>
            <p:nvPr/>
          </p:nvSpPr>
          <p:spPr>
            <a:xfrm>
              <a:off x="1410644" y="2099074"/>
              <a:ext cx="1775460" cy="424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/>
                <a:t>Top layer</a:t>
              </a:r>
              <a:endParaRPr lang="zh-CN" altLang="en-US" sz="14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5" name="文本框 59">
              <a:extLst>
                <a:ext uri="{FF2B5EF4-FFF2-40B4-BE49-F238E27FC236}">
                  <a16:creationId xmlns:a16="http://schemas.microsoft.com/office/drawing/2014/main" id="{0F2E3845-F7A2-41DA-9316-05AE0637459F}"/>
                </a:ext>
              </a:extLst>
            </p:cNvPr>
            <p:cNvSpPr txBox="1"/>
            <p:nvPr/>
          </p:nvSpPr>
          <p:spPr>
            <a:xfrm>
              <a:off x="2469823" y="2817823"/>
              <a:ext cx="1775459" cy="721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/>
                <a:t>Bottom layer</a:t>
              </a:r>
              <a:endParaRPr lang="zh-CN" altLang="en-US" sz="14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6" name="文本框 60">
              <a:extLst>
                <a:ext uri="{FF2B5EF4-FFF2-40B4-BE49-F238E27FC236}">
                  <a16:creationId xmlns:a16="http://schemas.microsoft.com/office/drawing/2014/main" id="{56F9D69C-CBEC-4598-B2BE-D0CA4D033835}"/>
                </a:ext>
              </a:extLst>
            </p:cNvPr>
            <p:cNvSpPr txBox="1"/>
            <p:nvPr/>
          </p:nvSpPr>
          <p:spPr>
            <a:xfrm>
              <a:off x="4005254" y="3225463"/>
              <a:ext cx="1775460" cy="424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/>
                <a:t>Copper</a:t>
              </a:r>
              <a:endParaRPr lang="zh-CN" altLang="en-US" sz="14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18" name="CasellaDiTesto 17"/>
          <p:cNvSpPr txBox="1"/>
          <p:nvPr/>
        </p:nvSpPr>
        <p:spPr>
          <a:xfrm>
            <a:off x="457258" y="825757"/>
            <a:ext cx="92508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tx1"/>
                </a:solidFill>
                <a:latin typeface="Verdana" pitchFamily="34" charset="0"/>
                <a:ea typeface="Verdana" pitchFamily="34" charset="0"/>
              </a:rPr>
              <a:t>X-Y equal sharing </a:t>
            </a:r>
            <a:r>
              <a:rPr lang="en-GB" sz="14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</a:rPr>
              <a:t>+ </a:t>
            </a:r>
            <a:r>
              <a:rPr lang="en-GB" sz="1400" b="1" dirty="0">
                <a:solidFill>
                  <a:schemeClr val="tx1"/>
                </a:solidFill>
                <a:latin typeface="Verdana" pitchFamily="34" charset="0"/>
                <a:ea typeface="Verdana" pitchFamily="34" charset="0"/>
              </a:rPr>
              <a:t>signal collection </a:t>
            </a:r>
            <a:r>
              <a:rPr lang="en-GB" sz="14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</a:rPr>
              <a:t>optimization  </a:t>
            </a:r>
            <a:r>
              <a:rPr lang="en-GB" sz="14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sym typeface="Wingdings" pitchFamily="2" charset="2"/>
              </a:rPr>
              <a:t> study by Zhou Yi (USTC) w/</a:t>
            </a:r>
            <a:r>
              <a:rPr lang="en-GB" sz="1400" dirty="0" err="1">
                <a:solidFill>
                  <a:schemeClr val="tx1"/>
                </a:solidFill>
                <a:latin typeface="Verdana" pitchFamily="34" charset="0"/>
                <a:ea typeface="Verdana" pitchFamily="34" charset="0"/>
                <a:sym typeface="Wingdings" pitchFamily="2" charset="2"/>
              </a:rPr>
              <a:t>Rui</a:t>
            </a:r>
            <a:r>
              <a:rPr lang="en-GB" sz="14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sym typeface="Wingdings" pitchFamily="2" charset="2"/>
              </a:rPr>
              <a:t> (CERN)</a:t>
            </a:r>
            <a:endParaRPr lang="en-GB" sz="1400" dirty="0">
              <a:solidFill>
                <a:schemeClr val="tx1"/>
              </a:solidFill>
              <a:latin typeface="Verdana" pitchFamily="34" charset="0"/>
              <a:ea typeface="Verdana" pitchFamily="34" charset="0"/>
            </a:endParaRPr>
          </a:p>
        </p:txBody>
      </p:sp>
      <p:sp>
        <p:nvSpPr>
          <p:cNvPr id="19" name="Parentesi graffa chiusa 18"/>
          <p:cNvSpPr/>
          <p:nvPr/>
        </p:nvSpPr>
        <p:spPr>
          <a:xfrm>
            <a:off x="3351543" y="3104422"/>
            <a:ext cx="240030" cy="778307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200">
              <a:latin typeface="Verdana" pitchFamily="34" charset="0"/>
              <a:ea typeface="Verdana" pitchFamily="34" charset="0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3749650" y="3339479"/>
            <a:ext cx="1800494" cy="276999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1200" i="1" dirty="0">
                <a:latin typeface="Verdana" pitchFamily="34" charset="0"/>
                <a:ea typeface="Verdana" pitchFamily="34" charset="0"/>
              </a:rPr>
              <a:t>strip width geometry</a:t>
            </a:r>
          </a:p>
        </p:txBody>
      </p:sp>
      <p:sp>
        <p:nvSpPr>
          <p:cNvPr id="21" name="Parentesi graffa chiusa 20"/>
          <p:cNvSpPr/>
          <p:nvPr/>
        </p:nvSpPr>
        <p:spPr>
          <a:xfrm>
            <a:off x="3781311" y="3915395"/>
            <a:ext cx="240030" cy="778307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200">
              <a:latin typeface="Verdana" pitchFamily="34" charset="0"/>
              <a:ea typeface="Verdana" pitchFamily="34" charset="0"/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4240872" y="4059411"/>
            <a:ext cx="1058303" cy="461665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1200" i="1" dirty="0">
                <a:latin typeface="Verdana" pitchFamily="34" charset="0"/>
                <a:ea typeface="Verdana" pitchFamily="34" charset="0"/>
              </a:rPr>
              <a:t>top/bottom</a:t>
            </a:r>
          </a:p>
          <a:p>
            <a:pPr algn="ctr"/>
            <a:r>
              <a:rPr lang="en-GB" sz="1200" i="1" dirty="0">
                <a:latin typeface="Verdana" pitchFamily="34" charset="0"/>
                <a:ea typeface="Verdana" pitchFamily="34" charset="0"/>
              </a:rPr>
              <a:t>thickness</a:t>
            </a:r>
          </a:p>
        </p:txBody>
      </p:sp>
      <p:sp>
        <p:nvSpPr>
          <p:cNvPr id="23" name="Parentesi graffa chiusa 22"/>
          <p:cNvSpPr/>
          <p:nvPr/>
        </p:nvSpPr>
        <p:spPr>
          <a:xfrm>
            <a:off x="4725429" y="4707483"/>
            <a:ext cx="240030" cy="778307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200">
              <a:latin typeface="Verdana" pitchFamily="34" charset="0"/>
              <a:ea typeface="Verdana" pitchFamily="34" charset="0"/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5142623" y="4874262"/>
            <a:ext cx="4401553" cy="461665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Verdana" pitchFamily="34" charset="0"/>
                <a:ea typeface="Verdana" pitchFamily="34" charset="0"/>
              </a:rPr>
              <a:t>DLC-readout distance  </a:t>
            </a:r>
            <a:r>
              <a:rPr lang="en-GB" sz="1200" dirty="0">
                <a:latin typeface="Verdana" pitchFamily="34" charset="0"/>
                <a:ea typeface="Verdana" pitchFamily="34" charset="0"/>
                <a:sym typeface="Wingdings" pitchFamily="2" charset="2"/>
              </a:rPr>
              <a:t>   can be </a:t>
            </a:r>
            <a:r>
              <a:rPr lang="en-GB" sz="1200" b="1" dirty="0">
                <a:latin typeface="Verdana" pitchFamily="34" charset="0"/>
                <a:ea typeface="Verdana" pitchFamily="34" charset="0"/>
                <a:sym typeface="Wingdings" pitchFamily="2" charset="2"/>
              </a:rPr>
              <a:t>reduced </a:t>
            </a:r>
            <a:r>
              <a:rPr lang="en-GB" sz="1200" dirty="0">
                <a:latin typeface="Verdana" pitchFamily="34" charset="0"/>
                <a:ea typeface="Verdana" pitchFamily="34" charset="0"/>
                <a:sym typeface="Wingdings" pitchFamily="2" charset="2"/>
              </a:rPr>
              <a:t>down to  </a:t>
            </a:r>
            <a:r>
              <a:rPr lang="en-GB" sz="1200" b="1" dirty="0">
                <a:latin typeface="Verdana" pitchFamily="34" charset="0"/>
                <a:ea typeface="Verdana" pitchFamily="34" charset="0"/>
                <a:sym typeface="Wingdings" pitchFamily="2" charset="2"/>
              </a:rPr>
              <a:t>28um </a:t>
            </a:r>
            <a:r>
              <a:rPr lang="en-GB" sz="1200" dirty="0">
                <a:latin typeface="Verdana" pitchFamily="34" charset="0"/>
                <a:ea typeface="Verdana" pitchFamily="34" charset="0"/>
                <a:sym typeface="Wingdings" pitchFamily="2" charset="2"/>
              </a:rPr>
              <a:t> </a:t>
            </a:r>
            <a:r>
              <a:rPr lang="en-GB" sz="1200" b="1" dirty="0">
                <a:latin typeface="Verdana" pitchFamily="34" charset="0"/>
                <a:ea typeface="Verdana" pitchFamily="34" charset="0"/>
                <a:sym typeface="Wingdings" pitchFamily="2" charset="2"/>
              </a:rPr>
              <a:t>for signal optimization</a:t>
            </a:r>
            <a:endParaRPr lang="en-GB" sz="1200" b="1" dirty="0">
              <a:latin typeface="Verdana" pitchFamily="34" charset="0"/>
              <a:ea typeface="Verdana" pitchFamily="34" charset="0"/>
            </a:endParaRPr>
          </a:p>
        </p:txBody>
      </p:sp>
      <p:sp>
        <p:nvSpPr>
          <p:cNvPr id="25" name="CasellaDiTesto 24"/>
          <p:cNvSpPr txBox="1"/>
          <p:nvPr/>
        </p:nvSpPr>
        <p:spPr>
          <a:xfrm rot="16200000">
            <a:off x="-145054" y="3786851"/>
            <a:ext cx="1718740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chemeClr val="tx1"/>
                </a:solidFill>
                <a:latin typeface="Verdana" pitchFamily="34" charset="0"/>
                <a:ea typeface="Verdana" pitchFamily="34" charset="0"/>
              </a:rPr>
              <a:t>X-Y equal sharing</a:t>
            </a:r>
            <a:endParaRPr lang="en-GB" sz="1200" b="1" dirty="0">
              <a:latin typeface="Verdana" pitchFamily="34" charset="0"/>
              <a:ea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7573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38ED07-62FF-202E-63FE-D9C9ECDFD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920" y="207035"/>
            <a:ext cx="9628920" cy="468000"/>
          </a:xfrm>
        </p:spPr>
        <p:txBody>
          <a:bodyPr/>
          <a:lstStyle/>
          <a:p>
            <a:r>
              <a:rPr lang="it-IT" sz="2800" dirty="0" err="1">
                <a:latin typeface="Impact" panose="020B0806030902050204" pitchFamily="34" charset="0"/>
              </a:rPr>
              <a:t>Tentative</a:t>
            </a:r>
            <a:r>
              <a:rPr lang="it-IT" sz="2800" dirty="0">
                <a:latin typeface="Impact" panose="020B0806030902050204" pitchFamily="34" charset="0"/>
              </a:rPr>
              <a:t> schedule µ-RWELL in </a:t>
            </a:r>
            <a:r>
              <a:rPr lang="it-IT" sz="2800" dirty="0" err="1">
                <a:latin typeface="Impact" panose="020B0806030902050204" pitchFamily="34" charset="0"/>
              </a:rPr>
              <a:t>LHCb</a:t>
            </a:r>
            <a:endParaRPr lang="it-IT" sz="2800" dirty="0">
              <a:latin typeface="Impact" panose="020B080603090205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19244CA-37B6-7326-14F5-890C28C2D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12" y="1761522"/>
            <a:ext cx="9432800" cy="214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1324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A984837B-7CB6-8F04-C450-C7932CDBEB8F}"/>
              </a:ext>
            </a:extLst>
          </p:cNvPr>
          <p:cNvSpPr txBox="1">
            <a:spLocks/>
          </p:cNvSpPr>
          <p:nvPr/>
        </p:nvSpPr>
        <p:spPr>
          <a:xfrm>
            <a:off x="235928" y="279043"/>
            <a:ext cx="9628920" cy="46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2800" kern="0" dirty="0">
                <a:solidFill>
                  <a:sysClr val="windowText" lastClr="000000"/>
                </a:solidFill>
                <a:latin typeface="Impact" panose="020B0806030902050204" pitchFamily="34" charset="0"/>
              </a:rPr>
              <a:t>Open Problems/possible solutions (?)</a:t>
            </a:r>
            <a:endParaRPr lang="it-IT" sz="2800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1C419A6-1606-195D-09D7-C2127F35C3DC}"/>
              </a:ext>
            </a:extLst>
          </p:cNvPr>
          <p:cNvSpPr txBox="1"/>
          <p:nvPr/>
        </p:nvSpPr>
        <p:spPr>
          <a:xfrm>
            <a:off x="575816" y="1030714"/>
            <a:ext cx="892899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400" b="1" dirty="0">
                <a:solidFill>
                  <a:srgbClr val="00B050"/>
                </a:solidFill>
                <a:latin typeface="DejaVu Serif Condensed"/>
              </a:rPr>
              <a:t>CF4 </a:t>
            </a:r>
            <a:r>
              <a:rPr lang="it-IT" sz="1400" b="1" dirty="0" err="1">
                <a:solidFill>
                  <a:srgbClr val="00B050"/>
                </a:solidFill>
                <a:latin typeface="DejaVu Serif Condensed"/>
              </a:rPr>
              <a:t>is</a:t>
            </a:r>
            <a:r>
              <a:rPr lang="it-IT" sz="1400" b="1" dirty="0">
                <a:solidFill>
                  <a:srgbClr val="00B050"/>
                </a:solidFill>
                <a:latin typeface="DejaVu Serif Condensed"/>
              </a:rPr>
              <a:t> </a:t>
            </a:r>
            <a:r>
              <a:rPr lang="it-IT" sz="1400" b="1" dirty="0" err="1">
                <a:solidFill>
                  <a:srgbClr val="00B050"/>
                </a:solidFill>
                <a:latin typeface="DejaVu Serif Condensed"/>
              </a:rPr>
              <a:t>not</a:t>
            </a:r>
            <a:r>
              <a:rPr lang="it-IT" sz="1400" b="1" dirty="0">
                <a:solidFill>
                  <a:srgbClr val="00B050"/>
                </a:solidFill>
                <a:latin typeface="DejaVu Serif Condensed"/>
              </a:rPr>
              <a:t> an eco-gas, </a:t>
            </a:r>
            <a:r>
              <a:rPr lang="it-IT" sz="1400" b="1" dirty="0" err="1">
                <a:solidFill>
                  <a:srgbClr val="00B050"/>
                </a:solidFill>
                <a:latin typeface="DejaVu Serif Condensed"/>
              </a:rPr>
              <a:t>responsible</a:t>
            </a:r>
            <a:r>
              <a:rPr lang="it-IT" sz="1400" b="1" dirty="0">
                <a:solidFill>
                  <a:srgbClr val="00B050"/>
                </a:solidFill>
                <a:latin typeface="DejaVu Serif Condensed"/>
              </a:rPr>
              <a:t> of strong </a:t>
            </a:r>
            <a:r>
              <a:rPr lang="it-IT" sz="1400" b="1" dirty="0" err="1">
                <a:solidFill>
                  <a:srgbClr val="00B050"/>
                </a:solidFill>
                <a:latin typeface="DejaVu Serif Condensed"/>
              </a:rPr>
              <a:t>kapton</a:t>
            </a:r>
            <a:r>
              <a:rPr lang="it-IT" sz="1400" b="1" dirty="0">
                <a:solidFill>
                  <a:srgbClr val="00B050"/>
                </a:solidFill>
                <a:latin typeface="DejaVu Serif Condensed"/>
              </a:rPr>
              <a:t> </a:t>
            </a:r>
            <a:r>
              <a:rPr lang="it-IT" sz="1400" b="1" dirty="0" err="1">
                <a:solidFill>
                  <a:srgbClr val="00B050"/>
                </a:solidFill>
                <a:latin typeface="DejaVu Serif Condensed"/>
              </a:rPr>
              <a:t>etching</a:t>
            </a:r>
            <a:r>
              <a:rPr lang="it-IT" sz="1400" b="1" dirty="0">
                <a:solidFill>
                  <a:srgbClr val="00B050"/>
                </a:solidFill>
                <a:latin typeface="DejaVu Serif Condensed"/>
              </a:rPr>
              <a:t> </a:t>
            </a:r>
            <a:r>
              <a:rPr lang="it-IT" sz="1400" dirty="0" err="1">
                <a:solidFill>
                  <a:srgbClr val="00B050"/>
                </a:solidFill>
                <a:latin typeface="DejaVu Serif Condensed"/>
              </a:rPr>
              <a:t>observed</a:t>
            </a:r>
            <a:r>
              <a:rPr lang="it-IT" sz="1400" dirty="0">
                <a:solidFill>
                  <a:srgbClr val="00B050"/>
                </a:solidFill>
                <a:latin typeface="DejaVu Serif Condensed"/>
              </a:rPr>
              <a:t> on GEM detectors </a:t>
            </a:r>
            <a:r>
              <a:rPr lang="it-IT" sz="1100" dirty="0">
                <a:solidFill>
                  <a:srgbClr val="00B050"/>
                </a:solidFill>
                <a:latin typeface="DejaVu Serif Condensed"/>
              </a:rPr>
              <a:t>(</a:t>
            </a:r>
            <a:r>
              <a:rPr lang="en-US" sz="1100" i="1" dirty="0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STUDY OF ETCHING EFFECTS ON TRIPLE-GEM DETECTORS OPERATED WITH CF</a:t>
            </a:r>
            <a:r>
              <a:rPr lang="en-US" sz="1100" i="1" baseline="-25000" dirty="0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1100" i="1" dirty="0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-BASED GAS MIXTURES, M. Alfonsi et al., IEEE Trans.Nucl.Sci.52 (2005) 2872-2878</a:t>
            </a:r>
            <a:r>
              <a:rPr lang="en-US" sz="1100" dirty="0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it-IT" sz="1100" dirty="0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400" b="1" dirty="0" err="1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Old</a:t>
            </a:r>
            <a:r>
              <a:rPr lang="it-IT" sz="1400" b="1" dirty="0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GEM detectors </a:t>
            </a:r>
            <a:r>
              <a:rPr lang="it-IT" sz="1400" b="1" dirty="0" err="1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at</a:t>
            </a:r>
            <a:r>
              <a:rPr lang="it-IT" sz="1400" b="1" dirty="0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400" b="1" dirty="0" err="1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LHCb</a:t>
            </a:r>
            <a:r>
              <a:rPr lang="it-IT" sz="1400" b="1" dirty="0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400" dirty="0" err="1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will</a:t>
            </a:r>
            <a:r>
              <a:rPr lang="it-IT" sz="1400" dirty="0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be </a:t>
            </a:r>
            <a:r>
              <a:rPr lang="it-IT" sz="1400" b="1" dirty="0" err="1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analysed</a:t>
            </a:r>
            <a:r>
              <a:rPr lang="it-IT" sz="1400" b="1" dirty="0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400" dirty="0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to check for </a:t>
            </a:r>
            <a:r>
              <a:rPr lang="it-IT" sz="1400" b="1" dirty="0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CF4 </a:t>
            </a:r>
            <a:r>
              <a:rPr lang="it-IT" sz="1400" b="1" dirty="0" err="1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etching</a:t>
            </a:r>
            <a:r>
              <a:rPr lang="it-IT" sz="1400" b="1" dirty="0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400" b="1" dirty="0" err="1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effects</a:t>
            </a:r>
            <a:r>
              <a:rPr lang="it-IT" sz="1400" b="1" dirty="0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400" dirty="0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it-IT" sz="1400" dirty="0" err="1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we</a:t>
            </a:r>
            <a:r>
              <a:rPr lang="it-IT" sz="1400" dirty="0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can </a:t>
            </a:r>
            <a:r>
              <a:rPr lang="it-IT" sz="1400" dirty="0" err="1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learn</a:t>
            </a:r>
            <a:r>
              <a:rPr lang="it-IT" sz="1400" dirty="0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from </a:t>
            </a:r>
            <a:r>
              <a:rPr lang="it-IT" sz="1400" dirty="0" err="1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this</a:t>
            </a:r>
            <a:r>
              <a:rPr lang="it-IT" sz="1400" dirty="0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study)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400" b="1" dirty="0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PEP µ-RWELL </a:t>
            </a:r>
            <a:r>
              <a:rPr lang="it-IT" sz="1400" dirty="0" err="1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irradiated</a:t>
            </a:r>
            <a:r>
              <a:rPr lang="it-IT" sz="1400" dirty="0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with X-Rays </a:t>
            </a:r>
            <a:r>
              <a:rPr lang="it-IT" sz="1400" dirty="0" err="1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at</a:t>
            </a:r>
            <a:r>
              <a:rPr lang="it-IT" sz="1400" dirty="0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LNF </a:t>
            </a:r>
            <a:r>
              <a:rPr lang="it-IT" sz="1400" dirty="0" err="1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will</a:t>
            </a:r>
            <a:r>
              <a:rPr lang="it-IT" sz="1400" dirty="0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be </a:t>
            </a:r>
            <a:r>
              <a:rPr lang="it-IT" sz="1400" b="1" dirty="0" err="1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analysed</a:t>
            </a:r>
            <a:r>
              <a:rPr lang="it-IT" sz="1400" b="1" dirty="0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to check for CF4 </a:t>
            </a:r>
            <a:r>
              <a:rPr lang="it-IT" sz="1400" b="1" dirty="0" err="1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etching</a:t>
            </a:r>
            <a:r>
              <a:rPr lang="it-IT" sz="1400" b="1" dirty="0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400" b="1" dirty="0" err="1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effects</a:t>
            </a:r>
            <a:endParaRPr lang="it-IT" sz="1400" b="1" dirty="0">
              <a:solidFill>
                <a:srgbClr val="00B050"/>
              </a:solidFill>
              <a:effectLst/>
              <a:latin typeface="DejaVu Serif Condense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300" b="1" dirty="0">
              <a:solidFill>
                <a:srgbClr val="00B050"/>
              </a:solidFill>
              <a:latin typeface="DejaVu Serif Condense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B050"/>
                </a:solidFill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1400" b="1" dirty="0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co-gas mix for GEM/RWELL (?)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RWELL in </a:t>
            </a:r>
            <a:r>
              <a:rPr lang="en-US" sz="1400" b="1" dirty="0" err="1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LHCb</a:t>
            </a:r>
            <a:r>
              <a:rPr lang="en-US" sz="1400" b="1" dirty="0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(in principle) needs for fast gas mix  (?)</a:t>
            </a:r>
          </a:p>
          <a:p>
            <a:endParaRPr lang="it-IT" sz="400" b="1" dirty="0">
              <a:solidFill>
                <a:srgbClr val="00B050"/>
              </a:solidFill>
              <a:effectLst/>
              <a:latin typeface="DejaVu Serif Condense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400" b="1" dirty="0">
                <a:solidFill>
                  <a:srgbClr val="00B050"/>
                </a:solidFill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it-IT" sz="1400" b="1" dirty="0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ong-</a:t>
            </a:r>
            <a:r>
              <a:rPr lang="it-IT" sz="1400" b="1" dirty="0" err="1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term</a:t>
            </a:r>
            <a:r>
              <a:rPr lang="it-IT" sz="1400" b="1" dirty="0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test of a PEP µ-RWELL </a:t>
            </a:r>
            <a:r>
              <a:rPr lang="it-IT" sz="1400" dirty="0" err="1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irradiated</a:t>
            </a:r>
            <a:r>
              <a:rPr lang="it-IT" sz="1400" dirty="0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with X-Rays </a:t>
            </a:r>
            <a:r>
              <a:rPr lang="it-IT" sz="1400" b="1" dirty="0" err="1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will</a:t>
            </a:r>
            <a:r>
              <a:rPr lang="it-IT" sz="1400" b="1" dirty="0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be </a:t>
            </a:r>
            <a:r>
              <a:rPr lang="it-IT" sz="1400" b="1" dirty="0" err="1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started</a:t>
            </a:r>
            <a:r>
              <a:rPr lang="it-IT" sz="1400" b="1" dirty="0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400" b="1" dirty="0" err="1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soon</a:t>
            </a:r>
            <a:r>
              <a:rPr lang="it-IT" sz="1400" b="1" dirty="0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with Ar/Co2 gas mix </a:t>
            </a:r>
            <a:r>
              <a:rPr lang="it-IT" sz="1400" dirty="0">
                <a:solidFill>
                  <a:srgbClr val="00B05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(no CF4)</a:t>
            </a:r>
          </a:p>
          <a:p>
            <a:endParaRPr lang="it-IT" sz="600" dirty="0">
              <a:latin typeface="DejaVu Serif Condense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400" b="1" dirty="0" err="1">
                <a:solidFill>
                  <a:srgbClr val="0070C0"/>
                </a:solidFill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Defining</a:t>
            </a:r>
            <a:r>
              <a:rPr lang="it-IT" sz="1400" b="1" dirty="0">
                <a:solidFill>
                  <a:srgbClr val="0070C0"/>
                </a:solidFill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a safe assembly/testing procedure: </a:t>
            </a:r>
            <a:r>
              <a:rPr lang="it-IT" sz="1400" b="1" dirty="0" err="1">
                <a:solidFill>
                  <a:srgbClr val="0070C0"/>
                </a:solidFill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DI-washing+electrical</a:t>
            </a:r>
            <a:r>
              <a:rPr lang="it-IT" sz="1400" b="1" dirty="0">
                <a:solidFill>
                  <a:srgbClr val="0070C0"/>
                </a:solidFill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hot-</a:t>
            </a:r>
            <a:r>
              <a:rPr lang="it-IT" sz="1400" b="1" dirty="0" err="1">
                <a:solidFill>
                  <a:srgbClr val="0070C0"/>
                </a:solidFill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cleaning</a:t>
            </a:r>
            <a:r>
              <a:rPr lang="it-IT" sz="1400" b="1" dirty="0">
                <a:solidFill>
                  <a:srgbClr val="0070C0"/>
                </a:solidFill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sz="1400" b="1" dirty="0" err="1">
                <a:solidFill>
                  <a:srgbClr val="0070C0"/>
                </a:solidFill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humidity</a:t>
            </a:r>
            <a:r>
              <a:rPr lang="it-IT" sz="1400" b="1" dirty="0">
                <a:solidFill>
                  <a:srgbClr val="0070C0"/>
                </a:solidFill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control in the gas line, detector </a:t>
            </a:r>
            <a:r>
              <a:rPr lang="it-IT" sz="1400" b="1" dirty="0" err="1">
                <a:solidFill>
                  <a:srgbClr val="0070C0"/>
                </a:solidFill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conditioning</a:t>
            </a:r>
            <a:r>
              <a:rPr lang="it-IT" sz="1400" b="1" dirty="0">
                <a:solidFill>
                  <a:srgbClr val="0070C0"/>
                </a:solidFill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400" dirty="0">
                <a:solidFill>
                  <a:srgbClr val="0070C0"/>
                </a:solidFill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(in </a:t>
            </a:r>
            <a:r>
              <a:rPr lang="it-IT" sz="1400" dirty="0" err="1">
                <a:solidFill>
                  <a:srgbClr val="0070C0"/>
                </a:solidFill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strict</a:t>
            </a:r>
            <a:r>
              <a:rPr lang="it-IT" sz="1400" dirty="0">
                <a:solidFill>
                  <a:srgbClr val="0070C0"/>
                </a:solidFill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400" dirty="0" err="1">
                <a:solidFill>
                  <a:srgbClr val="0070C0"/>
                </a:solidFill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collaboration</a:t>
            </a:r>
            <a:r>
              <a:rPr lang="it-IT" sz="1400" dirty="0">
                <a:solidFill>
                  <a:srgbClr val="0070C0"/>
                </a:solidFill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with Rui)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400" b="1" dirty="0" err="1">
                <a:solidFill>
                  <a:srgbClr val="0070C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Replacing</a:t>
            </a:r>
            <a:r>
              <a:rPr lang="it-IT" sz="1400" b="1" dirty="0">
                <a:solidFill>
                  <a:srgbClr val="0070C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FR4 frames with PEEK frames, </a:t>
            </a:r>
            <a:r>
              <a:rPr lang="it-IT" sz="1400" dirty="0">
                <a:solidFill>
                  <a:srgbClr val="0070C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more </a:t>
            </a:r>
            <a:r>
              <a:rPr lang="it-IT" sz="1400" dirty="0" err="1">
                <a:solidFill>
                  <a:srgbClr val="0070C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expensive</a:t>
            </a:r>
            <a:r>
              <a:rPr lang="it-IT" sz="1400" dirty="0">
                <a:solidFill>
                  <a:srgbClr val="0070C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BUT </a:t>
            </a:r>
            <a:r>
              <a:rPr lang="it-IT" sz="1400" dirty="0" err="1">
                <a:solidFill>
                  <a:srgbClr val="0070C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not</a:t>
            </a:r>
            <a:r>
              <a:rPr lang="it-IT" sz="1400" dirty="0">
                <a:solidFill>
                  <a:srgbClr val="0070C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400" dirty="0" err="1">
                <a:solidFill>
                  <a:srgbClr val="0070C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hygroscopic</a:t>
            </a:r>
            <a:r>
              <a:rPr lang="it-IT" sz="1400" dirty="0">
                <a:solidFill>
                  <a:srgbClr val="0070C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it-IT" sz="1400" dirty="0" err="1">
                <a:solidFill>
                  <a:srgbClr val="0070C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then</a:t>
            </a:r>
            <a:r>
              <a:rPr lang="it-IT" sz="1400" dirty="0">
                <a:solidFill>
                  <a:srgbClr val="0070C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400" dirty="0" err="1">
                <a:solidFill>
                  <a:srgbClr val="0070C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compatible</a:t>
            </a:r>
            <a:r>
              <a:rPr lang="it-IT" sz="1400" dirty="0">
                <a:solidFill>
                  <a:srgbClr val="0070C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with CF4 (</a:t>
            </a:r>
            <a:r>
              <a:rPr lang="it-IT" sz="1400" dirty="0" err="1">
                <a:solidFill>
                  <a:srgbClr val="0070C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eventually</a:t>
            </a:r>
            <a:r>
              <a:rPr lang="it-IT" sz="1400" dirty="0">
                <a:solidFill>
                  <a:srgbClr val="0070C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400" dirty="0" err="1">
                <a:solidFill>
                  <a:srgbClr val="0070C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only</a:t>
            </a:r>
            <a:r>
              <a:rPr lang="it-IT" sz="1400" dirty="0">
                <a:solidFill>
                  <a:srgbClr val="0070C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it-IT" sz="1400" dirty="0" err="1">
                <a:solidFill>
                  <a:srgbClr val="0070C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closed</a:t>
            </a:r>
            <a:r>
              <a:rPr lang="it-IT" sz="1400" dirty="0">
                <a:solidFill>
                  <a:srgbClr val="0070C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mode)</a:t>
            </a:r>
            <a:endParaRPr lang="it-IT" sz="1400" dirty="0">
              <a:latin typeface="DejaVu Serif Condense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400" b="1" dirty="0">
                <a:solidFill>
                  <a:srgbClr val="0070C0"/>
                </a:solidFill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2D </a:t>
            </a:r>
            <a:r>
              <a:rPr lang="it-IT" sz="1400" b="1" dirty="0" err="1">
                <a:solidFill>
                  <a:srgbClr val="0070C0"/>
                </a:solidFill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readout</a:t>
            </a:r>
            <a:r>
              <a:rPr lang="it-IT" sz="1400" b="1" dirty="0">
                <a:solidFill>
                  <a:srgbClr val="0070C0"/>
                </a:solidFill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400" b="1" dirty="0" err="1">
                <a:solidFill>
                  <a:srgbClr val="0070C0"/>
                </a:solidFill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still</a:t>
            </a:r>
            <a:r>
              <a:rPr lang="it-IT" sz="1400" b="1" dirty="0">
                <a:solidFill>
                  <a:srgbClr val="0070C0"/>
                </a:solidFill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to be </a:t>
            </a:r>
            <a:r>
              <a:rPr lang="it-IT" sz="1400" b="1" dirty="0" err="1">
                <a:solidFill>
                  <a:srgbClr val="0070C0"/>
                </a:solidFill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investigated</a:t>
            </a:r>
            <a:r>
              <a:rPr lang="it-IT" sz="1400" b="1" dirty="0">
                <a:solidFill>
                  <a:srgbClr val="0070C0"/>
                </a:solidFill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: 2x1D</a:t>
            </a:r>
            <a:r>
              <a:rPr lang="it-IT" sz="1400" dirty="0">
                <a:solidFill>
                  <a:srgbClr val="0070C0"/>
                </a:solidFill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or </a:t>
            </a:r>
            <a:r>
              <a:rPr lang="it-IT" sz="1400" b="1" dirty="0">
                <a:solidFill>
                  <a:srgbClr val="0070C0"/>
                </a:solidFill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2D w/top </a:t>
            </a:r>
            <a:r>
              <a:rPr lang="it-IT" sz="1400" b="1" dirty="0" err="1">
                <a:solidFill>
                  <a:srgbClr val="0070C0"/>
                </a:solidFill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readout</a:t>
            </a:r>
            <a:r>
              <a:rPr lang="it-IT" sz="1400" b="1" dirty="0">
                <a:solidFill>
                  <a:srgbClr val="0070C0"/>
                </a:solidFill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400" dirty="0">
                <a:solidFill>
                  <a:srgbClr val="0070C0"/>
                </a:solidFill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… </a:t>
            </a:r>
            <a:r>
              <a:rPr lang="it-IT" sz="1400" b="1" dirty="0">
                <a:solidFill>
                  <a:srgbClr val="0070C0"/>
                </a:solidFill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capacitive sharing </a:t>
            </a:r>
            <a:r>
              <a:rPr lang="it-IT" sz="1400" dirty="0">
                <a:solidFill>
                  <a:srgbClr val="0070C0"/>
                </a:solidFill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(by Kondo)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400" b="1" dirty="0">
                <a:solidFill>
                  <a:srgbClr val="0070C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Low-mass </a:t>
            </a:r>
            <a:r>
              <a:rPr lang="it-IT" sz="1400" b="1" dirty="0" err="1">
                <a:solidFill>
                  <a:srgbClr val="0070C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mechanics</a:t>
            </a:r>
            <a:r>
              <a:rPr lang="it-IT" sz="1400" b="1" dirty="0">
                <a:solidFill>
                  <a:srgbClr val="0070C0"/>
                </a:solidFill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it-IT" sz="1400" b="1" dirty="0" err="1">
                <a:solidFill>
                  <a:srgbClr val="0070C0"/>
                </a:solidFill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Jlab</a:t>
            </a:r>
            <a:r>
              <a:rPr lang="it-IT" sz="1400" b="1" dirty="0">
                <a:solidFill>
                  <a:srgbClr val="0070C0"/>
                </a:solidFill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, Eurizon): </a:t>
            </a:r>
            <a:r>
              <a:rPr lang="it-IT" sz="1400" dirty="0">
                <a:solidFill>
                  <a:srgbClr val="0070C0"/>
                </a:solidFill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to be </a:t>
            </a:r>
            <a:r>
              <a:rPr lang="it-IT" sz="1400" dirty="0" err="1">
                <a:solidFill>
                  <a:srgbClr val="0070C0"/>
                </a:solidFill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tuned</a:t>
            </a:r>
            <a:r>
              <a:rPr lang="it-IT" sz="1400" dirty="0">
                <a:solidFill>
                  <a:srgbClr val="0070C0"/>
                </a:solidFill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sz="1400" dirty="0" err="1">
                <a:solidFill>
                  <a:srgbClr val="0070C0"/>
                </a:solidFill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looking</a:t>
            </a:r>
            <a:r>
              <a:rPr lang="it-IT" sz="1400" dirty="0">
                <a:solidFill>
                  <a:srgbClr val="0070C0"/>
                </a:solidFill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for </a:t>
            </a:r>
            <a:r>
              <a:rPr lang="it-IT" sz="1400" dirty="0" err="1">
                <a:solidFill>
                  <a:srgbClr val="0070C0"/>
                </a:solidFill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materials</a:t>
            </a:r>
            <a:r>
              <a:rPr lang="it-IT" sz="1400" dirty="0">
                <a:solidFill>
                  <a:srgbClr val="0070C0"/>
                </a:solidFill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400" dirty="0" err="1">
                <a:solidFill>
                  <a:srgbClr val="0070C0"/>
                </a:solidFill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compatible</a:t>
            </a:r>
            <a:r>
              <a:rPr lang="it-IT" sz="1400" dirty="0">
                <a:solidFill>
                  <a:srgbClr val="0070C0"/>
                </a:solidFill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with RWELL DI-</a:t>
            </a:r>
            <a:r>
              <a:rPr lang="it-IT" sz="1400" dirty="0" err="1">
                <a:solidFill>
                  <a:srgbClr val="0070C0"/>
                </a:solidFill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washing</a:t>
            </a:r>
            <a:r>
              <a:rPr lang="it-IT" sz="1400" dirty="0">
                <a:solidFill>
                  <a:srgbClr val="0070C0"/>
                </a:solidFill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/hot-</a:t>
            </a:r>
            <a:r>
              <a:rPr lang="it-IT" sz="1400" dirty="0" err="1">
                <a:solidFill>
                  <a:srgbClr val="0070C0"/>
                </a:solidFill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cleaning</a:t>
            </a:r>
            <a:endParaRPr lang="it-IT" sz="1400" dirty="0">
              <a:solidFill>
                <a:srgbClr val="0070C0"/>
              </a:solidFill>
              <a:latin typeface="DejaVu Serif Condense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sz="600" dirty="0">
              <a:effectLst/>
              <a:latin typeface="DejaVu Serif Condense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400" b="1" dirty="0" err="1"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Apart</a:t>
            </a:r>
            <a:r>
              <a:rPr lang="it-IT" sz="1400" b="1" dirty="0"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APV25 </a:t>
            </a:r>
            <a:r>
              <a:rPr lang="it-IT" sz="1400" dirty="0" err="1"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there</a:t>
            </a:r>
            <a:r>
              <a:rPr lang="it-IT" sz="1400" dirty="0"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400" dirty="0" err="1"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it-IT" sz="1400" dirty="0"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no </a:t>
            </a:r>
            <a:r>
              <a:rPr lang="it-IT" sz="1400" dirty="0" err="1"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other</a:t>
            </a:r>
            <a:r>
              <a:rPr lang="it-IT" sz="1400" dirty="0"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400" b="1" dirty="0"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user-friendly </a:t>
            </a:r>
            <a:r>
              <a:rPr lang="it-IT" sz="1400" b="1" dirty="0" err="1"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electronics</a:t>
            </a:r>
            <a:r>
              <a:rPr lang="it-IT" sz="1400" b="1" dirty="0"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400" dirty="0"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for testing MPGD (</a:t>
            </a:r>
            <a:r>
              <a:rPr lang="it-IT" sz="1400" dirty="0" err="1"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not</a:t>
            </a:r>
            <a:r>
              <a:rPr lang="it-IT" sz="1400" dirty="0"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400" dirty="0" err="1"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only</a:t>
            </a:r>
            <a:r>
              <a:rPr lang="it-IT" sz="1400" dirty="0"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RWELL).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400" dirty="0"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For </a:t>
            </a:r>
            <a:r>
              <a:rPr lang="it-IT" sz="1400" b="1" dirty="0" err="1"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LHCb</a:t>
            </a:r>
            <a:r>
              <a:rPr lang="it-IT" sz="1400" b="1" dirty="0"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the Bari group </a:t>
            </a:r>
            <a:r>
              <a:rPr lang="it-IT" sz="1400" dirty="0" err="1"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it-IT" sz="1400" dirty="0"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400" dirty="0" err="1"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developing</a:t>
            </a:r>
            <a:r>
              <a:rPr lang="it-IT" sz="1400" dirty="0"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a new ASIC, </a:t>
            </a:r>
            <a:r>
              <a:rPr lang="it-IT" sz="1400" b="1" dirty="0"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FATIC</a:t>
            </a:r>
            <a:r>
              <a:rPr lang="it-IT" sz="1400" dirty="0"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it-IT" sz="1400" dirty="0" err="1"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still</a:t>
            </a:r>
            <a:r>
              <a:rPr lang="it-IT" sz="1400" dirty="0"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to be </a:t>
            </a:r>
            <a:r>
              <a:rPr lang="it-IT" sz="1400" dirty="0" err="1"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tested</a:t>
            </a:r>
            <a:r>
              <a:rPr lang="it-IT" sz="1400" dirty="0"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400" dirty="0" err="1"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Other</a:t>
            </a:r>
            <a:r>
              <a:rPr lang="it-IT" sz="1400" dirty="0">
                <a:effectLst/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400" dirty="0"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ASIC: </a:t>
            </a:r>
            <a:r>
              <a:rPr lang="it-IT" sz="1400" b="1" dirty="0">
                <a:latin typeface="DejaVu Serif Condensed"/>
                <a:ea typeface="Calibri" panose="020F0502020204030204" pitchFamily="34" charset="0"/>
                <a:cs typeface="Times New Roman" panose="02020603050405020304" pitchFamily="18" charset="0"/>
              </a:rPr>
              <a:t>VMM3 (?)</a:t>
            </a:r>
            <a:endParaRPr lang="it-IT" sz="1400" b="1" dirty="0">
              <a:effectLst/>
              <a:latin typeface="DejaVu Serif Condensed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1997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539727C-B8F4-71AF-3406-2479A28D9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920" y="147600"/>
            <a:ext cx="9628920" cy="468000"/>
          </a:xfrm>
        </p:spPr>
        <p:txBody>
          <a:bodyPr lIns="0" tIns="0" rIns="0" bIns="0" anchor="ctr">
            <a:normAutofit/>
          </a:bodyPr>
          <a:lstStyle/>
          <a:p>
            <a:r>
              <a:rPr lang="en-US" sz="2800" spc="26" dirty="0">
                <a:latin typeface="Impact"/>
              </a:rPr>
              <a:t>The low-rate layout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2615CFD-02F3-7F33-A6F0-359011F542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525" y="694248"/>
            <a:ext cx="3922259" cy="2206272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60A0C28-0384-28A0-C6B7-2CE45DB519B8}"/>
              </a:ext>
            </a:extLst>
          </p:cNvPr>
          <p:cNvSpPr txBox="1"/>
          <p:nvPr/>
        </p:nvSpPr>
        <p:spPr>
          <a:xfrm>
            <a:off x="4968304" y="3051300"/>
            <a:ext cx="5000200" cy="230425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rtlCol="0" anchor="t">
            <a:noAutofit/>
          </a:bodyPr>
          <a:lstStyle/>
          <a:p>
            <a:pPr>
              <a:spcAft>
                <a:spcPts val="600"/>
              </a:spcAft>
            </a:pPr>
            <a:r>
              <a:rPr lang="en-US" b="1" spc="-1" dirty="0">
                <a:latin typeface="DejaVu Serif Condensed"/>
              </a:rPr>
              <a:t>Single Resistive Layer (SRL)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b="1" spc="-1" dirty="0">
                <a:latin typeface="DejaVu Serif Condensed"/>
              </a:rPr>
              <a:t>2-D current evacuation scheme based on a single resistive layer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spc="-1" dirty="0">
                <a:latin typeface="DejaVu Serif Condensed"/>
              </a:rPr>
              <a:t>grounding  around the perimeter of the active area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spc="-1" dirty="0">
                <a:latin typeface="DejaVu Serif Condensed"/>
              </a:rPr>
              <a:t>limitation for large area: the path of the current towards ground connection depends on the particle incidence point </a:t>
            </a:r>
            <a:r>
              <a:rPr lang="en-US" sz="1600" spc="-1" dirty="0">
                <a:latin typeface="DejaVu Serif Condensed"/>
                <a:sym typeface="Wingdings" panose="05000000000000000000" pitchFamily="2" charset="2"/>
              </a:rPr>
              <a:t> </a:t>
            </a:r>
            <a:r>
              <a:rPr lang="en-US" sz="1600" spc="-1" dirty="0">
                <a:latin typeface="DejaVu Serif Condensed"/>
              </a:rPr>
              <a:t>detector response inhomogeneity  </a:t>
            </a:r>
            <a:r>
              <a:rPr lang="en-US" sz="1600" spc="-1" dirty="0">
                <a:latin typeface="DejaVu Serif Condensed"/>
                <a:sym typeface="Wingdings" panose="05000000000000000000" pitchFamily="2" charset="2"/>
              </a:rPr>
              <a:t></a:t>
            </a:r>
            <a:r>
              <a:rPr lang="en-US" sz="1600" b="1" spc="-1" dirty="0">
                <a:latin typeface="DejaVu Serif Condensed"/>
                <a:sym typeface="Wingdings" panose="05000000000000000000" pitchFamily="2" charset="2"/>
              </a:rPr>
              <a:t> </a:t>
            </a:r>
            <a:r>
              <a:rPr lang="en-US" sz="1600" b="1" spc="-1" dirty="0">
                <a:latin typeface="DejaVu Serif Condensed"/>
              </a:rPr>
              <a:t>limited rate capability &lt;100 kHz/cm</a:t>
            </a:r>
            <a:r>
              <a:rPr lang="en-US" sz="1600" b="1" spc="-1" baseline="30000" dirty="0">
                <a:latin typeface="DejaVu Serif Condensed"/>
              </a:rPr>
              <a:t>2</a:t>
            </a:r>
            <a:endParaRPr lang="en-US" sz="1600" b="1" spc="-1" dirty="0">
              <a:latin typeface="DejaVu Serif Condensed"/>
            </a:endParaRPr>
          </a:p>
        </p:txBody>
      </p:sp>
      <p:pic>
        <p:nvPicPr>
          <p:cNvPr id="7" name="Picture 24">
            <a:extLst>
              <a:ext uri="{FF2B5EF4-FFF2-40B4-BE49-F238E27FC236}">
                <a16:creationId xmlns:a16="http://schemas.microsoft.com/office/drawing/2014/main" id="{86C9D4E9-CBDA-49CF-78F6-610ECC6AA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256" y="1244336"/>
            <a:ext cx="4561048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340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94C62A-AD88-44C3-02EE-A7383E848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spc="26" dirty="0">
                <a:latin typeface="Impact"/>
              </a:rPr>
              <a:t>High-rate layouts</a:t>
            </a:r>
            <a:endParaRPr lang="it-IT" sz="280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F2DB439-6DE8-C6FE-C1A2-BEB4692939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3" r="19310"/>
          <a:stretch/>
        </p:blipFill>
        <p:spPr>
          <a:xfrm>
            <a:off x="531085" y="1041829"/>
            <a:ext cx="3563860" cy="210598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9FDC25C-4A68-5F2C-EA75-72E024BE2A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4" r="19445"/>
          <a:stretch/>
        </p:blipFill>
        <p:spPr>
          <a:xfrm>
            <a:off x="5501375" y="3020566"/>
            <a:ext cx="3931425" cy="2126764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591DD60A-53EF-558E-7182-90311DC9E588}"/>
              </a:ext>
            </a:extLst>
          </p:cNvPr>
          <p:cNvSpPr txBox="1"/>
          <p:nvPr/>
        </p:nvSpPr>
        <p:spPr>
          <a:xfrm>
            <a:off x="4478805" y="1177874"/>
            <a:ext cx="510583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b="1" dirty="0">
                <a:latin typeface="DejaVu Serif Condensed"/>
              </a:rPr>
              <a:t>Double Resistive Layer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GB" sz="1400" dirty="0">
                <a:latin typeface="DejaVu Serif Condensed"/>
              </a:rPr>
              <a:t>3-D current evacuation scheme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GB" sz="1400" dirty="0">
                <a:latin typeface="DejaVu Serif Condensed"/>
              </a:rPr>
              <a:t>two stacked resistive layers connected through a matrix of conductive </a:t>
            </a:r>
            <a:r>
              <a:rPr lang="en-GB" sz="1400" dirty="0" err="1">
                <a:latin typeface="DejaVu Serif Condensed"/>
              </a:rPr>
              <a:t>vias</a:t>
            </a:r>
            <a:r>
              <a:rPr lang="en-GB" sz="1400" dirty="0">
                <a:latin typeface="DejaVu Serif Condensed"/>
              </a:rPr>
              <a:t>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GB" sz="1400" dirty="0">
                <a:latin typeface="DejaVu Serif Condensed"/>
              </a:rPr>
              <a:t>Resistive stage  grounding through a further matrix of </a:t>
            </a:r>
            <a:r>
              <a:rPr lang="en-GB" sz="1400" dirty="0" err="1">
                <a:latin typeface="DejaVu Serif Condensed"/>
              </a:rPr>
              <a:t>vias</a:t>
            </a:r>
            <a:r>
              <a:rPr lang="en-GB" sz="1400" dirty="0">
                <a:latin typeface="DejaVu Serif Condensed"/>
              </a:rPr>
              <a:t> to the underlying readout electrodes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400" dirty="0">
                <a:latin typeface="DejaVu Serif Condensed"/>
                <a:cs typeface="Apple Symbols"/>
              </a:rPr>
              <a:t>pitch of the </a:t>
            </a:r>
            <a:r>
              <a:rPr lang="en-US" sz="1400" dirty="0" err="1">
                <a:latin typeface="DejaVu Serif Condensed"/>
                <a:cs typeface="Apple Symbols"/>
              </a:rPr>
              <a:t>vias</a:t>
            </a:r>
            <a:r>
              <a:rPr lang="en-US" sz="1400" dirty="0">
                <a:latin typeface="DejaVu Serif Condensed"/>
                <a:cs typeface="Apple Symbols"/>
              </a:rPr>
              <a:t> with a density less than 1/cm</a:t>
            </a:r>
            <a:r>
              <a:rPr lang="en-US" sz="1400" baseline="30000" dirty="0">
                <a:latin typeface="DejaVu Serif Condensed"/>
                <a:cs typeface="Apple Symbols"/>
              </a:rPr>
              <a:t>2</a:t>
            </a:r>
            <a:r>
              <a:rPr lang="en-US" sz="1400" dirty="0">
                <a:latin typeface="DejaVu Serif Condensed"/>
                <a:cs typeface="Apple Symbols"/>
                <a:sym typeface="Wingdings" pitchFamily="2" charset="2"/>
              </a:rPr>
              <a:t> </a:t>
            </a:r>
            <a:endParaRPr lang="en-US" sz="1400" dirty="0">
              <a:latin typeface="DejaVu Serif Condensed"/>
              <a:cs typeface="Apple Symbols"/>
            </a:endParaRP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A62FEC64-AD3A-ED80-59D2-BCEDA9F41EB6}"/>
              </a:ext>
            </a:extLst>
          </p:cNvPr>
          <p:cNvSpPr txBox="1"/>
          <p:nvPr/>
        </p:nvSpPr>
        <p:spPr>
          <a:xfrm>
            <a:off x="323528" y="3212950"/>
            <a:ext cx="51125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latin typeface="DejaVu Serif Condensed"/>
                <a:cs typeface="Arial" pitchFamily="34" charset="0"/>
              </a:rPr>
              <a:t>The Silver Grid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400" dirty="0">
                <a:latin typeface="DejaVu Serif Condensed"/>
                <a:cs typeface="Arial" pitchFamily="34" charset="0"/>
              </a:rPr>
              <a:t>simplified HR scheme based on a SRL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400" dirty="0">
                <a:latin typeface="DejaVu Serif Condensed"/>
                <a:cs typeface="Arial" pitchFamily="34" charset="0"/>
              </a:rPr>
              <a:t>2-D evacuation scheme by means a conductive grid realized on the DLC layer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400" dirty="0">
                <a:latin typeface="DejaVu Serif Condensed"/>
                <a:cs typeface="Arial" pitchFamily="34" charset="0"/>
              </a:rPr>
              <a:t>grid lines can be screen-printed or etched  by photo-lithography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400" dirty="0">
                <a:latin typeface="DejaVu Serif Condensed"/>
                <a:cs typeface="Arial" pitchFamily="34" charset="0"/>
              </a:rPr>
              <a:t>pitch of the grid lines of the order of 1/cm</a:t>
            </a:r>
          </a:p>
        </p:txBody>
      </p:sp>
    </p:spTree>
    <p:extLst>
      <p:ext uri="{BB962C8B-B14F-4D97-AF65-F5344CB8AC3E}">
        <p14:creationId xmlns:p14="http://schemas.microsoft.com/office/powerpoint/2010/main" val="104098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hart&#10;&#10;Description automatically generated">
            <a:extLst>
              <a:ext uri="{FF2B5EF4-FFF2-40B4-BE49-F238E27FC236}">
                <a16:creationId xmlns:a16="http://schemas.microsoft.com/office/drawing/2014/main" id="{E2AA544E-7399-B923-3260-A10D35500E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32" y="1223154"/>
            <a:ext cx="4712832" cy="3426441"/>
          </a:xfrm>
          <a:prstGeom prst="rect">
            <a:avLst/>
          </a:prstGeom>
        </p:spPr>
      </p:pic>
      <p:pic>
        <p:nvPicPr>
          <p:cNvPr id="7" name="Picture 8" descr="Chart&#10;&#10;Description automatically generated">
            <a:extLst>
              <a:ext uri="{FF2B5EF4-FFF2-40B4-BE49-F238E27FC236}">
                <a16:creationId xmlns:a16="http://schemas.microsoft.com/office/drawing/2014/main" id="{47120A8D-6975-AC2C-8958-46CB4B2571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077" y="1179091"/>
            <a:ext cx="4753827" cy="3470504"/>
          </a:xfrm>
          <a:prstGeom prst="rect">
            <a:avLst/>
          </a:prstGeom>
        </p:spPr>
      </p:pic>
      <p:sp>
        <p:nvSpPr>
          <p:cNvPr id="30" name="Titolo 1">
            <a:extLst>
              <a:ext uri="{FF2B5EF4-FFF2-40B4-BE49-F238E27FC236}">
                <a16:creationId xmlns:a16="http://schemas.microsoft.com/office/drawing/2014/main" id="{93190DB2-B4A2-1B1B-C773-C6377CC9E694}"/>
              </a:ext>
            </a:extLst>
          </p:cNvPr>
          <p:cNvSpPr txBox="1">
            <a:spLocks/>
          </p:cNvSpPr>
          <p:nvPr/>
        </p:nvSpPr>
        <p:spPr>
          <a:xfrm>
            <a:off x="235928" y="170979"/>
            <a:ext cx="9628920" cy="46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2800" kern="0" spc="26" dirty="0">
                <a:solidFill>
                  <a:sysClr val="windowText" lastClr="000000"/>
                </a:solidFill>
                <a:latin typeface="Impact"/>
              </a:rPr>
              <a:t>High-rate layouts: performance w/X-rays</a:t>
            </a:r>
            <a:endParaRPr lang="it-IT" sz="2800" kern="0" dirty="0">
              <a:solidFill>
                <a:sysClr val="windowText" lastClr="000000"/>
              </a:solidFill>
            </a:endParaRPr>
          </a:p>
        </p:txBody>
      </p:sp>
      <p:sp>
        <p:nvSpPr>
          <p:cNvPr id="31" name="TextBox 5">
            <a:extLst>
              <a:ext uri="{FF2B5EF4-FFF2-40B4-BE49-F238E27FC236}">
                <a16:creationId xmlns:a16="http://schemas.microsoft.com/office/drawing/2014/main" id="{844C2D79-DA04-1E19-CCAB-1EEA66A22B55}"/>
              </a:ext>
            </a:extLst>
          </p:cNvPr>
          <p:cNvSpPr txBox="1"/>
          <p:nvPr/>
        </p:nvSpPr>
        <p:spPr>
          <a:xfrm>
            <a:off x="2808064" y="5099461"/>
            <a:ext cx="5112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Impact" panose="020B0806030902050204" pitchFamily="34" charset="0"/>
                <a:cs typeface="Arial" pitchFamily="34" charset="0"/>
              </a:rPr>
              <a:t>Rate capability w/</a:t>
            </a:r>
            <a:r>
              <a:rPr lang="en-US" sz="2000" dirty="0" err="1">
                <a:latin typeface="Impact" panose="020B0806030902050204" pitchFamily="34" charset="0"/>
                <a:cs typeface="Arial" pitchFamily="34" charset="0"/>
              </a:rPr>
              <a:t>m.i.p.</a:t>
            </a:r>
            <a:r>
              <a:rPr lang="en-US" sz="2000" dirty="0">
                <a:latin typeface="Impact" panose="020B0806030902050204" pitchFamily="34" charset="0"/>
                <a:cs typeface="Arial" pitchFamily="34" charset="0"/>
              </a:rPr>
              <a:t> </a:t>
            </a:r>
            <a:r>
              <a:rPr lang="en-US" sz="2000" dirty="0">
                <a:latin typeface="Impact" panose="020B0806030902050204" pitchFamily="34" charset="0"/>
                <a:cs typeface="Arial" pitchFamily="34" charset="0"/>
                <a:sym typeface="Symbol" panose="05050102010706020507" pitchFamily="18" charset="2"/>
              </a:rPr>
              <a:t></a:t>
            </a:r>
            <a:r>
              <a:rPr lang="en-US" sz="2000" dirty="0">
                <a:latin typeface="Impact" panose="020B0806030902050204" pitchFamily="34" charset="0"/>
                <a:cs typeface="Arial" pitchFamily="34" charset="0"/>
              </a:rPr>
              <a:t> 3 times X-rays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6CCD45C9-0734-0F1B-2800-5C2951FD2371}"/>
              </a:ext>
            </a:extLst>
          </p:cNvPr>
          <p:cNvGrpSpPr/>
          <p:nvPr/>
        </p:nvGrpSpPr>
        <p:grpSpPr>
          <a:xfrm>
            <a:off x="1044149" y="4531879"/>
            <a:ext cx="4356204" cy="567885"/>
            <a:chOff x="1155763" y="4470116"/>
            <a:chExt cx="5180695" cy="669444"/>
          </a:xfrm>
        </p:grpSpPr>
        <p:cxnSp>
          <p:nvCxnSpPr>
            <p:cNvPr id="8" name="Straight Connector 12">
              <a:extLst>
                <a:ext uri="{FF2B5EF4-FFF2-40B4-BE49-F238E27FC236}">
                  <a16:creationId xmlns:a16="http://schemas.microsoft.com/office/drawing/2014/main" id="{1AD77B1B-48AD-E4BE-BD1F-933DD665FC81}"/>
                </a:ext>
              </a:extLst>
            </p:cNvPr>
            <p:cNvCxnSpPr>
              <a:cxnSpLocks/>
            </p:cNvCxnSpPr>
            <p:nvPr/>
          </p:nvCxnSpPr>
          <p:spPr>
            <a:xfrm>
              <a:off x="1155763" y="4557572"/>
              <a:ext cx="4338723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13">
              <a:extLst>
                <a:ext uri="{FF2B5EF4-FFF2-40B4-BE49-F238E27FC236}">
                  <a16:creationId xmlns:a16="http://schemas.microsoft.com/office/drawing/2014/main" id="{091F9891-5A9D-7F8E-F351-05E03370293C}"/>
                </a:ext>
              </a:extLst>
            </p:cNvPr>
            <p:cNvCxnSpPr>
              <a:cxnSpLocks/>
            </p:cNvCxnSpPr>
            <p:nvPr/>
          </p:nvCxnSpPr>
          <p:spPr>
            <a:xfrm>
              <a:off x="1158927" y="4477086"/>
              <a:ext cx="0" cy="864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4">
              <a:extLst>
                <a:ext uri="{FF2B5EF4-FFF2-40B4-BE49-F238E27FC236}">
                  <a16:creationId xmlns:a16="http://schemas.microsoft.com/office/drawing/2014/main" id="{305B1F45-F056-D465-5BCC-8EDBDD7D44E2}"/>
                </a:ext>
              </a:extLst>
            </p:cNvPr>
            <p:cNvCxnSpPr>
              <a:cxnSpLocks/>
            </p:cNvCxnSpPr>
            <p:nvPr/>
          </p:nvCxnSpPr>
          <p:spPr>
            <a:xfrm>
              <a:off x="4405062" y="4470116"/>
              <a:ext cx="0" cy="864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5">
              <a:extLst>
                <a:ext uri="{FF2B5EF4-FFF2-40B4-BE49-F238E27FC236}">
                  <a16:creationId xmlns:a16="http://schemas.microsoft.com/office/drawing/2014/main" id="{36474698-7FE2-75CA-569B-92E6DFFE6CA7}"/>
                </a:ext>
              </a:extLst>
            </p:cNvPr>
            <p:cNvCxnSpPr>
              <a:cxnSpLocks/>
            </p:cNvCxnSpPr>
            <p:nvPr/>
          </p:nvCxnSpPr>
          <p:spPr>
            <a:xfrm>
              <a:off x="3317199" y="4477086"/>
              <a:ext cx="0" cy="864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6">
              <a:extLst>
                <a:ext uri="{FF2B5EF4-FFF2-40B4-BE49-F238E27FC236}">
                  <a16:creationId xmlns:a16="http://schemas.microsoft.com/office/drawing/2014/main" id="{7121770D-53A4-348A-9A6A-9B3A126CA16C}"/>
                </a:ext>
              </a:extLst>
            </p:cNvPr>
            <p:cNvCxnSpPr>
              <a:cxnSpLocks/>
            </p:cNvCxnSpPr>
            <p:nvPr/>
          </p:nvCxnSpPr>
          <p:spPr>
            <a:xfrm>
              <a:off x="2240961" y="4477086"/>
              <a:ext cx="0" cy="864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7">
              <a:extLst>
                <a:ext uri="{FF2B5EF4-FFF2-40B4-BE49-F238E27FC236}">
                  <a16:creationId xmlns:a16="http://schemas.microsoft.com/office/drawing/2014/main" id="{472045AA-E9B6-24AA-5EF1-071BE3FDFCE5}"/>
                </a:ext>
              </a:extLst>
            </p:cNvPr>
            <p:cNvSpPr txBox="1"/>
            <p:nvPr/>
          </p:nvSpPr>
          <p:spPr>
            <a:xfrm>
              <a:off x="2031974" y="4554058"/>
              <a:ext cx="662309" cy="286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solidFill>
                    <a:srgbClr val="FF0000"/>
                  </a:solidFill>
                </a:rPr>
                <a:t>3·10</a:t>
              </a:r>
              <a:r>
                <a:rPr lang="it-IT" sz="1200" baseline="30000" dirty="0">
                  <a:solidFill>
                    <a:srgbClr val="FF0000"/>
                  </a:solidFill>
                </a:rPr>
                <a:t>5</a:t>
              </a:r>
              <a:endParaRPr lang="en-US" sz="1200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18">
              <a:extLst>
                <a:ext uri="{FF2B5EF4-FFF2-40B4-BE49-F238E27FC236}">
                  <a16:creationId xmlns:a16="http://schemas.microsoft.com/office/drawing/2014/main" id="{A7AAF9DA-A10C-CBD2-7201-89B195BCDD7C}"/>
                </a:ext>
              </a:extLst>
            </p:cNvPr>
            <p:cNvSpPr txBox="1"/>
            <p:nvPr/>
          </p:nvSpPr>
          <p:spPr>
            <a:xfrm>
              <a:off x="3114006" y="4547564"/>
              <a:ext cx="668137" cy="286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solidFill>
                    <a:srgbClr val="FF0000"/>
                  </a:solidFill>
                </a:rPr>
                <a:t>3·10</a:t>
              </a:r>
              <a:r>
                <a:rPr lang="it-IT" sz="1200" baseline="30000" dirty="0">
                  <a:solidFill>
                    <a:srgbClr val="FF0000"/>
                  </a:solidFill>
                </a:rPr>
                <a:t>6</a:t>
              </a:r>
              <a:endParaRPr lang="en-US" sz="1200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15" name="TextBox 19">
              <a:extLst>
                <a:ext uri="{FF2B5EF4-FFF2-40B4-BE49-F238E27FC236}">
                  <a16:creationId xmlns:a16="http://schemas.microsoft.com/office/drawing/2014/main" id="{944DAB42-B253-7AEF-0889-6B529D8CCC74}"/>
                </a:ext>
              </a:extLst>
            </p:cNvPr>
            <p:cNvSpPr txBox="1"/>
            <p:nvPr/>
          </p:nvSpPr>
          <p:spPr>
            <a:xfrm>
              <a:off x="4190072" y="4547588"/>
              <a:ext cx="739610" cy="286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solidFill>
                    <a:srgbClr val="FF0000"/>
                  </a:solidFill>
                </a:rPr>
                <a:t>3·10</a:t>
              </a:r>
              <a:r>
                <a:rPr lang="it-IT" sz="1200" baseline="30000" dirty="0">
                  <a:solidFill>
                    <a:srgbClr val="FF0000"/>
                  </a:solidFill>
                </a:rPr>
                <a:t>7</a:t>
              </a:r>
              <a:endParaRPr lang="en-US" sz="1200" baseline="30000" dirty="0">
                <a:solidFill>
                  <a:srgbClr val="FF0000"/>
                </a:solidFill>
              </a:endParaRPr>
            </a:p>
          </p:txBody>
        </p:sp>
        <p:cxnSp>
          <p:nvCxnSpPr>
            <p:cNvPr id="16" name="Straight Connector 20">
              <a:extLst>
                <a:ext uri="{FF2B5EF4-FFF2-40B4-BE49-F238E27FC236}">
                  <a16:creationId xmlns:a16="http://schemas.microsoft.com/office/drawing/2014/main" id="{7DA25BE4-44B8-4AF0-A8BE-2D1B34B70900}"/>
                </a:ext>
              </a:extLst>
            </p:cNvPr>
            <p:cNvCxnSpPr>
              <a:cxnSpLocks/>
            </p:cNvCxnSpPr>
            <p:nvPr/>
          </p:nvCxnSpPr>
          <p:spPr>
            <a:xfrm>
              <a:off x="5494486" y="4480068"/>
              <a:ext cx="0" cy="864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21">
              <a:extLst>
                <a:ext uri="{FF2B5EF4-FFF2-40B4-BE49-F238E27FC236}">
                  <a16:creationId xmlns:a16="http://schemas.microsoft.com/office/drawing/2014/main" id="{FAE28591-5E33-BBEB-8102-295ED1DE2F36}"/>
                </a:ext>
              </a:extLst>
            </p:cNvPr>
            <p:cNvSpPr txBox="1"/>
            <p:nvPr/>
          </p:nvSpPr>
          <p:spPr>
            <a:xfrm>
              <a:off x="5279497" y="4544952"/>
              <a:ext cx="797725" cy="286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solidFill>
                    <a:srgbClr val="FF0000"/>
                  </a:solidFill>
                </a:rPr>
                <a:t>3·10</a:t>
              </a:r>
              <a:r>
                <a:rPr lang="it-IT" sz="1200" baseline="30000" dirty="0">
                  <a:solidFill>
                    <a:srgbClr val="FF0000"/>
                  </a:solidFill>
                </a:rPr>
                <a:t>8</a:t>
              </a:r>
              <a:endParaRPr lang="en-US" sz="1200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18" name="TextBox 22">
              <a:extLst>
                <a:ext uri="{FF2B5EF4-FFF2-40B4-BE49-F238E27FC236}">
                  <a16:creationId xmlns:a16="http://schemas.microsoft.com/office/drawing/2014/main" id="{79D15CFA-787A-B3D6-B026-5AA5FD69D502}"/>
                </a:ext>
              </a:extLst>
            </p:cNvPr>
            <p:cNvSpPr txBox="1"/>
            <p:nvPr/>
          </p:nvSpPr>
          <p:spPr>
            <a:xfrm>
              <a:off x="4709358" y="4808688"/>
              <a:ext cx="1627100" cy="330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 dirty="0" err="1">
                  <a:solidFill>
                    <a:srgbClr val="FF0000"/>
                  </a:solidFill>
                  <a:latin typeface="DejaVu Serif Condensed"/>
                </a:rPr>
                <a:t>Mip</a:t>
              </a:r>
              <a:r>
                <a:rPr lang="it-IT" sz="1200" b="1" dirty="0">
                  <a:solidFill>
                    <a:srgbClr val="FF0000"/>
                  </a:solidFill>
                  <a:latin typeface="DejaVu Serif Condensed"/>
                </a:rPr>
                <a:t> </a:t>
              </a:r>
              <a:r>
                <a:rPr lang="it-IT" sz="1200" b="1" dirty="0" err="1">
                  <a:solidFill>
                    <a:srgbClr val="FF0000"/>
                  </a:solidFill>
                  <a:latin typeface="DejaVu Serif Condensed"/>
                </a:rPr>
                <a:t>Flux</a:t>
              </a:r>
              <a:r>
                <a:rPr lang="it-IT" sz="1200" b="1" dirty="0">
                  <a:solidFill>
                    <a:srgbClr val="FF0000"/>
                  </a:solidFill>
                  <a:latin typeface="DejaVu Serif Condensed"/>
                </a:rPr>
                <a:t>[Hz/cm</a:t>
              </a:r>
              <a:r>
                <a:rPr lang="it-IT" sz="1200" b="1" baseline="30000" dirty="0">
                  <a:solidFill>
                    <a:srgbClr val="FF0000"/>
                  </a:solidFill>
                  <a:latin typeface="DejaVu Serif Condensed"/>
                </a:rPr>
                <a:t>2</a:t>
              </a:r>
              <a:r>
                <a:rPr lang="it-IT" sz="1200" b="1" dirty="0">
                  <a:solidFill>
                    <a:srgbClr val="FF0000"/>
                  </a:solidFill>
                  <a:latin typeface="DejaVu Serif Condensed"/>
                </a:rPr>
                <a:t>]</a:t>
              </a:r>
              <a:endParaRPr lang="en-US" sz="1200" b="1" dirty="0">
                <a:solidFill>
                  <a:srgbClr val="FF0000"/>
                </a:solidFill>
                <a:latin typeface="DejaVu Serif Condensed"/>
              </a:endParaRPr>
            </a:p>
          </p:txBody>
        </p:sp>
      </p:grp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C3304572-F193-74B4-D981-5B6607B4FDE6}"/>
              </a:ext>
            </a:extLst>
          </p:cNvPr>
          <p:cNvGrpSpPr/>
          <p:nvPr/>
        </p:nvGrpSpPr>
        <p:grpSpPr>
          <a:xfrm>
            <a:off x="5652660" y="4535001"/>
            <a:ext cx="4356204" cy="567885"/>
            <a:chOff x="1155763" y="4470116"/>
            <a:chExt cx="5180695" cy="669444"/>
          </a:xfrm>
        </p:grpSpPr>
        <p:cxnSp>
          <p:nvCxnSpPr>
            <p:cNvPr id="20" name="Straight Connector 12">
              <a:extLst>
                <a:ext uri="{FF2B5EF4-FFF2-40B4-BE49-F238E27FC236}">
                  <a16:creationId xmlns:a16="http://schemas.microsoft.com/office/drawing/2014/main" id="{D436BA8C-7943-742A-2E1F-0CA3216226ED}"/>
                </a:ext>
              </a:extLst>
            </p:cNvPr>
            <p:cNvCxnSpPr>
              <a:cxnSpLocks/>
            </p:cNvCxnSpPr>
            <p:nvPr/>
          </p:nvCxnSpPr>
          <p:spPr>
            <a:xfrm>
              <a:off x="1155763" y="4557572"/>
              <a:ext cx="4338723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13">
              <a:extLst>
                <a:ext uri="{FF2B5EF4-FFF2-40B4-BE49-F238E27FC236}">
                  <a16:creationId xmlns:a16="http://schemas.microsoft.com/office/drawing/2014/main" id="{998FE3E6-E447-A7EA-F10F-1BCF93623EFA}"/>
                </a:ext>
              </a:extLst>
            </p:cNvPr>
            <p:cNvCxnSpPr>
              <a:cxnSpLocks/>
            </p:cNvCxnSpPr>
            <p:nvPr/>
          </p:nvCxnSpPr>
          <p:spPr>
            <a:xfrm>
              <a:off x="1158927" y="4477086"/>
              <a:ext cx="0" cy="864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14">
              <a:extLst>
                <a:ext uri="{FF2B5EF4-FFF2-40B4-BE49-F238E27FC236}">
                  <a16:creationId xmlns:a16="http://schemas.microsoft.com/office/drawing/2014/main" id="{844FF41F-7301-9FED-D7C2-E9137A657A4E}"/>
                </a:ext>
              </a:extLst>
            </p:cNvPr>
            <p:cNvCxnSpPr>
              <a:cxnSpLocks/>
            </p:cNvCxnSpPr>
            <p:nvPr/>
          </p:nvCxnSpPr>
          <p:spPr>
            <a:xfrm>
              <a:off x="4405062" y="4470116"/>
              <a:ext cx="0" cy="864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15">
              <a:extLst>
                <a:ext uri="{FF2B5EF4-FFF2-40B4-BE49-F238E27FC236}">
                  <a16:creationId xmlns:a16="http://schemas.microsoft.com/office/drawing/2014/main" id="{A037B40B-1865-B77E-94F2-DB3E82B13B44}"/>
                </a:ext>
              </a:extLst>
            </p:cNvPr>
            <p:cNvCxnSpPr>
              <a:cxnSpLocks/>
            </p:cNvCxnSpPr>
            <p:nvPr/>
          </p:nvCxnSpPr>
          <p:spPr>
            <a:xfrm>
              <a:off x="3317199" y="4477086"/>
              <a:ext cx="0" cy="864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16">
              <a:extLst>
                <a:ext uri="{FF2B5EF4-FFF2-40B4-BE49-F238E27FC236}">
                  <a16:creationId xmlns:a16="http://schemas.microsoft.com/office/drawing/2014/main" id="{53DA69BF-A37B-DA34-4A06-DF554CD58E4F}"/>
                </a:ext>
              </a:extLst>
            </p:cNvPr>
            <p:cNvCxnSpPr>
              <a:cxnSpLocks/>
            </p:cNvCxnSpPr>
            <p:nvPr/>
          </p:nvCxnSpPr>
          <p:spPr>
            <a:xfrm>
              <a:off x="2240961" y="4477086"/>
              <a:ext cx="0" cy="864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17">
              <a:extLst>
                <a:ext uri="{FF2B5EF4-FFF2-40B4-BE49-F238E27FC236}">
                  <a16:creationId xmlns:a16="http://schemas.microsoft.com/office/drawing/2014/main" id="{1E8ADF9A-9C58-620F-0E27-A48DE2F60459}"/>
                </a:ext>
              </a:extLst>
            </p:cNvPr>
            <p:cNvSpPr txBox="1"/>
            <p:nvPr/>
          </p:nvSpPr>
          <p:spPr>
            <a:xfrm>
              <a:off x="2031974" y="4554058"/>
              <a:ext cx="662309" cy="286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solidFill>
                    <a:srgbClr val="FF0000"/>
                  </a:solidFill>
                </a:rPr>
                <a:t>3·10</a:t>
              </a:r>
              <a:r>
                <a:rPr lang="it-IT" sz="1200" baseline="30000" dirty="0">
                  <a:solidFill>
                    <a:srgbClr val="FF0000"/>
                  </a:solidFill>
                </a:rPr>
                <a:t>5</a:t>
              </a:r>
              <a:endParaRPr lang="en-US" sz="1200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26" name="TextBox 18">
              <a:extLst>
                <a:ext uri="{FF2B5EF4-FFF2-40B4-BE49-F238E27FC236}">
                  <a16:creationId xmlns:a16="http://schemas.microsoft.com/office/drawing/2014/main" id="{89FEA33E-D55A-19BB-149D-E9FA0DA0A266}"/>
                </a:ext>
              </a:extLst>
            </p:cNvPr>
            <p:cNvSpPr txBox="1"/>
            <p:nvPr/>
          </p:nvSpPr>
          <p:spPr>
            <a:xfrm>
              <a:off x="3114006" y="4547564"/>
              <a:ext cx="668137" cy="286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solidFill>
                    <a:srgbClr val="FF0000"/>
                  </a:solidFill>
                </a:rPr>
                <a:t>3·10</a:t>
              </a:r>
              <a:r>
                <a:rPr lang="it-IT" sz="1200" baseline="30000" dirty="0">
                  <a:solidFill>
                    <a:srgbClr val="FF0000"/>
                  </a:solidFill>
                </a:rPr>
                <a:t>6</a:t>
              </a:r>
              <a:endParaRPr lang="en-US" sz="1200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27" name="TextBox 19">
              <a:extLst>
                <a:ext uri="{FF2B5EF4-FFF2-40B4-BE49-F238E27FC236}">
                  <a16:creationId xmlns:a16="http://schemas.microsoft.com/office/drawing/2014/main" id="{18AA0255-C54F-421F-B358-BB64600BF7D5}"/>
                </a:ext>
              </a:extLst>
            </p:cNvPr>
            <p:cNvSpPr txBox="1"/>
            <p:nvPr/>
          </p:nvSpPr>
          <p:spPr>
            <a:xfrm>
              <a:off x="4190072" y="4547588"/>
              <a:ext cx="739610" cy="286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solidFill>
                    <a:srgbClr val="FF0000"/>
                  </a:solidFill>
                </a:rPr>
                <a:t>3·10</a:t>
              </a:r>
              <a:r>
                <a:rPr lang="it-IT" sz="1200" baseline="30000" dirty="0">
                  <a:solidFill>
                    <a:srgbClr val="FF0000"/>
                  </a:solidFill>
                </a:rPr>
                <a:t>7</a:t>
              </a:r>
              <a:endParaRPr lang="en-US" sz="1200" baseline="30000" dirty="0">
                <a:solidFill>
                  <a:srgbClr val="FF0000"/>
                </a:solidFill>
              </a:endParaRPr>
            </a:p>
          </p:txBody>
        </p:sp>
        <p:cxnSp>
          <p:nvCxnSpPr>
            <p:cNvPr id="28" name="Straight Connector 20">
              <a:extLst>
                <a:ext uri="{FF2B5EF4-FFF2-40B4-BE49-F238E27FC236}">
                  <a16:creationId xmlns:a16="http://schemas.microsoft.com/office/drawing/2014/main" id="{7D8D9904-45F4-4C57-32ED-A35CAD6C48ED}"/>
                </a:ext>
              </a:extLst>
            </p:cNvPr>
            <p:cNvCxnSpPr>
              <a:cxnSpLocks/>
            </p:cNvCxnSpPr>
            <p:nvPr/>
          </p:nvCxnSpPr>
          <p:spPr>
            <a:xfrm>
              <a:off x="5494486" y="4480068"/>
              <a:ext cx="0" cy="864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1">
              <a:extLst>
                <a:ext uri="{FF2B5EF4-FFF2-40B4-BE49-F238E27FC236}">
                  <a16:creationId xmlns:a16="http://schemas.microsoft.com/office/drawing/2014/main" id="{571C6D19-BC73-826E-EEC3-8A2453D7ADD4}"/>
                </a:ext>
              </a:extLst>
            </p:cNvPr>
            <p:cNvSpPr txBox="1"/>
            <p:nvPr/>
          </p:nvSpPr>
          <p:spPr>
            <a:xfrm>
              <a:off x="5279497" y="4544952"/>
              <a:ext cx="797725" cy="286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solidFill>
                    <a:srgbClr val="FF0000"/>
                  </a:solidFill>
                </a:rPr>
                <a:t>3·10</a:t>
              </a:r>
              <a:r>
                <a:rPr lang="it-IT" sz="1200" baseline="30000" dirty="0">
                  <a:solidFill>
                    <a:srgbClr val="FF0000"/>
                  </a:solidFill>
                </a:rPr>
                <a:t>8</a:t>
              </a:r>
              <a:endParaRPr lang="en-US" sz="1200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32" name="TextBox 22">
              <a:extLst>
                <a:ext uri="{FF2B5EF4-FFF2-40B4-BE49-F238E27FC236}">
                  <a16:creationId xmlns:a16="http://schemas.microsoft.com/office/drawing/2014/main" id="{ADFE5543-875D-EE27-27CF-7AA783B2A7E8}"/>
                </a:ext>
              </a:extLst>
            </p:cNvPr>
            <p:cNvSpPr txBox="1"/>
            <p:nvPr/>
          </p:nvSpPr>
          <p:spPr>
            <a:xfrm>
              <a:off x="4709358" y="4808688"/>
              <a:ext cx="1627100" cy="330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 dirty="0" err="1">
                  <a:solidFill>
                    <a:srgbClr val="FF0000"/>
                  </a:solidFill>
                  <a:latin typeface="DejaVu Serif Condensed"/>
                </a:rPr>
                <a:t>Mip</a:t>
              </a:r>
              <a:r>
                <a:rPr lang="it-IT" sz="1200" b="1" dirty="0">
                  <a:solidFill>
                    <a:srgbClr val="FF0000"/>
                  </a:solidFill>
                  <a:latin typeface="DejaVu Serif Condensed"/>
                </a:rPr>
                <a:t> </a:t>
              </a:r>
              <a:r>
                <a:rPr lang="it-IT" sz="1200" b="1" dirty="0" err="1">
                  <a:solidFill>
                    <a:srgbClr val="FF0000"/>
                  </a:solidFill>
                  <a:latin typeface="DejaVu Serif Condensed"/>
                </a:rPr>
                <a:t>Flux</a:t>
              </a:r>
              <a:r>
                <a:rPr lang="it-IT" sz="1200" b="1" dirty="0">
                  <a:solidFill>
                    <a:srgbClr val="FF0000"/>
                  </a:solidFill>
                  <a:latin typeface="DejaVu Serif Condensed"/>
                </a:rPr>
                <a:t>[Hz/cm</a:t>
              </a:r>
              <a:r>
                <a:rPr lang="it-IT" sz="1200" b="1" baseline="30000" dirty="0">
                  <a:solidFill>
                    <a:srgbClr val="FF0000"/>
                  </a:solidFill>
                  <a:latin typeface="DejaVu Serif Condensed"/>
                </a:rPr>
                <a:t>2</a:t>
              </a:r>
              <a:r>
                <a:rPr lang="it-IT" sz="1200" b="1" dirty="0">
                  <a:solidFill>
                    <a:srgbClr val="FF0000"/>
                  </a:solidFill>
                  <a:latin typeface="DejaVu Serif Condensed"/>
                </a:rPr>
                <a:t>]</a:t>
              </a:r>
              <a:endParaRPr lang="en-US" sz="1200" b="1" dirty="0">
                <a:solidFill>
                  <a:srgbClr val="FF0000"/>
                </a:solidFill>
                <a:latin typeface="DejaVu Serif Condense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25922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FF53FC6A-406E-BAFD-8C1A-7338FC0A7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553" y="819051"/>
            <a:ext cx="8275199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25CAC181-7CAF-65B7-795A-31D319862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920" y="147600"/>
            <a:ext cx="9628920" cy="468000"/>
          </a:xfrm>
        </p:spPr>
        <p:txBody>
          <a:bodyPr/>
          <a:lstStyle/>
          <a:p>
            <a:r>
              <a:rPr lang="en-US" sz="2800" spc="26" dirty="0">
                <a:latin typeface="Impact"/>
              </a:rPr>
              <a:t>High-rate layouts: performance w/</a:t>
            </a:r>
            <a:r>
              <a:rPr lang="en-US" sz="2800" spc="26" dirty="0" err="1">
                <a:latin typeface="Impact"/>
              </a:rPr>
              <a:t>m.i.p.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4492171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id="{25CAC181-7CAF-65B7-795A-31D319862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920" y="147600"/>
            <a:ext cx="9628920" cy="468000"/>
          </a:xfrm>
        </p:spPr>
        <p:txBody>
          <a:bodyPr/>
          <a:lstStyle/>
          <a:p>
            <a:r>
              <a:rPr lang="en-US" sz="2800" spc="26" dirty="0">
                <a:latin typeface="Impact"/>
              </a:rPr>
              <a:t>Limitations of DRL/SG layouts</a:t>
            </a:r>
            <a:endParaRPr lang="it-IT" sz="28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F77FE40-2169-0567-2FC6-28ED5CDE1997}"/>
              </a:ext>
            </a:extLst>
          </p:cNvPr>
          <p:cNvSpPr txBox="1"/>
          <p:nvPr/>
        </p:nvSpPr>
        <p:spPr>
          <a:xfrm>
            <a:off x="861912" y="1587326"/>
            <a:ext cx="842493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>
                <a:latin typeface="DejaVu Serif Condensed"/>
              </a:rPr>
              <a:t>Both  </a:t>
            </a:r>
            <a:r>
              <a:rPr lang="en-GB" b="1" dirty="0">
                <a:latin typeface="DejaVu Serif Condensed"/>
              </a:rPr>
              <a:t>DRL and SG </a:t>
            </a:r>
            <a:r>
              <a:rPr lang="en-GB" dirty="0">
                <a:latin typeface="DejaVu Serif Condensed"/>
              </a:rPr>
              <a:t>show </a:t>
            </a:r>
            <a:r>
              <a:rPr lang="en-GB" b="1" dirty="0">
                <a:latin typeface="DejaVu Serif Condensed"/>
              </a:rPr>
              <a:t>very good performance</a:t>
            </a:r>
            <a:r>
              <a:rPr lang="en-GB" dirty="0">
                <a:latin typeface="DejaVu Serif Condensed"/>
              </a:rPr>
              <a:t>, but </a:t>
            </a:r>
            <a:r>
              <a:rPr lang="en-GB" b="1" dirty="0">
                <a:latin typeface="DejaVu Serif Condensed"/>
              </a:rPr>
              <a:t>some practical limitations</a:t>
            </a:r>
            <a:r>
              <a:rPr lang="en-GB" dirty="0">
                <a:latin typeface="DejaVu Serif Condensed"/>
              </a:rPr>
              <a:t>:</a:t>
            </a:r>
          </a:p>
          <a:p>
            <a:pPr algn="just"/>
            <a:endParaRPr lang="en-GB" sz="800" dirty="0">
              <a:latin typeface="DejaVu Serif Condensed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n-GB" dirty="0">
                <a:latin typeface="DejaVu Serif Condensed"/>
              </a:rPr>
              <a:t>both layouts require for </a:t>
            </a:r>
            <a:r>
              <a:rPr lang="en-GB" b="1" dirty="0" err="1">
                <a:latin typeface="DejaVu Serif Condensed"/>
              </a:rPr>
              <a:t>DLC+Cu</a:t>
            </a:r>
            <a:r>
              <a:rPr lang="en-GB" b="1" dirty="0">
                <a:latin typeface="DejaVu Serif Condensed"/>
              </a:rPr>
              <a:t> sputtering technology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GB" dirty="0">
                <a:latin typeface="DejaVu Serif Condensed"/>
              </a:rPr>
              <a:t>The </a:t>
            </a:r>
            <a:r>
              <a:rPr lang="en-GB" b="1" dirty="0">
                <a:latin typeface="DejaVu Serif Condensed"/>
              </a:rPr>
              <a:t>DRL</a:t>
            </a:r>
            <a:r>
              <a:rPr lang="en-GB" dirty="0">
                <a:latin typeface="DejaVu Serif Condensed"/>
              </a:rPr>
              <a:t> based on </a:t>
            </a:r>
            <a:r>
              <a:rPr lang="en-GB" b="1" dirty="0">
                <a:latin typeface="DejaVu Serif Condensed"/>
              </a:rPr>
              <a:t>double matrix of vias </a:t>
            </a:r>
            <a:r>
              <a:rPr lang="en-GB" dirty="0">
                <a:latin typeface="DejaVu Serif Condensed"/>
              </a:rPr>
              <a:t>require complex manufacturing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GB" dirty="0">
                <a:latin typeface="DejaVu Serif Condensed"/>
              </a:rPr>
              <a:t>The </a:t>
            </a:r>
            <a:r>
              <a:rPr lang="en-GB" b="1" dirty="0">
                <a:latin typeface="DejaVu Serif Condensed"/>
              </a:rPr>
              <a:t>SG </a:t>
            </a:r>
            <a:r>
              <a:rPr lang="en-GB" dirty="0">
                <a:latin typeface="DejaVu Serif Condensed"/>
              </a:rPr>
              <a:t>layout is more simple than </a:t>
            </a:r>
            <a:r>
              <a:rPr lang="en-GB" b="1" dirty="0">
                <a:latin typeface="DejaVu Serif Condensed"/>
              </a:rPr>
              <a:t>DRL, BUT</a:t>
            </a:r>
            <a:r>
              <a:rPr lang="en-GB" dirty="0">
                <a:latin typeface="DejaVu Serif Condensed"/>
              </a:rPr>
              <a:t> a bit </a:t>
            </a:r>
            <a:r>
              <a:rPr lang="en-GB" b="1" dirty="0">
                <a:latin typeface="DejaVu Serif Condensed"/>
              </a:rPr>
              <a:t>critical for the alignment </a:t>
            </a:r>
            <a:r>
              <a:rPr lang="en-GB" dirty="0">
                <a:latin typeface="DejaVu Serif Condensed"/>
              </a:rPr>
              <a:t>of the </a:t>
            </a:r>
            <a:r>
              <a:rPr lang="en-GB" b="1" dirty="0">
                <a:latin typeface="DejaVu Serif Condensed"/>
              </a:rPr>
              <a:t>conductive grid pattern on DLC </a:t>
            </a:r>
            <a:r>
              <a:rPr lang="en-GB" dirty="0" err="1">
                <a:latin typeface="DejaVu Serif Condensed"/>
              </a:rPr>
              <a:t>wrt</a:t>
            </a:r>
            <a:r>
              <a:rPr lang="en-GB" dirty="0">
                <a:latin typeface="DejaVu Serif Condensed"/>
              </a:rPr>
              <a:t> the </a:t>
            </a:r>
            <a:r>
              <a:rPr lang="en-GB" b="1" dirty="0">
                <a:latin typeface="DejaVu Serif Condensed"/>
              </a:rPr>
              <a:t>amplification pattern on the top</a:t>
            </a:r>
            <a:r>
              <a:rPr lang="en-GB" dirty="0">
                <a:latin typeface="DejaVu Serif Condensed"/>
              </a:rPr>
              <a:t> (the well-pattern)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n-GB" sz="1200" dirty="0">
              <a:latin typeface="DejaVu Serif Condensed"/>
            </a:endParaRPr>
          </a:p>
          <a:p>
            <a:pPr algn="just"/>
            <a:r>
              <a:rPr lang="en-GB" dirty="0">
                <a:latin typeface="DejaVu Serif Condensed"/>
              </a:rPr>
              <a:t>New layouts have been proposed in the last year in order to overcome such limitations, further simplifying  the PCB manufacturing  of the HR layouts.</a:t>
            </a:r>
          </a:p>
        </p:txBody>
      </p:sp>
    </p:spTree>
    <p:extLst>
      <p:ext uri="{BB962C8B-B14F-4D97-AF65-F5344CB8AC3E}">
        <p14:creationId xmlns:p14="http://schemas.microsoft.com/office/powerpoint/2010/main" val="38557848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43198</TotalTime>
  <Words>3498</Words>
  <Application>Microsoft Office PowerPoint</Application>
  <PresentationFormat>Personalizzato</PresentationFormat>
  <Paragraphs>495</Paragraphs>
  <Slides>43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43</vt:i4>
      </vt:variant>
    </vt:vector>
  </HeadingPairs>
  <TitlesOfParts>
    <vt:vector size="54" baseType="lpstr">
      <vt:lpstr>楷体</vt:lpstr>
      <vt:lpstr>Arial</vt:lpstr>
      <vt:lpstr>Calibri</vt:lpstr>
      <vt:lpstr>Cambria Math</vt:lpstr>
      <vt:lpstr>DejaVu Serif Condensed</vt:lpstr>
      <vt:lpstr>Impact</vt:lpstr>
      <vt:lpstr>OpenSymbol</vt:lpstr>
      <vt:lpstr>Verdana</vt:lpstr>
      <vt:lpstr>Wingdings</vt:lpstr>
      <vt:lpstr>Wingdings 2</vt:lpstr>
      <vt:lpstr>Office Theme</vt:lpstr>
      <vt:lpstr>𝜇-RWELLs in LHCb &amp; Nuclear experiments </vt:lpstr>
      <vt:lpstr>LHCb upgrade II  (Run5 – Run6) </vt:lpstr>
      <vt:lpstr>LHCb upgrade II  (Run5 – Run6) </vt:lpstr>
      <vt:lpstr>The μ-RWELL</vt:lpstr>
      <vt:lpstr>The low-rate layout</vt:lpstr>
      <vt:lpstr>High-rate layouts</vt:lpstr>
      <vt:lpstr>Presentazione standard di PowerPoint</vt:lpstr>
      <vt:lpstr>High-rate layouts: performance w/m.i.p.</vt:lpstr>
      <vt:lpstr>Limitations of DRL/SG layouts</vt:lpstr>
      <vt:lpstr>The new PEP HR layout</vt:lpstr>
      <vt:lpstr>The PEP performance</vt:lpstr>
      <vt:lpstr>Time performance (old measurement)</vt:lpstr>
      <vt:lpstr>Presentazione standard di PowerPoint</vt:lpstr>
      <vt:lpstr>Technology transfer</vt:lpstr>
      <vt:lpstr>Presentazione standard di PowerPoint</vt:lpstr>
      <vt:lpstr>Presentazione standard di PowerPoint</vt:lpstr>
      <vt:lpstr>µ-RWELL in HEP/NP &amp; beyond</vt:lpstr>
      <vt:lpstr>3He operated µ-RWELL for thermal neutron detection</vt:lpstr>
      <vt:lpstr>μ-RWELL for TACTIC (TRIUMF)</vt:lpstr>
      <vt:lpstr>Clas12 upgrade @ JLAB</vt:lpstr>
      <vt:lpstr>Clas12 upgrade @ JLAB</vt:lpstr>
      <vt:lpstr>Clas12 upgrade @ JLAB</vt:lpstr>
      <vt:lpstr>Presentazione standard di PowerPoint</vt:lpstr>
      <vt:lpstr>Presentazione standard di PowerPoint</vt:lpstr>
      <vt:lpstr>Spare Slides</vt:lpstr>
      <vt:lpstr>LHCb upgrade II  (Run5 – Run6) </vt:lpstr>
      <vt:lpstr>Starting point (2017-2020):  ELTOS vs CERN </vt:lpstr>
      <vt:lpstr>Tests in ELTOS (I)</vt:lpstr>
      <vt:lpstr>Tests in ELTOS (II)</vt:lpstr>
      <vt:lpstr>R&amp;D on the PEP high rate layout</vt:lpstr>
      <vt:lpstr>PEP-1 layout</vt:lpstr>
      <vt:lpstr>PEP-1  layout performance</vt:lpstr>
      <vt:lpstr>PEP-2 layout (geometry optimization)</vt:lpstr>
      <vt:lpstr>2D – readout layouts</vt:lpstr>
      <vt:lpstr>2D – readout layouts study</vt:lpstr>
      <vt:lpstr>Comparison single/double press (LR w/pad readout – 2017 batch)</vt:lpstr>
      <vt:lpstr>Low-rate (RDFCC)  vs  PEP -1 (LHCb)</vt:lpstr>
      <vt:lpstr>PEP-0 vs PEP-1</vt:lpstr>
      <vt:lpstr>PEP-1 details</vt:lpstr>
      <vt:lpstr>The High Rate μ-RWELL concept</vt:lpstr>
      <vt:lpstr>PCB-RWELL w/2D-readout (stackout optimization)</vt:lpstr>
      <vt:lpstr>Tentative schedule µ-RWELL in LHCb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PEP preliminary results</dc:title>
  <dc:creator>gbencivenni</dc:creator>
  <cp:lastModifiedBy>Giovanni Bencivenni</cp:lastModifiedBy>
  <cp:revision>313</cp:revision>
  <dcterms:created xsi:type="dcterms:W3CDTF">2020-02-11T10:20:47Z</dcterms:created>
  <dcterms:modified xsi:type="dcterms:W3CDTF">2022-06-22T07:26:53Z</dcterms:modified>
  <dc:language>en-GB</dc:language>
</cp:coreProperties>
</file>